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1" r:id="rId2"/>
  </p:sldMasterIdLst>
  <p:notesMasterIdLst>
    <p:notesMasterId r:id="rId25"/>
  </p:notesMasterIdLst>
  <p:handoutMasterIdLst>
    <p:handoutMasterId r:id="rId26"/>
  </p:handoutMasterIdLst>
  <p:sldIdLst>
    <p:sldId id="340" r:id="rId3"/>
    <p:sldId id="493" r:id="rId4"/>
    <p:sldId id="306" r:id="rId5"/>
    <p:sldId id="257" r:id="rId6"/>
    <p:sldId id="422" r:id="rId7"/>
    <p:sldId id="423" r:id="rId8"/>
    <p:sldId id="424" r:id="rId9"/>
    <p:sldId id="494" r:id="rId10"/>
    <p:sldId id="425" r:id="rId11"/>
    <p:sldId id="426" r:id="rId12"/>
    <p:sldId id="438" r:id="rId13"/>
    <p:sldId id="439" r:id="rId14"/>
    <p:sldId id="441" r:id="rId15"/>
    <p:sldId id="440" r:id="rId16"/>
    <p:sldId id="442" r:id="rId17"/>
    <p:sldId id="501" r:id="rId18"/>
    <p:sldId id="463" r:id="rId19"/>
    <p:sldId id="464" r:id="rId20"/>
    <p:sldId id="466" r:id="rId21"/>
    <p:sldId id="467" r:id="rId22"/>
    <p:sldId id="502" r:id="rId23"/>
    <p:sldId id="475" r:id="rId2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9E4E4AD-C003-48C6-B27F-B6AA55149DBA}">
          <p14:sldIdLst>
            <p14:sldId id="340"/>
            <p14:sldId id="493"/>
            <p14:sldId id="306"/>
            <p14:sldId id="257"/>
            <p14:sldId id="422"/>
            <p14:sldId id="423"/>
            <p14:sldId id="424"/>
            <p14:sldId id="494"/>
            <p14:sldId id="425"/>
            <p14:sldId id="426"/>
            <p14:sldId id="438"/>
            <p14:sldId id="439"/>
            <p14:sldId id="441"/>
            <p14:sldId id="440"/>
            <p14:sldId id="442"/>
            <p14:sldId id="501"/>
            <p14:sldId id="463"/>
            <p14:sldId id="464"/>
            <p14:sldId id="466"/>
            <p14:sldId id="467"/>
            <p14:sldId id="502"/>
            <p14:sldId id="475"/>
          </p14:sldIdLst>
        </p14:section>
      </p14:sectionLst>
    </p:ext>
    <p:ext uri="{EFAFB233-063F-42B5-8137-9DF3F51BA10A}">
      <p15:sldGuideLst xmlns:p15="http://schemas.microsoft.com/office/powerpoint/2012/main">
        <p15:guide id="1" orient="horz" pos="2088" userDrawn="1">
          <p15:clr>
            <a:srgbClr val="A4A3A4"/>
          </p15:clr>
        </p15:guide>
        <p15:guide id="2" pos="216" userDrawn="1">
          <p15:clr>
            <a:srgbClr val="A4A3A4"/>
          </p15:clr>
        </p15:guide>
        <p15:guide id="3" pos="3936" userDrawn="1">
          <p15:clr>
            <a:srgbClr val="A4A3A4"/>
          </p15:clr>
        </p15:guide>
        <p15:guide id="4" pos="7440" userDrawn="1">
          <p15:clr>
            <a:srgbClr val="A4A3A4"/>
          </p15:clr>
        </p15:guide>
        <p15:guide id="5" orient="horz" pos="504" userDrawn="1">
          <p15:clr>
            <a:srgbClr val="A4A3A4"/>
          </p15:clr>
        </p15:guide>
        <p15:guide id="6" orient="horz" pos="345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Rubaye, Haider A. (S&amp;T-Student)" initials="AHA(" lastIdx="1" clrIdx="0"/>
  <p:cmAuthor id="2" name="Joseph Smith" initials="JS"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74" autoAdjust="0"/>
    <p:restoredTop sz="96327" autoAdjust="0"/>
  </p:normalViewPr>
  <p:slideViewPr>
    <p:cSldViewPr snapToGrid="0">
      <p:cViewPr varScale="1">
        <p:scale>
          <a:sx n="124" d="100"/>
          <a:sy n="124" d="100"/>
        </p:scale>
        <p:origin x="536" y="168"/>
      </p:cViewPr>
      <p:guideLst>
        <p:guide orient="horz" pos="2088"/>
        <p:guide pos="216"/>
        <p:guide pos="3936"/>
        <p:guide pos="7440"/>
        <p:guide orient="horz" pos="504"/>
        <p:guide orient="horz" pos="3456"/>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4F17A835-6348-461D-83FC-8DBB2D1540C4}" type="datetimeFigureOut">
              <a:rPr lang="en-US" smtClean="0"/>
              <a:t>5/11/23</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387B9DF-188C-46AD-B43C-D6A15BD5F5C9}" type="slidenum">
              <a:rPr lang="en-US" smtClean="0"/>
              <a:t>‹#›</a:t>
            </a:fld>
            <a:endParaRPr lang="en-US"/>
          </a:p>
        </p:txBody>
      </p:sp>
    </p:spTree>
    <p:extLst>
      <p:ext uri="{BB962C8B-B14F-4D97-AF65-F5344CB8AC3E}">
        <p14:creationId xmlns:p14="http://schemas.microsoft.com/office/powerpoint/2010/main" val="17726626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BB29747-0D65-49D6-ABF1-7EF4DD92DB36}" type="datetimeFigureOut">
              <a:rPr lang="en-US" smtClean="0"/>
              <a:t>5/11/23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3C88811-15E1-4B2F-919A-DF038BBC68A8}" type="slidenum">
              <a:rPr lang="en-US" smtClean="0"/>
              <a:t>‹#›</a:t>
            </a:fld>
            <a:endParaRPr lang="en-US"/>
          </a:p>
        </p:txBody>
      </p:sp>
    </p:spTree>
    <p:extLst>
      <p:ext uri="{BB962C8B-B14F-4D97-AF65-F5344CB8AC3E}">
        <p14:creationId xmlns:p14="http://schemas.microsoft.com/office/powerpoint/2010/main" val="1964357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solidFill>
                  <a:srgbClr val="FF0000"/>
                </a:solidFill>
                <a:latin typeface="Times New Roman" panose="02020603050405020304" pitchFamily="18" charset="0"/>
                <a:cs typeface="Times New Roman" panose="02020603050405020304" pitchFamily="18" charset="0"/>
              </a:rPr>
              <a:t>Good morning, thanks a lot for attending my presentation and I hope that you had happy Spring break, </a:t>
            </a:r>
          </a:p>
        </p:txBody>
      </p:sp>
      <p:sp>
        <p:nvSpPr>
          <p:cNvPr id="4" name="Slide Number Placeholder 3"/>
          <p:cNvSpPr>
            <a:spLocks noGrp="1"/>
          </p:cNvSpPr>
          <p:nvPr>
            <p:ph type="sldNum" sz="quarter" idx="10"/>
          </p:nvPr>
        </p:nvSpPr>
        <p:spPr/>
        <p:txBody>
          <a:bodyPr/>
          <a:lstStyle/>
          <a:p>
            <a:pPr defTabSz="931774">
              <a:defRPr/>
            </a:pPr>
            <a:fld id="{E3C88811-15E1-4B2F-919A-DF038BBC68A8}" type="slidenum">
              <a:rPr lang="en-US">
                <a:solidFill>
                  <a:prstClr val="black"/>
                </a:solidFill>
                <a:latin typeface="Calibri" panose="020F0502020204030204"/>
              </a:rPr>
              <a:pPr defTabSz="931774">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4084091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we got the biomass granules</a:t>
            </a:r>
            <a:r>
              <a:rPr lang="en-US" baseline="0" dirty="0"/>
              <a:t> particles from </a:t>
            </a:r>
            <a:r>
              <a:rPr lang="en-US" baseline="0" dirty="0" err="1"/>
              <a:t>enhuaser</a:t>
            </a:r>
            <a:r>
              <a:rPr lang="en-US" baseline="0" dirty="0"/>
              <a:t> </a:t>
            </a:r>
            <a:r>
              <a:rPr lang="en-US" baseline="0" dirty="0" err="1"/>
              <a:t>busch</a:t>
            </a:r>
            <a:r>
              <a:rPr lang="en-US" baseline="0" dirty="0"/>
              <a:t>, I started a bench scale batch reactor to see the activity of the biomass I got with the wastewater we collected from the brewery company, I ran  this test at mesophilic temperature range and did that before we proceed building the EGSB reactor</a:t>
            </a:r>
            <a:endParaRPr lang="en-US" dirty="0"/>
          </a:p>
          <a:p>
            <a:endParaRPr lang="en-US" dirty="0"/>
          </a:p>
        </p:txBody>
      </p:sp>
      <p:sp>
        <p:nvSpPr>
          <p:cNvPr id="4" name="Slide Number Placeholder 3"/>
          <p:cNvSpPr>
            <a:spLocks noGrp="1"/>
          </p:cNvSpPr>
          <p:nvPr>
            <p:ph type="sldNum" sz="quarter" idx="10"/>
          </p:nvPr>
        </p:nvSpPr>
        <p:spPr/>
        <p:txBody>
          <a:bodyPr/>
          <a:lstStyle/>
          <a:p>
            <a:fld id="{E3C88811-15E1-4B2F-919A-DF038BBC68A8}" type="slidenum">
              <a:rPr lang="en-US" smtClean="0"/>
              <a:t>11</a:t>
            </a:fld>
            <a:endParaRPr lang="en-US"/>
          </a:p>
        </p:txBody>
      </p:sp>
    </p:spTree>
    <p:extLst>
      <p:ext uri="{BB962C8B-B14F-4D97-AF65-F5344CB8AC3E}">
        <p14:creationId xmlns:p14="http://schemas.microsoft.com/office/powerpoint/2010/main" val="1538662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C88811-15E1-4B2F-919A-DF038BBC68A8}" type="slidenum">
              <a:rPr lang="en-US" smtClean="0"/>
              <a:t>12</a:t>
            </a:fld>
            <a:endParaRPr lang="en-US"/>
          </a:p>
        </p:txBody>
      </p:sp>
    </p:spTree>
    <p:extLst>
      <p:ext uri="{BB962C8B-B14F-4D97-AF65-F5344CB8AC3E}">
        <p14:creationId xmlns:p14="http://schemas.microsoft.com/office/powerpoint/2010/main" val="2941152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C88811-15E1-4B2F-919A-DF038BBC68A8}" type="slidenum">
              <a:rPr lang="en-US" smtClean="0"/>
              <a:t>14</a:t>
            </a:fld>
            <a:endParaRPr lang="en-US"/>
          </a:p>
        </p:txBody>
      </p:sp>
    </p:spTree>
    <p:extLst>
      <p:ext uri="{BB962C8B-B14F-4D97-AF65-F5344CB8AC3E}">
        <p14:creationId xmlns:p14="http://schemas.microsoft.com/office/powerpoint/2010/main" val="2400751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C88811-15E1-4B2F-919A-DF038BBC68A8}" type="slidenum">
              <a:rPr lang="en-US" smtClean="0"/>
              <a:t>16</a:t>
            </a:fld>
            <a:endParaRPr lang="en-US"/>
          </a:p>
        </p:txBody>
      </p:sp>
    </p:spTree>
    <p:extLst>
      <p:ext uri="{BB962C8B-B14F-4D97-AF65-F5344CB8AC3E}">
        <p14:creationId xmlns:p14="http://schemas.microsoft.com/office/powerpoint/2010/main" val="1651574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C88811-15E1-4B2F-919A-DF038BBC68A8}" type="slidenum">
              <a:rPr lang="en-US" smtClean="0"/>
              <a:t>17</a:t>
            </a:fld>
            <a:endParaRPr lang="en-US"/>
          </a:p>
        </p:txBody>
      </p:sp>
    </p:spTree>
    <p:extLst>
      <p:ext uri="{BB962C8B-B14F-4D97-AF65-F5344CB8AC3E}">
        <p14:creationId xmlns:p14="http://schemas.microsoft.com/office/powerpoint/2010/main" val="396322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C88811-15E1-4B2F-919A-DF038BBC68A8}" type="slidenum">
              <a:rPr lang="en-US" smtClean="0"/>
              <a:t>18</a:t>
            </a:fld>
            <a:endParaRPr lang="en-US"/>
          </a:p>
        </p:txBody>
      </p:sp>
    </p:spTree>
    <p:extLst>
      <p:ext uri="{BB962C8B-B14F-4D97-AF65-F5344CB8AC3E}">
        <p14:creationId xmlns:p14="http://schemas.microsoft.com/office/powerpoint/2010/main" val="1165231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C88811-15E1-4B2F-919A-DF038BBC68A8}" type="slidenum">
              <a:rPr lang="en-US" smtClean="0"/>
              <a:t>19</a:t>
            </a:fld>
            <a:endParaRPr lang="en-US"/>
          </a:p>
        </p:txBody>
      </p:sp>
    </p:spTree>
    <p:extLst>
      <p:ext uri="{BB962C8B-B14F-4D97-AF65-F5344CB8AC3E}">
        <p14:creationId xmlns:p14="http://schemas.microsoft.com/office/powerpoint/2010/main" val="2855197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C88811-15E1-4B2F-919A-DF038BBC68A8}" type="slidenum">
              <a:rPr lang="en-US" smtClean="0"/>
              <a:t>20</a:t>
            </a:fld>
            <a:endParaRPr lang="en-US"/>
          </a:p>
        </p:txBody>
      </p:sp>
    </p:spTree>
    <p:extLst>
      <p:ext uri="{BB962C8B-B14F-4D97-AF65-F5344CB8AC3E}">
        <p14:creationId xmlns:p14="http://schemas.microsoft.com/office/powerpoint/2010/main" val="1005313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C88811-15E1-4B2F-919A-DF038BBC68A8}" type="slidenum">
              <a:rPr lang="en-US" smtClean="0"/>
              <a:t>21</a:t>
            </a:fld>
            <a:endParaRPr lang="en-US"/>
          </a:p>
        </p:txBody>
      </p:sp>
    </p:spTree>
    <p:extLst>
      <p:ext uri="{BB962C8B-B14F-4D97-AF65-F5344CB8AC3E}">
        <p14:creationId xmlns:p14="http://schemas.microsoft.com/office/powerpoint/2010/main" val="3679898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C88811-15E1-4B2F-919A-DF038BBC68A8}" type="slidenum">
              <a:rPr lang="en-US" smtClean="0"/>
              <a:t>22</a:t>
            </a:fld>
            <a:endParaRPr lang="en-US"/>
          </a:p>
        </p:txBody>
      </p:sp>
    </p:spTree>
    <p:extLst>
      <p:ext uri="{BB962C8B-B14F-4D97-AF65-F5344CB8AC3E}">
        <p14:creationId xmlns:p14="http://schemas.microsoft.com/office/powerpoint/2010/main" val="1164778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C88811-15E1-4B2F-919A-DF038BBC68A8}" type="slidenum">
              <a:rPr lang="en-US" smtClean="0"/>
              <a:t>2</a:t>
            </a:fld>
            <a:endParaRPr lang="en-US"/>
          </a:p>
        </p:txBody>
      </p:sp>
    </p:spTree>
    <p:extLst>
      <p:ext uri="{BB962C8B-B14F-4D97-AF65-F5344CB8AC3E}">
        <p14:creationId xmlns:p14="http://schemas.microsoft.com/office/powerpoint/2010/main" val="3555538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the BEST in MS&amp;T we are focusing</a:t>
            </a:r>
            <a:r>
              <a:rPr lang="en-US" baseline="0" dirty="0"/>
              <a:t> on the hybrid energy systems and how it can be applied in the industry, the main research trends that we are focusing on are the </a:t>
            </a:r>
            <a:r>
              <a:rPr lang="en-US" baseline="0" dirty="0" err="1"/>
              <a:t>Physico</a:t>
            </a:r>
            <a:r>
              <a:rPr lang="en-US" baseline="0" dirty="0"/>
              <a:t>-Chemical, Biochemical and the Thermochemical, and our research work is a combination of an experimental and theoretical investigation, I’m dealing with the Biochemical line by studying the anaerobic Digestion technique.</a:t>
            </a:r>
            <a:endParaRPr lang="en-US" dirty="0"/>
          </a:p>
          <a:p>
            <a:endParaRPr lang="en-US" dirty="0"/>
          </a:p>
        </p:txBody>
      </p:sp>
      <p:sp>
        <p:nvSpPr>
          <p:cNvPr id="4" name="Slide Number Placeholder 3"/>
          <p:cNvSpPr>
            <a:spLocks noGrp="1"/>
          </p:cNvSpPr>
          <p:nvPr>
            <p:ph type="sldNum" sz="quarter" idx="10"/>
          </p:nvPr>
        </p:nvSpPr>
        <p:spPr/>
        <p:txBody>
          <a:bodyPr/>
          <a:lstStyle/>
          <a:p>
            <a:fld id="{E3C88811-15E1-4B2F-919A-DF038BBC68A8}" type="slidenum">
              <a:rPr lang="en-US" smtClean="0"/>
              <a:t>3</a:t>
            </a:fld>
            <a:endParaRPr lang="en-US"/>
          </a:p>
        </p:txBody>
      </p:sp>
    </p:spTree>
    <p:extLst>
      <p:ext uri="{BB962C8B-B14F-4D97-AF65-F5344CB8AC3E}">
        <p14:creationId xmlns:p14="http://schemas.microsoft.com/office/powerpoint/2010/main" val="122088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hybrid energy system could be defined as a combination</a:t>
            </a:r>
            <a:r>
              <a:rPr lang="en-US" baseline="0" dirty="0"/>
              <a:t> of more than one renewable resource together.</a:t>
            </a:r>
          </a:p>
          <a:p>
            <a:r>
              <a:rPr lang="en-US" baseline="0" dirty="0"/>
              <a:t>The hybrid energy system that we designed consist of two subsystems, the first one is the anaerobic digestion process which assigned to produce biogas and it is connected to a biomass gasification process which is the second subsystem to produce a syngas, for each system there are several research trends, so for the AD there are a lab scale experimental setup which is currently under construction and also there is a computational fluid dynamics to study the hydrodynamics inside the AD reactor which is running but we still processing the results and the  last trend will be the aspen plus model simulation which I will present it to you today, and for the biomass gasification process there are also the same trends for it.</a:t>
            </a:r>
          </a:p>
          <a:p>
            <a:endParaRPr lang="en-US" dirty="0"/>
          </a:p>
        </p:txBody>
      </p:sp>
      <p:sp>
        <p:nvSpPr>
          <p:cNvPr id="4" name="Slide Number Placeholder 3"/>
          <p:cNvSpPr>
            <a:spLocks noGrp="1"/>
          </p:cNvSpPr>
          <p:nvPr>
            <p:ph type="sldNum" sz="quarter" idx="10"/>
          </p:nvPr>
        </p:nvSpPr>
        <p:spPr/>
        <p:txBody>
          <a:bodyPr/>
          <a:lstStyle/>
          <a:p>
            <a:fld id="{E3C88811-15E1-4B2F-919A-DF038BBC68A8}" type="slidenum">
              <a:rPr lang="en-US" smtClean="0"/>
              <a:t>4</a:t>
            </a:fld>
            <a:endParaRPr lang="en-US"/>
          </a:p>
        </p:txBody>
      </p:sp>
    </p:spTree>
    <p:extLst>
      <p:ext uri="{BB962C8B-B14F-4D97-AF65-F5344CB8AC3E}">
        <p14:creationId xmlns:p14="http://schemas.microsoft.com/office/powerpoint/2010/main" val="402419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the united states</a:t>
            </a:r>
            <a:r>
              <a:rPr lang="en-US" baseline="0" dirty="0"/>
              <a:t> put efforts in renewable and alternative energy developments.</a:t>
            </a:r>
          </a:p>
          <a:p>
            <a:r>
              <a:rPr lang="en-US" baseline="0" dirty="0"/>
              <a:t>Most of the states start focusing on the renewable energy sources after being heavily relayed on the fossil energy to operate their power plants</a:t>
            </a:r>
          </a:p>
          <a:p>
            <a:r>
              <a:rPr lang="en-US" baseline="0" dirty="0"/>
              <a:t>Many reasons behind making the US move towards the renewables</a:t>
            </a:r>
          </a:p>
          <a:p>
            <a:pPr marL="232943" indent="-232943">
              <a:buAutoNum type="arabicPeriod"/>
            </a:pPr>
            <a:r>
              <a:rPr lang="en-US" baseline="0" dirty="0"/>
              <a:t>Using fossil fuel to produce power may not be sustainable</a:t>
            </a:r>
          </a:p>
          <a:p>
            <a:pPr marL="232943" indent="-232943">
              <a:buAutoNum type="arabicPeriod"/>
            </a:pPr>
            <a:r>
              <a:rPr lang="en-US" baseline="0" dirty="0"/>
              <a:t>Burning fossil fuel may have a negative effects on humans'’ health and environment</a:t>
            </a:r>
          </a:p>
          <a:p>
            <a:pPr marL="232943" indent="-232943">
              <a:buAutoNum type="arabicPeriod"/>
            </a:pPr>
            <a:r>
              <a:rPr lang="en-US" baseline="0" dirty="0"/>
              <a:t>Extracting and transporting fossil fuel may lead to accidental spills which cause damaging to environment and communities</a:t>
            </a:r>
          </a:p>
          <a:p>
            <a:pPr marL="232943" indent="-232943">
              <a:buAutoNum type="arabicPeriod"/>
            </a:pPr>
            <a:r>
              <a:rPr lang="en-US" baseline="0" dirty="0"/>
              <a:t>Depending on foreign source of fossil fuel can cause a threat to the national security</a:t>
            </a:r>
          </a:p>
          <a:p>
            <a:pPr marL="232943" indent="-232943">
              <a:buAutoNum type="arabicPeriod"/>
            </a:pPr>
            <a:r>
              <a:rPr lang="en-US" baseline="0" dirty="0"/>
              <a:t>Fluctuating the electric costs are associated with fossil fuel based power plant</a:t>
            </a:r>
          </a:p>
          <a:p>
            <a:pPr marL="232943" indent="-232943">
              <a:buAutoNum type="arabicPeriod"/>
            </a:pPr>
            <a:r>
              <a:rPr lang="en-US" baseline="0" dirty="0"/>
              <a:t>Burning the fossil fuel emits green house gases</a:t>
            </a:r>
            <a:endParaRPr lang="en-US" dirty="0"/>
          </a:p>
          <a:p>
            <a:endParaRPr lang="en-US" dirty="0"/>
          </a:p>
        </p:txBody>
      </p:sp>
      <p:sp>
        <p:nvSpPr>
          <p:cNvPr id="4" name="Slide Number Placeholder 3"/>
          <p:cNvSpPr>
            <a:spLocks noGrp="1"/>
          </p:cNvSpPr>
          <p:nvPr>
            <p:ph type="sldNum" sz="quarter" idx="10"/>
          </p:nvPr>
        </p:nvSpPr>
        <p:spPr/>
        <p:txBody>
          <a:bodyPr/>
          <a:lstStyle/>
          <a:p>
            <a:fld id="{E3C88811-15E1-4B2F-919A-DF038BBC68A8}" type="slidenum">
              <a:rPr lang="en-US" smtClean="0"/>
              <a:t>5</a:t>
            </a:fld>
            <a:endParaRPr lang="en-US"/>
          </a:p>
        </p:txBody>
      </p:sp>
    </p:spTree>
    <p:extLst>
      <p:ext uri="{BB962C8B-B14F-4D97-AF65-F5344CB8AC3E}">
        <p14:creationId xmlns:p14="http://schemas.microsoft.com/office/powerpoint/2010/main" val="2554970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renewable energy resources is the anaerobic digestion process</a:t>
            </a:r>
          </a:p>
          <a:p>
            <a:r>
              <a:rPr lang="en-US" dirty="0"/>
              <a:t>It can be defined as a biological degradation process of the organic matter in the absence of air, this process will generate biogas which is a gaseous mixture composed of methane and carbon dioxide</a:t>
            </a:r>
          </a:p>
          <a:p>
            <a:r>
              <a:rPr lang="en-US" dirty="0"/>
              <a:t>The biogas generated could be used in generating heat, power, combined heat and power, and it can be used in all equipment designed for natural gas with minim adjustment for the lower BTU content of the biogas</a:t>
            </a:r>
          </a:p>
          <a:p>
            <a:r>
              <a:rPr lang="en-US" dirty="0"/>
              <a:t>In the US, the AD is commonly used for wastewater treatment. The reasons for using it are</a:t>
            </a:r>
          </a:p>
          <a:p>
            <a:pPr marL="232943" indent="-232943">
              <a:buAutoNum type="arabicPeriod"/>
            </a:pPr>
            <a:r>
              <a:rPr lang="en-US" dirty="0"/>
              <a:t>Renewable energy generated from wastes</a:t>
            </a:r>
          </a:p>
          <a:p>
            <a:pPr marL="232943" indent="-232943">
              <a:buAutoNum type="arabicPeriod"/>
            </a:pPr>
            <a:r>
              <a:rPr lang="en-US" dirty="0"/>
              <a:t>Greenhouse gas emission reduction</a:t>
            </a:r>
          </a:p>
          <a:p>
            <a:pPr marL="232943" indent="-232943">
              <a:buAutoNum type="arabicPeriod"/>
            </a:pPr>
            <a:r>
              <a:rPr lang="en-US" dirty="0"/>
              <a:t>It will help reduce the waste pollution to the environment</a:t>
            </a:r>
          </a:p>
          <a:p>
            <a:pPr marL="232943" indent="-232943">
              <a:buAutoNum type="arabicPeriod"/>
            </a:pPr>
            <a:r>
              <a:rPr lang="en-US" dirty="0"/>
              <a:t>It will become a potential revenue stream created from wastes</a:t>
            </a:r>
          </a:p>
          <a:p>
            <a:endParaRPr lang="en-US" dirty="0"/>
          </a:p>
        </p:txBody>
      </p:sp>
      <p:sp>
        <p:nvSpPr>
          <p:cNvPr id="4" name="Slide Number Placeholder 3"/>
          <p:cNvSpPr>
            <a:spLocks noGrp="1"/>
          </p:cNvSpPr>
          <p:nvPr>
            <p:ph type="sldNum" sz="quarter" idx="10"/>
          </p:nvPr>
        </p:nvSpPr>
        <p:spPr/>
        <p:txBody>
          <a:bodyPr/>
          <a:lstStyle/>
          <a:p>
            <a:fld id="{E3C88811-15E1-4B2F-919A-DF038BBC68A8}" type="slidenum">
              <a:rPr lang="en-US" smtClean="0"/>
              <a:t>6</a:t>
            </a:fld>
            <a:endParaRPr lang="en-US"/>
          </a:p>
        </p:txBody>
      </p:sp>
    </p:spTree>
    <p:extLst>
      <p:ext uri="{BB962C8B-B14F-4D97-AF65-F5344CB8AC3E}">
        <p14:creationId xmlns:p14="http://schemas.microsoft.com/office/powerpoint/2010/main" val="913656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AD consists of four steps and for each step there is a specific type of microorganism responsible for each step</a:t>
            </a:r>
          </a:p>
          <a:p>
            <a:r>
              <a:rPr lang="en-US" dirty="0"/>
              <a:t>The first step is hydrolysis, which is converting the undissolved organics like (complex polymers like fats, cellulose, or protein) into smaller molecules (LCFA, glucose, </a:t>
            </a:r>
            <a:r>
              <a:rPr lang="en-US" dirty="0" err="1"/>
              <a:t>aminoacids</a:t>
            </a:r>
            <a:r>
              <a:rPr lang="en-US" dirty="0"/>
              <a:t>) by using extracellular enzymes. This step is considered as a limiting the step for the undegradable materials. The second step is the acidogenesis, which is basically converts the monomers from the first stage on to volatile fatty acids. The third step is the acetogenesis, where all the VFAs into hydrogen, </a:t>
            </a:r>
            <a:r>
              <a:rPr lang="en-US" dirty="0" err="1"/>
              <a:t>carboan</a:t>
            </a:r>
            <a:r>
              <a:rPr lang="en-US" dirty="0"/>
              <a:t> dioxide and acetic acid. The fourth step is the methanogenesis where all the intermediates from the previous step got converted into methane, carbon dioxide. Two types of bacteria used here, the </a:t>
            </a:r>
            <a:r>
              <a:rPr lang="en-US" dirty="0" err="1"/>
              <a:t>acetoclastic</a:t>
            </a:r>
            <a:r>
              <a:rPr lang="en-US" dirty="0"/>
              <a:t> methanogens and the hydrogenotrophic methanogens</a:t>
            </a:r>
          </a:p>
          <a:p>
            <a:endParaRPr lang="en-US" dirty="0"/>
          </a:p>
        </p:txBody>
      </p:sp>
      <p:sp>
        <p:nvSpPr>
          <p:cNvPr id="4" name="Slide Number Placeholder 3"/>
          <p:cNvSpPr>
            <a:spLocks noGrp="1"/>
          </p:cNvSpPr>
          <p:nvPr>
            <p:ph type="sldNum" sz="quarter" idx="10"/>
          </p:nvPr>
        </p:nvSpPr>
        <p:spPr/>
        <p:txBody>
          <a:bodyPr/>
          <a:lstStyle/>
          <a:p>
            <a:fld id="{E3C88811-15E1-4B2F-919A-DF038BBC68A8}" type="slidenum">
              <a:rPr lang="en-US" smtClean="0"/>
              <a:t>7</a:t>
            </a:fld>
            <a:endParaRPr lang="en-US"/>
          </a:p>
        </p:txBody>
      </p:sp>
    </p:spTree>
    <p:extLst>
      <p:ext uri="{BB962C8B-B14F-4D97-AF65-F5344CB8AC3E}">
        <p14:creationId xmlns:p14="http://schemas.microsoft.com/office/powerpoint/2010/main" val="3417201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C88811-15E1-4B2F-919A-DF038BBC68A8}" type="slidenum">
              <a:rPr lang="en-US" smtClean="0"/>
              <a:t>9</a:t>
            </a:fld>
            <a:endParaRPr lang="en-US"/>
          </a:p>
        </p:txBody>
      </p:sp>
    </p:spTree>
    <p:extLst>
      <p:ext uri="{BB962C8B-B14F-4D97-AF65-F5344CB8AC3E}">
        <p14:creationId xmlns:p14="http://schemas.microsoft.com/office/powerpoint/2010/main" val="2822081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C88811-15E1-4B2F-919A-DF038BBC68A8}" type="slidenum">
              <a:rPr lang="en-US" smtClean="0"/>
              <a:t>10</a:t>
            </a:fld>
            <a:endParaRPr lang="en-US"/>
          </a:p>
        </p:txBody>
      </p:sp>
    </p:spTree>
    <p:extLst>
      <p:ext uri="{BB962C8B-B14F-4D97-AF65-F5344CB8AC3E}">
        <p14:creationId xmlns:p14="http://schemas.microsoft.com/office/powerpoint/2010/main" val="34188903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green-panormic_rv.jpg"/>
          <p:cNvPicPr>
            <a:picLocks noChangeAspect="1"/>
          </p:cNvPicPr>
          <p:nvPr userDrawn="1"/>
        </p:nvPicPr>
        <p:blipFill>
          <a:blip r:embed="rId2"/>
          <a:stretch>
            <a:fillRect/>
          </a:stretch>
        </p:blipFill>
        <p:spPr>
          <a:xfrm>
            <a:off x="952" y="0"/>
            <a:ext cx="12309287" cy="6925056"/>
          </a:xfrm>
          <a:prstGeom prst="rect">
            <a:avLst/>
          </a:prstGeom>
        </p:spPr>
      </p:pic>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1808441-58B7-4196-93B6-B5B77529068B}" type="datetime1">
              <a:rPr lang="en-US" smtClean="0">
                <a:solidFill>
                  <a:prstClr val="black">
                    <a:tint val="75000"/>
                  </a:prstClr>
                </a:solidFill>
              </a:r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Haider Al-Rubaye, Comprehensive Exam</a:t>
            </a:r>
          </a:p>
        </p:txBody>
      </p:sp>
      <p:sp>
        <p:nvSpPr>
          <p:cNvPr id="6" name="Slide Number Placeholder 5"/>
          <p:cNvSpPr>
            <a:spLocks noGrp="1"/>
          </p:cNvSpPr>
          <p:nvPr>
            <p:ph type="sldNum" sz="quarter" idx="12"/>
          </p:nvPr>
        </p:nvSpPr>
        <p:spPr/>
        <p:txBody>
          <a:bodyPr/>
          <a:lstStyle/>
          <a:p>
            <a:fld id="{644DF3B2-5B0F-514C-AE92-94CAAA68DD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519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22329"/>
            <a:ext cx="10972800" cy="1143000"/>
          </a:xfrm>
        </p:spPr>
        <p:txBody>
          <a:bodyPr/>
          <a:lstStyle>
            <a:lvl1pPr>
              <a:defRPr>
                <a:latin typeface="Arial"/>
                <a:cs typeface="Arial"/>
              </a:defRPr>
            </a:lvl1pPr>
          </a:lstStyle>
          <a:p>
            <a:r>
              <a:rPr lang="en-US" dirty="0"/>
              <a:t>Click to edit Master title style</a:t>
            </a:r>
          </a:p>
        </p:txBody>
      </p:sp>
      <p:sp>
        <p:nvSpPr>
          <p:cNvPr id="3" name="Content Placeholder 2"/>
          <p:cNvSpPr>
            <a:spLocks noGrp="1"/>
          </p:cNvSpPr>
          <p:nvPr>
            <p:ph idx="1"/>
          </p:nvPr>
        </p:nvSpPr>
        <p:spPr>
          <a:xfrm>
            <a:off x="609600" y="1847892"/>
            <a:ext cx="10972800" cy="4220807"/>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310969"/>
            <a:ext cx="2844800" cy="365125"/>
          </a:xfrm>
        </p:spPr>
        <p:txBody>
          <a:bodyPr/>
          <a:lstStyle>
            <a:lvl1pPr>
              <a:defRPr>
                <a:latin typeface="Arial"/>
                <a:cs typeface="Arial"/>
              </a:defRPr>
            </a:lvl1pPr>
          </a:lstStyle>
          <a:p>
            <a:fld id="{9E48A520-FF0F-4538-B3FE-C138237F5D83}" type="datetime1">
              <a:rPr lang="en-US" smtClean="0"/>
              <a:t>5/11/23</a:t>
            </a:fld>
            <a:endParaRPr lang="en-US" dirty="0"/>
          </a:p>
        </p:txBody>
      </p:sp>
      <p:sp>
        <p:nvSpPr>
          <p:cNvPr id="5" name="Footer Placeholder 4"/>
          <p:cNvSpPr>
            <a:spLocks noGrp="1"/>
          </p:cNvSpPr>
          <p:nvPr>
            <p:ph type="ftr" sz="quarter" idx="11"/>
          </p:nvPr>
        </p:nvSpPr>
        <p:spPr>
          <a:xfrm>
            <a:off x="4165600" y="6310969"/>
            <a:ext cx="3860800" cy="365125"/>
          </a:xfrm>
        </p:spPr>
        <p:txBody>
          <a:bodyPr/>
          <a:lstStyle>
            <a:lvl1pPr>
              <a:defRPr>
                <a:latin typeface="Arial"/>
                <a:cs typeface="Arial"/>
              </a:defRPr>
            </a:lvl1pPr>
          </a:lstStyle>
          <a:p>
            <a:endParaRPr lang="en-US" dirty="0"/>
          </a:p>
        </p:txBody>
      </p:sp>
      <p:sp>
        <p:nvSpPr>
          <p:cNvPr id="6" name="Slide Number Placeholder 5"/>
          <p:cNvSpPr>
            <a:spLocks noGrp="1"/>
          </p:cNvSpPr>
          <p:nvPr>
            <p:ph type="sldNum" sz="quarter" idx="12"/>
          </p:nvPr>
        </p:nvSpPr>
        <p:spPr>
          <a:xfrm>
            <a:off x="8737600" y="6310969"/>
            <a:ext cx="2844800" cy="365125"/>
          </a:xfrm>
        </p:spPr>
        <p:txBody>
          <a:bodyPr/>
          <a:lstStyle>
            <a:lvl1pPr>
              <a:defRPr>
                <a:latin typeface="Arial"/>
                <a:cs typeface="Arial"/>
              </a:defRPr>
            </a:lvl1pPr>
          </a:lstStyle>
          <a:p>
            <a:fld id="{644DF3B2-5B0F-514C-AE92-94CAAA68DD3A}" type="slidenum">
              <a:rPr lang="en-US" smtClean="0"/>
              <a:pPr/>
              <a:t>‹#›</a:t>
            </a:fld>
            <a:endParaRPr lang="en-US" dirty="0"/>
          </a:p>
        </p:txBody>
      </p:sp>
    </p:spTree>
    <p:extLst>
      <p:ext uri="{BB962C8B-B14F-4D97-AF65-F5344CB8AC3E}">
        <p14:creationId xmlns:p14="http://schemas.microsoft.com/office/powerpoint/2010/main" val="1793398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normAutofit/>
          </a:bodyPr>
          <a:lstStyle>
            <a:lvl1pPr algn="l">
              <a:defRPr sz="2800" b="1" cap="all">
                <a:latin typeface="Arial"/>
                <a:cs typeface="Aria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Arial"/>
                <a:cs typeface="Arial"/>
              </a:defRPr>
            </a:lvl1pPr>
            <a:lvl2pPr marL="457194" indent="0">
              <a:buNone/>
              <a:defRPr sz="1800">
                <a:solidFill>
                  <a:schemeClr val="tx1">
                    <a:tint val="75000"/>
                  </a:schemeClr>
                </a:solidFill>
              </a:defRPr>
            </a:lvl2pPr>
            <a:lvl3pPr marL="914386" indent="0">
              <a:buNone/>
              <a:defRPr sz="1600">
                <a:solidFill>
                  <a:schemeClr val="tx1">
                    <a:tint val="75000"/>
                  </a:schemeClr>
                </a:solidFill>
              </a:defRPr>
            </a:lvl3pPr>
            <a:lvl4pPr marL="1371580" indent="0">
              <a:buNone/>
              <a:defRPr sz="1400">
                <a:solidFill>
                  <a:schemeClr val="tx1">
                    <a:tint val="75000"/>
                  </a:schemeClr>
                </a:solidFill>
              </a:defRPr>
            </a:lvl4pPr>
            <a:lvl5pPr marL="1828772" indent="0">
              <a:buNone/>
              <a:defRPr sz="1400">
                <a:solidFill>
                  <a:schemeClr val="tx1">
                    <a:tint val="75000"/>
                  </a:schemeClr>
                </a:solidFill>
              </a:defRPr>
            </a:lvl5pPr>
            <a:lvl6pPr marL="2285966" indent="0">
              <a:buNone/>
              <a:defRPr sz="1400">
                <a:solidFill>
                  <a:schemeClr val="tx1">
                    <a:tint val="75000"/>
                  </a:schemeClr>
                </a:solidFill>
              </a:defRPr>
            </a:lvl6pPr>
            <a:lvl7pPr marL="2743158" indent="0">
              <a:buNone/>
              <a:defRPr sz="1400">
                <a:solidFill>
                  <a:schemeClr val="tx1">
                    <a:tint val="75000"/>
                  </a:schemeClr>
                </a:solidFill>
              </a:defRPr>
            </a:lvl7pPr>
            <a:lvl8pPr marL="3200352" indent="0">
              <a:buNone/>
              <a:defRPr sz="1400">
                <a:solidFill>
                  <a:schemeClr val="tx1">
                    <a:tint val="75000"/>
                  </a:schemeClr>
                </a:solidFill>
              </a:defRPr>
            </a:lvl8pPr>
            <a:lvl9pPr marL="3657546"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atin typeface="Arial"/>
                <a:cs typeface="Arial"/>
              </a:defRPr>
            </a:lvl1pPr>
          </a:lstStyle>
          <a:p>
            <a:fld id="{10D7A3F3-DBAF-4A84-BBC9-79CE831DCBB4}" type="datetime1">
              <a:rPr lang="en-US" smtClean="0"/>
              <a:t>5/11/23</a:t>
            </a:fld>
            <a:endParaRPr lang="en-US" dirty="0"/>
          </a:p>
        </p:txBody>
      </p:sp>
      <p:sp>
        <p:nvSpPr>
          <p:cNvPr id="5" name="Footer Placeholder 4"/>
          <p:cNvSpPr>
            <a:spLocks noGrp="1"/>
          </p:cNvSpPr>
          <p:nvPr>
            <p:ph type="ftr" sz="quarter" idx="11"/>
          </p:nvPr>
        </p:nvSpPr>
        <p:spPr/>
        <p:txBody>
          <a:bodyPr/>
          <a:lstStyle>
            <a:lvl1pPr>
              <a:defRPr>
                <a:latin typeface="Arial"/>
                <a:cs typeface="Arial"/>
              </a:defRPr>
            </a:lvl1pPr>
          </a:lstStyle>
          <a:p>
            <a:endParaRPr lang="en-US" dirty="0"/>
          </a:p>
        </p:txBody>
      </p:sp>
      <p:sp>
        <p:nvSpPr>
          <p:cNvPr id="6" name="Slide Number Placeholder 5"/>
          <p:cNvSpPr>
            <a:spLocks noGrp="1"/>
          </p:cNvSpPr>
          <p:nvPr>
            <p:ph type="sldNum" sz="quarter" idx="12"/>
          </p:nvPr>
        </p:nvSpPr>
        <p:spPr/>
        <p:txBody>
          <a:bodyPr/>
          <a:lstStyle>
            <a:lvl1pPr>
              <a:defRPr>
                <a:latin typeface="Arial"/>
                <a:cs typeface="Arial"/>
              </a:defRPr>
            </a:lvl1pPr>
          </a:lstStyle>
          <a:p>
            <a:fld id="{644DF3B2-5B0F-514C-AE92-94CAAA68DD3A}" type="slidenum">
              <a:rPr lang="en-US" smtClean="0"/>
              <a:pPr/>
              <a:t>‹#›</a:t>
            </a:fld>
            <a:endParaRPr lang="en-US" dirty="0"/>
          </a:p>
        </p:txBody>
      </p:sp>
    </p:spTree>
    <p:extLst>
      <p:ext uri="{BB962C8B-B14F-4D97-AF65-F5344CB8AC3E}">
        <p14:creationId xmlns:p14="http://schemas.microsoft.com/office/powerpoint/2010/main" val="3188826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94445"/>
            <a:ext cx="10972800" cy="1143000"/>
          </a:xfrm>
        </p:spPr>
        <p:txBody>
          <a:bodyPr/>
          <a:lstStyle>
            <a:lvl1pPr>
              <a:defRPr>
                <a:latin typeface="Arial"/>
                <a:cs typeface="Arial"/>
              </a:defRPr>
            </a:lvl1pPr>
          </a:lstStyle>
          <a:p>
            <a:r>
              <a:rPr lang="en-US" dirty="0"/>
              <a:t>Click to edit Master title style</a:t>
            </a:r>
          </a:p>
        </p:txBody>
      </p:sp>
      <p:sp>
        <p:nvSpPr>
          <p:cNvPr id="3" name="Content Placeholder 2"/>
          <p:cNvSpPr>
            <a:spLocks noGrp="1"/>
          </p:cNvSpPr>
          <p:nvPr>
            <p:ph sz="half" idx="1"/>
          </p:nvPr>
        </p:nvSpPr>
        <p:spPr>
          <a:xfrm>
            <a:off x="609600" y="1820009"/>
            <a:ext cx="5384800" cy="4204524"/>
          </a:xfrm>
        </p:spPr>
        <p:txBody>
          <a:bodyPr/>
          <a:lstStyle>
            <a:lvl1pPr>
              <a:defRPr sz="2800">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20011"/>
            <a:ext cx="5384800" cy="4204525"/>
          </a:xfrm>
        </p:spPr>
        <p:txBody>
          <a:bodyPr/>
          <a:lstStyle>
            <a:lvl1pPr>
              <a:defRPr sz="2800">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09600" y="6250521"/>
            <a:ext cx="2844800" cy="365125"/>
          </a:xfrm>
        </p:spPr>
        <p:txBody>
          <a:bodyPr/>
          <a:lstStyle>
            <a:lvl1pPr>
              <a:defRPr>
                <a:latin typeface="Arial"/>
                <a:cs typeface="Arial"/>
              </a:defRPr>
            </a:lvl1pPr>
          </a:lstStyle>
          <a:p>
            <a:fld id="{758CB1D9-B362-4A86-AB64-0B69D3B6093C}" type="datetime1">
              <a:rPr lang="en-US" smtClean="0"/>
              <a:t>5/11/23</a:t>
            </a:fld>
            <a:endParaRPr lang="en-US" dirty="0"/>
          </a:p>
        </p:txBody>
      </p:sp>
      <p:sp>
        <p:nvSpPr>
          <p:cNvPr id="6" name="Footer Placeholder 5"/>
          <p:cNvSpPr>
            <a:spLocks noGrp="1"/>
          </p:cNvSpPr>
          <p:nvPr>
            <p:ph type="ftr" sz="quarter" idx="11"/>
          </p:nvPr>
        </p:nvSpPr>
        <p:spPr>
          <a:xfrm>
            <a:off x="4165600" y="6250521"/>
            <a:ext cx="3860800" cy="365125"/>
          </a:xfrm>
        </p:spPr>
        <p:txBody>
          <a:bodyPr/>
          <a:lstStyle>
            <a:lvl1pPr>
              <a:defRPr>
                <a:latin typeface="Arial"/>
                <a:cs typeface="Arial"/>
              </a:defRPr>
            </a:lvl1pPr>
          </a:lstStyle>
          <a:p>
            <a:endParaRPr lang="en-US" dirty="0"/>
          </a:p>
        </p:txBody>
      </p:sp>
      <p:sp>
        <p:nvSpPr>
          <p:cNvPr id="7" name="Slide Number Placeholder 6"/>
          <p:cNvSpPr>
            <a:spLocks noGrp="1"/>
          </p:cNvSpPr>
          <p:nvPr>
            <p:ph type="sldNum" sz="quarter" idx="12"/>
          </p:nvPr>
        </p:nvSpPr>
        <p:spPr>
          <a:xfrm>
            <a:off x="8737600" y="6250521"/>
            <a:ext cx="2844800" cy="365125"/>
          </a:xfrm>
        </p:spPr>
        <p:txBody>
          <a:bodyPr/>
          <a:lstStyle>
            <a:lvl1pPr>
              <a:defRPr>
                <a:latin typeface="Arial"/>
                <a:cs typeface="Arial"/>
              </a:defRPr>
            </a:lvl1pPr>
          </a:lstStyle>
          <a:p>
            <a:fld id="{644DF3B2-5B0F-514C-AE92-94CAAA68DD3A}" type="slidenum">
              <a:rPr lang="en-US" smtClean="0"/>
              <a:pPr/>
              <a:t>‹#›</a:t>
            </a:fld>
            <a:endParaRPr lang="en-US" dirty="0"/>
          </a:p>
        </p:txBody>
      </p:sp>
    </p:spTree>
    <p:extLst>
      <p:ext uri="{BB962C8B-B14F-4D97-AF65-F5344CB8AC3E}">
        <p14:creationId xmlns:p14="http://schemas.microsoft.com/office/powerpoint/2010/main" val="1247486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61747"/>
            <a:ext cx="10972800" cy="1143000"/>
          </a:xfrm>
        </p:spPr>
        <p:txBody>
          <a:bodyPr/>
          <a:lstStyle>
            <a:lvl1pPr>
              <a:defRPr>
                <a:latin typeface="Arial"/>
                <a:cs typeface="Arial"/>
              </a:defRPr>
            </a:lvl1pPr>
          </a:lstStyle>
          <a:p>
            <a:r>
              <a:rPr lang="en-US" dirty="0"/>
              <a:t>Click to edit Master title style</a:t>
            </a:r>
          </a:p>
        </p:txBody>
      </p:sp>
      <p:sp>
        <p:nvSpPr>
          <p:cNvPr id="3" name="Text Placeholder 2"/>
          <p:cNvSpPr>
            <a:spLocks noGrp="1"/>
          </p:cNvSpPr>
          <p:nvPr>
            <p:ph type="body" idx="1"/>
          </p:nvPr>
        </p:nvSpPr>
        <p:spPr>
          <a:xfrm>
            <a:off x="609602" y="1535116"/>
            <a:ext cx="5386917" cy="639763"/>
          </a:xfrm>
        </p:spPr>
        <p:txBody>
          <a:bodyPr anchor="b">
            <a:normAutofit/>
          </a:bodyPr>
          <a:lstStyle>
            <a:lvl1pPr marL="0" indent="0">
              <a:buNone/>
              <a:defRPr sz="2000" b="1">
                <a:latin typeface="Arial"/>
                <a:cs typeface="Arial"/>
              </a:defRPr>
            </a:lvl1pPr>
            <a:lvl2pPr marL="457194" indent="0">
              <a:buNone/>
              <a:defRPr sz="2000" b="1"/>
            </a:lvl2pPr>
            <a:lvl3pPr marL="914386" indent="0">
              <a:buNone/>
              <a:defRPr sz="1800" b="1"/>
            </a:lvl3pPr>
            <a:lvl4pPr marL="1371580" indent="0">
              <a:buNone/>
              <a:defRPr sz="1600" b="1"/>
            </a:lvl4pPr>
            <a:lvl5pPr marL="1828772" indent="0">
              <a:buNone/>
              <a:defRPr sz="1600" b="1"/>
            </a:lvl5pPr>
            <a:lvl6pPr marL="2285966" indent="0">
              <a:buNone/>
              <a:defRPr sz="1600" b="1"/>
            </a:lvl6pPr>
            <a:lvl7pPr marL="2743158" indent="0">
              <a:buNone/>
              <a:defRPr sz="1600" b="1"/>
            </a:lvl7pPr>
            <a:lvl8pPr marL="3200352" indent="0">
              <a:buNone/>
              <a:defRPr sz="1600" b="1"/>
            </a:lvl8pPr>
            <a:lvl9pPr marL="3657546"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2" y="2461988"/>
            <a:ext cx="5386917" cy="3670555"/>
          </a:xfrm>
        </p:spPr>
        <p:txBody>
          <a:bodyPr/>
          <a:lstStyle>
            <a:lvl1pPr>
              <a:defRPr sz="2400">
                <a:latin typeface="Arial"/>
                <a:cs typeface="Arial"/>
              </a:defRPr>
            </a:lvl1pPr>
            <a:lvl2pPr>
              <a:defRPr sz="2000">
                <a:latin typeface="Arial"/>
                <a:cs typeface="Arial"/>
              </a:defRPr>
            </a:lvl2pPr>
            <a:lvl3pPr>
              <a:defRPr sz="1800">
                <a:latin typeface="Arial"/>
                <a:cs typeface="Arial"/>
              </a:defRPr>
            </a:lvl3pPr>
            <a:lvl4pPr>
              <a:defRPr sz="1600">
                <a:latin typeface="Arial"/>
                <a:cs typeface="Arial"/>
              </a:defRPr>
            </a:lvl4pPr>
            <a:lvl5pPr>
              <a:defRPr sz="1600">
                <a:latin typeface="Arial"/>
                <a:cs typeface="Aria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72" y="1535116"/>
            <a:ext cx="5389033" cy="639763"/>
          </a:xfrm>
        </p:spPr>
        <p:txBody>
          <a:bodyPr anchor="b">
            <a:normAutofit/>
          </a:bodyPr>
          <a:lstStyle>
            <a:lvl1pPr marL="0" indent="0">
              <a:buNone/>
              <a:defRPr sz="2000" b="1">
                <a:latin typeface="Arial"/>
                <a:cs typeface="Arial"/>
              </a:defRPr>
            </a:lvl1pPr>
            <a:lvl2pPr marL="457194" indent="0">
              <a:buNone/>
              <a:defRPr sz="2000" b="1"/>
            </a:lvl2pPr>
            <a:lvl3pPr marL="914386" indent="0">
              <a:buNone/>
              <a:defRPr sz="1800" b="1"/>
            </a:lvl3pPr>
            <a:lvl4pPr marL="1371580" indent="0">
              <a:buNone/>
              <a:defRPr sz="1600" b="1"/>
            </a:lvl4pPr>
            <a:lvl5pPr marL="1828772" indent="0">
              <a:buNone/>
              <a:defRPr sz="1600" b="1"/>
            </a:lvl5pPr>
            <a:lvl6pPr marL="2285966" indent="0">
              <a:buNone/>
              <a:defRPr sz="1600" b="1"/>
            </a:lvl6pPr>
            <a:lvl7pPr marL="2743158" indent="0">
              <a:buNone/>
              <a:defRPr sz="1600" b="1"/>
            </a:lvl7pPr>
            <a:lvl8pPr marL="3200352" indent="0">
              <a:buNone/>
              <a:defRPr sz="1600" b="1"/>
            </a:lvl8pPr>
            <a:lvl9pPr marL="3657546"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72" y="2461988"/>
            <a:ext cx="5389033" cy="3670555"/>
          </a:xfrm>
        </p:spPr>
        <p:txBody>
          <a:bodyPr/>
          <a:lstStyle>
            <a:lvl1pPr>
              <a:defRPr sz="2400">
                <a:latin typeface="Arial"/>
                <a:cs typeface="Arial"/>
              </a:defRPr>
            </a:lvl1pPr>
            <a:lvl2pPr>
              <a:defRPr sz="2000">
                <a:latin typeface="Arial"/>
                <a:cs typeface="Arial"/>
              </a:defRPr>
            </a:lvl2pPr>
            <a:lvl3pPr>
              <a:defRPr sz="1800">
                <a:latin typeface="Arial"/>
                <a:cs typeface="Arial"/>
              </a:defRPr>
            </a:lvl3pPr>
            <a:lvl4pPr>
              <a:defRPr sz="1600">
                <a:latin typeface="Arial"/>
                <a:cs typeface="Arial"/>
              </a:defRPr>
            </a:lvl4pPr>
            <a:lvl5pPr>
              <a:defRPr sz="1600">
                <a:latin typeface="Arial"/>
                <a:cs typeface="Aria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09600" y="6278338"/>
            <a:ext cx="2844800" cy="365125"/>
          </a:xfrm>
        </p:spPr>
        <p:txBody>
          <a:bodyPr/>
          <a:lstStyle>
            <a:lvl1pPr>
              <a:defRPr>
                <a:latin typeface="Arial"/>
                <a:cs typeface="Arial"/>
              </a:defRPr>
            </a:lvl1pPr>
          </a:lstStyle>
          <a:p>
            <a:fld id="{CF33C59B-BA7C-43A4-BC24-6297EFDE6DB4}" type="datetime1">
              <a:rPr lang="en-US" smtClean="0"/>
              <a:t>5/11/23</a:t>
            </a:fld>
            <a:endParaRPr lang="en-US" dirty="0"/>
          </a:p>
        </p:txBody>
      </p:sp>
      <p:sp>
        <p:nvSpPr>
          <p:cNvPr id="8" name="Footer Placeholder 7"/>
          <p:cNvSpPr>
            <a:spLocks noGrp="1"/>
          </p:cNvSpPr>
          <p:nvPr>
            <p:ph type="ftr" sz="quarter" idx="11"/>
          </p:nvPr>
        </p:nvSpPr>
        <p:spPr>
          <a:xfrm>
            <a:off x="4165600" y="6278338"/>
            <a:ext cx="3860800" cy="365125"/>
          </a:xfrm>
        </p:spPr>
        <p:txBody>
          <a:bodyPr/>
          <a:lstStyle>
            <a:lvl1pPr>
              <a:defRPr>
                <a:latin typeface="Arial"/>
                <a:cs typeface="Arial"/>
              </a:defRPr>
            </a:lvl1pPr>
          </a:lstStyle>
          <a:p>
            <a:endParaRPr lang="en-US" dirty="0"/>
          </a:p>
        </p:txBody>
      </p:sp>
      <p:sp>
        <p:nvSpPr>
          <p:cNvPr id="9" name="Slide Number Placeholder 8"/>
          <p:cNvSpPr>
            <a:spLocks noGrp="1"/>
          </p:cNvSpPr>
          <p:nvPr>
            <p:ph type="sldNum" sz="quarter" idx="12"/>
          </p:nvPr>
        </p:nvSpPr>
        <p:spPr>
          <a:xfrm>
            <a:off x="8737600" y="6278338"/>
            <a:ext cx="2844800" cy="365125"/>
          </a:xfrm>
        </p:spPr>
        <p:txBody>
          <a:bodyPr/>
          <a:lstStyle>
            <a:lvl1pPr>
              <a:defRPr>
                <a:latin typeface="Arial"/>
                <a:cs typeface="Arial"/>
              </a:defRPr>
            </a:lvl1pPr>
          </a:lstStyle>
          <a:p>
            <a:fld id="{644DF3B2-5B0F-514C-AE92-94CAAA68DD3A}" type="slidenum">
              <a:rPr lang="en-US" smtClean="0"/>
              <a:pPr/>
              <a:t>‹#›</a:t>
            </a:fld>
            <a:endParaRPr lang="en-US" dirty="0"/>
          </a:p>
        </p:txBody>
      </p:sp>
    </p:spTree>
    <p:extLst>
      <p:ext uri="{BB962C8B-B14F-4D97-AF65-F5344CB8AC3E}">
        <p14:creationId xmlns:p14="http://schemas.microsoft.com/office/powerpoint/2010/main" val="3572640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461881"/>
            <a:ext cx="10972800" cy="1143000"/>
          </a:xfrm>
        </p:spPr>
        <p:txBody>
          <a:bodyPr/>
          <a:lstStyle>
            <a:lvl1pPr>
              <a:defRPr>
                <a:latin typeface="Arial"/>
                <a:cs typeface="Aria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atin typeface="Arial"/>
                <a:cs typeface="Arial"/>
              </a:defRPr>
            </a:lvl1pPr>
          </a:lstStyle>
          <a:p>
            <a:fld id="{46C1E672-1BD9-458D-9E1C-FBC730AAB739}" type="datetime1">
              <a:rPr lang="en-US" smtClean="0"/>
              <a:t>5/11/23</a:t>
            </a:fld>
            <a:endParaRPr lang="en-US" dirty="0"/>
          </a:p>
        </p:txBody>
      </p:sp>
      <p:sp>
        <p:nvSpPr>
          <p:cNvPr id="4" name="Footer Placeholder 3"/>
          <p:cNvSpPr>
            <a:spLocks noGrp="1"/>
          </p:cNvSpPr>
          <p:nvPr>
            <p:ph type="ftr" sz="quarter" idx="11"/>
          </p:nvPr>
        </p:nvSpPr>
        <p:spPr/>
        <p:txBody>
          <a:bodyPr/>
          <a:lstStyle>
            <a:lvl1pPr>
              <a:defRPr>
                <a:latin typeface="Arial"/>
                <a:cs typeface="Arial"/>
              </a:defRPr>
            </a:lvl1pPr>
          </a:lstStyle>
          <a:p>
            <a:endParaRPr lang="en-US" dirty="0"/>
          </a:p>
        </p:txBody>
      </p:sp>
      <p:sp>
        <p:nvSpPr>
          <p:cNvPr id="5" name="Slide Number Placeholder 4"/>
          <p:cNvSpPr>
            <a:spLocks noGrp="1"/>
          </p:cNvSpPr>
          <p:nvPr>
            <p:ph type="sldNum" sz="quarter" idx="12"/>
          </p:nvPr>
        </p:nvSpPr>
        <p:spPr/>
        <p:txBody>
          <a:bodyPr/>
          <a:lstStyle>
            <a:lvl1pPr>
              <a:defRPr>
                <a:latin typeface="Arial"/>
                <a:cs typeface="Arial"/>
              </a:defRPr>
            </a:lvl1pPr>
          </a:lstStyle>
          <a:p>
            <a:fld id="{644DF3B2-5B0F-514C-AE92-94CAAA68DD3A}" type="slidenum">
              <a:rPr lang="en-US" smtClean="0"/>
              <a:pPr/>
              <a:t>‹#›</a:t>
            </a:fld>
            <a:endParaRPr lang="en-US" dirty="0"/>
          </a:p>
        </p:txBody>
      </p:sp>
    </p:spTree>
    <p:extLst>
      <p:ext uri="{BB962C8B-B14F-4D97-AF65-F5344CB8AC3E}">
        <p14:creationId xmlns:p14="http://schemas.microsoft.com/office/powerpoint/2010/main" val="2958036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0E6763-5707-4AAF-93A3-B5B6C7B0DAF6}" type="datetime1">
              <a:rPr lang="en-US" smtClean="0"/>
              <a:t>5/11/23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44DF3B2-5B0F-514C-AE92-94CAAA68DD3A}" type="slidenum">
              <a:rPr lang="en-US" smtClean="0"/>
              <a:pPr/>
              <a:t>‹#›</a:t>
            </a:fld>
            <a:endParaRPr lang="en-US" dirty="0"/>
          </a:p>
        </p:txBody>
      </p:sp>
    </p:spTree>
    <p:extLst>
      <p:ext uri="{BB962C8B-B14F-4D97-AF65-F5344CB8AC3E}">
        <p14:creationId xmlns:p14="http://schemas.microsoft.com/office/powerpoint/2010/main" val="2837297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2000" b="1">
                <a:latin typeface="Arial"/>
                <a:cs typeface="Arial"/>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94" indent="0">
              <a:buNone/>
              <a:defRPr sz="2800"/>
            </a:lvl2pPr>
            <a:lvl3pPr marL="914386" indent="0">
              <a:buNone/>
              <a:defRPr sz="2400"/>
            </a:lvl3pPr>
            <a:lvl4pPr marL="1371580" indent="0">
              <a:buNone/>
              <a:defRPr sz="2000"/>
            </a:lvl4pPr>
            <a:lvl5pPr marL="1828772" indent="0">
              <a:buNone/>
              <a:defRPr sz="2000"/>
            </a:lvl5pPr>
            <a:lvl6pPr marL="2285966" indent="0">
              <a:buNone/>
              <a:defRPr sz="2000"/>
            </a:lvl6pPr>
            <a:lvl7pPr marL="2743158" indent="0">
              <a:buNone/>
              <a:defRPr sz="2000"/>
            </a:lvl7pPr>
            <a:lvl8pPr marL="3200352" indent="0">
              <a:buNone/>
              <a:defRPr sz="2000"/>
            </a:lvl8pPr>
            <a:lvl9pPr marL="3657546" indent="0">
              <a:buNone/>
              <a:defRPr sz="2000"/>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400">
                <a:latin typeface="Arial"/>
                <a:cs typeface="Arial"/>
              </a:defRPr>
            </a:lvl1pPr>
            <a:lvl2pPr marL="457194" indent="0">
              <a:buNone/>
              <a:defRPr sz="1200"/>
            </a:lvl2pPr>
            <a:lvl3pPr marL="914386" indent="0">
              <a:buNone/>
              <a:defRPr sz="1000"/>
            </a:lvl3pPr>
            <a:lvl4pPr marL="1371580" indent="0">
              <a:buNone/>
              <a:defRPr sz="900"/>
            </a:lvl4pPr>
            <a:lvl5pPr marL="1828772" indent="0">
              <a:buNone/>
              <a:defRPr sz="900"/>
            </a:lvl5pPr>
            <a:lvl6pPr marL="2285966" indent="0">
              <a:buNone/>
              <a:defRPr sz="900"/>
            </a:lvl6pPr>
            <a:lvl7pPr marL="2743158" indent="0">
              <a:buNone/>
              <a:defRPr sz="900"/>
            </a:lvl7pPr>
            <a:lvl8pPr marL="3200352" indent="0">
              <a:buNone/>
              <a:defRPr sz="900"/>
            </a:lvl8pPr>
            <a:lvl9pPr marL="3657546"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Arial"/>
                <a:cs typeface="Arial"/>
              </a:defRPr>
            </a:lvl1pPr>
          </a:lstStyle>
          <a:p>
            <a:fld id="{27EA81C7-968A-43E4-9DAC-F8C1A6466F83}" type="datetime1">
              <a:rPr lang="en-US" smtClean="0"/>
              <a:t>5/11/23</a:t>
            </a:fld>
            <a:endParaRPr lang="en-US" dirty="0"/>
          </a:p>
        </p:txBody>
      </p:sp>
      <p:sp>
        <p:nvSpPr>
          <p:cNvPr id="6" name="Footer Placeholder 5"/>
          <p:cNvSpPr>
            <a:spLocks noGrp="1"/>
          </p:cNvSpPr>
          <p:nvPr>
            <p:ph type="ftr" sz="quarter" idx="11"/>
          </p:nvPr>
        </p:nvSpPr>
        <p:spPr/>
        <p:txBody>
          <a:bodyPr/>
          <a:lstStyle>
            <a:lvl1pPr>
              <a:defRPr>
                <a:latin typeface="Arial"/>
                <a:cs typeface="Arial"/>
              </a:defRPr>
            </a:lvl1pPr>
          </a:lstStyle>
          <a:p>
            <a:endParaRPr lang="en-US" dirty="0"/>
          </a:p>
        </p:txBody>
      </p:sp>
      <p:sp>
        <p:nvSpPr>
          <p:cNvPr id="7" name="Slide Number Placeholder 6"/>
          <p:cNvSpPr>
            <a:spLocks noGrp="1"/>
          </p:cNvSpPr>
          <p:nvPr>
            <p:ph type="sldNum" sz="quarter" idx="12"/>
          </p:nvPr>
        </p:nvSpPr>
        <p:spPr/>
        <p:txBody>
          <a:bodyPr/>
          <a:lstStyle>
            <a:lvl1pPr>
              <a:defRPr>
                <a:latin typeface="Arial"/>
                <a:cs typeface="Arial"/>
              </a:defRPr>
            </a:lvl1pPr>
          </a:lstStyle>
          <a:p>
            <a:fld id="{644DF3B2-5B0F-514C-AE92-94CAAA68DD3A}" type="slidenum">
              <a:rPr lang="en-US" smtClean="0"/>
              <a:pPr/>
              <a:t>‹#›</a:t>
            </a:fld>
            <a:endParaRPr lang="en-US" dirty="0"/>
          </a:p>
        </p:txBody>
      </p:sp>
    </p:spTree>
    <p:extLst>
      <p:ext uri="{BB962C8B-B14F-4D97-AF65-F5344CB8AC3E}">
        <p14:creationId xmlns:p14="http://schemas.microsoft.com/office/powerpoint/2010/main" val="892875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22329"/>
            <a:ext cx="10972800" cy="1143000"/>
          </a:xfrm>
        </p:spPr>
        <p:txBody>
          <a:bodyPr/>
          <a:lstStyle>
            <a:lvl1pPr>
              <a:defRPr>
                <a:latin typeface="Arial"/>
                <a:cs typeface="Arial"/>
              </a:defRPr>
            </a:lvl1pPr>
          </a:lstStyle>
          <a:p>
            <a:r>
              <a:rPr lang="en-US" dirty="0"/>
              <a:t>Click to edit Master title style</a:t>
            </a:r>
          </a:p>
        </p:txBody>
      </p:sp>
      <p:sp>
        <p:nvSpPr>
          <p:cNvPr id="3" name="Content Placeholder 2"/>
          <p:cNvSpPr>
            <a:spLocks noGrp="1"/>
          </p:cNvSpPr>
          <p:nvPr>
            <p:ph idx="1"/>
          </p:nvPr>
        </p:nvSpPr>
        <p:spPr>
          <a:xfrm>
            <a:off x="609600" y="1847892"/>
            <a:ext cx="10972800" cy="4220806"/>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310966"/>
            <a:ext cx="2844800" cy="365125"/>
          </a:xfrm>
        </p:spPr>
        <p:txBody>
          <a:bodyPr/>
          <a:lstStyle>
            <a:lvl1pPr>
              <a:defRPr>
                <a:latin typeface="Arial"/>
                <a:cs typeface="Arial"/>
              </a:defRPr>
            </a:lvl1pPr>
          </a:lstStyle>
          <a:p>
            <a:fld id="{BD975D74-6689-4784-8F5B-8B1F87F842D7}" type="datetime1">
              <a:rPr lang="en-US" smtClean="0">
                <a:solidFill>
                  <a:prstClr val="black">
                    <a:tint val="75000"/>
                  </a:prstClr>
                </a:solidFill>
              </a:rPr>
              <a:t>5/11/23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0" y="6310966"/>
            <a:ext cx="3860800" cy="365125"/>
          </a:xfrm>
        </p:spPr>
        <p:txBody>
          <a:bodyPr/>
          <a:lstStyle>
            <a:lvl1pPr>
              <a:defRPr>
                <a:latin typeface="Arial"/>
                <a:cs typeface="Arial"/>
              </a:defRPr>
            </a:lvl1pPr>
          </a:lstStyle>
          <a:p>
            <a:r>
              <a:rPr lang="en-US">
                <a:solidFill>
                  <a:prstClr val="black">
                    <a:tint val="75000"/>
                  </a:prstClr>
                </a:solidFill>
              </a:rPr>
              <a:t>Haider Al-Rubaye, Comprehensive Exam</a:t>
            </a: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0" y="6310966"/>
            <a:ext cx="2844800" cy="365125"/>
          </a:xfrm>
        </p:spPr>
        <p:txBody>
          <a:bodyPr/>
          <a:lstStyle>
            <a:lvl1pPr>
              <a:defRPr>
                <a:latin typeface="Arial"/>
                <a:cs typeface="Arial"/>
              </a:defRPr>
            </a:lvl1pPr>
          </a:lstStyle>
          <a:p>
            <a:fld id="{644DF3B2-5B0F-514C-AE92-94CAAA68DD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4446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normAutofit/>
          </a:bodyPr>
          <a:lstStyle>
            <a:lvl1pPr algn="l">
              <a:defRPr sz="2800" b="1" cap="all">
                <a:latin typeface="Arial"/>
                <a:cs typeface="Aria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atin typeface="Arial"/>
                <a:cs typeface="Arial"/>
              </a:defRPr>
            </a:lvl1pPr>
          </a:lstStyle>
          <a:p>
            <a:fld id="{D471CB82-36DD-47BC-BC03-DF5191EF5BCB}" type="datetime1">
              <a:rPr lang="en-US" smtClean="0">
                <a:solidFill>
                  <a:prstClr val="black">
                    <a:tint val="75000"/>
                  </a:prstClr>
                </a:solidFill>
              </a:rPr>
              <a:t>5/11/23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a:cs typeface="Arial"/>
              </a:defRPr>
            </a:lvl1pPr>
          </a:lstStyle>
          <a:p>
            <a:r>
              <a:rPr lang="en-US">
                <a:solidFill>
                  <a:prstClr val="black">
                    <a:tint val="75000"/>
                  </a:prstClr>
                </a:solidFill>
              </a:rPr>
              <a:t>Haider Al-Rubaye, Comprehensive Exam</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a:cs typeface="Arial"/>
              </a:defRPr>
            </a:lvl1pPr>
          </a:lstStyle>
          <a:p>
            <a:fld id="{644DF3B2-5B0F-514C-AE92-94CAAA68DD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1677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94445"/>
            <a:ext cx="10972800" cy="1143000"/>
          </a:xfrm>
        </p:spPr>
        <p:txBody>
          <a:bodyPr/>
          <a:lstStyle>
            <a:lvl1pPr>
              <a:defRPr>
                <a:latin typeface="Arial"/>
                <a:cs typeface="Arial"/>
              </a:defRPr>
            </a:lvl1pPr>
          </a:lstStyle>
          <a:p>
            <a:r>
              <a:rPr lang="en-US" dirty="0"/>
              <a:t>Click to edit Master title style</a:t>
            </a:r>
          </a:p>
        </p:txBody>
      </p:sp>
      <p:sp>
        <p:nvSpPr>
          <p:cNvPr id="3" name="Content Placeholder 2"/>
          <p:cNvSpPr>
            <a:spLocks noGrp="1"/>
          </p:cNvSpPr>
          <p:nvPr>
            <p:ph sz="half" idx="1"/>
          </p:nvPr>
        </p:nvSpPr>
        <p:spPr>
          <a:xfrm>
            <a:off x="609600" y="1820008"/>
            <a:ext cx="5384800" cy="4204524"/>
          </a:xfrm>
        </p:spPr>
        <p:txBody>
          <a:bodyPr/>
          <a:lstStyle>
            <a:lvl1pPr>
              <a:defRPr sz="2800">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20008"/>
            <a:ext cx="5384800" cy="4204525"/>
          </a:xfrm>
        </p:spPr>
        <p:txBody>
          <a:bodyPr/>
          <a:lstStyle>
            <a:lvl1pPr>
              <a:defRPr sz="2800">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09600" y="6250518"/>
            <a:ext cx="2844800" cy="365125"/>
          </a:xfrm>
        </p:spPr>
        <p:txBody>
          <a:bodyPr/>
          <a:lstStyle>
            <a:lvl1pPr>
              <a:defRPr>
                <a:latin typeface="Arial"/>
                <a:cs typeface="Arial"/>
              </a:defRPr>
            </a:lvl1pPr>
          </a:lstStyle>
          <a:p>
            <a:fld id="{7220B023-F36E-44F8-84FD-C8CD3FBCDEF1}" type="datetime1">
              <a:rPr lang="en-US" smtClean="0">
                <a:solidFill>
                  <a:prstClr val="black">
                    <a:tint val="75000"/>
                  </a:prstClr>
                </a:solidFill>
              </a:rPr>
              <a:t>5/11/23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0" y="6250518"/>
            <a:ext cx="3860800" cy="365125"/>
          </a:xfrm>
        </p:spPr>
        <p:txBody>
          <a:bodyPr/>
          <a:lstStyle>
            <a:lvl1pPr>
              <a:defRPr>
                <a:latin typeface="Arial"/>
                <a:cs typeface="Arial"/>
              </a:defRPr>
            </a:lvl1pPr>
          </a:lstStyle>
          <a:p>
            <a:r>
              <a:rPr lang="en-US">
                <a:solidFill>
                  <a:prstClr val="black">
                    <a:tint val="75000"/>
                  </a:prstClr>
                </a:solidFill>
              </a:rPr>
              <a:t>Haider Al-Rubaye, Comprehensive Exam</a:t>
            </a: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0" y="6250518"/>
            <a:ext cx="2844800" cy="365125"/>
          </a:xfrm>
        </p:spPr>
        <p:txBody>
          <a:bodyPr/>
          <a:lstStyle>
            <a:lvl1pPr>
              <a:defRPr>
                <a:latin typeface="Arial"/>
                <a:cs typeface="Arial"/>
              </a:defRPr>
            </a:lvl1pPr>
          </a:lstStyle>
          <a:p>
            <a:fld id="{644DF3B2-5B0F-514C-AE92-94CAAA68DD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0810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61747"/>
            <a:ext cx="10972800" cy="1143000"/>
          </a:xfrm>
        </p:spPr>
        <p:txBody>
          <a:bodyPr/>
          <a:lstStyle>
            <a:lvl1pPr>
              <a:defRPr>
                <a:latin typeface="Arial"/>
                <a:cs typeface="Arial"/>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norm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461985"/>
            <a:ext cx="5386917" cy="3670555"/>
          </a:xfrm>
        </p:spPr>
        <p:txBody>
          <a:bodyPr/>
          <a:lstStyle>
            <a:lvl1pPr>
              <a:defRPr sz="2400">
                <a:latin typeface="Arial"/>
                <a:cs typeface="Arial"/>
              </a:defRPr>
            </a:lvl1pPr>
            <a:lvl2pPr>
              <a:defRPr sz="2000">
                <a:latin typeface="Arial"/>
                <a:cs typeface="Arial"/>
              </a:defRPr>
            </a:lvl2pPr>
            <a:lvl3pPr>
              <a:defRPr sz="1800">
                <a:latin typeface="Arial"/>
                <a:cs typeface="Arial"/>
              </a:defRPr>
            </a:lvl3pPr>
            <a:lvl4pPr>
              <a:defRPr sz="1600">
                <a:latin typeface="Arial"/>
                <a:cs typeface="Arial"/>
              </a:defRPr>
            </a:lvl4pPr>
            <a:lvl5pPr>
              <a:defRPr sz="1600">
                <a:latin typeface="Arial"/>
                <a:cs typeface="Aria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norm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461985"/>
            <a:ext cx="5389033" cy="3670555"/>
          </a:xfrm>
        </p:spPr>
        <p:txBody>
          <a:bodyPr/>
          <a:lstStyle>
            <a:lvl1pPr>
              <a:defRPr sz="2400">
                <a:latin typeface="Arial"/>
                <a:cs typeface="Arial"/>
              </a:defRPr>
            </a:lvl1pPr>
            <a:lvl2pPr>
              <a:defRPr sz="2000">
                <a:latin typeface="Arial"/>
                <a:cs typeface="Arial"/>
              </a:defRPr>
            </a:lvl2pPr>
            <a:lvl3pPr>
              <a:defRPr sz="1800">
                <a:latin typeface="Arial"/>
                <a:cs typeface="Arial"/>
              </a:defRPr>
            </a:lvl3pPr>
            <a:lvl4pPr>
              <a:defRPr sz="1600">
                <a:latin typeface="Arial"/>
                <a:cs typeface="Arial"/>
              </a:defRPr>
            </a:lvl4pPr>
            <a:lvl5pPr>
              <a:defRPr sz="1600">
                <a:latin typeface="Arial"/>
                <a:cs typeface="Aria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09600" y="6278335"/>
            <a:ext cx="2844800" cy="365125"/>
          </a:xfrm>
        </p:spPr>
        <p:txBody>
          <a:bodyPr/>
          <a:lstStyle>
            <a:lvl1pPr>
              <a:defRPr>
                <a:latin typeface="Arial"/>
                <a:cs typeface="Arial"/>
              </a:defRPr>
            </a:lvl1pPr>
          </a:lstStyle>
          <a:p>
            <a:fld id="{3B824E84-C2A7-46C2-BB57-509D58EA704F}" type="datetime1">
              <a:rPr lang="en-US" smtClean="0">
                <a:solidFill>
                  <a:prstClr val="black">
                    <a:tint val="75000"/>
                  </a:prstClr>
                </a:solidFill>
              </a:rPr>
              <a:t>5/11/23</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0" y="6278335"/>
            <a:ext cx="3860800" cy="365125"/>
          </a:xfrm>
        </p:spPr>
        <p:txBody>
          <a:bodyPr/>
          <a:lstStyle>
            <a:lvl1pPr>
              <a:defRPr>
                <a:latin typeface="Arial"/>
                <a:cs typeface="Arial"/>
              </a:defRPr>
            </a:lvl1pPr>
          </a:lstStyle>
          <a:p>
            <a:r>
              <a:rPr lang="en-US">
                <a:solidFill>
                  <a:prstClr val="black">
                    <a:tint val="75000"/>
                  </a:prstClr>
                </a:solidFill>
              </a:rPr>
              <a:t>Haider Al-Rubaye, Comprehensive Exam</a:t>
            </a: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0" y="6278335"/>
            <a:ext cx="2844800" cy="365125"/>
          </a:xfrm>
        </p:spPr>
        <p:txBody>
          <a:bodyPr/>
          <a:lstStyle>
            <a:lvl1pPr>
              <a:defRPr>
                <a:latin typeface="Arial"/>
                <a:cs typeface="Arial"/>
              </a:defRPr>
            </a:lvl1pPr>
          </a:lstStyle>
          <a:p>
            <a:fld id="{644DF3B2-5B0F-514C-AE92-94CAAA68DD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62788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461881"/>
            <a:ext cx="10972800" cy="1143000"/>
          </a:xfrm>
        </p:spPr>
        <p:txBody>
          <a:bodyPr/>
          <a:lstStyle>
            <a:lvl1pPr>
              <a:defRPr>
                <a:latin typeface="Arial"/>
                <a:cs typeface="Aria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atin typeface="Arial"/>
                <a:cs typeface="Arial"/>
              </a:defRPr>
            </a:lvl1pPr>
          </a:lstStyle>
          <a:p>
            <a:fld id="{EBD9CC7D-260C-4168-9814-432D80FD243E}" type="datetime1">
              <a:rPr lang="en-US" smtClean="0">
                <a:solidFill>
                  <a:prstClr val="black">
                    <a:tint val="75000"/>
                  </a:prstClr>
                </a:solidFill>
              </a:rPr>
              <a:t>5/11/23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a:cs typeface="Arial"/>
              </a:defRPr>
            </a:lvl1pPr>
          </a:lstStyle>
          <a:p>
            <a:r>
              <a:rPr lang="en-US">
                <a:solidFill>
                  <a:prstClr val="black">
                    <a:tint val="75000"/>
                  </a:prstClr>
                </a:solidFill>
              </a:rPr>
              <a:t>Haider Al-Rubaye, Comprehensive Exam</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a:cs typeface="Arial"/>
              </a:defRPr>
            </a:lvl1pPr>
          </a:lstStyle>
          <a:p>
            <a:fld id="{644DF3B2-5B0F-514C-AE92-94CAAA68DD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7326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092AC0-A50B-42E6-8338-0E4B185E5D8B}" type="datetime1">
              <a:rPr lang="en-US" smtClean="0">
                <a:solidFill>
                  <a:prstClr val="black">
                    <a:tint val="75000"/>
                  </a:prstClr>
                </a:solidFill>
              </a:rPr>
              <a:t>5/11/23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Haider Al-Rubaye, Comprehensive Exam</a:t>
            </a:r>
          </a:p>
        </p:txBody>
      </p:sp>
      <p:sp>
        <p:nvSpPr>
          <p:cNvPr id="4" name="Slide Number Placeholder 3"/>
          <p:cNvSpPr>
            <a:spLocks noGrp="1"/>
          </p:cNvSpPr>
          <p:nvPr>
            <p:ph type="sldNum" sz="quarter" idx="12"/>
          </p:nvPr>
        </p:nvSpPr>
        <p:spPr/>
        <p:txBody>
          <a:bodyPr/>
          <a:lstStyle/>
          <a:p>
            <a:fld id="{644DF3B2-5B0F-514C-AE92-94CAAA68DD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7278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atin typeface="Arial"/>
                <a:cs typeface="Arial"/>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Arial"/>
                <a:cs typeface="Arial"/>
              </a:defRPr>
            </a:lvl1pPr>
          </a:lstStyle>
          <a:p>
            <a:fld id="{6B888700-AD26-49D6-8E0D-B541D8679EF8}" type="datetime1">
              <a:rPr lang="en-US" smtClean="0">
                <a:solidFill>
                  <a:prstClr val="black">
                    <a:tint val="75000"/>
                  </a:prstClr>
                </a:solidFill>
              </a:rPr>
              <a:t>5/11/23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a:cs typeface="Arial"/>
              </a:defRPr>
            </a:lvl1pPr>
          </a:lstStyle>
          <a:p>
            <a:r>
              <a:rPr lang="en-US">
                <a:solidFill>
                  <a:prstClr val="black">
                    <a:tint val="75000"/>
                  </a:prstClr>
                </a:solidFill>
              </a:rPr>
              <a:t>Haider Al-Rubaye, Comprehensive Exam</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a:cs typeface="Arial"/>
              </a:defRPr>
            </a:lvl1pPr>
          </a:lstStyle>
          <a:p>
            <a:fld id="{644DF3B2-5B0F-514C-AE92-94CAAA68DD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4135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green-panormic_rv.jpg"/>
          <p:cNvPicPr>
            <a:picLocks noChangeAspect="1"/>
          </p:cNvPicPr>
          <p:nvPr userDrawn="1"/>
        </p:nvPicPr>
        <p:blipFill>
          <a:blip r:embed="rId2"/>
          <a:stretch>
            <a:fillRect/>
          </a:stretch>
        </p:blipFill>
        <p:spPr>
          <a:xfrm>
            <a:off x="954" y="0"/>
            <a:ext cx="12309287" cy="6925056"/>
          </a:xfrm>
          <a:prstGeom prst="rect">
            <a:avLst/>
          </a:prstGeom>
        </p:spPr>
      </p:pic>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94" indent="0" algn="ctr">
              <a:buNone/>
              <a:defRPr>
                <a:solidFill>
                  <a:schemeClr val="tx1">
                    <a:tint val="75000"/>
                  </a:schemeClr>
                </a:solidFill>
              </a:defRPr>
            </a:lvl2pPr>
            <a:lvl3pPr marL="914386" indent="0" algn="ctr">
              <a:buNone/>
              <a:defRPr>
                <a:solidFill>
                  <a:schemeClr val="tx1">
                    <a:tint val="75000"/>
                  </a:schemeClr>
                </a:solidFill>
              </a:defRPr>
            </a:lvl3pPr>
            <a:lvl4pPr marL="1371580" indent="0" algn="ctr">
              <a:buNone/>
              <a:defRPr>
                <a:solidFill>
                  <a:schemeClr val="tx1">
                    <a:tint val="75000"/>
                  </a:schemeClr>
                </a:solidFill>
              </a:defRPr>
            </a:lvl4pPr>
            <a:lvl5pPr marL="1828772" indent="0" algn="ctr">
              <a:buNone/>
              <a:defRPr>
                <a:solidFill>
                  <a:schemeClr val="tx1">
                    <a:tint val="75000"/>
                  </a:schemeClr>
                </a:solidFill>
              </a:defRPr>
            </a:lvl5pPr>
            <a:lvl6pPr marL="2285966" indent="0" algn="ctr">
              <a:buNone/>
              <a:defRPr>
                <a:solidFill>
                  <a:schemeClr val="tx1">
                    <a:tint val="75000"/>
                  </a:schemeClr>
                </a:solidFill>
              </a:defRPr>
            </a:lvl6pPr>
            <a:lvl7pPr marL="2743158" indent="0" algn="ctr">
              <a:buNone/>
              <a:defRPr>
                <a:solidFill>
                  <a:schemeClr val="tx1">
                    <a:tint val="75000"/>
                  </a:schemeClr>
                </a:solidFill>
              </a:defRPr>
            </a:lvl7pPr>
            <a:lvl8pPr marL="3200352" indent="0" algn="ctr">
              <a:buNone/>
              <a:defRPr>
                <a:solidFill>
                  <a:schemeClr val="tx1">
                    <a:tint val="75000"/>
                  </a:schemeClr>
                </a:solidFill>
              </a:defRPr>
            </a:lvl8pPr>
            <a:lvl9pPr marL="365754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2BC1C08-EF5E-4559-94BA-72057CAC83DD}" type="datetime1">
              <a:rPr lang="en-US" smtClean="0"/>
              <a:t>5/11/23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4DF3B2-5B0F-514C-AE92-94CAAA68DD3A}" type="slidenum">
              <a:rPr lang="en-US" smtClean="0"/>
              <a:pPr/>
              <a:t>‹#›</a:t>
            </a:fld>
            <a:endParaRPr lang="en-US" dirty="0"/>
          </a:p>
        </p:txBody>
      </p:sp>
    </p:spTree>
    <p:extLst>
      <p:ext uri="{BB962C8B-B14F-4D97-AF65-F5344CB8AC3E}">
        <p14:creationId xmlns:p14="http://schemas.microsoft.com/office/powerpoint/2010/main" val="2056010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1.jpe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8A9418FD-E145-4397-A5DF-A641D3C377C9}" type="datetime1">
              <a:rPr lang="en-US" smtClean="0">
                <a:solidFill>
                  <a:prstClr val="black">
                    <a:tint val="75000"/>
                  </a:prstClr>
                </a:solidFill>
              </a:rPr>
              <a:t>5/11/23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r>
              <a:rPr lang="en-US">
                <a:solidFill>
                  <a:prstClr val="black">
                    <a:tint val="75000"/>
                  </a:prstClr>
                </a:solidFill>
              </a:rPr>
              <a:t>Haider Al-Rubaye, Comprehensive Exam</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644DF3B2-5B0F-514C-AE92-94CAAA68DD3A}" type="slidenum">
              <a:rPr lang="en-US" smtClean="0">
                <a:solidFill>
                  <a:prstClr val="black">
                    <a:tint val="75000"/>
                  </a:prstClr>
                </a:solidFill>
              </a:rPr>
              <a:pPr defTabSz="457200"/>
              <a:t>‹#›</a:t>
            </a:fld>
            <a:endParaRPr lang="en-US">
              <a:solidFill>
                <a:prstClr val="black">
                  <a:tint val="75000"/>
                </a:prstClr>
              </a:solidFill>
            </a:endParaRPr>
          </a:p>
        </p:txBody>
      </p:sp>
      <p:pic>
        <p:nvPicPr>
          <p:cNvPr id="9" name="Picture 8" descr="green-stripe.jpg"/>
          <p:cNvPicPr>
            <a:picLocks noChangeAspect="1"/>
          </p:cNvPicPr>
          <p:nvPr userDrawn="1"/>
        </p:nvPicPr>
        <p:blipFill>
          <a:blip r:embed="rId10"/>
          <a:stretch>
            <a:fillRect/>
          </a:stretch>
        </p:blipFill>
        <p:spPr>
          <a:xfrm>
            <a:off x="952" y="0"/>
            <a:ext cx="12309287" cy="6925056"/>
          </a:xfrm>
          <a:prstGeom prst="rect">
            <a:avLst/>
          </a:prstGeom>
        </p:spPr>
      </p:pic>
    </p:spTree>
    <p:extLst>
      <p:ext uri="{BB962C8B-B14F-4D97-AF65-F5344CB8AC3E}">
        <p14:creationId xmlns:p14="http://schemas.microsoft.com/office/powerpoint/2010/main" val="34531409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4"/>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5848A0-5ADA-4C2B-A262-35618F621C0C}" type="datetime1">
              <a:rPr lang="en-US" smtClean="0"/>
              <a:t>5/11/23</a:t>
            </a:fld>
            <a:endParaRPr lang="en-US" dirty="0"/>
          </a:p>
        </p:txBody>
      </p:sp>
      <p:sp>
        <p:nvSpPr>
          <p:cNvPr id="5" name="Footer Placeholder 4"/>
          <p:cNvSpPr>
            <a:spLocks noGrp="1"/>
          </p:cNvSpPr>
          <p:nvPr>
            <p:ph type="ftr" sz="quarter" idx="3"/>
          </p:nvPr>
        </p:nvSpPr>
        <p:spPr>
          <a:xfrm>
            <a:off x="4165600" y="6356354"/>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4DF3B2-5B0F-514C-AE92-94CAAA68DD3A}" type="slidenum">
              <a:rPr lang="en-US" smtClean="0"/>
              <a:pPr/>
              <a:t>‹#›</a:t>
            </a:fld>
            <a:endParaRPr lang="en-US" dirty="0"/>
          </a:p>
        </p:txBody>
      </p:sp>
      <p:pic>
        <p:nvPicPr>
          <p:cNvPr id="9" name="Picture 8" descr="green-stripe.jpg"/>
          <p:cNvPicPr>
            <a:picLocks noChangeAspect="1"/>
          </p:cNvPicPr>
          <p:nvPr userDrawn="1"/>
        </p:nvPicPr>
        <p:blipFill>
          <a:blip r:embed="rId10"/>
          <a:stretch>
            <a:fillRect/>
          </a:stretch>
        </p:blipFill>
        <p:spPr>
          <a:xfrm>
            <a:off x="954" y="0"/>
            <a:ext cx="12309287" cy="6925056"/>
          </a:xfrm>
          <a:prstGeom prst="rect">
            <a:avLst/>
          </a:prstGeom>
        </p:spPr>
      </p:pic>
    </p:spTree>
    <p:extLst>
      <p:ext uri="{BB962C8B-B14F-4D97-AF65-F5344CB8AC3E}">
        <p14:creationId xmlns:p14="http://schemas.microsoft.com/office/powerpoint/2010/main" val="386916614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Lst>
  <p:hf hdr="0" ftr="0" dt="0"/>
  <p:txStyles>
    <p:titleStyle>
      <a:lvl1pPr algn="ctr" defTabSz="457194" rtl="0" eaLnBrk="1" latinLnBrk="0" hangingPunct="1">
        <a:spcBef>
          <a:spcPct val="0"/>
        </a:spcBef>
        <a:buNone/>
        <a:defRPr sz="4400" kern="1200">
          <a:solidFill>
            <a:schemeClr val="tx1"/>
          </a:solidFill>
          <a:latin typeface="+mj-lt"/>
          <a:ea typeface="+mj-ea"/>
          <a:cs typeface="+mj-cs"/>
        </a:defRPr>
      </a:lvl1pPr>
    </p:titleStyle>
    <p:bodyStyle>
      <a:lvl1pPr marL="342894" indent="-342894" algn="l" defTabSz="457194" rtl="0" eaLnBrk="1" latinLnBrk="0" hangingPunct="1">
        <a:spcBef>
          <a:spcPct val="20000"/>
        </a:spcBef>
        <a:buFont typeface="Arial"/>
        <a:buChar char="•"/>
        <a:defRPr sz="3200" kern="1200">
          <a:solidFill>
            <a:schemeClr val="tx1"/>
          </a:solidFill>
          <a:latin typeface="+mn-lt"/>
          <a:ea typeface="+mn-ea"/>
          <a:cs typeface="+mn-cs"/>
        </a:defRPr>
      </a:lvl1pPr>
      <a:lvl2pPr marL="742939" indent="-285746" algn="l" defTabSz="457194" rtl="0" eaLnBrk="1" latinLnBrk="0" hangingPunct="1">
        <a:spcBef>
          <a:spcPct val="20000"/>
        </a:spcBef>
        <a:buFont typeface="Arial"/>
        <a:buChar char="–"/>
        <a:defRPr sz="2800" kern="1200">
          <a:solidFill>
            <a:schemeClr val="tx1"/>
          </a:solidFill>
          <a:latin typeface="+mn-lt"/>
          <a:ea typeface="+mn-ea"/>
          <a:cs typeface="+mn-cs"/>
        </a:defRPr>
      </a:lvl2pPr>
      <a:lvl3pPr marL="1142982" indent="-228596" algn="l" defTabSz="457194" rtl="0" eaLnBrk="1" latinLnBrk="0" hangingPunct="1">
        <a:spcBef>
          <a:spcPct val="20000"/>
        </a:spcBef>
        <a:buFont typeface="Arial"/>
        <a:buChar char="•"/>
        <a:defRPr sz="2400" kern="1200">
          <a:solidFill>
            <a:schemeClr val="tx1"/>
          </a:solidFill>
          <a:latin typeface="+mn-lt"/>
          <a:ea typeface="+mn-ea"/>
          <a:cs typeface="+mn-cs"/>
        </a:defRPr>
      </a:lvl3pPr>
      <a:lvl4pPr marL="1600176" indent="-228596" algn="l" defTabSz="457194" rtl="0" eaLnBrk="1" latinLnBrk="0" hangingPunct="1">
        <a:spcBef>
          <a:spcPct val="20000"/>
        </a:spcBef>
        <a:buFont typeface="Arial"/>
        <a:buChar char="–"/>
        <a:defRPr sz="2000" kern="1200">
          <a:solidFill>
            <a:schemeClr val="tx1"/>
          </a:solidFill>
          <a:latin typeface="+mn-lt"/>
          <a:ea typeface="+mn-ea"/>
          <a:cs typeface="+mn-cs"/>
        </a:defRPr>
      </a:lvl4pPr>
      <a:lvl5pPr marL="2057370" indent="-228596" algn="l" defTabSz="457194" rtl="0" eaLnBrk="1" latinLnBrk="0" hangingPunct="1">
        <a:spcBef>
          <a:spcPct val="20000"/>
        </a:spcBef>
        <a:buFont typeface="Arial"/>
        <a:buChar char="»"/>
        <a:defRPr sz="2000" kern="1200">
          <a:solidFill>
            <a:schemeClr val="tx1"/>
          </a:solidFill>
          <a:latin typeface="+mn-lt"/>
          <a:ea typeface="+mn-ea"/>
          <a:cs typeface="+mn-cs"/>
        </a:defRPr>
      </a:lvl5pPr>
      <a:lvl6pPr marL="2514562" indent="-228596" algn="l" defTabSz="457194" rtl="0" eaLnBrk="1" latinLnBrk="0" hangingPunct="1">
        <a:spcBef>
          <a:spcPct val="20000"/>
        </a:spcBef>
        <a:buFont typeface="Arial"/>
        <a:buChar char="•"/>
        <a:defRPr sz="2000" kern="1200">
          <a:solidFill>
            <a:schemeClr val="tx1"/>
          </a:solidFill>
          <a:latin typeface="+mn-lt"/>
          <a:ea typeface="+mn-ea"/>
          <a:cs typeface="+mn-cs"/>
        </a:defRPr>
      </a:lvl6pPr>
      <a:lvl7pPr marL="2971756" indent="-228596" algn="l" defTabSz="457194" rtl="0" eaLnBrk="1" latinLnBrk="0" hangingPunct="1">
        <a:spcBef>
          <a:spcPct val="20000"/>
        </a:spcBef>
        <a:buFont typeface="Arial"/>
        <a:buChar char="•"/>
        <a:defRPr sz="2000" kern="1200">
          <a:solidFill>
            <a:schemeClr val="tx1"/>
          </a:solidFill>
          <a:latin typeface="+mn-lt"/>
          <a:ea typeface="+mn-ea"/>
          <a:cs typeface="+mn-cs"/>
        </a:defRPr>
      </a:lvl7pPr>
      <a:lvl8pPr marL="3428948" indent="-228596" algn="l" defTabSz="457194" rtl="0" eaLnBrk="1" latinLnBrk="0" hangingPunct="1">
        <a:spcBef>
          <a:spcPct val="20000"/>
        </a:spcBef>
        <a:buFont typeface="Arial"/>
        <a:buChar char="•"/>
        <a:defRPr sz="2000" kern="1200">
          <a:solidFill>
            <a:schemeClr val="tx1"/>
          </a:solidFill>
          <a:latin typeface="+mn-lt"/>
          <a:ea typeface="+mn-ea"/>
          <a:cs typeface="+mn-cs"/>
        </a:defRPr>
      </a:lvl8pPr>
      <a:lvl9pPr marL="3886142" indent="-228596" algn="l" defTabSz="45719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94" rtl="0" eaLnBrk="1" latinLnBrk="0" hangingPunct="1">
        <a:defRPr sz="1800" kern="1200">
          <a:solidFill>
            <a:schemeClr val="tx1"/>
          </a:solidFill>
          <a:latin typeface="+mn-lt"/>
          <a:ea typeface="+mn-ea"/>
          <a:cs typeface="+mn-cs"/>
        </a:defRPr>
      </a:lvl1pPr>
      <a:lvl2pPr marL="457194" algn="l" defTabSz="457194" rtl="0" eaLnBrk="1" latinLnBrk="0" hangingPunct="1">
        <a:defRPr sz="1800" kern="1200">
          <a:solidFill>
            <a:schemeClr val="tx1"/>
          </a:solidFill>
          <a:latin typeface="+mn-lt"/>
          <a:ea typeface="+mn-ea"/>
          <a:cs typeface="+mn-cs"/>
        </a:defRPr>
      </a:lvl2pPr>
      <a:lvl3pPr marL="914386" algn="l" defTabSz="457194" rtl="0" eaLnBrk="1" latinLnBrk="0" hangingPunct="1">
        <a:defRPr sz="1800" kern="1200">
          <a:solidFill>
            <a:schemeClr val="tx1"/>
          </a:solidFill>
          <a:latin typeface="+mn-lt"/>
          <a:ea typeface="+mn-ea"/>
          <a:cs typeface="+mn-cs"/>
        </a:defRPr>
      </a:lvl3pPr>
      <a:lvl4pPr marL="1371580" algn="l" defTabSz="457194" rtl="0" eaLnBrk="1" latinLnBrk="0" hangingPunct="1">
        <a:defRPr sz="1800" kern="1200">
          <a:solidFill>
            <a:schemeClr val="tx1"/>
          </a:solidFill>
          <a:latin typeface="+mn-lt"/>
          <a:ea typeface="+mn-ea"/>
          <a:cs typeface="+mn-cs"/>
        </a:defRPr>
      </a:lvl4pPr>
      <a:lvl5pPr marL="1828772" algn="l" defTabSz="457194" rtl="0" eaLnBrk="1" latinLnBrk="0" hangingPunct="1">
        <a:defRPr sz="1800" kern="1200">
          <a:solidFill>
            <a:schemeClr val="tx1"/>
          </a:solidFill>
          <a:latin typeface="+mn-lt"/>
          <a:ea typeface="+mn-ea"/>
          <a:cs typeface="+mn-cs"/>
        </a:defRPr>
      </a:lvl5pPr>
      <a:lvl6pPr marL="2285966" algn="l" defTabSz="457194" rtl="0" eaLnBrk="1" latinLnBrk="0" hangingPunct="1">
        <a:defRPr sz="1800" kern="1200">
          <a:solidFill>
            <a:schemeClr val="tx1"/>
          </a:solidFill>
          <a:latin typeface="+mn-lt"/>
          <a:ea typeface="+mn-ea"/>
          <a:cs typeface="+mn-cs"/>
        </a:defRPr>
      </a:lvl6pPr>
      <a:lvl7pPr marL="2743158" algn="l" defTabSz="457194" rtl="0" eaLnBrk="1" latinLnBrk="0" hangingPunct="1">
        <a:defRPr sz="1800" kern="1200">
          <a:solidFill>
            <a:schemeClr val="tx1"/>
          </a:solidFill>
          <a:latin typeface="+mn-lt"/>
          <a:ea typeface="+mn-ea"/>
          <a:cs typeface="+mn-cs"/>
        </a:defRPr>
      </a:lvl7pPr>
      <a:lvl8pPr marL="3200352" algn="l" defTabSz="457194" rtl="0" eaLnBrk="1" latinLnBrk="0" hangingPunct="1">
        <a:defRPr sz="1800" kern="1200">
          <a:solidFill>
            <a:schemeClr val="tx1"/>
          </a:solidFill>
          <a:latin typeface="+mn-lt"/>
          <a:ea typeface="+mn-ea"/>
          <a:cs typeface="+mn-cs"/>
        </a:defRPr>
      </a:lvl8pPr>
      <a:lvl9pPr marL="3657546" algn="l" defTabSz="45719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7.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hyperlink" Target="https://aiche.confex.com/aiche/2017/meetingapp.cgi/Person/173031" TargetMode="External"/><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10.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image" Target="../media/image1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731463"/>
            <a:ext cx="12192000" cy="3662541"/>
          </a:xfrm>
          <a:prstGeom prst="rect">
            <a:avLst/>
          </a:prstGeom>
          <a:noFill/>
        </p:spPr>
        <p:txBody>
          <a:bodyPr wrap="square" rtlCol="0">
            <a:spAutoFit/>
          </a:bodyPr>
          <a:lstStyle/>
          <a:p>
            <a:pPr lvl="0" algn="ctr"/>
            <a:r>
              <a:rPr lang="en-US" sz="3600" dirty="0">
                <a:solidFill>
                  <a:schemeClr val="bg1"/>
                </a:solidFill>
                <a:latin typeface="Times New Roman" panose="02020603050405020304" pitchFamily="18" charset="0"/>
                <a:cs typeface="Times New Roman" panose="02020603050405020304" pitchFamily="18" charset="0"/>
              </a:rPr>
              <a:t>HYBRID ENERGY (BIOFUEL) PRODUCTION IN A HIGH-RATE ANAEROBIC DIGESTION PROCESS AND BIOMASS GASIFICATION PROCESSES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Times New Roman" panose="02020603050405020304" pitchFamily="18" charset="0"/>
                <a:cs typeface="Times New Roman" panose="02020603050405020304" pitchFamily="18" charset="0"/>
              </a:rPr>
              <a:t>BIO-ENERGY SYSTEM TECHNOLOGY LAB (BEST)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Dr. Haider Al-Rubaye</a:t>
            </a:r>
          </a:p>
        </p:txBody>
      </p:sp>
      <p:sp>
        <p:nvSpPr>
          <p:cNvPr id="3" name="TextBox 2"/>
          <p:cNvSpPr txBox="1"/>
          <p:nvPr/>
        </p:nvSpPr>
        <p:spPr>
          <a:xfrm>
            <a:off x="1682330" y="5153283"/>
            <a:ext cx="832807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Senior Process Engineer, Senior Researcher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Department of Chemical and Biochemical Engineering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March 30, </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2023</a:t>
            </a:r>
          </a:p>
        </p:txBody>
      </p:sp>
    </p:spTree>
    <p:extLst>
      <p:ext uri="{BB962C8B-B14F-4D97-AF65-F5344CB8AC3E}">
        <p14:creationId xmlns:p14="http://schemas.microsoft.com/office/powerpoint/2010/main" val="2660087350"/>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457200"/>
            <a:fld id="{644DF3B2-5B0F-514C-AE92-94CAAA68DD3A}" type="slidenum">
              <a:rPr lang="en-US">
                <a:solidFill>
                  <a:prstClr val="black">
                    <a:tint val="75000"/>
                  </a:prstClr>
                </a:solidFill>
              </a:rPr>
              <a:pPr defTabSz="457200"/>
              <a:t>10</a:t>
            </a:fld>
            <a:endParaRPr lang="en-US" dirty="0">
              <a:solidFill>
                <a:prstClr val="black">
                  <a:tint val="75000"/>
                </a:prstClr>
              </a:solidFill>
            </a:endParaRPr>
          </a:p>
        </p:txBody>
      </p:sp>
      <p:sp>
        <p:nvSpPr>
          <p:cNvPr id="9" name="TextBox 8"/>
          <p:cNvSpPr txBox="1"/>
          <p:nvPr/>
        </p:nvSpPr>
        <p:spPr>
          <a:xfrm>
            <a:off x="103908" y="42835"/>
            <a:ext cx="5476010" cy="307777"/>
          </a:xfrm>
          <a:prstGeom prst="rect">
            <a:avLst/>
          </a:prstGeom>
          <a:noFill/>
        </p:spPr>
        <p:txBody>
          <a:bodyPr wrap="square" rtlCol="0">
            <a:spAutoFit/>
          </a:bodyPr>
          <a:lstStyle/>
          <a:p>
            <a:r>
              <a:rPr lang="en-US" sz="1400" b="1" dirty="0">
                <a:solidFill>
                  <a:schemeClr val="bg1"/>
                </a:solidFill>
                <a:latin typeface="Times New Roman" panose="02020603050405020304" pitchFamily="18" charset="0"/>
                <a:cs typeface="Times New Roman" panose="02020603050405020304" pitchFamily="18" charset="0"/>
              </a:rPr>
              <a:t>BIO-ENERGY SYSTEMS TECHNOLOGY LABORATORY (BEST)</a:t>
            </a:r>
          </a:p>
        </p:txBody>
      </p:sp>
      <p:sp>
        <p:nvSpPr>
          <p:cNvPr id="10" name="Title 1"/>
          <p:cNvSpPr>
            <a:spLocks noGrp="1"/>
          </p:cNvSpPr>
          <p:nvPr>
            <p:ph type="title"/>
          </p:nvPr>
        </p:nvSpPr>
        <p:spPr>
          <a:xfrm>
            <a:off x="459440" y="325528"/>
            <a:ext cx="10972800" cy="715806"/>
          </a:xfrm>
        </p:spPr>
        <p:txBody>
          <a:bodyPr>
            <a:normAutofit/>
          </a:bodyPr>
          <a:lstStyle/>
          <a:p>
            <a:pPr algn="l"/>
            <a:r>
              <a:rPr lang="en-US" sz="3200" dirty="0">
                <a:latin typeface="Times New Roman" panose="02020603050405020304" pitchFamily="18" charset="0"/>
                <a:cs typeface="Times New Roman" panose="02020603050405020304" pitchFamily="18" charset="0"/>
              </a:rPr>
              <a:t>Research Investigation Motivation</a:t>
            </a:r>
          </a:p>
        </p:txBody>
      </p:sp>
      <p:sp>
        <p:nvSpPr>
          <p:cNvPr id="3" name="TextBox 2"/>
          <p:cNvSpPr txBox="1"/>
          <p:nvPr/>
        </p:nvSpPr>
        <p:spPr>
          <a:xfrm>
            <a:off x="459440" y="994091"/>
            <a:ext cx="11243624" cy="3539430"/>
          </a:xfrm>
          <a:prstGeom prst="rect">
            <a:avLst/>
          </a:prstGeom>
          <a:noFill/>
        </p:spPr>
        <p:txBody>
          <a:bodyPr wrap="square" rtlCol="0">
            <a:spAutoFit/>
          </a:bodyPr>
          <a:lstStyle/>
          <a:p>
            <a:pPr marL="457200" indent="-457200" algn="just">
              <a:lnSpc>
                <a:spcPct val="160000"/>
              </a:lnSpc>
              <a:buFont typeface="+mj-lt"/>
              <a:buAutoNum type="arabicPeriod"/>
            </a:pPr>
            <a:r>
              <a:rPr lang="en-US" sz="2000" dirty="0">
                <a:latin typeface="Times New Roman" panose="02020603050405020304" pitchFamily="18" charset="0"/>
                <a:cs typeface="Times New Roman" panose="02020603050405020304" pitchFamily="18" charset="0"/>
              </a:rPr>
              <a:t>Most of the literature discussed about the conventional digesters</a:t>
            </a:r>
          </a:p>
          <a:p>
            <a:pPr marL="457200" indent="-457200" algn="just">
              <a:lnSpc>
                <a:spcPct val="160000"/>
              </a:lnSpc>
              <a:buFont typeface="+mj-lt"/>
              <a:buAutoNum type="arabicPeriod"/>
            </a:pPr>
            <a:r>
              <a:rPr lang="en-US" sz="2000" dirty="0">
                <a:latin typeface="Times New Roman" panose="02020603050405020304" pitchFamily="18" charset="0"/>
                <a:cs typeface="Times New Roman" panose="02020603050405020304" pitchFamily="18" charset="0"/>
              </a:rPr>
              <a:t>The acclimatization time to start producing biogas is relatively long </a:t>
            </a:r>
          </a:p>
          <a:p>
            <a:pPr marL="457200" indent="-457200" algn="just">
              <a:lnSpc>
                <a:spcPct val="160000"/>
              </a:lnSpc>
              <a:buFont typeface="+mj-lt"/>
              <a:buAutoNum type="arabicPeriod"/>
            </a:pPr>
            <a:r>
              <a:rPr lang="en-US" sz="2000" dirty="0">
                <a:latin typeface="Times New Roman" panose="02020603050405020304" pitchFamily="18" charset="0"/>
                <a:cs typeface="Times New Roman" panose="02020603050405020304" pitchFamily="18" charset="0"/>
              </a:rPr>
              <a:t>The footprint required to build an anaerobic digestion plant is significant</a:t>
            </a:r>
          </a:p>
          <a:p>
            <a:pPr marL="457200" indent="-457200" algn="just">
              <a:lnSpc>
                <a:spcPct val="160000"/>
              </a:lnSpc>
              <a:buFont typeface="+mj-lt"/>
              <a:buAutoNum type="arabicPeriod"/>
            </a:pPr>
            <a:r>
              <a:rPr lang="en-US" sz="2000" dirty="0">
                <a:latin typeface="Times New Roman" panose="02020603050405020304" pitchFamily="18" charset="0"/>
                <a:cs typeface="Times New Roman" panose="02020603050405020304" pitchFamily="18" charset="0"/>
              </a:rPr>
              <a:t>The difficulty in conducting sensitivity analysis/ investigate the effect of operating parameters on process performance in short time</a:t>
            </a:r>
          </a:p>
          <a:p>
            <a:pPr marL="457200" indent="-457200" algn="just">
              <a:lnSpc>
                <a:spcPct val="160000"/>
              </a:lnSpc>
              <a:buFont typeface="+mj-lt"/>
              <a:buAutoNum type="arabicPeriod"/>
            </a:pPr>
            <a:r>
              <a:rPr lang="en-US" sz="2000" dirty="0">
                <a:latin typeface="Times New Roman" panose="02020603050405020304" pitchFamily="18" charset="0"/>
                <a:cs typeface="Times New Roman" panose="02020603050405020304" pitchFamily="18" charset="0"/>
              </a:rPr>
              <a:t>The significant budget required to build a pilot plant setup</a:t>
            </a:r>
          </a:p>
          <a:p>
            <a:pPr marL="457200" indent="-457200" algn="just">
              <a:lnSpc>
                <a:spcPct val="160000"/>
              </a:lnSpc>
              <a:buFont typeface="+mj-lt"/>
              <a:buAutoNum type="arabicPeriod"/>
            </a:pPr>
            <a:r>
              <a:rPr lang="en-US" sz="2000" dirty="0">
                <a:latin typeface="Times New Roman" panose="02020603050405020304" pitchFamily="18" charset="0"/>
                <a:cs typeface="Times New Roman" panose="02020603050405020304" pitchFamily="18" charset="0"/>
              </a:rPr>
              <a:t>Improve the biogas production (quality/quantity) in the AD process was not done</a:t>
            </a:r>
          </a:p>
        </p:txBody>
      </p:sp>
    </p:spTree>
    <p:extLst>
      <p:ext uri="{BB962C8B-B14F-4D97-AF65-F5344CB8AC3E}">
        <p14:creationId xmlns:p14="http://schemas.microsoft.com/office/powerpoint/2010/main" val="4215496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457200"/>
            <a:fld id="{644DF3B2-5B0F-514C-AE92-94CAAA68DD3A}" type="slidenum">
              <a:rPr lang="en-US">
                <a:solidFill>
                  <a:prstClr val="black">
                    <a:tint val="75000"/>
                  </a:prstClr>
                </a:solidFill>
              </a:rPr>
              <a:pPr defTabSz="457200"/>
              <a:t>11</a:t>
            </a:fld>
            <a:endParaRPr lang="en-US" dirty="0">
              <a:solidFill>
                <a:prstClr val="black">
                  <a:tint val="75000"/>
                </a:prstClr>
              </a:solidFill>
            </a:endParaRPr>
          </a:p>
        </p:txBody>
      </p:sp>
      <p:sp>
        <p:nvSpPr>
          <p:cNvPr id="9" name="TextBox 8"/>
          <p:cNvSpPr txBox="1"/>
          <p:nvPr/>
        </p:nvSpPr>
        <p:spPr>
          <a:xfrm>
            <a:off x="103908" y="42835"/>
            <a:ext cx="5496792" cy="307777"/>
          </a:xfrm>
          <a:prstGeom prst="rect">
            <a:avLst/>
          </a:prstGeom>
          <a:noFill/>
        </p:spPr>
        <p:txBody>
          <a:bodyPr wrap="square" rtlCol="0">
            <a:spAutoFit/>
          </a:bodyPr>
          <a:lstStyle/>
          <a:p>
            <a:r>
              <a:rPr lang="en-US" sz="1400" b="1" dirty="0">
                <a:solidFill>
                  <a:schemeClr val="bg1"/>
                </a:solidFill>
                <a:latin typeface="Times New Roman" panose="02020603050405020304" pitchFamily="18" charset="0"/>
                <a:cs typeface="Times New Roman" panose="02020603050405020304" pitchFamily="18" charset="0"/>
              </a:rPr>
              <a:t>BIO-ENERGY SYSTEMS TECHNOLOGY LABORATORY (BEST)</a:t>
            </a:r>
          </a:p>
        </p:txBody>
      </p:sp>
      <p:sp>
        <p:nvSpPr>
          <p:cNvPr id="8" name="Title 1"/>
          <p:cNvSpPr txBox="1">
            <a:spLocks/>
          </p:cNvSpPr>
          <p:nvPr/>
        </p:nvSpPr>
        <p:spPr>
          <a:xfrm>
            <a:off x="276929" y="591898"/>
            <a:ext cx="2036235" cy="662340"/>
          </a:xfrm>
          <a:prstGeom prst="rect">
            <a:avLst/>
          </a:prstGeom>
        </p:spPr>
        <p:txBody>
          <a:bodyPr vert="horz" lIns="91440" tIns="45720" rIns="91440" bIns="45720" rtlCol="0" anchor="ctr">
            <a:noAutofit/>
          </a:bodyPr>
          <a:lstStyle>
            <a:lvl1pPr algn="ctr" defTabSz="457194" rtl="0" eaLnBrk="1" latinLnBrk="0" hangingPunct="1">
              <a:spcBef>
                <a:spcPct val="0"/>
              </a:spcBef>
              <a:buNone/>
              <a:defRPr sz="4400" kern="1200">
                <a:solidFill>
                  <a:schemeClr val="tx1"/>
                </a:solidFill>
                <a:latin typeface="Arial"/>
                <a:ea typeface="+mj-ea"/>
                <a:cs typeface="Arial"/>
              </a:defRPr>
            </a:lvl1pPr>
          </a:lstStyle>
          <a:p>
            <a:pPr algn="l"/>
            <a:r>
              <a:rPr lang="en-US" sz="3200" dirty="0">
                <a:latin typeface="Times New Roman" panose="02020603050405020304" pitchFamily="18" charset="0"/>
                <a:cs typeface="Times New Roman" panose="02020603050405020304" pitchFamily="18" charset="0"/>
              </a:rPr>
              <a:t>Batch Test </a:t>
            </a:r>
          </a:p>
          <a:p>
            <a:pPr algn="l"/>
            <a:endParaRPr lang="en-US" sz="3200" dirty="0">
              <a:latin typeface="Times New Roman" panose="02020603050405020304" pitchFamily="18" charset="0"/>
              <a:cs typeface="Times New Roman" panose="02020603050405020304" pitchFamily="18" charset="0"/>
            </a:endParaRPr>
          </a:p>
        </p:txBody>
      </p:sp>
      <p:pic>
        <p:nvPicPr>
          <p:cNvPr id="10" name="Content Placeholder 7"/>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3900311" y="2010273"/>
            <a:ext cx="4052710" cy="3286037"/>
          </a:xfrm>
          <a:ln>
            <a:solidFill>
              <a:schemeClr val="tx2"/>
            </a:solidFill>
          </a:ln>
        </p:spPr>
      </p:pic>
      <p:pic>
        <p:nvPicPr>
          <p:cNvPr id="11" name="Picture 4" descr="Image result for start small and grow big quot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3154" y="2010273"/>
            <a:ext cx="2562578" cy="3286037"/>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4" name="2016-08-09 00.44.5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737600" y="2067808"/>
            <a:ext cx="2562578" cy="3286037"/>
          </a:xfrm>
          <a:prstGeom prst="rect">
            <a:avLst/>
          </a:prstGeom>
          <a:ln>
            <a:solidFill>
              <a:schemeClr val="tx2"/>
            </a:solidFill>
          </a:ln>
        </p:spPr>
      </p:pic>
      <p:sp>
        <p:nvSpPr>
          <p:cNvPr id="6" name="TextBox 5"/>
          <p:cNvSpPr txBox="1"/>
          <p:nvPr/>
        </p:nvSpPr>
        <p:spPr>
          <a:xfrm>
            <a:off x="751178" y="5718970"/>
            <a:ext cx="10350975"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Objective</a:t>
            </a:r>
            <a:r>
              <a:rPr lang="en-US" sz="2400" dirty="0"/>
              <a:t>: </a:t>
            </a:r>
            <a:r>
              <a:rPr lang="en-US" sz="2400" dirty="0">
                <a:latin typeface="Times New Roman" panose="02020603050405020304" pitchFamily="18" charset="0"/>
                <a:cs typeface="Times New Roman" panose="02020603050405020304" pitchFamily="18" charset="0"/>
              </a:rPr>
              <a:t>To investigate the sludge particles activity with the substrate feedstock</a:t>
            </a:r>
          </a:p>
        </p:txBody>
      </p:sp>
    </p:spTree>
    <p:extLst>
      <p:ext uri="{BB962C8B-B14F-4D97-AF65-F5344CB8AC3E}">
        <p14:creationId xmlns:p14="http://schemas.microsoft.com/office/powerpoint/2010/main" val="48680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9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457200"/>
            <a:fld id="{644DF3B2-5B0F-514C-AE92-94CAAA68DD3A}" type="slidenum">
              <a:rPr lang="en-US">
                <a:solidFill>
                  <a:prstClr val="black">
                    <a:tint val="75000"/>
                  </a:prstClr>
                </a:solidFill>
              </a:rPr>
              <a:pPr defTabSz="457200"/>
              <a:t>12</a:t>
            </a:fld>
            <a:endParaRPr lang="en-US" dirty="0">
              <a:solidFill>
                <a:prstClr val="black">
                  <a:tint val="75000"/>
                </a:prstClr>
              </a:solidFill>
            </a:endParaRPr>
          </a:p>
        </p:txBody>
      </p:sp>
      <p:sp>
        <p:nvSpPr>
          <p:cNvPr id="9" name="TextBox 8"/>
          <p:cNvSpPr txBox="1"/>
          <p:nvPr/>
        </p:nvSpPr>
        <p:spPr>
          <a:xfrm>
            <a:off x="103908" y="42835"/>
            <a:ext cx="5465619" cy="307777"/>
          </a:xfrm>
          <a:prstGeom prst="rect">
            <a:avLst/>
          </a:prstGeom>
          <a:noFill/>
        </p:spPr>
        <p:txBody>
          <a:bodyPr wrap="square" rtlCol="0">
            <a:spAutoFit/>
          </a:bodyPr>
          <a:lstStyle/>
          <a:p>
            <a:r>
              <a:rPr lang="en-US" sz="1400" b="1" dirty="0">
                <a:solidFill>
                  <a:schemeClr val="bg1"/>
                </a:solidFill>
                <a:latin typeface="Times New Roman" panose="02020603050405020304" pitchFamily="18" charset="0"/>
                <a:cs typeface="Times New Roman" panose="02020603050405020304" pitchFamily="18" charset="0"/>
              </a:rPr>
              <a:t>BIO-ENERGY SYSTEMS TECHNOLOGY LABORATORY (BEST)</a:t>
            </a:r>
          </a:p>
        </p:txBody>
      </p:sp>
      <p:pic>
        <p:nvPicPr>
          <p:cNvPr id="13" name="Picture 12"/>
          <p:cNvPicPr>
            <a:picLocks noChangeAspect="1"/>
          </p:cNvPicPr>
          <p:nvPr/>
        </p:nvPicPr>
        <p:blipFill rotWithShape="1">
          <a:blip r:embed="rId3"/>
          <a:srcRect b="17671"/>
          <a:stretch/>
        </p:blipFill>
        <p:spPr>
          <a:xfrm>
            <a:off x="1205023" y="1297177"/>
            <a:ext cx="9781953" cy="4791008"/>
          </a:xfrm>
          <a:prstGeom prst="rect">
            <a:avLst/>
          </a:prstGeom>
        </p:spPr>
      </p:pic>
      <p:sp>
        <p:nvSpPr>
          <p:cNvPr id="6" name="TextBox 5"/>
          <p:cNvSpPr txBox="1"/>
          <p:nvPr/>
        </p:nvSpPr>
        <p:spPr>
          <a:xfrm>
            <a:off x="346506" y="394301"/>
            <a:ext cx="7545655"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Piping and Instrumentation Diagram (P&amp;ID)</a:t>
            </a:r>
            <a:endParaRPr lang="en-US" sz="3600" dirty="0">
              <a:latin typeface="Times New Roman" panose="02020603050405020304" pitchFamily="18" charset="0"/>
              <a:cs typeface="Times New Roman" panose="02020603050405020304" pitchFamily="18" charset="0"/>
            </a:endParaRPr>
          </a:p>
        </p:txBody>
      </p:sp>
      <p:sp>
        <p:nvSpPr>
          <p:cNvPr id="5" name="Oval 4"/>
          <p:cNvSpPr/>
          <p:nvPr/>
        </p:nvSpPr>
        <p:spPr>
          <a:xfrm>
            <a:off x="3886200" y="3149600"/>
            <a:ext cx="1447800" cy="19558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rot="19746292">
            <a:off x="3975100" y="5501542"/>
            <a:ext cx="901700" cy="190500"/>
          </a:xfrm>
          <a:prstGeom prst="rightArrow">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5715000" y="1612900"/>
            <a:ext cx="1447800" cy="34925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ight Arrow 21"/>
          <p:cNvSpPr/>
          <p:nvPr/>
        </p:nvSpPr>
        <p:spPr>
          <a:xfrm rot="10800000">
            <a:off x="7441312" y="5406292"/>
            <a:ext cx="901700" cy="190500"/>
          </a:xfrm>
          <a:prstGeom prst="rightArrow">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rot="5400000">
            <a:off x="8773469" y="1869543"/>
            <a:ext cx="1232965" cy="274955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310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P spid="8" grpId="1" animBg="1"/>
      <p:bldP spid="21" grpId="0" animBg="1"/>
      <p:bldP spid="21" grpId="1" animBg="1"/>
      <p:bldP spid="22" grpId="0" animBg="1"/>
      <p:bldP spid="22" grpId="1" animBg="1"/>
      <p:bldP spid="23" grpId="0" animBg="1"/>
      <p:bldP spid="2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6657B-46FD-BEE9-9B00-349109D84CC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E0DA3A2-4441-9FF0-2F7A-9BDC2DA324E5}"/>
              </a:ext>
            </a:extLst>
          </p:cNvPr>
          <p:cNvSpPr>
            <a:spLocks noGrp="1"/>
          </p:cNvSpPr>
          <p:nvPr>
            <p:ph type="subTitle" idx="1"/>
          </p:nvPr>
        </p:nvSpPr>
        <p:spPr/>
        <p:txBody>
          <a:bodyPr/>
          <a:lstStyle/>
          <a:p>
            <a:endParaRPr lang="en-US"/>
          </a:p>
        </p:txBody>
      </p:sp>
      <p:sp>
        <p:nvSpPr>
          <p:cNvPr id="4" name="Footer Placeholder 3">
            <a:extLst>
              <a:ext uri="{FF2B5EF4-FFF2-40B4-BE49-F238E27FC236}">
                <a16:creationId xmlns:a16="http://schemas.microsoft.com/office/drawing/2014/main" id="{C265A4EC-B219-9B40-7B24-52492AE80539}"/>
              </a:ext>
            </a:extLst>
          </p:cNvPr>
          <p:cNvSpPr>
            <a:spLocks noGrp="1"/>
          </p:cNvSpPr>
          <p:nvPr>
            <p:ph type="ftr" sz="quarter" idx="11"/>
          </p:nvPr>
        </p:nvSpPr>
        <p:spPr/>
        <p:txBody>
          <a:bodyPr/>
          <a:lstStyle/>
          <a:p>
            <a:r>
              <a:rPr lang="en-US">
                <a:solidFill>
                  <a:prstClr val="black">
                    <a:tint val="75000"/>
                  </a:prstClr>
                </a:solidFill>
              </a:rPr>
              <a:t>Haider Al-Rubaye, Comprehensive Exam</a:t>
            </a:r>
          </a:p>
        </p:txBody>
      </p:sp>
      <p:sp>
        <p:nvSpPr>
          <p:cNvPr id="5" name="Slide Number Placeholder 4">
            <a:extLst>
              <a:ext uri="{FF2B5EF4-FFF2-40B4-BE49-F238E27FC236}">
                <a16:creationId xmlns:a16="http://schemas.microsoft.com/office/drawing/2014/main" id="{7D683D5E-BB84-DD11-0B77-37DAFF3D92D3}"/>
              </a:ext>
            </a:extLst>
          </p:cNvPr>
          <p:cNvSpPr>
            <a:spLocks noGrp="1"/>
          </p:cNvSpPr>
          <p:nvPr>
            <p:ph type="sldNum" sz="quarter" idx="12"/>
          </p:nvPr>
        </p:nvSpPr>
        <p:spPr/>
        <p:txBody>
          <a:bodyPr/>
          <a:lstStyle/>
          <a:p>
            <a:fld id="{644DF3B2-5B0F-514C-AE92-94CAAA68DD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4756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457200"/>
            <a:fld id="{644DF3B2-5B0F-514C-AE92-94CAAA68DD3A}" type="slidenum">
              <a:rPr lang="en-US">
                <a:solidFill>
                  <a:prstClr val="black">
                    <a:tint val="75000"/>
                  </a:prstClr>
                </a:solidFill>
              </a:rPr>
              <a:pPr defTabSz="457200"/>
              <a:t>14</a:t>
            </a:fld>
            <a:endParaRPr lang="en-US" dirty="0">
              <a:solidFill>
                <a:prstClr val="black">
                  <a:tint val="75000"/>
                </a:prstClr>
              </a:solidFill>
            </a:endParaRPr>
          </a:p>
        </p:txBody>
      </p:sp>
      <p:sp>
        <p:nvSpPr>
          <p:cNvPr id="9" name="TextBox 8"/>
          <p:cNvSpPr txBox="1"/>
          <p:nvPr/>
        </p:nvSpPr>
        <p:spPr>
          <a:xfrm>
            <a:off x="103908" y="42835"/>
            <a:ext cx="5527965" cy="307777"/>
          </a:xfrm>
          <a:prstGeom prst="rect">
            <a:avLst/>
          </a:prstGeom>
          <a:noFill/>
        </p:spPr>
        <p:txBody>
          <a:bodyPr wrap="square" rtlCol="0">
            <a:spAutoFit/>
          </a:bodyPr>
          <a:lstStyle/>
          <a:p>
            <a:r>
              <a:rPr lang="en-US" sz="1400" b="1" dirty="0">
                <a:solidFill>
                  <a:schemeClr val="bg1"/>
                </a:solidFill>
                <a:latin typeface="Times New Roman" panose="02020603050405020304" pitchFamily="18" charset="0"/>
                <a:cs typeface="Times New Roman" panose="02020603050405020304" pitchFamily="18" charset="0"/>
              </a:rPr>
              <a:t>BIO-ENERGY SYSTEMS TECHNOLOGY LABORATORY (BEST)</a:t>
            </a:r>
          </a:p>
        </p:txBody>
      </p:sp>
      <p:pic>
        <p:nvPicPr>
          <p:cNvPr id="14" name="Picture 13"/>
          <p:cNvPicPr>
            <a:picLocks noChangeAspect="1"/>
          </p:cNvPicPr>
          <p:nvPr/>
        </p:nvPicPr>
        <p:blipFill>
          <a:blip r:embed="rId3"/>
          <a:stretch>
            <a:fillRect/>
          </a:stretch>
        </p:blipFill>
        <p:spPr>
          <a:xfrm>
            <a:off x="4364182" y="1182474"/>
            <a:ext cx="7218218" cy="5333568"/>
          </a:xfrm>
          <a:prstGeom prst="rect">
            <a:avLst/>
          </a:prstGeom>
          <a:ln>
            <a:solidFill>
              <a:schemeClr val="tx2"/>
            </a:solidFill>
          </a:ln>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t="30452" b="4527"/>
          <a:stretch/>
        </p:blipFill>
        <p:spPr>
          <a:xfrm flipH="1">
            <a:off x="1184702" y="1182474"/>
            <a:ext cx="2928488" cy="1428090"/>
          </a:xfrm>
          <a:prstGeom prst="rect">
            <a:avLst/>
          </a:prstGeom>
          <a:ln>
            <a:solidFill>
              <a:schemeClr val="tx2"/>
            </a:solidFill>
          </a:ln>
        </p:spPr>
      </p:pic>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l="7901" t="14485" r="14938" b="6502"/>
          <a:stretch/>
        </p:blipFill>
        <p:spPr>
          <a:xfrm>
            <a:off x="1184704" y="4639340"/>
            <a:ext cx="2928488" cy="1876702"/>
          </a:xfrm>
          <a:prstGeom prst="rect">
            <a:avLst/>
          </a:prstGeom>
          <a:ln>
            <a:solidFill>
              <a:schemeClr val="tx2"/>
            </a:solidFill>
          </a:ln>
        </p:spPr>
      </p:pic>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t="7734" b="8445"/>
          <a:stretch/>
        </p:blipFill>
        <p:spPr>
          <a:xfrm>
            <a:off x="1184703" y="2753492"/>
            <a:ext cx="2928487" cy="1742919"/>
          </a:xfrm>
          <a:prstGeom prst="rect">
            <a:avLst/>
          </a:prstGeom>
          <a:ln>
            <a:solidFill>
              <a:schemeClr val="tx1"/>
            </a:solidFill>
          </a:ln>
        </p:spPr>
      </p:pic>
      <p:sp>
        <p:nvSpPr>
          <p:cNvPr id="16" name="TextBox 15"/>
          <p:cNvSpPr txBox="1"/>
          <p:nvPr/>
        </p:nvSpPr>
        <p:spPr>
          <a:xfrm>
            <a:off x="1518668" y="390086"/>
            <a:ext cx="2260555"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Components</a:t>
            </a:r>
          </a:p>
        </p:txBody>
      </p:sp>
      <p:sp>
        <p:nvSpPr>
          <p:cNvPr id="18" name="TextBox 17"/>
          <p:cNvSpPr txBox="1"/>
          <p:nvPr/>
        </p:nvSpPr>
        <p:spPr>
          <a:xfrm>
            <a:off x="5979796" y="372696"/>
            <a:ext cx="3986989"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Two-Stage AD Process</a:t>
            </a:r>
          </a:p>
        </p:txBody>
      </p:sp>
    </p:spTree>
    <p:extLst>
      <p:ext uri="{BB962C8B-B14F-4D97-AF65-F5344CB8AC3E}">
        <p14:creationId xmlns:p14="http://schemas.microsoft.com/office/powerpoint/2010/main" val="1199513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C3DB8-B618-1AB9-46B6-57D80943B52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5CC7A94-84CC-EBCD-0E27-E0D6E1C8183E}"/>
              </a:ext>
            </a:extLst>
          </p:cNvPr>
          <p:cNvSpPr>
            <a:spLocks noGrp="1"/>
          </p:cNvSpPr>
          <p:nvPr>
            <p:ph type="subTitle" idx="1"/>
          </p:nvPr>
        </p:nvSpPr>
        <p:spPr/>
        <p:txBody>
          <a:bodyPr/>
          <a:lstStyle/>
          <a:p>
            <a:endParaRPr lang="en-US"/>
          </a:p>
        </p:txBody>
      </p:sp>
      <p:sp>
        <p:nvSpPr>
          <p:cNvPr id="4" name="Footer Placeholder 3">
            <a:extLst>
              <a:ext uri="{FF2B5EF4-FFF2-40B4-BE49-F238E27FC236}">
                <a16:creationId xmlns:a16="http://schemas.microsoft.com/office/drawing/2014/main" id="{FCD1C9FA-1D50-F2D8-2E37-011229973A10}"/>
              </a:ext>
            </a:extLst>
          </p:cNvPr>
          <p:cNvSpPr>
            <a:spLocks noGrp="1"/>
          </p:cNvSpPr>
          <p:nvPr>
            <p:ph type="ftr" sz="quarter" idx="11"/>
          </p:nvPr>
        </p:nvSpPr>
        <p:spPr/>
        <p:txBody>
          <a:bodyPr/>
          <a:lstStyle/>
          <a:p>
            <a:r>
              <a:rPr lang="en-US">
                <a:solidFill>
                  <a:prstClr val="black">
                    <a:tint val="75000"/>
                  </a:prstClr>
                </a:solidFill>
              </a:rPr>
              <a:t>Haider Al-Rubaye, Comprehensive Exam</a:t>
            </a:r>
          </a:p>
        </p:txBody>
      </p:sp>
      <p:sp>
        <p:nvSpPr>
          <p:cNvPr id="5" name="Slide Number Placeholder 4">
            <a:extLst>
              <a:ext uri="{FF2B5EF4-FFF2-40B4-BE49-F238E27FC236}">
                <a16:creationId xmlns:a16="http://schemas.microsoft.com/office/drawing/2014/main" id="{0876A47C-AD55-D4D0-4D0E-CBABD1A8ECDC}"/>
              </a:ext>
            </a:extLst>
          </p:cNvPr>
          <p:cNvSpPr>
            <a:spLocks noGrp="1"/>
          </p:cNvSpPr>
          <p:nvPr>
            <p:ph type="sldNum" sz="quarter" idx="12"/>
          </p:nvPr>
        </p:nvSpPr>
        <p:spPr/>
        <p:txBody>
          <a:bodyPr/>
          <a:lstStyle/>
          <a:p>
            <a:fld id="{644DF3B2-5B0F-514C-AE92-94CAAA68DD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392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457200"/>
            <a:fld id="{644DF3B2-5B0F-514C-AE92-94CAAA68DD3A}" type="slidenum">
              <a:rPr lang="en-US">
                <a:solidFill>
                  <a:prstClr val="black">
                    <a:tint val="75000"/>
                  </a:prstClr>
                </a:solidFill>
              </a:rPr>
              <a:pPr defTabSz="457200"/>
              <a:t>16</a:t>
            </a:fld>
            <a:endParaRPr lang="en-US" dirty="0">
              <a:solidFill>
                <a:prstClr val="black">
                  <a:tint val="75000"/>
                </a:prstClr>
              </a:solidFill>
            </a:endParaRPr>
          </a:p>
        </p:txBody>
      </p:sp>
      <p:sp>
        <p:nvSpPr>
          <p:cNvPr id="5" name="Title 4"/>
          <p:cNvSpPr>
            <a:spLocks noGrp="1"/>
          </p:cNvSpPr>
          <p:nvPr>
            <p:ph type="title"/>
          </p:nvPr>
        </p:nvSpPr>
        <p:spPr>
          <a:xfrm>
            <a:off x="293511" y="257748"/>
            <a:ext cx="10972800" cy="980850"/>
          </a:xfrm>
        </p:spPr>
        <p:txBody>
          <a:bodyPr>
            <a:normAutofit/>
          </a:bodyPr>
          <a:lstStyle/>
          <a:p>
            <a:pPr algn="l"/>
            <a:r>
              <a:rPr lang="en-US" sz="3600" dirty="0">
                <a:latin typeface="Times New Roman" panose="02020603050405020304" pitchFamily="18" charset="0"/>
                <a:cs typeface="Times New Roman" panose="02020603050405020304" pitchFamily="18" charset="0"/>
              </a:rPr>
              <a:t>Publications</a:t>
            </a:r>
          </a:p>
        </p:txBody>
      </p:sp>
      <p:sp>
        <p:nvSpPr>
          <p:cNvPr id="8" name="Content Placeholder 2"/>
          <p:cNvSpPr>
            <a:spLocks noGrp="1"/>
          </p:cNvSpPr>
          <p:nvPr>
            <p:ph idx="1"/>
          </p:nvPr>
        </p:nvSpPr>
        <p:spPr>
          <a:xfrm>
            <a:off x="293511" y="1238598"/>
            <a:ext cx="11898489" cy="2998551"/>
          </a:xfrm>
        </p:spPr>
        <p:txBody>
          <a:bodyPr>
            <a:normAutofit fontScale="92500" lnSpcReduction="20000"/>
          </a:bodyPr>
          <a:lstStyle/>
          <a:p>
            <a:pPr marL="0" indent="0" defTabSz="914400" eaLnBrk="1" hangingPunct="1">
              <a:buNone/>
            </a:pPr>
            <a:r>
              <a:rPr lang="en-US" sz="3000" dirty="0">
                <a:latin typeface="Times New Roman" panose="02020603050405020304" pitchFamily="18" charset="0"/>
                <a:cs typeface="Times New Roman" panose="02020603050405020304" pitchFamily="18" charset="0"/>
              </a:rPr>
              <a:t>Author Publications</a:t>
            </a:r>
          </a:p>
          <a:p>
            <a:pPr marL="514350" indent="-514350" defTabSz="457200" eaLnBrk="0" fontAlgn="base" hangingPunct="0">
              <a:spcAft>
                <a:spcPct val="0"/>
              </a:spcAft>
              <a:buFont typeface="+mj-lt"/>
              <a:buAutoNum type="arabicPeriod"/>
            </a:pPr>
            <a:r>
              <a:rPr lang="en-US" sz="1700" dirty="0">
                <a:latin typeface="Times New Roman" panose="02020603050405020304" pitchFamily="18" charset="0"/>
                <a:cs typeface="Times New Roman" panose="02020603050405020304" pitchFamily="18" charset="0"/>
              </a:rPr>
              <a:t>Hybrid Energy Systems, Encyclopedia of Chemical Technology, Taylor and Francis, 2016</a:t>
            </a:r>
            <a:r>
              <a:rPr lang="en-US" sz="1900" dirty="0">
                <a:latin typeface="Times New Roman" panose="02020603050405020304" pitchFamily="18" charset="0"/>
                <a:cs typeface="Times New Roman" panose="02020603050405020304" pitchFamily="18" charset="0"/>
              </a:rPr>
              <a:t>    </a:t>
            </a:r>
            <a:r>
              <a:rPr lang="en-US" sz="21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                                                                                               </a:t>
            </a:r>
            <a:r>
              <a:rPr lang="en-US" sz="1300" dirty="0">
                <a:solidFill>
                  <a:schemeClr val="tx2">
                    <a:lumMod val="75000"/>
                  </a:schemeClr>
                </a:solidFill>
                <a:latin typeface="Times New Roman" panose="02020603050405020304" pitchFamily="18" charset="0"/>
                <a:cs typeface="Times New Roman" panose="02020603050405020304" pitchFamily="18" charset="0"/>
              </a:rPr>
              <a:t>Joseph D. Smith, K. </a:t>
            </a:r>
            <a:r>
              <a:rPr lang="en-US" sz="1300" dirty="0" err="1">
                <a:solidFill>
                  <a:schemeClr val="tx2">
                    <a:lumMod val="75000"/>
                  </a:schemeClr>
                </a:solidFill>
                <a:latin typeface="Times New Roman" panose="02020603050405020304" pitchFamily="18" charset="0"/>
                <a:cs typeface="Times New Roman" panose="02020603050405020304" pitchFamily="18" charset="0"/>
              </a:rPr>
              <a:t>Buchheit</a:t>
            </a:r>
            <a:r>
              <a:rPr lang="en-US" sz="1300" dirty="0">
                <a:solidFill>
                  <a:schemeClr val="tx2">
                    <a:lumMod val="75000"/>
                  </a:schemeClr>
                </a:solidFill>
                <a:latin typeface="Times New Roman" panose="02020603050405020304" pitchFamily="18" charset="0"/>
                <a:cs typeface="Times New Roman" panose="02020603050405020304" pitchFamily="18" charset="0"/>
              </a:rPr>
              <a:t>, H. Zhang, H. </a:t>
            </a:r>
            <a:r>
              <a:rPr lang="en-US" sz="1300" dirty="0" err="1">
                <a:solidFill>
                  <a:schemeClr val="tx2">
                    <a:lumMod val="75000"/>
                  </a:schemeClr>
                </a:solidFill>
                <a:latin typeface="Times New Roman" panose="02020603050405020304" pitchFamily="18" charset="0"/>
                <a:cs typeface="Times New Roman" panose="02020603050405020304" pitchFamily="18" charset="0"/>
              </a:rPr>
              <a:t>Golpour</a:t>
            </a:r>
            <a:r>
              <a:rPr lang="en-US" sz="1300" dirty="0">
                <a:solidFill>
                  <a:schemeClr val="tx2">
                    <a:lumMod val="75000"/>
                  </a:schemeClr>
                </a:solidFill>
                <a:latin typeface="Times New Roman" panose="02020603050405020304" pitchFamily="18" charset="0"/>
                <a:cs typeface="Times New Roman" panose="02020603050405020304" pitchFamily="18" charset="0"/>
              </a:rPr>
              <a:t>, Haider Al-</a:t>
            </a:r>
            <a:r>
              <a:rPr lang="en-US" sz="1300" dirty="0" err="1">
                <a:solidFill>
                  <a:schemeClr val="tx2">
                    <a:lumMod val="75000"/>
                  </a:schemeClr>
                </a:solidFill>
                <a:latin typeface="Times New Roman" panose="02020603050405020304" pitchFamily="18" charset="0"/>
                <a:cs typeface="Times New Roman" panose="02020603050405020304" pitchFamily="18" charset="0"/>
              </a:rPr>
              <a:t>Rubaye</a:t>
            </a:r>
            <a:endParaRPr lang="en-US" sz="1300" dirty="0">
              <a:solidFill>
                <a:schemeClr val="tx2">
                  <a:lumMod val="75000"/>
                </a:schemeClr>
              </a:solidFill>
              <a:latin typeface="Times New Roman" panose="02020603050405020304" pitchFamily="18" charset="0"/>
              <a:cs typeface="Times New Roman" panose="02020603050405020304" pitchFamily="18" charset="0"/>
            </a:endParaRPr>
          </a:p>
          <a:p>
            <a:pPr marL="514350" indent="-514350">
              <a:buFont typeface="+mj-lt"/>
              <a:buAutoNum type="arabicPeriod"/>
            </a:pPr>
            <a:r>
              <a:rPr lang="en-US" sz="1700" dirty="0">
                <a:latin typeface="Times New Roman" panose="02020603050405020304" pitchFamily="18" charset="0"/>
                <a:cs typeface="Times New Roman" panose="02020603050405020304" pitchFamily="18" charset="0"/>
              </a:rPr>
              <a:t>Process Simulation of Two-Stage Anaerobic Digestion for Methane Production, Published in Biofuels by Taylor and Francis,18 Apr 2017 </a:t>
            </a:r>
            <a:r>
              <a:rPr lang="en-US" sz="1800" dirty="0">
                <a:latin typeface="Times New Roman" panose="02020603050405020304" pitchFamily="18" charset="0"/>
                <a:cs typeface="Times New Roman" panose="02020603050405020304" pitchFamily="18" charset="0"/>
              </a:rPr>
              <a:t>                                                                                                                                                                                  </a:t>
            </a:r>
            <a:r>
              <a:rPr lang="en-US" sz="1300" dirty="0">
                <a:solidFill>
                  <a:schemeClr val="tx2">
                    <a:lumMod val="75000"/>
                  </a:schemeClr>
                </a:solidFill>
                <a:latin typeface="Times New Roman" panose="02020603050405020304" pitchFamily="18" charset="0"/>
                <a:cs typeface="Times New Roman" panose="02020603050405020304" pitchFamily="18" charset="0"/>
              </a:rPr>
              <a:t>Haider Al-Rubaye, </a:t>
            </a:r>
            <a:r>
              <a:rPr lang="en-US" sz="1300" dirty="0" err="1">
                <a:solidFill>
                  <a:schemeClr val="tx2">
                    <a:lumMod val="75000"/>
                  </a:schemeClr>
                </a:solidFill>
                <a:latin typeface="Times New Roman" panose="02020603050405020304" pitchFamily="18" charset="0"/>
                <a:cs typeface="Times New Roman" panose="02020603050405020304" pitchFamily="18" charset="0"/>
              </a:rPr>
              <a:t>Shruti</a:t>
            </a:r>
            <a:r>
              <a:rPr lang="en-US" sz="1300" dirty="0">
                <a:solidFill>
                  <a:schemeClr val="tx2">
                    <a:lumMod val="75000"/>
                  </a:schemeClr>
                </a:solidFill>
                <a:latin typeface="Times New Roman" panose="02020603050405020304" pitchFamily="18" charset="0"/>
                <a:cs typeface="Times New Roman" panose="02020603050405020304" pitchFamily="18" charset="0"/>
              </a:rPr>
              <a:t> </a:t>
            </a:r>
            <a:r>
              <a:rPr lang="en-US" sz="1300" dirty="0" err="1">
                <a:solidFill>
                  <a:schemeClr val="tx2">
                    <a:lumMod val="75000"/>
                  </a:schemeClr>
                </a:solidFill>
                <a:latin typeface="Times New Roman" panose="02020603050405020304" pitchFamily="18" charset="0"/>
                <a:cs typeface="Times New Roman" panose="02020603050405020304" pitchFamily="18" charset="0"/>
              </a:rPr>
              <a:t>Karambelkar</a:t>
            </a:r>
            <a:r>
              <a:rPr lang="en-US" sz="1300" dirty="0">
                <a:solidFill>
                  <a:schemeClr val="tx2">
                    <a:lumMod val="75000"/>
                  </a:schemeClr>
                </a:solidFill>
                <a:latin typeface="Times New Roman" panose="02020603050405020304" pitchFamily="18" charset="0"/>
                <a:cs typeface="Times New Roman" panose="02020603050405020304" pitchFamily="18" charset="0"/>
              </a:rPr>
              <a:t>, Manohar M. </a:t>
            </a:r>
            <a:r>
              <a:rPr lang="en-US" sz="1300" dirty="0" err="1">
                <a:solidFill>
                  <a:schemeClr val="tx2">
                    <a:lumMod val="75000"/>
                  </a:schemeClr>
                </a:solidFill>
                <a:latin typeface="Times New Roman" panose="02020603050405020304" pitchFamily="18" charset="0"/>
                <a:cs typeface="Times New Roman" panose="02020603050405020304" pitchFamily="18" charset="0"/>
              </a:rPr>
              <a:t>Shivashankaraiah</a:t>
            </a:r>
            <a:r>
              <a:rPr lang="en-US" sz="1300" dirty="0">
                <a:solidFill>
                  <a:schemeClr val="tx2">
                    <a:lumMod val="75000"/>
                  </a:schemeClr>
                </a:solidFill>
                <a:latin typeface="Times New Roman" panose="02020603050405020304" pitchFamily="18" charset="0"/>
                <a:cs typeface="Times New Roman" panose="02020603050405020304" pitchFamily="18" charset="0"/>
              </a:rPr>
              <a:t> &amp; Joseph D. Smith</a:t>
            </a:r>
          </a:p>
          <a:p>
            <a:pPr marL="514350" indent="-514350">
              <a:buFont typeface="+mj-lt"/>
              <a:buAutoNum type="arabicPeriod"/>
            </a:pPr>
            <a:r>
              <a:rPr lang="en-AU" sz="1700" dirty="0">
                <a:latin typeface="Times New Roman" panose="02020603050405020304" pitchFamily="18" charset="0"/>
                <a:cs typeface="Times New Roman" panose="02020603050405020304" pitchFamily="18" charset="0"/>
              </a:rPr>
              <a:t>The Impact of Hydraulic Retention Time and Operating Temperature on Biofuel Production and Process Wastewater Treatment, Submitted to the Journal of </a:t>
            </a:r>
            <a:r>
              <a:rPr lang="en-US" sz="1700" dirty="0">
                <a:latin typeface="Times New Roman" panose="02020603050405020304" pitchFamily="18" charset="0"/>
                <a:cs typeface="Times New Roman" panose="02020603050405020304" pitchFamily="18" charset="0"/>
              </a:rPr>
              <a:t>Chemical Engineering &amp; Processing: Process intensification, 2018</a:t>
            </a:r>
            <a:r>
              <a:rPr lang="en-US" sz="2100"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                                                                                                                                               </a:t>
            </a:r>
            <a:r>
              <a:rPr lang="en-US" sz="1300" dirty="0">
                <a:solidFill>
                  <a:schemeClr val="tx2">
                    <a:lumMod val="75000"/>
                  </a:schemeClr>
                </a:solidFill>
                <a:latin typeface="Times New Roman" panose="02020603050405020304" pitchFamily="18" charset="0"/>
                <a:cs typeface="Times New Roman" panose="02020603050405020304" pitchFamily="18" charset="0"/>
              </a:rPr>
              <a:t>Haider Al-Rubaye, Manohar M S, Shruti S K, Jia Yu, </a:t>
            </a:r>
            <a:r>
              <a:rPr lang="en-US" sz="1300" dirty="0" err="1">
                <a:solidFill>
                  <a:schemeClr val="tx2">
                    <a:lumMod val="75000"/>
                  </a:schemeClr>
                </a:solidFill>
                <a:latin typeface="Times New Roman" panose="02020603050405020304" pitchFamily="18" charset="0"/>
                <a:cs typeface="Times New Roman" panose="02020603050405020304" pitchFamily="18" charset="0"/>
              </a:rPr>
              <a:t>Mahyar</a:t>
            </a:r>
            <a:r>
              <a:rPr lang="en-US" sz="1300" dirty="0">
                <a:solidFill>
                  <a:schemeClr val="tx2">
                    <a:lumMod val="75000"/>
                  </a:schemeClr>
                </a:solidFill>
                <a:latin typeface="Times New Roman" panose="02020603050405020304" pitchFamily="18" charset="0"/>
                <a:cs typeface="Times New Roman" panose="02020603050405020304" pitchFamily="18" charset="0"/>
              </a:rPr>
              <a:t> </a:t>
            </a:r>
            <a:r>
              <a:rPr lang="en-US" sz="1300" dirty="0" err="1">
                <a:solidFill>
                  <a:schemeClr val="tx2">
                    <a:lumMod val="75000"/>
                  </a:schemeClr>
                </a:solidFill>
                <a:latin typeface="Times New Roman" panose="02020603050405020304" pitchFamily="18" charset="0"/>
                <a:cs typeface="Times New Roman" panose="02020603050405020304" pitchFamily="18" charset="0"/>
              </a:rPr>
              <a:t>Ghorbanian</a:t>
            </a:r>
            <a:r>
              <a:rPr lang="en-US" sz="1300" dirty="0">
                <a:solidFill>
                  <a:schemeClr val="tx2">
                    <a:lumMod val="75000"/>
                  </a:schemeClr>
                </a:solidFill>
                <a:latin typeface="Times New Roman" panose="02020603050405020304" pitchFamily="18" charset="0"/>
                <a:cs typeface="Times New Roman" panose="02020603050405020304" pitchFamily="18" charset="0"/>
              </a:rPr>
              <a:t>, Joseph D Smith</a:t>
            </a:r>
          </a:p>
          <a:p>
            <a:pPr marL="514350" indent="-514350">
              <a:buFont typeface="+mj-lt"/>
              <a:buAutoNum type="arabicPeriod"/>
            </a:pPr>
            <a:r>
              <a:rPr lang="en-AU" sz="1700" dirty="0">
                <a:latin typeface="Times New Roman" panose="02020603050405020304" pitchFamily="18" charset="0"/>
                <a:cs typeface="Times New Roman" panose="02020603050405020304" pitchFamily="18" charset="0"/>
              </a:rPr>
              <a:t>The Pre-acidification gas impact on upgrading the biogas produced in expanded granular sludge bed reactor,                                          Submitted to the Journal of Biofuels, 2020</a:t>
            </a:r>
            <a:r>
              <a:rPr lang="en-AU" sz="2100" dirty="0">
                <a:latin typeface="Times New Roman" panose="02020603050405020304" pitchFamily="18" charset="0"/>
                <a:cs typeface="Times New Roman" panose="02020603050405020304" pitchFamily="18" charset="0"/>
              </a:rPr>
              <a:t>     </a:t>
            </a:r>
            <a:r>
              <a:rPr lang="en-AU" sz="1600" dirty="0">
                <a:latin typeface="Times New Roman" panose="02020603050405020304" pitchFamily="18" charset="0"/>
                <a:cs typeface="Times New Roman" panose="02020603050405020304" pitchFamily="18" charset="0"/>
              </a:rPr>
              <a:t>                                                                                                                                                                                                      </a:t>
            </a:r>
            <a:r>
              <a:rPr lang="en-US" sz="1300" dirty="0">
                <a:solidFill>
                  <a:schemeClr val="tx2">
                    <a:lumMod val="75000"/>
                  </a:schemeClr>
                </a:solidFill>
                <a:latin typeface="Times New Roman" panose="02020603050405020304" pitchFamily="18" charset="0"/>
                <a:cs typeface="Times New Roman" panose="02020603050405020304" pitchFamily="18" charset="0"/>
              </a:rPr>
              <a:t>Haider Al-Rubaye, Manohar M S, Jia Yu, </a:t>
            </a:r>
            <a:r>
              <a:rPr lang="en-US" sz="1300" dirty="0" err="1">
                <a:solidFill>
                  <a:schemeClr val="tx2">
                    <a:lumMod val="75000"/>
                  </a:schemeClr>
                </a:solidFill>
                <a:latin typeface="Times New Roman" panose="02020603050405020304" pitchFamily="18" charset="0"/>
                <a:cs typeface="Times New Roman" panose="02020603050405020304" pitchFamily="18" charset="0"/>
              </a:rPr>
              <a:t>Mahyar</a:t>
            </a:r>
            <a:r>
              <a:rPr lang="en-US" sz="1300" dirty="0">
                <a:solidFill>
                  <a:schemeClr val="tx2">
                    <a:lumMod val="75000"/>
                  </a:schemeClr>
                </a:solidFill>
                <a:latin typeface="Times New Roman" panose="02020603050405020304" pitchFamily="18" charset="0"/>
                <a:cs typeface="Times New Roman" panose="02020603050405020304" pitchFamily="18" charset="0"/>
              </a:rPr>
              <a:t> </a:t>
            </a:r>
            <a:r>
              <a:rPr lang="en-US" sz="1300" dirty="0" err="1">
                <a:solidFill>
                  <a:schemeClr val="tx2">
                    <a:lumMod val="75000"/>
                  </a:schemeClr>
                </a:solidFill>
                <a:latin typeface="Times New Roman" panose="02020603050405020304" pitchFamily="18" charset="0"/>
                <a:cs typeface="Times New Roman" panose="02020603050405020304" pitchFamily="18" charset="0"/>
              </a:rPr>
              <a:t>Ghorbanian</a:t>
            </a:r>
            <a:r>
              <a:rPr lang="en-US" sz="1300" dirty="0">
                <a:solidFill>
                  <a:schemeClr val="tx2">
                    <a:lumMod val="75000"/>
                  </a:schemeClr>
                </a:solidFill>
                <a:latin typeface="Times New Roman" panose="02020603050405020304" pitchFamily="18" charset="0"/>
                <a:cs typeface="Times New Roman" panose="02020603050405020304" pitchFamily="18" charset="0"/>
              </a:rPr>
              <a:t>, Joseph D Smith</a:t>
            </a:r>
          </a:p>
          <a:p>
            <a:pPr marL="514350" indent="-514350">
              <a:buFont typeface="+mj-lt"/>
              <a:buAutoNum type="arabicPeriod"/>
            </a:pPr>
            <a:r>
              <a:rPr lang="en-US" sz="1700" dirty="0">
                <a:latin typeface="Times New Roman" panose="02020603050405020304" pitchFamily="18" charset="0"/>
                <a:cs typeface="Times New Roman" panose="02020603050405020304" pitchFamily="18" charset="0"/>
              </a:rPr>
              <a:t>Experimental investigation of tar recycling in biomass gasifiers: a study on feasibility                                                                    </a:t>
            </a:r>
          </a:p>
          <a:p>
            <a:pPr marL="0" indent="0">
              <a:buNone/>
            </a:pPr>
            <a:r>
              <a:rPr lang="en-US" sz="1400" dirty="0">
                <a:latin typeface="Times New Roman" panose="02020603050405020304" pitchFamily="18" charset="0"/>
                <a:cs typeface="Times New Roman" panose="02020603050405020304" pitchFamily="18" charset="0"/>
              </a:rPr>
              <a:t> 	  </a:t>
            </a:r>
            <a:r>
              <a:rPr lang="en-US" sz="1300" dirty="0">
                <a:solidFill>
                  <a:schemeClr val="tx2">
                    <a:lumMod val="75000"/>
                  </a:schemeClr>
                </a:solidFill>
                <a:latin typeface="Times New Roman" panose="02020603050405020304" pitchFamily="18" charset="0"/>
                <a:cs typeface="Times New Roman" panose="02020603050405020304" pitchFamily="18" charset="0"/>
              </a:rPr>
              <a:t>Jia Yu, Haider Al-Rubaye, Hassan Al-Abedi, Joseph D. Smith</a:t>
            </a:r>
          </a:p>
        </p:txBody>
      </p:sp>
      <p:sp>
        <p:nvSpPr>
          <p:cNvPr id="10" name="TextBox 9"/>
          <p:cNvSpPr txBox="1"/>
          <p:nvPr/>
        </p:nvSpPr>
        <p:spPr>
          <a:xfrm>
            <a:off x="293511" y="4145796"/>
            <a:ext cx="11379200" cy="2271391"/>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In Processing:</a:t>
            </a:r>
          </a:p>
          <a:p>
            <a:pPr marL="514350" indent="-514350" defTabSz="457200" eaLnBrk="0" fontAlgn="base" hangingPunct="0">
              <a:spcBef>
                <a:spcPct val="20000"/>
              </a:spcBef>
              <a:spcAft>
                <a:spcPct val="0"/>
              </a:spcAft>
              <a:buFont typeface="+mj-lt"/>
              <a:buAutoNum type="arabicPeriod"/>
            </a:pPr>
            <a:r>
              <a:rPr lang="en-US" sz="1600" dirty="0">
                <a:latin typeface="Times New Roman" panose="02020603050405020304" pitchFamily="18" charset="0"/>
                <a:cs typeface="Times New Roman" panose="02020603050405020304" pitchFamily="18" charset="0"/>
              </a:rPr>
              <a:t>Recycling Effect in Expanded Granular Sludge Bed Reactor                                                                                                         </a:t>
            </a:r>
            <a:r>
              <a:rPr lang="en-US" sz="1200" dirty="0">
                <a:solidFill>
                  <a:schemeClr val="tx2">
                    <a:lumMod val="75000"/>
                  </a:schemeClr>
                </a:solidFill>
                <a:latin typeface="Times New Roman" panose="02020603050405020304" pitchFamily="18" charset="0"/>
                <a:cs typeface="Times New Roman" panose="02020603050405020304" pitchFamily="18" charset="0"/>
              </a:rPr>
              <a:t>Manohar M. S., Haider Al-Rubaye, Shruti S. K., Joseph D. Smith</a:t>
            </a:r>
          </a:p>
          <a:p>
            <a:pPr marL="514350" indent="-514350" defTabSz="457200" eaLnBrk="0" fontAlgn="base" hangingPunct="0">
              <a:spcBef>
                <a:spcPct val="20000"/>
              </a:spcBef>
              <a:spcAft>
                <a:spcPct val="0"/>
              </a:spcAft>
              <a:buFont typeface="+mj-lt"/>
              <a:buAutoNum type="arabicPeriod"/>
            </a:pPr>
            <a:r>
              <a:rPr lang="en-US" sz="1600" dirty="0">
                <a:latin typeface="Times New Roman" panose="02020603050405020304" pitchFamily="18" charset="0"/>
                <a:cs typeface="Times New Roman" panose="02020603050405020304" pitchFamily="18" charset="0"/>
              </a:rPr>
              <a:t>Implementation Of Six Sigma in a Methane Generation Process                                                                                                                                                              </a:t>
            </a:r>
            <a:r>
              <a:rPr lang="en-US" sz="1200" dirty="0">
                <a:solidFill>
                  <a:schemeClr val="tx2">
                    <a:lumMod val="75000"/>
                  </a:schemeClr>
                </a:solidFill>
                <a:latin typeface="Times New Roman" panose="02020603050405020304" pitchFamily="18" charset="0"/>
                <a:cs typeface="Times New Roman" panose="02020603050405020304" pitchFamily="18" charset="0"/>
              </a:rPr>
              <a:t>Manohar M. S., Haider Al-Rubaye, Shruti S. K., Joseph D. Smith</a:t>
            </a:r>
          </a:p>
          <a:p>
            <a:pPr marL="514350" indent="-514350" defTabSz="457200" eaLnBrk="0" fontAlgn="base" hangingPunct="0">
              <a:spcBef>
                <a:spcPct val="20000"/>
              </a:spcBef>
              <a:spcAft>
                <a:spcPct val="0"/>
              </a:spcAft>
              <a:buFont typeface="+mj-lt"/>
              <a:buAutoNum type="arabicPeriod"/>
            </a:pPr>
            <a:r>
              <a:rPr lang="en-US" sz="1600" dirty="0">
                <a:latin typeface="Times New Roman" panose="02020603050405020304" pitchFamily="18" charset="0"/>
                <a:cs typeface="Times New Roman" panose="02020603050405020304" pitchFamily="18" charset="0"/>
              </a:rPr>
              <a:t>Gasification in Pilot Scale Biomass Gasifier of Different Sizes: Process Variations, Process Controls, and Operating Procedures     </a:t>
            </a:r>
            <a:r>
              <a:rPr lang="en-US" sz="1200" dirty="0">
                <a:solidFill>
                  <a:schemeClr val="tx2">
                    <a:lumMod val="75000"/>
                  </a:schemeClr>
                </a:solidFill>
                <a:latin typeface="Times New Roman" panose="02020603050405020304" pitchFamily="18" charset="0"/>
                <a:cs typeface="Times New Roman" panose="02020603050405020304" pitchFamily="18" charset="0"/>
              </a:rPr>
              <a:t>Jia Yu, Haider Al-Rubaye, Joseph D. Smith</a:t>
            </a:r>
          </a:p>
          <a:p>
            <a:pPr marL="457200" indent="-457200">
              <a:spcBef>
                <a:spcPts val="0"/>
              </a:spcBef>
              <a:buFont typeface="+mj-lt"/>
              <a:buAutoNum type="arabicPeriod"/>
            </a:pPr>
            <a:endParaRPr lang="en-US" sz="16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03908" y="42835"/>
            <a:ext cx="5590310" cy="307777"/>
          </a:xfrm>
          <a:prstGeom prst="rect">
            <a:avLst/>
          </a:prstGeom>
          <a:noFill/>
        </p:spPr>
        <p:txBody>
          <a:bodyPr wrap="square" rtlCol="0">
            <a:spAutoFit/>
          </a:bodyPr>
          <a:lstStyle/>
          <a:p>
            <a:r>
              <a:rPr lang="en-US" sz="1400" b="1" dirty="0">
                <a:solidFill>
                  <a:schemeClr val="bg1"/>
                </a:solidFill>
                <a:latin typeface="Times New Roman" panose="02020603050405020304" pitchFamily="18" charset="0"/>
                <a:cs typeface="Times New Roman" panose="02020603050405020304" pitchFamily="18" charset="0"/>
              </a:rPr>
              <a:t>BIO-ENERGY SYSTEMS TECHNOLOGY LABORATORY (BEST)</a:t>
            </a:r>
          </a:p>
        </p:txBody>
      </p:sp>
    </p:spTree>
    <p:extLst>
      <p:ext uri="{BB962C8B-B14F-4D97-AF65-F5344CB8AC3E}">
        <p14:creationId xmlns:p14="http://schemas.microsoft.com/office/powerpoint/2010/main" val="2862947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457200"/>
            <a:fld id="{644DF3B2-5B0F-514C-AE92-94CAAA68DD3A}" type="slidenum">
              <a:rPr lang="en-US">
                <a:solidFill>
                  <a:prstClr val="black">
                    <a:tint val="75000"/>
                  </a:prstClr>
                </a:solidFill>
              </a:rPr>
              <a:pPr defTabSz="457200"/>
              <a:t>17</a:t>
            </a:fld>
            <a:endParaRPr lang="en-US" dirty="0">
              <a:solidFill>
                <a:prstClr val="black">
                  <a:tint val="75000"/>
                </a:prstClr>
              </a:solidFill>
            </a:endParaRPr>
          </a:p>
        </p:txBody>
      </p:sp>
      <p:sp>
        <p:nvSpPr>
          <p:cNvPr id="5" name="Title 4"/>
          <p:cNvSpPr>
            <a:spLocks noGrp="1"/>
          </p:cNvSpPr>
          <p:nvPr>
            <p:ph type="title"/>
          </p:nvPr>
        </p:nvSpPr>
        <p:spPr>
          <a:xfrm>
            <a:off x="293511" y="361003"/>
            <a:ext cx="10972800" cy="980850"/>
          </a:xfrm>
        </p:spPr>
        <p:txBody>
          <a:bodyPr>
            <a:normAutofit/>
          </a:bodyPr>
          <a:lstStyle/>
          <a:p>
            <a:pPr algn="l"/>
            <a:r>
              <a:rPr lang="en-US" sz="3600" dirty="0">
                <a:latin typeface="Times New Roman" panose="02020603050405020304" pitchFamily="18" charset="0"/>
                <a:cs typeface="Times New Roman" panose="02020603050405020304" pitchFamily="18" charset="0"/>
              </a:rPr>
              <a:t>Conferences Participation</a:t>
            </a:r>
          </a:p>
        </p:txBody>
      </p:sp>
      <p:sp>
        <p:nvSpPr>
          <p:cNvPr id="11" name="Content Placeholder 2"/>
          <p:cNvSpPr>
            <a:spLocks noGrp="1"/>
          </p:cNvSpPr>
          <p:nvPr>
            <p:ph idx="1"/>
          </p:nvPr>
        </p:nvSpPr>
        <p:spPr>
          <a:xfrm>
            <a:off x="293511" y="1341852"/>
            <a:ext cx="10972800" cy="5131683"/>
          </a:xfrm>
        </p:spPr>
        <p:txBody>
          <a:bodyPr>
            <a:normAutofit lnSpcReduction="10000"/>
          </a:bodyPr>
          <a:lstStyle/>
          <a:p>
            <a:pPr marL="514350" indent="-514350" algn="just">
              <a:buFont typeface="+mj-lt"/>
              <a:buAutoNum type="arabicPeriod"/>
            </a:pPr>
            <a:r>
              <a:rPr lang="en-US" sz="1300" b="1" dirty="0" err="1">
                <a:solidFill>
                  <a:schemeClr val="tx2">
                    <a:lumMod val="75000"/>
                  </a:schemeClr>
                </a:solidFill>
                <a:latin typeface="Times New Roman" panose="02020603050405020304" pitchFamily="18" charset="0"/>
                <a:cs typeface="Times New Roman" panose="02020603050405020304" pitchFamily="18" charset="0"/>
              </a:rPr>
              <a:t>AIChE</a:t>
            </a:r>
            <a:r>
              <a:rPr lang="en-US" sz="1300" b="1" dirty="0">
                <a:solidFill>
                  <a:schemeClr val="tx2">
                    <a:lumMod val="75000"/>
                  </a:schemeClr>
                </a:solidFill>
                <a:latin typeface="Times New Roman" panose="02020603050405020304" pitchFamily="18" charset="0"/>
                <a:cs typeface="Times New Roman" panose="02020603050405020304" pitchFamily="18" charset="0"/>
              </a:rPr>
              <a:t> Spring Meeting and 12th Global Congress on Process Safety, April 10-14, 2016, Houston, TX, USA,</a:t>
            </a:r>
            <a:r>
              <a:rPr lang="en-US" sz="1300" dirty="0">
                <a:solidFill>
                  <a:schemeClr val="tx2">
                    <a:lumMod val="75000"/>
                  </a:schemeClr>
                </a:solidFill>
                <a:latin typeface="Times New Roman" panose="02020603050405020304" pitchFamily="18" charset="0"/>
                <a:cs typeface="Times New Roman" panose="02020603050405020304" pitchFamily="18" charset="0"/>
              </a:rPr>
              <a:t> </a:t>
            </a:r>
            <a:r>
              <a:rPr lang="en-US" sz="1300" b="1" dirty="0">
                <a:latin typeface="Times New Roman" panose="02020603050405020304" pitchFamily="18" charset="0"/>
                <a:cs typeface="Times New Roman" panose="02020603050405020304" pitchFamily="18" charset="0"/>
              </a:rPr>
              <a:t>“FUEL GAS PRODUCTION FROM GREY WATER USING A HYBRID DIGESTION-BIOMASS GASIFICATION ENERGY SYSTEM”</a:t>
            </a:r>
            <a:r>
              <a:rPr lang="en-US" sz="1300" dirty="0">
                <a:latin typeface="Times New Roman" panose="02020603050405020304" pitchFamily="18" charset="0"/>
                <a:cs typeface="Times New Roman" panose="02020603050405020304" pitchFamily="18" charset="0"/>
              </a:rPr>
              <a:t> Haider Al-Rubaye, Joseph D. Smith</a:t>
            </a:r>
          </a:p>
          <a:p>
            <a:pPr marL="514350" indent="-514350" algn="just">
              <a:buFont typeface="+mj-lt"/>
              <a:buAutoNum type="arabicPeriod"/>
            </a:pPr>
            <a:r>
              <a:rPr lang="en-US" sz="1300" b="1" dirty="0">
                <a:solidFill>
                  <a:schemeClr val="tx2">
                    <a:lumMod val="75000"/>
                  </a:schemeClr>
                </a:solidFill>
                <a:latin typeface="Times New Roman" panose="02020603050405020304" pitchFamily="18" charset="0"/>
                <a:cs typeface="Times New Roman" panose="02020603050405020304" pitchFamily="18" charset="0"/>
              </a:rPr>
              <a:t>Midwest Energy Policy Conference and </a:t>
            </a:r>
            <a:r>
              <a:rPr lang="en-US" sz="1300" b="1" dirty="0" err="1">
                <a:solidFill>
                  <a:schemeClr val="tx2">
                    <a:lumMod val="75000"/>
                  </a:schemeClr>
                </a:solidFill>
                <a:latin typeface="Times New Roman" panose="02020603050405020304" pitchFamily="18" charset="0"/>
                <a:cs typeface="Times New Roman" panose="02020603050405020304" pitchFamily="18" charset="0"/>
              </a:rPr>
              <a:t>Laufer</a:t>
            </a:r>
            <a:r>
              <a:rPr lang="en-US" sz="1300" b="1" dirty="0">
                <a:solidFill>
                  <a:schemeClr val="tx2">
                    <a:lumMod val="75000"/>
                  </a:schemeClr>
                </a:solidFill>
                <a:latin typeface="Times New Roman" panose="02020603050405020304" pitchFamily="18" charset="0"/>
                <a:cs typeface="Times New Roman" panose="02020603050405020304" pitchFamily="18" charset="0"/>
              </a:rPr>
              <a:t> Energy Symposium, October, 04, 2016, St. Louis, MO, USA, </a:t>
            </a:r>
            <a:r>
              <a:rPr lang="en-US" sz="1300" dirty="0">
                <a:latin typeface="Times New Roman" panose="02020603050405020304" pitchFamily="18" charset="0"/>
                <a:cs typeface="Times New Roman" panose="02020603050405020304" pitchFamily="18" charset="0"/>
              </a:rPr>
              <a:t>“ </a:t>
            </a:r>
            <a:r>
              <a:rPr lang="en-US" sz="1300" b="1" dirty="0">
                <a:latin typeface="Times New Roman" panose="02020603050405020304" pitchFamily="18" charset="0"/>
                <a:cs typeface="Times New Roman" panose="02020603050405020304" pitchFamily="18" charset="0"/>
              </a:rPr>
              <a:t>PROCESS MODELING SIMULATION OF FUEL GAS PRODUCTION FROM GREY WATER USING ANAEROBIC DIGESTION (AD) SYSTEM</a:t>
            </a:r>
            <a:r>
              <a:rPr lang="en-US" sz="1300" dirty="0">
                <a:latin typeface="Times New Roman" panose="02020603050405020304" pitchFamily="18" charset="0"/>
                <a:cs typeface="Times New Roman" panose="02020603050405020304" pitchFamily="18" charset="0"/>
              </a:rPr>
              <a:t>” Haider Al-Rubaye, Joseph D. Smith</a:t>
            </a:r>
          </a:p>
          <a:p>
            <a:pPr marL="514350" indent="-514350" algn="just">
              <a:buFont typeface="+mj-lt"/>
              <a:buAutoNum type="arabicPeriod"/>
            </a:pPr>
            <a:r>
              <a:rPr lang="en-US" sz="1300" b="1" dirty="0">
                <a:solidFill>
                  <a:schemeClr val="tx2">
                    <a:lumMod val="75000"/>
                  </a:schemeClr>
                </a:solidFill>
                <a:latin typeface="Times New Roman" panose="02020603050405020304" pitchFamily="18" charset="0"/>
                <a:cs typeface="Times New Roman" panose="02020603050405020304" pitchFamily="18" charset="0"/>
              </a:rPr>
              <a:t>AIChE Annual Meeting, November 13-18, 2016, San Francisco, CA, USA,</a:t>
            </a:r>
            <a:r>
              <a:rPr lang="en-US" sz="1300" dirty="0">
                <a:latin typeface="Times New Roman" panose="02020603050405020304" pitchFamily="18" charset="0"/>
                <a:cs typeface="Times New Roman" panose="02020603050405020304" pitchFamily="18" charset="0"/>
              </a:rPr>
              <a:t> </a:t>
            </a:r>
            <a:r>
              <a:rPr lang="en-US" sz="1300" b="1" dirty="0">
                <a:latin typeface="Times New Roman" panose="02020603050405020304" pitchFamily="18" charset="0"/>
                <a:cs typeface="Times New Roman" panose="02020603050405020304" pitchFamily="18" charset="0"/>
              </a:rPr>
              <a:t>“EXPERIMENTAL INVESTIGATION ON EXPANDED GRANULAR SLUDGE BED REACTOR TO MAXIMIZE THE METHANE GAS PRODUCTION IN THE BIOGAS”</a:t>
            </a:r>
            <a:r>
              <a:rPr lang="en-US" sz="1300" dirty="0">
                <a:latin typeface="Times New Roman" panose="02020603050405020304" pitchFamily="18" charset="0"/>
                <a:cs typeface="Times New Roman" panose="02020603050405020304" pitchFamily="18" charset="0"/>
              </a:rPr>
              <a:t> Haider Al-Rubaye, Joseph D. Smith</a:t>
            </a:r>
          </a:p>
          <a:p>
            <a:pPr marL="514350" indent="-514350" algn="just">
              <a:buFont typeface="+mj-lt"/>
              <a:buAutoNum type="arabicPeriod"/>
            </a:pPr>
            <a:r>
              <a:rPr lang="en-US" sz="1300" b="1" dirty="0" err="1">
                <a:solidFill>
                  <a:schemeClr val="tx2">
                    <a:lumMod val="75000"/>
                  </a:schemeClr>
                </a:solidFill>
                <a:latin typeface="Times New Roman" panose="02020603050405020304" pitchFamily="18" charset="0"/>
                <a:cs typeface="Times New Roman" panose="02020603050405020304" pitchFamily="18" charset="0"/>
              </a:rPr>
              <a:t>AIChE</a:t>
            </a:r>
            <a:r>
              <a:rPr lang="en-US" sz="1300" b="1" dirty="0">
                <a:solidFill>
                  <a:schemeClr val="tx2">
                    <a:lumMod val="75000"/>
                  </a:schemeClr>
                </a:solidFill>
                <a:latin typeface="Times New Roman" panose="02020603050405020304" pitchFamily="18" charset="0"/>
                <a:cs typeface="Times New Roman" panose="02020603050405020304" pitchFamily="18" charset="0"/>
              </a:rPr>
              <a:t> Spring Meeting and 13th Global Congress on Process Safety, March 26-30, 2017, San Antonio, TX, USA, </a:t>
            </a:r>
            <a:r>
              <a:rPr lang="en-US" sz="1300" b="1" dirty="0">
                <a:latin typeface="Times New Roman" panose="02020603050405020304" pitchFamily="18" charset="0"/>
                <a:cs typeface="Times New Roman" panose="02020603050405020304" pitchFamily="18" charset="0"/>
              </a:rPr>
              <a:t>“LIFE CYCLE ANALYSIS OF HYDROGEN GAS USED FOR BIOGAS UPGRADING PROCESS IN EXPANDED GRANULAR SLUDGE BED REACTOR”</a:t>
            </a:r>
            <a:r>
              <a:rPr lang="en-US" sz="1300" dirty="0">
                <a:latin typeface="Times New Roman" panose="02020603050405020304" pitchFamily="18" charset="0"/>
                <a:cs typeface="Times New Roman" panose="02020603050405020304" pitchFamily="18" charset="0"/>
              </a:rPr>
              <a:t> Shruti </a:t>
            </a:r>
            <a:r>
              <a:rPr lang="en-US" sz="1300" dirty="0" err="1">
                <a:latin typeface="Times New Roman" panose="02020603050405020304" pitchFamily="18" charset="0"/>
                <a:cs typeface="Times New Roman" panose="02020603050405020304" pitchFamily="18" charset="0"/>
              </a:rPr>
              <a:t>Karambelkar</a:t>
            </a:r>
            <a:r>
              <a:rPr lang="en-US" sz="1300" dirty="0">
                <a:latin typeface="Times New Roman" panose="02020603050405020304" pitchFamily="18" charset="0"/>
                <a:cs typeface="Times New Roman" panose="02020603050405020304" pitchFamily="18" charset="0"/>
              </a:rPr>
              <a:t>, Haider Al-Rubaye, Manohar </a:t>
            </a:r>
            <a:r>
              <a:rPr lang="en-US" sz="1300" dirty="0" err="1">
                <a:latin typeface="Times New Roman" panose="02020603050405020304" pitchFamily="18" charset="0"/>
                <a:cs typeface="Times New Roman" panose="02020603050405020304" pitchFamily="18" charset="0"/>
              </a:rPr>
              <a:t>Manchenahalli</a:t>
            </a:r>
            <a:r>
              <a:rPr lang="en-US" sz="1300" dirty="0">
                <a:latin typeface="Times New Roman" panose="02020603050405020304" pitchFamily="18" charset="0"/>
                <a:cs typeface="Times New Roman" panose="02020603050405020304" pitchFamily="18" charset="0"/>
              </a:rPr>
              <a:t>, Joseph D. Smith</a:t>
            </a:r>
          </a:p>
          <a:p>
            <a:pPr marL="514350" indent="-514350" algn="just">
              <a:buFont typeface="+mj-lt"/>
              <a:buAutoNum type="arabicPeriod"/>
            </a:pPr>
            <a:r>
              <a:rPr lang="en-US" sz="1300" b="1" dirty="0">
                <a:solidFill>
                  <a:schemeClr val="tx2">
                    <a:lumMod val="75000"/>
                  </a:schemeClr>
                </a:solidFill>
                <a:latin typeface="Times New Roman" panose="02020603050405020304" pitchFamily="18" charset="0"/>
                <a:cs typeface="Times New Roman" panose="02020603050405020304" pitchFamily="18" charset="0"/>
              </a:rPr>
              <a:t>International Conference on Environmental Impacts of the Oil and Gas Industries, Kurdistan Region of Iraq (EIOGI 2017),</a:t>
            </a:r>
            <a:r>
              <a:rPr lang="en-US" sz="1300" dirty="0">
                <a:solidFill>
                  <a:srgbClr val="7030A0"/>
                </a:solidFill>
                <a:latin typeface="Times New Roman" panose="02020603050405020304" pitchFamily="18" charset="0"/>
                <a:cs typeface="Times New Roman" panose="02020603050405020304" pitchFamily="18" charset="0"/>
              </a:rPr>
              <a:t> </a:t>
            </a:r>
            <a:r>
              <a:rPr lang="en-US" sz="1300" dirty="0">
                <a:latin typeface="Times New Roman" panose="02020603050405020304" pitchFamily="18" charset="0"/>
                <a:cs typeface="Times New Roman" panose="02020603050405020304" pitchFamily="18" charset="0"/>
              </a:rPr>
              <a:t>“</a:t>
            </a:r>
            <a:r>
              <a:rPr lang="en-US" sz="1300" b="1" dirty="0">
                <a:latin typeface="Times New Roman" panose="02020603050405020304" pitchFamily="18" charset="0"/>
                <a:cs typeface="Times New Roman" panose="02020603050405020304" pitchFamily="18" charset="0"/>
              </a:rPr>
              <a:t>PROCESS WASTE WATER TREATMENT IN A HIGH RATE ANAEROBIC DIGESTION REACTOR (EGSB) UNDER VARIOUS HYDRAULIC RETENTION TIMES (HRTS)” </a:t>
            </a:r>
            <a:r>
              <a:rPr lang="en-US" sz="1300" dirty="0">
                <a:latin typeface="Times New Roman" panose="02020603050405020304" pitchFamily="18" charset="0"/>
                <a:cs typeface="Times New Roman" panose="02020603050405020304" pitchFamily="18" charset="0"/>
              </a:rPr>
              <a:t>Haider Al-Rubaye, Joseph Smith</a:t>
            </a:r>
            <a:endParaRPr lang="en-US" sz="1300" dirty="0">
              <a:solidFill>
                <a:srgbClr val="7030A0"/>
              </a:solidFill>
              <a:latin typeface="Times New Roman" panose="02020603050405020304" pitchFamily="18" charset="0"/>
              <a:cs typeface="Times New Roman" panose="02020603050405020304" pitchFamily="18" charset="0"/>
            </a:endParaRPr>
          </a:p>
          <a:p>
            <a:pPr marL="514350" indent="-514350" algn="just">
              <a:buFont typeface="+mj-lt"/>
              <a:buAutoNum type="arabicPeriod"/>
            </a:pPr>
            <a:r>
              <a:rPr lang="en-US" sz="1300" b="1" dirty="0">
                <a:solidFill>
                  <a:schemeClr val="tx2">
                    <a:lumMod val="75000"/>
                  </a:schemeClr>
                </a:solidFill>
                <a:latin typeface="Times New Roman" panose="02020603050405020304" pitchFamily="18" charset="0"/>
                <a:cs typeface="Times New Roman" panose="02020603050405020304" pitchFamily="18" charset="0"/>
              </a:rPr>
              <a:t>AIChE Annual Meeting, October 29 - November 3, 2017, Minneapolis, MN, USA, </a:t>
            </a:r>
            <a:r>
              <a:rPr lang="en-US" sz="1300" b="1" dirty="0">
                <a:latin typeface="Times New Roman" panose="02020603050405020304" pitchFamily="18" charset="0"/>
                <a:cs typeface="Times New Roman" panose="02020603050405020304" pitchFamily="18" charset="0"/>
              </a:rPr>
              <a:t>“IMPLEMENTATION OF SIX SIGMA IN A METHANE GENERATION PROCESS”</a:t>
            </a:r>
            <a:r>
              <a:rPr lang="en-US" sz="1300" dirty="0">
                <a:latin typeface="Times New Roman" panose="02020603050405020304" pitchFamily="18" charset="0"/>
                <a:cs typeface="Times New Roman" panose="02020603050405020304" pitchFamily="18" charset="0"/>
              </a:rPr>
              <a:t> Manohar </a:t>
            </a:r>
            <a:r>
              <a:rPr lang="en-US" sz="1300" dirty="0" err="1">
                <a:latin typeface="Times New Roman" panose="02020603050405020304" pitchFamily="18" charset="0"/>
                <a:cs typeface="Times New Roman" panose="02020603050405020304" pitchFamily="18" charset="0"/>
              </a:rPr>
              <a:t>Manchenahalli</a:t>
            </a:r>
            <a:r>
              <a:rPr lang="en-US" sz="1300" dirty="0">
                <a:latin typeface="Times New Roman" panose="02020603050405020304" pitchFamily="18" charset="0"/>
                <a:cs typeface="Times New Roman" panose="02020603050405020304" pitchFamily="18" charset="0"/>
              </a:rPr>
              <a:t>, Haider Al-Rubaye, Shruti </a:t>
            </a:r>
            <a:r>
              <a:rPr lang="en-US" sz="1300" dirty="0" err="1">
                <a:latin typeface="Times New Roman" panose="02020603050405020304" pitchFamily="18" charset="0"/>
                <a:cs typeface="Times New Roman" panose="02020603050405020304" pitchFamily="18" charset="0"/>
              </a:rPr>
              <a:t>Karambelkar</a:t>
            </a:r>
            <a:r>
              <a:rPr lang="en-US" sz="1300" dirty="0">
                <a:latin typeface="Times New Roman" panose="02020603050405020304" pitchFamily="18" charset="0"/>
                <a:cs typeface="Times New Roman" panose="02020603050405020304" pitchFamily="18" charset="0"/>
              </a:rPr>
              <a:t>, Joseph D. Smith</a:t>
            </a:r>
          </a:p>
          <a:p>
            <a:pPr marL="514350" indent="-514350" algn="just">
              <a:buFont typeface="+mj-lt"/>
              <a:buAutoNum type="arabicPeriod"/>
            </a:pPr>
            <a:r>
              <a:rPr lang="en-US" sz="1300" b="1" dirty="0">
                <a:solidFill>
                  <a:schemeClr val="tx2">
                    <a:lumMod val="75000"/>
                  </a:schemeClr>
                </a:solidFill>
                <a:latin typeface="Times New Roman" panose="02020603050405020304" pitchFamily="18" charset="0"/>
                <a:cs typeface="Times New Roman" panose="02020603050405020304" pitchFamily="18" charset="0"/>
              </a:rPr>
              <a:t>AIChE Annual Meeting, October 29 - November 3, 2017, Minneapolis, MN, USA, </a:t>
            </a:r>
            <a:r>
              <a:rPr lang="en-US" sz="1300" b="1" dirty="0">
                <a:latin typeface="Times New Roman" panose="02020603050405020304" pitchFamily="18" charset="0"/>
                <a:cs typeface="Times New Roman" panose="02020603050405020304" pitchFamily="18" charset="0"/>
              </a:rPr>
              <a:t>“HYDRAULIC RETENTION TIME AND TEMPERATURE IMPACTS ON BIOGAS PRODUCTION IN EXPANDED GRANULAR SLUDGE BED REACTOR”</a:t>
            </a:r>
            <a:r>
              <a:rPr lang="en-US" sz="1300" dirty="0">
                <a:latin typeface="Times New Roman" panose="02020603050405020304" pitchFamily="18" charset="0"/>
                <a:cs typeface="Times New Roman" panose="02020603050405020304" pitchFamily="18" charset="0"/>
              </a:rPr>
              <a:t> Haider Al-Rubaye, Manohar </a:t>
            </a:r>
            <a:r>
              <a:rPr lang="en-US" sz="1300" dirty="0" err="1">
                <a:latin typeface="Times New Roman" panose="02020603050405020304" pitchFamily="18" charset="0"/>
                <a:cs typeface="Times New Roman" panose="02020603050405020304" pitchFamily="18" charset="0"/>
              </a:rPr>
              <a:t>Manchenahalli</a:t>
            </a:r>
            <a:r>
              <a:rPr lang="en-US" sz="1300" dirty="0">
                <a:latin typeface="Times New Roman" panose="02020603050405020304" pitchFamily="18" charset="0"/>
                <a:cs typeface="Times New Roman" panose="02020603050405020304" pitchFamily="18" charset="0"/>
              </a:rPr>
              <a:t>, Shruti </a:t>
            </a:r>
            <a:r>
              <a:rPr lang="en-US" sz="1300" dirty="0" err="1">
                <a:latin typeface="Times New Roman" panose="02020603050405020304" pitchFamily="18" charset="0"/>
                <a:cs typeface="Times New Roman" panose="02020603050405020304" pitchFamily="18" charset="0"/>
              </a:rPr>
              <a:t>Karambelkar</a:t>
            </a:r>
            <a:r>
              <a:rPr lang="en-US" sz="1300" dirty="0">
                <a:latin typeface="Times New Roman" panose="02020603050405020304" pitchFamily="18" charset="0"/>
                <a:cs typeface="Times New Roman" panose="02020603050405020304" pitchFamily="18" charset="0"/>
              </a:rPr>
              <a:t>, Joseph D. Smith</a:t>
            </a:r>
          </a:p>
          <a:p>
            <a:pPr marL="514350" indent="-514350" algn="just">
              <a:buFont typeface="+mj-lt"/>
              <a:buAutoNum type="arabicPeriod"/>
            </a:pPr>
            <a:r>
              <a:rPr lang="en-US" sz="1300" b="1" dirty="0">
                <a:solidFill>
                  <a:schemeClr val="tx2">
                    <a:lumMod val="75000"/>
                  </a:schemeClr>
                </a:solidFill>
                <a:latin typeface="Times New Roman" panose="02020603050405020304" pitchFamily="18" charset="0"/>
                <a:cs typeface="Times New Roman" panose="02020603050405020304" pitchFamily="18" charset="0"/>
              </a:rPr>
              <a:t>AIChE Annual Meeting, October 29 - November 3, 2017, Minneapolis, MN, USA,</a:t>
            </a:r>
            <a:r>
              <a:rPr lang="en-US" sz="1300" dirty="0">
                <a:latin typeface="Times New Roman" panose="02020603050405020304" pitchFamily="18" charset="0"/>
                <a:cs typeface="Times New Roman" panose="02020603050405020304" pitchFamily="18" charset="0"/>
              </a:rPr>
              <a:t> </a:t>
            </a:r>
            <a:r>
              <a:rPr lang="en-US" sz="1300" b="1" dirty="0">
                <a:latin typeface="Times New Roman" panose="02020603050405020304" pitchFamily="18" charset="0"/>
                <a:cs typeface="Times New Roman" panose="02020603050405020304" pitchFamily="18" charset="0"/>
              </a:rPr>
              <a:t>“EXPERIMENTAL INVESTIGATION OF TAR RECYCLING IN BIOMASS GASIFICATION”</a:t>
            </a:r>
            <a:r>
              <a:rPr lang="en-US" sz="1300" dirty="0">
                <a:latin typeface="Times New Roman" panose="02020603050405020304" pitchFamily="18" charset="0"/>
                <a:cs typeface="Times New Roman" panose="02020603050405020304" pitchFamily="18" charset="0"/>
              </a:rPr>
              <a:t> Jia Yu, Haider Al-Rubaye, Joseph Smith</a:t>
            </a:r>
            <a:r>
              <a:rPr lang="en-US" sz="1300" dirty="0">
                <a:latin typeface="Times New Roman" panose="02020603050405020304" pitchFamily="18" charset="0"/>
                <a:cs typeface="Times New Roman" panose="02020603050405020304" pitchFamily="18" charset="0"/>
                <a:hlinkClick r:id="rId3"/>
              </a:rPr>
              <a:t> </a:t>
            </a:r>
            <a:endParaRPr lang="en-US" sz="1300" dirty="0">
              <a:latin typeface="Times New Roman" panose="02020603050405020304" pitchFamily="18" charset="0"/>
              <a:cs typeface="Times New Roman" panose="02020603050405020304" pitchFamily="18" charset="0"/>
            </a:endParaRPr>
          </a:p>
          <a:p>
            <a:pPr marL="514350" indent="-514350" algn="just">
              <a:buFont typeface="+mj-lt"/>
              <a:buAutoNum type="arabicPeriod"/>
            </a:pPr>
            <a:r>
              <a:rPr lang="en-US" sz="1300" b="1" dirty="0">
                <a:solidFill>
                  <a:schemeClr val="tx2">
                    <a:lumMod val="75000"/>
                  </a:schemeClr>
                </a:solidFill>
                <a:latin typeface="Times New Roman" panose="02020603050405020304" pitchFamily="18" charset="0"/>
                <a:cs typeface="Times New Roman" panose="02020603050405020304" pitchFamily="18" charset="0"/>
              </a:rPr>
              <a:t>AIChE Spring Meeting and 14th Global Congress on Process Safety, April 22-26, 2018, Orlando, FL, USA, </a:t>
            </a:r>
            <a:r>
              <a:rPr lang="en-US" sz="1300" b="1" dirty="0">
                <a:latin typeface="Times New Roman" panose="02020603050405020304" pitchFamily="18" charset="0"/>
                <a:cs typeface="Times New Roman" panose="02020603050405020304" pitchFamily="18" charset="0"/>
              </a:rPr>
              <a:t>“</a:t>
            </a:r>
            <a:r>
              <a:rPr lang="en-US" sz="1300" b="1" dirty="0">
                <a:solidFill>
                  <a:schemeClr val="tx2">
                    <a:lumMod val="75000"/>
                  </a:schemeClr>
                </a:solidFill>
                <a:latin typeface="Times New Roman" panose="02020603050405020304" pitchFamily="18" charset="0"/>
                <a:cs typeface="Times New Roman" panose="02020603050405020304" pitchFamily="18" charset="0"/>
              </a:rPr>
              <a:t> </a:t>
            </a:r>
            <a:r>
              <a:rPr lang="en-US" sz="1300" b="1" dirty="0">
                <a:latin typeface="Times New Roman" panose="02020603050405020304" pitchFamily="18" charset="0"/>
                <a:cs typeface="Times New Roman" panose="02020603050405020304" pitchFamily="18" charset="0"/>
              </a:rPr>
              <a:t>BIOGAS PRODUCTION AND HYDROGEN GAS INJECTION EFFECT IN EXPANDED GRANULAR SLUDGE BED REACTOR UNDER THERMOPHILIC TEMPERATURE RANGE”                                                                         </a:t>
            </a:r>
            <a:r>
              <a:rPr lang="en-US" sz="1300" dirty="0">
                <a:latin typeface="Times New Roman" panose="02020603050405020304" pitchFamily="18" charset="0"/>
                <a:cs typeface="Times New Roman" panose="02020603050405020304" pitchFamily="18" charset="0"/>
              </a:rPr>
              <a:t>Haider Al-Rubaye, Manohar </a:t>
            </a:r>
            <a:r>
              <a:rPr lang="en-US" sz="1300" dirty="0" err="1">
                <a:latin typeface="Times New Roman" panose="02020603050405020304" pitchFamily="18" charset="0"/>
                <a:cs typeface="Times New Roman" panose="02020603050405020304" pitchFamily="18" charset="0"/>
              </a:rPr>
              <a:t>Manchenahalli</a:t>
            </a:r>
            <a:r>
              <a:rPr lang="en-US" sz="1300" dirty="0">
                <a:latin typeface="Times New Roman" panose="02020603050405020304" pitchFamily="18" charset="0"/>
                <a:cs typeface="Times New Roman" panose="02020603050405020304" pitchFamily="18" charset="0"/>
              </a:rPr>
              <a:t>, Joseph D. Smith</a:t>
            </a:r>
          </a:p>
          <a:p>
            <a:pPr marL="514350" indent="-514350" algn="just">
              <a:buFont typeface="+mj-lt"/>
              <a:buAutoNum type="arabicPeriod"/>
            </a:pPr>
            <a:r>
              <a:rPr lang="en-US" sz="1300" b="1" dirty="0">
                <a:solidFill>
                  <a:schemeClr val="tx2">
                    <a:lumMod val="75000"/>
                  </a:schemeClr>
                </a:solidFill>
                <a:latin typeface="Times New Roman" panose="02020603050405020304" pitchFamily="18" charset="0"/>
                <a:cs typeface="Times New Roman" panose="02020603050405020304" pitchFamily="18" charset="0"/>
              </a:rPr>
              <a:t>AIChE Annual Meeting, October 28 - November 2, 2018, Pittsburgh, PA, USA, </a:t>
            </a:r>
            <a:r>
              <a:rPr lang="en-US" sz="1300" b="1" dirty="0">
                <a:latin typeface="Times New Roman" panose="02020603050405020304" pitchFamily="18" charset="0"/>
                <a:cs typeface="Times New Roman" panose="02020603050405020304" pitchFamily="18" charset="0"/>
              </a:rPr>
              <a:t>“PROCESS SIMULATION AND EXPERIMENTAL INVESTIGATION OF BIOFUEL PRODUCTION IN A HIGH RATE ANAEROBIC DIGESTION PROCESS”                                                                                                                                                        </a:t>
            </a:r>
            <a:r>
              <a:rPr lang="en-US" sz="1300" dirty="0">
                <a:latin typeface="Times New Roman" panose="02020603050405020304" pitchFamily="18" charset="0"/>
                <a:cs typeface="Times New Roman" panose="02020603050405020304" pitchFamily="18" charset="0"/>
              </a:rPr>
              <a:t>Haider Al-Rubaye, Joseph D. Smith</a:t>
            </a:r>
            <a:endParaRPr lang="en-US" sz="1300" b="1" dirty="0">
              <a:latin typeface="Times New Roman" panose="02020603050405020304" pitchFamily="18" charset="0"/>
              <a:cs typeface="Times New Roman" panose="02020603050405020304" pitchFamily="18" charset="0"/>
            </a:endParaRPr>
          </a:p>
          <a:p>
            <a:pPr marL="514350" indent="-514350" algn="just">
              <a:buFont typeface="+mj-lt"/>
              <a:buAutoNum type="arabicPeriod"/>
            </a:pPr>
            <a:endParaRPr lang="en-US" sz="1300" dirty="0">
              <a:latin typeface="Times New Roman" panose="02020603050405020304" pitchFamily="18" charset="0"/>
              <a:cs typeface="Times New Roman" panose="02020603050405020304" pitchFamily="18" charset="0"/>
            </a:endParaRPr>
          </a:p>
          <a:p>
            <a:pPr marL="514350" indent="-514350" algn="just">
              <a:buFont typeface="+mj-lt"/>
              <a:buAutoNum type="arabicPeriod"/>
            </a:pPr>
            <a:endParaRPr lang="en-US" sz="1300" dirty="0">
              <a:latin typeface="Times New Roman" panose="02020603050405020304" pitchFamily="18" charset="0"/>
              <a:cs typeface="Times New Roman" panose="02020603050405020304" pitchFamily="18" charset="0"/>
            </a:endParaRPr>
          </a:p>
          <a:p>
            <a:pPr marL="514350" indent="-514350">
              <a:buFont typeface="+mj-lt"/>
              <a:buAutoNum type="arabicPeriod"/>
            </a:pPr>
            <a:endParaRPr lang="en-US" sz="1600" dirty="0"/>
          </a:p>
          <a:p>
            <a:pPr marL="514350" indent="-514350">
              <a:buFont typeface="+mj-lt"/>
              <a:buAutoNum type="arabicPeriod"/>
            </a:pPr>
            <a:endParaRPr lang="en-US" sz="1600" dirty="0"/>
          </a:p>
          <a:p>
            <a:pPr marL="514350" indent="-514350">
              <a:buFont typeface="+mj-lt"/>
              <a:buAutoNum type="arabicPeriod"/>
            </a:pPr>
            <a:endParaRPr lang="en-US" sz="1600" dirty="0"/>
          </a:p>
          <a:p>
            <a:pPr marL="514350" indent="-514350">
              <a:buFont typeface="+mj-lt"/>
              <a:buAutoNum type="arabicPeriod"/>
            </a:pPr>
            <a:endParaRPr lang="en-US" sz="1600" dirty="0"/>
          </a:p>
          <a:p>
            <a:pPr marL="514350" indent="-514350">
              <a:buFont typeface="+mj-lt"/>
              <a:buAutoNum type="arabicPeriod"/>
            </a:pPr>
            <a:endParaRPr lang="en-US" sz="1600" dirty="0"/>
          </a:p>
          <a:p>
            <a:pPr marL="514350" indent="-514350">
              <a:buFont typeface="+mj-lt"/>
              <a:buAutoNum type="arabicPeriod"/>
            </a:pPr>
            <a:endParaRPr lang="en-US" sz="1600" dirty="0">
              <a:latin typeface="Times New Roman" panose="02020603050405020304" pitchFamily="18" charset="0"/>
              <a:cs typeface="Times New Roman" panose="02020603050405020304" pitchFamily="18" charset="0"/>
            </a:endParaRPr>
          </a:p>
          <a:p>
            <a:pPr marL="514350" indent="-514350">
              <a:buFont typeface="+mj-lt"/>
              <a:buAutoNum type="arabicPeriod"/>
            </a:pPr>
            <a:endParaRPr lang="en-US" sz="1600" b="1" u="sng" dirty="0"/>
          </a:p>
          <a:p>
            <a:pPr marL="514350" indent="-514350">
              <a:buFont typeface="+mj-lt"/>
              <a:buAutoNum type="arabicPeriod"/>
            </a:pPr>
            <a:endParaRPr lang="en-US" sz="1600" dirty="0">
              <a:latin typeface="Times New Roman" panose="02020603050405020304" pitchFamily="18" charset="0"/>
              <a:cs typeface="Times New Roman" panose="02020603050405020304" pitchFamily="18" charset="0"/>
            </a:endParaRPr>
          </a:p>
          <a:p>
            <a:pPr marL="514350" indent="-514350">
              <a:buFont typeface="+mj-lt"/>
              <a:buAutoNum type="arabicPeriod"/>
            </a:pPr>
            <a:endParaRPr lang="en-US" sz="1600" dirty="0">
              <a:latin typeface="Times New Roman" panose="02020603050405020304" pitchFamily="18" charset="0"/>
              <a:cs typeface="Times New Roman" panose="02020603050405020304" pitchFamily="18" charset="0"/>
            </a:endParaRPr>
          </a:p>
          <a:p>
            <a:pPr marL="514350" indent="-514350">
              <a:buFont typeface="+mj-lt"/>
              <a:buAutoNum type="arabicPeriod"/>
            </a:pPr>
            <a:endParaRPr lang="en-US" dirty="0"/>
          </a:p>
        </p:txBody>
      </p:sp>
      <p:sp>
        <p:nvSpPr>
          <p:cNvPr id="6" name="TextBox 5"/>
          <p:cNvSpPr txBox="1"/>
          <p:nvPr/>
        </p:nvSpPr>
        <p:spPr>
          <a:xfrm>
            <a:off x="103908" y="42835"/>
            <a:ext cx="5590310" cy="307777"/>
          </a:xfrm>
          <a:prstGeom prst="rect">
            <a:avLst/>
          </a:prstGeom>
          <a:noFill/>
        </p:spPr>
        <p:txBody>
          <a:bodyPr wrap="square" rtlCol="0">
            <a:spAutoFit/>
          </a:bodyPr>
          <a:lstStyle/>
          <a:p>
            <a:r>
              <a:rPr lang="en-US" sz="1400" b="1" dirty="0">
                <a:solidFill>
                  <a:schemeClr val="bg1"/>
                </a:solidFill>
                <a:latin typeface="Times New Roman" panose="02020603050405020304" pitchFamily="18" charset="0"/>
                <a:cs typeface="Times New Roman" panose="02020603050405020304" pitchFamily="18" charset="0"/>
              </a:rPr>
              <a:t>BIO-ENERGY SYSTEMS TECHNOLOGY LABORATORY (BEST)</a:t>
            </a:r>
          </a:p>
        </p:txBody>
      </p:sp>
    </p:spTree>
    <p:extLst>
      <p:ext uri="{BB962C8B-B14F-4D97-AF65-F5344CB8AC3E}">
        <p14:creationId xmlns:p14="http://schemas.microsoft.com/office/powerpoint/2010/main" val="9766269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457200"/>
            <a:fld id="{644DF3B2-5B0F-514C-AE92-94CAAA68DD3A}" type="slidenum">
              <a:rPr lang="en-US">
                <a:solidFill>
                  <a:prstClr val="black">
                    <a:tint val="75000"/>
                  </a:prstClr>
                </a:solidFill>
              </a:rPr>
              <a:pPr defTabSz="457200"/>
              <a:t>18</a:t>
            </a:fld>
            <a:endParaRPr lang="en-US" dirty="0">
              <a:solidFill>
                <a:prstClr val="black">
                  <a:tint val="75000"/>
                </a:prstClr>
              </a:solidFill>
            </a:endParaRPr>
          </a:p>
        </p:txBody>
      </p:sp>
      <p:pic>
        <p:nvPicPr>
          <p:cNvPr id="8" name="Picture 8" descr="Image result for anything el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4677" y="1530697"/>
            <a:ext cx="4962923" cy="39703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3908" y="42835"/>
            <a:ext cx="5590310" cy="307777"/>
          </a:xfrm>
          <a:prstGeom prst="rect">
            <a:avLst/>
          </a:prstGeom>
          <a:noFill/>
        </p:spPr>
        <p:txBody>
          <a:bodyPr wrap="square" rtlCol="0">
            <a:spAutoFit/>
          </a:bodyPr>
          <a:lstStyle/>
          <a:p>
            <a:r>
              <a:rPr lang="en-US" sz="1400" b="1" dirty="0">
                <a:solidFill>
                  <a:schemeClr val="bg1"/>
                </a:solidFill>
                <a:latin typeface="Times New Roman" panose="02020603050405020304" pitchFamily="18" charset="0"/>
                <a:cs typeface="Times New Roman" panose="02020603050405020304" pitchFamily="18" charset="0"/>
              </a:rPr>
              <a:t>BIO-ENERGY SYSTEMS TECHNOLOGY LABORATORY (BEST)</a:t>
            </a:r>
          </a:p>
        </p:txBody>
      </p:sp>
    </p:spTree>
    <p:extLst>
      <p:ext uri="{BB962C8B-B14F-4D97-AF65-F5344CB8AC3E}">
        <p14:creationId xmlns:p14="http://schemas.microsoft.com/office/powerpoint/2010/main" val="1697152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457200"/>
            <a:fld id="{644DF3B2-5B0F-514C-AE92-94CAAA68DD3A}" type="slidenum">
              <a:rPr lang="en-US">
                <a:solidFill>
                  <a:prstClr val="black">
                    <a:tint val="75000"/>
                  </a:prstClr>
                </a:solidFill>
              </a:rPr>
              <a:pPr defTabSz="457200"/>
              <a:t>19</a:t>
            </a:fld>
            <a:endParaRPr lang="en-US" dirty="0">
              <a:solidFill>
                <a:prstClr val="black">
                  <a:tint val="75000"/>
                </a:prstClr>
              </a:solidFill>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7500" r="7500" b="2963"/>
          <a:stretch/>
        </p:blipFill>
        <p:spPr>
          <a:xfrm>
            <a:off x="6272645" y="1120786"/>
            <a:ext cx="5562309" cy="5036294"/>
          </a:xfrm>
          <a:prstGeom prst="rect">
            <a:avLst/>
          </a:prstGeom>
          <a:ln>
            <a:solidFill>
              <a:schemeClr val="tx1"/>
            </a:solidFill>
          </a:ln>
        </p:spPr>
      </p:pic>
      <p:sp>
        <p:nvSpPr>
          <p:cNvPr id="12" name="Title 1"/>
          <p:cNvSpPr>
            <a:spLocks noGrp="1"/>
          </p:cNvSpPr>
          <p:nvPr>
            <p:ph type="title"/>
          </p:nvPr>
        </p:nvSpPr>
        <p:spPr>
          <a:xfrm>
            <a:off x="387625" y="361002"/>
            <a:ext cx="10972800" cy="605895"/>
          </a:xfrm>
        </p:spPr>
        <p:txBody>
          <a:bodyPr>
            <a:noAutofit/>
          </a:bodyPr>
          <a:lstStyle/>
          <a:p>
            <a:pPr algn="l"/>
            <a:r>
              <a:rPr lang="en-US" sz="3600" dirty="0">
                <a:latin typeface="Times New Roman" panose="02020603050405020304" pitchFamily="18" charset="0"/>
                <a:cs typeface="Times New Roman" panose="02020603050405020304" pitchFamily="18" charset="0"/>
              </a:rPr>
              <a:t>Biomass Gasification Process</a:t>
            </a:r>
          </a:p>
        </p:txBody>
      </p:sp>
      <p:sp>
        <p:nvSpPr>
          <p:cNvPr id="13" name="Content Placeholder 2"/>
          <p:cNvSpPr>
            <a:spLocks noGrp="1"/>
          </p:cNvSpPr>
          <p:nvPr>
            <p:ph idx="1"/>
          </p:nvPr>
        </p:nvSpPr>
        <p:spPr>
          <a:xfrm>
            <a:off x="387625" y="1120786"/>
            <a:ext cx="5705061" cy="4525963"/>
          </a:xfrm>
        </p:spPr>
        <p:txBody>
          <a:bodyPr>
            <a:normAutofit fontScale="92500" lnSpcReduction="10000"/>
          </a:bodyPr>
          <a:lstStyle/>
          <a:p>
            <a:pPr marL="457200" indent="-457200" algn="just">
              <a:lnSpc>
                <a:spcPct val="150000"/>
              </a:lnSpc>
              <a:buFont typeface="+mj-lt"/>
              <a:buAutoNum type="arabicPeriod"/>
            </a:pPr>
            <a:r>
              <a:rPr lang="en-US" sz="2400" dirty="0">
                <a:latin typeface="Times New Roman" panose="02020603050405020304" pitchFamily="18" charset="0"/>
                <a:cs typeface="Times New Roman" panose="02020603050405020304" pitchFamily="18" charset="0"/>
              </a:rPr>
              <a:t>Working on liquid tar recycling into a down-draft biomass gasifier</a:t>
            </a:r>
          </a:p>
          <a:p>
            <a:pPr marL="457200" indent="-457200" algn="just">
              <a:lnSpc>
                <a:spcPct val="150000"/>
              </a:lnSpc>
              <a:buFont typeface="+mj-lt"/>
              <a:buAutoNum type="arabicPeriod"/>
            </a:pPr>
            <a:r>
              <a:rPr lang="en-US" sz="2400" dirty="0">
                <a:latin typeface="Times New Roman" panose="02020603050405020304" pitchFamily="18" charset="0"/>
                <a:cs typeface="Times New Roman" panose="02020603050405020304" pitchFamily="18" charset="0"/>
              </a:rPr>
              <a:t>Investigating various feedstock on syngas production</a:t>
            </a:r>
          </a:p>
          <a:p>
            <a:pPr marL="457200" indent="-457200" algn="just">
              <a:lnSpc>
                <a:spcPct val="150000"/>
              </a:lnSpc>
              <a:buFont typeface="+mj-lt"/>
              <a:buAutoNum type="arabicPeriod"/>
            </a:pPr>
            <a:r>
              <a:rPr lang="en-US" sz="2400" dirty="0">
                <a:latin typeface="Times New Roman" panose="02020603050405020304" pitchFamily="18" charset="0"/>
                <a:cs typeface="Times New Roman" panose="02020603050405020304" pitchFamily="18" charset="0"/>
              </a:rPr>
              <a:t>Modifying and installing a bio-tar trap to help get rid of the tar before letting the syngas burn in the enclosed flare</a:t>
            </a:r>
          </a:p>
          <a:p>
            <a:pPr marL="457200" indent="-457200" algn="just">
              <a:lnSpc>
                <a:spcPct val="150000"/>
              </a:lnSpc>
              <a:buFont typeface="+mj-lt"/>
              <a:buAutoNum type="arabicPeriod"/>
            </a:pPr>
            <a:r>
              <a:rPr lang="en-US" sz="2400" dirty="0">
                <a:latin typeface="Times New Roman" panose="02020603050405020304" pitchFamily="18" charset="0"/>
                <a:cs typeface="Times New Roman" panose="02020603050405020304" pitchFamily="18" charset="0"/>
              </a:rPr>
              <a:t>Study the effect of different reactor sizes on the syngas production</a:t>
            </a:r>
          </a:p>
          <a:p>
            <a:pPr marL="514350" indent="-514350">
              <a:buFont typeface="+mj-lt"/>
              <a:buAutoNum type="arabicPeriod"/>
            </a:pPr>
            <a:endParaRPr lang="en-US" dirty="0"/>
          </a:p>
        </p:txBody>
      </p:sp>
      <p:sp>
        <p:nvSpPr>
          <p:cNvPr id="7" name="TextBox 6"/>
          <p:cNvSpPr txBox="1"/>
          <p:nvPr/>
        </p:nvSpPr>
        <p:spPr>
          <a:xfrm>
            <a:off x="103908" y="42835"/>
            <a:ext cx="5590310" cy="307777"/>
          </a:xfrm>
          <a:prstGeom prst="rect">
            <a:avLst/>
          </a:prstGeom>
          <a:noFill/>
        </p:spPr>
        <p:txBody>
          <a:bodyPr wrap="square" rtlCol="0">
            <a:spAutoFit/>
          </a:bodyPr>
          <a:lstStyle/>
          <a:p>
            <a:r>
              <a:rPr lang="en-US" sz="1400" b="1" dirty="0">
                <a:solidFill>
                  <a:schemeClr val="bg1"/>
                </a:solidFill>
                <a:latin typeface="Times New Roman" panose="02020603050405020304" pitchFamily="18" charset="0"/>
                <a:cs typeface="Times New Roman" panose="02020603050405020304" pitchFamily="18" charset="0"/>
              </a:rPr>
              <a:t>BIO-ENERGY SYSTEMS TECHNOLOGY LABORATORY (BEST)</a:t>
            </a:r>
          </a:p>
        </p:txBody>
      </p:sp>
    </p:spTree>
    <p:extLst>
      <p:ext uri="{BB962C8B-B14F-4D97-AF65-F5344CB8AC3E}">
        <p14:creationId xmlns:p14="http://schemas.microsoft.com/office/powerpoint/2010/main" val="135610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44DF3B2-5B0F-514C-AE92-94CAAA68DD3A}" type="slidenum">
              <a:rPr lang="en-US" smtClean="0"/>
              <a:pPr/>
              <a:t>2</a:t>
            </a:fld>
            <a:endParaRPr lang="en-US" dirty="0"/>
          </a:p>
        </p:txBody>
      </p:sp>
      <p:sp>
        <p:nvSpPr>
          <p:cNvPr id="7" name="Title 1"/>
          <p:cNvSpPr txBox="1">
            <a:spLocks/>
          </p:cNvSpPr>
          <p:nvPr/>
        </p:nvSpPr>
        <p:spPr>
          <a:xfrm>
            <a:off x="2253862" y="2736274"/>
            <a:ext cx="7702753" cy="1315711"/>
          </a:xfrm>
          <a:prstGeom prst="rect">
            <a:avLst/>
          </a:prstGeom>
        </p:spPr>
        <p:txBody>
          <a:bodyPr/>
          <a:lstStyle>
            <a:lvl1pPr algn="ctr" defTabSz="457194" rtl="0" eaLnBrk="1" latinLnBrk="0" hangingPunct="1">
              <a:spcBef>
                <a:spcPct val="0"/>
              </a:spcBef>
              <a:buNone/>
              <a:defRPr sz="4400" kern="1200">
                <a:solidFill>
                  <a:schemeClr val="tx1"/>
                </a:solidFill>
                <a:latin typeface="+mj-lt"/>
                <a:ea typeface="+mj-ea"/>
                <a:cs typeface="+mj-cs"/>
              </a:defRPr>
            </a:lvl1pPr>
          </a:lstStyle>
          <a:p>
            <a:r>
              <a:rPr lang="en-US" cap="all" dirty="0">
                <a:latin typeface="Times New Roman" panose="02020603050405020304" pitchFamily="18" charset="0"/>
                <a:ea typeface="+mn-ea"/>
                <a:cs typeface="Times New Roman" panose="02020603050405020304" pitchFamily="18" charset="0"/>
              </a:rPr>
              <a:t>Introduction</a:t>
            </a:r>
          </a:p>
        </p:txBody>
      </p:sp>
      <p:sp>
        <p:nvSpPr>
          <p:cNvPr id="8" name="TextBox 7"/>
          <p:cNvSpPr txBox="1"/>
          <p:nvPr/>
        </p:nvSpPr>
        <p:spPr>
          <a:xfrm>
            <a:off x="103908" y="42835"/>
            <a:ext cx="5465619" cy="307777"/>
          </a:xfrm>
          <a:prstGeom prst="rect">
            <a:avLst/>
          </a:prstGeom>
          <a:noFill/>
        </p:spPr>
        <p:txBody>
          <a:bodyPr wrap="square" rtlCol="0">
            <a:spAutoFit/>
          </a:bodyPr>
          <a:lstStyle/>
          <a:p>
            <a:r>
              <a:rPr lang="en-US" sz="1400" b="1" dirty="0">
                <a:solidFill>
                  <a:schemeClr val="bg1"/>
                </a:solidFill>
                <a:latin typeface="Times New Roman" panose="02020603050405020304" pitchFamily="18" charset="0"/>
                <a:cs typeface="Times New Roman" panose="02020603050405020304" pitchFamily="18" charset="0"/>
              </a:rPr>
              <a:t>BIO-ENERGY SYSTEMS TECHNOLOGY LABORATORY (BEST)</a:t>
            </a:r>
          </a:p>
        </p:txBody>
      </p:sp>
    </p:spTree>
    <p:extLst>
      <p:ext uri="{BB962C8B-B14F-4D97-AF65-F5344CB8AC3E}">
        <p14:creationId xmlns:p14="http://schemas.microsoft.com/office/powerpoint/2010/main" val="1285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457200"/>
            <a:fld id="{644DF3B2-5B0F-514C-AE92-94CAAA68DD3A}" type="slidenum">
              <a:rPr lang="en-US">
                <a:solidFill>
                  <a:prstClr val="black">
                    <a:tint val="75000"/>
                  </a:prstClr>
                </a:solidFill>
              </a:rPr>
              <a:pPr defTabSz="457200"/>
              <a:t>20</a:t>
            </a:fld>
            <a:endParaRPr lang="en-US" dirty="0">
              <a:solidFill>
                <a:prstClr val="black">
                  <a:tint val="75000"/>
                </a:prstClr>
              </a:solidFill>
            </a:endParaRPr>
          </a:p>
        </p:txBody>
      </p:sp>
      <p:sp>
        <p:nvSpPr>
          <p:cNvPr id="10" name="Title 1"/>
          <p:cNvSpPr>
            <a:spLocks noGrp="1"/>
          </p:cNvSpPr>
          <p:nvPr>
            <p:ph type="title"/>
          </p:nvPr>
        </p:nvSpPr>
        <p:spPr>
          <a:xfrm>
            <a:off x="609600" y="486258"/>
            <a:ext cx="10972800" cy="885342"/>
          </a:xfrm>
        </p:spPr>
        <p:txBody>
          <a:bodyPr>
            <a:normAutofit fontScale="90000"/>
          </a:bodyPr>
          <a:lstStyle/>
          <a:p>
            <a:r>
              <a:rPr lang="en-US" sz="4000" dirty="0">
                <a:latin typeface="Times New Roman" panose="02020603050405020304" pitchFamily="18" charset="0"/>
                <a:cs typeface="Times New Roman" panose="02020603050405020304" pitchFamily="18" charset="0"/>
              </a:rPr>
              <a:t>Carbon Black/ Graphene production</a:t>
            </a:r>
            <a:br>
              <a:rPr lang="en-US" sz="40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03908" y="42835"/>
            <a:ext cx="5590310" cy="307777"/>
          </a:xfrm>
          <a:prstGeom prst="rect">
            <a:avLst/>
          </a:prstGeom>
          <a:noFill/>
        </p:spPr>
        <p:txBody>
          <a:bodyPr wrap="square" rtlCol="0">
            <a:spAutoFit/>
          </a:bodyPr>
          <a:lstStyle/>
          <a:p>
            <a:r>
              <a:rPr lang="en-US" sz="1400" b="1" dirty="0">
                <a:solidFill>
                  <a:schemeClr val="bg1"/>
                </a:solidFill>
                <a:latin typeface="Times New Roman" panose="02020603050405020304" pitchFamily="18" charset="0"/>
                <a:cs typeface="Times New Roman" panose="02020603050405020304" pitchFamily="18" charset="0"/>
              </a:rPr>
              <a:t>BIO-ENERGY SYSTEMS TECHNOLOGY LABORATORY (BEST)</a:t>
            </a:r>
          </a:p>
        </p:txBody>
      </p:sp>
      <p:pic>
        <p:nvPicPr>
          <p:cNvPr id="3" name="Picture 2">
            <a:extLst>
              <a:ext uri="{FF2B5EF4-FFF2-40B4-BE49-F238E27FC236}">
                <a16:creationId xmlns:a16="http://schemas.microsoft.com/office/drawing/2014/main" id="{6ACF10C3-8293-B5D4-4BFC-C1923AFB6F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600" y="1232759"/>
            <a:ext cx="4751883" cy="2522494"/>
          </a:xfrm>
          <a:prstGeom prst="rect">
            <a:avLst/>
          </a:prstGeom>
          <a:ln>
            <a:solidFill>
              <a:schemeClr val="tx1"/>
            </a:solidFill>
          </a:ln>
        </p:spPr>
      </p:pic>
      <p:pic>
        <p:nvPicPr>
          <p:cNvPr id="11" name="Picture 10">
            <a:extLst>
              <a:ext uri="{FF2B5EF4-FFF2-40B4-BE49-F238E27FC236}">
                <a16:creationId xmlns:a16="http://schemas.microsoft.com/office/drawing/2014/main" id="{4DB2E5BA-08B8-0935-96E1-52FCF72D22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3561" y="1158623"/>
            <a:ext cx="3462173" cy="2596630"/>
          </a:xfrm>
          <a:prstGeom prst="rect">
            <a:avLst/>
          </a:prstGeom>
          <a:ln>
            <a:solidFill>
              <a:schemeClr val="tx1"/>
            </a:solidFill>
          </a:ln>
        </p:spPr>
      </p:pic>
      <p:pic>
        <p:nvPicPr>
          <p:cNvPr id="13" name="Picture 12" descr="A close-up of a net&#10;&#10;Description automatically generated with low confidence">
            <a:extLst>
              <a:ext uri="{FF2B5EF4-FFF2-40B4-BE49-F238E27FC236}">
                <a16:creationId xmlns:a16="http://schemas.microsoft.com/office/drawing/2014/main" id="{A4668871-0E6C-2681-6C35-7FD1BDE93F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3560" y="3905515"/>
            <a:ext cx="3462173" cy="2595764"/>
          </a:xfrm>
          <a:prstGeom prst="rect">
            <a:avLst/>
          </a:prstGeom>
          <a:ln>
            <a:solidFill>
              <a:schemeClr val="tx1"/>
            </a:solidFill>
          </a:ln>
        </p:spPr>
      </p:pic>
      <p:pic>
        <p:nvPicPr>
          <p:cNvPr id="15" name="Picture 14">
            <a:extLst>
              <a:ext uri="{FF2B5EF4-FFF2-40B4-BE49-F238E27FC236}">
                <a16:creationId xmlns:a16="http://schemas.microsoft.com/office/drawing/2014/main" id="{7CD8754A-7ADF-A093-F108-8670BC2E55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1167976" y="3905515"/>
            <a:ext cx="3462174" cy="2713366"/>
          </a:xfrm>
          <a:prstGeom prst="rect">
            <a:avLst/>
          </a:prstGeom>
        </p:spPr>
      </p:pic>
    </p:spTree>
    <p:extLst>
      <p:ext uri="{BB962C8B-B14F-4D97-AF65-F5344CB8AC3E}">
        <p14:creationId xmlns:p14="http://schemas.microsoft.com/office/powerpoint/2010/main" val="2338278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457200"/>
            <a:fld id="{644DF3B2-5B0F-514C-AE92-94CAAA68DD3A}" type="slidenum">
              <a:rPr lang="en-US">
                <a:solidFill>
                  <a:prstClr val="black">
                    <a:tint val="75000"/>
                  </a:prstClr>
                </a:solidFill>
              </a:rPr>
              <a:pPr defTabSz="457200"/>
              <a:t>21</a:t>
            </a:fld>
            <a:endParaRPr lang="en-US" dirty="0">
              <a:solidFill>
                <a:prstClr val="black">
                  <a:tint val="75000"/>
                </a:prstClr>
              </a:solidFill>
            </a:endParaRPr>
          </a:p>
        </p:txBody>
      </p:sp>
      <p:sp>
        <p:nvSpPr>
          <p:cNvPr id="5" name="TextBox 4"/>
          <p:cNvSpPr txBox="1"/>
          <p:nvPr/>
        </p:nvSpPr>
        <p:spPr>
          <a:xfrm>
            <a:off x="103908" y="42835"/>
            <a:ext cx="5590310" cy="307777"/>
          </a:xfrm>
          <a:prstGeom prst="rect">
            <a:avLst/>
          </a:prstGeom>
          <a:noFill/>
        </p:spPr>
        <p:txBody>
          <a:bodyPr wrap="square" rtlCol="0">
            <a:spAutoFit/>
          </a:bodyPr>
          <a:lstStyle/>
          <a:p>
            <a:r>
              <a:rPr lang="en-US" sz="1400" b="1" dirty="0">
                <a:solidFill>
                  <a:schemeClr val="bg1"/>
                </a:solidFill>
                <a:latin typeface="Times New Roman" panose="02020603050405020304" pitchFamily="18" charset="0"/>
                <a:cs typeface="Times New Roman" panose="02020603050405020304" pitchFamily="18" charset="0"/>
              </a:rPr>
              <a:t>BIO-ENERGY SYSTEMS TECHNOLOGY LABORATORY (BEST)</a:t>
            </a:r>
          </a:p>
        </p:txBody>
      </p:sp>
      <p:sp>
        <p:nvSpPr>
          <p:cNvPr id="3" name="TextBox 2">
            <a:extLst>
              <a:ext uri="{FF2B5EF4-FFF2-40B4-BE49-F238E27FC236}">
                <a16:creationId xmlns:a16="http://schemas.microsoft.com/office/drawing/2014/main" id="{7C0F9374-428C-ED5A-01B2-F5EC63A35E08}"/>
              </a:ext>
            </a:extLst>
          </p:cNvPr>
          <p:cNvSpPr txBox="1"/>
          <p:nvPr/>
        </p:nvSpPr>
        <p:spPr>
          <a:xfrm>
            <a:off x="3019269" y="2921168"/>
            <a:ext cx="6153462" cy="1015663"/>
          </a:xfrm>
          <a:prstGeom prst="rect">
            <a:avLst/>
          </a:prstGeom>
          <a:noFill/>
        </p:spPr>
        <p:txBody>
          <a:bodyPr wrap="square">
            <a:spAutoFit/>
          </a:bodyPr>
          <a:lstStyle/>
          <a:p>
            <a:r>
              <a:rPr lang="en-US" sz="5400" dirty="0">
                <a:latin typeface="Comic Sans MS" panose="030F0702030302020204" pitchFamily="66" charset="0"/>
                <a:ea typeface="STXingkai" panose="020B0503020204020204" pitchFamily="2" charset="-122"/>
                <a:cs typeface="Times New Roman" panose="02020603050405020304" pitchFamily="18" charset="0"/>
              </a:rPr>
              <a:t>Acknowledgement</a:t>
            </a:r>
            <a:r>
              <a:rPr lang="en-US" sz="6000" dirty="0">
                <a:latin typeface="Comic Sans MS" panose="030F0702030302020204" pitchFamily="66" charset="0"/>
                <a:ea typeface="STXingkai" panose="020B0503020204020204" pitchFamily="2" charset="-122"/>
                <a:cs typeface="Times New Roman" panose="02020603050405020304" pitchFamily="18" charset="0"/>
              </a:rPr>
              <a:t> </a:t>
            </a:r>
            <a:endParaRPr lang="en-US" sz="5400" dirty="0">
              <a:latin typeface="Comic Sans MS" panose="030F0702030302020204" pitchFamily="66" charset="0"/>
              <a:ea typeface="STXingkai" panose="020B0503020204020204" pitchFamily="2" charset="-122"/>
            </a:endParaRPr>
          </a:p>
        </p:txBody>
      </p:sp>
    </p:spTree>
    <p:extLst>
      <p:ext uri="{BB962C8B-B14F-4D97-AF65-F5344CB8AC3E}">
        <p14:creationId xmlns:p14="http://schemas.microsoft.com/office/powerpoint/2010/main" val="2388081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457200"/>
            <a:fld id="{644DF3B2-5B0F-514C-AE92-94CAAA68DD3A}" type="slidenum">
              <a:rPr lang="en-US">
                <a:solidFill>
                  <a:prstClr val="black">
                    <a:tint val="75000"/>
                  </a:prstClr>
                </a:solidFill>
              </a:rPr>
              <a:pPr defTabSz="457200"/>
              <a:t>22</a:t>
            </a:fld>
            <a:endParaRPr lang="en-US" dirty="0">
              <a:solidFill>
                <a:prstClr val="black">
                  <a:tint val="75000"/>
                </a:prstClr>
              </a:solidFill>
            </a:endParaRPr>
          </a:p>
        </p:txBody>
      </p:sp>
      <p:pic>
        <p:nvPicPr>
          <p:cNvPr id="11" name="Picture 2" descr="Image result for thank you"/>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78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3908" y="42835"/>
            <a:ext cx="5590310" cy="307777"/>
          </a:xfrm>
          <a:prstGeom prst="rect">
            <a:avLst/>
          </a:prstGeom>
          <a:noFill/>
        </p:spPr>
        <p:txBody>
          <a:bodyPr wrap="square" rtlCol="0">
            <a:spAutoFit/>
          </a:bodyPr>
          <a:lstStyle/>
          <a:p>
            <a:r>
              <a:rPr lang="en-US" sz="1400" b="1" dirty="0">
                <a:solidFill>
                  <a:schemeClr val="bg1"/>
                </a:solidFill>
                <a:latin typeface="Times New Roman" panose="02020603050405020304" pitchFamily="18" charset="0"/>
                <a:cs typeface="Times New Roman" panose="02020603050405020304" pitchFamily="18" charset="0"/>
              </a:rPr>
              <a:t>BIO-ENERGY SYSTEMS TECHNOLOGY LABORATORY (BEST)</a:t>
            </a:r>
          </a:p>
        </p:txBody>
      </p:sp>
    </p:spTree>
    <p:extLst>
      <p:ext uri="{BB962C8B-B14F-4D97-AF65-F5344CB8AC3E}">
        <p14:creationId xmlns:p14="http://schemas.microsoft.com/office/powerpoint/2010/main" val="40668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9600" y="814429"/>
            <a:ext cx="10972800" cy="774288"/>
          </a:xfrm>
        </p:spPr>
        <p:txBody>
          <a:bodyPr>
            <a:normAutofit/>
          </a:bodyPr>
          <a:lstStyle/>
          <a:p>
            <a:r>
              <a:rPr lang="en-US" dirty="0">
                <a:latin typeface="Times New Roman" panose="02020603050405020304" pitchFamily="18" charset="0"/>
                <a:cs typeface="Times New Roman" panose="02020603050405020304" pitchFamily="18" charset="0"/>
              </a:rPr>
              <a:t>BEST Tasks</a:t>
            </a:r>
            <a:r>
              <a:rPr lang="en-US" sz="40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Energy Pathways for Organic Compounds</a:t>
            </a:r>
          </a:p>
        </p:txBody>
      </p:sp>
      <p:sp>
        <p:nvSpPr>
          <p:cNvPr id="5" name="Rounded Rectangle 4"/>
          <p:cNvSpPr/>
          <p:nvPr/>
        </p:nvSpPr>
        <p:spPr>
          <a:xfrm>
            <a:off x="5118100" y="1739900"/>
            <a:ext cx="1955800" cy="8255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rPr>
              <a:t>Organic Material</a:t>
            </a:r>
          </a:p>
        </p:txBody>
      </p:sp>
      <p:sp>
        <p:nvSpPr>
          <p:cNvPr id="6" name="Rounded Rectangle 5"/>
          <p:cNvSpPr/>
          <p:nvPr/>
        </p:nvSpPr>
        <p:spPr>
          <a:xfrm>
            <a:off x="1981200" y="2908301"/>
            <a:ext cx="2413000" cy="508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err="1">
                <a:ln w="0"/>
                <a:solidFill>
                  <a:schemeClr val="tx1"/>
                </a:solidFill>
                <a:effectLst>
                  <a:outerShdw blurRad="38100" dist="19050" dir="2700000" algn="tl" rotWithShape="0">
                    <a:schemeClr val="dk1">
                      <a:alpha val="40000"/>
                    </a:schemeClr>
                  </a:outerShdw>
                </a:effectLst>
              </a:rPr>
              <a:t>Physico</a:t>
            </a:r>
            <a:r>
              <a:rPr lang="en-US" sz="2400" dirty="0">
                <a:ln w="0"/>
                <a:solidFill>
                  <a:schemeClr val="tx1"/>
                </a:solidFill>
                <a:effectLst>
                  <a:outerShdw blurRad="38100" dist="19050" dir="2700000" algn="tl" rotWithShape="0">
                    <a:schemeClr val="dk1">
                      <a:alpha val="40000"/>
                    </a:schemeClr>
                  </a:outerShdw>
                </a:effectLst>
              </a:rPr>
              <a:t>-Chemical</a:t>
            </a:r>
          </a:p>
        </p:txBody>
      </p:sp>
      <p:sp>
        <p:nvSpPr>
          <p:cNvPr id="7" name="Rounded Rectangle 6"/>
          <p:cNvSpPr/>
          <p:nvPr/>
        </p:nvSpPr>
        <p:spPr>
          <a:xfrm>
            <a:off x="4889500" y="2908301"/>
            <a:ext cx="2413000" cy="508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a:t>Bio-Chemical</a:t>
            </a:r>
          </a:p>
        </p:txBody>
      </p:sp>
      <p:sp>
        <p:nvSpPr>
          <p:cNvPr id="9" name="Rounded Rectangle 8"/>
          <p:cNvSpPr/>
          <p:nvPr/>
        </p:nvSpPr>
        <p:spPr>
          <a:xfrm>
            <a:off x="1676400" y="3715481"/>
            <a:ext cx="2921000" cy="508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a:t>Biodiesel Production</a:t>
            </a:r>
          </a:p>
        </p:txBody>
      </p:sp>
      <p:sp>
        <p:nvSpPr>
          <p:cNvPr id="15" name="Rounded Rectangle 14"/>
          <p:cNvSpPr/>
          <p:nvPr/>
        </p:nvSpPr>
        <p:spPr>
          <a:xfrm>
            <a:off x="4889500" y="3715481"/>
            <a:ext cx="2413000" cy="74766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a:t>Anaerobic Digestion</a:t>
            </a:r>
          </a:p>
        </p:txBody>
      </p:sp>
      <p:sp>
        <p:nvSpPr>
          <p:cNvPr id="16" name="Rounded Rectangle 15"/>
          <p:cNvSpPr/>
          <p:nvPr/>
        </p:nvSpPr>
        <p:spPr>
          <a:xfrm>
            <a:off x="4889500" y="4817524"/>
            <a:ext cx="2413000" cy="71967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a:t>Hydrolysis/ Fermentation</a:t>
            </a:r>
          </a:p>
        </p:txBody>
      </p:sp>
      <p:sp>
        <p:nvSpPr>
          <p:cNvPr id="17" name="Rounded Rectangle 16"/>
          <p:cNvSpPr/>
          <p:nvPr/>
        </p:nvSpPr>
        <p:spPr>
          <a:xfrm>
            <a:off x="7797800" y="2908300"/>
            <a:ext cx="2413000" cy="70956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a:t>Thermo-Chemical</a:t>
            </a:r>
          </a:p>
        </p:txBody>
      </p:sp>
      <p:sp>
        <p:nvSpPr>
          <p:cNvPr id="18" name="Rounded Rectangle 17"/>
          <p:cNvSpPr/>
          <p:nvPr/>
        </p:nvSpPr>
        <p:spPr>
          <a:xfrm>
            <a:off x="7785100" y="3865707"/>
            <a:ext cx="2413000" cy="508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a:t>Pyrolysis</a:t>
            </a:r>
          </a:p>
        </p:txBody>
      </p:sp>
      <p:sp>
        <p:nvSpPr>
          <p:cNvPr id="19" name="Rounded Rectangle 18"/>
          <p:cNvSpPr/>
          <p:nvPr/>
        </p:nvSpPr>
        <p:spPr>
          <a:xfrm>
            <a:off x="7823200" y="4563524"/>
            <a:ext cx="2413000" cy="508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a:t>Gasification</a:t>
            </a:r>
          </a:p>
        </p:txBody>
      </p:sp>
      <p:sp>
        <p:nvSpPr>
          <p:cNvPr id="20" name="Rounded Rectangle 19"/>
          <p:cNvSpPr/>
          <p:nvPr/>
        </p:nvSpPr>
        <p:spPr>
          <a:xfrm>
            <a:off x="7823200" y="5411568"/>
            <a:ext cx="2413000" cy="508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a:t>Combustion</a:t>
            </a:r>
          </a:p>
        </p:txBody>
      </p:sp>
      <p:sp>
        <p:nvSpPr>
          <p:cNvPr id="21" name="Rounded Rectangle 20"/>
          <p:cNvSpPr/>
          <p:nvPr/>
        </p:nvSpPr>
        <p:spPr>
          <a:xfrm>
            <a:off x="7823200" y="6218747"/>
            <a:ext cx="2413000" cy="508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a:t>Liquefaction</a:t>
            </a:r>
          </a:p>
        </p:txBody>
      </p:sp>
      <p:cxnSp>
        <p:nvCxnSpPr>
          <p:cNvPr id="23" name="Straight Connector 22"/>
          <p:cNvCxnSpPr/>
          <p:nvPr/>
        </p:nvCxnSpPr>
        <p:spPr>
          <a:xfrm flipV="1">
            <a:off x="3022600" y="2713724"/>
            <a:ext cx="6146800" cy="43394"/>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5" idx="2"/>
          </p:cNvCxnSpPr>
          <p:nvPr/>
        </p:nvCxnSpPr>
        <p:spPr>
          <a:xfrm>
            <a:off x="6096000" y="2565400"/>
            <a:ext cx="0" cy="170021"/>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3035300" y="2757118"/>
            <a:ext cx="0" cy="1483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6096000" y="2757118"/>
            <a:ext cx="0" cy="1483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9156700" y="2731718"/>
            <a:ext cx="0" cy="1483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3022600" y="3442918"/>
            <a:ext cx="0" cy="2852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6096000" y="3417518"/>
            <a:ext cx="0" cy="2852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a:stCxn id="7" idx="1"/>
          </p:cNvCxnSpPr>
          <p:nvPr/>
        </p:nvCxnSpPr>
        <p:spPr>
          <a:xfrm flipH="1" flipV="1">
            <a:off x="4699000" y="3162300"/>
            <a:ext cx="190500"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699000" y="3149600"/>
            <a:ext cx="0" cy="1921924"/>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4711700" y="5068668"/>
            <a:ext cx="2032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9144000" y="3671762"/>
            <a:ext cx="0" cy="1812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a:off x="10312400" y="4042749"/>
            <a:ext cx="12700" cy="136881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H="1">
            <a:off x="7594600" y="3175001"/>
            <a:ext cx="1905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7594600" y="3162300"/>
            <a:ext cx="0" cy="1655224"/>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7594600" y="4817524"/>
            <a:ext cx="2032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H="1">
            <a:off x="7581900" y="4775200"/>
            <a:ext cx="12700" cy="905924"/>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7594600" y="5678268"/>
            <a:ext cx="2032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a:off x="10452100" y="4055449"/>
            <a:ext cx="12700" cy="22818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1" name="Rectangle 80"/>
          <p:cNvSpPr/>
          <p:nvPr/>
        </p:nvSpPr>
        <p:spPr>
          <a:xfrm>
            <a:off x="-25400" y="6396335"/>
            <a:ext cx="6096000" cy="461665"/>
          </a:xfrm>
          <a:prstGeom prst="rect">
            <a:avLst/>
          </a:prstGeom>
        </p:spPr>
        <p:txBody>
          <a:bodyPr>
            <a:spAutoFit/>
          </a:bodyPr>
          <a:lstStyle/>
          <a:p>
            <a:r>
              <a:rPr lang="en-US" sz="1200" dirty="0"/>
              <a:t>Chopra, S., &amp; Jain, A. (2007). A Review of Fixed Bed Gasification Systems for Biomass . </a:t>
            </a:r>
            <a:r>
              <a:rPr lang="en-US" sz="1200" i="1" dirty="0"/>
              <a:t>Agricultural Engineering International: the CIGR </a:t>
            </a:r>
            <a:r>
              <a:rPr lang="en-US" sz="1200" i="1" dirty="0" err="1"/>
              <a:t>Ejournal</a:t>
            </a:r>
            <a:r>
              <a:rPr lang="en-US" sz="1200" dirty="0"/>
              <a:t>.</a:t>
            </a:r>
          </a:p>
        </p:txBody>
      </p:sp>
    </p:spTree>
    <p:extLst>
      <p:ext uri="{BB962C8B-B14F-4D97-AF65-F5344CB8AC3E}">
        <p14:creationId xmlns:p14="http://schemas.microsoft.com/office/powerpoint/2010/main" val="2162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10"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childTnLst>
                                </p:cTn>
                              </p:par>
                              <p:par>
                                <p:cTn id="44" presetID="10" presetClass="entr" presetSubtype="0" fill="hold"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500"/>
                                        <p:tgtEl>
                                          <p:spTgt spid="39"/>
                                        </p:tgtEl>
                                      </p:cBhvr>
                                    </p:animEffect>
                                  </p:childTnLst>
                                </p:cTn>
                              </p:par>
                              <p:par>
                                <p:cTn id="47" presetID="10"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par>
                                <p:cTn id="50" presetID="10" presetClass="entr" presetSubtype="0" fill="hold"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par>
                                <p:cTn id="64" presetID="10" presetClass="entr" presetSubtype="0" fill="hold" nodeType="withEffect">
                                  <p:stCondLst>
                                    <p:cond delay="0"/>
                                  </p:stCondLst>
                                  <p:childTnLst>
                                    <p:set>
                                      <p:cBhvr>
                                        <p:cTn id="65" dur="1" fill="hold">
                                          <p:stCondLst>
                                            <p:cond delay="0"/>
                                          </p:stCondLst>
                                        </p:cTn>
                                        <p:tgtEl>
                                          <p:spTgt spid="50"/>
                                        </p:tgtEl>
                                        <p:attrNameLst>
                                          <p:attrName>style.visibility</p:attrName>
                                        </p:attrNameLst>
                                      </p:cBhvr>
                                      <p:to>
                                        <p:strVal val="visible"/>
                                      </p:to>
                                    </p:set>
                                    <p:animEffect transition="in" filter="fade">
                                      <p:cBhvr>
                                        <p:cTn id="66" dur="500"/>
                                        <p:tgtEl>
                                          <p:spTgt spid="5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500"/>
                                        <p:tgtEl>
                                          <p:spTgt spid="18"/>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500"/>
                                        <p:tgtEl>
                                          <p:spTgt spid="2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500"/>
                                        <p:tgtEl>
                                          <p:spTgt spid="21"/>
                                        </p:tgtEl>
                                      </p:cBhvr>
                                    </p:animEffect>
                                  </p:childTnLst>
                                </p:cTn>
                              </p:par>
                              <p:par>
                                <p:cTn id="79" presetID="10" presetClass="entr" presetSubtype="0" fill="hold" nodeType="withEffect">
                                  <p:stCondLst>
                                    <p:cond delay="0"/>
                                  </p:stCondLst>
                                  <p:childTnLst>
                                    <p:set>
                                      <p:cBhvr>
                                        <p:cTn id="80" dur="1" fill="hold">
                                          <p:stCondLst>
                                            <p:cond delay="0"/>
                                          </p:stCondLst>
                                        </p:cTn>
                                        <p:tgtEl>
                                          <p:spTgt spid="51"/>
                                        </p:tgtEl>
                                        <p:attrNameLst>
                                          <p:attrName>style.visibility</p:attrName>
                                        </p:attrNameLst>
                                      </p:cBhvr>
                                      <p:to>
                                        <p:strVal val="visible"/>
                                      </p:to>
                                    </p:set>
                                    <p:animEffect transition="in" filter="fade">
                                      <p:cBhvr>
                                        <p:cTn id="81" dur="500"/>
                                        <p:tgtEl>
                                          <p:spTgt spid="51"/>
                                        </p:tgtEl>
                                      </p:cBhvr>
                                    </p:animEffect>
                                  </p:childTnLst>
                                </p:cTn>
                              </p:par>
                              <p:par>
                                <p:cTn id="82" presetID="10" presetClass="entr" presetSubtype="0" fill="hold" nodeType="with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fade">
                                      <p:cBhvr>
                                        <p:cTn id="84" dur="500"/>
                                        <p:tgtEl>
                                          <p:spTgt spid="70"/>
                                        </p:tgtEl>
                                      </p:cBhvr>
                                    </p:animEffect>
                                  </p:childTnLst>
                                </p:cTn>
                              </p:par>
                              <p:par>
                                <p:cTn id="85" presetID="10" presetClass="entr" presetSubtype="0" fill="hold" nodeType="withEffect">
                                  <p:stCondLst>
                                    <p:cond delay="0"/>
                                  </p:stCondLst>
                                  <p:childTnLst>
                                    <p:set>
                                      <p:cBhvr>
                                        <p:cTn id="86" dur="1" fill="hold">
                                          <p:stCondLst>
                                            <p:cond delay="0"/>
                                          </p:stCondLst>
                                        </p:cTn>
                                        <p:tgtEl>
                                          <p:spTgt spid="52"/>
                                        </p:tgtEl>
                                        <p:attrNameLst>
                                          <p:attrName>style.visibility</p:attrName>
                                        </p:attrNameLst>
                                      </p:cBhvr>
                                      <p:to>
                                        <p:strVal val="visible"/>
                                      </p:to>
                                    </p:set>
                                    <p:animEffect transition="in" filter="fade">
                                      <p:cBhvr>
                                        <p:cTn id="87" dur="500"/>
                                        <p:tgtEl>
                                          <p:spTgt spid="52"/>
                                        </p:tgtEl>
                                      </p:cBhvr>
                                    </p:animEffect>
                                  </p:childTnLst>
                                </p:cTn>
                              </p:par>
                              <p:par>
                                <p:cTn id="88" presetID="10" presetClass="entr" presetSubtype="0" fill="hold" nodeType="withEffect">
                                  <p:stCondLst>
                                    <p:cond delay="0"/>
                                  </p:stCondLst>
                                  <p:childTnLst>
                                    <p:set>
                                      <p:cBhvr>
                                        <p:cTn id="89" dur="1" fill="hold">
                                          <p:stCondLst>
                                            <p:cond delay="0"/>
                                          </p:stCondLst>
                                        </p:cTn>
                                        <p:tgtEl>
                                          <p:spTgt spid="54"/>
                                        </p:tgtEl>
                                        <p:attrNameLst>
                                          <p:attrName>style.visibility</p:attrName>
                                        </p:attrNameLst>
                                      </p:cBhvr>
                                      <p:to>
                                        <p:strVal val="visible"/>
                                      </p:to>
                                    </p:set>
                                    <p:animEffect transition="in" filter="fade">
                                      <p:cBhvr>
                                        <p:cTn id="90" dur="500"/>
                                        <p:tgtEl>
                                          <p:spTgt spid="54"/>
                                        </p:tgtEl>
                                      </p:cBhvr>
                                    </p:animEffect>
                                  </p:childTnLst>
                                </p:cTn>
                              </p:par>
                              <p:par>
                                <p:cTn id="91" presetID="10" presetClass="entr" presetSubtype="0" fill="hold" nodeType="withEffect">
                                  <p:stCondLst>
                                    <p:cond delay="0"/>
                                  </p:stCondLst>
                                  <p:childTnLst>
                                    <p:set>
                                      <p:cBhvr>
                                        <p:cTn id="92" dur="1" fill="hold">
                                          <p:stCondLst>
                                            <p:cond delay="0"/>
                                          </p:stCondLst>
                                        </p:cTn>
                                        <p:tgtEl>
                                          <p:spTgt spid="65"/>
                                        </p:tgtEl>
                                        <p:attrNameLst>
                                          <p:attrName>style.visibility</p:attrName>
                                        </p:attrNameLst>
                                      </p:cBhvr>
                                      <p:to>
                                        <p:strVal val="visible"/>
                                      </p:to>
                                    </p:set>
                                    <p:animEffect transition="in" filter="fade">
                                      <p:cBhvr>
                                        <p:cTn id="93" dur="500"/>
                                        <p:tgtEl>
                                          <p:spTgt spid="65"/>
                                        </p:tgtEl>
                                      </p:cBhvr>
                                    </p:animEffect>
                                  </p:childTnLst>
                                </p:cTn>
                              </p:par>
                              <p:par>
                                <p:cTn id="94" presetID="10" presetClass="entr" presetSubtype="0" fill="hold" nodeType="withEffect">
                                  <p:stCondLst>
                                    <p:cond delay="0"/>
                                  </p:stCondLst>
                                  <p:childTnLst>
                                    <p:set>
                                      <p:cBhvr>
                                        <p:cTn id="95" dur="1" fill="hold">
                                          <p:stCondLst>
                                            <p:cond delay="0"/>
                                          </p:stCondLst>
                                        </p:cTn>
                                        <p:tgtEl>
                                          <p:spTgt spid="64"/>
                                        </p:tgtEl>
                                        <p:attrNameLst>
                                          <p:attrName>style.visibility</p:attrName>
                                        </p:attrNameLst>
                                      </p:cBhvr>
                                      <p:to>
                                        <p:strVal val="visible"/>
                                      </p:to>
                                    </p:set>
                                    <p:animEffect transition="in" filter="fade">
                                      <p:cBhvr>
                                        <p:cTn id="96" dur="500"/>
                                        <p:tgtEl>
                                          <p:spTgt spid="64"/>
                                        </p:tgtEl>
                                      </p:cBhvr>
                                    </p:animEffect>
                                  </p:childTnLst>
                                </p:cTn>
                              </p:par>
                              <p:par>
                                <p:cTn id="97" presetID="10" presetClass="entr" presetSubtype="0" fill="hold" nodeType="withEffect">
                                  <p:stCondLst>
                                    <p:cond delay="0"/>
                                  </p:stCondLst>
                                  <p:childTnLst>
                                    <p:set>
                                      <p:cBhvr>
                                        <p:cTn id="98" dur="1" fill="hold">
                                          <p:stCondLst>
                                            <p:cond delay="0"/>
                                          </p:stCondLst>
                                        </p:cTn>
                                        <p:tgtEl>
                                          <p:spTgt spid="53"/>
                                        </p:tgtEl>
                                        <p:attrNameLst>
                                          <p:attrName>style.visibility</p:attrName>
                                        </p:attrNameLst>
                                      </p:cBhvr>
                                      <p:to>
                                        <p:strVal val="visible"/>
                                      </p:to>
                                    </p:set>
                                    <p:animEffect transition="in" filter="fade">
                                      <p:cBhvr>
                                        <p:cTn id="9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5" grpId="0" animBg="1"/>
      <p:bldP spid="16" grpId="0" animBg="1"/>
      <p:bldP spid="17" grpId="0" animBg="1"/>
      <p:bldP spid="18" grpId="0" animBg="1"/>
      <p:bldP spid="19" grpId="0" animBg="1"/>
      <p:bldP spid="20"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1160463"/>
            <a:ext cx="10972800" cy="773668"/>
          </a:xfrm>
        </p:spPr>
        <p:txBody>
          <a:bodyPr/>
          <a:lstStyle/>
          <a:p>
            <a:r>
              <a:rPr lang="en-US" sz="4000" dirty="0">
                <a:latin typeface="Times New Roman" panose="02020603050405020304" pitchFamily="18" charset="0"/>
                <a:cs typeface="Times New Roman" panose="02020603050405020304" pitchFamily="18" charset="0"/>
              </a:rPr>
              <a:t>Digester/Gasifier Hybrid Energy System</a:t>
            </a:r>
          </a:p>
        </p:txBody>
      </p:sp>
      <p:sp>
        <p:nvSpPr>
          <p:cNvPr id="3" name="TextBox 2"/>
          <p:cNvSpPr txBox="1"/>
          <p:nvPr/>
        </p:nvSpPr>
        <p:spPr>
          <a:xfrm>
            <a:off x="4940300" y="1934131"/>
            <a:ext cx="2311400"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Hybrid Energy System</a:t>
            </a:r>
          </a:p>
        </p:txBody>
      </p:sp>
      <p:sp>
        <p:nvSpPr>
          <p:cNvPr id="10" name="Down Arrow 9"/>
          <p:cNvSpPr/>
          <p:nvPr/>
        </p:nvSpPr>
        <p:spPr>
          <a:xfrm rot="2278445">
            <a:off x="4822096" y="2253527"/>
            <a:ext cx="262560" cy="983376"/>
          </a:xfrm>
          <a:prstGeom prst="downArrow">
            <a:avLst>
              <a:gd name="adj1" fmla="val 50000"/>
              <a:gd name="adj2" fmla="val 7882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527300" y="3212803"/>
            <a:ext cx="2082801"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Anaerobic Digestion Process, AD</a:t>
            </a:r>
          </a:p>
        </p:txBody>
      </p:sp>
      <p:sp>
        <p:nvSpPr>
          <p:cNvPr id="18" name="TextBox 17"/>
          <p:cNvSpPr txBox="1"/>
          <p:nvPr/>
        </p:nvSpPr>
        <p:spPr>
          <a:xfrm>
            <a:off x="7543800" y="3238203"/>
            <a:ext cx="2171700"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Biomass Gasification Process</a:t>
            </a:r>
          </a:p>
        </p:txBody>
      </p:sp>
      <p:sp>
        <p:nvSpPr>
          <p:cNvPr id="19" name="Down Arrow 18"/>
          <p:cNvSpPr/>
          <p:nvPr/>
        </p:nvSpPr>
        <p:spPr>
          <a:xfrm rot="2278445">
            <a:off x="2294796" y="3929927"/>
            <a:ext cx="262560" cy="983376"/>
          </a:xfrm>
          <a:prstGeom prst="downArrow">
            <a:avLst>
              <a:gd name="adj1" fmla="val 50000"/>
              <a:gd name="adj2" fmla="val 7882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Down Arrow 20"/>
          <p:cNvSpPr/>
          <p:nvPr/>
        </p:nvSpPr>
        <p:spPr>
          <a:xfrm rot="19243157">
            <a:off x="4434926" y="3918280"/>
            <a:ext cx="262268" cy="980357"/>
          </a:xfrm>
          <a:prstGeom prst="downArrow">
            <a:avLst>
              <a:gd name="adj1" fmla="val 50000"/>
              <a:gd name="adj2" fmla="val 7882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Down Arrow 21"/>
          <p:cNvSpPr/>
          <p:nvPr/>
        </p:nvSpPr>
        <p:spPr>
          <a:xfrm rot="19243157">
            <a:off x="7120566" y="2247478"/>
            <a:ext cx="262268" cy="980357"/>
          </a:xfrm>
          <a:prstGeom prst="downArrow">
            <a:avLst>
              <a:gd name="adj1" fmla="val 50000"/>
              <a:gd name="adj2" fmla="val 7882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Down Arrow 22"/>
          <p:cNvSpPr/>
          <p:nvPr/>
        </p:nvSpPr>
        <p:spPr>
          <a:xfrm>
            <a:off x="3314571" y="3976240"/>
            <a:ext cx="279529" cy="980357"/>
          </a:xfrm>
          <a:prstGeom prst="downArrow">
            <a:avLst>
              <a:gd name="adj1" fmla="val 50000"/>
              <a:gd name="adj2" fmla="val 7882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1143816" y="4751485"/>
            <a:ext cx="1270000" cy="923330"/>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Aspen Plus Modeling Simulation</a:t>
            </a:r>
          </a:p>
        </p:txBody>
      </p:sp>
      <p:sp>
        <p:nvSpPr>
          <p:cNvPr id="25" name="TextBox 24"/>
          <p:cNvSpPr txBox="1"/>
          <p:nvPr/>
        </p:nvSpPr>
        <p:spPr>
          <a:xfrm>
            <a:off x="2773789" y="4889985"/>
            <a:ext cx="1447799"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Experimental Setup</a:t>
            </a:r>
          </a:p>
        </p:txBody>
      </p:sp>
      <p:sp>
        <p:nvSpPr>
          <p:cNvPr id="26" name="TextBox 25"/>
          <p:cNvSpPr txBox="1"/>
          <p:nvPr/>
        </p:nvSpPr>
        <p:spPr>
          <a:xfrm>
            <a:off x="4658486" y="4736054"/>
            <a:ext cx="1593440" cy="923330"/>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Computational Fluid Dynamics</a:t>
            </a:r>
          </a:p>
        </p:txBody>
      </p:sp>
      <p:sp>
        <p:nvSpPr>
          <p:cNvPr id="27" name="Down Arrow 26"/>
          <p:cNvSpPr/>
          <p:nvPr/>
        </p:nvSpPr>
        <p:spPr>
          <a:xfrm rot="19243157">
            <a:off x="9286326" y="3829380"/>
            <a:ext cx="262268" cy="980357"/>
          </a:xfrm>
          <a:prstGeom prst="downArrow">
            <a:avLst>
              <a:gd name="adj1" fmla="val 50000"/>
              <a:gd name="adj2" fmla="val 7882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Down Arrow 27"/>
          <p:cNvSpPr/>
          <p:nvPr/>
        </p:nvSpPr>
        <p:spPr>
          <a:xfrm rot="2278445">
            <a:off x="7806596" y="3841027"/>
            <a:ext cx="262560" cy="983376"/>
          </a:xfrm>
          <a:prstGeom prst="downArrow">
            <a:avLst>
              <a:gd name="adj1" fmla="val 50000"/>
              <a:gd name="adj2" fmla="val 7882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7048501" y="4612986"/>
            <a:ext cx="1295400" cy="923330"/>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Aspen Plus Modeling simulation</a:t>
            </a:r>
          </a:p>
        </p:txBody>
      </p:sp>
      <p:sp>
        <p:nvSpPr>
          <p:cNvPr id="30" name="TextBox 29"/>
          <p:cNvSpPr txBox="1"/>
          <p:nvPr/>
        </p:nvSpPr>
        <p:spPr>
          <a:xfrm>
            <a:off x="9005613" y="4612986"/>
            <a:ext cx="1574291"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Experimental Setup</a:t>
            </a: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0101" y="5668873"/>
            <a:ext cx="1798203" cy="1037344"/>
          </a:xfrm>
          <a:prstGeom prst="rect">
            <a:avLst/>
          </a:prstGeom>
          <a:ln>
            <a:solidFill>
              <a:schemeClr val="tx1"/>
            </a:solidFill>
          </a:ln>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097" y="5654640"/>
            <a:ext cx="1798203" cy="1046833"/>
          </a:xfrm>
          <a:prstGeom prst="rect">
            <a:avLst/>
          </a:prstGeom>
          <a:ln>
            <a:solidFill>
              <a:schemeClr val="tx1"/>
            </a:solidFill>
          </a:ln>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9599" y="5654639"/>
            <a:ext cx="1798202" cy="1046833"/>
          </a:xfrm>
          <a:prstGeom prst="rect">
            <a:avLst/>
          </a:prstGeom>
          <a:ln>
            <a:solidFill>
              <a:schemeClr val="tx1"/>
            </a:solidFill>
          </a:ln>
        </p:spPr>
      </p:pic>
    </p:spTree>
    <p:extLst>
      <p:ext uri="{BB962C8B-B14F-4D97-AF65-F5344CB8AC3E}">
        <p14:creationId xmlns:p14="http://schemas.microsoft.com/office/powerpoint/2010/main" val="43274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500" fill="hold"/>
                                        <p:tgtEl>
                                          <p:spTgt spid="24"/>
                                        </p:tgtEl>
                                        <p:attrNameLst>
                                          <p:attrName>ppt_w</p:attrName>
                                        </p:attrNameLst>
                                      </p:cBhvr>
                                      <p:tavLst>
                                        <p:tav tm="0">
                                          <p:val>
                                            <p:fltVal val="0"/>
                                          </p:val>
                                        </p:tav>
                                        <p:tav tm="100000">
                                          <p:val>
                                            <p:strVal val="#ppt_w"/>
                                          </p:val>
                                        </p:tav>
                                      </p:tavLst>
                                    </p:anim>
                                    <p:anim calcmode="lin" valueType="num">
                                      <p:cBhvr>
                                        <p:cTn id="34" dur="500" fill="hold"/>
                                        <p:tgtEl>
                                          <p:spTgt spid="24"/>
                                        </p:tgtEl>
                                        <p:attrNameLst>
                                          <p:attrName>ppt_h</p:attrName>
                                        </p:attrNameLst>
                                      </p:cBhvr>
                                      <p:tavLst>
                                        <p:tav tm="0">
                                          <p:val>
                                            <p:fltVal val="0"/>
                                          </p:val>
                                        </p:tav>
                                        <p:tav tm="100000">
                                          <p:val>
                                            <p:strVal val="#ppt_h"/>
                                          </p:val>
                                        </p:tav>
                                      </p:tavLst>
                                    </p:anim>
                                    <p:animEffect transition="in" filter="fade">
                                      <p:cBhvr>
                                        <p:cTn id="35" dur="500"/>
                                        <p:tgtEl>
                                          <p:spTgt spid="24"/>
                                        </p:tgtEl>
                                      </p:cBhvr>
                                    </p:animEffect>
                                  </p:childTnLst>
                                </p:cTn>
                              </p:par>
                              <p:par>
                                <p:cTn id="36" presetID="53" presetClass="entr" presetSubtype="16"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 calcmode="lin" valueType="num">
                                      <p:cBhvr>
                                        <p:cTn id="38" dur="500" fill="hold"/>
                                        <p:tgtEl>
                                          <p:spTgt spid="32"/>
                                        </p:tgtEl>
                                        <p:attrNameLst>
                                          <p:attrName>ppt_w</p:attrName>
                                        </p:attrNameLst>
                                      </p:cBhvr>
                                      <p:tavLst>
                                        <p:tav tm="0">
                                          <p:val>
                                            <p:fltVal val="0"/>
                                          </p:val>
                                        </p:tav>
                                        <p:tav tm="100000">
                                          <p:val>
                                            <p:strVal val="#ppt_w"/>
                                          </p:val>
                                        </p:tav>
                                      </p:tavLst>
                                    </p:anim>
                                    <p:anim calcmode="lin" valueType="num">
                                      <p:cBhvr>
                                        <p:cTn id="39" dur="500" fill="hold"/>
                                        <p:tgtEl>
                                          <p:spTgt spid="32"/>
                                        </p:tgtEl>
                                        <p:attrNameLst>
                                          <p:attrName>ppt_h</p:attrName>
                                        </p:attrNameLst>
                                      </p:cBhvr>
                                      <p:tavLst>
                                        <p:tav tm="0">
                                          <p:val>
                                            <p:fltVal val="0"/>
                                          </p:val>
                                        </p:tav>
                                        <p:tav tm="100000">
                                          <p:val>
                                            <p:strVal val="#ppt_h"/>
                                          </p:val>
                                        </p:tav>
                                      </p:tavLst>
                                    </p:anim>
                                    <p:animEffect transition="in" filter="fade">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p:cTn id="45" dur="500" fill="hold"/>
                                        <p:tgtEl>
                                          <p:spTgt spid="23"/>
                                        </p:tgtEl>
                                        <p:attrNameLst>
                                          <p:attrName>ppt_w</p:attrName>
                                        </p:attrNameLst>
                                      </p:cBhvr>
                                      <p:tavLst>
                                        <p:tav tm="0">
                                          <p:val>
                                            <p:fltVal val="0"/>
                                          </p:val>
                                        </p:tav>
                                        <p:tav tm="100000">
                                          <p:val>
                                            <p:strVal val="#ppt_w"/>
                                          </p:val>
                                        </p:tav>
                                      </p:tavLst>
                                    </p:anim>
                                    <p:anim calcmode="lin" valueType="num">
                                      <p:cBhvr>
                                        <p:cTn id="46" dur="500" fill="hold"/>
                                        <p:tgtEl>
                                          <p:spTgt spid="23"/>
                                        </p:tgtEl>
                                        <p:attrNameLst>
                                          <p:attrName>ppt_h</p:attrName>
                                        </p:attrNameLst>
                                      </p:cBhvr>
                                      <p:tavLst>
                                        <p:tav tm="0">
                                          <p:val>
                                            <p:fltVal val="0"/>
                                          </p:val>
                                        </p:tav>
                                        <p:tav tm="100000">
                                          <p:val>
                                            <p:strVal val="#ppt_h"/>
                                          </p:val>
                                        </p:tav>
                                      </p:tavLst>
                                    </p:anim>
                                    <p:animEffect transition="in" filter="fade">
                                      <p:cBhvr>
                                        <p:cTn id="47" dur="500"/>
                                        <p:tgtEl>
                                          <p:spTgt spid="23"/>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 calcmode="lin" valueType="num">
                                      <p:cBhvr>
                                        <p:cTn id="50" dur="500" fill="hold"/>
                                        <p:tgtEl>
                                          <p:spTgt spid="25"/>
                                        </p:tgtEl>
                                        <p:attrNameLst>
                                          <p:attrName>ppt_w</p:attrName>
                                        </p:attrNameLst>
                                      </p:cBhvr>
                                      <p:tavLst>
                                        <p:tav tm="0">
                                          <p:val>
                                            <p:fltVal val="0"/>
                                          </p:val>
                                        </p:tav>
                                        <p:tav tm="100000">
                                          <p:val>
                                            <p:strVal val="#ppt_w"/>
                                          </p:val>
                                        </p:tav>
                                      </p:tavLst>
                                    </p:anim>
                                    <p:anim calcmode="lin" valueType="num">
                                      <p:cBhvr>
                                        <p:cTn id="51" dur="500" fill="hold"/>
                                        <p:tgtEl>
                                          <p:spTgt spid="25"/>
                                        </p:tgtEl>
                                        <p:attrNameLst>
                                          <p:attrName>ppt_h</p:attrName>
                                        </p:attrNameLst>
                                      </p:cBhvr>
                                      <p:tavLst>
                                        <p:tav tm="0">
                                          <p:val>
                                            <p:fltVal val="0"/>
                                          </p:val>
                                        </p:tav>
                                        <p:tav tm="100000">
                                          <p:val>
                                            <p:strVal val="#ppt_h"/>
                                          </p:val>
                                        </p:tav>
                                      </p:tavLst>
                                    </p:anim>
                                    <p:animEffect transition="in" filter="fade">
                                      <p:cBhvr>
                                        <p:cTn id="52" dur="500"/>
                                        <p:tgtEl>
                                          <p:spTgt spid="25"/>
                                        </p:tgtEl>
                                      </p:cBhvr>
                                    </p:animEffect>
                                  </p:childTnLst>
                                </p:cTn>
                              </p:par>
                              <p:par>
                                <p:cTn id="53" presetID="53" presetClass="entr" presetSubtype="16"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p:cTn id="55" dur="500" fill="hold"/>
                                        <p:tgtEl>
                                          <p:spTgt spid="33"/>
                                        </p:tgtEl>
                                        <p:attrNameLst>
                                          <p:attrName>ppt_w</p:attrName>
                                        </p:attrNameLst>
                                      </p:cBhvr>
                                      <p:tavLst>
                                        <p:tav tm="0">
                                          <p:val>
                                            <p:fltVal val="0"/>
                                          </p:val>
                                        </p:tav>
                                        <p:tav tm="100000">
                                          <p:val>
                                            <p:strVal val="#ppt_w"/>
                                          </p:val>
                                        </p:tav>
                                      </p:tavLst>
                                    </p:anim>
                                    <p:anim calcmode="lin" valueType="num">
                                      <p:cBhvr>
                                        <p:cTn id="56" dur="500" fill="hold"/>
                                        <p:tgtEl>
                                          <p:spTgt spid="33"/>
                                        </p:tgtEl>
                                        <p:attrNameLst>
                                          <p:attrName>ppt_h</p:attrName>
                                        </p:attrNameLst>
                                      </p:cBhvr>
                                      <p:tavLst>
                                        <p:tav tm="0">
                                          <p:val>
                                            <p:fltVal val="0"/>
                                          </p:val>
                                        </p:tav>
                                        <p:tav tm="100000">
                                          <p:val>
                                            <p:strVal val="#ppt_h"/>
                                          </p:val>
                                        </p:tav>
                                      </p:tavLst>
                                    </p:anim>
                                    <p:animEffect transition="in" filter="fade">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p:cTn id="62" dur="500" fill="hold"/>
                                        <p:tgtEl>
                                          <p:spTgt spid="21"/>
                                        </p:tgtEl>
                                        <p:attrNameLst>
                                          <p:attrName>ppt_w</p:attrName>
                                        </p:attrNameLst>
                                      </p:cBhvr>
                                      <p:tavLst>
                                        <p:tav tm="0">
                                          <p:val>
                                            <p:fltVal val="0"/>
                                          </p:val>
                                        </p:tav>
                                        <p:tav tm="100000">
                                          <p:val>
                                            <p:strVal val="#ppt_w"/>
                                          </p:val>
                                        </p:tav>
                                      </p:tavLst>
                                    </p:anim>
                                    <p:anim calcmode="lin" valueType="num">
                                      <p:cBhvr>
                                        <p:cTn id="63" dur="500" fill="hold"/>
                                        <p:tgtEl>
                                          <p:spTgt spid="21"/>
                                        </p:tgtEl>
                                        <p:attrNameLst>
                                          <p:attrName>ppt_h</p:attrName>
                                        </p:attrNameLst>
                                      </p:cBhvr>
                                      <p:tavLst>
                                        <p:tav tm="0">
                                          <p:val>
                                            <p:fltVal val="0"/>
                                          </p:val>
                                        </p:tav>
                                        <p:tav tm="100000">
                                          <p:val>
                                            <p:strVal val="#ppt_h"/>
                                          </p:val>
                                        </p:tav>
                                      </p:tavLst>
                                    </p:anim>
                                    <p:animEffect transition="in" filter="fade">
                                      <p:cBhvr>
                                        <p:cTn id="64" dur="500"/>
                                        <p:tgtEl>
                                          <p:spTgt spid="21"/>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p:cTn id="67" dur="500" fill="hold"/>
                                        <p:tgtEl>
                                          <p:spTgt spid="26"/>
                                        </p:tgtEl>
                                        <p:attrNameLst>
                                          <p:attrName>ppt_w</p:attrName>
                                        </p:attrNameLst>
                                      </p:cBhvr>
                                      <p:tavLst>
                                        <p:tav tm="0">
                                          <p:val>
                                            <p:fltVal val="0"/>
                                          </p:val>
                                        </p:tav>
                                        <p:tav tm="100000">
                                          <p:val>
                                            <p:strVal val="#ppt_w"/>
                                          </p:val>
                                        </p:tav>
                                      </p:tavLst>
                                    </p:anim>
                                    <p:anim calcmode="lin" valueType="num">
                                      <p:cBhvr>
                                        <p:cTn id="68" dur="500" fill="hold"/>
                                        <p:tgtEl>
                                          <p:spTgt spid="26"/>
                                        </p:tgtEl>
                                        <p:attrNameLst>
                                          <p:attrName>ppt_h</p:attrName>
                                        </p:attrNameLst>
                                      </p:cBhvr>
                                      <p:tavLst>
                                        <p:tav tm="0">
                                          <p:val>
                                            <p:fltVal val="0"/>
                                          </p:val>
                                        </p:tav>
                                        <p:tav tm="100000">
                                          <p:val>
                                            <p:strVal val="#ppt_h"/>
                                          </p:val>
                                        </p:tav>
                                      </p:tavLst>
                                    </p:anim>
                                    <p:animEffect transition="in" filter="fade">
                                      <p:cBhvr>
                                        <p:cTn id="69" dur="500"/>
                                        <p:tgtEl>
                                          <p:spTgt spid="26"/>
                                        </p:tgtEl>
                                      </p:cBhvr>
                                    </p:animEffect>
                                  </p:childTnLst>
                                </p:cTn>
                              </p:par>
                              <p:par>
                                <p:cTn id="70" presetID="53" presetClass="entr" presetSubtype="16" fill="hold" nodeType="withEffect">
                                  <p:stCondLst>
                                    <p:cond delay="0"/>
                                  </p:stCondLst>
                                  <p:childTnLst>
                                    <p:set>
                                      <p:cBhvr>
                                        <p:cTn id="71" dur="1" fill="hold">
                                          <p:stCondLst>
                                            <p:cond delay="0"/>
                                          </p:stCondLst>
                                        </p:cTn>
                                        <p:tgtEl>
                                          <p:spTgt spid="31"/>
                                        </p:tgtEl>
                                        <p:attrNameLst>
                                          <p:attrName>style.visibility</p:attrName>
                                        </p:attrNameLst>
                                      </p:cBhvr>
                                      <p:to>
                                        <p:strVal val="visible"/>
                                      </p:to>
                                    </p:set>
                                    <p:anim calcmode="lin" valueType="num">
                                      <p:cBhvr>
                                        <p:cTn id="72" dur="500" fill="hold"/>
                                        <p:tgtEl>
                                          <p:spTgt spid="31"/>
                                        </p:tgtEl>
                                        <p:attrNameLst>
                                          <p:attrName>ppt_w</p:attrName>
                                        </p:attrNameLst>
                                      </p:cBhvr>
                                      <p:tavLst>
                                        <p:tav tm="0">
                                          <p:val>
                                            <p:fltVal val="0"/>
                                          </p:val>
                                        </p:tav>
                                        <p:tav tm="100000">
                                          <p:val>
                                            <p:strVal val="#ppt_w"/>
                                          </p:val>
                                        </p:tav>
                                      </p:tavLst>
                                    </p:anim>
                                    <p:anim calcmode="lin" valueType="num">
                                      <p:cBhvr>
                                        <p:cTn id="73" dur="500" fill="hold"/>
                                        <p:tgtEl>
                                          <p:spTgt spid="31"/>
                                        </p:tgtEl>
                                        <p:attrNameLst>
                                          <p:attrName>ppt_h</p:attrName>
                                        </p:attrNameLst>
                                      </p:cBhvr>
                                      <p:tavLst>
                                        <p:tav tm="0">
                                          <p:val>
                                            <p:fltVal val="0"/>
                                          </p:val>
                                        </p:tav>
                                        <p:tav tm="100000">
                                          <p:val>
                                            <p:strVal val="#ppt_h"/>
                                          </p:val>
                                        </p:tav>
                                      </p:tavLst>
                                    </p:anim>
                                    <p:animEffect transition="in" filter="fade">
                                      <p:cBhvr>
                                        <p:cTn id="74" dur="500"/>
                                        <p:tgtEl>
                                          <p:spTgt spid="31"/>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 calcmode="lin" valueType="num">
                                      <p:cBhvr>
                                        <p:cTn id="79" dur="500" fill="hold"/>
                                        <p:tgtEl>
                                          <p:spTgt spid="22"/>
                                        </p:tgtEl>
                                        <p:attrNameLst>
                                          <p:attrName>ppt_w</p:attrName>
                                        </p:attrNameLst>
                                      </p:cBhvr>
                                      <p:tavLst>
                                        <p:tav tm="0">
                                          <p:val>
                                            <p:fltVal val="0"/>
                                          </p:val>
                                        </p:tav>
                                        <p:tav tm="100000">
                                          <p:val>
                                            <p:strVal val="#ppt_w"/>
                                          </p:val>
                                        </p:tav>
                                      </p:tavLst>
                                    </p:anim>
                                    <p:anim calcmode="lin" valueType="num">
                                      <p:cBhvr>
                                        <p:cTn id="80" dur="500" fill="hold"/>
                                        <p:tgtEl>
                                          <p:spTgt spid="22"/>
                                        </p:tgtEl>
                                        <p:attrNameLst>
                                          <p:attrName>ppt_h</p:attrName>
                                        </p:attrNameLst>
                                      </p:cBhvr>
                                      <p:tavLst>
                                        <p:tav tm="0">
                                          <p:val>
                                            <p:fltVal val="0"/>
                                          </p:val>
                                        </p:tav>
                                        <p:tav tm="100000">
                                          <p:val>
                                            <p:strVal val="#ppt_h"/>
                                          </p:val>
                                        </p:tav>
                                      </p:tavLst>
                                    </p:anim>
                                    <p:animEffect transition="in" filter="fade">
                                      <p:cBhvr>
                                        <p:cTn id="81" dur="500"/>
                                        <p:tgtEl>
                                          <p:spTgt spid="22"/>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18"/>
                                        </p:tgtEl>
                                        <p:attrNameLst>
                                          <p:attrName>style.visibility</p:attrName>
                                        </p:attrNameLst>
                                      </p:cBhvr>
                                      <p:to>
                                        <p:strVal val="visible"/>
                                      </p:to>
                                    </p:set>
                                    <p:anim calcmode="lin" valueType="num">
                                      <p:cBhvr>
                                        <p:cTn id="86" dur="500" fill="hold"/>
                                        <p:tgtEl>
                                          <p:spTgt spid="18"/>
                                        </p:tgtEl>
                                        <p:attrNameLst>
                                          <p:attrName>ppt_w</p:attrName>
                                        </p:attrNameLst>
                                      </p:cBhvr>
                                      <p:tavLst>
                                        <p:tav tm="0">
                                          <p:val>
                                            <p:fltVal val="0"/>
                                          </p:val>
                                        </p:tav>
                                        <p:tav tm="100000">
                                          <p:val>
                                            <p:strVal val="#ppt_w"/>
                                          </p:val>
                                        </p:tav>
                                      </p:tavLst>
                                    </p:anim>
                                    <p:anim calcmode="lin" valueType="num">
                                      <p:cBhvr>
                                        <p:cTn id="87" dur="500" fill="hold"/>
                                        <p:tgtEl>
                                          <p:spTgt spid="18"/>
                                        </p:tgtEl>
                                        <p:attrNameLst>
                                          <p:attrName>ppt_h</p:attrName>
                                        </p:attrNameLst>
                                      </p:cBhvr>
                                      <p:tavLst>
                                        <p:tav tm="0">
                                          <p:val>
                                            <p:fltVal val="0"/>
                                          </p:val>
                                        </p:tav>
                                        <p:tav tm="100000">
                                          <p:val>
                                            <p:strVal val="#ppt_h"/>
                                          </p:val>
                                        </p:tav>
                                      </p:tavLst>
                                    </p:anim>
                                    <p:animEffect transition="in" filter="fade">
                                      <p:cBhvr>
                                        <p:cTn id="88" dur="500"/>
                                        <p:tgtEl>
                                          <p:spTgt spid="18"/>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28"/>
                                        </p:tgtEl>
                                        <p:attrNameLst>
                                          <p:attrName>style.visibility</p:attrName>
                                        </p:attrNameLst>
                                      </p:cBhvr>
                                      <p:to>
                                        <p:strVal val="visible"/>
                                      </p:to>
                                    </p:set>
                                    <p:anim calcmode="lin" valueType="num">
                                      <p:cBhvr>
                                        <p:cTn id="93" dur="500" fill="hold"/>
                                        <p:tgtEl>
                                          <p:spTgt spid="28"/>
                                        </p:tgtEl>
                                        <p:attrNameLst>
                                          <p:attrName>ppt_w</p:attrName>
                                        </p:attrNameLst>
                                      </p:cBhvr>
                                      <p:tavLst>
                                        <p:tav tm="0">
                                          <p:val>
                                            <p:fltVal val="0"/>
                                          </p:val>
                                        </p:tav>
                                        <p:tav tm="100000">
                                          <p:val>
                                            <p:strVal val="#ppt_w"/>
                                          </p:val>
                                        </p:tav>
                                      </p:tavLst>
                                    </p:anim>
                                    <p:anim calcmode="lin" valueType="num">
                                      <p:cBhvr>
                                        <p:cTn id="94" dur="500" fill="hold"/>
                                        <p:tgtEl>
                                          <p:spTgt spid="28"/>
                                        </p:tgtEl>
                                        <p:attrNameLst>
                                          <p:attrName>ppt_h</p:attrName>
                                        </p:attrNameLst>
                                      </p:cBhvr>
                                      <p:tavLst>
                                        <p:tav tm="0">
                                          <p:val>
                                            <p:fltVal val="0"/>
                                          </p:val>
                                        </p:tav>
                                        <p:tav tm="100000">
                                          <p:val>
                                            <p:strVal val="#ppt_h"/>
                                          </p:val>
                                        </p:tav>
                                      </p:tavLst>
                                    </p:anim>
                                    <p:animEffect transition="in" filter="fade">
                                      <p:cBhvr>
                                        <p:cTn id="95" dur="500"/>
                                        <p:tgtEl>
                                          <p:spTgt spid="28"/>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29"/>
                                        </p:tgtEl>
                                        <p:attrNameLst>
                                          <p:attrName>style.visibility</p:attrName>
                                        </p:attrNameLst>
                                      </p:cBhvr>
                                      <p:to>
                                        <p:strVal val="visible"/>
                                      </p:to>
                                    </p:set>
                                    <p:anim calcmode="lin" valueType="num">
                                      <p:cBhvr>
                                        <p:cTn id="98" dur="500" fill="hold"/>
                                        <p:tgtEl>
                                          <p:spTgt spid="29"/>
                                        </p:tgtEl>
                                        <p:attrNameLst>
                                          <p:attrName>ppt_w</p:attrName>
                                        </p:attrNameLst>
                                      </p:cBhvr>
                                      <p:tavLst>
                                        <p:tav tm="0">
                                          <p:val>
                                            <p:fltVal val="0"/>
                                          </p:val>
                                        </p:tav>
                                        <p:tav tm="100000">
                                          <p:val>
                                            <p:strVal val="#ppt_w"/>
                                          </p:val>
                                        </p:tav>
                                      </p:tavLst>
                                    </p:anim>
                                    <p:anim calcmode="lin" valueType="num">
                                      <p:cBhvr>
                                        <p:cTn id="99" dur="500" fill="hold"/>
                                        <p:tgtEl>
                                          <p:spTgt spid="29"/>
                                        </p:tgtEl>
                                        <p:attrNameLst>
                                          <p:attrName>ppt_h</p:attrName>
                                        </p:attrNameLst>
                                      </p:cBhvr>
                                      <p:tavLst>
                                        <p:tav tm="0">
                                          <p:val>
                                            <p:fltVal val="0"/>
                                          </p:val>
                                        </p:tav>
                                        <p:tav tm="100000">
                                          <p:val>
                                            <p:strVal val="#ppt_h"/>
                                          </p:val>
                                        </p:tav>
                                      </p:tavLst>
                                    </p:anim>
                                    <p:animEffect transition="in" filter="fade">
                                      <p:cBhvr>
                                        <p:cTn id="100" dur="500"/>
                                        <p:tgtEl>
                                          <p:spTgt spid="29"/>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27"/>
                                        </p:tgtEl>
                                        <p:attrNameLst>
                                          <p:attrName>style.visibility</p:attrName>
                                        </p:attrNameLst>
                                      </p:cBhvr>
                                      <p:to>
                                        <p:strVal val="visible"/>
                                      </p:to>
                                    </p:set>
                                    <p:anim calcmode="lin" valueType="num">
                                      <p:cBhvr>
                                        <p:cTn id="105" dur="500" fill="hold"/>
                                        <p:tgtEl>
                                          <p:spTgt spid="27"/>
                                        </p:tgtEl>
                                        <p:attrNameLst>
                                          <p:attrName>ppt_w</p:attrName>
                                        </p:attrNameLst>
                                      </p:cBhvr>
                                      <p:tavLst>
                                        <p:tav tm="0">
                                          <p:val>
                                            <p:fltVal val="0"/>
                                          </p:val>
                                        </p:tav>
                                        <p:tav tm="100000">
                                          <p:val>
                                            <p:strVal val="#ppt_w"/>
                                          </p:val>
                                        </p:tav>
                                      </p:tavLst>
                                    </p:anim>
                                    <p:anim calcmode="lin" valueType="num">
                                      <p:cBhvr>
                                        <p:cTn id="106" dur="500" fill="hold"/>
                                        <p:tgtEl>
                                          <p:spTgt spid="27"/>
                                        </p:tgtEl>
                                        <p:attrNameLst>
                                          <p:attrName>ppt_h</p:attrName>
                                        </p:attrNameLst>
                                      </p:cBhvr>
                                      <p:tavLst>
                                        <p:tav tm="0">
                                          <p:val>
                                            <p:fltVal val="0"/>
                                          </p:val>
                                        </p:tav>
                                        <p:tav tm="100000">
                                          <p:val>
                                            <p:strVal val="#ppt_h"/>
                                          </p:val>
                                        </p:tav>
                                      </p:tavLst>
                                    </p:anim>
                                    <p:animEffect transition="in" filter="fade">
                                      <p:cBhvr>
                                        <p:cTn id="107" dur="500"/>
                                        <p:tgtEl>
                                          <p:spTgt spid="27"/>
                                        </p:tgtEl>
                                      </p:cBhvr>
                                    </p:animEffect>
                                  </p:childTnLst>
                                </p:cTn>
                              </p:par>
                              <p:par>
                                <p:cTn id="108" presetID="53" presetClass="entr" presetSubtype="16" fill="hold" grpId="0" nodeType="withEffect">
                                  <p:stCondLst>
                                    <p:cond delay="0"/>
                                  </p:stCondLst>
                                  <p:childTnLst>
                                    <p:set>
                                      <p:cBhvr>
                                        <p:cTn id="109" dur="1" fill="hold">
                                          <p:stCondLst>
                                            <p:cond delay="0"/>
                                          </p:stCondLst>
                                        </p:cTn>
                                        <p:tgtEl>
                                          <p:spTgt spid="30"/>
                                        </p:tgtEl>
                                        <p:attrNameLst>
                                          <p:attrName>style.visibility</p:attrName>
                                        </p:attrNameLst>
                                      </p:cBhvr>
                                      <p:to>
                                        <p:strVal val="visible"/>
                                      </p:to>
                                    </p:set>
                                    <p:anim calcmode="lin" valueType="num">
                                      <p:cBhvr>
                                        <p:cTn id="110" dur="500" fill="hold"/>
                                        <p:tgtEl>
                                          <p:spTgt spid="30"/>
                                        </p:tgtEl>
                                        <p:attrNameLst>
                                          <p:attrName>ppt_w</p:attrName>
                                        </p:attrNameLst>
                                      </p:cBhvr>
                                      <p:tavLst>
                                        <p:tav tm="0">
                                          <p:val>
                                            <p:fltVal val="0"/>
                                          </p:val>
                                        </p:tav>
                                        <p:tav tm="100000">
                                          <p:val>
                                            <p:strVal val="#ppt_w"/>
                                          </p:val>
                                        </p:tav>
                                      </p:tavLst>
                                    </p:anim>
                                    <p:anim calcmode="lin" valueType="num">
                                      <p:cBhvr>
                                        <p:cTn id="111" dur="500" fill="hold"/>
                                        <p:tgtEl>
                                          <p:spTgt spid="30"/>
                                        </p:tgtEl>
                                        <p:attrNameLst>
                                          <p:attrName>ppt_h</p:attrName>
                                        </p:attrNameLst>
                                      </p:cBhvr>
                                      <p:tavLst>
                                        <p:tav tm="0">
                                          <p:val>
                                            <p:fltVal val="0"/>
                                          </p:val>
                                        </p:tav>
                                        <p:tav tm="100000">
                                          <p:val>
                                            <p:strVal val="#ppt_h"/>
                                          </p:val>
                                        </p:tav>
                                      </p:tavLst>
                                    </p:anim>
                                    <p:animEffect transition="in" filter="fade">
                                      <p:cBhvr>
                                        <p:cTn id="1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7" grpId="0"/>
      <p:bldP spid="18" grpId="0"/>
      <p:bldP spid="19" grpId="0" animBg="1"/>
      <p:bldP spid="21" grpId="0" animBg="1"/>
      <p:bldP spid="22" grpId="0" animBg="1"/>
      <p:bldP spid="23" grpId="0" animBg="1"/>
      <p:bldP spid="24" grpId="0"/>
      <p:bldP spid="25" grpId="0"/>
      <p:bldP spid="26" grpId="0"/>
      <p:bldP spid="27" grpId="0" animBg="1"/>
      <p:bldP spid="28" grpId="0" animBg="1"/>
      <p:bldP spid="29"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737600" y="5988247"/>
            <a:ext cx="2844800" cy="365125"/>
          </a:xfrm>
        </p:spPr>
        <p:txBody>
          <a:bodyPr/>
          <a:lstStyle/>
          <a:p>
            <a:pPr defTabSz="457200"/>
            <a:fld id="{644DF3B2-5B0F-514C-AE92-94CAAA68DD3A}" type="slidenum">
              <a:rPr lang="en-US">
                <a:solidFill>
                  <a:prstClr val="black">
                    <a:tint val="75000"/>
                  </a:prstClr>
                </a:solidFill>
              </a:rPr>
              <a:pPr defTabSz="457200"/>
              <a:t>5</a:t>
            </a:fld>
            <a:endParaRPr lang="en-US" dirty="0">
              <a:solidFill>
                <a:prstClr val="black">
                  <a:tint val="75000"/>
                </a:prstClr>
              </a:solidFill>
            </a:endParaRPr>
          </a:p>
        </p:txBody>
      </p:sp>
      <p:pic>
        <p:nvPicPr>
          <p:cNvPr id="8"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68680" y="1555203"/>
            <a:ext cx="4900340" cy="3094125"/>
          </a:xfrm>
          <a:ln>
            <a:solidFill>
              <a:schemeClr val="tx2"/>
            </a:solidFill>
          </a:ln>
        </p:spPr>
      </p:pic>
      <p:sp>
        <p:nvSpPr>
          <p:cNvPr id="14" name="TextBox 13"/>
          <p:cNvSpPr txBox="1"/>
          <p:nvPr/>
        </p:nvSpPr>
        <p:spPr>
          <a:xfrm>
            <a:off x="103908" y="42835"/>
            <a:ext cx="5476010" cy="307777"/>
          </a:xfrm>
          <a:prstGeom prst="rect">
            <a:avLst/>
          </a:prstGeom>
          <a:noFill/>
        </p:spPr>
        <p:txBody>
          <a:bodyPr wrap="square" rtlCol="0">
            <a:spAutoFit/>
          </a:bodyPr>
          <a:lstStyle/>
          <a:p>
            <a:r>
              <a:rPr lang="en-US" sz="1400" b="1" dirty="0">
                <a:solidFill>
                  <a:schemeClr val="bg1"/>
                </a:solidFill>
                <a:latin typeface="Times New Roman" panose="02020603050405020304" pitchFamily="18" charset="0"/>
                <a:cs typeface="Times New Roman" panose="02020603050405020304" pitchFamily="18" charset="0"/>
              </a:rPr>
              <a:t>BIO-ENERGY SYSTEMS TECHNOLOGY LABORATORY (BEST)</a:t>
            </a:r>
          </a:p>
        </p:txBody>
      </p:sp>
      <p:sp>
        <p:nvSpPr>
          <p:cNvPr id="9" name="TextBox 8"/>
          <p:cNvSpPr txBox="1"/>
          <p:nvPr/>
        </p:nvSpPr>
        <p:spPr>
          <a:xfrm>
            <a:off x="356320" y="427720"/>
            <a:ext cx="5412700" cy="584775"/>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Renewable Energy in the USA</a:t>
            </a:r>
          </a:p>
        </p:txBody>
      </p:sp>
      <p:sp>
        <p:nvSpPr>
          <p:cNvPr id="11" name="TextBox 10"/>
          <p:cNvSpPr txBox="1"/>
          <p:nvPr/>
        </p:nvSpPr>
        <p:spPr>
          <a:xfrm>
            <a:off x="6319146" y="427720"/>
            <a:ext cx="5412700" cy="584775"/>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Energy Outlook</a:t>
            </a:r>
          </a:p>
        </p:txBody>
      </p:sp>
      <p:pic>
        <p:nvPicPr>
          <p:cNvPr id="2" name="Picture 1">
            <a:extLst>
              <a:ext uri="{FF2B5EF4-FFF2-40B4-BE49-F238E27FC236}">
                <a16:creationId xmlns:a16="http://schemas.microsoft.com/office/drawing/2014/main" id="{85C9C1D2-8A53-6944-6F3C-9375F34DA9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9695" y="1555203"/>
            <a:ext cx="5031904" cy="3094125"/>
          </a:xfrm>
          <a:prstGeom prst="rect">
            <a:avLst/>
          </a:prstGeom>
          <a:ln>
            <a:solidFill>
              <a:schemeClr val="tx1"/>
            </a:solidFill>
          </a:ln>
        </p:spPr>
      </p:pic>
    </p:spTree>
    <p:extLst>
      <p:ext uri="{BB962C8B-B14F-4D97-AF65-F5344CB8AC3E}">
        <p14:creationId xmlns:p14="http://schemas.microsoft.com/office/powerpoint/2010/main" val="1687903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457200"/>
            <a:fld id="{644DF3B2-5B0F-514C-AE92-94CAAA68DD3A}" type="slidenum">
              <a:rPr lang="en-US">
                <a:solidFill>
                  <a:prstClr val="black">
                    <a:tint val="75000"/>
                  </a:prstClr>
                </a:solidFill>
              </a:rPr>
              <a:pPr defTabSz="457200"/>
              <a:t>6</a:t>
            </a:fld>
            <a:endParaRPr lang="en-US" dirty="0">
              <a:solidFill>
                <a:prstClr val="black">
                  <a:tint val="75000"/>
                </a:prstClr>
              </a:solidFill>
            </a:endParaRPr>
          </a:p>
        </p:txBody>
      </p:sp>
      <p:pic>
        <p:nvPicPr>
          <p:cNvPr id="11" name="Picture 2" descr="AD How it work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42900" y="1252693"/>
            <a:ext cx="6613712" cy="4312973"/>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2328" y="1238081"/>
            <a:ext cx="2904566" cy="2190919"/>
          </a:xfrm>
          <a:prstGeom prst="rect">
            <a:avLst/>
          </a:prstGeom>
          <a:ln>
            <a:solidFill>
              <a:schemeClr val="tx2"/>
            </a:solidFill>
          </a:ln>
        </p:spPr>
      </p:pic>
      <p:pic>
        <p:nvPicPr>
          <p:cNvPr id="14" name="Content Placeholder 5"/>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8552328" y="3644471"/>
            <a:ext cx="2763372" cy="21794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03908" y="42835"/>
            <a:ext cx="5465619" cy="307777"/>
          </a:xfrm>
          <a:prstGeom prst="rect">
            <a:avLst/>
          </a:prstGeom>
          <a:noFill/>
        </p:spPr>
        <p:txBody>
          <a:bodyPr wrap="square" rtlCol="0">
            <a:spAutoFit/>
          </a:bodyPr>
          <a:lstStyle/>
          <a:p>
            <a:r>
              <a:rPr lang="en-US" sz="1400" b="1" dirty="0">
                <a:solidFill>
                  <a:schemeClr val="bg1"/>
                </a:solidFill>
                <a:latin typeface="Times New Roman" panose="02020603050405020304" pitchFamily="18" charset="0"/>
                <a:cs typeface="Times New Roman" panose="02020603050405020304" pitchFamily="18" charset="0"/>
              </a:rPr>
              <a:t>BIO-ENERGY SYSTEMS TECHNOLOGY LABORATORY (BEST)</a:t>
            </a:r>
          </a:p>
        </p:txBody>
      </p:sp>
      <p:sp>
        <p:nvSpPr>
          <p:cNvPr id="9" name="TextBox 8"/>
          <p:cNvSpPr txBox="1"/>
          <p:nvPr/>
        </p:nvSpPr>
        <p:spPr>
          <a:xfrm>
            <a:off x="342900" y="425183"/>
            <a:ext cx="7778091"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Anaerobic Digestion (AD)- Process Overview</a:t>
            </a:r>
          </a:p>
        </p:txBody>
      </p:sp>
      <p:sp>
        <p:nvSpPr>
          <p:cNvPr id="3" name="TextBox 2"/>
          <p:cNvSpPr txBox="1"/>
          <p:nvPr/>
        </p:nvSpPr>
        <p:spPr>
          <a:xfrm>
            <a:off x="8766162" y="809903"/>
            <a:ext cx="2411750"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Industrial Wastewater</a:t>
            </a:r>
          </a:p>
        </p:txBody>
      </p:sp>
      <p:sp>
        <p:nvSpPr>
          <p:cNvPr id="5" name="TextBox 4"/>
          <p:cNvSpPr txBox="1"/>
          <p:nvPr/>
        </p:nvSpPr>
        <p:spPr>
          <a:xfrm>
            <a:off x="8849326" y="5910209"/>
            <a:ext cx="2471061"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Wastewater Discharge</a:t>
            </a:r>
          </a:p>
        </p:txBody>
      </p:sp>
    </p:spTree>
    <p:extLst>
      <p:ext uri="{BB962C8B-B14F-4D97-AF65-F5344CB8AC3E}">
        <p14:creationId xmlns:p14="http://schemas.microsoft.com/office/powerpoint/2010/main" val="3555658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457200"/>
            <a:fld id="{644DF3B2-5B0F-514C-AE92-94CAAA68DD3A}" type="slidenum">
              <a:rPr lang="en-US">
                <a:solidFill>
                  <a:prstClr val="black">
                    <a:tint val="75000"/>
                  </a:prstClr>
                </a:solidFill>
              </a:rPr>
              <a:pPr defTabSz="457200"/>
              <a:t>7</a:t>
            </a:fld>
            <a:endParaRPr lang="en-US" dirty="0">
              <a:solidFill>
                <a:prstClr val="black">
                  <a:tint val="75000"/>
                </a:prstClr>
              </a:solidFill>
            </a:endParaRPr>
          </a:p>
        </p:txBody>
      </p:sp>
      <p:grpSp>
        <p:nvGrpSpPr>
          <p:cNvPr id="13" name="Group 12"/>
          <p:cNvGrpSpPr/>
          <p:nvPr/>
        </p:nvGrpSpPr>
        <p:grpSpPr>
          <a:xfrm>
            <a:off x="600941" y="1379720"/>
            <a:ext cx="6903027" cy="3170372"/>
            <a:chOff x="0" y="0"/>
            <a:chExt cx="5824675" cy="1538095"/>
          </a:xfrm>
        </p:grpSpPr>
        <p:grpSp>
          <p:nvGrpSpPr>
            <p:cNvPr id="15" name="Group 14"/>
            <p:cNvGrpSpPr/>
            <p:nvPr/>
          </p:nvGrpSpPr>
          <p:grpSpPr>
            <a:xfrm>
              <a:off x="42284" y="36999"/>
              <a:ext cx="5697219" cy="1464310"/>
              <a:chOff x="0" y="0"/>
              <a:chExt cx="5771229" cy="1464395"/>
            </a:xfrm>
          </p:grpSpPr>
          <p:sp>
            <p:nvSpPr>
              <p:cNvPr id="17" name="Rounded Rectangle 16"/>
              <p:cNvSpPr/>
              <p:nvPr/>
            </p:nvSpPr>
            <p:spPr>
              <a:xfrm>
                <a:off x="0" y="1977"/>
                <a:ext cx="829831" cy="391131"/>
              </a:xfrm>
              <a:prstGeom prst="roundRect">
                <a:avLst/>
              </a:prstGeom>
              <a:solidFill>
                <a:srgbClr val="5B9BD5"/>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200000"/>
                  </a:lnSpc>
                  <a:spcBef>
                    <a:spcPts val="0"/>
                  </a:spcBef>
                  <a:spcAft>
                    <a:spcPts val="0"/>
                  </a:spcAft>
                </a:pPr>
                <a:r>
                  <a:rPr lang="en-US" sz="800">
                    <a:effectLst/>
                    <a:latin typeface="Times New Roman" panose="02020603050405020304" pitchFamily="18" charset="0"/>
                    <a:ea typeface="Calibri" panose="020F0502020204030204" pitchFamily="34" charset="0"/>
                    <a:cs typeface="Arial" panose="020B0604020202020204" pitchFamily="34" charset="0"/>
                  </a:rPr>
                  <a:t>Carbohydrates</a:t>
                </a:r>
                <a:endParaRPr lang="en-US" sz="1200">
                  <a:effectLst/>
                  <a:latin typeface="Times New Roman" panose="02020603050405020304" pitchFamily="18" charset="0"/>
                  <a:ea typeface="Calibri" panose="020F0502020204030204" pitchFamily="34" charset="0"/>
                  <a:cs typeface="Arial" panose="020B0604020202020204" pitchFamily="34" charset="0"/>
                </a:endParaRPr>
              </a:p>
            </p:txBody>
          </p:sp>
          <p:sp>
            <p:nvSpPr>
              <p:cNvPr id="18" name="Rounded Rectangle 17"/>
              <p:cNvSpPr/>
              <p:nvPr/>
            </p:nvSpPr>
            <p:spPr>
              <a:xfrm>
                <a:off x="0" y="535818"/>
                <a:ext cx="829310" cy="391131"/>
              </a:xfrm>
              <a:prstGeom prst="roundRect">
                <a:avLst/>
              </a:prstGeom>
              <a:solidFill>
                <a:srgbClr val="5B9BD5"/>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200000"/>
                  </a:lnSpc>
                  <a:spcBef>
                    <a:spcPts val="0"/>
                  </a:spcBef>
                  <a:spcAft>
                    <a:spcPts val="0"/>
                  </a:spcAft>
                </a:pPr>
                <a:r>
                  <a:rPr lang="en-US" sz="800">
                    <a:effectLst/>
                    <a:latin typeface="Times New Roman" panose="02020603050405020304" pitchFamily="18" charset="0"/>
                    <a:ea typeface="Calibri" panose="020F0502020204030204" pitchFamily="34" charset="0"/>
                    <a:cs typeface="Arial" panose="020B0604020202020204" pitchFamily="34" charset="0"/>
                  </a:rPr>
                  <a:t>Proteins</a:t>
                </a:r>
                <a:endParaRPr lang="en-US" sz="1200">
                  <a:effectLst/>
                  <a:latin typeface="Times New Roman" panose="02020603050405020304" pitchFamily="18" charset="0"/>
                  <a:ea typeface="Calibri" panose="020F0502020204030204" pitchFamily="34" charset="0"/>
                  <a:cs typeface="Arial" panose="020B0604020202020204" pitchFamily="34" charset="0"/>
                </a:endParaRPr>
              </a:p>
            </p:txBody>
          </p:sp>
          <p:sp>
            <p:nvSpPr>
              <p:cNvPr id="19" name="Rounded Rectangle 18"/>
              <p:cNvSpPr/>
              <p:nvPr/>
            </p:nvSpPr>
            <p:spPr>
              <a:xfrm>
                <a:off x="0" y="1069658"/>
                <a:ext cx="829310" cy="391131"/>
              </a:xfrm>
              <a:prstGeom prst="roundRect">
                <a:avLst/>
              </a:prstGeom>
              <a:solidFill>
                <a:srgbClr val="5B9BD5"/>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200000"/>
                  </a:lnSpc>
                  <a:spcBef>
                    <a:spcPts val="0"/>
                  </a:spcBef>
                  <a:spcAft>
                    <a:spcPts val="0"/>
                  </a:spcAft>
                </a:pPr>
                <a:r>
                  <a:rPr lang="en-US" sz="800">
                    <a:effectLst/>
                    <a:latin typeface="Times New Roman" panose="02020603050405020304" pitchFamily="18" charset="0"/>
                    <a:ea typeface="Calibri" panose="020F0502020204030204" pitchFamily="34" charset="0"/>
                    <a:cs typeface="Arial" panose="020B0604020202020204" pitchFamily="34" charset="0"/>
                  </a:rPr>
                  <a:t>Fats</a:t>
                </a:r>
                <a:endParaRPr lang="en-US" sz="1200">
                  <a:effectLst/>
                  <a:latin typeface="Times New Roman" panose="02020603050405020304" pitchFamily="18" charset="0"/>
                  <a:ea typeface="Calibri" panose="020F0502020204030204" pitchFamily="34" charset="0"/>
                  <a:cs typeface="Arial" panose="020B0604020202020204" pitchFamily="34" charset="0"/>
                </a:endParaRPr>
              </a:p>
            </p:txBody>
          </p:sp>
          <p:sp>
            <p:nvSpPr>
              <p:cNvPr id="20" name="Rounded Rectangle 19"/>
              <p:cNvSpPr/>
              <p:nvPr/>
            </p:nvSpPr>
            <p:spPr>
              <a:xfrm rot="16200000">
                <a:off x="409630" y="612458"/>
                <a:ext cx="1457325" cy="232410"/>
              </a:xfrm>
              <a:prstGeom prst="roundRect">
                <a:avLst>
                  <a:gd name="adj" fmla="val 17598"/>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200000"/>
                  </a:lnSpc>
                  <a:spcBef>
                    <a:spcPts val="0"/>
                  </a:spcBef>
                  <a:spcAft>
                    <a:spcPts val="0"/>
                  </a:spcAft>
                </a:pPr>
                <a:r>
                  <a:rPr lang="en-US" sz="800">
                    <a:effectLst/>
                    <a:latin typeface="Times New Roman" panose="02020603050405020304" pitchFamily="18" charset="0"/>
                    <a:ea typeface="Calibri" panose="020F0502020204030204" pitchFamily="34" charset="0"/>
                    <a:cs typeface="Arial" panose="020B0604020202020204" pitchFamily="34" charset="0"/>
                  </a:rPr>
                  <a:t>Hydrolysis</a:t>
                </a:r>
                <a:endParaRPr lang="en-US" sz="1200">
                  <a:effectLst/>
                  <a:latin typeface="Times New Roman" panose="02020603050405020304" pitchFamily="18" charset="0"/>
                  <a:ea typeface="Calibri" panose="020F0502020204030204" pitchFamily="34" charset="0"/>
                  <a:cs typeface="Arial" panose="020B0604020202020204" pitchFamily="34" charset="0"/>
                </a:endParaRPr>
              </a:p>
            </p:txBody>
          </p:sp>
          <p:sp>
            <p:nvSpPr>
              <p:cNvPr id="21" name="Rounded Rectangle 20"/>
              <p:cNvSpPr/>
              <p:nvPr/>
            </p:nvSpPr>
            <p:spPr>
              <a:xfrm>
                <a:off x="1442955" y="1977"/>
                <a:ext cx="850900" cy="390525"/>
              </a:xfrm>
              <a:prstGeom prst="roundRect">
                <a:avLst/>
              </a:prstGeom>
              <a:solidFill>
                <a:srgbClr val="5B9BD5"/>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200000"/>
                  </a:lnSpc>
                  <a:spcBef>
                    <a:spcPts val="0"/>
                  </a:spcBef>
                  <a:spcAft>
                    <a:spcPts val="0"/>
                  </a:spcAft>
                </a:pPr>
                <a:r>
                  <a:rPr lang="en-US" sz="800">
                    <a:effectLst/>
                    <a:latin typeface="Times New Roman" panose="02020603050405020304" pitchFamily="18" charset="0"/>
                    <a:ea typeface="Calibri" panose="020F0502020204030204" pitchFamily="34" charset="0"/>
                    <a:cs typeface="Arial" panose="020B0604020202020204" pitchFamily="34" charset="0"/>
                  </a:rPr>
                  <a:t>Sugar</a:t>
                </a:r>
                <a:endParaRPr lang="en-US" sz="1200">
                  <a:effectLst/>
                  <a:latin typeface="Times New Roman" panose="02020603050405020304" pitchFamily="18" charset="0"/>
                  <a:ea typeface="Calibri" panose="020F0502020204030204" pitchFamily="34" charset="0"/>
                  <a:cs typeface="Arial" panose="020B0604020202020204" pitchFamily="34" charset="0"/>
                </a:endParaRPr>
              </a:p>
            </p:txBody>
          </p:sp>
          <p:sp>
            <p:nvSpPr>
              <p:cNvPr id="22" name="Rounded Rectangle 21"/>
              <p:cNvSpPr/>
              <p:nvPr/>
            </p:nvSpPr>
            <p:spPr>
              <a:xfrm>
                <a:off x="1442955" y="535818"/>
                <a:ext cx="861060" cy="390525"/>
              </a:xfrm>
              <a:prstGeom prst="roundRect">
                <a:avLst/>
              </a:prstGeom>
              <a:solidFill>
                <a:srgbClr val="5B9BD5"/>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200000"/>
                  </a:lnSpc>
                  <a:spcBef>
                    <a:spcPts val="0"/>
                  </a:spcBef>
                  <a:spcAft>
                    <a:spcPts val="0"/>
                  </a:spcAft>
                </a:pPr>
                <a:r>
                  <a:rPr lang="en-US" sz="800">
                    <a:effectLst/>
                    <a:latin typeface="Times New Roman" panose="02020603050405020304" pitchFamily="18" charset="0"/>
                    <a:ea typeface="Calibri" panose="020F0502020204030204" pitchFamily="34" charset="0"/>
                    <a:cs typeface="Arial" panose="020B0604020202020204" pitchFamily="34" charset="0"/>
                  </a:rPr>
                  <a:t>Amino-Acids</a:t>
                </a:r>
                <a:endParaRPr lang="en-US" sz="1200">
                  <a:effectLst/>
                  <a:latin typeface="Times New Roman" panose="02020603050405020304" pitchFamily="18" charset="0"/>
                  <a:ea typeface="Calibri" panose="020F0502020204030204" pitchFamily="34" charset="0"/>
                  <a:cs typeface="Arial" panose="020B0604020202020204" pitchFamily="34" charset="0"/>
                </a:endParaRPr>
              </a:p>
            </p:txBody>
          </p:sp>
          <p:sp>
            <p:nvSpPr>
              <p:cNvPr id="23" name="Rounded Rectangle 22"/>
              <p:cNvSpPr/>
              <p:nvPr/>
            </p:nvSpPr>
            <p:spPr>
              <a:xfrm>
                <a:off x="1442955" y="1069658"/>
                <a:ext cx="872115" cy="390525"/>
              </a:xfrm>
              <a:prstGeom prst="roundRect">
                <a:avLst/>
              </a:prstGeom>
              <a:solidFill>
                <a:srgbClr val="5B9BD5"/>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200000"/>
                  </a:lnSpc>
                  <a:spcBef>
                    <a:spcPts val="0"/>
                  </a:spcBef>
                  <a:spcAft>
                    <a:spcPts val="0"/>
                  </a:spcAft>
                </a:pPr>
                <a:r>
                  <a:rPr lang="en-US" sz="800">
                    <a:effectLst/>
                    <a:latin typeface="Times New Roman" panose="02020603050405020304" pitchFamily="18" charset="0"/>
                    <a:ea typeface="Calibri" panose="020F0502020204030204" pitchFamily="34" charset="0"/>
                    <a:cs typeface="Arial" panose="020B0604020202020204" pitchFamily="34" charset="0"/>
                  </a:rPr>
                  <a:t>Fatty-Acids</a:t>
                </a:r>
                <a:endParaRPr lang="en-US" sz="1200">
                  <a:effectLst/>
                  <a:latin typeface="Times New Roman" panose="02020603050405020304" pitchFamily="18" charset="0"/>
                  <a:ea typeface="Calibri" panose="020F0502020204030204" pitchFamily="34" charset="0"/>
                  <a:cs typeface="Arial" panose="020B0604020202020204" pitchFamily="34" charset="0"/>
                </a:endParaRPr>
              </a:p>
            </p:txBody>
          </p:sp>
          <p:sp>
            <p:nvSpPr>
              <p:cNvPr id="24" name="Rounded Rectangle 23"/>
              <p:cNvSpPr/>
              <p:nvPr/>
            </p:nvSpPr>
            <p:spPr>
              <a:xfrm>
                <a:off x="2949336" y="66119"/>
                <a:ext cx="586105" cy="675835"/>
              </a:xfrm>
              <a:prstGeom prst="roundRect">
                <a:avLst/>
              </a:prstGeom>
              <a:solidFill>
                <a:srgbClr val="5B9BD5"/>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200000"/>
                  </a:lnSpc>
                  <a:spcBef>
                    <a:spcPts val="0"/>
                  </a:spcBef>
                  <a:spcAft>
                    <a:spcPts val="0"/>
                  </a:spcAft>
                </a:pPr>
                <a:r>
                  <a:rPr lang="en-US" sz="800" dirty="0">
                    <a:effectLst/>
                    <a:latin typeface="Times New Roman" panose="02020603050405020304" pitchFamily="18" charset="0"/>
                    <a:ea typeface="Calibri" panose="020F0502020204030204" pitchFamily="34" charset="0"/>
                    <a:cs typeface="Arial" panose="020B0604020202020204" pitchFamily="34" charset="0"/>
                  </a:rPr>
                  <a:t>Carbo-n acids</a:t>
                </a:r>
                <a:endParaRPr lang="en-US" sz="1200" dirty="0">
                  <a:effectLst/>
                  <a:latin typeface="Times New Roman" panose="02020603050405020304" pitchFamily="18" charset="0"/>
                  <a:ea typeface="Calibri" panose="020F0502020204030204" pitchFamily="34" charset="0"/>
                  <a:cs typeface="Arial" panose="020B0604020202020204" pitchFamily="34" charset="0"/>
                </a:endParaRPr>
              </a:p>
              <a:p>
                <a:pPr marL="0" marR="0" algn="ctr">
                  <a:lnSpc>
                    <a:spcPct val="200000"/>
                  </a:lnSpc>
                  <a:spcBef>
                    <a:spcPts val="0"/>
                  </a:spcBef>
                  <a:spcAft>
                    <a:spcPts val="0"/>
                  </a:spcAft>
                </a:pPr>
                <a:r>
                  <a:rPr lang="en-US" sz="800" dirty="0">
                    <a:effectLst/>
                    <a:latin typeface="Times New Roman" panose="02020603050405020304" pitchFamily="18" charset="0"/>
                    <a:ea typeface="Calibri" panose="020F0502020204030204" pitchFamily="34" charset="0"/>
                    <a:cs typeface="Arial" panose="020B0604020202020204" pitchFamily="34" charset="0"/>
                  </a:rPr>
                  <a:t>Alcohol</a:t>
                </a:r>
                <a:endParaRPr lang="en-US" sz="1200" dirty="0">
                  <a:effectLst/>
                  <a:latin typeface="Times New Roman" panose="02020603050405020304" pitchFamily="18" charset="0"/>
                  <a:ea typeface="Calibri" panose="020F0502020204030204" pitchFamily="34" charset="0"/>
                  <a:cs typeface="Arial" panose="020B0604020202020204" pitchFamily="34" charset="0"/>
                </a:endParaRPr>
              </a:p>
            </p:txBody>
          </p:sp>
          <p:sp>
            <p:nvSpPr>
              <p:cNvPr id="25" name="Rounded Rectangle 24"/>
              <p:cNvSpPr/>
              <p:nvPr/>
            </p:nvSpPr>
            <p:spPr>
              <a:xfrm>
                <a:off x="2959908" y="826523"/>
                <a:ext cx="502128" cy="587069"/>
              </a:xfrm>
              <a:prstGeom prst="roundRect">
                <a:avLst/>
              </a:prstGeom>
              <a:solidFill>
                <a:srgbClr val="5B9BD5"/>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200000"/>
                  </a:lnSpc>
                  <a:spcBef>
                    <a:spcPts val="0"/>
                  </a:spcBef>
                  <a:spcAft>
                    <a:spcPts val="0"/>
                  </a:spcAft>
                </a:pPr>
                <a:r>
                  <a:rPr lang="en-US" sz="800">
                    <a:effectLst/>
                    <a:latin typeface="Times New Roman" panose="02020603050405020304" pitchFamily="18" charset="0"/>
                    <a:ea typeface="Calibri" panose="020F0502020204030204" pitchFamily="34" charset="0"/>
                    <a:cs typeface="Arial" panose="020B0604020202020204" pitchFamily="34" charset="0"/>
                  </a:rPr>
                  <a:t>H</a:t>
                </a:r>
                <a:r>
                  <a:rPr lang="en-US" sz="800" baseline="-25000">
                    <a:effectLst/>
                    <a:latin typeface="Times New Roman" panose="02020603050405020304" pitchFamily="18" charset="0"/>
                    <a:ea typeface="Calibri" panose="020F0502020204030204" pitchFamily="34" charset="0"/>
                    <a:cs typeface="Arial" panose="020B0604020202020204" pitchFamily="34" charset="0"/>
                  </a:rPr>
                  <a:t>2</a:t>
                </a:r>
                <a:r>
                  <a:rPr lang="en-US" sz="800">
                    <a:effectLst/>
                    <a:latin typeface="Times New Roman" panose="02020603050405020304" pitchFamily="18" charset="0"/>
                    <a:ea typeface="Calibri" panose="020F0502020204030204" pitchFamily="34" charset="0"/>
                    <a:cs typeface="Arial" panose="020B0604020202020204" pitchFamily="34" charset="0"/>
                  </a:rPr>
                  <a:t>, CO</a:t>
                </a:r>
                <a:r>
                  <a:rPr lang="en-US" sz="800" baseline="-25000">
                    <a:effectLst/>
                    <a:latin typeface="Times New Roman" panose="02020603050405020304" pitchFamily="18" charset="0"/>
                    <a:ea typeface="Calibri" panose="020F0502020204030204" pitchFamily="34" charset="0"/>
                    <a:cs typeface="Arial" panose="020B0604020202020204" pitchFamily="34" charset="0"/>
                  </a:rPr>
                  <a:t>2, </a:t>
                </a:r>
                <a:r>
                  <a:rPr lang="en-US" sz="800">
                    <a:effectLst/>
                    <a:latin typeface="Times New Roman" panose="02020603050405020304" pitchFamily="18" charset="0"/>
                    <a:ea typeface="Calibri" panose="020F0502020204030204" pitchFamily="34" charset="0"/>
                    <a:cs typeface="Arial" panose="020B0604020202020204" pitchFamily="34" charset="0"/>
                  </a:rPr>
                  <a:t>NH</a:t>
                </a:r>
                <a:r>
                  <a:rPr lang="en-US" sz="800" baseline="-25000">
                    <a:effectLst/>
                    <a:latin typeface="Times New Roman" panose="02020603050405020304" pitchFamily="18" charset="0"/>
                    <a:ea typeface="Calibri" panose="020F0502020204030204" pitchFamily="34" charset="0"/>
                    <a:cs typeface="Arial" panose="020B0604020202020204" pitchFamily="34" charset="0"/>
                  </a:rPr>
                  <a:t>3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p:txBody>
          </p:sp>
          <p:sp>
            <p:nvSpPr>
              <p:cNvPr id="26" name="Rounded Rectangle 25"/>
              <p:cNvSpPr/>
              <p:nvPr/>
            </p:nvSpPr>
            <p:spPr>
              <a:xfrm rot="16200000">
                <a:off x="1889584" y="612458"/>
                <a:ext cx="1457325" cy="232410"/>
              </a:xfrm>
              <a:prstGeom prst="roundRect">
                <a:avLst>
                  <a:gd name="adj" fmla="val 17598"/>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200000"/>
                  </a:lnSpc>
                  <a:spcBef>
                    <a:spcPts val="0"/>
                  </a:spcBef>
                  <a:spcAft>
                    <a:spcPts val="0"/>
                  </a:spcAft>
                </a:pPr>
                <a:r>
                  <a:rPr lang="en-US" sz="800" dirty="0" err="1">
                    <a:effectLst/>
                    <a:latin typeface="Times New Roman" panose="02020603050405020304" pitchFamily="18" charset="0"/>
                    <a:ea typeface="Calibri" panose="020F0502020204030204" pitchFamily="34" charset="0"/>
                    <a:cs typeface="Arial" panose="020B0604020202020204" pitchFamily="34" charset="0"/>
                  </a:rPr>
                  <a:t>Acidogenesis</a:t>
                </a:r>
                <a:endParaRPr lang="en-US" sz="1200" dirty="0">
                  <a:effectLst/>
                  <a:latin typeface="Times New Roman" panose="02020603050405020304" pitchFamily="18" charset="0"/>
                  <a:ea typeface="Calibri" panose="020F0502020204030204" pitchFamily="34" charset="0"/>
                  <a:cs typeface="Arial" panose="020B0604020202020204" pitchFamily="34" charset="0"/>
                </a:endParaRPr>
              </a:p>
            </p:txBody>
          </p:sp>
          <p:sp>
            <p:nvSpPr>
              <p:cNvPr id="27" name="Rounded Rectangle 26"/>
              <p:cNvSpPr/>
              <p:nvPr/>
            </p:nvSpPr>
            <p:spPr>
              <a:xfrm rot="16200000">
                <a:off x="3073547" y="617744"/>
                <a:ext cx="1457325" cy="233045"/>
              </a:xfrm>
              <a:prstGeom prst="roundRect">
                <a:avLst>
                  <a:gd name="adj" fmla="val 17598"/>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200000"/>
                  </a:lnSpc>
                  <a:spcBef>
                    <a:spcPts val="0"/>
                  </a:spcBef>
                  <a:spcAft>
                    <a:spcPts val="0"/>
                  </a:spcAft>
                </a:pPr>
                <a:r>
                  <a:rPr lang="en-US" sz="800">
                    <a:effectLst/>
                    <a:latin typeface="Times New Roman" panose="02020603050405020304" pitchFamily="18" charset="0"/>
                    <a:ea typeface="Calibri" panose="020F0502020204030204" pitchFamily="34" charset="0"/>
                    <a:cs typeface="Arial" panose="020B0604020202020204" pitchFamily="34" charset="0"/>
                  </a:rPr>
                  <a:t>Acetogenesis</a:t>
                </a:r>
                <a:endParaRPr lang="en-US" sz="1200">
                  <a:effectLst/>
                  <a:latin typeface="Times New Roman" panose="02020603050405020304" pitchFamily="18" charset="0"/>
                  <a:ea typeface="Calibri" panose="020F0502020204030204" pitchFamily="34" charset="0"/>
                  <a:cs typeface="Arial" panose="020B0604020202020204" pitchFamily="34" charset="0"/>
                </a:endParaRPr>
              </a:p>
            </p:txBody>
          </p:sp>
          <p:sp>
            <p:nvSpPr>
              <p:cNvPr id="28" name="Rounded Rectangle 27"/>
              <p:cNvSpPr/>
              <p:nvPr/>
            </p:nvSpPr>
            <p:spPr>
              <a:xfrm rot="16200000">
                <a:off x="4175584" y="615101"/>
                <a:ext cx="1457325" cy="241263"/>
              </a:xfrm>
              <a:prstGeom prst="roundRect">
                <a:avLst>
                  <a:gd name="adj" fmla="val 17598"/>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200000"/>
                  </a:lnSpc>
                  <a:spcBef>
                    <a:spcPts val="0"/>
                  </a:spcBef>
                  <a:spcAft>
                    <a:spcPts val="0"/>
                  </a:spcAft>
                </a:pPr>
                <a:r>
                  <a:rPr lang="en-US" sz="800">
                    <a:effectLst/>
                    <a:latin typeface="Times New Roman" panose="02020603050405020304" pitchFamily="18" charset="0"/>
                    <a:ea typeface="Calibri" panose="020F0502020204030204" pitchFamily="34" charset="0"/>
                    <a:cs typeface="Arial" panose="020B0604020202020204" pitchFamily="34" charset="0"/>
                  </a:rPr>
                  <a:t>Methanogenesis</a:t>
                </a:r>
                <a:endParaRPr lang="en-US" sz="1200">
                  <a:effectLst/>
                  <a:latin typeface="Times New Roman" panose="02020603050405020304" pitchFamily="18" charset="0"/>
                  <a:ea typeface="Calibri" panose="020F0502020204030204" pitchFamily="34" charset="0"/>
                  <a:cs typeface="Arial" panose="020B0604020202020204" pitchFamily="34" charset="0"/>
                </a:endParaRPr>
              </a:p>
            </p:txBody>
          </p:sp>
          <p:sp>
            <p:nvSpPr>
              <p:cNvPr id="29" name="Rounded Rectangle 28"/>
              <p:cNvSpPr/>
              <p:nvPr/>
            </p:nvSpPr>
            <p:spPr>
              <a:xfrm>
                <a:off x="4064587" y="472391"/>
                <a:ext cx="586105" cy="665417"/>
              </a:xfrm>
              <a:prstGeom prst="roundRect">
                <a:avLst/>
              </a:prstGeom>
              <a:solidFill>
                <a:srgbClr val="5B9BD5"/>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200000"/>
                  </a:lnSpc>
                  <a:spcBef>
                    <a:spcPts val="0"/>
                  </a:spcBef>
                  <a:spcAft>
                    <a:spcPts val="0"/>
                  </a:spcAft>
                </a:pPr>
                <a:r>
                  <a:rPr lang="en-US" sz="800">
                    <a:effectLst/>
                    <a:latin typeface="Times New Roman" panose="02020603050405020304" pitchFamily="18" charset="0"/>
                    <a:ea typeface="Calibri" panose="020F0502020204030204" pitchFamily="34" charset="0"/>
                    <a:cs typeface="Arial" panose="020B0604020202020204" pitchFamily="34" charset="0"/>
                  </a:rPr>
                  <a:t>Acetic Acid, CO</a:t>
                </a:r>
                <a:r>
                  <a:rPr lang="en-US" sz="800" baseline="-25000">
                    <a:effectLst/>
                    <a:latin typeface="Times New Roman" panose="02020603050405020304" pitchFamily="18" charset="0"/>
                    <a:ea typeface="Calibri" panose="020F0502020204030204" pitchFamily="34" charset="0"/>
                    <a:cs typeface="Arial" panose="020B0604020202020204" pitchFamily="34" charset="0"/>
                  </a:rPr>
                  <a:t>2, </a:t>
                </a:r>
                <a:r>
                  <a:rPr lang="en-US" sz="800">
                    <a:effectLst/>
                    <a:latin typeface="Times New Roman" panose="02020603050405020304" pitchFamily="18" charset="0"/>
                    <a:ea typeface="Calibri" panose="020F0502020204030204" pitchFamily="34" charset="0"/>
                    <a:cs typeface="Arial" panose="020B0604020202020204" pitchFamily="34" charset="0"/>
                  </a:rPr>
                  <a:t>H</a:t>
                </a:r>
                <a:r>
                  <a:rPr lang="en-US" sz="800" baseline="-25000">
                    <a:effectLst/>
                    <a:latin typeface="Times New Roman" panose="02020603050405020304" pitchFamily="18" charset="0"/>
                    <a:ea typeface="Calibri" panose="020F0502020204030204" pitchFamily="34" charset="0"/>
                    <a:cs typeface="Arial" panose="020B0604020202020204" pitchFamily="34" charset="0"/>
                  </a:rPr>
                  <a:t>2</a:t>
                </a:r>
                <a:endParaRPr lang="en-US" sz="1200">
                  <a:effectLst/>
                  <a:latin typeface="Times New Roman" panose="02020603050405020304" pitchFamily="18" charset="0"/>
                  <a:ea typeface="Calibri" panose="020F0502020204030204" pitchFamily="34" charset="0"/>
                  <a:cs typeface="Arial" panose="020B0604020202020204" pitchFamily="34" charset="0"/>
                </a:endParaRPr>
              </a:p>
            </p:txBody>
          </p:sp>
          <p:sp>
            <p:nvSpPr>
              <p:cNvPr id="30" name="Rounded Rectangle 29"/>
              <p:cNvSpPr/>
              <p:nvPr/>
            </p:nvSpPr>
            <p:spPr>
              <a:xfrm>
                <a:off x="5185124" y="472391"/>
                <a:ext cx="586105" cy="660132"/>
              </a:xfrm>
              <a:prstGeom prst="roundRect">
                <a:avLst/>
              </a:prstGeom>
              <a:solidFill>
                <a:srgbClr val="5B9BD5"/>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dirty="0">
                    <a:latin typeface="Times New Roman" panose="02020603050405020304" pitchFamily="18" charset="0"/>
                    <a:ea typeface="Calibri" panose="020F0502020204030204" pitchFamily="34" charset="0"/>
                    <a:cs typeface="Arial" panose="020B0604020202020204" pitchFamily="34" charset="0"/>
                  </a:rPr>
                  <a:t>CH</a:t>
                </a:r>
                <a:r>
                  <a:rPr lang="en-US" sz="1000" baseline="-25000" dirty="0">
                    <a:latin typeface="Times New Roman" panose="02020603050405020304" pitchFamily="18" charset="0"/>
                    <a:ea typeface="Calibri" panose="020F0502020204030204" pitchFamily="34" charset="0"/>
                    <a:cs typeface="Arial" panose="020B0604020202020204" pitchFamily="34" charset="0"/>
                  </a:rPr>
                  <a:t>4</a:t>
                </a:r>
                <a:r>
                  <a:rPr lang="en-US" sz="1000" dirty="0">
                    <a:effectLst/>
                    <a:latin typeface="Times New Roman" panose="02020603050405020304" pitchFamily="18" charset="0"/>
                    <a:ea typeface="Calibri" panose="020F0502020204030204" pitchFamily="34" charset="0"/>
                    <a:cs typeface="Arial" panose="020B0604020202020204" pitchFamily="34" charset="0"/>
                  </a:rPr>
                  <a:t>, CO</a:t>
                </a:r>
                <a:r>
                  <a:rPr lang="en-US" sz="1000" baseline="-25000" dirty="0">
                    <a:effectLst/>
                    <a:latin typeface="Times New Roman" panose="02020603050405020304" pitchFamily="18" charset="0"/>
                    <a:ea typeface="Calibri" panose="020F0502020204030204" pitchFamily="34" charset="0"/>
                    <a:cs typeface="Arial" panose="020B0604020202020204" pitchFamily="34" charset="0"/>
                  </a:rPr>
                  <a:t>2 </a:t>
                </a:r>
                <a:endParaRPr lang="en-US" sz="1600" dirty="0">
                  <a:effectLst/>
                  <a:latin typeface="Times New Roman" panose="02020603050405020304" pitchFamily="18" charset="0"/>
                  <a:ea typeface="Calibri" panose="020F0502020204030204" pitchFamily="34" charset="0"/>
                  <a:cs typeface="Arial" panose="020B0604020202020204" pitchFamily="34" charset="0"/>
                </a:endParaRPr>
              </a:p>
            </p:txBody>
          </p:sp>
          <p:sp>
            <p:nvSpPr>
              <p:cNvPr id="31" name="Right Arrow 30"/>
              <p:cNvSpPr/>
              <p:nvPr/>
            </p:nvSpPr>
            <p:spPr>
              <a:xfrm>
                <a:off x="850973" y="171115"/>
                <a:ext cx="137160" cy="62865"/>
              </a:xfrm>
              <a:prstGeom prst="rightArrow">
                <a:avLst/>
              </a:prstGeom>
              <a:solidFill>
                <a:srgbClr val="5B9BD5"/>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2" name="Right Arrow 31"/>
              <p:cNvSpPr/>
              <p:nvPr/>
            </p:nvSpPr>
            <p:spPr>
              <a:xfrm>
                <a:off x="850973" y="710241"/>
                <a:ext cx="137160" cy="62865"/>
              </a:xfrm>
              <a:prstGeom prst="rightArrow">
                <a:avLst/>
              </a:prstGeom>
              <a:solidFill>
                <a:srgbClr val="5B9BD5"/>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3" name="Right Arrow 32"/>
              <p:cNvSpPr/>
              <p:nvPr/>
            </p:nvSpPr>
            <p:spPr>
              <a:xfrm>
                <a:off x="850973" y="1233510"/>
                <a:ext cx="137160" cy="62865"/>
              </a:xfrm>
              <a:prstGeom prst="rightArrow">
                <a:avLst/>
              </a:prstGeom>
              <a:solidFill>
                <a:srgbClr val="5B9BD5"/>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4" name="Right Arrow 33"/>
              <p:cNvSpPr/>
              <p:nvPr/>
            </p:nvSpPr>
            <p:spPr>
              <a:xfrm>
                <a:off x="1273817" y="1228225"/>
                <a:ext cx="137160" cy="62865"/>
              </a:xfrm>
              <a:prstGeom prst="rightArrow">
                <a:avLst/>
              </a:prstGeom>
              <a:solidFill>
                <a:srgbClr val="5B9BD5"/>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5" name="Right Arrow 34"/>
              <p:cNvSpPr/>
              <p:nvPr/>
            </p:nvSpPr>
            <p:spPr>
              <a:xfrm>
                <a:off x="1273817" y="710241"/>
                <a:ext cx="137160" cy="62865"/>
              </a:xfrm>
              <a:prstGeom prst="rightArrow">
                <a:avLst/>
              </a:prstGeom>
              <a:solidFill>
                <a:srgbClr val="5B9BD5"/>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6" name="Right Arrow 35"/>
              <p:cNvSpPr/>
              <p:nvPr/>
            </p:nvSpPr>
            <p:spPr>
              <a:xfrm>
                <a:off x="1273817" y="171115"/>
                <a:ext cx="137160" cy="62865"/>
              </a:xfrm>
              <a:prstGeom prst="rightArrow">
                <a:avLst/>
              </a:prstGeom>
              <a:solidFill>
                <a:srgbClr val="5B9BD5"/>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7" name="Right Arrow 36"/>
              <p:cNvSpPr/>
              <p:nvPr/>
            </p:nvSpPr>
            <p:spPr>
              <a:xfrm>
                <a:off x="2320356" y="118259"/>
                <a:ext cx="137160" cy="62865"/>
              </a:xfrm>
              <a:prstGeom prst="rightArrow">
                <a:avLst/>
              </a:prstGeom>
              <a:solidFill>
                <a:srgbClr val="5B9BD5"/>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8" name="Right Arrow 37"/>
              <p:cNvSpPr/>
              <p:nvPr/>
            </p:nvSpPr>
            <p:spPr>
              <a:xfrm>
                <a:off x="2330927" y="710241"/>
                <a:ext cx="137160" cy="62865"/>
              </a:xfrm>
              <a:prstGeom prst="rightArrow">
                <a:avLst/>
              </a:prstGeom>
              <a:solidFill>
                <a:srgbClr val="5B9BD5"/>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9" name="Right Arrow 38"/>
              <p:cNvSpPr/>
              <p:nvPr/>
            </p:nvSpPr>
            <p:spPr>
              <a:xfrm>
                <a:off x="2341498" y="1238796"/>
                <a:ext cx="137160" cy="62865"/>
              </a:xfrm>
              <a:prstGeom prst="rightArrow">
                <a:avLst/>
              </a:prstGeom>
              <a:solidFill>
                <a:srgbClr val="5B9BD5"/>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0" name="Right Arrow 39"/>
              <p:cNvSpPr/>
              <p:nvPr/>
            </p:nvSpPr>
            <p:spPr>
              <a:xfrm>
                <a:off x="2774913" y="1069658"/>
                <a:ext cx="137160" cy="62865"/>
              </a:xfrm>
              <a:prstGeom prst="rightArrow">
                <a:avLst/>
              </a:prstGeom>
              <a:solidFill>
                <a:srgbClr val="5B9BD5"/>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1" name="Right Arrow 40"/>
              <p:cNvSpPr/>
              <p:nvPr/>
            </p:nvSpPr>
            <p:spPr>
              <a:xfrm>
                <a:off x="2774913" y="387822"/>
                <a:ext cx="137160" cy="62865"/>
              </a:xfrm>
              <a:prstGeom prst="rightArrow">
                <a:avLst/>
              </a:prstGeom>
              <a:solidFill>
                <a:srgbClr val="5B9BD5"/>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2" name="Right Arrow 41"/>
              <p:cNvSpPr/>
              <p:nvPr/>
            </p:nvSpPr>
            <p:spPr>
              <a:xfrm>
                <a:off x="3562460" y="1069658"/>
                <a:ext cx="100426" cy="68150"/>
              </a:xfrm>
              <a:prstGeom prst="rightArrow">
                <a:avLst/>
              </a:prstGeom>
              <a:solidFill>
                <a:srgbClr val="5B9BD5"/>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3" name="Right Arrow 42"/>
              <p:cNvSpPr/>
              <p:nvPr/>
            </p:nvSpPr>
            <p:spPr>
              <a:xfrm>
                <a:off x="3562460" y="387822"/>
                <a:ext cx="100426" cy="68150"/>
              </a:xfrm>
              <a:prstGeom prst="rightArrow">
                <a:avLst/>
              </a:prstGeom>
              <a:solidFill>
                <a:srgbClr val="5B9BD5"/>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4" name="Right Arrow 43"/>
              <p:cNvSpPr/>
              <p:nvPr/>
            </p:nvSpPr>
            <p:spPr>
              <a:xfrm>
                <a:off x="3937734" y="741954"/>
                <a:ext cx="100330" cy="67945"/>
              </a:xfrm>
              <a:prstGeom prst="rightArrow">
                <a:avLst/>
              </a:prstGeom>
              <a:solidFill>
                <a:srgbClr val="5B9BD5"/>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5" name="Right Arrow 44"/>
              <p:cNvSpPr/>
              <p:nvPr/>
            </p:nvSpPr>
            <p:spPr>
              <a:xfrm>
                <a:off x="4667140" y="741954"/>
                <a:ext cx="100330" cy="67945"/>
              </a:xfrm>
              <a:prstGeom prst="rightArrow">
                <a:avLst/>
              </a:prstGeom>
              <a:solidFill>
                <a:srgbClr val="5B9BD5"/>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6" name="Right Arrow 45"/>
              <p:cNvSpPr/>
              <p:nvPr/>
            </p:nvSpPr>
            <p:spPr>
              <a:xfrm>
                <a:off x="5052985" y="741954"/>
                <a:ext cx="100330" cy="67945"/>
              </a:xfrm>
              <a:prstGeom prst="rightArrow">
                <a:avLst/>
              </a:prstGeom>
              <a:solidFill>
                <a:srgbClr val="5B9BD5"/>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16" name="Rectangle 15"/>
            <p:cNvSpPr/>
            <p:nvPr/>
          </p:nvSpPr>
          <p:spPr>
            <a:xfrm>
              <a:off x="0" y="0"/>
              <a:ext cx="5824675" cy="1538095"/>
            </a:xfrm>
            <a:prstGeom prst="rect">
              <a:avLst/>
            </a:prstGeom>
            <a:no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47" name="Picture 2" descr="Image result for anaerobic digestion"/>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762699" y="1396354"/>
            <a:ext cx="3974462" cy="3153738"/>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103908" y="42835"/>
            <a:ext cx="5527965" cy="307777"/>
          </a:xfrm>
          <a:prstGeom prst="rect">
            <a:avLst/>
          </a:prstGeom>
          <a:noFill/>
        </p:spPr>
        <p:txBody>
          <a:bodyPr wrap="square" rtlCol="0">
            <a:spAutoFit/>
          </a:bodyPr>
          <a:lstStyle/>
          <a:p>
            <a:r>
              <a:rPr lang="en-US" sz="1400" b="1" dirty="0">
                <a:solidFill>
                  <a:schemeClr val="bg1"/>
                </a:solidFill>
                <a:latin typeface="Times New Roman" panose="02020603050405020304" pitchFamily="18" charset="0"/>
                <a:cs typeface="Times New Roman" panose="02020603050405020304" pitchFamily="18" charset="0"/>
              </a:rPr>
              <a:t>BIO-ENERGY SYSTEMS TECHNOLOGY LABORATORY (BEST)</a:t>
            </a:r>
          </a:p>
        </p:txBody>
      </p:sp>
      <p:sp>
        <p:nvSpPr>
          <p:cNvPr id="2" name="Rounded Rectangle 1"/>
          <p:cNvSpPr/>
          <p:nvPr/>
        </p:nvSpPr>
        <p:spPr>
          <a:xfrm>
            <a:off x="368976" y="4888648"/>
            <a:ext cx="10760479" cy="1392113"/>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Wingdings" charset="2"/>
              <a:buChar char="Ø"/>
            </a:pPr>
            <a:r>
              <a:rPr lang="en-US" dirty="0">
                <a:solidFill>
                  <a:schemeClr val="tx1"/>
                </a:solidFill>
                <a:latin typeface="Times New Roman" panose="02020603050405020304" pitchFamily="18" charset="0"/>
                <a:cs typeface="Times New Roman" panose="02020603050405020304" pitchFamily="18" charset="0"/>
              </a:rPr>
              <a:t>The AD process consists of four steps, Hydrolysis, </a:t>
            </a:r>
            <a:r>
              <a:rPr lang="en-US" dirty="0" err="1">
                <a:solidFill>
                  <a:schemeClr val="tx1"/>
                </a:solidFill>
                <a:latin typeface="Times New Roman" panose="02020603050405020304" pitchFamily="18" charset="0"/>
                <a:cs typeface="Times New Roman" panose="02020603050405020304" pitchFamily="18" charset="0"/>
              </a:rPr>
              <a:t>Acidogenesis</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Acetogenesis</a:t>
            </a:r>
            <a:r>
              <a:rPr lang="en-US" dirty="0">
                <a:solidFill>
                  <a:schemeClr val="tx1"/>
                </a:solidFill>
                <a:latin typeface="Times New Roman" panose="02020603050405020304" pitchFamily="18" charset="0"/>
                <a:cs typeface="Times New Roman" panose="02020603050405020304" pitchFamily="18" charset="0"/>
              </a:rPr>
              <a:t>, and </a:t>
            </a:r>
            <a:r>
              <a:rPr lang="en-US" dirty="0" err="1">
                <a:solidFill>
                  <a:schemeClr val="tx1"/>
                </a:solidFill>
                <a:latin typeface="Times New Roman" panose="02020603050405020304" pitchFamily="18" charset="0"/>
                <a:cs typeface="Times New Roman" panose="02020603050405020304" pitchFamily="18" charset="0"/>
              </a:rPr>
              <a:t>Methanogenesis</a:t>
            </a:r>
            <a:endParaRPr lang="en-US" dirty="0">
              <a:solidFill>
                <a:schemeClr val="tx1"/>
              </a:solidFill>
              <a:latin typeface="Times New Roman" panose="02020603050405020304" pitchFamily="18" charset="0"/>
              <a:cs typeface="Times New Roman" panose="02020603050405020304" pitchFamily="18" charset="0"/>
            </a:endParaRPr>
          </a:p>
          <a:p>
            <a:pPr marL="285750" indent="-285750">
              <a:buFont typeface="Wingdings" charset="2"/>
              <a:buChar char="Ø"/>
            </a:pPr>
            <a:r>
              <a:rPr lang="en-US" dirty="0">
                <a:solidFill>
                  <a:schemeClr val="tx1"/>
                </a:solidFill>
                <a:latin typeface="Times New Roman" panose="02020603050405020304" pitchFamily="18" charset="0"/>
                <a:cs typeface="Times New Roman" panose="02020603050405020304" pitchFamily="18" charset="0"/>
              </a:rPr>
              <a:t>Specific microorganisms will be responsible for each step</a:t>
            </a:r>
          </a:p>
          <a:p>
            <a:pPr marL="285750" indent="-285750">
              <a:buFont typeface="Wingdings" charset="2"/>
              <a:buChar char="Ø"/>
            </a:pPr>
            <a:r>
              <a:rPr lang="en-US" dirty="0">
                <a:solidFill>
                  <a:schemeClr val="tx1"/>
                </a:solidFill>
                <a:latin typeface="Times New Roman" panose="02020603050405020304" pitchFamily="18" charset="0"/>
                <a:cs typeface="Times New Roman" panose="02020603050405020304" pitchFamily="18" charset="0"/>
              </a:rPr>
              <a:t>The factors affecting the AD process are: hydraulic retention time (HRT), solid retention time (SRT), pH, Alkalinity, temperature, carbon; nitrogen ratio, and substrate concentration </a:t>
            </a:r>
          </a:p>
        </p:txBody>
      </p:sp>
      <p:sp>
        <p:nvSpPr>
          <p:cNvPr id="3" name="Rectangle 2"/>
          <p:cNvSpPr/>
          <p:nvPr/>
        </p:nvSpPr>
        <p:spPr>
          <a:xfrm>
            <a:off x="7762699" y="419879"/>
            <a:ext cx="1393330" cy="584775"/>
          </a:xfrm>
          <a:prstGeom prst="rect">
            <a:avLst/>
          </a:prstGeom>
        </p:spPr>
        <p:txBody>
          <a:bodyPr wrap="none">
            <a:spAutoFit/>
          </a:bodyPr>
          <a:lstStyle/>
          <a:p>
            <a:r>
              <a:rPr lang="en-US" sz="3200" dirty="0">
                <a:latin typeface="Times New Roman" panose="02020603050405020304" pitchFamily="18" charset="0"/>
                <a:cs typeface="Times New Roman" panose="02020603050405020304" pitchFamily="18" charset="0"/>
              </a:rPr>
              <a:t>Factors</a:t>
            </a:r>
          </a:p>
        </p:txBody>
      </p:sp>
      <p:sp>
        <p:nvSpPr>
          <p:cNvPr id="49" name="TextBox 48"/>
          <p:cNvSpPr txBox="1"/>
          <p:nvPr/>
        </p:nvSpPr>
        <p:spPr>
          <a:xfrm>
            <a:off x="368976" y="431126"/>
            <a:ext cx="3234155"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AD Process Steps</a:t>
            </a:r>
          </a:p>
        </p:txBody>
      </p:sp>
    </p:spTree>
    <p:extLst>
      <p:ext uri="{BB962C8B-B14F-4D97-AF65-F5344CB8AC3E}">
        <p14:creationId xmlns:p14="http://schemas.microsoft.com/office/powerpoint/2010/main" val="3940743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44DF3B2-5B0F-514C-AE92-94CAAA68DD3A}" type="slidenum">
              <a:rPr lang="en-US" smtClean="0"/>
              <a:pPr/>
              <a:t>8</a:t>
            </a:fld>
            <a:endParaRPr lang="en-US" dirty="0"/>
          </a:p>
        </p:txBody>
      </p:sp>
      <p:sp>
        <p:nvSpPr>
          <p:cNvPr id="4" name="Title 1"/>
          <p:cNvSpPr txBox="1">
            <a:spLocks/>
          </p:cNvSpPr>
          <p:nvPr/>
        </p:nvSpPr>
        <p:spPr>
          <a:xfrm>
            <a:off x="2244626" y="2514601"/>
            <a:ext cx="7702753" cy="1315711"/>
          </a:xfrm>
          <a:prstGeom prst="rect">
            <a:avLst/>
          </a:prstGeom>
        </p:spPr>
        <p:txBody>
          <a:bodyPr/>
          <a:lstStyle>
            <a:lvl1pPr algn="ctr" defTabSz="457194" rtl="0" eaLnBrk="1" latinLnBrk="0" hangingPunct="1">
              <a:spcBef>
                <a:spcPct val="0"/>
              </a:spcBef>
              <a:buNone/>
              <a:defRPr sz="4400" kern="1200">
                <a:solidFill>
                  <a:schemeClr val="tx1"/>
                </a:solidFill>
                <a:latin typeface="+mj-lt"/>
                <a:ea typeface="+mj-ea"/>
                <a:cs typeface="+mj-cs"/>
              </a:defRPr>
            </a:lvl1pPr>
          </a:lstStyle>
          <a:p>
            <a:r>
              <a:rPr lang="en-US" dirty="0">
                <a:latin typeface="Times New Roman" panose="02020603050405020304" pitchFamily="18" charset="0"/>
                <a:cs typeface="Times New Roman" panose="02020603050405020304" pitchFamily="18" charset="0"/>
              </a:rPr>
              <a:t>RESEARCH</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MOTIVATION</a:t>
            </a:r>
          </a:p>
        </p:txBody>
      </p:sp>
    </p:spTree>
    <p:extLst>
      <p:ext uri="{BB962C8B-B14F-4D97-AF65-F5344CB8AC3E}">
        <p14:creationId xmlns:p14="http://schemas.microsoft.com/office/powerpoint/2010/main" val="682736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737600" y="6299539"/>
            <a:ext cx="2844800" cy="365125"/>
          </a:xfrm>
        </p:spPr>
        <p:txBody>
          <a:bodyPr/>
          <a:lstStyle/>
          <a:p>
            <a:pPr defTabSz="457200"/>
            <a:fld id="{644DF3B2-5B0F-514C-AE92-94CAAA68DD3A}" type="slidenum">
              <a:rPr lang="en-US">
                <a:solidFill>
                  <a:prstClr val="black">
                    <a:tint val="75000"/>
                  </a:prstClr>
                </a:solidFill>
              </a:rPr>
              <a:pPr defTabSz="457200"/>
              <a:t>9</a:t>
            </a:fld>
            <a:endParaRPr lang="en-US" dirty="0">
              <a:solidFill>
                <a:prstClr val="black">
                  <a:tint val="75000"/>
                </a:prstClr>
              </a:solidFill>
            </a:endParaRPr>
          </a:p>
        </p:txBody>
      </p:sp>
      <p:sp>
        <p:nvSpPr>
          <p:cNvPr id="9" name="TextBox 8"/>
          <p:cNvSpPr txBox="1"/>
          <p:nvPr/>
        </p:nvSpPr>
        <p:spPr>
          <a:xfrm>
            <a:off x="103908" y="42835"/>
            <a:ext cx="5517574" cy="307777"/>
          </a:xfrm>
          <a:prstGeom prst="rect">
            <a:avLst/>
          </a:prstGeom>
          <a:noFill/>
        </p:spPr>
        <p:txBody>
          <a:bodyPr wrap="square" rtlCol="0">
            <a:spAutoFit/>
          </a:bodyPr>
          <a:lstStyle/>
          <a:p>
            <a:r>
              <a:rPr lang="en-US" sz="1400" b="1" dirty="0">
                <a:solidFill>
                  <a:schemeClr val="bg1"/>
                </a:solidFill>
                <a:latin typeface="Times New Roman" panose="02020603050405020304" pitchFamily="18" charset="0"/>
                <a:cs typeface="Times New Roman" panose="02020603050405020304" pitchFamily="18" charset="0"/>
              </a:rPr>
              <a:t>BIO-ENERGY SYSTEMS TECHNOLOGY LABORATORY (BEST)</a:t>
            </a:r>
          </a:p>
        </p:txBody>
      </p:sp>
      <p:sp>
        <p:nvSpPr>
          <p:cNvPr id="3" name="TextBox 2"/>
          <p:cNvSpPr txBox="1"/>
          <p:nvPr/>
        </p:nvSpPr>
        <p:spPr>
          <a:xfrm>
            <a:off x="384353" y="1198542"/>
            <a:ext cx="5657859" cy="1015663"/>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There are two main types of AD</a:t>
            </a:r>
          </a:p>
          <a:p>
            <a:pPr marL="342900" indent="-342900">
              <a:buFont typeface="Wingdings" charset="2"/>
              <a:buChar char="Ø"/>
            </a:pPr>
            <a:r>
              <a:rPr lang="en-US" sz="2000" dirty="0">
                <a:latin typeface="Times New Roman" panose="02020603050405020304" pitchFamily="18" charset="0"/>
                <a:cs typeface="Times New Roman" panose="02020603050405020304" pitchFamily="18" charset="0"/>
              </a:rPr>
              <a:t>Conventional AD reactor</a:t>
            </a:r>
          </a:p>
          <a:p>
            <a:pPr marL="342900" indent="-342900">
              <a:buFont typeface="Wingdings" charset="2"/>
              <a:buChar char="Ø"/>
            </a:pPr>
            <a:r>
              <a:rPr lang="en-US" sz="2000" dirty="0">
                <a:latin typeface="Times New Roman" panose="02020603050405020304" pitchFamily="18" charset="0"/>
                <a:cs typeface="Times New Roman" panose="02020603050405020304" pitchFamily="18" charset="0"/>
              </a:rPr>
              <a:t>High rate AD reactor (flow through reactor)</a:t>
            </a:r>
          </a:p>
        </p:txBody>
      </p:sp>
      <p:pic>
        <p:nvPicPr>
          <p:cNvPr id="48" name="Picture 47"/>
          <p:cNvPicPr>
            <a:picLocks noChangeAspect="1"/>
          </p:cNvPicPr>
          <p:nvPr/>
        </p:nvPicPr>
        <p:blipFill rotWithShape="1">
          <a:blip r:embed="rId3" cstate="print">
            <a:extLst>
              <a:ext uri="{28A0092B-C50C-407E-A947-70E740481C1C}">
                <a14:useLocalDpi xmlns:a14="http://schemas.microsoft.com/office/drawing/2010/main" val="0"/>
              </a:ext>
            </a:extLst>
          </a:blip>
          <a:srcRect r="53027" b="16833"/>
          <a:stretch/>
        </p:blipFill>
        <p:spPr>
          <a:xfrm>
            <a:off x="774746" y="2643603"/>
            <a:ext cx="3390854" cy="3059796"/>
          </a:xfrm>
          <a:prstGeom prst="rect">
            <a:avLst/>
          </a:prstGeom>
        </p:spPr>
      </p:pic>
      <p:pic>
        <p:nvPicPr>
          <p:cNvPr id="49" name="Picture 2" descr="Image result for upflow anaerobic sludge blanket (uasb)"/>
          <p:cNvPicPr>
            <a:picLocks noGrp="1" noChangeAspect="1" noChangeArrowheads="1" noCro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958106" y="2643603"/>
            <a:ext cx="2275788" cy="331566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Image result for expanded granular sludge bed (egsb) react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6400" y="1797314"/>
            <a:ext cx="3556000" cy="4221019"/>
          </a:xfrm>
          <a:prstGeom prst="rect">
            <a:avLst/>
          </a:prstGeom>
          <a:noFill/>
          <a:extLst>
            <a:ext uri="{909E8E84-426E-40DD-AFC4-6F175D3DCCD1}">
              <a14:hiddenFill xmlns:a14="http://schemas.microsoft.com/office/drawing/2010/main">
                <a:solidFill>
                  <a:srgbClr val="FFFFFF"/>
                </a:solidFill>
              </a14:hiddenFill>
            </a:ext>
          </a:extLst>
        </p:spPr>
      </p:pic>
      <p:sp>
        <p:nvSpPr>
          <p:cNvPr id="51" name="Title 1"/>
          <p:cNvSpPr>
            <a:spLocks noGrp="1"/>
          </p:cNvSpPr>
          <p:nvPr>
            <p:ph type="title"/>
          </p:nvPr>
        </p:nvSpPr>
        <p:spPr>
          <a:xfrm>
            <a:off x="524163" y="302381"/>
            <a:ext cx="10972800" cy="715806"/>
          </a:xfrm>
        </p:spPr>
        <p:txBody>
          <a:bodyPr>
            <a:normAutofit/>
          </a:bodyPr>
          <a:lstStyle/>
          <a:p>
            <a:pPr algn="l"/>
            <a:r>
              <a:rPr lang="en-US" sz="3200" dirty="0">
                <a:latin typeface="Times New Roman" panose="02020603050405020304" pitchFamily="18" charset="0"/>
                <a:cs typeface="Times New Roman" panose="02020603050405020304" pitchFamily="18" charset="0"/>
              </a:rPr>
              <a:t>Research Investigation Motivation</a:t>
            </a:r>
          </a:p>
        </p:txBody>
      </p:sp>
      <p:sp>
        <p:nvSpPr>
          <p:cNvPr id="2" name="TextBox 1"/>
          <p:cNvSpPr txBox="1"/>
          <p:nvPr/>
        </p:nvSpPr>
        <p:spPr>
          <a:xfrm>
            <a:off x="1576555" y="6013071"/>
            <a:ext cx="1787236"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Conventional Digester</a:t>
            </a:r>
          </a:p>
        </p:txBody>
      </p:sp>
      <p:sp>
        <p:nvSpPr>
          <p:cNvPr id="10" name="TextBox 9"/>
          <p:cNvSpPr txBox="1"/>
          <p:nvPr/>
        </p:nvSpPr>
        <p:spPr>
          <a:xfrm>
            <a:off x="4759037" y="6013072"/>
            <a:ext cx="2673927"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Up-flow anaerobic sludge blanket (UASB), </a:t>
            </a:r>
            <a:r>
              <a:rPr lang="en-US" i="1" dirty="0">
                <a:latin typeface="Times New Roman" panose="02020603050405020304" pitchFamily="18" charset="0"/>
                <a:cs typeface="Times New Roman" panose="02020603050405020304" pitchFamily="18" charset="0"/>
              </a:rPr>
              <a:t>OLD</a:t>
            </a:r>
          </a:p>
        </p:txBody>
      </p:sp>
      <p:sp>
        <p:nvSpPr>
          <p:cNvPr id="11" name="TextBox 10"/>
          <p:cNvSpPr txBox="1"/>
          <p:nvPr/>
        </p:nvSpPr>
        <p:spPr>
          <a:xfrm>
            <a:off x="8823036" y="6013071"/>
            <a:ext cx="2673927"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Expanded granular sludge bed (EGSB),  </a:t>
            </a:r>
            <a:r>
              <a:rPr lang="en-US" i="1" dirty="0">
                <a:latin typeface="Times New Roman" panose="02020603050405020304" pitchFamily="18" charset="0"/>
                <a:cs typeface="Times New Roman" panose="02020603050405020304" pitchFamily="18" charset="0"/>
              </a:rPr>
              <a:t>LATEST</a:t>
            </a:r>
          </a:p>
        </p:txBody>
      </p:sp>
    </p:spTree>
    <p:extLst>
      <p:ext uri="{BB962C8B-B14F-4D97-AF65-F5344CB8AC3E}">
        <p14:creationId xmlns:p14="http://schemas.microsoft.com/office/powerpoint/2010/main" val="37322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2041</Words>
  <Application>Microsoft Macintosh PowerPoint</Application>
  <PresentationFormat>Widescreen</PresentationFormat>
  <Paragraphs>197</Paragraphs>
  <Slides>22</Slides>
  <Notes>19</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Arial</vt:lpstr>
      <vt:lpstr>Calibri</vt:lpstr>
      <vt:lpstr>Comic Sans MS</vt:lpstr>
      <vt:lpstr>Times New Roman</vt:lpstr>
      <vt:lpstr>Wingdings</vt:lpstr>
      <vt:lpstr>Office Theme</vt:lpstr>
      <vt:lpstr>1_Office Theme</vt:lpstr>
      <vt:lpstr>PowerPoint Presentation</vt:lpstr>
      <vt:lpstr>PowerPoint Presentation</vt:lpstr>
      <vt:lpstr>BEST Tasks: Energy Pathways for Organic Compounds</vt:lpstr>
      <vt:lpstr>Digester/Gasifier Hybrid Energy System</vt:lpstr>
      <vt:lpstr>PowerPoint Presentation</vt:lpstr>
      <vt:lpstr>PowerPoint Presentation</vt:lpstr>
      <vt:lpstr>PowerPoint Presentation</vt:lpstr>
      <vt:lpstr>PowerPoint Presentation</vt:lpstr>
      <vt:lpstr>Research Investigation Motivation</vt:lpstr>
      <vt:lpstr>Research Investigation Motivation</vt:lpstr>
      <vt:lpstr>PowerPoint Presentation</vt:lpstr>
      <vt:lpstr>PowerPoint Presentation</vt:lpstr>
      <vt:lpstr>PowerPoint Presentation</vt:lpstr>
      <vt:lpstr>PowerPoint Presentation</vt:lpstr>
      <vt:lpstr>PowerPoint Presentation</vt:lpstr>
      <vt:lpstr>Publications</vt:lpstr>
      <vt:lpstr>Conferences Participation</vt:lpstr>
      <vt:lpstr>PowerPoint Presentation</vt:lpstr>
      <vt:lpstr>Biomass Gasification Process</vt:lpstr>
      <vt:lpstr>Carbon Black/ Graphene production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Tanner, Jill</cp:lastModifiedBy>
  <cp:revision>1</cp:revision>
  <dcterms:modified xsi:type="dcterms:W3CDTF">2023-05-11T19:06:01Z</dcterms:modified>
</cp:coreProperties>
</file>