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92" r:id="rId4"/>
  </p:sldMasterIdLst>
  <p:notesMasterIdLst>
    <p:notesMasterId r:id="rId34"/>
  </p:notesMasterIdLst>
  <p:sldIdLst>
    <p:sldId id="2134803738" r:id="rId5"/>
    <p:sldId id="2134803739" r:id="rId6"/>
    <p:sldId id="2134803749" r:id="rId7"/>
    <p:sldId id="15070" r:id="rId8"/>
    <p:sldId id="2134803748" r:id="rId9"/>
    <p:sldId id="2134803746" r:id="rId10"/>
    <p:sldId id="327" r:id="rId11"/>
    <p:sldId id="336" r:id="rId12"/>
    <p:sldId id="2134803690" r:id="rId13"/>
    <p:sldId id="343" r:id="rId14"/>
    <p:sldId id="2134803621" r:id="rId15"/>
    <p:sldId id="102276" r:id="rId16"/>
    <p:sldId id="260" r:id="rId17"/>
    <p:sldId id="2134803645" r:id="rId18"/>
    <p:sldId id="102287" r:id="rId19"/>
    <p:sldId id="3154" r:id="rId20"/>
    <p:sldId id="2134803745" r:id="rId21"/>
    <p:sldId id="2134803725" r:id="rId22"/>
    <p:sldId id="1611" r:id="rId23"/>
    <p:sldId id="261" r:id="rId24"/>
    <p:sldId id="1559" r:id="rId25"/>
    <p:sldId id="15066" r:id="rId26"/>
    <p:sldId id="2134803678" r:id="rId27"/>
    <p:sldId id="619" r:id="rId28"/>
    <p:sldId id="2134803692" r:id="rId29"/>
    <p:sldId id="2134803744" r:id="rId30"/>
    <p:sldId id="258" r:id="rId31"/>
    <p:sldId id="257" r:id="rId32"/>
    <p:sldId id="2134803709"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E31184-FFBA-1568-0DAF-84BBBD12F7C3}" name="Grayson E. Downs" initials="GED" userId="S::Grayson.Downs@inl.gov::294c7c86-9e63-4748-ac7b-de1db1536b0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9595C"/>
    <a:srgbClr val="07519E"/>
    <a:srgbClr val="2DA9E1"/>
    <a:srgbClr val="1C3665"/>
    <a:srgbClr val="8EC4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45" autoAdjust="0"/>
    <p:restoredTop sz="96327" autoAdjust="0"/>
  </p:normalViewPr>
  <p:slideViewPr>
    <p:cSldViewPr snapToGrid="0">
      <p:cViewPr varScale="1">
        <p:scale>
          <a:sx n="124" d="100"/>
          <a:sy n="124" d="100"/>
        </p:scale>
        <p:origin x="376" y="168"/>
      </p:cViewPr>
      <p:guideLst/>
    </p:cSldViewPr>
  </p:slideViewPr>
  <p:notesTextViewPr>
    <p:cViewPr>
      <p:scale>
        <a:sx n="1" d="1"/>
        <a:sy n="1" d="1"/>
      </p:scale>
      <p:origin x="0" y="0"/>
    </p:cViewPr>
  </p:notesTextViewPr>
  <p:notesViewPr>
    <p:cSldViewPr snapToGrid="0">
      <p:cViewPr varScale="1">
        <p:scale>
          <a:sx n="135" d="100"/>
          <a:sy n="135" d="100"/>
        </p:scale>
        <p:origin x="458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909992B-A26C-6A4B-AC27-2602734F2866}" type="datetimeFigureOut">
              <a:rPr lang="en-US" smtClean="0"/>
              <a:t>5/11/23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A0CCFD4-A7F8-054B-8822-BC244B953582}" type="slidenum">
              <a:rPr lang="en-US" smtClean="0"/>
              <a:t>‹#›</a:t>
            </a:fld>
            <a:endParaRPr lang="en-US"/>
          </a:p>
        </p:txBody>
      </p:sp>
    </p:spTree>
    <p:extLst>
      <p:ext uri="{BB962C8B-B14F-4D97-AF65-F5344CB8AC3E}">
        <p14:creationId xmlns:p14="http://schemas.microsoft.com/office/powerpoint/2010/main" val="243701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harriswilliams.com/sites/default/files/industry_reports/ep_td_white_paper_06_10_14_final.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utilitydive.com/news/aging-grids-drive-51b-in-annual-utility-distribution-spending/528531/"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Top left: Ben spencer and Grizzly modeling and simulation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Top center: N&amp;HS ballistics demo for armor technology to protect transformers, licenses to Michigan-based </a:t>
            </a:r>
            <a:r>
              <a:rPr lang="en-US" sz="1800" dirty="0" err="1">
                <a:effectLst/>
                <a:latin typeface="Calibri" panose="020F0502020204030204" pitchFamily="34" charset="0"/>
                <a:ea typeface="Calibri" panose="020F0502020204030204" pitchFamily="34" charset="0"/>
              </a:rPr>
              <a:t>Waltonen</a:t>
            </a:r>
            <a:r>
              <a:rPr lang="en-US" sz="1800" dirty="0">
                <a:effectLst/>
                <a:latin typeface="Calibri" panose="020F0502020204030204" pitchFamily="34" charset="0"/>
                <a:ea typeface="Calibri" panose="020F0502020204030204" pitchFamily="34" charset="0"/>
              </a:rPr>
              <a:t> Engineering</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Top right: </a:t>
            </a:r>
            <a:r>
              <a:rPr lang="en-US" sz="1800" dirty="0" err="1">
                <a:effectLst/>
                <a:latin typeface="Calibri" panose="020F0502020204030204" pitchFamily="34" charset="0"/>
                <a:ea typeface="Calibri" panose="020F0502020204030204" pitchFamily="34" charset="0"/>
              </a:rPr>
              <a:t>Kamrynn</a:t>
            </a:r>
            <a:r>
              <a:rPr lang="en-US" sz="1800" dirty="0">
                <a:effectLst/>
                <a:latin typeface="Calibri" panose="020F0502020204030204" pitchFamily="34" charset="0"/>
                <a:ea typeface="Calibri" panose="020F0502020204030204" pitchFamily="34" charset="0"/>
              </a:rPr>
              <a:t> Schiller and a robotic mockup for hot cell use</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Bottom left: Kiyo Fujimoto, materials science and engineering from Boise State University,  researching 3D printing of sensors at CAES. 2020 Students, Post Doctoral and Early Career (SPEC) Professionals Subcommittee of the President’s Council of Advisors on Science and Technology (PCAST) appointment</a:t>
            </a:r>
          </a:p>
          <a:p>
            <a:pPr marL="0" indent="0">
              <a:buFont typeface="Arial" panose="020B0604020202020204" pitchFamily="34" charset="0"/>
              <a:buNone/>
            </a:pPr>
            <a:endParaRPr lang="en-US" sz="1000" dirty="0"/>
          </a:p>
          <a:p>
            <a:pPr marL="0" indent="0">
              <a:buFont typeface="Arial" panose="020B0604020202020204" pitchFamily="34" charset="0"/>
              <a:buNone/>
            </a:pPr>
            <a:endParaRPr lang="en-US" sz="1000" dirty="0"/>
          </a:p>
          <a:p>
            <a:pPr marL="0" marR="0">
              <a:spcBef>
                <a:spcPts val="0"/>
              </a:spcBef>
              <a:spcAft>
                <a:spcPts val="0"/>
              </a:spcAft>
            </a:pPr>
            <a:r>
              <a:rPr lang="en-US" sz="1800" i="1" dirty="0">
                <a:solidFill>
                  <a:srgbClr val="000000"/>
                </a:solidFill>
                <a:effectLst/>
                <a:latin typeface="Calibri" panose="020F0502020204030204" pitchFamily="34" charset="0"/>
                <a:ea typeface="Times New Roman" panose="02020603050405020304" pitchFamily="18" charset="0"/>
              </a:rPr>
              <a:t>45 minute Keynote Presentation </a:t>
            </a:r>
            <a:endParaRPr lang="en-US" sz="1800" i="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dirty="0">
                <a:solidFill>
                  <a:srgbClr val="000000"/>
                </a:solidFill>
                <a:effectLst/>
                <a:latin typeface="Calibri" panose="020F0502020204030204" pitchFamily="34" charset="0"/>
                <a:ea typeface="Times New Roman" panose="02020603050405020304" pitchFamily="18" charset="0"/>
              </a:rPr>
              <a:t> </a:t>
            </a:r>
            <a:endParaRPr lang="en-US" sz="1800" i="1"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i="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dirty="0">
                <a:solidFill>
                  <a:srgbClr val="000000"/>
                </a:solidFill>
                <a:effectLst/>
                <a:latin typeface="Calibri" panose="020F0502020204030204" pitchFamily="34" charset="0"/>
                <a:ea typeface="Times New Roman" panose="02020603050405020304" pitchFamily="18" charset="0"/>
              </a:rPr>
              <a:t> </a:t>
            </a:r>
            <a:endParaRPr lang="en-US" sz="1800" i="1" dirty="0">
              <a:effectLst/>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1</a:t>
            </a:fld>
            <a:endParaRPr lang="en-US"/>
          </a:p>
        </p:txBody>
      </p:sp>
    </p:spTree>
    <p:extLst>
      <p:ext uri="{BB962C8B-B14F-4D97-AF65-F5344CB8AC3E}">
        <p14:creationId xmlns:p14="http://schemas.microsoft.com/office/powerpoint/2010/main" val="1110005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400" spc="-20" dirty="0"/>
            </a:br>
            <a:r>
              <a:rPr lang="en-US" sz="1200" i="1" spc="-20" dirty="0"/>
              <a:t>(source: World Nuclear Association)</a:t>
            </a:r>
          </a:p>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10</a:t>
            </a:fld>
            <a:endParaRPr lang="en-US"/>
          </a:p>
        </p:txBody>
      </p:sp>
    </p:spTree>
    <p:extLst>
      <p:ext uri="{BB962C8B-B14F-4D97-AF65-F5344CB8AC3E}">
        <p14:creationId xmlns:p14="http://schemas.microsoft.com/office/powerpoint/2010/main" val="3573128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dirty="0"/>
              <a:t>https://www.forbes.com/sites/greatspeculations/2023/02/23/southern-company-does-nuclear-have-a-future/?sh=2e3fd0a0dd3b</a:t>
            </a:r>
          </a:p>
          <a:p>
            <a:endParaRPr lang="en-US" dirty="0"/>
          </a:p>
          <a:p>
            <a:r>
              <a:rPr lang="en-US" dirty="0"/>
              <a:t>https://www.reuters.com/business/energy/western-us-cities-vote-move-ahead-with-novel-nuclear-power-plant-2023-02-28/</a:t>
            </a:r>
          </a:p>
          <a:p>
            <a:r>
              <a:rPr lang="en-US" dirty="0"/>
              <a:t>https://apnews.com/article/georgia-power-co-southern-climate-and-environment-business-3b1d6c65353c6a65b1ccfddede753ab7</a:t>
            </a:r>
          </a:p>
          <a:p>
            <a:endParaRPr lang="en-US" dirty="0"/>
          </a:p>
          <a:p>
            <a:r>
              <a:rPr lang="en-US" dirty="0"/>
              <a:t>https://www.ans.org/news/article-4313/essay-inflation-and-interest-rates-threaten-nuclear-newbuild-future/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566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48990"/>
          </a:xfrm>
        </p:spPr>
        <p:txBody>
          <a:bodyPr/>
          <a:lstStyle/>
          <a:p>
            <a:r>
              <a:rPr lang="en-US"/>
              <a:t>Images: </a:t>
            </a:r>
          </a:p>
          <a:p>
            <a:pPr marL="178027" indent="-178027">
              <a:buFont typeface="Arial" panose="020B0604020202020204" pitchFamily="34" charset="0"/>
              <a:buChar char="•"/>
            </a:pPr>
            <a:r>
              <a:rPr lang="en-US" sz="1100" b="1"/>
              <a:t>Climate change increasing wildfires in Idaho: </a:t>
            </a:r>
            <a:r>
              <a:rPr lang="en-US" sz="1100"/>
              <a:t>Helicopters battle the 64,000-acre Beaver Creek Fire in August 2013 north of Hailey. Dozens of giant fires over the last 25 years have become more catastrophic because of warming caused by climate change. https://www.idahostatesman.com/news/local/environment/fires/article244911292.html; https://www.eastidahonews.com/2021/05/nothing-looks-good-preparing-for-summer-wildfire-season/</a:t>
            </a:r>
          </a:p>
          <a:p>
            <a:pPr marL="178027" indent="-178027">
              <a:buFont typeface="Arial" panose="020B0604020202020204" pitchFamily="34" charset="0"/>
              <a:buChar char="•"/>
            </a:pPr>
            <a:endParaRPr lang="en-US" sz="1100" b="1"/>
          </a:p>
          <a:p>
            <a:pPr marL="178027" indent="-178027">
              <a:buFont typeface="Arial" panose="020B0604020202020204" pitchFamily="34" charset="0"/>
              <a:buChar char="•"/>
            </a:pPr>
            <a:r>
              <a:rPr lang="en-US" sz="1100" b="1"/>
              <a:t>Hurricane Harvey damage to oil refineries in Texas 2017: </a:t>
            </a:r>
            <a:r>
              <a:rPr lang="en-US" sz="1100"/>
              <a:t>https://www.rt.com/business/401149-us-refineries-shut-harvey-storm/</a:t>
            </a:r>
          </a:p>
          <a:p>
            <a:pPr marL="178027" indent="-178027">
              <a:buFont typeface="Arial" panose="020B0604020202020204" pitchFamily="34" charset="0"/>
              <a:buChar char="•"/>
            </a:pPr>
            <a:endParaRPr lang="en-US" sz="1100" b="1"/>
          </a:p>
          <a:p>
            <a:pPr marL="178027" indent="-178027">
              <a:buFont typeface="Arial" panose="020B0604020202020204" pitchFamily="34" charset="0"/>
              <a:buChar char="•"/>
            </a:pPr>
            <a:r>
              <a:rPr lang="en-US" sz="1100" b="1"/>
              <a:t>Texas power outage</a:t>
            </a:r>
            <a:r>
              <a:rPr lang="en-US" sz="1100"/>
              <a:t>: https://www.businessinsider.com/texas-blackouts-millions-lost-power-in-storm-went-wrong-2021-2</a:t>
            </a:r>
          </a:p>
          <a:p>
            <a:pPr marL="178027" indent="-178027" defTabSz="949478">
              <a:buFont typeface="Arial" panose="020B0604020202020204" pitchFamily="34" charset="0"/>
              <a:buChar char="•"/>
              <a:defRPr/>
            </a:pPr>
            <a:endParaRPr lang="en-US" sz="1100" b="1"/>
          </a:p>
          <a:p>
            <a:pPr marL="178027" indent="-178027" defTabSz="949478">
              <a:buFont typeface="Arial" panose="020B0604020202020204" pitchFamily="34" charset="0"/>
              <a:buChar char="•"/>
              <a:defRPr/>
            </a:pPr>
            <a:r>
              <a:rPr lang="en-US" sz="1100" b="1"/>
              <a:t>Gas shortages during Colonial Pipeline Hack: </a:t>
            </a:r>
            <a:r>
              <a:rPr lang="en-US" sz="1100"/>
              <a:t>https://www.axios.com/gas-shortage-colonial-pipeline-21c0f5cd-a453-4fff-9fa4-b2061391ceed.html</a:t>
            </a:r>
          </a:p>
          <a:p>
            <a:pPr defTabSz="949478">
              <a:defRPr/>
            </a:pPr>
            <a:endParaRPr lang="en-US" sz="1100"/>
          </a:p>
          <a:p>
            <a:pPr marL="178027" indent="-178027" defTabSz="949478">
              <a:buFont typeface="Arial" panose="020B0604020202020204" pitchFamily="34" charset="0"/>
              <a:buChar char="•"/>
              <a:defRPr/>
            </a:pPr>
            <a:r>
              <a:rPr lang="en-US" sz="1100" b="1">
                <a:solidFill>
                  <a:srgbClr val="242424"/>
                </a:solidFill>
              </a:rPr>
              <a:t>Russian-Ukrainian conflict</a:t>
            </a:r>
            <a:endParaRPr lang="en-US" sz="1100"/>
          </a:p>
          <a:p>
            <a:pPr defTabSz="949478">
              <a:defRPr/>
            </a:pPr>
            <a:endParaRPr lang="en-US"/>
          </a:p>
          <a:p>
            <a:endParaRPr lang="en-US" sz="900"/>
          </a:p>
        </p:txBody>
      </p:sp>
      <p:sp>
        <p:nvSpPr>
          <p:cNvPr id="4" name="Slide Number Placeholder 3"/>
          <p:cNvSpPr>
            <a:spLocks noGrp="1"/>
          </p:cNvSpPr>
          <p:nvPr>
            <p:ph type="sldNum" sz="quarter" idx="5"/>
          </p:nvPr>
        </p:nvSpPr>
        <p:spPr/>
        <p:txBody>
          <a:bodyPr/>
          <a:lstStyle/>
          <a:p>
            <a:pPr defTabSz="997934">
              <a:defRPr/>
            </a:pPr>
            <a:fld id="{9A0CCFD4-A7F8-054B-8822-BC244B953582}" type="slidenum">
              <a:rPr lang="en-US">
                <a:solidFill>
                  <a:prstClr val="black"/>
                </a:solidFill>
                <a:latin typeface="Calibri" panose="020F0502020204030204"/>
              </a:rPr>
              <a:pPr defTabSz="997934">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447471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52 reactors in the Idaho desert, today’s nuclear energy industry was born. In fact, we know that every single nuclear reactor operating around the world can trace some part of its DNA to research conducted at INL.</a:t>
            </a:r>
          </a:p>
          <a:p>
            <a:r>
              <a:rPr lang="en-US" dirty="0"/>
              <a:t>That legacy continues today with INL’s work with industry to develop and deploy advanced nuclear technologies, as well as our work to extend the lives of America’s high-performing reactor fleet.</a:t>
            </a:r>
          </a:p>
        </p:txBody>
      </p:sp>
      <p:sp>
        <p:nvSpPr>
          <p:cNvPr id="4" name="Slide Number Placeholder 3"/>
          <p:cNvSpPr>
            <a:spLocks noGrp="1"/>
          </p:cNvSpPr>
          <p:nvPr>
            <p:ph type="sldNum" sz="quarter" idx="5"/>
          </p:nvPr>
        </p:nvSpPr>
        <p:spPr/>
        <p:txBody>
          <a:bodyPr/>
          <a:lstStyle/>
          <a:p>
            <a:fld id="{9A0CCFD4-A7F8-054B-8822-BC244B953582}" type="slidenum">
              <a:rPr lang="en-US" smtClean="0"/>
              <a:t>13</a:t>
            </a:fld>
            <a:endParaRPr lang="en-US"/>
          </a:p>
        </p:txBody>
      </p:sp>
    </p:spTree>
    <p:extLst>
      <p:ext uri="{BB962C8B-B14F-4D97-AF65-F5344CB8AC3E}">
        <p14:creationId xmlns:p14="http://schemas.microsoft.com/office/powerpoint/2010/main" val="2752455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22-50753-R3</a:t>
            </a:r>
          </a:p>
        </p:txBody>
      </p:sp>
      <p:sp>
        <p:nvSpPr>
          <p:cNvPr id="4" name="Slide Number Placeholder 3"/>
          <p:cNvSpPr>
            <a:spLocks noGrp="1"/>
          </p:cNvSpPr>
          <p:nvPr>
            <p:ph type="sldNum" sz="quarter" idx="5"/>
          </p:nvPr>
        </p:nvSpPr>
        <p:spPr/>
        <p:txBody>
          <a:bodyPr/>
          <a:lstStyle/>
          <a:p>
            <a:fld id="{9A0CCFD4-A7F8-054B-8822-BC244B953582}" type="slidenum">
              <a:rPr lang="en-US" smtClean="0"/>
              <a:t>14</a:t>
            </a:fld>
            <a:endParaRPr lang="en-US"/>
          </a:p>
        </p:txBody>
      </p:sp>
    </p:spTree>
    <p:extLst>
      <p:ext uri="{BB962C8B-B14F-4D97-AF65-F5344CB8AC3E}">
        <p14:creationId xmlns:p14="http://schemas.microsoft.com/office/powerpoint/2010/main" val="3022387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p:spPr>
        <p:txBody>
          <a:bodyPr/>
          <a:lstStyle/>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Calibri" panose="020F0502020204030204" pitchFamily="34" charset="0"/>
              </a:rPr>
              <a:t>INL is working every day to create a secure, clean, resilient energy future.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Calibri" panose="020F0502020204030204" pitchFamily="34" charset="0"/>
              </a:rPr>
              <a:t>That work is accomplished through five directorates</a:t>
            </a:r>
          </a:p>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Calibri" panose="020F0502020204030204" pitchFamily="34" charset="0"/>
              </a:rPr>
              <a:t>Nuclear Science &amp; Technology directorate. Before becoming laboratory director in December of 2020, I headed up NS&amp;T.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Calibri" panose="020F0502020204030204" pitchFamily="34" charset="0"/>
              </a:rPr>
              <a:t>Primary components of our nuclear energy R&amp;D are two vital complexes on our desert Site: The Advanced Test Reactor and Materials and Fuels Complex.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Calibri" panose="020F0502020204030204" pitchFamily="34" charset="0"/>
              </a:rPr>
              <a:t>But the modern INL is much more than just nuclear energy R&amp;D.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Calibri" panose="020F0502020204030204" pitchFamily="34" charset="0"/>
              </a:rPr>
              <a:t>Our Energy and Environment, Science &amp; Technology (EES&amp;T) directorate works with industry to develop longer-lived electric vehicle batteries.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a:effectLst/>
                <a:latin typeface="Calibri" panose="020F0502020204030204" pitchFamily="34" charset="0"/>
                <a:ea typeface="Calibri" panose="020F0502020204030204" pitchFamily="34" charset="0"/>
                <a:cs typeface="Calibri" panose="020F0502020204030204" pitchFamily="34" charset="0"/>
              </a:rPr>
              <a:t>Finally, our National &amp; Homeland Security Science &amp; Technology directorate works tirelessly to protect our nation’s most critical assets from both manmade and natural threats.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A0CCFD4-A7F8-054B-8822-BC244B953582}" type="slidenum">
              <a:rPr lang="en-US" smtClean="0"/>
              <a:t>15</a:t>
            </a:fld>
            <a:endParaRPr lang="en-US"/>
          </a:p>
        </p:txBody>
      </p:sp>
    </p:spTree>
    <p:extLst>
      <p:ext uri="{BB962C8B-B14F-4D97-AF65-F5344CB8AC3E}">
        <p14:creationId xmlns:p14="http://schemas.microsoft.com/office/powerpoint/2010/main" val="920965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4"/>
          </a:xfrm>
        </p:spPr>
        <p:txBody>
          <a:bodyPr/>
          <a:lstStyle/>
          <a:p>
            <a:pPr lvl="0">
              <a:defRPr/>
            </a:pPr>
            <a:r>
              <a:rPr lang="en-US" sz="900">
                <a:ea typeface="Times New Roman" panose="02020603050405020304" pitchFamily="18" charset="0"/>
              </a:rPr>
              <a:t>Sustaining U.S. technological leadership through innovative RD&amp;D ensures that the U.S. is positioned to lead the decarbonization of global energy networks through advanced reactor development and deployment. </a:t>
            </a:r>
            <a:endParaRPr lang="en-US" sz="900"/>
          </a:p>
          <a:p>
            <a:r>
              <a:rPr lang="en-US" sz="900" b="1">
                <a:ea typeface="Times New Roman" panose="02020603050405020304" pitchFamily="18" charset="0"/>
                <a:cs typeface="Times New Roman" panose="02020603050405020304" pitchFamily="18" charset="0"/>
              </a:rPr>
              <a:t>Achieving battery-like functionality for nuclear systems. </a:t>
            </a:r>
          </a:p>
          <a:p>
            <a:r>
              <a:rPr lang="en-US" sz="900">
                <a:ea typeface="Times New Roman" panose="02020603050405020304" pitchFamily="18" charset="0"/>
                <a:cs typeface="Times New Roman" panose="02020603050405020304" pitchFamily="18" charset="0"/>
              </a:rPr>
              <a:t>Fission battery initiative to drive technology developments for next generation nuclear reactors enabling distributed use of nuclear energy</a:t>
            </a:r>
          </a:p>
          <a:p>
            <a:r>
              <a:rPr lang="en-US" sz="900" i="1">
                <a:ea typeface="Times New Roman" panose="02020603050405020304" pitchFamily="18" charset="0"/>
                <a:cs typeface="Times New Roman" panose="02020603050405020304" pitchFamily="18" charset="0"/>
              </a:rPr>
              <a:t>Image: Fission battery attributes- economic, standardized, installed, unattended, reliable.</a:t>
            </a:r>
          </a:p>
          <a:p>
            <a:r>
              <a:rPr lang="en-US" sz="900" b="1" err="1"/>
              <a:t>NMDQi</a:t>
            </a:r>
            <a:r>
              <a:rPr lang="en-US" sz="900" b="1"/>
              <a:t>: Accelerating discovery, development, and qualification of new nuclear materials and fuels. </a:t>
            </a:r>
          </a:p>
          <a:p>
            <a:r>
              <a:rPr lang="en-US" sz="900" i="1"/>
              <a:t>Images: NMDQI; INL has nine electromechanical load frames, four servo-electric frames, 11 servo-hydraulic frames, 21 different creep frames and two custom-built stress-relaxation systems for testing new materials like Alloy 617.</a:t>
            </a:r>
          </a:p>
          <a:p>
            <a:r>
              <a:rPr lang="en-US" sz="900" b="1"/>
              <a:t>Digital engineering</a:t>
            </a:r>
            <a:r>
              <a:rPr lang="en-US" sz="900"/>
              <a:t> principles are predicted to save up to 25% of costs in complex vertical construction and are already realizing multiple years in reduced schedules at the Department of Defense.</a:t>
            </a:r>
          </a:p>
          <a:p>
            <a:pPr lvl="0">
              <a:defRPr/>
            </a:pPr>
            <a:r>
              <a:rPr lang="en-US" sz="900" i="1"/>
              <a:t>Image: </a:t>
            </a:r>
            <a:r>
              <a:rPr lang="en-US" sz="900" i="1">
                <a:solidFill>
                  <a:schemeClr val="tx1">
                    <a:lumMod val="95000"/>
                    <a:lumOff val="5000"/>
                  </a:schemeClr>
                </a:solidFill>
              </a:rPr>
              <a:t>INL’s transformational digital engineering research is used to design digital twins (top figure: MAGNET) and model of the design (bottom figure: MBSE). </a:t>
            </a:r>
            <a:endParaRPr lang="en-US" sz="900" i="1"/>
          </a:p>
          <a:p>
            <a:r>
              <a:rPr lang="en-US" sz="900"/>
              <a:t>At INL, digital engineering is centered around 5 key areas: </a:t>
            </a:r>
          </a:p>
          <a:p>
            <a:pPr marL="171450" indent="-171450">
              <a:buFont typeface="Arial" panose="020B0604020202020204" pitchFamily="34" charset="0"/>
              <a:buChar char="•"/>
            </a:pPr>
            <a:r>
              <a:rPr lang="en-US" sz="900"/>
              <a:t>Transformation from document-centric design to model-based design,</a:t>
            </a:r>
          </a:p>
          <a:p>
            <a:pPr marL="171450" indent="-171450">
              <a:buFont typeface="Arial" panose="020B0604020202020204" pitchFamily="34" charset="0"/>
              <a:buChar char="•"/>
            </a:pPr>
            <a:r>
              <a:rPr lang="en-US" sz="900"/>
              <a:t>Integration of data across the lifecycle in a digital thread,</a:t>
            </a:r>
          </a:p>
          <a:p>
            <a:pPr marL="171450" indent="-171450">
              <a:buFont typeface="Arial" panose="020B0604020202020204" pitchFamily="34" charset="0"/>
              <a:buChar char="•"/>
            </a:pPr>
            <a:r>
              <a:rPr lang="en-US" sz="900" b="1"/>
              <a:t>Development of operational digital twins</a:t>
            </a:r>
            <a:r>
              <a:rPr lang="en-US" sz="900"/>
              <a:t>,</a:t>
            </a:r>
          </a:p>
          <a:p>
            <a:pPr marL="171450" indent="-171450">
              <a:buFont typeface="Arial" panose="020B0604020202020204" pitchFamily="34" charset="0"/>
              <a:buChar char="•"/>
            </a:pPr>
            <a:r>
              <a:rPr lang="en-US" sz="900"/>
              <a:t>Establishment of next generation cloud, edge, and HPC computing, </a:t>
            </a:r>
          </a:p>
          <a:p>
            <a:pPr marL="171450" indent="-171450">
              <a:buFont typeface="Arial" panose="020B0604020202020204" pitchFamily="34" charset="0"/>
              <a:buChar char="•"/>
            </a:pPr>
            <a:r>
              <a:rPr lang="en-US" sz="900"/>
              <a:t>And finally, workforce transformation to a digital-first environment</a:t>
            </a:r>
          </a:p>
          <a:p>
            <a:r>
              <a:rPr lang="en-US" sz="900"/>
              <a:t>To realize this vision the laboratory has partnered with several universities:</a:t>
            </a:r>
          </a:p>
          <a:p>
            <a:pPr marL="171450" indent="-171450">
              <a:buFont typeface="Arial" panose="020B0604020202020204" pitchFamily="34" charset="0"/>
              <a:buChar char="•"/>
            </a:pPr>
            <a:r>
              <a:rPr lang="en-US" sz="900"/>
              <a:t>North Carolina State University</a:t>
            </a:r>
          </a:p>
          <a:p>
            <a:pPr marL="171450" indent="-171450">
              <a:buFont typeface="Arial" panose="020B0604020202020204" pitchFamily="34" charset="0"/>
              <a:buChar char="•"/>
            </a:pPr>
            <a:r>
              <a:rPr lang="en-US" sz="900"/>
              <a:t>Virginia Commonwealth University</a:t>
            </a:r>
          </a:p>
          <a:p>
            <a:pPr marL="171450" indent="-171450">
              <a:buFont typeface="Arial" panose="020B0604020202020204" pitchFamily="34" charset="0"/>
              <a:buChar char="•"/>
            </a:pPr>
            <a:r>
              <a:rPr lang="en-US" sz="900"/>
              <a:t>Naval Postgraduate School</a:t>
            </a:r>
          </a:p>
          <a:p>
            <a:r>
              <a:rPr lang="en-US" sz="900"/>
              <a:t>Agreements to deploy these technologies to industry are currently in development with:</a:t>
            </a:r>
          </a:p>
          <a:p>
            <a:pPr marL="171450" indent="-171450">
              <a:buFont typeface="Arial" panose="020B0604020202020204" pitchFamily="34" charset="0"/>
              <a:buChar char="•"/>
            </a:pPr>
            <a:r>
              <a:rPr lang="en-US" sz="900" err="1"/>
              <a:t>TerraPower</a:t>
            </a:r>
            <a:endParaRPr lang="en-US" sz="900"/>
          </a:p>
          <a:p>
            <a:pPr marL="171450" indent="-171450">
              <a:buFont typeface="Arial" panose="020B0604020202020204" pitchFamily="34" charset="0"/>
              <a:buChar char="•"/>
            </a:pPr>
            <a:r>
              <a:rPr lang="en-US" sz="900"/>
              <a:t>General Electric Hitachi</a:t>
            </a:r>
          </a:p>
          <a:p>
            <a:pPr marL="171450" indent="-171450">
              <a:buFont typeface="Arial" panose="020B0604020202020204" pitchFamily="34" charset="0"/>
              <a:buChar char="•"/>
            </a:pPr>
            <a:r>
              <a:rPr lang="en-US" sz="900"/>
              <a:t>and many ARDP award winners through NRIC</a:t>
            </a:r>
          </a:p>
          <a:p>
            <a:r>
              <a:rPr lang="en-US" sz="900"/>
              <a:t>NRIC works closely with the INL-led Gateway for Accelerated Innovation in Nuclear (GAIN) to build on the success of GAIN’s industry engagement through regularly available funding awards to industry.</a:t>
            </a:r>
          </a:p>
        </p:txBody>
      </p:sp>
      <p:sp>
        <p:nvSpPr>
          <p:cNvPr id="4" name="Slide Number Placeholder 3"/>
          <p:cNvSpPr>
            <a:spLocks noGrp="1"/>
          </p:cNvSpPr>
          <p:nvPr>
            <p:ph type="sldNum" sz="quarter" idx="5"/>
          </p:nvPr>
        </p:nvSpPr>
        <p:spPr/>
        <p:txBody>
          <a:bodyPr/>
          <a:lstStyle/>
          <a:p>
            <a:fld id="{9A0CCFD4-A7F8-054B-8822-BC244B953582}" type="slidenum">
              <a:rPr lang="en-US" smtClean="0"/>
              <a:t>16</a:t>
            </a:fld>
            <a:endParaRPr lang="en-US"/>
          </a:p>
        </p:txBody>
      </p:sp>
    </p:spTree>
    <p:extLst>
      <p:ext uri="{BB962C8B-B14F-4D97-AF65-F5344CB8AC3E}">
        <p14:creationId xmlns:p14="http://schemas.microsoft.com/office/powerpoint/2010/main" val="2152925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22-GA50114-R48*</a:t>
            </a:r>
            <a:endParaRPr lang="en-US" dirty="0"/>
          </a:p>
          <a:p>
            <a:endParaRPr lang="en-US" dirty="0"/>
          </a:p>
          <a:p>
            <a:pPr marL="0" marR="0">
              <a:spcBef>
                <a:spcPts val="0"/>
              </a:spcBef>
              <a:spcAft>
                <a:spcPts val="0"/>
              </a:spcAft>
            </a:pPr>
            <a:r>
              <a:rPr lang="en-US" sz="1200" dirty="0">
                <a:effectLst/>
                <a:latin typeface="Calibri" panose="020F0502020204030204" pitchFamily="34" charset="0"/>
                <a:ea typeface="Calibri" panose="020F0502020204030204" pitchFamily="34" charset="0"/>
              </a:rPr>
              <a:t>Criteria for timeline inclusion: Reactors that can meet any  3 of the following 4 criteria should be included on the timeline</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The company is part of a cost sharing government award with a reactor as the direct outcome of that cost share project</a:t>
            </a:r>
            <a:br>
              <a:rPr lang="en-US" sz="1200" dirty="0">
                <a:effectLst/>
                <a:latin typeface="Calibri" panose="020F0502020204030204" pitchFamily="34" charset="0"/>
                <a:ea typeface="Calibri" panose="020F0502020204030204" pitchFamily="34" charset="0"/>
              </a:rPr>
            </a:br>
            <a:r>
              <a:rPr lang="en-US" sz="1200" dirty="0">
                <a:effectLst/>
                <a:latin typeface="Calibri" panose="020F0502020204030204" pitchFamily="34" charset="0"/>
                <a:ea typeface="Calibri" panose="020F0502020204030204" pitchFamily="34" charset="0"/>
              </a:rPr>
              <a:t>• There is an identified and concurred on site (note necessarily a site permit or agreement, but a clearly identified site that both the company and the site location acknowledge as the site)</a:t>
            </a:r>
            <a:br>
              <a:rPr lang="en-US" sz="1200" dirty="0">
                <a:effectLst/>
                <a:latin typeface="Calibri" panose="020F0502020204030204" pitchFamily="34" charset="0"/>
                <a:ea typeface="Calibri" panose="020F0502020204030204" pitchFamily="34" charset="0"/>
              </a:rPr>
            </a:br>
            <a:r>
              <a:rPr lang="en-US" sz="1200" dirty="0">
                <a:effectLst/>
                <a:latin typeface="Calibri" panose="020F0502020204030204" pitchFamily="34" charset="0"/>
                <a:ea typeface="Calibri" panose="020F0502020204030204" pitchFamily="34" charset="0"/>
              </a:rPr>
              <a:t>• There is an NRC regulatory engagement plan or similarly robust level of pre-licensing engagement with the NRC (minimum is the formal submission of something)</a:t>
            </a:r>
            <a:br>
              <a:rPr lang="en-US" sz="1200" dirty="0">
                <a:effectLst/>
                <a:latin typeface="Calibri" panose="020F0502020204030204" pitchFamily="34" charset="0"/>
                <a:ea typeface="Calibri" panose="020F0502020204030204" pitchFamily="34" charset="0"/>
              </a:rPr>
            </a:br>
            <a:r>
              <a:rPr lang="en-US" sz="1200" dirty="0">
                <a:effectLst/>
                <a:latin typeface="Calibri" panose="020F0502020204030204" pitchFamily="34" charset="0"/>
                <a:ea typeface="Calibri" panose="020F0502020204030204" pitchFamily="34" charset="0"/>
              </a:rPr>
              <a:t>• INL engagement of some sort or an agreement with another National Lab</a:t>
            </a:r>
            <a:br>
              <a:rPr lang="en-US" sz="1200" dirty="0">
                <a:effectLst/>
                <a:latin typeface="Calibri" panose="020F0502020204030204" pitchFamily="34" charset="0"/>
                <a:ea typeface="Calibri" panose="020F0502020204030204" pitchFamily="34" charset="0"/>
              </a:rPr>
            </a:br>
            <a:br>
              <a:rPr lang="en-US" sz="1200" dirty="0">
                <a:effectLst/>
                <a:latin typeface="Calibri" panose="020F0502020204030204" pitchFamily="34" charset="0"/>
                <a:ea typeface="Calibri" panose="020F0502020204030204" pitchFamily="34" charset="0"/>
              </a:rPr>
            </a:br>
            <a:r>
              <a:rPr lang="en-US" sz="1200" dirty="0">
                <a:effectLst/>
                <a:latin typeface="Calibri" panose="020F0502020204030204" pitchFamily="34" charset="0"/>
                <a:ea typeface="Calibri" panose="020F0502020204030204" pitchFamily="34" charset="0"/>
              </a:rPr>
              <a:t>Notes: </a:t>
            </a:r>
            <a:br>
              <a:rPr lang="en-US" sz="1200" dirty="0">
                <a:effectLst/>
                <a:latin typeface="Calibri" panose="020F0502020204030204" pitchFamily="34" charset="0"/>
                <a:ea typeface="Calibri" panose="020F0502020204030204" pitchFamily="34" charset="0"/>
              </a:rPr>
            </a:br>
            <a:r>
              <a:rPr lang="en-US" sz="1200" dirty="0">
                <a:effectLst/>
                <a:latin typeface="Calibri" panose="020F0502020204030204" pitchFamily="34" charset="0"/>
                <a:ea typeface="Calibri" panose="020F0502020204030204" pitchFamily="34" charset="0"/>
              </a:rPr>
              <a:t>Inclusion in the timeline is limited to reactors to be sited in the United States</a:t>
            </a:r>
            <a:br>
              <a:rPr lang="en-US" sz="1200" dirty="0">
                <a:effectLst/>
                <a:latin typeface="Calibri" panose="020F0502020204030204" pitchFamily="34" charset="0"/>
                <a:ea typeface="Calibri" panose="020F0502020204030204" pitchFamily="34" charset="0"/>
              </a:rPr>
            </a:br>
            <a:r>
              <a:rPr lang="en-US" sz="1200" dirty="0">
                <a:effectLst/>
                <a:latin typeface="Calibri" panose="020F0502020204030204" pitchFamily="34" charset="0"/>
                <a:ea typeface="Calibri" panose="020F0502020204030204" pitchFamily="34" charset="0"/>
              </a:rPr>
              <a:t>Timeline dates are those publicly identified by the individual companies</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lgn="l">
              <a:spcBef>
                <a:spcPts val="0"/>
              </a:spcBef>
              <a:spcAft>
                <a:spcPts val="0"/>
              </a:spcAft>
              <a:buFont typeface="Arial" panose="020B0604020202020204" pitchFamily="34" charset="0"/>
              <a:buChar char="•"/>
            </a:pPr>
            <a:r>
              <a:rPr lang="en-US" sz="1800" b="0" i="0" dirty="0">
                <a:solidFill>
                  <a:srgbClr val="242424"/>
                </a:solidFill>
                <a:effectLst/>
                <a:latin typeface="Calibri" panose="020F0502020204030204" pitchFamily="34" charset="0"/>
              </a:rPr>
              <a:t>MARVEL – </a:t>
            </a:r>
            <a:r>
              <a:rPr lang="en-US" sz="1800" b="0" i="0" dirty="0">
                <a:solidFill>
                  <a:srgbClr val="FF0000"/>
                </a:solidFill>
                <a:effectLst/>
                <a:latin typeface="Calibri" panose="020F0502020204030204" pitchFamily="34" charset="0"/>
              </a:rPr>
              <a:t>100 </a:t>
            </a:r>
            <a:r>
              <a:rPr lang="en-US" sz="1800" b="0" i="0" dirty="0" err="1">
                <a:solidFill>
                  <a:srgbClr val="FF0000"/>
                </a:solidFill>
                <a:effectLst/>
                <a:latin typeface="Calibri" panose="020F0502020204030204" pitchFamily="34" charset="0"/>
              </a:rPr>
              <a:t>kWth</a:t>
            </a:r>
            <a:r>
              <a:rPr lang="en-US" sz="1800" b="0" i="0" dirty="0">
                <a:solidFill>
                  <a:srgbClr val="FF0000"/>
                </a:solidFill>
                <a:effectLst/>
                <a:latin typeface="Calibri" panose="020F0502020204030204" pitchFamily="34" charset="0"/>
              </a:rPr>
              <a:t>, 20kWe</a:t>
            </a:r>
            <a:endParaRPr lang="en-US" sz="1800" b="0" i="0" dirty="0">
              <a:solidFill>
                <a:srgbClr val="242424"/>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1800" b="0" i="0" dirty="0">
                <a:solidFill>
                  <a:srgbClr val="242424"/>
                </a:solidFill>
                <a:effectLst/>
                <a:latin typeface="Calibri" panose="020F0502020204030204" pitchFamily="34" charset="0"/>
              </a:rPr>
              <a:t>Pele – </a:t>
            </a:r>
            <a:r>
              <a:rPr lang="en-US" sz="1800" b="0" i="0" dirty="0">
                <a:solidFill>
                  <a:srgbClr val="FF0000"/>
                </a:solidFill>
                <a:effectLst/>
                <a:latin typeface="Calibri" panose="020F0502020204030204" pitchFamily="34" charset="0"/>
              </a:rPr>
              <a:t> 5 </a:t>
            </a:r>
            <a:r>
              <a:rPr lang="en-US" sz="1800" b="0" i="0" dirty="0" err="1">
                <a:solidFill>
                  <a:srgbClr val="FF0000"/>
                </a:solidFill>
                <a:effectLst/>
                <a:latin typeface="Calibri" panose="020F0502020204030204" pitchFamily="34" charset="0"/>
              </a:rPr>
              <a:t>MWth</a:t>
            </a:r>
            <a:r>
              <a:rPr lang="en-US" sz="1800" b="0" i="0" dirty="0">
                <a:solidFill>
                  <a:srgbClr val="FF0000"/>
                </a:solidFill>
                <a:effectLst/>
                <a:latin typeface="Calibri" panose="020F0502020204030204" pitchFamily="34" charset="0"/>
              </a:rPr>
              <a:t>, 1 MWe</a:t>
            </a:r>
            <a:endParaRPr lang="en-US" sz="1800" b="0" i="0" dirty="0">
              <a:solidFill>
                <a:srgbClr val="242424"/>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1800" b="0" i="0" dirty="0">
                <a:solidFill>
                  <a:srgbClr val="242424"/>
                </a:solidFill>
                <a:effectLst/>
                <a:latin typeface="Calibri" panose="020F0502020204030204" pitchFamily="34" charset="0"/>
              </a:rPr>
              <a:t>Aurora – </a:t>
            </a:r>
            <a:r>
              <a:rPr lang="en-US" sz="1800" b="0" i="0" dirty="0">
                <a:solidFill>
                  <a:srgbClr val="FF0000"/>
                </a:solidFill>
                <a:effectLst/>
                <a:latin typeface="Calibri" panose="020F0502020204030204" pitchFamily="34" charset="0"/>
              </a:rPr>
              <a:t>4 </a:t>
            </a:r>
            <a:r>
              <a:rPr lang="en-US" sz="1800" b="0" i="0" dirty="0" err="1">
                <a:solidFill>
                  <a:srgbClr val="FF0000"/>
                </a:solidFill>
                <a:effectLst/>
                <a:latin typeface="Calibri" panose="020F0502020204030204" pitchFamily="34" charset="0"/>
              </a:rPr>
              <a:t>MWth</a:t>
            </a:r>
            <a:r>
              <a:rPr lang="en-US" sz="1800" b="0" i="0" dirty="0">
                <a:solidFill>
                  <a:srgbClr val="FF0000"/>
                </a:solidFill>
                <a:effectLst/>
                <a:latin typeface="Calibri" panose="020F0502020204030204" pitchFamily="34" charset="0"/>
              </a:rPr>
              <a:t>, 1.5 Mwe (but </a:t>
            </a:r>
            <a:r>
              <a:rPr lang="en-US" sz="1800" b="0" i="0" dirty="0" err="1">
                <a:solidFill>
                  <a:srgbClr val="FF0000"/>
                </a:solidFill>
                <a:effectLst/>
                <a:latin typeface="Calibri" panose="020F0502020204030204" pitchFamily="34" charset="0"/>
              </a:rPr>
              <a:t>Oklo</a:t>
            </a:r>
            <a:r>
              <a:rPr lang="en-US" sz="1800" b="0" i="0" dirty="0">
                <a:solidFill>
                  <a:srgbClr val="FF0000"/>
                </a:solidFill>
                <a:effectLst/>
                <a:latin typeface="Calibri" panose="020F0502020204030204" pitchFamily="34" charset="0"/>
              </a:rPr>
              <a:t> may be re-branding to their larger version)</a:t>
            </a:r>
            <a:endParaRPr lang="en-US" sz="1800" b="0" i="0" dirty="0">
              <a:solidFill>
                <a:srgbClr val="242424"/>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1800" b="0" i="0" dirty="0">
                <a:solidFill>
                  <a:srgbClr val="242424"/>
                </a:solidFill>
                <a:effectLst/>
                <a:latin typeface="Calibri" panose="020F0502020204030204" pitchFamily="34" charset="0"/>
              </a:rPr>
              <a:t>MCRE – </a:t>
            </a:r>
            <a:r>
              <a:rPr lang="en-US" sz="2800" b="0" i="0" dirty="0">
                <a:solidFill>
                  <a:srgbClr val="242424"/>
                </a:solidFill>
                <a:effectLst/>
                <a:latin typeface="Calibri" panose="020F0502020204030204" pitchFamily="34" charset="0"/>
              </a:rPr>
              <a:t>150 </a:t>
            </a:r>
            <a:r>
              <a:rPr lang="en-US" sz="2800" b="0" i="0" dirty="0" err="1">
                <a:solidFill>
                  <a:srgbClr val="242424"/>
                </a:solidFill>
                <a:effectLst/>
                <a:latin typeface="Calibri" panose="020F0502020204030204" pitchFamily="34" charset="0"/>
              </a:rPr>
              <a:t>kWth</a:t>
            </a:r>
            <a:r>
              <a:rPr lang="en-US" sz="2800" b="0" i="0" dirty="0">
                <a:solidFill>
                  <a:srgbClr val="242424"/>
                </a:solidFill>
                <a:effectLst/>
                <a:latin typeface="Calibri" panose="020F0502020204030204" pitchFamily="34" charset="0"/>
              </a:rPr>
              <a:t> (not generating energy)</a:t>
            </a:r>
            <a:r>
              <a:rPr lang="en-US" sz="1800" b="0" i="0" dirty="0">
                <a:solidFill>
                  <a:srgbClr val="242424"/>
                </a:solidFill>
                <a:effectLst/>
                <a:latin typeface="Calibri" panose="020F0502020204030204" pitchFamily="34" charset="0"/>
              </a:rPr>
              <a:t>Xe-100 – </a:t>
            </a:r>
            <a:r>
              <a:rPr lang="en-US" sz="1800" b="0" i="0" dirty="0">
                <a:solidFill>
                  <a:srgbClr val="FF0000"/>
                </a:solidFill>
                <a:effectLst/>
                <a:latin typeface="Calibri" panose="020F0502020204030204" pitchFamily="34" charset="0"/>
              </a:rPr>
              <a:t>each module 80 Mwe (can be scaled to a ‘four-pack’ up to 320 MWe)</a:t>
            </a:r>
            <a:endParaRPr lang="en-US" sz="1800" b="0" i="0" dirty="0">
              <a:solidFill>
                <a:srgbClr val="242424"/>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1800" b="0" i="0" dirty="0">
                <a:solidFill>
                  <a:srgbClr val="242424"/>
                </a:solidFill>
                <a:effectLst/>
                <a:latin typeface="Calibri" panose="020F0502020204030204" pitchFamily="34" charset="0"/>
              </a:rPr>
              <a:t>VOYGR – </a:t>
            </a:r>
            <a:r>
              <a:rPr lang="en-US" sz="1800" b="0" i="0" dirty="0">
                <a:solidFill>
                  <a:srgbClr val="FF0000"/>
                </a:solidFill>
                <a:effectLst/>
                <a:latin typeface="Calibri" panose="020F0502020204030204" pitchFamily="34" charset="0"/>
              </a:rPr>
              <a:t>each module 77 Mwe (up to 12 modules, so up to 924 MWe)</a:t>
            </a:r>
            <a:endParaRPr lang="en-US" sz="1800" b="0" i="0" dirty="0">
              <a:solidFill>
                <a:srgbClr val="242424"/>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1800" b="0" i="0" dirty="0">
                <a:solidFill>
                  <a:srgbClr val="242424"/>
                </a:solidFill>
                <a:effectLst/>
                <a:latin typeface="Calibri" panose="020F0502020204030204" pitchFamily="34" charset="0"/>
              </a:rPr>
              <a:t>SMR-160 – </a:t>
            </a:r>
            <a:r>
              <a:rPr lang="en-US" sz="1800" b="0" i="0" dirty="0">
                <a:solidFill>
                  <a:srgbClr val="FF0000"/>
                </a:solidFill>
                <a:effectLst/>
                <a:latin typeface="Calibri" panose="020F0502020204030204" pitchFamily="34" charset="0"/>
              </a:rPr>
              <a:t>525 </a:t>
            </a:r>
            <a:r>
              <a:rPr lang="en-US" sz="1800" b="0" i="0" dirty="0" err="1">
                <a:solidFill>
                  <a:srgbClr val="FF0000"/>
                </a:solidFill>
                <a:effectLst/>
                <a:latin typeface="Calibri" panose="020F0502020204030204" pitchFamily="34" charset="0"/>
              </a:rPr>
              <a:t>MWth</a:t>
            </a:r>
            <a:r>
              <a:rPr lang="en-US" sz="1800" b="0" i="0" dirty="0">
                <a:solidFill>
                  <a:srgbClr val="FF0000"/>
                </a:solidFill>
                <a:effectLst/>
                <a:latin typeface="Calibri" panose="020F0502020204030204" pitchFamily="34" charset="0"/>
              </a:rPr>
              <a:t>, 160 MWe</a:t>
            </a:r>
            <a:endParaRPr lang="en-US" sz="1800" b="0" i="0" dirty="0">
              <a:solidFill>
                <a:srgbClr val="242424"/>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1800" b="0" i="0" dirty="0">
                <a:solidFill>
                  <a:srgbClr val="242424"/>
                </a:solidFill>
                <a:effectLst/>
                <a:latin typeface="Calibri" panose="020F0502020204030204" pitchFamily="34" charset="0"/>
              </a:rPr>
              <a:t>Natrium – </a:t>
            </a:r>
            <a:r>
              <a:rPr lang="en-US" sz="1800" b="0" i="0" dirty="0">
                <a:solidFill>
                  <a:srgbClr val="FF0000"/>
                </a:solidFill>
                <a:effectLst/>
                <a:latin typeface="Calibri" panose="020F0502020204030204" pitchFamily="34" charset="0"/>
              </a:rPr>
              <a:t>840 </a:t>
            </a:r>
            <a:r>
              <a:rPr lang="en-US" sz="1800" b="0" i="0" dirty="0" err="1">
                <a:solidFill>
                  <a:srgbClr val="FF0000"/>
                </a:solidFill>
                <a:effectLst/>
                <a:latin typeface="Calibri" panose="020F0502020204030204" pitchFamily="34" charset="0"/>
              </a:rPr>
              <a:t>MWth</a:t>
            </a:r>
            <a:r>
              <a:rPr lang="en-US" sz="1800" b="0" i="0" dirty="0">
                <a:solidFill>
                  <a:srgbClr val="FF0000"/>
                </a:solidFill>
                <a:effectLst/>
                <a:latin typeface="Calibri" panose="020F0502020204030204" pitchFamily="34" charset="0"/>
              </a:rPr>
              <a:t>, 345 Mwe (variable output (up to 500 Mwe short-term with molten salt storage)</a:t>
            </a:r>
            <a:endParaRPr lang="en-US" sz="1800" b="0" i="0" dirty="0">
              <a:solidFill>
                <a:srgbClr val="242424"/>
              </a:solidFill>
              <a:effectLst/>
              <a:latin typeface="Calibri" panose="020F0502020204030204" pitchFamily="34"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17</a:t>
            </a:fld>
            <a:endParaRPr lang="en-US"/>
          </a:p>
        </p:txBody>
      </p:sp>
    </p:spTree>
    <p:extLst>
      <p:ext uri="{BB962C8B-B14F-4D97-AF65-F5344CB8AC3E}">
        <p14:creationId xmlns:p14="http://schemas.microsoft.com/office/powerpoint/2010/main" val="701962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01F1E"/>
                </a:solidFill>
                <a:effectLst/>
                <a:ea typeface="Times New Roman" panose="02020603050405020304" pitchFamily="18" charset="0"/>
              </a:rPr>
              <a:t>MARVEL is a 100 KW microreactor that will be installed in INL’s Transient Reactor Test Facility.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01F1E"/>
              </a:solidFill>
              <a:effectLs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01F1E"/>
                </a:solidFill>
                <a:effectLst/>
                <a:ea typeface="Times New Roman" panose="02020603050405020304" pitchFamily="18" charset="0"/>
              </a:rPr>
              <a:t>It will help researchers and industry partners understand how microreactors can be integrated with end-user applications to provide electricity and heat on demand.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01F1E"/>
              </a:solidFill>
              <a:effectLs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01F1E"/>
                </a:solidFill>
                <a:effectLst/>
                <a:ea typeface="Times New Roman" panose="02020603050405020304" pitchFamily="18" charset="0"/>
              </a:rPr>
              <a:t>It will be used to test technologies to enable remote and autonomous microreactor operation. It will also provide important information to support rapid reactor development, environmental assessment and licensing.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01F1E"/>
              </a:solidFill>
              <a:effectLs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01F1E"/>
              </a:solidFill>
              <a:effectLst/>
              <a:ea typeface="Times New Roman" panose="02020603050405020304" pitchFamily="18" charset="0"/>
            </a:endParaRPr>
          </a:p>
          <a:p>
            <a:r>
              <a:rPr lang="en-US" sz="1100" dirty="0"/>
              <a:t>Project Pele Overview:</a:t>
            </a:r>
          </a:p>
          <a:p>
            <a:pPr>
              <a:spcBef>
                <a:spcPts val="200"/>
              </a:spcBef>
            </a:pPr>
            <a:r>
              <a:rPr lang="en-US" sz="1100" dirty="0"/>
              <a:t>A 2016 Defense Science Board (DSB) study</a:t>
            </a:r>
            <a:r>
              <a:rPr lang="en-US" sz="1100" baseline="30000" dirty="0"/>
              <a:t>1</a:t>
            </a:r>
            <a:r>
              <a:rPr lang="en-US" sz="1100" dirty="0"/>
              <a:t> found the Department of Defense (DoD) has a need for a mobile, reliable, sustainable, and resilient power source which does not require a long logistics tail</a:t>
            </a:r>
          </a:p>
          <a:p>
            <a:pPr marL="174625" lvl="1" indent="-171450">
              <a:spcBef>
                <a:spcPts val="200"/>
              </a:spcBef>
              <a:buFont typeface="Arial" panose="020B0604020202020204" pitchFamily="34" charset="0"/>
              <a:buChar char="•"/>
            </a:pPr>
            <a:r>
              <a:rPr lang="en-US" sz="1100" dirty="0"/>
              <a:t>Authorized in FY19+FY21 NDAA</a:t>
            </a:r>
            <a:r>
              <a:rPr lang="en-US" sz="1100" baseline="30000" dirty="0"/>
              <a:t>2</a:t>
            </a:r>
            <a:r>
              <a:rPr lang="en-US" sz="1100" dirty="0"/>
              <a:t>, FY20+FY21 appropriations</a:t>
            </a:r>
            <a:r>
              <a:rPr lang="en-US" sz="1100" baseline="30000" dirty="0"/>
              <a:t>3</a:t>
            </a:r>
            <a:r>
              <a:rPr lang="en-US" sz="1100" dirty="0"/>
              <a:t>, and Executive Order (E.O.) 13972</a:t>
            </a:r>
            <a:r>
              <a:rPr lang="en-US" sz="1100" baseline="30000" dirty="0"/>
              <a:t>4</a:t>
            </a:r>
          </a:p>
          <a:p>
            <a:pPr>
              <a:spcBef>
                <a:spcPts val="200"/>
              </a:spcBef>
            </a:pPr>
            <a:r>
              <a:rPr lang="en-US" sz="1100" dirty="0"/>
              <a:t>Incorporates Advanced </a:t>
            </a:r>
            <a:r>
              <a:rPr lang="en-US" sz="1100" dirty="0" err="1"/>
              <a:t>Tristructural</a:t>
            </a:r>
            <a:r>
              <a:rPr lang="en-US" sz="1100" dirty="0"/>
              <a:t> Isotropic (TRISO) encapsulated nuclear fuel for compact, safe operations  </a:t>
            </a:r>
          </a:p>
          <a:p>
            <a:pPr marL="174625" lvl="1" indent="-171450">
              <a:spcBef>
                <a:spcPts val="200"/>
              </a:spcBef>
              <a:buFont typeface="Arial" panose="020B0604020202020204" pitchFamily="34" charset="0"/>
              <a:buChar char="•"/>
            </a:pPr>
            <a:r>
              <a:rPr lang="en-US" sz="1100" dirty="0"/>
              <a:t>SCO/DOE/NASA have re-established a national TRISO production capability</a:t>
            </a:r>
          </a:p>
          <a:p>
            <a:pPr>
              <a:spcBef>
                <a:spcPts val="200"/>
              </a:spcBef>
            </a:pPr>
            <a:r>
              <a:rPr lang="en-US" sz="1100" dirty="0"/>
              <a:t>Two-year reactor design competition kicked off in March 2020</a:t>
            </a:r>
          </a:p>
          <a:p>
            <a:pPr marL="171450" lvl="1" indent="-171450">
              <a:spcBef>
                <a:spcPts val="200"/>
              </a:spcBef>
              <a:buFont typeface="Arial" panose="020B0604020202020204" pitchFamily="34" charset="0"/>
              <a:buChar char="•"/>
            </a:pPr>
            <a:r>
              <a:rPr lang="en-US" sz="1100" dirty="0"/>
              <a:t>April 2022 - Final engineering design evaluations complete</a:t>
            </a:r>
          </a:p>
          <a:p>
            <a:pPr>
              <a:spcBef>
                <a:spcPts val="200"/>
              </a:spcBef>
            </a:pPr>
            <a:r>
              <a:rPr lang="en-US" sz="1100" dirty="0"/>
              <a:t>April 13</a:t>
            </a:r>
            <a:r>
              <a:rPr lang="en-US" sz="1100" baseline="30000" dirty="0"/>
              <a:t>th</a:t>
            </a:r>
            <a:r>
              <a:rPr lang="en-US" sz="1100" dirty="0"/>
              <a:t>, 2022 the DoD Strategic Capabilities Office (SCO) released a Record of Decision for Project Pele</a:t>
            </a:r>
          </a:p>
          <a:p>
            <a:pPr marL="174625" lvl="1" indent="-171450">
              <a:spcBef>
                <a:spcPts val="200"/>
              </a:spcBef>
              <a:buFont typeface="Arial" panose="020B0604020202020204" pitchFamily="34" charset="0"/>
              <a:buChar char="•"/>
            </a:pPr>
            <a:r>
              <a:rPr lang="en-US" sz="1100" dirty="0"/>
              <a:t>Decision: SCO will construct an inherently safe by design nuclear microreactor capable of being transported by the DoD and able to deliver 1-5 </a:t>
            </a:r>
            <a:r>
              <a:rPr lang="en-US" sz="1100" dirty="0" err="1"/>
              <a:t>MegaWatts</a:t>
            </a:r>
            <a:r>
              <a:rPr lang="en-US" sz="1100" dirty="0"/>
              <a:t> of electrical power for a minimum of three years of full power operation.  </a:t>
            </a:r>
          </a:p>
          <a:p>
            <a:pPr marL="174625" lvl="1" indent="-171450">
              <a:spcBef>
                <a:spcPts val="200"/>
              </a:spcBef>
              <a:buFont typeface="Arial" panose="020B0604020202020204" pitchFamily="34" charset="0"/>
              <a:buChar char="•"/>
            </a:pPr>
            <a:r>
              <a:rPr lang="en-US" sz="1100" dirty="0"/>
              <a:t>The reactor will be assembled and initially operated at Idaho National Laboratory (INL)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ea typeface="Times New Roman" panose="02020603050405020304" pitchFamily="18" charset="0"/>
              </a:rPr>
              <a:t>Pele is a microreactor being developed for the Department of Defense as a portable energy source that could power remote military installations.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ea typeface="Times New Roman" panose="02020603050405020304" pitchFamily="18" charset="0"/>
              </a:rPr>
              <a:t>It will help reduce dependence on long supply lines of diesel, which is a significant source of danger to service personnel.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ea typeface="Times New Roman" panose="02020603050405020304" pitchFamily="18" charset="0"/>
              </a:rPr>
              <a:t>Pele also will help the armed forces lower carbon emissions.</a:t>
            </a:r>
            <a:endParaRPr lang="en-US" dirty="0"/>
          </a:p>
          <a:p>
            <a:endParaRPr lang="en-US" dirty="0"/>
          </a:p>
          <a:p>
            <a:r>
              <a:rPr lang="en-US" dirty="0"/>
              <a:t>INL Scope:</a:t>
            </a:r>
          </a:p>
          <a:p>
            <a:r>
              <a:rPr lang="en-US" sz="1200" dirty="0">
                <a:latin typeface="+mj-lt"/>
                <a:cs typeface="Arial"/>
              </a:rPr>
              <a:t>Provide fuel salt synthesis and storage, and development of MCRE</a:t>
            </a:r>
          </a:p>
          <a:p>
            <a:r>
              <a:rPr lang="en-US" sz="1200" dirty="0">
                <a:latin typeface="+mj-lt"/>
              </a:rPr>
              <a:t>Integrate reactor into an NRIC-LOTUS test bed for operation and testing</a:t>
            </a:r>
          </a:p>
          <a:p>
            <a:endParaRPr lang="en-US" dirty="0"/>
          </a:p>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18</a:t>
            </a:fld>
            <a:endParaRPr lang="en-US"/>
          </a:p>
        </p:txBody>
      </p:sp>
    </p:spTree>
    <p:extLst>
      <p:ext uri="{BB962C8B-B14F-4D97-AF65-F5344CB8AC3E}">
        <p14:creationId xmlns:p14="http://schemas.microsoft.com/office/powerpoint/2010/main" val="2354508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49478">
              <a:defRPr/>
            </a:pPr>
            <a:fld id="{9A0CCFD4-A7F8-054B-8822-BC244B953582}" type="slidenum">
              <a:rPr lang="en-US" sz="1300">
                <a:solidFill>
                  <a:prstClr val="black"/>
                </a:solidFill>
                <a:latin typeface="Calibri" panose="020F0502020204030204"/>
              </a:rPr>
              <a:pPr defTabSz="949478">
                <a:defRPr/>
              </a:pPr>
              <a:t>19</a:t>
            </a:fld>
            <a:endParaRPr lang="en-US" sz="1300">
              <a:solidFill>
                <a:prstClr val="black"/>
              </a:solidFill>
              <a:latin typeface="Calibri" panose="020F0502020204030204"/>
            </a:endParaRPr>
          </a:p>
        </p:txBody>
      </p:sp>
      <p:sp>
        <p:nvSpPr>
          <p:cNvPr id="8" name="Notes Placeholder 2">
            <a:extLst>
              <a:ext uri="{FF2B5EF4-FFF2-40B4-BE49-F238E27FC236}">
                <a16:creationId xmlns:a16="http://schemas.microsoft.com/office/drawing/2014/main" id="{47BF8F2A-8BDA-0C88-B5CC-20AD48D212EC}"/>
              </a:ext>
            </a:extLst>
          </p:cNvPr>
          <p:cNvSpPr>
            <a:spLocks noGrp="1"/>
          </p:cNvSpPr>
          <p:nvPr>
            <p:ph type="body" sz="quarter" idx="3"/>
          </p:nvPr>
        </p:nvSpPr>
        <p:spPr>
          <a:xfrm>
            <a:off x="716619" y="4548457"/>
            <a:ext cx="5732949" cy="4428675"/>
          </a:xfrm>
        </p:spPr>
        <p:txBody>
          <a:bodyPr/>
          <a:lstStyle/>
          <a:p>
            <a:r>
              <a:rPr lang="en-US" sz="900" u="sng"/>
              <a:t>Images</a:t>
            </a:r>
          </a:p>
          <a:p>
            <a:r>
              <a:rPr lang="en-US" sz="900" b="1"/>
              <a:t>MSTEC</a:t>
            </a:r>
          </a:p>
          <a:p>
            <a:r>
              <a:rPr lang="en-US" sz="900" b="1"/>
              <a:t>Beartooth</a:t>
            </a:r>
            <a:r>
              <a:rPr lang="en-US" sz="900"/>
              <a:t>-</a:t>
            </a:r>
            <a:r>
              <a:rPr lang="en-US" sz="900">
                <a:solidFill>
                  <a:srgbClr val="242424"/>
                </a:solidFill>
              </a:rPr>
              <a:t>Remote IAEA Inspections by Mobile Robotics &amp; Digitally Enhanced Mixed Reality Methods using the SPOT robot in Beartooth</a:t>
            </a:r>
            <a:endParaRPr lang="en-US" sz="900"/>
          </a:p>
          <a:p>
            <a:r>
              <a:rPr lang="en-US" sz="900" b="1" err="1"/>
              <a:t>Geomelt</a:t>
            </a:r>
            <a:r>
              <a:rPr lang="en-US" sz="900"/>
              <a:t>- </a:t>
            </a:r>
            <a:r>
              <a:rPr lang="en-US" sz="900">
                <a:solidFill>
                  <a:srgbClr val="242424"/>
                </a:solidFill>
                <a:latin typeface="-apple-system"/>
              </a:rPr>
              <a:t>Veolia's </a:t>
            </a:r>
            <a:r>
              <a:rPr lang="en-US" sz="900" err="1">
                <a:solidFill>
                  <a:srgbClr val="242424"/>
                </a:solidFill>
                <a:latin typeface="-apple-system"/>
              </a:rPr>
              <a:t>GeoMelt</a:t>
            </a:r>
            <a:r>
              <a:rPr lang="en-US" sz="900">
                <a:solidFill>
                  <a:srgbClr val="242424"/>
                </a:solidFill>
                <a:latin typeface="-apple-system"/>
              </a:rPr>
              <a:t> Engineering Scale Melt Unit. The picture shows the in-process molten surface of the top of the melt through the viewing window. The vitrification process using </a:t>
            </a:r>
            <a:r>
              <a:rPr lang="en-US" sz="900" err="1">
                <a:solidFill>
                  <a:srgbClr val="242424"/>
                </a:solidFill>
                <a:latin typeface="-apple-system"/>
              </a:rPr>
              <a:t>GeoMelt</a:t>
            </a:r>
            <a:r>
              <a:rPr lang="en-US" sz="900">
                <a:solidFill>
                  <a:srgbClr val="242424"/>
                </a:solidFill>
                <a:latin typeface="-apple-system"/>
              </a:rPr>
              <a:t> removes the reactivity of the sodium components and incorporates everything into a glass form for safe and compliant disposal. BEA has partnered with Veolia for application of their technology to reactive (sodium) materials and wastes for the successful treatment and disposal of thousands of pounds of sodium and the elimination of several liabilities.</a:t>
            </a:r>
            <a:endParaRPr lang="en-US" sz="900"/>
          </a:p>
          <a:p>
            <a:r>
              <a:rPr lang="en-US" sz="900"/>
              <a:t>Stewarding RD&amp;D test bed facilities is critical for INL to engage and train the next generation of fuel cycle, nonproliferation, and waste management experts.</a:t>
            </a:r>
          </a:p>
          <a:p>
            <a:endParaRPr lang="en-US" sz="900"/>
          </a:p>
          <a:p>
            <a:r>
              <a:rPr lang="en-US" sz="900"/>
              <a:t>All new fuel cycle test beds are designed with the ability to demonstrate innovative safeguards and security concepts applicable to advanced reactors and their fuel cycles in support of national security objectives. </a:t>
            </a:r>
          </a:p>
          <a:p>
            <a:endParaRPr lang="en-US" sz="900" b="1"/>
          </a:p>
          <a:p>
            <a:r>
              <a:rPr lang="en-US" sz="900" b="1"/>
              <a:t>Developing RD&amp;D Test Beds </a:t>
            </a:r>
          </a:p>
          <a:p>
            <a:r>
              <a:rPr lang="en-US" sz="900"/>
              <a:t>Advanced test beds allow INL to lead advanced reactor development (including SMRs, microreactors, liquid-fuel reactors, and TRISO fuel development)</a:t>
            </a:r>
          </a:p>
          <a:p>
            <a:r>
              <a:rPr lang="en-US" sz="900" u="sng"/>
              <a:t>Test Beds</a:t>
            </a:r>
          </a:p>
          <a:p>
            <a:pPr marL="690038" lvl="1" indent="-188193">
              <a:buFont typeface="Arial" panose="020B0604020202020204" pitchFamily="34" charset="0"/>
              <a:buChar char="•"/>
            </a:pPr>
            <a:r>
              <a:rPr lang="en-US" sz="900" b="1"/>
              <a:t>Beartooth</a:t>
            </a:r>
            <a:r>
              <a:rPr lang="en-US" sz="900"/>
              <a:t> (completed 2023) will expand nonproliferation research capabilities allowing researchers to process HALEU, plutonium, thorium, uranium-233 and their minor actinides and fission products. Complemented with digital twin research, </a:t>
            </a:r>
            <a:r>
              <a:rPr lang="en-US" sz="900" err="1"/>
              <a:t>undperinned</a:t>
            </a:r>
            <a:r>
              <a:rPr lang="en-US" sz="900"/>
              <a:t> by AI, machine learning and deep learning.</a:t>
            </a:r>
          </a:p>
          <a:p>
            <a:pPr marL="690038" lvl="1" indent="-188193">
              <a:buFont typeface="Arial" panose="020B0604020202020204" pitchFamily="34" charset="0"/>
              <a:buChar char="•"/>
            </a:pPr>
            <a:r>
              <a:rPr lang="en-US" sz="900" b="1"/>
              <a:t>MSTEC</a:t>
            </a:r>
            <a:r>
              <a:rPr lang="en-US" sz="900"/>
              <a:t> developed through NRIC to support industry developers. Will provide users with characterization equipment, infrastructure and technical staff with data needed to design, demonstrate, license, and operate molten salt reactors. </a:t>
            </a:r>
          </a:p>
          <a:p>
            <a:pPr marL="690038" lvl="1" indent="-188193">
              <a:buFont typeface="Arial" panose="020B0604020202020204" pitchFamily="34" charset="0"/>
              <a:buChar char="•"/>
            </a:pPr>
            <a:r>
              <a:rPr lang="en-US" sz="900"/>
              <a:t>Modern </a:t>
            </a:r>
            <a:r>
              <a:rPr lang="en-US" sz="900" b="1"/>
              <a:t>Waste Management </a:t>
            </a:r>
            <a:r>
              <a:rPr lang="en-US" sz="900"/>
              <a:t>Capabilities: INL developing embedded waste management test bed capabilities at MFC to address challenges with legacy and newly generated waste streams.</a:t>
            </a:r>
          </a:p>
          <a:p>
            <a:r>
              <a:rPr lang="en-US" sz="900"/>
              <a:t>		</a:t>
            </a:r>
            <a:r>
              <a:rPr lang="en-US" sz="900" err="1"/>
              <a:t>Geomelt</a:t>
            </a:r>
            <a:endParaRPr lang="en-US" sz="900"/>
          </a:p>
          <a:p>
            <a:r>
              <a:rPr lang="en-US" sz="900"/>
              <a:t>		Pyrolysis</a:t>
            </a:r>
          </a:p>
          <a:p>
            <a:r>
              <a:rPr lang="en-US" sz="900"/>
              <a:t>		Drum Assay</a:t>
            </a:r>
          </a:p>
        </p:txBody>
      </p:sp>
    </p:spTree>
    <p:extLst>
      <p:ext uri="{BB962C8B-B14F-4D97-AF65-F5344CB8AC3E}">
        <p14:creationId xmlns:p14="http://schemas.microsoft.com/office/powerpoint/2010/main" val="2430644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https://cole.house.gov/media-center/weekly-columns/energy-security-is-national-security</a:t>
            </a:r>
          </a:p>
          <a:p>
            <a:r>
              <a:rPr lang="en-US" dirty="0"/>
              <a:t>https://www.powermag.com/energy-security-national-security-how-the-west-needs-to-reindustrialize-rethink-energy-policy/https://thehill.com/opinion/national-security/3832066-clean-energy-is-national-security/</a:t>
            </a:r>
          </a:p>
          <a:p>
            <a:r>
              <a:rPr lang="en-US" dirty="0"/>
              <a:t>https://www.elliotlaketoday.com/local-news/small-reactors-could-empower-first-nations-with-energy-security-6711969</a:t>
            </a:r>
          </a:p>
          <a:p>
            <a:r>
              <a:rPr lang="en-US" dirty="0"/>
              <a:t>https://www.energy.gov/articles/doe-launches-foundation-energy-security-and-innovation</a:t>
            </a:r>
          </a:p>
        </p:txBody>
      </p:sp>
      <p:sp>
        <p:nvSpPr>
          <p:cNvPr id="4" name="Slide Number Placeholder 3"/>
          <p:cNvSpPr>
            <a:spLocks noGrp="1"/>
          </p:cNvSpPr>
          <p:nvPr>
            <p:ph type="sldNum" sz="quarter" idx="5"/>
          </p:nvPr>
        </p:nvSpPr>
        <p:spPr/>
        <p:txBody>
          <a:bodyPr/>
          <a:lstStyle/>
          <a:p>
            <a:fld id="{9A0CCFD4-A7F8-054B-8822-BC244B953582}" type="slidenum">
              <a:rPr lang="en-US" smtClean="0"/>
              <a:t>2</a:t>
            </a:fld>
            <a:endParaRPr lang="en-US"/>
          </a:p>
        </p:txBody>
      </p:sp>
    </p:spTree>
    <p:extLst>
      <p:ext uri="{BB962C8B-B14F-4D97-AF65-F5344CB8AC3E}">
        <p14:creationId xmlns:p14="http://schemas.microsoft.com/office/powerpoint/2010/main" val="3890740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20</a:t>
            </a:fld>
            <a:endParaRPr lang="en-US"/>
          </a:p>
        </p:txBody>
      </p:sp>
    </p:spTree>
    <p:extLst>
      <p:ext uri="{BB962C8B-B14F-4D97-AF65-F5344CB8AC3E}">
        <p14:creationId xmlns:p14="http://schemas.microsoft.com/office/powerpoint/2010/main" val="2745088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1998"/>
            <a:ext cx="5486400" cy="4055471"/>
          </a:xfrm>
        </p:spPr>
        <p:txBody>
          <a:bodyPr/>
          <a:lstStyle/>
          <a:p>
            <a:pPr marL="0" indent="0">
              <a:buFontTx/>
              <a:buNone/>
              <a:defRPr/>
            </a:pPr>
            <a:r>
              <a:rPr lang="en-US" sz="900" b="1" dirty="0">
                <a:effectLst/>
                <a:ea typeface="Times New Roman" panose="02020603050405020304" pitchFamily="18" charset="0"/>
              </a:rPr>
              <a:t>Energy Systems Integration Lab: </a:t>
            </a:r>
            <a:r>
              <a:rPr lang="en-US" sz="900" dirty="0">
                <a:effectLst/>
                <a:ea typeface="Times New Roman" panose="02020603050405020304" pitchFamily="18" charset="0"/>
              </a:rPr>
              <a:t>INL has invested in new facilities and equipment to support further growth in this research area. Dynamic Energy Transport and Integration Laboratory (DETAIL) (</a:t>
            </a:r>
            <a:r>
              <a:rPr lang="en-US" sz="900" dirty="0">
                <a:ea typeface="Times New Roman" panose="02020603050405020304" pitchFamily="18" charset="0"/>
                <a:cs typeface="Times New Roman" panose="02020603050405020304" pitchFamily="18" charset="0"/>
              </a:rPr>
              <a:t>DETAIL includes the High Temperature Electrolysis, TEDS, and MAGNET facilities)</a:t>
            </a:r>
            <a:r>
              <a:rPr lang="en-US" sz="900" dirty="0">
                <a:effectLst/>
                <a:ea typeface="Times New Roman" panose="02020603050405020304" pitchFamily="18" charset="0"/>
              </a:rPr>
              <a:t> will emulate thermal energy generation from a nuclear source using controllable heaters and the Microreactor Agile Nonnuclear Test (MAGNET) facility and will transport that heat both to thermal energy storage and coupled energy users via the Thermal Energy Distribution System (TEDS). DETAIL will provide an opportunity to demonstrate systems integration components and will demonstrate integrated system operation and dynamic control. Preliminary design activities are also underway for the integration of high-grade heat exchangers in the MARVEL primary coolant system.</a:t>
            </a:r>
            <a:r>
              <a:rPr lang="en-US" sz="900" dirty="0">
                <a:effectLst/>
              </a:rPr>
              <a:t> </a:t>
            </a:r>
            <a:r>
              <a:rPr lang="en-US" sz="900" dirty="0">
                <a:effectLst/>
                <a:ea typeface="Times New Roman" panose="02020603050405020304" pitchFamily="18" charset="0"/>
                <a:cs typeface="Times New Roman" panose="02020603050405020304" pitchFamily="18" charset="0"/>
              </a:rPr>
              <a:t>	</a:t>
            </a:r>
          </a:p>
          <a:p>
            <a:pPr marL="171450" lvl="0" indent="-171450">
              <a:buFont typeface="Arial" panose="020B0604020202020204" pitchFamily="34" charset="0"/>
              <a:buChar char="•"/>
            </a:pPr>
            <a:r>
              <a:rPr lang="en-US" sz="900" b="1" kern="1200" dirty="0">
                <a:solidFill>
                  <a:schemeClr val="tx1"/>
                </a:solidFill>
                <a:effectLst/>
                <a:latin typeface="+mn-lt"/>
                <a:ea typeface="+mn-ea"/>
                <a:cs typeface="+mn-cs"/>
              </a:rPr>
              <a:t>DETAIL</a:t>
            </a:r>
            <a:r>
              <a:rPr lang="en-US" sz="900" kern="1200" dirty="0">
                <a:solidFill>
                  <a:schemeClr val="tx1"/>
                </a:solidFill>
                <a:effectLst/>
                <a:latin typeface="+mn-lt"/>
                <a:ea typeface="+mn-ea"/>
                <a:cs typeface="+mn-cs"/>
              </a:rPr>
              <a:t>, combines systems that represent energy generation sources, distribution systems, energy storage, and energy users to demonstrate how novel integrated energy systems might be operated within a microgrid under both nominal and off-nominal conditions. This allows researchers to show how a nuclear reactor would physically connect with renewable energy, energy storage, industrial plants, and within a microgrid, and also to demonstrate control systems for this new type of multi-input, multi-output energy system that can support multiple energy use sectors. </a:t>
            </a:r>
            <a:r>
              <a:rPr lang="en-US" sz="900" b="1" kern="1200" dirty="0">
                <a:solidFill>
                  <a:schemeClr val="tx1"/>
                </a:solidFill>
                <a:effectLst/>
                <a:latin typeface="+mn-lt"/>
                <a:ea typeface="+mn-ea"/>
                <a:cs typeface="+mn-cs"/>
              </a:rPr>
              <a:t>DETAIL</a:t>
            </a:r>
            <a:r>
              <a:rPr lang="en-US" sz="900" kern="1200" dirty="0">
                <a:solidFill>
                  <a:schemeClr val="tx1"/>
                </a:solidFill>
                <a:effectLst/>
                <a:latin typeface="+mn-lt"/>
                <a:ea typeface="+mn-ea"/>
                <a:cs typeface="+mn-cs"/>
              </a:rPr>
              <a:t> integrates real-world energy storage, electric vehicles, solar power and more using physical hardware, grid emulators, and modelling and simulation tools to form a working model of tomorrow’s electric grid.</a:t>
            </a:r>
          </a:p>
          <a:p>
            <a:pPr marL="171450" lvl="0" indent="-171450">
              <a:buFont typeface="Arial" panose="020B0604020202020204" pitchFamily="34" charset="0"/>
              <a:buChar char="•"/>
            </a:pPr>
            <a:r>
              <a:rPr lang="en-US" sz="900" kern="1200" dirty="0">
                <a:solidFill>
                  <a:schemeClr val="tx1"/>
                </a:solidFill>
                <a:effectLst/>
                <a:latin typeface="+mn-lt"/>
                <a:ea typeface="+mn-ea"/>
                <a:cs typeface="+mn-cs"/>
              </a:rPr>
              <a:t>The facility provides representation of energy input that might be provided by a nuclear microreactor, which is represented via a 250 kW electrical heater. This system will be coupled via heat exchanger to the </a:t>
            </a:r>
            <a:r>
              <a:rPr lang="en-US" sz="900" b="1" kern="1200" dirty="0">
                <a:solidFill>
                  <a:schemeClr val="tx1"/>
                </a:solidFill>
                <a:effectLst/>
                <a:latin typeface="+mn-lt"/>
                <a:ea typeface="+mn-ea"/>
                <a:cs typeface="+mn-cs"/>
              </a:rPr>
              <a:t>thermal energy distribution system (TEDS)</a:t>
            </a:r>
            <a:r>
              <a:rPr lang="en-US" sz="900" kern="1200" dirty="0">
                <a:solidFill>
                  <a:schemeClr val="tx1"/>
                </a:solidFill>
                <a:effectLst/>
                <a:latin typeface="+mn-lt"/>
                <a:ea typeface="+mn-ea"/>
                <a:cs typeface="+mn-cs"/>
              </a:rPr>
              <a:t> that will demonstrate how that thermal energy can be stored and conditioned using a thermal energy storage system, such that heat can be delivered at the right time and at the right quality needed by a range of energy users. </a:t>
            </a:r>
            <a:r>
              <a:rPr lang="en-US" sz="900" b="1" kern="1200" dirty="0">
                <a:solidFill>
                  <a:schemeClr val="tx1"/>
                </a:solidFill>
                <a:effectLst/>
                <a:latin typeface="+mn-lt"/>
                <a:ea typeface="+mn-ea"/>
                <a:cs typeface="+mn-cs"/>
              </a:rPr>
              <a:t>TEDS</a:t>
            </a:r>
            <a:r>
              <a:rPr lang="en-US" sz="900" kern="1200" dirty="0">
                <a:solidFill>
                  <a:schemeClr val="tx1"/>
                </a:solidFill>
                <a:effectLst/>
                <a:latin typeface="+mn-lt"/>
                <a:ea typeface="+mn-ea"/>
                <a:cs typeface="+mn-cs"/>
              </a:rPr>
              <a:t> is currently being integrated with a platform to demonstrate up to 250 kW of solid oxide electrolysis cells that will break down steam to produce hydrogen and oxygen. INL is working with a number of vendors to demonstrate different cell technologies to assess long duration performance, cyclic performance, and overall hydrogen production efficiency. </a:t>
            </a:r>
          </a:p>
          <a:p>
            <a:pPr marL="171450" lvl="0" indent="-171450">
              <a:buFont typeface="Arial" panose="020B0604020202020204" pitchFamily="34" charset="0"/>
              <a:buChar char="•"/>
            </a:pPr>
            <a:r>
              <a:rPr lang="en-US" sz="900" kern="1200" dirty="0">
                <a:solidFill>
                  <a:schemeClr val="tx1"/>
                </a:solidFill>
                <a:effectLst/>
                <a:latin typeface="+mn-lt"/>
                <a:ea typeface="+mn-ea"/>
                <a:cs typeface="+mn-cs"/>
              </a:rPr>
              <a:t>The </a:t>
            </a:r>
            <a:r>
              <a:rPr lang="en-US" sz="900" b="1" kern="1200" dirty="0">
                <a:solidFill>
                  <a:schemeClr val="tx1"/>
                </a:solidFill>
                <a:effectLst/>
                <a:latin typeface="+mn-lt"/>
                <a:ea typeface="+mn-ea"/>
                <a:cs typeface="+mn-cs"/>
              </a:rPr>
              <a:t>Energy Systems Lab </a:t>
            </a:r>
            <a:r>
              <a:rPr lang="en-US" sz="900" kern="1200" dirty="0">
                <a:solidFill>
                  <a:schemeClr val="tx1"/>
                </a:solidFill>
                <a:effectLst/>
                <a:latin typeface="+mn-lt"/>
                <a:ea typeface="+mn-ea"/>
                <a:cs typeface="+mn-cs"/>
              </a:rPr>
              <a:t>has also established connections to the </a:t>
            </a:r>
            <a:r>
              <a:rPr lang="en-US" sz="900" b="1" kern="1200" dirty="0">
                <a:solidFill>
                  <a:schemeClr val="tx1"/>
                </a:solidFill>
                <a:effectLst/>
                <a:latin typeface="+mn-lt"/>
                <a:ea typeface="+mn-ea"/>
                <a:cs typeface="+mn-cs"/>
              </a:rPr>
              <a:t>INL Human System Simulation Laboratory</a:t>
            </a:r>
            <a:r>
              <a:rPr lang="en-US" sz="900" kern="1200" dirty="0">
                <a:solidFill>
                  <a:schemeClr val="tx1"/>
                </a:solidFill>
                <a:effectLst/>
                <a:latin typeface="+mn-lt"/>
                <a:ea typeface="+mn-ea"/>
                <a:cs typeface="+mn-cs"/>
              </a:rPr>
              <a:t>, which represents a nuclear plant control room</a:t>
            </a:r>
            <a:endParaRPr lang="en-US" sz="900" dirty="0"/>
          </a:p>
          <a:p>
            <a:pPr marL="171450" lvl="0" indent="-171450">
              <a:buFont typeface="Arial" panose="020B0604020202020204" pitchFamily="34" charset="0"/>
              <a:buChar char="•"/>
            </a:pPr>
            <a:r>
              <a:rPr lang="en-US" sz="900" dirty="0"/>
              <a:t>F</a:t>
            </a:r>
            <a:r>
              <a:rPr lang="en-US" sz="900" kern="1200" dirty="0">
                <a:solidFill>
                  <a:schemeClr val="tx1"/>
                </a:solidFill>
                <a:effectLst/>
                <a:latin typeface="+mn-lt"/>
                <a:ea typeface="+mn-ea"/>
                <a:cs typeface="+mn-cs"/>
              </a:rPr>
              <a:t>acility is also integrated with a microgrid that allows us to characterize energy system performance in the context of real power systems in the grid, using </a:t>
            </a:r>
            <a:r>
              <a:rPr lang="en-US" sz="900" b="1" kern="1200" dirty="0">
                <a:solidFill>
                  <a:schemeClr val="tx1"/>
                </a:solidFill>
                <a:effectLst/>
                <a:latin typeface="+mn-lt"/>
                <a:ea typeface="+mn-ea"/>
                <a:cs typeface="+mn-cs"/>
              </a:rPr>
              <a:t>digital real time simulators (DRTS)</a:t>
            </a:r>
            <a:r>
              <a:rPr lang="en-US" sz="900" kern="1200" dirty="0">
                <a:solidFill>
                  <a:schemeClr val="tx1"/>
                </a:solidFill>
                <a:effectLst/>
                <a:latin typeface="+mn-lt"/>
                <a:ea typeface="+mn-ea"/>
                <a:cs typeface="+mn-cs"/>
              </a:rPr>
              <a:t> to represent grid components and interactions.. </a:t>
            </a:r>
          </a:p>
          <a:p>
            <a:pPr marL="171450" lvl="0" indent="-171450">
              <a:buFont typeface="Arial" panose="020B0604020202020204" pitchFamily="34" charset="0"/>
              <a:buChar char="•"/>
            </a:pPr>
            <a:endParaRPr lang="en-US" sz="900" dirty="0"/>
          </a:p>
          <a:p>
            <a:pPr>
              <a:defRPr/>
            </a:pPr>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21</a:t>
            </a:fld>
            <a:endParaRPr lang="en-US"/>
          </a:p>
        </p:txBody>
      </p:sp>
    </p:spTree>
    <p:extLst>
      <p:ext uri="{BB962C8B-B14F-4D97-AF65-F5344CB8AC3E}">
        <p14:creationId xmlns:p14="http://schemas.microsoft.com/office/powerpoint/2010/main" val="818776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Aft>
                <a:spcPts val="1223"/>
              </a:spcAft>
              <a:buClr>
                <a:srgbClr val="92D050"/>
              </a:buClr>
              <a:defRPr/>
            </a:pPr>
            <a:r>
              <a:rPr lang="en-US" dirty="0">
                <a:solidFill>
                  <a:srgbClr val="06509D"/>
                </a:solidFill>
                <a:latin typeface="Arial" panose="020B0604020202020204" pitchFamily="34" charset="0"/>
                <a:cs typeface="Arial" panose="020B0604020202020204" pitchFamily="34" charset="0"/>
              </a:rPr>
              <a:t>”The GAP” – Filled by INL Energy Technology Proving Center (ETPC) (Technology Readiness Level 6-7) Decrease rick for H2 EARTH SHOT Goal: Accelerate Hybrid Nuclear/Renewable – THE Systems Deployment Implement the INL “Net Zero in 10 Years Plan”</a:t>
            </a:r>
          </a:p>
          <a:p>
            <a:pPr lvl="1">
              <a:spcAft>
                <a:spcPts val="1223"/>
              </a:spcAft>
              <a:buClr>
                <a:srgbClr val="92D050"/>
              </a:buClr>
              <a:defRPr/>
            </a:pPr>
            <a:endParaRPr lang="en-US" dirty="0">
              <a:solidFill>
                <a:srgbClr val="06509D"/>
              </a:solidFill>
              <a:latin typeface="Arial" panose="020B0604020202020204" pitchFamily="34" charset="0"/>
              <a:cs typeface="Arial" panose="020B0604020202020204" pitchFamily="34" charset="0"/>
            </a:endParaRPr>
          </a:p>
          <a:p>
            <a:pPr lvl="1">
              <a:spcAft>
                <a:spcPts val="1223"/>
              </a:spcAft>
              <a:buClr>
                <a:srgbClr val="92D050"/>
              </a:buClr>
              <a:defRPr/>
            </a:pPr>
            <a:endParaRPr lang="en-US" dirty="0">
              <a:solidFill>
                <a:srgbClr val="06509D"/>
              </a:solidFill>
              <a:latin typeface="Arial" panose="020B0604020202020204" pitchFamily="34" charset="0"/>
              <a:cs typeface="Arial" panose="020B0604020202020204" pitchFamily="34" charset="0"/>
            </a:endParaRPr>
          </a:p>
          <a:p>
            <a:pPr lvl="1">
              <a:spcAft>
                <a:spcPts val="1223"/>
              </a:spcAft>
              <a:buClr>
                <a:srgbClr val="92D050"/>
              </a:buClr>
              <a:defRPr/>
            </a:pPr>
            <a:r>
              <a:rPr lang="en-US" dirty="0">
                <a:solidFill>
                  <a:srgbClr val="06509D"/>
                </a:solidFill>
                <a:latin typeface="Arial" panose="020B0604020202020204" pitchFamily="34" charset="0"/>
                <a:cs typeface="Arial" panose="020B0604020202020204" pitchFamily="34" charset="0"/>
              </a:rPr>
              <a:t>-Hydrogen hubs are the biggest opportunity we’ve seen to launch IES and AR’s. </a:t>
            </a:r>
          </a:p>
          <a:p>
            <a:pPr lvl="1">
              <a:spcAft>
                <a:spcPts val="1223"/>
              </a:spcAft>
              <a:buClr>
                <a:srgbClr val="92D050"/>
              </a:buClr>
              <a:defRPr/>
            </a:pPr>
            <a:endParaRPr lang="en-US" dirty="0">
              <a:solidFill>
                <a:srgbClr val="06509D"/>
              </a:solidFill>
              <a:latin typeface="Arial" panose="020B0604020202020204" pitchFamily="34" charset="0"/>
              <a:cs typeface="Arial" panose="020B0604020202020204" pitchFamily="34" charset="0"/>
            </a:endParaRPr>
          </a:p>
          <a:p>
            <a:pPr lvl="1">
              <a:spcAft>
                <a:spcPts val="1223"/>
              </a:spcAft>
              <a:buClr>
                <a:srgbClr val="92D050"/>
              </a:buClr>
              <a:defRPr/>
            </a:pPr>
            <a:r>
              <a:rPr lang="en-US" dirty="0">
                <a:solidFill>
                  <a:srgbClr val="06509D"/>
                </a:solidFill>
                <a:latin typeface="Arial" panose="020B0604020202020204" pitchFamily="34" charset="0"/>
                <a:cs typeface="Arial" panose="020B0604020202020204" pitchFamily="34" charset="0"/>
              </a:rPr>
              <a:t>-We can provide H2 Hub with analysis and risk reduction solutions, </a:t>
            </a:r>
            <a:r>
              <a:rPr lang="en-US" u="sng" dirty="0">
                <a:solidFill>
                  <a:srgbClr val="06509D"/>
                </a:solidFill>
                <a:latin typeface="Arial" panose="020B0604020202020204" pitchFamily="34" charset="0"/>
                <a:cs typeface="Arial" panose="020B0604020202020204" pitchFamily="34" charset="0"/>
              </a:rPr>
              <a:t>but this will result in modest growth</a:t>
            </a:r>
          </a:p>
          <a:p>
            <a:endParaRPr lang="en-US" dirty="0"/>
          </a:p>
          <a:p>
            <a:r>
              <a:rPr lang="en-US" dirty="0"/>
              <a:t>Limited to small-scale demonstration and deployment </a:t>
            </a:r>
            <a:r>
              <a:rPr lang="en-US" dirty="0" err="1"/>
              <a:t>capabiites</a:t>
            </a:r>
            <a:r>
              <a:rPr lang="en-US" dirty="0"/>
              <a:t> (</a:t>
            </a:r>
            <a:r>
              <a:rPr lang="en-US" dirty="0" err="1"/>
              <a:t>ie</a:t>
            </a:r>
            <a:r>
              <a:rPr lang="en-US" dirty="0"/>
              <a:t>: Bloom 25kw system)</a:t>
            </a:r>
          </a:p>
          <a:p>
            <a:endParaRPr lang="en-US" dirty="0"/>
          </a:p>
          <a:p>
            <a:endParaRPr lang="en-US" dirty="0">
              <a:cs typeface="Calibri" panose="020F0502020204030204"/>
            </a:endParaRPr>
          </a:p>
          <a:p>
            <a:r>
              <a:rPr lang="en-US" dirty="0">
                <a:cs typeface="Calibri" panose="020F0502020204030204"/>
              </a:rPr>
              <a:t>Slide 1 INL vision</a:t>
            </a:r>
          </a:p>
          <a:p>
            <a:r>
              <a:rPr lang="en-US" dirty="0">
                <a:cs typeface="Calibri" panose="020F0502020204030204"/>
              </a:rPr>
              <a:t>DOE vision </a:t>
            </a:r>
            <a:r>
              <a:rPr lang="en-US" dirty="0" err="1">
                <a:cs typeface="Calibri" panose="020F0502020204030204"/>
              </a:rPr>
              <a:t>earthshot</a:t>
            </a:r>
            <a:r>
              <a:rPr lang="en-US" dirty="0">
                <a:cs typeface="Calibri" panose="020F0502020204030204"/>
              </a:rPr>
              <a:t> </a:t>
            </a:r>
          </a:p>
          <a:p>
            <a:r>
              <a:rPr lang="en-US" dirty="0">
                <a:cs typeface="Calibri" panose="020F0502020204030204"/>
              </a:rPr>
              <a:t>IES Shot</a:t>
            </a:r>
          </a:p>
          <a:p>
            <a:endParaRPr lang="en-US" dirty="0">
              <a:cs typeface="Calibri" panose="020F0502020204030204"/>
            </a:endParaRPr>
          </a:p>
          <a:p>
            <a:r>
              <a:rPr lang="en-US" dirty="0">
                <a:cs typeface="Calibri" panose="020F0502020204030204"/>
              </a:rPr>
              <a:t>Boxes</a:t>
            </a:r>
          </a:p>
          <a:p>
            <a:r>
              <a:rPr lang="en-US" dirty="0">
                <a:cs typeface="Calibri" panose="020F0502020204030204"/>
              </a:rPr>
              <a:t>Bench scale – Dong's work</a:t>
            </a:r>
          </a:p>
          <a:p>
            <a:r>
              <a:rPr lang="en-US" dirty="0">
                <a:cs typeface="Calibri" panose="020F0502020204030204"/>
              </a:rPr>
              <a:t>100 kw</a:t>
            </a:r>
          </a:p>
          <a:p>
            <a:r>
              <a:rPr lang="en-US" dirty="0">
                <a:cs typeface="Calibri" panose="020F0502020204030204"/>
              </a:rPr>
              <a:t>10 mw (blank) - </a:t>
            </a:r>
          </a:p>
          <a:p>
            <a:r>
              <a:rPr lang="en-US" dirty="0">
                <a:cs typeface="Calibri" panose="020F0502020204030204"/>
              </a:rPr>
              <a:t>Commercial </a:t>
            </a:r>
          </a:p>
          <a:p>
            <a:endParaRPr lang="en-US" dirty="0">
              <a:cs typeface="Calibri" panose="020F0502020204030204"/>
            </a:endParaRPr>
          </a:p>
          <a:p>
            <a:r>
              <a:rPr lang="en-US" dirty="0">
                <a:cs typeface="Calibri" panose="020F0502020204030204"/>
              </a:rPr>
              <a:t>THEN BLUF</a:t>
            </a:r>
          </a:p>
        </p:txBody>
      </p:sp>
      <p:sp>
        <p:nvSpPr>
          <p:cNvPr id="4" name="Slide Number Placeholder 3"/>
          <p:cNvSpPr>
            <a:spLocks noGrp="1"/>
          </p:cNvSpPr>
          <p:nvPr>
            <p:ph type="sldNum" sz="quarter" idx="5"/>
          </p:nvPr>
        </p:nvSpPr>
        <p:spPr/>
        <p:txBody>
          <a:bodyPr/>
          <a:lstStyle/>
          <a:p>
            <a:fld id="{4C92C7CB-3222-4537-B8EC-5558325E5DA5}" type="slidenum">
              <a:rPr lang="en-US" smtClean="0"/>
              <a:t>22</a:t>
            </a:fld>
            <a:endParaRPr lang="en-US"/>
          </a:p>
        </p:txBody>
      </p:sp>
    </p:spTree>
    <p:extLst>
      <p:ext uri="{BB962C8B-B14F-4D97-AF65-F5344CB8AC3E}">
        <p14:creationId xmlns:p14="http://schemas.microsoft.com/office/powerpoint/2010/main" val="3572029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6688" y="4400549"/>
            <a:ext cx="5486400" cy="4284663"/>
          </a:xfrm>
        </p:spPr>
        <p:txBody>
          <a:bodyPr/>
          <a:lstStyle/>
          <a:p>
            <a:r>
              <a:rPr lang="en-US" sz="1100" dirty="0"/>
              <a:t>Four demonstration projects have been awarded with joint NE-EERE funding . These projects are helping nuclear plant owners/operators and electrolysis technology suppliers reduce the technical and economic risks of scaling up hydrogen production to full-scale commercial systems.  </a:t>
            </a:r>
          </a:p>
          <a:p>
            <a:endParaRPr lang="en-US" sz="1100" dirty="0"/>
          </a:p>
          <a:p>
            <a:r>
              <a:rPr lang="en-US" sz="1100" dirty="0"/>
              <a:t>INL and NREL are supporting these project with systems verification and testing procedures relative to nuclear plants operations and  dynamic integration with the grid,</a:t>
            </a:r>
          </a:p>
          <a:p>
            <a:endParaRPr lang="en-US" sz="1100" dirty="0"/>
          </a:p>
          <a:p>
            <a:r>
              <a:rPr lang="en-US" sz="1100" dirty="0"/>
              <a:t>Last month, there was a ground-breaking ceremony at the Constellation 9-Mile Point Plant.  A 2 MWe Nel is being put in place.  Some representatives from the NE and EERE headquarters offices were there.</a:t>
            </a:r>
          </a:p>
          <a:p>
            <a:endParaRPr lang="en-US" sz="1100" dirty="0"/>
          </a:p>
          <a:p>
            <a:r>
              <a:rPr lang="en-US" sz="1100" dirty="0"/>
              <a:t>At the Energy Harbor Davis-Besse Plant, an all-new electrical switch gear has been put into place and will be connected during the next outage.  This will allow the testing of the Cummins Low-Temperature PEM Electrolyzer, and then provides the capability to expand up to over 50 MWe being directly connected to the plant.</a:t>
            </a:r>
          </a:p>
          <a:p>
            <a:endParaRPr lang="en-US" sz="1100" dirty="0"/>
          </a:p>
          <a:p>
            <a:r>
              <a:rPr lang="en-US" sz="1100" dirty="0"/>
              <a:t>The engineering has been competed for the Xcel Project and a commercial contract has been signed with Bloom Energy.  This will be the very first high temperature electrolysis demonstration at a nuclear plant.  Steam and electricity will be provided directly from the plant for this demonstration.</a:t>
            </a:r>
          </a:p>
          <a:p>
            <a:endParaRPr lang="en-US" sz="1100" dirty="0"/>
          </a:p>
          <a:p>
            <a:r>
              <a:rPr lang="en-US" sz="1100" dirty="0"/>
              <a:t>The project with Pinnacle Northwest Hydrogen (backed by Arizona Public Service) is sill be arranged between PNH and DOE.</a:t>
            </a:r>
          </a:p>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23</a:t>
            </a:fld>
            <a:endParaRPr lang="en-US"/>
          </a:p>
        </p:txBody>
      </p:sp>
    </p:spTree>
    <p:extLst>
      <p:ext uri="{BB962C8B-B14F-4D97-AF65-F5344CB8AC3E}">
        <p14:creationId xmlns:p14="http://schemas.microsoft.com/office/powerpoint/2010/main" val="3242177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0CCFD4-A7F8-054B-8822-BC244B953582}" type="slidenum">
              <a:rPr lang="en-US" smtClean="0"/>
              <a:t>24</a:t>
            </a:fld>
            <a:endParaRPr lang="en-US"/>
          </a:p>
        </p:txBody>
      </p:sp>
    </p:spTree>
    <p:extLst>
      <p:ext uri="{BB962C8B-B14F-4D97-AF65-F5344CB8AC3E}">
        <p14:creationId xmlns:p14="http://schemas.microsoft.com/office/powerpoint/2010/main" val="1956032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774">
              <a:defRPr/>
            </a:pPr>
            <a:fld id="{9A0CCFD4-A7F8-054B-8822-BC244B953582}" type="slidenum">
              <a:rPr lang="en-US">
                <a:solidFill>
                  <a:prstClr val="black"/>
                </a:solidFill>
                <a:latin typeface="Calibri" panose="020F0502020204030204"/>
              </a:rPr>
              <a:pPr defTabSz="931774">
                <a:defRPr/>
              </a:pPr>
              <a:t>25</a:t>
            </a:fld>
            <a:endParaRPr lang="en-US">
              <a:solidFill>
                <a:prstClr val="black"/>
              </a:solidFill>
              <a:latin typeface="Calibri" panose="020F0502020204030204"/>
            </a:endParaRPr>
          </a:p>
        </p:txBody>
      </p:sp>
      <p:sp>
        <p:nvSpPr>
          <p:cNvPr id="7" name="Notes Placeholder 2">
            <a:extLst>
              <a:ext uri="{FF2B5EF4-FFF2-40B4-BE49-F238E27FC236}">
                <a16:creationId xmlns:a16="http://schemas.microsoft.com/office/drawing/2014/main" id="{B34B921A-C7C5-8663-E2D1-1D1E72F71102}"/>
              </a:ext>
            </a:extLst>
          </p:cNvPr>
          <p:cNvSpPr>
            <a:spLocks noGrp="1"/>
          </p:cNvSpPr>
          <p:nvPr>
            <p:ph type="body" sz="quarter" idx="3"/>
          </p:nvPr>
        </p:nvSpPr>
        <p:spPr>
          <a:xfrm>
            <a:off x="701040" y="4473891"/>
            <a:ext cx="5608320" cy="4356075"/>
          </a:xfrm>
        </p:spPr>
        <p:txBody>
          <a:bodyPr/>
          <a:lstStyle/>
          <a:p>
            <a:pPr lvl="0">
              <a:defRPr/>
            </a:pPr>
            <a:r>
              <a:rPr lang="en-US" sz="1000" b="1"/>
              <a:t>INL is the leader in innovate enduring control systems cybersecurity</a:t>
            </a:r>
            <a:r>
              <a:rPr lang="en-US" sz="1000"/>
              <a:t>: To secure U.S. manufacturing and critical infrastructure requires economically viable and pervasive cybersecurity solutions. The connectivity of INL research laboratories with CITRC, CAES, and partner university campuses (including </a:t>
            </a:r>
            <a:r>
              <a:rPr lang="en-US" sz="1000" b="1"/>
              <a:t>Boise State University, University of Idaho, and Idaho State University</a:t>
            </a:r>
            <a:r>
              <a:rPr lang="en-US" sz="1000"/>
              <a:t>) creates an exceptional collaborative research environment. </a:t>
            </a:r>
          </a:p>
          <a:p>
            <a:pPr lvl="0">
              <a:defRPr/>
            </a:pPr>
            <a:endParaRPr lang="en-US" sz="1000" b="1" i="1"/>
          </a:p>
          <a:p>
            <a:r>
              <a:rPr lang="en-US" sz="1000" b="1"/>
              <a:t>Armor technology designed to protect the power grid</a:t>
            </a:r>
            <a:r>
              <a:rPr lang="en-US" sz="1000"/>
              <a:t>, developed at INL and</a:t>
            </a:r>
            <a:r>
              <a:rPr lang="en-US" sz="1000" b="1"/>
              <a:t> </a:t>
            </a:r>
            <a:r>
              <a:rPr lang="en-US" sz="1000"/>
              <a:t>licensed by Michigan-based </a:t>
            </a:r>
            <a:r>
              <a:rPr lang="en-US" sz="1000" err="1"/>
              <a:t>Waltonen</a:t>
            </a:r>
            <a:r>
              <a:rPr lang="en-US" sz="1000"/>
              <a:t> Engineering. Designed to protect against the types of deliberate attacks on substations seen recently in North Carolina. </a:t>
            </a:r>
            <a:r>
              <a:rPr lang="en-US" sz="1000" b="0" i="0">
                <a:solidFill>
                  <a:srgbClr val="4D4D4D"/>
                </a:solidFill>
                <a:effectLst/>
              </a:rPr>
              <a:t>Currently, the U.S. imports about 85% of its high-voltage transformers from other countries. These large, custom-built devices cost $2.5 million to $10 million dollars each. With limited supplies, expensive raw materials and fabrication times of more than a year, the loss of a single piece of equipment could prevent reliable power from being delivered, creating a risk to national security, economic stability and public health. </a:t>
            </a:r>
          </a:p>
          <a:p>
            <a:endParaRPr lang="en-US" sz="1000">
              <a:solidFill>
                <a:srgbClr val="4D4D4D"/>
              </a:solidFill>
            </a:endParaRPr>
          </a:p>
          <a:p>
            <a:r>
              <a:rPr lang="en-US" sz="1000" b="1"/>
              <a:t>National Cyber-Informed Engineering Strategy</a:t>
            </a:r>
            <a:r>
              <a:rPr lang="en-US" sz="1000"/>
              <a:t> released by the Department of Energy in June 2022 was developed by INL and influenced by INL work in this area. It encourages the adoption of a “</a:t>
            </a:r>
            <a:r>
              <a:rPr lang="en-US" sz="1000" err="1"/>
              <a:t>securityby</a:t>
            </a:r>
            <a:r>
              <a:rPr lang="en-US" sz="1000"/>
              <a:t>-design” mindset within the Energy Sector Industrial Base, which refers to building cybersecurity into our energy systems at the earliest possible stages rather than trying to secure these critical systems after deployment. </a:t>
            </a:r>
          </a:p>
          <a:p>
            <a:endParaRPr lang="en-US" sz="1000" b="1"/>
          </a:p>
          <a:p>
            <a:r>
              <a:rPr lang="en-US" sz="1000" b="1" err="1"/>
              <a:t>CyberStrike</a:t>
            </a:r>
            <a:r>
              <a:rPr lang="en-US" sz="1000" b="1"/>
              <a:t> </a:t>
            </a:r>
            <a:r>
              <a:rPr lang="en-US" sz="1000"/>
              <a:t>To reduce the consequences of </a:t>
            </a:r>
            <a:r>
              <a:rPr lang="en-US" sz="1000" err="1"/>
              <a:t>cyberenabled</a:t>
            </a:r>
            <a:r>
              <a:rPr lang="en-US" sz="1000"/>
              <a:t> sabotage, the U.S. Department of Energy’s Office of Cybersecurity, Energy Security and Emergency Response (CESER), in collaboration Idaho National Laboratory (INL), developed the </a:t>
            </a:r>
            <a:r>
              <a:rPr lang="en-US" sz="1000" err="1"/>
              <a:t>CyberStrike</a:t>
            </a:r>
            <a:r>
              <a:rPr lang="en-US" sz="1000"/>
              <a:t> training program. This program works to enhance the ability of energy sector owners and operators to prepare for a cyber incident impacting operational technology.</a:t>
            </a:r>
            <a:endParaRPr lang="en-US" sz="1000" b="1"/>
          </a:p>
        </p:txBody>
      </p:sp>
    </p:spTree>
    <p:extLst>
      <p:ext uri="{BB962C8B-B14F-4D97-AF65-F5344CB8AC3E}">
        <p14:creationId xmlns:p14="http://schemas.microsoft.com/office/powerpoint/2010/main" val="2764816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26</a:t>
            </a:fld>
            <a:endParaRPr lang="en-US"/>
          </a:p>
        </p:txBody>
      </p:sp>
    </p:spTree>
    <p:extLst>
      <p:ext uri="{BB962C8B-B14F-4D97-AF65-F5344CB8AC3E}">
        <p14:creationId xmlns:p14="http://schemas.microsoft.com/office/powerpoint/2010/main" val="880295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0CCFD4-A7F8-054B-8822-BC244B953582}" type="slidenum">
              <a:rPr lang="en-US" smtClean="0"/>
              <a:t>27</a:t>
            </a:fld>
            <a:endParaRPr lang="en-US"/>
          </a:p>
        </p:txBody>
      </p:sp>
    </p:spTree>
    <p:extLst>
      <p:ext uri="{BB962C8B-B14F-4D97-AF65-F5344CB8AC3E}">
        <p14:creationId xmlns:p14="http://schemas.microsoft.com/office/powerpoint/2010/main" val="1082770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22-50615-R5</a:t>
            </a:r>
          </a:p>
        </p:txBody>
      </p:sp>
      <p:sp>
        <p:nvSpPr>
          <p:cNvPr id="4" name="Slide Number Placeholder 3"/>
          <p:cNvSpPr>
            <a:spLocks noGrp="1"/>
          </p:cNvSpPr>
          <p:nvPr>
            <p:ph type="sldNum" sz="quarter" idx="5"/>
          </p:nvPr>
        </p:nvSpPr>
        <p:spPr/>
        <p:txBody>
          <a:bodyPr/>
          <a:lstStyle/>
          <a:p>
            <a:fld id="{9A0CCFD4-A7F8-054B-8822-BC244B953582}" type="slidenum">
              <a:rPr lang="en-US" smtClean="0"/>
              <a:t>28</a:t>
            </a:fld>
            <a:endParaRPr lang="en-US"/>
          </a:p>
        </p:txBody>
      </p:sp>
    </p:spTree>
    <p:extLst>
      <p:ext uri="{BB962C8B-B14F-4D97-AF65-F5344CB8AC3E}">
        <p14:creationId xmlns:p14="http://schemas.microsoft.com/office/powerpoint/2010/main" val="3044992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Left to right:</a:t>
            </a:r>
          </a:p>
          <a:p>
            <a:pPr marL="171450" indent="-171450">
              <a:buFont typeface="Arial" panose="020B0604020202020204" pitchFamily="34" charset="0"/>
              <a:buChar char="•"/>
            </a:pPr>
            <a:r>
              <a:rPr lang="en-US"/>
              <a:t>Zach announcing governor’s Cyber Taskforce with Gov. Little</a:t>
            </a:r>
          </a:p>
          <a:p>
            <a:pPr marL="171450" indent="-171450">
              <a:buFont typeface="Arial" panose="020B0604020202020204" pitchFamily="34" charset="0"/>
              <a:buChar char="•"/>
            </a:pPr>
            <a:r>
              <a:rPr lang="en-US"/>
              <a:t>John at Breakthrough Energy Summit</a:t>
            </a:r>
          </a:p>
          <a:p>
            <a:pPr marL="171450" indent="-171450">
              <a:buFont typeface="Arial" panose="020B0604020202020204" pitchFamily="34" charset="0"/>
              <a:buChar char="•"/>
            </a:pPr>
            <a:r>
              <a:rPr lang="en-US"/>
              <a:t>Chris Inglis visit</a:t>
            </a:r>
          </a:p>
          <a:p>
            <a:pPr marL="171450" indent="-171450">
              <a:buFont typeface="Arial" panose="020B0604020202020204" pitchFamily="34" charset="0"/>
              <a:buChar char="•"/>
            </a:pPr>
            <a:r>
              <a:rPr lang="en-US"/>
              <a:t>Todd at Up and Atom Breakfast</a:t>
            </a:r>
          </a:p>
          <a:p>
            <a:pPr marL="171450" indent="-171450">
              <a:buFont typeface="Arial" panose="020B0604020202020204" pitchFamily="34" charset="0"/>
              <a:buChar char="•"/>
            </a:pPr>
            <a:r>
              <a:rPr lang="en-US"/>
              <a:t>Jess ANS plenary</a:t>
            </a:r>
          </a:p>
          <a:p>
            <a:pPr marL="171450" indent="-171450">
              <a:buFont typeface="Arial" panose="020B0604020202020204" pitchFamily="34" charset="0"/>
              <a:buChar char="•"/>
            </a:pPr>
            <a:r>
              <a:rPr lang="en-US"/>
              <a:t>Geri Richmond visit</a:t>
            </a:r>
          </a:p>
          <a:p>
            <a:pPr marL="171450" indent="-171450">
              <a:buFont typeface="Arial" panose="020B0604020202020204" pitchFamily="34" charset="0"/>
              <a:buChar char="•"/>
            </a:pPr>
            <a:r>
              <a:rPr lang="en-US"/>
              <a:t>J’Tia Hart at IAEA Ministerial</a:t>
            </a:r>
          </a:p>
          <a:p>
            <a:pPr marL="171450" indent="-171450">
              <a:buFont typeface="Arial" panose="020B0604020202020204" pitchFamily="34" charset="0"/>
              <a:buChar char="•"/>
            </a:pPr>
            <a:r>
              <a:rPr lang="en-US"/>
              <a:t>John at Frontiers Project event in Jackson, WY</a:t>
            </a:r>
          </a:p>
          <a:p>
            <a:pPr marL="171450" indent="-171450">
              <a:buFont typeface="Arial" panose="020B0604020202020204" pitchFamily="34" charset="0"/>
              <a:buChar char="•"/>
            </a:pPr>
            <a:r>
              <a:rPr lang="en-US"/>
              <a:t>Juan Hometown Hero award</a:t>
            </a:r>
          </a:p>
          <a:p>
            <a:pPr marL="171450" indent="-171450">
              <a:buFont typeface="Arial" panose="020B0604020202020204" pitchFamily="34" charset="0"/>
              <a:buChar char="•"/>
            </a:pPr>
            <a:r>
              <a:rPr lang="en-US"/>
              <a:t>Australian Ambassador visit</a:t>
            </a:r>
          </a:p>
        </p:txBody>
      </p:sp>
      <p:sp>
        <p:nvSpPr>
          <p:cNvPr id="4" name="Slide Number Placeholder 3"/>
          <p:cNvSpPr>
            <a:spLocks noGrp="1"/>
          </p:cNvSpPr>
          <p:nvPr>
            <p:ph type="sldNum" sz="quarter" idx="5"/>
          </p:nvPr>
        </p:nvSpPr>
        <p:spPr/>
        <p:txBody>
          <a:bodyPr/>
          <a:lstStyle/>
          <a:p>
            <a:fld id="{9A0CCFD4-A7F8-054B-8822-BC244B953582}" type="slidenum">
              <a:rPr lang="en-US" smtClean="0"/>
              <a:t>29</a:t>
            </a:fld>
            <a:endParaRPr lang="en-US"/>
          </a:p>
        </p:txBody>
      </p:sp>
    </p:spTree>
    <p:extLst>
      <p:ext uri="{BB962C8B-B14F-4D97-AF65-F5344CB8AC3E}">
        <p14:creationId xmlns:p14="http://schemas.microsoft.com/office/powerpoint/2010/main" val="4228521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CISA: https://www.cisa.gov/sites/default/files/publications/Sector%20Spotlight%20Cyber-Physical%20Security%20Considerations%20Electricity%20Sub-Sector%20508%20compliant.pdf</a:t>
            </a:r>
          </a:p>
          <a:p>
            <a:endParaRPr lang="en-US" dirty="0"/>
          </a:p>
          <a:p>
            <a:r>
              <a:rPr lang="en-US" b="0" i="0" dirty="0">
                <a:solidFill>
                  <a:srgbClr val="333333"/>
                </a:solidFill>
                <a:effectLst/>
                <a:latin typeface="Georgia" panose="02040502050405020303" pitchFamily="18" charset="0"/>
              </a:rPr>
              <a:t>Although in recent years the grid has been augmented with automation and some emerging tech, It is still mostly dependent on legacy technologies. In fact, 70 percent of transmission lines are at least 30 years old and approaching the end of their lifecycle, and 60 percent of the circuit breakers are more than 35 years old, </a:t>
            </a:r>
            <a:r>
              <a:rPr lang="en-US" b="0" i="0" u="none" strike="noStrike" dirty="0">
                <a:solidFill>
                  <a:srgbClr val="003891"/>
                </a:solidFill>
                <a:effectLst/>
                <a:latin typeface="Georgia" panose="02040502050405020303" pitchFamily="18" charset="0"/>
                <a:hlinkClick r:id="rId3" tooltip="http://www.harriswilliams.com/sites/default/files/industry_reports/ep_td_white_paper_06_10_14_final.pdf"/>
              </a:rPr>
              <a:t>compared to useful lives of 20 years</a:t>
            </a:r>
            <a:r>
              <a:rPr lang="en-US" b="0" i="0" dirty="0">
                <a:solidFill>
                  <a:srgbClr val="333333"/>
                </a:solidFill>
                <a:effectLst/>
                <a:latin typeface="Georgia" panose="02040502050405020303" pitchFamily="18" charset="0"/>
              </a:rPr>
              <a:t>. </a:t>
            </a:r>
            <a:r>
              <a:rPr lang="en-US" b="0" i="0" u="none" strike="noStrike" dirty="0">
                <a:solidFill>
                  <a:srgbClr val="003891"/>
                </a:solidFill>
                <a:effectLst/>
                <a:latin typeface="Georgia" panose="02040502050405020303" pitchFamily="18" charset="0"/>
                <a:hlinkClick r:id="rId4" tooltip="https://www.utilitydive.com/news/aging-grids-drive-51b-in-annual-utility-distribution-spending/528531/"/>
              </a:rPr>
              <a:t>Aging grids drive $51B in annual utility distribution spending | Utility Dive</a:t>
            </a:r>
            <a:endParaRPr lang="en-US" b="0" i="0" u="none" strike="noStrike" dirty="0">
              <a:solidFill>
                <a:srgbClr val="003891"/>
              </a:solidFill>
              <a:effectLst/>
              <a:latin typeface="Georgia" panose="02040502050405020303" pitchFamily="18" charset="0"/>
            </a:endParaRPr>
          </a:p>
          <a:p>
            <a:endParaRPr lang="en-US" b="0" i="0" u="none" strike="noStrike" dirty="0">
              <a:solidFill>
                <a:srgbClr val="003891"/>
              </a:solidFill>
              <a:effectLst/>
              <a:latin typeface="Georgia" panose="02040502050405020303" pitchFamily="18" charset="0"/>
            </a:endParaRPr>
          </a:p>
          <a:p>
            <a:r>
              <a:rPr lang="en-US" b="0" i="0" dirty="0">
                <a:solidFill>
                  <a:srgbClr val="333333"/>
                </a:solidFill>
                <a:effectLst/>
                <a:latin typeface="Georgia" panose="02040502050405020303" pitchFamily="18" charset="0"/>
              </a:rPr>
              <a:t>The problem is that substations make easy soft targets and there are more than 55,000 connected to the grid in the US. The threat is not only from white supremacists, but eco-terrorists have also physically attacked plants in the past. Vandalism is also an issue. And global terrorist and nation state adversaries could pose a threat to stations and substations. The cost to protect all these stations from physical threats is significant and requires strong law enforcement coordination.</a:t>
            </a:r>
            <a:endParaRPr lang="en-US" b="0" i="0" u="none" strike="noStrike" dirty="0">
              <a:solidFill>
                <a:srgbClr val="003891"/>
              </a:solidFill>
              <a:effectLst/>
              <a:latin typeface="Georgia" panose="02040502050405020303" pitchFamily="18" charset="0"/>
            </a:endParaRPr>
          </a:p>
          <a:p>
            <a:endParaRPr lang="en-US" b="0" i="0" u="none" strike="noStrike" dirty="0">
              <a:solidFill>
                <a:srgbClr val="003891"/>
              </a:solidFill>
              <a:effectLst/>
              <a:latin typeface="Georgia" panose="02040502050405020303" pitchFamily="18" charset="0"/>
            </a:endParaRPr>
          </a:p>
          <a:p>
            <a:r>
              <a:rPr lang="en-US" dirty="0"/>
              <a:t>https://www.forbes.com/sites/chuckbrooks/2023/02/15/3-alarming-threats-to-the-us-energy-grid--cyber-physical-and-existential-events/?sh=56a89430101a</a:t>
            </a:r>
          </a:p>
        </p:txBody>
      </p:sp>
      <p:sp>
        <p:nvSpPr>
          <p:cNvPr id="4" name="Slide Number Placeholder 3"/>
          <p:cNvSpPr>
            <a:spLocks noGrp="1"/>
          </p:cNvSpPr>
          <p:nvPr>
            <p:ph type="sldNum" sz="quarter" idx="5"/>
          </p:nvPr>
        </p:nvSpPr>
        <p:spPr/>
        <p:txBody>
          <a:bodyPr/>
          <a:lstStyle/>
          <a:p>
            <a:fld id="{9A0CCFD4-A7F8-054B-8822-BC244B953582}" type="slidenum">
              <a:rPr lang="en-US" smtClean="0"/>
              <a:t>3</a:t>
            </a:fld>
            <a:endParaRPr lang="en-US"/>
          </a:p>
        </p:txBody>
      </p:sp>
    </p:spTree>
    <p:extLst>
      <p:ext uri="{BB962C8B-B14F-4D97-AF65-F5344CB8AC3E}">
        <p14:creationId xmlns:p14="http://schemas.microsoft.com/office/powerpoint/2010/main" val="1349762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
                <a:srgbClr val="92D050"/>
              </a:buClr>
              <a:buSzTx/>
              <a:buFont typeface="Arial" panose="020B0604020202020204" pitchFamily="34" charset="0"/>
              <a:buNone/>
              <a:tabLst/>
              <a:defRPr/>
            </a:pPr>
            <a:r>
              <a:rPr lang="en-US" sz="1200" b="0" dirty="0">
                <a:latin typeface="Arial" panose="020B0604020202020204" pitchFamily="34" charset="0"/>
                <a:cs typeface="Arial" panose="020B0604020202020204" pitchFamily="34" charset="0"/>
              </a:rPr>
              <a:t>23-50240-R1</a:t>
            </a:r>
          </a:p>
          <a:p>
            <a:pPr marL="0" marR="0" lvl="0" indent="0" algn="l" defTabSz="914400" rtl="0" eaLnBrk="1" fontAlgn="auto" latinLnBrk="0" hangingPunct="1">
              <a:lnSpc>
                <a:spcPct val="100000"/>
              </a:lnSpc>
              <a:spcBef>
                <a:spcPts val="0"/>
              </a:spcBef>
              <a:spcAft>
                <a:spcPts val="1200"/>
              </a:spcAft>
              <a:buClr>
                <a:srgbClr val="92D050"/>
              </a:buClr>
              <a:buSzTx/>
              <a:buFont typeface="Arial" panose="020B0604020202020204" pitchFamily="34" charset="0"/>
              <a:buNone/>
              <a:tabLst/>
              <a:defRPr/>
            </a:pPr>
            <a:endParaRPr lang="en-US" sz="12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1200"/>
              </a:spcAft>
              <a:buClr>
                <a:srgbClr val="92D050"/>
              </a:buClr>
              <a:buSzTx/>
              <a:buFont typeface="Arial" panose="020B0604020202020204" pitchFamily="34" charset="0"/>
              <a:buNone/>
              <a:tabLst/>
              <a:defRPr/>
            </a:pPr>
            <a:r>
              <a:rPr lang="en-US" sz="1200" dirty="0"/>
              <a:t>Integrated Energy Systems </a:t>
            </a:r>
            <a:r>
              <a:rPr lang="en-US" sz="1200" b="0" i="1" dirty="0"/>
              <a:t>(IES) </a:t>
            </a:r>
            <a:r>
              <a:rPr lang="en-US" sz="1200" dirty="0"/>
              <a:t>strategy requires fundamental research and continued scale-up</a:t>
            </a:r>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C92C7CB-3222-4537-B8EC-5558325E5DA5}" type="slidenum">
              <a:rPr lang="en-US" smtClean="0"/>
              <a:t>4</a:t>
            </a:fld>
            <a:endParaRPr lang="en-US" dirty="0"/>
          </a:p>
        </p:txBody>
      </p:sp>
    </p:spTree>
    <p:extLst>
      <p:ext uri="{BB962C8B-B14F-4D97-AF65-F5344CB8AC3E}">
        <p14:creationId xmlns:p14="http://schemas.microsoft.com/office/powerpoint/2010/main" val="139457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https://www.eia.gov/energyexplained/nuclear/us-nuclear-industry.php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March 2023, Chief Nuclear Officers at Nuclear Energy Institute member utilities identify the need to add </a:t>
            </a:r>
            <a:r>
              <a:rPr lang="en-US" sz="1200" u="sng" dirty="0"/>
              <a:t>100 gigawatts</a:t>
            </a:r>
            <a:r>
              <a:rPr lang="en-US" sz="1200" dirty="0"/>
              <a:t> of nuclear power by 2050, more than doubling current capacity.</a:t>
            </a:r>
          </a:p>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5</a:t>
            </a:fld>
            <a:endParaRPr lang="en-US"/>
          </a:p>
        </p:txBody>
      </p:sp>
    </p:spTree>
    <p:extLst>
      <p:ext uri="{BB962C8B-B14F-4D97-AF65-F5344CB8AC3E}">
        <p14:creationId xmlns:p14="http://schemas.microsoft.com/office/powerpoint/2010/main" val="2316213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sz="1000" dirty="0"/>
              <a:t>U.S. domestic nuclear capacity has the potential to scale from ~100 GW in 2023 to ~300 GW by 2050—driven by deployment of advanced nuclear technologies. Power system decarbonization modeling, regardless of level of renewables deployment, suggests that the U.S. will need ~550–770 GW of additional clean, firm capacity to reach net-zero; nuclear power is one of the few proven options that could deliver this at scale, while creating high-paying jobs with concentrated economic benefits for communities most impacted by the energy transition. </a:t>
            </a:r>
          </a:p>
          <a:p>
            <a:endParaRPr lang="en-US" sz="1000" dirty="0"/>
          </a:p>
          <a:p>
            <a:r>
              <a:rPr lang="en-US" sz="1000" dirty="0"/>
              <a:t>Office of Nuclear Energy: Katy Huff, Mike Goff, Alice </a:t>
            </a:r>
            <a:r>
              <a:rPr lang="en-US" sz="1000" dirty="0" err="1"/>
              <a:t>Caponiti</a:t>
            </a:r>
            <a:r>
              <a:rPr lang="en-US" sz="1000" dirty="0"/>
              <a:t>, Andy Griffith, Sal Golub, John Krohn, Janelle </a:t>
            </a:r>
            <a:r>
              <a:rPr lang="en-US" sz="1000" dirty="0" err="1"/>
              <a:t>Eddins</a:t>
            </a:r>
            <a:r>
              <a:rPr lang="en-US" sz="1000" dirty="0"/>
              <a:t>, Cheryl Herman, Kim Petry, Jason </a:t>
            </a:r>
            <a:r>
              <a:rPr lang="en-US" sz="1000" dirty="0" err="1"/>
              <a:t>Tokey</a:t>
            </a:r>
            <a:r>
              <a:rPr lang="en-US" sz="1000" dirty="0"/>
              <a:t>, Melissa Bates, Billy Valderrama, Erica Bickford, Jason </a:t>
            </a:r>
            <a:r>
              <a:rPr lang="en-US" sz="1000" dirty="0" err="1"/>
              <a:t>Marcinkoski</a:t>
            </a:r>
            <a:r>
              <a:rPr lang="en-US" sz="1000" dirty="0"/>
              <a:t>, Alison Hahn </a:t>
            </a:r>
          </a:p>
          <a:p>
            <a:r>
              <a:rPr lang="en-US" sz="1000" dirty="0"/>
              <a:t>National Reactor Innovation Center: Ashley Finan </a:t>
            </a:r>
          </a:p>
          <a:p>
            <a:r>
              <a:rPr lang="en-US" sz="1000" dirty="0"/>
              <a:t>Gateway for Accelerated Innovation in Nuclear: Chris Lohse</a:t>
            </a:r>
          </a:p>
          <a:p>
            <a:endParaRPr lang="en-US" sz="1000" dirty="0"/>
          </a:p>
          <a:p>
            <a:r>
              <a:rPr lang="en-US" sz="1000" dirty="0"/>
              <a:t>From the introduction: Advanced Nuclear As a carbon-free, firm power generating resource, nuclear can play a critical role in complementing the buildout of variable renewables and providing a significant portion of the additional clean, firm capacity required in all decarbonization scenarios. System modeling indicates achieving net-zero in the U.S. by 2050 requires adding on the order of 550–770 GW of additional clean, firm power. These same models indicate advanced nuclear is likely to be the economic option for at least 200 GW of this capacity addition assuming expected overnight capital cost reductions, comparing favorably with other clean, firm options (e.g., renewables paired with long duration energy storage, fossil with carbon capture, geothermal). Deploying ~200 GW of nuclear capacity in the U.S. could require ~$700B in capital formation by 2050, with $35-40B required by 2030. Challenges with transmission expansion, interconnection, land-use intensity, and other factors limiting renewables buildout are likely to make nuclear an even more attractive option. New deployment of advanced reactors at scale, however, will depend heavily on taking action toward building a committed orderbook of 5-10 projects by 2030; and achieving predictable construction timelines and cost profiles, by incorporating lessons learned from Units 3 and 4 at the Alvin W. Vogtle Electric Generating Plant, two Westinghouse AP1000 pressurized water reactors.</a:t>
            </a:r>
          </a:p>
        </p:txBody>
      </p:sp>
      <p:sp>
        <p:nvSpPr>
          <p:cNvPr id="4" name="Slide Number Placeholder 3"/>
          <p:cNvSpPr>
            <a:spLocks noGrp="1"/>
          </p:cNvSpPr>
          <p:nvPr>
            <p:ph type="sldNum" sz="quarter" idx="5"/>
          </p:nvPr>
        </p:nvSpPr>
        <p:spPr/>
        <p:txBody>
          <a:bodyPr/>
          <a:lstStyle/>
          <a:p>
            <a:fld id="{9A0CCFD4-A7F8-054B-8822-BC244B953582}" type="slidenum">
              <a:rPr lang="en-US" smtClean="0"/>
              <a:t>6</a:t>
            </a:fld>
            <a:endParaRPr lang="en-US"/>
          </a:p>
        </p:txBody>
      </p:sp>
    </p:spTree>
    <p:extLst>
      <p:ext uri="{BB962C8B-B14F-4D97-AF65-F5344CB8AC3E}">
        <p14:creationId xmlns:p14="http://schemas.microsoft.com/office/powerpoint/2010/main" val="100447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22-50518</a:t>
            </a:r>
          </a:p>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7</a:t>
            </a:fld>
            <a:endParaRPr lang="en-US"/>
          </a:p>
        </p:txBody>
      </p:sp>
    </p:spTree>
    <p:extLst>
      <p:ext uri="{BB962C8B-B14F-4D97-AF65-F5344CB8AC3E}">
        <p14:creationId xmlns:p14="http://schemas.microsoft.com/office/powerpoint/2010/main" val="2524474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22-50518</a:t>
            </a:r>
          </a:p>
        </p:txBody>
      </p:sp>
      <p:sp>
        <p:nvSpPr>
          <p:cNvPr id="4" name="Slide Number Placeholder 3"/>
          <p:cNvSpPr>
            <a:spLocks noGrp="1"/>
          </p:cNvSpPr>
          <p:nvPr>
            <p:ph type="sldNum" sz="quarter" idx="5"/>
          </p:nvPr>
        </p:nvSpPr>
        <p:spPr/>
        <p:txBody>
          <a:bodyPr/>
          <a:lstStyle/>
          <a:p>
            <a:fld id="{9A0CCFD4-A7F8-054B-8822-BC244B953582}" type="slidenum">
              <a:rPr lang="en-US" smtClean="0"/>
              <a:t>8</a:t>
            </a:fld>
            <a:endParaRPr lang="en-US"/>
          </a:p>
        </p:txBody>
      </p:sp>
    </p:spTree>
    <p:extLst>
      <p:ext uri="{BB962C8B-B14F-4D97-AF65-F5344CB8AC3E}">
        <p14:creationId xmlns:p14="http://schemas.microsoft.com/office/powerpoint/2010/main" val="787238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www.energy.gov</a:t>
            </a:r>
            <a:r>
              <a:rPr lang="en-US" dirty="0"/>
              <a:t>/ne/downloads/infographic-5-fast-facts-about-spent-nuclear-fuel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31516"/>
                </a:solidFill>
                <a:effectLst/>
                <a:latin typeface="Rubik"/>
              </a:rPr>
              <a:t>Center for Sustainable Systems, University of Michigan. 2021. "Nuclear Energy Factsheet." Pub. No. CSS11-15. </a:t>
            </a:r>
            <a:r>
              <a:rPr lang="en-US" dirty="0"/>
              <a:t>https://</a:t>
            </a:r>
            <a:r>
              <a:rPr lang="en-US" dirty="0" err="1"/>
              <a:t>css.umich.edu</a:t>
            </a:r>
            <a:r>
              <a:rPr lang="en-US" dirty="0"/>
              <a:t>/publications/factsheets/energy/nuclear-energy-factsheet; </a:t>
            </a:r>
            <a:r>
              <a:rPr lang="en-US" b="0" i="0" dirty="0">
                <a:solidFill>
                  <a:srgbClr val="131516"/>
                </a:solidFill>
                <a:effectLst/>
                <a:latin typeface="Rubik"/>
              </a:rPr>
              <a:t>U.S. Department of Energy (DOE) (2020) “5 Fast Facts about Spent Nuclear Fuel.”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31516"/>
              </a:solidFill>
              <a:effectLst/>
              <a:latin typeface="Rubik"/>
            </a:endParaRPr>
          </a:p>
          <a:p>
            <a:r>
              <a:rPr lang="en-US" dirty="0"/>
              <a:t>https://world-</a:t>
            </a:r>
            <a:r>
              <a:rPr lang="en-US" dirty="0" err="1"/>
              <a:t>nuclear.org</a:t>
            </a:r>
            <a:r>
              <a:rPr lang="en-US" dirty="0"/>
              <a:t>/information-library/nuclear-fuel-cycle/nuclear-wastes/radioactive-wastes-myths-and-</a:t>
            </a:r>
            <a:r>
              <a:rPr lang="en-US" dirty="0" err="1"/>
              <a:t>realities.aspx</a:t>
            </a:r>
            <a:r>
              <a:rPr lang="en-US" dirty="0"/>
              <a:t> and https://</a:t>
            </a:r>
            <a:r>
              <a:rPr lang="en-US" dirty="0" err="1"/>
              <a:t>www.bts.gov</a:t>
            </a:r>
            <a:r>
              <a:rPr lang="en-US" dirty="0"/>
              <a:t>/product/freight-facts-and-figures</a:t>
            </a:r>
          </a:p>
          <a:p>
            <a:endParaRPr lang="en-US" dirty="0"/>
          </a:p>
          <a:p>
            <a:r>
              <a:rPr lang="en-US" dirty="0"/>
              <a:t>https://</a:t>
            </a:r>
            <a:r>
              <a:rPr lang="en-US" dirty="0" err="1"/>
              <a:t>www.epa.gov</a:t>
            </a:r>
            <a:r>
              <a:rPr lang="en-US" dirty="0"/>
              <a:t>/</a:t>
            </a:r>
            <a:r>
              <a:rPr lang="en-US" dirty="0" err="1"/>
              <a:t>coalash</a:t>
            </a:r>
            <a:r>
              <a:rPr lang="en-US" dirty="0"/>
              <a:t>/frequent-questions-about-2015-coal-ash-disposal-rule#2</a:t>
            </a:r>
          </a:p>
          <a:p>
            <a:r>
              <a:rPr lang="en-US" dirty="0"/>
              <a:t>https://</a:t>
            </a:r>
            <a:r>
              <a:rPr lang="en-US" dirty="0" err="1"/>
              <a:t>earthjustice.org</a:t>
            </a:r>
            <a:r>
              <a:rPr lang="en-US" dirty="0"/>
              <a:t>/features/the-coal-ash-problem</a:t>
            </a:r>
          </a:p>
        </p:txBody>
      </p:sp>
      <p:sp>
        <p:nvSpPr>
          <p:cNvPr id="4" name="Slide Number Placeholder 3"/>
          <p:cNvSpPr>
            <a:spLocks noGrp="1"/>
          </p:cNvSpPr>
          <p:nvPr>
            <p:ph type="sldNum" sz="quarter" idx="5"/>
          </p:nvPr>
        </p:nvSpPr>
        <p:spPr/>
        <p:txBody>
          <a:bodyPr/>
          <a:lstStyle/>
          <a:p>
            <a:fld id="{9A0CCFD4-A7F8-054B-8822-BC244B953582}" type="slidenum">
              <a:rPr lang="en-US" smtClean="0"/>
              <a:t>9</a:t>
            </a:fld>
            <a:endParaRPr lang="en-US"/>
          </a:p>
        </p:txBody>
      </p:sp>
    </p:spTree>
    <p:extLst>
      <p:ext uri="{BB962C8B-B14F-4D97-AF65-F5344CB8AC3E}">
        <p14:creationId xmlns:p14="http://schemas.microsoft.com/office/powerpoint/2010/main" val="35562377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Hex Whit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7A4BE5-FE46-EA43-B6B0-450DE02CC3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4764"/>
            <a:ext cx="10174777" cy="5379290"/>
          </a:xfrm>
          <a:prstGeom prst="rect">
            <a:avLst/>
          </a:prstGeom>
        </p:spPr>
      </p:pic>
      <p:sp>
        <p:nvSpPr>
          <p:cNvPr id="5" name="Rectangle 4">
            <a:extLst>
              <a:ext uri="{FF2B5EF4-FFF2-40B4-BE49-F238E27FC236}">
                <a16:creationId xmlns:a16="http://schemas.microsoft.com/office/drawing/2014/main" id="{3566EC07-D962-6647-8E4E-0283A02CE19B}"/>
              </a:ext>
            </a:extLst>
          </p:cNvPr>
          <p:cNvSpPr/>
          <p:nvPr userDrawn="1"/>
        </p:nvSpPr>
        <p:spPr>
          <a:xfrm>
            <a:off x="0" y="0"/>
            <a:ext cx="12192000" cy="5479712"/>
          </a:xfrm>
          <a:prstGeom prst="rect">
            <a:avLst/>
          </a:prstGeom>
          <a:gradFill>
            <a:gsLst>
              <a:gs pos="0">
                <a:schemeClr val="bg1">
                  <a:alpha val="0"/>
                </a:schemeClr>
              </a:gs>
              <a:gs pos="76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12192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837144" y="2217074"/>
            <a:ext cx="9354855" cy="2292350"/>
          </a:xfrm>
          <a:noFill/>
        </p:spPr>
        <p:txBody>
          <a:bodyPr wrap="square" lIns="365760" tIns="822960" rIns="1097280" bIns="822960" anchor="ctr" anchorCtr="0">
            <a:noAutofit/>
          </a:bodyPr>
          <a:lstStyle>
            <a:lvl1pPr marL="0" indent="0">
              <a:buFont typeface="Arial" panose="020B0604020202020204" pitchFamily="34" charset="0"/>
              <a:buNone/>
              <a:tabLst/>
              <a:defRPr sz="3600" b="1" i="0">
                <a:solidFill>
                  <a:schemeClr val="tx2"/>
                </a:solidFill>
                <a:latin typeface="Arial" panose="020B0604020202020204" pitchFamily="34" charset="0"/>
                <a:cs typeface="Arial" panose="020B0604020202020204" pitchFamily="34" charset="0"/>
              </a:defRPr>
            </a:lvl1pPr>
            <a:lvl2pPr marL="9525" indent="0">
              <a:buFontTx/>
              <a:buNone/>
              <a:tabLst/>
              <a:defRPr sz="2400">
                <a:solidFill>
                  <a:schemeClr val="tx2"/>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a:t>Click to edit title</a:t>
            </a:r>
          </a:p>
          <a:p>
            <a:pPr lvl="1"/>
            <a:r>
              <a:rPr lang="en-US"/>
              <a:t>Click to edit subtitle</a:t>
            </a:r>
          </a:p>
        </p:txBody>
      </p:sp>
      <p:sp>
        <p:nvSpPr>
          <p:cNvPr id="16" name="Text Placeholder 46">
            <a:extLst>
              <a:ext uri="{FF2B5EF4-FFF2-40B4-BE49-F238E27FC236}">
                <a16:creationId xmlns:a16="http://schemas.microsoft.com/office/drawing/2014/main" id="{F11E7C5D-AAED-604F-85A8-6DB539F1F601}"/>
              </a:ext>
            </a:extLst>
          </p:cNvPr>
          <p:cNvSpPr>
            <a:spLocks noGrp="1"/>
          </p:cNvSpPr>
          <p:nvPr>
            <p:ph type="body" sz="quarter" idx="16"/>
          </p:nvPr>
        </p:nvSpPr>
        <p:spPr>
          <a:xfrm>
            <a:off x="670142" y="273297"/>
            <a:ext cx="2541981" cy="1392237"/>
          </a:xfrm>
          <a:effectLst/>
        </p:spPr>
        <p:txBody>
          <a:bodyPr lIns="0" rIns="0" bIns="0" anchor="b" anchorCtr="0">
            <a:noAutofit/>
          </a:bodyPr>
          <a:lstStyle>
            <a:lvl1pPr marL="7938" indent="0">
              <a:buFontTx/>
              <a:buNone/>
              <a:tabLst/>
              <a:defRPr sz="1600" b="1" i="0">
                <a:solidFill>
                  <a:schemeClr val="bg1"/>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 panose="020B0506030403020204" pitchFamily="34" charset="0"/>
              </a:defRPr>
            </a:lvl2pPr>
            <a:lvl3pPr marL="7938" indent="0">
              <a:buFontTx/>
              <a:buNone/>
              <a:tabLst/>
              <a:defRPr sz="1600" b="0" i="0">
                <a:solidFill>
                  <a:schemeClr val="bg1"/>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 panose="020B0506030403020204" pitchFamily="34" charset="0"/>
              </a:defRPr>
            </a:lvl4pPr>
            <a:lvl5pPr marL="18288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6610926E-0A3C-C1B9-33F0-0FCC7333AFB3}"/>
              </a:ext>
            </a:extLst>
          </p:cNvPr>
          <p:cNvPicPr>
            <a:picLocks noChangeAspect="1"/>
          </p:cNvPicPr>
          <p:nvPr userDrawn="1"/>
        </p:nvPicPr>
        <p:blipFill>
          <a:blip r:embed="rId3"/>
          <a:stretch>
            <a:fillRect/>
          </a:stretch>
        </p:blipFill>
        <p:spPr>
          <a:xfrm>
            <a:off x="5804279" y="5913998"/>
            <a:ext cx="5842000" cy="469900"/>
          </a:xfrm>
          <a:prstGeom prst="rect">
            <a:avLst/>
          </a:prstGeom>
        </p:spPr>
      </p:pic>
    </p:spTree>
    <p:extLst>
      <p:ext uri="{BB962C8B-B14F-4D97-AF65-F5344CB8AC3E}">
        <p14:creationId xmlns:p14="http://schemas.microsoft.com/office/powerpoint/2010/main" val="26474190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D0D5EFDD-B509-4E97-BC8C-B686714E29E3}" type="datetime1">
              <a:rPr lang="en-US" smtClean="0"/>
              <a:t>5/11/23</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tx1">
                    <a:lumMod val="65000"/>
                    <a:lumOff val="3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5465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6843714" y="0"/>
            <a:ext cx="5346699" cy="6237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6850063" y="0"/>
            <a:ext cx="5340350" cy="907549"/>
          </a:xfrm>
          <a:prstGeom prst="rect">
            <a:avLst/>
          </a:prstGeom>
          <a:noFill/>
        </p:spPr>
        <p:txBody>
          <a:bodyPr lIns="274320" tIns="365760" rIns="274320">
            <a:normAutofit/>
          </a:bodyPr>
          <a:lstStyle>
            <a:lvl1pPr marL="0" indent="0">
              <a:buFontTx/>
              <a:buNone/>
              <a:defRPr sz="3200" b="1" i="0">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7116947" y="1064712"/>
            <a:ext cx="4598987" cy="4515349"/>
          </a:xfrm>
          <a:prstGeom prst="rect">
            <a:avLst/>
          </a:prstGeom>
        </p:spPr>
        <p:txBody>
          <a:bodyPr lIns="0">
            <a:normAutofit/>
          </a:bodyPr>
          <a:lstStyle>
            <a:lvl1pPr marL="347663" indent="-342900">
              <a:buClr>
                <a:schemeClr val="bg1"/>
              </a:buClr>
              <a:tabLst/>
              <a:defRPr sz="24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42FDE7AF-2810-4268-BA6F-1C1BF30FF40B}" type="datetime1">
              <a:rPr lang="en-US" smtClean="0"/>
              <a:t>5/11/23</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0"/>
            <a:ext cx="6843714" cy="6228267"/>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890074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938150" y="1709738"/>
            <a:ext cx="10409299" cy="2852737"/>
          </a:xfrm>
        </p:spPr>
        <p:txBody>
          <a:bodyPr anchor="ctr" anchorCtr="0"/>
          <a:lstStyle>
            <a:lvl1pPr>
              <a:defRPr sz="4800"/>
            </a:lvl1pPr>
          </a:lstStyle>
          <a:p>
            <a:r>
              <a:rPr lang="en-US"/>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9381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E2AF0795-9AA5-4586-A5BC-6E70E6B93EBB}" type="datetime1">
              <a:rPr lang="en-US" smtClean="0"/>
              <a:t>5/11/23</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374382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1739901"/>
            <a:ext cx="5081650"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1739901"/>
            <a:ext cx="5081651"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F966CAD4-2EBD-4A92-AD7D-65AFAD210D21}" type="datetime1">
              <a:rPr lang="en-US" smtClean="0"/>
              <a:t>5/11/23</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r>
              <a:rPr lang="en-US"/>
              <a:t>Business Sensitive</a:t>
            </a:r>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625320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2412999"/>
            <a:ext cx="5081650" cy="37639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2412999"/>
            <a:ext cx="5081651" cy="37639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1FF36F71-E3A6-4638-AC77-B3A32607916F}" type="datetime1">
              <a:rPr lang="en-US" smtClean="0"/>
              <a:t>5/11/23</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r>
              <a:rPr lang="en-US"/>
              <a:t>Business Sensitive</a:t>
            </a:r>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938213"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70625"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 2 </a:t>
            </a:r>
          </a:p>
        </p:txBody>
      </p:sp>
    </p:spTree>
    <p:extLst>
      <p:ext uri="{BB962C8B-B14F-4D97-AF65-F5344CB8AC3E}">
        <p14:creationId xmlns:p14="http://schemas.microsoft.com/office/powerpoint/2010/main" val="1790085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Static">
    <p:spTree>
      <p:nvGrpSpPr>
        <p:cNvPr id="1" name=""/>
        <p:cNvGrpSpPr/>
        <p:nvPr/>
      </p:nvGrpSpPr>
      <p:grpSpPr>
        <a:xfrm>
          <a:off x="0" y="0"/>
          <a:ext cx="0" cy="0"/>
          <a:chOff x="0" y="0"/>
          <a:chExt cx="0" cy="0"/>
        </a:xfrm>
      </p:grpSpPr>
      <p:pic>
        <p:nvPicPr>
          <p:cNvPr id="10" name="07">
            <a:extLst>
              <a:ext uri="{FF2B5EF4-FFF2-40B4-BE49-F238E27FC236}">
                <a16:creationId xmlns:a16="http://schemas.microsoft.com/office/drawing/2014/main" id="{4647A912-5093-6043-8161-0D98167F24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36550"/>
            <a:ext cx="12192000" cy="6858000"/>
          </a:xfrm>
          <a:prstGeom prst="rect">
            <a:avLst/>
          </a:prstGeom>
        </p:spPr>
      </p:pic>
      <p:grpSp>
        <p:nvGrpSpPr>
          <p:cNvPr id="11" name="Bottom Bar">
            <a:extLst>
              <a:ext uri="{FF2B5EF4-FFF2-40B4-BE49-F238E27FC236}">
                <a16:creationId xmlns:a16="http://schemas.microsoft.com/office/drawing/2014/main" id="{DC935C4B-E372-E04B-8493-E90A79CBC7F4}"/>
              </a:ext>
            </a:extLst>
          </p:cNvPr>
          <p:cNvGrpSpPr/>
          <p:nvPr userDrawn="1"/>
        </p:nvGrpSpPr>
        <p:grpSpPr>
          <a:xfrm>
            <a:off x="0" y="6247747"/>
            <a:ext cx="12192000" cy="610252"/>
            <a:chOff x="0" y="6247747"/>
            <a:chExt cx="12192000" cy="610252"/>
          </a:xfrm>
        </p:grpSpPr>
        <p:sp>
          <p:nvSpPr>
            <p:cNvPr id="12" name="Rectangle 11">
              <a:extLst>
                <a:ext uri="{FF2B5EF4-FFF2-40B4-BE49-F238E27FC236}">
                  <a16:creationId xmlns:a16="http://schemas.microsoft.com/office/drawing/2014/main" id="{9A574F32-F3B5-224E-B6D3-DC767B30A5BE}"/>
                </a:ext>
              </a:extLst>
            </p:cNvPr>
            <p:cNvSpPr/>
            <p:nvPr/>
          </p:nvSpPr>
          <p:spPr>
            <a:xfrm>
              <a:off x="0" y="6334125"/>
              <a:ext cx="12192000" cy="5238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EE050A-3114-2641-96C8-48D281A062A0}"/>
                </a:ext>
              </a:extLst>
            </p:cNvPr>
            <p:cNvSpPr/>
            <p:nvPr/>
          </p:nvSpPr>
          <p:spPr>
            <a:xfrm>
              <a:off x="0" y="6247747"/>
              <a:ext cx="12192000" cy="86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7F59F24B-A93D-B046-B78A-2C31137D1AC5}"/>
              </a:ext>
            </a:extLst>
          </p:cNvPr>
          <p:cNvSpPr txBox="1"/>
          <p:nvPr userDrawn="1"/>
        </p:nvSpPr>
        <p:spPr>
          <a:xfrm>
            <a:off x="2872408" y="5178483"/>
            <a:ext cx="6447184" cy="577081"/>
          </a:xfrm>
          <a:prstGeom prst="rect">
            <a:avLst/>
          </a:prstGeom>
          <a:noFill/>
        </p:spPr>
        <p:txBody>
          <a:bodyPr wrap="square" rtlCol="0">
            <a:spAutoFit/>
          </a:bodyPr>
          <a:lstStyle/>
          <a:p>
            <a:pPr algn="ctr"/>
            <a:r>
              <a:rPr lang="en-US" sz="1050" i="1">
                <a:solidFill>
                  <a:schemeClr val="bg1">
                    <a:lumMod val="65000"/>
                  </a:schemeClr>
                </a:solidFill>
              </a:rPr>
              <a:t>Battelle Energy Alliance manages INL for the U.S. Department of Energy’s Office of Nuclear Energy. </a:t>
            </a:r>
            <a:br>
              <a:rPr lang="en-US" sz="1050" i="1">
                <a:solidFill>
                  <a:schemeClr val="bg1">
                    <a:lumMod val="65000"/>
                  </a:schemeClr>
                </a:solidFill>
              </a:rPr>
            </a:br>
            <a:r>
              <a:rPr lang="en-US" sz="1050" i="1">
                <a:solidFill>
                  <a:schemeClr val="bg1">
                    <a:lumMod val="65000"/>
                  </a:schemeClr>
                </a:solidFill>
              </a:rPr>
              <a:t>INL is the nation’s center for nuclear energy research and development, and also performs research </a:t>
            </a:r>
            <a:br>
              <a:rPr lang="en-US" sz="1050" i="1">
                <a:solidFill>
                  <a:schemeClr val="bg1">
                    <a:lumMod val="65000"/>
                  </a:schemeClr>
                </a:solidFill>
              </a:rPr>
            </a:br>
            <a:r>
              <a:rPr lang="en-US" sz="1050" i="1">
                <a:solidFill>
                  <a:schemeClr val="bg1">
                    <a:lumMod val="65000"/>
                  </a:schemeClr>
                </a:solidFill>
              </a:rPr>
              <a:t>in each of DOE’s strategic goal areas: energy, national security, science and the environment.</a:t>
            </a:r>
            <a:endParaRPr lang="en-US" sz="1050">
              <a:solidFill>
                <a:schemeClr val="bg1">
                  <a:lumMod val="65000"/>
                </a:schemeClr>
              </a:solidFill>
            </a:endParaRPr>
          </a:p>
        </p:txBody>
      </p:sp>
      <p:sp>
        <p:nvSpPr>
          <p:cNvPr id="15" name="Web Address">
            <a:extLst>
              <a:ext uri="{FF2B5EF4-FFF2-40B4-BE49-F238E27FC236}">
                <a16:creationId xmlns:a16="http://schemas.microsoft.com/office/drawing/2014/main" id="{53FCC0DF-9440-B040-A076-DF507B404D83}"/>
              </a:ext>
            </a:extLst>
          </p:cNvPr>
          <p:cNvSpPr txBox="1"/>
          <p:nvPr userDrawn="1"/>
        </p:nvSpPr>
        <p:spPr>
          <a:xfrm>
            <a:off x="4100945" y="6417425"/>
            <a:ext cx="3990109" cy="369332"/>
          </a:xfrm>
          <a:prstGeom prst="rect">
            <a:avLst/>
          </a:prstGeom>
          <a:noFill/>
        </p:spPr>
        <p:txBody>
          <a:bodyPr wrap="square" rtlCol="0">
            <a:spAutoFit/>
          </a:bodyPr>
          <a:lstStyle/>
          <a:p>
            <a:pPr algn="ctr"/>
            <a:r>
              <a:rPr lang="en-US" spc="600">
                <a:solidFill>
                  <a:schemeClr val="bg1">
                    <a:alpha val="50000"/>
                  </a:schemeClr>
                </a:solidFill>
                <a:latin typeface="Arial Narrow" panose="020B0604020202020204" pitchFamily="34" charset="0"/>
                <a:cs typeface="Arial Narrow" panose="020B0604020202020204" pitchFamily="34" charset="0"/>
              </a:rPr>
              <a:t>WWW.INL.GOV</a:t>
            </a:r>
          </a:p>
        </p:txBody>
      </p:sp>
    </p:spTree>
    <p:extLst>
      <p:ext uri="{BB962C8B-B14F-4D97-AF65-F5344CB8AC3E}">
        <p14:creationId xmlns:p14="http://schemas.microsoft.com/office/powerpoint/2010/main" val="1883443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5 image">
    <p:bg>
      <p:bgPr>
        <a:solidFill>
          <a:schemeClr val="bg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1A9CEB5-4DCA-2549-B149-80C6AFE7CA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6501" y="0"/>
            <a:ext cx="4055498" cy="3048000"/>
          </a:xfrm>
          <a:prstGeom prst="rect">
            <a:avLst/>
          </a:prstGeom>
        </p:spPr>
      </p:pic>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12192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41" name="Rectangle 40">
            <a:extLst>
              <a:ext uri="{FF2B5EF4-FFF2-40B4-BE49-F238E27FC236}">
                <a16:creationId xmlns:a16="http://schemas.microsoft.com/office/drawing/2014/main" id="{1CEF456F-8BC0-384F-83F0-E5A07493A1DB}"/>
              </a:ext>
            </a:extLst>
          </p:cNvPr>
          <p:cNvSpPr/>
          <p:nvPr userDrawn="1"/>
        </p:nvSpPr>
        <p:spPr>
          <a:xfrm>
            <a:off x="8127999" y="3048000"/>
            <a:ext cx="4064001" cy="2292350"/>
          </a:xfrm>
          <a:prstGeom prst="rect">
            <a:avLst/>
          </a:prstGeom>
          <a:solidFill>
            <a:srgbClr val="2D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DE6E80B-AE42-7F4B-8C4C-ACBD3261A904}"/>
              </a:ext>
            </a:extLst>
          </p:cNvPr>
          <p:cNvSpPr/>
          <p:nvPr userDrawn="1"/>
        </p:nvSpPr>
        <p:spPr>
          <a:xfrm>
            <a:off x="4063999" y="3048000"/>
            <a:ext cx="8136503" cy="2292350"/>
          </a:xfrm>
          <a:prstGeom prst="rect">
            <a:avLst/>
          </a:prstGeom>
          <a:gradFill>
            <a:gsLst>
              <a:gs pos="50000">
                <a:srgbClr val="2DA9E1"/>
              </a:gs>
              <a:gs pos="0">
                <a:srgbClr val="2DA9E1">
                  <a:alpha val="0"/>
                </a:srgbClr>
              </a:gs>
              <a:gs pos="100000">
                <a:srgbClr val="2DA9E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4063999" y="3048000"/>
            <a:ext cx="8128000" cy="2292350"/>
          </a:xfrm>
          <a:solidFill>
            <a:srgbClr val="2DA9E1">
              <a:alpha val="89000"/>
            </a:srgbClr>
          </a:solidFill>
        </p:spPr>
        <p:txBody>
          <a:bodyPr wrap="square" lIns="365760" tIns="822960" rIns="274320" bIns="822960" anchor="ctr" anchorCtr="0">
            <a:noAutofit/>
          </a:bodyPr>
          <a:lstStyle>
            <a:lvl1pPr marL="0" indent="0">
              <a:buFont typeface="Arial" panose="020B0604020202020204" pitchFamily="34" charset="0"/>
              <a:buNone/>
              <a:tabLst/>
              <a:defRPr sz="3600" b="1" i="0">
                <a:solidFill>
                  <a:schemeClr val="bg1"/>
                </a:solidFill>
                <a:latin typeface="Arial" panose="020B0604020202020204" pitchFamily="34" charset="0"/>
                <a:cs typeface="Arial" panose="020B0604020202020204" pitchFamily="34" charset="0"/>
              </a:defRPr>
            </a:lvl1pPr>
            <a:lvl2pPr marL="9525" indent="0">
              <a:buFontTx/>
              <a:buNone/>
              <a:tabLst/>
              <a:defRPr sz="2400">
                <a:solidFill>
                  <a:schemeClr val="bg1"/>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a:t>Click to edit title</a:t>
            </a:r>
          </a:p>
          <a:p>
            <a:pPr lvl="1"/>
            <a:r>
              <a:rPr lang="en-US"/>
              <a:t>Click to edit subtitle</a:t>
            </a:r>
          </a:p>
        </p:txBody>
      </p:sp>
      <p:sp>
        <p:nvSpPr>
          <p:cNvPr id="8" name="Picture Placeholder 7">
            <a:extLst>
              <a:ext uri="{FF2B5EF4-FFF2-40B4-BE49-F238E27FC236}">
                <a16:creationId xmlns:a16="http://schemas.microsoft.com/office/drawing/2014/main" id="{5BF325BE-2842-ED44-AA94-79CCF33C88A8}"/>
              </a:ext>
            </a:extLst>
          </p:cNvPr>
          <p:cNvSpPr>
            <a:spLocks noGrp="1"/>
          </p:cNvSpPr>
          <p:nvPr>
            <p:ph type="pic" sz="quarter" idx="20" hasCustomPrompt="1"/>
          </p:nvPr>
        </p:nvSpPr>
        <p:spPr>
          <a:xfrm>
            <a:off x="0" y="0"/>
            <a:ext cx="4063436" cy="3048000"/>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18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en-US"/>
              <a:t>Click photo icon below to insert picture</a:t>
            </a:r>
            <a:br>
              <a:rPr lang="en-US"/>
            </a:br>
            <a:r>
              <a:rPr lang="en-US"/>
              <a:t>(if replacing picture, you will have to reset your crop area)</a:t>
            </a:r>
          </a:p>
          <a:p>
            <a:endParaRPr lang="en-US"/>
          </a:p>
        </p:txBody>
      </p:sp>
      <p:sp>
        <p:nvSpPr>
          <p:cNvPr id="10" name="Picture Placeholder 9">
            <a:extLst>
              <a:ext uri="{FF2B5EF4-FFF2-40B4-BE49-F238E27FC236}">
                <a16:creationId xmlns:a16="http://schemas.microsoft.com/office/drawing/2014/main" id="{9EFA87F5-C83A-3B48-90C3-9CCEFC50EE66}"/>
              </a:ext>
            </a:extLst>
          </p:cNvPr>
          <p:cNvSpPr>
            <a:spLocks noGrp="1"/>
          </p:cNvSpPr>
          <p:nvPr>
            <p:ph type="pic" sz="quarter" idx="21" hasCustomPrompt="1"/>
          </p:nvPr>
        </p:nvSpPr>
        <p:spPr>
          <a:xfrm>
            <a:off x="0" y="3048000"/>
            <a:ext cx="4062873" cy="2292350"/>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sz="18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pPr>
            <a:r>
              <a:rPr lang="en-US"/>
              <a:t>Click photo icon below to insert picture</a:t>
            </a:r>
            <a:br>
              <a:rPr lang="en-US"/>
            </a:br>
            <a:r>
              <a:rPr lang="en-US"/>
              <a:t>(if replacing picture, you will have to reset your crop area)</a:t>
            </a:r>
          </a:p>
          <a:p>
            <a:endParaRPr lang="en-US"/>
          </a:p>
        </p:txBody>
      </p:sp>
      <p:sp>
        <p:nvSpPr>
          <p:cNvPr id="24" name="Picture Placeholder 23">
            <a:extLst>
              <a:ext uri="{FF2B5EF4-FFF2-40B4-BE49-F238E27FC236}">
                <a16:creationId xmlns:a16="http://schemas.microsoft.com/office/drawing/2014/main" id="{CC9F1613-35F1-CD4F-A744-961CEC6D1C10}"/>
              </a:ext>
            </a:extLst>
          </p:cNvPr>
          <p:cNvSpPr>
            <a:spLocks noGrp="1"/>
          </p:cNvSpPr>
          <p:nvPr>
            <p:ph type="pic" sz="quarter" idx="22" hasCustomPrompt="1"/>
          </p:nvPr>
        </p:nvSpPr>
        <p:spPr>
          <a:xfrm>
            <a:off x="6354763" y="1331913"/>
            <a:ext cx="1781175" cy="1716087"/>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pPr>
            <a:r>
              <a:rPr lang="en-US"/>
              <a:t>Click photo icon below to insert picture</a:t>
            </a:r>
            <a:br>
              <a:rPr lang="en-US"/>
            </a:br>
            <a:r>
              <a:rPr lang="en-US"/>
              <a:t>(if replacing picture, you will have to reset your crop area)</a:t>
            </a:r>
          </a:p>
          <a:p>
            <a:endParaRPr lang="en-US"/>
          </a:p>
        </p:txBody>
      </p:sp>
      <p:sp>
        <p:nvSpPr>
          <p:cNvPr id="26" name="Picture Placeholder 25">
            <a:extLst>
              <a:ext uri="{FF2B5EF4-FFF2-40B4-BE49-F238E27FC236}">
                <a16:creationId xmlns:a16="http://schemas.microsoft.com/office/drawing/2014/main" id="{ACB7DC22-1F9C-4749-8B01-3657CB9BF7B6}"/>
              </a:ext>
            </a:extLst>
          </p:cNvPr>
          <p:cNvSpPr>
            <a:spLocks noGrp="1"/>
          </p:cNvSpPr>
          <p:nvPr>
            <p:ph type="pic" sz="quarter" idx="23" hasCustomPrompt="1"/>
          </p:nvPr>
        </p:nvSpPr>
        <p:spPr>
          <a:xfrm>
            <a:off x="6354763" y="0"/>
            <a:ext cx="1781175" cy="1331913"/>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pPr>
            <a:r>
              <a:rPr lang="en-US"/>
              <a:t>Click photo icon below to insert picture</a:t>
            </a:r>
            <a:br>
              <a:rPr lang="en-US"/>
            </a:br>
            <a:r>
              <a:rPr lang="en-US"/>
              <a:t>(if replacing picture, you will have to reset your crop area)</a:t>
            </a:r>
          </a:p>
          <a:p>
            <a:endParaRPr lang="en-US"/>
          </a:p>
        </p:txBody>
      </p:sp>
      <p:sp>
        <p:nvSpPr>
          <p:cNvPr id="30" name="Picture Placeholder 29">
            <a:extLst>
              <a:ext uri="{FF2B5EF4-FFF2-40B4-BE49-F238E27FC236}">
                <a16:creationId xmlns:a16="http://schemas.microsoft.com/office/drawing/2014/main" id="{AFC87A4C-B091-5A49-93B8-4E40D408A178}"/>
              </a:ext>
            </a:extLst>
          </p:cNvPr>
          <p:cNvSpPr>
            <a:spLocks noGrp="1"/>
          </p:cNvSpPr>
          <p:nvPr>
            <p:ph type="pic" sz="quarter" idx="24" hasCustomPrompt="1"/>
          </p:nvPr>
        </p:nvSpPr>
        <p:spPr>
          <a:xfrm>
            <a:off x="4063437" y="0"/>
            <a:ext cx="2291326" cy="3048000"/>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18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en-US"/>
              <a:t>Click photo icon below to insert picture</a:t>
            </a:r>
            <a:br>
              <a:rPr lang="en-US"/>
            </a:br>
            <a:r>
              <a:rPr lang="en-US"/>
              <a:t>(if replacing picture, you will have to reset your crop area)</a:t>
            </a:r>
          </a:p>
          <a:p>
            <a:endParaRPr lang="en-US"/>
          </a:p>
        </p:txBody>
      </p:sp>
      <p:sp>
        <p:nvSpPr>
          <p:cNvPr id="20" name="Text Placeholder 46">
            <a:extLst>
              <a:ext uri="{FF2B5EF4-FFF2-40B4-BE49-F238E27FC236}">
                <a16:creationId xmlns:a16="http://schemas.microsoft.com/office/drawing/2014/main" id="{885C2393-A49E-404D-B096-F9ADA920F578}"/>
              </a:ext>
            </a:extLst>
          </p:cNvPr>
          <p:cNvSpPr>
            <a:spLocks noGrp="1"/>
          </p:cNvSpPr>
          <p:nvPr>
            <p:ph type="body" sz="quarter" idx="25"/>
          </p:nvPr>
        </p:nvSpPr>
        <p:spPr>
          <a:xfrm>
            <a:off x="8630118" y="1209585"/>
            <a:ext cx="3267075" cy="1392237"/>
          </a:xfrm>
          <a:effectLst>
            <a:outerShdw blurRad="50800" dist="38100" dir="2700000" algn="tl" rotWithShape="0">
              <a:prstClr val="black">
                <a:alpha val="40000"/>
              </a:prstClr>
            </a:outerShdw>
          </a:effectLst>
        </p:spPr>
        <p:txBody>
          <a:bodyPr lIns="0" rIns="0" bIns="0" anchor="b" anchorCtr="0">
            <a:noAutofit/>
          </a:bodyPr>
          <a:lstStyle>
            <a:lvl1pPr marL="7938" indent="0">
              <a:buFontTx/>
              <a:buNone/>
              <a:tabLst/>
              <a:defRPr sz="1600" b="1" i="0">
                <a:solidFill>
                  <a:schemeClr val="bg1"/>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 panose="020B0506030403020204" pitchFamily="34" charset="0"/>
              </a:defRPr>
            </a:lvl2pPr>
            <a:lvl3pPr marL="7938" indent="0">
              <a:buFontTx/>
              <a:buNone/>
              <a:tabLst/>
              <a:defRPr sz="1400" b="0" i="0">
                <a:solidFill>
                  <a:schemeClr val="bg1"/>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 panose="020B0506030403020204" pitchFamily="34" charset="0"/>
              </a:defRPr>
            </a:lvl4pPr>
            <a:lvl5pPr marL="18288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DFE1E03C-8669-368F-1363-646E2880B907}"/>
              </a:ext>
            </a:extLst>
          </p:cNvPr>
          <p:cNvPicPr>
            <a:picLocks noChangeAspect="1"/>
          </p:cNvPicPr>
          <p:nvPr userDrawn="1"/>
        </p:nvPicPr>
        <p:blipFill>
          <a:blip r:embed="rId3"/>
          <a:stretch>
            <a:fillRect/>
          </a:stretch>
        </p:blipFill>
        <p:spPr>
          <a:xfrm>
            <a:off x="5804279" y="5913998"/>
            <a:ext cx="5842000" cy="469900"/>
          </a:xfrm>
          <a:prstGeom prst="rect">
            <a:avLst/>
          </a:prstGeom>
        </p:spPr>
      </p:pic>
    </p:spTree>
    <p:extLst>
      <p:ext uri="{BB962C8B-B14F-4D97-AF65-F5344CB8AC3E}">
        <p14:creationId xmlns:p14="http://schemas.microsoft.com/office/powerpoint/2010/main" val="202277717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Grey Box Photo Righ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78E6EA8-584D-2F9E-7F27-47D97398487F}"/>
              </a:ext>
            </a:extLst>
          </p:cNvPr>
          <p:cNvPicPr>
            <a:picLocks noChangeAspect="1"/>
          </p:cNvPicPr>
          <p:nvPr userDrawn="1"/>
        </p:nvPicPr>
        <p:blipFill>
          <a:blip r:embed="rId2" cstate="screen">
            <a:alphaModFix amt="52000"/>
            <a:extLst>
              <a:ext uri="{28A0092B-C50C-407E-A947-70E740481C1C}">
                <a14:useLocalDpi xmlns:a14="http://schemas.microsoft.com/office/drawing/2010/main"/>
              </a:ext>
            </a:extLst>
          </a:blip>
          <a:stretch>
            <a:fillRect/>
          </a:stretch>
        </p:blipFill>
        <p:spPr>
          <a:xfrm>
            <a:off x="0" y="1912193"/>
            <a:ext cx="8450840" cy="4945807"/>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938151" y="1364169"/>
            <a:ext cx="6704151" cy="1005229"/>
          </a:xfrm>
        </p:spPr>
        <p:txBody>
          <a:bodyPr/>
          <a:lstStyle>
            <a:lvl1pPr>
              <a:defRPr sz="2200" b="1" i="1" baseline="0">
                <a:latin typeface="Arial" panose="020B0604020202020204" pitchFamily="34" charset="0"/>
              </a:defRPr>
            </a:lvl1pPr>
          </a:lstStyle>
          <a:p>
            <a:r>
              <a:rPr lang="en-US" dirty="0"/>
              <a:t>Click to edit title</a:t>
            </a:r>
            <a:br>
              <a:rPr lang="en-US" dirty="0"/>
            </a:br>
            <a:r>
              <a:rPr lang="en-US" dirty="0"/>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2385083"/>
            <a:ext cx="6704153" cy="4207040"/>
          </a:xfrm>
        </p:spPr>
        <p:txBody>
          <a:bodyPr/>
          <a:lstStyle>
            <a:lvl1pPr>
              <a:defRPr sz="2000" baseline="0">
                <a:latin typeface="Arial" panose="020B0604020202020204" pitchFamily="34" charset="0"/>
              </a:defRPr>
            </a:lvl1pPr>
            <a:lvl2pPr>
              <a:defRPr sz="2000" baseline="0">
                <a:latin typeface="Arial" panose="020B0604020202020204" pitchFamily="34" charset="0"/>
              </a:defRPr>
            </a:lvl2pPr>
            <a:lvl3pPr>
              <a:defRPr sz="2000" baseline="0">
                <a:latin typeface="Arial" panose="020B0604020202020204" pitchFamily="34" charset="0"/>
              </a:defRPr>
            </a:lvl3pPr>
            <a:lvl4pPr>
              <a:defRPr sz="2000" baseline="0">
                <a:latin typeface="Arial" panose="020B0604020202020204" pitchFamily="34" charset="0"/>
              </a:defRPr>
            </a:lvl4pPr>
            <a:lvl5pPr>
              <a:defRPr sz="2000" baseline="0">
                <a:latin typeface="Arial" panose="020B060402020202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3FC72930-3ABD-441B-B188-44481657A4EF}" type="datetime1">
              <a:rPr lang="en-US" smtClean="0"/>
              <a:t>5/11/23</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1364169"/>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10" name="Rectangle 9">
            <a:extLst>
              <a:ext uri="{FF2B5EF4-FFF2-40B4-BE49-F238E27FC236}">
                <a16:creationId xmlns:a16="http://schemas.microsoft.com/office/drawing/2014/main" id="{74EB3FA6-065D-AA6E-ABDB-1E3343BDB394}"/>
              </a:ext>
            </a:extLst>
          </p:cNvPr>
          <p:cNvSpPr/>
          <p:nvPr userDrawn="1"/>
        </p:nvSpPr>
        <p:spPr>
          <a:xfrm>
            <a:off x="8465769" y="6335712"/>
            <a:ext cx="3726231"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327903A-BB51-B4EE-CF2F-33E3FAAAC67C}"/>
              </a:ext>
            </a:extLst>
          </p:cNvPr>
          <p:cNvSpPr/>
          <p:nvPr userDrawn="1"/>
        </p:nvSpPr>
        <p:spPr>
          <a:xfrm>
            <a:off x="8465769" y="6237795"/>
            <a:ext cx="3726231"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DAHO NATIONAL LABORATORY">
            <a:extLst>
              <a:ext uri="{FF2B5EF4-FFF2-40B4-BE49-F238E27FC236}">
                <a16:creationId xmlns:a16="http://schemas.microsoft.com/office/drawing/2014/main" id="{5BFB7450-9E20-1329-A9BB-2BEBCBA02A23}"/>
              </a:ext>
            </a:extLst>
          </p:cNvPr>
          <p:cNvPicPr>
            <a:picLocks noChangeAspect="1"/>
          </p:cNvPicPr>
          <p:nvPr userDrawn="1"/>
        </p:nvPicPr>
        <p:blipFill>
          <a:blip r:embed="rId3"/>
          <a:stretch>
            <a:fillRect/>
          </a:stretch>
        </p:blipFill>
        <p:spPr>
          <a:xfrm>
            <a:off x="8944584" y="6543675"/>
            <a:ext cx="2768600" cy="127000"/>
          </a:xfrm>
          <a:prstGeom prst="rect">
            <a:avLst/>
          </a:prstGeom>
        </p:spPr>
      </p:pic>
    </p:spTree>
    <p:extLst>
      <p:ext uri="{BB962C8B-B14F-4D97-AF65-F5344CB8AC3E}">
        <p14:creationId xmlns:p14="http://schemas.microsoft.com/office/powerpoint/2010/main" val="4226308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49A7B6D5-3CB7-4FF4-B9CD-C1DDBEC08583}" type="datetime1">
              <a:rPr lang="en-US" smtClean="0"/>
              <a:t>5/11/23</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061193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F6C4DC52-5324-4FE9-9785-A3F90D93AAAB}" type="datetime1">
              <a:rPr lang="en-US" smtClean="0"/>
              <a:t>5/11/23</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931340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47412649-5AE2-46C4-BC63-A7E357F28AA5}" type="datetime1">
              <a:rPr lang="en-US" smtClean="0"/>
              <a:t>5/11/23</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938213" y="1739901"/>
            <a:ext cx="1041558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a:p>
            <a:endParaRPr lang="en-US"/>
          </a:p>
        </p:txBody>
      </p:sp>
    </p:spTree>
    <p:extLst>
      <p:ext uri="{BB962C8B-B14F-4D97-AF65-F5344CB8AC3E}">
        <p14:creationId xmlns:p14="http://schemas.microsoft.com/office/powerpoint/2010/main" val="2254134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5334F618-794F-40A0-97B7-A89DF446C4BF}" type="datetime1">
              <a:rPr lang="en-US" smtClean="0"/>
              <a:t>5/11/23</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978659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340345"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9A62E8E2-2C3A-44AC-B251-10181D1B9A2D}" type="datetime1">
              <a:rPr lang="en-US" smtClean="0"/>
              <a:t>5/11/23</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938150"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1810270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50"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92B6E634-6FB7-43C8-BB5C-74FF92321DF7}" type="datetime1">
              <a:rPr lang="en-US" smtClean="0"/>
              <a:t>5/11/23</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72149"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92320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B1759940-5F22-43C4-AE3E-BCC429641027}" type="datetime1">
              <a:rPr lang="en-US" smtClean="0"/>
              <a:t>5/11/23</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1991234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8116978E-E56B-4683-B96E-B57E66A579ED}" type="datetime1">
              <a:rPr lang="en-US" smtClean="0"/>
              <a:t>5/11/23</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3924736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8465769" y="6335712"/>
            <a:ext cx="3726231"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EAE68D-24FC-6749-A309-042231DB68DA}"/>
              </a:ext>
            </a:extLst>
          </p:cNvPr>
          <p:cNvSpPr/>
          <p:nvPr userDrawn="1"/>
        </p:nvSpPr>
        <p:spPr>
          <a:xfrm>
            <a:off x="8465769" y="6237795"/>
            <a:ext cx="3726231"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19"/>
          <a:stretch>
            <a:fillRect/>
          </a:stretch>
        </p:blipFill>
        <p:spPr>
          <a:xfrm>
            <a:off x="8944584" y="6543675"/>
            <a:ext cx="2768600" cy="12700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938151" y="558602"/>
            <a:ext cx="10415648" cy="1008797"/>
          </a:xfrm>
          <a:prstGeom prst="rect">
            <a:avLst/>
          </a:prstGeom>
        </p:spPr>
        <p:txBody>
          <a:bodyPr vert="horz" lIns="0" tIns="0" rIns="91440" bIns="45720" rtlCol="0" anchor="t" anchorCtr="0">
            <a:noAutofit/>
          </a:bodyPr>
          <a:lstStyle/>
          <a:p>
            <a:r>
              <a:rPr lang="en-US"/>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938150" y="1739901"/>
            <a:ext cx="10415649" cy="4351338"/>
          </a:xfrm>
          <a:prstGeom prst="rect">
            <a:avLst/>
          </a:prstGeom>
        </p:spPr>
        <p:txBody>
          <a:bodyPr vert="horz" lIns="0" tIns="0" rIns="91440" bIns="4572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6096001" y="6492875"/>
            <a:ext cx="1546302" cy="365125"/>
          </a:xfrm>
          <a:prstGeom prst="rect">
            <a:avLst/>
          </a:prstGeom>
        </p:spPr>
        <p:txBody>
          <a:bodyPr vert="horz" lIns="91440" tIns="45720" rIns="91440" bIns="155448" rtlCol="0" anchor="ctr"/>
          <a:lstStyle>
            <a:lvl1pPr algn="l">
              <a:defRPr sz="1000">
                <a:solidFill>
                  <a:schemeClr val="accent6">
                    <a:lumMod val="40000"/>
                    <a:lumOff val="60000"/>
                  </a:schemeClr>
                </a:solidFill>
                <a:latin typeface="Arial" panose="020B0604020202020204" pitchFamily="34" charset="0"/>
                <a:cs typeface="Arial" panose="020B0604020202020204" pitchFamily="34" charset="0"/>
              </a:defRPr>
            </a:lvl1pPr>
          </a:lstStyle>
          <a:p>
            <a:fld id="{5AF0382A-8643-478B-AFA4-B96A10E7E735}" type="datetime1">
              <a:rPr lang="en-US" smtClean="0"/>
              <a:t>5/11/23</a:t>
            </a:fld>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938150" y="6492875"/>
            <a:ext cx="5060066" cy="365125"/>
          </a:xfrm>
          <a:prstGeom prst="rect">
            <a:avLst/>
          </a:prstGeom>
        </p:spPr>
        <p:txBody>
          <a:bodyPr vert="horz" lIns="91440" tIns="45720" rIns="91440" bIns="155448" rtlCol="0" anchor="ctr"/>
          <a:lstStyle>
            <a:lvl1pPr algn="ctr">
              <a:defRPr sz="1000">
                <a:solidFill>
                  <a:schemeClr val="accent6">
                    <a:lumMod val="40000"/>
                    <a:lumOff val="60000"/>
                  </a:schemeClr>
                </a:solidFill>
                <a:latin typeface="Arial" panose="020B0604020202020204" pitchFamily="34" charset="0"/>
                <a:cs typeface="Arial" panose="020B0604020202020204" pitchFamily="34" charset="0"/>
              </a:defRPr>
            </a:lvl1pPr>
          </a:lstStyle>
          <a:p>
            <a:r>
              <a:rPr lang="en-US"/>
              <a:t>Business Sensitive</a:t>
            </a:r>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55020" y="6492875"/>
            <a:ext cx="434428" cy="365125"/>
          </a:xfrm>
          <a:prstGeom prst="rect">
            <a:avLst/>
          </a:prstGeom>
        </p:spPr>
        <p:txBody>
          <a:bodyPr vert="horz" lIns="91440" tIns="45720" rIns="91440" bIns="155448" rtlCol="0" anchor="ctr"/>
          <a:lstStyle>
            <a:lvl1pPr algn="ctr">
              <a:defRPr sz="100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a:p>
        </p:txBody>
      </p:sp>
      <p:grpSp>
        <p:nvGrpSpPr>
          <p:cNvPr id="15" name="blue/green box top">
            <a:extLst>
              <a:ext uri="{FF2B5EF4-FFF2-40B4-BE49-F238E27FC236}">
                <a16:creationId xmlns:a16="http://schemas.microsoft.com/office/drawing/2014/main" id="{2FE8E780-1DE8-B245-8215-3ECC2513C073}"/>
              </a:ext>
            </a:extLst>
          </p:cNvPr>
          <p:cNvGrpSpPr/>
          <p:nvPr userDrawn="1"/>
        </p:nvGrpSpPr>
        <p:grpSpPr>
          <a:xfrm>
            <a:off x="0" y="522288"/>
            <a:ext cx="744467" cy="547190"/>
            <a:chOff x="0" y="711956"/>
            <a:chExt cx="3721100" cy="620205"/>
          </a:xfrm>
        </p:grpSpPr>
        <p:sp>
          <p:nvSpPr>
            <p:cNvPr id="16" name="Rectangle 15">
              <a:extLst>
                <a:ext uri="{FF2B5EF4-FFF2-40B4-BE49-F238E27FC236}">
                  <a16:creationId xmlns:a16="http://schemas.microsoft.com/office/drawing/2014/main" id="{20A2A1D5-CB4B-1A40-8711-4F412AA9927B}"/>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B5F476-DD08-5B45-A331-21193BD3472A}"/>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5166460"/>
      </p:ext>
    </p:extLst>
  </p:cSld>
  <p:clrMap bg1="lt1" tx1="dk1" bg2="lt2" tx2="dk2" accent1="accent1" accent2="accent2" accent3="accent3" accent4="accent4" accent5="accent5" accent6="accent6" hlink="hlink" folHlink="folHlink"/>
  <p:sldLayoutIdLst>
    <p:sldLayoutId id="2147483714" r:id="rId1"/>
    <p:sldLayoutId id="2147483694" r:id="rId2"/>
    <p:sldLayoutId id="2147483704" r:id="rId3"/>
    <p:sldLayoutId id="2147483705" r:id="rId4"/>
    <p:sldLayoutId id="2147483706" r:id="rId5"/>
    <p:sldLayoutId id="2147483707" r:id="rId6"/>
    <p:sldLayoutId id="2147483708" r:id="rId7"/>
    <p:sldLayoutId id="2147483710" r:id="rId8"/>
    <p:sldLayoutId id="2147483711" r:id="rId9"/>
    <p:sldLayoutId id="2147483712" r:id="rId10"/>
    <p:sldLayoutId id="2147483713" r:id="rId11"/>
    <p:sldLayoutId id="2147483695" r:id="rId12"/>
    <p:sldLayoutId id="2147483696" r:id="rId13"/>
    <p:sldLayoutId id="2147483709" r:id="rId14"/>
    <p:sldLayoutId id="2147483715" r:id="rId15"/>
    <p:sldLayoutId id="2147483716" r:id="rId16"/>
    <p:sldLayoutId id="2147483717" r:id="rId17"/>
  </p:sldLayoutIdLst>
  <p:hf hdr="0" ftr="0" dt="0"/>
  <p:txStyles>
    <p:title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2.jpe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13.jpe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emf"/><Relationship Id="rId10" Type="http://schemas.openxmlformats.org/officeDocument/2006/relationships/image" Target="../media/image66.emf"/><Relationship Id="rId4" Type="http://schemas.openxmlformats.org/officeDocument/2006/relationships/image" Target="../media/image60.jpeg"/><Relationship Id="rId9" Type="http://schemas.openxmlformats.org/officeDocument/2006/relationships/image" Target="../media/image65.jpe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61.emf"/><Relationship Id="rId7" Type="http://schemas.openxmlformats.org/officeDocument/2006/relationships/image" Target="../media/image78.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80.jpeg"/></Relationships>
</file>

<file path=ppt/slides/_rels/slide2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 Id="rId9" Type="http://schemas.openxmlformats.org/officeDocument/2006/relationships/image" Target="../media/image91.png"/></Relationships>
</file>

<file path=ppt/slides/_rels/slide24.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61.emf"/><Relationship Id="rId7" Type="http://schemas.openxmlformats.org/officeDocument/2006/relationships/image" Target="../media/image95.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jpeg"/><Relationship Id="rId9" Type="http://schemas.openxmlformats.org/officeDocument/2006/relationships/image" Target="../media/image97.jpeg"/></Relationships>
</file>

<file path=ppt/slides/_rels/slide2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jpeg"/></Relationships>
</file>

<file path=ppt/slides/_rels/slide2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10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image" Target="../media/image103.png"/><Relationship Id="rId7" Type="http://schemas.openxmlformats.org/officeDocument/2006/relationships/image" Target="../media/image107.emf"/><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106.jpeg"/><Relationship Id="rId11" Type="http://schemas.openxmlformats.org/officeDocument/2006/relationships/image" Target="../media/image111.png"/><Relationship Id="rId5" Type="http://schemas.openxmlformats.org/officeDocument/2006/relationships/image" Target="../media/image105.jpeg"/><Relationship Id="rId10" Type="http://schemas.openxmlformats.org/officeDocument/2006/relationships/image" Target="../media/image110.emf"/><Relationship Id="rId4" Type="http://schemas.openxmlformats.org/officeDocument/2006/relationships/image" Target="../media/image104.jpeg"/><Relationship Id="rId9" Type="http://schemas.openxmlformats.org/officeDocument/2006/relationships/image" Target="../media/image109.emf"/></Relationships>
</file>

<file path=ppt/slides/_rels/slide29.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1.jpeg"/><Relationship Id="rId3" Type="http://schemas.openxmlformats.org/officeDocument/2006/relationships/image" Target="../media/image12.jpeg"/><Relationship Id="rId7" Type="http://schemas.openxmlformats.org/officeDocument/2006/relationships/image" Target="../media/image115.jpeg"/><Relationship Id="rId12" Type="http://schemas.openxmlformats.org/officeDocument/2006/relationships/image" Target="../media/image120.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4.jpeg"/><Relationship Id="rId11" Type="http://schemas.openxmlformats.org/officeDocument/2006/relationships/image" Target="../media/image119.jpeg"/><Relationship Id="rId5" Type="http://schemas.openxmlformats.org/officeDocument/2006/relationships/image" Target="../media/image113.jpeg"/><Relationship Id="rId10" Type="http://schemas.openxmlformats.org/officeDocument/2006/relationships/image" Target="../media/image118.jpeg"/><Relationship Id="rId4" Type="http://schemas.openxmlformats.org/officeDocument/2006/relationships/image" Target="../media/image112.jpeg"/><Relationship Id="rId9" Type="http://schemas.openxmlformats.org/officeDocument/2006/relationships/image" Target="../media/image117.jpeg"/></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person, close&#10;&#10;Description automatically generated">
            <a:extLst>
              <a:ext uri="{FF2B5EF4-FFF2-40B4-BE49-F238E27FC236}">
                <a16:creationId xmlns:a16="http://schemas.microsoft.com/office/drawing/2014/main" id="{9B5F871D-83C3-EBDC-A113-DEBD177AD5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4"/>
          <a:stretch/>
        </p:blipFill>
        <p:spPr>
          <a:xfrm>
            <a:off x="-15207" y="3048001"/>
            <a:ext cx="4078080" cy="2292349"/>
          </a:xfrm>
          <a:prstGeom prst="rect">
            <a:avLst/>
          </a:prstGeom>
        </p:spPr>
      </p:pic>
      <p:sp>
        <p:nvSpPr>
          <p:cNvPr id="2" name="Text Placeholder 1">
            <a:extLst>
              <a:ext uri="{FF2B5EF4-FFF2-40B4-BE49-F238E27FC236}">
                <a16:creationId xmlns:a16="http://schemas.microsoft.com/office/drawing/2014/main" id="{E4716283-9065-1442-9316-278D53D97392}"/>
              </a:ext>
            </a:extLst>
          </p:cNvPr>
          <p:cNvSpPr>
            <a:spLocks noGrp="1"/>
          </p:cNvSpPr>
          <p:nvPr>
            <p:ph type="body" sz="quarter" idx="13"/>
          </p:nvPr>
        </p:nvSpPr>
        <p:spPr>
          <a:xfrm>
            <a:off x="4062873" y="3048000"/>
            <a:ext cx="8129126" cy="2292350"/>
          </a:xfrm>
        </p:spPr>
        <p:txBody>
          <a:bodyPr/>
          <a:lstStyle/>
          <a:p>
            <a:pPr>
              <a:lnSpc>
                <a:spcPct val="100000"/>
              </a:lnSpc>
              <a:spcBef>
                <a:spcPts val="0"/>
              </a:spcBef>
            </a:pPr>
            <a:r>
              <a:rPr lang="en-US" sz="3100" spc="-20" dirty="0"/>
              <a:t>U.S. Energy Security &amp; Nuclear Energy  </a:t>
            </a:r>
          </a:p>
          <a:p>
            <a:pPr>
              <a:lnSpc>
                <a:spcPct val="100000"/>
              </a:lnSpc>
              <a:spcBef>
                <a:spcPts val="0"/>
              </a:spcBef>
            </a:pPr>
            <a:r>
              <a:rPr lang="en-US" sz="2400" b="0" i="1" dirty="0"/>
              <a:t>2023 Laufer Energy Symposium - St. Louis, Missouri</a:t>
            </a:r>
          </a:p>
        </p:txBody>
      </p:sp>
      <p:sp>
        <p:nvSpPr>
          <p:cNvPr id="8" name="Text Placeholder 7">
            <a:extLst>
              <a:ext uri="{FF2B5EF4-FFF2-40B4-BE49-F238E27FC236}">
                <a16:creationId xmlns:a16="http://schemas.microsoft.com/office/drawing/2014/main" id="{69F63AA5-048E-DD4F-83DB-2D68E7B2C6F6}"/>
              </a:ext>
            </a:extLst>
          </p:cNvPr>
          <p:cNvSpPr>
            <a:spLocks noGrp="1"/>
          </p:cNvSpPr>
          <p:nvPr>
            <p:ph type="body" sz="quarter" idx="25"/>
          </p:nvPr>
        </p:nvSpPr>
        <p:spPr/>
        <p:txBody>
          <a:bodyPr/>
          <a:lstStyle/>
          <a:p>
            <a:pPr>
              <a:spcBef>
                <a:spcPts val="2000"/>
              </a:spcBef>
            </a:pPr>
            <a:endParaRPr lang="en-US" dirty="0"/>
          </a:p>
          <a:p>
            <a:pPr>
              <a:spcBef>
                <a:spcPts val="2000"/>
              </a:spcBef>
            </a:pPr>
            <a:endParaRPr lang="en-US" dirty="0"/>
          </a:p>
          <a:p>
            <a:pPr>
              <a:spcBef>
                <a:spcPts val="2000"/>
              </a:spcBef>
            </a:pPr>
            <a:r>
              <a:rPr lang="en-US" dirty="0"/>
              <a:t>March 30, 2023</a:t>
            </a:r>
          </a:p>
          <a:p>
            <a:pPr>
              <a:spcBef>
                <a:spcPts val="2000"/>
              </a:spcBef>
            </a:pPr>
            <a:r>
              <a:rPr lang="en-US" dirty="0"/>
              <a:t>John C. Wagner, PhD</a:t>
            </a:r>
          </a:p>
          <a:p>
            <a:pPr>
              <a:spcBef>
                <a:spcPts val="500"/>
              </a:spcBef>
            </a:pPr>
            <a:r>
              <a:rPr lang="en-US" b="0" dirty="0"/>
              <a:t>Director, Idaho National Laboratory</a:t>
            </a:r>
          </a:p>
          <a:p>
            <a:pPr>
              <a:spcBef>
                <a:spcPts val="500"/>
              </a:spcBef>
            </a:pPr>
            <a:r>
              <a:rPr lang="en-US" b="0" dirty="0"/>
              <a:t>John.Wagner@inl.gov</a:t>
            </a:r>
          </a:p>
        </p:txBody>
      </p:sp>
      <p:pic>
        <p:nvPicPr>
          <p:cNvPr id="10" name="Picture 9">
            <a:extLst>
              <a:ext uri="{FF2B5EF4-FFF2-40B4-BE49-F238E27FC236}">
                <a16:creationId xmlns:a16="http://schemas.microsoft.com/office/drawing/2014/main" id="{637F6FDA-6711-D39B-4E54-8786D4C538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1" y="308919"/>
            <a:ext cx="2522578" cy="2729974"/>
          </a:xfrm>
          <a:prstGeom prst="rect">
            <a:avLst/>
          </a:prstGeom>
        </p:spPr>
      </p:pic>
      <p:pic>
        <p:nvPicPr>
          <p:cNvPr id="12" name="Picture 11" descr="A person working in a factory&#10;&#10;Description automatically generated with low confidence">
            <a:extLst>
              <a:ext uri="{FF2B5EF4-FFF2-40B4-BE49-F238E27FC236}">
                <a16:creationId xmlns:a16="http://schemas.microsoft.com/office/drawing/2014/main" id="{48E8BC9A-9FA6-C115-7021-82BE02FB8C1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60949" y="-16944"/>
            <a:ext cx="2587550" cy="3064944"/>
          </a:xfrm>
          <a:prstGeom prst="rect">
            <a:avLst/>
          </a:prstGeom>
        </p:spPr>
      </p:pic>
      <p:pic>
        <p:nvPicPr>
          <p:cNvPr id="29" name="Picture 28" descr="A group of people sitting around a table looking at a screen&#10;&#10;Description automatically generated with medium confidence">
            <a:extLst>
              <a:ext uri="{FF2B5EF4-FFF2-40B4-BE49-F238E27FC236}">
                <a16:creationId xmlns:a16="http://schemas.microsoft.com/office/drawing/2014/main" id="{AB193941-E653-F761-59AD-72FC9574B9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267" y="-16417"/>
            <a:ext cx="3042613" cy="3064944"/>
          </a:xfrm>
          <a:prstGeom prst="rect">
            <a:avLst/>
          </a:prstGeom>
        </p:spPr>
      </p:pic>
      <p:pic>
        <p:nvPicPr>
          <p:cNvPr id="4" name="Picture 3" descr="A picture containing outdoor, building, tall, apartment building&#10;&#10;Description automatically generated">
            <a:extLst>
              <a:ext uri="{FF2B5EF4-FFF2-40B4-BE49-F238E27FC236}">
                <a16:creationId xmlns:a16="http://schemas.microsoft.com/office/drawing/2014/main" id="{33489F62-D593-D120-CC75-FDC399BA2F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999116" y="-16944"/>
            <a:ext cx="2587550" cy="3064945"/>
          </a:xfrm>
          <a:prstGeom prst="rect">
            <a:avLst/>
          </a:prstGeom>
        </p:spPr>
      </p:pic>
    </p:spTree>
    <p:extLst>
      <p:ext uri="{BB962C8B-B14F-4D97-AF65-F5344CB8AC3E}">
        <p14:creationId xmlns:p14="http://schemas.microsoft.com/office/powerpoint/2010/main" val="3804626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62F2D3-C82F-3A23-4880-FCBE66C421BE}"/>
              </a:ext>
            </a:extLst>
          </p:cNvPr>
          <p:cNvSpPr>
            <a:spLocks noGrp="1"/>
          </p:cNvSpPr>
          <p:nvPr>
            <p:ph type="title"/>
          </p:nvPr>
        </p:nvSpPr>
        <p:spPr>
          <a:xfrm>
            <a:off x="938151" y="558602"/>
            <a:ext cx="6875813" cy="1005229"/>
          </a:xfrm>
        </p:spPr>
        <p:txBody>
          <a:bodyPr/>
          <a:lstStyle/>
          <a:p>
            <a:pPr>
              <a:lnSpc>
                <a:spcPct val="100000"/>
              </a:lnSpc>
            </a:pPr>
            <a:r>
              <a:rPr lang="en-US" spc="-20" dirty="0"/>
              <a:t>Energy security considerations are driving international actions to deploy new nuclear energy</a:t>
            </a:r>
          </a:p>
        </p:txBody>
      </p:sp>
      <p:sp>
        <p:nvSpPr>
          <p:cNvPr id="2" name="Content Placeholder 1">
            <a:extLst>
              <a:ext uri="{FF2B5EF4-FFF2-40B4-BE49-F238E27FC236}">
                <a16:creationId xmlns:a16="http://schemas.microsoft.com/office/drawing/2014/main" id="{02F78FB9-0A20-6489-F1B2-E97DAF4B650E}"/>
              </a:ext>
            </a:extLst>
          </p:cNvPr>
          <p:cNvSpPr>
            <a:spLocks noGrp="1"/>
          </p:cNvSpPr>
          <p:nvPr>
            <p:ph idx="1"/>
          </p:nvPr>
        </p:nvSpPr>
        <p:spPr>
          <a:xfrm>
            <a:off x="938151" y="2158327"/>
            <a:ext cx="6780461" cy="4207040"/>
          </a:xfrm>
        </p:spPr>
        <p:txBody>
          <a:bodyPr/>
          <a:lstStyle/>
          <a:p>
            <a:r>
              <a:rPr lang="en-US" sz="2000" spc="-20" dirty="0"/>
              <a:t>The U.S. can limit dependence on carbon-emitting energy sources through strategic investments in nuclear energy at home and abroad.</a:t>
            </a:r>
          </a:p>
          <a:p>
            <a:r>
              <a:rPr lang="en-US" sz="2000" spc="-20" dirty="0"/>
              <a:t>There are around 30 countries considering nuclear power programs and 20 others that have expressed interest. Reactor exports allow the U.S. to form 100-year strategic relationships.</a:t>
            </a:r>
          </a:p>
          <a:p>
            <a:r>
              <a:rPr lang="en-US" sz="2000" spc="-20" dirty="0"/>
              <a:t>U.S. leadership lets us develop a culture of security- and safeguards-by-design, which enables newcomer countries to more easily access advanced nuclear technologies and sustains the safeguards, security and normative safety expectations enshrined in the international nonproliferation regime.</a:t>
            </a:r>
          </a:p>
          <a:p>
            <a:endParaRPr lang="en-US" sz="1800" spc="-20" dirty="0"/>
          </a:p>
          <a:p>
            <a:endParaRPr lang="en-US" sz="1800" spc="-20" dirty="0"/>
          </a:p>
        </p:txBody>
      </p:sp>
      <p:pic>
        <p:nvPicPr>
          <p:cNvPr id="6" name="Picture Placeholder 5">
            <a:extLst>
              <a:ext uri="{FF2B5EF4-FFF2-40B4-BE49-F238E27FC236}">
                <a16:creationId xmlns:a16="http://schemas.microsoft.com/office/drawing/2014/main" id="{66881BF9-0F4C-A777-1D06-73674D5A8017}"/>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8871283" y="558602"/>
            <a:ext cx="2919664" cy="4351338"/>
          </a:xfrm>
        </p:spPr>
      </p:pic>
      <p:sp>
        <p:nvSpPr>
          <p:cNvPr id="3" name="Slide Number Placeholder 2">
            <a:extLst>
              <a:ext uri="{FF2B5EF4-FFF2-40B4-BE49-F238E27FC236}">
                <a16:creationId xmlns:a16="http://schemas.microsoft.com/office/drawing/2014/main" id="{A7471AD4-A003-5A48-8094-A98E2F276F50}"/>
              </a:ext>
            </a:extLst>
          </p:cNvPr>
          <p:cNvSpPr>
            <a:spLocks noGrp="1"/>
          </p:cNvSpPr>
          <p:nvPr>
            <p:ph type="sldNum" sz="quarter" idx="12"/>
          </p:nvPr>
        </p:nvSpPr>
        <p:spPr/>
        <p:txBody>
          <a:bodyPr/>
          <a:lstStyle/>
          <a:p>
            <a:fld id="{82B577FA-F7D9-2C48-919F-F962E3BF952F}" type="slidenum">
              <a:rPr lang="en-US" smtClean="0"/>
              <a:t>10</a:t>
            </a:fld>
            <a:endParaRPr lang="en-US"/>
          </a:p>
        </p:txBody>
      </p:sp>
    </p:spTree>
    <p:extLst>
      <p:ext uri="{BB962C8B-B14F-4D97-AF65-F5344CB8AC3E}">
        <p14:creationId xmlns:p14="http://schemas.microsoft.com/office/powerpoint/2010/main" val="588766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7623CF-0BA5-4BEA-A3B0-9E77E06F35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9232255" y="-491181"/>
            <a:ext cx="2468564" cy="3450926"/>
          </a:xfrm>
          <a:prstGeom prst="rect">
            <a:avLst/>
          </a:prstGeom>
        </p:spPr>
      </p:pic>
      <p:pic>
        <p:nvPicPr>
          <p:cNvPr id="5" name="Picture 4">
            <a:extLst>
              <a:ext uri="{FF2B5EF4-FFF2-40B4-BE49-F238E27FC236}">
                <a16:creationId xmlns:a16="http://schemas.microsoft.com/office/drawing/2014/main" id="{FA8EDB4B-CBD9-96F4-9CFB-E0E8AFD0D375}"/>
              </a:ext>
            </a:extLst>
          </p:cNvPr>
          <p:cNvPicPr>
            <a:picLocks noChangeAspect="1"/>
          </p:cNvPicPr>
          <p:nvPr/>
        </p:nvPicPr>
        <p:blipFill>
          <a:blip r:embed="rId4" cstate="screen">
            <a:alphaModFix amt="52000"/>
            <a:extLst>
              <a:ext uri="{28A0092B-C50C-407E-A947-70E740481C1C}">
                <a14:useLocalDpi xmlns:a14="http://schemas.microsoft.com/office/drawing/2010/main"/>
              </a:ext>
            </a:extLst>
          </a:blip>
          <a:stretch>
            <a:fillRect/>
          </a:stretch>
        </p:blipFill>
        <p:spPr>
          <a:xfrm>
            <a:off x="-2" y="1941700"/>
            <a:ext cx="8400423" cy="4916300"/>
          </a:xfrm>
          <a:prstGeom prst="rect">
            <a:avLst/>
          </a:prstGeom>
        </p:spPr>
      </p:pic>
      <p:sp>
        <p:nvSpPr>
          <p:cNvPr id="7" name="Rectangle 6">
            <a:extLst>
              <a:ext uri="{FF2B5EF4-FFF2-40B4-BE49-F238E27FC236}">
                <a16:creationId xmlns:a16="http://schemas.microsoft.com/office/drawing/2014/main" id="{C633A3C5-DE11-22C2-BD3F-70C07C962114}"/>
              </a:ext>
            </a:extLst>
          </p:cNvPr>
          <p:cNvSpPr/>
          <p:nvPr/>
        </p:nvSpPr>
        <p:spPr>
          <a:xfrm>
            <a:off x="-1" y="2201196"/>
            <a:ext cx="12192001" cy="2547641"/>
          </a:xfrm>
          <a:prstGeom prst="rect">
            <a:avLst/>
          </a:prstGeom>
          <a:solidFill>
            <a:schemeClr val="bg1">
              <a:lumMod val="8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Pro" panose="020B0503030403020204"/>
              <a:ea typeface="+mn-ea"/>
              <a:cs typeface="+mn-cs"/>
            </a:endParaRPr>
          </a:p>
        </p:txBody>
      </p:sp>
      <p:sp>
        <p:nvSpPr>
          <p:cNvPr id="2" name="Title 1">
            <a:extLst>
              <a:ext uri="{FF2B5EF4-FFF2-40B4-BE49-F238E27FC236}">
                <a16:creationId xmlns:a16="http://schemas.microsoft.com/office/drawing/2014/main" id="{70FF23D1-E1A2-E449-9E2A-A429ED3D94A0}"/>
              </a:ext>
            </a:extLst>
          </p:cNvPr>
          <p:cNvSpPr>
            <a:spLocks noGrp="1"/>
          </p:cNvSpPr>
          <p:nvPr>
            <p:ph type="title"/>
          </p:nvPr>
        </p:nvSpPr>
        <p:spPr/>
        <p:txBody>
          <a:bodyPr/>
          <a:lstStyle/>
          <a:p>
            <a:r>
              <a:rPr lang="en-US" sz="2800" dirty="0">
                <a:ea typeface="Calibri" panose="020F0502020204030204" pitchFamily="34" charset="0"/>
              </a:rPr>
              <a:t>Significant reactor deployment faces technical, </a:t>
            </a:r>
            <a:r>
              <a:rPr lang="en-US" dirty="0">
                <a:ea typeface="Calibri" panose="020F0502020204030204" pitchFamily="34" charset="0"/>
              </a:rPr>
              <a:t>g</a:t>
            </a:r>
            <a:r>
              <a:rPr lang="en-US" sz="2800" dirty="0">
                <a:ea typeface="Calibri" panose="020F0502020204030204" pitchFamily="34" charset="0"/>
              </a:rPr>
              <a:t>eopolitical, policy, and economic challenges</a:t>
            </a:r>
            <a:endParaRPr lang="en-US" sz="2800" dirty="0"/>
          </a:p>
        </p:txBody>
      </p:sp>
      <p:sp>
        <p:nvSpPr>
          <p:cNvPr id="4" name="Slide Number Placeholder 3">
            <a:extLst>
              <a:ext uri="{FF2B5EF4-FFF2-40B4-BE49-F238E27FC236}">
                <a16:creationId xmlns:a16="http://schemas.microsoft.com/office/drawing/2014/main" id="{781F006C-6E8F-C948-92EB-47D332CC96A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2B577FA-F7D9-2C48-919F-F962E3BF952F}" type="slidenum">
              <a:rPr kumimoji="0" lang="en-US" sz="1200" b="0" i="0" u="none" strike="noStrike" kern="1200" cap="none" spc="0" normalizeH="0" baseline="0" noProof="0" smtClean="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endParaRPr>
          </a:p>
        </p:txBody>
      </p:sp>
      <p:pic>
        <p:nvPicPr>
          <p:cNvPr id="14" name="Picture 13" descr="Text&#10;&#10;Description automatically generated">
            <a:extLst>
              <a:ext uri="{FF2B5EF4-FFF2-40B4-BE49-F238E27FC236}">
                <a16:creationId xmlns:a16="http://schemas.microsoft.com/office/drawing/2014/main" id="{AC98BABC-2662-FBC7-4A6F-A135027949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905262">
            <a:off x="983202" y="1821507"/>
            <a:ext cx="2901615" cy="3645619"/>
          </a:xfrm>
          <a:prstGeom prst="rect">
            <a:avLst/>
          </a:prstGeom>
          <a:ln w="6350">
            <a:solidFill>
              <a:schemeClr val="accent6"/>
            </a:solidFill>
          </a:ln>
        </p:spPr>
      </p:pic>
      <p:pic>
        <p:nvPicPr>
          <p:cNvPr id="19" name="Picture 18" descr="Graphical user interface, text, application&#10;&#10;Description automatically generated">
            <a:extLst>
              <a:ext uri="{FF2B5EF4-FFF2-40B4-BE49-F238E27FC236}">
                <a16:creationId xmlns:a16="http://schemas.microsoft.com/office/drawing/2014/main" id="{BC28B51A-EBC9-9ED1-98D5-EB0596206E9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37979">
            <a:off x="3851695" y="1721657"/>
            <a:ext cx="2898404" cy="3345354"/>
          </a:xfrm>
          <a:prstGeom prst="rect">
            <a:avLst/>
          </a:prstGeom>
          <a:ln w="6350">
            <a:solidFill>
              <a:schemeClr val="accent6"/>
            </a:solidFill>
          </a:ln>
        </p:spPr>
      </p:pic>
      <p:pic>
        <p:nvPicPr>
          <p:cNvPr id="21" name="Picture 20" descr="A picture containing text&#10;&#10;Description automatically generated">
            <a:extLst>
              <a:ext uri="{FF2B5EF4-FFF2-40B4-BE49-F238E27FC236}">
                <a16:creationId xmlns:a16="http://schemas.microsoft.com/office/drawing/2014/main" id="{4053096E-85A2-0673-D682-89684AFB60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13902" y="3294530"/>
            <a:ext cx="2820605" cy="3104789"/>
          </a:xfrm>
          <a:prstGeom prst="rect">
            <a:avLst/>
          </a:prstGeom>
          <a:ln w="6350">
            <a:solidFill>
              <a:schemeClr val="accent6"/>
            </a:solidFill>
          </a:ln>
        </p:spPr>
      </p:pic>
      <p:pic>
        <p:nvPicPr>
          <p:cNvPr id="16" name="Picture 15" descr="Graphical user interface, text&#10;&#10;Description automatically generated">
            <a:extLst>
              <a:ext uri="{FF2B5EF4-FFF2-40B4-BE49-F238E27FC236}">
                <a16:creationId xmlns:a16="http://schemas.microsoft.com/office/drawing/2014/main" id="{D6860BB1-3661-5B6D-2166-2A44698A113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135174">
            <a:off x="7426152" y="1748383"/>
            <a:ext cx="2545220" cy="3413766"/>
          </a:xfrm>
          <a:prstGeom prst="rect">
            <a:avLst/>
          </a:prstGeom>
          <a:ln w="6350">
            <a:solidFill>
              <a:schemeClr val="accent6"/>
            </a:solidFill>
          </a:ln>
        </p:spPr>
      </p:pic>
      <p:pic>
        <p:nvPicPr>
          <p:cNvPr id="23" name="Picture 22" descr="Graphical user interface&#10;&#10;Description automatically generated with medium confidence">
            <a:extLst>
              <a:ext uri="{FF2B5EF4-FFF2-40B4-BE49-F238E27FC236}">
                <a16:creationId xmlns:a16="http://schemas.microsoft.com/office/drawing/2014/main" id="{1830B676-2EFE-0AA9-C4F8-DFDB775DD70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840777">
            <a:off x="8717914" y="2780368"/>
            <a:ext cx="2732332" cy="2958181"/>
          </a:xfrm>
          <a:prstGeom prst="rect">
            <a:avLst/>
          </a:prstGeom>
          <a:ln w="6350">
            <a:solidFill>
              <a:schemeClr val="accent6"/>
            </a:solidFill>
          </a:ln>
        </p:spPr>
      </p:pic>
      <p:pic>
        <p:nvPicPr>
          <p:cNvPr id="25" name="Picture 24">
            <a:extLst>
              <a:ext uri="{FF2B5EF4-FFF2-40B4-BE49-F238E27FC236}">
                <a16:creationId xmlns:a16="http://schemas.microsoft.com/office/drawing/2014/main" id="{4281DB9F-9808-3F27-6274-4F7CEC15B7C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21133360">
            <a:off x="5955167" y="2890729"/>
            <a:ext cx="2517808" cy="3058537"/>
          </a:xfrm>
          <a:prstGeom prst="rect">
            <a:avLst/>
          </a:prstGeom>
          <a:ln w="6350">
            <a:solidFill>
              <a:schemeClr val="accent6"/>
            </a:solidFill>
          </a:ln>
        </p:spPr>
      </p:pic>
    </p:spTree>
    <p:extLst>
      <p:ext uri="{BB962C8B-B14F-4D97-AF65-F5344CB8AC3E}">
        <p14:creationId xmlns:p14="http://schemas.microsoft.com/office/powerpoint/2010/main" val="323138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46E0CB6-3271-242D-D3B3-DE3B04E62F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97822" y="1716330"/>
            <a:ext cx="2396251" cy="1733925"/>
          </a:xfrm>
          <a:prstGeom prst="rect">
            <a:avLst/>
          </a:prstGeom>
        </p:spPr>
      </p:pic>
      <p:sp>
        <p:nvSpPr>
          <p:cNvPr id="9" name="Title 8">
            <a:extLst>
              <a:ext uri="{FF2B5EF4-FFF2-40B4-BE49-F238E27FC236}">
                <a16:creationId xmlns:a16="http://schemas.microsoft.com/office/drawing/2014/main" id="{8556522A-1FA8-0843-8F80-34AE22A9A19D}"/>
              </a:ext>
            </a:extLst>
          </p:cNvPr>
          <p:cNvSpPr>
            <a:spLocks noGrp="1"/>
          </p:cNvSpPr>
          <p:nvPr>
            <p:ph type="title"/>
          </p:nvPr>
        </p:nvSpPr>
        <p:spPr>
          <a:xfrm>
            <a:off x="938151" y="527429"/>
            <a:ext cx="10415648" cy="1008797"/>
          </a:xfrm>
        </p:spPr>
        <p:txBody>
          <a:bodyPr/>
          <a:lstStyle/>
          <a:p>
            <a:r>
              <a:rPr lang="en-US" sz="2800"/>
              <a:t>Addressing the world’s most pressing challenges </a:t>
            </a:r>
            <a:br>
              <a:rPr lang="en-US" sz="2800"/>
            </a:br>
            <a:r>
              <a:rPr lang="en-US" sz="2800"/>
              <a:t>through research, development, and demonstration</a:t>
            </a:r>
          </a:p>
        </p:txBody>
      </p:sp>
      <p:sp>
        <p:nvSpPr>
          <p:cNvPr id="3" name="Slide Number Placeholder 2">
            <a:extLst>
              <a:ext uri="{FF2B5EF4-FFF2-40B4-BE49-F238E27FC236}">
                <a16:creationId xmlns:a16="http://schemas.microsoft.com/office/drawing/2014/main" id="{557B439A-D6AC-43E1-A36A-06FF0F72EB9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2B577FA-F7D9-2C48-919F-F962E3BF952F}" type="slidenum">
              <a:rPr kumimoji="0" lang="en-US" sz="1000" b="1" i="0" u="none" strike="noStrike" kern="1200" cap="none" spc="0" normalizeH="0" baseline="0" noProof="0" smtClean="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000" b="1" i="0" u="none" strike="noStrike" kern="1200" cap="none" spc="0" normalizeH="0" baseline="0" noProof="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ED3A80B9-0CE6-DDD9-FC17-78F289DDD8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2" y="1683005"/>
            <a:ext cx="2465800" cy="1806378"/>
          </a:xfrm>
          <a:prstGeom prst="rect">
            <a:avLst/>
          </a:prstGeom>
          <a:ln>
            <a:noFill/>
          </a:ln>
          <a:effectLst/>
        </p:spPr>
      </p:pic>
      <p:pic>
        <p:nvPicPr>
          <p:cNvPr id="15" name="Picture 14">
            <a:extLst>
              <a:ext uri="{FF2B5EF4-FFF2-40B4-BE49-F238E27FC236}">
                <a16:creationId xmlns:a16="http://schemas.microsoft.com/office/drawing/2014/main" id="{A798370B-5125-2813-C17A-BF9F3936A42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41639" y="1675390"/>
            <a:ext cx="2455774" cy="1829234"/>
          </a:xfrm>
          <a:prstGeom prst="rect">
            <a:avLst/>
          </a:prstGeom>
        </p:spPr>
      </p:pic>
      <p:pic>
        <p:nvPicPr>
          <p:cNvPr id="16" name="Picture 15">
            <a:extLst>
              <a:ext uri="{FF2B5EF4-FFF2-40B4-BE49-F238E27FC236}">
                <a16:creationId xmlns:a16="http://schemas.microsoft.com/office/drawing/2014/main" id="{26D2F5D0-85E2-6028-3E7F-95EB28738C5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904635" y="1665134"/>
            <a:ext cx="2454210" cy="1842254"/>
          </a:xfrm>
          <a:prstGeom prst="rect">
            <a:avLst/>
          </a:prstGeom>
        </p:spPr>
      </p:pic>
      <p:pic>
        <p:nvPicPr>
          <p:cNvPr id="21" name="Picture 20">
            <a:extLst>
              <a:ext uri="{FF2B5EF4-FFF2-40B4-BE49-F238E27FC236}">
                <a16:creationId xmlns:a16="http://schemas.microsoft.com/office/drawing/2014/main" id="{66AFC51E-19DD-5773-EF48-1C9ACC33E46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67361" y="1716330"/>
            <a:ext cx="2441855" cy="1813866"/>
          </a:xfrm>
          <a:prstGeom prst="rect">
            <a:avLst/>
          </a:prstGeom>
        </p:spPr>
      </p:pic>
      <p:sp>
        <p:nvSpPr>
          <p:cNvPr id="23" name="Rectangle 22">
            <a:extLst>
              <a:ext uri="{FF2B5EF4-FFF2-40B4-BE49-F238E27FC236}">
                <a16:creationId xmlns:a16="http://schemas.microsoft.com/office/drawing/2014/main" id="{6EBF83D8-703B-97E7-C786-469D3B9F29E5}"/>
              </a:ext>
            </a:extLst>
          </p:cNvPr>
          <p:cNvSpPr/>
          <p:nvPr/>
        </p:nvSpPr>
        <p:spPr>
          <a:xfrm>
            <a:off x="0" y="3462903"/>
            <a:ext cx="12192000" cy="1397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6509D"/>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16B1F2A6-6C7E-AC1D-F662-2F5263C09C3B}"/>
              </a:ext>
            </a:extLst>
          </p:cNvPr>
          <p:cNvSpPr/>
          <p:nvPr/>
        </p:nvSpPr>
        <p:spPr>
          <a:xfrm>
            <a:off x="0" y="1605608"/>
            <a:ext cx="12192000" cy="1397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1C176C95-CEB9-46C1-8BCF-17F829014A2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852192" y="2600696"/>
            <a:ext cx="8277460" cy="3420094"/>
          </a:xfrm>
          <a:prstGeom prst="rect">
            <a:avLst/>
          </a:prstGeom>
        </p:spPr>
      </p:pic>
    </p:spTree>
    <p:extLst>
      <p:ext uri="{BB962C8B-B14F-4D97-AF65-F5344CB8AC3E}">
        <p14:creationId xmlns:p14="http://schemas.microsoft.com/office/powerpoint/2010/main" val="2342692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CBB8-8053-1A4C-BB24-463343229A16}"/>
              </a:ext>
            </a:extLst>
          </p:cNvPr>
          <p:cNvSpPr>
            <a:spLocks noGrp="1"/>
          </p:cNvSpPr>
          <p:nvPr>
            <p:ph type="title"/>
          </p:nvPr>
        </p:nvSpPr>
        <p:spPr>
          <a:xfrm>
            <a:off x="938150" y="528719"/>
            <a:ext cx="7410720" cy="1008797"/>
          </a:xfrm>
        </p:spPr>
        <p:txBody>
          <a:bodyPr/>
          <a:lstStyle/>
          <a:p>
            <a:r>
              <a:rPr lang="en-US" sz="2800" dirty="0"/>
              <a:t>Our Heritage: </a:t>
            </a:r>
            <a:r>
              <a:rPr lang="en-US" sz="2800" b="0" i="1" dirty="0"/>
              <a:t>The National Reactor </a:t>
            </a:r>
            <a:br>
              <a:rPr lang="en-US" sz="2800" b="0" i="1" dirty="0"/>
            </a:br>
            <a:r>
              <a:rPr lang="en-US" sz="2800" b="0" i="1" dirty="0"/>
              <a:t>Testing Station drove nuclear innovation </a:t>
            </a:r>
            <a:br>
              <a:rPr lang="en-US" sz="2800" b="0" i="1" dirty="0"/>
            </a:br>
            <a:r>
              <a:rPr lang="en-US" sz="2800" b="0" i="1" dirty="0"/>
              <a:t>in the U.S. and around the world</a:t>
            </a:r>
            <a:endParaRPr lang="en-US" sz="2800" dirty="0"/>
          </a:p>
        </p:txBody>
      </p:sp>
      <p:sp>
        <p:nvSpPr>
          <p:cNvPr id="15" name="Rectangle 14">
            <a:extLst>
              <a:ext uri="{FF2B5EF4-FFF2-40B4-BE49-F238E27FC236}">
                <a16:creationId xmlns:a16="http://schemas.microsoft.com/office/drawing/2014/main" id="{89672B57-2A9D-DB4E-9E2B-FE281A801BA9}"/>
              </a:ext>
            </a:extLst>
          </p:cNvPr>
          <p:cNvSpPr/>
          <p:nvPr/>
        </p:nvSpPr>
        <p:spPr>
          <a:xfrm>
            <a:off x="9197008" y="0"/>
            <a:ext cx="2994991" cy="62351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EBCB36A-8100-E845-A726-54836597ED44}"/>
              </a:ext>
            </a:extLst>
          </p:cNvPr>
          <p:cNvPicPr>
            <a:picLocks noChangeAspect="1"/>
          </p:cNvPicPr>
          <p:nvPr/>
        </p:nvPicPr>
        <p:blipFill>
          <a:blip r:embed="rId3"/>
          <a:stretch>
            <a:fillRect/>
          </a:stretch>
        </p:blipFill>
        <p:spPr>
          <a:xfrm>
            <a:off x="8253894" y="-103950"/>
            <a:ext cx="3682379" cy="6444163"/>
          </a:xfrm>
          <a:prstGeom prst="rect">
            <a:avLst/>
          </a:prstGeom>
        </p:spPr>
      </p:pic>
      <p:cxnSp>
        <p:nvCxnSpPr>
          <p:cNvPr id="30" name="Straight Connector 29">
            <a:extLst>
              <a:ext uri="{FF2B5EF4-FFF2-40B4-BE49-F238E27FC236}">
                <a16:creationId xmlns:a16="http://schemas.microsoft.com/office/drawing/2014/main" id="{0AF08691-8322-3A46-BD8C-727CBD0B3A39}"/>
              </a:ext>
            </a:extLst>
          </p:cNvPr>
          <p:cNvCxnSpPr>
            <a:cxnSpLocks/>
          </p:cNvCxnSpPr>
          <p:nvPr/>
        </p:nvCxnSpPr>
        <p:spPr>
          <a:xfrm flipH="1">
            <a:off x="1019040" y="4322212"/>
            <a:ext cx="6734858" cy="0"/>
          </a:xfrm>
          <a:prstGeom prst="line">
            <a:avLst/>
          </a:prstGeom>
          <a:ln w="952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F916A6D9-6286-E747-8CB8-6C3EFB8FAA7F}"/>
              </a:ext>
            </a:extLst>
          </p:cNvPr>
          <p:cNvGrpSpPr/>
          <p:nvPr/>
        </p:nvGrpSpPr>
        <p:grpSpPr>
          <a:xfrm>
            <a:off x="828259" y="2051099"/>
            <a:ext cx="6394174" cy="3027661"/>
            <a:chOff x="828259" y="2021321"/>
            <a:chExt cx="6394174" cy="3027661"/>
          </a:xfrm>
        </p:grpSpPr>
        <p:grpSp>
          <p:nvGrpSpPr>
            <p:cNvPr id="41" name="Group 40">
              <a:extLst>
                <a:ext uri="{FF2B5EF4-FFF2-40B4-BE49-F238E27FC236}">
                  <a16:creationId xmlns:a16="http://schemas.microsoft.com/office/drawing/2014/main" id="{34C32EDB-9466-0947-9BC8-C99D0E6BD7C6}"/>
                </a:ext>
              </a:extLst>
            </p:cNvPr>
            <p:cNvGrpSpPr/>
            <p:nvPr/>
          </p:nvGrpSpPr>
          <p:grpSpPr>
            <a:xfrm>
              <a:off x="828259" y="2021321"/>
              <a:ext cx="6394174" cy="3027661"/>
              <a:chOff x="828259" y="2021321"/>
              <a:chExt cx="6394174" cy="3027661"/>
            </a:xfrm>
          </p:grpSpPr>
          <p:sp>
            <p:nvSpPr>
              <p:cNvPr id="16" name="TextBox 15">
                <a:extLst>
                  <a:ext uri="{FF2B5EF4-FFF2-40B4-BE49-F238E27FC236}">
                    <a16:creationId xmlns:a16="http://schemas.microsoft.com/office/drawing/2014/main" id="{A9814E4C-287A-BE43-9F71-FD0FBD7B6C48}"/>
                  </a:ext>
                </a:extLst>
              </p:cNvPr>
              <p:cNvSpPr txBox="1"/>
              <p:nvPr/>
            </p:nvSpPr>
            <p:spPr>
              <a:xfrm>
                <a:off x="1838462" y="2325159"/>
                <a:ext cx="5383971" cy="2723823"/>
              </a:xfrm>
              <a:prstGeom prst="rect">
                <a:avLst/>
              </a:prstGeom>
              <a:noFill/>
            </p:spPr>
            <p:txBody>
              <a:bodyPr wrap="square" rtlCol="0">
                <a:spAutoFit/>
              </a:bodyPr>
              <a:lstStyle/>
              <a:p>
                <a:r>
                  <a:rPr lang="en-US" dirty="0">
                    <a:solidFill>
                      <a:schemeClr val="accent6"/>
                    </a:solidFill>
                  </a:rPr>
                  <a:t>Nuclear power plant</a:t>
                </a:r>
                <a:br>
                  <a:rPr lang="en-US" dirty="0">
                    <a:solidFill>
                      <a:schemeClr val="accent6"/>
                    </a:solidFill>
                  </a:rPr>
                </a:br>
                <a:r>
                  <a:rPr lang="en-US" sz="500" dirty="0">
                    <a:solidFill>
                      <a:schemeClr val="accent6"/>
                    </a:solidFill>
                  </a:rPr>
                  <a:t> </a:t>
                </a:r>
              </a:p>
              <a:p>
                <a:r>
                  <a:rPr lang="en-US" dirty="0">
                    <a:solidFill>
                      <a:schemeClr val="accent6"/>
                    </a:solidFill>
                  </a:rPr>
                  <a:t>U.S. city to be powered by nuclear energy</a:t>
                </a:r>
                <a:br>
                  <a:rPr lang="en-US" dirty="0">
                    <a:solidFill>
                      <a:schemeClr val="accent6"/>
                    </a:solidFill>
                  </a:rPr>
                </a:br>
                <a:r>
                  <a:rPr lang="en-US" sz="800" dirty="0">
                    <a:solidFill>
                      <a:schemeClr val="accent6"/>
                    </a:solidFill>
                  </a:rPr>
                  <a:t> </a:t>
                </a:r>
              </a:p>
              <a:p>
                <a:r>
                  <a:rPr lang="en-US" dirty="0">
                    <a:solidFill>
                      <a:schemeClr val="accent6"/>
                    </a:solidFill>
                  </a:rPr>
                  <a:t>Submarine reactor tested; training of nearly 40,000 reactor operators until mid-1990s</a:t>
                </a:r>
                <a:br>
                  <a:rPr lang="en-US" dirty="0">
                    <a:solidFill>
                      <a:schemeClr val="accent6"/>
                    </a:solidFill>
                  </a:rPr>
                </a:br>
                <a:r>
                  <a:rPr lang="en-US" sz="800" dirty="0">
                    <a:solidFill>
                      <a:schemeClr val="accent6"/>
                    </a:solidFill>
                  </a:rPr>
                  <a:t> </a:t>
                </a:r>
              </a:p>
              <a:p>
                <a:r>
                  <a:rPr lang="en-US" dirty="0">
                    <a:solidFill>
                      <a:schemeClr val="accent6"/>
                    </a:solidFill>
                  </a:rPr>
                  <a:t>Mobile nuclear power plant for the army</a:t>
                </a:r>
              </a:p>
              <a:p>
                <a:endParaRPr lang="en-US" dirty="0">
                  <a:solidFill>
                    <a:schemeClr val="accent6"/>
                  </a:solidFill>
                </a:endParaRPr>
              </a:p>
              <a:p>
                <a:endParaRPr lang="en-US" b="1" baseline="30000" dirty="0">
                  <a:solidFill>
                    <a:schemeClr val="accent6"/>
                  </a:solidFill>
                </a:endParaRPr>
              </a:p>
              <a:p>
                <a:r>
                  <a:rPr lang="en-US" dirty="0">
                    <a:solidFill>
                      <a:schemeClr val="accent6"/>
                    </a:solidFill>
                  </a:rPr>
                  <a:t> </a:t>
                </a:r>
                <a:br>
                  <a:rPr lang="en-US" dirty="0">
                    <a:solidFill>
                      <a:schemeClr val="accent6"/>
                    </a:solidFill>
                  </a:rPr>
                </a:br>
                <a:endParaRPr lang="en-US" b="1" baseline="30000" dirty="0">
                  <a:solidFill>
                    <a:schemeClr val="accent6"/>
                  </a:solidFill>
                </a:endParaRPr>
              </a:p>
            </p:txBody>
          </p:sp>
          <p:sp>
            <p:nvSpPr>
              <p:cNvPr id="17" name="TextBox 16">
                <a:extLst>
                  <a:ext uri="{FF2B5EF4-FFF2-40B4-BE49-F238E27FC236}">
                    <a16:creationId xmlns:a16="http://schemas.microsoft.com/office/drawing/2014/main" id="{CAFACF22-3E65-8740-A297-47FC9B3DC723}"/>
                  </a:ext>
                </a:extLst>
              </p:cNvPr>
              <p:cNvSpPr txBox="1"/>
              <p:nvPr/>
            </p:nvSpPr>
            <p:spPr>
              <a:xfrm>
                <a:off x="828259" y="2021321"/>
                <a:ext cx="1252330" cy="1015663"/>
              </a:xfrm>
              <a:prstGeom prst="rect">
                <a:avLst/>
              </a:prstGeom>
              <a:noFill/>
            </p:spPr>
            <p:txBody>
              <a:bodyPr wrap="square" rtlCol="0">
                <a:spAutoFit/>
              </a:bodyPr>
              <a:lstStyle/>
              <a:p>
                <a:r>
                  <a:rPr lang="en-US" sz="6000" b="1">
                    <a:solidFill>
                      <a:schemeClr val="accent2"/>
                    </a:solidFill>
                  </a:rPr>
                  <a:t>1</a:t>
                </a:r>
                <a:r>
                  <a:rPr lang="en-US" sz="6000" b="1" baseline="30000">
                    <a:solidFill>
                      <a:schemeClr val="accent2"/>
                    </a:solidFill>
                  </a:rPr>
                  <a:t>st</a:t>
                </a:r>
                <a:endParaRPr lang="en-US" sz="6000">
                  <a:solidFill>
                    <a:schemeClr val="accent2"/>
                  </a:solidFill>
                </a:endParaRPr>
              </a:p>
            </p:txBody>
          </p:sp>
          <p:cxnSp>
            <p:nvCxnSpPr>
              <p:cNvPr id="29" name="Straight Connector 28">
                <a:extLst>
                  <a:ext uri="{FF2B5EF4-FFF2-40B4-BE49-F238E27FC236}">
                    <a16:creationId xmlns:a16="http://schemas.microsoft.com/office/drawing/2014/main" id="{874647B1-1107-1748-9739-75E62EF33907}"/>
                  </a:ext>
                </a:extLst>
              </p:cNvPr>
              <p:cNvCxnSpPr>
                <a:cxnSpLocks/>
              </p:cNvCxnSpPr>
              <p:nvPr/>
            </p:nvCxnSpPr>
            <p:spPr>
              <a:xfrm>
                <a:off x="6367669" y="4439346"/>
                <a:ext cx="0" cy="0"/>
              </a:xfrm>
              <a:prstGeom prst="line">
                <a:avLst/>
              </a:prstGeom>
              <a:ln w="952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EAA70EE0-B209-BC4D-9E54-45F9C444512F}"/>
                </a:ext>
              </a:extLst>
            </p:cNvPr>
            <p:cNvCxnSpPr>
              <a:cxnSpLocks/>
            </p:cNvCxnSpPr>
            <p:nvPr/>
          </p:nvCxnSpPr>
          <p:spPr>
            <a:xfrm flipH="1">
              <a:off x="1938690" y="2703312"/>
              <a:ext cx="5104840" cy="0"/>
            </a:xfrm>
            <a:prstGeom prst="line">
              <a:avLst/>
            </a:prstGeom>
            <a:ln w="952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67D6F46-7A34-2948-8CD6-47A4ED872E9C}"/>
                </a:ext>
              </a:extLst>
            </p:cNvPr>
            <p:cNvCxnSpPr>
              <a:cxnSpLocks/>
            </p:cNvCxnSpPr>
            <p:nvPr/>
          </p:nvCxnSpPr>
          <p:spPr>
            <a:xfrm flipH="1">
              <a:off x="1938690" y="3074373"/>
              <a:ext cx="5104840" cy="0"/>
            </a:xfrm>
            <a:prstGeom prst="line">
              <a:avLst/>
            </a:prstGeom>
            <a:ln w="952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A257B23-6A57-4742-877C-B87C73EF3998}"/>
                </a:ext>
              </a:extLst>
            </p:cNvPr>
            <p:cNvCxnSpPr>
              <a:cxnSpLocks/>
            </p:cNvCxnSpPr>
            <p:nvPr/>
          </p:nvCxnSpPr>
          <p:spPr>
            <a:xfrm flipH="1">
              <a:off x="1938690" y="3750234"/>
              <a:ext cx="5104840" cy="0"/>
            </a:xfrm>
            <a:prstGeom prst="line">
              <a:avLst/>
            </a:prstGeom>
            <a:ln w="952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AABA28BB-6460-2047-B21D-801B159AA633}"/>
              </a:ext>
            </a:extLst>
          </p:cNvPr>
          <p:cNvGrpSpPr/>
          <p:nvPr/>
        </p:nvGrpSpPr>
        <p:grpSpPr>
          <a:xfrm>
            <a:off x="938151" y="4594917"/>
            <a:ext cx="6955031" cy="1004052"/>
            <a:chOff x="938151" y="4550610"/>
            <a:chExt cx="6955031" cy="1004052"/>
          </a:xfrm>
        </p:grpSpPr>
        <p:sp>
          <p:nvSpPr>
            <p:cNvPr id="43" name="TextBox 42">
              <a:extLst>
                <a:ext uri="{FF2B5EF4-FFF2-40B4-BE49-F238E27FC236}">
                  <a16:creationId xmlns:a16="http://schemas.microsoft.com/office/drawing/2014/main" id="{CBEB4DFE-A7E4-4342-A995-440E2EEBA7A9}"/>
                </a:ext>
              </a:extLst>
            </p:cNvPr>
            <p:cNvSpPr txBox="1"/>
            <p:nvPr/>
          </p:nvSpPr>
          <p:spPr>
            <a:xfrm>
              <a:off x="938151" y="4624706"/>
              <a:ext cx="1915764" cy="923330"/>
            </a:xfrm>
            <a:prstGeom prst="rect">
              <a:avLst/>
            </a:prstGeom>
            <a:noFill/>
          </p:spPr>
          <p:txBody>
            <a:bodyPr wrap="square" rtlCol="0">
              <a:spAutoFit/>
            </a:bodyPr>
            <a:lstStyle/>
            <a:p>
              <a:r>
                <a:rPr lang="en-US">
                  <a:solidFill>
                    <a:schemeClr val="accent6"/>
                  </a:solidFill>
                </a:rPr>
                <a:t>Demonstration of self-sustaining fuel cycle </a:t>
              </a:r>
            </a:p>
          </p:txBody>
        </p:sp>
        <p:sp>
          <p:nvSpPr>
            <p:cNvPr id="45" name="TextBox 44">
              <a:extLst>
                <a:ext uri="{FF2B5EF4-FFF2-40B4-BE49-F238E27FC236}">
                  <a16:creationId xmlns:a16="http://schemas.microsoft.com/office/drawing/2014/main" id="{E1501BFA-FAB8-E741-A66D-313146D6D264}"/>
                </a:ext>
              </a:extLst>
            </p:cNvPr>
            <p:cNvSpPr txBox="1"/>
            <p:nvPr/>
          </p:nvSpPr>
          <p:spPr>
            <a:xfrm>
              <a:off x="2918566" y="4624706"/>
              <a:ext cx="1915761" cy="646331"/>
            </a:xfrm>
            <a:prstGeom prst="rect">
              <a:avLst/>
            </a:prstGeom>
            <a:noFill/>
          </p:spPr>
          <p:txBody>
            <a:bodyPr wrap="square" rtlCol="0">
              <a:spAutoFit/>
            </a:bodyPr>
            <a:lstStyle/>
            <a:p>
              <a:r>
                <a:rPr lang="en-US">
                  <a:solidFill>
                    <a:schemeClr val="accent6"/>
                  </a:solidFill>
                </a:rPr>
                <a:t>Basis for LWR reactor safety </a:t>
              </a:r>
            </a:p>
          </p:txBody>
        </p:sp>
        <p:sp>
          <p:nvSpPr>
            <p:cNvPr id="46" name="TextBox 45">
              <a:extLst>
                <a:ext uri="{FF2B5EF4-FFF2-40B4-BE49-F238E27FC236}">
                  <a16:creationId xmlns:a16="http://schemas.microsoft.com/office/drawing/2014/main" id="{B29820AE-2362-E44D-92C4-154BD3AED1CD}"/>
                </a:ext>
              </a:extLst>
            </p:cNvPr>
            <p:cNvSpPr txBox="1"/>
            <p:nvPr/>
          </p:nvSpPr>
          <p:spPr>
            <a:xfrm>
              <a:off x="4898978" y="4624706"/>
              <a:ext cx="1795667" cy="923330"/>
            </a:xfrm>
            <a:prstGeom prst="rect">
              <a:avLst/>
            </a:prstGeom>
            <a:noFill/>
          </p:spPr>
          <p:txBody>
            <a:bodyPr wrap="square" rtlCol="0">
              <a:spAutoFit/>
            </a:bodyPr>
            <a:lstStyle/>
            <a:p>
              <a:r>
                <a:rPr lang="en-US">
                  <a:solidFill>
                    <a:schemeClr val="accent6"/>
                  </a:solidFill>
                </a:rPr>
                <a:t>Aircraft and aerospace reactor testing </a:t>
              </a:r>
            </a:p>
          </p:txBody>
        </p:sp>
        <p:sp>
          <p:nvSpPr>
            <p:cNvPr id="47" name="TextBox 46">
              <a:extLst>
                <a:ext uri="{FF2B5EF4-FFF2-40B4-BE49-F238E27FC236}">
                  <a16:creationId xmlns:a16="http://schemas.microsoft.com/office/drawing/2014/main" id="{9DFD1F04-DE4B-8940-AE1C-D97C950A5E20}"/>
                </a:ext>
              </a:extLst>
            </p:cNvPr>
            <p:cNvSpPr txBox="1"/>
            <p:nvPr/>
          </p:nvSpPr>
          <p:spPr>
            <a:xfrm>
              <a:off x="6759297" y="4624706"/>
              <a:ext cx="1133885" cy="923330"/>
            </a:xfrm>
            <a:prstGeom prst="rect">
              <a:avLst/>
            </a:prstGeom>
            <a:noFill/>
          </p:spPr>
          <p:txBody>
            <a:bodyPr wrap="square" rtlCol="0">
              <a:spAutoFit/>
            </a:bodyPr>
            <a:lstStyle/>
            <a:p>
              <a:r>
                <a:rPr lang="en-US" dirty="0">
                  <a:solidFill>
                    <a:schemeClr val="accent6"/>
                  </a:solidFill>
                </a:rPr>
                <a:t>Materials testing reactors</a:t>
              </a:r>
            </a:p>
          </p:txBody>
        </p:sp>
        <p:cxnSp>
          <p:nvCxnSpPr>
            <p:cNvPr id="48" name="Straight Connector 47">
              <a:extLst>
                <a:ext uri="{FF2B5EF4-FFF2-40B4-BE49-F238E27FC236}">
                  <a16:creationId xmlns:a16="http://schemas.microsoft.com/office/drawing/2014/main" id="{8671AFC4-60C9-304F-98B2-8A8E98B13B39}"/>
                </a:ext>
              </a:extLst>
            </p:cNvPr>
            <p:cNvCxnSpPr>
              <a:cxnSpLocks/>
            </p:cNvCxnSpPr>
            <p:nvPr/>
          </p:nvCxnSpPr>
          <p:spPr>
            <a:xfrm>
              <a:off x="2853915" y="4550610"/>
              <a:ext cx="0" cy="1004052"/>
            </a:xfrm>
            <a:prstGeom prst="line">
              <a:avLst/>
            </a:prstGeom>
            <a:ln w="952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4F9BE9E-CF0E-8049-9DC1-4408E89EBD6A}"/>
                </a:ext>
              </a:extLst>
            </p:cNvPr>
            <p:cNvCxnSpPr>
              <a:cxnSpLocks/>
            </p:cNvCxnSpPr>
            <p:nvPr/>
          </p:nvCxnSpPr>
          <p:spPr>
            <a:xfrm>
              <a:off x="4742350" y="4550610"/>
              <a:ext cx="0" cy="1004052"/>
            </a:xfrm>
            <a:prstGeom prst="line">
              <a:avLst/>
            </a:prstGeom>
            <a:ln w="952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0E733E6-F3E4-C348-8F18-BCDB8AB11361}"/>
                </a:ext>
              </a:extLst>
            </p:cNvPr>
            <p:cNvCxnSpPr>
              <a:cxnSpLocks/>
            </p:cNvCxnSpPr>
            <p:nvPr/>
          </p:nvCxnSpPr>
          <p:spPr>
            <a:xfrm>
              <a:off x="6637411" y="4550610"/>
              <a:ext cx="0" cy="1004052"/>
            </a:xfrm>
            <a:prstGeom prst="line">
              <a:avLst/>
            </a:prstGeom>
            <a:ln w="952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8F853B8A-CDE7-8800-AF3A-6A08DA24E0A5}"/>
              </a:ext>
            </a:extLst>
          </p:cNvPr>
          <p:cNvSpPr>
            <a:spLocks noGrp="1"/>
          </p:cNvSpPr>
          <p:nvPr>
            <p:ph type="sldNum" sz="quarter" idx="12"/>
          </p:nvPr>
        </p:nvSpPr>
        <p:spPr/>
        <p:txBody>
          <a:bodyPr/>
          <a:lstStyle/>
          <a:p>
            <a:fld id="{82B577FA-F7D9-2C48-919F-F962E3BF952F}" type="slidenum">
              <a:rPr lang="en-US" smtClean="0"/>
              <a:t>13</a:t>
            </a:fld>
            <a:endParaRPr lang="en-US"/>
          </a:p>
        </p:txBody>
      </p:sp>
    </p:spTree>
    <p:extLst>
      <p:ext uri="{BB962C8B-B14F-4D97-AF65-F5344CB8AC3E}">
        <p14:creationId xmlns:p14="http://schemas.microsoft.com/office/powerpoint/2010/main" val="3738732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683018-682D-03B6-6646-549F894D6234}"/>
              </a:ext>
            </a:extLst>
          </p:cNvPr>
          <p:cNvSpPr>
            <a:spLocks noGrp="1"/>
          </p:cNvSpPr>
          <p:nvPr>
            <p:ph type="title"/>
          </p:nvPr>
        </p:nvSpPr>
        <p:spPr>
          <a:xfrm>
            <a:off x="938151" y="558602"/>
            <a:ext cx="7196092" cy="1005229"/>
          </a:xfrm>
        </p:spPr>
        <p:txBody>
          <a:bodyPr/>
          <a:lstStyle/>
          <a:p>
            <a:r>
              <a:rPr lang="en-US" dirty="0"/>
              <a:t>Recent legislation and budget show strong bipartisan support for our mission</a:t>
            </a:r>
          </a:p>
        </p:txBody>
      </p:sp>
      <p:sp>
        <p:nvSpPr>
          <p:cNvPr id="24" name="Content Placeholder 2">
            <a:extLst>
              <a:ext uri="{FF2B5EF4-FFF2-40B4-BE49-F238E27FC236}">
                <a16:creationId xmlns:a16="http://schemas.microsoft.com/office/drawing/2014/main" id="{C3871325-9F3A-A13A-154B-E0DDCAAF2EFB}"/>
              </a:ext>
            </a:extLst>
          </p:cNvPr>
          <p:cNvSpPr>
            <a:spLocks noGrp="1"/>
          </p:cNvSpPr>
          <p:nvPr>
            <p:ph idx="1"/>
          </p:nvPr>
        </p:nvSpPr>
        <p:spPr>
          <a:xfrm>
            <a:off x="938149" y="2158247"/>
            <a:ext cx="6704153" cy="4207040"/>
          </a:xfrm>
        </p:spPr>
        <p:txBody>
          <a:bodyPr vert="horz" lIns="0" tIns="0" rIns="91440" bIns="45720" rtlCol="0" anchor="t">
            <a:noAutofit/>
          </a:bodyPr>
          <a:lstStyle/>
          <a:p>
            <a:r>
              <a:rPr lang="en-US" sz="1700" dirty="0">
                <a:latin typeface="Arial"/>
                <a:cs typeface="Arial"/>
              </a:rPr>
              <a:t>Levels the playing field: </a:t>
            </a:r>
          </a:p>
          <a:p>
            <a:pPr lvl="1"/>
            <a:r>
              <a:rPr lang="en-US" sz="1700" dirty="0">
                <a:latin typeface="Arial"/>
                <a:cs typeface="Arial"/>
              </a:rPr>
              <a:t>Production Tax Credit for operating commercial nuclear plants </a:t>
            </a:r>
          </a:p>
          <a:p>
            <a:pPr lvl="1"/>
            <a:r>
              <a:rPr lang="en-US" sz="1700" dirty="0">
                <a:latin typeface="Arial"/>
                <a:cs typeface="Arial"/>
              </a:rPr>
              <a:t>Production Tax Credit and Investment Tax Credit for new carbon-free generation</a:t>
            </a:r>
          </a:p>
          <a:p>
            <a:r>
              <a:rPr lang="en-US" sz="1700" dirty="0">
                <a:latin typeface="Arial"/>
                <a:cs typeface="Arial"/>
              </a:rPr>
              <a:t>Production Tax Credit for carbon-free hydrogen production</a:t>
            </a:r>
          </a:p>
          <a:p>
            <a:r>
              <a:rPr lang="en-US" sz="1700" dirty="0"/>
              <a:t>$700M for HALEU</a:t>
            </a:r>
          </a:p>
          <a:p>
            <a:r>
              <a:rPr lang="en-US" sz="1700" dirty="0"/>
              <a:t>Lab infrastructure: $150M for Department of Energy’s Office of Nuclear Energy infrastructure </a:t>
            </a:r>
          </a:p>
        </p:txBody>
      </p:sp>
      <p:sp>
        <p:nvSpPr>
          <p:cNvPr id="3" name="Slide Number Placeholder 2">
            <a:extLst>
              <a:ext uri="{FF2B5EF4-FFF2-40B4-BE49-F238E27FC236}">
                <a16:creationId xmlns:a16="http://schemas.microsoft.com/office/drawing/2014/main" id="{800B8EE6-C341-6BB9-ADCD-25230E5CFBCB}"/>
              </a:ext>
            </a:extLst>
          </p:cNvPr>
          <p:cNvSpPr>
            <a:spLocks noGrp="1"/>
          </p:cNvSpPr>
          <p:nvPr>
            <p:ph type="sldNum" sz="quarter" idx="12"/>
          </p:nvPr>
        </p:nvSpPr>
        <p:spPr/>
        <p:txBody>
          <a:bodyPr/>
          <a:lstStyle/>
          <a:p>
            <a:fld id="{82B577FA-F7D9-2C48-919F-F962E3BF952F}" type="slidenum">
              <a:rPr lang="en-US" smtClean="0"/>
              <a:pPr/>
              <a:t>14</a:t>
            </a:fld>
            <a:endParaRPr lang="en-US"/>
          </a:p>
        </p:txBody>
      </p:sp>
      <p:sp>
        <p:nvSpPr>
          <p:cNvPr id="9" name="TextBox 8">
            <a:extLst>
              <a:ext uri="{FF2B5EF4-FFF2-40B4-BE49-F238E27FC236}">
                <a16:creationId xmlns:a16="http://schemas.microsoft.com/office/drawing/2014/main" id="{2375F717-0423-FDA0-CC03-11D08127CE93}"/>
              </a:ext>
            </a:extLst>
          </p:cNvPr>
          <p:cNvSpPr txBox="1"/>
          <p:nvPr/>
        </p:nvSpPr>
        <p:spPr>
          <a:xfrm>
            <a:off x="941832" y="5019858"/>
            <a:ext cx="2855596" cy="523220"/>
          </a:xfrm>
          <a:prstGeom prst="rect">
            <a:avLst/>
          </a:prstGeom>
          <a:noFill/>
        </p:spPr>
        <p:txBody>
          <a:bodyPr wrap="square" lIns="0" tIns="0" rIns="0" bIns="0" rtlCol="0">
            <a:spAutoFit/>
          </a:bodyPr>
          <a:lstStyle/>
          <a:p>
            <a:r>
              <a:rPr lang="en-US" sz="1700" b="1" i="0" dirty="0">
                <a:solidFill>
                  <a:schemeClr val="tx2"/>
                </a:solidFill>
                <a:effectLst/>
              </a:rPr>
              <a:t>Office of Nuclear Energy Appropriations</a:t>
            </a:r>
          </a:p>
        </p:txBody>
      </p:sp>
      <p:grpSp>
        <p:nvGrpSpPr>
          <p:cNvPr id="6" name="Group 5">
            <a:extLst>
              <a:ext uri="{FF2B5EF4-FFF2-40B4-BE49-F238E27FC236}">
                <a16:creationId xmlns:a16="http://schemas.microsoft.com/office/drawing/2014/main" id="{98DE137A-E1A1-E80E-8F11-1322E0068F32}"/>
              </a:ext>
            </a:extLst>
          </p:cNvPr>
          <p:cNvGrpSpPr/>
          <p:nvPr/>
        </p:nvGrpSpPr>
        <p:grpSpPr>
          <a:xfrm>
            <a:off x="725861" y="5217367"/>
            <a:ext cx="7487282" cy="1095545"/>
            <a:chOff x="155020" y="5022693"/>
            <a:chExt cx="8398397" cy="1228860"/>
          </a:xfrm>
        </p:grpSpPr>
        <p:sp>
          <p:nvSpPr>
            <p:cNvPr id="2" name="Right Triangle 1">
              <a:extLst>
                <a:ext uri="{FF2B5EF4-FFF2-40B4-BE49-F238E27FC236}">
                  <a16:creationId xmlns:a16="http://schemas.microsoft.com/office/drawing/2014/main" id="{C478310E-A8A1-5711-82AB-0571F3FCAFA3}"/>
                </a:ext>
              </a:extLst>
            </p:cNvPr>
            <p:cNvSpPr/>
            <p:nvPr/>
          </p:nvSpPr>
          <p:spPr>
            <a:xfrm flipH="1">
              <a:off x="548126" y="5522087"/>
              <a:ext cx="7488802" cy="666855"/>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D0AD469E-541B-6FBF-C5B8-ABB67BA4F2E1}"/>
                </a:ext>
              </a:extLst>
            </p:cNvPr>
            <p:cNvGrpSpPr/>
            <p:nvPr/>
          </p:nvGrpSpPr>
          <p:grpSpPr>
            <a:xfrm>
              <a:off x="155020" y="5022693"/>
              <a:ext cx="8398397" cy="1228860"/>
              <a:chOff x="3421701" y="4521098"/>
              <a:chExt cx="8398397" cy="1228860"/>
            </a:xfrm>
          </p:grpSpPr>
          <p:cxnSp>
            <p:nvCxnSpPr>
              <p:cNvPr id="40" name="Straight Connector 39">
                <a:extLst>
                  <a:ext uri="{FF2B5EF4-FFF2-40B4-BE49-F238E27FC236}">
                    <a16:creationId xmlns:a16="http://schemas.microsoft.com/office/drawing/2014/main" id="{62EAB3D8-D019-278C-165E-8170AE22B79D}"/>
                  </a:ext>
                </a:extLst>
              </p:cNvPr>
              <p:cNvCxnSpPr>
                <a:cxnSpLocks/>
              </p:cNvCxnSpPr>
              <p:nvPr/>
            </p:nvCxnSpPr>
            <p:spPr>
              <a:xfrm flipV="1">
                <a:off x="11303609" y="4972684"/>
                <a:ext cx="0" cy="70981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03F8C9F-8219-1DFA-BF73-9AA115BEFD84}"/>
                  </a:ext>
                </a:extLst>
              </p:cNvPr>
              <p:cNvCxnSpPr>
                <a:cxnSpLocks/>
              </p:cNvCxnSpPr>
              <p:nvPr/>
            </p:nvCxnSpPr>
            <p:spPr>
              <a:xfrm flipH="1" flipV="1">
                <a:off x="3859231" y="5608226"/>
                <a:ext cx="195" cy="8229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BEF444E-0F42-4740-1847-6BE5FECB50C1}"/>
                  </a:ext>
                </a:extLst>
              </p:cNvPr>
              <p:cNvCxnSpPr/>
              <p:nvPr/>
            </p:nvCxnSpPr>
            <p:spPr>
              <a:xfrm flipV="1">
                <a:off x="4751601" y="5553516"/>
                <a:ext cx="0" cy="10972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7983008-F638-C025-A9EE-B950B26F0B34}"/>
                  </a:ext>
                </a:extLst>
              </p:cNvPr>
              <p:cNvCxnSpPr>
                <a:cxnSpLocks/>
              </p:cNvCxnSpPr>
              <p:nvPr/>
            </p:nvCxnSpPr>
            <p:spPr>
              <a:xfrm flipV="1">
                <a:off x="5649191" y="5473769"/>
                <a:ext cx="0" cy="18288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088FD4A-FF67-10D7-6E3F-BEA7FBC91ECA}"/>
                  </a:ext>
                </a:extLst>
              </p:cNvPr>
              <p:cNvCxnSpPr>
                <a:cxnSpLocks/>
              </p:cNvCxnSpPr>
              <p:nvPr/>
            </p:nvCxnSpPr>
            <p:spPr>
              <a:xfrm flipV="1">
                <a:off x="6562946" y="5391220"/>
                <a:ext cx="0" cy="27432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3ECD21D-4887-5827-5ABC-704B284F3D7C}"/>
                  </a:ext>
                </a:extLst>
              </p:cNvPr>
              <p:cNvCxnSpPr>
                <a:cxnSpLocks/>
              </p:cNvCxnSpPr>
              <p:nvPr/>
            </p:nvCxnSpPr>
            <p:spPr>
              <a:xfrm flipV="1">
                <a:off x="7491903" y="5303908"/>
                <a:ext cx="0" cy="36576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798D982-7760-49BF-42CE-3880C6BEAE3C}"/>
                  </a:ext>
                </a:extLst>
              </p:cNvPr>
              <p:cNvCxnSpPr>
                <a:cxnSpLocks/>
              </p:cNvCxnSpPr>
              <p:nvPr/>
            </p:nvCxnSpPr>
            <p:spPr>
              <a:xfrm flipH="1" flipV="1">
                <a:off x="8425963" y="5228612"/>
                <a:ext cx="3175" cy="45720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E37CAA4-D859-A8DD-4E36-FB992C10F612}"/>
                  </a:ext>
                </a:extLst>
              </p:cNvPr>
              <p:cNvCxnSpPr>
                <a:cxnSpLocks/>
              </p:cNvCxnSpPr>
              <p:nvPr/>
            </p:nvCxnSpPr>
            <p:spPr>
              <a:xfrm flipV="1">
                <a:off x="9376322" y="5140429"/>
                <a:ext cx="0" cy="49552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13A0AC6-D720-4891-3982-BA2AD3CE7A16}"/>
                  </a:ext>
                </a:extLst>
              </p:cNvPr>
              <p:cNvCxnSpPr>
                <a:cxnSpLocks/>
              </p:cNvCxnSpPr>
              <p:nvPr/>
            </p:nvCxnSpPr>
            <p:spPr>
              <a:xfrm>
                <a:off x="3847464" y="5681378"/>
                <a:ext cx="7473880"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A3D9407C-4022-335F-1B4C-32DFAEE43E9D}"/>
                  </a:ext>
                </a:extLst>
              </p:cNvPr>
              <p:cNvSpPr/>
              <p:nvPr/>
            </p:nvSpPr>
            <p:spPr>
              <a:xfrm>
                <a:off x="3834505" y="5658518"/>
                <a:ext cx="45720" cy="45720"/>
              </a:xfrm>
              <a:prstGeom prst="ellipse">
                <a:avLst/>
              </a:prstGeom>
              <a:solidFill>
                <a:schemeClr val="bg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AFE005FE-BCB3-F589-ADBB-C8F6CBE7636A}"/>
                  </a:ext>
                </a:extLst>
              </p:cNvPr>
              <p:cNvSpPr txBox="1"/>
              <p:nvPr/>
            </p:nvSpPr>
            <p:spPr>
              <a:xfrm>
                <a:off x="3421701" y="5254780"/>
                <a:ext cx="868710" cy="246221"/>
              </a:xfrm>
              <a:prstGeom prst="rect">
                <a:avLst/>
              </a:prstGeom>
              <a:noFill/>
            </p:spPr>
            <p:txBody>
              <a:bodyPr wrap="square" rtlCol="0">
                <a:spAutoFit/>
              </a:bodyPr>
              <a:lstStyle/>
              <a:p>
                <a:pPr algn="ctr"/>
                <a:r>
                  <a:rPr lang="en-US" sz="1000" b="1">
                    <a:solidFill>
                      <a:schemeClr val="bg2"/>
                    </a:solidFill>
                    <a:effectLst/>
                    <a:latin typeface="Arial Narrow" panose="020B0604020202020204" pitchFamily="34" charset="0"/>
                    <a:cs typeface="Arial Narrow" panose="020B0604020202020204" pitchFamily="34" charset="0"/>
                  </a:rPr>
                  <a:t>$833M</a:t>
                </a:r>
                <a:endParaRPr lang="en-US" sz="1000" b="1">
                  <a:solidFill>
                    <a:schemeClr val="bg2"/>
                  </a:solidFill>
                  <a:latin typeface="Arial Narrow" panose="020B0604020202020204" pitchFamily="34" charset="0"/>
                  <a:cs typeface="Arial Narrow" panose="020B0604020202020204" pitchFamily="34" charset="0"/>
                </a:endParaRPr>
              </a:p>
            </p:txBody>
          </p:sp>
          <p:sp>
            <p:nvSpPr>
              <p:cNvPr id="88" name="TextBox 87">
                <a:extLst>
                  <a:ext uri="{FF2B5EF4-FFF2-40B4-BE49-F238E27FC236}">
                    <a16:creationId xmlns:a16="http://schemas.microsoft.com/office/drawing/2014/main" id="{66B4855D-7D6E-77F7-DB33-D65C6BA864F4}"/>
                  </a:ext>
                </a:extLst>
              </p:cNvPr>
              <p:cNvSpPr txBox="1"/>
              <p:nvPr/>
            </p:nvSpPr>
            <p:spPr>
              <a:xfrm>
                <a:off x="3576021" y="5402401"/>
                <a:ext cx="560070" cy="246221"/>
              </a:xfrm>
              <a:prstGeom prst="rect">
                <a:avLst/>
              </a:prstGeom>
              <a:noFill/>
            </p:spPr>
            <p:txBody>
              <a:bodyPr wrap="square" rtlCol="0">
                <a:spAutoFit/>
              </a:bodyPr>
              <a:lstStyle/>
              <a:p>
                <a:pPr algn="ctr"/>
                <a:r>
                  <a:rPr lang="en-US" sz="1000">
                    <a:solidFill>
                      <a:schemeClr val="tx1">
                        <a:lumMod val="85000"/>
                        <a:lumOff val="15000"/>
                      </a:schemeClr>
                    </a:solidFill>
                    <a:latin typeface="Arial Narrow" panose="020B0604020202020204" pitchFamily="34" charset="0"/>
                    <a:cs typeface="Arial Narrow" panose="020B0604020202020204" pitchFamily="34" charset="0"/>
                  </a:rPr>
                  <a:t>FY15</a:t>
                </a:r>
              </a:p>
            </p:txBody>
          </p:sp>
          <p:sp>
            <p:nvSpPr>
              <p:cNvPr id="83" name="Oval 82">
                <a:extLst>
                  <a:ext uri="{FF2B5EF4-FFF2-40B4-BE49-F238E27FC236}">
                    <a16:creationId xmlns:a16="http://schemas.microsoft.com/office/drawing/2014/main" id="{17102B1E-BFF7-B338-AD95-FE527BC061E4}"/>
                  </a:ext>
                </a:extLst>
              </p:cNvPr>
              <p:cNvSpPr/>
              <p:nvPr/>
            </p:nvSpPr>
            <p:spPr>
              <a:xfrm>
                <a:off x="4720994" y="5653946"/>
                <a:ext cx="54864" cy="54864"/>
              </a:xfrm>
              <a:prstGeom prst="ellipse">
                <a:avLst/>
              </a:prstGeom>
              <a:solidFill>
                <a:schemeClr val="bg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65E2646A-BDFE-AB42-140E-1161EE6DB114}"/>
                  </a:ext>
                </a:extLst>
              </p:cNvPr>
              <p:cNvSpPr txBox="1"/>
              <p:nvPr/>
            </p:nvSpPr>
            <p:spPr>
              <a:xfrm>
                <a:off x="4309597" y="5180427"/>
                <a:ext cx="876674" cy="261610"/>
              </a:xfrm>
              <a:prstGeom prst="rect">
                <a:avLst/>
              </a:prstGeom>
              <a:noFill/>
            </p:spPr>
            <p:txBody>
              <a:bodyPr wrap="square" rtlCol="0">
                <a:spAutoFit/>
              </a:bodyPr>
              <a:lstStyle/>
              <a:p>
                <a:pPr algn="ctr"/>
                <a:r>
                  <a:rPr lang="en-US" sz="1100" b="1">
                    <a:solidFill>
                      <a:schemeClr val="bg2"/>
                    </a:solidFill>
                    <a:latin typeface="Arial Narrow" panose="020B0604020202020204" pitchFamily="34" charset="0"/>
                    <a:cs typeface="Arial Narrow" panose="020B0604020202020204" pitchFamily="34" charset="0"/>
                  </a:rPr>
                  <a:t>$986M</a:t>
                </a:r>
              </a:p>
            </p:txBody>
          </p:sp>
          <p:sp>
            <p:nvSpPr>
              <p:cNvPr id="85" name="TextBox 84">
                <a:extLst>
                  <a:ext uri="{FF2B5EF4-FFF2-40B4-BE49-F238E27FC236}">
                    <a16:creationId xmlns:a16="http://schemas.microsoft.com/office/drawing/2014/main" id="{72388A9F-6FB7-C4F7-1D9A-9D01579D6A62}"/>
                  </a:ext>
                </a:extLst>
              </p:cNvPr>
              <p:cNvSpPr txBox="1"/>
              <p:nvPr/>
            </p:nvSpPr>
            <p:spPr>
              <a:xfrm>
                <a:off x="4467899" y="5343437"/>
                <a:ext cx="560070" cy="246221"/>
              </a:xfrm>
              <a:prstGeom prst="rect">
                <a:avLst/>
              </a:prstGeom>
              <a:noFill/>
            </p:spPr>
            <p:txBody>
              <a:bodyPr wrap="square" rtlCol="0">
                <a:spAutoFit/>
              </a:bodyPr>
              <a:lstStyle/>
              <a:p>
                <a:pPr algn="ctr"/>
                <a:r>
                  <a:rPr lang="en-US" sz="1000">
                    <a:solidFill>
                      <a:schemeClr val="tx1">
                        <a:lumMod val="85000"/>
                        <a:lumOff val="15000"/>
                      </a:schemeClr>
                    </a:solidFill>
                    <a:latin typeface="Arial Narrow" panose="020B0604020202020204" pitchFamily="34" charset="0"/>
                    <a:cs typeface="Arial Narrow" panose="020B0604020202020204" pitchFamily="34" charset="0"/>
                  </a:rPr>
                  <a:t>FY16</a:t>
                </a:r>
              </a:p>
            </p:txBody>
          </p:sp>
          <p:sp>
            <p:nvSpPr>
              <p:cNvPr id="64" name="Oval 63">
                <a:extLst>
                  <a:ext uri="{FF2B5EF4-FFF2-40B4-BE49-F238E27FC236}">
                    <a16:creationId xmlns:a16="http://schemas.microsoft.com/office/drawing/2014/main" id="{30276169-674C-97B4-235E-DA79610222D8}"/>
                  </a:ext>
                </a:extLst>
              </p:cNvPr>
              <p:cNvSpPr/>
              <p:nvPr/>
            </p:nvSpPr>
            <p:spPr>
              <a:xfrm>
                <a:off x="5616627" y="5649374"/>
                <a:ext cx="64008" cy="64008"/>
              </a:xfrm>
              <a:prstGeom prst="ellipse">
                <a:avLst/>
              </a:prstGeom>
              <a:solidFill>
                <a:schemeClr val="bg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A63D75DC-D2D0-76B6-CFD8-157B41A11107}"/>
                  </a:ext>
                </a:extLst>
              </p:cNvPr>
              <p:cNvSpPr txBox="1"/>
              <p:nvPr/>
            </p:nvSpPr>
            <p:spPr>
              <a:xfrm>
                <a:off x="5141957" y="5088839"/>
                <a:ext cx="1008119" cy="276999"/>
              </a:xfrm>
              <a:prstGeom prst="rect">
                <a:avLst/>
              </a:prstGeom>
              <a:noFill/>
            </p:spPr>
            <p:txBody>
              <a:bodyPr wrap="square" rtlCol="0">
                <a:spAutoFit/>
              </a:bodyPr>
              <a:lstStyle/>
              <a:p>
                <a:pPr algn="ctr"/>
                <a:r>
                  <a:rPr lang="en-US" sz="1200" b="1">
                    <a:solidFill>
                      <a:schemeClr val="bg2"/>
                    </a:solidFill>
                    <a:latin typeface="Arial Narrow" panose="020B0604020202020204" pitchFamily="34" charset="0"/>
                    <a:cs typeface="Arial Narrow" panose="020B0604020202020204" pitchFamily="34" charset="0"/>
                  </a:rPr>
                  <a:t>$1.026B</a:t>
                </a:r>
              </a:p>
            </p:txBody>
          </p:sp>
          <p:sp>
            <p:nvSpPr>
              <p:cNvPr id="73" name="TextBox 72">
                <a:extLst>
                  <a:ext uri="{FF2B5EF4-FFF2-40B4-BE49-F238E27FC236}">
                    <a16:creationId xmlns:a16="http://schemas.microsoft.com/office/drawing/2014/main" id="{C379D5D8-58CB-B776-41D0-B19154B34CA9}"/>
                  </a:ext>
                </a:extLst>
              </p:cNvPr>
              <p:cNvSpPr txBox="1"/>
              <p:nvPr/>
            </p:nvSpPr>
            <p:spPr>
              <a:xfrm>
                <a:off x="5365981" y="5267238"/>
                <a:ext cx="560070" cy="246221"/>
              </a:xfrm>
              <a:prstGeom prst="rect">
                <a:avLst/>
              </a:prstGeom>
              <a:noFill/>
            </p:spPr>
            <p:txBody>
              <a:bodyPr wrap="square" rtlCol="0">
                <a:spAutoFit/>
              </a:bodyPr>
              <a:lstStyle/>
              <a:p>
                <a:pPr algn="ctr"/>
                <a:r>
                  <a:rPr lang="en-US" sz="1000">
                    <a:solidFill>
                      <a:schemeClr val="tx1">
                        <a:lumMod val="85000"/>
                        <a:lumOff val="15000"/>
                      </a:schemeClr>
                    </a:solidFill>
                    <a:latin typeface="Arial Narrow" panose="020B0604020202020204" pitchFamily="34" charset="0"/>
                    <a:cs typeface="Arial Narrow" panose="020B0604020202020204" pitchFamily="34" charset="0"/>
                  </a:rPr>
                  <a:t>FY17</a:t>
                </a:r>
              </a:p>
            </p:txBody>
          </p:sp>
          <p:sp>
            <p:nvSpPr>
              <p:cNvPr id="61" name="Oval 60">
                <a:extLst>
                  <a:ext uri="{FF2B5EF4-FFF2-40B4-BE49-F238E27FC236}">
                    <a16:creationId xmlns:a16="http://schemas.microsoft.com/office/drawing/2014/main" id="{07A23D55-4A31-7B2B-4BF3-7AC6762EAD3A}"/>
                  </a:ext>
                </a:extLst>
              </p:cNvPr>
              <p:cNvSpPr/>
              <p:nvPr/>
            </p:nvSpPr>
            <p:spPr>
              <a:xfrm>
                <a:off x="6521404" y="5640230"/>
                <a:ext cx="82296" cy="82296"/>
              </a:xfrm>
              <a:prstGeom prst="ellipse">
                <a:avLst/>
              </a:prstGeom>
              <a:solidFill>
                <a:schemeClr val="bg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FA56C99C-E03B-D62B-EC30-1FC4DAE1FF15}"/>
                  </a:ext>
                </a:extLst>
              </p:cNvPr>
              <p:cNvSpPr txBox="1"/>
              <p:nvPr/>
            </p:nvSpPr>
            <p:spPr>
              <a:xfrm>
                <a:off x="6048612" y="4989992"/>
                <a:ext cx="1028668" cy="292388"/>
              </a:xfrm>
              <a:prstGeom prst="rect">
                <a:avLst/>
              </a:prstGeom>
              <a:noFill/>
            </p:spPr>
            <p:txBody>
              <a:bodyPr wrap="square" rtlCol="0">
                <a:spAutoFit/>
              </a:bodyPr>
              <a:lstStyle/>
              <a:p>
                <a:pPr algn="ctr"/>
                <a:r>
                  <a:rPr lang="en-US" sz="1300" b="1">
                    <a:solidFill>
                      <a:schemeClr val="bg2"/>
                    </a:solidFill>
                    <a:latin typeface="Arial Narrow" panose="020B0604020202020204" pitchFamily="34" charset="0"/>
                    <a:cs typeface="Arial Narrow" panose="020B0604020202020204" pitchFamily="34" charset="0"/>
                  </a:rPr>
                  <a:t>$1.205B</a:t>
                </a:r>
              </a:p>
            </p:txBody>
          </p:sp>
          <p:sp>
            <p:nvSpPr>
              <p:cNvPr id="63" name="TextBox 62">
                <a:extLst>
                  <a:ext uri="{FF2B5EF4-FFF2-40B4-BE49-F238E27FC236}">
                    <a16:creationId xmlns:a16="http://schemas.microsoft.com/office/drawing/2014/main" id="{74CEDC50-9C86-0622-EFE4-23662843AA06}"/>
                  </a:ext>
                </a:extLst>
              </p:cNvPr>
              <p:cNvSpPr txBox="1"/>
              <p:nvPr/>
            </p:nvSpPr>
            <p:spPr>
              <a:xfrm>
                <a:off x="6282911" y="5183780"/>
                <a:ext cx="560070" cy="246221"/>
              </a:xfrm>
              <a:prstGeom prst="rect">
                <a:avLst/>
              </a:prstGeom>
              <a:noFill/>
            </p:spPr>
            <p:txBody>
              <a:bodyPr wrap="square" rtlCol="0">
                <a:spAutoFit/>
              </a:bodyPr>
              <a:lstStyle/>
              <a:p>
                <a:pPr algn="ctr"/>
                <a:r>
                  <a:rPr lang="en-US" sz="1000">
                    <a:solidFill>
                      <a:schemeClr val="tx1">
                        <a:lumMod val="85000"/>
                        <a:lumOff val="15000"/>
                      </a:schemeClr>
                    </a:solidFill>
                    <a:latin typeface="Arial Narrow" panose="020B0604020202020204" pitchFamily="34" charset="0"/>
                    <a:cs typeface="Arial Narrow" panose="020B0604020202020204" pitchFamily="34" charset="0"/>
                  </a:rPr>
                  <a:t>FY18</a:t>
                </a:r>
              </a:p>
            </p:txBody>
          </p:sp>
          <p:sp>
            <p:nvSpPr>
              <p:cNvPr id="58" name="Oval 57">
                <a:extLst>
                  <a:ext uri="{FF2B5EF4-FFF2-40B4-BE49-F238E27FC236}">
                    <a16:creationId xmlns:a16="http://schemas.microsoft.com/office/drawing/2014/main" id="{A672EB38-610D-094B-1E4E-580952B567A1}"/>
                  </a:ext>
                </a:extLst>
              </p:cNvPr>
              <p:cNvSpPr/>
              <p:nvPr/>
            </p:nvSpPr>
            <p:spPr>
              <a:xfrm>
                <a:off x="7444469" y="5635658"/>
                <a:ext cx="91440" cy="91440"/>
              </a:xfrm>
              <a:prstGeom prst="ellipse">
                <a:avLst/>
              </a:prstGeom>
              <a:solidFill>
                <a:schemeClr val="bg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2B9D6C42-78B0-5476-E10F-C473D70D2155}"/>
                  </a:ext>
                </a:extLst>
              </p:cNvPr>
              <p:cNvSpPr txBox="1"/>
              <p:nvPr/>
            </p:nvSpPr>
            <p:spPr>
              <a:xfrm>
                <a:off x="6988516" y="4886610"/>
                <a:ext cx="1006775" cy="307777"/>
              </a:xfrm>
              <a:prstGeom prst="rect">
                <a:avLst/>
              </a:prstGeom>
              <a:noFill/>
            </p:spPr>
            <p:txBody>
              <a:bodyPr wrap="square" rtlCol="0">
                <a:spAutoFit/>
              </a:bodyPr>
              <a:lstStyle/>
              <a:p>
                <a:pPr algn="ctr"/>
                <a:r>
                  <a:rPr lang="en-US" sz="1400" b="1" dirty="0">
                    <a:solidFill>
                      <a:schemeClr val="bg2"/>
                    </a:solidFill>
                    <a:latin typeface="Arial Narrow" panose="020B0604020202020204" pitchFamily="34" charset="0"/>
                    <a:cs typeface="Arial Narrow" panose="020B0604020202020204" pitchFamily="34" charset="0"/>
                  </a:rPr>
                  <a:t>$1.326B</a:t>
                </a:r>
              </a:p>
            </p:txBody>
          </p:sp>
          <p:sp>
            <p:nvSpPr>
              <p:cNvPr id="60" name="TextBox 59">
                <a:extLst>
                  <a:ext uri="{FF2B5EF4-FFF2-40B4-BE49-F238E27FC236}">
                    <a16:creationId xmlns:a16="http://schemas.microsoft.com/office/drawing/2014/main" id="{2658B024-F259-0018-B829-4225A03FE6DF}"/>
                  </a:ext>
                </a:extLst>
              </p:cNvPr>
              <p:cNvSpPr txBox="1"/>
              <p:nvPr/>
            </p:nvSpPr>
            <p:spPr>
              <a:xfrm>
                <a:off x="7211868" y="5095787"/>
                <a:ext cx="560070" cy="246221"/>
              </a:xfrm>
              <a:prstGeom prst="rect">
                <a:avLst/>
              </a:prstGeom>
              <a:noFill/>
            </p:spPr>
            <p:txBody>
              <a:bodyPr wrap="square" rtlCol="0">
                <a:spAutoFit/>
              </a:bodyPr>
              <a:lstStyle/>
              <a:p>
                <a:pPr algn="ctr"/>
                <a:r>
                  <a:rPr lang="en-US" sz="1000">
                    <a:solidFill>
                      <a:schemeClr val="tx1">
                        <a:lumMod val="85000"/>
                        <a:lumOff val="15000"/>
                      </a:schemeClr>
                    </a:solidFill>
                    <a:latin typeface="Arial Narrow" panose="020B0604020202020204" pitchFamily="34" charset="0"/>
                    <a:cs typeface="Arial Narrow" panose="020B0604020202020204" pitchFamily="34" charset="0"/>
                  </a:rPr>
                  <a:t>FY19</a:t>
                </a:r>
              </a:p>
            </p:txBody>
          </p:sp>
          <p:sp>
            <p:nvSpPr>
              <p:cNvPr id="54" name="Oval 53">
                <a:extLst>
                  <a:ext uri="{FF2B5EF4-FFF2-40B4-BE49-F238E27FC236}">
                    <a16:creationId xmlns:a16="http://schemas.microsoft.com/office/drawing/2014/main" id="{2CEA8362-A15F-9DF6-ABA6-91D1D608F53B}"/>
                  </a:ext>
                </a:extLst>
              </p:cNvPr>
              <p:cNvSpPr/>
              <p:nvPr/>
            </p:nvSpPr>
            <p:spPr>
              <a:xfrm>
                <a:off x="8376678" y="5631086"/>
                <a:ext cx="100584" cy="100584"/>
              </a:xfrm>
              <a:prstGeom prst="ellipse">
                <a:avLst/>
              </a:prstGeom>
              <a:solidFill>
                <a:schemeClr val="bg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966B9842-E93F-A80D-0444-775CD157BC5F}"/>
                  </a:ext>
                </a:extLst>
              </p:cNvPr>
              <p:cNvSpPr txBox="1"/>
              <p:nvPr/>
            </p:nvSpPr>
            <p:spPr>
              <a:xfrm>
                <a:off x="7892580" y="4795927"/>
                <a:ext cx="1066767" cy="362490"/>
              </a:xfrm>
              <a:prstGeom prst="rect">
                <a:avLst/>
              </a:prstGeom>
              <a:noFill/>
            </p:spPr>
            <p:txBody>
              <a:bodyPr wrap="square" rtlCol="0">
                <a:spAutoFit/>
              </a:bodyPr>
              <a:lstStyle/>
              <a:p>
                <a:pPr algn="ctr"/>
                <a:r>
                  <a:rPr lang="en-US" sz="1500" b="1" dirty="0">
                    <a:solidFill>
                      <a:schemeClr val="bg2"/>
                    </a:solidFill>
                    <a:latin typeface="Arial Narrow" panose="020B0604020202020204" pitchFamily="34" charset="0"/>
                    <a:cs typeface="Arial Narrow" panose="020B0604020202020204" pitchFamily="34" charset="0"/>
                  </a:rPr>
                  <a:t>$1.493B</a:t>
                </a:r>
              </a:p>
            </p:txBody>
          </p:sp>
          <p:sp>
            <p:nvSpPr>
              <p:cNvPr id="57" name="TextBox 56">
                <a:extLst>
                  <a:ext uri="{FF2B5EF4-FFF2-40B4-BE49-F238E27FC236}">
                    <a16:creationId xmlns:a16="http://schemas.microsoft.com/office/drawing/2014/main" id="{32A163A7-27D5-5C89-B867-74167EC33F68}"/>
                  </a:ext>
                </a:extLst>
              </p:cNvPr>
              <p:cNvSpPr txBox="1"/>
              <p:nvPr/>
            </p:nvSpPr>
            <p:spPr>
              <a:xfrm>
                <a:off x="8145928" y="5020492"/>
                <a:ext cx="560070" cy="246221"/>
              </a:xfrm>
              <a:prstGeom prst="rect">
                <a:avLst/>
              </a:prstGeom>
              <a:noFill/>
            </p:spPr>
            <p:txBody>
              <a:bodyPr wrap="square" rtlCol="0">
                <a:spAutoFit/>
              </a:bodyPr>
              <a:lstStyle/>
              <a:p>
                <a:pPr algn="ctr"/>
                <a:r>
                  <a:rPr lang="en-US" sz="1000">
                    <a:solidFill>
                      <a:schemeClr val="tx1">
                        <a:lumMod val="85000"/>
                        <a:lumOff val="15000"/>
                      </a:schemeClr>
                    </a:solidFill>
                    <a:latin typeface="Arial Narrow" panose="020B0604020202020204" pitchFamily="34" charset="0"/>
                    <a:cs typeface="Arial Narrow" panose="020B0604020202020204" pitchFamily="34" charset="0"/>
                  </a:rPr>
                  <a:t>FY20</a:t>
                </a:r>
              </a:p>
            </p:txBody>
          </p:sp>
          <p:sp>
            <p:nvSpPr>
              <p:cNvPr id="51" name="Oval 50">
                <a:extLst>
                  <a:ext uri="{FF2B5EF4-FFF2-40B4-BE49-F238E27FC236}">
                    <a16:creationId xmlns:a16="http://schemas.microsoft.com/office/drawing/2014/main" id="{2A5EDE38-D889-BFA4-6A48-B940B9646004}"/>
                  </a:ext>
                </a:extLst>
              </p:cNvPr>
              <p:cNvSpPr/>
              <p:nvPr/>
            </p:nvSpPr>
            <p:spPr>
              <a:xfrm>
                <a:off x="9318031" y="5626514"/>
                <a:ext cx="109728" cy="109728"/>
              </a:xfrm>
              <a:prstGeom prst="ellipse">
                <a:avLst/>
              </a:prstGeom>
              <a:solidFill>
                <a:schemeClr val="bg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ED76156A-8379-529E-6DFD-CF292D14BD85}"/>
                  </a:ext>
                </a:extLst>
              </p:cNvPr>
              <p:cNvSpPr txBox="1"/>
              <p:nvPr/>
            </p:nvSpPr>
            <p:spPr>
              <a:xfrm>
                <a:off x="8872935" y="4691640"/>
                <a:ext cx="1006774" cy="379752"/>
              </a:xfrm>
              <a:prstGeom prst="rect">
                <a:avLst/>
              </a:prstGeom>
              <a:noFill/>
            </p:spPr>
            <p:txBody>
              <a:bodyPr wrap="square" rtlCol="0">
                <a:spAutoFit/>
              </a:bodyPr>
              <a:lstStyle/>
              <a:p>
                <a:pPr algn="ctr"/>
                <a:r>
                  <a:rPr lang="en-US" sz="1600" b="1" dirty="0">
                    <a:solidFill>
                      <a:schemeClr val="bg2"/>
                    </a:solidFill>
                    <a:latin typeface="Arial Narrow" panose="020B0604020202020204" pitchFamily="34" charset="0"/>
                    <a:cs typeface="Arial Narrow" panose="020B0604020202020204" pitchFamily="34" charset="0"/>
                  </a:rPr>
                  <a:t>$1.507B</a:t>
                </a:r>
              </a:p>
            </p:txBody>
          </p:sp>
          <p:sp>
            <p:nvSpPr>
              <p:cNvPr id="53" name="TextBox 52">
                <a:extLst>
                  <a:ext uri="{FF2B5EF4-FFF2-40B4-BE49-F238E27FC236}">
                    <a16:creationId xmlns:a16="http://schemas.microsoft.com/office/drawing/2014/main" id="{2184179D-10AF-FBB5-C73E-51B0B2773FA9}"/>
                  </a:ext>
                </a:extLst>
              </p:cNvPr>
              <p:cNvSpPr txBox="1"/>
              <p:nvPr/>
            </p:nvSpPr>
            <p:spPr>
              <a:xfrm>
                <a:off x="9096287" y="4931594"/>
                <a:ext cx="560070" cy="246221"/>
              </a:xfrm>
              <a:prstGeom prst="rect">
                <a:avLst/>
              </a:prstGeom>
              <a:noFill/>
            </p:spPr>
            <p:txBody>
              <a:bodyPr wrap="square" rtlCol="0">
                <a:spAutoFit/>
              </a:bodyPr>
              <a:lstStyle/>
              <a:p>
                <a:pPr algn="ctr"/>
                <a:r>
                  <a:rPr lang="en-US" sz="1000">
                    <a:solidFill>
                      <a:schemeClr val="tx1">
                        <a:lumMod val="85000"/>
                        <a:lumOff val="15000"/>
                      </a:schemeClr>
                    </a:solidFill>
                    <a:latin typeface="Arial Narrow" panose="020B0604020202020204" pitchFamily="34" charset="0"/>
                    <a:cs typeface="Arial Narrow" panose="020B0604020202020204" pitchFamily="34" charset="0"/>
                  </a:rPr>
                  <a:t>FY21</a:t>
                </a:r>
              </a:p>
            </p:txBody>
          </p:sp>
          <p:sp>
            <p:nvSpPr>
              <p:cNvPr id="48" name="TextBox 47">
                <a:extLst>
                  <a:ext uri="{FF2B5EF4-FFF2-40B4-BE49-F238E27FC236}">
                    <a16:creationId xmlns:a16="http://schemas.microsoft.com/office/drawing/2014/main" id="{744C9DD2-B58E-F63A-62E2-71572AA07627}"/>
                  </a:ext>
                </a:extLst>
              </p:cNvPr>
              <p:cNvSpPr txBox="1"/>
              <p:nvPr/>
            </p:nvSpPr>
            <p:spPr>
              <a:xfrm>
                <a:off x="9820885" y="4616350"/>
                <a:ext cx="1032979" cy="379752"/>
              </a:xfrm>
              <a:prstGeom prst="rect">
                <a:avLst/>
              </a:prstGeom>
              <a:noFill/>
            </p:spPr>
            <p:txBody>
              <a:bodyPr wrap="square" rtlCol="0">
                <a:spAutoFit/>
              </a:bodyPr>
              <a:lstStyle/>
              <a:p>
                <a:pPr algn="ctr"/>
                <a:r>
                  <a:rPr lang="en-US" sz="1600" b="1" dirty="0">
                    <a:solidFill>
                      <a:schemeClr val="bg2"/>
                    </a:solidFill>
                    <a:latin typeface="Arial Narrow" panose="020B0604020202020204" pitchFamily="34" charset="0"/>
                    <a:cs typeface="Arial Narrow" panose="020B0604020202020204" pitchFamily="34" charset="0"/>
                  </a:rPr>
                  <a:t>$1.655B </a:t>
                </a:r>
              </a:p>
            </p:txBody>
          </p:sp>
          <p:sp>
            <p:nvSpPr>
              <p:cNvPr id="49" name="TextBox 48">
                <a:extLst>
                  <a:ext uri="{FF2B5EF4-FFF2-40B4-BE49-F238E27FC236}">
                    <a16:creationId xmlns:a16="http://schemas.microsoft.com/office/drawing/2014/main" id="{CC8F354C-B31F-AC66-A9C6-E4679D89835B}"/>
                  </a:ext>
                </a:extLst>
              </p:cNvPr>
              <p:cNvSpPr txBox="1"/>
              <p:nvPr/>
            </p:nvSpPr>
            <p:spPr>
              <a:xfrm>
                <a:off x="10057339" y="4855069"/>
                <a:ext cx="560070" cy="246221"/>
              </a:xfrm>
              <a:prstGeom prst="rect">
                <a:avLst/>
              </a:prstGeom>
              <a:noFill/>
            </p:spPr>
            <p:txBody>
              <a:bodyPr wrap="square" rtlCol="0">
                <a:spAutoFit/>
              </a:bodyPr>
              <a:lstStyle/>
              <a:p>
                <a:pPr algn="ctr"/>
                <a:r>
                  <a:rPr lang="en-US" sz="1000">
                    <a:solidFill>
                      <a:schemeClr val="tx1">
                        <a:lumMod val="85000"/>
                        <a:lumOff val="15000"/>
                      </a:schemeClr>
                    </a:solidFill>
                    <a:latin typeface="Arial Narrow" panose="020B0604020202020204" pitchFamily="34" charset="0"/>
                    <a:cs typeface="Arial Narrow" panose="020B0604020202020204" pitchFamily="34" charset="0"/>
                  </a:rPr>
                  <a:t>FY22</a:t>
                </a:r>
              </a:p>
            </p:txBody>
          </p:sp>
          <p:sp>
            <p:nvSpPr>
              <p:cNvPr id="50" name="Oval 49">
                <a:extLst>
                  <a:ext uri="{FF2B5EF4-FFF2-40B4-BE49-F238E27FC236}">
                    <a16:creationId xmlns:a16="http://schemas.microsoft.com/office/drawing/2014/main" id="{981ACC5B-3A4E-E383-AF42-18B51F6DC4A5}"/>
                  </a:ext>
                </a:extLst>
              </p:cNvPr>
              <p:cNvSpPr/>
              <p:nvPr/>
            </p:nvSpPr>
            <p:spPr>
              <a:xfrm>
                <a:off x="10268528" y="5612798"/>
                <a:ext cx="137160" cy="137160"/>
              </a:xfrm>
              <a:prstGeom prst="ellipse">
                <a:avLst/>
              </a:prstGeom>
              <a:solidFill>
                <a:schemeClr val="bg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317FD7E-8FFA-DC27-F288-77128D8A7914}"/>
                  </a:ext>
                </a:extLst>
              </p:cNvPr>
              <p:cNvSpPr txBox="1"/>
              <p:nvPr/>
            </p:nvSpPr>
            <p:spPr>
              <a:xfrm>
                <a:off x="10787119" y="4521098"/>
                <a:ext cx="1032979" cy="379752"/>
              </a:xfrm>
              <a:prstGeom prst="rect">
                <a:avLst/>
              </a:prstGeom>
              <a:noFill/>
            </p:spPr>
            <p:txBody>
              <a:bodyPr wrap="square" rtlCol="0">
                <a:spAutoFit/>
              </a:bodyPr>
              <a:lstStyle/>
              <a:p>
                <a:pPr algn="ctr"/>
                <a:r>
                  <a:rPr lang="en-US" sz="1600" b="1" dirty="0">
                    <a:solidFill>
                      <a:schemeClr val="bg2"/>
                    </a:solidFill>
                    <a:latin typeface="Arial Narrow" panose="020B0604020202020204" pitchFamily="34" charset="0"/>
                    <a:cs typeface="Arial Narrow" panose="020B0604020202020204" pitchFamily="34" charset="0"/>
                  </a:rPr>
                  <a:t>$1.8B </a:t>
                </a:r>
              </a:p>
            </p:txBody>
          </p:sp>
          <p:sp>
            <p:nvSpPr>
              <p:cNvPr id="25" name="TextBox 24">
                <a:extLst>
                  <a:ext uri="{FF2B5EF4-FFF2-40B4-BE49-F238E27FC236}">
                    <a16:creationId xmlns:a16="http://schemas.microsoft.com/office/drawing/2014/main" id="{4343DEE4-279E-34E5-44D1-94085FB7E5F0}"/>
                  </a:ext>
                </a:extLst>
              </p:cNvPr>
              <p:cNvSpPr txBox="1"/>
              <p:nvPr/>
            </p:nvSpPr>
            <p:spPr>
              <a:xfrm>
                <a:off x="11023574" y="4760940"/>
                <a:ext cx="560070" cy="246221"/>
              </a:xfrm>
              <a:prstGeom prst="rect">
                <a:avLst/>
              </a:prstGeom>
              <a:noFill/>
            </p:spPr>
            <p:txBody>
              <a:bodyPr wrap="square" rtlCol="0">
                <a:spAutoFit/>
              </a:bodyPr>
              <a:lstStyle/>
              <a:p>
                <a:pPr algn="ctr"/>
                <a:r>
                  <a:rPr lang="en-US" sz="1000" dirty="0">
                    <a:solidFill>
                      <a:schemeClr val="tx1">
                        <a:lumMod val="85000"/>
                        <a:lumOff val="15000"/>
                      </a:schemeClr>
                    </a:solidFill>
                    <a:latin typeface="Arial Narrow" panose="020B0604020202020204" pitchFamily="34" charset="0"/>
                    <a:cs typeface="Arial Narrow" panose="020B0604020202020204" pitchFamily="34" charset="0"/>
                  </a:rPr>
                  <a:t>FY23</a:t>
                </a:r>
              </a:p>
            </p:txBody>
          </p:sp>
          <p:sp>
            <p:nvSpPr>
              <p:cNvPr id="26" name="Oval 25">
                <a:extLst>
                  <a:ext uri="{FF2B5EF4-FFF2-40B4-BE49-F238E27FC236}">
                    <a16:creationId xmlns:a16="http://schemas.microsoft.com/office/drawing/2014/main" id="{680BAF9A-2291-48EE-4DFE-1983BC67524F}"/>
                  </a:ext>
                </a:extLst>
              </p:cNvPr>
              <p:cNvSpPr/>
              <p:nvPr/>
            </p:nvSpPr>
            <p:spPr>
              <a:xfrm>
                <a:off x="11246459" y="5624228"/>
                <a:ext cx="114300" cy="114300"/>
              </a:xfrm>
              <a:prstGeom prst="ellipse">
                <a:avLst/>
              </a:prstGeom>
              <a:solidFill>
                <a:schemeClr val="bg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96163327-1281-FD8B-9277-3639F5A87517}"/>
                  </a:ext>
                </a:extLst>
              </p:cNvPr>
              <p:cNvCxnSpPr>
                <a:cxnSpLocks/>
              </p:cNvCxnSpPr>
              <p:nvPr/>
            </p:nvCxnSpPr>
            <p:spPr>
              <a:xfrm flipV="1">
                <a:off x="10337374" y="5058789"/>
                <a:ext cx="0" cy="54864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21" name="TextBox 20">
            <a:extLst>
              <a:ext uri="{FF2B5EF4-FFF2-40B4-BE49-F238E27FC236}">
                <a16:creationId xmlns:a16="http://schemas.microsoft.com/office/drawing/2014/main" id="{01D0FF24-5BF3-825C-A63C-DE5DE1889323}"/>
              </a:ext>
            </a:extLst>
          </p:cNvPr>
          <p:cNvSpPr txBox="1"/>
          <p:nvPr/>
        </p:nvSpPr>
        <p:spPr>
          <a:xfrm>
            <a:off x="944588" y="1397412"/>
            <a:ext cx="7016716" cy="553998"/>
          </a:xfrm>
          <a:prstGeom prst="rect">
            <a:avLst/>
          </a:prstGeom>
          <a:noFill/>
        </p:spPr>
        <p:txBody>
          <a:bodyPr wrap="square" lIns="0" tIns="0" rIns="0" bIns="0">
            <a:spAutoFit/>
          </a:bodyPr>
          <a:lstStyle/>
          <a:p>
            <a:r>
              <a:rPr lang="en-US" b="1" dirty="0">
                <a:solidFill>
                  <a:schemeClr val="accent2"/>
                </a:solidFill>
              </a:rPr>
              <a:t>Inflation Reduction Act: </a:t>
            </a:r>
            <a:r>
              <a:rPr lang="en-US" b="0" i="1" dirty="0">
                <a:solidFill>
                  <a:schemeClr val="accent2"/>
                </a:solidFill>
              </a:rPr>
              <a:t>game changing investments for nuclear, hydrogen, clean energy innovation</a:t>
            </a:r>
            <a:endParaRPr lang="en-US" i="1" dirty="0">
              <a:solidFill>
                <a:schemeClr val="accent2"/>
              </a:solidFill>
            </a:endParaRPr>
          </a:p>
        </p:txBody>
      </p:sp>
      <p:pic>
        <p:nvPicPr>
          <p:cNvPr id="46" name="Picture 45">
            <a:extLst>
              <a:ext uri="{FF2B5EF4-FFF2-40B4-BE49-F238E27FC236}">
                <a16:creationId xmlns:a16="http://schemas.microsoft.com/office/drawing/2014/main" id="{D68AF4BF-D9B7-472D-9A69-3439154677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476" t="-3929" r="-3036" b="-1937"/>
          <a:stretch/>
        </p:blipFill>
        <p:spPr>
          <a:xfrm>
            <a:off x="8187882" y="3485228"/>
            <a:ext cx="2019777" cy="1756745"/>
          </a:xfrm>
          <a:prstGeom prst="rect">
            <a:avLst/>
          </a:prstGeom>
          <a:solidFill>
            <a:schemeClr val="bg1"/>
          </a:solidFill>
          <a:ln w="6350">
            <a:solidFill>
              <a:schemeClr val="accent6"/>
            </a:solidFill>
          </a:ln>
          <a:effectLst>
            <a:outerShdw blurRad="50800" dist="38100" dir="2700000" algn="tl" rotWithShape="0">
              <a:prstClr val="black">
                <a:alpha val="40000"/>
              </a:prstClr>
            </a:outerShdw>
          </a:effectLst>
        </p:spPr>
      </p:pic>
      <p:grpSp>
        <p:nvGrpSpPr>
          <p:cNvPr id="43" name="Group 42">
            <a:extLst>
              <a:ext uri="{FF2B5EF4-FFF2-40B4-BE49-F238E27FC236}">
                <a16:creationId xmlns:a16="http://schemas.microsoft.com/office/drawing/2014/main" id="{FDD0254F-6415-6DAA-D39B-A6D71EDA52C8}"/>
              </a:ext>
            </a:extLst>
          </p:cNvPr>
          <p:cNvGrpSpPr/>
          <p:nvPr/>
        </p:nvGrpSpPr>
        <p:grpSpPr>
          <a:xfrm>
            <a:off x="9553991" y="396891"/>
            <a:ext cx="2019777" cy="1856561"/>
            <a:chOff x="4087014" y="1614911"/>
            <a:chExt cx="4762500" cy="4377648"/>
          </a:xfrm>
          <a:effectLst>
            <a:outerShdw blurRad="50800" dist="38100" dir="2700000" algn="tl" rotWithShape="0">
              <a:prstClr val="black">
                <a:alpha val="40000"/>
              </a:prstClr>
            </a:outerShdw>
          </a:effectLst>
        </p:grpSpPr>
        <p:pic>
          <p:nvPicPr>
            <p:cNvPr id="44" name="Picture 43">
              <a:extLst>
                <a:ext uri="{FF2B5EF4-FFF2-40B4-BE49-F238E27FC236}">
                  <a16:creationId xmlns:a16="http://schemas.microsoft.com/office/drawing/2014/main" id="{A0DA5F80-70B7-FF38-84BD-2C76BF962D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87014" y="1614911"/>
              <a:ext cx="4762500" cy="1261022"/>
            </a:xfrm>
            <a:prstGeom prst="rect">
              <a:avLst/>
            </a:prstGeom>
            <a:ln w="6350">
              <a:solidFill>
                <a:schemeClr val="accent6"/>
              </a:solidFill>
            </a:ln>
          </p:spPr>
        </p:pic>
        <p:pic>
          <p:nvPicPr>
            <p:cNvPr id="45" name="Picture 44">
              <a:extLst>
                <a:ext uri="{FF2B5EF4-FFF2-40B4-BE49-F238E27FC236}">
                  <a16:creationId xmlns:a16="http://schemas.microsoft.com/office/drawing/2014/main" id="{A14A2D44-EE53-797F-9271-5DF29482F8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87014" y="2817559"/>
              <a:ext cx="4762500" cy="3175000"/>
            </a:xfrm>
            <a:prstGeom prst="rect">
              <a:avLst/>
            </a:prstGeom>
            <a:ln w="6350">
              <a:solidFill>
                <a:schemeClr val="accent6"/>
              </a:solidFill>
            </a:ln>
          </p:spPr>
        </p:pic>
      </p:grpSp>
      <p:pic>
        <p:nvPicPr>
          <p:cNvPr id="11" name="Picture 10">
            <a:extLst>
              <a:ext uri="{FF2B5EF4-FFF2-40B4-BE49-F238E27FC236}">
                <a16:creationId xmlns:a16="http://schemas.microsoft.com/office/drawing/2014/main" id="{E90A63CC-05A6-4E98-376D-BC3910BC076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797212" y="4070421"/>
            <a:ext cx="1826594" cy="1716351"/>
          </a:xfrm>
          <a:prstGeom prst="rect">
            <a:avLst/>
          </a:prstGeom>
          <a:ln w="6350">
            <a:solidFill>
              <a:schemeClr val="accent6"/>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5DDF13A1-9B1C-D111-7CAA-8E106C4B63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09331" y="1467087"/>
            <a:ext cx="2032286" cy="1860173"/>
          </a:xfrm>
          <a:prstGeom prst="rect">
            <a:avLst/>
          </a:prstGeom>
          <a:ln w="6350">
            <a:solidFill>
              <a:schemeClr val="accent6"/>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F4922BA-8BA4-EF09-B277-0F34428AE1E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915491" y="2394039"/>
            <a:ext cx="2032835" cy="1535795"/>
          </a:xfrm>
          <a:prstGeom prst="rect">
            <a:avLst/>
          </a:prstGeom>
          <a:ln w="6350">
            <a:solidFill>
              <a:schemeClr val="accent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48320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247F95C-287D-1B45-BFB3-EBD68405E588}"/>
              </a:ext>
            </a:extLst>
          </p:cNvPr>
          <p:cNvPicPr>
            <a:picLocks noChangeAspect="1"/>
          </p:cNvPicPr>
          <p:nvPr/>
        </p:nvPicPr>
        <p:blipFill>
          <a:blip r:embed="rId3" cstate="screen">
            <a:alphaModFix amt="52000"/>
            <a:extLst>
              <a:ext uri="{28A0092B-C50C-407E-A947-70E740481C1C}">
                <a14:useLocalDpi xmlns:a14="http://schemas.microsoft.com/office/drawing/2010/main"/>
              </a:ext>
            </a:extLst>
          </a:blip>
          <a:stretch>
            <a:fillRect/>
          </a:stretch>
        </p:blipFill>
        <p:spPr>
          <a:xfrm>
            <a:off x="0" y="1535649"/>
            <a:ext cx="8024580" cy="4696340"/>
          </a:xfrm>
          <a:prstGeom prst="rect">
            <a:avLst/>
          </a:prstGeom>
        </p:spPr>
      </p:pic>
      <p:pic>
        <p:nvPicPr>
          <p:cNvPr id="7" name="Picture 6">
            <a:extLst>
              <a:ext uri="{FF2B5EF4-FFF2-40B4-BE49-F238E27FC236}">
                <a16:creationId xmlns:a16="http://schemas.microsoft.com/office/drawing/2014/main" id="{12EC9A99-1787-1723-CC64-8CC47460CC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00" y="-45103"/>
            <a:ext cx="11708933" cy="6586275"/>
          </a:xfrm>
          <a:prstGeom prst="rect">
            <a:avLst/>
          </a:prstGeom>
        </p:spPr>
      </p:pic>
      <p:sp>
        <p:nvSpPr>
          <p:cNvPr id="4" name="Title 3">
            <a:extLst>
              <a:ext uri="{FF2B5EF4-FFF2-40B4-BE49-F238E27FC236}">
                <a16:creationId xmlns:a16="http://schemas.microsoft.com/office/drawing/2014/main" id="{C366A090-B053-5642-8088-98633754D0F6}"/>
              </a:ext>
            </a:extLst>
          </p:cNvPr>
          <p:cNvSpPr>
            <a:spLocks noGrp="1"/>
          </p:cNvSpPr>
          <p:nvPr>
            <p:ph type="title"/>
          </p:nvPr>
        </p:nvSpPr>
        <p:spPr>
          <a:xfrm>
            <a:off x="938151" y="558602"/>
            <a:ext cx="10415648" cy="1008797"/>
          </a:xfrm>
        </p:spPr>
        <p:txBody>
          <a:bodyPr/>
          <a:lstStyle/>
          <a:p>
            <a:r>
              <a:rPr lang="en-US" sz="2800" dirty="0"/>
              <a:t>Creating a secure</a:t>
            </a:r>
            <a:r>
              <a:rPr lang="en-US" dirty="0"/>
              <a:t> and </a:t>
            </a:r>
            <a:r>
              <a:rPr lang="en-US" sz="2800" dirty="0"/>
              <a:t>resilient clean energy future</a:t>
            </a:r>
          </a:p>
        </p:txBody>
      </p:sp>
      <p:sp>
        <p:nvSpPr>
          <p:cNvPr id="2" name="Slide Number Placeholder 1">
            <a:extLst>
              <a:ext uri="{FF2B5EF4-FFF2-40B4-BE49-F238E27FC236}">
                <a16:creationId xmlns:a16="http://schemas.microsoft.com/office/drawing/2014/main" id="{EB8D6287-1E69-E24E-9B36-3068E640E4F2}"/>
              </a:ext>
            </a:extLst>
          </p:cNvPr>
          <p:cNvSpPr>
            <a:spLocks noGrp="1"/>
          </p:cNvSpPr>
          <p:nvPr>
            <p:ph type="sldNum" sz="quarter" idx="12"/>
          </p:nvPr>
        </p:nvSpPr>
        <p:spPr/>
        <p:txBody>
          <a:bodyPr/>
          <a:lstStyle/>
          <a:p>
            <a:fld id="{82B577FA-F7D9-2C48-919F-F962E3BF952F}" type="slidenum">
              <a:rPr lang="en-US" smtClean="0"/>
              <a:t>15</a:t>
            </a:fld>
            <a:endParaRPr lang="en-US"/>
          </a:p>
        </p:txBody>
      </p:sp>
      <p:sp>
        <p:nvSpPr>
          <p:cNvPr id="24" name="Rectangle 23">
            <a:extLst>
              <a:ext uri="{FF2B5EF4-FFF2-40B4-BE49-F238E27FC236}">
                <a16:creationId xmlns:a16="http://schemas.microsoft.com/office/drawing/2014/main" id="{464F0E90-AE01-FD41-8D6C-48E7BB6156FC}"/>
              </a:ext>
            </a:extLst>
          </p:cNvPr>
          <p:cNvSpPr/>
          <p:nvPr/>
        </p:nvSpPr>
        <p:spPr>
          <a:xfrm>
            <a:off x="5136242" y="4314377"/>
            <a:ext cx="1797484" cy="523220"/>
          </a:xfrm>
          <a:prstGeom prst="rect">
            <a:avLst/>
          </a:prstGeom>
          <a:effectLst/>
        </p:spPr>
        <p:txBody>
          <a:bodyPr wrap="square">
            <a:spAutoFit/>
          </a:bodyPr>
          <a:lstStyle/>
          <a:p>
            <a:pPr algn="ctr" eaLnBrk="0" fontAlgn="base" hangingPunct="0">
              <a:spcBef>
                <a:spcPct val="0"/>
              </a:spcBef>
              <a:spcAft>
                <a:spcPct val="0"/>
              </a:spcAft>
            </a:pPr>
            <a:r>
              <a:rPr lang="en-US" sz="1400">
                <a:solidFill>
                  <a:schemeClr val="accent6"/>
                </a:solidFill>
                <a:latin typeface="Arial" panose="020B0604020202020204" pitchFamily="34" charset="0"/>
                <a:cs typeface="Arial" panose="020B0604020202020204" pitchFamily="34" charset="0"/>
              </a:rPr>
              <a:t>Materials and</a:t>
            </a:r>
            <a:br>
              <a:rPr lang="en-US" sz="1400">
                <a:solidFill>
                  <a:schemeClr val="accent6"/>
                </a:solidFill>
                <a:latin typeface="Arial" panose="020B0604020202020204" pitchFamily="34" charset="0"/>
                <a:cs typeface="Arial" panose="020B0604020202020204" pitchFamily="34" charset="0"/>
              </a:rPr>
            </a:br>
            <a:r>
              <a:rPr lang="en-US" sz="1400">
                <a:solidFill>
                  <a:schemeClr val="accent6"/>
                </a:solidFill>
                <a:latin typeface="Arial" panose="020B0604020202020204" pitchFamily="34" charset="0"/>
                <a:cs typeface="Arial" panose="020B0604020202020204" pitchFamily="34" charset="0"/>
              </a:rPr>
              <a:t>Fuels Complex</a:t>
            </a:r>
          </a:p>
        </p:txBody>
      </p:sp>
      <p:sp>
        <p:nvSpPr>
          <p:cNvPr id="25" name="Rectangle 24">
            <a:extLst>
              <a:ext uri="{FF2B5EF4-FFF2-40B4-BE49-F238E27FC236}">
                <a16:creationId xmlns:a16="http://schemas.microsoft.com/office/drawing/2014/main" id="{1A894E1C-EDE6-4545-995F-44AEE9ED4424}"/>
              </a:ext>
            </a:extLst>
          </p:cNvPr>
          <p:cNvSpPr/>
          <p:nvPr/>
        </p:nvSpPr>
        <p:spPr>
          <a:xfrm>
            <a:off x="7191214" y="1716768"/>
            <a:ext cx="1784959" cy="954107"/>
          </a:xfrm>
          <a:prstGeom prst="rect">
            <a:avLst/>
          </a:prstGeom>
          <a:effectLst/>
        </p:spPr>
        <p:txBody>
          <a:bodyPr wrap="square">
            <a:spAutoFit/>
          </a:bodyPr>
          <a:lstStyle/>
          <a:p>
            <a:pPr algn="ctr"/>
            <a:r>
              <a:rPr lang="en-US" sz="1400">
                <a:solidFill>
                  <a:schemeClr val="accent6"/>
                </a:solidFill>
                <a:latin typeface="Arial" panose="020B0604020202020204" pitchFamily="34" charset="0"/>
                <a:cs typeface="Arial" panose="020B0604020202020204" pitchFamily="34" charset="0"/>
              </a:rPr>
              <a:t>Energy &amp; Environment</a:t>
            </a:r>
            <a:br>
              <a:rPr lang="en-US" sz="1400">
                <a:solidFill>
                  <a:schemeClr val="accent6"/>
                </a:solidFill>
                <a:latin typeface="Arial" panose="020B0604020202020204" pitchFamily="34" charset="0"/>
                <a:cs typeface="Arial" panose="020B0604020202020204" pitchFamily="34" charset="0"/>
              </a:rPr>
            </a:br>
            <a:r>
              <a:rPr lang="en-US" sz="1400">
                <a:solidFill>
                  <a:schemeClr val="accent6"/>
                </a:solidFill>
                <a:latin typeface="Arial" panose="020B0604020202020204" pitchFamily="34" charset="0"/>
                <a:cs typeface="Arial" panose="020B0604020202020204" pitchFamily="34" charset="0"/>
              </a:rPr>
              <a:t>Science &amp; Technology</a:t>
            </a:r>
            <a:endParaRPr lang="en-US" sz="1400" baseline="-25000">
              <a:solidFill>
                <a:schemeClr val="accent6"/>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C125C879-1FD0-A649-989A-9026AEB44F81}"/>
              </a:ext>
            </a:extLst>
          </p:cNvPr>
          <p:cNvSpPr/>
          <p:nvPr/>
        </p:nvSpPr>
        <p:spPr>
          <a:xfrm>
            <a:off x="9190494" y="4314377"/>
            <a:ext cx="1766807" cy="954107"/>
          </a:xfrm>
          <a:prstGeom prst="rect">
            <a:avLst/>
          </a:prstGeom>
          <a:effectLst/>
        </p:spPr>
        <p:txBody>
          <a:bodyPr wrap="square">
            <a:spAutoFit/>
          </a:bodyPr>
          <a:lstStyle/>
          <a:p>
            <a:pPr algn="ctr"/>
            <a:r>
              <a:rPr lang="en-US" sz="1400">
                <a:solidFill>
                  <a:schemeClr val="accent6"/>
                </a:solidFill>
                <a:latin typeface="Arial" panose="020B0604020202020204" pitchFamily="34" charset="0"/>
                <a:ea typeface="Times New Roman" panose="02020603050405020304" pitchFamily="18" charset="0"/>
                <a:cs typeface="Arial" panose="020B0604020202020204" pitchFamily="34" charset="0"/>
              </a:rPr>
              <a:t>National &amp; Homeland</a:t>
            </a:r>
            <a:br>
              <a:rPr lang="en-US" sz="1400">
                <a:solidFill>
                  <a:schemeClr val="accent6"/>
                </a:solidFill>
                <a:latin typeface="Arial" panose="020B0604020202020204" pitchFamily="34" charset="0"/>
                <a:ea typeface="Times New Roman" panose="02020603050405020304" pitchFamily="18" charset="0"/>
                <a:cs typeface="Arial" panose="020B0604020202020204" pitchFamily="34" charset="0"/>
              </a:rPr>
            </a:br>
            <a:r>
              <a:rPr lang="en-US" sz="1400">
                <a:solidFill>
                  <a:schemeClr val="accent6"/>
                </a:solidFill>
                <a:latin typeface="Arial" panose="020B0604020202020204" pitchFamily="34" charset="0"/>
                <a:ea typeface="Times New Roman" panose="02020603050405020304" pitchFamily="18" charset="0"/>
                <a:cs typeface="Arial" panose="020B0604020202020204" pitchFamily="34" charset="0"/>
              </a:rPr>
              <a:t>Security Science </a:t>
            </a:r>
            <a:br>
              <a:rPr lang="en-US" sz="1400">
                <a:solidFill>
                  <a:schemeClr val="accent6"/>
                </a:solidFill>
                <a:latin typeface="Arial" panose="020B0604020202020204" pitchFamily="34" charset="0"/>
                <a:ea typeface="Times New Roman" panose="02020603050405020304" pitchFamily="18" charset="0"/>
                <a:cs typeface="Arial" panose="020B0604020202020204" pitchFamily="34" charset="0"/>
              </a:rPr>
            </a:br>
            <a:r>
              <a:rPr lang="en-US" sz="1400">
                <a:solidFill>
                  <a:schemeClr val="accent6"/>
                </a:solidFill>
                <a:latin typeface="Arial" panose="020B0604020202020204" pitchFamily="34" charset="0"/>
                <a:ea typeface="Times New Roman" panose="02020603050405020304" pitchFamily="18" charset="0"/>
                <a:cs typeface="Arial" panose="020B0604020202020204" pitchFamily="34" charset="0"/>
              </a:rPr>
              <a:t>&amp; Technology</a:t>
            </a:r>
            <a:endParaRPr lang="en-US" sz="1400">
              <a:solidFill>
                <a:schemeClr val="accent6"/>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14C7B3A7-D0B3-F44E-8F1E-2FF94A44E3FF}"/>
              </a:ext>
            </a:extLst>
          </p:cNvPr>
          <p:cNvSpPr/>
          <p:nvPr/>
        </p:nvSpPr>
        <p:spPr>
          <a:xfrm>
            <a:off x="3184902" y="1934767"/>
            <a:ext cx="1725301" cy="738664"/>
          </a:xfrm>
          <a:prstGeom prst="rect">
            <a:avLst/>
          </a:prstGeom>
          <a:effectLst/>
        </p:spPr>
        <p:txBody>
          <a:bodyPr wrap="square">
            <a:spAutoFit/>
          </a:bodyPr>
          <a:lstStyle/>
          <a:p>
            <a:pPr algn="ctr" eaLnBrk="0" fontAlgn="base" hangingPunct="0">
              <a:spcBef>
                <a:spcPct val="0"/>
              </a:spcBef>
              <a:spcAft>
                <a:spcPct val="0"/>
              </a:spcAft>
            </a:pPr>
            <a:r>
              <a:rPr lang="en-US" sz="1400">
                <a:solidFill>
                  <a:schemeClr val="accent6"/>
                </a:solidFill>
                <a:latin typeface="Arial" panose="020B0604020202020204" pitchFamily="34" charset="0"/>
                <a:cs typeface="Arial" panose="020B0604020202020204" pitchFamily="34" charset="0"/>
              </a:rPr>
              <a:t>Advanced </a:t>
            </a:r>
            <a:br>
              <a:rPr lang="en-US" sz="1400">
                <a:solidFill>
                  <a:schemeClr val="accent6"/>
                </a:solidFill>
                <a:latin typeface="Arial" panose="020B0604020202020204" pitchFamily="34" charset="0"/>
                <a:cs typeface="Arial" panose="020B0604020202020204" pitchFamily="34" charset="0"/>
              </a:rPr>
            </a:br>
            <a:r>
              <a:rPr lang="en-US" sz="1400">
                <a:solidFill>
                  <a:schemeClr val="accent6"/>
                </a:solidFill>
                <a:latin typeface="Arial" panose="020B0604020202020204" pitchFamily="34" charset="0"/>
                <a:cs typeface="Arial" panose="020B0604020202020204" pitchFamily="34" charset="0"/>
              </a:rPr>
              <a:t>Test Reactor Complex</a:t>
            </a:r>
          </a:p>
        </p:txBody>
      </p:sp>
      <p:sp>
        <p:nvSpPr>
          <p:cNvPr id="28" name="Rectangle 27">
            <a:extLst>
              <a:ext uri="{FF2B5EF4-FFF2-40B4-BE49-F238E27FC236}">
                <a16:creationId xmlns:a16="http://schemas.microsoft.com/office/drawing/2014/main" id="{A39111FB-5623-014D-B718-1207CFFD4C46}"/>
              </a:ext>
            </a:extLst>
          </p:cNvPr>
          <p:cNvSpPr/>
          <p:nvPr/>
        </p:nvSpPr>
        <p:spPr>
          <a:xfrm>
            <a:off x="1139869" y="4314377"/>
            <a:ext cx="1797484" cy="523220"/>
          </a:xfrm>
          <a:prstGeom prst="rect">
            <a:avLst/>
          </a:prstGeom>
          <a:effectLst/>
        </p:spPr>
        <p:txBody>
          <a:bodyPr wrap="square">
            <a:spAutoFit/>
          </a:bodyPr>
          <a:lstStyle/>
          <a:p>
            <a:pPr algn="ctr" eaLnBrk="0" fontAlgn="base" hangingPunct="0">
              <a:spcBef>
                <a:spcPct val="0"/>
              </a:spcBef>
              <a:spcAft>
                <a:spcPct val="0"/>
              </a:spcAft>
            </a:pPr>
            <a:r>
              <a:rPr lang="en-US" sz="1400">
                <a:solidFill>
                  <a:schemeClr val="accent6"/>
                </a:solidFill>
                <a:latin typeface="Arial" panose="020B0604020202020204" pitchFamily="34" charset="0"/>
                <a:cs typeface="Arial" panose="020B0604020202020204" pitchFamily="34" charset="0"/>
              </a:rPr>
              <a:t>Nuclear Science</a:t>
            </a:r>
            <a:br>
              <a:rPr lang="en-US" sz="1400">
                <a:solidFill>
                  <a:schemeClr val="accent6"/>
                </a:solidFill>
                <a:latin typeface="Arial" panose="020B0604020202020204" pitchFamily="34" charset="0"/>
                <a:cs typeface="Arial" panose="020B0604020202020204" pitchFamily="34" charset="0"/>
              </a:rPr>
            </a:br>
            <a:r>
              <a:rPr lang="en-US" sz="1400">
                <a:solidFill>
                  <a:schemeClr val="accent6"/>
                </a:solidFill>
                <a:latin typeface="Arial" panose="020B0604020202020204" pitchFamily="34" charset="0"/>
                <a:cs typeface="Arial" panose="020B0604020202020204" pitchFamily="34" charset="0"/>
              </a:rPr>
              <a:t>&amp; Technology</a:t>
            </a:r>
          </a:p>
        </p:txBody>
      </p:sp>
    </p:spTree>
    <p:extLst>
      <p:ext uri="{BB962C8B-B14F-4D97-AF65-F5344CB8AC3E}">
        <p14:creationId xmlns:p14="http://schemas.microsoft.com/office/powerpoint/2010/main" val="878197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CCF6F56-C410-ED49-A025-EA3B6D8AAA52}"/>
              </a:ext>
            </a:extLst>
          </p:cNvPr>
          <p:cNvSpPr/>
          <p:nvPr/>
        </p:nvSpPr>
        <p:spPr>
          <a:xfrm rot="5400000" flipV="1">
            <a:off x="4303474" y="-2489498"/>
            <a:ext cx="3585053" cy="12192001"/>
          </a:xfrm>
          <a:prstGeom prst="rect">
            <a:avLst/>
          </a:prstGeom>
          <a:gradFill>
            <a:gsLst>
              <a:gs pos="100000">
                <a:schemeClr val="bg1">
                  <a:lumMod val="95000"/>
                </a:schemeClr>
              </a:gs>
              <a:gs pos="0">
                <a:schemeClr val="bg1">
                  <a:lumMod val="94000"/>
                </a:schemeClr>
              </a:gs>
              <a:gs pos="53000">
                <a:schemeClr val="bg1"/>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AB2C326-3829-417B-8A4A-F3BE3BC581CF}"/>
              </a:ext>
            </a:extLst>
          </p:cNvPr>
          <p:cNvSpPr>
            <a:spLocks noGrp="1"/>
          </p:cNvSpPr>
          <p:nvPr>
            <p:ph type="title"/>
          </p:nvPr>
        </p:nvSpPr>
        <p:spPr>
          <a:xfrm>
            <a:off x="938151" y="514311"/>
            <a:ext cx="10415648" cy="1008797"/>
          </a:xfrm>
        </p:spPr>
        <p:txBody>
          <a:bodyPr/>
          <a:lstStyle/>
          <a:p>
            <a:r>
              <a:rPr lang="en-US" sz="2800" dirty="0"/>
              <a:t>Sustaining the existing commercial reactor fleet </a:t>
            </a:r>
            <a:br>
              <a:rPr lang="en-US" sz="2800" dirty="0"/>
            </a:br>
            <a:r>
              <a:rPr lang="en-US" sz="2800" dirty="0"/>
              <a:t>and expanding deployment of future reactors</a:t>
            </a:r>
          </a:p>
        </p:txBody>
      </p:sp>
      <p:sp>
        <p:nvSpPr>
          <p:cNvPr id="5" name="Slide Number Placeholder 4">
            <a:extLst>
              <a:ext uri="{FF2B5EF4-FFF2-40B4-BE49-F238E27FC236}">
                <a16:creationId xmlns:a16="http://schemas.microsoft.com/office/drawing/2014/main" id="{16FC257C-8964-437A-A777-632C14261033}"/>
              </a:ext>
            </a:extLst>
          </p:cNvPr>
          <p:cNvSpPr>
            <a:spLocks noGrp="1"/>
          </p:cNvSpPr>
          <p:nvPr>
            <p:ph type="sldNum" sz="quarter" idx="12"/>
          </p:nvPr>
        </p:nvSpPr>
        <p:spPr>
          <a:xfrm>
            <a:off x="155020" y="6170146"/>
            <a:ext cx="434428" cy="365125"/>
          </a:xfrm>
        </p:spPr>
        <p:txBody>
          <a:bodyPr/>
          <a:lstStyle/>
          <a:p>
            <a:fld id="{82B577FA-F7D9-2C48-919F-F962E3BF952F}" type="slidenum">
              <a:rPr lang="en-US" smtClean="0"/>
              <a:pPr/>
              <a:t>16</a:t>
            </a:fld>
            <a:endParaRPr lang="en-US" dirty="0"/>
          </a:p>
        </p:txBody>
      </p:sp>
      <p:pic>
        <p:nvPicPr>
          <p:cNvPr id="24" name="Picture 4" descr="Innovative Reactor Designs For Low-carbon Electricity">
            <a:extLst>
              <a:ext uri="{FF2B5EF4-FFF2-40B4-BE49-F238E27FC236}">
                <a16:creationId xmlns:a16="http://schemas.microsoft.com/office/drawing/2014/main" id="{E41020D0-4A76-4EB7-B223-F1072A59A86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164" y="6012941"/>
            <a:ext cx="2854224" cy="52233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3B312D3-2FFD-1A4B-BD39-444F4D93D55C}"/>
              </a:ext>
            </a:extLst>
          </p:cNvPr>
          <p:cNvGrpSpPr/>
          <p:nvPr/>
        </p:nvGrpSpPr>
        <p:grpSpPr>
          <a:xfrm>
            <a:off x="938151" y="2192250"/>
            <a:ext cx="9962142" cy="2957261"/>
            <a:chOff x="938151" y="2192250"/>
            <a:chExt cx="9962142" cy="2957261"/>
          </a:xfrm>
        </p:grpSpPr>
        <p:pic>
          <p:nvPicPr>
            <p:cNvPr id="53" name="Picture 52">
              <a:extLst>
                <a:ext uri="{FF2B5EF4-FFF2-40B4-BE49-F238E27FC236}">
                  <a16:creationId xmlns:a16="http://schemas.microsoft.com/office/drawing/2014/main" id="{5357964D-68BB-9E4B-B7D8-961FD3C650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28909" y="3243093"/>
              <a:ext cx="2247322" cy="1906418"/>
            </a:xfrm>
            <a:prstGeom prst="hexagon">
              <a:avLst/>
            </a:prstGeom>
            <a:ln w="6350">
              <a:noFill/>
            </a:ln>
          </p:spPr>
        </p:pic>
        <p:pic>
          <p:nvPicPr>
            <p:cNvPr id="19" name="Picture 18">
              <a:extLst>
                <a:ext uri="{FF2B5EF4-FFF2-40B4-BE49-F238E27FC236}">
                  <a16:creationId xmlns:a16="http://schemas.microsoft.com/office/drawing/2014/main" id="{3AB3C1EB-CAAB-AC49-AE05-917F70FE2D0C}"/>
                </a:ext>
              </a:extLst>
            </p:cNvPr>
            <p:cNvPicPr>
              <a:picLocks noChangeAspect="1"/>
            </p:cNvPicPr>
            <p:nvPr/>
          </p:nvPicPr>
          <p:blipFill>
            <a:blip r:embed="rId5"/>
            <a:stretch>
              <a:fillRect/>
            </a:stretch>
          </p:blipFill>
          <p:spPr>
            <a:xfrm rot="10800000">
              <a:off x="3070970" y="2603958"/>
              <a:ext cx="1792215" cy="510283"/>
            </a:xfrm>
            <a:prstGeom prst="rect">
              <a:avLst/>
            </a:prstGeom>
          </p:spPr>
        </p:pic>
        <p:pic>
          <p:nvPicPr>
            <p:cNvPr id="32" name="Picture 31">
              <a:extLst>
                <a:ext uri="{FF2B5EF4-FFF2-40B4-BE49-F238E27FC236}">
                  <a16:creationId xmlns:a16="http://schemas.microsoft.com/office/drawing/2014/main" id="{07903FD7-435C-1D42-B994-97E8113972D9}"/>
                </a:ext>
              </a:extLst>
            </p:cNvPr>
            <p:cNvPicPr>
              <a:picLocks noChangeAspect="1"/>
            </p:cNvPicPr>
            <p:nvPr/>
          </p:nvPicPr>
          <p:blipFill>
            <a:blip r:embed="rId5"/>
            <a:stretch>
              <a:fillRect/>
            </a:stretch>
          </p:blipFill>
          <p:spPr>
            <a:xfrm>
              <a:off x="8877570" y="4220509"/>
              <a:ext cx="1792215" cy="510283"/>
            </a:xfrm>
            <a:prstGeom prst="rect">
              <a:avLst/>
            </a:prstGeom>
          </p:spPr>
        </p:pic>
        <p:pic>
          <p:nvPicPr>
            <p:cNvPr id="33" name="Picture 32">
              <a:extLst>
                <a:ext uri="{FF2B5EF4-FFF2-40B4-BE49-F238E27FC236}">
                  <a16:creationId xmlns:a16="http://schemas.microsoft.com/office/drawing/2014/main" id="{4A34A742-8A60-BB49-B9AB-7C61EFE17EEC}"/>
                </a:ext>
              </a:extLst>
            </p:cNvPr>
            <p:cNvPicPr>
              <a:picLocks noChangeAspect="1"/>
            </p:cNvPicPr>
            <p:nvPr/>
          </p:nvPicPr>
          <p:blipFill>
            <a:blip r:embed="rId5"/>
            <a:stretch>
              <a:fillRect/>
            </a:stretch>
          </p:blipFill>
          <p:spPr>
            <a:xfrm rot="10800000">
              <a:off x="6925936" y="2603959"/>
              <a:ext cx="1792215" cy="510283"/>
            </a:xfrm>
            <a:prstGeom prst="rect">
              <a:avLst/>
            </a:prstGeom>
          </p:spPr>
        </p:pic>
        <p:pic>
          <p:nvPicPr>
            <p:cNvPr id="34" name="Picture 33">
              <a:extLst>
                <a:ext uri="{FF2B5EF4-FFF2-40B4-BE49-F238E27FC236}">
                  <a16:creationId xmlns:a16="http://schemas.microsoft.com/office/drawing/2014/main" id="{A24B5391-DB07-BA43-AA26-0B1A4F01E0D0}"/>
                </a:ext>
              </a:extLst>
            </p:cNvPr>
            <p:cNvPicPr>
              <a:picLocks noChangeAspect="1"/>
            </p:cNvPicPr>
            <p:nvPr/>
          </p:nvPicPr>
          <p:blipFill>
            <a:blip r:embed="rId5"/>
            <a:stretch>
              <a:fillRect/>
            </a:stretch>
          </p:blipFill>
          <p:spPr>
            <a:xfrm>
              <a:off x="5031209" y="4220509"/>
              <a:ext cx="1792215" cy="510283"/>
            </a:xfrm>
            <a:prstGeom prst="rect">
              <a:avLst/>
            </a:prstGeom>
          </p:spPr>
        </p:pic>
        <p:pic>
          <p:nvPicPr>
            <p:cNvPr id="35" name="Picture 34">
              <a:extLst>
                <a:ext uri="{FF2B5EF4-FFF2-40B4-BE49-F238E27FC236}">
                  <a16:creationId xmlns:a16="http://schemas.microsoft.com/office/drawing/2014/main" id="{45F2B0C6-E563-944A-8020-ABD0D5F16C6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72666" y="2192250"/>
              <a:ext cx="2293112" cy="1945263"/>
            </a:xfrm>
            <a:prstGeom prst="hexagon">
              <a:avLst/>
            </a:prstGeom>
            <a:ln w="6350">
              <a:noFill/>
            </a:ln>
          </p:spPr>
        </p:pic>
        <p:sp>
          <p:nvSpPr>
            <p:cNvPr id="36" name="Rectangle 35">
              <a:extLst>
                <a:ext uri="{FF2B5EF4-FFF2-40B4-BE49-F238E27FC236}">
                  <a16:creationId xmlns:a16="http://schemas.microsoft.com/office/drawing/2014/main" id="{6F062149-D134-7842-AD0C-7B811F0DC257}"/>
                </a:ext>
              </a:extLst>
            </p:cNvPr>
            <p:cNvSpPr/>
            <p:nvPr/>
          </p:nvSpPr>
          <p:spPr>
            <a:xfrm>
              <a:off x="5080246" y="4383270"/>
              <a:ext cx="1677952" cy="523220"/>
            </a:xfrm>
            <a:prstGeom prst="rect">
              <a:avLst/>
            </a:prstGeom>
            <a:effectLst/>
          </p:spPr>
          <p:txBody>
            <a:bodyPr wrap="square">
              <a:spAutoFit/>
            </a:bodyPr>
            <a:lstStyle/>
            <a:p>
              <a:pPr algn="ctr" eaLnBrk="0" fontAlgn="base" hangingPunct="0">
                <a:spcBef>
                  <a:spcPct val="0"/>
                </a:spcBef>
                <a:spcAft>
                  <a:spcPct val="0"/>
                </a:spcAft>
              </a:pPr>
              <a:r>
                <a:rPr lang="en-US" sz="1400" dirty="0">
                  <a:solidFill>
                    <a:schemeClr val="accent6"/>
                  </a:solidFill>
                  <a:latin typeface="Arial" panose="020B0604020202020204" pitchFamily="34" charset="0"/>
                  <a:cs typeface="Arial" panose="020B0604020202020204" pitchFamily="34" charset="0"/>
                </a:rPr>
                <a:t>Fuel cycle </a:t>
              </a:r>
              <a:br>
                <a:rPr lang="en-US" sz="1400" dirty="0">
                  <a:solidFill>
                    <a:schemeClr val="accent6"/>
                  </a:solidFill>
                  <a:latin typeface="Arial" panose="020B0604020202020204" pitchFamily="34" charset="0"/>
                  <a:cs typeface="Arial" panose="020B0604020202020204" pitchFamily="34" charset="0"/>
                </a:rPr>
              </a:br>
              <a:r>
                <a:rPr lang="en-US" sz="1400" dirty="0">
                  <a:solidFill>
                    <a:schemeClr val="accent6"/>
                  </a:solidFill>
                  <a:latin typeface="Arial" panose="020B0604020202020204" pitchFamily="34" charset="0"/>
                  <a:cs typeface="Arial" panose="020B0604020202020204" pitchFamily="34" charset="0"/>
                </a:rPr>
                <a:t>and separations</a:t>
              </a:r>
            </a:p>
          </p:txBody>
        </p:sp>
        <p:pic>
          <p:nvPicPr>
            <p:cNvPr id="37" name="Picture 36">
              <a:extLst>
                <a:ext uri="{FF2B5EF4-FFF2-40B4-BE49-F238E27FC236}">
                  <a16:creationId xmlns:a16="http://schemas.microsoft.com/office/drawing/2014/main" id="{2B9CF104-14A7-DA4E-9EC5-12A0F5AE90A2}"/>
                </a:ext>
              </a:extLst>
            </p:cNvPr>
            <p:cNvPicPr>
              <a:picLocks noChangeAspect="1"/>
            </p:cNvPicPr>
            <p:nvPr/>
          </p:nvPicPr>
          <p:blipFill>
            <a:blip r:embed="rId5"/>
            <a:stretch>
              <a:fillRect/>
            </a:stretch>
          </p:blipFill>
          <p:spPr>
            <a:xfrm>
              <a:off x="1179916" y="4220509"/>
              <a:ext cx="1792215" cy="510283"/>
            </a:xfrm>
            <a:prstGeom prst="rect">
              <a:avLst/>
            </a:prstGeom>
          </p:spPr>
        </p:pic>
        <p:sp>
          <p:nvSpPr>
            <p:cNvPr id="41" name="Rectangle 40">
              <a:extLst>
                <a:ext uri="{FF2B5EF4-FFF2-40B4-BE49-F238E27FC236}">
                  <a16:creationId xmlns:a16="http://schemas.microsoft.com/office/drawing/2014/main" id="{15471673-A580-A24F-AC45-BC0141B19644}"/>
                </a:ext>
              </a:extLst>
            </p:cNvPr>
            <p:cNvSpPr/>
            <p:nvPr/>
          </p:nvSpPr>
          <p:spPr>
            <a:xfrm>
              <a:off x="6850216" y="2193822"/>
              <a:ext cx="2018317" cy="738664"/>
            </a:xfrm>
            <a:prstGeom prst="rect">
              <a:avLst/>
            </a:prstGeom>
            <a:effectLst/>
          </p:spPr>
          <p:txBody>
            <a:bodyPr wrap="square">
              <a:spAutoFit/>
            </a:bodyPr>
            <a:lstStyle/>
            <a:p>
              <a:pPr algn="ctr"/>
              <a:r>
                <a:rPr lang="en-US" sz="1400" dirty="0">
                  <a:solidFill>
                    <a:schemeClr val="accent6"/>
                  </a:solidFill>
                  <a:latin typeface="Arial" panose="020B0604020202020204" pitchFamily="34" charset="0"/>
                  <a:cs typeface="Arial" panose="020B0604020202020204" pitchFamily="34" charset="0"/>
                </a:rPr>
                <a:t>Advanced </a:t>
              </a:r>
              <a:br>
                <a:rPr lang="en-US" sz="1400" dirty="0">
                  <a:solidFill>
                    <a:schemeClr val="accent6"/>
                  </a:solidFill>
                  <a:latin typeface="Arial" panose="020B0604020202020204" pitchFamily="34" charset="0"/>
                  <a:cs typeface="Arial" panose="020B0604020202020204" pitchFamily="34" charset="0"/>
                </a:rPr>
              </a:br>
              <a:r>
                <a:rPr lang="en-US" sz="1400" dirty="0">
                  <a:solidFill>
                    <a:schemeClr val="accent6"/>
                  </a:solidFill>
                  <a:latin typeface="Arial" panose="020B0604020202020204" pitchFamily="34" charset="0"/>
                  <a:cs typeface="Arial" panose="020B0604020202020204" pitchFamily="34" charset="0"/>
                </a:rPr>
                <a:t>modeling and simulation</a:t>
              </a:r>
              <a:endParaRPr lang="en-US" sz="1400" baseline="-25000" dirty="0">
                <a:solidFill>
                  <a:schemeClr val="accent6"/>
                </a:solidFill>
                <a:latin typeface="Arial" panose="020B0604020202020204" pitchFamily="34" charset="0"/>
                <a:cs typeface="Arial" panose="020B0604020202020204" pitchFamily="34" charset="0"/>
              </a:endParaRPr>
            </a:p>
          </p:txBody>
        </p:sp>
        <p:pic>
          <p:nvPicPr>
            <p:cNvPr id="42" name="Picture 41">
              <a:extLst>
                <a:ext uri="{FF2B5EF4-FFF2-40B4-BE49-F238E27FC236}">
                  <a16:creationId xmlns:a16="http://schemas.microsoft.com/office/drawing/2014/main" id="{3A9DA2C7-61CD-F743-ABB8-373D55A1CE0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652971" y="2203221"/>
              <a:ext cx="2247322" cy="1906418"/>
            </a:xfrm>
            <a:prstGeom prst="hexagon">
              <a:avLst/>
            </a:prstGeom>
          </p:spPr>
        </p:pic>
        <p:sp>
          <p:nvSpPr>
            <p:cNvPr id="43" name="Rectangle 42">
              <a:extLst>
                <a:ext uri="{FF2B5EF4-FFF2-40B4-BE49-F238E27FC236}">
                  <a16:creationId xmlns:a16="http://schemas.microsoft.com/office/drawing/2014/main" id="{CA591533-B434-A74E-8107-710D92EE2E1D}"/>
                </a:ext>
              </a:extLst>
            </p:cNvPr>
            <p:cNvSpPr/>
            <p:nvPr/>
          </p:nvSpPr>
          <p:spPr>
            <a:xfrm>
              <a:off x="9047973" y="4383270"/>
              <a:ext cx="1457318" cy="523220"/>
            </a:xfrm>
            <a:prstGeom prst="rect">
              <a:avLst/>
            </a:prstGeom>
            <a:effectLst/>
          </p:spPr>
          <p:txBody>
            <a:bodyPr wrap="square">
              <a:spAutoFit/>
            </a:bodyPr>
            <a:lstStyle/>
            <a:p>
              <a:pPr algn="ctr"/>
              <a:r>
                <a:rPr lang="en-US" sz="1400" dirty="0">
                  <a:solidFill>
                    <a:schemeClr val="accent6"/>
                  </a:solidFill>
                  <a:latin typeface="Arial" panose="020B0604020202020204" pitchFamily="34" charset="0"/>
                  <a:ea typeface="Times New Roman" panose="02020603050405020304" pitchFamily="18" charset="0"/>
                  <a:cs typeface="Arial" panose="020B0604020202020204" pitchFamily="34" charset="0"/>
                </a:rPr>
                <a:t>Nuclear fuels and materials</a:t>
              </a:r>
              <a:endParaRPr lang="en-US" sz="1400" dirty="0">
                <a:solidFill>
                  <a:schemeClr val="accent6"/>
                </a:solidFill>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2AC43197-3E3C-3149-883D-918C60B04B25}"/>
                </a:ext>
              </a:extLst>
            </p:cNvPr>
            <p:cNvSpPr/>
            <p:nvPr/>
          </p:nvSpPr>
          <p:spPr>
            <a:xfrm>
              <a:off x="2843130" y="2193822"/>
              <a:ext cx="2293112" cy="738664"/>
            </a:xfrm>
            <a:prstGeom prst="rect">
              <a:avLst/>
            </a:prstGeom>
            <a:effectLst/>
          </p:spPr>
          <p:txBody>
            <a:bodyPr wrap="square">
              <a:spAutoFit/>
            </a:bodyPr>
            <a:lstStyle/>
            <a:p>
              <a:pPr algn="ctr" eaLnBrk="0" fontAlgn="base" hangingPunct="0">
                <a:spcBef>
                  <a:spcPct val="0"/>
                </a:spcBef>
                <a:spcAft>
                  <a:spcPct val="0"/>
                </a:spcAft>
              </a:pPr>
              <a:r>
                <a:rPr lang="en-US" sz="1400" dirty="0">
                  <a:solidFill>
                    <a:schemeClr val="accent6"/>
                  </a:solidFill>
                  <a:latin typeface="Arial" panose="020B0604020202020204" pitchFamily="34" charset="0"/>
                  <a:cs typeface="Arial" panose="020B0604020202020204" pitchFamily="34" charset="0"/>
                </a:rPr>
                <a:t>Regulatory </a:t>
              </a:r>
              <a:br>
                <a:rPr lang="en-US" sz="1400" dirty="0">
                  <a:solidFill>
                    <a:schemeClr val="accent6"/>
                  </a:solidFill>
                  <a:latin typeface="Arial" panose="020B0604020202020204" pitchFamily="34" charset="0"/>
                  <a:cs typeface="Arial" panose="020B0604020202020204" pitchFamily="34" charset="0"/>
                </a:rPr>
              </a:br>
              <a:r>
                <a:rPr lang="en-US" sz="1400" dirty="0">
                  <a:solidFill>
                    <a:schemeClr val="accent6"/>
                  </a:solidFill>
                  <a:latin typeface="Arial" panose="020B0604020202020204" pitchFamily="34" charset="0"/>
                  <a:cs typeface="Arial" panose="020B0604020202020204" pitchFamily="34" charset="0"/>
                </a:rPr>
                <a:t>and safety </a:t>
              </a:r>
              <a:br>
                <a:rPr lang="en-US" sz="1400" dirty="0">
                  <a:solidFill>
                    <a:schemeClr val="accent6"/>
                  </a:solidFill>
                  <a:latin typeface="Arial" panose="020B0604020202020204" pitchFamily="34" charset="0"/>
                  <a:cs typeface="Arial" panose="020B0604020202020204" pitchFamily="34" charset="0"/>
                </a:rPr>
              </a:br>
              <a:r>
                <a:rPr lang="en-US" sz="1400" dirty="0">
                  <a:solidFill>
                    <a:schemeClr val="accent6"/>
                  </a:solidFill>
                  <a:latin typeface="Arial" panose="020B0604020202020204" pitchFamily="34" charset="0"/>
                  <a:cs typeface="Arial" panose="020B0604020202020204" pitchFamily="34" charset="0"/>
                </a:rPr>
                <a:t>research</a:t>
              </a:r>
            </a:p>
          </p:txBody>
        </p:sp>
        <p:pic>
          <p:nvPicPr>
            <p:cNvPr id="47" name="Picture 46">
              <a:extLst>
                <a:ext uri="{FF2B5EF4-FFF2-40B4-BE49-F238E27FC236}">
                  <a16:creationId xmlns:a16="http://schemas.microsoft.com/office/drawing/2014/main" id="{14E0162B-1FA2-E641-8AD3-DDF6FC588AC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855409" y="3243093"/>
              <a:ext cx="2247322" cy="1906418"/>
            </a:xfrm>
            <a:prstGeom prst="hexagon">
              <a:avLst/>
            </a:prstGeom>
            <a:ln w="6350">
              <a:noFill/>
            </a:ln>
          </p:spPr>
        </p:pic>
        <p:sp>
          <p:nvSpPr>
            <p:cNvPr id="48" name="Rectangle 47">
              <a:extLst>
                <a:ext uri="{FF2B5EF4-FFF2-40B4-BE49-F238E27FC236}">
                  <a16:creationId xmlns:a16="http://schemas.microsoft.com/office/drawing/2014/main" id="{CE5B2037-9B6C-784E-85B6-B8DC83C53284}"/>
                </a:ext>
              </a:extLst>
            </p:cNvPr>
            <p:cNvSpPr/>
            <p:nvPr/>
          </p:nvSpPr>
          <p:spPr>
            <a:xfrm>
              <a:off x="1038366" y="4383270"/>
              <a:ext cx="2018317" cy="523220"/>
            </a:xfrm>
            <a:prstGeom prst="rect">
              <a:avLst/>
            </a:prstGeom>
            <a:effectLst/>
          </p:spPr>
          <p:txBody>
            <a:bodyPr wrap="square">
              <a:spAutoFit/>
            </a:bodyPr>
            <a:lstStyle/>
            <a:p>
              <a:pPr algn="ctr" eaLnBrk="0" fontAlgn="base" hangingPunct="0">
                <a:spcBef>
                  <a:spcPct val="0"/>
                </a:spcBef>
                <a:spcAft>
                  <a:spcPct val="0"/>
                </a:spcAft>
              </a:pPr>
              <a:r>
                <a:rPr lang="en-US" sz="1400" dirty="0">
                  <a:solidFill>
                    <a:schemeClr val="accent6"/>
                  </a:solidFill>
                  <a:latin typeface="Arial" panose="020B0604020202020204" pitchFamily="34" charset="0"/>
                  <a:cs typeface="Arial" panose="020B0604020202020204" pitchFamily="34" charset="0"/>
                </a:rPr>
                <a:t>Advanced </a:t>
              </a:r>
              <a:br>
                <a:rPr lang="en-US" sz="1400" dirty="0">
                  <a:solidFill>
                    <a:schemeClr val="accent6"/>
                  </a:solidFill>
                  <a:latin typeface="Arial" panose="020B0604020202020204" pitchFamily="34" charset="0"/>
                  <a:cs typeface="Arial" panose="020B0604020202020204" pitchFamily="34" charset="0"/>
                </a:rPr>
              </a:br>
              <a:r>
                <a:rPr lang="en-US" sz="1400" dirty="0">
                  <a:solidFill>
                    <a:schemeClr val="accent6"/>
                  </a:solidFill>
                  <a:latin typeface="Arial" panose="020B0604020202020204" pitchFamily="34" charset="0"/>
                  <a:cs typeface="Arial" panose="020B0604020202020204" pitchFamily="34" charset="0"/>
                </a:rPr>
                <a:t>reactor technologies</a:t>
              </a:r>
            </a:p>
          </p:txBody>
        </p:sp>
        <p:pic>
          <p:nvPicPr>
            <p:cNvPr id="49" name="Picture 48">
              <a:extLst>
                <a:ext uri="{FF2B5EF4-FFF2-40B4-BE49-F238E27FC236}">
                  <a16:creationId xmlns:a16="http://schemas.microsoft.com/office/drawing/2014/main" id="{7A602DFC-A73D-9042-8DF3-79D20E5E154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38151" y="2203221"/>
              <a:ext cx="2247322" cy="1906418"/>
            </a:xfrm>
            <a:prstGeom prst="hexagon">
              <a:avLst/>
            </a:prstGeom>
            <a:ln w="6350">
              <a:noFill/>
            </a:ln>
          </p:spPr>
        </p:pic>
      </p:grpSp>
      <p:pic>
        <p:nvPicPr>
          <p:cNvPr id="4" name="Picture 3">
            <a:extLst>
              <a:ext uri="{FF2B5EF4-FFF2-40B4-BE49-F238E27FC236}">
                <a16:creationId xmlns:a16="http://schemas.microsoft.com/office/drawing/2014/main" id="{884003AF-2B6C-5447-9754-857D1F33E40A}"/>
              </a:ext>
            </a:extLst>
          </p:cNvPr>
          <p:cNvPicPr>
            <a:picLocks noChangeAspect="1"/>
          </p:cNvPicPr>
          <p:nvPr/>
        </p:nvPicPr>
        <p:blipFill>
          <a:blip r:embed="rId10"/>
          <a:stretch>
            <a:fillRect/>
          </a:stretch>
        </p:blipFill>
        <p:spPr>
          <a:xfrm>
            <a:off x="4649752" y="5957868"/>
            <a:ext cx="2955905" cy="523294"/>
          </a:xfrm>
          <a:prstGeom prst="rect">
            <a:avLst/>
          </a:prstGeom>
        </p:spPr>
      </p:pic>
      <p:cxnSp>
        <p:nvCxnSpPr>
          <p:cNvPr id="15" name="Straight Connector 14">
            <a:extLst>
              <a:ext uri="{FF2B5EF4-FFF2-40B4-BE49-F238E27FC236}">
                <a16:creationId xmlns:a16="http://schemas.microsoft.com/office/drawing/2014/main" id="{E845B52D-B16F-234C-94C9-D98E362C43E2}"/>
              </a:ext>
            </a:extLst>
          </p:cNvPr>
          <p:cNvCxnSpPr/>
          <p:nvPr/>
        </p:nvCxnSpPr>
        <p:spPr>
          <a:xfrm>
            <a:off x="4227756" y="5957868"/>
            <a:ext cx="0" cy="577403"/>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9485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C271EE28-E023-3FFC-DFB2-DBF00AB210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37687"/>
            <a:ext cx="12192000" cy="5820314"/>
          </a:xfrm>
          <a:prstGeom prst="rect">
            <a:avLst/>
          </a:prstGeom>
        </p:spPr>
      </p:pic>
      <p:sp>
        <p:nvSpPr>
          <p:cNvPr id="2" name="Title 1">
            <a:extLst>
              <a:ext uri="{FF2B5EF4-FFF2-40B4-BE49-F238E27FC236}">
                <a16:creationId xmlns:a16="http://schemas.microsoft.com/office/drawing/2014/main" id="{D9B88D48-5ABE-864A-86AF-FE31211DCA09}"/>
              </a:ext>
            </a:extLst>
          </p:cNvPr>
          <p:cNvSpPr>
            <a:spLocks noGrp="1"/>
          </p:cNvSpPr>
          <p:nvPr>
            <p:ph type="title"/>
          </p:nvPr>
        </p:nvSpPr>
        <p:spPr>
          <a:xfrm>
            <a:off x="938151" y="548211"/>
            <a:ext cx="10856284" cy="1008797"/>
          </a:xfrm>
        </p:spPr>
        <p:txBody>
          <a:bodyPr/>
          <a:lstStyle/>
          <a:p>
            <a:r>
              <a:rPr lang="en-US" altLang="x-none" sz="2800" dirty="0"/>
              <a:t>Accelerating advanced reactor demonstration &amp; deployment</a:t>
            </a:r>
            <a:endParaRPr lang="en-US" sz="2800" dirty="0"/>
          </a:p>
        </p:txBody>
      </p:sp>
      <p:sp>
        <p:nvSpPr>
          <p:cNvPr id="3" name="Slide Number Placeholder 2">
            <a:extLst>
              <a:ext uri="{FF2B5EF4-FFF2-40B4-BE49-F238E27FC236}">
                <a16:creationId xmlns:a16="http://schemas.microsoft.com/office/drawing/2014/main" id="{7F3F7608-595C-40AE-2722-8176DC41DCBF}"/>
              </a:ext>
            </a:extLst>
          </p:cNvPr>
          <p:cNvSpPr>
            <a:spLocks noGrp="1"/>
          </p:cNvSpPr>
          <p:nvPr>
            <p:ph type="sldNum" sz="quarter" idx="12"/>
          </p:nvPr>
        </p:nvSpPr>
        <p:spPr/>
        <p:txBody>
          <a:bodyPr/>
          <a:lstStyle/>
          <a:p>
            <a:fld id="{82B577FA-F7D9-2C48-919F-F962E3BF952F}" type="slidenum">
              <a:rPr lang="en-US" smtClean="0"/>
              <a:t>17</a:t>
            </a:fld>
            <a:endParaRPr lang="en-US"/>
          </a:p>
        </p:txBody>
      </p:sp>
    </p:spTree>
    <p:extLst>
      <p:ext uri="{BB962C8B-B14F-4D97-AF65-F5344CB8AC3E}">
        <p14:creationId xmlns:p14="http://schemas.microsoft.com/office/powerpoint/2010/main" val="1470827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251808-7363-E526-7286-C8D23E292F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9232255" y="-491181"/>
            <a:ext cx="2468564" cy="3450926"/>
          </a:xfrm>
          <a:prstGeom prst="rect">
            <a:avLst/>
          </a:prstGeom>
        </p:spPr>
      </p:pic>
      <p:pic>
        <p:nvPicPr>
          <p:cNvPr id="19" name="Picture 18">
            <a:extLst>
              <a:ext uri="{FF2B5EF4-FFF2-40B4-BE49-F238E27FC236}">
                <a16:creationId xmlns:a16="http://schemas.microsoft.com/office/drawing/2014/main" id="{0D40355C-8FEA-6F56-6771-4CB3E93E34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flipH="1">
            <a:off x="491181" y="3270013"/>
            <a:ext cx="2468564" cy="3450926"/>
          </a:xfrm>
          <a:prstGeom prst="rect">
            <a:avLst/>
          </a:prstGeom>
        </p:spPr>
      </p:pic>
      <p:sp>
        <p:nvSpPr>
          <p:cNvPr id="9" name="Rectangle 8">
            <a:extLst>
              <a:ext uri="{FF2B5EF4-FFF2-40B4-BE49-F238E27FC236}">
                <a16:creationId xmlns:a16="http://schemas.microsoft.com/office/drawing/2014/main" id="{4AE5770D-0406-45EF-3525-132091A0D42F}"/>
              </a:ext>
            </a:extLst>
          </p:cNvPr>
          <p:cNvSpPr/>
          <p:nvPr/>
        </p:nvSpPr>
        <p:spPr>
          <a:xfrm>
            <a:off x="0" y="2249122"/>
            <a:ext cx="12192000" cy="18319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4FF6D3D7-19B8-B4EA-62D1-6ACD864B47B3}"/>
              </a:ext>
            </a:extLst>
          </p:cNvPr>
          <p:cNvSpPr>
            <a:spLocks noGrp="1"/>
          </p:cNvSpPr>
          <p:nvPr>
            <p:ph type="sldNum" sz="quarter" idx="12"/>
          </p:nvPr>
        </p:nvSpPr>
        <p:spPr/>
        <p:txBody>
          <a:bodyPr/>
          <a:lstStyle/>
          <a:p>
            <a:fld id="{82B577FA-F7D9-2C48-919F-F962E3BF952F}" type="slidenum">
              <a:rPr lang="en-US" smtClean="0"/>
              <a:t>18</a:t>
            </a:fld>
            <a:endParaRPr lang="en-US"/>
          </a:p>
        </p:txBody>
      </p:sp>
      <p:sp>
        <p:nvSpPr>
          <p:cNvPr id="6" name="Hexagon 5">
            <a:extLst>
              <a:ext uri="{FF2B5EF4-FFF2-40B4-BE49-F238E27FC236}">
                <a16:creationId xmlns:a16="http://schemas.microsoft.com/office/drawing/2014/main" id="{887B6D14-C709-DEA3-F676-0B2B330CD1B8}"/>
              </a:ext>
            </a:extLst>
          </p:cNvPr>
          <p:cNvSpPr/>
          <p:nvPr/>
        </p:nvSpPr>
        <p:spPr>
          <a:xfrm>
            <a:off x="4531409" y="1860772"/>
            <a:ext cx="3129182" cy="2697571"/>
          </a:xfrm>
          <a:prstGeom prst="hexagon">
            <a:avLst/>
          </a:prstGeom>
          <a:solidFill>
            <a:schemeClr val="bg1">
              <a:lumMod val="95000"/>
            </a:schemeClr>
          </a:solidFill>
          <a:ln w="19050">
            <a:solidFill>
              <a:schemeClr val="tx2"/>
            </a:solidFill>
          </a:ln>
          <a:effectLst>
            <a:outerShdw blurRad="762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5C7ACE9A-792C-8949-63BD-3CE29A1958AF}"/>
              </a:ext>
            </a:extLst>
          </p:cNvPr>
          <p:cNvSpPr/>
          <p:nvPr/>
        </p:nvSpPr>
        <p:spPr>
          <a:xfrm>
            <a:off x="7908718" y="1860772"/>
            <a:ext cx="3129182" cy="2697571"/>
          </a:xfrm>
          <a:prstGeom prst="hexagon">
            <a:avLst/>
          </a:prstGeom>
          <a:solidFill>
            <a:schemeClr val="bg1">
              <a:lumMod val="95000"/>
            </a:schemeClr>
          </a:solidFill>
          <a:ln w="19050">
            <a:solidFill>
              <a:schemeClr val="tx2"/>
            </a:solidFill>
          </a:ln>
          <a:effectLst>
            <a:outerShdw blurRad="762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a:extLst>
              <a:ext uri="{FF2B5EF4-FFF2-40B4-BE49-F238E27FC236}">
                <a16:creationId xmlns:a16="http://schemas.microsoft.com/office/drawing/2014/main" id="{556AA751-6EF6-B52A-2E67-C5455B261668}"/>
              </a:ext>
            </a:extLst>
          </p:cNvPr>
          <p:cNvSpPr/>
          <p:nvPr/>
        </p:nvSpPr>
        <p:spPr>
          <a:xfrm>
            <a:off x="1154100" y="1860772"/>
            <a:ext cx="3129182" cy="2697571"/>
          </a:xfrm>
          <a:prstGeom prst="hexagon">
            <a:avLst/>
          </a:prstGeom>
          <a:solidFill>
            <a:schemeClr val="bg1">
              <a:lumMod val="95000"/>
            </a:schemeClr>
          </a:solidFill>
          <a:ln w="19050">
            <a:solidFill>
              <a:schemeClr val="tx2"/>
            </a:solidFill>
          </a:ln>
          <a:effectLst>
            <a:outerShdw blurRad="762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B2AE91A-0068-97C1-174E-045488F84A64}"/>
              </a:ext>
            </a:extLst>
          </p:cNvPr>
          <p:cNvSpPr txBox="1">
            <a:spLocks/>
          </p:cNvSpPr>
          <p:nvPr/>
        </p:nvSpPr>
        <p:spPr>
          <a:xfrm>
            <a:off x="4531409" y="4945120"/>
            <a:ext cx="3129183" cy="1177777"/>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pPr algn="ctr"/>
            <a:r>
              <a:rPr lang="en-US" sz="1800" dirty="0"/>
              <a:t>Department of Defense Strategic Capabilities </a:t>
            </a:r>
            <a:br>
              <a:rPr lang="en-US" sz="1800" dirty="0"/>
            </a:br>
            <a:r>
              <a:rPr lang="en-US" sz="1800" dirty="0"/>
              <a:t>Office Project Pele</a:t>
            </a:r>
          </a:p>
        </p:txBody>
      </p:sp>
      <p:sp>
        <p:nvSpPr>
          <p:cNvPr id="15" name="Title 1">
            <a:extLst>
              <a:ext uri="{FF2B5EF4-FFF2-40B4-BE49-F238E27FC236}">
                <a16:creationId xmlns:a16="http://schemas.microsoft.com/office/drawing/2014/main" id="{473DE0E2-010F-46BE-ED83-68C2B051F827}"/>
              </a:ext>
            </a:extLst>
          </p:cNvPr>
          <p:cNvSpPr txBox="1">
            <a:spLocks/>
          </p:cNvSpPr>
          <p:nvPr/>
        </p:nvSpPr>
        <p:spPr>
          <a:xfrm>
            <a:off x="1203688" y="4945120"/>
            <a:ext cx="3129182" cy="1498798"/>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pPr algn="ctr"/>
            <a:r>
              <a:rPr lang="en-US" sz="1800" dirty="0"/>
              <a:t>Microreactor Application Research, Validation and </a:t>
            </a:r>
            <a:r>
              <a:rPr lang="en-US" sz="1800" dirty="0" err="1"/>
              <a:t>EvaLuation</a:t>
            </a:r>
            <a:r>
              <a:rPr lang="en-US" sz="1800" dirty="0"/>
              <a:t> Project</a:t>
            </a:r>
          </a:p>
          <a:p>
            <a:pPr algn="ctr"/>
            <a:r>
              <a:rPr lang="en-US" sz="1800" b="0" i="1" dirty="0"/>
              <a:t>(MARVEL)</a:t>
            </a:r>
          </a:p>
        </p:txBody>
      </p:sp>
      <p:pic>
        <p:nvPicPr>
          <p:cNvPr id="17" name="Picture 16" descr="A close-up of a light bulb&#10;&#10;Description automatically generated with low confidence">
            <a:extLst>
              <a:ext uri="{FF2B5EF4-FFF2-40B4-BE49-F238E27FC236}">
                <a16:creationId xmlns:a16="http://schemas.microsoft.com/office/drawing/2014/main" id="{7260FA65-C156-473E-DBA5-616AB6BE52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14702" y="1274770"/>
            <a:ext cx="1807978" cy="3716395"/>
          </a:xfrm>
          <a:prstGeom prst="rect">
            <a:avLst/>
          </a:prstGeom>
          <a:effectLst>
            <a:outerShdw blurRad="50800" dist="38100" dir="2700000" algn="tl" rotWithShape="0">
              <a:prstClr val="black">
                <a:alpha val="40000"/>
              </a:prstClr>
            </a:outerShdw>
          </a:effectLst>
        </p:spPr>
      </p:pic>
      <p:sp>
        <p:nvSpPr>
          <p:cNvPr id="20" name="Title 1">
            <a:extLst>
              <a:ext uri="{FF2B5EF4-FFF2-40B4-BE49-F238E27FC236}">
                <a16:creationId xmlns:a16="http://schemas.microsoft.com/office/drawing/2014/main" id="{43ED96D8-463F-3F97-F397-10A20186434E}"/>
              </a:ext>
            </a:extLst>
          </p:cNvPr>
          <p:cNvSpPr txBox="1">
            <a:spLocks/>
          </p:cNvSpPr>
          <p:nvPr/>
        </p:nvSpPr>
        <p:spPr>
          <a:xfrm>
            <a:off x="7803139" y="4944925"/>
            <a:ext cx="3129182" cy="1177777"/>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pPr algn="ctr"/>
            <a:r>
              <a:rPr lang="en-US" sz="1800"/>
              <a:t>Molten Chloride</a:t>
            </a:r>
            <a:br>
              <a:rPr lang="en-US" sz="1800" dirty="0"/>
            </a:br>
            <a:r>
              <a:rPr lang="en-US" sz="1800" dirty="0"/>
              <a:t>Reactor Experiment </a:t>
            </a:r>
            <a:r>
              <a:rPr lang="en-US" sz="1800" b="0" i="1" dirty="0"/>
              <a:t>(MCRE)</a:t>
            </a:r>
            <a:br>
              <a:rPr lang="en-US" sz="1800" b="0" i="1" dirty="0"/>
            </a:br>
            <a:endParaRPr lang="en-US" sz="1800" b="0" i="1" dirty="0"/>
          </a:p>
        </p:txBody>
      </p:sp>
      <p:pic>
        <p:nvPicPr>
          <p:cNvPr id="21" name="Picture 20" descr="A picture containing white&#10;&#10;Description automatically generated">
            <a:extLst>
              <a:ext uri="{FF2B5EF4-FFF2-40B4-BE49-F238E27FC236}">
                <a16:creationId xmlns:a16="http://schemas.microsoft.com/office/drawing/2014/main" id="{F99DD932-9B4E-496D-7A33-632A75399639}"/>
              </a:ext>
            </a:extLst>
          </p:cNvPr>
          <p:cNvPicPr>
            <a:picLocks noChangeAspect="1"/>
          </p:cNvPicPr>
          <p:nvPr/>
        </p:nvPicPr>
        <p:blipFill>
          <a:blip r:embed="rId5"/>
          <a:stretch>
            <a:fillRect/>
          </a:stretch>
        </p:blipFill>
        <p:spPr>
          <a:xfrm>
            <a:off x="7073127" y="1929909"/>
            <a:ext cx="4847383" cy="272056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BF9709B9-1EF1-1069-F78C-DB328361263E}"/>
              </a:ext>
            </a:extLst>
          </p:cNvPr>
          <p:cNvSpPr>
            <a:spLocks noGrp="1"/>
          </p:cNvSpPr>
          <p:nvPr>
            <p:ph type="title"/>
          </p:nvPr>
        </p:nvSpPr>
        <p:spPr/>
        <p:txBody>
          <a:bodyPr/>
          <a:lstStyle/>
          <a:p>
            <a:r>
              <a:rPr lang="en-US" dirty="0"/>
              <a:t>Over the next three years, we will demonstrate the </a:t>
            </a:r>
            <a:br>
              <a:rPr lang="en-US" dirty="0"/>
            </a:br>
            <a:r>
              <a:rPr lang="en-US" dirty="0"/>
              <a:t>first new reactors on the INL site in over 40 years</a:t>
            </a:r>
          </a:p>
        </p:txBody>
      </p:sp>
      <p:pic>
        <p:nvPicPr>
          <p:cNvPr id="11" name="Picture 10" descr="A picture containing projector&#10;&#10;Description automatically generated">
            <a:extLst>
              <a:ext uri="{FF2B5EF4-FFF2-40B4-BE49-F238E27FC236}">
                <a16:creationId xmlns:a16="http://schemas.microsoft.com/office/drawing/2014/main" id="{E3862A51-C439-1DD3-5643-FE8CF0E464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90345" y="2342071"/>
            <a:ext cx="3525802" cy="20729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27935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E0FCA30-F44D-A6DD-58D5-466709E89FA4}"/>
              </a:ext>
            </a:extLst>
          </p:cNvPr>
          <p:cNvPicPr>
            <a:picLocks noChangeAspect="1"/>
          </p:cNvPicPr>
          <p:nvPr/>
        </p:nvPicPr>
        <p:blipFill>
          <a:blip r:embed="rId3" cstate="screen">
            <a:alphaModFix amt="52000"/>
            <a:extLst>
              <a:ext uri="{28A0092B-C50C-407E-A947-70E740481C1C}">
                <a14:useLocalDpi xmlns:a14="http://schemas.microsoft.com/office/drawing/2010/main"/>
              </a:ext>
            </a:extLst>
          </a:blip>
          <a:stretch>
            <a:fillRect/>
          </a:stretch>
        </p:blipFill>
        <p:spPr>
          <a:xfrm>
            <a:off x="-629" y="1941340"/>
            <a:ext cx="8415131" cy="4924908"/>
          </a:xfrm>
          <a:prstGeom prst="rect">
            <a:avLst/>
          </a:prstGeom>
        </p:spPr>
      </p:pic>
      <p:sp>
        <p:nvSpPr>
          <p:cNvPr id="17" name="Rectangle 16">
            <a:extLst>
              <a:ext uri="{FF2B5EF4-FFF2-40B4-BE49-F238E27FC236}">
                <a16:creationId xmlns:a16="http://schemas.microsoft.com/office/drawing/2014/main" id="{6B852AEE-6362-1FFF-11AF-047F78FAD472}"/>
              </a:ext>
            </a:extLst>
          </p:cNvPr>
          <p:cNvSpPr/>
          <p:nvPr/>
        </p:nvSpPr>
        <p:spPr>
          <a:xfrm>
            <a:off x="-1" y="1933092"/>
            <a:ext cx="12192001" cy="14959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BC83C6-CB80-0B46-AD9B-0BA68A12AC02}"/>
              </a:ext>
            </a:extLst>
          </p:cNvPr>
          <p:cNvSpPr>
            <a:spLocks noGrp="1"/>
          </p:cNvSpPr>
          <p:nvPr>
            <p:ph type="title"/>
          </p:nvPr>
        </p:nvSpPr>
        <p:spPr/>
        <p:txBody>
          <a:bodyPr/>
          <a:lstStyle/>
          <a:p>
            <a:r>
              <a:rPr lang="en-US" sz="2800"/>
              <a:t>Leading advanced reactor fuel cycle </a:t>
            </a:r>
            <a:br>
              <a:rPr lang="en-US" sz="2800"/>
            </a:br>
            <a:r>
              <a:rPr lang="en-US" sz="2800"/>
              <a:t>development through RD&amp;D test beds</a:t>
            </a:r>
          </a:p>
        </p:txBody>
      </p:sp>
      <p:sp>
        <p:nvSpPr>
          <p:cNvPr id="4" name="Slide Number Placeholder 3">
            <a:extLst>
              <a:ext uri="{FF2B5EF4-FFF2-40B4-BE49-F238E27FC236}">
                <a16:creationId xmlns:a16="http://schemas.microsoft.com/office/drawing/2014/main" id="{1A5A6FB5-0733-8140-84AA-1460A8BE5E9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2B577FA-F7D9-2C48-919F-F962E3BF952F}" type="slidenum">
              <a:rPr kumimoji="0" lang="en-US" sz="1200" b="0" i="0" u="none" strike="noStrike" kern="1200" cap="none" spc="0" normalizeH="0" baseline="0" noProof="0" smtClean="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DC08584C-0D36-AB4F-ABC7-01C59D2044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3862" y="2542462"/>
            <a:ext cx="2557953" cy="2066544"/>
          </a:xfrm>
          <a:prstGeom prst="rect">
            <a:avLst/>
          </a:prstGeom>
          <a:solidFill>
            <a:schemeClr val="bg1"/>
          </a:solidFill>
          <a:ln w="19050" cap="sq">
            <a:solidFill>
              <a:schemeClr val="bg1"/>
            </a:solidFill>
            <a:miter lim="800000"/>
          </a:ln>
          <a:effectLst>
            <a:outerShdw blurRad="50800" dist="38100" dir="2700000" algn="tl" rotWithShape="0">
              <a:prstClr val="black">
                <a:alpha val="40000"/>
              </a:prstClr>
            </a:outerShdw>
          </a:effectLst>
        </p:spPr>
      </p:pic>
      <p:pic>
        <p:nvPicPr>
          <p:cNvPr id="13" name="Picture 2">
            <a:extLst>
              <a:ext uri="{FF2B5EF4-FFF2-40B4-BE49-F238E27FC236}">
                <a16:creationId xmlns:a16="http://schemas.microsoft.com/office/drawing/2014/main" id="{9AEDD679-ADFF-0F4B-867E-36413B1B23A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6253152" y="2542462"/>
            <a:ext cx="2575036" cy="2066544"/>
          </a:xfrm>
          <a:prstGeom prst="rect">
            <a:avLst/>
          </a:prstGeom>
          <a:noFill/>
          <a:ln w="19050">
            <a:solidFill>
              <a:schemeClr val="bg1"/>
            </a:solidFill>
            <a:miter lim="800000"/>
            <a:headEnd/>
            <a:tailEnd/>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9" name="TextBox 18">
            <a:extLst>
              <a:ext uri="{FF2B5EF4-FFF2-40B4-BE49-F238E27FC236}">
                <a16:creationId xmlns:a16="http://schemas.microsoft.com/office/drawing/2014/main" id="{74842287-A4EA-F049-6E56-0E94FDDDB340}"/>
              </a:ext>
            </a:extLst>
          </p:cNvPr>
          <p:cNvSpPr txBox="1"/>
          <p:nvPr/>
        </p:nvSpPr>
        <p:spPr>
          <a:xfrm>
            <a:off x="9455828" y="4728799"/>
            <a:ext cx="1913856" cy="738664"/>
          </a:xfrm>
          <a:prstGeom prst="rect">
            <a:avLst/>
          </a:prstGeom>
          <a:noFill/>
        </p:spPr>
        <p:txBody>
          <a:bodyPr wrap="square" rtlCol="0">
            <a:spAutoFit/>
          </a:bodyPr>
          <a:lstStyle/>
          <a:p>
            <a:pPr lvl="0" algn="ctr">
              <a:defRPr/>
            </a:pPr>
            <a:r>
              <a:rPr lang="en-US" sz="1400" i="1">
                <a:solidFill>
                  <a:schemeClr val="tx1">
                    <a:lumMod val="85000"/>
                    <a:lumOff val="15000"/>
                  </a:schemeClr>
                </a:solidFill>
                <a:latin typeface="Arial" panose="020B0604020202020204"/>
              </a:rPr>
              <a:t>Veolia's </a:t>
            </a:r>
            <a:r>
              <a:rPr lang="en-US" sz="1400" i="1" err="1">
                <a:solidFill>
                  <a:schemeClr val="tx1">
                    <a:lumMod val="85000"/>
                    <a:lumOff val="15000"/>
                  </a:schemeClr>
                </a:solidFill>
                <a:latin typeface="Arial" panose="020B0604020202020204"/>
              </a:rPr>
              <a:t>GeoMelt</a:t>
            </a:r>
            <a:r>
              <a:rPr lang="en-US" sz="1400" i="1">
                <a:solidFill>
                  <a:schemeClr val="tx1">
                    <a:lumMod val="85000"/>
                    <a:lumOff val="15000"/>
                  </a:schemeClr>
                </a:solidFill>
                <a:latin typeface="Arial" panose="020B0604020202020204"/>
              </a:rPr>
              <a:t> Engineering Scale Melt Unit</a:t>
            </a:r>
          </a:p>
        </p:txBody>
      </p:sp>
      <p:sp>
        <p:nvSpPr>
          <p:cNvPr id="20" name="TextBox 19">
            <a:extLst>
              <a:ext uri="{FF2B5EF4-FFF2-40B4-BE49-F238E27FC236}">
                <a16:creationId xmlns:a16="http://schemas.microsoft.com/office/drawing/2014/main" id="{FA2EC0A4-1AEA-2440-C9AD-E02D25CE8B20}"/>
              </a:ext>
            </a:extLst>
          </p:cNvPr>
          <p:cNvSpPr txBox="1"/>
          <p:nvPr/>
        </p:nvSpPr>
        <p:spPr>
          <a:xfrm>
            <a:off x="6642899" y="4723556"/>
            <a:ext cx="1795541" cy="738665"/>
          </a:xfrm>
          <a:prstGeom prst="rect">
            <a:avLst/>
          </a:prstGeom>
          <a:noFill/>
        </p:spPr>
        <p:txBody>
          <a:bodyPr wrap="square" rtlCol="0">
            <a:spAutoFit/>
          </a:bodyPr>
          <a:lstStyle/>
          <a:p>
            <a:pPr lvl="0" algn="ctr">
              <a:defRPr/>
            </a:pPr>
            <a:r>
              <a:rPr lang="en-US" sz="1400" i="1">
                <a:solidFill>
                  <a:schemeClr val="tx1">
                    <a:lumMod val="85000"/>
                    <a:lumOff val="15000"/>
                  </a:schemeClr>
                </a:solidFill>
                <a:latin typeface="Arial" panose="020B0604020202020204"/>
              </a:rPr>
              <a:t>Beartooth – </a:t>
            </a:r>
            <a:br>
              <a:rPr lang="en-US" sz="1400" i="1">
                <a:solidFill>
                  <a:schemeClr val="tx1">
                    <a:lumMod val="85000"/>
                    <a:lumOff val="15000"/>
                  </a:schemeClr>
                </a:solidFill>
                <a:latin typeface="Arial" panose="020B0604020202020204"/>
              </a:rPr>
            </a:br>
            <a:r>
              <a:rPr lang="en-US" sz="1400" i="1">
                <a:solidFill>
                  <a:schemeClr val="tx1">
                    <a:lumMod val="85000"/>
                    <a:lumOff val="15000"/>
                  </a:schemeClr>
                </a:solidFill>
                <a:latin typeface="Arial" panose="020B0604020202020204"/>
              </a:rPr>
              <a:t>special nuclear material test bed</a:t>
            </a:r>
          </a:p>
        </p:txBody>
      </p:sp>
      <p:sp>
        <p:nvSpPr>
          <p:cNvPr id="21" name="TextBox 20">
            <a:extLst>
              <a:ext uri="{FF2B5EF4-FFF2-40B4-BE49-F238E27FC236}">
                <a16:creationId xmlns:a16="http://schemas.microsoft.com/office/drawing/2014/main" id="{1F6CB932-B12E-AF72-2D47-03021D2488A9}"/>
              </a:ext>
            </a:extLst>
          </p:cNvPr>
          <p:cNvSpPr txBox="1"/>
          <p:nvPr/>
        </p:nvSpPr>
        <p:spPr>
          <a:xfrm>
            <a:off x="724642" y="4718995"/>
            <a:ext cx="2380545" cy="738664"/>
          </a:xfrm>
          <a:prstGeom prst="rect">
            <a:avLst/>
          </a:prstGeom>
          <a:noFill/>
        </p:spPr>
        <p:txBody>
          <a:bodyPr wrap="square" rtlCol="0">
            <a:spAutoFit/>
          </a:bodyPr>
          <a:lstStyle/>
          <a:p>
            <a:pPr lvl="0" algn="ctr">
              <a:defRPr/>
            </a:pPr>
            <a:r>
              <a:rPr lang="en-US" sz="1400" i="1">
                <a:solidFill>
                  <a:schemeClr val="tx1">
                    <a:lumMod val="85000"/>
                    <a:lumOff val="15000"/>
                  </a:schemeClr>
                </a:solidFill>
                <a:latin typeface="Arial" panose="020B0604020202020204"/>
              </a:rPr>
              <a:t>Molten Salt Thermophysical </a:t>
            </a:r>
            <a:br>
              <a:rPr lang="en-US" sz="1400" i="1">
                <a:solidFill>
                  <a:schemeClr val="tx1">
                    <a:lumMod val="85000"/>
                    <a:lumOff val="15000"/>
                  </a:schemeClr>
                </a:solidFill>
                <a:latin typeface="Arial" panose="020B0604020202020204"/>
              </a:rPr>
            </a:br>
            <a:r>
              <a:rPr lang="en-US" sz="1400" i="1">
                <a:solidFill>
                  <a:schemeClr val="tx1">
                    <a:lumMod val="85000"/>
                    <a:lumOff val="15000"/>
                  </a:schemeClr>
                </a:solidFill>
                <a:latin typeface="Arial" panose="020B0604020202020204"/>
              </a:rPr>
              <a:t>Examination Capability (MSTEC)</a:t>
            </a:r>
          </a:p>
        </p:txBody>
      </p:sp>
      <p:pic>
        <p:nvPicPr>
          <p:cNvPr id="18" name="Picture 17">
            <a:extLst>
              <a:ext uri="{FF2B5EF4-FFF2-40B4-BE49-F238E27FC236}">
                <a16:creationId xmlns:a16="http://schemas.microsoft.com/office/drawing/2014/main" id="{76EDE7F7-FDE3-F02B-442B-81D2A925156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15025" y="2515385"/>
            <a:ext cx="2550844" cy="2066544"/>
          </a:xfrm>
          <a:prstGeom prst="rect">
            <a:avLst/>
          </a:prstGeom>
          <a:ln w="19050">
            <a:solidFill>
              <a:schemeClr val="bg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3D53B1E-80F9-1404-91DD-527577DFEF6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447014" y="2539747"/>
            <a:ext cx="2561172" cy="2066544"/>
          </a:xfrm>
          <a:prstGeom prst="rect">
            <a:avLst/>
          </a:prstGeom>
          <a:ln w="19050">
            <a:solidFill>
              <a:schemeClr val="bg1"/>
            </a:solidFill>
          </a:ln>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BF2EEFFE-33CA-6025-6197-A20301137EF2}"/>
              </a:ext>
            </a:extLst>
          </p:cNvPr>
          <p:cNvSpPr txBox="1"/>
          <p:nvPr/>
        </p:nvSpPr>
        <p:spPr>
          <a:xfrm>
            <a:off x="3829829" y="4700580"/>
            <a:ext cx="1795541" cy="738664"/>
          </a:xfrm>
          <a:prstGeom prst="rect">
            <a:avLst/>
          </a:prstGeom>
          <a:noFill/>
        </p:spPr>
        <p:txBody>
          <a:bodyPr wrap="square" rtlCol="0">
            <a:spAutoFit/>
          </a:bodyPr>
          <a:lstStyle/>
          <a:p>
            <a:pPr lvl="0" algn="ctr">
              <a:defRPr/>
            </a:pPr>
            <a:r>
              <a:rPr lang="en-US" sz="1400" i="1">
                <a:solidFill>
                  <a:schemeClr val="tx1">
                    <a:lumMod val="85000"/>
                    <a:lumOff val="15000"/>
                  </a:schemeClr>
                </a:solidFill>
                <a:latin typeface="Arial" panose="020B0604020202020204"/>
              </a:rPr>
              <a:t>Moran – </a:t>
            </a:r>
            <a:br>
              <a:rPr lang="en-US" sz="1400" i="1">
                <a:solidFill>
                  <a:schemeClr val="tx1">
                    <a:lumMod val="85000"/>
                    <a:lumOff val="15000"/>
                  </a:schemeClr>
                </a:solidFill>
                <a:latin typeface="Arial" panose="020B0604020202020204"/>
              </a:rPr>
            </a:br>
            <a:r>
              <a:rPr lang="en-US" sz="1400" i="1">
                <a:solidFill>
                  <a:schemeClr val="tx1">
                    <a:lumMod val="85000"/>
                    <a:lumOff val="15000"/>
                  </a:schemeClr>
                </a:solidFill>
                <a:latin typeface="Arial" panose="020B0604020202020204"/>
              </a:rPr>
              <a:t>uranium-based spent fuel test bed</a:t>
            </a:r>
          </a:p>
        </p:txBody>
      </p:sp>
    </p:spTree>
    <p:extLst>
      <p:ext uri="{BB962C8B-B14F-4D97-AF65-F5344CB8AC3E}">
        <p14:creationId xmlns:p14="http://schemas.microsoft.com/office/powerpoint/2010/main" val="1045701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C3512A-38A3-88A4-82CD-BA7DCE0D03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9232255" y="-491181"/>
            <a:ext cx="2468564" cy="3450926"/>
          </a:xfrm>
          <a:prstGeom prst="rect">
            <a:avLst/>
          </a:prstGeom>
        </p:spPr>
      </p:pic>
      <p:pic>
        <p:nvPicPr>
          <p:cNvPr id="6" name="Picture 5">
            <a:extLst>
              <a:ext uri="{FF2B5EF4-FFF2-40B4-BE49-F238E27FC236}">
                <a16:creationId xmlns:a16="http://schemas.microsoft.com/office/drawing/2014/main" id="{7EAA9EC3-2722-3931-36DD-80E4E96C808C}"/>
              </a:ext>
            </a:extLst>
          </p:cNvPr>
          <p:cNvPicPr>
            <a:picLocks noChangeAspect="1"/>
          </p:cNvPicPr>
          <p:nvPr/>
        </p:nvPicPr>
        <p:blipFill>
          <a:blip r:embed="rId4" cstate="screen">
            <a:alphaModFix amt="52000"/>
            <a:extLst>
              <a:ext uri="{28A0092B-C50C-407E-A947-70E740481C1C}">
                <a14:useLocalDpi xmlns:a14="http://schemas.microsoft.com/office/drawing/2010/main"/>
              </a:ext>
            </a:extLst>
          </a:blip>
          <a:stretch>
            <a:fillRect/>
          </a:stretch>
        </p:blipFill>
        <p:spPr>
          <a:xfrm>
            <a:off x="-2" y="1941700"/>
            <a:ext cx="8400423" cy="4916300"/>
          </a:xfrm>
          <a:prstGeom prst="rect">
            <a:avLst/>
          </a:prstGeom>
        </p:spPr>
      </p:pic>
      <p:sp>
        <p:nvSpPr>
          <p:cNvPr id="7" name="Rectangle 6">
            <a:extLst>
              <a:ext uri="{FF2B5EF4-FFF2-40B4-BE49-F238E27FC236}">
                <a16:creationId xmlns:a16="http://schemas.microsoft.com/office/drawing/2014/main" id="{28F6963E-D90D-7CB5-3409-0267E42B5CEA}"/>
              </a:ext>
            </a:extLst>
          </p:cNvPr>
          <p:cNvSpPr/>
          <p:nvPr/>
        </p:nvSpPr>
        <p:spPr>
          <a:xfrm>
            <a:off x="-1" y="2201196"/>
            <a:ext cx="12192001" cy="2547641"/>
          </a:xfrm>
          <a:prstGeom prst="rect">
            <a:avLst/>
          </a:prstGeom>
          <a:solidFill>
            <a:schemeClr val="bg1">
              <a:lumMod val="8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Pro" panose="020B0503030403020204"/>
              <a:ea typeface="+mn-ea"/>
              <a:cs typeface="+mn-cs"/>
            </a:endParaRPr>
          </a:p>
        </p:txBody>
      </p:sp>
      <p:sp>
        <p:nvSpPr>
          <p:cNvPr id="2" name="Title 1">
            <a:extLst>
              <a:ext uri="{FF2B5EF4-FFF2-40B4-BE49-F238E27FC236}">
                <a16:creationId xmlns:a16="http://schemas.microsoft.com/office/drawing/2014/main" id="{8B63ACF9-89A5-2A2E-5A99-797E3E4C1AC8}"/>
              </a:ext>
            </a:extLst>
          </p:cNvPr>
          <p:cNvSpPr>
            <a:spLocks noGrp="1"/>
          </p:cNvSpPr>
          <p:nvPr>
            <p:ph type="title"/>
          </p:nvPr>
        </p:nvSpPr>
        <p:spPr/>
        <p:txBody>
          <a:bodyPr/>
          <a:lstStyle/>
          <a:p>
            <a:r>
              <a:rPr lang="en-US" dirty="0"/>
              <a:t>Energy security is national security </a:t>
            </a:r>
            <a:r>
              <a:rPr lang="en-US" sz="2800" dirty="0"/>
              <a:t>–</a:t>
            </a:r>
            <a:r>
              <a:rPr lang="en-US" dirty="0"/>
              <a:t> </a:t>
            </a:r>
            <a:r>
              <a:rPr lang="en-US" i="1" dirty="0"/>
              <a:t>now more than ever</a:t>
            </a:r>
          </a:p>
        </p:txBody>
      </p:sp>
      <p:sp>
        <p:nvSpPr>
          <p:cNvPr id="5" name="Slide Number Placeholder 4">
            <a:extLst>
              <a:ext uri="{FF2B5EF4-FFF2-40B4-BE49-F238E27FC236}">
                <a16:creationId xmlns:a16="http://schemas.microsoft.com/office/drawing/2014/main" id="{79208A51-6B29-368C-993C-51FC3CD2F194}"/>
              </a:ext>
            </a:extLst>
          </p:cNvPr>
          <p:cNvSpPr>
            <a:spLocks noGrp="1"/>
          </p:cNvSpPr>
          <p:nvPr>
            <p:ph type="sldNum" sz="quarter" idx="12"/>
          </p:nvPr>
        </p:nvSpPr>
        <p:spPr/>
        <p:txBody>
          <a:bodyPr/>
          <a:lstStyle/>
          <a:p>
            <a:fld id="{82B577FA-F7D9-2C48-919F-F962E3BF952F}" type="slidenum">
              <a:rPr lang="en-US" smtClean="0"/>
              <a:t>2</a:t>
            </a:fld>
            <a:endParaRPr lang="en-US"/>
          </a:p>
        </p:txBody>
      </p:sp>
      <p:pic>
        <p:nvPicPr>
          <p:cNvPr id="20" name="Picture 19" descr="Text, letter&#10;&#10;Description automatically generated">
            <a:extLst>
              <a:ext uri="{FF2B5EF4-FFF2-40B4-BE49-F238E27FC236}">
                <a16:creationId xmlns:a16="http://schemas.microsoft.com/office/drawing/2014/main" id="{741F25FF-A9B9-233B-0E29-143B648192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43551">
            <a:off x="2741829" y="1512868"/>
            <a:ext cx="2747820" cy="3024154"/>
          </a:xfrm>
          <a:prstGeom prst="rect">
            <a:avLst/>
          </a:prstGeom>
          <a:ln w="6350">
            <a:solidFill>
              <a:schemeClr val="accent6"/>
            </a:solidFill>
          </a:ln>
        </p:spPr>
      </p:pic>
      <p:pic>
        <p:nvPicPr>
          <p:cNvPr id="26" name="Picture 25" descr="Graphical user interface, text, application, chat or text message&#10;&#10;Description automatically generated">
            <a:extLst>
              <a:ext uri="{FF2B5EF4-FFF2-40B4-BE49-F238E27FC236}">
                <a16:creationId xmlns:a16="http://schemas.microsoft.com/office/drawing/2014/main" id="{D16A51FC-828C-CD81-D39D-45DAC3455A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009354">
            <a:off x="55383" y="1338998"/>
            <a:ext cx="2548861" cy="3322209"/>
          </a:xfrm>
          <a:prstGeom prst="rect">
            <a:avLst/>
          </a:prstGeom>
          <a:ln w="6350">
            <a:solidFill>
              <a:schemeClr val="accent6"/>
            </a:solidFill>
          </a:ln>
        </p:spPr>
      </p:pic>
      <p:grpSp>
        <p:nvGrpSpPr>
          <p:cNvPr id="14" name="Group 13">
            <a:extLst>
              <a:ext uri="{FF2B5EF4-FFF2-40B4-BE49-F238E27FC236}">
                <a16:creationId xmlns:a16="http://schemas.microsoft.com/office/drawing/2014/main" id="{8F7672A9-1A46-56C1-C5A1-BF1123D8172E}"/>
              </a:ext>
            </a:extLst>
          </p:cNvPr>
          <p:cNvGrpSpPr>
            <a:grpSpLocks noChangeAspect="1"/>
          </p:cNvGrpSpPr>
          <p:nvPr/>
        </p:nvGrpSpPr>
        <p:grpSpPr>
          <a:xfrm rot="387953">
            <a:off x="1015047" y="3406429"/>
            <a:ext cx="3154626" cy="3291840"/>
            <a:chOff x="1149531" y="391887"/>
            <a:chExt cx="9814423" cy="10241280"/>
          </a:xfrm>
        </p:grpSpPr>
        <p:sp>
          <p:nvSpPr>
            <p:cNvPr id="15" name="Rectangle 14">
              <a:extLst>
                <a:ext uri="{FF2B5EF4-FFF2-40B4-BE49-F238E27FC236}">
                  <a16:creationId xmlns:a16="http://schemas.microsoft.com/office/drawing/2014/main" id="{0421F4CB-84FE-BE49-929B-3CA738D2B4FC}"/>
                </a:ext>
              </a:extLst>
            </p:cNvPr>
            <p:cNvSpPr/>
            <p:nvPr/>
          </p:nvSpPr>
          <p:spPr>
            <a:xfrm>
              <a:off x="1149531" y="391887"/>
              <a:ext cx="9814423" cy="102412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71678EB-3578-CC0F-0CDF-5168E374C30F}"/>
                </a:ext>
              </a:extLst>
            </p:cNvPr>
            <p:cNvPicPr>
              <a:picLocks noChangeAspect="1"/>
            </p:cNvPicPr>
            <p:nvPr/>
          </p:nvPicPr>
          <p:blipFill rotWithShape="1">
            <a:blip r:embed="rId7"/>
            <a:srcRect r="1063"/>
            <a:stretch/>
          </p:blipFill>
          <p:spPr>
            <a:xfrm>
              <a:off x="1228046" y="2195339"/>
              <a:ext cx="9632422" cy="2467320"/>
            </a:xfrm>
            <a:prstGeom prst="rect">
              <a:avLst/>
            </a:prstGeom>
          </p:spPr>
        </p:pic>
        <p:pic>
          <p:nvPicPr>
            <p:cNvPr id="17" name="Picture 16">
              <a:extLst>
                <a:ext uri="{FF2B5EF4-FFF2-40B4-BE49-F238E27FC236}">
                  <a16:creationId xmlns:a16="http://schemas.microsoft.com/office/drawing/2014/main" id="{E1754364-2EC4-4C29-0877-E863DE90C31B}"/>
                </a:ext>
              </a:extLst>
            </p:cNvPr>
            <p:cNvPicPr>
              <a:picLocks noChangeAspect="1"/>
            </p:cNvPicPr>
            <p:nvPr/>
          </p:nvPicPr>
          <p:blipFill>
            <a:blip r:embed="rId8"/>
            <a:stretch>
              <a:fillRect/>
            </a:stretch>
          </p:blipFill>
          <p:spPr>
            <a:xfrm>
              <a:off x="1228046" y="512461"/>
              <a:ext cx="9632422" cy="1920240"/>
            </a:xfrm>
            <a:prstGeom prst="rect">
              <a:avLst/>
            </a:prstGeom>
          </p:spPr>
        </p:pic>
        <p:pic>
          <p:nvPicPr>
            <p:cNvPr id="19" name="Picture 2" descr="Oil rigs">
              <a:extLst>
                <a:ext uri="{FF2B5EF4-FFF2-40B4-BE49-F238E27FC236}">
                  <a16:creationId xmlns:a16="http://schemas.microsoft.com/office/drawing/2014/main" id="{D30BB8E3-E998-8331-CA79-E6260E6C240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375"/>
            <a:stretch/>
          </p:blipFill>
          <p:spPr bwMode="auto">
            <a:xfrm>
              <a:off x="1228044" y="4242678"/>
              <a:ext cx="9617197" cy="63093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A4269F3-56F7-D469-C654-FD5C94680BBA}"/>
                </a:ext>
              </a:extLst>
            </p:cNvPr>
            <p:cNvPicPr>
              <a:picLocks noChangeAspect="1"/>
            </p:cNvPicPr>
            <p:nvPr/>
          </p:nvPicPr>
          <p:blipFill>
            <a:blip r:embed="rId10"/>
            <a:stretch>
              <a:fillRect/>
            </a:stretch>
          </p:blipFill>
          <p:spPr>
            <a:xfrm>
              <a:off x="1228043" y="4144490"/>
              <a:ext cx="9628632" cy="1117509"/>
            </a:xfrm>
            <a:prstGeom prst="rect">
              <a:avLst/>
            </a:prstGeom>
          </p:spPr>
        </p:pic>
      </p:grpSp>
      <p:pic>
        <p:nvPicPr>
          <p:cNvPr id="22" name="Picture 21" descr="Graphical user interface, text, application, website&#10;&#10;Description automatically generated">
            <a:extLst>
              <a:ext uri="{FF2B5EF4-FFF2-40B4-BE49-F238E27FC236}">
                <a16:creationId xmlns:a16="http://schemas.microsoft.com/office/drawing/2014/main" id="{373CCDC5-EA71-3840-D409-2A9AF89462A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1172030">
            <a:off x="6208149" y="1162233"/>
            <a:ext cx="2627582" cy="3245838"/>
          </a:xfrm>
          <a:prstGeom prst="rect">
            <a:avLst/>
          </a:prstGeom>
          <a:ln w="6350">
            <a:solidFill>
              <a:schemeClr val="accent6"/>
            </a:solidFill>
          </a:ln>
        </p:spPr>
      </p:pic>
      <p:grpSp>
        <p:nvGrpSpPr>
          <p:cNvPr id="8" name="Group 7">
            <a:extLst>
              <a:ext uri="{FF2B5EF4-FFF2-40B4-BE49-F238E27FC236}">
                <a16:creationId xmlns:a16="http://schemas.microsoft.com/office/drawing/2014/main" id="{5409A985-A214-169A-184E-2BCCE63EBFFB}"/>
              </a:ext>
            </a:extLst>
          </p:cNvPr>
          <p:cNvGrpSpPr>
            <a:grpSpLocks noChangeAspect="1"/>
          </p:cNvGrpSpPr>
          <p:nvPr/>
        </p:nvGrpSpPr>
        <p:grpSpPr>
          <a:xfrm rot="371508">
            <a:off x="9555325" y="1259688"/>
            <a:ext cx="2606965" cy="3749040"/>
            <a:chOff x="3944175" y="318073"/>
            <a:chExt cx="4541596" cy="6531218"/>
          </a:xfrm>
        </p:grpSpPr>
        <p:sp>
          <p:nvSpPr>
            <p:cNvPr id="9" name="Rectangle 8">
              <a:extLst>
                <a:ext uri="{FF2B5EF4-FFF2-40B4-BE49-F238E27FC236}">
                  <a16:creationId xmlns:a16="http://schemas.microsoft.com/office/drawing/2014/main" id="{A4B7945B-DB5C-8258-3CEF-7EF3AF547886}"/>
                </a:ext>
              </a:extLst>
            </p:cNvPr>
            <p:cNvSpPr/>
            <p:nvPr/>
          </p:nvSpPr>
          <p:spPr>
            <a:xfrm>
              <a:off x="3944175" y="318073"/>
              <a:ext cx="4541596" cy="65312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1AA9628-045B-2F83-9CC9-D2227383B228}"/>
                </a:ext>
              </a:extLst>
            </p:cNvPr>
            <p:cNvGrpSpPr/>
            <p:nvPr/>
          </p:nvGrpSpPr>
          <p:grpSpPr>
            <a:xfrm>
              <a:off x="4013847" y="326782"/>
              <a:ext cx="4386574" cy="6466720"/>
              <a:chOff x="4013847" y="326782"/>
              <a:chExt cx="4386574" cy="6466720"/>
            </a:xfrm>
          </p:grpSpPr>
          <p:pic>
            <p:nvPicPr>
              <p:cNvPr id="11" name="Picture 10">
                <a:extLst>
                  <a:ext uri="{FF2B5EF4-FFF2-40B4-BE49-F238E27FC236}">
                    <a16:creationId xmlns:a16="http://schemas.microsoft.com/office/drawing/2014/main" id="{EE8DCB74-F844-08BF-8B6A-C1B67C0ADC71}"/>
                  </a:ext>
                </a:extLst>
              </p:cNvPr>
              <p:cNvPicPr>
                <a:picLocks noChangeAspect="1"/>
              </p:cNvPicPr>
              <p:nvPr/>
            </p:nvPicPr>
            <p:blipFill>
              <a:blip r:embed="rId12"/>
              <a:stretch>
                <a:fillRect/>
              </a:stretch>
            </p:blipFill>
            <p:spPr>
              <a:xfrm>
                <a:off x="4013847" y="326782"/>
                <a:ext cx="4370552" cy="381053"/>
              </a:xfrm>
              <a:prstGeom prst="rect">
                <a:avLst/>
              </a:prstGeom>
            </p:spPr>
          </p:pic>
          <p:pic>
            <p:nvPicPr>
              <p:cNvPr id="12" name="Picture 11">
                <a:extLst>
                  <a:ext uri="{FF2B5EF4-FFF2-40B4-BE49-F238E27FC236}">
                    <a16:creationId xmlns:a16="http://schemas.microsoft.com/office/drawing/2014/main" id="{CFFB7228-C9BE-31C2-A1A1-F71EB987C940}"/>
                  </a:ext>
                </a:extLst>
              </p:cNvPr>
              <p:cNvPicPr>
                <a:picLocks noChangeAspect="1"/>
              </p:cNvPicPr>
              <p:nvPr/>
            </p:nvPicPr>
            <p:blipFill rotWithShape="1">
              <a:blip r:embed="rId13"/>
              <a:srcRect b="71221"/>
              <a:stretch/>
            </p:blipFill>
            <p:spPr>
              <a:xfrm>
                <a:off x="4029870" y="707835"/>
                <a:ext cx="4370551" cy="1973651"/>
              </a:xfrm>
              <a:prstGeom prst="rect">
                <a:avLst/>
              </a:prstGeom>
            </p:spPr>
          </p:pic>
          <p:pic>
            <p:nvPicPr>
              <p:cNvPr id="13" name="Picture 12">
                <a:extLst>
                  <a:ext uri="{FF2B5EF4-FFF2-40B4-BE49-F238E27FC236}">
                    <a16:creationId xmlns:a16="http://schemas.microsoft.com/office/drawing/2014/main" id="{B1C2D2AE-80FF-18C9-CEEA-50F7698EEE0B}"/>
                  </a:ext>
                </a:extLst>
              </p:cNvPr>
              <p:cNvPicPr>
                <a:picLocks noChangeAspect="1"/>
              </p:cNvPicPr>
              <p:nvPr/>
            </p:nvPicPr>
            <p:blipFill rotWithShape="1">
              <a:blip r:embed="rId13"/>
              <a:srcRect t="39802"/>
              <a:stretch/>
            </p:blipFill>
            <p:spPr>
              <a:xfrm>
                <a:off x="4029869" y="2665112"/>
                <a:ext cx="4370551" cy="4128390"/>
              </a:xfrm>
              <a:prstGeom prst="rect">
                <a:avLst/>
              </a:prstGeom>
            </p:spPr>
          </p:pic>
        </p:grpSp>
      </p:grpSp>
      <p:pic>
        <p:nvPicPr>
          <p:cNvPr id="18" name="Picture 17" descr="A person in a suit&#10;&#10;Description automatically generated with low confidence">
            <a:extLst>
              <a:ext uri="{FF2B5EF4-FFF2-40B4-BE49-F238E27FC236}">
                <a16:creationId xmlns:a16="http://schemas.microsoft.com/office/drawing/2014/main" id="{E8283974-C677-431D-94CA-1275F90E0D0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426807" y="3149949"/>
            <a:ext cx="2721430" cy="3024153"/>
          </a:xfrm>
          <a:prstGeom prst="rect">
            <a:avLst/>
          </a:prstGeom>
          <a:ln w="6350">
            <a:solidFill>
              <a:schemeClr val="accent6"/>
            </a:solidFill>
          </a:ln>
        </p:spPr>
      </p:pic>
      <p:pic>
        <p:nvPicPr>
          <p:cNvPr id="35" name="Picture 34" descr="Graphical user interface, text, application&#10;&#10;Description automatically generated">
            <a:extLst>
              <a:ext uri="{FF2B5EF4-FFF2-40B4-BE49-F238E27FC236}">
                <a16:creationId xmlns:a16="http://schemas.microsoft.com/office/drawing/2014/main" id="{A2292729-AB14-A556-FF83-FE8A54FD6DA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20956335">
            <a:off x="7592978" y="2742500"/>
            <a:ext cx="2336782" cy="3242449"/>
          </a:xfrm>
          <a:prstGeom prst="rect">
            <a:avLst/>
          </a:prstGeom>
          <a:ln w="6350">
            <a:solidFill>
              <a:schemeClr val="accent6"/>
            </a:solidFill>
          </a:ln>
        </p:spPr>
      </p:pic>
    </p:spTree>
    <p:extLst>
      <p:ext uri="{BB962C8B-B14F-4D97-AF65-F5344CB8AC3E}">
        <p14:creationId xmlns:p14="http://schemas.microsoft.com/office/powerpoint/2010/main" val="594778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C0EF9F06-BF55-1345-B237-3F6D97BDF262}"/>
              </a:ext>
            </a:extLst>
          </p:cNvPr>
          <p:cNvPicPr>
            <a:picLocks noChangeAspect="1"/>
          </p:cNvPicPr>
          <p:nvPr/>
        </p:nvPicPr>
        <p:blipFill>
          <a:blip r:embed="rId3"/>
          <a:stretch>
            <a:fillRect/>
          </a:stretch>
        </p:blipFill>
        <p:spPr>
          <a:xfrm rot="10800000">
            <a:off x="2625951" y="2432873"/>
            <a:ext cx="1499616" cy="426974"/>
          </a:xfrm>
          <a:prstGeom prst="rect">
            <a:avLst/>
          </a:prstGeom>
        </p:spPr>
      </p:pic>
      <p:sp>
        <p:nvSpPr>
          <p:cNvPr id="4" name="Rectangle 3">
            <a:extLst>
              <a:ext uri="{FF2B5EF4-FFF2-40B4-BE49-F238E27FC236}">
                <a16:creationId xmlns:a16="http://schemas.microsoft.com/office/drawing/2014/main" id="{D91578FC-FBF7-B648-B06A-F23FCC7F86A0}"/>
              </a:ext>
            </a:extLst>
          </p:cNvPr>
          <p:cNvSpPr/>
          <p:nvPr/>
        </p:nvSpPr>
        <p:spPr>
          <a:xfrm rot="5400000" flipV="1">
            <a:off x="4303474" y="-2736075"/>
            <a:ext cx="3585053" cy="12192001"/>
          </a:xfrm>
          <a:prstGeom prst="rect">
            <a:avLst/>
          </a:prstGeom>
          <a:gradFill>
            <a:gsLst>
              <a:gs pos="100000">
                <a:schemeClr val="bg1">
                  <a:lumMod val="95000"/>
                </a:schemeClr>
              </a:gs>
              <a:gs pos="0">
                <a:schemeClr val="bg1">
                  <a:lumMod val="94000"/>
                </a:schemeClr>
              </a:gs>
              <a:gs pos="53000">
                <a:schemeClr val="bg1"/>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4E6DC4A1-1369-9049-AE76-0956EACE8ACE}"/>
              </a:ext>
            </a:extLst>
          </p:cNvPr>
          <p:cNvPicPr>
            <a:picLocks noChangeAspect="1"/>
          </p:cNvPicPr>
          <p:nvPr/>
        </p:nvPicPr>
        <p:blipFill>
          <a:blip r:embed="rId3"/>
          <a:stretch>
            <a:fillRect/>
          </a:stretch>
        </p:blipFill>
        <p:spPr>
          <a:xfrm rot="10800000">
            <a:off x="9069951" y="2432873"/>
            <a:ext cx="1499616" cy="426974"/>
          </a:xfrm>
          <a:prstGeom prst="rect">
            <a:avLst/>
          </a:prstGeom>
        </p:spPr>
      </p:pic>
      <p:pic>
        <p:nvPicPr>
          <p:cNvPr id="75" name="Picture 74">
            <a:extLst>
              <a:ext uri="{FF2B5EF4-FFF2-40B4-BE49-F238E27FC236}">
                <a16:creationId xmlns:a16="http://schemas.microsoft.com/office/drawing/2014/main" id="{4B99A1DA-F649-3A4A-BA75-AC25273459AF}"/>
              </a:ext>
            </a:extLst>
          </p:cNvPr>
          <p:cNvPicPr>
            <a:picLocks noChangeAspect="1"/>
          </p:cNvPicPr>
          <p:nvPr/>
        </p:nvPicPr>
        <p:blipFill>
          <a:blip r:embed="rId3"/>
          <a:stretch>
            <a:fillRect/>
          </a:stretch>
        </p:blipFill>
        <p:spPr>
          <a:xfrm>
            <a:off x="7484559" y="3822674"/>
            <a:ext cx="1499616" cy="426974"/>
          </a:xfrm>
          <a:prstGeom prst="rect">
            <a:avLst/>
          </a:prstGeom>
        </p:spPr>
      </p:pic>
      <p:pic>
        <p:nvPicPr>
          <p:cNvPr id="77" name="Picture 76">
            <a:extLst>
              <a:ext uri="{FF2B5EF4-FFF2-40B4-BE49-F238E27FC236}">
                <a16:creationId xmlns:a16="http://schemas.microsoft.com/office/drawing/2014/main" id="{7E97D622-3401-EB45-9D83-8C11ACB4302C}"/>
              </a:ext>
            </a:extLst>
          </p:cNvPr>
          <p:cNvPicPr>
            <a:picLocks noChangeAspect="1"/>
          </p:cNvPicPr>
          <p:nvPr/>
        </p:nvPicPr>
        <p:blipFill>
          <a:blip r:embed="rId3"/>
          <a:stretch>
            <a:fillRect/>
          </a:stretch>
        </p:blipFill>
        <p:spPr>
          <a:xfrm rot="10800000">
            <a:off x="5851551" y="2432873"/>
            <a:ext cx="1499616" cy="426974"/>
          </a:xfrm>
          <a:prstGeom prst="rect">
            <a:avLst/>
          </a:prstGeom>
        </p:spPr>
      </p:pic>
      <p:pic>
        <p:nvPicPr>
          <p:cNvPr id="74" name="Picture 73">
            <a:extLst>
              <a:ext uri="{FF2B5EF4-FFF2-40B4-BE49-F238E27FC236}">
                <a16:creationId xmlns:a16="http://schemas.microsoft.com/office/drawing/2014/main" id="{107B42FF-557D-F04C-8DAE-A9DD881A4F96}"/>
              </a:ext>
            </a:extLst>
          </p:cNvPr>
          <p:cNvPicPr>
            <a:picLocks noChangeAspect="1"/>
          </p:cNvPicPr>
          <p:nvPr/>
        </p:nvPicPr>
        <p:blipFill>
          <a:blip r:embed="rId3"/>
          <a:stretch>
            <a:fillRect/>
          </a:stretch>
        </p:blipFill>
        <p:spPr>
          <a:xfrm>
            <a:off x="4266159" y="3785504"/>
            <a:ext cx="1499616" cy="426974"/>
          </a:xfrm>
          <a:prstGeom prst="rect">
            <a:avLst/>
          </a:prstGeom>
        </p:spPr>
      </p:pic>
      <p:pic>
        <p:nvPicPr>
          <p:cNvPr id="22" name="Picture 21">
            <a:extLst>
              <a:ext uri="{FF2B5EF4-FFF2-40B4-BE49-F238E27FC236}">
                <a16:creationId xmlns:a16="http://schemas.microsoft.com/office/drawing/2014/main" id="{8B5E66DD-3ED2-7F48-B4D6-23DD5BFAFD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49826" y="2079784"/>
            <a:ext cx="1918736" cy="1627677"/>
          </a:xfrm>
          <a:prstGeom prst="hexagon">
            <a:avLst/>
          </a:prstGeom>
        </p:spPr>
      </p:pic>
      <p:sp>
        <p:nvSpPr>
          <p:cNvPr id="36" name="Rectangle 35">
            <a:extLst>
              <a:ext uri="{FF2B5EF4-FFF2-40B4-BE49-F238E27FC236}">
                <a16:creationId xmlns:a16="http://schemas.microsoft.com/office/drawing/2014/main" id="{032139FD-0BAF-374F-B3FF-3AE149C3E3F2}"/>
              </a:ext>
            </a:extLst>
          </p:cNvPr>
          <p:cNvSpPr/>
          <p:nvPr/>
        </p:nvSpPr>
        <p:spPr>
          <a:xfrm>
            <a:off x="4229102" y="4008418"/>
            <a:ext cx="1524960" cy="738664"/>
          </a:xfrm>
          <a:prstGeom prst="rect">
            <a:avLst/>
          </a:prstGeom>
          <a:effectLst/>
        </p:spPr>
        <p:txBody>
          <a:bodyPr wrap="square">
            <a:spAutoFit/>
          </a:bodyPr>
          <a:lstStyle/>
          <a:p>
            <a:pPr algn="ctr" eaLnBrk="0" fontAlgn="base" hangingPunct="0">
              <a:spcBef>
                <a:spcPct val="0"/>
              </a:spcBef>
              <a:spcAft>
                <a:spcPct val="0"/>
              </a:spcAft>
            </a:pPr>
            <a:r>
              <a:rPr lang="en-US" sz="1400" dirty="0">
                <a:solidFill>
                  <a:schemeClr val="accent6"/>
                </a:solidFill>
                <a:latin typeface="Arial" panose="020B0604020202020204" pitchFamily="34" charset="0"/>
                <a:cs typeface="Arial" panose="020B0604020202020204" pitchFamily="34" charset="0"/>
              </a:rPr>
              <a:t>Integrated energy systems solutions</a:t>
            </a:r>
          </a:p>
        </p:txBody>
      </p:sp>
      <p:pic>
        <p:nvPicPr>
          <p:cNvPr id="16" name="Picture 15">
            <a:extLst>
              <a:ext uri="{FF2B5EF4-FFF2-40B4-BE49-F238E27FC236}">
                <a16:creationId xmlns:a16="http://schemas.microsoft.com/office/drawing/2014/main" id="{A0D402FC-D34B-F340-8480-E8AC54AA267B}"/>
              </a:ext>
            </a:extLst>
          </p:cNvPr>
          <p:cNvPicPr>
            <a:picLocks noChangeAspect="1"/>
          </p:cNvPicPr>
          <p:nvPr/>
        </p:nvPicPr>
        <p:blipFill>
          <a:blip r:embed="rId3"/>
          <a:stretch>
            <a:fillRect/>
          </a:stretch>
        </p:blipFill>
        <p:spPr>
          <a:xfrm>
            <a:off x="1043632" y="3793158"/>
            <a:ext cx="1499616" cy="426974"/>
          </a:xfrm>
          <a:prstGeom prst="rect">
            <a:avLst/>
          </a:prstGeom>
        </p:spPr>
      </p:pic>
      <p:pic>
        <p:nvPicPr>
          <p:cNvPr id="33" name="Picture 32">
            <a:extLst>
              <a:ext uri="{FF2B5EF4-FFF2-40B4-BE49-F238E27FC236}">
                <a16:creationId xmlns:a16="http://schemas.microsoft.com/office/drawing/2014/main" id="{667E3BB9-012E-014D-9FE6-B82F73E1E91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92384" y="2959065"/>
            <a:ext cx="1880422" cy="1595174"/>
          </a:xfrm>
          <a:prstGeom prst="hexagon">
            <a:avLst/>
          </a:prstGeom>
        </p:spPr>
      </p:pic>
      <p:sp>
        <p:nvSpPr>
          <p:cNvPr id="38" name="Rectangle 37">
            <a:extLst>
              <a:ext uri="{FF2B5EF4-FFF2-40B4-BE49-F238E27FC236}">
                <a16:creationId xmlns:a16="http://schemas.microsoft.com/office/drawing/2014/main" id="{D930C986-89E0-2A4F-AB16-611C2EF199CE}"/>
              </a:ext>
            </a:extLst>
          </p:cNvPr>
          <p:cNvSpPr/>
          <p:nvPr/>
        </p:nvSpPr>
        <p:spPr>
          <a:xfrm>
            <a:off x="5788193" y="2327582"/>
            <a:ext cx="1688804" cy="307777"/>
          </a:xfrm>
          <a:prstGeom prst="rect">
            <a:avLst/>
          </a:prstGeom>
          <a:effectLst/>
        </p:spPr>
        <p:txBody>
          <a:bodyPr wrap="square">
            <a:spAutoFit/>
          </a:bodyPr>
          <a:lstStyle/>
          <a:p>
            <a:pPr algn="ctr"/>
            <a:r>
              <a:rPr lang="en-US" sz="1400" dirty="0">
                <a:solidFill>
                  <a:schemeClr val="accent6"/>
                </a:solidFill>
                <a:latin typeface="Arial" panose="020B0604020202020204" pitchFamily="34" charset="0"/>
                <a:cs typeface="Arial" panose="020B0604020202020204" pitchFamily="34" charset="0"/>
              </a:rPr>
              <a:t>Nuclear H</a:t>
            </a:r>
            <a:r>
              <a:rPr lang="en-US" sz="1400" baseline="-25000" dirty="0">
                <a:solidFill>
                  <a:schemeClr val="accent6"/>
                </a:solidFill>
                <a:latin typeface="Arial" panose="020B0604020202020204" pitchFamily="34" charset="0"/>
                <a:cs typeface="Arial" panose="020B0604020202020204" pitchFamily="34" charset="0"/>
              </a:rPr>
              <a:t>2</a:t>
            </a:r>
          </a:p>
        </p:txBody>
      </p:sp>
      <p:pic>
        <p:nvPicPr>
          <p:cNvPr id="24" name="Picture 23">
            <a:extLst>
              <a:ext uri="{FF2B5EF4-FFF2-40B4-BE49-F238E27FC236}">
                <a16:creationId xmlns:a16="http://schemas.microsoft.com/office/drawing/2014/main" id="{775CB785-65E3-894D-890B-C7C9EBA8967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96628" y="2088964"/>
            <a:ext cx="1880422" cy="1595174"/>
          </a:xfrm>
          <a:prstGeom prst="hexagon">
            <a:avLst/>
          </a:prstGeom>
        </p:spPr>
      </p:pic>
      <p:sp>
        <p:nvSpPr>
          <p:cNvPr id="39" name="Rectangle 38">
            <a:extLst>
              <a:ext uri="{FF2B5EF4-FFF2-40B4-BE49-F238E27FC236}">
                <a16:creationId xmlns:a16="http://schemas.microsoft.com/office/drawing/2014/main" id="{9B26B4DE-F896-7F4C-AB7C-812CF0E5B5BE}"/>
              </a:ext>
            </a:extLst>
          </p:cNvPr>
          <p:cNvSpPr/>
          <p:nvPr/>
        </p:nvSpPr>
        <p:spPr>
          <a:xfrm>
            <a:off x="7497862" y="4008418"/>
            <a:ext cx="1441323" cy="738664"/>
          </a:xfrm>
          <a:prstGeom prst="rect">
            <a:avLst/>
          </a:prstGeom>
          <a:effectLst/>
        </p:spPr>
        <p:txBody>
          <a:bodyPr wrap="square">
            <a:spAutoFit/>
          </a:bodyPr>
          <a:lstStyle/>
          <a:p>
            <a:pPr algn="ctr" eaLnBrk="0" fontAlgn="base" hangingPunct="0">
              <a:spcBef>
                <a:spcPct val="0"/>
              </a:spcBef>
              <a:spcAft>
                <a:spcPct val="0"/>
              </a:spcAft>
            </a:pPr>
            <a:r>
              <a:rPr lang="en-US" sz="1400" dirty="0">
                <a:solidFill>
                  <a:schemeClr val="accent6"/>
                </a:solidFill>
                <a:latin typeface="Arial" panose="020B0604020202020204" pitchFamily="34" charset="0"/>
                <a:cs typeface="Arial" panose="020B0604020202020204" pitchFamily="34" charset="0"/>
              </a:rPr>
              <a:t>Sustainable fuels through waste recycling</a:t>
            </a:r>
          </a:p>
        </p:txBody>
      </p:sp>
      <p:pic>
        <p:nvPicPr>
          <p:cNvPr id="63" name="Picture 62">
            <a:extLst>
              <a:ext uri="{FF2B5EF4-FFF2-40B4-BE49-F238E27FC236}">
                <a16:creationId xmlns:a16="http://schemas.microsoft.com/office/drawing/2014/main" id="{F9D94D13-2EE1-954D-BD46-1C0819CFAE0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900870" y="2959065"/>
            <a:ext cx="1880422" cy="1595174"/>
          </a:xfrm>
          <a:prstGeom prst="hexagon">
            <a:avLst/>
          </a:prstGeom>
        </p:spPr>
      </p:pic>
      <p:sp>
        <p:nvSpPr>
          <p:cNvPr id="64" name="Rectangle 63">
            <a:extLst>
              <a:ext uri="{FF2B5EF4-FFF2-40B4-BE49-F238E27FC236}">
                <a16:creationId xmlns:a16="http://schemas.microsoft.com/office/drawing/2014/main" id="{0E990AFB-A430-344F-995E-7CF0426E051A}"/>
              </a:ext>
            </a:extLst>
          </p:cNvPr>
          <p:cNvSpPr/>
          <p:nvPr/>
        </p:nvSpPr>
        <p:spPr>
          <a:xfrm>
            <a:off x="8996679" y="2112139"/>
            <a:ext cx="1688804" cy="523220"/>
          </a:xfrm>
          <a:prstGeom prst="rect">
            <a:avLst/>
          </a:prstGeom>
          <a:effectLst/>
        </p:spPr>
        <p:txBody>
          <a:bodyPr wrap="square">
            <a:spAutoFit/>
          </a:bodyPr>
          <a:lstStyle/>
          <a:p>
            <a:pPr algn="ctr" eaLnBrk="0" fontAlgn="base" hangingPunct="0">
              <a:spcBef>
                <a:spcPct val="0"/>
              </a:spcBef>
              <a:spcAft>
                <a:spcPct val="0"/>
              </a:spcAft>
            </a:pPr>
            <a:r>
              <a:rPr lang="en-US" sz="1400" dirty="0">
                <a:solidFill>
                  <a:schemeClr val="accent6"/>
                </a:solidFill>
                <a:latin typeface="Arial" panose="020B0604020202020204" pitchFamily="34" charset="0"/>
                <a:cs typeface="Arial" panose="020B0604020202020204" pitchFamily="34" charset="0"/>
              </a:rPr>
              <a:t>Secure vehicle charging</a:t>
            </a:r>
          </a:p>
        </p:txBody>
      </p:sp>
      <p:sp>
        <p:nvSpPr>
          <p:cNvPr id="35" name="Rectangle 34">
            <a:extLst>
              <a:ext uri="{FF2B5EF4-FFF2-40B4-BE49-F238E27FC236}">
                <a16:creationId xmlns:a16="http://schemas.microsoft.com/office/drawing/2014/main" id="{223BDA6C-3A2E-5E4A-9459-4E7518BCBDEF}"/>
              </a:ext>
            </a:extLst>
          </p:cNvPr>
          <p:cNvSpPr/>
          <p:nvPr/>
        </p:nvSpPr>
        <p:spPr>
          <a:xfrm>
            <a:off x="2445582" y="2112139"/>
            <a:ext cx="1918736" cy="523220"/>
          </a:xfrm>
          <a:prstGeom prst="rect">
            <a:avLst/>
          </a:prstGeom>
          <a:effectLst/>
        </p:spPr>
        <p:txBody>
          <a:bodyPr wrap="square">
            <a:spAutoFit/>
          </a:bodyPr>
          <a:lstStyle/>
          <a:p>
            <a:pPr algn="ctr" eaLnBrk="0" fontAlgn="base" hangingPunct="0">
              <a:spcBef>
                <a:spcPct val="0"/>
              </a:spcBef>
              <a:spcAft>
                <a:spcPct val="0"/>
              </a:spcAft>
            </a:pPr>
            <a:r>
              <a:rPr lang="en-US" sz="1400" dirty="0">
                <a:solidFill>
                  <a:schemeClr val="accent6"/>
                </a:solidFill>
                <a:latin typeface="Arial" panose="020B0604020202020204" pitchFamily="34" charset="0"/>
                <a:cs typeface="Arial" panose="020B0604020202020204" pitchFamily="34" charset="0"/>
              </a:rPr>
              <a:t>Critical materials recovery</a:t>
            </a:r>
          </a:p>
        </p:txBody>
      </p:sp>
      <p:pic>
        <p:nvPicPr>
          <p:cNvPr id="27" name="Picture 26">
            <a:extLst>
              <a:ext uri="{FF2B5EF4-FFF2-40B4-BE49-F238E27FC236}">
                <a16:creationId xmlns:a16="http://schemas.microsoft.com/office/drawing/2014/main" id="{2D93ADD9-C982-A740-98FB-3DED2D90B52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445582" y="2959065"/>
            <a:ext cx="1880422" cy="1595174"/>
          </a:xfrm>
          <a:prstGeom prst="hexagon">
            <a:avLst/>
          </a:prstGeom>
          <a:ln>
            <a:noFill/>
          </a:ln>
        </p:spPr>
      </p:pic>
      <p:sp>
        <p:nvSpPr>
          <p:cNvPr id="17" name="Rectangle 16">
            <a:extLst>
              <a:ext uri="{FF2B5EF4-FFF2-40B4-BE49-F238E27FC236}">
                <a16:creationId xmlns:a16="http://schemas.microsoft.com/office/drawing/2014/main" id="{DE1A2B5F-E664-CA45-B6E3-B68E298BF697}"/>
              </a:ext>
            </a:extLst>
          </p:cNvPr>
          <p:cNvSpPr/>
          <p:nvPr/>
        </p:nvSpPr>
        <p:spPr>
          <a:xfrm>
            <a:off x="937147" y="4008418"/>
            <a:ext cx="1688804" cy="738664"/>
          </a:xfrm>
          <a:prstGeom prst="rect">
            <a:avLst/>
          </a:prstGeom>
          <a:effectLst/>
        </p:spPr>
        <p:txBody>
          <a:bodyPr wrap="square">
            <a:spAutoFit/>
          </a:bodyPr>
          <a:lstStyle/>
          <a:p>
            <a:pPr algn="ctr" eaLnBrk="0" fontAlgn="base" hangingPunct="0">
              <a:spcBef>
                <a:spcPct val="0"/>
              </a:spcBef>
              <a:spcAft>
                <a:spcPct val="0"/>
              </a:spcAft>
            </a:pPr>
            <a:r>
              <a:rPr lang="en-US" sz="1400" spc="-20" dirty="0">
                <a:solidFill>
                  <a:schemeClr val="accent6"/>
                </a:solidFill>
                <a:latin typeface="Arial" panose="020B0604020202020204" pitchFamily="34" charset="0"/>
                <a:cs typeface="Arial" panose="020B0604020202020204" pitchFamily="34" charset="0"/>
              </a:rPr>
              <a:t>High-efficiency </a:t>
            </a:r>
            <a:br>
              <a:rPr lang="en-US" sz="1400" spc="-20" dirty="0">
                <a:solidFill>
                  <a:schemeClr val="accent6"/>
                </a:solidFill>
                <a:latin typeface="Arial" panose="020B0604020202020204" pitchFamily="34" charset="0"/>
                <a:cs typeface="Arial" panose="020B0604020202020204" pitchFamily="34" charset="0"/>
              </a:rPr>
            </a:br>
            <a:r>
              <a:rPr lang="en-US" sz="1400" dirty="0">
                <a:solidFill>
                  <a:schemeClr val="accent6"/>
                </a:solidFill>
                <a:latin typeface="Arial" panose="020B0604020202020204" pitchFamily="34" charset="0"/>
                <a:cs typeface="Arial" panose="020B0604020202020204" pitchFamily="34" charset="0"/>
              </a:rPr>
              <a:t>thermal </a:t>
            </a:r>
            <a:br>
              <a:rPr lang="en-US" sz="1400" dirty="0">
                <a:solidFill>
                  <a:schemeClr val="accent6"/>
                </a:solidFill>
                <a:latin typeface="Arial" panose="020B0604020202020204" pitchFamily="34" charset="0"/>
                <a:cs typeface="Arial" panose="020B0604020202020204" pitchFamily="34" charset="0"/>
              </a:rPr>
            </a:br>
            <a:r>
              <a:rPr lang="en-US" sz="1400" dirty="0">
                <a:solidFill>
                  <a:schemeClr val="accent6"/>
                </a:solidFill>
                <a:latin typeface="Arial" panose="020B0604020202020204" pitchFamily="34" charset="0"/>
                <a:cs typeface="Arial" panose="020B0604020202020204" pitchFamily="34" charset="0"/>
              </a:rPr>
              <a:t>energy use</a:t>
            </a:r>
          </a:p>
        </p:txBody>
      </p:sp>
      <p:pic>
        <p:nvPicPr>
          <p:cNvPr id="28" name="Picture 27">
            <a:extLst>
              <a:ext uri="{FF2B5EF4-FFF2-40B4-BE49-F238E27FC236}">
                <a16:creationId xmlns:a16="http://schemas.microsoft.com/office/drawing/2014/main" id="{1E5BC5EC-A708-984B-941C-C45236AC790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41338" y="2088964"/>
            <a:ext cx="1880422" cy="1595174"/>
          </a:xfrm>
          <a:prstGeom prst="hexagon">
            <a:avLst/>
          </a:prstGeom>
        </p:spPr>
      </p:pic>
      <p:sp>
        <p:nvSpPr>
          <p:cNvPr id="40" name="Title 3">
            <a:extLst>
              <a:ext uri="{FF2B5EF4-FFF2-40B4-BE49-F238E27FC236}">
                <a16:creationId xmlns:a16="http://schemas.microsoft.com/office/drawing/2014/main" id="{C9372135-27F8-4248-BEEC-95CC5E56C688}"/>
              </a:ext>
            </a:extLst>
          </p:cNvPr>
          <p:cNvSpPr>
            <a:spLocks noGrp="1"/>
          </p:cNvSpPr>
          <p:nvPr>
            <p:ph type="title"/>
          </p:nvPr>
        </p:nvSpPr>
        <p:spPr>
          <a:xfrm>
            <a:off x="938151" y="558602"/>
            <a:ext cx="10415648" cy="1008797"/>
          </a:xfrm>
        </p:spPr>
        <p:txBody>
          <a:bodyPr/>
          <a:lstStyle/>
          <a:p>
            <a:r>
              <a:rPr lang="en-US" sz="2800"/>
              <a:t>Transforming the energy paradigm through </a:t>
            </a:r>
            <a:br>
              <a:rPr lang="en-US" sz="2800"/>
            </a:br>
            <a:r>
              <a:rPr lang="en-US" sz="2800"/>
              <a:t>innovation and demonstration</a:t>
            </a:r>
            <a:endParaRPr lang="en-US" sz="2400"/>
          </a:p>
        </p:txBody>
      </p:sp>
      <p:pic>
        <p:nvPicPr>
          <p:cNvPr id="23" name="Picture 22">
            <a:extLst>
              <a:ext uri="{FF2B5EF4-FFF2-40B4-BE49-F238E27FC236}">
                <a16:creationId xmlns:a16="http://schemas.microsoft.com/office/drawing/2014/main" id="{FA30AA3B-3DAB-1849-A381-8ACB755E7D9B}"/>
              </a:ext>
            </a:extLst>
          </p:cNvPr>
          <p:cNvPicPr>
            <a:picLocks noChangeAspect="1"/>
          </p:cNvPicPr>
          <p:nvPr/>
        </p:nvPicPr>
        <p:blipFill>
          <a:blip r:embed="rId3"/>
          <a:stretch>
            <a:fillRect/>
          </a:stretch>
        </p:blipFill>
        <p:spPr>
          <a:xfrm rot="10800000">
            <a:off x="2604919" y="2432873"/>
            <a:ext cx="1499616" cy="426974"/>
          </a:xfrm>
          <a:prstGeom prst="rect">
            <a:avLst/>
          </a:prstGeom>
        </p:spPr>
      </p:pic>
      <p:sp>
        <p:nvSpPr>
          <p:cNvPr id="2" name="Slide Number Placeholder 1">
            <a:extLst>
              <a:ext uri="{FF2B5EF4-FFF2-40B4-BE49-F238E27FC236}">
                <a16:creationId xmlns:a16="http://schemas.microsoft.com/office/drawing/2014/main" id="{D33D8554-F42A-7DF7-8BBC-977F101E71AA}"/>
              </a:ext>
            </a:extLst>
          </p:cNvPr>
          <p:cNvSpPr>
            <a:spLocks noGrp="1"/>
          </p:cNvSpPr>
          <p:nvPr>
            <p:ph type="sldNum" sz="quarter" idx="12"/>
          </p:nvPr>
        </p:nvSpPr>
        <p:spPr/>
        <p:txBody>
          <a:bodyPr/>
          <a:lstStyle/>
          <a:p>
            <a:fld id="{82B577FA-F7D9-2C48-919F-F962E3BF952F}" type="slidenum">
              <a:rPr lang="en-US" smtClean="0"/>
              <a:t>20</a:t>
            </a:fld>
            <a:endParaRPr lang="en-US"/>
          </a:p>
        </p:txBody>
      </p:sp>
    </p:spTree>
    <p:extLst>
      <p:ext uri="{BB962C8B-B14F-4D97-AF65-F5344CB8AC3E}">
        <p14:creationId xmlns:p14="http://schemas.microsoft.com/office/powerpoint/2010/main" val="2874846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36029"/>
            <a:ext cx="8465820" cy="521970"/>
          </a:xfrm>
          <a:custGeom>
            <a:avLst/>
            <a:gdLst/>
            <a:ahLst/>
            <a:cxnLst/>
            <a:rect l="l" t="t" r="r" b="b"/>
            <a:pathLst>
              <a:path w="8465820" h="521970">
                <a:moveTo>
                  <a:pt x="0" y="521970"/>
                </a:moveTo>
                <a:lnTo>
                  <a:pt x="8465820" y="521970"/>
                </a:lnTo>
                <a:lnTo>
                  <a:pt x="8465820" y="0"/>
                </a:lnTo>
                <a:lnTo>
                  <a:pt x="0" y="0"/>
                </a:lnTo>
                <a:lnTo>
                  <a:pt x="0" y="521970"/>
                </a:lnTo>
                <a:close/>
              </a:path>
            </a:pathLst>
          </a:custGeom>
          <a:solidFill>
            <a:srgbClr val="05509D"/>
          </a:solidFill>
        </p:spPr>
        <p:txBody>
          <a:bodyPr wrap="square" lIns="0" tIns="0" rIns="0" bIns="0" rtlCol="0"/>
          <a:lstStyle/>
          <a:p>
            <a:endParaRPr/>
          </a:p>
        </p:txBody>
      </p:sp>
      <p:sp>
        <p:nvSpPr>
          <p:cNvPr id="3" name="object 3"/>
          <p:cNvSpPr/>
          <p:nvPr/>
        </p:nvSpPr>
        <p:spPr>
          <a:xfrm>
            <a:off x="9004363" y="6544058"/>
            <a:ext cx="98425" cy="126364"/>
          </a:xfrm>
          <a:custGeom>
            <a:avLst/>
            <a:gdLst/>
            <a:ahLst/>
            <a:cxnLst/>
            <a:rect l="l" t="t" r="r" b="b"/>
            <a:pathLst>
              <a:path w="98425" h="126365">
                <a:moveTo>
                  <a:pt x="63190" y="0"/>
                </a:moveTo>
                <a:lnTo>
                  <a:pt x="0" y="0"/>
                </a:lnTo>
                <a:lnTo>
                  <a:pt x="0" y="123723"/>
                </a:lnTo>
                <a:lnTo>
                  <a:pt x="6056" y="124474"/>
                </a:lnTo>
                <a:lnTo>
                  <a:pt x="12739" y="125129"/>
                </a:lnTo>
                <a:lnTo>
                  <a:pt x="19957" y="125592"/>
                </a:lnTo>
                <a:lnTo>
                  <a:pt x="27622" y="125768"/>
                </a:lnTo>
                <a:lnTo>
                  <a:pt x="44394" y="124458"/>
                </a:lnTo>
                <a:lnTo>
                  <a:pt x="58934" y="120655"/>
                </a:lnTo>
                <a:lnTo>
                  <a:pt x="71154" y="114552"/>
                </a:lnTo>
                <a:lnTo>
                  <a:pt x="74858" y="111453"/>
                </a:lnTo>
                <a:lnTo>
                  <a:pt x="15239" y="111453"/>
                </a:lnTo>
                <a:lnTo>
                  <a:pt x="15239" y="9201"/>
                </a:lnTo>
                <a:lnTo>
                  <a:pt x="19049" y="8179"/>
                </a:lnTo>
                <a:lnTo>
                  <a:pt x="78218" y="8179"/>
                </a:lnTo>
                <a:lnTo>
                  <a:pt x="72166" y="3674"/>
                </a:lnTo>
                <a:lnTo>
                  <a:pt x="63190" y="0"/>
                </a:lnTo>
                <a:close/>
              </a:path>
              <a:path w="98425" h="126365">
                <a:moveTo>
                  <a:pt x="78218" y="8179"/>
                </a:moveTo>
                <a:lnTo>
                  <a:pt x="33336" y="8179"/>
                </a:lnTo>
                <a:lnTo>
                  <a:pt x="54589" y="11534"/>
                </a:lnTo>
                <a:lnTo>
                  <a:pt x="69772" y="21216"/>
                </a:lnTo>
                <a:lnTo>
                  <a:pt x="78881" y="36650"/>
                </a:lnTo>
                <a:lnTo>
                  <a:pt x="81918" y="57260"/>
                </a:lnTo>
                <a:lnTo>
                  <a:pt x="78569" y="80394"/>
                </a:lnTo>
                <a:lnTo>
                  <a:pt x="68700" y="97393"/>
                </a:lnTo>
                <a:lnTo>
                  <a:pt x="52580" y="107874"/>
                </a:lnTo>
                <a:lnTo>
                  <a:pt x="30478" y="111453"/>
                </a:lnTo>
                <a:lnTo>
                  <a:pt x="74858" y="111453"/>
                </a:lnTo>
                <a:lnTo>
                  <a:pt x="97033" y="71974"/>
                </a:lnTo>
                <a:lnTo>
                  <a:pt x="98104" y="57260"/>
                </a:lnTo>
                <a:lnTo>
                  <a:pt x="97033" y="42433"/>
                </a:lnTo>
                <a:lnTo>
                  <a:pt x="93820" y="29907"/>
                </a:lnTo>
                <a:lnTo>
                  <a:pt x="88464" y="19299"/>
                </a:lnTo>
                <a:lnTo>
                  <a:pt x="80966" y="10224"/>
                </a:lnTo>
                <a:lnTo>
                  <a:pt x="78218" y="8179"/>
                </a:lnTo>
                <a:close/>
              </a:path>
            </a:pathLst>
          </a:custGeom>
          <a:solidFill>
            <a:srgbClr val="FDFDFD"/>
          </a:solidFill>
        </p:spPr>
        <p:txBody>
          <a:bodyPr wrap="square" lIns="0" tIns="0" rIns="0" bIns="0" rtlCol="0"/>
          <a:lstStyle/>
          <a:p>
            <a:endParaRPr/>
          </a:p>
        </p:txBody>
      </p:sp>
      <p:sp>
        <p:nvSpPr>
          <p:cNvPr id="4" name="object 4"/>
          <p:cNvSpPr/>
          <p:nvPr/>
        </p:nvSpPr>
        <p:spPr>
          <a:xfrm>
            <a:off x="9129139" y="6544058"/>
            <a:ext cx="100330" cy="123825"/>
          </a:xfrm>
          <a:custGeom>
            <a:avLst/>
            <a:gdLst/>
            <a:ahLst/>
            <a:cxnLst/>
            <a:rect l="l" t="t" r="r" b="b"/>
            <a:pathLst>
              <a:path w="100329" h="123825">
                <a:moveTo>
                  <a:pt x="60046" y="0"/>
                </a:moveTo>
                <a:lnTo>
                  <a:pt x="39032" y="0"/>
                </a:lnTo>
                <a:lnTo>
                  <a:pt x="0" y="123723"/>
                </a:lnTo>
                <a:lnTo>
                  <a:pt x="15246" y="123723"/>
                </a:lnTo>
                <a:lnTo>
                  <a:pt x="28575" y="83844"/>
                </a:lnTo>
                <a:lnTo>
                  <a:pt x="87128" y="83844"/>
                </a:lnTo>
                <a:lnTo>
                  <a:pt x="82835" y="70553"/>
                </a:lnTo>
                <a:lnTo>
                  <a:pt x="31432" y="70553"/>
                </a:lnTo>
                <a:lnTo>
                  <a:pt x="42857" y="33741"/>
                </a:lnTo>
                <a:lnTo>
                  <a:pt x="45726" y="25562"/>
                </a:lnTo>
                <a:lnTo>
                  <a:pt x="47630" y="17382"/>
                </a:lnTo>
                <a:lnTo>
                  <a:pt x="49534" y="10224"/>
                </a:lnTo>
                <a:lnTo>
                  <a:pt x="63349" y="10224"/>
                </a:lnTo>
                <a:lnTo>
                  <a:pt x="60046" y="0"/>
                </a:lnTo>
                <a:close/>
              </a:path>
              <a:path w="100329" h="123825">
                <a:moveTo>
                  <a:pt x="87128" y="83844"/>
                </a:moveTo>
                <a:lnTo>
                  <a:pt x="70480" y="83844"/>
                </a:lnTo>
                <a:lnTo>
                  <a:pt x="83822" y="123723"/>
                </a:lnTo>
                <a:lnTo>
                  <a:pt x="100008" y="123723"/>
                </a:lnTo>
                <a:lnTo>
                  <a:pt x="87128" y="83844"/>
                </a:lnTo>
                <a:close/>
              </a:path>
              <a:path w="100329" h="123825">
                <a:moveTo>
                  <a:pt x="63349" y="10224"/>
                </a:moveTo>
                <a:lnTo>
                  <a:pt x="49534" y="10224"/>
                </a:lnTo>
                <a:lnTo>
                  <a:pt x="51438" y="17382"/>
                </a:lnTo>
                <a:lnTo>
                  <a:pt x="55247" y="33741"/>
                </a:lnTo>
                <a:lnTo>
                  <a:pt x="67624" y="70553"/>
                </a:lnTo>
                <a:lnTo>
                  <a:pt x="82835" y="70553"/>
                </a:lnTo>
                <a:lnTo>
                  <a:pt x="63349" y="10224"/>
                </a:lnTo>
                <a:close/>
              </a:path>
            </a:pathLst>
          </a:custGeom>
          <a:solidFill>
            <a:srgbClr val="FDFDFD"/>
          </a:solidFill>
        </p:spPr>
        <p:txBody>
          <a:bodyPr wrap="square" lIns="0" tIns="0" rIns="0" bIns="0" rtlCol="0"/>
          <a:lstStyle/>
          <a:p>
            <a:endParaRPr/>
          </a:p>
        </p:txBody>
      </p:sp>
      <p:sp>
        <p:nvSpPr>
          <p:cNvPr id="5" name="object 5"/>
          <p:cNvSpPr/>
          <p:nvPr/>
        </p:nvSpPr>
        <p:spPr>
          <a:xfrm>
            <a:off x="9391081" y="6544058"/>
            <a:ext cx="109855" cy="126364"/>
          </a:xfrm>
          <a:custGeom>
            <a:avLst/>
            <a:gdLst/>
            <a:ahLst/>
            <a:cxnLst/>
            <a:rect l="l" t="t" r="r" b="b"/>
            <a:pathLst>
              <a:path w="109854" h="126365">
                <a:moveTo>
                  <a:pt x="78479" y="0"/>
                </a:moveTo>
                <a:lnTo>
                  <a:pt x="32710" y="0"/>
                </a:lnTo>
                <a:lnTo>
                  <a:pt x="15830" y="12781"/>
                </a:lnTo>
                <a:lnTo>
                  <a:pt x="4210" y="33710"/>
                </a:lnTo>
                <a:lnTo>
                  <a:pt x="0" y="61350"/>
                </a:lnTo>
                <a:lnTo>
                  <a:pt x="3927" y="87807"/>
                </a:lnTo>
                <a:lnTo>
                  <a:pt x="14997" y="108130"/>
                </a:lnTo>
                <a:lnTo>
                  <a:pt x="32138" y="121167"/>
                </a:lnTo>
                <a:lnTo>
                  <a:pt x="54282" y="125768"/>
                </a:lnTo>
                <a:lnTo>
                  <a:pt x="75773" y="121550"/>
                </a:lnTo>
                <a:lnTo>
                  <a:pt x="88368" y="112475"/>
                </a:lnTo>
                <a:lnTo>
                  <a:pt x="54282" y="112475"/>
                </a:lnTo>
                <a:lnTo>
                  <a:pt x="38288" y="108210"/>
                </a:lnTo>
                <a:lnTo>
                  <a:pt x="26308" y="96754"/>
                </a:lnTo>
                <a:lnTo>
                  <a:pt x="18791" y="80122"/>
                </a:lnTo>
                <a:lnTo>
                  <a:pt x="16185" y="60327"/>
                </a:lnTo>
                <a:lnTo>
                  <a:pt x="18672" y="40372"/>
                </a:lnTo>
                <a:lnTo>
                  <a:pt x="26070" y="23390"/>
                </a:lnTo>
                <a:lnTo>
                  <a:pt x="38288" y="11583"/>
                </a:lnTo>
                <a:lnTo>
                  <a:pt x="55234" y="7157"/>
                </a:lnTo>
                <a:lnTo>
                  <a:pt x="87950" y="7157"/>
                </a:lnTo>
                <a:lnTo>
                  <a:pt x="78479" y="0"/>
                </a:lnTo>
                <a:close/>
              </a:path>
              <a:path w="109854" h="126365">
                <a:moveTo>
                  <a:pt x="87950" y="7157"/>
                </a:moveTo>
                <a:lnTo>
                  <a:pt x="55234" y="7157"/>
                </a:lnTo>
                <a:lnTo>
                  <a:pt x="72039" y="11710"/>
                </a:lnTo>
                <a:lnTo>
                  <a:pt x="83934" y="23645"/>
                </a:lnTo>
                <a:lnTo>
                  <a:pt x="91006" y="40373"/>
                </a:lnTo>
                <a:lnTo>
                  <a:pt x="93343" y="59304"/>
                </a:lnTo>
                <a:lnTo>
                  <a:pt x="90723" y="80122"/>
                </a:lnTo>
                <a:lnTo>
                  <a:pt x="83100" y="97010"/>
                </a:lnTo>
                <a:lnTo>
                  <a:pt x="70834" y="108337"/>
                </a:lnTo>
                <a:lnTo>
                  <a:pt x="54282" y="112475"/>
                </a:lnTo>
                <a:lnTo>
                  <a:pt x="88368" y="112475"/>
                </a:lnTo>
                <a:lnTo>
                  <a:pt x="93336" y="108896"/>
                </a:lnTo>
                <a:lnTo>
                  <a:pt x="105183" y="87807"/>
                </a:lnTo>
                <a:lnTo>
                  <a:pt x="109529" y="58282"/>
                </a:lnTo>
                <a:lnTo>
                  <a:pt x="105734" y="32415"/>
                </a:lnTo>
                <a:lnTo>
                  <a:pt x="94883" y="12397"/>
                </a:lnTo>
                <a:lnTo>
                  <a:pt x="87950" y="7157"/>
                </a:lnTo>
                <a:close/>
              </a:path>
            </a:pathLst>
          </a:custGeom>
          <a:solidFill>
            <a:srgbClr val="FDFDFD"/>
          </a:solidFill>
        </p:spPr>
        <p:txBody>
          <a:bodyPr wrap="square" lIns="0" tIns="0" rIns="0" bIns="0" rtlCol="0"/>
          <a:lstStyle/>
          <a:p>
            <a:endParaRPr/>
          </a:p>
        </p:txBody>
      </p:sp>
      <p:sp>
        <p:nvSpPr>
          <p:cNvPr id="6" name="object 6"/>
          <p:cNvSpPr/>
          <p:nvPr/>
        </p:nvSpPr>
        <p:spPr>
          <a:xfrm>
            <a:off x="9593955" y="6544058"/>
            <a:ext cx="89535" cy="123825"/>
          </a:xfrm>
          <a:custGeom>
            <a:avLst/>
            <a:gdLst/>
            <a:ahLst/>
            <a:cxnLst/>
            <a:rect l="l" t="t" r="r" b="b"/>
            <a:pathLst>
              <a:path w="89534" h="123825">
                <a:moveTo>
                  <a:pt x="18994" y="0"/>
                </a:moveTo>
                <a:lnTo>
                  <a:pt x="0" y="0"/>
                </a:lnTo>
                <a:lnTo>
                  <a:pt x="0" y="123723"/>
                </a:lnTo>
                <a:lnTo>
                  <a:pt x="14294" y="123723"/>
                </a:lnTo>
                <a:lnTo>
                  <a:pt x="14175" y="41028"/>
                </a:lnTo>
                <a:lnTo>
                  <a:pt x="13892" y="28550"/>
                </a:lnTo>
                <a:lnTo>
                  <a:pt x="13342" y="16359"/>
                </a:lnTo>
                <a:lnTo>
                  <a:pt x="28825" y="16359"/>
                </a:lnTo>
                <a:lnTo>
                  <a:pt x="18994" y="0"/>
                </a:lnTo>
                <a:close/>
              </a:path>
              <a:path w="89534" h="123825">
                <a:moveTo>
                  <a:pt x="28825" y="16359"/>
                </a:moveTo>
                <a:lnTo>
                  <a:pt x="14294" y="16359"/>
                </a:lnTo>
                <a:lnTo>
                  <a:pt x="18920" y="26664"/>
                </a:lnTo>
                <a:lnTo>
                  <a:pt x="24172" y="37449"/>
                </a:lnTo>
                <a:lnTo>
                  <a:pt x="29959" y="48425"/>
                </a:lnTo>
                <a:lnTo>
                  <a:pt x="36192" y="59304"/>
                </a:lnTo>
                <a:lnTo>
                  <a:pt x="74301" y="123723"/>
                </a:lnTo>
                <a:lnTo>
                  <a:pt x="89535" y="123723"/>
                </a:lnTo>
                <a:lnTo>
                  <a:pt x="89535" y="102251"/>
                </a:lnTo>
                <a:lnTo>
                  <a:pt x="77158" y="102251"/>
                </a:lnTo>
                <a:lnTo>
                  <a:pt x="72524" y="92249"/>
                </a:lnTo>
                <a:lnTo>
                  <a:pt x="67269" y="82056"/>
                </a:lnTo>
                <a:lnTo>
                  <a:pt x="61480" y="71479"/>
                </a:lnTo>
                <a:lnTo>
                  <a:pt x="55247" y="60327"/>
                </a:lnTo>
                <a:lnTo>
                  <a:pt x="28825" y="16359"/>
                </a:lnTo>
                <a:close/>
              </a:path>
              <a:path w="89534" h="123825">
                <a:moveTo>
                  <a:pt x="89535" y="0"/>
                </a:moveTo>
                <a:lnTo>
                  <a:pt x="75254" y="0"/>
                </a:lnTo>
                <a:lnTo>
                  <a:pt x="75369" y="59304"/>
                </a:lnTo>
                <a:lnTo>
                  <a:pt x="75417" y="63571"/>
                </a:lnTo>
                <a:lnTo>
                  <a:pt x="75849" y="76815"/>
                </a:lnTo>
                <a:lnTo>
                  <a:pt x="76459" y="89485"/>
                </a:lnTo>
                <a:lnTo>
                  <a:pt x="77158" y="102251"/>
                </a:lnTo>
                <a:lnTo>
                  <a:pt x="89535" y="102251"/>
                </a:lnTo>
                <a:lnTo>
                  <a:pt x="89535" y="0"/>
                </a:lnTo>
                <a:close/>
              </a:path>
            </a:pathLst>
          </a:custGeom>
          <a:solidFill>
            <a:srgbClr val="FDFDFD"/>
          </a:solidFill>
        </p:spPr>
        <p:txBody>
          <a:bodyPr wrap="square" lIns="0" tIns="0" rIns="0" bIns="0" rtlCol="0"/>
          <a:lstStyle/>
          <a:p>
            <a:endParaRPr/>
          </a:p>
        </p:txBody>
      </p:sp>
      <p:sp>
        <p:nvSpPr>
          <p:cNvPr id="7" name="object 7"/>
          <p:cNvSpPr/>
          <p:nvPr/>
        </p:nvSpPr>
        <p:spPr>
          <a:xfrm>
            <a:off x="9719683" y="6544058"/>
            <a:ext cx="100330" cy="123825"/>
          </a:xfrm>
          <a:custGeom>
            <a:avLst/>
            <a:gdLst/>
            <a:ahLst/>
            <a:cxnLst/>
            <a:rect l="l" t="t" r="r" b="b"/>
            <a:pathLst>
              <a:path w="100329" h="123825">
                <a:moveTo>
                  <a:pt x="60046" y="0"/>
                </a:moveTo>
                <a:lnTo>
                  <a:pt x="39974" y="0"/>
                </a:lnTo>
                <a:lnTo>
                  <a:pt x="0" y="123723"/>
                </a:lnTo>
                <a:lnTo>
                  <a:pt x="16198" y="123723"/>
                </a:lnTo>
                <a:lnTo>
                  <a:pt x="28575" y="83844"/>
                </a:lnTo>
                <a:lnTo>
                  <a:pt x="87136" y="83844"/>
                </a:lnTo>
                <a:lnTo>
                  <a:pt x="82842" y="70553"/>
                </a:lnTo>
                <a:lnTo>
                  <a:pt x="31432" y="70553"/>
                </a:lnTo>
                <a:lnTo>
                  <a:pt x="42869" y="33741"/>
                </a:lnTo>
                <a:lnTo>
                  <a:pt x="45726" y="25562"/>
                </a:lnTo>
                <a:lnTo>
                  <a:pt x="47630" y="17382"/>
                </a:lnTo>
                <a:lnTo>
                  <a:pt x="49534" y="10224"/>
                </a:lnTo>
                <a:lnTo>
                  <a:pt x="63350" y="10224"/>
                </a:lnTo>
                <a:lnTo>
                  <a:pt x="60046" y="0"/>
                </a:lnTo>
                <a:close/>
              </a:path>
              <a:path w="100329" h="123825">
                <a:moveTo>
                  <a:pt x="87136" y="83844"/>
                </a:moveTo>
                <a:lnTo>
                  <a:pt x="70493" y="83844"/>
                </a:lnTo>
                <a:lnTo>
                  <a:pt x="83822" y="123723"/>
                </a:lnTo>
                <a:lnTo>
                  <a:pt x="100021" y="123723"/>
                </a:lnTo>
                <a:lnTo>
                  <a:pt x="87136" y="83844"/>
                </a:lnTo>
                <a:close/>
              </a:path>
              <a:path w="100329" h="123825">
                <a:moveTo>
                  <a:pt x="63350" y="10224"/>
                </a:moveTo>
                <a:lnTo>
                  <a:pt x="49534" y="10224"/>
                </a:lnTo>
                <a:lnTo>
                  <a:pt x="51438" y="17382"/>
                </a:lnTo>
                <a:lnTo>
                  <a:pt x="53343" y="25562"/>
                </a:lnTo>
                <a:lnTo>
                  <a:pt x="56199" y="33741"/>
                </a:lnTo>
                <a:lnTo>
                  <a:pt x="67624" y="70553"/>
                </a:lnTo>
                <a:lnTo>
                  <a:pt x="82842" y="70553"/>
                </a:lnTo>
                <a:lnTo>
                  <a:pt x="63350" y="10224"/>
                </a:lnTo>
                <a:close/>
              </a:path>
            </a:pathLst>
          </a:custGeom>
          <a:solidFill>
            <a:srgbClr val="FDFDFD"/>
          </a:solidFill>
        </p:spPr>
        <p:txBody>
          <a:bodyPr wrap="square" lIns="0" tIns="0" rIns="0" bIns="0" rtlCol="0"/>
          <a:lstStyle/>
          <a:p>
            <a:endParaRPr/>
          </a:p>
        </p:txBody>
      </p:sp>
      <p:sp>
        <p:nvSpPr>
          <p:cNvPr id="8" name="object 8"/>
          <p:cNvSpPr/>
          <p:nvPr/>
        </p:nvSpPr>
        <p:spPr>
          <a:xfrm>
            <a:off x="10000667" y="6544058"/>
            <a:ext cx="109855" cy="126364"/>
          </a:xfrm>
          <a:custGeom>
            <a:avLst/>
            <a:gdLst/>
            <a:ahLst/>
            <a:cxnLst/>
            <a:rect l="l" t="t" r="r" b="b"/>
            <a:pathLst>
              <a:path w="109854" h="126365">
                <a:moveTo>
                  <a:pt x="78882" y="0"/>
                </a:moveTo>
                <a:lnTo>
                  <a:pt x="33112" y="0"/>
                </a:lnTo>
                <a:lnTo>
                  <a:pt x="15955" y="12781"/>
                </a:lnTo>
                <a:lnTo>
                  <a:pt x="4227" y="33710"/>
                </a:lnTo>
                <a:lnTo>
                  <a:pt x="0" y="61350"/>
                </a:lnTo>
                <a:lnTo>
                  <a:pt x="4063" y="87807"/>
                </a:lnTo>
                <a:lnTo>
                  <a:pt x="15360" y="108130"/>
                </a:lnTo>
                <a:lnTo>
                  <a:pt x="32551" y="121167"/>
                </a:lnTo>
                <a:lnTo>
                  <a:pt x="54295" y="125768"/>
                </a:lnTo>
                <a:lnTo>
                  <a:pt x="75786" y="121550"/>
                </a:lnTo>
                <a:lnTo>
                  <a:pt x="88381" y="112475"/>
                </a:lnTo>
                <a:lnTo>
                  <a:pt x="55247" y="112475"/>
                </a:lnTo>
                <a:lnTo>
                  <a:pt x="38845" y="108210"/>
                </a:lnTo>
                <a:lnTo>
                  <a:pt x="26911" y="96754"/>
                </a:lnTo>
                <a:lnTo>
                  <a:pt x="19620" y="80122"/>
                </a:lnTo>
                <a:lnTo>
                  <a:pt x="17150" y="60327"/>
                </a:lnTo>
                <a:lnTo>
                  <a:pt x="19486" y="40372"/>
                </a:lnTo>
                <a:lnTo>
                  <a:pt x="26554" y="23390"/>
                </a:lnTo>
                <a:lnTo>
                  <a:pt x="38444" y="11583"/>
                </a:lnTo>
                <a:lnTo>
                  <a:pt x="55247" y="7157"/>
                </a:lnTo>
                <a:lnTo>
                  <a:pt x="88196" y="7157"/>
                </a:lnTo>
                <a:lnTo>
                  <a:pt x="78882" y="0"/>
                </a:lnTo>
                <a:close/>
              </a:path>
              <a:path w="109854" h="126365">
                <a:moveTo>
                  <a:pt x="88196" y="7157"/>
                </a:moveTo>
                <a:lnTo>
                  <a:pt x="55247" y="7157"/>
                </a:lnTo>
                <a:lnTo>
                  <a:pt x="72050" y="11710"/>
                </a:lnTo>
                <a:lnTo>
                  <a:pt x="83940" y="23645"/>
                </a:lnTo>
                <a:lnTo>
                  <a:pt x="91008" y="40373"/>
                </a:lnTo>
                <a:lnTo>
                  <a:pt x="93217" y="58282"/>
                </a:lnTo>
                <a:lnTo>
                  <a:pt x="93222" y="60327"/>
                </a:lnTo>
                <a:lnTo>
                  <a:pt x="90874" y="80122"/>
                </a:lnTo>
                <a:lnTo>
                  <a:pt x="83583" y="97010"/>
                </a:lnTo>
                <a:lnTo>
                  <a:pt x="71648" y="108337"/>
                </a:lnTo>
                <a:lnTo>
                  <a:pt x="55247" y="112475"/>
                </a:lnTo>
                <a:lnTo>
                  <a:pt x="88381" y="112475"/>
                </a:lnTo>
                <a:lnTo>
                  <a:pt x="93348" y="108896"/>
                </a:lnTo>
                <a:lnTo>
                  <a:pt x="105196" y="87807"/>
                </a:lnTo>
                <a:lnTo>
                  <a:pt x="109542" y="58282"/>
                </a:lnTo>
                <a:lnTo>
                  <a:pt x="105761" y="32415"/>
                </a:lnTo>
                <a:lnTo>
                  <a:pt x="95014" y="12397"/>
                </a:lnTo>
                <a:lnTo>
                  <a:pt x="88196" y="7157"/>
                </a:lnTo>
                <a:close/>
              </a:path>
            </a:pathLst>
          </a:custGeom>
          <a:solidFill>
            <a:srgbClr val="FDFDFD"/>
          </a:solidFill>
        </p:spPr>
        <p:txBody>
          <a:bodyPr wrap="square" lIns="0" tIns="0" rIns="0" bIns="0" rtlCol="0"/>
          <a:lstStyle/>
          <a:p>
            <a:endParaRPr/>
          </a:p>
        </p:txBody>
      </p:sp>
      <p:sp>
        <p:nvSpPr>
          <p:cNvPr id="9" name="object 9"/>
          <p:cNvSpPr/>
          <p:nvPr/>
        </p:nvSpPr>
        <p:spPr>
          <a:xfrm>
            <a:off x="10148306" y="6544058"/>
            <a:ext cx="89535" cy="123825"/>
          </a:xfrm>
          <a:custGeom>
            <a:avLst/>
            <a:gdLst/>
            <a:ahLst/>
            <a:cxnLst/>
            <a:rect l="l" t="t" r="r" b="b"/>
            <a:pathLst>
              <a:path w="89534" h="123825">
                <a:moveTo>
                  <a:pt x="18994" y="0"/>
                </a:moveTo>
                <a:lnTo>
                  <a:pt x="0" y="0"/>
                </a:lnTo>
                <a:lnTo>
                  <a:pt x="0" y="123723"/>
                </a:lnTo>
                <a:lnTo>
                  <a:pt x="14294" y="123723"/>
                </a:lnTo>
                <a:lnTo>
                  <a:pt x="14175" y="41028"/>
                </a:lnTo>
                <a:lnTo>
                  <a:pt x="13892" y="28550"/>
                </a:lnTo>
                <a:lnTo>
                  <a:pt x="13342" y="16359"/>
                </a:lnTo>
                <a:lnTo>
                  <a:pt x="28825" y="16359"/>
                </a:lnTo>
                <a:lnTo>
                  <a:pt x="18994" y="0"/>
                </a:lnTo>
                <a:close/>
              </a:path>
              <a:path w="89534" h="123825">
                <a:moveTo>
                  <a:pt x="28825" y="16359"/>
                </a:moveTo>
                <a:lnTo>
                  <a:pt x="14294" y="16359"/>
                </a:lnTo>
                <a:lnTo>
                  <a:pt x="18920" y="26664"/>
                </a:lnTo>
                <a:lnTo>
                  <a:pt x="24172" y="37449"/>
                </a:lnTo>
                <a:lnTo>
                  <a:pt x="29959" y="48425"/>
                </a:lnTo>
                <a:lnTo>
                  <a:pt x="36192" y="59304"/>
                </a:lnTo>
                <a:lnTo>
                  <a:pt x="74276" y="123723"/>
                </a:lnTo>
                <a:lnTo>
                  <a:pt x="89510" y="123723"/>
                </a:lnTo>
                <a:lnTo>
                  <a:pt x="89510" y="102251"/>
                </a:lnTo>
                <a:lnTo>
                  <a:pt x="77196" y="102251"/>
                </a:lnTo>
                <a:lnTo>
                  <a:pt x="72561" y="92249"/>
                </a:lnTo>
                <a:lnTo>
                  <a:pt x="67292" y="82056"/>
                </a:lnTo>
                <a:lnTo>
                  <a:pt x="61488" y="71479"/>
                </a:lnTo>
                <a:lnTo>
                  <a:pt x="55247" y="60327"/>
                </a:lnTo>
                <a:lnTo>
                  <a:pt x="28825" y="16359"/>
                </a:lnTo>
                <a:close/>
              </a:path>
              <a:path w="89534" h="123825">
                <a:moveTo>
                  <a:pt x="89510" y="0"/>
                </a:moveTo>
                <a:lnTo>
                  <a:pt x="75292" y="0"/>
                </a:lnTo>
                <a:lnTo>
                  <a:pt x="75401" y="59304"/>
                </a:lnTo>
                <a:lnTo>
                  <a:pt x="75446" y="63571"/>
                </a:lnTo>
                <a:lnTo>
                  <a:pt x="75863" y="76815"/>
                </a:lnTo>
                <a:lnTo>
                  <a:pt x="76470" y="89485"/>
                </a:lnTo>
                <a:lnTo>
                  <a:pt x="77196" y="102251"/>
                </a:lnTo>
                <a:lnTo>
                  <a:pt x="89510" y="102251"/>
                </a:lnTo>
                <a:lnTo>
                  <a:pt x="89510" y="0"/>
                </a:lnTo>
                <a:close/>
              </a:path>
            </a:pathLst>
          </a:custGeom>
          <a:solidFill>
            <a:srgbClr val="FDFDFD"/>
          </a:solidFill>
        </p:spPr>
        <p:txBody>
          <a:bodyPr wrap="square" lIns="0" tIns="0" rIns="0" bIns="0" rtlCol="0"/>
          <a:lstStyle/>
          <a:p>
            <a:endParaRPr/>
          </a:p>
        </p:txBody>
      </p:sp>
      <p:sp>
        <p:nvSpPr>
          <p:cNvPr id="10" name="object 10"/>
          <p:cNvSpPr/>
          <p:nvPr/>
        </p:nvSpPr>
        <p:spPr>
          <a:xfrm>
            <a:off x="10273996" y="6544058"/>
            <a:ext cx="100330" cy="123825"/>
          </a:xfrm>
          <a:custGeom>
            <a:avLst/>
            <a:gdLst/>
            <a:ahLst/>
            <a:cxnLst/>
            <a:rect l="l" t="t" r="r" b="b"/>
            <a:pathLst>
              <a:path w="100329" h="123825">
                <a:moveTo>
                  <a:pt x="60146" y="0"/>
                </a:moveTo>
                <a:lnTo>
                  <a:pt x="40011" y="0"/>
                </a:lnTo>
                <a:lnTo>
                  <a:pt x="0" y="123723"/>
                </a:lnTo>
                <a:lnTo>
                  <a:pt x="16249" y="123723"/>
                </a:lnTo>
                <a:lnTo>
                  <a:pt x="28563" y="83844"/>
                </a:lnTo>
                <a:lnTo>
                  <a:pt x="87177" y="83844"/>
                </a:lnTo>
                <a:lnTo>
                  <a:pt x="82892" y="70553"/>
                </a:lnTo>
                <a:lnTo>
                  <a:pt x="31482" y="70553"/>
                </a:lnTo>
                <a:lnTo>
                  <a:pt x="42908" y="33741"/>
                </a:lnTo>
                <a:lnTo>
                  <a:pt x="45700" y="25562"/>
                </a:lnTo>
                <a:lnTo>
                  <a:pt x="47605" y="17382"/>
                </a:lnTo>
                <a:lnTo>
                  <a:pt x="49509" y="10224"/>
                </a:lnTo>
                <a:lnTo>
                  <a:pt x="63442" y="10224"/>
                </a:lnTo>
                <a:lnTo>
                  <a:pt x="60146" y="0"/>
                </a:lnTo>
                <a:close/>
              </a:path>
              <a:path w="100329" h="123825">
                <a:moveTo>
                  <a:pt x="87177" y="83844"/>
                </a:moveTo>
                <a:lnTo>
                  <a:pt x="70582" y="83844"/>
                </a:lnTo>
                <a:lnTo>
                  <a:pt x="83911" y="123723"/>
                </a:lnTo>
                <a:lnTo>
                  <a:pt x="100034" y="123723"/>
                </a:lnTo>
                <a:lnTo>
                  <a:pt x="87177" y="83844"/>
                </a:lnTo>
                <a:close/>
              </a:path>
              <a:path w="100329" h="123825">
                <a:moveTo>
                  <a:pt x="63442" y="10224"/>
                </a:moveTo>
                <a:lnTo>
                  <a:pt x="49509" y="10224"/>
                </a:lnTo>
                <a:lnTo>
                  <a:pt x="51540" y="17382"/>
                </a:lnTo>
                <a:lnTo>
                  <a:pt x="53444" y="25562"/>
                </a:lnTo>
                <a:lnTo>
                  <a:pt x="56237" y="33741"/>
                </a:lnTo>
                <a:lnTo>
                  <a:pt x="67662" y="70553"/>
                </a:lnTo>
                <a:lnTo>
                  <a:pt x="82892" y="70553"/>
                </a:lnTo>
                <a:lnTo>
                  <a:pt x="63442" y="10224"/>
                </a:lnTo>
                <a:close/>
              </a:path>
            </a:pathLst>
          </a:custGeom>
          <a:solidFill>
            <a:srgbClr val="FDFDFD"/>
          </a:solidFill>
        </p:spPr>
        <p:txBody>
          <a:bodyPr wrap="square" lIns="0" tIns="0" rIns="0" bIns="0" rtlCol="0"/>
          <a:lstStyle/>
          <a:p>
            <a:endParaRPr/>
          </a:p>
        </p:txBody>
      </p:sp>
      <p:sp>
        <p:nvSpPr>
          <p:cNvPr id="11" name="object 11"/>
          <p:cNvSpPr/>
          <p:nvPr/>
        </p:nvSpPr>
        <p:spPr>
          <a:xfrm>
            <a:off x="10659788" y="6544058"/>
            <a:ext cx="100330" cy="123825"/>
          </a:xfrm>
          <a:custGeom>
            <a:avLst/>
            <a:gdLst/>
            <a:ahLst/>
            <a:cxnLst/>
            <a:rect l="l" t="t" r="r" b="b"/>
            <a:pathLst>
              <a:path w="100329" h="123825">
                <a:moveTo>
                  <a:pt x="60022" y="0"/>
                </a:moveTo>
                <a:lnTo>
                  <a:pt x="39020" y="0"/>
                </a:lnTo>
                <a:lnTo>
                  <a:pt x="0" y="123723"/>
                </a:lnTo>
                <a:lnTo>
                  <a:pt x="15233" y="123723"/>
                </a:lnTo>
                <a:lnTo>
                  <a:pt x="27674" y="83844"/>
                </a:lnTo>
                <a:lnTo>
                  <a:pt x="87137" y="83844"/>
                </a:lnTo>
                <a:lnTo>
                  <a:pt x="82839" y="70553"/>
                </a:lnTo>
                <a:lnTo>
                  <a:pt x="31482" y="70553"/>
                </a:lnTo>
                <a:lnTo>
                  <a:pt x="42908" y="33741"/>
                </a:lnTo>
                <a:lnTo>
                  <a:pt x="45700" y="25562"/>
                </a:lnTo>
                <a:lnTo>
                  <a:pt x="47605" y="17382"/>
                </a:lnTo>
                <a:lnTo>
                  <a:pt x="49509" y="10224"/>
                </a:lnTo>
                <a:lnTo>
                  <a:pt x="63329" y="10224"/>
                </a:lnTo>
                <a:lnTo>
                  <a:pt x="60022" y="0"/>
                </a:lnTo>
                <a:close/>
              </a:path>
              <a:path w="100329" h="123825">
                <a:moveTo>
                  <a:pt x="87137" y="83844"/>
                </a:moveTo>
                <a:lnTo>
                  <a:pt x="70455" y="83844"/>
                </a:lnTo>
                <a:lnTo>
                  <a:pt x="83784" y="123723"/>
                </a:lnTo>
                <a:lnTo>
                  <a:pt x="100034" y="123723"/>
                </a:lnTo>
                <a:lnTo>
                  <a:pt x="87137" y="83844"/>
                </a:lnTo>
                <a:close/>
              </a:path>
              <a:path w="100329" h="123825">
                <a:moveTo>
                  <a:pt x="63329" y="10224"/>
                </a:moveTo>
                <a:lnTo>
                  <a:pt x="49509" y="10224"/>
                </a:lnTo>
                <a:lnTo>
                  <a:pt x="51413" y="17382"/>
                </a:lnTo>
                <a:lnTo>
                  <a:pt x="55221" y="33741"/>
                </a:lnTo>
                <a:lnTo>
                  <a:pt x="67662" y="70553"/>
                </a:lnTo>
                <a:lnTo>
                  <a:pt x="82839" y="70553"/>
                </a:lnTo>
                <a:lnTo>
                  <a:pt x="63329" y="10224"/>
                </a:lnTo>
                <a:close/>
              </a:path>
            </a:pathLst>
          </a:custGeom>
          <a:solidFill>
            <a:srgbClr val="FDFDFD"/>
          </a:solidFill>
        </p:spPr>
        <p:txBody>
          <a:bodyPr wrap="square" lIns="0" tIns="0" rIns="0" bIns="0" rtlCol="0"/>
          <a:lstStyle/>
          <a:p>
            <a:endParaRPr/>
          </a:p>
        </p:txBody>
      </p:sp>
      <p:sp>
        <p:nvSpPr>
          <p:cNvPr id="12" name="object 12"/>
          <p:cNvSpPr/>
          <p:nvPr/>
        </p:nvSpPr>
        <p:spPr>
          <a:xfrm>
            <a:off x="10795113" y="6544058"/>
            <a:ext cx="75565" cy="126364"/>
          </a:xfrm>
          <a:custGeom>
            <a:avLst/>
            <a:gdLst/>
            <a:ahLst/>
            <a:cxnLst/>
            <a:rect l="l" t="t" r="r" b="b"/>
            <a:pathLst>
              <a:path w="75565" h="126365">
                <a:moveTo>
                  <a:pt x="54168" y="0"/>
                </a:moveTo>
                <a:lnTo>
                  <a:pt x="0" y="0"/>
                </a:lnTo>
                <a:lnTo>
                  <a:pt x="0" y="123723"/>
                </a:lnTo>
                <a:lnTo>
                  <a:pt x="4697" y="124745"/>
                </a:lnTo>
                <a:lnTo>
                  <a:pt x="13329" y="125768"/>
                </a:lnTo>
                <a:lnTo>
                  <a:pt x="23739" y="125768"/>
                </a:lnTo>
                <a:lnTo>
                  <a:pt x="65631" y="113498"/>
                </a:lnTo>
                <a:lnTo>
                  <a:pt x="66406" y="112475"/>
                </a:lnTo>
                <a:lnTo>
                  <a:pt x="18026" y="112475"/>
                </a:lnTo>
                <a:lnTo>
                  <a:pt x="15233" y="111453"/>
                </a:lnTo>
                <a:lnTo>
                  <a:pt x="15233" y="62372"/>
                </a:lnTo>
                <a:lnTo>
                  <a:pt x="63326" y="62372"/>
                </a:lnTo>
                <a:lnTo>
                  <a:pt x="59085" y="58889"/>
                </a:lnTo>
                <a:lnTo>
                  <a:pt x="50397" y="55215"/>
                </a:lnTo>
                <a:lnTo>
                  <a:pt x="59294" y="50310"/>
                </a:lnTo>
                <a:lnTo>
                  <a:pt x="59497" y="50102"/>
                </a:lnTo>
                <a:lnTo>
                  <a:pt x="15233" y="50102"/>
                </a:lnTo>
                <a:lnTo>
                  <a:pt x="15233" y="8179"/>
                </a:lnTo>
                <a:lnTo>
                  <a:pt x="18026" y="8179"/>
                </a:lnTo>
                <a:lnTo>
                  <a:pt x="21834" y="7157"/>
                </a:lnTo>
                <a:lnTo>
                  <a:pt x="64896" y="7157"/>
                </a:lnTo>
                <a:lnTo>
                  <a:pt x="60934" y="4089"/>
                </a:lnTo>
                <a:lnTo>
                  <a:pt x="54805" y="223"/>
                </a:lnTo>
                <a:lnTo>
                  <a:pt x="54168" y="0"/>
                </a:lnTo>
                <a:close/>
              </a:path>
              <a:path w="75565" h="126365">
                <a:moveTo>
                  <a:pt x="63326" y="62372"/>
                </a:moveTo>
                <a:lnTo>
                  <a:pt x="28563" y="62372"/>
                </a:lnTo>
                <a:lnTo>
                  <a:pt x="40125" y="63762"/>
                </a:lnTo>
                <a:lnTo>
                  <a:pt x="49842" y="68124"/>
                </a:lnTo>
                <a:lnTo>
                  <a:pt x="56536" y="75745"/>
                </a:lnTo>
                <a:lnTo>
                  <a:pt x="59030" y="86913"/>
                </a:lnTo>
                <a:lnTo>
                  <a:pt x="56536" y="99103"/>
                </a:lnTo>
                <a:lnTo>
                  <a:pt x="49842" y="106979"/>
                </a:lnTo>
                <a:lnTo>
                  <a:pt x="40125" y="111213"/>
                </a:lnTo>
                <a:lnTo>
                  <a:pt x="28563" y="112475"/>
                </a:lnTo>
                <a:lnTo>
                  <a:pt x="66406" y="112475"/>
                </a:lnTo>
                <a:lnTo>
                  <a:pt x="69529" y="108353"/>
                </a:lnTo>
                <a:lnTo>
                  <a:pt x="72534" y="102250"/>
                </a:lnTo>
                <a:lnTo>
                  <a:pt x="74468" y="95380"/>
                </a:lnTo>
                <a:lnTo>
                  <a:pt x="75152" y="87935"/>
                </a:lnTo>
                <a:lnTo>
                  <a:pt x="72891" y="75058"/>
                </a:lnTo>
                <a:lnTo>
                  <a:pt x="67059" y="65440"/>
                </a:lnTo>
                <a:lnTo>
                  <a:pt x="63326" y="62372"/>
                </a:lnTo>
                <a:close/>
              </a:path>
              <a:path w="75565" h="126365">
                <a:moveTo>
                  <a:pt x="64896" y="7157"/>
                </a:moveTo>
                <a:lnTo>
                  <a:pt x="29451" y="7157"/>
                </a:lnTo>
                <a:lnTo>
                  <a:pt x="39904" y="8356"/>
                </a:lnTo>
                <a:lnTo>
                  <a:pt x="48049" y="12142"/>
                </a:lnTo>
                <a:lnTo>
                  <a:pt x="53337" y="18804"/>
                </a:lnTo>
                <a:lnTo>
                  <a:pt x="55221" y="28629"/>
                </a:lnTo>
                <a:lnTo>
                  <a:pt x="53480" y="37161"/>
                </a:lnTo>
                <a:lnTo>
                  <a:pt x="48430" y="43967"/>
                </a:lnTo>
                <a:lnTo>
                  <a:pt x="40333" y="48473"/>
                </a:lnTo>
                <a:lnTo>
                  <a:pt x="29451" y="50102"/>
                </a:lnTo>
                <a:lnTo>
                  <a:pt x="59497" y="50102"/>
                </a:lnTo>
                <a:lnTo>
                  <a:pt x="65869" y="43584"/>
                </a:lnTo>
                <a:lnTo>
                  <a:pt x="69945" y="35515"/>
                </a:lnTo>
                <a:lnTo>
                  <a:pt x="71344" y="26584"/>
                </a:lnTo>
                <a:lnTo>
                  <a:pt x="71344" y="16359"/>
                </a:lnTo>
                <a:lnTo>
                  <a:pt x="67535" y="9201"/>
                </a:lnTo>
                <a:lnTo>
                  <a:pt x="64896" y="7157"/>
                </a:lnTo>
                <a:close/>
              </a:path>
            </a:pathLst>
          </a:custGeom>
          <a:solidFill>
            <a:srgbClr val="FDFDFD"/>
          </a:solidFill>
        </p:spPr>
        <p:txBody>
          <a:bodyPr wrap="square" lIns="0" tIns="0" rIns="0" bIns="0" rtlCol="0"/>
          <a:lstStyle/>
          <a:p>
            <a:endParaRPr/>
          </a:p>
        </p:txBody>
      </p:sp>
      <p:sp>
        <p:nvSpPr>
          <p:cNvPr id="13" name="object 13"/>
          <p:cNvSpPr/>
          <p:nvPr/>
        </p:nvSpPr>
        <p:spPr>
          <a:xfrm>
            <a:off x="10901749" y="6544058"/>
            <a:ext cx="109855" cy="126364"/>
          </a:xfrm>
          <a:custGeom>
            <a:avLst/>
            <a:gdLst/>
            <a:ahLst/>
            <a:cxnLst/>
            <a:rect l="l" t="t" r="r" b="b"/>
            <a:pathLst>
              <a:path w="109854" h="126365">
                <a:moveTo>
                  <a:pt x="78910" y="0"/>
                </a:moveTo>
                <a:lnTo>
                  <a:pt x="33096" y="0"/>
                </a:lnTo>
                <a:lnTo>
                  <a:pt x="15931" y="12781"/>
                </a:lnTo>
                <a:lnTo>
                  <a:pt x="4217" y="33710"/>
                </a:lnTo>
                <a:lnTo>
                  <a:pt x="0" y="61350"/>
                </a:lnTo>
                <a:lnTo>
                  <a:pt x="4062" y="87807"/>
                </a:lnTo>
                <a:lnTo>
                  <a:pt x="15360" y="108130"/>
                </a:lnTo>
                <a:lnTo>
                  <a:pt x="32561" y="121167"/>
                </a:lnTo>
                <a:lnTo>
                  <a:pt x="54333" y="125768"/>
                </a:lnTo>
                <a:lnTo>
                  <a:pt x="75815" y="121550"/>
                </a:lnTo>
                <a:lnTo>
                  <a:pt x="88404" y="112475"/>
                </a:lnTo>
                <a:lnTo>
                  <a:pt x="55221" y="112475"/>
                </a:lnTo>
                <a:lnTo>
                  <a:pt x="38827" y="108210"/>
                </a:lnTo>
                <a:lnTo>
                  <a:pt x="26896" y="96754"/>
                </a:lnTo>
                <a:lnTo>
                  <a:pt x="19607" y="80122"/>
                </a:lnTo>
                <a:lnTo>
                  <a:pt x="17137" y="60327"/>
                </a:lnTo>
                <a:lnTo>
                  <a:pt x="19464" y="40372"/>
                </a:lnTo>
                <a:lnTo>
                  <a:pt x="26516" y="23390"/>
                </a:lnTo>
                <a:lnTo>
                  <a:pt x="38399" y="11583"/>
                </a:lnTo>
                <a:lnTo>
                  <a:pt x="55221" y="7157"/>
                </a:lnTo>
                <a:lnTo>
                  <a:pt x="88220" y="7157"/>
                </a:lnTo>
                <a:lnTo>
                  <a:pt x="78910" y="0"/>
                </a:lnTo>
                <a:close/>
              </a:path>
              <a:path w="109854" h="126365">
                <a:moveTo>
                  <a:pt x="88220" y="7157"/>
                </a:moveTo>
                <a:lnTo>
                  <a:pt x="55221" y="7157"/>
                </a:lnTo>
                <a:lnTo>
                  <a:pt x="72044" y="11710"/>
                </a:lnTo>
                <a:lnTo>
                  <a:pt x="83927" y="23645"/>
                </a:lnTo>
                <a:lnTo>
                  <a:pt x="90979" y="40373"/>
                </a:lnTo>
                <a:lnTo>
                  <a:pt x="93180" y="58282"/>
                </a:lnTo>
                <a:lnTo>
                  <a:pt x="93184" y="60327"/>
                </a:lnTo>
                <a:lnTo>
                  <a:pt x="90836" y="80122"/>
                </a:lnTo>
                <a:lnTo>
                  <a:pt x="83546" y="97010"/>
                </a:lnTo>
                <a:lnTo>
                  <a:pt x="71615" y="108337"/>
                </a:lnTo>
                <a:lnTo>
                  <a:pt x="55221" y="112475"/>
                </a:lnTo>
                <a:lnTo>
                  <a:pt x="88404" y="112475"/>
                </a:lnTo>
                <a:lnTo>
                  <a:pt x="93369" y="108896"/>
                </a:lnTo>
                <a:lnTo>
                  <a:pt x="105211" y="87807"/>
                </a:lnTo>
                <a:lnTo>
                  <a:pt x="109555" y="58282"/>
                </a:lnTo>
                <a:lnTo>
                  <a:pt x="105776" y="32415"/>
                </a:lnTo>
                <a:lnTo>
                  <a:pt x="95035" y="12397"/>
                </a:lnTo>
                <a:lnTo>
                  <a:pt x="88220" y="7157"/>
                </a:lnTo>
                <a:close/>
              </a:path>
            </a:pathLst>
          </a:custGeom>
          <a:solidFill>
            <a:srgbClr val="FDFDFD"/>
          </a:solidFill>
        </p:spPr>
        <p:txBody>
          <a:bodyPr wrap="square" lIns="0" tIns="0" rIns="0" bIns="0" rtlCol="0"/>
          <a:lstStyle/>
          <a:p>
            <a:endParaRPr/>
          </a:p>
        </p:txBody>
      </p:sp>
      <p:sp>
        <p:nvSpPr>
          <p:cNvPr id="14" name="object 14"/>
          <p:cNvSpPr/>
          <p:nvPr/>
        </p:nvSpPr>
        <p:spPr>
          <a:xfrm>
            <a:off x="11049388" y="6544058"/>
            <a:ext cx="78105" cy="123825"/>
          </a:xfrm>
          <a:custGeom>
            <a:avLst/>
            <a:gdLst/>
            <a:ahLst/>
            <a:cxnLst/>
            <a:rect l="l" t="t" r="r" b="b"/>
            <a:pathLst>
              <a:path w="78104" h="123825">
                <a:moveTo>
                  <a:pt x="55524" y="0"/>
                </a:moveTo>
                <a:lnTo>
                  <a:pt x="0" y="0"/>
                </a:lnTo>
                <a:lnTo>
                  <a:pt x="0" y="123723"/>
                </a:lnTo>
                <a:lnTo>
                  <a:pt x="15233" y="123723"/>
                </a:lnTo>
                <a:lnTo>
                  <a:pt x="15233" y="68508"/>
                </a:lnTo>
                <a:lnTo>
                  <a:pt x="59182" y="68508"/>
                </a:lnTo>
                <a:lnTo>
                  <a:pt x="57715" y="66814"/>
                </a:lnTo>
                <a:lnTo>
                  <a:pt x="51413" y="63395"/>
                </a:lnTo>
                <a:lnTo>
                  <a:pt x="51413" y="62372"/>
                </a:lnTo>
                <a:lnTo>
                  <a:pt x="60232" y="57404"/>
                </a:lnTo>
                <a:lnTo>
                  <a:pt x="61414" y="56237"/>
                </a:lnTo>
                <a:lnTo>
                  <a:pt x="15233" y="56237"/>
                </a:lnTo>
                <a:lnTo>
                  <a:pt x="15233" y="9201"/>
                </a:lnTo>
                <a:lnTo>
                  <a:pt x="18026" y="8179"/>
                </a:lnTo>
                <a:lnTo>
                  <a:pt x="23739" y="7157"/>
                </a:lnTo>
                <a:lnTo>
                  <a:pt x="66342" y="7157"/>
                </a:lnTo>
                <a:lnTo>
                  <a:pt x="64742" y="5112"/>
                </a:lnTo>
                <a:lnTo>
                  <a:pt x="58443" y="1086"/>
                </a:lnTo>
                <a:lnTo>
                  <a:pt x="55524" y="0"/>
                </a:lnTo>
                <a:close/>
              </a:path>
              <a:path w="78104" h="123825">
                <a:moveTo>
                  <a:pt x="59182" y="68508"/>
                </a:moveTo>
                <a:lnTo>
                  <a:pt x="30467" y="68508"/>
                </a:lnTo>
                <a:lnTo>
                  <a:pt x="39284" y="69898"/>
                </a:lnTo>
                <a:lnTo>
                  <a:pt x="45970" y="74259"/>
                </a:lnTo>
                <a:lnTo>
                  <a:pt x="50871" y="81880"/>
                </a:lnTo>
                <a:lnTo>
                  <a:pt x="54333" y="93048"/>
                </a:lnTo>
                <a:lnTo>
                  <a:pt x="56433" y="104311"/>
                </a:lnTo>
                <a:lnTo>
                  <a:pt x="58474" y="113370"/>
                </a:lnTo>
                <a:lnTo>
                  <a:pt x="60349" y="119936"/>
                </a:lnTo>
                <a:lnTo>
                  <a:pt x="61950" y="123723"/>
                </a:lnTo>
                <a:lnTo>
                  <a:pt x="78072" y="123723"/>
                </a:lnTo>
                <a:lnTo>
                  <a:pt x="76459" y="119010"/>
                </a:lnTo>
                <a:lnTo>
                  <a:pt x="74406" y="111325"/>
                </a:lnTo>
                <a:lnTo>
                  <a:pt x="71806" y="101148"/>
                </a:lnTo>
                <a:lnTo>
                  <a:pt x="68551" y="88958"/>
                </a:lnTo>
                <a:lnTo>
                  <a:pt x="66034" y="79787"/>
                </a:lnTo>
                <a:lnTo>
                  <a:pt x="62505" y="72342"/>
                </a:lnTo>
                <a:lnTo>
                  <a:pt x="59182" y="68508"/>
                </a:lnTo>
                <a:close/>
              </a:path>
              <a:path w="78104" h="123825">
                <a:moveTo>
                  <a:pt x="66342" y="7157"/>
                </a:moveTo>
                <a:lnTo>
                  <a:pt x="30467" y="7157"/>
                </a:lnTo>
                <a:lnTo>
                  <a:pt x="42021" y="8547"/>
                </a:lnTo>
                <a:lnTo>
                  <a:pt x="50731" y="12908"/>
                </a:lnTo>
                <a:lnTo>
                  <a:pt x="56227" y="20529"/>
                </a:lnTo>
                <a:lnTo>
                  <a:pt x="58141" y="31697"/>
                </a:lnTo>
                <a:lnTo>
                  <a:pt x="56241" y="41571"/>
                </a:lnTo>
                <a:lnTo>
                  <a:pt x="50842" y="49335"/>
                </a:lnTo>
                <a:lnTo>
                  <a:pt x="42396" y="54416"/>
                </a:lnTo>
                <a:lnTo>
                  <a:pt x="31355" y="56237"/>
                </a:lnTo>
                <a:lnTo>
                  <a:pt x="61414" y="56237"/>
                </a:lnTo>
                <a:lnTo>
                  <a:pt x="67503" y="50230"/>
                </a:lnTo>
                <a:lnTo>
                  <a:pt x="72442" y="40947"/>
                </a:lnTo>
                <a:lnTo>
                  <a:pt x="74263" y="29652"/>
                </a:lnTo>
                <a:lnTo>
                  <a:pt x="73579" y="22367"/>
                </a:lnTo>
                <a:lnTo>
                  <a:pt x="71645" y="15848"/>
                </a:lnTo>
                <a:lnTo>
                  <a:pt x="68640" y="10097"/>
                </a:lnTo>
                <a:lnTo>
                  <a:pt x="66342" y="7157"/>
                </a:lnTo>
                <a:close/>
              </a:path>
            </a:pathLst>
          </a:custGeom>
          <a:solidFill>
            <a:srgbClr val="FDFDFD"/>
          </a:solidFill>
        </p:spPr>
        <p:txBody>
          <a:bodyPr wrap="square" lIns="0" tIns="0" rIns="0" bIns="0" rtlCol="0"/>
          <a:lstStyle/>
          <a:p>
            <a:endParaRPr/>
          </a:p>
        </p:txBody>
      </p:sp>
      <p:sp>
        <p:nvSpPr>
          <p:cNvPr id="15" name="object 15"/>
          <p:cNvSpPr/>
          <p:nvPr/>
        </p:nvSpPr>
        <p:spPr>
          <a:xfrm>
            <a:off x="11155134" y="6544058"/>
            <a:ext cx="100330" cy="123825"/>
          </a:xfrm>
          <a:custGeom>
            <a:avLst/>
            <a:gdLst/>
            <a:ahLst/>
            <a:cxnLst/>
            <a:rect l="l" t="t" r="r" b="b"/>
            <a:pathLst>
              <a:path w="100329" h="123825">
                <a:moveTo>
                  <a:pt x="60022" y="0"/>
                </a:moveTo>
                <a:lnTo>
                  <a:pt x="39020" y="0"/>
                </a:lnTo>
                <a:lnTo>
                  <a:pt x="0" y="123723"/>
                </a:lnTo>
                <a:lnTo>
                  <a:pt x="15233" y="123723"/>
                </a:lnTo>
                <a:lnTo>
                  <a:pt x="28563" y="83844"/>
                </a:lnTo>
                <a:lnTo>
                  <a:pt x="87137" y="83844"/>
                </a:lnTo>
                <a:lnTo>
                  <a:pt x="82839" y="70553"/>
                </a:lnTo>
                <a:lnTo>
                  <a:pt x="31355" y="70553"/>
                </a:lnTo>
                <a:lnTo>
                  <a:pt x="42781" y="33741"/>
                </a:lnTo>
                <a:lnTo>
                  <a:pt x="45700" y="25562"/>
                </a:lnTo>
                <a:lnTo>
                  <a:pt x="47605" y="17382"/>
                </a:lnTo>
                <a:lnTo>
                  <a:pt x="49509" y="10224"/>
                </a:lnTo>
                <a:lnTo>
                  <a:pt x="63329" y="10224"/>
                </a:lnTo>
                <a:lnTo>
                  <a:pt x="60022" y="0"/>
                </a:lnTo>
                <a:close/>
              </a:path>
              <a:path w="100329" h="123825">
                <a:moveTo>
                  <a:pt x="87137" y="83844"/>
                </a:moveTo>
                <a:lnTo>
                  <a:pt x="70455" y="83844"/>
                </a:lnTo>
                <a:lnTo>
                  <a:pt x="83784" y="123723"/>
                </a:lnTo>
                <a:lnTo>
                  <a:pt x="100034" y="123723"/>
                </a:lnTo>
                <a:lnTo>
                  <a:pt x="87137" y="83844"/>
                </a:lnTo>
                <a:close/>
              </a:path>
              <a:path w="100329" h="123825">
                <a:moveTo>
                  <a:pt x="63329" y="10224"/>
                </a:moveTo>
                <a:lnTo>
                  <a:pt x="49509" y="10224"/>
                </a:lnTo>
                <a:lnTo>
                  <a:pt x="51413" y="17382"/>
                </a:lnTo>
                <a:lnTo>
                  <a:pt x="55221" y="33741"/>
                </a:lnTo>
                <a:lnTo>
                  <a:pt x="67535" y="70553"/>
                </a:lnTo>
                <a:lnTo>
                  <a:pt x="82839" y="70553"/>
                </a:lnTo>
                <a:lnTo>
                  <a:pt x="63329" y="10224"/>
                </a:lnTo>
                <a:close/>
              </a:path>
            </a:pathLst>
          </a:custGeom>
          <a:solidFill>
            <a:srgbClr val="FDFDFD"/>
          </a:solidFill>
        </p:spPr>
        <p:txBody>
          <a:bodyPr wrap="square" lIns="0" tIns="0" rIns="0" bIns="0" rtlCol="0"/>
          <a:lstStyle/>
          <a:p>
            <a:endParaRPr/>
          </a:p>
        </p:txBody>
      </p:sp>
      <p:sp>
        <p:nvSpPr>
          <p:cNvPr id="16" name="object 16"/>
          <p:cNvSpPr/>
          <p:nvPr/>
        </p:nvSpPr>
        <p:spPr>
          <a:xfrm>
            <a:off x="11371325" y="6544058"/>
            <a:ext cx="109855" cy="126364"/>
          </a:xfrm>
          <a:custGeom>
            <a:avLst/>
            <a:gdLst/>
            <a:ahLst/>
            <a:cxnLst/>
            <a:rect l="l" t="t" r="r" b="b"/>
            <a:pathLst>
              <a:path w="109854" h="126365">
                <a:moveTo>
                  <a:pt x="78068" y="0"/>
                </a:moveTo>
                <a:lnTo>
                  <a:pt x="32305" y="0"/>
                </a:lnTo>
                <a:lnTo>
                  <a:pt x="15471" y="12781"/>
                </a:lnTo>
                <a:lnTo>
                  <a:pt x="4076" y="33710"/>
                </a:lnTo>
                <a:lnTo>
                  <a:pt x="0" y="61350"/>
                </a:lnTo>
                <a:lnTo>
                  <a:pt x="3903" y="87807"/>
                </a:lnTo>
                <a:lnTo>
                  <a:pt x="14852" y="108130"/>
                </a:lnTo>
                <a:lnTo>
                  <a:pt x="31704" y="121167"/>
                </a:lnTo>
                <a:lnTo>
                  <a:pt x="53317" y="125768"/>
                </a:lnTo>
                <a:lnTo>
                  <a:pt x="74958" y="121550"/>
                </a:lnTo>
                <a:lnTo>
                  <a:pt x="87797" y="112475"/>
                </a:lnTo>
                <a:lnTo>
                  <a:pt x="54333" y="112475"/>
                </a:lnTo>
                <a:lnTo>
                  <a:pt x="38294" y="108210"/>
                </a:lnTo>
                <a:lnTo>
                  <a:pt x="26277" y="96754"/>
                </a:lnTo>
                <a:lnTo>
                  <a:pt x="18736" y="80122"/>
                </a:lnTo>
                <a:lnTo>
                  <a:pt x="16122" y="60327"/>
                </a:lnTo>
                <a:lnTo>
                  <a:pt x="18469" y="40372"/>
                </a:lnTo>
                <a:lnTo>
                  <a:pt x="25563" y="23390"/>
                </a:lnTo>
                <a:lnTo>
                  <a:pt x="37490" y="11583"/>
                </a:lnTo>
                <a:lnTo>
                  <a:pt x="54333" y="7157"/>
                </a:lnTo>
                <a:lnTo>
                  <a:pt x="87571" y="7157"/>
                </a:lnTo>
                <a:lnTo>
                  <a:pt x="78068" y="0"/>
                </a:lnTo>
                <a:close/>
              </a:path>
              <a:path w="109854" h="126365">
                <a:moveTo>
                  <a:pt x="87571" y="7157"/>
                </a:moveTo>
                <a:lnTo>
                  <a:pt x="54333" y="7157"/>
                </a:lnTo>
                <a:lnTo>
                  <a:pt x="71240" y="11710"/>
                </a:lnTo>
                <a:lnTo>
                  <a:pt x="83435" y="23645"/>
                </a:lnTo>
                <a:lnTo>
                  <a:pt x="90822" y="40373"/>
                </a:lnTo>
                <a:lnTo>
                  <a:pt x="93305" y="59304"/>
                </a:lnTo>
                <a:lnTo>
                  <a:pt x="90697" y="80122"/>
                </a:lnTo>
                <a:lnTo>
                  <a:pt x="83102" y="97010"/>
                </a:lnTo>
                <a:lnTo>
                  <a:pt x="70866" y="108337"/>
                </a:lnTo>
                <a:lnTo>
                  <a:pt x="54333" y="112475"/>
                </a:lnTo>
                <a:lnTo>
                  <a:pt x="87797" y="112475"/>
                </a:lnTo>
                <a:lnTo>
                  <a:pt x="92861" y="108896"/>
                </a:lnTo>
                <a:lnTo>
                  <a:pt x="105052" y="87807"/>
                </a:lnTo>
                <a:lnTo>
                  <a:pt x="109555" y="58282"/>
                </a:lnTo>
                <a:lnTo>
                  <a:pt x="105617" y="32415"/>
                </a:lnTo>
                <a:lnTo>
                  <a:pt x="94527" y="12397"/>
                </a:lnTo>
                <a:lnTo>
                  <a:pt x="87571" y="7157"/>
                </a:lnTo>
                <a:close/>
              </a:path>
            </a:pathLst>
          </a:custGeom>
          <a:solidFill>
            <a:srgbClr val="FDFDFD"/>
          </a:solidFill>
        </p:spPr>
        <p:txBody>
          <a:bodyPr wrap="square" lIns="0" tIns="0" rIns="0" bIns="0" rtlCol="0"/>
          <a:lstStyle/>
          <a:p>
            <a:endParaRPr/>
          </a:p>
        </p:txBody>
      </p:sp>
      <p:sp>
        <p:nvSpPr>
          <p:cNvPr id="17" name="object 17"/>
          <p:cNvSpPr/>
          <p:nvPr/>
        </p:nvSpPr>
        <p:spPr>
          <a:xfrm>
            <a:off x="11517948" y="6544058"/>
            <a:ext cx="78740" cy="123825"/>
          </a:xfrm>
          <a:custGeom>
            <a:avLst/>
            <a:gdLst/>
            <a:ahLst/>
            <a:cxnLst/>
            <a:rect l="l" t="t" r="r" b="b"/>
            <a:pathLst>
              <a:path w="78740" h="123825">
                <a:moveTo>
                  <a:pt x="55673" y="0"/>
                </a:moveTo>
                <a:lnTo>
                  <a:pt x="0" y="0"/>
                </a:lnTo>
                <a:lnTo>
                  <a:pt x="0" y="123723"/>
                </a:lnTo>
                <a:lnTo>
                  <a:pt x="16249" y="123723"/>
                </a:lnTo>
                <a:lnTo>
                  <a:pt x="16249" y="68508"/>
                </a:lnTo>
                <a:lnTo>
                  <a:pt x="59542" y="68508"/>
                </a:lnTo>
                <a:lnTo>
                  <a:pt x="57980" y="66814"/>
                </a:lnTo>
                <a:lnTo>
                  <a:pt x="51540" y="63395"/>
                </a:lnTo>
                <a:lnTo>
                  <a:pt x="51540" y="62372"/>
                </a:lnTo>
                <a:lnTo>
                  <a:pt x="60305" y="57404"/>
                </a:lnTo>
                <a:lnTo>
                  <a:pt x="61488" y="56237"/>
                </a:lnTo>
                <a:lnTo>
                  <a:pt x="16249" y="56237"/>
                </a:lnTo>
                <a:lnTo>
                  <a:pt x="16249" y="9201"/>
                </a:lnTo>
                <a:lnTo>
                  <a:pt x="18153" y="8179"/>
                </a:lnTo>
                <a:lnTo>
                  <a:pt x="23866" y="7157"/>
                </a:lnTo>
                <a:lnTo>
                  <a:pt x="66469" y="7157"/>
                </a:lnTo>
                <a:lnTo>
                  <a:pt x="64869" y="5112"/>
                </a:lnTo>
                <a:lnTo>
                  <a:pt x="58566" y="1086"/>
                </a:lnTo>
                <a:lnTo>
                  <a:pt x="55673" y="0"/>
                </a:lnTo>
                <a:close/>
              </a:path>
              <a:path w="78740" h="123825">
                <a:moveTo>
                  <a:pt x="59542" y="68508"/>
                </a:moveTo>
                <a:lnTo>
                  <a:pt x="30467" y="68508"/>
                </a:lnTo>
                <a:lnTo>
                  <a:pt x="39712" y="69898"/>
                </a:lnTo>
                <a:lnTo>
                  <a:pt x="46351" y="74259"/>
                </a:lnTo>
                <a:lnTo>
                  <a:pt x="51014" y="81880"/>
                </a:lnTo>
                <a:lnTo>
                  <a:pt x="54333" y="93048"/>
                </a:lnTo>
                <a:lnTo>
                  <a:pt x="57020" y="104311"/>
                </a:lnTo>
                <a:lnTo>
                  <a:pt x="59363" y="113370"/>
                </a:lnTo>
                <a:lnTo>
                  <a:pt x="61349" y="119936"/>
                </a:lnTo>
                <a:lnTo>
                  <a:pt x="62965" y="123723"/>
                </a:lnTo>
                <a:lnTo>
                  <a:pt x="78199" y="123723"/>
                </a:lnTo>
                <a:lnTo>
                  <a:pt x="76582" y="119010"/>
                </a:lnTo>
                <a:lnTo>
                  <a:pt x="74597" y="111325"/>
                </a:lnTo>
                <a:lnTo>
                  <a:pt x="72254" y="101148"/>
                </a:lnTo>
                <a:lnTo>
                  <a:pt x="69566" y="88958"/>
                </a:lnTo>
                <a:lnTo>
                  <a:pt x="66910" y="79787"/>
                </a:lnTo>
                <a:lnTo>
                  <a:pt x="63076" y="72342"/>
                </a:lnTo>
                <a:lnTo>
                  <a:pt x="59542" y="68508"/>
                </a:lnTo>
                <a:close/>
              </a:path>
              <a:path w="78740" h="123825">
                <a:moveTo>
                  <a:pt x="66469" y="7157"/>
                </a:moveTo>
                <a:lnTo>
                  <a:pt x="31482" y="7157"/>
                </a:lnTo>
                <a:lnTo>
                  <a:pt x="42662" y="8547"/>
                </a:lnTo>
                <a:lnTo>
                  <a:pt x="51413" y="12908"/>
                </a:lnTo>
                <a:lnTo>
                  <a:pt x="57118" y="20529"/>
                </a:lnTo>
                <a:lnTo>
                  <a:pt x="59157" y="31697"/>
                </a:lnTo>
                <a:lnTo>
                  <a:pt x="57243" y="41571"/>
                </a:lnTo>
                <a:lnTo>
                  <a:pt x="51746" y="49335"/>
                </a:lnTo>
                <a:lnTo>
                  <a:pt x="43036" y="54416"/>
                </a:lnTo>
                <a:lnTo>
                  <a:pt x="31482" y="56237"/>
                </a:lnTo>
                <a:lnTo>
                  <a:pt x="61488" y="56237"/>
                </a:lnTo>
                <a:lnTo>
                  <a:pt x="67583" y="50230"/>
                </a:lnTo>
                <a:lnTo>
                  <a:pt x="72552" y="40947"/>
                </a:lnTo>
                <a:lnTo>
                  <a:pt x="74390" y="29652"/>
                </a:lnTo>
                <a:lnTo>
                  <a:pt x="73706" y="22367"/>
                </a:lnTo>
                <a:lnTo>
                  <a:pt x="71772" y="15848"/>
                </a:lnTo>
                <a:lnTo>
                  <a:pt x="68767" y="10097"/>
                </a:lnTo>
                <a:lnTo>
                  <a:pt x="66469" y="7157"/>
                </a:lnTo>
                <a:close/>
              </a:path>
            </a:pathLst>
          </a:custGeom>
          <a:solidFill>
            <a:srgbClr val="FDFDFD"/>
          </a:solidFill>
        </p:spPr>
        <p:txBody>
          <a:bodyPr wrap="square" lIns="0" tIns="0" rIns="0" bIns="0" rtlCol="0"/>
          <a:lstStyle/>
          <a:p>
            <a:endParaRPr/>
          </a:p>
        </p:txBody>
      </p:sp>
      <p:sp>
        <p:nvSpPr>
          <p:cNvPr id="18" name="object 18"/>
          <p:cNvSpPr/>
          <p:nvPr/>
        </p:nvSpPr>
        <p:spPr>
          <a:xfrm>
            <a:off x="11620565" y="6544058"/>
            <a:ext cx="90170" cy="123825"/>
          </a:xfrm>
          <a:custGeom>
            <a:avLst/>
            <a:gdLst/>
            <a:ahLst/>
            <a:cxnLst/>
            <a:rect l="l" t="t" r="r" b="b"/>
            <a:pathLst>
              <a:path w="90170" h="123825">
                <a:moveTo>
                  <a:pt x="17129" y="0"/>
                </a:moveTo>
                <a:lnTo>
                  <a:pt x="0" y="0"/>
                </a:lnTo>
                <a:lnTo>
                  <a:pt x="35501" y="69530"/>
                </a:lnTo>
                <a:lnTo>
                  <a:pt x="35501" y="123723"/>
                </a:lnTo>
                <a:lnTo>
                  <a:pt x="51751" y="123723"/>
                </a:lnTo>
                <a:lnTo>
                  <a:pt x="51751" y="69530"/>
                </a:lnTo>
                <a:lnTo>
                  <a:pt x="58509" y="57260"/>
                </a:lnTo>
                <a:lnTo>
                  <a:pt x="44134" y="57260"/>
                </a:lnTo>
                <a:lnTo>
                  <a:pt x="41402" y="50661"/>
                </a:lnTo>
                <a:lnTo>
                  <a:pt x="38754" y="44350"/>
                </a:lnTo>
                <a:lnTo>
                  <a:pt x="35940" y="37848"/>
                </a:lnTo>
                <a:lnTo>
                  <a:pt x="32709" y="30675"/>
                </a:lnTo>
                <a:lnTo>
                  <a:pt x="17129" y="0"/>
                </a:lnTo>
                <a:close/>
              </a:path>
              <a:path w="90170" h="123825">
                <a:moveTo>
                  <a:pt x="90049" y="0"/>
                </a:moveTo>
                <a:lnTo>
                  <a:pt x="72950" y="0"/>
                </a:lnTo>
                <a:lnTo>
                  <a:pt x="56448" y="30675"/>
                </a:lnTo>
                <a:lnTo>
                  <a:pt x="53466" y="37992"/>
                </a:lnTo>
                <a:lnTo>
                  <a:pt x="47504" y="51093"/>
                </a:lnTo>
                <a:lnTo>
                  <a:pt x="45022" y="57260"/>
                </a:lnTo>
                <a:lnTo>
                  <a:pt x="58509" y="57260"/>
                </a:lnTo>
                <a:lnTo>
                  <a:pt x="90049" y="0"/>
                </a:lnTo>
                <a:close/>
              </a:path>
            </a:pathLst>
          </a:custGeom>
          <a:solidFill>
            <a:srgbClr val="FDFDFD"/>
          </a:solidFill>
        </p:spPr>
        <p:txBody>
          <a:bodyPr wrap="square" lIns="0" tIns="0" rIns="0" bIns="0" rtlCol="0"/>
          <a:lstStyle/>
          <a:p>
            <a:endParaRPr/>
          </a:p>
        </p:txBody>
      </p:sp>
      <p:sp>
        <p:nvSpPr>
          <p:cNvPr id="19" name="object 19"/>
          <p:cNvSpPr/>
          <p:nvPr/>
        </p:nvSpPr>
        <p:spPr>
          <a:xfrm>
            <a:off x="0" y="521969"/>
            <a:ext cx="744855" cy="461009"/>
          </a:xfrm>
          <a:custGeom>
            <a:avLst/>
            <a:gdLst/>
            <a:ahLst/>
            <a:cxnLst/>
            <a:rect l="l" t="t" r="r" b="b"/>
            <a:pathLst>
              <a:path w="744855" h="461009">
                <a:moveTo>
                  <a:pt x="0" y="461010"/>
                </a:moveTo>
                <a:lnTo>
                  <a:pt x="744474" y="461010"/>
                </a:lnTo>
                <a:lnTo>
                  <a:pt x="744474" y="0"/>
                </a:lnTo>
                <a:lnTo>
                  <a:pt x="0" y="0"/>
                </a:lnTo>
                <a:lnTo>
                  <a:pt x="0" y="461010"/>
                </a:lnTo>
                <a:close/>
              </a:path>
            </a:pathLst>
          </a:custGeom>
          <a:solidFill>
            <a:srgbClr val="05509D"/>
          </a:solidFill>
        </p:spPr>
        <p:txBody>
          <a:bodyPr wrap="square" lIns="0" tIns="0" rIns="0" bIns="0" rtlCol="0"/>
          <a:lstStyle/>
          <a:p>
            <a:endParaRPr/>
          </a:p>
        </p:txBody>
      </p:sp>
      <p:sp>
        <p:nvSpPr>
          <p:cNvPr id="22" name="object 22"/>
          <p:cNvSpPr/>
          <p:nvPr/>
        </p:nvSpPr>
        <p:spPr>
          <a:xfrm>
            <a:off x="0" y="6237732"/>
            <a:ext cx="12192000" cy="98425"/>
          </a:xfrm>
          <a:custGeom>
            <a:avLst/>
            <a:gdLst/>
            <a:ahLst/>
            <a:cxnLst/>
            <a:rect l="l" t="t" r="r" b="b"/>
            <a:pathLst>
              <a:path w="12192000" h="98425">
                <a:moveTo>
                  <a:pt x="0" y="98298"/>
                </a:moveTo>
                <a:lnTo>
                  <a:pt x="12192000" y="98298"/>
                </a:lnTo>
                <a:lnTo>
                  <a:pt x="12192000" y="0"/>
                </a:lnTo>
                <a:lnTo>
                  <a:pt x="0" y="0"/>
                </a:lnTo>
                <a:lnTo>
                  <a:pt x="0" y="98298"/>
                </a:lnTo>
                <a:close/>
              </a:path>
            </a:pathLst>
          </a:custGeom>
          <a:solidFill>
            <a:srgbClr val="8EC422"/>
          </a:solidFill>
        </p:spPr>
        <p:txBody>
          <a:bodyPr wrap="square" lIns="0" tIns="0" rIns="0" bIns="0" rtlCol="0"/>
          <a:lstStyle/>
          <a:p>
            <a:endParaRPr/>
          </a:p>
        </p:txBody>
      </p:sp>
      <p:sp>
        <p:nvSpPr>
          <p:cNvPr id="23" name="object 23"/>
          <p:cNvSpPr/>
          <p:nvPr/>
        </p:nvSpPr>
        <p:spPr>
          <a:xfrm>
            <a:off x="8951976" y="6544058"/>
            <a:ext cx="0" cy="123825"/>
          </a:xfrm>
          <a:custGeom>
            <a:avLst/>
            <a:gdLst/>
            <a:ahLst/>
            <a:cxnLst/>
            <a:rect l="l" t="t" r="r" b="b"/>
            <a:pathLst>
              <a:path h="123825">
                <a:moveTo>
                  <a:pt x="0" y="0"/>
                </a:moveTo>
                <a:lnTo>
                  <a:pt x="0" y="123723"/>
                </a:lnTo>
              </a:path>
            </a:pathLst>
          </a:custGeom>
          <a:ln w="15239">
            <a:solidFill>
              <a:srgbClr val="FDFDFD"/>
            </a:solidFill>
          </a:ln>
        </p:spPr>
        <p:txBody>
          <a:bodyPr wrap="square" lIns="0" tIns="0" rIns="0" bIns="0" rtlCol="0"/>
          <a:lstStyle/>
          <a:p>
            <a:endParaRPr/>
          </a:p>
        </p:txBody>
      </p:sp>
      <p:sp>
        <p:nvSpPr>
          <p:cNvPr id="24" name="object 24"/>
          <p:cNvSpPr/>
          <p:nvPr/>
        </p:nvSpPr>
        <p:spPr>
          <a:xfrm>
            <a:off x="9004363" y="6544058"/>
            <a:ext cx="98425" cy="126364"/>
          </a:xfrm>
          <a:custGeom>
            <a:avLst/>
            <a:gdLst/>
            <a:ahLst/>
            <a:cxnLst/>
            <a:rect l="l" t="t" r="r" b="b"/>
            <a:pathLst>
              <a:path w="98425" h="126365">
                <a:moveTo>
                  <a:pt x="63190" y="0"/>
                </a:moveTo>
                <a:lnTo>
                  <a:pt x="0" y="0"/>
                </a:lnTo>
                <a:lnTo>
                  <a:pt x="0" y="123723"/>
                </a:lnTo>
                <a:lnTo>
                  <a:pt x="6056" y="124474"/>
                </a:lnTo>
                <a:lnTo>
                  <a:pt x="12739" y="125129"/>
                </a:lnTo>
                <a:lnTo>
                  <a:pt x="19957" y="125592"/>
                </a:lnTo>
                <a:lnTo>
                  <a:pt x="27622" y="125768"/>
                </a:lnTo>
                <a:lnTo>
                  <a:pt x="44394" y="124458"/>
                </a:lnTo>
                <a:lnTo>
                  <a:pt x="58934" y="120655"/>
                </a:lnTo>
                <a:lnTo>
                  <a:pt x="71154" y="114552"/>
                </a:lnTo>
                <a:lnTo>
                  <a:pt x="74858" y="111453"/>
                </a:lnTo>
                <a:lnTo>
                  <a:pt x="15239" y="111453"/>
                </a:lnTo>
                <a:lnTo>
                  <a:pt x="15239" y="9201"/>
                </a:lnTo>
                <a:lnTo>
                  <a:pt x="19049" y="8179"/>
                </a:lnTo>
                <a:lnTo>
                  <a:pt x="78218" y="8179"/>
                </a:lnTo>
                <a:lnTo>
                  <a:pt x="72166" y="3674"/>
                </a:lnTo>
                <a:lnTo>
                  <a:pt x="63190" y="0"/>
                </a:lnTo>
                <a:close/>
              </a:path>
              <a:path w="98425" h="126365">
                <a:moveTo>
                  <a:pt x="78218" y="8179"/>
                </a:moveTo>
                <a:lnTo>
                  <a:pt x="33336" y="8179"/>
                </a:lnTo>
                <a:lnTo>
                  <a:pt x="54589" y="11534"/>
                </a:lnTo>
                <a:lnTo>
                  <a:pt x="69772" y="21216"/>
                </a:lnTo>
                <a:lnTo>
                  <a:pt x="78881" y="36650"/>
                </a:lnTo>
                <a:lnTo>
                  <a:pt x="81918" y="57260"/>
                </a:lnTo>
                <a:lnTo>
                  <a:pt x="78569" y="80394"/>
                </a:lnTo>
                <a:lnTo>
                  <a:pt x="68700" y="97393"/>
                </a:lnTo>
                <a:lnTo>
                  <a:pt x="52580" y="107874"/>
                </a:lnTo>
                <a:lnTo>
                  <a:pt x="30478" y="111453"/>
                </a:lnTo>
                <a:lnTo>
                  <a:pt x="74858" y="111453"/>
                </a:lnTo>
                <a:lnTo>
                  <a:pt x="97033" y="71974"/>
                </a:lnTo>
                <a:lnTo>
                  <a:pt x="98104" y="57260"/>
                </a:lnTo>
                <a:lnTo>
                  <a:pt x="97033" y="42433"/>
                </a:lnTo>
                <a:lnTo>
                  <a:pt x="93820" y="29907"/>
                </a:lnTo>
                <a:lnTo>
                  <a:pt x="88464" y="19299"/>
                </a:lnTo>
                <a:lnTo>
                  <a:pt x="80966" y="10224"/>
                </a:lnTo>
                <a:lnTo>
                  <a:pt x="78218" y="8179"/>
                </a:lnTo>
                <a:close/>
              </a:path>
            </a:pathLst>
          </a:custGeom>
          <a:solidFill>
            <a:srgbClr val="FDFDFD"/>
          </a:solidFill>
        </p:spPr>
        <p:txBody>
          <a:bodyPr wrap="square" lIns="0" tIns="0" rIns="0" bIns="0" rtlCol="0"/>
          <a:lstStyle/>
          <a:p>
            <a:endParaRPr/>
          </a:p>
        </p:txBody>
      </p:sp>
      <p:sp>
        <p:nvSpPr>
          <p:cNvPr id="25" name="object 25"/>
          <p:cNvSpPr/>
          <p:nvPr/>
        </p:nvSpPr>
        <p:spPr>
          <a:xfrm>
            <a:off x="9129139" y="6544058"/>
            <a:ext cx="100330" cy="123825"/>
          </a:xfrm>
          <a:custGeom>
            <a:avLst/>
            <a:gdLst/>
            <a:ahLst/>
            <a:cxnLst/>
            <a:rect l="l" t="t" r="r" b="b"/>
            <a:pathLst>
              <a:path w="100329" h="123825">
                <a:moveTo>
                  <a:pt x="60046" y="0"/>
                </a:moveTo>
                <a:lnTo>
                  <a:pt x="39032" y="0"/>
                </a:lnTo>
                <a:lnTo>
                  <a:pt x="0" y="123723"/>
                </a:lnTo>
                <a:lnTo>
                  <a:pt x="15246" y="123723"/>
                </a:lnTo>
                <a:lnTo>
                  <a:pt x="28575" y="83844"/>
                </a:lnTo>
                <a:lnTo>
                  <a:pt x="87128" y="83844"/>
                </a:lnTo>
                <a:lnTo>
                  <a:pt x="82835" y="70553"/>
                </a:lnTo>
                <a:lnTo>
                  <a:pt x="31432" y="70553"/>
                </a:lnTo>
                <a:lnTo>
                  <a:pt x="42857" y="33741"/>
                </a:lnTo>
                <a:lnTo>
                  <a:pt x="45726" y="25562"/>
                </a:lnTo>
                <a:lnTo>
                  <a:pt x="47630" y="17382"/>
                </a:lnTo>
                <a:lnTo>
                  <a:pt x="49534" y="10224"/>
                </a:lnTo>
                <a:lnTo>
                  <a:pt x="63349" y="10224"/>
                </a:lnTo>
                <a:lnTo>
                  <a:pt x="60046" y="0"/>
                </a:lnTo>
                <a:close/>
              </a:path>
              <a:path w="100329" h="123825">
                <a:moveTo>
                  <a:pt x="87128" y="83844"/>
                </a:moveTo>
                <a:lnTo>
                  <a:pt x="70480" y="83844"/>
                </a:lnTo>
                <a:lnTo>
                  <a:pt x="83822" y="123723"/>
                </a:lnTo>
                <a:lnTo>
                  <a:pt x="100008" y="123723"/>
                </a:lnTo>
                <a:lnTo>
                  <a:pt x="87128" y="83844"/>
                </a:lnTo>
                <a:close/>
              </a:path>
              <a:path w="100329" h="123825">
                <a:moveTo>
                  <a:pt x="63349" y="10224"/>
                </a:moveTo>
                <a:lnTo>
                  <a:pt x="49534" y="10224"/>
                </a:lnTo>
                <a:lnTo>
                  <a:pt x="51438" y="17382"/>
                </a:lnTo>
                <a:lnTo>
                  <a:pt x="55247" y="33741"/>
                </a:lnTo>
                <a:lnTo>
                  <a:pt x="67624" y="70553"/>
                </a:lnTo>
                <a:lnTo>
                  <a:pt x="82835" y="70553"/>
                </a:lnTo>
                <a:lnTo>
                  <a:pt x="63349" y="10224"/>
                </a:lnTo>
                <a:close/>
              </a:path>
            </a:pathLst>
          </a:custGeom>
          <a:solidFill>
            <a:srgbClr val="FDFDFD"/>
          </a:solidFill>
        </p:spPr>
        <p:txBody>
          <a:bodyPr wrap="square" lIns="0" tIns="0" rIns="0" bIns="0" rtlCol="0"/>
          <a:lstStyle/>
          <a:p>
            <a:endParaRPr/>
          </a:p>
        </p:txBody>
      </p:sp>
      <p:sp>
        <p:nvSpPr>
          <p:cNvPr id="26" name="object 26"/>
          <p:cNvSpPr/>
          <p:nvPr/>
        </p:nvSpPr>
        <p:spPr>
          <a:xfrm>
            <a:off x="9272012" y="6607609"/>
            <a:ext cx="0" cy="60325"/>
          </a:xfrm>
          <a:custGeom>
            <a:avLst/>
            <a:gdLst/>
            <a:ahLst/>
            <a:cxnLst/>
            <a:rect l="l" t="t" r="r" b="b"/>
            <a:pathLst>
              <a:path h="60325">
                <a:moveTo>
                  <a:pt x="0" y="0"/>
                </a:moveTo>
                <a:lnTo>
                  <a:pt x="0" y="60315"/>
                </a:lnTo>
              </a:path>
            </a:pathLst>
          </a:custGeom>
          <a:ln w="15246">
            <a:solidFill>
              <a:srgbClr val="FDFDFD"/>
            </a:solidFill>
          </a:ln>
        </p:spPr>
        <p:txBody>
          <a:bodyPr wrap="square" lIns="0" tIns="0" rIns="0" bIns="0" rtlCol="0"/>
          <a:lstStyle/>
          <a:p>
            <a:endParaRPr/>
          </a:p>
        </p:txBody>
      </p:sp>
      <p:sp>
        <p:nvSpPr>
          <p:cNvPr id="27" name="object 27"/>
          <p:cNvSpPr/>
          <p:nvPr/>
        </p:nvSpPr>
        <p:spPr>
          <a:xfrm>
            <a:off x="9264388" y="6600398"/>
            <a:ext cx="89535" cy="0"/>
          </a:xfrm>
          <a:custGeom>
            <a:avLst/>
            <a:gdLst/>
            <a:ahLst/>
            <a:cxnLst/>
            <a:rect l="l" t="t" r="r" b="b"/>
            <a:pathLst>
              <a:path w="89534">
                <a:moveTo>
                  <a:pt x="0" y="0"/>
                </a:moveTo>
                <a:lnTo>
                  <a:pt x="89535" y="0"/>
                </a:lnTo>
              </a:path>
            </a:pathLst>
          </a:custGeom>
          <a:ln w="14423">
            <a:solidFill>
              <a:srgbClr val="FDFDFD"/>
            </a:solidFill>
          </a:ln>
        </p:spPr>
        <p:txBody>
          <a:bodyPr wrap="square" lIns="0" tIns="0" rIns="0" bIns="0" rtlCol="0"/>
          <a:lstStyle/>
          <a:p>
            <a:endParaRPr/>
          </a:p>
        </p:txBody>
      </p:sp>
      <p:sp>
        <p:nvSpPr>
          <p:cNvPr id="28" name="object 28"/>
          <p:cNvSpPr/>
          <p:nvPr/>
        </p:nvSpPr>
        <p:spPr>
          <a:xfrm>
            <a:off x="9264388" y="6568929"/>
            <a:ext cx="15240" cy="0"/>
          </a:xfrm>
          <a:custGeom>
            <a:avLst/>
            <a:gdLst/>
            <a:ahLst/>
            <a:cxnLst/>
            <a:rect l="l" t="t" r="r" b="b"/>
            <a:pathLst>
              <a:path w="15240">
                <a:moveTo>
                  <a:pt x="0" y="0"/>
                </a:moveTo>
                <a:lnTo>
                  <a:pt x="15246" y="0"/>
                </a:lnTo>
              </a:path>
            </a:pathLst>
          </a:custGeom>
          <a:ln w="48514">
            <a:solidFill>
              <a:srgbClr val="FDFDFD"/>
            </a:solidFill>
          </a:ln>
        </p:spPr>
        <p:txBody>
          <a:bodyPr wrap="square" lIns="0" tIns="0" rIns="0" bIns="0" rtlCol="0"/>
          <a:lstStyle/>
          <a:p>
            <a:endParaRPr/>
          </a:p>
        </p:txBody>
      </p:sp>
      <p:sp>
        <p:nvSpPr>
          <p:cNvPr id="29" name="object 29"/>
          <p:cNvSpPr/>
          <p:nvPr/>
        </p:nvSpPr>
        <p:spPr>
          <a:xfrm>
            <a:off x="9345831" y="6607454"/>
            <a:ext cx="0" cy="60325"/>
          </a:xfrm>
          <a:custGeom>
            <a:avLst/>
            <a:gdLst/>
            <a:ahLst/>
            <a:cxnLst/>
            <a:rect l="l" t="t" r="r" b="b"/>
            <a:pathLst>
              <a:path h="60325">
                <a:moveTo>
                  <a:pt x="0" y="0"/>
                </a:moveTo>
                <a:lnTo>
                  <a:pt x="0" y="60327"/>
                </a:lnTo>
              </a:path>
            </a:pathLst>
          </a:custGeom>
          <a:ln w="16185">
            <a:solidFill>
              <a:srgbClr val="FDFDFD"/>
            </a:solidFill>
          </a:ln>
        </p:spPr>
        <p:txBody>
          <a:bodyPr wrap="square" lIns="0" tIns="0" rIns="0" bIns="0" rtlCol="0"/>
          <a:lstStyle/>
          <a:p>
            <a:endParaRPr/>
          </a:p>
        </p:txBody>
      </p:sp>
      <p:sp>
        <p:nvSpPr>
          <p:cNvPr id="30" name="object 30"/>
          <p:cNvSpPr/>
          <p:nvPr/>
        </p:nvSpPr>
        <p:spPr>
          <a:xfrm>
            <a:off x="9337738" y="6568599"/>
            <a:ext cx="16510" cy="0"/>
          </a:xfrm>
          <a:custGeom>
            <a:avLst/>
            <a:gdLst/>
            <a:ahLst/>
            <a:cxnLst/>
            <a:rect l="l" t="t" r="r" b="b"/>
            <a:pathLst>
              <a:path w="16509">
                <a:moveTo>
                  <a:pt x="0" y="0"/>
                </a:moveTo>
                <a:lnTo>
                  <a:pt x="16185" y="0"/>
                </a:lnTo>
              </a:path>
            </a:pathLst>
          </a:custGeom>
          <a:ln w="49080">
            <a:solidFill>
              <a:srgbClr val="FDFDFD"/>
            </a:solidFill>
          </a:ln>
        </p:spPr>
        <p:txBody>
          <a:bodyPr wrap="square" lIns="0" tIns="0" rIns="0" bIns="0" rtlCol="0"/>
          <a:lstStyle/>
          <a:p>
            <a:endParaRPr/>
          </a:p>
        </p:txBody>
      </p:sp>
      <p:sp>
        <p:nvSpPr>
          <p:cNvPr id="31" name="object 31"/>
          <p:cNvSpPr/>
          <p:nvPr/>
        </p:nvSpPr>
        <p:spPr>
          <a:xfrm>
            <a:off x="9391081" y="6544058"/>
            <a:ext cx="109855" cy="126364"/>
          </a:xfrm>
          <a:custGeom>
            <a:avLst/>
            <a:gdLst/>
            <a:ahLst/>
            <a:cxnLst/>
            <a:rect l="l" t="t" r="r" b="b"/>
            <a:pathLst>
              <a:path w="109854" h="126365">
                <a:moveTo>
                  <a:pt x="78479" y="0"/>
                </a:moveTo>
                <a:lnTo>
                  <a:pt x="32710" y="0"/>
                </a:lnTo>
                <a:lnTo>
                  <a:pt x="15830" y="12781"/>
                </a:lnTo>
                <a:lnTo>
                  <a:pt x="4210" y="33710"/>
                </a:lnTo>
                <a:lnTo>
                  <a:pt x="0" y="61350"/>
                </a:lnTo>
                <a:lnTo>
                  <a:pt x="3927" y="87807"/>
                </a:lnTo>
                <a:lnTo>
                  <a:pt x="14997" y="108130"/>
                </a:lnTo>
                <a:lnTo>
                  <a:pt x="32138" y="121167"/>
                </a:lnTo>
                <a:lnTo>
                  <a:pt x="54282" y="125768"/>
                </a:lnTo>
                <a:lnTo>
                  <a:pt x="75773" y="121550"/>
                </a:lnTo>
                <a:lnTo>
                  <a:pt x="88368" y="112475"/>
                </a:lnTo>
                <a:lnTo>
                  <a:pt x="54282" y="112475"/>
                </a:lnTo>
                <a:lnTo>
                  <a:pt x="38288" y="108210"/>
                </a:lnTo>
                <a:lnTo>
                  <a:pt x="26308" y="96754"/>
                </a:lnTo>
                <a:lnTo>
                  <a:pt x="18791" y="80122"/>
                </a:lnTo>
                <a:lnTo>
                  <a:pt x="16185" y="60327"/>
                </a:lnTo>
                <a:lnTo>
                  <a:pt x="18672" y="40372"/>
                </a:lnTo>
                <a:lnTo>
                  <a:pt x="26070" y="23390"/>
                </a:lnTo>
                <a:lnTo>
                  <a:pt x="38288" y="11583"/>
                </a:lnTo>
                <a:lnTo>
                  <a:pt x="55234" y="7157"/>
                </a:lnTo>
                <a:lnTo>
                  <a:pt x="87950" y="7157"/>
                </a:lnTo>
                <a:lnTo>
                  <a:pt x="78479" y="0"/>
                </a:lnTo>
                <a:close/>
              </a:path>
              <a:path w="109854" h="126365">
                <a:moveTo>
                  <a:pt x="87950" y="7157"/>
                </a:moveTo>
                <a:lnTo>
                  <a:pt x="55234" y="7157"/>
                </a:lnTo>
                <a:lnTo>
                  <a:pt x="72039" y="11710"/>
                </a:lnTo>
                <a:lnTo>
                  <a:pt x="83934" y="23645"/>
                </a:lnTo>
                <a:lnTo>
                  <a:pt x="91006" y="40373"/>
                </a:lnTo>
                <a:lnTo>
                  <a:pt x="93343" y="59304"/>
                </a:lnTo>
                <a:lnTo>
                  <a:pt x="90723" y="80122"/>
                </a:lnTo>
                <a:lnTo>
                  <a:pt x="83100" y="97010"/>
                </a:lnTo>
                <a:lnTo>
                  <a:pt x="70834" y="108337"/>
                </a:lnTo>
                <a:lnTo>
                  <a:pt x="54282" y="112475"/>
                </a:lnTo>
                <a:lnTo>
                  <a:pt x="88368" y="112475"/>
                </a:lnTo>
                <a:lnTo>
                  <a:pt x="93336" y="108896"/>
                </a:lnTo>
                <a:lnTo>
                  <a:pt x="105183" y="87807"/>
                </a:lnTo>
                <a:lnTo>
                  <a:pt x="109529" y="58282"/>
                </a:lnTo>
                <a:lnTo>
                  <a:pt x="105734" y="32415"/>
                </a:lnTo>
                <a:lnTo>
                  <a:pt x="94883" y="12397"/>
                </a:lnTo>
                <a:lnTo>
                  <a:pt x="87950" y="7157"/>
                </a:lnTo>
                <a:close/>
              </a:path>
            </a:pathLst>
          </a:custGeom>
          <a:solidFill>
            <a:srgbClr val="FDFDFD"/>
          </a:solidFill>
        </p:spPr>
        <p:txBody>
          <a:bodyPr wrap="square" lIns="0" tIns="0" rIns="0" bIns="0" rtlCol="0"/>
          <a:lstStyle/>
          <a:p>
            <a:endParaRPr/>
          </a:p>
        </p:txBody>
      </p:sp>
      <p:sp>
        <p:nvSpPr>
          <p:cNvPr id="32" name="object 32"/>
          <p:cNvSpPr/>
          <p:nvPr/>
        </p:nvSpPr>
        <p:spPr>
          <a:xfrm>
            <a:off x="9593955" y="6544058"/>
            <a:ext cx="89535" cy="123825"/>
          </a:xfrm>
          <a:custGeom>
            <a:avLst/>
            <a:gdLst/>
            <a:ahLst/>
            <a:cxnLst/>
            <a:rect l="l" t="t" r="r" b="b"/>
            <a:pathLst>
              <a:path w="89534" h="123825">
                <a:moveTo>
                  <a:pt x="18994" y="0"/>
                </a:moveTo>
                <a:lnTo>
                  <a:pt x="0" y="0"/>
                </a:lnTo>
                <a:lnTo>
                  <a:pt x="0" y="123723"/>
                </a:lnTo>
                <a:lnTo>
                  <a:pt x="14294" y="123723"/>
                </a:lnTo>
                <a:lnTo>
                  <a:pt x="14175" y="41028"/>
                </a:lnTo>
                <a:lnTo>
                  <a:pt x="13892" y="28550"/>
                </a:lnTo>
                <a:lnTo>
                  <a:pt x="13342" y="16359"/>
                </a:lnTo>
                <a:lnTo>
                  <a:pt x="28825" y="16359"/>
                </a:lnTo>
                <a:lnTo>
                  <a:pt x="18994" y="0"/>
                </a:lnTo>
                <a:close/>
              </a:path>
              <a:path w="89534" h="123825">
                <a:moveTo>
                  <a:pt x="28825" y="16359"/>
                </a:moveTo>
                <a:lnTo>
                  <a:pt x="14294" y="16359"/>
                </a:lnTo>
                <a:lnTo>
                  <a:pt x="18920" y="26664"/>
                </a:lnTo>
                <a:lnTo>
                  <a:pt x="24172" y="37449"/>
                </a:lnTo>
                <a:lnTo>
                  <a:pt x="29959" y="48425"/>
                </a:lnTo>
                <a:lnTo>
                  <a:pt x="36192" y="59304"/>
                </a:lnTo>
                <a:lnTo>
                  <a:pt x="74301" y="123723"/>
                </a:lnTo>
                <a:lnTo>
                  <a:pt x="89535" y="123723"/>
                </a:lnTo>
                <a:lnTo>
                  <a:pt x="89535" y="102251"/>
                </a:lnTo>
                <a:lnTo>
                  <a:pt x="77158" y="102251"/>
                </a:lnTo>
                <a:lnTo>
                  <a:pt x="72524" y="92249"/>
                </a:lnTo>
                <a:lnTo>
                  <a:pt x="67269" y="82056"/>
                </a:lnTo>
                <a:lnTo>
                  <a:pt x="61480" y="71479"/>
                </a:lnTo>
                <a:lnTo>
                  <a:pt x="55247" y="60327"/>
                </a:lnTo>
                <a:lnTo>
                  <a:pt x="28825" y="16359"/>
                </a:lnTo>
                <a:close/>
              </a:path>
              <a:path w="89534" h="123825">
                <a:moveTo>
                  <a:pt x="89535" y="0"/>
                </a:moveTo>
                <a:lnTo>
                  <a:pt x="75254" y="0"/>
                </a:lnTo>
                <a:lnTo>
                  <a:pt x="75369" y="59304"/>
                </a:lnTo>
                <a:lnTo>
                  <a:pt x="75417" y="63571"/>
                </a:lnTo>
                <a:lnTo>
                  <a:pt x="75849" y="76815"/>
                </a:lnTo>
                <a:lnTo>
                  <a:pt x="76459" y="89485"/>
                </a:lnTo>
                <a:lnTo>
                  <a:pt x="77158" y="102251"/>
                </a:lnTo>
                <a:lnTo>
                  <a:pt x="89535" y="102251"/>
                </a:lnTo>
                <a:lnTo>
                  <a:pt x="89535" y="0"/>
                </a:lnTo>
                <a:close/>
              </a:path>
            </a:pathLst>
          </a:custGeom>
          <a:solidFill>
            <a:srgbClr val="FDFDFD"/>
          </a:solidFill>
        </p:spPr>
        <p:txBody>
          <a:bodyPr wrap="square" lIns="0" tIns="0" rIns="0" bIns="0" rtlCol="0"/>
          <a:lstStyle/>
          <a:p>
            <a:endParaRPr/>
          </a:p>
        </p:txBody>
      </p:sp>
      <p:sp>
        <p:nvSpPr>
          <p:cNvPr id="33" name="object 33"/>
          <p:cNvSpPr/>
          <p:nvPr/>
        </p:nvSpPr>
        <p:spPr>
          <a:xfrm>
            <a:off x="9719683" y="6544058"/>
            <a:ext cx="100330" cy="123825"/>
          </a:xfrm>
          <a:custGeom>
            <a:avLst/>
            <a:gdLst/>
            <a:ahLst/>
            <a:cxnLst/>
            <a:rect l="l" t="t" r="r" b="b"/>
            <a:pathLst>
              <a:path w="100329" h="123825">
                <a:moveTo>
                  <a:pt x="60046" y="0"/>
                </a:moveTo>
                <a:lnTo>
                  <a:pt x="39974" y="0"/>
                </a:lnTo>
                <a:lnTo>
                  <a:pt x="0" y="123723"/>
                </a:lnTo>
                <a:lnTo>
                  <a:pt x="16198" y="123723"/>
                </a:lnTo>
                <a:lnTo>
                  <a:pt x="28575" y="83844"/>
                </a:lnTo>
                <a:lnTo>
                  <a:pt x="87136" y="83844"/>
                </a:lnTo>
                <a:lnTo>
                  <a:pt x="82842" y="70553"/>
                </a:lnTo>
                <a:lnTo>
                  <a:pt x="31432" y="70553"/>
                </a:lnTo>
                <a:lnTo>
                  <a:pt x="42869" y="33741"/>
                </a:lnTo>
                <a:lnTo>
                  <a:pt x="45726" y="25562"/>
                </a:lnTo>
                <a:lnTo>
                  <a:pt x="47630" y="17382"/>
                </a:lnTo>
                <a:lnTo>
                  <a:pt x="49534" y="10224"/>
                </a:lnTo>
                <a:lnTo>
                  <a:pt x="63350" y="10224"/>
                </a:lnTo>
                <a:lnTo>
                  <a:pt x="60046" y="0"/>
                </a:lnTo>
                <a:close/>
              </a:path>
              <a:path w="100329" h="123825">
                <a:moveTo>
                  <a:pt x="87136" y="83844"/>
                </a:moveTo>
                <a:lnTo>
                  <a:pt x="70493" y="83844"/>
                </a:lnTo>
                <a:lnTo>
                  <a:pt x="83822" y="123723"/>
                </a:lnTo>
                <a:lnTo>
                  <a:pt x="100021" y="123723"/>
                </a:lnTo>
                <a:lnTo>
                  <a:pt x="87136" y="83844"/>
                </a:lnTo>
                <a:close/>
              </a:path>
              <a:path w="100329" h="123825">
                <a:moveTo>
                  <a:pt x="63350" y="10224"/>
                </a:moveTo>
                <a:lnTo>
                  <a:pt x="49534" y="10224"/>
                </a:lnTo>
                <a:lnTo>
                  <a:pt x="51438" y="17382"/>
                </a:lnTo>
                <a:lnTo>
                  <a:pt x="53343" y="25562"/>
                </a:lnTo>
                <a:lnTo>
                  <a:pt x="56199" y="33741"/>
                </a:lnTo>
                <a:lnTo>
                  <a:pt x="67624" y="70553"/>
                </a:lnTo>
                <a:lnTo>
                  <a:pt x="82842" y="70553"/>
                </a:lnTo>
                <a:lnTo>
                  <a:pt x="63350" y="10224"/>
                </a:lnTo>
                <a:close/>
              </a:path>
            </a:pathLst>
          </a:custGeom>
          <a:solidFill>
            <a:srgbClr val="FDFDFD"/>
          </a:solidFill>
        </p:spPr>
        <p:txBody>
          <a:bodyPr wrap="square" lIns="0" tIns="0" rIns="0" bIns="0" rtlCol="0"/>
          <a:lstStyle/>
          <a:p>
            <a:endParaRPr/>
          </a:p>
        </p:txBody>
      </p:sp>
      <p:sp>
        <p:nvSpPr>
          <p:cNvPr id="34" name="object 34"/>
          <p:cNvSpPr/>
          <p:nvPr/>
        </p:nvSpPr>
        <p:spPr>
          <a:xfrm>
            <a:off x="9872083" y="6553260"/>
            <a:ext cx="0" cy="114935"/>
          </a:xfrm>
          <a:custGeom>
            <a:avLst/>
            <a:gdLst/>
            <a:ahLst/>
            <a:cxnLst/>
            <a:rect l="l" t="t" r="r" b="b"/>
            <a:pathLst>
              <a:path h="114934">
                <a:moveTo>
                  <a:pt x="0" y="0"/>
                </a:moveTo>
                <a:lnTo>
                  <a:pt x="0" y="114521"/>
                </a:lnTo>
              </a:path>
            </a:pathLst>
          </a:custGeom>
          <a:ln w="15233">
            <a:solidFill>
              <a:srgbClr val="FDFDFD"/>
            </a:solidFill>
          </a:ln>
        </p:spPr>
        <p:txBody>
          <a:bodyPr wrap="square" lIns="0" tIns="0" rIns="0" bIns="0" rtlCol="0"/>
          <a:lstStyle/>
          <a:p>
            <a:endParaRPr/>
          </a:p>
        </p:txBody>
      </p:sp>
      <p:sp>
        <p:nvSpPr>
          <p:cNvPr id="35" name="object 35"/>
          <p:cNvSpPr/>
          <p:nvPr/>
        </p:nvSpPr>
        <p:spPr>
          <a:xfrm>
            <a:off x="9828273" y="6548659"/>
            <a:ext cx="88900" cy="0"/>
          </a:xfrm>
          <a:custGeom>
            <a:avLst/>
            <a:gdLst/>
            <a:ahLst/>
            <a:cxnLst/>
            <a:rect l="l" t="t" r="r" b="b"/>
            <a:pathLst>
              <a:path w="88900">
                <a:moveTo>
                  <a:pt x="0" y="0"/>
                </a:moveTo>
                <a:lnTo>
                  <a:pt x="88583" y="0"/>
                </a:lnTo>
              </a:path>
            </a:pathLst>
          </a:custGeom>
          <a:ln w="9201">
            <a:solidFill>
              <a:srgbClr val="FDFDFD"/>
            </a:solidFill>
          </a:ln>
        </p:spPr>
        <p:txBody>
          <a:bodyPr wrap="square" lIns="0" tIns="0" rIns="0" bIns="0" rtlCol="0"/>
          <a:lstStyle/>
          <a:p>
            <a:endParaRPr/>
          </a:p>
        </p:txBody>
      </p:sp>
      <p:sp>
        <p:nvSpPr>
          <p:cNvPr id="36" name="object 36"/>
          <p:cNvSpPr/>
          <p:nvPr/>
        </p:nvSpPr>
        <p:spPr>
          <a:xfrm>
            <a:off x="9955430" y="6544058"/>
            <a:ext cx="0" cy="123825"/>
          </a:xfrm>
          <a:custGeom>
            <a:avLst/>
            <a:gdLst/>
            <a:ahLst/>
            <a:cxnLst/>
            <a:rect l="l" t="t" r="r" b="b"/>
            <a:pathLst>
              <a:path h="123825">
                <a:moveTo>
                  <a:pt x="0" y="0"/>
                </a:moveTo>
                <a:lnTo>
                  <a:pt x="0" y="123723"/>
                </a:lnTo>
              </a:path>
            </a:pathLst>
          </a:custGeom>
          <a:ln w="16185">
            <a:solidFill>
              <a:srgbClr val="FDFDFD"/>
            </a:solidFill>
          </a:ln>
        </p:spPr>
        <p:txBody>
          <a:bodyPr wrap="square" lIns="0" tIns="0" rIns="0" bIns="0" rtlCol="0"/>
          <a:lstStyle/>
          <a:p>
            <a:endParaRPr/>
          </a:p>
        </p:txBody>
      </p:sp>
      <p:sp>
        <p:nvSpPr>
          <p:cNvPr id="37" name="object 37"/>
          <p:cNvSpPr/>
          <p:nvPr/>
        </p:nvSpPr>
        <p:spPr>
          <a:xfrm>
            <a:off x="10000667" y="6544058"/>
            <a:ext cx="109855" cy="126364"/>
          </a:xfrm>
          <a:custGeom>
            <a:avLst/>
            <a:gdLst/>
            <a:ahLst/>
            <a:cxnLst/>
            <a:rect l="l" t="t" r="r" b="b"/>
            <a:pathLst>
              <a:path w="109854" h="126365">
                <a:moveTo>
                  <a:pt x="78882" y="0"/>
                </a:moveTo>
                <a:lnTo>
                  <a:pt x="33112" y="0"/>
                </a:lnTo>
                <a:lnTo>
                  <a:pt x="15955" y="12781"/>
                </a:lnTo>
                <a:lnTo>
                  <a:pt x="4227" y="33710"/>
                </a:lnTo>
                <a:lnTo>
                  <a:pt x="0" y="61350"/>
                </a:lnTo>
                <a:lnTo>
                  <a:pt x="4063" y="87807"/>
                </a:lnTo>
                <a:lnTo>
                  <a:pt x="15360" y="108130"/>
                </a:lnTo>
                <a:lnTo>
                  <a:pt x="32551" y="121167"/>
                </a:lnTo>
                <a:lnTo>
                  <a:pt x="54295" y="125768"/>
                </a:lnTo>
                <a:lnTo>
                  <a:pt x="75786" y="121550"/>
                </a:lnTo>
                <a:lnTo>
                  <a:pt x="88381" y="112475"/>
                </a:lnTo>
                <a:lnTo>
                  <a:pt x="55247" y="112475"/>
                </a:lnTo>
                <a:lnTo>
                  <a:pt x="38845" y="108210"/>
                </a:lnTo>
                <a:lnTo>
                  <a:pt x="26911" y="96754"/>
                </a:lnTo>
                <a:lnTo>
                  <a:pt x="19620" y="80122"/>
                </a:lnTo>
                <a:lnTo>
                  <a:pt x="17150" y="60327"/>
                </a:lnTo>
                <a:lnTo>
                  <a:pt x="19486" y="40372"/>
                </a:lnTo>
                <a:lnTo>
                  <a:pt x="26554" y="23390"/>
                </a:lnTo>
                <a:lnTo>
                  <a:pt x="38444" y="11583"/>
                </a:lnTo>
                <a:lnTo>
                  <a:pt x="55247" y="7157"/>
                </a:lnTo>
                <a:lnTo>
                  <a:pt x="88196" y="7157"/>
                </a:lnTo>
                <a:lnTo>
                  <a:pt x="78882" y="0"/>
                </a:lnTo>
                <a:close/>
              </a:path>
              <a:path w="109854" h="126365">
                <a:moveTo>
                  <a:pt x="88196" y="7157"/>
                </a:moveTo>
                <a:lnTo>
                  <a:pt x="55247" y="7157"/>
                </a:lnTo>
                <a:lnTo>
                  <a:pt x="72050" y="11710"/>
                </a:lnTo>
                <a:lnTo>
                  <a:pt x="83940" y="23645"/>
                </a:lnTo>
                <a:lnTo>
                  <a:pt x="91008" y="40373"/>
                </a:lnTo>
                <a:lnTo>
                  <a:pt x="93217" y="58282"/>
                </a:lnTo>
                <a:lnTo>
                  <a:pt x="93222" y="60327"/>
                </a:lnTo>
                <a:lnTo>
                  <a:pt x="90874" y="80122"/>
                </a:lnTo>
                <a:lnTo>
                  <a:pt x="83583" y="97010"/>
                </a:lnTo>
                <a:lnTo>
                  <a:pt x="71648" y="108337"/>
                </a:lnTo>
                <a:lnTo>
                  <a:pt x="55247" y="112475"/>
                </a:lnTo>
                <a:lnTo>
                  <a:pt x="88381" y="112475"/>
                </a:lnTo>
                <a:lnTo>
                  <a:pt x="93348" y="108896"/>
                </a:lnTo>
                <a:lnTo>
                  <a:pt x="105196" y="87807"/>
                </a:lnTo>
                <a:lnTo>
                  <a:pt x="109542" y="58282"/>
                </a:lnTo>
                <a:lnTo>
                  <a:pt x="105761" y="32415"/>
                </a:lnTo>
                <a:lnTo>
                  <a:pt x="95014" y="12397"/>
                </a:lnTo>
                <a:lnTo>
                  <a:pt x="88196" y="7157"/>
                </a:lnTo>
                <a:close/>
              </a:path>
            </a:pathLst>
          </a:custGeom>
          <a:solidFill>
            <a:srgbClr val="FDFDFD"/>
          </a:solidFill>
        </p:spPr>
        <p:txBody>
          <a:bodyPr wrap="square" lIns="0" tIns="0" rIns="0" bIns="0" rtlCol="0"/>
          <a:lstStyle/>
          <a:p>
            <a:endParaRPr/>
          </a:p>
        </p:txBody>
      </p:sp>
      <p:sp>
        <p:nvSpPr>
          <p:cNvPr id="38" name="object 38"/>
          <p:cNvSpPr/>
          <p:nvPr/>
        </p:nvSpPr>
        <p:spPr>
          <a:xfrm>
            <a:off x="10148306" y="6544058"/>
            <a:ext cx="89535" cy="123825"/>
          </a:xfrm>
          <a:custGeom>
            <a:avLst/>
            <a:gdLst/>
            <a:ahLst/>
            <a:cxnLst/>
            <a:rect l="l" t="t" r="r" b="b"/>
            <a:pathLst>
              <a:path w="89534" h="123825">
                <a:moveTo>
                  <a:pt x="18994" y="0"/>
                </a:moveTo>
                <a:lnTo>
                  <a:pt x="0" y="0"/>
                </a:lnTo>
                <a:lnTo>
                  <a:pt x="0" y="123723"/>
                </a:lnTo>
                <a:lnTo>
                  <a:pt x="14294" y="123723"/>
                </a:lnTo>
                <a:lnTo>
                  <a:pt x="14175" y="41028"/>
                </a:lnTo>
                <a:lnTo>
                  <a:pt x="13892" y="28550"/>
                </a:lnTo>
                <a:lnTo>
                  <a:pt x="13342" y="16359"/>
                </a:lnTo>
                <a:lnTo>
                  <a:pt x="28825" y="16359"/>
                </a:lnTo>
                <a:lnTo>
                  <a:pt x="18994" y="0"/>
                </a:lnTo>
                <a:close/>
              </a:path>
              <a:path w="89534" h="123825">
                <a:moveTo>
                  <a:pt x="28825" y="16359"/>
                </a:moveTo>
                <a:lnTo>
                  <a:pt x="14294" y="16359"/>
                </a:lnTo>
                <a:lnTo>
                  <a:pt x="18920" y="26664"/>
                </a:lnTo>
                <a:lnTo>
                  <a:pt x="24172" y="37449"/>
                </a:lnTo>
                <a:lnTo>
                  <a:pt x="29959" y="48425"/>
                </a:lnTo>
                <a:lnTo>
                  <a:pt x="36192" y="59304"/>
                </a:lnTo>
                <a:lnTo>
                  <a:pt x="74276" y="123723"/>
                </a:lnTo>
                <a:lnTo>
                  <a:pt x="89510" y="123723"/>
                </a:lnTo>
                <a:lnTo>
                  <a:pt x="89510" y="102251"/>
                </a:lnTo>
                <a:lnTo>
                  <a:pt x="77196" y="102251"/>
                </a:lnTo>
                <a:lnTo>
                  <a:pt x="72561" y="92249"/>
                </a:lnTo>
                <a:lnTo>
                  <a:pt x="67292" y="82056"/>
                </a:lnTo>
                <a:lnTo>
                  <a:pt x="61488" y="71479"/>
                </a:lnTo>
                <a:lnTo>
                  <a:pt x="55247" y="60327"/>
                </a:lnTo>
                <a:lnTo>
                  <a:pt x="28825" y="16359"/>
                </a:lnTo>
                <a:close/>
              </a:path>
              <a:path w="89534" h="123825">
                <a:moveTo>
                  <a:pt x="89510" y="0"/>
                </a:moveTo>
                <a:lnTo>
                  <a:pt x="75292" y="0"/>
                </a:lnTo>
                <a:lnTo>
                  <a:pt x="75401" y="59304"/>
                </a:lnTo>
                <a:lnTo>
                  <a:pt x="75446" y="63571"/>
                </a:lnTo>
                <a:lnTo>
                  <a:pt x="75863" y="76815"/>
                </a:lnTo>
                <a:lnTo>
                  <a:pt x="76470" y="89485"/>
                </a:lnTo>
                <a:lnTo>
                  <a:pt x="77196" y="102251"/>
                </a:lnTo>
                <a:lnTo>
                  <a:pt x="89510" y="102251"/>
                </a:lnTo>
                <a:lnTo>
                  <a:pt x="89510" y="0"/>
                </a:lnTo>
                <a:close/>
              </a:path>
            </a:pathLst>
          </a:custGeom>
          <a:solidFill>
            <a:srgbClr val="FDFDFD"/>
          </a:solidFill>
        </p:spPr>
        <p:txBody>
          <a:bodyPr wrap="square" lIns="0" tIns="0" rIns="0" bIns="0" rtlCol="0"/>
          <a:lstStyle/>
          <a:p>
            <a:endParaRPr/>
          </a:p>
        </p:txBody>
      </p:sp>
      <p:sp>
        <p:nvSpPr>
          <p:cNvPr id="39" name="object 39"/>
          <p:cNvSpPr/>
          <p:nvPr/>
        </p:nvSpPr>
        <p:spPr>
          <a:xfrm>
            <a:off x="10273996" y="6544058"/>
            <a:ext cx="100330" cy="123825"/>
          </a:xfrm>
          <a:custGeom>
            <a:avLst/>
            <a:gdLst/>
            <a:ahLst/>
            <a:cxnLst/>
            <a:rect l="l" t="t" r="r" b="b"/>
            <a:pathLst>
              <a:path w="100329" h="123825">
                <a:moveTo>
                  <a:pt x="60146" y="0"/>
                </a:moveTo>
                <a:lnTo>
                  <a:pt x="40011" y="0"/>
                </a:lnTo>
                <a:lnTo>
                  <a:pt x="0" y="123723"/>
                </a:lnTo>
                <a:lnTo>
                  <a:pt x="16249" y="123723"/>
                </a:lnTo>
                <a:lnTo>
                  <a:pt x="28563" y="83844"/>
                </a:lnTo>
                <a:lnTo>
                  <a:pt x="87177" y="83844"/>
                </a:lnTo>
                <a:lnTo>
                  <a:pt x="82892" y="70553"/>
                </a:lnTo>
                <a:lnTo>
                  <a:pt x="31482" y="70553"/>
                </a:lnTo>
                <a:lnTo>
                  <a:pt x="42908" y="33741"/>
                </a:lnTo>
                <a:lnTo>
                  <a:pt x="45700" y="25562"/>
                </a:lnTo>
                <a:lnTo>
                  <a:pt x="47605" y="17382"/>
                </a:lnTo>
                <a:lnTo>
                  <a:pt x="49509" y="10224"/>
                </a:lnTo>
                <a:lnTo>
                  <a:pt x="63442" y="10224"/>
                </a:lnTo>
                <a:lnTo>
                  <a:pt x="60146" y="0"/>
                </a:lnTo>
                <a:close/>
              </a:path>
              <a:path w="100329" h="123825">
                <a:moveTo>
                  <a:pt x="87177" y="83844"/>
                </a:moveTo>
                <a:lnTo>
                  <a:pt x="70582" y="83844"/>
                </a:lnTo>
                <a:lnTo>
                  <a:pt x="83911" y="123723"/>
                </a:lnTo>
                <a:lnTo>
                  <a:pt x="100034" y="123723"/>
                </a:lnTo>
                <a:lnTo>
                  <a:pt x="87177" y="83844"/>
                </a:lnTo>
                <a:close/>
              </a:path>
              <a:path w="100329" h="123825">
                <a:moveTo>
                  <a:pt x="63442" y="10224"/>
                </a:moveTo>
                <a:lnTo>
                  <a:pt x="49509" y="10224"/>
                </a:lnTo>
                <a:lnTo>
                  <a:pt x="51540" y="17382"/>
                </a:lnTo>
                <a:lnTo>
                  <a:pt x="53444" y="25562"/>
                </a:lnTo>
                <a:lnTo>
                  <a:pt x="56237" y="33741"/>
                </a:lnTo>
                <a:lnTo>
                  <a:pt x="67662" y="70553"/>
                </a:lnTo>
                <a:lnTo>
                  <a:pt x="82892" y="70553"/>
                </a:lnTo>
                <a:lnTo>
                  <a:pt x="63442" y="10224"/>
                </a:lnTo>
                <a:close/>
              </a:path>
            </a:pathLst>
          </a:custGeom>
          <a:solidFill>
            <a:srgbClr val="FDFDFD"/>
          </a:solidFill>
        </p:spPr>
        <p:txBody>
          <a:bodyPr wrap="square" lIns="0" tIns="0" rIns="0" bIns="0" rtlCol="0"/>
          <a:lstStyle/>
          <a:p>
            <a:endParaRPr/>
          </a:p>
        </p:txBody>
      </p:sp>
      <p:sp>
        <p:nvSpPr>
          <p:cNvPr id="40" name="object 40"/>
          <p:cNvSpPr/>
          <p:nvPr/>
        </p:nvSpPr>
        <p:spPr>
          <a:xfrm>
            <a:off x="10409321" y="6661369"/>
            <a:ext cx="66675" cy="0"/>
          </a:xfrm>
          <a:custGeom>
            <a:avLst/>
            <a:gdLst/>
            <a:ahLst/>
            <a:cxnLst/>
            <a:rect l="l" t="t" r="r" b="b"/>
            <a:pathLst>
              <a:path w="66675">
                <a:moveTo>
                  <a:pt x="0" y="0"/>
                </a:moveTo>
                <a:lnTo>
                  <a:pt x="66647" y="0"/>
                </a:lnTo>
              </a:path>
            </a:pathLst>
          </a:custGeom>
          <a:ln w="13112">
            <a:solidFill>
              <a:srgbClr val="FDFDFD"/>
            </a:solidFill>
          </a:ln>
        </p:spPr>
        <p:txBody>
          <a:bodyPr wrap="square" lIns="0" tIns="0" rIns="0" bIns="0" rtlCol="0"/>
          <a:lstStyle/>
          <a:p>
            <a:endParaRPr/>
          </a:p>
        </p:txBody>
      </p:sp>
      <p:sp>
        <p:nvSpPr>
          <p:cNvPr id="41" name="object 41"/>
          <p:cNvSpPr/>
          <p:nvPr/>
        </p:nvSpPr>
        <p:spPr>
          <a:xfrm>
            <a:off x="10417383" y="6544671"/>
            <a:ext cx="0" cy="110489"/>
          </a:xfrm>
          <a:custGeom>
            <a:avLst/>
            <a:gdLst/>
            <a:ahLst/>
            <a:cxnLst/>
            <a:rect l="l" t="t" r="r" b="b"/>
            <a:pathLst>
              <a:path h="110490">
                <a:moveTo>
                  <a:pt x="0" y="0"/>
                </a:moveTo>
                <a:lnTo>
                  <a:pt x="0" y="110141"/>
                </a:lnTo>
              </a:path>
            </a:pathLst>
          </a:custGeom>
          <a:ln w="16122">
            <a:solidFill>
              <a:srgbClr val="FDFDFD"/>
            </a:solidFill>
          </a:ln>
        </p:spPr>
        <p:txBody>
          <a:bodyPr wrap="square" lIns="0" tIns="0" rIns="0" bIns="0" rtlCol="0"/>
          <a:lstStyle/>
          <a:p>
            <a:endParaRPr/>
          </a:p>
        </p:txBody>
      </p:sp>
      <p:sp>
        <p:nvSpPr>
          <p:cNvPr id="42" name="object 42"/>
          <p:cNvSpPr/>
          <p:nvPr/>
        </p:nvSpPr>
        <p:spPr>
          <a:xfrm>
            <a:off x="10566482" y="6661369"/>
            <a:ext cx="66675" cy="0"/>
          </a:xfrm>
          <a:custGeom>
            <a:avLst/>
            <a:gdLst/>
            <a:ahLst/>
            <a:cxnLst/>
            <a:rect l="l" t="t" r="r" b="b"/>
            <a:pathLst>
              <a:path w="66675">
                <a:moveTo>
                  <a:pt x="0" y="0"/>
                </a:moveTo>
                <a:lnTo>
                  <a:pt x="66647" y="0"/>
                </a:lnTo>
              </a:path>
            </a:pathLst>
          </a:custGeom>
          <a:ln w="13112">
            <a:solidFill>
              <a:srgbClr val="FDFDFD"/>
            </a:solidFill>
          </a:ln>
        </p:spPr>
        <p:txBody>
          <a:bodyPr wrap="square" lIns="0" tIns="0" rIns="0" bIns="0" rtlCol="0"/>
          <a:lstStyle/>
          <a:p>
            <a:endParaRPr/>
          </a:p>
        </p:txBody>
      </p:sp>
      <p:sp>
        <p:nvSpPr>
          <p:cNvPr id="43" name="object 43"/>
          <p:cNvSpPr/>
          <p:nvPr/>
        </p:nvSpPr>
        <p:spPr>
          <a:xfrm>
            <a:off x="10574543" y="6544671"/>
            <a:ext cx="0" cy="110489"/>
          </a:xfrm>
          <a:custGeom>
            <a:avLst/>
            <a:gdLst/>
            <a:ahLst/>
            <a:cxnLst/>
            <a:rect l="l" t="t" r="r" b="b"/>
            <a:pathLst>
              <a:path h="110490">
                <a:moveTo>
                  <a:pt x="0" y="0"/>
                </a:moveTo>
                <a:lnTo>
                  <a:pt x="0" y="110141"/>
                </a:lnTo>
              </a:path>
            </a:pathLst>
          </a:custGeom>
          <a:ln w="16122">
            <a:solidFill>
              <a:srgbClr val="FDFDFD"/>
            </a:solidFill>
          </a:ln>
        </p:spPr>
        <p:txBody>
          <a:bodyPr wrap="square" lIns="0" tIns="0" rIns="0" bIns="0" rtlCol="0"/>
          <a:lstStyle/>
          <a:p>
            <a:endParaRPr/>
          </a:p>
        </p:txBody>
      </p:sp>
      <p:sp>
        <p:nvSpPr>
          <p:cNvPr id="44" name="object 44"/>
          <p:cNvSpPr/>
          <p:nvPr/>
        </p:nvSpPr>
        <p:spPr>
          <a:xfrm>
            <a:off x="10659788" y="6544058"/>
            <a:ext cx="100330" cy="123825"/>
          </a:xfrm>
          <a:custGeom>
            <a:avLst/>
            <a:gdLst/>
            <a:ahLst/>
            <a:cxnLst/>
            <a:rect l="l" t="t" r="r" b="b"/>
            <a:pathLst>
              <a:path w="100329" h="123825">
                <a:moveTo>
                  <a:pt x="60022" y="0"/>
                </a:moveTo>
                <a:lnTo>
                  <a:pt x="39020" y="0"/>
                </a:lnTo>
                <a:lnTo>
                  <a:pt x="0" y="123723"/>
                </a:lnTo>
                <a:lnTo>
                  <a:pt x="15233" y="123723"/>
                </a:lnTo>
                <a:lnTo>
                  <a:pt x="27674" y="83844"/>
                </a:lnTo>
                <a:lnTo>
                  <a:pt x="87137" y="83844"/>
                </a:lnTo>
                <a:lnTo>
                  <a:pt x="82839" y="70553"/>
                </a:lnTo>
                <a:lnTo>
                  <a:pt x="31482" y="70553"/>
                </a:lnTo>
                <a:lnTo>
                  <a:pt x="42908" y="33741"/>
                </a:lnTo>
                <a:lnTo>
                  <a:pt x="45700" y="25562"/>
                </a:lnTo>
                <a:lnTo>
                  <a:pt x="47605" y="17382"/>
                </a:lnTo>
                <a:lnTo>
                  <a:pt x="49509" y="10224"/>
                </a:lnTo>
                <a:lnTo>
                  <a:pt x="63329" y="10224"/>
                </a:lnTo>
                <a:lnTo>
                  <a:pt x="60022" y="0"/>
                </a:lnTo>
                <a:close/>
              </a:path>
              <a:path w="100329" h="123825">
                <a:moveTo>
                  <a:pt x="87137" y="83844"/>
                </a:moveTo>
                <a:lnTo>
                  <a:pt x="70455" y="83844"/>
                </a:lnTo>
                <a:lnTo>
                  <a:pt x="83784" y="123723"/>
                </a:lnTo>
                <a:lnTo>
                  <a:pt x="100034" y="123723"/>
                </a:lnTo>
                <a:lnTo>
                  <a:pt x="87137" y="83844"/>
                </a:lnTo>
                <a:close/>
              </a:path>
              <a:path w="100329" h="123825">
                <a:moveTo>
                  <a:pt x="63329" y="10224"/>
                </a:moveTo>
                <a:lnTo>
                  <a:pt x="49509" y="10224"/>
                </a:lnTo>
                <a:lnTo>
                  <a:pt x="51413" y="17382"/>
                </a:lnTo>
                <a:lnTo>
                  <a:pt x="55221" y="33741"/>
                </a:lnTo>
                <a:lnTo>
                  <a:pt x="67662" y="70553"/>
                </a:lnTo>
                <a:lnTo>
                  <a:pt x="82839" y="70553"/>
                </a:lnTo>
                <a:lnTo>
                  <a:pt x="63329" y="10224"/>
                </a:lnTo>
                <a:close/>
              </a:path>
            </a:pathLst>
          </a:custGeom>
          <a:solidFill>
            <a:srgbClr val="FDFDFD"/>
          </a:solidFill>
        </p:spPr>
        <p:txBody>
          <a:bodyPr wrap="square" lIns="0" tIns="0" rIns="0" bIns="0" rtlCol="0"/>
          <a:lstStyle/>
          <a:p>
            <a:endParaRPr/>
          </a:p>
        </p:txBody>
      </p:sp>
      <p:sp>
        <p:nvSpPr>
          <p:cNvPr id="45" name="object 45"/>
          <p:cNvSpPr/>
          <p:nvPr/>
        </p:nvSpPr>
        <p:spPr>
          <a:xfrm>
            <a:off x="10795113" y="6544058"/>
            <a:ext cx="75565" cy="126364"/>
          </a:xfrm>
          <a:custGeom>
            <a:avLst/>
            <a:gdLst/>
            <a:ahLst/>
            <a:cxnLst/>
            <a:rect l="l" t="t" r="r" b="b"/>
            <a:pathLst>
              <a:path w="75565" h="126365">
                <a:moveTo>
                  <a:pt x="54168" y="0"/>
                </a:moveTo>
                <a:lnTo>
                  <a:pt x="0" y="0"/>
                </a:lnTo>
                <a:lnTo>
                  <a:pt x="0" y="123723"/>
                </a:lnTo>
                <a:lnTo>
                  <a:pt x="4697" y="124745"/>
                </a:lnTo>
                <a:lnTo>
                  <a:pt x="13329" y="125768"/>
                </a:lnTo>
                <a:lnTo>
                  <a:pt x="23739" y="125768"/>
                </a:lnTo>
                <a:lnTo>
                  <a:pt x="65631" y="113498"/>
                </a:lnTo>
                <a:lnTo>
                  <a:pt x="66406" y="112475"/>
                </a:lnTo>
                <a:lnTo>
                  <a:pt x="18026" y="112475"/>
                </a:lnTo>
                <a:lnTo>
                  <a:pt x="15233" y="111453"/>
                </a:lnTo>
                <a:lnTo>
                  <a:pt x="15233" y="62372"/>
                </a:lnTo>
                <a:lnTo>
                  <a:pt x="63326" y="62372"/>
                </a:lnTo>
                <a:lnTo>
                  <a:pt x="59085" y="58889"/>
                </a:lnTo>
                <a:lnTo>
                  <a:pt x="50397" y="55215"/>
                </a:lnTo>
                <a:lnTo>
                  <a:pt x="59294" y="50310"/>
                </a:lnTo>
                <a:lnTo>
                  <a:pt x="59497" y="50102"/>
                </a:lnTo>
                <a:lnTo>
                  <a:pt x="15233" y="50102"/>
                </a:lnTo>
                <a:lnTo>
                  <a:pt x="15233" y="8179"/>
                </a:lnTo>
                <a:lnTo>
                  <a:pt x="18026" y="8179"/>
                </a:lnTo>
                <a:lnTo>
                  <a:pt x="21834" y="7157"/>
                </a:lnTo>
                <a:lnTo>
                  <a:pt x="64896" y="7157"/>
                </a:lnTo>
                <a:lnTo>
                  <a:pt x="60934" y="4089"/>
                </a:lnTo>
                <a:lnTo>
                  <a:pt x="54805" y="223"/>
                </a:lnTo>
                <a:lnTo>
                  <a:pt x="54168" y="0"/>
                </a:lnTo>
                <a:close/>
              </a:path>
              <a:path w="75565" h="126365">
                <a:moveTo>
                  <a:pt x="63326" y="62372"/>
                </a:moveTo>
                <a:lnTo>
                  <a:pt x="28563" y="62372"/>
                </a:lnTo>
                <a:lnTo>
                  <a:pt x="40125" y="63762"/>
                </a:lnTo>
                <a:lnTo>
                  <a:pt x="49842" y="68124"/>
                </a:lnTo>
                <a:lnTo>
                  <a:pt x="56536" y="75745"/>
                </a:lnTo>
                <a:lnTo>
                  <a:pt x="59030" y="86913"/>
                </a:lnTo>
                <a:lnTo>
                  <a:pt x="56536" y="99103"/>
                </a:lnTo>
                <a:lnTo>
                  <a:pt x="49842" y="106979"/>
                </a:lnTo>
                <a:lnTo>
                  <a:pt x="40125" y="111213"/>
                </a:lnTo>
                <a:lnTo>
                  <a:pt x="28563" y="112475"/>
                </a:lnTo>
                <a:lnTo>
                  <a:pt x="66406" y="112475"/>
                </a:lnTo>
                <a:lnTo>
                  <a:pt x="69529" y="108353"/>
                </a:lnTo>
                <a:lnTo>
                  <a:pt x="72534" y="102250"/>
                </a:lnTo>
                <a:lnTo>
                  <a:pt x="74468" y="95380"/>
                </a:lnTo>
                <a:lnTo>
                  <a:pt x="75152" y="87935"/>
                </a:lnTo>
                <a:lnTo>
                  <a:pt x="72891" y="75058"/>
                </a:lnTo>
                <a:lnTo>
                  <a:pt x="67059" y="65440"/>
                </a:lnTo>
                <a:lnTo>
                  <a:pt x="63326" y="62372"/>
                </a:lnTo>
                <a:close/>
              </a:path>
              <a:path w="75565" h="126365">
                <a:moveTo>
                  <a:pt x="64896" y="7157"/>
                </a:moveTo>
                <a:lnTo>
                  <a:pt x="29451" y="7157"/>
                </a:lnTo>
                <a:lnTo>
                  <a:pt x="39904" y="8356"/>
                </a:lnTo>
                <a:lnTo>
                  <a:pt x="48049" y="12142"/>
                </a:lnTo>
                <a:lnTo>
                  <a:pt x="53337" y="18804"/>
                </a:lnTo>
                <a:lnTo>
                  <a:pt x="55221" y="28629"/>
                </a:lnTo>
                <a:lnTo>
                  <a:pt x="53480" y="37161"/>
                </a:lnTo>
                <a:lnTo>
                  <a:pt x="48430" y="43967"/>
                </a:lnTo>
                <a:lnTo>
                  <a:pt x="40333" y="48473"/>
                </a:lnTo>
                <a:lnTo>
                  <a:pt x="29451" y="50102"/>
                </a:lnTo>
                <a:lnTo>
                  <a:pt x="59497" y="50102"/>
                </a:lnTo>
                <a:lnTo>
                  <a:pt x="65869" y="43584"/>
                </a:lnTo>
                <a:lnTo>
                  <a:pt x="69945" y="35515"/>
                </a:lnTo>
                <a:lnTo>
                  <a:pt x="71344" y="26584"/>
                </a:lnTo>
                <a:lnTo>
                  <a:pt x="71344" y="16359"/>
                </a:lnTo>
                <a:lnTo>
                  <a:pt x="67535" y="9201"/>
                </a:lnTo>
                <a:lnTo>
                  <a:pt x="64896" y="7157"/>
                </a:lnTo>
                <a:close/>
              </a:path>
            </a:pathLst>
          </a:custGeom>
          <a:solidFill>
            <a:srgbClr val="FDFDFD"/>
          </a:solidFill>
        </p:spPr>
        <p:txBody>
          <a:bodyPr wrap="square" lIns="0" tIns="0" rIns="0" bIns="0" rtlCol="0"/>
          <a:lstStyle/>
          <a:p>
            <a:endParaRPr/>
          </a:p>
        </p:txBody>
      </p:sp>
      <p:sp>
        <p:nvSpPr>
          <p:cNvPr id="46" name="object 46"/>
          <p:cNvSpPr/>
          <p:nvPr/>
        </p:nvSpPr>
        <p:spPr>
          <a:xfrm>
            <a:off x="10901749" y="6544058"/>
            <a:ext cx="109855" cy="126364"/>
          </a:xfrm>
          <a:custGeom>
            <a:avLst/>
            <a:gdLst/>
            <a:ahLst/>
            <a:cxnLst/>
            <a:rect l="l" t="t" r="r" b="b"/>
            <a:pathLst>
              <a:path w="109854" h="126365">
                <a:moveTo>
                  <a:pt x="78910" y="0"/>
                </a:moveTo>
                <a:lnTo>
                  <a:pt x="33096" y="0"/>
                </a:lnTo>
                <a:lnTo>
                  <a:pt x="15931" y="12781"/>
                </a:lnTo>
                <a:lnTo>
                  <a:pt x="4217" y="33710"/>
                </a:lnTo>
                <a:lnTo>
                  <a:pt x="0" y="61350"/>
                </a:lnTo>
                <a:lnTo>
                  <a:pt x="4062" y="87807"/>
                </a:lnTo>
                <a:lnTo>
                  <a:pt x="15360" y="108130"/>
                </a:lnTo>
                <a:lnTo>
                  <a:pt x="32561" y="121167"/>
                </a:lnTo>
                <a:lnTo>
                  <a:pt x="54333" y="125768"/>
                </a:lnTo>
                <a:lnTo>
                  <a:pt x="75815" y="121550"/>
                </a:lnTo>
                <a:lnTo>
                  <a:pt x="88404" y="112475"/>
                </a:lnTo>
                <a:lnTo>
                  <a:pt x="55221" y="112475"/>
                </a:lnTo>
                <a:lnTo>
                  <a:pt x="38827" y="108210"/>
                </a:lnTo>
                <a:lnTo>
                  <a:pt x="26896" y="96754"/>
                </a:lnTo>
                <a:lnTo>
                  <a:pt x="19607" y="80122"/>
                </a:lnTo>
                <a:lnTo>
                  <a:pt x="17137" y="60327"/>
                </a:lnTo>
                <a:lnTo>
                  <a:pt x="19464" y="40372"/>
                </a:lnTo>
                <a:lnTo>
                  <a:pt x="26516" y="23390"/>
                </a:lnTo>
                <a:lnTo>
                  <a:pt x="38399" y="11583"/>
                </a:lnTo>
                <a:lnTo>
                  <a:pt x="55221" y="7157"/>
                </a:lnTo>
                <a:lnTo>
                  <a:pt x="88220" y="7157"/>
                </a:lnTo>
                <a:lnTo>
                  <a:pt x="78910" y="0"/>
                </a:lnTo>
                <a:close/>
              </a:path>
              <a:path w="109854" h="126365">
                <a:moveTo>
                  <a:pt x="88220" y="7157"/>
                </a:moveTo>
                <a:lnTo>
                  <a:pt x="55221" y="7157"/>
                </a:lnTo>
                <a:lnTo>
                  <a:pt x="72044" y="11710"/>
                </a:lnTo>
                <a:lnTo>
                  <a:pt x="83927" y="23645"/>
                </a:lnTo>
                <a:lnTo>
                  <a:pt x="90979" y="40373"/>
                </a:lnTo>
                <a:lnTo>
                  <a:pt x="93180" y="58282"/>
                </a:lnTo>
                <a:lnTo>
                  <a:pt x="93184" y="60327"/>
                </a:lnTo>
                <a:lnTo>
                  <a:pt x="90836" y="80122"/>
                </a:lnTo>
                <a:lnTo>
                  <a:pt x="83546" y="97010"/>
                </a:lnTo>
                <a:lnTo>
                  <a:pt x="71615" y="108337"/>
                </a:lnTo>
                <a:lnTo>
                  <a:pt x="55221" y="112475"/>
                </a:lnTo>
                <a:lnTo>
                  <a:pt x="88404" y="112475"/>
                </a:lnTo>
                <a:lnTo>
                  <a:pt x="93369" y="108896"/>
                </a:lnTo>
                <a:lnTo>
                  <a:pt x="105211" y="87807"/>
                </a:lnTo>
                <a:lnTo>
                  <a:pt x="109555" y="58282"/>
                </a:lnTo>
                <a:lnTo>
                  <a:pt x="105776" y="32415"/>
                </a:lnTo>
                <a:lnTo>
                  <a:pt x="95035" y="12397"/>
                </a:lnTo>
                <a:lnTo>
                  <a:pt x="88220" y="7157"/>
                </a:lnTo>
                <a:close/>
              </a:path>
            </a:pathLst>
          </a:custGeom>
          <a:solidFill>
            <a:srgbClr val="FDFDFD"/>
          </a:solidFill>
        </p:spPr>
        <p:txBody>
          <a:bodyPr wrap="square" lIns="0" tIns="0" rIns="0" bIns="0" rtlCol="0"/>
          <a:lstStyle/>
          <a:p>
            <a:endParaRPr/>
          </a:p>
        </p:txBody>
      </p:sp>
      <p:sp>
        <p:nvSpPr>
          <p:cNvPr id="47" name="object 47"/>
          <p:cNvSpPr/>
          <p:nvPr/>
        </p:nvSpPr>
        <p:spPr>
          <a:xfrm>
            <a:off x="11049388" y="6544058"/>
            <a:ext cx="78105" cy="123825"/>
          </a:xfrm>
          <a:custGeom>
            <a:avLst/>
            <a:gdLst/>
            <a:ahLst/>
            <a:cxnLst/>
            <a:rect l="l" t="t" r="r" b="b"/>
            <a:pathLst>
              <a:path w="78104" h="123825">
                <a:moveTo>
                  <a:pt x="55524" y="0"/>
                </a:moveTo>
                <a:lnTo>
                  <a:pt x="0" y="0"/>
                </a:lnTo>
                <a:lnTo>
                  <a:pt x="0" y="123723"/>
                </a:lnTo>
                <a:lnTo>
                  <a:pt x="15233" y="123723"/>
                </a:lnTo>
                <a:lnTo>
                  <a:pt x="15233" y="68508"/>
                </a:lnTo>
                <a:lnTo>
                  <a:pt x="59182" y="68508"/>
                </a:lnTo>
                <a:lnTo>
                  <a:pt x="57715" y="66814"/>
                </a:lnTo>
                <a:lnTo>
                  <a:pt x="51413" y="63395"/>
                </a:lnTo>
                <a:lnTo>
                  <a:pt x="51413" y="62372"/>
                </a:lnTo>
                <a:lnTo>
                  <a:pt x="60232" y="57404"/>
                </a:lnTo>
                <a:lnTo>
                  <a:pt x="61414" y="56237"/>
                </a:lnTo>
                <a:lnTo>
                  <a:pt x="15233" y="56237"/>
                </a:lnTo>
                <a:lnTo>
                  <a:pt x="15233" y="9201"/>
                </a:lnTo>
                <a:lnTo>
                  <a:pt x="18026" y="8179"/>
                </a:lnTo>
                <a:lnTo>
                  <a:pt x="23739" y="7157"/>
                </a:lnTo>
                <a:lnTo>
                  <a:pt x="66342" y="7157"/>
                </a:lnTo>
                <a:lnTo>
                  <a:pt x="64742" y="5112"/>
                </a:lnTo>
                <a:lnTo>
                  <a:pt x="58443" y="1086"/>
                </a:lnTo>
                <a:lnTo>
                  <a:pt x="55524" y="0"/>
                </a:lnTo>
                <a:close/>
              </a:path>
              <a:path w="78104" h="123825">
                <a:moveTo>
                  <a:pt x="59182" y="68508"/>
                </a:moveTo>
                <a:lnTo>
                  <a:pt x="30467" y="68508"/>
                </a:lnTo>
                <a:lnTo>
                  <a:pt x="39284" y="69898"/>
                </a:lnTo>
                <a:lnTo>
                  <a:pt x="45970" y="74259"/>
                </a:lnTo>
                <a:lnTo>
                  <a:pt x="50871" y="81880"/>
                </a:lnTo>
                <a:lnTo>
                  <a:pt x="54333" y="93048"/>
                </a:lnTo>
                <a:lnTo>
                  <a:pt x="56433" y="104311"/>
                </a:lnTo>
                <a:lnTo>
                  <a:pt x="58474" y="113370"/>
                </a:lnTo>
                <a:lnTo>
                  <a:pt x="60349" y="119936"/>
                </a:lnTo>
                <a:lnTo>
                  <a:pt x="61950" y="123723"/>
                </a:lnTo>
                <a:lnTo>
                  <a:pt x="78072" y="123723"/>
                </a:lnTo>
                <a:lnTo>
                  <a:pt x="76459" y="119010"/>
                </a:lnTo>
                <a:lnTo>
                  <a:pt x="74406" y="111325"/>
                </a:lnTo>
                <a:lnTo>
                  <a:pt x="71806" y="101148"/>
                </a:lnTo>
                <a:lnTo>
                  <a:pt x="68551" y="88958"/>
                </a:lnTo>
                <a:lnTo>
                  <a:pt x="66034" y="79787"/>
                </a:lnTo>
                <a:lnTo>
                  <a:pt x="62505" y="72342"/>
                </a:lnTo>
                <a:lnTo>
                  <a:pt x="59182" y="68508"/>
                </a:lnTo>
                <a:close/>
              </a:path>
              <a:path w="78104" h="123825">
                <a:moveTo>
                  <a:pt x="66342" y="7157"/>
                </a:moveTo>
                <a:lnTo>
                  <a:pt x="30467" y="7157"/>
                </a:lnTo>
                <a:lnTo>
                  <a:pt x="42021" y="8547"/>
                </a:lnTo>
                <a:lnTo>
                  <a:pt x="50731" y="12908"/>
                </a:lnTo>
                <a:lnTo>
                  <a:pt x="56227" y="20529"/>
                </a:lnTo>
                <a:lnTo>
                  <a:pt x="58141" y="31697"/>
                </a:lnTo>
                <a:lnTo>
                  <a:pt x="56241" y="41571"/>
                </a:lnTo>
                <a:lnTo>
                  <a:pt x="50842" y="49335"/>
                </a:lnTo>
                <a:lnTo>
                  <a:pt x="42396" y="54416"/>
                </a:lnTo>
                <a:lnTo>
                  <a:pt x="31355" y="56237"/>
                </a:lnTo>
                <a:lnTo>
                  <a:pt x="61414" y="56237"/>
                </a:lnTo>
                <a:lnTo>
                  <a:pt x="67503" y="50230"/>
                </a:lnTo>
                <a:lnTo>
                  <a:pt x="72442" y="40947"/>
                </a:lnTo>
                <a:lnTo>
                  <a:pt x="74263" y="29652"/>
                </a:lnTo>
                <a:lnTo>
                  <a:pt x="73579" y="22367"/>
                </a:lnTo>
                <a:lnTo>
                  <a:pt x="71645" y="15848"/>
                </a:lnTo>
                <a:lnTo>
                  <a:pt x="68640" y="10097"/>
                </a:lnTo>
                <a:lnTo>
                  <a:pt x="66342" y="7157"/>
                </a:lnTo>
                <a:close/>
              </a:path>
            </a:pathLst>
          </a:custGeom>
          <a:solidFill>
            <a:srgbClr val="FDFDFD"/>
          </a:solidFill>
        </p:spPr>
        <p:txBody>
          <a:bodyPr wrap="square" lIns="0" tIns="0" rIns="0" bIns="0" rtlCol="0"/>
          <a:lstStyle/>
          <a:p>
            <a:endParaRPr/>
          </a:p>
        </p:txBody>
      </p:sp>
      <p:sp>
        <p:nvSpPr>
          <p:cNvPr id="48" name="object 48"/>
          <p:cNvSpPr/>
          <p:nvPr/>
        </p:nvSpPr>
        <p:spPr>
          <a:xfrm>
            <a:off x="11155134" y="6544058"/>
            <a:ext cx="100330" cy="123825"/>
          </a:xfrm>
          <a:custGeom>
            <a:avLst/>
            <a:gdLst/>
            <a:ahLst/>
            <a:cxnLst/>
            <a:rect l="l" t="t" r="r" b="b"/>
            <a:pathLst>
              <a:path w="100329" h="123825">
                <a:moveTo>
                  <a:pt x="60022" y="0"/>
                </a:moveTo>
                <a:lnTo>
                  <a:pt x="39020" y="0"/>
                </a:lnTo>
                <a:lnTo>
                  <a:pt x="0" y="123723"/>
                </a:lnTo>
                <a:lnTo>
                  <a:pt x="15233" y="123723"/>
                </a:lnTo>
                <a:lnTo>
                  <a:pt x="28563" y="83844"/>
                </a:lnTo>
                <a:lnTo>
                  <a:pt x="87137" y="83844"/>
                </a:lnTo>
                <a:lnTo>
                  <a:pt x="82839" y="70553"/>
                </a:lnTo>
                <a:lnTo>
                  <a:pt x="31355" y="70553"/>
                </a:lnTo>
                <a:lnTo>
                  <a:pt x="42781" y="33741"/>
                </a:lnTo>
                <a:lnTo>
                  <a:pt x="45700" y="25562"/>
                </a:lnTo>
                <a:lnTo>
                  <a:pt x="47605" y="17382"/>
                </a:lnTo>
                <a:lnTo>
                  <a:pt x="49509" y="10224"/>
                </a:lnTo>
                <a:lnTo>
                  <a:pt x="63329" y="10224"/>
                </a:lnTo>
                <a:lnTo>
                  <a:pt x="60022" y="0"/>
                </a:lnTo>
                <a:close/>
              </a:path>
              <a:path w="100329" h="123825">
                <a:moveTo>
                  <a:pt x="87137" y="83844"/>
                </a:moveTo>
                <a:lnTo>
                  <a:pt x="70455" y="83844"/>
                </a:lnTo>
                <a:lnTo>
                  <a:pt x="83784" y="123723"/>
                </a:lnTo>
                <a:lnTo>
                  <a:pt x="100034" y="123723"/>
                </a:lnTo>
                <a:lnTo>
                  <a:pt x="87137" y="83844"/>
                </a:lnTo>
                <a:close/>
              </a:path>
              <a:path w="100329" h="123825">
                <a:moveTo>
                  <a:pt x="63329" y="10224"/>
                </a:moveTo>
                <a:lnTo>
                  <a:pt x="49509" y="10224"/>
                </a:lnTo>
                <a:lnTo>
                  <a:pt x="51413" y="17382"/>
                </a:lnTo>
                <a:lnTo>
                  <a:pt x="55221" y="33741"/>
                </a:lnTo>
                <a:lnTo>
                  <a:pt x="67535" y="70553"/>
                </a:lnTo>
                <a:lnTo>
                  <a:pt x="82839" y="70553"/>
                </a:lnTo>
                <a:lnTo>
                  <a:pt x="63329" y="10224"/>
                </a:lnTo>
                <a:close/>
              </a:path>
            </a:pathLst>
          </a:custGeom>
          <a:solidFill>
            <a:srgbClr val="FDFDFD"/>
          </a:solidFill>
        </p:spPr>
        <p:txBody>
          <a:bodyPr wrap="square" lIns="0" tIns="0" rIns="0" bIns="0" rtlCol="0"/>
          <a:lstStyle/>
          <a:p>
            <a:endParaRPr/>
          </a:p>
        </p:txBody>
      </p:sp>
      <p:sp>
        <p:nvSpPr>
          <p:cNvPr id="49" name="object 49"/>
          <p:cNvSpPr/>
          <p:nvPr/>
        </p:nvSpPr>
        <p:spPr>
          <a:xfrm>
            <a:off x="11307471" y="6553260"/>
            <a:ext cx="0" cy="114935"/>
          </a:xfrm>
          <a:custGeom>
            <a:avLst/>
            <a:gdLst/>
            <a:ahLst/>
            <a:cxnLst/>
            <a:rect l="l" t="t" r="r" b="b"/>
            <a:pathLst>
              <a:path h="114934">
                <a:moveTo>
                  <a:pt x="0" y="0"/>
                </a:moveTo>
                <a:lnTo>
                  <a:pt x="0" y="114521"/>
                </a:lnTo>
              </a:path>
            </a:pathLst>
          </a:custGeom>
          <a:ln w="15233">
            <a:solidFill>
              <a:srgbClr val="FDFDFD"/>
            </a:solidFill>
          </a:ln>
        </p:spPr>
        <p:txBody>
          <a:bodyPr wrap="square" lIns="0" tIns="0" rIns="0" bIns="0" rtlCol="0"/>
          <a:lstStyle/>
          <a:p>
            <a:endParaRPr/>
          </a:p>
        </p:txBody>
      </p:sp>
      <p:sp>
        <p:nvSpPr>
          <p:cNvPr id="50" name="object 50"/>
          <p:cNvSpPr/>
          <p:nvPr/>
        </p:nvSpPr>
        <p:spPr>
          <a:xfrm>
            <a:off x="11262786" y="6548659"/>
            <a:ext cx="89535" cy="0"/>
          </a:xfrm>
          <a:custGeom>
            <a:avLst/>
            <a:gdLst/>
            <a:ahLst/>
            <a:cxnLst/>
            <a:rect l="l" t="t" r="r" b="b"/>
            <a:pathLst>
              <a:path w="89534">
                <a:moveTo>
                  <a:pt x="0" y="0"/>
                </a:moveTo>
                <a:lnTo>
                  <a:pt x="89497" y="0"/>
                </a:lnTo>
              </a:path>
            </a:pathLst>
          </a:custGeom>
          <a:ln w="9201">
            <a:solidFill>
              <a:srgbClr val="FDFDFD"/>
            </a:solidFill>
          </a:ln>
        </p:spPr>
        <p:txBody>
          <a:bodyPr wrap="square" lIns="0" tIns="0" rIns="0" bIns="0" rtlCol="0"/>
          <a:lstStyle/>
          <a:p>
            <a:endParaRPr/>
          </a:p>
        </p:txBody>
      </p:sp>
      <p:sp>
        <p:nvSpPr>
          <p:cNvPr id="51" name="object 51"/>
          <p:cNvSpPr/>
          <p:nvPr/>
        </p:nvSpPr>
        <p:spPr>
          <a:xfrm>
            <a:off x="11371325" y="6544058"/>
            <a:ext cx="109855" cy="126364"/>
          </a:xfrm>
          <a:custGeom>
            <a:avLst/>
            <a:gdLst/>
            <a:ahLst/>
            <a:cxnLst/>
            <a:rect l="l" t="t" r="r" b="b"/>
            <a:pathLst>
              <a:path w="109854" h="126365">
                <a:moveTo>
                  <a:pt x="78068" y="0"/>
                </a:moveTo>
                <a:lnTo>
                  <a:pt x="32305" y="0"/>
                </a:lnTo>
                <a:lnTo>
                  <a:pt x="15471" y="12781"/>
                </a:lnTo>
                <a:lnTo>
                  <a:pt x="4076" y="33710"/>
                </a:lnTo>
                <a:lnTo>
                  <a:pt x="0" y="61350"/>
                </a:lnTo>
                <a:lnTo>
                  <a:pt x="3903" y="87807"/>
                </a:lnTo>
                <a:lnTo>
                  <a:pt x="14852" y="108130"/>
                </a:lnTo>
                <a:lnTo>
                  <a:pt x="31704" y="121167"/>
                </a:lnTo>
                <a:lnTo>
                  <a:pt x="53317" y="125768"/>
                </a:lnTo>
                <a:lnTo>
                  <a:pt x="74958" y="121550"/>
                </a:lnTo>
                <a:lnTo>
                  <a:pt x="87797" y="112475"/>
                </a:lnTo>
                <a:lnTo>
                  <a:pt x="54333" y="112475"/>
                </a:lnTo>
                <a:lnTo>
                  <a:pt x="38294" y="108210"/>
                </a:lnTo>
                <a:lnTo>
                  <a:pt x="26277" y="96754"/>
                </a:lnTo>
                <a:lnTo>
                  <a:pt x="18736" y="80122"/>
                </a:lnTo>
                <a:lnTo>
                  <a:pt x="16122" y="60327"/>
                </a:lnTo>
                <a:lnTo>
                  <a:pt x="18469" y="40372"/>
                </a:lnTo>
                <a:lnTo>
                  <a:pt x="25563" y="23390"/>
                </a:lnTo>
                <a:lnTo>
                  <a:pt x="37490" y="11583"/>
                </a:lnTo>
                <a:lnTo>
                  <a:pt x="54333" y="7157"/>
                </a:lnTo>
                <a:lnTo>
                  <a:pt x="87571" y="7157"/>
                </a:lnTo>
                <a:lnTo>
                  <a:pt x="78068" y="0"/>
                </a:lnTo>
                <a:close/>
              </a:path>
              <a:path w="109854" h="126365">
                <a:moveTo>
                  <a:pt x="87571" y="7157"/>
                </a:moveTo>
                <a:lnTo>
                  <a:pt x="54333" y="7157"/>
                </a:lnTo>
                <a:lnTo>
                  <a:pt x="71240" y="11710"/>
                </a:lnTo>
                <a:lnTo>
                  <a:pt x="83435" y="23645"/>
                </a:lnTo>
                <a:lnTo>
                  <a:pt x="90822" y="40373"/>
                </a:lnTo>
                <a:lnTo>
                  <a:pt x="93305" y="59304"/>
                </a:lnTo>
                <a:lnTo>
                  <a:pt x="90697" y="80122"/>
                </a:lnTo>
                <a:lnTo>
                  <a:pt x="83102" y="97010"/>
                </a:lnTo>
                <a:lnTo>
                  <a:pt x="70866" y="108337"/>
                </a:lnTo>
                <a:lnTo>
                  <a:pt x="54333" y="112475"/>
                </a:lnTo>
                <a:lnTo>
                  <a:pt x="87797" y="112475"/>
                </a:lnTo>
                <a:lnTo>
                  <a:pt x="92861" y="108896"/>
                </a:lnTo>
                <a:lnTo>
                  <a:pt x="105052" y="87807"/>
                </a:lnTo>
                <a:lnTo>
                  <a:pt x="109555" y="58282"/>
                </a:lnTo>
                <a:lnTo>
                  <a:pt x="105617" y="32415"/>
                </a:lnTo>
                <a:lnTo>
                  <a:pt x="94527" y="12397"/>
                </a:lnTo>
                <a:lnTo>
                  <a:pt x="87571" y="7157"/>
                </a:lnTo>
                <a:close/>
              </a:path>
            </a:pathLst>
          </a:custGeom>
          <a:solidFill>
            <a:srgbClr val="FDFDFD"/>
          </a:solidFill>
        </p:spPr>
        <p:txBody>
          <a:bodyPr wrap="square" lIns="0" tIns="0" rIns="0" bIns="0" rtlCol="0"/>
          <a:lstStyle/>
          <a:p>
            <a:endParaRPr/>
          </a:p>
        </p:txBody>
      </p:sp>
      <p:sp>
        <p:nvSpPr>
          <p:cNvPr id="52" name="object 52"/>
          <p:cNvSpPr/>
          <p:nvPr/>
        </p:nvSpPr>
        <p:spPr>
          <a:xfrm>
            <a:off x="11517948" y="6544058"/>
            <a:ext cx="78740" cy="123825"/>
          </a:xfrm>
          <a:custGeom>
            <a:avLst/>
            <a:gdLst/>
            <a:ahLst/>
            <a:cxnLst/>
            <a:rect l="l" t="t" r="r" b="b"/>
            <a:pathLst>
              <a:path w="78740" h="123825">
                <a:moveTo>
                  <a:pt x="55673" y="0"/>
                </a:moveTo>
                <a:lnTo>
                  <a:pt x="0" y="0"/>
                </a:lnTo>
                <a:lnTo>
                  <a:pt x="0" y="123723"/>
                </a:lnTo>
                <a:lnTo>
                  <a:pt x="16249" y="123723"/>
                </a:lnTo>
                <a:lnTo>
                  <a:pt x="16249" y="68508"/>
                </a:lnTo>
                <a:lnTo>
                  <a:pt x="59542" y="68508"/>
                </a:lnTo>
                <a:lnTo>
                  <a:pt x="57980" y="66814"/>
                </a:lnTo>
                <a:lnTo>
                  <a:pt x="51540" y="63395"/>
                </a:lnTo>
                <a:lnTo>
                  <a:pt x="51540" y="62372"/>
                </a:lnTo>
                <a:lnTo>
                  <a:pt x="60305" y="57404"/>
                </a:lnTo>
                <a:lnTo>
                  <a:pt x="61488" y="56237"/>
                </a:lnTo>
                <a:lnTo>
                  <a:pt x="16249" y="56237"/>
                </a:lnTo>
                <a:lnTo>
                  <a:pt x="16249" y="9201"/>
                </a:lnTo>
                <a:lnTo>
                  <a:pt x="18153" y="8179"/>
                </a:lnTo>
                <a:lnTo>
                  <a:pt x="23866" y="7157"/>
                </a:lnTo>
                <a:lnTo>
                  <a:pt x="66469" y="7157"/>
                </a:lnTo>
                <a:lnTo>
                  <a:pt x="64869" y="5112"/>
                </a:lnTo>
                <a:lnTo>
                  <a:pt x="58566" y="1086"/>
                </a:lnTo>
                <a:lnTo>
                  <a:pt x="55673" y="0"/>
                </a:lnTo>
                <a:close/>
              </a:path>
              <a:path w="78740" h="123825">
                <a:moveTo>
                  <a:pt x="59542" y="68508"/>
                </a:moveTo>
                <a:lnTo>
                  <a:pt x="30467" y="68508"/>
                </a:lnTo>
                <a:lnTo>
                  <a:pt x="39712" y="69898"/>
                </a:lnTo>
                <a:lnTo>
                  <a:pt x="46351" y="74259"/>
                </a:lnTo>
                <a:lnTo>
                  <a:pt x="51014" y="81880"/>
                </a:lnTo>
                <a:lnTo>
                  <a:pt x="54333" y="93048"/>
                </a:lnTo>
                <a:lnTo>
                  <a:pt x="57020" y="104311"/>
                </a:lnTo>
                <a:lnTo>
                  <a:pt x="59363" y="113370"/>
                </a:lnTo>
                <a:lnTo>
                  <a:pt x="61349" y="119936"/>
                </a:lnTo>
                <a:lnTo>
                  <a:pt x="62965" y="123723"/>
                </a:lnTo>
                <a:lnTo>
                  <a:pt x="78199" y="123723"/>
                </a:lnTo>
                <a:lnTo>
                  <a:pt x="76582" y="119010"/>
                </a:lnTo>
                <a:lnTo>
                  <a:pt x="74597" y="111325"/>
                </a:lnTo>
                <a:lnTo>
                  <a:pt x="72254" y="101148"/>
                </a:lnTo>
                <a:lnTo>
                  <a:pt x="69566" y="88958"/>
                </a:lnTo>
                <a:lnTo>
                  <a:pt x="66910" y="79787"/>
                </a:lnTo>
                <a:lnTo>
                  <a:pt x="63076" y="72342"/>
                </a:lnTo>
                <a:lnTo>
                  <a:pt x="59542" y="68508"/>
                </a:lnTo>
                <a:close/>
              </a:path>
              <a:path w="78740" h="123825">
                <a:moveTo>
                  <a:pt x="66469" y="7157"/>
                </a:moveTo>
                <a:lnTo>
                  <a:pt x="31482" y="7157"/>
                </a:lnTo>
                <a:lnTo>
                  <a:pt x="42662" y="8547"/>
                </a:lnTo>
                <a:lnTo>
                  <a:pt x="51413" y="12908"/>
                </a:lnTo>
                <a:lnTo>
                  <a:pt x="57118" y="20529"/>
                </a:lnTo>
                <a:lnTo>
                  <a:pt x="59157" y="31697"/>
                </a:lnTo>
                <a:lnTo>
                  <a:pt x="57243" y="41571"/>
                </a:lnTo>
                <a:lnTo>
                  <a:pt x="51746" y="49335"/>
                </a:lnTo>
                <a:lnTo>
                  <a:pt x="43036" y="54416"/>
                </a:lnTo>
                <a:lnTo>
                  <a:pt x="31482" y="56237"/>
                </a:lnTo>
                <a:lnTo>
                  <a:pt x="61488" y="56237"/>
                </a:lnTo>
                <a:lnTo>
                  <a:pt x="67583" y="50230"/>
                </a:lnTo>
                <a:lnTo>
                  <a:pt x="72552" y="40947"/>
                </a:lnTo>
                <a:lnTo>
                  <a:pt x="74390" y="29652"/>
                </a:lnTo>
                <a:lnTo>
                  <a:pt x="73706" y="22367"/>
                </a:lnTo>
                <a:lnTo>
                  <a:pt x="71772" y="15848"/>
                </a:lnTo>
                <a:lnTo>
                  <a:pt x="68767" y="10097"/>
                </a:lnTo>
                <a:lnTo>
                  <a:pt x="66469" y="7157"/>
                </a:lnTo>
                <a:close/>
              </a:path>
            </a:pathLst>
          </a:custGeom>
          <a:solidFill>
            <a:srgbClr val="FDFDFD"/>
          </a:solidFill>
        </p:spPr>
        <p:txBody>
          <a:bodyPr wrap="square" lIns="0" tIns="0" rIns="0" bIns="0" rtlCol="0"/>
          <a:lstStyle/>
          <a:p>
            <a:endParaRPr/>
          </a:p>
        </p:txBody>
      </p:sp>
      <p:sp>
        <p:nvSpPr>
          <p:cNvPr id="53" name="object 53"/>
          <p:cNvSpPr/>
          <p:nvPr/>
        </p:nvSpPr>
        <p:spPr>
          <a:xfrm>
            <a:off x="11620565" y="6544058"/>
            <a:ext cx="90170" cy="123825"/>
          </a:xfrm>
          <a:custGeom>
            <a:avLst/>
            <a:gdLst/>
            <a:ahLst/>
            <a:cxnLst/>
            <a:rect l="l" t="t" r="r" b="b"/>
            <a:pathLst>
              <a:path w="90170" h="123825">
                <a:moveTo>
                  <a:pt x="17129" y="0"/>
                </a:moveTo>
                <a:lnTo>
                  <a:pt x="0" y="0"/>
                </a:lnTo>
                <a:lnTo>
                  <a:pt x="35501" y="69530"/>
                </a:lnTo>
                <a:lnTo>
                  <a:pt x="35501" y="123723"/>
                </a:lnTo>
                <a:lnTo>
                  <a:pt x="51751" y="123723"/>
                </a:lnTo>
                <a:lnTo>
                  <a:pt x="51751" y="69530"/>
                </a:lnTo>
                <a:lnTo>
                  <a:pt x="58509" y="57260"/>
                </a:lnTo>
                <a:lnTo>
                  <a:pt x="44134" y="57260"/>
                </a:lnTo>
                <a:lnTo>
                  <a:pt x="41402" y="50661"/>
                </a:lnTo>
                <a:lnTo>
                  <a:pt x="38754" y="44350"/>
                </a:lnTo>
                <a:lnTo>
                  <a:pt x="35940" y="37848"/>
                </a:lnTo>
                <a:lnTo>
                  <a:pt x="32709" y="30675"/>
                </a:lnTo>
                <a:lnTo>
                  <a:pt x="17129" y="0"/>
                </a:lnTo>
                <a:close/>
              </a:path>
              <a:path w="90170" h="123825">
                <a:moveTo>
                  <a:pt x="90049" y="0"/>
                </a:moveTo>
                <a:lnTo>
                  <a:pt x="72950" y="0"/>
                </a:lnTo>
                <a:lnTo>
                  <a:pt x="56448" y="30675"/>
                </a:lnTo>
                <a:lnTo>
                  <a:pt x="53466" y="37992"/>
                </a:lnTo>
                <a:lnTo>
                  <a:pt x="47504" y="51093"/>
                </a:lnTo>
                <a:lnTo>
                  <a:pt x="45022" y="57260"/>
                </a:lnTo>
                <a:lnTo>
                  <a:pt x="58509" y="57260"/>
                </a:lnTo>
                <a:lnTo>
                  <a:pt x="90049" y="0"/>
                </a:lnTo>
                <a:close/>
              </a:path>
            </a:pathLst>
          </a:custGeom>
          <a:solidFill>
            <a:srgbClr val="FDFDFD"/>
          </a:solidFill>
        </p:spPr>
        <p:txBody>
          <a:bodyPr wrap="square" lIns="0" tIns="0" rIns="0" bIns="0" rtlCol="0"/>
          <a:lstStyle/>
          <a:p>
            <a:endParaRPr/>
          </a:p>
        </p:txBody>
      </p:sp>
      <p:pic>
        <p:nvPicPr>
          <p:cNvPr id="77" name="Picture 76">
            <a:extLst>
              <a:ext uri="{FF2B5EF4-FFF2-40B4-BE49-F238E27FC236}">
                <a16:creationId xmlns:a16="http://schemas.microsoft.com/office/drawing/2014/main" id="{18D1BF81-AD95-445E-AFD0-EAA87260DC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11"/>
          <a:stretch/>
        </p:blipFill>
        <p:spPr>
          <a:xfrm>
            <a:off x="1788" y="1074078"/>
            <a:ext cx="12188952" cy="5176701"/>
          </a:xfrm>
          <a:prstGeom prst="rect">
            <a:avLst/>
          </a:prstGeom>
        </p:spPr>
      </p:pic>
      <p:sp>
        <p:nvSpPr>
          <p:cNvPr id="78" name="Rounded Rectangle 33">
            <a:extLst>
              <a:ext uri="{FF2B5EF4-FFF2-40B4-BE49-F238E27FC236}">
                <a16:creationId xmlns:a16="http://schemas.microsoft.com/office/drawing/2014/main" id="{D6BE3E4F-F847-4270-A831-24AA0DF07911}"/>
              </a:ext>
            </a:extLst>
          </p:cNvPr>
          <p:cNvSpPr/>
          <p:nvPr/>
        </p:nvSpPr>
        <p:spPr>
          <a:xfrm>
            <a:off x="2433594" y="3216280"/>
            <a:ext cx="1819140" cy="460603"/>
          </a:xfrm>
          <a:prstGeom prst="roundRect">
            <a:avLst/>
          </a:prstGeom>
          <a:gradFill>
            <a:gsLst>
              <a:gs pos="0">
                <a:schemeClr val="bg1">
                  <a:alpha val="0"/>
                </a:schemeClr>
              </a:gs>
              <a:gs pos="100000">
                <a:srgbClr val="FFFFFF">
                  <a:alpha val="0"/>
                </a:srgbClr>
              </a:gs>
              <a:gs pos="65000">
                <a:schemeClr val="bg1"/>
              </a:gs>
              <a:gs pos="35000">
                <a:schemeClr val="bg1"/>
              </a:gs>
            </a:gsLst>
            <a:lin ang="0" scaled="1"/>
          </a:gra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1"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Battery Testing</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100" b="0" i="1"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(out of picture)</a:t>
            </a:r>
          </a:p>
        </p:txBody>
      </p:sp>
      <p:sp>
        <p:nvSpPr>
          <p:cNvPr id="79" name="Rounded Rectangle 33">
            <a:extLst>
              <a:ext uri="{FF2B5EF4-FFF2-40B4-BE49-F238E27FC236}">
                <a16:creationId xmlns:a16="http://schemas.microsoft.com/office/drawing/2014/main" id="{9379870F-9487-40D9-80C1-29E8F7509543}"/>
              </a:ext>
            </a:extLst>
          </p:cNvPr>
          <p:cNvSpPr/>
          <p:nvPr/>
        </p:nvSpPr>
        <p:spPr>
          <a:xfrm>
            <a:off x="417904" y="1424170"/>
            <a:ext cx="1830227" cy="507373"/>
          </a:xfrm>
          <a:prstGeom prst="roundRect">
            <a:avLst/>
          </a:prstGeom>
          <a:gradFill>
            <a:gsLst>
              <a:gs pos="0">
                <a:schemeClr val="bg1">
                  <a:alpha val="0"/>
                </a:schemeClr>
              </a:gs>
              <a:gs pos="100000">
                <a:srgbClr val="FFFFFF">
                  <a:alpha val="0"/>
                </a:srgbClr>
              </a:gs>
              <a:gs pos="65000">
                <a:schemeClr val="bg1"/>
              </a:gs>
              <a:gs pos="35000">
                <a:schemeClr val="bg1"/>
              </a:gs>
            </a:gsLst>
            <a:lin ang="0" scaled="1"/>
          </a:gra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1"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Wireless</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1"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Charging</a:t>
            </a:r>
            <a:endParaRPr kumimoji="0" lang="en-US" sz="1100" b="0" i="1"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endParaRPr>
          </a:p>
        </p:txBody>
      </p:sp>
      <p:sp>
        <p:nvSpPr>
          <p:cNvPr id="80" name="Rounded Rectangle 33">
            <a:extLst>
              <a:ext uri="{FF2B5EF4-FFF2-40B4-BE49-F238E27FC236}">
                <a16:creationId xmlns:a16="http://schemas.microsoft.com/office/drawing/2014/main" id="{E3614B83-7635-4CF9-96A5-1F9E55D190DF}"/>
              </a:ext>
            </a:extLst>
          </p:cNvPr>
          <p:cNvSpPr/>
          <p:nvPr/>
        </p:nvSpPr>
        <p:spPr>
          <a:xfrm>
            <a:off x="4894611" y="1550986"/>
            <a:ext cx="2610297" cy="507373"/>
          </a:xfrm>
          <a:prstGeom prst="roundRect">
            <a:avLst/>
          </a:prstGeom>
          <a:gradFill>
            <a:gsLst>
              <a:gs pos="0">
                <a:schemeClr val="bg1">
                  <a:alpha val="0"/>
                </a:schemeClr>
              </a:gs>
              <a:gs pos="100000">
                <a:srgbClr val="FFFFFF">
                  <a:alpha val="0"/>
                </a:srgbClr>
              </a:gs>
              <a:gs pos="65000">
                <a:schemeClr val="bg1"/>
              </a:gs>
              <a:gs pos="35000">
                <a:schemeClr val="bg1"/>
              </a:gs>
            </a:gsLst>
            <a:lin ang="0" scaled="1"/>
          </a:gra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1"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High Temperature</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1"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Electrolysis</a:t>
            </a:r>
            <a:endParaRPr kumimoji="0" lang="en-US" sz="1100" b="0" i="1"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endParaRPr>
          </a:p>
        </p:txBody>
      </p:sp>
      <p:sp>
        <p:nvSpPr>
          <p:cNvPr id="81" name="Rounded Rectangle 6">
            <a:extLst>
              <a:ext uri="{FF2B5EF4-FFF2-40B4-BE49-F238E27FC236}">
                <a16:creationId xmlns:a16="http://schemas.microsoft.com/office/drawing/2014/main" id="{9C44803A-C01E-49E8-AE5B-37D96DF99E0C}"/>
              </a:ext>
            </a:extLst>
          </p:cNvPr>
          <p:cNvSpPr/>
          <p:nvPr/>
        </p:nvSpPr>
        <p:spPr>
          <a:xfrm>
            <a:off x="1156124" y="5697230"/>
            <a:ext cx="1279150" cy="458587"/>
          </a:xfrm>
          <a:prstGeom prst="roundRect">
            <a:avLst>
              <a:gd name="adj" fmla="val 0"/>
            </a:avLst>
          </a:prstGeom>
          <a:no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Fast</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Charging</a:t>
            </a:r>
          </a:p>
        </p:txBody>
      </p:sp>
      <p:sp>
        <p:nvSpPr>
          <p:cNvPr id="82" name="Rounded Rectangle 8">
            <a:extLst>
              <a:ext uri="{FF2B5EF4-FFF2-40B4-BE49-F238E27FC236}">
                <a16:creationId xmlns:a16="http://schemas.microsoft.com/office/drawing/2014/main" id="{5E8F9141-A7BA-4E31-80D5-FD1F2F06E391}"/>
              </a:ext>
            </a:extLst>
          </p:cNvPr>
          <p:cNvSpPr/>
          <p:nvPr/>
        </p:nvSpPr>
        <p:spPr>
          <a:xfrm>
            <a:off x="3194816" y="5671069"/>
            <a:ext cx="3335936" cy="432426"/>
          </a:xfrm>
          <a:prstGeom prst="roundRect">
            <a:avLst>
              <a:gd name="adj" fmla="val 0"/>
            </a:avLst>
          </a:prstGeom>
          <a:no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Thermal Energy Distribution System</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Includes Thermal Energy Storage</a:t>
            </a:r>
          </a:p>
        </p:txBody>
      </p:sp>
      <p:sp>
        <p:nvSpPr>
          <p:cNvPr id="83" name="Rounded Rectangle 9">
            <a:extLst>
              <a:ext uri="{FF2B5EF4-FFF2-40B4-BE49-F238E27FC236}">
                <a16:creationId xmlns:a16="http://schemas.microsoft.com/office/drawing/2014/main" id="{548273CA-8FD0-4505-80E9-EC7F143B5571}"/>
              </a:ext>
            </a:extLst>
          </p:cNvPr>
          <p:cNvSpPr/>
          <p:nvPr/>
        </p:nvSpPr>
        <p:spPr>
          <a:xfrm>
            <a:off x="10032907" y="5671069"/>
            <a:ext cx="1835759" cy="458587"/>
          </a:xfrm>
          <a:prstGeom prst="roundRect">
            <a:avLst>
              <a:gd name="adj" fmla="val 0"/>
            </a:avLst>
          </a:prstGeom>
          <a:no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Distributed Energy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&amp; Microgrid</a:t>
            </a:r>
          </a:p>
        </p:txBody>
      </p:sp>
      <p:sp>
        <p:nvSpPr>
          <p:cNvPr id="84" name="Rounded Rectangle 8">
            <a:extLst>
              <a:ext uri="{FF2B5EF4-FFF2-40B4-BE49-F238E27FC236}">
                <a16:creationId xmlns:a16="http://schemas.microsoft.com/office/drawing/2014/main" id="{BD8F6685-B611-4147-A01D-1FEE29A34780}"/>
              </a:ext>
            </a:extLst>
          </p:cNvPr>
          <p:cNvSpPr/>
          <p:nvPr/>
        </p:nvSpPr>
        <p:spPr>
          <a:xfrm>
            <a:off x="6543241" y="5671069"/>
            <a:ext cx="2612553" cy="589392"/>
          </a:xfrm>
          <a:prstGeom prst="roundRect">
            <a:avLst>
              <a:gd name="adj" fmla="val 0"/>
            </a:avLst>
          </a:prstGeom>
          <a:no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MAGNET</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Microreactor Agile Nonnuclear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Experimental Testbed</a:t>
            </a:r>
            <a:endParaRPr kumimoji="0" lang="en-US" sz="1200" b="0"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endParaRPr>
          </a:p>
        </p:txBody>
      </p:sp>
      <p:grpSp>
        <p:nvGrpSpPr>
          <p:cNvPr id="85" name="Group 84">
            <a:extLst>
              <a:ext uri="{FF2B5EF4-FFF2-40B4-BE49-F238E27FC236}">
                <a16:creationId xmlns:a16="http://schemas.microsoft.com/office/drawing/2014/main" id="{D13C5071-E263-47B2-9435-C202810D0FA6}"/>
              </a:ext>
            </a:extLst>
          </p:cNvPr>
          <p:cNvGrpSpPr/>
          <p:nvPr/>
        </p:nvGrpSpPr>
        <p:grpSpPr>
          <a:xfrm>
            <a:off x="1801811" y="4256756"/>
            <a:ext cx="9148976" cy="1317198"/>
            <a:chOff x="1801811" y="4149747"/>
            <a:chExt cx="9148976" cy="1990911"/>
          </a:xfrm>
        </p:grpSpPr>
        <p:cxnSp>
          <p:nvCxnSpPr>
            <p:cNvPr id="86" name="Straight Connector 85">
              <a:extLst>
                <a:ext uri="{FF2B5EF4-FFF2-40B4-BE49-F238E27FC236}">
                  <a16:creationId xmlns:a16="http://schemas.microsoft.com/office/drawing/2014/main" id="{9CFEB289-9585-4623-9212-1A53D1E8B6AE}"/>
                </a:ext>
              </a:extLst>
            </p:cNvPr>
            <p:cNvCxnSpPr>
              <a:cxnSpLocks/>
            </p:cNvCxnSpPr>
            <p:nvPr/>
          </p:nvCxnSpPr>
          <p:spPr>
            <a:xfrm flipH="1" flipV="1">
              <a:off x="1801811" y="4570030"/>
              <a:ext cx="1" cy="1570628"/>
            </a:xfrm>
            <a:prstGeom prst="line">
              <a:avLst/>
            </a:prstGeom>
            <a:ln w="63500">
              <a:solidFill>
                <a:schemeClr val="accent1"/>
              </a:solidFill>
              <a:prstDash val="solid"/>
              <a:headEnd type="oval"/>
              <a:tailEnd type="triangl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05BD063-0E0E-41B8-8464-D56B64F3709E}"/>
                </a:ext>
              </a:extLst>
            </p:cNvPr>
            <p:cNvCxnSpPr>
              <a:cxnSpLocks/>
            </p:cNvCxnSpPr>
            <p:nvPr/>
          </p:nvCxnSpPr>
          <p:spPr>
            <a:xfrm flipV="1">
              <a:off x="10950787" y="4149747"/>
              <a:ext cx="0" cy="1990911"/>
            </a:xfrm>
            <a:prstGeom prst="line">
              <a:avLst/>
            </a:prstGeom>
            <a:ln w="63500">
              <a:solidFill>
                <a:schemeClr val="accent1"/>
              </a:solidFill>
              <a:prstDash val="solid"/>
              <a:headEnd type="oval"/>
              <a:tailEnd type="triangl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678831F-9749-4509-B32A-D92CE3F5F7B4}"/>
                </a:ext>
              </a:extLst>
            </p:cNvPr>
            <p:cNvCxnSpPr>
              <a:cxnSpLocks/>
            </p:cNvCxnSpPr>
            <p:nvPr/>
          </p:nvCxnSpPr>
          <p:spPr>
            <a:xfrm flipV="1">
              <a:off x="4862784" y="4195459"/>
              <a:ext cx="0" cy="1945199"/>
            </a:xfrm>
            <a:prstGeom prst="line">
              <a:avLst/>
            </a:prstGeom>
            <a:ln w="63500">
              <a:solidFill>
                <a:schemeClr val="accent1"/>
              </a:solidFill>
              <a:prstDash val="solid"/>
              <a:headEnd type="oval"/>
              <a:tailEnd type="triangl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5229472-145E-4B25-9E13-A039EB333BDB}"/>
                </a:ext>
              </a:extLst>
            </p:cNvPr>
            <p:cNvCxnSpPr>
              <a:cxnSpLocks/>
            </p:cNvCxnSpPr>
            <p:nvPr/>
          </p:nvCxnSpPr>
          <p:spPr>
            <a:xfrm flipH="1" flipV="1">
              <a:off x="7834908" y="4881526"/>
              <a:ext cx="1" cy="1259132"/>
            </a:xfrm>
            <a:prstGeom prst="line">
              <a:avLst/>
            </a:prstGeom>
            <a:ln w="63500">
              <a:solidFill>
                <a:schemeClr val="accent1"/>
              </a:solidFill>
              <a:prstDash val="solid"/>
              <a:headEnd type="oval"/>
              <a:tailEnd type="triangl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90" name="Straight Connector 89">
            <a:extLst>
              <a:ext uri="{FF2B5EF4-FFF2-40B4-BE49-F238E27FC236}">
                <a16:creationId xmlns:a16="http://schemas.microsoft.com/office/drawing/2014/main" id="{AB3AE0E9-370A-441F-8ED4-41565297BDE8}"/>
              </a:ext>
            </a:extLst>
          </p:cNvPr>
          <p:cNvCxnSpPr>
            <a:cxnSpLocks/>
          </p:cNvCxnSpPr>
          <p:nvPr/>
        </p:nvCxnSpPr>
        <p:spPr>
          <a:xfrm flipH="1">
            <a:off x="6904709" y="1890266"/>
            <a:ext cx="13125" cy="671570"/>
          </a:xfrm>
          <a:prstGeom prst="line">
            <a:avLst/>
          </a:prstGeom>
          <a:ln w="63500">
            <a:solidFill>
              <a:schemeClr val="accent2"/>
            </a:solidFill>
            <a:prstDash val="solid"/>
            <a:headEnd type="oval"/>
            <a:tailEnd type="triangl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8F6979-E4EB-4FDD-9040-476A3CEABF67}"/>
              </a:ext>
            </a:extLst>
          </p:cNvPr>
          <p:cNvCxnSpPr>
            <a:cxnSpLocks/>
          </p:cNvCxnSpPr>
          <p:nvPr/>
        </p:nvCxnSpPr>
        <p:spPr>
          <a:xfrm>
            <a:off x="1926663" y="1866991"/>
            <a:ext cx="8958" cy="694845"/>
          </a:xfrm>
          <a:prstGeom prst="line">
            <a:avLst/>
          </a:prstGeom>
          <a:ln w="63500">
            <a:solidFill>
              <a:schemeClr val="accent1"/>
            </a:solidFill>
            <a:prstDash val="solid"/>
            <a:headEnd type="oval"/>
            <a:tailEnd type="triangl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2" name="Rounded Rectangle 33">
            <a:extLst>
              <a:ext uri="{FF2B5EF4-FFF2-40B4-BE49-F238E27FC236}">
                <a16:creationId xmlns:a16="http://schemas.microsoft.com/office/drawing/2014/main" id="{83828C25-A48E-44F3-8EA2-75BD9469BD4B}"/>
              </a:ext>
            </a:extLst>
          </p:cNvPr>
          <p:cNvSpPr/>
          <p:nvPr/>
        </p:nvSpPr>
        <p:spPr>
          <a:xfrm>
            <a:off x="2602700" y="1464359"/>
            <a:ext cx="2472482" cy="666565"/>
          </a:xfrm>
          <a:prstGeom prst="roundRect">
            <a:avLst/>
          </a:prstGeom>
          <a:gradFill>
            <a:gsLst>
              <a:gs pos="0">
                <a:schemeClr val="bg1">
                  <a:alpha val="0"/>
                </a:schemeClr>
              </a:gs>
              <a:gs pos="100000">
                <a:srgbClr val="FFFFFF">
                  <a:alpha val="0"/>
                </a:srgbClr>
              </a:gs>
              <a:gs pos="65000">
                <a:schemeClr val="bg1"/>
              </a:gs>
              <a:gs pos="35000">
                <a:schemeClr val="bg1"/>
              </a:gs>
            </a:gsLst>
            <a:lin ang="0" scaled="1"/>
          </a:gra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1"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Human Systems Simulation Lab</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100" b="0" i="1"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(out of picture)</a:t>
            </a:r>
          </a:p>
        </p:txBody>
      </p:sp>
      <p:sp>
        <p:nvSpPr>
          <p:cNvPr id="93" name="Rounded Rectangle 33">
            <a:extLst>
              <a:ext uri="{FF2B5EF4-FFF2-40B4-BE49-F238E27FC236}">
                <a16:creationId xmlns:a16="http://schemas.microsoft.com/office/drawing/2014/main" id="{E37AC577-7DED-4AF5-936C-F6FF77D6F7D8}"/>
              </a:ext>
            </a:extLst>
          </p:cNvPr>
          <p:cNvSpPr/>
          <p:nvPr/>
        </p:nvSpPr>
        <p:spPr>
          <a:xfrm>
            <a:off x="8528790" y="1472530"/>
            <a:ext cx="3572947" cy="304764"/>
          </a:xfrm>
          <a:prstGeom prst="roundRect">
            <a:avLst/>
          </a:prstGeom>
          <a:gradFill>
            <a:gsLst>
              <a:gs pos="0">
                <a:schemeClr val="bg1">
                  <a:alpha val="56000"/>
                </a:schemeClr>
              </a:gs>
              <a:gs pos="100000">
                <a:srgbClr val="FFFFFF">
                  <a:alpha val="0"/>
                </a:srgbClr>
              </a:gs>
              <a:gs pos="96000">
                <a:schemeClr val="bg1">
                  <a:alpha val="71000"/>
                </a:schemeClr>
              </a:gs>
              <a:gs pos="6000">
                <a:schemeClr val="bg1">
                  <a:alpha val="79000"/>
                </a:schemeClr>
              </a:gs>
            </a:gsLst>
            <a:lin ang="0" scaled="1"/>
          </a:gra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1"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Digital, Real-Time Grid Simulation</a:t>
            </a:r>
          </a:p>
        </p:txBody>
      </p:sp>
      <p:cxnSp>
        <p:nvCxnSpPr>
          <p:cNvPr id="94" name="Straight Connector 93">
            <a:extLst>
              <a:ext uri="{FF2B5EF4-FFF2-40B4-BE49-F238E27FC236}">
                <a16:creationId xmlns:a16="http://schemas.microsoft.com/office/drawing/2014/main" id="{FB11F102-4166-46AA-9981-1359D14789B3}"/>
              </a:ext>
            </a:extLst>
          </p:cNvPr>
          <p:cNvCxnSpPr>
            <a:cxnSpLocks/>
          </p:cNvCxnSpPr>
          <p:nvPr/>
        </p:nvCxnSpPr>
        <p:spPr>
          <a:xfrm flipH="1">
            <a:off x="9545684" y="1845653"/>
            <a:ext cx="13157" cy="559642"/>
          </a:xfrm>
          <a:prstGeom prst="line">
            <a:avLst/>
          </a:prstGeom>
          <a:ln w="63500">
            <a:solidFill>
              <a:schemeClr val="accent1"/>
            </a:solidFill>
            <a:prstDash val="solid"/>
            <a:headEnd type="oval"/>
            <a:tailEnd type="triangl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 name="Rounded Rectangle 33">
            <a:extLst>
              <a:ext uri="{FF2B5EF4-FFF2-40B4-BE49-F238E27FC236}">
                <a16:creationId xmlns:a16="http://schemas.microsoft.com/office/drawing/2014/main" id="{8BFF8E41-4BA9-40C1-AAD7-19B91CF59E7B}"/>
              </a:ext>
            </a:extLst>
          </p:cNvPr>
          <p:cNvSpPr/>
          <p:nvPr/>
        </p:nvSpPr>
        <p:spPr>
          <a:xfrm>
            <a:off x="7377724" y="1138360"/>
            <a:ext cx="2206063" cy="304764"/>
          </a:xfrm>
          <a:prstGeom prst="roundRect">
            <a:avLst/>
          </a:prstGeom>
          <a:gradFill>
            <a:gsLst>
              <a:gs pos="0">
                <a:schemeClr val="bg1">
                  <a:alpha val="0"/>
                </a:schemeClr>
              </a:gs>
              <a:gs pos="100000">
                <a:srgbClr val="FFFFFF">
                  <a:alpha val="0"/>
                </a:srgbClr>
              </a:gs>
              <a:gs pos="86000">
                <a:schemeClr val="bg1"/>
              </a:gs>
              <a:gs pos="16000">
                <a:schemeClr val="bg1"/>
              </a:gs>
            </a:gsLst>
            <a:lin ang="0" scaled="1"/>
          </a:gra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1" u="none" strike="noStrike" kern="1200" cap="none" spc="0" normalizeH="0" baseline="0" noProof="0">
                <a:ln w="0"/>
                <a:solidFill>
                  <a:srgbClr val="000000"/>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Power Emulation</a:t>
            </a:r>
          </a:p>
        </p:txBody>
      </p:sp>
      <p:cxnSp>
        <p:nvCxnSpPr>
          <p:cNvPr id="96" name="Straight Connector 95">
            <a:extLst>
              <a:ext uri="{FF2B5EF4-FFF2-40B4-BE49-F238E27FC236}">
                <a16:creationId xmlns:a16="http://schemas.microsoft.com/office/drawing/2014/main" id="{4D23468B-FC5F-4047-92D1-8068717249AF}"/>
              </a:ext>
            </a:extLst>
          </p:cNvPr>
          <p:cNvCxnSpPr>
            <a:cxnSpLocks/>
          </p:cNvCxnSpPr>
          <p:nvPr/>
        </p:nvCxnSpPr>
        <p:spPr>
          <a:xfrm>
            <a:off x="8236385" y="1515629"/>
            <a:ext cx="0" cy="609845"/>
          </a:xfrm>
          <a:prstGeom prst="line">
            <a:avLst/>
          </a:prstGeom>
          <a:ln w="63500">
            <a:solidFill>
              <a:schemeClr val="accent1"/>
            </a:solidFill>
            <a:prstDash val="solid"/>
            <a:headEnd type="oval"/>
            <a:tailEnd type="triangl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7" name="Rounded Rectangle 15">
            <a:extLst>
              <a:ext uri="{FF2B5EF4-FFF2-40B4-BE49-F238E27FC236}">
                <a16:creationId xmlns:a16="http://schemas.microsoft.com/office/drawing/2014/main" id="{E5430920-C396-46F4-95D6-1C48C8FF045F}"/>
              </a:ext>
            </a:extLst>
          </p:cNvPr>
          <p:cNvSpPr/>
          <p:nvPr/>
        </p:nvSpPr>
        <p:spPr>
          <a:xfrm>
            <a:off x="2500387" y="2800019"/>
            <a:ext cx="1752347" cy="340519"/>
          </a:xfrm>
          <a:prstGeom prst="roundRect">
            <a:avLst/>
          </a:prstGeom>
          <a:solidFill>
            <a:schemeClr val="accent1">
              <a:alpha val="67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Energy Storage</a:t>
            </a:r>
          </a:p>
        </p:txBody>
      </p:sp>
      <p:sp>
        <p:nvSpPr>
          <p:cNvPr id="98" name="Rounded Rectangle 15">
            <a:extLst>
              <a:ext uri="{FF2B5EF4-FFF2-40B4-BE49-F238E27FC236}">
                <a16:creationId xmlns:a16="http://schemas.microsoft.com/office/drawing/2014/main" id="{E2A63B95-423E-48D6-BFF7-1AF52EB15A8A}"/>
              </a:ext>
            </a:extLst>
          </p:cNvPr>
          <p:cNvSpPr/>
          <p:nvPr/>
        </p:nvSpPr>
        <p:spPr>
          <a:xfrm>
            <a:off x="417904" y="1067246"/>
            <a:ext cx="1830227" cy="340519"/>
          </a:xfrm>
          <a:prstGeom prst="roundRect">
            <a:avLst/>
          </a:prstGeom>
          <a:solidFill>
            <a:schemeClr val="accent1">
              <a:alpha val="67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Vehicles</a:t>
            </a:r>
          </a:p>
        </p:txBody>
      </p:sp>
      <p:sp>
        <p:nvSpPr>
          <p:cNvPr id="99" name="Rounded Rectangle 15">
            <a:extLst>
              <a:ext uri="{FF2B5EF4-FFF2-40B4-BE49-F238E27FC236}">
                <a16:creationId xmlns:a16="http://schemas.microsoft.com/office/drawing/2014/main" id="{8B6C92EE-D8D5-4CFE-974C-21E20F75B17B}"/>
              </a:ext>
            </a:extLst>
          </p:cNvPr>
          <p:cNvSpPr/>
          <p:nvPr/>
        </p:nvSpPr>
        <p:spPr>
          <a:xfrm>
            <a:off x="5258746" y="1067246"/>
            <a:ext cx="1901392" cy="340519"/>
          </a:xfrm>
          <a:prstGeom prst="roundRect">
            <a:avLst/>
          </a:prstGeom>
          <a:solidFill>
            <a:schemeClr val="accent2">
              <a:alpha val="67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Hydrogen</a:t>
            </a:r>
          </a:p>
        </p:txBody>
      </p:sp>
      <p:sp>
        <p:nvSpPr>
          <p:cNvPr id="100" name="Rounded Rectangle 15">
            <a:extLst>
              <a:ext uri="{FF2B5EF4-FFF2-40B4-BE49-F238E27FC236}">
                <a16:creationId xmlns:a16="http://schemas.microsoft.com/office/drawing/2014/main" id="{41AB65BE-86F0-4379-9B25-8636DF3D3F1F}"/>
              </a:ext>
            </a:extLst>
          </p:cNvPr>
          <p:cNvSpPr/>
          <p:nvPr/>
        </p:nvSpPr>
        <p:spPr>
          <a:xfrm>
            <a:off x="2699675" y="1067246"/>
            <a:ext cx="2225769" cy="340519"/>
          </a:xfrm>
          <a:prstGeom prst="roundRect">
            <a:avLst/>
          </a:prstGeom>
          <a:solidFill>
            <a:schemeClr val="accent1">
              <a:alpha val="67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Power Plant Operations</a:t>
            </a:r>
          </a:p>
        </p:txBody>
      </p:sp>
      <p:sp>
        <p:nvSpPr>
          <p:cNvPr id="101" name="Rounded Rectangle 15">
            <a:extLst>
              <a:ext uri="{FF2B5EF4-FFF2-40B4-BE49-F238E27FC236}">
                <a16:creationId xmlns:a16="http://schemas.microsoft.com/office/drawing/2014/main" id="{CD71F941-8BA2-4B5C-900E-275D5240E631}"/>
              </a:ext>
            </a:extLst>
          </p:cNvPr>
          <p:cNvSpPr/>
          <p:nvPr/>
        </p:nvSpPr>
        <p:spPr>
          <a:xfrm>
            <a:off x="9631911" y="1067246"/>
            <a:ext cx="1539564" cy="340519"/>
          </a:xfrm>
          <a:prstGeom prst="roundRect">
            <a:avLst/>
          </a:prstGeom>
          <a:solidFill>
            <a:schemeClr val="accent1">
              <a:alpha val="67000"/>
            </a:schemeClr>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pitchFamily="34" charset="0"/>
              </a:rPr>
              <a:t>Power Systems</a:t>
            </a:r>
          </a:p>
        </p:txBody>
      </p:sp>
      <p:sp>
        <p:nvSpPr>
          <p:cNvPr id="102" name="Title 35">
            <a:extLst>
              <a:ext uri="{FF2B5EF4-FFF2-40B4-BE49-F238E27FC236}">
                <a16:creationId xmlns:a16="http://schemas.microsoft.com/office/drawing/2014/main" id="{546DB72E-DBEB-4870-B299-9834C9E532F7}"/>
              </a:ext>
            </a:extLst>
          </p:cNvPr>
          <p:cNvSpPr>
            <a:spLocks noGrp="1"/>
          </p:cNvSpPr>
          <p:nvPr>
            <p:ph type="title"/>
          </p:nvPr>
        </p:nvSpPr>
        <p:spPr/>
        <p:txBody>
          <a:bodyPr/>
          <a:lstStyle/>
          <a:p>
            <a:r>
              <a:rPr lang="en-US" sz="2800" i="0">
                <a:solidFill>
                  <a:schemeClr val="tx2"/>
                </a:solidFill>
                <a:latin typeface="Arial" panose="020B0604020202020204" pitchFamily="34" charset="0"/>
                <a:cs typeface="Arial" panose="020B0604020202020204" pitchFamily="34" charset="0"/>
              </a:rPr>
              <a:t>Integrating systems for the nation’s net-zero future</a:t>
            </a:r>
          </a:p>
        </p:txBody>
      </p:sp>
      <p:sp>
        <p:nvSpPr>
          <p:cNvPr id="20" name="Slide Number Placeholder 19">
            <a:extLst>
              <a:ext uri="{FF2B5EF4-FFF2-40B4-BE49-F238E27FC236}">
                <a16:creationId xmlns:a16="http://schemas.microsoft.com/office/drawing/2014/main" id="{796C6DF2-0700-42A3-A0FF-4D5AA3CB0901}"/>
              </a:ext>
            </a:extLst>
          </p:cNvPr>
          <p:cNvSpPr>
            <a:spLocks noGrp="1"/>
          </p:cNvSpPr>
          <p:nvPr>
            <p:ph type="sldNum" sz="quarter" idx="12"/>
          </p:nvPr>
        </p:nvSpPr>
        <p:spPr/>
        <p:txBody>
          <a:bodyPr/>
          <a:lstStyle/>
          <a:p>
            <a:fld id="{82B577FA-F7D9-2C48-919F-F962E3BF952F}" type="slidenum">
              <a:rPr lang="en-US" smtClean="0">
                <a:solidFill>
                  <a:schemeClr val="accent6">
                    <a:lumMod val="40000"/>
                    <a:lumOff val="60000"/>
                  </a:schemeClr>
                </a:solidFill>
              </a:rPr>
              <a:pPr/>
              <a:t>21</a:t>
            </a:fld>
            <a:endParaRPr lang="en-US">
              <a:solidFill>
                <a:schemeClr val="accent6">
                  <a:lumMod val="40000"/>
                  <a:lumOff val="60000"/>
                </a:schemeClr>
              </a:solidFill>
            </a:endParaRPr>
          </a:p>
        </p:txBody>
      </p:sp>
    </p:spTree>
    <p:extLst>
      <p:ext uri="{BB962C8B-B14F-4D97-AF65-F5344CB8AC3E}">
        <p14:creationId xmlns:p14="http://schemas.microsoft.com/office/powerpoint/2010/main" val="1980441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99D8D7C-9700-7EA4-B2BE-2F8DE53D1B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9232255" y="-491181"/>
            <a:ext cx="2468564" cy="3450926"/>
          </a:xfrm>
          <a:prstGeom prst="rect">
            <a:avLst/>
          </a:prstGeom>
        </p:spPr>
      </p:pic>
      <p:sp>
        <p:nvSpPr>
          <p:cNvPr id="20" name="Rectangle 19">
            <a:extLst>
              <a:ext uri="{FF2B5EF4-FFF2-40B4-BE49-F238E27FC236}">
                <a16:creationId xmlns:a16="http://schemas.microsoft.com/office/drawing/2014/main" id="{D8873200-3FB2-404F-912E-B852900ACB8D}"/>
              </a:ext>
            </a:extLst>
          </p:cNvPr>
          <p:cNvSpPr/>
          <p:nvPr/>
        </p:nvSpPr>
        <p:spPr>
          <a:xfrm>
            <a:off x="0" y="2500612"/>
            <a:ext cx="12192000" cy="37388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FA9B6FBA-C7D3-C182-04CB-FDB9EB5F1B83}"/>
              </a:ext>
            </a:extLst>
          </p:cNvPr>
          <p:cNvSpPr>
            <a:spLocks noGrp="1"/>
          </p:cNvSpPr>
          <p:nvPr>
            <p:ph type="title"/>
          </p:nvPr>
        </p:nvSpPr>
        <p:spPr/>
        <p:txBody>
          <a:bodyPr/>
          <a:lstStyle/>
          <a:p>
            <a:r>
              <a:rPr lang="en-US" sz="2800" dirty="0"/>
              <a:t>High Temperature Electrolysis </a:t>
            </a:r>
            <a:r>
              <a:rPr lang="en-US" sz="2800" b="0" i="1" dirty="0"/>
              <a:t>(HTE) </a:t>
            </a:r>
            <a:br>
              <a:rPr lang="en-US" sz="2800" b="0" i="1" dirty="0"/>
            </a:br>
            <a:r>
              <a:rPr lang="en-US" sz="2800" dirty="0"/>
              <a:t>with nuclear power sets the stage</a:t>
            </a:r>
          </a:p>
        </p:txBody>
      </p:sp>
      <p:sp>
        <p:nvSpPr>
          <p:cNvPr id="5" name="Slide Number Placeholder 4">
            <a:extLst>
              <a:ext uri="{FF2B5EF4-FFF2-40B4-BE49-F238E27FC236}">
                <a16:creationId xmlns:a16="http://schemas.microsoft.com/office/drawing/2014/main" id="{62FA9704-3D5E-4A06-9B5A-63DFFB40DD61}"/>
              </a:ext>
            </a:extLst>
          </p:cNvPr>
          <p:cNvSpPr>
            <a:spLocks noGrp="1"/>
          </p:cNvSpPr>
          <p:nvPr>
            <p:ph type="sldNum" sz="quarter" idx="12"/>
          </p:nvPr>
        </p:nvSpPr>
        <p:spPr/>
        <p:txBody>
          <a:bodyPr/>
          <a:lstStyle/>
          <a:p>
            <a:fld id="{82B577FA-F7D9-2C48-919F-F962E3BF952F}" type="slidenum">
              <a:rPr lang="en-US" smtClean="0"/>
              <a:t>22</a:t>
            </a:fld>
            <a:endParaRPr lang="en-US" dirty="0"/>
          </a:p>
        </p:txBody>
      </p:sp>
      <p:sp>
        <p:nvSpPr>
          <p:cNvPr id="9" name="TextBox 8">
            <a:extLst>
              <a:ext uri="{FF2B5EF4-FFF2-40B4-BE49-F238E27FC236}">
                <a16:creationId xmlns:a16="http://schemas.microsoft.com/office/drawing/2014/main" id="{4302EC35-967A-082E-9B2D-ADB03D655521}"/>
              </a:ext>
            </a:extLst>
          </p:cNvPr>
          <p:cNvSpPr txBox="1"/>
          <p:nvPr/>
        </p:nvSpPr>
        <p:spPr>
          <a:xfrm>
            <a:off x="914400" y="4152588"/>
            <a:ext cx="2468041" cy="692497"/>
          </a:xfrm>
          <a:prstGeom prst="rect">
            <a:avLst/>
          </a:prstGeom>
          <a:noFill/>
        </p:spPr>
        <p:txBody>
          <a:bodyPr wrap="square" rtlCol="0">
            <a:spAutoFit/>
          </a:bodyPr>
          <a:lstStyle/>
          <a:p>
            <a:pPr algn="ctr"/>
            <a:r>
              <a:rPr lang="en-US" sz="1300" dirty="0">
                <a:solidFill>
                  <a:schemeClr val="tx2"/>
                </a:solidFill>
                <a:latin typeface="Arial" panose="020B0604020202020204" pitchFamily="34" charset="0"/>
                <a:cs typeface="Arial" panose="020B0604020202020204" pitchFamily="34" charset="0"/>
              </a:rPr>
              <a:t>25 kW High</a:t>
            </a:r>
          </a:p>
          <a:p>
            <a:pPr algn="ctr"/>
            <a:r>
              <a:rPr lang="en-US" sz="1300" dirty="0">
                <a:solidFill>
                  <a:schemeClr val="tx2"/>
                </a:solidFill>
                <a:latin typeface="Arial" panose="020B0604020202020204" pitchFamily="34" charset="0"/>
                <a:cs typeface="Arial" panose="020B0604020202020204" pitchFamily="34" charset="0"/>
              </a:rPr>
              <a:t>Temp Electrolysis </a:t>
            </a:r>
            <a:br>
              <a:rPr lang="en-US" sz="1300" dirty="0">
                <a:solidFill>
                  <a:schemeClr val="tx2"/>
                </a:solidFill>
                <a:latin typeface="Arial" panose="020B0604020202020204" pitchFamily="34" charset="0"/>
                <a:cs typeface="Arial" panose="020B0604020202020204" pitchFamily="34" charset="0"/>
              </a:rPr>
            </a:br>
            <a:r>
              <a:rPr lang="en-US" sz="1300" dirty="0">
                <a:solidFill>
                  <a:schemeClr val="tx2"/>
                </a:solidFill>
                <a:latin typeface="Arial" panose="020B0604020202020204" pitchFamily="34" charset="0"/>
                <a:cs typeface="Arial" panose="020B0604020202020204" pitchFamily="34" charset="0"/>
              </a:rPr>
              <a:t>Stacks V&amp;V</a:t>
            </a:r>
          </a:p>
        </p:txBody>
      </p:sp>
      <p:sp>
        <p:nvSpPr>
          <p:cNvPr id="10" name="TextBox 9">
            <a:extLst>
              <a:ext uri="{FF2B5EF4-FFF2-40B4-BE49-F238E27FC236}">
                <a16:creationId xmlns:a16="http://schemas.microsoft.com/office/drawing/2014/main" id="{91E3FDD4-93FD-CBA4-127C-9F6AA7EC2C13}"/>
              </a:ext>
            </a:extLst>
          </p:cNvPr>
          <p:cNvSpPr txBox="1"/>
          <p:nvPr/>
        </p:nvSpPr>
        <p:spPr>
          <a:xfrm>
            <a:off x="6145975" y="4152588"/>
            <a:ext cx="2231883" cy="1862048"/>
          </a:xfrm>
          <a:prstGeom prst="rect">
            <a:avLst/>
          </a:prstGeom>
          <a:noFill/>
        </p:spPr>
        <p:txBody>
          <a:bodyPr wrap="square" rtlCol="0">
            <a:spAutoFit/>
          </a:bodyPr>
          <a:lstStyle/>
          <a:p>
            <a:pPr>
              <a:spcAft>
                <a:spcPts val="600"/>
              </a:spcAft>
              <a:defRPr/>
            </a:pPr>
            <a:r>
              <a:rPr lang="en-US" sz="1300" b="1" dirty="0">
                <a:solidFill>
                  <a:srgbClr val="06509D"/>
                </a:solidFill>
                <a:latin typeface="Arial" panose="020B0604020202020204" pitchFamily="34" charset="0"/>
                <a:cs typeface="Arial" panose="020B0604020202020204" pitchFamily="34" charset="0"/>
              </a:rPr>
              <a:t>2-10 MWe Modular </a:t>
            </a:r>
            <a:br>
              <a:rPr lang="en-US" sz="1300" b="1" dirty="0">
                <a:solidFill>
                  <a:srgbClr val="06509D"/>
                </a:solidFill>
                <a:latin typeface="Arial" panose="020B0604020202020204" pitchFamily="34" charset="0"/>
                <a:cs typeface="Arial" panose="020B0604020202020204" pitchFamily="34" charset="0"/>
              </a:rPr>
            </a:br>
            <a:r>
              <a:rPr lang="en-US" sz="1300" b="1" dirty="0">
                <a:solidFill>
                  <a:srgbClr val="06509D"/>
                </a:solidFill>
                <a:latin typeface="Arial" panose="020B0604020202020204" pitchFamily="34" charset="0"/>
                <a:cs typeface="Arial" panose="020B0604020202020204" pitchFamily="34" charset="0"/>
              </a:rPr>
              <a:t>HTE Units</a:t>
            </a:r>
          </a:p>
          <a:p>
            <a:pPr marL="218758" indent="-194310">
              <a:buFont typeface="Arial" panose="020B0604020202020204" pitchFamily="34" charset="0"/>
              <a:buChar char="•"/>
              <a:defRPr/>
            </a:pPr>
            <a:r>
              <a:rPr lang="en-US" sz="1200" dirty="0">
                <a:solidFill>
                  <a:srgbClr val="06509D"/>
                </a:solidFill>
                <a:latin typeface="Arial" panose="020B0604020202020204" pitchFamily="34" charset="0"/>
                <a:cs typeface="Arial" panose="020B0604020202020204" pitchFamily="34" charset="0"/>
              </a:rPr>
              <a:t>Integrated proof of </a:t>
            </a:r>
            <a:br>
              <a:rPr lang="en-US" sz="1200" dirty="0">
                <a:solidFill>
                  <a:srgbClr val="06509D"/>
                </a:solidFill>
                <a:latin typeface="Arial" panose="020B0604020202020204" pitchFamily="34" charset="0"/>
                <a:cs typeface="Arial" panose="020B0604020202020204" pitchFamily="34" charset="0"/>
              </a:rPr>
            </a:br>
            <a:r>
              <a:rPr lang="en-US" sz="1200" dirty="0">
                <a:solidFill>
                  <a:srgbClr val="06509D"/>
                </a:solidFill>
                <a:latin typeface="Arial" panose="020B0604020202020204" pitchFamily="34" charset="0"/>
                <a:cs typeface="Arial" panose="020B0604020202020204" pitchFamily="34" charset="0"/>
              </a:rPr>
              <a:t>operation system</a:t>
            </a:r>
          </a:p>
          <a:p>
            <a:pPr marL="218758" indent="-194310">
              <a:buFont typeface="Arial" panose="020B0604020202020204" pitchFamily="34" charset="0"/>
              <a:buChar char="•"/>
              <a:defRPr/>
            </a:pPr>
            <a:r>
              <a:rPr lang="en-US" sz="1200" dirty="0">
                <a:solidFill>
                  <a:srgbClr val="06509D"/>
                </a:solidFill>
                <a:latin typeface="Arial" panose="020B0604020202020204" pitchFamily="34" charset="0"/>
                <a:cs typeface="Arial" panose="020B0604020202020204" pitchFamily="34" charset="0"/>
              </a:rPr>
              <a:t>Hydrogen supply for user technology demonstrations</a:t>
            </a:r>
          </a:p>
          <a:p>
            <a:pPr marL="218758" indent="-194310">
              <a:buFont typeface="Arial" panose="020B0604020202020204" pitchFamily="34" charset="0"/>
              <a:buChar char="•"/>
              <a:defRPr/>
            </a:pPr>
            <a:r>
              <a:rPr lang="en-US" sz="1200" dirty="0">
                <a:solidFill>
                  <a:srgbClr val="06509D"/>
                </a:solidFill>
                <a:latin typeface="Arial" panose="020B0604020202020204" pitchFamily="34" charset="0"/>
                <a:cs typeface="Arial" panose="020B0604020202020204" pitchFamily="34" charset="0"/>
              </a:rPr>
              <a:t>Accelerates high temp H2 production pathway to commercialization</a:t>
            </a:r>
          </a:p>
        </p:txBody>
      </p:sp>
      <p:sp>
        <p:nvSpPr>
          <p:cNvPr id="14" name="TextBox 13">
            <a:extLst>
              <a:ext uri="{FF2B5EF4-FFF2-40B4-BE49-F238E27FC236}">
                <a16:creationId xmlns:a16="http://schemas.microsoft.com/office/drawing/2014/main" id="{5A86F497-8DA0-EBE7-4552-0C01EF42A42C}"/>
              </a:ext>
            </a:extLst>
          </p:cNvPr>
          <p:cNvSpPr txBox="1"/>
          <p:nvPr/>
        </p:nvSpPr>
        <p:spPr>
          <a:xfrm>
            <a:off x="8979707" y="4152588"/>
            <a:ext cx="1934143" cy="1492716"/>
          </a:xfrm>
          <a:prstGeom prst="rect">
            <a:avLst/>
          </a:prstGeom>
          <a:noFill/>
        </p:spPr>
        <p:txBody>
          <a:bodyPr wrap="square" lIns="0" rtlCol="0">
            <a:spAutoFit/>
          </a:bodyPr>
          <a:lstStyle/>
          <a:p>
            <a:pPr>
              <a:spcAft>
                <a:spcPts val="600"/>
              </a:spcAft>
              <a:defRPr/>
            </a:pPr>
            <a:r>
              <a:rPr lang="en-US" sz="1300" b="1" dirty="0">
                <a:solidFill>
                  <a:srgbClr val="06509D"/>
                </a:solidFill>
                <a:latin typeface="Arial" panose="020B0604020202020204" pitchFamily="34" charset="0"/>
                <a:cs typeface="Arial" panose="020B0604020202020204" pitchFamily="34" charset="0"/>
              </a:rPr>
              <a:t>Wide Commercial </a:t>
            </a:r>
            <a:br>
              <a:rPr lang="en-US" sz="1300" b="1" dirty="0">
                <a:solidFill>
                  <a:srgbClr val="06509D"/>
                </a:solidFill>
                <a:latin typeface="Arial" panose="020B0604020202020204" pitchFamily="34" charset="0"/>
                <a:cs typeface="Arial" panose="020B0604020202020204" pitchFamily="34" charset="0"/>
              </a:rPr>
            </a:br>
            <a:r>
              <a:rPr lang="en-US" sz="1300" b="1" dirty="0">
                <a:solidFill>
                  <a:srgbClr val="06509D"/>
                </a:solidFill>
                <a:latin typeface="Arial" panose="020B0604020202020204" pitchFamily="34" charset="0"/>
                <a:cs typeface="Arial" panose="020B0604020202020204" pitchFamily="34" charset="0"/>
              </a:rPr>
              <a:t>Deployment:</a:t>
            </a:r>
          </a:p>
          <a:p>
            <a:pPr marL="219456" indent="-192024">
              <a:buFont typeface="Arial" panose="020B0604020202020204" pitchFamily="34" charset="0"/>
              <a:buChar char="•"/>
              <a:defRPr/>
            </a:pPr>
            <a:r>
              <a:rPr lang="en-US" sz="1200" dirty="0">
                <a:solidFill>
                  <a:srgbClr val="06509D"/>
                </a:solidFill>
                <a:latin typeface="Arial" panose="020B0604020202020204" pitchFamily="34" charset="0"/>
                <a:cs typeface="Arial" panose="020B0604020202020204" pitchFamily="34" charset="0"/>
              </a:rPr>
              <a:t>Hydrogen production at </a:t>
            </a:r>
            <a:br>
              <a:rPr lang="en-US" sz="1200" dirty="0">
                <a:solidFill>
                  <a:srgbClr val="06509D"/>
                </a:solidFill>
                <a:latin typeface="Arial" panose="020B0604020202020204" pitchFamily="34" charset="0"/>
                <a:cs typeface="Arial" panose="020B0604020202020204" pitchFamily="34" charset="0"/>
              </a:rPr>
            </a:br>
            <a:r>
              <a:rPr lang="en-US" sz="1200" dirty="0">
                <a:solidFill>
                  <a:srgbClr val="06509D"/>
                </a:solidFill>
                <a:latin typeface="Arial" panose="020B0604020202020204" pitchFamily="34" charset="0"/>
                <a:cs typeface="Arial" panose="020B0604020202020204" pitchFamily="34" charset="0"/>
              </a:rPr>
              <a:t>nuclear power plants</a:t>
            </a:r>
          </a:p>
          <a:p>
            <a:pPr marL="219456" indent="-192024">
              <a:buFont typeface="Arial" panose="020B0604020202020204" pitchFamily="34" charset="0"/>
              <a:buChar char="•"/>
              <a:defRPr/>
            </a:pPr>
            <a:r>
              <a:rPr lang="en-US" sz="1200" dirty="0">
                <a:solidFill>
                  <a:srgbClr val="06509D"/>
                </a:solidFill>
                <a:latin typeface="Arial" panose="020B0604020202020204" pitchFamily="34" charset="0"/>
                <a:cs typeface="Arial" panose="020B0604020202020204" pitchFamily="34" charset="0"/>
              </a:rPr>
              <a:t>Industry-embedded hydrogen production and use</a:t>
            </a:r>
          </a:p>
        </p:txBody>
      </p:sp>
      <p:sp>
        <p:nvSpPr>
          <p:cNvPr id="15" name="TextBox 14">
            <a:extLst>
              <a:ext uri="{FF2B5EF4-FFF2-40B4-BE49-F238E27FC236}">
                <a16:creationId xmlns:a16="http://schemas.microsoft.com/office/drawing/2014/main" id="{6373C869-E424-BD17-02DC-0F5071E802AE}"/>
              </a:ext>
            </a:extLst>
          </p:cNvPr>
          <p:cNvSpPr txBox="1"/>
          <p:nvPr/>
        </p:nvSpPr>
        <p:spPr>
          <a:xfrm>
            <a:off x="3579667" y="4152588"/>
            <a:ext cx="2316893" cy="1107996"/>
          </a:xfrm>
          <a:prstGeom prst="rect">
            <a:avLst/>
          </a:prstGeom>
          <a:noFill/>
        </p:spPr>
        <p:txBody>
          <a:bodyPr wrap="square" rtlCol="0">
            <a:spAutoFit/>
          </a:bodyPr>
          <a:lstStyle/>
          <a:p>
            <a:pPr algn="ctr">
              <a:defRPr/>
            </a:pPr>
            <a:r>
              <a:rPr lang="en-US" sz="1300" dirty="0">
                <a:solidFill>
                  <a:schemeClr val="tx2"/>
                </a:solidFill>
                <a:latin typeface="Arial" panose="020B0604020202020204" pitchFamily="34" charset="0"/>
                <a:cs typeface="Arial" panose="020B0604020202020204" pitchFamily="34" charset="0"/>
              </a:rPr>
              <a:t>100-500kWe </a:t>
            </a:r>
          </a:p>
          <a:p>
            <a:pPr algn="ctr">
              <a:defRPr/>
            </a:pPr>
            <a:r>
              <a:rPr lang="en-US" sz="1300" dirty="0">
                <a:solidFill>
                  <a:srgbClr val="06509D"/>
                </a:solidFill>
                <a:latin typeface="Arial" panose="020B0604020202020204" pitchFamily="34" charset="0"/>
                <a:cs typeface="Arial" panose="020B0604020202020204" pitchFamily="34" charset="0"/>
              </a:rPr>
              <a:t>Modular High</a:t>
            </a:r>
          </a:p>
          <a:p>
            <a:pPr algn="ctr">
              <a:defRPr/>
            </a:pPr>
            <a:r>
              <a:rPr lang="en-US" sz="1300" dirty="0">
                <a:solidFill>
                  <a:srgbClr val="06509D"/>
                </a:solidFill>
                <a:latin typeface="Arial" panose="020B0604020202020204" pitchFamily="34" charset="0"/>
                <a:cs typeface="Arial" panose="020B0604020202020204" pitchFamily="34" charset="0"/>
              </a:rPr>
              <a:t>Temp Electrolysis Pilot </a:t>
            </a:r>
            <a:br>
              <a:rPr lang="en-US" sz="1300" dirty="0">
                <a:solidFill>
                  <a:srgbClr val="06509D"/>
                </a:solidFill>
                <a:latin typeface="Arial" panose="020B0604020202020204" pitchFamily="34" charset="0"/>
                <a:cs typeface="Arial" panose="020B0604020202020204" pitchFamily="34" charset="0"/>
              </a:rPr>
            </a:br>
            <a:r>
              <a:rPr lang="en-US" sz="1300" dirty="0">
                <a:solidFill>
                  <a:srgbClr val="06509D"/>
                </a:solidFill>
                <a:latin typeface="Arial" panose="020B0604020202020204" pitchFamily="34" charset="0"/>
                <a:cs typeface="Arial" panose="020B0604020202020204" pitchFamily="34" charset="0"/>
              </a:rPr>
              <a:t>Plant Demonstration </a:t>
            </a:r>
          </a:p>
          <a:p>
            <a:pPr algn="ctr"/>
            <a:endParaRPr lang="en-US" sz="1400" dirty="0">
              <a:solidFill>
                <a:schemeClr val="tx2"/>
              </a:solidFill>
              <a:latin typeface="Arial" panose="020B0604020202020204" pitchFamily="34" charset="0"/>
              <a:cs typeface="Arial" panose="020B0604020202020204" pitchFamily="34" charset="0"/>
            </a:endParaRPr>
          </a:p>
        </p:txBody>
      </p:sp>
      <p:sp>
        <p:nvSpPr>
          <p:cNvPr id="22" name="Hexagon 21">
            <a:extLst>
              <a:ext uri="{FF2B5EF4-FFF2-40B4-BE49-F238E27FC236}">
                <a16:creationId xmlns:a16="http://schemas.microsoft.com/office/drawing/2014/main" id="{994601E2-5845-0181-B72D-122442C9AAD6}"/>
              </a:ext>
            </a:extLst>
          </p:cNvPr>
          <p:cNvSpPr/>
          <p:nvPr/>
        </p:nvSpPr>
        <p:spPr>
          <a:xfrm rot="5400000">
            <a:off x="9606929" y="1794409"/>
            <a:ext cx="1602154" cy="1381167"/>
          </a:xfrm>
          <a:prstGeom prst="hexagon">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04519D8-5A25-1E14-8AF1-F14154A03F96}"/>
              </a:ext>
            </a:extLst>
          </p:cNvPr>
          <p:cNvSpPr/>
          <p:nvPr/>
        </p:nvSpPr>
        <p:spPr>
          <a:xfrm rot="5400000">
            <a:off x="11038667" y="2213491"/>
            <a:ext cx="119845" cy="11984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B3335F36-5DCC-79B5-A16B-0AA484F69F6A}"/>
              </a:ext>
            </a:extLst>
          </p:cNvPr>
          <p:cNvSpPr/>
          <p:nvPr/>
        </p:nvSpPr>
        <p:spPr>
          <a:xfrm rot="5400000">
            <a:off x="6024632" y="2461384"/>
            <a:ext cx="1602154" cy="1381167"/>
          </a:xfrm>
          <a:prstGeom prst="hexagon">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id="{F4D390DA-6E6D-51CB-B7B5-CFAEBDEB24F9}"/>
              </a:ext>
            </a:extLst>
          </p:cNvPr>
          <p:cNvSpPr/>
          <p:nvPr/>
        </p:nvSpPr>
        <p:spPr>
          <a:xfrm rot="5400000">
            <a:off x="3410525" y="1815927"/>
            <a:ext cx="1602154" cy="1381167"/>
          </a:xfrm>
          <a:prstGeom prst="hexagon">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5E43203C-2690-D65F-02BB-860C325963AF}"/>
              </a:ext>
            </a:extLst>
          </p:cNvPr>
          <p:cNvSpPr/>
          <p:nvPr/>
        </p:nvSpPr>
        <p:spPr>
          <a:xfrm rot="5400000">
            <a:off x="807174" y="2493659"/>
            <a:ext cx="1602154" cy="1381167"/>
          </a:xfrm>
          <a:prstGeom prst="hexagon">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indoor, equipment, cluttered&#10;&#10;Description automatically generated">
            <a:extLst>
              <a:ext uri="{FF2B5EF4-FFF2-40B4-BE49-F238E27FC236}">
                <a16:creationId xmlns:a16="http://schemas.microsoft.com/office/drawing/2014/main" id="{B3E79DE7-D504-F5A6-8BAF-98B3419163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5685" y="1651867"/>
            <a:ext cx="2045471" cy="2377030"/>
          </a:xfrm>
          <a:custGeom>
            <a:avLst/>
            <a:gdLst>
              <a:gd name="connsiteX0" fmla="*/ 868389 w 1736778"/>
              <a:gd name="connsiteY0" fmla="*/ 0 h 2018299"/>
              <a:gd name="connsiteX1" fmla="*/ 1736778 w 1736778"/>
              <a:gd name="connsiteY1" fmla="*/ 434195 h 2018299"/>
              <a:gd name="connsiteX2" fmla="*/ 1736778 w 1736778"/>
              <a:gd name="connsiteY2" fmla="*/ 1584105 h 2018299"/>
              <a:gd name="connsiteX3" fmla="*/ 868389 w 1736778"/>
              <a:gd name="connsiteY3" fmla="*/ 2018299 h 2018299"/>
              <a:gd name="connsiteX4" fmla="*/ 0 w 1736778"/>
              <a:gd name="connsiteY4" fmla="*/ 1584105 h 2018299"/>
              <a:gd name="connsiteX5" fmla="*/ 0 w 1736778"/>
              <a:gd name="connsiteY5" fmla="*/ 434195 h 201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6778" h="2018299">
                <a:moveTo>
                  <a:pt x="868389" y="0"/>
                </a:moveTo>
                <a:lnTo>
                  <a:pt x="1736778" y="434195"/>
                </a:lnTo>
                <a:lnTo>
                  <a:pt x="1736778" y="1584105"/>
                </a:lnTo>
                <a:lnTo>
                  <a:pt x="868389" y="2018299"/>
                </a:lnTo>
                <a:lnTo>
                  <a:pt x="0" y="1584105"/>
                </a:lnTo>
                <a:lnTo>
                  <a:pt x="0" y="434195"/>
                </a:lnTo>
                <a:close/>
              </a:path>
            </a:pathLst>
          </a:custGeom>
          <a:ln w="31750">
            <a:solidFill>
              <a:schemeClr val="bg1"/>
            </a:solidFill>
          </a:ln>
        </p:spPr>
      </p:pic>
      <p:pic>
        <p:nvPicPr>
          <p:cNvPr id="4" name="Picture 3" descr="A screenshot of a video game&#10;&#10;Description automatically generated with medium confidence">
            <a:extLst>
              <a:ext uri="{FF2B5EF4-FFF2-40B4-BE49-F238E27FC236}">
                <a16:creationId xmlns:a16="http://schemas.microsoft.com/office/drawing/2014/main" id="{D77E28EF-95FB-84A9-7207-0C01147D7A6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716576" y="1651867"/>
            <a:ext cx="2036936" cy="2362847"/>
          </a:xfrm>
          <a:custGeom>
            <a:avLst/>
            <a:gdLst>
              <a:gd name="connsiteX0" fmla="*/ 1067569 w 2135138"/>
              <a:gd name="connsiteY0" fmla="*/ 0 h 2476761"/>
              <a:gd name="connsiteX1" fmla="*/ 2135138 w 2135138"/>
              <a:gd name="connsiteY1" fmla="*/ 533785 h 2476761"/>
              <a:gd name="connsiteX2" fmla="*/ 2135138 w 2135138"/>
              <a:gd name="connsiteY2" fmla="*/ 1942977 h 2476761"/>
              <a:gd name="connsiteX3" fmla="*/ 1067569 w 2135138"/>
              <a:gd name="connsiteY3" fmla="*/ 2476761 h 2476761"/>
              <a:gd name="connsiteX4" fmla="*/ 0 w 2135138"/>
              <a:gd name="connsiteY4" fmla="*/ 1942977 h 2476761"/>
              <a:gd name="connsiteX5" fmla="*/ 0 w 2135138"/>
              <a:gd name="connsiteY5" fmla="*/ 533785 h 247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5138" h="2476761">
                <a:moveTo>
                  <a:pt x="1067569" y="0"/>
                </a:moveTo>
                <a:lnTo>
                  <a:pt x="2135138" y="533785"/>
                </a:lnTo>
                <a:lnTo>
                  <a:pt x="2135138" y="1942977"/>
                </a:lnTo>
                <a:lnTo>
                  <a:pt x="1067569" y="2476761"/>
                </a:lnTo>
                <a:lnTo>
                  <a:pt x="0" y="1942977"/>
                </a:lnTo>
                <a:lnTo>
                  <a:pt x="0" y="533785"/>
                </a:lnTo>
                <a:close/>
              </a:path>
            </a:pathLst>
          </a:custGeom>
          <a:ln w="31750">
            <a:solidFill>
              <a:schemeClr val="bg1"/>
            </a:solidFill>
          </a:ln>
        </p:spPr>
      </p:pic>
      <p:sp>
        <p:nvSpPr>
          <p:cNvPr id="7" name="Hexagon 6">
            <a:extLst>
              <a:ext uri="{FF2B5EF4-FFF2-40B4-BE49-F238E27FC236}">
                <a16:creationId xmlns:a16="http://schemas.microsoft.com/office/drawing/2014/main" id="{BEFE3069-6887-F787-9CF5-AD8BB260852A}"/>
              </a:ext>
            </a:extLst>
          </p:cNvPr>
          <p:cNvSpPr/>
          <p:nvPr/>
        </p:nvSpPr>
        <p:spPr>
          <a:xfrm rot="16200000">
            <a:off x="6135977" y="1814822"/>
            <a:ext cx="2362847" cy="2036937"/>
          </a:xfrm>
          <a:prstGeom prst="hexagon">
            <a:avLst/>
          </a:prstGeom>
          <a:gradFill flip="none" rotWithShape="1">
            <a:gsLst>
              <a:gs pos="0">
                <a:schemeClr val="accent6">
                  <a:lumMod val="67000"/>
                </a:schemeClr>
              </a:gs>
              <a:gs pos="20000">
                <a:schemeClr val="accent6">
                  <a:lumMod val="97000"/>
                  <a:lumOff val="3000"/>
                </a:schemeClr>
              </a:gs>
              <a:gs pos="100000">
                <a:schemeClr val="accent6">
                  <a:lumMod val="60000"/>
                  <a:lumOff val="40000"/>
                </a:schemeClr>
              </a:gs>
            </a:gsLst>
            <a:lin ang="13800000" scaled="0"/>
            <a:tileRect/>
          </a:gra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67501328-F9F1-1946-4ECF-73DBC8C3D419}"/>
              </a:ext>
            </a:extLst>
          </p:cNvPr>
          <p:cNvGrpSpPr/>
          <p:nvPr/>
        </p:nvGrpSpPr>
        <p:grpSpPr>
          <a:xfrm>
            <a:off x="6492857" y="2276340"/>
            <a:ext cx="1988710" cy="1113900"/>
            <a:chOff x="6492857" y="1849427"/>
            <a:chExt cx="1988710" cy="1113900"/>
          </a:xfrm>
        </p:grpSpPr>
        <p:sp>
          <p:nvSpPr>
            <p:cNvPr id="8" name="TextBox 7">
              <a:extLst>
                <a:ext uri="{FF2B5EF4-FFF2-40B4-BE49-F238E27FC236}">
                  <a16:creationId xmlns:a16="http://schemas.microsoft.com/office/drawing/2014/main" id="{0A75380A-E4F0-CF13-3551-45E6A0B17FD4}"/>
                </a:ext>
              </a:extLst>
            </p:cNvPr>
            <p:cNvSpPr txBox="1"/>
            <p:nvPr/>
          </p:nvSpPr>
          <p:spPr>
            <a:xfrm>
              <a:off x="6734905" y="1997825"/>
              <a:ext cx="1280160" cy="400110"/>
            </a:xfrm>
            <a:prstGeom prst="rect">
              <a:avLst/>
            </a:prstGeom>
            <a:noFill/>
          </p:spPr>
          <p:txBody>
            <a:bodyPr wrap="square" rtlCol="0">
              <a:spAutoFit/>
            </a:bodyPr>
            <a:lstStyle/>
            <a:p>
              <a:r>
                <a:rPr lang="en-US" sz="2000" dirty="0">
                  <a:solidFill>
                    <a:schemeClr val="bg1"/>
                  </a:solidFill>
                </a:rPr>
                <a:t>The</a:t>
              </a:r>
            </a:p>
          </p:txBody>
        </p:sp>
        <p:sp>
          <p:nvSpPr>
            <p:cNvPr id="12" name="TextBox 11">
              <a:extLst>
                <a:ext uri="{FF2B5EF4-FFF2-40B4-BE49-F238E27FC236}">
                  <a16:creationId xmlns:a16="http://schemas.microsoft.com/office/drawing/2014/main" id="{466A7E1E-6694-CE5D-1B98-D8C6C2C6A29B}"/>
                </a:ext>
              </a:extLst>
            </p:cNvPr>
            <p:cNvSpPr txBox="1"/>
            <p:nvPr/>
          </p:nvSpPr>
          <p:spPr>
            <a:xfrm>
              <a:off x="6896214" y="2230154"/>
              <a:ext cx="1280160" cy="553998"/>
            </a:xfrm>
            <a:prstGeom prst="rect">
              <a:avLst/>
            </a:prstGeom>
            <a:noFill/>
          </p:spPr>
          <p:txBody>
            <a:bodyPr wrap="square" rtlCol="0">
              <a:spAutoFit/>
            </a:bodyPr>
            <a:lstStyle/>
            <a:p>
              <a:r>
                <a:rPr lang="en-US" sz="3000" b="1" dirty="0">
                  <a:solidFill>
                    <a:schemeClr val="bg1"/>
                  </a:solidFill>
                </a:rPr>
                <a:t>GAP</a:t>
              </a:r>
            </a:p>
          </p:txBody>
        </p:sp>
        <p:sp>
          <p:nvSpPr>
            <p:cNvPr id="13" name="TextBox 12">
              <a:extLst>
                <a:ext uri="{FF2B5EF4-FFF2-40B4-BE49-F238E27FC236}">
                  <a16:creationId xmlns:a16="http://schemas.microsoft.com/office/drawing/2014/main" id="{5FA8A824-4229-BE05-A77F-F9AFF6924511}"/>
                </a:ext>
              </a:extLst>
            </p:cNvPr>
            <p:cNvSpPr txBox="1"/>
            <p:nvPr/>
          </p:nvSpPr>
          <p:spPr>
            <a:xfrm>
              <a:off x="6492857" y="1849427"/>
              <a:ext cx="731520" cy="769441"/>
            </a:xfrm>
            <a:prstGeom prst="rect">
              <a:avLst/>
            </a:prstGeom>
            <a:noFill/>
          </p:spPr>
          <p:txBody>
            <a:bodyPr wrap="square" rtlCol="0">
              <a:spAutoFit/>
            </a:bodyPr>
            <a:lstStyle/>
            <a:p>
              <a:r>
                <a:rPr lang="en-US" sz="4400" dirty="0">
                  <a:solidFill>
                    <a:schemeClr val="bg1"/>
                  </a:solidFill>
                </a:rPr>
                <a:t>“</a:t>
              </a:r>
            </a:p>
          </p:txBody>
        </p:sp>
        <p:sp>
          <p:nvSpPr>
            <p:cNvPr id="18" name="TextBox 17">
              <a:extLst>
                <a:ext uri="{FF2B5EF4-FFF2-40B4-BE49-F238E27FC236}">
                  <a16:creationId xmlns:a16="http://schemas.microsoft.com/office/drawing/2014/main" id="{CCEB1DA2-7AB9-3B75-E0E5-AFA418B0C0F1}"/>
                </a:ext>
              </a:extLst>
            </p:cNvPr>
            <p:cNvSpPr txBox="1"/>
            <p:nvPr/>
          </p:nvSpPr>
          <p:spPr>
            <a:xfrm>
              <a:off x="7750047" y="2193886"/>
              <a:ext cx="731520" cy="769441"/>
            </a:xfrm>
            <a:prstGeom prst="rect">
              <a:avLst/>
            </a:prstGeom>
            <a:noFill/>
          </p:spPr>
          <p:txBody>
            <a:bodyPr wrap="square" rtlCol="0">
              <a:spAutoFit/>
            </a:bodyPr>
            <a:lstStyle/>
            <a:p>
              <a:r>
                <a:rPr lang="en-US" sz="4400" dirty="0">
                  <a:solidFill>
                    <a:schemeClr val="bg1"/>
                  </a:solidFill>
                </a:rPr>
                <a:t>”</a:t>
              </a:r>
            </a:p>
          </p:txBody>
        </p:sp>
      </p:grpSp>
      <p:sp>
        <p:nvSpPr>
          <p:cNvPr id="27" name="Oval 26">
            <a:extLst>
              <a:ext uri="{FF2B5EF4-FFF2-40B4-BE49-F238E27FC236}">
                <a16:creationId xmlns:a16="http://schemas.microsoft.com/office/drawing/2014/main" id="{CC395AE8-AE0A-B34A-566F-126D14B7A6A4}"/>
              </a:ext>
            </a:extLst>
          </p:cNvPr>
          <p:cNvSpPr/>
          <p:nvPr/>
        </p:nvSpPr>
        <p:spPr>
          <a:xfrm rot="5400000">
            <a:off x="6541970" y="3773351"/>
            <a:ext cx="119845" cy="11984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4F2DA97-88BD-613A-2171-EC587B7C2D93}"/>
              </a:ext>
            </a:extLst>
          </p:cNvPr>
          <p:cNvSpPr/>
          <p:nvPr/>
        </p:nvSpPr>
        <p:spPr>
          <a:xfrm rot="5400000">
            <a:off x="3465285" y="2256523"/>
            <a:ext cx="119845" cy="11984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5E575B9-DF55-BAE9-E5A1-A04AC05F5094}"/>
              </a:ext>
            </a:extLst>
          </p:cNvPr>
          <p:cNvSpPr/>
          <p:nvPr/>
        </p:nvSpPr>
        <p:spPr>
          <a:xfrm rot="5400000">
            <a:off x="861934" y="2977284"/>
            <a:ext cx="119845" cy="11984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8F49C993-0246-5D6E-E471-3107F8C4DAF5}"/>
              </a:ext>
            </a:extLst>
          </p:cNvPr>
          <p:cNvCxnSpPr>
            <a:cxnSpLocks/>
          </p:cNvCxnSpPr>
          <p:nvPr/>
        </p:nvCxnSpPr>
        <p:spPr>
          <a:xfrm>
            <a:off x="6026222" y="4152588"/>
            <a:ext cx="0" cy="186204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FCECAC3-2FAB-D36D-A1CC-2467D79BCD5A}"/>
              </a:ext>
            </a:extLst>
          </p:cNvPr>
          <p:cNvCxnSpPr>
            <a:cxnSpLocks/>
          </p:cNvCxnSpPr>
          <p:nvPr/>
        </p:nvCxnSpPr>
        <p:spPr>
          <a:xfrm>
            <a:off x="8608579" y="4152588"/>
            <a:ext cx="0" cy="186204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8BF7092-D0C9-E052-465A-F5FB8BF1ACE7}"/>
              </a:ext>
            </a:extLst>
          </p:cNvPr>
          <p:cNvCxnSpPr>
            <a:cxnSpLocks/>
          </p:cNvCxnSpPr>
          <p:nvPr/>
        </p:nvCxnSpPr>
        <p:spPr>
          <a:xfrm>
            <a:off x="3443866" y="4152588"/>
            <a:ext cx="0" cy="186204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pic>
        <p:nvPicPr>
          <p:cNvPr id="44" name="Picture 43" descr="A picture containing sky, outdoor, plane, jet&#10;&#10;Description automatically generated">
            <a:extLst>
              <a:ext uri="{FF2B5EF4-FFF2-40B4-BE49-F238E27FC236}">
                <a16:creationId xmlns:a16="http://schemas.microsoft.com/office/drawing/2014/main" id="{5B744C88-69E8-A7E9-0BBE-36F9A478FF4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881286" y="1648929"/>
            <a:ext cx="2036937" cy="2362847"/>
          </a:xfrm>
          <a:custGeom>
            <a:avLst/>
            <a:gdLst>
              <a:gd name="connsiteX0" fmla="*/ 1018469 w 2036937"/>
              <a:gd name="connsiteY0" fmla="*/ 0 h 2362847"/>
              <a:gd name="connsiteX1" fmla="*/ 2036937 w 2036937"/>
              <a:gd name="connsiteY1" fmla="*/ 509234 h 2362847"/>
              <a:gd name="connsiteX2" fmla="*/ 2036937 w 2036937"/>
              <a:gd name="connsiteY2" fmla="*/ 1853613 h 2362847"/>
              <a:gd name="connsiteX3" fmla="*/ 1018469 w 2036937"/>
              <a:gd name="connsiteY3" fmla="*/ 2362847 h 2362847"/>
              <a:gd name="connsiteX4" fmla="*/ 0 w 2036937"/>
              <a:gd name="connsiteY4" fmla="*/ 1853613 h 2362847"/>
              <a:gd name="connsiteX5" fmla="*/ 0 w 2036937"/>
              <a:gd name="connsiteY5" fmla="*/ 509234 h 236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6937" h="2362847">
                <a:moveTo>
                  <a:pt x="1018469" y="0"/>
                </a:moveTo>
                <a:lnTo>
                  <a:pt x="2036937" y="509234"/>
                </a:lnTo>
                <a:lnTo>
                  <a:pt x="2036937" y="1853613"/>
                </a:lnTo>
                <a:lnTo>
                  <a:pt x="1018469" y="2362847"/>
                </a:lnTo>
                <a:lnTo>
                  <a:pt x="0" y="1853613"/>
                </a:lnTo>
                <a:lnTo>
                  <a:pt x="0" y="509234"/>
                </a:lnTo>
                <a:close/>
              </a:path>
            </a:pathLst>
          </a:custGeom>
          <a:ln w="31750">
            <a:solidFill>
              <a:schemeClr val="bg1"/>
            </a:solidFill>
          </a:ln>
        </p:spPr>
      </p:pic>
    </p:spTree>
    <p:extLst>
      <p:ext uri="{BB962C8B-B14F-4D97-AF65-F5344CB8AC3E}">
        <p14:creationId xmlns:p14="http://schemas.microsoft.com/office/powerpoint/2010/main" val="2122255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6662EB-609D-292D-A9BC-BED4EFC14C72}"/>
              </a:ext>
            </a:extLst>
          </p:cNvPr>
          <p:cNvSpPr>
            <a:spLocks noGrp="1"/>
          </p:cNvSpPr>
          <p:nvPr>
            <p:ph type="title"/>
          </p:nvPr>
        </p:nvSpPr>
        <p:spPr/>
        <p:txBody>
          <a:bodyPr/>
          <a:lstStyle/>
          <a:p>
            <a:r>
              <a:rPr lang="en-US" dirty="0"/>
              <a:t>Hydrogen creates new opportunities for the existing commercial fleet and for future advanced reactors</a:t>
            </a:r>
          </a:p>
        </p:txBody>
      </p:sp>
      <p:sp>
        <p:nvSpPr>
          <p:cNvPr id="4" name="TextBox 3">
            <a:extLst>
              <a:ext uri="{FF2B5EF4-FFF2-40B4-BE49-F238E27FC236}">
                <a16:creationId xmlns:a16="http://schemas.microsoft.com/office/drawing/2014/main" id="{BBA469A6-A995-91C3-0922-A900D48D0D13}"/>
              </a:ext>
            </a:extLst>
          </p:cNvPr>
          <p:cNvSpPr txBox="1"/>
          <p:nvPr/>
        </p:nvSpPr>
        <p:spPr>
          <a:xfrm>
            <a:off x="9236633" y="3419985"/>
            <a:ext cx="2595810" cy="2903359"/>
          </a:xfrm>
          <a:prstGeom prst="rect">
            <a:avLst/>
          </a:prstGeom>
          <a:noFill/>
        </p:spPr>
        <p:txBody>
          <a:bodyPr wrap="square" lIns="0" tIns="0" rIns="0" bIns="0" rtlCol="0">
            <a:spAutoFit/>
          </a:bodyPr>
          <a:lstStyle/>
          <a:p>
            <a:pPr>
              <a:lnSpc>
                <a:spcPct val="90000"/>
              </a:lnSpc>
              <a:spcBef>
                <a:spcPts val="1000"/>
              </a:spcBef>
              <a:buClr>
                <a:schemeClr val="bg2"/>
              </a:buClr>
            </a:pPr>
            <a:r>
              <a:rPr lang="en-US" sz="1600" b="1" dirty="0">
                <a:solidFill>
                  <a:schemeClr val="tx2"/>
                </a:solidFill>
                <a:latin typeface="Arial" panose="020B0604020202020204" pitchFamily="34" charset="0"/>
                <a:cs typeface="Arial" panose="020B0604020202020204" pitchFamily="34" charset="0"/>
              </a:rPr>
              <a:t>Pinnacle Northwest Hydrogen</a:t>
            </a:r>
          </a:p>
          <a:p>
            <a:pPr marL="228600" indent="-228600">
              <a:lnSpc>
                <a:spcPct val="90000"/>
              </a:lnSpc>
              <a:spcBef>
                <a:spcPts val="800"/>
              </a:spcBef>
              <a:buClr>
                <a:schemeClr val="bg2"/>
              </a:buClr>
              <a:buFont typeface="Arial" panose="020B0604020202020204" pitchFamily="34" charset="0"/>
              <a:buChar char="•"/>
            </a:pPr>
            <a:r>
              <a:rPr lang="en-US" sz="1600" spc="-30" dirty="0">
                <a:solidFill>
                  <a:schemeClr val="tx2"/>
                </a:solidFill>
                <a:latin typeface="Arial" panose="020B0604020202020204" pitchFamily="34" charset="0"/>
                <a:cs typeface="Arial" panose="020B0604020202020204" pitchFamily="34" charset="0"/>
              </a:rPr>
              <a:t>Project award in discussion</a:t>
            </a:r>
          </a:p>
          <a:p>
            <a:pPr marL="228600" indent="-228600">
              <a:lnSpc>
                <a:spcPct val="90000"/>
              </a:lnSpc>
              <a:spcBef>
                <a:spcPts val="800"/>
              </a:spcBef>
              <a:buClr>
                <a:schemeClr val="bg2"/>
              </a:buClr>
              <a:buFont typeface="Arial" panose="020B0604020202020204" pitchFamily="34" charset="0"/>
              <a:buChar char="•"/>
            </a:pPr>
            <a:r>
              <a:rPr lang="en-US" sz="1600" spc="-30" dirty="0">
                <a:solidFill>
                  <a:schemeClr val="tx2"/>
                </a:solidFill>
                <a:latin typeface="Arial" panose="020B0604020202020204" pitchFamily="34" charset="0"/>
                <a:cs typeface="Arial" panose="020B0604020202020204" pitchFamily="34" charset="0"/>
              </a:rPr>
              <a:t>20 </a:t>
            </a:r>
            <a:r>
              <a:rPr lang="en-US" sz="1600" spc="-30" dirty="0" err="1">
                <a:solidFill>
                  <a:schemeClr val="tx2"/>
                </a:solidFill>
                <a:latin typeface="Arial" panose="020B0604020202020204" pitchFamily="34" charset="0"/>
                <a:cs typeface="Arial" panose="020B0604020202020204" pitchFamily="34" charset="0"/>
              </a:rPr>
              <a:t>MW</a:t>
            </a:r>
            <a:r>
              <a:rPr lang="en-US" sz="1600" spc="-30" baseline="-25000" dirty="0" err="1">
                <a:solidFill>
                  <a:schemeClr val="tx2"/>
                </a:solidFill>
                <a:latin typeface="Arial" panose="020B0604020202020204" pitchFamily="34" charset="0"/>
                <a:cs typeface="Arial" panose="020B0604020202020204" pitchFamily="34" charset="0"/>
              </a:rPr>
              <a:t>eDC</a:t>
            </a:r>
            <a:r>
              <a:rPr lang="en-US" sz="1600" spc="-30" dirty="0">
                <a:solidFill>
                  <a:schemeClr val="tx2"/>
                </a:solidFill>
                <a:latin typeface="Arial" panose="020B0604020202020204" pitchFamily="34" charset="0"/>
                <a:cs typeface="Arial" panose="020B0604020202020204" pitchFamily="34" charset="0"/>
              </a:rPr>
              <a:t> </a:t>
            </a:r>
            <a:r>
              <a:rPr lang="en-US" sz="1600" dirty="0">
                <a:solidFill>
                  <a:schemeClr val="tx2"/>
                </a:solidFill>
                <a:latin typeface="Arial" panose="020B0604020202020204" pitchFamily="34" charset="0"/>
                <a:cs typeface="Arial" panose="020B0604020202020204" pitchFamily="34" charset="0"/>
              </a:rPr>
              <a:t>proton exchange membrane</a:t>
            </a:r>
            <a:r>
              <a:rPr lang="en-US" sz="1600" spc="-30" dirty="0">
                <a:solidFill>
                  <a:schemeClr val="tx2"/>
                </a:solidFill>
                <a:latin typeface="Arial" panose="020B0604020202020204" pitchFamily="34" charset="0"/>
                <a:cs typeface="Arial" panose="020B0604020202020204" pitchFamily="34" charset="0"/>
              </a:rPr>
              <a:t> electrolysis</a:t>
            </a:r>
          </a:p>
          <a:p>
            <a:pPr marL="228600" indent="-228600">
              <a:lnSpc>
                <a:spcPct val="90000"/>
              </a:lnSpc>
              <a:spcBef>
                <a:spcPts val="800"/>
              </a:spcBef>
              <a:buClr>
                <a:schemeClr val="bg2"/>
              </a:buClr>
              <a:buFont typeface="Arial" panose="020B0604020202020204" pitchFamily="34" charset="0"/>
              <a:buChar char="•"/>
            </a:pPr>
            <a:r>
              <a:rPr lang="en-US" sz="1600" spc="-30" dirty="0">
                <a:solidFill>
                  <a:schemeClr val="tx2"/>
                </a:solidFill>
                <a:latin typeface="Arial" panose="020B0604020202020204" pitchFamily="34" charset="0"/>
                <a:cs typeface="Arial" panose="020B0604020202020204" pitchFamily="34" charset="0"/>
              </a:rPr>
              <a:t>H</a:t>
            </a:r>
            <a:r>
              <a:rPr lang="en-US" sz="1600" spc="-30" baseline="-25000" dirty="0">
                <a:solidFill>
                  <a:schemeClr val="tx2"/>
                </a:solidFill>
                <a:latin typeface="Arial" panose="020B0604020202020204" pitchFamily="34" charset="0"/>
                <a:cs typeface="Arial" panose="020B0604020202020204" pitchFamily="34" charset="0"/>
              </a:rPr>
              <a:t>2</a:t>
            </a:r>
            <a:r>
              <a:rPr lang="en-US" sz="1600" spc="-30" dirty="0">
                <a:solidFill>
                  <a:schemeClr val="tx2"/>
                </a:solidFill>
                <a:latin typeface="Arial" panose="020B0604020202020204" pitchFamily="34" charset="0"/>
                <a:cs typeface="Arial" panose="020B0604020202020204" pitchFamily="34" charset="0"/>
              </a:rPr>
              <a:t> storage for gas turbine combustion test</a:t>
            </a:r>
          </a:p>
          <a:p>
            <a:pPr marL="228600" indent="-228600">
              <a:lnSpc>
                <a:spcPct val="90000"/>
              </a:lnSpc>
              <a:spcBef>
                <a:spcPts val="800"/>
              </a:spcBef>
              <a:buClr>
                <a:schemeClr val="bg2"/>
              </a:buClr>
              <a:buFont typeface="Arial" panose="020B0604020202020204" pitchFamily="34" charset="0"/>
              <a:buChar char="•"/>
            </a:pPr>
            <a:r>
              <a:rPr lang="en-US" sz="1600" spc="-30" dirty="0">
                <a:solidFill>
                  <a:schemeClr val="tx2"/>
                </a:solidFill>
                <a:latin typeface="Arial" panose="020B0604020202020204" pitchFamily="34" charset="0"/>
                <a:cs typeface="Arial" panose="020B0604020202020204" pitchFamily="34" charset="0"/>
              </a:rPr>
              <a:t>Combustion in </a:t>
            </a:r>
            <a:br>
              <a:rPr lang="en-US" sz="1600" spc="-30" dirty="0">
                <a:solidFill>
                  <a:schemeClr val="tx2"/>
                </a:solidFill>
                <a:latin typeface="Arial" panose="020B0604020202020204" pitchFamily="34" charset="0"/>
                <a:cs typeface="Arial" panose="020B0604020202020204" pitchFamily="34" charset="0"/>
              </a:rPr>
            </a:br>
            <a:r>
              <a:rPr lang="en-US" sz="1600" spc="-30" dirty="0">
                <a:solidFill>
                  <a:schemeClr val="tx2"/>
                </a:solidFill>
                <a:latin typeface="Arial" panose="020B0604020202020204" pitchFamily="34" charset="0"/>
                <a:cs typeface="Arial" panose="020B0604020202020204" pitchFamily="34" charset="0"/>
              </a:rPr>
              <a:t>Saguaro NCGG plant</a:t>
            </a:r>
          </a:p>
          <a:p>
            <a:endParaRPr lang="en-US" dirty="0"/>
          </a:p>
        </p:txBody>
      </p:sp>
      <p:sp>
        <p:nvSpPr>
          <p:cNvPr id="30" name="Rectangle 29">
            <a:extLst>
              <a:ext uri="{FF2B5EF4-FFF2-40B4-BE49-F238E27FC236}">
                <a16:creationId xmlns:a16="http://schemas.microsoft.com/office/drawing/2014/main" id="{3481EF36-4381-F468-EFEC-FAFC1697F5FC}"/>
              </a:ext>
            </a:extLst>
          </p:cNvPr>
          <p:cNvSpPr/>
          <p:nvPr/>
        </p:nvSpPr>
        <p:spPr>
          <a:xfrm>
            <a:off x="0" y="2105693"/>
            <a:ext cx="12192000" cy="9236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ky, outdoor&#10;&#10;Description automatically generated">
            <a:extLst>
              <a:ext uri="{FF2B5EF4-FFF2-40B4-BE49-F238E27FC236}">
                <a16:creationId xmlns:a16="http://schemas.microsoft.com/office/drawing/2014/main" id="{A4B9A4D8-6435-81AC-FA8C-6D15182BD1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1392" y="1740687"/>
            <a:ext cx="2196715" cy="1441231"/>
          </a:xfrm>
          <a:prstGeom prst="rect">
            <a:avLst/>
          </a:prstGeom>
        </p:spPr>
      </p:pic>
      <p:pic>
        <p:nvPicPr>
          <p:cNvPr id="6" name="Picture 5" descr="A picture containing train, smoke, track, steam&#10;&#10;Description automatically generated">
            <a:extLst>
              <a:ext uri="{FF2B5EF4-FFF2-40B4-BE49-F238E27FC236}">
                <a16:creationId xmlns:a16="http://schemas.microsoft.com/office/drawing/2014/main" id="{A9FF67E4-CDA7-B9E1-1E25-F8BC08FF97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56525" y="1741575"/>
            <a:ext cx="2200303" cy="1444557"/>
          </a:xfrm>
          <a:prstGeom prst="rect">
            <a:avLst/>
          </a:prstGeom>
        </p:spPr>
      </p:pic>
      <p:pic>
        <p:nvPicPr>
          <p:cNvPr id="34" name="Picture 33" descr="A picture containing grass, outdoor, nature, smoke&#10;&#10;Description automatically generated">
            <a:extLst>
              <a:ext uri="{FF2B5EF4-FFF2-40B4-BE49-F238E27FC236}">
                <a16:creationId xmlns:a16="http://schemas.microsoft.com/office/drawing/2014/main" id="{D9BFBB63-47C3-0445-2ED7-48017E15F58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13518" y="1738305"/>
            <a:ext cx="2191881" cy="1448386"/>
          </a:xfrm>
          <a:prstGeom prst="rect">
            <a:avLst/>
          </a:prstGeom>
        </p:spPr>
      </p:pic>
      <p:pic>
        <p:nvPicPr>
          <p:cNvPr id="15" name="Picture 14" descr="A large building next to a body of water&#10;&#10;Description automatically generated with low confidence">
            <a:extLst>
              <a:ext uri="{FF2B5EF4-FFF2-40B4-BE49-F238E27FC236}">
                <a16:creationId xmlns:a16="http://schemas.microsoft.com/office/drawing/2014/main" id="{D8AB9BFE-5EE0-6502-422C-1621CF32F90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80810" y="1737360"/>
            <a:ext cx="2200304" cy="1441230"/>
          </a:xfrm>
          <a:prstGeom prst="rect">
            <a:avLst/>
          </a:prstGeom>
        </p:spPr>
      </p:pic>
      <p:sp>
        <p:nvSpPr>
          <p:cNvPr id="13" name="TextBox 12">
            <a:extLst>
              <a:ext uri="{FF2B5EF4-FFF2-40B4-BE49-F238E27FC236}">
                <a16:creationId xmlns:a16="http://schemas.microsoft.com/office/drawing/2014/main" id="{9D88814C-5C74-B98A-95CF-11A4493AC47C}"/>
              </a:ext>
            </a:extLst>
          </p:cNvPr>
          <p:cNvSpPr txBox="1"/>
          <p:nvPr/>
        </p:nvSpPr>
        <p:spPr>
          <a:xfrm>
            <a:off x="3700291" y="3406681"/>
            <a:ext cx="2193546" cy="1756378"/>
          </a:xfrm>
          <a:prstGeom prst="rect">
            <a:avLst/>
          </a:prstGeom>
          <a:noFill/>
        </p:spPr>
        <p:txBody>
          <a:bodyPr wrap="square" lIns="0" tIns="0" rIns="0" bIns="0" rtlCol="0">
            <a:spAutoFit/>
          </a:bodyPr>
          <a:lstStyle/>
          <a:p>
            <a:pPr>
              <a:lnSpc>
                <a:spcPct val="90000"/>
              </a:lnSpc>
              <a:spcBef>
                <a:spcPts val="1000"/>
              </a:spcBef>
              <a:buClr>
                <a:schemeClr val="bg2"/>
              </a:buClr>
            </a:pPr>
            <a:r>
              <a:rPr lang="en-US" sz="1600" b="1" dirty="0">
                <a:solidFill>
                  <a:schemeClr val="tx2"/>
                </a:solidFill>
                <a:latin typeface="Arial" panose="020B0604020202020204" pitchFamily="34" charset="0"/>
                <a:cs typeface="Arial" panose="020B0604020202020204" pitchFamily="34" charset="0"/>
              </a:rPr>
              <a:t>Energy Harbor: </a:t>
            </a:r>
            <a:br>
              <a:rPr lang="en-US" sz="1600" dirty="0">
                <a:solidFill>
                  <a:schemeClr val="tx2"/>
                </a:solidFill>
                <a:latin typeface="Arial" panose="020B0604020202020204" pitchFamily="34" charset="0"/>
                <a:cs typeface="Arial" panose="020B0604020202020204" pitchFamily="34" charset="0"/>
              </a:rPr>
            </a:br>
            <a:r>
              <a:rPr lang="en-US" sz="1600" b="1" dirty="0">
                <a:solidFill>
                  <a:schemeClr val="tx2"/>
                </a:solidFill>
                <a:latin typeface="Arial" panose="020B0604020202020204" pitchFamily="34" charset="0"/>
                <a:cs typeface="Arial" panose="020B0604020202020204" pitchFamily="34" charset="0"/>
              </a:rPr>
              <a:t>Davis-</a:t>
            </a:r>
            <a:r>
              <a:rPr lang="en-US" sz="1600" b="1" dirty="0" err="1">
                <a:solidFill>
                  <a:schemeClr val="tx2"/>
                </a:solidFill>
                <a:latin typeface="Arial" panose="020B0604020202020204" pitchFamily="34" charset="0"/>
                <a:cs typeface="Arial" panose="020B0604020202020204" pitchFamily="34" charset="0"/>
              </a:rPr>
              <a:t>Besse</a:t>
            </a:r>
            <a:r>
              <a:rPr lang="en-US" sz="1600" b="1" dirty="0">
                <a:solidFill>
                  <a:schemeClr val="tx2"/>
                </a:solidFill>
                <a:latin typeface="Arial" panose="020B0604020202020204" pitchFamily="34" charset="0"/>
                <a:cs typeface="Arial" panose="020B0604020202020204" pitchFamily="34" charset="0"/>
              </a:rPr>
              <a:t> Plant</a:t>
            </a:r>
          </a:p>
          <a:p>
            <a:pPr marL="228600" indent="-228600">
              <a:lnSpc>
                <a:spcPct val="90000"/>
              </a:lnSpc>
              <a:spcBef>
                <a:spcPts val="800"/>
              </a:spcBef>
              <a:buClr>
                <a:schemeClr val="bg2"/>
              </a:buClr>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H</a:t>
            </a:r>
            <a:r>
              <a:rPr lang="en-US" sz="1600" baseline="-25000" dirty="0">
                <a:solidFill>
                  <a:schemeClr val="tx2"/>
                </a:solidFill>
                <a:latin typeface="Arial" panose="020B0604020202020204" pitchFamily="34" charset="0"/>
                <a:cs typeface="Arial" panose="020B0604020202020204" pitchFamily="34" charset="0"/>
              </a:rPr>
              <a:t>2</a:t>
            </a:r>
            <a:r>
              <a:rPr lang="en-US" sz="1600" dirty="0">
                <a:solidFill>
                  <a:schemeClr val="tx2"/>
                </a:solidFill>
                <a:latin typeface="Arial" panose="020B0604020202020204" pitchFamily="34" charset="0"/>
                <a:cs typeface="Arial" panose="020B0604020202020204" pitchFamily="34" charset="0"/>
              </a:rPr>
              <a:t> production beginning in 2024</a:t>
            </a:r>
          </a:p>
          <a:p>
            <a:pPr marL="228600" indent="-228600">
              <a:lnSpc>
                <a:spcPct val="90000"/>
              </a:lnSpc>
              <a:spcBef>
                <a:spcPts val="800"/>
              </a:spcBef>
              <a:buClr>
                <a:schemeClr val="bg2"/>
              </a:buClr>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2 </a:t>
            </a:r>
            <a:r>
              <a:rPr lang="en-US" sz="1600" dirty="0" err="1">
                <a:solidFill>
                  <a:schemeClr val="tx2"/>
                </a:solidFill>
                <a:latin typeface="Arial" panose="020B0604020202020204" pitchFamily="34" charset="0"/>
                <a:cs typeface="Arial" panose="020B0604020202020204" pitchFamily="34" charset="0"/>
              </a:rPr>
              <a:t>MW</a:t>
            </a:r>
            <a:r>
              <a:rPr lang="en-US" sz="1600" baseline="-25000" dirty="0" err="1">
                <a:solidFill>
                  <a:schemeClr val="tx2"/>
                </a:solidFill>
                <a:latin typeface="Arial" panose="020B0604020202020204" pitchFamily="34" charset="0"/>
                <a:cs typeface="Arial" panose="020B0604020202020204" pitchFamily="34" charset="0"/>
              </a:rPr>
              <a:t>eDC</a:t>
            </a:r>
            <a:r>
              <a:rPr lang="en-US" sz="1600" dirty="0">
                <a:solidFill>
                  <a:schemeClr val="tx2"/>
                </a:solidFill>
                <a:latin typeface="Arial" panose="020B0604020202020204" pitchFamily="34" charset="0"/>
                <a:cs typeface="Arial" panose="020B0604020202020204" pitchFamily="34" charset="0"/>
              </a:rPr>
              <a:t> Cummins proton exchange membrane module</a:t>
            </a:r>
          </a:p>
        </p:txBody>
      </p:sp>
      <p:sp>
        <p:nvSpPr>
          <p:cNvPr id="21" name="TextBox 20">
            <a:extLst>
              <a:ext uri="{FF2B5EF4-FFF2-40B4-BE49-F238E27FC236}">
                <a16:creationId xmlns:a16="http://schemas.microsoft.com/office/drawing/2014/main" id="{0516A23B-BCE5-47FC-9954-D2B49D804478}"/>
              </a:ext>
            </a:extLst>
          </p:cNvPr>
          <p:cNvSpPr txBox="1"/>
          <p:nvPr/>
        </p:nvSpPr>
        <p:spPr>
          <a:xfrm>
            <a:off x="6483684" y="3417778"/>
            <a:ext cx="2193546" cy="1756378"/>
          </a:xfrm>
          <a:prstGeom prst="rect">
            <a:avLst/>
          </a:prstGeom>
          <a:noFill/>
        </p:spPr>
        <p:txBody>
          <a:bodyPr wrap="square" lIns="0" tIns="0" rIns="0" bIns="0" rtlCol="0">
            <a:spAutoFit/>
          </a:bodyPr>
          <a:lstStyle/>
          <a:p>
            <a:pPr>
              <a:lnSpc>
                <a:spcPct val="90000"/>
              </a:lnSpc>
              <a:spcBef>
                <a:spcPts val="1000"/>
              </a:spcBef>
              <a:buClr>
                <a:schemeClr val="bg2"/>
              </a:buClr>
            </a:pPr>
            <a:r>
              <a:rPr lang="en-US" sz="1600" b="1" dirty="0">
                <a:solidFill>
                  <a:schemeClr val="tx2"/>
                </a:solidFill>
                <a:latin typeface="Arial" panose="020B0604020202020204" pitchFamily="34" charset="0"/>
                <a:cs typeface="Arial" panose="020B0604020202020204" pitchFamily="34" charset="0"/>
              </a:rPr>
              <a:t>Xcel Energy: Prairie Island Plant</a:t>
            </a:r>
          </a:p>
          <a:p>
            <a:pPr marL="228600" indent="-228600">
              <a:lnSpc>
                <a:spcPct val="90000"/>
              </a:lnSpc>
              <a:spcBef>
                <a:spcPts val="800"/>
              </a:spcBef>
              <a:buClr>
                <a:schemeClr val="bg2"/>
              </a:buClr>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H</a:t>
            </a:r>
            <a:r>
              <a:rPr lang="en-US" sz="1600" baseline="-25000" dirty="0">
                <a:solidFill>
                  <a:schemeClr val="tx2"/>
                </a:solidFill>
                <a:latin typeface="Arial" panose="020B0604020202020204" pitchFamily="34" charset="0"/>
                <a:cs typeface="Arial" panose="020B0604020202020204" pitchFamily="34" charset="0"/>
              </a:rPr>
              <a:t>2</a:t>
            </a:r>
            <a:r>
              <a:rPr lang="en-US" sz="1600" dirty="0">
                <a:solidFill>
                  <a:schemeClr val="tx2"/>
                </a:solidFill>
                <a:latin typeface="Arial" panose="020B0604020202020204" pitchFamily="34" charset="0"/>
                <a:cs typeface="Arial" panose="020B0604020202020204" pitchFamily="34" charset="0"/>
              </a:rPr>
              <a:t> production beginning in 2024</a:t>
            </a:r>
          </a:p>
          <a:p>
            <a:pPr marL="228600" indent="-228600">
              <a:lnSpc>
                <a:spcPct val="90000"/>
              </a:lnSpc>
              <a:spcBef>
                <a:spcPts val="800"/>
              </a:spcBef>
              <a:buClr>
                <a:schemeClr val="bg2"/>
              </a:buClr>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Bloom Energy </a:t>
            </a:r>
            <a:br>
              <a:rPr lang="en-US" sz="1600" dirty="0">
                <a:solidFill>
                  <a:schemeClr val="tx2"/>
                </a:solidFill>
                <a:latin typeface="Arial" panose="020B0604020202020204" pitchFamily="34" charset="0"/>
                <a:cs typeface="Arial" panose="020B0604020202020204" pitchFamily="34" charset="0"/>
              </a:rPr>
            </a:br>
            <a:r>
              <a:rPr lang="en-US" sz="1600" dirty="0">
                <a:solidFill>
                  <a:schemeClr val="tx2"/>
                </a:solidFill>
                <a:latin typeface="Arial" panose="020B0604020202020204" pitchFamily="34" charset="0"/>
                <a:cs typeface="Arial" panose="020B0604020202020204" pitchFamily="34" charset="0"/>
              </a:rPr>
              <a:t>high-temperature electrolysis modules</a:t>
            </a:r>
          </a:p>
        </p:txBody>
      </p:sp>
      <p:sp>
        <p:nvSpPr>
          <p:cNvPr id="8" name="TextBox 7">
            <a:extLst>
              <a:ext uri="{FF2B5EF4-FFF2-40B4-BE49-F238E27FC236}">
                <a16:creationId xmlns:a16="http://schemas.microsoft.com/office/drawing/2014/main" id="{29AC8916-3F2D-685E-B1A7-990E003CEABC}"/>
              </a:ext>
            </a:extLst>
          </p:cNvPr>
          <p:cNvSpPr txBox="1"/>
          <p:nvPr/>
        </p:nvSpPr>
        <p:spPr>
          <a:xfrm>
            <a:off x="934440" y="3406681"/>
            <a:ext cx="2193546" cy="2033377"/>
          </a:xfrm>
          <a:prstGeom prst="rect">
            <a:avLst/>
          </a:prstGeom>
          <a:noFill/>
        </p:spPr>
        <p:txBody>
          <a:bodyPr wrap="square" lIns="0" tIns="0" rIns="0" bIns="0" rtlCol="0">
            <a:spAutoFit/>
          </a:bodyPr>
          <a:lstStyle/>
          <a:p>
            <a:pPr>
              <a:lnSpc>
                <a:spcPct val="90000"/>
              </a:lnSpc>
              <a:spcBef>
                <a:spcPts val="1000"/>
              </a:spcBef>
              <a:buClr>
                <a:schemeClr val="bg2"/>
              </a:buClr>
            </a:pPr>
            <a:r>
              <a:rPr lang="en-US" sz="1600" b="1" dirty="0">
                <a:solidFill>
                  <a:schemeClr val="tx2"/>
                </a:solidFill>
                <a:latin typeface="Arial" panose="020B0604020202020204" pitchFamily="34" charset="0"/>
                <a:cs typeface="Arial" panose="020B0604020202020204" pitchFamily="34" charset="0"/>
              </a:rPr>
              <a:t>Constellation: Nine-Mile Point Plant</a:t>
            </a:r>
          </a:p>
          <a:p>
            <a:pPr marL="228600" indent="-228600">
              <a:lnSpc>
                <a:spcPct val="90000"/>
              </a:lnSpc>
              <a:spcBef>
                <a:spcPts val="800"/>
              </a:spcBef>
              <a:buClr>
                <a:schemeClr val="bg2"/>
              </a:buClr>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H</a:t>
            </a:r>
            <a:r>
              <a:rPr lang="en-US" sz="1600" baseline="-25000" dirty="0">
                <a:solidFill>
                  <a:schemeClr val="tx2"/>
                </a:solidFill>
                <a:latin typeface="Arial" panose="020B0604020202020204" pitchFamily="34" charset="0"/>
                <a:cs typeface="Arial" panose="020B0604020202020204" pitchFamily="34" charset="0"/>
              </a:rPr>
              <a:t>2</a:t>
            </a:r>
            <a:r>
              <a:rPr lang="en-US" sz="1600" dirty="0">
                <a:solidFill>
                  <a:schemeClr val="tx2"/>
                </a:solidFill>
                <a:latin typeface="Arial" panose="020B0604020202020204" pitchFamily="34" charset="0"/>
                <a:cs typeface="Arial" panose="020B0604020202020204" pitchFamily="34" charset="0"/>
              </a:rPr>
              <a:t> production beginning in 2023</a:t>
            </a:r>
          </a:p>
          <a:p>
            <a:pPr marL="228600" indent="-228600">
              <a:lnSpc>
                <a:spcPct val="90000"/>
              </a:lnSpc>
              <a:spcBef>
                <a:spcPts val="800"/>
              </a:spcBef>
              <a:buClr>
                <a:schemeClr val="bg2"/>
              </a:buClr>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Nel Hydrogen proton exchange membrane module</a:t>
            </a:r>
          </a:p>
          <a:p>
            <a:endParaRPr lang="en-US" dirty="0"/>
          </a:p>
        </p:txBody>
      </p:sp>
      <p:sp>
        <p:nvSpPr>
          <p:cNvPr id="2" name="Slide Number Placeholder 1">
            <a:extLst>
              <a:ext uri="{FF2B5EF4-FFF2-40B4-BE49-F238E27FC236}">
                <a16:creationId xmlns:a16="http://schemas.microsoft.com/office/drawing/2014/main" id="{7A8FA4C3-287D-39FB-49C3-68D18C868461}"/>
              </a:ext>
            </a:extLst>
          </p:cNvPr>
          <p:cNvSpPr>
            <a:spLocks noGrp="1"/>
          </p:cNvSpPr>
          <p:nvPr>
            <p:ph type="sldNum" sz="quarter" idx="12"/>
          </p:nvPr>
        </p:nvSpPr>
        <p:spPr/>
        <p:txBody>
          <a:bodyPr/>
          <a:lstStyle/>
          <a:p>
            <a:fld id="{82B577FA-F7D9-2C48-919F-F962E3BF952F}" type="slidenum">
              <a:rPr lang="en-US" smtClean="0"/>
              <a:t>23</a:t>
            </a:fld>
            <a:endParaRPr lang="en-US"/>
          </a:p>
        </p:txBody>
      </p:sp>
      <p:grpSp>
        <p:nvGrpSpPr>
          <p:cNvPr id="20" name="Group 19">
            <a:extLst>
              <a:ext uri="{FF2B5EF4-FFF2-40B4-BE49-F238E27FC236}">
                <a16:creationId xmlns:a16="http://schemas.microsoft.com/office/drawing/2014/main" id="{5A98FDCA-4DC2-D7C3-491C-6DE0B93D5709}"/>
              </a:ext>
            </a:extLst>
          </p:cNvPr>
          <p:cNvGrpSpPr/>
          <p:nvPr/>
        </p:nvGrpSpPr>
        <p:grpSpPr>
          <a:xfrm>
            <a:off x="2096901" y="5345079"/>
            <a:ext cx="5663986" cy="725844"/>
            <a:chOff x="2535171" y="5216487"/>
            <a:chExt cx="5663986" cy="725844"/>
          </a:xfrm>
        </p:grpSpPr>
        <p:pic>
          <p:nvPicPr>
            <p:cNvPr id="10" name="Picture 9">
              <a:extLst>
                <a:ext uri="{FF2B5EF4-FFF2-40B4-BE49-F238E27FC236}">
                  <a16:creationId xmlns:a16="http://schemas.microsoft.com/office/drawing/2014/main" id="{FAB194D2-1E52-2CB9-256C-9B16D0E462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35171" y="5235926"/>
              <a:ext cx="1597256" cy="686966"/>
            </a:xfrm>
            <a:prstGeom prst="rect">
              <a:avLst/>
            </a:prstGeom>
          </p:spPr>
        </p:pic>
        <p:pic>
          <p:nvPicPr>
            <p:cNvPr id="11" name="Picture 10">
              <a:extLst>
                <a:ext uri="{FF2B5EF4-FFF2-40B4-BE49-F238E27FC236}">
                  <a16:creationId xmlns:a16="http://schemas.microsoft.com/office/drawing/2014/main" id="{D2C37445-A42B-A991-D970-C64CDF77F23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90281" y="5216487"/>
              <a:ext cx="1424638" cy="725844"/>
            </a:xfrm>
            <a:prstGeom prst="rect">
              <a:avLst/>
            </a:prstGeom>
          </p:spPr>
        </p:pic>
        <p:cxnSp>
          <p:nvCxnSpPr>
            <p:cNvPr id="14" name="Straight Connector 13">
              <a:extLst>
                <a:ext uri="{FF2B5EF4-FFF2-40B4-BE49-F238E27FC236}">
                  <a16:creationId xmlns:a16="http://schemas.microsoft.com/office/drawing/2014/main" id="{7C442D28-1B3F-8E7E-05F9-5F3C2F4EBA50}"/>
                </a:ext>
              </a:extLst>
            </p:cNvPr>
            <p:cNvCxnSpPr>
              <a:cxnSpLocks/>
            </p:cNvCxnSpPr>
            <p:nvPr/>
          </p:nvCxnSpPr>
          <p:spPr>
            <a:xfrm>
              <a:off x="4361354" y="5216487"/>
              <a:ext cx="0" cy="725844"/>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CC33CE6-0A24-2DB6-6931-0DDE2B7C3C5C}"/>
                </a:ext>
              </a:extLst>
            </p:cNvPr>
            <p:cNvCxnSpPr>
              <a:cxnSpLocks/>
            </p:cNvCxnSpPr>
            <p:nvPr/>
          </p:nvCxnSpPr>
          <p:spPr>
            <a:xfrm>
              <a:off x="6243846" y="5216487"/>
              <a:ext cx="0" cy="725844"/>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9" name="Picture 18" descr="Graphical user interface, application&#10;&#10;Description automatically generated">
              <a:extLst>
                <a:ext uri="{FF2B5EF4-FFF2-40B4-BE49-F238E27FC236}">
                  <a16:creationId xmlns:a16="http://schemas.microsoft.com/office/drawing/2014/main" id="{DCC8D93A-236F-ACA6-5C0B-7A5B14645FF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472772" y="5372869"/>
              <a:ext cx="1726385" cy="548552"/>
            </a:xfrm>
            <a:prstGeom prst="rect">
              <a:avLst/>
            </a:prstGeom>
          </p:spPr>
        </p:pic>
      </p:grpSp>
    </p:spTree>
    <p:extLst>
      <p:ext uri="{BB962C8B-B14F-4D97-AF65-F5344CB8AC3E}">
        <p14:creationId xmlns:p14="http://schemas.microsoft.com/office/powerpoint/2010/main" val="1710401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FC20280-C8CE-A948-A572-3BDEC28F0B54}"/>
              </a:ext>
            </a:extLst>
          </p:cNvPr>
          <p:cNvSpPr/>
          <p:nvPr/>
        </p:nvSpPr>
        <p:spPr>
          <a:xfrm rot="5400000" flipV="1">
            <a:off x="4303474" y="-2736075"/>
            <a:ext cx="3585053" cy="12192001"/>
          </a:xfrm>
          <a:prstGeom prst="rect">
            <a:avLst/>
          </a:prstGeom>
          <a:gradFill>
            <a:gsLst>
              <a:gs pos="100000">
                <a:schemeClr val="bg1">
                  <a:lumMod val="95000"/>
                </a:schemeClr>
              </a:gs>
              <a:gs pos="0">
                <a:schemeClr val="bg1">
                  <a:lumMod val="94000"/>
                </a:schemeClr>
              </a:gs>
              <a:gs pos="53000">
                <a:schemeClr val="bg1"/>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877349E-7E2E-4F44-846F-17A5B177EC88}"/>
              </a:ext>
            </a:extLst>
          </p:cNvPr>
          <p:cNvSpPr>
            <a:spLocks noGrp="1"/>
          </p:cNvSpPr>
          <p:nvPr>
            <p:ph type="title"/>
          </p:nvPr>
        </p:nvSpPr>
        <p:spPr>
          <a:xfrm>
            <a:off x="938150" y="558602"/>
            <a:ext cx="11253849" cy="1008797"/>
          </a:xfrm>
        </p:spPr>
        <p:txBody>
          <a:bodyPr/>
          <a:lstStyle/>
          <a:p>
            <a:r>
              <a:rPr lang="en-US" sz="2800"/>
              <a:t>Solving urgent national security challenges</a:t>
            </a:r>
            <a:endParaRPr lang="en-US" sz="2800" strike="sngStrike"/>
          </a:p>
        </p:txBody>
      </p:sp>
      <p:sp>
        <p:nvSpPr>
          <p:cNvPr id="2" name="Slide Number Placeholder 1">
            <a:extLst>
              <a:ext uri="{FF2B5EF4-FFF2-40B4-BE49-F238E27FC236}">
                <a16:creationId xmlns:a16="http://schemas.microsoft.com/office/drawing/2014/main" id="{E512FADF-23D2-0B4D-B425-0527CCC7426A}"/>
              </a:ext>
            </a:extLst>
          </p:cNvPr>
          <p:cNvSpPr>
            <a:spLocks noGrp="1"/>
          </p:cNvSpPr>
          <p:nvPr>
            <p:ph type="sldNum" sz="quarter" idx="12"/>
          </p:nvPr>
        </p:nvSpPr>
        <p:spPr/>
        <p:txBody>
          <a:bodyPr/>
          <a:lstStyle/>
          <a:p>
            <a:fld id="{82B577FA-F7D9-2C48-919F-F962E3BF952F}" type="slidenum">
              <a:rPr lang="en-US" smtClean="0"/>
              <a:pPr/>
              <a:t>24</a:t>
            </a:fld>
            <a:endParaRPr lang="en-US"/>
          </a:p>
        </p:txBody>
      </p:sp>
      <p:pic>
        <p:nvPicPr>
          <p:cNvPr id="61" name="Picture 60">
            <a:extLst>
              <a:ext uri="{FF2B5EF4-FFF2-40B4-BE49-F238E27FC236}">
                <a16:creationId xmlns:a16="http://schemas.microsoft.com/office/drawing/2014/main" id="{8BD912F6-E8DF-5142-ABF4-8CBA6AF88C89}"/>
              </a:ext>
            </a:extLst>
          </p:cNvPr>
          <p:cNvPicPr>
            <a:picLocks noChangeAspect="1"/>
          </p:cNvPicPr>
          <p:nvPr/>
        </p:nvPicPr>
        <p:blipFill>
          <a:blip r:embed="rId3"/>
          <a:stretch>
            <a:fillRect/>
          </a:stretch>
        </p:blipFill>
        <p:spPr>
          <a:xfrm rot="10800000">
            <a:off x="2636225" y="2432873"/>
            <a:ext cx="1499616" cy="426974"/>
          </a:xfrm>
          <a:prstGeom prst="rect">
            <a:avLst/>
          </a:prstGeom>
        </p:spPr>
      </p:pic>
      <p:pic>
        <p:nvPicPr>
          <p:cNvPr id="64" name="Picture 63">
            <a:extLst>
              <a:ext uri="{FF2B5EF4-FFF2-40B4-BE49-F238E27FC236}">
                <a16:creationId xmlns:a16="http://schemas.microsoft.com/office/drawing/2014/main" id="{978AADF7-7FA6-E145-9136-24B52FCB3C33}"/>
              </a:ext>
            </a:extLst>
          </p:cNvPr>
          <p:cNvPicPr>
            <a:picLocks noChangeAspect="1"/>
          </p:cNvPicPr>
          <p:nvPr/>
        </p:nvPicPr>
        <p:blipFill>
          <a:blip r:embed="rId3"/>
          <a:stretch>
            <a:fillRect/>
          </a:stretch>
        </p:blipFill>
        <p:spPr>
          <a:xfrm rot="10800000">
            <a:off x="9069951" y="2432874"/>
            <a:ext cx="1499616" cy="426974"/>
          </a:xfrm>
          <a:prstGeom prst="rect">
            <a:avLst/>
          </a:prstGeom>
        </p:spPr>
      </p:pic>
      <p:pic>
        <p:nvPicPr>
          <p:cNvPr id="65" name="Picture 64">
            <a:extLst>
              <a:ext uri="{FF2B5EF4-FFF2-40B4-BE49-F238E27FC236}">
                <a16:creationId xmlns:a16="http://schemas.microsoft.com/office/drawing/2014/main" id="{3FC539B8-C3D8-3241-85DA-573B5D634092}"/>
              </a:ext>
            </a:extLst>
          </p:cNvPr>
          <p:cNvPicPr>
            <a:picLocks noChangeAspect="1"/>
          </p:cNvPicPr>
          <p:nvPr/>
        </p:nvPicPr>
        <p:blipFill>
          <a:blip r:embed="rId3"/>
          <a:stretch>
            <a:fillRect/>
          </a:stretch>
        </p:blipFill>
        <p:spPr>
          <a:xfrm>
            <a:off x="7484559" y="3785504"/>
            <a:ext cx="1499616" cy="426974"/>
          </a:xfrm>
          <a:prstGeom prst="rect">
            <a:avLst/>
          </a:prstGeom>
        </p:spPr>
      </p:pic>
      <p:pic>
        <p:nvPicPr>
          <p:cNvPr id="66" name="Picture 65">
            <a:extLst>
              <a:ext uri="{FF2B5EF4-FFF2-40B4-BE49-F238E27FC236}">
                <a16:creationId xmlns:a16="http://schemas.microsoft.com/office/drawing/2014/main" id="{9460D09C-D103-3040-8FC2-0F5736853CA3}"/>
              </a:ext>
            </a:extLst>
          </p:cNvPr>
          <p:cNvPicPr>
            <a:picLocks noChangeAspect="1"/>
          </p:cNvPicPr>
          <p:nvPr/>
        </p:nvPicPr>
        <p:blipFill>
          <a:blip r:embed="rId3"/>
          <a:stretch>
            <a:fillRect/>
          </a:stretch>
        </p:blipFill>
        <p:spPr>
          <a:xfrm rot="10800000">
            <a:off x="5851551" y="2432874"/>
            <a:ext cx="1499616" cy="426974"/>
          </a:xfrm>
          <a:prstGeom prst="rect">
            <a:avLst/>
          </a:prstGeom>
        </p:spPr>
      </p:pic>
      <p:pic>
        <p:nvPicPr>
          <p:cNvPr id="67" name="Picture 66">
            <a:extLst>
              <a:ext uri="{FF2B5EF4-FFF2-40B4-BE49-F238E27FC236}">
                <a16:creationId xmlns:a16="http://schemas.microsoft.com/office/drawing/2014/main" id="{3285B3B5-53DC-FB4B-9114-86EDD6AFFD94}"/>
              </a:ext>
            </a:extLst>
          </p:cNvPr>
          <p:cNvPicPr>
            <a:picLocks noChangeAspect="1"/>
          </p:cNvPicPr>
          <p:nvPr/>
        </p:nvPicPr>
        <p:blipFill>
          <a:blip r:embed="rId3"/>
          <a:stretch>
            <a:fillRect/>
          </a:stretch>
        </p:blipFill>
        <p:spPr>
          <a:xfrm>
            <a:off x="4266159" y="3785504"/>
            <a:ext cx="1499616" cy="426974"/>
          </a:xfrm>
          <a:prstGeom prst="rect">
            <a:avLst/>
          </a:prstGeom>
        </p:spPr>
      </p:pic>
      <p:sp>
        <p:nvSpPr>
          <p:cNvPr id="69" name="Rectangle 68">
            <a:extLst>
              <a:ext uri="{FF2B5EF4-FFF2-40B4-BE49-F238E27FC236}">
                <a16:creationId xmlns:a16="http://schemas.microsoft.com/office/drawing/2014/main" id="{22255C0D-445B-F149-9CB1-C61991CF4C97}"/>
              </a:ext>
            </a:extLst>
          </p:cNvPr>
          <p:cNvSpPr/>
          <p:nvPr/>
        </p:nvSpPr>
        <p:spPr>
          <a:xfrm>
            <a:off x="4307190" y="3886174"/>
            <a:ext cx="1404008" cy="523220"/>
          </a:xfrm>
          <a:prstGeom prst="rect">
            <a:avLst/>
          </a:prstGeom>
          <a:effectLst/>
        </p:spPr>
        <p:txBody>
          <a:bodyPr wrap="square">
            <a:spAutoFit/>
          </a:bodyPr>
          <a:lstStyle/>
          <a:p>
            <a:pPr algn="ctr" eaLnBrk="0" fontAlgn="base" hangingPunct="0">
              <a:spcBef>
                <a:spcPct val="0"/>
              </a:spcBef>
              <a:spcAft>
                <a:spcPct val="0"/>
              </a:spcAft>
            </a:pPr>
            <a:r>
              <a:rPr lang="en-US" sz="1400" dirty="0">
                <a:solidFill>
                  <a:schemeClr val="accent6"/>
                </a:solidFill>
                <a:latin typeface="Arial" panose="020B0604020202020204" pitchFamily="34" charset="0"/>
                <a:cs typeface="Arial" panose="020B0604020202020204" pitchFamily="34" charset="0"/>
              </a:rPr>
              <a:t>Wireless Security</a:t>
            </a:r>
          </a:p>
        </p:txBody>
      </p:sp>
      <p:pic>
        <p:nvPicPr>
          <p:cNvPr id="70" name="Picture 69">
            <a:extLst>
              <a:ext uri="{FF2B5EF4-FFF2-40B4-BE49-F238E27FC236}">
                <a16:creationId xmlns:a16="http://schemas.microsoft.com/office/drawing/2014/main" id="{A80A694E-DA9F-5746-97D7-3BB3A34B95A8}"/>
              </a:ext>
            </a:extLst>
          </p:cNvPr>
          <p:cNvPicPr>
            <a:picLocks noChangeAspect="1"/>
          </p:cNvPicPr>
          <p:nvPr/>
        </p:nvPicPr>
        <p:blipFill>
          <a:blip r:embed="rId3"/>
          <a:stretch>
            <a:fillRect/>
          </a:stretch>
        </p:blipFill>
        <p:spPr>
          <a:xfrm>
            <a:off x="1043632" y="3785504"/>
            <a:ext cx="1499616" cy="426974"/>
          </a:xfrm>
          <a:prstGeom prst="rect">
            <a:avLst/>
          </a:prstGeom>
        </p:spPr>
      </p:pic>
      <p:sp>
        <p:nvSpPr>
          <p:cNvPr id="72" name="Rectangle 71">
            <a:extLst>
              <a:ext uri="{FF2B5EF4-FFF2-40B4-BE49-F238E27FC236}">
                <a16:creationId xmlns:a16="http://schemas.microsoft.com/office/drawing/2014/main" id="{F8803D93-BA59-C941-82C5-6F3C869CF31C}"/>
              </a:ext>
            </a:extLst>
          </p:cNvPr>
          <p:cNvSpPr/>
          <p:nvPr/>
        </p:nvSpPr>
        <p:spPr>
          <a:xfrm>
            <a:off x="5788193" y="2021645"/>
            <a:ext cx="1688804" cy="954107"/>
          </a:xfrm>
          <a:prstGeom prst="rect">
            <a:avLst/>
          </a:prstGeom>
          <a:effectLst/>
        </p:spPr>
        <p:txBody>
          <a:bodyPr wrap="square">
            <a:spAutoFit/>
          </a:bodyPr>
          <a:lstStyle/>
          <a:p>
            <a:pPr algn="ctr"/>
            <a:r>
              <a:rPr lang="en-US" sz="1400" dirty="0">
                <a:solidFill>
                  <a:schemeClr val="accent6"/>
                </a:solidFill>
                <a:latin typeface="Arial" panose="020B0604020202020204" pitchFamily="34" charset="0"/>
                <a:cs typeface="Arial" panose="020B0604020202020204" pitchFamily="34" charset="0"/>
              </a:rPr>
              <a:t>First </a:t>
            </a:r>
            <a:br>
              <a:rPr lang="en-US" sz="1400" dirty="0">
                <a:solidFill>
                  <a:schemeClr val="accent6"/>
                </a:solidFill>
                <a:latin typeface="Arial" panose="020B0604020202020204" pitchFamily="34" charset="0"/>
                <a:cs typeface="Arial" panose="020B0604020202020204" pitchFamily="34" charset="0"/>
              </a:rPr>
            </a:br>
            <a:r>
              <a:rPr lang="en-US" sz="1400" dirty="0">
                <a:solidFill>
                  <a:schemeClr val="accent6"/>
                </a:solidFill>
                <a:latin typeface="Arial" panose="020B0604020202020204" pitchFamily="34" charset="0"/>
                <a:cs typeface="Arial" panose="020B0604020202020204" pitchFamily="34" charset="0"/>
              </a:rPr>
              <a:t>Responder Training</a:t>
            </a:r>
          </a:p>
          <a:p>
            <a:pPr algn="ctr"/>
            <a:endParaRPr lang="en-US" sz="1400" dirty="0">
              <a:solidFill>
                <a:schemeClr val="accent6"/>
              </a:solidFill>
              <a:latin typeface="Arial" panose="020B0604020202020204" pitchFamily="34" charset="0"/>
              <a:cs typeface="Arial" panose="020B0604020202020204" pitchFamily="34" charset="0"/>
            </a:endParaRPr>
          </a:p>
        </p:txBody>
      </p:sp>
      <p:sp>
        <p:nvSpPr>
          <p:cNvPr id="74" name="Rectangle 73">
            <a:extLst>
              <a:ext uri="{FF2B5EF4-FFF2-40B4-BE49-F238E27FC236}">
                <a16:creationId xmlns:a16="http://schemas.microsoft.com/office/drawing/2014/main" id="{47B8EBC8-B753-0248-AA16-093BFFD7DF1A}"/>
              </a:ext>
            </a:extLst>
          </p:cNvPr>
          <p:cNvSpPr/>
          <p:nvPr/>
        </p:nvSpPr>
        <p:spPr>
          <a:xfrm>
            <a:off x="7627142" y="3886174"/>
            <a:ext cx="1219395" cy="738664"/>
          </a:xfrm>
          <a:prstGeom prst="rect">
            <a:avLst/>
          </a:prstGeom>
          <a:effectLst/>
        </p:spPr>
        <p:txBody>
          <a:bodyPr wrap="square">
            <a:spAutoFit/>
          </a:bodyPr>
          <a:lstStyle/>
          <a:p>
            <a:pPr algn="ctr"/>
            <a:r>
              <a:rPr lang="en-US" sz="1400" dirty="0">
                <a:solidFill>
                  <a:schemeClr val="accent6"/>
                </a:solidFill>
                <a:latin typeface="Arial" panose="020B0604020202020204" pitchFamily="34" charset="0"/>
                <a:ea typeface="Times New Roman" panose="02020603050405020304" pitchFamily="18" charset="0"/>
                <a:cs typeface="Arial" panose="020B0604020202020204" pitchFamily="34" charset="0"/>
              </a:rPr>
              <a:t>Nuclear </a:t>
            </a:r>
            <a:br>
              <a:rPr lang="en-US" sz="1400" dirty="0">
                <a:solidFill>
                  <a:schemeClr val="accent6"/>
                </a:solidFill>
                <a:latin typeface="Arial" panose="020B0604020202020204" pitchFamily="34" charset="0"/>
                <a:ea typeface="Times New Roman" panose="02020603050405020304" pitchFamily="18" charset="0"/>
                <a:cs typeface="Arial" panose="020B0604020202020204" pitchFamily="34" charset="0"/>
              </a:rPr>
            </a:br>
            <a:r>
              <a:rPr lang="en-US" sz="1400" dirty="0">
                <a:solidFill>
                  <a:schemeClr val="accent6"/>
                </a:solidFill>
                <a:latin typeface="Arial" panose="020B0604020202020204" pitchFamily="34" charset="0"/>
                <a:ea typeface="Times New Roman" panose="02020603050405020304" pitchFamily="18" charset="0"/>
                <a:cs typeface="Arial" panose="020B0604020202020204" pitchFamily="34" charset="0"/>
              </a:rPr>
              <a:t>Safety and Security</a:t>
            </a:r>
          </a:p>
        </p:txBody>
      </p:sp>
      <p:sp>
        <p:nvSpPr>
          <p:cNvPr id="76" name="Rectangle 75">
            <a:extLst>
              <a:ext uri="{FF2B5EF4-FFF2-40B4-BE49-F238E27FC236}">
                <a16:creationId xmlns:a16="http://schemas.microsoft.com/office/drawing/2014/main" id="{B4666D7C-431A-6544-A0F7-F2FE0DDECCD5}"/>
              </a:ext>
            </a:extLst>
          </p:cNvPr>
          <p:cNvSpPr/>
          <p:nvPr/>
        </p:nvSpPr>
        <p:spPr>
          <a:xfrm>
            <a:off x="8996679" y="2021645"/>
            <a:ext cx="1688804" cy="738664"/>
          </a:xfrm>
          <a:prstGeom prst="rect">
            <a:avLst/>
          </a:prstGeom>
          <a:effectLst/>
        </p:spPr>
        <p:txBody>
          <a:bodyPr wrap="square">
            <a:spAutoFit/>
          </a:bodyPr>
          <a:lstStyle/>
          <a:p>
            <a:pPr algn="ctr" eaLnBrk="0" fontAlgn="base" hangingPunct="0">
              <a:spcBef>
                <a:spcPct val="0"/>
              </a:spcBef>
              <a:spcAft>
                <a:spcPct val="0"/>
              </a:spcAft>
            </a:pPr>
            <a:r>
              <a:rPr lang="en-US" sz="1400" dirty="0">
                <a:solidFill>
                  <a:schemeClr val="accent6"/>
                </a:solidFill>
                <a:latin typeface="Arial" panose="020B0604020202020204" pitchFamily="34" charset="0"/>
                <a:cs typeface="Arial" panose="020B0604020202020204" pitchFamily="34" charset="0"/>
              </a:rPr>
              <a:t>National </a:t>
            </a:r>
            <a:br>
              <a:rPr lang="en-US" sz="1400" dirty="0">
                <a:solidFill>
                  <a:schemeClr val="accent6"/>
                </a:solidFill>
                <a:latin typeface="Arial" panose="020B0604020202020204" pitchFamily="34" charset="0"/>
                <a:cs typeface="Arial" panose="020B0604020202020204" pitchFamily="34" charset="0"/>
              </a:rPr>
            </a:br>
            <a:r>
              <a:rPr lang="en-US" sz="1400" dirty="0">
                <a:solidFill>
                  <a:schemeClr val="accent6"/>
                </a:solidFill>
                <a:latin typeface="Arial" panose="020B0604020202020204" pitchFamily="34" charset="0"/>
                <a:cs typeface="Arial" panose="020B0604020202020204" pitchFamily="34" charset="0"/>
              </a:rPr>
              <a:t>Defense</a:t>
            </a:r>
            <a:br>
              <a:rPr lang="en-US" sz="1400" dirty="0">
                <a:solidFill>
                  <a:schemeClr val="accent6"/>
                </a:solidFill>
                <a:latin typeface="Arial" panose="020B0604020202020204" pitchFamily="34" charset="0"/>
                <a:cs typeface="Arial" panose="020B0604020202020204" pitchFamily="34" charset="0"/>
              </a:rPr>
            </a:br>
            <a:r>
              <a:rPr lang="en-US" sz="1400" dirty="0">
                <a:solidFill>
                  <a:schemeClr val="accent6"/>
                </a:solidFill>
                <a:latin typeface="Arial" panose="020B0604020202020204" pitchFamily="34" charset="0"/>
                <a:cs typeface="Arial" panose="020B0604020202020204" pitchFamily="34" charset="0"/>
              </a:rPr>
              <a:t>Support</a:t>
            </a:r>
          </a:p>
        </p:txBody>
      </p:sp>
      <p:sp>
        <p:nvSpPr>
          <p:cNvPr id="77" name="Rectangle 76">
            <a:extLst>
              <a:ext uri="{FF2B5EF4-FFF2-40B4-BE49-F238E27FC236}">
                <a16:creationId xmlns:a16="http://schemas.microsoft.com/office/drawing/2014/main" id="{365B22D8-6700-CD43-ACBB-35F7118E8A5F}"/>
              </a:ext>
            </a:extLst>
          </p:cNvPr>
          <p:cNvSpPr/>
          <p:nvPr/>
        </p:nvSpPr>
        <p:spPr>
          <a:xfrm>
            <a:off x="2445582" y="2021645"/>
            <a:ext cx="1918736" cy="954107"/>
          </a:xfrm>
          <a:prstGeom prst="rect">
            <a:avLst/>
          </a:prstGeom>
          <a:effectLst/>
        </p:spPr>
        <p:txBody>
          <a:bodyPr wrap="square">
            <a:spAutoFit/>
          </a:bodyPr>
          <a:lstStyle/>
          <a:p>
            <a:pPr algn="ctr" eaLnBrk="0" fontAlgn="base" hangingPunct="0">
              <a:spcBef>
                <a:spcPct val="0"/>
              </a:spcBef>
              <a:spcAft>
                <a:spcPct val="0"/>
              </a:spcAft>
            </a:pPr>
            <a:r>
              <a:rPr lang="en-US" sz="1400" dirty="0">
                <a:solidFill>
                  <a:schemeClr val="accent6"/>
                </a:solidFill>
                <a:latin typeface="Arial" panose="020B0604020202020204" pitchFamily="34" charset="0"/>
                <a:cs typeface="Arial" panose="020B0604020202020204" pitchFamily="34" charset="0"/>
              </a:rPr>
              <a:t>Secure </a:t>
            </a:r>
            <a:br>
              <a:rPr lang="en-US" sz="1400" dirty="0">
                <a:solidFill>
                  <a:schemeClr val="accent6"/>
                </a:solidFill>
                <a:latin typeface="Arial" panose="020B0604020202020204" pitchFamily="34" charset="0"/>
                <a:cs typeface="Arial" panose="020B0604020202020204" pitchFamily="34" charset="0"/>
              </a:rPr>
            </a:br>
            <a:r>
              <a:rPr lang="en-US" sz="1400" dirty="0">
                <a:solidFill>
                  <a:schemeClr val="accent6"/>
                </a:solidFill>
                <a:latin typeface="Arial" panose="020B0604020202020204" pitchFamily="34" charset="0"/>
                <a:cs typeface="Arial" panose="020B0604020202020204" pitchFamily="34" charset="0"/>
              </a:rPr>
              <a:t>and Resilient</a:t>
            </a:r>
            <a:br>
              <a:rPr lang="en-US" sz="1400" dirty="0">
                <a:solidFill>
                  <a:schemeClr val="accent6"/>
                </a:solidFill>
                <a:latin typeface="Arial" panose="020B0604020202020204" pitchFamily="34" charset="0"/>
                <a:cs typeface="Arial" panose="020B0604020202020204" pitchFamily="34" charset="0"/>
              </a:rPr>
            </a:br>
            <a:r>
              <a:rPr lang="en-US" sz="1400" dirty="0">
                <a:solidFill>
                  <a:schemeClr val="accent6"/>
                </a:solidFill>
                <a:latin typeface="Arial" panose="020B0604020202020204" pitchFamily="34" charset="0"/>
                <a:cs typeface="Arial" panose="020B0604020202020204" pitchFamily="34" charset="0"/>
              </a:rPr>
              <a:t>Grid</a:t>
            </a:r>
          </a:p>
          <a:p>
            <a:pPr algn="ctr" eaLnBrk="0" fontAlgn="base" hangingPunct="0">
              <a:spcBef>
                <a:spcPct val="0"/>
              </a:spcBef>
              <a:spcAft>
                <a:spcPct val="0"/>
              </a:spcAft>
            </a:pPr>
            <a:endParaRPr lang="en-US" sz="1400" dirty="0">
              <a:solidFill>
                <a:schemeClr val="accent6"/>
              </a:solidFill>
              <a:latin typeface="Arial" panose="020B0604020202020204" pitchFamily="34" charset="0"/>
              <a:cs typeface="Arial" panose="020B0604020202020204" pitchFamily="34" charset="0"/>
            </a:endParaRPr>
          </a:p>
        </p:txBody>
      </p:sp>
      <p:sp>
        <p:nvSpPr>
          <p:cNvPr id="79" name="Rectangle 78">
            <a:extLst>
              <a:ext uri="{FF2B5EF4-FFF2-40B4-BE49-F238E27FC236}">
                <a16:creationId xmlns:a16="http://schemas.microsoft.com/office/drawing/2014/main" id="{B7579FBC-FA8A-6A45-8B05-939653785860}"/>
              </a:ext>
            </a:extLst>
          </p:cNvPr>
          <p:cNvSpPr/>
          <p:nvPr/>
        </p:nvSpPr>
        <p:spPr>
          <a:xfrm>
            <a:off x="716954" y="3886174"/>
            <a:ext cx="2114453" cy="954107"/>
          </a:xfrm>
          <a:prstGeom prst="rect">
            <a:avLst/>
          </a:prstGeom>
          <a:effectLst/>
        </p:spPr>
        <p:txBody>
          <a:bodyPr wrap="square">
            <a:spAutoFit/>
          </a:bodyPr>
          <a:lstStyle/>
          <a:p>
            <a:pPr algn="ctr" eaLnBrk="0" fontAlgn="base" hangingPunct="0">
              <a:spcBef>
                <a:spcPct val="0"/>
              </a:spcBef>
              <a:spcAft>
                <a:spcPct val="0"/>
              </a:spcAft>
            </a:pPr>
            <a:r>
              <a:rPr lang="en-US" sz="1400" dirty="0">
                <a:solidFill>
                  <a:schemeClr val="accent6"/>
                </a:solidFill>
                <a:latin typeface="Arial" panose="020B0604020202020204" pitchFamily="34" charset="0"/>
                <a:cs typeface="Arial" panose="020B0604020202020204" pitchFamily="34" charset="0"/>
              </a:rPr>
              <a:t>Industrial </a:t>
            </a:r>
            <a:br>
              <a:rPr lang="en-US" sz="1400" dirty="0">
                <a:solidFill>
                  <a:schemeClr val="accent6"/>
                </a:solidFill>
                <a:latin typeface="Arial" panose="020B0604020202020204" pitchFamily="34" charset="0"/>
                <a:cs typeface="Arial" panose="020B0604020202020204" pitchFamily="34" charset="0"/>
              </a:rPr>
            </a:br>
            <a:r>
              <a:rPr lang="en-US" sz="1400" spc="-20" dirty="0">
                <a:solidFill>
                  <a:schemeClr val="accent6"/>
                </a:solidFill>
                <a:latin typeface="Arial" panose="020B0604020202020204" pitchFamily="34" charset="0"/>
                <a:cs typeface="Arial" panose="020B0604020202020204" pitchFamily="34" charset="0"/>
              </a:rPr>
              <a:t>Control Systems </a:t>
            </a:r>
            <a:br>
              <a:rPr lang="en-US" sz="1400" dirty="0">
                <a:solidFill>
                  <a:schemeClr val="accent6"/>
                </a:solidFill>
                <a:latin typeface="Arial" panose="020B0604020202020204" pitchFamily="34" charset="0"/>
                <a:cs typeface="Arial" panose="020B0604020202020204" pitchFamily="34" charset="0"/>
              </a:rPr>
            </a:br>
            <a:r>
              <a:rPr lang="en-US" sz="1400" dirty="0">
                <a:solidFill>
                  <a:schemeClr val="accent6"/>
                </a:solidFill>
                <a:latin typeface="Arial" panose="020B0604020202020204" pitchFamily="34" charset="0"/>
                <a:cs typeface="Arial" panose="020B0604020202020204" pitchFamily="34" charset="0"/>
              </a:rPr>
              <a:t>Security</a:t>
            </a:r>
          </a:p>
          <a:p>
            <a:pPr algn="ctr" eaLnBrk="0" fontAlgn="base" hangingPunct="0">
              <a:spcBef>
                <a:spcPct val="0"/>
              </a:spcBef>
              <a:spcAft>
                <a:spcPct val="0"/>
              </a:spcAft>
            </a:pPr>
            <a:endParaRPr lang="en-US" sz="1400" dirty="0">
              <a:solidFill>
                <a:schemeClr val="accent6"/>
              </a:solidFill>
              <a:latin typeface="Arial" panose="020B0604020202020204" pitchFamily="34" charset="0"/>
              <a:cs typeface="Arial" panose="020B0604020202020204" pitchFamily="34" charset="0"/>
            </a:endParaRPr>
          </a:p>
        </p:txBody>
      </p:sp>
      <p:pic>
        <p:nvPicPr>
          <p:cNvPr id="82" name="Picture 81">
            <a:extLst>
              <a:ext uri="{FF2B5EF4-FFF2-40B4-BE49-F238E27FC236}">
                <a16:creationId xmlns:a16="http://schemas.microsoft.com/office/drawing/2014/main" id="{B7BFB2FD-3143-514B-B4BC-44D7DC9C8A8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1338" y="2088964"/>
            <a:ext cx="1880421" cy="1595173"/>
          </a:xfrm>
          <a:prstGeom prst="hexagon">
            <a:avLst/>
          </a:prstGeom>
        </p:spPr>
      </p:pic>
      <p:pic>
        <p:nvPicPr>
          <p:cNvPr id="83" name="Picture 82">
            <a:extLst>
              <a:ext uri="{FF2B5EF4-FFF2-40B4-BE49-F238E27FC236}">
                <a16:creationId xmlns:a16="http://schemas.microsoft.com/office/drawing/2014/main" id="{EBBDCCA7-FAD9-344E-840A-E09B63DA5E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36989" y="2944360"/>
            <a:ext cx="1915017" cy="1624521"/>
          </a:xfrm>
          <a:prstGeom prst="hexagon">
            <a:avLst/>
          </a:prstGeom>
        </p:spPr>
      </p:pic>
      <p:pic>
        <p:nvPicPr>
          <p:cNvPr id="84" name="Picture 83">
            <a:extLst>
              <a:ext uri="{FF2B5EF4-FFF2-40B4-BE49-F238E27FC236}">
                <a16:creationId xmlns:a16="http://schemas.microsoft.com/office/drawing/2014/main" id="{3C75327D-7161-B64C-AEA3-7847487B0D9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047276" y="2076793"/>
            <a:ext cx="1922263" cy="1630668"/>
          </a:xfrm>
          <a:prstGeom prst="hexagon">
            <a:avLst/>
          </a:prstGeom>
        </p:spPr>
      </p:pic>
      <p:pic>
        <p:nvPicPr>
          <p:cNvPr id="85" name="Picture 84">
            <a:extLst>
              <a:ext uri="{FF2B5EF4-FFF2-40B4-BE49-F238E27FC236}">
                <a16:creationId xmlns:a16="http://schemas.microsoft.com/office/drawing/2014/main" id="{A65F66F7-FB6F-D14E-9781-7EA91B6B784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668438" y="2956509"/>
            <a:ext cx="1914633" cy="1624196"/>
          </a:xfrm>
          <a:prstGeom prst="hexagon">
            <a:avLst/>
          </a:prstGeom>
        </p:spPr>
      </p:pic>
      <p:pic>
        <p:nvPicPr>
          <p:cNvPr id="86" name="Picture 85">
            <a:extLst>
              <a:ext uri="{FF2B5EF4-FFF2-40B4-BE49-F238E27FC236}">
                <a16:creationId xmlns:a16="http://schemas.microsoft.com/office/drawing/2014/main" id="{ACFD80F5-BBE7-4D43-8672-A5506DE4A8F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7300810" y="2088964"/>
            <a:ext cx="1894813" cy="1607382"/>
          </a:xfrm>
          <a:prstGeom prst="hexagon">
            <a:avLst/>
          </a:prstGeom>
        </p:spPr>
      </p:pic>
      <p:pic>
        <p:nvPicPr>
          <p:cNvPr id="87" name="Picture 86">
            <a:extLst>
              <a:ext uri="{FF2B5EF4-FFF2-40B4-BE49-F238E27FC236}">
                <a16:creationId xmlns:a16="http://schemas.microsoft.com/office/drawing/2014/main" id="{AB96A77F-BABD-3746-B914-80583D1E45D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907002" y="2960421"/>
            <a:ext cx="1878823" cy="1593818"/>
          </a:xfrm>
          <a:prstGeom prst="hexagon">
            <a:avLst/>
          </a:prstGeom>
        </p:spPr>
      </p:pic>
    </p:spTree>
    <p:extLst>
      <p:ext uri="{BB962C8B-B14F-4D97-AF65-F5344CB8AC3E}">
        <p14:creationId xmlns:p14="http://schemas.microsoft.com/office/powerpoint/2010/main" val="1959679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4CD3098-5C80-EA46-B701-A7B2F66DCFEE}"/>
              </a:ext>
            </a:extLst>
          </p:cNvPr>
          <p:cNvPicPr>
            <a:picLocks noChangeAspect="1"/>
          </p:cNvPicPr>
          <p:nvPr/>
        </p:nvPicPr>
        <p:blipFill>
          <a:blip r:embed="rId3"/>
          <a:stretch>
            <a:fillRect/>
          </a:stretch>
        </p:blipFill>
        <p:spPr>
          <a:xfrm>
            <a:off x="7931579" y="4729817"/>
            <a:ext cx="2781957" cy="792085"/>
          </a:xfrm>
          <a:prstGeom prst="rect">
            <a:avLst/>
          </a:prstGeom>
        </p:spPr>
      </p:pic>
      <p:pic>
        <p:nvPicPr>
          <p:cNvPr id="27" name="Picture 26">
            <a:extLst>
              <a:ext uri="{FF2B5EF4-FFF2-40B4-BE49-F238E27FC236}">
                <a16:creationId xmlns:a16="http://schemas.microsoft.com/office/drawing/2014/main" id="{9C1019D5-D8A2-3642-BE30-05ECA1816BB1}"/>
              </a:ext>
            </a:extLst>
          </p:cNvPr>
          <p:cNvPicPr>
            <a:picLocks noChangeAspect="1"/>
          </p:cNvPicPr>
          <p:nvPr/>
        </p:nvPicPr>
        <p:blipFill>
          <a:blip r:embed="rId3"/>
          <a:stretch>
            <a:fillRect/>
          </a:stretch>
        </p:blipFill>
        <p:spPr>
          <a:xfrm>
            <a:off x="1953427" y="4729817"/>
            <a:ext cx="2781957" cy="792085"/>
          </a:xfrm>
          <a:prstGeom prst="rect">
            <a:avLst/>
          </a:prstGeom>
        </p:spPr>
      </p:pic>
      <p:pic>
        <p:nvPicPr>
          <p:cNvPr id="28" name="Picture 27">
            <a:extLst>
              <a:ext uri="{FF2B5EF4-FFF2-40B4-BE49-F238E27FC236}">
                <a16:creationId xmlns:a16="http://schemas.microsoft.com/office/drawing/2014/main" id="{932C6CCF-4AA4-7247-94AA-523FDD91C8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30256" y="1551315"/>
            <a:ext cx="3559472" cy="3019524"/>
          </a:xfrm>
          <a:prstGeom prst="hexagon">
            <a:avLst/>
          </a:prstGeom>
        </p:spPr>
      </p:pic>
      <p:pic>
        <p:nvPicPr>
          <p:cNvPr id="29" name="Picture 28">
            <a:extLst>
              <a:ext uri="{FF2B5EF4-FFF2-40B4-BE49-F238E27FC236}">
                <a16:creationId xmlns:a16="http://schemas.microsoft.com/office/drawing/2014/main" id="{4B841CAB-D125-B143-821D-415EE8AF415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5731" r="-25731"/>
          <a:stretch/>
        </p:blipFill>
        <p:spPr>
          <a:xfrm>
            <a:off x="4554203" y="3182480"/>
            <a:ext cx="3488394" cy="2959228"/>
          </a:xfrm>
          <a:prstGeom prst="hexagon">
            <a:avLst/>
          </a:prstGeom>
          <a:solidFill>
            <a:srgbClr val="091528"/>
          </a:solidFill>
          <a:ln>
            <a:noFill/>
          </a:ln>
        </p:spPr>
      </p:pic>
      <p:pic>
        <p:nvPicPr>
          <p:cNvPr id="31" name="Picture 30">
            <a:extLst>
              <a:ext uri="{FF2B5EF4-FFF2-40B4-BE49-F238E27FC236}">
                <a16:creationId xmlns:a16="http://schemas.microsoft.com/office/drawing/2014/main" id="{D2CC5320-E488-7D4E-B452-3EDEB3BCB3CF}"/>
              </a:ext>
            </a:extLst>
          </p:cNvPr>
          <p:cNvPicPr>
            <a:picLocks noChangeAspect="1"/>
          </p:cNvPicPr>
          <p:nvPr/>
        </p:nvPicPr>
        <p:blipFill>
          <a:blip r:embed="rId3"/>
          <a:stretch>
            <a:fillRect/>
          </a:stretch>
        </p:blipFill>
        <p:spPr>
          <a:xfrm rot="10800000">
            <a:off x="4888807" y="2155726"/>
            <a:ext cx="2781957" cy="792085"/>
          </a:xfrm>
          <a:prstGeom prst="rect">
            <a:avLst/>
          </a:prstGeom>
        </p:spPr>
      </p:pic>
      <p:pic>
        <p:nvPicPr>
          <p:cNvPr id="30" name="Picture 29">
            <a:extLst>
              <a:ext uri="{FF2B5EF4-FFF2-40B4-BE49-F238E27FC236}">
                <a16:creationId xmlns:a16="http://schemas.microsoft.com/office/drawing/2014/main" id="{D5A84DB0-3A48-5245-B902-EBF125E71B6D}"/>
              </a:ext>
            </a:extLst>
          </p:cNvPr>
          <p:cNvPicPr>
            <a:picLocks noChangeAspect="1"/>
          </p:cNvPicPr>
          <p:nvPr/>
        </p:nvPicPr>
        <p:blipFill>
          <a:blip r:embed="rId6"/>
          <a:srcRect l="1501" r="1501"/>
          <a:stretch/>
        </p:blipFill>
        <p:spPr>
          <a:xfrm>
            <a:off x="1578149" y="1573036"/>
            <a:ext cx="3488394" cy="2959228"/>
          </a:xfrm>
          <a:prstGeom prst="hexagon">
            <a:avLst/>
          </a:prstGeom>
        </p:spPr>
      </p:pic>
      <p:sp>
        <p:nvSpPr>
          <p:cNvPr id="2" name="Title 1">
            <a:extLst>
              <a:ext uri="{FF2B5EF4-FFF2-40B4-BE49-F238E27FC236}">
                <a16:creationId xmlns:a16="http://schemas.microsoft.com/office/drawing/2014/main" id="{135F1E5A-3B8F-4867-8303-47635C5BD276}"/>
              </a:ext>
            </a:extLst>
          </p:cNvPr>
          <p:cNvSpPr>
            <a:spLocks noGrp="1"/>
          </p:cNvSpPr>
          <p:nvPr>
            <p:ph type="title"/>
          </p:nvPr>
        </p:nvSpPr>
        <p:spPr/>
        <p:txBody>
          <a:bodyPr/>
          <a:lstStyle/>
          <a:p>
            <a:r>
              <a:rPr lang="en-US" sz="2800"/>
              <a:t>Ensuring the security and resiliency of critical infrastructure</a:t>
            </a:r>
          </a:p>
        </p:txBody>
      </p:sp>
      <p:sp>
        <p:nvSpPr>
          <p:cNvPr id="5" name="Slide Number Placeholder 4">
            <a:extLst>
              <a:ext uri="{FF2B5EF4-FFF2-40B4-BE49-F238E27FC236}">
                <a16:creationId xmlns:a16="http://schemas.microsoft.com/office/drawing/2014/main" id="{29ABFE83-4F62-4930-B7C7-D174FAA4879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2B577FA-F7D9-2C48-919F-F962E3BF952F}" type="slidenum">
              <a:rPr kumimoji="0" lang="en-US" sz="1000" b="1" i="0" u="none" strike="noStrike" kern="1200" cap="none" spc="0" normalizeH="0" baseline="0" noProof="0" smtClean="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000" b="1" i="0" u="none" strike="noStrike" kern="1200" cap="none" spc="0" normalizeH="0" baseline="0" noProof="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endParaRPr>
          </a:p>
        </p:txBody>
      </p:sp>
      <p:sp>
        <p:nvSpPr>
          <p:cNvPr id="32" name="Rectangle 31">
            <a:extLst>
              <a:ext uri="{FF2B5EF4-FFF2-40B4-BE49-F238E27FC236}">
                <a16:creationId xmlns:a16="http://schemas.microsoft.com/office/drawing/2014/main" id="{5603D911-092C-6049-A952-CFF6AF612E13}"/>
              </a:ext>
            </a:extLst>
          </p:cNvPr>
          <p:cNvSpPr/>
          <p:nvPr/>
        </p:nvSpPr>
        <p:spPr>
          <a:xfrm>
            <a:off x="8471016" y="4892429"/>
            <a:ext cx="1677952" cy="738664"/>
          </a:xfrm>
          <a:prstGeom prst="rect">
            <a:avLst/>
          </a:prstGeom>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err="1">
                <a:ln>
                  <a:noFill/>
                </a:ln>
                <a:solidFill>
                  <a:srgbClr val="59595C"/>
                </a:solidFill>
                <a:effectLst/>
                <a:uLnTx/>
                <a:uFillTx/>
                <a:latin typeface="Arial" panose="020B0604020202020204" pitchFamily="34" charset="0"/>
                <a:ea typeface="+mn-ea"/>
                <a:cs typeface="Arial" panose="020B0604020202020204" pitchFamily="34" charset="0"/>
              </a:rPr>
              <a:t>CyberStrike</a:t>
            </a:r>
            <a:r>
              <a:rPr kumimoji="0" lang="en-US" sz="1400" b="0" i="0" u="none" strike="noStrike" kern="1200" cap="none" spc="0" normalizeH="0" baseline="0" noProof="0">
                <a:ln>
                  <a:noFill/>
                </a:ln>
                <a:solidFill>
                  <a:srgbClr val="59595C"/>
                </a:solidFill>
                <a:effectLst/>
                <a:uLnTx/>
                <a:uFillTx/>
                <a:latin typeface="Arial" panose="020B0604020202020204" pitchFamily="34" charset="0"/>
                <a:ea typeface="+mn-ea"/>
                <a:cs typeface="Arial" panose="020B0604020202020204" pitchFamily="34" charset="0"/>
              </a:rPr>
              <a:t> training to protect utilities</a:t>
            </a:r>
          </a:p>
        </p:txBody>
      </p:sp>
      <p:sp>
        <p:nvSpPr>
          <p:cNvPr id="33" name="Rectangle 32">
            <a:extLst>
              <a:ext uri="{FF2B5EF4-FFF2-40B4-BE49-F238E27FC236}">
                <a16:creationId xmlns:a16="http://schemas.microsoft.com/office/drawing/2014/main" id="{3E1A9EFC-5FEE-9444-8962-F9611A3DD229}"/>
              </a:ext>
            </a:extLst>
          </p:cNvPr>
          <p:cNvSpPr/>
          <p:nvPr/>
        </p:nvSpPr>
        <p:spPr>
          <a:xfrm>
            <a:off x="5206200" y="2034929"/>
            <a:ext cx="2184400" cy="954107"/>
          </a:xfrm>
          <a:prstGeom prst="rect">
            <a:avLst/>
          </a:prstGeom>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59595C"/>
                </a:solidFill>
                <a:effectLst/>
                <a:uLnTx/>
                <a:uFillTx/>
                <a:latin typeface="Arial" panose="020B0604020202020204" pitchFamily="34" charset="0"/>
                <a:ea typeface="+mn-ea"/>
                <a:cs typeface="Arial" panose="020B0604020202020204" pitchFamily="34" charset="0"/>
              </a:rPr>
              <a:t>Cyber-informed science and engineering to protect infrastructure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59595C"/>
              </a:solidFill>
              <a:effectLst/>
              <a:uLnTx/>
              <a:uFillTx/>
              <a:latin typeface="Arial" panose="020B0604020202020204" pitchFamily="34" charset="0"/>
              <a:ea typeface="+mn-ea"/>
              <a:cs typeface="Arial" panose="020B0604020202020204" pitchFamily="34" charset="0"/>
            </a:endParaRPr>
          </a:p>
        </p:txBody>
      </p:sp>
      <p:sp>
        <p:nvSpPr>
          <p:cNvPr id="35" name="Rectangle 34">
            <a:extLst>
              <a:ext uri="{FF2B5EF4-FFF2-40B4-BE49-F238E27FC236}">
                <a16:creationId xmlns:a16="http://schemas.microsoft.com/office/drawing/2014/main" id="{85CC1291-EBC9-CA4C-8A93-70D7E5248579}"/>
              </a:ext>
            </a:extLst>
          </p:cNvPr>
          <p:cNvSpPr/>
          <p:nvPr/>
        </p:nvSpPr>
        <p:spPr>
          <a:xfrm>
            <a:off x="2144458" y="4892429"/>
            <a:ext cx="2222384" cy="738664"/>
          </a:xfrm>
          <a:prstGeom prst="rect">
            <a:avLst/>
          </a:prstGeom>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srgbClr val="000000">
                    <a:lumMod val="85000"/>
                    <a:lumOff val="15000"/>
                  </a:srgbClr>
                </a:solidFill>
                <a:effectLst/>
                <a:uLnTx/>
                <a:uFillTx/>
                <a:latin typeface="Arial" panose="020B0604020202020204"/>
                <a:ea typeface="+mn-ea"/>
                <a:cs typeface="+mn-cs"/>
              </a:rPr>
              <a:t>Partnering with industry to protect the power grid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59595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7260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igh angle view of a factory&#10;&#10;Description automatically generated with medium confidence">
            <a:extLst>
              <a:ext uri="{FF2B5EF4-FFF2-40B4-BE49-F238E27FC236}">
                <a16:creationId xmlns:a16="http://schemas.microsoft.com/office/drawing/2014/main" id="{E4F978AB-7827-924E-58A2-D892F39C11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48640"/>
            <a:ext cx="12211446" cy="7959374"/>
          </a:xfrm>
          <a:prstGeom prst="rect">
            <a:avLst/>
          </a:prstGeom>
        </p:spPr>
      </p:pic>
      <p:pic>
        <p:nvPicPr>
          <p:cNvPr id="3" name="Picture 2" descr="A picture containing lined, line&#10;&#10;Description automatically generated">
            <a:extLst>
              <a:ext uri="{FF2B5EF4-FFF2-40B4-BE49-F238E27FC236}">
                <a16:creationId xmlns:a16="http://schemas.microsoft.com/office/drawing/2014/main" id="{D49F53CC-D824-9040-B279-1862D18574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3900" y="-544546"/>
            <a:ext cx="12533195" cy="7955280"/>
          </a:xfrm>
          <a:prstGeom prst="rect">
            <a:avLst/>
          </a:prstGeom>
        </p:spPr>
      </p:pic>
    </p:spTree>
    <p:extLst>
      <p:ext uri="{BB962C8B-B14F-4D97-AF65-F5344CB8AC3E}">
        <p14:creationId xmlns:p14="http://schemas.microsoft.com/office/powerpoint/2010/main" val="283175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760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low confidence">
            <a:extLst>
              <a:ext uri="{FF2B5EF4-FFF2-40B4-BE49-F238E27FC236}">
                <a16:creationId xmlns:a16="http://schemas.microsoft.com/office/drawing/2014/main" id="{7B10F991-BC96-EB17-4F2C-74C0FFD291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5474" y="1809750"/>
            <a:ext cx="2695245" cy="902703"/>
          </a:xfrm>
          <a:prstGeom prst="rect">
            <a:avLst/>
          </a:prstGeom>
        </p:spPr>
      </p:pic>
      <p:sp>
        <p:nvSpPr>
          <p:cNvPr id="52" name="Rectangle 51">
            <a:extLst>
              <a:ext uri="{FF2B5EF4-FFF2-40B4-BE49-F238E27FC236}">
                <a16:creationId xmlns:a16="http://schemas.microsoft.com/office/drawing/2014/main" id="{EE59DC17-59D0-0F35-A028-AA02F4150087}"/>
              </a:ext>
            </a:extLst>
          </p:cNvPr>
          <p:cNvSpPr/>
          <p:nvPr/>
        </p:nvSpPr>
        <p:spPr>
          <a:xfrm>
            <a:off x="1376413" y="4997371"/>
            <a:ext cx="5091764" cy="8881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4846F0-BA79-2B47-9B6E-6EF6D3808946}"/>
              </a:ext>
            </a:extLst>
          </p:cNvPr>
          <p:cNvSpPr>
            <a:spLocks noGrp="1"/>
          </p:cNvSpPr>
          <p:nvPr>
            <p:ph type="title"/>
          </p:nvPr>
        </p:nvSpPr>
        <p:spPr/>
        <p:txBody>
          <a:bodyPr/>
          <a:lstStyle/>
          <a:p>
            <a:r>
              <a:rPr lang="en-US" dirty="0"/>
              <a:t>INL regional engagement </a:t>
            </a:r>
            <a:br>
              <a:rPr lang="en-US" dirty="0"/>
            </a:br>
            <a:r>
              <a:rPr lang="en-US" dirty="0"/>
              <a:t>on </a:t>
            </a:r>
            <a:r>
              <a:rPr lang="en-US"/>
              <a:t>nuclear energy</a:t>
            </a:r>
            <a:endParaRPr lang="en-US" dirty="0"/>
          </a:p>
        </p:txBody>
      </p:sp>
      <p:pic>
        <p:nvPicPr>
          <p:cNvPr id="17" name="Picture 16" descr="A person giving a presentation to an audience&#10;&#10;Description automatically generated with medium confidence">
            <a:extLst>
              <a:ext uri="{FF2B5EF4-FFF2-40B4-BE49-F238E27FC236}">
                <a16:creationId xmlns:a16="http://schemas.microsoft.com/office/drawing/2014/main" id="{2744D5A6-6EDD-E870-D06C-5ADA4CBCB7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67111" y="4145287"/>
            <a:ext cx="2919663" cy="1647218"/>
          </a:xfrm>
          <a:prstGeom prst="rect">
            <a:avLst/>
          </a:prstGeom>
        </p:spPr>
      </p:pic>
      <p:pic>
        <p:nvPicPr>
          <p:cNvPr id="21" name="Picture 20" descr="A person standing at a podium&#10;&#10;Description automatically generated with medium confidence">
            <a:extLst>
              <a:ext uri="{FF2B5EF4-FFF2-40B4-BE49-F238E27FC236}">
                <a16:creationId xmlns:a16="http://schemas.microsoft.com/office/drawing/2014/main" id="{91DE3916-627A-8085-43FA-AC3337AC7C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71281" y="2302764"/>
            <a:ext cx="2919663" cy="1650864"/>
          </a:xfrm>
          <a:prstGeom prst="rect">
            <a:avLst/>
          </a:prstGeom>
        </p:spPr>
      </p:pic>
      <p:pic>
        <p:nvPicPr>
          <p:cNvPr id="1026" name="Picture 2" descr="Image">
            <a:extLst>
              <a:ext uri="{FF2B5EF4-FFF2-40B4-BE49-F238E27FC236}">
                <a16:creationId xmlns:a16="http://schemas.microsoft.com/office/drawing/2014/main" id="{E529E320-448E-2302-A6C4-9AF5529CC21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871282" y="525935"/>
            <a:ext cx="2919663" cy="164721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782C5E09-0581-3E82-60FC-580A2FC3F9B1}"/>
              </a:ext>
            </a:extLst>
          </p:cNvPr>
          <p:cNvGrpSpPr/>
          <p:nvPr/>
        </p:nvGrpSpPr>
        <p:grpSpPr>
          <a:xfrm>
            <a:off x="3413618" y="2016329"/>
            <a:ext cx="3836102" cy="523220"/>
            <a:chOff x="3413618" y="2016329"/>
            <a:chExt cx="3836102" cy="523220"/>
          </a:xfrm>
        </p:grpSpPr>
        <p:cxnSp>
          <p:nvCxnSpPr>
            <p:cNvPr id="24" name="Straight Connector 23">
              <a:extLst>
                <a:ext uri="{FF2B5EF4-FFF2-40B4-BE49-F238E27FC236}">
                  <a16:creationId xmlns:a16="http://schemas.microsoft.com/office/drawing/2014/main" id="{173C77D0-F223-B8CB-E6AC-CA963F42B2D0}"/>
                </a:ext>
              </a:extLst>
            </p:cNvPr>
            <p:cNvCxnSpPr>
              <a:cxnSpLocks/>
            </p:cNvCxnSpPr>
            <p:nvPr/>
          </p:nvCxnSpPr>
          <p:spPr>
            <a:xfrm>
              <a:off x="3413618" y="2018342"/>
              <a:ext cx="0" cy="519195"/>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852CB76-0930-B63F-F861-391EA699F66B}"/>
                </a:ext>
              </a:extLst>
            </p:cNvPr>
            <p:cNvSpPr txBox="1"/>
            <p:nvPr/>
          </p:nvSpPr>
          <p:spPr>
            <a:xfrm>
              <a:off x="3481638" y="2016329"/>
              <a:ext cx="3768082" cy="523220"/>
            </a:xfrm>
            <a:prstGeom prst="rect">
              <a:avLst/>
            </a:prstGeom>
            <a:noFill/>
          </p:spPr>
          <p:txBody>
            <a:bodyPr wrap="square" rtlCol="0">
              <a:spAutoFit/>
            </a:bodyPr>
            <a:lstStyle/>
            <a:p>
              <a:r>
                <a:rPr lang="en-US" sz="1400" dirty="0">
                  <a:solidFill>
                    <a:schemeClr val="tx2"/>
                  </a:solidFill>
                </a:rPr>
                <a:t>Expand Market for Nuclear Energy through Regional-to-Global Strategy</a:t>
              </a:r>
            </a:p>
          </p:txBody>
        </p:sp>
      </p:grpSp>
      <p:grpSp>
        <p:nvGrpSpPr>
          <p:cNvPr id="14" name="Group 13">
            <a:extLst>
              <a:ext uri="{FF2B5EF4-FFF2-40B4-BE49-F238E27FC236}">
                <a16:creationId xmlns:a16="http://schemas.microsoft.com/office/drawing/2014/main" id="{41B0FD02-E0DE-2DED-66C5-EA1851D35DAA}"/>
              </a:ext>
            </a:extLst>
          </p:cNvPr>
          <p:cNvGrpSpPr/>
          <p:nvPr/>
        </p:nvGrpSpPr>
        <p:grpSpPr>
          <a:xfrm>
            <a:off x="3413618" y="2846032"/>
            <a:ext cx="3836102" cy="523220"/>
            <a:chOff x="3413618" y="2853727"/>
            <a:chExt cx="3836102" cy="523220"/>
          </a:xfrm>
        </p:grpSpPr>
        <p:cxnSp>
          <p:nvCxnSpPr>
            <p:cNvPr id="37" name="Straight Connector 36">
              <a:extLst>
                <a:ext uri="{FF2B5EF4-FFF2-40B4-BE49-F238E27FC236}">
                  <a16:creationId xmlns:a16="http://schemas.microsoft.com/office/drawing/2014/main" id="{5314B12D-865F-72BF-DB9B-774AD9BC81F7}"/>
                </a:ext>
              </a:extLst>
            </p:cNvPr>
            <p:cNvCxnSpPr>
              <a:cxnSpLocks/>
            </p:cNvCxnSpPr>
            <p:nvPr/>
          </p:nvCxnSpPr>
          <p:spPr>
            <a:xfrm>
              <a:off x="3413618" y="2855740"/>
              <a:ext cx="0" cy="519195"/>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B326567-2973-2AA6-FA9C-16F0C573CA4A}"/>
                </a:ext>
              </a:extLst>
            </p:cNvPr>
            <p:cNvSpPr txBox="1"/>
            <p:nvPr/>
          </p:nvSpPr>
          <p:spPr>
            <a:xfrm>
              <a:off x="3481638" y="2853727"/>
              <a:ext cx="3768082" cy="523220"/>
            </a:xfrm>
            <a:prstGeom prst="rect">
              <a:avLst/>
            </a:prstGeom>
            <a:noFill/>
          </p:spPr>
          <p:txBody>
            <a:bodyPr wrap="square" rtlCol="0">
              <a:spAutoFit/>
            </a:bodyPr>
            <a:lstStyle/>
            <a:p>
              <a:r>
                <a:rPr lang="en-US" sz="1400" dirty="0">
                  <a:solidFill>
                    <a:schemeClr val="tx2"/>
                  </a:solidFill>
                </a:rPr>
                <a:t>Advise States Regarding Energy Goals, Including Coal-to-Nuclear Transitions</a:t>
              </a:r>
            </a:p>
          </p:txBody>
        </p:sp>
      </p:grpSp>
      <p:grpSp>
        <p:nvGrpSpPr>
          <p:cNvPr id="15" name="Group 14">
            <a:extLst>
              <a:ext uri="{FF2B5EF4-FFF2-40B4-BE49-F238E27FC236}">
                <a16:creationId xmlns:a16="http://schemas.microsoft.com/office/drawing/2014/main" id="{BD0786A3-E2B2-B9A5-56F6-B31EB4F4579A}"/>
              </a:ext>
            </a:extLst>
          </p:cNvPr>
          <p:cNvGrpSpPr/>
          <p:nvPr/>
        </p:nvGrpSpPr>
        <p:grpSpPr>
          <a:xfrm>
            <a:off x="3413618" y="3675736"/>
            <a:ext cx="3836102" cy="523220"/>
            <a:chOff x="3413618" y="3675736"/>
            <a:chExt cx="3836102" cy="523220"/>
          </a:xfrm>
        </p:grpSpPr>
        <p:cxnSp>
          <p:nvCxnSpPr>
            <p:cNvPr id="40" name="Straight Connector 39">
              <a:extLst>
                <a:ext uri="{FF2B5EF4-FFF2-40B4-BE49-F238E27FC236}">
                  <a16:creationId xmlns:a16="http://schemas.microsoft.com/office/drawing/2014/main" id="{4B3132C5-3DC1-380F-4933-18AA42771F9F}"/>
                </a:ext>
              </a:extLst>
            </p:cNvPr>
            <p:cNvCxnSpPr>
              <a:cxnSpLocks/>
            </p:cNvCxnSpPr>
            <p:nvPr/>
          </p:nvCxnSpPr>
          <p:spPr>
            <a:xfrm>
              <a:off x="3413618" y="3677749"/>
              <a:ext cx="0" cy="519195"/>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41B50A8-01CF-BF07-4885-0F310FF0B271}"/>
                </a:ext>
              </a:extLst>
            </p:cNvPr>
            <p:cNvSpPr txBox="1"/>
            <p:nvPr/>
          </p:nvSpPr>
          <p:spPr>
            <a:xfrm>
              <a:off x="3481638" y="3675736"/>
              <a:ext cx="3768082" cy="523220"/>
            </a:xfrm>
            <a:prstGeom prst="rect">
              <a:avLst/>
            </a:prstGeom>
            <a:noFill/>
          </p:spPr>
          <p:txBody>
            <a:bodyPr wrap="square" rtlCol="0">
              <a:spAutoFit/>
            </a:bodyPr>
            <a:lstStyle/>
            <a:p>
              <a:r>
                <a:rPr lang="en-US" sz="1400" dirty="0">
                  <a:solidFill>
                    <a:schemeClr val="tx2"/>
                  </a:solidFill>
                </a:rPr>
                <a:t>Assist States Regarding Road Mapping, Siting, and Demonstrations</a:t>
              </a:r>
            </a:p>
          </p:txBody>
        </p:sp>
      </p:grpSp>
      <p:grpSp>
        <p:nvGrpSpPr>
          <p:cNvPr id="1056" name="Group 1055">
            <a:extLst>
              <a:ext uri="{FF2B5EF4-FFF2-40B4-BE49-F238E27FC236}">
                <a16:creationId xmlns:a16="http://schemas.microsoft.com/office/drawing/2014/main" id="{864A4130-0C1C-6AE2-4BD3-B6231AD2DD2C}"/>
              </a:ext>
            </a:extLst>
          </p:cNvPr>
          <p:cNvGrpSpPr/>
          <p:nvPr/>
        </p:nvGrpSpPr>
        <p:grpSpPr>
          <a:xfrm>
            <a:off x="1006392" y="4793649"/>
            <a:ext cx="5717695" cy="1330502"/>
            <a:chOff x="1006392" y="4793649"/>
            <a:chExt cx="5717695" cy="1330502"/>
          </a:xfrm>
        </p:grpSpPr>
        <p:grpSp>
          <p:nvGrpSpPr>
            <p:cNvPr id="1050" name="Group 1049">
              <a:extLst>
                <a:ext uri="{FF2B5EF4-FFF2-40B4-BE49-F238E27FC236}">
                  <a16:creationId xmlns:a16="http://schemas.microsoft.com/office/drawing/2014/main" id="{62B08A4E-B7C0-A7C2-F165-EA4D0C3F429A}"/>
                </a:ext>
              </a:extLst>
            </p:cNvPr>
            <p:cNvGrpSpPr/>
            <p:nvPr/>
          </p:nvGrpSpPr>
          <p:grpSpPr>
            <a:xfrm>
              <a:off x="3055049" y="4793649"/>
              <a:ext cx="1620383" cy="1330502"/>
              <a:chOff x="2882858" y="4968896"/>
              <a:chExt cx="1620383" cy="1330502"/>
            </a:xfrm>
            <a:effectLst>
              <a:outerShdw blurRad="50800" dist="38100" dir="2700000" algn="tl" rotWithShape="0">
                <a:prstClr val="black">
                  <a:alpha val="40000"/>
                </a:prstClr>
              </a:outerShdw>
            </a:effectLst>
          </p:grpSpPr>
          <p:sp>
            <p:nvSpPr>
              <p:cNvPr id="1041" name="Hexagon 1040">
                <a:extLst>
                  <a:ext uri="{FF2B5EF4-FFF2-40B4-BE49-F238E27FC236}">
                    <a16:creationId xmlns:a16="http://schemas.microsoft.com/office/drawing/2014/main" id="{24837E84-B71F-B8A3-BCE1-4385EB5C78DA}"/>
                  </a:ext>
                </a:extLst>
              </p:cNvPr>
              <p:cNvSpPr/>
              <p:nvPr/>
            </p:nvSpPr>
            <p:spPr>
              <a:xfrm>
                <a:off x="2959860" y="4968896"/>
                <a:ext cx="1543381" cy="1330502"/>
              </a:xfrm>
              <a:prstGeom prst="hexagon">
                <a:avLst/>
              </a:prstGeom>
              <a:solidFill>
                <a:schemeClr val="tx2"/>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Hexagon 1041">
                <a:extLst>
                  <a:ext uri="{FF2B5EF4-FFF2-40B4-BE49-F238E27FC236}">
                    <a16:creationId xmlns:a16="http://schemas.microsoft.com/office/drawing/2014/main" id="{4B33B64F-D963-E2F5-C9D2-C3017BADCE7A}"/>
                  </a:ext>
                </a:extLst>
              </p:cNvPr>
              <p:cNvSpPr/>
              <p:nvPr/>
            </p:nvSpPr>
            <p:spPr>
              <a:xfrm>
                <a:off x="2882858" y="4968896"/>
                <a:ext cx="1543381" cy="1330502"/>
              </a:xfrm>
              <a:prstGeom prst="hexagon">
                <a:avLst/>
              </a:prstGeom>
              <a:solidFill>
                <a:schemeClr val="bg1"/>
              </a:solidFill>
              <a:ln w="254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1" name="Group 1050">
              <a:extLst>
                <a:ext uri="{FF2B5EF4-FFF2-40B4-BE49-F238E27FC236}">
                  <a16:creationId xmlns:a16="http://schemas.microsoft.com/office/drawing/2014/main" id="{68BC13AD-20E6-D42D-70DD-EAFB52285148}"/>
                </a:ext>
              </a:extLst>
            </p:cNvPr>
            <p:cNvGrpSpPr/>
            <p:nvPr/>
          </p:nvGrpSpPr>
          <p:grpSpPr>
            <a:xfrm>
              <a:off x="1006392" y="4793649"/>
              <a:ext cx="1620383" cy="1330502"/>
              <a:chOff x="1030612" y="4968896"/>
              <a:chExt cx="1620383" cy="1330502"/>
            </a:xfrm>
            <a:effectLst>
              <a:outerShdw blurRad="50800" dist="38100" dir="2700000" algn="tl" rotWithShape="0">
                <a:prstClr val="black">
                  <a:alpha val="40000"/>
                </a:prstClr>
              </a:outerShdw>
            </a:effectLst>
          </p:grpSpPr>
          <p:sp>
            <p:nvSpPr>
              <p:cNvPr id="58" name="Hexagon 57">
                <a:extLst>
                  <a:ext uri="{FF2B5EF4-FFF2-40B4-BE49-F238E27FC236}">
                    <a16:creationId xmlns:a16="http://schemas.microsoft.com/office/drawing/2014/main" id="{046E1AD5-97FF-4BD4-01A6-58FD8C184158}"/>
                  </a:ext>
                </a:extLst>
              </p:cNvPr>
              <p:cNvSpPr/>
              <p:nvPr/>
            </p:nvSpPr>
            <p:spPr>
              <a:xfrm>
                <a:off x="1107614" y="4968896"/>
                <a:ext cx="1543381" cy="1330502"/>
              </a:xfrm>
              <a:prstGeom prst="hexagon">
                <a:avLst/>
              </a:prstGeom>
              <a:solidFill>
                <a:schemeClr val="tx2"/>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422DABFE-82A7-E12C-7FA5-D7454F08F84A}"/>
                  </a:ext>
                </a:extLst>
              </p:cNvPr>
              <p:cNvSpPr/>
              <p:nvPr/>
            </p:nvSpPr>
            <p:spPr>
              <a:xfrm>
                <a:off x="1030612" y="4968896"/>
                <a:ext cx="1543381" cy="1330502"/>
              </a:xfrm>
              <a:prstGeom prst="hexagon">
                <a:avLst/>
              </a:prstGeom>
              <a:solidFill>
                <a:schemeClr val="bg1"/>
              </a:solidFill>
              <a:ln w="254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a:extLst>
                <a:ext uri="{FF2B5EF4-FFF2-40B4-BE49-F238E27FC236}">
                  <a16:creationId xmlns:a16="http://schemas.microsoft.com/office/drawing/2014/main" id="{ED9949EA-0FF5-53AC-7DCC-417C2BF472D3}"/>
                </a:ext>
              </a:extLst>
            </p:cNvPr>
            <p:cNvSpPr txBox="1"/>
            <p:nvPr/>
          </p:nvSpPr>
          <p:spPr>
            <a:xfrm>
              <a:off x="1006392" y="5393380"/>
              <a:ext cx="1543381" cy="338554"/>
            </a:xfrm>
            <a:prstGeom prst="rect">
              <a:avLst/>
            </a:prstGeom>
            <a:noFill/>
          </p:spPr>
          <p:txBody>
            <a:bodyPr wrap="square" rtlCol="0">
              <a:spAutoFit/>
            </a:bodyPr>
            <a:lstStyle/>
            <a:p>
              <a:pPr algn="ctr"/>
              <a:r>
                <a:rPr lang="en-US" sz="1600" b="1" dirty="0">
                  <a:solidFill>
                    <a:schemeClr val="tx2"/>
                  </a:solidFill>
                </a:rPr>
                <a:t>REGIONAL</a:t>
              </a:r>
            </a:p>
          </p:txBody>
        </p:sp>
        <p:pic>
          <p:nvPicPr>
            <p:cNvPr id="56" name="Picture 55">
              <a:extLst>
                <a:ext uri="{FF2B5EF4-FFF2-40B4-BE49-F238E27FC236}">
                  <a16:creationId xmlns:a16="http://schemas.microsoft.com/office/drawing/2014/main" id="{D9D56BDD-04A9-F104-E834-53FF68DF10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7726" y="4928914"/>
              <a:ext cx="340712" cy="485008"/>
            </a:xfrm>
            <a:prstGeom prst="rect">
              <a:avLst/>
            </a:prstGeom>
          </p:spPr>
        </p:pic>
        <p:sp>
          <p:nvSpPr>
            <p:cNvPr id="61" name="TextBox 60">
              <a:extLst>
                <a:ext uri="{FF2B5EF4-FFF2-40B4-BE49-F238E27FC236}">
                  <a16:creationId xmlns:a16="http://schemas.microsoft.com/office/drawing/2014/main" id="{CCD86451-798E-2734-48E1-B0964CEEA08A}"/>
                </a:ext>
              </a:extLst>
            </p:cNvPr>
            <p:cNvSpPr txBox="1"/>
            <p:nvPr/>
          </p:nvSpPr>
          <p:spPr>
            <a:xfrm>
              <a:off x="3065901" y="5393380"/>
              <a:ext cx="1532529" cy="338554"/>
            </a:xfrm>
            <a:prstGeom prst="rect">
              <a:avLst/>
            </a:prstGeom>
            <a:noFill/>
          </p:spPr>
          <p:txBody>
            <a:bodyPr wrap="square" rtlCol="0">
              <a:spAutoFit/>
            </a:bodyPr>
            <a:lstStyle/>
            <a:p>
              <a:pPr algn="ctr"/>
              <a:r>
                <a:rPr lang="en-US" sz="1600" b="1" dirty="0">
                  <a:solidFill>
                    <a:schemeClr val="tx2"/>
                  </a:solidFill>
                </a:rPr>
                <a:t>NATIONAL</a:t>
              </a:r>
            </a:p>
          </p:txBody>
        </p:sp>
        <p:grpSp>
          <p:nvGrpSpPr>
            <p:cNvPr id="1049" name="Group 1048">
              <a:extLst>
                <a:ext uri="{FF2B5EF4-FFF2-40B4-BE49-F238E27FC236}">
                  <a16:creationId xmlns:a16="http://schemas.microsoft.com/office/drawing/2014/main" id="{E1CF82AF-3FB2-CD93-AB07-D43474D25A0C}"/>
                </a:ext>
              </a:extLst>
            </p:cNvPr>
            <p:cNvGrpSpPr/>
            <p:nvPr/>
          </p:nvGrpSpPr>
          <p:grpSpPr>
            <a:xfrm>
              <a:off x="5103704" y="4793649"/>
              <a:ext cx="1620383" cy="1330502"/>
              <a:chOff x="4712925" y="4968896"/>
              <a:chExt cx="1620383" cy="1330502"/>
            </a:xfrm>
            <a:effectLst>
              <a:outerShdw blurRad="50800" dist="38100" dir="2700000" algn="tl" rotWithShape="0">
                <a:prstClr val="black">
                  <a:alpha val="40000"/>
                </a:prstClr>
              </a:outerShdw>
            </a:effectLst>
          </p:grpSpPr>
          <p:sp>
            <p:nvSpPr>
              <p:cNvPr id="63" name="Hexagon 62">
                <a:extLst>
                  <a:ext uri="{FF2B5EF4-FFF2-40B4-BE49-F238E27FC236}">
                    <a16:creationId xmlns:a16="http://schemas.microsoft.com/office/drawing/2014/main" id="{5CA5C08A-9834-9D8F-D3AB-06B9CF8046B5}"/>
                  </a:ext>
                </a:extLst>
              </p:cNvPr>
              <p:cNvSpPr/>
              <p:nvPr/>
            </p:nvSpPr>
            <p:spPr>
              <a:xfrm>
                <a:off x="4789927" y="4968896"/>
                <a:ext cx="1543381" cy="1330502"/>
              </a:xfrm>
              <a:prstGeom prst="hexagon">
                <a:avLst/>
              </a:prstGeom>
              <a:solidFill>
                <a:schemeClr val="tx2"/>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Hexagon 1023">
                <a:extLst>
                  <a:ext uri="{FF2B5EF4-FFF2-40B4-BE49-F238E27FC236}">
                    <a16:creationId xmlns:a16="http://schemas.microsoft.com/office/drawing/2014/main" id="{A7257196-BDB8-50B1-9470-87AEAFA9DB4C}"/>
                  </a:ext>
                </a:extLst>
              </p:cNvPr>
              <p:cNvSpPr/>
              <p:nvPr/>
            </p:nvSpPr>
            <p:spPr>
              <a:xfrm>
                <a:off x="4712925" y="4968896"/>
                <a:ext cx="1543381" cy="1330502"/>
              </a:xfrm>
              <a:prstGeom prst="hexagon">
                <a:avLst/>
              </a:prstGeom>
              <a:solidFill>
                <a:schemeClr val="bg1"/>
              </a:solidFill>
              <a:ln w="254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5" name="TextBox 1024">
              <a:extLst>
                <a:ext uri="{FF2B5EF4-FFF2-40B4-BE49-F238E27FC236}">
                  <a16:creationId xmlns:a16="http://schemas.microsoft.com/office/drawing/2014/main" id="{BEB492BD-8FBF-8B1D-5B06-1DCDE4AF6524}"/>
                </a:ext>
              </a:extLst>
            </p:cNvPr>
            <p:cNvSpPr txBox="1"/>
            <p:nvPr/>
          </p:nvSpPr>
          <p:spPr>
            <a:xfrm>
              <a:off x="5140226" y="5393380"/>
              <a:ext cx="1506860" cy="584775"/>
            </a:xfrm>
            <a:prstGeom prst="rect">
              <a:avLst/>
            </a:prstGeom>
            <a:noFill/>
          </p:spPr>
          <p:txBody>
            <a:bodyPr wrap="square" rtlCol="0">
              <a:spAutoFit/>
            </a:bodyPr>
            <a:lstStyle/>
            <a:p>
              <a:pPr algn="ctr"/>
              <a:r>
                <a:rPr lang="en-US" sz="1600" b="1" dirty="0">
                  <a:solidFill>
                    <a:schemeClr val="tx2"/>
                  </a:solidFill>
                </a:rPr>
                <a:t>GLOBAL IMPACT</a:t>
              </a:r>
            </a:p>
          </p:txBody>
        </p:sp>
        <p:sp>
          <p:nvSpPr>
            <p:cNvPr id="1028" name="Chevron 1027">
              <a:extLst>
                <a:ext uri="{FF2B5EF4-FFF2-40B4-BE49-F238E27FC236}">
                  <a16:creationId xmlns:a16="http://schemas.microsoft.com/office/drawing/2014/main" id="{78D72192-70BC-6340-9526-751272B63453}"/>
                </a:ext>
              </a:extLst>
            </p:cNvPr>
            <p:cNvSpPr/>
            <p:nvPr/>
          </p:nvSpPr>
          <p:spPr>
            <a:xfrm>
              <a:off x="2743049" y="5216396"/>
              <a:ext cx="195726" cy="485008"/>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36" name="Picture 1035">
              <a:extLst>
                <a:ext uri="{FF2B5EF4-FFF2-40B4-BE49-F238E27FC236}">
                  <a16:creationId xmlns:a16="http://schemas.microsoft.com/office/drawing/2014/main" id="{E59E4628-DBF1-ABB3-65C7-EC3592D1407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23294" y="4910907"/>
              <a:ext cx="417743" cy="521023"/>
            </a:xfrm>
            <a:prstGeom prst="rect">
              <a:avLst/>
            </a:prstGeom>
          </p:spPr>
        </p:pic>
        <p:pic>
          <p:nvPicPr>
            <p:cNvPr id="1037" name="Picture 1036">
              <a:extLst>
                <a:ext uri="{FF2B5EF4-FFF2-40B4-BE49-F238E27FC236}">
                  <a16:creationId xmlns:a16="http://schemas.microsoft.com/office/drawing/2014/main" id="{F7AC9021-CCFE-91E6-4935-5803F4967E0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52384" y="4930146"/>
              <a:ext cx="482544" cy="482544"/>
            </a:xfrm>
            <a:prstGeom prst="rect">
              <a:avLst/>
            </a:prstGeom>
          </p:spPr>
        </p:pic>
        <p:sp>
          <p:nvSpPr>
            <p:cNvPr id="1054" name="Chevron 1053">
              <a:extLst>
                <a:ext uri="{FF2B5EF4-FFF2-40B4-BE49-F238E27FC236}">
                  <a16:creationId xmlns:a16="http://schemas.microsoft.com/office/drawing/2014/main" id="{7CD58758-C47E-D1D1-E054-B7578AB55D6B}"/>
                </a:ext>
              </a:extLst>
            </p:cNvPr>
            <p:cNvSpPr/>
            <p:nvPr/>
          </p:nvSpPr>
          <p:spPr>
            <a:xfrm>
              <a:off x="4791706" y="5216396"/>
              <a:ext cx="195726" cy="485008"/>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 name="Picture 2">
            <a:extLst>
              <a:ext uri="{FF2B5EF4-FFF2-40B4-BE49-F238E27FC236}">
                <a16:creationId xmlns:a16="http://schemas.microsoft.com/office/drawing/2014/main" id="{275A0932-497E-E24A-F766-7F3AF2BED02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558115" y="3697494"/>
            <a:ext cx="1673829" cy="551408"/>
          </a:xfrm>
          <a:prstGeom prst="rect">
            <a:avLst/>
          </a:prstGeom>
        </p:spPr>
      </p:pic>
      <p:pic>
        <p:nvPicPr>
          <p:cNvPr id="10" name="Picture 9" descr="Logo, icon&#10;&#10;Description automatically generated">
            <a:extLst>
              <a:ext uri="{FF2B5EF4-FFF2-40B4-BE49-F238E27FC236}">
                <a16:creationId xmlns:a16="http://schemas.microsoft.com/office/drawing/2014/main" id="{47653279-4C71-D9A7-1BA8-41363FFDA86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7877" y="2866067"/>
            <a:ext cx="2292011" cy="396694"/>
          </a:xfrm>
          <a:prstGeom prst="rect">
            <a:avLst/>
          </a:prstGeom>
        </p:spPr>
      </p:pic>
      <p:sp>
        <p:nvSpPr>
          <p:cNvPr id="5" name="Slide Number Placeholder 4">
            <a:extLst>
              <a:ext uri="{FF2B5EF4-FFF2-40B4-BE49-F238E27FC236}">
                <a16:creationId xmlns:a16="http://schemas.microsoft.com/office/drawing/2014/main" id="{732C436B-408E-E559-0B3D-E796C8E8A831}"/>
              </a:ext>
            </a:extLst>
          </p:cNvPr>
          <p:cNvSpPr>
            <a:spLocks noGrp="1"/>
          </p:cNvSpPr>
          <p:nvPr>
            <p:ph type="sldNum" sz="quarter" idx="12"/>
          </p:nvPr>
        </p:nvSpPr>
        <p:spPr/>
        <p:txBody>
          <a:bodyPr/>
          <a:lstStyle/>
          <a:p>
            <a:fld id="{82B577FA-F7D9-2C48-919F-F962E3BF952F}" type="slidenum">
              <a:rPr lang="en-US" smtClean="0"/>
              <a:t>28</a:t>
            </a:fld>
            <a:endParaRPr lang="en-US"/>
          </a:p>
        </p:txBody>
      </p:sp>
    </p:spTree>
    <p:extLst>
      <p:ext uri="{BB962C8B-B14F-4D97-AF65-F5344CB8AC3E}">
        <p14:creationId xmlns:p14="http://schemas.microsoft.com/office/powerpoint/2010/main" val="4057255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CD8BFC4C-FB68-24B5-2082-84E022A6E6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flipH="1">
            <a:off x="491181" y="3898255"/>
            <a:ext cx="2468564" cy="3450926"/>
          </a:xfrm>
          <a:prstGeom prst="rect">
            <a:avLst/>
          </a:prstGeom>
        </p:spPr>
      </p:pic>
      <p:pic>
        <p:nvPicPr>
          <p:cNvPr id="56" name="Picture 55">
            <a:extLst>
              <a:ext uri="{FF2B5EF4-FFF2-40B4-BE49-F238E27FC236}">
                <a16:creationId xmlns:a16="http://schemas.microsoft.com/office/drawing/2014/main" id="{CA16418B-A385-DD9B-011D-DC935CE804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9232255" y="-491181"/>
            <a:ext cx="2468564" cy="3450926"/>
          </a:xfrm>
          <a:prstGeom prst="rect">
            <a:avLst/>
          </a:prstGeom>
        </p:spPr>
      </p:pic>
      <p:sp>
        <p:nvSpPr>
          <p:cNvPr id="30" name="Rectangle 29">
            <a:extLst>
              <a:ext uri="{FF2B5EF4-FFF2-40B4-BE49-F238E27FC236}">
                <a16:creationId xmlns:a16="http://schemas.microsoft.com/office/drawing/2014/main" id="{3C3E3AE1-B396-41C1-1D44-AD3E61F18695}"/>
              </a:ext>
            </a:extLst>
          </p:cNvPr>
          <p:cNvSpPr/>
          <p:nvPr/>
        </p:nvSpPr>
        <p:spPr>
          <a:xfrm>
            <a:off x="0" y="2812823"/>
            <a:ext cx="12192000" cy="27190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A person speaking into a microphone&#10;&#10;Description automatically generated with medium confidence">
            <a:extLst>
              <a:ext uri="{FF2B5EF4-FFF2-40B4-BE49-F238E27FC236}">
                <a16:creationId xmlns:a16="http://schemas.microsoft.com/office/drawing/2014/main" id="{CFE10C88-CEDE-0227-0605-A460682680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65095" y="3341358"/>
            <a:ext cx="1821977" cy="1565511"/>
          </a:xfrm>
          <a:custGeom>
            <a:avLst/>
            <a:gdLst>
              <a:gd name="connsiteX0" fmla="*/ 390088 w 1821977"/>
              <a:gd name="connsiteY0" fmla="*/ 0 h 1565511"/>
              <a:gd name="connsiteX1" fmla="*/ 1431889 w 1821977"/>
              <a:gd name="connsiteY1" fmla="*/ 0 h 1565511"/>
              <a:gd name="connsiteX2" fmla="*/ 1821977 w 1821977"/>
              <a:gd name="connsiteY2" fmla="*/ 780177 h 1565511"/>
              <a:gd name="connsiteX3" fmla="*/ 1429310 w 1821977"/>
              <a:gd name="connsiteY3" fmla="*/ 1565511 h 1565511"/>
              <a:gd name="connsiteX4" fmla="*/ 392667 w 1821977"/>
              <a:gd name="connsiteY4" fmla="*/ 1565511 h 1565511"/>
              <a:gd name="connsiteX5" fmla="*/ 0 w 1821977"/>
              <a:gd name="connsiteY5" fmla="*/ 780177 h 156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1977" h="1565511">
                <a:moveTo>
                  <a:pt x="390088" y="0"/>
                </a:moveTo>
                <a:lnTo>
                  <a:pt x="1431889" y="0"/>
                </a:lnTo>
                <a:lnTo>
                  <a:pt x="1821977" y="780177"/>
                </a:lnTo>
                <a:lnTo>
                  <a:pt x="1429310" y="1565511"/>
                </a:lnTo>
                <a:lnTo>
                  <a:pt x="392667" y="1565511"/>
                </a:lnTo>
                <a:lnTo>
                  <a:pt x="0" y="780177"/>
                </a:lnTo>
                <a:close/>
              </a:path>
            </a:pathLst>
          </a:custGeom>
          <a:ln w="19050">
            <a:solidFill>
              <a:schemeClr val="bg1"/>
            </a:solidFill>
          </a:ln>
        </p:spPr>
      </p:pic>
      <p:pic>
        <p:nvPicPr>
          <p:cNvPr id="55" name="Picture 54" descr="Image">
            <a:extLst>
              <a:ext uri="{FF2B5EF4-FFF2-40B4-BE49-F238E27FC236}">
                <a16:creationId xmlns:a16="http://schemas.microsoft.com/office/drawing/2014/main" id="{0A06A2C4-21F4-3B09-D476-9585B799F8B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119322" y="2514268"/>
            <a:ext cx="1821977" cy="1570669"/>
          </a:xfrm>
          <a:custGeom>
            <a:avLst/>
            <a:gdLst>
              <a:gd name="connsiteX0" fmla="*/ 392667 w 1821977"/>
              <a:gd name="connsiteY0" fmla="*/ 0 h 1570669"/>
              <a:gd name="connsiteX1" fmla="*/ 1429310 w 1821977"/>
              <a:gd name="connsiteY1" fmla="*/ 0 h 1570669"/>
              <a:gd name="connsiteX2" fmla="*/ 1821977 w 1821977"/>
              <a:gd name="connsiteY2" fmla="*/ 785335 h 1570669"/>
              <a:gd name="connsiteX3" fmla="*/ 1429310 w 1821977"/>
              <a:gd name="connsiteY3" fmla="*/ 1570669 h 1570669"/>
              <a:gd name="connsiteX4" fmla="*/ 392667 w 1821977"/>
              <a:gd name="connsiteY4" fmla="*/ 1570669 h 1570669"/>
              <a:gd name="connsiteX5" fmla="*/ 0 w 1821977"/>
              <a:gd name="connsiteY5" fmla="*/ 785335 h 157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1977" h="1570669">
                <a:moveTo>
                  <a:pt x="392667" y="0"/>
                </a:moveTo>
                <a:lnTo>
                  <a:pt x="1429310" y="0"/>
                </a:lnTo>
                <a:lnTo>
                  <a:pt x="1821977" y="785335"/>
                </a:lnTo>
                <a:lnTo>
                  <a:pt x="1429310" y="1570669"/>
                </a:lnTo>
                <a:lnTo>
                  <a:pt x="392667" y="1570669"/>
                </a:lnTo>
                <a:lnTo>
                  <a:pt x="0" y="785335"/>
                </a:lnTo>
                <a:close/>
              </a:path>
            </a:pathLst>
          </a:custGeom>
          <a:noFill/>
          <a:ln w="19050">
            <a:solidFill>
              <a:schemeClr val="bg1"/>
            </a:solidFill>
          </a:ln>
          <a:extLst>
            <a:ext uri="{909E8E84-426E-40DD-AFC4-6F175D3DCCD1}">
              <a14:hiddenFill xmlns:a14="http://schemas.microsoft.com/office/drawing/2010/main">
                <a:solidFill>
                  <a:srgbClr val="FFFFFF"/>
                </a:solidFill>
              </a14:hiddenFill>
            </a:ext>
          </a:extLst>
        </p:spPr>
      </p:pic>
      <p:pic>
        <p:nvPicPr>
          <p:cNvPr id="54" name="Picture 53" descr="A person in a police uniform standing next to a police officer&#10;&#10;Description automatically generated with low confidence">
            <a:extLst>
              <a:ext uri="{FF2B5EF4-FFF2-40B4-BE49-F238E27FC236}">
                <a16:creationId xmlns:a16="http://schemas.microsoft.com/office/drawing/2014/main" id="{173A2334-3E23-0C52-43FE-4666AF99A33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63269" y="4215599"/>
            <a:ext cx="1821976" cy="1570669"/>
          </a:xfrm>
          <a:custGeom>
            <a:avLst/>
            <a:gdLst>
              <a:gd name="connsiteX0" fmla="*/ 392667 w 1821976"/>
              <a:gd name="connsiteY0" fmla="*/ 0 h 1570669"/>
              <a:gd name="connsiteX1" fmla="*/ 1429310 w 1821976"/>
              <a:gd name="connsiteY1" fmla="*/ 0 h 1570669"/>
              <a:gd name="connsiteX2" fmla="*/ 1821976 w 1821976"/>
              <a:gd name="connsiteY2" fmla="*/ 785333 h 1570669"/>
              <a:gd name="connsiteX3" fmla="*/ 1821976 w 1821976"/>
              <a:gd name="connsiteY3" fmla="*/ 785337 h 1570669"/>
              <a:gd name="connsiteX4" fmla="*/ 1429310 w 1821976"/>
              <a:gd name="connsiteY4" fmla="*/ 1570669 h 1570669"/>
              <a:gd name="connsiteX5" fmla="*/ 392667 w 1821976"/>
              <a:gd name="connsiteY5" fmla="*/ 1570669 h 1570669"/>
              <a:gd name="connsiteX6" fmla="*/ 0 w 1821976"/>
              <a:gd name="connsiteY6" fmla="*/ 785335 h 157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976" h="1570669">
                <a:moveTo>
                  <a:pt x="392667" y="0"/>
                </a:moveTo>
                <a:lnTo>
                  <a:pt x="1429310" y="0"/>
                </a:lnTo>
                <a:lnTo>
                  <a:pt x="1821976" y="785333"/>
                </a:lnTo>
                <a:lnTo>
                  <a:pt x="1821976" y="785337"/>
                </a:lnTo>
                <a:lnTo>
                  <a:pt x="1429310" y="1570669"/>
                </a:lnTo>
                <a:lnTo>
                  <a:pt x="392667" y="1570669"/>
                </a:lnTo>
                <a:lnTo>
                  <a:pt x="0" y="785335"/>
                </a:lnTo>
                <a:close/>
              </a:path>
            </a:pathLst>
          </a:custGeom>
          <a:ln w="19050">
            <a:solidFill>
              <a:schemeClr val="bg1"/>
            </a:solidFill>
          </a:ln>
        </p:spPr>
      </p:pic>
      <p:pic>
        <p:nvPicPr>
          <p:cNvPr id="50" name="Picture 49" descr="Image">
            <a:extLst>
              <a:ext uri="{FF2B5EF4-FFF2-40B4-BE49-F238E27FC236}">
                <a16:creationId xmlns:a16="http://schemas.microsoft.com/office/drawing/2014/main" id="{3B8599A8-8E97-6769-F226-0F6F17CB3C70}"/>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16"/>
          <a:stretch/>
        </p:blipFill>
        <p:spPr bwMode="auto">
          <a:xfrm>
            <a:off x="8266942" y="2510970"/>
            <a:ext cx="1821977" cy="1570669"/>
          </a:xfrm>
          <a:custGeom>
            <a:avLst/>
            <a:gdLst>
              <a:gd name="connsiteX0" fmla="*/ 392667 w 1821977"/>
              <a:gd name="connsiteY0" fmla="*/ 0 h 1570669"/>
              <a:gd name="connsiteX1" fmla="*/ 1429310 w 1821977"/>
              <a:gd name="connsiteY1" fmla="*/ 0 h 1570669"/>
              <a:gd name="connsiteX2" fmla="*/ 1821977 w 1821977"/>
              <a:gd name="connsiteY2" fmla="*/ 785335 h 1570669"/>
              <a:gd name="connsiteX3" fmla="*/ 1429310 w 1821977"/>
              <a:gd name="connsiteY3" fmla="*/ 1570669 h 1570669"/>
              <a:gd name="connsiteX4" fmla="*/ 392667 w 1821977"/>
              <a:gd name="connsiteY4" fmla="*/ 1570669 h 1570669"/>
              <a:gd name="connsiteX5" fmla="*/ 0 w 1821977"/>
              <a:gd name="connsiteY5" fmla="*/ 785335 h 157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1977" h="1570669">
                <a:moveTo>
                  <a:pt x="392667" y="0"/>
                </a:moveTo>
                <a:lnTo>
                  <a:pt x="1429310" y="0"/>
                </a:lnTo>
                <a:lnTo>
                  <a:pt x="1821977" y="785335"/>
                </a:lnTo>
                <a:lnTo>
                  <a:pt x="1429310" y="1570669"/>
                </a:lnTo>
                <a:lnTo>
                  <a:pt x="392667" y="1570669"/>
                </a:lnTo>
                <a:lnTo>
                  <a:pt x="0" y="785335"/>
                </a:lnTo>
                <a:close/>
              </a:path>
            </a:pathLst>
          </a:custGeom>
          <a:noFill/>
          <a:ln w="19050">
            <a:solidFill>
              <a:schemeClr val="bg1"/>
            </a:solidFill>
          </a:ln>
          <a:extLst>
            <a:ext uri="{909E8E84-426E-40DD-AFC4-6F175D3DCCD1}">
              <a14:hiddenFill xmlns:a14="http://schemas.microsoft.com/office/drawing/2010/main">
                <a:solidFill>
                  <a:srgbClr val="FFFFFF"/>
                </a:solidFill>
              </a14:hiddenFill>
            </a:ext>
          </a:extLst>
        </p:spPr>
      </p:pic>
      <p:pic>
        <p:nvPicPr>
          <p:cNvPr id="49" name="Picture 48" descr="A person in a suit talking to a person in a suit&#10;&#10;Description automatically generated with low confidence">
            <a:extLst>
              <a:ext uri="{FF2B5EF4-FFF2-40B4-BE49-F238E27FC236}">
                <a16:creationId xmlns:a16="http://schemas.microsoft.com/office/drawing/2014/main" id="{E3F1FFE1-730B-38FD-C03A-F5AA0664DA1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589446" y="3336201"/>
            <a:ext cx="1821977" cy="1570669"/>
          </a:xfrm>
          <a:custGeom>
            <a:avLst/>
            <a:gdLst>
              <a:gd name="connsiteX0" fmla="*/ 392667 w 1821977"/>
              <a:gd name="connsiteY0" fmla="*/ 0 h 1570669"/>
              <a:gd name="connsiteX1" fmla="*/ 1429310 w 1821977"/>
              <a:gd name="connsiteY1" fmla="*/ 0 h 1570669"/>
              <a:gd name="connsiteX2" fmla="*/ 1821977 w 1821977"/>
              <a:gd name="connsiteY2" fmla="*/ 785335 h 1570669"/>
              <a:gd name="connsiteX3" fmla="*/ 1429310 w 1821977"/>
              <a:gd name="connsiteY3" fmla="*/ 1570669 h 1570669"/>
              <a:gd name="connsiteX4" fmla="*/ 392667 w 1821977"/>
              <a:gd name="connsiteY4" fmla="*/ 1570669 h 1570669"/>
              <a:gd name="connsiteX5" fmla="*/ 0 w 1821977"/>
              <a:gd name="connsiteY5" fmla="*/ 785335 h 157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1977" h="1570669">
                <a:moveTo>
                  <a:pt x="392667" y="0"/>
                </a:moveTo>
                <a:lnTo>
                  <a:pt x="1429310" y="0"/>
                </a:lnTo>
                <a:lnTo>
                  <a:pt x="1821977" y="785335"/>
                </a:lnTo>
                <a:lnTo>
                  <a:pt x="1429310" y="1570669"/>
                </a:lnTo>
                <a:lnTo>
                  <a:pt x="392667" y="1570669"/>
                </a:lnTo>
                <a:lnTo>
                  <a:pt x="0" y="785335"/>
                </a:lnTo>
                <a:close/>
              </a:path>
            </a:pathLst>
          </a:custGeom>
          <a:ln w="19050">
            <a:solidFill>
              <a:schemeClr val="bg1"/>
            </a:solidFill>
          </a:ln>
        </p:spPr>
      </p:pic>
      <p:sp>
        <p:nvSpPr>
          <p:cNvPr id="2" name="Title 1">
            <a:extLst>
              <a:ext uri="{FF2B5EF4-FFF2-40B4-BE49-F238E27FC236}">
                <a16:creationId xmlns:a16="http://schemas.microsoft.com/office/drawing/2014/main" id="{A8787403-7E00-2933-43A7-4765A7A58245}"/>
              </a:ext>
            </a:extLst>
          </p:cNvPr>
          <p:cNvSpPr>
            <a:spLocks noGrp="1"/>
          </p:cNvSpPr>
          <p:nvPr>
            <p:ph type="title"/>
          </p:nvPr>
        </p:nvSpPr>
        <p:spPr/>
        <p:txBody>
          <a:bodyPr/>
          <a:lstStyle/>
          <a:p>
            <a:r>
              <a:rPr lang="en-US" dirty="0"/>
              <a:t>Beyond the nuclear echo chamber: </a:t>
            </a:r>
            <a:r>
              <a:rPr lang="en-US" b="0" i="1" dirty="0"/>
              <a:t>communicating </a:t>
            </a:r>
            <a:br>
              <a:rPr lang="en-US" b="0" i="1" dirty="0"/>
            </a:br>
            <a:r>
              <a:rPr lang="en-US" b="0" i="1" dirty="0"/>
              <a:t>INL’s mission to a broad spectrum of audiences</a:t>
            </a:r>
          </a:p>
        </p:txBody>
      </p:sp>
      <p:sp>
        <p:nvSpPr>
          <p:cNvPr id="5" name="Slide Number Placeholder 4">
            <a:extLst>
              <a:ext uri="{FF2B5EF4-FFF2-40B4-BE49-F238E27FC236}">
                <a16:creationId xmlns:a16="http://schemas.microsoft.com/office/drawing/2014/main" id="{89AAC525-EE51-1A2A-01DD-73C3A5A79862}"/>
              </a:ext>
            </a:extLst>
          </p:cNvPr>
          <p:cNvSpPr>
            <a:spLocks noGrp="1"/>
          </p:cNvSpPr>
          <p:nvPr>
            <p:ph type="sldNum" sz="quarter" idx="12"/>
          </p:nvPr>
        </p:nvSpPr>
        <p:spPr/>
        <p:txBody>
          <a:bodyPr/>
          <a:lstStyle/>
          <a:p>
            <a:fld id="{82B577FA-F7D9-2C48-919F-F962E3BF952F}" type="slidenum">
              <a:rPr lang="en-US" smtClean="0"/>
              <a:t>29</a:t>
            </a:fld>
            <a:endParaRPr lang="en-US"/>
          </a:p>
        </p:txBody>
      </p:sp>
      <p:pic>
        <p:nvPicPr>
          <p:cNvPr id="47" name="Picture 46" descr="Image">
            <a:extLst>
              <a:ext uri="{FF2B5EF4-FFF2-40B4-BE49-F238E27FC236}">
                <a16:creationId xmlns:a16="http://schemas.microsoft.com/office/drawing/2014/main" id="{CC0E9D6F-C398-E28C-880B-82AD036210F6}"/>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731445" y="3342297"/>
            <a:ext cx="1821977" cy="1570669"/>
          </a:xfrm>
          <a:custGeom>
            <a:avLst/>
            <a:gdLst>
              <a:gd name="connsiteX0" fmla="*/ 392667 w 1821977"/>
              <a:gd name="connsiteY0" fmla="*/ 0 h 1570669"/>
              <a:gd name="connsiteX1" fmla="*/ 1429310 w 1821977"/>
              <a:gd name="connsiteY1" fmla="*/ 0 h 1570669"/>
              <a:gd name="connsiteX2" fmla="*/ 1821977 w 1821977"/>
              <a:gd name="connsiteY2" fmla="*/ 785335 h 1570669"/>
              <a:gd name="connsiteX3" fmla="*/ 1429310 w 1821977"/>
              <a:gd name="connsiteY3" fmla="*/ 1570669 h 1570669"/>
              <a:gd name="connsiteX4" fmla="*/ 392667 w 1821977"/>
              <a:gd name="connsiteY4" fmla="*/ 1570669 h 1570669"/>
              <a:gd name="connsiteX5" fmla="*/ 0 w 1821977"/>
              <a:gd name="connsiteY5" fmla="*/ 785335 h 157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1977" h="1570669">
                <a:moveTo>
                  <a:pt x="392667" y="0"/>
                </a:moveTo>
                <a:lnTo>
                  <a:pt x="1429310" y="0"/>
                </a:lnTo>
                <a:lnTo>
                  <a:pt x="1821977" y="785335"/>
                </a:lnTo>
                <a:lnTo>
                  <a:pt x="1429310" y="1570669"/>
                </a:lnTo>
                <a:lnTo>
                  <a:pt x="392667" y="1570669"/>
                </a:lnTo>
                <a:lnTo>
                  <a:pt x="0" y="785335"/>
                </a:lnTo>
                <a:close/>
              </a:path>
            </a:pathLst>
          </a:custGeom>
          <a:noFill/>
          <a:ln w="19050">
            <a:solidFill>
              <a:schemeClr val="bg1"/>
            </a:solidFill>
          </a:ln>
          <a:extLst>
            <a:ext uri="{909E8E84-426E-40DD-AFC4-6F175D3DCCD1}">
              <a14:hiddenFill xmlns:a14="http://schemas.microsoft.com/office/drawing/2010/main">
                <a:solidFill>
                  <a:srgbClr val="FFFFFF"/>
                </a:solidFill>
              </a14:hiddenFill>
            </a:ext>
          </a:extLst>
        </p:spPr>
      </p:pic>
      <p:pic>
        <p:nvPicPr>
          <p:cNvPr id="46" name="Picture 45" descr="A person standing on a stage&#10;&#10;Description automatically generated with low confidence">
            <a:extLst>
              <a:ext uri="{FF2B5EF4-FFF2-40B4-BE49-F238E27FC236}">
                <a16:creationId xmlns:a16="http://schemas.microsoft.com/office/drawing/2014/main" id="{6E86B3E1-D66D-0D03-5E47-03CA775D6EC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195945" y="2516482"/>
            <a:ext cx="1821977" cy="1570669"/>
          </a:xfrm>
          <a:custGeom>
            <a:avLst/>
            <a:gdLst>
              <a:gd name="connsiteX0" fmla="*/ 392667 w 1821977"/>
              <a:gd name="connsiteY0" fmla="*/ 0 h 1570669"/>
              <a:gd name="connsiteX1" fmla="*/ 1429310 w 1821977"/>
              <a:gd name="connsiteY1" fmla="*/ 0 h 1570669"/>
              <a:gd name="connsiteX2" fmla="*/ 1821977 w 1821977"/>
              <a:gd name="connsiteY2" fmla="*/ 785335 h 1570669"/>
              <a:gd name="connsiteX3" fmla="*/ 1429310 w 1821977"/>
              <a:gd name="connsiteY3" fmla="*/ 1570669 h 1570669"/>
              <a:gd name="connsiteX4" fmla="*/ 392667 w 1821977"/>
              <a:gd name="connsiteY4" fmla="*/ 1570669 h 1570669"/>
              <a:gd name="connsiteX5" fmla="*/ 0 w 1821977"/>
              <a:gd name="connsiteY5" fmla="*/ 785335 h 157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1977" h="1570669">
                <a:moveTo>
                  <a:pt x="392667" y="0"/>
                </a:moveTo>
                <a:lnTo>
                  <a:pt x="1429310" y="0"/>
                </a:lnTo>
                <a:lnTo>
                  <a:pt x="1821977" y="785335"/>
                </a:lnTo>
                <a:lnTo>
                  <a:pt x="1429310" y="1570669"/>
                </a:lnTo>
                <a:lnTo>
                  <a:pt x="392667" y="1570669"/>
                </a:lnTo>
                <a:lnTo>
                  <a:pt x="0" y="785335"/>
                </a:lnTo>
                <a:close/>
              </a:path>
            </a:pathLst>
          </a:custGeom>
          <a:ln w="19050">
            <a:solidFill>
              <a:schemeClr val="bg1"/>
            </a:solidFill>
          </a:ln>
        </p:spPr>
      </p:pic>
      <p:pic>
        <p:nvPicPr>
          <p:cNvPr id="40" name="Picture 39" descr="A group of people in a room&#10;&#10;Description automatically generated with medium confidence">
            <a:extLst>
              <a:ext uri="{FF2B5EF4-FFF2-40B4-BE49-F238E27FC236}">
                <a16:creationId xmlns:a16="http://schemas.microsoft.com/office/drawing/2014/main" id="{EEE6065F-63AD-1DC4-F823-6A9364DDD0F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124948" y="4219725"/>
            <a:ext cx="1821977" cy="1570669"/>
          </a:xfrm>
          <a:custGeom>
            <a:avLst/>
            <a:gdLst>
              <a:gd name="connsiteX0" fmla="*/ 392667 w 1821977"/>
              <a:gd name="connsiteY0" fmla="*/ 0 h 1570669"/>
              <a:gd name="connsiteX1" fmla="*/ 1429310 w 1821977"/>
              <a:gd name="connsiteY1" fmla="*/ 0 h 1570669"/>
              <a:gd name="connsiteX2" fmla="*/ 1821977 w 1821977"/>
              <a:gd name="connsiteY2" fmla="*/ 785335 h 1570669"/>
              <a:gd name="connsiteX3" fmla="*/ 1429310 w 1821977"/>
              <a:gd name="connsiteY3" fmla="*/ 1570669 h 1570669"/>
              <a:gd name="connsiteX4" fmla="*/ 392667 w 1821977"/>
              <a:gd name="connsiteY4" fmla="*/ 1570669 h 1570669"/>
              <a:gd name="connsiteX5" fmla="*/ 0 w 1821977"/>
              <a:gd name="connsiteY5" fmla="*/ 785335 h 157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1977" h="1570669">
                <a:moveTo>
                  <a:pt x="392667" y="0"/>
                </a:moveTo>
                <a:lnTo>
                  <a:pt x="1429310" y="0"/>
                </a:lnTo>
                <a:lnTo>
                  <a:pt x="1821977" y="785335"/>
                </a:lnTo>
                <a:lnTo>
                  <a:pt x="1429310" y="1570669"/>
                </a:lnTo>
                <a:lnTo>
                  <a:pt x="392667" y="1570669"/>
                </a:lnTo>
                <a:lnTo>
                  <a:pt x="0" y="785335"/>
                </a:lnTo>
                <a:close/>
              </a:path>
            </a:pathLst>
          </a:custGeom>
          <a:ln w="19050">
            <a:solidFill>
              <a:schemeClr val="bg1"/>
            </a:solidFill>
          </a:ln>
        </p:spPr>
      </p:pic>
      <p:pic>
        <p:nvPicPr>
          <p:cNvPr id="41" name="Picture 40" descr="A group of people wearing masks&#10;&#10;Description automatically generated with medium confidence">
            <a:extLst>
              <a:ext uri="{FF2B5EF4-FFF2-40B4-BE49-F238E27FC236}">
                <a16:creationId xmlns:a16="http://schemas.microsoft.com/office/drawing/2014/main" id="{7E1C131A-9550-152C-3194-710E7930707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731444" y="1667344"/>
            <a:ext cx="1821977" cy="1570669"/>
          </a:xfrm>
          <a:custGeom>
            <a:avLst/>
            <a:gdLst>
              <a:gd name="connsiteX0" fmla="*/ 392667 w 1821977"/>
              <a:gd name="connsiteY0" fmla="*/ 0 h 1570669"/>
              <a:gd name="connsiteX1" fmla="*/ 1429310 w 1821977"/>
              <a:gd name="connsiteY1" fmla="*/ 0 h 1570669"/>
              <a:gd name="connsiteX2" fmla="*/ 1821977 w 1821977"/>
              <a:gd name="connsiteY2" fmla="*/ 785335 h 1570669"/>
              <a:gd name="connsiteX3" fmla="*/ 1429310 w 1821977"/>
              <a:gd name="connsiteY3" fmla="*/ 1570669 h 1570669"/>
              <a:gd name="connsiteX4" fmla="*/ 392667 w 1821977"/>
              <a:gd name="connsiteY4" fmla="*/ 1570669 h 1570669"/>
              <a:gd name="connsiteX5" fmla="*/ 0 w 1821977"/>
              <a:gd name="connsiteY5" fmla="*/ 785335 h 157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1977" h="1570669">
                <a:moveTo>
                  <a:pt x="392667" y="0"/>
                </a:moveTo>
                <a:lnTo>
                  <a:pt x="1429310" y="0"/>
                </a:lnTo>
                <a:lnTo>
                  <a:pt x="1821977" y="785335"/>
                </a:lnTo>
                <a:lnTo>
                  <a:pt x="1429310" y="1570669"/>
                </a:lnTo>
                <a:lnTo>
                  <a:pt x="392667" y="1570669"/>
                </a:lnTo>
                <a:lnTo>
                  <a:pt x="0" y="785335"/>
                </a:lnTo>
                <a:close/>
              </a:path>
            </a:pathLst>
          </a:custGeom>
          <a:ln w="19050">
            <a:solidFill>
              <a:schemeClr val="bg1"/>
            </a:solidFill>
          </a:ln>
        </p:spPr>
      </p:pic>
      <p:pic>
        <p:nvPicPr>
          <p:cNvPr id="51" name="Picture 50" descr="A group of people in a room&#10;&#10;Description automatically generated with low confidence">
            <a:extLst>
              <a:ext uri="{FF2B5EF4-FFF2-40B4-BE49-F238E27FC236}">
                <a16:creationId xmlns:a16="http://schemas.microsoft.com/office/drawing/2014/main" id="{8C7BCAF3-C593-99D2-2CF3-B6C98CBB2170}"/>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802444" y="3342296"/>
            <a:ext cx="1821977" cy="1570669"/>
          </a:xfrm>
          <a:custGeom>
            <a:avLst/>
            <a:gdLst>
              <a:gd name="connsiteX0" fmla="*/ 392667 w 1821977"/>
              <a:gd name="connsiteY0" fmla="*/ 0 h 1570669"/>
              <a:gd name="connsiteX1" fmla="*/ 1429310 w 1821977"/>
              <a:gd name="connsiteY1" fmla="*/ 0 h 1570669"/>
              <a:gd name="connsiteX2" fmla="*/ 1821977 w 1821977"/>
              <a:gd name="connsiteY2" fmla="*/ 785335 h 1570669"/>
              <a:gd name="connsiteX3" fmla="*/ 1429310 w 1821977"/>
              <a:gd name="connsiteY3" fmla="*/ 1570669 h 1570669"/>
              <a:gd name="connsiteX4" fmla="*/ 392667 w 1821977"/>
              <a:gd name="connsiteY4" fmla="*/ 1570669 h 1570669"/>
              <a:gd name="connsiteX5" fmla="*/ 0 w 1821977"/>
              <a:gd name="connsiteY5" fmla="*/ 785335 h 157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1977" h="1570669">
                <a:moveTo>
                  <a:pt x="392667" y="0"/>
                </a:moveTo>
                <a:lnTo>
                  <a:pt x="1429310" y="0"/>
                </a:lnTo>
                <a:lnTo>
                  <a:pt x="1821977" y="785335"/>
                </a:lnTo>
                <a:lnTo>
                  <a:pt x="1429310" y="1570669"/>
                </a:lnTo>
                <a:lnTo>
                  <a:pt x="392667" y="1570669"/>
                </a:lnTo>
                <a:lnTo>
                  <a:pt x="0" y="785335"/>
                </a:lnTo>
                <a:close/>
              </a:path>
            </a:pathLst>
          </a:custGeom>
          <a:ln w="19050">
            <a:solidFill>
              <a:schemeClr val="bg1"/>
            </a:solidFill>
          </a:ln>
        </p:spPr>
      </p:pic>
    </p:spTree>
    <p:extLst>
      <p:ext uri="{BB962C8B-B14F-4D97-AF65-F5344CB8AC3E}">
        <p14:creationId xmlns:p14="http://schemas.microsoft.com/office/powerpoint/2010/main" val="686762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0F2D8-D9B6-5317-553C-4C77B4A8DD3C}"/>
              </a:ext>
            </a:extLst>
          </p:cNvPr>
          <p:cNvSpPr>
            <a:spLocks noGrp="1"/>
          </p:cNvSpPr>
          <p:nvPr>
            <p:ph type="title"/>
          </p:nvPr>
        </p:nvSpPr>
        <p:spPr>
          <a:xfrm>
            <a:off x="938151" y="558602"/>
            <a:ext cx="7021483" cy="1005229"/>
          </a:xfrm>
        </p:spPr>
        <p:txBody>
          <a:bodyPr/>
          <a:lstStyle/>
          <a:p>
            <a:r>
              <a:rPr lang="en-US" dirty="0"/>
              <a:t>The U.S. energy grid is increasingly vulnerable to cyber and physical threats</a:t>
            </a:r>
          </a:p>
        </p:txBody>
      </p:sp>
      <p:sp>
        <p:nvSpPr>
          <p:cNvPr id="4" name="Slide Number Placeholder 3">
            <a:extLst>
              <a:ext uri="{FF2B5EF4-FFF2-40B4-BE49-F238E27FC236}">
                <a16:creationId xmlns:a16="http://schemas.microsoft.com/office/drawing/2014/main" id="{EEE5E7EE-7E37-9284-63C4-CB072B51B42A}"/>
              </a:ext>
            </a:extLst>
          </p:cNvPr>
          <p:cNvSpPr>
            <a:spLocks noGrp="1"/>
          </p:cNvSpPr>
          <p:nvPr>
            <p:ph type="sldNum" sz="quarter" idx="12"/>
          </p:nvPr>
        </p:nvSpPr>
        <p:spPr/>
        <p:txBody>
          <a:bodyPr/>
          <a:lstStyle/>
          <a:p>
            <a:fld id="{82B577FA-F7D9-2C48-919F-F962E3BF952F}" type="slidenum">
              <a:rPr lang="en-US" smtClean="0"/>
              <a:t>3</a:t>
            </a:fld>
            <a:endParaRPr lang="en-US"/>
          </a:p>
        </p:txBody>
      </p:sp>
      <p:pic>
        <p:nvPicPr>
          <p:cNvPr id="1026" name="Picture 2" descr="A white truck is surrounded by orange construction cones and parked outside a substation at the end of a gravel path lined by trees.">
            <a:extLst>
              <a:ext uri="{FF2B5EF4-FFF2-40B4-BE49-F238E27FC236}">
                <a16:creationId xmlns:a16="http://schemas.microsoft.com/office/drawing/2014/main" id="{405A7544-3156-A50E-97F4-C2222130B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6873" y="558602"/>
            <a:ext cx="3154680" cy="21031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A74AF3-097A-3DB9-C103-3948E23D7121}"/>
              </a:ext>
            </a:extLst>
          </p:cNvPr>
          <p:cNvSpPr txBox="1"/>
          <p:nvPr/>
        </p:nvSpPr>
        <p:spPr>
          <a:xfrm>
            <a:off x="8736873" y="2661722"/>
            <a:ext cx="3154680" cy="892552"/>
          </a:xfrm>
          <a:prstGeom prst="rect">
            <a:avLst/>
          </a:prstGeom>
          <a:noFill/>
        </p:spPr>
        <p:txBody>
          <a:bodyPr wrap="square">
            <a:spAutoFit/>
          </a:bodyPr>
          <a:lstStyle/>
          <a:p>
            <a:pPr algn="ctr"/>
            <a:r>
              <a:rPr lang="en-US" sz="1400" b="0" i="1" dirty="0">
                <a:solidFill>
                  <a:schemeClr val="tx2"/>
                </a:solidFill>
                <a:effectLst/>
              </a:rPr>
              <a:t>Gunfire damaged two substations in Moore County, N.C., in December, causing 45,000 people to lose power. </a:t>
            </a:r>
          </a:p>
          <a:p>
            <a:pPr algn="ctr"/>
            <a:r>
              <a:rPr lang="en-US" sz="1000" b="0" i="1" dirty="0">
                <a:solidFill>
                  <a:schemeClr val="tx2"/>
                </a:solidFill>
                <a:effectLst/>
              </a:rPr>
              <a:t>Kate Medley for The New York Times</a:t>
            </a:r>
            <a:endParaRPr lang="en-US" sz="1000" i="1" dirty="0">
              <a:solidFill>
                <a:schemeClr val="tx2"/>
              </a:solidFill>
            </a:endParaRPr>
          </a:p>
        </p:txBody>
      </p:sp>
      <p:pic>
        <p:nvPicPr>
          <p:cNvPr id="11" name="Picture 10">
            <a:extLst>
              <a:ext uri="{FF2B5EF4-FFF2-40B4-BE49-F238E27FC236}">
                <a16:creationId xmlns:a16="http://schemas.microsoft.com/office/drawing/2014/main" id="{B2658BAA-690C-2B6D-9A8E-06AB679771BD}"/>
              </a:ext>
            </a:extLst>
          </p:cNvPr>
          <p:cNvPicPr>
            <a:picLocks noChangeAspect="1"/>
          </p:cNvPicPr>
          <p:nvPr/>
        </p:nvPicPr>
        <p:blipFill rotWithShape="1">
          <a:blip r:embed="rId4"/>
          <a:srcRect t="23275"/>
          <a:stretch/>
        </p:blipFill>
        <p:spPr>
          <a:xfrm>
            <a:off x="824478" y="5146765"/>
            <a:ext cx="7638075" cy="1122516"/>
          </a:xfrm>
          <a:prstGeom prst="rect">
            <a:avLst/>
          </a:prstGeom>
        </p:spPr>
      </p:pic>
      <p:sp>
        <p:nvSpPr>
          <p:cNvPr id="13" name="Content Placeholder 12">
            <a:extLst>
              <a:ext uri="{FF2B5EF4-FFF2-40B4-BE49-F238E27FC236}">
                <a16:creationId xmlns:a16="http://schemas.microsoft.com/office/drawing/2014/main" id="{7A6BBB38-0A93-A6EF-FB81-B804F5455FD0}"/>
              </a:ext>
            </a:extLst>
          </p:cNvPr>
          <p:cNvSpPr>
            <a:spLocks noGrp="1"/>
          </p:cNvSpPr>
          <p:nvPr>
            <p:ph idx="1"/>
          </p:nvPr>
        </p:nvSpPr>
        <p:spPr/>
        <p:txBody>
          <a:bodyPr/>
          <a:lstStyle/>
          <a:p>
            <a:r>
              <a:rPr lang="en-US" dirty="0">
                <a:latin typeface="+mn-lt"/>
              </a:rPr>
              <a:t>Critical infrastructure relies</a:t>
            </a:r>
            <a:r>
              <a:rPr lang="en-US" b="0" i="0" dirty="0">
                <a:effectLst/>
                <a:latin typeface="+mn-lt"/>
              </a:rPr>
              <a:t> on industrial control systems vulnerable to cyber attack</a:t>
            </a:r>
            <a:endParaRPr lang="en-US" dirty="0">
              <a:latin typeface="+mn-lt"/>
            </a:endParaRPr>
          </a:p>
          <a:p>
            <a:r>
              <a:rPr lang="en-US" dirty="0"/>
              <a:t>Cyber threats have physical consequences</a:t>
            </a:r>
          </a:p>
          <a:p>
            <a:r>
              <a:rPr lang="en-US" dirty="0"/>
              <a:t>Direct physical attacks on the grid by domestic violent extremist increased by 77% in 2022</a:t>
            </a:r>
          </a:p>
          <a:p>
            <a:r>
              <a:rPr lang="en-US" dirty="0"/>
              <a:t>An aging grid is overly dependent on legacy technologies</a:t>
            </a:r>
          </a:p>
          <a:p>
            <a:r>
              <a:rPr lang="en-US" dirty="0"/>
              <a:t>Increasing frequency of severe weather events </a:t>
            </a:r>
          </a:p>
        </p:txBody>
      </p:sp>
      <p:pic>
        <p:nvPicPr>
          <p:cNvPr id="1028" name="Picture 4" descr="PHOTO: Fuel tanks are seen at a Colonial Pipeline breakout station in Woodbine, Md., May 8, 2021.">
            <a:extLst>
              <a:ext uri="{FF2B5EF4-FFF2-40B4-BE49-F238E27FC236}">
                <a16:creationId xmlns:a16="http://schemas.microsoft.com/office/drawing/2014/main" id="{36A4F131-5383-70C0-C899-16E5A46FF6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6873" y="3554274"/>
            <a:ext cx="3154680" cy="17745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8228AB5-14EE-7BDB-B68F-E0B134CF196A}"/>
              </a:ext>
            </a:extLst>
          </p:cNvPr>
          <p:cNvSpPr txBox="1"/>
          <p:nvPr/>
        </p:nvSpPr>
        <p:spPr>
          <a:xfrm>
            <a:off x="8736874" y="5322311"/>
            <a:ext cx="3154680" cy="892552"/>
          </a:xfrm>
          <a:prstGeom prst="rect">
            <a:avLst/>
          </a:prstGeom>
          <a:noFill/>
        </p:spPr>
        <p:txBody>
          <a:bodyPr wrap="square">
            <a:spAutoFit/>
          </a:bodyPr>
          <a:lstStyle/>
          <a:p>
            <a:pPr algn="ctr"/>
            <a:r>
              <a:rPr lang="en-US" sz="1400" b="0" i="1" dirty="0">
                <a:solidFill>
                  <a:schemeClr val="tx2"/>
                </a:solidFill>
                <a:effectLst/>
              </a:rPr>
              <a:t>A cyberattack forced the shutdown of 5,500 miles of Colonial Pipeline's interstate system</a:t>
            </a:r>
            <a:r>
              <a:rPr lang="en-US" sz="1400" i="1" dirty="0">
                <a:solidFill>
                  <a:schemeClr val="tx2"/>
                </a:solidFill>
              </a:rPr>
              <a:t>.</a:t>
            </a:r>
          </a:p>
          <a:p>
            <a:pPr algn="ctr"/>
            <a:r>
              <a:rPr lang="en-US" sz="1000" b="0" i="0" dirty="0">
                <a:solidFill>
                  <a:schemeClr val="tx2"/>
                </a:solidFill>
                <a:effectLst/>
              </a:rPr>
              <a:t>Jim Lo </a:t>
            </a:r>
            <a:r>
              <a:rPr lang="en-US" sz="1000" b="0" i="0" dirty="0" err="1">
                <a:solidFill>
                  <a:schemeClr val="tx2"/>
                </a:solidFill>
                <a:effectLst/>
              </a:rPr>
              <a:t>Scalzo</a:t>
            </a:r>
            <a:r>
              <a:rPr lang="en-US" sz="1000" b="0" i="0" dirty="0">
                <a:solidFill>
                  <a:schemeClr val="tx2"/>
                </a:solidFill>
                <a:effectLst/>
              </a:rPr>
              <a:t>/EPA via Shutterstock</a:t>
            </a:r>
          </a:p>
        </p:txBody>
      </p:sp>
    </p:spTree>
    <p:extLst>
      <p:ext uri="{BB962C8B-B14F-4D97-AF65-F5344CB8AC3E}">
        <p14:creationId xmlns:p14="http://schemas.microsoft.com/office/powerpoint/2010/main" val="4066567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B61D5-E4FD-4CC7-808F-D8A6D6233FDC}"/>
              </a:ext>
            </a:extLst>
          </p:cNvPr>
          <p:cNvSpPr>
            <a:spLocks noGrp="1"/>
          </p:cNvSpPr>
          <p:nvPr>
            <p:ph type="title"/>
          </p:nvPr>
        </p:nvSpPr>
        <p:spPr>
          <a:xfrm>
            <a:off x="888175" y="546077"/>
            <a:ext cx="10849555" cy="529381"/>
          </a:xfrm>
        </p:spPr>
        <p:txBody>
          <a:bodyPr/>
          <a:lstStyle/>
          <a:p>
            <a:r>
              <a:rPr lang="en-US" sz="3000" dirty="0"/>
              <a:t>Transforming our energy system provides an opportunity for a secure and resilient clean energy future </a:t>
            </a:r>
          </a:p>
        </p:txBody>
      </p:sp>
      <p:sp>
        <p:nvSpPr>
          <p:cNvPr id="5" name="Slide Number Placeholder 4">
            <a:extLst>
              <a:ext uri="{FF2B5EF4-FFF2-40B4-BE49-F238E27FC236}">
                <a16:creationId xmlns:a16="http://schemas.microsoft.com/office/drawing/2014/main" id="{62FA9704-3D5E-4A06-9B5A-63DFFB40DD61}"/>
              </a:ext>
            </a:extLst>
          </p:cNvPr>
          <p:cNvSpPr>
            <a:spLocks noGrp="1"/>
          </p:cNvSpPr>
          <p:nvPr>
            <p:ph type="sldNum" sz="quarter" idx="12"/>
          </p:nvPr>
        </p:nvSpPr>
        <p:spPr/>
        <p:txBody>
          <a:bodyPr/>
          <a:lstStyle/>
          <a:p>
            <a:fld id="{82B577FA-F7D9-2C48-919F-F962E3BF952F}" type="slidenum">
              <a:rPr lang="en-US" smtClean="0"/>
              <a:t>4</a:t>
            </a:fld>
            <a:endParaRPr lang="en-US" dirty="0"/>
          </a:p>
        </p:txBody>
      </p:sp>
      <p:pic>
        <p:nvPicPr>
          <p:cNvPr id="6" name="Picture 5" descr="Graphical user interface&#10;&#10;Description automatically generated with medium confidence">
            <a:extLst>
              <a:ext uri="{FF2B5EF4-FFF2-40B4-BE49-F238E27FC236}">
                <a16:creationId xmlns:a16="http://schemas.microsoft.com/office/drawing/2014/main" id="{4C4FA455-9C88-B073-DFAF-3C99EE0295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1834" y="1448656"/>
            <a:ext cx="11388332" cy="4736387"/>
          </a:xfrm>
          <a:prstGeom prst="rect">
            <a:avLst/>
          </a:prstGeom>
        </p:spPr>
      </p:pic>
    </p:spTree>
    <p:extLst>
      <p:ext uri="{BB962C8B-B14F-4D97-AF65-F5344CB8AC3E}">
        <p14:creationId xmlns:p14="http://schemas.microsoft.com/office/powerpoint/2010/main" val="1523153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4AF5BE-8595-EBFA-2E48-BA5871D477FF}"/>
              </a:ext>
            </a:extLst>
          </p:cNvPr>
          <p:cNvSpPr>
            <a:spLocks noGrp="1"/>
          </p:cNvSpPr>
          <p:nvPr>
            <p:ph type="title"/>
          </p:nvPr>
        </p:nvSpPr>
        <p:spPr>
          <a:xfrm>
            <a:off x="938151" y="558602"/>
            <a:ext cx="6821549" cy="1005229"/>
          </a:xfrm>
        </p:spPr>
        <p:txBody>
          <a:bodyPr/>
          <a:lstStyle/>
          <a:p>
            <a:r>
              <a:rPr lang="en-US" dirty="0"/>
              <a:t>U.S. nuclear industry recognizes the demand for new nuclear power projects</a:t>
            </a:r>
          </a:p>
        </p:txBody>
      </p:sp>
      <p:sp>
        <p:nvSpPr>
          <p:cNvPr id="3" name="Content Placeholder 2">
            <a:extLst>
              <a:ext uri="{FF2B5EF4-FFF2-40B4-BE49-F238E27FC236}">
                <a16:creationId xmlns:a16="http://schemas.microsoft.com/office/drawing/2014/main" id="{7D4B6615-28E8-2477-D556-C3813F1A50EE}"/>
              </a:ext>
            </a:extLst>
          </p:cNvPr>
          <p:cNvSpPr>
            <a:spLocks noGrp="1"/>
          </p:cNvSpPr>
          <p:nvPr>
            <p:ph idx="1"/>
          </p:nvPr>
        </p:nvSpPr>
        <p:spPr>
          <a:xfrm>
            <a:off x="397043" y="1643646"/>
            <a:ext cx="7745472" cy="4207040"/>
          </a:xfrm>
        </p:spPr>
        <p:txBody>
          <a:bodyPr/>
          <a:lstStyle/>
          <a:p>
            <a:pPr marL="0" indent="0">
              <a:buNone/>
            </a:pPr>
            <a:r>
              <a:rPr lang="en-US" dirty="0"/>
              <a:t>Utilities recently identify the need to add </a:t>
            </a:r>
            <a:r>
              <a:rPr lang="en-US" u="sng" dirty="0"/>
              <a:t>100 gigawatts</a:t>
            </a:r>
            <a:r>
              <a:rPr lang="en-US" dirty="0"/>
              <a:t> of nuclear power by 2050, more than doubling current capacity.</a:t>
            </a:r>
          </a:p>
        </p:txBody>
      </p:sp>
      <p:sp>
        <p:nvSpPr>
          <p:cNvPr id="4" name="Slide Number Placeholder 3">
            <a:extLst>
              <a:ext uri="{FF2B5EF4-FFF2-40B4-BE49-F238E27FC236}">
                <a16:creationId xmlns:a16="http://schemas.microsoft.com/office/drawing/2014/main" id="{427B6ADC-C055-7AE8-D1C1-16A17D5B2266}"/>
              </a:ext>
            </a:extLst>
          </p:cNvPr>
          <p:cNvSpPr>
            <a:spLocks noGrp="1"/>
          </p:cNvSpPr>
          <p:nvPr>
            <p:ph type="sldNum" sz="quarter" idx="12"/>
          </p:nvPr>
        </p:nvSpPr>
        <p:spPr/>
        <p:txBody>
          <a:bodyPr/>
          <a:lstStyle/>
          <a:p>
            <a:fld id="{82B577FA-F7D9-2C48-919F-F962E3BF952F}" type="slidenum">
              <a:rPr lang="en-US" smtClean="0"/>
              <a:t>5</a:t>
            </a:fld>
            <a:endParaRPr lang="en-US"/>
          </a:p>
        </p:txBody>
      </p:sp>
      <p:sp>
        <p:nvSpPr>
          <p:cNvPr id="11" name="TextBox 10">
            <a:extLst>
              <a:ext uri="{FF2B5EF4-FFF2-40B4-BE49-F238E27FC236}">
                <a16:creationId xmlns:a16="http://schemas.microsoft.com/office/drawing/2014/main" id="{9BCF7B69-3E3B-2C68-121F-373E69B1CD9A}"/>
              </a:ext>
            </a:extLst>
          </p:cNvPr>
          <p:cNvSpPr txBox="1"/>
          <p:nvPr/>
        </p:nvSpPr>
        <p:spPr>
          <a:xfrm>
            <a:off x="8749963" y="558602"/>
            <a:ext cx="3135010" cy="5324535"/>
          </a:xfrm>
          <a:prstGeom prst="rect">
            <a:avLst/>
          </a:prstGeom>
          <a:noFill/>
        </p:spPr>
        <p:txBody>
          <a:bodyPr wrap="square">
            <a:spAutoFit/>
          </a:bodyPr>
          <a:lstStyle/>
          <a:p>
            <a:pPr marL="285750" indent="-285750">
              <a:buFont typeface="Arial" panose="020B0604020202020204" pitchFamily="34" charset="0"/>
              <a:buChar char="•"/>
            </a:pPr>
            <a:r>
              <a:rPr lang="en-US" sz="1700" dirty="0">
                <a:solidFill>
                  <a:schemeClr val="tx2"/>
                </a:solidFill>
              </a:rPr>
              <a:t>Utilities are prepared to invest in nuclear energy because it is a proven non-carbon-emitting solution</a:t>
            </a:r>
          </a:p>
          <a:p>
            <a:pPr marL="285750" indent="-285750">
              <a:buFont typeface="Arial" panose="020B0604020202020204" pitchFamily="34" charset="0"/>
              <a:buChar char="•"/>
            </a:pPr>
            <a:endParaRPr lang="en-US" sz="1700" dirty="0">
              <a:solidFill>
                <a:schemeClr val="tx2"/>
              </a:solidFill>
            </a:endParaRPr>
          </a:p>
          <a:p>
            <a:pPr marL="285750" indent="-285750">
              <a:buFont typeface="Arial" panose="020B0604020202020204" pitchFamily="34" charset="0"/>
              <a:buChar char="•"/>
            </a:pPr>
            <a:r>
              <a:rPr lang="en-US" sz="1700" dirty="0">
                <a:solidFill>
                  <a:schemeClr val="tx2"/>
                </a:solidFill>
              </a:rPr>
              <a:t>New reactor designs are simpler, more versatile, and more economical at scale</a:t>
            </a:r>
          </a:p>
          <a:p>
            <a:pPr marL="285750" indent="-285750">
              <a:buFont typeface="Arial" panose="020B0604020202020204" pitchFamily="34" charset="0"/>
              <a:buChar char="•"/>
            </a:pPr>
            <a:endParaRPr lang="en-US" sz="1700" dirty="0">
              <a:solidFill>
                <a:schemeClr val="tx2"/>
              </a:solidFill>
            </a:endParaRPr>
          </a:p>
          <a:p>
            <a:pPr marL="285750" indent="-285750">
              <a:buFont typeface="Arial" panose="020B0604020202020204" pitchFamily="34" charset="0"/>
              <a:buChar char="•"/>
            </a:pPr>
            <a:r>
              <a:rPr lang="en-US" sz="1700" dirty="0">
                <a:solidFill>
                  <a:schemeClr val="tx2"/>
                </a:solidFill>
              </a:rPr>
              <a:t>Utilities are evaluating reusing retired coal plant sites to leverage existing infrastructure and workforce</a:t>
            </a:r>
          </a:p>
          <a:p>
            <a:pPr marL="285750" indent="-285750">
              <a:buFont typeface="Arial" panose="020B0604020202020204" pitchFamily="34" charset="0"/>
              <a:buChar char="•"/>
            </a:pPr>
            <a:endParaRPr lang="en-US" sz="1700" i="1" dirty="0">
              <a:solidFill>
                <a:schemeClr val="tx2"/>
              </a:solidFill>
            </a:endParaRPr>
          </a:p>
          <a:p>
            <a:pPr marL="285750" indent="-285750">
              <a:buFont typeface="Arial" panose="020B0604020202020204" pitchFamily="34" charset="0"/>
              <a:buChar char="•"/>
            </a:pPr>
            <a:r>
              <a:rPr lang="en-US" sz="1700" dirty="0">
                <a:solidFill>
                  <a:schemeClr val="tx2"/>
                </a:solidFill>
              </a:rPr>
              <a:t>Emissions avoided by adding 100 gigawatts of nuclear power is equivalent to taking more than 100 million cars off the road.</a:t>
            </a:r>
          </a:p>
        </p:txBody>
      </p:sp>
      <p:pic>
        <p:nvPicPr>
          <p:cNvPr id="12" name="Picture 11">
            <a:extLst>
              <a:ext uri="{FF2B5EF4-FFF2-40B4-BE49-F238E27FC236}">
                <a16:creationId xmlns:a16="http://schemas.microsoft.com/office/drawing/2014/main" id="{91FB5FA7-477F-277F-2931-6906AC44E122}"/>
              </a:ext>
            </a:extLst>
          </p:cNvPr>
          <p:cNvPicPr>
            <a:picLocks noChangeAspect="1"/>
          </p:cNvPicPr>
          <p:nvPr/>
        </p:nvPicPr>
        <p:blipFill>
          <a:blip r:embed="rId3"/>
          <a:stretch>
            <a:fillRect/>
          </a:stretch>
        </p:blipFill>
        <p:spPr>
          <a:xfrm>
            <a:off x="1613790" y="2465411"/>
            <a:ext cx="5470269" cy="3657600"/>
          </a:xfrm>
          <a:prstGeom prst="rect">
            <a:avLst/>
          </a:prstGeom>
        </p:spPr>
      </p:pic>
      <p:sp>
        <p:nvSpPr>
          <p:cNvPr id="13" name="TextBox 12">
            <a:extLst>
              <a:ext uri="{FF2B5EF4-FFF2-40B4-BE49-F238E27FC236}">
                <a16:creationId xmlns:a16="http://schemas.microsoft.com/office/drawing/2014/main" id="{11BA90C5-5F89-2A2C-322E-072249031FBD}"/>
              </a:ext>
            </a:extLst>
          </p:cNvPr>
          <p:cNvSpPr txBox="1"/>
          <p:nvPr/>
        </p:nvSpPr>
        <p:spPr>
          <a:xfrm>
            <a:off x="589449" y="6123011"/>
            <a:ext cx="7327330" cy="492443"/>
          </a:xfrm>
          <a:prstGeom prst="rect">
            <a:avLst/>
          </a:prstGeom>
          <a:noFill/>
        </p:spPr>
        <p:txBody>
          <a:bodyPr wrap="square" rtlCol="0">
            <a:spAutoFit/>
          </a:bodyPr>
          <a:lstStyle/>
          <a:p>
            <a:pPr algn="ctr"/>
            <a:r>
              <a:rPr lang="en-US" sz="1300" i="1" dirty="0">
                <a:solidFill>
                  <a:schemeClr val="tx2"/>
                </a:solidFill>
              </a:rPr>
              <a:t>Today, 92 reactors provide nearly 20% of the electricity produced for our power grid and more than half of our carbon-free electricity – more than solar, wind, hydro, and geothermal combined.</a:t>
            </a:r>
          </a:p>
        </p:txBody>
      </p:sp>
    </p:spTree>
    <p:extLst>
      <p:ext uri="{BB962C8B-B14F-4D97-AF65-F5344CB8AC3E}">
        <p14:creationId xmlns:p14="http://schemas.microsoft.com/office/powerpoint/2010/main" val="2815003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55EFC-C4AF-BA7A-4D60-F766222F2EF9}"/>
              </a:ext>
            </a:extLst>
          </p:cNvPr>
          <p:cNvSpPr>
            <a:spLocks noGrp="1"/>
          </p:cNvSpPr>
          <p:nvPr>
            <p:ph type="title"/>
          </p:nvPr>
        </p:nvSpPr>
        <p:spPr/>
        <p:txBody>
          <a:bodyPr/>
          <a:lstStyle/>
          <a:p>
            <a:r>
              <a:rPr lang="en-US" dirty="0"/>
              <a:t>U.S. domestic nuclear capacity has </a:t>
            </a:r>
            <a:br>
              <a:rPr lang="en-US" dirty="0"/>
            </a:br>
            <a:r>
              <a:rPr lang="en-US" dirty="0"/>
              <a:t>the potential to scale from ~100 GW </a:t>
            </a:r>
            <a:br>
              <a:rPr lang="en-US" dirty="0"/>
            </a:br>
            <a:r>
              <a:rPr lang="en-US" dirty="0"/>
              <a:t>in 2023 to ~300 GW by 2050</a:t>
            </a:r>
          </a:p>
        </p:txBody>
      </p:sp>
      <p:pic>
        <p:nvPicPr>
          <p:cNvPr id="12" name="Content Placeholder 11">
            <a:extLst>
              <a:ext uri="{FF2B5EF4-FFF2-40B4-BE49-F238E27FC236}">
                <a16:creationId xmlns:a16="http://schemas.microsoft.com/office/drawing/2014/main" id="{D5D5647E-B484-6915-98AB-30FCDF677645}"/>
              </a:ext>
            </a:extLst>
          </p:cNvPr>
          <p:cNvPicPr>
            <a:picLocks noGrp="1" noChangeAspect="1"/>
          </p:cNvPicPr>
          <p:nvPr>
            <p:ph idx="1"/>
          </p:nvPr>
        </p:nvPicPr>
        <p:blipFill>
          <a:blip r:embed="rId3"/>
          <a:stretch>
            <a:fillRect/>
          </a:stretch>
        </p:blipFill>
        <p:spPr>
          <a:xfrm>
            <a:off x="819906" y="2250242"/>
            <a:ext cx="7181050" cy="3931920"/>
          </a:xfrm>
        </p:spPr>
      </p:pic>
      <p:sp>
        <p:nvSpPr>
          <p:cNvPr id="5" name="Slide Number Placeholder 4">
            <a:extLst>
              <a:ext uri="{FF2B5EF4-FFF2-40B4-BE49-F238E27FC236}">
                <a16:creationId xmlns:a16="http://schemas.microsoft.com/office/drawing/2014/main" id="{DEA37BFB-D724-6105-FEBA-1450D4E2D5E3}"/>
              </a:ext>
            </a:extLst>
          </p:cNvPr>
          <p:cNvSpPr>
            <a:spLocks noGrp="1"/>
          </p:cNvSpPr>
          <p:nvPr>
            <p:ph type="sldNum" sz="quarter" idx="12"/>
          </p:nvPr>
        </p:nvSpPr>
        <p:spPr/>
        <p:txBody>
          <a:bodyPr/>
          <a:lstStyle/>
          <a:p>
            <a:fld id="{82B577FA-F7D9-2C48-919F-F962E3BF952F}" type="slidenum">
              <a:rPr lang="en-US" smtClean="0"/>
              <a:t>6</a:t>
            </a:fld>
            <a:endParaRPr lang="en-US"/>
          </a:p>
        </p:txBody>
      </p:sp>
      <p:pic>
        <p:nvPicPr>
          <p:cNvPr id="8" name="Picture Placeholder 7">
            <a:extLst>
              <a:ext uri="{FF2B5EF4-FFF2-40B4-BE49-F238E27FC236}">
                <a16:creationId xmlns:a16="http://schemas.microsoft.com/office/drawing/2014/main" id="{C52F7B09-321F-793C-DAB9-D8C47F86DCF6}"/>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a:xfrm>
            <a:off x="8951973" y="558602"/>
            <a:ext cx="2759700" cy="3657600"/>
          </a:xfrm>
        </p:spPr>
      </p:pic>
      <p:sp>
        <p:nvSpPr>
          <p:cNvPr id="10" name="TextBox 9">
            <a:extLst>
              <a:ext uri="{FF2B5EF4-FFF2-40B4-BE49-F238E27FC236}">
                <a16:creationId xmlns:a16="http://schemas.microsoft.com/office/drawing/2014/main" id="{C19ED75E-0C3B-24FE-6D4F-5E9DB668FC8B}"/>
              </a:ext>
            </a:extLst>
          </p:cNvPr>
          <p:cNvSpPr txBox="1"/>
          <p:nvPr/>
        </p:nvSpPr>
        <p:spPr>
          <a:xfrm>
            <a:off x="8951973" y="4350673"/>
            <a:ext cx="2759700" cy="1292662"/>
          </a:xfrm>
          <a:prstGeom prst="rect">
            <a:avLst/>
          </a:prstGeom>
          <a:noFill/>
        </p:spPr>
        <p:txBody>
          <a:bodyPr wrap="square" lIns="0" tIns="0" rIns="0" bIns="0">
            <a:spAutoFit/>
          </a:bodyPr>
          <a:lstStyle/>
          <a:p>
            <a:r>
              <a:rPr lang="en-US" sz="1400" i="1" dirty="0">
                <a:solidFill>
                  <a:schemeClr val="tx2"/>
                </a:solidFill>
              </a:rPr>
              <a:t>“Power system decarbonization modeling, regardless of level of renewables deployment, suggests that the U.S. will need ~550–770 GW of additional clean, firm capacity to reach net-zero.”</a:t>
            </a:r>
          </a:p>
        </p:txBody>
      </p:sp>
    </p:spTree>
    <p:extLst>
      <p:ext uri="{BB962C8B-B14F-4D97-AF65-F5344CB8AC3E}">
        <p14:creationId xmlns:p14="http://schemas.microsoft.com/office/powerpoint/2010/main" val="2853586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62F2D3-C82F-3A23-4880-FCBE66C421BE}"/>
              </a:ext>
            </a:extLst>
          </p:cNvPr>
          <p:cNvSpPr>
            <a:spLocks noGrp="1"/>
          </p:cNvSpPr>
          <p:nvPr>
            <p:ph type="title"/>
          </p:nvPr>
        </p:nvSpPr>
        <p:spPr/>
        <p:txBody>
          <a:bodyPr/>
          <a:lstStyle/>
          <a:p>
            <a:pPr>
              <a:lnSpc>
                <a:spcPct val="100000"/>
              </a:lnSpc>
            </a:pPr>
            <a:r>
              <a:rPr lang="en-US" dirty="0"/>
              <a:t>Nuclear is the most productive source of electricity — producing power more than 93% of the time in 2020</a:t>
            </a:r>
          </a:p>
        </p:txBody>
      </p:sp>
      <p:sp>
        <p:nvSpPr>
          <p:cNvPr id="14" name="TextBox 13">
            <a:extLst>
              <a:ext uri="{FF2B5EF4-FFF2-40B4-BE49-F238E27FC236}">
                <a16:creationId xmlns:a16="http://schemas.microsoft.com/office/drawing/2014/main" id="{8F229C8E-ECEB-7FB5-5D6F-633A42A6F60D}"/>
              </a:ext>
            </a:extLst>
          </p:cNvPr>
          <p:cNvSpPr txBox="1"/>
          <p:nvPr/>
        </p:nvSpPr>
        <p:spPr>
          <a:xfrm>
            <a:off x="126125" y="74711"/>
            <a:ext cx="2801408" cy="307777"/>
          </a:xfrm>
          <a:prstGeom prst="rect">
            <a:avLst/>
          </a:prstGeom>
          <a:noFill/>
        </p:spPr>
        <p:txBody>
          <a:bodyPr wrap="none" rtlCol="0">
            <a:spAutoFit/>
          </a:bodyPr>
          <a:lstStyle/>
          <a:p>
            <a:r>
              <a:rPr lang="en-US" sz="1400" cap="all" spc="100" dirty="0">
                <a:solidFill>
                  <a:schemeClr val="bg1"/>
                </a:solidFill>
                <a:latin typeface="Arial Narrow" panose="020B0604020202020204" pitchFamily="34" charset="0"/>
                <a:cs typeface="Arial Narrow" panose="020B0604020202020204" pitchFamily="34" charset="0"/>
              </a:rPr>
              <a:t>Nuclear energy is Reliable</a:t>
            </a:r>
          </a:p>
        </p:txBody>
      </p:sp>
      <p:pic>
        <p:nvPicPr>
          <p:cNvPr id="4" name="Picture 3">
            <a:extLst>
              <a:ext uri="{FF2B5EF4-FFF2-40B4-BE49-F238E27FC236}">
                <a16:creationId xmlns:a16="http://schemas.microsoft.com/office/drawing/2014/main" id="{EF01D3D6-A834-587C-0F84-7F61EC19D84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38151" y="2412798"/>
            <a:ext cx="6812280" cy="3566160"/>
          </a:xfrm>
          <a:prstGeom prst="rect">
            <a:avLst/>
          </a:prstGeom>
          <a:effectLst/>
        </p:spPr>
      </p:pic>
      <p:sp>
        <p:nvSpPr>
          <p:cNvPr id="10" name="Content Placeholder 1">
            <a:extLst>
              <a:ext uri="{FF2B5EF4-FFF2-40B4-BE49-F238E27FC236}">
                <a16:creationId xmlns:a16="http://schemas.microsoft.com/office/drawing/2014/main" id="{27EEDCAC-7767-612D-268F-0A36679F8443}"/>
              </a:ext>
            </a:extLst>
          </p:cNvPr>
          <p:cNvSpPr txBox="1">
            <a:spLocks/>
          </p:cNvSpPr>
          <p:nvPr/>
        </p:nvSpPr>
        <p:spPr>
          <a:xfrm>
            <a:off x="8472488" y="2035482"/>
            <a:ext cx="3719511" cy="667831"/>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600" cap="all" dirty="0"/>
              <a:t>as much as coal or </a:t>
            </a:r>
            <a:br>
              <a:rPr lang="en-US" sz="1600" cap="all" dirty="0"/>
            </a:br>
            <a:r>
              <a:rPr lang="en-US" sz="1600" cap="all" dirty="0"/>
              <a:t>natural gas plants</a:t>
            </a:r>
          </a:p>
        </p:txBody>
      </p:sp>
      <p:sp>
        <p:nvSpPr>
          <p:cNvPr id="12" name="Content Placeholder 1">
            <a:extLst>
              <a:ext uri="{FF2B5EF4-FFF2-40B4-BE49-F238E27FC236}">
                <a16:creationId xmlns:a16="http://schemas.microsoft.com/office/drawing/2014/main" id="{29C7F71B-6CE3-407C-923E-670AFBC098C2}"/>
              </a:ext>
            </a:extLst>
          </p:cNvPr>
          <p:cNvSpPr txBox="1">
            <a:spLocks/>
          </p:cNvSpPr>
          <p:nvPr/>
        </p:nvSpPr>
        <p:spPr>
          <a:xfrm>
            <a:off x="9576192" y="2922037"/>
            <a:ext cx="1371600" cy="667831"/>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dirty="0"/>
              <a:t>~3X </a:t>
            </a:r>
          </a:p>
        </p:txBody>
      </p:sp>
      <p:sp>
        <p:nvSpPr>
          <p:cNvPr id="15" name="Content Placeholder 1">
            <a:extLst>
              <a:ext uri="{FF2B5EF4-FFF2-40B4-BE49-F238E27FC236}">
                <a16:creationId xmlns:a16="http://schemas.microsoft.com/office/drawing/2014/main" id="{8EB09A52-0BFD-703E-6809-62642400C068}"/>
              </a:ext>
            </a:extLst>
          </p:cNvPr>
          <p:cNvSpPr txBox="1">
            <a:spLocks/>
          </p:cNvSpPr>
          <p:nvPr/>
        </p:nvSpPr>
        <p:spPr>
          <a:xfrm>
            <a:off x="8472488" y="3593350"/>
            <a:ext cx="3719511" cy="667831"/>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600" cap="all" dirty="0"/>
              <a:t>as much as</a:t>
            </a:r>
            <a:br>
              <a:rPr lang="en-US" sz="1600" cap="all" dirty="0"/>
            </a:br>
            <a:r>
              <a:rPr lang="en-US" sz="1600" cap="all" dirty="0"/>
              <a:t>wind power</a:t>
            </a:r>
          </a:p>
        </p:txBody>
      </p:sp>
      <p:sp>
        <p:nvSpPr>
          <p:cNvPr id="16" name="Content Placeholder 1">
            <a:extLst>
              <a:ext uri="{FF2B5EF4-FFF2-40B4-BE49-F238E27FC236}">
                <a16:creationId xmlns:a16="http://schemas.microsoft.com/office/drawing/2014/main" id="{A6CD43A0-32EB-1563-0990-7B1D95692C0A}"/>
              </a:ext>
            </a:extLst>
          </p:cNvPr>
          <p:cNvSpPr txBox="1">
            <a:spLocks/>
          </p:cNvSpPr>
          <p:nvPr/>
        </p:nvSpPr>
        <p:spPr>
          <a:xfrm>
            <a:off x="9576192" y="4462969"/>
            <a:ext cx="1371600" cy="667831"/>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dirty="0"/>
              <a:t>~4X </a:t>
            </a:r>
          </a:p>
        </p:txBody>
      </p:sp>
      <p:sp>
        <p:nvSpPr>
          <p:cNvPr id="17" name="Content Placeholder 1">
            <a:extLst>
              <a:ext uri="{FF2B5EF4-FFF2-40B4-BE49-F238E27FC236}">
                <a16:creationId xmlns:a16="http://schemas.microsoft.com/office/drawing/2014/main" id="{61D92318-6F05-7896-BAB4-BCC8E303C95B}"/>
              </a:ext>
            </a:extLst>
          </p:cNvPr>
          <p:cNvSpPr txBox="1">
            <a:spLocks/>
          </p:cNvSpPr>
          <p:nvPr/>
        </p:nvSpPr>
        <p:spPr>
          <a:xfrm>
            <a:off x="8472488" y="5134282"/>
            <a:ext cx="3719511" cy="667831"/>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000" b="0" i="0" kern="1200" baseline="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600" cap="all" dirty="0"/>
              <a:t>as much as</a:t>
            </a:r>
            <a:br>
              <a:rPr lang="en-US" sz="1600" cap="all" dirty="0"/>
            </a:br>
            <a:r>
              <a:rPr lang="en-US" sz="1600" cap="all" dirty="0"/>
              <a:t>Solar plants</a:t>
            </a:r>
          </a:p>
        </p:txBody>
      </p:sp>
      <p:sp>
        <p:nvSpPr>
          <p:cNvPr id="8" name="TextBox 7">
            <a:extLst>
              <a:ext uri="{FF2B5EF4-FFF2-40B4-BE49-F238E27FC236}">
                <a16:creationId xmlns:a16="http://schemas.microsoft.com/office/drawing/2014/main" id="{FCC2A0D6-BDEC-017C-DAF5-DF73FD7F6DF7}"/>
              </a:ext>
            </a:extLst>
          </p:cNvPr>
          <p:cNvSpPr txBox="1"/>
          <p:nvPr/>
        </p:nvSpPr>
        <p:spPr>
          <a:xfrm>
            <a:off x="9459511" y="1102166"/>
            <a:ext cx="1488281" cy="923330"/>
          </a:xfrm>
          <a:prstGeom prst="rect">
            <a:avLst/>
          </a:prstGeom>
          <a:noFill/>
        </p:spPr>
        <p:txBody>
          <a:bodyPr wrap="square">
            <a:spAutoFit/>
          </a:bodyPr>
          <a:lstStyle/>
          <a:p>
            <a:pPr marL="0" indent="0" algn="ctr">
              <a:buFont typeface="Arial" panose="020B0604020202020204" pitchFamily="34" charset="0"/>
              <a:buNone/>
            </a:pPr>
            <a:r>
              <a:rPr lang="en-US" sz="5400" dirty="0">
                <a:solidFill>
                  <a:schemeClr val="tx2"/>
                </a:solidFill>
              </a:rPr>
              <a:t>~2X </a:t>
            </a:r>
          </a:p>
        </p:txBody>
      </p:sp>
      <p:cxnSp>
        <p:nvCxnSpPr>
          <p:cNvPr id="6" name="Straight Connector 5">
            <a:extLst>
              <a:ext uri="{FF2B5EF4-FFF2-40B4-BE49-F238E27FC236}">
                <a16:creationId xmlns:a16="http://schemas.microsoft.com/office/drawing/2014/main" id="{FD101D4B-3B52-452B-E7D4-B2735859075A}"/>
              </a:ext>
            </a:extLst>
          </p:cNvPr>
          <p:cNvCxnSpPr/>
          <p:nvPr/>
        </p:nvCxnSpPr>
        <p:spPr>
          <a:xfrm>
            <a:off x="8929688" y="2703313"/>
            <a:ext cx="272891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C8970F1-7FE6-C1D6-37D2-8EDD3A02E6E3}"/>
              </a:ext>
            </a:extLst>
          </p:cNvPr>
          <p:cNvCxnSpPr/>
          <p:nvPr/>
        </p:nvCxnSpPr>
        <p:spPr>
          <a:xfrm>
            <a:off x="8929688" y="4317801"/>
            <a:ext cx="272891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4727B3F8-8131-9688-F0FF-CCBE07F77F3A}"/>
              </a:ext>
            </a:extLst>
          </p:cNvPr>
          <p:cNvSpPr>
            <a:spLocks noGrp="1"/>
          </p:cNvSpPr>
          <p:nvPr>
            <p:ph type="sldNum" sz="quarter" idx="12"/>
          </p:nvPr>
        </p:nvSpPr>
        <p:spPr/>
        <p:txBody>
          <a:bodyPr/>
          <a:lstStyle/>
          <a:p>
            <a:fld id="{82B577FA-F7D9-2C48-919F-F962E3BF952F}" type="slidenum">
              <a:rPr lang="en-US" smtClean="0"/>
              <a:t>7</a:t>
            </a:fld>
            <a:endParaRPr lang="en-US"/>
          </a:p>
        </p:txBody>
      </p:sp>
    </p:spTree>
    <p:extLst>
      <p:ext uri="{BB962C8B-B14F-4D97-AF65-F5344CB8AC3E}">
        <p14:creationId xmlns:p14="http://schemas.microsoft.com/office/powerpoint/2010/main" val="2024539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62F2D3-C82F-3A23-4880-FCBE66C421BE}"/>
              </a:ext>
            </a:extLst>
          </p:cNvPr>
          <p:cNvSpPr>
            <a:spLocks noGrp="1"/>
          </p:cNvSpPr>
          <p:nvPr>
            <p:ph type="title"/>
          </p:nvPr>
        </p:nvSpPr>
        <p:spPr/>
        <p:txBody>
          <a:bodyPr/>
          <a:lstStyle/>
          <a:p>
            <a:pPr>
              <a:lnSpc>
                <a:spcPct val="100000"/>
              </a:lnSpc>
            </a:pPr>
            <a:r>
              <a:rPr lang="en-US" dirty="0"/>
              <a:t>Nuclear energy has one of the </a:t>
            </a:r>
            <a:br>
              <a:rPr lang="en-US" dirty="0"/>
            </a:br>
            <a:r>
              <a:rPr lang="en-US" dirty="0"/>
              <a:t>smallest footprints</a:t>
            </a:r>
            <a:br>
              <a:rPr lang="en-US" dirty="0"/>
            </a:br>
            <a:endParaRPr lang="en-US" dirty="0"/>
          </a:p>
        </p:txBody>
      </p:sp>
      <p:sp>
        <p:nvSpPr>
          <p:cNvPr id="2" name="Content Placeholder 1">
            <a:extLst>
              <a:ext uri="{FF2B5EF4-FFF2-40B4-BE49-F238E27FC236}">
                <a16:creationId xmlns:a16="http://schemas.microsoft.com/office/drawing/2014/main" id="{02F78FB9-0A20-6489-F1B2-E97DAF4B650E}"/>
              </a:ext>
            </a:extLst>
          </p:cNvPr>
          <p:cNvSpPr>
            <a:spLocks noGrp="1"/>
          </p:cNvSpPr>
          <p:nvPr>
            <p:ph idx="1"/>
          </p:nvPr>
        </p:nvSpPr>
        <p:spPr>
          <a:xfrm>
            <a:off x="938149" y="2149137"/>
            <a:ext cx="6704153" cy="3689515"/>
          </a:xfrm>
        </p:spPr>
        <p:txBody>
          <a:bodyPr/>
          <a:lstStyle/>
          <a:p>
            <a:pPr marL="0" indent="0">
              <a:buNone/>
            </a:pPr>
            <a:r>
              <a:rPr lang="en-US" sz="2000" dirty="0"/>
              <a:t>Today’s nuclear plants require just 1.3% of the land area needed for solar photovoltaic farms with the same output and just 0.3% of the land area required for wind farms.</a:t>
            </a:r>
          </a:p>
          <a:p>
            <a:pPr marL="0" indent="0">
              <a:buNone/>
            </a:pPr>
            <a:endParaRPr lang="en-US" dirty="0"/>
          </a:p>
        </p:txBody>
      </p:sp>
      <p:pic>
        <p:nvPicPr>
          <p:cNvPr id="4" name="Picture 3">
            <a:extLst>
              <a:ext uri="{FF2B5EF4-FFF2-40B4-BE49-F238E27FC236}">
                <a16:creationId xmlns:a16="http://schemas.microsoft.com/office/drawing/2014/main" id="{7FB14EFF-A831-600F-4A00-60F1BE90CFA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92771" y="3626327"/>
            <a:ext cx="5842000" cy="2858585"/>
          </a:xfrm>
          <a:prstGeom prst="rect">
            <a:avLst/>
          </a:prstGeom>
        </p:spPr>
      </p:pic>
      <p:sp>
        <p:nvSpPr>
          <p:cNvPr id="9" name="TextBox 8">
            <a:extLst>
              <a:ext uri="{FF2B5EF4-FFF2-40B4-BE49-F238E27FC236}">
                <a16:creationId xmlns:a16="http://schemas.microsoft.com/office/drawing/2014/main" id="{5D440834-53D3-752C-E2B2-0E9378776D21}"/>
              </a:ext>
            </a:extLst>
          </p:cNvPr>
          <p:cNvSpPr txBox="1"/>
          <p:nvPr/>
        </p:nvSpPr>
        <p:spPr>
          <a:xfrm>
            <a:off x="8783053" y="1061216"/>
            <a:ext cx="3007894" cy="1985159"/>
          </a:xfrm>
          <a:prstGeom prst="rect">
            <a:avLst/>
          </a:prstGeom>
          <a:noFill/>
        </p:spPr>
        <p:txBody>
          <a:bodyPr wrap="square" lIns="0" tIns="0" rIns="0" rtlCol="0">
            <a:spAutoFit/>
          </a:bodyPr>
          <a:lstStyle/>
          <a:p>
            <a:r>
              <a:rPr lang="en-US" dirty="0">
                <a:solidFill>
                  <a:schemeClr val="tx2"/>
                </a:solidFill>
              </a:rPr>
              <a:t>Nuclear energy can scale to meet the immense need for zero-carbon energy while also avoiding deforestation or industrialization of deserts and other fragile ecosystems.</a:t>
            </a:r>
          </a:p>
          <a:p>
            <a:endParaRPr lang="en-US" dirty="0">
              <a:solidFill>
                <a:schemeClr val="tx2"/>
              </a:solidFill>
            </a:endParaRPr>
          </a:p>
        </p:txBody>
      </p:sp>
      <p:pic>
        <p:nvPicPr>
          <p:cNvPr id="7" name="Picture Placeholder 5">
            <a:extLst>
              <a:ext uri="{FF2B5EF4-FFF2-40B4-BE49-F238E27FC236}">
                <a16:creationId xmlns:a16="http://schemas.microsoft.com/office/drawing/2014/main" id="{81968A86-FBE8-8EE5-819D-A54F92B2588F}"/>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p:blipFill>
        <p:spPr>
          <a:xfrm>
            <a:off x="8827168" y="3323374"/>
            <a:ext cx="2919664" cy="2019114"/>
          </a:xfrm>
        </p:spPr>
      </p:pic>
      <p:sp>
        <p:nvSpPr>
          <p:cNvPr id="3" name="Slide Number Placeholder 2">
            <a:extLst>
              <a:ext uri="{FF2B5EF4-FFF2-40B4-BE49-F238E27FC236}">
                <a16:creationId xmlns:a16="http://schemas.microsoft.com/office/drawing/2014/main" id="{55A658C3-3642-1320-B91C-0468A8515524}"/>
              </a:ext>
            </a:extLst>
          </p:cNvPr>
          <p:cNvSpPr>
            <a:spLocks noGrp="1"/>
          </p:cNvSpPr>
          <p:nvPr>
            <p:ph type="sldNum" sz="quarter" idx="12"/>
          </p:nvPr>
        </p:nvSpPr>
        <p:spPr/>
        <p:txBody>
          <a:bodyPr/>
          <a:lstStyle/>
          <a:p>
            <a:fld id="{82B577FA-F7D9-2C48-919F-F962E3BF952F}" type="slidenum">
              <a:rPr lang="en-US" smtClean="0"/>
              <a:t>8</a:t>
            </a:fld>
            <a:endParaRPr lang="en-US"/>
          </a:p>
        </p:txBody>
      </p:sp>
    </p:spTree>
    <p:extLst>
      <p:ext uri="{BB962C8B-B14F-4D97-AF65-F5344CB8AC3E}">
        <p14:creationId xmlns:p14="http://schemas.microsoft.com/office/powerpoint/2010/main" val="2176949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2C6387-0801-CB96-C82A-AC54FC42BC62}"/>
              </a:ext>
            </a:extLst>
          </p:cNvPr>
          <p:cNvSpPr>
            <a:spLocks noGrp="1"/>
          </p:cNvSpPr>
          <p:nvPr>
            <p:ph type="title"/>
          </p:nvPr>
        </p:nvSpPr>
        <p:spPr/>
        <p:txBody>
          <a:bodyPr/>
          <a:lstStyle/>
          <a:p>
            <a:r>
              <a:rPr lang="en-US"/>
              <a:t>Nuclear is safe and clean</a:t>
            </a:r>
          </a:p>
        </p:txBody>
      </p:sp>
      <p:sp>
        <p:nvSpPr>
          <p:cNvPr id="3" name="Slide Number Placeholder 2">
            <a:extLst>
              <a:ext uri="{FF2B5EF4-FFF2-40B4-BE49-F238E27FC236}">
                <a16:creationId xmlns:a16="http://schemas.microsoft.com/office/drawing/2014/main" id="{A89D4D9D-3CF2-5A1A-3FCF-35C414D90247}"/>
              </a:ext>
            </a:extLst>
          </p:cNvPr>
          <p:cNvSpPr>
            <a:spLocks noGrp="1"/>
          </p:cNvSpPr>
          <p:nvPr>
            <p:ph type="sldNum" sz="quarter" idx="12"/>
          </p:nvPr>
        </p:nvSpPr>
        <p:spPr/>
        <p:txBody>
          <a:bodyPr/>
          <a:lstStyle/>
          <a:p>
            <a:fld id="{82B577FA-F7D9-2C48-919F-F962E3BF952F}" type="slidenum">
              <a:rPr lang="en-US" smtClean="0"/>
              <a:pPr/>
              <a:t>9</a:t>
            </a:fld>
            <a:endParaRPr lang="en-US"/>
          </a:p>
        </p:txBody>
      </p:sp>
      <p:pic>
        <p:nvPicPr>
          <p:cNvPr id="6" name="Picture Placeholder 10" descr="Timeline&#10;&#10;Description automatically generated">
            <a:extLst>
              <a:ext uri="{FF2B5EF4-FFF2-40B4-BE49-F238E27FC236}">
                <a16:creationId xmlns:a16="http://schemas.microsoft.com/office/drawing/2014/main" id="{E9C0E308-D17B-9900-8B3B-DC4F14AE19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54"/>
          <a:stretch/>
        </p:blipFill>
        <p:spPr>
          <a:xfrm>
            <a:off x="884364" y="1565090"/>
            <a:ext cx="7228047" cy="3895344"/>
          </a:xfrm>
          <a:prstGeom prst="rect">
            <a:avLst/>
          </a:prstGeom>
        </p:spPr>
      </p:pic>
      <p:sp>
        <p:nvSpPr>
          <p:cNvPr id="7" name="TextBox 6">
            <a:extLst>
              <a:ext uri="{FF2B5EF4-FFF2-40B4-BE49-F238E27FC236}">
                <a16:creationId xmlns:a16="http://schemas.microsoft.com/office/drawing/2014/main" id="{C9088A1D-BC99-D151-23EE-A20A20DDDF26}"/>
              </a:ext>
            </a:extLst>
          </p:cNvPr>
          <p:cNvSpPr txBox="1"/>
          <p:nvPr/>
        </p:nvSpPr>
        <p:spPr>
          <a:xfrm>
            <a:off x="8701347" y="1646934"/>
            <a:ext cx="3249229" cy="1569660"/>
          </a:xfrm>
          <a:prstGeom prst="rect">
            <a:avLst/>
          </a:prstGeom>
          <a:noFill/>
        </p:spPr>
        <p:txBody>
          <a:bodyPr wrap="square">
            <a:spAutoFit/>
          </a:bodyPr>
          <a:lstStyle/>
          <a:p>
            <a:r>
              <a:rPr lang="en-US" sz="1600" dirty="0">
                <a:solidFill>
                  <a:schemeClr val="tx2"/>
                </a:solidFill>
                <a:effectLst/>
              </a:rPr>
              <a:t>In the United States clean, 24/7 nuclear power has produced </a:t>
            </a:r>
            <a:r>
              <a:rPr lang="en-US" sz="1600" b="1" dirty="0">
                <a:solidFill>
                  <a:schemeClr val="tx2"/>
                </a:solidFill>
                <a:effectLst/>
              </a:rPr>
              <a:t>83,000 metric tons </a:t>
            </a:r>
            <a:r>
              <a:rPr lang="en-US" sz="1600" b="0" dirty="0">
                <a:solidFill>
                  <a:schemeClr val="tx2"/>
                </a:solidFill>
                <a:effectLst/>
              </a:rPr>
              <a:t>of spent fuel since the 1950s—and all of it could fit on a single football field at a depth of less than 10 yards. </a:t>
            </a:r>
            <a:endParaRPr lang="en-US" sz="1600" dirty="0">
              <a:solidFill>
                <a:schemeClr val="tx2"/>
              </a:solidFill>
            </a:endParaRPr>
          </a:p>
        </p:txBody>
      </p:sp>
      <p:sp>
        <p:nvSpPr>
          <p:cNvPr id="12" name="TextBox 11">
            <a:extLst>
              <a:ext uri="{FF2B5EF4-FFF2-40B4-BE49-F238E27FC236}">
                <a16:creationId xmlns:a16="http://schemas.microsoft.com/office/drawing/2014/main" id="{10FBFDC9-5DB4-0387-9BBC-6ED3C24935BE}"/>
              </a:ext>
            </a:extLst>
          </p:cNvPr>
          <p:cNvSpPr txBox="1"/>
          <p:nvPr/>
        </p:nvSpPr>
        <p:spPr>
          <a:xfrm>
            <a:off x="8701347" y="4350036"/>
            <a:ext cx="3249229" cy="1569660"/>
          </a:xfrm>
          <a:prstGeom prst="rect">
            <a:avLst/>
          </a:prstGeom>
          <a:noFill/>
        </p:spPr>
        <p:txBody>
          <a:bodyPr wrap="square">
            <a:spAutoFit/>
          </a:bodyPr>
          <a:lstStyle/>
          <a:p>
            <a:r>
              <a:rPr lang="en-US" sz="1600" b="0" dirty="0">
                <a:solidFill>
                  <a:schemeClr val="tx2"/>
                </a:solidFill>
                <a:effectLst/>
                <a:latin typeface="Rubik"/>
              </a:rPr>
              <a:t>While about </a:t>
            </a:r>
            <a:r>
              <a:rPr lang="en-US" sz="1600" b="1" dirty="0">
                <a:solidFill>
                  <a:schemeClr val="tx2"/>
                </a:solidFill>
                <a:effectLst/>
                <a:latin typeface="Rubik"/>
              </a:rPr>
              <a:t>110 million metric tons</a:t>
            </a:r>
            <a:r>
              <a:rPr lang="en-US" sz="1600" b="0" dirty="0">
                <a:solidFill>
                  <a:schemeClr val="tx2"/>
                </a:solidFill>
                <a:effectLst/>
                <a:latin typeface="Rubik"/>
              </a:rPr>
              <a:t> of coal ash are produced by the coal industry annually - more every single day than all the spent fuel since the beginning of the commercial </a:t>
            </a:r>
            <a:br>
              <a:rPr lang="en-US" sz="1600" b="0" dirty="0">
                <a:solidFill>
                  <a:schemeClr val="tx2"/>
                </a:solidFill>
                <a:effectLst/>
                <a:latin typeface="Rubik"/>
              </a:rPr>
            </a:br>
            <a:r>
              <a:rPr lang="en-US" sz="1600" b="0" dirty="0">
                <a:solidFill>
                  <a:schemeClr val="tx2"/>
                </a:solidFill>
                <a:effectLst/>
                <a:latin typeface="Rubik"/>
              </a:rPr>
              <a:t>nuclear industry. </a:t>
            </a:r>
            <a:endParaRPr lang="en-US" sz="1600" dirty="0">
              <a:solidFill>
                <a:schemeClr val="tx2"/>
              </a:solidFill>
            </a:endParaRPr>
          </a:p>
        </p:txBody>
      </p:sp>
      <p:pic>
        <p:nvPicPr>
          <p:cNvPr id="19" name="Picture 18">
            <a:extLst>
              <a:ext uri="{FF2B5EF4-FFF2-40B4-BE49-F238E27FC236}">
                <a16:creationId xmlns:a16="http://schemas.microsoft.com/office/drawing/2014/main" id="{3FEAEFEC-766E-35C8-EB28-1B74E2A984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66879" y="3442912"/>
            <a:ext cx="3732075" cy="896315"/>
          </a:xfrm>
          <a:prstGeom prst="rect">
            <a:avLst/>
          </a:prstGeom>
        </p:spPr>
      </p:pic>
      <p:pic>
        <p:nvPicPr>
          <p:cNvPr id="1032" name="Picture 8" descr="Game Football Field - American Football Transparent PNG - 875x194 - Free  Download on NicePNG">
            <a:extLst>
              <a:ext uri="{FF2B5EF4-FFF2-40B4-BE49-F238E27FC236}">
                <a16:creationId xmlns:a16="http://schemas.microsoft.com/office/drawing/2014/main" id="{7343E2A3-B350-9907-F7A2-C318D39EFAD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50702" y="606632"/>
            <a:ext cx="3748252" cy="10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679630"/>
      </p:ext>
    </p:extLst>
  </p:cSld>
  <p:clrMapOvr>
    <a:masterClrMapping/>
  </p:clrMapOvr>
</p:sld>
</file>

<file path=ppt/theme/theme1.xml><?xml version="1.0" encoding="utf-8"?>
<a:theme xmlns:a="http://schemas.openxmlformats.org/drawingml/2006/main" name="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hexDark_wide-WEB" id="{BFCE2894-AEF1-8B46-9681-589859762878}" vid="{2C3C1B24-8270-DB49-B9E8-13EE0CF6AE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B985903263C0941B11822AAD8E08CD2" ma:contentTypeVersion="4" ma:contentTypeDescription="Create a new document." ma:contentTypeScope="" ma:versionID="60b697c4ba9eb0c61fa1068470b7533e">
  <xsd:schema xmlns:xsd="http://www.w3.org/2001/XMLSchema" xmlns:xs="http://www.w3.org/2001/XMLSchema" xmlns:p="http://schemas.microsoft.com/office/2006/metadata/properties" xmlns:ns2="6a898b55-3d22-4995-bb6b-a1345381c1a7" targetNamespace="http://schemas.microsoft.com/office/2006/metadata/properties" ma:root="true" ma:fieldsID="89f7efd009259360bfdc7e8c7b78df3c" ns2:_="">
    <xsd:import namespace="6a898b55-3d22-4995-bb6b-a1345381c1a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898b55-3d22-4995-bb6b-a1345381c1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22932C-873F-4D0F-B9E0-AE16472CDC1C}">
  <ds:schemaRefs>
    <ds:schemaRef ds:uri="http://schemas.microsoft.com/sharepoint/v3/contenttype/forms"/>
  </ds:schemaRefs>
</ds:datastoreItem>
</file>

<file path=customXml/itemProps2.xml><?xml version="1.0" encoding="utf-8"?>
<ds:datastoreItem xmlns:ds="http://schemas.openxmlformats.org/officeDocument/2006/customXml" ds:itemID="{21A68D4D-9402-4485-B11D-8DDDCEB2E4C5}">
  <ds:schemaRefs>
    <ds:schemaRef ds:uri="e13a543c-6713-4e5a-aa83-cb6a8e4cb4d2"/>
    <ds:schemaRef ds:uri="http://purl.org/dc/dcmitype/"/>
    <ds:schemaRef ds:uri="http://schemas.microsoft.com/office/2006/documentManagement/types"/>
    <ds:schemaRef ds:uri="http://purl.org/dc/terms/"/>
    <ds:schemaRef ds:uri="http://www.w3.org/XML/1998/namespace"/>
    <ds:schemaRef ds:uri="http://purl.org/dc/elements/1.1/"/>
    <ds:schemaRef ds:uri="http://schemas.microsoft.com/office/2006/metadata/properties"/>
    <ds:schemaRef ds:uri="http://schemas.openxmlformats.org/package/2006/metadata/core-properties"/>
    <ds:schemaRef ds:uri="http://schemas.microsoft.com/office/infopath/2007/PartnerControls"/>
  </ds:schemaRefs>
</ds:datastoreItem>
</file>

<file path=customXml/itemProps3.xml><?xml version="1.0" encoding="utf-8"?>
<ds:datastoreItem xmlns:ds="http://schemas.openxmlformats.org/officeDocument/2006/customXml" ds:itemID="{7255F943-6789-4FC9-A1D5-71EC4ACD8F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898b55-3d22-4995-bb6b-a1345381c1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INL 2020</Template>
  <TotalTime>19739</TotalTime>
  <Words>5337</Words>
  <Application>Microsoft Macintosh PowerPoint</Application>
  <PresentationFormat>Widescreen</PresentationFormat>
  <Paragraphs>457</Paragraphs>
  <Slides>29</Slides>
  <Notes>29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-apple-system</vt:lpstr>
      <vt:lpstr>Arial</vt:lpstr>
      <vt:lpstr>Arial Narrow</vt:lpstr>
      <vt:lpstr>Calibri</vt:lpstr>
      <vt:lpstr>Calibri Light</vt:lpstr>
      <vt:lpstr>Georgia</vt:lpstr>
      <vt:lpstr>Myriad Pro Cond</vt:lpstr>
      <vt:lpstr>MyriadPro</vt:lpstr>
      <vt:lpstr>Rubik</vt:lpstr>
      <vt:lpstr>Symbol</vt:lpstr>
      <vt:lpstr>Times New Roman</vt:lpstr>
      <vt:lpstr>INL 2020</vt:lpstr>
      <vt:lpstr>PowerPoint Presentation</vt:lpstr>
      <vt:lpstr>Energy security is national security – now more than ever</vt:lpstr>
      <vt:lpstr>The U.S. energy grid is increasingly vulnerable to cyber and physical threats</vt:lpstr>
      <vt:lpstr>Transforming our energy system provides an opportunity for a secure and resilient clean energy future </vt:lpstr>
      <vt:lpstr>U.S. nuclear industry recognizes the demand for new nuclear power projects</vt:lpstr>
      <vt:lpstr>U.S. domestic nuclear capacity has  the potential to scale from ~100 GW  in 2023 to ~300 GW by 2050</vt:lpstr>
      <vt:lpstr>Nuclear is the most productive source of electricity — producing power more than 93% of the time in 2020</vt:lpstr>
      <vt:lpstr>Nuclear energy has one of the  smallest footprints </vt:lpstr>
      <vt:lpstr>Nuclear is safe and clean</vt:lpstr>
      <vt:lpstr>Energy security considerations are driving international actions to deploy new nuclear energy</vt:lpstr>
      <vt:lpstr>Significant reactor deployment faces technical, geopolitical, policy, and economic challenges</vt:lpstr>
      <vt:lpstr>Addressing the world’s most pressing challenges  through research, development, and demonstration</vt:lpstr>
      <vt:lpstr>Our Heritage: The National Reactor  Testing Station drove nuclear innovation  in the U.S. and around the world</vt:lpstr>
      <vt:lpstr>Recent legislation and budget show strong bipartisan support for our mission</vt:lpstr>
      <vt:lpstr>Creating a secure and resilient clean energy future</vt:lpstr>
      <vt:lpstr>Sustaining the existing commercial reactor fleet  and expanding deployment of future reactors</vt:lpstr>
      <vt:lpstr>Accelerating advanced reactor demonstration &amp; deployment</vt:lpstr>
      <vt:lpstr>Over the next three years, we will demonstrate the  first new reactors on the INL site in over 40 years</vt:lpstr>
      <vt:lpstr>Leading advanced reactor fuel cycle  development through RD&amp;D test beds</vt:lpstr>
      <vt:lpstr>Transforming the energy paradigm through  innovation and demonstration</vt:lpstr>
      <vt:lpstr>Integrating systems for the nation’s net-zero future</vt:lpstr>
      <vt:lpstr>High Temperature Electrolysis (HTE)  with nuclear power sets the stage</vt:lpstr>
      <vt:lpstr>Hydrogen creates new opportunities for the existing commercial fleet and for future advanced reactors</vt:lpstr>
      <vt:lpstr>Solving urgent national security challenges</vt:lpstr>
      <vt:lpstr>Ensuring the security and resiliency of critical infrastructure</vt:lpstr>
      <vt:lpstr>PowerPoint Presentation</vt:lpstr>
      <vt:lpstr>PowerPoint Presentation</vt:lpstr>
      <vt:lpstr>INL regional engagement  on nuclear energy</vt:lpstr>
      <vt:lpstr>Beyond the nuclear echo chamber: communicating  INL’s mission to a broad spectrum of audiences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Kristyn R. St Clair</dc:creator>
  <cp:keywords/>
  <dc:description/>
  <cp:lastModifiedBy>Tanner, Jill</cp:lastModifiedBy>
  <cp:revision>67</cp:revision>
  <cp:lastPrinted>2022-12-01T15:11:09Z</cp:lastPrinted>
  <dcterms:created xsi:type="dcterms:W3CDTF">2022-11-29T02:59:17Z</dcterms:created>
  <dcterms:modified xsi:type="dcterms:W3CDTF">2023-05-11T19:07:45Z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0x0101007B985903263C0941B11822AAD8E08CD2</vt:lpwstr>
  </property>
</Properties>
</file>