
<file path=[Content_Types].xml><?xml version="1.0" encoding="utf-8"?>
<Types xmlns="http://schemas.openxmlformats.org/package/2006/content-types">
  <Default Extension="avi" ContentType="video/x-msvideo"/>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4"/>
  </p:notesMasterIdLst>
  <p:handoutMasterIdLst>
    <p:handoutMasterId r:id="rId45"/>
  </p:handoutMasterIdLst>
  <p:sldIdLst>
    <p:sldId id="256" r:id="rId5"/>
    <p:sldId id="346" r:id="rId6"/>
    <p:sldId id="410" r:id="rId7"/>
    <p:sldId id="257" r:id="rId8"/>
    <p:sldId id="365" r:id="rId9"/>
    <p:sldId id="404" r:id="rId10"/>
    <p:sldId id="406" r:id="rId11"/>
    <p:sldId id="405" r:id="rId12"/>
    <p:sldId id="407" r:id="rId13"/>
    <p:sldId id="266" r:id="rId14"/>
    <p:sldId id="291" r:id="rId15"/>
    <p:sldId id="267" r:id="rId16"/>
    <p:sldId id="268" r:id="rId17"/>
    <p:sldId id="289" r:id="rId18"/>
    <p:sldId id="408" r:id="rId19"/>
    <p:sldId id="324" r:id="rId20"/>
    <p:sldId id="325" r:id="rId21"/>
    <p:sldId id="314" r:id="rId22"/>
    <p:sldId id="344" r:id="rId23"/>
    <p:sldId id="345" r:id="rId24"/>
    <p:sldId id="337" r:id="rId25"/>
    <p:sldId id="260" r:id="rId26"/>
    <p:sldId id="272" r:id="rId27"/>
    <p:sldId id="343" r:id="rId28"/>
    <p:sldId id="327" r:id="rId29"/>
    <p:sldId id="326" r:id="rId30"/>
    <p:sldId id="285" r:id="rId31"/>
    <p:sldId id="409" r:id="rId32"/>
    <p:sldId id="308" r:id="rId33"/>
    <p:sldId id="323" r:id="rId34"/>
    <p:sldId id="309" r:id="rId35"/>
    <p:sldId id="310" r:id="rId36"/>
    <p:sldId id="307" r:id="rId37"/>
    <p:sldId id="303" r:id="rId38"/>
    <p:sldId id="304" r:id="rId39"/>
    <p:sldId id="305" r:id="rId40"/>
    <p:sldId id="306" r:id="rId41"/>
    <p:sldId id="294" r:id="rId42"/>
    <p:sldId id="293" r:id="rId43"/>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9B9D"/>
    <a:srgbClr val="AEB0AF"/>
    <a:srgbClr val="CEC7C1"/>
    <a:srgbClr val="8C8D90"/>
    <a:srgbClr val="D25350"/>
    <a:srgbClr val="808184"/>
    <a:srgbClr val="75767A"/>
    <a:srgbClr val="4E4F54"/>
    <a:srgbClr val="84888B"/>
    <a:srgbClr val="A0494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1" autoAdjust="0"/>
    <p:restoredTop sz="77415" autoAdjust="0"/>
  </p:normalViewPr>
  <p:slideViewPr>
    <p:cSldViewPr snapToGrid="0" showGuides="1">
      <p:cViewPr varScale="1">
        <p:scale>
          <a:sx n="93" d="100"/>
          <a:sy n="93" d="100"/>
        </p:scale>
        <p:origin x="1680" y="200"/>
      </p:cViewPr>
      <p:guideLst/>
    </p:cSldViewPr>
  </p:slideViewPr>
  <p:notesTextViewPr>
    <p:cViewPr>
      <p:scale>
        <a:sx n="3" d="2"/>
        <a:sy n="3" d="2"/>
      </p:scale>
      <p:origin x="0" y="0"/>
    </p:cViewPr>
  </p:notesTextViewPr>
  <p:sorterViewPr>
    <p:cViewPr>
      <p:scale>
        <a:sx n="80" d="100"/>
        <a:sy n="80" d="100"/>
      </p:scale>
      <p:origin x="0" y="0"/>
    </p:cViewPr>
  </p:sorterViewPr>
  <p:notesViewPr>
    <p:cSldViewPr snapToGrid="0" showGuides="1">
      <p:cViewPr>
        <p:scale>
          <a:sx n="50" d="100"/>
          <a:sy n="50" d="100"/>
        </p:scale>
        <p:origin x="5664" y="167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User\Documents\LowerPlenum\URANS%20-%20Velocity%20Plots.xlsx"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vr0\Documents\2020%20-%20INTEGRATE\Gyroid%20Metric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vr0\Documents\2020%20-%20INTEGRATE\Gyroid%20Metric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vr0\Documents\2020%20-%20INTEGRATE\Gyroid%20Metric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vr0\Documents\2020%20-%20INTEGRATE\Gyroid%20Metric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User\Documents\LowerPlenum\URANS%20-%20Velocity%20Plot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User\Documents\LowerPlenum\URANS%20-%20Velocity%20Plot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User\Documents\LowerPlenum\URANS%20-%20Velocity%20Plot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80" b="1" i="0" u="none" strike="noStrike" kern="1200" spc="0" baseline="0">
                <a:solidFill>
                  <a:schemeClr val="tx1">
                    <a:lumMod val="65000"/>
                    <a:lumOff val="35000"/>
                  </a:schemeClr>
                </a:solidFill>
                <a:latin typeface="Arial Nova" panose="020B0504020202020204" pitchFamily="34" charset="0"/>
                <a:ea typeface="+mn-ea"/>
                <a:cs typeface="+mn-cs"/>
              </a:defRPr>
            </a:pPr>
            <a:r>
              <a:rPr lang="en-US"/>
              <a:t>Rate of Heat Transfer per Volume of Solid (W/m3) vs. Total Pressure Drop (psid)</a:t>
            </a:r>
          </a:p>
        </c:rich>
      </c:tx>
      <c:overlay val="0"/>
      <c:spPr>
        <a:noFill/>
        <a:ln>
          <a:noFill/>
        </a:ln>
        <a:effectLst/>
      </c:spPr>
      <c:txPr>
        <a:bodyPr rot="0" spcFirstLastPara="1" vertOverflow="ellipsis" vert="horz" wrap="square" anchor="ctr" anchorCtr="1"/>
        <a:lstStyle/>
        <a:p>
          <a:pPr>
            <a:defRPr sz="1680" b="1" i="0" u="none" strike="noStrike" kern="1200" spc="0" baseline="0">
              <a:solidFill>
                <a:schemeClr val="tx1">
                  <a:lumMod val="65000"/>
                  <a:lumOff val="35000"/>
                </a:schemeClr>
              </a:solidFill>
              <a:latin typeface="Arial Nova" panose="020B0504020202020204" pitchFamily="34" charset="0"/>
              <a:ea typeface="+mn-ea"/>
              <a:cs typeface="+mn-cs"/>
            </a:defRPr>
          </a:pPr>
          <a:endParaRPr lang="en-US"/>
        </a:p>
      </c:txPr>
    </c:title>
    <c:autoTitleDeleted val="0"/>
    <c:plotArea>
      <c:layout/>
      <c:scatterChart>
        <c:scatterStyle val="smoothMarker"/>
        <c:varyColors val="0"/>
        <c:ser>
          <c:idx val="0"/>
          <c:order val="0"/>
          <c:tx>
            <c:strRef>
              <c:f>Sheet1!$G$3</c:f>
              <c:strCache>
                <c:ptCount val="1"/>
                <c:pt idx="0">
                  <c:v>W/m3</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Sheet1!$B$4:$B$7</c:f>
              <c:numCache>
                <c:formatCode>General</c:formatCode>
                <c:ptCount val="4"/>
                <c:pt idx="0">
                  <c:v>8.5000000000000006E-2</c:v>
                </c:pt>
                <c:pt idx="1">
                  <c:v>0.11700000000000001</c:v>
                </c:pt>
                <c:pt idx="2">
                  <c:v>0.19</c:v>
                </c:pt>
                <c:pt idx="3">
                  <c:v>0.42199999999999999</c:v>
                </c:pt>
              </c:numCache>
            </c:numRef>
          </c:xVal>
          <c:yVal>
            <c:numRef>
              <c:f>Sheet1!$G$4:$G$7</c:f>
              <c:numCache>
                <c:formatCode>0.00E+00</c:formatCode>
                <c:ptCount val="4"/>
                <c:pt idx="0">
                  <c:v>9082397.0037453193</c:v>
                </c:pt>
                <c:pt idx="1">
                  <c:v>8008051.5297906604</c:v>
                </c:pt>
                <c:pt idx="2">
                  <c:v>11447347.585114805</c:v>
                </c:pt>
                <c:pt idx="3">
                  <c:v>10147881.694644284</c:v>
                </c:pt>
              </c:numCache>
            </c:numRef>
          </c:yVal>
          <c:smooth val="1"/>
          <c:extLst>
            <c:ext xmlns:c16="http://schemas.microsoft.com/office/drawing/2014/chart" uri="{C3380CC4-5D6E-409C-BE32-E72D297353CC}">
              <c16:uniqueId val="{00000000-8434-4965-AB61-1454AD22F914}"/>
            </c:ext>
          </c:extLst>
        </c:ser>
        <c:dLbls>
          <c:showLegendKey val="0"/>
          <c:showVal val="0"/>
          <c:showCatName val="0"/>
          <c:showSerName val="0"/>
          <c:showPercent val="0"/>
          <c:showBubbleSize val="0"/>
        </c:dLbls>
        <c:axId val="474017552"/>
        <c:axId val="474017880"/>
      </c:scatterChart>
      <c:valAx>
        <c:axId val="474017552"/>
        <c:scaling>
          <c:orientation val="minMax"/>
          <c:min val="5.000000000000001E-2"/>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1" i="0" u="none" strike="noStrike" kern="1200" baseline="0">
                    <a:solidFill>
                      <a:schemeClr val="tx1">
                        <a:lumMod val="65000"/>
                        <a:lumOff val="35000"/>
                      </a:schemeClr>
                    </a:solidFill>
                    <a:latin typeface="Arial Nova" panose="020B0504020202020204" pitchFamily="34" charset="0"/>
                    <a:ea typeface="+mn-ea"/>
                    <a:cs typeface="+mn-cs"/>
                  </a:defRPr>
                </a:pPr>
                <a:r>
                  <a:rPr lang="en-US"/>
                  <a:t>Total Pressure Drop (psid)</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Nova" panose="020B0504020202020204" pitchFamily="34"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Nova" panose="020B0504020202020204" pitchFamily="34" charset="0"/>
                <a:ea typeface="+mn-ea"/>
                <a:cs typeface="+mn-cs"/>
              </a:defRPr>
            </a:pPr>
            <a:endParaRPr lang="en-US"/>
          </a:p>
        </c:txPr>
        <c:crossAx val="474017880"/>
        <c:crosses val="autoZero"/>
        <c:crossBetween val="midCat"/>
      </c:valAx>
      <c:valAx>
        <c:axId val="474017880"/>
        <c:scaling>
          <c:orientation val="minMax"/>
          <c:min val="75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1" i="0" u="none" strike="noStrike" kern="1200" baseline="0">
                    <a:solidFill>
                      <a:schemeClr val="tx1">
                        <a:lumMod val="65000"/>
                        <a:lumOff val="35000"/>
                      </a:schemeClr>
                    </a:solidFill>
                    <a:latin typeface="Arial Nova" panose="020B0504020202020204" pitchFamily="34" charset="0"/>
                    <a:ea typeface="+mn-ea"/>
                    <a:cs typeface="+mn-cs"/>
                  </a:defRPr>
                </a:pPr>
                <a:r>
                  <a:rPr lang="en-US"/>
                  <a:t>Rate of Heat Transfer/Volume (W/m3)</a:t>
                </a:r>
              </a:p>
            </c:rich>
          </c:tx>
          <c:overlay val="0"/>
          <c:spPr>
            <a:noFill/>
            <a:ln>
              <a:noFill/>
            </a:ln>
            <a:effectLst/>
          </c:spPr>
          <c:txPr>
            <a:bodyPr rot="-5400000" spcFirstLastPara="1" vertOverflow="ellipsis" vert="horz" wrap="square" anchor="ctr" anchorCtr="1"/>
            <a:lstStyle/>
            <a:p>
              <a:pPr>
                <a:defRPr sz="1400" b="1" i="0" u="none" strike="noStrike" kern="1200" baseline="0">
                  <a:solidFill>
                    <a:schemeClr val="tx1">
                      <a:lumMod val="65000"/>
                      <a:lumOff val="35000"/>
                    </a:schemeClr>
                  </a:solidFill>
                  <a:latin typeface="Arial Nova" panose="020B0504020202020204" pitchFamily="34" charset="0"/>
                  <a:ea typeface="+mn-ea"/>
                  <a:cs typeface="+mn-cs"/>
                </a:defRPr>
              </a:pPr>
              <a:endParaRPr lang="en-US"/>
            </a:p>
          </c:txPr>
        </c:title>
        <c:numFmt formatCode="0.00E+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Arial Nova" panose="020B0504020202020204" pitchFamily="34" charset="0"/>
                <a:ea typeface="+mn-ea"/>
                <a:cs typeface="+mn-cs"/>
              </a:defRPr>
            </a:pPr>
            <a:endParaRPr lang="en-US"/>
          </a:p>
        </c:txPr>
        <c:crossAx val="47401755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latin typeface="Arial Nova" panose="020B0504020202020204" pitchFamily="34" charset="0"/>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662722661363888E-2"/>
          <c:y val="5.8641037517369154E-2"/>
          <c:w val="0.87393368727600274"/>
          <c:h val="0.63722564653354041"/>
        </c:manualLayout>
      </c:layout>
      <c:scatterChart>
        <c:scatterStyle val="smoothMarker"/>
        <c:varyColors val="0"/>
        <c:ser>
          <c:idx val="0"/>
          <c:order val="0"/>
          <c:tx>
            <c:strRef>
              <c:f>'Probe 4'!$D$1</c:f>
              <c:strCache>
                <c:ptCount val="1"/>
                <c:pt idx="0">
                  <c:v>S-A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'Probe 4'!$A$2:$A$52</c:f>
              <c:numCache>
                <c:formatCode>General</c:formatCode>
                <c:ptCount val="51"/>
                <c:pt idx="0">
                  <c:v>-0.89999999999999902</c:v>
                </c:pt>
                <c:pt idx="1">
                  <c:v>-0.84</c:v>
                </c:pt>
                <c:pt idx="2">
                  <c:v>-0.78</c:v>
                </c:pt>
                <c:pt idx="3">
                  <c:v>-0.72</c:v>
                </c:pt>
                <c:pt idx="4">
                  <c:v>-0.65999999999999903</c:v>
                </c:pt>
                <c:pt idx="5">
                  <c:v>-0.6</c:v>
                </c:pt>
                <c:pt idx="6">
                  <c:v>-0.54</c:v>
                </c:pt>
                <c:pt idx="7">
                  <c:v>-0.48</c:v>
                </c:pt>
                <c:pt idx="8">
                  <c:v>-0.41999999999999899</c:v>
                </c:pt>
                <c:pt idx="9">
                  <c:v>-0.35999999999999899</c:v>
                </c:pt>
                <c:pt idx="10">
                  <c:v>-0.29999999999999899</c:v>
                </c:pt>
                <c:pt idx="11">
                  <c:v>-0.24</c:v>
                </c:pt>
                <c:pt idx="12">
                  <c:v>-0.17999999999999899</c:v>
                </c:pt>
                <c:pt idx="13">
                  <c:v>-0.119999999999999</c:v>
                </c:pt>
                <c:pt idx="14">
                  <c:v>-0.06</c:v>
                </c:pt>
                <c:pt idx="15">
                  <c:v>0</c:v>
                </c:pt>
                <c:pt idx="16">
                  <c:v>0.06</c:v>
                </c:pt>
                <c:pt idx="17">
                  <c:v>0.12</c:v>
                </c:pt>
                <c:pt idx="18">
                  <c:v>0.18</c:v>
                </c:pt>
                <c:pt idx="19">
                  <c:v>0.23999999999999899</c:v>
                </c:pt>
                <c:pt idx="20">
                  <c:v>0.29999999999999899</c:v>
                </c:pt>
                <c:pt idx="21">
                  <c:v>0.35999999999999899</c:v>
                </c:pt>
                <c:pt idx="22">
                  <c:v>0.41999999999999899</c:v>
                </c:pt>
                <c:pt idx="23">
                  <c:v>0.48</c:v>
                </c:pt>
                <c:pt idx="24">
                  <c:v>0.54</c:v>
                </c:pt>
                <c:pt idx="25">
                  <c:v>0.59999999999999898</c:v>
                </c:pt>
                <c:pt idx="26">
                  <c:v>0.66</c:v>
                </c:pt>
                <c:pt idx="27">
                  <c:v>0.71999999999999897</c:v>
                </c:pt>
                <c:pt idx="28">
                  <c:v>0.78</c:v>
                </c:pt>
                <c:pt idx="29">
                  <c:v>0.83999999999999897</c:v>
                </c:pt>
                <c:pt idx="30">
                  <c:v>0.9</c:v>
                </c:pt>
              </c:numCache>
            </c:numRef>
          </c:xVal>
          <c:yVal>
            <c:numRef>
              <c:f>'Probe 4'!$D$2:$D$52</c:f>
              <c:numCache>
                <c:formatCode>General</c:formatCode>
                <c:ptCount val="51"/>
                <c:pt idx="0">
                  <c:v>1.98998735162025</c:v>
                </c:pt>
                <c:pt idx="1">
                  <c:v>1.77620931231118</c:v>
                </c:pt>
                <c:pt idx="2">
                  <c:v>1.79574600058567</c:v>
                </c:pt>
                <c:pt idx="3">
                  <c:v>1.9173850380497901</c:v>
                </c:pt>
                <c:pt idx="4">
                  <c:v>1.7969723732516401</c:v>
                </c:pt>
                <c:pt idx="5">
                  <c:v>1.5613519334564601</c:v>
                </c:pt>
                <c:pt idx="6">
                  <c:v>1.2822660694814301</c:v>
                </c:pt>
                <c:pt idx="7">
                  <c:v>1.2126550576761299</c:v>
                </c:pt>
                <c:pt idx="8">
                  <c:v>1.28913636625354</c:v>
                </c:pt>
                <c:pt idx="9">
                  <c:v>1.4482209659365199</c:v>
                </c:pt>
                <c:pt idx="10">
                  <c:v>1.50841999184757</c:v>
                </c:pt>
                <c:pt idx="11">
                  <c:v>1.5319018361194601</c:v>
                </c:pt>
                <c:pt idx="12">
                  <c:v>1.54758474789117</c:v>
                </c:pt>
                <c:pt idx="13">
                  <c:v>1.6409907770641401</c:v>
                </c:pt>
                <c:pt idx="14">
                  <c:v>1.7121648079632901</c:v>
                </c:pt>
                <c:pt idx="15">
                  <c:v>1.7587899806302101</c:v>
                </c:pt>
                <c:pt idx="16">
                  <c:v>1.3909399292990801</c:v>
                </c:pt>
                <c:pt idx="17">
                  <c:v>1.04982228313876</c:v>
                </c:pt>
                <c:pt idx="18">
                  <c:v>1.03086888992226</c:v>
                </c:pt>
                <c:pt idx="19">
                  <c:v>1.2639846523109799</c:v>
                </c:pt>
                <c:pt idx="20">
                  <c:v>1.46871388087749</c:v>
                </c:pt>
                <c:pt idx="21">
                  <c:v>1.5436731264910599</c:v>
                </c:pt>
                <c:pt idx="22">
                  <c:v>1.4902901669858799</c:v>
                </c:pt>
                <c:pt idx="23">
                  <c:v>1.25641751858608</c:v>
                </c:pt>
                <c:pt idx="24">
                  <c:v>1.11928521407482</c:v>
                </c:pt>
                <c:pt idx="25">
                  <c:v>1.26001723344046</c:v>
                </c:pt>
                <c:pt idx="26">
                  <c:v>1.54637245985542</c:v>
                </c:pt>
                <c:pt idx="27">
                  <c:v>1.71781588503065</c:v>
                </c:pt>
                <c:pt idx="28">
                  <c:v>1.7366769805961599</c:v>
                </c:pt>
                <c:pt idx="29">
                  <c:v>1.62653768218078</c:v>
                </c:pt>
                <c:pt idx="30">
                  <c:v>1.38813680519833</c:v>
                </c:pt>
              </c:numCache>
            </c:numRef>
          </c:yVal>
          <c:smooth val="1"/>
          <c:extLst>
            <c:ext xmlns:c16="http://schemas.microsoft.com/office/drawing/2014/chart" uri="{C3380CC4-5D6E-409C-BE32-E72D297353CC}">
              <c16:uniqueId val="{00000000-6EE1-497A-A02B-95F637F3EC9F}"/>
            </c:ext>
          </c:extLst>
        </c:ser>
        <c:ser>
          <c:idx val="1"/>
          <c:order val="1"/>
          <c:tx>
            <c:strRef>
              <c:f>'Probe 4'!$E$1</c:f>
              <c:strCache>
                <c:ptCount val="1"/>
                <c:pt idx="0">
                  <c:v>k-omega</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'Probe 4'!$A$2:$A$52</c:f>
              <c:numCache>
                <c:formatCode>General</c:formatCode>
                <c:ptCount val="51"/>
                <c:pt idx="0">
                  <c:v>-0.89999999999999902</c:v>
                </c:pt>
                <c:pt idx="1">
                  <c:v>-0.84</c:v>
                </c:pt>
                <c:pt idx="2">
                  <c:v>-0.78</c:v>
                </c:pt>
                <c:pt idx="3">
                  <c:v>-0.72</c:v>
                </c:pt>
                <c:pt idx="4">
                  <c:v>-0.65999999999999903</c:v>
                </c:pt>
                <c:pt idx="5">
                  <c:v>-0.6</c:v>
                </c:pt>
                <c:pt idx="6">
                  <c:v>-0.54</c:v>
                </c:pt>
                <c:pt idx="7">
                  <c:v>-0.48</c:v>
                </c:pt>
                <c:pt idx="8">
                  <c:v>-0.41999999999999899</c:v>
                </c:pt>
                <c:pt idx="9">
                  <c:v>-0.35999999999999899</c:v>
                </c:pt>
                <c:pt idx="10">
                  <c:v>-0.29999999999999899</c:v>
                </c:pt>
                <c:pt idx="11">
                  <c:v>-0.24</c:v>
                </c:pt>
                <c:pt idx="12">
                  <c:v>-0.17999999999999899</c:v>
                </c:pt>
                <c:pt idx="13">
                  <c:v>-0.119999999999999</c:v>
                </c:pt>
                <c:pt idx="14">
                  <c:v>-0.06</c:v>
                </c:pt>
                <c:pt idx="15">
                  <c:v>0</c:v>
                </c:pt>
                <c:pt idx="16">
                  <c:v>0.06</c:v>
                </c:pt>
                <c:pt idx="17">
                  <c:v>0.12</c:v>
                </c:pt>
                <c:pt idx="18">
                  <c:v>0.18</c:v>
                </c:pt>
                <c:pt idx="19">
                  <c:v>0.23999999999999899</c:v>
                </c:pt>
                <c:pt idx="20">
                  <c:v>0.29999999999999899</c:v>
                </c:pt>
                <c:pt idx="21">
                  <c:v>0.35999999999999899</c:v>
                </c:pt>
                <c:pt idx="22">
                  <c:v>0.41999999999999899</c:v>
                </c:pt>
                <c:pt idx="23">
                  <c:v>0.48</c:v>
                </c:pt>
                <c:pt idx="24">
                  <c:v>0.54</c:v>
                </c:pt>
                <c:pt idx="25">
                  <c:v>0.59999999999999898</c:v>
                </c:pt>
                <c:pt idx="26">
                  <c:v>0.66</c:v>
                </c:pt>
                <c:pt idx="27">
                  <c:v>0.71999999999999897</c:v>
                </c:pt>
                <c:pt idx="28">
                  <c:v>0.78</c:v>
                </c:pt>
                <c:pt idx="29">
                  <c:v>0.83999999999999897</c:v>
                </c:pt>
                <c:pt idx="30">
                  <c:v>0.9</c:v>
                </c:pt>
              </c:numCache>
            </c:numRef>
          </c:xVal>
          <c:yVal>
            <c:numRef>
              <c:f>'Probe 4'!$E$2:$E$52</c:f>
              <c:numCache>
                <c:formatCode>General</c:formatCode>
                <c:ptCount val="51"/>
                <c:pt idx="0">
                  <c:v>1.77677295551343</c:v>
                </c:pt>
                <c:pt idx="1">
                  <c:v>1.78496291353006</c:v>
                </c:pt>
                <c:pt idx="2">
                  <c:v>1.7049701889587601</c:v>
                </c:pt>
                <c:pt idx="3">
                  <c:v>1.5797281925792399</c:v>
                </c:pt>
                <c:pt idx="4">
                  <c:v>1.48656586507862</c:v>
                </c:pt>
                <c:pt idx="5">
                  <c:v>1.4265352278127501</c:v>
                </c:pt>
                <c:pt idx="6">
                  <c:v>1.55180213797439</c:v>
                </c:pt>
                <c:pt idx="7">
                  <c:v>1.83670789616452</c:v>
                </c:pt>
                <c:pt idx="8">
                  <c:v>2.00628499628885</c:v>
                </c:pt>
                <c:pt idx="9">
                  <c:v>2.16192770381944</c:v>
                </c:pt>
                <c:pt idx="10">
                  <c:v>2.11370631193188</c:v>
                </c:pt>
                <c:pt idx="11">
                  <c:v>2.0067463962985101</c:v>
                </c:pt>
                <c:pt idx="12">
                  <c:v>1.9995125143794901</c:v>
                </c:pt>
                <c:pt idx="13">
                  <c:v>2.0466561262184402</c:v>
                </c:pt>
                <c:pt idx="14">
                  <c:v>2.0350030164684401</c:v>
                </c:pt>
                <c:pt idx="15">
                  <c:v>2.0072695224797701</c:v>
                </c:pt>
                <c:pt idx="16">
                  <c:v>1.5452912020138201</c:v>
                </c:pt>
                <c:pt idx="17">
                  <c:v>0.63418808139772198</c:v>
                </c:pt>
                <c:pt idx="18">
                  <c:v>1.0541606783150299</c:v>
                </c:pt>
                <c:pt idx="19">
                  <c:v>1.6850461708939599</c:v>
                </c:pt>
                <c:pt idx="20">
                  <c:v>1.5542308170579899</c:v>
                </c:pt>
                <c:pt idx="21">
                  <c:v>1.4279162515166699</c:v>
                </c:pt>
                <c:pt idx="22">
                  <c:v>1.6525854343425499</c:v>
                </c:pt>
                <c:pt idx="23">
                  <c:v>1.37937451329631</c:v>
                </c:pt>
                <c:pt idx="24">
                  <c:v>0.97569795005946303</c:v>
                </c:pt>
                <c:pt idx="25">
                  <c:v>0.64098051873605399</c:v>
                </c:pt>
                <c:pt idx="26">
                  <c:v>0.21698010679131699</c:v>
                </c:pt>
                <c:pt idx="27">
                  <c:v>0.17826186869507901</c:v>
                </c:pt>
                <c:pt idx="28">
                  <c:v>0.604280101760299</c:v>
                </c:pt>
                <c:pt idx="29">
                  <c:v>0.92699538420503302</c:v>
                </c:pt>
                <c:pt idx="30">
                  <c:v>1.7365729538775401</c:v>
                </c:pt>
              </c:numCache>
            </c:numRef>
          </c:yVal>
          <c:smooth val="1"/>
          <c:extLst>
            <c:ext xmlns:c16="http://schemas.microsoft.com/office/drawing/2014/chart" uri="{C3380CC4-5D6E-409C-BE32-E72D297353CC}">
              <c16:uniqueId val="{00000001-6EE1-497A-A02B-95F637F3EC9F}"/>
            </c:ext>
          </c:extLst>
        </c:ser>
        <c:ser>
          <c:idx val="2"/>
          <c:order val="2"/>
          <c:tx>
            <c:strRef>
              <c:f>'Probe 4'!$F$1</c:f>
              <c:strCache>
                <c:ptCount val="1"/>
                <c:pt idx="0">
                  <c:v>k-eps</c:v>
                </c:pt>
              </c:strCache>
            </c:strRef>
          </c:tx>
          <c:spPr>
            <a:ln w="19050" cap="rnd">
              <a:solidFill>
                <a:schemeClr val="tx1"/>
              </a:solidFill>
              <a:round/>
            </a:ln>
            <a:effectLst/>
          </c:spPr>
          <c:marker>
            <c:symbol val="circle"/>
            <c:size val="5"/>
            <c:spPr>
              <a:solidFill>
                <a:schemeClr val="tx1"/>
              </a:solidFill>
              <a:ln w="9525">
                <a:solidFill>
                  <a:schemeClr val="tx1"/>
                </a:solidFill>
              </a:ln>
              <a:effectLst/>
            </c:spPr>
          </c:marker>
          <c:xVal>
            <c:numRef>
              <c:f>'Probe 4'!$A$2:$A$52</c:f>
              <c:numCache>
                <c:formatCode>General</c:formatCode>
                <c:ptCount val="51"/>
                <c:pt idx="0">
                  <c:v>-0.89999999999999902</c:v>
                </c:pt>
                <c:pt idx="1">
                  <c:v>-0.84</c:v>
                </c:pt>
                <c:pt idx="2">
                  <c:v>-0.78</c:v>
                </c:pt>
                <c:pt idx="3">
                  <c:v>-0.72</c:v>
                </c:pt>
                <c:pt idx="4">
                  <c:v>-0.65999999999999903</c:v>
                </c:pt>
                <c:pt idx="5">
                  <c:v>-0.6</c:v>
                </c:pt>
                <c:pt idx="6">
                  <c:v>-0.54</c:v>
                </c:pt>
                <c:pt idx="7">
                  <c:v>-0.48</c:v>
                </c:pt>
                <c:pt idx="8">
                  <c:v>-0.41999999999999899</c:v>
                </c:pt>
                <c:pt idx="9">
                  <c:v>-0.35999999999999899</c:v>
                </c:pt>
                <c:pt idx="10">
                  <c:v>-0.29999999999999899</c:v>
                </c:pt>
                <c:pt idx="11">
                  <c:v>-0.24</c:v>
                </c:pt>
                <c:pt idx="12">
                  <c:v>-0.17999999999999899</c:v>
                </c:pt>
                <c:pt idx="13">
                  <c:v>-0.119999999999999</c:v>
                </c:pt>
                <c:pt idx="14">
                  <c:v>-0.06</c:v>
                </c:pt>
                <c:pt idx="15">
                  <c:v>0</c:v>
                </c:pt>
                <c:pt idx="16">
                  <c:v>0.06</c:v>
                </c:pt>
                <c:pt idx="17">
                  <c:v>0.12</c:v>
                </c:pt>
                <c:pt idx="18">
                  <c:v>0.18</c:v>
                </c:pt>
                <c:pt idx="19">
                  <c:v>0.23999999999999899</c:v>
                </c:pt>
                <c:pt idx="20">
                  <c:v>0.29999999999999899</c:v>
                </c:pt>
                <c:pt idx="21">
                  <c:v>0.35999999999999899</c:v>
                </c:pt>
                <c:pt idx="22">
                  <c:v>0.41999999999999899</c:v>
                </c:pt>
                <c:pt idx="23">
                  <c:v>0.48</c:v>
                </c:pt>
                <c:pt idx="24">
                  <c:v>0.54</c:v>
                </c:pt>
                <c:pt idx="25">
                  <c:v>0.59999999999999898</c:v>
                </c:pt>
                <c:pt idx="26">
                  <c:v>0.66</c:v>
                </c:pt>
                <c:pt idx="27">
                  <c:v>0.71999999999999897</c:v>
                </c:pt>
                <c:pt idx="28">
                  <c:v>0.78</c:v>
                </c:pt>
                <c:pt idx="29">
                  <c:v>0.83999999999999897</c:v>
                </c:pt>
                <c:pt idx="30">
                  <c:v>0.9</c:v>
                </c:pt>
              </c:numCache>
            </c:numRef>
          </c:xVal>
          <c:yVal>
            <c:numRef>
              <c:f>'Probe 4'!$F$2:$F$52</c:f>
              <c:numCache>
                <c:formatCode>General</c:formatCode>
                <c:ptCount val="51"/>
                <c:pt idx="0">
                  <c:v>2.52464213568192</c:v>
                </c:pt>
                <c:pt idx="1">
                  <c:v>2.6610504681470402</c:v>
                </c:pt>
                <c:pt idx="2">
                  <c:v>2.6340794096162998</c:v>
                </c:pt>
                <c:pt idx="3">
                  <c:v>2.5659621794793899</c:v>
                </c:pt>
                <c:pt idx="4">
                  <c:v>2.49661065942297</c:v>
                </c:pt>
                <c:pt idx="5">
                  <c:v>2.4873861667902299</c:v>
                </c:pt>
                <c:pt idx="6">
                  <c:v>2.4937200265874</c:v>
                </c:pt>
                <c:pt idx="7">
                  <c:v>2.5028272050631402</c:v>
                </c:pt>
                <c:pt idx="8">
                  <c:v>2.5017405817960601</c:v>
                </c:pt>
                <c:pt idx="9">
                  <c:v>2.4900623959135699</c:v>
                </c:pt>
                <c:pt idx="10">
                  <c:v>2.4761464427558</c:v>
                </c:pt>
                <c:pt idx="11">
                  <c:v>2.4157642985271699</c:v>
                </c:pt>
                <c:pt idx="12">
                  <c:v>2.3177925532113499</c:v>
                </c:pt>
                <c:pt idx="13">
                  <c:v>2.0494541860952702</c:v>
                </c:pt>
                <c:pt idx="14">
                  <c:v>1.9005500631302801</c:v>
                </c:pt>
                <c:pt idx="15">
                  <c:v>1.6929891465915201</c:v>
                </c:pt>
                <c:pt idx="16">
                  <c:v>1.52605821711398</c:v>
                </c:pt>
                <c:pt idx="17">
                  <c:v>0.98495953437975603</c:v>
                </c:pt>
                <c:pt idx="18">
                  <c:v>1.23796552610306</c:v>
                </c:pt>
                <c:pt idx="19">
                  <c:v>1.39786141753457</c:v>
                </c:pt>
                <c:pt idx="20">
                  <c:v>1.39808834510399</c:v>
                </c:pt>
                <c:pt idx="21">
                  <c:v>1.47925279419856</c:v>
                </c:pt>
                <c:pt idx="22">
                  <c:v>1.3589246769357599</c:v>
                </c:pt>
                <c:pt idx="23">
                  <c:v>1.0636178438489301</c:v>
                </c:pt>
                <c:pt idx="24">
                  <c:v>0.626056559629942</c:v>
                </c:pt>
                <c:pt idx="25">
                  <c:v>0.42494189719131897</c:v>
                </c:pt>
                <c:pt idx="26">
                  <c:v>0.38087530358725102</c:v>
                </c:pt>
                <c:pt idx="27">
                  <c:v>0.54969866705011405</c:v>
                </c:pt>
                <c:pt idx="28">
                  <c:v>0.89110319386418801</c:v>
                </c:pt>
                <c:pt idx="29">
                  <c:v>1.2630706921658099</c:v>
                </c:pt>
                <c:pt idx="30">
                  <c:v>2.1839274659094201</c:v>
                </c:pt>
              </c:numCache>
            </c:numRef>
          </c:yVal>
          <c:smooth val="1"/>
          <c:extLst>
            <c:ext xmlns:c16="http://schemas.microsoft.com/office/drawing/2014/chart" uri="{C3380CC4-5D6E-409C-BE32-E72D297353CC}">
              <c16:uniqueId val="{00000002-6EE1-497A-A02B-95F637F3EC9F}"/>
            </c:ext>
          </c:extLst>
        </c:ser>
        <c:ser>
          <c:idx val="3"/>
          <c:order val="3"/>
          <c:tx>
            <c:strRef>
              <c:f>'Probe 4'!$G$1</c:f>
              <c:strCache>
                <c:ptCount val="1"/>
                <c:pt idx="0">
                  <c:v>RST</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'Probe 4'!$A$2:$A$52</c:f>
              <c:numCache>
                <c:formatCode>General</c:formatCode>
                <c:ptCount val="51"/>
                <c:pt idx="0">
                  <c:v>-0.89999999999999902</c:v>
                </c:pt>
                <c:pt idx="1">
                  <c:v>-0.84</c:v>
                </c:pt>
                <c:pt idx="2">
                  <c:v>-0.78</c:v>
                </c:pt>
                <c:pt idx="3">
                  <c:v>-0.72</c:v>
                </c:pt>
                <c:pt idx="4">
                  <c:v>-0.65999999999999903</c:v>
                </c:pt>
                <c:pt idx="5">
                  <c:v>-0.6</c:v>
                </c:pt>
                <c:pt idx="6">
                  <c:v>-0.54</c:v>
                </c:pt>
                <c:pt idx="7">
                  <c:v>-0.48</c:v>
                </c:pt>
                <c:pt idx="8">
                  <c:v>-0.41999999999999899</c:v>
                </c:pt>
                <c:pt idx="9">
                  <c:v>-0.35999999999999899</c:v>
                </c:pt>
                <c:pt idx="10">
                  <c:v>-0.29999999999999899</c:v>
                </c:pt>
                <c:pt idx="11">
                  <c:v>-0.24</c:v>
                </c:pt>
                <c:pt idx="12">
                  <c:v>-0.17999999999999899</c:v>
                </c:pt>
                <c:pt idx="13">
                  <c:v>-0.119999999999999</c:v>
                </c:pt>
                <c:pt idx="14">
                  <c:v>-0.06</c:v>
                </c:pt>
                <c:pt idx="15">
                  <c:v>0</c:v>
                </c:pt>
                <c:pt idx="16">
                  <c:v>0.06</c:v>
                </c:pt>
                <c:pt idx="17">
                  <c:v>0.12</c:v>
                </c:pt>
                <c:pt idx="18">
                  <c:v>0.18</c:v>
                </c:pt>
                <c:pt idx="19">
                  <c:v>0.23999999999999899</c:v>
                </c:pt>
                <c:pt idx="20">
                  <c:v>0.29999999999999899</c:v>
                </c:pt>
                <c:pt idx="21">
                  <c:v>0.35999999999999899</c:v>
                </c:pt>
                <c:pt idx="22">
                  <c:v>0.41999999999999899</c:v>
                </c:pt>
                <c:pt idx="23">
                  <c:v>0.48</c:v>
                </c:pt>
                <c:pt idx="24">
                  <c:v>0.54</c:v>
                </c:pt>
                <c:pt idx="25">
                  <c:v>0.59999999999999898</c:v>
                </c:pt>
                <c:pt idx="26">
                  <c:v>0.66</c:v>
                </c:pt>
                <c:pt idx="27">
                  <c:v>0.71999999999999897</c:v>
                </c:pt>
                <c:pt idx="28">
                  <c:v>0.78</c:v>
                </c:pt>
                <c:pt idx="29">
                  <c:v>0.83999999999999897</c:v>
                </c:pt>
                <c:pt idx="30">
                  <c:v>0.9</c:v>
                </c:pt>
              </c:numCache>
            </c:numRef>
          </c:xVal>
          <c:yVal>
            <c:numRef>
              <c:f>'Probe 4'!$G$2:$G$52</c:f>
              <c:numCache>
                <c:formatCode>General</c:formatCode>
                <c:ptCount val="51"/>
                <c:pt idx="0">
                  <c:v>1.86820814623547</c:v>
                </c:pt>
                <c:pt idx="1">
                  <c:v>1.89363530797788</c:v>
                </c:pt>
                <c:pt idx="2">
                  <c:v>1.85992316006186</c:v>
                </c:pt>
                <c:pt idx="3">
                  <c:v>1.7934123703789</c:v>
                </c:pt>
                <c:pt idx="4">
                  <c:v>1.6397526408535801</c:v>
                </c:pt>
                <c:pt idx="5">
                  <c:v>1.54789873658682</c:v>
                </c:pt>
                <c:pt idx="6">
                  <c:v>1.4453210226828299</c:v>
                </c:pt>
                <c:pt idx="7">
                  <c:v>1.38912863387743</c:v>
                </c:pt>
                <c:pt idx="8">
                  <c:v>1.4132056709441001</c:v>
                </c:pt>
                <c:pt idx="9">
                  <c:v>1.48715986778169</c:v>
                </c:pt>
                <c:pt idx="10">
                  <c:v>1.49353237817785</c:v>
                </c:pt>
                <c:pt idx="11">
                  <c:v>1.43176738971427</c:v>
                </c:pt>
                <c:pt idx="12">
                  <c:v>1.21035741869985</c:v>
                </c:pt>
                <c:pt idx="13">
                  <c:v>0.61121804132088298</c:v>
                </c:pt>
                <c:pt idx="14">
                  <c:v>0.51240631632217903</c:v>
                </c:pt>
                <c:pt idx="15">
                  <c:v>0.40121484152208498</c:v>
                </c:pt>
                <c:pt idx="16">
                  <c:v>0.45641811160689799</c:v>
                </c:pt>
                <c:pt idx="17">
                  <c:v>0.63303324202917499</c:v>
                </c:pt>
                <c:pt idx="18">
                  <c:v>1.19155381907853</c:v>
                </c:pt>
                <c:pt idx="19">
                  <c:v>1.3534008903930499</c:v>
                </c:pt>
                <c:pt idx="20">
                  <c:v>1.43469484167924</c:v>
                </c:pt>
                <c:pt idx="21">
                  <c:v>1.4416122100125599</c:v>
                </c:pt>
                <c:pt idx="22">
                  <c:v>1.4003319278037401</c:v>
                </c:pt>
                <c:pt idx="23">
                  <c:v>1.3876755817405599</c:v>
                </c:pt>
                <c:pt idx="24">
                  <c:v>1.47875934269321</c:v>
                </c:pt>
                <c:pt idx="25">
                  <c:v>1.56084321673241</c:v>
                </c:pt>
                <c:pt idx="26">
                  <c:v>1.6858142268074101</c:v>
                </c:pt>
                <c:pt idx="27">
                  <c:v>1.81462050205708</c:v>
                </c:pt>
                <c:pt idx="28">
                  <c:v>1.96451225018762</c:v>
                </c:pt>
                <c:pt idx="29">
                  <c:v>2.05590318578562</c:v>
                </c:pt>
                <c:pt idx="30">
                  <c:v>2.09399695543686</c:v>
                </c:pt>
              </c:numCache>
            </c:numRef>
          </c:yVal>
          <c:smooth val="1"/>
          <c:extLst>
            <c:ext xmlns:c16="http://schemas.microsoft.com/office/drawing/2014/chart" uri="{C3380CC4-5D6E-409C-BE32-E72D297353CC}">
              <c16:uniqueId val="{00000003-6EE1-497A-A02B-95F637F3EC9F}"/>
            </c:ext>
          </c:extLst>
        </c:ser>
        <c:dLbls>
          <c:showLegendKey val="0"/>
          <c:showVal val="0"/>
          <c:showCatName val="0"/>
          <c:showSerName val="0"/>
          <c:showPercent val="0"/>
          <c:showBubbleSize val="0"/>
        </c:dLbls>
        <c:axId val="574698616"/>
        <c:axId val="574699600"/>
      </c:scatterChart>
      <c:valAx>
        <c:axId val="574698616"/>
        <c:scaling>
          <c:orientation val="minMax"/>
          <c:min val="-1.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Y co-ordinate (m)</a:t>
                </a:r>
              </a:p>
            </c:rich>
          </c:tx>
          <c:layout>
            <c:manualLayout>
              <c:xMode val="edge"/>
              <c:yMode val="edge"/>
              <c:x val="0.37840714178243645"/>
              <c:y val="0.8008327662745859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4699600"/>
        <c:crosses val="autoZero"/>
        <c:crossBetween val="midCat"/>
        <c:minorUnit val="0.5"/>
      </c:valAx>
      <c:valAx>
        <c:axId val="574699600"/>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Velocity Magnitude (m/s)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4698616"/>
        <c:crosses val="autoZero"/>
        <c:crossBetween val="midCat"/>
      </c:valAx>
      <c:spPr>
        <a:noFill/>
        <a:ln>
          <a:noFill/>
        </a:ln>
        <a:effectLst/>
      </c:spPr>
    </c:plotArea>
    <c:legend>
      <c:legendPos val="b"/>
      <c:layout>
        <c:manualLayout>
          <c:xMode val="edge"/>
          <c:yMode val="edge"/>
          <c:x val="3.6173923975045971E-2"/>
          <c:y val="0.86098349059566637"/>
          <c:w val="0.93287961616262938"/>
          <c:h val="6.25471668982553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62" b="1" i="0" u="none" strike="noStrike" kern="1200" cap="none" spc="20" baseline="0">
                <a:solidFill>
                  <a:schemeClr val="dk1">
                    <a:lumMod val="50000"/>
                    <a:lumOff val="50000"/>
                  </a:schemeClr>
                </a:solidFill>
                <a:latin typeface="Arial Nova" panose="020B0504020202020204" pitchFamily="34" charset="0"/>
                <a:ea typeface="+mn-ea"/>
                <a:cs typeface="+mn-cs"/>
              </a:defRPr>
            </a:pPr>
            <a:r>
              <a:rPr lang="en-US" sz="1600" b="1" spc="0" dirty="0">
                <a:latin typeface="Arial Nova" panose="020B0504020202020204" pitchFamily="34" charset="0"/>
              </a:rPr>
              <a:t>Estimated Gradients of </a:t>
            </a:r>
            <a:r>
              <a:rPr lang="en-US" sz="1600" b="1" spc="0" baseline="0" dirty="0">
                <a:latin typeface="Arial Nova" panose="020B0504020202020204" pitchFamily="34" charset="0"/>
              </a:rPr>
              <a:t>Heat Transfer: Wall Thickness (in.) and Angular Frequency (</a:t>
            </a:r>
            <a:r>
              <a:rPr lang="el-GR" sz="1862" b="1" i="0" u="none" strike="noStrike" cap="none" baseline="0" dirty="0">
                <a:effectLst/>
              </a:rPr>
              <a:t>π</a:t>
            </a:r>
            <a:r>
              <a:rPr lang="en-US" sz="1600" b="1" spc="0" baseline="0" dirty="0">
                <a:latin typeface="Arial Nova" panose="020B0504020202020204" pitchFamily="34" charset="0"/>
              </a:rPr>
              <a:t>)</a:t>
            </a:r>
            <a:endParaRPr lang="en-US" sz="1600" b="1" spc="0" dirty="0">
              <a:latin typeface="Arial Nova" panose="020B0504020202020204" pitchFamily="34" charset="0"/>
            </a:endParaRPr>
          </a:p>
        </c:rich>
      </c:tx>
      <c:layout>
        <c:manualLayout>
          <c:xMode val="edge"/>
          <c:yMode val="edge"/>
          <c:x val="0.16798302199098106"/>
          <c:y val="2.1164021164021163E-2"/>
        </c:manualLayout>
      </c:layout>
      <c:overlay val="0"/>
      <c:spPr>
        <a:noFill/>
        <a:ln>
          <a:noFill/>
        </a:ln>
        <a:effectLst/>
      </c:spPr>
      <c:txPr>
        <a:bodyPr rot="0" spcFirstLastPara="1" vertOverflow="ellipsis" vert="horz" wrap="square" anchor="ctr" anchorCtr="1"/>
        <a:lstStyle/>
        <a:p>
          <a:pPr algn="l">
            <a:defRPr sz="1862" b="1" i="0" u="none" strike="noStrike" kern="1200" cap="none" spc="20" baseline="0">
              <a:solidFill>
                <a:schemeClr val="dk1">
                  <a:lumMod val="50000"/>
                  <a:lumOff val="50000"/>
                </a:schemeClr>
              </a:solidFill>
              <a:latin typeface="Arial Nova" panose="020B0504020202020204" pitchFamily="34" charset="0"/>
              <a:ea typeface="+mn-ea"/>
              <a:cs typeface="+mn-cs"/>
            </a:defRPr>
          </a:pPr>
          <a:endParaRPr lang="en-US"/>
        </a:p>
      </c:txPr>
    </c:title>
    <c:autoTitleDeleted val="0"/>
    <c:plotArea>
      <c:layout/>
      <c:scatterChart>
        <c:scatterStyle val="smoothMarker"/>
        <c:varyColors val="0"/>
        <c:ser>
          <c:idx val="0"/>
          <c:order val="0"/>
          <c:tx>
            <c:strRef>
              <c:f>Sheet1!$F$3</c:f>
              <c:strCache>
                <c:ptCount val="1"/>
                <c:pt idx="0">
                  <c:v>W/kg</c:v>
                </c:pt>
              </c:strCache>
            </c:strRef>
          </c:tx>
          <c:spPr>
            <a:ln w="28575" cap="flat" cmpd="sng" algn="ctr">
              <a:solidFill>
                <a:schemeClr val="accent1">
                  <a:alpha val="70000"/>
                </a:schemeClr>
              </a:solidFill>
              <a:prstDash val="sysDot"/>
              <a:round/>
            </a:ln>
            <a:effectLst/>
          </c:spPr>
          <c:marker>
            <c:symbol val="circle"/>
            <c:size val="5"/>
            <c:spPr>
              <a:solidFill>
                <a:schemeClr val="accent1">
                  <a:tint val="65000"/>
                </a:schemeClr>
              </a:solidFill>
              <a:ln w="28575" cap="flat" cmpd="sng" algn="ctr">
                <a:solidFill>
                  <a:schemeClr val="accent1">
                    <a:shade val="95000"/>
                  </a:schemeClr>
                </a:solidFill>
                <a:round/>
              </a:ln>
              <a:effectLst/>
            </c:spPr>
          </c:marker>
          <c:yVal>
            <c:numRef>
              <c:f>Sheet1!$F$4:$F$7</c:f>
              <c:numCache>
                <c:formatCode>General</c:formatCode>
                <c:ptCount val="4"/>
                <c:pt idx="0">
                  <c:v>3129.0322580645161</c:v>
                </c:pt>
                <c:pt idx="1">
                  <c:v>2762.7777777777778</c:v>
                </c:pt>
                <c:pt idx="2">
                  <c:v>3950.2732240437158</c:v>
                </c:pt>
                <c:pt idx="3">
                  <c:v>3494.0366972477063</c:v>
                </c:pt>
              </c:numCache>
            </c:numRef>
          </c:yVal>
          <c:smooth val="1"/>
          <c:extLst>
            <c:ext xmlns:c16="http://schemas.microsoft.com/office/drawing/2014/chart" uri="{C3380CC4-5D6E-409C-BE32-E72D297353CC}">
              <c16:uniqueId val="{00000000-0E0D-4E6B-9BC0-9D52176ADED8}"/>
            </c:ext>
          </c:extLst>
        </c:ser>
        <c:dLbls>
          <c:showLegendKey val="0"/>
          <c:showVal val="0"/>
          <c:showCatName val="0"/>
          <c:showSerName val="0"/>
          <c:showPercent val="0"/>
          <c:showBubbleSize val="0"/>
        </c:dLbls>
        <c:axId val="474017552"/>
        <c:axId val="474017880"/>
      </c:scatterChart>
      <c:valAx>
        <c:axId val="474017552"/>
        <c:scaling>
          <c:orientation val="minMax"/>
          <c:max val="4.3499999999999996"/>
          <c:min val="0.85000000000000009"/>
        </c:scaling>
        <c:delete val="0"/>
        <c:axPos val="b"/>
        <c:majorGridlines>
          <c:spPr>
            <a:ln w="9525" cap="flat" cmpd="sng" algn="ctr">
              <a:solidFill>
                <a:schemeClr val="dk1">
                  <a:lumMod val="15000"/>
                  <a:lumOff val="8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dk1">
                        <a:lumMod val="65000"/>
                        <a:lumOff val="35000"/>
                      </a:schemeClr>
                    </a:solidFill>
                    <a:latin typeface="Arial Nova" panose="020B0504020202020204" pitchFamily="34" charset="0"/>
                    <a:ea typeface="+mn-ea"/>
                    <a:cs typeface="+mn-cs"/>
                  </a:defRPr>
                </a:pPr>
                <a:r>
                  <a:rPr lang="en-US"/>
                  <a:t>Total Pressure Drop (psid)</a:t>
                </a:r>
              </a:p>
            </c:rich>
          </c:tx>
          <c:overlay val="0"/>
          <c:spPr>
            <a:noFill/>
            <a:ln>
              <a:noFill/>
            </a:ln>
            <a:effectLst/>
          </c:spPr>
          <c:txPr>
            <a:bodyPr rot="0" spcFirstLastPara="1" vertOverflow="ellipsis" vert="horz" wrap="square" anchor="ctr" anchorCtr="1"/>
            <a:lstStyle/>
            <a:p>
              <a:pPr>
                <a:defRPr sz="1197" b="1" i="0" u="none" strike="noStrike" kern="1200" baseline="0">
                  <a:solidFill>
                    <a:schemeClr val="dk1">
                      <a:lumMod val="65000"/>
                      <a:lumOff val="35000"/>
                    </a:schemeClr>
                  </a:solidFill>
                  <a:latin typeface="Arial Nova" panose="020B0504020202020204" pitchFamily="34" charset="0"/>
                  <a:ea typeface="+mn-ea"/>
                  <a:cs typeface="+mn-cs"/>
                </a:defRPr>
              </a:pPr>
              <a:endParaRPr lang="en-US"/>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1197" b="1" i="0" u="none" strike="noStrike" kern="1200" spc="0" baseline="0">
                <a:solidFill>
                  <a:schemeClr val="dk1">
                    <a:lumMod val="65000"/>
                    <a:lumOff val="35000"/>
                  </a:schemeClr>
                </a:solidFill>
                <a:latin typeface="Arial Nova" panose="020B0504020202020204" pitchFamily="34" charset="0"/>
                <a:ea typeface="+mn-ea"/>
                <a:cs typeface="+mn-cs"/>
              </a:defRPr>
            </a:pPr>
            <a:endParaRPr lang="en-US"/>
          </a:p>
        </c:txPr>
        <c:crossAx val="474017880"/>
        <c:crosses val="autoZero"/>
        <c:crossBetween val="midCat"/>
      </c:valAx>
      <c:valAx>
        <c:axId val="474017880"/>
        <c:scaling>
          <c:orientation val="minMax"/>
          <c:min val="2500"/>
        </c:scaling>
        <c:delete val="0"/>
        <c:axPos val="l"/>
        <c:majorGridlines>
          <c:spPr>
            <a:ln w="9525" cap="flat" cmpd="sng" algn="ctr">
              <a:solidFill>
                <a:schemeClr val="dk1">
                  <a:lumMod val="15000"/>
                  <a:lumOff val="8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dk1">
                        <a:lumMod val="65000"/>
                        <a:lumOff val="35000"/>
                      </a:schemeClr>
                    </a:solidFill>
                    <a:latin typeface="Arial Nova" panose="020B0504020202020204" pitchFamily="34" charset="0"/>
                    <a:ea typeface="+mn-ea"/>
                    <a:cs typeface="+mn-cs"/>
                  </a:defRPr>
                </a:pPr>
                <a:r>
                  <a:rPr lang="en-US"/>
                  <a:t>Rate of Heat Transfer/Mass(W/kg)</a:t>
                </a:r>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dk1">
                      <a:lumMod val="65000"/>
                      <a:lumOff val="35000"/>
                    </a:schemeClr>
                  </a:solidFill>
                  <a:latin typeface="Arial Nova" panose="020B0504020202020204" pitchFamily="34" charset="0"/>
                  <a:ea typeface="+mn-ea"/>
                  <a:cs typeface="+mn-cs"/>
                </a:defRPr>
              </a:pPr>
              <a:endParaRPr lang="en-US"/>
            </a:p>
          </c:txPr>
        </c:title>
        <c:numFmt formatCode="General" sourceLinked="1"/>
        <c:majorTickMark val="none"/>
        <c:minorTickMark val="none"/>
        <c:tickLblPos val="nextTo"/>
        <c:spPr>
          <a:noFill/>
          <a:ln w="9525" cap="rnd">
            <a:solidFill>
              <a:schemeClr val="dk1">
                <a:lumMod val="25000"/>
                <a:lumOff val="75000"/>
              </a:schemeClr>
            </a:solidFill>
            <a:round/>
          </a:ln>
          <a:effectLst/>
        </c:spPr>
        <c:txPr>
          <a:bodyPr rot="-60000000" spcFirstLastPara="1" vertOverflow="ellipsis" vert="horz" wrap="square" anchor="ctr" anchorCtr="1"/>
          <a:lstStyle/>
          <a:p>
            <a:pPr>
              <a:defRPr sz="1197" b="1" i="0" u="none" strike="noStrike" kern="1200" spc="0" baseline="0">
                <a:solidFill>
                  <a:schemeClr val="dk1">
                    <a:lumMod val="65000"/>
                    <a:lumOff val="35000"/>
                  </a:schemeClr>
                </a:solidFill>
                <a:latin typeface="Arial Nova" panose="020B0504020202020204" pitchFamily="34" charset="0"/>
                <a:ea typeface="+mn-ea"/>
                <a:cs typeface="+mn-cs"/>
              </a:defRPr>
            </a:pPr>
            <a:endParaRPr lang="en-US"/>
          </a:p>
        </c:txPr>
        <c:crossAx val="474017552"/>
        <c:crosses val="autoZero"/>
        <c:crossBetween val="midCat"/>
      </c:valAx>
      <c:spPr>
        <a:gradFill>
          <a:gsLst>
            <a:gs pos="100000">
              <a:schemeClr val="lt1">
                <a:lumMod val="95000"/>
              </a:schemeClr>
            </a:gs>
            <a:gs pos="0">
              <a:schemeClr val="lt1">
                <a:alpha val="0"/>
              </a:schemeClr>
            </a:gs>
          </a:gsLst>
          <a:lin ang="5400000" scaled="0"/>
        </a:gra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lt1"/>
    </a:solidFill>
    <a:ln>
      <a:noFill/>
    </a:ln>
    <a:effectLst/>
  </c:spPr>
  <c:txPr>
    <a:bodyPr/>
    <a:lstStyle/>
    <a:p>
      <a:pPr>
        <a:defRPr b="1">
          <a:latin typeface="Arial Nova" panose="020B0504020202020204" pitchFamily="34" charset="0"/>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dirty="0"/>
              <a:t>Gyroid Core - Basis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Sheet1!$H$1</c:f>
              <c:strCache>
                <c:ptCount val="1"/>
                <c:pt idx="0">
                  <c:v>W/kg (gy)</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Sheet1!$F$2:$F$6</c:f>
              <c:numCache>
                <c:formatCode>General</c:formatCode>
                <c:ptCount val="5"/>
                <c:pt idx="0">
                  <c:v>26756</c:v>
                </c:pt>
                <c:pt idx="1">
                  <c:v>11388</c:v>
                </c:pt>
                <c:pt idx="2">
                  <c:v>18714</c:v>
                </c:pt>
                <c:pt idx="3">
                  <c:v>3839</c:v>
                </c:pt>
                <c:pt idx="4">
                  <c:v>3006</c:v>
                </c:pt>
              </c:numCache>
            </c:numRef>
          </c:xVal>
          <c:yVal>
            <c:numRef>
              <c:f>Sheet1!$H$2:$H$6</c:f>
              <c:numCache>
                <c:formatCode>General</c:formatCode>
                <c:ptCount val="5"/>
                <c:pt idx="0">
                  <c:v>2692.9032258064517</c:v>
                </c:pt>
                <c:pt idx="1">
                  <c:v>3369.5876288659797</c:v>
                </c:pt>
                <c:pt idx="2">
                  <c:v>3464.2857142857142</c:v>
                </c:pt>
                <c:pt idx="3">
                  <c:v>1153.4482758620691</c:v>
                </c:pt>
                <c:pt idx="4">
                  <c:v>2192.0138888888891</c:v>
                </c:pt>
              </c:numCache>
            </c:numRef>
          </c:yVal>
          <c:smooth val="0"/>
          <c:extLst>
            <c:ext xmlns:c16="http://schemas.microsoft.com/office/drawing/2014/chart" uri="{C3380CC4-5D6E-409C-BE32-E72D297353CC}">
              <c16:uniqueId val="{00000000-556C-412B-B9C4-E3F4D2B09A90}"/>
            </c:ext>
          </c:extLst>
        </c:ser>
        <c:dLbls>
          <c:showLegendKey val="0"/>
          <c:showVal val="0"/>
          <c:showCatName val="0"/>
          <c:showSerName val="0"/>
          <c:showPercent val="0"/>
          <c:showBubbleSize val="0"/>
        </c:dLbls>
        <c:axId val="735402976"/>
        <c:axId val="735404616"/>
      </c:scatterChart>
      <c:valAx>
        <c:axId val="73540297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W/psi</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35404616"/>
        <c:crosses val="autoZero"/>
        <c:crossBetween val="midCat"/>
      </c:valAx>
      <c:valAx>
        <c:axId val="735404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W/kg-gyroid</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3540297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dirty="0"/>
              <a:t>Heat Exchanger - Basis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Sheet1!$G$1</c:f>
              <c:strCache>
                <c:ptCount val="1"/>
                <c:pt idx="0">
                  <c:v>W/kg (tot)</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Sheet1!$F$2:$F$6</c:f>
              <c:numCache>
                <c:formatCode>General</c:formatCode>
                <c:ptCount val="5"/>
                <c:pt idx="0">
                  <c:v>26756</c:v>
                </c:pt>
                <c:pt idx="1">
                  <c:v>11388</c:v>
                </c:pt>
                <c:pt idx="2">
                  <c:v>18714</c:v>
                </c:pt>
                <c:pt idx="3">
                  <c:v>3839</c:v>
                </c:pt>
                <c:pt idx="4">
                  <c:v>3006</c:v>
                </c:pt>
              </c:numCache>
            </c:numRef>
          </c:xVal>
          <c:yVal>
            <c:numRef>
              <c:f>Sheet1!$G$2:$G$6</c:f>
              <c:numCache>
                <c:formatCode>General</c:formatCode>
                <c:ptCount val="5"/>
                <c:pt idx="0">
                  <c:v>381.53564899451555</c:v>
                </c:pt>
                <c:pt idx="1">
                  <c:v>576.45502645502643</c:v>
                </c:pt>
                <c:pt idx="2">
                  <c:v>525.74525745257449</c:v>
                </c:pt>
                <c:pt idx="3">
                  <c:v>235.33550259431888</c:v>
                </c:pt>
                <c:pt idx="4">
                  <c:v>514.08794788273622</c:v>
                </c:pt>
              </c:numCache>
            </c:numRef>
          </c:yVal>
          <c:smooth val="0"/>
          <c:extLst>
            <c:ext xmlns:c16="http://schemas.microsoft.com/office/drawing/2014/chart" uri="{C3380CC4-5D6E-409C-BE32-E72D297353CC}">
              <c16:uniqueId val="{00000000-C698-413E-955F-4C35E07F05EB}"/>
            </c:ext>
          </c:extLst>
        </c:ser>
        <c:dLbls>
          <c:showLegendKey val="0"/>
          <c:showVal val="0"/>
          <c:showCatName val="0"/>
          <c:showSerName val="0"/>
          <c:showPercent val="0"/>
          <c:showBubbleSize val="0"/>
        </c:dLbls>
        <c:axId val="735417080"/>
        <c:axId val="735417736"/>
      </c:scatterChart>
      <c:valAx>
        <c:axId val="73541708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W/psi</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35417736"/>
        <c:crosses val="autoZero"/>
        <c:crossBetween val="midCat"/>
      </c:valAx>
      <c:valAx>
        <c:axId val="7354177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W/kg-total</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3541708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r>
              <a:rPr lang="en-US" sz="1100" dirty="0"/>
              <a:t>Power (W) vs. Mass of Gyroid</a:t>
            </a:r>
            <a:r>
              <a:rPr lang="en-US" sz="1100" baseline="0" dirty="0"/>
              <a:t> Core (kg)</a:t>
            </a:r>
            <a:endParaRPr lang="en-US" sz="1100" dirty="0"/>
          </a:p>
        </c:rich>
      </c:tx>
      <c:layout>
        <c:manualLayout>
          <c:xMode val="edge"/>
          <c:yMode val="edge"/>
          <c:x val="0.25600678040244967"/>
          <c:y val="2.7777777777777776E-2"/>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Sheet1!$E$1</c:f>
              <c:strCache>
                <c:ptCount val="1"/>
                <c:pt idx="0">
                  <c:v>Power (W)</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Sheet1!$B$2:$B$6</c:f>
              <c:numCache>
                <c:formatCode>General</c:formatCode>
                <c:ptCount val="5"/>
                <c:pt idx="0">
                  <c:v>1.55</c:v>
                </c:pt>
                <c:pt idx="1">
                  <c:v>1.94</c:v>
                </c:pt>
                <c:pt idx="2">
                  <c:v>1.68</c:v>
                </c:pt>
                <c:pt idx="3">
                  <c:v>2.3199999999999998</c:v>
                </c:pt>
                <c:pt idx="4">
                  <c:v>2.88</c:v>
                </c:pt>
              </c:numCache>
            </c:numRef>
          </c:xVal>
          <c:yVal>
            <c:numRef>
              <c:f>Sheet1!$E$2:$E$6</c:f>
              <c:numCache>
                <c:formatCode>General</c:formatCode>
                <c:ptCount val="5"/>
                <c:pt idx="0">
                  <c:v>4174</c:v>
                </c:pt>
                <c:pt idx="1">
                  <c:v>6537</c:v>
                </c:pt>
                <c:pt idx="2">
                  <c:v>5820</c:v>
                </c:pt>
                <c:pt idx="3">
                  <c:v>2676</c:v>
                </c:pt>
                <c:pt idx="4">
                  <c:v>6313</c:v>
                </c:pt>
              </c:numCache>
            </c:numRef>
          </c:yVal>
          <c:smooth val="0"/>
          <c:extLst>
            <c:ext xmlns:c16="http://schemas.microsoft.com/office/drawing/2014/chart" uri="{C3380CC4-5D6E-409C-BE32-E72D297353CC}">
              <c16:uniqueId val="{00000000-5E6C-4B70-9F09-D8C22CEC3B6A}"/>
            </c:ext>
          </c:extLst>
        </c:ser>
        <c:dLbls>
          <c:showLegendKey val="0"/>
          <c:showVal val="0"/>
          <c:showCatName val="0"/>
          <c:showSerName val="0"/>
          <c:showPercent val="0"/>
          <c:showBubbleSize val="0"/>
        </c:dLbls>
        <c:axId val="735421672"/>
        <c:axId val="735425936"/>
      </c:scatterChart>
      <c:valAx>
        <c:axId val="7354216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Mass of Gyroid (kg)</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35425936"/>
        <c:crosses val="autoZero"/>
        <c:crossBetween val="midCat"/>
      </c:valAx>
      <c:valAx>
        <c:axId val="7354259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a:t>Cooling Rate (W)</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3542167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n-US" sz="1200" dirty="0"/>
              <a:t>Power (W) vs. System Pressure Drop (psid)</a:t>
            </a:r>
          </a:p>
        </c:rich>
      </c:tx>
      <c:layout>
        <c:manualLayout>
          <c:xMode val="edge"/>
          <c:yMode val="edge"/>
          <c:x val="0.20772222222222222"/>
          <c:y val="2.7777777777777776E-2"/>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Sheet1!$E$1</c:f>
              <c:strCache>
                <c:ptCount val="1"/>
                <c:pt idx="0">
                  <c:v>Power (W)</c:v>
                </c:pt>
              </c:strCache>
            </c:strRef>
          </c:tx>
          <c:spPr>
            <a:ln w="19050" cap="rnd">
              <a:noFill/>
              <a:round/>
            </a:ln>
            <a:effectLst/>
          </c:spPr>
          <c:marker>
            <c:symbol val="circle"/>
            <c:size val="5"/>
            <c:spPr>
              <a:solidFill>
                <a:schemeClr val="accent1"/>
              </a:solidFill>
              <a:ln w="9525">
                <a:solidFill>
                  <a:schemeClr val="accent1"/>
                </a:solidFill>
              </a:ln>
              <a:effectLst/>
            </c:spPr>
          </c:marker>
          <c:xVal>
            <c:numRef>
              <c:f>Sheet1!$D$2:$D$6</c:f>
              <c:numCache>
                <c:formatCode>General</c:formatCode>
                <c:ptCount val="5"/>
                <c:pt idx="0">
                  <c:v>0.156</c:v>
                </c:pt>
                <c:pt idx="1">
                  <c:v>0.57399999999999995</c:v>
                </c:pt>
                <c:pt idx="2">
                  <c:v>0.311</c:v>
                </c:pt>
                <c:pt idx="3">
                  <c:v>0.69699999999999995</c:v>
                </c:pt>
                <c:pt idx="4">
                  <c:v>2.1</c:v>
                </c:pt>
              </c:numCache>
            </c:numRef>
          </c:xVal>
          <c:yVal>
            <c:numRef>
              <c:f>Sheet1!$E$2:$E$6</c:f>
              <c:numCache>
                <c:formatCode>General</c:formatCode>
                <c:ptCount val="5"/>
                <c:pt idx="0">
                  <c:v>4174</c:v>
                </c:pt>
                <c:pt idx="1">
                  <c:v>6537</c:v>
                </c:pt>
                <c:pt idx="2">
                  <c:v>5820</c:v>
                </c:pt>
                <c:pt idx="3">
                  <c:v>2676</c:v>
                </c:pt>
                <c:pt idx="4">
                  <c:v>6313</c:v>
                </c:pt>
              </c:numCache>
            </c:numRef>
          </c:yVal>
          <c:smooth val="0"/>
          <c:extLst>
            <c:ext xmlns:c16="http://schemas.microsoft.com/office/drawing/2014/chart" uri="{C3380CC4-5D6E-409C-BE32-E72D297353CC}">
              <c16:uniqueId val="{00000000-45D0-40BC-B1D6-524C8C41F72A}"/>
            </c:ext>
          </c:extLst>
        </c:ser>
        <c:dLbls>
          <c:showLegendKey val="0"/>
          <c:showVal val="0"/>
          <c:showCatName val="0"/>
          <c:showSerName val="0"/>
          <c:showPercent val="0"/>
          <c:showBubbleSize val="0"/>
        </c:dLbls>
        <c:axId val="590408984"/>
        <c:axId val="590401768"/>
      </c:scatterChart>
      <c:valAx>
        <c:axId val="5904089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dirty="0"/>
                  <a:t>System</a:t>
                </a:r>
                <a:r>
                  <a:rPr lang="en-US" baseline="0" dirty="0"/>
                  <a:t> </a:t>
                </a:r>
                <a:r>
                  <a:rPr lang="en-US" dirty="0"/>
                  <a:t>Pressure Drop</a:t>
                </a:r>
                <a:r>
                  <a:rPr lang="en-US" baseline="0" dirty="0"/>
                  <a:t> (psid)</a:t>
                </a:r>
                <a:endParaRPr lang="en-US" dirty="0"/>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90401768"/>
        <c:crosses val="autoZero"/>
        <c:crossBetween val="midCat"/>
      </c:valAx>
      <c:valAx>
        <c:axId val="590401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US" dirty="0"/>
                  <a:t>Cooling</a:t>
                </a:r>
                <a:r>
                  <a:rPr lang="en-US" baseline="0" dirty="0"/>
                  <a:t> Rate (W)</a:t>
                </a:r>
                <a:endParaRPr lang="en-US" dirty="0"/>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59040898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62882216673524E-2"/>
          <c:y val="6.3510392609699776E-2"/>
          <c:w val="0.85874492961107129"/>
          <c:h val="0.64044707315742588"/>
        </c:manualLayout>
      </c:layout>
      <c:scatterChart>
        <c:scatterStyle val="smoothMarker"/>
        <c:varyColors val="0"/>
        <c:ser>
          <c:idx val="0"/>
          <c:order val="0"/>
          <c:tx>
            <c:strRef>
              <c:f>'Probe 1'!$C$1</c:f>
              <c:strCache>
                <c:ptCount val="1"/>
                <c:pt idx="0">
                  <c:v>S-A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'Probe 1'!$A$2:$A$52</c:f>
              <c:numCache>
                <c:formatCode>General</c:formatCode>
                <c:ptCount val="51"/>
                <c:pt idx="0">
                  <c:v>-1.5</c:v>
                </c:pt>
                <c:pt idx="1">
                  <c:v>-1.44</c:v>
                </c:pt>
                <c:pt idx="2">
                  <c:v>-1.38</c:v>
                </c:pt>
                <c:pt idx="3">
                  <c:v>-1.32</c:v>
                </c:pt>
                <c:pt idx="4">
                  <c:v>-1.26</c:v>
                </c:pt>
                <c:pt idx="5">
                  <c:v>-1.2</c:v>
                </c:pt>
                <c:pt idx="6">
                  <c:v>-1.1399999999999999</c:v>
                </c:pt>
                <c:pt idx="7">
                  <c:v>-1.08</c:v>
                </c:pt>
                <c:pt idx="8">
                  <c:v>-1.02</c:v>
                </c:pt>
                <c:pt idx="9">
                  <c:v>-0.96</c:v>
                </c:pt>
                <c:pt idx="10">
                  <c:v>-0.89999999999999902</c:v>
                </c:pt>
                <c:pt idx="11">
                  <c:v>-0.84</c:v>
                </c:pt>
                <c:pt idx="12">
                  <c:v>-0.78</c:v>
                </c:pt>
                <c:pt idx="13">
                  <c:v>-0.72</c:v>
                </c:pt>
                <c:pt idx="14">
                  <c:v>-0.65999999999999903</c:v>
                </c:pt>
                <c:pt idx="15">
                  <c:v>-0.6</c:v>
                </c:pt>
                <c:pt idx="16">
                  <c:v>-0.54</c:v>
                </c:pt>
                <c:pt idx="17">
                  <c:v>-0.48</c:v>
                </c:pt>
                <c:pt idx="18">
                  <c:v>-0.41999999999999899</c:v>
                </c:pt>
                <c:pt idx="19">
                  <c:v>-0.35999999999999899</c:v>
                </c:pt>
                <c:pt idx="20">
                  <c:v>-0.29999999999999899</c:v>
                </c:pt>
                <c:pt idx="21">
                  <c:v>-0.24</c:v>
                </c:pt>
                <c:pt idx="22">
                  <c:v>-0.17999999999999899</c:v>
                </c:pt>
                <c:pt idx="23">
                  <c:v>-0.119999999999999</c:v>
                </c:pt>
                <c:pt idx="24">
                  <c:v>-0.06</c:v>
                </c:pt>
                <c:pt idx="25">
                  <c:v>0</c:v>
                </c:pt>
                <c:pt idx="26">
                  <c:v>0.06</c:v>
                </c:pt>
                <c:pt idx="27">
                  <c:v>0.12</c:v>
                </c:pt>
                <c:pt idx="28">
                  <c:v>0.18</c:v>
                </c:pt>
                <c:pt idx="29">
                  <c:v>0.23999999999999899</c:v>
                </c:pt>
                <c:pt idx="30">
                  <c:v>0.29999999999999899</c:v>
                </c:pt>
                <c:pt idx="31">
                  <c:v>0.35999999999999899</c:v>
                </c:pt>
                <c:pt idx="32">
                  <c:v>0.41999999999999899</c:v>
                </c:pt>
                <c:pt idx="33">
                  <c:v>0.48</c:v>
                </c:pt>
                <c:pt idx="34">
                  <c:v>0.54</c:v>
                </c:pt>
                <c:pt idx="35">
                  <c:v>0.59999999999999898</c:v>
                </c:pt>
                <c:pt idx="36">
                  <c:v>0.66</c:v>
                </c:pt>
                <c:pt idx="37">
                  <c:v>0.71999999999999897</c:v>
                </c:pt>
                <c:pt idx="38">
                  <c:v>0.78</c:v>
                </c:pt>
                <c:pt idx="39">
                  <c:v>0.83999999999999897</c:v>
                </c:pt>
                <c:pt idx="40">
                  <c:v>0.9</c:v>
                </c:pt>
                <c:pt idx="41">
                  <c:v>0.96</c:v>
                </c:pt>
                <c:pt idx="42">
                  <c:v>1.02</c:v>
                </c:pt>
                <c:pt idx="43">
                  <c:v>1.08</c:v>
                </c:pt>
                <c:pt idx="44">
                  <c:v>1.1399999999999999</c:v>
                </c:pt>
                <c:pt idx="45">
                  <c:v>1.2</c:v>
                </c:pt>
                <c:pt idx="46">
                  <c:v>1.26</c:v>
                </c:pt>
                <c:pt idx="47">
                  <c:v>1.3199999999999901</c:v>
                </c:pt>
                <c:pt idx="48">
                  <c:v>1.38</c:v>
                </c:pt>
                <c:pt idx="49">
                  <c:v>1.44</c:v>
                </c:pt>
                <c:pt idx="50">
                  <c:v>1.5</c:v>
                </c:pt>
              </c:numCache>
            </c:numRef>
          </c:xVal>
          <c:yVal>
            <c:numRef>
              <c:f>'Probe 1'!$C$2:$C$52</c:f>
              <c:numCache>
                <c:formatCode>General</c:formatCode>
                <c:ptCount val="51"/>
                <c:pt idx="0">
                  <c:v>1.7559747410425699</c:v>
                </c:pt>
                <c:pt idx="1">
                  <c:v>2.7963349306999001</c:v>
                </c:pt>
                <c:pt idx="2">
                  <c:v>0.93732382947062698</c:v>
                </c:pt>
                <c:pt idx="3">
                  <c:v>2.7045209916449302</c:v>
                </c:pt>
                <c:pt idx="4">
                  <c:v>3.67442282648984</c:v>
                </c:pt>
                <c:pt idx="5">
                  <c:v>4.3917010125074203</c:v>
                </c:pt>
                <c:pt idx="6">
                  <c:v>4.4076959187383</c:v>
                </c:pt>
                <c:pt idx="7">
                  <c:v>4.4873162389995098</c:v>
                </c:pt>
                <c:pt idx="8">
                  <c:v>4.5192039043138399</c:v>
                </c:pt>
                <c:pt idx="9">
                  <c:v>3.9373823043855198</c:v>
                </c:pt>
                <c:pt idx="10">
                  <c:v>2.4678217776364502</c:v>
                </c:pt>
                <c:pt idx="11">
                  <c:v>3.3276875135481201</c:v>
                </c:pt>
                <c:pt idx="12">
                  <c:v>2.8467924399255198</c:v>
                </c:pt>
                <c:pt idx="13">
                  <c:v>2.4605274363422902</c:v>
                </c:pt>
                <c:pt idx="14">
                  <c:v>2.5167937991556402</c:v>
                </c:pt>
                <c:pt idx="15">
                  <c:v>2.4242172588646098</c:v>
                </c:pt>
                <c:pt idx="16">
                  <c:v>2.4597177436959798</c:v>
                </c:pt>
                <c:pt idx="17">
                  <c:v>2.5527557785324801</c:v>
                </c:pt>
                <c:pt idx="18">
                  <c:v>2.5114579450460601</c:v>
                </c:pt>
                <c:pt idx="19">
                  <c:v>1.6304860194038699</c:v>
                </c:pt>
                <c:pt idx="20">
                  <c:v>1.53093059804346</c:v>
                </c:pt>
                <c:pt idx="21">
                  <c:v>1.8374312740823999</c:v>
                </c:pt>
                <c:pt idx="22">
                  <c:v>1.95982577033938</c:v>
                </c:pt>
                <c:pt idx="23">
                  <c:v>1.91414164906897</c:v>
                </c:pt>
                <c:pt idx="24">
                  <c:v>1.79126795110638</c:v>
                </c:pt>
                <c:pt idx="25">
                  <c:v>1.7118197729946101</c:v>
                </c:pt>
                <c:pt idx="26">
                  <c:v>1.9464331049300101</c:v>
                </c:pt>
                <c:pt idx="27">
                  <c:v>1.69158090023326</c:v>
                </c:pt>
                <c:pt idx="28">
                  <c:v>1.7817566396336499</c:v>
                </c:pt>
                <c:pt idx="29">
                  <c:v>1.81627692019775</c:v>
                </c:pt>
                <c:pt idx="30">
                  <c:v>1.70419737243987</c:v>
                </c:pt>
                <c:pt idx="31">
                  <c:v>1.4567058006628599</c:v>
                </c:pt>
                <c:pt idx="32">
                  <c:v>1.70016531944995</c:v>
                </c:pt>
                <c:pt idx="33">
                  <c:v>2.3911501883095201</c:v>
                </c:pt>
                <c:pt idx="34">
                  <c:v>2.6998401176564801</c:v>
                </c:pt>
                <c:pt idx="35">
                  <c:v>2.7587812162039098</c:v>
                </c:pt>
                <c:pt idx="36">
                  <c:v>2.8960991178659499</c:v>
                </c:pt>
                <c:pt idx="37">
                  <c:v>2.98054570582477</c:v>
                </c:pt>
                <c:pt idx="38">
                  <c:v>3.1486116294659099</c:v>
                </c:pt>
                <c:pt idx="39">
                  <c:v>3.3783877470088401</c:v>
                </c:pt>
                <c:pt idx="40">
                  <c:v>3.639222651621</c:v>
                </c:pt>
                <c:pt idx="41">
                  <c:v>3.06276011756573</c:v>
                </c:pt>
                <c:pt idx="42">
                  <c:v>3.90381497649211</c:v>
                </c:pt>
                <c:pt idx="43">
                  <c:v>4.16418119075247</c:v>
                </c:pt>
                <c:pt idx="44">
                  <c:v>2.7561228772130502</c:v>
                </c:pt>
                <c:pt idx="45">
                  <c:v>3.1475346189481401</c:v>
                </c:pt>
                <c:pt idx="46">
                  <c:v>3.1250955190981302</c:v>
                </c:pt>
                <c:pt idx="47">
                  <c:v>2.84231490013403</c:v>
                </c:pt>
                <c:pt idx="48">
                  <c:v>1.9931791969778001</c:v>
                </c:pt>
                <c:pt idx="49">
                  <c:v>3.7105126977199898</c:v>
                </c:pt>
                <c:pt idx="50">
                  <c:v>1.6315939720677499</c:v>
                </c:pt>
              </c:numCache>
            </c:numRef>
          </c:yVal>
          <c:smooth val="1"/>
          <c:extLst>
            <c:ext xmlns:c16="http://schemas.microsoft.com/office/drawing/2014/chart" uri="{C3380CC4-5D6E-409C-BE32-E72D297353CC}">
              <c16:uniqueId val="{00000000-D37A-4B26-9687-8B374D0D8C15}"/>
            </c:ext>
          </c:extLst>
        </c:ser>
        <c:ser>
          <c:idx val="1"/>
          <c:order val="1"/>
          <c:tx>
            <c:strRef>
              <c:f>'Probe 1'!$D$1</c:f>
              <c:strCache>
                <c:ptCount val="1"/>
                <c:pt idx="0">
                  <c:v>k-omega</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'Probe 1'!$A$2:$A$52</c:f>
              <c:numCache>
                <c:formatCode>General</c:formatCode>
                <c:ptCount val="51"/>
                <c:pt idx="0">
                  <c:v>-1.5</c:v>
                </c:pt>
                <c:pt idx="1">
                  <c:v>-1.44</c:v>
                </c:pt>
                <c:pt idx="2">
                  <c:v>-1.38</c:v>
                </c:pt>
                <c:pt idx="3">
                  <c:v>-1.32</c:v>
                </c:pt>
                <c:pt idx="4">
                  <c:v>-1.26</c:v>
                </c:pt>
                <c:pt idx="5">
                  <c:v>-1.2</c:v>
                </c:pt>
                <c:pt idx="6">
                  <c:v>-1.1399999999999999</c:v>
                </c:pt>
                <c:pt idx="7">
                  <c:v>-1.08</c:v>
                </c:pt>
                <c:pt idx="8">
                  <c:v>-1.02</c:v>
                </c:pt>
                <c:pt idx="9">
                  <c:v>-0.96</c:v>
                </c:pt>
                <c:pt idx="10">
                  <c:v>-0.89999999999999902</c:v>
                </c:pt>
                <c:pt idx="11">
                  <c:v>-0.84</c:v>
                </c:pt>
                <c:pt idx="12">
                  <c:v>-0.78</c:v>
                </c:pt>
                <c:pt idx="13">
                  <c:v>-0.72</c:v>
                </c:pt>
                <c:pt idx="14">
                  <c:v>-0.65999999999999903</c:v>
                </c:pt>
                <c:pt idx="15">
                  <c:v>-0.6</c:v>
                </c:pt>
                <c:pt idx="16">
                  <c:v>-0.54</c:v>
                </c:pt>
                <c:pt idx="17">
                  <c:v>-0.48</c:v>
                </c:pt>
                <c:pt idx="18">
                  <c:v>-0.41999999999999899</c:v>
                </c:pt>
                <c:pt idx="19">
                  <c:v>-0.35999999999999899</c:v>
                </c:pt>
                <c:pt idx="20">
                  <c:v>-0.29999999999999899</c:v>
                </c:pt>
                <c:pt idx="21">
                  <c:v>-0.24</c:v>
                </c:pt>
                <c:pt idx="22">
                  <c:v>-0.17999999999999899</c:v>
                </c:pt>
                <c:pt idx="23">
                  <c:v>-0.119999999999999</c:v>
                </c:pt>
                <c:pt idx="24">
                  <c:v>-0.06</c:v>
                </c:pt>
                <c:pt idx="25">
                  <c:v>0</c:v>
                </c:pt>
                <c:pt idx="26">
                  <c:v>0.06</c:v>
                </c:pt>
                <c:pt idx="27">
                  <c:v>0.12</c:v>
                </c:pt>
                <c:pt idx="28">
                  <c:v>0.18</c:v>
                </c:pt>
                <c:pt idx="29">
                  <c:v>0.23999999999999899</c:v>
                </c:pt>
                <c:pt idx="30">
                  <c:v>0.29999999999999899</c:v>
                </c:pt>
                <c:pt idx="31">
                  <c:v>0.35999999999999899</c:v>
                </c:pt>
                <c:pt idx="32">
                  <c:v>0.41999999999999899</c:v>
                </c:pt>
                <c:pt idx="33">
                  <c:v>0.48</c:v>
                </c:pt>
                <c:pt idx="34">
                  <c:v>0.54</c:v>
                </c:pt>
                <c:pt idx="35">
                  <c:v>0.59999999999999898</c:v>
                </c:pt>
                <c:pt idx="36">
                  <c:v>0.66</c:v>
                </c:pt>
                <c:pt idx="37">
                  <c:v>0.71999999999999897</c:v>
                </c:pt>
                <c:pt idx="38">
                  <c:v>0.78</c:v>
                </c:pt>
                <c:pt idx="39">
                  <c:v>0.83999999999999897</c:v>
                </c:pt>
                <c:pt idx="40">
                  <c:v>0.9</c:v>
                </c:pt>
                <c:pt idx="41">
                  <c:v>0.96</c:v>
                </c:pt>
                <c:pt idx="42">
                  <c:v>1.02</c:v>
                </c:pt>
                <c:pt idx="43">
                  <c:v>1.08</c:v>
                </c:pt>
                <c:pt idx="44">
                  <c:v>1.1399999999999999</c:v>
                </c:pt>
                <c:pt idx="45">
                  <c:v>1.2</c:v>
                </c:pt>
                <c:pt idx="46">
                  <c:v>1.26</c:v>
                </c:pt>
                <c:pt idx="47">
                  <c:v>1.3199999999999901</c:v>
                </c:pt>
                <c:pt idx="48">
                  <c:v>1.38</c:v>
                </c:pt>
                <c:pt idx="49">
                  <c:v>1.44</c:v>
                </c:pt>
                <c:pt idx="50">
                  <c:v>1.5</c:v>
                </c:pt>
              </c:numCache>
            </c:numRef>
          </c:xVal>
          <c:yVal>
            <c:numRef>
              <c:f>'Probe 1'!$D$2:$D$52</c:f>
              <c:numCache>
                <c:formatCode>General</c:formatCode>
                <c:ptCount val="51"/>
                <c:pt idx="0">
                  <c:v>0.926263170733167</c:v>
                </c:pt>
                <c:pt idx="1">
                  <c:v>3.99515621127096</c:v>
                </c:pt>
                <c:pt idx="2">
                  <c:v>1.4573357975452901</c:v>
                </c:pt>
                <c:pt idx="3">
                  <c:v>1.4594621639124601</c:v>
                </c:pt>
                <c:pt idx="4">
                  <c:v>1.1613200336498599</c:v>
                </c:pt>
                <c:pt idx="5">
                  <c:v>1.2171445251750199</c:v>
                </c:pt>
                <c:pt idx="6">
                  <c:v>1.09537739207458</c:v>
                </c:pt>
                <c:pt idx="7">
                  <c:v>1.4796458912574399</c:v>
                </c:pt>
                <c:pt idx="8">
                  <c:v>2.07185807953124</c:v>
                </c:pt>
                <c:pt idx="9">
                  <c:v>2.3997274696000099</c:v>
                </c:pt>
                <c:pt idx="10">
                  <c:v>3.0036670791482698</c:v>
                </c:pt>
                <c:pt idx="11">
                  <c:v>2.7470738447688299</c:v>
                </c:pt>
                <c:pt idx="12">
                  <c:v>2.9561585414088101</c:v>
                </c:pt>
                <c:pt idx="13">
                  <c:v>3.0066342856539601</c:v>
                </c:pt>
                <c:pt idx="14">
                  <c:v>2.92183102427789</c:v>
                </c:pt>
                <c:pt idx="15">
                  <c:v>2.7573672822878699</c:v>
                </c:pt>
                <c:pt idx="16">
                  <c:v>2.6033839987774399</c:v>
                </c:pt>
                <c:pt idx="17">
                  <c:v>2.5711680144929998</c:v>
                </c:pt>
                <c:pt idx="18">
                  <c:v>2.4826395862706598</c:v>
                </c:pt>
                <c:pt idx="19">
                  <c:v>2.2964634528148302</c:v>
                </c:pt>
                <c:pt idx="20">
                  <c:v>2.23805342401061</c:v>
                </c:pt>
                <c:pt idx="21">
                  <c:v>2.1990251614521399</c:v>
                </c:pt>
                <c:pt idx="22">
                  <c:v>2.1984677371633499</c:v>
                </c:pt>
                <c:pt idx="23">
                  <c:v>2.2778708516220099</c:v>
                </c:pt>
                <c:pt idx="24">
                  <c:v>2.2962041940627098</c:v>
                </c:pt>
                <c:pt idx="25">
                  <c:v>2.0891930054656598</c:v>
                </c:pt>
                <c:pt idx="26">
                  <c:v>1.76564137653228</c:v>
                </c:pt>
                <c:pt idx="27">
                  <c:v>1.9123637440899</c:v>
                </c:pt>
                <c:pt idx="28">
                  <c:v>2.2854376130023799</c:v>
                </c:pt>
                <c:pt idx="29">
                  <c:v>2.3952627918643699</c:v>
                </c:pt>
                <c:pt idx="30">
                  <c:v>2.8978099394624199</c:v>
                </c:pt>
                <c:pt idx="31">
                  <c:v>2.3640376154365801</c:v>
                </c:pt>
                <c:pt idx="32">
                  <c:v>2.4942968807707802</c:v>
                </c:pt>
                <c:pt idx="33">
                  <c:v>2.8115026304917801</c:v>
                </c:pt>
                <c:pt idx="34">
                  <c:v>2.4385602039864902</c:v>
                </c:pt>
                <c:pt idx="35">
                  <c:v>2.4111298098069098</c:v>
                </c:pt>
                <c:pt idx="36">
                  <c:v>2.5219605503565798</c:v>
                </c:pt>
                <c:pt idx="37">
                  <c:v>2.2843628476705402</c:v>
                </c:pt>
                <c:pt idx="38">
                  <c:v>3.57295151121731</c:v>
                </c:pt>
                <c:pt idx="39">
                  <c:v>3.5887773762028101</c:v>
                </c:pt>
                <c:pt idx="40">
                  <c:v>3.9874717012135301</c:v>
                </c:pt>
                <c:pt idx="41">
                  <c:v>3.36570675386176</c:v>
                </c:pt>
                <c:pt idx="42">
                  <c:v>3.4012104901722</c:v>
                </c:pt>
                <c:pt idx="43">
                  <c:v>4.4151486995553499</c:v>
                </c:pt>
                <c:pt idx="44">
                  <c:v>4.6139373664143797</c:v>
                </c:pt>
                <c:pt idx="45">
                  <c:v>3.7708679577751401</c:v>
                </c:pt>
                <c:pt idx="46">
                  <c:v>3.3704684642562501</c:v>
                </c:pt>
                <c:pt idx="47">
                  <c:v>2.5349531038706599</c:v>
                </c:pt>
                <c:pt idx="48">
                  <c:v>1.89545479429796</c:v>
                </c:pt>
                <c:pt idx="49">
                  <c:v>1.1952435579953899</c:v>
                </c:pt>
                <c:pt idx="50">
                  <c:v>2.1839573131469798</c:v>
                </c:pt>
              </c:numCache>
            </c:numRef>
          </c:yVal>
          <c:smooth val="1"/>
          <c:extLst>
            <c:ext xmlns:c16="http://schemas.microsoft.com/office/drawing/2014/chart" uri="{C3380CC4-5D6E-409C-BE32-E72D297353CC}">
              <c16:uniqueId val="{00000001-D37A-4B26-9687-8B374D0D8C15}"/>
            </c:ext>
          </c:extLst>
        </c:ser>
        <c:ser>
          <c:idx val="2"/>
          <c:order val="2"/>
          <c:tx>
            <c:strRef>
              <c:f>'Probe 1'!$E$1</c:f>
              <c:strCache>
                <c:ptCount val="1"/>
                <c:pt idx="0">
                  <c:v>k-eps</c:v>
                </c:pt>
              </c:strCache>
            </c:strRef>
          </c:tx>
          <c:spPr>
            <a:ln w="19050" cap="rnd">
              <a:solidFill>
                <a:schemeClr val="tx1">
                  <a:alpha val="95000"/>
                </a:schemeClr>
              </a:solidFill>
              <a:round/>
            </a:ln>
            <a:effectLst/>
          </c:spPr>
          <c:marker>
            <c:symbol val="circle"/>
            <c:size val="5"/>
            <c:spPr>
              <a:solidFill>
                <a:schemeClr val="tx1"/>
              </a:solidFill>
              <a:ln w="9525">
                <a:solidFill>
                  <a:schemeClr val="tx1"/>
                </a:solidFill>
              </a:ln>
              <a:effectLst/>
            </c:spPr>
          </c:marker>
          <c:xVal>
            <c:numRef>
              <c:f>'Probe 1'!$A$2:$A$52</c:f>
              <c:numCache>
                <c:formatCode>General</c:formatCode>
                <c:ptCount val="51"/>
                <c:pt idx="0">
                  <c:v>-1.5</c:v>
                </c:pt>
                <c:pt idx="1">
                  <c:v>-1.44</c:v>
                </c:pt>
                <c:pt idx="2">
                  <c:v>-1.38</c:v>
                </c:pt>
                <c:pt idx="3">
                  <c:v>-1.32</c:v>
                </c:pt>
                <c:pt idx="4">
                  <c:v>-1.26</c:v>
                </c:pt>
                <c:pt idx="5">
                  <c:v>-1.2</c:v>
                </c:pt>
                <c:pt idx="6">
                  <c:v>-1.1399999999999999</c:v>
                </c:pt>
                <c:pt idx="7">
                  <c:v>-1.08</c:v>
                </c:pt>
                <c:pt idx="8">
                  <c:v>-1.02</c:v>
                </c:pt>
                <c:pt idx="9">
                  <c:v>-0.96</c:v>
                </c:pt>
                <c:pt idx="10">
                  <c:v>-0.89999999999999902</c:v>
                </c:pt>
                <c:pt idx="11">
                  <c:v>-0.84</c:v>
                </c:pt>
                <c:pt idx="12">
                  <c:v>-0.78</c:v>
                </c:pt>
                <c:pt idx="13">
                  <c:v>-0.72</c:v>
                </c:pt>
                <c:pt idx="14">
                  <c:v>-0.65999999999999903</c:v>
                </c:pt>
                <c:pt idx="15">
                  <c:v>-0.6</c:v>
                </c:pt>
                <c:pt idx="16">
                  <c:v>-0.54</c:v>
                </c:pt>
                <c:pt idx="17">
                  <c:v>-0.48</c:v>
                </c:pt>
                <c:pt idx="18">
                  <c:v>-0.41999999999999899</c:v>
                </c:pt>
                <c:pt idx="19">
                  <c:v>-0.35999999999999899</c:v>
                </c:pt>
                <c:pt idx="20">
                  <c:v>-0.29999999999999899</c:v>
                </c:pt>
                <c:pt idx="21">
                  <c:v>-0.24</c:v>
                </c:pt>
                <c:pt idx="22">
                  <c:v>-0.17999999999999899</c:v>
                </c:pt>
                <c:pt idx="23">
                  <c:v>-0.119999999999999</c:v>
                </c:pt>
                <c:pt idx="24">
                  <c:v>-0.06</c:v>
                </c:pt>
                <c:pt idx="25">
                  <c:v>0</c:v>
                </c:pt>
                <c:pt idx="26">
                  <c:v>0.06</c:v>
                </c:pt>
                <c:pt idx="27">
                  <c:v>0.12</c:v>
                </c:pt>
                <c:pt idx="28">
                  <c:v>0.18</c:v>
                </c:pt>
                <c:pt idx="29">
                  <c:v>0.23999999999999899</c:v>
                </c:pt>
                <c:pt idx="30">
                  <c:v>0.29999999999999899</c:v>
                </c:pt>
                <c:pt idx="31">
                  <c:v>0.35999999999999899</c:v>
                </c:pt>
                <c:pt idx="32">
                  <c:v>0.41999999999999899</c:v>
                </c:pt>
                <c:pt idx="33">
                  <c:v>0.48</c:v>
                </c:pt>
                <c:pt idx="34">
                  <c:v>0.54</c:v>
                </c:pt>
                <c:pt idx="35">
                  <c:v>0.59999999999999898</c:v>
                </c:pt>
                <c:pt idx="36">
                  <c:v>0.66</c:v>
                </c:pt>
                <c:pt idx="37">
                  <c:v>0.71999999999999897</c:v>
                </c:pt>
                <c:pt idx="38">
                  <c:v>0.78</c:v>
                </c:pt>
                <c:pt idx="39">
                  <c:v>0.83999999999999897</c:v>
                </c:pt>
                <c:pt idx="40">
                  <c:v>0.9</c:v>
                </c:pt>
                <c:pt idx="41">
                  <c:v>0.96</c:v>
                </c:pt>
                <c:pt idx="42">
                  <c:v>1.02</c:v>
                </c:pt>
                <c:pt idx="43">
                  <c:v>1.08</c:v>
                </c:pt>
                <c:pt idx="44">
                  <c:v>1.1399999999999999</c:v>
                </c:pt>
                <c:pt idx="45">
                  <c:v>1.2</c:v>
                </c:pt>
                <c:pt idx="46">
                  <c:v>1.26</c:v>
                </c:pt>
                <c:pt idx="47">
                  <c:v>1.3199999999999901</c:v>
                </c:pt>
                <c:pt idx="48">
                  <c:v>1.38</c:v>
                </c:pt>
                <c:pt idx="49">
                  <c:v>1.44</c:v>
                </c:pt>
                <c:pt idx="50">
                  <c:v>1.5</c:v>
                </c:pt>
              </c:numCache>
            </c:numRef>
          </c:xVal>
          <c:yVal>
            <c:numRef>
              <c:f>'Probe 1'!$E$2:$E$52</c:f>
              <c:numCache>
                <c:formatCode>General</c:formatCode>
                <c:ptCount val="51"/>
                <c:pt idx="0">
                  <c:v>0.291854159426506</c:v>
                </c:pt>
                <c:pt idx="1">
                  <c:v>3.3522789264670401</c:v>
                </c:pt>
                <c:pt idx="2">
                  <c:v>1.0029287908318401</c:v>
                </c:pt>
                <c:pt idx="3">
                  <c:v>1.7613237007610201</c:v>
                </c:pt>
                <c:pt idx="4">
                  <c:v>1.4617570472949799</c:v>
                </c:pt>
                <c:pt idx="5">
                  <c:v>0.98205226578081894</c:v>
                </c:pt>
                <c:pt idx="6">
                  <c:v>1.0452883561395701</c:v>
                </c:pt>
                <c:pt idx="7">
                  <c:v>1.6177657335450999</c:v>
                </c:pt>
                <c:pt idx="8">
                  <c:v>2.1342509674574699</c:v>
                </c:pt>
                <c:pt idx="9">
                  <c:v>2.52942457301535</c:v>
                </c:pt>
                <c:pt idx="10">
                  <c:v>2.8377600057182502</c:v>
                </c:pt>
                <c:pt idx="11">
                  <c:v>2.8497280250003398</c:v>
                </c:pt>
                <c:pt idx="12">
                  <c:v>2.6347593227610702</c:v>
                </c:pt>
                <c:pt idx="13">
                  <c:v>2.5147565383048698</c:v>
                </c:pt>
                <c:pt idx="14">
                  <c:v>2.3508805674372502</c:v>
                </c:pt>
                <c:pt idx="15">
                  <c:v>2.2354560933211798</c:v>
                </c:pt>
                <c:pt idx="16">
                  <c:v>2.1716243324972702</c:v>
                </c:pt>
                <c:pt idx="17">
                  <c:v>2.2627020046331201</c:v>
                </c:pt>
                <c:pt idx="18">
                  <c:v>2.2471170252403301</c:v>
                </c:pt>
                <c:pt idx="19">
                  <c:v>2.1130599852748602</c:v>
                </c:pt>
                <c:pt idx="20">
                  <c:v>2.0266350385270102</c:v>
                </c:pt>
                <c:pt idx="21">
                  <c:v>1.7635925458191499</c:v>
                </c:pt>
                <c:pt idx="22">
                  <c:v>1.5445477199089801</c:v>
                </c:pt>
                <c:pt idx="23">
                  <c:v>1.4613656209468</c:v>
                </c:pt>
                <c:pt idx="24">
                  <c:v>1.64151166876445</c:v>
                </c:pt>
                <c:pt idx="25">
                  <c:v>1.93849898418943</c:v>
                </c:pt>
                <c:pt idx="26">
                  <c:v>2.1002869092470502</c:v>
                </c:pt>
                <c:pt idx="27">
                  <c:v>2.1091953968054198</c:v>
                </c:pt>
                <c:pt idx="28">
                  <c:v>2.0757738954837901</c:v>
                </c:pt>
                <c:pt idx="29">
                  <c:v>1.9619494649363201</c:v>
                </c:pt>
                <c:pt idx="30">
                  <c:v>1.7497753269043499</c:v>
                </c:pt>
                <c:pt idx="31">
                  <c:v>1.76515278791964</c:v>
                </c:pt>
                <c:pt idx="32">
                  <c:v>1.8466070240818899</c:v>
                </c:pt>
                <c:pt idx="33">
                  <c:v>1.9824637703838599</c:v>
                </c:pt>
                <c:pt idx="34">
                  <c:v>2.3433852999791198</c:v>
                </c:pt>
                <c:pt idx="35">
                  <c:v>2.5695013354328</c:v>
                </c:pt>
                <c:pt idx="36">
                  <c:v>2.8040562784316698</c:v>
                </c:pt>
                <c:pt idx="37">
                  <c:v>2.91663852057142</c:v>
                </c:pt>
                <c:pt idx="38">
                  <c:v>3.2613497935463198</c:v>
                </c:pt>
                <c:pt idx="39">
                  <c:v>3.6190757464269998</c:v>
                </c:pt>
                <c:pt idx="40">
                  <c:v>3.9357707435823199</c:v>
                </c:pt>
                <c:pt idx="41">
                  <c:v>4.0350331468177396</c:v>
                </c:pt>
                <c:pt idx="42">
                  <c:v>3.7626789119305699</c:v>
                </c:pt>
                <c:pt idx="43">
                  <c:v>3.6237001649689402</c:v>
                </c:pt>
                <c:pt idx="44">
                  <c:v>3.70744887932976</c:v>
                </c:pt>
                <c:pt idx="45">
                  <c:v>3.7492261079660998</c:v>
                </c:pt>
                <c:pt idx="46">
                  <c:v>3.4543555003966002</c:v>
                </c:pt>
                <c:pt idx="47">
                  <c:v>2.5488753306930598</c:v>
                </c:pt>
                <c:pt idx="48">
                  <c:v>1.19396336913332</c:v>
                </c:pt>
                <c:pt idx="49">
                  <c:v>4.34935509660259</c:v>
                </c:pt>
                <c:pt idx="50">
                  <c:v>0.51664092751690605</c:v>
                </c:pt>
              </c:numCache>
            </c:numRef>
          </c:yVal>
          <c:smooth val="1"/>
          <c:extLst>
            <c:ext xmlns:c16="http://schemas.microsoft.com/office/drawing/2014/chart" uri="{C3380CC4-5D6E-409C-BE32-E72D297353CC}">
              <c16:uniqueId val="{00000002-D37A-4B26-9687-8B374D0D8C15}"/>
            </c:ext>
          </c:extLst>
        </c:ser>
        <c:ser>
          <c:idx val="4"/>
          <c:order val="4"/>
          <c:tx>
            <c:strRef>
              <c:f>'Probe 1'!$F$1</c:f>
              <c:strCache>
                <c:ptCount val="1"/>
                <c:pt idx="0">
                  <c:v>RST</c:v>
                </c:pt>
              </c:strCache>
            </c:strRef>
          </c:tx>
          <c:spPr>
            <a:ln w="19050" cap="rnd">
              <a:solidFill>
                <a:srgbClr val="FFC000"/>
              </a:solidFill>
              <a:round/>
            </a:ln>
            <a:effectLst/>
          </c:spPr>
          <c:marker>
            <c:symbol val="circle"/>
            <c:size val="5"/>
            <c:spPr>
              <a:solidFill>
                <a:srgbClr val="FFC000"/>
              </a:solidFill>
              <a:ln w="9525">
                <a:solidFill>
                  <a:srgbClr val="FFC000"/>
                </a:solidFill>
              </a:ln>
              <a:effectLst/>
            </c:spPr>
          </c:marker>
          <c:xVal>
            <c:numRef>
              <c:f>'Probe 1'!$A$2:$A$52</c:f>
              <c:numCache>
                <c:formatCode>General</c:formatCode>
                <c:ptCount val="51"/>
                <c:pt idx="0">
                  <c:v>-1.5</c:v>
                </c:pt>
                <c:pt idx="1">
                  <c:v>-1.44</c:v>
                </c:pt>
                <c:pt idx="2">
                  <c:v>-1.38</c:v>
                </c:pt>
                <c:pt idx="3">
                  <c:v>-1.32</c:v>
                </c:pt>
                <c:pt idx="4">
                  <c:v>-1.26</c:v>
                </c:pt>
                <c:pt idx="5">
                  <c:v>-1.2</c:v>
                </c:pt>
                <c:pt idx="6">
                  <c:v>-1.1399999999999999</c:v>
                </c:pt>
                <c:pt idx="7">
                  <c:v>-1.08</c:v>
                </c:pt>
                <c:pt idx="8">
                  <c:v>-1.02</c:v>
                </c:pt>
                <c:pt idx="9">
                  <c:v>-0.96</c:v>
                </c:pt>
                <c:pt idx="10">
                  <c:v>-0.89999999999999902</c:v>
                </c:pt>
                <c:pt idx="11">
                  <c:v>-0.84</c:v>
                </c:pt>
                <c:pt idx="12">
                  <c:v>-0.78</c:v>
                </c:pt>
                <c:pt idx="13">
                  <c:v>-0.72</c:v>
                </c:pt>
                <c:pt idx="14">
                  <c:v>-0.65999999999999903</c:v>
                </c:pt>
                <c:pt idx="15">
                  <c:v>-0.6</c:v>
                </c:pt>
                <c:pt idx="16">
                  <c:v>-0.54</c:v>
                </c:pt>
                <c:pt idx="17">
                  <c:v>-0.48</c:v>
                </c:pt>
                <c:pt idx="18">
                  <c:v>-0.41999999999999899</c:v>
                </c:pt>
                <c:pt idx="19">
                  <c:v>-0.35999999999999899</c:v>
                </c:pt>
                <c:pt idx="20">
                  <c:v>-0.29999999999999899</c:v>
                </c:pt>
                <c:pt idx="21">
                  <c:v>-0.24</c:v>
                </c:pt>
                <c:pt idx="22">
                  <c:v>-0.17999999999999899</c:v>
                </c:pt>
                <c:pt idx="23">
                  <c:v>-0.119999999999999</c:v>
                </c:pt>
                <c:pt idx="24">
                  <c:v>-0.06</c:v>
                </c:pt>
                <c:pt idx="25">
                  <c:v>0</c:v>
                </c:pt>
                <c:pt idx="26">
                  <c:v>0.06</c:v>
                </c:pt>
                <c:pt idx="27">
                  <c:v>0.12</c:v>
                </c:pt>
                <c:pt idx="28">
                  <c:v>0.18</c:v>
                </c:pt>
                <c:pt idx="29">
                  <c:v>0.23999999999999899</c:v>
                </c:pt>
                <c:pt idx="30">
                  <c:v>0.29999999999999899</c:v>
                </c:pt>
                <c:pt idx="31">
                  <c:v>0.35999999999999899</c:v>
                </c:pt>
                <c:pt idx="32">
                  <c:v>0.41999999999999899</c:v>
                </c:pt>
                <c:pt idx="33">
                  <c:v>0.48</c:v>
                </c:pt>
                <c:pt idx="34">
                  <c:v>0.54</c:v>
                </c:pt>
                <c:pt idx="35">
                  <c:v>0.59999999999999898</c:v>
                </c:pt>
                <c:pt idx="36">
                  <c:v>0.66</c:v>
                </c:pt>
                <c:pt idx="37">
                  <c:v>0.71999999999999897</c:v>
                </c:pt>
                <c:pt idx="38">
                  <c:v>0.78</c:v>
                </c:pt>
                <c:pt idx="39">
                  <c:v>0.83999999999999897</c:v>
                </c:pt>
                <c:pt idx="40">
                  <c:v>0.9</c:v>
                </c:pt>
                <c:pt idx="41">
                  <c:v>0.96</c:v>
                </c:pt>
                <c:pt idx="42">
                  <c:v>1.02</c:v>
                </c:pt>
                <c:pt idx="43">
                  <c:v>1.08</c:v>
                </c:pt>
                <c:pt idx="44">
                  <c:v>1.1399999999999999</c:v>
                </c:pt>
                <c:pt idx="45">
                  <c:v>1.2</c:v>
                </c:pt>
                <c:pt idx="46">
                  <c:v>1.26</c:v>
                </c:pt>
                <c:pt idx="47">
                  <c:v>1.3199999999999901</c:v>
                </c:pt>
                <c:pt idx="48">
                  <c:v>1.38</c:v>
                </c:pt>
                <c:pt idx="49">
                  <c:v>1.44</c:v>
                </c:pt>
                <c:pt idx="50">
                  <c:v>1.5</c:v>
                </c:pt>
              </c:numCache>
            </c:numRef>
          </c:xVal>
          <c:yVal>
            <c:numRef>
              <c:f>'Probe 1'!$F$2:$F$52</c:f>
              <c:numCache>
                <c:formatCode>General</c:formatCode>
                <c:ptCount val="51"/>
                <c:pt idx="0">
                  <c:v>0.51307625627992004</c:v>
                </c:pt>
                <c:pt idx="1">
                  <c:v>2.5276897385013002</c:v>
                </c:pt>
                <c:pt idx="2">
                  <c:v>1.79623167565096</c:v>
                </c:pt>
                <c:pt idx="3">
                  <c:v>2.44466387628876</c:v>
                </c:pt>
                <c:pt idx="4">
                  <c:v>2.89422447962151</c:v>
                </c:pt>
                <c:pt idx="5">
                  <c:v>3.0526966019440498</c:v>
                </c:pt>
                <c:pt idx="6">
                  <c:v>3.0238918489125099</c:v>
                </c:pt>
                <c:pt idx="7">
                  <c:v>2.93501432848907</c:v>
                </c:pt>
                <c:pt idx="8">
                  <c:v>2.8563484428539598</c:v>
                </c:pt>
                <c:pt idx="9">
                  <c:v>2.8844718261152802</c:v>
                </c:pt>
                <c:pt idx="10">
                  <c:v>3.0963358282067199</c:v>
                </c:pt>
                <c:pt idx="11">
                  <c:v>3.10065390132681</c:v>
                </c:pt>
                <c:pt idx="12">
                  <c:v>3.0123235250382798</c:v>
                </c:pt>
                <c:pt idx="13">
                  <c:v>2.9912743985599701</c:v>
                </c:pt>
                <c:pt idx="14">
                  <c:v>2.87557802874354</c:v>
                </c:pt>
                <c:pt idx="15">
                  <c:v>2.7526157947593299</c:v>
                </c:pt>
                <c:pt idx="16">
                  <c:v>2.6473366629521502</c:v>
                </c:pt>
                <c:pt idx="17">
                  <c:v>2.52679184907343</c:v>
                </c:pt>
                <c:pt idx="18">
                  <c:v>2.3554581893051698</c:v>
                </c:pt>
                <c:pt idx="19">
                  <c:v>2.0121323991438298</c:v>
                </c:pt>
                <c:pt idx="20">
                  <c:v>1.9000571139828299</c:v>
                </c:pt>
                <c:pt idx="21">
                  <c:v>1.80682487826897</c:v>
                </c:pt>
                <c:pt idx="22">
                  <c:v>1.7251889393663</c:v>
                </c:pt>
                <c:pt idx="23">
                  <c:v>1.69877178283964</c:v>
                </c:pt>
                <c:pt idx="24">
                  <c:v>1.8283435097210301</c:v>
                </c:pt>
                <c:pt idx="25">
                  <c:v>1.9250523562527699</c:v>
                </c:pt>
                <c:pt idx="26">
                  <c:v>1.8010708876322099</c:v>
                </c:pt>
                <c:pt idx="27">
                  <c:v>1.6566502690824501</c:v>
                </c:pt>
                <c:pt idx="28">
                  <c:v>1.7725972361811699</c:v>
                </c:pt>
                <c:pt idx="29">
                  <c:v>2.0216591315452401</c:v>
                </c:pt>
                <c:pt idx="30">
                  <c:v>2.28771917477098</c:v>
                </c:pt>
                <c:pt idx="31">
                  <c:v>2.4333570295468099</c:v>
                </c:pt>
                <c:pt idx="32">
                  <c:v>2.5575491856412</c:v>
                </c:pt>
                <c:pt idx="33">
                  <c:v>2.6511532622704501</c:v>
                </c:pt>
                <c:pt idx="34">
                  <c:v>2.6304757523386302</c:v>
                </c:pt>
                <c:pt idx="35">
                  <c:v>2.65607193425704</c:v>
                </c:pt>
                <c:pt idx="36">
                  <c:v>2.82646487702011</c:v>
                </c:pt>
                <c:pt idx="37">
                  <c:v>2.9661975035135599</c:v>
                </c:pt>
                <c:pt idx="38">
                  <c:v>3.04956813106386</c:v>
                </c:pt>
                <c:pt idx="39">
                  <c:v>3.13060621669079</c:v>
                </c:pt>
                <c:pt idx="40">
                  <c:v>3.0797027853814201</c:v>
                </c:pt>
                <c:pt idx="41">
                  <c:v>2.87594506766498</c:v>
                </c:pt>
                <c:pt idx="42">
                  <c:v>2.8427880838026298</c:v>
                </c:pt>
                <c:pt idx="43">
                  <c:v>2.9017395907772898</c:v>
                </c:pt>
                <c:pt idx="44">
                  <c:v>2.9577196033551201</c:v>
                </c:pt>
                <c:pt idx="45">
                  <c:v>3.0221027770125799</c:v>
                </c:pt>
                <c:pt idx="46">
                  <c:v>2.9238467860289301</c:v>
                </c:pt>
                <c:pt idx="47">
                  <c:v>2.4671486303691599</c:v>
                </c:pt>
                <c:pt idx="48">
                  <c:v>1.68646081880839</c:v>
                </c:pt>
                <c:pt idx="49">
                  <c:v>2.4572175302283901</c:v>
                </c:pt>
                <c:pt idx="50">
                  <c:v>0.53770691626156397</c:v>
                </c:pt>
              </c:numCache>
            </c:numRef>
          </c:yVal>
          <c:smooth val="1"/>
          <c:extLst>
            <c:ext xmlns:c16="http://schemas.microsoft.com/office/drawing/2014/chart" uri="{C3380CC4-5D6E-409C-BE32-E72D297353CC}">
              <c16:uniqueId val="{00000003-D37A-4B26-9687-8B374D0D8C15}"/>
            </c:ext>
          </c:extLst>
        </c:ser>
        <c:dLbls>
          <c:showLegendKey val="0"/>
          <c:showVal val="0"/>
          <c:showCatName val="0"/>
          <c:showSerName val="0"/>
          <c:showPercent val="0"/>
          <c:showBubbleSize val="0"/>
        </c:dLbls>
        <c:axId val="453559336"/>
        <c:axId val="453560320"/>
        <c:extLst>
          <c:ext xmlns:c15="http://schemas.microsoft.com/office/drawing/2012/chart" uri="{02D57815-91ED-43cb-92C2-25804820EDAC}">
            <c15:filteredScatterSeries>
              <c15:ser>
                <c:idx val="3"/>
                <c:order val="3"/>
                <c:tx>
                  <c:strRef>
                    <c:extLst>
                      <c:ext uri="{02D57815-91ED-43cb-92C2-25804820EDAC}">
                        <c15:formulaRef>
                          <c15:sqref>'Probe 1'!$E$1</c15:sqref>
                        </c15:formulaRef>
                      </c:ext>
                    </c:extLst>
                    <c:strCache>
                      <c:ptCount val="1"/>
                      <c:pt idx="0">
                        <c:v>k-eps</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extLst>
                      <c:ext uri="{02D57815-91ED-43cb-92C2-25804820EDAC}">
                        <c15:formulaRef>
                          <c15:sqref>'Probe 1'!$A$2:$A$52</c15:sqref>
                        </c15:formulaRef>
                      </c:ext>
                    </c:extLst>
                    <c:numCache>
                      <c:formatCode>General</c:formatCode>
                      <c:ptCount val="51"/>
                      <c:pt idx="0">
                        <c:v>-1.5</c:v>
                      </c:pt>
                      <c:pt idx="1">
                        <c:v>-1.44</c:v>
                      </c:pt>
                      <c:pt idx="2">
                        <c:v>-1.38</c:v>
                      </c:pt>
                      <c:pt idx="3">
                        <c:v>-1.32</c:v>
                      </c:pt>
                      <c:pt idx="4">
                        <c:v>-1.26</c:v>
                      </c:pt>
                      <c:pt idx="5">
                        <c:v>-1.2</c:v>
                      </c:pt>
                      <c:pt idx="6">
                        <c:v>-1.1399999999999999</c:v>
                      </c:pt>
                      <c:pt idx="7">
                        <c:v>-1.08</c:v>
                      </c:pt>
                      <c:pt idx="8">
                        <c:v>-1.02</c:v>
                      </c:pt>
                      <c:pt idx="9">
                        <c:v>-0.96</c:v>
                      </c:pt>
                      <c:pt idx="10">
                        <c:v>-0.89999999999999902</c:v>
                      </c:pt>
                      <c:pt idx="11">
                        <c:v>-0.84</c:v>
                      </c:pt>
                      <c:pt idx="12">
                        <c:v>-0.78</c:v>
                      </c:pt>
                      <c:pt idx="13">
                        <c:v>-0.72</c:v>
                      </c:pt>
                      <c:pt idx="14">
                        <c:v>-0.65999999999999903</c:v>
                      </c:pt>
                      <c:pt idx="15">
                        <c:v>-0.6</c:v>
                      </c:pt>
                      <c:pt idx="16">
                        <c:v>-0.54</c:v>
                      </c:pt>
                      <c:pt idx="17">
                        <c:v>-0.48</c:v>
                      </c:pt>
                      <c:pt idx="18">
                        <c:v>-0.41999999999999899</c:v>
                      </c:pt>
                      <c:pt idx="19">
                        <c:v>-0.35999999999999899</c:v>
                      </c:pt>
                      <c:pt idx="20">
                        <c:v>-0.29999999999999899</c:v>
                      </c:pt>
                      <c:pt idx="21">
                        <c:v>-0.24</c:v>
                      </c:pt>
                      <c:pt idx="22">
                        <c:v>-0.17999999999999899</c:v>
                      </c:pt>
                      <c:pt idx="23">
                        <c:v>-0.119999999999999</c:v>
                      </c:pt>
                      <c:pt idx="24">
                        <c:v>-0.06</c:v>
                      </c:pt>
                      <c:pt idx="25">
                        <c:v>0</c:v>
                      </c:pt>
                      <c:pt idx="26">
                        <c:v>0.06</c:v>
                      </c:pt>
                      <c:pt idx="27">
                        <c:v>0.12</c:v>
                      </c:pt>
                      <c:pt idx="28">
                        <c:v>0.18</c:v>
                      </c:pt>
                      <c:pt idx="29">
                        <c:v>0.23999999999999899</c:v>
                      </c:pt>
                      <c:pt idx="30">
                        <c:v>0.29999999999999899</c:v>
                      </c:pt>
                      <c:pt idx="31">
                        <c:v>0.35999999999999899</c:v>
                      </c:pt>
                      <c:pt idx="32">
                        <c:v>0.41999999999999899</c:v>
                      </c:pt>
                      <c:pt idx="33">
                        <c:v>0.48</c:v>
                      </c:pt>
                      <c:pt idx="34">
                        <c:v>0.54</c:v>
                      </c:pt>
                      <c:pt idx="35">
                        <c:v>0.59999999999999898</c:v>
                      </c:pt>
                      <c:pt idx="36">
                        <c:v>0.66</c:v>
                      </c:pt>
                      <c:pt idx="37">
                        <c:v>0.71999999999999897</c:v>
                      </c:pt>
                      <c:pt idx="38">
                        <c:v>0.78</c:v>
                      </c:pt>
                      <c:pt idx="39">
                        <c:v>0.83999999999999897</c:v>
                      </c:pt>
                      <c:pt idx="40">
                        <c:v>0.9</c:v>
                      </c:pt>
                      <c:pt idx="41">
                        <c:v>0.96</c:v>
                      </c:pt>
                      <c:pt idx="42">
                        <c:v>1.02</c:v>
                      </c:pt>
                      <c:pt idx="43">
                        <c:v>1.08</c:v>
                      </c:pt>
                      <c:pt idx="44">
                        <c:v>1.1399999999999999</c:v>
                      </c:pt>
                      <c:pt idx="45">
                        <c:v>1.2</c:v>
                      </c:pt>
                      <c:pt idx="46">
                        <c:v>1.26</c:v>
                      </c:pt>
                      <c:pt idx="47">
                        <c:v>1.3199999999999901</c:v>
                      </c:pt>
                      <c:pt idx="48">
                        <c:v>1.38</c:v>
                      </c:pt>
                      <c:pt idx="49">
                        <c:v>1.44</c:v>
                      </c:pt>
                      <c:pt idx="50">
                        <c:v>1.5</c:v>
                      </c:pt>
                    </c:numCache>
                  </c:numRef>
                </c:xVal>
                <c:yVal>
                  <c:numRef>
                    <c:extLst>
                      <c:ext uri="{02D57815-91ED-43cb-92C2-25804820EDAC}">
                        <c15:formulaRef>
                          <c15:sqref>'Probe 1'!$E$2:$E$52</c15:sqref>
                        </c15:formulaRef>
                      </c:ext>
                    </c:extLst>
                    <c:numCache>
                      <c:formatCode>General</c:formatCode>
                      <c:ptCount val="51"/>
                      <c:pt idx="0">
                        <c:v>0.291854159426506</c:v>
                      </c:pt>
                      <c:pt idx="1">
                        <c:v>3.3522789264670401</c:v>
                      </c:pt>
                      <c:pt idx="2">
                        <c:v>1.0029287908318401</c:v>
                      </c:pt>
                      <c:pt idx="3">
                        <c:v>1.7613237007610201</c:v>
                      </c:pt>
                      <c:pt idx="4">
                        <c:v>1.4617570472949799</c:v>
                      </c:pt>
                      <c:pt idx="5">
                        <c:v>0.98205226578081894</c:v>
                      </c:pt>
                      <c:pt idx="6">
                        <c:v>1.0452883561395701</c:v>
                      </c:pt>
                      <c:pt idx="7">
                        <c:v>1.6177657335450999</c:v>
                      </c:pt>
                      <c:pt idx="8">
                        <c:v>2.1342509674574699</c:v>
                      </c:pt>
                      <c:pt idx="9">
                        <c:v>2.52942457301535</c:v>
                      </c:pt>
                      <c:pt idx="10">
                        <c:v>2.8377600057182502</c:v>
                      </c:pt>
                      <c:pt idx="11">
                        <c:v>2.8497280250003398</c:v>
                      </c:pt>
                      <c:pt idx="12">
                        <c:v>2.6347593227610702</c:v>
                      </c:pt>
                      <c:pt idx="13">
                        <c:v>2.5147565383048698</c:v>
                      </c:pt>
                      <c:pt idx="14">
                        <c:v>2.3508805674372502</c:v>
                      </c:pt>
                      <c:pt idx="15">
                        <c:v>2.2354560933211798</c:v>
                      </c:pt>
                      <c:pt idx="16">
                        <c:v>2.1716243324972702</c:v>
                      </c:pt>
                      <c:pt idx="17">
                        <c:v>2.2627020046331201</c:v>
                      </c:pt>
                      <c:pt idx="18">
                        <c:v>2.2471170252403301</c:v>
                      </c:pt>
                      <c:pt idx="19">
                        <c:v>2.1130599852748602</c:v>
                      </c:pt>
                      <c:pt idx="20">
                        <c:v>2.0266350385270102</c:v>
                      </c:pt>
                      <c:pt idx="21">
                        <c:v>1.7635925458191499</c:v>
                      </c:pt>
                      <c:pt idx="22">
                        <c:v>1.5445477199089801</c:v>
                      </c:pt>
                      <c:pt idx="23">
                        <c:v>1.4613656209468</c:v>
                      </c:pt>
                      <c:pt idx="24">
                        <c:v>1.64151166876445</c:v>
                      </c:pt>
                      <c:pt idx="25">
                        <c:v>1.93849898418943</c:v>
                      </c:pt>
                      <c:pt idx="26">
                        <c:v>2.1002869092470502</c:v>
                      </c:pt>
                      <c:pt idx="27">
                        <c:v>2.1091953968054198</c:v>
                      </c:pt>
                      <c:pt idx="28">
                        <c:v>2.0757738954837901</c:v>
                      </c:pt>
                      <c:pt idx="29">
                        <c:v>1.9619494649363201</c:v>
                      </c:pt>
                      <c:pt idx="30">
                        <c:v>1.7497753269043499</c:v>
                      </c:pt>
                      <c:pt idx="31">
                        <c:v>1.76515278791964</c:v>
                      </c:pt>
                      <c:pt idx="32">
                        <c:v>1.8466070240818899</c:v>
                      </c:pt>
                      <c:pt idx="33">
                        <c:v>1.9824637703838599</c:v>
                      </c:pt>
                      <c:pt idx="34">
                        <c:v>2.3433852999791198</c:v>
                      </c:pt>
                      <c:pt idx="35">
                        <c:v>2.5695013354328</c:v>
                      </c:pt>
                      <c:pt idx="36">
                        <c:v>2.8040562784316698</c:v>
                      </c:pt>
                      <c:pt idx="37">
                        <c:v>2.91663852057142</c:v>
                      </c:pt>
                      <c:pt idx="38">
                        <c:v>3.2613497935463198</c:v>
                      </c:pt>
                      <c:pt idx="39">
                        <c:v>3.6190757464269998</c:v>
                      </c:pt>
                      <c:pt idx="40">
                        <c:v>3.9357707435823199</c:v>
                      </c:pt>
                      <c:pt idx="41">
                        <c:v>4.0350331468177396</c:v>
                      </c:pt>
                      <c:pt idx="42">
                        <c:v>3.7626789119305699</c:v>
                      </c:pt>
                      <c:pt idx="43">
                        <c:v>3.6237001649689402</c:v>
                      </c:pt>
                      <c:pt idx="44">
                        <c:v>3.70744887932976</c:v>
                      </c:pt>
                      <c:pt idx="45">
                        <c:v>3.7492261079660998</c:v>
                      </c:pt>
                      <c:pt idx="46">
                        <c:v>3.4543555003966002</c:v>
                      </c:pt>
                      <c:pt idx="47">
                        <c:v>2.5488753306930598</c:v>
                      </c:pt>
                      <c:pt idx="48">
                        <c:v>1.19396336913332</c:v>
                      </c:pt>
                      <c:pt idx="49">
                        <c:v>4.34935509660259</c:v>
                      </c:pt>
                      <c:pt idx="50">
                        <c:v>0.51664092751690605</c:v>
                      </c:pt>
                    </c:numCache>
                  </c:numRef>
                </c:yVal>
                <c:smooth val="1"/>
                <c:extLst>
                  <c:ext xmlns:c16="http://schemas.microsoft.com/office/drawing/2014/chart" uri="{C3380CC4-5D6E-409C-BE32-E72D297353CC}">
                    <c16:uniqueId val="{00000004-D37A-4B26-9687-8B374D0D8C15}"/>
                  </c:ext>
                </c:extLst>
              </c15:ser>
            </c15:filteredScatterSeries>
          </c:ext>
        </c:extLst>
      </c:scatterChart>
      <c:valAx>
        <c:axId val="453559336"/>
        <c:scaling>
          <c:orientation val="minMax"/>
          <c:max val="1.5"/>
          <c:min val="-1.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Cambria Math" panose="02040503050406030204" pitchFamily="18" charset="0"/>
                    <a:cs typeface="Arial" panose="020B0604020202020204" pitchFamily="34" charset="0"/>
                  </a:defRPr>
                </a:pPr>
                <a:r>
                  <a:rPr lang="en-US"/>
                  <a:t>Y co-ordinate (m)</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Cambria Math" panose="02040503050406030204" pitchFamily="18" charset="0"/>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Cambria Math" panose="02040503050406030204" pitchFamily="18" charset="0"/>
                <a:cs typeface="Arial" panose="020B0604020202020204" pitchFamily="34" charset="0"/>
              </a:defRPr>
            </a:pPr>
            <a:endParaRPr lang="en-US"/>
          </a:p>
        </c:txPr>
        <c:crossAx val="453560320"/>
        <c:crosses val="autoZero"/>
        <c:crossBetween val="midCat"/>
      </c:valAx>
      <c:valAx>
        <c:axId val="4535603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Cambria Math" panose="02040503050406030204" pitchFamily="18" charset="0"/>
                    <a:cs typeface="Arial" panose="020B0604020202020204" pitchFamily="34" charset="0"/>
                  </a:defRPr>
                </a:pPr>
                <a:r>
                  <a:rPr lang="en-US"/>
                  <a:t>Velocity Magnitude (m/s)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Cambria Math" panose="02040503050406030204" pitchFamily="18" charset="0"/>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Cambria Math" panose="02040503050406030204" pitchFamily="18" charset="0"/>
                <a:cs typeface="Arial" panose="020B0604020202020204" pitchFamily="34" charset="0"/>
              </a:defRPr>
            </a:pPr>
            <a:endParaRPr lang="en-US"/>
          </a:p>
        </c:txPr>
        <c:crossAx val="453559336"/>
        <c:crossesAt val="0"/>
        <c:crossBetween val="midCat"/>
        <c:minorUnit val="0.5"/>
      </c:valAx>
      <c:spPr>
        <a:noFill/>
        <a:ln>
          <a:noFill/>
        </a:ln>
        <a:effectLst/>
      </c:spPr>
    </c:plotArea>
    <c:legend>
      <c:legendPos val="b"/>
      <c:layout>
        <c:manualLayout>
          <c:xMode val="edge"/>
          <c:yMode val="edge"/>
          <c:x val="0.14641174931693429"/>
          <c:y val="0.83664709745493149"/>
          <c:w val="0.67034362692938931"/>
          <c:h val="9.201374385838197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Cambria Math" panose="02040503050406030204" pitchFamily="18" charset="0"/>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900">
          <a:latin typeface="Arial" panose="020B0604020202020204" pitchFamily="34" charset="0"/>
          <a:ea typeface="Cambria Math" panose="02040503050406030204" pitchFamily="18" charset="0"/>
          <a:cs typeface="Arial" panose="020B0604020202020204" pitchFamily="34"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456403579473829E-2"/>
          <c:y val="6.2535531552018186E-2"/>
          <c:w val="0.84920066809830586"/>
          <c:h val="0.66302122268826691"/>
        </c:manualLayout>
      </c:layout>
      <c:scatterChart>
        <c:scatterStyle val="smoothMarker"/>
        <c:varyColors val="0"/>
        <c:ser>
          <c:idx val="0"/>
          <c:order val="0"/>
          <c:tx>
            <c:strRef>
              <c:f>'Probe 2'!$D$1</c:f>
              <c:strCache>
                <c:ptCount val="1"/>
                <c:pt idx="0">
                  <c:v>S-A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'Probe 2'!$A$2:$A$52</c:f>
              <c:numCache>
                <c:formatCode>General</c:formatCode>
                <c:ptCount val="51"/>
                <c:pt idx="0">
                  <c:v>-1.38</c:v>
                </c:pt>
                <c:pt idx="1">
                  <c:v>-1.32</c:v>
                </c:pt>
                <c:pt idx="2">
                  <c:v>-1.26</c:v>
                </c:pt>
                <c:pt idx="3">
                  <c:v>-1.2</c:v>
                </c:pt>
                <c:pt idx="4">
                  <c:v>-1.1399999999999999</c:v>
                </c:pt>
                <c:pt idx="5">
                  <c:v>-1.08</c:v>
                </c:pt>
                <c:pt idx="6">
                  <c:v>-1.02</c:v>
                </c:pt>
                <c:pt idx="7">
                  <c:v>-0.96</c:v>
                </c:pt>
                <c:pt idx="8">
                  <c:v>-0.89999999999999902</c:v>
                </c:pt>
                <c:pt idx="9">
                  <c:v>-0.84</c:v>
                </c:pt>
                <c:pt idx="10">
                  <c:v>-0.78</c:v>
                </c:pt>
                <c:pt idx="11">
                  <c:v>-0.72</c:v>
                </c:pt>
                <c:pt idx="12">
                  <c:v>-0.65999999999999903</c:v>
                </c:pt>
                <c:pt idx="13">
                  <c:v>-0.6</c:v>
                </c:pt>
                <c:pt idx="14">
                  <c:v>-0.54</c:v>
                </c:pt>
                <c:pt idx="15">
                  <c:v>-0.48</c:v>
                </c:pt>
                <c:pt idx="16">
                  <c:v>-0.41999999999999899</c:v>
                </c:pt>
                <c:pt idx="17">
                  <c:v>-0.35999999999999899</c:v>
                </c:pt>
                <c:pt idx="18">
                  <c:v>-0.29999999999999899</c:v>
                </c:pt>
                <c:pt idx="19">
                  <c:v>-0.24</c:v>
                </c:pt>
                <c:pt idx="20">
                  <c:v>-0.17999999999999899</c:v>
                </c:pt>
                <c:pt idx="21">
                  <c:v>-0.119999999999999</c:v>
                </c:pt>
                <c:pt idx="22">
                  <c:v>-0.06</c:v>
                </c:pt>
                <c:pt idx="23">
                  <c:v>0</c:v>
                </c:pt>
                <c:pt idx="24">
                  <c:v>0.06</c:v>
                </c:pt>
                <c:pt idx="25">
                  <c:v>0.12</c:v>
                </c:pt>
                <c:pt idx="26">
                  <c:v>0.18</c:v>
                </c:pt>
                <c:pt idx="27">
                  <c:v>0.23999999999999899</c:v>
                </c:pt>
                <c:pt idx="28">
                  <c:v>0.29999999999999899</c:v>
                </c:pt>
                <c:pt idx="29">
                  <c:v>0.35999999999999899</c:v>
                </c:pt>
                <c:pt idx="30">
                  <c:v>0.41999999999999899</c:v>
                </c:pt>
                <c:pt idx="31">
                  <c:v>0.48</c:v>
                </c:pt>
                <c:pt idx="32">
                  <c:v>0.54</c:v>
                </c:pt>
                <c:pt idx="33">
                  <c:v>0.59999999999999898</c:v>
                </c:pt>
                <c:pt idx="34">
                  <c:v>0.66</c:v>
                </c:pt>
                <c:pt idx="35">
                  <c:v>0.71999999999999897</c:v>
                </c:pt>
                <c:pt idx="36">
                  <c:v>0.78</c:v>
                </c:pt>
                <c:pt idx="37">
                  <c:v>0.83999999999999897</c:v>
                </c:pt>
                <c:pt idx="38">
                  <c:v>0.9</c:v>
                </c:pt>
                <c:pt idx="39">
                  <c:v>0.96</c:v>
                </c:pt>
                <c:pt idx="40">
                  <c:v>1.02</c:v>
                </c:pt>
                <c:pt idx="41">
                  <c:v>1.08</c:v>
                </c:pt>
                <c:pt idx="42">
                  <c:v>1.1399999999999999</c:v>
                </c:pt>
                <c:pt idx="43">
                  <c:v>1.2</c:v>
                </c:pt>
                <c:pt idx="44">
                  <c:v>1.26</c:v>
                </c:pt>
                <c:pt idx="45">
                  <c:v>1.3199999999999901</c:v>
                </c:pt>
                <c:pt idx="46">
                  <c:v>1.38</c:v>
                </c:pt>
              </c:numCache>
            </c:numRef>
          </c:xVal>
          <c:yVal>
            <c:numRef>
              <c:f>'Probe 2'!$D$2:$D$52</c:f>
              <c:numCache>
                <c:formatCode>General</c:formatCode>
                <c:ptCount val="51"/>
                <c:pt idx="0">
                  <c:v>1.2814594882639601</c:v>
                </c:pt>
                <c:pt idx="1">
                  <c:v>2.5288671913646099</c:v>
                </c:pt>
                <c:pt idx="2">
                  <c:v>2.77022799766244</c:v>
                </c:pt>
                <c:pt idx="3">
                  <c:v>3.2751558928449001</c:v>
                </c:pt>
                <c:pt idx="4">
                  <c:v>3.5401513632657502</c:v>
                </c:pt>
                <c:pt idx="5">
                  <c:v>3.7545875355250802</c:v>
                </c:pt>
                <c:pt idx="6">
                  <c:v>3.5772769803263298</c:v>
                </c:pt>
                <c:pt idx="7">
                  <c:v>2.9867494747316399</c:v>
                </c:pt>
                <c:pt idx="8">
                  <c:v>2.7568144855595902</c:v>
                </c:pt>
                <c:pt idx="9">
                  <c:v>2.4418592996517599</c:v>
                </c:pt>
                <c:pt idx="10">
                  <c:v>2.2032622048029298</c:v>
                </c:pt>
                <c:pt idx="11">
                  <c:v>2.5142086052644701</c:v>
                </c:pt>
                <c:pt idx="12">
                  <c:v>2.9695139785409301</c:v>
                </c:pt>
                <c:pt idx="13">
                  <c:v>2.70256198920322</c:v>
                </c:pt>
                <c:pt idx="14">
                  <c:v>2.0368626419165299</c:v>
                </c:pt>
                <c:pt idx="15">
                  <c:v>1.86891365599184</c:v>
                </c:pt>
                <c:pt idx="16">
                  <c:v>2.3231762018716702</c:v>
                </c:pt>
                <c:pt idx="17">
                  <c:v>2.6257757718574699</c:v>
                </c:pt>
                <c:pt idx="18">
                  <c:v>2.35010996698988</c:v>
                </c:pt>
                <c:pt idx="19">
                  <c:v>1.69950437473484</c:v>
                </c:pt>
                <c:pt idx="20">
                  <c:v>1.17615768729237</c:v>
                </c:pt>
                <c:pt idx="21">
                  <c:v>1.3328555940434801</c:v>
                </c:pt>
                <c:pt idx="22">
                  <c:v>1.1737295205084</c:v>
                </c:pt>
                <c:pt idx="23">
                  <c:v>0.91912109041943202</c:v>
                </c:pt>
                <c:pt idx="24">
                  <c:v>1.0525131397741201</c:v>
                </c:pt>
                <c:pt idx="25">
                  <c:v>1.1991796489728499</c:v>
                </c:pt>
                <c:pt idx="26">
                  <c:v>1.57550122232774</c:v>
                </c:pt>
                <c:pt idx="27">
                  <c:v>1.8692371484947501</c:v>
                </c:pt>
                <c:pt idx="28">
                  <c:v>1.9272630254791301</c:v>
                </c:pt>
                <c:pt idx="29">
                  <c:v>0.630128947612413</c:v>
                </c:pt>
                <c:pt idx="30">
                  <c:v>0.83767493712399099</c:v>
                </c:pt>
                <c:pt idx="31">
                  <c:v>1.0651519742253699</c:v>
                </c:pt>
                <c:pt idx="32">
                  <c:v>1.19524462201458</c:v>
                </c:pt>
                <c:pt idx="33">
                  <c:v>1.69438504311532</c:v>
                </c:pt>
                <c:pt idx="34">
                  <c:v>2.098527213668</c:v>
                </c:pt>
                <c:pt idx="35">
                  <c:v>2.3722477059053699</c:v>
                </c:pt>
                <c:pt idx="36">
                  <c:v>2.80387908396234</c:v>
                </c:pt>
                <c:pt idx="37">
                  <c:v>3.0451797627139299</c:v>
                </c:pt>
                <c:pt idx="38">
                  <c:v>3.3813333542659101</c:v>
                </c:pt>
                <c:pt idx="39">
                  <c:v>3.7395377141645798</c:v>
                </c:pt>
                <c:pt idx="40">
                  <c:v>3.84622220440836</c:v>
                </c:pt>
                <c:pt idx="41">
                  <c:v>3.6640466291455902</c:v>
                </c:pt>
                <c:pt idx="42">
                  <c:v>3.4058053246574</c:v>
                </c:pt>
                <c:pt idx="43">
                  <c:v>3.2115370562007501</c:v>
                </c:pt>
                <c:pt idx="44">
                  <c:v>3.0606802454149502</c:v>
                </c:pt>
                <c:pt idx="45">
                  <c:v>2.8766501235197799</c:v>
                </c:pt>
                <c:pt idx="46">
                  <c:v>3.0130793310545498</c:v>
                </c:pt>
              </c:numCache>
            </c:numRef>
          </c:yVal>
          <c:smooth val="1"/>
          <c:extLst>
            <c:ext xmlns:c16="http://schemas.microsoft.com/office/drawing/2014/chart" uri="{C3380CC4-5D6E-409C-BE32-E72D297353CC}">
              <c16:uniqueId val="{00000000-B1F9-4A97-8C1D-B8304D67BF42}"/>
            </c:ext>
          </c:extLst>
        </c:ser>
        <c:ser>
          <c:idx val="1"/>
          <c:order val="1"/>
          <c:tx>
            <c:strRef>
              <c:f>'Probe 2'!$E$1</c:f>
              <c:strCache>
                <c:ptCount val="1"/>
                <c:pt idx="0">
                  <c:v>k-omega</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'Probe 2'!$A$2:$A$52</c:f>
              <c:numCache>
                <c:formatCode>General</c:formatCode>
                <c:ptCount val="51"/>
                <c:pt idx="0">
                  <c:v>-1.38</c:v>
                </c:pt>
                <c:pt idx="1">
                  <c:v>-1.32</c:v>
                </c:pt>
                <c:pt idx="2">
                  <c:v>-1.26</c:v>
                </c:pt>
                <c:pt idx="3">
                  <c:v>-1.2</c:v>
                </c:pt>
                <c:pt idx="4">
                  <c:v>-1.1399999999999999</c:v>
                </c:pt>
                <c:pt idx="5">
                  <c:v>-1.08</c:v>
                </c:pt>
                <c:pt idx="6">
                  <c:v>-1.02</c:v>
                </c:pt>
                <c:pt idx="7">
                  <c:v>-0.96</c:v>
                </c:pt>
                <c:pt idx="8">
                  <c:v>-0.89999999999999902</c:v>
                </c:pt>
                <c:pt idx="9">
                  <c:v>-0.84</c:v>
                </c:pt>
                <c:pt idx="10">
                  <c:v>-0.78</c:v>
                </c:pt>
                <c:pt idx="11">
                  <c:v>-0.72</c:v>
                </c:pt>
                <c:pt idx="12">
                  <c:v>-0.65999999999999903</c:v>
                </c:pt>
                <c:pt idx="13">
                  <c:v>-0.6</c:v>
                </c:pt>
                <c:pt idx="14">
                  <c:v>-0.54</c:v>
                </c:pt>
                <c:pt idx="15">
                  <c:v>-0.48</c:v>
                </c:pt>
                <c:pt idx="16">
                  <c:v>-0.41999999999999899</c:v>
                </c:pt>
                <c:pt idx="17">
                  <c:v>-0.35999999999999899</c:v>
                </c:pt>
                <c:pt idx="18">
                  <c:v>-0.29999999999999899</c:v>
                </c:pt>
                <c:pt idx="19">
                  <c:v>-0.24</c:v>
                </c:pt>
                <c:pt idx="20">
                  <c:v>-0.17999999999999899</c:v>
                </c:pt>
                <c:pt idx="21">
                  <c:v>-0.119999999999999</c:v>
                </c:pt>
                <c:pt idx="22">
                  <c:v>-0.06</c:v>
                </c:pt>
                <c:pt idx="23">
                  <c:v>0</c:v>
                </c:pt>
                <c:pt idx="24">
                  <c:v>0.06</c:v>
                </c:pt>
                <c:pt idx="25">
                  <c:v>0.12</c:v>
                </c:pt>
                <c:pt idx="26">
                  <c:v>0.18</c:v>
                </c:pt>
                <c:pt idx="27">
                  <c:v>0.23999999999999899</c:v>
                </c:pt>
                <c:pt idx="28">
                  <c:v>0.29999999999999899</c:v>
                </c:pt>
                <c:pt idx="29">
                  <c:v>0.35999999999999899</c:v>
                </c:pt>
                <c:pt idx="30">
                  <c:v>0.41999999999999899</c:v>
                </c:pt>
                <c:pt idx="31">
                  <c:v>0.48</c:v>
                </c:pt>
                <c:pt idx="32">
                  <c:v>0.54</c:v>
                </c:pt>
                <c:pt idx="33">
                  <c:v>0.59999999999999898</c:v>
                </c:pt>
                <c:pt idx="34">
                  <c:v>0.66</c:v>
                </c:pt>
                <c:pt idx="35">
                  <c:v>0.71999999999999897</c:v>
                </c:pt>
                <c:pt idx="36">
                  <c:v>0.78</c:v>
                </c:pt>
                <c:pt idx="37">
                  <c:v>0.83999999999999897</c:v>
                </c:pt>
                <c:pt idx="38">
                  <c:v>0.9</c:v>
                </c:pt>
                <c:pt idx="39">
                  <c:v>0.96</c:v>
                </c:pt>
                <c:pt idx="40">
                  <c:v>1.02</c:v>
                </c:pt>
                <c:pt idx="41">
                  <c:v>1.08</c:v>
                </c:pt>
                <c:pt idx="42">
                  <c:v>1.1399999999999999</c:v>
                </c:pt>
                <c:pt idx="43">
                  <c:v>1.2</c:v>
                </c:pt>
                <c:pt idx="44">
                  <c:v>1.26</c:v>
                </c:pt>
                <c:pt idx="45">
                  <c:v>1.3199999999999901</c:v>
                </c:pt>
                <c:pt idx="46">
                  <c:v>1.38</c:v>
                </c:pt>
              </c:numCache>
            </c:numRef>
          </c:xVal>
          <c:yVal>
            <c:numRef>
              <c:f>'Probe 2'!$E$2:$E$52</c:f>
              <c:numCache>
                <c:formatCode>General</c:formatCode>
                <c:ptCount val="51"/>
                <c:pt idx="0">
                  <c:v>2.2822590063249799</c:v>
                </c:pt>
                <c:pt idx="1">
                  <c:v>2.3745135132408501</c:v>
                </c:pt>
                <c:pt idx="2">
                  <c:v>2.6323422644953101</c:v>
                </c:pt>
                <c:pt idx="3">
                  <c:v>3.17005616157314</c:v>
                </c:pt>
                <c:pt idx="4">
                  <c:v>3.4217175804326501</c:v>
                </c:pt>
                <c:pt idx="5">
                  <c:v>3.66000579502774</c:v>
                </c:pt>
                <c:pt idx="6">
                  <c:v>3.7858782662471402</c:v>
                </c:pt>
                <c:pt idx="7">
                  <c:v>3.7476141528882199</c:v>
                </c:pt>
                <c:pt idx="8">
                  <c:v>3.31832439974785</c:v>
                </c:pt>
                <c:pt idx="9">
                  <c:v>2.9186494361532498</c:v>
                </c:pt>
                <c:pt idx="10">
                  <c:v>2.8674421183338801</c:v>
                </c:pt>
                <c:pt idx="11">
                  <c:v>2.66075113862331</c:v>
                </c:pt>
                <c:pt idx="12">
                  <c:v>2.60474159621582</c:v>
                </c:pt>
                <c:pt idx="13">
                  <c:v>2.8434258421259999</c:v>
                </c:pt>
                <c:pt idx="14">
                  <c:v>3.1825647370230099</c:v>
                </c:pt>
                <c:pt idx="15">
                  <c:v>3.2617028808012898</c:v>
                </c:pt>
                <c:pt idx="16">
                  <c:v>3.09504838892162</c:v>
                </c:pt>
                <c:pt idx="17">
                  <c:v>2.5804251161262601</c:v>
                </c:pt>
                <c:pt idx="18">
                  <c:v>2.2856065305780602</c:v>
                </c:pt>
                <c:pt idx="19">
                  <c:v>2.0752977646423498</c:v>
                </c:pt>
                <c:pt idx="20">
                  <c:v>1.8747455993667399</c:v>
                </c:pt>
                <c:pt idx="21">
                  <c:v>1.50583509170892</c:v>
                </c:pt>
                <c:pt idx="22">
                  <c:v>1.3629200078068699</c:v>
                </c:pt>
                <c:pt idx="23">
                  <c:v>1.30042231390854</c:v>
                </c:pt>
                <c:pt idx="24">
                  <c:v>1.3866939614826099</c:v>
                </c:pt>
                <c:pt idx="25">
                  <c:v>1.45545159613288</c:v>
                </c:pt>
                <c:pt idx="26">
                  <c:v>1.47576782203598</c:v>
                </c:pt>
                <c:pt idx="27">
                  <c:v>1.4556761342546201</c:v>
                </c:pt>
                <c:pt idx="28">
                  <c:v>1.5669098599520801</c:v>
                </c:pt>
                <c:pt idx="29">
                  <c:v>1.86713717746098</c:v>
                </c:pt>
                <c:pt idx="30">
                  <c:v>1.8556171642866901</c:v>
                </c:pt>
                <c:pt idx="31">
                  <c:v>1.5299898458887999</c:v>
                </c:pt>
                <c:pt idx="32">
                  <c:v>1.3189514373832401</c:v>
                </c:pt>
                <c:pt idx="33">
                  <c:v>1.36407073681201</c:v>
                </c:pt>
                <c:pt idx="34">
                  <c:v>1.63195611697202</c:v>
                </c:pt>
                <c:pt idx="35">
                  <c:v>2.2301802650889799</c:v>
                </c:pt>
                <c:pt idx="36">
                  <c:v>2.7077679205694398</c:v>
                </c:pt>
                <c:pt idx="37">
                  <c:v>3.0854831804776901</c:v>
                </c:pt>
                <c:pt idx="38">
                  <c:v>3.1193915264184202</c:v>
                </c:pt>
                <c:pt idx="39">
                  <c:v>2.2430833685456002</c:v>
                </c:pt>
                <c:pt idx="40">
                  <c:v>1.92951443320034</c:v>
                </c:pt>
                <c:pt idx="41">
                  <c:v>2.1475024756843002</c:v>
                </c:pt>
                <c:pt idx="42">
                  <c:v>2.2821721741965</c:v>
                </c:pt>
                <c:pt idx="43">
                  <c:v>2.3235165122675601</c:v>
                </c:pt>
                <c:pt idx="44">
                  <c:v>1.79743739493723</c:v>
                </c:pt>
                <c:pt idx="45">
                  <c:v>1.1512108623670601</c:v>
                </c:pt>
                <c:pt idx="46">
                  <c:v>1.3217756541227099</c:v>
                </c:pt>
              </c:numCache>
            </c:numRef>
          </c:yVal>
          <c:smooth val="1"/>
          <c:extLst>
            <c:ext xmlns:c16="http://schemas.microsoft.com/office/drawing/2014/chart" uri="{C3380CC4-5D6E-409C-BE32-E72D297353CC}">
              <c16:uniqueId val="{00000001-B1F9-4A97-8C1D-B8304D67BF42}"/>
            </c:ext>
          </c:extLst>
        </c:ser>
        <c:ser>
          <c:idx val="2"/>
          <c:order val="2"/>
          <c:tx>
            <c:strRef>
              <c:f>'Probe 2'!$F$1</c:f>
              <c:strCache>
                <c:ptCount val="1"/>
                <c:pt idx="0">
                  <c:v>k-eps</c:v>
                </c:pt>
              </c:strCache>
            </c:strRef>
          </c:tx>
          <c:spPr>
            <a:ln w="19050" cap="rnd">
              <a:solidFill>
                <a:schemeClr val="tx1"/>
              </a:solidFill>
              <a:round/>
            </a:ln>
            <a:effectLst/>
          </c:spPr>
          <c:marker>
            <c:symbol val="circle"/>
            <c:size val="5"/>
            <c:spPr>
              <a:solidFill>
                <a:schemeClr val="tx1"/>
              </a:solidFill>
              <a:ln w="9525">
                <a:solidFill>
                  <a:schemeClr val="tx1"/>
                </a:solidFill>
              </a:ln>
              <a:effectLst/>
            </c:spPr>
          </c:marker>
          <c:xVal>
            <c:numRef>
              <c:f>'Probe 2'!$A$2:$A$52</c:f>
              <c:numCache>
                <c:formatCode>General</c:formatCode>
                <c:ptCount val="51"/>
                <c:pt idx="0">
                  <c:v>-1.38</c:v>
                </c:pt>
                <c:pt idx="1">
                  <c:v>-1.32</c:v>
                </c:pt>
                <c:pt idx="2">
                  <c:v>-1.26</c:v>
                </c:pt>
                <c:pt idx="3">
                  <c:v>-1.2</c:v>
                </c:pt>
                <c:pt idx="4">
                  <c:v>-1.1399999999999999</c:v>
                </c:pt>
                <c:pt idx="5">
                  <c:v>-1.08</c:v>
                </c:pt>
                <c:pt idx="6">
                  <c:v>-1.02</c:v>
                </c:pt>
                <c:pt idx="7">
                  <c:v>-0.96</c:v>
                </c:pt>
                <c:pt idx="8">
                  <c:v>-0.89999999999999902</c:v>
                </c:pt>
                <c:pt idx="9">
                  <c:v>-0.84</c:v>
                </c:pt>
                <c:pt idx="10">
                  <c:v>-0.78</c:v>
                </c:pt>
                <c:pt idx="11">
                  <c:v>-0.72</c:v>
                </c:pt>
                <c:pt idx="12">
                  <c:v>-0.65999999999999903</c:v>
                </c:pt>
                <c:pt idx="13">
                  <c:v>-0.6</c:v>
                </c:pt>
                <c:pt idx="14">
                  <c:v>-0.54</c:v>
                </c:pt>
                <c:pt idx="15">
                  <c:v>-0.48</c:v>
                </c:pt>
                <c:pt idx="16">
                  <c:v>-0.41999999999999899</c:v>
                </c:pt>
                <c:pt idx="17">
                  <c:v>-0.35999999999999899</c:v>
                </c:pt>
                <c:pt idx="18">
                  <c:v>-0.29999999999999899</c:v>
                </c:pt>
                <c:pt idx="19">
                  <c:v>-0.24</c:v>
                </c:pt>
                <c:pt idx="20">
                  <c:v>-0.17999999999999899</c:v>
                </c:pt>
                <c:pt idx="21">
                  <c:v>-0.119999999999999</c:v>
                </c:pt>
                <c:pt idx="22">
                  <c:v>-0.06</c:v>
                </c:pt>
                <c:pt idx="23">
                  <c:v>0</c:v>
                </c:pt>
                <c:pt idx="24">
                  <c:v>0.06</c:v>
                </c:pt>
                <c:pt idx="25">
                  <c:v>0.12</c:v>
                </c:pt>
                <c:pt idx="26">
                  <c:v>0.18</c:v>
                </c:pt>
                <c:pt idx="27">
                  <c:v>0.23999999999999899</c:v>
                </c:pt>
                <c:pt idx="28">
                  <c:v>0.29999999999999899</c:v>
                </c:pt>
                <c:pt idx="29">
                  <c:v>0.35999999999999899</c:v>
                </c:pt>
                <c:pt idx="30">
                  <c:v>0.41999999999999899</c:v>
                </c:pt>
                <c:pt idx="31">
                  <c:v>0.48</c:v>
                </c:pt>
                <c:pt idx="32">
                  <c:v>0.54</c:v>
                </c:pt>
                <c:pt idx="33">
                  <c:v>0.59999999999999898</c:v>
                </c:pt>
                <c:pt idx="34">
                  <c:v>0.66</c:v>
                </c:pt>
                <c:pt idx="35">
                  <c:v>0.71999999999999897</c:v>
                </c:pt>
                <c:pt idx="36">
                  <c:v>0.78</c:v>
                </c:pt>
                <c:pt idx="37">
                  <c:v>0.83999999999999897</c:v>
                </c:pt>
                <c:pt idx="38">
                  <c:v>0.9</c:v>
                </c:pt>
                <c:pt idx="39">
                  <c:v>0.96</c:v>
                </c:pt>
                <c:pt idx="40">
                  <c:v>1.02</c:v>
                </c:pt>
                <c:pt idx="41">
                  <c:v>1.08</c:v>
                </c:pt>
                <c:pt idx="42">
                  <c:v>1.1399999999999999</c:v>
                </c:pt>
                <c:pt idx="43">
                  <c:v>1.2</c:v>
                </c:pt>
                <c:pt idx="44">
                  <c:v>1.26</c:v>
                </c:pt>
                <c:pt idx="45">
                  <c:v>1.3199999999999901</c:v>
                </c:pt>
                <c:pt idx="46">
                  <c:v>1.38</c:v>
                </c:pt>
              </c:numCache>
            </c:numRef>
          </c:xVal>
          <c:yVal>
            <c:numRef>
              <c:f>'Probe 2'!$F$2:$F$52</c:f>
              <c:numCache>
                <c:formatCode>General</c:formatCode>
                <c:ptCount val="51"/>
                <c:pt idx="0">
                  <c:v>1.8919062236506801</c:v>
                </c:pt>
                <c:pt idx="1">
                  <c:v>2.0328332717696198</c:v>
                </c:pt>
                <c:pt idx="2">
                  <c:v>2.27300999981802</c:v>
                </c:pt>
                <c:pt idx="3">
                  <c:v>2.80188498385606</c:v>
                </c:pt>
                <c:pt idx="4">
                  <c:v>3.1086482858713098</c:v>
                </c:pt>
                <c:pt idx="5">
                  <c:v>3.4252706902045902</c:v>
                </c:pt>
                <c:pt idx="6">
                  <c:v>3.5974460654342599</c:v>
                </c:pt>
                <c:pt idx="7">
                  <c:v>3.6413406982966299</c:v>
                </c:pt>
                <c:pt idx="8">
                  <c:v>3.5708213031310301</c:v>
                </c:pt>
                <c:pt idx="9">
                  <c:v>3.47881375726607</c:v>
                </c:pt>
                <c:pt idx="10">
                  <c:v>3.2911373051589199</c:v>
                </c:pt>
                <c:pt idx="11">
                  <c:v>3.18439395034925</c:v>
                </c:pt>
                <c:pt idx="12">
                  <c:v>3.02774016246721</c:v>
                </c:pt>
                <c:pt idx="13">
                  <c:v>2.9082650650156898</c:v>
                </c:pt>
                <c:pt idx="14">
                  <c:v>2.7769183531820301</c:v>
                </c:pt>
                <c:pt idx="15">
                  <c:v>2.7945933720645799</c:v>
                </c:pt>
                <c:pt idx="16">
                  <c:v>2.8002550330205902</c:v>
                </c:pt>
                <c:pt idx="17">
                  <c:v>2.6126282009864301</c:v>
                </c:pt>
                <c:pt idx="18">
                  <c:v>2.3629421671298201</c:v>
                </c:pt>
                <c:pt idx="19">
                  <c:v>1.6054789292718299</c:v>
                </c:pt>
                <c:pt idx="20">
                  <c:v>1.18264895259659</c:v>
                </c:pt>
                <c:pt idx="21">
                  <c:v>1.3258393735860501</c:v>
                </c:pt>
                <c:pt idx="22">
                  <c:v>1.7010618474613199</c:v>
                </c:pt>
                <c:pt idx="23">
                  <c:v>2.0319719586951499</c:v>
                </c:pt>
                <c:pt idx="24">
                  <c:v>2.20365381917187</c:v>
                </c:pt>
                <c:pt idx="25">
                  <c:v>2.23115808060746</c:v>
                </c:pt>
                <c:pt idx="26">
                  <c:v>2.0893482293252998</c:v>
                </c:pt>
                <c:pt idx="27">
                  <c:v>2.01128234084729</c:v>
                </c:pt>
                <c:pt idx="28">
                  <c:v>1.9156003946610101</c:v>
                </c:pt>
                <c:pt idx="29">
                  <c:v>1.5860959583229199</c:v>
                </c:pt>
                <c:pt idx="30">
                  <c:v>0.98889894371169296</c:v>
                </c:pt>
                <c:pt idx="31">
                  <c:v>0.14966259729019901</c:v>
                </c:pt>
                <c:pt idx="32">
                  <c:v>1.24128540775964</c:v>
                </c:pt>
                <c:pt idx="33">
                  <c:v>1.9986007736617899</c:v>
                </c:pt>
                <c:pt idx="34">
                  <c:v>2.7279911309072302</c:v>
                </c:pt>
                <c:pt idx="35">
                  <c:v>2.8293288230595199</c:v>
                </c:pt>
                <c:pt idx="36">
                  <c:v>2.7231199086433699</c:v>
                </c:pt>
                <c:pt idx="37">
                  <c:v>2.6834820045455698</c:v>
                </c:pt>
                <c:pt idx="38">
                  <c:v>2.67892302904343</c:v>
                </c:pt>
                <c:pt idx="39">
                  <c:v>2.8249470797029401</c:v>
                </c:pt>
                <c:pt idx="40">
                  <c:v>3.1209430486572098</c:v>
                </c:pt>
                <c:pt idx="41">
                  <c:v>3.1100526223723399</c:v>
                </c:pt>
                <c:pt idx="42">
                  <c:v>2.95644157745993</c:v>
                </c:pt>
                <c:pt idx="43">
                  <c:v>3.22334011996423</c:v>
                </c:pt>
                <c:pt idx="44">
                  <c:v>3.5298247743703</c:v>
                </c:pt>
                <c:pt idx="45">
                  <c:v>3.68902870004348</c:v>
                </c:pt>
                <c:pt idx="46">
                  <c:v>3.9235853804318399</c:v>
                </c:pt>
              </c:numCache>
            </c:numRef>
          </c:yVal>
          <c:smooth val="1"/>
          <c:extLst>
            <c:ext xmlns:c16="http://schemas.microsoft.com/office/drawing/2014/chart" uri="{C3380CC4-5D6E-409C-BE32-E72D297353CC}">
              <c16:uniqueId val="{00000002-B1F9-4A97-8C1D-B8304D67BF42}"/>
            </c:ext>
          </c:extLst>
        </c:ser>
        <c:ser>
          <c:idx val="3"/>
          <c:order val="3"/>
          <c:tx>
            <c:strRef>
              <c:f>'Probe 2'!$G$1</c:f>
              <c:strCache>
                <c:ptCount val="1"/>
                <c:pt idx="0">
                  <c:v>RST</c:v>
                </c:pt>
              </c:strCache>
            </c:strRef>
          </c:tx>
          <c:spPr>
            <a:ln w="19050" cap="rnd">
              <a:solidFill>
                <a:srgbClr val="FFC000">
                  <a:alpha val="97000"/>
                </a:srgbClr>
              </a:solidFill>
              <a:round/>
            </a:ln>
            <a:effectLst/>
          </c:spPr>
          <c:marker>
            <c:symbol val="circle"/>
            <c:size val="5"/>
            <c:spPr>
              <a:solidFill>
                <a:schemeClr val="accent4"/>
              </a:solidFill>
              <a:ln w="9525">
                <a:solidFill>
                  <a:schemeClr val="accent4"/>
                </a:solidFill>
              </a:ln>
              <a:effectLst/>
            </c:spPr>
          </c:marker>
          <c:xVal>
            <c:numRef>
              <c:f>'Probe 2'!$A$2:$A$52</c:f>
              <c:numCache>
                <c:formatCode>General</c:formatCode>
                <c:ptCount val="51"/>
                <c:pt idx="0">
                  <c:v>-1.38</c:v>
                </c:pt>
                <c:pt idx="1">
                  <c:v>-1.32</c:v>
                </c:pt>
                <c:pt idx="2">
                  <c:v>-1.26</c:v>
                </c:pt>
                <c:pt idx="3">
                  <c:v>-1.2</c:v>
                </c:pt>
                <c:pt idx="4">
                  <c:v>-1.1399999999999999</c:v>
                </c:pt>
                <c:pt idx="5">
                  <c:v>-1.08</c:v>
                </c:pt>
                <c:pt idx="6">
                  <c:v>-1.02</c:v>
                </c:pt>
                <c:pt idx="7">
                  <c:v>-0.96</c:v>
                </c:pt>
                <c:pt idx="8">
                  <c:v>-0.89999999999999902</c:v>
                </c:pt>
                <c:pt idx="9">
                  <c:v>-0.84</c:v>
                </c:pt>
                <c:pt idx="10">
                  <c:v>-0.78</c:v>
                </c:pt>
                <c:pt idx="11">
                  <c:v>-0.72</c:v>
                </c:pt>
                <c:pt idx="12">
                  <c:v>-0.65999999999999903</c:v>
                </c:pt>
                <c:pt idx="13">
                  <c:v>-0.6</c:v>
                </c:pt>
                <c:pt idx="14">
                  <c:v>-0.54</c:v>
                </c:pt>
                <c:pt idx="15">
                  <c:v>-0.48</c:v>
                </c:pt>
                <c:pt idx="16">
                  <c:v>-0.41999999999999899</c:v>
                </c:pt>
                <c:pt idx="17">
                  <c:v>-0.35999999999999899</c:v>
                </c:pt>
                <c:pt idx="18">
                  <c:v>-0.29999999999999899</c:v>
                </c:pt>
                <c:pt idx="19">
                  <c:v>-0.24</c:v>
                </c:pt>
                <c:pt idx="20">
                  <c:v>-0.17999999999999899</c:v>
                </c:pt>
                <c:pt idx="21">
                  <c:v>-0.119999999999999</c:v>
                </c:pt>
                <c:pt idx="22">
                  <c:v>-0.06</c:v>
                </c:pt>
                <c:pt idx="23">
                  <c:v>0</c:v>
                </c:pt>
                <c:pt idx="24">
                  <c:v>0.06</c:v>
                </c:pt>
                <c:pt idx="25">
                  <c:v>0.12</c:v>
                </c:pt>
                <c:pt idx="26">
                  <c:v>0.18</c:v>
                </c:pt>
                <c:pt idx="27">
                  <c:v>0.23999999999999899</c:v>
                </c:pt>
                <c:pt idx="28">
                  <c:v>0.29999999999999899</c:v>
                </c:pt>
                <c:pt idx="29">
                  <c:v>0.35999999999999899</c:v>
                </c:pt>
                <c:pt idx="30">
                  <c:v>0.41999999999999899</c:v>
                </c:pt>
                <c:pt idx="31">
                  <c:v>0.48</c:v>
                </c:pt>
                <c:pt idx="32">
                  <c:v>0.54</c:v>
                </c:pt>
                <c:pt idx="33">
                  <c:v>0.59999999999999898</c:v>
                </c:pt>
                <c:pt idx="34">
                  <c:v>0.66</c:v>
                </c:pt>
                <c:pt idx="35">
                  <c:v>0.71999999999999897</c:v>
                </c:pt>
                <c:pt idx="36">
                  <c:v>0.78</c:v>
                </c:pt>
                <c:pt idx="37">
                  <c:v>0.83999999999999897</c:v>
                </c:pt>
                <c:pt idx="38">
                  <c:v>0.9</c:v>
                </c:pt>
                <c:pt idx="39">
                  <c:v>0.96</c:v>
                </c:pt>
                <c:pt idx="40">
                  <c:v>1.02</c:v>
                </c:pt>
                <c:pt idx="41">
                  <c:v>1.08</c:v>
                </c:pt>
                <c:pt idx="42">
                  <c:v>1.1399999999999999</c:v>
                </c:pt>
                <c:pt idx="43">
                  <c:v>1.2</c:v>
                </c:pt>
                <c:pt idx="44">
                  <c:v>1.26</c:v>
                </c:pt>
                <c:pt idx="45">
                  <c:v>1.3199999999999901</c:v>
                </c:pt>
                <c:pt idx="46">
                  <c:v>1.38</c:v>
                </c:pt>
              </c:numCache>
            </c:numRef>
          </c:xVal>
          <c:yVal>
            <c:numRef>
              <c:f>'Probe 2'!$G$2:$G$52</c:f>
              <c:numCache>
                <c:formatCode>General</c:formatCode>
                <c:ptCount val="51"/>
                <c:pt idx="0">
                  <c:v>1.7352385085581801</c:v>
                </c:pt>
                <c:pt idx="1">
                  <c:v>1.87147736778509</c:v>
                </c:pt>
                <c:pt idx="2">
                  <c:v>2.1819812273139298</c:v>
                </c:pt>
                <c:pt idx="3">
                  <c:v>2.76489204967563</c:v>
                </c:pt>
                <c:pt idx="4">
                  <c:v>3.0897943881071699</c:v>
                </c:pt>
                <c:pt idx="5">
                  <c:v>3.41796748020418</c:v>
                </c:pt>
                <c:pt idx="6">
                  <c:v>3.5516224749171501</c:v>
                </c:pt>
                <c:pt idx="7">
                  <c:v>3.4896000908381302</c:v>
                </c:pt>
                <c:pt idx="8">
                  <c:v>3.2387509467801801</c:v>
                </c:pt>
                <c:pt idx="9">
                  <c:v>3.0620493207464001</c:v>
                </c:pt>
                <c:pt idx="10">
                  <c:v>2.7960446096520202</c:v>
                </c:pt>
                <c:pt idx="11">
                  <c:v>2.7026357093636602</c:v>
                </c:pt>
                <c:pt idx="12">
                  <c:v>2.6421618992754201</c:v>
                </c:pt>
                <c:pt idx="13">
                  <c:v>2.62166006620975</c:v>
                </c:pt>
                <c:pt idx="14">
                  <c:v>2.5435686070624302</c:v>
                </c:pt>
                <c:pt idx="15">
                  <c:v>2.2467472124247099</c:v>
                </c:pt>
                <c:pt idx="16">
                  <c:v>1.8821145802653401</c:v>
                </c:pt>
                <c:pt idx="17">
                  <c:v>1.05950555604138</c:v>
                </c:pt>
                <c:pt idx="18">
                  <c:v>0.76383729855238602</c:v>
                </c:pt>
                <c:pt idx="19">
                  <c:v>1.2296387761763199</c:v>
                </c:pt>
                <c:pt idx="20">
                  <c:v>1.7408637748615901</c:v>
                </c:pt>
                <c:pt idx="21">
                  <c:v>1.84692087664556</c:v>
                </c:pt>
                <c:pt idx="22">
                  <c:v>1.84013147661125</c:v>
                </c:pt>
                <c:pt idx="23">
                  <c:v>1.81712060065752</c:v>
                </c:pt>
                <c:pt idx="24">
                  <c:v>1.81877211879593</c:v>
                </c:pt>
                <c:pt idx="25">
                  <c:v>1.80126709659108</c:v>
                </c:pt>
                <c:pt idx="26">
                  <c:v>1.6024403201967501</c:v>
                </c:pt>
                <c:pt idx="27">
                  <c:v>1.1743849641744399</c:v>
                </c:pt>
                <c:pt idx="28">
                  <c:v>0.88177681317307</c:v>
                </c:pt>
                <c:pt idx="29">
                  <c:v>1.45784611700206</c:v>
                </c:pt>
                <c:pt idx="30">
                  <c:v>2.1599357320344499</c:v>
                </c:pt>
                <c:pt idx="31">
                  <c:v>2.5910669065644498</c:v>
                </c:pt>
                <c:pt idx="32">
                  <c:v>2.6983584454593301</c:v>
                </c:pt>
                <c:pt idx="33">
                  <c:v>2.68511258898315</c:v>
                </c:pt>
                <c:pt idx="34">
                  <c:v>2.6403504152823598</c:v>
                </c:pt>
                <c:pt idx="35">
                  <c:v>2.6496143179957699</c:v>
                </c:pt>
                <c:pt idx="36">
                  <c:v>2.8363688891372001</c:v>
                </c:pt>
                <c:pt idx="37">
                  <c:v>3.0372986656907699</c:v>
                </c:pt>
                <c:pt idx="38">
                  <c:v>3.2915043573281002</c:v>
                </c:pt>
                <c:pt idx="39">
                  <c:v>3.4477976258878198</c:v>
                </c:pt>
                <c:pt idx="40">
                  <c:v>3.49611252298812</c:v>
                </c:pt>
                <c:pt idx="41">
                  <c:v>3.4030135051319599</c:v>
                </c:pt>
                <c:pt idx="42">
                  <c:v>3.11957826216454</c:v>
                </c:pt>
                <c:pt idx="43">
                  <c:v>2.5999414677210702</c:v>
                </c:pt>
                <c:pt idx="44">
                  <c:v>2.15966816855454</c:v>
                </c:pt>
                <c:pt idx="45">
                  <c:v>1.8767585783621901</c:v>
                </c:pt>
                <c:pt idx="46">
                  <c:v>1.62328949082889</c:v>
                </c:pt>
              </c:numCache>
            </c:numRef>
          </c:yVal>
          <c:smooth val="1"/>
          <c:extLst>
            <c:ext xmlns:c16="http://schemas.microsoft.com/office/drawing/2014/chart" uri="{C3380CC4-5D6E-409C-BE32-E72D297353CC}">
              <c16:uniqueId val="{00000003-B1F9-4A97-8C1D-B8304D67BF42}"/>
            </c:ext>
          </c:extLst>
        </c:ser>
        <c:dLbls>
          <c:showLegendKey val="0"/>
          <c:showVal val="0"/>
          <c:showCatName val="0"/>
          <c:showSerName val="0"/>
          <c:showPercent val="0"/>
          <c:showBubbleSize val="0"/>
        </c:dLbls>
        <c:axId val="460387152"/>
        <c:axId val="460387808"/>
      </c:scatterChart>
      <c:valAx>
        <c:axId val="460387152"/>
        <c:scaling>
          <c:orientation val="minMax"/>
          <c:max val="1.5"/>
          <c:min val="-1.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Y co-ordinate (m)</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60387808"/>
        <c:crosses val="autoZero"/>
        <c:crossBetween val="midCat"/>
      </c:valAx>
      <c:valAx>
        <c:axId val="460387808"/>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Velocity Magnitude (m/s)</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60387152"/>
        <c:crosses val="autoZero"/>
        <c:crossBetween val="midCat"/>
        <c:minorUnit val="0.25"/>
      </c:valAx>
      <c:spPr>
        <a:noFill/>
        <a:ln>
          <a:noFill/>
        </a:ln>
        <a:effectLst/>
      </c:spPr>
    </c:plotArea>
    <c:legend>
      <c:legendPos val="b"/>
      <c:layout>
        <c:manualLayout>
          <c:xMode val="edge"/>
          <c:yMode val="edge"/>
          <c:x val="0.15640218591420929"/>
          <c:y val="0.84982509496041314"/>
          <c:w val="0.687195385777014"/>
          <c:h val="5.849197608331682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64164230613885"/>
          <c:y val="5.0925925925925923E-2"/>
          <c:w val="0.81411884205180296"/>
          <c:h val="0.66794400699912504"/>
        </c:manualLayout>
      </c:layout>
      <c:scatterChart>
        <c:scatterStyle val="smoothMarker"/>
        <c:varyColors val="0"/>
        <c:ser>
          <c:idx val="0"/>
          <c:order val="0"/>
          <c:tx>
            <c:strRef>
              <c:f>'Probe 3'!$D$1</c:f>
              <c:strCache>
                <c:ptCount val="1"/>
                <c:pt idx="0">
                  <c:v>S-A</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'Probe 3'!$A$2:$A$52</c:f>
              <c:numCache>
                <c:formatCode>General</c:formatCode>
                <c:ptCount val="51"/>
                <c:pt idx="0">
                  <c:v>-1.2</c:v>
                </c:pt>
                <c:pt idx="1">
                  <c:v>-1.1399999999999999</c:v>
                </c:pt>
                <c:pt idx="2">
                  <c:v>-1.08</c:v>
                </c:pt>
                <c:pt idx="3">
                  <c:v>-1.02</c:v>
                </c:pt>
                <c:pt idx="4">
                  <c:v>-0.96</c:v>
                </c:pt>
                <c:pt idx="5">
                  <c:v>-0.89999999999999902</c:v>
                </c:pt>
                <c:pt idx="6">
                  <c:v>-0.84</c:v>
                </c:pt>
                <c:pt idx="7">
                  <c:v>-0.78</c:v>
                </c:pt>
                <c:pt idx="8">
                  <c:v>-0.72</c:v>
                </c:pt>
                <c:pt idx="9">
                  <c:v>-0.65999999999999903</c:v>
                </c:pt>
                <c:pt idx="10">
                  <c:v>-0.6</c:v>
                </c:pt>
                <c:pt idx="11">
                  <c:v>-0.54</c:v>
                </c:pt>
                <c:pt idx="12">
                  <c:v>-0.48</c:v>
                </c:pt>
                <c:pt idx="13">
                  <c:v>-0.41999999999999899</c:v>
                </c:pt>
                <c:pt idx="14">
                  <c:v>-0.35999999999999899</c:v>
                </c:pt>
                <c:pt idx="15">
                  <c:v>-0.29999999999999899</c:v>
                </c:pt>
                <c:pt idx="16">
                  <c:v>-0.24</c:v>
                </c:pt>
                <c:pt idx="17">
                  <c:v>-0.17999999999999899</c:v>
                </c:pt>
                <c:pt idx="18">
                  <c:v>-0.119999999999999</c:v>
                </c:pt>
                <c:pt idx="19">
                  <c:v>-0.06</c:v>
                </c:pt>
                <c:pt idx="20">
                  <c:v>0</c:v>
                </c:pt>
                <c:pt idx="21">
                  <c:v>0.06</c:v>
                </c:pt>
                <c:pt idx="22">
                  <c:v>0.12</c:v>
                </c:pt>
                <c:pt idx="23">
                  <c:v>0.18</c:v>
                </c:pt>
                <c:pt idx="24">
                  <c:v>0.23999999999999899</c:v>
                </c:pt>
                <c:pt idx="25">
                  <c:v>0.29999999999999899</c:v>
                </c:pt>
                <c:pt idx="26">
                  <c:v>0.35999999999999899</c:v>
                </c:pt>
                <c:pt idx="27">
                  <c:v>0.41999999999999899</c:v>
                </c:pt>
                <c:pt idx="28">
                  <c:v>0.48</c:v>
                </c:pt>
                <c:pt idx="29">
                  <c:v>0.54</c:v>
                </c:pt>
                <c:pt idx="30">
                  <c:v>0.59999999999999898</c:v>
                </c:pt>
                <c:pt idx="31">
                  <c:v>0.66</c:v>
                </c:pt>
                <c:pt idx="32">
                  <c:v>0.71999999999999897</c:v>
                </c:pt>
                <c:pt idx="33">
                  <c:v>0.78</c:v>
                </c:pt>
                <c:pt idx="34">
                  <c:v>0.83999999999999897</c:v>
                </c:pt>
                <c:pt idx="35">
                  <c:v>0.9</c:v>
                </c:pt>
                <c:pt idx="36">
                  <c:v>0.96</c:v>
                </c:pt>
                <c:pt idx="37">
                  <c:v>1.02</c:v>
                </c:pt>
                <c:pt idx="38">
                  <c:v>1.08</c:v>
                </c:pt>
                <c:pt idx="39">
                  <c:v>1.1399999999999999</c:v>
                </c:pt>
                <c:pt idx="40">
                  <c:v>1.2</c:v>
                </c:pt>
              </c:numCache>
            </c:numRef>
          </c:xVal>
          <c:yVal>
            <c:numRef>
              <c:f>'Probe 3'!$D$2:$D$52</c:f>
              <c:numCache>
                <c:formatCode>General</c:formatCode>
                <c:ptCount val="51"/>
                <c:pt idx="0">
                  <c:v>0.91281829876168996</c:v>
                </c:pt>
                <c:pt idx="1">
                  <c:v>0.44333343673445902</c:v>
                </c:pt>
                <c:pt idx="2">
                  <c:v>1.58213285231053</c:v>
                </c:pt>
                <c:pt idx="3">
                  <c:v>1.43094013494497</c:v>
                </c:pt>
                <c:pt idx="4">
                  <c:v>1.4919714684792</c:v>
                </c:pt>
                <c:pt idx="5">
                  <c:v>1.6347246715283501</c:v>
                </c:pt>
                <c:pt idx="6">
                  <c:v>1.3190477989106</c:v>
                </c:pt>
                <c:pt idx="7">
                  <c:v>0.44823530071589901</c:v>
                </c:pt>
                <c:pt idx="8">
                  <c:v>0.37896142175727099</c:v>
                </c:pt>
                <c:pt idx="9">
                  <c:v>0.43263261341784698</c:v>
                </c:pt>
                <c:pt idx="10">
                  <c:v>0.39739748637553601</c:v>
                </c:pt>
                <c:pt idx="11">
                  <c:v>0.276498878240305</c:v>
                </c:pt>
                <c:pt idx="12">
                  <c:v>0.35704437510526799</c:v>
                </c:pt>
                <c:pt idx="13">
                  <c:v>0.49207177602917801</c:v>
                </c:pt>
                <c:pt idx="14">
                  <c:v>0.94796587518219599</c:v>
                </c:pt>
                <c:pt idx="15">
                  <c:v>1.21748875620732</c:v>
                </c:pt>
                <c:pt idx="16">
                  <c:v>1.1933415540251899</c:v>
                </c:pt>
                <c:pt idx="17">
                  <c:v>1.2612401361203001</c:v>
                </c:pt>
                <c:pt idx="18">
                  <c:v>1.44465672333428</c:v>
                </c:pt>
                <c:pt idx="19">
                  <c:v>1.5740051985915999</c:v>
                </c:pt>
                <c:pt idx="20">
                  <c:v>1.7596784500470199</c:v>
                </c:pt>
                <c:pt idx="21">
                  <c:v>1.99556135440022</c:v>
                </c:pt>
                <c:pt idx="22">
                  <c:v>2.1160372024911198</c:v>
                </c:pt>
                <c:pt idx="23">
                  <c:v>1.98798834141273</c:v>
                </c:pt>
                <c:pt idx="24">
                  <c:v>1.52646436811563</c:v>
                </c:pt>
                <c:pt idx="25">
                  <c:v>0.82852351415872005</c:v>
                </c:pt>
                <c:pt idx="26">
                  <c:v>0.62767023873292904</c:v>
                </c:pt>
                <c:pt idx="27">
                  <c:v>0.69506407450018004</c:v>
                </c:pt>
                <c:pt idx="28">
                  <c:v>0.65590058920212002</c:v>
                </c:pt>
                <c:pt idx="29">
                  <c:v>0.75786068245601201</c:v>
                </c:pt>
                <c:pt idx="30">
                  <c:v>1.0249378634503199</c:v>
                </c:pt>
                <c:pt idx="31">
                  <c:v>0.68032859037562199</c:v>
                </c:pt>
                <c:pt idx="32">
                  <c:v>0.80835657314536002</c:v>
                </c:pt>
                <c:pt idx="33">
                  <c:v>1.60168306337704</c:v>
                </c:pt>
                <c:pt idx="34">
                  <c:v>1.67799645138372</c:v>
                </c:pt>
                <c:pt idx="35">
                  <c:v>1.6710640756772199</c:v>
                </c:pt>
                <c:pt idx="36">
                  <c:v>1.32201426959235</c:v>
                </c:pt>
                <c:pt idx="37">
                  <c:v>0.89107141921116195</c:v>
                </c:pt>
                <c:pt idx="38">
                  <c:v>0.88017464958354696</c:v>
                </c:pt>
                <c:pt idx="39">
                  <c:v>1.4000656825187301</c:v>
                </c:pt>
                <c:pt idx="40">
                  <c:v>0.76643690939050801</c:v>
                </c:pt>
              </c:numCache>
            </c:numRef>
          </c:yVal>
          <c:smooth val="1"/>
          <c:extLst>
            <c:ext xmlns:c16="http://schemas.microsoft.com/office/drawing/2014/chart" uri="{C3380CC4-5D6E-409C-BE32-E72D297353CC}">
              <c16:uniqueId val="{00000000-7A36-446E-92E3-77FBA1DF80CB}"/>
            </c:ext>
          </c:extLst>
        </c:ser>
        <c:ser>
          <c:idx val="1"/>
          <c:order val="1"/>
          <c:tx>
            <c:strRef>
              <c:f>'Probe 3'!$E$1</c:f>
              <c:strCache>
                <c:ptCount val="1"/>
                <c:pt idx="0">
                  <c:v>k-omega</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'Probe 3'!$A$2:$A$52</c:f>
              <c:numCache>
                <c:formatCode>General</c:formatCode>
                <c:ptCount val="51"/>
                <c:pt idx="0">
                  <c:v>-1.2</c:v>
                </c:pt>
                <c:pt idx="1">
                  <c:v>-1.1399999999999999</c:v>
                </c:pt>
                <c:pt idx="2">
                  <c:v>-1.08</c:v>
                </c:pt>
                <c:pt idx="3">
                  <c:v>-1.02</c:v>
                </c:pt>
                <c:pt idx="4">
                  <c:v>-0.96</c:v>
                </c:pt>
                <c:pt idx="5">
                  <c:v>-0.89999999999999902</c:v>
                </c:pt>
                <c:pt idx="6">
                  <c:v>-0.84</c:v>
                </c:pt>
                <c:pt idx="7">
                  <c:v>-0.78</c:v>
                </c:pt>
                <c:pt idx="8">
                  <c:v>-0.72</c:v>
                </c:pt>
                <c:pt idx="9">
                  <c:v>-0.65999999999999903</c:v>
                </c:pt>
                <c:pt idx="10">
                  <c:v>-0.6</c:v>
                </c:pt>
                <c:pt idx="11">
                  <c:v>-0.54</c:v>
                </c:pt>
                <c:pt idx="12">
                  <c:v>-0.48</c:v>
                </c:pt>
                <c:pt idx="13">
                  <c:v>-0.41999999999999899</c:v>
                </c:pt>
                <c:pt idx="14">
                  <c:v>-0.35999999999999899</c:v>
                </c:pt>
                <c:pt idx="15">
                  <c:v>-0.29999999999999899</c:v>
                </c:pt>
                <c:pt idx="16">
                  <c:v>-0.24</c:v>
                </c:pt>
                <c:pt idx="17">
                  <c:v>-0.17999999999999899</c:v>
                </c:pt>
                <c:pt idx="18">
                  <c:v>-0.119999999999999</c:v>
                </c:pt>
                <c:pt idx="19">
                  <c:v>-0.06</c:v>
                </c:pt>
                <c:pt idx="20">
                  <c:v>0</c:v>
                </c:pt>
                <c:pt idx="21">
                  <c:v>0.06</c:v>
                </c:pt>
                <c:pt idx="22">
                  <c:v>0.12</c:v>
                </c:pt>
                <c:pt idx="23">
                  <c:v>0.18</c:v>
                </c:pt>
                <c:pt idx="24">
                  <c:v>0.23999999999999899</c:v>
                </c:pt>
                <c:pt idx="25">
                  <c:v>0.29999999999999899</c:v>
                </c:pt>
                <c:pt idx="26">
                  <c:v>0.35999999999999899</c:v>
                </c:pt>
                <c:pt idx="27">
                  <c:v>0.41999999999999899</c:v>
                </c:pt>
                <c:pt idx="28">
                  <c:v>0.48</c:v>
                </c:pt>
                <c:pt idx="29">
                  <c:v>0.54</c:v>
                </c:pt>
                <c:pt idx="30">
                  <c:v>0.59999999999999898</c:v>
                </c:pt>
                <c:pt idx="31">
                  <c:v>0.66</c:v>
                </c:pt>
                <c:pt idx="32">
                  <c:v>0.71999999999999897</c:v>
                </c:pt>
                <c:pt idx="33">
                  <c:v>0.78</c:v>
                </c:pt>
                <c:pt idx="34">
                  <c:v>0.83999999999999897</c:v>
                </c:pt>
                <c:pt idx="35">
                  <c:v>0.9</c:v>
                </c:pt>
                <c:pt idx="36">
                  <c:v>0.96</c:v>
                </c:pt>
                <c:pt idx="37">
                  <c:v>1.02</c:v>
                </c:pt>
                <c:pt idx="38">
                  <c:v>1.08</c:v>
                </c:pt>
                <c:pt idx="39">
                  <c:v>1.1399999999999999</c:v>
                </c:pt>
                <c:pt idx="40">
                  <c:v>1.2</c:v>
                </c:pt>
              </c:numCache>
            </c:numRef>
          </c:xVal>
          <c:yVal>
            <c:numRef>
              <c:f>'Probe 3'!$E$2:$E$52</c:f>
              <c:numCache>
                <c:formatCode>General</c:formatCode>
                <c:ptCount val="51"/>
                <c:pt idx="0">
                  <c:v>0.90801704541305905</c:v>
                </c:pt>
                <c:pt idx="1">
                  <c:v>1.4592552599786901</c:v>
                </c:pt>
                <c:pt idx="2">
                  <c:v>0.60199217581295295</c:v>
                </c:pt>
                <c:pt idx="3">
                  <c:v>0.88647428357660596</c:v>
                </c:pt>
                <c:pt idx="4">
                  <c:v>0.65613107758296596</c:v>
                </c:pt>
                <c:pt idx="5">
                  <c:v>0.570261125967505</c:v>
                </c:pt>
                <c:pt idx="6">
                  <c:v>0.56485491335056304</c:v>
                </c:pt>
                <c:pt idx="7">
                  <c:v>0.653435055266538</c:v>
                </c:pt>
                <c:pt idx="8">
                  <c:v>0.82110107114824005</c:v>
                </c:pt>
                <c:pt idx="9">
                  <c:v>0.76811742434694896</c:v>
                </c:pt>
                <c:pt idx="10">
                  <c:v>0.74562152859758302</c:v>
                </c:pt>
                <c:pt idx="11">
                  <c:v>0.70415758840536702</c:v>
                </c:pt>
                <c:pt idx="12">
                  <c:v>0.54886091122926794</c:v>
                </c:pt>
                <c:pt idx="13">
                  <c:v>0.48871670390422201</c:v>
                </c:pt>
                <c:pt idx="14">
                  <c:v>0.36877563432354499</c:v>
                </c:pt>
                <c:pt idx="15">
                  <c:v>0.20559790326458599</c:v>
                </c:pt>
                <c:pt idx="16">
                  <c:v>0.37521486658896003</c:v>
                </c:pt>
                <c:pt idx="17">
                  <c:v>0.72691055021668705</c:v>
                </c:pt>
                <c:pt idx="18">
                  <c:v>1.43172501144828</c:v>
                </c:pt>
                <c:pt idx="19">
                  <c:v>1.7348883310003</c:v>
                </c:pt>
                <c:pt idx="20">
                  <c:v>1.8457037381177801</c:v>
                </c:pt>
                <c:pt idx="21">
                  <c:v>1.5396396798955501</c:v>
                </c:pt>
                <c:pt idx="22">
                  <c:v>1.2998547797567701</c:v>
                </c:pt>
                <c:pt idx="23">
                  <c:v>1.1431721807322399</c:v>
                </c:pt>
                <c:pt idx="24">
                  <c:v>1.25923212626243</c:v>
                </c:pt>
                <c:pt idx="25">
                  <c:v>1.15942531187195</c:v>
                </c:pt>
                <c:pt idx="26">
                  <c:v>0.32010157137553902</c:v>
                </c:pt>
                <c:pt idx="27">
                  <c:v>0.55776878557405096</c:v>
                </c:pt>
                <c:pt idx="28">
                  <c:v>0.72492798140161596</c:v>
                </c:pt>
                <c:pt idx="29">
                  <c:v>1.2601994651477799</c:v>
                </c:pt>
                <c:pt idx="30">
                  <c:v>2.07135841102059</c:v>
                </c:pt>
                <c:pt idx="31">
                  <c:v>2.1113845968610199</c:v>
                </c:pt>
                <c:pt idx="32">
                  <c:v>1.75739082031275</c:v>
                </c:pt>
                <c:pt idx="33">
                  <c:v>1.06426787999251</c:v>
                </c:pt>
                <c:pt idx="34">
                  <c:v>0.86794706236914199</c:v>
                </c:pt>
                <c:pt idx="35">
                  <c:v>0.74241681952196603</c:v>
                </c:pt>
                <c:pt idx="36">
                  <c:v>0.705893387399806</c:v>
                </c:pt>
                <c:pt idx="37">
                  <c:v>0.71712180764592104</c:v>
                </c:pt>
                <c:pt idx="38">
                  <c:v>0.70838504778691902</c:v>
                </c:pt>
                <c:pt idx="39">
                  <c:v>1.4334264816389199</c:v>
                </c:pt>
                <c:pt idx="40">
                  <c:v>0.86283081389904404</c:v>
                </c:pt>
              </c:numCache>
            </c:numRef>
          </c:yVal>
          <c:smooth val="1"/>
          <c:extLst>
            <c:ext xmlns:c16="http://schemas.microsoft.com/office/drawing/2014/chart" uri="{C3380CC4-5D6E-409C-BE32-E72D297353CC}">
              <c16:uniqueId val="{00000001-7A36-446E-92E3-77FBA1DF80CB}"/>
            </c:ext>
          </c:extLst>
        </c:ser>
        <c:ser>
          <c:idx val="2"/>
          <c:order val="2"/>
          <c:tx>
            <c:strRef>
              <c:f>'Probe 3'!$F$1</c:f>
              <c:strCache>
                <c:ptCount val="1"/>
                <c:pt idx="0">
                  <c:v>k-eps</c:v>
                </c:pt>
              </c:strCache>
            </c:strRef>
          </c:tx>
          <c:spPr>
            <a:ln w="19050" cap="rnd">
              <a:solidFill>
                <a:schemeClr val="tx1"/>
              </a:solidFill>
              <a:round/>
            </a:ln>
            <a:effectLst/>
          </c:spPr>
          <c:marker>
            <c:symbol val="circle"/>
            <c:size val="5"/>
            <c:spPr>
              <a:solidFill>
                <a:schemeClr val="tx1"/>
              </a:solidFill>
              <a:ln w="9525">
                <a:solidFill>
                  <a:schemeClr val="tx1"/>
                </a:solidFill>
              </a:ln>
              <a:effectLst/>
            </c:spPr>
          </c:marker>
          <c:xVal>
            <c:numRef>
              <c:f>'Probe 3'!$A$2:$A$52</c:f>
              <c:numCache>
                <c:formatCode>General</c:formatCode>
                <c:ptCount val="51"/>
                <c:pt idx="0">
                  <c:v>-1.2</c:v>
                </c:pt>
                <c:pt idx="1">
                  <c:v>-1.1399999999999999</c:v>
                </c:pt>
                <c:pt idx="2">
                  <c:v>-1.08</c:v>
                </c:pt>
                <c:pt idx="3">
                  <c:v>-1.02</c:v>
                </c:pt>
                <c:pt idx="4">
                  <c:v>-0.96</c:v>
                </c:pt>
                <c:pt idx="5">
                  <c:v>-0.89999999999999902</c:v>
                </c:pt>
                <c:pt idx="6">
                  <c:v>-0.84</c:v>
                </c:pt>
                <c:pt idx="7">
                  <c:v>-0.78</c:v>
                </c:pt>
                <c:pt idx="8">
                  <c:v>-0.72</c:v>
                </c:pt>
                <c:pt idx="9">
                  <c:v>-0.65999999999999903</c:v>
                </c:pt>
                <c:pt idx="10">
                  <c:v>-0.6</c:v>
                </c:pt>
                <c:pt idx="11">
                  <c:v>-0.54</c:v>
                </c:pt>
                <c:pt idx="12">
                  <c:v>-0.48</c:v>
                </c:pt>
                <c:pt idx="13">
                  <c:v>-0.41999999999999899</c:v>
                </c:pt>
                <c:pt idx="14">
                  <c:v>-0.35999999999999899</c:v>
                </c:pt>
                <c:pt idx="15">
                  <c:v>-0.29999999999999899</c:v>
                </c:pt>
                <c:pt idx="16">
                  <c:v>-0.24</c:v>
                </c:pt>
                <c:pt idx="17">
                  <c:v>-0.17999999999999899</c:v>
                </c:pt>
                <c:pt idx="18">
                  <c:v>-0.119999999999999</c:v>
                </c:pt>
                <c:pt idx="19">
                  <c:v>-0.06</c:v>
                </c:pt>
                <c:pt idx="20">
                  <c:v>0</c:v>
                </c:pt>
                <c:pt idx="21">
                  <c:v>0.06</c:v>
                </c:pt>
                <c:pt idx="22">
                  <c:v>0.12</c:v>
                </c:pt>
                <c:pt idx="23">
                  <c:v>0.18</c:v>
                </c:pt>
                <c:pt idx="24">
                  <c:v>0.23999999999999899</c:v>
                </c:pt>
                <c:pt idx="25">
                  <c:v>0.29999999999999899</c:v>
                </c:pt>
                <c:pt idx="26">
                  <c:v>0.35999999999999899</c:v>
                </c:pt>
                <c:pt idx="27">
                  <c:v>0.41999999999999899</c:v>
                </c:pt>
                <c:pt idx="28">
                  <c:v>0.48</c:v>
                </c:pt>
                <c:pt idx="29">
                  <c:v>0.54</c:v>
                </c:pt>
                <c:pt idx="30">
                  <c:v>0.59999999999999898</c:v>
                </c:pt>
                <c:pt idx="31">
                  <c:v>0.66</c:v>
                </c:pt>
                <c:pt idx="32">
                  <c:v>0.71999999999999897</c:v>
                </c:pt>
                <c:pt idx="33">
                  <c:v>0.78</c:v>
                </c:pt>
                <c:pt idx="34">
                  <c:v>0.83999999999999897</c:v>
                </c:pt>
                <c:pt idx="35">
                  <c:v>0.9</c:v>
                </c:pt>
                <c:pt idx="36">
                  <c:v>0.96</c:v>
                </c:pt>
                <c:pt idx="37">
                  <c:v>1.02</c:v>
                </c:pt>
                <c:pt idx="38">
                  <c:v>1.08</c:v>
                </c:pt>
                <c:pt idx="39">
                  <c:v>1.1399999999999999</c:v>
                </c:pt>
                <c:pt idx="40">
                  <c:v>1.2</c:v>
                </c:pt>
              </c:numCache>
            </c:numRef>
          </c:xVal>
          <c:yVal>
            <c:numRef>
              <c:f>'Probe 3'!$F$2:$F$52</c:f>
              <c:numCache>
                <c:formatCode>General</c:formatCode>
                <c:ptCount val="51"/>
                <c:pt idx="0">
                  <c:v>0.98400861128231099</c:v>
                </c:pt>
                <c:pt idx="1">
                  <c:v>2.15624251459439</c:v>
                </c:pt>
                <c:pt idx="2">
                  <c:v>0.85278185202113999</c:v>
                </c:pt>
                <c:pt idx="3">
                  <c:v>0.66043114451242502</c:v>
                </c:pt>
                <c:pt idx="4">
                  <c:v>0.32616800173499899</c:v>
                </c:pt>
                <c:pt idx="5">
                  <c:v>0.324899262851986</c:v>
                </c:pt>
                <c:pt idx="6">
                  <c:v>0.371904396870887</c:v>
                </c:pt>
                <c:pt idx="7">
                  <c:v>0.37445195637221301</c:v>
                </c:pt>
                <c:pt idx="8">
                  <c:v>0.36160839487901603</c:v>
                </c:pt>
                <c:pt idx="9">
                  <c:v>0.437674614678008</c:v>
                </c:pt>
                <c:pt idx="10">
                  <c:v>0.65087687938575201</c:v>
                </c:pt>
                <c:pt idx="11">
                  <c:v>0.96178624124156997</c:v>
                </c:pt>
                <c:pt idx="12">
                  <c:v>0.97658404344743599</c:v>
                </c:pt>
                <c:pt idx="13">
                  <c:v>0.93136545564644202</c:v>
                </c:pt>
                <c:pt idx="14">
                  <c:v>0.794200229784918</c:v>
                </c:pt>
                <c:pt idx="15">
                  <c:v>0.80131532074944301</c:v>
                </c:pt>
                <c:pt idx="16">
                  <c:v>1.2657013797496299</c:v>
                </c:pt>
                <c:pt idx="17">
                  <c:v>1.59882613385201</c:v>
                </c:pt>
                <c:pt idx="18">
                  <c:v>2.0181089094991398</c:v>
                </c:pt>
                <c:pt idx="19">
                  <c:v>2.09843371322552</c:v>
                </c:pt>
                <c:pt idx="20">
                  <c:v>2.1208800780639399</c:v>
                </c:pt>
                <c:pt idx="21">
                  <c:v>2.16407184803932</c:v>
                </c:pt>
                <c:pt idx="22">
                  <c:v>2.0475990388735599</c:v>
                </c:pt>
                <c:pt idx="23">
                  <c:v>1.77297555524683</c:v>
                </c:pt>
                <c:pt idx="24">
                  <c:v>1.7454787352760699</c:v>
                </c:pt>
                <c:pt idx="25">
                  <c:v>1.6165085807644</c:v>
                </c:pt>
                <c:pt idx="26">
                  <c:v>0.36483987552495001</c:v>
                </c:pt>
                <c:pt idx="27">
                  <c:v>0.801016236224252</c:v>
                </c:pt>
                <c:pt idx="28">
                  <c:v>1.29679950920809</c:v>
                </c:pt>
                <c:pt idx="29">
                  <c:v>1.7181876783244201</c:v>
                </c:pt>
                <c:pt idx="30">
                  <c:v>1.9090412031630499</c:v>
                </c:pt>
                <c:pt idx="31">
                  <c:v>1.66713932922347</c:v>
                </c:pt>
                <c:pt idx="32">
                  <c:v>1.2027439877039701</c:v>
                </c:pt>
                <c:pt idx="33">
                  <c:v>0.94917443997460005</c:v>
                </c:pt>
                <c:pt idx="34">
                  <c:v>0.81260996447273703</c:v>
                </c:pt>
                <c:pt idx="35">
                  <c:v>0.67288934329127303</c:v>
                </c:pt>
                <c:pt idx="36">
                  <c:v>0.69117989235309496</c:v>
                </c:pt>
                <c:pt idx="37">
                  <c:v>0.647041000852421</c:v>
                </c:pt>
                <c:pt idx="38">
                  <c:v>0.57217907564454795</c:v>
                </c:pt>
                <c:pt idx="39">
                  <c:v>2.9746064794746601</c:v>
                </c:pt>
                <c:pt idx="40">
                  <c:v>1.6447195243191399</c:v>
                </c:pt>
              </c:numCache>
            </c:numRef>
          </c:yVal>
          <c:smooth val="1"/>
          <c:extLst>
            <c:ext xmlns:c16="http://schemas.microsoft.com/office/drawing/2014/chart" uri="{C3380CC4-5D6E-409C-BE32-E72D297353CC}">
              <c16:uniqueId val="{00000002-7A36-446E-92E3-77FBA1DF80CB}"/>
            </c:ext>
          </c:extLst>
        </c:ser>
        <c:ser>
          <c:idx val="3"/>
          <c:order val="3"/>
          <c:tx>
            <c:strRef>
              <c:f>'Probe 3'!$G$1</c:f>
              <c:strCache>
                <c:ptCount val="1"/>
                <c:pt idx="0">
                  <c:v>RST</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'Probe 3'!$A$2:$A$52</c:f>
              <c:numCache>
                <c:formatCode>General</c:formatCode>
                <c:ptCount val="51"/>
                <c:pt idx="0">
                  <c:v>-1.2</c:v>
                </c:pt>
                <c:pt idx="1">
                  <c:v>-1.1399999999999999</c:v>
                </c:pt>
                <c:pt idx="2">
                  <c:v>-1.08</c:v>
                </c:pt>
                <c:pt idx="3">
                  <c:v>-1.02</c:v>
                </c:pt>
                <c:pt idx="4">
                  <c:v>-0.96</c:v>
                </c:pt>
                <c:pt idx="5">
                  <c:v>-0.89999999999999902</c:v>
                </c:pt>
                <c:pt idx="6">
                  <c:v>-0.84</c:v>
                </c:pt>
                <c:pt idx="7">
                  <c:v>-0.78</c:v>
                </c:pt>
                <c:pt idx="8">
                  <c:v>-0.72</c:v>
                </c:pt>
                <c:pt idx="9">
                  <c:v>-0.65999999999999903</c:v>
                </c:pt>
                <c:pt idx="10">
                  <c:v>-0.6</c:v>
                </c:pt>
                <c:pt idx="11">
                  <c:v>-0.54</c:v>
                </c:pt>
                <c:pt idx="12">
                  <c:v>-0.48</c:v>
                </c:pt>
                <c:pt idx="13">
                  <c:v>-0.41999999999999899</c:v>
                </c:pt>
                <c:pt idx="14">
                  <c:v>-0.35999999999999899</c:v>
                </c:pt>
                <c:pt idx="15">
                  <c:v>-0.29999999999999899</c:v>
                </c:pt>
                <c:pt idx="16">
                  <c:v>-0.24</c:v>
                </c:pt>
                <c:pt idx="17">
                  <c:v>-0.17999999999999899</c:v>
                </c:pt>
                <c:pt idx="18">
                  <c:v>-0.119999999999999</c:v>
                </c:pt>
                <c:pt idx="19">
                  <c:v>-0.06</c:v>
                </c:pt>
                <c:pt idx="20">
                  <c:v>0</c:v>
                </c:pt>
                <c:pt idx="21">
                  <c:v>0.06</c:v>
                </c:pt>
                <c:pt idx="22">
                  <c:v>0.12</c:v>
                </c:pt>
                <c:pt idx="23">
                  <c:v>0.18</c:v>
                </c:pt>
                <c:pt idx="24">
                  <c:v>0.23999999999999899</c:v>
                </c:pt>
                <c:pt idx="25">
                  <c:v>0.29999999999999899</c:v>
                </c:pt>
                <c:pt idx="26">
                  <c:v>0.35999999999999899</c:v>
                </c:pt>
                <c:pt idx="27">
                  <c:v>0.41999999999999899</c:v>
                </c:pt>
                <c:pt idx="28">
                  <c:v>0.48</c:v>
                </c:pt>
                <c:pt idx="29">
                  <c:v>0.54</c:v>
                </c:pt>
                <c:pt idx="30">
                  <c:v>0.59999999999999898</c:v>
                </c:pt>
                <c:pt idx="31">
                  <c:v>0.66</c:v>
                </c:pt>
                <c:pt idx="32">
                  <c:v>0.71999999999999897</c:v>
                </c:pt>
                <c:pt idx="33">
                  <c:v>0.78</c:v>
                </c:pt>
                <c:pt idx="34">
                  <c:v>0.83999999999999897</c:v>
                </c:pt>
                <c:pt idx="35">
                  <c:v>0.9</c:v>
                </c:pt>
                <c:pt idx="36">
                  <c:v>0.96</c:v>
                </c:pt>
                <c:pt idx="37">
                  <c:v>1.02</c:v>
                </c:pt>
                <c:pt idx="38">
                  <c:v>1.08</c:v>
                </c:pt>
                <c:pt idx="39">
                  <c:v>1.1399999999999999</c:v>
                </c:pt>
                <c:pt idx="40">
                  <c:v>1.2</c:v>
                </c:pt>
              </c:numCache>
            </c:numRef>
          </c:xVal>
          <c:yVal>
            <c:numRef>
              <c:f>'Probe 3'!$G$2:$G$52</c:f>
              <c:numCache>
                <c:formatCode>General</c:formatCode>
                <c:ptCount val="51"/>
                <c:pt idx="0">
                  <c:v>0.69590821166024497</c:v>
                </c:pt>
                <c:pt idx="1">
                  <c:v>1.3564151960791</c:v>
                </c:pt>
                <c:pt idx="2">
                  <c:v>0.74762245610619704</c:v>
                </c:pt>
                <c:pt idx="3">
                  <c:v>0.56739026308850304</c:v>
                </c:pt>
                <c:pt idx="4">
                  <c:v>0.396495191605921</c:v>
                </c:pt>
                <c:pt idx="5">
                  <c:v>0.262332710072265</c:v>
                </c:pt>
                <c:pt idx="6">
                  <c:v>0.27077230052810602</c:v>
                </c:pt>
                <c:pt idx="7">
                  <c:v>0.14068157504491499</c:v>
                </c:pt>
                <c:pt idx="8">
                  <c:v>0.19028811427207901</c:v>
                </c:pt>
                <c:pt idx="9">
                  <c:v>0.73843214229045095</c:v>
                </c:pt>
                <c:pt idx="10">
                  <c:v>1.1326224881323901</c:v>
                </c:pt>
                <c:pt idx="11">
                  <c:v>0.781674093188643</c:v>
                </c:pt>
                <c:pt idx="12">
                  <c:v>0.25965186536104501</c:v>
                </c:pt>
                <c:pt idx="13">
                  <c:v>9.2198498438405899E-2</c:v>
                </c:pt>
                <c:pt idx="14">
                  <c:v>1.0352199121669801</c:v>
                </c:pt>
                <c:pt idx="15">
                  <c:v>1.58162178351497</c:v>
                </c:pt>
                <c:pt idx="16">
                  <c:v>1.67453589851344</c:v>
                </c:pt>
                <c:pt idx="17">
                  <c:v>1.70273563254176</c:v>
                </c:pt>
                <c:pt idx="18">
                  <c:v>1.6223384657927999</c:v>
                </c:pt>
                <c:pt idx="19">
                  <c:v>1.55236568097274</c:v>
                </c:pt>
                <c:pt idx="20">
                  <c:v>1.4673058720871699</c:v>
                </c:pt>
                <c:pt idx="21">
                  <c:v>1.5332175851257499</c:v>
                </c:pt>
                <c:pt idx="22">
                  <c:v>1.5959203834020901</c:v>
                </c:pt>
                <c:pt idx="23">
                  <c:v>1.6270148114922001</c:v>
                </c:pt>
                <c:pt idx="24">
                  <c:v>1.61858720258851</c:v>
                </c:pt>
                <c:pt idx="25">
                  <c:v>1.5661265823039401</c:v>
                </c:pt>
                <c:pt idx="26">
                  <c:v>0.72287645946533596</c:v>
                </c:pt>
                <c:pt idx="27">
                  <c:v>0.28062327993226499</c:v>
                </c:pt>
                <c:pt idx="28">
                  <c:v>0.31282870086016001</c:v>
                </c:pt>
                <c:pt idx="29">
                  <c:v>0.81366439490014897</c:v>
                </c:pt>
                <c:pt idx="30">
                  <c:v>1.22655782496058</c:v>
                </c:pt>
                <c:pt idx="31">
                  <c:v>0.74520143990393095</c:v>
                </c:pt>
                <c:pt idx="32">
                  <c:v>0.22019697708238101</c:v>
                </c:pt>
                <c:pt idx="33">
                  <c:v>0.175549708909917</c:v>
                </c:pt>
                <c:pt idx="34">
                  <c:v>0.25509741114437501</c:v>
                </c:pt>
                <c:pt idx="35">
                  <c:v>0.26687803701069701</c:v>
                </c:pt>
                <c:pt idx="36">
                  <c:v>0.39214277940046599</c:v>
                </c:pt>
                <c:pt idx="37">
                  <c:v>0.67896360006642698</c:v>
                </c:pt>
                <c:pt idx="38">
                  <c:v>0.88758939702984596</c:v>
                </c:pt>
                <c:pt idx="39">
                  <c:v>2.0540161158988299</c:v>
                </c:pt>
                <c:pt idx="40">
                  <c:v>1.0018586748067799</c:v>
                </c:pt>
              </c:numCache>
            </c:numRef>
          </c:yVal>
          <c:smooth val="1"/>
          <c:extLst>
            <c:ext xmlns:c16="http://schemas.microsoft.com/office/drawing/2014/chart" uri="{C3380CC4-5D6E-409C-BE32-E72D297353CC}">
              <c16:uniqueId val="{00000003-7A36-446E-92E3-77FBA1DF80CB}"/>
            </c:ext>
          </c:extLst>
        </c:ser>
        <c:dLbls>
          <c:showLegendKey val="0"/>
          <c:showVal val="0"/>
          <c:showCatName val="0"/>
          <c:showSerName val="0"/>
          <c:showPercent val="0"/>
          <c:showBubbleSize val="0"/>
        </c:dLbls>
        <c:axId val="430971728"/>
        <c:axId val="430969432"/>
      </c:scatterChart>
      <c:valAx>
        <c:axId val="430971728"/>
        <c:scaling>
          <c:orientation val="minMax"/>
          <c:min val="-1.5"/>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Y co-ordinate (m)</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30969432"/>
        <c:crosses val="autoZero"/>
        <c:crossBetween val="midCat"/>
      </c:valAx>
      <c:valAx>
        <c:axId val="430969432"/>
        <c:scaling>
          <c:orientation val="minMax"/>
          <c:max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Veloicty Magnitude (m)</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430971728"/>
        <c:crosses val="autoZero"/>
        <c:crossBetween val="midCat"/>
      </c:valAx>
      <c:spPr>
        <a:noFill/>
        <a:ln>
          <a:noFill/>
        </a:ln>
        <a:effectLst/>
      </c:spPr>
    </c:plotArea>
    <c:legend>
      <c:legendPos val="b"/>
      <c:layout>
        <c:manualLayout>
          <c:xMode val="edge"/>
          <c:yMode val="edge"/>
          <c:x val="0.17243155365994683"/>
          <c:y val="0.86606611047580628"/>
          <c:w val="0.68586123724758252"/>
          <c:h val="6.902148208826451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6">
  <cs:axisTitle>
    <cs:lnRef idx="0"/>
    <cs:fillRef idx="0"/>
    <cs:effectRef idx="0"/>
    <cs:fontRef idx="minor">
      <a:schemeClr val="dk1">
        <a:lumMod val="65000"/>
        <a:lumOff val="35000"/>
      </a:schemeClr>
    </cs:fontRef>
    <cs:defRPr sz="1197" kern="1200"/>
  </cs:axisTitle>
  <cs:category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1197" kern="120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effectRef idx="1"/>
    <cs:fontRef idx="minor">
      <a:schemeClr val="dk1"/>
    </cs:fontRef>
    <cs:spPr>
      <a:ln w="9525" cap="flat" cmpd="sng" algn="ctr">
        <a:solidFill>
          <a:schemeClr val="phClr">
            <a:alpha val="70000"/>
          </a:schemeClr>
        </a:solidFill>
        <a:prstDash val="sysDot"/>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cap="rnd">
        <a:solidFill>
          <a:schemeClr val="dk1">
            <a:lumMod val="15000"/>
            <a:lumOff val="85000"/>
          </a:schemeClr>
        </a:solidFill>
        <a:round/>
      </a:ln>
    </cs:spPr>
    <cs:defRPr sz="1197" kern="1200"/>
  </cs:dataTable>
  <cs:downBar>
    <cs:lnRef idx="0"/>
    <cs:fillRef idx="0"/>
    <cs:effectRef idx="0"/>
    <cs:fontRef idx="minor">
      <a:schemeClr val="dk1"/>
    </cs:fontRef>
    <cs:spPr>
      <a:solidFill>
        <a:schemeClr val="dk1">
          <a:lumMod val="75000"/>
          <a:lumOff val="25000"/>
        </a:schemeClr>
      </a:solidFill>
      <a:ln w="9525" cap="rnd">
        <a:solidFill>
          <a:schemeClr val="dk1">
            <a:lumMod val="65000"/>
            <a:lumOff val="35000"/>
          </a:schemeClr>
        </a:solidFill>
        <a:round/>
      </a:ln>
    </cs:spPr>
  </cs:downBar>
  <cs:dropLine>
    <cs:lnRef idx="0"/>
    <cs:fillRef idx="0"/>
    <cs:effectRef idx="0"/>
    <cs:fontRef idx="minor">
      <a:schemeClr val="dk1"/>
    </cs:fontRef>
    <cs:spPr>
      <a:ln w="9525" cap="rnd">
        <a:solidFill>
          <a:schemeClr val="dk1">
            <a:lumMod val="35000"/>
            <a:lumOff val="65000"/>
          </a:schemeClr>
        </a:solidFill>
        <a:round/>
      </a:ln>
    </cs:spPr>
  </cs:dropLine>
  <cs:errorBar>
    <cs:lnRef idx="0"/>
    <cs:fillRef idx="0"/>
    <cs:effectRef idx="0"/>
    <cs:fontRef idx="minor">
      <a:schemeClr val="dk1"/>
    </cs:fontRef>
    <cs:spPr>
      <a:ln w="9525" cap="rnd">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rnd">
        <a:solidFill>
          <a:schemeClr val="dk1">
            <a:lumMod val="35000"/>
            <a:lumOff val="65000"/>
          </a:schemeClr>
        </a:solidFill>
        <a:round/>
      </a:ln>
    </cs:spPr>
  </cs:hiLoLine>
  <cs:leaderLine>
    <cs:lnRef idx="0"/>
    <cs:fillRef idx="0"/>
    <cs:effectRef idx="0"/>
    <cs:fontRef idx="minor">
      <a:schemeClr val="dk1"/>
    </cs:fontRef>
    <cs:spPr>
      <a:ln w="9525" cap="rnd">
        <a:solidFill>
          <a:schemeClr val="dk1">
            <a:lumMod val="35000"/>
            <a:lumOff val="65000"/>
          </a:schemeClr>
        </a:solidFill>
        <a:round/>
      </a:ln>
    </cs:spPr>
  </cs:leaderLine>
  <cs:legend>
    <cs:lnRef idx="0"/>
    <cs:fillRef idx="0"/>
    <cs:effectRef idx="0"/>
    <cs:fontRef idx="minor">
      <a:schemeClr val="dk1">
        <a:lumMod val="65000"/>
        <a:lumOff val="35000"/>
      </a:schemeClr>
    </cs:fontRef>
    <cs:defRPr sz="1197" kern="1200" spc="0" baseline="0"/>
  </cs:legend>
  <cs:plotArea>
    <cs:lnRef idx="0"/>
    <cs:fillRef idx="0"/>
    <cs:effectRef idx="0"/>
    <cs:fontRef idx="minor">
      <a:schemeClr val="dk1"/>
    </cs:fontRef>
    <cs:spPr>
      <a:gradFill>
        <a:gsLst>
          <a:gs pos="100000">
            <a:schemeClr val="lt1">
              <a:lumMod val="95000"/>
            </a:schemeClr>
          </a:gs>
          <a:gs pos="0">
            <a:schemeClr val="lt1">
              <a:alpha val="0"/>
            </a:schemeClr>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rnd">
        <a:solidFill>
          <a:schemeClr val="dk1">
            <a:lumMod val="20000"/>
            <a:lumOff val="80000"/>
          </a:schemeClr>
        </a:solidFill>
        <a:round/>
      </a:ln>
    </cs:spPr>
    <cs:defRPr sz="1197" kern="1200"/>
  </cs:seriesAxis>
  <cs:seriesLine>
    <cs:lnRef idx="0"/>
    <cs:fillRef idx="0"/>
    <cs:effectRef idx="0"/>
    <cs:fontRef idx="minor">
      <a:schemeClr val="dk1"/>
    </cs:fontRef>
    <cs:spPr>
      <a:ln w="9525" cap="rnd">
        <a:solidFill>
          <a:schemeClr val="dk1">
            <a:lumMod val="35000"/>
            <a:lumOff val="65000"/>
          </a:schemeClr>
        </a:solidFill>
        <a:round/>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cs:spPr>
  </cs:upBar>
  <cs:valueAxis>
    <cs:lnRef idx="0"/>
    <cs:fillRef idx="0"/>
    <cs:effectRef idx="0"/>
    <cs:fontRef idx="minor">
      <a:schemeClr val="dk1">
        <a:lumMod val="65000"/>
        <a:lumOff val="35000"/>
      </a:schemeClr>
    </cs:fontRef>
    <cs:spPr>
      <a:ln w="9525" cap="rnd">
        <a:solidFill>
          <a:schemeClr val="dk1">
            <a:lumMod val="25000"/>
            <a:lumOff val="75000"/>
          </a:schemeClr>
        </a:solidFill>
        <a:round/>
      </a:ln>
    </cs:spPr>
    <cs:defRPr sz="1197" kern="1200" spc="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21973E-BB30-4E8E-98FB-7D1994B8E1FB}" type="doc">
      <dgm:prSet loTypeId="urn:microsoft.com/office/officeart/2005/8/layout/radial6" loCatId="cycle" qsTypeId="urn:microsoft.com/office/officeart/2005/8/quickstyle/simple2" qsCatId="simple" csTypeId="urn:microsoft.com/office/officeart/2005/8/colors/accent1_2" csCatId="accent1" phldr="1"/>
      <dgm:spPr/>
      <dgm:t>
        <a:bodyPr/>
        <a:lstStyle/>
        <a:p>
          <a:endParaRPr lang="en-US"/>
        </a:p>
      </dgm:t>
    </dgm:pt>
    <dgm:pt modelId="{C72714A4-B43A-4D0A-97C4-545AFE3763FB}">
      <dgm:prSet phldrT="[Text]"/>
      <dgm:spPr>
        <a:solidFill>
          <a:srgbClr val="92D050"/>
        </a:solidFill>
      </dgm:spPr>
      <dgm:t>
        <a:bodyPr/>
        <a:lstStyle/>
        <a:p>
          <a:r>
            <a:rPr lang="en-US" dirty="0">
              <a:latin typeface="Segoe UI" panose="020B0502040204020203" pitchFamily="34" charset="0"/>
              <a:cs typeface="Segoe UI" panose="020B0502040204020203" pitchFamily="34" charset="0"/>
            </a:rPr>
            <a:t>Multiphysics Modeling and Simulation</a:t>
          </a:r>
        </a:p>
      </dgm:t>
    </dgm:pt>
    <dgm:pt modelId="{E852F5FE-63D3-4EF4-829E-B168FFB870A3}" type="parTrans" cxnId="{FEEAED0F-0324-44F0-AC29-2D6254E5AFAB}">
      <dgm:prSet/>
      <dgm:spPr/>
      <dgm:t>
        <a:bodyPr/>
        <a:lstStyle/>
        <a:p>
          <a:endParaRPr lang="en-US"/>
        </a:p>
      </dgm:t>
    </dgm:pt>
    <dgm:pt modelId="{615B144D-25EA-4795-91D5-5F55BC2758A1}" type="sibTrans" cxnId="{FEEAED0F-0324-44F0-AC29-2D6254E5AFAB}">
      <dgm:prSet/>
      <dgm:spPr/>
      <dgm:t>
        <a:bodyPr/>
        <a:lstStyle/>
        <a:p>
          <a:endParaRPr lang="en-US"/>
        </a:p>
      </dgm:t>
    </dgm:pt>
    <dgm:pt modelId="{168FDE5A-5432-452E-9060-E5E0E2ED722A}">
      <dgm:prSet phldrT="[Text]"/>
      <dgm:spPr>
        <a:solidFill>
          <a:srgbClr val="0070C0"/>
        </a:solidFill>
      </dgm:spPr>
      <dgm:t>
        <a:bodyPr/>
        <a:lstStyle/>
        <a:p>
          <a:r>
            <a:rPr lang="en-US" dirty="0">
              <a:latin typeface="Segoe UI" panose="020B0502040204020203" pitchFamily="34" charset="0"/>
              <a:cs typeface="Segoe UI" panose="020B0502040204020203" pitchFamily="34" charset="0"/>
            </a:rPr>
            <a:t>Flow Regimes</a:t>
          </a:r>
        </a:p>
      </dgm:t>
    </dgm:pt>
    <dgm:pt modelId="{A95F4E22-13A5-4A63-8484-27284ECDC3C3}" type="parTrans" cxnId="{5A76FDC6-CC7A-45AC-BBDE-D25BE4631B61}">
      <dgm:prSet/>
      <dgm:spPr/>
      <dgm:t>
        <a:bodyPr/>
        <a:lstStyle/>
        <a:p>
          <a:endParaRPr lang="en-US"/>
        </a:p>
      </dgm:t>
    </dgm:pt>
    <dgm:pt modelId="{90F045BC-9257-468E-9B0F-5DE7054F4091}" type="sibTrans" cxnId="{5A76FDC6-CC7A-45AC-BBDE-D25BE4631B61}">
      <dgm:prSet/>
      <dgm:spPr>
        <a:solidFill>
          <a:schemeClr val="accent6"/>
        </a:solidFill>
      </dgm:spPr>
      <dgm:t>
        <a:bodyPr/>
        <a:lstStyle/>
        <a:p>
          <a:endParaRPr lang="en-US"/>
        </a:p>
      </dgm:t>
    </dgm:pt>
    <dgm:pt modelId="{4722243B-6ADF-44ED-84C1-E1351FA0DE96}">
      <dgm:prSet phldrT="[Text]"/>
      <dgm:spPr>
        <a:solidFill>
          <a:srgbClr val="0070C0"/>
        </a:solidFill>
      </dgm:spPr>
      <dgm:t>
        <a:bodyPr/>
        <a:lstStyle/>
        <a:p>
          <a:r>
            <a:rPr lang="en-US" dirty="0">
              <a:latin typeface="Segoe UI" panose="020B0502040204020203" pitchFamily="34" charset="0"/>
              <a:cs typeface="Segoe UI" panose="020B0502040204020203" pitchFamily="34" charset="0"/>
            </a:rPr>
            <a:t>Transport Phenomena</a:t>
          </a:r>
        </a:p>
      </dgm:t>
    </dgm:pt>
    <dgm:pt modelId="{692DAD71-2885-4B20-B6FF-AA72DD1D84B1}" type="parTrans" cxnId="{6B42994A-2146-4CAC-8C82-8C794441E219}">
      <dgm:prSet/>
      <dgm:spPr/>
      <dgm:t>
        <a:bodyPr/>
        <a:lstStyle/>
        <a:p>
          <a:endParaRPr lang="en-US"/>
        </a:p>
      </dgm:t>
    </dgm:pt>
    <dgm:pt modelId="{25391317-6286-4B71-B266-E988DD307B09}" type="sibTrans" cxnId="{6B42994A-2146-4CAC-8C82-8C794441E219}">
      <dgm:prSet/>
      <dgm:spPr>
        <a:solidFill>
          <a:schemeClr val="accent6"/>
        </a:solidFill>
      </dgm:spPr>
      <dgm:t>
        <a:bodyPr/>
        <a:lstStyle/>
        <a:p>
          <a:endParaRPr lang="en-US"/>
        </a:p>
      </dgm:t>
    </dgm:pt>
    <dgm:pt modelId="{ECFD582E-7B78-495C-93EB-60677E690B9F}">
      <dgm:prSet phldrT="[Text]"/>
      <dgm:spPr>
        <a:solidFill>
          <a:srgbClr val="0070C0"/>
        </a:solidFill>
      </dgm:spPr>
      <dgm:t>
        <a:bodyPr/>
        <a:lstStyle/>
        <a:p>
          <a:r>
            <a:rPr lang="en-US" dirty="0">
              <a:latin typeface="Segoe UI" panose="020B0502040204020203" pitchFamily="34" charset="0"/>
              <a:cs typeface="Segoe UI" panose="020B0502040204020203" pitchFamily="34" charset="0"/>
            </a:rPr>
            <a:t>Fluid-Structure Interactions</a:t>
          </a:r>
        </a:p>
      </dgm:t>
    </dgm:pt>
    <dgm:pt modelId="{4280430F-477E-4285-A390-CD33F16F1218}" type="parTrans" cxnId="{057A9AC3-4573-4450-B540-7D2B1E518946}">
      <dgm:prSet/>
      <dgm:spPr/>
      <dgm:t>
        <a:bodyPr/>
        <a:lstStyle/>
        <a:p>
          <a:endParaRPr lang="en-US"/>
        </a:p>
      </dgm:t>
    </dgm:pt>
    <dgm:pt modelId="{EB50A29B-1F01-4B72-BFB1-163B2F312FF5}" type="sibTrans" cxnId="{057A9AC3-4573-4450-B540-7D2B1E518946}">
      <dgm:prSet/>
      <dgm:spPr>
        <a:solidFill>
          <a:schemeClr val="accent6"/>
        </a:solidFill>
      </dgm:spPr>
      <dgm:t>
        <a:bodyPr/>
        <a:lstStyle/>
        <a:p>
          <a:endParaRPr lang="en-US"/>
        </a:p>
      </dgm:t>
    </dgm:pt>
    <dgm:pt modelId="{48566272-E009-4CD6-984F-82121984D0AA}">
      <dgm:prSet phldrT="[Text]"/>
      <dgm:spPr>
        <a:solidFill>
          <a:srgbClr val="0070C0"/>
        </a:solidFill>
      </dgm:spPr>
      <dgm:t>
        <a:bodyPr/>
        <a:lstStyle/>
        <a:p>
          <a:r>
            <a:rPr lang="en-US" dirty="0">
              <a:latin typeface="Segoe UI" panose="020B0502040204020203" pitchFamily="34" charset="0"/>
              <a:cs typeface="Segoe UI" panose="020B0502040204020203" pitchFamily="34" charset="0"/>
            </a:rPr>
            <a:t>Thermal Hydraulics</a:t>
          </a:r>
        </a:p>
      </dgm:t>
    </dgm:pt>
    <dgm:pt modelId="{F7F3F002-0DFA-4E18-BE9E-624A2FDC1205}" type="parTrans" cxnId="{62680600-CA5A-481D-B7CF-0B9FE697DA51}">
      <dgm:prSet/>
      <dgm:spPr/>
      <dgm:t>
        <a:bodyPr/>
        <a:lstStyle/>
        <a:p>
          <a:endParaRPr lang="en-US"/>
        </a:p>
      </dgm:t>
    </dgm:pt>
    <dgm:pt modelId="{9C9F115F-1CA8-4C54-84D9-BB94C2F686D5}" type="sibTrans" cxnId="{62680600-CA5A-481D-B7CF-0B9FE697DA51}">
      <dgm:prSet/>
      <dgm:spPr>
        <a:solidFill>
          <a:schemeClr val="accent6"/>
        </a:solidFill>
      </dgm:spPr>
      <dgm:t>
        <a:bodyPr/>
        <a:lstStyle/>
        <a:p>
          <a:endParaRPr lang="en-US"/>
        </a:p>
      </dgm:t>
    </dgm:pt>
    <dgm:pt modelId="{63AECAC2-75DB-458A-9F5B-0061A1BEA117}" type="pres">
      <dgm:prSet presAssocID="{FE21973E-BB30-4E8E-98FB-7D1994B8E1FB}" presName="Name0" presStyleCnt="0">
        <dgm:presLayoutVars>
          <dgm:chMax val="1"/>
          <dgm:dir/>
          <dgm:animLvl val="ctr"/>
          <dgm:resizeHandles val="exact"/>
        </dgm:presLayoutVars>
      </dgm:prSet>
      <dgm:spPr/>
    </dgm:pt>
    <dgm:pt modelId="{C61DD0F3-D5BA-44F2-A6A0-C011B238B661}" type="pres">
      <dgm:prSet presAssocID="{C72714A4-B43A-4D0A-97C4-545AFE3763FB}" presName="centerShape" presStyleLbl="node0" presStyleIdx="0" presStyleCnt="1"/>
      <dgm:spPr/>
    </dgm:pt>
    <dgm:pt modelId="{5AB86D08-7172-4BAA-8433-E1DF7B376648}" type="pres">
      <dgm:prSet presAssocID="{168FDE5A-5432-452E-9060-E5E0E2ED722A}" presName="node" presStyleLbl="node1" presStyleIdx="0" presStyleCnt="4">
        <dgm:presLayoutVars>
          <dgm:bulletEnabled val="1"/>
        </dgm:presLayoutVars>
      </dgm:prSet>
      <dgm:spPr/>
    </dgm:pt>
    <dgm:pt modelId="{2F1FD3D9-1096-402E-A48B-799DDCBD6E84}" type="pres">
      <dgm:prSet presAssocID="{168FDE5A-5432-452E-9060-E5E0E2ED722A}" presName="dummy" presStyleCnt="0"/>
      <dgm:spPr/>
    </dgm:pt>
    <dgm:pt modelId="{E859DD62-1750-4BBA-96ED-FB5B4CE8C69D}" type="pres">
      <dgm:prSet presAssocID="{90F045BC-9257-468E-9B0F-5DE7054F4091}" presName="sibTrans" presStyleLbl="sibTrans2D1" presStyleIdx="0" presStyleCnt="4"/>
      <dgm:spPr/>
    </dgm:pt>
    <dgm:pt modelId="{F175FC3E-0AB8-43CB-8BA1-5C796B6F444B}" type="pres">
      <dgm:prSet presAssocID="{4722243B-6ADF-44ED-84C1-E1351FA0DE96}" presName="node" presStyleLbl="node1" presStyleIdx="1" presStyleCnt="4">
        <dgm:presLayoutVars>
          <dgm:bulletEnabled val="1"/>
        </dgm:presLayoutVars>
      </dgm:prSet>
      <dgm:spPr/>
    </dgm:pt>
    <dgm:pt modelId="{1653E91C-3627-4C51-9626-F298796024D5}" type="pres">
      <dgm:prSet presAssocID="{4722243B-6ADF-44ED-84C1-E1351FA0DE96}" presName="dummy" presStyleCnt="0"/>
      <dgm:spPr/>
    </dgm:pt>
    <dgm:pt modelId="{D3B44C31-C3CF-41F3-BF3D-2D83E3964868}" type="pres">
      <dgm:prSet presAssocID="{25391317-6286-4B71-B266-E988DD307B09}" presName="sibTrans" presStyleLbl="sibTrans2D1" presStyleIdx="1" presStyleCnt="4"/>
      <dgm:spPr/>
    </dgm:pt>
    <dgm:pt modelId="{18DE0FE6-694C-4DFA-A29C-44B4FC73D735}" type="pres">
      <dgm:prSet presAssocID="{ECFD582E-7B78-495C-93EB-60677E690B9F}" presName="node" presStyleLbl="node1" presStyleIdx="2" presStyleCnt="4">
        <dgm:presLayoutVars>
          <dgm:bulletEnabled val="1"/>
        </dgm:presLayoutVars>
      </dgm:prSet>
      <dgm:spPr/>
    </dgm:pt>
    <dgm:pt modelId="{20EFE543-153F-4E93-8719-6CBDA182D1FE}" type="pres">
      <dgm:prSet presAssocID="{ECFD582E-7B78-495C-93EB-60677E690B9F}" presName="dummy" presStyleCnt="0"/>
      <dgm:spPr/>
    </dgm:pt>
    <dgm:pt modelId="{66A73087-1716-4CC5-BBB0-CB61793849C6}" type="pres">
      <dgm:prSet presAssocID="{EB50A29B-1F01-4B72-BFB1-163B2F312FF5}" presName="sibTrans" presStyleLbl="sibTrans2D1" presStyleIdx="2" presStyleCnt="4"/>
      <dgm:spPr/>
    </dgm:pt>
    <dgm:pt modelId="{9FDBD813-E3DF-408F-B880-B4F5BD01DB20}" type="pres">
      <dgm:prSet presAssocID="{48566272-E009-4CD6-984F-82121984D0AA}" presName="node" presStyleLbl="node1" presStyleIdx="3" presStyleCnt="4">
        <dgm:presLayoutVars>
          <dgm:bulletEnabled val="1"/>
        </dgm:presLayoutVars>
      </dgm:prSet>
      <dgm:spPr/>
    </dgm:pt>
    <dgm:pt modelId="{7C8BDDAE-3AEC-43B6-B30C-6A823D5C778D}" type="pres">
      <dgm:prSet presAssocID="{48566272-E009-4CD6-984F-82121984D0AA}" presName="dummy" presStyleCnt="0"/>
      <dgm:spPr/>
    </dgm:pt>
    <dgm:pt modelId="{F43506B4-330E-4877-B41A-0115BDE0FA13}" type="pres">
      <dgm:prSet presAssocID="{9C9F115F-1CA8-4C54-84D9-BB94C2F686D5}" presName="sibTrans" presStyleLbl="sibTrans2D1" presStyleIdx="3" presStyleCnt="4"/>
      <dgm:spPr/>
    </dgm:pt>
  </dgm:ptLst>
  <dgm:cxnLst>
    <dgm:cxn modelId="{62680600-CA5A-481D-B7CF-0B9FE697DA51}" srcId="{C72714A4-B43A-4D0A-97C4-545AFE3763FB}" destId="{48566272-E009-4CD6-984F-82121984D0AA}" srcOrd="3" destOrd="0" parTransId="{F7F3F002-0DFA-4E18-BE9E-624A2FDC1205}" sibTransId="{9C9F115F-1CA8-4C54-84D9-BB94C2F686D5}"/>
    <dgm:cxn modelId="{FEEAED0F-0324-44F0-AC29-2D6254E5AFAB}" srcId="{FE21973E-BB30-4E8E-98FB-7D1994B8E1FB}" destId="{C72714A4-B43A-4D0A-97C4-545AFE3763FB}" srcOrd="0" destOrd="0" parTransId="{E852F5FE-63D3-4EF4-829E-B168FFB870A3}" sibTransId="{615B144D-25EA-4795-91D5-5F55BC2758A1}"/>
    <dgm:cxn modelId="{3EDF2A1F-A314-4B71-AA28-569800D7E64B}" type="presOf" srcId="{4722243B-6ADF-44ED-84C1-E1351FA0DE96}" destId="{F175FC3E-0AB8-43CB-8BA1-5C796B6F444B}" srcOrd="0" destOrd="0" presId="urn:microsoft.com/office/officeart/2005/8/layout/radial6"/>
    <dgm:cxn modelId="{815C0538-FFE6-4858-BDFB-883343B9720D}" type="presOf" srcId="{25391317-6286-4B71-B266-E988DD307B09}" destId="{D3B44C31-C3CF-41F3-BF3D-2D83E3964868}" srcOrd="0" destOrd="0" presId="urn:microsoft.com/office/officeart/2005/8/layout/radial6"/>
    <dgm:cxn modelId="{6B42994A-2146-4CAC-8C82-8C794441E219}" srcId="{C72714A4-B43A-4D0A-97C4-545AFE3763FB}" destId="{4722243B-6ADF-44ED-84C1-E1351FA0DE96}" srcOrd="1" destOrd="0" parTransId="{692DAD71-2885-4B20-B6FF-AA72DD1D84B1}" sibTransId="{25391317-6286-4B71-B266-E988DD307B09}"/>
    <dgm:cxn modelId="{30B3AF4E-07F8-40AF-BFD5-681E091CC634}" type="presOf" srcId="{FE21973E-BB30-4E8E-98FB-7D1994B8E1FB}" destId="{63AECAC2-75DB-458A-9F5B-0061A1BEA117}" srcOrd="0" destOrd="0" presId="urn:microsoft.com/office/officeart/2005/8/layout/radial6"/>
    <dgm:cxn modelId="{C0974958-05CD-4BB9-9556-B45529C69F94}" type="presOf" srcId="{ECFD582E-7B78-495C-93EB-60677E690B9F}" destId="{18DE0FE6-694C-4DFA-A29C-44B4FC73D735}" srcOrd="0" destOrd="0" presId="urn:microsoft.com/office/officeart/2005/8/layout/radial6"/>
    <dgm:cxn modelId="{D7EAA06B-6548-4AF2-A914-2346C5826DF3}" type="presOf" srcId="{48566272-E009-4CD6-984F-82121984D0AA}" destId="{9FDBD813-E3DF-408F-B880-B4F5BD01DB20}" srcOrd="0" destOrd="0" presId="urn:microsoft.com/office/officeart/2005/8/layout/radial6"/>
    <dgm:cxn modelId="{5838626E-B7E1-4E99-883E-F279A265D8BC}" type="presOf" srcId="{90F045BC-9257-468E-9B0F-5DE7054F4091}" destId="{E859DD62-1750-4BBA-96ED-FB5B4CE8C69D}" srcOrd="0" destOrd="0" presId="urn:microsoft.com/office/officeart/2005/8/layout/radial6"/>
    <dgm:cxn modelId="{53BAF67F-5471-4453-B521-CE3947498C89}" type="presOf" srcId="{9C9F115F-1CA8-4C54-84D9-BB94C2F686D5}" destId="{F43506B4-330E-4877-B41A-0115BDE0FA13}" srcOrd="0" destOrd="0" presId="urn:microsoft.com/office/officeart/2005/8/layout/radial6"/>
    <dgm:cxn modelId="{3D4DF68A-5F34-4ACA-B73E-2CE057D077B6}" type="presOf" srcId="{C72714A4-B43A-4D0A-97C4-545AFE3763FB}" destId="{C61DD0F3-D5BA-44F2-A6A0-C011B238B661}" srcOrd="0" destOrd="0" presId="urn:microsoft.com/office/officeart/2005/8/layout/radial6"/>
    <dgm:cxn modelId="{48A91394-4846-47DA-84D6-15EE03C9E674}" type="presOf" srcId="{EB50A29B-1F01-4B72-BFB1-163B2F312FF5}" destId="{66A73087-1716-4CC5-BBB0-CB61793849C6}" srcOrd="0" destOrd="0" presId="urn:microsoft.com/office/officeart/2005/8/layout/radial6"/>
    <dgm:cxn modelId="{057A9AC3-4573-4450-B540-7D2B1E518946}" srcId="{C72714A4-B43A-4D0A-97C4-545AFE3763FB}" destId="{ECFD582E-7B78-495C-93EB-60677E690B9F}" srcOrd="2" destOrd="0" parTransId="{4280430F-477E-4285-A390-CD33F16F1218}" sibTransId="{EB50A29B-1F01-4B72-BFB1-163B2F312FF5}"/>
    <dgm:cxn modelId="{5A76FDC6-CC7A-45AC-BBDE-D25BE4631B61}" srcId="{C72714A4-B43A-4D0A-97C4-545AFE3763FB}" destId="{168FDE5A-5432-452E-9060-E5E0E2ED722A}" srcOrd="0" destOrd="0" parTransId="{A95F4E22-13A5-4A63-8484-27284ECDC3C3}" sibTransId="{90F045BC-9257-468E-9B0F-5DE7054F4091}"/>
    <dgm:cxn modelId="{F1B515E0-E75C-45AB-870D-FE2F8DB57FE7}" type="presOf" srcId="{168FDE5A-5432-452E-9060-E5E0E2ED722A}" destId="{5AB86D08-7172-4BAA-8433-E1DF7B376648}" srcOrd="0" destOrd="0" presId="urn:microsoft.com/office/officeart/2005/8/layout/radial6"/>
    <dgm:cxn modelId="{601C74DB-1E1F-4D7D-B8B7-A72B7DC48882}" type="presParOf" srcId="{63AECAC2-75DB-458A-9F5B-0061A1BEA117}" destId="{C61DD0F3-D5BA-44F2-A6A0-C011B238B661}" srcOrd="0" destOrd="0" presId="urn:microsoft.com/office/officeart/2005/8/layout/radial6"/>
    <dgm:cxn modelId="{9E15855B-944C-414F-A3B0-22DB0AF405E4}" type="presParOf" srcId="{63AECAC2-75DB-458A-9F5B-0061A1BEA117}" destId="{5AB86D08-7172-4BAA-8433-E1DF7B376648}" srcOrd="1" destOrd="0" presId="urn:microsoft.com/office/officeart/2005/8/layout/radial6"/>
    <dgm:cxn modelId="{B3010DDF-9969-46AD-B1F8-CD170C6D2201}" type="presParOf" srcId="{63AECAC2-75DB-458A-9F5B-0061A1BEA117}" destId="{2F1FD3D9-1096-402E-A48B-799DDCBD6E84}" srcOrd="2" destOrd="0" presId="urn:microsoft.com/office/officeart/2005/8/layout/radial6"/>
    <dgm:cxn modelId="{66A5008B-9E1C-4EFE-A532-94F0E4CEB51C}" type="presParOf" srcId="{63AECAC2-75DB-458A-9F5B-0061A1BEA117}" destId="{E859DD62-1750-4BBA-96ED-FB5B4CE8C69D}" srcOrd="3" destOrd="0" presId="urn:microsoft.com/office/officeart/2005/8/layout/radial6"/>
    <dgm:cxn modelId="{0DE9CE64-F342-48A0-BE9F-5608EDE8C706}" type="presParOf" srcId="{63AECAC2-75DB-458A-9F5B-0061A1BEA117}" destId="{F175FC3E-0AB8-43CB-8BA1-5C796B6F444B}" srcOrd="4" destOrd="0" presId="urn:microsoft.com/office/officeart/2005/8/layout/radial6"/>
    <dgm:cxn modelId="{9DF349C2-D44D-4E24-AF03-8D732E62412C}" type="presParOf" srcId="{63AECAC2-75DB-458A-9F5B-0061A1BEA117}" destId="{1653E91C-3627-4C51-9626-F298796024D5}" srcOrd="5" destOrd="0" presId="urn:microsoft.com/office/officeart/2005/8/layout/radial6"/>
    <dgm:cxn modelId="{2DB69488-2C50-4955-91D8-6434D0F7747C}" type="presParOf" srcId="{63AECAC2-75DB-458A-9F5B-0061A1BEA117}" destId="{D3B44C31-C3CF-41F3-BF3D-2D83E3964868}" srcOrd="6" destOrd="0" presId="urn:microsoft.com/office/officeart/2005/8/layout/radial6"/>
    <dgm:cxn modelId="{75C7E219-D1F4-4B51-83FC-1EA00830600B}" type="presParOf" srcId="{63AECAC2-75DB-458A-9F5B-0061A1BEA117}" destId="{18DE0FE6-694C-4DFA-A29C-44B4FC73D735}" srcOrd="7" destOrd="0" presId="urn:microsoft.com/office/officeart/2005/8/layout/radial6"/>
    <dgm:cxn modelId="{FFE0AEE8-C04A-4B1D-9D75-1139B5B03DF5}" type="presParOf" srcId="{63AECAC2-75DB-458A-9F5B-0061A1BEA117}" destId="{20EFE543-153F-4E93-8719-6CBDA182D1FE}" srcOrd="8" destOrd="0" presId="urn:microsoft.com/office/officeart/2005/8/layout/radial6"/>
    <dgm:cxn modelId="{8DAD3680-5F69-4462-8CF4-2856E917E973}" type="presParOf" srcId="{63AECAC2-75DB-458A-9F5B-0061A1BEA117}" destId="{66A73087-1716-4CC5-BBB0-CB61793849C6}" srcOrd="9" destOrd="0" presId="urn:microsoft.com/office/officeart/2005/8/layout/radial6"/>
    <dgm:cxn modelId="{8C9A4044-CDCB-4552-94CB-5312F2A57038}" type="presParOf" srcId="{63AECAC2-75DB-458A-9F5B-0061A1BEA117}" destId="{9FDBD813-E3DF-408F-B880-B4F5BD01DB20}" srcOrd="10" destOrd="0" presId="urn:microsoft.com/office/officeart/2005/8/layout/radial6"/>
    <dgm:cxn modelId="{DC58224D-D24C-4F34-A2BF-FB8B8A550082}" type="presParOf" srcId="{63AECAC2-75DB-458A-9F5B-0061A1BEA117}" destId="{7C8BDDAE-3AEC-43B6-B30C-6A823D5C778D}" srcOrd="11" destOrd="0" presId="urn:microsoft.com/office/officeart/2005/8/layout/radial6"/>
    <dgm:cxn modelId="{67C81DBC-F026-4751-8041-8670704DB242}" type="presParOf" srcId="{63AECAC2-75DB-458A-9F5B-0061A1BEA117}" destId="{F43506B4-330E-4877-B41A-0115BDE0FA13}" srcOrd="12"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4DDC56-D703-4339-9004-002E24156C37}" type="doc">
      <dgm:prSet loTypeId="urn:microsoft.com/office/officeart/2005/8/layout/funnel1" loCatId="relationship" qsTypeId="urn:microsoft.com/office/officeart/2005/8/quickstyle/simple1" qsCatId="simple" csTypeId="urn:microsoft.com/office/officeart/2005/8/colors/accent1_2" csCatId="accent1" phldr="1"/>
      <dgm:spPr/>
      <dgm:t>
        <a:bodyPr/>
        <a:lstStyle/>
        <a:p>
          <a:endParaRPr lang="en-US"/>
        </a:p>
      </dgm:t>
    </dgm:pt>
    <dgm:pt modelId="{57FE3AA8-98CC-4C54-B1AF-6ED744AD48CC}">
      <dgm:prSet phldrT="[Text]" custT="1"/>
      <dgm:spPr/>
      <dgm:t>
        <a:bodyPr/>
        <a:lstStyle/>
        <a:p>
          <a:r>
            <a:rPr lang="en-US" sz="1100" dirty="0">
              <a:solidFill>
                <a:srgbClr val="FFFF00"/>
              </a:solidFill>
              <a:latin typeface="Segoe UI" panose="020B0502040204020203" pitchFamily="34" charset="0"/>
              <a:cs typeface="Segoe UI" panose="020B0502040204020203" pitchFamily="34" charset="0"/>
            </a:rPr>
            <a:t>Concentrated Solar Power</a:t>
          </a:r>
        </a:p>
      </dgm:t>
    </dgm:pt>
    <dgm:pt modelId="{7589AF45-9B43-447E-A121-0580BD1CD02B}" type="parTrans" cxnId="{805087D6-0EC7-4BD3-8051-82407B9E3642}">
      <dgm:prSet/>
      <dgm:spPr/>
      <dgm:t>
        <a:bodyPr/>
        <a:lstStyle/>
        <a:p>
          <a:endParaRPr lang="en-US"/>
        </a:p>
      </dgm:t>
    </dgm:pt>
    <dgm:pt modelId="{DE5DBAF4-1BB7-4D81-8573-D7696195E0A9}" type="sibTrans" cxnId="{805087D6-0EC7-4BD3-8051-82407B9E3642}">
      <dgm:prSet/>
      <dgm:spPr/>
      <dgm:t>
        <a:bodyPr/>
        <a:lstStyle/>
        <a:p>
          <a:endParaRPr lang="en-US"/>
        </a:p>
      </dgm:t>
    </dgm:pt>
    <dgm:pt modelId="{0364B7DB-9FEE-44B3-9832-C8D1642CB1AA}">
      <dgm:prSet phldrT="[Text]" custT="1"/>
      <dgm:spPr/>
      <dgm:t>
        <a:bodyPr/>
        <a:lstStyle/>
        <a:p>
          <a:r>
            <a:rPr lang="en-US" sz="1100" dirty="0">
              <a:solidFill>
                <a:srgbClr val="FFFF00"/>
              </a:solidFill>
              <a:latin typeface="Segoe UI" panose="020B0502040204020203" pitchFamily="34" charset="0"/>
              <a:cs typeface="Segoe UI" panose="020B0502040204020203" pitchFamily="34" charset="0"/>
            </a:rPr>
            <a:t>Offshore Wind Power</a:t>
          </a:r>
        </a:p>
      </dgm:t>
    </dgm:pt>
    <dgm:pt modelId="{5D6AF2B6-A998-4103-BD18-7A0B91B6184D}" type="sibTrans" cxnId="{06C7D2F6-39A1-44CA-81B4-BF7BE3040990}">
      <dgm:prSet/>
      <dgm:spPr/>
      <dgm:t>
        <a:bodyPr/>
        <a:lstStyle/>
        <a:p>
          <a:endParaRPr lang="en-US"/>
        </a:p>
      </dgm:t>
    </dgm:pt>
    <dgm:pt modelId="{ACE5022F-77B7-40D2-AB3A-2940BB631376}" type="parTrans" cxnId="{06C7D2F6-39A1-44CA-81B4-BF7BE3040990}">
      <dgm:prSet/>
      <dgm:spPr/>
      <dgm:t>
        <a:bodyPr/>
        <a:lstStyle/>
        <a:p>
          <a:endParaRPr lang="en-US"/>
        </a:p>
      </dgm:t>
    </dgm:pt>
    <dgm:pt modelId="{15DD9369-5075-41D2-808B-AD6F9F8D863C}">
      <dgm:prSet phldrT="[Text]" custT="1"/>
      <dgm:spPr/>
      <dgm:t>
        <a:bodyPr/>
        <a:lstStyle/>
        <a:p>
          <a:r>
            <a:rPr lang="en-US" sz="1100" dirty="0">
              <a:solidFill>
                <a:srgbClr val="FFFF00"/>
              </a:solidFill>
            </a:rPr>
            <a:t>Sustainable Transportation</a:t>
          </a:r>
        </a:p>
      </dgm:t>
    </dgm:pt>
    <dgm:pt modelId="{F619D626-FABF-4314-9B5C-76E5A5486962}" type="sibTrans" cxnId="{DE173277-91D9-4736-9AC4-4A8C1A9EF653}">
      <dgm:prSet/>
      <dgm:spPr/>
      <dgm:t>
        <a:bodyPr/>
        <a:lstStyle/>
        <a:p>
          <a:endParaRPr lang="en-US"/>
        </a:p>
      </dgm:t>
    </dgm:pt>
    <dgm:pt modelId="{21E0645D-ABC4-4A85-B5BD-78E4448E2E13}" type="parTrans" cxnId="{DE173277-91D9-4736-9AC4-4A8C1A9EF653}">
      <dgm:prSet/>
      <dgm:spPr/>
      <dgm:t>
        <a:bodyPr/>
        <a:lstStyle/>
        <a:p>
          <a:endParaRPr lang="en-US"/>
        </a:p>
      </dgm:t>
    </dgm:pt>
    <dgm:pt modelId="{6F09577E-BB5F-499F-973E-E6399FF9F5E7}">
      <dgm:prSet phldrT="[Text]" custT="1"/>
      <dgm:spPr/>
      <dgm:t>
        <a:bodyPr/>
        <a:lstStyle/>
        <a:p>
          <a:pPr algn="ctr">
            <a:lnSpc>
              <a:spcPct val="100000"/>
            </a:lnSpc>
            <a:spcAft>
              <a:spcPts val="0"/>
            </a:spcAft>
          </a:pPr>
          <a:r>
            <a:rPr lang="en-US" sz="1200" b="0" dirty="0">
              <a:solidFill>
                <a:schemeClr val="tx1"/>
              </a:solidFill>
              <a:latin typeface="Segoe UI" panose="020B0502040204020203" pitchFamily="34" charset="0"/>
              <a:cs typeface="Segoe UI" panose="020B0502040204020203" pitchFamily="34" charset="0"/>
            </a:rPr>
            <a:t>Energy sectors which can benefit from technology development in modular nuclear power</a:t>
          </a:r>
        </a:p>
      </dgm:t>
    </dgm:pt>
    <dgm:pt modelId="{17687307-F825-4FEA-9B76-124753F846BF}" type="sibTrans" cxnId="{0D4A5C62-2A06-4D4B-BECE-F4325371C19E}">
      <dgm:prSet/>
      <dgm:spPr/>
      <dgm:t>
        <a:bodyPr/>
        <a:lstStyle/>
        <a:p>
          <a:endParaRPr lang="en-US"/>
        </a:p>
      </dgm:t>
    </dgm:pt>
    <dgm:pt modelId="{78464660-0F2E-4495-A832-9240C06B8F64}" type="parTrans" cxnId="{0D4A5C62-2A06-4D4B-BECE-F4325371C19E}">
      <dgm:prSet/>
      <dgm:spPr/>
      <dgm:t>
        <a:bodyPr/>
        <a:lstStyle/>
        <a:p>
          <a:endParaRPr lang="en-US"/>
        </a:p>
      </dgm:t>
    </dgm:pt>
    <dgm:pt modelId="{B46897EA-C425-4DCD-86F6-38B6259565AF}" type="pres">
      <dgm:prSet presAssocID="{F84DDC56-D703-4339-9004-002E24156C37}" presName="Name0" presStyleCnt="0">
        <dgm:presLayoutVars>
          <dgm:chMax val="4"/>
          <dgm:resizeHandles val="exact"/>
        </dgm:presLayoutVars>
      </dgm:prSet>
      <dgm:spPr/>
    </dgm:pt>
    <dgm:pt modelId="{7871EC5D-25CC-403C-A279-CBA3B7EC6CAA}" type="pres">
      <dgm:prSet presAssocID="{F84DDC56-D703-4339-9004-002E24156C37}" presName="ellipse" presStyleLbl="trBgShp" presStyleIdx="0" presStyleCnt="1" custScaleX="102141" custScaleY="106758" custLinFactNeighborX="-388" custLinFactNeighborY="7812"/>
      <dgm:spPr/>
    </dgm:pt>
    <dgm:pt modelId="{CDDB11A4-83AB-4E25-8C4A-230752C89CD6}" type="pres">
      <dgm:prSet presAssocID="{F84DDC56-D703-4339-9004-002E24156C37}" presName="arrow1" presStyleLbl="fgShp" presStyleIdx="0" presStyleCnt="1" custScaleY="120293" custLinFactNeighborY="28134"/>
      <dgm:spPr>
        <a:solidFill>
          <a:srgbClr val="00B050"/>
        </a:solidFill>
      </dgm:spPr>
    </dgm:pt>
    <dgm:pt modelId="{5D2C0375-7E39-4979-B2D1-9E5DDACD6F28}" type="pres">
      <dgm:prSet presAssocID="{F84DDC56-D703-4339-9004-002E24156C37}" presName="rectangle" presStyleLbl="revTx" presStyleIdx="0" presStyleCnt="1" custLinFactNeighborY="4167">
        <dgm:presLayoutVars>
          <dgm:bulletEnabled val="1"/>
        </dgm:presLayoutVars>
      </dgm:prSet>
      <dgm:spPr/>
    </dgm:pt>
    <dgm:pt modelId="{08FCE0ED-CC68-4F42-94BB-E2BA3EECF6D7}" type="pres">
      <dgm:prSet presAssocID="{0364B7DB-9FEE-44B3-9832-C8D1642CB1AA}" presName="item1" presStyleLbl="node1" presStyleIdx="0" presStyleCnt="3" custScaleX="124808" custScaleY="124744">
        <dgm:presLayoutVars>
          <dgm:bulletEnabled val="1"/>
        </dgm:presLayoutVars>
      </dgm:prSet>
      <dgm:spPr/>
    </dgm:pt>
    <dgm:pt modelId="{72EBE05E-68DE-4389-A55F-F5D773CA1F56}" type="pres">
      <dgm:prSet presAssocID="{15DD9369-5075-41D2-808B-AD6F9F8D863C}" presName="item2" presStyleLbl="node1" presStyleIdx="1" presStyleCnt="3" custScaleX="116136" custScaleY="119246" custLinFactNeighborX="-13336" custLinFactNeighborY="-8340">
        <dgm:presLayoutVars>
          <dgm:bulletEnabled val="1"/>
        </dgm:presLayoutVars>
      </dgm:prSet>
      <dgm:spPr/>
    </dgm:pt>
    <dgm:pt modelId="{0C39A5EE-5504-48BF-9A37-CEA5E74BA2C5}" type="pres">
      <dgm:prSet presAssocID="{6F09577E-BB5F-499F-973E-E6399FF9F5E7}" presName="item3" presStyleLbl="node1" presStyleIdx="2" presStyleCnt="3" custScaleX="122747" custScaleY="124255">
        <dgm:presLayoutVars>
          <dgm:bulletEnabled val="1"/>
        </dgm:presLayoutVars>
      </dgm:prSet>
      <dgm:spPr/>
    </dgm:pt>
    <dgm:pt modelId="{F0F937C7-2295-422B-814F-BDA75E22B680}" type="pres">
      <dgm:prSet presAssocID="{F84DDC56-D703-4339-9004-002E24156C37}" presName="funnel" presStyleLbl="trAlignAcc1" presStyleIdx="0" presStyleCnt="1" custLinFactNeighborX="-137" custLinFactNeighborY="2678"/>
      <dgm:spPr>
        <a:solidFill>
          <a:srgbClr val="00B050">
            <a:alpha val="40000"/>
          </a:srgbClr>
        </a:solidFill>
      </dgm:spPr>
    </dgm:pt>
  </dgm:ptLst>
  <dgm:cxnLst>
    <dgm:cxn modelId="{80B5882C-E3C3-4D15-ADDC-33DAEC241E39}" type="presOf" srcId="{0364B7DB-9FEE-44B3-9832-C8D1642CB1AA}" destId="{72EBE05E-68DE-4389-A55F-F5D773CA1F56}" srcOrd="0" destOrd="0" presId="urn:microsoft.com/office/officeart/2005/8/layout/funnel1"/>
    <dgm:cxn modelId="{B04AAA4E-EA98-4A2A-84CA-1F4B85B87FFB}" type="presOf" srcId="{6F09577E-BB5F-499F-973E-E6399FF9F5E7}" destId="{5D2C0375-7E39-4979-B2D1-9E5DDACD6F28}" srcOrd="0" destOrd="0" presId="urn:microsoft.com/office/officeart/2005/8/layout/funnel1"/>
    <dgm:cxn modelId="{364F0550-D74B-4ECF-A434-5AE384B9C379}" type="presOf" srcId="{F84DDC56-D703-4339-9004-002E24156C37}" destId="{B46897EA-C425-4DCD-86F6-38B6259565AF}" srcOrd="0" destOrd="0" presId="urn:microsoft.com/office/officeart/2005/8/layout/funnel1"/>
    <dgm:cxn modelId="{BD34FA5C-FE58-4858-8256-6A1DC34DFD29}" type="presOf" srcId="{15DD9369-5075-41D2-808B-AD6F9F8D863C}" destId="{08FCE0ED-CC68-4F42-94BB-E2BA3EECF6D7}" srcOrd="0" destOrd="0" presId="urn:microsoft.com/office/officeart/2005/8/layout/funnel1"/>
    <dgm:cxn modelId="{0D4A5C62-2A06-4D4B-BECE-F4325371C19E}" srcId="{F84DDC56-D703-4339-9004-002E24156C37}" destId="{6F09577E-BB5F-499F-973E-E6399FF9F5E7}" srcOrd="3" destOrd="0" parTransId="{78464660-0F2E-4495-A832-9240C06B8F64}" sibTransId="{17687307-F825-4FEA-9B76-124753F846BF}"/>
    <dgm:cxn modelId="{DE173277-91D9-4736-9AC4-4A8C1A9EF653}" srcId="{F84DDC56-D703-4339-9004-002E24156C37}" destId="{15DD9369-5075-41D2-808B-AD6F9F8D863C}" srcOrd="2" destOrd="0" parTransId="{21E0645D-ABC4-4A85-B5BD-78E4448E2E13}" sibTransId="{F619D626-FABF-4314-9B5C-76E5A5486962}"/>
    <dgm:cxn modelId="{DB32C0AC-1872-4BF9-8C9A-E79734175A8F}" type="presOf" srcId="{57FE3AA8-98CC-4C54-B1AF-6ED744AD48CC}" destId="{0C39A5EE-5504-48BF-9A37-CEA5E74BA2C5}" srcOrd="0" destOrd="0" presId="urn:microsoft.com/office/officeart/2005/8/layout/funnel1"/>
    <dgm:cxn modelId="{805087D6-0EC7-4BD3-8051-82407B9E3642}" srcId="{F84DDC56-D703-4339-9004-002E24156C37}" destId="{57FE3AA8-98CC-4C54-B1AF-6ED744AD48CC}" srcOrd="0" destOrd="0" parTransId="{7589AF45-9B43-447E-A121-0580BD1CD02B}" sibTransId="{DE5DBAF4-1BB7-4D81-8573-D7696195E0A9}"/>
    <dgm:cxn modelId="{06C7D2F6-39A1-44CA-81B4-BF7BE3040990}" srcId="{F84DDC56-D703-4339-9004-002E24156C37}" destId="{0364B7DB-9FEE-44B3-9832-C8D1642CB1AA}" srcOrd="1" destOrd="0" parTransId="{ACE5022F-77B7-40D2-AB3A-2940BB631376}" sibTransId="{5D6AF2B6-A998-4103-BD18-7A0B91B6184D}"/>
    <dgm:cxn modelId="{0FE57F08-2929-4A25-AF62-4593C2DD4314}" type="presParOf" srcId="{B46897EA-C425-4DCD-86F6-38B6259565AF}" destId="{7871EC5D-25CC-403C-A279-CBA3B7EC6CAA}" srcOrd="0" destOrd="0" presId="urn:microsoft.com/office/officeart/2005/8/layout/funnel1"/>
    <dgm:cxn modelId="{39D50B30-E4A2-4FCA-A7CF-30611DBCA09C}" type="presParOf" srcId="{B46897EA-C425-4DCD-86F6-38B6259565AF}" destId="{CDDB11A4-83AB-4E25-8C4A-230752C89CD6}" srcOrd="1" destOrd="0" presId="urn:microsoft.com/office/officeart/2005/8/layout/funnel1"/>
    <dgm:cxn modelId="{B7A8391A-0632-4F54-A7B4-4B21954341E8}" type="presParOf" srcId="{B46897EA-C425-4DCD-86F6-38B6259565AF}" destId="{5D2C0375-7E39-4979-B2D1-9E5DDACD6F28}" srcOrd="2" destOrd="0" presId="urn:microsoft.com/office/officeart/2005/8/layout/funnel1"/>
    <dgm:cxn modelId="{6F258717-E68B-4B84-B352-8A1E4760AFB5}" type="presParOf" srcId="{B46897EA-C425-4DCD-86F6-38B6259565AF}" destId="{08FCE0ED-CC68-4F42-94BB-E2BA3EECF6D7}" srcOrd="3" destOrd="0" presId="urn:microsoft.com/office/officeart/2005/8/layout/funnel1"/>
    <dgm:cxn modelId="{91F17022-E911-4CCF-AC94-B9CB46273CF2}" type="presParOf" srcId="{B46897EA-C425-4DCD-86F6-38B6259565AF}" destId="{72EBE05E-68DE-4389-A55F-F5D773CA1F56}" srcOrd="4" destOrd="0" presId="urn:microsoft.com/office/officeart/2005/8/layout/funnel1"/>
    <dgm:cxn modelId="{21AAF156-038A-4778-88DB-83F2AF68A8AD}" type="presParOf" srcId="{B46897EA-C425-4DCD-86F6-38B6259565AF}" destId="{0C39A5EE-5504-48BF-9A37-CEA5E74BA2C5}" srcOrd="5" destOrd="0" presId="urn:microsoft.com/office/officeart/2005/8/layout/funnel1"/>
    <dgm:cxn modelId="{844B6DEE-1903-4B54-B864-F5E856DBA708}" type="presParOf" srcId="{B46897EA-C425-4DCD-86F6-38B6259565AF}" destId="{F0F937C7-2295-422B-814F-BDA75E22B680}" srcOrd="6" destOrd="0" presId="urn:microsoft.com/office/officeart/2005/8/layout/funnel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3506B4-330E-4877-B41A-0115BDE0FA13}">
      <dsp:nvSpPr>
        <dsp:cNvPr id="0" name=""/>
        <dsp:cNvSpPr/>
      </dsp:nvSpPr>
      <dsp:spPr>
        <a:xfrm>
          <a:off x="1980380" y="625714"/>
          <a:ext cx="4167238" cy="4167238"/>
        </a:xfrm>
        <a:prstGeom prst="blockArc">
          <a:avLst>
            <a:gd name="adj1" fmla="val 10800000"/>
            <a:gd name="adj2" fmla="val 16200000"/>
            <a:gd name="adj3" fmla="val 4642"/>
          </a:avLst>
        </a:prstGeom>
        <a:solidFill>
          <a:schemeClr val="accent6"/>
        </a:solidFill>
        <a:ln>
          <a:noFill/>
        </a:ln>
        <a:effectLst/>
      </dsp:spPr>
      <dsp:style>
        <a:lnRef idx="0">
          <a:scrgbClr r="0" g="0" b="0"/>
        </a:lnRef>
        <a:fillRef idx="1">
          <a:scrgbClr r="0" g="0" b="0"/>
        </a:fillRef>
        <a:effectRef idx="1">
          <a:scrgbClr r="0" g="0" b="0"/>
        </a:effectRef>
        <a:fontRef idx="minor">
          <a:schemeClr val="lt1"/>
        </a:fontRef>
      </dsp:style>
    </dsp:sp>
    <dsp:sp modelId="{66A73087-1716-4CC5-BBB0-CB61793849C6}">
      <dsp:nvSpPr>
        <dsp:cNvPr id="0" name=""/>
        <dsp:cNvSpPr/>
      </dsp:nvSpPr>
      <dsp:spPr>
        <a:xfrm>
          <a:off x="1980380" y="625714"/>
          <a:ext cx="4167238" cy="4167238"/>
        </a:xfrm>
        <a:prstGeom prst="blockArc">
          <a:avLst>
            <a:gd name="adj1" fmla="val 5400000"/>
            <a:gd name="adj2" fmla="val 10800000"/>
            <a:gd name="adj3" fmla="val 4642"/>
          </a:avLst>
        </a:prstGeom>
        <a:solidFill>
          <a:schemeClr val="accent6"/>
        </a:solidFill>
        <a:ln>
          <a:noFill/>
        </a:ln>
        <a:effectLst/>
      </dsp:spPr>
      <dsp:style>
        <a:lnRef idx="0">
          <a:scrgbClr r="0" g="0" b="0"/>
        </a:lnRef>
        <a:fillRef idx="1">
          <a:scrgbClr r="0" g="0" b="0"/>
        </a:fillRef>
        <a:effectRef idx="1">
          <a:scrgbClr r="0" g="0" b="0"/>
        </a:effectRef>
        <a:fontRef idx="minor">
          <a:schemeClr val="lt1"/>
        </a:fontRef>
      </dsp:style>
    </dsp:sp>
    <dsp:sp modelId="{D3B44C31-C3CF-41F3-BF3D-2D83E3964868}">
      <dsp:nvSpPr>
        <dsp:cNvPr id="0" name=""/>
        <dsp:cNvSpPr/>
      </dsp:nvSpPr>
      <dsp:spPr>
        <a:xfrm>
          <a:off x="1980380" y="625714"/>
          <a:ext cx="4167238" cy="4167238"/>
        </a:xfrm>
        <a:prstGeom prst="blockArc">
          <a:avLst>
            <a:gd name="adj1" fmla="val 0"/>
            <a:gd name="adj2" fmla="val 5400000"/>
            <a:gd name="adj3" fmla="val 4642"/>
          </a:avLst>
        </a:prstGeom>
        <a:solidFill>
          <a:schemeClr val="accent6"/>
        </a:solidFill>
        <a:ln>
          <a:noFill/>
        </a:ln>
        <a:effectLst/>
      </dsp:spPr>
      <dsp:style>
        <a:lnRef idx="0">
          <a:scrgbClr r="0" g="0" b="0"/>
        </a:lnRef>
        <a:fillRef idx="1">
          <a:scrgbClr r="0" g="0" b="0"/>
        </a:fillRef>
        <a:effectRef idx="1">
          <a:scrgbClr r="0" g="0" b="0"/>
        </a:effectRef>
        <a:fontRef idx="minor">
          <a:schemeClr val="lt1"/>
        </a:fontRef>
      </dsp:style>
    </dsp:sp>
    <dsp:sp modelId="{E859DD62-1750-4BBA-96ED-FB5B4CE8C69D}">
      <dsp:nvSpPr>
        <dsp:cNvPr id="0" name=""/>
        <dsp:cNvSpPr/>
      </dsp:nvSpPr>
      <dsp:spPr>
        <a:xfrm>
          <a:off x="1980380" y="625714"/>
          <a:ext cx="4167238" cy="4167238"/>
        </a:xfrm>
        <a:prstGeom prst="blockArc">
          <a:avLst>
            <a:gd name="adj1" fmla="val 16200000"/>
            <a:gd name="adj2" fmla="val 0"/>
            <a:gd name="adj3" fmla="val 4642"/>
          </a:avLst>
        </a:prstGeom>
        <a:solidFill>
          <a:schemeClr val="accent6"/>
        </a:solidFill>
        <a:ln>
          <a:noFill/>
        </a:ln>
        <a:effectLst/>
      </dsp:spPr>
      <dsp:style>
        <a:lnRef idx="0">
          <a:scrgbClr r="0" g="0" b="0"/>
        </a:lnRef>
        <a:fillRef idx="1">
          <a:scrgbClr r="0" g="0" b="0"/>
        </a:fillRef>
        <a:effectRef idx="1">
          <a:scrgbClr r="0" g="0" b="0"/>
        </a:effectRef>
        <a:fontRef idx="minor">
          <a:schemeClr val="lt1"/>
        </a:fontRef>
      </dsp:style>
    </dsp:sp>
    <dsp:sp modelId="{C61DD0F3-D5BA-44F2-A6A0-C011B238B661}">
      <dsp:nvSpPr>
        <dsp:cNvPr id="0" name=""/>
        <dsp:cNvSpPr/>
      </dsp:nvSpPr>
      <dsp:spPr>
        <a:xfrm>
          <a:off x="3104554" y="1749888"/>
          <a:ext cx="1918890" cy="1918890"/>
        </a:xfrm>
        <a:prstGeom prst="ellipse">
          <a:avLst/>
        </a:prstGeom>
        <a:solidFill>
          <a:srgbClr val="92D050"/>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Segoe UI" panose="020B0502040204020203" pitchFamily="34" charset="0"/>
              <a:cs typeface="Segoe UI" panose="020B0502040204020203" pitchFamily="34" charset="0"/>
            </a:rPr>
            <a:t>Multiphysics Modeling and Simulation</a:t>
          </a:r>
        </a:p>
      </dsp:txBody>
      <dsp:txXfrm>
        <a:off x="3385569" y="2030903"/>
        <a:ext cx="1356860" cy="1356860"/>
      </dsp:txXfrm>
    </dsp:sp>
    <dsp:sp modelId="{5AB86D08-7172-4BAA-8433-E1DF7B376648}">
      <dsp:nvSpPr>
        <dsp:cNvPr id="0" name=""/>
        <dsp:cNvSpPr/>
      </dsp:nvSpPr>
      <dsp:spPr>
        <a:xfrm>
          <a:off x="3392388" y="2458"/>
          <a:ext cx="1343223" cy="1343223"/>
        </a:xfrm>
        <a:prstGeom prst="ellipse">
          <a:avLst/>
        </a:prstGeom>
        <a:solidFill>
          <a:srgbClr val="0070C0"/>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Segoe UI" panose="020B0502040204020203" pitchFamily="34" charset="0"/>
              <a:cs typeface="Segoe UI" panose="020B0502040204020203" pitchFamily="34" charset="0"/>
            </a:rPr>
            <a:t>Flow Regimes</a:t>
          </a:r>
        </a:p>
      </dsp:txBody>
      <dsp:txXfrm>
        <a:off x="3589098" y="199168"/>
        <a:ext cx="949803" cy="949803"/>
      </dsp:txXfrm>
    </dsp:sp>
    <dsp:sp modelId="{F175FC3E-0AB8-43CB-8BA1-5C796B6F444B}">
      <dsp:nvSpPr>
        <dsp:cNvPr id="0" name=""/>
        <dsp:cNvSpPr/>
      </dsp:nvSpPr>
      <dsp:spPr>
        <a:xfrm>
          <a:off x="5427651" y="2037721"/>
          <a:ext cx="1343223" cy="1343223"/>
        </a:xfrm>
        <a:prstGeom prst="ellipse">
          <a:avLst/>
        </a:prstGeom>
        <a:solidFill>
          <a:srgbClr val="0070C0"/>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Segoe UI" panose="020B0502040204020203" pitchFamily="34" charset="0"/>
              <a:cs typeface="Segoe UI" panose="020B0502040204020203" pitchFamily="34" charset="0"/>
            </a:rPr>
            <a:t>Transport Phenomena</a:t>
          </a:r>
        </a:p>
      </dsp:txBody>
      <dsp:txXfrm>
        <a:off x="5624361" y="2234431"/>
        <a:ext cx="949803" cy="949803"/>
      </dsp:txXfrm>
    </dsp:sp>
    <dsp:sp modelId="{18DE0FE6-694C-4DFA-A29C-44B4FC73D735}">
      <dsp:nvSpPr>
        <dsp:cNvPr id="0" name=""/>
        <dsp:cNvSpPr/>
      </dsp:nvSpPr>
      <dsp:spPr>
        <a:xfrm>
          <a:off x="3392388" y="4072985"/>
          <a:ext cx="1343223" cy="1343223"/>
        </a:xfrm>
        <a:prstGeom prst="ellipse">
          <a:avLst/>
        </a:prstGeom>
        <a:solidFill>
          <a:srgbClr val="0070C0"/>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Segoe UI" panose="020B0502040204020203" pitchFamily="34" charset="0"/>
              <a:cs typeface="Segoe UI" panose="020B0502040204020203" pitchFamily="34" charset="0"/>
            </a:rPr>
            <a:t>Fluid-Structure Interactions</a:t>
          </a:r>
        </a:p>
      </dsp:txBody>
      <dsp:txXfrm>
        <a:off x="3589098" y="4269695"/>
        <a:ext cx="949803" cy="949803"/>
      </dsp:txXfrm>
    </dsp:sp>
    <dsp:sp modelId="{9FDBD813-E3DF-408F-B880-B4F5BD01DB20}">
      <dsp:nvSpPr>
        <dsp:cNvPr id="0" name=""/>
        <dsp:cNvSpPr/>
      </dsp:nvSpPr>
      <dsp:spPr>
        <a:xfrm>
          <a:off x="1357124" y="2037721"/>
          <a:ext cx="1343223" cy="1343223"/>
        </a:xfrm>
        <a:prstGeom prst="ellipse">
          <a:avLst/>
        </a:prstGeom>
        <a:solidFill>
          <a:srgbClr val="0070C0"/>
        </a:solidFill>
        <a:ln w="17145"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US" sz="1300" kern="1200" dirty="0">
              <a:latin typeface="Segoe UI" panose="020B0502040204020203" pitchFamily="34" charset="0"/>
              <a:cs typeface="Segoe UI" panose="020B0502040204020203" pitchFamily="34" charset="0"/>
            </a:rPr>
            <a:t>Thermal Hydraulics</a:t>
          </a:r>
        </a:p>
      </dsp:txBody>
      <dsp:txXfrm>
        <a:off x="1553834" y="2234431"/>
        <a:ext cx="949803" cy="9498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71EC5D-25CC-403C-A279-CBA3B7EC6CAA}">
      <dsp:nvSpPr>
        <dsp:cNvPr id="0" name=""/>
        <dsp:cNvSpPr/>
      </dsp:nvSpPr>
      <dsp:spPr>
        <a:xfrm>
          <a:off x="1809107" y="287392"/>
          <a:ext cx="4462336" cy="161976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DB11A4-83AB-4E25-8C4A-230752C89CD6}">
      <dsp:nvSpPr>
        <dsp:cNvPr id="0" name=""/>
        <dsp:cNvSpPr/>
      </dsp:nvSpPr>
      <dsp:spPr>
        <a:xfrm>
          <a:off x="3640666" y="4032775"/>
          <a:ext cx="846666" cy="651827"/>
        </a:xfrm>
        <a:prstGeom prst="downArrow">
          <a:avLst/>
        </a:prstGeom>
        <a:solidFill>
          <a:srgbClr val="00B050"/>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2C0375-7E39-4979-B2D1-9E5DDACD6F28}">
      <dsp:nvSpPr>
        <dsp:cNvPr id="0" name=""/>
        <dsp:cNvSpPr/>
      </dsp:nvSpPr>
      <dsp:spPr>
        <a:xfrm>
          <a:off x="2031999" y="4402666"/>
          <a:ext cx="4064000" cy="101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85344" numCol="1" spcCol="1270" anchor="ctr" anchorCtr="0">
          <a:noAutofit/>
        </a:bodyPr>
        <a:lstStyle/>
        <a:p>
          <a:pPr marL="0" lvl="0" indent="0" algn="ctr" defTabSz="533400">
            <a:lnSpc>
              <a:spcPct val="100000"/>
            </a:lnSpc>
            <a:spcBef>
              <a:spcPct val="0"/>
            </a:spcBef>
            <a:spcAft>
              <a:spcPts val="0"/>
            </a:spcAft>
            <a:buNone/>
          </a:pPr>
          <a:r>
            <a:rPr lang="en-US" sz="1200" b="0" kern="1200" dirty="0">
              <a:solidFill>
                <a:schemeClr val="tx1"/>
              </a:solidFill>
              <a:latin typeface="Segoe UI" panose="020B0502040204020203" pitchFamily="34" charset="0"/>
              <a:cs typeface="Segoe UI" panose="020B0502040204020203" pitchFamily="34" charset="0"/>
            </a:rPr>
            <a:t>Energy sectors which can benefit from technology development in modular nuclear power</a:t>
          </a:r>
        </a:p>
      </dsp:txBody>
      <dsp:txXfrm>
        <a:off x="2031999" y="4402666"/>
        <a:ext cx="4064000" cy="1016000"/>
      </dsp:txXfrm>
    </dsp:sp>
    <dsp:sp modelId="{08FCE0ED-CC68-4F42-94BB-E2BA3EECF6D7}">
      <dsp:nvSpPr>
        <dsp:cNvPr id="0" name=""/>
        <dsp:cNvSpPr/>
      </dsp:nvSpPr>
      <dsp:spPr>
        <a:xfrm>
          <a:off x="3272136" y="1665989"/>
          <a:ext cx="1902074" cy="1901098"/>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FFFF00"/>
              </a:solidFill>
            </a:rPr>
            <a:t>Sustainable Transportation</a:t>
          </a:r>
        </a:p>
      </dsp:txBody>
      <dsp:txXfrm>
        <a:off x="3550688" y="1944398"/>
        <a:ext cx="1344970" cy="1344280"/>
      </dsp:txXfrm>
    </dsp:sp>
    <dsp:sp modelId="{72EBE05E-68DE-4389-A55F-F5D773CA1F56}">
      <dsp:nvSpPr>
        <dsp:cNvPr id="0" name=""/>
        <dsp:cNvSpPr/>
      </dsp:nvSpPr>
      <dsp:spPr>
        <a:xfrm>
          <a:off x="2044469" y="437443"/>
          <a:ext cx="1769912" cy="1817309"/>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FFFF00"/>
              </a:solidFill>
              <a:latin typeface="Segoe UI" panose="020B0502040204020203" pitchFamily="34" charset="0"/>
              <a:cs typeface="Segoe UI" panose="020B0502040204020203" pitchFamily="34" charset="0"/>
            </a:rPr>
            <a:t>Offshore Wind Power</a:t>
          </a:r>
        </a:p>
      </dsp:txBody>
      <dsp:txXfrm>
        <a:off x="2303667" y="703582"/>
        <a:ext cx="1251516" cy="1285031"/>
      </dsp:txXfrm>
    </dsp:sp>
    <dsp:sp modelId="{0C39A5EE-5504-48BF-9A37-CEA5E74BA2C5}">
      <dsp:nvSpPr>
        <dsp:cNvPr id="0" name=""/>
        <dsp:cNvSpPr/>
      </dsp:nvSpPr>
      <dsp:spPr>
        <a:xfrm>
          <a:off x="3755201" y="157907"/>
          <a:ext cx="1870664" cy="1893646"/>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rgbClr val="FFFF00"/>
              </a:solidFill>
              <a:latin typeface="Segoe UI" panose="020B0502040204020203" pitchFamily="34" charset="0"/>
              <a:cs typeface="Segoe UI" panose="020B0502040204020203" pitchFamily="34" charset="0"/>
            </a:rPr>
            <a:t>Concentrated Solar Power</a:t>
          </a:r>
        </a:p>
      </dsp:txBody>
      <dsp:txXfrm>
        <a:off x="4029153" y="435225"/>
        <a:ext cx="1322760" cy="1339010"/>
      </dsp:txXfrm>
    </dsp:sp>
    <dsp:sp modelId="{F0F937C7-2295-422B-814F-BDA75E22B680}">
      <dsp:nvSpPr>
        <dsp:cNvPr id="0" name=""/>
        <dsp:cNvSpPr/>
      </dsp:nvSpPr>
      <dsp:spPr>
        <a:xfrm>
          <a:off x="1686837" y="135445"/>
          <a:ext cx="4741333" cy="3793066"/>
        </a:xfrm>
        <a:prstGeom prst="funnel">
          <a:avLst/>
        </a:prstGeom>
        <a:solidFill>
          <a:srgbClr val="00B050">
            <a:alpha val="40000"/>
          </a:srgb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0.17171</cdr:x>
      <cdr:y>0.53298</cdr:y>
    </cdr:from>
    <cdr:to>
      <cdr:x>0.25329</cdr:x>
      <cdr:y>0.57754</cdr:y>
    </cdr:to>
    <cdr:sp macro="" textlink="">
      <cdr:nvSpPr>
        <cdr:cNvPr id="2" name="TextBox 1">
          <a:extLst xmlns:a="http://schemas.openxmlformats.org/drawingml/2006/main">
            <a:ext uri="{FF2B5EF4-FFF2-40B4-BE49-F238E27FC236}">
              <a16:creationId xmlns:a16="http://schemas.microsoft.com/office/drawing/2014/main" id="{94F9BFFE-0D5D-47FE-96A3-5A9D7B5BE45B}"/>
            </a:ext>
          </a:extLst>
        </cdr:cNvPr>
        <cdr:cNvSpPr txBox="1"/>
      </cdr:nvSpPr>
      <cdr:spPr>
        <a:xfrm xmlns:a="http://schemas.openxmlformats.org/drawingml/2006/main">
          <a:off x="1924709" y="2847976"/>
          <a:ext cx="914400" cy="2381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latin typeface="Arial Nova" panose="020B0504020202020204" pitchFamily="34" charset="0"/>
            </a:rPr>
            <a:t>2pi, 0.05”</a:t>
          </a:r>
        </a:p>
      </cdr:txBody>
    </cdr:sp>
  </cdr:relSizeAnchor>
  <cdr:relSizeAnchor xmlns:cdr="http://schemas.openxmlformats.org/drawingml/2006/chartDrawing">
    <cdr:from>
      <cdr:x>0.26971</cdr:x>
      <cdr:y>0.75282</cdr:y>
    </cdr:from>
    <cdr:to>
      <cdr:x>0.35129</cdr:x>
      <cdr:y>0.79739</cdr:y>
    </cdr:to>
    <cdr:sp macro="" textlink="">
      <cdr:nvSpPr>
        <cdr:cNvPr id="3" name="TextBox 1">
          <a:extLst xmlns:a="http://schemas.openxmlformats.org/drawingml/2006/main">
            <a:ext uri="{FF2B5EF4-FFF2-40B4-BE49-F238E27FC236}">
              <a16:creationId xmlns:a16="http://schemas.microsoft.com/office/drawing/2014/main" id="{B775AEC6-0370-418F-A01C-C0D0E952D114}"/>
            </a:ext>
          </a:extLst>
        </cdr:cNvPr>
        <cdr:cNvSpPr txBox="1"/>
      </cdr:nvSpPr>
      <cdr:spPr>
        <a:xfrm xmlns:a="http://schemas.openxmlformats.org/drawingml/2006/main">
          <a:off x="3023259" y="4022726"/>
          <a:ext cx="914400" cy="23812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Nova" panose="020B0504020202020204" pitchFamily="34" charset="0"/>
            </a:rPr>
            <a:t>2pi, 0.075”</a:t>
          </a:r>
        </a:p>
      </cdr:txBody>
    </cdr:sp>
  </cdr:relSizeAnchor>
  <cdr:relSizeAnchor xmlns:cdr="http://schemas.openxmlformats.org/drawingml/2006/chartDrawing">
    <cdr:from>
      <cdr:x>0.40483</cdr:x>
      <cdr:y>0.21093</cdr:y>
    </cdr:from>
    <cdr:to>
      <cdr:x>0.4864</cdr:x>
      <cdr:y>0.2555</cdr:y>
    </cdr:to>
    <cdr:sp macro="" textlink="">
      <cdr:nvSpPr>
        <cdr:cNvPr id="4" name="TextBox 1">
          <a:extLst xmlns:a="http://schemas.openxmlformats.org/drawingml/2006/main">
            <a:ext uri="{FF2B5EF4-FFF2-40B4-BE49-F238E27FC236}">
              <a16:creationId xmlns:a16="http://schemas.microsoft.com/office/drawing/2014/main" id="{B775AEC6-0370-418F-A01C-C0D0E952D114}"/>
            </a:ext>
          </a:extLst>
        </cdr:cNvPr>
        <cdr:cNvSpPr txBox="1"/>
      </cdr:nvSpPr>
      <cdr:spPr>
        <a:xfrm xmlns:a="http://schemas.openxmlformats.org/drawingml/2006/main">
          <a:off x="4537734" y="1127126"/>
          <a:ext cx="914400" cy="23812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Nova" panose="020B0504020202020204" pitchFamily="34" charset="0"/>
            </a:rPr>
            <a:t>3pi, 0.05”</a:t>
          </a:r>
        </a:p>
      </cdr:txBody>
    </cdr:sp>
  </cdr:relSizeAnchor>
  <cdr:relSizeAnchor xmlns:cdr="http://schemas.openxmlformats.org/drawingml/2006/chartDrawing">
    <cdr:from>
      <cdr:x>0.86794</cdr:x>
      <cdr:y>0.43375</cdr:y>
    </cdr:from>
    <cdr:to>
      <cdr:x>0.94952</cdr:x>
      <cdr:y>0.47831</cdr:y>
    </cdr:to>
    <cdr:sp macro="" textlink="">
      <cdr:nvSpPr>
        <cdr:cNvPr id="5" name="TextBox 1">
          <a:extLst xmlns:a="http://schemas.openxmlformats.org/drawingml/2006/main">
            <a:ext uri="{FF2B5EF4-FFF2-40B4-BE49-F238E27FC236}">
              <a16:creationId xmlns:a16="http://schemas.microsoft.com/office/drawing/2014/main" id="{B775AEC6-0370-418F-A01C-C0D0E952D114}"/>
            </a:ext>
          </a:extLst>
        </cdr:cNvPr>
        <cdr:cNvSpPr txBox="1"/>
      </cdr:nvSpPr>
      <cdr:spPr>
        <a:xfrm xmlns:a="http://schemas.openxmlformats.org/drawingml/2006/main">
          <a:off x="9728859" y="2317751"/>
          <a:ext cx="914400" cy="23812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Nova" panose="020B0504020202020204" pitchFamily="34" charset="0"/>
            </a:rPr>
            <a:t>3pi, 0.075”</a:t>
          </a:r>
        </a:p>
      </cdr:txBody>
    </cdr:sp>
  </cdr:relSizeAnchor>
</c:userShapes>
</file>

<file path=ppt/drawings/drawing2.xml><?xml version="1.0" encoding="utf-8"?>
<c:userShapes xmlns:c="http://schemas.openxmlformats.org/drawingml/2006/chart">
  <cdr:relSizeAnchor xmlns:cdr="http://schemas.openxmlformats.org/drawingml/2006/chartDrawing">
    <cdr:from>
      <cdr:x>0.62702</cdr:x>
      <cdr:y>0.10316</cdr:y>
    </cdr:from>
    <cdr:to>
      <cdr:x>0.70774</cdr:x>
      <cdr:y>0.14725</cdr:y>
    </cdr:to>
    <cdr:sp macro="" textlink="">
      <cdr:nvSpPr>
        <cdr:cNvPr id="2" name="TextBox 1">
          <a:extLst xmlns:a="http://schemas.openxmlformats.org/drawingml/2006/main">
            <a:ext uri="{FF2B5EF4-FFF2-40B4-BE49-F238E27FC236}">
              <a16:creationId xmlns:a16="http://schemas.microsoft.com/office/drawing/2014/main" id="{C93BEB00-FF14-465B-B923-764BD450868A}"/>
            </a:ext>
          </a:extLst>
        </cdr:cNvPr>
        <cdr:cNvSpPr txBox="1"/>
      </cdr:nvSpPr>
      <cdr:spPr>
        <a:xfrm xmlns:a="http://schemas.openxmlformats.org/drawingml/2006/main">
          <a:off x="7103542" y="557124"/>
          <a:ext cx="914400" cy="23812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latin typeface="Arial Nova" panose="020B0504020202020204" pitchFamily="34" charset="0"/>
            </a:rPr>
            <a:t>3pi, 0.05”</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8533024-10F1-4BC3-BAA5-CB28D8F9B618}"/>
              </a:ext>
            </a:extLst>
          </p:cNvPr>
          <p:cNvSpPr>
            <a:spLocks noGrp="1"/>
          </p:cNvSpPr>
          <p:nvPr>
            <p:ph type="dt" sz="quarter" idx="1"/>
          </p:nvPr>
        </p:nvSpPr>
        <p:spPr>
          <a:xfrm>
            <a:off x="3970338" y="8810624"/>
            <a:ext cx="3038475" cy="466726"/>
          </a:xfrm>
          <a:prstGeom prst="rect">
            <a:avLst/>
          </a:prstGeom>
        </p:spPr>
        <p:txBody>
          <a:bodyPr vert="horz" lIns="91440" tIns="45720" rIns="91440" bIns="45720" rtlCol="0" anchor="b"/>
          <a:lstStyle>
            <a:lvl1pPr algn="r">
              <a:defRPr sz="1200"/>
            </a:lvl1pPr>
          </a:lstStyle>
          <a:p>
            <a:fld id="{9074A39D-78C5-4FF5-94A2-BCBFAF602A34}" type="datetimeFigureOut">
              <a:rPr lang="en-US" smtClean="0">
                <a:latin typeface="+mn-lt"/>
              </a:rPr>
              <a:t>5/11/23</a:t>
            </a:fld>
            <a:endParaRPr lang="en-US" dirty="0">
              <a:latin typeface="+mn-lt"/>
            </a:endParaRPr>
          </a:p>
        </p:txBody>
      </p:sp>
      <p:sp>
        <p:nvSpPr>
          <p:cNvPr id="5" name="Slide Number Placeholder 4">
            <a:extLst>
              <a:ext uri="{FF2B5EF4-FFF2-40B4-BE49-F238E27FC236}">
                <a16:creationId xmlns:a16="http://schemas.microsoft.com/office/drawing/2014/main" id="{D1D2005F-34EB-4228-A469-9DA7EF685E32}"/>
              </a:ext>
            </a:extLst>
          </p:cNvPr>
          <p:cNvSpPr>
            <a:spLocks noGrp="1"/>
          </p:cNvSpPr>
          <p:nvPr>
            <p:ph type="sldNum" sz="quarter" idx="3"/>
          </p:nvPr>
        </p:nvSpPr>
        <p:spPr>
          <a:xfrm>
            <a:off x="0" y="8810626"/>
            <a:ext cx="3038475" cy="466726"/>
          </a:xfrm>
          <a:prstGeom prst="rect">
            <a:avLst/>
          </a:prstGeom>
        </p:spPr>
        <p:txBody>
          <a:bodyPr vert="horz" lIns="91440" tIns="45720" rIns="91440" bIns="45720" rtlCol="0" anchor="b"/>
          <a:lstStyle>
            <a:lvl1pPr algn="r">
              <a:defRPr sz="1200"/>
            </a:lvl1pPr>
          </a:lstStyle>
          <a:p>
            <a:pPr algn="l"/>
            <a:fld id="{C75DCF9F-B5D2-4E17-BF72-5579017E6EA3}" type="slidenum">
              <a:rPr lang="en-US" smtClean="0">
                <a:latin typeface="+mn-lt"/>
              </a:rPr>
              <a:pPr algn="l"/>
              <a:t>‹#›</a:t>
            </a:fld>
            <a:endParaRPr lang="en-US" dirty="0">
              <a:latin typeface="+mn-lt"/>
            </a:endParaRPr>
          </a:p>
        </p:txBody>
      </p:sp>
    </p:spTree>
    <p:extLst>
      <p:ext uri="{BB962C8B-B14F-4D97-AF65-F5344CB8AC3E}">
        <p14:creationId xmlns:p14="http://schemas.microsoft.com/office/powerpoint/2010/main" val="173575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341" y="8801100"/>
            <a:ext cx="3038475" cy="466726"/>
          </a:xfrm>
          <a:prstGeom prst="rect">
            <a:avLst/>
          </a:prstGeom>
        </p:spPr>
        <p:txBody>
          <a:bodyPr vert="horz" lIns="91440" tIns="45720" rIns="91440" bIns="45720" rtlCol="0"/>
          <a:lstStyle>
            <a:lvl1pPr algn="r">
              <a:defRPr sz="1200">
                <a:latin typeface="+mn-lt"/>
              </a:defRPr>
            </a:lvl1pPr>
          </a:lstStyle>
          <a:p>
            <a:fld id="{D7992059-949A-4D84-A84D-82EB5F97947B}" type="datetimeFigureOut">
              <a:rPr lang="en-US" smtClean="0"/>
              <a:pPr/>
              <a:t>5/11/23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7"/>
            <a:ext cx="5607050" cy="3660774"/>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5"/>
          </p:nvPr>
        </p:nvSpPr>
        <p:spPr>
          <a:xfrm>
            <a:off x="1" y="8801100"/>
            <a:ext cx="3038475" cy="466726"/>
          </a:xfrm>
          <a:prstGeom prst="rect">
            <a:avLst/>
          </a:prstGeom>
        </p:spPr>
        <p:txBody>
          <a:bodyPr vert="horz" lIns="91440" tIns="45720" rIns="91440" bIns="45720" rtlCol="0" anchor="b"/>
          <a:lstStyle>
            <a:lvl1pPr algn="l">
              <a:defRPr sz="1200">
                <a:latin typeface="+mn-lt"/>
              </a:defRPr>
            </a:lvl1pPr>
          </a:lstStyle>
          <a:p>
            <a:fld id="{DBFF095A-F86B-4B29-8A9F-DF3D3D1F3E2A}" type="slidenum">
              <a:rPr lang="en-US" smtClean="0"/>
              <a:pPr/>
              <a:t>‹#›</a:t>
            </a:fld>
            <a:endParaRPr lang="en-US" dirty="0"/>
          </a:p>
        </p:txBody>
      </p:sp>
    </p:spTree>
    <p:extLst>
      <p:ext uri="{BB962C8B-B14F-4D97-AF65-F5344CB8AC3E}">
        <p14:creationId xmlns:p14="http://schemas.microsoft.com/office/powerpoint/2010/main" val="1877089979"/>
      </p:ext>
    </p:extLst>
  </p:cSld>
  <p:clrMap bg1="lt1" tx1="dk1" bg2="lt2" tx2="dk2" accent1="accent1" accent2="accent2" accent3="accent3" accent4="accent4" accent5="accent5" accent6="accent6" hlink="hlink" folHlink="folHlink"/>
  <p:notesStyle>
    <a:lvl1pPr marL="0" algn="l" defTabSz="914400" rtl="0" eaLnBrk="1" latinLnBrk="0" hangingPunct="1">
      <a:lnSpc>
        <a:spcPct val="90000"/>
      </a:lnSpc>
      <a:spcBef>
        <a:spcPts val="300"/>
      </a:spcBef>
      <a:defRPr sz="1200" kern="1200">
        <a:solidFill>
          <a:schemeClr val="tx1"/>
        </a:solidFill>
        <a:latin typeface="+mn-lt"/>
        <a:ea typeface="+mn-ea"/>
        <a:cs typeface="+mn-cs"/>
      </a:defRPr>
    </a:lvl1pPr>
    <a:lvl2pPr marL="457200" algn="l" defTabSz="914400" rtl="0" eaLnBrk="1" latinLnBrk="0" hangingPunct="1">
      <a:lnSpc>
        <a:spcPct val="90000"/>
      </a:lnSpc>
      <a:spcBef>
        <a:spcPts val="300"/>
      </a:spcBef>
      <a:defRPr sz="1200" kern="1200">
        <a:solidFill>
          <a:schemeClr val="tx1"/>
        </a:solidFill>
        <a:latin typeface="+mn-lt"/>
        <a:ea typeface="+mn-ea"/>
        <a:cs typeface="+mn-cs"/>
      </a:defRPr>
    </a:lvl2pPr>
    <a:lvl3pPr marL="914400" algn="l" defTabSz="914400" rtl="0" eaLnBrk="1" latinLnBrk="0" hangingPunct="1">
      <a:lnSpc>
        <a:spcPct val="90000"/>
      </a:lnSpc>
      <a:spcBef>
        <a:spcPts val="300"/>
      </a:spcBef>
      <a:defRPr sz="1200" kern="1200">
        <a:solidFill>
          <a:schemeClr val="tx1"/>
        </a:solidFill>
        <a:latin typeface="+mn-lt"/>
        <a:ea typeface="+mn-ea"/>
        <a:cs typeface="+mn-cs"/>
      </a:defRPr>
    </a:lvl3pPr>
    <a:lvl4pPr marL="1371600" algn="l" defTabSz="914400" rtl="0" eaLnBrk="1" latinLnBrk="0" hangingPunct="1">
      <a:lnSpc>
        <a:spcPct val="90000"/>
      </a:lnSpc>
      <a:spcBef>
        <a:spcPts val="300"/>
      </a:spcBef>
      <a:defRPr sz="1200" kern="1200">
        <a:solidFill>
          <a:schemeClr val="tx1"/>
        </a:solidFill>
        <a:latin typeface="+mn-lt"/>
        <a:ea typeface="+mn-ea"/>
        <a:cs typeface="+mn-cs"/>
      </a:defRPr>
    </a:lvl4pPr>
    <a:lvl5pPr marL="1828800" algn="l" defTabSz="914400" rtl="0" eaLnBrk="1" latinLnBrk="0" hangingPunct="1">
      <a:lnSpc>
        <a:spcPct val="90000"/>
      </a:lnSpc>
      <a:spcBef>
        <a:spcPts val="300"/>
      </a:spcBef>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3</a:t>
            </a:fld>
            <a:endParaRPr lang="en-US" dirty="0"/>
          </a:p>
        </p:txBody>
      </p:sp>
    </p:spTree>
    <p:extLst>
      <p:ext uri="{BB962C8B-B14F-4D97-AF65-F5344CB8AC3E}">
        <p14:creationId xmlns:p14="http://schemas.microsoft.com/office/powerpoint/2010/main" val="3438489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4</a:t>
            </a:fld>
            <a:endParaRPr lang="en-US" dirty="0"/>
          </a:p>
        </p:txBody>
      </p:sp>
    </p:spTree>
    <p:extLst>
      <p:ext uri="{BB962C8B-B14F-4D97-AF65-F5344CB8AC3E}">
        <p14:creationId xmlns:p14="http://schemas.microsoft.com/office/powerpoint/2010/main" val="309192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5</a:t>
            </a:fld>
            <a:endParaRPr lang="en-US" dirty="0"/>
          </a:p>
        </p:txBody>
      </p:sp>
    </p:spTree>
    <p:extLst>
      <p:ext uri="{BB962C8B-B14F-4D97-AF65-F5344CB8AC3E}">
        <p14:creationId xmlns:p14="http://schemas.microsoft.com/office/powerpoint/2010/main" val="840653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6</a:t>
            </a:fld>
            <a:endParaRPr lang="en-US" dirty="0"/>
          </a:p>
        </p:txBody>
      </p:sp>
    </p:spTree>
    <p:extLst>
      <p:ext uri="{BB962C8B-B14F-4D97-AF65-F5344CB8AC3E}">
        <p14:creationId xmlns:p14="http://schemas.microsoft.com/office/powerpoint/2010/main" val="142679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7</a:t>
            </a:fld>
            <a:endParaRPr lang="en-US" dirty="0"/>
          </a:p>
        </p:txBody>
      </p:sp>
    </p:spTree>
    <p:extLst>
      <p:ext uri="{BB962C8B-B14F-4D97-AF65-F5344CB8AC3E}">
        <p14:creationId xmlns:p14="http://schemas.microsoft.com/office/powerpoint/2010/main" val="2839279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8</a:t>
            </a:fld>
            <a:endParaRPr lang="en-US" dirty="0"/>
          </a:p>
        </p:txBody>
      </p:sp>
    </p:spTree>
    <p:extLst>
      <p:ext uri="{BB962C8B-B14F-4D97-AF65-F5344CB8AC3E}">
        <p14:creationId xmlns:p14="http://schemas.microsoft.com/office/powerpoint/2010/main" val="2133038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Best-case energy savings: </a:t>
            </a:r>
            <a:r>
              <a:rPr lang="en-US" sz="1800" dirty="0">
                <a:effectLst/>
                <a:latin typeface="Calibri" panose="020F0502020204030204" pitchFamily="34" charset="0"/>
                <a:ea typeface="Calibri" panose="020F0502020204030204" pitchFamily="34" charset="0"/>
              </a:rPr>
              <a:t>251M BTU per year for simulated design</a:t>
            </a:r>
          </a:p>
          <a:p>
            <a:r>
              <a:rPr lang="en-US" sz="1800" dirty="0">
                <a:effectLst/>
                <a:latin typeface="Calibri" panose="020F0502020204030204" pitchFamily="34" charset="0"/>
              </a:rPr>
              <a:t>Practical design would save 25.1 BBTU per year, or roughly the consumption of 500 tonnes of kerosene</a:t>
            </a:r>
            <a:endParaRPr lang="en-US" dirty="0"/>
          </a:p>
        </p:txBody>
      </p:sp>
      <p:sp>
        <p:nvSpPr>
          <p:cNvPr id="4" name="Slide Number Placeholder 3"/>
          <p:cNvSpPr>
            <a:spLocks noGrp="1"/>
          </p:cNvSpPr>
          <p:nvPr>
            <p:ph type="sldNum" sz="quarter" idx="5"/>
          </p:nvPr>
        </p:nvSpPr>
        <p:spPr/>
        <p:txBody>
          <a:bodyPr/>
          <a:lstStyle/>
          <a:p>
            <a:fld id="{DBFF095A-F86B-4B29-8A9F-DF3D3D1F3E2A}" type="slidenum">
              <a:rPr lang="en-US" smtClean="0"/>
              <a:pPr/>
              <a:t>14</a:t>
            </a:fld>
            <a:endParaRPr lang="en-US" dirty="0"/>
          </a:p>
        </p:txBody>
      </p:sp>
    </p:spTree>
    <p:extLst>
      <p:ext uri="{BB962C8B-B14F-4D97-AF65-F5344CB8AC3E}">
        <p14:creationId xmlns:p14="http://schemas.microsoft.com/office/powerpoint/2010/main" val="27788912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5D040-4FD6-4BA1-AC81-B5CFF26CC671}"/>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a:stretch/>
        </p:blipFill>
        <p:spPr>
          <a:xfrm>
            <a:off x="274321" y="1074420"/>
            <a:ext cx="11334582" cy="4233245"/>
          </a:xfrm>
          <a:prstGeom prst="rect">
            <a:avLst/>
          </a:prstGeom>
        </p:spPr>
      </p:pic>
      <p:sp>
        <p:nvSpPr>
          <p:cNvPr id="15" name="Freeform 7">
            <a:extLst>
              <a:ext uri="{FF2B5EF4-FFF2-40B4-BE49-F238E27FC236}">
                <a16:creationId xmlns:a16="http://schemas.microsoft.com/office/drawing/2014/main" id="{454A96CC-B6D3-471D-892D-1DBFEFBD0D12}"/>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BFBFB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latin typeface="+mn-lt"/>
              <a:cs typeface="+mn-cs"/>
            </a:endParaRPr>
          </a:p>
        </p:txBody>
      </p:sp>
      <p:pic>
        <p:nvPicPr>
          <p:cNvPr id="16" name="Picture 15">
            <a:extLst>
              <a:ext uri="{FF2B5EF4-FFF2-40B4-BE49-F238E27FC236}">
                <a16:creationId xmlns:a16="http://schemas.microsoft.com/office/drawing/2014/main" id="{70494F7A-66DD-4829-9AF4-30A3A0F2418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934576" y="5392850"/>
            <a:ext cx="1644776" cy="402635"/>
          </a:xfrm>
          <a:prstGeom prst="rect">
            <a:avLst/>
          </a:prstGeom>
        </p:spPr>
      </p:pic>
      <p:sp>
        <p:nvSpPr>
          <p:cNvPr id="11" name="Rectangle 10">
            <a:extLst>
              <a:ext uri="{FF2B5EF4-FFF2-40B4-BE49-F238E27FC236}">
                <a16:creationId xmlns:a16="http://schemas.microsoft.com/office/drawing/2014/main" id="{6337BA4A-B024-42C0-AEE3-721B228F8259}"/>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29E6EA7-E7F1-42F0-95B8-1B1A5A465AF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0" name="TextBox 9"/>
          <p:cNvSpPr txBox="1"/>
          <p:nvPr userDrawn="1"/>
        </p:nvSpPr>
        <p:spPr>
          <a:xfrm>
            <a:off x="267160" y="5343835"/>
            <a:ext cx="5384807" cy="276999"/>
          </a:xfrm>
          <a:prstGeom prst="rect">
            <a:avLst/>
          </a:prstGeom>
          <a:noFill/>
        </p:spPr>
        <p:txBody>
          <a:bodyPr wrap="square" rtlCol="0">
            <a:spAutoFit/>
          </a:bodyPr>
          <a:lstStyle/>
          <a:p>
            <a:r>
              <a:rPr lang="en-US" sz="1200" b="0" dirty="0">
                <a:solidFill>
                  <a:schemeClr val="tx1"/>
                </a:solidFill>
                <a:latin typeface="Century Gothic" panose="020B0502020202020204" pitchFamily="34" charset="0"/>
              </a:rPr>
              <a:t>ORNL is managed by UT-Battelle, LLC for the US Department of Energy</a:t>
            </a:r>
          </a:p>
        </p:txBody>
      </p:sp>
      <p:sp>
        <p:nvSpPr>
          <p:cNvPr id="2" name="Title 1"/>
          <p:cNvSpPr>
            <a:spLocks noGrp="1"/>
          </p:cNvSpPr>
          <p:nvPr userDrawn="1">
            <p:ph type="ctrTitle" hasCustomPrompt="1"/>
          </p:nvPr>
        </p:nvSpPr>
        <p:spPr>
          <a:xfrm>
            <a:off x="428736" y="1388962"/>
            <a:ext cx="8678194" cy="978729"/>
          </a:xfrm>
        </p:spPr>
        <p:txBody>
          <a:bodyPr/>
          <a:lstStyle>
            <a:lvl1pPr algn="l">
              <a:defRPr sz="3200" b="0" baseline="0">
                <a:solidFill>
                  <a:schemeClr val="bg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3" name="Subtitle 2"/>
          <p:cNvSpPr>
            <a:spLocks noGrp="1"/>
          </p:cNvSpPr>
          <p:nvPr userDrawn="1">
            <p:ph type="subTitle" idx="1"/>
          </p:nvPr>
        </p:nvSpPr>
        <p:spPr>
          <a:xfrm>
            <a:off x="447481" y="3013455"/>
            <a:ext cx="5440514" cy="2028101"/>
          </a:xfrm>
        </p:spPr>
        <p:txBody>
          <a:bodyPr/>
          <a:lstStyle>
            <a:lvl1pPr marL="0" indent="0" algn="l">
              <a:buNone/>
              <a:defRPr sz="2000" baseline="0">
                <a:solidFill>
                  <a:schemeClr val="bg1"/>
                </a:solidFill>
                <a:latin typeface="Century Gothic" panose="020B0502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3" name="Picture 12">
            <a:extLst>
              <a:ext uri="{FF2B5EF4-FFF2-40B4-BE49-F238E27FC236}">
                <a16:creationId xmlns:a16="http://schemas.microsoft.com/office/drawing/2014/main" id="{05E99884-2636-4794-A093-0F9256951E03}"/>
              </a:ext>
            </a:extLst>
          </p:cNvPr>
          <p:cNvPicPr>
            <a:picLocks noChangeAspect="1"/>
          </p:cNvPicPr>
          <p:nvPr userDrawn="1"/>
        </p:nvPicPr>
        <p:blipFill>
          <a:blip r:embed="rId4"/>
          <a:stretch>
            <a:fillRect/>
          </a:stretch>
        </p:blipFill>
        <p:spPr>
          <a:xfrm>
            <a:off x="413129" y="456244"/>
            <a:ext cx="1088136" cy="261860"/>
          </a:xfrm>
          <a:prstGeom prst="rect">
            <a:avLst/>
          </a:prstGeom>
        </p:spPr>
      </p:pic>
    </p:spTree>
    <p:extLst>
      <p:ext uri="{BB962C8B-B14F-4D97-AF65-F5344CB8AC3E}">
        <p14:creationId xmlns:p14="http://schemas.microsoft.com/office/powerpoint/2010/main" val="3793082440"/>
      </p:ext>
    </p:extLst>
  </p:cSld>
  <p:clrMapOvr>
    <a:masterClrMapping/>
  </p:clrMapOvr>
  <p:extLst>
    <p:ext uri="{DCECCB84-F9BA-43D5-87BE-67443E8EF086}">
      <p15:sldGuideLst xmlns:p15="http://schemas.microsoft.com/office/powerpoint/2012/main">
        <p15:guide id="1"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7" y="1083755"/>
            <a:ext cx="5486764" cy="4219290"/>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4221671"/>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11" name="Rectangle 10">
            <a:extLst>
              <a:ext uri="{FF2B5EF4-FFF2-40B4-BE49-F238E27FC236}">
                <a16:creationId xmlns:a16="http://schemas.microsoft.com/office/drawing/2014/main" id="{683439C5-4231-ED43-91B8-86779195C11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35C7DBBE-95AC-E843-979A-A1A45836011E}"/>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7" name="Rectangle 6">
            <a:extLst>
              <a:ext uri="{FF2B5EF4-FFF2-40B4-BE49-F238E27FC236}">
                <a16:creationId xmlns:a16="http://schemas.microsoft.com/office/drawing/2014/main" id="{29C1BABE-6AB9-4F04-A1D6-C28E4287362E}"/>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8D325F85-B4F1-4C5D-855D-1BE9D9C179D6}"/>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0" name="Line 5">
            <a:extLst>
              <a:ext uri="{FF2B5EF4-FFF2-40B4-BE49-F238E27FC236}">
                <a16:creationId xmlns:a16="http://schemas.microsoft.com/office/drawing/2014/main" id="{1F888CF4-3F65-4925-A47B-614AFCDC0550}"/>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Line 6">
            <a:extLst>
              <a:ext uri="{FF2B5EF4-FFF2-40B4-BE49-F238E27FC236}">
                <a16:creationId xmlns:a16="http://schemas.microsoft.com/office/drawing/2014/main" id="{4CFFE01C-81C8-4437-B6F5-7BAAEE5FC29F}"/>
              </a:ext>
            </a:extLst>
          </p:cNvPr>
          <p:cNvSpPr>
            <a:spLocks noChangeShapeType="1"/>
          </p:cNvSpPr>
          <p:nvPr userDrawn="1"/>
        </p:nvSpPr>
        <p:spPr bwMode="auto">
          <a:xfrm>
            <a:off x="8004175" y="82232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24" name="Freeform 7">
            <a:extLst>
              <a:ext uri="{FF2B5EF4-FFF2-40B4-BE49-F238E27FC236}">
                <a16:creationId xmlns:a16="http://schemas.microsoft.com/office/drawing/2014/main" id="{1B955FFA-B6F5-4CDD-940A-DB05FD68B7CA}"/>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5" name="Content Placeholder 5">
            <a:extLst>
              <a:ext uri="{FF2B5EF4-FFF2-40B4-BE49-F238E27FC236}">
                <a16:creationId xmlns:a16="http://schemas.microsoft.com/office/drawing/2014/main" id="{CA5F7EA9-E5C6-4376-AC5D-CA0B1DA0A259}"/>
              </a:ext>
            </a:extLst>
          </p:cNvPr>
          <p:cNvSpPr>
            <a:spLocks noGrp="1"/>
          </p:cNvSpPr>
          <p:nvPr>
            <p:ph sz="quarter" idx="4"/>
          </p:nvPr>
        </p:nvSpPr>
        <p:spPr>
          <a:xfrm>
            <a:off x="388079" y="2453317"/>
            <a:ext cx="5512904" cy="2690184"/>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41499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k green picture layout 2">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6095636" y="1078992"/>
            <a:ext cx="5487073" cy="4224052"/>
          </a:xfrm>
          <a:noFill/>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0" y="1078992"/>
            <a:ext cx="5821680" cy="5779008"/>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hasCustomPrompt="1"/>
          </p:nvPr>
        </p:nvSpPr>
        <p:spPr>
          <a:xfrm>
            <a:off x="388079" y="1275788"/>
            <a:ext cx="5537405" cy="978729"/>
          </a:xfrm>
        </p:spPr>
        <p:txBody>
          <a:bodyPr/>
          <a:lstStyle>
            <a:lvl1pPr>
              <a:lnSpc>
                <a:spcPct val="90000"/>
              </a:lnSpc>
              <a:defRPr sz="3200" b="0">
                <a:solidFill>
                  <a:schemeClr val="tx1"/>
                </a:solidFill>
                <a:latin typeface="Century Gothic" panose="020B0502020202020204" pitchFamily="34" charset="0"/>
              </a:defRPr>
            </a:lvl1pPr>
          </a:lstStyle>
          <a:p>
            <a:r>
              <a:rPr lang="en-US" dirty="0"/>
              <a:t>Click to edit Master </a:t>
            </a:r>
            <a:br>
              <a:rPr lang="en-US" dirty="0"/>
            </a:br>
            <a:r>
              <a:rPr lang="en-US" dirty="0"/>
              <a:t>title style</a:t>
            </a:r>
          </a:p>
        </p:txBody>
      </p:sp>
      <p:sp>
        <p:nvSpPr>
          <p:cNvPr id="6" name="Content Placeholder 5"/>
          <p:cNvSpPr>
            <a:spLocks noGrp="1"/>
          </p:cNvSpPr>
          <p:nvPr>
            <p:ph sz="quarter" idx="4"/>
          </p:nvPr>
        </p:nvSpPr>
        <p:spPr>
          <a:xfrm>
            <a:off x="388079" y="2453316"/>
            <a:ext cx="5512904" cy="4163291"/>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16" name="Freeform 7">
            <a:extLst>
              <a:ext uri="{FF2B5EF4-FFF2-40B4-BE49-F238E27FC236}">
                <a16:creationId xmlns:a16="http://schemas.microsoft.com/office/drawing/2014/main" id="{2A500EEB-73EC-4C16-8273-4ED5425DD64C}"/>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38243024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Dk green picture layout w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4120595" y="1078989"/>
            <a:ext cx="7464186" cy="4226003"/>
          </a:xfrm>
          <a:noFill/>
        </p:spPr>
        <p:txBody>
          <a:bodyPr/>
          <a:lstStyle>
            <a:lvl1pPr marL="0" indent="0">
              <a:buNone/>
              <a:defRPr/>
            </a:lvl1pPr>
          </a:lstStyle>
          <a:p>
            <a:r>
              <a:rPr lang="en-US"/>
              <a:t>Click icon to add picture</a:t>
            </a:r>
            <a:endParaRPr lang="en-US" dirty="0"/>
          </a:p>
        </p:txBody>
      </p:sp>
      <p:sp>
        <p:nvSpPr>
          <p:cNvPr id="22" name="Rectangle 21">
            <a:extLst>
              <a:ext uri="{FF2B5EF4-FFF2-40B4-BE49-F238E27FC236}">
                <a16:creationId xmlns:a16="http://schemas.microsoft.com/office/drawing/2014/main" id="{2272F0CA-07C0-447D-AD25-74BF79400D69}"/>
              </a:ext>
            </a:extLst>
          </p:cNvPr>
          <p:cNvSpPr/>
          <p:nvPr userDrawn="1"/>
        </p:nvSpPr>
        <p:spPr>
          <a:xfrm>
            <a:off x="274321" y="1078991"/>
            <a:ext cx="3846274" cy="5779007"/>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 name="Title 1"/>
          <p:cNvSpPr>
            <a:spLocks noGrp="1"/>
          </p:cNvSpPr>
          <p:nvPr>
            <p:ph type="title"/>
          </p:nvPr>
        </p:nvSpPr>
        <p:spPr>
          <a:xfrm>
            <a:off x="388079" y="1275788"/>
            <a:ext cx="3576228" cy="979691"/>
          </a:xfrm>
        </p:spPr>
        <p:txBody>
          <a:bodyPr/>
          <a:lstStyle>
            <a:lvl1pPr>
              <a:lnSpc>
                <a:spcPct val="90000"/>
              </a:lnSpc>
              <a:defRPr sz="3200" b="0">
                <a:solidFill>
                  <a:schemeClr val="tx1"/>
                </a:solidFill>
                <a:latin typeface="Century Gothic" panose="020B0502020202020204" pitchFamily="34" charset="0"/>
              </a:defRPr>
            </a:lvl1pPr>
          </a:lstStyle>
          <a:p>
            <a:r>
              <a:rPr lang="en-US"/>
              <a:t>Click to edit Master title style</a:t>
            </a:r>
            <a:endParaRPr lang="en-US" dirty="0"/>
          </a:p>
        </p:txBody>
      </p:sp>
      <p:sp>
        <p:nvSpPr>
          <p:cNvPr id="6" name="Content Placeholder 5"/>
          <p:cNvSpPr>
            <a:spLocks noGrp="1"/>
          </p:cNvSpPr>
          <p:nvPr>
            <p:ph sz="quarter" idx="4"/>
          </p:nvPr>
        </p:nvSpPr>
        <p:spPr>
          <a:xfrm>
            <a:off x="388079" y="2800350"/>
            <a:ext cx="3541945" cy="3816258"/>
          </a:xfrm>
        </p:spPr>
        <p:txBody>
          <a:bodyPr/>
          <a:lstStyle>
            <a:lvl1pPr marL="287338" indent="-287338">
              <a:lnSpc>
                <a:spcPct val="90000"/>
              </a:lnSpc>
              <a:buClr>
                <a:schemeClr val="tx1"/>
              </a:buClr>
              <a:buFont typeface="Century Gothic" panose="020B0502020202020204" pitchFamily="34" charset="0"/>
              <a:buChar char="•"/>
              <a:defRPr sz="2000">
                <a:latin typeface="Century Gothic" panose="020B0502020202020204" pitchFamily="34" charset="0"/>
              </a:defRPr>
            </a:lvl1pPr>
            <a:lvl2pPr marL="688975" indent="-285750">
              <a:lnSpc>
                <a:spcPct val="90000"/>
              </a:lnSpc>
              <a:buClr>
                <a:schemeClr val="tx1"/>
              </a:buClr>
              <a:buFont typeface="Century Gothic" panose="020B0502020202020204" pitchFamily="34" charset="0"/>
              <a:buChar char="–"/>
              <a:defRPr lang="en-US" sz="1800" kern="1200" dirty="0">
                <a:solidFill>
                  <a:schemeClr val="tx1"/>
                </a:solidFill>
                <a:latin typeface="Century Gothic" panose="020B0502020202020204" pitchFamily="34" charset="0"/>
                <a:ea typeface="+mn-ea"/>
                <a:cs typeface="+mn-cs"/>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1" name="Rectangle 10">
            <a:extLst>
              <a:ext uri="{FF2B5EF4-FFF2-40B4-BE49-F238E27FC236}">
                <a16:creationId xmlns:a16="http://schemas.microsoft.com/office/drawing/2014/main" id="{BD0DB01C-0316-7441-9D7D-F96D7A49FEAC}"/>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2" name="Rectangle 11">
            <a:extLst>
              <a:ext uri="{FF2B5EF4-FFF2-40B4-BE49-F238E27FC236}">
                <a16:creationId xmlns:a16="http://schemas.microsoft.com/office/drawing/2014/main" id="{CF70CC82-0B8B-1D4B-9F0D-823E1CAB4A9C}"/>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5" name="Rectangle 6">
            <a:extLst>
              <a:ext uri="{FF2B5EF4-FFF2-40B4-BE49-F238E27FC236}">
                <a16:creationId xmlns:a16="http://schemas.microsoft.com/office/drawing/2014/main" id="{732E67AB-06CD-417E-82A6-C485A480337A}"/>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13" name="Picture 12">
            <a:extLst>
              <a:ext uri="{FF2B5EF4-FFF2-40B4-BE49-F238E27FC236}">
                <a16:creationId xmlns:a16="http://schemas.microsoft.com/office/drawing/2014/main" id="{DE8EB24F-FBB3-41E8-90F7-B4AA493C6FFD}"/>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8" name="Freeform 5">
            <a:extLst>
              <a:ext uri="{FF2B5EF4-FFF2-40B4-BE49-F238E27FC236}">
                <a16:creationId xmlns:a16="http://schemas.microsoft.com/office/drawing/2014/main" id="{E0FFF716-AFC7-4054-A1F8-2C39C30731D0}"/>
              </a:ext>
            </a:extLst>
          </p:cNvPr>
          <p:cNvSpPr>
            <a:spLocks/>
          </p:cNvSpPr>
          <p:nvPr userDrawn="1"/>
        </p:nvSpPr>
        <p:spPr bwMode="auto">
          <a:xfrm>
            <a:off x="4120595" y="1"/>
            <a:ext cx="8071405" cy="6857998"/>
          </a:xfrm>
          <a:custGeom>
            <a:avLst/>
            <a:gdLst>
              <a:gd name="T0" fmla="*/ 4151 w 4490"/>
              <a:gd name="T1" fmla="*/ 0 h 3815"/>
              <a:gd name="T2" fmla="*/ 4151 w 4490"/>
              <a:gd name="T3" fmla="*/ 2951 h 3815"/>
              <a:gd name="T4" fmla="*/ 0 w 4490"/>
              <a:gd name="T5" fmla="*/ 2951 h 3815"/>
              <a:gd name="T6" fmla="*/ 0 w 4490"/>
              <a:gd name="T7" fmla="*/ 3815 h 3815"/>
              <a:gd name="T8" fmla="*/ 4490 w 4490"/>
              <a:gd name="T9" fmla="*/ 3815 h 3815"/>
              <a:gd name="T10" fmla="*/ 4490 w 4490"/>
              <a:gd name="T11" fmla="*/ 2969 h 3815"/>
              <a:gd name="T12" fmla="*/ 4490 w 4490"/>
              <a:gd name="T13" fmla="*/ 2951 h 3815"/>
              <a:gd name="T14" fmla="*/ 4490 w 4490"/>
              <a:gd name="T15" fmla="*/ 0 h 3815"/>
              <a:gd name="T16" fmla="*/ 4151 w 4490"/>
              <a:gd name="T17" fmla="*/ 0 h 3815"/>
              <a:gd name="T18" fmla="*/ 4151 w 4490"/>
              <a:gd name="T19"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90" h="3815">
                <a:moveTo>
                  <a:pt x="4151" y="0"/>
                </a:moveTo>
                <a:lnTo>
                  <a:pt x="4151" y="2951"/>
                </a:lnTo>
                <a:lnTo>
                  <a:pt x="0" y="2951"/>
                </a:lnTo>
                <a:lnTo>
                  <a:pt x="0" y="3815"/>
                </a:lnTo>
                <a:lnTo>
                  <a:pt x="4490" y="3815"/>
                </a:lnTo>
                <a:lnTo>
                  <a:pt x="4490" y="2969"/>
                </a:lnTo>
                <a:lnTo>
                  <a:pt x="4490" y="2951"/>
                </a:lnTo>
                <a:lnTo>
                  <a:pt x="4490" y="0"/>
                </a:lnTo>
                <a:lnTo>
                  <a:pt x="4151" y="0"/>
                </a:lnTo>
                <a:lnTo>
                  <a:pt x="4151" y="0"/>
                </a:lnTo>
                <a:close/>
              </a:path>
            </a:pathLst>
          </a:custGeom>
          <a:solidFill>
            <a:srgbClr val="4C88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51322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picture layout ">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ED81066A-C24A-4E74-9351-F12B6561E2D3}"/>
              </a:ext>
            </a:extLst>
          </p:cNvPr>
          <p:cNvSpPr>
            <a:spLocks noGrp="1"/>
          </p:cNvSpPr>
          <p:nvPr>
            <p:ph type="pic" sz="quarter" idx="10"/>
          </p:nvPr>
        </p:nvSpPr>
        <p:spPr>
          <a:xfrm>
            <a:off x="274320" y="2381"/>
            <a:ext cx="11312843" cy="6342021"/>
          </a:xfrm>
          <a:noFill/>
          <a:ln>
            <a:noFill/>
          </a:ln>
        </p:spPr>
        <p:txBody>
          <a:bodyPr/>
          <a:lstStyle>
            <a:lvl1pPr marL="0" indent="0">
              <a:buFont typeface="Century Gothic" panose="020B0502020202020204" pitchFamily="34" charset="0"/>
              <a:buNone/>
              <a:defRPr/>
            </a:lvl1pPr>
          </a:lstStyle>
          <a:p>
            <a:r>
              <a:rPr lang="en-US"/>
              <a:t>Click icon to add picture</a:t>
            </a:r>
            <a:endParaRPr lang="en-US" dirty="0"/>
          </a:p>
        </p:txBody>
      </p:sp>
      <p:sp>
        <p:nvSpPr>
          <p:cNvPr id="2" name="Title 1"/>
          <p:cNvSpPr>
            <a:spLocks noGrp="1"/>
          </p:cNvSpPr>
          <p:nvPr>
            <p:ph type="title"/>
          </p:nvPr>
        </p:nvSpPr>
        <p:spPr>
          <a:xfrm>
            <a:off x="429769" y="274320"/>
            <a:ext cx="11000232" cy="535531"/>
          </a:xfrm>
        </p:spPr>
        <p:txBody>
          <a:bodyPr/>
          <a:lstStyle>
            <a:lvl1pPr>
              <a:lnSpc>
                <a:spcPct val="90000"/>
              </a:lnSpc>
              <a:defRPr sz="3200" b="0">
                <a:solidFill>
                  <a:schemeClr val="tx1"/>
                </a:solidFill>
                <a:effectLst/>
                <a:latin typeface="Century Gothic" panose="020B0502020202020204" pitchFamily="34" charset="0"/>
              </a:defRPr>
            </a:lvl1pPr>
          </a:lstStyle>
          <a:p>
            <a:r>
              <a:rPr lang="en-US"/>
              <a:t>Click to edit Master title style</a:t>
            </a:r>
            <a:endParaRPr lang="en-US" dirty="0"/>
          </a:p>
        </p:txBody>
      </p:sp>
      <p:sp>
        <p:nvSpPr>
          <p:cNvPr id="17" name="Rectangle 256">
            <a:extLst>
              <a:ext uri="{FF2B5EF4-FFF2-40B4-BE49-F238E27FC236}">
                <a16:creationId xmlns:a16="http://schemas.microsoft.com/office/drawing/2014/main" id="{50787286-CD5D-43D9-B8DA-70C3358DC829}"/>
              </a:ext>
            </a:extLst>
          </p:cNvPr>
          <p:cNvSpPr txBox="1">
            <a:spLocks noChangeArrowheads="1"/>
          </p:cNvSpPr>
          <p:nvPr userDrawn="1"/>
        </p:nvSpPr>
        <p:spPr>
          <a:xfrm>
            <a:off x="8010283" y="6477000"/>
            <a:ext cx="3860800" cy="182562"/>
          </a:xfrm>
          <a:prstGeom prst="rect">
            <a:avLst/>
          </a:prstGeom>
          <a:ln/>
        </p:spPr>
        <p:txBody>
          <a:bodyPr anchor="ctr"/>
          <a:lstStyle/>
          <a:p>
            <a:pPr algn="r"/>
            <a:r>
              <a:rPr lang="en-US" sz="1000" dirty="0">
                <a:solidFill>
                  <a:schemeClr val="bg1"/>
                </a:solidFill>
                <a:latin typeface="Century Gothic" panose="020B0502020202020204" pitchFamily="34" charset="0"/>
                <a:cs typeface="Arial" pitchFamily="34" charset="0"/>
              </a:rPr>
              <a:t> </a:t>
            </a:r>
          </a:p>
        </p:txBody>
      </p:sp>
      <p:sp>
        <p:nvSpPr>
          <p:cNvPr id="16" name="Freeform 9">
            <a:extLst>
              <a:ext uri="{FF2B5EF4-FFF2-40B4-BE49-F238E27FC236}">
                <a16:creationId xmlns:a16="http://schemas.microsoft.com/office/drawing/2014/main" id="{D938724D-E109-43B4-9560-1552E26DB04A}"/>
              </a:ext>
            </a:extLst>
          </p:cNvPr>
          <p:cNvSpPr>
            <a:spLocks/>
          </p:cNvSpPr>
          <p:nvPr userDrawn="1"/>
        </p:nvSpPr>
        <p:spPr bwMode="auto">
          <a:xfrm>
            <a:off x="6026150" y="0"/>
            <a:ext cx="6165850" cy="6858000"/>
          </a:xfrm>
          <a:custGeom>
            <a:avLst/>
            <a:gdLst>
              <a:gd name="T0" fmla="*/ 3502 w 3884"/>
              <a:gd name="T1" fmla="*/ 0 h 4320"/>
              <a:gd name="T2" fmla="*/ 3502 w 3884"/>
              <a:gd name="T3" fmla="*/ 3998 h 4320"/>
              <a:gd name="T4" fmla="*/ 0 w 3884"/>
              <a:gd name="T5" fmla="*/ 3998 h 4320"/>
              <a:gd name="T6" fmla="*/ 0 w 3884"/>
              <a:gd name="T7" fmla="*/ 4320 h 4320"/>
              <a:gd name="T8" fmla="*/ 3502 w 3884"/>
              <a:gd name="T9" fmla="*/ 4320 h 4320"/>
              <a:gd name="T10" fmla="*/ 3884 w 3884"/>
              <a:gd name="T11" fmla="*/ 4320 h 4320"/>
              <a:gd name="T12" fmla="*/ 3884 w 3884"/>
              <a:gd name="T13" fmla="*/ 3998 h 4320"/>
              <a:gd name="T14" fmla="*/ 3884 w 3884"/>
              <a:gd name="T15" fmla="*/ 0 h 4320"/>
              <a:gd name="T16" fmla="*/ 3502 w 3884"/>
              <a:gd name="T17" fmla="*/ 0 h 4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84" h="4320">
                <a:moveTo>
                  <a:pt x="3502" y="0"/>
                </a:moveTo>
                <a:lnTo>
                  <a:pt x="3502" y="3998"/>
                </a:lnTo>
                <a:lnTo>
                  <a:pt x="0" y="3998"/>
                </a:lnTo>
                <a:lnTo>
                  <a:pt x="0" y="4320"/>
                </a:lnTo>
                <a:lnTo>
                  <a:pt x="3502" y="4320"/>
                </a:lnTo>
                <a:lnTo>
                  <a:pt x="3884" y="4320"/>
                </a:lnTo>
                <a:lnTo>
                  <a:pt x="3884" y="3998"/>
                </a:lnTo>
                <a:lnTo>
                  <a:pt x="3884" y="0"/>
                </a:lnTo>
                <a:lnTo>
                  <a:pt x="3502" y="0"/>
                </a:lnTo>
                <a:close/>
              </a:path>
            </a:pathLst>
          </a:custGeom>
          <a:solidFill>
            <a:srgbClr val="40875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
        <p:nvSpPr>
          <p:cNvPr id="18" name="Rectangle 17">
            <a:extLst>
              <a:ext uri="{FF2B5EF4-FFF2-40B4-BE49-F238E27FC236}">
                <a16:creationId xmlns:a16="http://schemas.microsoft.com/office/drawing/2014/main" id="{7900E375-D0D6-466C-A383-E914B5C8AE5A}"/>
              </a:ext>
            </a:extLst>
          </p:cNvPr>
          <p:cNvSpPr/>
          <p:nvPr userDrawn="1"/>
        </p:nvSpPr>
        <p:spPr>
          <a:xfrm>
            <a:off x="0" y="6344402"/>
            <a:ext cx="274320" cy="510909"/>
          </a:xfrm>
          <a:prstGeom prst="rect">
            <a:avLst/>
          </a:prstGeom>
          <a:solidFill>
            <a:srgbClr val="397D5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a:solidFill>
                <a:schemeClr val="tx1"/>
              </a:solidFill>
            </a:endParaRPr>
          </a:p>
        </p:txBody>
      </p:sp>
      <p:sp>
        <p:nvSpPr>
          <p:cNvPr id="19" name="Rectangle 6">
            <a:extLst>
              <a:ext uri="{FF2B5EF4-FFF2-40B4-BE49-F238E27FC236}">
                <a16:creationId xmlns:a16="http://schemas.microsoft.com/office/drawing/2014/main" id="{D090841D-81E2-4E83-8067-E18C5C3AF8FF}"/>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a:solidFill>
                <a:schemeClr val="tx1"/>
              </a:solidFill>
              <a:latin typeface="+mn-lt"/>
              <a:cs typeface="Times New Roman" panose="02020603050405020304" pitchFamily="18" charset="0"/>
            </a:endParaRPr>
          </a:p>
        </p:txBody>
      </p:sp>
      <p:pic>
        <p:nvPicPr>
          <p:cNvPr id="10" name="Picture 9">
            <a:extLst>
              <a:ext uri="{FF2B5EF4-FFF2-40B4-BE49-F238E27FC236}">
                <a16:creationId xmlns:a16="http://schemas.microsoft.com/office/drawing/2014/main" id="{BD3AC615-0875-4C80-B019-11A28EDCB638}"/>
              </a:ext>
            </a:extLst>
          </p:cNvPr>
          <p:cNvPicPr>
            <a:picLocks noChangeAspect="1"/>
          </p:cNvPicPr>
          <p:nvPr userDrawn="1"/>
        </p:nvPicPr>
        <p:blipFill>
          <a:blip r:embed="rId2"/>
          <a:stretch>
            <a:fillRect/>
          </a:stretch>
        </p:blipFill>
        <p:spPr>
          <a:xfrm>
            <a:off x="413129" y="6477000"/>
            <a:ext cx="1088136" cy="261860"/>
          </a:xfrm>
          <a:prstGeom prst="rect">
            <a:avLst/>
          </a:prstGeom>
        </p:spPr>
      </p:pic>
    </p:spTree>
    <p:extLst>
      <p:ext uri="{BB962C8B-B14F-4D97-AF65-F5344CB8AC3E}">
        <p14:creationId xmlns:p14="http://schemas.microsoft.com/office/powerpoint/2010/main" val="121960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2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6351411" y="1412106"/>
            <a:ext cx="5840589" cy="52934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19"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6351411" y="948037"/>
            <a:ext cx="5840589"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8" y="1005840"/>
            <a:ext cx="582168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5783766"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6351410" y="1005840"/>
            <a:ext cx="5840589"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6351411" y="1527048"/>
            <a:ext cx="5785575"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363317"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19" name="Rectangle 18">
            <a:extLst>
              <a:ext uri="{FF2B5EF4-FFF2-40B4-BE49-F238E27FC236}">
                <a16:creationId xmlns:a16="http://schemas.microsoft.com/office/drawing/2014/main" id="{88649F31-1D58-F243-85FD-74506880A336}"/>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0" name="Rectangle 19">
            <a:extLst>
              <a:ext uri="{FF2B5EF4-FFF2-40B4-BE49-F238E27FC236}">
                <a16:creationId xmlns:a16="http://schemas.microsoft.com/office/drawing/2014/main" id="{77038521-D276-4049-A4BA-98C27C6D8256}"/>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6">
            <a:extLst>
              <a:ext uri="{FF2B5EF4-FFF2-40B4-BE49-F238E27FC236}">
                <a16:creationId xmlns:a16="http://schemas.microsoft.com/office/drawing/2014/main" id="{3F2F0951-0E05-43D4-AB3F-73E5681F4301}"/>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1" name="Picture 20">
            <a:extLst>
              <a:ext uri="{FF2B5EF4-FFF2-40B4-BE49-F238E27FC236}">
                <a16:creationId xmlns:a16="http://schemas.microsoft.com/office/drawing/2014/main" id="{27EC139F-C616-4896-A830-8F9FC5B2C27F}"/>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3" name="Rectangle 256">
            <a:extLst>
              <a:ext uri="{FF2B5EF4-FFF2-40B4-BE49-F238E27FC236}">
                <a16:creationId xmlns:a16="http://schemas.microsoft.com/office/drawing/2014/main" id="{D8ACAAE2-A531-47BE-8F4F-FFC18507ED0B}"/>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113747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2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4299090" y="1412106"/>
            <a:ext cx="3867912"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8323860" y="1412106"/>
            <a:ext cx="3868138" cy="5224413"/>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3866758"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4299089" y="948037"/>
            <a:ext cx="3867912"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8323860" y="948037"/>
            <a:ext cx="3885931"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0178" y="1005840"/>
            <a:ext cx="3870672"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312234" y="1527048"/>
            <a:ext cx="3791415" cy="411035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4297709" y="1005840"/>
            <a:ext cx="38667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4295175" y="1527048"/>
            <a:ext cx="3860800"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8319718" y="1005840"/>
            <a:ext cx="3885931"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8319719" y="1527048"/>
            <a:ext cx="3768204" cy="411035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8" y="365857"/>
            <a:ext cx="10418329"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25" name="Picture 24">
            <a:extLst>
              <a:ext uri="{FF2B5EF4-FFF2-40B4-BE49-F238E27FC236}">
                <a16:creationId xmlns:a16="http://schemas.microsoft.com/office/drawing/2014/main" id="{03BD6692-283A-4A7F-AE4C-0175D48F79AB}"/>
              </a:ext>
            </a:extLst>
          </p:cNvPr>
          <p:cNvPicPr>
            <a:picLocks noChangeAspect="1"/>
          </p:cNvPicPr>
          <p:nvPr userDrawn="1"/>
        </p:nvPicPr>
        <p:blipFill>
          <a:blip r:embed="rId2"/>
          <a:stretch>
            <a:fillRect/>
          </a:stretch>
        </p:blipFill>
        <p:spPr>
          <a:xfrm>
            <a:off x="413129" y="456244"/>
            <a:ext cx="1088136" cy="261860"/>
          </a:xfrm>
          <a:prstGeom prst="rect">
            <a:avLst/>
          </a:prstGeom>
        </p:spPr>
      </p:pic>
      <p:sp>
        <p:nvSpPr>
          <p:cNvPr id="26" name="Rectangle 256">
            <a:extLst>
              <a:ext uri="{FF2B5EF4-FFF2-40B4-BE49-F238E27FC236}">
                <a16:creationId xmlns:a16="http://schemas.microsoft.com/office/drawing/2014/main" id="{7312AC61-61BF-4F96-99DC-555BD73A05FA}"/>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7028812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3 section science highlight">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1DC80716-D7F2-40BD-B894-87B7C5521D93}"/>
              </a:ext>
            </a:extLst>
          </p:cNvPr>
          <p:cNvSpPr/>
          <p:nvPr userDrawn="1"/>
        </p:nvSpPr>
        <p:spPr>
          <a:xfrm>
            <a:off x="274319"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3" name="Rectangle 12">
            <a:extLst>
              <a:ext uri="{FF2B5EF4-FFF2-40B4-BE49-F238E27FC236}">
                <a16:creationId xmlns:a16="http://schemas.microsoft.com/office/drawing/2014/main" id="{DD431D86-B4F2-4178-9479-C223044E67E1}"/>
              </a:ext>
            </a:extLst>
          </p:cNvPr>
          <p:cNvSpPr/>
          <p:nvPr userDrawn="1"/>
        </p:nvSpPr>
        <p:spPr>
          <a:xfrm>
            <a:off x="27432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9" name="Rectangle 38">
            <a:extLst>
              <a:ext uri="{FF2B5EF4-FFF2-40B4-BE49-F238E27FC236}">
                <a16:creationId xmlns:a16="http://schemas.microsoft.com/office/drawing/2014/main" id="{9772E6C0-3363-4678-BD7B-839981CFEC1B}"/>
              </a:ext>
            </a:extLst>
          </p:cNvPr>
          <p:cNvSpPr/>
          <p:nvPr userDrawn="1"/>
        </p:nvSpPr>
        <p:spPr>
          <a:xfrm>
            <a:off x="328861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7881C044-83B1-4BEC-A2A0-51CA4BF72CE4}"/>
              </a:ext>
            </a:extLst>
          </p:cNvPr>
          <p:cNvSpPr/>
          <p:nvPr userDrawn="1"/>
        </p:nvSpPr>
        <p:spPr>
          <a:xfrm>
            <a:off x="3288610"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40" name="Rectangle 39">
            <a:extLst>
              <a:ext uri="{FF2B5EF4-FFF2-40B4-BE49-F238E27FC236}">
                <a16:creationId xmlns:a16="http://schemas.microsoft.com/office/drawing/2014/main" id="{104C995C-9C57-406C-A69D-7613F8F47165}"/>
              </a:ext>
            </a:extLst>
          </p:cNvPr>
          <p:cNvSpPr/>
          <p:nvPr userDrawn="1"/>
        </p:nvSpPr>
        <p:spPr>
          <a:xfrm>
            <a:off x="6302900"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2" name="Rectangle 21">
            <a:extLst>
              <a:ext uri="{FF2B5EF4-FFF2-40B4-BE49-F238E27FC236}">
                <a16:creationId xmlns:a16="http://schemas.microsoft.com/office/drawing/2014/main" id="{A526A7F5-6E08-49A4-A894-85B35B49A075}"/>
              </a:ext>
            </a:extLst>
          </p:cNvPr>
          <p:cNvSpPr/>
          <p:nvPr userDrawn="1"/>
        </p:nvSpPr>
        <p:spPr>
          <a:xfrm>
            <a:off x="6302901"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6" name="Rectangle 25">
            <a:extLst>
              <a:ext uri="{FF2B5EF4-FFF2-40B4-BE49-F238E27FC236}">
                <a16:creationId xmlns:a16="http://schemas.microsoft.com/office/drawing/2014/main" id="{925F09E4-91A6-437A-BED4-ED7995D473E7}"/>
              </a:ext>
            </a:extLst>
          </p:cNvPr>
          <p:cNvSpPr/>
          <p:nvPr userDrawn="1"/>
        </p:nvSpPr>
        <p:spPr>
          <a:xfrm>
            <a:off x="9317192" y="1434925"/>
            <a:ext cx="2874807" cy="5201594"/>
          </a:xfrm>
          <a:prstGeom prst="rect">
            <a:avLst/>
          </a:prstGeom>
          <a:gradFill flip="none" rotWithShape="1">
            <a:gsLst>
              <a:gs pos="52000">
                <a:schemeClr val="bg1">
                  <a:lumMod val="95000"/>
                </a:schemeClr>
              </a:gs>
              <a:gs pos="0">
                <a:schemeClr val="bg2">
                  <a:alpha val="0"/>
                </a:schemeClr>
              </a:gs>
              <a:gs pos="100000">
                <a:srgbClr val="CFCFCF"/>
              </a:gs>
            </a:gsLst>
            <a:lin ang="16200000" scaled="1"/>
            <a:tileRect/>
          </a:gra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7" name="Rectangle 26">
            <a:extLst>
              <a:ext uri="{FF2B5EF4-FFF2-40B4-BE49-F238E27FC236}">
                <a16:creationId xmlns:a16="http://schemas.microsoft.com/office/drawing/2014/main" id="{6192D3D3-2A2D-4482-B3F5-B0CBCD39D93A}"/>
              </a:ext>
            </a:extLst>
          </p:cNvPr>
          <p:cNvSpPr/>
          <p:nvPr userDrawn="1"/>
        </p:nvSpPr>
        <p:spPr>
          <a:xfrm>
            <a:off x="9317193" y="948037"/>
            <a:ext cx="2874807" cy="486888"/>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4" name="Text Placeholder 2">
            <a:extLst>
              <a:ext uri="{FF2B5EF4-FFF2-40B4-BE49-F238E27FC236}">
                <a16:creationId xmlns:a16="http://schemas.microsoft.com/office/drawing/2014/main" id="{A568B759-9EAF-4F57-B09C-A71D9D5B516C}"/>
              </a:ext>
            </a:extLst>
          </p:cNvPr>
          <p:cNvSpPr>
            <a:spLocks noGrp="1"/>
          </p:cNvSpPr>
          <p:nvPr userDrawn="1">
            <p:ph type="body" idx="1"/>
          </p:nvPr>
        </p:nvSpPr>
        <p:spPr>
          <a:xfrm>
            <a:off x="274319" y="1005840"/>
            <a:ext cx="2861458"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62AD586E-7375-402D-9BA8-7C07EB8240E8}"/>
              </a:ext>
            </a:extLst>
          </p:cNvPr>
          <p:cNvSpPr>
            <a:spLocks noGrp="1"/>
          </p:cNvSpPr>
          <p:nvPr userDrawn="1">
            <p:ph sz="half" idx="2"/>
          </p:nvPr>
        </p:nvSpPr>
        <p:spPr>
          <a:xfrm>
            <a:off x="274318" y="1527048"/>
            <a:ext cx="2861459" cy="5010912"/>
          </a:xfrm>
          <a:ln w="12700">
            <a:noFill/>
          </a:ln>
        </p:spPr>
        <p:txBody>
          <a:bodyPr tIns="45720" bIns="91440"/>
          <a:lstStyle>
            <a:lvl1pPr>
              <a:defRPr sz="1800"/>
            </a:lvl1pPr>
            <a:lvl2pPr>
              <a:defRPr sz="1600"/>
            </a:lvl2pPr>
            <a:lvl3pPr>
              <a:defRPr sz="1400"/>
            </a:lvl3pPr>
            <a:lvl4pPr>
              <a:defRPr sz="1200"/>
            </a:lvl4pPr>
            <a:lvl5pPr marL="1482725" indent="-222250">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4">
            <a:extLst>
              <a:ext uri="{FF2B5EF4-FFF2-40B4-BE49-F238E27FC236}">
                <a16:creationId xmlns:a16="http://schemas.microsoft.com/office/drawing/2014/main" id="{2A49DFE2-905F-42AB-9CE1-CCCD2BB9576B}"/>
              </a:ext>
            </a:extLst>
          </p:cNvPr>
          <p:cNvSpPr>
            <a:spLocks noGrp="1"/>
          </p:cNvSpPr>
          <p:nvPr userDrawn="1">
            <p:ph type="body" sz="quarter" idx="3"/>
          </p:nvPr>
        </p:nvSpPr>
        <p:spPr>
          <a:xfrm>
            <a:off x="3288609" y="1005840"/>
            <a:ext cx="2874807"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5">
            <a:extLst>
              <a:ext uri="{FF2B5EF4-FFF2-40B4-BE49-F238E27FC236}">
                <a16:creationId xmlns:a16="http://schemas.microsoft.com/office/drawing/2014/main" id="{AF1555CB-15BC-4181-B741-965A19E6BA91}"/>
              </a:ext>
            </a:extLst>
          </p:cNvPr>
          <p:cNvSpPr>
            <a:spLocks noGrp="1"/>
          </p:cNvSpPr>
          <p:nvPr userDrawn="1">
            <p:ph sz="quarter" idx="4"/>
          </p:nvPr>
        </p:nvSpPr>
        <p:spPr>
          <a:xfrm>
            <a:off x="3288609" y="1527048"/>
            <a:ext cx="2874807"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4">
            <a:extLst>
              <a:ext uri="{FF2B5EF4-FFF2-40B4-BE49-F238E27FC236}">
                <a16:creationId xmlns:a16="http://schemas.microsoft.com/office/drawing/2014/main" id="{21FF3A3E-474D-4F1F-9B01-4428215B857D}"/>
              </a:ext>
            </a:extLst>
          </p:cNvPr>
          <p:cNvSpPr>
            <a:spLocks noGrp="1"/>
          </p:cNvSpPr>
          <p:nvPr userDrawn="1">
            <p:ph type="body" sz="quarter" idx="10"/>
          </p:nvPr>
        </p:nvSpPr>
        <p:spPr>
          <a:xfrm>
            <a:off x="6312952"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5">
            <a:extLst>
              <a:ext uri="{FF2B5EF4-FFF2-40B4-BE49-F238E27FC236}">
                <a16:creationId xmlns:a16="http://schemas.microsoft.com/office/drawing/2014/main" id="{EDB166DE-69D8-4E82-A304-FF11CEBD23D7}"/>
              </a:ext>
            </a:extLst>
          </p:cNvPr>
          <p:cNvSpPr>
            <a:spLocks noGrp="1"/>
          </p:cNvSpPr>
          <p:nvPr userDrawn="1">
            <p:ph sz="quarter" idx="11"/>
          </p:nvPr>
        </p:nvSpPr>
        <p:spPr>
          <a:xfrm>
            <a:off x="6312952"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2" name="Rectangle 31">
            <a:extLst>
              <a:ext uri="{FF2B5EF4-FFF2-40B4-BE49-F238E27FC236}">
                <a16:creationId xmlns:a16="http://schemas.microsoft.com/office/drawing/2014/main" id="{4A1CB721-FBCB-4DC7-9C2A-15C90E984F90}"/>
              </a:ext>
            </a:extLst>
          </p:cNvPr>
          <p:cNvSpPr/>
          <p:nvPr userDrawn="1"/>
        </p:nvSpPr>
        <p:spPr>
          <a:xfrm>
            <a:off x="1773669" y="320040"/>
            <a:ext cx="10418331"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33" name="Title 1">
            <a:extLst>
              <a:ext uri="{FF2B5EF4-FFF2-40B4-BE49-F238E27FC236}">
                <a16:creationId xmlns:a16="http://schemas.microsoft.com/office/drawing/2014/main" id="{9FDFB4D2-95C3-44FB-85E0-FB87B96D0DC8}"/>
              </a:ext>
            </a:extLst>
          </p:cNvPr>
          <p:cNvSpPr>
            <a:spLocks noGrp="1"/>
          </p:cNvSpPr>
          <p:nvPr userDrawn="1">
            <p:ph type="title"/>
          </p:nvPr>
        </p:nvSpPr>
        <p:spPr>
          <a:xfrm>
            <a:off x="1773669" y="365857"/>
            <a:ext cx="10418330" cy="406265"/>
          </a:xfrm>
        </p:spPr>
        <p:txBody>
          <a:bodyPr/>
          <a:lstStyle>
            <a:lvl1pPr>
              <a:defRPr sz="2400" b="0">
                <a:solidFill>
                  <a:schemeClr val="tx1"/>
                </a:solidFill>
                <a:latin typeface="Century Gothic" panose="020B0502020202020204" pitchFamily="34" charset="0"/>
              </a:defRPr>
            </a:lvl1pPr>
          </a:lstStyle>
          <a:p>
            <a:r>
              <a:rPr lang="en-US"/>
              <a:t>Click to edit Master title style</a:t>
            </a:r>
            <a:endParaRPr lang="en-US" dirty="0"/>
          </a:p>
        </p:txBody>
      </p:sp>
      <p:sp>
        <p:nvSpPr>
          <p:cNvPr id="23" name="Rectangle 22">
            <a:extLst>
              <a:ext uri="{FF2B5EF4-FFF2-40B4-BE49-F238E27FC236}">
                <a16:creationId xmlns:a16="http://schemas.microsoft.com/office/drawing/2014/main" id="{8E38BD24-68BF-4642-BFC4-180B70D413B8}"/>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24" name="Rectangle 23">
            <a:extLst>
              <a:ext uri="{FF2B5EF4-FFF2-40B4-BE49-F238E27FC236}">
                <a16:creationId xmlns:a16="http://schemas.microsoft.com/office/drawing/2014/main" id="{6CDDBDFD-39A6-0043-BAD4-065FAFF6A9DA}"/>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1" name="Rectangle 6">
            <a:extLst>
              <a:ext uri="{FF2B5EF4-FFF2-40B4-BE49-F238E27FC236}">
                <a16:creationId xmlns:a16="http://schemas.microsoft.com/office/drawing/2014/main" id="{F20E070A-FF02-490F-91F7-767E82133AD8}"/>
              </a:ext>
            </a:extLst>
          </p:cNvPr>
          <p:cNvSpPr>
            <a:spLocks noChangeArrowheads="1"/>
          </p:cNvSpPr>
          <p:nvPr userDrawn="1"/>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29" name="Text Placeholder 4">
            <a:extLst>
              <a:ext uri="{FF2B5EF4-FFF2-40B4-BE49-F238E27FC236}">
                <a16:creationId xmlns:a16="http://schemas.microsoft.com/office/drawing/2014/main" id="{757D323C-D2DD-42C4-81D6-6224EE035EE4}"/>
              </a:ext>
            </a:extLst>
          </p:cNvPr>
          <p:cNvSpPr>
            <a:spLocks noGrp="1"/>
          </p:cNvSpPr>
          <p:nvPr userDrawn="1">
            <p:ph type="body" sz="quarter" idx="12"/>
          </p:nvPr>
        </p:nvSpPr>
        <p:spPr>
          <a:xfrm>
            <a:off x="9317190" y="1005840"/>
            <a:ext cx="2864755" cy="406266"/>
          </a:xfrm>
          <a:noFill/>
          <a:ln w="12700">
            <a:noFill/>
          </a:ln>
        </p:spPr>
        <p:txBody>
          <a:bodyPr tIns="91440" bIns="91440" anchor="ct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Content Placeholder 5">
            <a:extLst>
              <a:ext uri="{FF2B5EF4-FFF2-40B4-BE49-F238E27FC236}">
                <a16:creationId xmlns:a16="http://schemas.microsoft.com/office/drawing/2014/main" id="{6D6262AB-5413-4C3B-B769-39B07A6E5626}"/>
              </a:ext>
            </a:extLst>
          </p:cNvPr>
          <p:cNvSpPr>
            <a:spLocks noGrp="1"/>
          </p:cNvSpPr>
          <p:nvPr userDrawn="1">
            <p:ph sz="quarter" idx="13"/>
          </p:nvPr>
        </p:nvSpPr>
        <p:spPr>
          <a:xfrm>
            <a:off x="9317190" y="1527048"/>
            <a:ext cx="2864755" cy="5010912"/>
          </a:xfrm>
          <a:ln w="12700">
            <a:noFill/>
          </a:ln>
        </p:spPr>
        <p:txBody>
          <a:bodyPr tIns="45720" bIns="91440"/>
          <a:lstStyle>
            <a:lvl1pPr>
              <a:defRPr sz="1800"/>
            </a:lvl1pPr>
            <a:lvl2pPr>
              <a:defRPr sz="1600"/>
            </a:lvl2pPr>
            <a:lvl3pPr>
              <a:defRPr sz="1400"/>
            </a:lvl3pPr>
            <a:lvl4pPr>
              <a:defRPr sz="1200"/>
            </a:lvl4pPr>
            <a:lvl5pPr marL="1482725" indent="-222250">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5" name="Picture 24">
            <a:extLst>
              <a:ext uri="{FF2B5EF4-FFF2-40B4-BE49-F238E27FC236}">
                <a16:creationId xmlns:a16="http://schemas.microsoft.com/office/drawing/2014/main" id="{F5E4A85E-2D34-4FC1-90CE-1459D5681FC3}"/>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07604" y="441571"/>
            <a:ext cx="1093661" cy="265176"/>
          </a:xfrm>
          <a:prstGeom prst="rect">
            <a:avLst/>
          </a:prstGeom>
        </p:spPr>
      </p:pic>
    </p:spTree>
    <p:extLst>
      <p:ext uri="{BB962C8B-B14F-4D97-AF65-F5344CB8AC3E}">
        <p14:creationId xmlns:p14="http://schemas.microsoft.com/office/powerpoint/2010/main" val="19465607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9455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29767" y="274320"/>
            <a:ext cx="11430000" cy="539496"/>
          </a:xfrm>
        </p:spPr>
        <p:txBody>
          <a:bodyPr/>
          <a:lstStyle>
            <a:lvl1pPr>
              <a:lnSpc>
                <a:spcPct val="90000"/>
              </a:lnSpc>
              <a:defRPr sz="3200"/>
            </a:lvl1pPr>
          </a:lstStyle>
          <a:p>
            <a:r>
              <a:rPr lang="en-US"/>
              <a:t>Click to edit Master title style</a:t>
            </a:r>
            <a:endParaRPr lang="en-US" dirty="0"/>
          </a:p>
        </p:txBody>
      </p:sp>
      <p:sp>
        <p:nvSpPr>
          <p:cNvPr id="3" name="Content Placeholder 2"/>
          <p:cNvSpPr>
            <a:spLocks noGrp="1"/>
          </p:cNvSpPr>
          <p:nvPr>
            <p:ph idx="1"/>
          </p:nvPr>
        </p:nvSpPr>
        <p:spPr>
          <a:xfrm>
            <a:off x="448055" y="1653735"/>
            <a:ext cx="11430000" cy="4047778"/>
          </a:xfrm>
        </p:spPr>
        <p:txBody>
          <a:bodyPr/>
          <a:lstStyle>
            <a:lvl1pPr marL="288925" indent="-288925">
              <a:spcBef>
                <a:spcPts val="1800"/>
              </a:spcBef>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buClr>
                <a:schemeClr val="tx1"/>
              </a:buClr>
              <a:buSzPct val="90000"/>
              <a:buFont typeface="Century Gothic" panose="020B0502020202020204" pitchFamily="34" charset="0"/>
              <a:buChar char="–"/>
              <a:defRPr>
                <a:latin typeface="+mn-lt"/>
                <a:cs typeface="Arial" panose="020B0604020202020204" pitchFamily="34" charset="0"/>
              </a:defRPr>
            </a:lvl2pPr>
            <a:lvl3pPr marL="1031875" indent="-288925">
              <a:buClr>
                <a:schemeClr val="tx1"/>
              </a:buClr>
              <a:buSzPct val="90000"/>
              <a:buFont typeface="Century Gothic" panose="020B0502020202020204" pitchFamily="34" charset="0"/>
              <a:buChar char="•"/>
              <a:defRPr>
                <a:latin typeface="+mn-lt"/>
                <a:cs typeface="Arial" panose="020B0604020202020204" pitchFamily="34" charset="0"/>
              </a:defRPr>
            </a:lvl3pPr>
            <a:lvl4pPr>
              <a:buClr>
                <a:schemeClr val="tx1"/>
              </a:buClr>
              <a:defRPr>
                <a:latin typeface="+mn-lt"/>
                <a:cs typeface="Arial" panose="020B0604020202020204" pitchFamily="34" charset="0"/>
              </a:defRPr>
            </a:lvl4pPr>
            <a:lvl5pPr marL="1482725" indent="-222250">
              <a:buClr>
                <a:schemeClr val="tx1"/>
              </a:buClr>
              <a:buFont typeface="Arial" panose="020B0604020202020204" pitchFamily="34" charset="0"/>
              <a:buChar char="•"/>
              <a:defRPr>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227458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DAB3A-4154-42CC-B73A-07DD412DD14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r="-401" b="-1"/>
          <a:stretch/>
        </p:blipFill>
        <p:spPr>
          <a:xfrm>
            <a:off x="6095998" y="1078992"/>
            <a:ext cx="5535025" cy="4228673"/>
          </a:xfrm>
          <a:prstGeom prst="rect">
            <a:avLst/>
          </a:prstGeom>
        </p:spPr>
      </p:pic>
      <p:sp>
        <p:nvSpPr>
          <p:cNvPr id="6" name="Rectangle 5">
            <a:extLst>
              <a:ext uri="{FF2B5EF4-FFF2-40B4-BE49-F238E27FC236}">
                <a16:creationId xmlns:a16="http://schemas.microsoft.com/office/drawing/2014/main" id="{F679D6E9-7CB6-4816-BA71-A98C108727C8}"/>
              </a:ext>
            </a:extLst>
          </p:cNvPr>
          <p:cNvSpPr/>
          <p:nvPr userDrawn="1"/>
        </p:nvSpPr>
        <p:spPr>
          <a:xfrm>
            <a:off x="274320" y="1078992"/>
            <a:ext cx="5821680" cy="4228673"/>
          </a:xfrm>
          <a:prstGeom prst="rect">
            <a:avLst/>
          </a:prstGeom>
          <a:solidFill>
            <a:srgbClr val="CFCFCF"/>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2" name="Title 1">
            <a:extLst>
              <a:ext uri="{FF2B5EF4-FFF2-40B4-BE49-F238E27FC236}">
                <a16:creationId xmlns:a16="http://schemas.microsoft.com/office/drawing/2014/main" id="{C2F2F47A-E421-4CE0-A746-76A8C436B135}"/>
              </a:ext>
            </a:extLst>
          </p:cNvPr>
          <p:cNvSpPr>
            <a:spLocks noGrp="1"/>
          </p:cNvSpPr>
          <p:nvPr>
            <p:ph type="title"/>
          </p:nvPr>
        </p:nvSpPr>
        <p:spPr>
          <a:xfrm>
            <a:off x="429768" y="1352479"/>
            <a:ext cx="5413469" cy="1100789"/>
          </a:xfrm>
        </p:spPr>
        <p:txBody>
          <a:bodyPr/>
          <a:lstStyle/>
          <a:p>
            <a:r>
              <a:rPr lang="en-US"/>
              <a:t>Click to edit Master title style</a:t>
            </a:r>
            <a:endParaRPr lang="en-US" dirty="0"/>
          </a:p>
        </p:txBody>
      </p:sp>
      <p:sp>
        <p:nvSpPr>
          <p:cNvPr id="10" name="Content Placeholder 5">
            <a:extLst>
              <a:ext uri="{FF2B5EF4-FFF2-40B4-BE49-F238E27FC236}">
                <a16:creationId xmlns:a16="http://schemas.microsoft.com/office/drawing/2014/main" id="{6068FB31-3CF5-496E-BC0D-61D682234A2C}"/>
              </a:ext>
            </a:extLst>
          </p:cNvPr>
          <p:cNvSpPr>
            <a:spLocks noGrp="1"/>
          </p:cNvSpPr>
          <p:nvPr>
            <p:ph sz="quarter" idx="4"/>
          </p:nvPr>
        </p:nvSpPr>
        <p:spPr>
          <a:xfrm>
            <a:off x="412217" y="2891883"/>
            <a:ext cx="5431021" cy="2252546"/>
          </a:xfrm>
        </p:spPr>
        <p:txBody>
          <a:bodyPr/>
          <a:lstStyle>
            <a:lvl1pPr marL="287338" indent="-287338">
              <a:buClr>
                <a:schemeClr val="tx1"/>
              </a:buClr>
              <a:buFont typeface="Century Gothic" panose="020B0502020202020204" pitchFamily="34" charset="0"/>
              <a:buChar char="•"/>
              <a:defRPr sz="2000">
                <a:latin typeface="Century Gothic" panose="020B0502020202020204" pitchFamily="34" charset="0"/>
              </a:defRPr>
            </a:lvl1pPr>
            <a:lvl2pPr marL="688975" indent="-285750">
              <a:buClr>
                <a:schemeClr val="tx1"/>
              </a:buClr>
              <a:buFont typeface="Century Gothic" panose="020B0502020202020204" pitchFamily="34" charset="0"/>
              <a:buChar char="–"/>
              <a:defRPr sz="1800">
                <a:latin typeface="Century Gothic" panose="020B0502020202020204" pitchFamily="34" charset="0"/>
              </a:defRPr>
            </a:lvl2pPr>
            <a:lvl3pPr>
              <a:defRPr sz="1600"/>
            </a:lvl3pPr>
            <a:lvl4pPr>
              <a:defRPr sz="1400"/>
            </a:lvl4pPr>
            <a:lvl5pPr marL="1482725" indent="-222250">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p:txBody>
      </p:sp>
      <p:sp>
        <p:nvSpPr>
          <p:cNvPr id="15" name="Rectangle 14">
            <a:extLst>
              <a:ext uri="{FF2B5EF4-FFF2-40B4-BE49-F238E27FC236}">
                <a16:creationId xmlns:a16="http://schemas.microsoft.com/office/drawing/2014/main" id="{88ACC93F-6123-3F49-8C15-4A811AF8B7BB}"/>
              </a:ext>
            </a:extLst>
          </p:cNvPr>
          <p:cNvSpPr/>
          <p:nvPr userDrawn="1"/>
        </p:nvSpPr>
        <p:spPr>
          <a:xfrm>
            <a:off x="0" y="320040"/>
            <a:ext cx="274320" cy="51090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lvl="0" algn="ctr">
              <a:lnSpc>
                <a:spcPct val="90000"/>
              </a:lnSpc>
            </a:pPr>
            <a:endParaRPr lang="en-US" dirty="0">
              <a:solidFill>
                <a:schemeClr val="tx1"/>
              </a:solidFill>
            </a:endParaRPr>
          </a:p>
        </p:txBody>
      </p:sp>
      <p:sp>
        <p:nvSpPr>
          <p:cNvPr id="16" name="Rectangle 15">
            <a:extLst>
              <a:ext uri="{FF2B5EF4-FFF2-40B4-BE49-F238E27FC236}">
                <a16:creationId xmlns:a16="http://schemas.microsoft.com/office/drawing/2014/main" id="{D7756F41-5AD0-C346-AE90-A0206E07D1B9}"/>
              </a:ext>
            </a:extLst>
          </p:cNvPr>
          <p:cNvSpPr/>
          <p:nvPr userDrawn="1"/>
        </p:nvSpPr>
        <p:spPr>
          <a:xfrm>
            <a:off x="274320" y="320040"/>
            <a:ext cx="1412673" cy="510909"/>
          </a:xfrm>
          <a:prstGeom prst="rect">
            <a:avLst/>
          </a:prstGeom>
          <a:solidFill>
            <a:schemeClr val="bg2">
              <a:lumMod val="85000"/>
            </a:schemeClr>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pic>
        <p:nvPicPr>
          <p:cNvPr id="11" name="Picture 10">
            <a:extLst>
              <a:ext uri="{FF2B5EF4-FFF2-40B4-BE49-F238E27FC236}">
                <a16:creationId xmlns:a16="http://schemas.microsoft.com/office/drawing/2014/main" id="{ACE79036-1F33-40EB-AB47-F9529E5C3C6A}"/>
              </a:ext>
            </a:extLst>
          </p:cNvPr>
          <p:cNvPicPr>
            <a:picLocks noChangeAspect="1"/>
          </p:cNvPicPr>
          <p:nvPr userDrawn="1"/>
        </p:nvPicPr>
        <p:blipFill>
          <a:blip r:embed="rId3"/>
          <a:stretch>
            <a:fillRect/>
          </a:stretch>
        </p:blipFill>
        <p:spPr>
          <a:xfrm>
            <a:off x="413129" y="456244"/>
            <a:ext cx="1088136" cy="261860"/>
          </a:xfrm>
          <a:prstGeom prst="rect">
            <a:avLst/>
          </a:prstGeom>
        </p:spPr>
      </p:pic>
      <p:sp>
        <p:nvSpPr>
          <p:cNvPr id="12" name="Freeform 7">
            <a:extLst>
              <a:ext uri="{FF2B5EF4-FFF2-40B4-BE49-F238E27FC236}">
                <a16:creationId xmlns:a16="http://schemas.microsoft.com/office/drawing/2014/main" id="{3E861E90-11A2-4A0B-85EB-1A2865C9A48F}"/>
              </a:ext>
            </a:extLst>
          </p:cNvPr>
          <p:cNvSpPr>
            <a:spLocks/>
          </p:cNvSpPr>
          <p:nvPr userDrawn="1"/>
        </p:nvSpPr>
        <p:spPr bwMode="auto">
          <a:xfrm>
            <a:off x="6096000" y="0"/>
            <a:ext cx="6096000" cy="6858000"/>
          </a:xfrm>
          <a:custGeom>
            <a:avLst/>
            <a:gdLst>
              <a:gd name="T0" fmla="*/ 3049 w 3388"/>
              <a:gd name="T1" fmla="*/ 0 h 3815"/>
              <a:gd name="T2" fmla="*/ 3049 w 3388"/>
              <a:gd name="T3" fmla="*/ 2951 h 3815"/>
              <a:gd name="T4" fmla="*/ 0 w 3388"/>
              <a:gd name="T5" fmla="*/ 2951 h 3815"/>
              <a:gd name="T6" fmla="*/ 0 w 3388"/>
              <a:gd name="T7" fmla="*/ 3815 h 3815"/>
              <a:gd name="T8" fmla="*/ 3388 w 3388"/>
              <a:gd name="T9" fmla="*/ 3815 h 3815"/>
              <a:gd name="T10" fmla="*/ 3388 w 3388"/>
              <a:gd name="T11" fmla="*/ 2969 h 3815"/>
              <a:gd name="T12" fmla="*/ 3388 w 3388"/>
              <a:gd name="T13" fmla="*/ 2951 h 3815"/>
              <a:gd name="T14" fmla="*/ 3388 w 3388"/>
              <a:gd name="T15" fmla="*/ 0 h 3815"/>
              <a:gd name="T16" fmla="*/ 3049 w 3388"/>
              <a:gd name="T17" fmla="*/ 0 h 3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88" h="3815">
                <a:moveTo>
                  <a:pt x="3049" y="0"/>
                </a:moveTo>
                <a:lnTo>
                  <a:pt x="3049" y="2951"/>
                </a:lnTo>
                <a:lnTo>
                  <a:pt x="0" y="2951"/>
                </a:lnTo>
                <a:lnTo>
                  <a:pt x="0" y="3815"/>
                </a:lnTo>
                <a:lnTo>
                  <a:pt x="3388" y="3815"/>
                </a:lnTo>
                <a:lnTo>
                  <a:pt x="3388" y="2969"/>
                </a:lnTo>
                <a:lnTo>
                  <a:pt x="3388" y="2951"/>
                </a:lnTo>
                <a:lnTo>
                  <a:pt x="3388" y="0"/>
                </a:lnTo>
                <a:lnTo>
                  <a:pt x="3049" y="0"/>
                </a:lnTo>
                <a:close/>
              </a:path>
            </a:pathLst>
          </a:custGeom>
          <a:solidFill>
            <a:srgbClr val="CBCBCB"/>
          </a:solidFill>
          <a:ln>
            <a:noFill/>
          </a:ln>
        </p:spPr>
        <p:txBody>
          <a:bodyPr vert="horz" wrap="square" lIns="91440" tIns="45720" rIns="91440" bIns="45720" numCol="1" anchor="t" anchorCtr="0" compatLnSpc="1">
            <a:prstTxWarp prst="textNoShape">
              <a:avLst/>
            </a:prstTxWarp>
          </a:bodyPr>
          <a:lstStyle/>
          <a:p>
            <a:endParaRPr lang="en-US" dirty="0">
              <a:latin typeface="Century Gothic" panose="020B0502020202020204" pitchFamily="34" charset="0"/>
            </a:endParaRPr>
          </a:p>
        </p:txBody>
      </p:sp>
    </p:spTree>
    <p:extLst>
      <p:ext uri="{BB962C8B-B14F-4D97-AF65-F5344CB8AC3E}">
        <p14:creationId xmlns:p14="http://schemas.microsoft.com/office/powerpoint/2010/main" val="2751671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4" name="Content Placeholder 3"/>
          <p:cNvSpPr>
            <a:spLocks noGrp="1"/>
          </p:cNvSpPr>
          <p:nvPr>
            <p:ph sz="half" idx="2"/>
          </p:nvPr>
        </p:nvSpPr>
        <p:spPr>
          <a:xfrm>
            <a:off x="465135" y="1444753"/>
            <a:ext cx="5507832" cy="4203944"/>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6" name="Content Placeholder 5"/>
          <p:cNvSpPr>
            <a:spLocks noGrp="1"/>
          </p:cNvSpPr>
          <p:nvPr>
            <p:ph sz="quarter" idx="4"/>
          </p:nvPr>
        </p:nvSpPr>
        <p:spPr>
          <a:xfrm>
            <a:off x="6241493" y="1444753"/>
            <a:ext cx="5504688" cy="4203944"/>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32605782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465135" y="1444752"/>
            <a:ext cx="5507832"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65135" y="2275467"/>
            <a:ext cx="5507832" cy="3373229"/>
          </a:xfrm>
        </p:spPr>
        <p:txBody>
          <a:bodyPr/>
          <a:lstStyle>
            <a:lvl1pPr marL="230188" indent="-23018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a:latin typeface="+mn-lt"/>
              </a:defRPr>
            </a:lvl2pPr>
            <a:lvl3pPr marL="914400" indent="-230188">
              <a:buClr>
                <a:schemeClr val="tx1"/>
              </a:buClr>
              <a:buFont typeface="Century Gothic" panose="020B0502020202020204" pitchFamily="34" charset="0"/>
              <a:buChar char="•"/>
              <a:defRPr sz="1600" baseline="0">
                <a:latin typeface="Century Gothic" panose="020B0502020202020204" pitchFamily="34" charset="0"/>
              </a:defRPr>
            </a:lvl3pPr>
            <a:lvl4pPr marL="971550" indent="0">
              <a:buClr>
                <a:schemeClr val="tx1"/>
              </a:buClr>
              <a:buFont typeface="Century Gothic" panose="020B0502020202020204" pitchFamily="34" charset="0"/>
              <a:buNone/>
              <a:defRPr sz="1400">
                <a:latin typeface="+mn-lt"/>
              </a:defRPr>
            </a:lvl4pPr>
            <a:lvl5pPr marL="1482725" indent="-222250">
              <a:buClr>
                <a:schemeClr val="tx1"/>
              </a:buClr>
              <a:buFont typeface="Century Gothic" panose="020B0502020202020204" pitchFamily="34" charset="0"/>
              <a:buChar char="•"/>
              <a:defRPr sz="1600">
                <a:latin typeface="+mn-lt"/>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241493" y="1444752"/>
            <a:ext cx="5504688" cy="821190"/>
          </a:xfrm>
        </p:spPr>
        <p:txBody>
          <a:bodyPr anchor="b"/>
          <a:lstStyle>
            <a:lvl1pPr marL="0" indent="0">
              <a:buNone/>
              <a:defRPr sz="2400" b="0" baseline="0">
                <a:solidFill>
                  <a:schemeClr val="tx1"/>
                </a:solidFill>
                <a:latin typeface="Century Gothic" panose="020B0502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1493" y="2275467"/>
            <a:ext cx="5504688" cy="3373229"/>
          </a:xfrm>
        </p:spPr>
        <p:txBody>
          <a:bodyPr/>
          <a:lstStyle>
            <a:lvl1pPr marL="287338" indent="-287338">
              <a:buClr>
                <a:schemeClr val="tx1"/>
              </a:buClr>
              <a:buFont typeface="Century Gothic" panose="020B0502020202020204" pitchFamily="34" charset="0"/>
              <a:buChar char="•"/>
              <a:defRPr sz="2000" baseline="0">
                <a:latin typeface="Century Gothic" panose="020B0502020202020204" pitchFamily="34" charset="0"/>
              </a:defRPr>
            </a:lvl1pPr>
            <a:lvl2pPr marL="625475" indent="-279400">
              <a:buClr>
                <a:schemeClr val="tx1"/>
              </a:buClr>
              <a:buSzPct val="90000"/>
              <a:buFont typeface="Century Gothic" panose="020B0502020202020204" pitchFamily="34" charset="0"/>
              <a:buChar char="–"/>
              <a:defRPr sz="1800" baseline="0">
                <a:latin typeface="Century Gothic" panose="020B0502020202020204" pitchFamily="34" charset="0"/>
              </a:defRPr>
            </a:lvl2pPr>
            <a:lvl3pPr marL="914400" indent="-230188">
              <a:buClr>
                <a:schemeClr val="tx1"/>
              </a:buClr>
              <a:buFont typeface="Century Gothic" panose="020B0502020202020204" pitchFamily="34" charset="0"/>
              <a:buChar char="•"/>
              <a:defRPr sz="1600">
                <a:latin typeface="+mn-lt"/>
              </a:defRPr>
            </a:lvl3pPr>
            <a:lvl4pPr marL="1144588" indent="-173038">
              <a:buClr>
                <a:schemeClr val="tx1"/>
              </a:buClr>
              <a:buFont typeface="Century Gothic" panose="020B0502020202020204" pitchFamily="34" charset="0"/>
              <a:buChar char="•"/>
              <a:defRPr sz="1400">
                <a:latin typeface="+mn-lt"/>
              </a:defRPr>
            </a:lvl4pPr>
            <a:lvl5pPr marL="1482725" indent="-222250">
              <a:buClr>
                <a:schemeClr val="tx1"/>
              </a:buClr>
              <a:defRPr lang="en-US" sz="16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2" name="Rectangle 256">
            <a:extLst>
              <a:ext uri="{FF2B5EF4-FFF2-40B4-BE49-F238E27FC236}">
                <a16:creationId xmlns:a16="http://schemas.microsoft.com/office/drawing/2014/main" id="{0ED8B866-A29F-4437-842E-6B7908B2FB7D}"/>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40899307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425236" cy="535531"/>
          </a:xfrm>
        </p:spPr>
        <p:txBody>
          <a:bodyPr/>
          <a:lstStyle>
            <a:lvl1pPr>
              <a:lnSpc>
                <a:spcPct val="90000"/>
              </a:lnSpc>
              <a:defRPr sz="3200" baseline="0"/>
            </a:lvl1pPr>
          </a:lstStyle>
          <a:p>
            <a:r>
              <a:rPr lang="en-US"/>
              <a:t>Click to edit Master title style</a:t>
            </a:r>
            <a:endParaRPr lang="en-US" dirty="0"/>
          </a:p>
        </p:txBody>
      </p:sp>
    </p:spTree>
    <p:extLst>
      <p:ext uri="{BB962C8B-B14F-4D97-AF65-F5344CB8AC3E}">
        <p14:creationId xmlns:p14="http://schemas.microsoft.com/office/powerpoint/2010/main" val="2987582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Sidebar an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9577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5486400"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6384682" y="1387602"/>
            <a:ext cx="5486400"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84682" y="2213184"/>
            <a:ext cx="5486400"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1861005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1_3 content boxes with reverse headers">
    <p:spTree>
      <p:nvGrpSpPr>
        <p:cNvPr id="1" name=""/>
        <p:cNvGrpSpPr/>
        <p:nvPr/>
      </p:nvGrpSpPr>
      <p:grpSpPr>
        <a:xfrm>
          <a:off x="0" y="0"/>
          <a:ext cx="0" cy="0"/>
          <a:chOff x="0" y="0"/>
          <a:chExt cx="0" cy="0"/>
        </a:xfrm>
      </p:grpSpPr>
      <p:sp>
        <p:nvSpPr>
          <p:cNvPr id="2" name="Title 1"/>
          <p:cNvSpPr>
            <a:spLocks noGrp="1"/>
          </p:cNvSpPr>
          <p:nvPr>
            <p:ph type="title"/>
          </p:nvPr>
        </p:nvSpPr>
        <p:spPr>
          <a:xfrm>
            <a:off x="429768" y="274320"/>
            <a:ext cx="11504904" cy="535531"/>
          </a:xfrm>
        </p:spPr>
        <p:txBody>
          <a:bodyPr/>
          <a:lstStyle>
            <a:lvl1pPr>
              <a:lnSpc>
                <a:spcPct val="90000"/>
              </a:lnSpc>
              <a:defRPr sz="3200"/>
            </a:lvl1pPr>
          </a:lstStyle>
          <a:p>
            <a:r>
              <a:rPr lang="en-US"/>
              <a:t>Click to edit Master title style</a:t>
            </a:r>
            <a:endParaRPr lang="en-US" dirty="0"/>
          </a:p>
        </p:txBody>
      </p:sp>
      <p:sp>
        <p:nvSpPr>
          <p:cNvPr id="3" name="Text Placeholder 2"/>
          <p:cNvSpPr>
            <a:spLocks noGrp="1"/>
          </p:cNvSpPr>
          <p:nvPr>
            <p:ph type="body" idx="1"/>
          </p:nvPr>
        </p:nvSpPr>
        <p:spPr>
          <a:xfrm>
            <a:off x="536696" y="1387602"/>
            <a:ext cx="3610478" cy="821190"/>
          </a:xfrm>
          <a:solidFill>
            <a:schemeClr val="tx2"/>
          </a:solidFill>
          <a:ln w="12700">
            <a:solidFill>
              <a:schemeClr val="tx2"/>
            </a:solidFill>
          </a:ln>
        </p:spPr>
        <p:txBody>
          <a:bodyPr tIns="91440" bIns="91440" anchor="b"/>
          <a:lstStyle>
            <a:lvl1pPr marL="0" indent="0">
              <a:lnSpc>
                <a:spcPct val="90000"/>
              </a:lnSpc>
              <a:buNone/>
              <a:defRPr sz="2000" b="0"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6696" y="2208792"/>
            <a:ext cx="361047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baseline="0"/>
            </a:lvl1pPr>
            <a:lvl2pPr marL="514350" indent="-225425">
              <a:lnSpc>
                <a:spcPct val="90000"/>
              </a:lnSpc>
              <a:buClr>
                <a:schemeClr val="tx1"/>
              </a:buClr>
              <a:buSzPct val="90000"/>
              <a:buFont typeface="Century Gothic" panose="020B0502020202020204" pitchFamily="34" charset="0"/>
              <a:buChar char="–"/>
              <a:defRPr sz="1600" baseline="0"/>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buFont typeface="Arial" panose="020B0604020202020204" pitchFamily="34" charset="0"/>
              <a:buChar cha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393659"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393659"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7" name="Text Placeholder 4">
            <a:extLst>
              <a:ext uri="{FF2B5EF4-FFF2-40B4-BE49-F238E27FC236}">
                <a16:creationId xmlns:a16="http://schemas.microsoft.com/office/drawing/2014/main" id="{49D91D4C-0C90-4594-94C2-E939B6EF57C4}"/>
              </a:ext>
            </a:extLst>
          </p:cNvPr>
          <p:cNvSpPr>
            <a:spLocks noGrp="1"/>
          </p:cNvSpPr>
          <p:nvPr>
            <p:ph type="body" sz="quarter" idx="10"/>
          </p:nvPr>
        </p:nvSpPr>
        <p:spPr>
          <a:xfrm>
            <a:off x="8248562" y="1387602"/>
            <a:ext cx="3608418" cy="821190"/>
          </a:xfrm>
          <a:solidFill>
            <a:schemeClr val="tx2"/>
          </a:solidFill>
          <a:ln w="12700">
            <a:solidFill>
              <a:schemeClr val="tx2"/>
            </a:solidFill>
          </a:ln>
        </p:spPr>
        <p:txBody>
          <a:bodyPr tIns="91440" bIns="91440" anchor="b"/>
          <a:lstStyle>
            <a:lvl1pPr marL="0" indent="0">
              <a:lnSpc>
                <a:spcPct val="90000"/>
              </a:lnSpc>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Content Placeholder 5">
            <a:extLst>
              <a:ext uri="{FF2B5EF4-FFF2-40B4-BE49-F238E27FC236}">
                <a16:creationId xmlns:a16="http://schemas.microsoft.com/office/drawing/2014/main" id="{E1A87D9D-30BD-4BC1-AB79-1F900F87185B}"/>
              </a:ext>
            </a:extLst>
          </p:cNvPr>
          <p:cNvSpPr>
            <a:spLocks noGrp="1"/>
          </p:cNvSpPr>
          <p:nvPr>
            <p:ph sz="quarter" idx="11"/>
          </p:nvPr>
        </p:nvSpPr>
        <p:spPr>
          <a:xfrm>
            <a:off x="8248562" y="2213184"/>
            <a:ext cx="3608418" cy="3813071"/>
          </a:xfrm>
          <a:ln w="12700">
            <a:gradFill flip="none" rotWithShape="1">
              <a:gsLst>
                <a:gs pos="0">
                  <a:schemeClr val="bg1">
                    <a:alpha val="0"/>
                  </a:schemeClr>
                </a:gs>
                <a:gs pos="100000">
                  <a:schemeClr val="tx2"/>
                </a:gs>
              </a:gsLst>
              <a:lin ang="16200000" scaled="1"/>
              <a:tileRect/>
            </a:gradFill>
          </a:ln>
        </p:spPr>
        <p:txBody>
          <a:bodyPr tIns="91440" bIns="91440"/>
          <a:lstStyle>
            <a:lvl1pPr marL="227013" indent="-227013">
              <a:lnSpc>
                <a:spcPct val="90000"/>
              </a:lnSpc>
              <a:buClr>
                <a:schemeClr val="tx1"/>
              </a:buClr>
              <a:buFont typeface="Century Gothic" panose="020B0502020202020204" pitchFamily="34" charset="0"/>
              <a:buChar char="•"/>
              <a:defRPr sz="1800"/>
            </a:lvl1pPr>
            <a:lvl2pPr marL="460375" indent="-171450">
              <a:lnSpc>
                <a:spcPct val="90000"/>
              </a:lnSpc>
              <a:buClr>
                <a:schemeClr val="tx1"/>
              </a:buClr>
              <a:buSzPct val="90000"/>
              <a:buFont typeface="Century Gothic" panose="020B0502020202020204" pitchFamily="34" charset="0"/>
              <a:buChar char="–"/>
              <a:defRPr lang="en-US" sz="1600" kern="1200" baseline="0" dirty="0">
                <a:solidFill>
                  <a:schemeClr val="tx1"/>
                </a:solidFill>
                <a:latin typeface="Century Gothic" panose="020B0502020202020204" pitchFamily="34" charset="0"/>
                <a:ea typeface="+mn-ea"/>
                <a:cs typeface="+mn-cs"/>
              </a:defRPr>
            </a:lvl2pPr>
            <a:lvl3pPr marL="742950" indent="-173038">
              <a:lnSpc>
                <a:spcPct val="90000"/>
              </a:lnSpc>
              <a:buClr>
                <a:schemeClr val="tx1"/>
              </a:buClr>
              <a:buFont typeface="Century Gothic" panose="020B0502020202020204" pitchFamily="34" charset="0"/>
              <a:buChar char="•"/>
              <a:defRPr sz="1400"/>
            </a:lvl3pPr>
            <a:lvl4pPr marL="1144588" indent="-173038">
              <a:lnSpc>
                <a:spcPct val="90000"/>
              </a:lnSpc>
              <a:buClr>
                <a:schemeClr val="tx1"/>
              </a:buClr>
              <a:buSzPct val="90000"/>
              <a:buFont typeface="Century Gothic" panose="020B0502020202020204" pitchFamily="34" charset="0"/>
              <a:buChar char="–"/>
              <a:defRPr sz="1200"/>
            </a:lvl4pPr>
            <a:lvl5pPr marL="1482725" indent="-222250">
              <a:lnSpc>
                <a:spcPct val="90000"/>
              </a:lnSpc>
              <a:buClr>
                <a:schemeClr val="tx1"/>
              </a:buClr>
              <a:defRPr lang="en-US" sz="1400" kern="1200" dirty="0">
                <a:solidFill>
                  <a:schemeClr val="tx1"/>
                </a:solidFill>
                <a:latin typeface="+mn-lt"/>
                <a:ea typeface="+mn-ea"/>
                <a:cs typeface="+mn-cs"/>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p:txBody>
      </p:sp>
      <p:sp>
        <p:nvSpPr>
          <p:cNvPr id="14" name="Rectangle 256">
            <a:extLst>
              <a:ext uri="{FF2B5EF4-FFF2-40B4-BE49-F238E27FC236}">
                <a16:creationId xmlns:a16="http://schemas.microsoft.com/office/drawing/2014/main" id="{B764CAE0-734A-4D16-BDA1-3E43A810370F}"/>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a:t>
            </a:r>
          </a:p>
        </p:txBody>
      </p:sp>
    </p:spTree>
    <p:extLst>
      <p:ext uri="{BB962C8B-B14F-4D97-AF65-F5344CB8AC3E}">
        <p14:creationId xmlns:p14="http://schemas.microsoft.com/office/powerpoint/2010/main" val="2990490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29768" y="274320"/>
            <a:ext cx="11430000" cy="5355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1614" y="1650029"/>
            <a:ext cx="11419468" cy="404092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Edit Master text styles</a:t>
            </a:r>
          </a:p>
          <a:p>
            <a:pPr lvl="1"/>
            <a:r>
              <a:rPr lang="en-US" dirty="0"/>
              <a:t>Second level</a:t>
            </a:r>
          </a:p>
          <a:p>
            <a:pPr lvl="2"/>
            <a:r>
              <a:rPr lang="en-US" dirty="0"/>
              <a:t>Third level</a:t>
            </a:r>
          </a:p>
        </p:txBody>
      </p:sp>
      <p:sp>
        <p:nvSpPr>
          <p:cNvPr id="8" name="Rectangle 6"/>
          <p:cNvSpPr>
            <a:spLocks noChangeArrowheads="1"/>
          </p:cNvSpPr>
          <p:nvPr/>
        </p:nvSpPr>
        <p:spPr bwMode="auto">
          <a:xfrm flipH="1">
            <a:off x="-4391" y="6626132"/>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sp>
        <p:nvSpPr>
          <p:cNvPr id="12" name="Rectangle 11">
            <a:extLst>
              <a:ext uri="{FF2B5EF4-FFF2-40B4-BE49-F238E27FC236}">
                <a16:creationId xmlns:a16="http://schemas.microsoft.com/office/drawing/2014/main" id="{4D3B0D07-6BED-A646-84B4-4749F06D6579}"/>
              </a:ext>
            </a:extLst>
          </p:cNvPr>
          <p:cNvSpPr/>
          <p:nvPr userDrawn="1"/>
        </p:nvSpPr>
        <p:spPr>
          <a:xfrm>
            <a:off x="0" y="320040"/>
            <a:ext cx="274320" cy="6537959"/>
          </a:xfrm>
          <a:prstGeom prst="rect">
            <a:avLst/>
          </a:prstGeom>
          <a:solidFill>
            <a:schemeClr val="tx2"/>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endParaRPr>
          </a:p>
        </p:txBody>
      </p:sp>
      <p:sp>
        <p:nvSpPr>
          <p:cNvPr id="13" name="Rectangle 6">
            <a:extLst>
              <a:ext uri="{FF2B5EF4-FFF2-40B4-BE49-F238E27FC236}">
                <a16:creationId xmlns:a16="http://schemas.microsoft.com/office/drawing/2014/main" id="{5832D77F-AA48-5846-ACCE-C0EB6A92350A}"/>
              </a:ext>
            </a:extLst>
          </p:cNvPr>
          <p:cNvSpPr>
            <a:spLocks noChangeArrowheads="1"/>
          </p:cNvSpPr>
          <p:nvPr userDrawn="1"/>
        </p:nvSpPr>
        <p:spPr bwMode="auto">
          <a:xfrm flipH="1">
            <a:off x="-4391" y="6616607"/>
            <a:ext cx="280401" cy="152400"/>
          </a:xfrm>
          <a:prstGeom prst="rect">
            <a:avLst/>
          </a:prstGeom>
          <a:noFill/>
          <a:ln w="9525">
            <a:noFill/>
            <a:miter lim="800000"/>
            <a:headEnd/>
            <a:tailEnd/>
          </a:ln>
          <a:effectLst/>
        </p:spPr>
        <p:txBody>
          <a:bodyPr lIns="0" tIns="0" rIns="0" bIns="0"/>
          <a:lstStyle/>
          <a:p>
            <a:pPr algn="ctr" defTabSz="173038">
              <a:lnSpc>
                <a:spcPct val="90000"/>
              </a:lnSpc>
              <a:tabLst>
                <a:tab pos="230188" algn="l"/>
              </a:tabLst>
              <a:defRPr/>
            </a:pPr>
            <a:fld id="{040BB257-551A-4736-B50F-DCF1BA034C06}" type="slidenum">
              <a:rPr lang="en-US" sz="900" smtClean="0">
                <a:solidFill>
                  <a:schemeClr val="tx1"/>
                </a:solidFill>
                <a:latin typeface="+mn-lt"/>
                <a:cs typeface="Times New Roman" panose="02020603050405020304" pitchFamily="18" charset="0"/>
              </a:rPr>
              <a:pPr algn="ctr" defTabSz="173038">
                <a:lnSpc>
                  <a:spcPct val="90000"/>
                </a:lnSpc>
                <a:tabLst>
                  <a:tab pos="230188" algn="l"/>
                </a:tabLst>
                <a:defRPr/>
              </a:pPr>
              <a:t>‹#›</a:t>
            </a:fld>
            <a:endParaRPr lang="en-US" sz="900" dirty="0">
              <a:solidFill>
                <a:schemeClr val="tx1"/>
              </a:solidFill>
              <a:latin typeface="+mn-lt"/>
              <a:cs typeface="Times New Roman" panose="02020603050405020304" pitchFamily="18" charset="0"/>
            </a:endParaRPr>
          </a:p>
        </p:txBody>
      </p:sp>
      <p:pic>
        <p:nvPicPr>
          <p:cNvPr id="9" name="Picture 8">
            <a:extLst>
              <a:ext uri="{FF2B5EF4-FFF2-40B4-BE49-F238E27FC236}">
                <a16:creationId xmlns:a16="http://schemas.microsoft.com/office/drawing/2014/main" id="{49AC3F58-DA01-43AC-9BFD-B0FCF242EE72}"/>
              </a:ext>
            </a:extLst>
          </p:cNvPr>
          <p:cNvPicPr>
            <a:picLocks noChangeAspect="1"/>
          </p:cNvPicPr>
          <p:nvPr userDrawn="1"/>
        </p:nvPicPr>
        <p:blipFill>
          <a:blip r:embed="rId19"/>
          <a:stretch>
            <a:fillRect/>
          </a:stretch>
        </p:blipFill>
        <p:spPr>
          <a:xfrm>
            <a:off x="413129" y="6477000"/>
            <a:ext cx="1088136" cy="261860"/>
          </a:xfrm>
          <a:prstGeom prst="rect">
            <a:avLst/>
          </a:prstGeom>
        </p:spPr>
      </p:pic>
      <p:sp>
        <p:nvSpPr>
          <p:cNvPr id="10" name="Rectangle 256">
            <a:extLst>
              <a:ext uri="{FF2B5EF4-FFF2-40B4-BE49-F238E27FC236}">
                <a16:creationId xmlns:a16="http://schemas.microsoft.com/office/drawing/2014/main" id="{323F2AC7-81B7-4181-8965-07F2D3F8B684}"/>
              </a:ext>
            </a:extLst>
          </p:cNvPr>
          <p:cNvSpPr txBox="1">
            <a:spLocks noChangeArrowheads="1"/>
          </p:cNvSpPr>
          <p:nvPr userDrawn="1"/>
        </p:nvSpPr>
        <p:spPr>
          <a:xfrm>
            <a:off x="8010282" y="6583680"/>
            <a:ext cx="3860800" cy="182562"/>
          </a:xfrm>
          <a:prstGeom prst="rect">
            <a:avLst/>
          </a:prstGeom>
          <a:ln/>
        </p:spPr>
        <p:txBody>
          <a:bodyPr anchor="ctr"/>
          <a:lstStyle/>
          <a:p>
            <a:pPr algn="r"/>
            <a:r>
              <a:rPr lang="en-US" sz="1000" dirty="0">
                <a:solidFill>
                  <a:srgbClr val="BFBFBF"/>
                </a:solidFill>
                <a:latin typeface="+mn-lt"/>
                <a:cs typeface="Arial" pitchFamily="34" charset="0"/>
              </a:rPr>
              <a:t> Open slide master to edit</a:t>
            </a:r>
          </a:p>
        </p:txBody>
      </p:sp>
    </p:spTree>
    <p:extLst>
      <p:ext uri="{BB962C8B-B14F-4D97-AF65-F5344CB8AC3E}">
        <p14:creationId xmlns:p14="http://schemas.microsoft.com/office/powerpoint/2010/main" val="2725756759"/>
      </p:ext>
    </p:extLst>
  </p:cSld>
  <p:clrMap bg1="lt1" tx1="dk1" bg2="lt2" tx2="dk2" accent1="accent1" accent2="accent2" accent3="accent3" accent4="accent4" accent5="accent5" accent6="accent6" hlink="hlink" folHlink="folHlink"/>
  <p:sldLayoutIdLst>
    <p:sldLayoutId id="2147483671" r:id="rId1"/>
    <p:sldLayoutId id="2147483732" r:id="rId2"/>
    <p:sldLayoutId id="2147483716" r:id="rId3"/>
    <p:sldLayoutId id="2147483663" r:id="rId4"/>
    <p:sldLayoutId id="2147483758" r:id="rId5"/>
    <p:sldLayoutId id="2147483736" r:id="rId6"/>
    <p:sldLayoutId id="2147483759" r:id="rId7"/>
    <p:sldLayoutId id="2147483685" r:id="rId8"/>
    <p:sldLayoutId id="2147483757" r:id="rId9"/>
    <p:sldLayoutId id="2147483667" r:id="rId10"/>
    <p:sldLayoutId id="2147483725" r:id="rId11"/>
    <p:sldLayoutId id="2147483756" r:id="rId12"/>
    <p:sldLayoutId id="2147483678" r:id="rId13"/>
    <p:sldLayoutId id="2147483760" r:id="rId14"/>
    <p:sldLayoutId id="2147483761" r:id="rId15"/>
    <p:sldLayoutId id="2147483762" r:id="rId16"/>
    <p:sldLayoutId id="2147483763" r:id="rId17"/>
  </p:sldLayoutIdLst>
  <p:txStyles>
    <p:title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p:titleStyle>
    <p:bodyStyle>
      <a:lvl1pPr marL="287338" indent="-287338" algn="l" rtl="0" eaLnBrk="1" fontAlgn="base" hangingPunct="1">
        <a:lnSpc>
          <a:spcPct val="90000"/>
        </a:lnSpc>
        <a:spcBef>
          <a:spcPts val="1400"/>
        </a:spcBef>
        <a:spcAft>
          <a:spcPct val="0"/>
        </a:spcAft>
        <a:buClr>
          <a:schemeClr val="tx1"/>
        </a:buClr>
        <a:buSzPct val="90000"/>
        <a:buFont typeface="Century Gothic" panose="020B0502020202020204" pitchFamily="34" charset="0"/>
        <a:buChar char="•"/>
        <a:defRPr sz="2800" kern="1200">
          <a:solidFill>
            <a:schemeClr val="tx1"/>
          </a:solidFill>
          <a:latin typeface="Century Gothic" panose="020B0502020202020204" pitchFamily="34" charset="0"/>
          <a:ea typeface="+mn-ea"/>
          <a:cs typeface="+mn-cs"/>
        </a:defRPr>
      </a:lvl1pPr>
      <a:lvl2pPr marL="688975"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Century Gothic" panose="020B0502020202020204" pitchFamily="34" charset="0"/>
          <a:ea typeface="+mn-ea"/>
          <a:cs typeface="+mn-cs"/>
        </a:defRPr>
      </a:lvl2pPr>
      <a:lvl3pPr marL="1030288" indent="-285750"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Century Gothic" panose="020B0502020202020204" pitchFamily="34" charset="0"/>
          <a:ea typeface="+mn-ea"/>
          <a:cs typeface="+mn-cs"/>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4pPr>
      <a:lvl5pPr marL="1482725" indent="-222250" algn="l" rtl="0" eaLnBrk="1" fontAlgn="base" hangingPunct="1">
        <a:lnSpc>
          <a:spcPct val="90000"/>
        </a:lnSpc>
        <a:spcBef>
          <a:spcPts val="600"/>
        </a:spcBef>
        <a:spcAft>
          <a:spcPct val="0"/>
        </a:spcAft>
        <a:buClr>
          <a:schemeClr val="tx1"/>
        </a:buClr>
        <a:buFont typeface="Arial"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arget="../media/image22.jpeg" Type="http://schemas.openxmlformats.org/officeDocument/2006/relationships/image"/><Relationship Id="rId3" Target="../media/image17.png" Type="http://schemas.openxmlformats.org/officeDocument/2006/relationships/image"/><Relationship Id="rId7" Target="../media/image21.jpeg" Type="http://schemas.openxmlformats.org/officeDocument/2006/relationships/image"/><Relationship Id="rId2" Target="../media/image16.jpeg" Type="http://schemas.openxmlformats.org/officeDocument/2006/relationships/image"/><Relationship Id="rId1" Target="../slideLayouts/slideLayout17.xml" Type="http://schemas.openxmlformats.org/officeDocument/2006/relationships/slideLayout"/><Relationship Id="rId6" Target="../media/image20.png" Type="http://schemas.openxmlformats.org/officeDocument/2006/relationships/image"/><Relationship Id="rId5" Target="../media/image19.png" Type="http://schemas.openxmlformats.org/officeDocument/2006/relationships/image"/><Relationship Id="rId4" Target="../media/image18.png" Type="http://schemas.openxmlformats.org/officeDocument/2006/relationships/image"/><Relationship Id="rId9" Target="../media/image23.jpeg" Type="http://schemas.openxmlformats.org/officeDocument/2006/relationships/image"/></Relationships>
</file>

<file path=ppt/slides/_rels/slide11.xml.rels><?xml version="1.0" encoding="UTF-8" standalone="yes"?>
<Relationships xmlns="http://schemas.openxmlformats.org/package/2006/relationships"><Relationship Id="rId3" Type="http://schemas.microsoft.com/office/2007/relationships/media" Target="../media/media2.avi"/><Relationship Id="rId7" Type="http://schemas.openxmlformats.org/officeDocument/2006/relationships/image" Target="../media/image25.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4.png"/><Relationship Id="rId5" Type="http://schemas.openxmlformats.org/officeDocument/2006/relationships/slideLayout" Target="../slideLayouts/slideLayout17.xml"/><Relationship Id="rId4" Type="http://schemas.openxmlformats.org/officeDocument/2006/relationships/video" Target="../media/media2.avi"/></Relationships>
</file>

<file path=ppt/slides/_rels/slide12.xml.rels><?xml version="1.0" encoding="UTF-8" standalone="yes" ?><Relationships xmlns="http://schemas.openxmlformats.org/package/2006/relationships"><Relationship Id="rId8" Target="../media/image31.png" Type="http://schemas.openxmlformats.org/officeDocument/2006/relationships/image"/><Relationship Id="rId13" Target="../media/image36.png" Type="http://schemas.openxmlformats.org/officeDocument/2006/relationships/image"/><Relationship Id="rId18" Target="../media/image41.png" Type="http://schemas.openxmlformats.org/officeDocument/2006/relationships/image"/><Relationship Id="rId3" Target="../media/image26.png" Type="http://schemas.openxmlformats.org/officeDocument/2006/relationships/image"/><Relationship Id="rId21" Target="../media/image44.png" Type="http://schemas.openxmlformats.org/officeDocument/2006/relationships/image"/><Relationship Id="rId7" Target="../media/image30.png" Type="http://schemas.openxmlformats.org/officeDocument/2006/relationships/image"/><Relationship Id="rId12" Target="../media/image35.png" Type="http://schemas.openxmlformats.org/officeDocument/2006/relationships/image"/><Relationship Id="rId17" Target="../media/image40.jpeg" Type="http://schemas.openxmlformats.org/officeDocument/2006/relationships/image"/><Relationship Id="rId2" Target="../media/image250.png" Type="http://schemas.openxmlformats.org/officeDocument/2006/relationships/image"/><Relationship Id="rId16" Target="../media/image39.jpeg" Type="http://schemas.openxmlformats.org/officeDocument/2006/relationships/image"/><Relationship Id="rId20" Target="../media/image43.png" Type="http://schemas.openxmlformats.org/officeDocument/2006/relationships/image"/><Relationship Id="rId1" Target="../slideLayouts/slideLayout17.xml" Type="http://schemas.openxmlformats.org/officeDocument/2006/relationships/slideLayout"/><Relationship Id="rId6" Target="../media/image29.png" Type="http://schemas.openxmlformats.org/officeDocument/2006/relationships/image"/><Relationship Id="rId11" Target="../media/image34.png" Type="http://schemas.openxmlformats.org/officeDocument/2006/relationships/image"/><Relationship Id="rId5" Target="../media/image28.png" Type="http://schemas.openxmlformats.org/officeDocument/2006/relationships/image"/><Relationship Id="rId15" Target="../media/image38.jpeg" Type="http://schemas.openxmlformats.org/officeDocument/2006/relationships/image"/><Relationship Id="rId23" Target="../media/image46.png" Type="http://schemas.openxmlformats.org/officeDocument/2006/relationships/image"/><Relationship Id="rId10" Target="../media/image33.png" Type="http://schemas.openxmlformats.org/officeDocument/2006/relationships/image"/><Relationship Id="rId19" Target="../media/image42.png" Type="http://schemas.openxmlformats.org/officeDocument/2006/relationships/image"/><Relationship Id="rId4" Target="../media/image27.png" Type="http://schemas.openxmlformats.org/officeDocument/2006/relationships/image"/><Relationship Id="rId9" Target="../media/image32.png" Type="http://schemas.openxmlformats.org/officeDocument/2006/relationships/image"/><Relationship Id="rId14" Target="../media/image37.png" Type="http://schemas.openxmlformats.org/officeDocument/2006/relationships/image"/><Relationship Id="rId22" Target="../media/image45.png" Type="http://schemas.openxmlformats.org/officeDocument/2006/relationships/image"/></Relationships>
</file>

<file path=ppt/slides/_rels/slide13.xml.rels><?xml version="1.0" encoding="UTF-8" standalone="yes" ?><Relationships xmlns="http://schemas.openxmlformats.org/package/2006/relationships"><Relationship Id="rId3" Target="../slideLayouts/slideLayout17.xml" Type="http://schemas.openxmlformats.org/officeDocument/2006/relationships/slideLayout"/><Relationship Id="rId2" Target="../media/media3.avi" Type="http://schemas.openxmlformats.org/officeDocument/2006/relationships/video"/><Relationship Id="rId1" Target="../media/media3.avi" Type="http://schemas.microsoft.com/office/2007/relationships/media"/><Relationship Id="rId5" Target="../media/image48.png" Type="http://schemas.openxmlformats.org/officeDocument/2006/relationships/image"/><Relationship Id="rId4" Target="../media/image47.png" Type="http://schemas.openxmlformats.org/officeDocument/2006/relationships/image"/></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media" Target="../media/media5.avi"/><Relationship Id="rId7" Type="http://schemas.openxmlformats.org/officeDocument/2006/relationships/image" Target="../media/image49.png"/><Relationship Id="rId2" Type="http://schemas.openxmlformats.org/officeDocument/2006/relationships/video" Target="../media/media4.avi"/><Relationship Id="rId1" Type="http://schemas.microsoft.com/office/2007/relationships/media" Target="../media/media4.avi"/><Relationship Id="rId6" Type="http://schemas.openxmlformats.org/officeDocument/2006/relationships/notesSlide" Target="../notesSlides/notesSlide7.xml"/><Relationship Id="rId5" Type="http://schemas.openxmlformats.org/officeDocument/2006/relationships/slideLayout" Target="../slideLayouts/slideLayout17.xml"/><Relationship Id="rId10" Type="http://schemas.openxmlformats.org/officeDocument/2006/relationships/image" Target="../media/image52.png"/><Relationship Id="rId4" Type="http://schemas.openxmlformats.org/officeDocument/2006/relationships/video" Target="../media/media5.avi"/><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arget="../media/image54.jpeg" Type="http://schemas.openxmlformats.org/officeDocument/2006/relationships/image"/><Relationship Id="rId2" Target="../media/image53.jpeg" Type="http://schemas.openxmlformats.org/officeDocument/2006/relationships/image"/><Relationship Id="rId1" Target="../slideLayouts/slideLayout17.xml" Type="http://schemas.openxmlformats.org/officeDocument/2006/relationships/slideLayout"/><Relationship Id="rId5" Target="../media/image56.jpeg" Type="http://schemas.openxmlformats.org/officeDocument/2006/relationships/image"/><Relationship Id="rId4" Target="../media/image55.jpeg" Type="http://schemas.openxmlformats.org/officeDocument/2006/relationships/image"/></Relationships>
</file>

<file path=ppt/slides/_rels/slide17.xml.rels><?xml version="1.0" encoding="UTF-8" standalone="yes" ?><Relationships xmlns="http://schemas.openxmlformats.org/package/2006/relationships"><Relationship Id="rId3" Target="../media/image58.jpeg" Type="http://schemas.openxmlformats.org/officeDocument/2006/relationships/image"/><Relationship Id="rId2" Target="../media/image57.jpeg" Type="http://schemas.openxmlformats.org/officeDocument/2006/relationships/image"/><Relationship Id="rId1" Target="../slideLayouts/slideLayout17.xml" Type="http://schemas.openxmlformats.org/officeDocument/2006/relationships/slideLayout"/><Relationship Id="rId5" Target="../media/image60.jpeg" Type="http://schemas.openxmlformats.org/officeDocument/2006/relationships/image"/><Relationship Id="rId4" Target="../media/image59.jpeg" Type="http://schemas.openxmlformats.org/officeDocument/2006/relationships/image"/></Relationships>
</file>

<file path=ppt/slides/_rels/slide1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arget="../media/image68.jpeg" Type="http://schemas.openxmlformats.org/officeDocument/2006/relationships/image"/><Relationship Id="rId2" Target="../media/image67.jpeg" Type="http://schemas.openxmlformats.org/officeDocument/2006/relationships/image"/><Relationship Id="rId1" Target="../slideLayouts/slideLayout2.xml" Type="http://schemas.openxmlformats.org/officeDocument/2006/relationships/slideLayout"/><Relationship Id="rId5" Target="../media/image70.jpeg" Type="http://schemas.openxmlformats.org/officeDocument/2006/relationships/image"/><Relationship Id="rId4" Target="../media/image69.png" Type="http://schemas.openxmlformats.org/officeDocument/2006/relationships/image"/></Relationships>
</file>

<file path=ppt/slides/_rels/slide25.xml.rels><?xml version="1.0" encoding="UTF-8" standalone="yes" ?><Relationships xmlns="http://schemas.openxmlformats.org/package/2006/relationships"><Relationship Id="rId3" Target="../media/image72.jpeg" Type="http://schemas.openxmlformats.org/officeDocument/2006/relationships/image"/><Relationship Id="rId2" Target="../media/image71.jpeg" Type="http://schemas.openxmlformats.org/officeDocument/2006/relationships/image"/><Relationship Id="rId1" Target="../slideLayouts/slideLayout17.xml" Type="http://schemas.openxmlformats.org/officeDocument/2006/relationships/slideLayout"/><Relationship Id="rId6" Target="../media/image75.jpeg" Type="http://schemas.openxmlformats.org/officeDocument/2006/relationships/image"/><Relationship Id="rId5" Target="../media/image74.jpeg" Type="http://schemas.openxmlformats.org/officeDocument/2006/relationships/image"/><Relationship Id="rId4" Target="../media/image73.jpeg" Type="http://schemas.openxmlformats.org/officeDocument/2006/relationships/image"/></Relationships>
</file>

<file path=ppt/slides/_rels/slide26.xml.rels><?xml version="1.0" encoding="UTF-8" standalone="yes" ?><Relationships xmlns="http://schemas.openxmlformats.org/package/2006/relationships"><Relationship Id="rId8" Target="../media/image77.png" Type="http://schemas.openxmlformats.org/officeDocument/2006/relationships/image"/><Relationship Id="rId3" Target="../charts/chart4.xml" Type="http://schemas.openxmlformats.org/officeDocument/2006/relationships/chart"/><Relationship Id="rId7" Target="../charts/chart6.xml" Type="http://schemas.openxmlformats.org/officeDocument/2006/relationships/chart"/><Relationship Id="rId2" Target="../charts/chart3.xml" Type="http://schemas.openxmlformats.org/officeDocument/2006/relationships/chart"/><Relationship Id="rId1" Target="../slideLayouts/slideLayout17.xml" Type="http://schemas.openxmlformats.org/officeDocument/2006/relationships/slideLayout"/><Relationship Id="rId6" Target="../media/image76.jpeg" Type="http://schemas.openxmlformats.org/officeDocument/2006/relationships/image"/><Relationship Id="rId5" Target="../media/image63.png" Type="http://schemas.openxmlformats.org/officeDocument/2006/relationships/image"/><Relationship Id="rId4" Target="../charts/chart5.xml" Type="http://schemas.openxmlformats.org/officeDocument/2006/relationships/chart"/><Relationship Id="rId9" Target="../media/image78.png" Type="http://schemas.openxmlformats.org/officeDocument/2006/relationships/image"/></Relationships>
</file>

<file path=ppt/slides/_rels/slide27.xml.rels><?xml version="1.0" encoding="UTF-8" standalone="yes" ?><Relationships xmlns="http://schemas.openxmlformats.org/package/2006/relationships"><Relationship Id="rId3" Target="../media/image80.jpeg" Type="http://schemas.openxmlformats.org/officeDocument/2006/relationships/image"/><Relationship Id="rId2" Target="../media/image79.jpeg" Type="http://schemas.openxmlformats.org/officeDocument/2006/relationships/image"/><Relationship Id="rId1" Target="../slideLayouts/slideLayout2.xml" Type="http://schemas.openxmlformats.org/officeDocument/2006/relationships/slideLayout"/></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arget="../slideLayouts/slideLayout17.xml" Type="http://schemas.openxmlformats.org/officeDocument/2006/relationships/slideLayout"/><Relationship Id="rId7" Target="../media/image85.png" Type="http://schemas.openxmlformats.org/officeDocument/2006/relationships/image"/><Relationship Id="rId2" Target="../media/media6.avi" Type="http://schemas.openxmlformats.org/officeDocument/2006/relationships/video"/><Relationship Id="rId1" Target="../media/media6.avi" Type="http://schemas.microsoft.com/office/2007/relationships/media"/><Relationship Id="rId6" Target="../media/image84.png" Type="http://schemas.openxmlformats.org/officeDocument/2006/relationships/image"/><Relationship Id="rId5" Target="../media/image83.png" Type="http://schemas.openxmlformats.org/officeDocument/2006/relationships/image"/><Relationship Id="rId4" Target="../media/image82.jpeg" Type="http://schemas.openxmlformats.org/officeDocument/2006/relationships/image"/></Relationships>
</file>

<file path=ppt/slides/_rels/slide31.xml.rels><?xml version="1.0" encoding="UTF-8" standalone="yes" ?><Relationships xmlns="http://schemas.openxmlformats.org/package/2006/relationships"><Relationship Id="rId3" Target="../charts/chart8.xml" Type="http://schemas.openxmlformats.org/officeDocument/2006/relationships/chart"/><Relationship Id="rId2" Target="../charts/chart7.xml" Type="http://schemas.openxmlformats.org/officeDocument/2006/relationships/chart"/><Relationship Id="rId1" Target="../slideLayouts/slideLayout17.xml" Type="http://schemas.openxmlformats.org/officeDocument/2006/relationships/slideLayout"/><Relationship Id="rId6" Target="../media/image86.jpeg" Type="http://schemas.openxmlformats.org/officeDocument/2006/relationships/image"/><Relationship Id="rId5" Target="../charts/chart10.xml" Type="http://schemas.openxmlformats.org/officeDocument/2006/relationships/chart"/><Relationship Id="rId4" Target="../charts/chart9.xml" Type="http://schemas.openxmlformats.org/officeDocument/2006/relationships/chart"/></Relationships>
</file>

<file path=ppt/slides/_rels/slide32.xml.rels><?xml version="1.0" encoding="UTF-8" standalone="yes" ?><Relationships xmlns="http://schemas.openxmlformats.org/package/2006/relationships"><Relationship Id="rId8" Target="../media/image93.png" Type="http://schemas.openxmlformats.org/officeDocument/2006/relationships/image"/><Relationship Id="rId3" Target="../media/image88.png" Type="http://schemas.openxmlformats.org/officeDocument/2006/relationships/image"/><Relationship Id="rId7" Target="../media/image92.png" Type="http://schemas.openxmlformats.org/officeDocument/2006/relationships/image"/><Relationship Id="rId2" Target="../media/image87.jpeg" Type="http://schemas.openxmlformats.org/officeDocument/2006/relationships/image"/><Relationship Id="rId1" Target="../slideLayouts/slideLayout17.xml" Type="http://schemas.openxmlformats.org/officeDocument/2006/relationships/slideLayout"/><Relationship Id="rId6" Target="../media/image91.png" Type="http://schemas.openxmlformats.org/officeDocument/2006/relationships/image"/><Relationship Id="rId5" Target="../media/image90.jpeg" Type="http://schemas.openxmlformats.org/officeDocument/2006/relationships/image"/><Relationship Id="rId4" Target="../media/image89.jpeg" Type="http://schemas.openxmlformats.org/officeDocument/2006/relationships/image"/></Relationships>
</file>

<file path=ppt/slides/_rels/slide33.xml.rels><?xml version="1.0" encoding="UTF-8" standalone="yes" ?><Relationships xmlns="http://schemas.openxmlformats.org/package/2006/relationships"><Relationship Id="rId3" Target="../media/hdphoto1.wdp" Type="http://schemas.microsoft.com/office/2007/relationships/hdphoto"/><Relationship Id="rId2" Target="../media/image94.jpeg" Type="http://schemas.openxmlformats.org/officeDocument/2006/relationships/image"/><Relationship Id="rId1" Target="../slideLayouts/slideLayout17.xml" Type="http://schemas.openxmlformats.org/officeDocument/2006/relationships/slideLayout"/><Relationship Id="rId6" Target="../media/image97.png" Type="http://schemas.openxmlformats.org/officeDocument/2006/relationships/image"/><Relationship Id="rId5" Target="../media/image96.png" Type="http://schemas.openxmlformats.org/officeDocument/2006/relationships/image"/><Relationship Id="rId4" Target="../media/image95.jpeg" Type="http://schemas.openxmlformats.org/officeDocument/2006/relationships/image"/></Relationships>
</file>

<file path=ppt/slides/_rels/slide34.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arget="../media/image100.jpg" Type="http://schemas.openxmlformats.org/officeDocument/2006/relationships/image"/><Relationship Id="rId2" Target="../media/image99.jpg" Type="http://schemas.openxmlformats.org/officeDocument/2006/relationships/image"/><Relationship Id="rId1" Target="../slideLayouts/slideLayout17.xml" Type="http://schemas.openxmlformats.org/officeDocument/2006/relationships/slideLayout"/><Relationship Id="rId4" Target="../media/image101.jpeg" Type="http://schemas.openxmlformats.org/officeDocument/2006/relationships/image"/></Relationships>
</file>

<file path=ppt/slides/_rels/slide3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7.xml"/><Relationship Id="rId5" Type="http://schemas.openxmlformats.org/officeDocument/2006/relationships/image" Target="../media/image105.png"/><Relationship Id="rId4" Type="http://schemas.openxmlformats.org/officeDocument/2006/relationships/image" Target="../media/image104.png"/></Relationships>
</file>

<file path=ppt/slides/_rels/slide37.xml.rels><?xml version="1.0" encoding="UTF-8" standalone="yes" ?><Relationships xmlns="http://schemas.openxmlformats.org/package/2006/relationships"><Relationship Id="rId3" Target="../media/image107.jpeg" Type="http://schemas.openxmlformats.org/officeDocument/2006/relationships/image"/><Relationship Id="rId2" Target="../media/image106.jpeg" Type="http://schemas.openxmlformats.org/officeDocument/2006/relationships/image"/><Relationship Id="rId1" Target="../slideLayouts/slideLayout17.xml" Type="http://schemas.openxmlformats.org/officeDocument/2006/relationships/slideLayout"/><Relationship Id="rId6" Target="../media/image110.jpeg" Type="http://schemas.openxmlformats.org/officeDocument/2006/relationships/image"/><Relationship Id="rId5" Target="../media/image109.jpeg" Type="http://schemas.openxmlformats.org/officeDocument/2006/relationships/image"/><Relationship Id="rId4" Target="../media/image108.jpeg" Type="http://schemas.openxmlformats.org/officeDocument/2006/relationships/image"/></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arget="../media/image111.jpeg" Type="http://schemas.openxmlformats.org/officeDocument/2006/relationships/image"/><Relationship Id="rId1" Target="../slideLayouts/slideLayout2.xml" Type="http://schemas.openxmlformats.org/officeDocument/2006/relationships/slideLayout"/></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arget="../media/image7.jpeg" Type="http://schemas.openxmlformats.org/officeDocument/2006/relationships/image"/><Relationship Id="rId7" Target="../media/image11.jpeg" Type="http://schemas.openxmlformats.org/officeDocument/2006/relationships/image"/><Relationship Id="rId2" Target="../notesSlides/notesSlide4.xml" Type="http://schemas.openxmlformats.org/officeDocument/2006/relationships/notesSlide"/><Relationship Id="rId1" Target="../slideLayouts/slideLayout2.xml" Type="http://schemas.openxmlformats.org/officeDocument/2006/relationships/slideLayout"/><Relationship Id="rId6" Target="../media/image10.jpeg" Type="http://schemas.openxmlformats.org/officeDocument/2006/relationships/image"/><Relationship Id="rId5" Target="../media/image9.jpeg" Type="http://schemas.openxmlformats.org/officeDocument/2006/relationships/image"/><Relationship Id="rId4" Target="../media/image8.jpeg" Type="http://schemas.openxmlformats.org/officeDocument/2006/relationships/image"/></Relationships>
</file>

<file path=ppt/slides/_rels/slide7.xml.rels><?xml version="1.0" encoding="UTF-8" standalone="yes" ?><Relationships xmlns="http://schemas.openxmlformats.org/package/2006/relationships"><Relationship Id="rId3" Target="../media/image12.jpeg" Type="http://schemas.openxmlformats.org/officeDocument/2006/relationships/image"/><Relationship Id="rId2" Target="../notesSlides/notesSlide5.xml" Type="http://schemas.openxmlformats.org/officeDocument/2006/relationships/notesSlide"/><Relationship Id="rId1" Target="../slideLayouts/slideLayout2.xml" Type="http://schemas.openxmlformats.org/officeDocument/2006/relationships/slideLayout"/><Relationship Id="rId4" Target="../media/image13.png" Type="http://schemas.openxmlformats.org/officeDocument/2006/relationships/image"/></Relationships>
</file>

<file path=ppt/slides/_rels/slide8.xml.rels><?xml version="1.0" encoding="UTF-8" standalone="yes" ?><Relationships xmlns="http://schemas.openxmlformats.org/package/2006/relationships"><Relationship Id="rId3" Target="../media/image14.jpeg" Type="http://schemas.openxmlformats.org/officeDocument/2006/relationships/image"/><Relationship Id="rId2" Target="../notesSlides/notesSlide6.xml" Type="http://schemas.openxmlformats.org/officeDocument/2006/relationships/notesSlide"/><Relationship Id="rId1" Target="../slideLayouts/slideLayout2.xml" Type="http://schemas.openxmlformats.org/officeDocument/2006/relationships/slideLayout"/><Relationship Id="rId4" Target="../media/image15.png" Type="http://schemas.openxmlformats.org/officeDocument/2006/relationships/image"/></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E33F4-680F-4CDA-B69D-1D2D2AE7AFE8}"/>
              </a:ext>
            </a:extLst>
          </p:cNvPr>
          <p:cNvSpPr>
            <a:spLocks noGrp="1"/>
          </p:cNvSpPr>
          <p:nvPr>
            <p:ph type="ctrTitle"/>
          </p:nvPr>
        </p:nvSpPr>
        <p:spPr>
          <a:xfrm>
            <a:off x="428736" y="1388962"/>
            <a:ext cx="8678194" cy="1421928"/>
          </a:xfrm>
        </p:spPr>
        <p:txBody>
          <a:bodyPr/>
          <a:lstStyle/>
          <a:p>
            <a:r>
              <a:rPr lang="en-US" dirty="0">
                <a:latin typeface="Segoe UI" panose="020B0502040204020203" pitchFamily="34" charset="0"/>
                <a:cs typeface="Segoe UI" panose="020B0502040204020203" pitchFamily="34" charset="0"/>
              </a:rPr>
              <a:t>2023 Laufer Energy Symposium</a:t>
            </a:r>
            <a:br>
              <a:rPr lang="en-US" dirty="0">
                <a:latin typeface="Segoe UI" panose="020B0502040204020203" pitchFamily="34" charset="0"/>
                <a:cs typeface="Segoe UI" panose="020B0502040204020203" pitchFamily="34" charset="0"/>
              </a:rPr>
            </a:br>
            <a:br>
              <a:rPr lang="en-US" dirty="0">
                <a:latin typeface="Segoe UI" panose="020B0502040204020203" pitchFamily="34" charset="0"/>
                <a:cs typeface="Segoe UI" panose="020B0502040204020203" pitchFamily="34" charset="0"/>
              </a:rPr>
            </a:br>
            <a:r>
              <a:rPr lang="en-US" dirty="0">
                <a:latin typeface="Segoe UI" panose="020B0502040204020203" pitchFamily="34" charset="0"/>
                <a:cs typeface="Segoe UI" panose="020B0502040204020203" pitchFamily="34" charset="0"/>
              </a:rPr>
              <a:t>Unconventional Fuels</a:t>
            </a:r>
          </a:p>
        </p:txBody>
      </p:sp>
      <p:sp>
        <p:nvSpPr>
          <p:cNvPr id="3" name="Subtitle 2">
            <a:extLst>
              <a:ext uri="{FF2B5EF4-FFF2-40B4-BE49-F238E27FC236}">
                <a16:creationId xmlns:a16="http://schemas.microsoft.com/office/drawing/2014/main" id="{18BED0AA-6ECC-425D-943A-890CF475B143}"/>
              </a:ext>
            </a:extLst>
          </p:cNvPr>
          <p:cNvSpPr>
            <a:spLocks noGrp="1"/>
          </p:cNvSpPr>
          <p:nvPr>
            <p:ph type="subTitle" idx="1"/>
          </p:nvPr>
        </p:nvSpPr>
        <p:spPr>
          <a:xfrm>
            <a:off x="447480" y="3013455"/>
            <a:ext cx="6258119" cy="2028101"/>
          </a:xfrm>
        </p:spPr>
        <p:txBody>
          <a:bodyPr/>
          <a:lstStyle/>
          <a:p>
            <a:pPr>
              <a:lnSpc>
                <a:spcPct val="100000"/>
              </a:lnSpc>
              <a:spcBef>
                <a:spcPts val="0"/>
              </a:spcBef>
            </a:pPr>
            <a:endParaRPr lang="en-US" sz="1400" dirty="0">
              <a:latin typeface="Segoe UI" panose="020B0502040204020203" pitchFamily="34" charset="0"/>
              <a:cs typeface="Segoe UI" panose="020B0502040204020203" pitchFamily="34" charset="0"/>
            </a:endParaRPr>
          </a:p>
          <a:p>
            <a:pPr>
              <a:lnSpc>
                <a:spcPct val="100000"/>
              </a:lnSpc>
              <a:spcBef>
                <a:spcPts val="0"/>
              </a:spcBef>
            </a:pPr>
            <a:endParaRPr lang="en-US" sz="1400" dirty="0">
              <a:latin typeface="Segoe UI" panose="020B0502040204020203" pitchFamily="34" charset="0"/>
              <a:cs typeface="Segoe UI" panose="020B0502040204020203" pitchFamily="34" charset="0"/>
            </a:endParaRPr>
          </a:p>
          <a:p>
            <a:pPr>
              <a:lnSpc>
                <a:spcPct val="100000"/>
              </a:lnSpc>
              <a:spcBef>
                <a:spcPts val="0"/>
              </a:spcBef>
            </a:pPr>
            <a:endParaRPr lang="en-US" sz="1400" dirty="0">
              <a:latin typeface="Segoe UI" panose="020B0502040204020203" pitchFamily="34" charset="0"/>
              <a:cs typeface="Segoe UI" panose="020B0502040204020203" pitchFamily="34" charset="0"/>
            </a:endParaRPr>
          </a:p>
          <a:p>
            <a:pPr>
              <a:lnSpc>
                <a:spcPct val="100000"/>
              </a:lnSpc>
              <a:spcBef>
                <a:spcPts val="0"/>
              </a:spcBef>
            </a:pPr>
            <a:r>
              <a:rPr lang="en-US" sz="1400" b="1" dirty="0">
                <a:latin typeface="Segoe UI" panose="020B0502040204020203" pitchFamily="34" charset="0"/>
                <a:cs typeface="Segoe UI" panose="020B0502040204020203" pitchFamily="34" charset="0"/>
              </a:rPr>
              <a:t>Vivek M Rao, PhD</a:t>
            </a:r>
          </a:p>
          <a:p>
            <a:pPr>
              <a:lnSpc>
                <a:spcPct val="100000"/>
              </a:lnSpc>
              <a:spcBef>
                <a:spcPts val="0"/>
              </a:spcBef>
            </a:pPr>
            <a:r>
              <a:rPr lang="en-US" sz="1400" b="1" dirty="0">
                <a:latin typeface="Segoe UI" panose="020B0502040204020203" pitchFamily="34" charset="0"/>
                <a:cs typeface="Segoe UI" panose="020B0502040204020203" pitchFamily="34" charset="0"/>
              </a:rPr>
              <a:t>Fusion and Fission Energy and Science Directorate, ORNL</a:t>
            </a:r>
          </a:p>
          <a:p>
            <a:pPr>
              <a:lnSpc>
                <a:spcPct val="100000"/>
              </a:lnSpc>
              <a:spcBef>
                <a:spcPts val="0"/>
              </a:spcBef>
            </a:pPr>
            <a:endParaRPr lang="en-US" sz="1400" b="1" dirty="0">
              <a:latin typeface="Segoe UI" panose="020B0502040204020203" pitchFamily="34" charset="0"/>
              <a:cs typeface="Segoe UI" panose="020B0502040204020203" pitchFamily="34" charset="0"/>
            </a:endParaRPr>
          </a:p>
          <a:p>
            <a:pPr>
              <a:lnSpc>
                <a:spcPct val="100000"/>
              </a:lnSpc>
              <a:spcBef>
                <a:spcPts val="0"/>
              </a:spcBef>
            </a:pPr>
            <a:r>
              <a:rPr lang="en-US" sz="1400" b="1" dirty="0">
                <a:latin typeface="Segoe UI" panose="020B0502040204020203" pitchFamily="34" charset="0"/>
                <a:cs typeface="Segoe UI" panose="020B0502040204020203" pitchFamily="34" charset="0"/>
              </a:rPr>
              <a:t>March 30, 2023</a:t>
            </a:r>
          </a:p>
        </p:txBody>
      </p:sp>
    </p:spTree>
    <p:extLst>
      <p:ext uri="{BB962C8B-B14F-4D97-AF65-F5344CB8AC3E}">
        <p14:creationId xmlns:p14="http://schemas.microsoft.com/office/powerpoint/2010/main" val="4006792534"/>
      </p:ext>
    </p:extLst>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FEAF8F-D48F-4E63-9E16-C2A2C96EC8D5}"/>
              </a:ext>
            </a:extLst>
          </p:cNvPr>
          <p:cNvPicPr>
            <a:picLocks noChangeAspect="1"/>
          </p:cNvPicPr>
          <p:nvPr/>
        </p:nvPicPr>
        <p:blipFill rotWithShape="1">
          <a:blip r:embed="rId2"/>
          <a:srcRect b="-28" r="29"/>
          <a:stretch/>
        </p:blipFill>
        <p:spPr>
          <a:xfrm>
            <a:off x="8156775" y="4574478"/>
            <a:ext cx="3533442" cy="1839898"/>
          </a:xfrm>
          <a:prstGeom prst="rect">
            <a:avLst/>
          </a:prstGeom>
        </p:spPr>
      </p:pic>
      <p:sp>
        <p:nvSpPr>
          <p:cNvPr id="5" name="TextBox 4">
            <a:extLst>
              <a:ext uri="{FF2B5EF4-FFF2-40B4-BE49-F238E27FC236}">
                <a16:creationId xmlns:a16="http://schemas.microsoft.com/office/drawing/2014/main" id="{3CB98687-9E6A-4D0D-BC07-5AF81BACAD1B}"/>
              </a:ext>
            </a:extLst>
          </p:cNvPr>
          <p:cNvSpPr txBox="1"/>
          <p:nvPr/>
        </p:nvSpPr>
        <p:spPr>
          <a:xfrm>
            <a:off x="7785721" y="3974790"/>
            <a:ext cx="1119548" cy="646331"/>
          </a:xfrm>
          <a:prstGeom prst="rect">
            <a:avLst/>
          </a:prstGeom>
          <a:noFill/>
        </p:spPr>
        <p:txBody>
          <a:bodyPr rtlCol="0" wrap="square">
            <a:spAutoFit/>
          </a:bodyPr>
          <a:lstStyle/>
          <a:p>
            <a:pPr algn="ctr"/>
            <a:r>
              <a:rPr b="1" dirty="0" i="1" lang="en-US" sz="1200"/>
              <a:t>Volume</a:t>
            </a:r>
          </a:p>
          <a:p>
            <a:pPr algn="ctr"/>
            <a:r>
              <a:rPr b="1" dirty="0" i="1" lang="en-US" sz="1200"/>
              <a:t>Fraction</a:t>
            </a:r>
          </a:p>
          <a:p>
            <a:pPr algn="ctr"/>
            <a:r>
              <a:rPr b="1" dirty="0" i="1" lang="en-US" sz="1200"/>
              <a:t>Of Pentane</a:t>
            </a:r>
            <a:r>
              <a:rPr b="1" baseline="-25000" dirty="0" i="1" lang="en-US" sz="1200"/>
              <a:t>(l)</a:t>
            </a:r>
            <a:r>
              <a:rPr b="1" dirty="0" i="1" lang="en-US" sz="1200"/>
              <a:t> </a:t>
            </a:r>
          </a:p>
        </p:txBody>
      </p:sp>
      <p:sp>
        <p:nvSpPr>
          <p:cNvPr id="6" name="TextBox 5">
            <a:extLst>
              <a:ext uri="{FF2B5EF4-FFF2-40B4-BE49-F238E27FC236}">
                <a16:creationId xmlns:a16="http://schemas.microsoft.com/office/drawing/2014/main" id="{3D7275AC-653F-419D-A4E1-4958221B51BC}"/>
              </a:ext>
            </a:extLst>
          </p:cNvPr>
          <p:cNvSpPr txBox="1"/>
          <p:nvPr/>
        </p:nvSpPr>
        <p:spPr>
          <a:xfrm>
            <a:off x="8905269" y="6414376"/>
            <a:ext cx="2734595" cy="276999"/>
          </a:xfrm>
          <a:prstGeom prst="rect">
            <a:avLst/>
          </a:prstGeom>
          <a:noFill/>
        </p:spPr>
        <p:txBody>
          <a:bodyPr rtlCol="0" wrap="none">
            <a:spAutoFit/>
          </a:bodyPr>
          <a:lstStyle/>
          <a:p>
            <a:r>
              <a:rPr dirty="0" lang="en-US" sz="1200"/>
              <a:t>7-nozzle        19-nozzle	 36-nozzle</a:t>
            </a:r>
          </a:p>
        </p:txBody>
      </p:sp>
      <p:pic>
        <p:nvPicPr>
          <p:cNvPr id="7" name="Picture 6">
            <a:extLst>
              <a:ext uri="{FF2B5EF4-FFF2-40B4-BE49-F238E27FC236}">
                <a16:creationId xmlns:a16="http://schemas.microsoft.com/office/drawing/2014/main" id="{9E8729C4-A9E2-4D43-A9CB-F6473A83A73E}"/>
              </a:ext>
            </a:extLst>
          </p:cNvPr>
          <p:cNvPicPr>
            <a:picLocks noChangeAspect="1"/>
          </p:cNvPicPr>
          <p:nvPr/>
        </p:nvPicPr>
        <p:blipFill rotWithShape="1">
          <a:blip r:embed="rId3"/>
          <a:srcRect b="24" r="-18"/>
          <a:stretch/>
        </p:blipFill>
        <p:spPr>
          <a:xfrm>
            <a:off x="4551655" y="809851"/>
            <a:ext cx="2806213" cy="5505224"/>
          </a:xfrm>
          <a:prstGeom prst="rect">
            <a:avLst/>
          </a:prstGeom>
        </p:spPr>
      </p:pic>
      <p:sp>
        <p:nvSpPr>
          <p:cNvPr id="8" name="TextBox 7">
            <a:extLst>
              <a:ext uri="{FF2B5EF4-FFF2-40B4-BE49-F238E27FC236}">
                <a16:creationId xmlns:a16="http://schemas.microsoft.com/office/drawing/2014/main" id="{873D14A3-FBE2-4B78-BB5E-78B23D4BC573}"/>
              </a:ext>
            </a:extLst>
          </p:cNvPr>
          <p:cNvSpPr txBox="1"/>
          <p:nvPr/>
        </p:nvSpPr>
        <p:spPr>
          <a:xfrm>
            <a:off x="4271319" y="1828425"/>
            <a:ext cx="1119548" cy="461665"/>
          </a:xfrm>
          <a:prstGeom prst="rect">
            <a:avLst/>
          </a:prstGeom>
          <a:noFill/>
        </p:spPr>
        <p:txBody>
          <a:bodyPr rtlCol="0" wrap="square">
            <a:spAutoFit/>
          </a:bodyPr>
          <a:lstStyle/>
          <a:p>
            <a:pPr algn="ctr"/>
            <a:r>
              <a:rPr b="1" dirty="0" i="1" lang="en-US" sz="1200"/>
              <a:t>Volume</a:t>
            </a:r>
          </a:p>
          <a:p>
            <a:pPr algn="ctr"/>
            <a:r>
              <a:rPr b="1" dirty="0" i="1" lang="en-US" sz="1200"/>
              <a:t>Fraction</a:t>
            </a:r>
          </a:p>
        </p:txBody>
      </p:sp>
      <p:sp>
        <p:nvSpPr>
          <p:cNvPr id="9" name="Rectangle 8">
            <a:extLst>
              <a:ext uri="{FF2B5EF4-FFF2-40B4-BE49-F238E27FC236}">
                <a16:creationId xmlns:a16="http://schemas.microsoft.com/office/drawing/2014/main" id="{E344A742-828D-4D5E-9D54-5D54199D6866}"/>
              </a:ext>
            </a:extLst>
          </p:cNvPr>
          <p:cNvSpPr/>
          <p:nvPr/>
        </p:nvSpPr>
        <p:spPr>
          <a:xfrm>
            <a:off x="6828185" y="4411866"/>
            <a:ext cx="451184" cy="683098"/>
          </a:xfrm>
          <a:prstGeom prst="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sp>
        <p:nvSpPr>
          <p:cNvPr id="12" name="Arrow: Right 11">
            <a:extLst>
              <a:ext uri="{FF2B5EF4-FFF2-40B4-BE49-F238E27FC236}">
                <a16:creationId xmlns:a16="http://schemas.microsoft.com/office/drawing/2014/main" id="{44230E00-7822-45DE-B6BA-064439CA0D7B}"/>
              </a:ext>
            </a:extLst>
          </p:cNvPr>
          <p:cNvSpPr/>
          <p:nvPr/>
        </p:nvSpPr>
        <p:spPr>
          <a:xfrm>
            <a:off x="7302481" y="4660882"/>
            <a:ext cx="717697" cy="144379"/>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p>
        </p:txBody>
      </p:sp>
      <p:pic>
        <p:nvPicPr>
          <p:cNvPr id="18" name="Picture 17">
            <a:extLst>
              <a:ext uri="{FF2B5EF4-FFF2-40B4-BE49-F238E27FC236}">
                <a16:creationId xmlns:a16="http://schemas.microsoft.com/office/drawing/2014/main" id="{AB6F16CF-9CE7-45A8-BB59-3EC2D84A0332}"/>
              </a:ext>
            </a:extLst>
          </p:cNvPr>
          <p:cNvPicPr>
            <a:picLocks noChangeAspect="1"/>
          </p:cNvPicPr>
          <p:nvPr/>
        </p:nvPicPr>
        <p:blipFill rotWithShape="1">
          <a:blip r:embed="rId4"/>
          <a:srcRect b="26" r="12"/>
          <a:stretch/>
        </p:blipFill>
        <p:spPr>
          <a:xfrm>
            <a:off x="2501128" y="2739043"/>
            <a:ext cx="1059437" cy="2269093"/>
          </a:xfrm>
          <a:prstGeom prst="rect">
            <a:avLst/>
          </a:prstGeom>
        </p:spPr>
      </p:pic>
      <p:pic>
        <p:nvPicPr>
          <p:cNvPr id="19" name="Picture 18">
            <a:extLst>
              <a:ext uri="{FF2B5EF4-FFF2-40B4-BE49-F238E27FC236}">
                <a16:creationId xmlns:a16="http://schemas.microsoft.com/office/drawing/2014/main" id="{EC1659E8-04A9-44B7-A8C3-149C2C8D1A7B}"/>
              </a:ext>
            </a:extLst>
          </p:cNvPr>
          <p:cNvPicPr>
            <a:picLocks noChangeAspect="1"/>
          </p:cNvPicPr>
          <p:nvPr/>
        </p:nvPicPr>
        <p:blipFill rotWithShape="1">
          <a:blip r:embed="rId5"/>
          <a:srcRect b="-3" r="-976"/>
          <a:stretch/>
        </p:blipFill>
        <p:spPr>
          <a:xfrm flipH="1">
            <a:off x="3647356" y="1448311"/>
            <a:ext cx="416473" cy="4428123"/>
          </a:xfrm>
          <a:prstGeom prst="rect">
            <a:avLst/>
          </a:prstGeom>
        </p:spPr>
      </p:pic>
      <p:pic>
        <p:nvPicPr>
          <p:cNvPr id="20" name="Picture 19">
            <a:extLst>
              <a:ext uri="{FF2B5EF4-FFF2-40B4-BE49-F238E27FC236}">
                <a16:creationId xmlns:a16="http://schemas.microsoft.com/office/drawing/2014/main" id="{24265520-FD27-4F48-8FC6-3BB4B5388620}"/>
              </a:ext>
            </a:extLst>
          </p:cNvPr>
          <p:cNvPicPr>
            <a:picLocks noChangeAspect="1"/>
          </p:cNvPicPr>
          <p:nvPr/>
        </p:nvPicPr>
        <p:blipFill rotWithShape="1">
          <a:blip r:embed="rId6"/>
          <a:srcRect b="-49" l="79878" r="64"/>
          <a:stretch/>
        </p:blipFill>
        <p:spPr>
          <a:xfrm>
            <a:off x="583043" y="1448311"/>
            <a:ext cx="510314" cy="4360949"/>
          </a:xfrm>
          <a:prstGeom prst="rect">
            <a:avLst/>
          </a:prstGeom>
        </p:spPr>
      </p:pic>
      <p:pic>
        <p:nvPicPr>
          <p:cNvPr id="21" name="Picture 20">
            <a:extLst>
              <a:ext uri="{FF2B5EF4-FFF2-40B4-BE49-F238E27FC236}">
                <a16:creationId xmlns:a16="http://schemas.microsoft.com/office/drawing/2014/main" id="{3C1D0963-6D69-4E75-8A0E-DC8F2B3779B8}"/>
              </a:ext>
            </a:extLst>
          </p:cNvPr>
          <p:cNvPicPr>
            <a:picLocks noChangeAspect="1"/>
          </p:cNvPicPr>
          <p:nvPr/>
        </p:nvPicPr>
        <p:blipFill rotWithShape="1">
          <a:blip r:embed="rId6"/>
          <a:srcRect b="6043" r="59308" t="24192"/>
          <a:stretch/>
        </p:blipFill>
        <p:spPr>
          <a:xfrm>
            <a:off x="1397529" y="2905558"/>
            <a:ext cx="607945" cy="2025226"/>
          </a:xfrm>
          <a:prstGeom prst="rect">
            <a:avLst/>
          </a:prstGeom>
        </p:spPr>
      </p:pic>
      <p:pic>
        <p:nvPicPr>
          <p:cNvPr id="22" name="Picture 21">
            <a:extLst>
              <a:ext uri="{FF2B5EF4-FFF2-40B4-BE49-F238E27FC236}">
                <a16:creationId xmlns:a16="http://schemas.microsoft.com/office/drawing/2014/main" id="{722D8C89-CAF0-43A3-B42E-EE39A0959DEF}"/>
              </a:ext>
            </a:extLst>
          </p:cNvPr>
          <p:cNvPicPr>
            <a:picLocks noChangeAspect="1"/>
          </p:cNvPicPr>
          <p:nvPr/>
        </p:nvPicPr>
        <p:blipFill rotWithShape="1">
          <a:blip r:embed="rId7"/>
          <a:srcRect b="5527" r="68490"/>
          <a:stretch/>
        </p:blipFill>
        <p:spPr>
          <a:xfrm>
            <a:off x="1321296" y="2606020"/>
            <a:ext cx="540833" cy="149769"/>
          </a:xfrm>
          <a:prstGeom prst="rect">
            <a:avLst/>
          </a:prstGeom>
        </p:spPr>
      </p:pic>
      <p:pic>
        <p:nvPicPr>
          <p:cNvPr id="23" name="Picture 22">
            <a:extLst>
              <a:ext uri="{FF2B5EF4-FFF2-40B4-BE49-F238E27FC236}">
                <a16:creationId xmlns:a16="http://schemas.microsoft.com/office/drawing/2014/main" id="{1B352C44-F3D9-44A2-9308-DEB44E269617}"/>
              </a:ext>
            </a:extLst>
          </p:cNvPr>
          <p:cNvPicPr>
            <a:picLocks noChangeAspect="1"/>
          </p:cNvPicPr>
          <p:nvPr/>
        </p:nvPicPr>
        <p:blipFill rotWithShape="1">
          <a:blip r:embed="rId7"/>
          <a:srcRect b="255" l="34904" r="136" t="5244"/>
          <a:stretch/>
        </p:blipFill>
        <p:spPr>
          <a:xfrm>
            <a:off x="1100633" y="2755789"/>
            <a:ext cx="1114949" cy="149769"/>
          </a:xfrm>
          <a:prstGeom prst="rect">
            <a:avLst/>
          </a:prstGeom>
        </p:spPr>
      </p:pic>
      <p:sp>
        <p:nvSpPr>
          <p:cNvPr id="11" name="Title 10">
            <a:extLst>
              <a:ext uri="{FF2B5EF4-FFF2-40B4-BE49-F238E27FC236}">
                <a16:creationId xmlns:a16="http://schemas.microsoft.com/office/drawing/2014/main" id="{05758244-C94A-4249-8F8B-64C4C8559731}"/>
              </a:ext>
            </a:extLst>
          </p:cNvPr>
          <p:cNvSpPr>
            <a:spLocks noGrp="1"/>
          </p:cNvSpPr>
          <p:nvPr>
            <p:ph type="title"/>
          </p:nvPr>
        </p:nvSpPr>
        <p:spPr/>
        <p:txBody>
          <a:bodyPr/>
          <a:lstStyle/>
          <a:p>
            <a:r>
              <a:rPr dirty="0" lang="en-US">
                <a:latin charset="0" panose="020B0502040204020203" pitchFamily="34" typeface="Segoe UI"/>
                <a:cs charset="0" panose="020B0502040204020203" pitchFamily="34" typeface="Segoe UI"/>
              </a:rPr>
              <a:t>Immiscible Water-Refrigerant Mixture</a:t>
            </a:r>
          </a:p>
        </p:txBody>
      </p:sp>
      <p:pic>
        <p:nvPicPr>
          <p:cNvPr id="25" name="Picture 24">
            <a:extLst>
              <a:ext uri="{FF2B5EF4-FFF2-40B4-BE49-F238E27FC236}">
                <a16:creationId xmlns:a16="http://schemas.microsoft.com/office/drawing/2014/main" id="{B2B0B871-7F85-491A-AD06-50039A8EF711}"/>
              </a:ext>
            </a:extLst>
          </p:cNvPr>
          <p:cNvPicPr>
            <a:picLocks noChangeAspect="1"/>
          </p:cNvPicPr>
          <p:nvPr/>
        </p:nvPicPr>
        <p:blipFill rotWithShape="1">
          <a:blip r:embed="rId8"/>
          <a:srcRect b="68" r="50804" t="2717"/>
          <a:stretch/>
        </p:blipFill>
        <p:spPr>
          <a:xfrm>
            <a:off x="7759660" y="293495"/>
            <a:ext cx="1892820" cy="1801636"/>
          </a:xfrm>
          <a:prstGeom prst="rect">
            <a:avLst/>
          </a:prstGeom>
        </p:spPr>
      </p:pic>
      <p:pic>
        <p:nvPicPr>
          <p:cNvPr id="27" name="Picture 26">
            <a:extLst>
              <a:ext uri="{FF2B5EF4-FFF2-40B4-BE49-F238E27FC236}">
                <a16:creationId xmlns:a16="http://schemas.microsoft.com/office/drawing/2014/main" id="{200F5208-3F44-4A9C-B3EB-1D9173C19820}"/>
              </a:ext>
            </a:extLst>
          </p:cNvPr>
          <p:cNvPicPr>
            <a:picLocks noChangeAspect="1"/>
          </p:cNvPicPr>
          <p:nvPr/>
        </p:nvPicPr>
        <p:blipFill rotWithShape="1">
          <a:blip r:embed="rId8"/>
          <a:srcRect b="1118" l="52439" r="-38"/>
          <a:stretch/>
        </p:blipFill>
        <p:spPr>
          <a:xfrm>
            <a:off x="9993496" y="293495"/>
            <a:ext cx="1836508" cy="1801636"/>
          </a:xfrm>
          <a:prstGeom prst="rect">
            <a:avLst/>
          </a:prstGeom>
        </p:spPr>
      </p:pic>
      <p:pic>
        <p:nvPicPr>
          <p:cNvPr id="29" name="Picture 28">
            <a:extLst>
              <a:ext uri="{FF2B5EF4-FFF2-40B4-BE49-F238E27FC236}">
                <a16:creationId xmlns:a16="http://schemas.microsoft.com/office/drawing/2014/main" id="{745330CA-F558-4F28-B971-A418892C3148}"/>
              </a:ext>
            </a:extLst>
          </p:cNvPr>
          <p:cNvPicPr>
            <a:picLocks noChangeAspect="1"/>
          </p:cNvPicPr>
          <p:nvPr/>
        </p:nvPicPr>
        <p:blipFill rotWithShape="1">
          <a:blip r:embed="rId9"/>
          <a:srcRect b="35" r="62"/>
          <a:stretch/>
        </p:blipFill>
        <p:spPr>
          <a:xfrm>
            <a:off x="9204239" y="2280934"/>
            <a:ext cx="1744105" cy="1807735"/>
          </a:xfrm>
          <a:prstGeom prst="rect">
            <a:avLst/>
          </a:prstGeom>
        </p:spPr>
      </p:pic>
    </p:spTree>
    <p:extLst>
      <p:ext uri="{BB962C8B-B14F-4D97-AF65-F5344CB8AC3E}">
        <p14:creationId xmlns:p14="http://schemas.microsoft.com/office/powerpoint/2010/main" val="21193729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0FF93-BE82-4B6E-A9BD-3CF4FAAF347D}"/>
              </a:ext>
            </a:extLst>
          </p:cNvPr>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Multiphysics Model Development</a:t>
            </a:r>
          </a:p>
        </p:txBody>
      </p:sp>
      <p:pic>
        <p:nvPicPr>
          <p:cNvPr id="4" name="p_g_180">
            <a:hlinkClick r:id="" action="ppaction://media"/>
            <a:extLst>
              <a:ext uri="{FF2B5EF4-FFF2-40B4-BE49-F238E27FC236}">
                <a16:creationId xmlns:a16="http://schemas.microsoft.com/office/drawing/2014/main" id="{2FDF8E96-205B-4464-B1EC-1057D587CF6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29768" y="1166925"/>
            <a:ext cx="6032199" cy="4524149"/>
          </a:xfrm>
          <a:prstGeom prst="rect">
            <a:avLst/>
          </a:prstGeom>
        </p:spPr>
      </p:pic>
      <p:pic>
        <p:nvPicPr>
          <p:cNvPr id="5" name="T_180">
            <a:hlinkClick r:id="" action="ppaction://media"/>
            <a:extLst>
              <a:ext uri="{FF2B5EF4-FFF2-40B4-BE49-F238E27FC236}">
                <a16:creationId xmlns:a16="http://schemas.microsoft.com/office/drawing/2014/main" id="{6F6BF375-D82D-4E85-8AAB-321756F66020}"/>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5730032" y="1175238"/>
            <a:ext cx="6032199" cy="4524149"/>
          </a:xfrm>
          <a:prstGeom prst="rect">
            <a:avLst/>
          </a:prstGeom>
        </p:spPr>
      </p:pic>
    </p:spTree>
    <p:extLst>
      <p:ext uri="{BB962C8B-B14F-4D97-AF65-F5344CB8AC3E}">
        <p14:creationId xmlns:p14="http://schemas.microsoft.com/office/powerpoint/2010/main" val="321515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4"/>
                                        </p:tgtEl>
                                      </p:cBhvr>
                                    </p:cmd>
                                  </p:childTnLst>
                                </p:cTn>
                              </p:par>
                              <p:par>
                                <p:cTn id="7" presetID="1" presetClass="mediacall" presetSubtype="0" fill="hold" nodeType="withEffect">
                                  <p:stCondLst>
                                    <p:cond delay="0"/>
                                  </p:stCondLst>
                                  <p:childTnLst>
                                    <p:cmd type="call" cmd="playFrom(0.0)">
                                      <p:cBhvr>
                                        <p:cTn id="8" dur="1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4"/>
                </p:tgtEl>
              </p:cMediaNode>
            </p:video>
            <p:video>
              <p:cMediaNode vol="80000">
                <p:cTn id="10" fill="hold" display="0">
                  <p:stCondLst>
                    <p:cond delay="indefinite"/>
                  </p:stCondLst>
                </p:cTn>
                <p:tgtEl>
                  <p:spTgt spid="5"/>
                </p:tgtEl>
              </p:cMediaNode>
            </p:video>
          </p:childTnLst>
        </p:cTn>
      </p:par>
    </p:tnLst>
  </p:timing>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E18D2FB-4D71-4166-A4EB-B12F885C27DB}"/>
              </a:ext>
            </a:extLst>
          </p:cNvPr>
          <p:cNvGrpSpPr/>
          <p:nvPr/>
        </p:nvGrpSpPr>
        <p:grpSpPr>
          <a:xfrm>
            <a:off x="531472" y="1226936"/>
            <a:ext cx="10350055" cy="4645788"/>
            <a:chOff x="-110452" y="716505"/>
            <a:chExt cx="11925300" cy="5907898"/>
          </a:xfrm>
        </p:grpSpPr>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9BB6A5D0-115F-4796-84E8-E8E08DFDE98F}"/>
                    </a:ext>
                  </a:extLst>
                </p:cNvPr>
                <p:cNvSpPr/>
                <p:nvPr/>
              </p:nvSpPr>
              <p:spPr>
                <a:xfrm>
                  <a:off x="-110452" y="716505"/>
                  <a:ext cx="11925300" cy="352251"/>
                </a:xfrm>
                <a:prstGeom prst="rect">
                  <a:avLst/>
                </a:prstGeom>
              </p:spPr>
              <p:txBody>
                <a:bodyPr wrap="square">
                  <a:spAutoFit/>
                </a:bodyPr>
                <a:lstStyle/>
                <a:p>
                  <a:r>
                    <a:rPr b="1" dirty="0" lang="en-US" sz="1200">
                      <a:latin charset="0" panose="020B0502040204020203" pitchFamily="34" typeface="Segoe UI"/>
                      <a:ea charset="0" panose="02040503050406030204" pitchFamily="18" typeface="Cambria Math"/>
                      <a:cs charset="0" panose="020B0502040204020203" pitchFamily="34" typeface="Segoe UI"/>
                    </a:rPr>
                    <a:t>			 </a:t>
                  </a:r>
                  <a14:m>
                    <m:oMath xmlns:m="http://schemas.openxmlformats.org/officeDocument/2006/math">
                      <m:sSub>
                        <m:sSubPr>
                          <m:ctrlPr>
                            <a:rPr b="1" i="1" lang="en-US" smtClean="0" sz="1200">
                              <a:latin charset="0" panose="02040503050406030204" pitchFamily="18" typeface="Cambria Math"/>
                              <a:ea charset="0" panose="02040503050406030204" pitchFamily="18" typeface="Cambria Math"/>
                            </a:rPr>
                          </m:ctrlPr>
                        </m:sSubPr>
                        <m:e>
                          <m:r>
                            <a:rPr b="1" i="1" lang="en-US" smtClean="0" sz="1200">
                              <a:latin charset="0" panose="02040503050406030204" pitchFamily="18" typeface="Cambria Math"/>
                              <a:ea charset="0" panose="02040503050406030204" pitchFamily="18" typeface="Cambria Math"/>
                            </a:rPr>
                            <m:t>                                    </m:t>
                          </m:r>
                          <m:r>
                            <a:rPr b="1" i="1" lang="en-US" smtClean="0" sz="1200">
                              <a:latin charset="0" panose="02040503050406030204" pitchFamily="18" typeface="Cambria Math"/>
                              <a:ea charset="0" panose="02040503050406030204" pitchFamily="18" typeface="Cambria Math"/>
                            </a:rPr>
                            <m:t>𝜶</m:t>
                          </m:r>
                        </m:e>
                        <m:sub>
                          <m:r>
                            <a:rPr b="1" i="1" lang="en-US" smtClean="0" sz="1200">
                              <a:latin charset="0" panose="02040503050406030204" pitchFamily="18" typeface="Cambria Math"/>
                              <a:ea charset="0" panose="02040503050406030204" pitchFamily="18" typeface="Cambria Math"/>
                            </a:rPr>
                            <m:t>𝒕𝒉𝒓𝒆𝒔𝒉𝒐𝒍𝒅</m:t>
                          </m:r>
                        </m:sub>
                      </m:sSub>
                    </m:oMath>
                  </a14:m>
                  <a:r>
                    <a:rPr b="1" dirty="0" lang="en-US" sz="1200">
                      <a:latin charset="0" panose="020B0502040204020203" pitchFamily="34" typeface="Segoe UI"/>
                      <a:cs charset="0" panose="020B0502040204020203" pitchFamily="34" typeface="Segoe UI"/>
                    </a:rPr>
                    <a:t>  = 0.05 </a:t>
                  </a:r>
                  <a14:m>
                    <m:oMath xmlns:m="http://schemas.openxmlformats.org/officeDocument/2006/math">
                      <m:sSub>
                        <m:sSubPr>
                          <m:ctrlPr>
                            <a:rPr b="1" i="1" lang="en-US" smtClean="0" sz="1200">
                              <a:latin charset="0" panose="02040503050406030204" pitchFamily="18" typeface="Cambria Math"/>
                              <a:ea charset="0" panose="02040503050406030204" pitchFamily="18" typeface="Cambria Math"/>
                            </a:rPr>
                          </m:ctrlPr>
                        </m:sSubPr>
                        <m:e>
                          <m:r>
                            <a:rPr b="1" i="1" lang="en-US" smtClean="0" sz="1200">
                              <a:latin charset="0" panose="02040503050406030204" pitchFamily="18" typeface="Cambria Math"/>
                              <a:ea charset="0" panose="02040503050406030204" pitchFamily="18" typeface="Cambria Math"/>
                            </a:rPr>
                            <m:t>        </m:t>
                          </m:r>
                          <m:r>
                            <a:rPr b="1" i="1" lang="en-US" sz="1200">
                              <a:latin charset="0" panose="02040503050406030204" pitchFamily="18" typeface="Cambria Math"/>
                              <a:ea charset="0" panose="02040503050406030204" pitchFamily="18" typeface="Cambria Math"/>
                            </a:rPr>
                            <m:t>𝜶</m:t>
                          </m:r>
                        </m:e>
                        <m:sub>
                          <m:r>
                            <a:rPr b="1" i="1" lang="en-US" sz="1200">
                              <a:latin charset="0" panose="02040503050406030204" pitchFamily="18" typeface="Cambria Math"/>
                              <a:ea charset="0" panose="02040503050406030204" pitchFamily="18" typeface="Cambria Math"/>
                            </a:rPr>
                            <m:t>𝒕𝒉𝒓𝒆𝒔𝒉𝒐𝒍𝒅</m:t>
                          </m:r>
                        </m:sub>
                      </m:sSub>
                    </m:oMath>
                  </a14:m>
                  <a:r>
                    <a:rPr b="1" dirty="0" lang="en-US" sz="1200">
                      <a:latin charset="0" panose="020B0502040204020203" pitchFamily="34" typeface="Segoe UI"/>
                      <a:cs charset="0" panose="020B0502040204020203" pitchFamily="34" typeface="Segoe UI"/>
                    </a:rPr>
                    <a:t>  = 0.10	</a:t>
                  </a:r>
                  <a14:m>
                    <m:oMath xmlns:m="http://schemas.openxmlformats.org/officeDocument/2006/math">
                      <m:sSub>
                        <m:sSubPr>
                          <m:ctrlPr>
                            <a:rPr b="1" i="1" lang="en-US" sz="1200">
                              <a:latin charset="0" panose="02040503050406030204" pitchFamily="18" typeface="Cambria Math"/>
                              <a:ea charset="0" panose="02040503050406030204" pitchFamily="18" typeface="Cambria Math"/>
                            </a:rPr>
                          </m:ctrlPr>
                        </m:sSubPr>
                        <m:e>
                          <m:r>
                            <a:rPr b="1" i="1" lang="en-US" sz="1200">
                              <a:latin charset="0" panose="02040503050406030204" pitchFamily="18" typeface="Cambria Math"/>
                              <a:ea charset="0" panose="02040503050406030204" pitchFamily="18" typeface="Cambria Math"/>
                            </a:rPr>
                            <m:t>𝜶</m:t>
                          </m:r>
                        </m:e>
                        <m:sub>
                          <m:r>
                            <a:rPr b="1" i="1" lang="en-US" sz="1200">
                              <a:latin charset="0" panose="02040503050406030204" pitchFamily="18" typeface="Cambria Math"/>
                              <a:ea charset="0" panose="02040503050406030204" pitchFamily="18" typeface="Cambria Math"/>
                            </a:rPr>
                            <m:t>𝒕𝒉𝒓𝒆𝒔𝒉𝒐𝒍𝒅</m:t>
                          </m:r>
                        </m:sub>
                      </m:sSub>
                    </m:oMath>
                  </a14:m>
                  <a:r>
                    <a:rPr b="1" dirty="0" lang="en-US" sz="1200">
                      <a:latin charset="0" panose="020B0502040204020203" pitchFamily="34" typeface="Segoe UI"/>
                      <a:cs charset="0" panose="020B0502040204020203" pitchFamily="34" typeface="Segoe UI"/>
                    </a:rPr>
                    <a:t>  = 0.15        </a:t>
                  </a:r>
                  <a14:m>
                    <m:oMath xmlns:m="http://schemas.openxmlformats.org/officeDocument/2006/math">
                      <m:sSub>
                        <m:sSubPr>
                          <m:ctrlPr>
                            <a:rPr b="1" i="1" lang="en-US" sz="1200">
                              <a:latin charset="0" panose="02040503050406030204" pitchFamily="18" typeface="Cambria Math"/>
                              <a:ea charset="0" panose="02040503050406030204" pitchFamily="18" typeface="Cambria Math"/>
                            </a:rPr>
                          </m:ctrlPr>
                        </m:sSubPr>
                        <m:e>
                          <m:r>
                            <a:rPr b="1" i="1" lang="en-US" sz="1200">
                              <a:latin charset="0" panose="02040503050406030204" pitchFamily="18" typeface="Cambria Math"/>
                              <a:ea charset="0" panose="02040503050406030204" pitchFamily="18" typeface="Cambria Math"/>
                            </a:rPr>
                            <m:t>𝜶</m:t>
                          </m:r>
                        </m:e>
                        <m:sub>
                          <m:r>
                            <a:rPr b="1" i="1" lang="en-US" sz="1200">
                              <a:latin charset="0" panose="02040503050406030204" pitchFamily="18" typeface="Cambria Math"/>
                              <a:ea charset="0" panose="02040503050406030204" pitchFamily="18" typeface="Cambria Math"/>
                            </a:rPr>
                            <m:t>𝒕𝒉𝒓𝒆𝒔𝒉𝒐𝒍𝒅</m:t>
                          </m:r>
                        </m:sub>
                      </m:sSub>
                    </m:oMath>
                  </a14:m>
                  <a:r>
                    <a:rPr b="1" dirty="0" lang="en-US" sz="1200">
                      <a:latin charset="0" panose="020B0502040204020203" pitchFamily="34" typeface="Segoe UI"/>
                      <a:cs charset="0" panose="020B0502040204020203" pitchFamily="34" typeface="Segoe UI"/>
                    </a:rPr>
                    <a:t>  = 0.20</a:t>
                  </a:r>
                </a:p>
              </p:txBody>
            </p:sp>
          </mc:Choice>
          <mc:Fallback xmlns="">
            <p:sp>
              <p:nvSpPr>
                <p:cNvPr id="5" name="Rectangle 4">
                  <a:extLst>
                    <a:ext uri="{FF2B5EF4-FFF2-40B4-BE49-F238E27FC236}">
                      <a16:creationId xmlns:a16="http://schemas.microsoft.com/office/drawing/2014/main" id="{9BB6A5D0-115F-4796-84E8-E8E08DFDE98F}"/>
                    </a:ext>
                  </a:extLst>
                </p:cNvPr>
                <p:cNvSpPr>
                  <a:spLocks noAdjustHandles="1" noChangeArrowheads="1" noChangeAspect="1" noChangeShapeType="1" noEditPoints="1" noMove="1" noResize="1" noRot="1" noTextEdit="1"/>
                </p:cNvSpPr>
                <p:nvPr/>
              </p:nvSpPr>
              <p:spPr>
                <a:xfrm>
                  <a:off x="-110452" y="716505"/>
                  <a:ext cx="11925300" cy="352251"/>
                </a:xfrm>
                <a:prstGeom prst="rect">
                  <a:avLst/>
                </a:prstGeom>
                <a:blipFill>
                  <a:blip r:embed="rId2"/>
                  <a:stretch>
                    <a:fillRect b="-13043" t="-2174"/>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DC61A5E6-8CA8-44AE-8950-6311BD46AA59}"/>
                </a:ext>
              </a:extLst>
            </p:cNvPr>
            <p:cNvPicPr>
              <a:picLocks noChangeAspect="1"/>
            </p:cNvPicPr>
            <p:nvPr/>
          </p:nvPicPr>
          <p:blipFill rotWithShape="1">
            <a:blip r:embed="rId3"/>
            <a:srcRect b="-3" r="42"/>
            <a:stretch/>
          </p:blipFill>
          <p:spPr>
            <a:xfrm>
              <a:off x="9954130" y="4886303"/>
              <a:ext cx="1652998" cy="1696640"/>
            </a:xfrm>
            <a:prstGeom prst="rect">
              <a:avLst/>
            </a:prstGeom>
          </p:spPr>
        </p:pic>
        <p:pic>
          <p:nvPicPr>
            <p:cNvPr id="7" name="Picture 6">
              <a:extLst>
                <a:ext uri="{FF2B5EF4-FFF2-40B4-BE49-F238E27FC236}">
                  <a16:creationId xmlns:a16="http://schemas.microsoft.com/office/drawing/2014/main" id="{9D759487-31FF-4C63-96BF-B8AFA3739003}"/>
                </a:ext>
              </a:extLst>
            </p:cNvPr>
            <p:cNvPicPr>
              <a:picLocks noChangeAspect="1"/>
            </p:cNvPicPr>
            <p:nvPr/>
          </p:nvPicPr>
          <p:blipFill rotWithShape="1">
            <a:blip r:embed="rId4"/>
            <a:srcRect b="-4" r="21"/>
            <a:stretch/>
          </p:blipFill>
          <p:spPr>
            <a:xfrm>
              <a:off x="7997449" y="4868227"/>
              <a:ext cx="1674465" cy="1696642"/>
            </a:xfrm>
            <a:prstGeom prst="rect">
              <a:avLst/>
            </a:prstGeom>
          </p:spPr>
        </p:pic>
        <p:pic>
          <p:nvPicPr>
            <p:cNvPr id="8" name="Picture 7">
              <a:extLst>
                <a:ext uri="{FF2B5EF4-FFF2-40B4-BE49-F238E27FC236}">
                  <a16:creationId xmlns:a16="http://schemas.microsoft.com/office/drawing/2014/main" id="{867F3637-AE49-4ACA-8B82-571622AB32CA}"/>
                </a:ext>
              </a:extLst>
            </p:cNvPr>
            <p:cNvPicPr>
              <a:picLocks noChangeAspect="1"/>
            </p:cNvPicPr>
            <p:nvPr/>
          </p:nvPicPr>
          <p:blipFill rotWithShape="1">
            <a:blip r:embed="rId5"/>
            <a:srcRect b="-49" r="-27"/>
            <a:stretch/>
          </p:blipFill>
          <p:spPr>
            <a:xfrm>
              <a:off x="4189249" y="4891954"/>
              <a:ext cx="1641736" cy="1690988"/>
            </a:xfrm>
            <a:prstGeom prst="rect">
              <a:avLst/>
            </a:prstGeom>
          </p:spPr>
        </p:pic>
        <p:pic>
          <p:nvPicPr>
            <p:cNvPr id="9" name="Picture 8">
              <a:extLst>
                <a:ext uri="{FF2B5EF4-FFF2-40B4-BE49-F238E27FC236}">
                  <a16:creationId xmlns:a16="http://schemas.microsoft.com/office/drawing/2014/main" id="{40B83880-6BDF-4472-95EA-6E638318F4E6}"/>
                </a:ext>
              </a:extLst>
            </p:cNvPr>
            <p:cNvPicPr>
              <a:picLocks noChangeAspect="1"/>
            </p:cNvPicPr>
            <p:nvPr/>
          </p:nvPicPr>
          <p:blipFill rotWithShape="1">
            <a:blip r:embed="rId6"/>
            <a:srcRect b="-49" r="-48"/>
            <a:stretch/>
          </p:blipFill>
          <p:spPr>
            <a:xfrm>
              <a:off x="6073497" y="4868226"/>
              <a:ext cx="1641736" cy="1696643"/>
            </a:xfrm>
            <a:prstGeom prst="rect">
              <a:avLst/>
            </a:prstGeom>
          </p:spPr>
        </p:pic>
        <p:pic>
          <p:nvPicPr>
            <p:cNvPr id="10" name="Picture 9">
              <a:extLst>
                <a:ext uri="{FF2B5EF4-FFF2-40B4-BE49-F238E27FC236}">
                  <a16:creationId xmlns:a16="http://schemas.microsoft.com/office/drawing/2014/main" id="{5247F91E-313D-4C56-A221-437424AE92FD}"/>
                </a:ext>
              </a:extLst>
            </p:cNvPr>
            <p:cNvPicPr>
              <a:picLocks noChangeAspect="1"/>
            </p:cNvPicPr>
            <p:nvPr/>
          </p:nvPicPr>
          <p:blipFill rotWithShape="1">
            <a:blip r:embed="rId7"/>
            <a:srcRect b="-49" r="-27"/>
            <a:stretch/>
          </p:blipFill>
          <p:spPr>
            <a:xfrm>
              <a:off x="9937956" y="1035718"/>
              <a:ext cx="1652996" cy="1696640"/>
            </a:xfrm>
            <a:prstGeom prst="rect">
              <a:avLst/>
            </a:prstGeom>
          </p:spPr>
        </p:pic>
        <p:pic>
          <p:nvPicPr>
            <p:cNvPr id="11" name="Picture 10">
              <a:extLst>
                <a:ext uri="{FF2B5EF4-FFF2-40B4-BE49-F238E27FC236}">
                  <a16:creationId xmlns:a16="http://schemas.microsoft.com/office/drawing/2014/main" id="{319F13BA-663A-4D3A-8E47-A1696CC30016}"/>
                </a:ext>
              </a:extLst>
            </p:cNvPr>
            <p:cNvPicPr>
              <a:picLocks noChangeAspect="1"/>
            </p:cNvPicPr>
            <p:nvPr/>
          </p:nvPicPr>
          <p:blipFill rotWithShape="1">
            <a:blip r:embed="rId8"/>
            <a:srcRect b="22" r="-47"/>
            <a:stretch/>
          </p:blipFill>
          <p:spPr>
            <a:xfrm>
              <a:off x="8021729" y="1079698"/>
              <a:ext cx="1674465" cy="1696640"/>
            </a:xfrm>
            <a:prstGeom prst="rect">
              <a:avLst/>
            </a:prstGeom>
          </p:spPr>
        </p:pic>
        <p:pic>
          <p:nvPicPr>
            <p:cNvPr id="12" name="Picture 11">
              <a:extLst>
                <a:ext uri="{FF2B5EF4-FFF2-40B4-BE49-F238E27FC236}">
                  <a16:creationId xmlns:a16="http://schemas.microsoft.com/office/drawing/2014/main" id="{E6E04059-99FF-4754-9192-933BC70843A1}"/>
                </a:ext>
              </a:extLst>
            </p:cNvPr>
            <p:cNvPicPr>
              <a:picLocks noChangeAspect="1"/>
            </p:cNvPicPr>
            <p:nvPr/>
          </p:nvPicPr>
          <p:blipFill rotWithShape="1">
            <a:blip r:embed="rId9"/>
            <a:srcRect b="22" r="39"/>
            <a:stretch/>
          </p:blipFill>
          <p:spPr>
            <a:xfrm>
              <a:off x="5954143" y="1079698"/>
              <a:ext cx="1641738" cy="1696640"/>
            </a:xfrm>
            <a:prstGeom prst="rect">
              <a:avLst/>
            </a:prstGeom>
          </p:spPr>
        </p:pic>
        <p:pic>
          <p:nvPicPr>
            <p:cNvPr id="13" name="Picture 12">
              <a:extLst>
                <a:ext uri="{FF2B5EF4-FFF2-40B4-BE49-F238E27FC236}">
                  <a16:creationId xmlns:a16="http://schemas.microsoft.com/office/drawing/2014/main" id="{82DF97D7-8823-43B7-B7FE-B7B9E9D624E3}"/>
                </a:ext>
              </a:extLst>
            </p:cNvPr>
            <p:cNvPicPr>
              <a:picLocks noChangeAspect="1"/>
            </p:cNvPicPr>
            <p:nvPr/>
          </p:nvPicPr>
          <p:blipFill rotWithShape="1">
            <a:blip r:embed="rId10"/>
            <a:srcRect b="41" r="20"/>
            <a:stretch/>
          </p:blipFill>
          <p:spPr>
            <a:xfrm>
              <a:off x="4072502" y="1108781"/>
              <a:ext cx="1639879" cy="1617680"/>
            </a:xfrm>
            <a:prstGeom prst="rect">
              <a:avLst/>
            </a:prstGeom>
          </p:spPr>
        </p:pic>
        <p:pic>
          <p:nvPicPr>
            <p:cNvPr id="14" name="Picture 13">
              <a:extLst>
                <a:ext uri="{FF2B5EF4-FFF2-40B4-BE49-F238E27FC236}">
                  <a16:creationId xmlns:a16="http://schemas.microsoft.com/office/drawing/2014/main" id="{C6353DD1-BD40-4AD8-A385-10BA24D597A4}"/>
                </a:ext>
              </a:extLst>
            </p:cNvPr>
            <p:cNvPicPr>
              <a:picLocks noChangeAspect="1"/>
            </p:cNvPicPr>
            <p:nvPr/>
          </p:nvPicPr>
          <p:blipFill rotWithShape="1">
            <a:blip r:embed="rId11"/>
            <a:srcRect b="15" r="37"/>
            <a:stretch/>
          </p:blipFill>
          <p:spPr>
            <a:xfrm>
              <a:off x="9913883" y="2936503"/>
              <a:ext cx="1651587" cy="1670861"/>
            </a:xfrm>
            <a:prstGeom prst="rect">
              <a:avLst/>
            </a:prstGeom>
          </p:spPr>
        </p:pic>
        <p:pic>
          <p:nvPicPr>
            <p:cNvPr id="15" name="Picture 14">
              <a:extLst>
                <a:ext uri="{FF2B5EF4-FFF2-40B4-BE49-F238E27FC236}">
                  <a16:creationId xmlns:a16="http://schemas.microsoft.com/office/drawing/2014/main" id="{EF6B5C15-0474-4DDC-9EB8-EE38A1C8E9E8}"/>
                </a:ext>
              </a:extLst>
            </p:cNvPr>
            <p:cNvPicPr>
              <a:picLocks noChangeAspect="1"/>
            </p:cNvPicPr>
            <p:nvPr/>
          </p:nvPicPr>
          <p:blipFill rotWithShape="1">
            <a:blip r:embed="rId12"/>
            <a:srcRect b="-5" r="-26"/>
            <a:stretch/>
          </p:blipFill>
          <p:spPr>
            <a:xfrm>
              <a:off x="8019123" y="2936370"/>
              <a:ext cx="1651587" cy="1656374"/>
            </a:xfrm>
            <a:prstGeom prst="rect">
              <a:avLst/>
            </a:prstGeom>
          </p:spPr>
        </p:pic>
        <p:pic>
          <p:nvPicPr>
            <p:cNvPr id="16" name="Picture 15">
              <a:extLst>
                <a:ext uri="{FF2B5EF4-FFF2-40B4-BE49-F238E27FC236}">
                  <a16:creationId xmlns:a16="http://schemas.microsoft.com/office/drawing/2014/main" id="{C785C84C-CC7B-4335-AAE4-3198A402E7F4}"/>
                </a:ext>
              </a:extLst>
            </p:cNvPr>
            <p:cNvPicPr>
              <a:picLocks noChangeAspect="1"/>
            </p:cNvPicPr>
            <p:nvPr/>
          </p:nvPicPr>
          <p:blipFill rotWithShape="1">
            <a:blip r:embed="rId13"/>
            <a:srcRect b="36" r="16"/>
            <a:stretch/>
          </p:blipFill>
          <p:spPr>
            <a:xfrm>
              <a:off x="6092227" y="2936128"/>
              <a:ext cx="1651616" cy="1656374"/>
            </a:xfrm>
            <a:prstGeom prst="rect">
              <a:avLst/>
            </a:prstGeom>
          </p:spPr>
        </p:pic>
        <p:pic>
          <p:nvPicPr>
            <p:cNvPr id="17" name="Picture 16">
              <a:extLst>
                <a:ext uri="{FF2B5EF4-FFF2-40B4-BE49-F238E27FC236}">
                  <a16:creationId xmlns:a16="http://schemas.microsoft.com/office/drawing/2014/main" id="{F3AA2EA9-E640-4DE5-94BC-EEB7612AF651}"/>
                </a:ext>
              </a:extLst>
            </p:cNvPr>
            <p:cNvPicPr>
              <a:picLocks noChangeAspect="1"/>
            </p:cNvPicPr>
            <p:nvPr/>
          </p:nvPicPr>
          <p:blipFill rotWithShape="1">
            <a:blip r:embed="rId14"/>
            <a:srcRect b="34" r="-44"/>
            <a:stretch/>
          </p:blipFill>
          <p:spPr>
            <a:xfrm>
              <a:off x="4072501" y="2936262"/>
              <a:ext cx="1639879" cy="1682783"/>
            </a:xfrm>
            <a:prstGeom prst="rect">
              <a:avLst/>
            </a:prstGeom>
          </p:spPr>
        </p:pic>
        <p:pic>
          <p:nvPicPr>
            <p:cNvPr id="18" name="Picture 17">
              <a:extLst>
                <a:ext uri="{FF2B5EF4-FFF2-40B4-BE49-F238E27FC236}">
                  <a16:creationId xmlns:a16="http://schemas.microsoft.com/office/drawing/2014/main" id="{A8ACC381-B22F-4322-99FD-EEDE36C3D095}"/>
                </a:ext>
              </a:extLst>
            </p:cNvPr>
            <p:cNvPicPr>
              <a:picLocks noChangeAspect="1"/>
            </p:cNvPicPr>
            <p:nvPr/>
          </p:nvPicPr>
          <p:blipFill rotWithShape="1">
            <a:blip r:embed="rId15"/>
            <a:srcRect b="3" r="-48"/>
            <a:stretch/>
          </p:blipFill>
          <p:spPr>
            <a:xfrm>
              <a:off x="90655" y="1102784"/>
              <a:ext cx="1297522" cy="911026"/>
            </a:xfrm>
            <a:prstGeom prst="rect">
              <a:avLst/>
            </a:prstGeom>
          </p:spPr>
        </p:pic>
        <p:pic>
          <p:nvPicPr>
            <p:cNvPr id="19" name="Picture 18">
              <a:extLst>
                <a:ext uri="{FF2B5EF4-FFF2-40B4-BE49-F238E27FC236}">
                  <a16:creationId xmlns:a16="http://schemas.microsoft.com/office/drawing/2014/main" id="{95E86478-9B40-4213-9C05-6715DD3733B9}"/>
                </a:ext>
              </a:extLst>
            </p:cNvPr>
            <p:cNvPicPr>
              <a:picLocks noChangeAspect="1"/>
            </p:cNvPicPr>
            <p:nvPr/>
          </p:nvPicPr>
          <p:blipFill rotWithShape="1">
            <a:blip r:embed="rId16"/>
            <a:srcRect b="5" r="-26"/>
            <a:stretch/>
          </p:blipFill>
          <p:spPr>
            <a:xfrm>
              <a:off x="92152" y="5056370"/>
              <a:ext cx="1291188" cy="913073"/>
            </a:xfrm>
            <a:prstGeom prst="rect">
              <a:avLst/>
            </a:prstGeom>
          </p:spPr>
        </p:pic>
        <p:pic>
          <p:nvPicPr>
            <p:cNvPr id="20" name="Picture 19">
              <a:extLst>
                <a:ext uri="{FF2B5EF4-FFF2-40B4-BE49-F238E27FC236}">
                  <a16:creationId xmlns:a16="http://schemas.microsoft.com/office/drawing/2014/main" id="{87B21AAD-3E2E-4F39-8275-EBD2E8F31A7D}"/>
                </a:ext>
              </a:extLst>
            </p:cNvPr>
            <p:cNvPicPr>
              <a:picLocks noChangeAspect="1"/>
            </p:cNvPicPr>
            <p:nvPr/>
          </p:nvPicPr>
          <p:blipFill rotWithShape="1">
            <a:blip r:embed="rId17"/>
            <a:srcRect b="40" r="7"/>
            <a:stretch/>
          </p:blipFill>
          <p:spPr>
            <a:xfrm>
              <a:off x="85817" y="3084295"/>
              <a:ext cx="1297523" cy="834030"/>
            </a:xfrm>
            <a:prstGeom prst="rect">
              <a:avLst/>
            </a:prstGeom>
          </p:spPr>
        </p:pic>
        <p:sp>
          <p:nvSpPr>
            <p:cNvPr id="21" name="Arrow: Right 20">
              <a:extLst>
                <a:ext uri="{FF2B5EF4-FFF2-40B4-BE49-F238E27FC236}">
                  <a16:creationId xmlns:a16="http://schemas.microsoft.com/office/drawing/2014/main" id="{293DF1E7-4916-4F61-959F-BDE4C26C4BDA}"/>
                </a:ext>
              </a:extLst>
            </p:cNvPr>
            <p:cNvSpPr/>
            <p:nvPr/>
          </p:nvSpPr>
          <p:spPr>
            <a:xfrm rot="16200000">
              <a:off x="503411" y="2392635"/>
              <a:ext cx="427986" cy="251460"/>
            </a:xfrm>
            <a:prstGeom prst="rightArrow">
              <a:avLst/>
            </a:prstGeom>
            <a:solidFill>
              <a:schemeClr val="tx1"/>
            </a:solidFill>
            <a:ln>
              <a:solidFill>
                <a:schemeClr val="tx1"/>
              </a:solidFill>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45720" compatLnSpc="1" forceAA="0" fromWordArt="0" horzOverflow="overflow" lIns="45720" numCol="1" rIns="45720" rot="0" rtlCol="0" spcCol="0" spcFirstLastPara="0" tIns="45720" vert="horz" vertOverflow="overflow" wrap="square">
              <a:prstTxWarp prst="textNoShape">
                <a:avLst/>
              </a:prstTxWarp>
              <a:noAutofit/>
            </a:bodyPr>
            <a:lstStyle/>
            <a:p>
              <a:pPr algn="ctr">
                <a:lnSpc>
                  <a:spcPct val="90000"/>
                </a:lnSpc>
              </a:pPr>
              <a:endParaRPr b="1" dirty="0" lang="en-US" sz="1200">
                <a:solidFill>
                  <a:schemeClr val="tx1"/>
                </a:solidFill>
                <a:latin charset="0" panose="020B0502040204020203" pitchFamily="34" typeface="Segoe UI"/>
                <a:cs charset="0" panose="020B0502040204020203" pitchFamily="34" typeface="Segoe UI"/>
              </a:endParaRPr>
            </a:p>
          </p:txBody>
        </p:sp>
        <p:sp>
          <p:nvSpPr>
            <p:cNvPr id="22" name="TextBox 21">
              <a:extLst>
                <a:ext uri="{FF2B5EF4-FFF2-40B4-BE49-F238E27FC236}">
                  <a16:creationId xmlns:a16="http://schemas.microsoft.com/office/drawing/2014/main" id="{5655DEF4-FA70-498F-B132-1DEF12F9ACC7}"/>
                </a:ext>
              </a:extLst>
            </p:cNvPr>
            <p:cNvSpPr txBox="1"/>
            <p:nvPr/>
          </p:nvSpPr>
          <p:spPr>
            <a:xfrm>
              <a:off x="91277" y="1898394"/>
              <a:ext cx="1286603" cy="328767"/>
            </a:xfrm>
            <a:prstGeom prst="rect">
              <a:avLst/>
            </a:prstGeom>
            <a:noFill/>
          </p:spPr>
          <p:txBody>
            <a:bodyPr rtlCol="0" wrap="none">
              <a:spAutoFit/>
            </a:bodyPr>
            <a:lstStyle/>
            <a:p>
              <a:pPr algn="ctr">
                <a:lnSpc>
                  <a:spcPct val="90000"/>
                </a:lnSpc>
              </a:pPr>
              <a:r>
                <a:rPr b="1" dirty="0" lang="en-US" sz="1200">
                  <a:latin charset="0" panose="020B0502040204020203" pitchFamily="34" typeface="Segoe UI"/>
                  <a:cs charset="0" panose="020B0502040204020203" pitchFamily="34" typeface="Segoe UI"/>
                </a:rPr>
                <a:t>1.3x COARSE</a:t>
              </a:r>
            </a:p>
          </p:txBody>
        </p:sp>
        <p:sp>
          <p:nvSpPr>
            <p:cNvPr id="23" name="TextBox 22">
              <a:extLst>
                <a:ext uri="{FF2B5EF4-FFF2-40B4-BE49-F238E27FC236}">
                  <a16:creationId xmlns:a16="http://schemas.microsoft.com/office/drawing/2014/main" id="{1A6FD6DA-FFAE-477E-9278-CC2EE0869142}"/>
                </a:ext>
              </a:extLst>
            </p:cNvPr>
            <p:cNvSpPr txBox="1"/>
            <p:nvPr/>
          </p:nvSpPr>
          <p:spPr>
            <a:xfrm>
              <a:off x="119722" y="2783470"/>
              <a:ext cx="1195364" cy="328767"/>
            </a:xfrm>
            <a:prstGeom prst="rect">
              <a:avLst/>
            </a:prstGeom>
            <a:noFill/>
          </p:spPr>
          <p:txBody>
            <a:bodyPr rtlCol="0" wrap="none">
              <a:spAutoFit/>
            </a:bodyPr>
            <a:lstStyle/>
            <a:p>
              <a:pPr algn="ctr">
                <a:lnSpc>
                  <a:spcPct val="90000"/>
                </a:lnSpc>
              </a:pPr>
              <a:r>
                <a:rPr b="1" dirty="0" lang="en-US" sz="1200">
                  <a:latin charset="0" panose="020B0502040204020203" pitchFamily="34" typeface="Segoe UI"/>
                  <a:cs charset="0" panose="020B0502040204020203" pitchFamily="34" typeface="Segoe UI"/>
                </a:rPr>
                <a:t>BASE MESH</a:t>
              </a:r>
            </a:p>
          </p:txBody>
        </p:sp>
        <p:sp>
          <p:nvSpPr>
            <p:cNvPr id="24" name="Arrow: Right 23">
              <a:extLst>
                <a:ext uri="{FF2B5EF4-FFF2-40B4-BE49-F238E27FC236}">
                  <a16:creationId xmlns:a16="http://schemas.microsoft.com/office/drawing/2014/main" id="{8CD5D26C-7240-4085-A11B-3163FFE9D4E3}"/>
                </a:ext>
              </a:extLst>
            </p:cNvPr>
            <p:cNvSpPr/>
            <p:nvPr/>
          </p:nvSpPr>
          <p:spPr>
            <a:xfrm rot="5400000">
              <a:off x="485181" y="4160809"/>
              <a:ext cx="464445" cy="251460"/>
            </a:xfrm>
            <a:prstGeom prst="rightArrow">
              <a:avLst/>
            </a:prstGeom>
            <a:solidFill>
              <a:schemeClr val="tx1"/>
            </a:solidFill>
            <a:ln>
              <a:solidFill>
                <a:schemeClr val="tx1"/>
              </a:solidFill>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45720" compatLnSpc="1" forceAA="0" fromWordArt="0" horzOverflow="overflow" lIns="45720" numCol="1" rIns="45720" rot="0" rtlCol="0" spcCol="0" spcFirstLastPara="0" tIns="45720" vert="horz" vertOverflow="overflow" wrap="square">
              <a:prstTxWarp prst="textNoShape">
                <a:avLst/>
              </a:prstTxWarp>
              <a:noAutofit/>
            </a:bodyPr>
            <a:lstStyle/>
            <a:p>
              <a:pPr algn="ctr">
                <a:lnSpc>
                  <a:spcPct val="90000"/>
                </a:lnSpc>
              </a:pPr>
              <a:endParaRPr b="1" dirty="0" lang="en-US" sz="1200">
                <a:solidFill>
                  <a:schemeClr val="tx1"/>
                </a:solidFill>
                <a:latin charset="0" panose="020B0502040204020203" pitchFamily="34" typeface="Segoe UI"/>
                <a:cs charset="0" panose="020B0502040204020203" pitchFamily="34" typeface="Segoe UI"/>
              </a:endParaRPr>
            </a:p>
          </p:txBody>
        </p:sp>
        <p:sp>
          <p:nvSpPr>
            <p:cNvPr id="25" name="TextBox 24">
              <a:extLst>
                <a:ext uri="{FF2B5EF4-FFF2-40B4-BE49-F238E27FC236}">
                  <a16:creationId xmlns:a16="http://schemas.microsoft.com/office/drawing/2014/main" id="{E205AF08-980C-4181-B1FA-5641FB17DAC3}"/>
                </a:ext>
              </a:extLst>
            </p:cNvPr>
            <p:cNvSpPr txBox="1"/>
            <p:nvPr/>
          </p:nvSpPr>
          <p:spPr>
            <a:xfrm>
              <a:off x="244671" y="4710188"/>
              <a:ext cx="992196" cy="328767"/>
            </a:xfrm>
            <a:prstGeom prst="rect">
              <a:avLst/>
            </a:prstGeom>
            <a:noFill/>
          </p:spPr>
          <p:txBody>
            <a:bodyPr rtlCol="0" wrap="none">
              <a:spAutoFit/>
            </a:bodyPr>
            <a:lstStyle/>
            <a:p>
              <a:pPr algn="ctr">
                <a:lnSpc>
                  <a:spcPct val="90000"/>
                </a:lnSpc>
              </a:pPr>
              <a:r>
                <a:rPr b="1" dirty="0" lang="en-US" sz="1200">
                  <a:latin charset="0" panose="020B0502040204020203" pitchFamily="34" typeface="Segoe UI"/>
                  <a:cs charset="0" panose="020B0502040204020203" pitchFamily="34" typeface="Segoe UI"/>
                </a:rPr>
                <a:t>1.3x FINE</a:t>
              </a:r>
            </a:p>
          </p:txBody>
        </p:sp>
        <p:sp>
          <p:nvSpPr>
            <p:cNvPr id="26" name="TextBox 25">
              <a:extLst>
                <a:ext uri="{FF2B5EF4-FFF2-40B4-BE49-F238E27FC236}">
                  <a16:creationId xmlns:a16="http://schemas.microsoft.com/office/drawing/2014/main" id="{FFC35A74-0A3A-4A60-8C9B-C3D4EE50AFBD}"/>
                </a:ext>
              </a:extLst>
            </p:cNvPr>
            <p:cNvSpPr txBox="1"/>
            <p:nvPr/>
          </p:nvSpPr>
          <p:spPr>
            <a:xfrm>
              <a:off x="119722" y="3726340"/>
              <a:ext cx="1195364" cy="328767"/>
            </a:xfrm>
            <a:prstGeom prst="rect">
              <a:avLst/>
            </a:prstGeom>
            <a:noFill/>
          </p:spPr>
          <p:txBody>
            <a:bodyPr rtlCol="0" wrap="none">
              <a:spAutoFit/>
            </a:bodyPr>
            <a:lstStyle/>
            <a:p>
              <a:pPr algn="ctr">
                <a:lnSpc>
                  <a:spcPct val="90000"/>
                </a:lnSpc>
              </a:pPr>
              <a:r>
                <a:rPr b="1" dirty="0" lang="en-US" sz="1200">
                  <a:latin charset="0" panose="020B0502040204020203" pitchFamily="34" typeface="Segoe UI"/>
                  <a:cs charset="0" panose="020B0502040204020203" pitchFamily="34" typeface="Segoe UI"/>
                </a:rPr>
                <a:t>BASE MESH</a:t>
              </a:r>
            </a:p>
          </p:txBody>
        </p:sp>
        <p:sp>
          <p:nvSpPr>
            <p:cNvPr id="27" name="TextBox 26">
              <a:extLst>
                <a:ext uri="{FF2B5EF4-FFF2-40B4-BE49-F238E27FC236}">
                  <a16:creationId xmlns:a16="http://schemas.microsoft.com/office/drawing/2014/main" id="{370E5A04-0E3B-44FC-BB38-C5B0A18A0554}"/>
                </a:ext>
              </a:extLst>
            </p:cNvPr>
            <p:cNvSpPr txBox="1"/>
            <p:nvPr/>
          </p:nvSpPr>
          <p:spPr>
            <a:xfrm>
              <a:off x="-33325" y="6119510"/>
              <a:ext cx="1550005" cy="504893"/>
            </a:xfrm>
            <a:prstGeom prst="rect">
              <a:avLst/>
            </a:prstGeom>
            <a:noFill/>
            <a:ln>
              <a:solidFill>
                <a:schemeClr val="tx1"/>
              </a:solidFill>
            </a:ln>
          </p:spPr>
          <p:txBody>
            <a:bodyPr rtlCol="0" wrap="square">
              <a:spAutoFit/>
            </a:bodyPr>
            <a:lstStyle/>
            <a:p>
              <a:pPr>
                <a:lnSpc>
                  <a:spcPct val="90000"/>
                </a:lnSpc>
              </a:pPr>
              <a:r>
                <a:rPr b="1" dirty="0" lang="en-US" sz="1100">
                  <a:latin charset="0" panose="020B0502040204020203" pitchFamily="34" typeface="Segoe UI"/>
                  <a:cs charset="0" panose="020B0502040204020203" pitchFamily="34" typeface="Segoe UI"/>
                </a:rPr>
                <a:t>Measured value ~ 16.75 cm </a:t>
              </a:r>
            </a:p>
          </p:txBody>
        </p:sp>
        <p:pic>
          <p:nvPicPr>
            <p:cNvPr id="28" name="Picture 27">
              <a:extLst>
                <a:ext uri="{FF2B5EF4-FFF2-40B4-BE49-F238E27FC236}">
                  <a16:creationId xmlns:a16="http://schemas.microsoft.com/office/drawing/2014/main" id="{A2A2A741-2FE5-4F2C-A513-A5CDFC75A48E}"/>
                </a:ext>
              </a:extLst>
            </p:cNvPr>
            <p:cNvPicPr>
              <a:picLocks noChangeAspect="1"/>
            </p:cNvPicPr>
            <p:nvPr/>
          </p:nvPicPr>
          <p:blipFill rotWithShape="1">
            <a:blip r:embed="rId18"/>
            <a:srcRect b="55" r="64"/>
            <a:stretch/>
          </p:blipFill>
          <p:spPr>
            <a:xfrm>
              <a:off x="2052809" y="3092604"/>
              <a:ext cx="1558162" cy="1688977"/>
            </a:xfrm>
            <a:prstGeom prst="rect">
              <a:avLst/>
            </a:prstGeom>
          </p:spPr>
        </p:pic>
        <p:cxnSp>
          <p:nvCxnSpPr>
            <p:cNvPr id="29" name="Straight Connector 28">
              <a:extLst>
                <a:ext uri="{FF2B5EF4-FFF2-40B4-BE49-F238E27FC236}">
                  <a16:creationId xmlns:a16="http://schemas.microsoft.com/office/drawing/2014/main" id="{6DD54BCA-96CD-428A-9A24-F504270B7371}"/>
                </a:ext>
              </a:extLst>
            </p:cNvPr>
            <p:cNvCxnSpPr>
              <a:cxnSpLocks/>
            </p:cNvCxnSpPr>
            <p:nvPr/>
          </p:nvCxnSpPr>
          <p:spPr>
            <a:xfrm>
              <a:off x="3985260" y="1029239"/>
              <a:ext cx="0" cy="54696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41198CA3-5ECE-4EA2-94AF-6C690A92AE46}"/>
                </a:ext>
              </a:extLst>
            </p:cNvPr>
            <p:cNvPicPr>
              <a:picLocks noChangeAspect="1"/>
            </p:cNvPicPr>
            <p:nvPr/>
          </p:nvPicPr>
          <p:blipFill rotWithShape="1">
            <a:blip r:embed="rId19"/>
            <a:srcRect b="-35" r="34"/>
            <a:stretch/>
          </p:blipFill>
          <p:spPr>
            <a:xfrm>
              <a:off x="2109072" y="1085406"/>
              <a:ext cx="1504593" cy="1685223"/>
            </a:xfrm>
            <a:prstGeom prst="rect">
              <a:avLst/>
            </a:prstGeom>
          </p:spPr>
        </p:pic>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88421D0C-B9E6-4049-9497-5F849FD11519}"/>
                    </a:ext>
                  </a:extLst>
                </p:cNvPr>
                <p:cNvSpPr/>
                <p:nvPr/>
              </p:nvSpPr>
              <p:spPr>
                <a:xfrm>
                  <a:off x="2087724" y="2789597"/>
                  <a:ext cx="2124307" cy="352251"/>
                </a:xfrm>
                <a:prstGeom prst="rect">
                  <a:avLst/>
                </a:prstGeom>
              </p:spPr>
              <p:txBody>
                <a:bodyPr wrap="square">
                  <a:spAutoFit/>
                </a:bodyPr>
                <a:lstStyle/>
                <a:p>
                  <a14:m>
                    <m:oMath xmlns:m="http://schemas.openxmlformats.org/officeDocument/2006/math">
                      <m:sSub>
                        <m:sSubPr>
                          <m:ctrlPr>
                            <a:rPr b="1" i="1" lang="en-US" sz="1200">
                              <a:latin charset="0" panose="02040503050406030204" pitchFamily="18" typeface="Cambria Math"/>
                              <a:ea charset="0" panose="02040503050406030204" pitchFamily="18" typeface="Cambria Math"/>
                            </a:rPr>
                          </m:ctrlPr>
                        </m:sSubPr>
                        <m:e>
                          <m:r>
                            <a:rPr b="1" i="1" lang="en-US" sz="1200">
                              <a:latin charset="0" panose="02040503050406030204" pitchFamily="18" typeface="Cambria Math"/>
                              <a:ea charset="0" panose="02040503050406030204" pitchFamily="18" typeface="Cambria Math"/>
                            </a:rPr>
                            <m:t>𝜶</m:t>
                          </m:r>
                        </m:e>
                        <m:sub>
                          <m:r>
                            <a:rPr b="1" i="1" lang="en-US" sz="1200">
                              <a:latin charset="0" panose="02040503050406030204" pitchFamily="18" typeface="Cambria Math"/>
                              <a:ea charset="0" panose="02040503050406030204" pitchFamily="18" typeface="Cambria Math"/>
                            </a:rPr>
                            <m:t>𝒕𝒉𝒓𝒆𝒔𝒉𝒐𝒍𝒅</m:t>
                          </m:r>
                        </m:sub>
                      </m:sSub>
                    </m:oMath>
                  </a14:m>
                  <a:r>
                    <a:rPr b="1" dirty="0" lang="en-US" sz="1200">
                      <a:latin charset="0" panose="020B0502040204020203" pitchFamily="34" typeface="Segoe UI"/>
                      <a:cs charset="0" panose="020B0502040204020203" pitchFamily="34" typeface="Segoe UI"/>
                    </a:rPr>
                    <a:t>  = 0.014 </a:t>
                  </a:r>
                </a:p>
              </p:txBody>
            </p:sp>
          </mc:Choice>
          <mc:Fallback xmlns="">
            <p:sp>
              <p:nvSpPr>
                <p:cNvPr id="31" name="Rectangle 30">
                  <a:extLst>
                    <a:ext uri="{FF2B5EF4-FFF2-40B4-BE49-F238E27FC236}">
                      <a16:creationId xmlns:a16="http://schemas.microsoft.com/office/drawing/2014/main" id="{88421D0C-B9E6-4049-9497-5F849FD11519}"/>
                    </a:ext>
                  </a:extLst>
                </p:cNvPr>
                <p:cNvSpPr>
                  <a:spLocks noAdjustHandles="1" noChangeArrowheads="1" noChangeAspect="1" noChangeShapeType="1" noEditPoints="1" noMove="1" noResize="1" noRot="1" noTextEdit="1"/>
                </p:cNvSpPr>
                <p:nvPr/>
              </p:nvSpPr>
              <p:spPr>
                <a:xfrm>
                  <a:off x="2087724" y="2789597"/>
                  <a:ext cx="2124307" cy="352251"/>
                </a:xfrm>
                <a:prstGeom prst="rect">
                  <a:avLst/>
                </a:prstGeom>
                <a:blipFill>
                  <a:blip r:embed="rId20"/>
                  <a:stretch>
                    <a:fillRect b="-15556" t="-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47D59804-C340-4A3B-AFD6-93BC16363675}"/>
                    </a:ext>
                  </a:extLst>
                </p:cNvPr>
                <p:cNvSpPr/>
                <p:nvPr/>
              </p:nvSpPr>
              <p:spPr>
                <a:xfrm>
                  <a:off x="2064940" y="804698"/>
                  <a:ext cx="2124307" cy="352251"/>
                </a:xfrm>
                <a:prstGeom prst="rect">
                  <a:avLst/>
                </a:prstGeom>
              </p:spPr>
              <p:txBody>
                <a:bodyPr wrap="square">
                  <a:spAutoFit/>
                </a:bodyPr>
                <a:lstStyle/>
                <a:p>
                  <a14:m>
                    <m:oMath xmlns:m="http://schemas.openxmlformats.org/officeDocument/2006/math">
                      <m:sSub>
                        <m:sSubPr>
                          <m:ctrlPr>
                            <a:rPr b="1" i="1" lang="en-US" sz="1200">
                              <a:latin charset="0" panose="02040503050406030204" pitchFamily="18" typeface="Cambria Math"/>
                              <a:ea charset="0" panose="02040503050406030204" pitchFamily="18" typeface="Cambria Math"/>
                            </a:rPr>
                          </m:ctrlPr>
                        </m:sSubPr>
                        <m:e>
                          <m:r>
                            <a:rPr b="1" i="1" lang="en-US" sz="1200">
                              <a:latin charset="0" panose="02040503050406030204" pitchFamily="18" typeface="Cambria Math"/>
                              <a:ea charset="0" panose="02040503050406030204" pitchFamily="18" typeface="Cambria Math"/>
                            </a:rPr>
                            <m:t>𝜶</m:t>
                          </m:r>
                        </m:e>
                        <m:sub>
                          <m:r>
                            <a:rPr b="1" i="1" lang="en-US" sz="1200">
                              <a:latin charset="0" panose="02040503050406030204" pitchFamily="18" typeface="Cambria Math"/>
                              <a:ea charset="0" panose="02040503050406030204" pitchFamily="18" typeface="Cambria Math"/>
                            </a:rPr>
                            <m:t>𝒕𝒉𝒓𝒆𝒔𝒉𝒐𝒍𝒅</m:t>
                          </m:r>
                        </m:sub>
                      </m:sSub>
                    </m:oMath>
                  </a14:m>
                  <a:r>
                    <a:rPr b="1" dirty="0" lang="en-US" sz="1200">
                      <a:latin charset="0" panose="020B0502040204020203" pitchFamily="34" typeface="Segoe UI"/>
                      <a:cs charset="0" panose="020B0502040204020203" pitchFamily="34" typeface="Segoe UI"/>
                    </a:rPr>
                    <a:t>  = 0.014 </a:t>
                  </a:r>
                </a:p>
              </p:txBody>
            </p:sp>
          </mc:Choice>
          <mc:Fallback xmlns="">
            <p:sp>
              <p:nvSpPr>
                <p:cNvPr id="32" name="Rectangle 31">
                  <a:extLst>
                    <a:ext uri="{FF2B5EF4-FFF2-40B4-BE49-F238E27FC236}">
                      <a16:creationId xmlns:a16="http://schemas.microsoft.com/office/drawing/2014/main" id="{47D59804-C340-4A3B-AFD6-93BC16363675}"/>
                    </a:ext>
                  </a:extLst>
                </p:cNvPr>
                <p:cNvSpPr>
                  <a:spLocks noAdjustHandles="1" noChangeArrowheads="1" noChangeAspect="1" noChangeShapeType="1" noEditPoints="1" noMove="1" noResize="1" noRot="1" noTextEdit="1"/>
                </p:cNvSpPr>
                <p:nvPr/>
              </p:nvSpPr>
              <p:spPr>
                <a:xfrm>
                  <a:off x="2064940" y="804698"/>
                  <a:ext cx="2124307" cy="352251"/>
                </a:xfrm>
                <a:prstGeom prst="rect">
                  <a:avLst/>
                </a:prstGeom>
                <a:blipFill>
                  <a:blip r:embed="rId21"/>
                  <a:stretch>
                    <a:fillRect b="-15556" t="-444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957FF8F8-DD05-485B-BFF8-4F66AB32FF83}"/>
                    </a:ext>
                  </a:extLst>
                </p:cNvPr>
                <p:cNvSpPr/>
                <p:nvPr/>
              </p:nvSpPr>
              <p:spPr>
                <a:xfrm>
                  <a:off x="2076726" y="4805386"/>
                  <a:ext cx="2124307" cy="352251"/>
                </a:xfrm>
                <a:prstGeom prst="rect">
                  <a:avLst/>
                </a:prstGeom>
              </p:spPr>
              <p:txBody>
                <a:bodyPr wrap="square">
                  <a:spAutoFit/>
                </a:bodyPr>
                <a:lstStyle/>
                <a:p>
                  <a14:m>
                    <m:oMath xmlns:m="http://schemas.openxmlformats.org/officeDocument/2006/math">
                      <m:sSub>
                        <m:sSubPr>
                          <m:ctrlPr>
                            <a:rPr b="1" i="1" lang="en-US" sz="1200">
                              <a:latin charset="0" panose="02040503050406030204" pitchFamily="18" typeface="Cambria Math"/>
                              <a:ea charset="0" panose="02040503050406030204" pitchFamily="18" typeface="Cambria Math"/>
                            </a:rPr>
                          </m:ctrlPr>
                        </m:sSubPr>
                        <m:e>
                          <m:r>
                            <a:rPr b="1" i="1" lang="en-US" sz="1200">
                              <a:latin charset="0" panose="02040503050406030204" pitchFamily="18" typeface="Cambria Math"/>
                              <a:ea charset="0" panose="02040503050406030204" pitchFamily="18" typeface="Cambria Math"/>
                            </a:rPr>
                            <m:t>𝜶</m:t>
                          </m:r>
                        </m:e>
                        <m:sub>
                          <m:r>
                            <a:rPr b="1" i="1" lang="en-US" sz="1200">
                              <a:latin charset="0" panose="02040503050406030204" pitchFamily="18" typeface="Cambria Math"/>
                              <a:ea charset="0" panose="02040503050406030204" pitchFamily="18" typeface="Cambria Math"/>
                            </a:rPr>
                            <m:t>𝒕𝒉𝒓𝒆𝒔𝒉𝒐𝒍𝒅</m:t>
                          </m:r>
                        </m:sub>
                      </m:sSub>
                    </m:oMath>
                  </a14:m>
                  <a:r>
                    <a:rPr b="1" dirty="0" lang="en-US" sz="1200">
                      <a:latin charset="0" panose="020B0502040204020203" pitchFamily="34" typeface="Segoe UI"/>
                      <a:cs charset="0" panose="020B0502040204020203" pitchFamily="34" typeface="Segoe UI"/>
                    </a:rPr>
                    <a:t>  = 0.025 </a:t>
                  </a:r>
                </a:p>
              </p:txBody>
            </p:sp>
          </mc:Choice>
          <mc:Fallback xmlns="">
            <p:sp>
              <p:nvSpPr>
                <p:cNvPr id="33" name="Rectangle 32">
                  <a:extLst>
                    <a:ext uri="{FF2B5EF4-FFF2-40B4-BE49-F238E27FC236}">
                      <a16:creationId xmlns:a16="http://schemas.microsoft.com/office/drawing/2014/main" id="{957FF8F8-DD05-485B-BFF8-4F66AB32FF83}"/>
                    </a:ext>
                  </a:extLst>
                </p:cNvPr>
                <p:cNvSpPr>
                  <a:spLocks noAdjustHandles="1" noChangeArrowheads="1" noChangeAspect="1" noChangeShapeType="1" noEditPoints="1" noMove="1" noResize="1" noRot="1" noTextEdit="1"/>
                </p:cNvSpPr>
                <p:nvPr/>
              </p:nvSpPr>
              <p:spPr>
                <a:xfrm>
                  <a:off x="2076726" y="4805386"/>
                  <a:ext cx="2124307" cy="352251"/>
                </a:xfrm>
                <a:prstGeom prst="rect">
                  <a:avLst/>
                </a:prstGeom>
                <a:blipFill>
                  <a:blip r:embed="rId22"/>
                  <a:stretch>
                    <a:fillRect b="-15556" t="-4444"/>
                  </a:stretch>
                </a:blipFill>
              </p:spPr>
              <p:txBody>
                <a:bodyPr/>
                <a:lstStyle/>
                <a:p>
                  <a:r>
                    <a:rPr lang="en-US">
                      <a:noFill/>
                    </a:rPr>
                    <a:t> </a:t>
                  </a:r>
                </a:p>
              </p:txBody>
            </p:sp>
          </mc:Fallback>
        </mc:AlternateContent>
        <p:pic>
          <p:nvPicPr>
            <p:cNvPr id="34" name="Picture 33">
              <a:extLst>
                <a:ext uri="{FF2B5EF4-FFF2-40B4-BE49-F238E27FC236}">
                  <a16:creationId xmlns:a16="http://schemas.microsoft.com/office/drawing/2014/main" id="{B05EBFC5-4BE0-4A73-8D11-86723D53B198}"/>
                </a:ext>
              </a:extLst>
            </p:cNvPr>
            <p:cNvPicPr>
              <a:picLocks noChangeAspect="1"/>
            </p:cNvPicPr>
            <p:nvPr/>
          </p:nvPicPr>
          <p:blipFill rotWithShape="1">
            <a:blip r:embed="rId23"/>
            <a:srcRect b="33" r="23"/>
            <a:stretch/>
          </p:blipFill>
          <p:spPr>
            <a:xfrm>
              <a:off x="2101011" y="5103300"/>
              <a:ext cx="1521241" cy="1521103"/>
            </a:xfrm>
            <a:prstGeom prst="rect">
              <a:avLst/>
            </a:prstGeom>
          </p:spPr>
        </p:pic>
      </p:grpSp>
      <p:sp>
        <p:nvSpPr>
          <p:cNvPr id="40" name="TextBox 39">
            <a:extLst>
              <a:ext uri="{FF2B5EF4-FFF2-40B4-BE49-F238E27FC236}">
                <a16:creationId xmlns:a16="http://schemas.microsoft.com/office/drawing/2014/main" id="{0DAB5765-C2DC-4F2B-A4F0-E26424857F27}"/>
              </a:ext>
            </a:extLst>
          </p:cNvPr>
          <p:cNvSpPr txBox="1"/>
          <p:nvPr/>
        </p:nvSpPr>
        <p:spPr>
          <a:xfrm>
            <a:off x="10709811" y="2578114"/>
            <a:ext cx="1417720" cy="2862322"/>
          </a:xfrm>
          <a:prstGeom prst="rect">
            <a:avLst/>
          </a:prstGeom>
          <a:noFill/>
          <a:ln>
            <a:solidFill>
              <a:schemeClr val="tx1"/>
            </a:solidFill>
          </a:ln>
        </p:spPr>
        <p:txBody>
          <a:bodyPr rtlCol="0" wrap="square">
            <a:spAutoFit/>
          </a:bodyPr>
          <a:lstStyle/>
          <a:p>
            <a:r>
              <a:rPr dirty="0" lang="en-US">
                <a:latin charset="0" panose="020B0502040204020203" pitchFamily="34" typeface="Segoe UI"/>
                <a:cs charset="0" panose="020B0502040204020203" pitchFamily="34" typeface="Segoe UI"/>
              </a:rPr>
              <a:t>7-nozzle Sparger:</a:t>
            </a:r>
          </a:p>
          <a:p>
            <a:endParaRPr dirty="0" lang="en-US">
              <a:latin charset="0" panose="020B0502040204020203" pitchFamily="34" typeface="Segoe UI"/>
              <a:cs charset="0" panose="020B0502040204020203" pitchFamily="34" typeface="Segoe UI"/>
            </a:endParaRPr>
          </a:p>
          <a:p>
            <a:r>
              <a:rPr dirty="0" lang="en-US">
                <a:latin charset="0" panose="020B0502040204020203" pitchFamily="34" typeface="Segoe UI"/>
                <a:cs charset="0" panose="020B0502040204020203" pitchFamily="34" typeface="Segoe UI"/>
              </a:rPr>
              <a:t>Sensitivity </a:t>
            </a:r>
          </a:p>
          <a:p>
            <a:r>
              <a:rPr dirty="0" lang="en-US">
                <a:latin charset="0" panose="020B0502040204020203" pitchFamily="34" typeface="Segoe UI"/>
                <a:cs charset="0" panose="020B0502040204020203" pitchFamily="34" typeface="Segoe UI"/>
              </a:rPr>
              <a:t>of predicted</a:t>
            </a:r>
          </a:p>
          <a:p>
            <a:r>
              <a:rPr dirty="0" lang="en-US">
                <a:latin charset="0" panose="020B0502040204020203" pitchFamily="34" typeface="Segoe UI"/>
                <a:cs charset="0" panose="020B0502040204020203" pitchFamily="34" typeface="Segoe UI"/>
              </a:rPr>
              <a:t>active heights</a:t>
            </a:r>
          </a:p>
          <a:p>
            <a:r>
              <a:rPr dirty="0" lang="en-US">
                <a:latin charset="0" panose="020B0502040204020203" pitchFamily="34" typeface="Segoe UI"/>
                <a:cs charset="0" panose="020B0502040204020203" pitchFamily="34" typeface="Segoe UI"/>
              </a:rPr>
              <a:t>to global mesh</a:t>
            </a:r>
          </a:p>
          <a:p>
            <a:r>
              <a:rPr dirty="0" lang="en-US">
                <a:latin charset="0" panose="020B0502040204020203" pitchFamily="34" typeface="Segoe UI"/>
                <a:cs charset="0" panose="020B0502040204020203" pitchFamily="34" typeface="Segoe UI"/>
              </a:rPr>
              <a:t>refinement</a:t>
            </a:r>
          </a:p>
        </p:txBody>
      </p:sp>
      <p:sp>
        <p:nvSpPr>
          <p:cNvPr id="35" name="Title 10">
            <a:extLst>
              <a:ext uri="{FF2B5EF4-FFF2-40B4-BE49-F238E27FC236}">
                <a16:creationId xmlns:a16="http://schemas.microsoft.com/office/drawing/2014/main" id="{0C6DFBFF-12DA-46D8-9445-9597D2BD5F6A}"/>
              </a:ext>
            </a:extLst>
          </p:cNvPr>
          <p:cNvSpPr>
            <a:spLocks noGrp="1"/>
          </p:cNvSpPr>
          <p:nvPr>
            <p:ph type="title"/>
          </p:nvPr>
        </p:nvSpPr>
        <p:spPr>
          <a:xfrm>
            <a:off x="429768" y="274320"/>
            <a:ext cx="11430000" cy="535531"/>
          </a:xfrm>
        </p:spPr>
        <p:txBody>
          <a:bodyPr/>
          <a:lstStyle/>
          <a:p>
            <a:r>
              <a:rPr dirty="0" lang="en-US">
                <a:latin charset="0" panose="020B0502040204020203" pitchFamily="34" typeface="Segoe UI"/>
                <a:cs charset="0" panose="020B0502040204020203" pitchFamily="34" typeface="Segoe UI"/>
              </a:rPr>
              <a:t>Multiphysics Model Validation</a:t>
            </a:r>
          </a:p>
        </p:txBody>
      </p:sp>
    </p:spTree>
    <p:extLst>
      <p:ext uri="{BB962C8B-B14F-4D97-AF65-F5344CB8AC3E}">
        <p14:creationId xmlns:p14="http://schemas.microsoft.com/office/powerpoint/2010/main" val="549059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2C87A-9015-401A-8D52-001DA11E3DC8}"/>
              </a:ext>
            </a:extLst>
          </p:cNvPr>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Prediction of Steady Operation</a:t>
            </a:r>
          </a:p>
        </p:txBody>
      </p:sp>
      <p:pic>
        <p:nvPicPr>
          <p:cNvPr id="4" name="19">
            <a:hlinkClick r:id="" action="ppaction://media"/>
            <a:extLst>
              <a:ext uri="{FF2B5EF4-FFF2-40B4-BE49-F238E27FC236}">
                <a16:creationId xmlns:a16="http://schemas.microsoft.com/office/drawing/2014/main" id="{CA33D1E9-D401-4DCD-868B-D5B7CE92AB4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16609" y="1406330"/>
            <a:ext cx="5837658" cy="4378244"/>
          </a:xfrm>
          <a:prstGeom prst="rect">
            <a:avLst/>
          </a:prstGeom>
        </p:spPr>
      </p:pic>
      <p:sp>
        <p:nvSpPr>
          <p:cNvPr id="6" name="Arrow: Down 5">
            <a:extLst>
              <a:ext uri="{FF2B5EF4-FFF2-40B4-BE49-F238E27FC236}">
                <a16:creationId xmlns:a16="http://schemas.microsoft.com/office/drawing/2014/main" id="{9905A102-F89A-467B-8824-6DAF701F06BD}"/>
              </a:ext>
            </a:extLst>
          </p:cNvPr>
          <p:cNvSpPr/>
          <p:nvPr/>
        </p:nvSpPr>
        <p:spPr>
          <a:xfrm>
            <a:off x="9338701" y="1406330"/>
            <a:ext cx="45719" cy="607554"/>
          </a:xfrm>
          <a:prstGeom prst="down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1C1950E-1361-44E5-8FE4-0ED9436C344D}"/>
              </a:ext>
            </a:extLst>
          </p:cNvPr>
          <p:cNvSpPr txBox="1"/>
          <p:nvPr/>
        </p:nvSpPr>
        <p:spPr>
          <a:xfrm>
            <a:off x="9062824" y="2013884"/>
            <a:ext cx="551754" cy="430887"/>
          </a:xfrm>
          <a:prstGeom prst="rect">
            <a:avLst/>
          </a:prstGeom>
          <a:noFill/>
        </p:spPr>
        <p:txBody>
          <a:bodyPr wrap="none" rtlCol="0">
            <a:spAutoFit/>
          </a:bodyPr>
          <a:lstStyle/>
          <a:p>
            <a:pPr algn="ctr"/>
            <a:r>
              <a:rPr lang="en-US" sz="1100" b="1" dirty="0">
                <a:solidFill>
                  <a:schemeClr val="bg1"/>
                </a:solidFill>
              </a:rPr>
              <a:t>Water</a:t>
            </a:r>
          </a:p>
          <a:p>
            <a:pPr algn="ctr"/>
            <a:r>
              <a:rPr lang="en-US" sz="1100" b="1" dirty="0">
                <a:solidFill>
                  <a:schemeClr val="bg1"/>
                </a:solidFill>
              </a:rPr>
              <a:t>Jet</a:t>
            </a:r>
          </a:p>
        </p:txBody>
      </p:sp>
      <p:sp>
        <p:nvSpPr>
          <p:cNvPr id="9" name="Arrow: Down 8">
            <a:extLst>
              <a:ext uri="{FF2B5EF4-FFF2-40B4-BE49-F238E27FC236}">
                <a16:creationId xmlns:a16="http://schemas.microsoft.com/office/drawing/2014/main" id="{0AF87F80-FA8A-4A40-9C09-8A82F01A978C}"/>
              </a:ext>
            </a:extLst>
          </p:cNvPr>
          <p:cNvSpPr/>
          <p:nvPr/>
        </p:nvSpPr>
        <p:spPr>
          <a:xfrm rot="10800000">
            <a:off x="9329970" y="4343400"/>
            <a:ext cx="61369" cy="467940"/>
          </a:xfrm>
          <a:prstGeom prst="down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4A54333-CAF3-41FB-A4B8-FFFEA1376620}"/>
              </a:ext>
            </a:extLst>
          </p:cNvPr>
          <p:cNvSpPr txBox="1"/>
          <p:nvPr/>
        </p:nvSpPr>
        <p:spPr>
          <a:xfrm>
            <a:off x="9009436" y="4811341"/>
            <a:ext cx="702435" cy="246221"/>
          </a:xfrm>
          <a:prstGeom prst="rect">
            <a:avLst/>
          </a:prstGeom>
          <a:solidFill>
            <a:schemeClr val="bg1"/>
          </a:solidFill>
          <a:ln>
            <a:solidFill>
              <a:schemeClr val="tx1"/>
            </a:solidFill>
          </a:ln>
        </p:spPr>
        <p:txBody>
          <a:bodyPr wrap="none" rtlCol="0">
            <a:spAutoFit/>
          </a:bodyPr>
          <a:lstStyle/>
          <a:p>
            <a:pPr algn="ctr"/>
            <a:r>
              <a:rPr lang="en-US" sz="1000" b="1" dirty="0"/>
              <a:t>Pentane</a:t>
            </a:r>
            <a:r>
              <a:rPr lang="en-US" sz="1000" b="1" baseline="-25000" dirty="0"/>
              <a:t>(l)</a:t>
            </a:r>
          </a:p>
        </p:txBody>
      </p:sp>
      <p:pic>
        <p:nvPicPr>
          <p:cNvPr id="11" name="Picture 10">
            <a:extLst>
              <a:ext uri="{FF2B5EF4-FFF2-40B4-BE49-F238E27FC236}">
                <a16:creationId xmlns:a16="http://schemas.microsoft.com/office/drawing/2014/main" id="{BAA3E79A-50E8-4C2C-8850-49BD6A9CCA9A}"/>
              </a:ext>
            </a:extLst>
          </p:cNvPr>
          <p:cNvPicPr>
            <a:picLocks noChangeAspect="1"/>
          </p:cNvPicPr>
          <p:nvPr/>
        </p:nvPicPr>
        <p:blipFill>
          <a:blip r:embed="rId5"/>
          <a:stretch>
            <a:fillRect/>
          </a:stretch>
        </p:blipFill>
        <p:spPr>
          <a:xfrm>
            <a:off x="355920" y="1859798"/>
            <a:ext cx="6913561" cy="3428825"/>
          </a:xfrm>
          <a:prstGeom prst="rect">
            <a:avLst/>
          </a:prstGeom>
        </p:spPr>
      </p:pic>
    </p:spTree>
    <p:extLst>
      <p:ext uri="{BB962C8B-B14F-4D97-AF65-F5344CB8AC3E}">
        <p14:creationId xmlns:p14="http://schemas.microsoft.com/office/powerpoint/2010/main" val="109704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9EE880-3351-451E-8943-DB657E3AA888}"/>
              </a:ext>
            </a:extLst>
          </p:cNvPr>
          <p:cNvPicPr>
            <a:picLocks noChangeAspect="1"/>
          </p:cNvPicPr>
          <p:nvPr/>
        </p:nvPicPr>
        <p:blipFill rotWithShape="1">
          <a:blip r:embed="rId7"/>
          <a:srcRect b="-12" r="-22"/>
          <a:stretch/>
        </p:blipFill>
        <p:spPr>
          <a:xfrm>
            <a:off x="2705658" y="850435"/>
            <a:ext cx="3219480" cy="2428649"/>
          </a:xfrm>
          <a:prstGeom prst="rect">
            <a:avLst/>
          </a:prstGeom>
        </p:spPr>
      </p:pic>
      <p:pic>
        <p:nvPicPr>
          <p:cNvPr id="3" name="pentane_g">
            <a:hlinkClick action="ppaction://media" r:id=""/>
            <a:extLst>
              <a:ext uri="{FF2B5EF4-FFF2-40B4-BE49-F238E27FC236}">
                <a16:creationId xmlns:a16="http://schemas.microsoft.com/office/drawing/2014/main" id="{32125D90-2D2E-465F-9C9B-ADF85CB2F6C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7534275" y="3687031"/>
            <a:ext cx="4227957" cy="3170968"/>
          </a:xfrm>
          <a:prstGeom prst="rect">
            <a:avLst/>
          </a:prstGeom>
        </p:spPr>
      </p:pic>
      <p:pic>
        <p:nvPicPr>
          <p:cNvPr id="9" name="vf">
            <a:hlinkClick action="ppaction://media" r:id=""/>
            <a:extLst>
              <a:ext uri="{FF2B5EF4-FFF2-40B4-BE49-F238E27FC236}">
                <a16:creationId xmlns:a16="http://schemas.microsoft.com/office/drawing/2014/main" id="{D4C7C304-38D2-4CB9-B261-371A30160A0F}"/>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981825" y="387954"/>
            <a:ext cx="4780407" cy="3585306"/>
          </a:xfrm>
          <a:prstGeom prst="rect">
            <a:avLst/>
          </a:prstGeom>
        </p:spPr>
      </p:pic>
      <p:pic>
        <p:nvPicPr>
          <p:cNvPr id="10" name="Picture 9">
            <a:extLst>
              <a:ext uri="{FF2B5EF4-FFF2-40B4-BE49-F238E27FC236}">
                <a16:creationId xmlns:a16="http://schemas.microsoft.com/office/drawing/2014/main" id="{3036BA8B-1D84-49CD-A78B-A40F01D5F2B4}"/>
              </a:ext>
            </a:extLst>
          </p:cNvPr>
          <p:cNvPicPr>
            <a:picLocks noChangeAspect="1"/>
          </p:cNvPicPr>
          <p:nvPr/>
        </p:nvPicPr>
        <p:blipFill rotWithShape="1">
          <a:blip r:embed="rId10"/>
          <a:srcRect b="6" r="40"/>
          <a:stretch/>
        </p:blipFill>
        <p:spPr>
          <a:xfrm>
            <a:off x="1482747" y="3319668"/>
            <a:ext cx="5665303" cy="3538331"/>
          </a:xfrm>
          <a:prstGeom prst="rect">
            <a:avLst/>
          </a:prstGeom>
        </p:spPr>
      </p:pic>
      <p:sp>
        <p:nvSpPr>
          <p:cNvPr id="6" name="Title 5">
            <a:extLst>
              <a:ext uri="{FF2B5EF4-FFF2-40B4-BE49-F238E27FC236}">
                <a16:creationId xmlns:a16="http://schemas.microsoft.com/office/drawing/2014/main" id="{9DA5BB1E-0144-E315-DFA4-9BD2ED80D315}"/>
              </a:ext>
            </a:extLst>
          </p:cNvPr>
          <p:cNvSpPr>
            <a:spLocks noGrp="1"/>
          </p:cNvSpPr>
          <p:nvPr>
            <p:ph type="title"/>
          </p:nvPr>
        </p:nvSpPr>
        <p:spPr/>
        <p:txBody>
          <a:bodyPr/>
          <a:lstStyle/>
          <a:p>
            <a:r>
              <a:rPr dirty="0" lang="en-US">
                <a:latin charset="0" panose="020B0502040204020203" pitchFamily="34" typeface="Segoe UI"/>
                <a:cs charset="0" panose="020B0502040204020203" pitchFamily="34" typeface="Segoe UI"/>
              </a:rPr>
              <a:t>Validated Model to New Design</a:t>
            </a:r>
          </a:p>
        </p:txBody>
      </p:sp>
    </p:spTree>
    <p:extLst>
      <p:ext uri="{BB962C8B-B14F-4D97-AF65-F5344CB8AC3E}">
        <p14:creationId xmlns:p14="http://schemas.microsoft.com/office/powerpoint/2010/main" val="1440246181"/>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cmd="playFrom(0.0)" type="call">
                                      <p:cBhvr>
                                        <p:cTn dur="10000" fill="hold" id="6"/>
                                        <p:tgtEl>
                                          <p:spTgt spid="9"/>
                                        </p:tgtEl>
                                      </p:cBhvr>
                                    </p:cmd>
                                  </p:childTnLst>
                                </p:cTn>
                              </p:par>
                            </p:childTnLst>
                          </p:cTn>
                        </p:par>
                      </p:childTnLst>
                    </p:cTn>
                  </p:par>
                  <p:par>
                    <p:cTn fill="hold" id="7">
                      <p:stCondLst>
                        <p:cond delay="indefinite"/>
                      </p:stCondLst>
                      <p:childTnLst>
                        <p:par>
                          <p:cTn fill="hold" id="8">
                            <p:stCondLst>
                              <p:cond delay="0"/>
                            </p:stCondLst>
                            <p:childTnLst>
                              <p:par>
                                <p:cTn fill="hold" id="9" nodeType="clickEffect" presetClass="mediacall" presetID="1" presetSubtype="0">
                                  <p:stCondLst>
                                    <p:cond delay="0"/>
                                  </p:stCondLst>
                                  <p:childTnLst>
                                    <p:cmd cmd="playFrom(0.0)" type="call">
                                      <p:cBhvr>
                                        <p:cTn dur="10000" fill="hold" id="10"/>
                                        <p:tgtEl>
                                          <p:spTgt spid="3"/>
                                        </p:tgtEl>
                                      </p:cBhvr>
                                    </p:cmd>
                                  </p:childTnLst>
                                </p:cTn>
                              </p:par>
                            </p:childTnLst>
                          </p:cTn>
                        </p:par>
                      </p:childTnLst>
                    </p:cTn>
                  </p:par>
                </p:childTnLst>
              </p:cTn>
              <p:prevCondLst>
                <p:cond delay="0" evt="onPrev">
                  <p:tgtEl>
                    <p:sldTgt/>
                  </p:tgtEl>
                </p:cond>
              </p:prevCondLst>
              <p:nextCondLst>
                <p:cond delay="0" evt="onNext">
                  <p:tgtEl>
                    <p:sldTgt/>
                  </p:tgtEl>
                </p:cond>
              </p:nextCondLst>
            </p:seq>
            <p:video>
              <p:cMediaNode vol="80000">
                <p:cTn display="0" fill="hold" id="11">
                  <p:stCondLst>
                    <p:cond delay="indefinite"/>
                  </p:stCondLst>
                </p:cTn>
                <p:tgtEl>
                  <p:spTgt spid="3"/>
                </p:tgtEl>
              </p:cMediaNode>
            </p:video>
            <p:video>
              <p:cMediaNode vol="80000">
                <p:cTn display="0" fill="hold" id="12">
                  <p:stCondLst>
                    <p:cond delay="indefinite"/>
                  </p:stCondLst>
                </p:cTn>
                <p:tgtEl>
                  <p:spTgt spid="9"/>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D5C6-E461-23C8-AE24-480B9F9E6C51}"/>
              </a:ext>
            </a:extLst>
          </p:cNvPr>
          <p:cNvSpPr>
            <a:spLocks noGrp="1"/>
          </p:cNvSpPr>
          <p:nvPr>
            <p:ph type="title"/>
          </p:nvPr>
        </p:nvSpPr>
        <p:spPr>
          <a:xfrm>
            <a:off x="381000" y="2718036"/>
            <a:ext cx="11430000" cy="1865126"/>
          </a:xfrm>
        </p:spPr>
        <p:txBody>
          <a:bodyPr/>
          <a:lstStyle/>
          <a:p>
            <a:pPr algn="ctr"/>
            <a:r>
              <a:rPr lang="en-US" dirty="0">
                <a:latin typeface="Segoe UI" panose="020B0502040204020203" pitchFamily="34" charset="0"/>
                <a:cs typeface="Segoe UI" panose="020B0502040204020203" pitchFamily="34" charset="0"/>
              </a:rPr>
              <a:t>Thermal Efficiency Improvements</a:t>
            </a:r>
            <a:br>
              <a:rPr lang="en-US" dirty="0">
                <a:latin typeface="Segoe UI" panose="020B0502040204020203" pitchFamily="34" charset="0"/>
                <a:cs typeface="Segoe UI" panose="020B0502040204020203" pitchFamily="34" charset="0"/>
              </a:rPr>
            </a:br>
            <a:br>
              <a:rPr lang="en-US" dirty="0">
                <a:latin typeface="Segoe UI" panose="020B0502040204020203" pitchFamily="34" charset="0"/>
                <a:cs typeface="Segoe UI" panose="020B0502040204020203" pitchFamily="34" charset="0"/>
              </a:rPr>
            </a:br>
            <a:r>
              <a:rPr lang="en-US" dirty="0">
                <a:latin typeface="Segoe UI" panose="020B0502040204020203" pitchFamily="34" charset="0"/>
                <a:cs typeface="Segoe UI" panose="020B0502040204020203" pitchFamily="34" charset="0"/>
              </a:rPr>
              <a:t>2. Additively Manufactured Ceramics for </a:t>
            </a:r>
            <a:br>
              <a:rPr lang="en-US" dirty="0">
                <a:latin typeface="Segoe UI" panose="020B0502040204020203" pitchFamily="34" charset="0"/>
                <a:cs typeface="Segoe UI" panose="020B0502040204020203" pitchFamily="34" charset="0"/>
              </a:rPr>
            </a:br>
            <a:r>
              <a:rPr lang="en-US" dirty="0">
                <a:latin typeface="Segoe UI" panose="020B0502040204020203" pitchFamily="34" charset="0"/>
                <a:cs typeface="Segoe UI" panose="020B0502040204020203" pitchFamily="34" charset="0"/>
              </a:rPr>
              <a:t>High-Temperature Gas-to-Gas Operations </a:t>
            </a:r>
          </a:p>
        </p:txBody>
      </p:sp>
    </p:spTree>
    <p:extLst>
      <p:ext uri="{BB962C8B-B14F-4D97-AF65-F5344CB8AC3E}">
        <p14:creationId xmlns:p14="http://schemas.microsoft.com/office/powerpoint/2010/main" val="3409697095"/>
      </p:ext>
    </p:extLst>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FC48-1EFB-418C-8ACC-51D7AF6300A3}"/>
              </a:ext>
            </a:extLst>
          </p:cNvPr>
          <p:cNvSpPr>
            <a:spLocks noGrp="1"/>
          </p:cNvSpPr>
          <p:nvPr>
            <p:ph type="title"/>
          </p:nvPr>
        </p:nvSpPr>
        <p:spPr>
          <a:xfrm>
            <a:off x="345878" y="275435"/>
            <a:ext cx="11422261" cy="535531"/>
          </a:xfrm>
        </p:spPr>
        <p:txBody>
          <a:bodyPr/>
          <a:lstStyle/>
          <a:p>
            <a:r>
              <a:rPr dirty="0" lang="en-US">
                <a:latin charset="0" panose="020B0502040204020203" pitchFamily="34" typeface="Segoe UI"/>
                <a:cs charset="0" panose="020B0502040204020203" pitchFamily="34" typeface="Segoe UI"/>
              </a:rPr>
              <a:t>High-Temperature Composite Heat Exchangers</a:t>
            </a:r>
          </a:p>
        </p:txBody>
      </p:sp>
      <p:pic>
        <p:nvPicPr>
          <p:cNvPr id="7" name="Content Placeholder 6">
            <a:extLst>
              <a:ext uri="{FF2B5EF4-FFF2-40B4-BE49-F238E27FC236}">
                <a16:creationId xmlns:a16="http://schemas.microsoft.com/office/drawing/2014/main" id="{66946C9C-DA44-4DE0-91FA-B98187A37B58}"/>
              </a:ext>
            </a:extLst>
          </p:cNvPr>
          <p:cNvPicPr>
            <a:picLocks noChangeAspect="1" noGrp="1"/>
          </p:cNvPicPr>
          <p:nvPr>
            <p:ph idx="1"/>
          </p:nvPr>
        </p:nvPicPr>
        <p:blipFill rotWithShape="1">
          <a:blip r:embed="rId2"/>
          <a:srcRect b="-25" r="-30"/>
          <a:stretch/>
        </p:blipFill>
        <p:spPr>
          <a:xfrm>
            <a:off x="952666" y="1046358"/>
            <a:ext cx="1988496" cy="2923477"/>
          </a:xfrm>
          <a:prstGeom prst="rect">
            <a:avLst/>
          </a:prstGeom>
        </p:spPr>
      </p:pic>
      <p:sp>
        <p:nvSpPr>
          <p:cNvPr id="10" name="TextBox 9">
            <a:extLst>
              <a:ext uri="{FF2B5EF4-FFF2-40B4-BE49-F238E27FC236}">
                <a16:creationId xmlns:a16="http://schemas.microsoft.com/office/drawing/2014/main" id="{E55F7642-3C93-4567-BF16-CCFBEE7BB915}"/>
              </a:ext>
            </a:extLst>
          </p:cNvPr>
          <p:cNvSpPr txBox="1"/>
          <p:nvPr/>
        </p:nvSpPr>
        <p:spPr>
          <a:xfrm>
            <a:off x="3000557" y="1014149"/>
            <a:ext cx="4337676" cy="2308324"/>
          </a:xfrm>
          <a:prstGeom prst="rect">
            <a:avLst/>
          </a:prstGeom>
          <a:noFill/>
        </p:spPr>
        <p:txBody>
          <a:bodyPr rtlCol="0" wrap="square">
            <a:spAutoFit/>
          </a:bodyPr>
          <a:lstStyle/>
          <a:p>
            <a:r>
              <a:rPr b="1" dirty="0" lang="en-US" sz="1200">
                <a:latin charset="0" panose="020B0502040204020203" pitchFamily="34" typeface="Segoe UI"/>
                <a:cs charset="0" panose="020B0502040204020203" pitchFamily="34" typeface="Segoe UI"/>
              </a:rPr>
              <a:t>Shell-Side </a:t>
            </a:r>
            <a:endParaRPr dirty="0" lang="en-US" sz="1200">
              <a:latin charset="0" panose="020B0502040204020203" pitchFamily="34" typeface="Segoe UI"/>
              <a:cs charset="0" panose="020B0502040204020203" pitchFamily="34" typeface="Segoe UI"/>
            </a:endParaRPr>
          </a:p>
          <a:p>
            <a:r>
              <a:rPr dirty="0" lang="en-US" sz="1200">
                <a:latin charset="0" panose="020B0502040204020203" pitchFamily="34" typeface="Segoe UI"/>
                <a:cs charset="0" panose="020B0502040204020203" pitchFamily="34" typeface="Segoe UI"/>
              </a:rPr>
              <a:t>Mass Inflow 		0.265 kg/s</a:t>
            </a:r>
          </a:p>
          <a:p>
            <a:r>
              <a:rPr dirty="0" lang="en-US" sz="1200">
                <a:latin charset="0" panose="020B0502040204020203" pitchFamily="34" typeface="Segoe UI"/>
                <a:cs charset="0" panose="020B0502040204020203" pitchFamily="34" typeface="Segoe UI"/>
              </a:rPr>
              <a:t>Inlet Temperature	</a:t>
            </a:r>
            <a:r>
              <a:rPr b="1" dirty="0" lang="en-US" sz="1200">
                <a:solidFill>
                  <a:srgbClr val="FF0000"/>
                </a:solidFill>
                <a:latin charset="0" panose="020B0502040204020203" pitchFamily="34" typeface="Segoe UI"/>
                <a:cs charset="0" panose="020B0502040204020203" pitchFamily="34" typeface="Segoe UI"/>
              </a:rPr>
              <a:t>1150.0 K</a:t>
            </a:r>
          </a:p>
          <a:p>
            <a:endParaRPr dirty="0" lang="en-US" sz="1200">
              <a:latin charset="0" panose="020B0502040204020203" pitchFamily="34" typeface="Segoe UI"/>
              <a:cs charset="0" panose="020B0502040204020203" pitchFamily="34" typeface="Segoe UI"/>
            </a:endParaRPr>
          </a:p>
          <a:p>
            <a:r>
              <a:rPr b="1" dirty="0" lang="en-US" sz="1200">
                <a:latin charset="0" panose="020B0502040204020203" pitchFamily="34" typeface="Segoe UI"/>
                <a:cs charset="0" panose="020B0502040204020203" pitchFamily="34" typeface="Segoe UI"/>
              </a:rPr>
              <a:t>Tube-Side </a:t>
            </a:r>
          </a:p>
          <a:p>
            <a:r>
              <a:rPr dirty="0" lang="en-US" sz="1200">
                <a:latin charset="0" panose="020B0502040204020203" pitchFamily="34" typeface="Segoe UI"/>
                <a:cs charset="0" panose="020B0502040204020203" pitchFamily="34" typeface="Segoe UI"/>
              </a:rPr>
              <a:t>Mass Inflow		0.2735 kg/s (total)</a:t>
            </a:r>
          </a:p>
          <a:p>
            <a:r>
              <a:rPr dirty="0" lang="en-US" sz="1200">
                <a:latin charset="0" panose="020B0502040204020203" pitchFamily="34" typeface="Segoe UI"/>
                <a:cs charset="0" panose="020B0502040204020203" pitchFamily="34" typeface="Segoe UI"/>
              </a:rPr>
              <a:t>Inlet Temperature 	</a:t>
            </a:r>
            <a:r>
              <a:rPr b="1" dirty="0" lang="en-US" sz="1200">
                <a:solidFill>
                  <a:srgbClr val="0070C0"/>
                </a:solidFill>
                <a:latin charset="0" panose="020B0502040204020203" pitchFamily="34" typeface="Segoe UI"/>
                <a:cs charset="0" panose="020B0502040204020203" pitchFamily="34" typeface="Segoe UI"/>
              </a:rPr>
              <a:t>421 K</a:t>
            </a:r>
          </a:p>
          <a:p>
            <a:endParaRPr b="1" dirty="0" lang="en-US" sz="1200">
              <a:solidFill>
                <a:srgbClr val="0070C0"/>
              </a:solidFill>
              <a:latin charset="0" panose="020B0502040204020203" pitchFamily="34" typeface="Segoe UI"/>
              <a:cs charset="0" panose="020B0502040204020203" pitchFamily="34" typeface="Segoe UI"/>
            </a:endParaRPr>
          </a:p>
          <a:p>
            <a:r>
              <a:rPr b="1" dirty="0" lang="en-US" sz="1200">
                <a:latin charset="0" panose="020B0502040204020203" pitchFamily="34" typeface="Segoe UI"/>
                <a:cs charset="0" panose="020B0502040204020203" pitchFamily="34" typeface="Segoe UI"/>
              </a:rPr>
              <a:t>Simulated rate of heat transfer to tube-side (cold fluid): </a:t>
            </a:r>
            <a:r>
              <a:rPr b="1" dirty="0" lang="en-US" sz="1200">
                <a:solidFill>
                  <a:srgbClr val="FF0000"/>
                </a:solidFill>
                <a:latin charset="0" panose="020B0502040204020203" pitchFamily="34" typeface="Segoe UI"/>
                <a:cs charset="0" panose="020B0502040204020203" pitchFamily="34" typeface="Segoe UI"/>
              </a:rPr>
              <a:t>2.2 kW</a:t>
            </a:r>
          </a:p>
          <a:p>
            <a:endParaRPr dirty="0" lang="en-US" sz="1200">
              <a:latin charset="0" panose="020B0502040204020203" pitchFamily="34" typeface="Segoe UI"/>
              <a:cs charset="0" panose="020B0502040204020203" pitchFamily="34" typeface="Segoe UI"/>
            </a:endParaRPr>
          </a:p>
          <a:p>
            <a:endParaRPr b="1" dirty="0" lang="en-US" sz="1200">
              <a:latin charset="0" panose="020B0502040204020203" pitchFamily="34" typeface="Segoe UI"/>
              <a:cs charset="0" panose="020B0502040204020203" pitchFamily="34" typeface="Segoe UI"/>
            </a:endParaRPr>
          </a:p>
        </p:txBody>
      </p:sp>
      <p:pic>
        <p:nvPicPr>
          <p:cNvPr id="12" name="Picture 11">
            <a:extLst>
              <a:ext uri="{FF2B5EF4-FFF2-40B4-BE49-F238E27FC236}">
                <a16:creationId xmlns:a16="http://schemas.microsoft.com/office/drawing/2014/main" id="{0B2E1EFE-C616-444C-B25E-34245D05D03D}"/>
              </a:ext>
            </a:extLst>
          </p:cNvPr>
          <p:cNvPicPr>
            <a:picLocks noChangeAspect="1"/>
          </p:cNvPicPr>
          <p:nvPr/>
        </p:nvPicPr>
        <p:blipFill rotWithShape="1">
          <a:blip r:embed="rId3"/>
          <a:srcRect b="-14"/>
          <a:stretch/>
        </p:blipFill>
        <p:spPr>
          <a:xfrm>
            <a:off x="3000558" y="4183184"/>
            <a:ext cx="3810699" cy="2674817"/>
          </a:xfrm>
          <a:prstGeom prst="rect">
            <a:avLst/>
          </a:prstGeom>
        </p:spPr>
      </p:pic>
      <p:sp>
        <p:nvSpPr>
          <p:cNvPr id="13" name="Rectangle 12">
            <a:extLst>
              <a:ext uri="{FF2B5EF4-FFF2-40B4-BE49-F238E27FC236}">
                <a16:creationId xmlns:a16="http://schemas.microsoft.com/office/drawing/2014/main" id="{99792AEB-C2B2-4B06-8EF1-ED66BEB4FD49}"/>
              </a:ext>
            </a:extLst>
          </p:cNvPr>
          <p:cNvSpPr/>
          <p:nvPr/>
        </p:nvSpPr>
        <p:spPr>
          <a:xfrm>
            <a:off x="6172903" y="4089282"/>
            <a:ext cx="938968" cy="461665"/>
          </a:xfrm>
          <a:prstGeom prst="rect">
            <a:avLst/>
          </a:prstGeom>
          <a:ln>
            <a:solidFill>
              <a:schemeClr val="tx1"/>
            </a:solidFill>
          </a:ln>
        </p:spPr>
        <p:txBody>
          <a:bodyPr wrap="square">
            <a:spAutoFit/>
          </a:bodyPr>
          <a:lstStyle/>
          <a:p>
            <a:pPr algn="ctr"/>
            <a:r>
              <a:rPr dirty="0" lang="en-US" sz="1200">
                <a:latin charset="0" panose="020B0502040204020203" pitchFamily="34" typeface="Segoe UI"/>
                <a:cs charset="0" panose="020B0502040204020203" pitchFamily="34" typeface="Segoe UI"/>
              </a:rPr>
              <a:t>Ceramic Coils</a:t>
            </a:r>
          </a:p>
        </p:txBody>
      </p:sp>
      <p:pic>
        <p:nvPicPr>
          <p:cNvPr id="14" name="Picture 13">
            <a:extLst>
              <a:ext uri="{FF2B5EF4-FFF2-40B4-BE49-F238E27FC236}">
                <a16:creationId xmlns:a16="http://schemas.microsoft.com/office/drawing/2014/main" id="{E840C676-63A0-4081-BB17-F2906AED1A5A}"/>
              </a:ext>
            </a:extLst>
          </p:cNvPr>
          <p:cNvPicPr>
            <a:picLocks noChangeAspect="1"/>
          </p:cNvPicPr>
          <p:nvPr/>
        </p:nvPicPr>
        <p:blipFill rotWithShape="1">
          <a:blip r:embed="rId4"/>
          <a:srcRect b="-15" r="-28"/>
          <a:stretch/>
        </p:blipFill>
        <p:spPr>
          <a:xfrm>
            <a:off x="10343683" y="4179118"/>
            <a:ext cx="1686044" cy="2678882"/>
          </a:xfrm>
          <a:prstGeom prst="rect">
            <a:avLst/>
          </a:prstGeom>
        </p:spPr>
      </p:pic>
      <p:sp>
        <p:nvSpPr>
          <p:cNvPr id="15" name="TextBox 14">
            <a:extLst>
              <a:ext uri="{FF2B5EF4-FFF2-40B4-BE49-F238E27FC236}">
                <a16:creationId xmlns:a16="http://schemas.microsoft.com/office/drawing/2014/main" id="{9718224B-D83D-40C1-AAA2-756F5E926208}"/>
              </a:ext>
            </a:extLst>
          </p:cNvPr>
          <p:cNvSpPr txBox="1"/>
          <p:nvPr/>
        </p:nvSpPr>
        <p:spPr>
          <a:xfrm>
            <a:off x="8374032" y="4089282"/>
            <a:ext cx="1686044" cy="276999"/>
          </a:xfrm>
          <a:prstGeom prst="rect">
            <a:avLst/>
          </a:prstGeom>
          <a:noFill/>
          <a:ln>
            <a:solidFill>
              <a:schemeClr val="tx1"/>
            </a:solidFill>
          </a:ln>
        </p:spPr>
        <p:txBody>
          <a:bodyPr rtlCol="0" wrap="square">
            <a:spAutoFit/>
          </a:bodyPr>
          <a:lstStyle/>
          <a:p>
            <a:r>
              <a:rPr dirty="0" lang="el-GR" sz="1200">
                <a:latin charset="0" panose="020B0502040204020203" pitchFamily="34" typeface="Segoe UI"/>
                <a:cs charset="0" panose="020B0502040204020203" pitchFamily="34" typeface="Segoe UI"/>
              </a:rPr>
              <a:t>Δ</a:t>
            </a:r>
            <a:r>
              <a:rPr dirty="0" lang="en-US" sz="1200">
                <a:latin charset="0" panose="020B0502040204020203" pitchFamily="34" typeface="Segoe UI"/>
                <a:cs charset="0" panose="020B0502040204020203" pitchFamily="34" typeface="Segoe UI"/>
              </a:rPr>
              <a:t>P (1 tube) &lt; 0.3 psi</a:t>
            </a:r>
          </a:p>
        </p:txBody>
      </p:sp>
      <p:sp>
        <p:nvSpPr>
          <p:cNvPr id="16" name="Rectangle 15">
            <a:extLst>
              <a:ext uri="{FF2B5EF4-FFF2-40B4-BE49-F238E27FC236}">
                <a16:creationId xmlns:a16="http://schemas.microsoft.com/office/drawing/2014/main" id="{CA311901-3414-446B-BA89-0CB6BB4CEE6C}"/>
              </a:ext>
            </a:extLst>
          </p:cNvPr>
          <p:cNvSpPr/>
          <p:nvPr/>
        </p:nvSpPr>
        <p:spPr>
          <a:xfrm>
            <a:off x="8374032" y="3569380"/>
            <a:ext cx="1135041" cy="276999"/>
          </a:xfrm>
          <a:prstGeom prst="rect">
            <a:avLst/>
          </a:prstGeom>
          <a:ln>
            <a:solidFill>
              <a:schemeClr val="tx1"/>
            </a:solidFill>
          </a:ln>
        </p:spPr>
        <p:txBody>
          <a:bodyPr wrap="square">
            <a:spAutoFit/>
          </a:bodyPr>
          <a:lstStyle/>
          <a:p>
            <a:pPr algn="ctr"/>
            <a:r>
              <a:rPr dirty="0" lang="en-US" sz="1200">
                <a:latin charset="0" panose="020B0502040204020203" pitchFamily="34" typeface="Segoe UI"/>
                <a:cs charset="0" panose="020B0502040204020203" pitchFamily="34" typeface="Segoe UI"/>
              </a:rPr>
              <a:t>Fluid Profile</a:t>
            </a:r>
          </a:p>
        </p:txBody>
      </p:sp>
      <p:pic>
        <p:nvPicPr>
          <p:cNvPr id="17" name="Picture 16">
            <a:extLst>
              <a:ext uri="{FF2B5EF4-FFF2-40B4-BE49-F238E27FC236}">
                <a16:creationId xmlns:a16="http://schemas.microsoft.com/office/drawing/2014/main" id="{07F9793E-5A0D-4F1F-81DE-E73DE119796F}"/>
              </a:ext>
            </a:extLst>
          </p:cNvPr>
          <p:cNvPicPr>
            <a:picLocks noChangeAspect="1"/>
          </p:cNvPicPr>
          <p:nvPr/>
        </p:nvPicPr>
        <p:blipFill rotWithShape="1">
          <a:blip r:embed="rId5"/>
          <a:srcRect b="85" r="-21"/>
          <a:stretch/>
        </p:blipFill>
        <p:spPr>
          <a:xfrm>
            <a:off x="7039504" y="813817"/>
            <a:ext cx="3810699" cy="2653715"/>
          </a:xfrm>
          <a:prstGeom prst="rect">
            <a:avLst/>
          </a:prstGeom>
        </p:spPr>
      </p:pic>
      <p:sp>
        <p:nvSpPr>
          <p:cNvPr id="3" name="TextBox 2">
            <a:extLst>
              <a:ext uri="{FF2B5EF4-FFF2-40B4-BE49-F238E27FC236}">
                <a16:creationId xmlns:a16="http://schemas.microsoft.com/office/drawing/2014/main" id="{E59DAAD3-AC76-4B88-9E64-D5F447F77F8B}"/>
              </a:ext>
            </a:extLst>
          </p:cNvPr>
          <p:cNvSpPr txBox="1"/>
          <p:nvPr/>
        </p:nvSpPr>
        <p:spPr>
          <a:xfrm>
            <a:off x="6850179" y="5502219"/>
            <a:ext cx="1356462" cy="590931"/>
          </a:xfrm>
          <a:prstGeom prst="rect">
            <a:avLst/>
          </a:prstGeom>
          <a:noFill/>
        </p:spPr>
        <p:txBody>
          <a:bodyPr rtlCol="0" wrap="none">
            <a:spAutoFit/>
          </a:bodyPr>
          <a:lstStyle/>
          <a:p>
            <a:pPr algn="ctr">
              <a:lnSpc>
                <a:spcPct val="90000"/>
              </a:lnSpc>
            </a:pPr>
            <a:r>
              <a:rPr dirty="0" lang="en-US">
                <a:latin charset="0" panose="020B0502040204020203" pitchFamily="34" typeface="Segoe UI"/>
                <a:cs charset="0" panose="020B0502040204020203" pitchFamily="34" typeface="Segoe UI"/>
              </a:rPr>
              <a:t>55M cells</a:t>
            </a:r>
          </a:p>
          <a:p>
            <a:pPr algn="ctr">
              <a:lnSpc>
                <a:spcPct val="90000"/>
              </a:lnSpc>
            </a:pPr>
            <a:r>
              <a:rPr dirty="0" lang="en-US">
                <a:latin charset="0" panose="020B0502040204020203" pitchFamily="34" typeface="Segoe UI"/>
                <a:cs charset="0" panose="020B0502040204020203" pitchFamily="34" typeface="Segoe UI"/>
              </a:rPr>
              <a:t>(tube array)</a:t>
            </a:r>
          </a:p>
        </p:txBody>
      </p:sp>
    </p:spTree>
    <p:extLst>
      <p:ext uri="{BB962C8B-B14F-4D97-AF65-F5344CB8AC3E}">
        <p14:creationId xmlns:p14="http://schemas.microsoft.com/office/powerpoint/2010/main" val="3613418071"/>
      </p:ext>
    </p:extLst>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FC48-1EFB-418C-8ACC-51D7AF6300A3}"/>
              </a:ext>
            </a:extLst>
          </p:cNvPr>
          <p:cNvSpPr>
            <a:spLocks noGrp="1"/>
          </p:cNvSpPr>
          <p:nvPr>
            <p:ph type="title"/>
          </p:nvPr>
        </p:nvSpPr>
        <p:spPr>
          <a:xfrm>
            <a:off x="345878" y="275435"/>
            <a:ext cx="11422261" cy="535531"/>
          </a:xfrm>
        </p:spPr>
        <p:txBody>
          <a:bodyPr/>
          <a:lstStyle/>
          <a:p>
            <a:r>
              <a:rPr dirty="0" lang="en-US">
                <a:latin charset="0" panose="020B0502040204020203" pitchFamily="34" typeface="Segoe UI"/>
                <a:cs charset="0" panose="020B0502040204020203" pitchFamily="34" typeface="Segoe UI"/>
              </a:rPr>
              <a:t>High-Temperature Composite Heat Exchangers</a:t>
            </a:r>
          </a:p>
        </p:txBody>
      </p:sp>
      <p:pic>
        <p:nvPicPr>
          <p:cNvPr id="18" name="Picture 17">
            <a:extLst>
              <a:ext uri="{FF2B5EF4-FFF2-40B4-BE49-F238E27FC236}">
                <a16:creationId xmlns:a16="http://schemas.microsoft.com/office/drawing/2014/main" id="{83B009CC-DC09-4B43-B283-DD28A706601E}"/>
              </a:ext>
            </a:extLst>
          </p:cNvPr>
          <p:cNvPicPr>
            <a:picLocks noChangeAspect="1"/>
          </p:cNvPicPr>
          <p:nvPr/>
        </p:nvPicPr>
        <p:blipFill rotWithShape="1">
          <a:blip r:embed="rId2"/>
          <a:srcRect b="-67" r="27"/>
          <a:stretch/>
        </p:blipFill>
        <p:spPr>
          <a:xfrm>
            <a:off x="431355" y="1026568"/>
            <a:ext cx="4111192" cy="2690478"/>
          </a:xfrm>
          <a:prstGeom prst="rect">
            <a:avLst/>
          </a:prstGeom>
        </p:spPr>
      </p:pic>
      <p:pic>
        <p:nvPicPr>
          <p:cNvPr id="19" name="Picture 18">
            <a:extLst>
              <a:ext uri="{FF2B5EF4-FFF2-40B4-BE49-F238E27FC236}">
                <a16:creationId xmlns:a16="http://schemas.microsoft.com/office/drawing/2014/main" id="{48333A15-9FC4-4F00-97F0-337713604565}"/>
              </a:ext>
            </a:extLst>
          </p:cNvPr>
          <p:cNvPicPr>
            <a:picLocks noChangeAspect="1"/>
          </p:cNvPicPr>
          <p:nvPr/>
        </p:nvPicPr>
        <p:blipFill rotWithShape="1">
          <a:blip r:embed="rId3"/>
          <a:srcRect b="33" r="-21"/>
          <a:stretch/>
        </p:blipFill>
        <p:spPr>
          <a:xfrm>
            <a:off x="7392825" y="1026569"/>
            <a:ext cx="4303564" cy="2695389"/>
          </a:xfrm>
          <a:prstGeom prst="rect">
            <a:avLst/>
          </a:prstGeom>
        </p:spPr>
      </p:pic>
      <p:pic>
        <p:nvPicPr>
          <p:cNvPr id="20" name="Picture 19">
            <a:extLst>
              <a:ext uri="{FF2B5EF4-FFF2-40B4-BE49-F238E27FC236}">
                <a16:creationId xmlns:a16="http://schemas.microsoft.com/office/drawing/2014/main" id="{457101DE-44A5-4662-A0B9-C9FFA78E8276}"/>
              </a:ext>
            </a:extLst>
          </p:cNvPr>
          <p:cNvPicPr>
            <a:picLocks noChangeAspect="1"/>
          </p:cNvPicPr>
          <p:nvPr/>
        </p:nvPicPr>
        <p:blipFill rotWithShape="1">
          <a:blip r:embed="rId4"/>
          <a:srcRect b="12" r="22"/>
          <a:stretch/>
        </p:blipFill>
        <p:spPr>
          <a:xfrm>
            <a:off x="7392825" y="3929415"/>
            <a:ext cx="4044618" cy="2685539"/>
          </a:xfrm>
          <a:prstGeom prst="rect">
            <a:avLst/>
          </a:prstGeom>
        </p:spPr>
      </p:pic>
      <p:pic>
        <p:nvPicPr>
          <p:cNvPr id="21" name="Picture 20">
            <a:extLst>
              <a:ext uri="{FF2B5EF4-FFF2-40B4-BE49-F238E27FC236}">
                <a16:creationId xmlns:a16="http://schemas.microsoft.com/office/drawing/2014/main" id="{810A33D5-F1FE-4ED6-99B1-F7FD530A9F23}"/>
              </a:ext>
            </a:extLst>
          </p:cNvPr>
          <p:cNvPicPr>
            <a:picLocks noChangeAspect="1"/>
          </p:cNvPicPr>
          <p:nvPr/>
        </p:nvPicPr>
        <p:blipFill rotWithShape="1">
          <a:blip r:embed="rId5"/>
          <a:srcRect b="-21" r="23"/>
          <a:stretch/>
        </p:blipFill>
        <p:spPr>
          <a:xfrm>
            <a:off x="502858" y="3929799"/>
            <a:ext cx="4111191" cy="2520428"/>
          </a:xfrm>
          <a:prstGeom prst="rect">
            <a:avLst/>
          </a:prstGeom>
        </p:spPr>
      </p:pic>
      <p:sp>
        <p:nvSpPr>
          <p:cNvPr id="22" name="TextBox 21">
            <a:extLst>
              <a:ext uri="{FF2B5EF4-FFF2-40B4-BE49-F238E27FC236}">
                <a16:creationId xmlns:a16="http://schemas.microsoft.com/office/drawing/2014/main" id="{91B69B0A-21BC-4E01-8A69-B2E9140D6C26}"/>
              </a:ext>
            </a:extLst>
          </p:cNvPr>
          <p:cNvSpPr txBox="1"/>
          <p:nvPr/>
        </p:nvSpPr>
        <p:spPr>
          <a:xfrm>
            <a:off x="4808258" y="1828801"/>
            <a:ext cx="2055377" cy="3083921"/>
          </a:xfrm>
          <a:prstGeom prst="rect">
            <a:avLst/>
          </a:prstGeom>
          <a:noFill/>
        </p:spPr>
        <p:txBody>
          <a:bodyPr rtlCol="0" wrap="square">
            <a:spAutoFit/>
          </a:bodyPr>
          <a:lstStyle/>
          <a:p>
            <a:pPr indent="-285750" marL="285750">
              <a:lnSpc>
                <a:spcPct val="90000"/>
              </a:lnSpc>
              <a:buFont charset="0" panose="020B0604020202020204" pitchFamily="34" typeface="Arial"/>
              <a:buChar char="•"/>
            </a:pPr>
            <a:r>
              <a:rPr dirty="0" lang="en-US" u="sng">
                <a:latin charset="0" panose="020B0502040204020203" pitchFamily="34" typeface="Segoe UI"/>
                <a:cs charset="0" panose="020B0502040204020203" pitchFamily="34" typeface="Segoe UI"/>
              </a:rPr>
              <a:t>Consistency</a:t>
            </a:r>
            <a:r>
              <a:rPr dirty="0" lang="en-US">
                <a:latin charset="0" panose="020B0502040204020203" pitchFamily="34" typeface="Segoe UI"/>
                <a:cs charset="0" panose="020B0502040204020203" pitchFamily="34" typeface="Segoe UI"/>
              </a:rPr>
              <a:t> in flow – plume length, span-wise temperature, pressure</a:t>
            </a:r>
          </a:p>
          <a:p>
            <a:pPr indent="-285750" marL="285750">
              <a:lnSpc>
                <a:spcPct val="90000"/>
              </a:lnSpc>
              <a:buFont charset="0" panose="020B0604020202020204" pitchFamily="34" typeface="Arial"/>
              <a:buChar char="•"/>
            </a:pPr>
            <a:endParaRPr dirty="0" lang="en-US">
              <a:latin charset="0" panose="020B0502040204020203" pitchFamily="34" typeface="Segoe UI"/>
              <a:cs charset="0" panose="020B0502040204020203" pitchFamily="34" typeface="Segoe UI"/>
            </a:endParaRPr>
          </a:p>
          <a:p>
            <a:pPr indent="-285750" marL="285750">
              <a:lnSpc>
                <a:spcPct val="90000"/>
              </a:lnSpc>
              <a:buFont charset="0" panose="020B0604020202020204" pitchFamily="34" typeface="Arial"/>
              <a:buChar char="•"/>
            </a:pPr>
            <a:r>
              <a:rPr dirty="0" lang="en-US" u="sng">
                <a:latin charset="0" panose="020B0502040204020203" pitchFamily="34" typeface="Segoe UI"/>
                <a:cs charset="0" panose="020B0502040204020203" pitchFamily="34" typeface="Segoe UI"/>
              </a:rPr>
              <a:t>No stagnation </a:t>
            </a:r>
            <a:r>
              <a:rPr dirty="0" lang="en-US">
                <a:latin charset="0" panose="020B0502040204020203" pitchFamily="34" typeface="Segoe UI"/>
                <a:cs charset="0" panose="020B0502040204020203" pitchFamily="34" typeface="Segoe UI"/>
              </a:rPr>
              <a:t>of flow near “walls”</a:t>
            </a:r>
          </a:p>
          <a:p>
            <a:pPr indent="-285750" marL="285750">
              <a:lnSpc>
                <a:spcPct val="90000"/>
              </a:lnSpc>
              <a:buFont charset="0" panose="020B0604020202020204" pitchFamily="34" typeface="Arial"/>
              <a:buChar char="•"/>
            </a:pPr>
            <a:endParaRPr dirty="0" lang="en-US">
              <a:latin charset="0" panose="020B0502040204020203" pitchFamily="34" typeface="Segoe UI"/>
              <a:cs charset="0" panose="020B0502040204020203" pitchFamily="34" typeface="Segoe UI"/>
            </a:endParaRPr>
          </a:p>
          <a:p>
            <a:pPr indent="-285750" marL="285750">
              <a:lnSpc>
                <a:spcPct val="90000"/>
              </a:lnSpc>
              <a:buFont charset="0" panose="020B0604020202020204" pitchFamily="34" typeface="Arial"/>
              <a:buChar char="•"/>
            </a:pPr>
            <a:r>
              <a:rPr dirty="0" lang="en-US">
                <a:latin charset="0" panose="020B0502040204020203" pitchFamily="34" typeface="Segoe UI"/>
                <a:cs charset="0" panose="020B0502040204020203" pitchFamily="34" typeface="Segoe UI"/>
              </a:rPr>
              <a:t>ΔP ~ 0.03 psi</a:t>
            </a:r>
          </a:p>
        </p:txBody>
      </p:sp>
    </p:spTree>
    <p:extLst>
      <p:ext uri="{BB962C8B-B14F-4D97-AF65-F5344CB8AC3E}">
        <p14:creationId xmlns:p14="http://schemas.microsoft.com/office/powerpoint/2010/main" val="2969212015"/>
      </p:ext>
    </p:extLst>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FC48-1EFB-418C-8ACC-51D7AF6300A3}"/>
              </a:ext>
            </a:extLst>
          </p:cNvPr>
          <p:cNvSpPr>
            <a:spLocks noGrp="1"/>
          </p:cNvSpPr>
          <p:nvPr>
            <p:ph type="title"/>
          </p:nvPr>
        </p:nvSpPr>
        <p:spPr>
          <a:xfrm>
            <a:off x="345878" y="275435"/>
            <a:ext cx="11422261" cy="547842"/>
          </a:xfrm>
        </p:spPr>
        <p:txBody>
          <a:bodyPr/>
          <a:lstStyle/>
          <a:p>
            <a:r>
              <a:rPr dirty="0" lang="en-US">
                <a:latin charset="0" panose="020B0502040204020203" pitchFamily="34" typeface="Segoe UI"/>
                <a:cs charset="0" panose="020B0502040204020203" pitchFamily="34" typeface="Segoe UI"/>
              </a:rPr>
              <a:t>High-Temperature Composite Heat Exchangers</a:t>
            </a:r>
          </a:p>
        </p:txBody>
      </p:sp>
      <p:graphicFrame>
        <p:nvGraphicFramePr>
          <p:cNvPr id="12" name="Table 4">
            <a:extLst>
              <a:ext uri="{FF2B5EF4-FFF2-40B4-BE49-F238E27FC236}">
                <a16:creationId xmlns:a16="http://schemas.microsoft.com/office/drawing/2014/main" id="{A54FE822-9BF0-46D9-98E7-FF504A105589}"/>
              </a:ext>
            </a:extLst>
          </p:cNvPr>
          <p:cNvGraphicFramePr>
            <a:graphicFrameLocks noGrp="1"/>
          </p:cNvGraphicFramePr>
          <p:nvPr/>
        </p:nvGraphicFramePr>
        <p:xfrm>
          <a:off x="3589182" y="1308215"/>
          <a:ext cx="7988348" cy="3200400"/>
        </p:xfrm>
        <a:graphic>
          <a:graphicData uri="http://schemas.openxmlformats.org/drawingml/2006/table">
            <a:tbl>
              <a:tblPr bandRow="1" firstRow="1">
                <a:tableStyleId>{5940675A-B579-460E-94D1-54222C63F5DA}</a:tableStyleId>
              </a:tblPr>
              <a:tblGrid>
                <a:gridCol w="925552">
                  <a:extLst>
                    <a:ext uri="{9D8B030D-6E8A-4147-A177-3AD203B41FA5}">
                      <a16:colId xmlns:a16="http://schemas.microsoft.com/office/drawing/2014/main" val="3240649225"/>
                    </a:ext>
                  </a:extLst>
                </a:gridCol>
                <a:gridCol w="1016187">
                  <a:extLst>
                    <a:ext uri="{9D8B030D-6E8A-4147-A177-3AD203B41FA5}">
                      <a16:colId xmlns:a16="http://schemas.microsoft.com/office/drawing/2014/main" val="1132538028"/>
                    </a:ext>
                  </a:extLst>
                </a:gridCol>
                <a:gridCol w="1376391">
                  <a:extLst>
                    <a:ext uri="{9D8B030D-6E8A-4147-A177-3AD203B41FA5}">
                      <a16:colId xmlns:a16="http://schemas.microsoft.com/office/drawing/2014/main" val="1339982635"/>
                    </a:ext>
                  </a:extLst>
                </a:gridCol>
                <a:gridCol w="1092425">
                  <a:extLst>
                    <a:ext uri="{9D8B030D-6E8A-4147-A177-3AD203B41FA5}">
                      <a16:colId xmlns:a16="http://schemas.microsoft.com/office/drawing/2014/main" val="4178912007"/>
                    </a:ext>
                  </a:extLst>
                </a:gridCol>
                <a:gridCol w="1093859">
                  <a:extLst>
                    <a:ext uri="{9D8B030D-6E8A-4147-A177-3AD203B41FA5}">
                      <a16:colId xmlns:a16="http://schemas.microsoft.com/office/drawing/2014/main" val="1278125040"/>
                    </a:ext>
                  </a:extLst>
                </a:gridCol>
                <a:gridCol w="1241967">
                  <a:extLst>
                    <a:ext uri="{9D8B030D-6E8A-4147-A177-3AD203B41FA5}">
                      <a16:colId xmlns:a16="http://schemas.microsoft.com/office/drawing/2014/main" val="3031273441"/>
                    </a:ext>
                  </a:extLst>
                </a:gridCol>
                <a:gridCol w="1241967">
                  <a:extLst>
                    <a:ext uri="{9D8B030D-6E8A-4147-A177-3AD203B41FA5}">
                      <a16:colId xmlns:a16="http://schemas.microsoft.com/office/drawing/2014/main" val="2927782531"/>
                    </a:ext>
                  </a:extLst>
                </a:gridCol>
              </a:tblGrid>
              <a:tr h="370840">
                <a:tc>
                  <a:txBody>
                    <a:bodyPr/>
                    <a:lstStyle/>
                    <a:p>
                      <a:endParaRPr dirty="0" lang="en-US" sz="1200"/>
                    </a:p>
                  </a:txBody>
                  <a:tcPr>
                    <a:lnL cmpd="sng" w="12700">
                      <a:noFill/>
                    </a:lnL>
                    <a:lnR algn="ctr" cap="flat" cmpd="sng" w="12700">
                      <a:solidFill>
                        <a:schemeClr val="tx1"/>
                      </a:solidFill>
                      <a:prstDash val="solid"/>
                      <a:round/>
                      <a:headEnd len="med" type="none" w="med"/>
                      <a:tailEnd len="med" type="none" w="med"/>
                    </a:lnR>
                    <a:lnT cmpd="sng" w="12700">
                      <a:noFill/>
                    </a:lnT>
                    <a:lnB cmpd="sng" w="12700">
                      <a:noFill/>
                    </a:lnB>
                    <a:lnTlToBr cmpd="sng" w="12700">
                      <a:noFill/>
                      <a:prstDash val="solid"/>
                    </a:lnTlToBr>
                    <a:lnBlToTr cmpd="sng" w="12700">
                      <a:noFill/>
                      <a:prstDash val="solid"/>
                    </a:lnBlToTr>
                  </a:tcPr>
                </a:tc>
                <a:tc gridSpan="2">
                  <a:txBody>
                    <a:bodyPr/>
                    <a:lstStyle/>
                    <a:p>
                      <a:pPr algn="ctr" defTabSz="914400" eaLnBrk="1" fontAlgn="auto" hangingPunct="1" indent="0" latinLnBrk="0" lvl="0" marL="0" marR="0" rtl="0">
                        <a:lnSpc>
                          <a:spcPct val="100000"/>
                        </a:lnSpc>
                        <a:spcBef>
                          <a:spcPts val="0"/>
                        </a:spcBef>
                        <a:spcAft>
                          <a:spcPts val="0"/>
                        </a:spcAft>
                        <a:buClrTx/>
                        <a:buSzTx/>
                        <a:buFontTx/>
                        <a:buNone/>
                        <a:tabLst/>
                        <a:defRPr/>
                      </a:pPr>
                      <a:r>
                        <a:rPr b="1" baseline="0" dirty="0" lang="en-US" sz="1200"/>
                        <a:t>Simulated Rate of Heat Transfer, Q (W)</a:t>
                      </a:r>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tcPr>
                </a:tc>
                <a:tc hMerge="1">
                  <a:txBody>
                    <a:bodyPr/>
                    <a:lstStyle/>
                    <a:p>
                      <a:pPr algn="ctr" defTabSz="914400" eaLnBrk="1" fontAlgn="auto" hangingPunct="1" indent="0" latinLnBrk="0" lvl="0" marL="0" marR="0" rtl="0">
                        <a:lnSpc>
                          <a:spcPct val="100000"/>
                        </a:lnSpc>
                        <a:spcBef>
                          <a:spcPts val="0"/>
                        </a:spcBef>
                        <a:spcAft>
                          <a:spcPts val="0"/>
                        </a:spcAft>
                        <a:buClrTx/>
                        <a:buSzTx/>
                        <a:buFontTx/>
                        <a:buNone/>
                        <a:tabLst/>
                        <a:defRPr/>
                      </a:pPr>
                      <a:endParaRPr b="1" baseline="30000" dirty="0" lang="en-US"/>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tcPr>
                </a:tc>
                <a:tc gridSpan="2">
                  <a:txBody>
                    <a:bodyPr/>
                    <a:lstStyle/>
                    <a:p>
                      <a:pPr algn="ctr" defTabSz="914400" eaLnBrk="1" fontAlgn="auto" hangingPunct="1" indent="0" latinLnBrk="0" lvl="0" marL="0" marR="0" rtl="0">
                        <a:lnSpc>
                          <a:spcPct val="100000"/>
                        </a:lnSpc>
                        <a:spcBef>
                          <a:spcPts val="0"/>
                        </a:spcBef>
                        <a:spcAft>
                          <a:spcPts val="0"/>
                        </a:spcAft>
                        <a:buClrTx/>
                        <a:buSzTx/>
                        <a:buFontTx/>
                        <a:buNone/>
                        <a:tabLst/>
                        <a:defRPr/>
                      </a:pPr>
                      <a:r>
                        <a:rPr b="1" dirty="0" lang="en-US" sz="1200"/>
                        <a:t>Q/V (kW/m</a:t>
                      </a:r>
                      <a:r>
                        <a:rPr b="1" baseline="30000" dirty="0" lang="en-US" sz="1200"/>
                        <a:t>3</a:t>
                      </a:r>
                      <a:r>
                        <a:rPr b="1" baseline="0" dirty="0" lang="en-US" sz="1200"/>
                        <a:t>)</a:t>
                      </a:r>
                      <a:endParaRPr b="1" baseline="30000" dirty="0" lang="en-US" sz="1200"/>
                    </a:p>
                  </a:txBody>
                  <a:tcPr>
                    <a:lnL algn="ctr" cap="flat" cmpd="sng" w="12700">
                      <a:solidFill>
                        <a:schemeClr val="tx1"/>
                      </a:solidFill>
                      <a:prstDash val="solid"/>
                      <a:round/>
                      <a:headEnd len="med" type="none" w="med"/>
                      <a:tailEnd len="med" type="none" w="med"/>
                    </a:lnL>
                  </a:tcPr>
                </a:tc>
                <a:tc hMerge="1">
                  <a:txBody>
                    <a:bodyPr/>
                    <a:lstStyle/>
                    <a:p>
                      <a:endParaRPr dirty="0" lang="en-US"/>
                    </a:p>
                  </a:txBody>
                  <a:tcPr/>
                </a:tc>
                <a:tc gridSpan="2">
                  <a:txBody>
                    <a:bodyPr/>
                    <a:lstStyle/>
                    <a:p>
                      <a:pPr algn="ctr" defTabSz="914400" eaLnBrk="1" fontAlgn="auto" hangingPunct="1" indent="0" latinLnBrk="0" lvl="0" marL="0" marR="0" rtl="0">
                        <a:lnSpc>
                          <a:spcPct val="100000"/>
                        </a:lnSpc>
                        <a:spcBef>
                          <a:spcPts val="0"/>
                        </a:spcBef>
                        <a:spcAft>
                          <a:spcPts val="0"/>
                        </a:spcAft>
                        <a:buClrTx/>
                        <a:buSzTx/>
                        <a:buFontTx/>
                        <a:buNone/>
                        <a:tabLst/>
                        <a:defRPr/>
                      </a:pPr>
                      <a:r>
                        <a:rPr b="1" dirty="0" lang="en-US" sz="1200"/>
                        <a:t>Q/</a:t>
                      </a:r>
                      <a:r>
                        <a:rPr b="1" dirty="0" lang="el-GR" sz="1200"/>
                        <a:t>Δ</a:t>
                      </a:r>
                      <a:r>
                        <a:rPr b="1" dirty="0" lang="en-US" sz="1200"/>
                        <a:t>P (kW/psi)</a:t>
                      </a:r>
                    </a:p>
                  </a:txBody>
                  <a:tcPr/>
                </a:tc>
                <a:tc hMerge="1">
                  <a:txBody>
                    <a:bodyPr/>
                    <a:lstStyle/>
                    <a:p>
                      <a:endParaRPr dirty="0" lang="en-US"/>
                    </a:p>
                  </a:txBody>
                  <a:tcPr/>
                </a:tc>
                <a:extLst>
                  <a:ext uri="{0D108BD9-81ED-4DB2-BD59-A6C34878D82A}">
                    <a16:rowId xmlns:a16="http://schemas.microsoft.com/office/drawing/2014/main" val="674990195"/>
                  </a:ext>
                </a:extLst>
              </a:tr>
              <a:tr h="370840">
                <a:tc>
                  <a:txBody>
                    <a:bodyPr/>
                    <a:lstStyle/>
                    <a:p>
                      <a:endParaRPr dirty="0" lang="en-US" sz="1200"/>
                    </a:p>
                  </a:txBody>
                  <a:tcPr>
                    <a:lnL cmpd="sng" w="12700">
                      <a:noFill/>
                    </a:lnL>
                    <a:lnR algn="ctr" cap="flat" cmpd="sng" w="12700">
                      <a:solidFill>
                        <a:schemeClr val="tx1"/>
                      </a:solidFill>
                      <a:prstDash val="solid"/>
                      <a:round/>
                      <a:headEnd len="med" type="none" w="med"/>
                      <a:tailEnd len="med" type="none" w="med"/>
                    </a:lnR>
                    <a:lnT cmpd="sng" w="12700">
                      <a:noFill/>
                    </a:lnT>
                    <a:lnB algn="ctr" cap="flat" cmpd="sng" w="12700">
                      <a:solidFill>
                        <a:schemeClr val="tx1"/>
                      </a:solidFill>
                      <a:prstDash val="solid"/>
                      <a:round/>
                      <a:headEnd len="med" type="none" w="med"/>
                      <a:tailEnd len="med" type="none" w="med"/>
                    </a:lnB>
                    <a:lnTlToBr cmpd="sng" w="12700">
                      <a:noFill/>
                      <a:prstDash val="solid"/>
                    </a:lnTlToBr>
                    <a:lnBlToTr cmpd="sng" w="12700">
                      <a:noFill/>
                      <a:prstDash val="solid"/>
                    </a:lnBlToTr>
                  </a:tcPr>
                </a:tc>
                <a:tc>
                  <a:txBody>
                    <a:bodyPr/>
                    <a:lstStyle/>
                    <a:p>
                      <a:pPr algn="ctr"/>
                      <a:r>
                        <a:rPr b="1" baseline="0" dirty="0" lang="en-US" sz="1200"/>
                        <a:t>Spiral Array</a:t>
                      </a:r>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tcPr>
                </a:tc>
                <a:tc>
                  <a:txBody>
                    <a:bodyPr/>
                    <a:lstStyle/>
                    <a:p>
                      <a:pPr algn="ctr"/>
                      <a:r>
                        <a:rPr b="1" baseline="0" dirty="0" lang="en-US" sz="1200"/>
                        <a:t>Gyroid Plate</a:t>
                      </a:r>
                    </a:p>
                  </a:txBody>
                  <a:tcPr>
                    <a:lnL algn="ctr" cap="flat" cmpd="sng" w="12700">
                      <a:solidFill>
                        <a:schemeClr val="tx1"/>
                      </a:solidFill>
                      <a:prstDash val="solid"/>
                      <a:round/>
                      <a:headEnd len="med" type="none" w="med"/>
                      <a:tailEnd len="med" type="none" w="med"/>
                    </a:lnL>
                    <a:lnR algn="ctr" cap="flat" cmpd="sng" w="12700">
                      <a:solidFill>
                        <a:schemeClr val="tx1"/>
                      </a:solidFill>
                      <a:prstDash val="solid"/>
                      <a:round/>
                      <a:headEnd len="med" type="none" w="med"/>
                      <a:tailEnd len="med" type="none" w="med"/>
                    </a:lnR>
                  </a:tcPr>
                </a:tc>
                <a:tc>
                  <a:txBody>
                    <a:bodyPr/>
                    <a:lstStyle/>
                    <a:p>
                      <a:pPr algn="ctr"/>
                      <a:r>
                        <a:rPr b="1" baseline="0" dirty="0" lang="en-US" sz="1200"/>
                        <a:t>Spiral Array</a:t>
                      </a:r>
                    </a:p>
                  </a:txBody>
                  <a:tcPr>
                    <a:lnL algn="ctr" cap="flat" cmpd="sng" w="12700">
                      <a:solidFill>
                        <a:schemeClr val="tx1"/>
                      </a:solidFill>
                      <a:prstDash val="solid"/>
                      <a:round/>
                      <a:headEnd len="med" type="none" w="med"/>
                      <a:tailEnd len="med" type="none" w="med"/>
                    </a:lnL>
                  </a:tcPr>
                </a:tc>
                <a:tc>
                  <a:txBody>
                    <a:bodyPr/>
                    <a:lstStyle/>
                    <a:p>
                      <a:pPr algn="ctr"/>
                      <a:r>
                        <a:rPr b="1" dirty="0" lang="en-US" sz="1200"/>
                        <a:t>Gyroid Plate</a:t>
                      </a:r>
                    </a:p>
                  </a:txBody>
                  <a:tcPr/>
                </a:tc>
                <a:tc>
                  <a:txBody>
                    <a:bodyPr/>
                    <a:lstStyle/>
                    <a:p>
                      <a:pPr algn="ctr"/>
                      <a:r>
                        <a:rPr b="1" dirty="0" lang="en-US" sz="1200"/>
                        <a:t>Spiral Array</a:t>
                      </a:r>
                    </a:p>
                  </a:txBody>
                  <a:tcPr/>
                </a:tc>
                <a:tc>
                  <a:txBody>
                    <a:bodyPr/>
                    <a:lstStyle/>
                    <a:p>
                      <a:pPr algn="ctr"/>
                      <a:r>
                        <a:rPr b="1" dirty="0" lang="en-US" sz="1200"/>
                        <a:t>Gyroid Plate</a:t>
                      </a:r>
                    </a:p>
                  </a:txBody>
                  <a:tcPr/>
                </a:tc>
                <a:extLst>
                  <a:ext uri="{0D108BD9-81ED-4DB2-BD59-A6C34878D82A}">
                    <a16:rowId xmlns:a16="http://schemas.microsoft.com/office/drawing/2014/main" val="73285987"/>
                  </a:ext>
                </a:extLst>
              </a:tr>
              <a:tr h="370840">
                <a:tc>
                  <a:txBody>
                    <a:bodyPr/>
                    <a:lstStyle/>
                    <a:p>
                      <a:r>
                        <a:rPr b="1" dirty="0" lang="en-US" sz="1200"/>
                        <a:t>SUNY Anode</a:t>
                      </a:r>
                    </a:p>
                  </a:txBody>
                  <a:tcPr>
                    <a:lnT algn="ctr" cap="flat" cmpd="sng" w="12700">
                      <a:solidFill>
                        <a:schemeClr val="tx1"/>
                      </a:solidFill>
                      <a:prstDash val="solid"/>
                      <a:round/>
                      <a:headEnd len="med" type="none" w="med"/>
                      <a:tailEnd len="med" type="none" w="med"/>
                    </a:lnT>
                  </a:tcPr>
                </a:tc>
                <a:tc>
                  <a:txBody>
                    <a:bodyPr/>
                    <a:lstStyle/>
                    <a:p>
                      <a:pPr algn="ctr"/>
                      <a:r>
                        <a:rPr dirty="0" lang="en-US" sz="1200">
                          <a:latin charset="0" panose="020B0504020202020204" pitchFamily="34" typeface="Arial Nova"/>
                        </a:rPr>
                        <a:t>29.75</a:t>
                      </a:r>
                    </a:p>
                  </a:txBody>
                  <a:tcPr/>
                </a:tc>
                <a:tc>
                  <a:txBody>
                    <a:bodyPr/>
                    <a:lstStyle/>
                    <a:p>
                      <a:pPr algn="ctr"/>
                      <a:r>
                        <a:rPr dirty="0" lang="en-US" sz="1200">
                          <a:latin charset="0" panose="020B0504020202020204" pitchFamily="34" typeface="Arial Nova"/>
                        </a:rPr>
                        <a:t>3378</a:t>
                      </a:r>
                    </a:p>
                  </a:txBody>
                  <a:tcPr/>
                </a:tc>
                <a:tc>
                  <a:txBody>
                    <a:bodyPr/>
                    <a:lstStyle/>
                    <a:p>
                      <a:pPr algn="ctr"/>
                      <a:r>
                        <a:rPr dirty="0" lang="en-US" sz="1200">
                          <a:latin charset="0" panose="020B0504020202020204" pitchFamily="34" typeface="Arial Nova"/>
                        </a:rPr>
                        <a:t>7.65</a:t>
                      </a:r>
                    </a:p>
                  </a:txBody>
                  <a:tcPr/>
                </a:tc>
                <a:tc>
                  <a:txBody>
                    <a:bodyPr/>
                    <a:lstStyle/>
                    <a:p>
                      <a:pPr algn="ctr"/>
                      <a:r>
                        <a:rPr dirty="0" lang="en-US" sz="1200">
                          <a:latin charset="0" panose="020B0504020202020204" pitchFamily="34" typeface="Arial Nova"/>
                        </a:rPr>
                        <a:t>4263</a:t>
                      </a:r>
                    </a:p>
                  </a:txBody>
                  <a:tcPr/>
                </a:tc>
                <a:tc>
                  <a:txBody>
                    <a:bodyPr/>
                    <a:lstStyle/>
                    <a:p>
                      <a:pPr algn="ctr"/>
                      <a:r>
                        <a:rPr dirty="0" lang="en-US" sz="1200">
                          <a:latin charset="0" panose="020B0504020202020204" pitchFamily="34" typeface="Arial Nova"/>
                        </a:rPr>
                        <a:t>1.65</a:t>
                      </a:r>
                    </a:p>
                  </a:txBody>
                  <a:tcPr/>
                </a:tc>
                <a:tc>
                  <a:txBody>
                    <a:bodyPr/>
                    <a:lstStyle/>
                    <a:p>
                      <a:pPr algn="ctr"/>
                      <a:r>
                        <a:rPr dirty="0" lang="en-US" sz="1200">
                          <a:latin charset="0" panose="020B0504020202020204" pitchFamily="34" typeface="Arial Nova"/>
                        </a:rPr>
                        <a:t>3246</a:t>
                      </a:r>
                    </a:p>
                  </a:txBody>
                  <a:tcPr/>
                </a:tc>
                <a:extLst>
                  <a:ext uri="{0D108BD9-81ED-4DB2-BD59-A6C34878D82A}">
                    <a16:rowId xmlns:a16="http://schemas.microsoft.com/office/drawing/2014/main" val="1503215668"/>
                  </a:ext>
                </a:extLst>
              </a:tr>
              <a:tr h="370840">
                <a:tc>
                  <a:txBody>
                    <a:bodyPr/>
                    <a:lstStyle/>
                    <a:p>
                      <a:r>
                        <a:rPr b="1" dirty="0" lang="en-US" sz="1200"/>
                        <a:t>SUNY Cathode</a:t>
                      </a:r>
                    </a:p>
                  </a:txBody>
                  <a:tcPr/>
                </a:tc>
                <a:tc>
                  <a:txBody>
                    <a:bodyPr/>
                    <a:lstStyle/>
                    <a:p>
                      <a:pPr algn="ctr"/>
                      <a:r>
                        <a:rPr dirty="0" lang="en-US" sz="1200">
                          <a:latin charset="0" panose="020B0504020202020204" pitchFamily="34" typeface="Arial Nova"/>
                        </a:rPr>
                        <a:t>2200 </a:t>
                      </a:r>
                    </a:p>
                  </a:txBody>
                  <a:tcPr/>
                </a:tc>
                <a:tc>
                  <a:txBody>
                    <a:bodyPr/>
                    <a:lstStyle/>
                    <a:p>
                      <a:pPr algn="ctr"/>
                      <a:r>
                        <a:rPr dirty="0" lang="en-US" sz="1200">
                          <a:latin charset="0" panose="020B0504020202020204" pitchFamily="34" typeface="Arial Nova"/>
                        </a:rPr>
                        <a:t>50944</a:t>
                      </a:r>
                    </a:p>
                  </a:txBody>
                  <a:tcPr/>
                </a:tc>
                <a:tc>
                  <a:txBody>
                    <a:bodyPr/>
                    <a:lstStyle/>
                    <a:p>
                      <a:pPr algn="ctr"/>
                      <a:r>
                        <a:rPr dirty="0" lang="en-US" sz="1200">
                          <a:latin charset="0" panose="020B0504020202020204" pitchFamily="34" typeface="Arial Nova"/>
                        </a:rPr>
                        <a:t>343</a:t>
                      </a:r>
                    </a:p>
                  </a:txBody>
                  <a:tcPr/>
                </a:tc>
                <a:tc>
                  <a:txBody>
                    <a:bodyPr/>
                    <a:lstStyle/>
                    <a:p>
                      <a:pPr algn="ctr"/>
                      <a:r>
                        <a:rPr dirty="0" lang="en-US" sz="1200">
                          <a:latin charset="0" panose="020B0504020202020204" pitchFamily="34" typeface="Arial Nova"/>
                        </a:rPr>
                        <a:t>64290</a:t>
                      </a:r>
                    </a:p>
                  </a:txBody>
                  <a:tcPr/>
                </a:tc>
                <a:tc>
                  <a:txBody>
                    <a:bodyPr/>
                    <a:lstStyle/>
                    <a:p>
                      <a:pPr algn="ctr"/>
                      <a:r>
                        <a:rPr dirty="0" lang="en-US" sz="1200">
                          <a:latin charset="0" panose="020B0504020202020204" pitchFamily="34" typeface="Arial Nova"/>
                        </a:rPr>
                        <a:t>0.31</a:t>
                      </a:r>
                    </a:p>
                  </a:txBody>
                  <a:tcPr/>
                </a:tc>
                <a:tc>
                  <a:txBody>
                    <a:bodyPr/>
                    <a:lstStyle/>
                    <a:p>
                      <a:pPr algn="ctr"/>
                      <a:r>
                        <a:rPr dirty="0" lang="en-US" sz="1200">
                          <a:latin charset="0" panose="020B0504020202020204" pitchFamily="34" typeface="Arial Nova"/>
                        </a:rPr>
                        <a:t>77</a:t>
                      </a:r>
                    </a:p>
                  </a:txBody>
                  <a:tcPr/>
                </a:tc>
                <a:extLst>
                  <a:ext uri="{0D108BD9-81ED-4DB2-BD59-A6C34878D82A}">
                    <a16:rowId xmlns:a16="http://schemas.microsoft.com/office/drawing/2014/main" val="793643754"/>
                  </a:ext>
                </a:extLst>
              </a:tr>
              <a:tr h="370840">
                <a:tc>
                  <a:txBody>
                    <a:bodyPr/>
                    <a:lstStyle/>
                    <a:p>
                      <a:r>
                        <a:rPr b="1" dirty="0" lang="en-US" sz="1200"/>
                        <a:t>Brayton Energy</a:t>
                      </a:r>
                    </a:p>
                  </a:txBody>
                  <a:tcPr/>
                </a:tc>
                <a:tc>
                  <a:txBody>
                    <a:bodyPr/>
                    <a:lstStyle/>
                    <a:p>
                      <a:pPr algn="ctr"/>
                      <a:r>
                        <a:rPr dirty="0" lang="en-US" sz="1200">
                          <a:latin charset="0" panose="020B0504020202020204" pitchFamily="34" typeface="Arial Nova"/>
                        </a:rPr>
                        <a:t>24.10 </a:t>
                      </a:r>
                    </a:p>
                  </a:txBody>
                  <a:tcPr/>
                </a:tc>
                <a:tc>
                  <a:txBody>
                    <a:bodyPr/>
                    <a:lstStyle/>
                    <a:p>
                      <a:pPr algn="ctr"/>
                      <a:r>
                        <a:rPr dirty="0" lang="en-US" sz="1200">
                          <a:latin charset="0" panose="020B0504020202020204" pitchFamily="34" typeface="Arial Nova"/>
                        </a:rPr>
                        <a:t>914</a:t>
                      </a:r>
                    </a:p>
                  </a:txBody>
                  <a:tcPr/>
                </a:tc>
                <a:tc>
                  <a:txBody>
                    <a:bodyPr/>
                    <a:lstStyle/>
                    <a:p>
                      <a:pPr algn="ctr"/>
                      <a:r>
                        <a:rPr dirty="0" lang="en-US" sz="1200">
                          <a:latin charset="0" panose="020B0504020202020204" pitchFamily="34" typeface="Arial Nova"/>
                        </a:rPr>
                        <a:t>6.2</a:t>
                      </a:r>
                    </a:p>
                  </a:txBody>
                  <a:tcPr/>
                </a:tc>
                <a:tc>
                  <a:txBody>
                    <a:bodyPr/>
                    <a:lstStyle/>
                    <a:p>
                      <a:pPr algn="ctr"/>
                      <a:r>
                        <a:rPr dirty="0" lang="en-US" sz="1200">
                          <a:latin charset="0" panose="020B0504020202020204" pitchFamily="34" typeface="Arial Nova"/>
                        </a:rPr>
                        <a:t>1153</a:t>
                      </a:r>
                    </a:p>
                  </a:txBody>
                  <a:tcPr/>
                </a:tc>
                <a:tc>
                  <a:txBody>
                    <a:bodyPr/>
                    <a:lstStyle/>
                    <a:p>
                      <a:pPr algn="ctr"/>
                      <a:r>
                        <a:rPr dirty="0" lang="en-US" sz="1200">
                          <a:latin charset="0" panose="020B0504020202020204" pitchFamily="34" typeface="Arial Nova"/>
                        </a:rPr>
                        <a:t>1.04</a:t>
                      </a:r>
                    </a:p>
                  </a:txBody>
                  <a:tcPr/>
                </a:tc>
                <a:tc>
                  <a:txBody>
                    <a:bodyPr/>
                    <a:lstStyle/>
                    <a:p>
                      <a:pPr algn="ctr"/>
                      <a:r>
                        <a:rPr dirty="0" lang="en-US" sz="1200">
                          <a:latin charset="0" panose="020B0504020202020204" pitchFamily="34" typeface="Arial Nova"/>
                        </a:rPr>
                        <a:t>1974</a:t>
                      </a:r>
                    </a:p>
                  </a:txBody>
                  <a:tcPr/>
                </a:tc>
                <a:extLst>
                  <a:ext uri="{0D108BD9-81ED-4DB2-BD59-A6C34878D82A}">
                    <a16:rowId xmlns:a16="http://schemas.microsoft.com/office/drawing/2014/main" val="2657489034"/>
                  </a:ext>
                </a:extLst>
              </a:tr>
              <a:tr h="370840">
                <a:tc>
                  <a:txBody>
                    <a:bodyPr/>
                    <a:lstStyle/>
                    <a:p>
                      <a:r>
                        <a:rPr b="1" dirty="0" lang="en-US" sz="1200"/>
                        <a:t>CSM Fuel-Side</a:t>
                      </a:r>
                    </a:p>
                  </a:txBody>
                  <a:tcPr/>
                </a:tc>
                <a:tc>
                  <a:txBody>
                    <a:bodyPr/>
                    <a:lstStyle/>
                    <a:p>
                      <a:pPr algn="ctr"/>
                      <a:r>
                        <a:rPr dirty="0" lang="en-US" sz="1200">
                          <a:latin charset="0" panose="020B0504020202020204" pitchFamily="34" typeface="Arial Nova"/>
                        </a:rPr>
                        <a:t>21158 </a:t>
                      </a:r>
                    </a:p>
                  </a:txBody>
                  <a:tcPr/>
                </a:tc>
                <a:tc>
                  <a:txBody>
                    <a:bodyPr/>
                    <a:lstStyle/>
                    <a:p>
                      <a:pPr algn="ctr"/>
                      <a:r>
                        <a:rPr dirty="0" lang="en-US" sz="1200">
                          <a:latin charset="0" panose="020B0504020202020204" pitchFamily="34" typeface="Arial Nova"/>
                        </a:rPr>
                        <a:t>9500</a:t>
                      </a:r>
                    </a:p>
                  </a:txBody>
                  <a:tcPr/>
                </a:tc>
                <a:tc>
                  <a:txBody>
                    <a:bodyPr/>
                    <a:lstStyle/>
                    <a:p>
                      <a:pPr algn="ctr"/>
                      <a:r>
                        <a:rPr dirty="0" lang="en-US" sz="1200">
                          <a:latin charset="0" panose="020B0504020202020204" pitchFamily="34" typeface="Arial Nova"/>
                        </a:rPr>
                        <a:t>3295</a:t>
                      </a:r>
                    </a:p>
                  </a:txBody>
                  <a:tcPr/>
                </a:tc>
                <a:tc>
                  <a:txBody>
                    <a:bodyPr/>
                    <a:lstStyle/>
                    <a:p>
                      <a:pPr algn="ctr"/>
                      <a:r>
                        <a:rPr dirty="0" lang="en-US" sz="1200">
                          <a:latin charset="0" panose="020B0504020202020204" pitchFamily="34" typeface="Arial Nova"/>
                        </a:rPr>
                        <a:t>11989</a:t>
                      </a:r>
                    </a:p>
                  </a:txBody>
                  <a:tcPr/>
                </a:tc>
                <a:tc>
                  <a:txBody>
                    <a:bodyPr/>
                    <a:lstStyle/>
                    <a:p>
                      <a:pPr algn="ctr"/>
                      <a:r>
                        <a:rPr dirty="0" lang="en-US" sz="1200">
                          <a:latin charset="0" panose="020B0504020202020204" pitchFamily="34" typeface="Arial Nova"/>
                        </a:rPr>
                        <a:t>7.78</a:t>
                      </a:r>
                    </a:p>
                  </a:txBody>
                  <a:tcPr/>
                </a:tc>
                <a:tc>
                  <a:txBody>
                    <a:bodyPr/>
                    <a:lstStyle/>
                    <a:p>
                      <a:pPr algn="ctr"/>
                      <a:r>
                        <a:rPr dirty="0" lang="en-US" sz="1200">
                          <a:latin charset="0" panose="020B0504020202020204" pitchFamily="34" typeface="Arial Nova"/>
                        </a:rPr>
                        <a:t>272</a:t>
                      </a:r>
                    </a:p>
                  </a:txBody>
                  <a:tcPr/>
                </a:tc>
                <a:extLst>
                  <a:ext uri="{0D108BD9-81ED-4DB2-BD59-A6C34878D82A}">
                    <a16:rowId xmlns:a16="http://schemas.microsoft.com/office/drawing/2014/main" val="3018075800"/>
                  </a:ext>
                </a:extLst>
              </a:tr>
              <a:tr h="370840">
                <a:tc>
                  <a:txBody>
                    <a:bodyPr/>
                    <a:lstStyle/>
                    <a:p>
                      <a:r>
                        <a:rPr b="1" dirty="0" lang="en-US" sz="1200"/>
                        <a:t>CSM Air-Side</a:t>
                      </a:r>
                    </a:p>
                  </a:txBody>
                  <a:tcPr/>
                </a:tc>
                <a:tc>
                  <a:txBody>
                    <a:bodyPr/>
                    <a:lstStyle/>
                    <a:p>
                      <a:pPr algn="ctr"/>
                      <a:r>
                        <a:rPr dirty="0" lang="en-US" sz="1200">
                          <a:latin charset="0" panose="020B0504020202020204" pitchFamily="34" typeface="Arial Nova"/>
                        </a:rPr>
                        <a:t>22600</a:t>
                      </a:r>
                    </a:p>
                  </a:txBody>
                  <a:tcPr/>
                </a:tc>
                <a:tc>
                  <a:txBody>
                    <a:bodyPr/>
                    <a:lstStyle/>
                    <a:p>
                      <a:pPr algn="ctr"/>
                      <a:r>
                        <a:rPr dirty="0" lang="en-US" sz="1200">
                          <a:latin charset="0" panose="020B0504020202020204" pitchFamily="34" typeface="Arial Nova"/>
                        </a:rPr>
                        <a:t>10149 </a:t>
                      </a:r>
                    </a:p>
                  </a:txBody>
                  <a:tcPr/>
                </a:tc>
                <a:tc>
                  <a:txBody>
                    <a:bodyPr/>
                    <a:lstStyle/>
                    <a:p>
                      <a:pPr algn="ctr"/>
                      <a:r>
                        <a:rPr dirty="0" lang="en-US" sz="1200">
                          <a:latin charset="0" panose="020B0504020202020204" pitchFamily="34" typeface="Arial Nova"/>
                        </a:rPr>
                        <a:t>3520</a:t>
                      </a:r>
                    </a:p>
                  </a:txBody>
                  <a:tcPr/>
                </a:tc>
                <a:tc>
                  <a:txBody>
                    <a:bodyPr/>
                    <a:lstStyle/>
                    <a:p>
                      <a:pPr algn="ctr"/>
                      <a:r>
                        <a:rPr dirty="0" lang="en-US" sz="1200">
                          <a:latin charset="0" panose="020B0504020202020204" pitchFamily="34" typeface="Arial Nova"/>
                        </a:rPr>
                        <a:t>12808</a:t>
                      </a:r>
                    </a:p>
                  </a:txBody>
                  <a:tcPr/>
                </a:tc>
                <a:tc>
                  <a:txBody>
                    <a:bodyPr/>
                    <a:lstStyle/>
                    <a:p>
                      <a:pPr algn="ctr"/>
                      <a:r>
                        <a:rPr dirty="0" lang="en-US" sz="1200">
                          <a:latin charset="0" panose="020B0504020202020204" pitchFamily="34" typeface="Arial Nova"/>
                        </a:rPr>
                        <a:t>18.06</a:t>
                      </a:r>
                    </a:p>
                  </a:txBody>
                  <a:tcPr/>
                </a:tc>
                <a:tc>
                  <a:txBody>
                    <a:bodyPr/>
                    <a:lstStyle/>
                    <a:p>
                      <a:pPr algn="ctr"/>
                      <a:r>
                        <a:rPr dirty="0" lang="en-US" sz="1200">
                          <a:latin charset="0" panose="020B0504020202020204" pitchFamily="34" typeface="Arial Nova"/>
                        </a:rPr>
                        <a:t>400</a:t>
                      </a:r>
                    </a:p>
                  </a:txBody>
                  <a:tcPr/>
                </a:tc>
                <a:extLst>
                  <a:ext uri="{0D108BD9-81ED-4DB2-BD59-A6C34878D82A}">
                    <a16:rowId xmlns:a16="http://schemas.microsoft.com/office/drawing/2014/main" val="2149086887"/>
                  </a:ext>
                </a:extLst>
              </a:tr>
            </a:tbl>
          </a:graphicData>
        </a:graphic>
      </p:graphicFrame>
      <p:pic>
        <p:nvPicPr>
          <p:cNvPr id="13" name="Picture 12">
            <a:extLst>
              <a:ext uri="{FF2B5EF4-FFF2-40B4-BE49-F238E27FC236}">
                <a16:creationId xmlns:a16="http://schemas.microsoft.com/office/drawing/2014/main" id="{4515B32D-AC63-4765-BD83-66E43ACA1299}"/>
              </a:ext>
            </a:extLst>
          </p:cNvPr>
          <p:cNvPicPr>
            <a:picLocks noChangeAspect="1"/>
          </p:cNvPicPr>
          <p:nvPr/>
        </p:nvPicPr>
        <p:blipFill rotWithShape="1">
          <a:blip r:embed="rId2"/>
          <a:srcRect b="-4" r="-17"/>
          <a:stretch/>
        </p:blipFill>
        <p:spPr>
          <a:xfrm>
            <a:off x="286989" y="2047899"/>
            <a:ext cx="2990656" cy="2378167"/>
          </a:xfrm>
          <a:prstGeom prst="rect">
            <a:avLst/>
          </a:prstGeom>
        </p:spPr>
      </p:pic>
      <p:sp>
        <p:nvSpPr>
          <p:cNvPr id="10" name="Arrow: Down 9">
            <a:extLst>
              <a:ext uri="{FF2B5EF4-FFF2-40B4-BE49-F238E27FC236}">
                <a16:creationId xmlns:a16="http://schemas.microsoft.com/office/drawing/2014/main" id="{67CCEBA2-A257-4F81-B8BE-5497ED581493}"/>
              </a:ext>
            </a:extLst>
          </p:cNvPr>
          <p:cNvSpPr/>
          <p:nvPr/>
        </p:nvSpPr>
        <p:spPr>
          <a:xfrm rot="5400000">
            <a:off x="3116494" y="2171389"/>
            <a:ext cx="265152" cy="680224"/>
          </a:xfrm>
          <a:prstGeom prst="downArrow">
            <a:avLst/>
          </a:prstGeom>
          <a:solidFill>
            <a:schemeClr val="tx1"/>
          </a:solidFill>
          <a:ln>
            <a:solidFill>
              <a:schemeClr val="tx1"/>
            </a:solidFill>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45720" compatLnSpc="1" forceAA="0" fromWordArt="0" horzOverflow="overflow" lIns="45720" numCol="1" rIns="45720" rot="0" rtlCol="0" spcCol="0" spcFirstLastPara="0" tIns="45720" vert="horz" vertOverflow="overflow" wrap="square">
            <a:prstTxWarp prst="textNoShape">
              <a:avLst/>
            </a:prstTxWarp>
            <a:noAutofit/>
          </a:bodyPr>
          <a:lstStyle/>
          <a:p>
            <a:pPr algn="ctr">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Tree>
    <p:extLst>
      <p:ext uri="{BB962C8B-B14F-4D97-AF65-F5344CB8AC3E}">
        <p14:creationId xmlns:p14="http://schemas.microsoft.com/office/powerpoint/2010/main" val="678618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374B514-55B4-4B6F-94A2-4FB973F159BA}"/>
              </a:ext>
            </a:extLst>
          </p:cNvPr>
          <p:cNvGraphicFramePr>
            <a:graphicFrameLocks/>
          </p:cNvGraphicFramePr>
          <p:nvPr/>
        </p:nvGraphicFramePr>
        <p:xfrm>
          <a:off x="540206" y="1000124"/>
          <a:ext cx="11209122" cy="5343525"/>
        </p:xfrm>
        <a:graphic>
          <a:graphicData uri="http://schemas.openxmlformats.org/drawingml/2006/chart">
            <c:chart xmlns:c="http://schemas.openxmlformats.org/drawingml/2006/chart" xmlns:r="http://schemas.openxmlformats.org/officeDocument/2006/relationships" r:id="rId2"/>
          </a:graphicData>
        </a:graphic>
      </p:graphicFrame>
      <p:sp>
        <p:nvSpPr>
          <p:cNvPr id="3" name="Title 1">
            <a:extLst>
              <a:ext uri="{FF2B5EF4-FFF2-40B4-BE49-F238E27FC236}">
                <a16:creationId xmlns:a16="http://schemas.microsoft.com/office/drawing/2014/main" id="{3C76674A-1D06-4F38-8059-D396EDECDD18}"/>
              </a:ext>
            </a:extLst>
          </p:cNvPr>
          <p:cNvSpPr>
            <a:spLocks noGrp="1"/>
          </p:cNvSpPr>
          <p:nvPr>
            <p:ph type="title"/>
          </p:nvPr>
        </p:nvSpPr>
        <p:spPr>
          <a:xfrm>
            <a:off x="429767" y="274320"/>
            <a:ext cx="11430000" cy="539496"/>
          </a:xfrm>
        </p:spPr>
        <p:txBody>
          <a:bodyPr/>
          <a:lstStyle/>
          <a:p>
            <a:r>
              <a:rPr lang="en-US" dirty="0">
                <a:latin typeface="Segoe UI" panose="020B0502040204020203" pitchFamily="34" charset="0"/>
                <a:cs typeface="Segoe UI" panose="020B0502040204020203" pitchFamily="34" charset="0"/>
              </a:rPr>
              <a:t>Thermal Map: Power Density and Pressure Drop</a:t>
            </a:r>
          </a:p>
        </p:txBody>
      </p:sp>
    </p:spTree>
    <p:extLst>
      <p:ext uri="{BB962C8B-B14F-4D97-AF65-F5344CB8AC3E}">
        <p14:creationId xmlns:p14="http://schemas.microsoft.com/office/powerpoint/2010/main" val="2718502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8E9DE-A5FB-4511-C2DE-45CC53DD94CD}"/>
              </a:ext>
            </a:extLst>
          </p:cNvPr>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Motivation</a:t>
            </a:r>
          </a:p>
        </p:txBody>
      </p:sp>
      <p:sp>
        <p:nvSpPr>
          <p:cNvPr id="3" name="Content Placeholder 2">
            <a:extLst>
              <a:ext uri="{FF2B5EF4-FFF2-40B4-BE49-F238E27FC236}">
                <a16:creationId xmlns:a16="http://schemas.microsoft.com/office/drawing/2014/main" id="{5281C10F-EA41-C6A5-EB2F-B3FE64660265}"/>
              </a:ext>
            </a:extLst>
          </p:cNvPr>
          <p:cNvSpPr>
            <a:spLocks noGrp="1"/>
          </p:cNvSpPr>
          <p:nvPr>
            <p:ph idx="1"/>
          </p:nvPr>
        </p:nvSpPr>
        <p:spPr>
          <a:xfrm>
            <a:off x="429766" y="1057655"/>
            <a:ext cx="3018827" cy="1999053"/>
          </a:xfrm>
          <a:ln>
            <a:solidFill>
              <a:schemeClr val="tx1"/>
            </a:solidFill>
          </a:ln>
        </p:spPr>
        <p:txBody>
          <a:bodyPr/>
          <a:lstStyle/>
          <a:p>
            <a:pPr marL="0" indent="0">
              <a:buNone/>
            </a:pPr>
            <a:r>
              <a:rPr lang="en-US" sz="1400" i="1" dirty="0">
                <a:latin typeface="Segoe UI" panose="020B0502040204020203" pitchFamily="34" charset="0"/>
                <a:cs typeface="Segoe UI" panose="020B0502040204020203" pitchFamily="34" charset="0"/>
              </a:rPr>
              <a:t>“ hybrids producing thermal energy, hydrogen, or other renewable fuels can specifically target hard to decarbonize applications in the industrial and transportation sectors, which can provide significant additional GHG reductions required to achieve a net-zero economy by 2050”</a:t>
            </a:r>
          </a:p>
        </p:txBody>
      </p:sp>
      <p:sp>
        <p:nvSpPr>
          <p:cNvPr id="4" name="Content Placeholder 2">
            <a:extLst>
              <a:ext uri="{FF2B5EF4-FFF2-40B4-BE49-F238E27FC236}">
                <a16:creationId xmlns:a16="http://schemas.microsoft.com/office/drawing/2014/main" id="{3A540CE6-D1E6-2DA5-B8D8-1BB4A2B1C5B7}"/>
              </a:ext>
            </a:extLst>
          </p:cNvPr>
          <p:cNvSpPr txBox="1">
            <a:spLocks/>
          </p:cNvSpPr>
          <p:nvPr/>
        </p:nvSpPr>
        <p:spPr bwMode="auto">
          <a:xfrm>
            <a:off x="429766" y="3801293"/>
            <a:ext cx="3018827" cy="2449286"/>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Century Gothic" panose="020B0502020202020204" pitchFamily="34" charset="0"/>
              <a:buNone/>
            </a:pPr>
            <a:r>
              <a:rPr lang="en-US" sz="1400" i="1" dirty="0">
                <a:latin typeface="Segoe UI" panose="020B0502040204020203" pitchFamily="34" charset="0"/>
                <a:cs typeface="Segoe UI" panose="020B0502040204020203" pitchFamily="34" charset="0"/>
              </a:rPr>
              <a:t>“ competitively selected projects apply modeling, simulation, and data analysis to industrial processes and products to lower production costs and shorten the time to market. The aim is to advance future technology investments by optimizing designs, predicting performance, and reducing the number of testing cycles during development “</a:t>
            </a:r>
          </a:p>
        </p:txBody>
      </p:sp>
      <p:sp>
        <p:nvSpPr>
          <p:cNvPr id="5" name="TextBox 4">
            <a:extLst>
              <a:ext uri="{FF2B5EF4-FFF2-40B4-BE49-F238E27FC236}">
                <a16:creationId xmlns:a16="http://schemas.microsoft.com/office/drawing/2014/main" id="{EEE5B176-D999-5EF9-0AED-E755EBAA9EA0}"/>
              </a:ext>
            </a:extLst>
          </p:cNvPr>
          <p:cNvSpPr txBox="1"/>
          <p:nvPr/>
        </p:nvSpPr>
        <p:spPr>
          <a:xfrm>
            <a:off x="3570514" y="1637066"/>
            <a:ext cx="2412275" cy="840230"/>
          </a:xfrm>
          <a:prstGeom prst="rect">
            <a:avLst/>
          </a:prstGeom>
          <a:noFill/>
        </p:spPr>
        <p:txBody>
          <a:bodyPr wrap="square" rtlCol="0">
            <a:spAutoFit/>
          </a:bodyPr>
          <a:lstStyle/>
          <a:p>
            <a:pPr algn="l">
              <a:lnSpc>
                <a:spcPct val="90000"/>
              </a:lnSpc>
            </a:pPr>
            <a:r>
              <a:rPr lang="en-US" b="1" i="1" dirty="0">
                <a:solidFill>
                  <a:srgbClr val="0070C0"/>
                </a:solidFill>
                <a:latin typeface="Segoe UI" panose="020B0502040204020203" pitchFamily="34" charset="0"/>
                <a:cs typeface="Segoe UI" panose="020B0502040204020203" pitchFamily="34" charset="0"/>
              </a:rPr>
              <a:t>Office of Energy Efficiency and Renewable Energy</a:t>
            </a:r>
          </a:p>
        </p:txBody>
      </p:sp>
      <p:sp>
        <p:nvSpPr>
          <p:cNvPr id="6" name="Arrow: Down 5">
            <a:extLst>
              <a:ext uri="{FF2B5EF4-FFF2-40B4-BE49-F238E27FC236}">
                <a16:creationId xmlns:a16="http://schemas.microsoft.com/office/drawing/2014/main" id="{B63CA608-E30D-623F-37B5-B9D3710F9A64}"/>
              </a:ext>
            </a:extLst>
          </p:cNvPr>
          <p:cNvSpPr/>
          <p:nvPr/>
        </p:nvSpPr>
        <p:spPr>
          <a:xfrm rot="5400000">
            <a:off x="3821974" y="2262449"/>
            <a:ext cx="313508" cy="816429"/>
          </a:xfrm>
          <a:prstGeom prst="downArrow">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70D914E2-8AAC-09F0-CEF9-6CF6F5105EFA}"/>
              </a:ext>
            </a:extLst>
          </p:cNvPr>
          <p:cNvSpPr txBox="1"/>
          <p:nvPr/>
        </p:nvSpPr>
        <p:spPr>
          <a:xfrm>
            <a:off x="3569423" y="4117249"/>
            <a:ext cx="2412275" cy="1089529"/>
          </a:xfrm>
          <a:prstGeom prst="rect">
            <a:avLst/>
          </a:prstGeom>
          <a:noFill/>
        </p:spPr>
        <p:txBody>
          <a:bodyPr wrap="square" rtlCol="0">
            <a:spAutoFit/>
          </a:bodyPr>
          <a:lstStyle/>
          <a:p>
            <a:pPr>
              <a:lnSpc>
                <a:spcPct val="90000"/>
              </a:lnSpc>
            </a:pPr>
            <a:r>
              <a:rPr lang="en-US" b="1" i="1" dirty="0">
                <a:solidFill>
                  <a:srgbClr val="0070C0"/>
                </a:solidFill>
                <a:latin typeface="Segoe UI" panose="020B0502040204020203" pitchFamily="34" charset="0"/>
                <a:cs typeface="Segoe UI" panose="020B0502040204020203" pitchFamily="34" charset="0"/>
              </a:rPr>
              <a:t>Office of Advanced Manufacturing</a:t>
            </a:r>
          </a:p>
          <a:p>
            <a:pPr>
              <a:lnSpc>
                <a:spcPct val="90000"/>
              </a:lnSpc>
            </a:pPr>
            <a:r>
              <a:rPr lang="en-US" b="1" i="1" dirty="0">
                <a:solidFill>
                  <a:srgbClr val="0070C0"/>
                </a:solidFill>
                <a:latin typeface="Segoe UI" panose="020B0502040204020203" pitchFamily="34" charset="0"/>
                <a:cs typeface="Segoe UI" panose="020B0502040204020203" pitchFamily="34" charset="0"/>
              </a:rPr>
              <a:t>And Industrial Decarbonization</a:t>
            </a:r>
          </a:p>
        </p:txBody>
      </p:sp>
      <p:sp>
        <p:nvSpPr>
          <p:cNvPr id="8" name="Arrow: Down 7">
            <a:extLst>
              <a:ext uri="{FF2B5EF4-FFF2-40B4-BE49-F238E27FC236}">
                <a16:creationId xmlns:a16="http://schemas.microsoft.com/office/drawing/2014/main" id="{808ABAD6-48F0-C050-559E-AE40D186B64B}"/>
              </a:ext>
            </a:extLst>
          </p:cNvPr>
          <p:cNvSpPr/>
          <p:nvPr/>
        </p:nvSpPr>
        <p:spPr>
          <a:xfrm rot="5400000">
            <a:off x="3820884" y="4955318"/>
            <a:ext cx="313508" cy="816429"/>
          </a:xfrm>
          <a:prstGeom prst="downArrow">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latin typeface="Segoe UI" panose="020B0502040204020203" pitchFamily="34" charset="0"/>
              <a:cs typeface="Segoe UI" panose="020B0502040204020203" pitchFamily="34" charset="0"/>
            </a:endParaRPr>
          </a:p>
        </p:txBody>
      </p:sp>
      <p:sp>
        <p:nvSpPr>
          <p:cNvPr id="9" name="TextBox 8">
            <a:extLst>
              <a:ext uri="{FF2B5EF4-FFF2-40B4-BE49-F238E27FC236}">
                <a16:creationId xmlns:a16="http://schemas.microsoft.com/office/drawing/2014/main" id="{A035D0CC-D64E-93CA-B160-6D674C7245EC}"/>
              </a:ext>
            </a:extLst>
          </p:cNvPr>
          <p:cNvSpPr txBox="1"/>
          <p:nvPr/>
        </p:nvSpPr>
        <p:spPr>
          <a:xfrm>
            <a:off x="6209213" y="2881444"/>
            <a:ext cx="2412275" cy="840230"/>
          </a:xfrm>
          <a:prstGeom prst="rect">
            <a:avLst/>
          </a:prstGeom>
          <a:noFill/>
        </p:spPr>
        <p:txBody>
          <a:bodyPr wrap="square" rtlCol="0">
            <a:spAutoFit/>
          </a:bodyPr>
          <a:lstStyle/>
          <a:p>
            <a:pPr algn="r">
              <a:lnSpc>
                <a:spcPct val="90000"/>
              </a:lnSpc>
            </a:pPr>
            <a:r>
              <a:rPr lang="en-US" b="1" i="1" dirty="0">
                <a:solidFill>
                  <a:srgbClr val="0070C0"/>
                </a:solidFill>
                <a:latin typeface="Segoe UI" panose="020B0502040204020203" pitchFamily="34" charset="0"/>
                <a:cs typeface="Segoe UI" panose="020B0502040204020203" pitchFamily="34" charset="0"/>
              </a:rPr>
              <a:t>Office of Energy Efficiency and Renewable Energy</a:t>
            </a:r>
          </a:p>
        </p:txBody>
      </p:sp>
      <p:sp>
        <p:nvSpPr>
          <p:cNvPr id="10" name="Arrow: Down 9">
            <a:extLst>
              <a:ext uri="{FF2B5EF4-FFF2-40B4-BE49-F238E27FC236}">
                <a16:creationId xmlns:a16="http://schemas.microsoft.com/office/drawing/2014/main" id="{FD0AD816-B4FE-22FF-AB2C-79A56D803E8A}"/>
              </a:ext>
            </a:extLst>
          </p:cNvPr>
          <p:cNvSpPr/>
          <p:nvPr/>
        </p:nvSpPr>
        <p:spPr>
          <a:xfrm rot="16200000">
            <a:off x="8056520" y="3470213"/>
            <a:ext cx="313508" cy="816429"/>
          </a:xfrm>
          <a:prstGeom prst="downArrow">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latin typeface="Segoe UI" panose="020B0502040204020203" pitchFamily="34" charset="0"/>
              <a:cs typeface="Segoe UI" panose="020B0502040204020203" pitchFamily="34" charset="0"/>
            </a:endParaRPr>
          </a:p>
        </p:txBody>
      </p:sp>
      <p:sp>
        <p:nvSpPr>
          <p:cNvPr id="11" name="Content Placeholder 2">
            <a:extLst>
              <a:ext uri="{FF2B5EF4-FFF2-40B4-BE49-F238E27FC236}">
                <a16:creationId xmlns:a16="http://schemas.microsoft.com/office/drawing/2014/main" id="{DCEE6D5E-F3C7-7CFF-2301-F4C2E73F5FEA}"/>
              </a:ext>
            </a:extLst>
          </p:cNvPr>
          <p:cNvSpPr txBox="1">
            <a:spLocks/>
          </p:cNvSpPr>
          <p:nvPr/>
        </p:nvSpPr>
        <p:spPr bwMode="auto">
          <a:xfrm>
            <a:off x="8743407" y="2297242"/>
            <a:ext cx="3018827" cy="3223045"/>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noAutofit/>
          </a:bodyPr>
          <a:lstStyle>
            <a:lvl1pPr marL="288925" indent="-288925" algn="l" rtl="0" eaLnBrk="1" fontAlgn="base" hangingPunct="1">
              <a:lnSpc>
                <a:spcPct val="90000"/>
              </a:lnSpc>
              <a:spcBef>
                <a:spcPts val="1800"/>
              </a:spcBef>
              <a:spcAft>
                <a:spcPct val="0"/>
              </a:spcAft>
              <a:buClr>
                <a:schemeClr val="tx1"/>
              </a:buClr>
              <a:buSzPct val="90000"/>
              <a:buFont typeface="Century Gothic" panose="020B0502020202020204" pitchFamily="34" charset="0"/>
              <a:buChar char="•"/>
              <a:defRPr lang="en-US" sz="2800" kern="1200" dirty="0">
                <a:solidFill>
                  <a:schemeClr val="tx1"/>
                </a:solidFill>
                <a:latin typeface="Century Gothic" panose="020B0502020202020204" pitchFamily="34" charset="0"/>
                <a:ea typeface="+mn-ea"/>
                <a:cs typeface="+mn-cs"/>
              </a:defRPr>
            </a:lvl1pPr>
            <a:lvl2pPr marL="687388"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400" kern="1200">
                <a:solidFill>
                  <a:schemeClr val="tx1"/>
                </a:solidFill>
                <a:latin typeface="+mn-lt"/>
                <a:ea typeface="+mn-ea"/>
                <a:cs typeface="Arial" panose="020B0604020202020204" pitchFamily="34" charset="0"/>
              </a:defRPr>
            </a:lvl2pPr>
            <a:lvl3pPr marL="1031875" indent="-288925" algn="l" rtl="0" eaLnBrk="1" fontAlgn="base" hangingPunct="1">
              <a:lnSpc>
                <a:spcPct val="90000"/>
              </a:lnSpc>
              <a:spcBef>
                <a:spcPts val="800"/>
              </a:spcBef>
              <a:spcAft>
                <a:spcPct val="0"/>
              </a:spcAft>
              <a:buClr>
                <a:schemeClr val="tx1"/>
              </a:buClr>
              <a:buSzPct val="90000"/>
              <a:buFont typeface="Century Gothic" panose="020B0502020202020204" pitchFamily="34" charset="0"/>
              <a:buChar char="•"/>
              <a:defRPr sz="2000" kern="1200">
                <a:solidFill>
                  <a:schemeClr val="tx1"/>
                </a:solidFill>
                <a:latin typeface="+mn-lt"/>
                <a:ea typeface="+mn-ea"/>
                <a:cs typeface="Arial" panose="020B0604020202020204" pitchFamily="34" charset="0"/>
              </a:defRPr>
            </a:lvl3pPr>
            <a:lvl4pPr marL="1144588" indent="-173038" algn="l" rtl="0" eaLnBrk="1" fontAlgn="base" hangingPunct="1">
              <a:lnSpc>
                <a:spcPct val="90000"/>
              </a:lnSpc>
              <a:spcBef>
                <a:spcPts val="800"/>
              </a:spcBef>
              <a:spcAft>
                <a:spcPct val="0"/>
              </a:spcAft>
              <a:buClr>
                <a:schemeClr val="tx1"/>
              </a:buClr>
              <a:buFont typeface="Arial" charset="0"/>
              <a:buChar char="–"/>
              <a:defRPr sz="1800" kern="1200">
                <a:solidFill>
                  <a:schemeClr val="tx1"/>
                </a:solidFill>
                <a:latin typeface="+mn-lt"/>
                <a:ea typeface="+mn-ea"/>
                <a:cs typeface="Arial" panose="020B0604020202020204" pitchFamily="34" charset="0"/>
              </a:defRPr>
            </a:lvl4pPr>
            <a:lvl5pPr marL="1482725" indent="-222250" algn="l" rtl="0" eaLnBrk="1" fontAlgn="base" hangingPunct="1">
              <a:lnSpc>
                <a:spcPct val="90000"/>
              </a:lnSpc>
              <a:spcBef>
                <a:spcPts val="600"/>
              </a:spcBef>
              <a:spcAft>
                <a:spcPct val="0"/>
              </a:spcAft>
              <a:buClr>
                <a:schemeClr val="tx1"/>
              </a:buClr>
              <a:buFont typeface="Arial" panose="020B0604020202020204" pitchFamily="34" charset="0"/>
              <a:buChar char="•"/>
              <a:defRPr sz="1800" kern="1200">
                <a:solidFill>
                  <a:schemeClr val="tx1"/>
                </a:solidFill>
                <a:latin typeface="+mn-lt"/>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Century Gothic" panose="020B0502020202020204" pitchFamily="34" charset="0"/>
              <a:buNone/>
            </a:pPr>
            <a:r>
              <a:rPr lang="en-US" sz="1400" i="1" dirty="0">
                <a:latin typeface="Segoe UI" panose="020B0502040204020203" pitchFamily="34" charset="0"/>
                <a:cs typeface="Segoe UI" panose="020B0502040204020203" pitchFamily="34" charset="0"/>
              </a:rPr>
              <a:t>“</a:t>
            </a:r>
            <a:r>
              <a:rPr lang="en-US" sz="1400" b="0" i="1" dirty="0">
                <a:solidFill>
                  <a:srgbClr val="292929"/>
                </a:solidFill>
                <a:effectLst/>
                <a:latin typeface="Segoe UI" panose="020B0502040204020203" pitchFamily="34" charset="0"/>
                <a:cs typeface="Segoe UI" panose="020B0502040204020203" pitchFamily="34" charset="0"/>
              </a:rPr>
              <a:t>In the U.S., there are approximately 40,000 commercial vessels and 360 commercial seaports handling every type of cargo, from people to phosphorus. There are an additional 10.5 million motorized recreational boats</a:t>
            </a:r>
            <a:r>
              <a:rPr lang="en-US" sz="1400" i="1" dirty="0">
                <a:latin typeface="Segoe UI" panose="020B0502040204020203" pitchFamily="34" charset="0"/>
                <a:cs typeface="Segoe UI" panose="020B0502040204020203" pitchFamily="34" charset="0"/>
              </a:rPr>
              <a:t>”</a:t>
            </a:r>
          </a:p>
          <a:p>
            <a:pPr marL="0" indent="0">
              <a:buFont typeface="Century Gothic" panose="020B0502020202020204" pitchFamily="34" charset="0"/>
              <a:buNone/>
            </a:pPr>
            <a:r>
              <a:rPr lang="en-US" sz="1400" i="1" dirty="0">
                <a:latin typeface="Segoe UI" panose="020B0502040204020203" pitchFamily="34" charset="0"/>
                <a:cs typeface="Segoe UI" panose="020B0502040204020203" pitchFamily="34" charset="0"/>
              </a:rPr>
              <a:t>“Global emissions from all vessels account for about 3% of total GHG emissions each year; if the maritime industry was its own country, it would rank sixth on the list of largest GHG emitters globally.”</a:t>
            </a:r>
          </a:p>
        </p:txBody>
      </p:sp>
      <p:sp>
        <p:nvSpPr>
          <p:cNvPr id="12" name="TextBox 11">
            <a:extLst>
              <a:ext uri="{FF2B5EF4-FFF2-40B4-BE49-F238E27FC236}">
                <a16:creationId xmlns:a16="http://schemas.microsoft.com/office/drawing/2014/main" id="{E878FD93-1B54-5210-A7B9-2BEC9E57BF4A}"/>
              </a:ext>
            </a:extLst>
          </p:cNvPr>
          <p:cNvSpPr txBox="1"/>
          <p:nvPr/>
        </p:nvSpPr>
        <p:spPr>
          <a:xfrm>
            <a:off x="3569422" y="2827125"/>
            <a:ext cx="2412275" cy="590931"/>
          </a:xfrm>
          <a:prstGeom prst="rect">
            <a:avLst/>
          </a:prstGeom>
          <a:noFill/>
        </p:spPr>
        <p:txBody>
          <a:bodyPr wrap="square" rtlCol="0">
            <a:spAutoFit/>
          </a:bodyPr>
          <a:lstStyle/>
          <a:p>
            <a:pPr algn="l">
              <a:lnSpc>
                <a:spcPct val="90000"/>
              </a:lnSpc>
            </a:pPr>
            <a:r>
              <a:rPr lang="en-US" b="1" i="1" dirty="0">
                <a:solidFill>
                  <a:srgbClr val="00B050"/>
                </a:solidFill>
                <a:latin typeface="Segoe UI" panose="020B0502040204020203" pitchFamily="34" charset="0"/>
                <a:cs typeface="Segoe UI" panose="020B0502040204020203" pitchFamily="34" charset="0"/>
              </a:rPr>
              <a:t>Hybrid energy systems, why?</a:t>
            </a:r>
          </a:p>
        </p:txBody>
      </p:sp>
      <p:sp>
        <p:nvSpPr>
          <p:cNvPr id="13" name="TextBox 12">
            <a:extLst>
              <a:ext uri="{FF2B5EF4-FFF2-40B4-BE49-F238E27FC236}">
                <a16:creationId xmlns:a16="http://schemas.microsoft.com/office/drawing/2014/main" id="{F22490A1-56D0-9224-7993-5AE1651DAFD3}"/>
              </a:ext>
            </a:extLst>
          </p:cNvPr>
          <p:cNvSpPr txBox="1"/>
          <p:nvPr/>
        </p:nvSpPr>
        <p:spPr>
          <a:xfrm>
            <a:off x="3569421" y="5610505"/>
            <a:ext cx="2639792" cy="590931"/>
          </a:xfrm>
          <a:prstGeom prst="rect">
            <a:avLst/>
          </a:prstGeom>
          <a:noFill/>
        </p:spPr>
        <p:txBody>
          <a:bodyPr wrap="square" rtlCol="0">
            <a:spAutoFit/>
          </a:bodyPr>
          <a:lstStyle/>
          <a:p>
            <a:pPr algn="l">
              <a:lnSpc>
                <a:spcPct val="90000"/>
              </a:lnSpc>
            </a:pPr>
            <a:r>
              <a:rPr lang="en-US" b="1" i="1" dirty="0">
                <a:solidFill>
                  <a:srgbClr val="00B050"/>
                </a:solidFill>
                <a:latin typeface="Segoe UI" panose="020B0502040204020203" pitchFamily="34" charset="0"/>
                <a:cs typeface="Segoe UI" panose="020B0502040204020203" pitchFamily="34" charset="0"/>
              </a:rPr>
              <a:t>How to leverage super computing resources?</a:t>
            </a:r>
          </a:p>
        </p:txBody>
      </p:sp>
      <p:sp>
        <p:nvSpPr>
          <p:cNvPr id="14" name="TextBox 13">
            <a:extLst>
              <a:ext uri="{FF2B5EF4-FFF2-40B4-BE49-F238E27FC236}">
                <a16:creationId xmlns:a16="http://schemas.microsoft.com/office/drawing/2014/main" id="{EA846A32-C139-4758-C21D-303065EB0490}"/>
              </a:ext>
            </a:extLst>
          </p:cNvPr>
          <p:cNvSpPr txBox="1"/>
          <p:nvPr/>
        </p:nvSpPr>
        <p:spPr>
          <a:xfrm>
            <a:off x="6042656" y="4082447"/>
            <a:ext cx="2639792" cy="590931"/>
          </a:xfrm>
          <a:prstGeom prst="rect">
            <a:avLst/>
          </a:prstGeom>
          <a:noFill/>
        </p:spPr>
        <p:txBody>
          <a:bodyPr wrap="square" rtlCol="0">
            <a:spAutoFit/>
          </a:bodyPr>
          <a:lstStyle/>
          <a:p>
            <a:pPr algn="r">
              <a:lnSpc>
                <a:spcPct val="90000"/>
              </a:lnSpc>
            </a:pPr>
            <a:r>
              <a:rPr lang="en-US" b="1" i="1" dirty="0">
                <a:solidFill>
                  <a:srgbClr val="00B050"/>
                </a:solidFill>
                <a:latin typeface="Segoe UI" panose="020B0502040204020203" pitchFamily="34" charset="0"/>
                <a:cs typeface="Segoe UI" panose="020B0502040204020203" pitchFamily="34" charset="0"/>
              </a:rPr>
              <a:t>Why decarbonize the maritime industry?</a:t>
            </a:r>
          </a:p>
        </p:txBody>
      </p:sp>
    </p:spTree>
    <p:extLst>
      <p:ext uri="{BB962C8B-B14F-4D97-AF65-F5344CB8AC3E}">
        <p14:creationId xmlns:p14="http://schemas.microsoft.com/office/powerpoint/2010/main" val="3667412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2374B514-55B4-4B6F-94A2-4FB973F159BA}"/>
              </a:ext>
            </a:extLst>
          </p:cNvPr>
          <p:cNvGraphicFramePr>
            <a:graphicFrameLocks/>
          </p:cNvGraphicFramePr>
          <p:nvPr/>
        </p:nvGraphicFramePr>
        <p:xfrm>
          <a:off x="542266" y="971549"/>
          <a:ext cx="11329008" cy="5400675"/>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1">
            <a:extLst>
              <a:ext uri="{FF2B5EF4-FFF2-40B4-BE49-F238E27FC236}">
                <a16:creationId xmlns:a16="http://schemas.microsoft.com/office/drawing/2014/main" id="{C93BEB00-FF14-465B-B923-764BD450868A}"/>
              </a:ext>
            </a:extLst>
          </p:cNvPr>
          <p:cNvSpPr txBox="1"/>
          <p:nvPr/>
        </p:nvSpPr>
        <p:spPr>
          <a:xfrm>
            <a:off x="1452617" y="3283845"/>
            <a:ext cx="914400" cy="23812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a:latin typeface="Arial Nova" panose="020B0504020202020204" pitchFamily="34" charset="0"/>
              </a:rPr>
              <a:t>2pi, 0.05”</a:t>
            </a:r>
          </a:p>
        </p:txBody>
      </p:sp>
      <p:sp>
        <p:nvSpPr>
          <p:cNvPr id="6" name="TextBox 1">
            <a:extLst>
              <a:ext uri="{FF2B5EF4-FFF2-40B4-BE49-F238E27FC236}">
                <a16:creationId xmlns:a16="http://schemas.microsoft.com/office/drawing/2014/main" id="{C93BEB00-FF14-465B-B923-764BD450868A}"/>
              </a:ext>
            </a:extLst>
          </p:cNvPr>
          <p:cNvSpPr txBox="1"/>
          <p:nvPr/>
        </p:nvSpPr>
        <p:spPr>
          <a:xfrm>
            <a:off x="4312289" y="4350544"/>
            <a:ext cx="914400" cy="23812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a:latin typeface="Arial Nova" panose="020B0504020202020204" pitchFamily="34" charset="0"/>
              </a:rPr>
              <a:t>2pi, 0.075”</a:t>
            </a:r>
          </a:p>
        </p:txBody>
      </p:sp>
      <p:sp>
        <p:nvSpPr>
          <p:cNvPr id="7" name="TextBox 1">
            <a:extLst>
              <a:ext uri="{FF2B5EF4-FFF2-40B4-BE49-F238E27FC236}">
                <a16:creationId xmlns:a16="http://schemas.microsoft.com/office/drawing/2014/main" id="{C93BEB00-FF14-465B-B923-764BD450868A}"/>
              </a:ext>
            </a:extLst>
          </p:cNvPr>
          <p:cNvSpPr txBox="1"/>
          <p:nvPr/>
        </p:nvSpPr>
        <p:spPr>
          <a:xfrm>
            <a:off x="10304656" y="2717857"/>
            <a:ext cx="914400" cy="238125"/>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b="1" dirty="0">
                <a:latin typeface="Arial Nova" panose="020B0504020202020204" pitchFamily="34" charset="0"/>
              </a:rPr>
              <a:t>3pi, 0.075”</a:t>
            </a:r>
          </a:p>
        </p:txBody>
      </p:sp>
      <p:sp>
        <p:nvSpPr>
          <p:cNvPr id="11" name="TextBox 10">
            <a:extLst>
              <a:ext uri="{FF2B5EF4-FFF2-40B4-BE49-F238E27FC236}">
                <a16:creationId xmlns:a16="http://schemas.microsoft.com/office/drawing/2014/main" id="{CFDD1D66-1D66-4ECF-85CD-D0202826B3CA}"/>
              </a:ext>
            </a:extLst>
          </p:cNvPr>
          <p:cNvSpPr txBox="1"/>
          <p:nvPr/>
        </p:nvSpPr>
        <p:spPr>
          <a:xfrm rot="20374983">
            <a:off x="4280381" y="2548580"/>
            <a:ext cx="1088760" cy="338554"/>
          </a:xfrm>
          <a:prstGeom prst="rect">
            <a:avLst/>
          </a:prstGeom>
          <a:noFill/>
        </p:spPr>
        <p:txBody>
          <a:bodyPr wrap="none" rtlCol="0">
            <a:spAutoFit/>
          </a:bodyPr>
          <a:lstStyle/>
          <a:p>
            <a:r>
              <a:rPr lang="en-US" sz="1600" b="1" dirty="0">
                <a:latin typeface="Arial Nova" panose="020B0504020202020204" pitchFamily="34" charset="0"/>
              </a:rPr>
              <a:t>2379 W/</a:t>
            </a:r>
            <a:r>
              <a:rPr lang="el-GR" sz="1600" b="1" dirty="0">
                <a:latin typeface="Arial Nova" panose="020B0504020202020204" pitchFamily="34" charset="0"/>
              </a:rPr>
              <a:t>π</a:t>
            </a:r>
            <a:endParaRPr lang="en-US" sz="1600" b="1" dirty="0">
              <a:latin typeface="Arial Nova" panose="020B0504020202020204" pitchFamily="34" charset="0"/>
            </a:endParaRPr>
          </a:p>
        </p:txBody>
      </p:sp>
      <p:cxnSp>
        <p:nvCxnSpPr>
          <p:cNvPr id="13" name="Straight Arrow Connector 12">
            <a:extLst>
              <a:ext uri="{FF2B5EF4-FFF2-40B4-BE49-F238E27FC236}">
                <a16:creationId xmlns:a16="http://schemas.microsoft.com/office/drawing/2014/main" id="{15AA8C24-27A0-43B9-947E-BC974A505F58}"/>
              </a:ext>
            </a:extLst>
          </p:cNvPr>
          <p:cNvCxnSpPr>
            <a:stCxn id="11" idx="3"/>
          </p:cNvCxnSpPr>
          <p:nvPr/>
        </p:nvCxnSpPr>
        <p:spPr>
          <a:xfrm flipV="1">
            <a:off x="5334942" y="1743081"/>
            <a:ext cx="2094558" cy="78486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25321A0-F89D-4F60-A7AD-24D12609967E}"/>
              </a:ext>
            </a:extLst>
          </p:cNvPr>
          <p:cNvCxnSpPr>
            <a:cxnSpLocks/>
          </p:cNvCxnSpPr>
          <p:nvPr/>
        </p:nvCxnSpPr>
        <p:spPr>
          <a:xfrm flipH="1">
            <a:off x="1740303" y="2949730"/>
            <a:ext cx="2413069" cy="93472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E0F8254-A178-42DA-8CFE-8432C0663CB5}"/>
              </a:ext>
            </a:extLst>
          </p:cNvPr>
          <p:cNvSpPr txBox="1"/>
          <p:nvPr/>
        </p:nvSpPr>
        <p:spPr>
          <a:xfrm rot="20488876">
            <a:off x="7558628" y="4015936"/>
            <a:ext cx="1088760" cy="338554"/>
          </a:xfrm>
          <a:prstGeom prst="rect">
            <a:avLst/>
          </a:prstGeom>
          <a:noFill/>
        </p:spPr>
        <p:txBody>
          <a:bodyPr wrap="none" rtlCol="0">
            <a:spAutoFit/>
          </a:bodyPr>
          <a:lstStyle/>
          <a:p>
            <a:r>
              <a:rPr lang="en-US" sz="1600" b="1" dirty="0">
                <a:latin typeface="Arial Nova" panose="020B0504020202020204" pitchFamily="34" charset="0"/>
              </a:rPr>
              <a:t>2644 W/</a:t>
            </a:r>
            <a:r>
              <a:rPr lang="el-GR" sz="1600" b="1" dirty="0">
                <a:latin typeface="Arial Nova" panose="020B0504020202020204" pitchFamily="34" charset="0"/>
              </a:rPr>
              <a:t>π</a:t>
            </a:r>
            <a:endParaRPr lang="en-US" sz="1600" b="1" dirty="0">
              <a:latin typeface="Arial Nova" panose="020B0504020202020204" pitchFamily="34" charset="0"/>
            </a:endParaRPr>
          </a:p>
        </p:txBody>
      </p:sp>
      <p:cxnSp>
        <p:nvCxnSpPr>
          <p:cNvPr id="19" name="Straight Arrow Connector 18">
            <a:extLst>
              <a:ext uri="{FF2B5EF4-FFF2-40B4-BE49-F238E27FC236}">
                <a16:creationId xmlns:a16="http://schemas.microsoft.com/office/drawing/2014/main" id="{17986A90-DD70-4DF2-A78A-03DDB8E0193D}"/>
              </a:ext>
            </a:extLst>
          </p:cNvPr>
          <p:cNvCxnSpPr>
            <a:cxnSpLocks/>
          </p:cNvCxnSpPr>
          <p:nvPr/>
        </p:nvCxnSpPr>
        <p:spPr>
          <a:xfrm flipV="1">
            <a:off x="8892215" y="3283845"/>
            <a:ext cx="1964656" cy="65022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8EEAD38-D18B-4F64-AFE2-4CA2A17C7D27}"/>
              </a:ext>
            </a:extLst>
          </p:cNvPr>
          <p:cNvCxnSpPr>
            <a:cxnSpLocks/>
          </p:cNvCxnSpPr>
          <p:nvPr/>
        </p:nvCxnSpPr>
        <p:spPr>
          <a:xfrm flipH="1">
            <a:off x="4796687" y="4438861"/>
            <a:ext cx="2485724" cy="77532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EA95FE2-BFBC-4687-B189-57B0E5250C68}"/>
              </a:ext>
            </a:extLst>
          </p:cNvPr>
          <p:cNvSpPr txBox="1"/>
          <p:nvPr/>
        </p:nvSpPr>
        <p:spPr>
          <a:xfrm rot="1040465">
            <a:off x="2784150" y="4196016"/>
            <a:ext cx="1189749" cy="338554"/>
          </a:xfrm>
          <a:prstGeom prst="rect">
            <a:avLst/>
          </a:prstGeom>
          <a:noFill/>
        </p:spPr>
        <p:txBody>
          <a:bodyPr wrap="none" rtlCol="0">
            <a:spAutoFit/>
          </a:bodyPr>
          <a:lstStyle/>
          <a:p>
            <a:r>
              <a:rPr lang="en-US" sz="1600" b="1" dirty="0">
                <a:latin typeface="Arial Nova" panose="020B0504020202020204" pitchFamily="34" charset="0"/>
              </a:rPr>
              <a:t>4920 W/in.</a:t>
            </a:r>
          </a:p>
        </p:txBody>
      </p:sp>
      <p:sp>
        <p:nvSpPr>
          <p:cNvPr id="26" name="TextBox 25">
            <a:extLst>
              <a:ext uri="{FF2B5EF4-FFF2-40B4-BE49-F238E27FC236}">
                <a16:creationId xmlns:a16="http://schemas.microsoft.com/office/drawing/2014/main" id="{9B48C7FF-1F22-46C4-AEF5-5FEEF3A52042}"/>
              </a:ext>
            </a:extLst>
          </p:cNvPr>
          <p:cNvSpPr txBox="1"/>
          <p:nvPr/>
        </p:nvSpPr>
        <p:spPr>
          <a:xfrm rot="1141020">
            <a:off x="8221397" y="2524188"/>
            <a:ext cx="1306768" cy="338554"/>
          </a:xfrm>
          <a:prstGeom prst="rect">
            <a:avLst/>
          </a:prstGeom>
          <a:noFill/>
        </p:spPr>
        <p:txBody>
          <a:bodyPr wrap="none" rtlCol="0">
            <a:spAutoFit/>
          </a:bodyPr>
          <a:lstStyle/>
          <a:p>
            <a:r>
              <a:rPr lang="en-US" sz="1600" b="1" dirty="0">
                <a:latin typeface="Arial Nova" panose="020B0504020202020204" pitchFamily="34" charset="0"/>
              </a:rPr>
              <a:t>15520 W/in.</a:t>
            </a:r>
          </a:p>
        </p:txBody>
      </p:sp>
      <p:cxnSp>
        <p:nvCxnSpPr>
          <p:cNvPr id="28" name="Straight Arrow Connector 27">
            <a:extLst>
              <a:ext uri="{FF2B5EF4-FFF2-40B4-BE49-F238E27FC236}">
                <a16:creationId xmlns:a16="http://schemas.microsoft.com/office/drawing/2014/main" id="{4B048610-18A6-491F-990F-5833157A5715}"/>
              </a:ext>
            </a:extLst>
          </p:cNvPr>
          <p:cNvCxnSpPr>
            <a:cxnSpLocks/>
          </p:cNvCxnSpPr>
          <p:nvPr/>
        </p:nvCxnSpPr>
        <p:spPr>
          <a:xfrm>
            <a:off x="2026707" y="4053351"/>
            <a:ext cx="2669118" cy="910450"/>
          </a:xfrm>
          <a:prstGeom prst="straightConnector1">
            <a:avLst/>
          </a:prstGeom>
          <a:ln>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AA296E0-5D9C-4244-8A53-1EF11E6FA39E}"/>
              </a:ext>
            </a:extLst>
          </p:cNvPr>
          <p:cNvCxnSpPr>
            <a:cxnSpLocks/>
          </p:cNvCxnSpPr>
          <p:nvPr/>
        </p:nvCxnSpPr>
        <p:spPr>
          <a:xfrm>
            <a:off x="7665869" y="1969697"/>
            <a:ext cx="2744956" cy="1123373"/>
          </a:xfrm>
          <a:prstGeom prst="straightConnector1">
            <a:avLst/>
          </a:prstGeom>
          <a:ln>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82DE1AB7-F3F0-436A-8173-FE3BCE4B4372}"/>
              </a:ext>
            </a:extLst>
          </p:cNvPr>
          <p:cNvSpPr>
            <a:spLocks noGrp="1"/>
          </p:cNvSpPr>
          <p:nvPr>
            <p:ph type="title"/>
          </p:nvPr>
        </p:nvSpPr>
        <p:spPr>
          <a:xfrm>
            <a:off x="429767" y="274320"/>
            <a:ext cx="11430000" cy="539496"/>
          </a:xfrm>
        </p:spPr>
        <p:txBody>
          <a:bodyPr/>
          <a:lstStyle/>
          <a:p>
            <a:r>
              <a:rPr lang="en-US" dirty="0">
                <a:latin typeface="Segoe UI" panose="020B0502040204020203" pitchFamily="34" charset="0"/>
                <a:cs typeface="Segoe UI" panose="020B0502040204020203" pitchFamily="34" charset="0"/>
              </a:rPr>
              <a:t>Thermal Map: Specific Power Density and Wall Thickness</a:t>
            </a:r>
          </a:p>
        </p:txBody>
      </p:sp>
    </p:spTree>
    <p:extLst>
      <p:ext uri="{BB962C8B-B14F-4D97-AF65-F5344CB8AC3E}">
        <p14:creationId xmlns:p14="http://schemas.microsoft.com/office/powerpoint/2010/main" val="3274932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F23FA-B1EF-4722-B577-8B201193DCFD}"/>
              </a:ext>
            </a:extLst>
          </p:cNvPr>
          <p:cNvSpPr>
            <a:spLocks noGrp="1"/>
          </p:cNvSpPr>
          <p:nvPr>
            <p:ph type="title"/>
          </p:nvPr>
        </p:nvSpPr>
        <p:spPr>
          <a:xfrm>
            <a:off x="410717" y="960120"/>
            <a:ext cx="11430000" cy="369332"/>
          </a:xfrm>
        </p:spPr>
        <p:txBody>
          <a:bodyPr/>
          <a:lstStyle/>
          <a:p>
            <a:pPr algn="ctr"/>
            <a:r>
              <a:rPr lang="en-US" sz="2000" dirty="0">
                <a:latin typeface="Segoe UI" panose="020B0502040204020203" pitchFamily="34" charset="0"/>
                <a:cs typeface="Segoe UI" panose="020B0502040204020203" pitchFamily="34" charset="0"/>
              </a:rPr>
              <a:t>Thermomechanical Summary</a:t>
            </a:r>
          </a:p>
        </p:txBody>
      </p:sp>
      <p:graphicFrame>
        <p:nvGraphicFramePr>
          <p:cNvPr id="4" name="Table 4">
            <a:extLst>
              <a:ext uri="{FF2B5EF4-FFF2-40B4-BE49-F238E27FC236}">
                <a16:creationId xmlns:a16="http://schemas.microsoft.com/office/drawing/2014/main" id="{E7809E7E-5B11-49D8-882A-ED7B1AF37B33}"/>
              </a:ext>
            </a:extLst>
          </p:cNvPr>
          <p:cNvGraphicFramePr>
            <a:graphicFrameLocks noGrp="1"/>
          </p:cNvGraphicFramePr>
          <p:nvPr>
            <p:extLst>
              <p:ext uri="{D42A27DB-BD31-4B8C-83A1-F6EECF244321}">
                <p14:modId xmlns:p14="http://schemas.microsoft.com/office/powerpoint/2010/main" val="4056995345"/>
              </p:ext>
            </p:extLst>
          </p:nvPr>
        </p:nvGraphicFramePr>
        <p:xfrm>
          <a:off x="410717" y="1747508"/>
          <a:ext cx="11580092" cy="4358640"/>
        </p:xfrm>
        <a:graphic>
          <a:graphicData uri="http://schemas.openxmlformats.org/drawingml/2006/table">
            <a:tbl>
              <a:tblPr firstRow="1" bandRow="1">
                <a:tableStyleId>{5940675A-B579-460E-94D1-54222C63F5DA}</a:tableStyleId>
              </a:tblPr>
              <a:tblGrid>
                <a:gridCol w="1023654">
                  <a:extLst>
                    <a:ext uri="{9D8B030D-6E8A-4147-A177-3AD203B41FA5}">
                      <a16:colId xmlns:a16="http://schemas.microsoft.com/office/drawing/2014/main" val="3202199406"/>
                    </a:ext>
                  </a:extLst>
                </a:gridCol>
                <a:gridCol w="1023654">
                  <a:extLst>
                    <a:ext uri="{9D8B030D-6E8A-4147-A177-3AD203B41FA5}">
                      <a16:colId xmlns:a16="http://schemas.microsoft.com/office/drawing/2014/main" val="2186783292"/>
                    </a:ext>
                  </a:extLst>
                </a:gridCol>
                <a:gridCol w="1023654">
                  <a:extLst>
                    <a:ext uri="{9D8B030D-6E8A-4147-A177-3AD203B41FA5}">
                      <a16:colId xmlns:a16="http://schemas.microsoft.com/office/drawing/2014/main" val="3968166413"/>
                    </a:ext>
                  </a:extLst>
                </a:gridCol>
                <a:gridCol w="1023654">
                  <a:extLst>
                    <a:ext uri="{9D8B030D-6E8A-4147-A177-3AD203B41FA5}">
                      <a16:colId xmlns:a16="http://schemas.microsoft.com/office/drawing/2014/main" val="1664745806"/>
                    </a:ext>
                  </a:extLst>
                </a:gridCol>
                <a:gridCol w="1183602">
                  <a:extLst>
                    <a:ext uri="{9D8B030D-6E8A-4147-A177-3AD203B41FA5}">
                      <a16:colId xmlns:a16="http://schemas.microsoft.com/office/drawing/2014/main" val="3964708353"/>
                    </a:ext>
                  </a:extLst>
                </a:gridCol>
                <a:gridCol w="1183602">
                  <a:extLst>
                    <a:ext uri="{9D8B030D-6E8A-4147-A177-3AD203B41FA5}">
                      <a16:colId xmlns:a16="http://schemas.microsoft.com/office/drawing/2014/main" val="1321845076"/>
                    </a:ext>
                  </a:extLst>
                </a:gridCol>
                <a:gridCol w="1183602">
                  <a:extLst>
                    <a:ext uri="{9D8B030D-6E8A-4147-A177-3AD203B41FA5}">
                      <a16:colId xmlns:a16="http://schemas.microsoft.com/office/drawing/2014/main" val="2549987545"/>
                    </a:ext>
                  </a:extLst>
                </a:gridCol>
                <a:gridCol w="915290">
                  <a:extLst>
                    <a:ext uri="{9D8B030D-6E8A-4147-A177-3AD203B41FA5}">
                      <a16:colId xmlns:a16="http://schemas.microsoft.com/office/drawing/2014/main" val="1519920037"/>
                    </a:ext>
                  </a:extLst>
                </a:gridCol>
                <a:gridCol w="972072">
                  <a:extLst>
                    <a:ext uri="{9D8B030D-6E8A-4147-A177-3AD203B41FA5}">
                      <a16:colId xmlns:a16="http://schemas.microsoft.com/office/drawing/2014/main" val="2018192712"/>
                    </a:ext>
                  </a:extLst>
                </a:gridCol>
                <a:gridCol w="1023654">
                  <a:extLst>
                    <a:ext uri="{9D8B030D-6E8A-4147-A177-3AD203B41FA5}">
                      <a16:colId xmlns:a16="http://schemas.microsoft.com/office/drawing/2014/main" val="1455018788"/>
                    </a:ext>
                  </a:extLst>
                </a:gridCol>
                <a:gridCol w="1023654">
                  <a:extLst>
                    <a:ext uri="{9D8B030D-6E8A-4147-A177-3AD203B41FA5}">
                      <a16:colId xmlns:a16="http://schemas.microsoft.com/office/drawing/2014/main" val="3103068241"/>
                    </a:ext>
                  </a:extLst>
                </a:gridCol>
              </a:tblGrid>
              <a:tr h="370840">
                <a:tc>
                  <a:txBody>
                    <a:bodyPr/>
                    <a:lstStyle/>
                    <a:p>
                      <a:pPr algn="ctr"/>
                      <a:endParaRPr lang="en-US" sz="1600" b="0" dirty="0">
                        <a:latin typeface="Segoe UI" panose="020B0502040204020203" pitchFamily="34" charset="0"/>
                        <a:cs typeface="Segoe UI" panose="020B0502040204020203" pitchFamily="34" charset="0"/>
                      </a:endParaRP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1600" b="0" dirty="0">
                        <a:latin typeface="Segoe UI" panose="020B0502040204020203" pitchFamily="34" charset="0"/>
                        <a:cs typeface="Segoe UI" panose="020B0502040204020203"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600" b="0" dirty="0">
                          <a:latin typeface="Segoe UI" panose="020B0502040204020203" pitchFamily="34" charset="0"/>
                          <a:cs typeface="Segoe UI" panose="020B0502040204020203" pitchFamily="34" charset="0"/>
                        </a:rPr>
                        <a:t>P</a:t>
                      </a:r>
                      <a:r>
                        <a:rPr lang="en-US" sz="1600" b="0" baseline="-25000" dirty="0">
                          <a:latin typeface="Segoe UI" panose="020B0502040204020203" pitchFamily="34" charset="0"/>
                          <a:cs typeface="Segoe UI" panose="020B0502040204020203" pitchFamily="34" charset="0"/>
                        </a:rPr>
                        <a:t>in</a:t>
                      </a:r>
                      <a:r>
                        <a:rPr lang="en-US" sz="1600" b="0" dirty="0">
                          <a:latin typeface="Segoe UI" panose="020B0502040204020203" pitchFamily="34" charset="0"/>
                          <a:cs typeface="Segoe UI" panose="020B0502040204020203" pitchFamily="34" charset="0"/>
                        </a:rPr>
                        <a:t> </a:t>
                      </a:r>
                    </a:p>
                    <a:p>
                      <a:pPr algn="ctr"/>
                      <a:r>
                        <a:rPr lang="en-US" sz="1600" b="0" dirty="0">
                          <a:latin typeface="Segoe UI" panose="020B0502040204020203" pitchFamily="34" charset="0"/>
                          <a:cs typeface="Segoe UI" panose="020B0502040204020203" pitchFamily="34" charset="0"/>
                        </a:rPr>
                        <a:t>(psig)</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l-GR" sz="1600" b="1" dirty="0">
                          <a:solidFill>
                            <a:srgbClr val="002060"/>
                          </a:solidFill>
                          <a:latin typeface="Segoe UI" panose="020B0502040204020203" pitchFamily="34" charset="0"/>
                          <a:cs typeface="Segoe UI" panose="020B0502040204020203" pitchFamily="34" charset="0"/>
                        </a:rPr>
                        <a:t>Δ</a:t>
                      </a:r>
                      <a:r>
                        <a:rPr lang="en-US" sz="1600" b="1" dirty="0">
                          <a:solidFill>
                            <a:srgbClr val="002060"/>
                          </a:solidFill>
                          <a:latin typeface="Segoe UI" panose="020B0502040204020203" pitchFamily="34" charset="0"/>
                          <a:cs typeface="Segoe UI" panose="020B0502040204020203" pitchFamily="34" charset="0"/>
                        </a:rPr>
                        <a:t>P </a:t>
                      </a:r>
                    </a:p>
                    <a:p>
                      <a:pPr algn="ctr"/>
                      <a:r>
                        <a:rPr lang="en-US" sz="1600" b="1" dirty="0">
                          <a:solidFill>
                            <a:srgbClr val="002060"/>
                          </a:solidFill>
                          <a:latin typeface="Segoe UI" panose="020B0502040204020203" pitchFamily="34" charset="0"/>
                          <a:cs typeface="Segoe UI" panose="020B0502040204020203" pitchFamily="34" charset="0"/>
                        </a:rPr>
                        <a:t>(psid)</a:t>
                      </a:r>
                    </a:p>
                  </a:txBody>
                  <a:tcPr>
                    <a:lnB w="12700" cap="flat" cmpd="sng" algn="ctr">
                      <a:solidFill>
                        <a:schemeClr val="tx1"/>
                      </a:solidFill>
                      <a:prstDash val="solid"/>
                      <a:round/>
                      <a:headEnd type="none" w="med" len="med"/>
                      <a:tailEnd type="none" w="med" len="med"/>
                    </a:lnB>
                  </a:tcPr>
                </a:tc>
                <a:tc>
                  <a:txBody>
                    <a:bodyPr/>
                    <a:lstStyle/>
                    <a:p>
                      <a:pPr algn="ctr"/>
                      <a:r>
                        <a:rPr lang="en-US" sz="1600" b="1" dirty="0">
                          <a:solidFill>
                            <a:srgbClr val="00B050"/>
                          </a:solidFill>
                          <a:latin typeface="Segoe UI" panose="020B0502040204020203" pitchFamily="34" charset="0"/>
                          <a:cs typeface="Segoe UI" panose="020B0502040204020203" pitchFamily="34" charset="0"/>
                        </a:rPr>
                        <a:t>Rate  of </a:t>
                      </a:r>
                    </a:p>
                    <a:p>
                      <a:pPr algn="ctr"/>
                      <a:r>
                        <a:rPr lang="en-US" sz="1600" b="1" dirty="0">
                          <a:solidFill>
                            <a:srgbClr val="00B050"/>
                          </a:solidFill>
                          <a:latin typeface="Segoe UI" panose="020B0502040204020203" pitchFamily="34" charset="0"/>
                          <a:cs typeface="Segoe UI" panose="020B0502040204020203" pitchFamily="34" charset="0"/>
                        </a:rPr>
                        <a:t>Heat Transfer</a:t>
                      </a:r>
                    </a:p>
                    <a:p>
                      <a:pPr algn="ctr"/>
                      <a:r>
                        <a:rPr lang="en-US" sz="1600" b="1" dirty="0">
                          <a:solidFill>
                            <a:srgbClr val="00B050"/>
                          </a:solidFill>
                          <a:latin typeface="Segoe UI" panose="020B0502040204020203" pitchFamily="34" charset="0"/>
                          <a:cs typeface="Segoe UI" panose="020B0502040204020203" pitchFamily="34" charset="0"/>
                        </a:rPr>
                        <a:t>(W)</a:t>
                      </a:r>
                    </a:p>
                  </a:txBody>
                  <a:tcPr>
                    <a:lnB w="12700" cap="flat" cmpd="sng" algn="ctr">
                      <a:solidFill>
                        <a:schemeClr val="tx1"/>
                      </a:solidFill>
                      <a:prstDash val="solid"/>
                      <a:round/>
                      <a:headEnd type="none" w="med" len="med"/>
                      <a:tailEnd type="none" w="med" len="med"/>
                    </a:lnB>
                  </a:tcPr>
                </a:tc>
                <a:tc>
                  <a:txBody>
                    <a:bodyPr/>
                    <a:lstStyle/>
                    <a:p>
                      <a:pPr algn="ctr"/>
                      <a:r>
                        <a:rPr lang="en-US" sz="1600" b="0" dirty="0">
                          <a:latin typeface="Segoe UI" panose="020B0502040204020203" pitchFamily="34" charset="0"/>
                          <a:cs typeface="Segoe UI" panose="020B0502040204020203" pitchFamily="34" charset="0"/>
                        </a:rPr>
                        <a:t>Mass of</a:t>
                      </a:r>
                    </a:p>
                    <a:p>
                      <a:pPr algn="ctr"/>
                      <a:r>
                        <a:rPr lang="en-US" sz="1600" b="0" dirty="0">
                          <a:latin typeface="Segoe UI" panose="020B0502040204020203" pitchFamily="34" charset="0"/>
                          <a:cs typeface="Segoe UI" panose="020B0502040204020203" pitchFamily="34" charset="0"/>
                        </a:rPr>
                        <a:t>Solid Walls</a:t>
                      </a:r>
                    </a:p>
                    <a:p>
                      <a:pPr algn="ctr"/>
                      <a:r>
                        <a:rPr lang="en-US" sz="1600" b="0" dirty="0">
                          <a:latin typeface="Segoe UI" panose="020B0502040204020203" pitchFamily="34" charset="0"/>
                          <a:cs typeface="Segoe UI" panose="020B0502040204020203" pitchFamily="34" charset="0"/>
                        </a:rPr>
                        <a:t>(kg)</a:t>
                      </a:r>
                    </a:p>
                  </a:txBody>
                  <a:tcPr>
                    <a:lnB w="12700" cap="flat" cmpd="sng" algn="ctr">
                      <a:solidFill>
                        <a:schemeClr val="tx1"/>
                      </a:solidFill>
                      <a:prstDash val="solid"/>
                      <a:round/>
                      <a:headEnd type="none" w="med" len="med"/>
                      <a:tailEnd type="none" w="med" len="med"/>
                    </a:lnB>
                  </a:tcPr>
                </a:tc>
                <a:tc>
                  <a:txBody>
                    <a:bodyPr/>
                    <a:lstStyle/>
                    <a:p>
                      <a:pPr algn="ctr"/>
                      <a:r>
                        <a:rPr lang="en-US" sz="1600" b="0" dirty="0">
                          <a:latin typeface="Segoe UI" panose="020B0502040204020203" pitchFamily="34" charset="0"/>
                          <a:cs typeface="Segoe UI" panose="020B0502040204020203" pitchFamily="34" charset="0"/>
                        </a:rPr>
                        <a:t>Volume of</a:t>
                      </a:r>
                    </a:p>
                    <a:p>
                      <a:pPr algn="ctr"/>
                      <a:r>
                        <a:rPr lang="en-US" sz="1600" b="0" dirty="0">
                          <a:latin typeface="Segoe UI" panose="020B0502040204020203" pitchFamily="34" charset="0"/>
                          <a:cs typeface="Segoe UI" panose="020B0502040204020203" pitchFamily="34" charset="0"/>
                        </a:rPr>
                        <a:t>Solid Wall</a:t>
                      </a:r>
                    </a:p>
                    <a:p>
                      <a:pPr algn="ctr"/>
                      <a:r>
                        <a:rPr lang="en-US" sz="1600" b="0" dirty="0">
                          <a:latin typeface="Segoe UI" panose="020B0502040204020203" pitchFamily="34" charset="0"/>
                          <a:cs typeface="Segoe UI" panose="020B0502040204020203" pitchFamily="34" charset="0"/>
                        </a:rPr>
                        <a:t>(m</a:t>
                      </a:r>
                      <a:r>
                        <a:rPr lang="en-US" sz="1600" b="0" baseline="30000" dirty="0">
                          <a:latin typeface="Segoe UI" panose="020B0502040204020203" pitchFamily="34" charset="0"/>
                          <a:cs typeface="Segoe UI" panose="020B0502040204020203" pitchFamily="34" charset="0"/>
                        </a:rPr>
                        <a:t>3</a:t>
                      </a:r>
                      <a:r>
                        <a:rPr lang="en-US" sz="1600" b="0" baseline="0" dirty="0">
                          <a:latin typeface="Segoe UI" panose="020B0502040204020203" pitchFamily="34" charset="0"/>
                          <a:cs typeface="Segoe UI" panose="020B0502040204020203" pitchFamily="34" charset="0"/>
                        </a:rPr>
                        <a:t>)</a:t>
                      </a:r>
                      <a:endParaRPr lang="en-US" sz="1600" b="0" baseline="30000" dirty="0">
                        <a:latin typeface="Segoe UI" panose="020B0502040204020203" pitchFamily="34" charset="0"/>
                        <a:cs typeface="Segoe UI" panose="020B0502040204020203"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en-US" sz="1600" b="1" dirty="0">
                          <a:solidFill>
                            <a:srgbClr val="FF0000"/>
                          </a:solidFill>
                          <a:latin typeface="Segoe UI" panose="020B0502040204020203" pitchFamily="34" charset="0"/>
                          <a:cs typeface="Segoe UI" panose="020B0502040204020203" pitchFamily="34" charset="0"/>
                        </a:rPr>
                        <a:t>Tin </a:t>
                      </a:r>
                    </a:p>
                    <a:p>
                      <a:pPr algn="ctr"/>
                      <a:r>
                        <a:rPr lang="en-US" sz="1600" b="1" dirty="0">
                          <a:solidFill>
                            <a:srgbClr val="FF0000"/>
                          </a:solidFill>
                          <a:latin typeface="Segoe UI" panose="020B0502040204020203" pitchFamily="34" charset="0"/>
                          <a:cs typeface="Segoe UI" panose="020B0502040204020203" pitchFamily="34" charset="0"/>
                        </a:rPr>
                        <a:t>(</a:t>
                      </a:r>
                      <a:r>
                        <a:rPr lang="en-US" sz="1600" b="1" baseline="30000" dirty="0">
                          <a:solidFill>
                            <a:srgbClr val="FF0000"/>
                          </a:solidFill>
                          <a:latin typeface="Segoe UI" panose="020B0502040204020203" pitchFamily="34" charset="0"/>
                          <a:cs typeface="Segoe UI" panose="020B0502040204020203" pitchFamily="34" charset="0"/>
                        </a:rPr>
                        <a:t>o</a:t>
                      </a:r>
                      <a:r>
                        <a:rPr lang="en-US" sz="1600" b="1" dirty="0">
                          <a:solidFill>
                            <a:srgbClr val="FF0000"/>
                          </a:solidFill>
                          <a:latin typeface="Segoe UI" panose="020B0502040204020203" pitchFamily="34" charset="0"/>
                          <a:cs typeface="Segoe UI" panose="020B0502040204020203" pitchFamily="34" charset="0"/>
                        </a:rPr>
                        <a:t>C)</a:t>
                      </a:r>
                    </a:p>
                  </a:txBody>
                  <a:tcPr>
                    <a:lnB w="12700" cap="flat" cmpd="sng" algn="ctr">
                      <a:solidFill>
                        <a:schemeClr val="tx1"/>
                      </a:solidFill>
                      <a:prstDash val="solid"/>
                      <a:round/>
                      <a:headEnd type="none" w="med" len="med"/>
                      <a:tailEnd type="none" w="med" len="med"/>
                    </a:lnB>
                  </a:tcPr>
                </a:tc>
                <a:tc>
                  <a:txBody>
                    <a:bodyPr/>
                    <a:lstStyle/>
                    <a:p>
                      <a:pPr algn="ctr"/>
                      <a:r>
                        <a:rPr lang="en-US" sz="1600" b="1" dirty="0">
                          <a:solidFill>
                            <a:srgbClr val="00B0F0"/>
                          </a:solidFill>
                          <a:latin typeface="Segoe UI" panose="020B0502040204020203" pitchFamily="34" charset="0"/>
                          <a:cs typeface="Segoe UI" panose="020B0502040204020203" pitchFamily="34" charset="0"/>
                        </a:rPr>
                        <a:t>Tout</a:t>
                      </a:r>
                    </a:p>
                    <a:p>
                      <a:pPr algn="ctr"/>
                      <a:r>
                        <a:rPr lang="en-US" sz="1600" b="1" dirty="0">
                          <a:solidFill>
                            <a:srgbClr val="00B0F0"/>
                          </a:solidFill>
                          <a:latin typeface="Segoe UI" panose="020B0502040204020203" pitchFamily="34" charset="0"/>
                          <a:cs typeface="Segoe UI" panose="020B0502040204020203" pitchFamily="34" charset="0"/>
                        </a:rPr>
                        <a:t>(</a:t>
                      </a:r>
                      <a:r>
                        <a:rPr lang="en-US" sz="1600" b="1" baseline="30000" dirty="0">
                          <a:solidFill>
                            <a:srgbClr val="00B0F0"/>
                          </a:solidFill>
                          <a:latin typeface="Segoe UI" panose="020B0502040204020203" pitchFamily="34" charset="0"/>
                          <a:cs typeface="Segoe UI" panose="020B0502040204020203" pitchFamily="34" charset="0"/>
                        </a:rPr>
                        <a:t>o</a:t>
                      </a:r>
                      <a:r>
                        <a:rPr lang="en-US" sz="1600" b="1" dirty="0">
                          <a:solidFill>
                            <a:srgbClr val="00B0F0"/>
                          </a:solidFill>
                          <a:latin typeface="Segoe UI" panose="020B0502040204020203" pitchFamily="34" charset="0"/>
                          <a:cs typeface="Segoe UI" panose="020B0502040204020203" pitchFamily="34" charset="0"/>
                        </a:rPr>
                        <a:t>C)</a:t>
                      </a:r>
                    </a:p>
                  </a:txBody>
                  <a:tcPr>
                    <a:lnB w="12700" cap="flat" cmpd="sng" algn="ctr">
                      <a:solidFill>
                        <a:schemeClr val="tx1"/>
                      </a:solidFill>
                      <a:prstDash val="solid"/>
                      <a:round/>
                      <a:headEnd type="none" w="med" len="med"/>
                      <a:tailEnd type="none" w="med" len="med"/>
                    </a:lnB>
                  </a:tcPr>
                </a:tc>
                <a:tc>
                  <a:txBody>
                    <a:bodyPr/>
                    <a:lstStyle/>
                    <a:p>
                      <a:pPr algn="ctr"/>
                      <a:r>
                        <a:rPr lang="en-US" sz="1600" b="0" dirty="0">
                          <a:latin typeface="Segoe UI" panose="020B0502040204020203" pitchFamily="34" charset="0"/>
                          <a:cs typeface="Segoe UI" panose="020B0502040204020203" pitchFamily="34" charset="0"/>
                        </a:rPr>
                        <a:t>Principal</a:t>
                      </a:r>
                    </a:p>
                    <a:p>
                      <a:pPr algn="ctr"/>
                      <a:r>
                        <a:rPr lang="en-US" sz="1600" b="0" dirty="0">
                          <a:latin typeface="Segoe UI" panose="020B0502040204020203" pitchFamily="34" charset="0"/>
                          <a:cs typeface="Segoe UI" panose="020B0502040204020203" pitchFamily="34" charset="0"/>
                        </a:rPr>
                        <a:t>Stress</a:t>
                      </a:r>
                    </a:p>
                    <a:p>
                      <a:pPr algn="ctr"/>
                      <a:r>
                        <a:rPr lang="en-US" sz="1600" b="0" dirty="0">
                          <a:latin typeface="Segoe UI" panose="020B0502040204020203" pitchFamily="34" charset="0"/>
                          <a:cs typeface="Segoe UI" panose="020B0502040204020203" pitchFamily="34" charset="0"/>
                        </a:rPr>
                        <a:t> (Pa)</a:t>
                      </a:r>
                    </a:p>
                  </a:txBody>
                  <a:tcPr>
                    <a:lnB w="12700" cap="flat" cmpd="sng" algn="ctr">
                      <a:solidFill>
                        <a:schemeClr val="tx1"/>
                      </a:solidFill>
                      <a:prstDash val="solid"/>
                      <a:round/>
                      <a:headEnd type="none" w="med" len="med"/>
                      <a:tailEnd type="none" w="med" len="med"/>
                    </a:lnB>
                  </a:tcPr>
                </a:tc>
                <a:tc>
                  <a:txBody>
                    <a:bodyPr/>
                    <a:lstStyle/>
                    <a:p>
                      <a:pPr algn="ctr"/>
                      <a:r>
                        <a:rPr lang="en-US" sz="1600" b="1" dirty="0">
                          <a:solidFill>
                            <a:schemeClr val="accent1">
                              <a:lumMod val="75000"/>
                            </a:schemeClr>
                          </a:solidFill>
                          <a:latin typeface="Segoe UI" panose="020B0502040204020203" pitchFamily="34" charset="0"/>
                          <a:cs typeface="Segoe UI" panose="020B0502040204020203" pitchFamily="34" charset="0"/>
                        </a:rPr>
                        <a:t>Max. Displac-ement (µm)</a:t>
                      </a:r>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15083016"/>
                  </a:ext>
                </a:extLst>
              </a:tr>
              <a:tr h="370840">
                <a:tc rowSpan="2">
                  <a:txBody>
                    <a:bodyPr/>
                    <a:lstStyle/>
                    <a:p>
                      <a:pPr algn="ctr"/>
                      <a:r>
                        <a:rPr lang="en-US" sz="1600" b="0" dirty="0">
                          <a:latin typeface="Segoe UI" panose="020B0502040204020203" pitchFamily="34" charset="0"/>
                          <a:cs typeface="Segoe UI" panose="020B0502040204020203" pitchFamily="34" charset="0"/>
                        </a:rPr>
                        <a:t>2pi</a:t>
                      </a:r>
                    </a:p>
                    <a:p>
                      <a:pPr algn="ctr"/>
                      <a:r>
                        <a:rPr lang="en-US" sz="1600" b="0" dirty="0">
                          <a:latin typeface="Segoe UI" panose="020B0502040204020203" pitchFamily="34" charset="0"/>
                          <a:cs typeface="Segoe UI" panose="020B0502040204020203" pitchFamily="34" charset="0"/>
                        </a:rPr>
                        <a:t>0.05”</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0" dirty="0">
                          <a:latin typeface="Segoe UI" panose="020B0502040204020203" pitchFamily="34" charset="0"/>
                          <a:cs typeface="Segoe UI" panose="020B0502040204020203" pitchFamily="34" charset="0"/>
                        </a:rPr>
                        <a:t>Hot</a:t>
                      </a:r>
                    </a:p>
                  </a:txBody>
                  <a:tcPr>
                    <a:lnT w="12700" cap="flat" cmpd="sng" algn="ctr">
                      <a:solidFill>
                        <a:schemeClr val="tx1"/>
                      </a:solidFill>
                      <a:prstDash val="solid"/>
                      <a:round/>
                      <a:headEnd type="none" w="med" len="med"/>
                      <a:tailEnd type="none" w="med" len="med"/>
                    </a:lnT>
                  </a:tcPr>
                </a:tc>
                <a:tc>
                  <a:txBody>
                    <a:bodyPr/>
                    <a:lstStyle/>
                    <a:p>
                      <a:pPr algn="ctr"/>
                      <a:r>
                        <a:rPr lang="en-US" sz="1600" b="0" dirty="0">
                          <a:latin typeface="Segoe UI" panose="020B0502040204020203" pitchFamily="34" charset="0"/>
                          <a:cs typeface="Segoe UI" panose="020B0502040204020203" pitchFamily="34" charset="0"/>
                        </a:rPr>
                        <a:t>0.032</a:t>
                      </a:r>
                    </a:p>
                  </a:txBody>
                  <a:tcPr>
                    <a:lnT w="12700" cap="flat" cmpd="sng" algn="ctr">
                      <a:solidFill>
                        <a:schemeClr val="tx1"/>
                      </a:solidFill>
                      <a:prstDash val="solid"/>
                      <a:round/>
                      <a:headEnd type="none" w="med" len="med"/>
                      <a:tailEnd type="none" w="med" len="med"/>
                    </a:lnT>
                  </a:tcPr>
                </a:tc>
                <a:tc>
                  <a:txBody>
                    <a:bodyPr/>
                    <a:lstStyle/>
                    <a:p>
                      <a:pPr algn="ctr"/>
                      <a:r>
                        <a:rPr lang="en-US" sz="1600" b="1" dirty="0">
                          <a:solidFill>
                            <a:srgbClr val="002060"/>
                          </a:solidFill>
                          <a:latin typeface="Segoe UI" panose="020B0502040204020203" pitchFamily="34" charset="0"/>
                          <a:cs typeface="Segoe UI" panose="020B0502040204020203" pitchFamily="34" charset="0"/>
                        </a:rPr>
                        <a:t>0.053</a:t>
                      </a:r>
                    </a:p>
                  </a:txBody>
                  <a:tcPr>
                    <a:lnT w="12700" cap="flat" cmpd="sng" algn="ctr">
                      <a:solidFill>
                        <a:schemeClr val="tx1"/>
                      </a:solidFill>
                      <a:prstDash val="solid"/>
                      <a:round/>
                      <a:headEnd type="none" w="med" len="med"/>
                      <a:tailEnd type="none" w="med" len="med"/>
                    </a:lnT>
                  </a:tcPr>
                </a:tc>
                <a:tc rowSpan="2">
                  <a:txBody>
                    <a:bodyPr/>
                    <a:lstStyle/>
                    <a:p>
                      <a:pPr algn="ctr"/>
                      <a:endParaRPr lang="en-US" sz="1600" b="1" dirty="0">
                        <a:solidFill>
                          <a:srgbClr val="00B050"/>
                        </a:solidFill>
                        <a:latin typeface="Segoe UI" panose="020B0502040204020203" pitchFamily="34" charset="0"/>
                        <a:cs typeface="Segoe UI" panose="020B0502040204020203" pitchFamily="34" charset="0"/>
                      </a:endParaRPr>
                    </a:p>
                    <a:p>
                      <a:pPr algn="ctr"/>
                      <a:r>
                        <a:rPr lang="en-US" sz="1600" b="1" dirty="0">
                          <a:solidFill>
                            <a:srgbClr val="00B050"/>
                          </a:solidFill>
                          <a:latin typeface="Segoe UI" panose="020B0502040204020203" pitchFamily="34" charset="0"/>
                          <a:cs typeface="Segoe UI" panose="020B0502040204020203" pitchFamily="34" charset="0"/>
                        </a:rPr>
                        <a:t>4850</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endParaRPr lang="en-US" sz="1600" b="0" dirty="0">
                        <a:latin typeface="Segoe UI" panose="020B0502040204020203" pitchFamily="34" charset="0"/>
                        <a:cs typeface="Segoe UI" panose="020B0502040204020203" pitchFamily="34" charset="0"/>
                      </a:endParaRPr>
                    </a:p>
                    <a:p>
                      <a:pPr algn="ctr"/>
                      <a:r>
                        <a:rPr lang="en-US" sz="1600" b="0" dirty="0">
                          <a:latin typeface="Segoe UI" panose="020B0502040204020203" pitchFamily="34" charset="0"/>
                          <a:cs typeface="Segoe UI" panose="020B0502040204020203" pitchFamily="34" charset="0"/>
                        </a:rPr>
                        <a:t>1.55</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endParaRPr lang="en-US" sz="1600" b="0" dirty="0">
                        <a:latin typeface="Segoe UI" panose="020B0502040204020203" pitchFamily="34" charset="0"/>
                        <a:cs typeface="Segoe UI" panose="020B0502040204020203" pitchFamily="34" charset="0"/>
                      </a:endParaRPr>
                    </a:p>
                    <a:p>
                      <a:pPr algn="ctr"/>
                      <a:r>
                        <a:rPr lang="en-US" sz="1600" b="0" dirty="0">
                          <a:latin typeface="Segoe UI" panose="020B0502040204020203" pitchFamily="34" charset="0"/>
                          <a:cs typeface="Segoe UI" panose="020B0502040204020203" pitchFamily="34" charset="0"/>
                        </a:rPr>
                        <a:t>5.34e-4</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rgbClr val="FF0000"/>
                          </a:solidFill>
                          <a:latin typeface="Segoe UI" panose="020B0502040204020203" pitchFamily="34" charset="0"/>
                          <a:cs typeface="Segoe UI" panose="020B0502040204020203" pitchFamily="34" charset="0"/>
                        </a:rPr>
                        <a:t>619</a:t>
                      </a:r>
                    </a:p>
                  </a:txBody>
                  <a:tcPr>
                    <a:lnT w="12700" cap="flat" cmpd="sng" algn="ctr">
                      <a:solidFill>
                        <a:schemeClr val="tx1"/>
                      </a:solidFill>
                      <a:prstDash val="solid"/>
                      <a:round/>
                      <a:headEnd type="none" w="med" len="med"/>
                      <a:tailEnd type="none" w="med" len="med"/>
                    </a:lnT>
                  </a:tcPr>
                </a:tc>
                <a:tc>
                  <a:txBody>
                    <a:bodyPr/>
                    <a:lstStyle/>
                    <a:p>
                      <a:pPr algn="ctr"/>
                      <a:r>
                        <a:rPr lang="en-US" sz="1600" b="1" dirty="0">
                          <a:solidFill>
                            <a:srgbClr val="00B0F0"/>
                          </a:solidFill>
                          <a:latin typeface="Segoe UI" panose="020B0502040204020203" pitchFamily="34" charset="0"/>
                          <a:cs typeface="Segoe UI" panose="020B0502040204020203" pitchFamily="34" charset="0"/>
                        </a:rPr>
                        <a:t>553</a:t>
                      </a:r>
                    </a:p>
                  </a:txBody>
                  <a:tcPr>
                    <a:lnT w="12700" cap="flat" cmpd="sng" algn="ctr">
                      <a:solidFill>
                        <a:schemeClr val="tx1"/>
                      </a:solidFill>
                      <a:prstDash val="solid"/>
                      <a:round/>
                      <a:headEnd type="none" w="med" len="med"/>
                      <a:tailEnd type="none" w="med" len="med"/>
                    </a:lnT>
                  </a:tcPr>
                </a:tc>
                <a:tc rowSpan="2">
                  <a:txBody>
                    <a:bodyPr/>
                    <a:lstStyle/>
                    <a:p>
                      <a:pPr algn="ctr"/>
                      <a:endParaRPr lang="en-US" sz="1600" b="0" dirty="0">
                        <a:latin typeface="Segoe UI" panose="020B0502040204020203" pitchFamily="34" charset="0"/>
                        <a:cs typeface="Segoe UI" panose="020B0502040204020203" pitchFamily="34" charset="0"/>
                      </a:endParaRPr>
                    </a:p>
                    <a:p>
                      <a:pPr algn="ctr"/>
                      <a:r>
                        <a:rPr lang="en-US" sz="1600" b="0" dirty="0">
                          <a:latin typeface="Segoe UI" panose="020B0502040204020203" pitchFamily="34" charset="0"/>
                          <a:cs typeface="Segoe UI" panose="020B0502040204020203" pitchFamily="34" charset="0"/>
                        </a:rPr>
                        <a:t>&lt; 25 MPa</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endParaRPr lang="en-US" sz="1600" b="1" dirty="0">
                        <a:solidFill>
                          <a:schemeClr val="accent1">
                            <a:lumMod val="75000"/>
                          </a:schemeClr>
                        </a:solidFill>
                        <a:latin typeface="Segoe UI" panose="020B0502040204020203" pitchFamily="34" charset="0"/>
                        <a:cs typeface="Segoe UI" panose="020B0502040204020203" pitchFamily="34" charset="0"/>
                      </a:endParaRPr>
                    </a:p>
                    <a:p>
                      <a:pPr algn="ctr"/>
                      <a:r>
                        <a:rPr lang="en-US" sz="1600" b="1" dirty="0">
                          <a:solidFill>
                            <a:schemeClr val="accent1">
                              <a:lumMod val="75000"/>
                            </a:schemeClr>
                          </a:solidFill>
                          <a:latin typeface="Segoe UI" panose="020B0502040204020203" pitchFamily="34" charset="0"/>
                          <a:cs typeface="Segoe UI" panose="020B0502040204020203" pitchFamily="34" charset="0"/>
                        </a:rPr>
                        <a:t>437</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81320978"/>
                  </a:ext>
                </a:extLst>
              </a:tr>
              <a:tr h="370840">
                <a:tc vMerge="1">
                  <a:txBody>
                    <a:bodyPr/>
                    <a:lstStyle/>
                    <a:p>
                      <a:pPr algn="ctr"/>
                      <a:endParaRPr lang="en-US" dirty="0"/>
                    </a:p>
                  </a:txBody>
                  <a:tcPr/>
                </a:tc>
                <a:tc>
                  <a:txBody>
                    <a:bodyPr/>
                    <a:lstStyle/>
                    <a:p>
                      <a:pPr algn="ctr"/>
                      <a:r>
                        <a:rPr lang="en-US" sz="1600" b="0" dirty="0">
                          <a:latin typeface="Segoe UI" panose="020B0502040204020203" pitchFamily="34" charset="0"/>
                          <a:cs typeface="Segoe UI" panose="020B0502040204020203" pitchFamily="34" charset="0"/>
                        </a:rPr>
                        <a:t>Cold</a:t>
                      </a:r>
                    </a:p>
                  </a:txBody>
                  <a:tcPr>
                    <a:lnB w="12700" cap="flat" cmpd="sng" algn="ctr">
                      <a:solidFill>
                        <a:schemeClr val="tx1"/>
                      </a:solidFill>
                      <a:prstDash val="solid"/>
                      <a:round/>
                      <a:headEnd type="none" w="med" len="med"/>
                      <a:tailEnd type="none" w="med" len="med"/>
                    </a:lnB>
                  </a:tcPr>
                </a:tc>
                <a:tc>
                  <a:txBody>
                    <a:bodyPr/>
                    <a:lstStyle/>
                    <a:p>
                      <a:pPr algn="ctr"/>
                      <a:r>
                        <a:rPr lang="en-US" sz="1600" b="0" dirty="0">
                          <a:latin typeface="Segoe UI" panose="020B0502040204020203" pitchFamily="34" charset="0"/>
                          <a:cs typeface="Segoe UI" panose="020B0502040204020203" pitchFamily="34" charset="0"/>
                        </a:rPr>
                        <a:t>0.019</a:t>
                      </a:r>
                    </a:p>
                  </a:txBody>
                  <a:tcPr>
                    <a:lnB w="12700" cap="flat" cmpd="sng" algn="ctr">
                      <a:solidFill>
                        <a:schemeClr val="tx1"/>
                      </a:solidFill>
                      <a:prstDash val="solid"/>
                      <a:round/>
                      <a:headEnd type="none" w="med" len="med"/>
                      <a:tailEnd type="none" w="med" len="med"/>
                    </a:lnB>
                  </a:tcPr>
                </a:tc>
                <a:tc>
                  <a:txBody>
                    <a:bodyPr/>
                    <a:lstStyle/>
                    <a:p>
                      <a:pPr algn="ctr"/>
                      <a:r>
                        <a:rPr lang="en-US" sz="1600" b="1" dirty="0">
                          <a:solidFill>
                            <a:srgbClr val="002060"/>
                          </a:solidFill>
                          <a:latin typeface="Segoe UI" panose="020B0502040204020203" pitchFamily="34" charset="0"/>
                          <a:cs typeface="Segoe UI" panose="020B0502040204020203" pitchFamily="34" charset="0"/>
                        </a:rPr>
                        <a:t>0.032</a:t>
                      </a:r>
                    </a:p>
                  </a:txBody>
                  <a:tcPr>
                    <a:lnB w="12700" cap="flat" cmpd="sng" algn="ctr">
                      <a:solidFill>
                        <a:schemeClr val="tx1"/>
                      </a:solidFill>
                      <a:prstDash val="solid"/>
                      <a:round/>
                      <a:headEnd type="none" w="med" len="med"/>
                      <a:tailEnd type="none" w="med" len="med"/>
                    </a:lnB>
                  </a:tcPr>
                </a:tc>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b="1" dirty="0">
                        <a:latin typeface="Arial Nova" panose="020B0504020202020204" pitchFamily="34" charset="0"/>
                      </a:endParaRPr>
                    </a:p>
                  </a:txBody>
                  <a:tcPr/>
                </a:tc>
                <a:tc vMerge="1">
                  <a:txBody>
                    <a:bodyPr/>
                    <a:lstStyle/>
                    <a:p>
                      <a:endParaRPr lang="en-US"/>
                    </a:p>
                  </a:txBody>
                  <a:tcPr/>
                </a:tc>
                <a:tc vMerge="1">
                  <a:txBody>
                    <a:bodyPr/>
                    <a:lstStyle/>
                    <a:p>
                      <a:endParaRPr lang="en-US"/>
                    </a:p>
                  </a:txBody>
                  <a:tcPr/>
                </a:tc>
                <a:tc>
                  <a:txBody>
                    <a:bodyPr/>
                    <a:lstStyle/>
                    <a:p>
                      <a:pPr algn="ctr"/>
                      <a:r>
                        <a:rPr lang="en-US" sz="1600" b="1" dirty="0">
                          <a:solidFill>
                            <a:srgbClr val="FF0000"/>
                          </a:solidFill>
                          <a:latin typeface="Segoe UI" panose="020B0502040204020203" pitchFamily="34" charset="0"/>
                          <a:cs typeface="Segoe UI" panose="020B0502040204020203" pitchFamily="34" charset="0"/>
                        </a:rPr>
                        <a:t>267</a:t>
                      </a:r>
                    </a:p>
                  </a:txBody>
                  <a:tcPr>
                    <a:lnB w="12700" cap="flat" cmpd="sng" algn="ctr">
                      <a:solidFill>
                        <a:schemeClr val="tx1"/>
                      </a:solidFill>
                      <a:prstDash val="solid"/>
                      <a:round/>
                      <a:headEnd type="none" w="med" len="med"/>
                      <a:tailEnd type="none" w="med" len="med"/>
                    </a:lnB>
                  </a:tcPr>
                </a:tc>
                <a:tc>
                  <a:txBody>
                    <a:bodyPr/>
                    <a:lstStyle/>
                    <a:p>
                      <a:pPr algn="ctr"/>
                      <a:r>
                        <a:rPr lang="en-US" sz="1600" b="1" dirty="0">
                          <a:solidFill>
                            <a:srgbClr val="00B0F0"/>
                          </a:solidFill>
                          <a:latin typeface="Segoe UI" panose="020B0502040204020203" pitchFamily="34" charset="0"/>
                          <a:cs typeface="Segoe UI" panose="020B0502040204020203" pitchFamily="34" charset="0"/>
                        </a:rPr>
                        <a:t>343</a:t>
                      </a:r>
                    </a:p>
                  </a:txBody>
                  <a:tcPr>
                    <a:lnB w="12700" cap="flat" cmpd="sng" algn="ctr">
                      <a:solidFill>
                        <a:schemeClr val="tx1"/>
                      </a:solidFill>
                      <a:prstDash val="solid"/>
                      <a:round/>
                      <a:headEnd type="none" w="med" len="med"/>
                      <a:tailEnd type="none" w="med" len="med"/>
                    </a:lnB>
                  </a:tcPr>
                </a:tc>
                <a:tc vMerge="1">
                  <a:txBody>
                    <a:bodyPr/>
                    <a:lstStyle/>
                    <a:p>
                      <a:pPr algn="ctr"/>
                      <a:endParaRPr lang="en-US" sz="1200" b="1" dirty="0">
                        <a:latin typeface="Arial Nova" panose="020B0504020202020204" pitchFamily="34" charset="0"/>
                      </a:endParaRPr>
                    </a:p>
                  </a:txBody>
                  <a:tcPr/>
                </a:tc>
                <a:tc vMerge="1">
                  <a:txBody>
                    <a:bodyPr/>
                    <a:lstStyle/>
                    <a:p>
                      <a:pPr algn="ctr"/>
                      <a:endParaRPr lang="en-US" sz="1200" b="1" dirty="0">
                        <a:latin typeface="Arial Nova" panose="020B0504020202020204" pitchFamily="34" charset="0"/>
                      </a:endParaRPr>
                    </a:p>
                  </a:txBody>
                  <a:tcPr/>
                </a:tc>
                <a:extLst>
                  <a:ext uri="{0D108BD9-81ED-4DB2-BD59-A6C34878D82A}">
                    <a16:rowId xmlns:a16="http://schemas.microsoft.com/office/drawing/2014/main" val="476722957"/>
                  </a:ext>
                </a:extLst>
              </a:tr>
              <a:tr h="370840">
                <a:tc rowSpan="2">
                  <a:txBody>
                    <a:bodyPr/>
                    <a:lstStyle/>
                    <a:p>
                      <a:pPr algn="ctr"/>
                      <a:r>
                        <a:rPr lang="en-US" sz="1600" b="0" dirty="0">
                          <a:latin typeface="Segoe UI" panose="020B0502040204020203" pitchFamily="34" charset="0"/>
                          <a:cs typeface="Segoe UI" panose="020B0502040204020203" pitchFamily="34" charset="0"/>
                        </a:rPr>
                        <a:t>2pi</a:t>
                      </a:r>
                    </a:p>
                    <a:p>
                      <a:pPr algn="ctr"/>
                      <a:r>
                        <a:rPr lang="en-US" sz="1600" b="0" dirty="0">
                          <a:latin typeface="Segoe UI" panose="020B0502040204020203" pitchFamily="34" charset="0"/>
                          <a:cs typeface="Segoe UI" panose="020B0502040204020203" pitchFamily="34" charset="0"/>
                        </a:rPr>
                        <a:t>0.075”</a:t>
                      </a:r>
                    </a:p>
                  </a:txBody>
                  <a:tcPr>
                    <a:lnT w="12700" cap="flat" cmpd="sng" algn="ctr">
                      <a:solidFill>
                        <a:schemeClr val="tx1"/>
                      </a:solidFill>
                      <a:prstDash val="solid"/>
                      <a:round/>
                      <a:headEnd type="none" w="med" len="med"/>
                      <a:tailEnd type="none" w="med" len="med"/>
                    </a:lnT>
                  </a:tcPr>
                </a:tc>
                <a:tc>
                  <a:txBody>
                    <a:bodyPr/>
                    <a:lstStyle/>
                    <a:p>
                      <a:pPr algn="ctr"/>
                      <a:r>
                        <a:rPr lang="en-US" sz="1600" b="0" dirty="0">
                          <a:latin typeface="Segoe UI" panose="020B0502040204020203" pitchFamily="34" charset="0"/>
                          <a:cs typeface="Segoe UI" panose="020B0502040204020203" pitchFamily="34" charset="0"/>
                        </a:rPr>
                        <a:t>Hot</a:t>
                      </a:r>
                    </a:p>
                  </a:txBody>
                  <a:tcPr>
                    <a:lnT w="12700" cap="flat" cmpd="sng" algn="ctr">
                      <a:solidFill>
                        <a:schemeClr val="tx1"/>
                      </a:solidFill>
                      <a:prstDash val="solid"/>
                      <a:round/>
                      <a:headEnd type="none" w="med" len="med"/>
                      <a:tailEnd type="none" w="med" len="med"/>
                    </a:lnT>
                  </a:tcPr>
                </a:tc>
                <a:tc>
                  <a:txBody>
                    <a:bodyPr/>
                    <a:lstStyle/>
                    <a:p>
                      <a:pPr algn="ctr"/>
                      <a:r>
                        <a:rPr lang="en-US" sz="1600" b="0" dirty="0">
                          <a:latin typeface="Segoe UI" panose="020B0502040204020203" pitchFamily="34" charset="0"/>
                          <a:cs typeface="Segoe UI" panose="020B0502040204020203" pitchFamily="34" charset="0"/>
                        </a:rPr>
                        <a:t>0.043</a:t>
                      </a:r>
                    </a:p>
                  </a:txBody>
                  <a:tcPr>
                    <a:lnT w="12700" cap="flat" cmpd="sng" algn="ctr">
                      <a:solidFill>
                        <a:schemeClr val="tx1"/>
                      </a:solidFill>
                      <a:prstDash val="solid"/>
                      <a:round/>
                      <a:headEnd type="none" w="med" len="med"/>
                      <a:tailEnd type="none" w="med" len="med"/>
                    </a:lnT>
                  </a:tcPr>
                </a:tc>
                <a:tc>
                  <a:txBody>
                    <a:bodyPr/>
                    <a:lstStyle/>
                    <a:p>
                      <a:pPr algn="ctr"/>
                      <a:r>
                        <a:rPr lang="en-US" sz="1600" b="1" dirty="0">
                          <a:solidFill>
                            <a:srgbClr val="002060"/>
                          </a:solidFill>
                          <a:latin typeface="Segoe UI" panose="020B0502040204020203" pitchFamily="34" charset="0"/>
                          <a:cs typeface="Segoe UI" panose="020B0502040204020203" pitchFamily="34" charset="0"/>
                        </a:rPr>
                        <a:t>0.076</a:t>
                      </a:r>
                    </a:p>
                  </a:txBody>
                  <a:tcPr>
                    <a:lnT w="12700" cap="flat" cmpd="sng" algn="ctr">
                      <a:solidFill>
                        <a:schemeClr val="tx1"/>
                      </a:solidFill>
                      <a:prstDash val="solid"/>
                      <a:round/>
                      <a:headEnd type="none" w="med" len="med"/>
                      <a:tailEnd type="none" w="med" len="med"/>
                    </a:lnT>
                  </a:tcPr>
                </a:tc>
                <a:tc rowSpan="2">
                  <a:txBody>
                    <a:bodyPr/>
                    <a:lstStyle/>
                    <a:p>
                      <a:pPr algn="ctr"/>
                      <a:endParaRPr lang="en-US" sz="1600" b="1" dirty="0">
                        <a:solidFill>
                          <a:srgbClr val="00B050"/>
                        </a:solidFill>
                        <a:latin typeface="Segoe UI" panose="020B0502040204020203" pitchFamily="34" charset="0"/>
                        <a:cs typeface="Segoe UI" panose="020B0502040204020203" pitchFamily="34" charset="0"/>
                      </a:endParaRPr>
                    </a:p>
                    <a:p>
                      <a:pPr algn="ctr"/>
                      <a:r>
                        <a:rPr lang="en-US" sz="1600" b="1" dirty="0">
                          <a:solidFill>
                            <a:srgbClr val="00B050"/>
                          </a:solidFill>
                          <a:latin typeface="Segoe UI" panose="020B0502040204020203" pitchFamily="34" charset="0"/>
                          <a:cs typeface="Segoe UI" panose="020B0502040204020203" pitchFamily="34" charset="0"/>
                        </a:rPr>
                        <a:t>4973</a:t>
                      </a:r>
                    </a:p>
                  </a:txBody>
                  <a:tcPr>
                    <a:lnT w="12700" cap="flat" cmpd="sng" algn="ctr">
                      <a:solidFill>
                        <a:schemeClr val="tx1"/>
                      </a:solidFill>
                      <a:prstDash val="solid"/>
                      <a:round/>
                      <a:headEnd type="none" w="med" len="med"/>
                      <a:tailEnd type="none" w="med" len="med"/>
                    </a:lnT>
                  </a:tcPr>
                </a:tc>
                <a:tc rowSpan="2">
                  <a:txBody>
                    <a:bodyPr/>
                    <a:lstStyle/>
                    <a:p>
                      <a:pPr algn="ctr"/>
                      <a:endParaRPr lang="en-US" sz="1600" b="0" dirty="0">
                        <a:latin typeface="Segoe UI" panose="020B0502040204020203" pitchFamily="34" charset="0"/>
                        <a:cs typeface="Segoe UI" panose="020B0502040204020203" pitchFamily="34" charset="0"/>
                      </a:endParaRPr>
                    </a:p>
                    <a:p>
                      <a:pPr algn="ctr"/>
                      <a:r>
                        <a:rPr lang="en-US" sz="1600" b="0" dirty="0">
                          <a:latin typeface="Segoe UI" panose="020B0502040204020203" pitchFamily="34" charset="0"/>
                          <a:cs typeface="Segoe UI" panose="020B0502040204020203" pitchFamily="34" charset="0"/>
                        </a:rPr>
                        <a:t>1.80</a:t>
                      </a:r>
                    </a:p>
                  </a:txBody>
                  <a:tcPr>
                    <a:lnT w="12700" cap="flat" cmpd="sng" algn="ctr">
                      <a:solidFill>
                        <a:schemeClr val="tx1"/>
                      </a:solidFill>
                      <a:prstDash val="solid"/>
                      <a:round/>
                      <a:headEnd type="none" w="med" len="med"/>
                      <a:tailEnd type="none" w="med" len="med"/>
                    </a:lnT>
                  </a:tcPr>
                </a:tc>
                <a:tc rowSpan="2">
                  <a:txBody>
                    <a:bodyPr/>
                    <a:lstStyle/>
                    <a:p>
                      <a:pPr algn="ctr"/>
                      <a:endParaRPr lang="en-US" sz="1600" b="0" dirty="0">
                        <a:latin typeface="Segoe UI" panose="020B0502040204020203" pitchFamily="34" charset="0"/>
                        <a:cs typeface="Segoe UI" panose="020B0502040204020203" pitchFamily="34" charset="0"/>
                      </a:endParaRPr>
                    </a:p>
                    <a:p>
                      <a:pPr algn="ctr"/>
                      <a:r>
                        <a:rPr lang="en-US" sz="1600" b="0" dirty="0">
                          <a:latin typeface="Segoe UI" panose="020B0502040204020203" pitchFamily="34" charset="0"/>
                          <a:cs typeface="Segoe UI" panose="020B0502040204020203" pitchFamily="34" charset="0"/>
                        </a:rPr>
                        <a:t>6.21e-4</a:t>
                      </a:r>
                    </a:p>
                  </a:txBody>
                  <a:tcPr>
                    <a:lnT w="12700" cap="flat" cmpd="sng" algn="ctr">
                      <a:solidFill>
                        <a:schemeClr val="tx1"/>
                      </a:solidFill>
                      <a:prstDash val="solid"/>
                      <a:round/>
                      <a:headEnd type="none" w="med" len="med"/>
                      <a:tailEnd type="none" w="med" len="med"/>
                    </a:lnT>
                  </a:tcPr>
                </a:tc>
                <a:tc>
                  <a:txBody>
                    <a:bodyPr/>
                    <a:lstStyle/>
                    <a:p>
                      <a:pPr algn="ctr"/>
                      <a:r>
                        <a:rPr lang="en-US" sz="1600" b="1" dirty="0">
                          <a:solidFill>
                            <a:srgbClr val="FF0000"/>
                          </a:solidFill>
                          <a:latin typeface="Segoe UI" panose="020B0502040204020203" pitchFamily="34" charset="0"/>
                          <a:cs typeface="Segoe UI" panose="020B0502040204020203" pitchFamily="34" charset="0"/>
                        </a:rPr>
                        <a:t>619</a:t>
                      </a:r>
                    </a:p>
                  </a:txBody>
                  <a:tcPr>
                    <a:lnT w="12700" cap="flat" cmpd="sng" algn="ctr">
                      <a:solidFill>
                        <a:schemeClr val="tx1"/>
                      </a:solidFill>
                      <a:prstDash val="solid"/>
                      <a:round/>
                      <a:headEnd type="none" w="med" len="med"/>
                      <a:tailEnd type="none" w="med" len="med"/>
                    </a:lnT>
                  </a:tcPr>
                </a:tc>
                <a:tc>
                  <a:txBody>
                    <a:bodyPr/>
                    <a:lstStyle/>
                    <a:p>
                      <a:pPr algn="ctr"/>
                      <a:r>
                        <a:rPr lang="en-US" sz="1600" b="1" dirty="0">
                          <a:solidFill>
                            <a:srgbClr val="00B0F0"/>
                          </a:solidFill>
                          <a:latin typeface="Segoe UI" panose="020B0502040204020203" pitchFamily="34" charset="0"/>
                          <a:cs typeface="Segoe UI" panose="020B0502040204020203" pitchFamily="34" charset="0"/>
                        </a:rPr>
                        <a:t>548</a:t>
                      </a:r>
                    </a:p>
                  </a:txBody>
                  <a:tcPr>
                    <a:lnT w="12700" cap="flat" cmpd="sng" algn="ctr">
                      <a:solidFill>
                        <a:schemeClr val="tx1"/>
                      </a:solidFill>
                      <a:prstDash val="solid"/>
                      <a:round/>
                      <a:headEnd type="none" w="med" len="med"/>
                      <a:tailEnd type="none" w="med" len="med"/>
                    </a:lnT>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&lt; 25 MPa</a:t>
                      </a:r>
                    </a:p>
                  </a:txBody>
                  <a:tcPr>
                    <a:lnT w="12700" cap="flat" cmpd="sng" algn="ctr">
                      <a:solidFill>
                        <a:schemeClr val="tx1"/>
                      </a:solidFill>
                      <a:prstDash val="solid"/>
                      <a:round/>
                      <a:headEnd type="none" w="med" len="med"/>
                      <a:tailEnd type="none" w="med" len="med"/>
                    </a:lnT>
                  </a:tcPr>
                </a:tc>
                <a:tc rowSpan="2">
                  <a:txBody>
                    <a:bodyPr/>
                    <a:lstStyle/>
                    <a:p>
                      <a:pPr algn="ctr"/>
                      <a:endParaRPr lang="en-US" sz="1600" b="1" dirty="0">
                        <a:solidFill>
                          <a:schemeClr val="accent1">
                            <a:lumMod val="75000"/>
                          </a:schemeClr>
                        </a:solidFill>
                        <a:latin typeface="Segoe UI" panose="020B0502040204020203" pitchFamily="34" charset="0"/>
                        <a:cs typeface="Segoe UI" panose="020B0502040204020203" pitchFamily="34" charset="0"/>
                      </a:endParaRPr>
                    </a:p>
                    <a:p>
                      <a:pPr algn="ctr"/>
                      <a:r>
                        <a:rPr lang="en-US" sz="1600" b="1" dirty="0">
                          <a:solidFill>
                            <a:schemeClr val="accent1">
                              <a:lumMod val="75000"/>
                            </a:schemeClr>
                          </a:solidFill>
                          <a:latin typeface="Segoe UI" panose="020B0502040204020203" pitchFamily="34" charset="0"/>
                          <a:cs typeface="Segoe UI" panose="020B0502040204020203" pitchFamily="34" charset="0"/>
                        </a:rPr>
                        <a:t>543</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52182851"/>
                  </a:ext>
                </a:extLst>
              </a:tr>
              <a:tr h="370840">
                <a:tc vMerge="1">
                  <a:txBody>
                    <a:bodyPr/>
                    <a:lstStyle/>
                    <a:p>
                      <a:pPr algn="ctr"/>
                      <a:endParaRPr lang="en-US" dirty="0"/>
                    </a:p>
                  </a:txBody>
                  <a:tcPr/>
                </a:tc>
                <a:tc>
                  <a:txBody>
                    <a:bodyPr/>
                    <a:lstStyle/>
                    <a:p>
                      <a:pPr algn="ctr"/>
                      <a:r>
                        <a:rPr lang="en-US" sz="1600" b="0" dirty="0">
                          <a:latin typeface="Segoe UI" panose="020B0502040204020203" pitchFamily="34" charset="0"/>
                          <a:cs typeface="Segoe UI" panose="020B0502040204020203" pitchFamily="34" charset="0"/>
                        </a:rPr>
                        <a:t>Cold</a:t>
                      </a:r>
                    </a:p>
                  </a:txBody>
                  <a:tcPr/>
                </a:tc>
                <a:tc>
                  <a:txBody>
                    <a:bodyPr/>
                    <a:lstStyle/>
                    <a:p>
                      <a:pPr algn="ctr"/>
                      <a:r>
                        <a:rPr lang="en-US" sz="1600" b="0" dirty="0">
                          <a:latin typeface="Segoe UI" panose="020B0502040204020203" pitchFamily="34" charset="0"/>
                          <a:cs typeface="Segoe UI" panose="020B0502040204020203" pitchFamily="34" charset="0"/>
                        </a:rPr>
                        <a:t>0.033</a:t>
                      </a:r>
                    </a:p>
                  </a:txBody>
                  <a:tcPr/>
                </a:tc>
                <a:tc>
                  <a:txBody>
                    <a:bodyPr/>
                    <a:lstStyle/>
                    <a:p>
                      <a:pPr algn="ctr"/>
                      <a:r>
                        <a:rPr lang="en-US" sz="1600" b="1" dirty="0">
                          <a:solidFill>
                            <a:srgbClr val="002060"/>
                          </a:solidFill>
                          <a:latin typeface="Segoe UI" panose="020B0502040204020203" pitchFamily="34" charset="0"/>
                          <a:cs typeface="Segoe UI" panose="020B0502040204020203" pitchFamily="34" charset="0"/>
                        </a:rPr>
                        <a:t>0.041</a:t>
                      </a:r>
                    </a:p>
                  </a:txBody>
                  <a:tcPr/>
                </a:tc>
                <a:tc vMerge="1">
                  <a:txBody>
                    <a:bodyPr/>
                    <a:lstStyle/>
                    <a:p>
                      <a:pPr algn="ctr"/>
                      <a:endParaRPr lang="en-US" sz="1200" b="1" dirty="0">
                        <a:latin typeface="Arial Nova" panose="020B0504020202020204" pitchFamily="34" charset="0"/>
                      </a:endParaRPr>
                    </a:p>
                  </a:txBody>
                  <a:tcPr/>
                </a:tc>
                <a:tc vMerge="1">
                  <a:txBody>
                    <a:bodyPr/>
                    <a:lstStyle/>
                    <a:p>
                      <a:endParaRPr lang="en-US"/>
                    </a:p>
                  </a:txBody>
                  <a:tcPr/>
                </a:tc>
                <a:tc vMerge="1">
                  <a:txBody>
                    <a:bodyPr/>
                    <a:lstStyle/>
                    <a:p>
                      <a:endParaRPr lang="en-US"/>
                    </a:p>
                  </a:txBody>
                  <a:tcPr/>
                </a:tc>
                <a:tc>
                  <a:txBody>
                    <a:bodyPr/>
                    <a:lstStyle/>
                    <a:p>
                      <a:pPr algn="ctr"/>
                      <a:r>
                        <a:rPr lang="en-US" sz="1600" b="1" dirty="0">
                          <a:solidFill>
                            <a:srgbClr val="FF0000"/>
                          </a:solidFill>
                          <a:latin typeface="Segoe UI" panose="020B0502040204020203" pitchFamily="34" charset="0"/>
                          <a:cs typeface="Segoe UI" panose="020B0502040204020203" pitchFamily="34" charset="0"/>
                        </a:rPr>
                        <a:t>267</a:t>
                      </a:r>
                    </a:p>
                  </a:txBody>
                  <a:tcPr/>
                </a:tc>
                <a:tc>
                  <a:txBody>
                    <a:bodyPr/>
                    <a:lstStyle/>
                    <a:p>
                      <a:pPr algn="ctr"/>
                      <a:r>
                        <a:rPr lang="en-US" sz="1600" b="1" dirty="0">
                          <a:solidFill>
                            <a:srgbClr val="00B0F0"/>
                          </a:solidFill>
                          <a:latin typeface="Segoe UI" panose="020B0502040204020203" pitchFamily="34" charset="0"/>
                          <a:cs typeface="Segoe UI" panose="020B0502040204020203" pitchFamily="34" charset="0"/>
                        </a:rPr>
                        <a:t>342</a:t>
                      </a:r>
                    </a:p>
                  </a:txBody>
                  <a:tcPr/>
                </a:tc>
                <a:tc vMerge="1">
                  <a:txBody>
                    <a:bodyPr/>
                    <a:lstStyle/>
                    <a:p>
                      <a:pPr algn="ctr"/>
                      <a:endParaRPr lang="en-US" sz="1200" b="1" dirty="0">
                        <a:latin typeface="Arial Nova" panose="020B0504020202020204" pitchFamily="34" charset="0"/>
                      </a:endParaRPr>
                    </a:p>
                  </a:txBody>
                  <a:tcPr/>
                </a:tc>
                <a:tc vMerge="1">
                  <a:txBody>
                    <a:bodyPr/>
                    <a:lstStyle/>
                    <a:p>
                      <a:pPr algn="ctr"/>
                      <a:endParaRPr lang="en-US" sz="1200" b="1" dirty="0">
                        <a:latin typeface="Arial Nova" panose="020B0504020202020204" pitchFamily="34" charset="0"/>
                      </a:endParaRPr>
                    </a:p>
                  </a:txBody>
                  <a:tcPr/>
                </a:tc>
                <a:extLst>
                  <a:ext uri="{0D108BD9-81ED-4DB2-BD59-A6C34878D82A}">
                    <a16:rowId xmlns:a16="http://schemas.microsoft.com/office/drawing/2014/main" val="2200875398"/>
                  </a:ext>
                </a:extLst>
              </a:tr>
              <a:tr h="370840">
                <a:tc rowSpan="2">
                  <a:txBody>
                    <a:bodyPr/>
                    <a:lstStyle/>
                    <a:p>
                      <a:pPr algn="ctr"/>
                      <a:r>
                        <a:rPr lang="en-US" sz="1600" b="0" dirty="0">
                          <a:latin typeface="Segoe UI" panose="020B0502040204020203" pitchFamily="34" charset="0"/>
                          <a:cs typeface="Segoe UI" panose="020B0502040204020203" pitchFamily="34" charset="0"/>
                        </a:rPr>
                        <a:t>3pi </a:t>
                      </a:r>
                    </a:p>
                    <a:p>
                      <a:pPr algn="ctr"/>
                      <a:r>
                        <a:rPr lang="en-US" sz="1600" b="0" dirty="0">
                          <a:latin typeface="Segoe UI" panose="020B0502040204020203" pitchFamily="34" charset="0"/>
                          <a:cs typeface="Segoe UI" panose="020B0502040204020203" pitchFamily="34" charset="0"/>
                        </a:rPr>
                        <a:t>0.050”</a:t>
                      </a:r>
                    </a:p>
                  </a:txBody>
                  <a:tcPr/>
                </a:tc>
                <a:tc>
                  <a:txBody>
                    <a:bodyPr/>
                    <a:lstStyle/>
                    <a:p>
                      <a:pPr algn="ctr"/>
                      <a:r>
                        <a:rPr lang="en-US" sz="1600" b="0" dirty="0">
                          <a:latin typeface="Segoe UI" panose="020B0502040204020203" pitchFamily="34" charset="0"/>
                          <a:cs typeface="Segoe UI" panose="020B0502040204020203" pitchFamily="34" charset="0"/>
                        </a:rPr>
                        <a:t>Hot</a:t>
                      </a:r>
                    </a:p>
                  </a:txBody>
                  <a:tcPr/>
                </a:tc>
                <a:tc>
                  <a:txBody>
                    <a:bodyPr/>
                    <a:lstStyle/>
                    <a:p>
                      <a:pPr algn="ctr"/>
                      <a:r>
                        <a:rPr lang="en-US" sz="1600" b="0" dirty="0">
                          <a:latin typeface="Segoe UI" panose="020B0502040204020203" pitchFamily="34" charset="0"/>
                          <a:cs typeface="Segoe UI" panose="020B0502040204020203" pitchFamily="34" charset="0"/>
                        </a:rPr>
                        <a:t>0.011</a:t>
                      </a:r>
                    </a:p>
                  </a:txBody>
                  <a:tcPr/>
                </a:tc>
                <a:tc>
                  <a:txBody>
                    <a:bodyPr/>
                    <a:lstStyle/>
                    <a:p>
                      <a:pPr algn="ctr"/>
                      <a:r>
                        <a:rPr lang="en-US" sz="1600" b="1" dirty="0">
                          <a:solidFill>
                            <a:srgbClr val="002060"/>
                          </a:solidFill>
                          <a:latin typeface="Segoe UI" panose="020B0502040204020203" pitchFamily="34" charset="0"/>
                          <a:cs typeface="Segoe UI" panose="020B0502040204020203" pitchFamily="34" charset="0"/>
                        </a:rPr>
                        <a:t>0.126</a:t>
                      </a:r>
                    </a:p>
                  </a:txBody>
                  <a:tcPr/>
                </a:tc>
                <a:tc rowSpan="2">
                  <a:txBody>
                    <a:bodyPr/>
                    <a:lstStyle/>
                    <a:p>
                      <a:pPr algn="ctr"/>
                      <a:endParaRPr lang="en-US" sz="1600" b="1" dirty="0">
                        <a:solidFill>
                          <a:srgbClr val="00B050"/>
                        </a:solidFill>
                        <a:latin typeface="Segoe UI" panose="020B0502040204020203" pitchFamily="34" charset="0"/>
                        <a:cs typeface="Segoe UI" panose="020B0502040204020203" pitchFamily="34" charset="0"/>
                      </a:endParaRPr>
                    </a:p>
                    <a:p>
                      <a:pPr algn="ctr"/>
                      <a:r>
                        <a:rPr lang="en-US" sz="1600" b="1" dirty="0">
                          <a:solidFill>
                            <a:srgbClr val="00B050"/>
                          </a:solidFill>
                          <a:latin typeface="Segoe UI" panose="020B0502040204020203" pitchFamily="34" charset="0"/>
                          <a:cs typeface="Segoe UI" panose="020B0502040204020203" pitchFamily="34" charset="0"/>
                        </a:rPr>
                        <a:t>7229</a:t>
                      </a:r>
                    </a:p>
                  </a:txBody>
                  <a:tcPr/>
                </a:tc>
                <a:tc rowSpan="2">
                  <a:txBody>
                    <a:bodyPr/>
                    <a:lstStyle/>
                    <a:p>
                      <a:pPr algn="ctr"/>
                      <a:endParaRPr lang="en-US" sz="1600" b="0" dirty="0">
                        <a:latin typeface="Segoe UI" panose="020B0502040204020203" pitchFamily="34" charset="0"/>
                        <a:cs typeface="Segoe UI" panose="020B0502040204020203" pitchFamily="34" charset="0"/>
                      </a:endParaRPr>
                    </a:p>
                    <a:p>
                      <a:pPr algn="ctr"/>
                      <a:r>
                        <a:rPr lang="en-US" sz="1600" b="0" dirty="0">
                          <a:latin typeface="Segoe UI" panose="020B0502040204020203" pitchFamily="34" charset="0"/>
                          <a:cs typeface="Segoe UI" panose="020B0502040204020203" pitchFamily="34" charset="0"/>
                        </a:rPr>
                        <a:t>1.83</a:t>
                      </a:r>
                    </a:p>
                  </a:txBody>
                  <a:tcPr/>
                </a:tc>
                <a:tc rowSpan="2">
                  <a:txBody>
                    <a:bodyPr/>
                    <a:lstStyle/>
                    <a:p>
                      <a:pPr algn="ctr"/>
                      <a:endParaRPr lang="en-US" sz="1600" b="0" dirty="0">
                        <a:latin typeface="Segoe UI" panose="020B0502040204020203" pitchFamily="34" charset="0"/>
                        <a:cs typeface="Segoe UI" panose="020B0502040204020203" pitchFamily="34" charset="0"/>
                      </a:endParaRPr>
                    </a:p>
                    <a:p>
                      <a:pPr algn="ctr"/>
                      <a:r>
                        <a:rPr lang="en-US" sz="1600" b="0" dirty="0">
                          <a:latin typeface="Segoe UI" panose="020B0502040204020203" pitchFamily="34" charset="0"/>
                          <a:cs typeface="Segoe UI" panose="020B0502040204020203" pitchFamily="34" charset="0"/>
                        </a:rPr>
                        <a:t>6.315e-4</a:t>
                      </a:r>
                    </a:p>
                  </a:txBody>
                  <a:tcPr/>
                </a:tc>
                <a:tc>
                  <a:txBody>
                    <a:bodyPr/>
                    <a:lstStyle/>
                    <a:p>
                      <a:pPr algn="ctr"/>
                      <a:r>
                        <a:rPr lang="en-US" sz="1600" b="1" dirty="0">
                          <a:solidFill>
                            <a:srgbClr val="FF0000"/>
                          </a:solidFill>
                          <a:latin typeface="Segoe UI" panose="020B0502040204020203" pitchFamily="34" charset="0"/>
                          <a:cs typeface="Segoe UI" panose="020B0502040204020203" pitchFamily="34" charset="0"/>
                        </a:rPr>
                        <a:t>619</a:t>
                      </a:r>
                    </a:p>
                  </a:txBody>
                  <a:tcPr/>
                </a:tc>
                <a:tc>
                  <a:txBody>
                    <a:bodyPr/>
                    <a:lstStyle/>
                    <a:p>
                      <a:pPr algn="ctr"/>
                      <a:r>
                        <a:rPr lang="en-US" sz="1600" b="1" dirty="0">
                          <a:solidFill>
                            <a:srgbClr val="00B0F0"/>
                          </a:solidFill>
                          <a:latin typeface="Segoe UI" panose="020B0502040204020203" pitchFamily="34" charset="0"/>
                          <a:cs typeface="Segoe UI" panose="020B0502040204020203" pitchFamily="34" charset="0"/>
                        </a:rPr>
                        <a:t>517</a:t>
                      </a:r>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&lt; 25 MPa</a:t>
                      </a:r>
                    </a:p>
                  </a:txBody>
                  <a:tcPr/>
                </a:tc>
                <a:tc rowSpan="2">
                  <a:txBody>
                    <a:bodyPr/>
                    <a:lstStyle/>
                    <a:p>
                      <a:pPr algn="ctr"/>
                      <a:endParaRPr lang="en-US" sz="1600" b="1" dirty="0">
                        <a:solidFill>
                          <a:schemeClr val="accent1">
                            <a:lumMod val="75000"/>
                          </a:schemeClr>
                        </a:solidFill>
                        <a:latin typeface="Segoe UI" panose="020B0502040204020203" pitchFamily="34" charset="0"/>
                        <a:cs typeface="Segoe UI" panose="020B0502040204020203" pitchFamily="34" charset="0"/>
                      </a:endParaRPr>
                    </a:p>
                    <a:p>
                      <a:pPr algn="ctr"/>
                      <a:r>
                        <a:rPr lang="en-US" sz="1600" b="1" dirty="0">
                          <a:solidFill>
                            <a:schemeClr val="accent1">
                              <a:lumMod val="75000"/>
                            </a:schemeClr>
                          </a:solidFill>
                          <a:latin typeface="Segoe UI" panose="020B0502040204020203" pitchFamily="34" charset="0"/>
                          <a:cs typeface="Segoe UI" panose="020B0502040204020203" pitchFamily="34" charset="0"/>
                        </a:rPr>
                        <a:t>244</a:t>
                      </a:r>
                    </a:p>
                  </a:txBody>
                  <a:tcPr/>
                </a:tc>
                <a:extLst>
                  <a:ext uri="{0D108BD9-81ED-4DB2-BD59-A6C34878D82A}">
                    <a16:rowId xmlns:a16="http://schemas.microsoft.com/office/drawing/2014/main" val="2615908453"/>
                  </a:ext>
                </a:extLst>
              </a:tr>
              <a:tr h="370840">
                <a:tc vMerge="1">
                  <a:txBody>
                    <a:bodyPr/>
                    <a:lstStyle/>
                    <a:p>
                      <a:pPr algn="ctr"/>
                      <a:endParaRPr lang="en-US" dirty="0"/>
                    </a:p>
                  </a:txBody>
                  <a:tcPr/>
                </a:tc>
                <a:tc>
                  <a:txBody>
                    <a:bodyPr/>
                    <a:lstStyle/>
                    <a:p>
                      <a:pPr algn="ctr"/>
                      <a:r>
                        <a:rPr lang="en-US" sz="1600" b="0" dirty="0">
                          <a:latin typeface="Segoe UI" panose="020B0502040204020203" pitchFamily="34" charset="0"/>
                          <a:cs typeface="Segoe UI" panose="020B0502040204020203" pitchFamily="34" charset="0"/>
                        </a:rPr>
                        <a:t>Cold</a:t>
                      </a:r>
                    </a:p>
                  </a:txBody>
                  <a:tcPr/>
                </a:tc>
                <a:tc>
                  <a:txBody>
                    <a:bodyPr/>
                    <a:lstStyle/>
                    <a:p>
                      <a:pPr algn="ctr"/>
                      <a:r>
                        <a:rPr lang="en-US" sz="1600" b="0" dirty="0">
                          <a:latin typeface="Segoe UI" panose="020B0502040204020203" pitchFamily="34" charset="0"/>
                          <a:cs typeface="Segoe UI" panose="020B0502040204020203" pitchFamily="34" charset="0"/>
                        </a:rPr>
                        <a:t>0.055</a:t>
                      </a:r>
                    </a:p>
                  </a:txBody>
                  <a:tcPr/>
                </a:tc>
                <a:tc>
                  <a:txBody>
                    <a:bodyPr/>
                    <a:lstStyle/>
                    <a:p>
                      <a:pPr algn="ctr"/>
                      <a:r>
                        <a:rPr lang="en-US" sz="1600" b="1" dirty="0">
                          <a:solidFill>
                            <a:srgbClr val="002060"/>
                          </a:solidFill>
                          <a:latin typeface="Segoe UI" panose="020B0502040204020203" pitchFamily="34" charset="0"/>
                          <a:cs typeface="Segoe UI" panose="020B0502040204020203" pitchFamily="34" charset="0"/>
                        </a:rPr>
                        <a:t>0.064</a:t>
                      </a:r>
                    </a:p>
                  </a:txBody>
                  <a:tcPr/>
                </a:tc>
                <a:tc vMerge="1">
                  <a:txBody>
                    <a:bodyPr/>
                    <a:lstStyle/>
                    <a:p>
                      <a:pPr algn="ctr"/>
                      <a:endParaRPr lang="en-US" sz="1200" b="1" dirty="0">
                        <a:latin typeface="Arial Nova" panose="020B0504020202020204" pitchFamily="34" charset="0"/>
                      </a:endParaRPr>
                    </a:p>
                  </a:txBody>
                  <a:tcPr/>
                </a:tc>
                <a:tc vMerge="1">
                  <a:txBody>
                    <a:bodyPr/>
                    <a:lstStyle/>
                    <a:p>
                      <a:endParaRPr lang="en-US"/>
                    </a:p>
                  </a:txBody>
                  <a:tcPr/>
                </a:tc>
                <a:tc vMerge="1">
                  <a:txBody>
                    <a:bodyPr/>
                    <a:lstStyle/>
                    <a:p>
                      <a:endParaRPr lang="en-US"/>
                    </a:p>
                  </a:txBody>
                  <a:tcPr/>
                </a:tc>
                <a:tc>
                  <a:txBody>
                    <a:bodyPr/>
                    <a:lstStyle/>
                    <a:p>
                      <a:pPr algn="ctr"/>
                      <a:r>
                        <a:rPr lang="en-US" sz="1600" b="1" dirty="0">
                          <a:solidFill>
                            <a:srgbClr val="FF0000"/>
                          </a:solidFill>
                          <a:latin typeface="Segoe UI" panose="020B0502040204020203" pitchFamily="34" charset="0"/>
                          <a:cs typeface="Segoe UI" panose="020B0502040204020203" pitchFamily="34" charset="0"/>
                        </a:rPr>
                        <a:t>267</a:t>
                      </a:r>
                    </a:p>
                  </a:txBody>
                  <a:tcPr/>
                </a:tc>
                <a:tc>
                  <a:txBody>
                    <a:bodyPr/>
                    <a:lstStyle/>
                    <a:p>
                      <a:pPr algn="ctr"/>
                      <a:r>
                        <a:rPr lang="en-US" sz="1600" b="1" dirty="0">
                          <a:solidFill>
                            <a:srgbClr val="00B0F0"/>
                          </a:solidFill>
                          <a:latin typeface="Segoe UI" panose="020B0502040204020203" pitchFamily="34" charset="0"/>
                          <a:cs typeface="Segoe UI" panose="020B0502040204020203" pitchFamily="34" charset="0"/>
                        </a:rPr>
                        <a:t>370</a:t>
                      </a:r>
                    </a:p>
                  </a:txBody>
                  <a:tcPr/>
                </a:tc>
                <a:tc vMerge="1">
                  <a:txBody>
                    <a:bodyPr/>
                    <a:lstStyle/>
                    <a:p>
                      <a:pPr algn="ctr"/>
                      <a:endParaRPr lang="en-US" sz="1200" b="1" dirty="0">
                        <a:latin typeface="Arial Nova" panose="020B0504020202020204" pitchFamily="34" charset="0"/>
                      </a:endParaRPr>
                    </a:p>
                  </a:txBody>
                  <a:tcPr/>
                </a:tc>
                <a:tc vMerge="1">
                  <a:txBody>
                    <a:bodyPr/>
                    <a:lstStyle/>
                    <a:p>
                      <a:pPr algn="ctr"/>
                      <a:endParaRPr lang="en-US" sz="1200" b="1" dirty="0">
                        <a:latin typeface="Arial Nova" panose="020B0504020202020204" pitchFamily="34" charset="0"/>
                      </a:endParaRPr>
                    </a:p>
                  </a:txBody>
                  <a:tcPr/>
                </a:tc>
                <a:extLst>
                  <a:ext uri="{0D108BD9-81ED-4DB2-BD59-A6C34878D82A}">
                    <a16:rowId xmlns:a16="http://schemas.microsoft.com/office/drawing/2014/main" val="4240375662"/>
                  </a:ext>
                </a:extLst>
              </a:tr>
              <a:tr h="370840">
                <a:tc rowSpan="2">
                  <a:txBody>
                    <a:bodyPr/>
                    <a:lstStyle/>
                    <a:p>
                      <a:pPr algn="ctr"/>
                      <a:r>
                        <a:rPr lang="en-US" sz="1600" b="0" dirty="0">
                          <a:latin typeface="Segoe UI" panose="020B0502040204020203" pitchFamily="34" charset="0"/>
                          <a:cs typeface="Segoe UI" panose="020B0502040204020203" pitchFamily="34" charset="0"/>
                        </a:rPr>
                        <a:t>3pi</a:t>
                      </a:r>
                    </a:p>
                    <a:p>
                      <a:pPr algn="ctr"/>
                      <a:r>
                        <a:rPr lang="en-US" sz="1600" b="0" dirty="0">
                          <a:latin typeface="Segoe UI" panose="020B0502040204020203" pitchFamily="34" charset="0"/>
                          <a:cs typeface="Segoe UI" panose="020B0502040204020203" pitchFamily="34" charset="0"/>
                        </a:rPr>
                        <a:t>0.075”</a:t>
                      </a:r>
                    </a:p>
                  </a:txBody>
                  <a:tcPr/>
                </a:tc>
                <a:tc>
                  <a:txBody>
                    <a:bodyPr/>
                    <a:lstStyle/>
                    <a:p>
                      <a:pPr algn="ctr"/>
                      <a:r>
                        <a:rPr lang="en-US" sz="1600" b="0" dirty="0">
                          <a:latin typeface="Segoe UI" panose="020B0502040204020203" pitchFamily="34" charset="0"/>
                          <a:cs typeface="Segoe UI" panose="020B0502040204020203" pitchFamily="34" charset="0"/>
                        </a:rPr>
                        <a:t>Hot</a:t>
                      </a:r>
                    </a:p>
                  </a:txBody>
                  <a:tcPr/>
                </a:tc>
                <a:tc>
                  <a:txBody>
                    <a:bodyPr/>
                    <a:lstStyle/>
                    <a:p>
                      <a:pPr algn="ctr"/>
                      <a:r>
                        <a:rPr lang="en-US" sz="1600" b="0" dirty="0">
                          <a:latin typeface="Segoe UI" panose="020B0502040204020203" pitchFamily="34" charset="0"/>
                          <a:cs typeface="Segoe UI" panose="020B0502040204020203" pitchFamily="34" charset="0"/>
                        </a:rPr>
                        <a:t>0.178</a:t>
                      </a:r>
                    </a:p>
                  </a:txBody>
                  <a:tcPr/>
                </a:tc>
                <a:tc>
                  <a:txBody>
                    <a:bodyPr/>
                    <a:lstStyle/>
                    <a:p>
                      <a:pPr algn="ctr"/>
                      <a:r>
                        <a:rPr lang="en-US" sz="1600" b="1" dirty="0">
                          <a:solidFill>
                            <a:srgbClr val="002060"/>
                          </a:solidFill>
                          <a:latin typeface="Segoe UI" panose="020B0502040204020203" pitchFamily="34" charset="0"/>
                          <a:cs typeface="Segoe UI" panose="020B0502040204020203" pitchFamily="34" charset="0"/>
                        </a:rPr>
                        <a:t>0.284</a:t>
                      </a:r>
                    </a:p>
                  </a:txBody>
                  <a:tcPr/>
                </a:tc>
                <a:tc rowSpan="2">
                  <a:txBody>
                    <a:bodyPr/>
                    <a:lstStyle/>
                    <a:p>
                      <a:pPr algn="ctr"/>
                      <a:endParaRPr lang="en-US" sz="1600" b="1" dirty="0">
                        <a:solidFill>
                          <a:srgbClr val="00B050"/>
                        </a:solidFill>
                        <a:latin typeface="Segoe UI" panose="020B0502040204020203" pitchFamily="34" charset="0"/>
                        <a:cs typeface="Segoe UI" panose="020B0502040204020203" pitchFamily="34" charset="0"/>
                      </a:endParaRPr>
                    </a:p>
                    <a:p>
                      <a:pPr algn="ctr"/>
                      <a:r>
                        <a:rPr lang="en-US" sz="1600" b="1" dirty="0">
                          <a:solidFill>
                            <a:srgbClr val="00B050"/>
                          </a:solidFill>
                          <a:latin typeface="Segoe UI" panose="020B0502040204020203" pitchFamily="34" charset="0"/>
                          <a:cs typeface="Segoe UI" panose="020B0502040204020203" pitchFamily="34" charset="0"/>
                        </a:rPr>
                        <a:t>11961</a:t>
                      </a:r>
                    </a:p>
                  </a:txBody>
                  <a:tcPr/>
                </a:tc>
                <a:tc rowSpan="2">
                  <a:txBody>
                    <a:bodyPr/>
                    <a:lstStyle/>
                    <a:p>
                      <a:pPr algn="ctr"/>
                      <a:endParaRPr lang="en-US" sz="1600" b="0" dirty="0">
                        <a:latin typeface="Segoe UI" panose="020B0502040204020203" pitchFamily="34" charset="0"/>
                        <a:cs typeface="Segoe UI" panose="020B0502040204020203" pitchFamily="34" charset="0"/>
                      </a:endParaRPr>
                    </a:p>
                    <a:p>
                      <a:pPr algn="ctr"/>
                      <a:r>
                        <a:rPr lang="en-US" sz="1600" b="0" dirty="0">
                          <a:latin typeface="Segoe UI" panose="020B0502040204020203" pitchFamily="34" charset="0"/>
                          <a:cs typeface="Segoe UI" panose="020B0502040204020203" pitchFamily="34" charset="0"/>
                        </a:rPr>
                        <a:t>2.18</a:t>
                      </a:r>
                    </a:p>
                  </a:txBody>
                  <a:tcPr/>
                </a:tc>
                <a:tc rowSpan="2">
                  <a:txBody>
                    <a:bodyPr/>
                    <a:lstStyle/>
                    <a:p>
                      <a:pPr algn="ctr"/>
                      <a:endParaRPr lang="en-US" sz="1600" b="0" dirty="0">
                        <a:latin typeface="Segoe UI" panose="020B0502040204020203" pitchFamily="34" charset="0"/>
                        <a:cs typeface="Segoe UI" panose="020B0502040204020203" pitchFamily="34" charset="0"/>
                      </a:endParaRPr>
                    </a:p>
                    <a:p>
                      <a:pPr algn="ctr"/>
                      <a:r>
                        <a:rPr lang="en-US" sz="1600" b="0" dirty="0">
                          <a:latin typeface="Segoe UI" panose="020B0502040204020203" pitchFamily="34" charset="0"/>
                          <a:cs typeface="Segoe UI" panose="020B0502040204020203" pitchFamily="34" charset="0"/>
                        </a:rPr>
                        <a:t>7.506e-4</a:t>
                      </a:r>
                    </a:p>
                  </a:txBody>
                  <a:tcPr/>
                </a:tc>
                <a:tc>
                  <a:txBody>
                    <a:bodyPr/>
                    <a:lstStyle/>
                    <a:p>
                      <a:pPr algn="ctr"/>
                      <a:r>
                        <a:rPr lang="en-US" sz="1600" b="1" dirty="0">
                          <a:solidFill>
                            <a:srgbClr val="FF0000"/>
                          </a:solidFill>
                          <a:latin typeface="Segoe UI" panose="020B0502040204020203" pitchFamily="34" charset="0"/>
                          <a:cs typeface="Segoe UI" panose="020B0502040204020203" pitchFamily="34" charset="0"/>
                        </a:rPr>
                        <a:t>619</a:t>
                      </a:r>
                    </a:p>
                  </a:txBody>
                  <a:tcPr/>
                </a:tc>
                <a:tc>
                  <a:txBody>
                    <a:bodyPr/>
                    <a:lstStyle/>
                    <a:p>
                      <a:pPr algn="ctr"/>
                      <a:r>
                        <a:rPr lang="en-US" sz="1600" b="1" dirty="0">
                          <a:solidFill>
                            <a:srgbClr val="00B0F0"/>
                          </a:solidFill>
                          <a:latin typeface="Segoe UI" panose="020B0502040204020203" pitchFamily="34" charset="0"/>
                          <a:cs typeface="Segoe UI" panose="020B0502040204020203" pitchFamily="34" charset="0"/>
                        </a:rPr>
                        <a:t>453</a:t>
                      </a:r>
                    </a:p>
                  </a:txBody>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&lt; 25 MPa</a:t>
                      </a:r>
                    </a:p>
                  </a:txBody>
                  <a:tcPr/>
                </a:tc>
                <a:tc rowSpan="2">
                  <a:txBody>
                    <a:bodyPr/>
                    <a:lstStyle/>
                    <a:p>
                      <a:pPr algn="ctr"/>
                      <a:endParaRPr lang="en-US" sz="1600" b="1" dirty="0">
                        <a:solidFill>
                          <a:schemeClr val="accent1">
                            <a:lumMod val="75000"/>
                          </a:schemeClr>
                        </a:solidFill>
                        <a:latin typeface="Segoe UI" panose="020B0502040204020203" pitchFamily="34" charset="0"/>
                        <a:cs typeface="Segoe UI" panose="020B0502040204020203" pitchFamily="34" charset="0"/>
                      </a:endParaRPr>
                    </a:p>
                    <a:p>
                      <a:pPr algn="ctr"/>
                      <a:r>
                        <a:rPr lang="en-US" sz="1600" b="1" dirty="0">
                          <a:solidFill>
                            <a:schemeClr val="accent1">
                              <a:lumMod val="75000"/>
                            </a:schemeClr>
                          </a:solidFill>
                          <a:latin typeface="Segoe UI" panose="020B0502040204020203" pitchFamily="34" charset="0"/>
                          <a:cs typeface="Segoe UI" panose="020B0502040204020203" pitchFamily="34" charset="0"/>
                        </a:rPr>
                        <a:t>168</a:t>
                      </a:r>
                    </a:p>
                  </a:txBody>
                  <a:tcPr/>
                </a:tc>
                <a:extLst>
                  <a:ext uri="{0D108BD9-81ED-4DB2-BD59-A6C34878D82A}">
                    <a16:rowId xmlns:a16="http://schemas.microsoft.com/office/drawing/2014/main" val="260668300"/>
                  </a:ext>
                </a:extLst>
              </a:tr>
              <a:tr h="370840">
                <a:tc vMerge="1">
                  <a:txBody>
                    <a:bodyPr/>
                    <a:lstStyle/>
                    <a:p>
                      <a:pPr algn="ctr"/>
                      <a:endParaRPr lang="en-US" dirty="0"/>
                    </a:p>
                  </a:txBody>
                  <a:tcPr/>
                </a:tc>
                <a:tc>
                  <a:txBody>
                    <a:bodyPr/>
                    <a:lstStyle/>
                    <a:p>
                      <a:pPr algn="ctr"/>
                      <a:r>
                        <a:rPr lang="en-US" sz="1600" b="0" dirty="0">
                          <a:latin typeface="Segoe UI" panose="020B0502040204020203" pitchFamily="34" charset="0"/>
                          <a:cs typeface="Segoe UI" panose="020B0502040204020203" pitchFamily="34" charset="0"/>
                        </a:rPr>
                        <a:t>Cold</a:t>
                      </a:r>
                    </a:p>
                  </a:txBody>
                  <a:tcPr/>
                </a:tc>
                <a:tc>
                  <a:txBody>
                    <a:bodyPr/>
                    <a:lstStyle/>
                    <a:p>
                      <a:pPr algn="ctr"/>
                      <a:r>
                        <a:rPr lang="en-US" sz="1600" b="0" dirty="0">
                          <a:latin typeface="Segoe UI" panose="020B0502040204020203" pitchFamily="34" charset="0"/>
                          <a:cs typeface="Segoe UI" panose="020B0502040204020203" pitchFamily="34" charset="0"/>
                        </a:rPr>
                        <a:t>0.304</a:t>
                      </a:r>
                    </a:p>
                  </a:txBody>
                  <a:tcPr/>
                </a:tc>
                <a:tc>
                  <a:txBody>
                    <a:bodyPr/>
                    <a:lstStyle/>
                    <a:p>
                      <a:pPr algn="ctr"/>
                      <a:r>
                        <a:rPr lang="en-US" sz="1600" b="1" dirty="0">
                          <a:solidFill>
                            <a:srgbClr val="002060"/>
                          </a:solidFill>
                          <a:latin typeface="Segoe UI" panose="020B0502040204020203" pitchFamily="34" charset="0"/>
                          <a:cs typeface="Segoe UI" panose="020B0502040204020203" pitchFamily="34" charset="0"/>
                        </a:rPr>
                        <a:t>0.138</a:t>
                      </a:r>
                    </a:p>
                  </a:txBody>
                  <a:tcPr/>
                </a:tc>
                <a:tc vMerge="1">
                  <a:txBody>
                    <a:bodyPr/>
                    <a:lstStyle/>
                    <a:p>
                      <a:pPr algn="ctr"/>
                      <a:endParaRPr lang="en-US" sz="1200" b="1" dirty="0">
                        <a:latin typeface="Arial Nova" panose="020B0504020202020204" pitchFamily="34" charset="0"/>
                      </a:endParaRPr>
                    </a:p>
                  </a:txBody>
                  <a:tcPr/>
                </a:tc>
                <a:tc vMerge="1">
                  <a:txBody>
                    <a:bodyPr/>
                    <a:lstStyle/>
                    <a:p>
                      <a:endParaRPr lang="en-US"/>
                    </a:p>
                  </a:txBody>
                  <a:tcPr/>
                </a:tc>
                <a:tc vMerge="1">
                  <a:txBody>
                    <a:bodyPr/>
                    <a:lstStyle/>
                    <a:p>
                      <a:endParaRPr lang="en-US"/>
                    </a:p>
                  </a:txBody>
                  <a:tcPr/>
                </a:tc>
                <a:tc>
                  <a:txBody>
                    <a:bodyPr/>
                    <a:lstStyle/>
                    <a:p>
                      <a:pPr algn="ctr"/>
                      <a:r>
                        <a:rPr lang="en-US" sz="1600" b="1" dirty="0">
                          <a:solidFill>
                            <a:srgbClr val="FF0000"/>
                          </a:solidFill>
                          <a:latin typeface="Segoe UI" panose="020B0502040204020203" pitchFamily="34" charset="0"/>
                          <a:cs typeface="Segoe UI" panose="020B0502040204020203" pitchFamily="34" charset="0"/>
                        </a:rPr>
                        <a:t>267</a:t>
                      </a:r>
                    </a:p>
                  </a:txBody>
                  <a:tcPr/>
                </a:tc>
                <a:tc>
                  <a:txBody>
                    <a:bodyPr/>
                    <a:lstStyle/>
                    <a:p>
                      <a:pPr algn="ctr"/>
                      <a:r>
                        <a:rPr lang="en-US" sz="1600" b="1" dirty="0">
                          <a:solidFill>
                            <a:srgbClr val="00B0F0"/>
                          </a:solidFill>
                          <a:latin typeface="Segoe UI" panose="020B0502040204020203" pitchFamily="34" charset="0"/>
                          <a:cs typeface="Segoe UI" panose="020B0502040204020203" pitchFamily="34" charset="0"/>
                        </a:rPr>
                        <a:t>354</a:t>
                      </a:r>
                    </a:p>
                  </a:txBody>
                  <a:tcPr/>
                </a:tc>
                <a:tc vMerge="1">
                  <a:txBody>
                    <a:bodyPr/>
                    <a:lstStyle/>
                    <a:p>
                      <a:pPr algn="ctr"/>
                      <a:endParaRPr lang="en-US" sz="1200" b="1" dirty="0">
                        <a:latin typeface="Arial Nova" panose="020B0504020202020204" pitchFamily="34" charset="0"/>
                      </a:endParaRPr>
                    </a:p>
                  </a:txBody>
                  <a:tcPr/>
                </a:tc>
                <a:tc vMerge="1">
                  <a:txBody>
                    <a:bodyPr/>
                    <a:lstStyle/>
                    <a:p>
                      <a:pPr algn="ctr"/>
                      <a:endParaRPr lang="en-US" sz="1200" b="1" dirty="0">
                        <a:latin typeface="Arial Nova" panose="020B0504020202020204" pitchFamily="34" charset="0"/>
                      </a:endParaRPr>
                    </a:p>
                  </a:txBody>
                  <a:tcPr/>
                </a:tc>
                <a:extLst>
                  <a:ext uri="{0D108BD9-81ED-4DB2-BD59-A6C34878D82A}">
                    <a16:rowId xmlns:a16="http://schemas.microsoft.com/office/drawing/2014/main" val="2490322475"/>
                  </a:ext>
                </a:extLst>
              </a:tr>
            </a:tbl>
          </a:graphicData>
        </a:graphic>
      </p:graphicFrame>
      <p:sp>
        <p:nvSpPr>
          <p:cNvPr id="5" name="Title 1">
            <a:extLst>
              <a:ext uri="{FF2B5EF4-FFF2-40B4-BE49-F238E27FC236}">
                <a16:creationId xmlns:a16="http://schemas.microsoft.com/office/drawing/2014/main" id="{6D22F70C-7F81-4EE8-A85E-182D2CAB138B}"/>
              </a:ext>
            </a:extLst>
          </p:cNvPr>
          <p:cNvSpPr txBox="1">
            <a:spLocks/>
          </p:cNvSpPr>
          <p:nvPr/>
        </p:nvSpPr>
        <p:spPr bwMode="auto">
          <a:xfrm>
            <a:off x="429767" y="274320"/>
            <a:ext cx="11430000" cy="53949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algn="l" rtl="0" eaLnBrk="1" fontAlgn="base" hangingPunct="1">
              <a:lnSpc>
                <a:spcPct val="90000"/>
              </a:lnSpc>
              <a:spcBef>
                <a:spcPct val="0"/>
              </a:spcBef>
              <a:spcAft>
                <a:spcPct val="0"/>
              </a:spcAft>
              <a:defRPr sz="3200" b="0" kern="1200">
                <a:solidFill>
                  <a:schemeClr val="tx1"/>
                </a:solidFill>
                <a:latin typeface="Century Gothic" panose="020B0502020202020204" pitchFamily="34" charset="0"/>
                <a:ea typeface="+mj-ea"/>
                <a:cs typeface="+mj-cs"/>
              </a:defRPr>
            </a:lvl1pPr>
            <a:lvl2pPr algn="l" rtl="0" eaLnBrk="1" fontAlgn="base" hangingPunct="1">
              <a:lnSpc>
                <a:spcPct val="85000"/>
              </a:lnSpc>
              <a:spcBef>
                <a:spcPct val="0"/>
              </a:spcBef>
              <a:spcAft>
                <a:spcPct val="0"/>
              </a:spcAft>
              <a:defRPr sz="3000">
                <a:solidFill>
                  <a:srgbClr val="006C3A"/>
                </a:solidFill>
                <a:latin typeface="Arial Black" pitchFamily="34" charset="0"/>
              </a:defRPr>
            </a:lvl2pPr>
            <a:lvl3pPr algn="l" rtl="0" eaLnBrk="1" fontAlgn="base" hangingPunct="1">
              <a:lnSpc>
                <a:spcPct val="85000"/>
              </a:lnSpc>
              <a:spcBef>
                <a:spcPct val="0"/>
              </a:spcBef>
              <a:spcAft>
                <a:spcPct val="0"/>
              </a:spcAft>
              <a:defRPr sz="3000">
                <a:solidFill>
                  <a:srgbClr val="006C3A"/>
                </a:solidFill>
                <a:latin typeface="Arial Black" pitchFamily="34" charset="0"/>
              </a:defRPr>
            </a:lvl3pPr>
            <a:lvl4pPr algn="l" rtl="0" eaLnBrk="1" fontAlgn="base" hangingPunct="1">
              <a:lnSpc>
                <a:spcPct val="85000"/>
              </a:lnSpc>
              <a:spcBef>
                <a:spcPct val="0"/>
              </a:spcBef>
              <a:spcAft>
                <a:spcPct val="0"/>
              </a:spcAft>
              <a:defRPr sz="3000">
                <a:solidFill>
                  <a:srgbClr val="006C3A"/>
                </a:solidFill>
                <a:latin typeface="Arial Black" pitchFamily="34" charset="0"/>
              </a:defRPr>
            </a:lvl4pPr>
            <a:lvl5pPr algn="l" rtl="0" eaLnBrk="1" fontAlgn="base" hangingPunct="1">
              <a:lnSpc>
                <a:spcPct val="85000"/>
              </a:lnSpc>
              <a:spcBef>
                <a:spcPct val="0"/>
              </a:spcBef>
              <a:spcAft>
                <a:spcPct val="0"/>
              </a:spcAft>
              <a:defRPr sz="3000">
                <a:solidFill>
                  <a:srgbClr val="006C3A"/>
                </a:solidFill>
                <a:latin typeface="Arial Black" pitchFamily="34" charset="0"/>
              </a:defRPr>
            </a:lvl5pPr>
            <a:lvl6pPr marL="457200" algn="l" rtl="0" eaLnBrk="1" fontAlgn="base" hangingPunct="1">
              <a:lnSpc>
                <a:spcPct val="85000"/>
              </a:lnSpc>
              <a:spcBef>
                <a:spcPct val="0"/>
              </a:spcBef>
              <a:spcAft>
                <a:spcPct val="0"/>
              </a:spcAft>
              <a:defRPr sz="3000">
                <a:solidFill>
                  <a:srgbClr val="006C3A"/>
                </a:solidFill>
                <a:latin typeface="Arial Black" pitchFamily="34" charset="0"/>
              </a:defRPr>
            </a:lvl6pPr>
            <a:lvl7pPr marL="914400" algn="l" rtl="0" eaLnBrk="1" fontAlgn="base" hangingPunct="1">
              <a:lnSpc>
                <a:spcPct val="85000"/>
              </a:lnSpc>
              <a:spcBef>
                <a:spcPct val="0"/>
              </a:spcBef>
              <a:spcAft>
                <a:spcPct val="0"/>
              </a:spcAft>
              <a:defRPr sz="3000">
                <a:solidFill>
                  <a:srgbClr val="006C3A"/>
                </a:solidFill>
                <a:latin typeface="Arial Black" pitchFamily="34" charset="0"/>
              </a:defRPr>
            </a:lvl7pPr>
            <a:lvl8pPr marL="1371600" algn="l" rtl="0" eaLnBrk="1" fontAlgn="base" hangingPunct="1">
              <a:lnSpc>
                <a:spcPct val="85000"/>
              </a:lnSpc>
              <a:spcBef>
                <a:spcPct val="0"/>
              </a:spcBef>
              <a:spcAft>
                <a:spcPct val="0"/>
              </a:spcAft>
              <a:defRPr sz="3000">
                <a:solidFill>
                  <a:srgbClr val="006C3A"/>
                </a:solidFill>
                <a:latin typeface="Arial Black" pitchFamily="34" charset="0"/>
              </a:defRPr>
            </a:lvl8pPr>
            <a:lvl9pPr marL="1828800" algn="l" rtl="0" eaLnBrk="1" fontAlgn="base" hangingPunct="1">
              <a:lnSpc>
                <a:spcPct val="85000"/>
              </a:lnSpc>
              <a:spcBef>
                <a:spcPct val="0"/>
              </a:spcBef>
              <a:spcAft>
                <a:spcPct val="0"/>
              </a:spcAft>
              <a:defRPr sz="3000">
                <a:solidFill>
                  <a:srgbClr val="006C3A"/>
                </a:solidFill>
                <a:latin typeface="Arial Black" pitchFamily="34" charset="0"/>
              </a:defRPr>
            </a:lvl9pPr>
          </a:lstStyle>
          <a:p>
            <a:r>
              <a:rPr lang="en-US" dirty="0">
                <a:latin typeface="Segoe UI" panose="020B0502040204020203" pitchFamily="34" charset="0"/>
                <a:cs typeface="Segoe UI" panose="020B0502040204020203" pitchFamily="34" charset="0"/>
              </a:rPr>
              <a:t>CFD-informed FEA Predictions</a:t>
            </a:r>
          </a:p>
        </p:txBody>
      </p:sp>
    </p:spTree>
    <p:extLst>
      <p:ext uri="{BB962C8B-B14F-4D97-AF65-F5344CB8AC3E}">
        <p14:creationId xmlns:p14="http://schemas.microsoft.com/office/powerpoint/2010/main" val="841436764"/>
      </p:ext>
    </p:extLst>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2D566-82E7-4D99-A523-A86F2AD921C0}"/>
              </a:ext>
            </a:extLst>
          </p:cNvPr>
          <p:cNvSpPr>
            <a:spLocks noGrp="1"/>
          </p:cNvSpPr>
          <p:nvPr>
            <p:ph type="title"/>
          </p:nvPr>
        </p:nvSpPr>
        <p:spPr/>
        <p:txBody>
          <a:bodyPr/>
          <a:lstStyle/>
          <a:p>
            <a:r>
              <a:rPr dirty="0" lang="en-US">
                <a:latin charset="0" panose="020B0502040204020203" pitchFamily="34" typeface="Segoe UI"/>
                <a:cs charset="0" panose="020B0502040204020203" pitchFamily="34" typeface="Segoe UI"/>
              </a:rPr>
              <a:t>Developing the Gyroid</a:t>
            </a:r>
          </a:p>
        </p:txBody>
      </p:sp>
      <p:pic>
        <p:nvPicPr>
          <p:cNvPr id="1026" name="Picture 2">
            <a:extLst>
              <a:ext uri="{FF2B5EF4-FFF2-40B4-BE49-F238E27FC236}">
                <a16:creationId xmlns:a16="http://schemas.microsoft.com/office/drawing/2014/main" id="{7648798F-7FB3-476C-BA82-2477DBE9677C}"/>
              </a:ext>
            </a:extLst>
          </p:cNvPr>
          <p:cNvPicPr>
            <a:picLocks noChangeArrowheads="1" noChangeAspect="1"/>
          </p:cNvPicPr>
          <p:nvPr/>
        </p:nvPicPr>
        <p:blipFill rotWithShape="1">
          <a:blip r:embed="rId2">
            <a:extLst>
              <a:ext uri="{28A0092B-C50C-407E-A947-70E740481C1C}">
                <a14:useLocalDpi xmlns:a14="http://schemas.microsoft.com/office/drawing/2010/main" val="0"/>
              </a:ext>
            </a:extLst>
          </a:blip>
          <a:srcRect b="-21" r="20"/>
          <a:stretch/>
        </p:blipFill>
        <p:spPr bwMode="auto">
          <a:xfrm>
            <a:off x="8344269" y="4249587"/>
            <a:ext cx="3515498" cy="233409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76EADB7-4347-4F22-9A3D-AE5306B09064}"/>
              </a:ext>
            </a:extLst>
          </p:cNvPr>
          <p:cNvPicPr>
            <a:picLocks noChangeAspect="1"/>
          </p:cNvPicPr>
          <p:nvPr/>
        </p:nvPicPr>
        <p:blipFill rotWithShape="1">
          <a:blip r:embed="rId3"/>
          <a:srcRect b="3" r="24"/>
          <a:stretch/>
        </p:blipFill>
        <p:spPr>
          <a:xfrm>
            <a:off x="1519881" y="1340707"/>
            <a:ext cx="4380470" cy="4176585"/>
          </a:xfrm>
          <a:prstGeom prst="rect">
            <a:avLst/>
          </a:prstGeom>
        </p:spPr>
      </p:pic>
      <p:sp>
        <p:nvSpPr>
          <p:cNvPr id="8" name="Arrow: Down 7">
            <a:extLst>
              <a:ext uri="{FF2B5EF4-FFF2-40B4-BE49-F238E27FC236}">
                <a16:creationId xmlns:a16="http://schemas.microsoft.com/office/drawing/2014/main" id="{543BFA24-E352-46B0-9CC7-B1CFB8173DEF}"/>
              </a:ext>
            </a:extLst>
          </p:cNvPr>
          <p:cNvSpPr/>
          <p:nvPr/>
        </p:nvSpPr>
        <p:spPr>
          <a:xfrm rot="10800000">
            <a:off x="3530943" y="1445741"/>
            <a:ext cx="358346" cy="539496"/>
          </a:xfrm>
          <a:prstGeom prst="downArrow">
            <a:avLst/>
          </a:prstGeom>
          <a:solidFill>
            <a:schemeClr val="bg2"/>
          </a:solidFill>
          <a:ln w="38100">
            <a:solidFill>
              <a:srgbClr val="0070C0"/>
            </a:solidFill>
            <a:miter lim="800000"/>
          </a:ln>
          <a:effectLst/>
          <a:scene3d>
            <a:camera prst="orthographicFront">
              <a:rot lat="0" lon="0" rev="0"/>
            </a:camera>
            <a:lightRig dir="tl" rig="twoPt"/>
          </a:scene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horzOverflow="overflow" lIns="182880" numCol="1" rIns="182880" rot="0" rtlCol="0" spcCol="0" spcFirstLastPara="0" tIns="182880" vert="horz" vertOverflow="overflow" wrap="square">
            <a:prstTxWarp prst="textNoShape">
              <a:avLst/>
            </a:prstTxWarp>
            <a:noAutofit/>
          </a:body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10" name="Arrow: Down 9">
            <a:extLst>
              <a:ext uri="{FF2B5EF4-FFF2-40B4-BE49-F238E27FC236}">
                <a16:creationId xmlns:a16="http://schemas.microsoft.com/office/drawing/2014/main" id="{838EFC6E-85A9-4BB9-9FA1-71D5A3DDBA75}"/>
              </a:ext>
            </a:extLst>
          </p:cNvPr>
          <p:cNvSpPr/>
          <p:nvPr/>
        </p:nvSpPr>
        <p:spPr>
          <a:xfrm rot="10800000">
            <a:off x="3351769" y="5669693"/>
            <a:ext cx="358346" cy="539496"/>
          </a:xfrm>
          <a:prstGeom prst="downArrow">
            <a:avLst/>
          </a:prstGeom>
          <a:solidFill>
            <a:schemeClr val="bg2"/>
          </a:solidFill>
          <a:ln w="38100">
            <a:solidFill>
              <a:srgbClr val="0070C0"/>
            </a:solidFill>
            <a:miter lim="800000"/>
          </a:ln>
          <a:effectLst/>
          <a:scene3d>
            <a:camera prst="orthographicFront">
              <a:rot lat="0" lon="0" rev="0"/>
            </a:camera>
            <a:lightRig dir="tl" rig="twoPt"/>
          </a:scene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horzOverflow="overflow" lIns="182880" numCol="1" rIns="182880" rot="0" rtlCol="0" spcCol="0" spcFirstLastPara="0" tIns="182880" vert="horz" vertOverflow="overflow" wrap="square">
            <a:prstTxWarp prst="textNoShape">
              <a:avLst/>
            </a:prstTxWarp>
            <a:noAutofit/>
          </a:body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11" name="Arrow: Down 10">
            <a:extLst>
              <a:ext uri="{FF2B5EF4-FFF2-40B4-BE49-F238E27FC236}">
                <a16:creationId xmlns:a16="http://schemas.microsoft.com/office/drawing/2014/main" id="{CCAC6EFB-1939-4FD4-A582-FDA338B6F0BD}"/>
              </a:ext>
            </a:extLst>
          </p:cNvPr>
          <p:cNvSpPr/>
          <p:nvPr/>
        </p:nvSpPr>
        <p:spPr>
          <a:xfrm rot="14337000">
            <a:off x="1786581" y="4199238"/>
            <a:ext cx="358346" cy="539496"/>
          </a:xfrm>
          <a:prstGeom prst="downArrow">
            <a:avLst/>
          </a:prstGeom>
          <a:solidFill>
            <a:schemeClr val="bg2"/>
          </a:solidFill>
          <a:ln w="38100">
            <a:solidFill>
              <a:srgbClr val="0070C0"/>
            </a:solidFill>
            <a:miter lim="800000"/>
          </a:ln>
          <a:effectLst/>
          <a:scene3d>
            <a:camera prst="orthographicFront">
              <a:rot lat="0" lon="0" rev="0"/>
            </a:camera>
            <a:lightRig dir="tl" rig="twoPt"/>
          </a:scene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horzOverflow="overflow" lIns="182880" numCol="1" rIns="182880" rot="0" rtlCol="0" spcCol="0" spcFirstLastPara="0" tIns="182880" vert="horz" vertOverflow="overflow" wrap="square">
            <a:prstTxWarp prst="textNoShape">
              <a:avLst/>
            </a:prstTxWarp>
            <a:noAutofit/>
          </a:body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12" name="Arrow: Down 11">
            <a:extLst>
              <a:ext uri="{FF2B5EF4-FFF2-40B4-BE49-F238E27FC236}">
                <a16:creationId xmlns:a16="http://schemas.microsoft.com/office/drawing/2014/main" id="{C2277FEB-76CB-48A7-A88B-B90370F8281F}"/>
              </a:ext>
            </a:extLst>
          </p:cNvPr>
          <p:cNvSpPr/>
          <p:nvPr/>
        </p:nvSpPr>
        <p:spPr>
          <a:xfrm rot="14337000">
            <a:off x="5662676" y="1824681"/>
            <a:ext cx="358346" cy="539496"/>
          </a:xfrm>
          <a:prstGeom prst="downArrow">
            <a:avLst/>
          </a:prstGeom>
          <a:solidFill>
            <a:schemeClr val="bg2"/>
          </a:solidFill>
          <a:ln w="38100">
            <a:solidFill>
              <a:srgbClr val="0070C0"/>
            </a:solidFill>
            <a:miter lim="800000"/>
          </a:ln>
          <a:effectLst/>
          <a:scene3d>
            <a:camera prst="orthographicFront">
              <a:rot lat="0" lon="0" rev="0"/>
            </a:camera>
            <a:lightRig dir="tl" rig="twoPt"/>
          </a:scene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horzOverflow="overflow" lIns="182880" numCol="1" rIns="182880" rot="0" rtlCol="0" spcCol="0" spcFirstLastPara="0" tIns="182880" vert="horz" vertOverflow="overflow" wrap="square">
            <a:prstTxWarp prst="textNoShape">
              <a:avLst/>
            </a:prstTxWarp>
            <a:noAutofit/>
          </a:body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9" name="TextBox 8">
            <a:extLst>
              <a:ext uri="{FF2B5EF4-FFF2-40B4-BE49-F238E27FC236}">
                <a16:creationId xmlns:a16="http://schemas.microsoft.com/office/drawing/2014/main" id="{61A2ECF8-66D1-43E6-A1B3-1FDB8C3905FF}"/>
              </a:ext>
            </a:extLst>
          </p:cNvPr>
          <p:cNvSpPr txBox="1"/>
          <p:nvPr/>
        </p:nvSpPr>
        <p:spPr>
          <a:xfrm>
            <a:off x="1025611" y="4028303"/>
            <a:ext cx="654346" cy="590931"/>
          </a:xfrm>
          <a:prstGeom prst="rect">
            <a:avLst/>
          </a:prstGeom>
          <a:noFill/>
        </p:spPr>
        <p:txBody>
          <a:bodyPr rtlCol="0" wrap="none">
            <a:spAutoFit/>
          </a:bodyPr>
          <a:lstStyle/>
          <a:p>
            <a:pPr algn="l">
              <a:lnSpc>
                <a:spcPct val="90000"/>
              </a:lnSpc>
            </a:pPr>
            <a:r>
              <a:rPr dirty="0" lang="en-US">
                <a:latin charset="0" panose="020B0502040204020203" pitchFamily="34" typeface="Segoe UI"/>
                <a:cs charset="0" panose="020B0502040204020203" pitchFamily="34" typeface="Segoe UI"/>
              </a:rPr>
              <a:t>Cold</a:t>
            </a:r>
          </a:p>
          <a:p>
            <a:pPr algn="l">
              <a:lnSpc>
                <a:spcPct val="90000"/>
              </a:lnSpc>
            </a:pPr>
            <a:r>
              <a:rPr dirty="0" lang="en-US">
                <a:latin charset="0" panose="020B0502040204020203" pitchFamily="34" typeface="Segoe UI"/>
                <a:cs charset="0" panose="020B0502040204020203" pitchFamily="34" typeface="Segoe UI"/>
              </a:rPr>
              <a:t>Flow</a:t>
            </a:r>
          </a:p>
        </p:txBody>
      </p:sp>
      <p:sp>
        <p:nvSpPr>
          <p:cNvPr id="14" name="TextBox 13">
            <a:extLst>
              <a:ext uri="{FF2B5EF4-FFF2-40B4-BE49-F238E27FC236}">
                <a16:creationId xmlns:a16="http://schemas.microsoft.com/office/drawing/2014/main" id="{5F27E41C-7570-497F-BE3D-33F6D3FF9BDA}"/>
              </a:ext>
            </a:extLst>
          </p:cNvPr>
          <p:cNvSpPr txBox="1"/>
          <p:nvPr/>
        </p:nvSpPr>
        <p:spPr>
          <a:xfrm>
            <a:off x="3710115" y="5669693"/>
            <a:ext cx="654346" cy="590931"/>
          </a:xfrm>
          <a:prstGeom prst="rect">
            <a:avLst/>
          </a:prstGeom>
          <a:noFill/>
        </p:spPr>
        <p:txBody>
          <a:bodyPr rtlCol="0" wrap="none">
            <a:spAutoFit/>
          </a:bodyPr>
          <a:lstStyle/>
          <a:p>
            <a:pPr algn="l">
              <a:lnSpc>
                <a:spcPct val="90000"/>
              </a:lnSpc>
            </a:pPr>
            <a:r>
              <a:rPr dirty="0" lang="en-US">
                <a:latin charset="0" panose="020B0502040204020203" pitchFamily="34" typeface="Segoe UI"/>
                <a:cs charset="0" panose="020B0502040204020203" pitchFamily="34" typeface="Segoe UI"/>
              </a:rPr>
              <a:t>Hot</a:t>
            </a:r>
          </a:p>
          <a:p>
            <a:pPr algn="l">
              <a:lnSpc>
                <a:spcPct val="90000"/>
              </a:lnSpc>
            </a:pPr>
            <a:r>
              <a:rPr dirty="0" lang="en-US">
                <a:latin charset="0" panose="020B0502040204020203" pitchFamily="34" typeface="Segoe UI"/>
                <a:cs charset="0" panose="020B0502040204020203" pitchFamily="34" typeface="Segoe UI"/>
              </a:rPr>
              <a:t>Flow</a:t>
            </a:r>
          </a:p>
        </p:txBody>
      </p:sp>
      <p:cxnSp>
        <p:nvCxnSpPr>
          <p:cNvPr id="15" name="Straight Arrow Connector 14">
            <a:extLst>
              <a:ext uri="{FF2B5EF4-FFF2-40B4-BE49-F238E27FC236}">
                <a16:creationId xmlns:a16="http://schemas.microsoft.com/office/drawing/2014/main" id="{9F4EEF0B-AC1D-4152-880E-5BACD609E572}"/>
              </a:ext>
            </a:extLst>
          </p:cNvPr>
          <p:cNvCxnSpPr/>
          <p:nvPr/>
        </p:nvCxnSpPr>
        <p:spPr>
          <a:xfrm>
            <a:off x="5684108" y="4083908"/>
            <a:ext cx="0" cy="729049"/>
          </a:xfrm>
          <a:prstGeom prst="straightConnector1">
            <a:avLst/>
          </a:prstGeom>
          <a:ln w="28575">
            <a:solidFill>
              <a:srgbClr val="FF0000"/>
            </a:solidFill>
            <a:miter lim="80000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A096FC7-F583-4997-B3AD-648ED20EE5C7}"/>
                  </a:ext>
                </a:extLst>
              </p:cNvPr>
              <p:cNvSpPr txBox="1"/>
              <p:nvPr/>
            </p:nvSpPr>
            <p:spPr>
              <a:xfrm>
                <a:off x="5795771" y="4369935"/>
                <a:ext cx="219611" cy="249299"/>
              </a:xfrm>
              <a:prstGeom prst="rect">
                <a:avLst/>
              </a:prstGeom>
              <a:noFill/>
            </p:spPr>
            <p:txBody>
              <a:bodyPr bIns="0" lIns="0" rIns="0" rtlCol="0" tIns="0" wrap="none">
                <a:spAutoFit/>
              </a:bodyPr>
              <a:lstStyle/>
              <a:p>
                <a:pPr algn="l">
                  <a:lnSpc>
                    <a:spcPct val="90000"/>
                  </a:lnSpc>
                </a:pPr>
                <a14:m>
                  <m:oMathPara xmlns:m="http://schemas.openxmlformats.org/officeDocument/2006/math">
                    <m:oMathParaPr>
                      <m:jc m:val="centerGroup"/>
                    </m:oMathParaPr>
                    <m:oMath xmlns:m="http://schemas.openxmlformats.org/officeDocument/2006/math">
                      <m:acc>
                        <m:accPr>
                          <m:chr m:val="⃗"/>
                          <m:ctrlPr>
                            <a:rPr b="1" i="1" lang="en-US" smtClean="0">
                              <a:latin charset="0" panose="02040503050406030204" pitchFamily="18" typeface="Cambria Math"/>
                            </a:rPr>
                          </m:ctrlPr>
                        </m:accPr>
                        <m:e>
                          <m:r>
                            <a:rPr b="1" i="1" lang="en-US" smtClean="0">
                              <a:latin charset="0" panose="02040503050406030204" pitchFamily="18" typeface="Cambria Math"/>
                            </a:rPr>
                            <m:t>𝒈</m:t>
                          </m:r>
                        </m:e>
                      </m:acc>
                    </m:oMath>
                  </m:oMathPara>
                </a14:m>
                <a:endParaRPr b="1" dirty="0" lang="en-US">
                  <a:latin charset="0" panose="020B0502040204020203" pitchFamily="34" typeface="Segoe UI"/>
                  <a:cs charset="0" panose="020B0502040204020203" pitchFamily="34" typeface="Segoe UI"/>
                </a:endParaRPr>
              </a:p>
            </p:txBody>
          </p:sp>
        </mc:Choice>
        <mc:Fallback xmlns="">
          <p:sp>
            <p:nvSpPr>
              <p:cNvPr id="16" name="TextBox 15">
                <a:extLst>
                  <a:ext uri="{FF2B5EF4-FFF2-40B4-BE49-F238E27FC236}">
                    <a16:creationId xmlns:a16="http://schemas.microsoft.com/office/drawing/2014/main" id="{CA096FC7-F583-4997-B3AD-648ED20EE5C7}"/>
                  </a:ext>
                </a:extLst>
              </p:cNvPr>
              <p:cNvSpPr txBox="1">
                <a:spLocks noAdjustHandles="1" noChangeArrowheads="1" noChangeAspect="1" noChangeShapeType="1" noEditPoints="1" noMove="1" noResize="1" noRot="1" noTextEdit="1"/>
              </p:cNvSpPr>
              <p:nvPr/>
            </p:nvSpPr>
            <p:spPr>
              <a:xfrm>
                <a:off x="5795771" y="4369935"/>
                <a:ext cx="219611" cy="249299"/>
              </a:xfrm>
              <a:prstGeom prst="rect">
                <a:avLst/>
              </a:prstGeom>
              <a:blipFill>
                <a:blip r:embed="rId4"/>
                <a:stretch>
                  <a:fillRect b="-31707" l="-25000" r="-25000"/>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D01A0B90-C96C-4580-8622-09EA4AC6F6BE}"/>
              </a:ext>
            </a:extLst>
          </p:cNvPr>
          <p:cNvSpPr txBox="1"/>
          <p:nvPr/>
        </p:nvSpPr>
        <p:spPr>
          <a:xfrm>
            <a:off x="4595554" y="5287725"/>
            <a:ext cx="3886332" cy="1508105"/>
          </a:xfrm>
          <a:prstGeom prst="rect">
            <a:avLst/>
          </a:prstGeom>
          <a:noFill/>
        </p:spPr>
        <p:txBody>
          <a:bodyPr rtlCol="0" wrap="square">
            <a:spAutoFit/>
          </a:bodyPr>
          <a:lstStyle/>
          <a:p>
            <a:r>
              <a:rPr b="1" dirty="0" lang="en-US" sz="1200">
                <a:latin charset="0" panose="020B0502040204020203" pitchFamily="34" typeface="Segoe UI"/>
                <a:cs charset="0" panose="020B0502040204020203" pitchFamily="34" typeface="Segoe UI"/>
              </a:rPr>
              <a:t>Shell-Side (Hot Fluid)</a:t>
            </a:r>
            <a:endParaRPr dirty="0" lang="en-US" sz="1200">
              <a:latin charset="0" panose="020B0502040204020203" pitchFamily="34" typeface="Segoe UI"/>
              <a:cs charset="0" panose="020B0502040204020203" pitchFamily="34" typeface="Segoe UI"/>
            </a:endParaRPr>
          </a:p>
          <a:p>
            <a:r>
              <a:rPr dirty="0" lang="en-US" sz="1100">
                <a:latin charset="0" panose="020B0502040204020203" pitchFamily="34" typeface="Segoe UI"/>
                <a:cs charset="0" panose="020B0502040204020203" pitchFamily="34" typeface="Segoe UI"/>
              </a:rPr>
              <a:t>Flow Rate 		            0.04502 kg/s</a:t>
            </a:r>
          </a:p>
          <a:p>
            <a:r>
              <a:rPr dirty="0" lang="en-US" sz="1100">
                <a:latin charset="0" panose="020B0502040204020203" pitchFamily="34" typeface="Segoe UI"/>
                <a:cs charset="0" panose="020B0502040204020203" pitchFamily="34" typeface="Segoe UI"/>
              </a:rPr>
              <a:t>Inlet Temperature 	            619 C (892.16 K)</a:t>
            </a:r>
          </a:p>
          <a:p>
            <a:endParaRPr dirty="0" lang="en-US" sz="1200">
              <a:latin charset="0" panose="020B0502040204020203" pitchFamily="34" typeface="Segoe UI"/>
              <a:cs charset="0" panose="020B0502040204020203" pitchFamily="34" typeface="Segoe UI"/>
            </a:endParaRPr>
          </a:p>
          <a:p>
            <a:r>
              <a:rPr b="1" dirty="0" lang="en-US" sz="1200">
                <a:latin charset="0" panose="020B0502040204020203" pitchFamily="34" typeface="Segoe UI"/>
                <a:cs charset="0" panose="020B0502040204020203" pitchFamily="34" typeface="Segoe UI"/>
              </a:rPr>
              <a:t>Tube-Side (Cold Fluid)</a:t>
            </a:r>
            <a:endParaRPr dirty="0" lang="en-US" sz="1200">
              <a:latin charset="0" panose="020B0502040204020203" pitchFamily="34" typeface="Segoe UI"/>
              <a:cs charset="0" panose="020B0502040204020203" pitchFamily="34" typeface="Segoe UI"/>
            </a:endParaRPr>
          </a:p>
          <a:p>
            <a:r>
              <a:rPr dirty="0" lang="en-US" sz="1100">
                <a:latin charset="0" panose="020B0502040204020203" pitchFamily="34" typeface="Segoe UI"/>
                <a:cs charset="0" panose="020B0502040204020203" pitchFamily="34" typeface="Segoe UI"/>
              </a:rPr>
              <a:t>Mass Inflow		             0.034668 kg/s (total)</a:t>
            </a:r>
          </a:p>
          <a:p>
            <a:r>
              <a:rPr dirty="0" lang="en-US" sz="1100">
                <a:latin charset="0" panose="020B0502040204020203" pitchFamily="34" typeface="Segoe UI"/>
                <a:cs charset="0" panose="020B0502040204020203" pitchFamily="34" typeface="Segoe UI"/>
              </a:rPr>
              <a:t>Inlet Temperature 	             267 C (540.16 K)</a:t>
            </a:r>
          </a:p>
          <a:p>
            <a:endParaRPr dirty="0" lang="en-US" sz="1200">
              <a:latin charset="0" panose="020B0502040204020203" pitchFamily="34" typeface="Segoe UI"/>
              <a:cs charset="0" panose="020B0502040204020203" pitchFamily="34" typeface="Segoe UI"/>
            </a:endParaRPr>
          </a:p>
        </p:txBody>
      </p:sp>
      <p:pic>
        <p:nvPicPr>
          <p:cNvPr descr="image002" id="19" name="Picture 1">
            <a:extLst>
              <a:ext uri="{FF2B5EF4-FFF2-40B4-BE49-F238E27FC236}">
                <a16:creationId xmlns:a16="http://schemas.microsoft.com/office/drawing/2014/main" id="{0AE5A1B6-E06B-47BC-BE6D-036E52541CC7}"/>
              </a:ext>
            </a:extLst>
          </p:cNvPr>
          <p:cNvPicPr>
            <a:picLocks noChangeArrowheads="1"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02407" y="408803"/>
            <a:ext cx="4714875"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5196A270-1C74-4381-9814-2A5E5E6721DF}"/>
              </a:ext>
            </a:extLst>
          </p:cNvPr>
          <p:cNvSpPr txBox="1"/>
          <p:nvPr/>
        </p:nvSpPr>
        <p:spPr>
          <a:xfrm>
            <a:off x="8823753" y="408803"/>
            <a:ext cx="3211728" cy="341632"/>
          </a:xfrm>
          <a:prstGeom prst="rect">
            <a:avLst/>
          </a:prstGeom>
          <a:noFill/>
        </p:spPr>
        <p:txBody>
          <a:bodyPr rtlCol="0" wrap="square">
            <a:spAutoFit/>
          </a:bodyPr>
          <a:lstStyle/>
          <a:p>
            <a:pPr algn="l">
              <a:lnSpc>
                <a:spcPct val="90000"/>
              </a:lnSpc>
            </a:pPr>
            <a:r>
              <a:rPr b="1" dirty="0" lang="en-US">
                <a:latin charset="0" panose="020B0502040204020203" pitchFamily="34" typeface="Segoe UI"/>
                <a:cs charset="0" panose="020B0502040204020203" pitchFamily="34" typeface="Segoe UI"/>
              </a:rPr>
              <a:t>(Colorado School of Mines)</a:t>
            </a:r>
          </a:p>
        </p:txBody>
      </p:sp>
      <p:sp>
        <p:nvSpPr>
          <p:cNvPr id="17" name="Rectangle 16">
            <a:extLst>
              <a:ext uri="{FF2B5EF4-FFF2-40B4-BE49-F238E27FC236}">
                <a16:creationId xmlns:a16="http://schemas.microsoft.com/office/drawing/2014/main" id="{8F2C5DFE-81D9-4D2B-8B85-49FE7D3AB096}"/>
              </a:ext>
            </a:extLst>
          </p:cNvPr>
          <p:cNvSpPr/>
          <p:nvPr/>
        </p:nvSpPr>
        <p:spPr>
          <a:xfrm>
            <a:off x="698157" y="2860589"/>
            <a:ext cx="3191107" cy="2310714"/>
          </a:xfrm>
          <a:prstGeom prst="rect">
            <a:avLst/>
          </a:prstGeom>
          <a:noFill/>
          <a:ln w="38100">
            <a:solidFill>
              <a:srgbClr val="00B0F0"/>
            </a:solidFill>
            <a:prstDash val="sysDash"/>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horzOverflow="overflow" lIns="182880" numCol="1" rIns="182880" rot="0" rtlCol="0" spcCol="0" spcFirstLastPara="0" tIns="182880" vert="horz" vertOverflow="overflow" wrap="square">
            <a:prstTxWarp prst="textNoShape">
              <a:avLst/>
            </a:prstTxWarp>
            <a:noAutofit/>
          </a:body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22" name="Rectangle 21">
            <a:extLst>
              <a:ext uri="{FF2B5EF4-FFF2-40B4-BE49-F238E27FC236}">
                <a16:creationId xmlns:a16="http://schemas.microsoft.com/office/drawing/2014/main" id="{6DDA0662-73EB-434E-AC36-F6EE92A0EEC8}"/>
              </a:ext>
            </a:extLst>
          </p:cNvPr>
          <p:cNvSpPr/>
          <p:nvPr/>
        </p:nvSpPr>
        <p:spPr>
          <a:xfrm>
            <a:off x="8344269" y="4249587"/>
            <a:ext cx="3515498" cy="2310714"/>
          </a:xfrm>
          <a:prstGeom prst="rect">
            <a:avLst/>
          </a:prstGeom>
          <a:noFill/>
          <a:ln w="38100">
            <a:solidFill>
              <a:srgbClr val="00B0F0"/>
            </a:solidFill>
            <a:prstDash val="sysDash"/>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horzOverflow="overflow" lIns="182880" numCol="1" rIns="182880" rot="0" rtlCol="0" spcCol="0" spcFirstLastPara="0" tIns="182880" vert="horz" vertOverflow="overflow" wrap="square">
            <a:prstTxWarp prst="textNoShape">
              <a:avLst/>
            </a:prstTxWarp>
            <a:noAutofit/>
          </a:body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3" name="TextBox 2">
            <a:extLst>
              <a:ext uri="{FF2B5EF4-FFF2-40B4-BE49-F238E27FC236}">
                <a16:creationId xmlns:a16="http://schemas.microsoft.com/office/drawing/2014/main" id="{48386F5B-007C-F2E6-0DFC-2D404FFD6951}"/>
              </a:ext>
            </a:extLst>
          </p:cNvPr>
          <p:cNvSpPr txBox="1"/>
          <p:nvPr/>
        </p:nvSpPr>
        <p:spPr>
          <a:xfrm>
            <a:off x="548640" y="1340707"/>
            <a:ext cx="1771895" cy="341632"/>
          </a:xfrm>
          <a:prstGeom prst="rect">
            <a:avLst/>
          </a:prstGeom>
          <a:noFill/>
          <a:ln>
            <a:solidFill>
              <a:schemeClr val="tx1"/>
            </a:solidFill>
          </a:ln>
        </p:spPr>
        <p:txBody>
          <a:bodyPr rtlCol="0" wrap="none">
            <a:spAutoFit/>
          </a:bodyPr>
          <a:lstStyle/>
          <a:p>
            <a:pPr algn="l">
              <a:lnSpc>
                <a:spcPct val="90000"/>
              </a:lnSpc>
            </a:pPr>
            <a:r>
              <a:rPr dirty="0" lang="en-US">
                <a:latin charset="0" panose="020B0502040204020203" pitchFamily="34" typeface="Segoe UI"/>
                <a:cs charset="0" panose="020B0502040204020203" pitchFamily="34" typeface="Segoe UI"/>
              </a:rPr>
              <a:t>NECTAR Design</a:t>
            </a:r>
          </a:p>
        </p:txBody>
      </p:sp>
    </p:spTree>
    <p:extLst>
      <p:ext uri="{BB962C8B-B14F-4D97-AF65-F5344CB8AC3E}">
        <p14:creationId xmlns:p14="http://schemas.microsoft.com/office/powerpoint/2010/main" val="3119830986"/>
      </p:ext>
    </p:extLst>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9BE2885-E709-4C0D-80B6-79A92AE714E7}"/>
              </a:ext>
            </a:extLst>
          </p:cNvPr>
          <p:cNvSpPr>
            <a:spLocks noGrp="1"/>
          </p:cNvSpPr>
          <p:nvPr>
            <p:ph type="title"/>
          </p:nvPr>
        </p:nvSpPr>
        <p:spPr/>
        <p:txBody>
          <a:bodyPr/>
          <a:lstStyle/>
          <a:p>
            <a:r>
              <a:rPr dirty="0" lang="en-US">
                <a:latin charset="0" panose="020B0502040204020203" pitchFamily="34" typeface="Segoe UI"/>
                <a:cs charset="0" panose="020B0502040204020203" pitchFamily="34" typeface="Segoe UI"/>
              </a:rPr>
              <a:t>CAD to Realization</a:t>
            </a:r>
          </a:p>
        </p:txBody>
      </p:sp>
      <p:pic>
        <p:nvPicPr>
          <p:cNvPr id="5" name="Picture 4">
            <a:extLst>
              <a:ext uri="{FF2B5EF4-FFF2-40B4-BE49-F238E27FC236}">
                <a16:creationId xmlns:a16="http://schemas.microsoft.com/office/drawing/2014/main" id="{DBFE341A-0FB1-46A2-8324-A643AC5EF689}"/>
              </a:ext>
            </a:extLst>
          </p:cNvPr>
          <p:cNvPicPr>
            <a:picLocks noChangeAspect="1"/>
          </p:cNvPicPr>
          <p:nvPr/>
        </p:nvPicPr>
        <p:blipFill rotWithShape="1">
          <a:blip r:embed="rId2"/>
          <a:srcRect b="-41" r="36"/>
          <a:stretch/>
        </p:blipFill>
        <p:spPr>
          <a:xfrm>
            <a:off x="493972" y="1199047"/>
            <a:ext cx="5243344" cy="5189838"/>
          </a:xfrm>
          <a:prstGeom prst="rect">
            <a:avLst/>
          </a:prstGeom>
        </p:spPr>
      </p:pic>
      <p:sp>
        <p:nvSpPr>
          <p:cNvPr id="6" name="TextBox 4">
            <a:extLst>
              <a:ext uri="{FF2B5EF4-FFF2-40B4-BE49-F238E27FC236}">
                <a16:creationId xmlns:a16="http://schemas.microsoft.com/office/drawing/2014/main" id="{E2FB89B2-082B-49B4-8BC2-1B48EF68CBBB}"/>
              </a:ext>
            </a:extLst>
          </p:cNvPr>
          <p:cNvSpPr txBox="1"/>
          <p:nvPr/>
        </p:nvSpPr>
        <p:spPr>
          <a:xfrm>
            <a:off x="150137" y="3608831"/>
            <a:ext cx="1251435" cy="840230"/>
          </a:xfrm>
          <a:prstGeom prst="rect">
            <a:avLst/>
          </a:prstGeom>
          <a:noFill/>
        </p:spPr>
        <p:txBody>
          <a:bodyPr rtlCol="0" wrap="square">
            <a:spAutoFit/>
          </a:bodyPr>
          <a:lst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ctr">
              <a:lnSpc>
                <a:spcPct val="90000"/>
              </a:lnSpc>
            </a:pPr>
            <a:r>
              <a:rPr b="1" dirty="0" lang="en-US">
                <a:latin charset="0" panose="020B0502040204020203" pitchFamily="34" typeface="Segoe UI"/>
                <a:cs charset="0" panose="020B0502040204020203" pitchFamily="34" typeface="Segoe UI"/>
              </a:rPr>
              <a:t>Cold</a:t>
            </a:r>
          </a:p>
          <a:p>
            <a:pPr algn="ctr">
              <a:lnSpc>
                <a:spcPct val="90000"/>
              </a:lnSpc>
            </a:pPr>
            <a:r>
              <a:rPr b="1" dirty="0" lang="en-US">
                <a:latin charset="0" panose="020B0502040204020203" pitchFamily="34" typeface="Segoe UI"/>
                <a:cs charset="0" panose="020B0502040204020203" pitchFamily="34" typeface="Segoe UI"/>
              </a:rPr>
              <a:t>Flow </a:t>
            </a:r>
          </a:p>
          <a:p>
            <a:pPr algn="ctr">
              <a:lnSpc>
                <a:spcPct val="90000"/>
              </a:lnSpc>
            </a:pPr>
            <a:r>
              <a:rPr b="1" dirty="0" lang="en-US">
                <a:latin charset="0" panose="020B0502040204020203" pitchFamily="34" typeface="Segoe UI"/>
                <a:cs charset="0" panose="020B0502040204020203" pitchFamily="34" typeface="Segoe UI"/>
              </a:rPr>
              <a:t>IN</a:t>
            </a:r>
          </a:p>
        </p:txBody>
      </p:sp>
      <p:sp>
        <p:nvSpPr>
          <p:cNvPr id="7" name="Arrow: Right 6">
            <a:extLst>
              <a:ext uri="{FF2B5EF4-FFF2-40B4-BE49-F238E27FC236}">
                <a16:creationId xmlns:a16="http://schemas.microsoft.com/office/drawing/2014/main" id="{C5BFE16A-EBF5-4E66-B5D8-8688A86D01FB}"/>
              </a:ext>
            </a:extLst>
          </p:cNvPr>
          <p:cNvSpPr/>
          <p:nvPr/>
        </p:nvSpPr>
        <p:spPr>
          <a:xfrm rot="19298764">
            <a:off x="1315436" y="5221247"/>
            <a:ext cx="354227" cy="154385"/>
          </a:xfrm>
          <a:prstGeom prst="rightArrow">
            <a:avLst/>
          </a:prstGeom>
          <a:solidFill>
            <a:schemeClr val="bg1"/>
          </a:solidFill>
          <a:ln w="19050">
            <a:solidFill>
              <a:schemeClr val="accent1">
                <a:lumMod val="50000"/>
              </a:schemeClr>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8" name="Arrow: Right 7">
            <a:extLst>
              <a:ext uri="{FF2B5EF4-FFF2-40B4-BE49-F238E27FC236}">
                <a16:creationId xmlns:a16="http://schemas.microsoft.com/office/drawing/2014/main" id="{50905AED-DC3B-4D78-9F24-9A547B974F6D}"/>
              </a:ext>
            </a:extLst>
          </p:cNvPr>
          <p:cNvSpPr/>
          <p:nvPr/>
        </p:nvSpPr>
        <p:spPr>
          <a:xfrm rot="19298764">
            <a:off x="1847135" y="5548272"/>
            <a:ext cx="354227" cy="154385"/>
          </a:xfrm>
          <a:prstGeom prst="rightArrow">
            <a:avLst/>
          </a:prstGeom>
          <a:solidFill>
            <a:schemeClr val="bg1"/>
          </a:solidFill>
          <a:ln w="19050">
            <a:solidFill>
              <a:schemeClr val="accent1">
                <a:lumMod val="50000"/>
              </a:schemeClr>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9" name="Arrow: Right 8">
            <a:extLst>
              <a:ext uri="{FF2B5EF4-FFF2-40B4-BE49-F238E27FC236}">
                <a16:creationId xmlns:a16="http://schemas.microsoft.com/office/drawing/2014/main" id="{D3CA2D42-5720-4858-8D24-147FFCEDF18C}"/>
              </a:ext>
            </a:extLst>
          </p:cNvPr>
          <p:cNvSpPr/>
          <p:nvPr/>
        </p:nvSpPr>
        <p:spPr>
          <a:xfrm rot="19298764">
            <a:off x="2345165" y="5797896"/>
            <a:ext cx="354227" cy="154385"/>
          </a:xfrm>
          <a:prstGeom prst="rightArrow">
            <a:avLst/>
          </a:prstGeom>
          <a:solidFill>
            <a:schemeClr val="bg1"/>
          </a:solidFill>
          <a:ln w="19050">
            <a:solidFill>
              <a:schemeClr val="accent1">
                <a:lumMod val="50000"/>
              </a:schemeClr>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10" name="Arrow: Right 9">
            <a:extLst>
              <a:ext uri="{FF2B5EF4-FFF2-40B4-BE49-F238E27FC236}">
                <a16:creationId xmlns:a16="http://schemas.microsoft.com/office/drawing/2014/main" id="{C14745D5-BD2D-4618-A2DA-0C53E91C89FF}"/>
              </a:ext>
            </a:extLst>
          </p:cNvPr>
          <p:cNvSpPr/>
          <p:nvPr/>
        </p:nvSpPr>
        <p:spPr>
          <a:xfrm rot="19298764">
            <a:off x="2843195" y="6065624"/>
            <a:ext cx="354227" cy="154385"/>
          </a:xfrm>
          <a:prstGeom prst="rightArrow">
            <a:avLst/>
          </a:prstGeom>
          <a:solidFill>
            <a:schemeClr val="bg1"/>
          </a:solidFill>
          <a:ln w="19050">
            <a:solidFill>
              <a:schemeClr val="accent1">
                <a:lumMod val="50000"/>
              </a:schemeClr>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11" name="Arrow: Right 10">
            <a:extLst>
              <a:ext uri="{FF2B5EF4-FFF2-40B4-BE49-F238E27FC236}">
                <a16:creationId xmlns:a16="http://schemas.microsoft.com/office/drawing/2014/main" id="{5C8BBDF5-3833-469A-B125-7456E5663642}"/>
              </a:ext>
            </a:extLst>
          </p:cNvPr>
          <p:cNvSpPr/>
          <p:nvPr/>
        </p:nvSpPr>
        <p:spPr>
          <a:xfrm rot="19298764">
            <a:off x="1254175" y="4744280"/>
            <a:ext cx="354227" cy="154385"/>
          </a:xfrm>
          <a:prstGeom prst="rightArrow">
            <a:avLst/>
          </a:prstGeom>
          <a:solidFill>
            <a:schemeClr val="bg1"/>
          </a:solidFill>
          <a:ln w="19050">
            <a:solidFill>
              <a:schemeClr val="accent1">
                <a:lumMod val="50000"/>
              </a:schemeClr>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12" name="Arrow: Right 11">
            <a:extLst>
              <a:ext uri="{FF2B5EF4-FFF2-40B4-BE49-F238E27FC236}">
                <a16:creationId xmlns:a16="http://schemas.microsoft.com/office/drawing/2014/main" id="{E417EBDA-92DC-4058-85CC-389C78D1F850}"/>
              </a:ext>
            </a:extLst>
          </p:cNvPr>
          <p:cNvSpPr/>
          <p:nvPr/>
        </p:nvSpPr>
        <p:spPr>
          <a:xfrm rot="19298764">
            <a:off x="1315437" y="3600578"/>
            <a:ext cx="354227" cy="154385"/>
          </a:xfrm>
          <a:prstGeom prst="rightArrow">
            <a:avLst/>
          </a:prstGeom>
          <a:solidFill>
            <a:schemeClr val="bg1"/>
          </a:solidFill>
          <a:ln w="19050">
            <a:solidFill>
              <a:schemeClr val="accent1">
                <a:lumMod val="50000"/>
              </a:schemeClr>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13" name="Arrow: Right 12">
            <a:extLst>
              <a:ext uri="{FF2B5EF4-FFF2-40B4-BE49-F238E27FC236}">
                <a16:creationId xmlns:a16="http://schemas.microsoft.com/office/drawing/2014/main" id="{11FE5713-B6F5-4448-BEBF-5F0CB15EE9C7}"/>
              </a:ext>
            </a:extLst>
          </p:cNvPr>
          <p:cNvSpPr/>
          <p:nvPr/>
        </p:nvSpPr>
        <p:spPr>
          <a:xfrm rot="19298764">
            <a:off x="3945823" y="1332148"/>
            <a:ext cx="354227" cy="154385"/>
          </a:xfrm>
          <a:prstGeom prst="rightArrow">
            <a:avLst/>
          </a:prstGeom>
          <a:solidFill>
            <a:schemeClr val="bg1"/>
          </a:solidFill>
          <a:ln w="19050">
            <a:solidFill>
              <a:schemeClr val="accent1">
                <a:lumMod val="50000"/>
              </a:schemeClr>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14" name="Arrow: Right 13">
            <a:extLst>
              <a:ext uri="{FF2B5EF4-FFF2-40B4-BE49-F238E27FC236}">
                <a16:creationId xmlns:a16="http://schemas.microsoft.com/office/drawing/2014/main" id="{3D7C4707-AAFD-4AB0-A434-5A53978020F3}"/>
              </a:ext>
            </a:extLst>
          </p:cNvPr>
          <p:cNvSpPr/>
          <p:nvPr/>
        </p:nvSpPr>
        <p:spPr>
          <a:xfrm rot="19298764">
            <a:off x="1305596" y="4181888"/>
            <a:ext cx="354227" cy="154385"/>
          </a:xfrm>
          <a:prstGeom prst="rightArrow">
            <a:avLst/>
          </a:prstGeom>
          <a:solidFill>
            <a:schemeClr val="bg1"/>
          </a:solidFill>
          <a:ln w="19050">
            <a:solidFill>
              <a:schemeClr val="accent1">
                <a:lumMod val="50000"/>
              </a:schemeClr>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15" name="Right Brace 14">
            <a:extLst>
              <a:ext uri="{FF2B5EF4-FFF2-40B4-BE49-F238E27FC236}">
                <a16:creationId xmlns:a16="http://schemas.microsoft.com/office/drawing/2014/main" id="{9C4279EA-3DEB-4486-9FB6-F64E99E82BA3}"/>
              </a:ext>
            </a:extLst>
          </p:cNvPr>
          <p:cNvSpPr/>
          <p:nvPr/>
        </p:nvSpPr>
        <p:spPr>
          <a:xfrm rot="3681434">
            <a:off x="4505476" y="2877382"/>
            <a:ext cx="145543" cy="2421173"/>
          </a:xfrm>
          <a:prstGeom prst="rightBrace">
            <a:avLst/>
          </a:prstGeom>
          <a:ln w="28575">
            <a:solidFill>
              <a:schemeClr val="bg1"/>
            </a:solidFill>
            <a:miter lim="800000"/>
          </a:ln>
        </p:spPr>
        <p:style>
          <a:lnRef idx="1">
            <a:schemeClr val="accent1"/>
          </a:lnRef>
          <a:fillRef idx="0">
            <a:schemeClr val="accent1"/>
          </a:fillRef>
          <a:effectRef idx="0">
            <a:schemeClr val="accent1"/>
          </a:effectRef>
          <a:fontRef idx="minor">
            <a:schemeClr val="tx1"/>
          </a:fontRef>
        </p:style>
        <p:txBody>
          <a:bodyPr anchor="ctr" rtlCol="0"/>
          <a:lst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ctr"/>
            <a:endParaRPr lang="en-US">
              <a:latin charset="0" panose="020B0502040204020203" pitchFamily="34" typeface="Segoe UI"/>
              <a:cs charset="0" panose="020B0502040204020203" pitchFamily="34" typeface="Segoe UI"/>
            </a:endParaRPr>
          </a:p>
        </p:txBody>
      </p:sp>
      <p:sp>
        <p:nvSpPr>
          <p:cNvPr id="16" name="TextBox 14">
            <a:extLst>
              <a:ext uri="{FF2B5EF4-FFF2-40B4-BE49-F238E27FC236}">
                <a16:creationId xmlns:a16="http://schemas.microsoft.com/office/drawing/2014/main" id="{87E4706D-37D8-4FE6-A12A-BF40BB2001F8}"/>
              </a:ext>
            </a:extLst>
          </p:cNvPr>
          <p:cNvSpPr txBox="1"/>
          <p:nvPr/>
        </p:nvSpPr>
        <p:spPr>
          <a:xfrm rot="19852695">
            <a:off x="4080372" y="4246691"/>
            <a:ext cx="1401346" cy="590931"/>
          </a:xfrm>
          <a:prstGeom prst="rect">
            <a:avLst/>
          </a:prstGeom>
          <a:noFill/>
        </p:spPr>
        <p:txBody>
          <a:bodyPr rtlCol="0" wrap="none">
            <a:spAutoFit/>
          </a:bodyPr>
          <a:lst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a:lnSpc>
                <a:spcPct val="90000"/>
              </a:lnSpc>
            </a:pPr>
            <a:r>
              <a:rPr b="1" dirty="0" lang="en-US">
                <a:solidFill>
                  <a:schemeClr val="bg1"/>
                </a:solidFill>
                <a:latin charset="0" panose="020B0502040204020203" pitchFamily="34" typeface="Segoe UI"/>
                <a:cs charset="0" panose="020B0502040204020203" pitchFamily="34" typeface="Segoe UI"/>
              </a:rPr>
              <a:t>Closed to </a:t>
            </a:r>
          </a:p>
          <a:p>
            <a:pPr algn="l">
              <a:lnSpc>
                <a:spcPct val="90000"/>
              </a:lnSpc>
            </a:pPr>
            <a:r>
              <a:rPr b="1" dirty="0" lang="en-US">
                <a:solidFill>
                  <a:schemeClr val="bg1"/>
                </a:solidFill>
                <a:latin charset="0" panose="020B0502040204020203" pitchFamily="34" typeface="Segoe UI"/>
                <a:cs charset="0" panose="020B0502040204020203" pitchFamily="34" typeface="Segoe UI"/>
              </a:rPr>
              <a:t>Both Fluids</a:t>
            </a:r>
          </a:p>
        </p:txBody>
      </p:sp>
      <p:sp>
        <p:nvSpPr>
          <p:cNvPr id="17" name="Arrow: Right 16">
            <a:extLst>
              <a:ext uri="{FF2B5EF4-FFF2-40B4-BE49-F238E27FC236}">
                <a16:creationId xmlns:a16="http://schemas.microsoft.com/office/drawing/2014/main" id="{C91C7D24-FCAF-48DD-BAE5-FC2428A73FB8}"/>
              </a:ext>
            </a:extLst>
          </p:cNvPr>
          <p:cNvSpPr/>
          <p:nvPr/>
        </p:nvSpPr>
        <p:spPr>
          <a:xfrm rot="19298764">
            <a:off x="4860223" y="1880294"/>
            <a:ext cx="354227" cy="154385"/>
          </a:xfrm>
          <a:prstGeom prst="rightArrow">
            <a:avLst/>
          </a:prstGeom>
          <a:solidFill>
            <a:schemeClr val="bg1"/>
          </a:solidFill>
          <a:ln w="19050">
            <a:solidFill>
              <a:schemeClr val="accent1">
                <a:lumMod val="50000"/>
              </a:schemeClr>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18" name="Arrow: Right 17">
            <a:extLst>
              <a:ext uri="{FF2B5EF4-FFF2-40B4-BE49-F238E27FC236}">
                <a16:creationId xmlns:a16="http://schemas.microsoft.com/office/drawing/2014/main" id="{B2390321-99D5-4FF9-8484-89AE6A5EE49C}"/>
              </a:ext>
            </a:extLst>
          </p:cNvPr>
          <p:cNvSpPr/>
          <p:nvPr/>
        </p:nvSpPr>
        <p:spPr>
          <a:xfrm rot="19298764">
            <a:off x="4262979" y="1522351"/>
            <a:ext cx="354227" cy="154385"/>
          </a:xfrm>
          <a:prstGeom prst="rightArrow">
            <a:avLst/>
          </a:prstGeom>
          <a:solidFill>
            <a:schemeClr val="bg1"/>
          </a:solidFill>
          <a:ln w="19050">
            <a:solidFill>
              <a:schemeClr val="accent1">
                <a:lumMod val="50000"/>
              </a:schemeClr>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19" name="Arrow: Right 18">
            <a:extLst>
              <a:ext uri="{FF2B5EF4-FFF2-40B4-BE49-F238E27FC236}">
                <a16:creationId xmlns:a16="http://schemas.microsoft.com/office/drawing/2014/main" id="{5101641E-7635-4A31-8955-407609708EA1}"/>
              </a:ext>
            </a:extLst>
          </p:cNvPr>
          <p:cNvSpPr/>
          <p:nvPr/>
        </p:nvSpPr>
        <p:spPr>
          <a:xfrm rot="19298764">
            <a:off x="1272272" y="3080899"/>
            <a:ext cx="354227" cy="154385"/>
          </a:xfrm>
          <a:prstGeom prst="rightArrow">
            <a:avLst/>
          </a:prstGeom>
          <a:solidFill>
            <a:schemeClr val="bg1"/>
          </a:solidFill>
          <a:ln w="19050">
            <a:solidFill>
              <a:schemeClr val="accent1">
                <a:lumMod val="50000"/>
              </a:schemeClr>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20" name="Arrow: Right 19">
            <a:extLst>
              <a:ext uri="{FF2B5EF4-FFF2-40B4-BE49-F238E27FC236}">
                <a16:creationId xmlns:a16="http://schemas.microsoft.com/office/drawing/2014/main" id="{AC0218BB-4F4C-4FFF-BB0E-FA89C493262B}"/>
              </a:ext>
            </a:extLst>
          </p:cNvPr>
          <p:cNvSpPr/>
          <p:nvPr/>
        </p:nvSpPr>
        <p:spPr>
          <a:xfrm rot="19298764">
            <a:off x="4580136" y="1673021"/>
            <a:ext cx="354227" cy="154385"/>
          </a:xfrm>
          <a:prstGeom prst="rightArrow">
            <a:avLst/>
          </a:prstGeom>
          <a:solidFill>
            <a:schemeClr val="bg1"/>
          </a:solidFill>
          <a:ln w="19050">
            <a:solidFill>
              <a:schemeClr val="accent1">
                <a:lumMod val="50000"/>
              </a:schemeClr>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21" name="TextBox 19">
            <a:extLst>
              <a:ext uri="{FF2B5EF4-FFF2-40B4-BE49-F238E27FC236}">
                <a16:creationId xmlns:a16="http://schemas.microsoft.com/office/drawing/2014/main" id="{F2D23794-23D7-4F96-86C6-6AFD98333489}"/>
              </a:ext>
            </a:extLst>
          </p:cNvPr>
          <p:cNvSpPr txBox="1"/>
          <p:nvPr/>
        </p:nvSpPr>
        <p:spPr>
          <a:xfrm>
            <a:off x="4579054" y="946820"/>
            <a:ext cx="1251435" cy="840230"/>
          </a:xfrm>
          <a:prstGeom prst="rect">
            <a:avLst/>
          </a:prstGeom>
          <a:noFill/>
        </p:spPr>
        <p:txBody>
          <a:bodyPr rtlCol="0" wrap="square">
            <a:spAutoFit/>
          </a:bodyPr>
          <a:lst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ctr">
              <a:lnSpc>
                <a:spcPct val="90000"/>
              </a:lnSpc>
            </a:pPr>
            <a:r>
              <a:rPr b="1" dirty="0" lang="en-US">
                <a:latin charset="0" panose="020B0502040204020203" pitchFamily="34" typeface="Segoe UI"/>
                <a:cs charset="0" panose="020B0502040204020203" pitchFamily="34" typeface="Segoe UI"/>
              </a:rPr>
              <a:t>Cold</a:t>
            </a:r>
          </a:p>
          <a:p>
            <a:pPr algn="ctr">
              <a:lnSpc>
                <a:spcPct val="90000"/>
              </a:lnSpc>
            </a:pPr>
            <a:r>
              <a:rPr b="1" dirty="0" lang="en-US">
                <a:latin charset="0" panose="020B0502040204020203" pitchFamily="34" typeface="Segoe UI"/>
                <a:cs charset="0" panose="020B0502040204020203" pitchFamily="34" typeface="Segoe UI"/>
              </a:rPr>
              <a:t>Flow </a:t>
            </a:r>
          </a:p>
          <a:p>
            <a:pPr algn="ctr">
              <a:lnSpc>
                <a:spcPct val="90000"/>
              </a:lnSpc>
            </a:pPr>
            <a:r>
              <a:rPr b="1" dirty="0" lang="en-US">
                <a:latin charset="0" panose="020B0502040204020203" pitchFamily="34" typeface="Segoe UI"/>
                <a:cs charset="0" panose="020B0502040204020203" pitchFamily="34" typeface="Segoe UI"/>
              </a:rPr>
              <a:t>OUT</a:t>
            </a:r>
          </a:p>
        </p:txBody>
      </p:sp>
      <p:sp>
        <p:nvSpPr>
          <p:cNvPr id="22" name="Right Brace 21">
            <a:extLst>
              <a:ext uri="{FF2B5EF4-FFF2-40B4-BE49-F238E27FC236}">
                <a16:creationId xmlns:a16="http://schemas.microsoft.com/office/drawing/2014/main" id="{07ED3E02-6D96-4440-B337-6F5934465AEF}"/>
              </a:ext>
            </a:extLst>
          </p:cNvPr>
          <p:cNvSpPr/>
          <p:nvPr/>
        </p:nvSpPr>
        <p:spPr>
          <a:xfrm rot="14437741">
            <a:off x="2158908" y="666724"/>
            <a:ext cx="145543" cy="2421173"/>
          </a:xfrm>
          <a:prstGeom prst="rightBrace">
            <a:avLst/>
          </a:prstGeom>
          <a:ln w="28575">
            <a:solidFill>
              <a:schemeClr val="tx1"/>
            </a:solidFill>
            <a:miter lim="800000"/>
          </a:ln>
        </p:spPr>
        <p:style>
          <a:lnRef idx="1">
            <a:schemeClr val="accent1"/>
          </a:lnRef>
          <a:fillRef idx="0">
            <a:schemeClr val="accent1"/>
          </a:fillRef>
          <a:effectRef idx="0">
            <a:schemeClr val="accent1"/>
          </a:effectRef>
          <a:fontRef idx="minor">
            <a:schemeClr val="tx1"/>
          </a:fontRef>
        </p:style>
        <p:txBody>
          <a:bodyPr anchor="ctr" rtlCol="0"/>
          <a:lst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ctr"/>
            <a:endParaRPr lang="en-US">
              <a:latin charset="0" panose="020B0502040204020203" pitchFamily="34" typeface="Segoe UI"/>
              <a:cs charset="0" panose="020B0502040204020203" pitchFamily="34" typeface="Segoe UI"/>
            </a:endParaRPr>
          </a:p>
        </p:txBody>
      </p:sp>
      <p:sp>
        <p:nvSpPr>
          <p:cNvPr id="23" name="TextBox 21">
            <a:extLst>
              <a:ext uri="{FF2B5EF4-FFF2-40B4-BE49-F238E27FC236}">
                <a16:creationId xmlns:a16="http://schemas.microsoft.com/office/drawing/2014/main" id="{D7EC9BCC-A4CD-46BA-B3CA-A04073BE0817}"/>
              </a:ext>
            </a:extLst>
          </p:cNvPr>
          <p:cNvSpPr txBox="1"/>
          <p:nvPr/>
        </p:nvSpPr>
        <p:spPr>
          <a:xfrm rot="19959999">
            <a:off x="1221407" y="1231914"/>
            <a:ext cx="1401346" cy="590931"/>
          </a:xfrm>
          <a:prstGeom prst="rect">
            <a:avLst/>
          </a:prstGeom>
          <a:noFill/>
        </p:spPr>
        <p:txBody>
          <a:bodyPr rtlCol="0" wrap="none">
            <a:spAutoFit/>
          </a:bodyPr>
          <a:lst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l">
              <a:lnSpc>
                <a:spcPct val="90000"/>
              </a:lnSpc>
            </a:pPr>
            <a:r>
              <a:rPr b="1" dirty="0" lang="en-US">
                <a:latin charset="0" panose="020B0502040204020203" pitchFamily="34" typeface="Segoe UI"/>
                <a:cs charset="0" panose="020B0502040204020203" pitchFamily="34" typeface="Segoe UI"/>
              </a:rPr>
              <a:t>Closed to </a:t>
            </a:r>
          </a:p>
          <a:p>
            <a:pPr algn="l">
              <a:lnSpc>
                <a:spcPct val="90000"/>
              </a:lnSpc>
            </a:pPr>
            <a:r>
              <a:rPr b="1" dirty="0" lang="en-US">
                <a:latin charset="0" panose="020B0502040204020203" pitchFamily="34" typeface="Segoe UI"/>
                <a:cs charset="0" panose="020B0502040204020203" pitchFamily="34" typeface="Segoe UI"/>
              </a:rPr>
              <a:t>Both Fluids</a:t>
            </a:r>
          </a:p>
        </p:txBody>
      </p:sp>
      <p:sp>
        <p:nvSpPr>
          <p:cNvPr id="24" name="Arrow: Right 23">
            <a:extLst>
              <a:ext uri="{FF2B5EF4-FFF2-40B4-BE49-F238E27FC236}">
                <a16:creationId xmlns:a16="http://schemas.microsoft.com/office/drawing/2014/main" id="{ECE502BD-9E57-4888-AA34-6B22B6E339C1}"/>
              </a:ext>
            </a:extLst>
          </p:cNvPr>
          <p:cNvSpPr/>
          <p:nvPr/>
        </p:nvSpPr>
        <p:spPr>
          <a:xfrm rot="16200000">
            <a:off x="3145238" y="2587736"/>
            <a:ext cx="354227" cy="154385"/>
          </a:xfrm>
          <a:prstGeom prst="rightArrow">
            <a:avLst/>
          </a:prstGeom>
          <a:solidFill>
            <a:schemeClr val="bg1"/>
          </a:solidFill>
          <a:ln w="19050">
            <a:solidFill>
              <a:schemeClr val="accent1">
                <a:lumMod val="50000"/>
              </a:schemeClr>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25" name="Arrow: Right 24">
            <a:extLst>
              <a:ext uri="{FF2B5EF4-FFF2-40B4-BE49-F238E27FC236}">
                <a16:creationId xmlns:a16="http://schemas.microsoft.com/office/drawing/2014/main" id="{4EF52084-1357-4650-920E-C3E19955E128}"/>
              </a:ext>
            </a:extLst>
          </p:cNvPr>
          <p:cNvSpPr/>
          <p:nvPr/>
        </p:nvSpPr>
        <p:spPr>
          <a:xfrm rot="16200000">
            <a:off x="2082153" y="2071353"/>
            <a:ext cx="354227" cy="154385"/>
          </a:xfrm>
          <a:prstGeom prst="rightArrow">
            <a:avLst/>
          </a:prstGeom>
          <a:solidFill>
            <a:schemeClr val="bg1"/>
          </a:solidFill>
          <a:ln w="19050">
            <a:solidFill>
              <a:srgbClr val="D25350"/>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26" name="Arrow: Right 25">
            <a:extLst>
              <a:ext uri="{FF2B5EF4-FFF2-40B4-BE49-F238E27FC236}">
                <a16:creationId xmlns:a16="http://schemas.microsoft.com/office/drawing/2014/main" id="{404A3199-190A-446D-BAC6-1A08FD047878}"/>
              </a:ext>
            </a:extLst>
          </p:cNvPr>
          <p:cNvSpPr/>
          <p:nvPr/>
        </p:nvSpPr>
        <p:spPr>
          <a:xfrm rot="16200000">
            <a:off x="3134692" y="1954618"/>
            <a:ext cx="354227" cy="154385"/>
          </a:xfrm>
          <a:prstGeom prst="rightArrow">
            <a:avLst/>
          </a:prstGeom>
          <a:solidFill>
            <a:schemeClr val="bg1"/>
          </a:solidFill>
          <a:ln w="19050">
            <a:solidFill>
              <a:srgbClr val="D25350"/>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27" name="Arrow: Right 26">
            <a:extLst>
              <a:ext uri="{FF2B5EF4-FFF2-40B4-BE49-F238E27FC236}">
                <a16:creationId xmlns:a16="http://schemas.microsoft.com/office/drawing/2014/main" id="{AE7E3AFF-31FF-4083-8167-27BACA2B825B}"/>
              </a:ext>
            </a:extLst>
          </p:cNvPr>
          <p:cNvSpPr/>
          <p:nvPr/>
        </p:nvSpPr>
        <p:spPr>
          <a:xfrm rot="16200000">
            <a:off x="4107927" y="2563021"/>
            <a:ext cx="354227" cy="154385"/>
          </a:xfrm>
          <a:prstGeom prst="rightArrow">
            <a:avLst/>
          </a:prstGeom>
          <a:solidFill>
            <a:schemeClr val="bg1"/>
          </a:solidFill>
          <a:ln w="19050">
            <a:solidFill>
              <a:srgbClr val="D25350"/>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28" name="Arrow: Right 27">
            <a:extLst>
              <a:ext uri="{FF2B5EF4-FFF2-40B4-BE49-F238E27FC236}">
                <a16:creationId xmlns:a16="http://schemas.microsoft.com/office/drawing/2014/main" id="{856344CC-2EC9-4052-9231-6E1673B9E0BC}"/>
              </a:ext>
            </a:extLst>
          </p:cNvPr>
          <p:cNvSpPr/>
          <p:nvPr/>
        </p:nvSpPr>
        <p:spPr>
          <a:xfrm rot="16200000">
            <a:off x="3527427" y="3241885"/>
            <a:ext cx="354227" cy="154385"/>
          </a:xfrm>
          <a:prstGeom prst="rightArrow">
            <a:avLst/>
          </a:prstGeom>
          <a:solidFill>
            <a:schemeClr val="bg1"/>
          </a:solidFill>
          <a:ln w="19050">
            <a:solidFill>
              <a:srgbClr val="D25350"/>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29" name="Arrow: Right 28">
            <a:extLst>
              <a:ext uri="{FF2B5EF4-FFF2-40B4-BE49-F238E27FC236}">
                <a16:creationId xmlns:a16="http://schemas.microsoft.com/office/drawing/2014/main" id="{F7AEA5D9-39B9-4DAF-90FE-6929A2BEC160}"/>
              </a:ext>
            </a:extLst>
          </p:cNvPr>
          <p:cNvSpPr/>
          <p:nvPr/>
        </p:nvSpPr>
        <p:spPr>
          <a:xfrm rot="16200000">
            <a:off x="4023735" y="2923413"/>
            <a:ext cx="354227" cy="154385"/>
          </a:xfrm>
          <a:prstGeom prst="rightArrow">
            <a:avLst/>
          </a:prstGeom>
          <a:solidFill>
            <a:schemeClr val="bg1"/>
          </a:solidFill>
          <a:ln w="19050">
            <a:solidFill>
              <a:srgbClr val="D25350"/>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30" name="Arrow: Right 29">
            <a:extLst>
              <a:ext uri="{FF2B5EF4-FFF2-40B4-BE49-F238E27FC236}">
                <a16:creationId xmlns:a16="http://schemas.microsoft.com/office/drawing/2014/main" id="{0384E7EA-B3B0-49D4-B282-687913951A80}"/>
              </a:ext>
            </a:extLst>
          </p:cNvPr>
          <p:cNvSpPr/>
          <p:nvPr/>
        </p:nvSpPr>
        <p:spPr>
          <a:xfrm rot="16200000">
            <a:off x="4526962" y="2666269"/>
            <a:ext cx="354227" cy="154385"/>
          </a:xfrm>
          <a:prstGeom prst="rightArrow">
            <a:avLst/>
          </a:prstGeom>
          <a:solidFill>
            <a:schemeClr val="bg1"/>
          </a:solidFill>
          <a:ln w="19050">
            <a:solidFill>
              <a:srgbClr val="D25350"/>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31" name="Arrow: Right 30">
            <a:extLst>
              <a:ext uri="{FF2B5EF4-FFF2-40B4-BE49-F238E27FC236}">
                <a16:creationId xmlns:a16="http://schemas.microsoft.com/office/drawing/2014/main" id="{67832C4F-0BF9-4902-BA55-7EB5CF076683}"/>
              </a:ext>
            </a:extLst>
          </p:cNvPr>
          <p:cNvSpPr/>
          <p:nvPr/>
        </p:nvSpPr>
        <p:spPr>
          <a:xfrm rot="16200000">
            <a:off x="5059021" y="2407543"/>
            <a:ext cx="354227" cy="154385"/>
          </a:xfrm>
          <a:prstGeom prst="rightArrow">
            <a:avLst/>
          </a:prstGeom>
          <a:solidFill>
            <a:schemeClr val="bg1"/>
          </a:solidFill>
          <a:ln w="19050">
            <a:solidFill>
              <a:srgbClr val="D25350"/>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32" name="TextBox 31">
            <a:extLst>
              <a:ext uri="{FF2B5EF4-FFF2-40B4-BE49-F238E27FC236}">
                <a16:creationId xmlns:a16="http://schemas.microsoft.com/office/drawing/2014/main" id="{E26012F9-7B04-41D5-B71E-19E4D6BBAE2F}"/>
              </a:ext>
            </a:extLst>
          </p:cNvPr>
          <p:cNvSpPr txBox="1"/>
          <p:nvPr/>
        </p:nvSpPr>
        <p:spPr>
          <a:xfrm>
            <a:off x="2169671" y="2277137"/>
            <a:ext cx="1251435" cy="840230"/>
          </a:xfrm>
          <a:prstGeom prst="rect">
            <a:avLst/>
          </a:prstGeom>
          <a:noFill/>
        </p:spPr>
        <p:txBody>
          <a:bodyPr rtlCol="0" wrap="square">
            <a:spAutoFit/>
          </a:bodyPr>
          <a:lst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ctr">
              <a:lnSpc>
                <a:spcPct val="90000"/>
              </a:lnSpc>
            </a:pPr>
            <a:r>
              <a:rPr b="1" dirty="0" lang="en-US">
                <a:solidFill>
                  <a:schemeClr val="bg1"/>
                </a:solidFill>
                <a:latin charset="0" panose="020B0502040204020203" pitchFamily="34" typeface="Segoe UI"/>
                <a:cs charset="0" panose="020B0502040204020203" pitchFamily="34" typeface="Segoe UI"/>
              </a:rPr>
              <a:t>Hot</a:t>
            </a:r>
          </a:p>
          <a:p>
            <a:pPr algn="ctr">
              <a:lnSpc>
                <a:spcPct val="90000"/>
              </a:lnSpc>
            </a:pPr>
            <a:r>
              <a:rPr b="1" dirty="0" lang="en-US">
                <a:solidFill>
                  <a:schemeClr val="bg1"/>
                </a:solidFill>
                <a:latin charset="0" panose="020B0502040204020203" pitchFamily="34" typeface="Segoe UI"/>
                <a:cs charset="0" panose="020B0502040204020203" pitchFamily="34" typeface="Segoe UI"/>
              </a:rPr>
              <a:t>Flow </a:t>
            </a:r>
          </a:p>
          <a:p>
            <a:pPr algn="ctr">
              <a:lnSpc>
                <a:spcPct val="90000"/>
              </a:lnSpc>
            </a:pPr>
            <a:r>
              <a:rPr b="1" dirty="0" lang="en-US">
                <a:solidFill>
                  <a:schemeClr val="bg1"/>
                </a:solidFill>
                <a:latin charset="0" panose="020B0502040204020203" pitchFamily="34" typeface="Segoe UI"/>
                <a:cs charset="0" panose="020B0502040204020203" pitchFamily="34" typeface="Segoe UI"/>
              </a:rPr>
              <a:t>OUT</a:t>
            </a:r>
          </a:p>
        </p:txBody>
      </p:sp>
      <p:sp>
        <p:nvSpPr>
          <p:cNvPr id="33" name="TextBox 32">
            <a:extLst>
              <a:ext uri="{FF2B5EF4-FFF2-40B4-BE49-F238E27FC236}">
                <a16:creationId xmlns:a16="http://schemas.microsoft.com/office/drawing/2014/main" id="{692672B2-1285-4217-B70E-EFB26B6441CF}"/>
              </a:ext>
            </a:extLst>
          </p:cNvPr>
          <p:cNvSpPr txBox="1"/>
          <p:nvPr/>
        </p:nvSpPr>
        <p:spPr>
          <a:xfrm>
            <a:off x="4089851" y="5929385"/>
            <a:ext cx="1251435" cy="840230"/>
          </a:xfrm>
          <a:prstGeom prst="rect">
            <a:avLst/>
          </a:prstGeom>
          <a:noFill/>
        </p:spPr>
        <p:txBody>
          <a:bodyPr rtlCol="0" wrap="square">
            <a:spAutoFit/>
          </a:bodyPr>
          <a:lstStyle>
            <a:defPPr>
              <a:defRPr lang="en-US"/>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a:lstStyle>
          <a:p>
            <a:pPr algn="ctr">
              <a:lnSpc>
                <a:spcPct val="90000"/>
              </a:lnSpc>
            </a:pPr>
            <a:r>
              <a:rPr b="1" dirty="0" lang="en-US">
                <a:latin typeface="+mn-lt"/>
              </a:rPr>
              <a:t>Hot</a:t>
            </a:r>
          </a:p>
          <a:p>
            <a:pPr algn="ctr">
              <a:lnSpc>
                <a:spcPct val="90000"/>
              </a:lnSpc>
            </a:pPr>
            <a:r>
              <a:rPr b="1" dirty="0" lang="en-US">
                <a:latin typeface="+mn-lt"/>
              </a:rPr>
              <a:t>Flow </a:t>
            </a:r>
          </a:p>
          <a:p>
            <a:pPr algn="ctr">
              <a:lnSpc>
                <a:spcPct val="90000"/>
              </a:lnSpc>
            </a:pPr>
            <a:r>
              <a:rPr b="1" dirty="0" lang="en-US">
                <a:latin typeface="+mn-lt"/>
              </a:rPr>
              <a:t>IN</a:t>
            </a:r>
          </a:p>
        </p:txBody>
      </p:sp>
      <p:sp>
        <p:nvSpPr>
          <p:cNvPr id="34" name="Arrow: Right 33">
            <a:extLst>
              <a:ext uri="{FF2B5EF4-FFF2-40B4-BE49-F238E27FC236}">
                <a16:creationId xmlns:a16="http://schemas.microsoft.com/office/drawing/2014/main" id="{37713AA5-D8C5-4350-915F-DAA0AE368066}"/>
              </a:ext>
            </a:extLst>
          </p:cNvPr>
          <p:cNvSpPr/>
          <p:nvPr/>
        </p:nvSpPr>
        <p:spPr>
          <a:xfrm rot="16200000">
            <a:off x="3681812" y="6206099"/>
            <a:ext cx="354227" cy="154385"/>
          </a:xfrm>
          <a:prstGeom prst="rightArrow">
            <a:avLst/>
          </a:prstGeom>
          <a:solidFill>
            <a:schemeClr val="bg1"/>
          </a:solidFill>
          <a:ln w="19050">
            <a:solidFill>
              <a:srgbClr val="D25350"/>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35" name="Arrow: Right 34">
            <a:extLst>
              <a:ext uri="{FF2B5EF4-FFF2-40B4-BE49-F238E27FC236}">
                <a16:creationId xmlns:a16="http://schemas.microsoft.com/office/drawing/2014/main" id="{3F264F24-8594-41E9-9B77-F0C150B2E02C}"/>
              </a:ext>
            </a:extLst>
          </p:cNvPr>
          <p:cNvSpPr/>
          <p:nvPr/>
        </p:nvSpPr>
        <p:spPr>
          <a:xfrm rot="16200000">
            <a:off x="4178120" y="5887627"/>
            <a:ext cx="354227" cy="154385"/>
          </a:xfrm>
          <a:prstGeom prst="rightArrow">
            <a:avLst/>
          </a:prstGeom>
          <a:solidFill>
            <a:schemeClr val="bg1"/>
          </a:solidFill>
          <a:ln w="19050">
            <a:solidFill>
              <a:srgbClr val="D25350"/>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36" name="Arrow: Right 35">
            <a:extLst>
              <a:ext uri="{FF2B5EF4-FFF2-40B4-BE49-F238E27FC236}">
                <a16:creationId xmlns:a16="http://schemas.microsoft.com/office/drawing/2014/main" id="{189CEFCF-5750-499F-ACAC-7806D99B1E22}"/>
              </a:ext>
            </a:extLst>
          </p:cNvPr>
          <p:cNvSpPr/>
          <p:nvPr/>
        </p:nvSpPr>
        <p:spPr>
          <a:xfrm rot="16200000">
            <a:off x="4681347" y="5630483"/>
            <a:ext cx="354227" cy="154385"/>
          </a:xfrm>
          <a:prstGeom prst="rightArrow">
            <a:avLst/>
          </a:prstGeom>
          <a:solidFill>
            <a:schemeClr val="bg1"/>
          </a:solidFill>
          <a:ln w="19050">
            <a:solidFill>
              <a:srgbClr val="D25350"/>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37" name="Arrow: Right 36">
            <a:extLst>
              <a:ext uri="{FF2B5EF4-FFF2-40B4-BE49-F238E27FC236}">
                <a16:creationId xmlns:a16="http://schemas.microsoft.com/office/drawing/2014/main" id="{3FE19A91-E10E-48CD-AFB9-8E54C2693BC1}"/>
              </a:ext>
            </a:extLst>
          </p:cNvPr>
          <p:cNvSpPr/>
          <p:nvPr/>
        </p:nvSpPr>
        <p:spPr>
          <a:xfrm rot="16200000">
            <a:off x="5213406" y="5371757"/>
            <a:ext cx="354227" cy="154385"/>
          </a:xfrm>
          <a:prstGeom prst="rightArrow">
            <a:avLst/>
          </a:prstGeom>
          <a:solidFill>
            <a:schemeClr val="bg1"/>
          </a:solidFill>
          <a:ln w="19050">
            <a:solidFill>
              <a:srgbClr val="D25350"/>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lIns="182880" numCol="1" rIns="182880" rot="0" rtlCol="0" spcCol="0" spcFirstLastPara="0" tIns="182880" vert="horz" wrap="square">
            <a:prstTxWarp prst="textNoShape">
              <a:avLst/>
            </a:prstTxWarp>
            <a:noAutofit/>
          </a:bodyPr>
          <a:lstStyle>
            <a:defPPr>
              <a:defRPr lang="en-US"/>
            </a:defPPr>
            <a:lvl1pPr algn="l" defTabSz="914400" eaLnBrk="1" hangingPunct="1" latinLnBrk="0" marL="0" rtl="0">
              <a:defRPr kern="1200" sz="1800">
                <a:solidFill>
                  <a:schemeClr val="lt1"/>
                </a:solidFill>
                <a:latin typeface="+mn-lt"/>
                <a:ea typeface="+mn-ea"/>
                <a:cs typeface="+mn-cs"/>
              </a:defRPr>
            </a:lvl1pPr>
            <a:lvl2pPr algn="l" defTabSz="914400" eaLnBrk="1" hangingPunct="1" latinLnBrk="0" marL="457200" rtl="0">
              <a:defRPr kern="1200" sz="1800">
                <a:solidFill>
                  <a:schemeClr val="lt1"/>
                </a:solidFill>
                <a:latin typeface="+mn-lt"/>
                <a:ea typeface="+mn-ea"/>
                <a:cs typeface="+mn-cs"/>
              </a:defRPr>
            </a:lvl2pPr>
            <a:lvl3pPr algn="l" defTabSz="914400" eaLnBrk="1" hangingPunct="1" latinLnBrk="0" marL="914400" rtl="0">
              <a:defRPr kern="1200" sz="1800">
                <a:solidFill>
                  <a:schemeClr val="lt1"/>
                </a:solidFill>
                <a:latin typeface="+mn-lt"/>
                <a:ea typeface="+mn-ea"/>
                <a:cs typeface="+mn-cs"/>
              </a:defRPr>
            </a:lvl3pPr>
            <a:lvl4pPr algn="l" defTabSz="914400" eaLnBrk="1" hangingPunct="1" latinLnBrk="0" marL="1371600" rtl="0">
              <a:defRPr kern="1200" sz="1800">
                <a:solidFill>
                  <a:schemeClr val="lt1"/>
                </a:solidFill>
                <a:latin typeface="+mn-lt"/>
                <a:ea typeface="+mn-ea"/>
                <a:cs typeface="+mn-cs"/>
              </a:defRPr>
            </a:lvl4pPr>
            <a:lvl5pPr algn="l" defTabSz="914400" eaLnBrk="1" hangingPunct="1" latinLnBrk="0" marL="1828800" rtl="0">
              <a:defRPr kern="1200" sz="1800">
                <a:solidFill>
                  <a:schemeClr val="lt1"/>
                </a:solidFill>
                <a:latin typeface="+mn-lt"/>
                <a:ea typeface="+mn-ea"/>
                <a:cs typeface="+mn-cs"/>
              </a:defRPr>
            </a:lvl5pPr>
            <a:lvl6pPr algn="l" defTabSz="914400" eaLnBrk="1" hangingPunct="1" latinLnBrk="0" marL="2286000" rtl="0">
              <a:defRPr kern="1200" sz="1800">
                <a:solidFill>
                  <a:schemeClr val="lt1"/>
                </a:solidFill>
                <a:latin typeface="+mn-lt"/>
                <a:ea typeface="+mn-ea"/>
                <a:cs typeface="+mn-cs"/>
              </a:defRPr>
            </a:lvl6pPr>
            <a:lvl7pPr algn="l" defTabSz="914400" eaLnBrk="1" hangingPunct="1" latinLnBrk="0" marL="2743200" rtl="0">
              <a:defRPr kern="1200" sz="1800">
                <a:solidFill>
                  <a:schemeClr val="lt1"/>
                </a:solidFill>
                <a:latin typeface="+mn-lt"/>
                <a:ea typeface="+mn-ea"/>
                <a:cs typeface="+mn-cs"/>
              </a:defRPr>
            </a:lvl7pPr>
            <a:lvl8pPr algn="l" defTabSz="914400" eaLnBrk="1" hangingPunct="1" latinLnBrk="0" marL="3200400" rtl="0">
              <a:defRPr kern="1200" sz="1800">
                <a:solidFill>
                  <a:schemeClr val="lt1"/>
                </a:solidFill>
                <a:latin typeface="+mn-lt"/>
                <a:ea typeface="+mn-ea"/>
                <a:cs typeface="+mn-cs"/>
              </a:defRPr>
            </a:lvl8pPr>
            <a:lvl9pPr algn="l" defTabSz="914400" eaLnBrk="1" hangingPunct="1" latinLnBrk="0" marL="3657600" rtl="0">
              <a:defRPr kern="1200" sz="1800">
                <a:solidFill>
                  <a:schemeClr val="lt1"/>
                </a:solidFill>
                <a:latin typeface="+mn-lt"/>
                <a:ea typeface="+mn-ea"/>
                <a:cs typeface="+mn-cs"/>
              </a:defRPr>
            </a:lvl9p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pic>
        <p:nvPicPr>
          <p:cNvPr id="41" name="Picture 40">
            <a:extLst>
              <a:ext uri="{FF2B5EF4-FFF2-40B4-BE49-F238E27FC236}">
                <a16:creationId xmlns:a16="http://schemas.microsoft.com/office/drawing/2014/main" id="{8DD2CC90-6DFD-2A5C-0B37-DFD0EDB6C8A2}"/>
              </a:ext>
            </a:extLst>
          </p:cNvPr>
          <p:cNvPicPr>
            <a:picLocks noChangeAspect="1"/>
          </p:cNvPicPr>
          <p:nvPr/>
        </p:nvPicPr>
        <p:blipFill rotWithShape="1">
          <a:blip cstate="print" r:embed="rId3">
            <a:extLst>
              <a:ext uri="{28A0092B-C50C-407E-A947-70E740481C1C}">
                <a14:useLocalDpi xmlns:a14="http://schemas.microsoft.com/office/drawing/2010/main" val="0"/>
              </a:ext>
            </a:extLst>
          </a:blip>
          <a:srcRect b="-54" r="110"/>
          <a:stretch/>
        </p:blipFill>
        <p:spPr bwMode="auto">
          <a:xfrm>
            <a:off x="7787900" y="1801678"/>
            <a:ext cx="3353151" cy="4605379"/>
          </a:xfrm>
          <a:prstGeom prst="rect">
            <a:avLst/>
          </a:prstGeom>
          <a:noFill/>
          <a:ln>
            <a:noFill/>
          </a:ln>
          <a:extLst>
            <a:ext uri="{53640926-AAD7-44D8-BBD7-CCE9431645EC}">
              <a14:shadowObscured xmlns:a14="http://schemas.microsoft.com/office/drawing/2010/main"/>
            </a:ext>
          </a:extLst>
        </p:spPr>
      </p:pic>
      <p:sp>
        <p:nvSpPr>
          <p:cNvPr id="42" name="TextBox 41">
            <a:extLst>
              <a:ext uri="{FF2B5EF4-FFF2-40B4-BE49-F238E27FC236}">
                <a16:creationId xmlns:a16="http://schemas.microsoft.com/office/drawing/2014/main" id="{F99B1853-46D5-9CFB-3E3D-A33FBF1ACDF8}"/>
              </a:ext>
            </a:extLst>
          </p:cNvPr>
          <p:cNvSpPr txBox="1"/>
          <p:nvPr/>
        </p:nvSpPr>
        <p:spPr>
          <a:xfrm>
            <a:off x="7783532" y="1174626"/>
            <a:ext cx="3413883" cy="590931"/>
          </a:xfrm>
          <a:prstGeom prst="rect">
            <a:avLst/>
          </a:prstGeom>
          <a:noFill/>
          <a:ln>
            <a:solidFill>
              <a:schemeClr val="tx1"/>
            </a:solidFill>
          </a:ln>
        </p:spPr>
        <p:txBody>
          <a:bodyPr rtlCol="0" wrap="none">
            <a:spAutoFit/>
          </a:bodyPr>
          <a:lstStyle/>
          <a:p>
            <a:pPr algn="ctr">
              <a:lnSpc>
                <a:spcPct val="90000"/>
              </a:lnSpc>
            </a:pPr>
            <a:r>
              <a:rPr dirty="0" i="1" lang="en-US">
                <a:latin charset="0" panose="020B0502040204020203" pitchFamily="34" typeface="Segoe UI"/>
                <a:cs charset="0" panose="020B0502040204020203" pitchFamily="34" typeface="Segoe UI"/>
              </a:rPr>
              <a:t>Printed at ORNL Manufacturing </a:t>
            </a:r>
          </a:p>
          <a:p>
            <a:pPr algn="ctr">
              <a:lnSpc>
                <a:spcPct val="90000"/>
              </a:lnSpc>
            </a:pPr>
            <a:r>
              <a:rPr dirty="0" i="1" lang="en-US">
                <a:latin charset="0" panose="020B0502040204020203" pitchFamily="34" typeface="Segoe UI"/>
                <a:cs charset="0" panose="020B0502040204020203" pitchFamily="34" typeface="Segoe UI"/>
              </a:rPr>
              <a:t>Demonstration Facility</a:t>
            </a:r>
          </a:p>
        </p:txBody>
      </p:sp>
    </p:spTree>
    <p:extLst>
      <p:ext uri="{BB962C8B-B14F-4D97-AF65-F5344CB8AC3E}">
        <p14:creationId xmlns:p14="http://schemas.microsoft.com/office/powerpoint/2010/main" val="3032657350"/>
      </p:ext>
    </p:extLst>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6AAE96-4989-4F79-8F0E-9E118AE4AAB6}"/>
              </a:ext>
            </a:extLst>
          </p:cNvPr>
          <p:cNvPicPr>
            <a:picLocks noChangeAspect="1"/>
          </p:cNvPicPr>
          <p:nvPr/>
        </p:nvPicPr>
        <p:blipFill rotWithShape="1">
          <a:blip r:embed="rId2"/>
          <a:srcRect b="59" r="-69"/>
          <a:stretch/>
        </p:blipFill>
        <p:spPr>
          <a:xfrm>
            <a:off x="1152919" y="1332815"/>
            <a:ext cx="2712499" cy="2782375"/>
          </a:xfrm>
          <a:prstGeom prst="rect">
            <a:avLst/>
          </a:prstGeom>
        </p:spPr>
      </p:pic>
      <p:pic>
        <p:nvPicPr>
          <p:cNvPr id="5" name="Picture 4">
            <a:extLst>
              <a:ext uri="{FF2B5EF4-FFF2-40B4-BE49-F238E27FC236}">
                <a16:creationId xmlns:a16="http://schemas.microsoft.com/office/drawing/2014/main" id="{6C5510F4-DF2D-4192-8065-F82F1826AAAD}"/>
              </a:ext>
            </a:extLst>
          </p:cNvPr>
          <p:cNvPicPr>
            <a:picLocks noChangeAspect="1"/>
          </p:cNvPicPr>
          <p:nvPr/>
        </p:nvPicPr>
        <p:blipFill rotWithShape="1">
          <a:blip r:embed="rId3"/>
          <a:srcRect b="-43" r="-51"/>
          <a:stretch/>
        </p:blipFill>
        <p:spPr>
          <a:xfrm>
            <a:off x="8961120" y="1332815"/>
            <a:ext cx="2403634" cy="2782375"/>
          </a:xfrm>
          <a:prstGeom prst="rect">
            <a:avLst/>
          </a:prstGeom>
        </p:spPr>
      </p:pic>
      <p:sp>
        <p:nvSpPr>
          <p:cNvPr id="6" name="TextBox 5">
            <a:extLst>
              <a:ext uri="{FF2B5EF4-FFF2-40B4-BE49-F238E27FC236}">
                <a16:creationId xmlns:a16="http://schemas.microsoft.com/office/drawing/2014/main" id="{B4307561-937F-435E-BD59-46EF773B3BF8}"/>
              </a:ext>
            </a:extLst>
          </p:cNvPr>
          <p:cNvSpPr txBox="1"/>
          <p:nvPr/>
        </p:nvSpPr>
        <p:spPr>
          <a:xfrm>
            <a:off x="2162261" y="4425557"/>
            <a:ext cx="844398" cy="646331"/>
          </a:xfrm>
          <a:prstGeom prst="rect">
            <a:avLst/>
          </a:prstGeom>
          <a:noFill/>
        </p:spPr>
        <p:txBody>
          <a:bodyPr rtlCol="0" wrap="none">
            <a:spAutoFit/>
          </a:bodyPr>
          <a:lstStyle/>
          <a:p>
            <a:pPr algn="ctr"/>
            <a:r>
              <a:rPr b="1" dirty="0" lang="en-US">
                <a:latin charset="0" panose="020B0502040204020203" pitchFamily="34" typeface="Segoe UI"/>
                <a:cs charset="0" panose="020B0502040204020203" pitchFamily="34" typeface="Segoe UI"/>
              </a:rPr>
              <a:t>COLD</a:t>
            </a:r>
          </a:p>
          <a:p>
            <a:pPr algn="ctr"/>
            <a:r>
              <a:rPr b="1" dirty="0" lang="en-US">
                <a:latin charset="0" panose="020B0502040204020203" pitchFamily="34" typeface="Segoe UI"/>
                <a:cs charset="0" panose="020B0502040204020203" pitchFamily="34" typeface="Segoe UI"/>
              </a:rPr>
              <a:t>FLUID</a:t>
            </a:r>
          </a:p>
        </p:txBody>
      </p:sp>
      <p:sp>
        <p:nvSpPr>
          <p:cNvPr id="7" name="TextBox 6">
            <a:extLst>
              <a:ext uri="{FF2B5EF4-FFF2-40B4-BE49-F238E27FC236}">
                <a16:creationId xmlns:a16="http://schemas.microsoft.com/office/drawing/2014/main" id="{CB3DD6E3-4017-47B6-8E76-CECD2341C250}"/>
              </a:ext>
            </a:extLst>
          </p:cNvPr>
          <p:cNvSpPr txBox="1"/>
          <p:nvPr/>
        </p:nvSpPr>
        <p:spPr>
          <a:xfrm>
            <a:off x="9785875" y="4425558"/>
            <a:ext cx="844398" cy="646331"/>
          </a:xfrm>
          <a:prstGeom prst="rect">
            <a:avLst/>
          </a:prstGeom>
          <a:noFill/>
        </p:spPr>
        <p:txBody>
          <a:bodyPr rtlCol="0" wrap="none">
            <a:spAutoFit/>
          </a:bodyPr>
          <a:lstStyle/>
          <a:p>
            <a:pPr algn="ctr"/>
            <a:r>
              <a:rPr b="1" dirty="0" lang="en-US">
                <a:latin charset="0" panose="020B0502040204020203" pitchFamily="34" typeface="Segoe UI"/>
                <a:cs charset="0" panose="020B0502040204020203" pitchFamily="34" typeface="Segoe UI"/>
              </a:rPr>
              <a:t>HOT</a:t>
            </a:r>
          </a:p>
          <a:p>
            <a:pPr algn="ctr"/>
            <a:r>
              <a:rPr b="1" dirty="0" lang="en-US">
                <a:latin charset="0" panose="020B0502040204020203" pitchFamily="34" typeface="Segoe UI"/>
                <a:cs charset="0" panose="020B0502040204020203" pitchFamily="34" typeface="Segoe UI"/>
              </a:rPr>
              <a:t>FLUID</a:t>
            </a:r>
          </a:p>
        </p:txBody>
      </p:sp>
      <p:sp>
        <p:nvSpPr>
          <p:cNvPr id="8" name="Arrow: Right 7">
            <a:extLst>
              <a:ext uri="{FF2B5EF4-FFF2-40B4-BE49-F238E27FC236}">
                <a16:creationId xmlns:a16="http://schemas.microsoft.com/office/drawing/2014/main" id="{09938E23-ED6B-422E-9559-AF4C0AA0815C}"/>
              </a:ext>
            </a:extLst>
          </p:cNvPr>
          <p:cNvSpPr/>
          <p:nvPr/>
        </p:nvSpPr>
        <p:spPr>
          <a:xfrm rot="19332810">
            <a:off x="1276577" y="3960810"/>
            <a:ext cx="623342" cy="308758"/>
          </a:xfrm>
          <a:prstGeom prst="rightArrow">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latin charset="0" panose="020B0502040204020203" pitchFamily="34" typeface="Segoe UI"/>
              <a:cs charset="0" panose="020B0502040204020203" pitchFamily="34" typeface="Segoe UI"/>
            </a:endParaRPr>
          </a:p>
        </p:txBody>
      </p:sp>
      <p:sp>
        <p:nvSpPr>
          <p:cNvPr id="9" name="Arrow: Right 8">
            <a:extLst>
              <a:ext uri="{FF2B5EF4-FFF2-40B4-BE49-F238E27FC236}">
                <a16:creationId xmlns:a16="http://schemas.microsoft.com/office/drawing/2014/main" id="{267F453F-06D2-4A65-9D77-D558237C6BD1}"/>
              </a:ext>
            </a:extLst>
          </p:cNvPr>
          <p:cNvSpPr/>
          <p:nvPr/>
        </p:nvSpPr>
        <p:spPr>
          <a:xfrm rot="19332810">
            <a:off x="3436817" y="1446156"/>
            <a:ext cx="623342" cy="308758"/>
          </a:xfrm>
          <a:prstGeom prst="rightArrow">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latin charset="0" panose="020B0502040204020203" pitchFamily="34" typeface="Segoe UI"/>
              <a:cs charset="0" panose="020B0502040204020203" pitchFamily="34" typeface="Segoe UI"/>
            </a:endParaRPr>
          </a:p>
        </p:txBody>
      </p:sp>
      <p:sp>
        <p:nvSpPr>
          <p:cNvPr id="10" name="TextBox 9">
            <a:extLst>
              <a:ext uri="{FF2B5EF4-FFF2-40B4-BE49-F238E27FC236}">
                <a16:creationId xmlns:a16="http://schemas.microsoft.com/office/drawing/2014/main" id="{2D3D8E21-BF95-470C-90C6-20B3AEE7E06E}"/>
              </a:ext>
            </a:extLst>
          </p:cNvPr>
          <p:cNvSpPr txBox="1"/>
          <p:nvPr/>
        </p:nvSpPr>
        <p:spPr>
          <a:xfrm>
            <a:off x="944368" y="4058830"/>
            <a:ext cx="441146" cy="369332"/>
          </a:xfrm>
          <a:prstGeom prst="rect">
            <a:avLst/>
          </a:prstGeom>
          <a:noFill/>
        </p:spPr>
        <p:txBody>
          <a:bodyPr rtlCol="0" wrap="none">
            <a:spAutoFit/>
          </a:bodyPr>
          <a:lstStyle/>
          <a:p>
            <a:r>
              <a:rPr b="1" dirty="0" lang="en-US">
                <a:latin charset="0" panose="020B0502040204020203" pitchFamily="34" typeface="Segoe UI"/>
                <a:cs charset="0" panose="020B0502040204020203" pitchFamily="34" typeface="Segoe UI"/>
              </a:rPr>
              <a:t>IN</a:t>
            </a:r>
          </a:p>
        </p:txBody>
      </p:sp>
      <p:sp>
        <p:nvSpPr>
          <p:cNvPr id="11" name="TextBox 10">
            <a:extLst>
              <a:ext uri="{FF2B5EF4-FFF2-40B4-BE49-F238E27FC236}">
                <a16:creationId xmlns:a16="http://schemas.microsoft.com/office/drawing/2014/main" id="{D65C2ABF-5D33-46EE-BEE2-73C81E787975}"/>
              </a:ext>
            </a:extLst>
          </p:cNvPr>
          <p:cNvSpPr txBox="1"/>
          <p:nvPr/>
        </p:nvSpPr>
        <p:spPr>
          <a:xfrm>
            <a:off x="3078112" y="1222610"/>
            <a:ext cx="670376" cy="369332"/>
          </a:xfrm>
          <a:prstGeom prst="rect">
            <a:avLst/>
          </a:prstGeom>
          <a:noFill/>
        </p:spPr>
        <p:txBody>
          <a:bodyPr rtlCol="0" wrap="none">
            <a:spAutoFit/>
          </a:bodyPr>
          <a:lstStyle/>
          <a:p>
            <a:r>
              <a:rPr b="1" dirty="0" lang="en-US">
                <a:latin charset="0" panose="020B0502040204020203" pitchFamily="34" typeface="Segoe UI"/>
                <a:cs charset="0" panose="020B0502040204020203" pitchFamily="34" typeface="Segoe UI"/>
              </a:rPr>
              <a:t>OUT</a:t>
            </a:r>
          </a:p>
        </p:txBody>
      </p:sp>
      <p:sp>
        <p:nvSpPr>
          <p:cNvPr id="12" name="Arrow: Right 11">
            <a:extLst>
              <a:ext uri="{FF2B5EF4-FFF2-40B4-BE49-F238E27FC236}">
                <a16:creationId xmlns:a16="http://schemas.microsoft.com/office/drawing/2014/main" id="{8214FE01-4A5F-4A28-B93F-69AADCC04610}"/>
              </a:ext>
            </a:extLst>
          </p:cNvPr>
          <p:cNvSpPr/>
          <p:nvPr/>
        </p:nvSpPr>
        <p:spPr>
          <a:xfrm rot="16200000">
            <a:off x="10573031" y="3959508"/>
            <a:ext cx="623342" cy="308758"/>
          </a:xfrm>
          <a:prstGeom prst="rightArrow">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latin charset="0" panose="020B0502040204020203" pitchFamily="34" typeface="Segoe UI"/>
              <a:cs charset="0" panose="020B0502040204020203" pitchFamily="34" typeface="Segoe UI"/>
            </a:endParaRPr>
          </a:p>
        </p:txBody>
      </p:sp>
      <p:sp>
        <p:nvSpPr>
          <p:cNvPr id="13" name="Arrow: Right 12">
            <a:extLst>
              <a:ext uri="{FF2B5EF4-FFF2-40B4-BE49-F238E27FC236}">
                <a16:creationId xmlns:a16="http://schemas.microsoft.com/office/drawing/2014/main" id="{C86CDAC0-4796-4291-815B-7ADB714B3FF1}"/>
              </a:ext>
            </a:extLst>
          </p:cNvPr>
          <p:cNvSpPr/>
          <p:nvPr/>
        </p:nvSpPr>
        <p:spPr>
          <a:xfrm rot="16200000">
            <a:off x="9474204" y="1034650"/>
            <a:ext cx="623342" cy="308758"/>
          </a:xfrm>
          <a:prstGeom prst="rightArrow">
            <a:avLst/>
          </a:prstGeom>
          <a:solidFill>
            <a:srgbClr val="FFFF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rtlCol="0"/>
          <a:lstStyle/>
          <a:p>
            <a:pPr algn="ctr"/>
            <a:endParaRPr lang="en-US">
              <a:latin charset="0" panose="020B0502040204020203" pitchFamily="34" typeface="Segoe UI"/>
              <a:cs charset="0" panose="020B0502040204020203" pitchFamily="34" typeface="Segoe UI"/>
            </a:endParaRPr>
          </a:p>
        </p:txBody>
      </p:sp>
      <p:sp>
        <p:nvSpPr>
          <p:cNvPr id="14" name="TextBox 13">
            <a:extLst>
              <a:ext uri="{FF2B5EF4-FFF2-40B4-BE49-F238E27FC236}">
                <a16:creationId xmlns:a16="http://schemas.microsoft.com/office/drawing/2014/main" id="{14134CC7-D15F-4A09-9C20-4908D16B3A4A}"/>
              </a:ext>
            </a:extLst>
          </p:cNvPr>
          <p:cNvSpPr txBox="1"/>
          <p:nvPr/>
        </p:nvSpPr>
        <p:spPr>
          <a:xfrm>
            <a:off x="10993367" y="3955486"/>
            <a:ext cx="441146" cy="369332"/>
          </a:xfrm>
          <a:prstGeom prst="rect">
            <a:avLst/>
          </a:prstGeom>
          <a:noFill/>
        </p:spPr>
        <p:txBody>
          <a:bodyPr rtlCol="0" wrap="none">
            <a:spAutoFit/>
          </a:bodyPr>
          <a:lstStyle/>
          <a:p>
            <a:r>
              <a:rPr b="1" dirty="0" lang="en-US">
                <a:latin charset="0" panose="020B0502040204020203" pitchFamily="34" typeface="Segoe UI"/>
                <a:cs charset="0" panose="020B0502040204020203" pitchFamily="34" typeface="Segoe UI"/>
              </a:rPr>
              <a:t>IN</a:t>
            </a:r>
          </a:p>
        </p:txBody>
      </p:sp>
      <p:sp>
        <p:nvSpPr>
          <p:cNvPr id="15" name="TextBox 14">
            <a:extLst>
              <a:ext uri="{FF2B5EF4-FFF2-40B4-BE49-F238E27FC236}">
                <a16:creationId xmlns:a16="http://schemas.microsoft.com/office/drawing/2014/main" id="{585DC08D-55C5-44CD-8EC3-C002522F634C}"/>
              </a:ext>
            </a:extLst>
          </p:cNvPr>
          <p:cNvSpPr txBox="1"/>
          <p:nvPr/>
        </p:nvSpPr>
        <p:spPr>
          <a:xfrm>
            <a:off x="8961120" y="1142153"/>
            <a:ext cx="670376" cy="369332"/>
          </a:xfrm>
          <a:prstGeom prst="rect">
            <a:avLst/>
          </a:prstGeom>
          <a:noFill/>
        </p:spPr>
        <p:txBody>
          <a:bodyPr rtlCol="0" wrap="none">
            <a:spAutoFit/>
          </a:bodyPr>
          <a:lstStyle/>
          <a:p>
            <a:r>
              <a:rPr b="1" dirty="0" lang="en-US">
                <a:latin charset="0" panose="020B0502040204020203" pitchFamily="34" typeface="Segoe UI"/>
                <a:cs charset="0" panose="020B0502040204020203" pitchFamily="34" typeface="Segoe UI"/>
              </a:rPr>
              <a:t>OUT</a:t>
            </a:r>
          </a:p>
        </p:txBody>
      </p:sp>
      <p:sp>
        <p:nvSpPr>
          <p:cNvPr id="16" name="Title 1">
            <a:extLst>
              <a:ext uri="{FF2B5EF4-FFF2-40B4-BE49-F238E27FC236}">
                <a16:creationId xmlns:a16="http://schemas.microsoft.com/office/drawing/2014/main" id="{7E63FB12-484B-4FC3-850E-94B685781A37}"/>
              </a:ext>
            </a:extLst>
          </p:cNvPr>
          <p:cNvSpPr>
            <a:spLocks noGrp="1"/>
          </p:cNvSpPr>
          <p:nvPr>
            <p:ph type="title"/>
          </p:nvPr>
        </p:nvSpPr>
        <p:spPr>
          <a:xfrm>
            <a:off x="429767" y="274320"/>
            <a:ext cx="11430000" cy="539496"/>
          </a:xfrm>
        </p:spPr>
        <p:txBody>
          <a:bodyPr/>
          <a:lstStyle/>
          <a:p>
            <a:r>
              <a:rPr dirty="0" lang="en-US">
                <a:latin charset="0" panose="020B0502040204020203" pitchFamily="34" typeface="Segoe UI"/>
                <a:cs charset="0" panose="020B0502040204020203" pitchFamily="34" typeface="Segoe UI"/>
              </a:rPr>
              <a:t>Gas to Gas HX: Flow Volumes </a:t>
            </a:r>
          </a:p>
        </p:txBody>
      </p:sp>
      <p:pic>
        <p:nvPicPr>
          <p:cNvPr id="2" name="Picture 1">
            <a:extLst>
              <a:ext uri="{FF2B5EF4-FFF2-40B4-BE49-F238E27FC236}">
                <a16:creationId xmlns:a16="http://schemas.microsoft.com/office/drawing/2014/main" id="{6E8BB92D-5DEE-4131-B01B-889C46EA4846}"/>
              </a:ext>
            </a:extLst>
          </p:cNvPr>
          <p:cNvPicPr>
            <a:picLocks noChangeAspect="1"/>
          </p:cNvPicPr>
          <p:nvPr/>
        </p:nvPicPr>
        <p:blipFill rotWithShape="1">
          <a:blip r:embed="rId4"/>
          <a:srcRect b="-54" r="-1"/>
          <a:stretch/>
        </p:blipFill>
        <p:spPr>
          <a:xfrm>
            <a:off x="4233480" y="2767785"/>
            <a:ext cx="4192516" cy="3629632"/>
          </a:xfrm>
          <a:prstGeom prst="rect">
            <a:avLst/>
          </a:prstGeom>
        </p:spPr>
      </p:pic>
      <p:sp>
        <p:nvSpPr>
          <p:cNvPr id="3" name="Arrow: Down 2">
            <a:extLst>
              <a:ext uri="{FF2B5EF4-FFF2-40B4-BE49-F238E27FC236}">
                <a16:creationId xmlns:a16="http://schemas.microsoft.com/office/drawing/2014/main" id="{2F07E6F5-BC39-09B2-2956-B1CFC64745CF}"/>
              </a:ext>
            </a:extLst>
          </p:cNvPr>
          <p:cNvSpPr/>
          <p:nvPr/>
        </p:nvSpPr>
        <p:spPr>
          <a:xfrm rot="13550585">
            <a:off x="8667517" y="3632753"/>
            <a:ext cx="224444" cy="489287"/>
          </a:xfrm>
          <a:prstGeom prst="downArrow">
            <a:avLst/>
          </a:prstGeom>
          <a:solidFill>
            <a:schemeClr val="bg1"/>
          </a:solidFill>
          <a:ln w="19050">
            <a:solidFill>
              <a:schemeClr val="accent1">
                <a:lumMod val="50000"/>
              </a:schemeClr>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horzOverflow="overflow" lIns="182880" numCol="1" rIns="182880" rot="0" rtlCol="0" spcCol="0" spcFirstLastPara="0" tIns="182880" vert="horz" vertOverflow="overflow" wrap="square">
            <a:prstTxWarp prst="textNoShape">
              <a:avLst/>
            </a:prstTxWarp>
            <a:noAutofit/>
          </a:body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18" name="Arrow: Down 17">
            <a:extLst>
              <a:ext uri="{FF2B5EF4-FFF2-40B4-BE49-F238E27FC236}">
                <a16:creationId xmlns:a16="http://schemas.microsoft.com/office/drawing/2014/main" id="{1D316116-978D-1509-64E5-0828D5CC401D}"/>
              </a:ext>
            </a:extLst>
          </p:cNvPr>
          <p:cNvSpPr/>
          <p:nvPr/>
        </p:nvSpPr>
        <p:spPr>
          <a:xfrm rot="7671277">
            <a:off x="3847621" y="3632753"/>
            <a:ext cx="224444" cy="489287"/>
          </a:xfrm>
          <a:prstGeom prst="downArrow">
            <a:avLst/>
          </a:prstGeom>
          <a:solidFill>
            <a:schemeClr val="bg1"/>
          </a:solidFill>
          <a:ln w="19050">
            <a:solidFill>
              <a:schemeClr val="accent1">
                <a:lumMod val="50000"/>
              </a:schemeClr>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horzOverflow="overflow" lIns="182880" numCol="1" rIns="182880" rot="0" rtlCol="0" spcCol="0" spcFirstLastPara="0" tIns="182880" vert="horz" vertOverflow="overflow" wrap="square">
            <a:prstTxWarp prst="textNoShape">
              <a:avLst/>
            </a:prstTxWarp>
            <a:noAutofit/>
          </a:body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pic>
        <p:nvPicPr>
          <p:cNvPr id="17" name="Picture 16">
            <a:extLst>
              <a:ext uri="{FF2B5EF4-FFF2-40B4-BE49-F238E27FC236}">
                <a16:creationId xmlns:a16="http://schemas.microsoft.com/office/drawing/2014/main" id="{8493FB3D-B256-DE2C-F725-7DF545B23385}"/>
              </a:ext>
            </a:extLst>
          </p:cNvPr>
          <p:cNvPicPr>
            <a:picLocks noChangeAspect="1"/>
          </p:cNvPicPr>
          <p:nvPr/>
        </p:nvPicPr>
        <p:blipFill>
          <a:blip r:embed="rId5"/>
          <a:stretch>
            <a:fillRect/>
          </a:stretch>
        </p:blipFill>
        <p:spPr>
          <a:xfrm>
            <a:off x="6184050" y="813816"/>
            <a:ext cx="1352570" cy="1856709"/>
          </a:xfrm>
          <a:prstGeom prst="rect">
            <a:avLst/>
          </a:prstGeom>
          <a:ln w="38100">
            <a:solidFill>
              <a:srgbClr val="92D050"/>
            </a:solidFill>
          </a:ln>
        </p:spPr>
      </p:pic>
    </p:spTree>
    <p:extLst>
      <p:ext uri="{BB962C8B-B14F-4D97-AF65-F5344CB8AC3E}">
        <p14:creationId xmlns:p14="http://schemas.microsoft.com/office/powerpoint/2010/main" val="4064696404"/>
      </p:ext>
    </p:extLst>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FC48-1EFB-418C-8ACC-51D7AF6300A3}"/>
              </a:ext>
            </a:extLst>
          </p:cNvPr>
          <p:cNvSpPr>
            <a:spLocks noGrp="1"/>
          </p:cNvSpPr>
          <p:nvPr>
            <p:ph type="title"/>
          </p:nvPr>
        </p:nvSpPr>
        <p:spPr>
          <a:xfrm>
            <a:off x="345878" y="275435"/>
            <a:ext cx="11422261" cy="547842"/>
          </a:xfrm>
        </p:spPr>
        <p:txBody>
          <a:bodyPr/>
          <a:lstStyle/>
          <a:p>
            <a:r>
              <a:rPr dirty="0" lang="en-US">
                <a:latin charset="0" panose="020B0502040204020203" pitchFamily="34" typeface="Segoe UI"/>
                <a:cs charset="0" panose="020B0502040204020203" pitchFamily="34" typeface="Segoe UI"/>
              </a:rPr>
              <a:t>High-Temperature Composite Heat Exchangers</a:t>
            </a:r>
          </a:p>
        </p:txBody>
      </p:sp>
      <p:pic>
        <p:nvPicPr>
          <p:cNvPr id="6" name="Picture 5">
            <a:extLst>
              <a:ext uri="{FF2B5EF4-FFF2-40B4-BE49-F238E27FC236}">
                <a16:creationId xmlns:a16="http://schemas.microsoft.com/office/drawing/2014/main" id="{D39BEB4C-652B-4AD2-93B2-648F7E8F355E}"/>
              </a:ext>
            </a:extLst>
          </p:cNvPr>
          <p:cNvPicPr>
            <a:picLocks noChangeAspect="1"/>
          </p:cNvPicPr>
          <p:nvPr/>
        </p:nvPicPr>
        <p:blipFill rotWithShape="1">
          <a:blip r:embed="rId2"/>
          <a:srcRect b="58" r="-74"/>
          <a:stretch/>
        </p:blipFill>
        <p:spPr>
          <a:xfrm>
            <a:off x="4824761" y="1009114"/>
            <a:ext cx="2542477" cy="2679169"/>
          </a:xfrm>
          <a:prstGeom prst="rect">
            <a:avLst/>
          </a:prstGeom>
        </p:spPr>
      </p:pic>
      <p:pic>
        <p:nvPicPr>
          <p:cNvPr id="7" name="Picture 6">
            <a:extLst>
              <a:ext uri="{FF2B5EF4-FFF2-40B4-BE49-F238E27FC236}">
                <a16:creationId xmlns:a16="http://schemas.microsoft.com/office/drawing/2014/main" id="{B72D9225-FCD0-44B3-86CB-F5920EB5715C}"/>
              </a:ext>
            </a:extLst>
          </p:cNvPr>
          <p:cNvPicPr>
            <a:picLocks noChangeAspect="1"/>
          </p:cNvPicPr>
          <p:nvPr/>
        </p:nvPicPr>
        <p:blipFill rotWithShape="1">
          <a:blip r:embed="rId3"/>
          <a:srcRect b="-47" r="-57"/>
          <a:stretch/>
        </p:blipFill>
        <p:spPr>
          <a:xfrm>
            <a:off x="8865220" y="3939231"/>
            <a:ext cx="2542477" cy="2644449"/>
          </a:xfrm>
          <a:prstGeom prst="rect">
            <a:avLst/>
          </a:prstGeom>
        </p:spPr>
      </p:pic>
      <p:pic>
        <p:nvPicPr>
          <p:cNvPr id="8" name="Picture 7">
            <a:extLst>
              <a:ext uri="{FF2B5EF4-FFF2-40B4-BE49-F238E27FC236}">
                <a16:creationId xmlns:a16="http://schemas.microsoft.com/office/drawing/2014/main" id="{866343AA-BFD1-453C-9E38-2D22B5377C8E}"/>
              </a:ext>
            </a:extLst>
          </p:cNvPr>
          <p:cNvPicPr>
            <a:picLocks noChangeAspect="1"/>
          </p:cNvPicPr>
          <p:nvPr/>
        </p:nvPicPr>
        <p:blipFill rotWithShape="1">
          <a:blip r:embed="rId4"/>
          <a:srcRect b="73" r="44"/>
          <a:stretch/>
        </p:blipFill>
        <p:spPr>
          <a:xfrm>
            <a:off x="429767" y="3939231"/>
            <a:ext cx="2266702" cy="2483871"/>
          </a:xfrm>
          <a:prstGeom prst="rect">
            <a:avLst/>
          </a:prstGeom>
        </p:spPr>
      </p:pic>
      <p:pic>
        <p:nvPicPr>
          <p:cNvPr id="9" name="Picture 8">
            <a:extLst>
              <a:ext uri="{FF2B5EF4-FFF2-40B4-BE49-F238E27FC236}">
                <a16:creationId xmlns:a16="http://schemas.microsoft.com/office/drawing/2014/main" id="{D85F0118-13D8-4A97-A98A-F4581D4E7977}"/>
              </a:ext>
            </a:extLst>
          </p:cNvPr>
          <p:cNvPicPr>
            <a:picLocks noChangeAspect="1"/>
          </p:cNvPicPr>
          <p:nvPr/>
        </p:nvPicPr>
        <p:blipFill rotWithShape="1">
          <a:blip r:embed="rId5"/>
          <a:srcRect b="-30" r="79"/>
          <a:stretch/>
        </p:blipFill>
        <p:spPr>
          <a:xfrm>
            <a:off x="429767" y="1009114"/>
            <a:ext cx="2319595" cy="2483871"/>
          </a:xfrm>
          <a:prstGeom prst="rect">
            <a:avLst/>
          </a:prstGeom>
        </p:spPr>
      </p:pic>
      <p:sp>
        <p:nvSpPr>
          <p:cNvPr id="11" name="TextBox 10">
            <a:extLst>
              <a:ext uri="{FF2B5EF4-FFF2-40B4-BE49-F238E27FC236}">
                <a16:creationId xmlns:a16="http://schemas.microsoft.com/office/drawing/2014/main" id="{05596853-59DF-465B-B7AF-DB5AFAE3B1CB}"/>
              </a:ext>
            </a:extLst>
          </p:cNvPr>
          <p:cNvSpPr txBox="1"/>
          <p:nvPr/>
        </p:nvSpPr>
        <p:spPr>
          <a:xfrm>
            <a:off x="2749131" y="3087368"/>
            <a:ext cx="1146468" cy="341632"/>
          </a:xfrm>
          <a:prstGeom prst="rect">
            <a:avLst/>
          </a:prstGeom>
          <a:noFill/>
          <a:ln>
            <a:solidFill>
              <a:schemeClr val="tx1"/>
            </a:solidFill>
          </a:ln>
        </p:spPr>
        <p:txBody>
          <a:bodyPr rtlCol="0" wrap="none">
            <a:spAutoFit/>
          </a:bodyPr>
          <a:lstStyle/>
          <a:p>
            <a:pPr algn="l">
              <a:lnSpc>
                <a:spcPct val="90000"/>
              </a:lnSpc>
            </a:pPr>
            <a:r>
              <a:rPr dirty="0" lang="en-US">
                <a:latin charset="0" panose="020B0502040204020203" pitchFamily="34" typeface="Segoe UI"/>
                <a:cs charset="0" panose="020B0502040204020203" pitchFamily="34" typeface="Segoe UI"/>
              </a:rPr>
              <a:t>2pi, 0.05”</a:t>
            </a:r>
          </a:p>
        </p:txBody>
      </p:sp>
      <p:sp>
        <p:nvSpPr>
          <p:cNvPr id="14" name="TextBox 13">
            <a:extLst>
              <a:ext uri="{FF2B5EF4-FFF2-40B4-BE49-F238E27FC236}">
                <a16:creationId xmlns:a16="http://schemas.microsoft.com/office/drawing/2014/main" id="{9C90DA80-DA4B-40BE-B9D6-CB68E9E48E29}"/>
              </a:ext>
            </a:extLst>
          </p:cNvPr>
          <p:cNvSpPr txBox="1"/>
          <p:nvPr/>
        </p:nvSpPr>
        <p:spPr>
          <a:xfrm>
            <a:off x="2879946" y="6081470"/>
            <a:ext cx="1018227" cy="341632"/>
          </a:xfrm>
          <a:prstGeom prst="rect">
            <a:avLst/>
          </a:prstGeom>
          <a:noFill/>
          <a:ln>
            <a:solidFill>
              <a:schemeClr val="tx1"/>
            </a:solidFill>
          </a:ln>
        </p:spPr>
        <p:txBody>
          <a:bodyPr rtlCol="0" wrap="none">
            <a:spAutoFit/>
          </a:bodyPr>
          <a:lstStyle/>
          <a:p>
            <a:pPr algn="l">
              <a:lnSpc>
                <a:spcPct val="90000"/>
              </a:lnSpc>
            </a:pPr>
            <a:r>
              <a:rPr dirty="0" lang="en-US">
                <a:latin charset="0" panose="020B0502040204020203" pitchFamily="34" typeface="Segoe UI"/>
                <a:cs charset="0" panose="020B0502040204020203" pitchFamily="34" typeface="Segoe UI"/>
              </a:rPr>
              <a:t>2pi, 0.1”</a:t>
            </a:r>
          </a:p>
        </p:txBody>
      </p:sp>
      <p:sp>
        <p:nvSpPr>
          <p:cNvPr id="15" name="TextBox 14">
            <a:extLst>
              <a:ext uri="{FF2B5EF4-FFF2-40B4-BE49-F238E27FC236}">
                <a16:creationId xmlns:a16="http://schemas.microsoft.com/office/drawing/2014/main" id="{BF0BD165-6468-4C64-ABEE-6EB9D193A230}"/>
              </a:ext>
            </a:extLst>
          </p:cNvPr>
          <p:cNvSpPr txBox="1"/>
          <p:nvPr/>
        </p:nvSpPr>
        <p:spPr>
          <a:xfrm>
            <a:off x="7808124" y="5924573"/>
            <a:ext cx="1018227" cy="341632"/>
          </a:xfrm>
          <a:prstGeom prst="rect">
            <a:avLst/>
          </a:prstGeom>
          <a:noFill/>
          <a:ln>
            <a:solidFill>
              <a:schemeClr val="tx1"/>
            </a:solidFill>
          </a:ln>
        </p:spPr>
        <p:txBody>
          <a:bodyPr rtlCol="0" wrap="none">
            <a:spAutoFit/>
          </a:bodyPr>
          <a:lstStyle/>
          <a:p>
            <a:pPr algn="l">
              <a:lnSpc>
                <a:spcPct val="90000"/>
              </a:lnSpc>
            </a:pPr>
            <a:r>
              <a:rPr dirty="0" lang="en-US">
                <a:latin charset="0" panose="020B0502040204020203" pitchFamily="34" typeface="Segoe UI"/>
                <a:cs charset="0" panose="020B0502040204020203" pitchFamily="34" typeface="Segoe UI"/>
              </a:rPr>
              <a:t>4pi, 0.1”</a:t>
            </a:r>
          </a:p>
        </p:txBody>
      </p:sp>
      <p:sp>
        <p:nvSpPr>
          <p:cNvPr id="16" name="TextBox 15">
            <a:extLst>
              <a:ext uri="{FF2B5EF4-FFF2-40B4-BE49-F238E27FC236}">
                <a16:creationId xmlns:a16="http://schemas.microsoft.com/office/drawing/2014/main" id="{538E337B-2B67-4CCB-92D0-9D6D9101465A}"/>
              </a:ext>
            </a:extLst>
          </p:cNvPr>
          <p:cNvSpPr txBox="1"/>
          <p:nvPr/>
        </p:nvSpPr>
        <p:spPr>
          <a:xfrm>
            <a:off x="5541877" y="3908537"/>
            <a:ext cx="1146468" cy="341632"/>
          </a:xfrm>
          <a:prstGeom prst="rect">
            <a:avLst/>
          </a:prstGeom>
          <a:noFill/>
          <a:ln>
            <a:solidFill>
              <a:schemeClr val="tx1"/>
            </a:solidFill>
          </a:ln>
        </p:spPr>
        <p:txBody>
          <a:bodyPr rtlCol="0" wrap="none">
            <a:spAutoFit/>
          </a:bodyPr>
          <a:lstStyle/>
          <a:p>
            <a:pPr algn="l">
              <a:lnSpc>
                <a:spcPct val="90000"/>
              </a:lnSpc>
            </a:pPr>
            <a:r>
              <a:rPr dirty="0" lang="en-US">
                <a:latin charset="0" panose="020B0502040204020203" pitchFamily="34" typeface="Segoe UI"/>
                <a:cs charset="0" panose="020B0502040204020203" pitchFamily="34" typeface="Segoe UI"/>
              </a:rPr>
              <a:t>3pi, 0.05”</a:t>
            </a:r>
          </a:p>
        </p:txBody>
      </p:sp>
      <p:pic>
        <p:nvPicPr>
          <p:cNvPr id="17" name="Picture 16">
            <a:extLst>
              <a:ext uri="{FF2B5EF4-FFF2-40B4-BE49-F238E27FC236}">
                <a16:creationId xmlns:a16="http://schemas.microsoft.com/office/drawing/2014/main" id="{FC770DFE-F2C1-4B36-81DE-4F59254F9D4E}"/>
              </a:ext>
            </a:extLst>
          </p:cNvPr>
          <p:cNvPicPr>
            <a:picLocks noChangeAspect="1"/>
          </p:cNvPicPr>
          <p:nvPr/>
        </p:nvPicPr>
        <p:blipFill rotWithShape="1">
          <a:blip r:embed="rId6"/>
          <a:srcRect b="-15" r="-83"/>
          <a:stretch/>
        </p:blipFill>
        <p:spPr>
          <a:xfrm>
            <a:off x="8885663" y="1014779"/>
            <a:ext cx="2539858" cy="2644449"/>
          </a:xfrm>
          <a:prstGeom prst="rect">
            <a:avLst/>
          </a:prstGeom>
        </p:spPr>
      </p:pic>
      <p:sp>
        <p:nvSpPr>
          <p:cNvPr id="18" name="TextBox 17">
            <a:extLst>
              <a:ext uri="{FF2B5EF4-FFF2-40B4-BE49-F238E27FC236}">
                <a16:creationId xmlns:a16="http://schemas.microsoft.com/office/drawing/2014/main" id="{ACAF9506-B1A4-48BC-81DA-A405D09F6D49}"/>
              </a:ext>
            </a:extLst>
          </p:cNvPr>
          <p:cNvSpPr txBox="1"/>
          <p:nvPr/>
        </p:nvSpPr>
        <p:spPr>
          <a:xfrm>
            <a:off x="7808124" y="3087368"/>
            <a:ext cx="1146468" cy="341632"/>
          </a:xfrm>
          <a:prstGeom prst="rect">
            <a:avLst/>
          </a:prstGeom>
          <a:noFill/>
          <a:ln>
            <a:solidFill>
              <a:schemeClr val="tx1"/>
            </a:solidFill>
          </a:ln>
        </p:spPr>
        <p:txBody>
          <a:bodyPr rtlCol="0" wrap="none">
            <a:spAutoFit/>
          </a:bodyPr>
          <a:lstStyle/>
          <a:p>
            <a:pPr algn="l">
              <a:lnSpc>
                <a:spcPct val="90000"/>
              </a:lnSpc>
            </a:pPr>
            <a:r>
              <a:rPr dirty="0" lang="en-US">
                <a:latin charset="0" panose="020B0502040204020203" pitchFamily="34" typeface="Segoe UI"/>
                <a:cs charset="0" panose="020B0502040204020203" pitchFamily="34" typeface="Segoe UI"/>
              </a:rPr>
              <a:t>4pi, 0.05”</a:t>
            </a:r>
          </a:p>
        </p:txBody>
      </p:sp>
    </p:spTree>
    <p:extLst>
      <p:ext uri="{BB962C8B-B14F-4D97-AF65-F5344CB8AC3E}">
        <p14:creationId xmlns:p14="http://schemas.microsoft.com/office/powerpoint/2010/main" val="348883084"/>
      </p:ext>
    </p:extLst>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FC48-1EFB-418C-8ACC-51D7AF6300A3}"/>
              </a:ext>
            </a:extLst>
          </p:cNvPr>
          <p:cNvSpPr>
            <a:spLocks noGrp="1"/>
          </p:cNvSpPr>
          <p:nvPr>
            <p:ph type="title"/>
          </p:nvPr>
        </p:nvSpPr>
        <p:spPr>
          <a:xfrm>
            <a:off x="345878" y="275435"/>
            <a:ext cx="11422261" cy="547842"/>
          </a:xfrm>
        </p:spPr>
        <p:txBody>
          <a:bodyPr/>
          <a:lstStyle/>
          <a:p>
            <a:r>
              <a:rPr dirty="0" lang="en-US">
                <a:latin charset="0" panose="020B0502040204020203" pitchFamily="34" typeface="Segoe UI"/>
                <a:cs charset="0" panose="020B0502040204020203" pitchFamily="34" typeface="Segoe UI"/>
              </a:rPr>
              <a:t>High-Temperature Composite Heat Exchangers</a:t>
            </a:r>
          </a:p>
        </p:txBody>
      </p:sp>
      <p:graphicFrame>
        <p:nvGraphicFramePr>
          <p:cNvPr id="6" name="Chart 5">
            <a:extLst>
              <a:ext uri="{FF2B5EF4-FFF2-40B4-BE49-F238E27FC236}">
                <a16:creationId xmlns:a16="http://schemas.microsoft.com/office/drawing/2014/main" id="{4310ACE2-CA43-498F-9EE8-B758FAFE9431}"/>
              </a:ext>
            </a:extLst>
          </p:cNvPr>
          <p:cNvGraphicFramePr>
            <a:graphicFrameLocks/>
          </p:cNvGraphicFramePr>
          <p:nvPr>
            <p:extLst>
              <p:ext uri="{D42A27DB-BD31-4B8C-83A1-F6EECF244321}">
                <p14:modId xmlns:p14="http://schemas.microsoft.com/office/powerpoint/2010/main" val="1098477966"/>
              </p:ext>
            </p:extLst>
          </p:nvPr>
        </p:nvGraphicFramePr>
        <p:xfrm>
          <a:off x="429767" y="952877"/>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a:extLst>
              <a:ext uri="{FF2B5EF4-FFF2-40B4-BE49-F238E27FC236}">
                <a16:creationId xmlns:a16="http://schemas.microsoft.com/office/drawing/2014/main" id="{8EE831E2-6692-47B4-A5BD-CD8CBB0F7C28}"/>
              </a:ext>
            </a:extLst>
          </p:cNvPr>
          <p:cNvGraphicFramePr>
            <a:graphicFrameLocks/>
          </p:cNvGraphicFramePr>
          <p:nvPr>
            <p:extLst>
              <p:ext uri="{D42A27DB-BD31-4B8C-83A1-F6EECF244321}">
                <p14:modId xmlns:p14="http://schemas.microsoft.com/office/powerpoint/2010/main" val="1892018452"/>
              </p:ext>
            </p:extLst>
          </p:nvPr>
        </p:nvGraphicFramePr>
        <p:xfrm>
          <a:off x="5874190" y="952877"/>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2792A0F2-6940-4C94-80FC-B5A0D018A869}"/>
              </a:ext>
            </a:extLst>
          </p:cNvPr>
          <p:cNvGraphicFramePr>
            <a:graphicFrameLocks/>
          </p:cNvGraphicFramePr>
          <p:nvPr>
            <p:extLst>
              <p:ext uri="{D42A27DB-BD31-4B8C-83A1-F6EECF244321}">
                <p14:modId xmlns:p14="http://schemas.microsoft.com/office/powerpoint/2010/main" val="986414769"/>
              </p:ext>
            </p:extLst>
          </p:nvPr>
        </p:nvGraphicFramePr>
        <p:xfrm>
          <a:off x="429767" y="3688879"/>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6C9CB13A-EEF1-4690-B334-A260903DB7EB}"/>
              </a:ext>
            </a:extLst>
          </p:cNvPr>
          <p:cNvSpPr txBox="1"/>
          <p:nvPr/>
        </p:nvSpPr>
        <p:spPr>
          <a:xfrm>
            <a:off x="3916375" y="2091803"/>
            <a:ext cx="704039" cy="230832"/>
          </a:xfrm>
          <a:prstGeom prst="rect">
            <a:avLst/>
          </a:prstGeom>
          <a:noFill/>
          <a:ln>
            <a:solidFill>
              <a:schemeClr val="tx1"/>
            </a:solidFill>
          </a:ln>
        </p:spPr>
        <p:txBody>
          <a:bodyPr rtlCol="0" wrap="none">
            <a:spAutoFit/>
          </a:bodyPr>
          <a:lstStyle/>
          <a:p>
            <a:pPr algn="l">
              <a:lnSpc>
                <a:spcPct val="90000"/>
              </a:lnSpc>
            </a:pPr>
            <a:r>
              <a:rPr dirty="0" lang="en-US" sz="1000">
                <a:latin charset="0" panose="020B0502040204020203" pitchFamily="34" typeface="Segoe UI"/>
                <a:cs charset="0" panose="020B0502040204020203" pitchFamily="34" typeface="Segoe UI"/>
              </a:rPr>
              <a:t>2pi, 0.05”</a:t>
            </a:r>
          </a:p>
        </p:txBody>
      </p:sp>
      <p:sp>
        <p:nvSpPr>
          <p:cNvPr id="11" name="TextBox 10">
            <a:extLst>
              <a:ext uri="{FF2B5EF4-FFF2-40B4-BE49-F238E27FC236}">
                <a16:creationId xmlns:a16="http://schemas.microsoft.com/office/drawing/2014/main" id="{5D871E2E-109B-4E59-81A6-E65B001FEC06}"/>
              </a:ext>
            </a:extLst>
          </p:cNvPr>
          <p:cNvSpPr txBox="1"/>
          <p:nvPr/>
        </p:nvSpPr>
        <p:spPr>
          <a:xfrm>
            <a:off x="1745810" y="1446308"/>
            <a:ext cx="635110" cy="230832"/>
          </a:xfrm>
          <a:prstGeom prst="rect">
            <a:avLst/>
          </a:prstGeom>
          <a:noFill/>
          <a:ln>
            <a:solidFill>
              <a:schemeClr val="tx1"/>
            </a:solidFill>
          </a:ln>
        </p:spPr>
        <p:txBody>
          <a:bodyPr rtlCol="0" wrap="none">
            <a:spAutoFit/>
          </a:bodyPr>
          <a:lstStyle/>
          <a:p>
            <a:pPr algn="l">
              <a:lnSpc>
                <a:spcPct val="90000"/>
              </a:lnSpc>
            </a:pPr>
            <a:r>
              <a:rPr dirty="0" lang="en-US" sz="1000">
                <a:latin charset="0" panose="020B0502040204020203" pitchFamily="34" typeface="Segoe UI"/>
                <a:cs charset="0" panose="020B0502040204020203" pitchFamily="34" typeface="Segoe UI"/>
              </a:rPr>
              <a:t>2pi, 0.1”</a:t>
            </a:r>
          </a:p>
        </p:txBody>
      </p:sp>
      <p:sp>
        <p:nvSpPr>
          <p:cNvPr id="14" name="TextBox 13">
            <a:extLst>
              <a:ext uri="{FF2B5EF4-FFF2-40B4-BE49-F238E27FC236}">
                <a16:creationId xmlns:a16="http://schemas.microsoft.com/office/drawing/2014/main" id="{2A1D47D6-6CE7-4B2D-81A3-6FBFD66A204F}"/>
              </a:ext>
            </a:extLst>
          </p:cNvPr>
          <p:cNvSpPr txBox="1"/>
          <p:nvPr/>
        </p:nvSpPr>
        <p:spPr>
          <a:xfrm>
            <a:off x="1406614" y="2692674"/>
            <a:ext cx="635110" cy="230832"/>
          </a:xfrm>
          <a:prstGeom prst="rect">
            <a:avLst/>
          </a:prstGeom>
          <a:noFill/>
          <a:ln>
            <a:solidFill>
              <a:schemeClr val="tx1"/>
            </a:solidFill>
          </a:ln>
        </p:spPr>
        <p:txBody>
          <a:bodyPr rtlCol="0" wrap="none">
            <a:spAutoFit/>
          </a:bodyPr>
          <a:lstStyle/>
          <a:p>
            <a:pPr algn="l">
              <a:lnSpc>
                <a:spcPct val="90000"/>
              </a:lnSpc>
            </a:pPr>
            <a:r>
              <a:rPr dirty="0" lang="en-US" sz="1000">
                <a:latin charset="0" panose="020B0502040204020203" pitchFamily="34" typeface="Segoe UI"/>
                <a:cs charset="0" panose="020B0502040204020203" pitchFamily="34" typeface="Segoe UI"/>
              </a:rPr>
              <a:t>4pi, 0.1”</a:t>
            </a:r>
          </a:p>
        </p:txBody>
      </p:sp>
      <p:sp>
        <p:nvSpPr>
          <p:cNvPr id="15" name="TextBox 14">
            <a:extLst>
              <a:ext uri="{FF2B5EF4-FFF2-40B4-BE49-F238E27FC236}">
                <a16:creationId xmlns:a16="http://schemas.microsoft.com/office/drawing/2014/main" id="{C8C90EC0-CFDA-4184-8C00-439761E350CA}"/>
              </a:ext>
            </a:extLst>
          </p:cNvPr>
          <p:cNvSpPr txBox="1"/>
          <p:nvPr/>
        </p:nvSpPr>
        <p:spPr>
          <a:xfrm>
            <a:off x="3365782" y="1355555"/>
            <a:ext cx="704039" cy="230832"/>
          </a:xfrm>
          <a:prstGeom prst="rect">
            <a:avLst/>
          </a:prstGeom>
          <a:noFill/>
          <a:ln>
            <a:solidFill>
              <a:schemeClr val="tx1"/>
            </a:solidFill>
          </a:ln>
        </p:spPr>
        <p:txBody>
          <a:bodyPr rtlCol="0" wrap="none">
            <a:spAutoFit/>
          </a:bodyPr>
          <a:lstStyle/>
          <a:p>
            <a:pPr algn="l">
              <a:lnSpc>
                <a:spcPct val="90000"/>
              </a:lnSpc>
            </a:pPr>
            <a:r>
              <a:rPr dirty="0" lang="en-US" sz="1000">
                <a:latin charset="0" panose="020B0502040204020203" pitchFamily="34" typeface="Segoe UI"/>
                <a:cs charset="0" panose="020B0502040204020203" pitchFamily="34" typeface="Segoe UI"/>
              </a:rPr>
              <a:t>3pi, 0.05”</a:t>
            </a:r>
          </a:p>
        </p:txBody>
      </p:sp>
      <p:sp>
        <p:nvSpPr>
          <p:cNvPr id="16" name="TextBox 15">
            <a:extLst>
              <a:ext uri="{FF2B5EF4-FFF2-40B4-BE49-F238E27FC236}">
                <a16:creationId xmlns:a16="http://schemas.microsoft.com/office/drawing/2014/main" id="{0E3A8469-E890-4AEE-8E63-9FF7A5380AE5}"/>
              </a:ext>
            </a:extLst>
          </p:cNvPr>
          <p:cNvSpPr txBox="1"/>
          <p:nvPr/>
        </p:nvSpPr>
        <p:spPr>
          <a:xfrm>
            <a:off x="1120097" y="1839168"/>
            <a:ext cx="704039" cy="230832"/>
          </a:xfrm>
          <a:prstGeom prst="rect">
            <a:avLst/>
          </a:prstGeom>
          <a:noFill/>
          <a:ln>
            <a:solidFill>
              <a:schemeClr val="tx1"/>
            </a:solidFill>
          </a:ln>
        </p:spPr>
        <p:txBody>
          <a:bodyPr rtlCol="0" wrap="none">
            <a:spAutoFit/>
          </a:bodyPr>
          <a:lstStyle/>
          <a:p>
            <a:pPr algn="l">
              <a:lnSpc>
                <a:spcPct val="90000"/>
              </a:lnSpc>
            </a:pPr>
            <a:r>
              <a:rPr dirty="0" lang="en-US" sz="1000">
                <a:latin charset="0" panose="020B0502040204020203" pitchFamily="34" typeface="Segoe UI"/>
                <a:cs charset="0" panose="020B0502040204020203" pitchFamily="34" typeface="Segoe UI"/>
              </a:rPr>
              <a:t>4pi, 0.05”</a:t>
            </a:r>
          </a:p>
        </p:txBody>
      </p:sp>
      <p:sp>
        <p:nvSpPr>
          <p:cNvPr id="17" name="TextBox 16">
            <a:extLst>
              <a:ext uri="{FF2B5EF4-FFF2-40B4-BE49-F238E27FC236}">
                <a16:creationId xmlns:a16="http://schemas.microsoft.com/office/drawing/2014/main" id="{97C5A301-225E-468D-8440-E9A8C971E0DC}"/>
              </a:ext>
            </a:extLst>
          </p:cNvPr>
          <p:cNvSpPr txBox="1"/>
          <p:nvPr/>
        </p:nvSpPr>
        <p:spPr>
          <a:xfrm>
            <a:off x="9382898" y="2338244"/>
            <a:ext cx="704039" cy="230832"/>
          </a:xfrm>
          <a:prstGeom prst="rect">
            <a:avLst/>
          </a:prstGeom>
          <a:noFill/>
          <a:ln>
            <a:solidFill>
              <a:schemeClr val="tx1"/>
            </a:solidFill>
          </a:ln>
        </p:spPr>
        <p:txBody>
          <a:bodyPr rtlCol="0" wrap="none">
            <a:spAutoFit/>
          </a:bodyPr>
          <a:lstStyle/>
          <a:p>
            <a:pPr algn="l">
              <a:lnSpc>
                <a:spcPct val="90000"/>
              </a:lnSpc>
            </a:pPr>
            <a:r>
              <a:rPr dirty="0" lang="en-US" sz="1000">
                <a:latin charset="0" panose="020B0502040204020203" pitchFamily="34" typeface="Segoe UI"/>
                <a:cs charset="0" panose="020B0502040204020203" pitchFamily="34" typeface="Segoe UI"/>
              </a:rPr>
              <a:t>2pi, 0.05”</a:t>
            </a:r>
          </a:p>
        </p:txBody>
      </p:sp>
      <p:sp>
        <p:nvSpPr>
          <p:cNvPr id="18" name="TextBox 17">
            <a:extLst>
              <a:ext uri="{FF2B5EF4-FFF2-40B4-BE49-F238E27FC236}">
                <a16:creationId xmlns:a16="http://schemas.microsoft.com/office/drawing/2014/main" id="{5B9EA4E5-92AA-4F3F-BEE6-0DE9FDD88156}"/>
              </a:ext>
            </a:extLst>
          </p:cNvPr>
          <p:cNvSpPr txBox="1"/>
          <p:nvPr/>
        </p:nvSpPr>
        <p:spPr>
          <a:xfrm>
            <a:off x="7252089" y="1401203"/>
            <a:ext cx="635110" cy="230832"/>
          </a:xfrm>
          <a:prstGeom prst="rect">
            <a:avLst/>
          </a:prstGeom>
          <a:noFill/>
          <a:ln>
            <a:solidFill>
              <a:schemeClr val="tx1"/>
            </a:solidFill>
          </a:ln>
        </p:spPr>
        <p:txBody>
          <a:bodyPr rtlCol="0" wrap="none">
            <a:spAutoFit/>
          </a:bodyPr>
          <a:lstStyle/>
          <a:p>
            <a:pPr algn="l">
              <a:lnSpc>
                <a:spcPct val="90000"/>
              </a:lnSpc>
            </a:pPr>
            <a:r>
              <a:rPr dirty="0" lang="en-US" sz="1000">
                <a:latin charset="0" panose="020B0502040204020203" pitchFamily="34" typeface="Segoe UI"/>
                <a:cs charset="0" panose="020B0502040204020203" pitchFamily="34" typeface="Segoe UI"/>
              </a:rPr>
              <a:t>2pi, 0.1”</a:t>
            </a:r>
          </a:p>
        </p:txBody>
      </p:sp>
      <p:sp>
        <p:nvSpPr>
          <p:cNvPr id="19" name="TextBox 18">
            <a:extLst>
              <a:ext uri="{FF2B5EF4-FFF2-40B4-BE49-F238E27FC236}">
                <a16:creationId xmlns:a16="http://schemas.microsoft.com/office/drawing/2014/main" id="{8E6EC576-395A-40B9-8A5D-2D54C7130C4E}"/>
              </a:ext>
            </a:extLst>
          </p:cNvPr>
          <p:cNvSpPr txBox="1"/>
          <p:nvPr/>
        </p:nvSpPr>
        <p:spPr>
          <a:xfrm>
            <a:off x="6700859" y="2607813"/>
            <a:ext cx="635110" cy="230832"/>
          </a:xfrm>
          <a:prstGeom prst="rect">
            <a:avLst/>
          </a:prstGeom>
          <a:noFill/>
          <a:ln>
            <a:solidFill>
              <a:schemeClr val="tx1"/>
            </a:solidFill>
          </a:ln>
        </p:spPr>
        <p:txBody>
          <a:bodyPr rtlCol="0" wrap="none">
            <a:spAutoFit/>
          </a:bodyPr>
          <a:lstStyle/>
          <a:p>
            <a:pPr algn="l">
              <a:lnSpc>
                <a:spcPct val="90000"/>
              </a:lnSpc>
            </a:pPr>
            <a:r>
              <a:rPr dirty="0" lang="en-US" sz="1000">
                <a:latin charset="0" panose="020B0502040204020203" pitchFamily="34" typeface="Segoe UI"/>
                <a:cs charset="0" panose="020B0502040204020203" pitchFamily="34" typeface="Segoe UI"/>
              </a:rPr>
              <a:t>4pi, 0.1”</a:t>
            </a:r>
          </a:p>
        </p:txBody>
      </p:sp>
      <p:sp>
        <p:nvSpPr>
          <p:cNvPr id="20" name="TextBox 19">
            <a:extLst>
              <a:ext uri="{FF2B5EF4-FFF2-40B4-BE49-F238E27FC236}">
                <a16:creationId xmlns:a16="http://schemas.microsoft.com/office/drawing/2014/main" id="{D3DAA705-76E6-4922-BBE2-E02A1953DDAB}"/>
              </a:ext>
            </a:extLst>
          </p:cNvPr>
          <p:cNvSpPr txBox="1"/>
          <p:nvPr/>
        </p:nvSpPr>
        <p:spPr>
          <a:xfrm>
            <a:off x="8355224" y="1535734"/>
            <a:ext cx="704039" cy="230832"/>
          </a:xfrm>
          <a:prstGeom prst="rect">
            <a:avLst/>
          </a:prstGeom>
          <a:noFill/>
          <a:ln>
            <a:solidFill>
              <a:schemeClr val="tx1"/>
            </a:solidFill>
          </a:ln>
        </p:spPr>
        <p:txBody>
          <a:bodyPr rtlCol="0" wrap="none">
            <a:spAutoFit/>
          </a:bodyPr>
          <a:lstStyle/>
          <a:p>
            <a:pPr algn="l">
              <a:lnSpc>
                <a:spcPct val="90000"/>
              </a:lnSpc>
            </a:pPr>
            <a:r>
              <a:rPr dirty="0" lang="en-US" sz="1000">
                <a:latin charset="0" panose="020B0502040204020203" pitchFamily="34" typeface="Segoe UI"/>
                <a:cs charset="0" panose="020B0502040204020203" pitchFamily="34" typeface="Segoe UI"/>
              </a:rPr>
              <a:t>3pi, 0.05”</a:t>
            </a:r>
          </a:p>
        </p:txBody>
      </p:sp>
      <p:sp>
        <p:nvSpPr>
          <p:cNvPr id="21" name="TextBox 20">
            <a:extLst>
              <a:ext uri="{FF2B5EF4-FFF2-40B4-BE49-F238E27FC236}">
                <a16:creationId xmlns:a16="http://schemas.microsoft.com/office/drawing/2014/main" id="{AA640B98-508B-4153-A71E-F37E0010D31E}"/>
              </a:ext>
            </a:extLst>
          </p:cNvPr>
          <p:cNvSpPr txBox="1"/>
          <p:nvPr/>
        </p:nvSpPr>
        <p:spPr>
          <a:xfrm>
            <a:off x="6626376" y="1939835"/>
            <a:ext cx="704039" cy="230832"/>
          </a:xfrm>
          <a:prstGeom prst="rect">
            <a:avLst/>
          </a:prstGeom>
          <a:noFill/>
          <a:ln>
            <a:solidFill>
              <a:schemeClr val="tx1"/>
            </a:solidFill>
          </a:ln>
        </p:spPr>
        <p:txBody>
          <a:bodyPr rtlCol="0" wrap="none">
            <a:spAutoFit/>
          </a:bodyPr>
          <a:lstStyle/>
          <a:p>
            <a:pPr algn="l">
              <a:lnSpc>
                <a:spcPct val="90000"/>
              </a:lnSpc>
            </a:pPr>
            <a:r>
              <a:rPr dirty="0" lang="en-US" sz="1000">
                <a:latin charset="0" panose="020B0502040204020203" pitchFamily="34" typeface="Segoe UI"/>
                <a:cs charset="0" panose="020B0502040204020203" pitchFamily="34" typeface="Segoe UI"/>
              </a:rPr>
              <a:t>4pi, 0.05”</a:t>
            </a:r>
          </a:p>
        </p:txBody>
      </p:sp>
      <p:sp>
        <p:nvSpPr>
          <p:cNvPr id="22" name="TextBox 21">
            <a:extLst>
              <a:ext uri="{FF2B5EF4-FFF2-40B4-BE49-F238E27FC236}">
                <a16:creationId xmlns:a16="http://schemas.microsoft.com/office/drawing/2014/main" id="{1600055A-F38B-45C8-824F-F30BF05DA5D7}"/>
              </a:ext>
            </a:extLst>
          </p:cNvPr>
          <p:cNvSpPr txBox="1"/>
          <p:nvPr/>
        </p:nvSpPr>
        <p:spPr>
          <a:xfrm>
            <a:off x="1869020" y="4716073"/>
            <a:ext cx="704039" cy="230832"/>
          </a:xfrm>
          <a:prstGeom prst="rect">
            <a:avLst/>
          </a:prstGeom>
          <a:noFill/>
          <a:ln>
            <a:solidFill>
              <a:schemeClr val="tx1"/>
            </a:solidFill>
          </a:ln>
        </p:spPr>
        <p:txBody>
          <a:bodyPr rtlCol="0" wrap="none">
            <a:spAutoFit/>
          </a:bodyPr>
          <a:lstStyle/>
          <a:p>
            <a:pPr algn="l">
              <a:lnSpc>
                <a:spcPct val="90000"/>
              </a:lnSpc>
            </a:pPr>
            <a:r>
              <a:rPr dirty="0" lang="en-US" sz="1000">
                <a:latin charset="0" panose="020B0502040204020203" pitchFamily="34" typeface="Segoe UI"/>
                <a:cs charset="0" panose="020B0502040204020203" pitchFamily="34" typeface="Segoe UI"/>
              </a:rPr>
              <a:t>2pi, 0.05”</a:t>
            </a:r>
          </a:p>
        </p:txBody>
      </p:sp>
      <p:sp>
        <p:nvSpPr>
          <p:cNvPr id="23" name="TextBox 22">
            <a:extLst>
              <a:ext uri="{FF2B5EF4-FFF2-40B4-BE49-F238E27FC236}">
                <a16:creationId xmlns:a16="http://schemas.microsoft.com/office/drawing/2014/main" id="{83404278-155C-408F-8AB6-9135F46C7030}"/>
              </a:ext>
            </a:extLst>
          </p:cNvPr>
          <p:cNvSpPr txBox="1"/>
          <p:nvPr/>
        </p:nvSpPr>
        <p:spPr>
          <a:xfrm>
            <a:off x="3074354" y="4307625"/>
            <a:ext cx="635110" cy="230832"/>
          </a:xfrm>
          <a:prstGeom prst="rect">
            <a:avLst/>
          </a:prstGeom>
          <a:noFill/>
          <a:ln>
            <a:solidFill>
              <a:schemeClr val="tx1"/>
            </a:solidFill>
          </a:ln>
        </p:spPr>
        <p:txBody>
          <a:bodyPr rtlCol="0" wrap="none">
            <a:spAutoFit/>
          </a:bodyPr>
          <a:lstStyle/>
          <a:p>
            <a:pPr algn="l">
              <a:lnSpc>
                <a:spcPct val="90000"/>
              </a:lnSpc>
            </a:pPr>
            <a:r>
              <a:rPr dirty="0" lang="en-US" sz="1000">
                <a:latin charset="0" panose="020B0502040204020203" pitchFamily="34" typeface="Segoe UI"/>
                <a:cs charset="0" panose="020B0502040204020203" pitchFamily="34" typeface="Segoe UI"/>
              </a:rPr>
              <a:t>2pi, 0.1”</a:t>
            </a:r>
          </a:p>
        </p:txBody>
      </p:sp>
      <p:sp>
        <p:nvSpPr>
          <p:cNvPr id="24" name="TextBox 23">
            <a:extLst>
              <a:ext uri="{FF2B5EF4-FFF2-40B4-BE49-F238E27FC236}">
                <a16:creationId xmlns:a16="http://schemas.microsoft.com/office/drawing/2014/main" id="{528068A3-ABE2-4D66-938B-8808D1021E08}"/>
              </a:ext>
            </a:extLst>
          </p:cNvPr>
          <p:cNvSpPr txBox="1"/>
          <p:nvPr/>
        </p:nvSpPr>
        <p:spPr>
          <a:xfrm>
            <a:off x="4101227" y="4340190"/>
            <a:ext cx="635110" cy="230832"/>
          </a:xfrm>
          <a:prstGeom prst="rect">
            <a:avLst/>
          </a:prstGeom>
          <a:noFill/>
          <a:ln>
            <a:solidFill>
              <a:schemeClr val="tx1"/>
            </a:solidFill>
          </a:ln>
        </p:spPr>
        <p:txBody>
          <a:bodyPr rtlCol="0" wrap="none">
            <a:spAutoFit/>
          </a:bodyPr>
          <a:lstStyle/>
          <a:p>
            <a:pPr algn="l">
              <a:lnSpc>
                <a:spcPct val="90000"/>
              </a:lnSpc>
            </a:pPr>
            <a:r>
              <a:rPr dirty="0" lang="en-US" sz="1000">
                <a:latin charset="0" panose="020B0502040204020203" pitchFamily="34" typeface="Segoe UI"/>
                <a:cs charset="0" panose="020B0502040204020203" pitchFamily="34" typeface="Segoe UI"/>
              </a:rPr>
              <a:t>4pi, 0.1”</a:t>
            </a:r>
          </a:p>
        </p:txBody>
      </p:sp>
      <p:sp>
        <p:nvSpPr>
          <p:cNvPr id="25" name="TextBox 24">
            <a:extLst>
              <a:ext uri="{FF2B5EF4-FFF2-40B4-BE49-F238E27FC236}">
                <a16:creationId xmlns:a16="http://schemas.microsoft.com/office/drawing/2014/main" id="{C265025B-8395-47A2-8827-2C5CFD467CF8}"/>
              </a:ext>
            </a:extLst>
          </p:cNvPr>
          <p:cNvSpPr txBox="1"/>
          <p:nvPr/>
        </p:nvSpPr>
        <p:spPr>
          <a:xfrm>
            <a:off x="2037074" y="4217971"/>
            <a:ext cx="704039" cy="230832"/>
          </a:xfrm>
          <a:prstGeom prst="rect">
            <a:avLst/>
          </a:prstGeom>
          <a:noFill/>
          <a:ln>
            <a:solidFill>
              <a:schemeClr val="tx1"/>
            </a:solidFill>
          </a:ln>
        </p:spPr>
        <p:txBody>
          <a:bodyPr rtlCol="0" wrap="none">
            <a:spAutoFit/>
          </a:bodyPr>
          <a:lstStyle/>
          <a:p>
            <a:pPr algn="l">
              <a:lnSpc>
                <a:spcPct val="90000"/>
              </a:lnSpc>
            </a:pPr>
            <a:r>
              <a:rPr dirty="0" lang="en-US" sz="1000">
                <a:latin charset="0" panose="020B0502040204020203" pitchFamily="34" typeface="Segoe UI"/>
                <a:cs charset="0" panose="020B0502040204020203" pitchFamily="34" typeface="Segoe UI"/>
              </a:rPr>
              <a:t>3pi, 0.05”</a:t>
            </a:r>
          </a:p>
        </p:txBody>
      </p:sp>
      <p:sp>
        <p:nvSpPr>
          <p:cNvPr id="26" name="TextBox 25">
            <a:extLst>
              <a:ext uri="{FF2B5EF4-FFF2-40B4-BE49-F238E27FC236}">
                <a16:creationId xmlns:a16="http://schemas.microsoft.com/office/drawing/2014/main" id="{8B58A415-6E68-447C-86C3-FDA8CE9A5A73}"/>
              </a:ext>
            </a:extLst>
          </p:cNvPr>
          <p:cNvSpPr txBox="1"/>
          <p:nvPr/>
        </p:nvSpPr>
        <p:spPr>
          <a:xfrm>
            <a:off x="3478851" y="5256509"/>
            <a:ext cx="704039" cy="230832"/>
          </a:xfrm>
          <a:prstGeom prst="rect">
            <a:avLst/>
          </a:prstGeom>
          <a:noFill/>
          <a:ln>
            <a:solidFill>
              <a:schemeClr val="tx1"/>
            </a:solidFill>
          </a:ln>
        </p:spPr>
        <p:txBody>
          <a:bodyPr rtlCol="0" wrap="none">
            <a:spAutoFit/>
          </a:bodyPr>
          <a:lstStyle/>
          <a:p>
            <a:pPr algn="l">
              <a:lnSpc>
                <a:spcPct val="90000"/>
              </a:lnSpc>
            </a:pPr>
            <a:r>
              <a:rPr dirty="0" lang="en-US" sz="1000">
                <a:latin charset="0" panose="020B0502040204020203" pitchFamily="34" typeface="Segoe UI"/>
                <a:cs charset="0" panose="020B0502040204020203" pitchFamily="34" typeface="Segoe UI"/>
              </a:rPr>
              <a:t>4pi, 0.05”</a:t>
            </a:r>
          </a:p>
        </p:txBody>
      </p:sp>
      <p:cxnSp>
        <p:nvCxnSpPr>
          <p:cNvPr id="27" name="Straight Connector 26">
            <a:extLst>
              <a:ext uri="{FF2B5EF4-FFF2-40B4-BE49-F238E27FC236}">
                <a16:creationId xmlns:a16="http://schemas.microsoft.com/office/drawing/2014/main" id="{B74667CF-A9A5-42B4-A2B4-94ED67FF47CB}"/>
              </a:ext>
            </a:extLst>
          </p:cNvPr>
          <p:cNvCxnSpPr/>
          <p:nvPr/>
        </p:nvCxnSpPr>
        <p:spPr>
          <a:xfrm flipV="1">
            <a:off x="1539823" y="1649981"/>
            <a:ext cx="1743426" cy="530079"/>
          </a:xfrm>
          <a:prstGeom prst="line">
            <a:avLst/>
          </a:prstGeom>
          <a:ln>
            <a:prstDash val="sysDash"/>
          </a:ln>
        </p:spPr>
        <p:style>
          <a:lnRef idx="2">
            <a:schemeClr val="accent6"/>
          </a:lnRef>
          <a:fillRef idx="0">
            <a:schemeClr val="accent6"/>
          </a:fillRef>
          <a:effectRef idx="1">
            <a:schemeClr val="accent6"/>
          </a:effectRef>
          <a:fontRef idx="minor">
            <a:schemeClr val="tx1"/>
          </a:fontRef>
        </p:style>
      </p:cxnSp>
      <p:cxnSp>
        <p:nvCxnSpPr>
          <p:cNvPr id="28" name="Straight Connector 27">
            <a:extLst>
              <a:ext uri="{FF2B5EF4-FFF2-40B4-BE49-F238E27FC236}">
                <a16:creationId xmlns:a16="http://schemas.microsoft.com/office/drawing/2014/main" id="{11E827C7-6FF8-4199-A3BC-9B7D978B4D04}"/>
              </a:ext>
            </a:extLst>
          </p:cNvPr>
          <p:cNvCxnSpPr>
            <a:cxnSpLocks/>
          </p:cNvCxnSpPr>
          <p:nvPr/>
        </p:nvCxnSpPr>
        <p:spPr>
          <a:xfrm>
            <a:off x="3391909" y="1649981"/>
            <a:ext cx="861992" cy="289854"/>
          </a:xfrm>
          <a:prstGeom prst="line">
            <a:avLst/>
          </a:prstGeom>
          <a:ln>
            <a:prstDash val="sysDash"/>
          </a:ln>
        </p:spPr>
        <p:style>
          <a:lnRef idx="2">
            <a:schemeClr val="accent6"/>
          </a:lnRef>
          <a:fillRef idx="0">
            <a:schemeClr val="accent6"/>
          </a:fillRef>
          <a:effectRef idx="1">
            <a:schemeClr val="accent6"/>
          </a:effectRef>
          <a:fontRef idx="minor">
            <a:schemeClr val="tx1"/>
          </a:fontRef>
        </p:style>
      </p:cxnSp>
      <p:cxnSp>
        <p:nvCxnSpPr>
          <p:cNvPr id="29" name="Straight Connector 28">
            <a:extLst>
              <a:ext uri="{FF2B5EF4-FFF2-40B4-BE49-F238E27FC236}">
                <a16:creationId xmlns:a16="http://schemas.microsoft.com/office/drawing/2014/main" id="{18C33A62-33D5-4C69-9542-5867A21B2D13}"/>
              </a:ext>
            </a:extLst>
          </p:cNvPr>
          <p:cNvCxnSpPr>
            <a:cxnSpLocks/>
          </p:cNvCxnSpPr>
          <p:nvPr/>
        </p:nvCxnSpPr>
        <p:spPr>
          <a:xfrm flipV="1">
            <a:off x="1636234" y="1732206"/>
            <a:ext cx="822803" cy="828161"/>
          </a:xfrm>
          <a:prstGeom prst="line">
            <a:avLst/>
          </a:prstGeom>
          <a:ln w="12700">
            <a:solidFill>
              <a:srgbClr val="00B0F0"/>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FE94F72-DFDE-42B4-874A-5CFA1E03DF10}"/>
              </a:ext>
            </a:extLst>
          </p:cNvPr>
          <p:cNvCxnSpPr>
            <a:cxnSpLocks/>
          </p:cNvCxnSpPr>
          <p:nvPr/>
        </p:nvCxnSpPr>
        <p:spPr>
          <a:xfrm flipV="1">
            <a:off x="6905897" y="1847389"/>
            <a:ext cx="1823788" cy="18875"/>
          </a:xfrm>
          <a:prstGeom prst="line">
            <a:avLst/>
          </a:prstGeom>
          <a:ln>
            <a:prstDash val="sysDash"/>
          </a:ln>
        </p:spPr>
        <p:style>
          <a:lnRef idx="2">
            <a:schemeClr val="accent6"/>
          </a:lnRef>
          <a:fillRef idx="0">
            <a:schemeClr val="accent6"/>
          </a:fillRef>
          <a:effectRef idx="1">
            <a:schemeClr val="accent6"/>
          </a:effectRef>
          <a:fontRef idx="minor">
            <a:schemeClr val="tx1"/>
          </a:fontRef>
        </p:style>
      </p:cxnSp>
      <p:cxnSp>
        <p:nvCxnSpPr>
          <p:cNvPr id="31" name="Straight Connector 30">
            <a:extLst>
              <a:ext uri="{FF2B5EF4-FFF2-40B4-BE49-F238E27FC236}">
                <a16:creationId xmlns:a16="http://schemas.microsoft.com/office/drawing/2014/main" id="{9B251D91-EFC6-4597-BD98-85B4FF0464B7}"/>
              </a:ext>
            </a:extLst>
          </p:cNvPr>
          <p:cNvCxnSpPr>
            <a:cxnSpLocks/>
          </p:cNvCxnSpPr>
          <p:nvPr/>
        </p:nvCxnSpPr>
        <p:spPr>
          <a:xfrm>
            <a:off x="8794549" y="1847389"/>
            <a:ext cx="962810" cy="332671"/>
          </a:xfrm>
          <a:prstGeom prst="line">
            <a:avLst/>
          </a:prstGeom>
          <a:ln>
            <a:prstDash val="sysDash"/>
          </a:ln>
        </p:spPr>
        <p:style>
          <a:lnRef idx="2">
            <a:schemeClr val="accent6"/>
          </a:lnRef>
          <a:fillRef idx="0">
            <a:schemeClr val="accent6"/>
          </a:fillRef>
          <a:effectRef idx="1">
            <a:schemeClr val="accent6"/>
          </a:effectRef>
          <a:fontRef idx="minor">
            <a:schemeClr val="tx1"/>
          </a:fontRef>
        </p:style>
      </p:cxnSp>
      <p:cxnSp>
        <p:nvCxnSpPr>
          <p:cNvPr id="32" name="Straight Connector 31">
            <a:extLst>
              <a:ext uri="{FF2B5EF4-FFF2-40B4-BE49-F238E27FC236}">
                <a16:creationId xmlns:a16="http://schemas.microsoft.com/office/drawing/2014/main" id="{ACD51520-415B-4797-B7B2-0FB256A252CE}"/>
              </a:ext>
            </a:extLst>
          </p:cNvPr>
          <p:cNvCxnSpPr>
            <a:cxnSpLocks/>
          </p:cNvCxnSpPr>
          <p:nvPr/>
        </p:nvCxnSpPr>
        <p:spPr>
          <a:xfrm flipV="1">
            <a:off x="7009546" y="1731733"/>
            <a:ext cx="841488" cy="793798"/>
          </a:xfrm>
          <a:prstGeom prst="line">
            <a:avLst/>
          </a:prstGeom>
          <a:ln w="12700">
            <a:solidFill>
              <a:srgbClr val="00B0F0"/>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688B5E7F-2E28-4DC4-81C2-D8A3E7E0C7B1}"/>
              </a:ext>
            </a:extLst>
          </p:cNvPr>
          <p:cNvCxnSpPr>
            <a:cxnSpLocks/>
          </p:cNvCxnSpPr>
          <p:nvPr/>
        </p:nvCxnSpPr>
        <p:spPr>
          <a:xfrm>
            <a:off x="3190189" y="4234390"/>
            <a:ext cx="941983" cy="51587"/>
          </a:xfrm>
          <a:prstGeom prst="line">
            <a:avLst/>
          </a:prstGeom>
          <a:ln w="12700">
            <a:solidFill>
              <a:srgbClr val="00B0F0"/>
            </a:solidFill>
            <a:prstDash val="sysDash"/>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FBA3E536-2B87-461E-BB1B-5BFAED098318}"/>
              </a:ext>
            </a:extLst>
          </p:cNvPr>
          <p:cNvCxnSpPr>
            <a:cxnSpLocks/>
          </p:cNvCxnSpPr>
          <p:nvPr/>
        </p:nvCxnSpPr>
        <p:spPr>
          <a:xfrm>
            <a:off x="2863522" y="4456488"/>
            <a:ext cx="712294" cy="736193"/>
          </a:xfrm>
          <a:prstGeom prst="line">
            <a:avLst/>
          </a:prstGeom>
          <a:ln>
            <a:prstDash val="sysDash"/>
          </a:ln>
        </p:spPr>
        <p:style>
          <a:lnRef idx="2">
            <a:schemeClr val="accent6"/>
          </a:lnRef>
          <a:fillRef idx="0">
            <a:schemeClr val="accent6"/>
          </a:fillRef>
          <a:effectRef idx="1">
            <a:schemeClr val="accent6"/>
          </a:effectRef>
          <a:fontRef idx="minor">
            <a:schemeClr val="tx1"/>
          </a:fontRef>
        </p:style>
      </p:cxnSp>
      <p:cxnSp>
        <p:nvCxnSpPr>
          <p:cNvPr id="35" name="Straight Connector 34">
            <a:extLst>
              <a:ext uri="{FF2B5EF4-FFF2-40B4-BE49-F238E27FC236}">
                <a16:creationId xmlns:a16="http://schemas.microsoft.com/office/drawing/2014/main" id="{C8FD0293-54BA-48ED-9155-03D0FC663FB5}"/>
              </a:ext>
            </a:extLst>
          </p:cNvPr>
          <p:cNvCxnSpPr>
            <a:cxnSpLocks/>
          </p:cNvCxnSpPr>
          <p:nvPr/>
        </p:nvCxnSpPr>
        <p:spPr>
          <a:xfrm flipH="1">
            <a:off x="2785997" y="4482879"/>
            <a:ext cx="77527" cy="233194"/>
          </a:xfrm>
          <a:prstGeom prst="line">
            <a:avLst/>
          </a:prstGeom>
          <a:ln>
            <a:prstDash val="sysDash"/>
          </a:ln>
        </p:spPr>
        <p:style>
          <a:lnRef idx="2">
            <a:schemeClr val="accent6"/>
          </a:lnRef>
          <a:fillRef idx="0">
            <a:schemeClr val="accent6"/>
          </a:fillRef>
          <a:effectRef idx="1">
            <a:schemeClr val="accent6"/>
          </a:effectRef>
          <a:fontRef idx="minor">
            <a:schemeClr val="tx1"/>
          </a:fontRef>
        </p:style>
      </p:cxnSp>
      <p:pic>
        <p:nvPicPr>
          <p:cNvPr id="36" name="Picture 35">
            <a:extLst>
              <a:ext uri="{FF2B5EF4-FFF2-40B4-BE49-F238E27FC236}">
                <a16:creationId xmlns:a16="http://schemas.microsoft.com/office/drawing/2014/main" id="{36FEA26C-D15C-422F-A85D-2C6B2FD33BEC}"/>
              </a:ext>
            </a:extLst>
          </p:cNvPr>
          <p:cNvPicPr>
            <a:picLocks noChangeAspect="1"/>
          </p:cNvPicPr>
          <p:nvPr/>
        </p:nvPicPr>
        <p:blipFill rotWithShape="1">
          <a:blip r:embed="rId5"/>
          <a:srcRect b="3" r="24"/>
          <a:stretch/>
        </p:blipFill>
        <p:spPr>
          <a:xfrm>
            <a:off x="7811263" y="1961015"/>
            <a:ext cx="1156599" cy="1102766"/>
          </a:xfrm>
          <a:prstGeom prst="rect">
            <a:avLst/>
          </a:prstGeom>
        </p:spPr>
      </p:pic>
      <p:pic>
        <p:nvPicPr>
          <p:cNvPr id="37" name="Picture 36">
            <a:extLst>
              <a:ext uri="{FF2B5EF4-FFF2-40B4-BE49-F238E27FC236}">
                <a16:creationId xmlns:a16="http://schemas.microsoft.com/office/drawing/2014/main" id="{D76D069A-D246-4C7D-88F6-598742BD98D2}"/>
              </a:ext>
            </a:extLst>
          </p:cNvPr>
          <p:cNvPicPr>
            <a:picLocks noChangeAspect="1"/>
          </p:cNvPicPr>
          <p:nvPr/>
        </p:nvPicPr>
        <p:blipFill rotWithShape="1">
          <a:blip r:embed="rId6"/>
          <a:srcRect b="-28" r="-32"/>
          <a:stretch/>
        </p:blipFill>
        <p:spPr>
          <a:xfrm>
            <a:off x="2517018" y="2250897"/>
            <a:ext cx="773307" cy="831789"/>
          </a:xfrm>
          <a:prstGeom prst="rect">
            <a:avLst/>
          </a:prstGeom>
        </p:spPr>
      </p:pic>
      <p:sp>
        <p:nvSpPr>
          <p:cNvPr id="38" name="Arrow: Right 37">
            <a:extLst>
              <a:ext uri="{FF2B5EF4-FFF2-40B4-BE49-F238E27FC236}">
                <a16:creationId xmlns:a16="http://schemas.microsoft.com/office/drawing/2014/main" id="{A3E28D5E-A78F-489A-8CBC-FA42EA6EB01E}"/>
              </a:ext>
            </a:extLst>
          </p:cNvPr>
          <p:cNvSpPr/>
          <p:nvPr/>
        </p:nvSpPr>
        <p:spPr>
          <a:xfrm>
            <a:off x="5001767" y="2180060"/>
            <a:ext cx="820441" cy="512614"/>
          </a:xfrm>
          <a:prstGeom prst="rightArrow">
            <a:avLst/>
          </a:prstGeom>
          <a:solidFill>
            <a:srgbClr val="FFC000"/>
          </a:solidFill>
          <a:ln w="38100">
            <a:solidFill>
              <a:srgbClr val="00B0F0"/>
            </a:solid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horzOverflow="overflow" lIns="182880" numCol="1" rIns="182880" rot="0" rtlCol="0" spcCol="0" spcFirstLastPara="0" tIns="182880" vert="horz" vertOverflow="overflow" wrap="square">
            <a:prstTxWarp prst="textNoShape">
              <a:avLst/>
            </a:prstTxWarp>
            <a:noAutofit/>
          </a:body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graphicFrame>
        <p:nvGraphicFramePr>
          <p:cNvPr id="39" name="Chart 38">
            <a:extLst>
              <a:ext uri="{FF2B5EF4-FFF2-40B4-BE49-F238E27FC236}">
                <a16:creationId xmlns:a16="http://schemas.microsoft.com/office/drawing/2014/main" id="{143662D9-56F5-4DB6-AF6B-D8FB935D15D9}"/>
              </a:ext>
            </a:extLst>
          </p:cNvPr>
          <p:cNvGraphicFramePr>
            <a:graphicFrameLocks/>
          </p:cNvGraphicFramePr>
          <p:nvPr>
            <p:extLst>
              <p:ext uri="{D42A27DB-BD31-4B8C-83A1-F6EECF244321}">
                <p14:modId xmlns:p14="http://schemas.microsoft.com/office/powerpoint/2010/main" val="909191224"/>
              </p:ext>
            </p:extLst>
          </p:nvPr>
        </p:nvGraphicFramePr>
        <p:xfrm>
          <a:off x="6016675" y="3688025"/>
          <a:ext cx="4572000"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40" name="TextBox 39">
            <a:extLst>
              <a:ext uri="{FF2B5EF4-FFF2-40B4-BE49-F238E27FC236}">
                <a16:creationId xmlns:a16="http://schemas.microsoft.com/office/drawing/2014/main" id="{C313AFA1-67E6-4C82-BDAE-1A436D416156}"/>
              </a:ext>
            </a:extLst>
          </p:cNvPr>
          <p:cNvSpPr txBox="1"/>
          <p:nvPr/>
        </p:nvSpPr>
        <p:spPr>
          <a:xfrm>
            <a:off x="7577953" y="5341381"/>
            <a:ext cx="704039" cy="230832"/>
          </a:xfrm>
          <a:prstGeom prst="rect">
            <a:avLst/>
          </a:prstGeom>
          <a:noFill/>
          <a:ln>
            <a:solidFill>
              <a:schemeClr val="tx1"/>
            </a:solidFill>
          </a:ln>
        </p:spPr>
        <p:txBody>
          <a:bodyPr rtlCol="0" wrap="none">
            <a:spAutoFit/>
          </a:bodyPr>
          <a:lstStyle/>
          <a:p>
            <a:pPr algn="l">
              <a:lnSpc>
                <a:spcPct val="90000"/>
              </a:lnSpc>
            </a:pPr>
            <a:r>
              <a:rPr dirty="0" lang="en-US" sz="1000">
                <a:latin charset="0" panose="020B0502040204020203" pitchFamily="34" typeface="Segoe UI"/>
                <a:cs charset="0" panose="020B0502040204020203" pitchFamily="34" typeface="Segoe UI"/>
              </a:rPr>
              <a:t>4pi, 0.05”</a:t>
            </a:r>
          </a:p>
        </p:txBody>
      </p:sp>
      <p:sp>
        <p:nvSpPr>
          <p:cNvPr id="41" name="TextBox 40">
            <a:extLst>
              <a:ext uri="{FF2B5EF4-FFF2-40B4-BE49-F238E27FC236}">
                <a16:creationId xmlns:a16="http://schemas.microsoft.com/office/drawing/2014/main" id="{DC02AC50-9966-4082-BB35-55C7F5CEE4AE}"/>
              </a:ext>
            </a:extLst>
          </p:cNvPr>
          <p:cNvSpPr txBox="1"/>
          <p:nvPr/>
        </p:nvSpPr>
        <p:spPr>
          <a:xfrm>
            <a:off x="6683897" y="4926327"/>
            <a:ext cx="704039" cy="230832"/>
          </a:xfrm>
          <a:prstGeom prst="rect">
            <a:avLst/>
          </a:prstGeom>
          <a:noFill/>
          <a:ln>
            <a:solidFill>
              <a:schemeClr val="tx1"/>
            </a:solidFill>
          </a:ln>
        </p:spPr>
        <p:txBody>
          <a:bodyPr rtlCol="0" wrap="none">
            <a:spAutoFit/>
          </a:bodyPr>
          <a:lstStyle/>
          <a:p>
            <a:pPr algn="l">
              <a:lnSpc>
                <a:spcPct val="90000"/>
              </a:lnSpc>
            </a:pPr>
            <a:r>
              <a:rPr dirty="0" lang="en-US" sz="1000">
                <a:latin charset="0" panose="020B0502040204020203" pitchFamily="34" typeface="Segoe UI"/>
                <a:cs charset="0" panose="020B0502040204020203" pitchFamily="34" typeface="Segoe UI"/>
              </a:rPr>
              <a:t>2pi, 0.05”</a:t>
            </a:r>
          </a:p>
        </p:txBody>
      </p:sp>
      <p:sp>
        <p:nvSpPr>
          <p:cNvPr id="42" name="TextBox 41">
            <a:extLst>
              <a:ext uri="{FF2B5EF4-FFF2-40B4-BE49-F238E27FC236}">
                <a16:creationId xmlns:a16="http://schemas.microsoft.com/office/drawing/2014/main" id="{3B9180ED-6ED5-4761-BD01-4900505E1F95}"/>
              </a:ext>
            </a:extLst>
          </p:cNvPr>
          <p:cNvSpPr txBox="1"/>
          <p:nvPr/>
        </p:nvSpPr>
        <p:spPr>
          <a:xfrm>
            <a:off x="6609074" y="4258589"/>
            <a:ext cx="704039" cy="230832"/>
          </a:xfrm>
          <a:prstGeom prst="rect">
            <a:avLst/>
          </a:prstGeom>
          <a:noFill/>
          <a:ln>
            <a:solidFill>
              <a:schemeClr val="tx1"/>
            </a:solidFill>
          </a:ln>
        </p:spPr>
        <p:txBody>
          <a:bodyPr rtlCol="0" wrap="none">
            <a:spAutoFit/>
          </a:bodyPr>
          <a:lstStyle/>
          <a:p>
            <a:pPr algn="l">
              <a:lnSpc>
                <a:spcPct val="90000"/>
              </a:lnSpc>
            </a:pPr>
            <a:r>
              <a:rPr dirty="0" lang="en-US" sz="1000">
                <a:latin charset="0" panose="020B0502040204020203" pitchFamily="34" typeface="Segoe UI"/>
                <a:cs charset="0" panose="020B0502040204020203" pitchFamily="34" typeface="Segoe UI"/>
              </a:rPr>
              <a:t>3pi, 0.05”</a:t>
            </a:r>
          </a:p>
        </p:txBody>
      </p:sp>
      <p:sp>
        <p:nvSpPr>
          <p:cNvPr id="43" name="TextBox 42">
            <a:extLst>
              <a:ext uri="{FF2B5EF4-FFF2-40B4-BE49-F238E27FC236}">
                <a16:creationId xmlns:a16="http://schemas.microsoft.com/office/drawing/2014/main" id="{3B9A3269-34F6-4CCF-B5A7-62EA91C9EF84}"/>
              </a:ext>
            </a:extLst>
          </p:cNvPr>
          <p:cNvSpPr txBox="1"/>
          <p:nvPr/>
        </p:nvSpPr>
        <p:spPr>
          <a:xfrm>
            <a:off x="7438354" y="4333387"/>
            <a:ext cx="635110" cy="230832"/>
          </a:xfrm>
          <a:prstGeom prst="rect">
            <a:avLst/>
          </a:prstGeom>
          <a:noFill/>
          <a:ln>
            <a:solidFill>
              <a:schemeClr val="tx1"/>
            </a:solidFill>
          </a:ln>
        </p:spPr>
        <p:txBody>
          <a:bodyPr rtlCol="0" wrap="none">
            <a:spAutoFit/>
          </a:bodyPr>
          <a:lstStyle/>
          <a:p>
            <a:pPr algn="l">
              <a:lnSpc>
                <a:spcPct val="90000"/>
              </a:lnSpc>
            </a:pPr>
            <a:r>
              <a:rPr dirty="0" lang="en-US" sz="1000">
                <a:latin charset="0" panose="020B0502040204020203" pitchFamily="34" typeface="Segoe UI"/>
                <a:cs charset="0" panose="020B0502040204020203" pitchFamily="34" typeface="Segoe UI"/>
              </a:rPr>
              <a:t>2pi, 0.1”</a:t>
            </a:r>
          </a:p>
        </p:txBody>
      </p:sp>
      <p:sp>
        <p:nvSpPr>
          <p:cNvPr id="44" name="TextBox 43">
            <a:extLst>
              <a:ext uri="{FF2B5EF4-FFF2-40B4-BE49-F238E27FC236}">
                <a16:creationId xmlns:a16="http://schemas.microsoft.com/office/drawing/2014/main" id="{EFCF9225-BAA3-4322-A303-7FB1F0D401FB}"/>
              </a:ext>
            </a:extLst>
          </p:cNvPr>
          <p:cNvSpPr txBox="1"/>
          <p:nvPr/>
        </p:nvSpPr>
        <p:spPr>
          <a:xfrm>
            <a:off x="9843623" y="4163518"/>
            <a:ext cx="635110" cy="230832"/>
          </a:xfrm>
          <a:prstGeom prst="rect">
            <a:avLst/>
          </a:prstGeom>
          <a:noFill/>
          <a:ln>
            <a:solidFill>
              <a:schemeClr val="tx1"/>
            </a:solidFill>
          </a:ln>
        </p:spPr>
        <p:txBody>
          <a:bodyPr rtlCol="0" wrap="none">
            <a:spAutoFit/>
          </a:bodyPr>
          <a:lstStyle/>
          <a:p>
            <a:pPr algn="l">
              <a:lnSpc>
                <a:spcPct val="90000"/>
              </a:lnSpc>
            </a:pPr>
            <a:r>
              <a:rPr dirty="0" lang="en-US" sz="1000">
                <a:latin charset="0" panose="020B0502040204020203" pitchFamily="34" typeface="Segoe UI"/>
                <a:cs charset="0" panose="020B0502040204020203" pitchFamily="34" typeface="Segoe UI"/>
              </a:rPr>
              <a:t>4pi, 0.1”</a:t>
            </a:r>
          </a:p>
        </p:txBody>
      </p:sp>
      <p:cxnSp>
        <p:nvCxnSpPr>
          <p:cNvPr id="45" name="Straight Connector 44">
            <a:extLst>
              <a:ext uri="{FF2B5EF4-FFF2-40B4-BE49-F238E27FC236}">
                <a16:creationId xmlns:a16="http://schemas.microsoft.com/office/drawing/2014/main" id="{1E6DB547-92C0-4E67-9C3E-5CF68442F7F5}"/>
              </a:ext>
            </a:extLst>
          </p:cNvPr>
          <p:cNvCxnSpPr>
            <a:cxnSpLocks/>
          </p:cNvCxnSpPr>
          <p:nvPr/>
        </p:nvCxnSpPr>
        <p:spPr>
          <a:xfrm flipH="1">
            <a:off x="7000837" y="4482879"/>
            <a:ext cx="147778" cy="348610"/>
          </a:xfrm>
          <a:prstGeom prst="line">
            <a:avLst/>
          </a:prstGeom>
          <a:ln>
            <a:prstDash val="sysDash"/>
          </a:ln>
        </p:spPr>
        <p:style>
          <a:lnRef idx="2">
            <a:schemeClr val="accent6"/>
          </a:lnRef>
          <a:fillRef idx="0">
            <a:schemeClr val="accent6"/>
          </a:fillRef>
          <a:effectRef idx="1">
            <a:schemeClr val="accent6"/>
          </a:effectRef>
          <a:fontRef idx="minor">
            <a:schemeClr val="tx1"/>
          </a:fontRef>
        </p:style>
      </p:cxnSp>
      <p:cxnSp>
        <p:nvCxnSpPr>
          <p:cNvPr id="46" name="Straight Connector 45">
            <a:extLst>
              <a:ext uri="{FF2B5EF4-FFF2-40B4-BE49-F238E27FC236}">
                <a16:creationId xmlns:a16="http://schemas.microsoft.com/office/drawing/2014/main" id="{485881BD-D08D-4F60-BA84-EBAB987A6C35}"/>
              </a:ext>
            </a:extLst>
          </p:cNvPr>
          <p:cNvCxnSpPr>
            <a:cxnSpLocks/>
          </p:cNvCxnSpPr>
          <p:nvPr/>
        </p:nvCxnSpPr>
        <p:spPr>
          <a:xfrm>
            <a:off x="7180147" y="4490474"/>
            <a:ext cx="544230" cy="713568"/>
          </a:xfrm>
          <a:prstGeom prst="line">
            <a:avLst/>
          </a:prstGeom>
          <a:ln>
            <a:prstDash val="sysDash"/>
          </a:ln>
        </p:spPr>
        <p:style>
          <a:lnRef idx="2">
            <a:schemeClr val="accent6"/>
          </a:lnRef>
          <a:fillRef idx="0">
            <a:schemeClr val="accent6"/>
          </a:fillRef>
          <a:effectRef idx="1">
            <a:schemeClr val="accent6"/>
          </a:effectRef>
          <a:fontRef idx="minor">
            <a:schemeClr val="tx1"/>
          </a:fontRef>
        </p:style>
      </p:cxnSp>
      <p:cxnSp>
        <p:nvCxnSpPr>
          <p:cNvPr id="47" name="Straight Connector 46">
            <a:extLst>
              <a:ext uri="{FF2B5EF4-FFF2-40B4-BE49-F238E27FC236}">
                <a16:creationId xmlns:a16="http://schemas.microsoft.com/office/drawing/2014/main" id="{D8BC5957-7F20-4FCB-B142-F018EF8543D8}"/>
              </a:ext>
            </a:extLst>
          </p:cNvPr>
          <p:cNvCxnSpPr>
            <a:cxnSpLocks/>
          </p:cNvCxnSpPr>
          <p:nvPr/>
        </p:nvCxnSpPr>
        <p:spPr>
          <a:xfrm>
            <a:off x="7591854" y="4278934"/>
            <a:ext cx="2200771" cy="41387"/>
          </a:xfrm>
          <a:prstGeom prst="line">
            <a:avLst/>
          </a:prstGeom>
          <a:ln w="12700">
            <a:solidFill>
              <a:srgbClr val="00B0F0"/>
            </a:solidFill>
            <a:prstDash val="sysDash"/>
            <a:miter lim="800000"/>
          </a:ln>
        </p:spPr>
        <p:style>
          <a:lnRef idx="1">
            <a:schemeClr val="accent1"/>
          </a:lnRef>
          <a:fillRef idx="0">
            <a:schemeClr val="accent1"/>
          </a:fillRef>
          <a:effectRef idx="0">
            <a:schemeClr val="accent1"/>
          </a:effectRef>
          <a:fontRef idx="minor">
            <a:schemeClr val="tx1"/>
          </a:fontRef>
        </p:style>
      </p:cxnSp>
      <p:pic>
        <p:nvPicPr>
          <p:cNvPr id="48" name="Picture 47">
            <a:extLst>
              <a:ext uri="{FF2B5EF4-FFF2-40B4-BE49-F238E27FC236}">
                <a16:creationId xmlns:a16="http://schemas.microsoft.com/office/drawing/2014/main" id="{A5A5C55B-D2FA-47C7-BA0A-DD06117D4661}"/>
              </a:ext>
            </a:extLst>
          </p:cNvPr>
          <p:cNvPicPr>
            <a:picLocks noChangeAspect="1"/>
          </p:cNvPicPr>
          <p:nvPr/>
        </p:nvPicPr>
        <p:blipFill rotWithShape="1">
          <a:blip r:embed="rId8"/>
          <a:srcRect b="-82" r="126"/>
          <a:stretch/>
        </p:blipFill>
        <p:spPr>
          <a:xfrm>
            <a:off x="2162433" y="4972151"/>
            <a:ext cx="833316" cy="890035"/>
          </a:xfrm>
          <a:prstGeom prst="rect">
            <a:avLst/>
          </a:prstGeom>
        </p:spPr>
      </p:pic>
      <p:pic>
        <p:nvPicPr>
          <p:cNvPr id="49" name="Picture 48">
            <a:extLst>
              <a:ext uri="{FF2B5EF4-FFF2-40B4-BE49-F238E27FC236}">
                <a16:creationId xmlns:a16="http://schemas.microsoft.com/office/drawing/2014/main" id="{1C000918-B9AF-4DE7-BB8E-5CCE55C37A15}"/>
              </a:ext>
            </a:extLst>
          </p:cNvPr>
          <p:cNvPicPr>
            <a:picLocks noChangeAspect="1"/>
          </p:cNvPicPr>
          <p:nvPr/>
        </p:nvPicPr>
        <p:blipFill rotWithShape="1">
          <a:blip r:embed="rId9"/>
          <a:srcRect b="-53" r="-54"/>
          <a:stretch/>
        </p:blipFill>
        <p:spPr>
          <a:xfrm>
            <a:off x="8702245" y="4538457"/>
            <a:ext cx="1161387" cy="1185386"/>
          </a:xfrm>
          <a:prstGeom prst="rect">
            <a:avLst/>
          </a:prstGeom>
        </p:spPr>
      </p:pic>
      <p:sp>
        <p:nvSpPr>
          <p:cNvPr id="50" name="Arrow: Right 49">
            <a:extLst>
              <a:ext uri="{FF2B5EF4-FFF2-40B4-BE49-F238E27FC236}">
                <a16:creationId xmlns:a16="http://schemas.microsoft.com/office/drawing/2014/main" id="{DB59BF12-8BAD-493A-B9D0-27060227FF32}"/>
              </a:ext>
            </a:extLst>
          </p:cNvPr>
          <p:cNvSpPr/>
          <p:nvPr/>
        </p:nvSpPr>
        <p:spPr>
          <a:xfrm rot="19538723">
            <a:off x="8576739" y="5339126"/>
            <a:ext cx="225315" cy="200288"/>
          </a:xfrm>
          <a:prstGeom prst="rightArrow">
            <a:avLst/>
          </a:prstGeom>
          <a:solidFill>
            <a:srgbClr val="0070C0"/>
          </a:solidFill>
          <a:ln w="38100">
            <a:no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horzOverflow="overflow" lIns="182880" numCol="1" rIns="182880" rot="0" rtlCol="0" spcCol="0" spcFirstLastPara="0" tIns="182880" vert="horz" vertOverflow="overflow" wrap="square">
            <a:prstTxWarp prst="textNoShape">
              <a:avLst/>
            </a:prstTxWarp>
            <a:noAutofit/>
          </a:body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51" name="Arrow: Right 50">
            <a:extLst>
              <a:ext uri="{FF2B5EF4-FFF2-40B4-BE49-F238E27FC236}">
                <a16:creationId xmlns:a16="http://schemas.microsoft.com/office/drawing/2014/main" id="{DDC6F982-C98B-486A-9924-310B7322E148}"/>
              </a:ext>
            </a:extLst>
          </p:cNvPr>
          <p:cNvSpPr/>
          <p:nvPr/>
        </p:nvSpPr>
        <p:spPr>
          <a:xfrm rot="19538723">
            <a:off x="9826857" y="4645820"/>
            <a:ext cx="225315" cy="200288"/>
          </a:xfrm>
          <a:prstGeom prst="rightArrow">
            <a:avLst/>
          </a:prstGeom>
          <a:solidFill>
            <a:srgbClr val="FFC000"/>
          </a:solidFill>
          <a:ln w="38100">
            <a:no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horzOverflow="overflow" lIns="182880" numCol="1" rIns="182880" rot="0" rtlCol="0" spcCol="0" spcFirstLastPara="0" tIns="182880" vert="horz" vertOverflow="overflow" wrap="square">
            <a:prstTxWarp prst="textNoShape">
              <a:avLst/>
            </a:prstTxWarp>
            <a:noAutofit/>
          </a:bodyPr>
          <a:lstStyle/>
          <a:p>
            <a:pPr algn="l">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52" name="Arrow: Right 51">
            <a:extLst>
              <a:ext uri="{FF2B5EF4-FFF2-40B4-BE49-F238E27FC236}">
                <a16:creationId xmlns:a16="http://schemas.microsoft.com/office/drawing/2014/main" id="{A1A2E88D-0ABA-4D16-B12C-4CBEC16556B1}"/>
              </a:ext>
            </a:extLst>
          </p:cNvPr>
          <p:cNvSpPr/>
          <p:nvPr/>
        </p:nvSpPr>
        <p:spPr>
          <a:xfrm rot="16200000">
            <a:off x="9174087" y="5728141"/>
            <a:ext cx="225315" cy="200288"/>
          </a:xfrm>
          <a:prstGeom prst="rightArrow">
            <a:avLst/>
          </a:prstGeom>
          <a:solidFill>
            <a:srgbClr val="FF0000"/>
          </a:solidFill>
          <a:ln w="38100">
            <a:no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horzOverflow="overflow" lIns="182880" numCol="1" rIns="182880" rot="0" rtlCol="0" spcCol="0" spcFirstLastPara="0" tIns="182880" vert="horz" vertOverflow="overflow" wrap="square">
            <a:prstTxWarp prst="textNoShape">
              <a:avLst/>
            </a:prstTxWarp>
            <a:noAutofit/>
          </a:bodyPr>
          <a:lstStyle/>
          <a:p>
            <a:pPr algn="l">
              <a:lnSpc>
                <a:spcPct val="90000"/>
              </a:lnSpc>
            </a:pPr>
            <a:endParaRPr dirty="0" lang="en-US">
              <a:solidFill>
                <a:srgbClr val="FF0000"/>
              </a:solidFill>
              <a:latin charset="0" panose="020B0502040204020203" pitchFamily="34" typeface="Segoe UI"/>
              <a:cs charset="0" panose="020B0502040204020203" pitchFamily="34" typeface="Segoe UI"/>
            </a:endParaRPr>
          </a:p>
        </p:txBody>
      </p:sp>
      <p:sp>
        <p:nvSpPr>
          <p:cNvPr id="53" name="Arrow: Right 52">
            <a:extLst>
              <a:ext uri="{FF2B5EF4-FFF2-40B4-BE49-F238E27FC236}">
                <a16:creationId xmlns:a16="http://schemas.microsoft.com/office/drawing/2014/main" id="{52B2C6A4-2994-4314-A4DB-0A581A6A2A8F}"/>
              </a:ext>
            </a:extLst>
          </p:cNvPr>
          <p:cNvSpPr/>
          <p:nvPr/>
        </p:nvSpPr>
        <p:spPr>
          <a:xfrm rot="16200000">
            <a:off x="9133464" y="4401926"/>
            <a:ext cx="225315" cy="200288"/>
          </a:xfrm>
          <a:prstGeom prst="rightArrow">
            <a:avLst/>
          </a:prstGeom>
          <a:solidFill>
            <a:srgbClr val="92D050"/>
          </a:solidFill>
          <a:ln w="38100">
            <a:noFill/>
            <a:miter lim="800000"/>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182880" compatLnSpc="1" forceAA="0" fromWordArt="0" horzOverflow="overflow" lIns="182880" numCol="1" rIns="182880" rot="0" rtlCol="0" spcCol="0" spcFirstLastPara="0" tIns="182880" vert="horz" vertOverflow="overflow" wrap="square">
            <a:prstTxWarp prst="textNoShape">
              <a:avLst/>
            </a:prstTxWarp>
            <a:noAutofit/>
          </a:bodyPr>
          <a:lstStyle/>
          <a:p>
            <a:pPr algn="l">
              <a:lnSpc>
                <a:spcPct val="90000"/>
              </a:lnSpc>
            </a:pPr>
            <a:endParaRPr dirty="0" lang="en-US">
              <a:solidFill>
                <a:srgbClr val="FF0000"/>
              </a:solidFill>
              <a:latin charset="0" panose="020B0502040204020203" pitchFamily="34" typeface="Segoe UI"/>
              <a:cs charset="0" panose="020B0502040204020203" pitchFamily="34" typeface="Segoe UI"/>
            </a:endParaRPr>
          </a:p>
        </p:txBody>
      </p:sp>
    </p:spTree>
    <p:extLst>
      <p:ext uri="{BB962C8B-B14F-4D97-AF65-F5344CB8AC3E}">
        <p14:creationId xmlns:p14="http://schemas.microsoft.com/office/powerpoint/2010/main" val="305147666"/>
      </p:ext>
    </p:extLst>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274EB-05BF-4D76-8EAF-5F0D7C2D3720}"/>
              </a:ext>
            </a:extLst>
          </p:cNvPr>
          <p:cNvSpPr>
            <a:spLocks noGrp="1"/>
          </p:cNvSpPr>
          <p:nvPr>
            <p:ph type="title"/>
          </p:nvPr>
        </p:nvSpPr>
        <p:spPr/>
        <p:txBody>
          <a:bodyPr/>
          <a:lstStyle/>
          <a:p>
            <a:r>
              <a:rPr dirty="0" lang="en-US">
                <a:latin charset="0" panose="020B0502040204020203" pitchFamily="34" typeface="Segoe UI"/>
                <a:cs charset="0" panose="020B0502040204020203" pitchFamily="34" typeface="Segoe UI"/>
              </a:rPr>
              <a:t>Ongoing Research </a:t>
            </a:r>
          </a:p>
        </p:txBody>
      </p:sp>
      <p:sp>
        <p:nvSpPr>
          <p:cNvPr id="5" name="Content Placeholder 4">
            <a:extLst>
              <a:ext uri="{FF2B5EF4-FFF2-40B4-BE49-F238E27FC236}">
                <a16:creationId xmlns:a16="http://schemas.microsoft.com/office/drawing/2014/main" id="{07A74C45-44C5-DEAE-9C18-58C416D7F550}"/>
              </a:ext>
            </a:extLst>
          </p:cNvPr>
          <p:cNvSpPr>
            <a:spLocks noGrp="1"/>
          </p:cNvSpPr>
          <p:nvPr>
            <p:ph idx="1"/>
          </p:nvPr>
        </p:nvSpPr>
        <p:spPr>
          <a:xfrm>
            <a:off x="429767" y="1405111"/>
            <a:ext cx="11430000" cy="4047778"/>
          </a:xfrm>
        </p:spPr>
        <p:txBody>
          <a:bodyPr/>
          <a:lstStyle/>
          <a:p>
            <a:r>
              <a:rPr dirty="0" lang="en-US" sz="2400">
                <a:latin charset="0" panose="020B0502040204020203" pitchFamily="34" typeface="Segoe UI"/>
                <a:cs charset="0" panose="020B0502040204020203" pitchFamily="34" typeface="Segoe UI"/>
              </a:rPr>
              <a:t>Heat exchangers w/ invertible Leidenfrost dynamics (ARPA-e CREATE)</a:t>
            </a:r>
          </a:p>
          <a:p>
            <a:r>
              <a:rPr dirty="0" lang="en-US" sz="2400">
                <a:latin charset="0" panose="020B0502040204020203" pitchFamily="34" typeface="Segoe UI"/>
                <a:cs charset="0" panose="020B0502040204020203" pitchFamily="34" typeface="Segoe UI"/>
              </a:rPr>
              <a:t>Micro-HTGR in PCC conditions (NEUP)</a:t>
            </a:r>
          </a:p>
          <a:p>
            <a:r>
              <a:rPr dirty="0" lang="en-US" sz="2400">
                <a:latin charset="0" panose="020B0502040204020203" pitchFamily="34" typeface="Segoe UI"/>
                <a:cs charset="0" panose="020B0502040204020203" pitchFamily="34" typeface="Segoe UI"/>
              </a:rPr>
              <a:t>Cymatic fluid dynamics </a:t>
            </a:r>
          </a:p>
          <a:p>
            <a:r>
              <a:rPr dirty="0" lang="en-US" sz="2400">
                <a:latin charset="0" panose="020B0502040204020203" pitchFamily="34" typeface="Segoe UI"/>
                <a:cs charset="0" panose="020B0502040204020203" pitchFamily="34" typeface="Segoe UI"/>
              </a:rPr>
              <a:t>Pumped storage hydro power (WPTO HydroWIRES)</a:t>
            </a:r>
          </a:p>
          <a:p>
            <a:r>
              <a:rPr dirty="0" lang="en-US" sz="2400">
                <a:latin charset="0" panose="020B0502040204020203" pitchFamily="34" typeface="Segoe UI"/>
                <a:cs charset="0" panose="020B0502040204020203" pitchFamily="34" typeface="Segoe UI"/>
              </a:rPr>
              <a:t>Tandem wind-tidal-wave energy capture ORBs for offshore marine power (WPTO Marine Energy Seedlings)</a:t>
            </a:r>
          </a:p>
          <a:p>
            <a:endParaRPr dirty="0" lang="en-US" sz="2400">
              <a:latin charset="0" panose="020B0502040204020203" pitchFamily="34" typeface="Segoe UI"/>
              <a:cs charset="0" panose="020B0502040204020203" pitchFamily="34" typeface="Segoe UI"/>
            </a:endParaRPr>
          </a:p>
        </p:txBody>
      </p:sp>
      <p:pic>
        <p:nvPicPr>
          <p:cNvPr id="3" name="Picture 2">
            <a:extLst>
              <a:ext uri="{FF2B5EF4-FFF2-40B4-BE49-F238E27FC236}">
                <a16:creationId xmlns:a16="http://schemas.microsoft.com/office/drawing/2014/main" id="{FA1D2FE1-1040-1FCB-7671-172C19924EA9}"/>
              </a:ext>
            </a:extLst>
          </p:cNvPr>
          <p:cNvPicPr>
            <a:picLocks noChangeAspect="1"/>
          </p:cNvPicPr>
          <p:nvPr/>
        </p:nvPicPr>
        <p:blipFill rotWithShape="1">
          <a:blip r:embed="rId2">
            <a:extLst>
              <a:ext uri="{28A0092B-C50C-407E-A947-70E740481C1C}">
                <a14:useLocalDpi xmlns:a14="http://schemas.microsoft.com/office/drawing/2010/main" val="0"/>
              </a:ext>
            </a:extLst>
          </a:blip>
          <a:srcRect b="144" r="-55"/>
          <a:stretch/>
        </p:blipFill>
        <p:spPr bwMode="auto">
          <a:xfrm>
            <a:off x="2473234" y="4374612"/>
            <a:ext cx="4384766" cy="2483388"/>
          </a:xfrm>
          <a:prstGeom prst="rect">
            <a:avLst/>
          </a:prstGeom>
          <a:noFill/>
          <a:ln>
            <a:noFill/>
          </a:ln>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3D576587-CFB4-AB79-F487-B42242E1236A}"/>
              </a:ext>
            </a:extLst>
          </p:cNvPr>
          <p:cNvPicPr>
            <a:picLocks noChangeAspect="1"/>
          </p:cNvPicPr>
          <p:nvPr/>
        </p:nvPicPr>
        <p:blipFill rotWithShape="1">
          <a:blip r:embed="rId3">
            <a:extLst>
              <a:ext uri="{28A0092B-C50C-407E-A947-70E740481C1C}">
                <a14:useLocalDpi xmlns:a14="http://schemas.microsoft.com/office/drawing/2010/main" val="0"/>
              </a:ext>
            </a:extLst>
          </a:blip>
          <a:srcRect b="120" r="11"/>
          <a:stretch/>
        </p:blipFill>
        <p:spPr bwMode="auto">
          <a:xfrm>
            <a:off x="6858000" y="4374612"/>
            <a:ext cx="5190350" cy="248338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31102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3B17A-E14E-4DCA-B3F9-0314EBC73E41}"/>
              </a:ext>
            </a:extLst>
          </p:cNvPr>
          <p:cNvSpPr>
            <a:spLocks noGrp="1"/>
          </p:cNvSpPr>
          <p:nvPr>
            <p:ph type="title"/>
          </p:nvPr>
        </p:nvSpPr>
        <p:spPr>
          <a:xfrm>
            <a:off x="381000" y="3159252"/>
            <a:ext cx="11430000" cy="539496"/>
          </a:xfrm>
        </p:spPr>
        <p:txBody>
          <a:bodyPr/>
          <a:lstStyle/>
          <a:p>
            <a:pPr algn="ctr"/>
            <a:r>
              <a:rPr lang="en-US" dirty="0">
                <a:latin typeface="Segoe UI" panose="020B0502040204020203" pitchFamily="34" charset="0"/>
                <a:cs typeface="Segoe UI" panose="020B0502040204020203" pitchFamily="34" charset="0"/>
              </a:rPr>
              <a:t>Support from Wayne and Gayle Laufer Endowment</a:t>
            </a:r>
          </a:p>
        </p:txBody>
      </p:sp>
    </p:spTree>
    <p:extLst>
      <p:ext uri="{BB962C8B-B14F-4D97-AF65-F5344CB8AC3E}">
        <p14:creationId xmlns:p14="http://schemas.microsoft.com/office/powerpoint/2010/main" val="1703581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FC48-1EFB-418C-8ACC-51D7AF6300A3}"/>
              </a:ext>
            </a:extLst>
          </p:cNvPr>
          <p:cNvSpPr>
            <a:spLocks noGrp="1"/>
          </p:cNvSpPr>
          <p:nvPr>
            <p:ph type="title"/>
          </p:nvPr>
        </p:nvSpPr>
        <p:spPr>
          <a:xfrm>
            <a:off x="345878" y="275435"/>
            <a:ext cx="11422261" cy="535531"/>
          </a:xfrm>
        </p:spPr>
        <p:txBody>
          <a:bodyPr/>
          <a:lstStyle/>
          <a:p>
            <a:r>
              <a:rPr lang="en-US" dirty="0">
                <a:latin typeface="Segoe UI" panose="020B0502040204020203" pitchFamily="34" charset="0"/>
                <a:cs typeface="Segoe UI" panose="020B0502040204020203" pitchFamily="34" charset="0"/>
              </a:rPr>
              <a:t>Nuclear Energy | SMR | Lower Plenum </a:t>
            </a:r>
          </a:p>
        </p:txBody>
      </p:sp>
      <p:sp>
        <p:nvSpPr>
          <p:cNvPr id="9" name="Rectangle 8">
            <a:extLst>
              <a:ext uri="{FF2B5EF4-FFF2-40B4-BE49-F238E27FC236}">
                <a16:creationId xmlns:a16="http://schemas.microsoft.com/office/drawing/2014/main" id="{583AA464-B757-43BE-BF8A-1398947EF64B}"/>
              </a:ext>
            </a:extLst>
          </p:cNvPr>
          <p:cNvSpPr/>
          <p:nvPr/>
        </p:nvSpPr>
        <p:spPr>
          <a:xfrm>
            <a:off x="589310" y="6218129"/>
            <a:ext cx="1128912" cy="571500"/>
          </a:xfrm>
          <a:prstGeom prst="rect">
            <a:avLst/>
          </a:prstGeom>
          <a:solidFill>
            <a:schemeClr val="bg1"/>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Segoe UI" panose="020B0502040204020203" pitchFamily="34" charset="0"/>
              <a:cs typeface="Segoe UI" panose="020B0502040204020203" pitchFamily="34" charset="0"/>
            </a:endParaRPr>
          </a:p>
        </p:txBody>
      </p:sp>
      <p:sp>
        <p:nvSpPr>
          <p:cNvPr id="23" name="Rectangle 22">
            <a:extLst>
              <a:ext uri="{FF2B5EF4-FFF2-40B4-BE49-F238E27FC236}">
                <a16:creationId xmlns:a16="http://schemas.microsoft.com/office/drawing/2014/main" id="{EE3F853F-BE21-4FB4-B66B-728157FF3508}"/>
              </a:ext>
            </a:extLst>
          </p:cNvPr>
          <p:cNvSpPr/>
          <p:nvPr/>
        </p:nvSpPr>
        <p:spPr>
          <a:xfrm>
            <a:off x="411956" y="6251149"/>
            <a:ext cx="1128912" cy="571500"/>
          </a:xfrm>
          <a:prstGeom prst="rect">
            <a:avLst/>
          </a:prstGeom>
          <a:solidFill>
            <a:schemeClr val="bg1"/>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Segoe UI" panose="020B0502040204020203" pitchFamily="34" charset="0"/>
              <a:cs typeface="Segoe UI" panose="020B0502040204020203" pitchFamily="34" charset="0"/>
            </a:endParaRPr>
          </a:p>
        </p:txBody>
      </p:sp>
      <p:pic>
        <p:nvPicPr>
          <p:cNvPr id="11" name="Picture 10">
            <a:extLst>
              <a:ext uri="{FF2B5EF4-FFF2-40B4-BE49-F238E27FC236}">
                <a16:creationId xmlns:a16="http://schemas.microsoft.com/office/drawing/2014/main" id="{7CC1FC42-35B9-4E7B-B293-FAFB7D6AABA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2274" y="1323323"/>
            <a:ext cx="1797826" cy="4194930"/>
          </a:xfrm>
          <a:prstGeom prst="rect">
            <a:avLst/>
          </a:prstGeom>
        </p:spPr>
      </p:pic>
      <p:sp>
        <p:nvSpPr>
          <p:cNvPr id="12" name="TextBox 11">
            <a:extLst>
              <a:ext uri="{FF2B5EF4-FFF2-40B4-BE49-F238E27FC236}">
                <a16:creationId xmlns:a16="http://schemas.microsoft.com/office/drawing/2014/main" id="{DF268B46-B23A-43B9-8D9B-A445B168FCAA}"/>
              </a:ext>
            </a:extLst>
          </p:cNvPr>
          <p:cNvSpPr txBox="1"/>
          <p:nvPr/>
        </p:nvSpPr>
        <p:spPr>
          <a:xfrm>
            <a:off x="374739" y="1241923"/>
            <a:ext cx="4627673" cy="5355312"/>
          </a:xfrm>
          <a:prstGeom prst="rect">
            <a:avLst/>
          </a:prstGeom>
          <a:noFill/>
        </p:spPr>
        <p:txBody>
          <a:bodyPr wrap="square" rtlCol="0">
            <a:spAutoFit/>
          </a:bodyPr>
          <a:lstStyle/>
          <a:p>
            <a:r>
              <a:rPr lang="en-US" dirty="0">
                <a:latin typeface="Segoe UI" panose="020B0502040204020203" pitchFamily="34" charset="0"/>
                <a:ea typeface="Cambria Math" panose="02040503050406030204" pitchFamily="18" charset="0"/>
                <a:cs typeface="Segoe UI" panose="020B0502040204020203" pitchFamily="34" charset="0"/>
              </a:rPr>
              <a:t>Westinghouse Nuclear – Small Modular Reactor (WSMR)</a:t>
            </a:r>
          </a:p>
          <a:p>
            <a:endParaRPr lang="en-US" dirty="0">
              <a:latin typeface="Segoe UI" panose="020B0502040204020203" pitchFamily="34" charset="0"/>
              <a:ea typeface="Cambria Math" panose="02040503050406030204" pitchFamily="18" charset="0"/>
              <a:cs typeface="Segoe UI" panose="020B0502040204020203" pitchFamily="34" charset="0"/>
            </a:endParaRPr>
          </a:p>
          <a:p>
            <a:pPr marL="285750" indent="-285750">
              <a:buFont typeface="Arial" panose="020B0604020202020204" pitchFamily="34" charset="0"/>
              <a:buChar char="•"/>
            </a:pPr>
            <a:r>
              <a:rPr lang="en-US" dirty="0">
                <a:latin typeface="Segoe UI" panose="020B0502040204020203" pitchFamily="34" charset="0"/>
                <a:ea typeface="Cambria Math" panose="02040503050406030204" pitchFamily="18" charset="0"/>
                <a:cs typeface="Segoe UI" panose="020B0502040204020203" pitchFamily="34" charset="0"/>
              </a:rPr>
              <a:t>Based on the AP-1000 design (1100 MWe)</a:t>
            </a:r>
          </a:p>
          <a:p>
            <a:pPr marL="285750" indent="-285750">
              <a:buFont typeface="Arial" panose="020B0604020202020204" pitchFamily="34" charset="0"/>
              <a:buChar char="•"/>
            </a:pPr>
            <a:r>
              <a:rPr lang="en-US" dirty="0">
                <a:latin typeface="Segoe UI" panose="020B0502040204020203" pitchFamily="34" charset="0"/>
                <a:ea typeface="Cambria Math" panose="02040503050406030204" pitchFamily="18" charset="0"/>
                <a:cs typeface="Segoe UI" panose="020B0502040204020203" pitchFamily="34" charset="0"/>
              </a:rPr>
              <a:t>Advanced passive safety features</a:t>
            </a:r>
          </a:p>
          <a:p>
            <a:pPr marL="285750" indent="-285750">
              <a:buFont typeface="Arial" panose="020B0604020202020204" pitchFamily="34" charset="0"/>
              <a:buChar char="•"/>
            </a:pPr>
            <a:r>
              <a:rPr lang="en-US" dirty="0">
                <a:latin typeface="Segoe UI" panose="020B0502040204020203" pitchFamily="34" charset="0"/>
                <a:ea typeface="Cambria Math" panose="02040503050406030204" pitchFamily="18" charset="0"/>
                <a:cs typeface="Segoe UI" panose="020B0502040204020203" pitchFamily="34" charset="0"/>
              </a:rPr>
              <a:t>Cool operation w/o human intervention or AC power for 7 days</a:t>
            </a:r>
          </a:p>
          <a:p>
            <a:pPr marL="285750" indent="-285750">
              <a:buFont typeface="Arial" panose="020B0604020202020204" pitchFamily="34" charset="0"/>
              <a:buChar char="•"/>
            </a:pPr>
            <a:r>
              <a:rPr lang="en-US" dirty="0">
                <a:latin typeface="Segoe UI" panose="020B0502040204020203" pitchFamily="34" charset="0"/>
                <a:ea typeface="Cambria Math" panose="02040503050406030204" pitchFamily="18" charset="0"/>
                <a:cs typeface="Segoe UI" panose="020B0502040204020203" pitchFamily="34" charset="0"/>
              </a:rPr>
              <a:t>Design life: 60 years</a:t>
            </a:r>
          </a:p>
          <a:p>
            <a:pPr marL="285750" indent="-285750">
              <a:buFont typeface="Arial" panose="020B0604020202020204" pitchFamily="34" charset="0"/>
              <a:buChar char="•"/>
            </a:pPr>
            <a:r>
              <a:rPr lang="en-US" dirty="0">
                <a:latin typeface="Segoe UI" panose="020B0502040204020203" pitchFamily="34" charset="0"/>
                <a:ea typeface="Cambria Math" panose="02040503050406030204" pitchFamily="18" charset="0"/>
                <a:cs typeface="Segoe UI" panose="020B0502040204020203" pitchFamily="34" charset="0"/>
              </a:rPr>
              <a:t>Integral pressurizer unit</a:t>
            </a:r>
          </a:p>
          <a:p>
            <a:pPr marL="285750" indent="-285750">
              <a:buFont typeface="Arial" panose="020B0604020202020204" pitchFamily="34" charset="0"/>
              <a:buChar char="•"/>
            </a:pPr>
            <a:r>
              <a:rPr lang="en-US" dirty="0">
                <a:latin typeface="Segoe UI" panose="020B0502040204020203" pitchFamily="34" charset="0"/>
                <a:ea typeface="Cambria Math" panose="02040503050406030204" pitchFamily="18" charset="0"/>
                <a:cs typeface="Segoe UI" panose="020B0502040204020203" pitchFamily="34" charset="0"/>
              </a:rPr>
              <a:t>Integral annular steam-generator unit</a:t>
            </a:r>
          </a:p>
          <a:p>
            <a:pPr marL="285750" indent="-285750">
              <a:buFont typeface="Arial" panose="020B0604020202020204" pitchFamily="34" charset="0"/>
              <a:buChar char="•"/>
            </a:pPr>
            <a:r>
              <a:rPr lang="en-US" dirty="0">
                <a:latin typeface="Segoe UI" panose="020B0502040204020203" pitchFamily="34" charset="0"/>
                <a:ea typeface="Cambria Math" panose="02040503050406030204" pitchFamily="18" charset="0"/>
                <a:cs typeface="Segoe UI" panose="020B0502040204020203" pitchFamily="34" charset="0"/>
              </a:rPr>
              <a:t>Total site area ~ 15 acres</a:t>
            </a:r>
          </a:p>
          <a:p>
            <a:pPr marL="285750" indent="-285750">
              <a:buFont typeface="Arial" panose="020B0604020202020204" pitchFamily="34" charset="0"/>
              <a:buChar char="•"/>
            </a:pPr>
            <a:r>
              <a:rPr lang="en-US" dirty="0">
                <a:latin typeface="Segoe UI" panose="020B0502040204020203" pitchFamily="34" charset="0"/>
                <a:ea typeface="Cambria Math" panose="02040503050406030204" pitchFamily="18" charset="0"/>
                <a:cs typeface="Segoe UI" panose="020B0502040204020203" pitchFamily="34" charset="0"/>
              </a:rPr>
              <a:t>Rail, truck, or barge shippable</a:t>
            </a:r>
          </a:p>
          <a:p>
            <a:pPr marL="285750" indent="-285750">
              <a:buFont typeface="Arial" panose="020B0604020202020204" pitchFamily="34" charset="0"/>
              <a:buChar char="•"/>
            </a:pPr>
            <a:r>
              <a:rPr lang="en-US" dirty="0">
                <a:latin typeface="Segoe UI" panose="020B0502040204020203" pitchFamily="34" charset="0"/>
                <a:ea typeface="Cambria Math" panose="02040503050406030204" pitchFamily="18" charset="0"/>
                <a:cs typeface="Segoe UI" panose="020B0502040204020203" pitchFamily="34" charset="0"/>
              </a:rPr>
              <a:t>Underground containment</a:t>
            </a:r>
          </a:p>
          <a:p>
            <a:pPr marL="285750" indent="-285750">
              <a:buFont typeface="Arial" panose="020B0604020202020204" pitchFamily="34" charset="0"/>
              <a:buChar char="•"/>
            </a:pPr>
            <a:r>
              <a:rPr lang="en-US" dirty="0">
                <a:latin typeface="Segoe UI" panose="020B0502040204020203" pitchFamily="34" charset="0"/>
                <a:ea typeface="Cambria Math" panose="02040503050406030204" pitchFamily="18" charset="0"/>
                <a:cs typeface="Segoe UI" panose="020B0502040204020203" pitchFamily="34" charset="0"/>
              </a:rPr>
              <a:t>Containment cooling via evaporation, condensation, gravity</a:t>
            </a:r>
          </a:p>
          <a:p>
            <a:endParaRPr lang="en-US" dirty="0">
              <a:latin typeface="Segoe UI" panose="020B0502040204020203" pitchFamily="34" charset="0"/>
              <a:ea typeface="Cambria Math" panose="02040503050406030204" pitchFamily="18" charset="0"/>
              <a:cs typeface="Segoe UI" panose="020B0502040204020203" pitchFamily="34" charset="0"/>
            </a:endParaRPr>
          </a:p>
          <a:p>
            <a:endParaRPr lang="en-US" dirty="0">
              <a:latin typeface="Segoe UI" panose="020B0502040204020203" pitchFamily="34" charset="0"/>
              <a:ea typeface="Cambria Math" panose="02040503050406030204" pitchFamily="18" charset="0"/>
              <a:cs typeface="Segoe UI" panose="020B0502040204020203" pitchFamily="34" charset="0"/>
            </a:endParaRPr>
          </a:p>
          <a:p>
            <a:pPr marL="285750" indent="-285750">
              <a:buFont typeface="Arial" panose="020B0604020202020204" pitchFamily="34" charset="0"/>
              <a:buChar char="•"/>
            </a:pPr>
            <a:endParaRPr lang="en-US" dirty="0">
              <a:latin typeface="Segoe UI" panose="020B0502040204020203" pitchFamily="34" charset="0"/>
              <a:ea typeface="Cambria Math" panose="02040503050406030204" pitchFamily="18" charset="0"/>
              <a:cs typeface="Segoe UI" panose="020B0502040204020203" pitchFamily="34" charset="0"/>
            </a:endParaRPr>
          </a:p>
        </p:txBody>
      </p:sp>
      <p:sp>
        <p:nvSpPr>
          <p:cNvPr id="13" name="TextBox 12">
            <a:extLst>
              <a:ext uri="{FF2B5EF4-FFF2-40B4-BE49-F238E27FC236}">
                <a16:creationId xmlns:a16="http://schemas.microsoft.com/office/drawing/2014/main" id="{C01806FA-D358-4731-BD84-0AA99E21802E}"/>
              </a:ext>
            </a:extLst>
          </p:cNvPr>
          <p:cNvSpPr txBox="1"/>
          <p:nvPr/>
        </p:nvSpPr>
        <p:spPr>
          <a:xfrm>
            <a:off x="7329986" y="1547935"/>
            <a:ext cx="4468847" cy="3970318"/>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Segoe UI" panose="020B0502040204020203" pitchFamily="34" charset="0"/>
                <a:ea typeface="Cambria Math" panose="02040503050406030204" pitchFamily="18" charset="0"/>
                <a:cs typeface="Segoe UI" panose="020B0502040204020203" pitchFamily="34" charset="0"/>
              </a:rPr>
              <a:t>Reactor core thermal output: 800 MW</a:t>
            </a:r>
          </a:p>
          <a:p>
            <a:pPr marL="285750" indent="-285750">
              <a:buFont typeface="Arial" panose="020B0604020202020204" pitchFamily="34" charset="0"/>
              <a:buChar char="•"/>
            </a:pPr>
            <a:r>
              <a:rPr lang="en-US" dirty="0">
                <a:latin typeface="Segoe UI" panose="020B0502040204020203" pitchFamily="34" charset="0"/>
                <a:ea typeface="Cambria Math" panose="02040503050406030204" pitchFamily="18" charset="0"/>
                <a:cs typeface="Segoe UI" panose="020B0502040204020203" pitchFamily="34" charset="0"/>
              </a:rPr>
              <a:t>Active fuel length: 8 ft (~2.4 m)</a:t>
            </a:r>
          </a:p>
          <a:p>
            <a:pPr marL="285750" indent="-285750">
              <a:buFont typeface="Arial" panose="020B0604020202020204" pitchFamily="34" charset="0"/>
              <a:buChar char="•"/>
            </a:pPr>
            <a:r>
              <a:rPr lang="en-US" dirty="0">
                <a:latin typeface="Segoe UI" panose="020B0502040204020203" pitchFamily="34" charset="0"/>
                <a:ea typeface="Cambria Math" panose="02040503050406030204" pitchFamily="18" charset="0"/>
                <a:cs typeface="Segoe UI" panose="020B0502040204020203" pitchFamily="34" charset="0"/>
              </a:rPr>
              <a:t>Less than 5% enriched UO2 fuel</a:t>
            </a:r>
          </a:p>
          <a:p>
            <a:pPr marL="285750" indent="-285750">
              <a:buFont typeface="Arial" panose="020B0604020202020204" pitchFamily="34" charset="0"/>
              <a:buChar char="•"/>
            </a:pPr>
            <a:r>
              <a:rPr lang="en-US" dirty="0">
                <a:latin typeface="Segoe UI" panose="020B0502040204020203" pitchFamily="34" charset="0"/>
                <a:ea typeface="Cambria Math" panose="02040503050406030204" pitchFamily="18" charset="0"/>
                <a:cs typeface="Segoe UI" panose="020B0502040204020203" pitchFamily="34" charset="0"/>
              </a:rPr>
              <a:t>17x17 robust fuel assemblies (RFAs) </a:t>
            </a:r>
          </a:p>
          <a:p>
            <a:pPr marL="285750" indent="-285750">
              <a:buFont typeface="Arial" panose="020B0604020202020204" pitchFamily="34" charset="0"/>
              <a:buChar char="•"/>
            </a:pPr>
            <a:r>
              <a:rPr lang="en-US" dirty="0">
                <a:latin typeface="Segoe UI" panose="020B0502040204020203" pitchFamily="34" charset="0"/>
                <a:ea typeface="Cambria Math" panose="02040503050406030204" pitchFamily="18" charset="0"/>
                <a:cs typeface="Segoe UI" panose="020B0502040204020203" pitchFamily="34" charset="0"/>
              </a:rPr>
              <a:t>89 fuel assemblies</a:t>
            </a:r>
          </a:p>
          <a:p>
            <a:pPr marL="285750" indent="-285750">
              <a:buFont typeface="Arial" panose="020B0604020202020204" pitchFamily="34" charset="0"/>
              <a:buChar char="•"/>
            </a:pPr>
            <a:r>
              <a:rPr lang="en-US" dirty="0">
                <a:latin typeface="Segoe UI" panose="020B0502040204020203" pitchFamily="34" charset="0"/>
                <a:ea typeface="Cambria Math" panose="02040503050406030204" pitchFamily="18" charset="0"/>
                <a:cs typeface="Segoe UI" panose="020B0502040204020203" pitchFamily="34" charset="0"/>
              </a:rPr>
              <a:t>37 internal CRDMs</a:t>
            </a:r>
          </a:p>
          <a:p>
            <a:pPr marL="285750" indent="-285750">
              <a:buFont typeface="Arial" panose="020B0604020202020204" pitchFamily="34" charset="0"/>
              <a:buChar char="•"/>
            </a:pPr>
            <a:r>
              <a:rPr lang="en-US" dirty="0">
                <a:latin typeface="Segoe UI" panose="020B0502040204020203" pitchFamily="34" charset="0"/>
                <a:ea typeface="Cambria Math" panose="02040503050406030204" pitchFamily="18" charset="0"/>
                <a:cs typeface="Segoe UI" panose="020B0502040204020203" pitchFamily="34" charset="0"/>
              </a:rPr>
              <a:t>100,000 gpm coolant flow rate</a:t>
            </a:r>
          </a:p>
          <a:p>
            <a:pPr marL="285750" indent="-285750">
              <a:buFont typeface="Arial" panose="020B0604020202020204" pitchFamily="34" charset="0"/>
              <a:buChar char="•"/>
            </a:pPr>
            <a:r>
              <a:rPr lang="en-US" dirty="0">
                <a:latin typeface="Segoe UI" panose="020B0502040204020203" pitchFamily="34" charset="0"/>
                <a:ea typeface="Cambria Math" panose="02040503050406030204" pitchFamily="18" charset="0"/>
                <a:cs typeface="Segoe UI" panose="020B0502040204020203" pitchFamily="34" charset="0"/>
              </a:rPr>
              <a:t>8 reactor coolant pumps (RCPs)</a:t>
            </a:r>
          </a:p>
          <a:p>
            <a:pPr marL="285750" indent="-285750">
              <a:buFont typeface="Arial" panose="020B0604020202020204" pitchFamily="34" charset="0"/>
              <a:buChar char="•"/>
            </a:pPr>
            <a:r>
              <a:rPr lang="en-US" dirty="0">
                <a:latin typeface="Segoe UI" panose="020B0502040204020203" pitchFamily="34" charset="0"/>
                <a:ea typeface="Cambria Math" panose="02040503050406030204" pitchFamily="18" charset="0"/>
                <a:cs typeface="Segoe UI" panose="020B0502040204020203" pitchFamily="34" charset="0"/>
              </a:rPr>
              <a:t>3.5 m ∅ reactor pressure vessel (RPV)</a:t>
            </a:r>
          </a:p>
          <a:p>
            <a:pPr marL="285750" indent="-285750">
              <a:buFont typeface="Arial" panose="020B0604020202020204" pitchFamily="34" charset="0"/>
              <a:buChar char="•"/>
            </a:pPr>
            <a:r>
              <a:rPr lang="en-US" dirty="0">
                <a:latin typeface="Segoe UI" panose="020B0502040204020203" pitchFamily="34" charset="0"/>
                <a:ea typeface="Cambria Math" panose="02040503050406030204" pitchFamily="18" charset="0"/>
                <a:cs typeface="Segoe UI" panose="020B0502040204020203" pitchFamily="34" charset="0"/>
              </a:rPr>
              <a:t>24.1 m height RPV</a:t>
            </a:r>
          </a:p>
          <a:p>
            <a:pPr marL="285750" indent="-285750">
              <a:buFont typeface="Arial" panose="020B0604020202020204" pitchFamily="34" charset="0"/>
              <a:buChar char="•"/>
            </a:pPr>
            <a:endParaRPr lang="en-US" dirty="0">
              <a:latin typeface="Segoe UI" panose="020B0502040204020203" pitchFamily="34" charset="0"/>
              <a:ea typeface="Cambria Math" panose="02040503050406030204" pitchFamily="18" charset="0"/>
              <a:cs typeface="Segoe UI" panose="020B0502040204020203" pitchFamily="34" charset="0"/>
            </a:endParaRPr>
          </a:p>
          <a:p>
            <a:pPr marL="285750" indent="-285750">
              <a:buFont typeface="Arial" panose="020B0604020202020204" pitchFamily="34" charset="0"/>
              <a:buChar char="•"/>
            </a:pPr>
            <a:r>
              <a:rPr lang="en-US" dirty="0">
                <a:latin typeface="Segoe UI" panose="020B0502040204020203" pitchFamily="34" charset="0"/>
                <a:ea typeface="Cambria Math" panose="02040503050406030204" pitchFamily="18" charset="0"/>
                <a:cs typeface="Segoe UI" panose="020B0502040204020203" pitchFamily="34" charset="0"/>
              </a:rPr>
              <a:t>Secondary side heat to 225 MWe</a:t>
            </a:r>
          </a:p>
          <a:p>
            <a:endParaRPr lang="en-US" dirty="0">
              <a:latin typeface="Segoe UI" panose="020B0502040204020203" pitchFamily="34" charset="0"/>
              <a:ea typeface="Cambria Math" panose="02040503050406030204" pitchFamily="18" charset="0"/>
              <a:cs typeface="Segoe UI" panose="020B0502040204020203" pitchFamily="34" charset="0"/>
            </a:endParaRPr>
          </a:p>
          <a:p>
            <a:pPr marL="285750" indent="-285750">
              <a:buFont typeface="Arial" panose="020B0604020202020204" pitchFamily="34" charset="0"/>
              <a:buChar char="•"/>
            </a:pPr>
            <a:endParaRPr lang="en-US" dirty="0">
              <a:latin typeface="Segoe UI" panose="020B0502040204020203" pitchFamily="34" charset="0"/>
              <a:ea typeface="Cambria Math" panose="02040503050406030204" pitchFamily="18" charset="0"/>
              <a:cs typeface="Segoe UI" panose="020B0502040204020203" pitchFamily="34" charset="0"/>
            </a:endParaRPr>
          </a:p>
        </p:txBody>
      </p:sp>
      <p:sp>
        <p:nvSpPr>
          <p:cNvPr id="14" name="Content Placeholder 2">
            <a:extLst>
              <a:ext uri="{FF2B5EF4-FFF2-40B4-BE49-F238E27FC236}">
                <a16:creationId xmlns:a16="http://schemas.microsoft.com/office/drawing/2014/main" id="{E062E9F3-03FE-4511-B142-C73CF91192C4}"/>
              </a:ext>
            </a:extLst>
          </p:cNvPr>
          <p:cNvSpPr txBox="1">
            <a:spLocks/>
          </p:cNvSpPr>
          <p:nvPr/>
        </p:nvSpPr>
        <p:spPr>
          <a:xfrm>
            <a:off x="1110363" y="862718"/>
            <a:ext cx="10001647" cy="45160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latin typeface="Segoe UI" panose="020B0502040204020203" pitchFamily="34" charset="0"/>
                <a:ea typeface="Cambria Math" panose="02040503050406030204" pitchFamily="18" charset="0"/>
                <a:cs typeface="Segoe UI" panose="020B0502040204020203" pitchFamily="34" charset="0"/>
              </a:rPr>
              <a:t>	Concept							Thermal Design</a:t>
            </a:r>
          </a:p>
        </p:txBody>
      </p:sp>
      <p:sp>
        <p:nvSpPr>
          <p:cNvPr id="15" name="TextBox 14">
            <a:extLst>
              <a:ext uri="{FF2B5EF4-FFF2-40B4-BE49-F238E27FC236}">
                <a16:creationId xmlns:a16="http://schemas.microsoft.com/office/drawing/2014/main" id="{B7BB9E02-B5B1-4A39-A2EB-3DA954248F57}"/>
              </a:ext>
            </a:extLst>
          </p:cNvPr>
          <p:cNvSpPr txBox="1"/>
          <p:nvPr/>
        </p:nvSpPr>
        <p:spPr>
          <a:xfrm>
            <a:off x="2675869" y="6641018"/>
            <a:ext cx="6094581" cy="216982"/>
          </a:xfrm>
          <a:prstGeom prst="rect">
            <a:avLst/>
          </a:prstGeom>
          <a:noFill/>
        </p:spPr>
        <p:txBody>
          <a:bodyPr wrap="square" rtlCol="0">
            <a:spAutoFit/>
          </a:bodyPr>
          <a:lstStyle/>
          <a:p>
            <a:pPr algn="ctr">
              <a:lnSpc>
                <a:spcPct val="90000"/>
              </a:lnSpc>
            </a:pPr>
            <a:r>
              <a:rPr lang="en-US" sz="900" i="1" dirty="0">
                <a:latin typeface="Segoe UI" panose="020B0502040204020203" pitchFamily="34" charset="0"/>
                <a:cs typeface="Segoe UI" panose="020B0502040204020203" pitchFamily="34" charset="0"/>
              </a:rPr>
              <a:t>Image Courtesy: Westinghouse. ©2020 Westinghouse Electric Company LLC. All rights reserved.</a:t>
            </a:r>
          </a:p>
        </p:txBody>
      </p:sp>
    </p:spTree>
    <p:extLst>
      <p:ext uri="{BB962C8B-B14F-4D97-AF65-F5344CB8AC3E}">
        <p14:creationId xmlns:p14="http://schemas.microsoft.com/office/powerpoint/2010/main" val="420119239"/>
      </p:ext>
    </p:extLst>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08A27-3C22-71E5-D429-C55F00B52DE2}"/>
              </a:ext>
            </a:extLst>
          </p:cNvPr>
          <p:cNvSpPr>
            <a:spLocks noGrp="1"/>
          </p:cNvSpPr>
          <p:nvPr>
            <p:ph type="title"/>
          </p:nvPr>
        </p:nvSpPr>
        <p:spPr/>
        <p:txBody>
          <a:bodyPr/>
          <a:lstStyle/>
          <a:p>
            <a:r>
              <a:rPr dirty="0" lang="en-US">
                <a:latin charset="0" panose="020B0502040204020203" pitchFamily="34" typeface="Segoe UI"/>
                <a:cs charset="0" panose="020B0502040204020203" pitchFamily="34" typeface="Segoe UI"/>
              </a:rPr>
              <a:t>Initiatives by USDOE</a:t>
            </a:r>
          </a:p>
        </p:txBody>
      </p:sp>
      <p:pic>
        <p:nvPicPr>
          <p:cNvPr id="5" name="Picture 4">
            <a:extLst>
              <a:ext uri="{FF2B5EF4-FFF2-40B4-BE49-F238E27FC236}">
                <a16:creationId xmlns:a16="http://schemas.microsoft.com/office/drawing/2014/main" id="{770ED6AE-F113-5BCA-5883-61A9812FE08A}"/>
              </a:ext>
            </a:extLst>
          </p:cNvPr>
          <p:cNvPicPr>
            <a:picLocks noChangeAspect="1"/>
          </p:cNvPicPr>
          <p:nvPr/>
        </p:nvPicPr>
        <p:blipFill rotWithShape="1">
          <a:blip r:embed="rId3"/>
          <a:srcRect b="6" r="1"/>
          <a:stretch/>
        </p:blipFill>
        <p:spPr>
          <a:xfrm>
            <a:off x="3135085" y="813816"/>
            <a:ext cx="5892800" cy="5524138"/>
          </a:xfrm>
          <a:prstGeom prst="rect">
            <a:avLst/>
          </a:prstGeom>
        </p:spPr>
      </p:pic>
      <p:sp>
        <p:nvSpPr>
          <p:cNvPr id="7" name="TextBox 6">
            <a:extLst>
              <a:ext uri="{FF2B5EF4-FFF2-40B4-BE49-F238E27FC236}">
                <a16:creationId xmlns:a16="http://schemas.microsoft.com/office/drawing/2014/main" id="{E5241F6B-BACD-AD1D-83F9-24E24AF2C383}"/>
              </a:ext>
            </a:extLst>
          </p:cNvPr>
          <p:cNvSpPr txBox="1"/>
          <p:nvPr/>
        </p:nvSpPr>
        <p:spPr>
          <a:xfrm>
            <a:off x="3969656" y="6357839"/>
            <a:ext cx="6110514" cy="276999"/>
          </a:xfrm>
          <a:prstGeom prst="rect">
            <a:avLst/>
          </a:prstGeom>
          <a:noFill/>
        </p:spPr>
        <p:txBody>
          <a:bodyPr wrap="square">
            <a:spAutoFit/>
          </a:bodyPr>
          <a:lstStyle/>
          <a:p>
            <a:r>
              <a:rPr dirty="0" lang="en-US" sz="1200">
                <a:latin charset="0" panose="020B0502040204020203" pitchFamily="34" typeface="Segoe UI"/>
                <a:cs charset="0" panose="020B0502040204020203" pitchFamily="34" typeface="Segoe UI"/>
              </a:rPr>
              <a:t>https://www.energy.gov/policy/energy-earthshots-initiative</a:t>
            </a:r>
          </a:p>
        </p:txBody>
      </p:sp>
    </p:spTree>
    <p:extLst>
      <p:ext uri="{BB962C8B-B14F-4D97-AF65-F5344CB8AC3E}">
        <p14:creationId xmlns:p14="http://schemas.microsoft.com/office/powerpoint/2010/main" val="562278237"/>
      </p:ext>
    </p:extLst>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FC48-1EFB-418C-8ACC-51D7AF6300A3}"/>
              </a:ext>
            </a:extLst>
          </p:cNvPr>
          <p:cNvSpPr>
            <a:spLocks noGrp="1"/>
          </p:cNvSpPr>
          <p:nvPr>
            <p:ph type="title"/>
          </p:nvPr>
        </p:nvSpPr>
        <p:spPr>
          <a:xfrm>
            <a:off x="345878" y="275435"/>
            <a:ext cx="11422261" cy="535531"/>
          </a:xfrm>
        </p:spPr>
        <p:txBody>
          <a:bodyPr/>
          <a:lstStyle/>
          <a:p>
            <a:r>
              <a:rPr dirty="0" lang="en-US">
                <a:latin charset="0" panose="020B0502040204020203" pitchFamily="34" typeface="Segoe UI"/>
                <a:cs charset="0" panose="020B0502040204020203" pitchFamily="34" typeface="Segoe UI"/>
              </a:rPr>
              <a:t>Nuclear Energy | SMR | Lower Plenum </a:t>
            </a:r>
          </a:p>
        </p:txBody>
      </p:sp>
      <p:sp>
        <p:nvSpPr>
          <p:cNvPr id="9" name="Rectangle 8">
            <a:extLst>
              <a:ext uri="{FF2B5EF4-FFF2-40B4-BE49-F238E27FC236}">
                <a16:creationId xmlns:a16="http://schemas.microsoft.com/office/drawing/2014/main" id="{583AA464-B757-43BE-BF8A-1398947EF64B}"/>
              </a:ext>
            </a:extLst>
          </p:cNvPr>
          <p:cNvSpPr/>
          <p:nvPr/>
        </p:nvSpPr>
        <p:spPr>
          <a:xfrm>
            <a:off x="589310" y="6218129"/>
            <a:ext cx="1128912" cy="571500"/>
          </a:xfrm>
          <a:prstGeom prst="rect">
            <a:avLst/>
          </a:prstGeom>
          <a:solidFill>
            <a:schemeClr val="bg1"/>
          </a:solidFill>
          <a:ln>
            <a:noFill/>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45720" compatLnSpc="1" forceAA="0" fromWordArt="0" horzOverflow="overflow" lIns="45720" numCol="1" rIns="45720" rot="0" rtlCol="0" spcCol="0" spcFirstLastPara="0" tIns="45720" vert="horz" vertOverflow="overflow" wrap="square">
            <a:prstTxWarp prst="textNoShape">
              <a:avLst/>
            </a:prstTxWarp>
            <a:noAutofit/>
          </a:bodyPr>
          <a:lstStyle/>
          <a:p>
            <a:pPr algn="ctr">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23" name="Rectangle 22">
            <a:extLst>
              <a:ext uri="{FF2B5EF4-FFF2-40B4-BE49-F238E27FC236}">
                <a16:creationId xmlns:a16="http://schemas.microsoft.com/office/drawing/2014/main" id="{EE3F853F-BE21-4FB4-B66B-728157FF3508}"/>
              </a:ext>
            </a:extLst>
          </p:cNvPr>
          <p:cNvSpPr/>
          <p:nvPr/>
        </p:nvSpPr>
        <p:spPr>
          <a:xfrm>
            <a:off x="411956" y="6251149"/>
            <a:ext cx="1128912" cy="571500"/>
          </a:xfrm>
          <a:prstGeom prst="rect">
            <a:avLst/>
          </a:prstGeom>
          <a:solidFill>
            <a:schemeClr val="bg1"/>
          </a:solidFill>
          <a:ln>
            <a:noFill/>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45720" compatLnSpc="1" forceAA="0" fromWordArt="0" horzOverflow="overflow" lIns="45720" numCol="1" rIns="45720" rot="0" rtlCol="0" spcCol="0" spcFirstLastPara="0" tIns="45720" vert="horz" vertOverflow="overflow" wrap="square">
            <a:prstTxWarp prst="textNoShape">
              <a:avLst/>
            </a:prstTxWarp>
            <a:noAutofit/>
          </a:bodyPr>
          <a:lstStyle/>
          <a:p>
            <a:pPr algn="ctr">
              <a:lnSpc>
                <a:spcPct val="90000"/>
              </a:lnSpc>
            </a:pPr>
            <a:endParaRPr dirty="0" lang="en-US">
              <a:solidFill>
                <a:schemeClr val="tx1"/>
              </a:solidFill>
              <a:latin charset="0" panose="020B0502040204020203" pitchFamily="34" typeface="Segoe UI"/>
              <a:cs charset="0" panose="020B0502040204020203" pitchFamily="34" typeface="Segoe UI"/>
            </a:endParaRPr>
          </a:p>
        </p:txBody>
      </p:sp>
      <p:pic>
        <p:nvPicPr>
          <p:cNvPr id="56" name="LES1vel(1)">
            <a:hlinkClick action="ppaction://media" r:id=""/>
            <a:extLst>
              <a:ext uri="{FF2B5EF4-FFF2-40B4-BE49-F238E27FC236}">
                <a16:creationId xmlns:a16="http://schemas.microsoft.com/office/drawing/2014/main" id="{A32C8D5B-F391-4117-9F4E-3B99EE81268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61841" y="1173505"/>
            <a:ext cx="6253977" cy="4690483"/>
          </a:xfrm>
          <a:prstGeom prst="rect">
            <a:avLst/>
          </a:prstGeom>
        </p:spPr>
      </p:pic>
      <p:pic>
        <p:nvPicPr>
          <p:cNvPr id="57" name="Picture 56">
            <a:extLst>
              <a:ext uri="{FF2B5EF4-FFF2-40B4-BE49-F238E27FC236}">
                <a16:creationId xmlns:a16="http://schemas.microsoft.com/office/drawing/2014/main" id="{0D9A1B82-7D94-4F0D-985D-B22BF03D706B}"/>
              </a:ext>
            </a:extLst>
          </p:cNvPr>
          <p:cNvPicPr/>
          <p:nvPr/>
        </p:nvPicPr>
        <p:blipFill rotWithShape="1">
          <a:blip r:embed="rId5">
            <a:extLst>
              <a:ext uri="{28A0092B-C50C-407E-A947-70E740481C1C}">
                <a14:useLocalDpi xmlns:a14="http://schemas.microsoft.com/office/drawing/2010/main" val="0"/>
              </a:ext>
            </a:extLst>
          </a:blip>
          <a:srcRect b="29" r="-156"/>
          <a:stretch/>
        </p:blipFill>
        <p:spPr bwMode="auto">
          <a:xfrm>
            <a:off x="5292136" y="1250978"/>
            <a:ext cx="3873148" cy="5000171"/>
          </a:xfrm>
          <a:prstGeom prst="rect">
            <a:avLst/>
          </a:prstGeom>
          <a:noFill/>
          <a:ln>
            <a:noFill/>
          </a:ln>
          <a:extLst>
            <a:ext uri="{53640926-AAD7-44D8-BBD7-CCE9431645EC}">
              <a14:shadowObscured xmlns:a14="http://schemas.microsoft.com/office/drawing/2010/main"/>
            </a:ext>
          </a:extLst>
        </p:spPr>
      </p:pic>
      <p:pic>
        <p:nvPicPr>
          <p:cNvPr descr="A close up of a logo&#10;&#10;Description generated with very high confidence" id="58" name="Picture 57">
            <a:extLst>
              <a:ext uri="{FF2B5EF4-FFF2-40B4-BE49-F238E27FC236}">
                <a16:creationId xmlns:a16="http://schemas.microsoft.com/office/drawing/2014/main" id="{8ED593E2-416D-4C37-8179-EA4D58C501AE}"/>
              </a:ext>
            </a:extLst>
          </p:cNvPr>
          <p:cNvPicPr>
            <a:picLocks noChangeAspect="1"/>
          </p:cNvPicPr>
          <p:nvPr/>
        </p:nvPicPr>
        <p:blipFill rotWithShape="1">
          <a:blip r:embed="rId6">
            <a:extLst>
              <a:ext uri="{28A0092B-C50C-407E-A947-70E740481C1C}">
                <a14:useLocalDpi xmlns:a14="http://schemas.microsoft.com/office/drawing/2010/main" val="0"/>
              </a:ext>
            </a:extLst>
          </a:blip>
          <a:srcRect r="43"/>
          <a:stretch/>
        </p:blipFill>
        <p:spPr>
          <a:xfrm>
            <a:off x="9413624" y="1250977"/>
            <a:ext cx="2572859" cy="3909994"/>
          </a:xfrm>
          <a:prstGeom prst="rect">
            <a:avLst/>
          </a:prstGeom>
        </p:spPr>
      </p:pic>
      <mc:AlternateContent xmlns:mc="http://schemas.openxmlformats.org/markup-compatibility/2006" xmlns:a14="http://schemas.microsoft.com/office/drawing/2010/main">
        <mc:Choice Requires="a14">
          <p:sp>
            <p:nvSpPr>
              <p:cNvPr id="59" name="Rectangle 58">
                <a:extLst>
                  <a:ext uri="{FF2B5EF4-FFF2-40B4-BE49-F238E27FC236}">
                    <a16:creationId xmlns:a16="http://schemas.microsoft.com/office/drawing/2014/main" id="{7C426C5C-7E1F-4C49-ABBC-567E1B11548F}"/>
                  </a:ext>
                </a:extLst>
              </p:cNvPr>
              <p:cNvSpPr/>
              <p:nvPr/>
            </p:nvSpPr>
            <p:spPr>
              <a:xfrm>
                <a:off x="9851697" y="5381393"/>
                <a:ext cx="2338717" cy="7184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i="1" lang="en-US">
                          <a:latin charset="0" panose="02040503050406030204" pitchFamily="18" typeface="Cambria Math"/>
                        </a:rPr>
                        <m:t>𝑟𝑎𝑡𝑖𝑜</m:t>
                      </m:r>
                      <m:r>
                        <a:rPr i="0" lang="en-US">
                          <a:latin charset="0" panose="02040503050406030204" pitchFamily="18" typeface="Cambria Math"/>
                        </a:rPr>
                        <m:t>=</m:t>
                      </m:r>
                      <m:f>
                        <m:fPr>
                          <m:ctrlPr>
                            <a:rPr i="1" lang="en-US">
                              <a:latin charset="0" panose="02040503050406030204" pitchFamily="18" typeface="Cambria Math"/>
                            </a:rPr>
                          </m:ctrlPr>
                        </m:fPr>
                        <m:num>
                          <m:sSub>
                            <m:sSubPr>
                              <m:ctrlPr>
                                <a:rPr i="1" lang="en-US">
                                  <a:latin charset="0" panose="02040503050406030204" pitchFamily="18" typeface="Cambria Math"/>
                                </a:rPr>
                              </m:ctrlPr>
                            </m:sSubPr>
                            <m:e>
                              <m:r>
                                <a:rPr i="1" lang="en-US">
                                  <a:latin charset="0" panose="02040503050406030204" pitchFamily="18" typeface="Cambria Math"/>
                                </a:rPr>
                                <m:t>𝑘</m:t>
                              </m:r>
                            </m:e>
                            <m:sub>
                              <m:r>
                                <a:rPr i="1" lang="en-US">
                                  <a:latin charset="0" panose="02040503050406030204" pitchFamily="18" typeface="Cambria Math"/>
                                </a:rPr>
                                <m:t>𝑙𝑒𝑠</m:t>
                              </m:r>
                            </m:sub>
                          </m:sSub>
                        </m:num>
                        <m:den>
                          <m:d>
                            <m:dPr>
                              <m:ctrlPr>
                                <a:rPr i="1" lang="en-US">
                                  <a:latin charset="0" panose="02040503050406030204" pitchFamily="18" typeface="Cambria Math"/>
                                </a:rPr>
                              </m:ctrlPr>
                            </m:dPr>
                            <m:e>
                              <m:sSub>
                                <m:sSubPr>
                                  <m:ctrlPr>
                                    <a:rPr i="1" lang="en-US">
                                      <a:latin charset="0" panose="02040503050406030204" pitchFamily="18" typeface="Cambria Math"/>
                                    </a:rPr>
                                  </m:ctrlPr>
                                </m:sSubPr>
                                <m:e>
                                  <m:r>
                                    <a:rPr i="1" lang="en-US">
                                      <a:latin charset="0" panose="02040503050406030204" pitchFamily="18" typeface="Cambria Math"/>
                                    </a:rPr>
                                    <m:t>𝑘</m:t>
                                  </m:r>
                                </m:e>
                                <m:sub>
                                  <m:r>
                                    <a:rPr i="1" lang="en-US">
                                      <a:latin charset="0" panose="02040503050406030204" pitchFamily="18" typeface="Cambria Math"/>
                                    </a:rPr>
                                    <m:t>𝑙𝑒𝑠</m:t>
                                  </m:r>
                                </m:sub>
                              </m:sSub>
                              <m:r>
                                <a:rPr i="0" lang="en-US">
                                  <a:latin charset="0" panose="02040503050406030204" pitchFamily="18" typeface="Cambria Math"/>
                                </a:rPr>
                                <m:t>+</m:t>
                              </m:r>
                              <m:sSub>
                                <m:sSubPr>
                                  <m:ctrlPr>
                                    <a:rPr i="1" lang="en-US">
                                      <a:latin charset="0" panose="02040503050406030204" pitchFamily="18" typeface="Cambria Math"/>
                                    </a:rPr>
                                  </m:ctrlPr>
                                </m:sSubPr>
                                <m:e>
                                  <m:r>
                                    <a:rPr i="1" lang="en-US">
                                      <a:latin charset="0" panose="02040503050406030204" pitchFamily="18" typeface="Cambria Math"/>
                                    </a:rPr>
                                    <m:t>𝑘</m:t>
                                  </m:r>
                                </m:e>
                                <m:sub>
                                  <m:r>
                                    <a:rPr i="1" lang="en-US">
                                      <a:latin charset="0" panose="02040503050406030204" pitchFamily="18" typeface="Cambria Math"/>
                                    </a:rPr>
                                    <m:t>𝑠𝑔𝑠</m:t>
                                  </m:r>
                                </m:sub>
                              </m:sSub>
                            </m:e>
                          </m:d>
                        </m:den>
                      </m:f>
                    </m:oMath>
                  </m:oMathPara>
                </a14:m>
                <a:endParaRPr dirty="0" lang="en-US">
                  <a:latin charset="0" panose="020B0502040204020203" pitchFamily="34" typeface="Segoe UI"/>
                  <a:cs charset="0" panose="020B0502040204020203" pitchFamily="34" typeface="Segoe UI"/>
                </a:endParaRPr>
              </a:p>
            </p:txBody>
          </p:sp>
        </mc:Choice>
        <mc:Fallback xmlns="">
          <p:sp>
            <p:nvSpPr>
              <p:cNvPr id="59" name="Rectangle 58">
                <a:extLst>
                  <a:ext uri="{FF2B5EF4-FFF2-40B4-BE49-F238E27FC236}">
                    <a16:creationId xmlns:a16="http://schemas.microsoft.com/office/drawing/2014/main" id="{7C426C5C-7E1F-4C49-ABBC-567E1B11548F}"/>
                  </a:ext>
                </a:extLst>
              </p:cNvPr>
              <p:cNvSpPr>
                <a:spLocks noAdjustHandles="1" noChangeArrowheads="1" noChangeAspect="1" noChangeShapeType="1" noEditPoints="1" noMove="1" noResize="1" noRot="1" noTextEdit="1"/>
              </p:cNvSpPr>
              <p:nvPr/>
            </p:nvSpPr>
            <p:spPr>
              <a:xfrm>
                <a:off x="9851697" y="5381393"/>
                <a:ext cx="2338717" cy="718466"/>
              </a:xfrm>
              <a:prstGeom prst="rect">
                <a:avLst/>
              </a:prstGeom>
              <a:blipFill>
                <a:blip r:embed="rId7"/>
                <a:stretch>
                  <a:fillRect/>
                </a:stretch>
              </a:blipFill>
            </p:spPr>
            <p:txBody>
              <a:bodyPr/>
              <a:lstStyle/>
              <a:p>
                <a:r>
                  <a:rPr lang="en-US">
                    <a:noFill/>
                  </a:rPr>
                  <a:t> </a:t>
                </a:r>
              </a:p>
            </p:txBody>
          </p:sp>
        </mc:Fallback>
      </mc:AlternateContent>
      <p:sp>
        <p:nvSpPr>
          <p:cNvPr id="5" name="Arrow: Right 4">
            <a:extLst>
              <a:ext uri="{FF2B5EF4-FFF2-40B4-BE49-F238E27FC236}">
                <a16:creationId xmlns:a16="http://schemas.microsoft.com/office/drawing/2014/main" id="{806ADF20-6179-4399-83B7-F1D4860EEB0C}"/>
              </a:ext>
            </a:extLst>
          </p:cNvPr>
          <p:cNvSpPr/>
          <p:nvPr/>
        </p:nvSpPr>
        <p:spPr>
          <a:xfrm>
            <a:off x="4521912" y="2602524"/>
            <a:ext cx="646055" cy="427892"/>
          </a:xfrm>
          <a:prstGeom prst="rightArrow">
            <a:avLst/>
          </a:prstGeom>
          <a:solidFill>
            <a:schemeClr val="tx1"/>
          </a:solidFill>
          <a:ln>
            <a:solidFill>
              <a:schemeClr val="tx1"/>
            </a:solidFill>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45720" compatLnSpc="1" forceAA="0" fromWordArt="0" horzOverflow="overflow" lIns="45720" numCol="1" rIns="45720" rot="0" rtlCol="0" spcCol="0" spcFirstLastPara="0" tIns="45720" vert="horz" vertOverflow="overflow" wrap="square">
            <a:prstTxWarp prst="textNoShape">
              <a:avLst/>
            </a:prstTxWarp>
            <a:noAutofit/>
          </a:bodyPr>
          <a:lstStyle/>
          <a:p>
            <a:pPr algn="ctr">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60" name="Arrow: Right 59">
            <a:extLst>
              <a:ext uri="{FF2B5EF4-FFF2-40B4-BE49-F238E27FC236}">
                <a16:creationId xmlns:a16="http://schemas.microsoft.com/office/drawing/2014/main" id="{C9D21FAA-1605-44BE-814F-729B64760076}"/>
              </a:ext>
            </a:extLst>
          </p:cNvPr>
          <p:cNvSpPr/>
          <p:nvPr/>
        </p:nvSpPr>
        <p:spPr>
          <a:xfrm>
            <a:off x="8689336" y="2602524"/>
            <a:ext cx="646055" cy="427892"/>
          </a:xfrm>
          <a:prstGeom prst="rightArrow">
            <a:avLst/>
          </a:prstGeom>
          <a:solidFill>
            <a:schemeClr val="tx1"/>
          </a:solidFill>
          <a:ln>
            <a:solidFill>
              <a:schemeClr val="tx1"/>
            </a:solidFill>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45720" compatLnSpc="1" forceAA="0" fromWordArt="0" horzOverflow="overflow" lIns="45720" numCol="1" rIns="45720" rot="0" rtlCol="0" spcCol="0" spcFirstLastPara="0" tIns="45720" vert="horz" vertOverflow="overflow" wrap="square">
            <a:prstTxWarp prst="textNoShape">
              <a:avLst/>
            </a:prstTxWarp>
            <a:noAutofit/>
          </a:bodyPr>
          <a:lstStyle/>
          <a:p>
            <a:pPr algn="ctr">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Tree>
    <p:extLst>
      <p:ext uri="{BB962C8B-B14F-4D97-AF65-F5344CB8AC3E}">
        <p14:creationId xmlns:p14="http://schemas.microsoft.com/office/powerpoint/2010/main" val="1290262160"/>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mediacall" presetID="1" presetSubtype="0">
                                  <p:stCondLst>
                                    <p:cond delay="0"/>
                                  </p:stCondLst>
                                  <p:childTnLst>
                                    <p:cmd cmd="playFrom(0.0)" type="call">
                                      <p:cBhvr>
                                        <p:cTn dur="10000" fill="hold" id="6"/>
                                        <p:tgtEl>
                                          <p:spTgt spid="56"/>
                                        </p:tgtEl>
                                      </p:cBhvr>
                                    </p:cmd>
                                  </p:childTnLst>
                                </p:cTn>
                              </p:par>
                            </p:childTnLst>
                          </p:cTn>
                        </p:par>
                      </p:childTnLst>
                    </p:cTn>
                  </p:par>
                </p:childTnLst>
              </p:cTn>
              <p:prevCondLst>
                <p:cond delay="0" evt="onPrev">
                  <p:tgtEl>
                    <p:sldTgt/>
                  </p:tgtEl>
                </p:cond>
              </p:prevCondLst>
              <p:nextCondLst>
                <p:cond delay="0" evt="onNext">
                  <p:tgtEl>
                    <p:sldTgt/>
                  </p:tgtEl>
                </p:cond>
              </p:nextCondLst>
            </p:seq>
            <p:video>
              <p:cMediaNode vol="80000">
                <p:cTn display="0" fill="hold" id="7">
                  <p:stCondLst>
                    <p:cond delay="indefinite"/>
                  </p:stCondLst>
                </p:cTn>
                <p:tgtEl>
                  <p:spTgt spid="56"/>
                </p:tgtEl>
              </p:cMediaNode>
            </p:video>
          </p:childTnLst>
        </p:cTn>
      </p:par>
    </p:tnLst>
  </p:timing>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FC48-1EFB-418C-8ACC-51D7AF6300A3}"/>
              </a:ext>
            </a:extLst>
          </p:cNvPr>
          <p:cNvSpPr>
            <a:spLocks noGrp="1"/>
          </p:cNvSpPr>
          <p:nvPr>
            <p:ph type="title"/>
          </p:nvPr>
        </p:nvSpPr>
        <p:spPr>
          <a:xfrm>
            <a:off x="345878" y="275435"/>
            <a:ext cx="11422261" cy="535531"/>
          </a:xfrm>
        </p:spPr>
        <p:txBody>
          <a:bodyPr/>
          <a:lstStyle/>
          <a:p>
            <a:r>
              <a:rPr dirty="0" lang="en-US">
                <a:latin charset="0" panose="020B0502040204020203" pitchFamily="34" typeface="Segoe UI"/>
                <a:cs charset="0" panose="020B0502040204020203" pitchFamily="34" typeface="Segoe UI"/>
              </a:rPr>
              <a:t>Nuclear Energy | SMR | Lower Plenum </a:t>
            </a:r>
          </a:p>
        </p:txBody>
      </p:sp>
      <p:sp>
        <p:nvSpPr>
          <p:cNvPr id="9" name="Rectangle 8">
            <a:extLst>
              <a:ext uri="{FF2B5EF4-FFF2-40B4-BE49-F238E27FC236}">
                <a16:creationId xmlns:a16="http://schemas.microsoft.com/office/drawing/2014/main" id="{583AA464-B757-43BE-BF8A-1398947EF64B}"/>
              </a:ext>
            </a:extLst>
          </p:cNvPr>
          <p:cNvSpPr/>
          <p:nvPr/>
        </p:nvSpPr>
        <p:spPr>
          <a:xfrm>
            <a:off x="589310" y="6218129"/>
            <a:ext cx="1128912" cy="571500"/>
          </a:xfrm>
          <a:prstGeom prst="rect">
            <a:avLst/>
          </a:prstGeom>
          <a:solidFill>
            <a:schemeClr val="bg1"/>
          </a:solidFill>
          <a:ln>
            <a:noFill/>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45720" compatLnSpc="1" forceAA="0" fromWordArt="0" horzOverflow="overflow" lIns="45720" numCol="1" rIns="45720" rot="0" rtlCol="0" spcCol="0" spcFirstLastPara="0" tIns="45720" vert="horz" vertOverflow="overflow" wrap="square">
            <a:prstTxWarp prst="textNoShape">
              <a:avLst/>
            </a:prstTxWarp>
            <a:noAutofit/>
          </a:bodyPr>
          <a:lstStyle/>
          <a:p>
            <a:pPr algn="ctr">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23" name="Rectangle 22">
            <a:extLst>
              <a:ext uri="{FF2B5EF4-FFF2-40B4-BE49-F238E27FC236}">
                <a16:creationId xmlns:a16="http://schemas.microsoft.com/office/drawing/2014/main" id="{EE3F853F-BE21-4FB4-B66B-728157FF3508}"/>
              </a:ext>
            </a:extLst>
          </p:cNvPr>
          <p:cNvSpPr/>
          <p:nvPr/>
        </p:nvSpPr>
        <p:spPr>
          <a:xfrm>
            <a:off x="411956" y="6251149"/>
            <a:ext cx="1128912" cy="571500"/>
          </a:xfrm>
          <a:prstGeom prst="rect">
            <a:avLst/>
          </a:prstGeom>
          <a:solidFill>
            <a:schemeClr val="bg1"/>
          </a:solidFill>
          <a:ln>
            <a:noFill/>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45720" compatLnSpc="1" forceAA="0" fromWordArt="0" horzOverflow="overflow" lIns="45720" numCol="1" rIns="45720" rot="0" rtlCol="0" spcCol="0" spcFirstLastPara="0" tIns="45720" vert="horz" vertOverflow="overflow" wrap="square">
            <a:prstTxWarp prst="textNoShape">
              <a:avLst/>
            </a:prstTxWarp>
            <a:noAutofit/>
          </a:bodyPr>
          <a:lstStyle/>
          <a:p>
            <a:pPr algn="ctr">
              <a:lnSpc>
                <a:spcPct val="90000"/>
              </a:lnSpc>
            </a:pPr>
            <a:endParaRPr dirty="0" lang="en-US">
              <a:solidFill>
                <a:schemeClr val="tx1"/>
              </a:solidFill>
              <a:latin charset="0" panose="020B0502040204020203" pitchFamily="34" typeface="Segoe UI"/>
              <a:cs charset="0" panose="020B0502040204020203" pitchFamily="34" typeface="Segoe UI"/>
            </a:endParaRPr>
          </a:p>
        </p:txBody>
      </p:sp>
      <p:graphicFrame>
        <p:nvGraphicFramePr>
          <p:cNvPr id="17" name="Chart 16">
            <a:extLst>
              <a:ext uri="{FF2B5EF4-FFF2-40B4-BE49-F238E27FC236}">
                <a16:creationId xmlns:a16="http://schemas.microsoft.com/office/drawing/2014/main" id="{B7F55DD4-36CD-4FE0-970E-A40E9B492D82}"/>
              </a:ext>
            </a:extLst>
          </p:cNvPr>
          <p:cNvGraphicFramePr/>
          <p:nvPr>
            <p:extLst>
              <p:ext uri="{D42A27DB-BD31-4B8C-83A1-F6EECF244321}">
                <p14:modId xmlns:p14="http://schemas.microsoft.com/office/powerpoint/2010/main" val="434075079"/>
              </p:ext>
            </p:extLst>
          </p:nvPr>
        </p:nvGraphicFramePr>
        <p:xfrm>
          <a:off x="364546" y="1527084"/>
          <a:ext cx="3890075" cy="26823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Chart 17">
            <a:extLst>
              <a:ext uri="{FF2B5EF4-FFF2-40B4-BE49-F238E27FC236}">
                <a16:creationId xmlns:a16="http://schemas.microsoft.com/office/drawing/2014/main" id="{00884750-81E6-4946-BA13-2475AACEB9E1}"/>
              </a:ext>
            </a:extLst>
          </p:cNvPr>
          <p:cNvGraphicFramePr/>
          <p:nvPr>
            <p:extLst>
              <p:ext uri="{D42A27DB-BD31-4B8C-83A1-F6EECF244321}">
                <p14:modId xmlns:p14="http://schemas.microsoft.com/office/powerpoint/2010/main" val="3696680386"/>
              </p:ext>
            </p:extLst>
          </p:nvPr>
        </p:nvGraphicFramePr>
        <p:xfrm>
          <a:off x="351945" y="3965643"/>
          <a:ext cx="3890075" cy="290542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AA9C5D71-6B2C-447F-B08C-A5AD1209935C}"/>
              </a:ext>
            </a:extLst>
          </p:cNvPr>
          <p:cNvGraphicFramePr/>
          <p:nvPr>
            <p:extLst>
              <p:ext uri="{D42A27DB-BD31-4B8C-83A1-F6EECF244321}">
                <p14:modId xmlns:p14="http://schemas.microsoft.com/office/powerpoint/2010/main" val="2801181686"/>
              </p:ext>
            </p:extLst>
          </p:nvPr>
        </p:nvGraphicFramePr>
        <p:xfrm>
          <a:off x="7879812" y="1444017"/>
          <a:ext cx="4128344" cy="27421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0" name="Chart 19">
            <a:extLst>
              <a:ext uri="{FF2B5EF4-FFF2-40B4-BE49-F238E27FC236}">
                <a16:creationId xmlns:a16="http://schemas.microsoft.com/office/drawing/2014/main" id="{66C4907C-192B-446C-990F-CCA15A472225}"/>
              </a:ext>
            </a:extLst>
          </p:cNvPr>
          <p:cNvGraphicFramePr/>
          <p:nvPr>
            <p:extLst>
              <p:ext uri="{D42A27DB-BD31-4B8C-83A1-F6EECF244321}">
                <p14:modId xmlns:p14="http://schemas.microsoft.com/office/powerpoint/2010/main" val="2879348964"/>
              </p:ext>
            </p:extLst>
          </p:nvPr>
        </p:nvGraphicFramePr>
        <p:xfrm>
          <a:off x="8094828" y="3964191"/>
          <a:ext cx="4026355" cy="2905427"/>
        </p:xfrm>
        <a:graphic>
          <a:graphicData uri="http://schemas.openxmlformats.org/drawingml/2006/chart">
            <c:chart xmlns:c="http://schemas.openxmlformats.org/drawingml/2006/chart" xmlns:r="http://schemas.openxmlformats.org/officeDocument/2006/relationships" r:id="rId5"/>
          </a:graphicData>
        </a:graphic>
      </p:graphicFrame>
      <p:pic>
        <p:nvPicPr>
          <p:cNvPr id="21" name="Picture 20">
            <a:extLst>
              <a:ext uri="{FF2B5EF4-FFF2-40B4-BE49-F238E27FC236}">
                <a16:creationId xmlns:a16="http://schemas.microsoft.com/office/drawing/2014/main" id="{3F3790AE-C62B-4503-9208-BC0E1DA93B4E}"/>
              </a:ext>
            </a:extLst>
          </p:cNvPr>
          <p:cNvPicPr/>
          <p:nvPr/>
        </p:nvPicPr>
        <p:blipFill rotWithShape="1">
          <a:blip r:embed="rId6">
            <a:extLst>
              <a:ext uri="{28A0092B-C50C-407E-A947-70E740481C1C}">
                <a14:useLocalDpi xmlns:a14="http://schemas.microsoft.com/office/drawing/2010/main" val="0"/>
              </a:ext>
            </a:extLst>
          </a:blip>
          <a:srcRect r="77"/>
          <a:stretch/>
        </p:blipFill>
        <p:spPr bwMode="auto">
          <a:xfrm>
            <a:off x="5194008" y="1527083"/>
            <a:ext cx="1948831" cy="2742144"/>
          </a:xfrm>
          <a:prstGeom prst="rect">
            <a:avLst/>
          </a:prstGeom>
          <a:noFill/>
          <a:ln>
            <a:noFill/>
          </a:ln>
        </p:spPr>
      </p:pic>
      <p:sp>
        <p:nvSpPr>
          <p:cNvPr id="22" name="TextBox 21">
            <a:extLst>
              <a:ext uri="{FF2B5EF4-FFF2-40B4-BE49-F238E27FC236}">
                <a16:creationId xmlns:a16="http://schemas.microsoft.com/office/drawing/2014/main" id="{EE84E718-4423-4E84-BCED-E014EB14BEAB}"/>
              </a:ext>
            </a:extLst>
          </p:cNvPr>
          <p:cNvSpPr txBox="1"/>
          <p:nvPr/>
        </p:nvSpPr>
        <p:spPr>
          <a:xfrm>
            <a:off x="2950" y="2758696"/>
            <a:ext cx="360996" cy="3416320"/>
          </a:xfrm>
          <a:prstGeom prst="rect">
            <a:avLst/>
          </a:prstGeom>
          <a:noFill/>
        </p:spPr>
        <p:txBody>
          <a:bodyPr rtlCol="0" wrap="none">
            <a:spAutoFit/>
          </a:bodyPr>
          <a:lstStyle/>
          <a:p>
            <a:r>
              <a:rPr dirty="0" lang="en-US">
                <a:latin charset="0" panose="020B0502040204020203" pitchFamily="34" typeface="Segoe UI"/>
                <a:ea charset="0" panose="02040503050406030204" pitchFamily="18" typeface="Cambria Math"/>
                <a:cs charset="0" panose="020B0502040204020203" pitchFamily="34" typeface="Segoe UI"/>
              </a:rPr>
              <a:t>1.</a:t>
            </a:r>
          </a:p>
          <a:p>
            <a:endParaRPr dirty="0" lang="en-US">
              <a:latin charset="0" panose="020B0502040204020203" pitchFamily="34" typeface="Segoe UI"/>
              <a:ea charset="0" panose="02040503050406030204" pitchFamily="18" typeface="Cambria Math"/>
              <a:cs charset="0" panose="020B0502040204020203" pitchFamily="34" typeface="Segoe UI"/>
            </a:endParaRPr>
          </a:p>
          <a:p>
            <a:endParaRPr dirty="0" lang="en-US">
              <a:latin charset="0" panose="020B0502040204020203" pitchFamily="34" typeface="Segoe UI"/>
              <a:ea charset="0" panose="02040503050406030204" pitchFamily="18" typeface="Cambria Math"/>
              <a:cs charset="0" panose="020B0502040204020203" pitchFamily="34" typeface="Segoe UI"/>
            </a:endParaRPr>
          </a:p>
          <a:p>
            <a:endParaRPr dirty="0" lang="en-US">
              <a:latin charset="0" panose="020B0502040204020203" pitchFamily="34" typeface="Segoe UI"/>
              <a:ea charset="0" panose="02040503050406030204" pitchFamily="18" typeface="Cambria Math"/>
              <a:cs charset="0" panose="020B0502040204020203" pitchFamily="34" typeface="Segoe UI"/>
            </a:endParaRPr>
          </a:p>
          <a:p>
            <a:endParaRPr dirty="0" lang="en-US">
              <a:latin charset="0" panose="020B0502040204020203" pitchFamily="34" typeface="Segoe UI"/>
              <a:ea charset="0" panose="02040503050406030204" pitchFamily="18" typeface="Cambria Math"/>
              <a:cs charset="0" panose="020B0502040204020203" pitchFamily="34" typeface="Segoe UI"/>
            </a:endParaRPr>
          </a:p>
          <a:p>
            <a:endParaRPr dirty="0" lang="en-US">
              <a:latin charset="0" panose="020B0502040204020203" pitchFamily="34" typeface="Segoe UI"/>
              <a:ea charset="0" panose="02040503050406030204" pitchFamily="18" typeface="Cambria Math"/>
              <a:cs charset="0" panose="020B0502040204020203" pitchFamily="34" typeface="Segoe UI"/>
            </a:endParaRPr>
          </a:p>
          <a:p>
            <a:endParaRPr dirty="0" lang="en-US">
              <a:latin charset="0" panose="020B0502040204020203" pitchFamily="34" typeface="Segoe UI"/>
              <a:ea charset="0" panose="02040503050406030204" pitchFamily="18" typeface="Cambria Math"/>
              <a:cs charset="0" panose="020B0502040204020203" pitchFamily="34" typeface="Segoe UI"/>
            </a:endParaRPr>
          </a:p>
          <a:p>
            <a:endParaRPr dirty="0" lang="en-US">
              <a:latin charset="0" panose="020B0502040204020203" pitchFamily="34" typeface="Segoe UI"/>
              <a:ea charset="0" panose="02040503050406030204" pitchFamily="18" typeface="Cambria Math"/>
              <a:cs charset="0" panose="020B0502040204020203" pitchFamily="34" typeface="Segoe UI"/>
            </a:endParaRPr>
          </a:p>
          <a:p>
            <a:endParaRPr dirty="0" lang="en-US">
              <a:latin charset="0" panose="020B0502040204020203" pitchFamily="34" typeface="Segoe UI"/>
              <a:ea charset="0" panose="02040503050406030204" pitchFamily="18" typeface="Cambria Math"/>
              <a:cs charset="0" panose="020B0502040204020203" pitchFamily="34" typeface="Segoe UI"/>
            </a:endParaRPr>
          </a:p>
          <a:p>
            <a:endParaRPr dirty="0" lang="en-US">
              <a:latin charset="0" panose="020B0502040204020203" pitchFamily="34" typeface="Segoe UI"/>
              <a:ea charset="0" panose="02040503050406030204" pitchFamily="18" typeface="Cambria Math"/>
              <a:cs charset="0" panose="020B0502040204020203" pitchFamily="34" typeface="Segoe UI"/>
            </a:endParaRPr>
          </a:p>
          <a:p>
            <a:endParaRPr dirty="0" lang="en-US">
              <a:latin charset="0" panose="020B0502040204020203" pitchFamily="34" typeface="Segoe UI"/>
              <a:ea charset="0" panose="02040503050406030204" pitchFamily="18" typeface="Cambria Math"/>
              <a:cs charset="0" panose="020B0502040204020203" pitchFamily="34" typeface="Segoe UI"/>
            </a:endParaRPr>
          </a:p>
          <a:p>
            <a:r>
              <a:rPr dirty="0" lang="en-US">
                <a:latin charset="0" panose="020B0502040204020203" pitchFamily="34" typeface="Segoe UI"/>
                <a:ea charset="0" panose="02040503050406030204" pitchFamily="18" typeface="Cambria Math"/>
                <a:cs charset="0" panose="020B0502040204020203" pitchFamily="34" typeface="Segoe UI"/>
              </a:rPr>
              <a:t>2.</a:t>
            </a:r>
          </a:p>
        </p:txBody>
      </p:sp>
      <p:sp>
        <p:nvSpPr>
          <p:cNvPr id="24" name="TextBox 23">
            <a:extLst>
              <a:ext uri="{FF2B5EF4-FFF2-40B4-BE49-F238E27FC236}">
                <a16:creationId xmlns:a16="http://schemas.microsoft.com/office/drawing/2014/main" id="{4D39ECCB-0001-48D2-9DB8-6858640B13D5}"/>
              </a:ext>
            </a:extLst>
          </p:cNvPr>
          <p:cNvSpPr txBox="1"/>
          <p:nvPr/>
        </p:nvSpPr>
        <p:spPr>
          <a:xfrm>
            <a:off x="7518816" y="2790780"/>
            <a:ext cx="360996" cy="3416320"/>
          </a:xfrm>
          <a:prstGeom prst="rect">
            <a:avLst/>
          </a:prstGeom>
          <a:noFill/>
        </p:spPr>
        <p:txBody>
          <a:bodyPr rtlCol="0" wrap="none">
            <a:spAutoFit/>
          </a:bodyPr>
          <a:lstStyle/>
          <a:p>
            <a:r>
              <a:rPr dirty="0" lang="en-US">
                <a:latin charset="0" panose="020B0502040204020203" pitchFamily="34" typeface="Segoe UI"/>
                <a:ea charset="0" panose="02040503050406030204" pitchFamily="18" typeface="Cambria Math"/>
                <a:cs charset="0" panose="020B0502040204020203" pitchFamily="34" typeface="Segoe UI"/>
              </a:rPr>
              <a:t>3.</a:t>
            </a:r>
          </a:p>
          <a:p>
            <a:endParaRPr dirty="0" lang="en-US">
              <a:latin charset="0" panose="020B0502040204020203" pitchFamily="34" typeface="Segoe UI"/>
              <a:ea charset="0" panose="02040503050406030204" pitchFamily="18" typeface="Cambria Math"/>
              <a:cs charset="0" panose="020B0502040204020203" pitchFamily="34" typeface="Segoe UI"/>
            </a:endParaRPr>
          </a:p>
          <a:p>
            <a:endParaRPr dirty="0" lang="en-US">
              <a:latin charset="0" panose="020B0502040204020203" pitchFamily="34" typeface="Segoe UI"/>
              <a:ea charset="0" panose="02040503050406030204" pitchFamily="18" typeface="Cambria Math"/>
              <a:cs charset="0" panose="020B0502040204020203" pitchFamily="34" typeface="Segoe UI"/>
            </a:endParaRPr>
          </a:p>
          <a:p>
            <a:endParaRPr dirty="0" lang="en-US">
              <a:latin charset="0" panose="020B0502040204020203" pitchFamily="34" typeface="Segoe UI"/>
              <a:ea charset="0" panose="02040503050406030204" pitchFamily="18" typeface="Cambria Math"/>
              <a:cs charset="0" panose="020B0502040204020203" pitchFamily="34" typeface="Segoe UI"/>
            </a:endParaRPr>
          </a:p>
          <a:p>
            <a:endParaRPr dirty="0" lang="en-US">
              <a:latin charset="0" panose="020B0502040204020203" pitchFamily="34" typeface="Segoe UI"/>
              <a:ea charset="0" panose="02040503050406030204" pitchFamily="18" typeface="Cambria Math"/>
              <a:cs charset="0" panose="020B0502040204020203" pitchFamily="34" typeface="Segoe UI"/>
            </a:endParaRPr>
          </a:p>
          <a:p>
            <a:endParaRPr dirty="0" lang="en-US">
              <a:latin charset="0" panose="020B0502040204020203" pitchFamily="34" typeface="Segoe UI"/>
              <a:ea charset="0" panose="02040503050406030204" pitchFamily="18" typeface="Cambria Math"/>
              <a:cs charset="0" panose="020B0502040204020203" pitchFamily="34" typeface="Segoe UI"/>
            </a:endParaRPr>
          </a:p>
          <a:p>
            <a:endParaRPr dirty="0" lang="en-US">
              <a:latin charset="0" panose="020B0502040204020203" pitchFamily="34" typeface="Segoe UI"/>
              <a:ea charset="0" panose="02040503050406030204" pitchFamily="18" typeface="Cambria Math"/>
              <a:cs charset="0" panose="020B0502040204020203" pitchFamily="34" typeface="Segoe UI"/>
            </a:endParaRPr>
          </a:p>
          <a:p>
            <a:endParaRPr dirty="0" lang="en-US">
              <a:latin charset="0" panose="020B0502040204020203" pitchFamily="34" typeface="Segoe UI"/>
              <a:ea charset="0" panose="02040503050406030204" pitchFamily="18" typeface="Cambria Math"/>
              <a:cs charset="0" panose="020B0502040204020203" pitchFamily="34" typeface="Segoe UI"/>
            </a:endParaRPr>
          </a:p>
          <a:p>
            <a:endParaRPr dirty="0" lang="en-US">
              <a:latin charset="0" panose="020B0502040204020203" pitchFamily="34" typeface="Segoe UI"/>
              <a:ea charset="0" panose="02040503050406030204" pitchFamily="18" typeface="Cambria Math"/>
              <a:cs charset="0" panose="020B0502040204020203" pitchFamily="34" typeface="Segoe UI"/>
            </a:endParaRPr>
          </a:p>
          <a:p>
            <a:endParaRPr dirty="0" lang="en-US">
              <a:latin charset="0" panose="020B0502040204020203" pitchFamily="34" typeface="Segoe UI"/>
              <a:ea charset="0" panose="02040503050406030204" pitchFamily="18" typeface="Cambria Math"/>
              <a:cs charset="0" panose="020B0502040204020203" pitchFamily="34" typeface="Segoe UI"/>
            </a:endParaRPr>
          </a:p>
          <a:p>
            <a:endParaRPr dirty="0" lang="en-US">
              <a:latin charset="0" panose="020B0502040204020203" pitchFamily="34" typeface="Segoe UI"/>
              <a:ea charset="0" panose="02040503050406030204" pitchFamily="18" typeface="Cambria Math"/>
              <a:cs charset="0" panose="020B0502040204020203" pitchFamily="34" typeface="Segoe UI"/>
            </a:endParaRPr>
          </a:p>
          <a:p>
            <a:r>
              <a:rPr dirty="0" lang="en-US">
                <a:latin charset="0" panose="020B0502040204020203" pitchFamily="34" typeface="Segoe UI"/>
                <a:ea charset="0" panose="02040503050406030204" pitchFamily="18" typeface="Cambria Math"/>
                <a:cs charset="0" panose="020B0502040204020203" pitchFamily="34" typeface="Segoe UI"/>
              </a:rPr>
              <a:t>4.</a:t>
            </a:r>
          </a:p>
        </p:txBody>
      </p:sp>
      <p:graphicFrame>
        <p:nvGraphicFramePr>
          <p:cNvPr id="25" name="Table 24">
            <a:extLst>
              <a:ext uri="{FF2B5EF4-FFF2-40B4-BE49-F238E27FC236}">
                <a16:creationId xmlns:a16="http://schemas.microsoft.com/office/drawing/2014/main" id="{2C848644-2EC1-4F40-A81D-D88CAE498648}"/>
              </a:ext>
            </a:extLst>
          </p:cNvPr>
          <p:cNvGraphicFramePr>
            <a:graphicFrameLocks noGrp="1"/>
          </p:cNvGraphicFramePr>
          <p:nvPr>
            <p:extLst>
              <p:ext uri="{D42A27DB-BD31-4B8C-83A1-F6EECF244321}">
                <p14:modId xmlns:p14="http://schemas.microsoft.com/office/powerpoint/2010/main" val="3012062540"/>
              </p:ext>
            </p:extLst>
          </p:nvPr>
        </p:nvGraphicFramePr>
        <p:xfrm>
          <a:off x="4100350" y="4440555"/>
          <a:ext cx="3782096" cy="914400"/>
        </p:xfrm>
        <a:graphic>
          <a:graphicData uri="http://schemas.openxmlformats.org/drawingml/2006/table">
            <a:tbl>
              <a:tblPr bandRow="1" firstCol="1" firstRow="1">
                <a:tableStyleId>{5940675A-B579-460E-94D1-54222C63F5DA}</a:tableStyleId>
              </a:tblPr>
              <a:tblGrid>
                <a:gridCol w="1053864">
                  <a:extLst>
                    <a:ext uri="{9D8B030D-6E8A-4147-A177-3AD203B41FA5}">
                      <a16:colId xmlns:a16="http://schemas.microsoft.com/office/drawing/2014/main" val="2722588636"/>
                    </a:ext>
                  </a:extLst>
                </a:gridCol>
                <a:gridCol w="718785">
                  <a:extLst>
                    <a:ext uri="{9D8B030D-6E8A-4147-A177-3AD203B41FA5}">
                      <a16:colId xmlns:a16="http://schemas.microsoft.com/office/drawing/2014/main" val="1273814682"/>
                    </a:ext>
                  </a:extLst>
                </a:gridCol>
                <a:gridCol w="771384">
                  <a:extLst>
                    <a:ext uri="{9D8B030D-6E8A-4147-A177-3AD203B41FA5}">
                      <a16:colId xmlns:a16="http://schemas.microsoft.com/office/drawing/2014/main" val="110156821"/>
                    </a:ext>
                  </a:extLst>
                </a:gridCol>
                <a:gridCol w="721895">
                  <a:extLst>
                    <a:ext uri="{9D8B030D-6E8A-4147-A177-3AD203B41FA5}">
                      <a16:colId xmlns:a16="http://schemas.microsoft.com/office/drawing/2014/main" val="2277100270"/>
                    </a:ext>
                  </a:extLst>
                </a:gridCol>
                <a:gridCol w="516168">
                  <a:extLst>
                    <a:ext uri="{9D8B030D-6E8A-4147-A177-3AD203B41FA5}">
                      <a16:colId xmlns:a16="http://schemas.microsoft.com/office/drawing/2014/main" val="1894542506"/>
                    </a:ext>
                  </a:extLst>
                </a:gridCol>
              </a:tblGrid>
              <a:tr h="0">
                <a:tc>
                  <a:txBody>
                    <a:bodyPr/>
                    <a:lstStyle/>
                    <a:p>
                      <a:pPr algn="l" marL="0" marR="0">
                        <a:lnSpc>
                          <a:spcPct val="100000"/>
                        </a:lnSpc>
                        <a:spcBef>
                          <a:spcPts val="0"/>
                        </a:spcBef>
                        <a:spcAft>
                          <a:spcPts val="0"/>
                        </a:spcAft>
                        <a:tabLst>
                          <a:tab algn="ctr" pos="525145"/>
                        </a:tabLst>
                      </a:pPr>
                      <a:r>
                        <a:rPr dirty="0" kern="100" lang="en-US" sz="1000">
                          <a:effectLst/>
                          <a:latin charset="0" panose="020B0504020202020204" pitchFamily="34" typeface="Arial Nova"/>
                          <a:ea charset="0" panose="02040503050406030204" pitchFamily="18" typeface="Cambria Math"/>
                        </a:rPr>
                        <a:t>Coefficient of Variation</a:t>
                      </a:r>
                      <a:endParaRPr dirty="0"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algn="l" marL="0" marR="0">
                        <a:lnSpc>
                          <a:spcPct val="100000"/>
                        </a:lnSpc>
                        <a:spcBef>
                          <a:spcPts val="0"/>
                        </a:spcBef>
                        <a:spcAft>
                          <a:spcPts val="0"/>
                        </a:spcAft>
                      </a:pPr>
                      <a:r>
                        <a:rPr kern="100" lang="en-US" sz="1000">
                          <a:effectLst/>
                          <a:latin charset="0" panose="020B0504020202020204" pitchFamily="34" typeface="Arial Nova"/>
                          <a:ea charset="0" panose="02040503050406030204" pitchFamily="18" typeface="Cambria Math"/>
                        </a:rPr>
                        <a:t>Spalart-Allmaras </a:t>
                      </a:r>
                      <a:endParaRPr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algn="l" marL="0" marR="0">
                        <a:lnSpc>
                          <a:spcPct val="100000"/>
                        </a:lnSpc>
                        <a:spcBef>
                          <a:spcPts val="0"/>
                        </a:spcBef>
                        <a:spcAft>
                          <a:spcPts val="0"/>
                        </a:spcAft>
                      </a:pPr>
                      <a:r>
                        <a:rPr kern="100" lang="en-US" sz="1000">
                          <a:effectLst/>
                          <a:latin charset="0" panose="020B0504020202020204" pitchFamily="34" typeface="Arial Nova"/>
                          <a:ea charset="0" panose="02040503050406030204" pitchFamily="18" typeface="Cambria Math"/>
                        </a:rPr>
                        <a:t>k-epsilon</a:t>
                      </a:r>
                      <a:endParaRPr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algn="l" marL="0" marR="0">
                        <a:lnSpc>
                          <a:spcPct val="100000"/>
                        </a:lnSpc>
                        <a:spcBef>
                          <a:spcPts val="0"/>
                        </a:spcBef>
                        <a:spcAft>
                          <a:spcPts val="0"/>
                        </a:spcAft>
                      </a:pPr>
                      <a:r>
                        <a:rPr dirty="0" kern="100" lang="en-US" sz="1000">
                          <a:effectLst/>
                          <a:latin charset="0" panose="020B0504020202020204" pitchFamily="34" typeface="Arial Nova"/>
                          <a:ea charset="0" panose="02040503050406030204" pitchFamily="18" typeface="Cambria Math"/>
                        </a:rPr>
                        <a:t>k-omega</a:t>
                      </a:r>
                      <a:endParaRPr dirty="0"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algn="l" marL="0" marR="0">
                        <a:lnSpc>
                          <a:spcPct val="100000"/>
                        </a:lnSpc>
                        <a:spcBef>
                          <a:spcPts val="0"/>
                        </a:spcBef>
                        <a:spcAft>
                          <a:spcPts val="0"/>
                        </a:spcAft>
                      </a:pPr>
                      <a:r>
                        <a:rPr dirty="0" kern="100" lang="en-US" sz="1000">
                          <a:effectLst/>
                          <a:latin charset="0" panose="020B0504020202020204" pitchFamily="34" typeface="Arial Nova"/>
                          <a:ea charset="0" panose="02040503050406030204" pitchFamily="18" typeface="Cambria Math"/>
                        </a:rPr>
                        <a:t>RST</a:t>
                      </a:r>
                      <a:endParaRPr dirty="0"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extLst>
                  <a:ext uri="{0D108BD9-81ED-4DB2-BD59-A6C34878D82A}">
                    <a16:rowId xmlns:a16="http://schemas.microsoft.com/office/drawing/2014/main" val="2323398596"/>
                  </a:ext>
                </a:extLst>
              </a:tr>
              <a:tr h="0">
                <a:tc>
                  <a:txBody>
                    <a:bodyPr/>
                    <a:lstStyle/>
                    <a:p>
                      <a:pPr algn="l" marL="0" marR="0">
                        <a:lnSpc>
                          <a:spcPct val="100000"/>
                        </a:lnSpc>
                        <a:spcBef>
                          <a:spcPts val="0"/>
                        </a:spcBef>
                        <a:spcAft>
                          <a:spcPts val="0"/>
                        </a:spcAft>
                      </a:pPr>
                      <a:r>
                        <a:rPr dirty="0" kern="100" lang="en-US" sz="1000">
                          <a:effectLst/>
                          <a:latin charset="0" panose="020B0504020202020204" pitchFamily="34" typeface="Arial Nova"/>
                          <a:ea charset="0" panose="02040503050406030204" pitchFamily="18" typeface="Cambria Math"/>
                        </a:rPr>
                        <a:t>z = -0.508 m</a:t>
                      </a:r>
                      <a:endParaRPr dirty="0"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algn="l" marL="0" marR="0">
                        <a:lnSpc>
                          <a:spcPct val="100000"/>
                        </a:lnSpc>
                        <a:spcBef>
                          <a:spcPts val="0"/>
                        </a:spcBef>
                        <a:spcAft>
                          <a:spcPts val="0"/>
                        </a:spcAft>
                      </a:pPr>
                      <a:r>
                        <a:rPr b="1" dirty="0" kern="100" lang="en-US" sz="1000">
                          <a:effectLst/>
                          <a:latin charset="0" panose="020B0504020202020204" pitchFamily="34" typeface="Arial Nova"/>
                          <a:ea charset="0" panose="02040503050406030204" pitchFamily="18" typeface="Cambria Math"/>
                        </a:rPr>
                        <a:t>0.166</a:t>
                      </a:r>
                      <a:endParaRPr b="1" dirty="0"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algn="l" marL="0" marR="0">
                        <a:lnSpc>
                          <a:spcPct val="100000"/>
                        </a:lnSpc>
                        <a:spcBef>
                          <a:spcPts val="0"/>
                        </a:spcBef>
                        <a:spcAft>
                          <a:spcPts val="0"/>
                        </a:spcAft>
                      </a:pPr>
                      <a:r>
                        <a:rPr dirty="0" kern="100" lang="en-US" sz="1000">
                          <a:effectLst/>
                          <a:latin charset="0" panose="020B0504020202020204" pitchFamily="34" typeface="Arial Nova"/>
                          <a:ea charset="0" panose="02040503050406030204" pitchFamily="18" typeface="Cambria Math"/>
                        </a:rPr>
                        <a:t>0.424</a:t>
                      </a:r>
                      <a:endParaRPr dirty="0"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algn="l" marL="0" marR="0">
                        <a:lnSpc>
                          <a:spcPct val="100000"/>
                        </a:lnSpc>
                        <a:spcBef>
                          <a:spcPts val="0"/>
                        </a:spcBef>
                        <a:spcAft>
                          <a:spcPts val="0"/>
                        </a:spcAft>
                      </a:pPr>
                      <a:r>
                        <a:rPr dirty="0" kern="100" lang="en-US" sz="1000">
                          <a:effectLst/>
                          <a:latin charset="0" panose="020B0504020202020204" pitchFamily="34" typeface="Arial Nova"/>
                          <a:ea charset="0" panose="02040503050406030204" pitchFamily="18" typeface="Cambria Math"/>
                        </a:rPr>
                        <a:t>0.378</a:t>
                      </a:r>
                      <a:endParaRPr dirty="0"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algn="l" marL="0" marR="0">
                        <a:lnSpc>
                          <a:spcPct val="100000"/>
                        </a:lnSpc>
                        <a:spcBef>
                          <a:spcPts val="0"/>
                        </a:spcBef>
                        <a:spcAft>
                          <a:spcPts val="0"/>
                        </a:spcAft>
                      </a:pPr>
                      <a:r>
                        <a:rPr dirty="0" kern="100" lang="en-US" sz="1000">
                          <a:effectLst/>
                          <a:latin charset="0" panose="020B0504020202020204" pitchFamily="34" typeface="Arial Nova"/>
                          <a:ea charset="0" panose="02040503050406030204" pitchFamily="18" typeface="Cambria Math"/>
                        </a:rPr>
                        <a:t>0.326</a:t>
                      </a:r>
                      <a:endParaRPr dirty="0"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extLst>
                  <a:ext uri="{0D108BD9-81ED-4DB2-BD59-A6C34878D82A}">
                    <a16:rowId xmlns:a16="http://schemas.microsoft.com/office/drawing/2014/main" val="1627792684"/>
                  </a:ext>
                </a:extLst>
              </a:tr>
              <a:tr h="0">
                <a:tc>
                  <a:txBody>
                    <a:bodyPr/>
                    <a:lstStyle/>
                    <a:p>
                      <a:pPr algn="l" marL="0" marR="0">
                        <a:lnSpc>
                          <a:spcPct val="100000"/>
                        </a:lnSpc>
                        <a:spcBef>
                          <a:spcPts val="0"/>
                        </a:spcBef>
                        <a:spcAft>
                          <a:spcPts val="0"/>
                        </a:spcAft>
                      </a:pPr>
                      <a:r>
                        <a:rPr dirty="0" kern="100" lang="en-US" sz="1000">
                          <a:effectLst/>
                          <a:latin charset="0" panose="020B0504020202020204" pitchFamily="34" typeface="Arial Nova"/>
                          <a:ea charset="0" panose="02040503050406030204" pitchFamily="18" typeface="Cambria Math"/>
                        </a:rPr>
                        <a:t>z = -0.762 m</a:t>
                      </a:r>
                      <a:endParaRPr dirty="0"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algn="l" marL="0" marR="0">
                        <a:lnSpc>
                          <a:spcPct val="100000"/>
                        </a:lnSpc>
                        <a:spcBef>
                          <a:spcPts val="0"/>
                        </a:spcBef>
                        <a:spcAft>
                          <a:spcPts val="0"/>
                        </a:spcAft>
                      </a:pPr>
                      <a:r>
                        <a:rPr b="1" dirty="0" kern="100" lang="en-US" sz="1000">
                          <a:effectLst/>
                          <a:latin charset="0" panose="020B0504020202020204" pitchFamily="34" typeface="Arial Nova"/>
                          <a:ea charset="0" panose="02040503050406030204" pitchFamily="18" typeface="Cambria Math"/>
                        </a:rPr>
                        <a:t>0.473</a:t>
                      </a:r>
                      <a:endParaRPr b="1" dirty="0"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algn="l" marL="0" marR="0">
                        <a:lnSpc>
                          <a:spcPct val="100000"/>
                        </a:lnSpc>
                        <a:spcBef>
                          <a:spcPts val="0"/>
                        </a:spcBef>
                        <a:spcAft>
                          <a:spcPts val="0"/>
                        </a:spcAft>
                      </a:pPr>
                      <a:r>
                        <a:rPr dirty="0" kern="100" lang="en-US" sz="1000">
                          <a:effectLst/>
                          <a:latin charset="0" panose="020B0504020202020204" pitchFamily="34" typeface="Arial Nova"/>
                          <a:ea charset="0" panose="02040503050406030204" pitchFamily="18" typeface="Cambria Math"/>
                        </a:rPr>
                        <a:t>0.568</a:t>
                      </a:r>
                      <a:endParaRPr dirty="0"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algn="l" marL="0" marR="0">
                        <a:lnSpc>
                          <a:spcPct val="100000"/>
                        </a:lnSpc>
                        <a:spcBef>
                          <a:spcPts val="0"/>
                        </a:spcBef>
                        <a:spcAft>
                          <a:spcPts val="0"/>
                        </a:spcAft>
                      </a:pPr>
                      <a:r>
                        <a:rPr dirty="0" kern="100" lang="en-US" sz="1000">
                          <a:effectLst/>
                          <a:latin charset="0" panose="020B0504020202020204" pitchFamily="34" typeface="Arial Nova"/>
                          <a:ea charset="0" panose="02040503050406030204" pitchFamily="18" typeface="Cambria Math"/>
                        </a:rPr>
                        <a:t>0.504</a:t>
                      </a:r>
                      <a:endParaRPr dirty="0"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algn="l" marL="0" marR="0">
                        <a:lnSpc>
                          <a:spcPct val="100000"/>
                        </a:lnSpc>
                        <a:spcBef>
                          <a:spcPts val="0"/>
                        </a:spcBef>
                        <a:spcAft>
                          <a:spcPts val="0"/>
                        </a:spcAft>
                      </a:pPr>
                      <a:r>
                        <a:rPr dirty="0" kern="100" lang="en-US" sz="1000">
                          <a:effectLst/>
                          <a:latin charset="0" panose="020B0504020202020204" pitchFamily="34" typeface="Arial Nova"/>
                          <a:ea charset="0" panose="02040503050406030204" pitchFamily="18" typeface="Cambria Math"/>
                        </a:rPr>
                        <a:t>0.654</a:t>
                      </a:r>
                      <a:endParaRPr dirty="0"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extLst>
                  <a:ext uri="{0D108BD9-81ED-4DB2-BD59-A6C34878D82A}">
                    <a16:rowId xmlns:a16="http://schemas.microsoft.com/office/drawing/2014/main" val="1991099140"/>
                  </a:ext>
                </a:extLst>
              </a:tr>
              <a:tr h="0">
                <a:tc>
                  <a:txBody>
                    <a:bodyPr/>
                    <a:lstStyle/>
                    <a:p>
                      <a:pPr algn="l" marL="0" marR="0">
                        <a:lnSpc>
                          <a:spcPct val="100000"/>
                        </a:lnSpc>
                        <a:spcBef>
                          <a:spcPts val="0"/>
                        </a:spcBef>
                        <a:spcAft>
                          <a:spcPts val="0"/>
                        </a:spcAft>
                      </a:pPr>
                      <a:r>
                        <a:rPr dirty="0" kern="100" lang="en-US" sz="1000">
                          <a:effectLst/>
                          <a:latin charset="0" panose="020B0504020202020204" pitchFamily="34" typeface="Arial Nova"/>
                          <a:ea charset="0" panose="02040503050406030204" pitchFamily="18" typeface="Cambria Math"/>
                        </a:rPr>
                        <a:t>z = -1.016 m </a:t>
                      </a:r>
                      <a:endParaRPr dirty="0"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algn="l" marL="0" marR="0">
                        <a:lnSpc>
                          <a:spcPct val="100000"/>
                        </a:lnSpc>
                        <a:spcBef>
                          <a:spcPts val="0"/>
                        </a:spcBef>
                        <a:spcAft>
                          <a:spcPts val="0"/>
                        </a:spcAft>
                      </a:pPr>
                      <a:r>
                        <a:rPr dirty="0" kern="100" lang="en-US" sz="1000">
                          <a:effectLst/>
                          <a:latin charset="0" panose="020B0504020202020204" pitchFamily="34" typeface="Arial Nova"/>
                          <a:ea charset="0" panose="02040503050406030204" pitchFamily="18" typeface="Cambria Math"/>
                        </a:rPr>
                        <a:t>0.389</a:t>
                      </a:r>
                      <a:endParaRPr dirty="0"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algn="l" marL="0" marR="0">
                        <a:lnSpc>
                          <a:spcPct val="100000"/>
                        </a:lnSpc>
                        <a:spcBef>
                          <a:spcPts val="0"/>
                        </a:spcBef>
                        <a:spcAft>
                          <a:spcPts val="0"/>
                        </a:spcAft>
                      </a:pPr>
                      <a:r>
                        <a:rPr b="1" dirty="0" kern="100" lang="en-US" sz="1000">
                          <a:effectLst/>
                          <a:latin charset="0" panose="020B0504020202020204" pitchFamily="34" typeface="Arial Nova"/>
                          <a:ea charset="0" panose="02040503050406030204" pitchFamily="18" typeface="Cambria Math"/>
                        </a:rPr>
                        <a:t>0.321</a:t>
                      </a:r>
                      <a:endParaRPr b="1" dirty="0"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algn="l" marL="0" marR="0">
                        <a:lnSpc>
                          <a:spcPct val="100000"/>
                        </a:lnSpc>
                        <a:spcBef>
                          <a:spcPts val="0"/>
                        </a:spcBef>
                        <a:spcAft>
                          <a:spcPts val="0"/>
                        </a:spcAft>
                      </a:pPr>
                      <a:r>
                        <a:rPr dirty="0" kern="100" lang="en-US" sz="1000">
                          <a:effectLst/>
                          <a:latin charset="0" panose="020B0504020202020204" pitchFamily="34" typeface="Arial Nova"/>
                          <a:ea charset="0" panose="02040503050406030204" pitchFamily="18" typeface="Cambria Math"/>
                        </a:rPr>
                        <a:t>0.331</a:t>
                      </a:r>
                      <a:endParaRPr dirty="0"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algn="l" marL="0" marR="0">
                        <a:lnSpc>
                          <a:spcPct val="100000"/>
                        </a:lnSpc>
                        <a:spcBef>
                          <a:spcPts val="0"/>
                        </a:spcBef>
                        <a:spcAft>
                          <a:spcPts val="0"/>
                        </a:spcAft>
                      </a:pPr>
                      <a:r>
                        <a:rPr b="1" dirty="0" kern="100" lang="en-US" sz="1000">
                          <a:effectLst/>
                          <a:latin charset="0" panose="020B0504020202020204" pitchFamily="34" typeface="Arial Nova"/>
                          <a:ea charset="0" panose="02040503050406030204" pitchFamily="18" typeface="Cambria Math"/>
                        </a:rPr>
                        <a:t>0.321</a:t>
                      </a:r>
                      <a:endParaRPr b="1" dirty="0"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extLst>
                  <a:ext uri="{0D108BD9-81ED-4DB2-BD59-A6C34878D82A}">
                    <a16:rowId xmlns:a16="http://schemas.microsoft.com/office/drawing/2014/main" val="1715729701"/>
                  </a:ext>
                </a:extLst>
              </a:tr>
              <a:tr h="0">
                <a:tc>
                  <a:txBody>
                    <a:bodyPr/>
                    <a:lstStyle/>
                    <a:p>
                      <a:pPr algn="l" marL="0" marR="0">
                        <a:lnSpc>
                          <a:spcPct val="100000"/>
                        </a:lnSpc>
                        <a:spcBef>
                          <a:spcPts val="0"/>
                        </a:spcBef>
                        <a:spcAft>
                          <a:spcPts val="0"/>
                        </a:spcAft>
                      </a:pPr>
                      <a:r>
                        <a:rPr dirty="0" kern="100" lang="en-US" sz="1000">
                          <a:effectLst/>
                          <a:latin charset="0" panose="020B0504020202020204" pitchFamily="34" typeface="Arial Nova"/>
                          <a:ea charset="0" panose="02040503050406030204" pitchFamily="18" typeface="Cambria Math"/>
                        </a:rPr>
                        <a:t>z = -1.27 m</a:t>
                      </a:r>
                      <a:endParaRPr dirty="0"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algn="l" marL="0" marR="0">
                        <a:lnSpc>
                          <a:spcPct val="100000"/>
                        </a:lnSpc>
                        <a:spcBef>
                          <a:spcPts val="0"/>
                        </a:spcBef>
                        <a:spcAft>
                          <a:spcPts val="0"/>
                        </a:spcAft>
                      </a:pPr>
                      <a:r>
                        <a:rPr dirty="0" kern="100" lang="en-US" sz="1000">
                          <a:effectLst/>
                          <a:latin charset="0" panose="020B0504020202020204" pitchFamily="34" typeface="Arial Nova"/>
                          <a:ea charset="0" panose="02040503050406030204" pitchFamily="18" typeface="Cambria Math"/>
                        </a:rPr>
                        <a:t>0.340</a:t>
                      </a:r>
                      <a:endParaRPr dirty="0"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algn="l" marL="0" marR="0">
                        <a:lnSpc>
                          <a:spcPct val="100000"/>
                        </a:lnSpc>
                        <a:spcBef>
                          <a:spcPts val="0"/>
                        </a:spcBef>
                        <a:spcAft>
                          <a:spcPts val="0"/>
                        </a:spcAft>
                      </a:pPr>
                      <a:r>
                        <a:rPr dirty="0" kern="100" lang="en-US" sz="1000">
                          <a:effectLst/>
                          <a:latin charset="0" panose="020B0504020202020204" pitchFamily="34" typeface="Arial Nova"/>
                          <a:ea charset="0" panose="02040503050406030204" pitchFamily="18" typeface="Cambria Math"/>
                        </a:rPr>
                        <a:t>0.397</a:t>
                      </a:r>
                      <a:endParaRPr dirty="0"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algn="l" marL="0" marR="0">
                        <a:lnSpc>
                          <a:spcPct val="100000"/>
                        </a:lnSpc>
                        <a:spcBef>
                          <a:spcPts val="0"/>
                        </a:spcBef>
                        <a:spcAft>
                          <a:spcPts val="0"/>
                        </a:spcAft>
                      </a:pPr>
                      <a:r>
                        <a:rPr dirty="0" kern="100" lang="en-US" sz="1000">
                          <a:effectLst/>
                          <a:latin charset="0" panose="020B0504020202020204" pitchFamily="34" typeface="Arial Nova"/>
                          <a:ea charset="0" panose="02040503050406030204" pitchFamily="18" typeface="Cambria Math"/>
                        </a:rPr>
                        <a:t>0.333</a:t>
                      </a:r>
                      <a:endParaRPr dirty="0"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algn="l" marL="0" marR="0">
                        <a:lnSpc>
                          <a:spcPct val="100000"/>
                        </a:lnSpc>
                        <a:spcBef>
                          <a:spcPts val="0"/>
                        </a:spcBef>
                        <a:spcAft>
                          <a:spcPts val="0"/>
                        </a:spcAft>
                      </a:pPr>
                      <a:r>
                        <a:rPr b="1" dirty="0" kern="100" lang="en-US" sz="1000">
                          <a:effectLst/>
                          <a:latin charset="0" panose="020B0504020202020204" pitchFamily="34" typeface="Arial Nova"/>
                          <a:ea charset="0" panose="02040503050406030204" pitchFamily="18" typeface="Cambria Math"/>
                        </a:rPr>
                        <a:t>0.252</a:t>
                      </a:r>
                      <a:endParaRPr b="1" dirty="0" kern="100" lang="en-US" sz="10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extLst>
                  <a:ext uri="{0D108BD9-81ED-4DB2-BD59-A6C34878D82A}">
                    <a16:rowId xmlns:a16="http://schemas.microsoft.com/office/drawing/2014/main" val="741650681"/>
                  </a:ext>
                </a:extLst>
              </a:tr>
            </a:tbl>
          </a:graphicData>
        </a:graphic>
      </p:graphicFrame>
    </p:spTree>
    <p:extLst>
      <p:ext uri="{BB962C8B-B14F-4D97-AF65-F5344CB8AC3E}">
        <p14:creationId xmlns:p14="http://schemas.microsoft.com/office/powerpoint/2010/main" val="3917302857"/>
      </p:ext>
    </p:extLst>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FC48-1EFB-418C-8ACC-51D7AF6300A3}"/>
              </a:ext>
            </a:extLst>
          </p:cNvPr>
          <p:cNvSpPr>
            <a:spLocks noGrp="1"/>
          </p:cNvSpPr>
          <p:nvPr>
            <p:ph type="title"/>
          </p:nvPr>
        </p:nvSpPr>
        <p:spPr>
          <a:xfrm>
            <a:off x="345878" y="275435"/>
            <a:ext cx="11422261" cy="535531"/>
          </a:xfrm>
        </p:spPr>
        <p:txBody>
          <a:bodyPr/>
          <a:lstStyle/>
          <a:p>
            <a:r>
              <a:rPr dirty="0" lang="en-US">
                <a:latin charset="0" panose="020B0502040204020203" pitchFamily="34" typeface="Segoe UI"/>
                <a:cs charset="0" panose="020B0502040204020203" pitchFamily="34" typeface="Segoe UI"/>
              </a:rPr>
              <a:t>Nuclear Energy | SMR | Lower Plenum </a:t>
            </a:r>
          </a:p>
        </p:txBody>
      </p:sp>
      <p:sp>
        <p:nvSpPr>
          <p:cNvPr id="9" name="Rectangle 8">
            <a:extLst>
              <a:ext uri="{FF2B5EF4-FFF2-40B4-BE49-F238E27FC236}">
                <a16:creationId xmlns:a16="http://schemas.microsoft.com/office/drawing/2014/main" id="{583AA464-B757-43BE-BF8A-1398947EF64B}"/>
              </a:ext>
            </a:extLst>
          </p:cNvPr>
          <p:cNvSpPr/>
          <p:nvPr/>
        </p:nvSpPr>
        <p:spPr>
          <a:xfrm>
            <a:off x="589310" y="6218129"/>
            <a:ext cx="1128912" cy="571500"/>
          </a:xfrm>
          <a:prstGeom prst="rect">
            <a:avLst/>
          </a:prstGeom>
          <a:solidFill>
            <a:schemeClr val="bg1"/>
          </a:solidFill>
          <a:ln>
            <a:noFill/>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45720" compatLnSpc="1" forceAA="0" fromWordArt="0" horzOverflow="overflow" lIns="45720" numCol="1" rIns="45720" rot="0" rtlCol="0" spcCol="0" spcFirstLastPara="0" tIns="45720" vert="horz" vertOverflow="overflow" wrap="square">
            <a:prstTxWarp prst="textNoShape">
              <a:avLst/>
            </a:prstTxWarp>
            <a:noAutofit/>
          </a:bodyPr>
          <a:lstStyle/>
          <a:p>
            <a:pPr algn="ctr">
              <a:lnSpc>
                <a:spcPct val="90000"/>
              </a:lnSpc>
            </a:pPr>
            <a:endParaRPr dirty="0" lang="en-US">
              <a:solidFill>
                <a:schemeClr val="tx1"/>
              </a:solidFill>
              <a:latin charset="0" panose="020B0504020202020204" pitchFamily="34" typeface="Arial Nova"/>
            </a:endParaRPr>
          </a:p>
        </p:txBody>
      </p:sp>
      <p:sp>
        <p:nvSpPr>
          <p:cNvPr id="23" name="Rectangle 22">
            <a:extLst>
              <a:ext uri="{FF2B5EF4-FFF2-40B4-BE49-F238E27FC236}">
                <a16:creationId xmlns:a16="http://schemas.microsoft.com/office/drawing/2014/main" id="{EE3F853F-BE21-4FB4-B66B-728157FF3508}"/>
              </a:ext>
            </a:extLst>
          </p:cNvPr>
          <p:cNvSpPr/>
          <p:nvPr/>
        </p:nvSpPr>
        <p:spPr>
          <a:xfrm>
            <a:off x="411956" y="6251149"/>
            <a:ext cx="1128912" cy="571500"/>
          </a:xfrm>
          <a:prstGeom prst="rect">
            <a:avLst/>
          </a:prstGeom>
          <a:solidFill>
            <a:schemeClr val="bg1"/>
          </a:solidFill>
          <a:ln>
            <a:noFill/>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45720" compatLnSpc="1" forceAA="0" fromWordArt="0" horzOverflow="overflow" lIns="45720" numCol="1" rIns="45720" rot="0" rtlCol="0" spcCol="0" spcFirstLastPara="0" tIns="45720" vert="horz" vertOverflow="overflow" wrap="square">
            <a:prstTxWarp prst="textNoShape">
              <a:avLst/>
            </a:prstTxWarp>
            <a:noAutofit/>
          </a:bodyPr>
          <a:lstStyle/>
          <a:p>
            <a:pPr algn="ctr">
              <a:lnSpc>
                <a:spcPct val="90000"/>
              </a:lnSpc>
            </a:pPr>
            <a:endParaRPr dirty="0" lang="en-US">
              <a:solidFill>
                <a:schemeClr val="tx1"/>
              </a:solidFill>
              <a:latin charset="0" panose="020B0504020202020204" pitchFamily="34" typeface="Arial Nova"/>
            </a:endParaRPr>
          </a:p>
        </p:txBody>
      </p:sp>
      <p:pic>
        <p:nvPicPr>
          <p:cNvPr id="13" name="Picture 8">
            <a:extLst>
              <a:ext uri="{FF2B5EF4-FFF2-40B4-BE49-F238E27FC236}">
                <a16:creationId xmlns:a16="http://schemas.microsoft.com/office/drawing/2014/main" id="{49869974-F424-4C9E-B1CD-6882D51C2463}"/>
              </a:ext>
            </a:extLst>
          </p:cNvPr>
          <p:cNvPicPr>
            <a:picLocks noChangeArrowheads="1" noChangeAspect="1"/>
          </p:cNvPicPr>
          <p:nvPr/>
        </p:nvPicPr>
        <p:blipFill>
          <a:blip r:embed="rId2">
            <a:extLst>
              <a:ext uri="{28A0092B-C50C-407E-A947-70E740481C1C}">
                <a14:useLocalDpi xmlns:a14="http://schemas.microsoft.com/office/drawing/2010/main" val="0"/>
              </a:ext>
            </a:extLst>
          </a:blip>
          <a:srcRect b="1" r="3"/>
          <a:stretch>
            <a:fillRect/>
          </a:stretch>
        </p:blipFill>
        <p:spPr bwMode="auto">
          <a:xfrm>
            <a:off x="72476" y="1148196"/>
            <a:ext cx="2610140" cy="254447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
            <a:extLst>
              <a:ext uri="{FF2B5EF4-FFF2-40B4-BE49-F238E27FC236}">
                <a16:creationId xmlns:a16="http://schemas.microsoft.com/office/drawing/2014/main" id="{A110A51F-0B63-463A-B69C-38D057427847}"/>
              </a:ext>
            </a:extLst>
          </p:cNvPr>
          <p:cNvPicPr>
            <a:picLocks noChangeArrowheads="1" noChangeAspect="1"/>
          </p:cNvPicPr>
          <p:nvPr/>
        </p:nvPicPr>
        <p:blipFill>
          <a:blip r:embed="rId3">
            <a:extLst>
              <a:ext uri="{28A0092B-C50C-407E-A947-70E740481C1C}">
                <a14:useLocalDpi xmlns:a14="http://schemas.microsoft.com/office/drawing/2010/main" val="0"/>
              </a:ext>
            </a:extLst>
          </a:blip>
          <a:srcRect r="3" t="-2"/>
          <a:stretch>
            <a:fillRect/>
          </a:stretch>
        </p:blipFill>
        <p:spPr bwMode="auto">
          <a:xfrm>
            <a:off x="2789112" y="980814"/>
            <a:ext cx="1460139" cy="167049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AE43CE56-389A-43E9-AF0B-9A7BC3BF9B9F}"/>
              </a:ext>
            </a:extLst>
          </p:cNvPr>
          <p:cNvPicPr>
            <a:picLocks noChangeArrowheads="1" noChangeAspect="1"/>
          </p:cNvPicPr>
          <p:nvPr/>
        </p:nvPicPr>
        <p:blipFill>
          <a:blip r:embed="rId4">
            <a:extLst>
              <a:ext uri="{28A0092B-C50C-407E-A947-70E740481C1C}">
                <a14:useLocalDpi xmlns:a14="http://schemas.microsoft.com/office/drawing/2010/main" val="0"/>
              </a:ext>
            </a:extLst>
          </a:blip>
          <a:srcRect b="-2"/>
          <a:stretch>
            <a:fillRect/>
          </a:stretch>
        </p:blipFill>
        <p:spPr bwMode="auto">
          <a:xfrm>
            <a:off x="2789114" y="2733912"/>
            <a:ext cx="1460137" cy="163636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574074B-BCDD-4C47-B7E7-79049ED39970}"/>
              </a:ext>
            </a:extLst>
          </p:cNvPr>
          <p:cNvSpPr>
            <a:spLocks noChangeArrowheads="1"/>
          </p:cNvSpPr>
          <p:nvPr/>
        </p:nvSpPr>
        <p:spPr bwMode="auto">
          <a:xfrm>
            <a:off x="1588" y="1802770"/>
            <a:ext cx="377026"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anchorCtr="0" bIns="45720" compatLnSpc="1" lIns="91440" numCol="1" rIns="91440" tIns="45720" vert="horz" wrap="none">
            <a:prstTxWarp prst="textNoShape">
              <a:avLst/>
            </a:prstTxWarp>
            <a:spAutoFit/>
          </a:bodyPr>
          <a:lstStyle/>
          <a:p>
            <a:pPr eaLnBrk="0" hangingPunct="0"/>
            <a:r>
              <a:rPr altLang="en-US" lang="en-US" sz="1100">
                <a:latin charset="0" panose="020B0502040204020203" pitchFamily="34" typeface="Segoe UI"/>
                <a:ea charset="0" panose="020F0502020204030204" pitchFamily="34" typeface="Calibri"/>
                <a:cs charset="0" panose="020B0502040204020203" pitchFamily="34" typeface="Segoe UI"/>
              </a:rPr>
              <a:t>     </a:t>
            </a:r>
            <a:endParaRPr altLang="en-US" lang="en-US">
              <a:latin charset="0" panose="020B0502040204020203" pitchFamily="34" typeface="Segoe UI"/>
              <a:cs charset="0" panose="020B0502040204020203" pitchFamily="34" typeface="Segoe UI"/>
            </a:endParaRPr>
          </a:p>
        </p:txBody>
      </p:sp>
      <p:sp>
        <p:nvSpPr>
          <p:cNvPr id="26" name="Rectangle 6">
            <a:extLst>
              <a:ext uri="{FF2B5EF4-FFF2-40B4-BE49-F238E27FC236}">
                <a16:creationId xmlns:a16="http://schemas.microsoft.com/office/drawing/2014/main" id="{EB389760-AF5C-44E6-B272-B7CC1D2F27B1}"/>
              </a:ext>
            </a:extLst>
          </p:cNvPr>
          <p:cNvSpPr>
            <a:spLocks noChangeArrowheads="1"/>
          </p:cNvSpPr>
          <p:nvPr/>
        </p:nvSpPr>
        <p:spPr bwMode="auto">
          <a:xfrm>
            <a:off x="1589" y="3088645"/>
            <a:ext cx="1031051"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anchorCtr="0" bIns="45720" compatLnSpc="1" lIns="91440" numCol="1" rIns="91440" tIns="45720" vert="horz" wrap="none">
            <a:prstTxWarp prst="textNoShape">
              <a:avLst/>
            </a:prstTxWarp>
            <a:spAutoFit/>
          </a:bodyPr>
          <a:lstStyle/>
          <a:p>
            <a:pPr eaLnBrk="0" hangingPunct="0"/>
            <a:r>
              <a:rPr altLang="en-US" lang="en-US" sz="1100">
                <a:latin charset="0" panose="020B0502040204020203" pitchFamily="34" typeface="Segoe UI"/>
                <a:ea charset="0" panose="020F0502020204030204" pitchFamily="34" typeface="Calibri"/>
                <a:cs charset="0" panose="020B0502040204020203" pitchFamily="34" typeface="Segoe UI"/>
              </a:rPr>
              <a:t>                      </a:t>
            </a:r>
            <a:endParaRPr altLang="en-US" lang="en-US">
              <a:latin charset="0" panose="020B0502040204020203" pitchFamily="34" typeface="Segoe UI"/>
              <a:cs charset="0" panose="020B0502040204020203" pitchFamily="34" typeface="Segoe UI"/>
            </a:endParaRPr>
          </a:p>
        </p:txBody>
      </p:sp>
      <p:sp>
        <p:nvSpPr>
          <p:cNvPr id="27" name="TextBox 26">
            <a:extLst>
              <a:ext uri="{FF2B5EF4-FFF2-40B4-BE49-F238E27FC236}">
                <a16:creationId xmlns:a16="http://schemas.microsoft.com/office/drawing/2014/main" id="{1E13ED75-709C-48E4-ABB4-22B8CEC74D51}"/>
              </a:ext>
            </a:extLst>
          </p:cNvPr>
          <p:cNvSpPr txBox="1"/>
          <p:nvPr/>
        </p:nvSpPr>
        <p:spPr>
          <a:xfrm>
            <a:off x="2126590" y="2398476"/>
            <a:ext cx="626915" cy="1477328"/>
          </a:xfrm>
          <a:prstGeom prst="rect">
            <a:avLst/>
          </a:prstGeom>
          <a:noFill/>
        </p:spPr>
        <p:txBody>
          <a:bodyPr rtlCol="0" wrap="square">
            <a:spAutoFit/>
          </a:bodyPr>
          <a:lstStyle/>
          <a:p>
            <a:r>
              <a:rPr dirty="0" lang="en-US">
                <a:latin charset="0" panose="020B0502040204020203" pitchFamily="34" typeface="Segoe UI"/>
                <a:ea charset="0" panose="02040503050406030204" pitchFamily="18" typeface="Cambria Math"/>
                <a:cs charset="0" panose="020B0502040204020203" pitchFamily="34" typeface="Segoe UI"/>
              </a:rPr>
              <a:t>RST</a:t>
            </a:r>
          </a:p>
          <a:p>
            <a:endParaRPr dirty="0" lang="en-US">
              <a:latin charset="0" panose="020B0502040204020203" pitchFamily="34" typeface="Segoe UI"/>
              <a:ea charset="0" panose="02040503050406030204" pitchFamily="18" typeface="Cambria Math"/>
              <a:cs charset="0" panose="020B0502040204020203" pitchFamily="34" typeface="Segoe UI"/>
            </a:endParaRPr>
          </a:p>
          <a:p>
            <a:endParaRPr dirty="0" lang="en-US">
              <a:latin charset="0" panose="020B0502040204020203" pitchFamily="34" typeface="Segoe UI"/>
              <a:ea charset="0" panose="02040503050406030204" pitchFamily="18" typeface="Cambria Math"/>
              <a:cs charset="0" panose="020B0502040204020203" pitchFamily="34" typeface="Segoe UI"/>
            </a:endParaRPr>
          </a:p>
          <a:p>
            <a:endParaRPr dirty="0" lang="en-US">
              <a:latin charset="0" panose="020B0502040204020203" pitchFamily="34" typeface="Segoe UI"/>
              <a:ea charset="0" panose="02040503050406030204" pitchFamily="18" typeface="Cambria Math"/>
              <a:cs charset="0" panose="020B0502040204020203" pitchFamily="34" typeface="Segoe UI"/>
            </a:endParaRPr>
          </a:p>
          <a:p>
            <a:r>
              <a:rPr dirty="0" lang="en-US">
                <a:latin charset="0" panose="020B0502040204020203" pitchFamily="34" typeface="Segoe UI"/>
                <a:ea charset="0" panose="02040503050406030204" pitchFamily="18" typeface="Cambria Math"/>
                <a:cs charset="0" panose="020B0502040204020203" pitchFamily="34" typeface="Segoe UI"/>
              </a:rPr>
              <a:t>LES</a:t>
            </a:r>
          </a:p>
        </p:txBody>
      </p:sp>
      <p:pic>
        <p:nvPicPr>
          <p:cNvPr id="28" name="Picture 27">
            <a:extLst>
              <a:ext uri="{FF2B5EF4-FFF2-40B4-BE49-F238E27FC236}">
                <a16:creationId xmlns:a16="http://schemas.microsoft.com/office/drawing/2014/main" id="{266B0775-89DA-4360-AA1B-96C720866424}"/>
              </a:ext>
            </a:extLst>
          </p:cNvPr>
          <p:cNvPicPr/>
          <p:nvPr/>
        </p:nvPicPr>
        <p:blipFill rotWithShape="1">
          <a:blip r:embed="rId5">
            <a:extLst>
              <a:ext uri="{28A0092B-C50C-407E-A947-70E740481C1C}">
                <a14:useLocalDpi xmlns:a14="http://schemas.microsoft.com/office/drawing/2010/main" val="0"/>
              </a:ext>
            </a:extLst>
          </a:blip>
          <a:srcRect b="9628" r="69513" t="21614"/>
          <a:stretch/>
        </p:blipFill>
        <p:spPr bwMode="auto">
          <a:xfrm>
            <a:off x="4807617" y="1652954"/>
            <a:ext cx="750709" cy="2383528"/>
          </a:xfrm>
          <a:prstGeom prst="rect">
            <a:avLst/>
          </a:prstGeom>
          <a:noFill/>
          <a:ln>
            <a:noFill/>
          </a:ln>
        </p:spPr>
      </p:pic>
      <p:pic>
        <p:nvPicPr>
          <p:cNvPr id="29" name="Picture 28">
            <a:extLst>
              <a:ext uri="{FF2B5EF4-FFF2-40B4-BE49-F238E27FC236}">
                <a16:creationId xmlns:a16="http://schemas.microsoft.com/office/drawing/2014/main" id="{E104428F-3C00-4B4F-805C-D2605933A52C}"/>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336676" y="956511"/>
            <a:ext cx="3335609" cy="2247299"/>
          </a:xfrm>
          <a:prstGeom prst="rect">
            <a:avLst/>
          </a:prstGeom>
          <a:noFill/>
          <a:ln>
            <a:noFill/>
          </a:ln>
        </p:spPr>
      </p:pic>
      <p:pic>
        <p:nvPicPr>
          <p:cNvPr id="30" name="Picture 29">
            <a:extLst>
              <a:ext uri="{FF2B5EF4-FFF2-40B4-BE49-F238E27FC236}">
                <a16:creationId xmlns:a16="http://schemas.microsoft.com/office/drawing/2014/main" id="{2E30C66E-C827-488E-BF2D-5B0171856876}"/>
              </a:ext>
            </a:extLst>
          </p:cNvPr>
          <p:cNvPicPr/>
          <p:nvPr/>
        </p:nvPicPr>
        <p:blipFill rotWithShape="1">
          <a:blip r:embed="rId7">
            <a:extLst>
              <a:ext uri="{28A0092B-C50C-407E-A947-70E740481C1C}">
                <a14:useLocalDpi xmlns:a14="http://schemas.microsoft.com/office/drawing/2010/main" val="0"/>
              </a:ext>
            </a:extLst>
          </a:blip>
          <a:srcRect b="144" r="-61"/>
          <a:stretch/>
        </p:blipFill>
        <p:spPr bwMode="auto">
          <a:xfrm>
            <a:off x="8481910" y="3169790"/>
            <a:ext cx="3190374" cy="2247289"/>
          </a:xfrm>
          <a:prstGeom prst="rect">
            <a:avLst/>
          </a:prstGeom>
          <a:noFill/>
          <a:ln>
            <a:noFill/>
          </a:ln>
          <a:extLst>
            <a:ext uri="{53640926-AAD7-44D8-BBD7-CCE9431645EC}">
              <a14:shadowObscured xmlns:a14="http://schemas.microsoft.com/office/drawing/2010/main"/>
            </a:ext>
          </a:extLst>
        </p:spPr>
      </p:pic>
      <p:cxnSp>
        <p:nvCxnSpPr>
          <p:cNvPr id="31" name="Straight Arrow Connector 30">
            <a:extLst>
              <a:ext uri="{FF2B5EF4-FFF2-40B4-BE49-F238E27FC236}">
                <a16:creationId xmlns:a16="http://schemas.microsoft.com/office/drawing/2014/main" id="{DFDB4B0E-8BCE-4100-9EF8-C36545B9F63A}"/>
              </a:ext>
            </a:extLst>
          </p:cNvPr>
          <p:cNvCxnSpPr>
            <a:cxnSpLocks/>
            <a:stCxn id="32" idx="0"/>
          </p:cNvCxnSpPr>
          <p:nvPr/>
        </p:nvCxnSpPr>
        <p:spPr>
          <a:xfrm flipV="1">
            <a:off x="9819998" y="4442233"/>
            <a:ext cx="1668521" cy="754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1DE34034-BDEA-4A10-8615-1016E9398896}"/>
              </a:ext>
            </a:extLst>
          </p:cNvPr>
          <p:cNvSpPr txBox="1"/>
          <p:nvPr/>
        </p:nvSpPr>
        <p:spPr>
          <a:xfrm>
            <a:off x="9049895" y="4517708"/>
            <a:ext cx="1540204" cy="646331"/>
          </a:xfrm>
          <a:prstGeom prst="rect">
            <a:avLst/>
          </a:prstGeom>
          <a:noFill/>
        </p:spPr>
        <p:txBody>
          <a:bodyPr rtlCol="0" wrap="square">
            <a:spAutoFit/>
          </a:bodyPr>
          <a:lstStyle/>
          <a:p>
            <a:r>
              <a:rPr dirty="0" lang="en-US">
                <a:latin charset="0" panose="020B0502040204020203" pitchFamily="34" typeface="Segoe UI"/>
                <a:ea charset="0" panose="02040503050406030204" pitchFamily="18" typeface="Cambria Math"/>
                <a:cs charset="0" panose="020B0502040204020203" pitchFamily="34" typeface="Segoe UI"/>
              </a:rPr>
              <a:t>Cut-off Frequency</a:t>
            </a:r>
          </a:p>
        </p:txBody>
      </p:sp>
      <p:sp>
        <p:nvSpPr>
          <p:cNvPr id="33" name="Content Placeholder 2">
            <a:extLst>
              <a:ext uri="{FF2B5EF4-FFF2-40B4-BE49-F238E27FC236}">
                <a16:creationId xmlns:a16="http://schemas.microsoft.com/office/drawing/2014/main" id="{2C73958D-03AA-455F-BEE9-E885939349AE}"/>
              </a:ext>
            </a:extLst>
          </p:cNvPr>
          <p:cNvSpPr txBox="1">
            <a:spLocks/>
          </p:cNvSpPr>
          <p:nvPr/>
        </p:nvSpPr>
        <p:spPr>
          <a:xfrm>
            <a:off x="1675317" y="4918893"/>
            <a:ext cx="3687727" cy="697362"/>
          </a:xfrm>
          <a:prstGeom prst="rect">
            <a:avLst/>
          </a:prstGeom>
        </p:spPr>
        <p:txBody>
          <a:bodyPr bIns="45720" lIns="91440" rIns="91440" rtlCol="0" tIns="45720" vert="horz">
            <a:noAutofit/>
          </a:bodyPr>
          <a:lstStyle>
            <a:lvl1pPr algn="ctr" defTabSz="914400" eaLnBrk="1" hangingPunct="1" indent="0" latinLnBrk="0" marL="0" rtl="0">
              <a:lnSpc>
                <a:spcPct val="90000"/>
              </a:lnSpc>
              <a:spcBef>
                <a:spcPts val="1000"/>
              </a:spcBef>
              <a:buFont charset="0" panose="020B0604020202020204" pitchFamily="34" typeface="Arial"/>
              <a:buNone/>
              <a:defRPr kern="1200" sz="2400">
                <a:solidFill>
                  <a:schemeClr val="tx1"/>
                </a:solidFill>
                <a:latin typeface="+mn-lt"/>
                <a:ea typeface="+mn-ea"/>
                <a:cs typeface="+mn-cs"/>
              </a:defRPr>
            </a:lvl1pPr>
            <a:lvl2pPr algn="ctr" defTabSz="914400" eaLnBrk="1" hangingPunct="1" indent="0" latinLnBrk="0" marL="457200" rtl="0">
              <a:lnSpc>
                <a:spcPct val="90000"/>
              </a:lnSpc>
              <a:spcBef>
                <a:spcPts val="500"/>
              </a:spcBef>
              <a:buFont charset="0" panose="020B0604020202020204" pitchFamily="34" typeface="Arial"/>
              <a:buNone/>
              <a:defRPr kern="1200" sz="2000">
                <a:solidFill>
                  <a:schemeClr val="tx1"/>
                </a:solidFill>
                <a:latin typeface="+mn-lt"/>
                <a:ea typeface="+mn-ea"/>
                <a:cs typeface="+mn-cs"/>
              </a:defRPr>
            </a:lvl2pPr>
            <a:lvl3pPr algn="ctr" defTabSz="914400" eaLnBrk="1" hangingPunct="1" indent="0" latinLnBrk="0" marL="914400" rtl="0">
              <a:lnSpc>
                <a:spcPct val="90000"/>
              </a:lnSpc>
              <a:spcBef>
                <a:spcPts val="500"/>
              </a:spcBef>
              <a:buFont charset="0" panose="020B0604020202020204" pitchFamily="34" typeface="Arial"/>
              <a:buNone/>
              <a:defRPr kern="1200" sz="1800">
                <a:solidFill>
                  <a:schemeClr val="tx1"/>
                </a:solidFill>
                <a:latin typeface="+mn-lt"/>
                <a:ea typeface="+mn-ea"/>
                <a:cs typeface="+mn-cs"/>
              </a:defRPr>
            </a:lvl3pPr>
            <a:lvl4pPr algn="ctr" defTabSz="914400" eaLnBrk="1" hangingPunct="1" indent="0" latinLnBrk="0" marL="1371600" rtl="0">
              <a:lnSpc>
                <a:spcPct val="90000"/>
              </a:lnSpc>
              <a:spcBef>
                <a:spcPts val="500"/>
              </a:spcBef>
              <a:buFont charset="0" panose="020B0604020202020204" pitchFamily="34" typeface="Arial"/>
              <a:buNone/>
              <a:defRPr kern="1200" sz="1600">
                <a:solidFill>
                  <a:schemeClr val="tx1"/>
                </a:solidFill>
                <a:latin typeface="+mn-lt"/>
                <a:ea typeface="+mn-ea"/>
                <a:cs typeface="+mn-cs"/>
              </a:defRPr>
            </a:lvl4pPr>
            <a:lvl5pPr algn="ctr" defTabSz="914400" eaLnBrk="1" hangingPunct="1" indent="0" latinLnBrk="0" marL="1828800" rtl="0">
              <a:lnSpc>
                <a:spcPct val="90000"/>
              </a:lnSpc>
              <a:spcBef>
                <a:spcPts val="500"/>
              </a:spcBef>
              <a:buFont charset="0" panose="020B0604020202020204" pitchFamily="34" typeface="Arial"/>
              <a:buNone/>
              <a:defRPr kern="1200" sz="1600">
                <a:solidFill>
                  <a:schemeClr val="tx1"/>
                </a:solidFill>
                <a:latin typeface="+mn-lt"/>
                <a:ea typeface="+mn-ea"/>
                <a:cs typeface="+mn-cs"/>
              </a:defRPr>
            </a:lvl5pPr>
            <a:lvl6pPr algn="ctr" defTabSz="914400" eaLnBrk="1" hangingPunct="1" indent="0" latinLnBrk="0" marL="2286000" rtl="0">
              <a:lnSpc>
                <a:spcPct val="90000"/>
              </a:lnSpc>
              <a:spcBef>
                <a:spcPts val="500"/>
              </a:spcBef>
              <a:buFont charset="0" panose="020B0604020202020204" pitchFamily="34" typeface="Arial"/>
              <a:buNone/>
              <a:defRPr kern="1200" sz="1600">
                <a:solidFill>
                  <a:schemeClr val="tx1"/>
                </a:solidFill>
                <a:latin typeface="+mn-lt"/>
                <a:ea typeface="+mn-ea"/>
                <a:cs typeface="+mn-cs"/>
              </a:defRPr>
            </a:lvl6pPr>
            <a:lvl7pPr algn="ctr" defTabSz="914400" eaLnBrk="1" hangingPunct="1" indent="0" latinLnBrk="0" marL="2743200" rtl="0">
              <a:lnSpc>
                <a:spcPct val="90000"/>
              </a:lnSpc>
              <a:spcBef>
                <a:spcPts val="500"/>
              </a:spcBef>
              <a:buFont charset="0" panose="020B0604020202020204" pitchFamily="34" typeface="Arial"/>
              <a:buNone/>
              <a:defRPr kern="1200" sz="1600">
                <a:solidFill>
                  <a:schemeClr val="tx1"/>
                </a:solidFill>
                <a:latin typeface="+mn-lt"/>
                <a:ea typeface="+mn-ea"/>
                <a:cs typeface="+mn-cs"/>
              </a:defRPr>
            </a:lvl7pPr>
            <a:lvl8pPr algn="ctr" defTabSz="914400" eaLnBrk="1" hangingPunct="1" indent="0" latinLnBrk="0" marL="3200400" rtl="0">
              <a:lnSpc>
                <a:spcPct val="90000"/>
              </a:lnSpc>
              <a:spcBef>
                <a:spcPts val="500"/>
              </a:spcBef>
              <a:buFont charset="0" panose="020B0604020202020204" pitchFamily="34" typeface="Arial"/>
              <a:buNone/>
              <a:defRPr kern="1200" sz="1600">
                <a:solidFill>
                  <a:schemeClr val="tx1"/>
                </a:solidFill>
                <a:latin typeface="+mn-lt"/>
                <a:ea typeface="+mn-ea"/>
                <a:cs typeface="+mn-cs"/>
              </a:defRPr>
            </a:lvl8pPr>
            <a:lvl9pPr algn="ctr" defTabSz="914400" eaLnBrk="1" hangingPunct="1" indent="0" latinLnBrk="0" marL="3657600" rtl="0">
              <a:lnSpc>
                <a:spcPct val="90000"/>
              </a:lnSpc>
              <a:spcBef>
                <a:spcPts val="500"/>
              </a:spcBef>
              <a:buFont charset="0" panose="020B0604020202020204" pitchFamily="34" typeface="Arial"/>
              <a:buNone/>
              <a:defRPr kern="1200" sz="1600">
                <a:solidFill>
                  <a:schemeClr val="tx1"/>
                </a:solidFill>
                <a:latin typeface="+mn-lt"/>
                <a:ea typeface="+mn-ea"/>
                <a:cs typeface="+mn-cs"/>
              </a:defRPr>
            </a:lvl9pPr>
          </a:lstStyle>
          <a:p>
            <a:pPr algn="l"/>
            <a:r>
              <a:rPr dirty="0" lang="en-US" sz="1800">
                <a:latin charset="0" panose="020B0502040204020203" pitchFamily="34" typeface="Segoe UI"/>
                <a:ea charset="0" panose="02040503050406030204" pitchFamily="18" typeface="Cambria Math"/>
                <a:cs charset="0" panose="020B0502040204020203" pitchFamily="34" typeface="Segoe UI"/>
              </a:rPr>
              <a:t>LES successful in capturing sub-range of spatial frequencies corresponding to inertial forces in turbulent flow</a:t>
            </a:r>
          </a:p>
        </p:txBody>
      </p:sp>
      <p:pic>
        <p:nvPicPr>
          <p:cNvPr id="34" name="Picture 33">
            <a:extLst>
              <a:ext uri="{FF2B5EF4-FFF2-40B4-BE49-F238E27FC236}">
                <a16:creationId xmlns:a16="http://schemas.microsoft.com/office/drawing/2014/main" id="{97BFD8E1-9473-46C5-ABD1-3AC265C86693}"/>
              </a:ext>
            </a:extLst>
          </p:cNvPr>
          <p:cNvPicPr>
            <a:picLocks noChangeAspect="1"/>
          </p:cNvPicPr>
          <p:nvPr/>
        </p:nvPicPr>
        <p:blipFill rotWithShape="1">
          <a:blip r:embed="rId8"/>
          <a:srcRect b="134" r="70"/>
          <a:stretch/>
        </p:blipFill>
        <p:spPr>
          <a:xfrm>
            <a:off x="5351848" y="4638357"/>
            <a:ext cx="2837984" cy="1558931"/>
          </a:xfrm>
          <a:prstGeom prst="rect">
            <a:avLst/>
          </a:prstGeom>
        </p:spPr>
      </p:pic>
      <p:pic>
        <p:nvPicPr>
          <p:cNvPr id="35" name="Picture 34">
            <a:extLst>
              <a:ext uri="{FF2B5EF4-FFF2-40B4-BE49-F238E27FC236}">
                <a16:creationId xmlns:a16="http://schemas.microsoft.com/office/drawing/2014/main" id="{AE77A3CB-5871-4705-9200-1A94773972C4}"/>
              </a:ext>
            </a:extLst>
          </p:cNvPr>
          <p:cNvPicPr/>
          <p:nvPr/>
        </p:nvPicPr>
        <p:blipFill rotWithShape="1">
          <a:blip r:embed="rId5">
            <a:extLst>
              <a:ext uri="{28A0092B-C50C-407E-A947-70E740481C1C}">
                <a14:useLocalDpi xmlns:a14="http://schemas.microsoft.com/office/drawing/2010/main" val="0"/>
              </a:ext>
            </a:extLst>
          </a:blip>
          <a:srcRect l="40621" r="80"/>
          <a:stretch/>
        </p:blipFill>
        <p:spPr bwMode="auto">
          <a:xfrm>
            <a:off x="5807847" y="903698"/>
            <a:ext cx="1460139" cy="3466576"/>
          </a:xfrm>
          <a:prstGeom prst="rect">
            <a:avLst/>
          </a:prstGeom>
          <a:noFill/>
          <a:ln>
            <a:noFill/>
          </a:ln>
        </p:spPr>
      </p:pic>
      <p:sp>
        <p:nvSpPr>
          <p:cNvPr id="3" name="TextBox 2">
            <a:extLst>
              <a:ext uri="{FF2B5EF4-FFF2-40B4-BE49-F238E27FC236}">
                <a16:creationId xmlns:a16="http://schemas.microsoft.com/office/drawing/2014/main" id="{A897DA2E-DB81-4FAE-80A5-B07FECBFD025}"/>
              </a:ext>
            </a:extLst>
          </p:cNvPr>
          <p:cNvSpPr txBox="1"/>
          <p:nvPr/>
        </p:nvSpPr>
        <p:spPr>
          <a:xfrm>
            <a:off x="4697504" y="1437922"/>
            <a:ext cx="881973" cy="244682"/>
          </a:xfrm>
          <a:prstGeom prst="rect">
            <a:avLst/>
          </a:prstGeom>
          <a:noFill/>
        </p:spPr>
        <p:txBody>
          <a:bodyPr rtlCol="0" wrap="none">
            <a:spAutoFit/>
          </a:bodyPr>
          <a:lstStyle/>
          <a:p>
            <a:pPr algn="ctr">
              <a:lnSpc>
                <a:spcPct val="90000"/>
              </a:lnSpc>
            </a:pPr>
            <a:r>
              <a:rPr b="1" dirty="0" lang="en-US" sz="1100">
                <a:latin charset="0" panose="020B0502040204020203" pitchFamily="34" typeface="Segoe UI"/>
                <a:cs charset="0" panose="020B0502040204020203" pitchFamily="34" typeface="Segoe UI"/>
              </a:rPr>
              <a:t>TKE (J/kg)</a:t>
            </a:r>
          </a:p>
        </p:txBody>
      </p:sp>
    </p:spTree>
    <p:extLst>
      <p:ext uri="{BB962C8B-B14F-4D97-AF65-F5344CB8AC3E}">
        <p14:creationId xmlns:p14="http://schemas.microsoft.com/office/powerpoint/2010/main" val="4210507768"/>
      </p:ext>
    </p:extLst>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FC48-1EFB-418C-8ACC-51D7AF6300A3}"/>
              </a:ext>
            </a:extLst>
          </p:cNvPr>
          <p:cNvSpPr>
            <a:spLocks noGrp="1"/>
          </p:cNvSpPr>
          <p:nvPr>
            <p:ph type="title"/>
          </p:nvPr>
        </p:nvSpPr>
        <p:spPr>
          <a:xfrm>
            <a:off x="345878" y="275435"/>
            <a:ext cx="11422261" cy="535531"/>
          </a:xfrm>
        </p:spPr>
        <p:txBody>
          <a:bodyPr/>
          <a:lstStyle/>
          <a:p>
            <a:r>
              <a:rPr dirty="0" lang="en-US">
                <a:latin charset="0" panose="020B0502040204020203" pitchFamily="34" typeface="Segoe UI"/>
                <a:cs charset="0" panose="020B0502040204020203" pitchFamily="34" typeface="Segoe UI"/>
              </a:rPr>
              <a:t>Nuclear Energy | SMR | Pressurizer Design</a:t>
            </a:r>
          </a:p>
        </p:txBody>
      </p:sp>
      <p:sp>
        <p:nvSpPr>
          <p:cNvPr id="9" name="Rectangle 8">
            <a:extLst>
              <a:ext uri="{FF2B5EF4-FFF2-40B4-BE49-F238E27FC236}">
                <a16:creationId xmlns:a16="http://schemas.microsoft.com/office/drawing/2014/main" id="{583AA464-B757-43BE-BF8A-1398947EF64B}"/>
              </a:ext>
            </a:extLst>
          </p:cNvPr>
          <p:cNvSpPr/>
          <p:nvPr/>
        </p:nvSpPr>
        <p:spPr>
          <a:xfrm>
            <a:off x="589310" y="6218129"/>
            <a:ext cx="1128912" cy="571500"/>
          </a:xfrm>
          <a:prstGeom prst="rect">
            <a:avLst/>
          </a:prstGeom>
          <a:solidFill>
            <a:schemeClr val="bg1"/>
          </a:solidFill>
          <a:ln>
            <a:noFill/>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45720" compatLnSpc="1" forceAA="0" fromWordArt="0" horzOverflow="overflow" lIns="45720" numCol="1" rIns="45720" rot="0" rtlCol="0" spcCol="0" spcFirstLastPara="0" tIns="45720" vert="horz" vertOverflow="overflow" wrap="square">
            <a:prstTxWarp prst="textNoShape">
              <a:avLst/>
            </a:prstTxWarp>
            <a:noAutofit/>
          </a:bodyPr>
          <a:lstStyle/>
          <a:p>
            <a:pPr algn="ctr">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23" name="Rectangle 22">
            <a:extLst>
              <a:ext uri="{FF2B5EF4-FFF2-40B4-BE49-F238E27FC236}">
                <a16:creationId xmlns:a16="http://schemas.microsoft.com/office/drawing/2014/main" id="{EE3F853F-BE21-4FB4-B66B-728157FF3508}"/>
              </a:ext>
            </a:extLst>
          </p:cNvPr>
          <p:cNvSpPr/>
          <p:nvPr/>
        </p:nvSpPr>
        <p:spPr>
          <a:xfrm>
            <a:off x="411956" y="6251149"/>
            <a:ext cx="1128912" cy="571500"/>
          </a:xfrm>
          <a:prstGeom prst="rect">
            <a:avLst/>
          </a:prstGeom>
          <a:solidFill>
            <a:schemeClr val="bg1"/>
          </a:solidFill>
          <a:ln>
            <a:noFill/>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45720" compatLnSpc="1" forceAA="0" fromWordArt="0" horzOverflow="overflow" lIns="45720" numCol="1" rIns="45720" rot="0" rtlCol="0" spcCol="0" spcFirstLastPara="0" tIns="45720" vert="horz" vertOverflow="overflow" wrap="square">
            <a:prstTxWarp prst="textNoShape">
              <a:avLst/>
            </a:prstTxWarp>
            <a:noAutofit/>
          </a:bodyPr>
          <a:lstStyle/>
          <a:p>
            <a:pPr algn="ctr">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3" name="TextBox 2">
            <a:extLst>
              <a:ext uri="{FF2B5EF4-FFF2-40B4-BE49-F238E27FC236}">
                <a16:creationId xmlns:a16="http://schemas.microsoft.com/office/drawing/2014/main" id="{B4B162FC-E8EF-40B9-B2D3-9E52512A2415}"/>
              </a:ext>
            </a:extLst>
          </p:cNvPr>
          <p:cNvSpPr txBox="1"/>
          <p:nvPr/>
        </p:nvSpPr>
        <p:spPr>
          <a:xfrm>
            <a:off x="2675869" y="6641018"/>
            <a:ext cx="6094581" cy="216982"/>
          </a:xfrm>
          <a:prstGeom prst="rect">
            <a:avLst/>
          </a:prstGeom>
          <a:noFill/>
        </p:spPr>
        <p:txBody>
          <a:bodyPr rtlCol="0" wrap="square">
            <a:spAutoFit/>
          </a:bodyPr>
          <a:lstStyle/>
          <a:p>
            <a:pPr algn="ctr">
              <a:lnSpc>
                <a:spcPct val="90000"/>
              </a:lnSpc>
            </a:pPr>
            <a:r>
              <a:rPr dirty="0" i="1" lang="en-US" sz="900">
                <a:latin charset="0" panose="020B0502040204020203" pitchFamily="34" typeface="Segoe UI"/>
                <a:cs charset="0" panose="020B0502040204020203" pitchFamily="34" typeface="Segoe UI"/>
              </a:rPr>
              <a:t>Image Courtesy: Westinghouse. ©2020 Westinghouse Electric Company LLC. All rights reserved.</a:t>
            </a:r>
          </a:p>
        </p:txBody>
      </p:sp>
      <p:sp>
        <p:nvSpPr>
          <p:cNvPr id="4" name="Rectangle 3">
            <a:extLst>
              <a:ext uri="{FF2B5EF4-FFF2-40B4-BE49-F238E27FC236}">
                <a16:creationId xmlns:a16="http://schemas.microsoft.com/office/drawing/2014/main" id="{C2F74D9A-0103-4D35-8B9C-106B7D64BAFD}"/>
              </a:ext>
            </a:extLst>
          </p:cNvPr>
          <p:cNvSpPr/>
          <p:nvPr/>
        </p:nvSpPr>
        <p:spPr>
          <a:xfrm>
            <a:off x="2034396" y="1834463"/>
            <a:ext cx="1004277" cy="1418493"/>
          </a:xfrm>
          <a:prstGeom prst="rect">
            <a:avLst/>
          </a:prstGeom>
          <a:noFill/>
          <a:ln w="38100">
            <a:solidFill>
              <a:schemeClr val="tx1"/>
            </a:solidFill>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45720" compatLnSpc="1" forceAA="0" fromWordArt="0" horzOverflow="overflow" lIns="45720" numCol="1" rIns="45720" rot="0" rtlCol="0" spcCol="0" spcFirstLastPara="0" tIns="45720" vert="horz" vertOverflow="overflow" wrap="square">
            <a:prstTxWarp prst="textNoShape">
              <a:avLst/>
            </a:prstTxWarp>
            <a:noAutofit/>
          </a:bodyPr>
          <a:lstStyle/>
          <a:p>
            <a:pPr algn="ctr">
              <a:lnSpc>
                <a:spcPct val="90000"/>
              </a:lnSpc>
            </a:pPr>
            <a:endParaRPr dirty="0" lang="en-US">
              <a:solidFill>
                <a:schemeClr val="tx1"/>
              </a:solidFill>
              <a:latin charset="0" panose="020B0502040204020203" pitchFamily="34" typeface="Segoe UI"/>
              <a:cs charset="0" panose="020B0502040204020203" pitchFamily="34" typeface="Segoe UI"/>
            </a:endParaRPr>
          </a:p>
        </p:txBody>
      </p:sp>
      <p:cxnSp>
        <p:nvCxnSpPr>
          <p:cNvPr id="6" name="Straight Arrow Connector 5">
            <a:extLst>
              <a:ext uri="{FF2B5EF4-FFF2-40B4-BE49-F238E27FC236}">
                <a16:creationId xmlns:a16="http://schemas.microsoft.com/office/drawing/2014/main" id="{1527BA0C-6628-4CEB-8725-33DD299FBD60}"/>
              </a:ext>
            </a:extLst>
          </p:cNvPr>
          <p:cNvCxnSpPr/>
          <p:nvPr/>
        </p:nvCxnSpPr>
        <p:spPr>
          <a:xfrm>
            <a:off x="3038672" y="2619908"/>
            <a:ext cx="1594338"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21">
            <a:extLst>
              <a:ext uri="{FF2B5EF4-FFF2-40B4-BE49-F238E27FC236}">
                <a16:creationId xmlns:a16="http://schemas.microsoft.com/office/drawing/2014/main" id="{0A7E1715-E99A-4287-A67B-DA76D75165A3}"/>
              </a:ext>
            </a:extLst>
          </p:cNvPr>
          <p:cNvSpPr>
            <a:spLocks noChangeArrowheads="1"/>
          </p:cNvSpPr>
          <p:nvPr/>
        </p:nvSpPr>
        <p:spPr bwMode="auto">
          <a:xfrm>
            <a:off x="4774104" y="253921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anchorCtr="0" bIns="45720" compatLnSpc="1" lIns="91440" numCol="1" rIns="91440" tIns="45720" vert="horz" wrap="none">
            <a:prstTxWarp prst="textNoShape">
              <a:avLst/>
            </a:prstTxWarp>
            <a:spAutoFit/>
          </a:bodyPr>
          <a:lstStyle/>
          <a:p>
            <a:endParaRPr lang="en-US">
              <a:latin charset="0" panose="020B0502040204020203" pitchFamily="34" typeface="Segoe UI"/>
              <a:cs charset="0" panose="020B0502040204020203" pitchFamily="34" typeface="Segoe UI"/>
            </a:endParaRPr>
          </a:p>
        </p:txBody>
      </p:sp>
      <p:sp>
        <p:nvSpPr>
          <p:cNvPr id="14" name="Rectangle 25">
            <a:extLst>
              <a:ext uri="{FF2B5EF4-FFF2-40B4-BE49-F238E27FC236}">
                <a16:creationId xmlns:a16="http://schemas.microsoft.com/office/drawing/2014/main" id="{8EA475D3-F593-4EBE-A17D-D1342BAFE4A8}"/>
              </a:ext>
            </a:extLst>
          </p:cNvPr>
          <p:cNvSpPr>
            <a:spLocks noChangeArrowheads="1"/>
          </p:cNvSpPr>
          <p:nvPr/>
        </p:nvSpPr>
        <p:spPr bwMode="auto">
          <a:xfrm>
            <a:off x="6473712" y="256186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anchorCtr="0" bIns="45720" compatLnSpc="1" lIns="91440" numCol="1" rIns="91440" tIns="45720" vert="horz" wrap="none">
            <a:prstTxWarp prst="textNoShape">
              <a:avLst/>
            </a:prstTxWarp>
            <a:spAutoFit/>
          </a:bodyPr>
          <a:lstStyle/>
          <a:p>
            <a:endParaRPr lang="en-US">
              <a:latin charset="0" panose="020B0502040204020203" pitchFamily="34" typeface="Segoe UI"/>
              <a:cs charset="0" panose="020B0502040204020203" pitchFamily="34" typeface="Segoe UI"/>
            </a:endParaRPr>
          </a:p>
        </p:txBody>
      </p:sp>
      <p:sp>
        <p:nvSpPr>
          <p:cNvPr id="15" name="Rectangle 27">
            <a:extLst>
              <a:ext uri="{FF2B5EF4-FFF2-40B4-BE49-F238E27FC236}">
                <a16:creationId xmlns:a16="http://schemas.microsoft.com/office/drawing/2014/main" id="{83081D41-8055-41B3-ADFA-9CF3E7B09B15}"/>
              </a:ext>
            </a:extLst>
          </p:cNvPr>
          <p:cNvSpPr>
            <a:spLocks noChangeArrowheads="1"/>
          </p:cNvSpPr>
          <p:nvPr/>
        </p:nvSpPr>
        <p:spPr bwMode="auto">
          <a:xfrm>
            <a:off x="8283462" y="248161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anchorCtr="0" bIns="45720" compatLnSpc="1" lIns="91440" numCol="1" rIns="91440" tIns="45720" vert="horz" wrap="none">
            <a:prstTxWarp prst="textNoShape">
              <a:avLst/>
            </a:prstTxWarp>
            <a:spAutoFit/>
          </a:bodyPr>
          <a:lstStyle/>
          <a:p>
            <a:endParaRPr lang="en-US">
              <a:latin charset="0" panose="020B0502040204020203" pitchFamily="34" typeface="Segoe UI"/>
              <a:cs charset="0" panose="020B0502040204020203" pitchFamily="34" typeface="Segoe UI"/>
            </a:endParaRPr>
          </a:p>
        </p:txBody>
      </p:sp>
      <p:sp>
        <p:nvSpPr>
          <p:cNvPr id="16" name="Rectangle 29">
            <a:extLst>
              <a:ext uri="{FF2B5EF4-FFF2-40B4-BE49-F238E27FC236}">
                <a16:creationId xmlns:a16="http://schemas.microsoft.com/office/drawing/2014/main" id="{79BDD8AC-BB8A-485B-8D8F-3C6D7DA57EE3}"/>
              </a:ext>
            </a:extLst>
          </p:cNvPr>
          <p:cNvSpPr>
            <a:spLocks noChangeArrowheads="1"/>
          </p:cNvSpPr>
          <p:nvPr/>
        </p:nvSpPr>
        <p:spPr bwMode="auto">
          <a:xfrm>
            <a:off x="4774104" y="465864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anchorCtr="0" bIns="45720" compatLnSpc="1" lIns="91440" numCol="1" rIns="91440" tIns="45720" vert="horz" wrap="none">
            <a:prstTxWarp prst="textNoShape">
              <a:avLst/>
            </a:prstTxWarp>
            <a:spAutoFit/>
          </a:bodyPr>
          <a:lstStyle/>
          <a:p>
            <a:endParaRPr lang="en-US">
              <a:latin charset="0" panose="020B0502040204020203" pitchFamily="34" typeface="Segoe UI"/>
              <a:cs charset="0" panose="020B0502040204020203" pitchFamily="34" typeface="Segoe UI"/>
            </a:endParaRPr>
          </a:p>
        </p:txBody>
      </p:sp>
      <p:sp>
        <p:nvSpPr>
          <p:cNvPr id="17" name="Rectangle 31">
            <a:extLst>
              <a:ext uri="{FF2B5EF4-FFF2-40B4-BE49-F238E27FC236}">
                <a16:creationId xmlns:a16="http://schemas.microsoft.com/office/drawing/2014/main" id="{0E3D157B-DF97-4EF1-B03B-41C7A28E4FC1}"/>
              </a:ext>
            </a:extLst>
          </p:cNvPr>
          <p:cNvSpPr>
            <a:spLocks noChangeArrowheads="1"/>
          </p:cNvSpPr>
          <p:nvPr/>
        </p:nvSpPr>
        <p:spPr bwMode="auto">
          <a:xfrm>
            <a:off x="6616121" y="468129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anchorCtr="0" bIns="45720" compatLnSpc="1" lIns="91440" numCol="1" rIns="91440" tIns="45720" vert="horz" wrap="none">
            <a:prstTxWarp prst="textNoShape">
              <a:avLst/>
            </a:prstTxWarp>
            <a:spAutoFit/>
          </a:bodyPr>
          <a:lstStyle/>
          <a:p>
            <a:endParaRPr lang="en-US">
              <a:latin charset="0" panose="020B0502040204020203" pitchFamily="34" typeface="Segoe UI"/>
              <a:cs charset="0" panose="020B0502040204020203" pitchFamily="34" typeface="Segoe UI"/>
            </a:endParaRPr>
          </a:p>
        </p:txBody>
      </p:sp>
      <p:sp>
        <p:nvSpPr>
          <p:cNvPr id="18" name="Rectangle 33">
            <a:extLst>
              <a:ext uri="{FF2B5EF4-FFF2-40B4-BE49-F238E27FC236}">
                <a16:creationId xmlns:a16="http://schemas.microsoft.com/office/drawing/2014/main" id="{2F814F34-FCC7-4B03-8D51-FC2343523588}"/>
              </a:ext>
            </a:extLst>
          </p:cNvPr>
          <p:cNvSpPr>
            <a:spLocks noChangeArrowheads="1"/>
          </p:cNvSpPr>
          <p:nvPr/>
        </p:nvSpPr>
        <p:spPr bwMode="auto">
          <a:xfrm>
            <a:off x="10275663" y="488090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algn="ctr" dir="2700000" dist="35921" rotWithShape="0">
                    <a:schemeClr val="bg2"/>
                  </a:outerShdw>
                </a:effectLst>
              </a14:hiddenEffects>
            </a:ext>
          </a:extLst>
        </p:spPr>
        <p:txBody>
          <a:bodyPr anchor="ctr" anchorCtr="0" bIns="45720" compatLnSpc="1" lIns="91440" numCol="1" rIns="91440" tIns="45720" vert="horz" wrap="none">
            <a:prstTxWarp prst="textNoShape">
              <a:avLst/>
            </a:prstTxWarp>
            <a:spAutoFit/>
          </a:bodyPr>
          <a:lstStyle/>
          <a:p>
            <a:endParaRPr lang="en-US">
              <a:latin charset="0" panose="020B0502040204020203" pitchFamily="34" typeface="Segoe UI"/>
              <a:cs charset="0" panose="020B0502040204020203" pitchFamily="34" typeface="Segoe UI"/>
            </a:endParaRPr>
          </a:p>
        </p:txBody>
      </p:sp>
      <p:pic>
        <p:nvPicPr>
          <p:cNvPr descr="C:\Users\Vivek\Documents\Pressurizer Results\Pressurizer Paper\WSMR.png" id="19" name="Picture 18">
            <a:extLst>
              <a:ext uri="{FF2B5EF4-FFF2-40B4-BE49-F238E27FC236}">
                <a16:creationId xmlns:a16="http://schemas.microsoft.com/office/drawing/2014/main" id="{3201C394-DA3F-485B-8D71-27B572EAB37C}"/>
              </a:ext>
            </a:extLst>
          </p:cNvPr>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701718" y="972250"/>
            <a:ext cx="2231521" cy="2319454"/>
          </a:xfrm>
          <a:prstGeom prst="rect">
            <a:avLst/>
          </a:prstGeom>
          <a:noFill/>
          <a:ln>
            <a:noFill/>
          </a:ln>
        </p:spPr>
      </p:pic>
      <p:pic>
        <p:nvPicPr>
          <p:cNvPr id="20" name="Picture 19">
            <a:extLst>
              <a:ext uri="{FF2B5EF4-FFF2-40B4-BE49-F238E27FC236}">
                <a16:creationId xmlns:a16="http://schemas.microsoft.com/office/drawing/2014/main" id="{35CAAFC2-F590-458D-8668-817DCE84F1E0}"/>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3303136" y="998063"/>
            <a:ext cx="1856429" cy="2420635"/>
          </a:xfrm>
          <a:prstGeom prst="rect">
            <a:avLst/>
          </a:prstGeom>
          <a:noFill/>
          <a:ln>
            <a:noFill/>
          </a:ln>
        </p:spPr>
      </p:pic>
      <p:pic>
        <p:nvPicPr>
          <p:cNvPr id="21" name="Picture 20">
            <a:extLst>
              <a:ext uri="{FF2B5EF4-FFF2-40B4-BE49-F238E27FC236}">
                <a16:creationId xmlns:a16="http://schemas.microsoft.com/office/drawing/2014/main" id="{667B4E79-BDCA-44C5-9B5E-BD0234932400}"/>
              </a:ext>
            </a:extLst>
          </p:cNvPr>
          <p:cNvPicPr>
            <a:picLocks noChangeAspect="1"/>
          </p:cNvPicPr>
          <p:nvPr/>
        </p:nvPicPr>
        <p:blipFill>
          <a:blip r:embed="rId5"/>
          <a:stretch>
            <a:fillRect/>
          </a:stretch>
        </p:blipFill>
        <p:spPr>
          <a:xfrm>
            <a:off x="5399198" y="2546510"/>
            <a:ext cx="5823566" cy="3117927"/>
          </a:xfrm>
          <a:prstGeom prst="rect">
            <a:avLst/>
          </a:prstGeom>
        </p:spPr>
      </p:pic>
      <p:sp>
        <p:nvSpPr>
          <p:cNvPr id="22" name="TextBox 21">
            <a:extLst>
              <a:ext uri="{FF2B5EF4-FFF2-40B4-BE49-F238E27FC236}">
                <a16:creationId xmlns:a16="http://schemas.microsoft.com/office/drawing/2014/main" id="{43408781-84A2-409D-8B81-03C184A59124}"/>
              </a:ext>
            </a:extLst>
          </p:cNvPr>
          <p:cNvSpPr txBox="1"/>
          <p:nvPr/>
        </p:nvSpPr>
        <p:spPr>
          <a:xfrm>
            <a:off x="7030489" y="5680550"/>
            <a:ext cx="2938433" cy="369332"/>
          </a:xfrm>
          <a:prstGeom prst="rect">
            <a:avLst/>
          </a:prstGeom>
          <a:noFill/>
        </p:spPr>
        <p:txBody>
          <a:bodyPr rtlCol="0" wrap="none">
            <a:spAutoFit/>
          </a:bodyPr>
          <a:lstStyle/>
          <a:p>
            <a:r>
              <a:rPr dirty="0" lang="en-US">
                <a:latin charset="0" panose="020B0502040204020203" pitchFamily="34" typeface="Segoe UI"/>
                <a:ea charset="0" panose="02040503050406030204" pitchFamily="18" typeface="Cambria Math"/>
                <a:cs charset="0" panose="020B0502040204020203" pitchFamily="34" typeface="Segoe UI"/>
              </a:rPr>
              <a:t>10,278,437 hexahedral cells</a:t>
            </a:r>
          </a:p>
        </p:txBody>
      </p:sp>
      <p:cxnSp>
        <p:nvCxnSpPr>
          <p:cNvPr id="24" name="Straight Arrow Connector 23">
            <a:extLst>
              <a:ext uri="{FF2B5EF4-FFF2-40B4-BE49-F238E27FC236}">
                <a16:creationId xmlns:a16="http://schemas.microsoft.com/office/drawing/2014/main" id="{6164BCE6-EEB0-41F1-AD18-9D78D3674359}"/>
              </a:ext>
            </a:extLst>
          </p:cNvPr>
          <p:cNvCxnSpPr>
            <a:cxnSpLocks/>
          </p:cNvCxnSpPr>
          <p:nvPr/>
        </p:nvCxnSpPr>
        <p:spPr>
          <a:xfrm flipV="1">
            <a:off x="5564188" y="4349908"/>
            <a:ext cx="0" cy="72390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B7835259-4733-4F99-954B-3372037414C0}"/>
              </a:ext>
            </a:extLst>
          </p:cNvPr>
          <p:cNvCxnSpPr>
            <a:cxnSpLocks/>
          </p:cNvCxnSpPr>
          <p:nvPr/>
        </p:nvCxnSpPr>
        <p:spPr>
          <a:xfrm flipV="1">
            <a:off x="11045710" y="4341673"/>
            <a:ext cx="0" cy="72390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4454C5A-76CB-487A-AF54-705394767535}"/>
              </a:ext>
            </a:extLst>
          </p:cNvPr>
          <p:cNvCxnSpPr/>
          <p:nvPr/>
        </p:nvCxnSpPr>
        <p:spPr>
          <a:xfrm>
            <a:off x="5462588" y="3991171"/>
            <a:ext cx="909522"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4E0F9FDF-8939-4FE7-B883-FAFD39C72B21}"/>
              </a:ext>
            </a:extLst>
          </p:cNvPr>
          <p:cNvCxnSpPr>
            <a:cxnSpLocks/>
          </p:cNvCxnSpPr>
          <p:nvPr/>
        </p:nvCxnSpPr>
        <p:spPr>
          <a:xfrm>
            <a:off x="6372110" y="3984030"/>
            <a:ext cx="0" cy="20078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22AA7794-9987-4370-AD1A-53B130A85E67}"/>
              </a:ext>
            </a:extLst>
          </p:cNvPr>
          <p:cNvCxnSpPr/>
          <p:nvPr/>
        </p:nvCxnSpPr>
        <p:spPr>
          <a:xfrm>
            <a:off x="7492887" y="3991172"/>
            <a:ext cx="223159"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1270B295-A0AF-4C2E-BBBF-C5B55B3F25E2}"/>
              </a:ext>
            </a:extLst>
          </p:cNvPr>
          <p:cNvCxnSpPr/>
          <p:nvPr/>
        </p:nvCxnSpPr>
        <p:spPr>
          <a:xfrm flipV="1">
            <a:off x="6595269" y="3991171"/>
            <a:ext cx="0" cy="193638"/>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37862760-D47D-4698-9C43-90CF6A328F48}"/>
              </a:ext>
            </a:extLst>
          </p:cNvPr>
          <p:cNvCxnSpPr/>
          <p:nvPr/>
        </p:nvCxnSpPr>
        <p:spPr>
          <a:xfrm>
            <a:off x="6595269" y="3984028"/>
            <a:ext cx="230982"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7E7D3541-8072-4671-8970-2B7FFAC30712}"/>
              </a:ext>
            </a:extLst>
          </p:cNvPr>
          <p:cNvCxnSpPr/>
          <p:nvPr/>
        </p:nvCxnSpPr>
        <p:spPr>
          <a:xfrm>
            <a:off x="6825457" y="4184809"/>
            <a:ext cx="233362"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14C3B2E6-8BDA-4914-B76D-FB96BF4DBC00}"/>
              </a:ext>
            </a:extLst>
          </p:cNvPr>
          <p:cNvCxnSpPr/>
          <p:nvPr/>
        </p:nvCxnSpPr>
        <p:spPr>
          <a:xfrm>
            <a:off x="7154863" y="3706235"/>
            <a:ext cx="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9550FB60-66F0-449E-AD08-7A1B204D5509}"/>
              </a:ext>
            </a:extLst>
          </p:cNvPr>
          <p:cNvCxnSpPr/>
          <p:nvPr/>
        </p:nvCxnSpPr>
        <p:spPr>
          <a:xfrm>
            <a:off x="10246633" y="3991171"/>
            <a:ext cx="909522"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E3BBBADC-2462-4F16-8EAB-176C9301C56B}"/>
              </a:ext>
            </a:extLst>
          </p:cNvPr>
          <p:cNvCxnSpPr/>
          <p:nvPr/>
        </p:nvCxnSpPr>
        <p:spPr>
          <a:xfrm flipV="1">
            <a:off x="6825457" y="3991172"/>
            <a:ext cx="0" cy="193638"/>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E9BF9961-B7FD-402E-ABD3-EA0CB31C0B51}"/>
              </a:ext>
            </a:extLst>
          </p:cNvPr>
          <p:cNvCxnSpPr/>
          <p:nvPr/>
        </p:nvCxnSpPr>
        <p:spPr>
          <a:xfrm>
            <a:off x="6372110" y="4184809"/>
            <a:ext cx="233362"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E5684CCC-14CB-41F5-996B-9CEAB6044A22}"/>
              </a:ext>
            </a:extLst>
          </p:cNvPr>
          <p:cNvCxnSpPr/>
          <p:nvPr/>
        </p:nvCxnSpPr>
        <p:spPr>
          <a:xfrm>
            <a:off x="7259523" y="4184809"/>
            <a:ext cx="233362"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FE1E0BC-5765-4322-A0E1-FF7A028D0058}"/>
              </a:ext>
            </a:extLst>
          </p:cNvPr>
          <p:cNvCxnSpPr/>
          <p:nvPr/>
        </p:nvCxnSpPr>
        <p:spPr>
          <a:xfrm flipV="1">
            <a:off x="7058819" y="3991172"/>
            <a:ext cx="0" cy="193638"/>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A7C6A41A-5582-41CF-8DD0-225E3FFB8040}"/>
              </a:ext>
            </a:extLst>
          </p:cNvPr>
          <p:cNvCxnSpPr/>
          <p:nvPr/>
        </p:nvCxnSpPr>
        <p:spPr>
          <a:xfrm flipV="1">
            <a:off x="7260317" y="3991172"/>
            <a:ext cx="0" cy="193638"/>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CF8425E7-77FB-466D-B64A-D0074DA58508}"/>
              </a:ext>
            </a:extLst>
          </p:cNvPr>
          <p:cNvCxnSpPr/>
          <p:nvPr/>
        </p:nvCxnSpPr>
        <p:spPr>
          <a:xfrm flipV="1">
            <a:off x="7492885" y="3991171"/>
            <a:ext cx="0" cy="193638"/>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700EC5F5-91CA-4FB9-AA46-DA63E7B970F1}"/>
              </a:ext>
            </a:extLst>
          </p:cNvPr>
          <p:cNvCxnSpPr/>
          <p:nvPr/>
        </p:nvCxnSpPr>
        <p:spPr>
          <a:xfrm>
            <a:off x="7039372" y="3999942"/>
            <a:ext cx="230982"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01FB584C-BF17-4030-9698-98FE6CA79AF6}"/>
              </a:ext>
            </a:extLst>
          </p:cNvPr>
          <p:cNvCxnSpPr/>
          <p:nvPr/>
        </p:nvCxnSpPr>
        <p:spPr>
          <a:xfrm>
            <a:off x="10044679" y="4184810"/>
            <a:ext cx="230982"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CD8C8C3D-93EC-402D-949D-C8D1A2C0C500}"/>
              </a:ext>
            </a:extLst>
          </p:cNvPr>
          <p:cNvCxnSpPr/>
          <p:nvPr/>
        </p:nvCxnSpPr>
        <p:spPr>
          <a:xfrm>
            <a:off x="9813697" y="3999942"/>
            <a:ext cx="230982"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64D8BBE1-262D-4BE2-903E-54182687A935}"/>
              </a:ext>
            </a:extLst>
          </p:cNvPr>
          <p:cNvCxnSpPr/>
          <p:nvPr/>
        </p:nvCxnSpPr>
        <p:spPr>
          <a:xfrm>
            <a:off x="9582715" y="4184810"/>
            <a:ext cx="230982"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86886CCC-AA0C-4CB8-9058-DA595F13D1A6}"/>
              </a:ext>
            </a:extLst>
          </p:cNvPr>
          <p:cNvCxnSpPr/>
          <p:nvPr/>
        </p:nvCxnSpPr>
        <p:spPr>
          <a:xfrm>
            <a:off x="9351733" y="3984028"/>
            <a:ext cx="230982"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90A50779-CBBE-4E7F-A639-2079CB254B5F}"/>
              </a:ext>
            </a:extLst>
          </p:cNvPr>
          <p:cNvCxnSpPr/>
          <p:nvPr/>
        </p:nvCxnSpPr>
        <p:spPr>
          <a:xfrm>
            <a:off x="9120751" y="4184810"/>
            <a:ext cx="230982"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029D4D5B-2776-439A-ADCB-B49B58E6F03C}"/>
              </a:ext>
            </a:extLst>
          </p:cNvPr>
          <p:cNvCxnSpPr/>
          <p:nvPr/>
        </p:nvCxnSpPr>
        <p:spPr>
          <a:xfrm>
            <a:off x="8851669" y="4008712"/>
            <a:ext cx="230982" cy="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E877055D-CCE9-4609-9C8D-4BFE54893010}"/>
              </a:ext>
            </a:extLst>
          </p:cNvPr>
          <p:cNvCxnSpPr>
            <a:cxnSpLocks/>
          </p:cNvCxnSpPr>
          <p:nvPr/>
        </p:nvCxnSpPr>
        <p:spPr>
          <a:xfrm>
            <a:off x="9108842" y="4001571"/>
            <a:ext cx="0" cy="20078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7770D1BB-AE88-464D-A60A-A58EC30B622B}"/>
              </a:ext>
            </a:extLst>
          </p:cNvPr>
          <p:cNvCxnSpPr>
            <a:cxnSpLocks/>
          </p:cNvCxnSpPr>
          <p:nvPr/>
        </p:nvCxnSpPr>
        <p:spPr>
          <a:xfrm>
            <a:off x="9362612" y="3984031"/>
            <a:ext cx="0" cy="20078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9883E24B-090E-44F2-A922-20D84731509F}"/>
              </a:ext>
            </a:extLst>
          </p:cNvPr>
          <p:cNvCxnSpPr>
            <a:cxnSpLocks/>
          </p:cNvCxnSpPr>
          <p:nvPr/>
        </p:nvCxnSpPr>
        <p:spPr>
          <a:xfrm>
            <a:off x="9582715" y="3991174"/>
            <a:ext cx="0" cy="20078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3855BBDB-0A7C-49AE-A44B-AC372A0E5C42}"/>
              </a:ext>
            </a:extLst>
          </p:cNvPr>
          <p:cNvCxnSpPr>
            <a:cxnSpLocks/>
          </p:cNvCxnSpPr>
          <p:nvPr/>
        </p:nvCxnSpPr>
        <p:spPr>
          <a:xfrm>
            <a:off x="9813697" y="3984031"/>
            <a:ext cx="0" cy="20078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A1692482-45A1-4712-9DAF-114F50ABE323}"/>
              </a:ext>
            </a:extLst>
          </p:cNvPr>
          <p:cNvCxnSpPr>
            <a:cxnSpLocks/>
          </p:cNvCxnSpPr>
          <p:nvPr/>
        </p:nvCxnSpPr>
        <p:spPr>
          <a:xfrm>
            <a:off x="10044679" y="3984031"/>
            <a:ext cx="0" cy="20078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7ABFA1CE-5A38-41F2-B56A-EE4E53F6E8BF}"/>
              </a:ext>
            </a:extLst>
          </p:cNvPr>
          <p:cNvCxnSpPr>
            <a:cxnSpLocks/>
          </p:cNvCxnSpPr>
          <p:nvPr/>
        </p:nvCxnSpPr>
        <p:spPr>
          <a:xfrm>
            <a:off x="10246633" y="3991174"/>
            <a:ext cx="0" cy="200781"/>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53" name="Straight Arrow Connector 52">
            <a:extLst>
              <a:ext uri="{FF2B5EF4-FFF2-40B4-BE49-F238E27FC236}">
                <a16:creationId xmlns:a16="http://schemas.microsoft.com/office/drawing/2014/main" id="{0477C4F5-5727-4D8E-8211-0600888AF54B}"/>
              </a:ext>
            </a:extLst>
          </p:cNvPr>
          <p:cNvCxnSpPr/>
          <p:nvPr/>
        </p:nvCxnSpPr>
        <p:spPr>
          <a:xfrm flipH="1">
            <a:off x="8851669" y="4001569"/>
            <a:ext cx="230982"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pic>
        <p:nvPicPr>
          <p:cNvPr id="54" name="Picture 53">
            <a:extLst>
              <a:ext uri="{FF2B5EF4-FFF2-40B4-BE49-F238E27FC236}">
                <a16:creationId xmlns:a16="http://schemas.microsoft.com/office/drawing/2014/main" id="{DB2BA43B-FEC9-4EE1-8D41-CB8F20983765}"/>
              </a:ext>
            </a:extLst>
          </p:cNvPr>
          <p:cNvPicPr/>
          <p:nvPr/>
        </p:nvPicPr>
        <p:blipFill rotWithShape="1">
          <a:blip cstate="print" r:embed="rId6">
            <a:extLst>
              <a:ext uri="{28A0092B-C50C-407E-A947-70E740481C1C}">
                <a14:useLocalDpi xmlns:a14="http://schemas.microsoft.com/office/drawing/2010/main" val="0"/>
              </a:ext>
            </a:extLst>
          </a:blip>
          <a:srcRect r="-49"/>
          <a:stretch/>
        </p:blipFill>
        <p:spPr bwMode="auto">
          <a:xfrm>
            <a:off x="600038" y="3486209"/>
            <a:ext cx="4358680" cy="3117927"/>
          </a:xfrm>
          <a:prstGeom prst="rect">
            <a:avLst/>
          </a:prstGeom>
          <a:noFill/>
          <a:ln>
            <a:noFill/>
          </a:ln>
          <a:extLst>
            <a:ext uri="{53640926-AAD7-44D8-BBD7-CCE9431645EC}">
              <a14:shadowObscured xmlns:a14="http://schemas.microsoft.com/office/drawing/2010/main"/>
            </a:ext>
          </a:extLst>
        </p:spPr>
      </p:pic>
      <p:graphicFrame>
        <p:nvGraphicFramePr>
          <p:cNvPr id="55" name="Table 54">
            <a:extLst>
              <a:ext uri="{FF2B5EF4-FFF2-40B4-BE49-F238E27FC236}">
                <a16:creationId xmlns:a16="http://schemas.microsoft.com/office/drawing/2014/main" id="{62948D05-F869-4130-AF8D-49902F0211DF}"/>
              </a:ext>
            </a:extLst>
          </p:cNvPr>
          <p:cNvGraphicFramePr>
            <a:graphicFrameLocks noGrp="1"/>
          </p:cNvGraphicFramePr>
          <p:nvPr>
            <p:extLst>
              <p:ext uri="{D42A27DB-BD31-4B8C-83A1-F6EECF244321}">
                <p14:modId xmlns:p14="http://schemas.microsoft.com/office/powerpoint/2010/main" val="4177576150"/>
              </p:ext>
            </p:extLst>
          </p:nvPr>
        </p:nvGraphicFramePr>
        <p:xfrm>
          <a:off x="5514067" y="829624"/>
          <a:ext cx="5473700" cy="1652397"/>
        </p:xfrm>
        <a:graphic>
          <a:graphicData uri="http://schemas.openxmlformats.org/drawingml/2006/table">
            <a:tbl>
              <a:tblPr bandRow="1" firstCol="1" firstRow="1">
                <a:tableStyleId>{5940675A-B579-460E-94D1-54222C63F5DA}</a:tableStyleId>
              </a:tblPr>
              <a:tblGrid>
                <a:gridCol w="2736850">
                  <a:extLst>
                    <a:ext uri="{9D8B030D-6E8A-4147-A177-3AD203B41FA5}">
                      <a16:colId xmlns:a16="http://schemas.microsoft.com/office/drawing/2014/main" val="348485646"/>
                    </a:ext>
                  </a:extLst>
                </a:gridCol>
                <a:gridCol w="2736850">
                  <a:extLst>
                    <a:ext uri="{9D8B030D-6E8A-4147-A177-3AD203B41FA5}">
                      <a16:colId xmlns:a16="http://schemas.microsoft.com/office/drawing/2014/main" val="543826057"/>
                    </a:ext>
                  </a:extLst>
                </a:gridCol>
              </a:tblGrid>
              <a:tr h="0">
                <a:tc>
                  <a:txBody>
                    <a:bodyPr/>
                    <a:lstStyle/>
                    <a:p>
                      <a:pPr marL="0" marR="0">
                        <a:lnSpc>
                          <a:spcPct val="107000"/>
                        </a:lnSpc>
                        <a:spcBef>
                          <a:spcPts val="0"/>
                        </a:spcBef>
                        <a:spcAft>
                          <a:spcPts val="0"/>
                        </a:spcAft>
                      </a:pPr>
                      <a:r>
                        <a:rPr lang="en-US" sz="1800">
                          <a:effectLst/>
                          <a:latin charset="0" panose="020B0504020202020204" pitchFamily="34" typeface="Arial Nova"/>
                          <a:ea charset="0" panose="02040503050406030204" pitchFamily="18" typeface="Cambria Math"/>
                        </a:rPr>
                        <a:t>Operating Pressure </a:t>
                      </a:r>
                      <a:endParaRPr lang="en-US" sz="18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marL="0" marR="0">
                        <a:lnSpc>
                          <a:spcPct val="107000"/>
                        </a:lnSpc>
                        <a:spcBef>
                          <a:spcPts val="0"/>
                        </a:spcBef>
                        <a:spcAft>
                          <a:spcPts val="0"/>
                        </a:spcAft>
                      </a:pPr>
                      <a:r>
                        <a:rPr lang="en-US" sz="1800">
                          <a:effectLst/>
                          <a:latin charset="0" panose="020B0504020202020204" pitchFamily="34" typeface="Arial Nova"/>
                          <a:ea charset="0" panose="02040503050406030204" pitchFamily="18" typeface="Cambria Math"/>
                        </a:rPr>
                        <a:t>2250 psia</a:t>
                      </a:r>
                      <a:endParaRPr lang="en-US" sz="18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extLst>
                  <a:ext uri="{0D108BD9-81ED-4DB2-BD59-A6C34878D82A}">
                    <a16:rowId xmlns:a16="http://schemas.microsoft.com/office/drawing/2014/main" val="2705455597"/>
                  </a:ext>
                </a:extLst>
              </a:tr>
              <a:tr h="0">
                <a:tc>
                  <a:txBody>
                    <a:bodyPr/>
                    <a:lstStyle/>
                    <a:p>
                      <a:pPr marL="0" marR="0">
                        <a:lnSpc>
                          <a:spcPct val="107000"/>
                        </a:lnSpc>
                        <a:spcBef>
                          <a:spcPts val="0"/>
                        </a:spcBef>
                        <a:spcAft>
                          <a:spcPts val="0"/>
                        </a:spcAft>
                      </a:pPr>
                      <a:r>
                        <a:rPr dirty="0" lang="en-US" sz="1800">
                          <a:effectLst/>
                          <a:latin charset="0" panose="020B0504020202020204" pitchFamily="34" typeface="Arial Nova"/>
                          <a:ea charset="0" panose="02040503050406030204" pitchFamily="18" typeface="Cambria Math"/>
                        </a:rPr>
                        <a:t>Inlet Velocity </a:t>
                      </a:r>
                      <a:endParaRPr dirty="0" lang="en-US" sz="18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marL="0" marR="0">
                        <a:lnSpc>
                          <a:spcPct val="107000"/>
                        </a:lnSpc>
                        <a:spcBef>
                          <a:spcPts val="0"/>
                        </a:spcBef>
                        <a:spcAft>
                          <a:spcPts val="0"/>
                        </a:spcAft>
                      </a:pPr>
                      <a:r>
                        <a:rPr dirty="0" lang="en-US" sz="1800">
                          <a:effectLst/>
                          <a:latin charset="0" panose="020B0504020202020204" pitchFamily="34" typeface="Arial Nova"/>
                          <a:ea charset="0" panose="02040503050406030204" pitchFamily="18" typeface="Cambria Math"/>
                        </a:rPr>
                        <a:t>11.92 m/s</a:t>
                      </a:r>
                      <a:endParaRPr dirty="0" lang="en-US" sz="18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extLst>
                  <a:ext uri="{0D108BD9-81ED-4DB2-BD59-A6C34878D82A}">
                    <a16:rowId xmlns:a16="http://schemas.microsoft.com/office/drawing/2014/main" val="976514238"/>
                  </a:ext>
                </a:extLst>
              </a:tr>
              <a:tr h="0">
                <a:tc>
                  <a:txBody>
                    <a:bodyPr/>
                    <a:lstStyle/>
                    <a:p>
                      <a:pPr marL="0" marR="0">
                        <a:lnSpc>
                          <a:spcPct val="107000"/>
                        </a:lnSpc>
                        <a:spcBef>
                          <a:spcPts val="0"/>
                        </a:spcBef>
                        <a:spcAft>
                          <a:spcPts val="0"/>
                        </a:spcAft>
                      </a:pPr>
                      <a:r>
                        <a:rPr lang="en-US" sz="1800">
                          <a:effectLst/>
                          <a:latin charset="0" panose="020B0504020202020204" pitchFamily="34" typeface="Arial Nova"/>
                          <a:ea charset="0" panose="02040503050406030204" pitchFamily="18" typeface="Cambria Math"/>
                        </a:rPr>
                        <a:t>Steam Volume </a:t>
                      </a:r>
                      <a:endParaRPr lang="en-US" sz="18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marL="0" marR="0">
                        <a:lnSpc>
                          <a:spcPct val="107000"/>
                        </a:lnSpc>
                        <a:spcBef>
                          <a:spcPts val="0"/>
                        </a:spcBef>
                        <a:spcAft>
                          <a:spcPts val="0"/>
                        </a:spcAft>
                      </a:pPr>
                      <a:r>
                        <a:rPr lang="en-US" sz="1800">
                          <a:effectLst/>
                          <a:latin charset="0" panose="020B0504020202020204" pitchFamily="34" typeface="Arial Nova"/>
                          <a:ea charset="0" panose="02040503050406030204" pitchFamily="18" typeface="Cambria Math"/>
                        </a:rPr>
                        <a:t>19.435 m</a:t>
                      </a:r>
                      <a:r>
                        <a:rPr baseline="30000" lang="en-US" sz="1800">
                          <a:effectLst/>
                          <a:latin charset="0" panose="020B0504020202020204" pitchFamily="34" typeface="Arial Nova"/>
                          <a:ea charset="0" panose="02040503050406030204" pitchFamily="18" typeface="Cambria Math"/>
                        </a:rPr>
                        <a:t>3</a:t>
                      </a:r>
                      <a:endParaRPr lang="en-US" sz="18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extLst>
                  <a:ext uri="{0D108BD9-81ED-4DB2-BD59-A6C34878D82A}">
                    <a16:rowId xmlns:a16="http://schemas.microsoft.com/office/drawing/2014/main" val="186898913"/>
                  </a:ext>
                </a:extLst>
              </a:tr>
              <a:tr h="0">
                <a:tc>
                  <a:txBody>
                    <a:bodyPr/>
                    <a:lstStyle/>
                    <a:p>
                      <a:pPr marL="0" marR="0">
                        <a:lnSpc>
                          <a:spcPct val="107000"/>
                        </a:lnSpc>
                        <a:spcBef>
                          <a:spcPts val="0"/>
                        </a:spcBef>
                        <a:spcAft>
                          <a:spcPts val="0"/>
                        </a:spcAft>
                      </a:pPr>
                      <a:r>
                        <a:rPr lang="en-US" sz="1800">
                          <a:effectLst/>
                          <a:latin charset="0" panose="020B0504020202020204" pitchFamily="34" typeface="Arial Nova"/>
                          <a:ea charset="0" panose="02040503050406030204" pitchFamily="18" typeface="Cambria Math"/>
                        </a:rPr>
                        <a:t>Steam-Water Volumetric Ratio</a:t>
                      </a:r>
                      <a:endParaRPr lang="en-US" sz="18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marL="0" marR="0">
                        <a:lnSpc>
                          <a:spcPct val="107000"/>
                        </a:lnSpc>
                        <a:spcBef>
                          <a:spcPts val="0"/>
                        </a:spcBef>
                        <a:spcAft>
                          <a:spcPts val="0"/>
                        </a:spcAft>
                      </a:pPr>
                      <a:r>
                        <a:rPr lang="en-US" sz="1800">
                          <a:effectLst/>
                          <a:latin charset="0" panose="020B0504020202020204" pitchFamily="34" typeface="Arial Nova"/>
                          <a:ea charset="0" panose="02040503050406030204" pitchFamily="18" typeface="Cambria Math"/>
                        </a:rPr>
                        <a:t>~1.5:1</a:t>
                      </a:r>
                      <a:endParaRPr lang="en-US" sz="18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extLst>
                  <a:ext uri="{0D108BD9-81ED-4DB2-BD59-A6C34878D82A}">
                    <a16:rowId xmlns:a16="http://schemas.microsoft.com/office/drawing/2014/main" val="3519877726"/>
                  </a:ext>
                </a:extLst>
              </a:tr>
              <a:tr h="0">
                <a:tc>
                  <a:txBody>
                    <a:bodyPr/>
                    <a:lstStyle/>
                    <a:p>
                      <a:pPr marL="0" marR="0">
                        <a:lnSpc>
                          <a:spcPct val="107000"/>
                        </a:lnSpc>
                        <a:spcBef>
                          <a:spcPts val="0"/>
                        </a:spcBef>
                        <a:spcAft>
                          <a:spcPts val="0"/>
                        </a:spcAft>
                      </a:pPr>
                      <a:r>
                        <a:rPr lang="en-US" sz="1800">
                          <a:effectLst/>
                          <a:latin charset="0" panose="020B0504020202020204" pitchFamily="34" typeface="Arial Nova"/>
                          <a:ea charset="0" panose="02040503050406030204" pitchFamily="18" typeface="Cambria Math"/>
                        </a:rPr>
                        <a:t>Gravity </a:t>
                      </a:r>
                      <a:endParaRPr lang="en-US" sz="18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tc>
                  <a:txBody>
                    <a:bodyPr/>
                    <a:lstStyle/>
                    <a:p>
                      <a:pPr marL="0" marR="0">
                        <a:lnSpc>
                          <a:spcPct val="107000"/>
                        </a:lnSpc>
                        <a:spcBef>
                          <a:spcPts val="0"/>
                        </a:spcBef>
                        <a:spcAft>
                          <a:spcPts val="0"/>
                        </a:spcAft>
                      </a:pPr>
                      <a:r>
                        <a:rPr dirty="0" lang="en-US" sz="1800">
                          <a:effectLst/>
                          <a:latin charset="0" panose="020B0504020202020204" pitchFamily="34" typeface="Arial Nova"/>
                          <a:ea charset="0" panose="02040503050406030204" pitchFamily="18" typeface="Cambria Math"/>
                        </a:rPr>
                        <a:t>[0, 0, -9.81] m/s</a:t>
                      </a:r>
                      <a:r>
                        <a:rPr baseline="30000" dirty="0" lang="en-US" sz="1800">
                          <a:effectLst/>
                          <a:latin charset="0" panose="020B0504020202020204" pitchFamily="34" typeface="Arial Nova"/>
                          <a:ea charset="0" panose="02040503050406030204" pitchFamily="18" typeface="Cambria Math"/>
                        </a:rPr>
                        <a:t>2</a:t>
                      </a:r>
                      <a:endParaRPr dirty="0" lang="en-US" sz="1800">
                        <a:effectLst/>
                        <a:latin charset="0" panose="020B0504020202020204" pitchFamily="34" typeface="Arial Nova"/>
                        <a:ea charset="0" panose="02040503050406030204" pitchFamily="18" typeface="Cambria Math"/>
                        <a:cs charset="0" panose="02020603050405020304" pitchFamily="18" typeface="Times New Roman"/>
                      </a:endParaRPr>
                    </a:p>
                  </a:txBody>
                  <a:tcPr marB="0" marL="68580" marR="68580" marT="0"/>
                </a:tc>
                <a:extLst>
                  <a:ext uri="{0D108BD9-81ED-4DB2-BD59-A6C34878D82A}">
                    <a16:rowId xmlns:a16="http://schemas.microsoft.com/office/drawing/2014/main" val="3321649210"/>
                  </a:ext>
                </a:extLst>
              </a:tr>
            </a:tbl>
          </a:graphicData>
        </a:graphic>
      </p:graphicFrame>
    </p:spTree>
    <p:extLst>
      <p:ext uri="{BB962C8B-B14F-4D97-AF65-F5344CB8AC3E}">
        <p14:creationId xmlns:p14="http://schemas.microsoft.com/office/powerpoint/2010/main" val="9249534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FC48-1EFB-418C-8ACC-51D7AF6300A3}"/>
              </a:ext>
            </a:extLst>
          </p:cNvPr>
          <p:cNvSpPr>
            <a:spLocks noGrp="1"/>
          </p:cNvSpPr>
          <p:nvPr>
            <p:ph type="title"/>
          </p:nvPr>
        </p:nvSpPr>
        <p:spPr>
          <a:xfrm>
            <a:off x="345878" y="275435"/>
            <a:ext cx="11422261" cy="535531"/>
          </a:xfrm>
        </p:spPr>
        <p:txBody>
          <a:bodyPr/>
          <a:lstStyle/>
          <a:p>
            <a:r>
              <a:rPr lang="en-US" dirty="0">
                <a:latin typeface="Segoe UI" panose="020B0502040204020203" pitchFamily="34" charset="0"/>
                <a:cs typeface="Segoe UI" panose="020B0502040204020203" pitchFamily="34" charset="0"/>
              </a:rPr>
              <a:t>Nuclear Energy | SMR | Prediction of Steam Quality</a:t>
            </a:r>
          </a:p>
        </p:txBody>
      </p:sp>
      <p:sp>
        <p:nvSpPr>
          <p:cNvPr id="9" name="Rectangle 8">
            <a:extLst>
              <a:ext uri="{FF2B5EF4-FFF2-40B4-BE49-F238E27FC236}">
                <a16:creationId xmlns:a16="http://schemas.microsoft.com/office/drawing/2014/main" id="{583AA464-B757-43BE-BF8A-1398947EF64B}"/>
              </a:ext>
            </a:extLst>
          </p:cNvPr>
          <p:cNvSpPr/>
          <p:nvPr/>
        </p:nvSpPr>
        <p:spPr>
          <a:xfrm>
            <a:off x="624830" y="6240780"/>
            <a:ext cx="1128912" cy="571500"/>
          </a:xfrm>
          <a:prstGeom prst="rect">
            <a:avLst/>
          </a:prstGeom>
          <a:solidFill>
            <a:schemeClr val="bg1"/>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Segoe UI" panose="020B0502040204020203" pitchFamily="34" charset="0"/>
              <a:cs typeface="Segoe UI" panose="020B0502040204020203" pitchFamily="34" charset="0"/>
            </a:endParaRPr>
          </a:p>
        </p:txBody>
      </p:sp>
      <p:sp>
        <p:nvSpPr>
          <p:cNvPr id="23" name="Rectangle 22">
            <a:extLst>
              <a:ext uri="{FF2B5EF4-FFF2-40B4-BE49-F238E27FC236}">
                <a16:creationId xmlns:a16="http://schemas.microsoft.com/office/drawing/2014/main" id="{EE3F853F-BE21-4FB4-B66B-728157FF3508}"/>
              </a:ext>
            </a:extLst>
          </p:cNvPr>
          <p:cNvSpPr/>
          <p:nvPr/>
        </p:nvSpPr>
        <p:spPr>
          <a:xfrm>
            <a:off x="447476" y="6273800"/>
            <a:ext cx="1128912" cy="571500"/>
          </a:xfrm>
          <a:prstGeom prst="rect">
            <a:avLst/>
          </a:prstGeom>
          <a:solidFill>
            <a:schemeClr val="bg1"/>
          </a:solidFill>
          <a:ln>
            <a:noFill/>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a:lnSpc>
                <a:spcPct val="90000"/>
              </a:lnSpc>
            </a:pPr>
            <a:endParaRPr lang="en-US" dirty="0">
              <a:solidFill>
                <a:schemeClr val="tx1"/>
              </a:solidFill>
              <a:latin typeface="Segoe UI" panose="020B0502040204020203" pitchFamily="34" charset="0"/>
              <a:cs typeface="Segoe UI" panose="020B0502040204020203" pitchFamily="34" charset="0"/>
            </a:endParaRPr>
          </a:p>
        </p:txBody>
      </p:sp>
      <p:sp>
        <p:nvSpPr>
          <p:cNvPr id="7" name="TextBox 6">
            <a:extLst>
              <a:ext uri="{FF2B5EF4-FFF2-40B4-BE49-F238E27FC236}">
                <a16:creationId xmlns:a16="http://schemas.microsoft.com/office/drawing/2014/main" id="{29BEA38F-52C2-437A-B127-2773CDE15D4C}"/>
              </a:ext>
            </a:extLst>
          </p:cNvPr>
          <p:cNvSpPr txBox="1"/>
          <p:nvPr/>
        </p:nvSpPr>
        <p:spPr>
          <a:xfrm>
            <a:off x="447477" y="786343"/>
            <a:ext cx="3514521" cy="5878532"/>
          </a:xfrm>
          <a:prstGeom prst="rect">
            <a:avLst/>
          </a:prstGeom>
          <a:noFill/>
        </p:spPr>
        <p:txBody>
          <a:bodyPr wrap="square" rtlCol="0">
            <a:spAutoFit/>
          </a:bodyPr>
          <a:lstStyle/>
          <a:p>
            <a:endParaRPr lang="en-US" dirty="0">
              <a:latin typeface="Segoe UI" panose="020B0502040204020203" pitchFamily="34" charset="0"/>
              <a:ea typeface="Cambria Math" panose="02040503050406030204" pitchFamily="18" charset="0"/>
              <a:cs typeface="Segoe UI" panose="020B0502040204020203" pitchFamily="34" charset="0"/>
            </a:endParaRPr>
          </a:p>
          <a:p>
            <a:r>
              <a:rPr lang="en-US" u="sng" dirty="0">
                <a:latin typeface="Segoe UI" panose="020B0502040204020203" pitchFamily="34" charset="0"/>
                <a:ea typeface="Cambria Math" panose="02040503050406030204" pitchFamily="18" charset="0"/>
                <a:cs typeface="Segoe UI" panose="020B0502040204020203" pitchFamily="34" charset="0"/>
              </a:rPr>
              <a:t>Design Data</a:t>
            </a:r>
          </a:p>
          <a:p>
            <a:r>
              <a:rPr lang="en-US" dirty="0">
                <a:latin typeface="Segoe UI" panose="020B0502040204020203" pitchFamily="34" charset="0"/>
                <a:ea typeface="Cambria Math" panose="02040503050406030204" pitchFamily="18" charset="0"/>
                <a:cs typeface="Segoe UI" panose="020B0502040204020203" pitchFamily="34" charset="0"/>
              </a:rPr>
              <a:t>9,188 tubes</a:t>
            </a:r>
          </a:p>
          <a:p>
            <a:r>
              <a:rPr lang="en-US" dirty="0">
                <a:latin typeface="Segoe UI" panose="020B0502040204020203" pitchFamily="34" charset="0"/>
                <a:ea typeface="Cambria Math" panose="02040503050406030204" pitchFamily="18" charset="0"/>
                <a:cs typeface="Segoe UI" panose="020B0502040204020203" pitchFamily="34" charset="0"/>
              </a:rPr>
              <a:t>60% steam quality – secondary side</a:t>
            </a:r>
          </a:p>
          <a:p>
            <a:endParaRPr lang="en-US" dirty="0">
              <a:latin typeface="Segoe UI" panose="020B0502040204020203" pitchFamily="34" charset="0"/>
              <a:ea typeface="Cambria Math" panose="02040503050406030204" pitchFamily="18" charset="0"/>
              <a:cs typeface="Segoe UI" panose="020B0502040204020203" pitchFamily="34" charset="0"/>
            </a:endParaRPr>
          </a:p>
          <a:p>
            <a:endParaRPr lang="en-US" dirty="0">
              <a:latin typeface="Segoe UI" panose="020B0502040204020203" pitchFamily="34" charset="0"/>
              <a:ea typeface="Cambria Math" panose="02040503050406030204" pitchFamily="18" charset="0"/>
              <a:cs typeface="Segoe UI" panose="020B0502040204020203" pitchFamily="34" charset="0"/>
            </a:endParaRPr>
          </a:p>
          <a:p>
            <a:r>
              <a:rPr lang="en-US" u="sng" dirty="0">
                <a:latin typeface="Segoe UI" panose="020B0502040204020203" pitchFamily="34" charset="0"/>
                <a:ea typeface="Cambria Math" panose="02040503050406030204" pitchFamily="18" charset="0"/>
                <a:cs typeface="Segoe UI" panose="020B0502040204020203" pitchFamily="34" charset="0"/>
              </a:rPr>
              <a:t>Simulation Data</a:t>
            </a:r>
          </a:p>
          <a:p>
            <a:r>
              <a:rPr lang="en-US" dirty="0">
                <a:latin typeface="Segoe UI" panose="020B0502040204020203" pitchFamily="34" charset="0"/>
                <a:ea typeface="Cambria Math" panose="02040503050406030204" pitchFamily="18" charset="0"/>
                <a:cs typeface="Segoe UI" panose="020B0502040204020203" pitchFamily="34" charset="0"/>
              </a:rPr>
              <a:t>Primary Side Flow:</a:t>
            </a:r>
          </a:p>
          <a:p>
            <a:r>
              <a:rPr lang="en-US" dirty="0">
                <a:latin typeface="Segoe UI" panose="020B0502040204020203" pitchFamily="34" charset="0"/>
                <a:ea typeface="Cambria Math" panose="02040503050406030204" pitchFamily="18" charset="0"/>
                <a:cs typeface="Segoe UI" panose="020B0502040204020203" pitchFamily="34" charset="0"/>
              </a:rPr>
              <a:t>12 m/s into upper tube sheet</a:t>
            </a:r>
          </a:p>
          <a:p>
            <a:r>
              <a:rPr lang="en-US" dirty="0">
                <a:latin typeface="Segoe UI" panose="020B0502040204020203" pitchFamily="34" charset="0"/>
                <a:ea typeface="Cambria Math" panose="02040503050406030204" pitchFamily="18" charset="0"/>
                <a:cs typeface="Segoe UI" panose="020B0502040204020203" pitchFamily="34" charset="0"/>
              </a:rPr>
              <a:t>@ 605 K, 15.5 MPa;</a:t>
            </a:r>
          </a:p>
          <a:p>
            <a:endParaRPr lang="en-US" dirty="0">
              <a:latin typeface="Segoe UI" panose="020B0502040204020203" pitchFamily="34" charset="0"/>
              <a:ea typeface="Cambria Math" panose="02040503050406030204" pitchFamily="18" charset="0"/>
              <a:cs typeface="Segoe UI" panose="020B0502040204020203" pitchFamily="34" charset="0"/>
            </a:endParaRPr>
          </a:p>
          <a:p>
            <a:r>
              <a:rPr lang="en-US" dirty="0">
                <a:latin typeface="Segoe UI" panose="020B0502040204020203" pitchFamily="34" charset="0"/>
                <a:ea typeface="Cambria Math" panose="02040503050406030204" pitchFamily="18" charset="0"/>
                <a:cs typeface="Segoe UI" panose="020B0502040204020203" pitchFamily="34" charset="0"/>
              </a:rPr>
              <a:t>Secondary Side Flow:</a:t>
            </a:r>
          </a:p>
          <a:p>
            <a:r>
              <a:rPr lang="en-US" dirty="0">
                <a:latin typeface="Segoe UI" panose="020B0502040204020203" pitchFamily="34" charset="0"/>
                <a:ea typeface="Cambria Math" panose="02040503050406030204" pitchFamily="18" charset="0"/>
                <a:cs typeface="Segoe UI" panose="020B0502040204020203" pitchFamily="34" charset="0"/>
              </a:rPr>
              <a:t>5.5 MPa</a:t>
            </a:r>
          </a:p>
          <a:p>
            <a:r>
              <a:rPr lang="en-US" dirty="0">
                <a:latin typeface="Segoe UI" panose="020B0502040204020203" pitchFamily="34" charset="0"/>
                <a:ea typeface="Cambria Math" panose="02040503050406030204" pitchFamily="18" charset="0"/>
                <a:cs typeface="Segoe UI" panose="020B0502040204020203" pitchFamily="34" charset="0"/>
              </a:rPr>
              <a:t>T_sat = 543.3 K</a:t>
            </a:r>
          </a:p>
          <a:p>
            <a:endParaRPr lang="en-US" dirty="0">
              <a:latin typeface="Segoe UI" panose="020B0502040204020203" pitchFamily="34" charset="0"/>
              <a:ea typeface="Cambria Math" panose="02040503050406030204" pitchFamily="18" charset="0"/>
              <a:cs typeface="Segoe UI" panose="020B0502040204020203" pitchFamily="34" charset="0"/>
            </a:endParaRPr>
          </a:p>
          <a:p>
            <a:r>
              <a:rPr lang="en-US" dirty="0">
                <a:latin typeface="Segoe UI" panose="020B0502040204020203" pitchFamily="34" charset="0"/>
                <a:ea typeface="Cambria Math" panose="02040503050406030204" pitchFamily="18" charset="0"/>
                <a:cs typeface="Segoe UI" panose="020B0502040204020203" pitchFamily="34" charset="0"/>
              </a:rPr>
              <a:t>VOF Boiling (Rohsenow) model</a:t>
            </a:r>
            <a:br>
              <a:rPr lang="en-US" dirty="0">
                <a:latin typeface="Segoe UI" panose="020B0502040204020203" pitchFamily="34" charset="0"/>
                <a:ea typeface="Cambria Math" panose="02040503050406030204" pitchFamily="18" charset="0"/>
                <a:cs typeface="Segoe UI" panose="020B0502040204020203" pitchFamily="34" charset="0"/>
              </a:rPr>
            </a:br>
            <a:br>
              <a:rPr lang="en-US" dirty="0">
                <a:latin typeface="Segoe UI" panose="020B0502040204020203" pitchFamily="34" charset="0"/>
                <a:ea typeface="Cambria Math" panose="02040503050406030204" pitchFamily="18" charset="0"/>
                <a:cs typeface="Segoe UI" panose="020B0502040204020203" pitchFamily="34" charset="0"/>
              </a:rPr>
            </a:br>
            <a:r>
              <a:rPr lang="en-US" dirty="0">
                <a:latin typeface="Segoe UI" panose="020B0502040204020203" pitchFamily="34" charset="0"/>
                <a:ea typeface="Cambria Math" panose="02040503050406030204" pitchFamily="18" charset="0"/>
                <a:cs typeface="Segoe UI" panose="020B0502040204020203" pitchFamily="34" charset="0"/>
              </a:rPr>
              <a:t>RST model used to simulate turbulent flow</a:t>
            </a:r>
          </a:p>
          <a:p>
            <a:endParaRPr lang="en-US" sz="1600" dirty="0">
              <a:latin typeface="Segoe UI" panose="020B0502040204020203" pitchFamily="34" charset="0"/>
              <a:ea typeface="Cambria Math" panose="02040503050406030204" pitchFamily="18" charset="0"/>
              <a:cs typeface="Segoe UI" panose="020B0502040204020203" pitchFamily="34" charset="0"/>
            </a:endParaRPr>
          </a:p>
        </p:txBody>
      </p:sp>
      <p:pic>
        <p:nvPicPr>
          <p:cNvPr id="8" name="Picture 7">
            <a:extLst>
              <a:ext uri="{FF2B5EF4-FFF2-40B4-BE49-F238E27FC236}">
                <a16:creationId xmlns:a16="http://schemas.microsoft.com/office/drawing/2014/main" id="{28BA42CC-595A-47A6-B828-CF9CAD170C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9981" y="1352712"/>
            <a:ext cx="5819775" cy="3067050"/>
          </a:xfrm>
          <a:prstGeom prst="rect">
            <a:avLst/>
          </a:prstGeom>
        </p:spPr>
      </p:pic>
      <p:sp>
        <p:nvSpPr>
          <p:cNvPr id="11" name="TextBox 10">
            <a:extLst>
              <a:ext uri="{FF2B5EF4-FFF2-40B4-BE49-F238E27FC236}">
                <a16:creationId xmlns:a16="http://schemas.microsoft.com/office/drawing/2014/main" id="{DD751300-74F7-492D-BD9A-DCD8CFDDEF14}"/>
              </a:ext>
            </a:extLst>
          </p:cNvPr>
          <p:cNvSpPr txBox="1"/>
          <p:nvPr/>
        </p:nvSpPr>
        <p:spPr>
          <a:xfrm>
            <a:off x="4719337" y="4716213"/>
            <a:ext cx="3514521" cy="1477328"/>
          </a:xfrm>
          <a:prstGeom prst="rect">
            <a:avLst/>
          </a:prstGeom>
          <a:noFill/>
        </p:spPr>
        <p:txBody>
          <a:bodyPr wrap="square" rtlCol="0">
            <a:spAutoFit/>
          </a:bodyPr>
          <a:lstStyle/>
          <a:p>
            <a:r>
              <a:rPr lang="en-US" dirty="0">
                <a:latin typeface="Segoe UI" panose="020B0502040204020203" pitchFamily="34" charset="0"/>
                <a:ea typeface="Cambria Math" panose="02040503050406030204" pitchFamily="18" charset="0"/>
                <a:cs typeface="Segoe UI" panose="020B0502040204020203" pitchFamily="34" charset="0"/>
              </a:rPr>
              <a:t>Tube Side: 198.5M cells</a:t>
            </a:r>
          </a:p>
          <a:p>
            <a:endParaRPr lang="en-US" dirty="0">
              <a:latin typeface="Segoe UI" panose="020B0502040204020203" pitchFamily="34" charset="0"/>
              <a:ea typeface="Cambria Math" panose="02040503050406030204" pitchFamily="18" charset="0"/>
              <a:cs typeface="Segoe UI" panose="020B0502040204020203" pitchFamily="34" charset="0"/>
            </a:endParaRPr>
          </a:p>
          <a:p>
            <a:r>
              <a:rPr lang="en-US" dirty="0">
                <a:latin typeface="Segoe UI" panose="020B0502040204020203" pitchFamily="34" charset="0"/>
                <a:ea typeface="Cambria Math" panose="02040503050406030204" pitchFamily="18" charset="0"/>
                <a:cs typeface="Segoe UI" panose="020B0502040204020203" pitchFamily="34" charset="0"/>
              </a:rPr>
              <a:t>Shell Side: 93.5M cells</a:t>
            </a:r>
          </a:p>
          <a:p>
            <a:endParaRPr lang="en-US" dirty="0">
              <a:latin typeface="Segoe UI" panose="020B0502040204020203" pitchFamily="34" charset="0"/>
              <a:ea typeface="Cambria Math" panose="02040503050406030204" pitchFamily="18" charset="0"/>
              <a:cs typeface="Segoe UI" panose="020B0502040204020203" pitchFamily="34" charset="0"/>
            </a:endParaRPr>
          </a:p>
          <a:p>
            <a:r>
              <a:rPr lang="en-US" dirty="0">
                <a:latin typeface="Segoe UI" panose="020B0502040204020203" pitchFamily="34" charset="0"/>
                <a:ea typeface="Cambria Math" panose="02040503050406030204" pitchFamily="18" charset="0"/>
                <a:cs typeface="Segoe UI" panose="020B0502040204020203" pitchFamily="34" charset="0"/>
              </a:rPr>
              <a:t>30</a:t>
            </a:r>
            <a:r>
              <a:rPr lang="en-US" baseline="30000" dirty="0">
                <a:latin typeface="Segoe UI" panose="020B0502040204020203" pitchFamily="34" charset="0"/>
                <a:ea typeface="Cambria Math" panose="02040503050406030204" pitchFamily="18" charset="0"/>
                <a:cs typeface="Segoe UI" panose="020B0502040204020203" pitchFamily="34" charset="0"/>
              </a:rPr>
              <a:t>o</a:t>
            </a:r>
            <a:r>
              <a:rPr lang="en-US" dirty="0">
                <a:latin typeface="Segoe UI" panose="020B0502040204020203" pitchFamily="34" charset="0"/>
                <a:ea typeface="Cambria Math" panose="02040503050406030204" pitchFamily="18" charset="0"/>
                <a:cs typeface="Segoe UI" panose="020B0502040204020203" pitchFamily="34" charset="0"/>
              </a:rPr>
              <a:t> sector of steam generator</a:t>
            </a:r>
            <a:endParaRPr lang="en-US" baseline="30000" dirty="0">
              <a:latin typeface="Segoe UI" panose="020B0502040204020203" pitchFamily="34" charset="0"/>
              <a:ea typeface="Cambria Math" panose="02040503050406030204" pitchFamily="18" charset="0"/>
              <a:cs typeface="Segoe UI" panose="020B0502040204020203" pitchFamily="34" charset="0"/>
            </a:endParaRPr>
          </a:p>
        </p:txBody>
      </p:sp>
    </p:spTree>
    <p:extLst>
      <p:ext uri="{BB962C8B-B14F-4D97-AF65-F5344CB8AC3E}">
        <p14:creationId xmlns:p14="http://schemas.microsoft.com/office/powerpoint/2010/main" val="775637823"/>
      </p:ext>
    </p:extLst>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FC48-1EFB-418C-8ACC-51D7AF6300A3}"/>
              </a:ext>
            </a:extLst>
          </p:cNvPr>
          <p:cNvSpPr>
            <a:spLocks noGrp="1"/>
          </p:cNvSpPr>
          <p:nvPr>
            <p:ph type="title"/>
          </p:nvPr>
        </p:nvSpPr>
        <p:spPr>
          <a:xfrm>
            <a:off x="345878" y="275435"/>
            <a:ext cx="11422261" cy="535531"/>
          </a:xfrm>
        </p:spPr>
        <p:txBody>
          <a:bodyPr/>
          <a:lstStyle/>
          <a:p>
            <a:r>
              <a:rPr dirty="0" lang="en-US">
                <a:latin charset="0" panose="020B0502040204020203" pitchFamily="34" typeface="Segoe UI"/>
                <a:cs charset="0" panose="020B0502040204020203" pitchFamily="34" typeface="Segoe UI"/>
              </a:rPr>
              <a:t>Nuclear Energy | SMR | Predicting Flow Under Pressurizer  </a:t>
            </a:r>
          </a:p>
        </p:txBody>
      </p:sp>
      <p:sp>
        <p:nvSpPr>
          <p:cNvPr id="9" name="Rectangle 8">
            <a:extLst>
              <a:ext uri="{FF2B5EF4-FFF2-40B4-BE49-F238E27FC236}">
                <a16:creationId xmlns:a16="http://schemas.microsoft.com/office/drawing/2014/main" id="{583AA464-B757-43BE-BF8A-1398947EF64B}"/>
              </a:ext>
            </a:extLst>
          </p:cNvPr>
          <p:cNvSpPr/>
          <p:nvPr/>
        </p:nvSpPr>
        <p:spPr>
          <a:xfrm>
            <a:off x="624830" y="6240780"/>
            <a:ext cx="1128912" cy="571500"/>
          </a:xfrm>
          <a:prstGeom prst="rect">
            <a:avLst/>
          </a:prstGeom>
          <a:solidFill>
            <a:schemeClr val="bg1"/>
          </a:solidFill>
          <a:ln>
            <a:noFill/>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45720" compatLnSpc="1" forceAA="0" fromWordArt="0" horzOverflow="overflow" lIns="45720" numCol="1" rIns="45720" rot="0" rtlCol="0" spcCol="0" spcFirstLastPara="0" tIns="45720" vert="horz" vertOverflow="overflow" wrap="square">
            <a:prstTxWarp prst="textNoShape">
              <a:avLst/>
            </a:prstTxWarp>
            <a:noAutofit/>
          </a:bodyPr>
          <a:lstStyle/>
          <a:p>
            <a:pPr algn="ctr">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23" name="Rectangle 22">
            <a:extLst>
              <a:ext uri="{FF2B5EF4-FFF2-40B4-BE49-F238E27FC236}">
                <a16:creationId xmlns:a16="http://schemas.microsoft.com/office/drawing/2014/main" id="{EE3F853F-BE21-4FB4-B66B-728157FF3508}"/>
              </a:ext>
            </a:extLst>
          </p:cNvPr>
          <p:cNvSpPr/>
          <p:nvPr/>
        </p:nvSpPr>
        <p:spPr>
          <a:xfrm>
            <a:off x="447476" y="6273800"/>
            <a:ext cx="1128912" cy="571500"/>
          </a:xfrm>
          <a:prstGeom prst="rect">
            <a:avLst/>
          </a:prstGeom>
          <a:solidFill>
            <a:schemeClr val="bg1"/>
          </a:solidFill>
          <a:ln>
            <a:noFill/>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45720" compatLnSpc="1" forceAA="0" fromWordArt="0" horzOverflow="overflow" lIns="45720" numCol="1" rIns="45720" rot="0" rtlCol="0" spcCol="0" spcFirstLastPara="0" tIns="45720" vert="horz" vertOverflow="overflow" wrap="square">
            <a:prstTxWarp prst="textNoShape">
              <a:avLst/>
            </a:prstTxWarp>
            <a:noAutofit/>
          </a:bodyPr>
          <a:lstStyle/>
          <a:p>
            <a:pPr algn="ctr">
              <a:lnSpc>
                <a:spcPct val="90000"/>
              </a:lnSpc>
            </a:pPr>
            <a:endParaRPr dirty="0" lang="en-US">
              <a:solidFill>
                <a:schemeClr val="tx1"/>
              </a:solidFill>
              <a:latin charset="0" panose="020B0502040204020203" pitchFamily="34" typeface="Segoe UI"/>
              <a:cs charset="0" panose="020B0502040204020203" pitchFamily="34" typeface="Segoe UI"/>
            </a:endParaRPr>
          </a:p>
        </p:txBody>
      </p:sp>
      <p:pic>
        <p:nvPicPr>
          <p:cNvPr id="10" name="Picture 9">
            <a:extLst>
              <a:ext uri="{FF2B5EF4-FFF2-40B4-BE49-F238E27FC236}">
                <a16:creationId xmlns:a16="http://schemas.microsoft.com/office/drawing/2014/main" id="{E6EDE374-5E55-4A01-9719-0658C74212AA}"/>
              </a:ext>
            </a:extLst>
          </p:cNvPr>
          <p:cNvPicPr>
            <a:picLocks noChangeAspect="1"/>
          </p:cNvPicPr>
          <p:nvPr/>
        </p:nvPicPr>
        <p:blipFill rotWithShape="1">
          <a:blip r:embed="rId2"/>
          <a:srcRect b="108" l="53415"/>
          <a:stretch/>
        </p:blipFill>
        <p:spPr>
          <a:xfrm>
            <a:off x="1804989" y="1517397"/>
            <a:ext cx="1395603" cy="3402182"/>
          </a:xfrm>
          <a:prstGeom prst="rect">
            <a:avLst/>
          </a:prstGeom>
        </p:spPr>
      </p:pic>
      <p:pic>
        <p:nvPicPr>
          <p:cNvPr id="12" name="Picture 11">
            <a:extLst>
              <a:ext uri="{FF2B5EF4-FFF2-40B4-BE49-F238E27FC236}">
                <a16:creationId xmlns:a16="http://schemas.microsoft.com/office/drawing/2014/main" id="{A6EEEF37-4BCB-4B3A-8C6B-415F69C7EE52}"/>
              </a:ext>
            </a:extLst>
          </p:cNvPr>
          <p:cNvPicPr>
            <a:picLocks noChangeAspect="1"/>
          </p:cNvPicPr>
          <p:nvPr/>
        </p:nvPicPr>
        <p:blipFill rotWithShape="1">
          <a:blip r:embed="rId3"/>
          <a:stretch/>
        </p:blipFill>
        <p:spPr>
          <a:xfrm>
            <a:off x="3404725" y="978323"/>
            <a:ext cx="3092432" cy="4927177"/>
          </a:xfrm>
          <a:prstGeom prst="rect">
            <a:avLst/>
          </a:prstGeom>
        </p:spPr>
      </p:pic>
      <p:sp>
        <p:nvSpPr>
          <p:cNvPr id="13" name="Rectangle 12">
            <a:extLst>
              <a:ext uri="{FF2B5EF4-FFF2-40B4-BE49-F238E27FC236}">
                <a16:creationId xmlns:a16="http://schemas.microsoft.com/office/drawing/2014/main" id="{56AF14DD-EC47-49A4-B5CE-4C702F5B6F0D}"/>
              </a:ext>
            </a:extLst>
          </p:cNvPr>
          <p:cNvSpPr/>
          <p:nvPr/>
        </p:nvSpPr>
        <p:spPr>
          <a:xfrm>
            <a:off x="1896429" y="1540586"/>
            <a:ext cx="1304163" cy="2047299"/>
          </a:xfrm>
          <a:prstGeom prst="rect">
            <a:avLst/>
          </a:prstGeom>
          <a:noFill/>
          <a:ln w="19050">
            <a:solidFill>
              <a:schemeClr val="tx1"/>
            </a:solidFill>
          </a:ln>
        </p:spPr>
        <p:style>
          <a:lnRef idx="1">
            <a:schemeClr val="accent1"/>
          </a:lnRef>
          <a:fillRef idx="3">
            <a:schemeClr val="accent1"/>
          </a:fillRef>
          <a:effectRef idx="2">
            <a:schemeClr val="accent1"/>
          </a:effectRef>
          <a:fontRef idx="minor">
            <a:schemeClr val="lt1"/>
          </a:fontRef>
        </p:style>
        <p:txBody>
          <a:bodyPr anchor="ctr" rtlCol="0"/>
          <a:lstStyle/>
          <a:p>
            <a:pPr algn="ctr"/>
            <a:endParaRPr lang="en-US">
              <a:latin charset="0" panose="020B0502040204020203" pitchFamily="34" typeface="Segoe UI"/>
              <a:cs charset="0" panose="020B0502040204020203" pitchFamily="34" typeface="Segoe UI"/>
            </a:endParaRPr>
          </a:p>
        </p:txBody>
      </p:sp>
      <p:cxnSp>
        <p:nvCxnSpPr>
          <p:cNvPr id="14" name="Straight Arrow Connector 13">
            <a:extLst>
              <a:ext uri="{FF2B5EF4-FFF2-40B4-BE49-F238E27FC236}">
                <a16:creationId xmlns:a16="http://schemas.microsoft.com/office/drawing/2014/main" id="{48CDAD85-37B0-47BB-A3FA-D3D420024252}"/>
              </a:ext>
            </a:extLst>
          </p:cNvPr>
          <p:cNvCxnSpPr>
            <a:cxnSpLocks/>
            <a:stCxn id="13" idx="3"/>
          </p:cNvCxnSpPr>
          <p:nvPr/>
        </p:nvCxnSpPr>
        <p:spPr>
          <a:xfrm>
            <a:off x="3200592" y="2564235"/>
            <a:ext cx="369697"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8D8E198E-92A4-479F-A972-8EF74C78E0FE}"/>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493511" y="1430610"/>
            <a:ext cx="5647896" cy="4106587"/>
          </a:xfrm>
          <a:prstGeom prst="rect">
            <a:avLst/>
          </a:prstGeom>
          <a:noFill/>
          <a:ln>
            <a:noFill/>
          </a:ln>
        </p:spPr>
      </p:pic>
      <p:pic>
        <p:nvPicPr>
          <p:cNvPr id="16" name="Picture 15">
            <a:extLst>
              <a:ext uri="{FF2B5EF4-FFF2-40B4-BE49-F238E27FC236}">
                <a16:creationId xmlns:a16="http://schemas.microsoft.com/office/drawing/2014/main" id="{4A50E2D9-80C0-43D0-B785-39960C99C5E8}"/>
              </a:ext>
            </a:extLst>
          </p:cNvPr>
          <p:cNvPicPr>
            <a:picLocks noChangeAspect="1"/>
          </p:cNvPicPr>
          <p:nvPr/>
        </p:nvPicPr>
        <p:blipFill rotWithShape="1">
          <a:blip r:embed="rId2"/>
          <a:srcRect b="21872" r="53415"/>
          <a:stretch/>
        </p:blipFill>
        <p:spPr>
          <a:xfrm>
            <a:off x="20796" y="1540585"/>
            <a:ext cx="1829913" cy="3488970"/>
          </a:xfrm>
          <a:prstGeom prst="rect">
            <a:avLst/>
          </a:prstGeom>
        </p:spPr>
      </p:pic>
    </p:spTree>
    <p:extLst>
      <p:ext uri="{BB962C8B-B14F-4D97-AF65-F5344CB8AC3E}">
        <p14:creationId xmlns:p14="http://schemas.microsoft.com/office/powerpoint/2010/main" val="4085897109"/>
      </p:ext>
    </p:extLst>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FC48-1EFB-418C-8ACC-51D7AF6300A3}"/>
              </a:ext>
            </a:extLst>
          </p:cNvPr>
          <p:cNvSpPr>
            <a:spLocks noGrp="1"/>
          </p:cNvSpPr>
          <p:nvPr>
            <p:ph type="title"/>
          </p:nvPr>
        </p:nvSpPr>
        <p:spPr>
          <a:xfrm>
            <a:off x="345878" y="275435"/>
            <a:ext cx="11422261" cy="535531"/>
          </a:xfrm>
        </p:spPr>
        <p:txBody>
          <a:bodyPr/>
          <a:lstStyle/>
          <a:p>
            <a:r>
              <a:rPr dirty="0" lang="en-US">
                <a:latin charset="0" panose="020B0502040204020203" pitchFamily="34" typeface="Segoe UI"/>
                <a:cs charset="0" panose="020B0502040204020203" pitchFamily="34" typeface="Segoe UI"/>
              </a:rPr>
              <a:t>Nuclear Energy | SMR | Prediction of Steam Quality</a:t>
            </a:r>
          </a:p>
        </p:txBody>
      </p:sp>
      <p:sp>
        <p:nvSpPr>
          <p:cNvPr id="9" name="Rectangle 8">
            <a:extLst>
              <a:ext uri="{FF2B5EF4-FFF2-40B4-BE49-F238E27FC236}">
                <a16:creationId xmlns:a16="http://schemas.microsoft.com/office/drawing/2014/main" id="{583AA464-B757-43BE-BF8A-1398947EF64B}"/>
              </a:ext>
            </a:extLst>
          </p:cNvPr>
          <p:cNvSpPr/>
          <p:nvPr/>
        </p:nvSpPr>
        <p:spPr>
          <a:xfrm>
            <a:off x="624830" y="6240780"/>
            <a:ext cx="1128912" cy="571500"/>
          </a:xfrm>
          <a:prstGeom prst="rect">
            <a:avLst/>
          </a:prstGeom>
          <a:solidFill>
            <a:schemeClr val="bg1"/>
          </a:solidFill>
          <a:ln>
            <a:noFill/>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45720" compatLnSpc="1" forceAA="0" fromWordArt="0" horzOverflow="overflow" lIns="45720" numCol="1" rIns="45720" rot="0" rtlCol="0" spcCol="0" spcFirstLastPara="0" tIns="45720" vert="horz" vertOverflow="overflow" wrap="square">
            <a:prstTxWarp prst="textNoShape">
              <a:avLst/>
            </a:prstTxWarp>
            <a:noAutofit/>
          </a:bodyPr>
          <a:lstStyle/>
          <a:p>
            <a:pPr algn="ctr">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23" name="Rectangle 22">
            <a:extLst>
              <a:ext uri="{FF2B5EF4-FFF2-40B4-BE49-F238E27FC236}">
                <a16:creationId xmlns:a16="http://schemas.microsoft.com/office/drawing/2014/main" id="{EE3F853F-BE21-4FB4-B66B-728157FF3508}"/>
              </a:ext>
            </a:extLst>
          </p:cNvPr>
          <p:cNvSpPr/>
          <p:nvPr/>
        </p:nvSpPr>
        <p:spPr>
          <a:xfrm>
            <a:off x="447476" y="6273800"/>
            <a:ext cx="1128912" cy="571500"/>
          </a:xfrm>
          <a:prstGeom prst="rect">
            <a:avLst/>
          </a:prstGeom>
          <a:solidFill>
            <a:schemeClr val="bg1"/>
          </a:solidFill>
          <a:ln>
            <a:noFill/>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45720" compatLnSpc="1" forceAA="0" fromWordArt="0" horzOverflow="overflow" lIns="45720" numCol="1" rIns="45720" rot="0" rtlCol="0" spcCol="0" spcFirstLastPara="0" tIns="45720" vert="horz" vertOverflow="overflow" wrap="square">
            <a:prstTxWarp prst="textNoShape">
              <a:avLst/>
            </a:prstTxWarp>
            <a:noAutofit/>
          </a:bodyPr>
          <a:lstStyle/>
          <a:p>
            <a:pPr algn="ctr">
              <a:lnSpc>
                <a:spcPct val="90000"/>
              </a:lnSpc>
            </a:pPr>
            <a:endParaRPr dirty="0" lang="en-US">
              <a:solidFill>
                <a:schemeClr val="tx1"/>
              </a:solidFill>
              <a:latin charset="0" panose="020B0502040204020203" pitchFamily="34" typeface="Segoe UI"/>
              <a:cs charset="0" panose="020B0502040204020203" pitchFamily="34" typeface="Segoe UI"/>
            </a:endParaRPr>
          </a:p>
        </p:txBody>
      </p:sp>
      <p:pic>
        <p:nvPicPr>
          <p:cNvPr id="10" name="Picture 9">
            <a:extLst>
              <a:ext uri="{FF2B5EF4-FFF2-40B4-BE49-F238E27FC236}">
                <a16:creationId xmlns:a16="http://schemas.microsoft.com/office/drawing/2014/main" id="{70C792B7-7274-4EBD-B512-D5CCA49B20BD}"/>
              </a:ext>
            </a:extLst>
          </p:cNvPr>
          <p:cNvPicPr/>
          <p:nvPr/>
        </p:nvPicPr>
        <p:blipFill rotWithShape="1">
          <a:blip r:embed="rId2"/>
          <a:srcRect b="18" r="-32"/>
          <a:stretch/>
        </p:blipFill>
        <p:spPr bwMode="auto">
          <a:xfrm>
            <a:off x="1588" y="1771668"/>
            <a:ext cx="2625967" cy="3487026"/>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EB1D7208-E122-4E9F-BB97-2355E8ECE2DF}"/>
              </a:ext>
            </a:extLst>
          </p:cNvPr>
          <p:cNvPicPr/>
          <p:nvPr/>
        </p:nvPicPr>
        <p:blipFill rotWithShape="1">
          <a:blip r:embed="rId3"/>
          <a:srcRect b="-123" r="221"/>
          <a:stretch/>
        </p:blipFill>
        <p:spPr bwMode="auto">
          <a:xfrm>
            <a:off x="2540170" y="1857085"/>
            <a:ext cx="2713356" cy="3487026"/>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5E8F5CF8-1C92-4078-880F-C61C7142B9D4}"/>
              </a:ext>
            </a:extLst>
          </p:cNvPr>
          <p:cNvPicPr/>
          <p:nvPr/>
        </p:nvPicPr>
        <p:blipFill rotWithShape="1">
          <a:blip r:embed="rId4"/>
          <a:srcRect b="-120" r="135"/>
          <a:stretch/>
        </p:blipFill>
        <p:spPr bwMode="auto">
          <a:xfrm>
            <a:off x="5402749" y="1884206"/>
            <a:ext cx="2210293" cy="3489538"/>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D476D453-A118-4E17-92BB-CA227B76EB37}"/>
              </a:ext>
            </a:extLst>
          </p:cNvPr>
          <p:cNvSpPr txBox="1"/>
          <p:nvPr/>
        </p:nvSpPr>
        <p:spPr>
          <a:xfrm>
            <a:off x="4340328" y="5487987"/>
            <a:ext cx="3514521" cy="748923"/>
          </a:xfrm>
          <a:prstGeom prst="rect">
            <a:avLst/>
          </a:prstGeom>
          <a:noFill/>
        </p:spPr>
        <p:txBody>
          <a:bodyPr rtlCol="0" wrap="square">
            <a:spAutoFit/>
          </a:bodyPr>
          <a:lstStyle/>
          <a:p>
            <a:r>
              <a:rPr b="1" dirty="0" lang="en-US" sz="1600">
                <a:latin charset="0" panose="020B0502040204020203" pitchFamily="34" typeface="Segoe UI"/>
                <a:ea charset="0" panose="02040503050406030204" pitchFamily="18" typeface="Cambria Math"/>
                <a:cs charset="0" panose="020B0502040204020203" pitchFamily="34" typeface="Segoe UI"/>
              </a:rPr>
              <a:t>9</a:t>
            </a:r>
            <a:r>
              <a:rPr b="1" baseline="30000" dirty="0" lang="en-US" sz="1600">
                <a:latin charset="0" panose="020B0502040204020203" pitchFamily="34" typeface="Segoe UI"/>
                <a:ea charset="0" panose="02040503050406030204" pitchFamily="18" typeface="Cambria Math"/>
                <a:cs charset="0" panose="020B0502040204020203" pitchFamily="34" typeface="Segoe UI"/>
              </a:rPr>
              <a:t>0 </a:t>
            </a:r>
            <a:r>
              <a:rPr b="1" dirty="0" lang="en-US" sz="1600">
                <a:latin charset="0" panose="020B0502040204020203" pitchFamily="34" typeface="Segoe UI"/>
                <a:ea charset="0" panose="02040503050406030204" pitchFamily="18" typeface="Cambria Math"/>
                <a:cs charset="0" panose="020B0502040204020203" pitchFamily="34" typeface="Segoe UI"/>
              </a:rPr>
              <a:t> Sector</a:t>
            </a:r>
          </a:p>
          <a:p>
            <a:endParaRPr baseline="30000" dirty="0" lang="en-US" sz="1600">
              <a:latin charset="0" panose="020B0502040204020203" pitchFamily="34" typeface="Segoe UI"/>
              <a:ea charset="0" panose="02040503050406030204" pitchFamily="18" typeface="Cambria Math"/>
              <a:cs charset="0" panose="020B0502040204020203" pitchFamily="34" typeface="Segoe UI"/>
            </a:endParaRPr>
          </a:p>
          <a:p>
            <a:r>
              <a:rPr dirty="0" lang="en-US" sz="1600">
                <a:latin charset="0" panose="020B0502040204020203" pitchFamily="34" typeface="Segoe UI"/>
                <a:ea charset="0" panose="02040503050406030204" pitchFamily="18" typeface="Cambria Math"/>
                <a:cs charset="0" panose="020B0502040204020203" pitchFamily="34" typeface="Segoe UI"/>
              </a:rPr>
              <a:t>Outlet averaged quality: ~87%</a:t>
            </a:r>
          </a:p>
        </p:txBody>
      </p:sp>
      <p:pic>
        <p:nvPicPr>
          <p:cNvPr id="15" name="Picture 14">
            <a:extLst>
              <a:ext uri="{FF2B5EF4-FFF2-40B4-BE49-F238E27FC236}">
                <a16:creationId xmlns:a16="http://schemas.microsoft.com/office/drawing/2014/main" id="{48155526-2C0D-4788-9D61-E3743CC8529C}"/>
              </a:ext>
            </a:extLst>
          </p:cNvPr>
          <p:cNvPicPr/>
          <p:nvPr/>
        </p:nvPicPr>
        <p:blipFill rotWithShape="1">
          <a:blip r:embed="rId5"/>
          <a:srcRect b="15" r="70"/>
          <a:stretch/>
        </p:blipFill>
        <p:spPr bwMode="auto">
          <a:xfrm>
            <a:off x="8395315" y="1857086"/>
            <a:ext cx="2389710" cy="3560345"/>
          </a:xfrm>
          <a:prstGeom prst="rect">
            <a:avLst/>
          </a:prstGeom>
          <a:ln>
            <a:noFill/>
          </a:ln>
          <a:extLst>
            <a:ext uri="{53640926-AAD7-44D8-BBD7-CCE9431645EC}">
              <a14:shadowObscured xmlns:a14="http://schemas.microsoft.com/office/drawing/2010/main"/>
            </a:ext>
          </a:extLst>
        </p:spPr>
      </p:pic>
      <p:cxnSp>
        <p:nvCxnSpPr>
          <p:cNvPr id="16" name="Straight Connector 15">
            <a:extLst>
              <a:ext uri="{FF2B5EF4-FFF2-40B4-BE49-F238E27FC236}">
                <a16:creationId xmlns:a16="http://schemas.microsoft.com/office/drawing/2014/main" id="{7ED7876A-A946-4EA0-993D-6DDACE349F3F}"/>
              </a:ext>
            </a:extLst>
          </p:cNvPr>
          <p:cNvCxnSpPr>
            <a:cxnSpLocks/>
          </p:cNvCxnSpPr>
          <p:nvPr/>
        </p:nvCxnSpPr>
        <p:spPr>
          <a:xfrm>
            <a:off x="7762264" y="1417403"/>
            <a:ext cx="0" cy="44231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2AD315F-6A80-4901-866A-6C659735BD0A}"/>
              </a:ext>
            </a:extLst>
          </p:cNvPr>
          <p:cNvSpPr txBox="1"/>
          <p:nvPr/>
        </p:nvSpPr>
        <p:spPr>
          <a:xfrm>
            <a:off x="2265560" y="1219201"/>
            <a:ext cx="4945718" cy="590931"/>
          </a:xfrm>
          <a:prstGeom prst="rect">
            <a:avLst/>
          </a:prstGeom>
          <a:noFill/>
        </p:spPr>
        <p:txBody>
          <a:bodyPr rtlCol="0" wrap="square">
            <a:spAutoFit/>
          </a:bodyPr>
          <a:lstStyle/>
          <a:p>
            <a:pPr algn="ctr">
              <a:lnSpc>
                <a:spcPct val="90000"/>
              </a:lnSpc>
            </a:pPr>
            <a:r>
              <a:rPr dirty="0" lang="en-US">
                <a:latin charset="0" panose="020B0502040204020203" pitchFamily="34" typeface="Segoe UI"/>
                <a:cs charset="0" panose="020B0502040204020203" pitchFamily="34" typeface="Segoe UI"/>
              </a:rPr>
              <a:t>Profiles on Shell-Side Symmetry Plane</a:t>
            </a:r>
          </a:p>
          <a:p>
            <a:pPr algn="ctr">
              <a:lnSpc>
                <a:spcPct val="90000"/>
              </a:lnSpc>
            </a:pPr>
            <a:r>
              <a:rPr dirty="0" lang="en-US">
                <a:latin charset="0" panose="020B0502040204020203" pitchFamily="34" typeface="Segoe UI"/>
                <a:cs charset="0" panose="020B0502040204020203" pitchFamily="34" typeface="Segoe UI"/>
              </a:rPr>
              <a:t>100 kg/s, 500 K @ Inlet </a:t>
            </a:r>
          </a:p>
        </p:txBody>
      </p:sp>
      <p:sp>
        <p:nvSpPr>
          <p:cNvPr id="17" name="TextBox 16">
            <a:extLst>
              <a:ext uri="{FF2B5EF4-FFF2-40B4-BE49-F238E27FC236}">
                <a16:creationId xmlns:a16="http://schemas.microsoft.com/office/drawing/2014/main" id="{2940BF92-6DD8-4A34-836E-BCED92D9EF51}"/>
              </a:ext>
            </a:extLst>
          </p:cNvPr>
          <p:cNvSpPr txBox="1"/>
          <p:nvPr/>
        </p:nvSpPr>
        <p:spPr>
          <a:xfrm>
            <a:off x="7453582" y="1219200"/>
            <a:ext cx="4945718" cy="341632"/>
          </a:xfrm>
          <a:prstGeom prst="rect">
            <a:avLst/>
          </a:prstGeom>
          <a:noFill/>
        </p:spPr>
        <p:txBody>
          <a:bodyPr rtlCol="0" wrap="square">
            <a:spAutoFit/>
          </a:bodyPr>
          <a:lstStyle/>
          <a:p>
            <a:pPr algn="ctr">
              <a:lnSpc>
                <a:spcPct val="90000"/>
              </a:lnSpc>
            </a:pPr>
            <a:r>
              <a:rPr dirty="0" lang="en-US"/>
              <a:t>Profiles on Tube-Side Walls</a:t>
            </a:r>
          </a:p>
        </p:txBody>
      </p:sp>
    </p:spTree>
    <p:extLst>
      <p:ext uri="{BB962C8B-B14F-4D97-AF65-F5344CB8AC3E}">
        <p14:creationId xmlns:p14="http://schemas.microsoft.com/office/powerpoint/2010/main" val="3549516869"/>
      </p:ext>
    </p:extLst>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FC48-1EFB-418C-8ACC-51D7AF6300A3}"/>
              </a:ext>
            </a:extLst>
          </p:cNvPr>
          <p:cNvSpPr>
            <a:spLocks noGrp="1"/>
          </p:cNvSpPr>
          <p:nvPr>
            <p:ph type="title"/>
          </p:nvPr>
        </p:nvSpPr>
        <p:spPr>
          <a:xfrm>
            <a:off x="345878" y="275435"/>
            <a:ext cx="11422261" cy="535531"/>
          </a:xfrm>
        </p:spPr>
        <p:txBody>
          <a:bodyPr/>
          <a:lstStyle/>
          <a:p>
            <a:r>
              <a:rPr dirty="0" lang="en-US">
                <a:latin charset="0" panose="020B0502040204020203" pitchFamily="34" typeface="Segoe UI"/>
                <a:cs charset="0" panose="020B0502040204020203" pitchFamily="34" typeface="Segoe UI"/>
              </a:rPr>
              <a:t>Nuclear Energy | SMR | Prediction of Steam Quality </a:t>
            </a:r>
          </a:p>
        </p:txBody>
      </p:sp>
      <p:sp>
        <p:nvSpPr>
          <p:cNvPr id="9" name="Rectangle 8">
            <a:extLst>
              <a:ext uri="{FF2B5EF4-FFF2-40B4-BE49-F238E27FC236}">
                <a16:creationId xmlns:a16="http://schemas.microsoft.com/office/drawing/2014/main" id="{583AA464-B757-43BE-BF8A-1398947EF64B}"/>
              </a:ext>
            </a:extLst>
          </p:cNvPr>
          <p:cNvSpPr/>
          <p:nvPr/>
        </p:nvSpPr>
        <p:spPr>
          <a:xfrm>
            <a:off x="624830" y="6240780"/>
            <a:ext cx="1128912" cy="571500"/>
          </a:xfrm>
          <a:prstGeom prst="rect">
            <a:avLst/>
          </a:prstGeom>
          <a:solidFill>
            <a:schemeClr val="bg1"/>
          </a:solidFill>
          <a:ln>
            <a:noFill/>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45720" compatLnSpc="1" forceAA="0" fromWordArt="0" horzOverflow="overflow" lIns="45720" numCol="1" rIns="45720" rot="0" rtlCol="0" spcCol="0" spcFirstLastPara="0" tIns="45720" vert="horz" vertOverflow="overflow" wrap="square">
            <a:prstTxWarp prst="textNoShape">
              <a:avLst/>
            </a:prstTxWarp>
            <a:noAutofit/>
          </a:bodyPr>
          <a:lstStyle/>
          <a:p>
            <a:pPr algn="ctr">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23" name="Rectangle 22">
            <a:extLst>
              <a:ext uri="{FF2B5EF4-FFF2-40B4-BE49-F238E27FC236}">
                <a16:creationId xmlns:a16="http://schemas.microsoft.com/office/drawing/2014/main" id="{EE3F853F-BE21-4FB4-B66B-728157FF3508}"/>
              </a:ext>
            </a:extLst>
          </p:cNvPr>
          <p:cNvSpPr/>
          <p:nvPr/>
        </p:nvSpPr>
        <p:spPr>
          <a:xfrm>
            <a:off x="447476" y="6273800"/>
            <a:ext cx="1128912" cy="571500"/>
          </a:xfrm>
          <a:prstGeom prst="rect">
            <a:avLst/>
          </a:prstGeom>
          <a:solidFill>
            <a:schemeClr val="bg1"/>
          </a:solidFill>
          <a:ln>
            <a:noFill/>
          </a:ln>
          <a:effectLst/>
          <a:scene3d>
            <a:camera prst="orthographicFront">
              <a:rot lat="0" lon="0" rev="0"/>
            </a:camera>
            <a:lightRig dir="t" rig="threePt">
              <a:rot lat="0" lon="0" rev="1200000"/>
            </a:lightRig>
          </a:scene3d>
          <a:sp3d/>
        </p:spPr>
        <p:style>
          <a:lnRef idx="0">
            <a:schemeClr val="accent1"/>
          </a:lnRef>
          <a:fillRef idx="3">
            <a:schemeClr val="accent1"/>
          </a:fillRef>
          <a:effectRef idx="3">
            <a:schemeClr val="accent1"/>
          </a:effectRef>
          <a:fontRef idx="minor">
            <a:schemeClr val="lt1"/>
          </a:fontRef>
        </p:style>
        <p:txBody>
          <a:bodyPr anchor="ctr" anchorCtr="0" bIns="45720" compatLnSpc="1" forceAA="0" fromWordArt="0" horzOverflow="overflow" lIns="45720" numCol="1" rIns="45720" rot="0" rtlCol="0" spcCol="0" spcFirstLastPara="0" tIns="45720" vert="horz" vertOverflow="overflow" wrap="square">
            <a:prstTxWarp prst="textNoShape">
              <a:avLst/>
            </a:prstTxWarp>
            <a:noAutofit/>
          </a:bodyPr>
          <a:lstStyle/>
          <a:p>
            <a:pPr algn="ctr">
              <a:lnSpc>
                <a:spcPct val="90000"/>
              </a:lnSpc>
            </a:pPr>
            <a:endParaRPr dirty="0" lang="en-US">
              <a:solidFill>
                <a:schemeClr val="tx1"/>
              </a:solidFill>
              <a:latin charset="0" panose="020B0502040204020203" pitchFamily="34" typeface="Segoe UI"/>
              <a:cs charset="0" panose="020B0502040204020203" pitchFamily="34" typeface="Segoe UI"/>
            </a:endParaRPr>
          </a:p>
        </p:txBody>
      </p:sp>
      <p:sp>
        <p:nvSpPr>
          <p:cNvPr id="14" name="TextBox 13">
            <a:extLst>
              <a:ext uri="{FF2B5EF4-FFF2-40B4-BE49-F238E27FC236}">
                <a16:creationId xmlns:a16="http://schemas.microsoft.com/office/drawing/2014/main" id="{D476D453-A118-4E17-92BB-CA227B76EB37}"/>
              </a:ext>
            </a:extLst>
          </p:cNvPr>
          <p:cNvSpPr txBox="1"/>
          <p:nvPr/>
        </p:nvSpPr>
        <p:spPr>
          <a:xfrm>
            <a:off x="4340328" y="5487987"/>
            <a:ext cx="3514521" cy="748923"/>
          </a:xfrm>
          <a:prstGeom prst="rect">
            <a:avLst/>
          </a:prstGeom>
          <a:noFill/>
        </p:spPr>
        <p:txBody>
          <a:bodyPr rtlCol="0" wrap="square">
            <a:spAutoFit/>
          </a:bodyPr>
          <a:lstStyle/>
          <a:p>
            <a:r>
              <a:rPr b="1" dirty="0" lang="en-US" sz="1600">
                <a:latin charset="0" panose="020B0502040204020203" pitchFamily="34" typeface="Segoe UI"/>
                <a:ea charset="0" panose="02040503050406030204" pitchFamily="18" typeface="Cambria Math"/>
                <a:cs charset="0" panose="020B0502040204020203" pitchFamily="34" typeface="Segoe UI"/>
              </a:rPr>
              <a:t>9</a:t>
            </a:r>
            <a:r>
              <a:rPr b="1" baseline="30000" dirty="0" lang="en-US" sz="1600">
                <a:latin charset="0" panose="020B0502040204020203" pitchFamily="34" typeface="Segoe UI"/>
                <a:ea charset="0" panose="02040503050406030204" pitchFamily="18" typeface="Cambria Math"/>
                <a:cs charset="0" panose="020B0502040204020203" pitchFamily="34" typeface="Segoe UI"/>
              </a:rPr>
              <a:t>0 </a:t>
            </a:r>
            <a:r>
              <a:rPr b="1" dirty="0" lang="en-US" sz="1600">
                <a:latin charset="0" panose="020B0502040204020203" pitchFamily="34" typeface="Segoe UI"/>
                <a:ea charset="0" panose="02040503050406030204" pitchFamily="18" typeface="Cambria Math"/>
                <a:cs charset="0" panose="020B0502040204020203" pitchFamily="34" typeface="Segoe UI"/>
              </a:rPr>
              <a:t> Sector</a:t>
            </a:r>
          </a:p>
          <a:p>
            <a:endParaRPr baseline="30000" dirty="0" lang="en-US" sz="1600">
              <a:latin charset="0" panose="020B0502040204020203" pitchFamily="34" typeface="Segoe UI"/>
              <a:ea charset="0" panose="02040503050406030204" pitchFamily="18" typeface="Cambria Math"/>
              <a:cs charset="0" panose="020B0502040204020203" pitchFamily="34" typeface="Segoe UI"/>
            </a:endParaRPr>
          </a:p>
          <a:p>
            <a:r>
              <a:rPr dirty="0" lang="en-US" sz="1600">
                <a:latin charset="0" panose="020B0502040204020203" pitchFamily="34" typeface="Segoe UI"/>
                <a:ea charset="0" panose="02040503050406030204" pitchFamily="18" typeface="Cambria Math"/>
                <a:cs charset="0" panose="020B0502040204020203" pitchFamily="34" typeface="Segoe UI"/>
              </a:rPr>
              <a:t>Outlet averaged quality: ~67%</a:t>
            </a:r>
          </a:p>
        </p:txBody>
      </p:sp>
      <p:cxnSp>
        <p:nvCxnSpPr>
          <p:cNvPr id="16" name="Straight Connector 15">
            <a:extLst>
              <a:ext uri="{FF2B5EF4-FFF2-40B4-BE49-F238E27FC236}">
                <a16:creationId xmlns:a16="http://schemas.microsoft.com/office/drawing/2014/main" id="{7ED7876A-A946-4EA0-993D-6DDACE349F3F}"/>
              </a:ext>
            </a:extLst>
          </p:cNvPr>
          <p:cNvCxnSpPr>
            <a:cxnSpLocks/>
          </p:cNvCxnSpPr>
          <p:nvPr/>
        </p:nvCxnSpPr>
        <p:spPr>
          <a:xfrm>
            <a:off x="7762264" y="1417403"/>
            <a:ext cx="0" cy="442314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2AD315F-6A80-4901-866A-6C659735BD0A}"/>
              </a:ext>
            </a:extLst>
          </p:cNvPr>
          <p:cNvSpPr txBox="1"/>
          <p:nvPr/>
        </p:nvSpPr>
        <p:spPr>
          <a:xfrm>
            <a:off x="2265560" y="1219200"/>
            <a:ext cx="4945718" cy="840230"/>
          </a:xfrm>
          <a:prstGeom prst="rect">
            <a:avLst/>
          </a:prstGeom>
          <a:noFill/>
        </p:spPr>
        <p:txBody>
          <a:bodyPr rtlCol="0" wrap="square">
            <a:spAutoFit/>
          </a:bodyPr>
          <a:lstStyle/>
          <a:p>
            <a:pPr algn="ctr">
              <a:lnSpc>
                <a:spcPct val="90000"/>
              </a:lnSpc>
            </a:pPr>
            <a:r>
              <a:rPr dirty="0" lang="en-US">
                <a:latin charset="0" panose="020B0502040204020203" pitchFamily="34" typeface="Segoe UI"/>
                <a:cs charset="0" panose="020B0502040204020203" pitchFamily="34" typeface="Segoe UI"/>
              </a:rPr>
              <a:t>Profiles on Shell-Side Symmetry Plane</a:t>
            </a:r>
          </a:p>
          <a:p>
            <a:pPr algn="ctr">
              <a:lnSpc>
                <a:spcPct val="90000"/>
              </a:lnSpc>
            </a:pPr>
            <a:r>
              <a:rPr dirty="0" lang="en-US">
                <a:latin charset="0" panose="020B0502040204020203" pitchFamily="34" typeface="Segoe UI"/>
                <a:cs charset="0" panose="020B0502040204020203" pitchFamily="34" typeface="Segoe UI"/>
              </a:rPr>
              <a:t>500 kg/s, 500 K @ Inlet </a:t>
            </a:r>
          </a:p>
          <a:p>
            <a:pPr algn="ctr">
              <a:lnSpc>
                <a:spcPct val="90000"/>
              </a:lnSpc>
            </a:pPr>
            <a:r>
              <a:rPr dirty="0" lang="en-US">
                <a:latin charset="0" panose="020B0502040204020203" pitchFamily="34" typeface="Segoe UI"/>
                <a:cs charset="0" panose="020B0502040204020203" pitchFamily="34" typeface="Segoe UI"/>
              </a:rPr>
              <a:t> </a:t>
            </a:r>
          </a:p>
        </p:txBody>
      </p:sp>
      <p:sp>
        <p:nvSpPr>
          <p:cNvPr id="17" name="TextBox 16">
            <a:extLst>
              <a:ext uri="{FF2B5EF4-FFF2-40B4-BE49-F238E27FC236}">
                <a16:creationId xmlns:a16="http://schemas.microsoft.com/office/drawing/2014/main" id="{2940BF92-6DD8-4A34-836E-BCED92D9EF51}"/>
              </a:ext>
            </a:extLst>
          </p:cNvPr>
          <p:cNvSpPr txBox="1"/>
          <p:nvPr/>
        </p:nvSpPr>
        <p:spPr>
          <a:xfrm>
            <a:off x="7453582" y="1219200"/>
            <a:ext cx="4945718" cy="341632"/>
          </a:xfrm>
          <a:prstGeom prst="rect">
            <a:avLst/>
          </a:prstGeom>
          <a:noFill/>
        </p:spPr>
        <p:txBody>
          <a:bodyPr rtlCol="0" wrap="square">
            <a:spAutoFit/>
          </a:bodyPr>
          <a:lstStyle/>
          <a:p>
            <a:pPr algn="ctr">
              <a:lnSpc>
                <a:spcPct val="90000"/>
              </a:lnSpc>
            </a:pPr>
            <a:r>
              <a:rPr dirty="0" lang="en-US">
                <a:latin charset="0" panose="020B0502040204020203" pitchFamily="34" typeface="Segoe UI"/>
                <a:cs charset="0" panose="020B0502040204020203" pitchFamily="34" typeface="Segoe UI"/>
              </a:rPr>
              <a:t>Profiles on Tube-Side Walls</a:t>
            </a:r>
          </a:p>
        </p:txBody>
      </p:sp>
      <p:pic>
        <p:nvPicPr>
          <p:cNvPr id="29" name="Picture 28">
            <a:extLst>
              <a:ext uri="{FF2B5EF4-FFF2-40B4-BE49-F238E27FC236}">
                <a16:creationId xmlns:a16="http://schemas.microsoft.com/office/drawing/2014/main" id="{47A7ACF9-9CA0-4691-BD0A-992C96C90808}"/>
              </a:ext>
            </a:extLst>
          </p:cNvPr>
          <p:cNvPicPr>
            <a:picLocks noChangeAspect="1"/>
          </p:cNvPicPr>
          <p:nvPr/>
        </p:nvPicPr>
        <p:blipFill rotWithShape="1">
          <a:blip r:embed="rId2"/>
          <a:srcRect b="-90" r="-110"/>
          <a:stretch/>
        </p:blipFill>
        <p:spPr>
          <a:xfrm>
            <a:off x="1923432" y="1884811"/>
            <a:ext cx="751019" cy="3417691"/>
          </a:xfrm>
          <a:prstGeom prst="rect">
            <a:avLst/>
          </a:prstGeom>
        </p:spPr>
      </p:pic>
      <p:pic>
        <p:nvPicPr>
          <p:cNvPr id="30" name="Picture 29">
            <a:extLst>
              <a:ext uri="{FF2B5EF4-FFF2-40B4-BE49-F238E27FC236}">
                <a16:creationId xmlns:a16="http://schemas.microsoft.com/office/drawing/2014/main" id="{8E5BC33E-FFB3-44C9-8B63-07D3C87B1B9A}"/>
              </a:ext>
            </a:extLst>
          </p:cNvPr>
          <p:cNvPicPr>
            <a:picLocks noChangeAspect="1"/>
          </p:cNvPicPr>
          <p:nvPr/>
        </p:nvPicPr>
        <p:blipFill rotWithShape="1">
          <a:blip r:embed="rId3"/>
          <a:srcRect b="136" r="-307"/>
          <a:stretch/>
        </p:blipFill>
        <p:spPr>
          <a:xfrm>
            <a:off x="1588" y="2105278"/>
            <a:ext cx="1901063" cy="2538413"/>
          </a:xfrm>
          <a:prstGeom prst="rect">
            <a:avLst/>
          </a:prstGeom>
        </p:spPr>
      </p:pic>
      <p:pic>
        <p:nvPicPr>
          <p:cNvPr id="31" name="Picture 30">
            <a:extLst>
              <a:ext uri="{FF2B5EF4-FFF2-40B4-BE49-F238E27FC236}">
                <a16:creationId xmlns:a16="http://schemas.microsoft.com/office/drawing/2014/main" id="{20D88D93-7AA2-415D-BD5C-1B2CE46153AF}"/>
              </a:ext>
            </a:extLst>
          </p:cNvPr>
          <p:cNvPicPr>
            <a:picLocks noChangeAspect="1"/>
          </p:cNvPicPr>
          <p:nvPr/>
        </p:nvPicPr>
        <p:blipFill rotWithShape="1">
          <a:blip r:embed="rId4"/>
          <a:srcRect b="80" r="-163"/>
          <a:stretch/>
        </p:blipFill>
        <p:spPr>
          <a:xfrm>
            <a:off x="2510019" y="1759036"/>
            <a:ext cx="2637599" cy="3669239"/>
          </a:xfrm>
          <a:prstGeom prst="rect">
            <a:avLst/>
          </a:prstGeom>
        </p:spPr>
      </p:pic>
      <p:pic>
        <p:nvPicPr>
          <p:cNvPr id="32" name="Picture 31">
            <a:extLst>
              <a:ext uri="{FF2B5EF4-FFF2-40B4-BE49-F238E27FC236}">
                <a16:creationId xmlns:a16="http://schemas.microsoft.com/office/drawing/2014/main" id="{F94D3AC7-255B-4487-829E-BF41CE55EA0D}"/>
              </a:ext>
            </a:extLst>
          </p:cNvPr>
          <p:cNvPicPr>
            <a:picLocks noChangeAspect="1"/>
          </p:cNvPicPr>
          <p:nvPr/>
        </p:nvPicPr>
        <p:blipFill rotWithShape="1">
          <a:blip r:embed="rId5"/>
          <a:srcRect b="157" r="165"/>
          <a:stretch/>
        </p:blipFill>
        <p:spPr>
          <a:xfrm>
            <a:off x="5147630" y="1759035"/>
            <a:ext cx="2305945" cy="3543466"/>
          </a:xfrm>
          <a:prstGeom prst="rect">
            <a:avLst/>
          </a:prstGeom>
        </p:spPr>
      </p:pic>
      <p:pic>
        <p:nvPicPr>
          <p:cNvPr id="33" name="Picture 32">
            <a:extLst>
              <a:ext uri="{FF2B5EF4-FFF2-40B4-BE49-F238E27FC236}">
                <a16:creationId xmlns:a16="http://schemas.microsoft.com/office/drawing/2014/main" id="{11E47C33-1EEC-45B6-A951-0DC5A572665C}"/>
              </a:ext>
            </a:extLst>
          </p:cNvPr>
          <p:cNvPicPr>
            <a:picLocks noChangeAspect="1"/>
          </p:cNvPicPr>
          <p:nvPr/>
        </p:nvPicPr>
        <p:blipFill rotWithShape="1">
          <a:blip r:embed="rId6"/>
          <a:srcRect b="-92" r="26"/>
          <a:stretch/>
        </p:blipFill>
        <p:spPr>
          <a:xfrm>
            <a:off x="8282032" y="1733482"/>
            <a:ext cx="2375829" cy="3694793"/>
          </a:xfrm>
          <a:prstGeom prst="rect">
            <a:avLst/>
          </a:prstGeom>
        </p:spPr>
      </p:pic>
    </p:spTree>
    <p:extLst>
      <p:ext uri="{BB962C8B-B14F-4D97-AF65-F5344CB8AC3E}">
        <p14:creationId xmlns:p14="http://schemas.microsoft.com/office/powerpoint/2010/main" val="20816497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58DA9-7A9C-4B53-8B69-9D186108DC11}"/>
              </a:ext>
            </a:extLst>
          </p:cNvPr>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Acknowledgements</a:t>
            </a:r>
          </a:p>
        </p:txBody>
      </p:sp>
      <p:sp>
        <p:nvSpPr>
          <p:cNvPr id="3" name="Content Placeholder 2">
            <a:extLst>
              <a:ext uri="{FF2B5EF4-FFF2-40B4-BE49-F238E27FC236}">
                <a16:creationId xmlns:a16="http://schemas.microsoft.com/office/drawing/2014/main" id="{7DFBBA35-1E0D-4A8D-B3A9-16BA3A936EB6}"/>
              </a:ext>
            </a:extLst>
          </p:cNvPr>
          <p:cNvSpPr>
            <a:spLocks noGrp="1"/>
          </p:cNvSpPr>
          <p:nvPr>
            <p:ph idx="1"/>
          </p:nvPr>
        </p:nvSpPr>
        <p:spPr/>
        <p:txBody>
          <a:bodyPr/>
          <a:lstStyle/>
          <a:p>
            <a:r>
              <a:rPr lang="en-US" sz="2400" dirty="0">
                <a:latin typeface="Segoe UI" panose="020B0502040204020203" pitchFamily="34" charset="0"/>
                <a:cs typeface="Segoe UI" panose="020B0502040204020203" pitchFamily="34" charset="0"/>
              </a:rPr>
              <a:t>Wayne and Gayle Laufer Endowment</a:t>
            </a:r>
          </a:p>
          <a:p>
            <a:r>
              <a:rPr lang="en-US" sz="2400" dirty="0">
                <a:latin typeface="Segoe UI" panose="020B0502040204020203" pitchFamily="34" charset="0"/>
                <a:cs typeface="Segoe UI" panose="020B0502040204020203" pitchFamily="34" charset="0"/>
              </a:rPr>
              <a:t>Missouri University of Science &amp; Technology</a:t>
            </a:r>
          </a:p>
          <a:p>
            <a:endParaRPr lang="en-US" sz="2400" dirty="0">
              <a:latin typeface="Segoe UI" panose="020B0502040204020203" pitchFamily="34" charset="0"/>
              <a:cs typeface="Segoe UI" panose="020B0502040204020203" pitchFamily="34" charset="0"/>
            </a:endParaRPr>
          </a:p>
          <a:p>
            <a:r>
              <a:rPr lang="en-US" sz="2400" dirty="0">
                <a:latin typeface="Segoe UI" panose="020B0502040204020203" pitchFamily="34" charset="0"/>
                <a:cs typeface="Segoe UI" panose="020B0502040204020203" pitchFamily="34" charset="0"/>
              </a:rPr>
              <a:t>Nuclear Energy and Fuel Cycle Division, ORNL</a:t>
            </a:r>
          </a:p>
          <a:p>
            <a:r>
              <a:rPr lang="en-US" sz="2400" dirty="0">
                <a:latin typeface="Segoe UI" panose="020B0502040204020203" pitchFamily="34" charset="0"/>
                <a:cs typeface="Segoe UI" panose="020B0502040204020203" pitchFamily="34" charset="0"/>
              </a:rPr>
              <a:t>Fusion Energy Division, ORNL</a:t>
            </a:r>
          </a:p>
          <a:p>
            <a:r>
              <a:rPr lang="en-US" sz="2400" dirty="0">
                <a:latin typeface="Segoe UI" panose="020B0502040204020203" pitchFamily="34" charset="0"/>
                <a:cs typeface="Segoe UI" panose="020B0502040204020203" pitchFamily="34" charset="0"/>
              </a:rPr>
              <a:t>Compute and Data Environment for Sciences (CADES), ORNL</a:t>
            </a:r>
          </a:p>
          <a:p>
            <a:r>
              <a:rPr lang="en-US" sz="2400" dirty="0">
                <a:latin typeface="Segoe UI" panose="020B0502040204020203" pitchFamily="34" charset="0"/>
                <a:cs typeface="Segoe UI" panose="020B0502040204020203" pitchFamily="34" charset="0"/>
              </a:rPr>
              <a:t>USDOE Funding (NE, EERE, WPTO, ARPA-e)</a:t>
            </a:r>
          </a:p>
          <a:p>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57575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9E3038-181D-42CF-AB9A-CC95BF05286F}"/>
              </a:ext>
            </a:extLst>
          </p:cNvPr>
          <p:cNvSpPr>
            <a:spLocks noGrp="1"/>
          </p:cNvSpPr>
          <p:nvPr>
            <p:ph type="title"/>
          </p:nvPr>
        </p:nvSpPr>
        <p:spPr>
          <a:xfrm>
            <a:off x="453737" y="218625"/>
            <a:ext cx="11430000" cy="539496"/>
          </a:xfrm>
        </p:spPr>
        <p:txBody>
          <a:bodyPr/>
          <a:lstStyle/>
          <a:p>
            <a:pPr algn="ctr"/>
            <a:r>
              <a:rPr lang="en-US" dirty="0">
                <a:latin typeface="Segoe UI" panose="020B0502040204020203" pitchFamily="34" charset="0"/>
                <a:cs typeface="Segoe UI" panose="020B0502040204020203" pitchFamily="34" charset="0"/>
              </a:rPr>
              <a:t>Thank you!</a:t>
            </a:r>
          </a:p>
        </p:txBody>
      </p:sp>
      <p:pic>
        <p:nvPicPr>
          <p:cNvPr id="3" name="Picture 2">
            <a:extLst>
              <a:ext uri="{FF2B5EF4-FFF2-40B4-BE49-F238E27FC236}">
                <a16:creationId xmlns:a16="http://schemas.microsoft.com/office/drawing/2014/main" id="{FA2B33FA-11DB-B41E-0A3E-EC4549F0FEE8}"/>
              </a:ext>
            </a:extLst>
          </p:cNvPr>
          <p:cNvPicPr>
            <a:picLocks noChangeAspect="1"/>
          </p:cNvPicPr>
          <p:nvPr/>
        </p:nvPicPr>
        <p:blipFill>
          <a:blip r:embed="rId2"/>
          <a:stretch>
            <a:fillRect/>
          </a:stretch>
        </p:blipFill>
        <p:spPr>
          <a:xfrm>
            <a:off x="453737" y="942975"/>
            <a:ext cx="11430000" cy="4972050"/>
          </a:xfrm>
          <a:prstGeom prst="rect">
            <a:avLst/>
          </a:prstGeom>
        </p:spPr>
      </p:pic>
      <p:sp>
        <p:nvSpPr>
          <p:cNvPr id="5" name="TextBox 4">
            <a:extLst>
              <a:ext uri="{FF2B5EF4-FFF2-40B4-BE49-F238E27FC236}">
                <a16:creationId xmlns:a16="http://schemas.microsoft.com/office/drawing/2014/main" id="{3A1F9BFC-2EC0-B943-1E13-2E560020C12F}"/>
              </a:ext>
            </a:extLst>
          </p:cNvPr>
          <p:cNvSpPr txBox="1"/>
          <p:nvPr/>
        </p:nvSpPr>
        <p:spPr>
          <a:xfrm>
            <a:off x="4320021" y="5915213"/>
            <a:ext cx="6104658" cy="369332"/>
          </a:xfrm>
          <a:prstGeom prst="rect">
            <a:avLst/>
          </a:prstGeom>
          <a:noFill/>
        </p:spPr>
        <p:txBody>
          <a:bodyPr wrap="square">
            <a:spAutoFit/>
          </a:bodyPr>
          <a:lstStyle/>
          <a:p>
            <a:r>
              <a:rPr lang="en-US" dirty="0">
                <a:latin typeface="Segoe UI" panose="020B0502040204020203" pitchFamily="34" charset="0"/>
                <a:cs typeface="Segoe UI" panose="020B0502040204020203" pitchFamily="34" charset="0"/>
              </a:rPr>
              <a:t>https://dilbert.com/strip/1989-09-24</a:t>
            </a:r>
          </a:p>
        </p:txBody>
      </p:sp>
    </p:spTree>
    <p:extLst>
      <p:ext uri="{BB962C8B-B14F-4D97-AF65-F5344CB8AC3E}">
        <p14:creationId xmlns:p14="http://schemas.microsoft.com/office/powerpoint/2010/main" val="13889943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B9EEF-BA16-452E-AE8D-83B4F64B2C07}"/>
              </a:ext>
            </a:extLst>
          </p:cNvPr>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Key Challenges in Fuel-to-Energy</a:t>
            </a:r>
          </a:p>
        </p:txBody>
      </p:sp>
      <p:sp>
        <p:nvSpPr>
          <p:cNvPr id="4" name="Rectangle: Rounded Corners 3">
            <a:extLst>
              <a:ext uri="{FF2B5EF4-FFF2-40B4-BE49-F238E27FC236}">
                <a16:creationId xmlns:a16="http://schemas.microsoft.com/office/drawing/2014/main" id="{BD075B00-F4CC-4387-8E81-0BFB4FCA835A}"/>
              </a:ext>
            </a:extLst>
          </p:cNvPr>
          <p:cNvSpPr/>
          <p:nvPr/>
        </p:nvSpPr>
        <p:spPr>
          <a:xfrm>
            <a:off x="429767" y="1049942"/>
            <a:ext cx="1845733" cy="787400"/>
          </a:xfrm>
          <a:prstGeom prst="roundRect">
            <a:avLst/>
          </a:prstGeom>
          <a:solidFill>
            <a:schemeClr val="bg1"/>
          </a:solidFill>
          <a:ln w="19050">
            <a:solidFill>
              <a:schemeClr val="accent4"/>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latin typeface="Segoe UI" panose="020B0502040204020203" pitchFamily="34" charset="0"/>
                <a:cs typeface="Segoe UI" panose="020B0502040204020203" pitchFamily="34" charset="0"/>
              </a:rPr>
              <a:t>Nuclear Processes</a:t>
            </a:r>
          </a:p>
        </p:txBody>
      </p:sp>
      <p:sp>
        <p:nvSpPr>
          <p:cNvPr id="6" name="Rectangle: Rounded Corners 5">
            <a:extLst>
              <a:ext uri="{FF2B5EF4-FFF2-40B4-BE49-F238E27FC236}">
                <a16:creationId xmlns:a16="http://schemas.microsoft.com/office/drawing/2014/main" id="{9125A703-ACDE-4BBE-A773-E1EB9092E3BE}"/>
              </a:ext>
            </a:extLst>
          </p:cNvPr>
          <p:cNvSpPr/>
          <p:nvPr/>
        </p:nvSpPr>
        <p:spPr>
          <a:xfrm>
            <a:off x="5096260" y="939634"/>
            <a:ext cx="1845733" cy="787400"/>
          </a:xfrm>
          <a:prstGeom prst="roundRect">
            <a:avLst/>
          </a:prstGeom>
          <a:solidFill>
            <a:schemeClr val="bg1"/>
          </a:solidFill>
          <a:ln w="1905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latin typeface="Segoe UI" panose="020B0502040204020203" pitchFamily="34" charset="0"/>
                <a:cs typeface="Segoe UI" panose="020B0502040204020203" pitchFamily="34" charset="0"/>
              </a:rPr>
              <a:t>Thermal Transport Processes</a:t>
            </a:r>
          </a:p>
        </p:txBody>
      </p:sp>
      <p:sp>
        <p:nvSpPr>
          <p:cNvPr id="7" name="Rectangle: Rounded Corners 6">
            <a:extLst>
              <a:ext uri="{FF2B5EF4-FFF2-40B4-BE49-F238E27FC236}">
                <a16:creationId xmlns:a16="http://schemas.microsoft.com/office/drawing/2014/main" id="{6F4F47D1-6A3D-4FA3-999A-1EDF8B8E0BDF}"/>
              </a:ext>
            </a:extLst>
          </p:cNvPr>
          <p:cNvSpPr/>
          <p:nvPr/>
        </p:nvSpPr>
        <p:spPr>
          <a:xfrm>
            <a:off x="7663542" y="1049942"/>
            <a:ext cx="1845733" cy="787400"/>
          </a:xfrm>
          <a:prstGeom prst="roundRect">
            <a:avLst/>
          </a:prstGeom>
          <a:solidFill>
            <a:schemeClr val="bg1"/>
          </a:solidFill>
          <a:ln w="19050">
            <a:solidFill>
              <a:schemeClr val="accent4"/>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latin typeface="Segoe UI" panose="020B0502040204020203" pitchFamily="34" charset="0"/>
                <a:cs typeface="Segoe UI" panose="020B0502040204020203" pitchFamily="34" charset="0"/>
              </a:rPr>
              <a:t>Biofuel Processes</a:t>
            </a:r>
          </a:p>
        </p:txBody>
      </p:sp>
      <p:sp>
        <p:nvSpPr>
          <p:cNvPr id="8" name="Rectangle: Rounded Corners 7">
            <a:extLst>
              <a:ext uri="{FF2B5EF4-FFF2-40B4-BE49-F238E27FC236}">
                <a16:creationId xmlns:a16="http://schemas.microsoft.com/office/drawing/2014/main" id="{A49FD50D-E2BF-4933-B516-387C2AFDED70}"/>
              </a:ext>
            </a:extLst>
          </p:cNvPr>
          <p:cNvSpPr/>
          <p:nvPr/>
        </p:nvSpPr>
        <p:spPr>
          <a:xfrm>
            <a:off x="10016068" y="1049942"/>
            <a:ext cx="1845733" cy="787400"/>
          </a:xfrm>
          <a:prstGeom prst="roundRect">
            <a:avLst/>
          </a:prstGeom>
          <a:solidFill>
            <a:schemeClr val="bg1"/>
          </a:solidFill>
          <a:ln w="19050">
            <a:solidFill>
              <a:schemeClr val="accent4"/>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latin typeface="Segoe UI" panose="020B0502040204020203" pitchFamily="34" charset="0"/>
                <a:cs typeface="Segoe UI" panose="020B0502040204020203" pitchFamily="34" charset="0"/>
              </a:rPr>
              <a:t>Solar Power Systems</a:t>
            </a:r>
          </a:p>
        </p:txBody>
      </p:sp>
      <p:sp>
        <p:nvSpPr>
          <p:cNvPr id="9" name="TextBox 8">
            <a:extLst>
              <a:ext uri="{FF2B5EF4-FFF2-40B4-BE49-F238E27FC236}">
                <a16:creationId xmlns:a16="http://schemas.microsoft.com/office/drawing/2014/main" id="{96CF5BEF-1E2F-4703-B62B-3412BA407D5F}"/>
              </a:ext>
            </a:extLst>
          </p:cNvPr>
          <p:cNvSpPr txBox="1"/>
          <p:nvPr/>
        </p:nvSpPr>
        <p:spPr>
          <a:xfrm>
            <a:off x="414913" y="1989367"/>
            <a:ext cx="1845733" cy="2585323"/>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dirty="0">
                <a:latin typeface="Segoe UI" panose="020B0502040204020203" pitchFamily="34" charset="0"/>
                <a:cs typeface="Segoe UI" panose="020B0502040204020203" pitchFamily="34" charset="0"/>
              </a:rPr>
              <a:t>Nuclear fission</a:t>
            </a:r>
          </a:p>
          <a:p>
            <a:pPr marL="285750" indent="-285750" algn="l">
              <a:lnSpc>
                <a:spcPct val="90000"/>
              </a:lnSpc>
              <a:buFont typeface="Arial" panose="020B0604020202020204" pitchFamily="34" charset="0"/>
              <a:buChar char="•"/>
            </a:pPr>
            <a:endParaRPr lang="en-US" dirty="0">
              <a:latin typeface="Segoe UI" panose="020B0502040204020203" pitchFamily="34" charset="0"/>
              <a:cs typeface="Segoe UI" panose="020B0502040204020203" pitchFamily="34" charset="0"/>
            </a:endParaRPr>
          </a:p>
          <a:p>
            <a:pPr marL="285750" indent="-285750" algn="l">
              <a:lnSpc>
                <a:spcPct val="90000"/>
              </a:lnSpc>
              <a:buFont typeface="Arial" panose="020B0604020202020204" pitchFamily="34" charset="0"/>
              <a:buChar char="•"/>
            </a:pPr>
            <a:r>
              <a:rPr lang="en-US" dirty="0">
                <a:latin typeface="Segoe UI" panose="020B0502040204020203" pitchFamily="34" charset="0"/>
                <a:cs typeface="Segoe UI" panose="020B0502040204020203" pitchFamily="34" charset="0"/>
              </a:rPr>
              <a:t>Nuclear fusion </a:t>
            </a:r>
          </a:p>
          <a:p>
            <a:pPr marL="285750" indent="-285750" algn="l">
              <a:lnSpc>
                <a:spcPct val="90000"/>
              </a:lnSpc>
              <a:buFont typeface="Arial" panose="020B0604020202020204" pitchFamily="34" charset="0"/>
              <a:buChar char="•"/>
            </a:pPr>
            <a:endParaRPr lang="en-US" dirty="0">
              <a:latin typeface="Segoe UI" panose="020B0502040204020203" pitchFamily="34" charset="0"/>
              <a:cs typeface="Segoe UI" panose="020B0502040204020203" pitchFamily="34" charset="0"/>
            </a:endParaRPr>
          </a:p>
          <a:p>
            <a:pPr marL="285750" indent="-285750" algn="l">
              <a:lnSpc>
                <a:spcPct val="90000"/>
              </a:lnSpc>
              <a:buFont typeface="Arial" panose="020B0604020202020204" pitchFamily="34" charset="0"/>
              <a:buChar char="•"/>
            </a:pPr>
            <a:r>
              <a:rPr lang="en-US" dirty="0">
                <a:latin typeface="Segoe UI" panose="020B0502040204020203" pitchFamily="34" charset="0"/>
                <a:cs typeface="Segoe UI" panose="020B0502040204020203" pitchFamily="34" charset="0"/>
              </a:rPr>
              <a:t>Beams</a:t>
            </a:r>
          </a:p>
          <a:p>
            <a:pPr marL="285750" indent="-285750" algn="l">
              <a:lnSpc>
                <a:spcPct val="90000"/>
              </a:lnSpc>
              <a:buFont typeface="Arial" panose="020B0604020202020204" pitchFamily="34" charset="0"/>
              <a:buChar char="•"/>
            </a:pPr>
            <a:endParaRPr lang="en-US" dirty="0">
              <a:latin typeface="Segoe UI" panose="020B0502040204020203" pitchFamily="34" charset="0"/>
              <a:cs typeface="Segoe UI" panose="020B0502040204020203" pitchFamily="34" charset="0"/>
            </a:endParaRPr>
          </a:p>
          <a:p>
            <a:pPr marL="285750" indent="-285750" algn="l">
              <a:lnSpc>
                <a:spcPct val="90000"/>
              </a:lnSpc>
              <a:buFont typeface="Arial" panose="020B0604020202020204" pitchFamily="34" charset="0"/>
              <a:buChar char="•"/>
            </a:pPr>
            <a:r>
              <a:rPr lang="en-US" dirty="0">
                <a:latin typeface="Segoe UI" panose="020B0502040204020203" pitchFamily="34" charset="0"/>
                <a:cs typeface="Segoe UI" panose="020B0502040204020203" pitchFamily="34" charset="0"/>
              </a:rPr>
              <a:t>Plasmas</a:t>
            </a:r>
          </a:p>
          <a:p>
            <a:pPr marL="285750" indent="-285750" algn="l">
              <a:lnSpc>
                <a:spcPct val="90000"/>
              </a:lnSpc>
              <a:buFont typeface="Arial" panose="020B0604020202020204" pitchFamily="34" charset="0"/>
              <a:buChar char="•"/>
            </a:pPr>
            <a:endParaRPr lang="en-US" dirty="0">
              <a:latin typeface="Segoe UI" panose="020B0502040204020203" pitchFamily="34" charset="0"/>
              <a:cs typeface="Segoe UI" panose="020B0502040204020203" pitchFamily="34" charset="0"/>
            </a:endParaRPr>
          </a:p>
        </p:txBody>
      </p:sp>
      <p:sp>
        <p:nvSpPr>
          <p:cNvPr id="11" name="TextBox 10">
            <a:extLst>
              <a:ext uri="{FF2B5EF4-FFF2-40B4-BE49-F238E27FC236}">
                <a16:creationId xmlns:a16="http://schemas.microsoft.com/office/drawing/2014/main" id="{90F10043-4B2B-42D0-A08E-5283E0024219}"/>
              </a:ext>
            </a:extLst>
          </p:cNvPr>
          <p:cNvSpPr txBox="1"/>
          <p:nvPr/>
        </p:nvSpPr>
        <p:spPr>
          <a:xfrm>
            <a:off x="5163505" y="1852853"/>
            <a:ext cx="2058562" cy="4081117"/>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dirty="0">
                <a:latin typeface="Segoe UI" panose="020B0502040204020203" pitchFamily="34" charset="0"/>
                <a:cs typeface="Segoe UI" panose="020B0502040204020203" pitchFamily="34" charset="0"/>
              </a:rPr>
              <a:t>Multiphase interactions</a:t>
            </a:r>
          </a:p>
          <a:p>
            <a:pPr marL="285750" indent="-285750" algn="l">
              <a:lnSpc>
                <a:spcPct val="90000"/>
              </a:lnSpc>
              <a:buFont typeface="Arial" panose="020B0604020202020204" pitchFamily="34" charset="0"/>
              <a:buChar char="•"/>
            </a:pPr>
            <a:endParaRPr lang="en-US" dirty="0">
              <a:latin typeface="Segoe UI" panose="020B0502040204020203" pitchFamily="34" charset="0"/>
              <a:cs typeface="Segoe UI" panose="020B0502040204020203" pitchFamily="34" charset="0"/>
            </a:endParaRPr>
          </a:p>
          <a:p>
            <a:pPr marL="285750" indent="-285750" algn="l">
              <a:lnSpc>
                <a:spcPct val="90000"/>
              </a:lnSpc>
              <a:buFont typeface="Arial" panose="020B0604020202020204" pitchFamily="34" charset="0"/>
              <a:buChar char="•"/>
            </a:pPr>
            <a:r>
              <a:rPr lang="en-US" dirty="0">
                <a:latin typeface="Segoe UI" panose="020B0502040204020203" pitchFamily="34" charset="0"/>
                <a:cs typeface="Segoe UI" panose="020B0502040204020203" pitchFamily="34" charset="0"/>
              </a:rPr>
              <a:t>Flow regime dynamism</a:t>
            </a:r>
          </a:p>
          <a:p>
            <a:pPr marL="285750" indent="-285750" algn="l">
              <a:lnSpc>
                <a:spcPct val="90000"/>
              </a:lnSpc>
              <a:buFont typeface="Arial" panose="020B0604020202020204" pitchFamily="34" charset="0"/>
              <a:buChar char="•"/>
            </a:pPr>
            <a:endParaRPr lang="en-US" dirty="0">
              <a:latin typeface="Segoe UI" panose="020B0502040204020203" pitchFamily="34" charset="0"/>
              <a:cs typeface="Segoe UI" panose="020B0502040204020203" pitchFamily="34" charset="0"/>
            </a:endParaRPr>
          </a:p>
          <a:p>
            <a:pPr marL="285750" indent="-285750" algn="l">
              <a:lnSpc>
                <a:spcPct val="90000"/>
              </a:lnSpc>
              <a:buFont typeface="Arial" panose="020B0604020202020204" pitchFamily="34" charset="0"/>
              <a:buChar char="•"/>
            </a:pPr>
            <a:r>
              <a:rPr lang="en-US" dirty="0">
                <a:latin typeface="Segoe UI" panose="020B0502040204020203" pitchFamily="34" charset="0"/>
                <a:cs typeface="Segoe UI" panose="020B0502040204020203" pitchFamily="34" charset="0"/>
              </a:rPr>
              <a:t>Flow stratification</a:t>
            </a:r>
          </a:p>
          <a:p>
            <a:pPr marL="285750" indent="-285750" algn="l">
              <a:lnSpc>
                <a:spcPct val="90000"/>
              </a:lnSpc>
              <a:buFont typeface="Arial" panose="020B0604020202020204" pitchFamily="34" charset="0"/>
              <a:buChar char="•"/>
            </a:pPr>
            <a:endParaRPr lang="en-US" dirty="0">
              <a:latin typeface="Segoe UI" panose="020B0502040204020203" pitchFamily="34" charset="0"/>
              <a:cs typeface="Segoe UI" panose="020B0502040204020203" pitchFamily="34" charset="0"/>
            </a:endParaRPr>
          </a:p>
          <a:p>
            <a:pPr marL="285750" indent="-285750" algn="l">
              <a:lnSpc>
                <a:spcPct val="90000"/>
              </a:lnSpc>
              <a:buFont typeface="Arial" panose="020B0604020202020204" pitchFamily="34" charset="0"/>
              <a:buChar char="•"/>
            </a:pPr>
            <a:r>
              <a:rPr lang="en-US" dirty="0">
                <a:latin typeface="Segoe UI" panose="020B0502040204020203" pitchFamily="34" charset="0"/>
                <a:cs typeface="Segoe UI" panose="020B0502040204020203" pitchFamily="34" charset="0"/>
              </a:rPr>
              <a:t>Reacting flows, phase change </a:t>
            </a:r>
          </a:p>
          <a:p>
            <a:pPr marL="285750" indent="-285750" algn="l">
              <a:lnSpc>
                <a:spcPct val="90000"/>
              </a:lnSpc>
              <a:buFont typeface="Arial" panose="020B0604020202020204" pitchFamily="34" charset="0"/>
              <a:buChar char="•"/>
            </a:pPr>
            <a:endParaRPr lang="en-US" dirty="0">
              <a:latin typeface="Segoe UI" panose="020B0502040204020203" pitchFamily="34" charset="0"/>
              <a:cs typeface="Segoe UI" panose="020B0502040204020203" pitchFamily="34" charset="0"/>
            </a:endParaRPr>
          </a:p>
          <a:p>
            <a:pPr marL="285750" indent="-285750" algn="l">
              <a:lnSpc>
                <a:spcPct val="90000"/>
              </a:lnSpc>
              <a:buFont typeface="Arial" panose="020B0604020202020204" pitchFamily="34" charset="0"/>
              <a:buChar char="•"/>
            </a:pPr>
            <a:r>
              <a:rPr lang="en-US" dirty="0">
                <a:latin typeface="Segoe UI" panose="020B0502040204020203" pitchFamily="34" charset="0"/>
                <a:cs typeface="Segoe UI" panose="020B0502040204020203" pitchFamily="34" charset="0"/>
              </a:rPr>
              <a:t>Material behavior</a:t>
            </a:r>
          </a:p>
          <a:p>
            <a:pPr marL="285750" indent="-285750" algn="l">
              <a:lnSpc>
                <a:spcPct val="90000"/>
              </a:lnSpc>
              <a:buFont typeface="Arial" panose="020B0604020202020204" pitchFamily="34" charset="0"/>
              <a:buChar char="•"/>
            </a:pPr>
            <a:endParaRPr lang="en-US" dirty="0">
              <a:latin typeface="Segoe UI" panose="020B0502040204020203" pitchFamily="34" charset="0"/>
              <a:cs typeface="Segoe UI" panose="020B0502040204020203" pitchFamily="34" charset="0"/>
            </a:endParaRPr>
          </a:p>
          <a:p>
            <a:pPr marL="285750" indent="-285750" algn="l">
              <a:lnSpc>
                <a:spcPct val="90000"/>
              </a:lnSpc>
              <a:buFont typeface="Arial" panose="020B0604020202020204" pitchFamily="34" charset="0"/>
              <a:buChar char="•"/>
            </a:pPr>
            <a:endParaRPr lang="en-US" dirty="0">
              <a:latin typeface="Segoe UI" panose="020B0502040204020203" pitchFamily="34" charset="0"/>
              <a:cs typeface="Segoe UI" panose="020B0502040204020203" pitchFamily="34" charset="0"/>
            </a:endParaRPr>
          </a:p>
        </p:txBody>
      </p:sp>
      <p:sp>
        <p:nvSpPr>
          <p:cNvPr id="12" name="TextBox 11">
            <a:extLst>
              <a:ext uri="{FF2B5EF4-FFF2-40B4-BE49-F238E27FC236}">
                <a16:creationId xmlns:a16="http://schemas.microsoft.com/office/drawing/2014/main" id="{487229FF-5987-42CC-A46E-743515027371}"/>
              </a:ext>
            </a:extLst>
          </p:cNvPr>
          <p:cNvSpPr txBox="1"/>
          <p:nvPr/>
        </p:nvSpPr>
        <p:spPr>
          <a:xfrm>
            <a:off x="7663541" y="2073468"/>
            <a:ext cx="1943960" cy="3083921"/>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dirty="0">
                <a:latin typeface="Segoe UI" panose="020B0502040204020203" pitchFamily="34" charset="0"/>
                <a:cs typeface="Segoe UI" panose="020B0502040204020203" pitchFamily="34" charset="0"/>
              </a:rPr>
              <a:t>Air-fuel pre-heat</a:t>
            </a:r>
          </a:p>
          <a:p>
            <a:pPr marL="285750" indent="-285750" algn="l">
              <a:lnSpc>
                <a:spcPct val="90000"/>
              </a:lnSpc>
              <a:buFont typeface="Arial" panose="020B0604020202020204" pitchFamily="34" charset="0"/>
              <a:buChar char="•"/>
            </a:pPr>
            <a:endParaRPr lang="en-US" dirty="0">
              <a:latin typeface="Segoe UI" panose="020B0502040204020203" pitchFamily="34" charset="0"/>
              <a:cs typeface="Segoe UI" panose="020B0502040204020203" pitchFamily="34" charset="0"/>
            </a:endParaRPr>
          </a:p>
          <a:p>
            <a:pPr marL="285750" indent="-285750" algn="l">
              <a:lnSpc>
                <a:spcPct val="90000"/>
              </a:lnSpc>
              <a:buFont typeface="Arial" panose="020B0604020202020204" pitchFamily="34" charset="0"/>
              <a:buChar char="•"/>
            </a:pPr>
            <a:r>
              <a:rPr lang="en-US" dirty="0">
                <a:latin typeface="Segoe UI" panose="020B0502040204020203" pitchFamily="34" charset="0"/>
                <a:cs typeface="Segoe UI" panose="020B0502040204020203" pitchFamily="34" charset="0"/>
              </a:rPr>
              <a:t>Oxidation</a:t>
            </a:r>
          </a:p>
          <a:p>
            <a:pPr marL="285750" indent="-285750" algn="l">
              <a:lnSpc>
                <a:spcPct val="90000"/>
              </a:lnSpc>
              <a:buFont typeface="Arial" panose="020B0604020202020204" pitchFamily="34" charset="0"/>
              <a:buChar char="•"/>
            </a:pPr>
            <a:endParaRPr lang="en-US" dirty="0">
              <a:latin typeface="Segoe UI" panose="020B0502040204020203" pitchFamily="34" charset="0"/>
              <a:cs typeface="Segoe UI" panose="020B0502040204020203" pitchFamily="34" charset="0"/>
            </a:endParaRPr>
          </a:p>
          <a:p>
            <a:pPr marL="285750" indent="-285750" algn="l">
              <a:lnSpc>
                <a:spcPct val="90000"/>
              </a:lnSpc>
              <a:buFont typeface="Arial" panose="020B0604020202020204" pitchFamily="34" charset="0"/>
              <a:buChar char="•"/>
            </a:pPr>
            <a:r>
              <a:rPr lang="en-US" dirty="0">
                <a:latin typeface="Segoe UI" panose="020B0502040204020203" pitchFamily="34" charset="0"/>
                <a:cs typeface="Segoe UI" panose="020B0502040204020203" pitchFamily="34" charset="0"/>
              </a:rPr>
              <a:t>Radiation</a:t>
            </a:r>
          </a:p>
          <a:p>
            <a:pPr marL="285750" indent="-285750" algn="l">
              <a:lnSpc>
                <a:spcPct val="90000"/>
              </a:lnSpc>
              <a:buFont typeface="Arial" panose="020B0604020202020204" pitchFamily="34" charset="0"/>
              <a:buChar char="•"/>
            </a:pPr>
            <a:endParaRPr lang="en-US" dirty="0">
              <a:latin typeface="Segoe UI" panose="020B0502040204020203" pitchFamily="34" charset="0"/>
              <a:cs typeface="Segoe UI" panose="020B0502040204020203" pitchFamily="34" charset="0"/>
            </a:endParaRPr>
          </a:p>
          <a:p>
            <a:pPr marL="285750" indent="-285750" algn="l">
              <a:lnSpc>
                <a:spcPct val="90000"/>
              </a:lnSpc>
              <a:buFont typeface="Arial" panose="020B0604020202020204" pitchFamily="34" charset="0"/>
              <a:buChar char="•"/>
            </a:pPr>
            <a:r>
              <a:rPr lang="en-US" dirty="0">
                <a:latin typeface="Segoe UI" panose="020B0502040204020203" pitchFamily="34" charset="0"/>
                <a:cs typeface="Segoe UI" panose="020B0502040204020203" pitchFamily="34" charset="0"/>
              </a:rPr>
              <a:t>Refractory wear</a:t>
            </a:r>
          </a:p>
          <a:p>
            <a:pPr marL="285750" indent="-285750" algn="l">
              <a:lnSpc>
                <a:spcPct val="90000"/>
              </a:lnSpc>
              <a:buFont typeface="Arial" panose="020B0604020202020204" pitchFamily="34" charset="0"/>
              <a:buChar char="•"/>
            </a:pPr>
            <a:endParaRPr lang="en-US" dirty="0">
              <a:latin typeface="Segoe UI" panose="020B0502040204020203" pitchFamily="34" charset="0"/>
              <a:cs typeface="Segoe UI" panose="020B0502040204020203" pitchFamily="34" charset="0"/>
            </a:endParaRPr>
          </a:p>
          <a:p>
            <a:pPr marL="285750" indent="-285750" algn="l">
              <a:lnSpc>
                <a:spcPct val="90000"/>
              </a:lnSpc>
              <a:buFont typeface="Arial" panose="020B0604020202020204" pitchFamily="34" charset="0"/>
              <a:buChar char="•"/>
            </a:pPr>
            <a:r>
              <a:rPr lang="en-US" dirty="0">
                <a:latin typeface="Segoe UI" panose="020B0502040204020203" pitchFamily="34" charset="0"/>
                <a:cs typeface="Segoe UI" panose="020B0502040204020203" pitchFamily="34" charset="0"/>
              </a:rPr>
              <a:t>Emissions enthalpy</a:t>
            </a:r>
          </a:p>
        </p:txBody>
      </p:sp>
      <p:sp>
        <p:nvSpPr>
          <p:cNvPr id="13" name="TextBox 12">
            <a:extLst>
              <a:ext uri="{FF2B5EF4-FFF2-40B4-BE49-F238E27FC236}">
                <a16:creationId xmlns:a16="http://schemas.microsoft.com/office/drawing/2014/main" id="{0AA316CB-A5AC-4450-9A3A-37193D732DB0}"/>
              </a:ext>
            </a:extLst>
          </p:cNvPr>
          <p:cNvSpPr txBox="1"/>
          <p:nvPr/>
        </p:nvSpPr>
        <p:spPr>
          <a:xfrm>
            <a:off x="9934073" y="2130443"/>
            <a:ext cx="2359545" cy="3083921"/>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dirty="0">
                <a:latin typeface="Segoe UI" panose="020B0502040204020203" pitchFamily="34" charset="0"/>
                <a:cs typeface="Segoe UI" panose="020B0502040204020203" pitchFamily="34" charset="0"/>
              </a:rPr>
              <a:t>Optical configuration, accumulation of heat</a:t>
            </a:r>
          </a:p>
          <a:p>
            <a:pPr marL="285750" indent="-285750" algn="l">
              <a:lnSpc>
                <a:spcPct val="90000"/>
              </a:lnSpc>
              <a:buFont typeface="Arial" panose="020B0604020202020204" pitchFamily="34" charset="0"/>
              <a:buChar char="•"/>
            </a:pPr>
            <a:endParaRPr lang="en-US" dirty="0">
              <a:latin typeface="Segoe UI" panose="020B0502040204020203" pitchFamily="34" charset="0"/>
              <a:cs typeface="Segoe UI" panose="020B0502040204020203" pitchFamily="34" charset="0"/>
            </a:endParaRPr>
          </a:p>
          <a:p>
            <a:pPr marL="285750" indent="-285750" algn="l">
              <a:lnSpc>
                <a:spcPct val="90000"/>
              </a:lnSpc>
              <a:buFont typeface="Arial" panose="020B0604020202020204" pitchFamily="34" charset="0"/>
              <a:buChar char="•"/>
            </a:pPr>
            <a:r>
              <a:rPr lang="en-US" dirty="0">
                <a:latin typeface="Segoe UI" panose="020B0502040204020203" pitchFamily="34" charset="0"/>
                <a:cs typeface="Segoe UI" panose="020B0502040204020203" pitchFamily="34" charset="0"/>
              </a:rPr>
              <a:t>Removal and storage of heat (concentrated solar power)</a:t>
            </a:r>
          </a:p>
          <a:p>
            <a:pPr marL="285750" indent="-285750" algn="l">
              <a:lnSpc>
                <a:spcPct val="90000"/>
              </a:lnSpc>
              <a:buFont typeface="Arial" panose="020B0604020202020204" pitchFamily="34" charset="0"/>
              <a:buChar char="•"/>
            </a:pPr>
            <a:endParaRPr lang="en-US" dirty="0">
              <a:latin typeface="Segoe UI" panose="020B0502040204020203" pitchFamily="34" charset="0"/>
              <a:cs typeface="Segoe UI" panose="020B0502040204020203" pitchFamily="34" charset="0"/>
            </a:endParaRPr>
          </a:p>
          <a:p>
            <a:pPr marL="285750" indent="-285750" algn="l">
              <a:lnSpc>
                <a:spcPct val="90000"/>
              </a:lnSpc>
              <a:buFont typeface="Arial" panose="020B0604020202020204" pitchFamily="34" charset="0"/>
              <a:buChar char="•"/>
            </a:pPr>
            <a:r>
              <a:rPr lang="en-US" dirty="0">
                <a:latin typeface="Segoe UI" panose="020B0502040204020203" pitchFamily="34" charset="0"/>
                <a:cs typeface="Segoe UI" panose="020B0502040204020203" pitchFamily="34" charset="0"/>
              </a:rPr>
              <a:t>Power block design</a:t>
            </a:r>
          </a:p>
        </p:txBody>
      </p:sp>
      <p:sp>
        <p:nvSpPr>
          <p:cNvPr id="16" name="Arrow: Down 15">
            <a:extLst>
              <a:ext uri="{FF2B5EF4-FFF2-40B4-BE49-F238E27FC236}">
                <a16:creationId xmlns:a16="http://schemas.microsoft.com/office/drawing/2014/main" id="{4CF9F6F9-C1FC-41C9-BF1F-FD13A9B4E1A3}"/>
              </a:ext>
            </a:extLst>
          </p:cNvPr>
          <p:cNvSpPr/>
          <p:nvPr/>
        </p:nvSpPr>
        <p:spPr>
          <a:xfrm>
            <a:off x="6080420" y="5544086"/>
            <a:ext cx="237067" cy="457200"/>
          </a:xfrm>
          <a:prstGeom prst="downArrow">
            <a:avLst/>
          </a:prstGeom>
          <a:solidFill>
            <a:srgbClr val="FFC000"/>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latin typeface="Segoe UI" panose="020B0502040204020203" pitchFamily="34" charset="0"/>
              <a:cs typeface="Segoe UI" panose="020B0502040204020203" pitchFamily="34" charset="0"/>
            </a:endParaRPr>
          </a:p>
        </p:txBody>
      </p:sp>
      <p:sp>
        <p:nvSpPr>
          <p:cNvPr id="19" name="Rectangle: Rounded Corners 18">
            <a:extLst>
              <a:ext uri="{FF2B5EF4-FFF2-40B4-BE49-F238E27FC236}">
                <a16:creationId xmlns:a16="http://schemas.microsoft.com/office/drawing/2014/main" id="{7EDAD985-00A3-4121-B9E5-1AB00A61088B}"/>
              </a:ext>
            </a:extLst>
          </p:cNvPr>
          <p:cNvSpPr/>
          <p:nvPr/>
        </p:nvSpPr>
        <p:spPr>
          <a:xfrm>
            <a:off x="1654234" y="6080316"/>
            <a:ext cx="9293628" cy="668867"/>
          </a:xfrm>
          <a:prstGeom prst="roundRect">
            <a:avLst/>
          </a:prstGeom>
          <a:solidFill>
            <a:schemeClr val="bg1"/>
          </a:solidFill>
          <a:ln w="19050">
            <a:solidFill>
              <a:srgbClr val="FF000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latin typeface="Segoe UI" panose="020B0502040204020203" pitchFamily="34" charset="0"/>
                <a:cs typeface="Segoe UI" panose="020B0502040204020203" pitchFamily="34" charset="0"/>
              </a:rPr>
              <a:t>Reduced Order Models, Experiments, V&amp;V, Benchmarks, Materials Response, Life-Cycle, Techno-Economic Feasibility, Commercialization</a:t>
            </a:r>
          </a:p>
        </p:txBody>
      </p:sp>
      <p:sp>
        <p:nvSpPr>
          <p:cNvPr id="3" name="Rectangle: Rounded Corners 2">
            <a:extLst>
              <a:ext uri="{FF2B5EF4-FFF2-40B4-BE49-F238E27FC236}">
                <a16:creationId xmlns:a16="http://schemas.microsoft.com/office/drawing/2014/main" id="{4DC7A100-E506-6F15-B1A0-A48DFE5E15B9}"/>
              </a:ext>
            </a:extLst>
          </p:cNvPr>
          <p:cNvSpPr/>
          <p:nvPr/>
        </p:nvSpPr>
        <p:spPr>
          <a:xfrm>
            <a:off x="2670776" y="1343043"/>
            <a:ext cx="2015354" cy="787400"/>
          </a:xfrm>
          <a:prstGeom prst="roundRect">
            <a:avLst/>
          </a:prstGeom>
          <a:solidFill>
            <a:schemeClr val="bg1"/>
          </a:solidFill>
          <a:ln w="19050">
            <a:solidFill>
              <a:srgbClr val="92D05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latin typeface="Segoe UI" panose="020B0502040204020203" pitchFamily="34" charset="0"/>
                <a:cs typeface="Segoe UI" panose="020B0502040204020203" pitchFamily="34" charset="0"/>
              </a:rPr>
              <a:t>Sustainable Transportation</a:t>
            </a:r>
          </a:p>
        </p:txBody>
      </p:sp>
      <p:sp>
        <p:nvSpPr>
          <p:cNvPr id="20" name="TextBox 19">
            <a:extLst>
              <a:ext uri="{FF2B5EF4-FFF2-40B4-BE49-F238E27FC236}">
                <a16:creationId xmlns:a16="http://schemas.microsoft.com/office/drawing/2014/main" id="{76F10F20-6CA8-D457-BCD5-D9FD6343FCAD}"/>
              </a:ext>
            </a:extLst>
          </p:cNvPr>
          <p:cNvSpPr txBox="1"/>
          <p:nvPr/>
        </p:nvSpPr>
        <p:spPr>
          <a:xfrm>
            <a:off x="2691085" y="2311868"/>
            <a:ext cx="1845733" cy="1338828"/>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dirty="0">
                <a:latin typeface="Segoe UI" panose="020B0502040204020203" pitchFamily="34" charset="0"/>
                <a:cs typeface="Segoe UI" panose="020B0502040204020203" pitchFamily="34" charset="0"/>
              </a:rPr>
              <a:t>BETO</a:t>
            </a:r>
          </a:p>
          <a:p>
            <a:pPr marL="285750" indent="-285750" algn="l">
              <a:lnSpc>
                <a:spcPct val="90000"/>
              </a:lnSpc>
              <a:buFont typeface="Arial" panose="020B0604020202020204" pitchFamily="34" charset="0"/>
              <a:buChar char="•"/>
            </a:pPr>
            <a:r>
              <a:rPr lang="en-US" dirty="0">
                <a:latin typeface="Segoe UI" panose="020B0502040204020203" pitchFamily="34" charset="0"/>
                <a:cs typeface="Segoe UI" panose="020B0502040204020203" pitchFamily="34" charset="0"/>
              </a:rPr>
              <a:t>HFTO</a:t>
            </a:r>
          </a:p>
          <a:p>
            <a:pPr marL="285750" indent="-285750" algn="l">
              <a:lnSpc>
                <a:spcPct val="90000"/>
              </a:lnSpc>
              <a:buFont typeface="Arial" panose="020B0604020202020204" pitchFamily="34" charset="0"/>
              <a:buChar char="•"/>
            </a:pPr>
            <a:r>
              <a:rPr lang="en-US" dirty="0">
                <a:latin typeface="Segoe UI" panose="020B0502040204020203" pitchFamily="34" charset="0"/>
                <a:cs typeface="Segoe UI" panose="020B0502040204020203" pitchFamily="34" charset="0"/>
              </a:rPr>
              <a:t>VTO</a:t>
            </a:r>
          </a:p>
          <a:p>
            <a:pPr marL="285750" indent="-285750" algn="l">
              <a:lnSpc>
                <a:spcPct val="90000"/>
              </a:lnSpc>
              <a:buFont typeface="Arial" panose="020B0604020202020204" pitchFamily="34" charset="0"/>
              <a:buChar char="•"/>
            </a:pPr>
            <a:endParaRPr lang="en-US" dirty="0">
              <a:latin typeface="Segoe UI" panose="020B0502040204020203" pitchFamily="34" charset="0"/>
              <a:cs typeface="Segoe UI" panose="020B0502040204020203" pitchFamily="34" charset="0"/>
            </a:endParaRPr>
          </a:p>
          <a:p>
            <a:pPr marL="285750" indent="-285750" algn="l">
              <a:lnSpc>
                <a:spcPct val="90000"/>
              </a:lnSpc>
              <a:buFont typeface="Arial" panose="020B0604020202020204" pitchFamily="34" charset="0"/>
              <a:buChar char="•"/>
            </a:pPr>
            <a:endParaRPr lang="en-US" dirty="0">
              <a:latin typeface="Segoe UI" panose="020B0502040204020203" pitchFamily="34" charset="0"/>
              <a:cs typeface="Segoe UI" panose="020B0502040204020203" pitchFamily="34" charset="0"/>
            </a:endParaRPr>
          </a:p>
        </p:txBody>
      </p:sp>
      <p:sp>
        <p:nvSpPr>
          <p:cNvPr id="21" name="Rectangle: Rounded Corners 20">
            <a:extLst>
              <a:ext uri="{FF2B5EF4-FFF2-40B4-BE49-F238E27FC236}">
                <a16:creationId xmlns:a16="http://schemas.microsoft.com/office/drawing/2014/main" id="{CB66097A-7FC9-CBA8-9A2C-5AF3C7B1D560}"/>
              </a:ext>
            </a:extLst>
          </p:cNvPr>
          <p:cNvSpPr/>
          <p:nvPr/>
        </p:nvSpPr>
        <p:spPr>
          <a:xfrm>
            <a:off x="2727208" y="3197277"/>
            <a:ext cx="1958922" cy="787400"/>
          </a:xfrm>
          <a:prstGeom prst="roundRect">
            <a:avLst/>
          </a:prstGeom>
          <a:solidFill>
            <a:schemeClr val="bg1"/>
          </a:solidFill>
          <a:ln w="19050">
            <a:solidFill>
              <a:srgbClr val="00B05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dirty="0">
                <a:solidFill>
                  <a:schemeClr val="tx1"/>
                </a:solidFill>
                <a:latin typeface="Segoe UI" panose="020B0502040204020203" pitchFamily="34" charset="0"/>
                <a:cs typeface="Segoe UI" panose="020B0502040204020203" pitchFamily="34" charset="0"/>
              </a:rPr>
              <a:t>Waste Heat Recovery</a:t>
            </a:r>
          </a:p>
        </p:txBody>
      </p:sp>
      <p:sp>
        <p:nvSpPr>
          <p:cNvPr id="28" name="TextBox 27">
            <a:extLst>
              <a:ext uri="{FF2B5EF4-FFF2-40B4-BE49-F238E27FC236}">
                <a16:creationId xmlns:a16="http://schemas.microsoft.com/office/drawing/2014/main" id="{DD667EAA-8DFA-767C-907F-B586672F92D9}"/>
              </a:ext>
            </a:extLst>
          </p:cNvPr>
          <p:cNvSpPr txBox="1"/>
          <p:nvPr/>
        </p:nvSpPr>
        <p:spPr>
          <a:xfrm>
            <a:off x="2677232" y="4163860"/>
            <a:ext cx="2556619" cy="1837426"/>
          </a:xfrm>
          <a:prstGeom prst="rect">
            <a:avLst/>
          </a:prstGeom>
          <a:noFill/>
        </p:spPr>
        <p:txBody>
          <a:bodyPr wrap="square" rtlCol="0">
            <a:spAutoFit/>
          </a:bodyPr>
          <a:lstStyle/>
          <a:p>
            <a:pPr marL="285750" indent="-285750" algn="l">
              <a:lnSpc>
                <a:spcPct val="90000"/>
              </a:lnSpc>
              <a:buFont typeface="Arial" panose="020B0604020202020204" pitchFamily="34" charset="0"/>
              <a:buChar char="•"/>
            </a:pPr>
            <a:r>
              <a:rPr lang="en-US" dirty="0">
                <a:latin typeface="Segoe UI" panose="020B0502040204020203" pitchFamily="34" charset="0"/>
                <a:cs typeface="Segoe UI" panose="020B0502040204020203" pitchFamily="34" charset="0"/>
              </a:rPr>
              <a:t>Sensible heat recovery</a:t>
            </a:r>
          </a:p>
          <a:p>
            <a:pPr marL="285750" indent="-285750" algn="l">
              <a:lnSpc>
                <a:spcPct val="90000"/>
              </a:lnSpc>
              <a:buFont typeface="Arial" panose="020B0604020202020204" pitchFamily="34" charset="0"/>
              <a:buChar char="•"/>
            </a:pPr>
            <a:endParaRPr lang="en-US" dirty="0">
              <a:latin typeface="Segoe UI" panose="020B0502040204020203" pitchFamily="34" charset="0"/>
              <a:cs typeface="Segoe UI" panose="020B0502040204020203" pitchFamily="34" charset="0"/>
            </a:endParaRPr>
          </a:p>
          <a:p>
            <a:pPr marL="285750" indent="-285750" algn="l">
              <a:lnSpc>
                <a:spcPct val="90000"/>
              </a:lnSpc>
              <a:buFont typeface="Arial" panose="020B0604020202020204" pitchFamily="34" charset="0"/>
              <a:buChar char="•"/>
            </a:pPr>
            <a:r>
              <a:rPr lang="en-US" dirty="0">
                <a:latin typeface="Segoe UI" panose="020B0502040204020203" pitchFamily="34" charset="0"/>
                <a:cs typeface="Segoe UI" panose="020B0502040204020203" pitchFamily="34" charset="0"/>
              </a:rPr>
              <a:t>Balance-of-plant</a:t>
            </a:r>
          </a:p>
          <a:p>
            <a:pPr marL="285750" indent="-285750" algn="l">
              <a:lnSpc>
                <a:spcPct val="90000"/>
              </a:lnSpc>
              <a:buFont typeface="Arial" panose="020B0604020202020204" pitchFamily="34" charset="0"/>
              <a:buChar char="•"/>
            </a:pPr>
            <a:endParaRPr lang="en-US" dirty="0">
              <a:latin typeface="Segoe UI" panose="020B0502040204020203" pitchFamily="34" charset="0"/>
              <a:cs typeface="Segoe UI" panose="020B0502040204020203" pitchFamily="34" charset="0"/>
            </a:endParaRPr>
          </a:p>
          <a:p>
            <a:pPr marL="285750" indent="-285750" algn="l">
              <a:lnSpc>
                <a:spcPct val="90000"/>
              </a:lnSpc>
              <a:buFont typeface="Arial" panose="020B0604020202020204" pitchFamily="34" charset="0"/>
              <a:buChar char="•"/>
            </a:pPr>
            <a:r>
              <a:rPr lang="en-US" dirty="0">
                <a:latin typeface="Segoe UI" panose="020B0502040204020203" pitchFamily="34" charset="0"/>
                <a:cs typeface="Segoe UI" panose="020B0502040204020203" pitchFamily="34" charset="0"/>
              </a:rPr>
              <a:t>Sequestered heat</a:t>
            </a:r>
          </a:p>
          <a:p>
            <a:pPr marL="285750" indent="-285750" algn="l">
              <a:lnSpc>
                <a:spcPct val="90000"/>
              </a:lnSpc>
              <a:buFont typeface="Arial" panose="020B0604020202020204" pitchFamily="34" charset="0"/>
              <a:buChar char="•"/>
            </a:pPr>
            <a:endParaRPr lang="en-US"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46874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p:bldP spid="11" grpId="0"/>
      <p:bldP spid="12" grpId="0"/>
      <p:bldP spid="13" grpId="0"/>
      <p:bldP spid="16" grpId="0" animBg="1"/>
      <p:bldP spid="19" grpId="0" animBg="1"/>
      <p:bldP spid="3" grpId="0" animBg="1"/>
      <p:bldP spid="20" grpId="0"/>
      <p:bldP spid="21" grpId="0" animBg="1"/>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793E0-BA97-A957-B8BE-D95ACCFDD9D9}"/>
              </a:ext>
            </a:extLst>
          </p:cNvPr>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Computational Design Workflows for Modular Power</a:t>
            </a:r>
          </a:p>
        </p:txBody>
      </p:sp>
      <p:graphicFrame>
        <p:nvGraphicFramePr>
          <p:cNvPr id="6" name="Diagram 5">
            <a:extLst>
              <a:ext uri="{FF2B5EF4-FFF2-40B4-BE49-F238E27FC236}">
                <a16:creationId xmlns:a16="http://schemas.microsoft.com/office/drawing/2014/main" id="{E2C9E1A9-AF2D-B921-5924-5FF3BDD5A60A}"/>
              </a:ext>
            </a:extLst>
          </p:cNvPr>
          <p:cNvGraphicFramePr/>
          <p:nvPr>
            <p:extLst>
              <p:ext uri="{D42A27DB-BD31-4B8C-83A1-F6EECF244321}">
                <p14:modId xmlns:p14="http://schemas.microsoft.com/office/powerpoint/2010/main" val="905191902"/>
              </p:ext>
            </p:extLst>
          </p:nvPr>
        </p:nvGraphicFramePr>
        <p:xfrm>
          <a:off x="-787400" y="97951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28D786AA-30C0-1A38-89D2-B06D85CB746D}"/>
              </a:ext>
            </a:extLst>
          </p:cNvPr>
          <p:cNvGraphicFramePr/>
          <p:nvPr>
            <p:extLst>
              <p:ext uri="{D42A27DB-BD31-4B8C-83A1-F6EECF244321}">
                <p14:modId xmlns:p14="http://schemas.microsoft.com/office/powerpoint/2010/main" val="4002109459"/>
              </p:ext>
            </p:extLst>
          </p:nvPr>
        </p:nvGraphicFramePr>
        <p:xfrm>
          <a:off x="5677129" y="813816"/>
          <a:ext cx="8128000" cy="5418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Rectangle: Rounded Corners 7">
            <a:extLst>
              <a:ext uri="{FF2B5EF4-FFF2-40B4-BE49-F238E27FC236}">
                <a16:creationId xmlns:a16="http://schemas.microsoft.com/office/drawing/2014/main" id="{85675F38-2BDA-8EB5-F4CC-A6CB52C9A7D8}"/>
              </a:ext>
            </a:extLst>
          </p:cNvPr>
          <p:cNvSpPr/>
          <p:nvPr/>
        </p:nvSpPr>
        <p:spPr>
          <a:xfrm>
            <a:off x="4009324" y="1253067"/>
            <a:ext cx="1147462" cy="914400"/>
          </a:xfrm>
          <a:prstGeom prst="round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1200" dirty="0">
                <a:solidFill>
                  <a:schemeClr val="tx1"/>
                </a:solidFill>
                <a:latin typeface="Segoe UI" panose="020B0502040204020203" pitchFamily="34" charset="0"/>
                <a:cs typeface="Segoe UI" panose="020B0502040204020203" pitchFamily="34" charset="0"/>
              </a:rPr>
              <a:t>Inertial flows</a:t>
            </a:r>
          </a:p>
        </p:txBody>
      </p:sp>
      <p:sp>
        <p:nvSpPr>
          <p:cNvPr id="10" name="Rectangle: Rounded Corners 9">
            <a:extLst>
              <a:ext uri="{FF2B5EF4-FFF2-40B4-BE49-F238E27FC236}">
                <a16:creationId xmlns:a16="http://schemas.microsoft.com/office/drawing/2014/main" id="{BD32B47F-266C-EB69-74EC-C8886C50F90A}"/>
              </a:ext>
            </a:extLst>
          </p:cNvPr>
          <p:cNvSpPr/>
          <p:nvPr/>
        </p:nvSpPr>
        <p:spPr>
          <a:xfrm>
            <a:off x="4632869" y="4423233"/>
            <a:ext cx="1260758" cy="914400"/>
          </a:xfrm>
          <a:prstGeom prst="roundRect">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1200" dirty="0">
                <a:solidFill>
                  <a:schemeClr val="tx1"/>
                </a:solidFill>
                <a:latin typeface="Segoe UI" panose="020B0502040204020203" pitchFamily="34" charset="0"/>
                <a:cs typeface="Segoe UI" panose="020B0502040204020203" pitchFamily="34" charset="0"/>
              </a:rPr>
              <a:t>Process scaleup</a:t>
            </a:r>
          </a:p>
        </p:txBody>
      </p:sp>
      <p:sp>
        <p:nvSpPr>
          <p:cNvPr id="9" name="Rectangle: Rounded Corners 8">
            <a:extLst>
              <a:ext uri="{FF2B5EF4-FFF2-40B4-BE49-F238E27FC236}">
                <a16:creationId xmlns:a16="http://schemas.microsoft.com/office/drawing/2014/main" id="{847EF21C-CBDA-4C4E-7D78-5044F5913E52}"/>
              </a:ext>
            </a:extLst>
          </p:cNvPr>
          <p:cNvSpPr/>
          <p:nvPr/>
        </p:nvSpPr>
        <p:spPr>
          <a:xfrm>
            <a:off x="691037" y="4433913"/>
            <a:ext cx="1047863" cy="914400"/>
          </a:xfrm>
          <a:prstGeom prst="roundRect">
            <a:avLst/>
          </a:prstGeom>
          <a:solidFill>
            <a:schemeClr val="bg2"/>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1200" dirty="0">
                <a:solidFill>
                  <a:schemeClr val="tx1"/>
                </a:solidFill>
                <a:latin typeface="Segoe UI" panose="020B0502040204020203" pitchFamily="34" charset="0"/>
                <a:cs typeface="Segoe UI" panose="020B0502040204020203" pitchFamily="34" charset="0"/>
              </a:rPr>
              <a:t>f(T,P)</a:t>
            </a:r>
          </a:p>
        </p:txBody>
      </p:sp>
      <p:sp>
        <p:nvSpPr>
          <p:cNvPr id="11" name="Rectangle: Rounded Corners 10">
            <a:extLst>
              <a:ext uri="{FF2B5EF4-FFF2-40B4-BE49-F238E27FC236}">
                <a16:creationId xmlns:a16="http://schemas.microsoft.com/office/drawing/2014/main" id="{1979A41C-87BB-4C24-E1B5-0D8196305B82}"/>
              </a:ext>
            </a:extLst>
          </p:cNvPr>
          <p:cNvSpPr/>
          <p:nvPr/>
        </p:nvSpPr>
        <p:spPr>
          <a:xfrm>
            <a:off x="3952676" y="5878484"/>
            <a:ext cx="1260758" cy="914400"/>
          </a:xfrm>
          <a:prstGeom prst="roundRect">
            <a:avLst/>
          </a:prstGeom>
          <a:solidFill>
            <a:schemeClr val="bg2"/>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ctr">
              <a:lnSpc>
                <a:spcPct val="90000"/>
              </a:lnSpc>
            </a:pPr>
            <a:r>
              <a:rPr lang="en-US" sz="1200" dirty="0">
                <a:solidFill>
                  <a:schemeClr val="tx1"/>
                </a:solidFill>
                <a:latin typeface="Segoe UI" panose="020B0502040204020203" pitchFamily="34" charset="0"/>
                <a:cs typeface="Segoe UI" panose="020B0502040204020203" pitchFamily="34" charset="0"/>
              </a:rPr>
              <a:t>f(P, T)</a:t>
            </a:r>
            <a:r>
              <a:rPr lang="en-US" sz="1200" baseline="-25000" dirty="0">
                <a:solidFill>
                  <a:schemeClr val="tx1"/>
                </a:solidFill>
                <a:latin typeface="Segoe UI" panose="020B0502040204020203" pitchFamily="34" charset="0"/>
                <a:cs typeface="Segoe UI" panose="020B0502040204020203" pitchFamily="34" charset="0"/>
              </a:rPr>
              <a:t>wall</a:t>
            </a:r>
          </a:p>
        </p:txBody>
      </p:sp>
      <p:cxnSp>
        <p:nvCxnSpPr>
          <p:cNvPr id="13" name="Straight Arrow Connector 12">
            <a:extLst>
              <a:ext uri="{FF2B5EF4-FFF2-40B4-BE49-F238E27FC236}">
                <a16:creationId xmlns:a16="http://schemas.microsoft.com/office/drawing/2014/main" id="{0FDCDB76-5226-D697-DFF3-23F59C7DF14C}"/>
              </a:ext>
            </a:extLst>
          </p:cNvPr>
          <p:cNvCxnSpPr/>
          <p:nvPr/>
        </p:nvCxnSpPr>
        <p:spPr>
          <a:xfrm>
            <a:off x="6011333" y="2345267"/>
            <a:ext cx="812800" cy="0"/>
          </a:xfrm>
          <a:prstGeom prst="straightConnector1">
            <a:avLst/>
          </a:prstGeom>
          <a:ln w="28575">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6C78CE9-267D-FF1C-8342-54E1BEE345A3}"/>
              </a:ext>
            </a:extLst>
          </p:cNvPr>
          <p:cNvCxnSpPr/>
          <p:nvPr/>
        </p:nvCxnSpPr>
        <p:spPr>
          <a:xfrm>
            <a:off x="6375399" y="2963334"/>
            <a:ext cx="812800" cy="0"/>
          </a:xfrm>
          <a:prstGeom prst="straightConnector1">
            <a:avLst/>
          </a:prstGeom>
          <a:ln w="28575">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D9511D5-1447-7A35-37EC-937B890A4EB6}"/>
              </a:ext>
            </a:extLst>
          </p:cNvPr>
          <p:cNvCxnSpPr/>
          <p:nvPr/>
        </p:nvCxnSpPr>
        <p:spPr>
          <a:xfrm>
            <a:off x="6595533" y="3688849"/>
            <a:ext cx="812800" cy="0"/>
          </a:xfrm>
          <a:prstGeom prst="straightConnector1">
            <a:avLst/>
          </a:prstGeom>
          <a:ln w="28575">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1AE3A7C-F433-7487-4399-D801FE53551F}"/>
              </a:ext>
            </a:extLst>
          </p:cNvPr>
          <p:cNvCxnSpPr/>
          <p:nvPr/>
        </p:nvCxnSpPr>
        <p:spPr>
          <a:xfrm>
            <a:off x="6375399" y="4395215"/>
            <a:ext cx="812800" cy="0"/>
          </a:xfrm>
          <a:prstGeom prst="straightConnector1">
            <a:avLst/>
          </a:prstGeom>
          <a:ln w="28575">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7F0FEC6-C3EE-6748-EE87-CC50F5F0293D}"/>
              </a:ext>
            </a:extLst>
          </p:cNvPr>
          <p:cNvCxnSpPr/>
          <p:nvPr/>
        </p:nvCxnSpPr>
        <p:spPr>
          <a:xfrm>
            <a:off x="6189133" y="5128182"/>
            <a:ext cx="812800" cy="0"/>
          </a:xfrm>
          <a:prstGeom prst="straightConnector1">
            <a:avLst/>
          </a:prstGeom>
          <a:ln w="28575">
            <a:solidFill>
              <a:schemeClr val="accent1"/>
            </a:solidFill>
            <a:miter lim="8000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8581ABA7-B697-6AB2-4634-7C45224A9F79}"/>
              </a:ext>
            </a:extLst>
          </p:cNvPr>
          <p:cNvSpPr txBox="1"/>
          <p:nvPr/>
        </p:nvSpPr>
        <p:spPr>
          <a:xfrm>
            <a:off x="5745020" y="1856118"/>
            <a:ext cx="1260758" cy="424732"/>
          </a:xfrm>
          <a:prstGeom prst="rect">
            <a:avLst/>
          </a:prstGeom>
          <a:noFill/>
        </p:spPr>
        <p:txBody>
          <a:bodyPr wrap="square" rtlCol="0">
            <a:spAutoFit/>
          </a:bodyPr>
          <a:lstStyle/>
          <a:p>
            <a:pPr algn="ctr">
              <a:lnSpc>
                <a:spcPct val="90000"/>
              </a:lnSpc>
            </a:pPr>
            <a:r>
              <a:rPr lang="en-US" sz="1200" b="1" dirty="0">
                <a:latin typeface="Segoe UI" panose="020B0502040204020203" pitchFamily="34" charset="0"/>
                <a:cs typeface="Segoe UI" panose="020B0502040204020203" pitchFamily="34" charset="0"/>
              </a:rPr>
              <a:t>Powerful CAE Design Tools</a:t>
            </a:r>
          </a:p>
        </p:txBody>
      </p:sp>
      <p:sp>
        <p:nvSpPr>
          <p:cNvPr id="19" name="TextBox 18">
            <a:extLst>
              <a:ext uri="{FF2B5EF4-FFF2-40B4-BE49-F238E27FC236}">
                <a16:creationId xmlns:a16="http://schemas.microsoft.com/office/drawing/2014/main" id="{41762310-6054-7526-425D-B56E83203E55}"/>
              </a:ext>
            </a:extLst>
          </p:cNvPr>
          <p:cNvSpPr txBox="1"/>
          <p:nvPr/>
        </p:nvSpPr>
        <p:spPr>
          <a:xfrm>
            <a:off x="5787354" y="2511484"/>
            <a:ext cx="1980424" cy="424732"/>
          </a:xfrm>
          <a:prstGeom prst="rect">
            <a:avLst/>
          </a:prstGeom>
          <a:noFill/>
        </p:spPr>
        <p:txBody>
          <a:bodyPr wrap="square" rtlCol="0">
            <a:spAutoFit/>
          </a:bodyPr>
          <a:lstStyle/>
          <a:p>
            <a:pPr algn="ctr">
              <a:lnSpc>
                <a:spcPct val="90000"/>
              </a:lnSpc>
            </a:pPr>
            <a:r>
              <a:rPr lang="en-US" sz="1200" b="1" dirty="0">
                <a:latin typeface="Segoe UI" panose="020B0502040204020203" pitchFamily="34" charset="0"/>
                <a:cs typeface="Segoe UI" panose="020B0502040204020203" pitchFamily="34" charset="0"/>
              </a:rPr>
              <a:t>High-Performance Computing Resources</a:t>
            </a:r>
          </a:p>
        </p:txBody>
      </p:sp>
      <p:sp>
        <p:nvSpPr>
          <p:cNvPr id="20" name="TextBox 19">
            <a:extLst>
              <a:ext uri="{FF2B5EF4-FFF2-40B4-BE49-F238E27FC236}">
                <a16:creationId xmlns:a16="http://schemas.microsoft.com/office/drawing/2014/main" id="{E9FB458C-F93A-07BB-67BC-055FAAE3A00A}"/>
              </a:ext>
            </a:extLst>
          </p:cNvPr>
          <p:cNvSpPr txBox="1"/>
          <p:nvPr/>
        </p:nvSpPr>
        <p:spPr>
          <a:xfrm>
            <a:off x="5833921" y="3826951"/>
            <a:ext cx="1980424" cy="590931"/>
          </a:xfrm>
          <a:prstGeom prst="rect">
            <a:avLst/>
          </a:prstGeom>
          <a:noFill/>
        </p:spPr>
        <p:txBody>
          <a:bodyPr wrap="square" rtlCol="0">
            <a:spAutoFit/>
          </a:bodyPr>
          <a:lstStyle/>
          <a:p>
            <a:pPr algn="ctr">
              <a:lnSpc>
                <a:spcPct val="90000"/>
              </a:lnSpc>
            </a:pPr>
            <a:r>
              <a:rPr lang="en-US" sz="1200" b="1" dirty="0">
                <a:latin typeface="Segoe UI" panose="020B0502040204020203" pitchFamily="34" charset="0"/>
                <a:cs typeface="Segoe UI" panose="020B0502040204020203" pitchFamily="34" charset="0"/>
              </a:rPr>
              <a:t>Advanced Manufacturing Techniques</a:t>
            </a:r>
          </a:p>
        </p:txBody>
      </p:sp>
      <p:sp>
        <p:nvSpPr>
          <p:cNvPr id="21" name="TextBox 20">
            <a:extLst>
              <a:ext uri="{FF2B5EF4-FFF2-40B4-BE49-F238E27FC236}">
                <a16:creationId xmlns:a16="http://schemas.microsoft.com/office/drawing/2014/main" id="{AA0808CB-678D-E6FF-29AB-03A789F786DF}"/>
              </a:ext>
            </a:extLst>
          </p:cNvPr>
          <p:cNvSpPr txBox="1"/>
          <p:nvPr/>
        </p:nvSpPr>
        <p:spPr>
          <a:xfrm>
            <a:off x="6011333" y="3116935"/>
            <a:ext cx="1980424" cy="590931"/>
          </a:xfrm>
          <a:prstGeom prst="rect">
            <a:avLst/>
          </a:prstGeom>
          <a:noFill/>
        </p:spPr>
        <p:txBody>
          <a:bodyPr wrap="square" rtlCol="0">
            <a:spAutoFit/>
          </a:bodyPr>
          <a:lstStyle/>
          <a:p>
            <a:pPr algn="ctr">
              <a:lnSpc>
                <a:spcPct val="90000"/>
              </a:lnSpc>
            </a:pPr>
            <a:r>
              <a:rPr lang="en-US" sz="1200" b="1" dirty="0">
                <a:latin typeface="Segoe UI" panose="020B0502040204020203" pitchFamily="34" charset="0"/>
                <a:cs typeface="Segoe UI" panose="020B0502040204020203" pitchFamily="34" charset="0"/>
              </a:rPr>
              <a:t>Probabilistic Risk Assessment and Process Safety</a:t>
            </a:r>
          </a:p>
        </p:txBody>
      </p:sp>
      <p:sp>
        <p:nvSpPr>
          <p:cNvPr id="22" name="TextBox 21">
            <a:extLst>
              <a:ext uri="{FF2B5EF4-FFF2-40B4-BE49-F238E27FC236}">
                <a16:creationId xmlns:a16="http://schemas.microsoft.com/office/drawing/2014/main" id="{65C04E02-39F6-9E0E-8D6B-8A632E4EE0EC}"/>
              </a:ext>
            </a:extLst>
          </p:cNvPr>
          <p:cNvSpPr txBox="1"/>
          <p:nvPr/>
        </p:nvSpPr>
        <p:spPr>
          <a:xfrm>
            <a:off x="5673498" y="4538201"/>
            <a:ext cx="1980424" cy="590931"/>
          </a:xfrm>
          <a:prstGeom prst="rect">
            <a:avLst/>
          </a:prstGeom>
          <a:noFill/>
        </p:spPr>
        <p:txBody>
          <a:bodyPr wrap="square" rtlCol="0">
            <a:spAutoFit/>
          </a:bodyPr>
          <a:lstStyle/>
          <a:p>
            <a:pPr algn="ctr">
              <a:lnSpc>
                <a:spcPct val="90000"/>
              </a:lnSpc>
            </a:pPr>
            <a:r>
              <a:rPr lang="en-US" sz="1200" b="1" dirty="0">
                <a:latin typeface="Segoe UI" panose="020B0502040204020203" pitchFamily="34" charset="0"/>
                <a:cs typeface="Segoe UI" panose="020B0502040204020203" pitchFamily="34" charset="0"/>
              </a:rPr>
              <a:t>Tech</a:t>
            </a:r>
          </a:p>
          <a:p>
            <a:pPr algn="ctr">
              <a:lnSpc>
                <a:spcPct val="90000"/>
              </a:lnSpc>
            </a:pPr>
            <a:r>
              <a:rPr lang="en-US" sz="1200" b="1" dirty="0">
                <a:latin typeface="Segoe UI" panose="020B0502040204020203" pitchFamily="34" charset="0"/>
                <a:cs typeface="Segoe UI" panose="020B0502040204020203" pitchFamily="34" charset="0"/>
              </a:rPr>
              <a:t>to </a:t>
            </a:r>
          </a:p>
          <a:p>
            <a:pPr algn="ctr">
              <a:lnSpc>
                <a:spcPct val="90000"/>
              </a:lnSpc>
            </a:pPr>
            <a:r>
              <a:rPr lang="en-US" sz="1200" b="1" dirty="0">
                <a:latin typeface="Segoe UI" panose="020B0502040204020203" pitchFamily="34" charset="0"/>
                <a:cs typeface="Segoe UI" panose="020B0502040204020203" pitchFamily="34" charset="0"/>
              </a:rPr>
              <a:t>Market</a:t>
            </a:r>
          </a:p>
        </p:txBody>
      </p:sp>
      <p:sp>
        <p:nvSpPr>
          <p:cNvPr id="23" name="Arrow: Right 22">
            <a:extLst>
              <a:ext uri="{FF2B5EF4-FFF2-40B4-BE49-F238E27FC236}">
                <a16:creationId xmlns:a16="http://schemas.microsoft.com/office/drawing/2014/main" id="{62DDAD7E-BE1F-667D-228F-BDBC2E9B2548}"/>
              </a:ext>
            </a:extLst>
          </p:cNvPr>
          <p:cNvSpPr/>
          <p:nvPr/>
        </p:nvSpPr>
        <p:spPr>
          <a:xfrm>
            <a:off x="8227983" y="5878484"/>
            <a:ext cx="3549149" cy="700418"/>
          </a:xfrm>
          <a:prstGeom prst="rightArrow">
            <a:avLst/>
          </a:prstGeom>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latin typeface="Segoe UI" panose="020B0502040204020203" pitchFamily="34" charset="0"/>
              <a:cs typeface="Segoe UI" panose="020B0502040204020203" pitchFamily="34" charset="0"/>
            </a:endParaRPr>
          </a:p>
        </p:txBody>
      </p:sp>
      <p:sp>
        <p:nvSpPr>
          <p:cNvPr id="24" name="TextBox 23">
            <a:extLst>
              <a:ext uri="{FF2B5EF4-FFF2-40B4-BE49-F238E27FC236}">
                <a16:creationId xmlns:a16="http://schemas.microsoft.com/office/drawing/2014/main" id="{E4DDD78F-8934-A85C-092A-E4427F44239A}"/>
              </a:ext>
            </a:extLst>
          </p:cNvPr>
          <p:cNvSpPr txBox="1"/>
          <p:nvPr/>
        </p:nvSpPr>
        <p:spPr>
          <a:xfrm>
            <a:off x="5960534" y="6032994"/>
            <a:ext cx="1980424" cy="424732"/>
          </a:xfrm>
          <a:prstGeom prst="rect">
            <a:avLst/>
          </a:prstGeom>
          <a:noFill/>
          <a:ln>
            <a:solidFill>
              <a:schemeClr val="tx1"/>
            </a:solidFill>
          </a:ln>
        </p:spPr>
        <p:txBody>
          <a:bodyPr wrap="square" rtlCol="0">
            <a:spAutoFit/>
          </a:bodyPr>
          <a:lstStyle/>
          <a:p>
            <a:pPr algn="ctr">
              <a:lnSpc>
                <a:spcPct val="90000"/>
              </a:lnSpc>
            </a:pPr>
            <a:r>
              <a:rPr lang="en-US" sz="1200" b="1" dirty="0">
                <a:latin typeface="Segoe UI" panose="020B0502040204020203" pitchFamily="34" charset="0"/>
                <a:cs typeface="Segoe UI" panose="020B0502040204020203" pitchFamily="34" charset="0"/>
              </a:rPr>
              <a:t>Lessons Learned from Nuclear Technology</a:t>
            </a:r>
          </a:p>
        </p:txBody>
      </p:sp>
    </p:spTree>
    <p:extLst>
      <p:ext uri="{BB962C8B-B14F-4D97-AF65-F5344CB8AC3E}">
        <p14:creationId xmlns:p14="http://schemas.microsoft.com/office/powerpoint/2010/main" val="1236272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7" grpId="0">
        <p:bldAsOne/>
      </p:bldGraphic>
      <p:bldP spid="8" grpId="0" animBg="1"/>
      <p:bldP spid="10" grpId="0" animBg="1"/>
      <p:bldP spid="9" grpId="0" animBg="1"/>
      <p:bldP spid="11" grpId="0" animBg="1"/>
      <p:bldP spid="18" grpId="0"/>
      <p:bldP spid="19" grpId="0"/>
      <p:bldP spid="20" grpId="0"/>
      <p:bldP spid="21" grpId="0"/>
      <p:bldP spid="22" grpId="0"/>
      <p:bldP spid="23" grpId="0" animBg="1"/>
      <p:bldP spid="24" grpId="0" animBg="1"/>
    </p:bldLst>
  </p:timing>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71BE-5E00-7C36-3A0C-26C037898926}"/>
              </a:ext>
            </a:extLst>
          </p:cNvPr>
          <p:cNvSpPr>
            <a:spLocks noGrp="1"/>
          </p:cNvSpPr>
          <p:nvPr>
            <p:ph type="title"/>
          </p:nvPr>
        </p:nvSpPr>
        <p:spPr/>
        <p:txBody>
          <a:bodyPr/>
          <a:lstStyle/>
          <a:p>
            <a:r>
              <a:rPr dirty="0" lang="en-US">
                <a:latin charset="0" panose="020B0502040204020203" pitchFamily="34" typeface="Segoe UI"/>
                <a:cs charset="0" panose="020B0502040204020203" pitchFamily="34" typeface="Segoe UI"/>
              </a:rPr>
              <a:t>Unique Capabilities at ORNL: Molten Salt (Fluoride) Test Loop </a:t>
            </a:r>
          </a:p>
        </p:txBody>
      </p:sp>
      <p:pic>
        <p:nvPicPr>
          <p:cNvPr id="4" name="Picture 3">
            <a:extLst>
              <a:ext uri="{FF2B5EF4-FFF2-40B4-BE49-F238E27FC236}">
                <a16:creationId xmlns:a16="http://schemas.microsoft.com/office/drawing/2014/main" id="{5A040A33-9F72-7074-66BF-259F8FC095AE}"/>
              </a:ext>
            </a:extLst>
          </p:cNvPr>
          <p:cNvPicPr>
            <a:picLocks noChangeAspect="1"/>
          </p:cNvPicPr>
          <p:nvPr/>
        </p:nvPicPr>
        <p:blipFill>
          <a:blip r:embed="rId3"/>
          <a:stretch>
            <a:fillRect/>
          </a:stretch>
        </p:blipFill>
        <p:spPr>
          <a:xfrm>
            <a:off x="7446264" y="3707076"/>
            <a:ext cx="4547071" cy="2645065"/>
          </a:xfrm>
          <a:prstGeom prst="rect">
            <a:avLst/>
          </a:prstGeom>
        </p:spPr>
      </p:pic>
      <p:pic>
        <p:nvPicPr>
          <p:cNvPr id="7" name="Picture 6">
            <a:extLst>
              <a:ext uri="{FF2B5EF4-FFF2-40B4-BE49-F238E27FC236}">
                <a16:creationId xmlns:a16="http://schemas.microsoft.com/office/drawing/2014/main" id="{E8DE4F81-AE4B-4F9C-24BD-1C2182FCE7F7}"/>
              </a:ext>
            </a:extLst>
          </p:cNvPr>
          <p:cNvPicPr>
            <a:picLocks noChangeAspect="1"/>
          </p:cNvPicPr>
          <p:nvPr/>
        </p:nvPicPr>
        <p:blipFill>
          <a:blip r:embed="rId4"/>
          <a:stretch>
            <a:fillRect/>
          </a:stretch>
        </p:blipFill>
        <p:spPr>
          <a:xfrm>
            <a:off x="429768" y="919863"/>
            <a:ext cx="2828292" cy="2802357"/>
          </a:xfrm>
          <a:prstGeom prst="rect">
            <a:avLst/>
          </a:prstGeom>
        </p:spPr>
      </p:pic>
      <p:pic>
        <p:nvPicPr>
          <p:cNvPr id="9" name="Picture 8">
            <a:extLst>
              <a:ext uri="{FF2B5EF4-FFF2-40B4-BE49-F238E27FC236}">
                <a16:creationId xmlns:a16="http://schemas.microsoft.com/office/drawing/2014/main" id="{09B39B33-C239-A43A-F437-18281A5E2D1D}"/>
              </a:ext>
            </a:extLst>
          </p:cNvPr>
          <p:cNvPicPr>
            <a:picLocks noChangeAspect="1"/>
          </p:cNvPicPr>
          <p:nvPr/>
        </p:nvPicPr>
        <p:blipFill>
          <a:blip r:embed="rId5"/>
          <a:stretch>
            <a:fillRect/>
          </a:stretch>
        </p:blipFill>
        <p:spPr>
          <a:xfrm>
            <a:off x="429767" y="3767751"/>
            <a:ext cx="2828293" cy="2578621"/>
          </a:xfrm>
          <a:prstGeom prst="rect">
            <a:avLst/>
          </a:prstGeom>
        </p:spPr>
      </p:pic>
      <p:pic>
        <p:nvPicPr>
          <p:cNvPr id="11" name="Picture 10">
            <a:extLst>
              <a:ext uri="{FF2B5EF4-FFF2-40B4-BE49-F238E27FC236}">
                <a16:creationId xmlns:a16="http://schemas.microsoft.com/office/drawing/2014/main" id="{C4219C2F-EC05-22A7-8B70-7734BB2B12F1}"/>
              </a:ext>
            </a:extLst>
          </p:cNvPr>
          <p:cNvPicPr>
            <a:picLocks noChangeAspect="1"/>
          </p:cNvPicPr>
          <p:nvPr/>
        </p:nvPicPr>
        <p:blipFill rotWithShape="1">
          <a:blip r:embed="rId6"/>
          <a:srcRect b="-1" r="70"/>
          <a:stretch/>
        </p:blipFill>
        <p:spPr>
          <a:xfrm>
            <a:off x="3338437" y="919169"/>
            <a:ext cx="3942895" cy="5427203"/>
          </a:xfrm>
          <a:prstGeom prst="rect">
            <a:avLst/>
          </a:prstGeom>
        </p:spPr>
      </p:pic>
      <p:pic>
        <p:nvPicPr>
          <p:cNvPr id="12" name="Picture 11">
            <a:extLst>
              <a:ext uri="{FF2B5EF4-FFF2-40B4-BE49-F238E27FC236}">
                <a16:creationId xmlns:a16="http://schemas.microsoft.com/office/drawing/2014/main" id="{D0757378-67A7-4C12-500D-83C60791C854}"/>
              </a:ext>
            </a:extLst>
          </p:cNvPr>
          <p:cNvPicPr>
            <a:picLocks noChangeAspect="1"/>
          </p:cNvPicPr>
          <p:nvPr/>
        </p:nvPicPr>
        <p:blipFill>
          <a:blip r:embed="rId7"/>
          <a:stretch>
            <a:fillRect/>
          </a:stretch>
        </p:blipFill>
        <p:spPr>
          <a:xfrm>
            <a:off x="7361710" y="952522"/>
            <a:ext cx="4707826" cy="2681164"/>
          </a:xfrm>
          <a:prstGeom prst="rect">
            <a:avLst/>
          </a:prstGeom>
        </p:spPr>
      </p:pic>
      <p:sp>
        <p:nvSpPr>
          <p:cNvPr id="13" name="TextBox 12">
            <a:extLst>
              <a:ext uri="{FF2B5EF4-FFF2-40B4-BE49-F238E27FC236}">
                <a16:creationId xmlns:a16="http://schemas.microsoft.com/office/drawing/2014/main" id="{67A397D1-3986-CC18-A0A0-0E7191EE48CD}"/>
              </a:ext>
            </a:extLst>
          </p:cNvPr>
          <p:cNvSpPr txBox="1"/>
          <p:nvPr/>
        </p:nvSpPr>
        <p:spPr>
          <a:xfrm flipH="1">
            <a:off x="3684595" y="6468264"/>
            <a:ext cx="4920344" cy="230832"/>
          </a:xfrm>
          <a:prstGeom prst="rect">
            <a:avLst/>
          </a:prstGeom>
          <a:noFill/>
        </p:spPr>
        <p:txBody>
          <a:bodyPr rtlCol="0" wrap="square">
            <a:spAutoFit/>
          </a:bodyPr>
          <a:lstStyle/>
          <a:p>
            <a:pPr algn="l">
              <a:lnSpc>
                <a:spcPct val="90000"/>
              </a:lnSpc>
            </a:pPr>
            <a:r>
              <a:rPr dirty="0" lang="en-US" sz="1000">
                <a:latin charset="0" panose="020B0502040204020203" pitchFamily="34" typeface="Segoe UI"/>
                <a:cs charset="0" panose="020B0502040204020203" pitchFamily="34" typeface="Segoe UI"/>
              </a:rPr>
              <a:t>Yoder G. Liquid Salt Test Loop Fact Sheet. 2016. </a:t>
            </a:r>
          </a:p>
        </p:txBody>
      </p:sp>
      <p:sp>
        <p:nvSpPr>
          <p:cNvPr id="15" name="TextBox 14">
            <a:extLst>
              <a:ext uri="{FF2B5EF4-FFF2-40B4-BE49-F238E27FC236}">
                <a16:creationId xmlns:a16="http://schemas.microsoft.com/office/drawing/2014/main" id="{148CBF44-A63E-07EA-F021-6D5A6ABDE985}"/>
              </a:ext>
            </a:extLst>
          </p:cNvPr>
          <p:cNvSpPr txBox="1"/>
          <p:nvPr/>
        </p:nvSpPr>
        <p:spPr>
          <a:xfrm>
            <a:off x="8107136" y="6399014"/>
            <a:ext cx="3671207" cy="369332"/>
          </a:xfrm>
          <a:prstGeom prst="rect">
            <a:avLst/>
          </a:prstGeom>
          <a:solidFill>
            <a:schemeClr val="bg1"/>
          </a:solidFill>
        </p:spPr>
        <p:txBody>
          <a:bodyPr rtlCol="0" wrap="square">
            <a:spAutoFit/>
          </a:bodyPr>
          <a:lstStyle>
            <a:defPPr>
              <a:defRPr lang="en-US"/>
            </a:defPPr>
            <a:lvl1pPr>
              <a:lnSpc>
                <a:spcPct val="90000"/>
              </a:lnSpc>
              <a:defRPr sz="1000">
                <a:latin charset="0" panose="020B0502040204020203" pitchFamily="34" typeface="Segoe UI"/>
                <a:cs charset="0" panose="020B0502040204020203" pitchFamily="34" typeface="Segoe UI"/>
              </a:defRPr>
            </a:lvl1pPr>
          </a:lstStyle>
          <a:p>
            <a:r>
              <a:rPr dirty="0" lang="en-US"/>
              <a:t>https://www.energy.gov/eere/articles/concentrating-solar-power-could-provide-flexibility-and-reliability-us-electric-grid</a:t>
            </a:r>
          </a:p>
        </p:txBody>
      </p:sp>
    </p:spTree>
    <p:extLst>
      <p:ext uri="{BB962C8B-B14F-4D97-AF65-F5344CB8AC3E}">
        <p14:creationId xmlns:p14="http://schemas.microsoft.com/office/powerpoint/2010/main" val="1057703839"/>
      </p:ext>
    </p:extLst>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71BE-5E00-7C36-3A0C-26C037898926}"/>
              </a:ext>
            </a:extLst>
          </p:cNvPr>
          <p:cNvSpPr>
            <a:spLocks noGrp="1"/>
          </p:cNvSpPr>
          <p:nvPr>
            <p:ph type="title"/>
          </p:nvPr>
        </p:nvSpPr>
        <p:spPr/>
        <p:txBody>
          <a:bodyPr/>
          <a:lstStyle/>
          <a:p>
            <a:r>
              <a:rPr dirty="0" lang="en-US">
                <a:latin charset="0" panose="020B0502040204020203" pitchFamily="34" typeface="Segoe UI"/>
                <a:cs charset="0" panose="020B0502040204020203" pitchFamily="34" typeface="Segoe UI"/>
              </a:rPr>
              <a:t>Unique Capabilities at ORNL: Molten Salt (Chloride) Test Loop </a:t>
            </a:r>
          </a:p>
        </p:txBody>
      </p:sp>
      <p:pic>
        <p:nvPicPr>
          <p:cNvPr id="5" name="Picture 4">
            <a:extLst>
              <a:ext uri="{FF2B5EF4-FFF2-40B4-BE49-F238E27FC236}">
                <a16:creationId xmlns:a16="http://schemas.microsoft.com/office/drawing/2014/main" id="{82F15684-6334-51E2-AE26-8E203B4BC1D4}"/>
              </a:ext>
            </a:extLst>
          </p:cNvPr>
          <p:cNvPicPr>
            <a:picLocks noChangeAspect="1"/>
          </p:cNvPicPr>
          <p:nvPr/>
        </p:nvPicPr>
        <p:blipFill>
          <a:blip r:embed="rId3"/>
          <a:stretch>
            <a:fillRect/>
          </a:stretch>
        </p:blipFill>
        <p:spPr>
          <a:xfrm>
            <a:off x="429767" y="813816"/>
            <a:ext cx="6146215" cy="3905240"/>
          </a:xfrm>
          <a:prstGeom prst="rect">
            <a:avLst/>
          </a:prstGeom>
          <a:ln>
            <a:noFill/>
          </a:ln>
        </p:spPr>
      </p:pic>
      <p:pic>
        <p:nvPicPr>
          <p:cNvPr id="8" name="Picture 7">
            <a:extLst>
              <a:ext uri="{FF2B5EF4-FFF2-40B4-BE49-F238E27FC236}">
                <a16:creationId xmlns:a16="http://schemas.microsoft.com/office/drawing/2014/main" id="{84356947-0A52-0AB4-39E9-B35E94D5B767}"/>
              </a:ext>
            </a:extLst>
          </p:cNvPr>
          <p:cNvPicPr>
            <a:picLocks noChangeAspect="1"/>
          </p:cNvPicPr>
          <p:nvPr/>
        </p:nvPicPr>
        <p:blipFill rotWithShape="1">
          <a:blip r:embed="rId4"/>
          <a:srcRect b="1" r="31"/>
          <a:stretch/>
        </p:blipFill>
        <p:spPr>
          <a:xfrm>
            <a:off x="6575982" y="3756384"/>
            <a:ext cx="5616018" cy="3101616"/>
          </a:xfrm>
          <a:prstGeom prst="rect">
            <a:avLst/>
          </a:prstGeom>
        </p:spPr>
      </p:pic>
      <p:sp>
        <p:nvSpPr>
          <p:cNvPr id="14" name="TextBox 13">
            <a:extLst>
              <a:ext uri="{FF2B5EF4-FFF2-40B4-BE49-F238E27FC236}">
                <a16:creationId xmlns:a16="http://schemas.microsoft.com/office/drawing/2014/main" id="{C4DAF387-E757-39DD-EFCF-18812F550297}"/>
              </a:ext>
            </a:extLst>
          </p:cNvPr>
          <p:cNvSpPr txBox="1"/>
          <p:nvPr/>
        </p:nvSpPr>
        <p:spPr>
          <a:xfrm flipH="1">
            <a:off x="1556656" y="6329764"/>
            <a:ext cx="4920344" cy="507831"/>
          </a:xfrm>
          <a:prstGeom prst="rect">
            <a:avLst/>
          </a:prstGeom>
          <a:noFill/>
        </p:spPr>
        <p:txBody>
          <a:bodyPr rtlCol="0" wrap="square">
            <a:spAutoFit/>
          </a:bodyPr>
          <a:lstStyle/>
          <a:p>
            <a:pPr algn="l">
              <a:lnSpc>
                <a:spcPct val="90000"/>
              </a:lnSpc>
            </a:pPr>
            <a:r>
              <a:rPr dirty="0" lang="en-US" sz="1000">
                <a:latin charset="0" panose="020B0502040204020203" pitchFamily="34" typeface="Segoe UI"/>
                <a:cs charset="0" panose="020B0502040204020203" pitchFamily="34" typeface="Segoe UI"/>
              </a:rPr>
              <a:t>ORNL/TM-2019/1370. Facility to Alleviate Salt Technology Risks (FASTR): Preliminary Design Report with Failure Modes and Effects Analysis. Robb K, Mulligan P, Yoder G, Smith K and Massengale J. 2019. </a:t>
            </a:r>
          </a:p>
        </p:txBody>
      </p:sp>
    </p:spTree>
    <p:extLst>
      <p:ext uri="{BB962C8B-B14F-4D97-AF65-F5344CB8AC3E}">
        <p14:creationId xmlns:p14="http://schemas.microsoft.com/office/powerpoint/2010/main" val="2826342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71BE-5E00-7C36-3A0C-26C037898926}"/>
              </a:ext>
            </a:extLst>
          </p:cNvPr>
          <p:cNvSpPr>
            <a:spLocks noGrp="1"/>
          </p:cNvSpPr>
          <p:nvPr>
            <p:ph type="title"/>
          </p:nvPr>
        </p:nvSpPr>
        <p:spPr/>
        <p:txBody>
          <a:bodyPr/>
          <a:lstStyle/>
          <a:p>
            <a:r>
              <a:rPr lang="en-US" dirty="0">
                <a:latin typeface="Segoe UI" panose="020B0502040204020203" pitchFamily="34" charset="0"/>
                <a:cs typeface="Segoe UI" panose="020B0502040204020203" pitchFamily="34" charset="0"/>
              </a:rPr>
              <a:t>Unique Capabilities at ORNL: Fusion Science</a:t>
            </a:r>
          </a:p>
        </p:txBody>
      </p:sp>
      <p:pic>
        <p:nvPicPr>
          <p:cNvPr id="3" name="Picture 2">
            <a:extLst>
              <a:ext uri="{FF2B5EF4-FFF2-40B4-BE49-F238E27FC236}">
                <a16:creationId xmlns:a16="http://schemas.microsoft.com/office/drawing/2014/main" id="{3108540D-0A0E-3048-943F-C82DB207AF82}"/>
              </a:ext>
            </a:extLst>
          </p:cNvPr>
          <p:cNvPicPr>
            <a:picLocks noChangeAspect="1"/>
          </p:cNvPicPr>
          <p:nvPr/>
        </p:nvPicPr>
        <p:blipFill>
          <a:blip r:embed="rId3"/>
          <a:stretch>
            <a:fillRect/>
          </a:stretch>
        </p:blipFill>
        <p:spPr>
          <a:xfrm>
            <a:off x="455053" y="968539"/>
            <a:ext cx="11281893" cy="4643336"/>
          </a:xfrm>
          <a:prstGeom prst="rect">
            <a:avLst/>
          </a:prstGeom>
        </p:spPr>
      </p:pic>
      <p:sp>
        <p:nvSpPr>
          <p:cNvPr id="5" name="TextBox 4">
            <a:extLst>
              <a:ext uri="{FF2B5EF4-FFF2-40B4-BE49-F238E27FC236}">
                <a16:creationId xmlns:a16="http://schemas.microsoft.com/office/drawing/2014/main" id="{3511DE76-E68F-C9AD-4688-9C55FD54D2F8}"/>
              </a:ext>
            </a:extLst>
          </p:cNvPr>
          <p:cNvSpPr txBox="1"/>
          <p:nvPr/>
        </p:nvSpPr>
        <p:spPr>
          <a:xfrm>
            <a:off x="455053" y="5685665"/>
            <a:ext cx="11203547" cy="507831"/>
          </a:xfrm>
          <a:prstGeom prst="rect">
            <a:avLst/>
          </a:prstGeom>
          <a:noFill/>
        </p:spPr>
        <p:txBody>
          <a:bodyPr wrap="square" rtlCol="0">
            <a:spAutoFit/>
          </a:bodyPr>
          <a:lstStyle/>
          <a:p>
            <a:pPr algn="just">
              <a:lnSpc>
                <a:spcPct val="90000"/>
              </a:lnSpc>
            </a:pPr>
            <a:r>
              <a:rPr lang="en-US" sz="1000" dirty="0">
                <a:latin typeface="Segoe UI" panose="020B0502040204020203" pitchFamily="34" charset="0"/>
                <a:cs typeface="Segoe UI" panose="020B0502040204020203" pitchFamily="34" charset="0"/>
              </a:rPr>
              <a:t>Original artwork reproduced with permission, from “Juergen Rapp, Arnold Lumsdaine, Clyde Beers, Theodore Biewer, Timothy Bigelow, Ted Boyd, Juan Caneses, John Caughman, Robert Duckworth, Richard Goulding, William Hicks, Cornwall Lau, Pawel Piotrowicz, David West, Dennis Youchison, The Material Plasma Exposure eXperiment: Mission and conceptual design, Fusion Engineering and Design, Volume 156, 2020, 111586, ISSN 0920-3796”.</a:t>
            </a:r>
          </a:p>
        </p:txBody>
      </p:sp>
      <p:sp>
        <p:nvSpPr>
          <p:cNvPr id="6" name="TextBox 5">
            <a:extLst>
              <a:ext uri="{FF2B5EF4-FFF2-40B4-BE49-F238E27FC236}">
                <a16:creationId xmlns:a16="http://schemas.microsoft.com/office/drawing/2014/main" id="{2D1A7034-8152-36C5-33E4-559DD29D305A}"/>
              </a:ext>
            </a:extLst>
          </p:cNvPr>
          <p:cNvSpPr txBox="1"/>
          <p:nvPr/>
        </p:nvSpPr>
        <p:spPr>
          <a:xfrm>
            <a:off x="3900526" y="968539"/>
            <a:ext cx="4805418" cy="341632"/>
          </a:xfrm>
          <a:prstGeom prst="rect">
            <a:avLst/>
          </a:prstGeom>
          <a:noFill/>
        </p:spPr>
        <p:txBody>
          <a:bodyPr wrap="none" rtlCol="0">
            <a:spAutoFit/>
          </a:bodyPr>
          <a:lstStyle/>
          <a:p>
            <a:pPr algn="l">
              <a:lnSpc>
                <a:spcPct val="90000"/>
              </a:lnSpc>
            </a:pPr>
            <a:r>
              <a:rPr lang="en-US" u="sng" dirty="0">
                <a:latin typeface="Segoe UI" panose="020B0502040204020203" pitchFamily="34" charset="0"/>
                <a:cs typeface="Segoe UI" panose="020B0502040204020203" pitchFamily="34" charset="0"/>
              </a:rPr>
              <a:t>Material Plasma Exposure eXperiment (MPEX)</a:t>
            </a:r>
          </a:p>
        </p:txBody>
      </p:sp>
      <p:sp>
        <p:nvSpPr>
          <p:cNvPr id="10" name="Rectangle 9">
            <a:extLst>
              <a:ext uri="{FF2B5EF4-FFF2-40B4-BE49-F238E27FC236}">
                <a16:creationId xmlns:a16="http://schemas.microsoft.com/office/drawing/2014/main" id="{4CB59449-C65F-3421-C08D-C012A4B8454D}"/>
              </a:ext>
            </a:extLst>
          </p:cNvPr>
          <p:cNvSpPr/>
          <p:nvPr/>
        </p:nvSpPr>
        <p:spPr>
          <a:xfrm>
            <a:off x="455053" y="813816"/>
            <a:ext cx="11307180" cy="5586984"/>
          </a:xfrm>
          <a:prstGeom prst="rect">
            <a:avLst/>
          </a:prstGeom>
          <a:solidFill>
            <a:schemeClr val="bg1"/>
          </a:solidFill>
          <a:ln w="19050">
            <a:no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pic>
        <p:nvPicPr>
          <p:cNvPr id="13" name="Picture 12">
            <a:extLst>
              <a:ext uri="{FF2B5EF4-FFF2-40B4-BE49-F238E27FC236}">
                <a16:creationId xmlns:a16="http://schemas.microsoft.com/office/drawing/2014/main" id="{166015A5-1A60-7EA2-C56F-307FEBFFB77A}"/>
              </a:ext>
            </a:extLst>
          </p:cNvPr>
          <p:cNvPicPr>
            <a:picLocks noChangeAspect="1"/>
          </p:cNvPicPr>
          <p:nvPr/>
        </p:nvPicPr>
        <p:blipFill rotWithShape="1">
          <a:blip r:embed="rId4"/>
          <a:srcRect l="4290" t="24288" r="4469" b="25240"/>
          <a:stretch/>
        </p:blipFill>
        <p:spPr>
          <a:xfrm>
            <a:off x="1527795" y="1804307"/>
            <a:ext cx="9550879" cy="2971800"/>
          </a:xfrm>
          <a:prstGeom prst="rect">
            <a:avLst/>
          </a:prstGeom>
        </p:spPr>
      </p:pic>
      <p:sp>
        <p:nvSpPr>
          <p:cNvPr id="14" name="Rectangle 13">
            <a:extLst>
              <a:ext uri="{FF2B5EF4-FFF2-40B4-BE49-F238E27FC236}">
                <a16:creationId xmlns:a16="http://schemas.microsoft.com/office/drawing/2014/main" id="{E47E78E1-9F94-D112-36EF-8776B409CAB7}"/>
              </a:ext>
            </a:extLst>
          </p:cNvPr>
          <p:cNvSpPr/>
          <p:nvPr/>
        </p:nvSpPr>
        <p:spPr>
          <a:xfrm>
            <a:off x="2035629" y="3712029"/>
            <a:ext cx="1284514" cy="326571"/>
          </a:xfrm>
          <a:prstGeom prst="rect">
            <a:avLst/>
          </a:prstGeom>
          <a:noFill/>
          <a:ln w="19050">
            <a:solidFill>
              <a:srgbClr val="00B050"/>
            </a:solidFill>
            <a:miter lim="800000"/>
          </a:ln>
          <a:effectLst/>
          <a:scene3d>
            <a:camera prst="orthographicFront">
              <a:rot lat="0" lon="0" rev="0"/>
            </a:camera>
            <a:lightRig rig="threePt" dir="t">
              <a:rot lat="0" lon="0" rev="1200000"/>
            </a:lightRig>
          </a:scene3d>
          <a:sp3d/>
        </p:spPr>
        <p:style>
          <a:lnRef idx="0">
            <a:schemeClr val="accent1"/>
          </a:lnRef>
          <a:fillRef idx="3">
            <a:schemeClr val="accent1"/>
          </a:fillRef>
          <a:effectRef idx="3">
            <a:schemeClr val="accent1"/>
          </a:effectRef>
          <a:fontRef idx="minor">
            <a:schemeClr val="lt1"/>
          </a:fontRef>
        </p:style>
        <p:txBody>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p>
            <a:pPr algn="l">
              <a:lnSpc>
                <a:spcPct val="90000"/>
              </a:lnSpc>
            </a:pPr>
            <a:endParaRPr lang="en-US" dirty="0">
              <a:solidFill>
                <a:schemeClr val="tx1"/>
              </a:solidFill>
            </a:endParaRPr>
          </a:p>
        </p:txBody>
      </p:sp>
    </p:spTree>
    <p:extLst>
      <p:ext uri="{BB962C8B-B14F-4D97-AF65-F5344CB8AC3E}">
        <p14:creationId xmlns:p14="http://schemas.microsoft.com/office/powerpoint/2010/main" val="80951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D5C6-E461-23C8-AE24-480B9F9E6C51}"/>
              </a:ext>
            </a:extLst>
          </p:cNvPr>
          <p:cNvSpPr>
            <a:spLocks noGrp="1"/>
          </p:cNvSpPr>
          <p:nvPr>
            <p:ph type="title"/>
          </p:nvPr>
        </p:nvSpPr>
        <p:spPr>
          <a:xfrm>
            <a:off x="381000" y="2718036"/>
            <a:ext cx="11430000" cy="1865126"/>
          </a:xfrm>
        </p:spPr>
        <p:txBody>
          <a:bodyPr/>
          <a:lstStyle/>
          <a:p>
            <a:pPr algn="ctr"/>
            <a:r>
              <a:rPr lang="en-US" dirty="0">
                <a:latin typeface="Segoe UI" panose="020B0502040204020203" pitchFamily="34" charset="0"/>
                <a:cs typeface="Segoe UI" panose="020B0502040204020203" pitchFamily="34" charset="0"/>
              </a:rPr>
              <a:t>Thermal Efficiency Improvements</a:t>
            </a:r>
            <a:br>
              <a:rPr lang="en-US" dirty="0">
                <a:latin typeface="Segoe UI" panose="020B0502040204020203" pitchFamily="34" charset="0"/>
                <a:cs typeface="Segoe UI" panose="020B0502040204020203" pitchFamily="34" charset="0"/>
              </a:rPr>
            </a:br>
            <a:br>
              <a:rPr lang="en-US" dirty="0">
                <a:latin typeface="Segoe UI" panose="020B0502040204020203" pitchFamily="34" charset="0"/>
                <a:cs typeface="Segoe UI" panose="020B0502040204020203" pitchFamily="34" charset="0"/>
              </a:rPr>
            </a:br>
            <a:r>
              <a:rPr lang="en-US" dirty="0">
                <a:latin typeface="Segoe UI" panose="020B0502040204020203" pitchFamily="34" charset="0"/>
                <a:cs typeface="Segoe UI" panose="020B0502040204020203" pitchFamily="34" charset="0"/>
              </a:rPr>
              <a:t>1. Direct-Contact Heat Exchanger for </a:t>
            </a:r>
            <a:br>
              <a:rPr lang="en-US" dirty="0">
                <a:latin typeface="Segoe UI" panose="020B0502040204020203" pitchFamily="34" charset="0"/>
                <a:cs typeface="Segoe UI" panose="020B0502040204020203" pitchFamily="34" charset="0"/>
              </a:rPr>
            </a:br>
            <a:r>
              <a:rPr lang="en-US" dirty="0">
                <a:latin typeface="Segoe UI" panose="020B0502040204020203" pitchFamily="34" charset="0"/>
                <a:cs typeface="Segoe UI" panose="020B0502040204020203" pitchFamily="34" charset="0"/>
              </a:rPr>
              <a:t>Low-Temperature Waste Heat Recovery</a:t>
            </a:r>
          </a:p>
        </p:txBody>
      </p:sp>
    </p:spTree>
    <p:extLst>
      <p:ext uri="{BB962C8B-B14F-4D97-AF65-F5344CB8AC3E}">
        <p14:creationId xmlns:p14="http://schemas.microsoft.com/office/powerpoint/2010/main" val="3928211812"/>
      </p:ext>
    </p:extLst>
  </p:cSld>
  <p:clrMapOvr>
    <a:masterClrMapping/>
  </p:clrMapOvr>
</p:sld>
</file>

<file path=ppt/theme/theme1.xml><?xml version="1.0" encoding="utf-8"?>
<a:theme xmlns:a="http://schemas.openxmlformats.org/drawingml/2006/main" name="ORNL">
  <a:themeElements>
    <a:clrScheme name="ORNL theme colors 180717 final">
      <a:dk1>
        <a:sysClr val="windowText" lastClr="000000"/>
      </a:dk1>
      <a:lt1>
        <a:sysClr val="window" lastClr="FFFFFF"/>
      </a:lt1>
      <a:dk2>
        <a:srgbClr val="447E59"/>
      </a:dk2>
      <a:lt2>
        <a:srgbClr val="FFFFFF"/>
      </a:lt2>
      <a:accent1>
        <a:srgbClr val="3BA2AD"/>
      </a:accent1>
      <a:accent2>
        <a:srgbClr val="8FBB55"/>
      </a:accent2>
      <a:accent3>
        <a:srgbClr val="5785B7"/>
      </a:accent3>
      <a:accent4>
        <a:srgbClr val="E5A940"/>
      </a:accent4>
      <a:accent5>
        <a:srgbClr val="919785"/>
      </a:accent5>
      <a:accent6>
        <a:srgbClr val="CB4D3D"/>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9050">
          <a:solidFill>
            <a:schemeClr val="accent1">
              <a:lumMod val="50000"/>
            </a:schemeClr>
          </a:solidFill>
          <a:miter lim="800000"/>
        </a:ln>
        <a:effectLst/>
        <a:scene3d>
          <a:camera prst="orthographicFront">
            <a:rot lat="0" lon="0" rev="0"/>
          </a:camera>
          <a:lightRig rig="threePt" dir="t">
            <a:rot lat="0" lon="0" rev="1200000"/>
          </a:lightRig>
        </a:scene3d>
        <a:sp3d/>
      </a:spPr>
      <a:bodyPr rot="0" spcFirstLastPara="0" vertOverflow="overflow" horzOverflow="overflow" vert="horz" wrap="square" lIns="182880" tIns="182880" rIns="182880" bIns="182880" numCol="1" spcCol="0" rtlCol="0" fromWordArt="0" anchor="ctr" anchorCtr="0" forceAA="0" compatLnSpc="1">
        <a:prstTxWarp prst="textNoShape">
          <a:avLst/>
        </a:prstTxWarp>
        <a:noAutofit/>
      </a:bodyPr>
      <a:lstStyle>
        <a:defPPr algn="l">
          <a:lnSpc>
            <a:spcPct val="90000"/>
          </a:lnSpc>
          <a:defRPr dirty="0" smtClean="0">
            <a:solidFill>
              <a:schemeClr val="tx1"/>
            </a:solidFill>
          </a:defRPr>
        </a:defPPr>
      </a:lstStyle>
      <a:style>
        <a:lnRef idx="0">
          <a:schemeClr val="accent1"/>
        </a:lnRef>
        <a:fillRef idx="3">
          <a:schemeClr val="accent1"/>
        </a:fillRef>
        <a:effectRef idx="3">
          <a:schemeClr val="accent1"/>
        </a:effectRef>
        <a:fontRef idx="minor">
          <a:schemeClr val="lt1"/>
        </a:fontRef>
      </a:style>
    </a:spDef>
    <a:lnDef>
      <a:spPr>
        <a:ln w="28575">
          <a:solidFill>
            <a:schemeClr val="bg1">
              <a:lumMod val="50000"/>
            </a:schemeClr>
          </a:solidFill>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a:lnSpc>
            <a:spcPct val="90000"/>
          </a:lnSpc>
          <a:defRPr dirty="0" smtClean="0">
            <a:latin typeface="+mn-lt"/>
          </a:defRPr>
        </a:defPPr>
      </a:lstStyle>
    </a:txDef>
  </a:objectDefaults>
  <a:extraClrSchemeLst/>
  <a:extLst>
    <a:ext uri="{05A4C25C-085E-4340-85A3-A5531E510DB2}">
      <thm15:themeFamily xmlns:thm15="http://schemas.microsoft.com/office/thememl/2012/main" name="ORNL template 16x9_180808" id="{EF133236-4FD1-4E83-B0AC-464DEE56453C}" vid="{ECDBAF0C-67FD-47C6-9CC9-5310617ED098}"/>
    </a:ext>
  </a:extLst>
</a:theme>
</file>

<file path=ppt/theme/theme2.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RNL presentation palette 180710">
      <a:dk1>
        <a:sysClr val="windowText" lastClr="000000"/>
      </a:dk1>
      <a:lt1>
        <a:sysClr val="window" lastClr="FFFFFF"/>
      </a:lt1>
      <a:dk2>
        <a:srgbClr val="447E59"/>
      </a:dk2>
      <a:lt2>
        <a:srgbClr val="FFFFFF"/>
      </a:lt2>
      <a:accent1>
        <a:srgbClr val="17A6B6"/>
      </a:accent1>
      <a:accent2>
        <a:srgbClr val="98BA6A"/>
      </a:accent2>
      <a:accent3>
        <a:srgbClr val="5085C0"/>
      </a:accent3>
      <a:accent4>
        <a:srgbClr val="EC855C"/>
      </a:accent4>
      <a:accent5>
        <a:srgbClr val="8E7B6C"/>
      </a:accent5>
      <a:accent6>
        <a:srgbClr val="C75653"/>
      </a:accent6>
      <a:hlink>
        <a:srgbClr val="397D52"/>
      </a:hlink>
      <a:folHlink>
        <a:srgbClr val="0000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B985903263C0941B11822AAD8E08CD2" ma:contentTypeVersion="4" ma:contentTypeDescription="Create a new document." ma:contentTypeScope="" ma:versionID="60b697c4ba9eb0c61fa1068470b7533e">
  <xsd:schema xmlns:xsd="http://www.w3.org/2001/XMLSchema" xmlns:xs="http://www.w3.org/2001/XMLSchema" xmlns:p="http://schemas.microsoft.com/office/2006/metadata/properties" xmlns:ns2="6a898b55-3d22-4995-bb6b-a1345381c1a7" targetNamespace="http://schemas.microsoft.com/office/2006/metadata/properties" ma:root="true" ma:fieldsID="89f7efd009259360bfdc7e8c7b78df3c" ns2:_="">
    <xsd:import namespace="6a898b55-3d22-4995-bb6b-a1345381c1a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898b55-3d22-4995-bb6b-a1345381c1a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BA20C22-D077-412B-81BA-8B2541026FAD}">
  <ds:schemaRefs>
    <ds:schemaRef ds:uri="http://schemas.openxmlformats.org/package/2006/metadata/core-properties"/>
    <ds:schemaRef ds:uri="http://schemas.microsoft.com/office/2006/documentManagement/types"/>
    <ds:schemaRef ds:uri="http://www.w3.org/XML/1998/namespace"/>
    <ds:schemaRef ds:uri="http://purl.org/dc/elements/1.1/"/>
    <ds:schemaRef ds:uri="http://schemas.microsoft.com/office/2006/metadata/properties"/>
    <ds:schemaRef ds:uri="http://purl.org/dc/terms/"/>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86CF8DE7-4E45-413E-A104-6ABE0D665CC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898b55-3d22-4995-bb6b-a1345381c1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4FB6BD-000C-41AF-9DE8-4264F777F3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ORNL-template-16x9-180808</Template>
  <TotalTime>10414</TotalTime>
  <Words>2157</Words>
  <Application>Microsoft Macintosh PowerPoint</Application>
  <PresentationFormat>Widescreen</PresentationFormat>
  <Paragraphs>585</Paragraphs>
  <Slides>39</Slides>
  <Notes>7</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Arial</vt:lpstr>
      <vt:lpstr>Arial Black</vt:lpstr>
      <vt:lpstr>Arial Nova</vt:lpstr>
      <vt:lpstr>Calibri</vt:lpstr>
      <vt:lpstr>Cambria Math</vt:lpstr>
      <vt:lpstr>Century Gothic</vt:lpstr>
      <vt:lpstr>Segoe UI</vt:lpstr>
      <vt:lpstr>ORNL</vt:lpstr>
      <vt:lpstr>2023 Laufer Energy Symposium  Unconventional Fuels</vt:lpstr>
      <vt:lpstr>Motivation</vt:lpstr>
      <vt:lpstr>Initiatives by USDOE</vt:lpstr>
      <vt:lpstr>Key Challenges in Fuel-to-Energy</vt:lpstr>
      <vt:lpstr>Computational Design Workflows for Modular Power</vt:lpstr>
      <vt:lpstr>Unique Capabilities at ORNL: Molten Salt (Fluoride) Test Loop </vt:lpstr>
      <vt:lpstr>Unique Capabilities at ORNL: Molten Salt (Chloride) Test Loop </vt:lpstr>
      <vt:lpstr>Unique Capabilities at ORNL: Fusion Science</vt:lpstr>
      <vt:lpstr>Thermal Efficiency Improvements  1. Direct-Contact Heat Exchanger for  Low-Temperature Waste Heat Recovery</vt:lpstr>
      <vt:lpstr>Immiscible Water-Refrigerant Mixture</vt:lpstr>
      <vt:lpstr>Multiphysics Model Development</vt:lpstr>
      <vt:lpstr>Multiphysics Model Validation</vt:lpstr>
      <vt:lpstr>Prediction of Steady Operation</vt:lpstr>
      <vt:lpstr>Validated Model to New Design</vt:lpstr>
      <vt:lpstr>Thermal Efficiency Improvements  2. Additively Manufactured Ceramics for  High-Temperature Gas-to-Gas Operations </vt:lpstr>
      <vt:lpstr>High-Temperature Composite Heat Exchangers</vt:lpstr>
      <vt:lpstr>High-Temperature Composite Heat Exchangers</vt:lpstr>
      <vt:lpstr>High-Temperature Composite Heat Exchangers</vt:lpstr>
      <vt:lpstr>Thermal Map: Power Density and Pressure Drop</vt:lpstr>
      <vt:lpstr>Thermal Map: Specific Power Density and Wall Thickness</vt:lpstr>
      <vt:lpstr>Thermomechanical Summary</vt:lpstr>
      <vt:lpstr>Developing the Gyroid</vt:lpstr>
      <vt:lpstr>CAD to Realization</vt:lpstr>
      <vt:lpstr>Gas to Gas HX: Flow Volumes </vt:lpstr>
      <vt:lpstr>High-Temperature Composite Heat Exchangers</vt:lpstr>
      <vt:lpstr>High-Temperature Composite Heat Exchangers</vt:lpstr>
      <vt:lpstr>Ongoing Research </vt:lpstr>
      <vt:lpstr>Support from Wayne and Gayle Laufer Endowment</vt:lpstr>
      <vt:lpstr>Nuclear Energy | SMR | Lower Plenum </vt:lpstr>
      <vt:lpstr>Nuclear Energy | SMR | Lower Plenum </vt:lpstr>
      <vt:lpstr>Nuclear Energy | SMR | Lower Plenum </vt:lpstr>
      <vt:lpstr>Nuclear Energy | SMR | Lower Plenum </vt:lpstr>
      <vt:lpstr>Nuclear Energy | SMR | Pressurizer Design</vt:lpstr>
      <vt:lpstr>Nuclear Energy | SMR | Prediction of Steam Quality</vt:lpstr>
      <vt:lpstr>Nuclear Energy | SMR | Predicting Flow Under Pressurizer  </vt:lpstr>
      <vt:lpstr>Nuclear Energy | SMR | Prediction of Steam Quality</vt:lpstr>
      <vt:lpstr>Nuclear Energy | SMR | Prediction of Steam Quality </vt:lpstr>
      <vt:lpstr>Acknowledgements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Rao, Vivek</dc:creator>
  <cp:keywords/>
  <dc:description/>
  <cp:lastModifiedBy>Tanner, Jill</cp:lastModifiedBy>
  <cp:revision>120</cp:revision>
  <dcterms:created xsi:type="dcterms:W3CDTF">2022-05-26T13:35:52Z</dcterms:created>
  <dcterms:modified xsi:type="dcterms:W3CDTF">2023-05-11T19:09:31Z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name="ContentTypeId" pid="2">
    <vt:lpwstr>0x0101007B985903263C0941B11822AAD8E08CD2</vt:lpwstr>
  </property>
  <property fmtid="{D5CDD505-2E9C-101B-9397-08002B2CF9AE}" name="GUID" pid="3">
    <vt:lpwstr>42b6f0ba-36c8-4301-8891-17ebf0c53400</vt:lpwstr>
  </property>
  <property fmtid="{D5CDD505-2E9C-101B-9397-08002B2CF9AE}" name="NXPowerLiteLastOptimized" pid="4">
    <vt:lpwstr>30059524</vt:lpwstr>
  </property>
  <property fmtid="{D5CDD505-2E9C-101B-9397-08002B2CF9AE}" name="NXPowerLiteSettings" pid="5">
    <vt:lpwstr>F700052003A000</vt:lpwstr>
  </property>
  <property fmtid="{D5CDD505-2E9C-101B-9397-08002B2CF9AE}" name="NXPowerLiteVersion" pid="6">
    <vt:lpwstr>D9.1.2</vt:lpwstr>
  </property>
  <property fmtid="{D5CDD505-2E9C-101B-9397-08002B2CF9AE}" name="Order" pid="7">
    <vt:r8>18100</vt:r8>
  </property>
</Properties>
</file>