
<file path=[Content_Types].xml><?xml version="1.0" encoding="utf-8"?>
<Types xmlns="http://schemas.openxmlformats.org/package/2006/content-types">
  <Default Extension="bin"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59" r:id="rId5"/>
    <p:sldId id="312" r:id="rId6"/>
    <p:sldId id="1119" r:id="rId7"/>
    <p:sldId id="1120" r:id="rId8"/>
    <p:sldId id="1123" r:id="rId9"/>
    <p:sldId id="1122" r:id="rId10"/>
    <p:sldId id="1121" r:id="rId11"/>
    <p:sldId id="1124" r:id="rId12"/>
    <p:sldId id="1125" r:id="rId13"/>
    <p:sldId id="1126" r:id="rId14"/>
    <p:sldId id="1127" r:id="rId15"/>
    <p:sldId id="1118" r:id="rId16"/>
    <p:sldId id="1117" r:id="rId17"/>
    <p:sldId id="11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F7544E-3814-BF57-496A-D51F9C276455}" name="Fox, Stephanie G." initials="FSG" userId="S::Stephanie.Fox@netl.doe.gov::f5c49231-c164-4e69-863b-7125f8dbd652" providerId="AD"/>
  <p188:author id="{37A0CB8F-1DBD-11AD-8747-91DEB5C9C6FF}" name="Oelfke, John B. (CONTR)" initials="OJB(" userId="S::John.Oelfke@netl.doe.gov::6ccd9bc7-4548-456c-a33f-de6387ae85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67BB9-D5DE-476A-A2E0-6DDDD89D5385}"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6CAFB-C01A-4172-9096-E4834CBECDFA}" type="slidenum">
              <a:rPr lang="en-US" smtClean="0"/>
              <a:t>‹#›</a:t>
            </a:fld>
            <a:endParaRPr lang="en-US"/>
          </a:p>
        </p:txBody>
      </p:sp>
    </p:spTree>
    <p:extLst>
      <p:ext uri="{BB962C8B-B14F-4D97-AF65-F5344CB8AC3E}">
        <p14:creationId xmlns:p14="http://schemas.microsoft.com/office/powerpoint/2010/main" val="350047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3-D printing of NETL logo in the Multiphase Flow Analysis Laboratory at NETL Morgantown</a:t>
            </a:r>
          </a:p>
        </p:txBody>
      </p:sp>
      <p:sp>
        <p:nvSpPr>
          <p:cNvPr id="4" name="Slide Number Placeholder 3"/>
          <p:cNvSpPr>
            <a:spLocks noGrp="1"/>
          </p:cNvSpPr>
          <p:nvPr>
            <p:ph type="sldNum" sz="quarter" idx="5"/>
          </p:nvPr>
        </p:nvSpPr>
        <p:spPr/>
        <p:txBody>
          <a:bodyPr/>
          <a:lstStyle/>
          <a:p>
            <a:fld id="{CB612C53-CE07-43E4-8DD8-CB3FB64E3B78}" type="slidenum">
              <a:rPr lang="en-US" smtClean="0"/>
              <a:t>17</a:t>
            </a:fld>
            <a:endParaRPr lang="en-US" dirty="0"/>
          </a:p>
        </p:txBody>
      </p:sp>
    </p:spTree>
    <p:extLst>
      <p:ext uri="{BB962C8B-B14F-4D97-AF65-F5344CB8AC3E}">
        <p14:creationId xmlns:p14="http://schemas.microsoft.com/office/powerpoint/2010/main" val="36398505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bin"/><Relationship Id="rId3" Type="http://schemas.openxmlformats.org/officeDocument/2006/relationships/tags" Target="../tags/tag4.xml"/><Relationship Id="rId7" Type="http://schemas.openxmlformats.org/officeDocument/2006/relationships/image" Target="../media/image1.bin"/><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IC Title Slide">
    <p:spTree>
      <p:nvGrpSpPr>
        <p:cNvPr id="1" name=""/>
        <p:cNvGrpSpPr/>
        <p:nvPr/>
      </p:nvGrpSpPr>
      <p:grpSpPr>
        <a:xfrm>
          <a:off x="0" y="0"/>
          <a:ext cx="0" cy="0"/>
          <a:chOff x="0" y="0"/>
          <a:chExt cx="0" cy="0"/>
        </a:xfrm>
      </p:grpSpPr>
      <p:sp>
        <p:nvSpPr>
          <p:cNvPr id="12" name="Picture Placeholder 15"/>
          <p:cNvSpPr>
            <a:spLocks noGrp="1"/>
          </p:cNvSpPr>
          <p:nvPr>
            <p:ph type="pic" sz="quarter" idx="10" hasCustomPrompt="1"/>
          </p:nvPr>
        </p:nvSpPr>
        <p:spPr>
          <a:xfrm>
            <a:off x="0" y="2237554"/>
            <a:ext cx="12192000" cy="4620446"/>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8" name="Title 1"/>
          <p:cNvSpPr>
            <a:spLocks noGrp="1"/>
          </p:cNvSpPr>
          <p:nvPr>
            <p:ph type="ctrTitle" hasCustomPrompt="1"/>
            <p:custDataLst>
              <p:tags r:id="rId1"/>
            </p:custDataLst>
          </p:nvPr>
        </p:nvSpPr>
        <p:spPr>
          <a:xfrm>
            <a:off x="270628" y="285430"/>
            <a:ext cx="9033029" cy="919232"/>
          </a:xfrm>
          <a:prstGeom prst="rect">
            <a:avLst/>
          </a:prstGeom>
        </p:spPr>
        <p:txBody>
          <a:bodyPr anchor="b"/>
          <a:lstStyle>
            <a:lvl1pPr algn="l">
              <a:defRPr sz="6000" b="1">
                <a:solidFill>
                  <a:srgbClr val="373838"/>
                </a:solidFill>
                <a:latin typeface="Century Gothic" panose="020B0502020202020204" pitchFamily="34" charset="0"/>
              </a:defRPr>
            </a:lvl1pPr>
          </a:lstStyle>
          <a:p>
            <a:r>
              <a:rPr lang="en-US" dirty="0"/>
              <a:t>Master Cover Title</a:t>
            </a:r>
          </a:p>
        </p:txBody>
      </p:sp>
      <p:sp>
        <p:nvSpPr>
          <p:cNvPr id="9" name="Subtitle 2"/>
          <p:cNvSpPr>
            <a:spLocks noGrp="1"/>
          </p:cNvSpPr>
          <p:nvPr>
            <p:ph type="subTitle" idx="1" hasCustomPrompt="1"/>
          </p:nvPr>
        </p:nvSpPr>
        <p:spPr>
          <a:xfrm>
            <a:off x="270628" y="1208302"/>
            <a:ext cx="9033029" cy="373510"/>
          </a:xfrm>
          <a:prstGeom prst="rect">
            <a:avLst/>
          </a:prstGeom>
        </p:spPr>
        <p:txBody>
          <a:bodyPr>
            <a:noAutofit/>
          </a:bodyPr>
          <a:lstStyle>
            <a:lvl1pPr marL="0" indent="0" algn="l">
              <a:buNone/>
              <a:defRPr sz="32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10" name="Picture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614099" y="284249"/>
            <a:ext cx="2307273" cy="917977"/>
          </a:xfrm>
          <a:prstGeom prst="rect">
            <a:avLst/>
          </a:prstGeom>
        </p:spPr>
      </p:pic>
      <p:cxnSp>
        <p:nvCxnSpPr>
          <p:cNvPr id="11" name="Straight Connector 10"/>
          <p:cNvCxnSpPr/>
          <p:nvPr/>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1E1FE1B-DFC9-4F1F-A0E3-1591BAF824A0}"/>
              </a:ext>
            </a:extLst>
          </p:cNvPr>
          <p:cNvSpPr>
            <a:spLocks noGrp="1"/>
          </p:cNvSpPr>
          <p:nvPr>
            <p:ph type="body" sz="quarter" idx="12" hasCustomPrompt="1"/>
            <p:custDataLst>
              <p:tags r:id="rId2"/>
            </p:custDataLst>
          </p:nvPr>
        </p:nvSpPr>
        <p:spPr>
          <a:xfrm>
            <a:off x="6915150" y="1658858"/>
            <a:ext cx="5160963" cy="284242"/>
          </a:xfrm>
          <a:prstGeom prst="rect">
            <a:avLst/>
          </a:prstGeom>
        </p:spPr>
        <p:txBody>
          <a:bodyPr/>
          <a:lstStyle>
            <a:lvl1pPr algn="l">
              <a:spcBef>
                <a:spcPts val="200"/>
              </a:spcBef>
              <a:defRPr sz="1400" b="1" i="1"/>
            </a:lvl1pPr>
          </a:lstStyle>
          <a:p>
            <a:pPr lvl="0"/>
            <a:r>
              <a:rPr lang="en-US" dirty="0"/>
              <a:t>NETL Presenter’s Name</a:t>
            </a:r>
          </a:p>
        </p:txBody>
      </p:sp>
      <p:sp>
        <p:nvSpPr>
          <p:cNvPr id="14" name="Text Placeholder 4">
            <a:extLst>
              <a:ext uri="{FF2B5EF4-FFF2-40B4-BE49-F238E27FC236}">
                <a16:creationId xmlns:a16="http://schemas.microsoft.com/office/drawing/2014/main" id="{BE494581-0B25-475D-A228-1638172171C0}"/>
              </a:ext>
            </a:extLst>
          </p:cNvPr>
          <p:cNvSpPr>
            <a:spLocks noGrp="1"/>
          </p:cNvSpPr>
          <p:nvPr>
            <p:ph type="body" sz="quarter" idx="14" hasCustomPrompt="1"/>
            <p:custDataLst>
              <p:tags r:id="rId3"/>
            </p:custDataLst>
          </p:nvPr>
        </p:nvSpPr>
        <p:spPr>
          <a:xfrm>
            <a:off x="6915150" y="1943100"/>
            <a:ext cx="5160963" cy="275745"/>
          </a:xfrm>
          <a:prstGeom prst="rect">
            <a:avLst/>
          </a:prstGeom>
        </p:spPr>
        <p:txBody>
          <a:bodyPr/>
          <a:lstStyle>
            <a:lvl1pPr algn="l">
              <a:spcBef>
                <a:spcPts val="200"/>
              </a:spcBef>
              <a:defRPr sz="1400" i="1"/>
            </a:lvl1pPr>
          </a:lstStyle>
          <a:p>
            <a:pPr lvl="0"/>
            <a:r>
              <a:rPr lang="en-US" dirty="0"/>
              <a:t>NETL Presenter’s Title/Office</a:t>
            </a:r>
          </a:p>
        </p:txBody>
      </p:sp>
      <p:sp>
        <p:nvSpPr>
          <p:cNvPr id="2" name="TextBox 1">
            <a:extLst>
              <a:ext uri="{FF2B5EF4-FFF2-40B4-BE49-F238E27FC236}">
                <a16:creationId xmlns:a16="http://schemas.microsoft.com/office/drawing/2014/main" id="{73712CBE-C3C2-4BCA-BE64-F63C88DA8FD2}"/>
              </a:ext>
            </a:extLst>
          </p:cNvPr>
          <p:cNvSpPr txBox="1"/>
          <p:nvPr/>
        </p:nvSpPr>
        <p:spPr>
          <a:xfrm>
            <a:off x="46892" y="5981232"/>
            <a:ext cx="1536970" cy="307777"/>
          </a:xfrm>
          <a:prstGeom prst="rect">
            <a:avLst/>
          </a:prstGeom>
          <a:noFill/>
        </p:spPr>
        <p:txBody>
          <a:bodyPr vert="horz" wrap="square" rtlCol="0">
            <a:spAutoFit/>
          </a:bodyPr>
          <a:lstStyle/>
          <a:p>
            <a:pPr algn="r" rtl="0" eaLnBrk="1" fontAlgn="auto" hangingPunct="1">
              <a:lnSpc>
                <a:spcPct val="100000"/>
              </a:lnSpc>
              <a:spcBef>
                <a:spcPts val="0"/>
              </a:spcBef>
              <a:spcAft>
                <a:spcPts val="0"/>
              </a:spcAft>
            </a:pPr>
            <a:r>
              <a:rPr lang="en-US" sz="1400" b="1" i="1" u="none" baseline="0" dirty="0">
                <a:solidFill>
                  <a:schemeClr val="bg1"/>
                </a:solidFill>
                <a:latin typeface="Century Gothic" panose="020B0502020202020204" pitchFamily="34" charset="0"/>
              </a:rPr>
              <a:t>Presentation to</a:t>
            </a:r>
          </a:p>
        </p:txBody>
      </p:sp>
      <p:sp>
        <p:nvSpPr>
          <p:cNvPr id="13" name="Text Placeholder 2" hidden="1">
            <a:extLst>
              <a:ext uri="{FF2B5EF4-FFF2-40B4-BE49-F238E27FC236}">
                <a16:creationId xmlns:a16="http://schemas.microsoft.com/office/drawing/2014/main" id="{01C11D97-687E-4C98-AF16-A6BF317B543D}"/>
              </a:ext>
            </a:extLst>
          </p:cNvPr>
          <p:cNvSpPr>
            <a:spLocks noGrp="1"/>
          </p:cNvSpPr>
          <p:nvPr>
            <p:ph type="body" sz="quarter" idx="13" hasCustomPrompt="1"/>
            <p:custDataLst>
              <p:tags r:id="rId4"/>
            </p:custDataLst>
          </p:nvPr>
        </p:nvSpPr>
        <p:spPr>
          <a:xfrm>
            <a:off x="1442520" y="6321690"/>
            <a:ext cx="4653480" cy="314260"/>
          </a:xfrm>
          <a:prstGeom prst="rect">
            <a:avLst/>
          </a:prstGeom>
        </p:spPr>
        <p:txBody>
          <a:bodyPr/>
          <a:lstStyle>
            <a:lvl1pPr>
              <a:spcBef>
                <a:spcPts val="200"/>
              </a:spcBef>
              <a:defRPr sz="1400" b="1" i="1">
                <a:solidFill>
                  <a:schemeClr val="bg1"/>
                </a:solidFill>
              </a:defRPr>
            </a:lvl1pPr>
          </a:lstStyle>
          <a:p>
            <a:pPr lvl="0"/>
            <a:r>
              <a:rPr lang="en-US" dirty="0"/>
              <a:t>Enter Month Day, Year</a:t>
            </a:r>
          </a:p>
        </p:txBody>
      </p:sp>
      <p:sp>
        <p:nvSpPr>
          <p:cNvPr id="3" name="Text Placeholder 2">
            <a:extLst>
              <a:ext uri="{FF2B5EF4-FFF2-40B4-BE49-F238E27FC236}">
                <a16:creationId xmlns:a16="http://schemas.microsoft.com/office/drawing/2014/main" id="{46D906A8-711F-4DBE-A6F7-CFA4055643EC}"/>
              </a:ext>
            </a:extLst>
          </p:cNvPr>
          <p:cNvSpPr>
            <a:spLocks noGrp="1"/>
          </p:cNvSpPr>
          <p:nvPr>
            <p:ph type="body" sz="quarter" idx="11" hasCustomPrompt="1"/>
            <p:custDataLst>
              <p:tags r:id="rId5"/>
            </p:custDataLst>
          </p:nvPr>
        </p:nvSpPr>
        <p:spPr>
          <a:xfrm>
            <a:off x="1442520" y="6010340"/>
            <a:ext cx="8768280" cy="278668"/>
          </a:xfrm>
          <a:prstGeom prst="rect">
            <a:avLst/>
          </a:prstGeom>
        </p:spPr>
        <p:txBody>
          <a:bodyPr/>
          <a:lstStyle>
            <a:lvl1pPr>
              <a:spcBef>
                <a:spcPts val="200"/>
              </a:spcBef>
              <a:defRPr sz="1400" b="1" i="1">
                <a:solidFill>
                  <a:schemeClr val="bg1"/>
                </a:solidFill>
              </a:defRPr>
            </a:lvl1pPr>
          </a:lstStyle>
          <a:p>
            <a:pPr lvl="0"/>
            <a:r>
              <a:rPr lang="en-US"/>
              <a:t>[Audience Name]</a:t>
            </a:r>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475650" y="6337699"/>
            <a:ext cx="1431208" cy="348387"/>
          </a:xfrm>
          <a:prstGeom prst="rect">
            <a:avLst/>
          </a:prstGeom>
          <a:effectLst/>
        </p:spPr>
      </p:pic>
    </p:spTree>
    <p:extLst>
      <p:ext uri="{BB962C8B-B14F-4D97-AF65-F5344CB8AC3E}">
        <p14:creationId xmlns:p14="http://schemas.microsoft.com/office/powerpoint/2010/main" val="344844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IC - Picture with Caption">
    <p:spTree>
      <p:nvGrpSpPr>
        <p:cNvPr id="1" name=""/>
        <p:cNvGrpSpPr/>
        <p:nvPr/>
      </p:nvGrpSpPr>
      <p:grpSpPr>
        <a:xfrm>
          <a:off x="0" y="0"/>
          <a:ext cx="0" cy="0"/>
          <a:chOff x="0" y="0"/>
          <a:chExt cx="0" cy="0"/>
        </a:xfrm>
      </p:grpSpPr>
      <p:cxnSp>
        <p:nvCxnSpPr>
          <p:cNvPr id="8" name="Straight Connector 7"/>
          <p:cNvCxnSpPr/>
          <p:nvPr/>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050280" y="1161258"/>
            <a:ext cx="5801267" cy="4807155"/>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Picture Placeholder 12"/>
          <p:cNvSpPr>
            <a:spLocks noGrp="1"/>
          </p:cNvSpPr>
          <p:nvPr>
            <p:ph type="pic" sz="quarter" idx="14" hasCustomPrompt="1"/>
          </p:nvPr>
        </p:nvSpPr>
        <p:spPr>
          <a:xfrm>
            <a:off x="271633" y="1161258"/>
            <a:ext cx="5618628" cy="480715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Century Gothic" panose="020B0502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image here</a:t>
            </a:r>
          </a:p>
          <a:p>
            <a:endParaRPr lang="en-US" dirty="0"/>
          </a:p>
        </p:txBody>
      </p:sp>
      <p:sp>
        <p:nvSpPr>
          <p:cNvPr id="20" name="Title 1">
            <a:extLst>
              <a:ext uri="{FF2B5EF4-FFF2-40B4-BE49-F238E27FC236}">
                <a16:creationId xmlns:a16="http://schemas.microsoft.com/office/drawing/2014/main" id="{347BA0DB-A86D-42CE-86A1-1ACFFEE860DF}"/>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901F24A6-C84B-4DD6-92B7-4E5A0D07C123}"/>
              </a:ext>
            </a:extLst>
          </p:cNvPr>
          <p:cNvSpPr>
            <a:spLocks noGrp="1"/>
          </p:cNvSpPr>
          <p:nvPr>
            <p:ph type="dt" sz="half" idx="15"/>
          </p:nvPr>
        </p:nvSpPr>
        <p:spPr/>
        <p:txBody>
          <a:bodyPr/>
          <a:lstStyle/>
          <a:p>
            <a:r>
              <a:rPr lang="en-US"/>
              <a:t>02/08/2023</a:t>
            </a:r>
          </a:p>
        </p:txBody>
      </p:sp>
      <p:sp>
        <p:nvSpPr>
          <p:cNvPr id="3" name="Slide Number Placeholder 2">
            <a:extLst>
              <a:ext uri="{FF2B5EF4-FFF2-40B4-BE49-F238E27FC236}">
                <a16:creationId xmlns:a16="http://schemas.microsoft.com/office/drawing/2014/main" id="{30D3F725-15B5-4F8D-8373-AE0AC183807C}"/>
              </a:ext>
            </a:extLst>
          </p:cNvPr>
          <p:cNvSpPr>
            <a:spLocks noGrp="1"/>
          </p:cNvSpPr>
          <p:nvPr>
            <p:ph type="sldNum" sz="quarter" idx="16"/>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31081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IC - Image and Two Content">
    <p:spTree>
      <p:nvGrpSpPr>
        <p:cNvPr id="1" name=""/>
        <p:cNvGrpSpPr/>
        <p:nvPr/>
      </p:nvGrpSpPr>
      <p:grpSpPr>
        <a:xfrm>
          <a:off x="0" y="0"/>
          <a:ext cx="0" cy="0"/>
          <a:chOff x="0" y="0"/>
          <a:chExt cx="0" cy="0"/>
        </a:xfrm>
      </p:grpSpPr>
      <p:cxnSp>
        <p:nvCxnSpPr>
          <p:cNvPr id="8" name="Straight Connector 7"/>
          <p:cNvCxnSpPr/>
          <p:nvPr/>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4193467"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0" name="Content Placeholder 2"/>
          <p:cNvSpPr>
            <a:spLocks noGrp="1"/>
          </p:cNvSpPr>
          <p:nvPr>
            <p:ph idx="17"/>
          </p:nvPr>
        </p:nvSpPr>
        <p:spPr>
          <a:xfrm>
            <a:off x="8116308" y="1167740"/>
            <a:ext cx="3735237" cy="4773026"/>
          </a:xfrm>
          <a:prstGeom prst="rect">
            <a:avLst/>
          </a:prstGeom>
        </p:spPr>
        <p:txBody>
          <a:bodyPr/>
          <a:lstStyle>
            <a:lvl1pPr marL="342900" indent="-342900">
              <a:buFont typeface="Arial" panose="020B0604020202020204" pitchFamily="34" charset="0"/>
              <a:buChar char="•"/>
              <a:defRPr lang="en-US" sz="2400" dirty="0" smtClean="0">
                <a:latin typeface="Century Gothic" panose="020B0502020202020204" pitchFamily="34" charset="0"/>
              </a:defRPr>
            </a:lvl1pPr>
            <a:lvl2pPr>
              <a:defRPr lang="en-US" sz="2000" dirty="0" smtClean="0">
                <a:latin typeface="Century Gothic" panose="020B0502020202020204" pitchFamily="34" charset="0"/>
              </a:defRPr>
            </a:lvl2pPr>
            <a:lvl3pPr>
              <a:defRPr lang="en-US" sz="1800" dirty="0" smtClean="0">
                <a:latin typeface="Century Gothic" panose="020B0502020202020204" pitchFamily="34" charset="0"/>
              </a:defRPr>
            </a:lvl3pPr>
            <a:lvl4pPr>
              <a:defRPr lang="en-US" sz="1600" dirty="0" smtClean="0">
                <a:latin typeface="Century Gothic" panose="020B0502020202020204" pitchFamily="34" charset="0"/>
              </a:defRPr>
            </a:lvl4pPr>
            <a:lvl5pPr>
              <a:defRPr lang="en-US" sz="1600" dirty="0">
                <a:latin typeface="Century Gothic" panose="020B0502020202020204" pitchFamily="34" charset="0"/>
              </a:defRPr>
            </a:lvl5pPr>
          </a:lstStyle>
          <a:p>
            <a:pPr lvl="0"/>
            <a:r>
              <a:rPr lang="en-US"/>
              <a:t>Click to edit Master text styles</a:t>
            </a:r>
          </a:p>
        </p:txBody>
      </p:sp>
      <p:cxnSp>
        <p:nvCxnSpPr>
          <p:cNvPr id="22" name="Straight Connector 21"/>
          <p:cNvCxnSpPr/>
          <p:nvPr/>
        </p:nvCxnSpPr>
        <p:spPr>
          <a:xfrm>
            <a:off x="40995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80238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3" name="Picture Placeholder 2"/>
          <p:cNvSpPr>
            <a:spLocks noGrp="1"/>
          </p:cNvSpPr>
          <p:nvPr>
            <p:ph type="pic" sz="quarter" idx="19" hasCustomPrompt="1"/>
          </p:nvPr>
        </p:nvSpPr>
        <p:spPr>
          <a:xfrm>
            <a:off x="270370" y="1168433"/>
            <a:ext cx="3735388" cy="4765675"/>
          </a:xfrm>
          <a:prstGeom prst="rect">
            <a:avLst/>
          </a:prstGeom>
        </p:spPr>
        <p:txBody>
          <a:bodyPr/>
          <a:lstStyle>
            <a:lvl1pPr marL="0" indent="0">
              <a:buNone/>
              <a:defRPr sz="2400" baseline="0">
                <a:latin typeface="Century Gothic" panose="020B0502020202020204" pitchFamily="34" charset="0"/>
                <a:cs typeface="Arial" panose="020B0604020202020204" pitchFamily="34" charset="0"/>
              </a:defRPr>
            </a:lvl1pPr>
          </a:lstStyle>
          <a:p>
            <a:r>
              <a:rPr lang="en-US" dirty="0"/>
              <a:t>Insert image here</a:t>
            </a:r>
          </a:p>
        </p:txBody>
      </p:sp>
      <p:sp>
        <p:nvSpPr>
          <p:cNvPr id="21" name="Title 1">
            <a:extLst>
              <a:ext uri="{FF2B5EF4-FFF2-40B4-BE49-F238E27FC236}">
                <a16:creationId xmlns:a16="http://schemas.microsoft.com/office/drawing/2014/main" id="{DA759549-4AD5-4A57-A705-ACFC43CC45EA}"/>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4" name="Date Placeholder 3">
            <a:extLst>
              <a:ext uri="{FF2B5EF4-FFF2-40B4-BE49-F238E27FC236}">
                <a16:creationId xmlns:a16="http://schemas.microsoft.com/office/drawing/2014/main" id="{31C2034F-6775-404D-9722-23160086F016}"/>
              </a:ext>
            </a:extLst>
          </p:cNvPr>
          <p:cNvSpPr>
            <a:spLocks noGrp="1"/>
          </p:cNvSpPr>
          <p:nvPr>
            <p:ph type="dt" sz="half" idx="20"/>
          </p:nvPr>
        </p:nvSpPr>
        <p:spPr/>
        <p:txBody>
          <a:bodyPr/>
          <a:lstStyle/>
          <a:p>
            <a:r>
              <a:rPr lang="en-US"/>
              <a:t>02/08/2023</a:t>
            </a:r>
          </a:p>
        </p:txBody>
      </p:sp>
      <p:sp>
        <p:nvSpPr>
          <p:cNvPr id="5" name="Slide Number Placeholder 4">
            <a:extLst>
              <a:ext uri="{FF2B5EF4-FFF2-40B4-BE49-F238E27FC236}">
                <a16:creationId xmlns:a16="http://schemas.microsoft.com/office/drawing/2014/main" id="{DBADB024-2AC8-49AD-9B6A-CB8E7D8A6812}"/>
              </a:ext>
            </a:extLst>
          </p:cNvPr>
          <p:cNvSpPr>
            <a:spLocks noGrp="1"/>
          </p:cNvSpPr>
          <p:nvPr>
            <p:ph type="sldNum" sz="quarter" idx="21"/>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349109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IC - End">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pic>
        <p:nvPicPr>
          <p:cNvPr id="15" name="Picture 14">
            <a:extLst>
              <a:ext uri="{FF2B5EF4-FFF2-40B4-BE49-F238E27FC236}">
                <a16:creationId xmlns:a16="http://schemas.microsoft.com/office/drawing/2014/main" id="{76548F51-671A-470B-B43F-5B9D4C23EC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000" y="3279608"/>
            <a:ext cx="640080" cy="640077"/>
          </a:xfrm>
          <a:prstGeom prst="rect">
            <a:avLst/>
          </a:prstGeom>
        </p:spPr>
      </p:pic>
      <p:pic>
        <p:nvPicPr>
          <p:cNvPr id="16" name="Picture 15">
            <a:extLst>
              <a:ext uri="{FF2B5EF4-FFF2-40B4-BE49-F238E27FC236}">
                <a16:creationId xmlns:a16="http://schemas.microsoft.com/office/drawing/2014/main" id="{88BE746E-E4E8-4A20-A382-5D2265D36220}"/>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139874" y="3861369"/>
            <a:ext cx="640080" cy="640080"/>
          </a:xfrm>
          <a:prstGeom prst="rect">
            <a:avLst/>
          </a:prstGeom>
        </p:spPr>
      </p:pic>
      <p:pic>
        <p:nvPicPr>
          <p:cNvPr id="17" name="Picture 16">
            <a:extLst>
              <a:ext uri="{FF2B5EF4-FFF2-40B4-BE49-F238E27FC236}">
                <a16:creationId xmlns:a16="http://schemas.microsoft.com/office/drawing/2014/main" id="{FCF25787-BF7B-44AD-AF1E-D47853B45391}"/>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141950" y="4459767"/>
            <a:ext cx="640080" cy="640080"/>
          </a:xfrm>
          <a:prstGeom prst="rect">
            <a:avLst/>
          </a:prstGeom>
        </p:spPr>
      </p:pic>
      <p:sp>
        <p:nvSpPr>
          <p:cNvPr id="18" name="Rectangle 17">
            <a:extLst>
              <a:ext uri="{FF2B5EF4-FFF2-40B4-BE49-F238E27FC236}">
                <a16:creationId xmlns:a16="http://schemas.microsoft.com/office/drawing/2014/main" id="{BA8F0104-2F30-4661-87D5-402DE9C1D8FA}"/>
              </a:ext>
            </a:extLst>
          </p:cNvPr>
          <p:cNvSpPr/>
          <p:nvPr/>
        </p:nvSpPr>
        <p:spPr>
          <a:xfrm>
            <a:off x="147056" y="2758581"/>
            <a:ext cx="3278462" cy="338554"/>
          </a:xfrm>
          <a:prstGeom prst="rect">
            <a:avLst/>
          </a:prstGeom>
        </p:spPr>
        <p:txBody>
          <a:bodyPr wrap="none">
            <a:spAutoFit/>
          </a:bodyPr>
          <a:lstStyle/>
          <a:p>
            <a:r>
              <a:rPr lang="en-US" sz="1600" dirty="0">
                <a:solidFill>
                  <a:schemeClr val="tx1"/>
                </a:solidFill>
                <a:latin typeface="Century Gothic" panose="020B0502020202020204" pitchFamily="34" charset="0"/>
              </a:rPr>
              <a:t>VISIT US AT:  </a:t>
            </a:r>
            <a:r>
              <a:rPr lang="en-US" sz="1600" b="1" dirty="0">
                <a:solidFill>
                  <a:srgbClr val="F7932B"/>
                </a:solidFill>
                <a:latin typeface="Century Gothic" panose="020B0502020202020204" pitchFamily="34" charset="0"/>
              </a:rPr>
              <a:t>www.NETL.DOE.gov</a:t>
            </a:r>
          </a:p>
        </p:txBody>
      </p:sp>
      <p:sp>
        <p:nvSpPr>
          <p:cNvPr id="19" name="Rectangle 18">
            <a:extLst>
              <a:ext uri="{FF2B5EF4-FFF2-40B4-BE49-F238E27FC236}">
                <a16:creationId xmlns:a16="http://schemas.microsoft.com/office/drawing/2014/main" id="{F01E7EF0-2693-4EED-B5A9-325A31D30890}"/>
              </a:ext>
            </a:extLst>
          </p:cNvPr>
          <p:cNvSpPr/>
          <p:nvPr/>
        </p:nvSpPr>
        <p:spPr>
          <a:xfrm>
            <a:off x="651001" y="4615637"/>
            <a:ext cx="4095993" cy="338554"/>
          </a:xfrm>
          <a:prstGeom prst="rect">
            <a:avLst/>
          </a:prstGeom>
        </p:spPr>
        <p:txBody>
          <a:bodyPr wrap="none">
            <a:spAutoFit/>
          </a:bodyPr>
          <a:lstStyle/>
          <a:p>
            <a:r>
              <a:rPr lang="en-US" sz="1600" b="1" dirty="0">
                <a:solidFill>
                  <a:schemeClr val="tx1"/>
                </a:solidFill>
                <a:latin typeface="Century Gothic" panose="020B0502020202020204" pitchFamily="34" charset="0"/>
              </a:rPr>
              <a:t>@NationalEnergyTechnologyLaboratory</a:t>
            </a:r>
          </a:p>
        </p:txBody>
      </p:sp>
      <p:sp>
        <p:nvSpPr>
          <p:cNvPr id="20" name="Rectangle 19">
            <a:extLst>
              <a:ext uri="{FF2B5EF4-FFF2-40B4-BE49-F238E27FC236}">
                <a16:creationId xmlns:a16="http://schemas.microsoft.com/office/drawing/2014/main" id="{C5C034DC-99D8-4BE2-8889-D74F45150443}"/>
              </a:ext>
            </a:extLst>
          </p:cNvPr>
          <p:cNvSpPr/>
          <p:nvPr/>
        </p:nvSpPr>
        <p:spPr>
          <a:xfrm>
            <a:off x="651000" y="3431976"/>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1" name="Rectangle 20">
            <a:extLst>
              <a:ext uri="{FF2B5EF4-FFF2-40B4-BE49-F238E27FC236}">
                <a16:creationId xmlns:a16="http://schemas.microsoft.com/office/drawing/2014/main" id="{F8BC4024-931C-4653-B10B-CE8039C94AAF}"/>
              </a:ext>
            </a:extLst>
          </p:cNvPr>
          <p:cNvSpPr/>
          <p:nvPr/>
        </p:nvSpPr>
        <p:spPr>
          <a:xfrm>
            <a:off x="651000" y="4014366"/>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2" name="Text Placeholder 10">
            <a:extLst>
              <a:ext uri="{FF2B5EF4-FFF2-40B4-BE49-F238E27FC236}">
                <a16:creationId xmlns:a16="http://schemas.microsoft.com/office/drawing/2014/main" id="{476F9019-FA1A-4FAA-A83C-18E0DF2FAAEE}"/>
              </a:ext>
            </a:extLst>
          </p:cNvPr>
          <p:cNvSpPr>
            <a:spLocks noGrp="1"/>
          </p:cNvSpPr>
          <p:nvPr>
            <p:ph type="body" sz="quarter" idx="11" hasCustomPrompt="1"/>
          </p:nvPr>
        </p:nvSpPr>
        <p:spPr>
          <a:xfrm>
            <a:off x="252228" y="5738543"/>
            <a:ext cx="4171707" cy="274320"/>
          </a:xfrm>
          <a:prstGeom prst="rect">
            <a:avLst/>
          </a:prstGeom>
        </p:spPr>
        <p:txBody>
          <a:bodyPr lIns="0" tIns="0" bIns="0" anchor="b">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name</a:t>
            </a:r>
          </a:p>
        </p:txBody>
      </p:sp>
      <p:sp>
        <p:nvSpPr>
          <p:cNvPr id="23" name="Text Placeholder 10">
            <a:extLst>
              <a:ext uri="{FF2B5EF4-FFF2-40B4-BE49-F238E27FC236}">
                <a16:creationId xmlns:a16="http://schemas.microsoft.com/office/drawing/2014/main" id="{D7446446-DB2C-4247-AA31-2675DEAA47C1}"/>
              </a:ext>
            </a:extLst>
          </p:cNvPr>
          <p:cNvSpPr>
            <a:spLocks noGrp="1"/>
          </p:cNvSpPr>
          <p:nvPr>
            <p:ph type="body" sz="quarter" idx="16" hasCustomPrompt="1"/>
          </p:nvPr>
        </p:nvSpPr>
        <p:spPr>
          <a:xfrm>
            <a:off x="259464" y="6066078"/>
            <a:ext cx="4171707" cy="612535"/>
          </a:xfrm>
          <a:prstGeom prst="rect">
            <a:avLst/>
          </a:prstGeom>
        </p:spPr>
        <p:txBody>
          <a:bodyPr lIns="0" tIns="0" bIns="0" anchor="t">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information</a:t>
            </a:r>
          </a:p>
        </p:txBody>
      </p:sp>
      <p:sp>
        <p:nvSpPr>
          <p:cNvPr id="24" name="Rectangle 23">
            <a:extLst>
              <a:ext uri="{FF2B5EF4-FFF2-40B4-BE49-F238E27FC236}">
                <a16:creationId xmlns:a16="http://schemas.microsoft.com/office/drawing/2014/main" id="{C9E4F8AC-9B7D-4AAD-A0A2-AC30C00ABCCF}"/>
              </a:ext>
            </a:extLst>
          </p:cNvPr>
          <p:cNvSpPr/>
          <p:nvPr/>
        </p:nvSpPr>
        <p:spPr>
          <a:xfrm>
            <a:off x="147056" y="5429122"/>
            <a:ext cx="1233030" cy="338554"/>
          </a:xfrm>
          <a:prstGeom prst="rect">
            <a:avLst/>
          </a:prstGeom>
        </p:spPr>
        <p:txBody>
          <a:bodyPr wrap="none">
            <a:spAutoFit/>
          </a:bodyPr>
          <a:lstStyle/>
          <a:p>
            <a:r>
              <a:rPr lang="en-US" sz="1600" dirty="0">
                <a:solidFill>
                  <a:schemeClr val="tx1"/>
                </a:solidFill>
                <a:latin typeface="Century Gothic" panose="020B0502020202020204" pitchFamily="34" charset="0"/>
              </a:rPr>
              <a:t>CONTACT:</a:t>
            </a:r>
            <a:endParaRPr lang="en-US" sz="1600" b="1"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810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IC - End Blank">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sp>
        <p:nvSpPr>
          <p:cNvPr id="18" name="Rectangle 17">
            <a:extLst>
              <a:ext uri="{FF2B5EF4-FFF2-40B4-BE49-F238E27FC236}">
                <a16:creationId xmlns:a16="http://schemas.microsoft.com/office/drawing/2014/main" id="{BA8F0104-2F30-4661-87D5-402DE9C1D8FA}"/>
              </a:ext>
            </a:extLst>
          </p:cNvPr>
          <p:cNvSpPr/>
          <p:nvPr/>
        </p:nvSpPr>
        <p:spPr>
          <a:xfrm>
            <a:off x="147056" y="2758581"/>
            <a:ext cx="3278462" cy="338554"/>
          </a:xfrm>
          <a:prstGeom prst="rect">
            <a:avLst/>
          </a:prstGeom>
        </p:spPr>
        <p:txBody>
          <a:bodyPr wrap="none">
            <a:spAutoFit/>
          </a:bodyPr>
          <a:lstStyle/>
          <a:p>
            <a:r>
              <a:rPr lang="en-US" sz="1600" dirty="0">
                <a:solidFill>
                  <a:schemeClr val="tx1"/>
                </a:solidFill>
                <a:latin typeface="Century Gothic" panose="020B0502020202020204" pitchFamily="34" charset="0"/>
              </a:rPr>
              <a:t>VISIT US AT:  </a:t>
            </a:r>
            <a:r>
              <a:rPr lang="en-US" sz="1600" b="1" dirty="0">
                <a:solidFill>
                  <a:srgbClr val="F7932B"/>
                </a:solidFill>
                <a:latin typeface="Century Gothic" panose="020B0502020202020204" pitchFamily="34" charset="0"/>
              </a:rPr>
              <a:t>www.NETL.DOE.gov</a:t>
            </a: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285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5F9E09F9-3C42-4EAB-B94D-76302601D8A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dirty="0"/>
              <a:t>Click icon to insert image</a:t>
            </a:r>
          </a:p>
        </p:txBody>
      </p:sp>
      <p:sp>
        <p:nvSpPr>
          <p:cNvPr id="12" name="Title 1">
            <a:extLst>
              <a:ext uri="{FF2B5EF4-FFF2-40B4-BE49-F238E27FC236}">
                <a16:creationId xmlns:a16="http://schemas.microsoft.com/office/drawing/2014/main" id="{C4417AF7-7163-4F0B-A6B2-0DBA03273963}"/>
              </a:ext>
            </a:extLst>
          </p:cNvPr>
          <p:cNvSpPr>
            <a:spLocks noGrp="1"/>
          </p:cNvSpPr>
          <p:nvPr>
            <p:ph type="title" hasCustomPrompt="1"/>
          </p:nvPr>
        </p:nvSpPr>
        <p:spPr>
          <a:xfrm>
            <a:off x="263939" y="315803"/>
            <a:ext cx="5461324" cy="1996980"/>
          </a:xfrm>
          <a:prstGeom prst="rect">
            <a:avLst/>
          </a:prstGeom>
          <a:ln>
            <a:noFill/>
          </a:ln>
        </p:spPr>
        <p:txBody>
          <a:bodyPr>
            <a:normAutofit/>
          </a:bodyPr>
          <a:lstStyle>
            <a:lvl1pPr>
              <a:defRPr sz="6000" b="1"/>
            </a:lvl1pPr>
          </a:lstStyle>
          <a:p>
            <a:r>
              <a:rPr lang="en-US" dirty="0"/>
              <a:t>[Insert headline]</a:t>
            </a:r>
          </a:p>
        </p:txBody>
      </p:sp>
      <p:sp>
        <p:nvSpPr>
          <p:cNvPr id="14" name="Text Placeholder 23">
            <a:extLst>
              <a:ext uri="{FF2B5EF4-FFF2-40B4-BE49-F238E27FC236}">
                <a16:creationId xmlns:a16="http://schemas.microsoft.com/office/drawing/2014/main" id="{58F3E0BE-5B18-4FB8-8397-19CF1286AE3E}"/>
              </a:ext>
            </a:extLst>
          </p:cNvPr>
          <p:cNvSpPr>
            <a:spLocks noGrp="1"/>
          </p:cNvSpPr>
          <p:nvPr>
            <p:ph type="body" sz="quarter" idx="15" hasCustomPrompt="1"/>
          </p:nvPr>
        </p:nvSpPr>
        <p:spPr>
          <a:xfrm>
            <a:off x="10725912" y="6373368"/>
            <a:ext cx="1207008" cy="292608"/>
          </a:xfrm>
          <a:prstGeom prst="rect">
            <a:avLst/>
          </a:prstGeom>
          <a:blipFill>
            <a:blip r:embed="rId2"/>
            <a:stretch>
              <a:fillRect/>
            </a:stretch>
          </a:blipFill>
        </p:spPr>
        <p:txBody>
          <a:bodyPr>
            <a:normAutofit/>
          </a:bodyPr>
          <a:lstStyle>
            <a:lvl1pPr marL="0" indent="0">
              <a:buNone/>
              <a:defRPr sz="100" b="0"/>
            </a:lvl1pPr>
          </a:lstStyle>
          <a:p>
            <a:pPr lvl="0"/>
            <a:r>
              <a:rPr lang="en-US" dirty="0"/>
              <a:t>.</a:t>
            </a:r>
          </a:p>
        </p:txBody>
      </p:sp>
      <p:pic>
        <p:nvPicPr>
          <p:cNvPr id="15" name="Picture 14">
            <a:extLst>
              <a:ext uri="{FF2B5EF4-FFF2-40B4-BE49-F238E27FC236}">
                <a16:creationId xmlns:a16="http://schemas.microsoft.com/office/drawing/2014/main" id="{76548F51-671A-470B-B43F-5B9D4C23EC2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000" y="3279608"/>
            <a:ext cx="640080" cy="640077"/>
          </a:xfrm>
          <a:prstGeom prst="rect">
            <a:avLst/>
          </a:prstGeom>
        </p:spPr>
      </p:pic>
      <p:pic>
        <p:nvPicPr>
          <p:cNvPr id="16" name="Picture 15">
            <a:extLst>
              <a:ext uri="{FF2B5EF4-FFF2-40B4-BE49-F238E27FC236}">
                <a16:creationId xmlns:a16="http://schemas.microsoft.com/office/drawing/2014/main" id="{88BE746E-E4E8-4A20-A382-5D2265D36220}"/>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139874" y="3861369"/>
            <a:ext cx="640080" cy="640080"/>
          </a:xfrm>
          <a:prstGeom prst="rect">
            <a:avLst/>
          </a:prstGeom>
        </p:spPr>
      </p:pic>
      <p:pic>
        <p:nvPicPr>
          <p:cNvPr id="17" name="Picture 16">
            <a:extLst>
              <a:ext uri="{FF2B5EF4-FFF2-40B4-BE49-F238E27FC236}">
                <a16:creationId xmlns:a16="http://schemas.microsoft.com/office/drawing/2014/main" id="{FCF25787-BF7B-44AD-AF1E-D47853B45391}"/>
              </a:ext>
            </a:extLst>
          </p:cNvPr>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141950" y="4459767"/>
            <a:ext cx="640080" cy="640080"/>
          </a:xfrm>
          <a:prstGeom prst="rect">
            <a:avLst/>
          </a:prstGeom>
        </p:spPr>
      </p:pic>
      <p:sp>
        <p:nvSpPr>
          <p:cNvPr id="18" name="Rectangle 17">
            <a:extLst>
              <a:ext uri="{FF2B5EF4-FFF2-40B4-BE49-F238E27FC236}">
                <a16:creationId xmlns:a16="http://schemas.microsoft.com/office/drawing/2014/main" id="{BA8F0104-2F30-4661-87D5-402DE9C1D8FA}"/>
              </a:ext>
            </a:extLst>
          </p:cNvPr>
          <p:cNvSpPr/>
          <p:nvPr userDrawn="1"/>
        </p:nvSpPr>
        <p:spPr>
          <a:xfrm>
            <a:off x="147056" y="2758581"/>
            <a:ext cx="3278462" cy="338554"/>
          </a:xfrm>
          <a:prstGeom prst="rect">
            <a:avLst/>
          </a:prstGeom>
        </p:spPr>
        <p:txBody>
          <a:bodyPr wrap="none">
            <a:spAutoFit/>
          </a:bodyPr>
          <a:lstStyle/>
          <a:p>
            <a:r>
              <a:rPr lang="en-US" sz="1600" dirty="0">
                <a:solidFill>
                  <a:schemeClr val="tx1"/>
                </a:solidFill>
                <a:latin typeface="Century Gothic" panose="020B0502020202020204" pitchFamily="34" charset="0"/>
              </a:rPr>
              <a:t>VISIT US AT:  </a:t>
            </a:r>
            <a:r>
              <a:rPr lang="en-US" sz="1600" b="1" dirty="0">
                <a:solidFill>
                  <a:srgbClr val="F7932B"/>
                </a:solidFill>
                <a:latin typeface="Century Gothic" panose="020B0502020202020204" pitchFamily="34" charset="0"/>
              </a:rPr>
              <a:t>www.NETL.DOE.gov</a:t>
            </a:r>
          </a:p>
        </p:txBody>
      </p:sp>
      <p:sp>
        <p:nvSpPr>
          <p:cNvPr id="19" name="Rectangle 18">
            <a:extLst>
              <a:ext uri="{FF2B5EF4-FFF2-40B4-BE49-F238E27FC236}">
                <a16:creationId xmlns:a16="http://schemas.microsoft.com/office/drawing/2014/main" id="{F01E7EF0-2693-4EED-B5A9-325A31D30890}"/>
              </a:ext>
            </a:extLst>
          </p:cNvPr>
          <p:cNvSpPr/>
          <p:nvPr userDrawn="1"/>
        </p:nvSpPr>
        <p:spPr>
          <a:xfrm>
            <a:off x="651001" y="4615637"/>
            <a:ext cx="4095993" cy="338554"/>
          </a:xfrm>
          <a:prstGeom prst="rect">
            <a:avLst/>
          </a:prstGeom>
        </p:spPr>
        <p:txBody>
          <a:bodyPr wrap="none">
            <a:spAutoFit/>
          </a:bodyPr>
          <a:lstStyle/>
          <a:p>
            <a:r>
              <a:rPr lang="en-US" sz="1600" b="1" dirty="0">
                <a:solidFill>
                  <a:schemeClr val="tx1"/>
                </a:solidFill>
                <a:latin typeface="Century Gothic" panose="020B0502020202020204" pitchFamily="34" charset="0"/>
              </a:rPr>
              <a:t>@NationalEnergyTechnologyLaboratory</a:t>
            </a:r>
          </a:p>
        </p:txBody>
      </p:sp>
      <p:sp>
        <p:nvSpPr>
          <p:cNvPr id="20" name="Rectangle 19">
            <a:extLst>
              <a:ext uri="{FF2B5EF4-FFF2-40B4-BE49-F238E27FC236}">
                <a16:creationId xmlns:a16="http://schemas.microsoft.com/office/drawing/2014/main" id="{C5C034DC-99D8-4BE2-8889-D74F45150443}"/>
              </a:ext>
            </a:extLst>
          </p:cNvPr>
          <p:cNvSpPr/>
          <p:nvPr userDrawn="1"/>
        </p:nvSpPr>
        <p:spPr>
          <a:xfrm>
            <a:off x="651000" y="3431976"/>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1" name="Rectangle 20">
            <a:extLst>
              <a:ext uri="{FF2B5EF4-FFF2-40B4-BE49-F238E27FC236}">
                <a16:creationId xmlns:a16="http://schemas.microsoft.com/office/drawing/2014/main" id="{F8BC4024-931C-4653-B10B-CE8039C94AAF}"/>
              </a:ext>
            </a:extLst>
          </p:cNvPr>
          <p:cNvSpPr/>
          <p:nvPr userDrawn="1"/>
        </p:nvSpPr>
        <p:spPr>
          <a:xfrm>
            <a:off x="651000" y="4014366"/>
            <a:ext cx="1300356" cy="338554"/>
          </a:xfrm>
          <a:prstGeom prst="rect">
            <a:avLst/>
          </a:prstGeom>
        </p:spPr>
        <p:txBody>
          <a:bodyPr wrap="none">
            <a:spAutoFit/>
          </a:bodyPr>
          <a:lstStyle/>
          <a:p>
            <a:r>
              <a:rPr lang="en-US" sz="1600" b="1" dirty="0">
                <a:solidFill>
                  <a:schemeClr val="tx1"/>
                </a:solidFill>
                <a:latin typeface="Century Gothic" panose="020B0502020202020204" pitchFamily="34" charset="0"/>
              </a:rPr>
              <a:t>@NETL_DOE</a:t>
            </a:r>
          </a:p>
        </p:txBody>
      </p:sp>
      <p:sp>
        <p:nvSpPr>
          <p:cNvPr id="22" name="Text Placeholder 10">
            <a:extLst>
              <a:ext uri="{FF2B5EF4-FFF2-40B4-BE49-F238E27FC236}">
                <a16:creationId xmlns:a16="http://schemas.microsoft.com/office/drawing/2014/main" id="{476F9019-FA1A-4FAA-A83C-18E0DF2FAAEE}"/>
              </a:ext>
            </a:extLst>
          </p:cNvPr>
          <p:cNvSpPr>
            <a:spLocks noGrp="1"/>
          </p:cNvSpPr>
          <p:nvPr>
            <p:ph type="body" sz="quarter" idx="11" hasCustomPrompt="1"/>
          </p:nvPr>
        </p:nvSpPr>
        <p:spPr>
          <a:xfrm>
            <a:off x="252228" y="5738543"/>
            <a:ext cx="4171707" cy="274320"/>
          </a:xfrm>
          <a:prstGeom prst="rect">
            <a:avLst/>
          </a:prstGeom>
        </p:spPr>
        <p:txBody>
          <a:bodyPr lIns="0" tIns="0" bIns="0" anchor="b">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name</a:t>
            </a:r>
          </a:p>
        </p:txBody>
      </p:sp>
      <p:sp>
        <p:nvSpPr>
          <p:cNvPr id="23" name="Text Placeholder 10">
            <a:extLst>
              <a:ext uri="{FF2B5EF4-FFF2-40B4-BE49-F238E27FC236}">
                <a16:creationId xmlns:a16="http://schemas.microsoft.com/office/drawing/2014/main" id="{D7446446-DB2C-4247-AA31-2675DEAA47C1}"/>
              </a:ext>
            </a:extLst>
          </p:cNvPr>
          <p:cNvSpPr>
            <a:spLocks noGrp="1"/>
          </p:cNvSpPr>
          <p:nvPr>
            <p:ph type="body" sz="quarter" idx="16" hasCustomPrompt="1"/>
          </p:nvPr>
        </p:nvSpPr>
        <p:spPr>
          <a:xfrm>
            <a:off x="259464" y="6066078"/>
            <a:ext cx="4171707" cy="612535"/>
          </a:xfrm>
          <a:prstGeom prst="rect">
            <a:avLst/>
          </a:prstGeom>
        </p:spPr>
        <p:txBody>
          <a:bodyPr lIns="0" tIns="0" bIns="0" anchor="t">
            <a:normAutofit/>
          </a:bodyPr>
          <a:lstStyle>
            <a:lvl1pPr marL="0" indent="0">
              <a:buFont typeface="Segoe UI" panose="020B0502040204020203" pitchFamily="34" charset="0"/>
              <a:buChar char="​"/>
              <a:defRPr sz="1600" b="0">
                <a:solidFill>
                  <a:schemeClr val="tx1"/>
                </a:solidFill>
                <a:latin typeface="Century Gothic" panose="020B0502020202020204" pitchFamily="34" charset="0"/>
              </a:defRPr>
            </a:lvl1pPr>
            <a:lvl2pPr marL="228600" indent="0">
              <a:buNone/>
              <a:defRPr/>
            </a:lvl2pPr>
          </a:lstStyle>
          <a:p>
            <a:pPr lvl="0"/>
            <a:r>
              <a:rPr lang="en-US" dirty="0"/>
              <a:t>Click to add contact information</a:t>
            </a:r>
          </a:p>
        </p:txBody>
      </p:sp>
      <p:sp>
        <p:nvSpPr>
          <p:cNvPr id="24" name="Rectangle 23">
            <a:extLst>
              <a:ext uri="{FF2B5EF4-FFF2-40B4-BE49-F238E27FC236}">
                <a16:creationId xmlns:a16="http://schemas.microsoft.com/office/drawing/2014/main" id="{C9E4F8AC-9B7D-4AAD-A0A2-AC30C00ABCCF}"/>
              </a:ext>
            </a:extLst>
          </p:cNvPr>
          <p:cNvSpPr/>
          <p:nvPr userDrawn="1"/>
        </p:nvSpPr>
        <p:spPr>
          <a:xfrm>
            <a:off x="147056" y="5429122"/>
            <a:ext cx="1233030" cy="338554"/>
          </a:xfrm>
          <a:prstGeom prst="rect">
            <a:avLst/>
          </a:prstGeom>
        </p:spPr>
        <p:txBody>
          <a:bodyPr wrap="none">
            <a:spAutoFit/>
          </a:bodyPr>
          <a:lstStyle/>
          <a:p>
            <a:r>
              <a:rPr lang="en-US" sz="1600" dirty="0">
                <a:solidFill>
                  <a:schemeClr val="tx1"/>
                </a:solidFill>
                <a:latin typeface="Century Gothic" panose="020B0502020202020204" pitchFamily="34" charset="0"/>
              </a:rPr>
              <a:t>CONTACT:</a:t>
            </a:r>
            <a:endParaRPr lang="en-US" sz="1600" b="1"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0A8C2E58-4B6C-4F07-A902-A4303E045AB2}"/>
              </a:ext>
            </a:extLst>
          </p:cNvPr>
          <p:cNvCxnSpPr>
            <a:cxnSpLocks/>
          </p:cNvCxnSpPr>
          <p:nvPr userDrawn="1"/>
        </p:nvCxnSpPr>
        <p:spPr>
          <a:xfrm>
            <a:off x="259464" y="2350116"/>
            <a:ext cx="5317552"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11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IC - Title and Content">
    <p:spTree>
      <p:nvGrpSpPr>
        <p:cNvPr id="1" name=""/>
        <p:cNvGrpSpPr/>
        <p:nvPr/>
      </p:nvGrpSpPr>
      <p:grpSpPr>
        <a:xfrm>
          <a:off x="0" y="0"/>
          <a:ext cx="0" cy="0"/>
          <a:chOff x="0" y="0"/>
          <a:chExt cx="0" cy="0"/>
        </a:xfrm>
      </p:grpSpPr>
      <p:cxnSp>
        <p:nvCxnSpPr>
          <p:cNvPr id="7" name="Straight Connector 6"/>
          <p:cNvCxnSpPr/>
          <p:nvPr/>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168878"/>
            <a:ext cx="11580921" cy="482797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0"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r>
              <a:rPr lang="en-US"/>
              <a:t>02/08/2023</a:t>
            </a:r>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fld id="{CA588DD1-EBA6-433E-846F-509EE790994A}" type="slidenum">
              <a:rPr lang="en-US" smtClean="0"/>
              <a:t>‹#›</a:t>
            </a:fld>
            <a:endParaRPr lang="en-US" dirty="0"/>
          </a:p>
        </p:txBody>
      </p:sp>
    </p:spTree>
    <p:extLst>
      <p:ext uri="{BB962C8B-B14F-4D97-AF65-F5344CB8AC3E}">
        <p14:creationId xmlns:p14="http://schemas.microsoft.com/office/powerpoint/2010/main" val="3422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C - Title and Content Two Line Header">
    <p:spTree>
      <p:nvGrpSpPr>
        <p:cNvPr id="1" name=""/>
        <p:cNvGrpSpPr/>
        <p:nvPr/>
      </p:nvGrpSpPr>
      <p:grpSpPr>
        <a:xfrm>
          <a:off x="0" y="0"/>
          <a:ext cx="0" cy="0"/>
          <a:chOff x="0" y="0"/>
          <a:chExt cx="0" cy="0"/>
        </a:xfrm>
      </p:grpSpPr>
      <p:cxnSp>
        <p:nvCxnSpPr>
          <p:cNvPr id="7" name="Straight Connector 6"/>
          <p:cNvCxnSpPr/>
          <p:nvPr/>
        </p:nvCxnSpPr>
        <p:spPr>
          <a:xfrm>
            <a:off x="0" y="1186755"/>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634981"/>
            <a:ext cx="11580921" cy="436187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0" name="Subtitle 2"/>
          <p:cNvSpPr>
            <a:spLocks noGrp="1"/>
          </p:cNvSpPr>
          <p:nvPr>
            <p:ph type="subTitle" idx="13" hasCustomPrompt="1"/>
          </p:nvPr>
        </p:nvSpPr>
        <p:spPr>
          <a:xfrm>
            <a:off x="270627" y="1223825"/>
            <a:ext cx="11580921" cy="411156"/>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15293"/>
            <a:ext cx="9587749" cy="1052207"/>
          </a:xfrm>
          <a:prstGeom prst="rect">
            <a:avLst/>
          </a:prstGeom>
        </p:spPr>
        <p:txBody>
          <a:bodyPr/>
          <a:lstStyle>
            <a:lvl1pPr>
              <a:defRPr sz="3300"/>
            </a:lvl1pPr>
          </a:lstStyle>
          <a:p>
            <a:r>
              <a:rPr lang="en-US" dirty="0"/>
              <a:t>Master Page Title with two lines </a:t>
            </a:r>
            <a:br>
              <a:rPr lang="en-US" dirty="0"/>
            </a:br>
            <a:endParaRPr lang="en-US" dirty="0"/>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r>
              <a:rPr lang="en-US"/>
              <a:t>02/08/2023</a:t>
            </a:r>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234732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C - Title and Content Three Line Header">
    <p:spTree>
      <p:nvGrpSpPr>
        <p:cNvPr id="1" name=""/>
        <p:cNvGrpSpPr/>
        <p:nvPr/>
      </p:nvGrpSpPr>
      <p:grpSpPr>
        <a:xfrm>
          <a:off x="0" y="0"/>
          <a:ext cx="0" cy="0"/>
          <a:chOff x="0" y="0"/>
          <a:chExt cx="0" cy="0"/>
        </a:xfrm>
      </p:grpSpPr>
      <p:cxnSp>
        <p:nvCxnSpPr>
          <p:cNvPr id="7" name="Straight Connector 6"/>
          <p:cNvCxnSpPr/>
          <p:nvPr/>
        </p:nvCxnSpPr>
        <p:spPr>
          <a:xfrm>
            <a:off x="0" y="1352872"/>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270627" y="1755257"/>
            <a:ext cx="11580921" cy="424159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0" name="Subtitle 2"/>
          <p:cNvSpPr>
            <a:spLocks noGrp="1"/>
          </p:cNvSpPr>
          <p:nvPr>
            <p:ph type="subTitle" idx="13" hasCustomPrompt="1"/>
          </p:nvPr>
        </p:nvSpPr>
        <p:spPr>
          <a:xfrm>
            <a:off x="270626" y="1381747"/>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2" name="Rectangle 11"/>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82243"/>
            <a:ext cx="9587749" cy="1244014"/>
          </a:xfrm>
          <a:prstGeom prst="rect">
            <a:avLst/>
          </a:prstGeom>
        </p:spPr>
        <p:txBody>
          <a:bodyPr/>
          <a:lstStyle>
            <a:lvl1pPr>
              <a:defRPr sz="3300"/>
            </a:lvl1pPr>
          </a:lstStyle>
          <a:p>
            <a:r>
              <a:rPr lang="en-US" dirty="0"/>
              <a:t>Master Page Title with three lines</a:t>
            </a:r>
            <a:br>
              <a:rPr lang="en-US" dirty="0"/>
            </a:br>
            <a:br>
              <a:rPr lang="en-US" dirty="0"/>
            </a:br>
            <a:endParaRPr lang="en-US" dirty="0"/>
          </a:p>
        </p:txBody>
      </p:sp>
      <p:sp>
        <p:nvSpPr>
          <p:cNvPr id="6" name="Date Placeholder 5">
            <a:extLst>
              <a:ext uri="{FF2B5EF4-FFF2-40B4-BE49-F238E27FC236}">
                <a16:creationId xmlns:a16="http://schemas.microsoft.com/office/drawing/2014/main" id="{FD390063-3279-473E-9C81-A81F139E21B8}"/>
              </a:ext>
            </a:extLst>
          </p:cNvPr>
          <p:cNvSpPr>
            <a:spLocks noGrp="1"/>
          </p:cNvSpPr>
          <p:nvPr>
            <p:ph type="dt" sz="half" idx="14"/>
          </p:nvPr>
        </p:nvSpPr>
        <p:spPr/>
        <p:txBody>
          <a:bodyPr/>
          <a:lstStyle/>
          <a:p>
            <a:r>
              <a:rPr lang="en-US"/>
              <a:t>02/08/2023</a:t>
            </a:r>
          </a:p>
        </p:txBody>
      </p:sp>
      <p:sp>
        <p:nvSpPr>
          <p:cNvPr id="9" name="Slide Number Placeholder 8">
            <a:extLst>
              <a:ext uri="{FF2B5EF4-FFF2-40B4-BE49-F238E27FC236}">
                <a16:creationId xmlns:a16="http://schemas.microsoft.com/office/drawing/2014/main" id="{C3DD2D5C-73ED-4C16-9EE0-B380D143C951}"/>
              </a:ext>
            </a:extLst>
          </p:cNvPr>
          <p:cNvSpPr>
            <a:spLocks noGrp="1"/>
          </p:cNvSpPr>
          <p:nvPr>
            <p:ph type="sldNum" sz="quarter" idx="15"/>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32055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C - Two Content">
    <p:spTree>
      <p:nvGrpSpPr>
        <p:cNvPr id="1" name=""/>
        <p:cNvGrpSpPr/>
        <p:nvPr/>
      </p:nvGrpSpPr>
      <p:grpSpPr>
        <a:xfrm>
          <a:off x="0" y="0"/>
          <a:ext cx="0" cy="0"/>
          <a:chOff x="0" y="0"/>
          <a:chExt cx="0" cy="0"/>
        </a:xfrm>
      </p:grpSpPr>
      <p:cxnSp>
        <p:nvCxnSpPr>
          <p:cNvPr id="8" name="Straight Connector 7"/>
          <p:cNvCxnSpPr/>
          <p:nvPr/>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270626" y="1168878"/>
            <a:ext cx="5724731"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6126816" y="1168878"/>
            <a:ext cx="5724731"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cxnSp>
        <p:nvCxnSpPr>
          <p:cNvPr id="20" name="Straight Connector 19"/>
          <p:cNvCxnSpPr/>
          <p:nvPr/>
        </p:nvCxnSpPr>
        <p:spPr>
          <a:xfrm>
            <a:off x="606552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1" name="Title 1">
            <a:extLst>
              <a:ext uri="{FF2B5EF4-FFF2-40B4-BE49-F238E27FC236}">
                <a16:creationId xmlns:a16="http://schemas.microsoft.com/office/drawing/2014/main" id="{1BED5FE6-695A-4985-860B-33490E288298}"/>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3" name="Date Placeholder 2">
            <a:extLst>
              <a:ext uri="{FF2B5EF4-FFF2-40B4-BE49-F238E27FC236}">
                <a16:creationId xmlns:a16="http://schemas.microsoft.com/office/drawing/2014/main" id="{064767C7-7916-46E6-B1B4-EA02119E3A60}"/>
              </a:ext>
            </a:extLst>
          </p:cNvPr>
          <p:cNvSpPr>
            <a:spLocks noGrp="1"/>
          </p:cNvSpPr>
          <p:nvPr>
            <p:ph type="dt" sz="half" idx="15"/>
          </p:nvPr>
        </p:nvSpPr>
        <p:spPr/>
        <p:txBody>
          <a:bodyPr/>
          <a:lstStyle/>
          <a:p>
            <a:r>
              <a:rPr lang="en-US"/>
              <a:t>02/08/2023</a:t>
            </a:r>
          </a:p>
        </p:txBody>
      </p:sp>
      <p:sp>
        <p:nvSpPr>
          <p:cNvPr id="4" name="Slide Number Placeholder 3">
            <a:extLst>
              <a:ext uri="{FF2B5EF4-FFF2-40B4-BE49-F238E27FC236}">
                <a16:creationId xmlns:a16="http://schemas.microsoft.com/office/drawing/2014/main" id="{09E80636-5903-4645-B4CC-380E0F0753E5}"/>
              </a:ext>
            </a:extLst>
          </p:cNvPr>
          <p:cNvSpPr>
            <a:spLocks noGrp="1"/>
          </p:cNvSpPr>
          <p:nvPr>
            <p:ph type="sldNum" sz="quarter" idx="16"/>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414793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IC - Three Content">
    <p:spTree>
      <p:nvGrpSpPr>
        <p:cNvPr id="1" name=""/>
        <p:cNvGrpSpPr/>
        <p:nvPr/>
      </p:nvGrpSpPr>
      <p:grpSpPr>
        <a:xfrm>
          <a:off x="0" y="0"/>
          <a:ext cx="0" cy="0"/>
          <a:chOff x="0" y="0"/>
          <a:chExt cx="0" cy="0"/>
        </a:xfrm>
      </p:grpSpPr>
      <p:cxnSp>
        <p:nvCxnSpPr>
          <p:cNvPr id="8" name="Straight Connector 7"/>
          <p:cNvCxnSpPr/>
          <p:nvPr/>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7" name="Content Placeholder 2"/>
          <p:cNvSpPr>
            <a:spLocks noGrp="1"/>
          </p:cNvSpPr>
          <p:nvPr>
            <p:ph idx="14"/>
          </p:nvPr>
        </p:nvSpPr>
        <p:spPr>
          <a:xfrm>
            <a:off x="4193467"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19" name="Content Placeholder 2"/>
          <p:cNvSpPr>
            <a:spLocks noGrp="1"/>
          </p:cNvSpPr>
          <p:nvPr>
            <p:ph idx="16"/>
          </p:nvPr>
        </p:nvSpPr>
        <p:spPr>
          <a:xfrm>
            <a:off x="270626" y="1168878"/>
            <a:ext cx="3735237" cy="4773026"/>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0" name="Content Placeholder 2"/>
          <p:cNvSpPr>
            <a:spLocks noGrp="1"/>
          </p:cNvSpPr>
          <p:nvPr>
            <p:ph idx="17"/>
          </p:nvPr>
        </p:nvSpPr>
        <p:spPr>
          <a:xfrm>
            <a:off x="8116308" y="1167740"/>
            <a:ext cx="3735237" cy="4773026"/>
          </a:xfrm>
          <a:prstGeom prst="rect">
            <a:avLst/>
          </a:prstGeom>
        </p:spPr>
        <p:txBody>
          <a:bodyPr/>
          <a:lstStyle>
            <a:lvl1pPr marL="457200" indent="-457200">
              <a:buFont typeface="Arial" panose="020B0604020202020204" pitchFamily="34" charset="0"/>
              <a:buChar char="•"/>
              <a:defRPr lang="en-US" dirty="0" smtClean="0">
                <a:latin typeface="Century Gothic" panose="020B0502020202020204" pitchFamily="34" charset="0"/>
              </a:defRPr>
            </a:lvl1pPr>
            <a:lvl2pPr>
              <a:defRPr lang="en-US" dirty="0" smtClean="0">
                <a:latin typeface="Century Gothic" panose="020B0502020202020204" pitchFamily="34" charset="0"/>
              </a:defRPr>
            </a:lvl2pPr>
            <a:lvl3pPr>
              <a:defRPr lang="en-US" dirty="0" smtClean="0">
                <a:latin typeface="Century Gothic" panose="020B0502020202020204" pitchFamily="34" charset="0"/>
              </a:defRPr>
            </a:lvl3pPr>
            <a:lvl4pPr>
              <a:defRPr lang="en-US" dirty="0" smtClean="0">
                <a:latin typeface="Century Gothic" panose="020B0502020202020204" pitchFamily="34" charset="0"/>
              </a:defRPr>
            </a:lvl4pPr>
            <a:lvl5pPr>
              <a:defRPr lang="en-US" dirty="0">
                <a:latin typeface="Century Gothic" panose="020B0502020202020204" pitchFamily="34" charset="0"/>
              </a:defRPr>
            </a:lvl5pPr>
          </a:lstStyle>
          <a:p>
            <a:pPr lvl="0"/>
            <a:r>
              <a:rPr lang="en-US"/>
              <a:t>Click to edit Master text styles</a:t>
            </a:r>
          </a:p>
        </p:txBody>
      </p:sp>
      <p:cxnSp>
        <p:nvCxnSpPr>
          <p:cNvPr id="22" name="Straight Connector 21"/>
          <p:cNvCxnSpPr/>
          <p:nvPr/>
        </p:nvCxnSpPr>
        <p:spPr>
          <a:xfrm>
            <a:off x="40995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802386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4" name="Title 1">
            <a:extLst>
              <a:ext uri="{FF2B5EF4-FFF2-40B4-BE49-F238E27FC236}">
                <a16:creationId xmlns:a16="http://schemas.microsoft.com/office/drawing/2014/main" id="{1DD3E295-16E2-4037-AA10-3CF534FE9A5D}"/>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0DB6584B-D296-4912-85BA-9EE0C53775AC}"/>
              </a:ext>
            </a:extLst>
          </p:cNvPr>
          <p:cNvSpPr>
            <a:spLocks noGrp="1"/>
          </p:cNvSpPr>
          <p:nvPr>
            <p:ph type="dt" sz="half" idx="18"/>
          </p:nvPr>
        </p:nvSpPr>
        <p:spPr/>
        <p:txBody>
          <a:bodyPr/>
          <a:lstStyle/>
          <a:p>
            <a:r>
              <a:rPr lang="en-US"/>
              <a:t>02/08/2023</a:t>
            </a:r>
          </a:p>
        </p:txBody>
      </p:sp>
      <p:sp>
        <p:nvSpPr>
          <p:cNvPr id="3" name="Slide Number Placeholder 2">
            <a:extLst>
              <a:ext uri="{FF2B5EF4-FFF2-40B4-BE49-F238E27FC236}">
                <a16:creationId xmlns:a16="http://schemas.microsoft.com/office/drawing/2014/main" id="{61EA7FEF-A0D6-4700-B189-1BE34F49F15E}"/>
              </a:ext>
            </a:extLst>
          </p:cNvPr>
          <p:cNvSpPr>
            <a:spLocks noGrp="1"/>
          </p:cNvSpPr>
          <p:nvPr>
            <p:ph type="sldNum" sz="quarter" idx="19"/>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159879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C - Four Content">
    <p:spTree>
      <p:nvGrpSpPr>
        <p:cNvPr id="1" name=""/>
        <p:cNvGrpSpPr/>
        <p:nvPr/>
      </p:nvGrpSpPr>
      <p:grpSpPr>
        <a:xfrm>
          <a:off x="0" y="0"/>
          <a:ext cx="0" cy="0"/>
          <a:chOff x="0" y="0"/>
          <a:chExt cx="0" cy="0"/>
        </a:xfrm>
      </p:grpSpPr>
      <p:cxnSp>
        <p:nvCxnSpPr>
          <p:cNvPr id="8" name="Straight Connector 7"/>
          <p:cNvCxnSpPr/>
          <p:nvPr/>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3" name="Rectangle 12"/>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8" name="Content Placeholder 2"/>
          <p:cNvSpPr>
            <a:spLocks noGrp="1"/>
          </p:cNvSpPr>
          <p:nvPr>
            <p:ph idx="1"/>
          </p:nvPr>
        </p:nvSpPr>
        <p:spPr>
          <a:xfrm>
            <a:off x="270627" y="1168878"/>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4" name="Content Placeholder 2"/>
          <p:cNvSpPr>
            <a:spLocks noGrp="1"/>
          </p:cNvSpPr>
          <p:nvPr>
            <p:ph idx="14"/>
          </p:nvPr>
        </p:nvSpPr>
        <p:spPr>
          <a:xfrm>
            <a:off x="9089414" y="1168878"/>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5" name="Content Placeholder 2"/>
          <p:cNvSpPr>
            <a:spLocks noGrp="1"/>
          </p:cNvSpPr>
          <p:nvPr>
            <p:ph idx="15"/>
          </p:nvPr>
        </p:nvSpPr>
        <p:spPr>
          <a:xfrm>
            <a:off x="3205591" y="1168877"/>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
        <p:nvSpPr>
          <p:cNvPr id="26" name="Content Placeholder 2"/>
          <p:cNvSpPr>
            <a:spLocks noGrp="1"/>
          </p:cNvSpPr>
          <p:nvPr>
            <p:ph idx="16"/>
          </p:nvPr>
        </p:nvSpPr>
        <p:spPr>
          <a:xfrm>
            <a:off x="6154450" y="1168877"/>
            <a:ext cx="2762133" cy="4782693"/>
          </a:xfrm>
          <a:prstGeom prst="rect">
            <a:avLst/>
          </a:prstGeom>
        </p:spPr>
        <p:txBody>
          <a:bodyPr/>
          <a:lstStyle>
            <a:lvl1pPr marL="342900" indent="-342900">
              <a:buFont typeface="Arial" panose="020B0604020202020204" pitchFamily="34" charset="0"/>
              <a:buChar char="•"/>
              <a:defRPr sz="24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cxnSp>
        <p:nvCxnSpPr>
          <p:cNvPr id="3" name="Straight Connector 2"/>
          <p:cNvCxnSpPr/>
          <p:nvPr/>
        </p:nvCxnSpPr>
        <p:spPr>
          <a:xfrm>
            <a:off x="311658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063091"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9006840" y="1168877"/>
            <a:ext cx="0" cy="478269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20" name="Title 1">
            <a:extLst>
              <a:ext uri="{FF2B5EF4-FFF2-40B4-BE49-F238E27FC236}">
                <a16:creationId xmlns:a16="http://schemas.microsoft.com/office/drawing/2014/main" id="{21D82C1E-4C77-414B-B92E-999D395E3FB7}"/>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3600A900-0372-4144-BACE-0E84B67F7E42}"/>
              </a:ext>
            </a:extLst>
          </p:cNvPr>
          <p:cNvSpPr>
            <a:spLocks noGrp="1"/>
          </p:cNvSpPr>
          <p:nvPr>
            <p:ph type="dt" sz="half" idx="17"/>
          </p:nvPr>
        </p:nvSpPr>
        <p:spPr/>
        <p:txBody>
          <a:bodyPr/>
          <a:lstStyle/>
          <a:p>
            <a:r>
              <a:rPr lang="en-US"/>
              <a:t>02/08/2023</a:t>
            </a:r>
          </a:p>
        </p:txBody>
      </p:sp>
      <p:sp>
        <p:nvSpPr>
          <p:cNvPr id="4" name="Slide Number Placeholder 3">
            <a:extLst>
              <a:ext uri="{FF2B5EF4-FFF2-40B4-BE49-F238E27FC236}">
                <a16:creationId xmlns:a16="http://schemas.microsoft.com/office/drawing/2014/main" id="{51CD198C-B28F-41D9-9430-F472C9C20F2F}"/>
              </a:ext>
            </a:extLst>
          </p:cNvPr>
          <p:cNvSpPr>
            <a:spLocks noGrp="1"/>
          </p:cNvSpPr>
          <p:nvPr>
            <p:ph type="sldNum" sz="quarter" idx="18"/>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176569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IC - Title Only">
    <p:spTree>
      <p:nvGrpSpPr>
        <p:cNvPr id="1" name=""/>
        <p:cNvGrpSpPr/>
        <p:nvPr/>
      </p:nvGrpSpPr>
      <p:grpSpPr>
        <a:xfrm>
          <a:off x="0" y="0"/>
          <a:ext cx="0" cy="0"/>
          <a:chOff x="0" y="0"/>
          <a:chExt cx="0" cy="0"/>
        </a:xfrm>
      </p:grpSpPr>
      <p:cxnSp>
        <p:nvCxnSpPr>
          <p:cNvPr id="5" name="Straight Connector 4"/>
          <p:cNvCxnSpPr/>
          <p:nvPr/>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7932B"/>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34113" y="260267"/>
            <a:ext cx="1917435" cy="762875"/>
          </a:xfrm>
          <a:prstGeom prst="rect">
            <a:avLst/>
          </a:prstGeom>
        </p:spPr>
      </p:pic>
      <p:sp>
        <p:nvSpPr>
          <p:cNvPr id="10" name="Rectangle 9"/>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5" name="Title 1">
            <a:extLst>
              <a:ext uri="{FF2B5EF4-FFF2-40B4-BE49-F238E27FC236}">
                <a16:creationId xmlns:a16="http://schemas.microsoft.com/office/drawing/2014/main" id="{87DD57E2-0574-433F-BC43-601C1EAE085D}"/>
              </a:ext>
            </a:extLst>
          </p:cNvPr>
          <p:cNvSpPr>
            <a:spLocks noGrp="1"/>
          </p:cNvSpPr>
          <p:nvPr>
            <p:ph type="title" hasCustomPrompt="1"/>
          </p:nvPr>
        </p:nvSpPr>
        <p:spPr>
          <a:xfrm>
            <a:off x="270626" y="134544"/>
            <a:ext cx="9587749" cy="602548"/>
          </a:xfrm>
          <a:prstGeom prst="rect">
            <a:avLst/>
          </a:prstGeom>
        </p:spPr>
        <p:txBody>
          <a:bodyPr/>
          <a:lstStyle>
            <a:lvl1pPr>
              <a:defRPr sz="3300"/>
            </a:lvl1pPr>
          </a:lstStyle>
          <a:p>
            <a:r>
              <a:rPr lang="en-US" dirty="0"/>
              <a:t>Master Page Title</a:t>
            </a:r>
          </a:p>
        </p:txBody>
      </p:sp>
      <p:sp>
        <p:nvSpPr>
          <p:cNvPr id="2" name="Date Placeholder 1">
            <a:extLst>
              <a:ext uri="{FF2B5EF4-FFF2-40B4-BE49-F238E27FC236}">
                <a16:creationId xmlns:a16="http://schemas.microsoft.com/office/drawing/2014/main" id="{B77830CF-9F3D-44B1-8AFC-000E352163D2}"/>
              </a:ext>
            </a:extLst>
          </p:cNvPr>
          <p:cNvSpPr>
            <a:spLocks noGrp="1"/>
          </p:cNvSpPr>
          <p:nvPr>
            <p:ph type="dt" sz="half" idx="14"/>
          </p:nvPr>
        </p:nvSpPr>
        <p:spPr/>
        <p:txBody>
          <a:bodyPr/>
          <a:lstStyle/>
          <a:p>
            <a:r>
              <a:rPr lang="en-US"/>
              <a:t>02/08/2023</a:t>
            </a:r>
          </a:p>
        </p:txBody>
      </p:sp>
      <p:sp>
        <p:nvSpPr>
          <p:cNvPr id="3" name="Slide Number Placeholder 2">
            <a:extLst>
              <a:ext uri="{FF2B5EF4-FFF2-40B4-BE49-F238E27FC236}">
                <a16:creationId xmlns:a16="http://schemas.microsoft.com/office/drawing/2014/main" id="{2A92C0DA-F991-4453-B8B7-C8241C3895E2}"/>
              </a:ext>
            </a:extLst>
          </p:cNvPr>
          <p:cNvSpPr>
            <a:spLocks noGrp="1"/>
          </p:cNvSpPr>
          <p:nvPr>
            <p:ph type="sldNum" sz="quarter" idx="15"/>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245838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C - Blank">
    <p:spTree>
      <p:nvGrpSpPr>
        <p:cNvPr id="1" name=""/>
        <p:cNvGrpSpPr/>
        <p:nvPr/>
      </p:nvGrpSpPr>
      <p:grpSpPr>
        <a:xfrm>
          <a:off x="0" y="0"/>
          <a:ext cx="0" cy="0"/>
          <a:chOff x="0" y="0"/>
          <a:chExt cx="0" cy="0"/>
        </a:xfrm>
      </p:grpSpPr>
      <p:sp>
        <p:nvSpPr>
          <p:cNvPr id="10" name="Rectangle 9"/>
          <p:cNvSpPr/>
          <p:nvPr/>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2" name="Date Placeholder 1">
            <a:extLst>
              <a:ext uri="{FF2B5EF4-FFF2-40B4-BE49-F238E27FC236}">
                <a16:creationId xmlns:a16="http://schemas.microsoft.com/office/drawing/2014/main" id="{73898F69-5377-4FD2-8E19-829B3A678EE5}"/>
              </a:ext>
            </a:extLst>
          </p:cNvPr>
          <p:cNvSpPr>
            <a:spLocks noGrp="1"/>
          </p:cNvSpPr>
          <p:nvPr>
            <p:ph type="dt" sz="half" idx="10"/>
          </p:nvPr>
        </p:nvSpPr>
        <p:spPr/>
        <p:txBody>
          <a:bodyPr/>
          <a:lstStyle/>
          <a:p>
            <a:r>
              <a:rPr lang="en-US"/>
              <a:t>02/08/2023</a:t>
            </a:r>
          </a:p>
        </p:txBody>
      </p:sp>
      <p:sp>
        <p:nvSpPr>
          <p:cNvPr id="3" name="Slide Number Placeholder 2">
            <a:extLst>
              <a:ext uri="{FF2B5EF4-FFF2-40B4-BE49-F238E27FC236}">
                <a16:creationId xmlns:a16="http://schemas.microsoft.com/office/drawing/2014/main" id="{1EECC842-4AC6-4635-9324-68220813E60B}"/>
              </a:ext>
            </a:extLst>
          </p:cNvPr>
          <p:cNvSpPr>
            <a:spLocks noGrp="1"/>
          </p:cNvSpPr>
          <p:nvPr>
            <p:ph type="sldNum" sz="quarter" idx="11"/>
          </p:nvPr>
        </p:nvSpPr>
        <p:spPr/>
        <p:txBody>
          <a:bodyPr/>
          <a:lstStyle/>
          <a:p>
            <a:fld id="{CA588DD1-EBA6-433E-846F-509EE790994A}" type="slidenum">
              <a:rPr lang="en-US" smtClean="0"/>
              <a:t>‹#›</a:t>
            </a:fld>
            <a:endParaRPr lang="en-US"/>
          </a:p>
        </p:txBody>
      </p:sp>
    </p:spTree>
    <p:extLst>
      <p:ext uri="{BB962C8B-B14F-4D97-AF65-F5344CB8AC3E}">
        <p14:creationId xmlns:p14="http://schemas.microsoft.com/office/powerpoint/2010/main" val="259168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mpower - DO NOT DELETE!!!" hidden="1">
            <a:extLst>
              <a:ext uri="{FF2B5EF4-FFF2-40B4-BE49-F238E27FC236}">
                <a16:creationId xmlns:a16="http://schemas.microsoft.com/office/drawing/2014/main" id="{BE686F26-3C5E-4C80-B73E-D735C38A1B48}"/>
              </a:ext>
            </a:extLst>
          </p:cNvPr>
          <p:cNvSpPr/>
          <p:nvPr>
            <p:custDataLst>
              <p:tags r:id="rId16"/>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Date Placeholder 3">
            <a:extLst>
              <a:ext uri="{FF2B5EF4-FFF2-40B4-BE49-F238E27FC236}">
                <a16:creationId xmlns:a16="http://schemas.microsoft.com/office/drawing/2014/main" id="{CB0E2D95-B2C0-4BD9-BE45-84A0D1E24A86}"/>
              </a:ext>
            </a:extLst>
          </p:cNvPr>
          <p:cNvSpPr>
            <a:spLocks noGrp="1"/>
          </p:cNvSpPr>
          <p:nvPr>
            <p:ph type="dt" sz="half" idx="2"/>
          </p:nvPr>
        </p:nvSpPr>
        <p:spPr>
          <a:xfrm>
            <a:off x="9622053" y="6356350"/>
            <a:ext cx="1947512" cy="365125"/>
          </a:xfrm>
          <a:prstGeom prst="rect">
            <a:avLst/>
          </a:prstGeom>
        </p:spPr>
        <p:txBody>
          <a:bodyPr vert="horz" lIns="91440" tIns="45720" rIns="91440" bIns="45720" rtlCol="0" anchor="ctr"/>
          <a:lstStyle>
            <a:lvl1pPr algn="l">
              <a:defRPr sz="1200" b="1">
                <a:solidFill>
                  <a:schemeClr val="bg1"/>
                </a:solidFill>
              </a:defRPr>
            </a:lvl1pPr>
          </a:lstStyle>
          <a:p>
            <a:r>
              <a:rPr lang="en-US"/>
              <a:t>02/08/2023</a:t>
            </a:r>
          </a:p>
        </p:txBody>
      </p:sp>
      <p:sp>
        <p:nvSpPr>
          <p:cNvPr id="2" name="Slide Number Placeholder 1">
            <a:extLst>
              <a:ext uri="{FF2B5EF4-FFF2-40B4-BE49-F238E27FC236}">
                <a16:creationId xmlns:a16="http://schemas.microsoft.com/office/drawing/2014/main" id="{373FCDC0-6E73-4FC3-A6C2-A35745C43766}"/>
              </a:ext>
            </a:extLst>
          </p:cNvPr>
          <p:cNvSpPr>
            <a:spLocks noGrp="1"/>
          </p:cNvSpPr>
          <p:nvPr>
            <p:ph type="sldNum" sz="quarter" idx="4"/>
          </p:nvPr>
        </p:nvSpPr>
        <p:spPr>
          <a:xfrm>
            <a:off x="11569565" y="6356350"/>
            <a:ext cx="390625" cy="365125"/>
          </a:xfrm>
          <a:prstGeom prst="rect">
            <a:avLst/>
          </a:prstGeom>
        </p:spPr>
        <p:txBody>
          <a:bodyPr vert="horz" lIns="91440" tIns="45720" rIns="91440" bIns="45720" rtlCol="0" anchor="ctr"/>
          <a:lstStyle>
            <a:lvl1pPr algn="r">
              <a:defRPr sz="1200" b="1">
                <a:solidFill>
                  <a:schemeClr val="bg1"/>
                </a:solidFill>
              </a:defRPr>
            </a:lvl1pPr>
          </a:lstStyle>
          <a:p>
            <a:fld id="{CA588DD1-EBA6-433E-846F-509EE790994A}" type="slidenum">
              <a:rPr lang="en-US" smtClean="0"/>
              <a:t>‹#›</a:t>
            </a:fld>
            <a:endParaRPr lang="en-US"/>
          </a:p>
        </p:txBody>
      </p:sp>
      <p:sp>
        <p:nvSpPr>
          <p:cNvPr id="3" name="Title Placeholder 2">
            <a:extLst>
              <a:ext uri="{FF2B5EF4-FFF2-40B4-BE49-F238E27FC236}">
                <a16:creationId xmlns:a16="http://schemas.microsoft.com/office/drawing/2014/main" id="{1CA0F03F-E00A-4C2A-9A59-33C0EC75F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F1CFD660-D469-4135-8BF2-27A82240D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9626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Lst>
  <p:hf hdr="0" ftr="0"/>
  <p:txStyles>
    <p:titleStyle>
      <a:lvl1pPr algn="l" defTabSz="914400"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lexander.Noring@NETL.DOE.GOV" TargetMode="External"/><Relationship Id="rId2" Type="http://schemas.openxmlformats.org/officeDocument/2006/relationships/hyperlink" Target="mailto:Kyle.Buchheit@NETL.DOE.GOV" TargetMode="External"/><Relationship Id="rId1" Type="http://schemas.openxmlformats.org/officeDocument/2006/relationships/slideLayout" Target="../slideLayouts/slideLayout2.xml"/><Relationship Id="rId4" Type="http://schemas.openxmlformats.org/officeDocument/2006/relationships/hyperlink" Target="mailto:Arun.Iyengar@NETL.DOE.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bin"/><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netl.doe.gov/energy-analysis/details?id=71912f62-4dc7-44fd-94e1-9cfea4feb199" TargetMode="External"/><Relationship Id="rId4" Type="http://schemas.openxmlformats.org/officeDocument/2006/relationships/hyperlink" Target="https://netl.doe.gov/energy-analysis/details?id=e818549c-a565-4cbc-94db-442a1c2a70a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a:extLst>
              <a:ext uri="{FF2B5EF4-FFF2-40B4-BE49-F238E27FC236}">
                <a16:creationId xmlns:a16="http://schemas.microsoft.com/office/drawing/2014/main" id="{17EC34DA-129B-375F-8513-516C0FC74AB9}"/>
              </a:ext>
            </a:extLst>
          </p:cNvPr>
          <p:cNvPicPr>
            <a:picLocks noChangeAspect="1"/>
          </p:cNvPicPr>
          <p:nvPr/>
        </p:nvPicPr>
        <p:blipFill>
          <a:blip r:embed="rId2"/>
          <a:srcRect l="203" r="203"/>
          <a:stretch>
            <a:fillRect/>
          </a:stretch>
        </p:blipFill>
        <p:spPr>
          <a:xfrm>
            <a:off x="0" y="2271252"/>
            <a:ext cx="12192000" cy="4586748"/>
          </a:xfrm>
          <a:prstGeom prst="rect">
            <a:avLst/>
          </a:prstGeom>
        </p:spPr>
      </p:pic>
      <p:pic>
        <p:nvPicPr>
          <p:cNvPr id="5" name="Picture 4">
            <a:extLst>
              <a:ext uri="{FF2B5EF4-FFF2-40B4-BE49-F238E27FC236}">
                <a16:creationId xmlns:a16="http://schemas.microsoft.com/office/drawing/2014/main" id="{F2624E80-9393-7FC5-D14B-B648EA2F75AF}"/>
              </a:ext>
            </a:extLst>
          </p:cNvPr>
          <p:cNvPicPr>
            <a:picLocks noChangeAspect="1"/>
          </p:cNvPicPr>
          <p:nvPr/>
        </p:nvPicPr>
        <p:blipFill>
          <a:blip r:embed="rId3"/>
          <a:stretch>
            <a:fillRect/>
          </a:stretch>
        </p:blipFill>
        <p:spPr>
          <a:xfrm>
            <a:off x="10485058" y="6149674"/>
            <a:ext cx="1432684" cy="347502"/>
          </a:xfrm>
          <a:prstGeom prst="rect">
            <a:avLst/>
          </a:prstGeom>
        </p:spPr>
      </p:pic>
      <p:sp>
        <p:nvSpPr>
          <p:cNvPr id="11" name="Title 10">
            <a:extLst>
              <a:ext uri="{FF2B5EF4-FFF2-40B4-BE49-F238E27FC236}">
                <a16:creationId xmlns:a16="http://schemas.microsoft.com/office/drawing/2014/main" id="{E0B34767-AAF3-4D53-8090-ADE754C37984}"/>
              </a:ext>
            </a:extLst>
          </p:cNvPr>
          <p:cNvSpPr>
            <a:spLocks noGrp="1"/>
          </p:cNvSpPr>
          <p:nvPr>
            <p:ph type="ctrTitle"/>
          </p:nvPr>
        </p:nvSpPr>
        <p:spPr/>
        <p:txBody>
          <a:bodyPr>
            <a:normAutofit/>
          </a:bodyPr>
          <a:lstStyle/>
          <a:p>
            <a:r>
              <a:rPr lang="en-US" sz="5000" dirty="0"/>
              <a:t>Techno-Economic Analysis</a:t>
            </a:r>
          </a:p>
        </p:txBody>
      </p:sp>
      <p:sp>
        <p:nvSpPr>
          <p:cNvPr id="12" name="Subtitle 11">
            <a:extLst>
              <a:ext uri="{FF2B5EF4-FFF2-40B4-BE49-F238E27FC236}">
                <a16:creationId xmlns:a16="http://schemas.microsoft.com/office/drawing/2014/main" id="{CC8025BC-7EC4-4757-B6B9-F5AB5AD0A6E0}"/>
              </a:ext>
            </a:extLst>
          </p:cNvPr>
          <p:cNvSpPr>
            <a:spLocks noGrp="1"/>
          </p:cNvSpPr>
          <p:nvPr>
            <p:ph type="subTitle" idx="1"/>
          </p:nvPr>
        </p:nvSpPr>
        <p:spPr/>
        <p:txBody>
          <a:bodyPr/>
          <a:lstStyle/>
          <a:p>
            <a:r>
              <a:rPr lang="en-US" sz="3000" dirty="0"/>
              <a:t>of an SOFC Hybrid Carbon Conversion Concept</a:t>
            </a:r>
          </a:p>
        </p:txBody>
      </p:sp>
      <p:sp>
        <p:nvSpPr>
          <p:cNvPr id="15" name="Text Placeholder 14">
            <a:extLst>
              <a:ext uri="{FF2B5EF4-FFF2-40B4-BE49-F238E27FC236}">
                <a16:creationId xmlns:a16="http://schemas.microsoft.com/office/drawing/2014/main" id="{1EBEBECD-5199-4095-9955-A728AD4C379D}"/>
              </a:ext>
            </a:extLst>
          </p:cNvPr>
          <p:cNvSpPr>
            <a:spLocks noGrp="1"/>
          </p:cNvSpPr>
          <p:nvPr>
            <p:ph type="body" sz="quarter" idx="12"/>
          </p:nvPr>
        </p:nvSpPr>
        <p:spPr>
          <a:xfrm>
            <a:off x="6313714" y="1719812"/>
            <a:ext cx="5762399" cy="284242"/>
          </a:xfrm>
        </p:spPr>
        <p:txBody>
          <a:bodyPr>
            <a:normAutofit fontScale="77500" lnSpcReduction="20000"/>
          </a:bodyPr>
          <a:lstStyle/>
          <a:p>
            <a:pPr algn="r"/>
            <a:r>
              <a:rPr lang="en-US" dirty="0"/>
              <a:t>Kyle L. Buchheit, Ph.D.</a:t>
            </a:r>
            <a:r>
              <a:rPr lang="en-US" baseline="30000" dirty="0"/>
              <a:t>1,2</a:t>
            </a:r>
            <a:r>
              <a:rPr lang="en-US" dirty="0"/>
              <a:t>, Alex Noring</a:t>
            </a:r>
            <a:r>
              <a:rPr lang="en-US" baseline="30000" dirty="0"/>
              <a:t> 1,2</a:t>
            </a:r>
            <a:r>
              <a:rPr lang="en-US" dirty="0"/>
              <a:t>, Arun Iyengar</a:t>
            </a:r>
            <a:r>
              <a:rPr lang="en-US" baseline="30000" dirty="0"/>
              <a:t> 1,2</a:t>
            </a:r>
            <a:r>
              <a:rPr lang="en-US" dirty="0"/>
              <a:t>, and Gregory Hackett</a:t>
            </a:r>
            <a:r>
              <a:rPr lang="en-US" baseline="30000" dirty="0"/>
              <a:t> 1</a:t>
            </a:r>
            <a:endParaRPr lang="en-US" dirty="0"/>
          </a:p>
        </p:txBody>
      </p:sp>
      <p:sp>
        <p:nvSpPr>
          <p:cNvPr id="17" name="Text Placeholder 16">
            <a:extLst>
              <a:ext uri="{FF2B5EF4-FFF2-40B4-BE49-F238E27FC236}">
                <a16:creationId xmlns:a16="http://schemas.microsoft.com/office/drawing/2014/main" id="{C86B7CF0-D1DF-4072-8777-9AAA9622F543}"/>
              </a:ext>
            </a:extLst>
          </p:cNvPr>
          <p:cNvSpPr>
            <a:spLocks noGrp="1"/>
          </p:cNvSpPr>
          <p:nvPr>
            <p:ph type="body" sz="quarter" idx="14"/>
          </p:nvPr>
        </p:nvSpPr>
        <p:spPr/>
        <p:txBody>
          <a:bodyPr>
            <a:normAutofit lnSpcReduction="10000"/>
          </a:bodyPr>
          <a:lstStyle/>
          <a:p>
            <a:pPr algn="r"/>
            <a:r>
              <a:rPr lang="en-US" baseline="30000" dirty="0"/>
              <a:t>1</a:t>
            </a:r>
            <a:r>
              <a:rPr lang="en-US" dirty="0"/>
              <a:t>NETL; </a:t>
            </a:r>
            <a:r>
              <a:rPr lang="en-US" baseline="30000" dirty="0"/>
              <a:t>2</a:t>
            </a:r>
            <a:r>
              <a:rPr lang="en-US" dirty="0"/>
              <a:t>NETL Support Contractor</a:t>
            </a:r>
          </a:p>
        </p:txBody>
      </p:sp>
      <p:sp>
        <p:nvSpPr>
          <p:cNvPr id="16" name="Text Placeholder 15">
            <a:extLst>
              <a:ext uri="{FF2B5EF4-FFF2-40B4-BE49-F238E27FC236}">
                <a16:creationId xmlns:a16="http://schemas.microsoft.com/office/drawing/2014/main" id="{6AB0E54A-911B-4BA3-A05B-7AE5AA0E9EA0}"/>
              </a:ext>
            </a:extLst>
          </p:cNvPr>
          <p:cNvSpPr>
            <a:spLocks noGrp="1"/>
          </p:cNvSpPr>
          <p:nvPr>
            <p:ph type="body" sz="quarter" idx="13"/>
          </p:nvPr>
        </p:nvSpPr>
        <p:spPr>
          <a:xfrm>
            <a:off x="426076" y="5649061"/>
            <a:ext cx="5825372" cy="314260"/>
          </a:xfrm>
        </p:spPr>
        <p:txBody>
          <a:bodyPr/>
          <a:lstStyle/>
          <a:p>
            <a:r>
              <a:rPr lang="en-US" dirty="0"/>
              <a:t>March 30 – April 1, 2023</a:t>
            </a:r>
          </a:p>
        </p:txBody>
      </p:sp>
      <p:sp>
        <p:nvSpPr>
          <p:cNvPr id="14" name="Text Placeholder 13">
            <a:extLst>
              <a:ext uri="{FF2B5EF4-FFF2-40B4-BE49-F238E27FC236}">
                <a16:creationId xmlns:a16="http://schemas.microsoft.com/office/drawing/2014/main" id="{7F8DAE77-3C8B-45EF-97E8-D99A97209694}"/>
              </a:ext>
            </a:extLst>
          </p:cNvPr>
          <p:cNvSpPr>
            <a:spLocks noGrp="1"/>
          </p:cNvSpPr>
          <p:nvPr>
            <p:ph type="body" sz="quarter" idx="11"/>
          </p:nvPr>
        </p:nvSpPr>
        <p:spPr>
          <a:xfrm>
            <a:off x="426076" y="5370393"/>
            <a:ext cx="9940172" cy="278668"/>
          </a:xfrm>
        </p:spPr>
        <p:txBody>
          <a:bodyPr>
            <a:normAutofit lnSpcReduction="10000"/>
          </a:bodyPr>
          <a:lstStyle/>
          <a:p>
            <a:r>
              <a:rPr lang="en-US" dirty="0"/>
              <a:t>2023 Laufer Energy Symposium</a:t>
            </a:r>
          </a:p>
        </p:txBody>
      </p:sp>
    </p:spTree>
    <p:extLst>
      <p:ext uri="{BB962C8B-B14F-4D97-AF65-F5344CB8AC3E}">
        <p14:creationId xmlns:p14="http://schemas.microsoft.com/office/powerpoint/2010/main" val="62911759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10</a:t>
            </a:fld>
            <a:endParaRPr lang="en-US" dirty="0"/>
          </a:p>
        </p:txBody>
      </p:sp>
      <p:sp>
        <p:nvSpPr>
          <p:cNvPr id="2" name="Title 3">
            <a:extLst>
              <a:ext uri="{FF2B5EF4-FFF2-40B4-BE49-F238E27FC236}">
                <a16:creationId xmlns:a16="http://schemas.microsoft.com/office/drawing/2014/main" id="{D30668F2-A4CE-F390-5203-EA61DC044339}"/>
              </a:ext>
            </a:extLst>
          </p:cNvPr>
          <p:cNvSpPr>
            <a:spLocks noGrp="1"/>
          </p:cNvSpPr>
          <p:nvPr>
            <p:ph type="title"/>
          </p:nvPr>
        </p:nvSpPr>
        <p:spPr>
          <a:xfrm>
            <a:off x="270626" y="134544"/>
            <a:ext cx="9587749" cy="602548"/>
          </a:xfrm>
        </p:spPr>
        <p:txBody>
          <a:bodyPr/>
          <a:lstStyle/>
          <a:p>
            <a:r>
              <a:rPr lang="en-US" b="1" dirty="0"/>
              <a:t>Results Summary</a:t>
            </a:r>
          </a:p>
        </p:txBody>
      </p:sp>
      <p:sp>
        <p:nvSpPr>
          <p:cNvPr id="3" name="Subtitle 2">
            <a:extLst>
              <a:ext uri="{FF2B5EF4-FFF2-40B4-BE49-F238E27FC236}">
                <a16:creationId xmlns:a16="http://schemas.microsoft.com/office/drawing/2014/main" id="{F5D0133B-27BC-9AC8-ED15-CC09CEF4DE45}"/>
              </a:ext>
            </a:extLst>
          </p:cNvPr>
          <p:cNvSpPr txBox="1">
            <a:spLocks/>
          </p:cNvSpPr>
          <p:nvPr/>
        </p:nvSpPr>
        <p:spPr>
          <a:xfrm>
            <a:off x="270626" y="737092"/>
            <a:ext cx="11580921" cy="373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000" b="1" kern="1200">
                <a:solidFill>
                  <a:srgbClr val="F7932B"/>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Economic Calculation Methodology</a:t>
            </a:r>
          </a:p>
        </p:txBody>
      </p:sp>
      <p:sp>
        <p:nvSpPr>
          <p:cNvPr id="4" name="Content Placeholder 2">
            <a:extLst>
              <a:ext uri="{FF2B5EF4-FFF2-40B4-BE49-F238E27FC236}">
                <a16:creationId xmlns:a16="http://schemas.microsoft.com/office/drawing/2014/main" id="{67A298B7-10D5-B567-4D3C-ED574649A172}"/>
              </a:ext>
            </a:extLst>
          </p:cNvPr>
          <p:cNvSpPr>
            <a:spLocks noGrp="1"/>
          </p:cNvSpPr>
          <p:nvPr>
            <p:ph idx="1"/>
          </p:nvPr>
        </p:nvSpPr>
        <p:spPr>
          <a:xfrm>
            <a:off x="270627" y="1395663"/>
            <a:ext cx="11580921" cy="5013397"/>
          </a:xfrm>
        </p:spPr>
        <p:txBody>
          <a:bodyPr>
            <a:normAutofit/>
          </a:bodyPr>
          <a:lstStyle/>
          <a:p>
            <a:r>
              <a:rPr lang="en-US" dirty="0"/>
              <a:t>Estimate total plant costs for each subsystem (i.e., 70 bar/40 bar, charge/discharge).</a:t>
            </a:r>
          </a:p>
          <a:p>
            <a:r>
              <a:rPr lang="en-US" dirty="0"/>
              <a:t>Identify main cost component contributor.</a:t>
            </a:r>
          </a:p>
          <a:p>
            <a:r>
              <a:rPr lang="en-US" dirty="0"/>
              <a:t>Combine largest cost contributors for overall system.</a:t>
            </a:r>
          </a:p>
          <a:p>
            <a:r>
              <a:rPr lang="en-US" dirty="0"/>
              <a:t>Integrate individual sub-accounts based on maximum values from each individual subsystem.</a:t>
            </a:r>
          </a:p>
          <a:p>
            <a:pPr lvl="1"/>
            <a:r>
              <a:rPr lang="en-US" dirty="0"/>
              <a:t>Resulting sub-accounts are often higher cost than simple subsystem maximum.</a:t>
            </a:r>
          </a:p>
          <a:p>
            <a:r>
              <a:rPr lang="en-US" dirty="0"/>
              <a:t>Overall operating factor of 85% is assumed in addition to cycle times.</a:t>
            </a:r>
          </a:p>
          <a:p>
            <a:r>
              <a:rPr lang="en-US" dirty="0"/>
              <a:t>Net values based on total cycle over a day/year as opposed to per hour/ assumed steady operation basis.</a:t>
            </a:r>
          </a:p>
        </p:txBody>
      </p:sp>
    </p:spTree>
    <p:extLst>
      <p:ext uri="{BB962C8B-B14F-4D97-AF65-F5344CB8AC3E}">
        <p14:creationId xmlns:p14="http://schemas.microsoft.com/office/powerpoint/2010/main" val="353072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11</a:t>
            </a:fld>
            <a:endParaRPr lang="en-US" dirty="0"/>
          </a:p>
        </p:txBody>
      </p:sp>
      <p:sp>
        <p:nvSpPr>
          <p:cNvPr id="2" name="Title 3">
            <a:extLst>
              <a:ext uri="{FF2B5EF4-FFF2-40B4-BE49-F238E27FC236}">
                <a16:creationId xmlns:a16="http://schemas.microsoft.com/office/drawing/2014/main" id="{2AADB7EF-A33B-BF76-71B2-7D41D4438E40}"/>
              </a:ext>
            </a:extLst>
          </p:cNvPr>
          <p:cNvSpPr>
            <a:spLocks noGrp="1"/>
          </p:cNvSpPr>
          <p:nvPr>
            <p:ph type="title"/>
          </p:nvPr>
        </p:nvSpPr>
        <p:spPr>
          <a:xfrm>
            <a:off x="270626" y="134544"/>
            <a:ext cx="9587749" cy="602548"/>
          </a:xfrm>
        </p:spPr>
        <p:txBody>
          <a:bodyPr/>
          <a:lstStyle/>
          <a:p>
            <a:r>
              <a:rPr lang="en-US" b="1" dirty="0"/>
              <a:t>Results Summary</a:t>
            </a:r>
          </a:p>
        </p:txBody>
      </p:sp>
      <p:sp>
        <p:nvSpPr>
          <p:cNvPr id="3" name="Subtitle 2">
            <a:extLst>
              <a:ext uri="{FF2B5EF4-FFF2-40B4-BE49-F238E27FC236}">
                <a16:creationId xmlns:a16="http://schemas.microsoft.com/office/drawing/2014/main" id="{2F65FEE7-3204-3076-EDFF-3B1C92B98CFD}"/>
              </a:ext>
            </a:extLst>
          </p:cNvPr>
          <p:cNvSpPr txBox="1">
            <a:spLocks/>
          </p:cNvSpPr>
          <p:nvPr/>
        </p:nvSpPr>
        <p:spPr>
          <a:xfrm>
            <a:off x="270626" y="737092"/>
            <a:ext cx="11580921" cy="373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000" b="1" kern="1200">
                <a:solidFill>
                  <a:srgbClr val="F7932B"/>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Economic Comparison</a:t>
            </a:r>
          </a:p>
        </p:txBody>
      </p:sp>
      <p:graphicFrame>
        <p:nvGraphicFramePr>
          <p:cNvPr id="4" name="Table 3">
            <a:extLst>
              <a:ext uri="{FF2B5EF4-FFF2-40B4-BE49-F238E27FC236}">
                <a16:creationId xmlns:a16="http://schemas.microsoft.com/office/drawing/2014/main" id="{939A8325-05FB-9CB9-FB8F-1DC0E41F7019}"/>
              </a:ext>
            </a:extLst>
          </p:cNvPr>
          <p:cNvGraphicFramePr>
            <a:graphicFrameLocks noGrp="1"/>
          </p:cNvGraphicFramePr>
          <p:nvPr>
            <p:extLst>
              <p:ext uri="{D42A27DB-BD31-4B8C-83A1-F6EECF244321}">
                <p14:modId xmlns:p14="http://schemas.microsoft.com/office/powerpoint/2010/main" val="676646895"/>
              </p:ext>
            </p:extLst>
          </p:nvPr>
        </p:nvGraphicFramePr>
        <p:xfrm>
          <a:off x="270626" y="1414599"/>
          <a:ext cx="11580924" cy="4572686"/>
        </p:xfrm>
        <a:graphic>
          <a:graphicData uri="http://schemas.openxmlformats.org/drawingml/2006/table">
            <a:tbl>
              <a:tblPr firstRow="1" bandRow="1">
                <a:tableStyleId>{5C22544A-7EE6-4342-B048-85BDC9FD1C3A}</a:tableStyleId>
              </a:tblPr>
              <a:tblGrid>
                <a:gridCol w="2376532">
                  <a:extLst>
                    <a:ext uri="{9D8B030D-6E8A-4147-A177-3AD203B41FA5}">
                      <a16:colId xmlns:a16="http://schemas.microsoft.com/office/drawing/2014/main" val="588677536"/>
                    </a:ext>
                  </a:extLst>
                </a:gridCol>
                <a:gridCol w="1150549">
                  <a:extLst>
                    <a:ext uri="{9D8B030D-6E8A-4147-A177-3AD203B41FA5}">
                      <a16:colId xmlns:a16="http://schemas.microsoft.com/office/drawing/2014/main" val="755703823"/>
                    </a:ext>
                  </a:extLst>
                </a:gridCol>
                <a:gridCol w="1150549">
                  <a:extLst>
                    <a:ext uri="{9D8B030D-6E8A-4147-A177-3AD203B41FA5}">
                      <a16:colId xmlns:a16="http://schemas.microsoft.com/office/drawing/2014/main" val="3226508190"/>
                    </a:ext>
                  </a:extLst>
                </a:gridCol>
                <a:gridCol w="1150549">
                  <a:extLst>
                    <a:ext uri="{9D8B030D-6E8A-4147-A177-3AD203B41FA5}">
                      <a16:colId xmlns:a16="http://schemas.microsoft.com/office/drawing/2014/main" val="1581490203"/>
                    </a:ext>
                  </a:extLst>
                </a:gridCol>
                <a:gridCol w="1150549">
                  <a:extLst>
                    <a:ext uri="{9D8B030D-6E8A-4147-A177-3AD203B41FA5}">
                      <a16:colId xmlns:a16="http://schemas.microsoft.com/office/drawing/2014/main" val="1209824933"/>
                    </a:ext>
                  </a:extLst>
                </a:gridCol>
                <a:gridCol w="1150549">
                  <a:extLst>
                    <a:ext uri="{9D8B030D-6E8A-4147-A177-3AD203B41FA5}">
                      <a16:colId xmlns:a16="http://schemas.microsoft.com/office/drawing/2014/main" val="1346437848"/>
                    </a:ext>
                  </a:extLst>
                </a:gridCol>
                <a:gridCol w="1150549">
                  <a:extLst>
                    <a:ext uri="{9D8B030D-6E8A-4147-A177-3AD203B41FA5}">
                      <a16:colId xmlns:a16="http://schemas.microsoft.com/office/drawing/2014/main" val="3204965434"/>
                    </a:ext>
                  </a:extLst>
                </a:gridCol>
                <a:gridCol w="1150549">
                  <a:extLst>
                    <a:ext uri="{9D8B030D-6E8A-4147-A177-3AD203B41FA5}">
                      <a16:colId xmlns:a16="http://schemas.microsoft.com/office/drawing/2014/main" val="3932098251"/>
                    </a:ext>
                  </a:extLst>
                </a:gridCol>
                <a:gridCol w="1150549">
                  <a:extLst>
                    <a:ext uri="{9D8B030D-6E8A-4147-A177-3AD203B41FA5}">
                      <a16:colId xmlns:a16="http://schemas.microsoft.com/office/drawing/2014/main" val="3514817758"/>
                    </a:ext>
                  </a:extLst>
                </a:gridCol>
              </a:tblGrid>
              <a:tr h="1586867">
                <a:tc>
                  <a:txBody>
                    <a:bodyPr/>
                    <a:lstStyle/>
                    <a:p>
                      <a:pPr marL="0" algn="ctr" defTabSz="914400" rtl="0" eaLnBrk="1" fontAlgn="b" latinLnBrk="0" hangingPunct="1"/>
                      <a:r>
                        <a:rPr lang="en-US" sz="1800" b="1" u="none" strike="noStrike" kern="1200" dirty="0">
                          <a:solidFill>
                            <a:schemeClr val="lt1"/>
                          </a:solidFill>
                          <a:effectLst/>
                        </a:rPr>
                        <a:t>Cost of Electricity (2018$/MWh)</a:t>
                      </a:r>
                      <a:endParaRPr lang="en-US" sz="18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600" b="1" u="sng" strike="noStrike" kern="1200" dirty="0">
                          <a:solidFill>
                            <a:schemeClr val="lt1"/>
                          </a:solidFill>
                          <a:effectLst/>
                        </a:rPr>
                        <a:t>Case 0</a:t>
                      </a:r>
                      <a:br>
                        <a:rPr lang="en-US" sz="1600" b="1" u="none" strike="noStrike" kern="1200" dirty="0">
                          <a:solidFill>
                            <a:schemeClr val="lt1"/>
                          </a:solidFill>
                          <a:effectLst/>
                        </a:rPr>
                      </a:br>
                      <a:endParaRPr lang="en-US" sz="1600" b="1" u="none" strike="noStrike" kern="1200" dirty="0">
                        <a:solidFill>
                          <a:schemeClr val="lt1"/>
                        </a:solidFill>
                        <a:effectLst/>
                      </a:endParaRPr>
                    </a:p>
                    <a:p>
                      <a:pPr marL="0" algn="ctr" defTabSz="914400" rtl="0" eaLnBrk="1" fontAlgn="b" latinLnBrk="0" hangingPunct="1"/>
                      <a:endParaRPr lang="en-US" sz="1600" b="1" u="none" strike="noStrike" kern="1200" dirty="0">
                        <a:solidFill>
                          <a:schemeClr val="lt1"/>
                        </a:solidFill>
                        <a:effectLst/>
                      </a:endParaRPr>
                    </a:p>
                    <a:p>
                      <a:pPr marL="0" algn="ctr" defTabSz="914400" rtl="0" eaLnBrk="1" fontAlgn="b" latinLnBrk="0" hangingPunct="1"/>
                      <a:endParaRPr lang="en-US" sz="1600" b="1" u="none" strike="noStrike" kern="1200" dirty="0">
                        <a:solidFill>
                          <a:schemeClr val="lt1"/>
                        </a:solidFill>
                        <a:effectLst/>
                      </a:endParaRPr>
                    </a:p>
                    <a:p>
                      <a:pPr marL="0" algn="ctr" defTabSz="914400" rtl="0" eaLnBrk="1" fontAlgn="b" latinLnBrk="0" hangingPunct="1"/>
                      <a:r>
                        <a:rPr lang="en-US" sz="1600" b="1" u="none" strike="noStrike" kern="1200" dirty="0">
                          <a:solidFill>
                            <a:schemeClr val="lt1"/>
                          </a:solidFill>
                          <a:effectLst/>
                        </a:rPr>
                        <a:t>Base Case</a:t>
                      </a:r>
                      <a:endParaRPr lang="en-US" sz="16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600" b="1" u="sng" strike="noStrike" kern="1200" dirty="0">
                          <a:solidFill>
                            <a:schemeClr val="lt1"/>
                          </a:solidFill>
                          <a:effectLst/>
                        </a:rPr>
                        <a:t>Case 1</a:t>
                      </a:r>
                      <a:br>
                        <a:rPr lang="en-US" sz="1600" b="1" u="none" strike="noStrike" kern="1200" dirty="0">
                          <a:solidFill>
                            <a:schemeClr val="lt1"/>
                          </a:solidFill>
                          <a:effectLst/>
                        </a:rPr>
                      </a:br>
                      <a:endParaRPr lang="en-US" sz="1600" b="1" u="none" strike="noStrike" kern="1200" dirty="0">
                        <a:solidFill>
                          <a:schemeClr val="lt1"/>
                        </a:solidFill>
                        <a:effectLst/>
                      </a:endParaRPr>
                    </a:p>
                    <a:p>
                      <a:pPr marL="0" algn="ctr" defTabSz="914400" rtl="0" eaLnBrk="1" fontAlgn="b" latinLnBrk="0" hangingPunct="1"/>
                      <a:endParaRPr lang="en-US" sz="1600" b="1" u="none" strike="noStrike" kern="1200" dirty="0">
                        <a:solidFill>
                          <a:schemeClr val="lt1"/>
                        </a:solidFill>
                        <a:effectLst/>
                      </a:endParaRPr>
                    </a:p>
                    <a:p>
                      <a:pPr marL="0" algn="ctr" defTabSz="914400" rtl="0" eaLnBrk="1" fontAlgn="b" latinLnBrk="0" hangingPunct="1"/>
                      <a:r>
                        <a:rPr lang="en-US" sz="1600" b="1" u="none" strike="noStrike" kern="1200" dirty="0">
                          <a:solidFill>
                            <a:schemeClr val="lt1"/>
                          </a:solidFill>
                          <a:effectLst/>
                        </a:rPr>
                        <a:t>Shallow Cavern</a:t>
                      </a:r>
                      <a:endParaRPr lang="en-US" sz="16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600" b="1" u="sng" strike="noStrike" kern="1200" dirty="0">
                          <a:solidFill>
                            <a:schemeClr val="lt1"/>
                          </a:solidFill>
                          <a:effectLst/>
                          <a:latin typeface="+mn-lt"/>
                          <a:ea typeface="+mn-ea"/>
                          <a:cs typeface="+mn-cs"/>
                        </a:rPr>
                        <a:t>Case 2</a:t>
                      </a:r>
                      <a:br>
                        <a:rPr lang="en-US" sz="1600" b="1" u="none" strike="noStrike" kern="1200" dirty="0">
                          <a:solidFill>
                            <a:schemeClr val="lt1"/>
                          </a:solidFill>
                          <a:effectLst/>
                          <a:latin typeface="+mn-lt"/>
                          <a:ea typeface="+mn-ea"/>
                          <a:cs typeface="+mn-cs"/>
                        </a:rPr>
                      </a:br>
                      <a:endParaRPr lang="en-US" sz="1600" b="1" u="none" strike="noStrike" kern="1200" dirty="0">
                        <a:solidFill>
                          <a:schemeClr val="lt1"/>
                        </a:solidFill>
                        <a:effectLst/>
                        <a:latin typeface="+mn-lt"/>
                        <a:ea typeface="+mn-ea"/>
                        <a:cs typeface="+mn-cs"/>
                      </a:endParaRPr>
                    </a:p>
                    <a:p>
                      <a:pPr marL="0" algn="ctr" defTabSz="914400" rtl="0" eaLnBrk="1" fontAlgn="b" latinLnBrk="0" hangingPunct="1"/>
                      <a:endParaRPr lang="en-US" sz="1600" b="1" u="none" strike="noStrike" kern="1200" dirty="0">
                        <a:solidFill>
                          <a:schemeClr val="lt1"/>
                        </a:solidFill>
                        <a:effectLst/>
                        <a:latin typeface="+mn-lt"/>
                        <a:ea typeface="+mn-ea"/>
                        <a:cs typeface="+mn-cs"/>
                      </a:endParaRPr>
                    </a:p>
                    <a:p>
                      <a:pPr marL="0" algn="ctr" defTabSz="914400" rtl="0" eaLnBrk="1" fontAlgn="b" latinLnBrk="0" hangingPunct="1"/>
                      <a:r>
                        <a:rPr lang="en-US" sz="1600" b="1" u="none" strike="noStrike" kern="1200" dirty="0">
                          <a:solidFill>
                            <a:schemeClr val="lt1"/>
                          </a:solidFill>
                          <a:effectLst/>
                          <a:latin typeface="+mn-lt"/>
                          <a:ea typeface="+mn-ea"/>
                          <a:cs typeface="+mn-cs"/>
                        </a:rPr>
                        <a:t>Existing Cavern</a:t>
                      </a:r>
                    </a:p>
                  </a:txBody>
                  <a:tcPr marL="9525" marR="9525" marT="9525" marB="0" anchor="ctr">
                    <a:solidFill>
                      <a:srgbClr val="00B0D9"/>
                    </a:solidFill>
                  </a:tcPr>
                </a:tc>
                <a:tc>
                  <a:txBody>
                    <a:bodyPr/>
                    <a:lstStyle/>
                    <a:p>
                      <a:pPr marL="0" algn="ctr" defTabSz="914400" rtl="0" eaLnBrk="1" fontAlgn="b" latinLnBrk="0" hangingPunct="1"/>
                      <a:r>
                        <a:rPr lang="en-US" sz="1600" b="1" u="sng" strike="noStrike" kern="1200" dirty="0">
                          <a:solidFill>
                            <a:schemeClr val="lt1"/>
                          </a:solidFill>
                          <a:effectLst/>
                        </a:rPr>
                        <a:t>Case 3</a:t>
                      </a:r>
                    </a:p>
                    <a:p>
                      <a:pPr marL="0" algn="ctr" defTabSz="914400" rtl="0" eaLnBrk="1" fontAlgn="b" latinLnBrk="0" hangingPunct="1"/>
                      <a:endParaRPr lang="en-US" sz="1600" b="1" u="none" strike="noStrike" kern="1200" dirty="0">
                        <a:solidFill>
                          <a:schemeClr val="lt1"/>
                        </a:solidFill>
                        <a:effectLst/>
                      </a:endParaRPr>
                    </a:p>
                    <a:p>
                      <a:pPr marL="0" algn="ctr" defTabSz="914400" rtl="0" eaLnBrk="1" fontAlgn="b" latinLnBrk="0" hangingPunct="1"/>
                      <a:r>
                        <a:rPr lang="en-US" sz="1600" b="1" u="none" strike="noStrike" kern="1200" dirty="0">
                          <a:solidFill>
                            <a:schemeClr val="lt1"/>
                          </a:solidFill>
                          <a:effectLst/>
                        </a:rPr>
                        <a:t>Lower Turbine Inlet Temp</a:t>
                      </a:r>
                      <a:endParaRPr lang="en-US" sz="16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600" b="1" u="sng" strike="noStrike" kern="1200" dirty="0">
                          <a:solidFill>
                            <a:schemeClr val="lt1"/>
                          </a:solidFill>
                          <a:effectLst/>
                        </a:rPr>
                        <a:t>Case 4</a:t>
                      </a:r>
                    </a:p>
                    <a:p>
                      <a:pPr marL="0" algn="ctr" defTabSz="914400" rtl="0" eaLnBrk="1" fontAlgn="b" latinLnBrk="0" hangingPunct="1"/>
                      <a:endParaRPr lang="en-US" sz="1600" b="1" u="none" strike="noStrike" kern="1200" dirty="0">
                        <a:solidFill>
                          <a:schemeClr val="lt1"/>
                        </a:solidFill>
                        <a:effectLst/>
                      </a:endParaRPr>
                    </a:p>
                    <a:p>
                      <a:pPr marL="0" algn="ctr" defTabSz="914400" rtl="0" eaLnBrk="1" fontAlgn="b" latinLnBrk="0" hangingPunct="1"/>
                      <a:endParaRPr lang="en-US" sz="1600" b="1" u="none" strike="noStrike" kern="1200" dirty="0">
                        <a:solidFill>
                          <a:schemeClr val="lt1"/>
                        </a:solidFill>
                        <a:effectLst/>
                      </a:endParaRPr>
                    </a:p>
                    <a:p>
                      <a:pPr marL="0" algn="ctr" defTabSz="914400" rtl="0" eaLnBrk="1" fontAlgn="b" latinLnBrk="0" hangingPunct="1"/>
                      <a:endParaRPr lang="en-US" sz="1600" b="1" u="none" strike="noStrike" kern="1200" dirty="0">
                        <a:solidFill>
                          <a:schemeClr val="lt1"/>
                        </a:solidFill>
                        <a:effectLst/>
                      </a:endParaRPr>
                    </a:p>
                    <a:p>
                      <a:pPr marL="0" algn="ctr" defTabSz="914400" rtl="0" eaLnBrk="1" fontAlgn="b" latinLnBrk="0" hangingPunct="1"/>
                      <a:r>
                        <a:rPr lang="en-US" sz="1600" b="1" u="none" strike="noStrike" kern="1200" dirty="0">
                          <a:solidFill>
                            <a:schemeClr val="lt1"/>
                          </a:solidFill>
                          <a:effectLst/>
                        </a:rPr>
                        <a:t>8-16 Cycle</a:t>
                      </a:r>
                      <a:endParaRPr lang="en-US" sz="16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600" b="1" u="sng" strike="noStrike" kern="1200" dirty="0">
                          <a:solidFill>
                            <a:schemeClr val="lt1"/>
                          </a:solidFill>
                          <a:effectLst/>
                          <a:latin typeface="+mn-lt"/>
                          <a:ea typeface="+mn-ea"/>
                          <a:cs typeface="+mn-cs"/>
                        </a:rPr>
                        <a:t>Case 5</a:t>
                      </a:r>
                    </a:p>
                    <a:p>
                      <a:pPr marL="0" algn="ctr" defTabSz="914400" rtl="0" eaLnBrk="1" fontAlgn="b" latinLnBrk="0" hangingPunct="1"/>
                      <a:endParaRPr lang="en-US" sz="1600" b="1" u="none" strike="noStrike" kern="1200" dirty="0">
                        <a:solidFill>
                          <a:schemeClr val="lt1"/>
                        </a:solidFill>
                        <a:effectLst/>
                        <a:latin typeface="+mn-lt"/>
                        <a:ea typeface="+mn-ea"/>
                        <a:cs typeface="+mn-cs"/>
                      </a:endParaRPr>
                    </a:p>
                    <a:p>
                      <a:pPr marL="0" algn="ctr" defTabSz="914400" rtl="0" eaLnBrk="1" fontAlgn="b" latinLnBrk="0" hangingPunct="1"/>
                      <a:endParaRPr lang="en-US" sz="1600" b="1" u="none" strike="noStrike" kern="1200" dirty="0">
                        <a:solidFill>
                          <a:schemeClr val="lt1"/>
                        </a:solidFill>
                        <a:effectLst/>
                        <a:latin typeface="+mn-lt"/>
                        <a:ea typeface="+mn-ea"/>
                        <a:cs typeface="+mn-cs"/>
                      </a:endParaRPr>
                    </a:p>
                    <a:p>
                      <a:pPr marL="0" algn="ctr" defTabSz="914400" rtl="0" eaLnBrk="1" fontAlgn="b" latinLnBrk="0" hangingPunct="1"/>
                      <a:r>
                        <a:rPr lang="en-US" sz="1600" b="1" u="none" strike="noStrike" kern="1200" dirty="0">
                          <a:solidFill>
                            <a:schemeClr val="lt1"/>
                          </a:solidFill>
                          <a:effectLst/>
                          <a:latin typeface="+mn-lt"/>
                          <a:ea typeface="+mn-ea"/>
                          <a:cs typeface="+mn-cs"/>
                        </a:rPr>
                        <a:t>Constant SOFC</a:t>
                      </a:r>
                    </a:p>
                  </a:txBody>
                  <a:tcPr marL="9525" marR="9525" marT="9525" marB="0" anchor="ctr">
                    <a:solidFill>
                      <a:srgbClr val="00B0D9"/>
                    </a:solidFill>
                  </a:tcPr>
                </a:tc>
                <a:tc>
                  <a:txBody>
                    <a:bodyPr/>
                    <a:lstStyle/>
                    <a:p>
                      <a:pPr marL="0" algn="ctr" defTabSz="914400" rtl="0" eaLnBrk="1" fontAlgn="b" latinLnBrk="0" hangingPunct="1"/>
                      <a:r>
                        <a:rPr lang="en-US" sz="1600" b="1" u="sng" strike="noStrike" kern="1200" dirty="0">
                          <a:solidFill>
                            <a:schemeClr val="lt1"/>
                          </a:solidFill>
                          <a:effectLst/>
                          <a:latin typeface="+mn-lt"/>
                          <a:ea typeface="+mn-ea"/>
                          <a:cs typeface="+mn-cs"/>
                        </a:rPr>
                        <a:t>NGFC</a:t>
                      </a:r>
                    </a:p>
                    <a:p>
                      <a:pPr marL="0" algn="ctr" defTabSz="914400" rtl="0" eaLnBrk="1" fontAlgn="b" latinLnBrk="0" hangingPunct="1"/>
                      <a:endParaRPr lang="en-US" sz="1600" b="1" u="none" strike="noStrike" kern="1200" dirty="0">
                        <a:solidFill>
                          <a:schemeClr val="lt1"/>
                        </a:solidFill>
                        <a:effectLst/>
                        <a:latin typeface="+mn-lt"/>
                        <a:ea typeface="+mn-ea"/>
                        <a:cs typeface="+mn-cs"/>
                      </a:endParaRPr>
                    </a:p>
                    <a:p>
                      <a:pPr marL="0" algn="ctr" defTabSz="914400" rtl="0" eaLnBrk="1" fontAlgn="b" latinLnBrk="0" hangingPunct="1"/>
                      <a:endParaRPr lang="en-US" sz="1600" b="1" u="none" strike="noStrike" kern="1200" dirty="0">
                        <a:solidFill>
                          <a:schemeClr val="lt1"/>
                        </a:solidFill>
                        <a:effectLst/>
                        <a:latin typeface="+mn-lt"/>
                        <a:ea typeface="+mn-ea"/>
                        <a:cs typeface="+mn-cs"/>
                      </a:endParaRPr>
                    </a:p>
                    <a:p>
                      <a:pPr marL="0" algn="ctr" defTabSz="914400" rtl="0" eaLnBrk="1" fontAlgn="b" latinLnBrk="0" hangingPunct="1"/>
                      <a:endParaRPr lang="en-US" sz="1600" b="1" u="none" strike="noStrike" kern="1200" dirty="0">
                        <a:solidFill>
                          <a:schemeClr val="lt1"/>
                        </a:solidFill>
                        <a:effectLst/>
                        <a:latin typeface="+mn-lt"/>
                        <a:ea typeface="+mn-ea"/>
                        <a:cs typeface="+mn-cs"/>
                      </a:endParaRPr>
                    </a:p>
                    <a:p>
                      <a:pPr marL="0" algn="ctr" defTabSz="914400" rtl="0" eaLnBrk="1" fontAlgn="b" latinLnBrk="0" hangingPunct="1"/>
                      <a:r>
                        <a:rPr lang="en-US" sz="1600" b="1" u="none" strike="noStrike" kern="1200" dirty="0">
                          <a:solidFill>
                            <a:schemeClr val="lt1"/>
                          </a:solidFill>
                          <a:effectLst/>
                          <a:latin typeface="+mn-lt"/>
                          <a:ea typeface="+mn-ea"/>
                          <a:cs typeface="+mn-cs"/>
                        </a:rPr>
                        <a:t>Normalized</a:t>
                      </a:r>
                    </a:p>
                  </a:txBody>
                  <a:tcPr marL="9525" marR="9525" marT="9525" marB="0" anchor="ctr">
                    <a:solidFill>
                      <a:srgbClr val="00B0D9"/>
                    </a:solidFill>
                  </a:tcPr>
                </a:tc>
                <a:tc>
                  <a:txBody>
                    <a:bodyPr/>
                    <a:lstStyle/>
                    <a:p>
                      <a:pPr marL="0" algn="ctr" defTabSz="914400" rtl="0" eaLnBrk="1" fontAlgn="b" latinLnBrk="0" hangingPunct="1"/>
                      <a:r>
                        <a:rPr lang="en-US" sz="1600" b="1" u="sng" strike="noStrike" kern="1200" dirty="0">
                          <a:solidFill>
                            <a:schemeClr val="lt1"/>
                          </a:solidFill>
                          <a:effectLst/>
                          <a:latin typeface="+mn-lt"/>
                          <a:ea typeface="+mn-ea"/>
                          <a:cs typeface="+mn-cs"/>
                        </a:rPr>
                        <a:t>NGFC</a:t>
                      </a:r>
                      <a:br>
                        <a:rPr lang="en-US" sz="1600" b="1" u="none" strike="noStrike" kern="1200" dirty="0">
                          <a:solidFill>
                            <a:schemeClr val="lt1"/>
                          </a:solidFill>
                          <a:effectLst/>
                          <a:latin typeface="+mn-lt"/>
                          <a:ea typeface="+mn-ea"/>
                          <a:cs typeface="+mn-cs"/>
                        </a:rPr>
                      </a:br>
                      <a:endParaRPr lang="en-US" sz="1600" b="1" u="none" strike="noStrike" kern="1200" dirty="0">
                        <a:solidFill>
                          <a:schemeClr val="lt1"/>
                        </a:solidFill>
                        <a:effectLst/>
                        <a:latin typeface="+mn-lt"/>
                        <a:ea typeface="+mn-ea"/>
                        <a:cs typeface="+mn-cs"/>
                      </a:endParaRPr>
                    </a:p>
                    <a:p>
                      <a:pPr marL="0" algn="ctr" defTabSz="914400" rtl="0" eaLnBrk="1" fontAlgn="b" latinLnBrk="0" hangingPunct="1"/>
                      <a:endParaRPr lang="en-US" sz="1600" b="1" u="none" strike="noStrike" kern="1200" dirty="0">
                        <a:solidFill>
                          <a:schemeClr val="lt1"/>
                        </a:solidFill>
                        <a:effectLst/>
                        <a:latin typeface="+mn-lt"/>
                        <a:ea typeface="+mn-ea"/>
                        <a:cs typeface="+mn-cs"/>
                      </a:endParaRPr>
                    </a:p>
                    <a:p>
                      <a:pPr marL="0" algn="ctr" defTabSz="914400" rtl="0" eaLnBrk="1" fontAlgn="b" latinLnBrk="0" hangingPunct="1"/>
                      <a:endParaRPr lang="en-US" sz="1600" b="1" u="none" strike="noStrike" kern="1200" dirty="0">
                        <a:solidFill>
                          <a:schemeClr val="lt1"/>
                        </a:solidFill>
                        <a:effectLst/>
                        <a:latin typeface="+mn-lt"/>
                        <a:ea typeface="+mn-ea"/>
                        <a:cs typeface="+mn-cs"/>
                      </a:endParaRPr>
                    </a:p>
                    <a:p>
                      <a:pPr marL="0" algn="ctr" defTabSz="914400" rtl="0" eaLnBrk="1" fontAlgn="b" latinLnBrk="0" hangingPunct="1"/>
                      <a:r>
                        <a:rPr lang="en-US" sz="1600" b="1" u="none" strike="noStrike" kern="1200" dirty="0">
                          <a:solidFill>
                            <a:schemeClr val="lt1"/>
                          </a:solidFill>
                          <a:effectLst/>
                          <a:latin typeface="+mn-lt"/>
                          <a:ea typeface="+mn-ea"/>
                          <a:cs typeface="+mn-cs"/>
                        </a:rPr>
                        <a:t>ANGFC3B</a:t>
                      </a:r>
                    </a:p>
                  </a:txBody>
                  <a:tcPr marL="9525" marR="9525" marT="9525" marB="0" anchor="ctr">
                    <a:solidFill>
                      <a:srgbClr val="00B0D9"/>
                    </a:solidFill>
                  </a:tcPr>
                </a:tc>
                <a:extLst>
                  <a:ext uri="{0D108BD9-81ED-4DB2-BD59-A6C34878D82A}">
                    <a16:rowId xmlns:a16="http://schemas.microsoft.com/office/drawing/2014/main" val="3874774844"/>
                  </a:ext>
                </a:extLst>
              </a:tr>
              <a:tr h="356877">
                <a:tc>
                  <a:txBody>
                    <a:bodyPr/>
                    <a:lstStyle/>
                    <a:p>
                      <a:pPr algn="l" fontAlgn="b"/>
                      <a:r>
                        <a:rPr lang="en-US" sz="1600" b="0" i="0" u="none" strike="noStrike" dirty="0">
                          <a:solidFill>
                            <a:srgbClr val="000000"/>
                          </a:solidFill>
                          <a:effectLst/>
                          <a:latin typeface="+mn-lt"/>
                        </a:rPr>
                        <a:t>Variable COE</a:t>
                      </a:r>
                    </a:p>
                  </a:txBody>
                  <a:tcPr marL="0" marR="0" marT="0" marB="0" anchor="b">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37.5</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36.7</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37.5</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39.7</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34.7</a:t>
                      </a:r>
                    </a:p>
                  </a:txBody>
                  <a:tcPr marL="68580" marR="68580" marT="0" marB="0" anchor="ctr">
                    <a:solidFill>
                      <a:srgbClr val="D0E6A6"/>
                    </a:solidFill>
                  </a:tcPr>
                </a:tc>
                <a:tc>
                  <a:txBody>
                    <a:bodyPr/>
                    <a:lstStyle/>
                    <a:p>
                      <a:pPr algn="ctr" fontAlgn="b"/>
                      <a:r>
                        <a:rPr lang="en-US" sz="1600" b="0" i="0" u="none" strike="noStrike" dirty="0">
                          <a:solidFill>
                            <a:srgbClr val="000000"/>
                          </a:solidFill>
                          <a:effectLst/>
                          <a:latin typeface="+mj-lt"/>
                        </a:rPr>
                        <a:t>32.1</a:t>
                      </a:r>
                    </a:p>
                  </a:txBody>
                  <a:tcPr marL="0" marR="0" marT="0" marB="0" anchor="ctr">
                    <a:solidFill>
                      <a:srgbClr val="D0E6A6"/>
                    </a:solidFill>
                  </a:tcPr>
                </a:tc>
                <a:tc>
                  <a:txBody>
                    <a:bodyPr/>
                    <a:lstStyle/>
                    <a:p>
                      <a:pPr marL="0" algn="ctr" defTabSz="914400" rtl="0" eaLnBrk="1" fontAlgn="b" latinLnBrk="0" hangingPunct="1"/>
                      <a:r>
                        <a:rPr lang="en-US" sz="1600" b="0" i="0" u="none" strike="noStrike" kern="1200" dirty="0">
                          <a:solidFill>
                            <a:srgbClr val="000000"/>
                          </a:solidFill>
                          <a:effectLst/>
                          <a:latin typeface="+mj-lt"/>
                          <a:ea typeface="+mn-ea"/>
                          <a:cs typeface="+mn-cs"/>
                        </a:rPr>
                        <a:t>35.0</a:t>
                      </a:r>
                    </a:p>
                  </a:txBody>
                  <a:tcPr marL="0" marR="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29.2</a:t>
                      </a:r>
                    </a:p>
                  </a:txBody>
                  <a:tcPr marL="68580" marR="68580" marT="0" marB="0" anchor="ctr">
                    <a:solidFill>
                      <a:srgbClr val="D0E6A6"/>
                    </a:solidFill>
                  </a:tcPr>
                </a:tc>
                <a:extLst>
                  <a:ext uri="{0D108BD9-81ED-4DB2-BD59-A6C34878D82A}">
                    <a16:rowId xmlns:a16="http://schemas.microsoft.com/office/drawing/2014/main" val="4290970228"/>
                  </a:ext>
                </a:extLst>
              </a:tr>
              <a:tr h="356877">
                <a:tc>
                  <a:txBody>
                    <a:bodyPr/>
                    <a:lstStyle/>
                    <a:p>
                      <a:pPr algn="l" fontAlgn="b"/>
                      <a:r>
                        <a:rPr lang="en-US" sz="1600" b="0" i="0" u="none" strike="noStrike" dirty="0">
                          <a:solidFill>
                            <a:srgbClr val="000000"/>
                          </a:solidFill>
                          <a:effectLst/>
                          <a:latin typeface="+mn-lt"/>
                        </a:rPr>
                        <a:t>Fuel</a:t>
                      </a:r>
                    </a:p>
                  </a:txBody>
                  <a:tcPr marL="114300" marR="0" marT="0" marB="0" anchor="b">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24.6</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23.9</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24.6</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26.3</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24.5</a:t>
                      </a:r>
                    </a:p>
                  </a:txBody>
                  <a:tcPr marL="68580" marR="68580" marT="0" marB="0" anchor="ctr">
                    <a:solidFill>
                      <a:srgbClr val="F5FAED"/>
                    </a:solidFill>
                  </a:tcPr>
                </a:tc>
                <a:tc>
                  <a:txBody>
                    <a:bodyPr/>
                    <a:lstStyle/>
                    <a:p>
                      <a:pPr algn="ctr" fontAlgn="b"/>
                      <a:r>
                        <a:rPr lang="en-US" sz="1600" b="0" i="0" u="none" strike="noStrike" dirty="0">
                          <a:solidFill>
                            <a:srgbClr val="000000"/>
                          </a:solidFill>
                          <a:effectLst/>
                          <a:latin typeface="+mj-lt"/>
                        </a:rPr>
                        <a:t>24.0</a:t>
                      </a:r>
                    </a:p>
                  </a:txBody>
                  <a:tcPr marL="0" marR="0" marT="0" marB="0" anchor="ctr">
                    <a:solidFill>
                      <a:srgbClr val="F5FAED"/>
                    </a:solidFill>
                  </a:tcPr>
                </a:tc>
                <a:tc>
                  <a:txBody>
                    <a:bodyPr/>
                    <a:lstStyle/>
                    <a:p>
                      <a:pPr marL="0" algn="ctr" defTabSz="914400" rtl="0" eaLnBrk="1" fontAlgn="b" latinLnBrk="0" hangingPunct="1"/>
                      <a:r>
                        <a:rPr lang="en-US" sz="1600" b="0" i="0" u="none" strike="noStrike" kern="1200" dirty="0">
                          <a:solidFill>
                            <a:srgbClr val="000000"/>
                          </a:solidFill>
                          <a:effectLst/>
                          <a:latin typeface="+mj-lt"/>
                          <a:ea typeface="+mn-ea"/>
                          <a:cs typeface="+mn-cs"/>
                        </a:rPr>
                        <a:t>23.3</a:t>
                      </a:r>
                    </a:p>
                  </a:txBody>
                  <a:tcPr marL="0" marR="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23.3</a:t>
                      </a:r>
                    </a:p>
                  </a:txBody>
                  <a:tcPr marL="68580" marR="68580" marT="0" marB="0" anchor="ctr">
                    <a:solidFill>
                      <a:srgbClr val="F5FAED"/>
                    </a:solidFill>
                  </a:tcPr>
                </a:tc>
                <a:extLst>
                  <a:ext uri="{0D108BD9-81ED-4DB2-BD59-A6C34878D82A}">
                    <a16:rowId xmlns:a16="http://schemas.microsoft.com/office/drawing/2014/main" val="3943701056"/>
                  </a:ext>
                </a:extLst>
              </a:tr>
              <a:tr h="356877">
                <a:tc>
                  <a:txBody>
                    <a:bodyPr/>
                    <a:lstStyle/>
                    <a:p>
                      <a:pPr algn="l" fontAlgn="b"/>
                      <a:r>
                        <a:rPr lang="en-US" sz="1600" b="0" i="0" u="none" strike="noStrike" dirty="0">
                          <a:solidFill>
                            <a:srgbClr val="000000"/>
                          </a:solidFill>
                          <a:effectLst/>
                          <a:latin typeface="+mn-lt"/>
                        </a:rPr>
                        <a:t>Variable O&amp;M</a:t>
                      </a:r>
                    </a:p>
                  </a:txBody>
                  <a:tcPr marL="114300" marR="0" marT="0" marB="0" anchor="b">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12.9</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12.8</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12.9</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13.4</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10.2</a:t>
                      </a:r>
                    </a:p>
                  </a:txBody>
                  <a:tcPr marL="68580" marR="68580" marT="0" marB="0" anchor="ctr">
                    <a:solidFill>
                      <a:srgbClr val="D0E6A6"/>
                    </a:solidFill>
                  </a:tcPr>
                </a:tc>
                <a:tc>
                  <a:txBody>
                    <a:bodyPr/>
                    <a:lstStyle/>
                    <a:p>
                      <a:pPr algn="ctr" fontAlgn="b"/>
                      <a:r>
                        <a:rPr lang="en-US" sz="1600" b="0" i="0" u="none" strike="noStrike" dirty="0">
                          <a:solidFill>
                            <a:srgbClr val="000000"/>
                          </a:solidFill>
                          <a:effectLst/>
                          <a:latin typeface="+mj-lt"/>
                        </a:rPr>
                        <a:t>8.1</a:t>
                      </a:r>
                    </a:p>
                  </a:txBody>
                  <a:tcPr marL="0" marR="0" marT="0" marB="0" anchor="ctr">
                    <a:solidFill>
                      <a:srgbClr val="D0E6A6"/>
                    </a:solidFill>
                  </a:tcPr>
                </a:tc>
                <a:tc>
                  <a:txBody>
                    <a:bodyPr/>
                    <a:lstStyle/>
                    <a:p>
                      <a:pPr marL="0" algn="ctr" defTabSz="914400" rtl="0" eaLnBrk="1" fontAlgn="b" latinLnBrk="0" hangingPunct="1"/>
                      <a:r>
                        <a:rPr lang="en-US" sz="1600" b="0" i="0" u="none" strike="noStrike" kern="1200" dirty="0">
                          <a:solidFill>
                            <a:srgbClr val="000000"/>
                          </a:solidFill>
                          <a:effectLst/>
                          <a:latin typeface="+mj-lt"/>
                          <a:ea typeface="+mn-ea"/>
                          <a:cs typeface="+mn-cs"/>
                        </a:rPr>
                        <a:t>11.6</a:t>
                      </a:r>
                    </a:p>
                  </a:txBody>
                  <a:tcPr marL="0" marR="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5.8</a:t>
                      </a:r>
                    </a:p>
                  </a:txBody>
                  <a:tcPr marL="68580" marR="68580" marT="0" marB="0" anchor="ctr">
                    <a:solidFill>
                      <a:srgbClr val="D0E6A6"/>
                    </a:solidFill>
                  </a:tcPr>
                </a:tc>
                <a:extLst>
                  <a:ext uri="{0D108BD9-81ED-4DB2-BD59-A6C34878D82A}">
                    <a16:rowId xmlns:a16="http://schemas.microsoft.com/office/drawing/2014/main" val="2601775590"/>
                  </a:ext>
                </a:extLst>
              </a:tr>
              <a:tr h="356877">
                <a:tc>
                  <a:txBody>
                    <a:bodyPr/>
                    <a:lstStyle/>
                    <a:p>
                      <a:pPr algn="l" fontAlgn="b"/>
                      <a:r>
                        <a:rPr lang="en-US" sz="1600" b="0" i="0" u="none" strike="noStrike" dirty="0">
                          <a:solidFill>
                            <a:srgbClr val="000000"/>
                          </a:solidFill>
                          <a:effectLst/>
                          <a:latin typeface="+mn-lt"/>
                        </a:rPr>
                        <a:t>Fixed O&amp;M</a:t>
                      </a:r>
                    </a:p>
                  </a:txBody>
                  <a:tcPr marL="0" marR="0" marT="0" marB="0" anchor="b">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16.3</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15.9</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16.3</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17.4</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14.9</a:t>
                      </a:r>
                    </a:p>
                  </a:txBody>
                  <a:tcPr marL="68580" marR="68580" marT="0" marB="0" anchor="ctr">
                    <a:solidFill>
                      <a:srgbClr val="F5FAED"/>
                    </a:solidFill>
                  </a:tcPr>
                </a:tc>
                <a:tc>
                  <a:txBody>
                    <a:bodyPr/>
                    <a:lstStyle/>
                    <a:p>
                      <a:pPr algn="ctr" fontAlgn="b"/>
                      <a:r>
                        <a:rPr lang="en-US" sz="1600" b="0" i="0" u="none" strike="noStrike" dirty="0">
                          <a:solidFill>
                            <a:srgbClr val="000000"/>
                          </a:solidFill>
                          <a:effectLst/>
                          <a:latin typeface="+mj-lt"/>
                        </a:rPr>
                        <a:t>10.5</a:t>
                      </a:r>
                    </a:p>
                  </a:txBody>
                  <a:tcPr marL="0" marR="0" marT="0" marB="0" anchor="ctr">
                    <a:solidFill>
                      <a:srgbClr val="F5FAED"/>
                    </a:solidFill>
                  </a:tcPr>
                </a:tc>
                <a:tc>
                  <a:txBody>
                    <a:bodyPr/>
                    <a:lstStyle/>
                    <a:p>
                      <a:pPr marL="0" algn="ctr" defTabSz="914400" rtl="0" eaLnBrk="1" fontAlgn="b" latinLnBrk="0" hangingPunct="1"/>
                      <a:r>
                        <a:rPr lang="en-US" sz="1600" b="0" i="0" u="none" strike="noStrike" kern="1200" dirty="0">
                          <a:solidFill>
                            <a:srgbClr val="000000"/>
                          </a:solidFill>
                          <a:effectLst/>
                          <a:latin typeface="+mj-lt"/>
                          <a:ea typeface="+mn-ea"/>
                          <a:cs typeface="+mn-cs"/>
                        </a:rPr>
                        <a:t>14.4</a:t>
                      </a:r>
                    </a:p>
                  </a:txBody>
                  <a:tcPr marL="0" marR="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5.3</a:t>
                      </a:r>
                    </a:p>
                  </a:txBody>
                  <a:tcPr marL="68580" marR="68580" marT="0" marB="0" anchor="ctr">
                    <a:solidFill>
                      <a:srgbClr val="F5FAED"/>
                    </a:solidFill>
                  </a:tcPr>
                </a:tc>
                <a:extLst>
                  <a:ext uri="{0D108BD9-81ED-4DB2-BD59-A6C34878D82A}">
                    <a16:rowId xmlns:a16="http://schemas.microsoft.com/office/drawing/2014/main" val="3748780314"/>
                  </a:ext>
                </a:extLst>
              </a:tr>
              <a:tr h="356877">
                <a:tc>
                  <a:txBody>
                    <a:bodyPr/>
                    <a:lstStyle/>
                    <a:p>
                      <a:pPr algn="l" fontAlgn="b"/>
                      <a:r>
                        <a:rPr lang="en-US" sz="1600" b="0" i="0" u="none" strike="noStrike" dirty="0">
                          <a:solidFill>
                            <a:srgbClr val="000000"/>
                          </a:solidFill>
                          <a:effectLst/>
                          <a:latin typeface="+mn-lt"/>
                        </a:rPr>
                        <a:t>Capital Charges</a:t>
                      </a:r>
                    </a:p>
                  </a:txBody>
                  <a:tcPr marL="0" marR="0" marT="0" marB="0" anchor="b">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42.4</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41.1</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42.3</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45.9</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40.2</a:t>
                      </a:r>
                    </a:p>
                  </a:txBody>
                  <a:tcPr marL="68580" marR="68580" marT="0" marB="0" anchor="ctr">
                    <a:solidFill>
                      <a:srgbClr val="D0E6A6"/>
                    </a:solidFill>
                  </a:tcPr>
                </a:tc>
                <a:tc>
                  <a:txBody>
                    <a:bodyPr/>
                    <a:lstStyle/>
                    <a:p>
                      <a:pPr algn="ctr" fontAlgn="b"/>
                      <a:r>
                        <a:rPr lang="en-US" sz="1600" b="0" i="0" u="none" strike="noStrike" dirty="0">
                          <a:solidFill>
                            <a:srgbClr val="000000"/>
                          </a:solidFill>
                          <a:effectLst/>
                          <a:latin typeface="+mj-lt"/>
                        </a:rPr>
                        <a:t>27.8</a:t>
                      </a:r>
                    </a:p>
                  </a:txBody>
                  <a:tcPr marL="0" marR="0" marT="0" marB="0" anchor="ctr">
                    <a:solidFill>
                      <a:srgbClr val="D0E6A6"/>
                    </a:solidFill>
                  </a:tcPr>
                </a:tc>
                <a:tc>
                  <a:txBody>
                    <a:bodyPr/>
                    <a:lstStyle/>
                    <a:p>
                      <a:pPr marL="0" algn="ctr" defTabSz="914400" rtl="0" eaLnBrk="1" fontAlgn="b" latinLnBrk="0" hangingPunct="1"/>
                      <a:r>
                        <a:rPr lang="en-US" sz="1600" b="0" i="0" u="none" strike="noStrike" kern="1200" dirty="0">
                          <a:solidFill>
                            <a:srgbClr val="000000"/>
                          </a:solidFill>
                          <a:effectLst/>
                          <a:latin typeface="+mj-lt"/>
                          <a:ea typeface="+mn-ea"/>
                          <a:cs typeface="+mn-cs"/>
                        </a:rPr>
                        <a:t>35.0</a:t>
                      </a:r>
                    </a:p>
                  </a:txBody>
                  <a:tcPr marL="0" marR="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14.4</a:t>
                      </a:r>
                    </a:p>
                  </a:txBody>
                  <a:tcPr marL="68580" marR="68580" marT="0" marB="0" anchor="ctr">
                    <a:solidFill>
                      <a:srgbClr val="D0E6A6"/>
                    </a:solidFill>
                  </a:tcPr>
                </a:tc>
                <a:extLst>
                  <a:ext uri="{0D108BD9-81ED-4DB2-BD59-A6C34878D82A}">
                    <a16:rowId xmlns:a16="http://schemas.microsoft.com/office/drawing/2014/main" val="1619453261"/>
                  </a:ext>
                </a:extLst>
              </a:tr>
              <a:tr h="356877">
                <a:tc>
                  <a:txBody>
                    <a:bodyPr/>
                    <a:lstStyle/>
                    <a:p>
                      <a:pPr algn="l" fontAlgn="b"/>
                      <a:r>
                        <a:rPr lang="en-US" sz="1600" b="1" i="0" u="none" strike="noStrike">
                          <a:solidFill>
                            <a:srgbClr val="000000"/>
                          </a:solidFill>
                          <a:effectLst/>
                          <a:latin typeface="+mn-lt"/>
                        </a:rPr>
                        <a:t>Total First Year COE (excl. T&amp;S)</a:t>
                      </a:r>
                    </a:p>
                  </a:txBody>
                  <a:tcPr marL="0" marR="0" marT="0" marB="0" anchor="b">
                    <a:solidFill>
                      <a:srgbClr val="FDEBD8"/>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96.2</a:t>
                      </a:r>
                    </a:p>
                  </a:txBody>
                  <a:tcPr marL="68580" marR="68580" marT="0" marB="0" anchor="ctr">
                    <a:solidFill>
                      <a:srgbClr val="FDEBD8"/>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93.7</a:t>
                      </a:r>
                    </a:p>
                  </a:txBody>
                  <a:tcPr marL="68580" marR="68580" marT="0" marB="0" anchor="ctr">
                    <a:solidFill>
                      <a:srgbClr val="FDEBD8"/>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96.0</a:t>
                      </a:r>
                    </a:p>
                  </a:txBody>
                  <a:tcPr marL="68580" marR="68580" marT="0" marB="0" anchor="ctr">
                    <a:solidFill>
                      <a:srgbClr val="FDEBD8"/>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103.1</a:t>
                      </a:r>
                    </a:p>
                  </a:txBody>
                  <a:tcPr marL="68580" marR="68580" marT="0" marB="0" anchor="ctr">
                    <a:solidFill>
                      <a:srgbClr val="FDEBD8"/>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89.8</a:t>
                      </a:r>
                    </a:p>
                  </a:txBody>
                  <a:tcPr marL="68580" marR="68580" marT="0" marB="0" anchor="ctr">
                    <a:solidFill>
                      <a:srgbClr val="FDEBD8"/>
                    </a:solidFill>
                  </a:tcPr>
                </a:tc>
                <a:tc>
                  <a:txBody>
                    <a:bodyPr/>
                    <a:lstStyle/>
                    <a:p>
                      <a:pPr algn="ctr" fontAlgn="b"/>
                      <a:r>
                        <a:rPr lang="en-US" sz="1600" b="1" i="0" u="none" strike="noStrike" dirty="0">
                          <a:solidFill>
                            <a:srgbClr val="000000"/>
                          </a:solidFill>
                          <a:effectLst/>
                          <a:latin typeface="+mj-lt"/>
                        </a:rPr>
                        <a:t>70.5</a:t>
                      </a:r>
                    </a:p>
                  </a:txBody>
                  <a:tcPr marL="0" marR="0" marT="0" marB="0" anchor="ctr">
                    <a:solidFill>
                      <a:srgbClr val="FDEBD8"/>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84.4</a:t>
                      </a:r>
                    </a:p>
                  </a:txBody>
                  <a:tcPr marL="0" marR="0" marT="0" marB="0" anchor="ctr">
                    <a:solidFill>
                      <a:srgbClr val="FDEBD8"/>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48.9</a:t>
                      </a:r>
                    </a:p>
                  </a:txBody>
                  <a:tcPr marL="68580" marR="68580" marT="0" marB="0" anchor="ctr">
                    <a:solidFill>
                      <a:srgbClr val="FDEBD8"/>
                    </a:solidFill>
                  </a:tcPr>
                </a:tc>
                <a:extLst>
                  <a:ext uri="{0D108BD9-81ED-4DB2-BD59-A6C34878D82A}">
                    <a16:rowId xmlns:a16="http://schemas.microsoft.com/office/drawing/2014/main" val="4044994390"/>
                  </a:ext>
                </a:extLst>
              </a:tr>
              <a:tr h="356877">
                <a:tc>
                  <a:txBody>
                    <a:bodyPr/>
                    <a:lstStyle/>
                    <a:p>
                      <a:pPr algn="l" fontAlgn="b"/>
                      <a:r>
                        <a:rPr lang="en-US" sz="1600" b="0" i="0" u="none" strike="noStrike" dirty="0">
                          <a:solidFill>
                            <a:srgbClr val="000000"/>
                          </a:solidFill>
                          <a:effectLst/>
                          <a:latin typeface="+mn-lt"/>
                        </a:rPr>
                        <a:t>CO</a:t>
                      </a:r>
                      <a:r>
                        <a:rPr lang="en-US" sz="1600" b="0" i="0" u="none" strike="noStrike" baseline="-25000" dirty="0">
                          <a:solidFill>
                            <a:srgbClr val="000000"/>
                          </a:solidFill>
                          <a:effectLst/>
                          <a:latin typeface="+mn-lt"/>
                        </a:rPr>
                        <a:t>2</a:t>
                      </a:r>
                      <a:r>
                        <a:rPr lang="en-US" sz="1600" b="0" i="0" u="none" strike="noStrike" dirty="0">
                          <a:solidFill>
                            <a:srgbClr val="000000"/>
                          </a:solidFill>
                          <a:effectLst/>
                          <a:latin typeface="+mn-lt"/>
                        </a:rPr>
                        <a:t> T&amp;S</a:t>
                      </a:r>
                    </a:p>
                  </a:txBody>
                  <a:tcPr marL="0" marR="0" marT="0" marB="0" anchor="b">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2.9</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2.8</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2.9</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a:solidFill>
                            <a:srgbClr val="000000"/>
                          </a:solidFill>
                          <a:effectLst/>
                          <a:latin typeface="+mj-lt"/>
                          <a:ea typeface="+mn-ea"/>
                          <a:cs typeface="+mn-cs"/>
                        </a:rPr>
                        <a:t>3.1</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2.6</a:t>
                      </a:r>
                    </a:p>
                  </a:txBody>
                  <a:tcPr marL="68580" marR="68580" marT="0" marB="0" anchor="ctr">
                    <a:solidFill>
                      <a:srgbClr val="D0E6A6"/>
                    </a:solidFill>
                  </a:tcPr>
                </a:tc>
                <a:tc>
                  <a:txBody>
                    <a:bodyPr/>
                    <a:lstStyle/>
                    <a:p>
                      <a:pPr algn="ctr" fontAlgn="b"/>
                      <a:r>
                        <a:rPr lang="en-US" sz="1600" b="0" i="0" u="none" strike="noStrike" dirty="0">
                          <a:solidFill>
                            <a:srgbClr val="000000"/>
                          </a:solidFill>
                          <a:effectLst/>
                          <a:latin typeface="+mj-lt"/>
                        </a:rPr>
                        <a:t>2.8</a:t>
                      </a:r>
                    </a:p>
                  </a:txBody>
                  <a:tcPr marL="0" marR="0" marT="0" marB="0" anchor="ctr">
                    <a:solidFill>
                      <a:srgbClr val="D0E6A6"/>
                    </a:solidFill>
                  </a:tcPr>
                </a:tc>
                <a:tc>
                  <a:txBody>
                    <a:bodyPr/>
                    <a:lstStyle/>
                    <a:p>
                      <a:pPr marL="0" algn="ctr" defTabSz="914400" rtl="0" eaLnBrk="1" fontAlgn="b" latinLnBrk="0" hangingPunct="1"/>
                      <a:r>
                        <a:rPr lang="en-US" sz="1600" b="0" i="0" u="none" strike="noStrike" kern="1200" dirty="0">
                          <a:solidFill>
                            <a:srgbClr val="000000"/>
                          </a:solidFill>
                          <a:effectLst/>
                          <a:latin typeface="+mj-lt"/>
                          <a:ea typeface="+mn-ea"/>
                          <a:cs typeface="+mn-cs"/>
                        </a:rPr>
                        <a:t>2.8</a:t>
                      </a:r>
                    </a:p>
                  </a:txBody>
                  <a:tcPr marL="0" marR="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600" b="0" i="0" u="none" strike="noStrike" kern="1200" dirty="0">
                          <a:solidFill>
                            <a:srgbClr val="000000"/>
                          </a:solidFill>
                          <a:effectLst/>
                          <a:latin typeface="+mj-lt"/>
                          <a:ea typeface="+mn-ea"/>
                          <a:cs typeface="+mn-cs"/>
                        </a:rPr>
                        <a:t>2.8</a:t>
                      </a:r>
                    </a:p>
                  </a:txBody>
                  <a:tcPr marL="68580" marR="68580" marT="0" marB="0" anchor="ctr">
                    <a:solidFill>
                      <a:srgbClr val="D0E6A6"/>
                    </a:solidFill>
                  </a:tcPr>
                </a:tc>
                <a:extLst>
                  <a:ext uri="{0D108BD9-81ED-4DB2-BD59-A6C34878D82A}">
                    <a16:rowId xmlns:a16="http://schemas.microsoft.com/office/drawing/2014/main" val="4003363509"/>
                  </a:ext>
                </a:extLst>
              </a:tr>
              <a:tr h="356877">
                <a:tc>
                  <a:txBody>
                    <a:bodyPr/>
                    <a:lstStyle/>
                    <a:p>
                      <a:pPr algn="l" fontAlgn="b"/>
                      <a:r>
                        <a:rPr lang="en-US" sz="1600" b="1" i="0" u="none" strike="noStrike" dirty="0">
                          <a:solidFill>
                            <a:srgbClr val="000000"/>
                          </a:solidFill>
                          <a:effectLst/>
                          <a:latin typeface="+mn-lt"/>
                        </a:rPr>
                        <a:t>First Year COE (with T&amp;S)</a:t>
                      </a:r>
                    </a:p>
                  </a:txBody>
                  <a:tcPr marL="0" marR="0" marT="0" marB="0" anchor="b">
                    <a:solidFill>
                      <a:srgbClr val="FAC48B"/>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99.1</a:t>
                      </a:r>
                    </a:p>
                  </a:txBody>
                  <a:tcPr marL="68580" marR="68580" marT="0" marB="0" anchor="ctr">
                    <a:solidFill>
                      <a:srgbClr val="FAC48B"/>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96.6</a:t>
                      </a:r>
                    </a:p>
                  </a:txBody>
                  <a:tcPr marL="68580" marR="68580" marT="0" marB="0" anchor="ctr">
                    <a:solidFill>
                      <a:srgbClr val="FAC48B"/>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98.9</a:t>
                      </a:r>
                    </a:p>
                  </a:txBody>
                  <a:tcPr marL="68580" marR="68580" marT="0" marB="0" anchor="ctr">
                    <a:solidFill>
                      <a:srgbClr val="FAC48B"/>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106.2</a:t>
                      </a:r>
                    </a:p>
                  </a:txBody>
                  <a:tcPr marL="68580" marR="68580" marT="0" marB="0" anchor="ctr">
                    <a:solidFill>
                      <a:srgbClr val="FAC48B"/>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92.3</a:t>
                      </a:r>
                    </a:p>
                  </a:txBody>
                  <a:tcPr marL="68580" marR="68580" marT="0" marB="0" anchor="ctr">
                    <a:solidFill>
                      <a:srgbClr val="FAC48B"/>
                    </a:solidFill>
                  </a:tcPr>
                </a:tc>
                <a:tc>
                  <a:txBody>
                    <a:bodyPr/>
                    <a:lstStyle/>
                    <a:p>
                      <a:pPr algn="ctr" fontAlgn="b"/>
                      <a:r>
                        <a:rPr lang="en-US" sz="1600" b="1" i="0" u="none" strike="noStrike" dirty="0">
                          <a:solidFill>
                            <a:srgbClr val="000000"/>
                          </a:solidFill>
                          <a:effectLst/>
                          <a:latin typeface="+mj-lt"/>
                        </a:rPr>
                        <a:t>73.3</a:t>
                      </a:r>
                    </a:p>
                  </a:txBody>
                  <a:tcPr marL="0" marR="0" marT="0" marB="0" anchor="ctr">
                    <a:solidFill>
                      <a:srgbClr val="FAC48B"/>
                    </a:solidFill>
                  </a:tcPr>
                </a:tc>
                <a:tc>
                  <a:txBody>
                    <a:bodyPr/>
                    <a:lstStyle/>
                    <a:p>
                      <a:pPr marL="0" algn="ctr" defTabSz="914400" rtl="0" eaLnBrk="1" fontAlgn="b" latinLnBrk="0" hangingPunct="1"/>
                      <a:r>
                        <a:rPr lang="en-US" sz="1600" b="1" i="0" u="none" strike="noStrike" kern="1200" dirty="0">
                          <a:solidFill>
                            <a:srgbClr val="000000"/>
                          </a:solidFill>
                          <a:effectLst/>
                          <a:latin typeface="+mj-lt"/>
                          <a:ea typeface="+mn-ea"/>
                          <a:cs typeface="+mn-cs"/>
                        </a:rPr>
                        <a:t>87.1</a:t>
                      </a:r>
                    </a:p>
                  </a:txBody>
                  <a:tcPr marL="0" marR="0" marT="0" marB="0" anchor="ctr">
                    <a:solidFill>
                      <a:srgbClr val="FAC48B"/>
                    </a:solidFill>
                  </a:tcPr>
                </a:tc>
                <a:tc>
                  <a:txBody>
                    <a:bodyPr/>
                    <a:lstStyle/>
                    <a:p>
                      <a:pPr marL="0" marR="0" algn="ctr" defTabSz="914400" rtl="0" eaLnBrk="1" fontAlgn="b" latinLnBrk="0" hangingPunct="1">
                        <a:spcBef>
                          <a:spcPts val="300"/>
                        </a:spcBef>
                        <a:spcAft>
                          <a:spcPts val="300"/>
                        </a:spcAft>
                      </a:pPr>
                      <a:r>
                        <a:rPr lang="en-US" sz="1600" b="1" i="0" u="none" strike="noStrike" kern="1200" dirty="0">
                          <a:solidFill>
                            <a:srgbClr val="000000"/>
                          </a:solidFill>
                          <a:effectLst/>
                          <a:latin typeface="+mj-lt"/>
                          <a:ea typeface="+mn-ea"/>
                          <a:cs typeface="+mn-cs"/>
                        </a:rPr>
                        <a:t>51.7</a:t>
                      </a:r>
                    </a:p>
                  </a:txBody>
                  <a:tcPr marL="68580" marR="68580" marT="0" marB="0" anchor="ctr">
                    <a:solidFill>
                      <a:srgbClr val="FAC48B"/>
                    </a:solidFill>
                  </a:tcPr>
                </a:tc>
                <a:extLst>
                  <a:ext uri="{0D108BD9-81ED-4DB2-BD59-A6C34878D82A}">
                    <a16:rowId xmlns:a16="http://schemas.microsoft.com/office/drawing/2014/main" val="3611367859"/>
                  </a:ext>
                </a:extLst>
              </a:tr>
            </a:tbl>
          </a:graphicData>
        </a:graphic>
      </p:graphicFrame>
      <p:sp>
        <p:nvSpPr>
          <p:cNvPr id="5" name="TextBox 4">
            <a:extLst>
              <a:ext uri="{FF2B5EF4-FFF2-40B4-BE49-F238E27FC236}">
                <a16:creationId xmlns:a16="http://schemas.microsoft.com/office/drawing/2014/main" id="{CF0A6D5F-420C-7FDC-C07F-5533CCE45CC4}"/>
              </a:ext>
            </a:extLst>
          </p:cNvPr>
          <p:cNvSpPr txBox="1"/>
          <p:nvPr/>
        </p:nvSpPr>
        <p:spPr>
          <a:xfrm>
            <a:off x="224280" y="5997797"/>
            <a:ext cx="11265067" cy="246221"/>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en-US" sz="1000" b="0" i="0" u="none" baseline="0" dirty="0">
                <a:solidFill>
                  <a:srgbClr val="000000"/>
                </a:solidFill>
              </a:rPr>
              <a:t>*Normalized refers to adjusting peak power output to 310 MW</a:t>
            </a:r>
            <a:r>
              <a:rPr lang="en-US" sz="1000" b="0" i="0" u="none" baseline="-25000" dirty="0">
                <a:solidFill>
                  <a:srgbClr val="000000"/>
                </a:solidFill>
              </a:rPr>
              <a:t>e</a:t>
            </a:r>
            <a:r>
              <a:rPr lang="en-US" sz="1000" b="0" i="0" u="none" baseline="0" dirty="0">
                <a:solidFill>
                  <a:srgbClr val="000000"/>
                </a:solidFill>
              </a:rPr>
              <a:t> net and 42.5% Capacity Factor to more closely match the hybrid system outputs</a:t>
            </a:r>
          </a:p>
        </p:txBody>
      </p:sp>
    </p:spTree>
    <p:extLst>
      <p:ext uri="{BB962C8B-B14F-4D97-AF65-F5344CB8AC3E}">
        <p14:creationId xmlns:p14="http://schemas.microsoft.com/office/powerpoint/2010/main" val="19896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12</a:t>
            </a:fld>
            <a:endParaRPr lang="en-US" dirty="0"/>
          </a:p>
        </p:txBody>
      </p:sp>
      <p:sp>
        <p:nvSpPr>
          <p:cNvPr id="2" name="Title 3">
            <a:extLst>
              <a:ext uri="{FF2B5EF4-FFF2-40B4-BE49-F238E27FC236}">
                <a16:creationId xmlns:a16="http://schemas.microsoft.com/office/drawing/2014/main" id="{0478D439-D35B-05C9-148F-9731DC8CD054}"/>
              </a:ext>
            </a:extLst>
          </p:cNvPr>
          <p:cNvSpPr>
            <a:spLocks noGrp="1"/>
          </p:cNvSpPr>
          <p:nvPr>
            <p:ph type="title"/>
          </p:nvPr>
        </p:nvSpPr>
        <p:spPr>
          <a:xfrm>
            <a:off x="270626" y="134544"/>
            <a:ext cx="9587749" cy="602548"/>
          </a:xfrm>
        </p:spPr>
        <p:txBody>
          <a:bodyPr/>
          <a:lstStyle/>
          <a:p>
            <a:r>
              <a:rPr lang="en-US" b="1" dirty="0"/>
              <a:t>Results Summary</a:t>
            </a:r>
          </a:p>
        </p:txBody>
      </p:sp>
      <p:sp>
        <p:nvSpPr>
          <p:cNvPr id="3" name="Subtitle 2">
            <a:extLst>
              <a:ext uri="{FF2B5EF4-FFF2-40B4-BE49-F238E27FC236}">
                <a16:creationId xmlns:a16="http://schemas.microsoft.com/office/drawing/2014/main" id="{176F6772-D5B9-1AD3-F278-232618D72A44}"/>
              </a:ext>
            </a:extLst>
          </p:cNvPr>
          <p:cNvSpPr txBox="1">
            <a:spLocks/>
          </p:cNvSpPr>
          <p:nvPr/>
        </p:nvSpPr>
        <p:spPr>
          <a:xfrm>
            <a:off x="270626" y="737092"/>
            <a:ext cx="11580921" cy="373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000" b="1" kern="1200">
                <a:solidFill>
                  <a:srgbClr val="F7932B"/>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Economic Comparison</a:t>
            </a:r>
          </a:p>
        </p:txBody>
      </p:sp>
      <p:pic>
        <p:nvPicPr>
          <p:cNvPr id="4" name="Picture 3">
            <a:extLst>
              <a:ext uri="{FF2B5EF4-FFF2-40B4-BE49-F238E27FC236}">
                <a16:creationId xmlns:a16="http://schemas.microsoft.com/office/drawing/2014/main" id="{4BB7B129-3D55-B286-20DC-018F0B2196F9}"/>
              </a:ext>
            </a:extLst>
          </p:cNvPr>
          <p:cNvPicPr>
            <a:picLocks noChangeAspect="1"/>
          </p:cNvPicPr>
          <p:nvPr/>
        </p:nvPicPr>
        <p:blipFill>
          <a:blip r:embed="rId2"/>
          <a:stretch>
            <a:fillRect/>
          </a:stretch>
        </p:blipFill>
        <p:spPr>
          <a:xfrm>
            <a:off x="2187696" y="1207860"/>
            <a:ext cx="7816608" cy="4852208"/>
          </a:xfrm>
          <a:prstGeom prst="rect">
            <a:avLst/>
          </a:prstGeom>
        </p:spPr>
      </p:pic>
    </p:spTree>
    <p:extLst>
      <p:ext uri="{BB962C8B-B14F-4D97-AF65-F5344CB8AC3E}">
        <p14:creationId xmlns:p14="http://schemas.microsoft.com/office/powerpoint/2010/main" val="69680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13</a:t>
            </a:fld>
            <a:endParaRPr lang="en-US" dirty="0"/>
          </a:p>
        </p:txBody>
      </p:sp>
      <p:sp>
        <p:nvSpPr>
          <p:cNvPr id="2" name="Title 3">
            <a:extLst>
              <a:ext uri="{FF2B5EF4-FFF2-40B4-BE49-F238E27FC236}">
                <a16:creationId xmlns:a16="http://schemas.microsoft.com/office/drawing/2014/main" id="{9A83F69E-3BCB-5881-5593-4809C448A49E}"/>
              </a:ext>
            </a:extLst>
          </p:cNvPr>
          <p:cNvSpPr>
            <a:spLocks noGrp="1"/>
          </p:cNvSpPr>
          <p:nvPr>
            <p:ph type="title"/>
          </p:nvPr>
        </p:nvSpPr>
        <p:spPr>
          <a:xfrm>
            <a:off x="270626" y="134544"/>
            <a:ext cx="9587749" cy="602548"/>
          </a:xfrm>
        </p:spPr>
        <p:txBody>
          <a:bodyPr/>
          <a:lstStyle/>
          <a:p>
            <a:r>
              <a:rPr lang="en-US" b="1" dirty="0"/>
              <a:t>Conclusions</a:t>
            </a:r>
          </a:p>
        </p:txBody>
      </p:sp>
      <p:sp>
        <p:nvSpPr>
          <p:cNvPr id="3" name="Content Placeholder 2">
            <a:extLst>
              <a:ext uri="{FF2B5EF4-FFF2-40B4-BE49-F238E27FC236}">
                <a16:creationId xmlns:a16="http://schemas.microsoft.com/office/drawing/2014/main" id="{0F05D4C8-54F1-CB24-76CC-76C1ED0EC760}"/>
              </a:ext>
            </a:extLst>
          </p:cNvPr>
          <p:cNvSpPr>
            <a:spLocks noGrp="1"/>
          </p:cNvSpPr>
          <p:nvPr>
            <p:ph idx="1"/>
          </p:nvPr>
        </p:nvSpPr>
        <p:spPr>
          <a:xfrm>
            <a:off x="270627" y="1118429"/>
            <a:ext cx="11580921" cy="5200391"/>
          </a:xfrm>
        </p:spPr>
        <p:txBody>
          <a:bodyPr>
            <a:normAutofit/>
          </a:bodyPr>
          <a:lstStyle/>
          <a:p>
            <a:r>
              <a:rPr lang="en-US" dirty="0"/>
              <a:t>To meet the heat requirements of the CAES system, a power ratio of ≈3.1 SOFC to CAES eliminates the need for external heat sources.</a:t>
            </a:r>
          </a:p>
          <a:p>
            <a:r>
              <a:rPr lang="en-US" dirty="0"/>
              <a:t>During charging, the heat generated can drive a steam cycle. </a:t>
            </a:r>
          </a:p>
          <a:p>
            <a:r>
              <a:rPr lang="en-US" dirty="0"/>
              <a:t>Lower pressure operation is favorable due to lower auxiliary compressor requirements. However, higher volumes of air are required.</a:t>
            </a:r>
          </a:p>
          <a:p>
            <a:r>
              <a:rPr lang="en-US" dirty="0"/>
              <a:t>Once hybridized, cavern type and cost have minimal impact on the Levelized Cost of Electricity (LCOE).</a:t>
            </a:r>
          </a:p>
          <a:p>
            <a:r>
              <a:rPr lang="en-US" dirty="0"/>
              <a:t>Lower turbine temperatures required the most compressed air (even compared to 8-16 cycle), which increase the cost of equipment.</a:t>
            </a:r>
          </a:p>
          <a:p>
            <a:r>
              <a:rPr lang="en-US" dirty="0"/>
              <a:t>Longer duration power output lowers LCOE by having an effectively higher availability factor.</a:t>
            </a:r>
          </a:p>
          <a:p>
            <a:r>
              <a:rPr lang="en-US" dirty="0"/>
              <a:t>When normalized for power output and capacity factors, the hybridized system is cost competitive with NGCC and NGFC plants.</a:t>
            </a:r>
          </a:p>
          <a:p>
            <a:endParaRPr lang="en-US" dirty="0"/>
          </a:p>
        </p:txBody>
      </p:sp>
    </p:spTree>
    <p:extLst>
      <p:ext uri="{BB962C8B-B14F-4D97-AF65-F5344CB8AC3E}">
        <p14:creationId xmlns:p14="http://schemas.microsoft.com/office/powerpoint/2010/main" val="422224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14</a:t>
            </a:fld>
            <a:endParaRPr lang="en-US" dirty="0"/>
          </a:p>
        </p:txBody>
      </p:sp>
      <p:sp>
        <p:nvSpPr>
          <p:cNvPr id="2" name="Title 3">
            <a:extLst>
              <a:ext uri="{FF2B5EF4-FFF2-40B4-BE49-F238E27FC236}">
                <a16:creationId xmlns:a16="http://schemas.microsoft.com/office/drawing/2014/main" id="{3E3AA83B-CAC7-C812-7DF8-9C18FC716667}"/>
              </a:ext>
            </a:extLst>
          </p:cNvPr>
          <p:cNvSpPr>
            <a:spLocks noGrp="1"/>
          </p:cNvSpPr>
          <p:nvPr>
            <p:ph type="title"/>
          </p:nvPr>
        </p:nvSpPr>
        <p:spPr>
          <a:xfrm>
            <a:off x="270626" y="134544"/>
            <a:ext cx="9587749" cy="602548"/>
          </a:xfrm>
        </p:spPr>
        <p:txBody>
          <a:bodyPr/>
          <a:lstStyle/>
          <a:p>
            <a:r>
              <a:rPr lang="en-US" b="1" dirty="0"/>
              <a:t>Future Work</a:t>
            </a:r>
          </a:p>
        </p:txBody>
      </p:sp>
      <p:sp>
        <p:nvSpPr>
          <p:cNvPr id="3" name="Content Placeholder 2">
            <a:extLst>
              <a:ext uri="{FF2B5EF4-FFF2-40B4-BE49-F238E27FC236}">
                <a16:creationId xmlns:a16="http://schemas.microsoft.com/office/drawing/2014/main" id="{D63FEF16-43CD-4B6E-8460-C1AC49202D47}"/>
              </a:ext>
            </a:extLst>
          </p:cNvPr>
          <p:cNvSpPr>
            <a:spLocks noGrp="1"/>
          </p:cNvSpPr>
          <p:nvPr>
            <p:ph idx="1"/>
          </p:nvPr>
        </p:nvSpPr>
        <p:spPr>
          <a:xfrm>
            <a:off x="270626" y="1026989"/>
            <a:ext cx="11580921" cy="5200391"/>
          </a:xfrm>
        </p:spPr>
        <p:txBody>
          <a:bodyPr>
            <a:normAutofit fontScale="92500"/>
          </a:bodyPr>
          <a:lstStyle/>
          <a:p>
            <a:r>
              <a:rPr lang="en-US" sz="2800" b="1" dirty="0"/>
              <a:t>Flexible Operation</a:t>
            </a:r>
          </a:p>
          <a:p>
            <a:pPr lvl="1"/>
            <a:r>
              <a:rPr lang="en-US" sz="2400" dirty="0"/>
              <a:t>Base operation may not need to be consecutive (i.e., 12-hour charge then 12-hour discharge).</a:t>
            </a:r>
          </a:p>
          <a:p>
            <a:pPr lvl="1"/>
            <a:r>
              <a:rPr lang="en-US" sz="2400" dirty="0"/>
              <a:t>Real world demand, market prices, etc., could be used.</a:t>
            </a:r>
          </a:p>
          <a:p>
            <a:pPr>
              <a:lnSpc>
                <a:spcPct val="150000"/>
              </a:lnSpc>
            </a:pPr>
            <a:r>
              <a:rPr lang="en-US" sz="2800" b="1" dirty="0"/>
              <a:t>Costing</a:t>
            </a:r>
          </a:p>
          <a:p>
            <a:pPr lvl="1"/>
            <a:r>
              <a:rPr lang="en-US" sz="2400" dirty="0"/>
              <a:t>Purchasing cheaper electricity from the grid could lower costs during charging.</a:t>
            </a:r>
          </a:p>
          <a:p>
            <a:pPr lvl="1"/>
            <a:r>
              <a:rPr lang="en-US" sz="2400" dirty="0"/>
              <a:t>Depending on the availability and market price for electricity, swapping to a reversible SOC to produce hydrogen in addition to storing pressurized air.</a:t>
            </a:r>
          </a:p>
          <a:p>
            <a:pPr>
              <a:lnSpc>
                <a:spcPct val="150000"/>
              </a:lnSpc>
            </a:pPr>
            <a:r>
              <a:rPr lang="en-US" sz="2800" b="1" dirty="0"/>
              <a:t>Equipment</a:t>
            </a:r>
          </a:p>
          <a:p>
            <a:pPr lvl="1"/>
            <a:r>
              <a:rPr lang="en-US" sz="2400" dirty="0"/>
              <a:t>Specialized equipment, air turbines, compressors, etc., may have different base costs or cost scaling, which may close or widen the differences in LCOE.</a:t>
            </a:r>
          </a:p>
          <a:p>
            <a:pPr lvl="1"/>
            <a:r>
              <a:rPr lang="en-US" sz="2400" dirty="0"/>
              <a:t>Pressurized SOFC system could offer benefits by storing exhaust air.</a:t>
            </a:r>
          </a:p>
          <a:p>
            <a:endParaRPr lang="en-US" dirty="0"/>
          </a:p>
        </p:txBody>
      </p:sp>
    </p:spTree>
    <p:extLst>
      <p:ext uri="{BB962C8B-B14F-4D97-AF65-F5344CB8AC3E}">
        <p14:creationId xmlns:p14="http://schemas.microsoft.com/office/powerpoint/2010/main" val="365345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8DAA9-D79A-478C-A6B4-72B7D190641E}"/>
              </a:ext>
            </a:extLst>
          </p:cNvPr>
          <p:cNvSpPr>
            <a:spLocks noGrp="1"/>
          </p:cNvSpPr>
          <p:nvPr>
            <p:ph type="title"/>
          </p:nvPr>
        </p:nvSpPr>
        <p:spPr/>
        <p:txBody>
          <a:bodyPr/>
          <a:lstStyle/>
          <a:p>
            <a:r>
              <a:rPr lang="en-US" b="1" dirty="0"/>
              <a:t>Co-author Contacts</a:t>
            </a:r>
          </a:p>
        </p:txBody>
      </p:sp>
      <p:sp>
        <p:nvSpPr>
          <p:cNvPr id="6" name="Slide Number Placeholder 5">
            <a:extLst>
              <a:ext uri="{FF2B5EF4-FFF2-40B4-BE49-F238E27FC236}">
                <a16:creationId xmlns:a16="http://schemas.microsoft.com/office/drawing/2014/main" id="{050034CF-F22A-46A5-B0A2-CCE417C4AE4D}"/>
              </a:ext>
            </a:extLst>
          </p:cNvPr>
          <p:cNvSpPr>
            <a:spLocks noGrp="1"/>
          </p:cNvSpPr>
          <p:nvPr>
            <p:ph type="sldNum" sz="quarter" idx="15"/>
          </p:nvPr>
        </p:nvSpPr>
        <p:spPr/>
        <p:txBody>
          <a:bodyPr/>
          <a:lstStyle/>
          <a:p>
            <a:fld id="{CA588DD1-EBA6-433E-846F-509EE790994A}" type="slidenum">
              <a:rPr lang="en-US" smtClean="0"/>
              <a:t>15</a:t>
            </a:fld>
            <a:endParaRPr lang="en-US" dirty="0"/>
          </a:p>
        </p:txBody>
      </p:sp>
      <p:sp>
        <p:nvSpPr>
          <p:cNvPr id="7" name="Content Placeholder 2">
            <a:extLst>
              <a:ext uri="{FF2B5EF4-FFF2-40B4-BE49-F238E27FC236}">
                <a16:creationId xmlns:a16="http://schemas.microsoft.com/office/drawing/2014/main" id="{6CB3FC85-D982-1BCD-24B9-4AD58DDFF44C}"/>
              </a:ext>
            </a:extLst>
          </p:cNvPr>
          <p:cNvSpPr>
            <a:spLocks noGrp="1"/>
          </p:cNvSpPr>
          <p:nvPr>
            <p:ph idx="1"/>
          </p:nvPr>
        </p:nvSpPr>
        <p:spPr>
          <a:xfrm>
            <a:off x="270627" y="1168878"/>
            <a:ext cx="11580921" cy="4827976"/>
          </a:xfrm>
        </p:spPr>
        <p:txBody>
          <a:bodyPr/>
          <a:lstStyle/>
          <a:p>
            <a:r>
              <a:rPr lang="en-US" dirty="0"/>
              <a:t>Kyle Buchheit</a:t>
            </a:r>
          </a:p>
          <a:p>
            <a:pPr lvl="1"/>
            <a:r>
              <a:rPr lang="en-US" dirty="0">
                <a:hlinkClick r:id="rId2"/>
              </a:rPr>
              <a:t>Kyle.Buchheit@NETL.DOE.GOV</a:t>
            </a:r>
            <a:endParaRPr lang="en-US" dirty="0"/>
          </a:p>
          <a:p>
            <a:pPr lvl="1"/>
            <a:endParaRPr lang="en-US" dirty="0"/>
          </a:p>
          <a:p>
            <a:r>
              <a:rPr lang="en-US" dirty="0"/>
              <a:t>Alex Noring</a:t>
            </a:r>
          </a:p>
          <a:p>
            <a:pPr lvl="1"/>
            <a:r>
              <a:rPr lang="en-US" dirty="0">
                <a:hlinkClick r:id="rId3"/>
              </a:rPr>
              <a:t>Alexander.Noring@NETL.DOE.GOV</a:t>
            </a:r>
            <a:endParaRPr lang="en-US" dirty="0"/>
          </a:p>
          <a:p>
            <a:pPr lvl="1"/>
            <a:endParaRPr lang="en-US" dirty="0"/>
          </a:p>
          <a:p>
            <a:r>
              <a:rPr lang="en-US" dirty="0"/>
              <a:t>Arun Iyengar</a:t>
            </a:r>
          </a:p>
          <a:p>
            <a:pPr lvl="1"/>
            <a:r>
              <a:rPr lang="en-US" dirty="0">
                <a:hlinkClick r:id="rId4"/>
              </a:rPr>
              <a:t>Arun.Iyengar@NETL.DOE.GOV</a:t>
            </a:r>
            <a:endParaRPr lang="en-US" dirty="0"/>
          </a:p>
          <a:p>
            <a:pPr marL="457200" lvl="1" indent="0">
              <a:buNone/>
            </a:pPr>
            <a:endParaRPr lang="en-US" dirty="0"/>
          </a:p>
          <a:p>
            <a:r>
              <a:rPr lang="en-US" dirty="0"/>
              <a:t>Gregory Hackett</a:t>
            </a:r>
          </a:p>
          <a:p>
            <a:pPr lvl="1"/>
            <a:r>
              <a:rPr lang="en-US" dirty="0">
                <a:hlinkClick r:id="rId4"/>
              </a:rPr>
              <a:t>Gregory.Hackett@NETL.DOE.GOV</a:t>
            </a:r>
            <a:endParaRPr lang="en-US" dirty="0"/>
          </a:p>
          <a:p>
            <a:pPr marL="457200"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62819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B0B422-3471-4D26-B057-F2C02417756E}"/>
              </a:ext>
            </a:extLst>
          </p:cNvPr>
          <p:cNvSpPr>
            <a:spLocks noGrp="1"/>
          </p:cNvSpPr>
          <p:nvPr>
            <p:ph idx="1"/>
          </p:nvPr>
        </p:nvSpPr>
        <p:spPr>
          <a:xfrm>
            <a:off x="270626" y="1151591"/>
            <a:ext cx="11580921" cy="5104830"/>
          </a:xfrm>
        </p:spPr>
        <p:txBody>
          <a:bodyPr anchor="ctr">
            <a:normAutofit/>
          </a:bodyPr>
          <a:lstStyle/>
          <a:p>
            <a:pPr marL="0" indent="0">
              <a:buNone/>
            </a:pPr>
            <a:r>
              <a:rPr lang="en-US" sz="2000" dirty="0"/>
              <a:t>This presentation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therein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therein do not necessarily state or reflect those of the United States Government or any agency thereof.</a:t>
            </a:r>
          </a:p>
        </p:txBody>
      </p:sp>
      <p:sp>
        <p:nvSpPr>
          <p:cNvPr id="4" name="Title 3">
            <a:extLst>
              <a:ext uri="{FF2B5EF4-FFF2-40B4-BE49-F238E27FC236}">
                <a16:creationId xmlns:a16="http://schemas.microsoft.com/office/drawing/2014/main" id="{4718DAA9-D79A-478C-A6B4-72B7D190641E}"/>
              </a:ext>
            </a:extLst>
          </p:cNvPr>
          <p:cNvSpPr>
            <a:spLocks noGrp="1"/>
          </p:cNvSpPr>
          <p:nvPr>
            <p:ph type="title"/>
          </p:nvPr>
        </p:nvSpPr>
        <p:spPr/>
        <p:txBody>
          <a:bodyPr/>
          <a:lstStyle/>
          <a:p>
            <a:r>
              <a:rPr lang="en-US" b="1" dirty="0"/>
              <a:t>Disclaimer</a:t>
            </a:r>
          </a:p>
        </p:txBody>
      </p:sp>
      <p:sp>
        <p:nvSpPr>
          <p:cNvPr id="6" name="Slide Number Placeholder 5">
            <a:extLst>
              <a:ext uri="{FF2B5EF4-FFF2-40B4-BE49-F238E27FC236}">
                <a16:creationId xmlns:a16="http://schemas.microsoft.com/office/drawing/2014/main" id="{050034CF-F22A-46A5-B0A2-CCE417C4AE4D}"/>
              </a:ext>
            </a:extLst>
          </p:cNvPr>
          <p:cNvSpPr>
            <a:spLocks noGrp="1"/>
          </p:cNvSpPr>
          <p:nvPr>
            <p:ph type="sldNum" sz="quarter" idx="15"/>
          </p:nvPr>
        </p:nvSpPr>
        <p:spPr/>
        <p:txBody>
          <a:bodyPr/>
          <a:lstStyle/>
          <a:p>
            <a:fld id="{CA588DD1-EBA6-433E-846F-509EE790994A}" type="slidenum">
              <a:rPr lang="en-US" smtClean="0"/>
              <a:t>16</a:t>
            </a:fld>
            <a:endParaRPr lang="en-US" dirty="0"/>
          </a:p>
        </p:txBody>
      </p:sp>
    </p:spTree>
    <p:extLst>
      <p:ext uri="{BB962C8B-B14F-4D97-AF65-F5344CB8AC3E}">
        <p14:creationId xmlns:p14="http://schemas.microsoft.com/office/powerpoint/2010/main" val="132605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83DB1-0334-4DDF-AB85-C6479BE1D9E4}"/>
              </a:ext>
            </a:extLst>
          </p:cNvPr>
          <p:cNvSpPr>
            <a:spLocks noGrp="1"/>
          </p:cNvSpPr>
          <p:nvPr>
            <p:ph type="title"/>
          </p:nvPr>
        </p:nvSpPr>
        <p:spPr/>
        <p:txBody>
          <a:bodyPr>
            <a:normAutofit/>
          </a:bodyPr>
          <a:lstStyle/>
          <a:p>
            <a:r>
              <a:rPr lang="en-US" dirty="0"/>
              <a:t>Questions/</a:t>
            </a:r>
            <a:br>
              <a:rPr lang="en-US" dirty="0"/>
            </a:br>
            <a:r>
              <a:rPr lang="en-US" dirty="0"/>
              <a:t>Comments</a:t>
            </a:r>
          </a:p>
        </p:txBody>
      </p:sp>
      <p:sp>
        <p:nvSpPr>
          <p:cNvPr id="4" name="Text Placeholder 3">
            <a:extLst>
              <a:ext uri="{FF2B5EF4-FFF2-40B4-BE49-F238E27FC236}">
                <a16:creationId xmlns:a16="http://schemas.microsoft.com/office/drawing/2014/main" id="{57883821-DBE3-4E3D-8433-05DE24307D10}"/>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E2A1FD17-175F-489D-9B37-C1B370C36011}"/>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de-DE" dirty="0"/>
              <a:t>Gregory Hackett</a:t>
            </a:r>
          </a:p>
        </p:txBody>
      </p:sp>
      <p:sp>
        <p:nvSpPr>
          <p:cNvPr id="6" name="Text Placeholder 5">
            <a:extLst>
              <a:ext uri="{FF2B5EF4-FFF2-40B4-BE49-F238E27FC236}">
                <a16:creationId xmlns:a16="http://schemas.microsoft.com/office/drawing/2014/main" id="{CE84D827-246A-40FF-A4F5-5CB89E10378A}"/>
              </a:ext>
            </a:extLst>
          </p:cNvPr>
          <p:cNvSpPr>
            <a:spLocks noGrp="1"/>
          </p:cNvSpPr>
          <p:nvPr>
            <p:ph type="body" sz="quarter" idx="16"/>
          </p:nvPr>
        </p:nvSpPr>
        <p:spPr/>
        <p:txBody>
          <a:bodyPr/>
          <a:lstStyle/>
          <a:p>
            <a:pPr marL="285750" indent="-285750">
              <a:buFont typeface="Arial" panose="020B0604020202020204" pitchFamily="34" charset="0"/>
              <a:buChar char="•"/>
            </a:pPr>
            <a:r>
              <a:rPr lang="de-DE" dirty="0"/>
              <a:t>Gregory.Hackett@netl.doe.gov</a:t>
            </a:r>
            <a:endParaRPr lang="en-US" dirty="0"/>
          </a:p>
        </p:txBody>
      </p:sp>
      <p:pic>
        <p:nvPicPr>
          <p:cNvPr id="7" name="Picture 6">
            <a:extLst>
              <a:ext uri="{FF2B5EF4-FFF2-40B4-BE49-F238E27FC236}">
                <a16:creationId xmlns:a16="http://schemas.microsoft.com/office/drawing/2014/main" id="{B1A9BAF7-7020-4BB7-B051-742C81D7680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5901207" y="75127"/>
            <a:ext cx="6221880" cy="6707746"/>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ln w="53975" cap="flat" cmpd="dbl" algn="ctr">
            <a:solidFill>
              <a:srgbClr val="99CA3D"/>
            </a:solidFill>
            <a:prstDash val="solid"/>
            <a:round/>
            <a:headEnd type="none" w="med" len="med"/>
            <a:tailEnd type="none" w="med" len="med"/>
          </a:ln>
        </p:spPr>
      </p:pic>
      <p:pic>
        <p:nvPicPr>
          <p:cNvPr id="8" name="Picture 7">
            <a:extLst>
              <a:ext uri="{FF2B5EF4-FFF2-40B4-BE49-F238E27FC236}">
                <a16:creationId xmlns:a16="http://schemas.microsoft.com/office/drawing/2014/main" id="{5E9F63C0-F4F5-4047-83A6-40F2C54980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0037" y="6261537"/>
            <a:ext cx="1824890" cy="4442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0112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DDEE80-48CF-4EEB-9D19-B11DFCF17DB6}"/>
              </a:ext>
            </a:extLst>
          </p:cNvPr>
          <p:cNvSpPr>
            <a:spLocks noGrp="1"/>
          </p:cNvSpPr>
          <p:nvPr>
            <p:ph idx="1"/>
          </p:nvPr>
        </p:nvSpPr>
        <p:spPr>
          <a:xfrm>
            <a:off x="270626" y="1297226"/>
            <a:ext cx="5724731" cy="4959195"/>
          </a:xfrm>
        </p:spPr>
        <p:txBody>
          <a:bodyPr>
            <a:normAutofit/>
          </a:bodyPr>
          <a:lstStyle/>
          <a:p>
            <a:pPr marL="0" indent="0">
              <a:buNone/>
            </a:pPr>
            <a:r>
              <a:rPr lang="en-US" b="1" dirty="0"/>
              <a:t>Objective</a:t>
            </a:r>
          </a:p>
          <a:p>
            <a:r>
              <a:rPr lang="en-US" sz="1800" dirty="0"/>
              <a:t>Understand the potential of coupling solid oxide fuel cell (SOFC) technology in hybrid carbon conversion (HCC) configurations from a cost and performance perspective.</a:t>
            </a:r>
          </a:p>
          <a:p>
            <a:pPr marL="0" indent="0">
              <a:buNone/>
            </a:pPr>
            <a:r>
              <a:rPr lang="en-US" b="1" dirty="0"/>
              <a:t>Outcome</a:t>
            </a:r>
          </a:p>
          <a:p>
            <a:r>
              <a:rPr lang="en-US" sz="1800" dirty="0"/>
              <a:t>Techno-economic analysis (TEA) of an SOFC system paired with compressed air energy storage (CAES).</a:t>
            </a:r>
          </a:p>
          <a:p>
            <a:r>
              <a:rPr lang="en-US" sz="1800" dirty="0"/>
              <a:t>Identify primary cost and performance drivers for the hybridized system.</a:t>
            </a:r>
          </a:p>
          <a:p>
            <a:r>
              <a:rPr lang="en-US" sz="1800" dirty="0"/>
              <a:t>Identify specific process configurations and operating modes that make the hybridized system cost competitive with traditional NG fossil generation plants.</a:t>
            </a:r>
          </a:p>
          <a:p>
            <a:endParaRPr lang="en-US" sz="1800" dirty="0"/>
          </a:p>
        </p:txBody>
      </p:sp>
      <p:sp>
        <p:nvSpPr>
          <p:cNvPr id="6" name="Subtitle 5">
            <a:extLst>
              <a:ext uri="{FF2B5EF4-FFF2-40B4-BE49-F238E27FC236}">
                <a16:creationId xmlns:a16="http://schemas.microsoft.com/office/drawing/2014/main" id="{0004FB3A-A10E-485C-B570-DCB4C79A672F}"/>
              </a:ext>
            </a:extLst>
          </p:cNvPr>
          <p:cNvSpPr>
            <a:spLocks noGrp="1"/>
          </p:cNvSpPr>
          <p:nvPr>
            <p:ph type="subTitle" idx="13"/>
          </p:nvPr>
        </p:nvSpPr>
        <p:spPr/>
        <p:txBody>
          <a:bodyPr/>
          <a:lstStyle/>
          <a:p>
            <a:r>
              <a:rPr lang="en-US" dirty="0"/>
              <a:t>Analysis Summary Statements</a:t>
            </a:r>
          </a:p>
        </p:txBody>
      </p:sp>
      <p:sp>
        <p:nvSpPr>
          <p:cNvPr id="7" name="Content Placeholder 6">
            <a:extLst>
              <a:ext uri="{FF2B5EF4-FFF2-40B4-BE49-F238E27FC236}">
                <a16:creationId xmlns:a16="http://schemas.microsoft.com/office/drawing/2014/main" id="{06337E76-F855-43B2-ACAE-BE6261402B64}"/>
              </a:ext>
            </a:extLst>
          </p:cNvPr>
          <p:cNvSpPr>
            <a:spLocks noGrp="1"/>
          </p:cNvSpPr>
          <p:nvPr>
            <p:ph idx="14"/>
          </p:nvPr>
        </p:nvSpPr>
        <p:spPr>
          <a:xfrm>
            <a:off x="6126816" y="1281754"/>
            <a:ext cx="5833374" cy="4974667"/>
          </a:xfrm>
        </p:spPr>
        <p:txBody>
          <a:bodyPr>
            <a:normAutofit lnSpcReduction="10000"/>
          </a:bodyPr>
          <a:lstStyle/>
          <a:p>
            <a:pPr marL="0" indent="0">
              <a:buNone/>
            </a:pPr>
            <a:r>
              <a:rPr lang="en-US" b="1" dirty="0"/>
              <a:t>Approach</a:t>
            </a:r>
          </a:p>
          <a:p>
            <a:r>
              <a:rPr lang="en-US" sz="1800" dirty="0"/>
              <a:t>In partnership with Idaho National Laboratory, NETL recently completed an internal screening of multiple HCC concepts that included renewable, nuclear, and energy storage technologies with SOFC.</a:t>
            </a:r>
          </a:p>
          <a:p>
            <a:r>
              <a:rPr lang="en-US" sz="1800" dirty="0"/>
              <a:t>NETL has chosen to assess an SOFC+CAES hybrid system for further analysis.</a:t>
            </a:r>
          </a:p>
          <a:p>
            <a:r>
              <a:rPr lang="en-US" sz="1800" dirty="0"/>
              <a:t>Assess several operating configurations of a 250 MWe SOFC system paired with an 80 MWe CAES-powered turbine.</a:t>
            </a:r>
          </a:p>
          <a:p>
            <a:r>
              <a:rPr lang="en-US" sz="1800" dirty="0"/>
              <a:t>Analyze process sensitivities to cavern size, turbine operating temp, and charge/discharge timing.</a:t>
            </a:r>
          </a:p>
          <a:p>
            <a:pPr marL="0" indent="0">
              <a:buNone/>
            </a:pPr>
            <a:r>
              <a:rPr lang="en-US" b="1" dirty="0"/>
              <a:t>Authors</a:t>
            </a:r>
          </a:p>
          <a:p>
            <a:r>
              <a:rPr lang="en-US" sz="1600" dirty="0"/>
              <a:t>Kyle Buchheit, Alex Noring, Arun Iyengar, and Gregory Hackett</a:t>
            </a:r>
          </a:p>
        </p:txBody>
      </p:sp>
      <p:sp>
        <p:nvSpPr>
          <p:cNvPr id="4" name="Title 3">
            <a:extLst>
              <a:ext uri="{FF2B5EF4-FFF2-40B4-BE49-F238E27FC236}">
                <a16:creationId xmlns:a16="http://schemas.microsoft.com/office/drawing/2014/main" id="{16093A70-FE54-4262-A72D-C36A9051B6D0}"/>
              </a:ext>
            </a:extLst>
          </p:cNvPr>
          <p:cNvSpPr>
            <a:spLocks noGrp="1"/>
          </p:cNvSpPr>
          <p:nvPr>
            <p:ph type="title"/>
          </p:nvPr>
        </p:nvSpPr>
        <p:spPr/>
        <p:txBody>
          <a:bodyPr>
            <a:normAutofit/>
          </a:bodyPr>
          <a:lstStyle/>
          <a:p>
            <a:r>
              <a:rPr lang="en-US" sz="2800" b="1" dirty="0"/>
              <a:t>TEA of an SOFC Hybrid Carbon Conversion Concept</a:t>
            </a:r>
          </a:p>
        </p:txBody>
      </p:sp>
      <p:cxnSp>
        <p:nvCxnSpPr>
          <p:cNvPr id="9" name="Straight Connector 8">
            <a:extLst>
              <a:ext uri="{FF2B5EF4-FFF2-40B4-BE49-F238E27FC236}">
                <a16:creationId xmlns:a16="http://schemas.microsoft.com/office/drawing/2014/main" id="{DC438FCD-24DA-4536-91CC-A64B0C09D2A5}"/>
              </a:ext>
            </a:extLst>
          </p:cNvPr>
          <p:cNvCxnSpPr/>
          <p:nvPr/>
        </p:nvCxnSpPr>
        <p:spPr>
          <a:xfrm>
            <a:off x="340453" y="1630280"/>
            <a:ext cx="527829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F4F3396-D04D-4793-B0F3-0E27E343FAA9}"/>
              </a:ext>
            </a:extLst>
          </p:cNvPr>
          <p:cNvCxnSpPr/>
          <p:nvPr/>
        </p:nvCxnSpPr>
        <p:spPr>
          <a:xfrm>
            <a:off x="340453" y="3206416"/>
            <a:ext cx="527829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0BD6918-1CE4-49DE-8057-DE6736AC2124}"/>
              </a:ext>
            </a:extLst>
          </p:cNvPr>
          <p:cNvCxnSpPr/>
          <p:nvPr/>
        </p:nvCxnSpPr>
        <p:spPr>
          <a:xfrm>
            <a:off x="6207853" y="1612232"/>
            <a:ext cx="5278294"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1DBB4A7-5B14-4C2F-9409-1C87504D3FBA}"/>
              </a:ext>
            </a:extLst>
          </p:cNvPr>
          <p:cNvCxnSpPr/>
          <p:nvPr/>
        </p:nvCxnSpPr>
        <p:spPr>
          <a:xfrm>
            <a:off x="6207853" y="5362075"/>
            <a:ext cx="5278294" cy="0"/>
          </a:xfrm>
          <a:prstGeom prst="line">
            <a:avLst/>
          </a:prstGeom>
        </p:spPr>
        <p:style>
          <a:lnRef idx="1">
            <a:schemeClr val="dk1"/>
          </a:lnRef>
          <a:fillRef idx="0">
            <a:schemeClr val="dk1"/>
          </a:fillRef>
          <a:effectRef idx="0">
            <a:schemeClr val="dk1"/>
          </a:effectRef>
          <a:fontRef idx="minor">
            <a:schemeClr val="tx1"/>
          </a:fontRef>
        </p:style>
      </p:cxnSp>
      <p:sp>
        <p:nvSpPr>
          <p:cNvPr id="14" name="Slide Number Placeholder 13">
            <a:extLst>
              <a:ext uri="{FF2B5EF4-FFF2-40B4-BE49-F238E27FC236}">
                <a16:creationId xmlns:a16="http://schemas.microsoft.com/office/drawing/2014/main" id="{65D2A6DF-149B-414D-9EA1-D9DD97A65E71}"/>
              </a:ext>
            </a:extLst>
          </p:cNvPr>
          <p:cNvSpPr>
            <a:spLocks noGrp="1"/>
          </p:cNvSpPr>
          <p:nvPr>
            <p:ph type="sldNum" sz="quarter" idx="16"/>
          </p:nvPr>
        </p:nvSpPr>
        <p:spPr/>
        <p:txBody>
          <a:bodyPr/>
          <a:lstStyle/>
          <a:p>
            <a:fld id="{CA588DD1-EBA6-433E-846F-509EE790994A}" type="slidenum">
              <a:rPr lang="en-US" smtClean="0"/>
              <a:t>2</a:t>
            </a:fld>
            <a:endParaRPr lang="en-US"/>
          </a:p>
        </p:txBody>
      </p:sp>
    </p:spTree>
    <p:extLst>
      <p:ext uri="{BB962C8B-B14F-4D97-AF65-F5344CB8AC3E}">
        <p14:creationId xmlns:p14="http://schemas.microsoft.com/office/powerpoint/2010/main" val="303748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DDEE80-48CF-4EEB-9D19-B11DFCF17DB6}"/>
              </a:ext>
            </a:extLst>
          </p:cNvPr>
          <p:cNvSpPr>
            <a:spLocks noGrp="1"/>
          </p:cNvSpPr>
          <p:nvPr>
            <p:ph idx="1"/>
          </p:nvPr>
        </p:nvSpPr>
        <p:spPr>
          <a:xfrm>
            <a:off x="270626" y="1162863"/>
            <a:ext cx="5724731" cy="5081527"/>
          </a:xfrm>
        </p:spPr>
        <p:txBody>
          <a:bodyPr/>
          <a:lstStyle/>
          <a:p>
            <a:pPr marL="0" indent="0">
              <a:buNone/>
            </a:pPr>
            <a:r>
              <a:rPr lang="en-US" dirty="0"/>
              <a:t>Highlights</a:t>
            </a:r>
          </a:p>
          <a:p>
            <a:r>
              <a:rPr lang="en-US" sz="1800" dirty="0"/>
              <a:t>The added flexibility of the hybrid system comes at an increased cost.</a:t>
            </a:r>
          </a:p>
          <a:p>
            <a:r>
              <a:rPr lang="en-US" sz="1800" dirty="0"/>
              <a:t>A power ratio of ≈3.1 SOFC to CAES thermally integrates the system, eliminating the need for external heat.</a:t>
            </a:r>
          </a:p>
          <a:p>
            <a:r>
              <a:rPr lang="en-US" sz="1800" dirty="0"/>
              <a:t>The charge and discharge times affect the cavern sizing and compressor power requirements.</a:t>
            </a:r>
          </a:p>
          <a:p>
            <a:r>
              <a:rPr lang="en-US" sz="1800" dirty="0"/>
              <a:t>When normalized for power output and capacity factors, the hybridized system is cost competitive with Natural Gas Combined Cycle (NGCC) and Natural Gas Fuel Cell (NGFC) plants.</a:t>
            </a:r>
          </a:p>
          <a:p>
            <a:r>
              <a:rPr lang="en-US" sz="1800" dirty="0"/>
              <a:t>Identified several items related to process configuration and operating conditions for future analysis.</a:t>
            </a:r>
          </a:p>
        </p:txBody>
      </p:sp>
      <p:sp>
        <p:nvSpPr>
          <p:cNvPr id="4" name="Title 3">
            <a:extLst>
              <a:ext uri="{FF2B5EF4-FFF2-40B4-BE49-F238E27FC236}">
                <a16:creationId xmlns:a16="http://schemas.microsoft.com/office/drawing/2014/main" id="{16093A70-FE54-4262-A72D-C36A9051B6D0}"/>
              </a:ext>
            </a:extLst>
          </p:cNvPr>
          <p:cNvSpPr>
            <a:spLocks noGrp="1"/>
          </p:cNvSpPr>
          <p:nvPr>
            <p:ph type="title"/>
          </p:nvPr>
        </p:nvSpPr>
        <p:spPr/>
        <p:txBody>
          <a:bodyPr>
            <a:normAutofit/>
          </a:bodyPr>
          <a:lstStyle/>
          <a:p>
            <a:r>
              <a:rPr lang="en-US" sz="2800" b="1" dirty="0"/>
              <a:t>TEA of an SOFC Hybrid Carbon Conversion Concept</a:t>
            </a:r>
          </a:p>
        </p:txBody>
      </p:sp>
      <p:cxnSp>
        <p:nvCxnSpPr>
          <p:cNvPr id="9" name="Straight Connector 8">
            <a:extLst>
              <a:ext uri="{FF2B5EF4-FFF2-40B4-BE49-F238E27FC236}">
                <a16:creationId xmlns:a16="http://schemas.microsoft.com/office/drawing/2014/main" id="{DC438FCD-24DA-4536-91CC-A64B0C09D2A5}"/>
              </a:ext>
            </a:extLst>
          </p:cNvPr>
          <p:cNvCxnSpPr/>
          <p:nvPr/>
        </p:nvCxnSpPr>
        <p:spPr>
          <a:xfrm>
            <a:off x="340453" y="1479884"/>
            <a:ext cx="5278294"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F03D24F3-5B57-4569-BFAB-000A8C70F7F8}"/>
              </a:ext>
            </a:extLst>
          </p:cNvPr>
          <p:cNvPicPr>
            <a:picLocks noChangeAspect="1"/>
          </p:cNvPicPr>
          <p:nvPr/>
        </p:nvPicPr>
        <p:blipFill>
          <a:blip r:embed="rId2"/>
          <a:stretch>
            <a:fillRect/>
          </a:stretch>
        </p:blipFill>
        <p:spPr>
          <a:xfrm>
            <a:off x="6144127" y="1715549"/>
            <a:ext cx="5943600" cy="3689350"/>
          </a:xfrm>
          <a:prstGeom prst="rect">
            <a:avLst/>
          </a:prstGeom>
        </p:spPr>
      </p:pic>
      <p:sp>
        <p:nvSpPr>
          <p:cNvPr id="3" name="Slide Number Placeholder 2">
            <a:extLst>
              <a:ext uri="{FF2B5EF4-FFF2-40B4-BE49-F238E27FC236}">
                <a16:creationId xmlns:a16="http://schemas.microsoft.com/office/drawing/2014/main" id="{DC18B88E-4C9B-49BA-A0CB-EDB055F77A77}"/>
              </a:ext>
            </a:extLst>
          </p:cNvPr>
          <p:cNvSpPr>
            <a:spLocks noGrp="1"/>
          </p:cNvSpPr>
          <p:nvPr>
            <p:ph type="sldNum" sz="quarter" idx="16"/>
          </p:nvPr>
        </p:nvSpPr>
        <p:spPr/>
        <p:txBody>
          <a:bodyPr/>
          <a:lstStyle/>
          <a:p>
            <a:fld id="{CA588DD1-EBA6-433E-846F-509EE790994A}" type="slidenum">
              <a:rPr lang="en-US" smtClean="0"/>
              <a:t>3</a:t>
            </a:fld>
            <a:endParaRPr lang="en-US"/>
          </a:p>
        </p:txBody>
      </p:sp>
    </p:spTree>
    <p:extLst>
      <p:ext uri="{BB962C8B-B14F-4D97-AF65-F5344CB8AC3E}">
        <p14:creationId xmlns:p14="http://schemas.microsoft.com/office/powerpoint/2010/main" val="409715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6541D-D453-462F-923B-D3BD1F915F93}"/>
              </a:ext>
            </a:extLst>
          </p:cNvPr>
          <p:cNvSpPr>
            <a:spLocks noGrp="1"/>
          </p:cNvSpPr>
          <p:nvPr>
            <p:ph idx="1"/>
          </p:nvPr>
        </p:nvSpPr>
        <p:spPr>
          <a:xfrm>
            <a:off x="270627" y="1251943"/>
            <a:ext cx="11580921" cy="4827976"/>
          </a:xfrm>
        </p:spPr>
        <p:txBody>
          <a:bodyPr>
            <a:normAutofit/>
          </a:bodyPr>
          <a:lstStyle/>
          <a:p>
            <a:r>
              <a:rPr lang="en-US" sz="3000" b="1" dirty="0"/>
              <a:t>Design Basis Overview.</a:t>
            </a:r>
          </a:p>
          <a:p>
            <a:pPr lvl="1"/>
            <a:r>
              <a:rPr lang="en-US" sz="2400" dirty="0"/>
              <a:t>Operating Parameters/Assumptions.</a:t>
            </a:r>
          </a:p>
          <a:p>
            <a:pPr lvl="1"/>
            <a:r>
              <a:rPr lang="en-US" sz="2400" dirty="0"/>
              <a:t>Base Case.</a:t>
            </a:r>
          </a:p>
          <a:p>
            <a:pPr lvl="1"/>
            <a:r>
              <a:rPr lang="en-US" sz="2400" dirty="0"/>
              <a:t>Analysis Case Review.</a:t>
            </a:r>
          </a:p>
          <a:p>
            <a:r>
              <a:rPr lang="en-US" sz="3000" b="1" dirty="0"/>
              <a:t>Results Summary.</a:t>
            </a:r>
          </a:p>
          <a:p>
            <a:pPr lvl="1"/>
            <a:r>
              <a:rPr lang="en-US" sz="2400" dirty="0"/>
              <a:t>Performance Results.</a:t>
            </a:r>
          </a:p>
          <a:p>
            <a:pPr lvl="1"/>
            <a:r>
              <a:rPr lang="en-US" sz="2400" dirty="0"/>
              <a:t>Economic Results.</a:t>
            </a:r>
          </a:p>
          <a:p>
            <a:r>
              <a:rPr lang="en-US" sz="3000" b="1" dirty="0"/>
              <a:t>Conclusions.</a:t>
            </a:r>
          </a:p>
          <a:p>
            <a:r>
              <a:rPr lang="en-US" sz="3000" b="1" dirty="0"/>
              <a:t>Future Work.</a:t>
            </a:r>
          </a:p>
          <a:p>
            <a:r>
              <a:rPr lang="en-US" sz="3000" b="1" dirty="0"/>
              <a:t>Questions/Comments.</a:t>
            </a:r>
          </a:p>
        </p:txBody>
      </p:sp>
      <p:sp>
        <p:nvSpPr>
          <p:cNvPr id="4" name="Title 3">
            <a:extLst>
              <a:ext uri="{FF2B5EF4-FFF2-40B4-BE49-F238E27FC236}">
                <a16:creationId xmlns:a16="http://schemas.microsoft.com/office/drawing/2014/main" id="{BE22EE2E-6923-4BC5-B905-DF9B004D8E18}"/>
              </a:ext>
            </a:extLst>
          </p:cNvPr>
          <p:cNvSpPr>
            <a:spLocks noGrp="1"/>
          </p:cNvSpPr>
          <p:nvPr>
            <p:ph type="title"/>
          </p:nvPr>
        </p:nvSpPr>
        <p:spPr/>
        <p:txBody>
          <a:bodyPr/>
          <a:lstStyle/>
          <a:p>
            <a:r>
              <a:rPr lang="en-US" b="1" dirty="0"/>
              <a:t>Remaining Agenda</a:t>
            </a:r>
          </a:p>
        </p:txBody>
      </p:sp>
      <p:sp>
        <p:nvSpPr>
          <p:cNvPr id="6" name="Slide Number Placeholder 5">
            <a:extLst>
              <a:ext uri="{FF2B5EF4-FFF2-40B4-BE49-F238E27FC236}">
                <a16:creationId xmlns:a16="http://schemas.microsoft.com/office/drawing/2014/main" id="{64A4D69B-2E48-4C1B-BAF1-CA1660DB008F}"/>
              </a:ext>
            </a:extLst>
          </p:cNvPr>
          <p:cNvSpPr>
            <a:spLocks noGrp="1"/>
          </p:cNvSpPr>
          <p:nvPr>
            <p:ph type="sldNum" sz="quarter" idx="15"/>
          </p:nvPr>
        </p:nvSpPr>
        <p:spPr/>
        <p:txBody>
          <a:bodyPr/>
          <a:lstStyle/>
          <a:p>
            <a:fld id="{CA588DD1-EBA6-433E-846F-509EE790994A}" type="slidenum">
              <a:rPr lang="en-US" smtClean="0"/>
              <a:t>4</a:t>
            </a:fld>
            <a:endParaRPr lang="en-US" dirty="0"/>
          </a:p>
        </p:txBody>
      </p:sp>
    </p:spTree>
    <p:extLst>
      <p:ext uri="{BB962C8B-B14F-4D97-AF65-F5344CB8AC3E}">
        <p14:creationId xmlns:p14="http://schemas.microsoft.com/office/powerpoint/2010/main" val="126506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6BA2C2-DAEA-420A-AA20-6AFAF1212775}"/>
              </a:ext>
            </a:extLst>
          </p:cNvPr>
          <p:cNvSpPr>
            <a:spLocks noGrp="1"/>
          </p:cNvSpPr>
          <p:nvPr>
            <p:ph idx="1"/>
          </p:nvPr>
        </p:nvSpPr>
        <p:spPr>
          <a:xfrm>
            <a:off x="270627" y="1168878"/>
            <a:ext cx="11755117" cy="4827976"/>
          </a:xfrm>
        </p:spPr>
        <p:txBody>
          <a:bodyPr/>
          <a:lstStyle/>
          <a:p>
            <a:r>
              <a:rPr lang="en-US" dirty="0"/>
              <a:t>Site and fuel conditions are consistent with NETL Fossil Energy Baseline</a:t>
            </a:r>
            <a:r>
              <a:rPr lang="en-US" baseline="30000" dirty="0"/>
              <a:t>1</a:t>
            </a:r>
            <a:r>
              <a:rPr lang="en-US" dirty="0"/>
              <a:t>.</a:t>
            </a:r>
          </a:p>
          <a:p>
            <a:r>
              <a:rPr lang="en-US" dirty="0"/>
              <a:t>SOFC system is based on atmospheric operation with carbon capture (ANGFC3B) from the TEA of NGFC Configurations</a:t>
            </a:r>
            <a:r>
              <a:rPr lang="en-US" baseline="30000" dirty="0"/>
              <a:t>2</a:t>
            </a:r>
            <a:r>
              <a:rPr lang="en-US" dirty="0"/>
              <a:t>.</a:t>
            </a:r>
          </a:p>
          <a:p>
            <a:r>
              <a:rPr lang="en-US" dirty="0"/>
              <a:t>Operation Dynamics:</a:t>
            </a:r>
          </a:p>
          <a:p>
            <a:pPr lvl="1"/>
            <a:r>
              <a:rPr lang="en-US" dirty="0"/>
              <a:t>The SOFC system runs continuously to avoid thermal cycling.</a:t>
            </a:r>
          </a:p>
          <a:p>
            <a:pPr lvl="1"/>
            <a:r>
              <a:rPr lang="en-US" dirty="0"/>
              <a:t>Charging Mode – SOFC output is ramped down to system net zero electricity output; heat used to drive steam cycle.</a:t>
            </a:r>
          </a:p>
          <a:p>
            <a:pPr lvl="1"/>
            <a:r>
              <a:rPr lang="en-US" dirty="0"/>
              <a:t>Discharging Mode – SOFC output is ramped to full output; heat used to pre-heat air.</a:t>
            </a:r>
          </a:p>
          <a:p>
            <a:r>
              <a:rPr lang="en-US" dirty="0"/>
              <a:t>Efficiency Metrics:</a:t>
            </a:r>
          </a:p>
        </p:txBody>
      </p:sp>
      <p:sp>
        <p:nvSpPr>
          <p:cNvPr id="3" name="Subtitle 2">
            <a:extLst>
              <a:ext uri="{FF2B5EF4-FFF2-40B4-BE49-F238E27FC236}">
                <a16:creationId xmlns:a16="http://schemas.microsoft.com/office/drawing/2014/main" id="{9CB5EC98-E090-4B7A-AB78-C6B92E5D8A69}"/>
              </a:ext>
            </a:extLst>
          </p:cNvPr>
          <p:cNvSpPr>
            <a:spLocks noGrp="1"/>
          </p:cNvSpPr>
          <p:nvPr>
            <p:ph type="subTitle" idx="13"/>
          </p:nvPr>
        </p:nvSpPr>
        <p:spPr/>
        <p:txBody>
          <a:bodyPr/>
          <a:lstStyle/>
          <a:p>
            <a:r>
              <a:rPr lang="en-US" dirty="0"/>
              <a:t>Important Operating Principles/Assumptions</a:t>
            </a:r>
          </a:p>
        </p:txBody>
      </p:sp>
      <p:sp>
        <p:nvSpPr>
          <p:cNvPr id="4" name="Title 3">
            <a:extLst>
              <a:ext uri="{FF2B5EF4-FFF2-40B4-BE49-F238E27FC236}">
                <a16:creationId xmlns:a16="http://schemas.microsoft.com/office/drawing/2014/main" id="{3E8EACF1-33DB-45DF-86C0-8700E15D40EF}"/>
              </a:ext>
            </a:extLst>
          </p:cNvPr>
          <p:cNvSpPr>
            <a:spLocks noGrp="1"/>
          </p:cNvSpPr>
          <p:nvPr>
            <p:ph type="title"/>
          </p:nvPr>
        </p:nvSpPr>
        <p:spPr/>
        <p:txBody>
          <a:bodyPr/>
          <a:lstStyle/>
          <a:p>
            <a:r>
              <a:rPr lang="en-US" b="1" dirty="0"/>
              <a:t>Design Basis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D29FA8C3-5C8A-45A4-A6BA-3C266F65ED03}"/>
                  </a:ext>
                </a:extLst>
              </p:cNvPr>
              <p:cNvGraphicFramePr>
                <a:graphicFrameLocks noGrp="1"/>
              </p:cNvGraphicFramePr>
              <p:nvPr>
                <p:extLst>
                  <p:ext uri="{D42A27DB-BD31-4B8C-83A1-F6EECF244321}">
                    <p14:modId xmlns:p14="http://schemas.microsoft.com/office/powerpoint/2010/main" val="1143992523"/>
                  </p:ext>
                </p:extLst>
              </p:nvPr>
            </p:nvGraphicFramePr>
            <p:xfrm>
              <a:off x="535765" y="4515205"/>
              <a:ext cx="11229112" cy="1225452"/>
            </p:xfrm>
            <a:graphic>
              <a:graphicData uri="http://schemas.openxmlformats.org/drawingml/2006/table">
                <a:tbl>
                  <a:tblPr firstRow="1" bandRow="1">
                    <a:tableStyleId>{5C22544A-7EE6-4342-B048-85BDC9FD1C3A}</a:tableStyleId>
                  </a:tblPr>
                  <a:tblGrid>
                    <a:gridCol w="4219900">
                      <a:extLst>
                        <a:ext uri="{9D8B030D-6E8A-4147-A177-3AD203B41FA5}">
                          <a16:colId xmlns:a16="http://schemas.microsoft.com/office/drawing/2014/main" val="2992096801"/>
                        </a:ext>
                      </a:extLst>
                    </a:gridCol>
                    <a:gridCol w="7009212">
                      <a:extLst>
                        <a:ext uri="{9D8B030D-6E8A-4147-A177-3AD203B41FA5}">
                          <a16:colId xmlns:a16="http://schemas.microsoft.com/office/drawing/2014/main" val="2051816363"/>
                        </a:ext>
                      </a:extLst>
                    </a:gridCol>
                  </a:tblGrid>
                  <a:tr h="171816">
                    <a:tc gridSpan="2">
                      <a:txBody>
                        <a:bodyPr/>
                        <a:lstStyle/>
                        <a:p>
                          <a:pPr marL="0" marR="0" algn="ctr">
                            <a:spcBef>
                              <a:spcPts val="300"/>
                            </a:spcBef>
                            <a:spcAft>
                              <a:spcPts val="300"/>
                            </a:spcAft>
                          </a:pPr>
                          <a:r>
                            <a:rPr lang="en-US" sz="1400" dirty="0">
                              <a:effectLst/>
                            </a:rPr>
                            <a:t>Efficiencies</a:t>
                          </a:r>
                          <a:endParaRPr lang="en-US" sz="1400" dirty="0">
                            <a:solidFill>
                              <a:srgbClr val="383838"/>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0D9"/>
                        </a:solidFill>
                      </a:tcPr>
                    </a:tc>
                    <a:tc hMerge="1">
                      <a:txBody>
                        <a:bodyPr/>
                        <a:lstStyle/>
                        <a:p>
                          <a:endParaRPr lang="en-US"/>
                        </a:p>
                      </a:txBody>
                      <a:tcPr/>
                    </a:tc>
                    <a:extLst>
                      <a:ext uri="{0D108BD9-81ED-4DB2-BD59-A6C34878D82A}">
                        <a16:rowId xmlns:a16="http://schemas.microsoft.com/office/drawing/2014/main" val="1237252066"/>
                      </a:ext>
                    </a:extLst>
                  </a:tr>
                  <a:tr h="506001">
                    <a:tc>
                      <a:txBody>
                        <a:bodyPr/>
                        <a:lstStyle/>
                        <a:p>
                          <a:pPr marL="0" marR="0" algn="ctr">
                            <a:spcBef>
                              <a:spcPts val="300"/>
                            </a:spcBef>
                            <a:spcAft>
                              <a:spcPts val="300"/>
                            </a:spcAft>
                          </a:pPr>
                          <a:r>
                            <a:rPr lang="en-US" sz="1800">
                              <a:effectLst/>
                            </a:rPr>
                            <a:t>Round-Trip Efficiency</a:t>
                          </a:r>
                          <a:endParaRPr lang="en-US" sz="1800">
                            <a:solidFill>
                              <a:srgbClr val="383838"/>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D0E6A6"/>
                        </a:solidFill>
                      </a:tcPr>
                    </a:tc>
                    <a:tc>
                      <a:txBody>
                        <a:bodyPr/>
                        <a:lstStyle/>
                        <a:p>
                          <a:pPr marL="0" marR="0" algn="ctr">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1400" i="1">
                                        <a:effectLst/>
                                        <a:latin typeface="Cambria Math" panose="02040503050406030204" pitchFamily="18" charset="0"/>
                                      </a:rPr>
                                    </m:ctrlPr>
                                  </m:fPr>
                                  <m:num>
                                    <m:r>
                                      <a:rPr lang="en-US" sz="1400">
                                        <a:effectLst/>
                                        <a:latin typeface="Cambria Math" panose="02040503050406030204" pitchFamily="18" charset="0"/>
                                      </a:rPr>
                                      <m:t>𝐹𝑢𝑙𝑙</m:t>
                                    </m:r>
                                    <m:r>
                                      <a:rPr lang="en-US" sz="1400">
                                        <a:effectLst/>
                                        <a:latin typeface="Cambria Math" panose="02040503050406030204" pitchFamily="18" charset="0"/>
                                      </a:rPr>
                                      <m:t> </m:t>
                                    </m:r>
                                    <m:r>
                                      <a:rPr lang="en-US" sz="1400">
                                        <a:effectLst/>
                                        <a:latin typeface="Cambria Math" panose="02040503050406030204" pitchFamily="18" charset="0"/>
                                      </a:rPr>
                                      <m:t>𝐶𝑦𝑐𝑙𝑒</m:t>
                                    </m:r>
                                    <m:r>
                                      <a:rPr lang="en-US" sz="1400">
                                        <a:effectLst/>
                                        <a:latin typeface="Cambria Math" panose="02040503050406030204" pitchFamily="18" charset="0"/>
                                      </a:rPr>
                                      <m:t> </m:t>
                                    </m:r>
                                    <m:r>
                                      <a:rPr lang="en-US" sz="1400">
                                        <a:effectLst/>
                                        <a:latin typeface="Cambria Math" panose="02040503050406030204" pitchFamily="18" charset="0"/>
                                      </a:rPr>
                                      <m:t>𝑁𝑒𝑡</m:t>
                                    </m:r>
                                    <m:r>
                                      <a:rPr lang="en-US" sz="1400">
                                        <a:effectLst/>
                                        <a:latin typeface="Cambria Math" panose="02040503050406030204" pitchFamily="18" charset="0"/>
                                      </a:rPr>
                                      <m:t> </m:t>
                                    </m:r>
                                    <m:r>
                                      <a:rPr lang="en-US" sz="1400">
                                        <a:effectLst/>
                                        <a:latin typeface="Cambria Math" panose="02040503050406030204" pitchFamily="18" charset="0"/>
                                      </a:rPr>
                                      <m:t>𝑃𝑙𝑎𝑛𝑡</m:t>
                                    </m:r>
                                    <m:r>
                                      <a:rPr lang="en-US" sz="1400">
                                        <a:effectLst/>
                                        <a:latin typeface="Cambria Math" panose="02040503050406030204" pitchFamily="18" charset="0"/>
                                      </a:rPr>
                                      <m:t> </m:t>
                                    </m:r>
                                    <m:r>
                                      <a:rPr lang="en-US" sz="1400">
                                        <a:effectLst/>
                                        <a:latin typeface="Cambria Math" panose="02040503050406030204" pitchFamily="18" charset="0"/>
                                      </a:rPr>
                                      <m:t>𝑃𝑜𝑤𝑒𝑟</m:t>
                                    </m:r>
                                  </m:num>
                                  <m:den>
                                    <m:r>
                                      <a:rPr lang="en-US" sz="1400">
                                        <a:effectLst/>
                                        <a:latin typeface="Cambria Math" panose="02040503050406030204" pitchFamily="18" charset="0"/>
                                      </a:rPr>
                                      <m:t>𝐹𝑢𝑙𝑙</m:t>
                                    </m:r>
                                    <m:r>
                                      <a:rPr lang="en-US" sz="1400">
                                        <a:effectLst/>
                                        <a:latin typeface="Cambria Math" panose="02040503050406030204" pitchFamily="18" charset="0"/>
                                      </a:rPr>
                                      <m:t> </m:t>
                                    </m:r>
                                    <m:r>
                                      <a:rPr lang="en-US" sz="1400">
                                        <a:effectLst/>
                                        <a:latin typeface="Cambria Math" panose="02040503050406030204" pitchFamily="18" charset="0"/>
                                      </a:rPr>
                                      <m:t>𝐶𝑦𝑐𝑙𝑒</m:t>
                                    </m:r>
                                    <m:r>
                                      <a:rPr lang="en-US" sz="1400">
                                        <a:effectLst/>
                                        <a:latin typeface="Cambria Math" panose="02040503050406030204" pitchFamily="18" charset="0"/>
                                      </a:rPr>
                                      <m:t> </m:t>
                                    </m:r>
                                    <m:r>
                                      <a:rPr lang="en-US" sz="1400">
                                        <a:effectLst/>
                                        <a:latin typeface="Cambria Math" panose="02040503050406030204" pitchFamily="18" charset="0"/>
                                      </a:rPr>
                                      <m:t>𝑇h𝑒𝑟𝑚𝑎𝑙</m:t>
                                    </m:r>
                                    <m:r>
                                      <a:rPr lang="en-US" sz="1400">
                                        <a:effectLst/>
                                        <a:latin typeface="Cambria Math" panose="02040503050406030204" pitchFamily="18" charset="0"/>
                                      </a:rPr>
                                      <m:t> </m:t>
                                    </m:r>
                                    <m:r>
                                      <a:rPr lang="en-US" sz="1400">
                                        <a:effectLst/>
                                        <a:latin typeface="Cambria Math" panose="02040503050406030204" pitchFamily="18" charset="0"/>
                                      </a:rPr>
                                      <m:t>𝐼𝑛𝑝𝑢𝑡</m:t>
                                    </m:r>
                                    <m:r>
                                      <a:rPr lang="en-US" sz="1400">
                                        <a:effectLst/>
                                        <a:latin typeface="Cambria Math" panose="02040503050406030204" pitchFamily="18" charset="0"/>
                                      </a:rPr>
                                      <m:t> (</m:t>
                                    </m:r>
                                    <m:r>
                                      <a:rPr lang="en-US" sz="1400">
                                        <a:effectLst/>
                                        <a:latin typeface="Cambria Math" panose="02040503050406030204" pitchFamily="18" charset="0"/>
                                      </a:rPr>
                                      <m:t>𝐻𝐻𝑉</m:t>
                                    </m:r>
                                    <m:r>
                                      <a:rPr lang="en-US" sz="1400">
                                        <a:effectLst/>
                                        <a:latin typeface="Cambria Math" panose="02040503050406030204" pitchFamily="18" charset="0"/>
                                      </a:rPr>
                                      <m:t>)</m:t>
                                    </m:r>
                                  </m:den>
                                </m:f>
                              </m:oMath>
                            </m:oMathPara>
                          </a14:m>
                          <a:endParaRPr lang="en-US" sz="1400" dirty="0">
                            <a:solidFill>
                              <a:srgbClr val="383838"/>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D0E6A6"/>
                        </a:solidFill>
                      </a:tcPr>
                    </a:tc>
                    <a:extLst>
                      <a:ext uri="{0D108BD9-81ED-4DB2-BD59-A6C34878D82A}">
                        <a16:rowId xmlns:a16="http://schemas.microsoft.com/office/drawing/2014/main" val="3496615811"/>
                      </a:ext>
                    </a:extLst>
                  </a:tr>
                  <a:tr h="506091">
                    <a:tc>
                      <a:txBody>
                        <a:bodyPr/>
                        <a:lstStyle/>
                        <a:p>
                          <a:pPr marL="0" marR="0" algn="ctr">
                            <a:spcBef>
                              <a:spcPts val="300"/>
                            </a:spcBef>
                            <a:spcAft>
                              <a:spcPts val="300"/>
                            </a:spcAft>
                          </a:pPr>
                          <a:r>
                            <a:rPr lang="en-US" sz="1800" dirty="0">
                              <a:effectLst/>
                            </a:rPr>
                            <a:t>Apparent Charging Efficiency</a:t>
                          </a:r>
                          <a:endParaRPr lang="en-US" sz="1800" dirty="0">
                            <a:solidFill>
                              <a:srgbClr val="383838"/>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F5FAED"/>
                        </a:solidFill>
                      </a:tcPr>
                    </a:tc>
                    <a:tc>
                      <a:txBody>
                        <a:bodyPr/>
                        <a:lstStyle/>
                        <a:p>
                          <a:pPr marL="0" marR="0" algn="ctr">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1400" i="1">
                                        <a:effectLst/>
                                        <a:latin typeface="Cambria Math" panose="02040503050406030204" pitchFamily="18" charset="0"/>
                                      </a:rPr>
                                    </m:ctrlPr>
                                  </m:fPr>
                                  <m:num>
                                    <m:r>
                                      <a:rPr lang="en-US" sz="1400">
                                        <a:effectLst/>
                                        <a:latin typeface="Cambria Math" panose="02040503050406030204" pitchFamily="18" charset="0"/>
                                      </a:rPr>
                                      <m:t>𝑅𝑜𝑢𝑛𝑑</m:t>
                                    </m:r>
                                    <m:r>
                                      <a:rPr lang="en-US" sz="1400">
                                        <a:effectLst/>
                                        <a:latin typeface="Cambria Math" panose="02040503050406030204" pitchFamily="18" charset="0"/>
                                      </a:rPr>
                                      <m:t>−</m:t>
                                    </m:r>
                                    <m:r>
                                      <a:rPr lang="en-US" sz="1400">
                                        <a:effectLst/>
                                        <a:latin typeface="Cambria Math" panose="02040503050406030204" pitchFamily="18" charset="0"/>
                                      </a:rPr>
                                      <m:t>𝑇𝑟𝑖𝑝</m:t>
                                    </m:r>
                                    <m:r>
                                      <a:rPr lang="en-US" sz="1400">
                                        <a:effectLst/>
                                        <a:latin typeface="Cambria Math" panose="02040503050406030204" pitchFamily="18" charset="0"/>
                                      </a:rPr>
                                      <m:t> </m:t>
                                    </m:r>
                                    <m:r>
                                      <a:rPr lang="en-US" sz="1400">
                                        <a:effectLst/>
                                        <a:latin typeface="Cambria Math" panose="02040503050406030204" pitchFamily="18" charset="0"/>
                                      </a:rPr>
                                      <m:t>𝐸𝑓𝑓𝑖𝑐𝑖𝑒𝑛𝑐𝑦</m:t>
                                    </m:r>
                                  </m:num>
                                  <m:den>
                                    <m:r>
                                      <a:rPr lang="en-US" sz="1400">
                                        <a:effectLst/>
                                        <a:latin typeface="Cambria Math" panose="02040503050406030204" pitchFamily="18" charset="0"/>
                                      </a:rPr>
                                      <m:t>𝐷𝑖𝑠𝑐h𝑎𝑟𝑔𝑒</m:t>
                                    </m:r>
                                    <m:r>
                                      <a:rPr lang="en-US" sz="1400">
                                        <a:effectLst/>
                                        <a:latin typeface="Cambria Math" panose="02040503050406030204" pitchFamily="18" charset="0"/>
                                      </a:rPr>
                                      <m:t> </m:t>
                                    </m:r>
                                    <m:r>
                                      <a:rPr lang="en-US" sz="1400">
                                        <a:effectLst/>
                                        <a:latin typeface="Cambria Math" panose="02040503050406030204" pitchFamily="18" charset="0"/>
                                      </a:rPr>
                                      <m:t>𝐸𝑓𝑓𝑖𝑐𝑖𝑒𝑛𝑐𝑦</m:t>
                                    </m:r>
                                  </m:den>
                                </m:f>
                              </m:oMath>
                            </m:oMathPara>
                          </a14:m>
                          <a:endParaRPr lang="en-US" sz="1400" dirty="0">
                            <a:solidFill>
                              <a:srgbClr val="383838"/>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F5FAED"/>
                        </a:solidFill>
                      </a:tcPr>
                    </a:tc>
                    <a:extLst>
                      <a:ext uri="{0D108BD9-81ED-4DB2-BD59-A6C34878D82A}">
                        <a16:rowId xmlns:a16="http://schemas.microsoft.com/office/drawing/2014/main" val="794937243"/>
                      </a:ext>
                    </a:extLst>
                  </a:tr>
                </a:tbl>
              </a:graphicData>
            </a:graphic>
          </p:graphicFrame>
        </mc:Choice>
        <mc:Fallback xmlns="">
          <p:graphicFrame>
            <p:nvGraphicFramePr>
              <p:cNvPr id="5" name="Table 4">
                <a:extLst>
                  <a:ext uri="{FF2B5EF4-FFF2-40B4-BE49-F238E27FC236}">
                    <a16:creationId xmlns:a16="http://schemas.microsoft.com/office/drawing/2014/main" id="{D29FA8C3-5C8A-45A4-A6BA-3C266F65ED03}"/>
                  </a:ext>
                </a:extLst>
              </p:cNvPr>
              <p:cNvGraphicFramePr>
                <a:graphicFrameLocks noGrp="1"/>
              </p:cNvGraphicFramePr>
              <p:nvPr>
                <p:extLst>
                  <p:ext uri="{D42A27DB-BD31-4B8C-83A1-F6EECF244321}">
                    <p14:modId xmlns:p14="http://schemas.microsoft.com/office/powerpoint/2010/main" val="1143992523"/>
                  </p:ext>
                </p:extLst>
              </p:nvPr>
            </p:nvGraphicFramePr>
            <p:xfrm>
              <a:off x="535765" y="4515205"/>
              <a:ext cx="11229112" cy="1225452"/>
            </p:xfrm>
            <a:graphic>
              <a:graphicData uri="http://schemas.openxmlformats.org/drawingml/2006/table">
                <a:tbl>
                  <a:tblPr firstRow="1" bandRow="1">
                    <a:tableStyleId>{5C22544A-7EE6-4342-B048-85BDC9FD1C3A}</a:tableStyleId>
                  </a:tblPr>
                  <a:tblGrid>
                    <a:gridCol w="4219900">
                      <a:extLst>
                        <a:ext uri="{9D8B030D-6E8A-4147-A177-3AD203B41FA5}">
                          <a16:colId xmlns:a16="http://schemas.microsoft.com/office/drawing/2014/main" val="2992096801"/>
                        </a:ext>
                      </a:extLst>
                    </a:gridCol>
                    <a:gridCol w="7009212">
                      <a:extLst>
                        <a:ext uri="{9D8B030D-6E8A-4147-A177-3AD203B41FA5}">
                          <a16:colId xmlns:a16="http://schemas.microsoft.com/office/drawing/2014/main" val="2051816363"/>
                        </a:ext>
                      </a:extLst>
                    </a:gridCol>
                  </a:tblGrid>
                  <a:tr h="213360">
                    <a:tc gridSpan="2">
                      <a:txBody>
                        <a:bodyPr/>
                        <a:lstStyle/>
                        <a:p>
                          <a:pPr marL="0" marR="0" algn="ctr">
                            <a:spcBef>
                              <a:spcPts val="300"/>
                            </a:spcBef>
                            <a:spcAft>
                              <a:spcPts val="300"/>
                            </a:spcAft>
                          </a:pPr>
                          <a:r>
                            <a:rPr lang="en-US" sz="1400" dirty="0">
                              <a:effectLst/>
                            </a:rPr>
                            <a:t>Efficiencies</a:t>
                          </a:r>
                          <a:endParaRPr lang="en-US" sz="1400" dirty="0">
                            <a:solidFill>
                              <a:srgbClr val="383838"/>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00B0D9"/>
                        </a:solidFill>
                      </a:tcPr>
                    </a:tc>
                    <a:tc hMerge="1">
                      <a:txBody>
                        <a:bodyPr/>
                        <a:lstStyle/>
                        <a:p>
                          <a:endParaRPr lang="en-US"/>
                        </a:p>
                      </a:txBody>
                      <a:tcPr/>
                    </a:tc>
                    <a:extLst>
                      <a:ext uri="{0D108BD9-81ED-4DB2-BD59-A6C34878D82A}">
                        <a16:rowId xmlns:a16="http://schemas.microsoft.com/office/drawing/2014/main" val="1237252066"/>
                      </a:ext>
                    </a:extLst>
                  </a:tr>
                  <a:tr h="506001">
                    <a:tc>
                      <a:txBody>
                        <a:bodyPr/>
                        <a:lstStyle/>
                        <a:p>
                          <a:pPr marL="0" marR="0" algn="ctr">
                            <a:spcBef>
                              <a:spcPts val="300"/>
                            </a:spcBef>
                            <a:spcAft>
                              <a:spcPts val="300"/>
                            </a:spcAft>
                          </a:pPr>
                          <a:r>
                            <a:rPr lang="en-US" sz="1800">
                              <a:effectLst/>
                            </a:rPr>
                            <a:t>Round-Trip Efficiency</a:t>
                          </a:r>
                          <a:endParaRPr lang="en-US" sz="1800">
                            <a:solidFill>
                              <a:srgbClr val="383838"/>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D0E6A6"/>
                        </a:solidFill>
                      </a:tcPr>
                    </a:tc>
                    <a:tc>
                      <a:txBody>
                        <a:bodyPr/>
                        <a:lstStyle/>
                        <a:p>
                          <a:endParaRPr lang="en-US"/>
                        </a:p>
                      </a:txBody>
                      <a:tcPr marL="68580" marR="68580" marT="0" marB="0" anchor="ctr">
                        <a:blipFill>
                          <a:blip r:embed="rId3"/>
                          <a:stretch>
                            <a:fillRect l="-60348" t="-53571" r="-435" b="-101190"/>
                          </a:stretch>
                        </a:blipFill>
                      </a:tcPr>
                    </a:tc>
                    <a:extLst>
                      <a:ext uri="{0D108BD9-81ED-4DB2-BD59-A6C34878D82A}">
                        <a16:rowId xmlns:a16="http://schemas.microsoft.com/office/drawing/2014/main" val="3496615811"/>
                      </a:ext>
                    </a:extLst>
                  </a:tr>
                  <a:tr h="506091">
                    <a:tc>
                      <a:txBody>
                        <a:bodyPr/>
                        <a:lstStyle/>
                        <a:p>
                          <a:pPr marL="0" marR="0" algn="ctr">
                            <a:spcBef>
                              <a:spcPts val="300"/>
                            </a:spcBef>
                            <a:spcAft>
                              <a:spcPts val="300"/>
                            </a:spcAft>
                          </a:pPr>
                          <a:r>
                            <a:rPr lang="en-US" sz="1800" dirty="0">
                              <a:effectLst/>
                            </a:rPr>
                            <a:t>Apparent Charging Efficiency</a:t>
                          </a:r>
                          <a:endParaRPr lang="en-US" sz="1800" dirty="0">
                            <a:solidFill>
                              <a:srgbClr val="383838"/>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solidFill>
                          <a:srgbClr val="F5FAED"/>
                        </a:solidFill>
                      </a:tcPr>
                    </a:tc>
                    <a:tc>
                      <a:txBody>
                        <a:bodyPr/>
                        <a:lstStyle/>
                        <a:p>
                          <a:endParaRPr lang="en-US"/>
                        </a:p>
                      </a:txBody>
                      <a:tcPr marL="68580" marR="68580" marT="0" marB="0" anchor="ctr">
                        <a:blipFill>
                          <a:blip r:embed="rId3"/>
                          <a:stretch>
                            <a:fillRect l="-60348" t="-155422" r="-435" b="-2410"/>
                          </a:stretch>
                        </a:blipFill>
                      </a:tcPr>
                    </a:tc>
                    <a:extLst>
                      <a:ext uri="{0D108BD9-81ED-4DB2-BD59-A6C34878D82A}">
                        <a16:rowId xmlns:a16="http://schemas.microsoft.com/office/drawing/2014/main" val="794937243"/>
                      </a:ext>
                    </a:extLst>
                  </a:tr>
                </a:tbl>
              </a:graphicData>
            </a:graphic>
          </p:graphicFrame>
        </mc:Fallback>
      </mc:AlternateContent>
      <p:sp>
        <p:nvSpPr>
          <p:cNvPr id="7" name="TextBox 6">
            <a:extLst>
              <a:ext uri="{FF2B5EF4-FFF2-40B4-BE49-F238E27FC236}">
                <a16:creationId xmlns:a16="http://schemas.microsoft.com/office/drawing/2014/main" id="{317E7C37-3573-4EBE-B9AC-9944DFC56DE1}"/>
              </a:ext>
            </a:extLst>
          </p:cNvPr>
          <p:cNvSpPr txBox="1"/>
          <p:nvPr/>
        </p:nvSpPr>
        <p:spPr>
          <a:xfrm>
            <a:off x="883637" y="5844815"/>
            <a:ext cx="6096000" cy="369332"/>
          </a:xfrm>
          <a:prstGeom prst="rect">
            <a:avLst/>
          </a:prstGeom>
          <a:noFill/>
        </p:spPr>
        <p:txBody>
          <a:bodyPr wrap="square">
            <a:spAutoFit/>
          </a:bodyPr>
          <a:lstStyle/>
          <a:p>
            <a:pPr algn="ctr"/>
            <a:r>
              <a:rPr lang="en-US" dirty="0">
                <a:hlinkClick r:id="rId4"/>
              </a:rPr>
              <a:t>1 - NETL Fossil Energy Baseline Report Link</a:t>
            </a:r>
            <a:endParaRPr lang="en-US" dirty="0"/>
          </a:p>
        </p:txBody>
      </p:sp>
      <p:sp>
        <p:nvSpPr>
          <p:cNvPr id="9" name="TextBox 8">
            <a:extLst>
              <a:ext uri="{FF2B5EF4-FFF2-40B4-BE49-F238E27FC236}">
                <a16:creationId xmlns:a16="http://schemas.microsoft.com/office/drawing/2014/main" id="{0489A547-4295-4048-B7B3-69515767A19D}"/>
              </a:ext>
            </a:extLst>
          </p:cNvPr>
          <p:cNvSpPr txBox="1"/>
          <p:nvPr/>
        </p:nvSpPr>
        <p:spPr>
          <a:xfrm>
            <a:off x="7052030" y="5844815"/>
            <a:ext cx="4256333" cy="369332"/>
          </a:xfrm>
          <a:prstGeom prst="rect">
            <a:avLst/>
          </a:prstGeom>
          <a:noFill/>
        </p:spPr>
        <p:txBody>
          <a:bodyPr wrap="square">
            <a:spAutoFit/>
          </a:bodyPr>
          <a:lstStyle/>
          <a:p>
            <a:r>
              <a:rPr lang="en-US" dirty="0">
                <a:hlinkClick r:id="rId5"/>
              </a:rPr>
              <a:t>2 - TEA of NGFC Plant Configurations</a:t>
            </a:r>
            <a:endParaRPr lang="en-US" dirty="0"/>
          </a:p>
        </p:txBody>
      </p:sp>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5</a:t>
            </a:fld>
            <a:endParaRPr lang="en-US" dirty="0"/>
          </a:p>
        </p:txBody>
      </p:sp>
    </p:spTree>
    <p:extLst>
      <p:ext uri="{BB962C8B-B14F-4D97-AF65-F5344CB8AC3E}">
        <p14:creationId xmlns:p14="http://schemas.microsoft.com/office/powerpoint/2010/main" val="82052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EACF1-33DB-45DF-86C0-8700E15D40EF}"/>
              </a:ext>
            </a:extLst>
          </p:cNvPr>
          <p:cNvSpPr>
            <a:spLocks noGrp="1"/>
          </p:cNvSpPr>
          <p:nvPr>
            <p:ph type="title"/>
          </p:nvPr>
        </p:nvSpPr>
        <p:spPr/>
        <p:txBody>
          <a:bodyPr/>
          <a:lstStyle/>
          <a:p>
            <a:r>
              <a:rPr lang="en-US" b="1" dirty="0"/>
              <a:t>Design Basis</a:t>
            </a:r>
          </a:p>
        </p:txBody>
      </p:sp>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6</a:t>
            </a:fld>
            <a:endParaRPr lang="en-US" dirty="0"/>
          </a:p>
        </p:txBody>
      </p:sp>
      <p:grpSp>
        <p:nvGrpSpPr>
          <p:cNvPr id="13" name="Group 12">
            <a:extLst>
              <a:ext uri="{FF2B5EF4-FFF2-40B4-BE49-F238E27FC236}">
                <a16:creationId xmlns:a16="http://schemas.microsoft.com/office/drawing/2014/main" id="{BBB9AA2D-BCF0-42BC-ED24-DC84C22529C5}"/>
              </a:ext>
            </a:extLst>
          </p:cNvPr>
          <p:cNvGrpSpPr/>
          <p:nvPr/>
        </p:nvGrpSpPr>
        <p:grpSpPr>
          <a:xfrm>
            <a:off x="1168874" y="806709"/>
            <a:ext cx="9505954" cy="5430346"/>
            <a:chOff x="1178018" y="852429"/>
            <a:chExt cx="9505954" cy="5430346"/>
          </a:xfrm>
        </p:grpSpPr>
        <p:grpSp>
          <p:nvGrpSpPr>
            <p:cNvPr id="14" name="Group 4">
              <a:extLst>
                <a:ext uri="{FF2B5EF4-FFF2-40B4-BE49-F238E27FC236}">
                  <a16:creationId xmlns:a16="http://schemas.microsoft.com/office/drawing/2014/main" id="{418EB827-0719-CCFB-0B12-D2449EAF494C}"/>
                </a:ext>
              </a:extLst>
            </p:cNvPr>
            <p:cNvGrpSpPr>
              <a:grpSpLocks noChangeAspect="1"/>
            </p:cNvGrpSpPr>
            <p:nvPr/>
          </p:nvGrpSpPr>
          <p:grpSpPr bwMode="auto">
            <a:xfrm>
              <a:off x="1178018" y="852429"/>
              <a:ext cx="9505954" cy="5430346"/>
              <a:chOff x="899" y="550"/>
              <a:chExt cx="5838" cy="3335"/>
            </a:xfrm>
          </p:grpSpPr>
          <p:sp>
            <p:nvSpPr>
              <p:cNvPr id="16" name="AutoShape 3">
                <a:extLst>
                  <a:ext uri="{FF2B5EF4-FFF2-40B4-BE49-F238E27FC236}">
                    <a16:creationId xmlns:a16="http://schemas.microsoft.com/office/drawing/2014/main" id="{21A0FC1D-05E5-8040-A34B-004806146B57}"/>
                  </a:ext>
                </a:extLst>
              </p:cNvPr>
              <p:cNvSpPr>
                <a:spLocks noChangeAspect="1" noChangeArrowheads="1" noTextEdit="1"/>
              </p:cNvSpPr>
              <p:nvPr/>
            </p:nvSpPr>
            <p:spPr bwMode="auto">
              <a:xfrm>
                <a:off x="899" y="550"/>
                <a:ext cx="5838" cy="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Group 205">
                <a:extLst>
                  <a:ext uri="{FF2B5EF4-FFF2-40B4-BE49-F238E27FC236}">
                    <a16:creationId xmlns:a16="http://schemas.microsoft.com/office/drawing/2014/main" id="{328985E3-0F7F-7774-6178-0EB158B1E2A2}"/>
                  </a:ext>
                </a:extLst>
              </p:cNvPr>
              <p:cNvGrpSpPr>
                <a:grpSpLocks/>
              </p:cNvGrpSpPr>
              <p:nvPr/>
            </p:nvGrpSpPr>
            <p:grpSpPr bwMode="auto">
              <a:xfrm>
                <a:off x="948" y="586"/>
                <a:ext cx="5786" cy="3255"/>
                <a:chOff x="948" y="586"/>
                <a:chExt cx="5786" cy="3255"/>
              </a:xfrm>
            </p:grpSpPr>
            <p:sp>
              <p:nvSpPr>
                <p:cNvPr id="23" name="Freeform 5">
                  <a:extLst>
                    <a:ext uri="{FF2B5EF4-FFF2-40B4-BE49-F238E27FC236}">
                      <a16:creationId xmlns:a16="http://schemas.microsoft.com/office/drawing/2014/main" id="{9EF3CEE8-5F15-3409-CA1B-6E539D22EE54}"/>
                    </a:ext>
                  </a:extLst>
                </p:cNvPr>
                <p:cNvSpPr>
                  <a:spLocks/>
                </p:cNvSpPr>
                <p:nvPr/>
              </p:nvSpPr>
              <p:spPr bwMode="auto">
                <a:xfrm>
                  <a:off x="5999" y="3275"/>
                  <a:ext cx="340" cy="340"/>
                </a:xfrm>
                <a:custGeom>
                  <a:avLst/>
                  <a:gdLst>
                    <a:gd name="T0" fmla="*/ 340 w 340"/>
                    <a:gd name="T1" fmla="*/ 340 h 340"/>
                    <a:gd name="T2" fmla="*/ 0 w 340"/>
                    <a:gd name="T3" fmla="*/ 272 h 340"/>
                    <a:gd name="T4" fmla="*/ 0 w 340"/>
                    <a:gd name="T5" fmla="*/ 68 h 340"/>
                    <a:gd name="T6" fmla="*/ 340 w 340"/>
                    <a:gd name="T7" fmla="*/ 0 h 340"/>
                    <a:gd name="T8" fmla="*/ 340 w 340"/>
                    <a:gd name="T9" fmla="*/ 340 h 340"/>
                  </a:gdLst>
                  <a:ahLst/>
                  <a:cxnLst>
                    <a:cxn ang="0">
                      <a:pos x="T0" y="T1"/>
                    </a:cxn>
                    <a:cxn ang="0">
                      <a:pos x="T2" y="T3"/>
                    </a:cxn>
                    <a:cxn ang="0">
                      <a:pos x="T4" y="T5"/>
                    </a:cxn>
                    <a:cxn ang="0">
                      <a:pos x="T6" y="T7"/>
                    </a:cxn>
                    <a:cxn ang="0">
                      <a:pos x="T8" y="T9"/>
                    </a:cxn>
                  </a:cxnLst>
                  <a:rect l="0" t="0" r="r" b="b"/>
                  <a:pathLst>
                    <a:path w="340" h="340">
                      <a:moveTo>
                        <a:pt x="340" y="340"/>
                      </a:moveTo>
                      <a:lnTo>
                        <a:pt x="0" y="272"/>
                      </a:lnTo>
                      <a:lnTo>
                        <a:pt x="0" y="68"/>
                      </a:lnTo>
                      <a:lnTo>
                        <a:pt x="340" y="0"/>
                      </a:lnTo>
                      <a:lnTo>
                        <a:pt x="340" y="34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6">
                  <a:extLst>
                    <a:ext uri="{FF2B5EF4-FFF2-40B4-BE49-F238E27FC236}">
                      <a16:creationId xmlns:a16="http://schemas.microsoft.com/office/drawing/2014/main" id="{830EFB7A-E280-212F-812C-96F24C416A01}"/>
                    </a:ext>
                  </a:extLst>
                </p:cNvPr>
                <p:cNvSpPr>
                  <a:spLocks noChangeArrowheads="1"/>
                </p:cNvSpPr>
                <p:nvPr/>
              </p:nvSpPr>
              <p:spPr bwMode="auto">
                <a:xfrm>
                  <a:off x="6005" y="3414"/>
                  <a:ext cx="32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1" u="none" strike="noStrike" cap="none" normalizeH="0" baseline="0" dirty="0">
                      <a:ln>
                        <a:noFill/>
                      </a:ln>
                      <a:solidFill>
                        <a:srgbClr val="000000"/>
                      </a:solidFill>
                      <a:effectLst/>
                      <a:latin typeface="Century Gothic" panose="020B0502020202020204" pitchFamily="34" charset="0"/>
                    </a:rPr>
                    <a:t>Compressor</a:t>
                  </a:r>
                  <a:endParaRPr kumimoji="0" lang="en-US" altLang="en-US" sz="1600" b="0" i="0" u="none" strike="noStrike" cap="none" normalizeH="0" baseline="0" dirty="0">
                    <a:ln>
                      <a:noFill/>
                    </a:ln>
                    <a:solidFill>
                      <a:schemeClr val="tx1"/>
                    </a:solidFill>
                    <a:effectLst/>
                    <a:latin typeface="Century Gothic" panose="020B0502020202020204" pitchFamily="34" charset="0"/>
                  </a:endParaRPr>
                </a:p>
              </p:txBody>
            </p:sp>
            <p:sp>
              <p:nvSpPr>
                <p:cNvPr id="25" name="Freeform 7">
                  <a:extLst>
                    <a:ext uri="{FF2B5EF4-FFF2-40B4-BE49-F238E27FC236}">
                      <a16:creationId xmlns:a16="http://schemas.microsoft.com/office/drawing/2014/main" id="{0090A43E-98BC-0BCF-D5EE-102EC959A755}"/>
                    </a:ext>
                  </a:extLst>
                </p:cNvPr>
                <p:cNvSpPr>
                  <a:spLocks/>
                </p:cNvSpPr>
                <p:nvPr/>
              </p:nvSpPr>
              <p:spPr bwMode="auto">
                <a:xfrm>
                  <a:off x="5591" y="1301"/>
                  <a:ext cx="340" cy="340"/>
                </a:xfrm>
                <a:custGeom>
                  <a:avLst/>
                  <a:gdLst>
                    <a:gd name="T0" fmla="*/ 0 w 340"/>
                    <a:gd name="T1" fmla="*/ 340 h 340"/>
                    <a:gd name="T2" fmla="*/ 340 w 340"/>
                    <a:gd name="T3" fmla="*/ 272 h 340"/>
                    <a:gd name="T4" fmla="*/ 340 w 340"/>
                    <a:gd name="T5" fmla="*/ 68 h 340"/>
                    <a:gd name="T6" fmla="*/ 0 w 340"/>
                    <a:gd name="T7" fmla="*/ 0 h 340"/>
                    <a:gd name="T8" fmla="*/ 0 w 340"/>
                    <a:gd name="T9" fmla="*/ 340 h 340"/>
                  </a:gdLst>
                  <a:ahLst/>
                  <a:cxnLst>
                    <a:cxn ang="0">
                      <a:pos x="T0" y="T1"/>
                    </a:cxn>
                    <a:cxn ang="0">
                      <a:pos x="T2" y="T3"/>
                    </a:cxn>
                    <a:cxn ang="0">
                      <a:pos x="T4" y="T5"/>
                    </a:cxn>
                    <a:cxn ang="0">
                      <a:pos x="T6" y="T7"/>
                    </a:cxn>
                    <a:cxn ang="0">
                      <a:pos x="T8" y="T9"/>
                    </a:cxn>
                  </a:cxnLst>
                  <a:rect l="0" t="0" r="r" b="b"/>
                  <a:pathLst>
                    <a:path w="340" h="340">
                      <a:moveTo>
                        <a:pt x="0" y="340"/>
                      </a:moveTo>
                      <a:lnTo>
                        <a:pt x="340" y="272"/>
                      </a:lnTo>
                      <a:lnTo>
                        <a:pt x="340" y="68"/>
                      </a:lnTo>
                      <a:lnTo>
                        <a:pt x="0" y="0"/>
                      </a:lnTo>
                      <a:lnTo>
                        <a:pt x="0"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a:extLst>
                    <a:ext uri="{FF2B5EF4-FFF2-40B4-BE49-F238E27FC236}">
                      <a16:creationId xmlns:a16="http://schemas.microsoft.com/office/drawing/2014/main" id="{6BB2D102-D4C4-988E-6F4D-3D89E31B0051}"/>
                    </a:ext>
                  </a:extLst>
                </p:cNvPr>
                <p:cNvSpPr>
                  <a:spLocks/>
                </p:cNvSpPr>
                <p:nvPr/>
              </p:nvSpPr>
              <p:spPr bwMode="auto">
                <a:xfrm>
                  <a:off x="5591" y="1301"/>
                  <a:ext cx="340" cy="340"/>
                </a:xfrm>
                <a:custGeom>
                  <a:avLst/>
                  <a:gdLst>
                    <a:gd name="T0" fmla="*/ 0 w 340"/>
                    <a:gd name="T1" fmla="*/ 340 h 340"/>
                    <a:gd name="T2" fmla="*/ 340 w 340"/>
                    <a:gd name="T3" fmla="*/ 272 h 340"/>
                    <a:gd name="T4" fmla="*/ 340 w 340"/>
                    <a:gd name="T5" fmla="*/ 68 h 340"/>
                    <a:gd name="T6" fmla="*/ 0 w 340"/>
                    <a:gd name="T7" fmla="*/ 0 h 340"/>
                    <a:gd name="T8" fmla="*/ 0 w 340"/>
                    <a:gd name="T9" fmla="*/ 340 h 340"/>
                  </a:gdLst>
                  <a:ahLst/>
                  <a:cxnLst>
                    <a:cxn ang="0">
                      <a:pos x="T0" y="T1"/>
                    </a:cxn>
                    <a:cxn ang="0">
                      <a:pos x="T2" y="T3"/>
                    </a:cxn>
                    <a:cxn ang="0">
                      <a:pos x="T4" y="T5"/>
                    </a:cxn>
                    <a:cxn ang="0">
                      <a:pos x="T6" y="T7"/>
                    </a:cxn>
                    <a:cxn ang="0">
                      <a:pos x="T8" y="T9"/>
                    </a:cxn>
                  </a:cxnLst>
                  <a:rect l="0" t="0" r="r" b="b"/>
                  <a:pathLst>
                    <a:path w="340" h="340">
                      <a:moveTo>
                        <a:pt x="0" y="340"/>
                      </a:moveTo>
                      <a:lnTo>
                        <a:pt x="340" y="272"/>
                      </a:lnTo>
                      <a:lnTo>
                        <a:pt x="340" y="68"/>
                      </a:lnTo>
                      <a:lnTo>
                        <a:pt x="0" y="0"/>
                      </a:lnTo>
                      <a:lnTo>
                        <a:pt x="0" y="34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9">
                  <a:extLst>
                    <a:ext uri="{FF2B5EF4-FFF2-40B4-BE49-F238E27FC236}">
                      <a16:creationId xmlns:a16="http://schemas.microsoft.com/office/drawing/2014/main" id="{9D44C175-6A6A-C18F-B19A-A9BA1D2216A3}"/>
                    </a:ext>
                  </a:extLst>
                </p:cNvPr>
                <p:cNvSpPr>
                  <a:spLocks noChangeArrowheads="1"/>
                </p:cNvSpPr>
                <p:nvPr/>
              </p:nvSpPr>
              <p:spPr bwMode="auto">
                <a:xfrm>
                  <a:off x="5657" y="1435"/>
                  <a:ext cx="24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000000"/>
                      </a:solidFill>
                      <a:effectLst/>
                      <a:latin typeface="Century Gothic" panose="020B0502020202020204" pitchFamily="34" charset="0"/>
                    </a:rPr>
                    <a:t>Turbine</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28" name="Rectangle 10">
                  <a:extLst>
                    <a:ext uri="{FF2B5EF4-FFF2-40B4-BE49-F238E27FC236}">
                      <a16:creationId xmlns:a16="http://schemas.microsoft.com/office/drawing/2014/main" id="{D1219DE2-5AC0-1763-093B-C2F4694E4D7D}"/>
                    </a:ext>
                  </a:extLst>
                </p:cNvPr>
                <p:cNvSpPr>
                  <a:spLocks noChangeArrowheads="1"/>
                </p:cNvSpPr>
                <p:nvPr/>
              </p:nvSpPr>
              <p:spPr bwMode="auto">
                <a:xfrm>
                  <a:off x="1479" y="2152"/>
                  <a:ext cx="520" cy="229"/>
                </a:xfrm>
                <a:prstGeom prst="rect">
                  <a:avLst/>
                </a:prstGeom>
                <a:solidFill>
                  <a:srgbClr val="E7F7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1">
                  <a:extLst>
                    <a:ext uri="{FF2B5EF4-FFF2-40B4-BE49-F238E27FC236}">
                      <a16:creationId xmlns:a16="http://schemas.microsoft.com/office/drawing/2014/main" id="{7FBE246A-CB03-E119-B8D6-B2DC26314478}"/>
                    </a:ext>
                  </a:extLst>
                </p:cNvPr>
                <p:cNvSpPr>
                  <a:spLocks noChangeArrowheads="1"/>
                </p:cNvSpPr>
                <p:nvPr/>
              </p:nvSpPr>
              <p:spPr bwMode="auto">
                <a:xfrm>
                  <a:off x="1479" y="2152"/>
                  <a:ext cx="520" cy="229"/>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2">
                  <a:extLst>
                    <a:ext uri="{FF2B5EF4-FFF2-40B4-BE49-F238E27FC236}">
                      <a16:creationId xmlns:a16="http://schemas.microsoft.com/office/drawing/2014/main" id="{A5B70349-BE94-D17D-857C-EAD5C72C676E}"/>
                    </a:ext>
                  </a:extLst>
                </p:cNvPr>
                <p:cNvSpPr>
                  <a:spLocks noChangeArrowheads="1"/>
                </p:cNvSpPr>
                <p:nvPr/>
              </p:nvSpPr>
              <p:spPr bwMode="auto">
                <a:xfrm>
                  <a:off x="1479" y="2437"/>
                  <a:ext cx="520" cy="230"/>
                </a:xfrm>
                <a:prstGeom prst="rect">
                  <a:avLst/>
                </a:prstGeom>
                <a:solidFill>
                  <a:srgbClr val="E7F7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3">
                  <a:extLst>
                    <a:ext uri="{FF2B5EF4-FFF2-40B4-BE49-F238E27FC236}">
                      <a16:creationId xmlns:a16="http://schemas.microsoft.com/office/drawing/2014/main" id="{06290F01-752C-E75A-8B35-AB8F65138DA8}"/>
                    </a:ext>
                  </a:extLst>
                </p:cNvPr>
                <p:cNvSpPr>
                  <a:spLocks noChangeArrowheads="1"/>
                </p:cNvSpPr>
                <p:nvPr/>
              </p:nvSpPr>
              <p:spPr bwMode="auto">
                <a:xfrm>
                  <a:off x="1479" y="2437"/>
                  <a:ext cx="520" cy="23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4">
                  <a:extLst>
                    <a:ext uri="{FF2B5EF4-FFF2-40B4-BE49-F238E27FC236}">
                      <a16:creationId xmlns:a16="http://schemas.microsoft.com/office/drawing/2014/main" id="{4E158F18-2E89-4E54-E98B-A1FDDE5FA3FC}"/>
                    </a:ext>
                  </a:extLst>
                </p:cNvPr>
                <p:cNvSpPr>
                  <a:spLocks noChangeArrowheads="1"/>
                </p:cNvSpPr>
                <p:nvPr/>
              </p:nvSpPr>
              <p:spPr bwMode="auto">
                <a:xfrm>
                  <a:off x="1479" y="2381"/>
                  <a:ext cx="520" cy="5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5">
                  <a:extLst>
                    <a:ext uri="{FF2B5EF4-FFF2-40B4-BE49-F238E27FC236}">
                      <a16:creationId xmlns:a16="http://schemas.microsoft.com/office/drawing/2014/main" id="{D19E9DAE-F86F-AF6D-18C9-31B0F1EB10C7}"/>
                    </a:ext>
                  </a:extLst>
                </p:cNvPr>
                <p:cNvSpPr>
                  <a:spLocks noChangeArrowheads="1"/>
                </p:cNvSpPr>
                <p:nvPr/>
              </p:nvSpPr>
              <p:spPr bwMode="auto">
                <a:xfrm>
                  <a:off x="1479" y="2381"/>
                  <a:ext cx="520" cy="56"/>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6">
                  <a:extLst>
                    <a:ext uri="{FF2B5EF4-FFF2-40B4-BE49-F238E27FC236}">
                      <a16:creationId xmlns:a16="http://schemas.microsoft.com/office/drawing/2014/main" id="{BE126E4C-3658-2F7A-BDE2-4433476DDFB6}"/>
                    </a:ext>
                  </a:extLst>
                </p:cNvPr>
                <p:cNvSpPr>
                  <a:spLocks noChangeArrowheads="1"/>
                </p:cNvSpPr>
                <p:nvPr/>
              </p:nvSpPr>
              <p:spPr bwMode="auto">
                <a:xfrm>
                  <a:off x="1478" y="2211"/>
                  <a:ext cx="51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Century Gothic" panose="020B0502020202020204" pitchFamily="34" charset="0"/>
                    </a:rPr>
                    <a:t>Anode</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35" name="Rectangle 17">
                  <a:extLst>
                    <a:ext uri="{FF2B5EF4-FFF2-40B4-BE49-F238E27FC236}">
                      <a16:creationId xmlns:a16="http://schemas.microsoft.com/office/drawing/2014/main" id="{18BC9F6B-B901-0499-7CD0-0A2007C5ED6F}"/>
                    </a:ext>
                  </a:extLst>
                </p:cNvPr>
                <p:cNvSpPr>
                  <a:spLocks noChangeArrowheads="1"/>
                </p:cNvSpPr>
                <p:nvPr/>
              </p:nvSpPr>
              <p:spPr bwMode="auto">
                <a:xfrm>
                  <a:off x="1478" y="2497"/>
                  <a:ext cx="52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Century Gothic" panose="020B0502020202020204" pitchFamily="34" charset="0"/>
                    </a:rPr>
                    <a:t>Cathode</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36" name="Rectangle 18">
                  <a:extLst>
                    <a:ext uri="{FF2B5EF4-FFF2-40B4-BE49-F238E27FC236}">
                      <a16:creationId xmlns:a16="http://schemas.microsoft.com/office/drawing/2014/main" id="{590BC885-C63D-6CFF-3783-75B8059622D3}"/>
                    </a:ext>
                  </a:extLst>
                </p:cNvPr>
                <p:cNvSpPr>
                  <a:spLocks noChangeArrowheads="1"/>
                </p:cNvSpPr>
                <p:nvPr/>
              </p:nvSpPr>
              <p:spPr bwMode="auto">
                <a:xfrm>
                  <a:off x="5194" y="2798"/>
                  <a:ext cx="589" cy="340"/>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19">
                  <a:extLst>
                    <a:ext uri="{FF2B5EF4-FFF2-40B4-BE49-F238E27FC236}">
                      <a16:creationId xmlns:a16="http://schemas.microsoft.com/office/drawing/2014/main" id="{70758C28-B064-2B7A-F11D-46A36EE9CE21}"/>
                    </a:ext>
                  </a:extLst>
                </p:cNvPr>
                <p:cNvSpPr>
                  <a:spLocks noChangeArrowheads="1"/>
                </p:cNvSpPr>
                <p:nvPr/>
              </p:nvSpPr>
              <p:spPr bwMode="auto">
                <a:xfrm>
                  <a:off x="5217" y="2862"/>
                  <a:ext cx="55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dk1"/>
                      </a:solidFill>
                      <a:effectLst/>
                      <a:latin typeface="Century Gothic" panose="020B0502020202020204" pitchFamily="34" charset="0"/>
                    </a:rPr>
                    <a:t>Compressed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dk1"/>
                      </a:solidFill>
                      <a:effectLst/>
                      <a:latin typeface="Century Gothic" panose="020B0502020202020204" pitchFamily="34" charset="0"/>
                    </a:rPr>
                    <a:t>Air Storage </a:t>
                  </a:r>
                  <a:endParaRPr kumimoji="0" lang="en-US" altLang="en-US" sz="1800" b="0" i="0" u="none" strike="noStrike" cap="none" normalizeH="0" baseline="0" dirty="0">
                    <a:ln>
                      <a:noFill/>
                    </a:ln>
                    <a:solidFill>
                      <a:schemeClr val="dk1"/>
                    </a:solidFill>
                    <a:effectLst/>
                    <a:latin typeface="Century Gothic" panose="020B0502020202020204" pitchFamily="34" charset="0"/>
                  </a:endParaRPr>
                </a:p>
              </p:txBody>
            </p:sp>
            <p:sp>
              <p:nvSpPr>
                <p:cNvPr id="38" name="Rectangle 21">
                  <a:extLst>
                    <a:ext uri="{FF2B5EF4-FFF2-40B4-BE49-F238E27FC236}">
                      <a16:creationId xmlns:a16="http://schemas.microsoft.com/office/drawing/2014/main" id="{ACC14A50-C6B6-659D-1A95-052985DF22A6}"/>
                    </a:ext>
                  </a:extLst>
                </p:cNvPr>
                <p:cNvSpPr>
                  <a:spLocks noChangeArrowheads="1"/>
                </p:cNvSpPr>
                <p:nvPr/>
              </p:nvSpPr>
              <p:spPr bwMode="auto">
                <a:xfrm>
                  <a:off x="2989" y="586"/>
                  <a:ext cx="82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Standard Operation</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39" name="Rectangle 22">
                  <a:extLst>
                    <a:ext uri="{FF2B5EF4-FFF2-40B4-BE49-F238E27FC236}">
                      <a16:creationId xmlns:a16="http://schemas.microsoft.com/office/drawing/2014/main" id="{489DC748-51C0-6829-1FCB-F33D4FACD072}"/>
                    </a:ext>
                  </a:extLst>
                </p:cNvPr>
                <p:cNvSpPr>
                  <a:spLocks noChangeArrowheads="1"/>
                </p:cNvSpPr>
                <p:nvPr/>
              </p:nvSpPr>
              <p:spPr bwMode="auto">
                <a:xfrm>
                  <a:off x="3197" y="803"/>
                  <a:ext cx="3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70C0"/>
                      </a:solidFill>
                      <a:effectLst/>
                      <a:latin typeface="Century Gothic" panose="020B0502020202020204" pitchFamily="34" charset="0"/>
                    </a:rPr>
                    <a:t>Charging</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40" name="Rectangle 23">
                  <a:extLst>
                    <a:ext uri="{FF2B5EF4-FFF2-40B4-BE49-F238E27FC236}">
                      <a16:creationId xmlns:a16="http://schemas.microsoft.com/office/drawing/2014/main" id="{F185A673-8EF4-ECC0-1F62-512DF7341760}"/>
                    </a:ext>
                  </a:extLst>
                </p:cNvPr>
                <p:cNvSpPr>
                  <a:spLocks noChangeArrowheads="1"/>
                </p:cNvSpPr>
                <p:nvPr/>
              </p:nvSpPr>
              <p:spPr bwMode="auto">
                <a:xfrm>
                  <a:off x="3144" y="1021"/>
                  <a:ext cx="49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0001E"/>
                      </a:solidFill>
                      <a:effectLst/>
                      <a:latin typeface="Century Gothic" panose="020B0502020202020204" pitchFamily="34" charset="0"/>
                    </a:rPr>
                    <a:t>Discharging</a:t>
                  </a:r>
                  <a:endParaRPr kumimoji="0" lang="en-US" altLang="en-US" sz="1800" b="0" i="0" u="none" strike="noStrike" cap="none" normalizeH="0" baseline="0" dirty="0">
                    <a:ln>
                      <a:noFill/>
                    </a:ln>
                    <a:solidFill>
                      <a:srgbClr val="F0001E"/>
                    </a:solidFill>
                    <a:effectLst/>
                    <a:latin typeface="Century Gothic" panose="020B0502020202020204" pitchFamily="34" charset="0"/>
                  </a:endParaRPr>
                </a:p>
              </p:txBody>
            </p:sp>
            <p:sp>
              <p:nvSpPr>
                <p:cNvPr id="41" name="Line 24">
                  <a:extLst>
                    <a:ext uri="{FF2B5EF4-FFF2-40B4-BE49-F238E27FC236}">
                      <a16:creationId xmlns:a16="http://schemas.microsoft.com/office/drawing/2014/main" id="{E39D8A5B-D264-F228-E90C-68075D3277CB}"/>
                    </a:ext>
                  </a:extLst>
                </p:cNvPr>
                <p:cNvSpPr>
                  <a:spLocks noChangeShapeType="1"/>
                </p:cNvSpPr>
                <p:nvPr/>
              </p:nvSpPr>
              <p:spPr bwMode="auto">
                <a:xfrm>
                  <a:off x="1061" y="2542"/>
                  <a:ext cx="39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5">
                  <a:extLst>
                    <a:ext uri="{FF2B5EF4-FFF2-40B4-BE49-F238E27FC236}">
                      <a16:creationId xmlns:a16="http://schemas.microsoft.com/office/drawing/2014/main" id="{46D4B583-DD4D-B092-AB7A-37B6F821ADBE}"/>
                    </a:ext>
                  </a:extLst>
                </p:cNvPr>
                <p:cNvSpPr>
                  <a:spLocks/>
                </p:cNvSpPr>
                <p:nvPr/>
              </p:nvSpPr>
              <p:spPr bwMode="auto">
                <a:xfrm>
                  <a:off x="1446" y="2516"/>
                  <a:ext cx="26" cy="53"/>
                </a:xfrm>
                <a:custGeom>
                  <a:avLst/>
                  <a:gdLst>
                    <a:gd name="T0" fmla="*/ 0 w 26"/>
                    <a:gd name="T1" fmla="*/ 0 h 53"/>
                    <a:gd name="T2" fmla="*/ 26 w 26"/>
                    <a:gd name="T3" fmla="*/ 26 h 53"/>
                    <a:gd name="T4" fmla="*/ 0 w 26"/>
                    <a:gd name="T5" fmla="*/ 53 h 53"/>
                    <a:gd name="T6" fmla="*/ 0 w 26"/>
                    <a:gd name="T7" fmla="*/ 0 h 53"/>
                  </a:gdLst>
                  <a:ahLst/>
                  <a:cxnLst>
                    <a:cxn ang="0">
                      <a:pos x="T0" y="T1"/>
                    </a:cxn>
                    <a:cxn ang="0">
                      <a:pos x="T2" y="T3"/>
                    </a:cxn>
                    <a:cxn ang="0">
                      <a:pos x="T4" y="T5"/>
                    </a:cxn>
                    <a:cxn ang="0">
                      <a:pos x="T6" y="T7"/>
                    </a:cxn>
                  </a:cxnLst>
                  <a:rect l="0" t="0" r="r" b="b"/>
                  <a:pathLst>
                    <a:path w="26" h="53">
                      <a:moveTo>
                        <a:pt x="0" y="0"/>
                      </a:moveTo>
                      <a:lnTo>
                        <a:pt x="26" y="26"/>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6">
                  <a:extLst>
                    <a:ext uri="{FF2B5EF4-FFF2-40B4-BE49-F238E27FC236}">
                      <a16:creationId xmlns:a16="http://schemas.microsoft.com/office/drawing/2014/main" id="{C570D9BC-A548-6B76-40A8-FF6B7366AEF9}"/>
                    </a:ext>
                  </a:extLst>
                </p:cNvPr>
                <p:cNvSpPr>
                  <a:spLocks noChangeArrowheads="1"/>
                </p:cNvSpPr>
                <p:nvPr/>
              </p:nvSpPr>
              <p:spPr bwMode="auto">
                <a:xfrm>
                  <a:off x="1228" y="2583"/>
                  <a:ext cx="87"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7">
                  <a:extLst>
                    <a:ext uri="{FF2B5EF4-FFF2-40B4-BE49-F238E27FC236}">
                      <a16:creationId xmlns:a16="http://schemas.microsoft.com/office/drawing/2014/main" id="{F8A88D68-BC16-209F-89A7-C303DB194ABF}"/>
                    </a:ext>
                  </a:extLst>
                </p:cNvPr>
                <p:cNvSpPr>
                  <a:spLocks noChangeArrowheads="1"/>
                </p:cNvSpPr>
                <p:nvPr/>
              </p:nvSpPr>
              <p:spPr bwMode="auto">
                <a:xfrm>
                  <a:off x="1231" y="2585"/>
                  <a:ext cx="8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Air</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45" name="Line 28">
                  <a:extLst>
                    <a:ext uri="{FF2B5EF4-FFF2-40B4-BE49-F238E27FC236}">
                      <a16:creationId xmlns:a16="http://schemas.microsoft.com/office/drawing/2014/main" id="{0F687352-70C4-EC75-4984-5EC5627E8C1C}"/>
                    </a:ext>
                  </a:extLst>
                </p:cNvPr>
                <p:cNvSpPr>
                  <a:spLocks noChangeShapeType="1"/>
                </p:cNvSpPr>
                <p:nvPr/>
              </p:nvSpPr>
              <p:spPr bwMode="auto">
                <a:xfrm>
                  <a:off x="1068" y="2249"/>
                  <a:ext cx="39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9">
                  <a:extLst>
                    <a:ext uri="{FF2B5EF4-FFF2-40B4-BE49-F238E27FC236}">
                      <a16:creationId xmlns:a16="http://schemas.microsoft.com/office/drawing/2014/main" id="{D29D01B6-8E60-780F-E527-047178319196}"/>
                    </a:ext>
                  </a:extLst>
                </p:cNvPr>
                <p:cNvSpPr>
                  <a:spLocks/>
                </p:cNvSpPr>
                <p:nvPr/>
              </p:nvSpPr>
              <p:spPr bwMode="auto">
                <a:xfrm>
                  <a:off x="1453" y="2223"/>
                  <a:ext cx="26" cy="53"/>
                </a:xfrm>
                <a:custGeom>
                  <a:avLst/>
                  <a:gdLst>
                    <a:gd name="T0" fmla="*/ 0 w 26"/>
                    <a:gd name="T1" fmla="*/ 0 h 53"/>
                    <a:gd name="T2" fmla="*/ 26 w 26"/>
                    <a:gd name="T3" fmla="*/ 26 h 53"/>
                    <a:gd name="T4" fmla="*/ 0 w 26"/>
                    <a:gd name="T5" fmla="*/ 53 h 53"/>
                    <a:gd name="T6" fmla="*/ 0 w 26"/>
                    <a:gd name="T7" fmla="*/ 0 h 53"/>
                  </a:gdLst>
                  <a:ahLst/>
                  <a:cxnLst>
                    <a:cxn ang="0">
                      <a:pos x="T0" y="T1"/>
                    </a:cxn>
                    <a:cxn ang="0">
                      <a:pos x="T2" y="T3"/>
                    </a:cxn>
                    <a:cxn ang="0">
                      <a:pos x="T4" y="T5"/>
                    </a:cxn>
                    <a:cxn ang="0">
                      <a:pos x="T6" y="T7"/>
                    </a:cxn>
                  </a:cxnLst>
                  <a:rect l="0" t="0" r="r" b="b"/>
                  <a:pathLst>
                    <a:path w="26" h="53">
                      <a:moveTo>
                        <a:pt x="0" y="0"/>
                      </a:moveTo>
                      <a:lnTo>
                        <a:pt x="26" y="26"/>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0">
                  <a:extLst>
                    <a:ext uri="{FF2B5EF4-FFF2-40B4-BE49-F238E27FC236}">
                      <a16:creationId xmlns:a16="http://schemas.microsoft.com/office/drawing/2014/main" id="{D5074C47-8850-B481-3806-0141F8EE0295}"/>
                    </a:ext>
                  </a:extLst>
                </p:cNvPr>
                <p:cNvSpPr>
                  <a:spLocks noChangeArrowheads="1"/>
                </p:cNvSpPr>
                <p:nvPr/>
              </p:nvSpPr>
              <p:spPr bwMode="auto">
                <a:xfrm>
                  <a:off x="1066" y="2280"/>
                  <a:ext cx="361"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1">
                  <a:extLst>
                    <a:ext uri="{FF2B5EF4-FFF2-40B4-BE49-F238E27FC236}">
                      <a16:creationId xmlns:a16="http://schemas.microsoft.com/office/drawing/2014/main" id="{7328A1AF-3298-F3D5-323F-79945275E234}"/>
                    </a:ext>
                  </a:extLst>
                </p:cNvPr>
                <p:cNvSpPr>
                  <a:spLocks noChangeArrowheads="1"/>
                </p:cNvSpPr>
                <p:nvPr/>
              </p:nvSpPr>
              <p:spPr bwMode="auto">
                <a:xfrm>
                  <a:off x="1050" y="2265"/>
                  <a:ext cx="40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Natural Gas</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49" name="Line 32">
                  <a:extLst>
                    <a:ext uri="{FF2B5EF4-FFF2-40B4-BE49-F238E27FC236}">
                      <a16:creationId xmlns:a16="http://schemas.microsoft.com/office/drawing/2014/main" id="{EC92DE18-F4C0-CF0C-534A-26B8201658D8}"/>
                    </a:ext>
                  </a:extLst>
                </p:cNvPr>
                <p:cNvSpPr>
                  <a:spLocks noChangeShapeType="1"/>
                </p:cNvSpPr>
                <p:nvPr/>
              </p:nvSpPr>
              <p:spPr bwMode="auto">
                <a:xfrm>
                  <a:off x="1999" y="2266"/>
                  <a:ext cx="574"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3">
                  <a:extLst>
                    <a:ext uri="{FF2B5EF4-FFF2-40B4-BE49-F238E27FC236}">
                      <a16:creationId xmlns:a16="http://schemas.microsoft.com/office/drawing/2014/main" id="{625F0D83-216F-AC8A-0456-181CBB781A8C}"/>
                    </a:ext>
                  </a:extLst>
                </p:cNvPr>
                <p:cNvSpPr>
                  <a:spLocks/>
                </p:cNvSpPr>
                <p:nvPr/>
              </p:nvSpPr>
              <p:spPr bwMode="auto">
                <a:xfrm>
                  <a:off x="2567" y="2239"/>
                  <a:ext cx="27" cy="53"/>
                </a:xfrm>
                <a:custGeom>
                  <a:avLst/>
                  <a:gdLst>
                    <a:gd name="T0" fmla="*/ 0 w 27"/>
                    <a:gd name="T1" fmla="*/ 0 h 53"/>
                    <a:gd name="T2" fmla="*/ 27 w 27"/>
                    <a:gd name="T3" fmla="*/ 27 h 53"/>
                    <a:gd name="T4" fmla="*/ 0 w 27"/>
                    <a:gd name="T5" fmla="*/ 53 h 53"/>
                    <a:gd name="T6" fmla="*/ 0 w 27"/>
                    <a:gd name="T7" fmla="*/ 0 h 53"/>
                  </a:gdLst>
                  <a:ahLst/>
                  <a:cxnLst>
                    <a:cxn ang="0">
                      <a:pos x="T0" y="T1"/>
                    </a:cxn>
                    <a:cxn ang="0">
                      <a:pos x="T2" y="T3"/>
                    </a:cxn>
                    <a:cxn ang="0">
                      <a:pos x="T4" y="T5"/>
                    </a:cxn>
                    <a:cxn ang="0">
                      <a:pos x="T6" y="T7"/>
                    </a:cxn>
                  </a:cxnLst>
                  <a:rect l="0" t="0" r="r" b="b"/>
                  <a:pathLst>
                    <a:path w="27" h="53">
                      <a:moveTo>
                        <a:pt x="0" y="0"/>
                      </a:moveTo>
                      <a:lnTo>
                        <a:pt x="27" y="27"/>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2">
                  <a:extLst>
                    <a:ext uri="{FF2B5EF4-FFF2-40B4-BE49-F238E27FC236}">
                      <a16:creationId xmlns:a16="http://schemas.microsoft.com/office/drawing/2014/main" id="{C3A3FE63-BF8D-1B71-4E57-4D9658EBDB7A}"/>
                    </a:ext>
                  </a:extLst>
                </p:cNvPr>
                <p:cNvSpPr>
                  <a:spLocks/>
                </p:cNvSpPr>
                <p:nvPr/>
              </p:nvSpPr>
              <p:spPr bwMode="auto">
                <a:xfrm>
                  <a:off x="1999" y="2544"/>
                  <a:ext cx="293" cy="370"/>
                </a:xfrm>
                <a:custGeom>
                  <a:avLst/>
                  <a:gdLst>
                    <a:gd name="T0" fmla="*/ 0 w 293"/>
                    <a:gd name="T1" fmla="*/ 0 h 370"/>
                    <a:gd name="T2" fmla="*/ 293 w 293"/>
                    <a:gd name="T3" fmla="*/ 0 h 370"/>
                    <a:gd name="T4" fmla="*/ 293 w 293"/>
                    <a:gd name="T5" fmla="*/ 370 h 370"/>
                  </a:gdLst>
                  <a:ahLst/>
                  <a:cxnLst>
                    <a:cxn ang="0">
                      <a:pos x="T0" y="T1"/>
                    </a:cxn>
                    <a:cxn ang="0">
                      <a:pos x="T2" y="T3"/>
                    </a:cxn>
                    <a:cxn ang="0">
                      <a:pos x="T4" y="T5"/>
                    </a:cxn>
                  </a:cxnLst>
                  <a:rect l="0" t="0" r="r" b="b"/>
                  <a:pathLst>
                    <a:path w="293" h="370">
                      <a:moveTo>
                        <a:pt x="0" y="0"/>
                      </a:moveTo>
                      <a:lnTo>
                        <a:pt x="293" y="0"/>
                      </a:lnTo>
                      <a:lnTo>
                        <a:pt x="293" y="37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3">
                  <a:extLst>
                    <a:ext uri="{FF2B5EF4-FFF2-40B4-BE49-F238E27FC236}">
                      <a16:creationId xmlns:a16="http://schemas.microsoft.com/office/drawing/2014/main" id="{05FD0046-9CB2-A2F3-925C-35BB14665B5D}"/>
                    </a:ext>
                  </a:extLst>
                </p:cNvPr>
                <p:cNvSpPr>
                  <a:spLocks/>
                </p:cNvSpPr>
                <p:nvPr/>
              </p:nvSpPr>
              <p:spPr bwMode="auto">
                <a:xfrm>
                  <a:off x="2265" y="2909"/>
                  <a:ext cx="54" cy="27"/>
                </a:xfrm>
                <a:custGeom>
                  <a:avLst/>
                  <a:gdLst>
                    <a:gd name="T0" fmla="*/ 54 w 54"/>
                    <a:gd name="T1" fmla="*/ 0 h 27"/>
                    <a:gd name="T2" fmla="*/ 27 w 54"/>
                    <a:gd name="T3" fmla="*/ 27 h 27"/>
                    <a:gd name="T4" fmla="*/ 0 w 54"/>
                    <a:gd name="T5" fmla="*/ 0 h 27"/>
                    <a:gd name="T6" fmla="*/ 54 w 54"/>
                    <a:gd name="T7" fmla="*/ 0 h 27"/>
                  </a:gdLst>
                  <a:ahLst/>
                  <a:cxnLst>
                    <a:cxn ang="0">
                      <a:pos x="T0" y="T1"/>
                    </a:cxn>
                    <a:cxn ang="0">
                      <a:pos x="T2" y="T3"/>
                    </a:cxn>
                    <a:cxn ang="0">
                      <a:pos x="T4" y="T5"/>
                    </a:cxn>
                    <a:cxn ang="0">
                      <a:pos x="T6" y="T7"/>
                    </a:cxn>
                  </a:cxnLst>
                  <a:rect l="0" t="0" r="r" b="b"/>
                  <a:pathLst>
                    <a:path w="54" h="27">
                      <a:moveTo>
                        <a:pt x="54" y="0"/>
                      </a:moveTo>
                      <a:lnTo>
                        <a:pt x="27" y="27"/>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44">
                  <a:extLst>
                    <a:ext uri="{FF2B5EF4-FFF2-40B4-BE49-F238E27FC236}">
                      <a16:creationId xmlns:a16="http://schemas.microsoft.com/office/drawing/2014/main" id="{9F79208A-C618-AF4D-A67D-9A075DC6267C}"/>
                    </a:ext>
                  </a:extLst>
                </p:cNvPr>
                <p:cNvSpPr>
                  <a:spLocks noChangeArrowheads="1"/>
                </p:cNvSpPr>
                <p:nvPr/>
              </p:nvSpPr>
              <p:spPr bwMode="auto">
                <a:xfrm>
                  <a:off x="2235" y="2936"/>
                  <a:ext cx="386"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45">
                  <a:extLst>
                    <a:ext uri="{FF2B5EF4-FFF2-40B4-BE49-F238E27FC236}">
                      <a16:creationId xmlns:a16="http://schemas.microsoft.com/office/drawing/2014/main" id="{B093EA9B-9977-50E2-76A6-98DAB7E134EA}"/>
                    </a:ext>
                  </a:extLst>
                </p:cNvPr>
                <p:cNvSpPr>
                  <a:spLocks noChangeArrowheads="1"/>
                </p:cNvSpPr>
                <p:nvPr/>
              </p:nvSpPr>
              <p:spPr bwMode="auto">
                <a:xfrm>
                  <a:off x="2238" y="2939"/>
                  <a:ext cx="43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Depleted Air</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55" name="Rectangle 46">
                  <a:extLst>
                    <a:ext uri="{FF2B5EF4-FFF2-40B4-BE49-F238E27FC236}">
                      <a16:creationId xmlns:a16="http://schemas.microsoft.com/office/drawing/2014/main" id="{80AA529F-0000-5269-5A85-3AF5A2F7F545}"/>
                    </a:ext>
                  </a:extLst>
                </p:cNvPr>
                <p:cNvSpPr>
                  <a:spLocks noChangeArrowheads="1"/>
                </p:cNvSpPr>
                <p:nvPr/>
              </p:nvSpPr>
              <p:spPr bwMode="auto">
                <a:xfrm>
                  <a:off x="2312" y="3027"/>
                  <a:ext cx="1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114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56" name="Rectangle 47">
                  <a:extLst>
                    <a:ext uri="{FF2B5EF4-FFF2-40B4-BE49-F238E27FC236}">
                      <a16:creationId xmlns:a16="http://schemas.microsoft.com/office/drawing/2014/main" id="{A12BD7B4-8E4C-D92E-5919-3165C0CDC8B5}"/>
                    </a:ext>
                  </a:extLst>
                </p:cNvPr>
                <p:cNvSpPr>
                  <a:spLocks noChangeArrowheads="1"/>
                </p:cNvSpPr>
                <p:nvPr/>
              </p:nvSpPr>
              <p:spPr bwMode="auto">
                <a:xfrm>
                  <a:off x="2470" y="3027"/>
                  <a:ext cx="3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57" name="Rectangle 48">
                  <a:extLst>
                    <a:ext uri="{FF2B5EF4-FFF2-40B4-BE49-F238E27FC236}">
                      <a16:creationId xmlns:a16="http://schemas.microsoft.com/office/drawing/2014/main" id="{E3F68EEA-60B9-63C7-2256-57229FB85E14}"/>
                    </a:ext>
                  </a:extLst>
                </p:cNvPr>
                <p:cNvSpPr>
                  <a:spLocks noChangeArrowheads="1"/>
                </p:cNvSpPr>
                <p:nvPr/>
              </p:nvSpPr>
              <p:spPr bwMode="auto">
                <a:xfrm>
                  <a:off x="2501" y="3027"/>
                  <a:ext cx="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C</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58" name="Line 49">
                  <a:extLst>
                    <a:ext uri="{FF2B5EF4-FFF2-40B4-BE49-F238E27FC236}">
                      <a16:creationId xmlns:a16="http://schemas.microsoft.com/office/drawing/2014/main" id="{3CDF1315-1013-E8FE-C2B0-29E12309F229}"/>
                    </a:ext>
                  </a:extLst>
                </p:cNvPr>
                <p:cNvSpPr>
                  <a:spLocks noChangeShapeType="1"/>
                </p:cNvSpPr>
                <p:nvPr/>
              </p:nvSpPr>
              <p:spPr bwMode="auto">
                <a:xfrm flipH="1" flipV="1">
                  <a:off x="5659" y="3444"/>
                  <a:ext cx="340" cy="1"/>
                </a:xfrm>
                <a:prstGeom prst="line">
                  <a:avLst/>
                </a:prstGeom>
                <a:noFill/>
                <a:ln w="1111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0">
                  <a:extLst>
                    <a:ext uri="{FF2B5EF4-FFF2-40B4-BE49-F238E27FC236}">
                      <a16:creationId xmlns:a16="http://schemas.microsoft.com/office/drawing/2014/main" id="{9512A782-F309-92FB-8149-8CCF0D72AEB2}"/>
                    </a:ext>
                  </a:extLst>
                </p:cNvPr>
                <p:cNvSpPr>
                  <a:spLocks/>
                </p:cNvSpPr>
                <p:nvPr/>
              </p:nvSpPr>
              <p:spPr bwMode="auto">
                <a:xfrm>
                  <a:off x="5637" y="3418"/>
                  <a:ext cx="27" cy="53"/>
                </a:xfrm>
                <a:custGeom>
                  <a:avLst/>
                  <a:gdLst>
                    <a:gd name="T0" fmla="*/ 27 w 27"/>
                    <a:gd name="T1" fmla="*/ 53 h 53"/>
                    <a:gd name="T2" fmla="*/ 0 w 27"/>
                    <a:gd name="T3" fmla="*/ 26 h 53"/>
                    <a:gd name="T4" fmla="*/ 27 w 27"/>
                    <a:gd name="T5" fmla="*/ 0 h 53"/>
                    <a:gd name="T6" fmla="*/ 27 w 27"/>
                    <a:gd name="T7" fmla="*/ 53 h 53"/>
                  </a:gdLst>
                  <a:ahLst/>
                  <a:cxnLst>
                    <a:cxn ang="0">
                      <a:pos x="T0" y="T1"/>
                    </a:cxn>
                    <a:cxn ang="0">
                      <a:pos x="T2" y="T3"/>
                    </a:cxn>
                    <a:cxn ang="0">
                      <a:pos x="T4" y="T5"/>
                    </a:cxn>
                    <a:cxn ang="0">
                      <a:pos x="T6" y="T7"/>
                    </a:cxn>
                  </a:cxnLst>
                  <a:rect l="0" t="0" r="r" b="b"/>
                  <a:pathLst>
                    <a:path w="27" h="53">
                      <a:moveTo>
                        <a:pt x="27" y="53"/>
                      </a:moveTo>
                      <a:lnTo>
                        <a:pt x="0" y="26"/>
                      </a:lnTo>
                      <a:lnTo>
                        <a:pt x="27" y="0"/>
                      </a:lnTo>
                      <a:lnTo>
                        <a:pt x="27" y="53"/>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51">
                  <a:extLst>
                    <a:ext uri="{FF2B5EF4-FFF2-40B4-BE49-F238E27FC236}">
                      <a16:creationId xmlns:a16="http://schemas.microsoft.com/office/drawing/2014/main" id="{FA56DEF4-24EB-5110-5F7C-6BF2B32C7820}"/>
                    </a:ext>
                  </a:extLst>
                </p:cNvPr>
                <p:cNvSpPr>
                  <a:spLocks noChangeArrowheads="1"/>
                </p:cNvSpPr>
                <p:nvPr/>
              </p:nvSpPr>
              <p:spPr bwMode="auto">
                <a:xfrm>
                  <a:off x="5710" y="3471"/>
                  <a:ext cx="237" cy="2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2">
                  <a:extLst>
                    <a:ext uri="{FF2B5EF4-FFF2-40B4-BE49-F238E27FC236}">
                      <a16:creationId xmlns:a16="http://schemas.microsoft.com/office/drawing/2014/main" id="{7D27C0DE-6F9F-7A3B-C869-CEEF3E2FAF96}"/>
                    </a:ext>
                  </a:extLst>
                </p:cNvPr>
                <p:cNvSpPr>
                  <a:spLocks noChangeArrowheads="1"/>
                </p:cNvSpPr>
                <p:nvPr/>
              </p:nvSpPr>
              <p:spPr bwMode="auto">
                <a:xfrm>
                  <a:off x="5788" y="3474"/>
                  <a:ext cx="8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Air</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62" name="Rectangle 53">
                  <a:extLst>
                    <a:ext uri="{FF2B5EF4-FFF2-40B4-BE49-F238E27FC236}">
                      <a16:creationId xmlns:a16="http://schemas.microsoft.com/office/drawing/2014/main" id="{E20F114E-DF61-FA1E-3F77-FAFD876A2586}"/>
                    </a:ext>
                  </a:extLst>
                </p:cNvPr>
                <p:cNvSpPr>
                  <a:spLocks noChangeArrowheads="1"/>
                </p:cNvSpPr>
                <p:nvPr/>
              </p:nvSpPr>
              <p:spPr bwMode="auto">
                <a:xfrm>
                  <a:off x="5734" y="3565"/>
                  <a:ext cx="21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70 bar</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63" name="Rectangle 54">
                  <a:extLst>
                    <a:ext uri="{FF2B5EF4-FFF2-40B4-BE49-F238E27FC236}">
                      <a16:creationId xmlns:a16="http://schemas.microsoft.com/office/drawing/2014/main" id="{765C87B5-1EA1-1F87-FF44-84809C625A5E}"/>
                    </a:ext>
                  </a:extLst>
                </p:cNvPr>
                <p:cNvSpPr>
                  <a:spLocks noChangeArrowheads="1"/>
                </p:cNvSpPr>
                <p:nvPr/>
              </p:nvSpPr>
              <p:spPr bwMode="auto">
                <a:xfrm>
                  <a:off x="5713" y="3652"/>
                  <a:ext cx="1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800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64" name="Rectangle 55">
                  <a:extLst>
                    <a:ext uri="{FF2B5EF4-FFF2-40B4-BE49-F238E27FC236}">
                      <a16:creationId xmlns:a16="http://schemas.microsoft.com/office/drawing/2014/main" id="{038E7CDF-A075-CCCC-3457-625D826EFBF8}"/>
                    </a:ext>
                  </a:extLst>
                </p:cNvPr>
                <p:cNvSpPr>
                  <a:spLocks noChangeArrowheads="1"/>
                </p:cNvSpPr>
                <p:nvPr/>
              </p:nvSpPr>
              <p:spPr bwMode="auto">
                <a:xfrm>
                  <a:off x="5871" y="3652"/>
                  <a:ext cx="3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65" name="Rectangle 56">
                  <a:extLst>
                    <a:ext uri="{FF2B5EF4-FFF2-40B4-BE49-F238E27FC236}">
                      <a16:creationId xmlns:a16="http://schemas.microsoft.com/office/drawing/2014/main" id="{66D124BD-D8F2-F262-8C98-1C2E2EBD8321}"/>
                    </a:ext>
                  </a:extLst>
                </p:cNvPr>
                <p:cNvSpPr>
                  <a:spLocks noChangeArrowheads="1"/>
                </p:cNvSpPr>
                <p:nvPr/>
              </p:nvSpPr>
              <p:spPr bwMode="auto">
                <a:xfrm>
                  <a:off x="5902" y="3652"/>
                  <a:ext cx="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C</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66" name="Line 57">
                  <a:extLst>
                    <a:ext uri="{FF2B5EF4-FFF2-40B4-BE49-F238E27FC236}">
                      <a16:creationId xmlns:a16="http://schemas.microsoft.com/office/drawing/2014/main" id="{269AA88D-2EFB-982C-37C0-AC1C3ECB60F6}"/>
                    </a:ext>
                  </a:extLst>
                </p:cNvPr>
                <p:cNvSpPr>
                  <a:spLocks noChangeShapeType="1"/>
                </p:cNvSpPr>
                <p:nvPr/>
              </p:nvSpPr>
              <p:spPr bwMode="auto">
                <a:xfrm flipV="1">
                  <a:off x="5475" y="2121"/>
                  <a:ext cx="0" cy="167"/>
                </a:xfrm>
                <a:prstGeom prst="line">
                  <a:avLst/>
                </a:prstGeom>
                <a:noFill/>
                <a:ln w="11113" cap="rnd" cmpd="sng" algn="ctr">
                  <a:solidFill>
                    <a:srgbClr val="F0001E"/>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8">
                  <a:extLst>
                    <a:ext uri="{FF2B5EF4-FFF2-40B4-BE49-F238E27FC236}">
                      <a16:creationId xmlns:a16="http://schemas.microsoft.com/office/drawing/2014/main" id="{C90EC9E5-77B4-5286-F2B7-9237FEBAE6BF}"/>
                    </a:ext>
                  </a:extLst>
                </p:cNvPr>
                <p:cNvSpPr>
                  <a:spLocks/>
                </p:cNvSpPr>
                <p:nvPr/>
              </p:nvSpPr>
              <p:spPr bwMode="auto">
                <a:xfrm>
                  <a:off x="5449" y="2100"/>
                  <a:ext cx="53" cy="26"/>
                </a:xfrm>
                <a:custGeom>
                  <a:avLst/>
                  <a:gdLst>
                    <a:gd name="T0" fmla="*/ 0 w 53"/>
                    <a:gd name="T1" fmla="*/ 26 h 26"/>
                    <a:gd name="T2" fmla="*/ 26 w 53"/>
                    <a:gd name="T3" fmla="*/ 0 h 26"/>
                    <a:gd name="T4" fmla="*/ 53 w 53"/>
                    <a:gd name="T5" fmla="*/ 26 h 26"/>
                    <a:gd name="T6" fmla="*/ 0 w 53"/>
                    <a:gd name="T7" fmla="*/ 26 h 26"/>
                  </a:gdLst>
                  <a:ahLst/>
                  <a:cxnLst>
                    <a:cxn ang="0">
                      <a:pos x="T0" y="T1"/>
                    </a:cxn>
                    <a:cxn ang="0">
                      <a:pos x="T2" y="T3"/>
                    </a:cxn>
                    <a:cxn ang="0">
                      <a:pos x="T4" y="T5"/>
                    </a:cxn>
                    <a:cxn ang="0">
                      <a:pos x="T6" y="T7"/>
                    </a:cxn>
                  </a:cxnLst>
                  <a:rect l="0" t="0" r="r" b="b"/>
                  <a:pathLst>
                    <a:path w="53" h="26">
                      <a:moveTo>
                        <a:pt x="0" y="26"/>
                      </a:moveTo>
                      <a:lnTo>
                        <a:pt x="26" y="0"/>
                      </a:lnTo>
                      <a:lnTo>
                        <a:pt x="53" y="26"/>
                      </a:lnTo>
                      <a:lnTo>
                        <a:pt x="0" y="26"/>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9">
                  <a:extLst>
                    <a:ext uri="{FF2B5EF4-FFF2-40B4-BE49-F238E27FC236}">
                      <a16:creationId xmlns:a16="http://schemas.microsoft.com/office/drawing/2014/main" id="{A206AA74-CE3F-B70F-28CB-3B4257E4B6A8}"/>
                    </a:ext>
                  </a:extLst>
                </p:cNvPr>
                <p:cNvSpPr>
                  <a:spLocks noChangeArrowheads="1"/>
                </p:cNvSpPr>
                <p:nvPr/>
              </p:nvSpPr>
              <p:spPr bwMode="auto">
                <a:xfrm>
                  <a:off x="5166" y="2124"/>
                  <a:ext cx="237"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60">
                  <a:extLst>
                    <a:ext uri="{FF2B5EF4-FFF2-40B4-BE49-F238E27FC236}">
                      <a16:creationId xmlns:a16="http://schemas.microsoft.com/office/drawing/2014/main" id="{853A2B24-D10D-C55C-FF5B-C7ADE22CCC42}"/>
                    </a:ext>
                  </a:extLst>
                </p:cNvPr>
                <p:cNvSpPr>
                  <a:spLocks noChangeArrowheads="1"/>
                </p:cNvSpPr>
                <p:nvPr/>
              </p:nvSpPr>
              <p:spPr bwMode="auto">
                <a:xfrm>
                  <a:off x="5169" y="2124"/>
                  <a:ext cx="1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180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70" name="Rectangle 61">
                  <a:extLst>
                    <a:ext uri="{FF2B5EF4-FFF2-40B4-BE49-F238E27FC236}">
                      <a16:creationId xmlns:a16="http://schemas.microsoft.com/office/drawing/2014/main" id="{0A037D61-AD57-D44D-734B-BFA551203405}"/>
                    </a:ext>
                  </a:extLst>
                </p:cNvPr>
                <p:cNvSpPr>
                  <a:spLocks noChangeArrowheads="1"/>
                </p:cNvSpPr>
                <p:nvPr/>
              </p:nvSpPr>
              <p:spPr bwMode="auto">
                <a:xfrm>
                  <a:off x="5327" y="2124"/>
                  <a:ext cx="3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71" name="Rectangle 62">
                  <a:extLst>
                    <a:ext uri="{FF2B5EF4-FFF2-40B4-BE49-F238E27FC236}">
                      <a16:creationId xmlns:a16="http://schemas.microsoft.com/office/drawing/2014/main" id="{0BFA8BF3-75F5-58BD-4224-34AFCFED3525}"/>
                    </a:ext>
                  </a:extLst>
                </p:cNvPr>
                <p:cNvSpPr>
                  <a:spLocks noChangeArrowheads="1"/>
                </p:cNvSpPr>
                <p:nvPr/>
              </p:nvSpPr>
              <p:spPr bwMode="auto">
                <a:xfrm>
                  <a:off x="5358" y="2124"/>
                  <a:ext cx="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C</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72" name="Freeform 63">
                  <a:extLst>
                    <a:ext uri="{FF2B5EF4-FFF2-40B4-BE49-F238E27FC236}">
                      <a16:creationId xmlns:a16="http://schemas.microsoft.com/office/drawing/2014/main" id="{1232051A-BF8F-B557-21F1-5A2CB675C8B0}"/>
                    </a:ext>
                  </a:extLst>
                </p:cNvPr>
                <p:cNvSpPr>
                  <a:spLocks/>
                </p:cNvSpPr>
                <p:nvPr/>
              </p:nvSpPr>
              <p:spPr bwMode="auto">
                <a:xfrm>
                  <a:off x="5931" y="1471"/>
                  <a:ext cx="289" cy="795"/>
                </a:xfrm>
                <a:custGeom>
                  <a:avLst/>
                  <a:gdLst>
                    <a:gd name="T0" fmla="*/ 0 w 289"/>
                    <a:gd name="T1" fmla="*/ 0 h 795"/>
                    <a:gd name="T2" fmla="*/ 289 w 289"/>
                    <a:gd name="T3" fmla="*/ 0 h 795"/>
                    <a:gd name="T4" fmla="*/ 289 w 289"/>
                    <a:gd name="T5" fmla="*/ 795 h 795"/>
                  </a:gdLst>
                  <a:ahLst/>
                  <a:cxnLst>
                    <a:cxn ang="0">
                      <a:pos x="T0" y="T1"/>
                    </a:cxn>
                    <a:cxn ang="0">
                      <a:pos x="T2" y="T3"/>
                    </a:cxn>
                    <a:cxn ang="0">
                      <a:pos x="T4" y="T5"/>
                    </a:cxn>
                  </a:cxnLst>
                  <a:rect l="0" t="0" r="r" b="b"/>
                  <a:pathLst>
                    <a:path w="289" h="795">
                      <a:moveTo>
                        <a:pt x="0" y="0"/>
                      </a:moveTo>
                      <a:lnTo>
                        <a:pt x="289" y="0"/>
                      </a:lnTo>
                      <a:lnTo>
                        <a:pt x="289" y="795"/>
                      </a:lnTo>
                    </a:path>
                  </a:pathLst>
                </a:custGeom>
                <a:noFill/>
                <a:ln w="11113" cap="rnd" cmpd="sng" algn="ctr">
                  <a:solidFill>
                    <a:srgbClr val="F0001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4">
                  <a:extLst>
                    <a:ext uri="{FF2B5EF4-FFF2-40B4-BE49-F238E27FC236}">
                      <a16:creationId xmlns:a16="http://schemas.microsoft.com/office/drawing/2014/main" id="{DF34F8E5-7C4C-1F1C-3E19-2B8728F7CD09}"/>
                    </a:ext>
                  </a:extLst>
                </p:cNvPr>
                <p:cNvSpPr>
                  <a:spLocks/>
                </p:cNvSpPr>
                <p:nvPr/>
              </p:nvSpPr>
              <p:spPr bwMode="auto">
                <a:xfrm>
                  <a:off x="6193" y="2261"/>
                  <a:ext cx="53" cy="27"/>
                </a:xfrm>
                <a:custGeom>
                  <a:avLst/>
                  <a:gdLst>
                    <a:gd name="T0" fmla="*/ 53 w 53"/>
                    <a:gd name="T1" fmla="*/ 0 h 27"/>
                    <a:gd name="T2" fmla="*/ 27 w 53"/>
                    <a:gd name="T3" fmla="*/ 27 h 27"/>
                    <a:gd name="T4" fmla="*/ 0 w 53"/>
                    <a:gd name="T5" fmla="*/ 0 h 27"/>
                    <a:gd name="T6" fmla="*/ 53 w 53"/>
                    <a:gd name="T7" fmla="*/ 0 h 27"/>
                  </a:gdLst>
                  <a:ahLst/>
                  <a:cxnLst>
                    <a:cxn ang="0">
                      <a:pos x="T0" y="T1"/>
                    </a:cxn>
                    <a:cxn ang="0">
                      <a:pos x="T2" y="T3"/>
                    </a:cxn>
                    <a:cxn ang="0">
                      <a:pos x="T4" y="T5"/>
                    </a:cxn>
                    <a:cxn ang="0">
                      <a:pos x="T6" y="T7"/>
                    </a:cxn>
                  </a:cxnLst>
                  <a:rect l="0" t="0" r="r" b="b"/>
                  <a:pathLst>
                    <a:path w="53" h="27">
                      <a:moveTo>
                        <a:pt x="53" y="0"/>
                      </a:moveTo>
                      <a:lnTo>
                        <a:pt x="27" y="27"/>
                      </a:lnTo>
                      <a:lnTo>
                        <a:pt x="0" y="0"/>
                      </a:lnTo>
                      <a:lnTo>
                        <a:pt x="53" y="0"/>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65">
                  <a:extLst>
                    <a:ext uri="{FF2B5EF4-FFF2-40B4-BE49-F238E27FC236}">
                      <a16:creationId xmlns:a16="http://schemas.microsoft.com/office/drawing/2014/main" id="{013E8E77-5B19-9467-58A1-7EC655547185}"/>
                    </a:ext>
                  </a:extLst>
                </p:cNvPr>
                <p:cNvSpPr>
                  <a:spLocks noChangeArrowheads="1"/>
                </p:cNvSpPr>
                <p:nvPr/>
              </p:nvSpPr>
              <p:spPr bwMode="auto">
                <a:xfrm>
                  <a:off x="6222" y="1530"/>
                  <a:ext cx="302" cy="2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66">
                  <a:extLst>
                    <a:ext uri="{FF2B5EF4-FFF2-40B4-BE49-F238E27FC236}">
                      <a16:creationId xmlns:a16="http://schemas.microsoft.com/office/drawing/2014/main" id="{D1233D4C-85F2-2AB7-B61C-9BB65D340983}"/>
                    </a:ext>
                  </a:extLst>
                </p:cNvPr>
                <p:cNvSpPr>
                  <a:spLocks noChangeArrowheads="1"/>
                </p:cNvSpPr>
                <p:nvPr/>
              </p:nvSpPr>
              <p:spPr bwMode="auto">
                <a:xfrm>
                  <a:off x="6232" y="1533"/>
                  <a:ext cx="355"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Expanded</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76" name="Rectangle 67">
                  <a:extLst>
                    <a:ext uri="{FF2B5EF4-FFF2-40B4-BE49-F238E27FC236}">
                      <a16:creationId xmlns:a16="http://schemas.microsoft.com/office/drawing/2014/main" id="{B3CBDE39-A365-3861-8D23-F5587E32BE54}"/>
                    </a:ext>
                  </a:extLst>
                </p:cNvPr>
                <p:cNvSpPr>
                  <a:spLocks noChangeArrowheads="1"/>
                </p:cNvSpPr>
                <p:nvPr/>
              </p:nvSpPr>
              <p:spPr bwMode="auto">
                <a:xfrm>
                  <a:off x="6264" y="1623"/>
                  <a:ext cx="25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Exhaust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77" name="Rectangle 68">
                  <a:extLst>
                    <a:ext uri="{FF2B5EF4-FFF2-40B4-BE49-F238E27FC236}">
                      <a16:creationId xmlns:a16="http://schemas.microsoft.com/office/drawing/2014/main" id="{B535598F-8332-6033-A8E5-D5CD29B30F79}"/>
                    </a:ext>
                  </a:extLst>
                </p:cNvPr>
                <p:cNvSpPr>
                  <a:spLocks noChangeArrowheads="1"/>
                </p:cNvSpPr>
                <p:nvPr/>
              </p:nvSpPr>
              <p:spPr bwMode="auto">
                <a:xfrm>
                  <a:off x="6276" y="1728"/>
                  <a:ext cx="25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239°C</a:t>
                  </a:r>
                  <a:endParaRPr kumimoji="0" lang="en-US" altLang="en-US" sz="1100" b="0" i="0" u="none" strike="noStrike" cap="none" normalizeH="0" baseline="0" dirty="0">
                    <a:ln>
                      <a:noFill/>
                    </a:ln>
                    <a:solidFill>
                      <a:schemeClr val="tx1"/>
                    </a:solidFill>
                    <a:effectLst/>
                    <a:latin typeface="Century Gothic" panose="020B0502020202020204" pitchFamily="34" charset="0"/>
                  </a:endParaRPr>
                </a:p>
              </p:txBody>
            </p:sp>
            <p:sp>
              <p:nvSpPr>
                <p:cNvPr id="78" name="Rectangle 69">
                  <a:extLst>
                    <a:ext uri="{FF2B5EF4-FFF2-40B4-BE49-F238E27FC236}">
                      <a16:creationId xmlns:a16="http://schemas.microsoft.com/office/drawing/2014/main" id="{B0E95A75-A7E1-1A4C-8533-0470D0BBA72C}"/>
                    </a:ext>
                  </a:extLst>
                </p:cNvPr>
                <p:cNvSpPr>
                  <a:spLocks noChangeArrowheads="1"/>
                </p:cNvSpPr>
                <p:nvPr/>
              </p:nvSpPr>
              <p:spPr bwMode="auto">
                <a:xfrm>
                  <a:off x="6383" y="1711"/>
                  <a:ext cx="2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79" name="Freeform 72">
                  <a:extLst>
                    <a:ext uri="{FF2B5EF4-FFF2-40B4-BE49-F238E27FC236}">
                      <a16:creationId xmlns:a16="http://schemas.microsoft.com/office/drawing/2014/main" id="{00B6BA3B-BE87-8C48-669D-DFE838A1F6FB}"/>
                    </a:ext>
                  </a:extLst>
                </p:cNvPr>
                <p:cNvSpPr>
                  <a:spLocks noEditPoints="1"/>
                </p:cNvSpPr>
                <p:nvPr/>
              </p:nvSpPr>
              <p:spPr bwMode="auto">
                <a:xfrm>
                  <a:off x="1752" y="1944"/>
                  <a:ext cx="220" cy="211"/>
                </a:xfrm>
                <a:custGeom>
                  <a:avLst/>
                  <a:gdLst>
                    <a:gd name="T0" fmla="*/ 0 w 619"/>
                    <a:gd name="T1" fmla="*/ 587 h 597"/>
                    <a:gd name="T2" fmla="*/ 0 w 619"/>
                    <a:gd name="T3" fmla="*/ 437 h 597"/>
                    <a:gd name="T4" fmla="*/ 11 w 619"/>
                    <a:gd name="T5" fmla="*/ 427 h 597"/>
                    <a:gd name="T6" fmla="*/ 22 w 619"/>
                    <a:gd name="T7" fmla="*/ 437 h 597"/>
                    <a:gd name="T8" fmla="*/ 22 w 619"/>
                    <a:gd name="T9" fmla="*/ 587 h 597"/>
                    <a:gd name="T10" fmla="*/ 11 w 619"/>
                    <a:gd name="T11" fmla="*/ 597 h 597"/>
                    <a:gd name="T12" fmla="*/ 0 w 619"/>
                    <a:gd name="T13" fmla="*/ 587 h 597"/>
                    <a:gd name="T14" fmla="*/ 0 w 619"/>
                    <a:gd name="T15" fmla="*/ 331 h 597"/>
                    <a:gd name="T16" fmla="*/ 0 w 619"/>
                    <a:gd name="T17" fmla="*/ 181 h 597"/>
                    <a:gd name="T18" fmla="*/ 11 w 619"/>
                    <a:gd name="T19" fmla="*/ 171 h 597"/>
                    <a:gd name="T20" fmla="*/ 22 w 619"/>
                    <a:gd name="T21" fmla="*/ 181 h 597"/>
                    <a:gd name="T22" fmla="*/ 22 w 619"/>
                    <a:gd name="T23" fmla="*/ 331 h 597"/>
                    <a:gd name="T24" fmla="*/ 11 w 619"/>
                    <a:gd name="T25" fmla="*/ 341 h 597"/>
                    <a:gd name="T26" fmla="*/ 0 w 619"/>
                    <a:gd name="T27" fmla="*/ 331 h 597"/>
                    <a:gd name="T28" fmla="*/ 0 w 619"/>
                    <a:gd name="T29" fmla="*/ 75 h 597"/>
                    <a:gd name="T30" fmla="*/ 0 w 619"/>
                    <a:gd name="T31" fmla="*/ 11 h 597"/>
                    <a:gd name="T32" fmla="*/ 11 w 619"/>
                    <a:gd name="T33" fmla="*/ 0 h 597"/>
                    <a:gd name="T34" fmla="*/ 96 w 619"/>
                    <a:gd name="T35" fmla="*/ 0 h 597"/>
                    <a:gd name="T36" fmla="*/ 107 w 619"/>
                    <a:gd name="T37" fmla="*/ 11 h 597"/>
                    <a:gd name="T38" fmla="*/ 96 w 619"/>
                    <a:gd name="T39" fmla="*/ 21 h 597"/>
                    <a:gd name="T40" fmla="*/ 11 w 619"/>
                    <a:gd name="T41" fmla="*/ 21 h 597"/>
                    <a:gd name="T42" fmla="*/ 22 w 619"/>
                    <a:gd name="T43" fmla="*/ 11 h 597"/>
                    <a:gd name="T44" fmla="*/ 22 w 619"/>
                    <a:gd name="T45" fmla="*/ 75 h 597"/>
                    <a:gd name="T46" fmla="*/ 11 w 619"/>
                    <a:gd name="T47" fmla="*/ 85 h 597"/>
                    <a:gd name="T48" fmla="*/ 0 w 619"/>
                    <a:gd name="T49" fmla="*/ 75 h 597"/>
                    <a:gd name="T50" fmla="*/ 203 w 619"/>
                    <a:gd name="T51" fmla="*/ 0 h 597"/>
                    <a:gd name="T52" fmla="*/ 352 w 619"/>
                    <a:gd name="T53" fmla="*/ 0 h 597"/>
                    <a:gd name="T54" fmla="*/ 363 w 619"/>
                    <a:gd name="T55" fmla="*/ 11 h 597"/>
                    <a:gd name="T56" fmla="*/ 352 w 619"/>
                    <a:gd name="T57" fmla="*/ 21 h 597"/>
                    <a:gd name="T58" fmla="*/ 203 w 619"/>
                    <a:gd name="T59" fmla="*/ 21 h 597"/>
                    <a:gd name="T60" fmla="*/ 192 w 619"/>
                    <a:gd name="T61" fmla="*/ 11 h 597"/>
                    <a:gd name="T62" fmla="*/ 203 w 619"/>
                    <a:gd name="T63" fmla="*/ 0 h 597"/>
                    <a:gd name="T64" fmla="*/ 459 w 619"/>
                    <a:gd name="T65" fmla="*/ 0 h 597"/>
                    <a:gd name="T66" fmla="*/ 608 w 619"/>
                    <a:gd name="T67" fmla="*/ 0 h 597"/>
                    <a:gd name="T68" fmla="*/ 619 w 619"/>
                    <a:gd name="T69" fmla="*/ 11 h 597"/>
                    <a:gd name="T70" fmla="*/ 608 w 619"/>
                    <a:gd name="T71" fmla="*/ 21 h 597"/>
                    <a:gd name="T72" fmla="*/ 459 w 619"/>
                    <a:gd name="T73" fmla="*/ 21 h 597"/>
                    <a:gd name="T74" fmla="*/ 448 w 619"/>
                    <a:gd name="T75" fmla="*/ 11 h 597"/>
                    <a:gd name="T76" fmla="*/ 459 w 619"/>
                    <a:gd name="T7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9" h="597">
                      <a:moveTo>
                        <a:pt x="0" y="587"/>
                      </a:moveTo>
                      <a:lnTo>
                        <a:pt x="0" y="437"/>
                      </a:lnTo>
                      <a:cubicBezTo>
                        <a:pt x="0" y="432"/>
                        <a:pt x="5" y="427"/>
                        <a:pt x="11" y="427"/>
                      </a:cubicBezTo>
                      <a:cubicBezTo>
                        <a:pt x="17" y="427"/>
                        <a:pt x="22" y="432"/>
                        <a:pt x="22" y="437"/>
                      </a:cubicBezTo>
                      <a:lnTo>
                        <a:pt x="22" y="587"/>
                      </a:lnTo>
                      <a:cubicBezTo>
                        <a:pt x="22" y="593"/>
                        <a:pt x="17" y="597"/>
                        <a:pt x="11" y="597"/>
                      </a:cubicBezTo>
                      <a:cubicBezTo>
                        <a:pt x="5" y="597"/>
                        <a:pt x="0" y="593"/>
                        <a:pt x="0" y="587"/>
                      </a:cubicBezTo>
                      <a:close/>
                      <a:moveTo>
                        <a:pt x="0" y="331"/>
                      </a:moveTo>
                      <a:lnTo>
                        <a:pt x="0" y="181"/>
                      </a:lnTo>
                      <a:cubicBezTo>
                        <a:pt x="0" y="176"/>
                        <a:pt x="5" y="171"/>
                        <a:pt x="11" y="171"/>
                      </a:cubicBezTo>
                      <a:cubicBezTo>
                        <a:pt x="17" y="171"/>
                        <a:pt x="22" y="176"/>
                        <a:pt x="22" y="181"/>
                      </a:cubicBezTo>
                      <a:lnTo>
                        <a:pt x="22" y="331"/>
                      </a:lnTo>
                      <a:cubicBezTo>
                        <a:pt x="22" y="337"/>
                        <a:pt x="17" y="341"/>
                        <a:pt x="11" y="341"/>
                      </a:cubicBezTo>
                      <a:cubicBezTo>
                        <a:pt x="5" y="341"/>
                        <a:pt x="0" y="337"/>
                        <a:pt x="0" y="331"/>
                      </a:cubicBezTo>
                      <a:close/>
                      <a:moveTo>
                        <a:pt x="0" y="75"/>
                      </a:moveTo>
                      <a:lnTo>
                        <a:pt x="0" y="11"/>
                      </a:lnTo>
                      <a:cubicBezTo>
                        <a:pt x="0" y="5"/>
                        <a:pt x="5" y="0"/>
                        <a:pt x="11" y="0"/>
                      </a:cubicBezTo>
                      <a:lnTo>
                        <a:pt x="96" y="0"/>
                      </a:lnTo>
                      <a:cubicBezTo>
                        <a:pt x="102" y="0"/>
                        <a:pt x="107" y="5"/>
                        <a:pt x="107" y="11"/>
                      </a:cubicBezTo>
                      <a:cubicBezTo>
                        <a:pt x="107" y="17"/>
                        <a:pt x="102" y="21"/>
                        <a:pt x="96" y="21"/>
                      </a:cubicBezTo>
                      <a:lnTo>
                        <a:pt x="11" y="21"/>
                      </a:lnTo>
                      <a:lnTo>
                        <a:pt x="22" y="11"/>
                      </a:lnTo>
                      <a:lnTo>
                        <a:pt x="22" y="75"/>
                      </a:lnTo>
                      <a:cubicBezTo>
                        <a:pt x="22" y="81"/>
                        <a:pt x="17" y="85"/>
                        <a:pt x="11" y="85"/>
                      </a:cubicBezTo>
                      <a:cubicBezTo>
                        <a:pt x="5" y="85"/>
                        <a:pt x="0" y="81"/>
                        <a:pt x="0" y="75"/>
                      </a:cubicBezTo>
                      <a:close/>
                      <a:moveTo>
                        <a:pt x="203" y="0"/>
                      </a:moveTo>
                      <a:lnTo>
                        <a:pt x="352" y="0"/>
                      </a:lnTo>
                      <a:cubicBezTo>
                        <a:pt x="358" y="0"/>
                        <a:pt x="363" y="5"/>
                        <a:pt x="363" y="11"/>
                      </a:cubicBezTo>
                      <a:cubicBezTo>
                        <a:pt x="363" y="17"/>
                        <a:pt x="358" y="21"/>
                        <a:pt x="352" y="21"/>
                      </a:cubicBezTo>
                      <a:lnTo>
                        <a:pt x="203" y="21"/>
                      </a:lnTo>
                      <a:cubicBezTo>
                        <a:pt x="197" y="21"/>
                        <a:pt x="192" y="17"/>
                        <a:pt x="192" y="11"/>
                      </a:cubicBezTo>
                      <a:cubicBezTo>
                        <a:pt x="192" y="5"/>
                        <a:pt x="197" y="0"/>
                        <a:pt x="203" y="0"/>
                      </a:cubicBezTo>
                      <a:close/>
                      <a:moveTo>
                        <a:pt x="459" y="0"/>
                      </a:moveTo>
                      <a:lnTo>
                        <a:pt x="608" y="0"/>
                      </a:lnTo>
                      <a:cubicBezTo>
                        <a:pt x="614" y="0"/>
                        <a:pt x="619" y="5"/>
                        <a:pt x="619" y="11"/>
                      </a:cubicBezTo>
                      <a:cubicBezTo>
                        <a:pt x="619" y="17"/>
                        <a:pt x="614" y="21"/>
                        <a:pt x="608" y="21"/>
                      </a:cubicBezTo>
                      <a:lnTo>
                        <a:pt x="459" y="21"/>
                      </a:lnTo>
                      <a:cubicBezTo>
                        <a:pt x="453" y="21"/>
                        <a:pt x="448" y="17"/>
                        <a:pt x="448" y="11"/>
                      </a:cubicBezTo>
                      <a:cubicBezTo>
                        <a:pt x="448" y="5"/>
                        <a:pt x="453" y="0"/>
                        <a:pt x="459" y="0"/>
                      </a:cubicBez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3">
                  <a:extLst>
                    <a:ext uri="{FF2B5EF4-FFF2-40B4-BE49-F238E27FC236}">
                      <a16:creationId xmlns:a16="http://schemas.microsoft.com/office/drawing/2014/main" id="{0FF95D0B-9E18-F53E-A16C-2A04E476A27A}"/>
                    </a:ext>
                  </a:extLst>
                </p:cNvPr>
                <p:cNvSpPr>
                  <a:spLocks/>
                </p:cNvSpPr>
                <p:nvPr/>
              </p:nvSpPr>
              <p:spPr bwMode="auto">
                <a:xfrm>
                  <a:off x="1993" y="1921"/>
                  <a:ext cx="27" cy="53"/>
                </a:xfrm>
                <a:custGeom>
                  <a:avLst/>
                  <a:gdLst>
                    <a:gd name="T0" fmla="*/ 0 w 27"/>
                    <a:gd name="T1" fmla="*/ 0 h 53"/>
                    <a:gd name="T2" fmla="*/ 27 w 27"/>
                    <a:gd name="T3" fmla="*/ 26 h 53"/>
                    <a:gd name="T4" fmla="*/ 0 w 27"/>
                    <a:gd name="T5" fmla="*/ 53 h 53"/>
                    <a:gd name="T6" fmla="*/ 0 w 27"/>
                    <a:gd name="T7" fmla="*/ 0 h 53"/>
                  </a:gdLst>
                  <a:ahLst/>
                  <a:cxnLst>
                    <a:cxn ang="0">
                      <a:pos x="T0" y="T1"/>
                    </a:cxn>
                    <a:cxn ang="0">
                      <a:pos x="T2" y="T3"/>
                    </a:cxn>
                    <a:cxn ang="0">
                      <a:pos x="T4" y="T5"/>
                    </a:cxn>
                    <a:cxn ang="0">
                      <a:pos x="T6" y="T7"/>
                    </a:cxn>
                  </a:cxnLst>
                  <a:rect l="0" t="0" r="r" b="b"/>
                  <a:pathLst>
                    <a:path w="27" h="53">
                      <a:moveTo>
                        <a:pt x="0" y="0"/>
                      </a:moveTo>
                      <a:lnTo>
                        <a:pt x="27" y="26"/>
                      </a:lnTo>
                      <a:lnTo>
                        <a:pt x="0" y="53"/>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4">
                  <a:extLst>
                    <a:ext uri="{FF2B5EF4-FFF2-40B4-BE49-F238E27FC236}">
                      <a16:creationId xmlns:a16="http://schemas.microsoft.com/office/drawing/2014/main" id="{2945243B-65F9-F156-246A-DC92E1DC4074}"/>
                    </a:ext>
                  </a:extLst>
                </p:cNvPr>
                <p:cNvSpPr>
                  <a:spLocks noChangeArrowheads="1"/>
                </p:cNvSpPr>
                <p:nvPr/>
              </p:nvSpPr>
              <p:spPr bwMode="auto">
                <a:xfrm>
                  <a:off x="1719" y="1834"/>
                  <a:ext cx="264"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75">
                  <a:extLst>
                    <a:ext uri="{FF2B5EF4-FFF2-40B4-BE49-F238E27FC236}">
                      <a16:creationId xmlns:a16="http://schemas.microsoft.com/office/drawing/2014/main" id="{BE469845-50D3-6713-C8E7-534FE9EFCA33}"/>
                    </a:ext>
                  </a:extLst>
                </p:cNvPr>
                <p:cNvSpPr>
                  <a:spLocks noChangeArrowheads="1"/>
                </p:cNvSpPr>
                <p:nvPr/>
              </p:nvSpPr>
              <p:spPr bwMode="auto">
                <a:xfrm>
                  <a:off x="1722" y="1837"/>
                  <a:ext cx="29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66.2 MW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83" name="Freeform 76">
                  <a:extLst>
                    <a:ext uri="{FF2B5EF4-FFF2-40B4-BE49-F238E27FC236}">
                      <a16:creationId xmlns:a16="http://schemas.microsoft.com/office/drawing/2014/main" id="{8043927F-F8A7-ED9C-EAA0-23009EFDCF4E}"/>
                    </a:ext>
                  </a:extLst>
                </p:cNvPr>
                <p:cNvSpPr>
                  <a:spLocks noEditPoints="1"/>
                </p:cNvSpPr>
                <p:nvPr/>
              </p:nvSpPr>
              <p:spPr bwMode="auto">
                <a:xfrm>
                  <a:off x="6165" y="3598"/>
                  <a:ext cx="193" cy="204"/>
                </a:xfrm>
                <a:custGeom>
                  <a:avLst/>
                  <a:gdLst>
                    <a:gd name="T0" fmla="*/ 533 w 544"/>
                    <a:gd name="T1" fmla="*/ 576 h 576"/>
                    <a:gd name="T2" fmla="*/ 384 w 544"/>
                    <a:gd name="T3" fmla="*/ 576 h 576"/>
                    <a:gd name="T4" fmla="*/ 373 w 544"/>
                    <a:gd name="T5" fmla="*/ 565 h 576"/>
                    <a:gd name="T6" fmla="*/ 384 w 544"/>
                    <a:gd name="T7" fmla="*/ 555 h 576"/>
                    <a:gd name="T8" fmla="*/ 533 w 544"/>
                    <a:gd name="T9" fmla="*/ 555 h 576"/>
                    <a:gd name="T10" fmla="*/ 544 w 544"/>
                    <a:gd name="T11" fmla="*/ 565 h 576"/>
                    <a:gd name="T12" fmla="*/ 533 w 544"/>
                    <a:gd name="T13" fmla="*/ 576 h 576"/>
                    <a:gd name="T14" fmla="*/ 277 w 544"/>
                    <a:gd name="T15" fmla="*/ 576 h 576"/>
                    <a:gd name="T16" fmla="*/ 128 w 544"/>
                    <a:gd name="T17" fmla="*/ 576 h 576"/>
                    <a:gd name="T18" fmla="*/ 117 w 544"/>
                    <a:gd name="T19" fmla="*/ 565 h 576"/>
                    <a:gd name="T20" fmla="*/ 128 w 544"/>
                    <a:gd name="T21" fmla="*/ 555 h 576"/>
                    <a:gd name="T22" fmla="*/ 277 w 544"/>
                    <a:gd name="T23" fmla="*/ 555 h 576"/>
                    <a:gd name="T24" fmla="*/ 288 w 544"/>
                    <a:gd name="T25" fmla="*/ 565 h 576"/>
                    <a:gd name="T26" fmla="*/ 277 w 544"/>
                    <a:gd name="T27" fmla="*/ 576 h 576"/>
                    <a:gd name="T28" fmla="*/ 21 w 544"/>
                    <a:gd name="T29" fmla="*/ 576 h 576"/>
                    <a:gd name="T30" fmla="*/ 11 w 544"/>
                    <a:gd name="T31" fmla="*/ 576 h 576"/>
                    <a:gd name="T32" fmla="*/ 0 w 544"/>
                    <a:gd name="T33" fmla="*/ 565 h 576"/>
                    <a:gd name="T34" fmla="*/ 0 w 544"/>
                    <a:gd name="T35" fmla="*/ 426 h 576"/>
                    <a:gd name="T36" fmla="*/ 11 w 544"/>
                    <a:gd name="T37" fmla="*/ 415 h 576"/>
                    <a:gd name="T38" fmla="*/ 22 w 544"/>
                    <a:gd name="T39" fmla="*/ 426 h 576"/>
                    <a:gd name="T40" fmla="*/ 22 w 544"/>
                    <a:gd name="T41" fmla="*/ 565 h 576"/>
                    <a:gd name="T42" fmla="*/ 11 w 544"/>
                    <a:gd name="T43" fmla="*/ 555 h 576"/>
                    <a:gd name="T44" fmla="*/ 21 w 544"/>
                    <a:gd name="T45" fmla="*/ 555 h 576"/>
                    <a:gd name="T46" fmla="*/ 32 w 544"/>
                    <a:gd name="T47" fmla="*/ 565 h 576"/>
                    <a:gd name="T48" fmla="*/ 21 w 544"/>
                    <a:gd name="T49" fmla="*/ 576 h 576"/>
                    <a:gd name="T50" fmla="*/ 0 w 544"/>
                    <a:gd name="T51" fmla="*/ 319 h 576"/>
                    <a:gd name="T52" fmla="*/ 0 w 544"/>
                    <a:gd name="T53" fmla="*/ 170 h 576"/>
                    <a:gd name="T54" fmla="*/ 11 w 544"/>
                    <a:gd name="T55" fmla="*/ 159 h 576"/>
                    <a:gd name="T56" fmla="*/ 22 w 544"/>
                    <a:gd name="T57" fmla="*/ 170 h 576"/>
                    <a:gd name="T58" fmla="*/ 22 w 544"/>
                    <a:gd name="T59" fmla="*/ 319 h 576"/>
                    <a:gd name="T60" fmla="*/ 11 w 544"/>
                    <a:gd name="T61" fmla="*/ 330 h 576"/>
                    <a:gd name="T62" fmla="*/ 0 w 544"/>
                    <a:gd name="T63" fmla="*/ 319 h 576"/>
                    <a:gd name="T64" fmla="*/ 0 w 544"/>
                    <a:gd name="T65" fmla="*/ 63 h 576"/>
                    <a:gd name="T66" fmla="*/ 0 w 544"/>
                    <a:gd name="T67" fmla="*/ 11 h 576"/>
                    <a:gd name="T68" fmla="*/ 11 w 544"/>
                    <a:gd name="T69" fmla="*/ 0 h 576"/>
                    <a:gd name="T70" fmla="*/ 22 w 544"/>
                    <a:gd name="T71" fmla="*/ 11 h 576"/>
                    <a:gd name="T72" fmla="*/ 22 w 544"/>
                    <a:gd name="T73" fmla="*/ 63 h 576"/>
                    <a:gd name="T74" fmla="*/ 11 w 544"/>
                    <a:gd name="T75" fmla="*/ 74 h 576"/>
                    <a:gd name="T76" fmla="*/ 0 w 544"/>
                    <a:gd name="T77" fmla="*/ 6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4" h="576">
                      <a:moveTo>
                        <a:pt x="533" y="576"/>
                      </a:moveTo>
                      <a:lnTo>
                        <a:pt x="384" y="576"/>
                      </a:lnTo>
                      <a:cubicBezTo>
                        <a:pt x="378" y="576"/>
                        <a:pt x="373" y="571"/>
                        <a:pt x="373" y="565"/>
                      </a:cubicBezTo>
                      <a:cubicBezTo>
                        <a:pt x="373" y="559"/>
                        <a:pt x="378" y="555"/>
                        <a:pt x="384" y="555"/>
                      </a:cubicBezTo>
                      <a:lnTo>
                        <a:pt x="533" y="555"/>
                      </a:lnTo>
                      <a:cubicBezTo>
                        <a:pt x="539" y="555"/>
                        <a:pt x="544" y="559"/>
                        <a:pt x="544" y="565"/>
                      </a:cubicBezTo>
                      <a:cubicBezTo>
                        <a:pt x="544" y="571"/>
                        <a:pt x="539" y="576"/>
                        <a:pt x="533" y="576"/>
                      </a:cubicBezTo>
                      <a:close/>
                      <a:moveTo>
                        <a:pt x="277" y="576"/>
                      </a:moveTo>
                      <a:lnTo>
                        <a:pt x="128" y="576"/>
                      </a:lnTo>
                      <a:cubicBezTo>
                        <a:pt x="122" y="576"/>
                        <a:pt x="117" y="571"/>
                        <a:pt x="117" y="565"/>
                      </a:cubicBezTo>
                      <a:cubicBezTo>
                        <a:pt x="117" y="559"/>
                        <a:pt x="122" y="555"/>
                        <a:pt x="128" y="555"/>
                      </a:cubicBezTo>
                      <a:lnTo>
                        <a:pt x="277" y="555"/>
                      </a:lnTo>
                      <a:cubicBezTo>
                        <a:pt x="283" y="555"/>
                        <a:pt x="288" y="559"/>
                        <a:pt x="288" y="565"/>
                      </a:cubicBezTo>
                      <a:cubicBezTo>
                        <a:pt x="288" y="571"/>
                        <a:pt x="283" y="576"/>
                        <a:pt x="277" y="576"/>
                      </a:cubicBezTo>
                      <a:close/>
                      <a:moveTo>
                        <a:pt x="21" y="576"/>
                      </a:moveTo>
                      <a:lnTo>
                        <a:pt x="11" y="576"/>
                      </a:lnTo>
                      <a:cubicBezTo>
                        <a:pt x="5" y="576"/>
                        <a:pt x="0" y="571"/>
                        <a:pt x="0" y="565"/>
                      </a:cubicBezTo>
                      <a:lnTo>
                        <a:pt x="0" y="426"/>
                      </a:lnTo>
                      <a:cubicBezTo>
                        <a:pt x="0" y="420"/>
                        <a:pt x="5" y="415"/>
                        <a:pt x="11" y="415"/>
                      </a:cubicBezTo>
                      <a:cubicBezTo>
                        <a:pt x="17" y="415"/>
                        <a:pt x="22" y="420"/>
                        <a:pt x="22" y="426"/>
                      </a:cubicBezTo>
                      <a:lnTo>
                        <a:pt x="22" y="565"/>
                      </a:lnTo>
                      <a:lnTo>
                        <a:pt x="11" y="555"/>
                      </a:lnTo>
                      <a:lnTo>
                        <a:pt x="21" y="555"/>
                      </a:lnTo>
                      <a:cubicBezTo>
                        <a:pt x="27" y="555"/>
                        <a:pt x="32" y="559"/>
                        <a:pt x="32" y="565"/>
                      </a:cubicBezTo>
                      <a:cubicBezTo>
                        <a:pt x="32" y="571"/>
                        <a:pt x="27" y="576"/>
                        <a:pt x="21" y="576"/>
                      </a:cubicBezTo>
                      <a:close/>
                      <a:moveTo>
                        <a:pt x="0" y="319"/>
                      </a:moveTo>
                      <a:lnTo>
                        <a:pt x="0" y="170"/>
                      </a:lnTo>
                      <a:cubicBezTo>
                        <a:pt x="0" y="164"/>
                        <a:pt x="5" y="159"/>
                        <a:pt x="11" y="159"/>
                      </a:cubicBezTo>
                      <a:cubicBezTo>
                        <a:pt x="17" y="159"/>
                        <a:pt x="22" y="164"/>
                        <a:pt x="22" y="170"/>
                      </a:cubicBezTo>
                      <a:lnTo>
                        <a:pt x="22" y="319"/>
                      </a:lnTo>
                      <a:cubicBezTo>
                        <a:pt x="22" y="325"/>
                        <a:pt x="17" y="330"/>
                        <a:pt x="11" y="330"/>
                      </a:cubicBezTo>
                      <a:cubicBezTo>
                        <a:pt x="5" y="330"/>
                        <a:pt x="0" y="325"/>
                        <a:pt x="0" y="319"/>
                      </a:cubicBezTo>
                      <a:close/>
                      <a:moveTo>
                        <a:pt x="0" y="63"/>
                      </a:moveTo>
                      <a:lnTo>
                        <a:pt x="0" y="11"/>
                      </a:lnTo>
                      <a:cubicBezTo>
                        <a:pt x="0" y="5"/>
                        <a:pt x="5" y="0"/>
                        <a:pt x="11" y="0"/>
                      </a:cubicBezTo>
                      <a:cubicBezTo>
                        <a:pt x="17" y="0"/>
                        <a:pt x="22" y="5"/>
                        <a:pt x="22" y="11"/>
                      </a:cubicBezTo>
                      <a:lnTo>
                        <a:pt x="22" y="63"/>
                      </a:lnTo>
                      <a:cubicBezTo>
                        <a:pt x="22" y="69"/>
                        <a:pt x="17" y="74"/>
                        <a:pt x="11" y="74"/>
                      </a:cubicBezTo>
                      <a:cubicBezTo>
                        <a:pt x="5" y="74"/>
                        <a:pt x="0" y="69"/>
                        <a:pt x="0" y="63"/>
                      </a:cubicBez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77">
                  <a:extLst>
                    <a:ext uri="{FF2B5EF4-FFF2-40B4-BE49-F238E27FC236}">
                      <a16:creationId xmlns:a16="http://schemas.microsoft.com/office/drawing/2014/main" id="{9F5ABEE2-13F8-8A3F-954F-121B10530AD7}"/>
                    </a:ext>
                  </a:extLst>
                </p:cNvPr>
                <p:cNvSpPr>
                  <a:spLocks/>
                </p:cNvSpPr>
                <p:nvPr/>
              </p:nvSpPr>
              <p:spPr bwMode="auto">
                <a:xfrm>
                  <a:off x="6142" y="3581"/>
                  <a:ext cx="53" cy="26"/>
                </a:xfrm>
                <a:custGeom>
                  <a:avLst/>
                  <a:gdLst>
                    <a:gd name="T0" fmla="*/ 0 w 53"/>
                    <a:gd name="T1" fmla="*/ 26 h 26"/>
                    <a:gd name="T2" fmla="*/ 27 w 53"/>
                    <a:gd name="T3" fmla="*/ 0 h 26"/>
                    <a:gd name="T4" fmla="*/ 53 w 53"/>
                    <a:gd name="T5" fmla="*/ 26 h 26"/>
                    <a:gd name="T6" fmla="*/ 0 w 53"/>
                    <a:gd name="T7" fmla="*/ 26 h 26"/>
                  </a:gdLst>
                  <a:ahLst/>
                  <a:cxnLst>
                    <a:cxn ang="0">
                      <a:pos x="T0" y="T1"/>
                    </a:cxn>
                    <a:cxn ang="0">
                      <a:pos x="T2" y="T3"/>
                    </a:cxn>
                    <a:cxn ang="0">
                      <a:pos x="T4" y="T5"/>
                    </a:cxn>
                    <a:cxn ang="0">
                      <a:pos x="T6" y="T7"/>
                    </a:cxn>
                  </a:cxnLst>
                  <a:rect l="0" t="0" r="r" b="b"/>
                  <a:pathLst>
                    <a:path w="53" h="26">
                      <a:moveTo>
                        <a:pt x="0" y="26"/>
                      </a:moveTo>
                      <a:lnTo>
                        <a:pt x="27" y="0"/>
                      </a:lnTo>
                      <a:lnTo>
                        <a:pt x="53" y="26"/>
                      </a:lnTo>
                      <a:lnTo>
                        <a:pt x="0" y="2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78">
                  <a:extLst>
                    <a:ext uri="{FF2B5EF4-FFF2-40B4-BE49-F238E27FC236}">
                      <a16:creationId xmlns:a16="http://schemas.microsoft.com/office/drawing/2014/main" id="{10CA7662-4F86-E0EB-B7A9-582E42888DAA}"/>
                    </a:ext>
                  </a:extLst>
                </p:cNvPr>
                <p:cNvSpPr>
                  <a:spLocks noChangeArrowheads="1"/>
                </p:cNvSpPr>
                <p:nvPr/>
              </p:nvSpPr>
              <p:spPr bwMode="auto">
                <a:xfrm>
                  <a:off x="6377" y="3751"/>
                  <a:ext cx="264"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79">
                  <a:extLst>
                    <a:ext uri="{FF2B5EF4-FFF2-40B4-BE49-F238E27FC236}">
                      <a16:creationId xmlns:a16="http://schemas.microsoft.com/office/drawing/2014/main" id="{756162E4-3990-1B4C-785B-EDA050C52FAD}"/>
                    </a:ext>
                  </a:extLst>
                </p:cNvPr>
                <p:cNvSpPr>
                  <a:spLocks noChangeArrowheads="1"/>
                </p:cNvSpPr>
                <p:nvPr/>
              </p:nvSpPr>
              <p:spPr bwMode="auto">
                <a:xfrm>
                  <a:off x="6380" y="3753"/>
                  <a:ext cx="33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104.4 MW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87" name="Freeform 80">
                  <a:extLst>
                    <a:ext uri="{FF2B5EF4-FFF2-40B4-BE49-F238E27FC236}">
                      <a16:creationId xmlns:a16="http://schemas.microsoft.com/office/drawing/2014/main" id="{754BA272-8FC2-EE31-7EC3-888B13C21164}"/>
                    </a:ext>
                  </a:extLst>
                </p:cNvPr>
                <p:cNvSpPr>
                  <a:spLocks noEditPoints="1"/>
                </p:cNvSpPr>
                <p:nvPr/>
              </p:nvSpPr>
              <p:spPr bwMode="auto">
                <a:xfrm>
                  <a:off x="5370" y="1127"/>
                  <a:ext cx="395" cy="211"/>
                </a:xfrm>
                <a:custGeom>
                  <a:avLst/>
                  <a:gdLst>
                    <a:gd name="T0" fmla="*/ 1092 w 1114"/>
                    <a:gd name="T1" fmla="*/ 587 h 597"/>
                    <a:gd name="T2" fmla="*/ 1092 w 1114"/>
                    <a:gd name="T3" fmla="*/ 437 h 597"/>
                    <a:gd name="T4" fmla="*/ 1103 w 1114"/>
                    <a:gd name="T5" fmla="*/ 427 h 597"/>
                    <a:gd name="T6" fmla="*/ 1114 w 1114"/>
                    <a:gd name="T7" fmla="*/ 437 h 597"/>
                    <a:gd name="T8" fmla="*/ 1114 w 1114"/>
                    <a:gd name="T9" fmla="*/ 587 h 597"/>
                    <a:gd name="T10" fmla="*/ 1103 w 1114"/>
                    <a:gd name="T11" fmla="*/ 597 h 597"/>
                    <a:gd name="T12" fmla="*/ 1092 w 1114"/>
                    <a:gd name="T13" fmla="*/ 587 h 597"/>
                    <a:gd name="T14" fmla="*/ 1092 w 1114"/>
                    <a:gd name="T15" fmla="*/ 331 h 597"/>
                    <a:gd name="T16" fmla="*/ 1092 w 1114"/>
                    <a:gd name="T17" fmla="*/ 181 h 597"/>
                    <a:gd name="T18" fmla="*/ 1103 w 1114"/>
                    <a:gd name="T19" fmla="*/ 171 h 597"/>
                    <a:gd name="T20" fmla="*/ 1114 w 1114"/>
                    <a:gd name="T21" fmla="*/ 181 h 597"/>
                    <a:gd name="T22" fmla="*/ 1114 w 1114"/>
                    <a:gd name="T23" fmla="*/ 331 h 597"/>
                    <a:gd name="T24" fmla="*/ 1103 w 1114"/>
                    <a:gd name="T25" fmla="*/ 341 h 597"/>
                    <a:gd name="T26" fmla="*/ 1092 w 1114"/>
                    <a:gd name="T27" fmla="*/ 331 h 597"/>
                    <a:gd name="T28" fmla="*/ 1092 w 1114"/>
                    <a:gd name="T29" fmla="*/ 75 h 597"/>
                    <a:gd name="T30" fmla="*/ 1092 w 1114"/>
                    <a:gd name="T31" fmla="*/ 11 h 597"/>
                    <a:gd name="T32" fmla="*/ 1103 w 1114"/>
                    <a:gd name="T33" fmla="*/ 21 h 597"/>
                    <a:gd name="T34" fmla="*/ 1018 w 1114"/>
                    <a:gd name="T35" fmla="*/ 21 h 597"/>
                    <a:gd name="T36" fmla="*/ 1007 w 1114"/>
                    <a:gd name="T37" fmla="*/ 11 h 597"/>
                    <a:gd name="T38" fmla="*/ 1018 w 1114"/>
                    <a:gd name="T39" fmla="*/ 0 h 597"/>
                    <a:gd name="T40" fmla="*/ 1103 w 1114"/>
                    <a:gd name="T41" fmla="*/ 0 h 597"/>
                    <a:gd name="T42" fmla="*/ 1114 w 1114"/>
                    <a:gd name="T43" fmla="*/ 11 h 597"/>
                    <a:gd name="T44" fmla="*/ 1114 w 1114"/>
                    <a:gd name="T45" fmla="*/ 75 h 597"/>
                    <a:gd name="T46" fmla="*/ 1103 w 1114"/>
                    <a:gd name="T47" fmla="*/ 85 h 597"/>
                    <a:gd name="T48" fmla="*/ 1092 w 1114"/>
                    <a:gd name="T49" fmla="*/ 75 h 597"/>
                    <a:gd name="T50" fmla="*/ 911 w 1114"/>
                    <a:gd name="T51" fmla="*/ 21 h 597"/>
                    <a:gd name="T52" fmla="*/ 762 w 1114"/>
                    <a:gd name="T53" fmla="*/ 21 h 597"/>
                    <a:gd name="T54" fmla="*/ 751 w 1114"/>
                    <a:gd name="T55" fmla="*/ 11 h 597"/>
                    <a:gd name="T56" fmla="*/ 762 w 1114"/>
                    <a:gd name="T57" fmla="*/ 0 h 597"/>
                    <a:gd name="T58" fmla="*/ 911 w 1114"/>
                    <a:gd name="T59" fmla="*/ 0 h 597"/>
                    <a:gd name="T60" fmla="*/ 922 w 1114"/>
                    <a:gd name="T61" fmla="*/ 11 h 597"/>
                    <a:gd name="T62" fmla="*/ 911 w 1114"/>
                    <a:gd name="T63" fmla="*/ 21 h 597"/>
                    <a:gd name="T64" fmla="*/ 655 w 1114"/>
                    <a:gd name="T65" fmla="*/ 21 h 597"/>
                    <a:gd name="T66" fmla="*/ 506 w 1114"/>
                    <a:gd name="T67" fmla="*/ 21 h 597"/>
                    <a:gd name="T68" fmla="*/ 495 w 1114"/>
                    <a:gd name="T69" fmla="*/ 11 h 597"/>
                    <a:gd name="T70" fmla="*/ 506 w 1114"/>
                    <a:gd name="T71" fmla="*/ 0 h 597"/>
                    <a:gd name="T72" fmla="*/ 655 w 1114"/>
                    <a:gd name="T73" fmla="*/ 0 h 597"/>
                    <a:gd name="T74" fmla="*/ 666 w 1114"/>
                    <a:gd name="T75" fmla="*/ 11 h 597"/>
                    <a:gd name="T76" fmla="*/ 655 w 1114"/>
                    <a:gd name="T77" fmla="*/ 21 h 597"/>
                    <a:gd name="T78" fmla="*/ 399 w 1114"/>
                    <a:gd name="T79" fmla="*/ 21 h 597"/>
                    <a:gd name="T80" fmla="*/ 250 w 1114"/>
                    <a:gd name="T81" fmla="*/ 21 h 597"/>
                    <a:gd name="T82" fmla="*/ 239 w 1114"/>
                    <a:gd name="T83" fmla="*/ 11 h 597"/>
                    <a:gd name="T84" fmla="*/ 250 w 1114"/>
                    <a:gd name="T85" fmla="*/ 0 h 597"/>
                    <a:gd name="T86" fmla="*/ 399 w 1114"/>
                    <a:gd name="T87" fmla="*/ 0 h 597"/>
                    <a:gd name="T88" fmla="*/ 410 w 1114"/>
                    <a:gd name="T89" fmla="*/ 11 h 597"/>
                    <a:gd name="T90" fmla="*/ 399 w 1114"/>
                    <a:gd name="T91" fmla="*/ 21 h 597"/>
                    <a:gd name="T92" fmla="*/ 143 w 1114"/>
                    <a:gd name="T93" fmla="*/ 21 h 597"/>
                    <a:gd name="T94" fmla="*/ 11 w 1114"/>
                    <a:gd name="T95" fmla="*/ 21 h 597"/>
                    <a:gd name="T96" fmla="*/ 0 w 1114"/>
                    <a:gd name="T97" fmla="*/ 11 h 597"/>
                    <a:gd name="T98" fmla="*/ 11 w 1114"/>
                    <a:gd name="T99" fmla="*/ 0 h 597"/>
                    <a:gd name="T100" fmla="*/ 143 w 1114"/>
                    <a:gd name="T101" fmla="*/ 0 h 597"/>
                    <a:gd name="T102" fmla="*/ 154 w 1114"/>
                    <a:gd name="T103" fmla="*/ 11 h 597"/>
                    <a:gd name="T104" fmla="*/ 143 w 1114"/>
                    <a:gd name="T105" fmla="*/ 2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4" h="597">
                      <a:moveTo>
                        <a:pt x="1092" y="587"/>
                      </a:moveTo>
                      <a:lnTo>
                        <a:pt x="1092" y="437"/>
                      </a:lnTo>
                      <a:cubicBezTo>
                        <a:pt x="1092" y="432"/>
                        <a:pt x="1097" y="427"/>
                        <a:pt x="1103" y="427"/>
                      </a:cubicBezTo>
                      <a:cubicBezTo>
                        <a:pt x="1109" y="427"/>
                        <a:pt x="1114" y="432"/>
                        <a:pt x="1114" y="437"/>
                      </a:cubicBezTo>
                      <a:lnTo>
                        <a:pt x="1114" y="587"/>
                      </a:lnTo>
                      <a:cubicBezTo>
                        <a:pt x="1114" y="593"/>
                        <a:pt x="1109" y="597"/>
                        <a:pt x="1103" y="597"/>
                      </a:cubicBezTo>
                      <a:cubicBezTo>
                        <a:pt x="1097" y="597"/>
                        <a:pt x="1092" y="593"/>
                        <a:pt x="1092" y="587"/>
                      </a:cubicBezTo>
                      <a:close/>
                      <a:moveTo>
                        <a:pt x="1092" y="331"/>
                      </a:moveTo>
                      <a:lnTo>
                        <a:pt x="1092" y="181"/>
                      </a:lnTo>
                      <a:cubicBezTo>
                        <a:pt x="1092" y="176"/>
                        <a:pt x="1097" y="171"/>
                        <a:pt x="1103" y="171"/>
                      </a:cubicBezTo>
                      <a:cubicBezTo>
                        <a:pt x="1109" y="171"/>
                        <a:pt x="1114" y="176"/>
                        <a:pt x="1114" y="181"/>
                      </a:cubicBezTo>
                      <a:lnTo>
                        <a:pt x="1114" y="331"/>
                      </a:lnTo>
                      <a:cubicBezTo>
                        <a:pt x="1114" y="337"/>
                        <a:pt x="1109" y="341"/>
                        <a:pt x="1103" y="341"/>
                      </a:cubicBezTo>
                      <a:cubicBezTo>
                        <a:pt x="1097" y="341"/>
                        <a:pt x="1092" y="337"/>
                        <a:pt x="1092" y="331"/>
                      </a:cubicBezTo>
                      <a:close/>
                      <a:moveTo>
                        <a:pt x="1092" y="75"/>
                      </a:moveTo>
                      <a:lnTo>
                        <a:pt x="1092" y="11"/>
                      </a:lnTo>
                      <a:lnTo>
                        <a:pt x="1103" y="21"/>
                      </a:lnTo>
                      <a:lnTo>
                        <a:pt x="1018" y="21"/>
                      </a:lnTo>
                      <a:cubicBezTo>
                        <a:pt x="1012" y="21"/>
                        <a:pt x="1007" y="17"/>
                        <a:pt x="1007" y="11"/>
                      </a:cubicBezTo>
                      <a:cubicBezTo>
                        <a:pt x="1007" y="5"/>
                        <a:pt x="1012" y="0"/>
                        <a:pt x="1018" y="0"/>
                      </a:cubicBezTo>
                      <a:lnTo>
                        <a:pt x="1103" y="0"/>
                      </a:lnTo>
                      <a:cubicBezTo>
                        <a:pt x="1109" y="0"/>
                        <a:pt x="1114" y="5"/>
                        <a:pt x="1114" y="11"/>
                      </a:cubicBezTo>
                      <a:lnTo>
                        <a:pt x="1114" y="75"/>
                      </a:lnTo>
                      <a:cubicBezTo>
                        <a:pt x="1114" y="81"/>
                        <a:pt x="1109" y="85"/>
                        <a:pt x="1103" y="85"/>
                      </a:cubicBezTo>
                      <a:cubicBezTo>
                        <a:pt x="1097" y="85"/>
                        <a:pt x="1092" y="81"/>
                        <a:pt x="1092" y="75"/>
                      </a:cubicBezTo>
                      <a:close/>
                      <a:moveTo>
                        <a:pt x="911" y="21"/>
                      </a:moveTo>
                      <a:lnTo>
                        <a:pt x="762" y="21"/>
                      </a:lnTo>
                      <a:cubicBezTo>
                        <a:pt x="756" y="21"/>
                        <a:pt x="751" y="17"/>
                        <a:pt x="751" y="11"/>
                      </a:cubicBezTo>
                      <a:cubicBezTo>
                        <a:pt x="751" y="5"/>
                        <a:pt x="756" y="0"/>
                        <a:pt x="762" y="0"/>
                      </a:cubicBezTo>
                      <a:lnTo>
                        <a:pt x="911" y="0"/>
                      </a:lnTo>
                      <a:cubicBezTo>
                        <a:pt x="917" y="0"/>
                        <a:pt x="922" y="5"/>
                        <a:pt x="922" y="11"/>
                      </a:cubicBezTo>
                      <a:cubicBezTo>
                        <a:pt x="922" y="17"/>
                        <a:pt x="917" y="21"/>
                        <a:pt x="911" y="21"/>
                      </a:cubicBezTo>
                      <a:close/>
                      <a:moveTo>
                        <a:pt x="655" y="21"/>
                      </a:moveTo>
                      <a:lnTo>
                        <a:pt x="506" y="21"/>
                      </a:lnTo>
                      <a:cubicBezTo>
                        <a:pt x="500" y="21"/>
                        <a:pt x="495" y="17"/>
                        <a:pt x="495" y="11"/>
                      </a:cubicBezTo>
                      <a:cubicBezTo>
                        <a:pt x="495" y="5"/>
                        <a:pt x="500" y="0"/>
                        <a:pt x="506" y="0"/>
                      </a:cubicBezTo>
                      <a:lnTo>
                        <a:pt x="655" y="0"/>
                      </a:lnTo>
                      <a:cubicBezTo>
                        <a:pt x="661" y="0"/>
                        <a:pt x="666" y="5"/>
                        <a:pt x="666" y="11"/>
                      </a:cubicBezTo>
                      <a:cubicBezTo>
                        <a:pt x="666" y="17"/>
                        <a:pt x="661" y="21"/>
                        <a:pt x="655" y="21"/>
                      </a:cubicBezTo>
                      <a:close/>
                      <a:moveTo>
                        <a:pt x="399" y="21"/>
                      </a:moveTo>
                      <a:lnTo>
                        <a:pt x="250" y="21"/>
                      </a:lnTo>
                      <a:cubicBezTo>
                        <a:pt x="244" y="21"/>
                        <a:pt x="239" y="17"/>
                        <a:pt x="239" y="11"/>
                      </a:cubicBezTo>
                      <a:cubicBezTo>
                        <a:pt x="239" y="5"/>
                        <a:pt x="244" y="0"/>
                        <a:pt x="250" y="0"/>
                      </a:cubicBezTo>
                      <a:lnTo>
                        <a:pt x="399" y="0"/>
                      </a:lnTo>
                      <a:cubicBezTo>
                        <a:pt x="405" y="0"/>
                        <a:pt x="410" y="5"/>
                        <a:pt x="410" y="11"/>
                      </a:cubicBezTo>
                      <a:cubicBezTo>
                        <a:pt x="410" y="17"/>
                        <a:pt x="405" y="21"/>
                        <a:pt x="399" y="21"/>
                      </a:cubicBezTo>
                      <a:close/>
                      <a:moveTo>
                        <a:pt x="143" y="21"/>
                      </a:moveTo>
                      <a:lnTo>
                        <a:pt x="11" y="21"/>
                      </a:lnTo>
                      <a:cubicBezTo>
                        <a:pt x="5" y="21"/>
                        <a:pt x="0" y="17"/>
                        <a:pt x="0" y="11"/>
                      </a:cubicBezTo>
                      <a:cubicBezTo>
                        <a:pt x="0" y="5"/>
                        <a:pt x="5" y="0"/>
                        <a:pt x="11" y="0"/>
                      </a:cubicBezTo>
                      <a:lnTo>
                        <a:pt x="143" y="0"/>
                      </a:lnTo>
                      <a:cubicBezTo>
                        <a:pt x="149" y="0"/>
                        <a:pt x="154" y="5"/>
                        <a:pt x="154" y="11"/>
                      </a:cubicBezTo>
                      <a:cubicBezTo>
                        <a:pt x="154" y="17"/>
                        <a:pt x="149" y="21"/>
                        <a:pt x="143" y="21"/>
                      </a:cubicBezTo>
                      <a:close/>
                    </a:path>
                  </a:pathLst>
                </a:custGeom>
                <a:solidFill>
                  <a:srgbClr val="F0001E"/>
                </a:solidFill>
                <a:ln w="0" cap="flat" cmpd="sng" algn="ctr">
                  <a:solidFill>
                    <a:srgbClr val="F0001E"/>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88" name="Freeform 81">
                  <a:extLst>
                    <a:ext uri="{FF2B5EF4-FFF2-40B4-BE49-F238E27FC236}">
                      <a16:creationId xmlns:a16="http://schemas.microsoft.com/office/drawing/2014/main" id="{E134B696-0946-5538-0CFB-1833557322CD}"/>
                    </a:ext>
                  </a:extLst>
                </p:cNvPr>
                <p:cNvSpPr>
                  <a:spLocks/>
                </p:cNvSpPr>
                <p:nvPr/>
              </p:nvSpPr>
              <p:spPr bwMode="auto">
                <a:xfrm>
                  <a:off x="5353" y="1104"/>
                  <a:ext cx="26" cy="53"/>
                </a:xfrm>
                <a:custGeom>
                  <a:avLst/>
                  <a:gdLst>
                    <a:gd name="T0" fmla="*/ 26 w 26"/>
                    <a:gd name="T1" fmla="*/ 53 h 53"/>
                    <a:gd name="T2" fmla="*/ 0 w 26"/>
                    <a:gd name="T3" fmla="*/ 27 h 53"/>
                    <a:gd name="T4" fmla="*/ 26 w 26"/>
                    <a:gd name="T5" fmla="*/ 0 h 53"/>
                    <a:gd name="T6" fmla="*/ 26 w 26"/>
                    <a:gd name="T7" fmla="*/ 53 h 53"/>
                  </a:gdLst>
                  <a:ahLst/>
                  <a:cxnLst>
                    <a:cxn ang="0">
                      <a:pos x="T0" y="T1"/>
                    </a:cxn>
                    <a:cxn ang="0">
                      <a:pos x="T2" y="T3"/>
                    </a:cxn>
                    <a:cxn ang="0">
                      <a:pos x="T4" y="T5"/>
                    </a:cxn>
                    <a:cxn ang="0">
                      <a:pos x="T6" y="T7"/>
                    </a:cxn>
                  </a:cxnLst>
                  <a:rect l="0" t="0" r="r" b="b"/>
                  <a:pathLst>
                    <a:path w="26" h="53">
                      <a:moveTo>
                        <a:pt x="26" y="53"/>
                      </a:moveTo>
                      <a:lnTo>
                        <a:pt x="0" y="27"/>
                      </a:lnTo>
                      <a:lnTo>
                        <a:pt x="26" y="0"/>
                      </a:lnTo>
                      <a:lnTo>
                        <a:pt x="26" y="53"/>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82">
                  <a:extLst>
                    <a:ext uri="{FF2B5EF4-FFF2-40B4-BE49-F238E27FC236}">
                      <a16:creationId xmlns:a16="http://schemas.microsoft.com/office/drawing/2014/main" id="{C0773D6E-910E-4F31-6349-AE12F30DD0D3}"/>
                    </a:ext>
                  </a:extLst>
                </p:cNvPr>
                <p:cNvSpPr>
                  <a:spLocks noChangeArrowheads="1"/>
                </p:cNvSpPr>
                <p:nvPr/>
              </p:nvSpPr>
              <p:spPr bwMode="auto">
                <a:xfrm>
                  <a:off x="5452" y="1017"/>
                  <a:ext cx="264"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83">
                  <a:extLst>
                    <a:ext uri="{FF2B5EF4-FFF2-40B4-BE49-F238E27FC236}">
                      <a16:creationId xmlns:a16="http://schemas.microsoft.com/office/drawing/2014/main" id="{8887E2BD-5A25-D51E-08DF-8CEBD5E70123}"/>
                    </a:ext>
                  </a:extLst>
                </p:cNvPr>
                <p:cNvSpPr>
                  <a:spLocks noChangeArrowheads="1"/>
                </p:cNvSpPr>
                <p:nvPr/>
              </p:nvSpPr>
              <p:spPr bwMode="auto">
                <a:xfrm>
                  <a:off x="5455" y="1020"/>
                  <a:ext cx="29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79.3 MW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91" name="Rectangle 84">
                  <a:extLst>
                    <a:ext uri="{FF2B5EF4-FFF2-40B4-BE49-F238E27FC236}">
                      <a16:creationId xmlns:a16="http://schemas.microsoft.com/office/drawing/2014/main" id="{FB1DC9C8-7A30-DE4D-130D-BE714B63275F}"/>
                    </a:ext>
                  </a:extLst>
                </p:cNvPr>
                <p:cNvSpPr>
                  <a:spLocks noChangeArrowheads="1"/>
                </p:cNvSpPr>
                <p:nvPr/>
              </p:nvSpPr>
              <p:spPr bwMode="auto">
                <a:xfrm>
                  <a:off x="1536" y="2689"/>
                  <a:ext cx="4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Solid Oxide</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92" name="Rectangle 85">
                  <a:extLst>
                    <a:ext uri="{FF2B5EF4-FFF2-40B4-BE49-F238E27FC236}">
                      <a16:creationId xmlns:a16="http://schemas.microsoft.com/office/drawing/2014/main" id="{C2C3F341-DB7E-3C01-CB87-63FCDB96ED69}"/>
                    </a:ext>
                  </a:extLst>
                </p:cNvPr>
                <p:cNvSpPr>
                  <a:spLocks noChangeArrowheads="1"/>
                </p:cNvSpPr>
                <p:nvPr/>
              </p:nvSpPr>
              <p:spPr bwMode="auto">
                <a:xfrm>
                  <a:off x="1564" y="2798"/>
                  <a:ext cx="39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Fuel Cell*</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93" name="Rectangle 86">
                  <a:extLst>
                    <a:ext uri="{FF2B5EF4-FFF2-40B4-BE49-F238E27FC236}">
                      <a16:creationId xmlns:a16="http://schemas.microsoft.com/office/drawing/2014/main" id="{D91FF5D9-9388-2062-331E-5A1DFE3471E8}"/>
                    </a:ext>
                  </a:extLst>
                </p:cNvPr>
                <p:cNvSpPr>
                  <a:spLocks noChangeArrowheads="1"/>
                </p:cNvSpPr>
                <p:nvPr/>
              </p:nvSpPr>
              <p:spPr bwMode="auto">
                <a:xfrm>
                  <a:off x="3516" y="2254"/>
                  <a:ext cx="680" cy="314"/>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87">
                  <a:extLst>
                    <a:ext uri="{FF2B5EF4-FFF2-40B4-BE49-F238E27FC236}">
                      <a16:creationId xmlns:a16="http://schemas.microsoft.com/office/drawing/2014/main" id="{1A48836D-C623-2885-8C5A-CCD5830D8312}"/>
                    </a:ext>
                  </a:extLst>
                </p:cNvPr>
                <p:cNvSpPr>
                  <a:spLocks noChangeArrowheads="1"/>
                </p:cNvSpPr>
                <p:nvPr/>
              </p:nvSpPr>
              <p:spPr bwMode="auto">
                <a:xfrm>
                  <a:off x="3512" y="2301"/>
                  <a:ext cx="6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dk1"/>
                      </a:solidFill>
                      <a:effectLst/>
                      <a:latin typeface="Century Gothic" panose="020B0502020202020204" pitchFamily="34" charset="0"/>
                    </a:rPr>
                    <a:t>Thermal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dirty="0">
                      <a:solidFill>
                        <a:schemeClr val="dk1"/>
                      </a:solidFill>
                      <a:latin typeface="Century Gothic" panose="020B0502020202020204" pitchFamily="34" charset="0"/>
                    </a:rPr>
                    <a:t>Manager</a:t>
                  </a:r>
                  <a:r>
                    <a:rPr kumimoji="0" lang="en-US" altLang="en-US" sz="1100" b="0" i="0" u="none" strike="noStrike" cap="none" normalizeH="0" baseline="0" dirty="0">
                      <a:ln>
                        <a:noFill/>
                      </a:ln>
                      <a:solidFill>
                        <a:schemeClr val="dk1"/>
                      </a:solidFill>
                      <a:effectLst/>
                      <a:latin typeface="Century Gothic" panose="020B0502020202020204" pitchFamily="34" charset="0"/>
                    </a:rPr>
                    <a:t> </a:t>
                  </a:r>
                  <a:endParaRPr kumimoji="0" lang="en-US" altLang="en-US" sz="1800" b="0" i="0" u="none" strike="noStrike" cap="none" normalizeH="0" baseline="0" dirty="0">
                    <a:ln>
                      <a:noFill/>
                    </a:ln>
                    <a:solidFill>
                      <a:schemeClr val="dk1"/>
                    </a:solidFill>
                    <a:effectLst/>
                    <a:latin typeface="Century Gothic" panose="020B0502020202020204" pitchFamily="34" charset="0"/>
                  </a:endParaRPr>
                </a:p>
              </p:txBody>
            </p:sp>
            <p:sp>
              <p:nvSpPr>
                <p:cNvPr id="95" name="Line 89">
                  <a:extLst>
                    <a:ext uri="{FF2B5EF4-FFF2-40B4-BE49-F238E27FC236}">
                      <a16:creationId xmlns:a16="http://schemas.microsoft.com/office/drawing/2014/main" id="{BCEF72CE-1808-6EC6-DDCA-373FCCE202AE}"/>
                    </a:ext>
                  </a:extLst>
                </p:cNvPr>
                <p:cNvSpPr>
                  <a:spLocks noChangeShapeType="1"/>
                </p:cNvSpPr>
                <p:nvPr/>
              </p:nvSpPr>
              <p:spPr bwMode="auto">
                <a:xfrm flipV="1">
                  <a:off x="5483" y="2613"/>
                  <a:ext cx="0" cy="187"/>
                </a:xfrm>
                <a:prstGeom prst="line">
                  <a:avLst/>
                </a:prstGeom>
                <a:noFill/>
                <a:ln w="11113" cap="rnd" cmpd="sng" algn="ctr">
                  <a:solidFill>
                    <a:srgbClr val="F0001E"/>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0">
                  <a:extLst>
                    <a:ext uri="{FF2B5EF4-FFF2-40B4-BE49-F238E27FC236}">
                      <a16:creationId xmlns:a16="http://schemas.microsoft.com/office/drawing/2014/main" id="{26FBA90C-0627-D07C-8111-072EFFD76ECA}"/>
                    </a:ext>
                  </a:extLst>
                </p:cNvPr>
                <p:cNvSpPr>
                  <a:spLocks/>
                </p:cNvSpPr>
                <p:nvPr/>
              </p:nvSpPr>
              <p:spPr bwMode="auto">
                <a:xfrm>
                  <a:off x="5457" y="2592"/>
                  <a:ext cx="53" cy="27"/>
                </a:xfrm>
                <a:custGeom>
                  <a:avLst/>
                  <a:gdLst>
                    <a:gd name="T0" fmla="*/ 0 w 53"/>
                    <a:gd name="T1" fmla="*/ 27 h 27"/>
                    <a:gd name="T2" fmla="*/ 26 w 53"/>
                    <a:gd name="T3" fmla="*/ 0 h 27"/>
                    <a:gd name="T4" fmla="*/ 53 w 53"/>
                    <a:gd name="T5" fmla="*/ 27 h 27"/>
                    <a:gd name="T6" fmla="*/ 0 w 53"/>
                    <a:gd name="T7" fmla="*/ 27 h 27"/>
                  </a:gdLst>
                  <a:ahLst/>
                  <a:cxnLst>
                    <a:cxn ang="0">
                      <a:pos x="T0" y="T1"/>
                    </a:cxn>
                    <a:cxn ang="0">
                      <a:pos x="T2" y="T3"/>
                    </a:cxn>
                    <a:cxn ang="0">
                      <a:pos x="T4" y="T5"/>
                    </a:cxn>
                    <a:cxn ang="0">
                      <a:pos x="T6" y="T7"/>
                    </a:cxn>
                  </a:cxnLst>
                  <a:rect l="0" t="0" r="r" b="b"/>
                  <a:pathLst>
                    <a:path w="53" h="27">
                      <a:moveTo>
                        <a:pt x="0" y="27"/>
                      </a:moveTo>
                      <a:lnTo>
                        <a:pt x="26" y="0"/>
                      </a:lnTo>
                      <a:lnTo>
                        <a:pt x="53" y="27"/>
                      </a:lnTo>
                      <a:lnTo>
                        <a:pt x="0" y="27"/>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91">
                  <a:extLst>
                    <a:ext uri="{FF2B5EF4-FFF2-40B4-BE49-F238E27FC236}">
                      <a16:creationId xmlns:a16="http://schemas.microsoft.com/office/drawing/2014/main" id="{4438BFC9-FDB1-D48B-95E3-106F09E475CC}"/>
                    </a:ext>
                  </a:extLst>
                </p:cNvPr>
                <p:cNvSpPr>
                  <a:spLocks noChangeShapeType="1"/>
                </p:cNvSpPr>
                <p:nvPr/>
              </p:nvSpPr>
              <p:spPr bwMode="auto">
                <a:xfrm flipH="1">
                  <a:off x="6360" y="3445"/>
                  <a:ext cx="312" cy="0"/>
                </a:xfrm>
                <a:prstGeom prst="line">
                  <a:avLst/>
                </a:prstGeom>
                <a:noFill/>
                <a:ln w="1111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92">
                  <a:extLst>
                    <a:ext uri="{FF2B5EF4-FFF2-40B4-BE49-F238E27FC236}">
                      <a16:creationId xmlns:a16="http://schemas.microsoft.com/office/drawing/2014/main" id="{98B3A45F-01B8-0982-5D47-D68CB2A368C3}"/>
                    </a:ext>
                  </a:extLst>
                </p:cNvPr>
                <p:cNvSpPr>
                  <a:spLocks/>
                </p:cNvSpPr>
                <p:nvPr/>
              </p:nvSpPr>
              <p:spPr bwMode="auto">
                <a:xfrm>
                  <a:off x="6339" y="3418"/>
                  <a:ext cx="26" cy="53"/>
                </a:xfrm>
                <a:custGeom>
                  <a:avLst/>
                  <a:gdLst>
                    <a:gd name="T0" fmla="*/ 26 w 26"/>
                    <a:gd name="T1" fmla="*/ 53 h 53"/>
                    <a:gd name="T2" fmla="*/ 0 w 26"/>
                    <a:gd name="T3" fmla="*/ 27 h 53"/>
                    <a:gd name="T4" fmla="*/ 26 w 26"/>
                    <a:gd name="T5" fmla="*/ 0 h 53"/>
                    <a:gd name="T6" fmla="*/ 26 w 26"/>
                    <a:gd name="T7" fmla="*/ 53 h 53"/>
                  </a:gdLst>
                  <a:ahLst/>
                  <a:cxnLst>
                    <a:cxn ang="0">
                      <a:pos x="T0" y="T1"/>
                    </a:cxn>
                    <a:cxn ang="0">
                      <a:pos x="T2" y="T3"/>
                    </a:cxn>
                    <a:cxn ang="0">
                      <a:pos x="T4" y="T5"/>
                    </a:cxn>
                    <a:cxn ang="0">
                      <a:pos x="T6" y="T7"/>
                    </a:cxn>
                  </a:cxnLst>
                  <a:rect l="0" t="0" r="r" b="b"/>
                  <a:pathLst>
                    <a:path w="26" h="53">
                      <a:moveTo>
                        <a:pt x="26" y="53"/>
                      </a:moveTo>
                      <a:lnTo>
                        <a:pt x="0" y="27"/>
                      </a:lnTo>
                      <a:lnTo>
                        <a:pt x="26" y="0"/>
                      </a:lnTo>
                      <a:lnTo>
                        <a:pt x="26" y="53"/>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93">
                  <a:extLst>
                    <a:ext uri="{FF2B5EF4-FFF2-40B4-BE49-F238E27FC236}">
                      <a16:creationId xmlns:a16="http://schemas.microsoft.com/office/drawing/2014/main" id="{8D696AA2-C90D-35BD-24D7-025528DA32C1}"/>
                    </a:ext>
                  </a:extLst>
                </p:cNvPr>
                <p:cNvSpPr>
                  <a:spLocks noChangeArrowheads="1"/>
                </p:cNvSpPr>
                <p:nvPr/>
              </p:nvSpPr>
              <p:spPr bwMode="auto">
                <a:xfrm>
                  <a:off x="2599" y="2186"/>
                  <a:ext cx="509"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94">
                  <a:extLst>
                    <a:ext uri="{FF2B5EF4-FFF2-40B4-BE49-F238E27FC236}">
                      <a16:creationId xmlns:a16="http://schemas.microsoft.com/office/drawing/2014/main" id="{C159BC75-CB12-B7B3-D0EC-ECD85FEFDE16}"/>
                    </a:ext>
                  </a:extLst>
                </p:cNvPr>
                <p:cNvSpPr>
                  <a:spLocks noChangeArrowheads="1"/>
                </p:cNvSpPr>
                <p:nvPr/>
              </p:nvSpPr>
              <p:spPr bwMode="auto">
                <a:xfrm>
                  <a:off x="2599" y="2186"/>
                  <a:ext cx="509" cy="408"/>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95">
                  <a:extLst>
                    <a:ext uri="{FF2B5EF4-FFF2-40B4-BE49-F238E27FC236}">
                      <a16:creationId xmlns:a16="http://schemas.microsoft.com/office/drawing/2014/main" id="{11E0AF65-49A2-C57C-72B4-CCD9FB0F4453}"/>
                    </a:ext>
                  </a:extLst>
                </p:cNvPr>
                <p:cNvSpPr>
                  <a:spLocks noChangeArrowheads="1"/>
                </p:cNvSpPr>
                <p:nvPr/>
              </p:nvSpPr>
              <p:spPr bwMode="auto">
                <a:xfrm>
                  <a:off x="2671" y="2302"/>
                  <a:ext cx="43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Combustion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02" name="Rectangle 96">
                  <a:extLst>
                    <a:ext uri="{FF2B5EF4-FFF2-40B4-BE49-F238E27FC236}">
                      <a16:creationId xmlns:a16="http://schemas.microsoft.com/office/drawing/2014/main" id="{72F92E19-84E9-66DE-D385-C5998CEC8D75}"/>
                    </a:ext>
                  </a:extLst>
                </p:cNvPr>
                <p:cNvSpPr>
                  <a:spLocks noChangeArrowheads="1"/>
                </p:cNvSpPr>
                <p:nvPr/>
              </p:nvSpPr>
              <p:spPr bwMode="auto">
                <a:xfrm>
                  <a:off x="2716" y="2393"/>
                  <a:ext cx="33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Chamber</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03" name="Line 97">
                  <a:extLst>
                    <a:ext uri="{FF2B5EF4-FFF2-40B4-BE49-F238E27FC236}">
                      <a16:creationId xmlns:a16="http://schemas.microsoft.com/office/drawing/2014/main" id="{B899DD40-29CF-AD32-EA05-600AAC9B80E1}"/>
                    </a:ext>
                  </a:extLst>
                </p:cNvPr>
                <p:cNvSpPr>
                  <a:spLocks noChangeShapeType="1"/>
                </p:cNvSpPr>
                <p:nvPr/>
              </p:nvSpPr>
              <p:spPr bwMode="auto">
                <a:xfrm>
                  <a:off x="3108" y="2424"/>
                  <a:ext cx="382"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8">
                  <a:extLst>
                    <a:ext uri="{FF2B5EF4-FFF2-40B4-BE49-F238E27FC236}">
                      <a16:creationId xmlns:a16="http://schemas.microsoft.com/office/drawing/2014/main" id="{6C75EDB5-6316-53AE-1317-0036235702AE}"/>
                    </a:ext>
                  </a:extLst>
                </p:cNvPr>
                <p:cNvSpPr>
                  <a:spLocks/>
                </p:cNvSpPr>
                <p:nvPr/>
              </p:nvSpPr>
              <p:spPr bwMode="auto">
                <a:xfrm>
                  <a:off x="3485" y="2397"/>
                  <a:ext cx="27" cy="53"/>
                </a:xfrm>
                <a:custGeom>
                  <a:avLst/>
                  <a:gdLst>
                    <a:gd name="T0" fmla="*/ 0 w 27"/>
                    <a:gd name="T1" fmla="*/ 0 h 53"/>
                    <a:gd name="T2" fmla="*/ 27 w 27"/>
                    <a:gd name="T3" fmla="*/ 27 h 53"/>
                    <a:gd name="T4" fmla="*/ 0 w 27"/>
                    <a:gd name="T5" fmla="*/ 53 h 53"/>
                    <a:gd name="T6" fmla="*/ 0 w 27"/>
                    <a:gd name="T7" fmla="*/ 0 h 53"/>
                  </a:gdLst>
                  <a:ahLst/>
                  <a:cxnLst>
                    <a:cxn ang="0">
                      <a:pos x="T0" y="T1"/>
                    </a:cxn>
                    <a:cxn ang="0">
                      <a:pos x="T2" y="T3"/>
                    </a:cxn>
                    <a:cxn ang="0">
                      <a:pos x="T4" y="T5"/>
                    </a:cxn>
                    <a:cxn ang="0">
                      <a:pos x="T6" y="T7"/>
                    </a:cxn>
                  </a:cxnLst>
                  <a:rect l="0" t="0" r="r" b="b"/>
                  <a:pathLst>
                    <a:path w="27" h="53">
                      <a:moveTo>
                        <a:pt x="0" y="0"/>
                      </a:moveTo>
                      <a:lnTo>
                        <a:pt x="27" y="27"/>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100">
                  <a:extLst>
                    <a:ext uri="{FF2B5EF4-FFF2-40B4-BE49-F238E27FC236}">
                      <a16:creationId xmlns:a16="http://schemas.microsoft.com/office/drawing/2014/main" id="{229B80B5-D43D-6E8D-61A4-B96F3EE8B1CC}"/>
                    </a:ext>
                  </a:extLst>
                </p:cNvPr>
                <p:cNvSpPr>
                  <a:spLocks noChangeArrowheads="1"/>
                </p:cNvSpPr>
                <p:nvPr/>
              </p:nvSpPr>
              <p:spPr bwMode="auto">
                <a:xfrm>
                  <a:off x="3150" y="2308"/>
                  <a:ext cx="32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H</a:t>
                  </a:r>
                  <a:r>
                    <a:rPr kumimoji="0" lang="en-US" altLang="en-US" sz="900" b="0" i="0" u="none" strike="noStrike" cap="none" normalizeH="0" baseline="-25000" dirty="0">
                      <a:ln>
                        <a:noFill/>
                      </a:ln>
                      <a:solidFill>
                        <a:srgbClr val="000000"/>
                      </a:solidFill>
                      <a:effectLst/>
                      <a:latin typeface="Century Gothic" panose="020B0502020202020204" pitchFamily="34" charset="0"/>
                    </a:rPr>
                    <a:t>2</a:t>
                  </a:r>
                  <a:r>
                    <a:rPr kumimoji="0" lang="en-US" altLang="en-US" sz="900" b="0" i="0" u="none" strike="noStrike" cap="none" normalizeH="0" baseline="0" dirty="0">
                      <a:ln>
                        <a:noFill/>
                      </a:ln>
                      <a:solidFill>
                        <a:srgbClr val="000000"/>
                      </a:solidFill>
                      <a:effectLst/>
                      <a:latin typeface="Century Gothic" panose="020B0502020202020204" pitchFamily="34" charset="0"/>
                    </a:rPr>
                    <a:t>O, CO</a:t>
                  </a:r>
                  <a:r>
                    <a:rPr kumimoji="0" lang="en-US" altLang="en-US" sz="900" b="0" i="0" u="none" strike="noStrike" cap="none" normalizeH="0" baseline="-25000" dirty="0">
                      <a:ln>
                        <a:noFill/>
                      </a:ln>
                      <a:solidFill>
                        <a:srgbClr val="000000"/>
                      </a:solidFill>
                      <a:effectLst/>
                      <a:latin typeface="Century Gothic" panose="020B0502020202020204" pitchFamily="34" charset="0"/>
                    </a:rPr>
                    <a:t>2</a:t>
                  </a:r>
                  <a:endParaRPr kumimoji="0" lang="en-US" altLang="en-US" sz="1800" b="0" i="0" u="none" strike="noStrike" cap="none" normalizeH="0" baseline="-25000" dirty="0">
                    <a:ln>
                      <a:noFill/>
                    </a:ln>
                    <a:solidFill>
                      <a:schemeClr val="tx1"/>
                    </a:solidFill>
                    <a:effectLst/>
                    <a:latin typeface="Century Gothic" panose="020B0502020202020204" pitchFamily="34" charset="0"/>
                  </a:endParaRPr>
                </a:p>
              </p:txBody>
            </p:sp>
            <p:sp>
              <p:nvSpPr>
                <p:cNvPr id="106" name="Line 104">
                  <a:extLst>
                    <a:ext uri="{FF2B5EF4-FFF2-40B4-BE49-F238E27FC236}">
                      <a16:creationId xmlns:a16="http://schemas.microsoft.com/office/drawing/2014/main" id="{88BA16BC-0070-F46B-13F8-BA7A9E4B9147}"/>
                    </a:ext>
                  </a:extLst>
                </p:cNvPr>
                <p:cNvSpPr>
                  <a:spLocks noChangeShapeType="1"/>
                </p:cNvSpPr>
                <p:nvPr/>
              </p:nvSpPr>
              <p:spPr bwMode="auto">
                <a:xfrm flipV="1">
                  <a:off x="3848" y="2036"/>
                  <a:ext cx="1" cy="218"/>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05">
                  <a:extLst>
                    <a:ext uri="{FF2B5EF4-FFF2-40B4-BE49-F238E27FC236}">
                      <a16:creationId xmlns:a16="http://schemas.microsoft.com/office/drawing/2014/main" id="{AF60576A-48B3-4F01-0C91-D1409F2991FC}"/>
                    </a:ext>
                  </a:extLst>
                </p:cNvPr>
                <p:cNvSpPr>
                  <a:spLocks/>
                </p:cNvSpPr>
                <p:nvPr/>
              </p:nvSpPr>
              <p:spPr bwMode="auto">
                <a:xfrm>
                  <a:off x="3823" y="2015"/>
                  <a:ext cx="53" cy="27"/>
                </a:xfrm>
                <a:custGeom>
                  <a:avLst/>
                  <a:gdLst>
                    <a:gd name="T0" fmla="*/ 0 w 53"/>
                    <a:gd name="T1" fmla="*/ 27 h 27"/>
                    <a:gd name="T2" fmla="*/ 26 w 53"/>
                    <a:gd name="T3" fmla="*/ 0 h 27"/>
                    <a:gd name="T4" fmla="*/ 53 w 53"/>
                    <a:gd name="T5" fmla="*/ 27 h 27"/>
                    <a:gd name="T6" fmla="*/ 0 w 53"/>
                    <a:gd name="T7" fmla="*/ 27 h 27"/>
                  </a:gdLst>
                  <a:ahLst/>
                  <a:cxnLst>
                    <a:cxn ang="0">
                      <a:pos x="T0" y="T1"/>
                    </a:cxn>
                    <a:cxn ang="0">
                      <a:pos x="T2" y="T3"/>
                    </a:cxn>
                    <a:cxn ang="0">
                      <a:pos x="T4" y="T5"/>
                    </a:cxn>
                    <a:cxn ang="0">
                      <a:pos x="T6" y="T7"/>
                    </a:cxn>
                  </a:cxnLst>
                  <a:rect l="0" t="0" r="r" b="b"/>
                  <a:pathLst>
                    <a:path w="53" h="27">
                      <a:moveTo>
                        <a:pt x="0" y="27"/>
                      </a:moveTo>
                      <a:lnTo>
                        <a:pt x="26" y="0"/>
                      </a:lnTo>
                      <a:lnTo>
                        <a:pt x="53"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106">
                  <a:extLst>
                    <a:ext uri="{FF2B5EF4-FFF2-40B4-BE49-F238E27FC236}">
                      <a16:creationId xmlns:a16="http://schemas.microsoft.com/office/drawing/2014/main" id="{EEB3A4F0-E02B-2F37-4D03-A5A68B771186}"/>
                    </a:ext>
                  </a:extLst>
                </p:cNvPr>
                <p:cNvSpPr>
                  <a:spLocks noChangeArrowheads="1"/>
                </p:cNvSpPr>
                <p:nvPr/>
              </p:nvSpPr>
              <p:spPr bwMode="auto">
                <a:xfrm>
                  <a:off x="948" y="2926"/>
                  <a:ext cx="1035"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 Less than 100% fuel utilization</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09" name="Rectangle 107">
                  <a:extLst>
                    <a:ext uri="{FF2B5EF4-FFF2-40B4-BE49-F238E27FC236}">
                      <a16:creationId xmlns:a16="http://schemas.microsoft.com/office/drawing/2014/main" id="{FED4C9F4-FF60-312B-60B8-3C309DF446B8}"/>
                    </a:ext>
                  </a:extLst>
                </p:cNvPr>
                <p:cNvSpPr>
                  <a:spLocks noChangeArrowheads="1"/>
                </p:cNvSpPr>
                <p:nvPr/>
              </p:nvSpPr>
              <p:spPr bwMode="auto">
                <a:xfrm>
                  <a:off x="1987" y="1403"/>
                  <a:ext cx="509"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108">
                  <a:extLst>
                    <a:ext uri="{FF2B5EF4-FFF2-40B4-BE49-F238E27FC236}">
                      <a16:creationId xmlns:a16="http://schemas.microsoft.com/office/drawing/2014/main" id="{4D609BDA-3D28-497A-6276-E9DCAB2E2344}"/>
                    </a:ext>
                  </a:extLst>
                </p:cNvPr>
                <p:cNvSpPr>
                  <a:spLocks noChangeArrowheads="1"/>
                </p:cNvSpPr>
                <p:nvPr/>
              </p:nvSpPr>
              <p:spPr bwMode="auto">
                <a:xfrm>
                  <a:off x="1987" y="1403"/>
                  <a:ext cx="509" cy="408"/>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109">
                  <a:extLst>
                    <a:ext uri="{FF2B5EF4-FFF2-40B4-BE49-F238E27FC236}">
                      <a16:creationId xmlns:a16="http://schemas.microsoft.com/office/drawing/2014/main" id="{3E552C4C-3F74-E3E5-5CAB-5C74232030A5}"/>
                    </a:ext>
                  </a:extLst>
                </p:cNvPr>
                <p:cNvSpPr>
                  <a:spLocks noChangeArrowheads="1"/>
                </p:cNvSpPr>
                <p:nvPr/>
              </p:nvSpPr>
              <p:spPr bwMode="auto">
                <a:xfrm>
                  <a:off x="2026" y="1519"/>
                  <a:ext cx="50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Air Separation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12" name="Rectangle 110">
                  <a:extLst>
                    <a:ext uri="{FF2B5EF4-FFF2-40B4-BE49-F238E27FC236}">
                      <a16:creationId xmlns:a16="http://schemas.microsoft.com/office/drawing/2014/main" id="{F961B8B6-3CD4-2DB6-5437-8FFBE02AC7CB}"/>
                    </a:ext>
                  </a:extLst>
                </p:cNvPr>
                <p:cNvSpPr>
                  <a:spLocks noChangeArrowheads="1"/>
                </p:cNvSpPr>
                <p:nvPr/>
              </p:nvSpPr>
              <p:spPr bwMode="auto">
                <a:xfrm>
                  <a:off x="2179" y="1610"/>
                  <a:ext cx="1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Unit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13" name="Line 111">
                  <a:extLst>
                    <a:ext uri="{FF2B5EF4-FFF2-40B4-BE49-F238E27FC236}">
                      <a16:creationId xmlns:a16="http://schemas.microsoft.com/office/drawing/2014/main" id="{477368E1-B450-4860-5EEB-AE80AAF4C19D}"/>
                    </a:ext>
                  </a:extLst>
                </p:cNvPr>
                <p:cNvSpPr>
                  <a:spLocks noChangeShapeType="1"/>
                </p:cNvSpPr>
                <p:nvPr/>
              </p:nvSpPr>
              <p:spPr bwMode="auto">
                <a:xfrm>
                  <a:off x="1612" y="1607"/>
                  <a:ext cx="354"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12">
                  <a:extLst>
                    <a:ext uri="{FF2B5EF4-FFF2-40B4-BE49-F238E27FC236}">
                      <a16:creationId xmlns:a16="http://schemas.microsoft.com/office/drawing/2014/main" id="{2361CB02-8F73-27AE-DA91-67D363630F2B}"/>
                    </a:ext>
                  </a:extLst>
                </p:cNvPr>
                <p:cNvSpPr>
                  <a:spLocks/>
                </p:cNvSpPr>
                <p:nvPr/>
              </p:nvSpPr>
              <p:spPr bwMode="auto">
                <a:xfrm>
                  <a:off x="1960" y="1581"/>
                  <a:ext cx="27" cy="53"/>
                </a:xfrm>
                <a:custGeom>
                  <a:avLst/>
                  <a:gdLst>
                    <a:gd name="T0" fmla="*/ 0 w 27"/>
                    <a:gd name="T1" fmla="*/ 0 h 53"/>
                    <a:gd name="T2" fmla="*/ 27 w 27"/>
                    <a:gd name="T3" fmla="*/ 26 h 53"/>
                    <a:gd name="T4" fmla="*/ 0 w 27"/>
                    <a:gd name="T5" fmla="*/ 53 h 53"/>
                    <a:gd name="T6" fmla="*/ 0 w 27"/>
                    <a:gd name="T7" fmla="*/ 0 h 53"/>
                  </a:gdLst>
                  <a:ahLst/>
                  <a:cxnLst>
                    <a:cxn ang="0">
                      <a:pos x="T0" y="T1"/>
                    </a:cxn>
                    <a:cxn ang="0">
                      <a:pos x="T2" y="T3"/>
                    </a:cxn>
                    <a:cxn ang="0">
                      <a:pos x="T4" y="T5"/>
                    </a:cxn>
                    <a:cxn ang="0">
                      <a:pos x="T6" y="T7"/>
                    </a:cxn>
                  </a:cxnLst>
                  <a:rect l="0" t="0" r="r" b="b"/>
                  <a:pathLst>
                    <a:path w="27" h="53">
                      <a:moveTo>
                        <a:pt x="0" y="0"/>
                      </a:moveTo>
                      <a:lnTo>
                        <a:pt x="27" y="26"/>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113">
                  <a:extLst>
                    <a:ext uri="{FF2B5EF4-FFF2-40B4-BE49-F238E27FC236}">
                      <a16:creationId xmlns:a16="http://schemas.microsoft.com/office/drawing/2014/main" id="{C6731299-7910-4E25-F10E-C037A6D860CA}"/>
                    </a:ext>
                  </a:extLst>
                </p:cNvPr>
                <p:cNvSpPr>
                  <a:spLocks noChangeArrowheads="1"/>
                </p:cNvSpPr>
                <p:nvPr/>
              </p:nvSpPr>
              <p:spPr bwMode="auto">
                <a:xfrm>
                  <a:off x="1748" y="1494"/>
                  <a:ext cx="87"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114">
                  <a:extLst>
                    <a:ext uri="{FF2B5EF4-FFF2-40B4-BE49-F238E27FC236}">
                      <a16:creationId xmlns:a16="http://schemas.microsoft.com/office/drawing/2014/main" id="{ADCAE127-7FF9-28D6-82FB-4C03E464DA7F}"/>
                    </a:ext>
                  </a:extLst>
                </p:cNvPr>
                <p:cNvSpPr>
                  <a:spLocks noChangeArrowheads="1"/>
                </p:cNvSpPr>
                <p:nvPr/>
              </p:nvSpPr>
              <p:spPr bwMode="auto">
                <a:xfrm>
                  <a:off x="1750" y="1496"/>
                  <a:ext cx="8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Air</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17" name="Freeform 115">
                  <a:extLst>
                    <a:ext uri="{FF2B5EF4-FFF2-40B4-BE49-F238E27FC236}">
                      <a16:creationId xmlns:a16="http://schemas.microsoft.com/office/drawing/2014/main" id="{9EFB4917-22A5-654A-0A99-539958CE05AB}"/>
                    </a:ext>
                  </a:extLst>
                </p:cNvPr>
                <p:cNvSpPr>
                  <a:spLocks/>
                </p:cNvSpPr>
                <p:nvPr/>
              </p:nvSpPr>
              <p:spPr bwMode="auto">
                <a:xfrm>
                  <a:off x="2496" y="1607"/>
                  <a:ext cx="204" cy="557"/>
                </a:xfrm>
                <a:custGeom>
                  <a:avLst/>
                  <a:gdLst>
                    <a:gd name="T0" fmla="*/ 0 w 204"/>
                    <a:gd name="T1" fmla="*/ 0 h 557"/>
                    <a:gd name="T2" fmla="*/ 204 w 204"/>
                    <a:gd name="T3" fmla="*/ 0 h 557"/>
                    <a:gd name="T4" fmla="*/ 204 w 204"/>
                    <a:gd name="T5" fmla="*/ 557 h 557"/>
                  </a:gdLst>
                  <a:ahLst/>
                  <a:cxnLst>
                    <a:cxn ang="0">
                      <a:pos x="T0" y="T1"/>
                    </a:cxn>
                    <a:cxn ang="0">
                      <a:pos x="T2" y="T3"/>
                    </a:cxn>
                    <a:cxn ang="0">
                      <a:pos x="T4" y="T5"/>
                    </a:cxn>
                  </a:cxnLst>
                  <a:rect l="0" t="0" r="r" b="b"/>
                  <a:pathLst>
                    <a:path w="204" h="557">
                      <a:moveTo>
                        <a:pt x="0" y="0"/>
                      </a:moveTo>
                      <a:lnTo>
                        <a:pt x="204" y="0"/>
                      </a:lnTo>
                      <a:lnTo>
                        <a:pt x="204" y="557"/>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16">
                  <a:extLst>
                    <a:ext uri="{FF2B5EF4-FFF2-40B4-BE49-F238E27FC236}">
                      <a16:creationId xmlns:a16="http://schemas.microsoft.com/office/drawing/2014/main" id="{0430BDC7-ED01-1C0C-E324-2074B5D20D0B}"/>
                    </a:ext>
                  </a:extLst>
                </p:cNvPr>
                <p:cNvSpPr>
                  <a:spLocks/>
                </p:cNvSpPr>
                <p:nvPr/>
              </p:nvSpPr>
              <p:spPr bwMode="auto">
                <a:xfrm>
                  <a:off x="2673" y="2159"/>
                  <a:ext cx="54" cy="27"/>
                </a:xfrm>
                <a:custGeom>
                  <a:avLst/>
                  <a:gdLst>
                    <a:gd name="T0" fmla="*/ 54 w 54"/>
                    <a:gd name="T1" fmla="*/ 0 h 27"/>
                    <a:gd name="T2" fmla="*/ 27 w 54"/>
                    <a:gd name="T3" fmla="*/ 27 h 27"/>
                    <a:gd name="T4" fmla="*/ 0 w 54"/>
                    <a:gd name="T5" fmla="*/ 0 h 27"/>
                    <a:gd name="T6" fmla="*/ 54 w 54"/>
                    <a:gd name="T7" fmla="*/ 0 h 27"/>
                  </a:gdLst>
                  <a:ahLst/>
                  <a:cxnLst>
                    <a:cxn ang="0">
                      <a:pos x="T0" y="T1"/>
                    </a:cxn>
                    <a:cxn ang="0">
                      <a:pos x="T2" y="T3"/>
                    </a:cxn>
                    <a:cxn ang="0">
                      <a:pos x="T4" y="T5"/>
                    </a:cxn>
                    <a:cxn ang="0">
                      <a:pos x="T6" y="T7"/>
                    </a:cxn>
                  </a:cxnLst>
                  <a:rect l="0" t="0" r="r" b="b"/>
                  <a:pathLst>
                    <a:path w="54" h="27">
                      <a:moveTo>
                        <a:pt x="54" y="0"/>
                      </a:moveTo>
                      <a:lnTo>
                        <a:pt x="27" y="27"/>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118">
                  <a:extLst>
                    <a:ext uri="{FF2B5EF4-FFF2-40B4-BE49-F238E27FC236}">
                      <a16:creationId xmlns:a16="http://schemas.microsoft.com/office/drawing/2014/main" id="{23E03843-C435-6C77-636A-6791498639C0}"/>
                    </a:ext>
                  </a:extLst>
                </p:cNvPr>
                <p:cNvSpPr>
                  <a:spLocks noChangeArrowheads="1"/>
                </p:cNvSpPr>
                <p:nvPr/>
              </p:nvSpPr>
              <p:spPr bwMode="auto">
                <a:xfrm>
                  <a:off x="2586" y="1832"/>
                  <a:ext cx="8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O</a:t>
                  </a:r>
                  <a:r>
                    <a:rPr kumimoji="0" lang="en-US" altLang="en-US" sz="900" b="0" i="0" u="none" strike="noStrike" cap="none" normalizeH="0" baseline="-25000" dirty="0">
                      <a:ln>
                        <a:noFill/>
                      </a:ln>
                      <a:solidFill>
                        <a:srgbClr val="000000"/>
                      </a:solidFill>
                      <a:effectLst/>
                      <a:latin typeface="Century Gothic" panose="020B0502020202020204" pitchFamily="34" charset="0"/>
                    </a:rPr>
                    <a:t>2</a:t>
                  </a:r>
                  <a:endParaRPr kumimoji="0" lang="en-US" altLang="en-US" sz="1800" b="0" i="0" u="none" strike="noStrike" cap="none" normalizeH="0" baseline="-25000" dirty="0">
                    <a:ln>
                      <a:noFill/>
                    </a:ln>
                    <a:solidFill>
                      <a:schemeClr val="tx1"/>
                    </a:solidFill>
                    <a:effectLst/>
                    <a:latin typeface="Century Gothic" panose="020B0502020202020204" pitchFamily="34" charset="0"/>
                  </a:endParaRPr>
                </a:p>
              </p:txBody>
            </p:sp>
            <p:sp>
              <p:nvSpPr>
                <p:cNvPr id="120" name="Rectangle 120">
                  <a:extLst>
                    <a:ext uri="{FF2B5EF4-FFF2-40B4-BE49-F238E27FC236}">
                      <a16:creationId xmlns:a16="http://schemas.microsoft.com/office/drawing/2014/main" id="{674470F9-880B-3F62-3A19-AC38907C9EA3}"/>
                    </a:ext>
                  </a:extLst>
                </p:cNvPr>
                <p:cNvSpPr>
                  <a:spLocks noChangeArrowheads="1"/>
                </p:cNvSpPr>
                <p:nvPr/>
              </p:nvSpPr>
              <p:spPr bwMode="auto">
                <a:xfrm>
                  <a:off x="3562" y="1291"/>
                  <a:ext cx="589" cy="273"/>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121">
                  <a:extLst>
                    <a:ext uri="{FF2B5EF4-FFF2-40B4-BE49-F238E27FC236}">
                      <a16:creationId xmlns:a16="http://schemas.microsoft.com/office/drawing/2014/main" id="{06C2A41A-6773-0281-FCC9-AC8365E2A99A}"/>
                    </a:ext>
                  </a:extLst>
                </p:cNvPr>
                <p:cNvSpPr>
                  <a:spLocks noChangeArrowheads="1"/>
                </p:cNvSpPr>
                <p:nvPr/>
              </p:nvSpPr>
              <p:spPr bwMode="auto">
                <a:xfrm>
                  <a:off x="3584" y="1378"/>
                  <a:ext cx="55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CO</a:t>
                  </a:r>
                  <a:r>
                    <a:rPr kumimoji="0" lang="en-US" altLang="en-US" sz="900" b="0" i="0" u="none" strike="noStrike" cap="none" normalizeH="0" baseline="-25000" dirty="0">
                      <a:ln>
                        <a:noFill/>
                      </a:ln>
                      <a:solidFill>
                        <a:srgbClr val="000000"/>
                      </a:solidFill>
                      <a:effectLst/>
                      <a:latin typeface="Century Gothic" panose="020B0502020202020204" pitchFamily="34" charset="0"/>
                    </a:rPr>
                    <a:t>2</a:t>
                  </a:r>
                  <a:r>
                    <a:rPr kumimoji="0" lang="en-US" altLang="en-US" sz="900" b="0" i="0" u="none" strike="noStrike" cap="none" normalizeH="0" baseline="0" dirty="0">
                      <a:ln>
                        <a:noFill/>
                      </a:ln>
                      <a:solidFill>
                        <a:srgbClr val="000000"/>
                      </a:solidFill>
                      <a:effectLst/>
                      <a:latin typeface="Century Gothic" panose="020B0502020202020204" pitchFamily="34" charset="0"/>
                    </a:rPr>
                    <a:t> Purification</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22" name="Line 124">
                  <a:extLst>
                    <a:ext uri="{FF2B5EF4-FFF2-40B4-BE49-F238E27FC236}">
                      <a16:creationId xmlns:a16="http://schemas.microsoft.com/office/drawing/2014/main" id="{BAA7861F-0A0E-0A48-3C6F-78B31FBFE7EB}"/>
                    </a:ext>
                  </a:extLst>
                </p:cNvPr>
                <p:cNvSpPr>
                  <a:spLocks noChangeShapeType="1"/>
                </p:cNvSpPr>
                <p:nvPr/>
              </p:nvSpPr>
              <p:spPr bwMode="auto">
                <a:xfrm flipV="1">
                  <a:off x="3847" y="1127"/>
                  <a:ext cx="0" cy="164"/>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25">
                  <a:extLst>
                    <a:ext uri="{FF2B5EF4-FFF2-40B4-BE49-F238E27FC236}">
                      <a16:creationId xmlns:a16="http://schemas.microsoft.com/office/drawing/2014/main" id="{52C871D0-921B-A01D-8AD2-82ECB65B35C0}"/>
                    </a:ext>
                  </a:extLst>
                </p:cNvPr>
                <p:cNvSpPr>
                  <a:spLocks/>
                </p:cNvSpPr>
                <p:nvPr/>
              </p:nvSpPr>
              <p:spPr bwMode="auto">
                <a:xfrm>
                  <a:off x="3821" y="1106"/>
                  <a:ext cx="53" cy="27"/>
                </a:xfrm>
                <a:custGeom>
                  <a:avLst/>
                  <a:gdLst>
                    <a:gd name="T0" fmla="*/ 0 w 53"/>
                    <a:gd name="T1" fmla="*/ 27 h 27"/>
                    <a:gd name="T2" fmla="*/ 26 w 53"/>
                    <a:gd name="T3" fmla="*/ 0 h 27"/>
                    <a:gd name="T4" fmla="*/ 53 w 53"/>
                    <a:gd name="T5" fmla="*/ 27 h 27"/>
                    <a:gd name="T6" fmla="*/ 0 w 53"/>
                    <a:gd name="T7" fmla="*/ 27 h 27"/>
                  </a:gdLst>
                  <a:ahLst/>
                  <a:cxnLst>
                    <a:cxn ang="0">
                      <a:pos x="T0" y="T1"/>
                    </a:cxn>
                    <a:cxn ang="0">
                      <a:pos x="T2" y="T3"/>
                    </a:cxn>
                    <a:cxn ang="0">
                      <a:pos x="T4" y="T5"/>
                    </a:cxn>
                    <a:cxn ang="0">
                      <a:pos x="T6" y="T7"/>
                    </a:cxn>
                  </a:cxnLst>
                  <a:rect l="0" t="0" r="r" b="b"/>
                  <a:pathLst>
                    <a:path w="53" h="27">
                      <a:moveTo>
                        <a:pt x="0" y="27"/>
                      </a:moveTo>
                      <a:lnTo>
                        <a:pt x="26" y="0"/>
                      </a:lnTo>
                      <a:lnTo>
                        <a:pt x="53"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Rectangle 126">
                  <a:extLst>
                    <a:ext uri="{FF2B5EF4-FFF2-40B4-BE49-F238E27FC236}">
                      <a16:creationId xmlns:a16="http://schemas.microsoft.com/office/drawing/2014/main" id="{66CD8C43-BCD2-1D57-4129-2DB7C634F64E}"/>
                    </a:ext>
                  </a:extLst>
                </p:cNvPr>
                <p:cNvSpPr>
                  <a:spLocks noChangeArrowheads="1"/>
                </p:cNvSpPr>
                <p:nvPr/>
              </p:nvSpPr>
              <p:spPr bwMode="auto">
                <a:xfrm>
                  <a:off x="3659" y="1178"/>
                  <a:ext cx="122"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Rectangle 127">
                  <a:extLst>
                    <a:ext uri="{FF2B5EF4-FFF2-40B4-BE49-F238E27FC236}">
                      <a16:creationId xmlns:a16="http://schemas.microsoft.com/office/drawing/2014/main" id="{A0F08A97-DDC5-827E-2D92-4C506194A890}"/>
                    </a:ext>
                  </a:extLst>
                </p:cNvPr>
                <p:cNvSpPr>
                  <a:spLocks noChangeArrowheads="1"/>
                </p:cNvSpPr>
                <p:nvPr/>
              </p:nvSpPr>
              <p:spPr bwMode="auto">
                <a:xfrm>
                  <a:off x="3662" y="1181"/>
                  <a:ext cx="4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H</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26" name="Rectangle 128">
                  <a:extLst>
                    <a:ext uri="{FF2B5EF4-FFF2-40B4-BE49-F238E27FC236}">
                      <a16:creationId xmlns:a16="http://schemas.microsoft.com/office/drawing/2014/main" id="{085D7C89-9B7C-D5FE-2DF5-418DD189B0F3}"/>
                    </a:ext>
                  </a:extLst>
                </p:cNvPr>
                <p:cNvSpPr>
                  <a:spLocks noChangeArrowheads="1"/>
                </p:cNvSpPr>
                <p:nvPr/>
              </p:nvSpPr>
              <p:spPr bwMode="auto">
                <a:xfrm>
                  <a:off x="3709" y="1208"/>
                  <a:ext cx="2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entury Gothic" panose="020B0502020202020204" pitchFamily="34" charset="0"/>
                    </a:rPr>
                    <a:t>2</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27" name="Rectangle 129">
                  <a:extLst>
                    <a:ext uri="{FF2B5EF4-FFF2-40B4-BE49-F238E27FC236}">
                      <a16:creationId xmlns:a16="http://schemas.microsoft.com/office/drawing/2014/main" id="{BF974749-5DE4-D9EB-F4DE-DBAA1447CB61}"/>
                    </a:ext>
                  </a:extLst>
                </p:cNvPr>
                <p:cNvSpPr>
                  <a:spLocks noChangeArrowheads="1"/>
                </p:cNvSpPr>
                <p:nvPr/>
              </p:nvSpPr>
              <p:spPr bwMode="auto">
                <a:xfrm>
                  <a:off x="3734" y="1181"/>
                  <a:ext cx="6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O</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28" name="Line 130">
                  <a:extLst>
                    <a:ext uri="{FF2B5EF4-FFF2-40B4-BE49-F238E27FC236}">
                      <a16:creationId xmlns:a16="http://schemas.microsoft.com/office/drawing/2014/main" id="{C4A0EC45-C430-0415-C515-5C55C6FBEED1}"/>
                    </a:ext>
                  </a:extLst>
                </p:cNvPr>
                <p:cNvSpPr>
                  <a:spLocks noChangeShapeType="1"/>
                </p:cNvSpPr>
                <p:nvPr/>
              </p:nvSpPr>
              <p:spPr bwMode="auto">
                <a:xfrm flipH="1">
                  <a:off x="3302" y="1386"/>
                  <a:ext cx="26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31">
                  <a:extLst>
                    <a:ext uri="{FF2B5EF4-FFF2-40B4-BE49-F238E27FC236}">
                      <a16:creationId xmlns:a16="http://schemas.microsoft.com/office/drawing/2014/main" id="{E91D12F6-27D8-1F36-9D29-0D5F0E36EB53}"/>
                    </a:ext>
                  </a:extLst>
                </p:cNvPr>
                <p:cNvSpPr>
                  <a:spLocks/>
                </p:cNvSpPr>
                <p:nvPr/>
              </p:nvSpPr>
              <p:spPr bwMode="auto">
                <a:xfrm>
                  <a:off x="3280" y="1359"/>
                  <a:ext cx="27" cy="53"/>
                </a:xfrm>
                <a:custGeom>
                  <a:avLst/>
                  <a:gdLst>
                    <a:gd name="T0" fmla="*/ 27 w 27"/>
                    <a:gd name="T1" fmla="*/ 53 h 53"/>
                    <a:gd name="T2" fmla="*/ 0 w 27"/>
                    <a:gd name="T3" fmla="*/ 27 h 53"/>
                    <a:gd name="T4" fmla="*/ 27 w 27"/>
                    <a:gd name="T5" fmla="*/ 0 h 53"/>
                    <a:gd name="T6" fmla="*/ 27 w 27"/>
                    <a:gd name="T7" fmla="*/ 53 h 53"/>
                  </a:gdLst>
                  <a:ahLst/>
                  <a:cxnLst>
                    <a:cxn ang="0">
                      <a:pos x="T0" y="T1"/>
                    </a:cxn>
                    <a:cxn ang="0">
                      <a:pos x="T2" y="T3"/>
                    </a:cxn>
                    <a:cxn ang="0">
                      <a:pos x="T4" y="T5"/>
                    </a:cxn>
                    <a:cxn ang="0">
                      <a:pos x="T6" y="T7"/>
                    </a:cxn>
                  </a:cxnLst>
                  <a:rect l="0" t="0" r="r" b="b"/>
                  <a:pathLst>
                    <a:path w="27" h="53">
                      <a:moveTo>
                        <a:pt x="27" y="53"/>
                      </a:moveTo>
                      <a:lnTo>
                        <a:pt x="0" y="27"/>
                      </a:lnTo>
                      <a:lnTo>
                        <a:pt x="27" y="0"/>
                      </a:lnTo>
                      <a:lnTo>
                        <a:pt x="27"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33">
                  <a:extLst>
                    <a:ext uri="{FF2B5EF4-FFF2-40B4-BE49-F238E27FC236}">
                      <a16:creationId xmlns:a16="http://schemas.microsoft.com/office/drawing/2014/main" id="{352655AB-0745-81EF-A4D9-FA467B5EED1B}"/>
                    </a:ext>
                  </a:extLst>
                </p:cNvPr>
                <p:cNvSpPr>
                  <a:spLocks noChangeArrowheads="1"/>
                </p:cNvSpPr>
                <p:nvPr/>
              </p:nvSpPr>
              <p:spPr bwMode="auto">
                <a:xfrm>
                  <a:off x="3368" y="1282"/>
                  <a:ext cx="15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CO</a:t>
                  </a:r>
                  <a:r>
                    <a:rPr kumimoji="0" lang="en-US" altLang="en-US" sz="900" b="0" i="0" u="none" strike="noStrike" cap="none" normalizeH="0" baseline="-25000" dirty="0">
                      <a:ln>
                        <a:noFill/>
                      </a:ln>
                      <a:solidFill>
                        <a:srgbClr val="000000"/>
                      </a:solidFill>
                      <a:effectLst/>
                      <a:latin typeface="Century Gothic" panose="020B0502020202020204" pitchFamily="34" charset="0"/>
                    </a:rPr>
                    <a:t>2</a:t>
                  </a:r>
                  <a:endParaRPr kumimoji="0" lang="en-US" altLang="en-US" sz="1800" b="0" i="0" u="none" strike="noStrike" cap="none" normalizeH="0" baseline="-25000" dirty="0">
                    <a:ln>
                      <a:noFill/>
                    </a:ln>
                    <a:solidFill>
                      <a:schemeClr val="tx1"/>
                    </a:solidFill>
                    <a:effectLst/>
                    <a:latin typeface="Century Gothic" panose="020B0502020202020204" pitchFamily="34" charset="0"/>
                  </a:endParaRPr>
                </a:p>
              </p:txBody>
            </p:sp>
            <p:sp>
              <p:nvSpPr>
                <p:cNvPr id="131" name="Rectangle 135">
                  <a:extLst>
                    <a:ext uri="{FF2B5EF4-FFF2-40B4-BE49-F238E27FC236}">
                      <a16:creationId xmlns:a16="http://schemas.microsoft.com/office/drawing/2014/main" id="{CA1FF77F-A73C-218B-C7F5-977EC35B03F8}"/>
                    </a:ext>
                  </a:extLst>
                </p:cNvPr>
                <p:cNvSpPr>
                  <a:spLocks noChangeArrowheads="1"/>
                </p:cNvSpPr>
                <p:nvPr/>
              </p:nvSpPr>
              <p:spPr bwMode="auto">
                <a:xfrm>
                  <a:off x="3562" y="2866"/>
                  <a:ext cx="589" cy="341"/>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Rectangle 136">
                  <a:extLst>
                    <a:ext uri="{FF2B5EF4-FFF2-40B4-BE49-F238E27FC236}">
                      <a16:creationId xmlns:a16="http://schemas.microsoft.com/office/drawing/2014/main" id="{A37110FC-6076-90DF-E975-7AF8909EF214}"/>
                    </a:ext>
                  </a:extLst>
                </p:cNvPr>
                <p:cNvSpPr>
                  <a:spLocks noChangeArrowheads="1"/>
                </p:cNvSpPr>
                <p:nvPr/>
              </p:nvSpPr>
              <p:spPr bwMode="auto">
                <a:xfrm>
                  <a:off x="3590" y="2982"/>
                  <a:ext cx="54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dk1"/>
                      </a:solidFill>
                      <a:effectLst/>
                      <a:latin typeface="Century Gothic" panose="020B0502020202020204" pitchFamily="34" charset="0"/>
                    </a:rPr>
                    <a:t>Steam Cycle</a:t>
                  </a:r>
                  <a:endParaRPr kumimoji="0" lang="en-US" altLang="en-US" sz="1800" b="0" i="0" u="none" strike="noStrike" cap="none" normalizeH="0" baseline="0" dirty="0">
                    <a:ln>
                      <a:noFill/>
                    </a:ln>
                    <a:solidFill>
                      <a:schemeClr val="dk1"/>
                    </a:solidFill>
                    <a:effectLst/>
                    <a:latin typeface="Century Gothic" panose="020B0502020202020204" pitchFamily="34" charset="0"/>
                  </a:endParaRPr>
                </a:p>
              </p:txBody>
            </p:sp>
            <p:sp>
              <p:nvSpPr>
                <p:cNvPr id="133" name="Freeform 137">
                  <a:extLst>
                    <a:ext uri="{FF2B5EF4-FFF2-40B4-BE49-F238E27FC236}">
                      <a16:creationId xmlns:a16="http://schemas.microsoft.com/office/drawing/2014/main" id="{0E6B48F9-547C-5796-E21A-356EE43D849D}"/>
                    </a:ext>
                  </a:extLst>
                </p:cNvPr>
                <p:cNvSpPr>
                  <a:spLocks noEditPoints="1"/>
                </p:cNvSpPr>
                <p:nvPr/>
              </p:nvSpPr>
              <p:spPr bwMode="auto">
                <a:xfrm>
                  <a:off x="3852" y="2564"/>
                  <a:ext cx="8" cy="285"/>
                </a:xfrm>
                <a:custGeom>
                  <a:avLst/>
                  <a:gdLst>
                    <a:gd name="T0" fmla="*/ 23 w 23"/>
                    <a:gd name="T1" fmla="*/ 32 h 802"/>
                    <a:gd name="T2" fmla="*/ 1 w 23"/>
                    <a:gd name="T3" fmla="*/ 32 h 802"/>
                    <a:gd name="T4" fmla="*/ 12 w 23"/>
                    <a:gd name="T5" fmla="*/ 0 h 802"/>
                    <a:gd name="T6" fmla="*/ 23 w 23"/>
                    <a:gd name="T7" fmla="*/ 75 h 802"/>
                    <a:gd name="T8" fmla="*/ 12 w 23"/>
                    <a:gd name="T9" fmla="*/ 107 h 802"/>
                    <a:gd name="T10" fmla="*/ 1 w 23"/>
                    <a:gd name="T11" fmla="*/ 75 h 802"/>
                    <a:gd name="T12" fmla="*/ 23 w 23"/>
                    <a:gd name="T13" fmla="*/ 75 h 802"/>
                    <a:gd name="T14" fmla="*/ 22 w 23"/>
                    <a:gd name="T15" fmla="*/ 160 h 802"/>
                    <a:gd name="T16" fmla="*/ 1 w 23"/>
                    <a:gd name="T17" fmla="*/ 160 h 802"/>
                    <a:gd name="T18" fmla="*/ 12 w 23"/>
                    <a:gd name="T19" fmla="*/ 128 h 802"/>
                    <a:gd name="T20" fmla="*/ 22 w 23"/>
                    <a:gd name="T21" fmla="*/ 203 h 802"/>
                    <a:gd name="T22" fmla="*/ 12 w 23"/>
                    <a:gd name="T23" fmla="*/ 235 h 802"/>
                    <a:gd name="T24" fmla="*/ 1 w 23"/>
                    <a:gd name="T25" fmla="*/ 203 h 802"/>
                    <a:gd name="T26" fmla="*/ 22 w 23"/>
                    <a:gd name="T27" fmla="*/ 203 h 802"/>
                    <a:gd name="T28" fmla="*/ 22 w 23"/>
                    <a:gd name="T29" fmla="*/ 288 h 802"/>
                    <a:gd name="T30" fmla="*/ 1 w 23"/>
                    <a:gd name="T31" fmla="*/ 288 h 802"/>
                    <a:gd name="T32" fmla="*/ 12 w 23"/>
                    <a:gd name="T33" fmla="*/ 256 h 802"/>
                    <a:gd name="T34" fmla="*/ 22 w 23"/>
                    <a:gd name="T35" fmla="*/ 331 h 802"/>
                    <a:gd name="T36" fmla="*/ 11 w 23"/>
                    <a:gd name="T37" fmla="*/ 363 h 802"/>
                    <a:gd name="T38" fmla="*/ 1 w 23"/>
                    <a:gd name="T39" fmla="*/ 331 h 802"/>
                    <a:gd name="T40" fmla="*/ 22 w 23"/>
                    <a:gd name="T41" fmla="*/ 331 h 802"/>
                    <a:gd name="T42" fmla="*/ 22 w 23"/>
                    <a:gd name="T43" fmla="*/ 416 h 802"/>
                    <a:gd name="T44" fmla="*/ 1 w 23"/>
                    <a:gd name="T45" fmla="*/ 416 h 802"/>
                    <a:gd name="T46" fmla="*/ 11 w 23"/>
                    <a:gd name="T47" fmla="*/ 384 h 802"/>
                    <a:gd name="T48" fmla="*/ 22 w 23"/>
                    <a:gd name="T49" fmla="*/ 459 h 802"/>
                    <a:gd name="T50" fmla="*/ 11 w 23"/>
                    <a:gd name="T51" fmla="*/ 491 h 802"/>
                    <a:gd name="T52" fmla="*/ 0 w 23"/>
                    <a:gd name="T53" fmla="*/ 459 h 802"/>
                    <a:gd name="T54" fmla="*/ 22 w 23"/>
                    <a:gd name="T55" fmla="*/ 459 h 802"/>
                    <a:gd name="T56" fmla="*/ 22 w 23"/>
                    <a:gd name="T57" fmla="*/ 544 h 802"/>
                    <a:gd name="T58" fmla="*/ 0 w 23"/>
                    <a:gd name="T59" fmla="*/ 544 h 802"/>
                    <a:gd name="T60" fmla="*/ 11 w 23"/>
                    <a:gd name="T61" fmla="*/ 512 h 802"/>
                    <a:gd name="T62" fmla="*/ 22 w 23"/>
                    <a:gd name="T63" fmla="*/ 587 h 802"/>
                    <a:gd name="T64" fmla="*/ 11 w 23"/>
                    <a:gd name="T65" fmla="*/ 619 h 802"/>
                    <a:gd name="T66" fmla="*/ 0 w 23"/>
                    <a:gd name="T67" fmla="*/ 587 h 802"/>
                    <a:gd name="T68" fmla="*/ 22 w 23"/>
                    <a:gd name="T69" fmla="*/ 587 h 802"/>
                    <a:gd name="T70" fmla="*/ 21 w 23"/>
                    <a:gd name="T71" fmla="*/ 672 h 802"/>
                    <a:gd name="T72" fmla="*/ 0 w 23"/>
                    <a:gd name="T73" fmla="*/ 672 h 802"/>
                    <a:gd name="T74" fmla="*/ 11 w 23"/>
                    <a:gd name="T75" fmla="*/ 640 h 802"/>
                    <a:gd name="T76" fmla="*/ 21 w 23"/>
                    <a:gd name="T77" fmla="*/ 715 h 802"/>
                    <a:gd name="T78" fmla="*/ 11 w 23"/>
                    <a:gd name="T79" fmla="*/ 747 h 802"/>
                    <a:gd name="T80" fmla="*/ 0 w 23"/>
                    <a:gd name="T81" fmla="*/ 715 h 802"/>
                    <a:gd name="T82" fmla="*/ 21 w 23"/>
                    <a:gd name="T83" fmla="*/ 715 h 802"/>
                    <a:gd name="T84" fmla="*/ 21 w 23"/>
                    <a:gd name="T85" fmla="*/ 792 h 802"/>
                    <a:gd name="T86" fmla="*/ 0 w 23"/>
                    <a:gd name="T87" fmla="*/ 792 h 802"/>
                    <a:gd name="T88" fmla="*/ 10 w 23"/>
                    <a:gd name="T89" fmla="*/ 768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802">
                      <a:moveTo>
                        <a:pt x="23" y="11"/>
                      </a:moveTo>
                      <a:lnTo>
                        <a:pt x="23" y="32"/>
                      </a:lnTo>
                      <a:cubicBezTo>
                        <a:pt x="23" y="38"/>
                        <a:pt x="18" y="43"/>
                        <a:pt x="12" y="43"/>
                      </a:cubicBezTo>
                      <a:cubicBezTo>
                        <a:pt x="6" y="43"/>
                        <a:pt x="1" y="38"/>
                        <a:pt x="1" y="32"/>
                      </a:cubicBezTo>
                      <a:lnTo>
                        <a:pt x="1" y="11"/>
                      </a:lnTo>
                      <a:cubicBezTo>
                        <a:pt x="1" y="5"/>
                        <a:pt x="6" y="0"/>
                        <a:pt x="12" y="0"/>
                      </a:cubicBezTo>
                      <a:cubicBezTo>
                        <a:pt x="18" y="0"/>
                        <a:pt x="23" y="5"/>
                        <a:pt x="23" y="11"/>
                      </a:cubicBezTo>
                      <a:close/>
                      <a:moveTo>
                        <a:pt x="23" y="75"/>
                      </a:moveTo>
                      <a:lnTo>
                        <a:pt x="23" y="96"/>
                      </a:lnTo>
                      <a:cubicBezTo>
                        <a:pt x="23" y="102"/>
                        <a:pt x="18" y="107"/>
                        <a:pt x="12" y="107"/>
                      </a:cubicBezTo>
                      <a:cubicBezTo>
                        <a:pt x="6" y="107"/>
                        <a:pt x="1" y="102"/>
                        <a:pt x="1" y="96"/>
                      </a:cubicBezTo>
                      <a:lnTo>
                        <a:pt x="1" y="75"/>
                      </a:lnTo>
                      <a:cubicBezTo>
                        <a:pt x="1" y="69"/>
                        <a:pt x="6" y="64"/>
                        <a:pt x="12" y="64"/>
                      </a:cubicBezTo>
                      <a:cubicBezTo>
                        <a:pt x="18" y="64"/>
                        <a:pt x="23" y="69"/>
                        <a:pt x="23" y="75"/>
                      </a:cubicBezTo>
                      <a:close/>
                      <a:moveTo>
                        <a:pt x="22" y="139"/>
                      </a:moveTo>
                      <a:lnTo>
                        <a:pt x="22" y="160"/>
                      </a:lnTo>
                      <a:cubicBezTo>
                        <a:pt x="22" y="166"/>
                        <a:pt x="18" y="171"/>
                        <a:pt x="12" y="171"/>
                      </a:cubicBezTo>
                      <a:cubicBezTo>
                        <a:pt x="6" y="171"/>
                        <a:pt x="1" y="166"/>
                        <a:pt x="1" y="160"/>
                      </a:cubicBezTo>
                      <a:lnTo>
                        <a:pt x="1" y="139"/>
                      </a:lnTo>
                      <a:cubicBezTo>
                        <a:pt x="1" y="133"/>
                        <a:pt x="6" y="128"/>
                        <a:pt x="12" y="128"/>
                      </a:cubicBezTo>
                      <a:cubicBezTo>
                        <a:pt x="18" y="128"/>
                        <a:pt x="22" y="133"/>
                        <a:pt x="22" y="139"/>
                      </a:cubicBezTo>
                      <a:close/>
                      <a:moveTo>
                        <a:pt x="22" y="203"/>
                      </a:moveTo>
                      <a:lnTo>
                        <a:pt x="22" y="224"/>
                      </a:lnTo>
                      <a:cubicBezTo>
                        <a:pt x="22" y="230"/>
                        <a:pt x="18" y="235"/>
                        <a:pt x="12" y="235"/>
                      </a:cubicBezTo>
                      <a:cubicBezTo>
                        <a:pt x="6" y="235"/>
                        <a:pt x="1" y="230"/>
                        <a:pt x="1" y="224"/>
                      </a:cubicBezTo>
                      <a:lnTo>
                        <a:pt x="1" y="203"/>
                      </a:lnTo>
                      <a:cubicBezTo>
                        <a:pt x="1" y="197"/>
                        <a:pt x="6" y="192"/>
                        <a:pt x="12" y="192"/>
                      </a:cubicBezTo>
                      <a:cubicBezTo>
                        <a:pt x="18" y="192"/>
                        <a:pt x="22" y="197"/>
                        <a:pt x="22" y="203"/>
                      </a:cubicBezTo>
                      <a:close/>
                      <a:moveTo>
                        <a:pt x="22" y="267"/>
                      </a:moveTo>
                      <a:lnTo>
                        <a:pt x="22" y="288"/>
                      </a:lnTo>
                      <a:cubicBezTo>
                        <a:pt x="22" y="294"/>
                        <a:pt x="17" y="299"/>
                        <a:pt x="11" y="299"/>
                      </a:cubicBezTo>
                      <a:cubicBezTo>
                        <a:pt x="6" y="299"/>
                        <a:pt x="1" y="294"/>
                        <a:pt x="1" y="288"/>
                      </a:cubicBezTo>
                      <a:lnTo>
                        <a:pt x="1" y="267"/>
                      </a:lnTo>
                      <a:cubicBezTo>
                        <a:pt x="1" y="261"/>
                        <a:pt x="6" y="256"/>
                        <a:pt x="12" y="256"/>
                      </a:cubicBezTo>
                      <a:cubicBezTo>
                        <a:pt x="17" y="256"/>
                        <a:pt x="22" y="261"/>
                        <a:pt x="22" y="267"/>
                      </a:cubicBezTo>
                      <a:close/>
                      <a:moveTo>
                        <a:pt x="22" y="331"/>
                      </a:moveTo>
                      <a:lnTo>
                        <a:pt x="22" y="352"/>
                      </a:lnTo>
                      <a:cubicBezTo>
                        <a:pt x="22" y="358"/>
                        <a:pt x="17" y="363"/>
                        <a:pt x="11" y="363"/>
                      </a:cubicBezTo>
                      <a:cubicBezTo>
                        <a:pt x="5" y="363"/>
                        <a:pt x="1" y="358"/>
                        <a:pt x="1" y="352"/>
                      </a:cubicBezTo>
                      <a:lnTo>
                        <a:pt x="1" y="331"/>
                      </a:lnTo>
                      <a:cubicBezTo>
                        <a:pt x="1" y="325"/>
                        <a:pt x="6" y="320"/>
                        <a:pt x="11" y="320"/>
                      </a:cubicBezTo>
                      <a:cubicBezTo>
                        <a:pt x="17" y="320"/>
                        <a:pt x="22" y="325"/>
                        <a:pt x="22" y="331"/>
                      </a:cubicBezTo>
                      <a:close/>
                      <a:moveTo>
                        <a:pt x="22" y="395"/>
                      </a:moveTo>
                      <a:lnTo>
                        <a:pt x="22" y="416"/>
                      </a:lnTo>
                      <a:cubicBezTo>
                        <a:pt x="22" y="422"/>
                        <a:pt x="17" y="427"/>
                        <a:pt x="11" y="427"/>
                      </a:cubicBezTo>
                      <a:cubicBezTo>
                        <a:pt x="5" y="427"/>
                        <a:pt x="1" y="422"/>
                        <a:pt x="1" y="416"/>
                      </a:cubicBezTo>
                      <a:lnTo>
                        <a:pt x="1" y="395"/>
                      </a:lnTo>
                      <a:cubicBezTo>
                        <a:pt x="1" y="389"/>
                        <a:pt x="5" y="384"/>
                        <a:pt x="11" y="384"/>
                      </a:cubicBezTo>
                      <a:cubicBezTo>
                        <a:pt x="17" y="384"/>
                        <a:pt x="22" y="389"/>
                        <a:pt x="22" y="395"/>
                      </a:cubicBezTo>
                      <a:close/>
                      <a:moveTo>
                        <a:pt x="22" y="459"/>
                      </a:moveTo>
                      <a:lnTo>
                        <a:pt x="22" y="480"/>
                      </a:lnTo>
                      <a:cubicBezTo>
                        <a:pt x="22" y="486"/>
                        <a:pt x="17" y="491"/>
                        <a:pt x="11" y="491"/>
                      </a:cubicBezTo>
                      <a:cubicBezTo>
                        <a:pt x="5" y="491"/>
                        <a:pt x="0" y="486"/>
                        <a:pt x="0" y="480"/>
                      </a:cubicBezTo>
                      <a:lnTo>
                        <a:pt x="0" y="459"/>
                      </a:lnTo>
                      <a:cubicBezTo>
                        <a:pt x="0" y="453"/>
                        <a:pt x="5" y="448"/>
                        <a:pt x="11" y="448"/>
                      </a:cubicBezTo>
                      <a:cubicBezTo>
                        <a:pt x="17" y="448"/>
                        <a:pt x="22" y="453"/>
                        <a:pt x="22" y="459"/>
                      </a:cubicBezTo>
                      <a:close/>
                      <a:moveTo>
                        <a:pt x="22" y="523"/>
                      </a:moveTo>
                      <a:lnTo>
                        <a:pt x="22" y="544"/>
                      </a:lnTo>
                      <a:cubicBezTo>
                        <a:pt x="22" y="550"/>
                        <a:pt x="17" y="555"/>
                        <a:pt x="11" y="555"/>
                      </a:cubicBezTo>
                      <a:cubicBezTo>
                        <a:pt x="5" y="555"/>
                        <a:pt x="0" y="550"/>
                        <a:pt x="0" y="544"/>
                      </a:cubicBezTo>
                      <a:lnTo>
                        <a:pt x="0" y="523"/>
                      </a:lnTo>
                      <a:cubicBezTo>
                        <a:pt x="0" y="517"/>
                        <a:pt x="5" y="512"/>
                        <a:pt x="11" y="512"/>
                      </a:cubicBezTo>
                      <a:cubicBezTo>
                        <a:pt x="17" y="512"/>
                        <a:pt x="22" y="517"/>
                        <a:pt x="22" y="523"/>
                      </a:cubicBezTo>
                      <a:close/>
                      <a:moveTo>
                        <a:pt x="22" y="587"/>
                      </a:moveTo>
                      <a:lnTo>
                        <a:pt x="21" y="608"/>
                      </a:lnTo>
                      <a:cubicBezTo>
                        <a:pt x="21" y="614"/>
                        <a:pt x="17" y="619"/>
                        <a:pt x="11" y="619"/>
                      </a:cubicBezTo>
                      <a:cubicBezTo>
                        <a:pt x="5" y="619"/>
                        <a:pt x="0" y="614"/>
                        <a:pt x="0" y="608"/>
                      </a:cubicBezTo>
                      <a:lnTo>
                        <a:pt x="0" y="587"/>
                      </a:lnTo>
                      <a:cubicBezTo>
                        <a:pt x="0" y="581"/>
                        <a:pt x="5" y="576"/>
                        <a:pt x="11" y="576"/>
                      </a:cubicBezTo>
                      <a:cubicBezTo>
                        <a:pt x="17" y="576"/>
                        <a:pt x="22" y="581"/>
                        <a:pt x="22" y="587"/>
                      </a:cubicBezTo>
                      <a:close/>
                      <a:moveTo>
                        <a:pt x="21" y="651"/>
                      </a:moveTo>
                      <a:lnTo>
                        <a:pt x="21" y="672"/>
                      </a:lnTo>
                      <a:cubicBezTo>
                        <a:pt x="21" y="678"/>
                        <a:pt x="17" y="683"/>
                        <a:pt x="11" y="683"/>
                      </a:cubicBezTo>
                      <a:cubicBezTo>
                        <a:pt x="5" y="683"/>
                        <a:pt x="0" y="678"/>
                        <a:pt x="0" y="672"/>
                      </a:cubicBezTo>
                      <a:lnTo>
                        <a:pt x="0" y="651"/>
                      </a:lnTo>
                      <a:cubicBezTo>
                        <a:pt x="0" y="645"/>
                        <a:pt x="5" y="640"/>
                        <a:pt x="11" y="640"/>
                      </a:cubicBezTo>
                      <a:cubicBezTo>
                        <a:pt x="17" y="640"/>
                        <a:pt x="21" y="645"/>
                        <a:pt x="21" y="651"/>
                      </a:cubicBezTo>
                      <a:close/>
                      <a:moveTo>
                        <a:pt x="21" y="715"/>
                      </a:moveTo>
                      <a:lnTo>
                        <a:pt x="21" y="736"/>
                      </a:lnTo>
                      <a:cubicBezTo>
                        <a:pt x="21" y="742"/>
                        <a:pt x="16" y="747"/>
                        <a:pt x="11" y="747"/>
                      </a:cubicBezTo>
                      <a:cubicBezTo>
                        <a:pt x="5" y="747"/>
                        <a:pt x="0" y="742"/>
                        <a:pt x="0" y="736"/>
                      </a:cubicBezTo>
                      <a:lnTo>
                        <a:pt x="0" y="715"/>
                      </a:lnTo>
                      <a:cubicBezTo>
                        <a:pt x="0" y="709"/>
                        <a:pt x="5" y="704"/>
                        <a:pt x="11" y="704"/>
                      </a:cubicBezTo>
                      <a:cubicBezTo>
                        <a:pt x="17" y="704"/>
                        <a:pt x="21" y="709"/>
                        <a:pt x="21" y="715"/>
                      </a:cubicBezTo>
                      <a:close/>
                      <a:moveTo>
                        <a:pt x="21" y="779"/>
                      </a:moveTo>
                      <a:lnTo>
                        <a:pt x="21" y="792"/>
                      </a:lnTo>
                      <a:cubicBezTo>
                        <a:pt x="21" y="798"/>
                        <a:pt x="16" y="802"/>
                        <a:pt x="10" y="802"/>
                      </a:cubicBezTo>
                      <a:cubicBezTo>
                        <a:pt x="5" y="802"/>
                        <a:pt x="0" y="798"/>
                        <a:pt x="0" y="792"/>
                      </a:cubicBezTo>
                      <a:lnTo>
                        <a:pt x="0" y="779"/>
                      </a:lnTo>
                      <a:cubicBezTo>
                        <a:pt x="0" y="773"/>
                        <a:pt x="5" y="768"/>
                        <a:pt x="10" y="768"/>
                      </a:cubicBezTo>
                      <a:cubicBezTo>
                        <a:pt x="16" y="768"/>
                        <a:pt x="21" y="773"/>
                        <a:pt x="21" y="779"/>
                      </a:cubicBez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38">
                  <a:extLst>
                    <a:ext uri="{FF2B5EF4-FFF2-40B4-BE49-F238E27FC236}">
                      <a16:creationId xmlns:a16="http://schemas.microsoft.com/office/drawing/2014/main" id="{EF1719FA-D59A-4FA8-6223-1866A0381E02}"/>
                    </a:ext>
                  </a:extLst>
                </p:cNvPr>
                <p:cNvSpPr>
                  <a:spLocks/>
                </p:cNvSpPr>
                <p:nvPr/>
              </p:nvSpPr>
              <p:spPr bwMode="auto">
                <a:xfrm>
                  <a:off x="3829" y="2840"/>
                  <a:ext cx="54" cy="26"/>
                </a:xfrm>
                <a:custGeom>
                  <a:avLst/>
                  <a:gdLst>
                    <a:gd name="T0" fmla="*/ 54 w 54"/>
                    <a:gd name="T1" fmla="*/ 0 h 26"/>
                    <a:gd name="T2" fmla="*/ 27 w 54"/>
                    <a:gd name="T3" fmla="*/ 26 h 26"/>
                    <a:gd name="T4" fmla="*/ 0 w 54"/>
                    <a:gd name="T5" fmla="*/ 0 h 26"/>
                    <a:gd name="T6" fmla="*/ 54 w 54"/>
                    <a:gd name="T7" fmla="*/ 0 h 26"/>
                  </a:gdLst>
                  <a:ahLst/>
                  <a:cxnLst>
                    <a:cxn ang="0">
                      <a:pos x="T0" y="T1"/>
                    </a:cxn>
                    <a:cxn ang="0">
                      <a:pos x="T2" y="T3"/>
                    </a:cxn>
                    <a:cxn ang="0">
                      <a:pos x="T4" y="T5"/>
                    </a:cxn>
                    <a:cxn ang="0">
                      <a:pos x="T6" y="T7"/>
                    </a:cxn>
                  </a:cxnLst>
                  <a:rect l="0" t="0" r="r" b="b"/>
                  <a:pathLst>
                    <a:path w="54" h="26">
                      <a:moveTo>
                        <a:pt x="54" y="0"/>
                      </a:moveTo>
                      <a:lnTo>
                        <a:pt x="27" y="26"/>
                      </a:lnTo>
                      <a:lnTo>
                        <a:pt x="0" y="0"/>
                      </a:lnTo>
                      <a:lnTo>
                        <a:pt x="5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39">
                  <a:extLst>
                    <a:ext uri="{FF2B5EF4-FFF2-40B4-BE49-F238E27FC236}">
                      <a16:creationId xmlns:a16="http://schemas.microsoft.com/office/drawing/2014/main" id="{25913509-9314-DE07-BFB5-19936A9E4576}"/>
                    </a:ext>
                  </a:extLst>
                </p:cNvPr>
                <p:cNvSpPr>
                  <a:spLocks noEditPoints="1"/>
                </p:cNvSpPr>
                <p:nvPr/>
              </p:nvSpPr>
              <p:spPr bwMode="auto">
                <a:xfrm>
                  <a:off x="3850" y="3203"/>
                  <a:ext cx="10" cy="316"/>
                </a:xfrm>
                <a:custGeom>
                  <a:avLst/>
                  <a:gdLst>
                    <a:gd name="T0" fmla="*/ 21 w 28"/>
                    <a:gd name="T1" fmla="*/ 11 h 892"/>
                    <a:gd name="T2" fmla="*/ 22 w 28"/>
                    <a:gd name="T3" fmla="*/ 160 h 892"/>
                    <a:gd name="T4" fmla="*/ 12 w 28"/>
                    <a:gd name="T5" fmla="*/ 171 h 892"/>
                    <a:gd name="T6" fmla="*/ 1 w 28"/>
                    <a:gd name="T7" fmla="*/ 160 h 892"/>
                    <a:gd name="T8" fmla="*/ 0 w 28"/>
                    <a:gd name="T9" fmla="*/ 11 h 892"/>
                    <a:gd name="T10" fmla="*/ 10 w 28"/>
                    <a:gd name="T11" fmla="*/ 0 h 892"/>
                    <a:gd name="T12" fmla="*/ 21 w 28"/>
                    <a:gd name="T13" fmla="*/ 11 h 892"/>
                    <a:gd name="T14" fmla="*/ 23 w 28"/>
                    <a:gd name="T15" fmla="*/ 267 h 892"/>
                    <a:gd name="T16" fmla="*/ 24 w 28"/>
                    <a:gd name="T17" fmla="*/ 416 h 892"/>
                    <a:gd name="T18" fmla="*/ 14 w 28"/>
                    <a:gd name="T19" fmla="*/ 427 h 892"/>
                    <a:gd name="T20" fmla="*/ 3 w 28"/>
                    <a:gd name="T21" fmla="*/ 416 h 892"/>
                    <a:gd name="T22" fmla="*/ 2 w 28"/>
                    <a:gd name="T23" fmla="*/ 267 h 892"/>
                    <a:gd name="T24" fmla="*/ 12 w 28"/>
                    <a:gd name="T25" fmla="*/ 256 h 892"/>
                    <a:gd name="T26" fmla="*/ 23 w 28"/>
                    <a:gd name="T27" fmla="*/ 267 h 892"/>
                    <a:gd name="T28" fmla="*/ 25 w 28"/>
                    <a:gd name="T29" fmla="*/ 523 h 892"/>
                    <a:gd name="T30" fmla="*/ 27 w 28"/>
                    <a:gd name="T31" fmla="*/ 672 h 892"/>
                    <a:gd name="T32" fmla="*/ 16 w 28"/>
                    <a:gd name="T33" fmla="*/ 683 h 892"/>
                    <a:gd name="T34" fmla="*/ 5 w 28"/>
                    <a:gd name="T35" fmla="*/ 672 h 892"/>
                    <a:gd name="T36" fmla="*/ 4 w 28"/>
                    <a:gd name="T37" fmla="*/ 523 h 892"/>
                    <a:gd name="T38" fmla="*/ 15 w 28"/>
                    <a:gd name="T39" fmla="*/ 512 h 892"/>
                    <a:gd name="T40" fmla="*/ 25 w 28"/>
                    <a:gd name="T41" fmla="*/ 523 h 892"/>
                    <a:gd name="T42" fmla="*/ 27 w 28"/>
                    <a:gd name="T43" fmla="*/ 779 h 892"/>
                    <a:gd name="T44" fmla="*/ 28 w 28"/>
                    <a:gd name="T45" fmla="*/ 881 h 892"/>
                    <a:gd name="T46" fmla="*/ 18 w 28"/>
                    <a:gd name="T47" fmla="*/ 892 h 892"/>
                    <a:gd name="T48" fmla="*/ 7 w 28"/>
                    <a:gd name="T49" fmla="*/ 881 h 892"/>
                    <a:gd name="T50" fmla="*/ 6 w 28"/>
                    <a:gd name="T51" fmla="*/ 779 h 892"/>
                    <a:gd name="T52" fmla="*/ 17 w 28"/>
                    <a:gd name="T53" fmla="*/ 768 h 892"/>
                    <a:gd name="T54" fmla="*/ 27 w 28"/>
                    <a:gd name="T55" fmla="*/ 779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892">
                      <a:moveTo>
                        <a:pt x="21" y="11"/>
                      </a:moveTo>
                      <a:lnTo>
                        <a:pt x="22" y="160"/>
                      </a:lnTo>
                      <a:cubicBezTo>
                        <a:pt x="22" y="166"/>
                        <a:pt x="18" y="171"/>
                        <a:pt x="12" y="171"/>
                      </a:cubicBezTo>
                      <a:cubicBezTo>
                        <a:pt x="6" y="171"/>
                        <a:pt x="1" y="166"/>
                        <a:pt x="1" y="160"/>
                      </a:cubicBezTo>
                      <a:lnTo>
                        <a:pt x="0" y="11"/>
                      </a:lnTo>
                      <a:cubicBezTo>
                        <a:pt x="0" y="5"/>
                        <a:pt x="4" y="0"/>
                        <a:pt x="10" y="0"/>
                      </a:cubicBezTo>
                      <a:cubicBezTo>
                        <a:pt x="16" y="0"/>
                        <a:pt x="21" y="5"/>
                        <a:pt x="21" y="11"/>
                      </a:cubicBezTo>
                      <a:close/>
                      <a:moveTo>
                        <a:pt x="23" y="267"/>
                      </a:moveTo>
                      <a:lnTo>
                        <a:pt x="24" y="416"/>
                      </a:lnTo>
                      <a:cubicBezTo>
                        <a:pt x="24" y="422"/>
                        <a:pt x="20" y="427"/>
                        <a:pt x="14" y="427"/>
                      </a:cubicBezTo>
                      <a:cubicBezTo>
                        <a:pt x="8" y="427"/>
                        <a:pt x="3" y="422"/>
                        <a:pt x="3" y="416"/>
                      </a:cubicBezTo>
                      <a:lnTo>
                        <a:pt x="2" y="267"/>
                      </a:lnTo>
                      <a:cubicBezTo>
                        <a:pt x="2" y="261"/>
                        <a:pt x="7" y="256"/>
                        <a:pt x="12" y="256"/>
                      </a:cubicBezTo>
                      <a:cubicBezTo>
                        <a:pt x="18" y="256"/>
                        <a:pt x="23" y="261"/>
                        <a:pt x="23" y="267"/>
                      </a:cubicBezTo>
                      <a:close/>
                      <a:moveTo>
                        <a:pt x="25" y="523"/>
                      </a:moveTo>
                      <a:lnTo>
                        <a:pt x="27" y="672"/>
                      </a:lnTo>
                      <a:cubicBezTo>
                        <a:pt x="27" y="678"/>
                        <a:pt x="22" y="683"/>
                        <a:pt x="16" y="683"/>
                      </a:cubicBezTo>
                      <a:cubicBezTo>
                        <a:pt x="10" y="683"/>
                        <a:pt x="5" y="678"/>
                        <a:pt x="5" y="672"/>
                      </a:cubicBezTo>
                      <a:lnTo>
                        <a:pt x="4" y="523"/>
                      </a:lnTo>
                      <a:cubicBezTo>
                        <a:pt x="4" y="517"/>
                        <a:pt x="9" y="512"/>
                        <a:pt x="15" y="512"/>
                      </a:cubicBezTo>
                      <a:cubicBezTo>
                        <a:pt x="20" y="512"/>
                        <a:pt x="25" y="517"/>
                        <a:pt x="25" y="523"/>
                      </a:cubicBezTo>
                      <a:close/>
                      <a:moveTo>
                        <a:pt x="27" y="779"/>
                      </a:moveTo>
                      <a:lnTo>
                        <a:pt x="28" y="881"/>
                      </a:lnTo>
                      <a:cubicBezTo>
                        <a:pt x="28" y="887"/>
                        <a:pt x="24" y="892"/>
                        <a:pt x="18" y="892"/>
                      </a:cubicBezTo>
                      <a:cubicBezTo>
                        <a:pt x="12" y="892"/>
                        <a:pt x="7" y="887"/>
                        <a:pt x="7" y="881"/>
                      </a:cubicBezTo>
                      <a:lnTo>
                        <a:pt x="6" y="779"/>
                      </a:lnTo>
                      <a:cubicBezTo>
                        <a:pt x="6" y="773"/>
                        <a:pt x="11" y="768"/>
                        <a:pt x="17" y="768"/>
                      </a:cubicBezTo>
                      <a:cubicBezTo>
                        <a:pt x="23" y="768"/>
                        <a:pt x="27" y="773"/>
                        <a:pt x="27" y="779"/>
                      </a:cubicBez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40">
                  <a:extLst>
                    <a:ext uri="{FF2B5EF4-FFF2-40B4-BE49-F238E27FC236}">
                      <a16:creationId xmlns:a16="http://schemas.microsoft.com/office/drawing/2014/main" id="{CF4FEE1D-88BA-FF36-51E1-02FA0F97BBC1}"/>
                    </a:ext>
                  </a:extLst>
                </p:cNvPr>
                <p:cNvSpPr>
                  <a:spLocks/>
                </p:cNvSpPr>
                <p:nvPr/>
              </p:nvSpPr>
              <p:spPr bwMode="auto">
                <a:xfrm>
                  <a:off x="3829" y="3510"/>
                  <a:ext cx="54" cy="26"/>
                </a:xfrm>
                <a:custGeom>
                  <a:avLst/>
                  <a:gdLst>
                    <a:gd name="T0" fmla="*/ 54 w 54"/>
                    <a:gd name="T1" fmla="*/ 0 h 26"/>
                    <a:gd name="T2" fmla="*/ 27 w 54"/>
                    <a:gd name="T3" fmla="*/ 26 h 26"/>
                    <a:gd name="T4" fmla="*/ 0 w 54"/>
                    <a:gd name="T5" fmla="*/ 0 h 26"/>
                    <a:gd name="T6" fmla="*/ 54 w 54"/>
                    <a:gd name="T7" fmla="*/ 0 h 26"/>
                  </a:gdLst>
                  <a:ahLst/>
                  <a:cxnLst>
                    <a:cxn ang="0">
                      <a:pos x="T0" y="T1"/>
                    </a:cxn>
                    <a:cxn ang="0">
                      <a:pos x="T2" y="T3"/>
                    </a:cxn>
                    <a:cxn ang="0">
                      <a:pos x="T4" y="T5"/>
                    </a:cxn>
                    <a:cxn ang="0">
                      <a:pos x="T6" y="T7"/>
                    </a:cxn>
                  </a:cxnLst>
                  <a:rect l="0" t="0" r="r" b="b"/>
                  <a:pathLst>
                    <a:path w="54" h="26">
                      <a:moveTo>
                        <a:pt x="54" y="0"/>
                      </a:moveTo>
                      <a:lnTo>
                        <a:pt x="27" y="26"/>
                      </a:lnTo>
                      <a:lnTo>
                        <a:pt x="0" y="0"/>
                      </a:lnTo>
                      <a:lnTo>
                        <a:pt x="5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141">
                  <a:extLst>
                    <a:ext uri="{FF2B5EF4-FFF2-40B4-BE49-F238E27FC236}">
                      <a16:creationId xmlns:a16="http://schemas.microsoft.com/office/drawing/2014/main" id="{A8B7C246-87D3-CCFD-C5A0-7DAF36012E01}"/>
                    </a:ext>
                  </a:extLst>
                </p:cNvPr>
                <p:cNvSpPr>
                  <a:spLocks noChangeArrowheads="1"/>
                </p:cNvSpPr>
                <p:nvPr/>
              </p:nvSpPr>
              <p:spPr bwMode="auto">
                <a:xfrm>
                  <a:off x="3542" y="3331"/>
                  <a:ext cx="264"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Rectangle 142">
                  <a:extLst>
                    <a:ext uri="{FF2B5EF4-FFF2-40B4-BE49-F238E27FC236}">
                      <a16:creationId xmlns:a16="http://schemas.microsoft.com/office/drawing/2014/main" id="{C13F19C2-0155-A7EF-AB3F-C16CAC45E9D9}"/>
                    </a:ext>
                  </a:extLst>
                </p:cNvPr>
                <p:cNvSpPr>
                  <a:spLocks noChangeArrowheads="1"/>
                </p:cNvSpPr>
                <p:nvPr/>
              </p:nvSpPr>
              <p:spPr bwMode="auto">
                <a:xfrm>
                  <a:off x="3545" y="3334"/>
                  <a:ext cx="29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45.3 MW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39" name="Freeform 143">
                  <a:extLst>
                    <a:ext uri="{FF2B5EF4-FFF2-40B4-BE49-F238E27FC236}">
                      <a16:creationId xmlns:a16="http://schemas.microsoft.com/office/drawing/2014/main" id="{5B9AD9DA-FA1D-31C4-6A1E-38D9EC523BDB}"/>
                    </a:ext>
                  </a:extLst>
                </p:cNvPr>
                <p:cNvSpPr>
                  <a:spLocks/>
                </p:cNvSpPr>
                <p:nvPr/>
              </p:nvSpPr>
              <p:spPr bwMode="auto">
                <a:xfrm>
                  <a:off x="5472" y="1471"/>
                  <a:ext cx="97" cy="324"/>
                </a:xfrm>
                <a:custGeom>
                  <a:avLst/>
                  <a:gdLst>
                    <a:gd name="T0" fmla="*/ 0 w 97"/>
                    <a:gd name="T1" fmla="*/ 324 h 324"/>
                    <a:gd name="T2" fmla="*/ 0 w 97"/>
                    <a:gd name="T3" fmla="*/ 0 h 324"/>
                    <a:gd name="T4" fmla="*/ 97 w 97"/>
                    <a:gd name="T5" fmla="*/ 0 h 324"/>
                  </a:gdLst>
                  <a:ahLst/>
                  <a:cxnLst>
                    <a:cxn ang="0">
                      <a:pos x="T0" y="T1"/>
                    </a:cxn>
                    <a:cxn ang="0">
                      <a:pos x="T2" y="T3"/>
                    </a:cxn>
                    <a:cxn ang="0">
                      <a:pos x="T4" y="T5"/>
                    </a:cxn>
                  </a:cxnLst>
                  <a:rect l="0" t="0" r="r" b="b"/>
                  <a:pathLst>
                    <a:path w="97" h="324">
                      <a:moveTo>
                        <a:pt x="0" y="324"/>
                      </a:moveTo>
                      <a:lnTo>
                        <a:pt x="0" y="0"/>
                      </a:lnTo>
                      <a:lnTo>
                        <a:pt x="97" y="0"/>
                      </a:lnTo>
                    </a:path>
                  </a:pathLst>
                </a:custGeom>
                <a:noFill/>
                <a:ln w="11113" cap="rnd" cmpd="sng" algn="ctr">
                  <a:solidFill>
                    <a:srgbClr val="F0001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44">
                  <a:extLst>
                    <a:ext uri="{FF2B5EF4-FFF2-40B4-BE49-F238E27FC236}">
                      <a16:creationId xmlns:a16="http://schemas.microsoft.com/office/drawing/2014/main" id="{4E572D5F-77D5-F51D-9242-7CCF217E115D}"/>
                    </a:ext>
                  </a:extLst>
                </p:cNvPr>
                <p:cNvSpPr>
                  <a:spLocks/>
                </p:cNvSpPr>
                <p:nvPr/>
              </p:nvSpPr>
              <p:spPr bwMode="auto">
                <a:xfrm>
                  <a:off x="5564" y="1444"/>
                  <a:ext cx="27" cy="54"/>
                </a:xfrm>
                <a:custGeom>
                  <a:avLst/>
                  <a:gdLst>
                    <a:gd name="T0" fmla="*/ 0 w 27"/>
                    <a:gd name="T1" fmla="*/ 0 h 54"/>
                    <a:gd name="T2" fmla="*/ 27 w 27"/>
                    <a:gd name="T3" fmla="*/ 27 h 54"/>
                    <a:gd name="T4" fmla="*/ 0 w 27"/>
                    <a:gd name="T5" fmla="*/ 54 h 54"/>
                    <a:gd name="T6" fmla="*/ 0 w 27"/>
                    <a:gd name="T7" fmla="*/ 0 h 54"/>
                  </a:gdLst>
                  <a:ahLst/>
                  <a:cxnLst>
                    <a:cxn ang="0">
                      <a:pos x="T0" y="T1"/>
                    </a:cxn>
                    <a:cxn ang="0">
                      <a:pos x="T2" y="T3"/>
                    </a:cxn>
                    <a:cxn ang="0">
                      <a:pos x="T4" y="T5"/>
                    </a:cxn>
                    <a:cxn ang="0">
                      <a:pos x="T6" y="T7"/>
                    </a:cxn>
                  </a:cxnLst>
                  <a:rect l="0" t="0" r="r" b="b"/>
                  <a:pathLst>
                    <a:path w="27" h="54">
                      <a:moveTo>
                        <a:pt x="0" y="0"/>
                      </a:moveTo>
                      <a:lnTo>
                        <a:pt x="27" y="27"/>
                      </a:lnTo>
                      <a:lnTo>
                        <a:pt x="0" y="54"/>
                      </a:lnTo>
                      <a:lnTo>
                        <a:pt x="0" y="0"/>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145">
                  <a:extLst>
                    <a:ext uri="{FF2B5EF4-FFF2-40B4-BE49-F238E27FC236}">
                      <a16:creationId xmlns:a16="http://schemas.microsoft.com/office/drawing/2014/main" id="{664BB84E-5BE1-1EF0-3EA1-413B3B46821D}"/>
                    </a:ext>
                  </a:extLst>
                </p:cNvPr>
                <p:cNvSpPr>
                  <a:spLocks noChangeShapeType="1"/>
                </p:cNvSpPr>
                <p:nvPr/>
              </p:nvSpPr>
              <p:spPr bwMode="auto">
                <a:xfrm>
                  <a:off x="6373" y="2440"/>
                  <a:ext cx="340" cy="0"/>
                </a:xfrm>
                <a:prstGeom prst="line">
                  <a:avLst/>
                </a:prstGeom>
                <a:noFill/>
                <a:ln w="11113" cap="rnd" cmpd="sng" algn="ctr">
                  <a:solidFill>
                    <a:srgbClr val="F0001E"/>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46">
                  <a:extLst>
                    <a:ext uri="{FF2B5EF4-FFF2-40B4-BE49-F238E27FC236}">
                      <a16:creationId xmlns:a16="http://schemas.microsoft.com/office/drawing/2014/main" id="{DED9FA6F-EC74-8570-07A7-950140AEB1B6}"/>
                    </a:ext>
                  </a:extLst>
                </p:cNvPr>
                <p:cNvSpPr>
                  <a:spLocks/>
                </p:cNvSpPr>
                <p:nvPr/>
              </p:nvSpPr>
              <p:spPr bwMode="auto">
                <a:xfrm>
                  <a:off x="6707" y="2414"/>
                  <a:ext cx="27" cy="53"/>
                </a:xfrm>
                <a:custGeom>
                  <a:avLst/>
                  <a:gdLst>
                    <a:gd name="T0" fmla="*/ 0 w 27"/>
                    <a:gd name="T1" fmla="*/ 0 h 53"/>
                    <a:gd name="T2" fmla="*/ 27 w 27"/>
                    <a:gd name="T3" fmla="*/ 26 h 53"/>
                    <a:gd name="T4" fmla="*/ 0 w 27"/>
                    <a:gd name="T5" fmla="*/ 53 h 53"/>
                    <a:gd name="T6" fmla="*/ 0 w 27"/>
                    <a:gd name="T7" fmla="*/ 0 h 53"/>
                  </a:gdLst>
                  <a:ahLst/>
                  <a:cxnLst>
                    <a:cxn ang="0">
                      <a:pos x="T0" y="T1"/>
                    </a:cxn>
                    <a:cxn ang="0">
                      <a:pos x="T2" y="T3"/>
                    </a:cxn>
                    <a:cxn ang="0">
                      <a:pos x="T4" y="T5"/>
                    </a:cxn>
                    <a:cxn ang="0">
                      <a:pos x="T6" y="T7"/>
                    </a:cxn>
                  </a:cxnLst>
                  <a:rect l="0" t="0" r="r" b="b"/>
                  <a:pathLst>
                    <a:path w="27" h="53">
                      <a:moveTo>
                        <a:pt x="0" y="0"/>
                      </a:moveTo>
                      <a:lnTo>
                        <a:pt x="27" y="26"/>
                      </a:lnTo>
                      <a:lnTo>
                        <a:pt x="0" y="53"/>
                      </a:lnTo>
                      <a:lnTo>
                        <a:pt x="0" y="0"/>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147">
                  <a:extLst>
                    <a:ext uri="{FF2B5EF4-FFF2-40B4-BE49-F238E27FC236}">
                      <a16:creationId xmlns:a16="http://schemas.microsoft.com/office/drawing/2014/main" id="{3644715A-5F0D-9F1B-838B-66A41CF22BD6}"/>
                    </a:ext>
                  </a:extLst>
                </p:cNvPr>
                <p:cNvSpPr>
                  <a:spLocks noChangeArrowheads="1"/>
                </p:cNvSpPr>
                <p:nvPr/>
              </p:nvSpPr>
              <p:spPr bwMode="auto">
                <a:xfrm>
                  <a:off x="6434" y="2473"/>
                  <a:ext cx="237"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148">
                  <a:extLst>
                    <a:ext uri="{FF2B5EF4-FFF2-40B4-BE49-F238E27FC236}">
                      <a16:creationId xmlns:a16="http://schemas.microsoft.com/office/drawing/2014/main" id="{0A65299E-5AB3-EC62-C561-2095A6D2A585}"/>
                    </a:ext>
                  </a:extLst>
                </p:cNvPr>
                <p:cNvSpPr>
                  <a:spLocks noChangeArrowheads="1"/>
                </p:cNvSpPr>
                <p:nvPr/>
              </p:nvSpPr>
              <p:spPr bwMode="auto">
                <a:xfrm>
                  <a:off x="6436" y="2472"/>
                  <a:ext cx="1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100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45" name="Rectangle 149">
                  <a:extLst>
                    <a:ext uri="{FF2B5EF4-FFF2-40B4-BE49-F238E27FC236}">
                      <a16:creationId xmlns:a16="http://schemas.microsoft.com/office/drawing/2014/main" id="{0B962DE2-AFEF-3B8F-82F2-83BBD964C56A}"/>
                    </a:ext>
                  </a:extLst>
                </p:cNvPr>
                <p:cNvSpPr>
                  <a:spLocks noChangeArrowheads="1"/>
                </p:cNvSpPr>
                <p:nvPr/>
              </p:nvSpPr>
              <p:spPr bwMode="auto">
                <a:xfrm>
                  <a:off x="6595" y="2472"/>
                  <a:ext cx="3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46" name="Rectangle 150">
                  <a:extLst>
                    <a:ext uri="{FF2B5EF4-FFF2-40B4-BE49-F238E27FC236}">
                      <a16:creationId xmlns:a16="http://schemas.microsoft.com/office/drawing/2014/main" id="{4F90C9FA-269F-0F90-A208-5051DB7A1371}"/>
                    </a:ext>
                  </a:extLst>
                </p:cNvPr>
                <p:cNvSpPr>
                  <a:spLocks noChangeArrowheads="1"/>
                </p:cNvSpPr>
                <p:nvPr/>
              </p:nvSpPr>
              <p:spPr bwMode="auto">
                <a:xfrm>
                  <a:off x="6626" y="2472"/>
                  <a:ext cx="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C</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47" name="Rectangle 151">
                  <a:extLst>
                    <a:ext uri="{FF2B5EF4-FFF2-40B4-BE49-F238E27FC236}">
                      <a16:creationId xmlns:a16="http://schemas.microsoft.com/office/drawing/2014/main" id="{6B8AFED1-D925-78A8-4162-99E0761CAD9C}"/>
                    </a:ext>
                  </a:extLst>
                </p:cNvPr>
                <p:cNvSpPr>
                  <a:spLocks noChangeArrowheads="1"/>
                </p:cNvSpPr>
                <p:nvPr/>
              </p:nvSpPr>
              <p:spPr bwMode="auto">
                <a:xfrm>
                  <a:off x="5872" y="2913"/>
                  <a:ext cx="12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50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48" name="Rectangle 152">
                  <a:extLst>
                    <a:ext uri="{FF2B5EF4-FFF2-40B4-BE49-F238E27FC236}">
                      <a16:creationId xmlns:a16="http://schemas.microsoft.com/office/drawing/2014/main" id="{3BF662DB-2070-F196-CFC4-38C2BD244968}"/>
                    </a:ext>
                  </a:extLst>
                </p:cNvPr>
                <p:cNvSpPr>
                  <a:spLocks noChangeArrowheads="1"/>
                </p:cNvSpPr>
                <p:nvPr/>
              </p:nvSpPr>
              <p:spPr bwMode="auto">
                <a:xfrm>
                  <a:off x="5984" y="2913"/>
                  <a:ext cx="3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49" name="Rectangle 153">
                  <a:extLst>
                    <a:ext uri="{FF2B5EF4-FFF2-40B4-BE49-F238E27FC236}">
                      <a16:creationId xmlns:a16="http://schemas.microsoft.com/office/drawing/2014/main" id="{FA2F5F12-3AE5-5FE1-C91B-FA855B2CD921}"/>
                    </a:ext>
                  </a:extLst>
                </p:cNvPr>
                <p:cNvSpPr>
                  <a:spLocks noChangeArrowheads="1"/>
                </p:cNvSpPr>
                <p:nvPr/>
              </p:nvSpPr>
              <p:spPr bwMode="auto">
                <a:xfrm>
                  <a:off x="6015" y="2913"/>
                  <a:ext cx="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C</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50" name="Rectangle 154">
                  <a:extLst>
                    <a:ext uri="{FF2B5EF4-FFF2-40B4-BE49-F238E27FC236}">
                      <a16:creationId xmlns:a16="http://schemas.microsoft.com/office/drawing/2014/main" id="{189DC021-71AB-076D-CCD3-6C07D7028D3D}"/>
                    </a:ext>
                  </a:extLst>
                </p:cNvPr>
                <p:cNvSpPr>
                  <a:spLocks noChangeArrowheads="1"/>
                </p:cNvSpPr>
                <p:nvPr/>
              </p:nvSpPr>
              <p:spPr bwMode="auto">
                <a:xfrm>
                  <a:off x="5169" y="1529"/>
                  <a:ext cx="1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900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51" name="Rectangle 155">
                  <a:extLst>
                    <a:ext uri="{FF2B5EF4-FFF2-40B4-BE49-F238E27FC236}">
                      <a16:creationId xmlns:a16="http://schemas.microsoft.com/office/drawing/2014/main" id="{DC7C1C8C-6E33-DB38-43B6-6A18BAC75E87}"/>
                    </a:ext>
                  </a:extLst>
                </p:cNvPr>
                <p:cNvSpPr>
                  <a:spLocks noChangeArrowheads="1"/>
                </p:cNvSpPr>
                <p:nvPr/>
              </p:nvSpPr>
              <p:spPr bwMode="auto">
                <a:xfrm>
                  <a:off x="5327" y="1529"/>
                  <a:ext cx="3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52" name="Rectangle 156">
                  <a:extLst>
                    <a:ext uri="{FF2B5EF4-FFF2-40B4-BE49-F238E27FC236}">
                      <a16:creationId xmlns:a16="http://schemas.microsoft.com/office/drawing/2014/main" id="{D8B3468E-279D-4AC3-5433-15B65DF247DA}"/>
                    </a:ext>
                  </a:extLst>
                </p:cNvPr>
                <p:cNvSpPr>
                  <a:spLocks noChangeArrowheads="1"/>
                </p:cNvSpPr>
                <p:nvPr/>
              </p:nvSpPr>
              <p:spPr bwMode="auto">
                <a:xfrm>
                  <a:off x="5358" y="1529"/>
                  <a:ext cx="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C</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53" name="Oval 157">
                  <a:extLst>
                    <a:ext uri="{FF2B5EF4-FFF2-40B4-BE49-F238E27FC236}">
                      <a16:creationId xmlns:a16="http://schemas.microsoft.com/office/drawing/2014/main" id="{CC3D8B9A-A709-05AE-187D-AAC1A90E6A9C}"/>
                    </a:ext>
                  </a:extLst>
                </p:cNvPr>
                <p:cNvSpPr>
                  <a:spLocks noChangeArrowheads="1"/>
                </p:cNvSpPr>
                <p:nvPr/>
              </p:nvSpPr>
              <p:spPr bwMode="auto">
                <a:xfrm>
                  <a:off x="5325" y="2288"/>
                  <a:ext cx="300" cy="30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Oval 158">
                  <a:extLst>
                    <a:ext uri="{FF2B5EF4-FFF2-40B4-BE49-F238E27FC236}">
                      <a16:creationId xmlns:a16="http://schemas.microsoft.com/office/drawing/2014/main" id="{B8BE67AF-26D0-BD83-2D8D-68DACC34B78A}"/>
                    </a:ext>
                  </a:extLst>
                </p:cNvPr>
                <p:cNvSpPr>
                  <a:spLocks noChangeArrowheads="1"/>
                </p:cNvSpPr>
                <p:nvPr/>
              </p:nvSpPr>
              <p:spPr bwMode="auto">
                <a:xfrm>
                  <a:off x="5325" y="2288"/>
                  <a:ext cx="300" cy="305"/>
                </a:xfrm>
                <a:prstGeom prst="ellipse">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159">
                  <a:extLst>
                    <a:ext uri="{FF2B5EF4-FFF2-40B4-BE49-F238E27FC236}">
                      <a16:creationId xmlns:a16="http://schemas.microsoft.com/office/drawing/2014/main" id="{85D435FC-7DC9-2450-037E-F5E46FBDB9C1}"/>
                    </a:ext>
                  </a:extLst>
                </p:cNvPr>
                <p:cNvSpPr>
                  <a:spLocks noChangeArrowheads="1"/>
                </p:cNvSpPr>
                <p:nvPr/>
              </p:nvSpPr>
              <p:spPr bwMode="auto">
                <a:xfrm>
                  <a:off x="5426" y="2385"/>
                  <a:ext cx="1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HX</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56" name="Oval 160">
                  <a:extLst>
                    <a:ext uri="{FF2B5EF4-FFF2-40B4-BE49-F238E27FC236}">
                      <a16:creationId xmlns:a16="http://schemas.microsoft.com/office/drawing/2014/main" id="{58E9C5F6-25EF-FF84-2912-DAE0570530E3}"/>
                    </a:ext>
                  </a:extLst>
                </p:cNvPr>
                <p:cNvSpPr>
                  <a:spLocks noChangeArrowheads="1"/>
                </p:cNvSpPr>
                <p:nvPr/>
              </p:nvSpPr>
              <p:spPr bwMode="auto">
                <a:xfrm>
                  <a:off x="5325" y="1795"/>
                  <a:ext cx="300" cy="30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Oval 161">
                  <a:extLst>
                    <a:ext uri="{FF2B5EF4-FFF2-40B4-BE49-F238E27FC236}">
                      <a16:creationId xmlns:a16="http://schemas.microsoft.com/office/drawing/2014/main" id="{03D94B39-2A67-AF8E-955E-01D97813BE08}"/>
                    </a:ext>
                  </a:extLst>
                </p:cNvPr>
                <p:cNvSpPr>
                  <a:spLocks noChangeArrowheads="1"/>
                </p:cNvSpPr>
                <p:nvPr/>
              </p:nvSpPr>
              <p:spPr bwMode="auto">
                <a:xfrm>
                  <a:off x="5325" y="1795"/>
                  <a:ext cx="300" cy="305"/>
                </a:xfrm>
                <a:prstGeom prst="ellipse">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162">
                  <a:extLst>
                    <a:ext uri="{FF2B5EF4-FFF2-40B4-BE49-F238E27FC236}">
                      <a16:creationId xmlns:a16="http://schemas.microsoft.com/office/drawing/2014/main" id="{C377D5EF-508D-E5E3-93B5-2A3D6CBB594B}"/>
                    </a:ext>
                  </a:extLst>
                </p:cNvPr>
                <p:cNvSpPr>
                  <a:spLocks noChangeArrowheads="1"/>
                </p:cNvSpPr>
                <p:nvPr/>
              </p:nvSpPr>
              <p:spPr bwMode="auto">
                <a:xfrm>
                  <a:off x="5426" y="1892"/>
                  <a:ext cx="1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HX</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59" name="Oval 163">
                  <a:extLst>
                    <a:ext uri="{FF2B5EF4-FFF2-40B4-BE49-F238E27FC236}">
                      <a16:creationId xmlns:a16="http://schemas.microsoft.com/office/drawing/2014/main" id="{CA2850C4-7E1F-9569-0933-B3EAEA446D17}"/>
                    </a:ext>
                  </a:extLst>
                </p:cNvPr>
                <p:cNvSpPr>
                  <a:spLocks noChangeArrowheads="1"/>
                </p:cNvSpPr>
                <p:nvPr/>
              </p:nvSpPr>
              <p:spPr bwMode="auto">
                <a:xfrm>
                  <a:off x="6074" y="2288"/>
                  <a:ext cx="299" cy="30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Oval 164">
                  <a:extLst>
                    <a:ext uri="{FF2B5EF4-FFF2-40B4-BE49-F238E27FC236}">
                      <a16:creationId xmlns:a16="http://schemas.microsoft.com/office/drawing/2014/main" id="{41C99143-1565-D1E6-C4EB-DC609938C4BE}"/>
                    </a:ext>
                  </a:extLst>
                </p:cNvPr>
                <p:cNvSpPr>
                  <a:spLocks noChangeArrowheads="1"/>
                </p:cNvSpPr>
                <p:nvPr/>
              </p:nvSpPr>
              <p:spPr bwMode="auto">
                <a:xfrm>
                  <a:off x="6074" y="2288"/>
                  <a:ext cx="299" cy="305"/>
                </a:xfrm>
                <a:prstGeom prst="ellipse">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Rectangle 165">
                  <a:extLst>
                    <a:ext uri="{FF2B5EF4-FFF2-40B4-BE49-F238E27FC236}">
                      <a16:creationId xmlns:a16="http://schemas.microsoft.com/office/drawing/2014/main" id="{E917CF50-AA67-0FF2-9133-7EEB3793A701}"/>
                    </a:ext>
                  </a:extLst>
                </p:cNvPr>
                <p:cNvSpPr>
                  <a:spLocks noChangeArrowheads="1"/>
                </p:cNvSpPr>
                <p:nvPr/>
              </p:nvSpPr>
              <p:spPr bwMode="auto">
                <a:xfrm>
                  <a:off x="6174" y="2385"/>
                  <a:ext cx="1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HX</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62" name="Freeform 166">
                  <a:extLst>
                    <a:ext uri="{FF2B5EF4-FFF2-40B4-BE49-F238E27FC236}">
                      <a16:creationId xmlns:a16="http://schemas.microsoft.com/office/drawing/2014/main" id="{A57F7716-B36E-63B4-E940-36F89C7E695C}"/>
                    </a:ext>
                  </a:extLst>
                </p:cNvPr>
                <p:cNvSpPr>
                  <a:spLocks noEditPoints="1"/>
                </p:cNvSpPr>
                <p:nvPr/>
              </p:nvSpPr>
              <p:spPr bwMode="auto">
                <a:xfrm>
                  <a:off x="5638" y="2430"/>
                  <a:ext cx="439" cy="8"/>
                </a:xfrm>
                <a:custGeom>
                  <a:avLst/>
                  <a:gdLst>
                    <a:gd name="T0" fmla="*/ 1199 w 1241"/>
                    <a:gd name="T1" fmla="*/ 11 h 21"/>
                    <a:gd name="T2" fmla="*/ 1241 w 1241"/>
                    <a:gd name="T3" fmla="*/ 11 h 21"/>
                    <a:gd name="T4" fmla="*/ 1145 w 1241"/>
                    <a:gd name="T5" fmla="*/ 21 h 21"/>
                    <a:gd name="T6" fmla="*/ 1167 w 1241"/>
                    <a:gd name="T7" fmla="*/ 0 h 21"/>
                    <a:gd name="T8" fmla="*/ 1103 w 1241"/>
                    <a:gd name="T9" fmla="*/ 21 h 21"/>
                    <a:gd name="T10" fmla="*/ 1081 w 1241"/>
                    <a:gd name="T11" fmla="*/ 0 h 21"/>
                    <a:gd name="T12" fmla="*/ 1103 w 1241"/>
                    <a:gd name="T13" fmla="*/ 21 h 21"/>
                    <a:gd name="T14" fmla="*/ 1007 w 1241"/>
                    <a:gd name="T15" fmla="*/ 11 h 21"/>
                    <a:gd name="T16" fmla="*/ 1049 w 1241"/>
                    <a:gd name="T17" fmla="*/ 11 h 21"/>
                    <a:gd name="T18" fmla="*/ 953 w 1241"/>
                    <a:gd name="T19" fmla="*/ 21 h 21"/>
                    <a:gd name="T20" fmla="*/ 975 w 1241"/>
                    <a:gd name="T21" fmla="*/ 0 h 21"/>
                    <a:gd name="T22" fmla="*/ 911 w 1241"/>
                    <a:gd name="T23" fmla="*/ 21 h 21"/>
                    <a:gd name="T24" fmla="*/ 889 w 1241"/>
                    <a:gd name="T25" fmla="*/ 0 h 21"/>
                    <a:gd name="T26" fmla="*/ 911 w 1241"/>
                    <a:gd name="T27" fmla="*/ 21 h 21"/>
                    <a:gd name="T28" fmla="*/ 815 w 1241"/>
                    <a:gd name="T29" fmla="*/ 11 h 21"/>
                    <a:gd name="T30" fmla="*/ 857 w 1241"/>
                    <a:gd name="T31" fmla="*/ 11 h 21"/>
                    <a:gd name="T32" fmla="*/ 761 w 1241"/>
                    <a:gd name="T33" fmla="*/ 21 h 21"/>
                    <a:gd name="T34" fmla="*/ 783 w 1241"/>
                    <a:gd name="T35" fmla="*/ 0 h 21"/>
                    <a:gd name="T36" fmla="*/ 719 w 1241"/>
                    <a:gd name="T37" fmla="*/ 21 h 21"/>
                    <a:gd name="T38" fmla="*/ 697 w 1241"/>
                    <a:gd name="T39" fmla="*/ 0 h 21"/>
                    <a:gd name="T40" fmla="*/ 719 w 1241"/>
                    <a:gd name="T41" fmla="*/ 21 h 21"/>
                    <a:gd name="T42" fmla="*/ 623 w 1241"/>
                    <a:gd name="T43" fmla="*/ 11 h 21"/>
                    <a:gd name="T44" fmla="*/ 665 w 1241"/>
                    <a:gd name="T45" fmla="*/ 11 h 21"/>
                    <a:gd name="T46" fmla="*/ 569 w 1241"/>
                    <a:gd name="T47" fmla="*/ 21 h 21"/>
                    <a:gd name="T48" fmla="*/ 591 w 1241"/>
                    <a:gd name="T49" fmla="*/ 0 h 21"/>
                    <a:gd name="T50" fmla="*/ 527 w 1241"/>
                    <a:gd name="T51" fmla="*/ 21 h 21"/>
                    <a:gd name="T52" fmla="*/ 505 w 1241"/>
                    <a:gd name="T53" fmla="*/ 0 h 21"/>
                    <a:gd name="T54" fmla="*/ 527 w 1241"/>
                    <a:gd name="T55" fmla="*/ 21 h 21"/>
                    <a:gd name="T56" fmla="*/ 431 w 1241"/>
                    <a:gd name="T57" fmla="*/ 11 h 21"/>
                    <a:gd name="T58" fmla="*/ 473 w 1241"/>
                    <a:gd name="T59" fmla="*/ 11 h 21"/>
                    <a:gd name="T60" fmla="*/ 377 w 1241"/>
                    <a:gd name="T61" fmla="*/ 21 h 21"/>
                    <a:gd name="T62" fmla="*/ 399 w 1241"/>
                    <a:gd name="T63" fmla="*/ 0 h 21"/>
                    <a:gd name="T64" fmla="*/ 335 w 1241"/>
                    <a:gd name="T65" fmla="*/ 21 h 21"/>
                    <a:gd name="T66" fmla="*/ 313 w 1241"/>
                    <a:gd name="T67" fmla="*/ 0 h 21"/>
                    <a:gd name="T68" fmla="*/ 335 w 1241"/>
                    <a:gd name="T69" fmla="*/ 21 h 21"/>
                    <a:gd name="T70" fmla="*/ 239 w 1241"/>
                    <a:gd name="T71" fmla="*/ 11 h 21"/>
                    <a:gd name="T72" fmla="*/ 281 w 1241"/>
                    <a:gd name="T73" fmla="*/ 11 h 21"/>
                    <a:gd name="T74" fmla="*/ 185 w 1241"/>
                    <a:gd name="T75" fmla="*/ 21 h 21"/>
                    <a:gd name="T76" fmla="*/ 207 w 1241"/>
                    <a:gd name="T77" fmla="*/ 0 h 21"/>
                    <a:gd name="T78" fmla="*/ 143 w 1241"/>
                    <a:gd name="T79" fmla="*/ 21 h 21"/>
                    <a:gd name="T80" fmla="*/ 121 w 1241"/>
                    <a:gd name="T81" fmla="*/ 0 h 21"/>
                    <a:gd name="T82" fmla="*/ 143 w 1241"/>
                    <a:gd name="T83" fmla="*/ 21 h 21"/>
                    <a:gd name="T84" fmla="*/ 47 w 1241"/>
                    <a:gd name="T85" fmla="*/ 11 h 21"/>
                    <a:gd name="T86" fmla="*/ 89 w 1241"/>
                    <a:gd name="T87" fmla="*/ 11 h 21"/>
                    <a:gd name="T88" fmla="*/ 10 w 1241"/>
                    <a:gd name="T89" fmla="*/ 21 h 21"/>
                    <a:gd name="T90" fmla="*/ 15 w 1241"/>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1" h="21">
                      <a:moveTo>
                        <a:pt x="1231" y="21"/>
                      </a:moveTo>
                      <a:lnTo>
                        <a:pt x="1209" y="21"/>
                      </a:lnTo>
                      <a:cubicBezTo>
                        <a:pt x="1203" y="21"/>
                        <a:pt x="1199" y="17"/>
                        <a:pt x="1199" y="11"/>
                      </a:cubicBezTo>
                      <a:cubicBezTo>
                        <a:pt x="1199" y="5"/>
                        <a:pt x="1203" y="0"/>
                        <a:pt x="1209" y="0"/>
                      </a:cubicBezTo>
                      <a:lnTo>
                        <a:pt x="1231" y="0"/>
                      </a:lnTo>
                      <a:cubicBezTo>
                        <a:pt x="1237" y="0"/>
                        <a:pt x="1241" y="5"/>
                        <a:pt x="1241" y="11"/>
                      </a:cubicBezTo>
                      <a:cubicBezTo>
                        <a:pt x="1241" y="17"/>
                        <a:pt x="1237" y="21"/>
                        <a:pt x="1231" y="21"/>
                      </a:cubicBezTo>
                      <a:close/>
                      <a:moveTo>
                        <a:pt x="1167" y="21"/>
                      </a:moveTo>
                      <a:lnTo>
                        <a:pt x="1145" y="21"/>
                      </a:lnTo>
                      <a:cubicBezTo>
                        <a:pt x="1139" y="21"/>
                        <a:pt x="1135" y="17"/>
                        <a:pt x="1135" y="11"/>
                      </a:cubicBezTo>
                      <a:cubicBezTo>
                        <a:pt x="1135" y="5"/>
                        <a:pt x="1139" y="0"/>
                        <a:pt x="1145" y="0"/>
                      </a:cubicBezTo>
                      <a:lnTo>
                        <a:pt x="1167" y="0"/>
                      </a:lnTo>
                      <a:cubicBezTo>
                        <a:pt x="1173" y="0"/>
                        <a:pt x="1177" y="5"/>
                        <a:pt x="1177" y="11"/>
                      </a:cubicBezTo>
                      <a:cubicBezTo>
                        <a:pt x="1177" y="17"/>
                        <a:pt x="1173" y="21"/>
                        <a:pt x="1167" y="21"/>
                      </a:cubicBezTo>
                      <a:close/>
                      <a:moveTo>
                        <a:pt x="1103" y="21"/>
                      </a:moveTo>
                      <a:lnTo>
                        <a:pt x="1081" y="21"/>
                      </a:lnTo>
                      <a:cubicBezTo>
                        <a:pt x="1075" y="21"/>
                        <a:pt x="1071" y="17"/>
                        <a:pt x="1071" y="11"/>
                      </a:cubicBezTo>
                      <a:cubicBezTo>
                        <a:pt x="1071" y="5"/>
                        <a:pt x="1075" y="0"/>
                        <a:pt x="1081" y="0"/>
                      </a:cubicBezTo>
                      <a:lnTo>
                        <a:pt x="1103" y="0"/>
                      </a:lnTo>
                      <a:cubicBezTo>
                        <a:pt x="1109" y="0"/>
                        <a:pt x="1113" y="5"/>
                        <a:pt x="1113" y="11"/>
                      </a:cubicBezTo>
                      <a:cubicBezTo>
                        <a:pt x="1113" y="17"/>
                        <a:pt x="1109" y="21"/>
                        <a:pt x="1103" y="21"/>
                      </a:cubicBezTo>
                      <a:close/>
                      <a:moveTo>
                        <a:pt x="1039" y="21"/>
                      </a:moveTo>
                      <a:lnTo>
                        <a:pt x="1017" y="21"/>
                      </a:lnTo>
                      <a:cubicBezTo>
                        <a:pt x="1011" y="21"/>
                        <a:pt x="1007" y="17"/>
                        <a:pt x="1007" y="11"/>
                      </a:cubicBezTo>
                      <a:cubicBezTo>
                        <a:pt x="1007" y="5"/>
                        <a:pt x="1011" y="0"/>
                        <a:pt x="1017" y="0"/>
                      </a:cubicBezTo>
                      <a:lnTo>
                        <a:pt x="1039" y="0"/>
                      </a:lnTo>
                      <a:cubicBezTo>
                        <a:pt x="1045" y="0"/>
                        <a:pt x="1049" y="5"/>
                        <a:pt x="1049" y="11"/>
                      </a:cubicBezTo>
                      <a:cubicBezTo>
                        <a:pt x="1049" y="17"/>
                        <a:pt x="1045" y="21"/>
                        <a:pt x="1039" y="21"/>
                      </a:cubicBezTo>
                      <a:close/>
                      <a:moveTo>
                        <a:pt x="975" y="21"/>
                      </a:moveTo>
                      <a:lnTo>
                        <a:pt x="953" y="21"/>
                      </a:lnTo>
                      <a:cubicBezTo>
                        <a:pt x="947" y="21"/>
                        <a:pt x="943" y="17"/>
                        <a:pt x="943" y="11"/>
                      </a:cubicBezTo>
                      <a:cubicBezTo>
                        <a:pt x="943" y="5"/>
                        <a:pt x="947" y="0"/>
                        <a:pt x="953" y="0"/>
                      </a:cubicBezTo>
                      <a:lnTo>
                        <a:pt x="975" y="0"/>
                      </a:lnTo>
                      <a:cubicBezTo>
                        <a:pt x="981" y="0"/>
                        <a:pt x="985" y="5"/>
                        <a:pt x="985" y="11"/>
                      </a:cubicBezTo>
                      <a:cubicBezTo>
                        <a:pt x="985" y="17"/>
                        <a:pt x="981" y="21"/>
                        <a:pt x="975" y="21"/>
                      </a:cubicBezTo>
                      <a:close/>
                      <a:moveTo>
                        <a:pt x="911" y="21"/>
                      </a:moveTo>
                      <a:lnTo>
                        <a:pt x="889" y="21"/>
                      </a:lnTo>
                      <a:cubicBezTo>
                        <a:pt x="883" y="21"/>
                        <a:pt x="879" y="17"/>
                        <a:pt x="879" y="11"/>
                      </a:cubicBezTo>
                      <a:cubicBezTo>
                        <a:pt x="879" y="5"/>
                        <a:pt x="883" y="0"/>
                        <a:pt x="889" y="0"/>
                      </a:cubicBezTo>
                      <a:lnTo>
                        <a:pt x="911" y="0"/>
                      </a:lnTo>
                      <a:cubicBezTo>
                        <a:pt x="917" y="0"/>
                        <a:pt x="921" y="5"/>
                        <a:pt x="921" y="11"/>
                      </a:cubicBezTo>
                      <a:cubicBezTo>
                        <a:pt x="921" y="17"/>
                        <a:pt x="917" y="21"/>
                        <a:pt x="911" y="21"/>
                      </a:cubicBezTo>
                      <a:close/>
                      <a:moveTo>
                        <a:pt x="847" y="21"/>
                      </a:moveTo>
                      <a:lnTo>
                        <a:pt x="825" y="21"/>
                      </a:lnTo>
                      <a:cubicBezTo>
                        <a:pt x="819" y="21"/>
                        <a:pt x="815" y="17"/>
                        <a:pt x="815" y="11"/>
                      </a:cubicBezTo>
                      <a:cubicBezTo>
                        <a:pt x="815" y="5"/>
                        <a:pt x="819" y="0"/>
                        <a:pt x="825" y="0"/>
                      </a:cubicBezTo>
                      <a:lnTo>
                        <a:pt x="847" y="0"/>
                      </a:lnTo>
                      <a:cubicBezTo>
                        <a:pt x="853" y="0"/>
                        <a:pt x="857" y="5"/>
                        <a:pt x="857" y="11"/>
                      </a:cubicBezTo>
                      <a:cubicBezTo>
                        <a:pt x="857" y="17"/>
                        <a:pt x="853" y="21"/>
                        <a:pt x="847" y="21"/>
                      </a:cubicBezTo>
                      <a:close/>
                      <a:moveTo>
                        <a:pt x="783" y="21"/>
                      </a:moveTo>
                      <a:lnTo>
                        <a:pt x="761" y="21"/>
                      </a:lnTo>
                      <a:cubicBezTo>
                        <a:pt x="755" y="21"/>
                        <a:pt x="751" y="17"/>
                        <a:pt x="751" y="11"/>
                      </a:cubicBezTo>
                      <a:cubicBezTo>
                        <a:pt x="751" y="5"/>
                        <a:pt x="755" y="0"/>
                        <a:pt x="761" y="0"/>
                      </a:cubicBezTo>
                      <a:lnTo>
                        <a:pt x="783" y="0"/>
                      </a:lnTo>
                      <a:cubicBezTo>
                        <a:pt x="789" y="0"/>
                        <a:pt x="793" y="5"/>
                        <a:pt x="793" y="11"/>
                      </a:cubicBezTo>
                      <a:cubicBezTo>
                        <a:pt x="793" y="17"/>
                        <a:pt x="789" y="21"/>
                        <a:pt x="783" y="21"/>
                      </a:cubicBezTo>
                      <a:close/>
                      <a:moveTo>
                        <a:pt x="719" y="21"/>
                      </a:moveTo>
                      <a:lnTo>
                        <a:pt x="697" y="21"/>
                      </a:lnTo>
                      <a:cubicBezTo>
                        <a:pt x="691" y="21"/>
                        <a:pt x="687" y="17"/>
                        <a:pt x="687" y="11"/>
                      </a:cubicBezTo>
                      <a:cubicBezTo>
                        <a:pt x="687" y="5"/>
                        <a:pt x="691" y="0"/>
                        <a:pt x="697" y="0"/>
                      </a:cubicBezTo>
                      <a:lnTo>
                        <a:pt x="719" y="0"/>
                      </a:lnTo>
                      <a:cubicBezTo>
                        <a:pt x="725" y="0"/>
                        <a:pt x="729" y="5"/>
                        <a:pt x="729" y="11"/>
                      </a:cubicBezTo>
                      <a:cubicBezTo>
                        <a:pt x="729" y="17"/>
                        <a:pt x="725" y="21"/>
                        <a:pt x="719" y="21"/>
                      </a:cubicBezTo>
                      <a:close/>
                      <a:moveTo>
                        <a:pt x="655" y="21"/>
                      </a:moveTo>
                      <a:lnTo>
                        <a:pt x="633" y="21"/>
                      </a:lnTo>
                      <a:cubicBezTo>
                        <a:pt x="627" y="21"/>
                        <a:pt x="623" y="17"/>
                        <a:pt x="623" y="11"/>
                      </a:cubicBezTo>
                      <a:cubicBezTo>
                        <a:pt x="623" y="5"/>
                        <a:pt x="627" y="0"/>
                        <a:pt x="633" y="0"/>
                      </a:cubicBezTo>
                      <a:lnTo>
                        <a:pt x="655" y="0"/>
                      </a:lnTo>
                      <a:cubicBezTo>
                        <a:pt x="661" y="0"/>
                        <a:pt x="665" y="5"/>
                        <a:pt x="665" y="11"/>
                      </a:cubicBezTo>
                      <a:cubicBezTo>
                        <a:pt x="665" y="17"/>
                        <a:pt x="661" y="21"/>
                        <a:pt x="655" y="21"/>
                      </a:cubicBezTo>
                      <a:close/>
                      <a:moveTo>
                        <a:pt x="591" y="21"/>
                      </a:moveTo>
                      <a:lnTo>
                        <a:pt x="569" y="21"/>
                      </a:lnTo>
                      <a:cubicBezTo>
                        <a:pt x="563" y="21"/>
                        <a:pt x="559" y="17"/>
                        <a:pt x="559" y="11"/>
                      </a:cubicBezTo>
                      <a:cubicBezTo>
                        <a:pt x="559" y="5"/>
                        <a:pt x="563" y="0"/>
                        <a:pt x="569" y="0"/>
                      </a:cubicBezTo>
                      <a:lnTo>
                        <a:pt x="591" y="0"/>
                      </a:lnTo>
                      <a:cubicBezTo>
                        <a:pt x="597" y="0"/>
                        <a:pt x="601" y="5"/>
                        <a:pt x="601" y="11"/>
                      </a:cubicBezTo>
                      <a:cubicBezTo>
                        <a:pt x="601" y="17"/>
                        <a:pt x="597" y="21"/>
                        <a:pt x="591" y="21"/>
                      </a:cubicBezTo>
                      <a:close/>
                      <a:moveTo>
                        <a:pt x="527" y="21"/>
                      </a:moveTo>
                      <a:lnTo>
                        <a:pt x="505" y="21"/>
                      </a:lnTo>
                      <a:cubicBezTo>
                        <a:pt x="499" y="21"/>
                        <a:pt x="495" y="17"/>
                        <a:pt x="495" y="11"/>
                      </a:cubicBezTo>
                      <a:cubicBezTo>
                        <a:pt x="495" y="5"/>
                        <a:pt x="499" y="0"/>
                        <a:pt x="505" y="0"/>
                      </a:cubicBezTo>
                      <a:lnTo>
                        <a:pt x="527" y="0"/>
                      </a:lnTo>
                      <a:cubicBezTo>
                        <a:pt x="533" y="0"/>
                        <a:pt x="537" y="5"/>
                        <a:pt x="537" y="11"/>
                      </a:cubicBezTo>
                      <a:cubicBezTo>
                        <a:pt x="537" y="17"/>
                        <a:pt x="533" y="21"/>
                        <a:pt x="527" y="21"/>
                      </a:cubicBezTo>
                      <a:close/>
                      <a:moveTo>
                        <a:pt x="463" y="21"/>
                      </a:moveTo>
                      <a:lnTo>
                        <a:pt x="441" y="21"/>
                      </a:lnTo>
                      <a:cubicBezTo>
                        <a:pt x="435" y="21"/>
                        <a:pt x="431" y="17"/>
                        <a:pt x="431" y="11"/>
                      </a:cubicBezTo>
                      <a:cubicBezTo>
                        <a:pt x="431" y="5"/>
                        <a:pt x="435" y="0"/>
                        <a:pt x="441" y="0"/>
                      </a:cubicBezTo>
                      <a:lnTo>
                        <a:pt x="463" y="0"/>
                      </a:lnTo>
                      <a:cubicBezTo>
                        <a:pt x="469" y="0"/>
                        <a:pt x="473" y="5"/>
                        <a:pt x="473" y="11"/>
                      </a:cubicBezTo>
                      <a:cubicBezTo>
                        <a:pt x="473" y="17"/>
                        <a:pt x="469" y="21"/>
                        <a:pt x="463" y="21"/>
                      </a:cubicBezTo>
                      <a:close/>
                      <a:moveTo>
                        <a:pt x="399" y="21"/>
                      </a:moveTo>
                      <a:lnTo>
                        <a:pt x="377" y="21"/>
                      </a:lnTo>
                      <a:cubicBezTo>
                        <a:pt x="371" y="21"/>
                        <a:pt x="367" y="17"/>
                        <a:pt x="367" y="11"/>
                      </a:cubicBezTo>
                      <a:cubicBezTo>
                        <a:pt x="367" y="5"/>
                        <a:pt x="371" y="0"/>
                        <a:pt x="377" y="0"/>
                      </a:cubicBezTo>
                      <a:lnTo>
                        <a:pt x="399" y="0"/>
                      </a:lnTo>
                      <a:cubicBezTo>
                        <a:pt x="405" y="0"/>
                        <a:pt x="409" y="5"/>
                        <a:pt x="409" y="11"/>
                      </a:cubicBezTo>
                      <a:cubicBezTo>
                        <a:pt x="409" y="17"/>
                        <a:pt x="405" y="21"/>
                        <a:pt x="399" y="21"/>
                      </a:cubicBezTo>
                      <a:close/>
                      <a:moveTo>
                        <a:pt x="335" y="21"/>
                      </a:moveTo>
                      <a:lnTo>
                        <a:pt x="313" y="21"/>
                      </a:lnTo>
                      <a:cubicBezTo>
                        <a:pt x="307" y="21"/>
                        <a:pt x="303" y="17"/>
                        <a:pt x="303" y="11"/>
                      </a:cubicBezTo>
                      <a:cubicBezTo>
                        <a:pt x="303" y="5"/>
                        <a:pt x="307" y="0"/>
                        <a:pt x="313" y="0"/>
                      </a:cubicBezTo>
                      <a:lnTo>
                        <a:pt x="335" y="0"/>
                      </a:lnTo>
                      <a:cubicBezTo>
                        <a:pt x="341" y="0"/>
                        <a:pt x="345" y="5"/>
                        <a:pt x="345" y="11"/>
                      </a:cubicBezTo>
                      <a:cubicBezTo>
                        <a:pt x="345" y="17"/>
                        <a:pt x="341" y="21"/>
                        <a:pt x="335" y="21"/>
                      </a:cubicBezTo>
                      <a:close/>
                      <a:moveTo>
                        <a:pt x="271" y="21"/>
                      </a:moveTo>
                      <a:lnTo>
                        <a:pt x="249" y="21"/>
                      </a:lnTo>
                      <a:cubicBezTo>
                        <a:pt x="243" y="21"/>
                        <a:pt x="239" y="17"/>
                        <a:pt x="239" y="11"/>
                      </a:cubicBezTo>
                      <a:cubicBezTo>
                        <a:pt x="239" y="5"/>
                        <a:pt x="243" y="0"/>
                        <a:pt x="249" y="0"/>
                      </a:cubicBezTo>
                      <a:lnTo>
                        <a:pt x="271" y="0"/>
                      </a:lnTo>
                      <a:cubicBezTo>
                        <a:pt x="277" y="0"/>
                        <a:pt x="281" y="5"/>
                        <a:pt x="281" y="11"/>
                      </a:cubicBezTo>
                      <a:cubicBezTo>
                        <a:pt x="281" y="17"/>
                        <a:pt x="277" y="21"/>
                        <a:pt x="271" y="21"/>
                      </a:cubicBezTo>
                      <a:close/>
                      <a:moveTo>
                        <a:pt x="207" y="21"/>
                      </a:moveTo>
                      <a:lnTo>
                        <a:pt x="185" y="21"/>
                      </a:lnTo>
                      <a:cubicBezTo>
                        <a:pt x="179" y="21"/>
                        <a:pt x="175" y="17"/>
                        <a:pt x="175" y="11"/>
                      </a:cubicBezTo>
                      <a:cubicBezTo>
                        <a:pt x="175" y="5"/>
                        <a:pt x="179" y="0"/>
                        <a:pt x="185" y="0"/>
                      </a:cubicBezTo>
                      <a:lnTo>
                        <a:pt x="207" y="0"/>
                      </a:lnTo>
                      <a:cubicBezTo>
                        <a:pt x="213" y="0"/>
                        <a:pt x="217" y="5"/>
                        <a:pt x="217" y="11"/>
                      </a:cubicBezTo>
                      <a:cubicBezTo>
                        <a:pt x="217" y="17"/>
                        <a:pt x="213" y="21"/>
                        <a:pt x="207" y="21"/>
                      </a:cubicBezTo>
                      <a:close/>
                      <a:moveTo>
                        <a:pt x="143" y="21"/>
                      </a:moveTo>
                      <a:lnTo>
                        <a:pt x="121" y="21"/>
                      </a:lnTo>
                      <a:cubicBezTo>
                        <a:pt x="115" y="21"/>
                        <a:pt x="111" y="17"/>
                        <a:pt x="111" y="11"/>
                      </a:cubicBezTo>
                      <a:cubicBezTo>
                        <a:pt x="111" y="5"/>
                        <a:pt x="115" y="0"/>
                        <a:pt x="121" y="0"/>
                      </a:cubicBezTo>
                      <a:lnTo>
                        <a:pt x="143" y="0"/>
                      </a:lnTo>
                      <a:cubicBezTo>
                        <a:pt x="149" y="0"/>
                        <a:pt x="153" y="5"/>
                        <a:pt x="153" y="11"/>
                      </a:cubicBezTo>
                      <a:cubicBezTo>
                        <a:pt x="153" y="17"/>
                        <a:pt x="149" y="21"/>
                        <a:pt x="143" y="21"/>
                      </a:cubicBezTo>
                      <a:close/>
                      <a:moveTo>
                        <a:pt x="79" y="21"/>
                      </a:moveTo>
                      <a:lnTo>
                        <a:pt x="57" y="21"/>
                      </a:lnTo>
                      <a:cubicBezTo>
                        <a:pt x="51" y="21"/>
                        <a:pt x="47" y="17"/>
                        <a:pt x="47" y="11"/>
                      </a:cubicBezTo>
                      <a:cubicBezTo>
                        <a:pt x="47" y="5"/>
                        <a:pt x="51" y="0"/>
                        <a:pt x="57" y="0"/>
                      </a:cubicBezTo>
                      <a:lnTo>
                        <a:pt x="79" y="0"/>
                      </a:lnTo>
                      <a:cubicBezTo>
                        <a:pt x="85" y="0"/>
                        <a:pt x="89" y="5"/>
                        <a:pt x="89" y="11"/>
                      </a:cubicBezTo>
                      <a:cubicBezTo>
                        <a:pt x="89" y="17"/>
                        <a:pt x="85" y="21"/>
                        <a:pt x="79" y="21"/>
                      </a:cubicBezTo>
                      <a:close/>
                      <a:moveTo>
                        <a:pt x="15" y="21"/>
                      </a:moveTo>
                      <a:lnTo>
                        <a:pt x="10" y="21"/>
                      </a:lnTo>
                      <a:cubicBezTo>
                        <a:pt x="4" y="21"/>
                        <a:pt x="0" y="17"/>
                        <a:pt x="0" y="11"/>
                      </a:cubicBezTo>
                      <a:cubicBezTo>
                        <a:pt x="0" y="5"/>
                        <a:pt x="4" y="0"/>
                        <a:pt x="10" y="0"/>
                      </a:cubicBezTo>
                      <a:lnTo>
                        <a:pt x="15" y="0"/>
                      </a:lnTo>
                      <a:cubicBezTo>
                        <a:pt x="21" y="0"/>
                        <a:pt x="25" y="5"/>
                        <a:pt x="25" y="11"/>
                      </a:cubicBezTo>
                      <a:cubicBezTo>
                        <a:pt x="25" y="17"/>
                        <a:pt x="21" y="21"/>
                        <a:pt x="15" y="21"/>
                      </a:cubicBezTo>
                      <a:close/>
                    </a:path>
                  </a:pathLst>
                </a:custGeom>
                <a:solidFill>
                  <a:srgbClr val="F0001E"/>
                </a:solidFill>
                <a:ln w="0" cap="flat" cmpd="sng" algn="ctr">
                  <a:solidFill>
                    <a:srgbClr val="F0001E"/>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163" name="Freeform 167">
                  <a:extLst>
                    <a:ext uri="{FF2B5EF4-FFF2-40B4-BE49-F238E27FC236}">
                      <a16:creationId xmlns:a16="http://schemas.microsoft.com/office/drawing/2014/main" id="{CBC5AA29-E28B-A723-7141-2CA8D8785DD0}"/>
                    </a:ext>
                  </a:extLst>
                </p:cNvPr>
                <p:cNvSpPr>
                  <a:spLocks/>
                </p:cNvSpPr>
                <p:nvPr/>
              </p:nvSpPr>
              <p:spPr bwMode="auto">
                <a:xfrm>
                  <a:off x="5620" y="2408"/>
                  <a:ext cx="27" cy="53"/>
                </a:xfrm>
                <a:custGeom>
                  <a:avLst/>
                  <a:gdLst>
                    <a:gd name="T0" fmla="*/ 27 w 27"/>
                    <a:gd name="T1" fmla="*/ 53 h 53"/>
                    <a:gd name="T2" fmla="*/ 0 w 27"/>
                    <a:gd name="T3" fmla="*/ 26 h 53"/>
                    <a:gd name="T4" fmla="*/ 27 w 27"/>
                    <a:gd name="T5" fmla="*/ 0 h 53"/>
                    <a:gd name="T6" fmla="*/ 27 w 27"/>
                    <a:gd name="T7" fmla="*/ 53 h 53"/>
                  </a:gdLst>
                  <a:ahLst/>
                  <a:cxnLst>
                    <a:cxn ang="0">
                      <a:pos x="T0" y="T1"/>
                    </a:cxn>
                    <a:cxn ang="0">
                      <a:pos x="T2" y="T3"/>
                    </a:cxn>
                    <a:cxn ang="0">
                      <a:pos x="T4" y="T5"/>
                    </a:cxn>
                    <a:cxn ang="0">
                      <a:pos x="T6" y="T7"/>
                    </a:cxn>
                  </a:cxnLst>
                  <a:rect l="0" t="0" r="r" b="b"/>
                  <a:pathLst>
                    <a:path w="27" h="53">
                      <a:moveTo>
                        <a:pt x="27" y="53"/>
                      </a:moveTo>
                      <a:lnTo>
                        <a:pt x="0" y="26"/>
                      </a:lnTo>
                      <a:lnTo>
                        <a:pt x="27" y="0"/>
                      </a:lnTo>
                      <a:lnTo>
                        <a:pt x="27" y="53"/>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168">
                  <a:extLst>
                    <a:ext uri="{FF2B5EF4-FFF2-40B4-BE49-F238E27FC236}">
                      <a16:creationId xmlns:a16="http://schemas.microsoft.com/office/drawing/2014/main" id="{7815A36B-F950-DBBB-0DB7-2EF460F2AE16}"/>
                    </a:ext>
                  </a:extLst>
                </p:cNvPr>
                <p:cNvSpPr>
                  <a:spLocks noChangeShapeType="1"/>
                </p:cNvSpPr>
                <p:nvPr/>
              </p:nvSpPr>
              <p:spPr bwMode="auto">
                <a:xfrm>
                  <a:off x="4158" y="721"/>
                  <a:ext cx="528"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69">
                  <a:extLst>
                    <a:ext uri="{FF2B5EF4-FFF2-40B4-BE49-F238E27FC236}">
                      <a16:creationId xmlns:a16="http://schemas.microsoft.com/office/drawing/2014/main" id="{69595DB4-C303-B77D-56BF-0B9DD985391A}"/>
                    </a:ext>
                  </a:extLst>
                </p:cNvPr>
                <p:cNvSpPr>
                  <a:spLocks/>
                </p:cNvSpPr>
                <p:nvPr/>
              </p:nvSpPr>
              <p:spPr bwMode="auto">
                <a:xfrm>
                  <a:off x="4675" y="696"/>
                  <a:ext cx="27" cy="53"/>
                </a:xfrm>
                <a:custGeom>
                  <a:avLst/>
                  <a:gdLst>
                    <a:gd name="T0" fmla="*/ 0 w 27"/>
                    <a:gd name="T1" fmla="*/ 0 h 53"/>
                    <a:gd name="T2" fmla="*/ 27 w 27"/>
                    <a:gd name="T3" fmla="*/ 27 h 53"/>
                    <a:gd name="T4" fmla="*/ 0 w 27"/>
                    <a:gd name="T5" fmla="*/ 53 h 53"/>
                    <a:gd name="T6" fmla="*/ 0 w 27"/>
                    <a:gd name="T7" fmla="*/ 0 h 53"/>
                  </a:gdLst>
                  <a:ahLst/>
                  <a:cxnLst>
                    <a:cxn ang="0">
                      <a:pos x="T0" y="T1"/>
                    </a:cxn>
                    <a:cxn ang="0">
                      <a:pos x="T2" y="T3"/>
                    </a:cxn>
                    <a:cxn ang="0">
                      <a:pos x="T4" y="T5"/>
                    </a:cxn>
                    <a:cxn ang="0">
                      <a:pos x="T6" y="T7"/>
                    </a:cxn>
                  </a:cxnLst>
                  <a:rect l="0" t="0" r="r" b="b"/>
                  <a:pathLst>
                    <a:path w="27" h="53">
                      <a:moveTo>
                        <a:pt x="0" y="0"/>
                      </a:moveTo>
                      <a:lnTo>
                        <a:pt x="27" y="27"/>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170">
                  <a:extLst>
                    <a:ext uri="{FF2B5EF4-FFF2-40B4-BE49-F238E27FC236}">
                      <a16:creationId xmlns:a16="http://schemas.microsoft.com/office/drawing/2014/main" id="{879E432E-17EC-AA95-4C91-2A49B98BDC7A}"/>
                    </a:ext>
                  </a:extLst>
                </p:cNvPr>
                <p:cNvSpPr>
                  <a:spLocks noChangeArrowheads="1"/>
                </p:cNvSpPr>
                <p:nvPr/>
              </p:nvSpPr>
              <p:spPr bwMode="auto">
                <a:xfrm>
                  <a:off x="4140" y="608"/>
                  <a:ext cx="498"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Rectangle 171">
                  <a:extLst>
                    <a:ext uri="{FF2B5EF4-FFF2-40B4-BE49-F238E27FC236}">
                      <a16:creationId xmlns:a16="http://schemas.microsoft.com/office/drawing/2014/main" id="{C73B5D77-CDB1-9B4B-72CE-24D2DE3C6D64}"/>
                    </a:ext>
                  </a:extLst>
                </p:cNvPr>
                <p:cNvSpPr>
                  <a:spLocks noChangeArrowheads="1"/>
                </p:cNvSpPr>
                <p:nvPr/>
              </p:nvSpPr>
              <p:spPr bwMode="auto">
                <a:xfrm>
                  <a:off x="4143" y="611"/>
                  <a:ext cx="58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Material Stream</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68" name="Freeform 172">
                  <a:extLst>
                    <a:ext uri="{FF2B5EF4-FFF2-40B4-BE49-F238E27FC236}">
                      <a16:creationId xmlns:a16="http://schemas.microsoft.com/office/drawing/2014/main" id="{C03A8C23-FA5C-6B16-48B6-A91BDA2EF28E}"/>
                    </a:ext>
                  </a:extLst>
                </p:cNvPr>
                <p:cNvSpPr>
                  <a:spLocks noEditPoints="1"/>
                </p:cNvSpPr>
                <p:nvPr/>
              </p:nvSpPr>
              <p:spPr bwMode="auto">
                <a:xfrm>
                  <a:off x="4160" y="899"/>
                  <a:ext cx="508" cy="7"/>
                </a:xfrm>
                <a:custGeom>
                  <a:avLst/>
                  <a:gdLst>
                    <a:gd name="T0" fmla="*/ 11 w 1436"/>
                    <a:gd name="T1" fmla="*/ 0 h 21"/>
                    <a:gd name="T2" fmla="*/ 160 w 1436"/>
                    <a:gd name="T3" fmla="*/ 0 h 21"/>
                    <a:gd name="T4" fmla="*/ 171 w 1436"/>
                    <a:gd name="T5" fmla="*/ 10 h 21"/>
                    <a:gd name="T6" fmla="*/ 160 w 1436"/>
                    <a:gd name="T7" fmla="*/ 21 h 21"/>
                    <a:gd name="T8" fmla="*/ 11 w 1436"/>
                    <a:gd name="T9" fmla="*/ 21 h 21"/>
                    <a:gd name="T10" fmla="*/ 0 w 1436"/>
                    <a:gd name="T11" fmla="*/ 10 h 21"/>
                    <a:gd name="T12" fmla="*/ 11 w 1436"/>
                    <a:gd name="T13" fmla="*/ 0 h 21"/>
                    <a:gd name="T14" fmla="*/ 267 w 1436"/>
                    <a:gd name="T15" fmla="*/ 0 h 21"/>
                    <a:gd name="T16" fmla="*/ 416 w 1436"/>
                    <a:gd name="T17" fmla="*/ 0 h 21"/>
                    <a:gd name="T18" fmla="*/ 427 w 1436"/>
                    <a:gd name="T19" fmla="*/ 10 h 21"/>
                    <a:gd name="T20" fmla="*/ 416 w 1436"/>
                    <a:gd name="T21" fmla="*/ 21 h 21"/>
                    <a:gd name="T22" fmla="*/ 267 w 1436"/>
                    <a:gd name="T23" fmla="*/ 21 h 21"/>
                    <a:gd name="T24" fmla="*/ 256 w 1436"/>
                    <a:gd name="T25" fmla="*/ 10 h 21"/>
                    <a:gd name="T26" fmla="*/ 267 w 1436"/>
                    <a:gd name="T27" fmla="*/ 0 h 21"/>
                    <a:gd name="T28" fmla="*/ 523 w 1436"/>
                    <a:gd name="T29" fmla="*/ 0 h 21"/>
                    <a:gd name="T30" fmla="*/ 672 w 1436"/>
                    <a:gd name="T31" fmla="*/ 0 h 21"/>
                    <a:gd name="T32" fmla="*/ 683 w 1436"/>
                    <a:gd name="T33" fmla="*/ 10 h 21"/>
                    <a:gd name="T34" fmla="*/ 672 w 1436"/>
                    <a:gd name="T35" fmla="*/ 21 h 21"/>
                    <a:gd name="T36" fmla="*/ 523 w 1436"/>
                    <a:gd name="T37" fmla="*/ 21 h 21"/>
                    <a:gd name="T38" fmla="*/ 512 w 1436"/>
                    <a:gd name="T39" fmla="*/ 10 h 21"/>
                    <a:gd name="T40" fmla="*/ 523 w 1436"/>
                    <a:gd name="T41" fmla="*/ 0 h 21"/>
                    <a:gd name="T42" fmla="*/ 779 w 1436"/>
                    <a:gd name="T43" fmla="*/ 0 h 21"/>
                    <a:gd name="T44" fmla="*/ 928 w 1436"/>
                    <a:gd name="T45" fmla="*/ 0 h 21"/>
                    <a:gd name="T46" fmla="*/ 939 w 1436"/>
                    <a:gd name="T47" fmla="*/ 10 h 21"/>
                    <a:gd name="T48" fmla="*/ 928 w 1436"/>
                    <a:gd name="T49" fmla="*/ 21 h 21"/>
                    <a:gd name="T50" fmla="*/ 779 w 1436"/>
                    <a:gd name="T51" fmla="*/ 21 h 21"/>
                    <a:gd name="T52" fmla="*/ 768 w 1436"/>
                    <a:gd name="T53" fmla="*/ 10 h 21"/>
                    <a:gd name="T54" fmla="*/ 779 w 1436"/>
                    <a:gd name="T55" fmla="*/ 0 h 21"/>
                    <a:gd name="T56" fmla="*/ 1035 w 1436"/>
                    <a:gd name="T57" fmla="*/ 0 h 21"/>
                    <a:gd name="T58" fmla="*/ 1184 w 1436"/>
                    <a:gd name="T59" fmla="*/ 0 h 21"/>
                    <a:gd name="T60" fmla="*/ 1195 w 1436"/>
                    <a:gd name="T61" fmla="*/ 10 h 21"/>
                    <a:gd name="T62" fmla="*/ 1184 w 1436"/>
                    <a:gd name="T63" fmla="*/ 21 h 21"/>
                    <a:gd name="T64" fmla="*/ 1035 w 1436"/>
                    <a:gd name="T65" fmla="*/ 21 h 21"/>
                    <a:gd name="T66" fmla="*/ 1024 w 1436"/>
                    <a:gd name="T67" fmla="*/ 10 h 21"/>
                    <a:gd name="T68" fmla="*/ 1035 w 1436"/>
                    <a:gd name="T69" fmla="*/ 0 h 21"/>
                    <a:gd name="T70" fmla="*/ 1291 w 1436"/>
                    <a:gd name="T71" fmla="*/ 0 h 21"/>
                    <a:gd name="T72" fmla="*/ 1425 w 1436"/>
                    <a:gd name="T73" fmla="*/ 0 h 21"/>
                    <a:gd name="T74" fmla="*/ 1436 w 1436"/>
                    <a:gd name="T75" fmla="*/ 10 h 21"/>
                    <a:gd name="T76" fmla="*/ 1425 w 1436"/>
                    <a:gd name="T77" fmla="*/ 21 h 21"/>
                    <a:gd name="T78" fmla="*/ 1291 w 1436"/>
                    <a:gd name="T79" fmla="*/ 21 h 21"/>
                    <a:gd name="T80" fmla="*/ 1280 w 1436"/>
                    <a:gd name="T81" fmla="*/ 10 h 21"/>
                    <a:gd name="T82" fmla="*/ 1291 w 1436"/>
                    <a:gd name="T8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6" h="21">
                      <a:moveTo>
                        <a:pt x="11" y="0"/>
                      </a:moveTo>
                      <a:lnTo>
                        <a:pt x="160" y="0"/>
                      </a:lnTo>
                      <a:cubicBezTo>
                        <a:pt x="166" y="0"/>
                        <a:pt x="171" y="5"/>
                        <a:pt x="171" y="10"/>
                      </a:cubicBezTo>
                      <a:cubicBezTo>
                        <a:pt x="171" y="16"/>
                        <a:pt x="166" y="21"/>
                        <a:pt x="160" y="21"/>
                      </a:cubicBezTo>
                      <a:lnTo>
                        <a:pt x="11" y="21"/>
                      </a:lnTo>
                      <a:cubicBezTo>
                        <a:pt x="5" y="21"/>
                        <a:pt x="0" y="16"/>
                        <a:pt x="0" y="10"/>
                      </a:cubicBezTo>
                      <a:cubicBezTo>
                        <a:pt x="0" y="5"/>
                        <a:pt x="5" y="0"/>
                        <a:pt x="11" y="0"/>
                      </a:cubicBezTo>
                      <a:close/>
                      <a:moveTo>
                        <a:pt x="267" y="0"/>
                      </a:moveTo>
                      <a:lnTo>
                        <a:pt x="416" y="0"/>
                      </a:lnTo>
                      <a:cubicBezTo>
                        <a:pt x="422" y="0"/>
                        <a:pt x="427" y="5"/>
                        <a:pt x="427" y="10"/>
                      </a:cubicBezTo>
                      <a:cubicBezTo>
                        <a:pt x="427" y="16"/>
                        <a:pt x="422" y="21"/>
                        <a:pt x="416" y="21"/>
                      </a:cubicBezTo>
                      <a:lnTo>
                        <a:pt x="267" y="21"/>
                      </a:lnTo>
                      <a:cubicBezTo>
                        <a:pt x="261" y="21"/>
                        <a:pt x="256" y="16"/>
                        <a:pt x="256" y="10"/>
                      </a:cubicBezTo>
                      <a:cubicBezTo>
                        <a:pt x="256" y="5"/>
                        <a:pt x="261" y="0"/>
                        <a:pt x="267" y="0"/>
                      </a:cubicBezTo>
                      <a:close/>
                      <a:moveTo>
                        <a:pt x="523" y="0"/>
                      </a:moveTo>
                      <a:lnTo>
                        <a:pt x="672" y="0"/>
                      </a:lnTo>
                      <a:cubicBezTo>
                        <a:pt x="678" y="0"/>
                        <a:pt x="683" y="5"/>
                        <a:pt x="683" y="10"/>
                      </a:cubicBezTo>
                      <a:cubicBezTo>
                        <a:pt x="683" y="16"/>
                        <a:pt x="678" y="21"/>
                        <a:pt x="672" y="21"/>
                      </a:cubicBezTo>
                      <a:lnTo>
                        <a:pt x="523" y="21"/>
                      </a:lnTo>
                      <a:cubicBezTo>
                        <a:pt x="517" y="21"/>
                        <a:pt x="512" y="16"/>
                        <a:pt x="512" y="10"/>
                      </a:cubicBezTo>
                      <a:cubicBezTo>
                        <a:pt x="512" y="5"/>
                        <a:pt x="517" y="0"/>
                        <a:pt x="523" y="0"/>
                      </a:cubicBezTo>
                      <a:close/>
                      <a:moveTo>
                        <a:pt x="779" y="0"/>
                      </a:moveTo>
                      <a:lnTo>
                        <a:pt x="928" y="0"/>
                      </a:lnTo>
                      <a:cubicBezTo>
                        <a:pt x="934" y="0"/>
                        <a:pt x="939" y="5"/>
                        <a:pt x="939" y="10"/>
                      </a:cubicBezTo>
                      <a:cubicBezTo>
                        <a:pt x="939" y="16"/>
                        <a:pt x="934" y="21"/>
                        <a:pt x="928" y="21"/>
                      </a:cubicBezTo>
                      <a:lnTo>
                        <a:pt x="779" y="21"/>
                      </a:lnTo>
                      <a:cubicBezTo>
                        <a:pt x="773" y="21"/>
                        <a:pt x="768" y="16"/>
                        <a:pt x="768" y="10"/>
                      </a:cubicBezTo>
                      <a:cubicBezTo>
                        <a:pt x="768" y="5"/>
                        <a:pt x="773" y="0"/>
                        <a:pt x="779" y="0"/>
                      </a:cubicBezTo>
                      <a:close/>
                      <a:moveTo>
                        <a:pt x="1035" y="0"/>
                      </a:moveTo>
                      <a:lnTo>
                        <a:pt x="1184" y="0"/>
                      </a:lnTo>
                      <a:cubicBezTo>
                        <a:pt x="1190" y="0"/>
                        <a:pt x="1195" y="5"/>
                        <a:pt x="1195" y="10"/>
                      </a:cubicBezTo>
                      <a:cubicBezTo>
                        <a:pt x="1195" y="16"/>
                        <a:pt x="1190" y="21"/>
                        <a:pt x="1184" y="21"/>
                      </a:cubicBezTo>
                      <a:lnTo>
                        <a:pt x="1035" y="21"/>
                      </a:lnTo>
                      <a:cubicBezTo>
                        <a:pt x="1029" y="21"/>
                        <a:pt x="1024" y="16"/>
                        <a:pt x="1024" y="10"/>
                      </a:cubicBezTo>
                      <a:cubicBezTo>
                        <a:pt x="1024" y="5"/>
                        <a:pt x="1029" y="0"/>
                        <a:pt x="1035" y="0"/>
                      </a:cubicBezTo>
                      <a:close/>
                      <a:moveTo>
                        <a:pt x="1291" y="0"/>
                      </a:moveTo>
                      <a:lnTo>
                        <a:pt x="1425" y="0"/>
                      </a:lnTo>
                      <a:cubicBezTo>
                        <a:pt x="1431" y="0"/>
                        <a:pt x="1436" y="5"/>
                        <a:pt x="1436" y="10"/>
                      </a:cubicBezTo>
                      <a:cubicBezTo>
                        <a:pt x="1436" y="16"/>
                        <a:pt x="1431" y="21"/>
                        <a:pt x="1425" y="21"/>
                      </a:cubicBezTo>
                      <a:lnTo>
                        <a:pt x="1291" y="21"/>
                      </a:lnTo>
                      <a:cubicBezTo>
                        <a:pt x="1285" y="21"/>
                        <a:pt x="1280" y="16"/>
                        <a:pt x="1280" y="10"/>
                      </a:cubicBezTo>
                      <a:cubicBezTo>
                        <a:pt x="1280" y="5"/>
                        <a:pt x="1285" y="0"/>
                        <a:pt x="1291" y="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73">
                  <a:extLst>
                    <a:ext uri="{FF2B5EF4-FFF2-40B4-BE49-F238E27FC236}">
                      <a16:creationId xmlns:a16="http://schemas.microsoft.com/office/drawing/2014/main" id="{A89B23B8-7223-A6BB-22DE-71C7BAEFC60A}"/>
                    </a:ext>
                  </a:extLst>
                </p:cNvPr>
                <p:cNvSpPr>
                  <a:spLocks/>
                </p:cNvSpPr>
                <p:nvPr/>
              </p:nvSpPr>
              <p:spPr bwMode="auto">
                <a:xfrm>
                  <a:off x="4659" y="876"/>
                  <a:ext cx="27" cy="53"/>
                </a:xfrm>
                <a:custGeom>
                  <a:avLst/>
                  <a:gdLst>
                    <a:gd name="T0" fmla="*/ 0 w 27"/>
                    <a:gd name="T1" fmla="*/ 0 h 53"/>
                    <a:gd name="T2" fmla="*/ 27 w 27"/>
                    <a:gd name="T3" fmla="*/ 26 h 53"/>
                    <a:gd name="T4" fmla="*/ 0 w 27"/>
                    <a:gd name="T5" fmla="*/ 53 h 53"/>
                    <a:gd name="T6" fmla="*/ 0 w 27"/>
                    <a:gd name="T7" fmla="*/ 0 h 53"/>
                  </a:gdLst>
                  <a:ahLst/>
                  <a:cxnLst>
                    <a:cxn ang="0">
                      <a:pos x="T0" y="T1"/>
                    </a:cxn>
                    <a:cxn ang="0">
                      <a:pos x="T2" y="T3"/>
                    </a:cxn>
                    <a:cxn ang="0">
                      <a:pos x="T4" y="T5"/>
                    </a:cxn>
                    <a:cxn ang="0">
                      <a:pos x="T6" y="T7"/>
                    </a:cxn>
                  </a:cxnLst>
                  <a:rect l="0" t="0" r="r" b="b"/>
                  <a:pathLst>
                    <a:path w="27" h="53">
                      <a:moveTo>
                        <a:pt x="0" y="0"/>
                      </a:moveTo>
                      <a:lnTo>
                        <a:pt x="27" y="26"/>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Rectangle 174">
                  <a:extLst>
                    <a:ext uri="{FF2B5EF4-FFF2-40B4-BE49-F238E27FC236}">
                      <a16:creationId xmlns:a16="http://schemas.microsoft.com/office/drawing/2014/main" id="{E9284843-4B10-54C6-EEB0-A98821D7ADF6}"/>
                    </a:ext>
                  </a:extLst>
                </p:cNvPr>
                <p:cNvSpPr>
                  <a:spLocks noChangeArrowheads="1"/>
                </p:cNvSpPr>
                <p:nvPr/>
              </p:nvSpPr>
              <p:spPr bwMode="auto">
                <a:xfrm>
                  <a:off x="4211" y="789"/>
                  <a:ext cx="405"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Rectangle 175">
                  <a:extLst>
                    <a:ext uri="{FF2B5EF4-FFF2-40B4-BE49-F238E27FC236}">
                      <a16:creationId xmlns:a16="http://schemas.microsoft.com/office/drawing/2014/main" id="{4BD6510F-CA2F-D929-FE37-DD55589655E1}"/>
                    </a:ext>
                  </a:extLst>
                </p:cNvPr>
                <p:cNvSpPr>
                  <a:spLocks noChangeArrowheads="1"/>
                </p:cNvSpPr>
                <p:nvPr/>
              </p:nvSpPr>
              <p:spPr bwMode="auto">
                <a:xfrm>
                  <a:off x="4214" y="792"/>
                  <a:ext cx="43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Work Stream</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72" name="Freeform 176">
                  <a:extLst>
                    <a:ext uri="{FF2B5EF4-FFF2-40B4-BE49-F238E27FC236}">
                      <a16:creationId xmlns:a16="http://schemas.microsoft.com/office/drawing/2014/main" id="{D7974DA5-EE45-2F3E-93A6-04719B06BBCC}"/>
                    </a:ext>
                  </a:extLst>
                </p:cNvPr>
                <p:cNvSpPr>
                  <a:spLocks noEditPoints="1"/>
                </p:cNvSpPr>
                <p:nvPr/>
              </p:nvSpPr>
              <p:spPr bwMode="auto">
                <a:xfrm>
                  <a:off x="4192" y="1097"/>
                  <a:ext cx="490" cy="7"/>
                </a:xfrm>
                <a:custGeom>
                  <a:avLst/>
                  <a:gdLst>
                    <a:gd name="T0" fmla="*/ 43 w 1382"/>
                    <a:gd name="T1" fmla="*/ 10 h 21"/>
                    <a:gd name="T2" fmla="*/ 0 w 1382"/>
                    <a:gd name="T3" fmla="*/ 10 h 21"/>
                    <a:gd name="T4" fmla="*/ 96 w 1382"/>
                    <a:gd name="T5" fmla="*/ 0 h 21"/>
                    <a:gd name="T6" fmla="*/ 75 w 1382"/>
                    <a:gd name="T7" fmla="*/ 21 h 21"/>
                    <a:gd name="T8" fmla="*/ 139 w 1382"/>
                    <a:gd name="T9" fmla="*/ 0 h 21"/>
                    <a:gd name="T10" fmla="*/ 160 w 1382"/>
                    <a:gd name="T11" fmla="*/ 21 h 21"/>
                    <a:gd name="T12" fmla="*/ 139 w 1382"/>
                    <a:gd name="T13" fmla="*/ 0 h 21"/>
                    <a:gd name="T14" fmla="*/ 235 w 1382"/>
                    <a:gd name="T15" fmla="*/ 10 h 21"/>
                    <a:gd name="T16" fmla="*/ 192 w 1382"/>
                    <a:gd name="T17" fmla="*/ 10 h 21"/>
                    <a:gd name="T18" fmla="*/ 288 w 1382"/>
                    <a:gd name="T19" fmla="*/ 0 h 21"/>
                    <a:gd name="T20" fmla="*/ 267 w 1382"/>
                    <a:gd name="T21" fmla="*/ 21 h 21"/>
                    <a:gd name="T22" fmla="*/ 331 w 1382"/>
                    <a:gd name="T23" fmla="*/ 0 h 21"/>
                    <a:gd name="T24" fmla="*/ 352 w 1382"/>
                    <a:gd name="T25" fmla="*/ 21 h 21"/>
                    <a:gd name="T26" fmla="*/ 331 w 1382"/>
                    <a:gd name="T27" fmla="*/ 0 h 21"/>
                    <a:gd name="T28" fmla="*/ 427 w 1382"/>
                    <a:gd name="T29" fmla="*/ 10 h 21"/>
                    <a:gd name="T30" fmla="*/ 384 w 1382"/>
                    <a:gd name="T31" fmla="*/ 10 h 21"/>
                    <a:gd name="T32" fmla="*/ 480 w 1382"/>
                    <a:gd name="T33" fmla="*/ 0 h 21"/>
                    <a:gd name="T34" fmla="*/ 459 w 1382"/>
                    <a:gd name="T35" fmla="*/ 21 h 21"/>
                    <a:gd name="T36" fmla="*/ 523 w 1382"/>
                    <a:gd name="T37" fmla="*/ 0 h 21"/>
                    <a:gd name="T38" fmla="*/ 544 w 1382"/>
                    <a:gd name="T39" fmla="*/ 21 h 21"/>
                    <a:gd name="T40" fmla="*/ 523 w 1382"/>
                    <a:gd name="T41" fmla="*/ 0 h 21"/>
                    <a:gd name="T42" fmla="*/ 619 w 1382"/>
                    <a:gd name="T43" fmla="*/ 10 h 21"/>
                    <a:gd name="T44" fmla="*/ 576 w 1382"/>
                    <a:gd name="T45" fmla="*/ 10 h 21"/>
                    <a:gd name="T46" fmla="*/ 672 w 1382"/>
                    <a:gd name="T47" fmla="*/ 0 h 21"/>
                    <a:gd name="T48" fmla="*/ 651 w 1382"/>
                    <a:gd name="T49" fmla="*/ 21 h 21"/>
                    <a:gd name="T50" fmla="*/ 715 w 1382"/>
                    <a:gd name="T51" fmla="*/ 0 h 21"/>
                    <a:gd name="T52" fmla="*/ 736 w 1382"/>
                    <a:gd name="T53" fmla="*/ 21 h 21"/>
                    <a:gd name="T54" fmla="*/ 715 w 1382"/>
                    <a:gd name="T55" fmla="*/ 0 h 21"/>
                    <a:gd name="T56" fmla="*/ 811 w 1382"/>
                    <a:gd name="T57" fmla="*/ 10 h 21"/>
                    <a:gd name="T58" fmla="*/ 768 w 1382"/>
                    <a:gd name="T59" fmla="*/ 10 h 21"/>
                    <a:gd name="T60" fmla="*/ 864 w 1382"/>
                    <a:gd name="T61" fmla="*/ 0 h 21"/>
                    <a:gd name="T62" fmla="*/ 843 w 1382"/>
                    <a:gd name="T63" fmla="*/ 21 h 21"/>
                    <a:gd name="T64" fmla="*/ 907 w 1382"/>
                    <a:gd name="T65" fmla="*/ 0 h 21"/>
                    <a:gd name="T66" fmla="*/ 928 w 1382"/>
                    <a:gd name="T67" fmla="*/ 21 h 21"/>
                    <a:gd name="T68" fmla="*/ 907 w 1382"/>
                    <a:gd name="T69" fmla="*/ 0 h 21"/>
                    <a:gd name="T70" fmla="*/ 1003 w 1382"/>
                    <a:gd name="T71" fmla="*/ 10 h 21"/>
                    <a:gd name="T72" fmla="*/ 960 w 1382"/>
                    <a:gd name="T73" fmla="*/ 10 h 21"/>
                    <a:gd name="T74" fmla="*/ 1056 w 1382"/>
                    <a:gd name="T75" fmla="*/ 0 h 21"/>
                    <a:gd name="T76" fmla="*/ 1035 w 1382"/>
                    <a:gd name="T77" fmla="*/ 21 h 21"/>
                    <a:gd name="T78" fmla="*/ 1099 w 1382"/>
                    <a:gd name="T79" fmla="*/ 0 h 21"/>
                    <a:gd name="T80" fmla="*/ 1120 w 1382"/>
                    <a:gd name="T81" fmla="*/ 21 h 21"/>
                    <a:gd name="T82" fmla="*/ 1099 w 1382"/>
                    <a:gd name="T83" fmla="*/ 0 h 21"/>
                    <a:gd name="T84" fmla="*/ 1195 w 1382"/>
                    <a:gd name="T85" fmla="*/ 10 h 21"/>
                    <a:gd name="T86" fmla="*/ 1152 w 1382"/>
                    <a:gd name="T87" fmla="*/ 10 h 21"/>
                    <a:gd name="T88" fmla="*/ 1248 w 1382"/>
                    <a:gd name="T89" fmla="*/ 0 h 21"/>
                    <a:gd name="T90" fmla="*/ 1227 w 1382"/>
                    <a:gd name="T91" fmla="*/ 21 h 21"/>
                    <a:gd name="T92" fmla="*/ 1291 w 1382"/>
                    <a:gd name="T93" fmla="*/ 0 h 21"/>
                    <a:gd name="T94" fmla="*/ 1312 w 1382"/>
                    <a:gd name="T95" fmla="*/ 21 h 21"/>
                    <a:gd name="T96" fmla="*/ 1291 w 1382"/>
                    <a:gd name="T97" fmla="*/ 0 h 21"/>
                    <a:gd name="T98" fmla="*/ 1382 w 1382"/>
                    <a:gd name="T99" fmla="*/ 10 h 21"/>
                    <a:gd name="T100" fmla="*/ 1344 w 1382"/>
                    <a:gd name="T10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2" h="21">
                      <a:moveTo>
                        <a:pt x="11" y="0"/>
                      </a:moveTo>
                      <a:lnTo>
                        <a:pt x="32" y="0"/>
                      </a:lnTo>
                      <a:cubicBezTo>
                        <a:pt x="38" y="0"/>
                        <a:pt x="43" y="4"/>
                        <a:pt x="43" y="10"/>
                      </a:cubicBezTo>
                      <a:cubicBezTo>
                        <a:pt x="43" y="16"/>
                        <a:pt x="38" y="21"/>
                        <a:pt x="32" y="21"/>
                      </a:cubicBezTo>
                      <a:lnTo>
                        <a:pt x="11" y="21"/>
                      </a:lnTo>
                      <a:cubicBezTo>
                        <a:pt x="5" y="21"/>
                        <a:pt x="0" y="16"/>
                        <a:pt x="0" y="10"/>
                      </a:cubicBezTo>
                      <a:cubicBezTo>
                        <a:pt x="0" y="4"/>
                        <a:pt x="5" y="0"/>
                        <a:pt x="11" y="0"/>
                      </a:cubicBezTo>
                      <a:close/>
                      <a:moveTo>
                        <a:pt x="75" y="0"/>
                      </a:moveTo>
                      <a:lnTo>
                        <a:pt x="96" y="0"/>
                      </a:lnTo>
                      <a:cubicBezTo>
                        <a:pt x="102" y="0"/>
                        <a:pt x="107" y="4"/>
                        <a:pt x="107" y="10"/>
                      </a:cubicBezTo>
                      <a:cubicBezTo>
                        <a:pt x="107" y="16"/>
                        <a:pt x="102" y="21"/>
                        <a:pt x="96" y="21"/>
                      </a:cubicBezTo>
                      <a:lnTo>
                        <a:pt x="75" y="21"/>
                      </a:lnTo>
                      <a:cubicBezTo>
                        <a:pt x="69" y="21"/>
                        <a:pt x="64" y="16"/>
                        <a:pt x="64" y="10"/>
                      </a:cubicBezTo>
                      <a:cubicBezTo>
                        <a:pt x="64" y="4"/>
                        <a:pt x="69" y="0"/>
                        <a:pt x="75" y="0"/>
                      </a:cubicBezTo>
                      <a:close/>
                      <a:moveTo>
                        <a:pt x="139" y="0"/>
                      </a:moveTo>
                      <a:lnTo>
                        <a:pt x="160" y="0"/>
                      </a:lnTo>
                      <a:cubicBezTo>
                        <a:pt x="166" y="0"/>
                        <a:pt x="171" y="4"/>
                        <a:pt x="171" y="10"/>
                      </a:cubicBezTo>
                      <a:cubicBezTo>
                        <a:pt x="171" y="16"/>
                        <a:pt x="166" y="21"/>
                        <a:pt x="160" y="21"/>
                      </a:cubicBezTo>
                      <a:lnTo>
                        <a:pt x="139" y="21"/>
                      </a:lnTo>
                      <a:cubicBezTo>
                        <a:pt x="133" y="21"/>
                        <a:pt x="128" y="16"/>
                        <a:pt x="128" y="10"/>
                      </a:cubicBezTo>
                      <a:cubicBezTo>
                        <a:pt x="128" y="4"/>
                        <a:pt x="133" y="0"/>
                        <a:pt x="139" y="0"/>
                      </a:cubicBezTo>
                      <a:close/>
                      <a:moveTo>
                        <a:pt x="203" y="0"/>
                      </a:moveTo>
                      <a:lnTo>
                        <a:pt x="224" y="0"/>
                      </a:lnTo>
                      <a:cubicBezTo>
                        <a:pt x="230" y="0"/>
                        <a:pt x="235" y="4"/>
                        <a:pt x="235" y="10"/>
                      </a:cubicBezTo>
                      <a:cubicBezTo>
                        <a:pt x="235" y="16"/>
                        <a:pt x="230" y="21"/>
                        <a:pt x="224" y="21"/>
                      </a:cubicBezTo>
                      <a:lnTo>
                        <a:pt x="203" y="21"/>
                      </a:lnTo>
                      <a:cubicBezTo>
                        <a:pt x="197" y="21"/>
                        <a:pt x="192" y="16"/>
                        <a:pt x="192" y="10"/>
                      </a:cubicBezTo>
                      <a:cubicBezTo>
                        <a:pt x="192" y="4"/>
                        <a:pt x="197" y="0"/>
                        <a:pt x="203" y="0"/>
                      </a:cubicBezTo>
                      <a:close/>
                      <a:moveTo>
                        <a:pt x="267" y="0"/>
                      </a:moveTo>
                      <a:lnTo>
                        <a:pt x="288" y="0"/>
                      </a:lnTo>
                      <a:cubicBezTo>
                        <a:pt x="294" y="0"/>
                        <a:pt x="299" y="4"/>
                        <a:pt x="299" y="10"/>
                      </a:cubicBezTo>
                      <a:cubicBezTo>
                        <a:pt x="299" y="16"/>
                        <a:pt x="294" y="21"/>
                        <a:pt x="288" y="21"/>
                      </a:cubicBezTo>
                      <a:lnTo>
                        <a:pt x="267" y="21"/>
                      </a:lnTo>
                      <a:cubicBezTo>
                        <a:pt x="261" y="21"/>
                        <a:pt x="256" y="16"/>
                        <a:pt x="256" y="10"/>
                      </a:cubicBezTo>
                      <a:cubicBezTo>
                        <a:pt x="256" y="4"/>
                        <a:pt x="261" y="0"/>
                        <a:pt x="267" y="0"/>
                      </a:cubicBezTo>
                      <a:close/>
                      <a:moveTo>
                        <a:pt x="331" y="0"/>
                      </a:moveTo>
                      <a:lnTo>
                        <a:pt x="352" y="0"/>
                      </a:lnTo>
                      <a:cubicBezTo>
                        <a:pt x="358" y="0"/>
                        <a:pt x="363" y="4"/>
                        <a:pt x="363" y="10"/>
                      </a:cubicBezTo>
                      <a:cubicBezTo>
                        <a:pt x="363" y="16"/>
                        <a:pt x="358" y="21"/>
                        <a:pt x="352" y="21"/>
                      </a:cubicBezTo>
                      <a:lnTo>
                        <a:pt x="331" y="21"/>
                      </a:lnTo>
                      <a:cubicBezTo>
                        <a:pt x="325" y="21"/>
                        <a:pt x="320" y="16"/>
                        <a:pt x="320" y="10"/>
                      </a:cubicBezTo>
                      <a:cubicBezTo>
                        <a:pt x="320" y="4"/>
                        <a:pt x="325" y="0"/>
                        <a:pt x="331" y="0"/>
                      </a:cubicBezTo>
                      <a:close/>
                      <a:moveTo>
                        <a:pt x="395" y="0"/>
                      </a:moveTo>
                      <a:lnTo>
                        <a:pt x="416" y="0"/>
                      </a:lnTo>
                      <a:cubicBezTo>
                        <a:pt x="422" y="0"/>
                        <a:pt x="427" y="4"/>
                        <a:pt x="427" y="10"/>
                      </a:cubicBezTo>
                      <a:cubicBezTo>
                        <a:pt x="427" y="16"/>
                        <a:pt x="422" y="21"/>
                        <a:pt x="416" y="21"/>
                      </a:cubicBezTo>
                      <a:lnTo>
                        <a:pt x="395" y="21"/>
                      </a:lnTo>
                      <a:cubicBezTo>
                        <a:pt x="389" y="21"/>
                        <a:pt x="384" y="16"/>
                        <a:pt x="384" y="10"/>
                      </a:cubicBezTo>
                      <a:cubicBezTo>
                        <a:pt x="384" y="4"/>
                        <a:pt x="389" y="0"/>
                        <a:pt x="395" y="0"/>
                      </a:cubicBezTo>
                      <a:close/>
                      <a:moveTo>
                        <a:pt x="459" y="0"/>
                      </a:moveTo>
                      <a:lnTo>
                        <a:pt x="480" y="0"/>
                      </a:lnTo>
                      <a:cubicBezTo>
                        <a:pt x="486" y="0"/>
                        <a:pt x="491" y="4"/>
                        <a:pt x="491" y="10"/>
                      </a:cubicBezTo>
                      <a:cubicBezTo>
                        <a:pt x="491" y="16"/>
                        <a:pt x="486" y="21"/>
                        <a:pt x="480" y="21"/>
                      </a:cubicBezTo>
                      <a:lnTo>
                        <a:pt x="459" y="21"/>
                      </a:lnTo>
                      <a:cubicBezTo>
                        <a:pt x="453" y="21"/>
                        <a:pt x="448" y="16"/>
                        <a:pt x="448" y="10"/>
                      </a:cubicBezTo>
                      <a:cubicBezTo>
                        <a:pt x="448" y="4"/>
                        <a:pt x="453" y="0"/>
                        <a:pt x="459" y="0"/>
                      </a:cubicBezTo>
                      <a:close/>
                      <a:moveTo>
                        <a:pt x="523" y="0"/>
                      </a:moveTo>
                      <a:lnTo>
                        <a:pt x="544" y="0"/>
                      </a:lnTo>
                      <a:cubicBezTo>
                        <a:pt x="550" y="0"/>
                        <a:pt x="555" y="4"/>
                        <a:pt x="555" y="10"/>
                      </a:cubicBezTo>
                      <a:cubicBezTo>
                        <a:pt x="555" y="16"/>
                        <a:pt x="550" y="21"/>
                        <a:pt x="544" y="21"/>
                      </a:cubicBezTo>
                      <a:lnTo>
                        <a:pt x="523" y="21"/>
                      </a:lnTo>
                      <a:cubicBezTo>
                        <a:pt x="517" y="21"/>
                        <a:pt x="512" y="16"/>
                        <a:pt x="512" y="10"/>
                      </a:cubicBezTo>
                      <a:cubicBezTo>
                        <a:pt x="512" y="4"/>
                        <a:pt x="517" y="0"/>
                        <a:pt x="523" y="0"/>
                      </a:cubicBezTo>
                      <a:close/>
                      <a:moveTo>
                        <a:pt x="587" y="0"/>
                      </a:moveTo>
                      <a:lnTo>
                        <a:pt x="608" y="0"/>
                      </a:lnTo>
                      <a:cubicBezTo>
                        <a:pt x="614" y="0"/>
                        <a:pt x="619" y="4"/>
                        <a:pt x="619" y="10"/>
                      </a:cubicBezTo>
                      <a:cubicBezTo>
                        <a:pt x="619" y="16"/>
                        <a:pt x="614" y="21"/>
                        <a:pt x="608" y="21"/>
                      </a:cubicBezTo>
                      <a:lnTo>
                        <a:pt x="587" y="21"/>
                      </a:lnTo>
                      <a:cubicBezTo>
                        <a:pt x="581" y="21"/>
                        <a:pt x="576" y="16"/>
                        <a:pt x="576" y="10"/>
                      </a:cubicBezTo>
                      <a:cubicBezTo>
                        <a:pt x="576" y="4"/>
                        <a:pt x="581" y="0"/>
                        <a:pt x="587" y="0"/>
                      </a:cubicBezTo>
                      <a:close/>
                      <a:moveTo>
                        <a:pt x="651" y="0"/>
                      </a:moveTo>
                      <a:lnTo>
                        <a:pt x="672" y="0"/>
                      </a:lnTo>
                      <a:cubicBezTo>
                        <a:pt x="678" y="0"/>
                        <a:pt x="683" y="4"/>
                        <a:pt x="683" y="10"/>
                      </a:cubicBezTo>
                      <a:cubicBezTo>
                        <a:pt x="683" y="16"/>
                        <a:pt x="678" y="21"/>
                        <a:pt x="672" y="21"/>
                      </a:cubicBezTo>
                      <a:lnTo>
                        <a:pt x="651" y="21"/>
                      </a:lnTo>
                      <a:cubicBezTo>
                        <a:pt x="645" y="21"/>
                        <a:pt x="640" y="16"/>
                        <a:pt x="640" y="10"/>
                      </a:cubicBezTo>
                      <a:cubicBezTo>
                        <a:pt x="640" y="4"/>
                        <a:pt x="645" y="0"/>
                        <a:pt x="651" y="0"/>
                      </a:cubicBezTo>
                      <a:close/>
                      <a:moveTo>
                        <a:pt x="715" y="0"/>
                      </a:moveTo>
                      <a:lnTo>
                        <a:pt x="736" y="0"/>
                      </a:lnTo>
                      <a:cubicBezTo>
                        <a:pt x="742" y="0"/>
                        <a:pt x="747" y="4"/>
                        <a:pt x="747" y="10"/>
                      </a:cubicBezTo>
                      <a:cubicBezTo>
                        <a:pt x="747" y="16"/>
                        <a:pt x="742" y="21"/>
                        <a:pt x="736" y="21"/>
                      </a:cubicBezTo>
                      <a:lnTo>
                        <a:pt x="715" y="21"/>
                      </a:lnTo>
                      <a:cubicBezTo>
                        <a:pt x="709" y="21"/>
                        <a:pt x="704" y="16"/>
                        <a:pt x="704" y="10"/>
                      </a:cubicBezTo>
                      <a:cubicBezTo>
                        <a:pt x="704" y="4"/>
                        <a:pt x="709" y="0"/>
                        <a:pt x="715" y="0"/>
                      </a:cubicBezTo>
                      <a:close/>
                      <a:moveTo>
                        <a:pt x="779" y="0"/>
                      </a:moveTo>
                      <a:lnTo>
                        <a:pt x="800" y="0"/>
                      </a:lnTo>
                      <a:cubicBezTo>
                        <a:pt x="806" y="0"/>
                        <a:pt x="811" y="4"/>
                        <a:pt x="811" y="10"/>
                      </a:cubicBezTo>
                      <a:cubicBezTo>
                        <a:pt x="811" y="16"/>
                        <a:pt x="806" y="21"/>
                        <a:pt x="800" y="21"/>
                      </a:cubicBezTo>
                      <a:lnTo>
                        <a:pt x="779" y="21"/>
                      </a:lnTo>
                      <a:cubicBezTo>
                        <a:pt x="773" y="21"/>
                        <a:pt x="768" y="16"/>
                        <a:pt x="768" y="10"/>
                      </a:cubicBezTo>
                      <a:cubicBezTo>
                        <a:pt x="768" y="4"/>
                        <a:pt x="773" y="0"/>
                        <a:pt x="779" y="0"/>
                      </a:cubicBezTo>
                      <a:close/>
                      <a:moveTo>
                        <a:pt x="843" y="0"/>
                      </a:moveTo>
                      <a:lnTo>
                        <a:pt x="864" y="0"/>
                      </a:lnTo>
                      <a:cubicBezTo>
                        <a:pt x="870" y="0"/>
                        <a:pt x="875" y="4"/>
                        <a:pt x="875" y="10"/>
                      </a:cubicBezTo>
                      <a:cubicBezTo>
                        <a:pt x="875" y="16"/>
                        <a:pt x="870" y="21"/>
                        <a:pt x="864" y="21"/>
                      </a:cubicBezTo>
                      <a:lnTo>
                        <a:pt x="843" y="21"/>
                      </a:lnTo>
                      <a:cubicBezTo>
                        <a:pt x="837" y="21"/>
                        <a:pt x="832" y="16"/>
                        <a:pt x="832" y="10"/>
                      </a:cubicBezTo>
                      <a:cubicBezTo>
                        <a:pt x="832" y="4"/>
                        <a:pt x="837" y="0"/>
                        <a:pt x="843" y="0"/>
                      </a:cubicBezTo>
                      <a:close/>
                      <a:moveTo>
                        <a:pt x="907" y="0"/>
                      </a:moveTo>
                      <a:lnTo>
                        <a:pt x="928" y="0"/>
                      </a:lnTo>
                      <a:cubicBezTo>
                        <a:pt x="934" y="0"/>
                        <a:pt x="939" y="4"/>
                        <a:pt x="939" y="10"/>
                      </a:cubicBezTo>
                      <a:cubicBezTo>
                        <a:pt x="939" y="16"/>
                        <a:pt x="934" y="21"/>
                        <a:pt x="928" y="21"/>
                      </a:cubicBezTo>
                      <a:lnTo>
                        <a:pt x="907" y="21"/>
                      </a:lnTo>
                      <a:cubicBezTo>
                        <a:pt x="901" y="21"/>
                        <a:pt x="896" y="16"/>
                        <a:pt x="896" y="10"/>
                      </a:cubicBezTo>
                      <a:cubicBezTo>
                        <a:pt x="896" y="4"/>
                        <a:pt x="901" y="0"/>
                        <a:pt x="907" y="0"/>
                      </a:cubicBezTo>
                      <a:close/>
                      <a:moveTo>
                        <a:pt x="971" y="0"/>
                      </a:moveTo>
                      <a:lnTo>
                        <a:pt x="992" y="0"/>
                      </a:lnTo>
                      <a:cubicBezTo>
                        <a:pt x="998" y="0"/>
                        <a:pt x="1003" y="4"/>
                        <a:pt x="1003" y="10"/>
                      </a:cubicBezTo>
                      <a:cubicBezTo>
                        <a:pt x="1003" y="16"/>
                        <a:pt x="998" y="21"/>
                        <a:pt x="992" y="21"/>
                      </a:cubicBezTo>
                      <a:lnTo>
                        <a:pt x="971" y="21"/>
                      </a:lnTo>
                      <a:cubicBezTo>
                        <a:pt x="965" y="21"/>
                        <a:pt x="960" y="16"/>
                        <a:pt x="960" y="10"/>
                      </a:cubicBezTo>
                      <a:cubicBezTo>
                        <a:pt x="960" y="4"/>
                        <a:pt x="965" y="0"/>
                        <a:pt x="971" y="0"/>
                      </a:cubicBezTo>
                      <a:close/>
                      <a:moveTo>
                        <a:pt x="1035" y="0"/>
                      </a:moveTo>
                      <a:lnTo>
                        <a:pt x="1056" y="0"/>
                      </a:lnTo>
                      <a:cubicBezTo>
                        <a:pt x="1062" y="0"/>
                        <a:pt x="1067" y="4"/>
                        <a:pt x="1067" y="10"/>
                      </a:cubicBezTo>
                      <a:cubicBezTo>
                        <a:pt x="1067" y="16"/>
                        <a:pt x="1062" y="21"/>
                        <a:pt x="1056" y="21"/>
                      </a:cubicBezTo>
                      <a:lnTo>
                        <a:pt x="1035" y="21"/>
                      </a:lnTo>
                      <a:cubicBezTo>
                        <a:pt x="1029" y="21"/>
                        <a:pt x="1024" y="16"/>
                        <a:pt x="1024" y="10"/>
                      </a:cubicBezTo>
                      <a:cubicBezTo>
                        <a:pt x="1024" y="4"/>
                        <a:pt x="1029" y="0"/>
                        <a:pt x="1035" y="0"/>
                      </a:cubicBezTo>
                      <a:close/>
                      <a:moveTo>
                        <a:pt x="1099" y="0"/>
                      </a:moveTo>
                      <a:lnTo>
                        <a:pt x="1120" y="0"/>
                      </a:lnTo>
                      <a:cubicBezTo>
                        <a:pt x="1126" y="0"/>
                        <a:pt x="1131" y="4"/>
                        <a:pt x="1131" y="10"/>
                      </a:cubicBezTo>
                      <a:cubicBezTo>
                        <a:pt x="1131" y="16"/>
                        <a:pt x="1126" y="21"/>
                        <a:pt x="1120" y="21"/>
                      </a:cubicBezTo>
                      <a:lnTo>
                        <a:pt x="1099" y="21"/>
                      </a:lnTo>
                      <a:cubicBezTo>
                        <a:pt x="1093" y="21"/>
                        <a:pt x="1088" y="16"/>
                        <a:pt x="1088" y="10"/>
                      </a:cubicBezTo>
                      <a:cubicBezTo>
                        <a:pt x="1088" y="4"/>
                        <a:pt x="1093" y="0"/>
                        <a:pt x="1099" y="0"/>
                      </a:cubicBezTo>
                      <a:close/>
                      <a:moveTo>
                        <a:pt x="1163" y="0"/>
                      </a:moveTo>
                      <a:lnTo>
                        <a:pt x="1184" y="0"/>
                      </a:lnTo>
                      <a:cubicBezTo>
                        <a:pt x="1190" y="0"/>
                        <a:pt x="1195" y="4"/>
                        <a:pt x="1195" y="10"/>
                      </a:cubicBezTo>
                      <a:cubicBezTo>
                        <a:pt x="1195" y="16"/>
                        <a:pt x="1190" y="21"/>
                        <a:pt x="1184" y="21"/>
                      </a:cubicBezTo>
                      <a:lnTo>
                        <a:pt x="1163" y="21"/>
                      </a:lnTo>
                      <a:cubicBezTo>
                        <a:pt x="1157" y="21"/>
                        <a:pt x="1152" y="16"/>
                        <a:pt x="1152" y="10"/>
                      </a:cubicBezTo>
                      <a:cubicBezTo>
                        <a:pt x="1152" y="4"/>
                        <a:pt x="1157" y="0"/>
                        <a:pt x="1163" y="0"/>
                      </a:cubicBezTo>
                      <a:close/>
                      <a:moveTo>
                        <a:pt x="1227" y="0"/>
                      </a:moveTo>
                      <a:lnTo>
                        <a:pt x="1248" y="0"/>
                      </a:lnTo>
                      <a:cubicBezTo>
                        <a:pt x="1254" y="0"/>
                        <a:pt x="1259" y="4"/>
                        <a:pt x="1259" y="10"/>
                      </a:cubicBezTo>
                      <a:cubicBezTo>
                        <a:pt x="1259" y="16"/>
                        <a:pt x="1254" y="21"/>
                        <a:pt x="1248" y="21"/>
                      </a:cubicBezTo>
                      <a:lnTo>
                        <a:pt x="1227" y="21"/>
                      </a:lnTo>
                      <a:cubicBezTo>
                        <a:pt x="1221" y="21"/>
                        <a:pt x="1216" y="16"/>
                        <a:pt x="1216" y="10"/>
                      </a:cubicBezTo>
                      <a:cubicBezTo>
                        <a:pt x="1216" y="4"/>
                        <a:pt x="1221" y="0"/>
                        <a:pt x="1227" y="0"/>
                      </a:cubicBezTo>
                      <a:close/>
                      <a:moveTo>
                        <a:pt x="1291" y="0"/>
                      </a:moveTo>
                      <a:lnTo>
                        <a:pt x="1312" y="0"/>
                      </a:lnTo>
                      <a:cubicBezTo>
                        <a:pt x="1318" y="0"/>
                        <a:pt x="1323" y="4"/>
                        <a:pt x="1323" y="10"/>
                      </a:cubicBezTo>
                      <a:cubicBezTo>
                        <a:pt x="1323" y="16"/>
                        <a:pt x="1318" y="21"/>
                        <a:pt x="1312" y="21"/>
                      </a:cubicBezTo>
                      <a:lnTo>
                        <a:pt x="1291" y="21"/>
                      </a:lnTo>
                      <a:cubicBezTo>
                        <a:pt x="1285" y="21"/>
                        <a:pt x="1280" y="16"/>
                        <a:pt x="1280" y="10"/>
                      </a:cubicBezTo>
                      <a:cubicBezTo>
                        <a:pt x="1280" y="4"/>
                        <a:pt x="1285" y="0"/>
                        <a:pt x="1291" y="0"/>
                      </a:cubicBezTo>
                      <a:close/>
                      <a:moveTo>
                        <a:pt x="1355" y="0"/>
                      </a:moveTo>
                      <a:lnTo>
                        <a:pt x="1372" y="0"/>
                      </a:lnTo>
                      <a:cubicBezTo>
                        <a:pt x="1378" y="0"/>
                        <a:pt x="1382" y="4"/>
                        <a:pt x="1382" y="10"/>
                      </a:cubicBezTo>
                      <a:cubicBezTo>
                        <a:pt x="1382" y="16"/>
                        <a:pt x="1378" y="21"/>
                        <a:pt x="1372" y="21"/>
                      </a:cubicBezTo>
                      <a:lnTo>
                        <a:pt x="1355" y="21"/>
                      </a:lnTo>
                      <a:cubicBezTo>
                        <a:pt x="1349" y="21"/>
                        <a:pt x="1344" y="16"/>
                        <a:pt x="1344" y="10"/>
                      </a:cubicBezTo>
                      <a:cubicBezTo>
                        <a:pt x="1344" y="4"/>
                        <a:pt x="1349" y="0"/>
                        <a:pt x="1355" y="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77">
                  <a:extLst>
                    <a:ext uri="{FF2B5EF4-FFF2-40B4-BE49-F238E27FC236}">
                      <a16:creationId xmlns:a16="http://schemas.microsoft.com/office/drawing/2014/main" id="{F741D45D-7599-69F3-378A-4808684E7EA7}"/>
                    </a:ext>
                  </a:extLst>
                </p:cNvPr>
                <p:cNvSpPr>
                  <a:spLocks/>
                </p:cNvSpPr>
                <p:nvPr/>
              </p:nvSpPr>
              <p:spPr bwMode="auto">
                <a:xfrm>
                  <a:off x="4673" y="1074"/>
                  <a:ext cx="27" cy="53"/>
                </a:xfrm>
                <a:custGeom>
                  <a:avLst/>
                  <a:gdLst>
                    <a:gd name="T0" fmla="*/ 0 w 27"/>
                    <a:gd name="T1" fmla="*/ 0 h 53"/>
                    <a:gd name="T2" fmla="*/ 27 w 27"/>
                    <a:gd name="T3" fmla="*/ 27 h 53"/>
                    <a:gd name="T4" fmla="*/ 0 w 27"/>
                    <a:gd name="T5" fmla="*/ 53 h 53"/>
                    <a:gd name="T6" fmla="*/ 0 w 27"/>
                    <a:gd name="T7" fmla="*/ 0 h 53"/>
                  </a:gdLst>
                  <a:ahLst/>
                  <a:cxnLst>
                    <a:cxn ang="0">
                      <a:pos x="T0" y="T1"/>
                    </a:cxn>
                    <a:cxn ang="0">
                      <a:pos x="T2" y="T3"/>
                    </a:cxn>
                    <a:cxn ang="0">
                      <a:pos x="T4" y="T5"/>
                    </a:cxn>
                    <a:cxn ang="0">
                      <a:pos x="T6" y="T7"/>
                    </a:cxn>
                  </a:cxnLst>
                  <a:rect l="0" t="0" r="r" b="b"/>
                  <a:pathLst>
                    <a:path w="27" h="53">
                      <a:moveTo>
                        <a:pt x="0" y="0"/>
                      </a:moveTo>
                      <a:lnTo>
                        <a:pt x="27" y="27"/>
                      </a:lnTo>
                      <a:lnTo>
                        <a:pt x="0" y="5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Rectangle 178">
                  <a:extLst>
                    <a:ext uri="{FF2B5EF4-FFF2-40B4-BE49-F238E27FC236}">
                      <a16:creationId xmlns:a16="http://schemas.microsoft.com/office/drawing/2014/main" id="{DD143229-63EA-A7B7-94FC-86A5E7A5ACDB}"/>
                    </a:ext>
                  </a:extLst>
                </p:cNvPr>
                <p:cNvSpPr>
                  <a:spLocks noChangeArrowheads="1"/>
                </p:cNvSpPr>
                <p:nvPr/>
              </p:nvSpPr>
              <p:spPr bwMode="auto">
                <a:xfrm>
                  <a:off x="4247" y="995"/>
                  <a:ext cx="383"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Rectangle 179">
                  <a:extLst>
                    <a:ext uri="{FF2B5EF4-FFF2-40B4-BE49-F238E27FC236}">
                      <a16:creationId xmlns:a16="http://schemas.microsoft.com/office/drawing/2014/main" id="{41C97539-9516-82FC-0907-514C9DD62D95}"/>
                    </a:ext>
                  </a:extLst>
                </p:cNvPr>
                <p:cNvSpPr>
                  <a:spLocks noChangeArrowheads="1"/>
                </p:cNvSpPr>
                <p:nvPr/>
              </p:nvSpPr>
              <p:spPr bwMode="auto">
                <a:xfrm>
                  <a:off x="4249" y="998"/>
                  <a:ext cx="42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Heat Stream</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76" name="Oval 180">
                  <a:extLst>
                    <a:ext uri="{FF2B5EF4-FFF2-40B4-BE49-F238E27FC236}">
                      <a16:creationId xmlns:a16="http://schemas.microsoft.com/office/drawing/2014/main" id="{780305DD-6AC3-188A-4341-34368B4BBA48}"/>
                    </a:ext>
                  </a:extLst>
                </p:cNvPr>
                <p:cNvSpPr>
                  <a:spLocks noChangeArrowheads="1"/>
                </p:cNvSpPr>
                <p:nvPr/>
              </p:nvSpPr>
              <p:spPr bwMode="auto">
                <a:xfrm>
                  <a:off x="5339" y="3309"/>
                  <a:ext cx="299" cy="30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Oval 181">
                  <a:extLst>
                    <a:ext uri="{FF2B5EF4-FFF2-40B4-BE49-F238E27FC236}">
                      <a16:creationId xmlns:a16="http://schemas.microsoft.com/office/drawing/2014/main" id="{E13D95D6-0C65-885C-9DEC-309E45A713EC}"/>
                    </a:ext>
                  </a:extLst>
                </p:cNvPr>
                <p:cNvSpPr>
                  <a:spLocks noChangeArrowheads="1"/>
                </p:cNvSpPr>
                <p:nvPr/>
              </p:nvSpPr>
              <p:spPr bwMode="auto">
                <a:xfrm>
                  <a:off x="5339" y="3309"/>
                  <a:ext cx="299" cy="305"/>
                </a:xfrm>
                <a:prstGeom prst="ellipse">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Rectangle 182">
                  <a:extLst>
                    <a:ext uri="{FF2B5EF4-FFF2-40B4-BE49-F238E27FC236}">
                      <a16:creationId xmlns:a16="http://schemas.microsoft.com/office/drawing/2014/main" id="{10821889-F4D5-F8EF-F2F8-CD68DB5F27F3}"/>
                    </a:ext>
                  </a:extLst>
                </p:cNvPr>
                <p:cNvSpPr>
                  <a:spLocks noChangeArrowheads="1"/>
                </p:cNvSpPr>
                <p:nvPr/>
              </p:nvSpPr>
              <p:spPr bwMode="auto">
                <a:xfrm>
                  <a:off x="5440" y="3406"/>
                  <a:ext cx="1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HX</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79" name="Line 183">
                  <a:extLst>
                    <a:ext uri="{FF2B5EF4-FFF2-40B4-BE49-F238E27FC236}">
                      <a16:creationId xmlns:a16="http://schemas.microsoft.com/office/drawing/2014/main" id="{2838206D-6914-42C9-BF69-5A5D9C00FA2F}"/>
                    </a:ext>
                  </a:extLst>
                </p:cNvPr>
                <p:cNvSpPr>
                  <a:spLocks noChangeShapeType="1"/>
                </p:cNvSpPr>
                <p:nvPr/>
              </p:nvSpPr>
              <p:spPr bwMode="auto">
                <a:xfrm flipH="1" flipV="1">
                  <a:off x="5497" y="3160"/>
                  <a:ext cx="1" cy="149"/>
                </a:xfrm>
                <a:prstGeom prst="line">
                  <a:avLst/>
                </a:prstGeom>
                <a:noFill/>
                <a:ln w="1111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84">
                  <a:extLst>
                    <a:ext uri="{FF2B5EF4-FFF2-40B4-BE49-F238E27FC236}">
                      <a16:creationId xmlns:a16="http://schemas.microsoft.com/office/drawing/2014/main" id="{91C7DA80-7BED-5536-A880-90CA4527309D}"/>
                    </a:ext>
                  </a:extLst>
                </p:cNvPr>
                <p:cNvSpPr>
                  <a:spLocks/>
                </p:cNvSpPr>
                <p:nvPr/>
              </p:nvSpPr>
              <p:spPr bwMode="auto">
                <a:xfrm>
                  <a:off x="5471" y="3138"/>
                  <a:ext cx="53" cy="27"/>
                </a:xfrm>
                <a:custGeom>
                  <a:avLst/>
                  <a:gdLst>
                    <a:gd name="T0" fmla="*/ 0 w 53"/>
                    <a:gd name="T1" fmla="*/ 27 h 27"/>
                    <a:gd name="T2" fmla="*/ 26 w 53"/>
                    <a:gd name="T3" fmla="*/ 0 h 27"/>
                    <a:gd name="T4" fmla="*/ 53 w 53"/>
                    <a:gd name="T5" fmla="*/ 27 h 27"/>
                    <a:gd name="T6" fmla="*/ 0 w 53"/>
                    <a:gd name="T7" fmla="*/ 27 h 27"/>
                  </a:gdLst>
                  <a:ahLst/>
                  <a:cxnLst>
                    <a:cxn ang="0">
                      <a:pos x="T0" y="T1"/>
                    </a:cxn>
                    <a:cxn ang="0">
                      <a:pos x="T2" y="T3"/>
                    </a:cxn>
                    <a:cxn ang="0">
                      <a:pos x="T4" y="T5"/>
                    </a:cxn>
                    <a:cxn ang="0">
                      <a:pos x="T6" y="T7"/>
                    </a:cxn>
                  </a:cxnLst>
                  <a:rect l="0" t="0" r="r" b="b"/>
                  <a:pathLst>
                    <a:path w="53" h="27">
                      <a:moveTo>
                        <a:pt x="0" y="27"/>
                      </a:moveTo>
                      <a:lnTo>
                        <a:pt x="26" y="0"/>
                      </a:lnTo>
                      <a:lnTo>
                        <a:pt x="53" y="27"/>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85">
                  <a:extLst>
                    <a:ext uri="{FF2B5EF4-FFF2-40B4-BE49-F238E27FC236}">
                      <a16:creationId xmlns:a16="http://schemas.microsoft.com/office/drawing/2014/main" id="{2364D4CF-82F6-2CA6-C9CD-EB85E5B8D962}"/>
                    </a:ext>
                  </a:extLst>
                </p:cNvPr>
                <p:cNvSpPr>
                  <a:spLocks noEditPoints="1"/>
                </p:cNvSpPr>
                <p:nvPr/>
              </p:nvSpPr>
              <p:spPr bwMode="auto">
                <a:xfrm>
                  <a:off x="4192" y="1924"/>
                  <a:ext cx="1117" cy="487"/>
                </a:xfrm>
                <a:custGeom>
                  <a:avLst/>
                  <a:gdLst>
                    <a:gd name="T0" fmla="*/ 75 w 3152"/>
                    <a:gd name="T1" fmla="*/ 1353 h 1374"/>
                    <a:gd name="T2" fmla="*/ 160 w 3152"/>
                    <a:gd name="T3" fmla="*/ 1353 h 1374"/>
                    <a:gd name="T4" fmla="*/ 235 w 3152"/>
                    <a:gd name="T5" fmla="*/ 1364 h 1374"/>
                    <a:gd name="T6" fmla="*/ 288 w 3152"/>
                    <a:gd name="T7" fmla="*/ 1374 h 1374"/>
                    <a:gd name="T8" fmla="*/ 331 w 3152"/>
                    <a:gd name="T9" fmla="*/ 1374 h 1374"/>
                    <a:gd name="T10" fmla="*/ 384 w 3152"/>
                    <a:gd name="T11" fmla="*/ 1364 h 1374"/>
                    <a:gd name="T12" fmla="*/ 459 w 3152"/>
                    <a:gd name="T13" fmla="*/ 1353 h 1374"/>
                    <a:gd name="T14" fmla="*/ 587 w 3152"/>
                    <a:gd name="T15" fmla="*/ 1353 h 1374"/>
                    <a:gd name="T16" fmla="*/ 672 w 3152"/>
                    <a:gd name="T17" fmla="*/ 1353 h 1374"/>
                    <a:gd name="T18" fmla="*/ 747 w 3152"/>
                    <a:gd name="T19" fmla="*/ 1364 h 1374"/>
                    <a:gd name="T20" fmla="*/ 800 w 3152"/>
                    <a:gd name="T21" fmla="*/ 1374 h 1374"/>
                    <a:gd name="T22" fmla="*/ 843 w 3152"/>
                    <a:gd name="T23" fmla="*/ 1374 h 1374"/>
                    <a:gd name="T24" fmla="*/ 896 w 3152"/>
                    <a:gd name="T25" fmla="*/ 1364 h 1374"/>
                    <a:gd name="T26" fmla="*/ 971 w 3152"/>
                    <a:gd name="T27" fmla="*/ 1353 h 1374"/>
                    <a:gd name="T28" fmla="*/ 1099 w 3152"/>
                    <a:gd name="T29" fmla="*/ 1353 h 1374"/>
                    <a:gd name="T30" fmla="*/ 1184 w 3152"/>
                    <a:gd name="T31" fmla="*/ 1353 h 1374"/>
                    <a:gd name="T32" fmla="*/ 1259 w 3152"/>
                    <a:gd name="T33" fmla="*/ 1364 h 1374"/>
                    <a:gd name="T34" fmla="*/ 1312 w 3152"/>
                    <a:gd name="T35" fmla="*/ 1374 h 1374"/>
                    <a:gd name="T36" fmla="*/ 1366 w 3152"/>
                    <a:gd name="T37" fmla="*/ 1364 h 1374"/>
                    <a:gd name="T38" fmla="*/ 1355 w 3152"/>
                    <a:gd name="T39" fmla="*/ 1310 h 1374"/>
                    <a:gd name="T40" fmla="*/ 1344 w 3152"/>
                    <a:gd name="T41" fmla="*/ 1236 h 1374"/>
                    <a:gd name="T42" fmla="*/ 1344 w 3152"/>
                    <a:gd name="T43" fmla="*/ 1108 h 1374"/>
                    <a:gd name="T44" fmla="*/ 1344 w 3152"/>
                    <a:gd name="T45" fmla="*/ 1022 h 1374"/>
                    <a:gd name="T46" fmla="*/ 1355 w 3152"/>
                    <a:gd name="T47" fmla="*/ 948 h 1374"/>
                    <a:gd name="T48" fmla="*/ 1366 w 3152"/>
                    <a:gd name="T49" fmla="*/ 894 h 1374"/>
                    <a:gd name="T50" fmla="*/ 1366 w 3152"/>
                    <a:gd name="T51" fmla="*/ 852 h 1374"/>
                    <a:gd name="T52" fmla="*/ 1355 w 3152"/>
                    <a:gd name="T53" fmla="*/ 798 h 1374"/>
                    <a:gd name="T54" fmla="*/ 1344 w 3152"/>
                    <a:gd name="T55" fmla="*/ 724 h 1374"/>
                    <a:gd name="T56" fmla="*/ 1344 w 3152"/>
                    <a:gd name="T57" fmla="*/ 596 h 1374"/>
                    <a:gd name="T58" fmla="*/ 1344 w 3152"/>
                    <a:gd name="T59" fmla="*/ 510 h 1374"/>
                    <a:gd name="T60" fmla="*/ 1355 w 3152"/>
                    <a:gd name="T61" fmla="*/ 436 h 1374"/>
                    <a:gd name="T62" fmla="*/ 1366 w 3152"/>
                    <a:gd name="T63" fmla="*/ 382 h 1374"/>
                    <a:gd name="T64" fmla="*/ 1366 w 3152"/>
                    <a:gd name="T65" fmla="*/ 340 h 1374"/>
                    <a:gd name="T66" fmla="*/ 1355 w 3152"/>
                    <a:gd name="T67" fmla="*/ 286 h 1374"/>
                    <a:gd name="T68" fmla="*/ 1344 w 3152"/>
                    <a:gd name="T69" fmla="*/ 212 h 1374"/>
                    <a:gd name="T70" fmla="*/ 1344 w 3152"/>
                    <a:gd name="T71" fmla="*/ 84 h 1374"/>
                    <a:gd name="T72" fmla="*/ 1344 w 3152"/>
                    <a:gd name="T73" fmla="*/ 11 h 1374"/>
                    <a:gd name="T74" fmla="*/ 1355 w 3152"/>
                    <a:gd name="T75" fmla="*/ 30 h 1374"/>
                    <a:gd name="T76" fmla="*/ 1410 w 3152"/>
                    <a:gd name="T77" fmla="*/ 0 h 1374"/>
                    <a:gd name="T78" fmla="*/ 1538 w 3152"/>
                    <a:gd name="T79" fmla="*/ 0 h 1374"/>
                    <a:gd name="T80" fmla="*/ 1624 w 3152"/>
                    <a:gd name="T81" fmla="*/ 0 h 1374"/>
                    <a:gd name="T82" fmla="*/ 1698 w 3152"/>
                    <a:gd name="T83" fmla="*/ 11 h 1374"/>
                    <a:gd name="T84" fmla="*/ 1752 w 3152"/>
                    <a:gd name="T85" fmla="*/ 22 h 1374"/>
                    <a:gd name="T86" fmla="*/ 1794 w 3152"/>
                    <a:gd name="T87" fmla="*/ 22 h 1374"/>
                    <a:gd name="T88" fmla="*/ 1848 w 3152"/>
                    <a:gd name="T89" fmla="*/ 11 h 1374"/>
                    <a:gd name="T90" fmla="*/ 1922 w 3152"/>
                    <a:gd name="T91" fmla="*/ 0 h 1374"/>
                    <a:gd name="T92" fmla="*/ 2050 w 3152"/>
                    <a:gd name="T93" fmla="*/ 0 h 1374"/>
                    <a:gd name="T94" fmla="*/ 2136 w 3152"/>
                    <a:gd name="T95" fmla="*/ 0 h 1374"/>
                    <a:gd name="T96" fmla="*/ 2210 w 3152"/>
                    <a:gd name="T97" fmla="*/ 11 h 1374"/>
                    <a:gd name="T98" fmla="*/ 2264 w 3152"/>
                    <a:gd name="T99" fmla="*/ 22 h 1374"/>
                    <a:gd name="T100" fmla="*/ 2306 w 3152"/>
                    <a:gd name="T101" fmla="*/ 22 h 1374"/>
                    <a:gd name="T102" fmla="*/ 2360 w 3152"/>
                    <a:gd name="T103" fmla="*/ 11 h 1374"/>
                    <a:gd name="T104" fmla="*/ 2434 w 3152"/>
                    <a:gd name="T105" fmla="*/ 0 h 1374"/>
                    <a:gd name="T106" fmla="*/ 2562 w 3152"/>
                    <a:gd name="T107" fmla="*/ 0 h 1374"/>
                    <a:gd name="T108" fmla="*/ 2648 w 3152"/>
                    <a:gd name="T109" fmla="*/ 0 h 1374"/>
                    <a:gd name="T110" fmla="*/ 2722 w 3152"/>
                    <a:gd name="T111" fmla="*/ 11 h 1374"/>
                    <a:gd name="T112" fmla="*/ 2776 w 3152"/>
                    <a:gd name="T113" fmla="*/ 22 h 1374"/>
                    <a:gd name="T114" fmla="*/ 2818 w 3152"/>
                    <a:gd name="T115" fmla="*/ 22 h 1374"/>
                    <a:gd name="T116" fmla="*/ 2872 w 3152"/>
                    <a:gd name="T117" fmla="*/ 11 h 1374"/>
                    <a:gd name="T118" fmla="*/ 2946 w 3152"/>
                    <a:gd name="T119" fmla="*/ 0 h 1374"/>
                    <a:gd name="T120" fmla="*/ 3074 w 3152"/>
                    <a:gd name="T121" fmla="*/ 0 h 1374"/>
                    <a:gd name="T122" fmla="*/ 3142 w 3152"/>
                    <a:gd name="T123" fmla="*/ 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52" h="1374">
                      <a:moveTo>
                        <a:pt x="11" y="1353"/>
                      </a:moveTo>
                      <a:lnTo>
                        <a:pt x="32" y="1353"/>
                      </a:lnTo>
                      <a:cubicBezTo>
                        <a:pt x="38" y="1353"/>
                        <a:pt x="43" y="1358"/>
                        <a:pt x="43" y="1364"/>
                      </a:cubicBezTo>
                      <a:cubicBezTo>
                        <a:pt x="43" y="1370"/>
                        <a:pt x="38" y="1374"/>
                        <a:pt x="32" y="1374"/>
                      </a:cubicBezTo>
                      <a:lnTo>
                        <a:pt x="11" y="1374"/>
                      </a:lnTo>
                      <a:cubicBezTo>
                        <a:pt x="5" y="1374"/>
                        <a:pt x="0" y="1370"/>
                        <a:pt x="0" y="1364"/>
                      </a:cubicBezTo>
                      <a:cubicBezTo>
                        <a:pt x="0" y="1358"/>
                        <a:pt x="5" y="1353"/>
                        <a:pt x="11" y="1353"/>
                      </a:cubicBezTo>
                      <a:close/>
                      <a:moveTo>
                        <a:pt x="75" y="1353"/>
                      </a:moveTo>
                      <a:lnTo>
                        <a:pt x="96" y="1353"/>
                      </a:lnTo>
                      <a:cubicBezTo>
                        <a:pt x="102" y="1353"/>
                        <a:pt x="107" y="1358"/>
                        <a:pt x="107" y="1364"/>
                      </a:cubicBezTo>
                      <a:cubicBezTo>
                        <a:pt x="107" y="1370"/>
                        <a:pt x="102" y="1374"/>
                        <a:pt x="96" y="1374"/>
                      </a:cubicBezTo>
                      <a:lnTo>
                        <a:pt x="75" y="1374"/>
                      </a:lnTo>
                      <a:cubicBezTo>
                        <a:pt x="69" y="1374"/>
                        <a:pt x="64" y="1370"/>
                        <a:pt x="64" y="1364"/>
                      </a:cubicBezTo>
                      <a:cubicBezTo>
                        <a:pt x="64" y="1358"/>
                        <a:pt x="69" y="1353"/>
                        <a:pt x="75" y="1353"/>
                      </a:cubicBezTo>
                      <a:close/>
                      <a:moveTo>
                        <a:pt x="139" y="1353"/>
                      </a:moveTo>
                      <a:lnTo>
                        <a:pt x="160" y="1353"/>
                      </a:lnTo>
                      <a:cubicBezTo>
                        <a:pt x="166" y="1353"/>
                        <a:pt x="171" y="1358"/>
                        <a:pt x="171" y="1364"/>
                      </a:cubicBezTo>
                      <a:cubicBezTo>
                        <a:pt x="171" y="1370"/>
                        <a:pt x="166" y="1374"/>
                        <a:pt x="160" y="1374"/>
                      </a:cubicBezTo>
                      <a:lnTo>
                        <a:pt x="139" y="1374"/>
                      </a:lnTo>
                      <a:cubicBezTo>
                        <a:pt x="133" y="1374"/>
                        <a:pt x="128" y="1370"/>
                        <a:pt x="128" y="1364"/>
                      </a:cubicBezTo>
                      <a:cubicBezTo>
                        <a:pt x="128" y="1358"/>
                        <a:pt x="133" y="1353"/>
                        <a:pt x="139" y="1353"/>
                      </a:cubicBezTo>
                      <a:close/>
                      <a:moveTo>
                        <a:pt x="203" y="1353"/>
                      </a:moveTo>
                      <a:lnTo>
                        <a:pt x="224" y="1353"/>
                      </a:lnTo>
                      <a:cubicBezTo>
                        <a:pt x="230" y="1353"/>
                        <a:pt x="235" y="1358"/>
                        <a:pt x="235" y="1364"/>
                      </a:cubicBezTo>
                      <a:cubicBezTo>
                        <a:pt x="235" y="1370"/>
                        <a:pt x="230" y="1374"/>
                        <a:pt x="224" y="1374"/>
                      </a:cubicBezTo>
                      <a:lnTo>
                        <a:pt x="203" y="1374"/>
                      </a:lnTo>
                      <a:cubicBezTo>
                        <a:pt x="197" y="1374"/>
                        <a:pt x="192" y="1370"/>
                        <a:pt x="192" y="1364"/>
                      </a:cubicBezTo>
                      <a:cubicBezTo>
                        <a:pt x="192" y="1358"/>
                        <a:pt x="197" y="1353"/>
                        <a:pt x="203" y="1353"/>
                      </a:cubicBezTo>
                      <a:close/>
                      <a:moveTo>
                        <a:pt x="267" y="1353"/>
                      </a:moveTo>
                      <a:lnTo>
                        <a:pt x="288" y="1353"/>
                      </a:lnTo>
                      <a:cubicBezTo>
                        <a:pt x="294" y="1353"/>
                        <a:pt x="299" y="1358"/>
                        <a:pt x="299" y="1364"/>
                      </a:cubicBezTo>
                      <a:cubicBezTo>
                        <a:pt x="299" y="1370"/>
                        <a:pt x="294" y="1374"/>
                        <a:pt x="288" y="1374"/>
                      </a:cubicBezTo>
                      <a:lnTo>
                        <a:pt x="267" y="1374"/>
                      </a:lnTo>
                      <a:cubicBezTo>
                        <a:pt x="261" y="1374"/>
                        <a:pt x="256" y="1370"/>
                        <a:pt x="256" y="1364"/>
                      </a:cubicBezTo>
                      <a:cubicBezTo>
                        <a:pt x="256" y="1358"/>
                        <a:pt x="261" y="1353"/>
                        <a:pt x="267" y="1353"/>
                      </a:cubicBezTo>
                      <a:close/>
                      <a:moveTo>
                        <a:pt x="331" y="1353"/>
                      </a:moveTo>
                      <a:lnTo>
                        <a:pt x="352" y="1353"/>
                      </a:lnTo>
                      <a:cubicBezTo>
                        <a:pt x="358" y="1353"/>
                        <a:pt x="363" y="1358"/>
                        <a:pt x="363" y="1364"/>
                      </a:cubicBezTo>
                      <a:cubicBezTo>
                        <a:pt x="363" y="1370"/>
                        <a:pt x="358" y="1374"/>
                        <a:pt x="352" y="1374"/>
                      </a:cubicBezTo>
                      <a:lnTo>
                        <a:pt x="331" y="1374"/>
                      </a:lnTo>
                      <a:cubicBezTo>
                        <a:pt x="325" y="1374"/>
                        <a:pt x="320" y="1370"/>
                        <a:pt x="320" y="1364"/>
                      </a:cubicBezTo>
                      <a:cubicBezTo>
                        <a:pt x="320" y="1358"/>
                        <a:pt x="325" y="1353"/>
                        <a:pt x="331" y="1353"/>
                      </a:cubicBezTo>
                      <a:close/>
                      <a:moveTo>
                        <a:pt x="395" y="1353"/>
                      </a:moveTo>
                      <a:lnTo>
                        <a:pt x="416" y="1353"/>
                      </a:lnTo>
                      <a:cubicBezTo>
                        <a:pt x="422" y="1353"/>
                        <a:pt x="427" y="1358"/>
                        <a:pt x="427" y="1364"/>
                      </a:cubicBezTo>
                      <a:cubicBezTo>
                        <a:pt x="427" y="1370"/>
                        <a:pt x="422" y="1374"/>
                        <a:pt x="416" y="1374"/>
                      </a:cubicBezTo>
                      <a:lnTo>
                        <a:pt x="395" y="1374"/>
                      </a:lnTo>
                      <a:cubicBezTo>
                        <a:pt x="389" y="1374"/>
                        <a:pt x="384" y="1370"/>
                        <a:pt x="384" y="1364"/>
                      </a:cubicBezTo>
                      <a:cubicBezTo>
                        <a:pt x="384" y="1358"/>
                        <a:pt x="389" y="1353"/>
                        <a:pt x="395" y="1353"/>
                      </a:cubicBezTo>
                      <a:close/>
                      <a:moveTo>
                        <a:pt x="459" y="1353"/>
                      </a:moveTo>
                      <a:lnTo>
                        <a:pt x="480" y="1353"/>
                      </a:lnTo>
                      <a:cubicBezTo>
                        <a:pt x="486" y="1353"/>
                        <a:pt x="491" y="1358"/>
                        <a:pt x="491" y="1364"/>
                      </a:cubicBezTo>
                      <a:cubicBezTo>
                        <a:pt x="491" y="1370"/>
                        <a:pt x="486" y="1374"/>
                        <a:pt x="480" y="1374"/>
                      </a:cubicBezTo>
                      <a:lnTo>
                        <a:pt x="459" y="1374"/>
                      </a:lnTo>
                      <a:cubicBezTo>
                        <a:pt x="453" y="1374"/>
                        <a:pt x="448" y="1370"/>
                        <a:pt x="448" y="1364"/>
                      </a:cubicBezTo>
                      <a:cubicBezTo>
                        <a:pt x="448" y="1358"/>
                        <a:pt x="453" y="1353"/>
                        <a:pt x="459" y="1353"/>
                      </a:cubicBezTo>
                      <a:close/>
                      <a:moveTo>
                        <a:pt x="523" y="1353"/>
                      </a:moveTo>
                      <a:lnTo>
                        <a:pt x="544" y="1353"/>
                      </a:lnTo>
                      <a:cubicBezTo>
                        <a:pt x="550" y="1353"/>
                        <a:pt x="555" y="1358"/>
                        <a:pt x="555" y="1364"/>
                      </a:cubicBezTo>
                      <a:cubicBezTo>
                        <a:pt x="555" y="1370"/>
                        <a:pt x="550" y="1374"/>
                        <a:pt x="544" y="1374"/>
                      </a:cubicBezTo>
                      <a:lnTo>
                        <a:pt x="523" y="1374"/>
                      </a:lnTo>
                      <a:cubicBezTo>
                        <a:pt x="517" y="1374"/>
                        <a:pt x="512" y="1370"/>
                        <a:pt x="512" y="1364"/>
                      </a:cubicBezTo>
                      <a:cubicBezTo>
                        <a:pt x="512" y="1358"/>
                        <a:pt x="517" y="1353"/>
                        <a:pt x="523" y="1353"/>
                      </a:cubicBezTo>
                      <a:close/>
                      <a:moveTo>
                        <a:pt x="587" y="1353"/>
                      </a:moveTo>
                      <a:lnTo>
                        <a:pt x="608" y="1353"/>
                      </a:lnTo>
                      <a:cubicBezTo>
                        <a:pt x="614" y="1353"/>
                        <a:pt x="619" y="1358"/>
                        <a:pt x="619" y="1364"/>
                      </a:cubicBezTo>
                      <a:cubicBezTo>
                        <a:pt x="619" y="1370"/>
                        <a:pt x="614" y="1374"/>
                        <a:pt x="608" y="1374"/>
                      </a:cubicBezTo>
                      <a:lnTo>
                        <a:pt x="587" y="1374"/>
                      </a:lnTo>
                      <a:cubicBezTo>
                        <a:pt x="581" y="1374"/>
                        <a:pt x="576" y="1370"/>
                        <a:pt x="576" y="1364"/>
                      </a:cubicBezTo>
                      <a:cubicBezTo>
                        <a:pt x="576" y="1358"/>
                        <a:pt x="581" y="1353"/>
                        <a:pt x="587" y="1353"/>
                      </a:cubicBezTo>
                      <a:close/>
                      <a:moveTo>
                        <a:pt x="651" y="1353"/>
                      </a:moveTo>
                      <a:lnTo>
                        <a:pt x="672" y="1353"/>
                      </a:lnTo>
                      <a:cubicBezTo>
                        <a:pt x="678" y="1353"/>
                        <a:pt x="683" y="1358"/>
                        <a:pt x="683" y="1364"/>
                      </a:cubicBezTo>
                      <a:cubicBezTo>
                        <a:pt x="683" y="1370"/>
                        <a:pt x="678" y="1374"/>
                        <a:pt x="672" y="1374"/>
                      </a:cubicBezTo>
                      <a:lnTo>
                        <a:pt x="651" y="1374"/>
                      </a:lnTo>
                      <a:cubicBezTo>
                        <a:pt x="645" y="1374"/>
                        <a:pt x="640" y="1370"/>
                        <a:pt x="640" y="1364"/>
                      </a:cubicBezTo>
                      <a:cubicBezTo>
                        <a:pt x="640" y="1358"/>
                        <a:pt x="645" y="1353"/>
                        <a:pt x="651" y="1353"/>
                      </a:cubicBezTo>
                      <a:close/>
                      <a:moveTo>
                        <a:pt x="715" y="1353"/>
                      </a:moveTo>
                      <a:lnTo>
                        <a:pt x="736" y="1353"/>
                      </a:lnTo>
                      <a:cubicBezTo>
                        <a:pt x="742" y="1353"/>
                        <a:pt x="747" y="1358"/>
                        <a:pt x="747" y="1364"/>
                      </a:cubicBezTo>
                      <a:cubicBezTo>
                        <a:pt x="747" y="1370"/>
                        <a:pt x="742" y="1374"/>
                        <a:pt x="736" y="1374"/>
                      </a:cubicBezTo>
                      <a:lnTo>
                        <a:pt x="715" y="1374"/>
                      </a:lnTo>
                      <a:cubicBezTo>
                        <a:pt x="709" y="1374"/>
                        <a:pt x="704" y="1370"/>
                        <a:pt x="704" y="1364"/>
                      </a:cubicBezTo>
                      <a:cubicBezTo>
                        <a:pt x="704" y="1358"/>
                        <a:pt x="709" y="1353"/>
                        <a:pt x="715" y="1353"/>
                      </a:cubicBezTo>
                      <a:close/>
                      <a:moveTo>
                        <a:pt x="779" y="1353"/>
                      </a:moveTo>
                      <a:lnTo>
                        <a:pt x="800" y="1353"/>
                      </a:lnTo>
                      <a:cubicBezTo>
                        <a:pt x="806" y="1353"/>
                        <a:pt x="811" y="1358"/>
                        <a:pt x="811" y="1364"/>
                      </a:cubicBezTo>
                      <a:cubicBezTo>
                        <a:pt x="811" y="1370"/>
                        <a:pt x="806" y="1374"/>
                        <a:pt x="800" y="1374"/>
                      </a:cubicBezTo>
                      <a:lnTo>
                        <a:pt x="779" y="1374"/>
                      </a:lnTo>
                      <a:cubicBezTo>
                        <a:pt x="773" y="1374"/>
                        <a:pt x="768" y="1370"/>
                        <a:pt x="768" y="1364"/>
                      </a:cubicBezTo>
                      <a:cubicBezTo>
                        <a:pt x="768" y="1358"/>
                        <a:pt x="773" y="1353"/>
                        <a:pt x="779" y="1353"/>
                      </a:cubicBezTo>
                      <a:close/>
                      <a:moveTo>
                        <a:pt x="843" y="1353"/>
                      </a:moveTo>
                      <a:lnTo>
                        <a:pt x="864" y="1353"/>
                      </a:lnTo>
                      <a:cubicBezTo>
                        <a:pt x="870" y="1353"/>
                        <a:pt x="875" y="1358"/>
                        <a:pt x="875" y="1364"/>
                      </a:cubicBezTo>
                      <a:cubicBezTo>
                        <a:pt x="875" y="1370"/>
                        <a:pt x="870" y="1374"/>
                        <a:pt x="864" y="1374"/>
                      </a:cubicBezTo>
                      <a:lnTo>
                        <a:pt x="843" y="1374"/>
                      </a:lnTo>
                      <a:cubicBezTo>
                        <a:pt x="837" y="1374"/>
                        <a:pt x="832" y="1370"/>
                        <a:pt x="832" y="1364"/>
                      </a:cubicBezTo>
                      <a:cubicBezTo>
                        <a:pt x="832" y="1358"/>
                        <a:pt x="837" y="1353"/>
                        <a:pt x="843" y="1353"/>
                      </a:cubicBezTo>
                      <a:close/>
                      <a:moveTo>
                        <a:pt x="907" y="1353"/>
                      </a:moveTo>
                      <a:lnTo>
                        <a:pt x="928" y="1353"/>
                      </a:lnTo>
                      <a:cubicBezTo>
                        <a:pt x="934" y="1353"/>
                        <a:pt x="939" y="1358"/>
                        <a:pt x="939" y="1364"/>
                      </a:cubicBezTo>
                      <a:cubicBezTo>
                        <a:pt x="939" y="1370"/>
                        <a:pt x="934" y="1374"/>
                        <a:pt x="928" y="1374"/>
                      </a:cubicBezTo>
                      <a:lnTo>
                        <a:pt x="907" y="1374"/>
                      </a:lnTo>
                      <a:cubicBezTo>
                        <a:pt x="901" y="1374"/>
                        <a:pt x="896" y="1370"/>
                        <a:pt x="896" y="1364"/>
                      </a:cubicBezTo>
                      <a:cubicBezTo>
                        <a:pt x="896" y="1358"/>
                        <a:pt x="901" y="1353"/>
                        <a:pt x="907" y="1353"/>
                      </a:cubicBezTo>
                      <a:close/>
                      <a:moveTo>
                        <a:pt x="971" y="1353"/>
                      </a:moveTo>
                      <a:lnTo>
                        <a:pt x="992" y="1353"/>
                      </a:lnTo>
                      <a:cubicBezTo>
                        <a:pt x="998" y="1353"/>
                        <a:pt x="1003" y="1358"/>
                        <a:pt x="1003" y="1364"/>
                      </a:cubicBezTo>
                      <a:cubicBezTo>
                        <a:pt x="1003" y="1370"/>
                        <a:pt x="998" y="1374"/>
                        <a:pt x="992" y="1374"/>
                      </a:cubicBezTo>
                      <a:lnTo>
                        <a:pt x="971" y="1374"/>
                      </a:lnTo>
                      <a:cubicBezTo>
                        <a:pt x="965" y="1374"/>
                        <a:pt x="960" y="1370"/>
                        <a:pt x="960" y="1364"/>
                      </a:cubicBezTo>
                      <a:cubicBezTo>
                        <a:pt x="960" y="1358"/>
                        <a:pt x="965" y="1353"/>
                        <a:pt x="971" y="1353"/>
                      </a:cubicBezTo>
                      <a:close/>
                      <a:moveTo>
                        <a:pt x="1035" y="1353"/>
                      </a:moveTo>
                      <a:lnTo>
                        <a:pt x="1056" y="1353"/>
                      </a:lnTo>
                      <a:cubicBezTo>
                        <a:pt x="1062" y="1353"/>
                        <a:pt x="1067" y="1358"/>
                        <a:pt x="1067" y="1364"/>
                      </a:cubicBezTo>
                      <a:cubicBezTo>
                        <a:pt x="1067" y="1370"/>
                        <a:pt x="1062" y="1374"/>
                        <a:pt x="1056" y="1374"/>
                      </a:cubicBezTo>
                      <a:lnTo>
                        <a:pt x="1035" y="1374"/>
                      </a:lnTo>
                      <a:cubicBezTo>
                        <a:pt x="1029" y="1374"/>
                        <a:pt x="1024" y="1370"/>
                        <a:pt x="1024" y="1364"/>
                      </a:cubicBezTo>
                      <a:cubicBezTo>
                        <a:pt x="1024" y="1358"/>
                        <a:pt x="1029" y="1353"/>
                        <a:pt x="1035" y="1353"/>
                      </a:cubicBezTo>
                      <a:close/>
                      <a:moveTo>
                        <a:pt x="1099" y="1353"/>
                      </a:moveTo>
                      <a:lnTo>
                        <a:pt x="1120" y="1353"/>
                      </a:lnTo>
                      <a:cubicBezTo>
                        <a:pt x="1126" y="1353"/>
                        <a:pt x="1131" y="1358"/>
                        <a:pt x="1131" y="1364"/>
                      </a:cubicBezTo>
                      <a:cubicBezTo>
                        <a:pt x="1131" y="1370"/>
                        <a:pt x="1126" y="1374"/>
                        <a:pt x="1120" y="1374"/>
                      </a:cubicBezTo>
                      <a:lnTo>
                        <a:pt x="1099" y="1374"/>
                      </a:lnTo>
                      <a:cubicBezTo>
                        <a:pt x="1093" y="1374"/>
                        <a:pt x="1088" y="1370"/>
                        <a:pt x="1088" y="1364"/>
                      </a:cubicBezTo>
                      <a:cubicBezTo>
                        <a:pt x="1088" y="1358"/>
                        <a:pt x="1093" y="1353"/>
                        <a:pt x="1099" y="1353"/>
                      </a:cubicBezTo>
                      <a:close/>
                      <a:moveTo>
                        <a:pt x="1163" y="1353"/>
                      </a:moveTo>
                      <a:lnTo>
                        <a:pt x="1184" y="1353"/>
                      </a:lnTo>
                      <a:cubicBezTo>
                        <a:pt x="1190" y="1353"/>
                        <a:pt x="1195" y="1358"/>
                        <a:pt x="1195" y="1364"/>
                      </a:cubicBezTo>
                      <a:cubicBezTo>
                        <a:pt x="1195" y="1370"/>
                        <a:pt x="1190" y="1374"/>
                        <a:pt x="1184" y="1374"/>
                      </a:cubicBezTo>
                      <a:lnTo>
                        <a:pt x="1163" y="1374"/>
                      </a:lnTo>
                      <a:cubicBezTo>
                        <a:pt x="1157" y="1374"/>
                        <a:pt x="1152" y="1370"/>
                        <a:pt x="1152" y="1364"/>
                      </a:cubicBezTo>
                      <a:cubicBezTo>
                        <a:pt x="1152" y="1358"/>
                        <a:pt x="1157" y="1353"/>
                        <a:pt x="1163" y="1353"/>
                      </a:cubicBezTo>
                      <a:close/>
                      <a:moveTo>
                        <a:pt x="1227" y="1353"/>
                      </a:moveTo>
                      <a:lnTo>
                        <a:pt x="1248" y="1353"/>
                      </a:lnTo>
                      <a:cubicBezTo>
                        <a:pt x="1254" y="1353"/>
                        <a:pt x="1259" y="1358"/>
                        <a:pt x="1259" y="1364"/>
                      </a:cubicBezTo>
                      <a:cubicBezTo>
                        <a:pt x="1259" y="1370"/>
                        <a:pt x="1254" y="1374"/>
                        <a:pt x="1248" y="1374"/>
                      </a:cubicBezTo>
                      <a:lnTo>
                        <a:pt x="1227" y="1374"/>
                      </a:lnTo>
                      <a:cubicBezTo>
                        <a:pt x="1221" y="1374"/>
                        <a:pt x="1216" y="1370"/>
                        <a:pt x="1216" y="1364"/>
                      </a:cubicBezTo>
                      <a:cubicBezTo>
                        <a:pt x="1216" y="1358"/>
                        <a:pt x="1221" y="1353"/>
                        <a:pt x="1227" y="1353"/>
                      </a:cubicBezTo>
                      <a:close/>
                      <a:moveTo>
                        <a:pt x="1291" y="1353"/>
                      </a:moveTo>
                      <a:lnTo>
                        <a:pt x="1312" y="1353"/>
                      </a:lnTo>
                      <a:cubicBezTo>
                        <a:pt x="1318" y="1353"/>
                        <a:pt x="1323" y="1358"/>
                        <a:pt x="1323" y="1364"/>
                      </a:cubicBezTo>
                      <a:cubicBezTo>
                        <a:pt x="1323" y="1370"/>
                        <a:pt x="1318" y="1374"/>
                        <a:pt x="1312" y="1374"/>
                      </a:cubicBezTo>
                      <a:lnTo>
                        <a:pt x="1291" y="1374"/>
                      </a:lnTo>
                      <a:cubicBezTo>
                        <a:pt x="1285" y="1374"/>
                        <a:pt x="1280" y="1370"/>
                        <a:pt x="1280" y="1364"/>
                      </a:cubicBezTo>
                      <a:cubicBezTo>
                        <a:pt x="1280" y="1358"/>
                        <a:pt x="1285" y="1353"/>
                        <a:pt x="1291" y="1353"/>
                      </a:cubicBezTo>
                      <a:close/>
                      <a:moveTo>
                        <a:pt x="1344" y="1364"/>
                      </a:moveTo>
                      <a:lnTo>
                        <a:pt x="1344" y="1342"/>
                      </a:lnTo>
                      <a:cubicBezTo>
                        <a:pt x="1344" y="1337"/>
                        <a:pt x="1349" y="1332"/>
                        <a:pt x="1355" y="1332"/>
                      </a:cubicBezTo>
                      <a:cubicBezTo>
                        <a:pt x="1361" y="1332"/>
                        <a:pt x="1366" y="1337"/>
                        <a:pt x="1366" y="1342"/>
                      </a:cubicBezTo>
                      <a:lnTo>
                        <a:pt x="1366" y="1364"/>
                      </a:lnTo>
                      <a:cubicBezTo>
                        <a:pt x="1366" y="1370"/>
                        <a:pt x="1361" y="1374"/>
                        <a:pt x="1355" y="1374"/>
                      </a:cubicBezTo>
                      <a:cubicBezTo>
                        <a:pt x="1349" y="1374"/>
                        <a:pt x="1344" y="1370"/>
                        <a:pt x="1344" y="1364"/>
                      </a:cubicBezTo>
                      <a:close/>
                      <a:moveTo>
                        <a:pt x="1344" y="1300"/>
                      </a:moveTo>
                      <a:lnTo>
                        <a:pt x="1344" y="1278"/>
                      </a:lnTo>
                      <a:cubicBezTo>
                        <a:pt x="1344" y="1273"/>
                        <a:pt x="1349" y="1268"/>
                        <a:pt x="1355" y="1268"/>
                      </a:cubicBezTo>
                      <a:cubicBezTo>
                        <a:pt x="1361" y="1268"/>
                        <a:pt x="1366" y="1273"/>
                        <a:pt x="1366" y="1278"/>
                      </a:cubicBezTo>
                      <a:lnTo>
                        <a:pt x="1366" y="1300"/>
                      </a:lnTo>
                      <a:cubicBezTo>
                        <a:pt x="1366" y="1306"/>
                        <a:pt x="1361" y="1310"/>
                        <a:pt x="1355" y="1310"/>
                      </a:cubicBezTo>
                      <a:cubicBezTo>
                        <a:pt x="1349" y="1310"/>
                        <a:pt x="1344" y="1306"/>
                        <a:pt x="1344" y="1300"/>
                      </a:cubicBezTo>
                      <a:close/>
                      <a:moveTo>
                        <a:pt x="1344" y="1236"/>
                      </a:moveTo>
                      <a:lnTo>
                        <a:pt x="1344" y="1214"/>
                      </a:lnTo>
                      <a:cubicBezTo>
                        <a:pt x="1344" y="1209"/>
                        <a:pt x="1349" y="1204"/>
                        <a:pt x="1355" y="1204"/>
                      </a:cubicBezTo>
                      <a:cubicBezTo>
                        <a:pt x="1361" y="1204"/>
                        <a:pt x="1366" y="1209"/>
                        <a:pt x="1366" y="1214"/>
                      </a:cubicBezTo>
                      <a:lnTo>
                        <a:pt x="1366" y="1236"/>
                      </a:lnTo>
                      <a:cubicBezTo>
                        <a:pt x="1366" y="1242"/>
                        <a:pt x="1361" y="1246"/>
                        <a:pt x="1355" y="1246"/>
                      </a:cubicBezTo>
                      <a:cubicBezTo>
                        <a:pt x="1349" y="1246"/>
                        <a:pt x="1344" y="1242"/>
                        <a:pt x="1344" y="1236"/>
                      </a:cubicBezTo>
                      <a:close/>
                      <a:moveTo>
                        <a:pt x="1344" y="1172"/>
                      </a:moveTo>
                      <a:lnTo>
                        <a:pt x="1344" y="1150"/>
                      </a:lnTo>
                      <a:cubicBezTo>
                        <a:pt x="1344" y="1145"/>
                        <a:pt x="1349" y="1140"/>
                        <a:pt x="1355" y="1140"/>
                      </a:cubicBezTo>
                      <a:cubicBezTo>
                        <a:pt x="1361" y="1140"/>
                        <a:pt x="1366" y="1145"/>
                        <a:pt x="1366" y="1150"/>
                      </a:cubicBezTo>
                      <a:lnTo>
                        <a:pt x="1366" y="1172"/>
                      </a:lnTo>
                      <a:cubicBezTo>
                        <a:pt x="1366" y="1178"/>
                        <a:pt x="1361" y="1182"/>
                        <a:pt x="1355" y="1182"/>
                      </a:cubicBezTo>
                      <a:cubicBezTo>
                        <a:pt x="1349" y="1182"/>
                        <a:pt x="1344" y="1178"/>
                        <a:pt x="1344" y="1172"/>
                      </a:cubicBezTo>
                      <a:close/>
                      <a:moveTo>
                        <a:pt x="1344" y="1108"/>
                      </a:moveTo>
                      <a:lnTo>
                        <a:pt x="1344" y="1086"/>
                      </a:lnTo>
                      <a:cubicBezTo>
                        <a:pt x="1344" y="1081"/>
                        <a:pt x="1349" y="1076"/>
                        <a:pt x="1355" y="1076"/>
                      </a:cubicBezTo>
                      <a:cubicBezTo>
                        <a:pt x="1361" y="1076"/>
                        <a:pt x="1366" y="1081"/>
                        <a:pt x="1366" y="1086"/>
                      </a:cubicBezTo>
                      <a:lnTo>
                        <a:pt x="1366" y="1108"/>
                      </a:lnTo>
                      <a:cubicBezTo>
                        <a:pt x="1366" y="1114"/>
                        <a:pt x="1361" y="1118"/>
                        <a:pt x="1355" y="1118"/>
                      </a:cubicBezTo>
                      <a:cubicBezTo>
                        <a:pt x="1349" y="1118"/>
                        <a:pt x="1344" y="1114"/>
                        <a:pt x="1344" y="1108"/>
                      </a:cubicBezTo>
                      <a:close/>
                      <a:moveTo>
                        <a:pt x="1344" y="1044"/>
                      </a:moveTo>
                      <a:lnTo>
                        <a:pt x="1344" y="1022"/>
                      </a:lnTo>
                      <a:cubicBezTo>
                        <a:pt x="1344" y="1017"/>
                        <a:pt x="1349" y="1012"/>
                        <a:pt x="1355" y="1012"/>
                      </a:cubicBezTo>
                      <a:cubicBezTo>
                        <a:pt x="1361" y="1012"/>
                        <a:pt x="1366" y="1017"/>
                        <a:pt x="1366" y="1022"/>
                      </a:cubicBezTo>
                      <a:lnTo>
                        <a:pt x="1366" y="1044"/>
                      </a:lnTo>
                      <a:cubicBezTo>
                        <a:pt x="1366" y="1050"/>
                        <a:pt x="1361" y="1054"/>
                        <a:pt x="1355" y="1054"/>
                      </a:cubicBezTo>
                      <a:cubicBezTo>
                        <a:pt x="1349" y="1054"/>
                        <a:pt x="1344" y="1050"/>
                        <a:pt x="1344" y="1044"/>
                      </a:cubicBezTo>
                      <a:close/>
                      <a:moveTo>
                        <a:pt x="1344" y="980"/>
                      </a:moveTo>
                      <a:lnTo>
                        <a:pt x="1344" y="958"/>
                      </a:lnTo>
                      <a:cubicBezTo>
                        <a:pt x="1344" y="953"/>
                        <a:pt x="1349" y="948"/>
                        <a:pt x="1355" y="948"/>
                      </a:cubicBezTo>
                      <a:cubicBezTo>
                        <a:pt x="1361" y="948"/>
                        <a:pt x="1366" y="953"/>
                        <a:pt x="1366" y="958"/>
                      </a:cubicBezTo>
                      <a:lnTo>
                        <a:pt x="1366" y="980"/>
                      </a:lnTo>
                      <a:cubicBezTo>
                        <a:pt x="1366" y="986"/>
                        <a:pt x="1361" y="990"/>
                        <a:pt x="1355" y="990"/>
                      </a:cubicBezTo>
                      <a:cubicBezTo>
                        <a:pt x="1349" y="990"/>
                        <a:pt x="1344" y="986"/>
                        <a:pt x="1344" y="980"/>
                      </a:cubicBezTo>
                      <a:close/>
                      <a:moveTo>
                        <a:pt x="1344" y="916"/>
                      </a:moveTo>
                      <a:lnTo>
                        <a:pt x="1344" y="894"/>
                      </a:lnTo>
                      <a:cubicBezTo>
                        <a:pt x="1344" y="889"/>
                        <a:pt x="1349" y="884"/>
                        <a:pt x="1355" y="884"/>
                      </a:cubicBezTo>
                      <a:cubicBezTo>
                        <a:pt x="1361" y="884"/>
                        <a:pt x="1366" y="889"/>
                        <a:pt x="1366" y="894"/>
                      </a:cubicBezTo>
                      <a:lnTo>
                        <a:pt x="1366" y="916"/>
                      </a:lnTo>
                      <a:cubicBezTo>
                        <a:pt x="1366" y="922"/>
                        <a:pt x="1361" y="926"/>
                        <a:pt x="1355" y="926"/>
                      </a:cubicBezTo>
                      <a:cubicBezTo>
                        <a:pt x="1349" y="926"/>
                        <a:pt x="1344" y="922"/>
                        <a:pt x="1344" y="916"/>
                      </a:cubicBezTo>
                      <a:close/>
                      <a:moveTo>
                        <a:pt x="1344" y="852"/>
                      </a:moveTo>
                      <a:lnTo>
                        <a:pt x="1344" y="830"/>
                      </a:lnTo>
                      <a:cubicBezTo>
                        <a:pt x="1344" y="825"/>
                        <a:pt x="1349" y="820"/>
                        <a:pt x="1355" y="820"/>
                      </a:cubicBezTo>
                      <a:cubicBezTo>
                        <a:pt x="1361" y="820"/>
                        <a:pt x="1366" y="825"/>
                        <a:pt x="1366" y="830"/>
                      </a:cubicBezTo>
                      <a:lnTo>
                        <a:pt x="1366" y="852"/>
                      </a:lnTo>
                      <a:cubicBezTo>
                        <a:pt x="1366" y="858"/>
                        <a:pt x="1361" y="862"/>
                        <a:pt x="1355" y="862"/>
                      </a:cubicBezTo>
                      <a:cubicBezTo>
                        <a:pt x="1349" y="862"/>
                        <a:pt x="1344" y="858"/>
                        <a:pt x="1344" y="852"/>
                      </a:cubicBezTo>
                      <a:close/>
                      <a:moveTo>
                        <a:pt x="1344" y="788"/>
                      </a:moveTo>
                      <a:lnTo>
                        <a:pt x="1344" y="766"/>
                      </a:lnTo>
                      <a:cubicBezTo>
                        <a:pt x="1344" y="761"/>
                        <a:pt x="1349" y="756"/>
                        <a:pt x="1355" y="756"/>
                      </a:cubicBezTo>
                      <a:cubicBezTo>
                        <a:pt x="1361" y="756"/>
                        <a:pt x="1366" y="761"/>
                        <a:pt x="1366" y="766"/>
                      </a:cubicBezTo>
                      <a:lnTo>
                        <a:pt x="1366" y="788"/>
                      </a:lnTo>
                      <a:cubicBezTo>
                        <a:pt x="1366" y="794"/>
                        <a:pt x="1361" y="798"/>
                        <a:pt x="1355" y="798"/>
                      </a:cubicBezTo>
                      <a:cubicBezTo>
                        <a:pt x="1349" y="798"/>
                        <a:pt x="1344" y="794"/>
                        <a:pt x="1344" y="788"/>
                      </a:cubicBezTo>
                      <a:close/>
                      <a:moveTo>
                        <a:pt x="1344" y="724"/>
                      </a:moveTo>
                      <a:lnTo>
                        <a:pt x="1344" y="702"/>
                      </a:lnTo>
                      <a:cubicBezTo>
                        <a:pt x="1344" y="697"/>
                        <a:pt x="1349" y="692"/>
                        <a:pt x="1355" y="692"/>
                      </a:cubicBezTo>
                      <a:cubicBezTo>
                        <a:pt x="1361" y="692"/>
                        <a:pt x="1366" y="697"/>
                        <a:pt x="1366" y="702"/>
                      </a:cubicBezTo>
                      <a:lnTo>
                        <a:pt x="1366" y="724"/>
                      </a:lnTo>
                      <a:cubicBezTo>
                        <a:pt x="1366" y="730"/>
                        <a:pt x="1361" y="734"/>
                        <a:pt x="1355" y="734"/>
                      </a:cubicBezTo>
                      <a:cubicBezTo>
                        <a:pt x="1349" y="734"/>
                        <a:pt x="1344" y="730"/>
                        <a:pt x="1344" y="724"/>
                      </a:cubicBezTo>
                      <a:close/>
                      <a:moveTo>
                        <a:pt x="1344" y="660"/>
                      </a:moveTo>
                      <a:lnTo>
                        <a:pt x="1344" y="638"/>
                      </a:lnTo>
                      <a:cubicBezTo>
                        <a:pt x="1344" y="633"/>
                        <a:pt x="1349" y="628"/>
                        <a:pt x="1355" y="628"/>
                      </a:cubicBezTo>
                      <a:cubicBezTo>
                        <a:pt x="1361" y="628"/>
                        <a:pt x="1366" y="633"/>
                        <a:pt x="1366" y="638"/>
                      </a:cubicBezTo>
                      <a:lnTo>
                        <a:pt x="1366" y="660"/>
                      </a:lnTo>
                      <a:cubicBezTo>
                        <a:pt x="1366" y="666"/>
                        <a:pt x="1361" y="670"/>
                        <a:pt x="1355" y="670"/>
                      </a:cubicBezTo>
                      <a:cubicBezTo>
                        <a:pt x="1349" y="670"/>
                        <a:pt x="1344" y="666"/>
                        <a:pt x="1344" y="660"/>
                      </a:cubicBezTo>
                      <a:close/>
                      <a:moveTo>
                        <a:pt x="1344" y="596"/>
                      </a:moveTo>
                      <a:lnTo>
                        <a:pt x="1344" y="574"/>
                      </a:lnTo>
                      <a:cubicBezTo>
                        <a:pt x="1344" y="569"/>
                        <a:pt x="1349" y="564"/>
                        <a:pt x="1355" y="564"/>
                      </a:cubicBezTo>
                      <a:cubicBezTo>
                        <a:pt x="1361" y="564"/>
                        <a:pt x="1366" y="569"/>
                        <a:pt x="1366" y="574"/>
                      </a:cubicBezTo>
                      <a:lnTo>
                        <a:pt x="1366" y="596"/>
                      </a:lnTo>
                      <a:cubicBezTo>
                        <a:pt x="1366" y="602"/>
                        <a:pt x="1361" y="606"/>
                        <a:pt x="1355" y="606"/>
                      </a:cubicBezTo>
                      <a:cubicBezTo>
                        <a:pt x="1349" y="606"/>
                        <a:pt x="1344" y="602"/>
                        <a:pt x="1344" y="596"/>
                      </a:cubicBezTo>
                      <a:close/>
                      <a:moveTo>
                        <a:pt x="1344" y="532"/>
                      </a:moveTo>
                      <a:lnTo>
                        <a:pt x="1344" y="510"/>
                      </a:lnTo>
                      <a:cubicBezTo>
                        <a:pt x="1344" y="505"/>
                        <a:pt x="1349" y="500"/>
                        <a:pt x="1355" y="500"/>
                      </a:cubicBezTo>
                      <a:cubicBezTo>
                        <a:pt x="1361" y="500"/>
                        <a:pt x="1366" y="505"/>
                        <a:pt x="1366" y="510"/>
                      </a:cubicBezTo>
                      <a:lnTo>
                        <a:pt x="1366" y="532"/>
                      </a:lnTo>
                      <a:cubicBezTo>
                        <a:pt x="1366" y="538"/>
                        <a:pt x="1361" y="542"/>
                        <a:pt x="1355" y="542"/>
                      </a:cubicBezTo>
                      <a:cubicBezTo>
                        <a:pt x="1349" y="542"/>
                        <a:pt x="1344" y="538"/>
                        <a:pt x="1344" y="532"/>
                      </a:cubicBezTo>
                      <a:close/>
                      <a:moveTo>
                        <a:pt x="1344" y="468"/>
                      </a:moveTo>
                      <a:lnTo>
                        <a:pt x="1344" y="446"/>
                      </a:lnTo>
                      <a:cubicBezTo>
                        <a:pt x="1344" y="441"/>
                        <a:pt x="1349" y="436"/>
                        <a:pt x="1355" y="436"/>
                      </a:cubicBezTo>
                      <a:cubicBezTo>
                        <a:pt x="1361" y="436"/>
                        <a:pt x="1366" y="441"/>
                        <a:pt x="1366" y="446"/>
                      </a:cubicBezTo>
                      <a:lnTo>
                        <a:pt x="1366" y="468"/>
                      </a:lnTo>
                      <a:cubicBezTo>
                        <a:pt x="1366" y="474"/>
                        <a:pt x="1361" y="478"/>
                        <a:pt x="1355" y="478"/>
                      </a:cubicBezTo>
                      <a:cubicBezTo>
                        <a:pt x="1349" y="478"/>
                        <a:pt x="1344" y="474"/>
                        <a:pt x="1344" y="468"/>
                      </a:cubicBezTo>
                      <a:close/>
                      <a:moveTo>
                        <a:pt x="1344" y="404"/>
                      </a:moveTo>
                      <a:lnTo>
                        <a:pt x="1344" y="382"/>
                      </a:lnTo>
                      <a:cubicBezTo>
                        <a:pt x="1344" y="377"/>
                        <a:pt x="1349" y="372"/>
                        <a:pt x="1355" y="372"/>
                      </a:cubicBezTo>
                      <a:cubicBezTo>
                        <a:pt x="1361" y="372"/>
                        <a:pt x="1366" y="377"/>
                        <a:pt x="1366" y="382"/>
                      </a:cubicBezTo>
                      <a:lnTo>
                        <a:pt x="1366" y="404"/>
                      </a:lnTo>
                      <a:cubicBezTo>
                        <a:pt x="1366" y="410"/>
                        <a:pt x="1361" y="414"/>
                        <a:pt x="1355" y="414"/>
                      </a:cubicBezTo>
                      <a:cubicBezTo>
                        <a:pt x="1349" y="414"/>
                        <a:pt x="1344" y="410"/>
                        <a:pt x="1344" y="404"/>
                      </a:cubicBezTo>
                      <a:close/>
                      <a:moveTo>
                        <a:pt x="1344" y="340"/>
                      </a:moveTo>
                      <a:lnTo>
                        <a:pt x="1344" y="318"/>
                      </a:lnTo>
                      <a:cubicBezTo>
                        <a:pt x="1344" y="313"/>
                        <a:pt x="1349" y="308"/>
                        <a:pt x="1355" y="308"/>
                      </a:cubicBezTo>
                      <a:cubicBezTo>
                        <a:pt x="1361" y="308"/>
                        <a:pt x="1366" y="313"/>
                        <a:pt x="1366" y="318"/>
                      </a:cubicBezTo>
                      <a:lnTo>
                        <a:pt x="1366" y="340"/>
                      </a:lnTo>
                      <a:cubicBezTo>
                        <a:pt x="1366" y="346"/>
                        <a:pt x="1361" y="350"/>
                        <a:pt x="1355" y="350"/>
                      </a:cubicBezTo>
                      <a:cubicBezTo>
                        <a:pt x="1349" y="350"/>
                        <a:pt x="1344" y="346"/>
                        <a:pt x="1344" y="340"/>
                      </a:cubicBezTo>
                      <a:close/>
                      <a:moveTo>
                        <a:pt x="1344" y="276"/>
                      </a:moveTo>
                      <a:lnTo>
                        <a:pt x="1344" y="254"/>
                      </a:lnTo>
                      <a:cubicBezTo>
                        <a:pt x="1344" y="249"/>
                        <a:pt x="1349" y="244"/>
                        <a:pt x="1355" y="244"/>
                      </a:cubicBezTo>
                      <a:cubicBezTo>
                        <a:pt x="1361" y="244"/>
                        <a:pt x="1366" y="249"/>
                        <a:pt x="1366" y="254"/>
                      </a:cubicBezTo>
                      <a:lnTo>
                        <a:pt x="1366" y="276"/>
                      </a:lnTo>
                      <a:cubicBezTo>
                        <a:pt x="1366" y="282"/>
                        <a:pt x="1361" y="286"/>
                        <a:pt x="1355" y="286"/>
                      </a:cubicBezTo>
                      <a:cubicBezTo>
                        <a:pt x="1349" y="286"/>
                        <a:pt x="1344" y="282"/>
                        <a:pt x="1344" y="276"/>
                      </a:cubicBezTo>
                      <a:close/>
                      <a:moveTo>
                        <a:pt x="1344" y="212"/>
                      </a:moveTo>
                      <a:lnTo>
                        <a:pt x="1344" y="190"/>
                      </a:lnTo>
                      <a:cubicBezTo>
                        <a:pt x="1344" y="185"/>
                        <a:pt x="1349" y="180"/>
                        <a:pt x="1355" y="180"/>
                      </a:cubicBezTo>
                      <a:cubicBezTo>
                        <a:pt x="1361" y="180"/>
                        <a:pt x="1366" y="185"/>
                        <a:pt x="1366" y="190"/>
                      </a:cubicBezTo>
                      <a:lnTo>
                        <a:pt x="1366" y="212"/>
                      </a:lnTo>
                      <a:cubicBezTo>
                        <a:pt x="1366" y="218"/>
                        <a:pt x="1361" y="222"/>
                        <a:pt x="1355" y="222"/>
                      </a:cubicBezTo>
                      <a:cubicBezTo>
                        <a:pt x="1349" y="222"/>
                        <a:pt x="1344" y="218"/>
                        <a:pt x="1344" y="212"/>
                      </a:cubicBezTo>
                      <a:close/>
                      <a:moveTo>
                        <a:pt x="1344" y="148"/>
                      </a:moveTo>
                      <a:lnTo>
                        <a:pt x="1344" y="126"/>
                      </a:lnTo>
                      <a:cubicBezTo>
                        <a:pt x="1344" y="121"/>
                        <a:pt x="1349" y="116"/>
                        <a:pt x="1355" y="116"/>
                      </a:cubicBezTo>
                      <a:cubicBezTo>
                        <a:pt x="1361" y="116"/>
                        <a:pt x="1366" y="121"/>
                        <a:pt x="1366" y="126"/>
                      </a:cubicBezTo>
                      <a:lnTo>
                        <a:pt x="1366" y="148"/>
                      </a:lnTo>
                      <a:cubicBezTo>
                        <a:pt x="1366" y="154"/>
                        <a:pt x="1361" y="158"/>
                        <a:pt x="1355" y="158"/>
                      </a:cubicBezTo>
                      <a:cubicBezTo>
                        <a:pt x="1349" y="158"/>
                        <a:pt x="1344" y="154"/>
                        <a:pt x="1344" y="148"/>
                      </a:cubicBezTo>
                      <a:close/>
                      <a:moveTo>
                        <a:pt x="1344" y="84"/>
                      </a:moveTo>
                      <a:lnTo>
                        <a:pt x="1344" y="62"/>
                      </a:lnTo>
                      <a:cubicBezTo>
                        <a:pt x="1344" y="57"/>
                        <a:pt x="1349" y="52"/>
                        <a:pt x="1355" y="52"/>
                      </a:cubicBezTo>
                      <a:cubicBezTo>
                        <a:pt x="1361" y="52"/>
                        <a:pt x="1366" y="57"/>
                        <a:pt x="1366" y="62"/>
                      </a:cubicBezTo>
                      <a:lnTo>
                        <a:pt x="1366" y="84"/>
                      </a:lnTo>
                      <a:cubicBezTo>
                        <a:pt x="1366" y="90"/>
                        <a:pt x="1361" y="94"/>
                        <a:pt x="1355" y="94"/>
                      </a:cubicBezTo>
                      <a:cubicBezTo>
                        <a:pt x="1349" y="94"/>
                        <a:pt x="1344" y="90"/>
                        <a:pt x="1344" y="84"/>
                      </a:cubicBezTo>
                      <a:close/>
                      <a:moveTo>
                        <a:pt x="1344" y="20"/>
                      </a:moveTo>
                      <a:lnTo>
                        <a:pt x="1344" y="11"/>
                      </a:lnTo>
                      <a:cubicBezTo>
                        <a:pt x="1344" y="5"/>
                        <a:pt x="1349" y="0"/>
                        <a:pt x="1355" y="0"/>
                      </a:cubicBezTo>
                      <a:lnTo>
                        <a:pt x="1368" y="0"/>
                      </a:lnTo>
                      <a:cubicBezTo>
                        <a:pt x="1373" y="0"/>
                        <a:pt x="1378" y="5"/>
                        <a:pt x="1378" y="11"/>
                      </a:cubicBezTo>
                      <a:cubicBezTo>
                        <a:pt x="1378" y="17"/>
                        <a:pt x="1373" y="22"/>
                        <a:pt x="1368" y="22"/>
                      </a:cubicBezTo>
                      <a:lnTo>
                        <a:pt x="1355" y="22"/>
                      </a:lnTo>
                      <a:lnTo>
                        <a:pt x="1366" y="11"/>
                      </a:lnTo>
                      <a:lnTo>
                        <a:pt x="1366" y="20"/>
                      </a:lnTo>
                      <a:cubicBezTo>
                        <a:pt x="1366" y="26"/>
                        <a:pt x="1361" y="30"/>
                        <a:pt x="1355" y="30"/>
                      </a:cubicBezTo>
                      <a:cubicBezTo>
                        <a:pt x="1349" y="30"/>
                        <a:pt x="1344" y="26"/>
                        <a:pt x="1344" y="20"/>
                      </a:cubicBezTo>
                      <a:close/>
                      <a:moveTo>
                        <a:pt x="1410" y="0"/>
                      </a:moveTo>
                      <a:lnTo>
                        <a:pt x="1432" y="0"/>
                      </a:lnTo>
                      <a:cubicBezTo>
                        <a:pt x="1437" y="0"/>
                        <a:pt x="1442" y="5"/>
                        <a:pt x="1442" y="11"/>
                      </a:cubicBezTo>
                      <a:cubicBezTo>
                        <a:pt x="1442" y="17"/>
                        <a:pt x="1437" y="22"/>
                        <a:pt x="1432" y="22"/>
                      </a:cubicBezTo>
                      <a:lnTo>
                        <a:pt x="1410" y="22"/>
                      </a:lnTo>
                      <a:cubicBezTo>
                        <a:pt x="1404" y="22"/>
                        <a:pt x="1400" y="17"/>
                        <a:pt x="1400" y="11"/>
                      </a:cubicBezTo>
                      <a:cubicBezTo>
                        <a:pt x="1400" y="5"/>
                        <a:pt x="1404" y="0"/>
                        <a:pt x="1410" y="0"/>
                      </a:cubicBezTo>
                      <a:close/>
                      <a:moveTo>
                        <a:pt x="1474" y="0"/>
                      </a:moveTo>
                      <a:lnTo>
                        <a:pt x="1496" y="0"/>
                      </a:lnTo>
                      <a:cubicBezTo>
                        <a:pt x="1501" y="0"/>
                        <a:pt x="1506" y="5"/>
                        <a:pt x="1506" y="11"/>
                      </a:cubicBezTo>
                      <a:cubicBezTo>
                        <a:pt x="1506" y="17"/>
                        <a:pt x="1501" y="22"/>
                        <a:pt x="1496" y="22"/>
                      </a:cubicBezTo>
                      <a:lnTo>
                        <a:pt x="1474" y="22"/>
                      </a:lnTo>
                      <a:cubicBezTo>
                        <a:pt x="1468" y="22"/>
                        <a:pt x="1464" y="17"/>
                        <a:pt x="1464" y="11"/>
                      </a:cubicBezTo>
                      <a:cubicBezTo>
                        <a:pt x="1464" y="5"/>
                        <a:pt x="1468" y="0"/>
                        <a:pt x="1474" y="0"/>
                      </a:cubicBezTo>
                      <a:close/>
                      <a:moveTo>
                        <a:pt x="1538" y="0"/>
                      </a:moveTo>
                      <a:lnTo>
                        <a:pt x="1560" y="0"/>
                      </a:lnTo>
                      <a:cubicBezTo>
                        <a:pt x="1565" y="0"/>
                        <a:pt x="1570" y="5"/>
                        <a:pt x="1570" y="11"/>
                      </a:cubicBezTo>
                      <a:cubicBezTo>
                        <a:pt x="1570" y="17"/>
                        <a:pt x="1565" y="22"/>
                        <a:pt x="1560" y="22"/>
                      </a:cubicBezTo>
                      <a:lnTo>
                        <a:pt x="1538" y="22"/>
                      </a:lnTo>
                      <a:cubicBezTo>
                        <a:pt x="1532" y="22"/>
                        <a:pt x="1528" y="17"/>
                        <a:pt x="1528" y="11"/>
                      </a:cubicBezTo>
                      <a:cubicBezTo>
                        <a:pt x="1528" y="5"/>
                        <a:pt x="1532" y="0"/>
                        <a:pt x="1538" y="0"/>
                      </a:cubicBezTo>
                      <a:close/>
                      <a:moveTo>
                        <a:pt x="1602" y="0"/>
                      </a:moveTo>
                      <a:lnTo>
                        <a:pt x="1624" y="0"/>
                      </a:lnTo>
                      <a:cubicBezTo>
                        <a:pt x="1629" y="0"/>
                        <a:pt x="1634" y="5"/>
                        <a:pt x="1634" y="11"/>
                      </a:cubicBezTo>
                      <a:cubicBezTo>
                        <a:pt x="1634" y="17"/>
                        <a:pt x="1629" y="22"/>
                        <a:pt x="1624" y="22"/>
                      </a:cubicBezTo>
                      <a:lnTo>
                        <a:pt x="1602" y="22"/>
                      </a:lnTo>
                      <a:cubicBezTo>
                        <a:pt x="1596" y="22"/>
                        <a:pt x="1592" y="17"/>
                        <a:pt x="1592" y="11"/>
                      </a:cubicBezTo>
                      <a:cubicBezTo>
                        <a:pt x="1592" y="5"/>
                        <a:pt x="1596" y="0"/>
                        <a:pt x="1602" y="0"/>
                      </a:cubicBezTo>
                      <a:close/>
                      <a:moveTo>
                        <a:pt x="1666" y="0"/>
                      </a:moveTo>
                      <a:lnTo>
                        <a:pt x="1688" y="0"/>
                      </a:lnTo>
                      <a:cubicBezTo>
                        <a:pt x="1693" y="0"/>
                        <a:pt x="1698" y="5"/>
                        <a:pt x="1698" y="11"/>
                      </a:cubicBezTo>
                      <a:cubicBezTo>
                        <a:pt x="1698" y="17"/>
                        <a:pt x="1693" y="22"/>
                        <a:pt x="1688" y="22"/>
                      </a:cubicBezTo>
                      <a:lnTo>
                        <a:pt x="1666" y="22"/>
                      </a:lnTo>
                      <a:cubicBezTo>
                        <a:pt x="1660" y="22"/>
                        <a:pt x="1656" y="17"/>
                        <a:pt x="1656" y="11"/>
                      </a:cubicBezTo>
                      <a:cubicBezTo>
                        <a:pt x="1656" y="5"/>
                        <a:pt x="1660" y="0"/>
                        <a:pt x="1666" y="0"/>
                      </a:cubicBezTo>
                      <a:close/>
                      <a:moveTo>
                        <a:pt x="1730" y="0"/>
                      </a:moveTo>
                      <a:lnTo>
                        <a:pt x="1752" y="0"/>
                      </a:lnTo>
                      <a:cubicBezTo>
                        <a:pt x="1757" y="0"/>
                        <a:pt x="1762" y="5"/>
                        <a:pt x="1762" y="11"/>
                      </a:cubicBezTo>
                      <a:cubicBezTo>
                        <a:pt x="1762" y="17"/>
                        <a:pt x="1757" y="22"/>
                        <a:pt x="1752" y="22"/>
                      </a:cubicBezTo>
                      <a:lnTo>
                        <a:pt x="1730" y="22"/>
                      </a:lnTo>
                      <a:cubicBezTo>
                        <a:pt x="1724" y="22"/>
                        <a:pt x="1720" y="17"/>
                        <a:pt x="1720" y="11"/>
                      </a:cubicBezTo>
                      <a:cubicBezTo>
                        <a:pt x="1720" y="5"/>
                        <a:pt x="1724" y="0"/>
                        <a:pt x="1730" y="0"/>
                      </a:cubicBezTo>
                      <a:close/>
                      <a:moveTo>
                        <a:pt x="1794" y="0"/>
                      </a:moveTo>
                      <a:lnTo>
                        <a:pt x="1816" y="0"/>
                      </a:lnTo>
                      <a:cubicBezTo>
                        <a:pt x="1821" y="0"/>
                        <a:pt x="1826" y="5"/>
                        <a:pt x="1826" y="11"/>
                      </a:cubicBezTo>
                      <a:cubicBezTo>
                        <a:pt x="1826" y="17"/>
                        <a:pt x="1821" y="22"/>
                        <a:pt x="1816" y="22"/>
                      </a:cubicBezTo>
                      <a:lnTo>
                        <a:pt x="1794" y="22"/>
                      </a:lnTo>
                      <a:cubicBezTo>
                        <a:pt x="1788" y="22"/>
                        <a:pt x="1784" y="17"/>
                        <a:pt x="1784" y="11"/>
                      </a:cubicBezTo>
                      <a:cubicBezTo>
                        <a:pt x="1784" y="5"/>
                        <a:pt x="1788" y="0"/>
                        <a:pt x="1794" y="0"/>
                      </a:cubicBezTo>
                      <a:close/>
                      <a:moveTo>
                        <a:pt x="1858" y="0"/>
                      </a:moveTo>
                      <a:lnTo>
                        <a:pt x="1880" y="0"/>
                      </a:lnTo>
                      <a:cubicBezTo>
                        <a:pt x="1885" y="0"/>
                        <a:pt x="1890" y="5"/>
                        <a:pt x="1890" y="11"/>
                      </a:cubicBezTo>
                      <a:cubicBezTo>
                        <a:pt x="1890" y="17"/>
                        <a:pt x="1885" y="22"/>
                        <a:pt x="1880" y="22"/>
                      </a:cubicBezTo>
                      <a:lnTo>
                        <a:pt x="1858" y="22"/>
                      </a:lnTo>
                      <a:cubicBezTo>
                        <a:pt x="1852" y="22"/>
                        <a:pt x="1848" y="17"/>
                        <a:pt x="1848" y="11"/>
                      </a:cubicBezTo>
                      <a:cubicBezTo>
                        <a:pt x="1848" y="5"/>
                        <a:pt x="1852" y="0"/>
                        <a:pt x="1858" y="0"/>
                      </a:cubicBezTo>
                      <a:close/>
                      <a:moveTo>
                        <a:pt x="1922" y="0"/>
                      </a:moveTo>
                      <a:lnTo>
                        <a:pt x="1944" y="0"/>
                      </a:lnTo>
                      <a:cubicBezTo>
                        <a:pt x="1949" y="0"/>
                        <a:pt x="1954" y="5"/>
                        <a:pt x="1954" y="11"/>
                      </a:cubicBezTo>
                      <a:cubicBezTo>
                        <a:pt x="1954" y="17"/>
                        <a:pt x="1949" y="22"/>
                        <a:pt x="1944" y="22"/>
                      </a:cubicBezTo>
                      <a:lnTo>
                        <a:pt x="1922" y="22"/>
                      </a:lnTo>
                      <a:cubicBezTo>
                        <a:pt x="1916" y="22"/>
                        <a:pt x="1912" y="17"/>
                        <a:pt x="1912" y="11"/>
                      </a:cubicBezTo>
                      <a:cubicBezTo>
                        <a:pt x="1912" y="5"/>
                        <a:pt x="1916" y="0"/>
                        <a:pt x="1922" y="0"/>
                      </a:cubicBezTo>
                      <a:close/>
                      <a:moveTo>
                        <a:pt x="1986" y="0"/>
                      </a:moveTo>
                      <a:lnTo>
                        <a:pt x="2008" y="0"/>
                      </a:lnTo>
                      <a:cubicBezTo>
                        <a:pt x="2013" y="0"/>
                        <a:pt x="2018" y="5"/>
                        <a:pt x="2018" y="11"/>
                      </a:cubicBezTo>
                      <a:cubicBezTo>
                        <a:pt x="2018" y="17"/>
                        <a:pt x="2013" y="22"/>
                        <a:pt x="2008" y="22"/>
                      </a:cubicBezTo>
                      <a:lnTo>
                        <a:pt x="1986" y="22"/>
                      </a:lnTo>
                      <a:cubicBezTo>
                        <a:pt x="1980" y="22"/>
                        <a:pt x="1976" y="17"/>
                        <a:pt x="1976" y="11"/>
                      </a:cubicBezTo>
                      <a:cubicBezTo>
                        <a:pt x="1976" y="5"/>
                        <a:pt x="1980" y="0"/>
                        <a:pt x="1986" y="0"/>
                      </a:cubicBezTo>
                      <a:close/>
                      <a:moveTo>
                        <a:pt x="2050" y="0"/>
                      </a:moveTo>
                      <a:lnTo>
                        <a:pt x="2072" y="0"/>
                      </a:lnTo>
                      <a:cubicBezTo>
                        <a:pt x="2077" y="0"/>
                        <a:pt x="2082" y="5"/>
                        <a:pt x="2082" y="11"/>
                      </a:cubicBezTo>
                      <a:cubicBezTo>
                        <a:pt x="2082" y="17"/>
                        <a:pt x="2077" y="22"/>
                        <a:pt x="2072" y="22"/>
                      </a:cubicBezTo>
                      <a:lnTo>
                        <a:pt x="2050" y="22"/>
                      </a:lnTo>
                      <a:cubicBezTo>
                        <a:pt x="2044" y="22"/>
                        <a:pt x="2040" y="17"/>
                        <a:pt x="2040" y="11"/>
                      </a:cubicBezTo>
                      <a:cubicBezTo>
                        <a:pt x="2040" y="5"/>
                        <a:pt x="2044" y="0"/>
                        <a:pt x="2050" y="0"/>
                      </a:cubicBezTo>
                      <a:close/>
                      <a:moveTo>
                        <a:pt x="2114" y="0"/>
                      </a:moveTo>
                      <a:lnTo>
                        <a:pt x="2136" y="0"/>
                      </a:lnTo>
                      <a:cubicBezTo>
                        <a:pt x="2141" y="0"/>
                        <a:pt x="2146" y="5"/>
                        <a:pt x="2146" y="11"/>
                      </a:cubicBezTo>
                      <a:cubicBezTo>
                        <a:pt x="2146" y="17"/>
                        <a:pt x="2141" y="22"/>
                        <a:pt x="2136" y="22"/>
                      </a:cubicBezTo>
                      <a:lnTo>
                        <a:pt x="2114" y="22"/>
                      </a:lnTo>
                      <a:cubicBezTo>
                        <a:pt x="2108" y="22"/>
                        <a:pt x="2104" y="17"/>
                        <a:pt x="2104" y="11"/>
                      </a:cubicBezTo>
                      <a:cubicBezTo>
                        <a:pt x="2104" y="5"/>
                        <a:pt x="2108" y="0"/>
                        <a:pt x="2114" y="0"/>
                      </a:cubicBezTo>
                      <a:close/>
                      <a:moveTo>
                        <a:pt x="2178" y="0"/>
                      </a:moveTo>
                      <a:lnTo>
                        <a:pt x="2200" y="0"/>
                      </a:lnTo>
                      <a:cubicBezTo>
                        <a:pt x="2205" y="0"/>
                        <a:pt x="2210" y="5"/>
                        <a:pt x="2210" y="11"/>
                      </a:cubicBezTo>
                      <a:cubicBezTo>
                        <a:pt x="2210" y="17"/>
                        <a:pt x="2205" y="22"/>
                        <a:pt x="2200" y="22"/>
                      </a:cubicBezTo>
                      <a:lnTo>
                        <a:pt x="2178" y="22"/>
                      </a:lnTo>
                      <a:cubicBezTo>
                        <a:pt x="2172" y="22"/>
                        <a:pt x="2168" y="17"/>
                        <a:pt x="2168" y="11"/>
                      </a:cubicBezTo>
                      <a:cubicBezTo>
                        <a:pt x="2168" y="5"/>
                        <a:pt x="2172" y="0"/>
                        <a:pt x="2178" y="0"/>
                      </a:cubicBezTo>
                      <a:close/>
                      <a:moveTo>
                        <a:pt x="2242" y="0"/>
                      </a:moveTo>
                      <a:lnTo>
                        <a:pt x="2264" y="0"/>
                      </a:lnTo>
                      <a:cubicBezTo>
                        <a:pt x="2269" y="0"/>
                        <a:pt x="2274" y="5"/>
                        <a:pt x="2274" y="11"/>
                      </a:cubicBezTo>
                      <a:cubicBezTo>
                        <a:pt x="2274" y="17"/>
                        <a:pt x="2269" y="22"/>
                        <a:pt x="2264" y="22"/>
                      </a:cubicBezTo>
                      <a:lnTo>
                        <a:pt x="2242" y="22"/>
                      </a:lnTo>
                      <a:cubicBezTo>
                        <a:pt x="2236" y="22"/>
                        <a:pt x="2232" y="17"/>
                        <a:pt x="2232" y="11"/>
                      </a:cubicBezTo>
                      <a:cubicBezTo>
                        <a:pt x="2232" y="5"/>
                        <a:pt x="2236" y="0"/>
                        <a:pt x="2242" y="0"/>
                      </a:cubicBezTo>
                      <a:close/>
                      <a:moveTo>
                        <a:pt x="2306" y="0"/>
                      </a:moveTo>
                      <a:lnTo>
                        <a:pt x="2328" y="0"/>
                      </a:lnTo>
                      <a:cubicBezTo>
                        <a:pt x="2333" y="0"/>
                        <a:pt x="2338" y="5"/>
                        <a:pt x="2338" y="11"/>
                      </a:cubicBezTo>
                      <a:cubicBezTo>
                        <a:pt x="2338" y="17"/>
                        <a:pt x="2333" y="22"/>
                        <a:pt x="2328" y="22"/>
                      </a:cubicBezTo>
                      <a:lnTo>
                        <a:pt x="2306" y="22"/>
                      </a:lnTo>
                      <a:cubicBezTo>
                        <a:pt x="2300" y="22"/>
                        <a:pt x="2296" y="17"/>
                        <a:pt x="2296" y="11"/>
                      </a:cubicBezTo>
                      <a:cubicBezTo>
                        <a:pt x="2296" y="5"/>
                        <a:pt x="2300" y="0"/>
                        <a:pt x="2306" y="0"/>
                      </a:cubicBezTo>
                      <a:close/>
                      <a:moveTo>
                        <a:pt x="2370" y="0"/>
                      </a:moveTo>
                      <a:lnTo>
                        <a:pt x="2392" y="0"/>
                      </a:lnTo>
                      <a:cubicBezTo>
                        <a:pt x="2397" y="0"/>
                        <a:pt x="2402" y="5"/>
                        <a:pt x="2402" y="11"/>
                      </a:cubicBezTo>
                      <a:cubicBezTo>
                        <a:pt x="2402" y="17"/>
                        <a:pt x="2397" y="22"/>
                        <a:pt x="2392" y="22"/>
                      </a:cubicBezTo>
                      <a:lnTo>
                        <a:pt x="2370" y="22"/>
                      </a:lnTo>
                      <a:cubicBezTo>
                        <a:pt x="2364" y="22"/>
                        <a:pt x="2360" y="17"/>
                        <a:pt x="2360" y="11"/>
                      </a:cubicBezTo>
                      <a:cubicBezTo>
                        <a:pt x="2360" y="5"/>
                        <a:pt x="2364" y="0"/>
                        <a:pt x="2370" y="0"/>
                      </a:cubicBezTo>
                      <a:close/>
                      <a:moveTo>
                        <a:pt x="2434" y="0"/>
                      </a:moveTo>
                      <a:lnTo>
                        <a:pt x="2456" y="0"/>
                      </a:lnTo>
                      <a:cubicBezTo>
                        <a:pt x="2461" y="0"/>
                        <a:pt x="2466" y="5"/>
                        <a:pt x="2466" y="11"/>
                      </a:cubicBezTo>
                      <a:cubicBezTo>
                        <a:pt x="2466" y="17"/>
                        <a:pt x="2461" y="22"/>
                        <a:pt x="2456" y="22"/>
                      </a:cubicBezTo>
                      <a:lnTo>
                        <a:pt x="2434" y="22"/>
                      </a:lnTo>
                      <a:cubicBezTo>
                        <a:pt x="2428" y="22"/>
                        <a:pt x="2424" y="17"/>
                        <a:pt x="2424" y="11"/>
                      </a:cubicBezTo>
                      <a:cubicBezTo>
                        <a:pt x="2424" y="5"/>
                        <a:pt x="2428" y="0"/>
                        <a:pt x="2434" y="0"/>
                      </a:cubicBezTo>
                      <a:close/>
                      <a:moveTo>
                        <a:pt x="2498" y="0"/>
                      </a:moveTo>
                      <a:lnTo>
                        <a:pt x="2520" y="0"/>
                      </a:lnTo>
                      <a:cubicBezTo>
                        <a:pt x="2525" y="0"/>
                        <a:pt x="2530" y="5"/>
                        <a:pt x="2530" y="11"/>
                      </a:cubicBezTo>
                      <a:cubicBezTo>
                        <a:pt x="2530" y="17"/>
                        <a:pt x="2525" y="22"/>
                        <a:pt x="2520" y="22"/>
                      </a:cubicBezTo>
                      <a:lnTo>
                        <a:pt x="2498" y="22"/>
                      </a:lnTo>
                      <a:cubicBezTo>
                        <a:pt x="2492" y="22"/>
                        <a:pt x="2488" y="17"/>
                        <a:pt x="2488" y="11"/>
                      </a:cubicBezTo>
                      <a:cubicBezTo>
                        <a:pt x="2488" y="5"/>
                        <a:pt x="2492" y="0"/>
                        <a:pt x="2498" y="0"/>
                      </a:cubicBezTo>
                      <a:close/>
                      <a:moveTo>
                        <a:pt x="2562" y="0"/>
                      </a:moveTo>
                      <a:lnTo>
                        <a:pt x="2584" y="0"/>
                      </a:lnTo>
                      <a:cubicBezTo>
                        <a:pt x="2589" y="0"/>
                        <a:pt x="2594" y="5"/>
                        <a:pt x="2594" y="11"/>
                      </a:cubicBezTo>
                      <a:cubicBezTo>
                        <a:pt x="2594" y="17"/>
                        <a:pt x="2589" y="22"/>
                        <a:pt x="2584" y="22"/>
                      </a:cubicBezTo>
                      <a:lnTo>
                        <a:pt x="2562" y="22"/>
                      </a:lnTo>
                      <a:cubicBezTo>
                        <a:pt x="2556" y="22"/>
                        <a:pt x="2552" y="17"/>
                        <a:pt x="2552" y="11"/>
                      </a:cubicBezTo>
                      <a:cubicBezTo>
                        <a:pt x="2552" y="5"/>
                        <a:pt x="2556" y="0"/>
                        <a:pt x="2562" y="0"/>
                      </a:cubicBezTo>
                      <a:close/>
                      <a:moveTo>
                        <a:pt x="2626" y="0"/>
                      </a:moveTo>
                      <a:lnTo>
                        <a:pt x="2648" y="0"/>
                      </a:lnTo>
                      <a:cubicBezTo>
                        <a:pt x="2653" y="0"/>
                        <a:pt x="2658" y="5"/>
                        <a:pt x="2658" y="11"/>
                      </a:cubicBezTo>
                      <a:cubicBezTo>
                        <a:pt x="2658" y="17"/>
                        <a:pt x="2653" y="22"/>
                        <a:pt x="2648" y="22"/>
                      </a:cubicBezTo>
                      <a:lnTo>
                        <a:pt x="2626" y="22"/>
                      </a:lnTo>
                      <a:cubicBezTo>
                        <a:pt x="2620" y="22"/>
                        <a:pt x="2616" y="17"/>
                        <a:pt x="2616" y="11"/>
                      </a:cubicBezTo>
                      <a:cubicBezTo>
                        <a:pt x="2616" y="5"/>
                        <a:pt x="2620" y="0"/>
                        <a:pt x="2626" y="0"/>
                      </a:cubicBezTo>
                      <a:close/>
                      <a:moveTo>
                        <a:pt x="2690" y="0"/>
                      </a:moveTo>
                      <a:lnTo>
                        <a:pt x="2712" y="0"/>
                      </a:lnTo>
                      <a:cubicBezTo>
                        <a:pt x="2717" y="0"/>
                        <a:pt x="2722" y="5"/>
                        <a:pt x="2722" y="11"/>
                      </a:cubicBezTo>
                      <a:cubicBezTo>
                        <a:pt x="2722" y="17"/>
                        <a:pt x="2717" y="22"/>
                        <a:pt x="2712" y="22"/>
                      </a:cubicBezTo>
                      <a:lnTo>
                        <a:pt x="2690" y="22"/>
                      </a:lnTo>
                      <a:cubicBezTo>
                        <a:pt x="2684" y="22"/>
                        <a:pt x="2680" y="17"/>
                        <a:pt x="2680" y="11"/>
                      </a:cubicBezTo>
                      <a:cubicBezTo>
                        <a:pt x="2680" y="5"/>
                        <a:pt x="2684" y="0"/>
                        <a:pt x="2690" y="0"/>
                      </a:cubicBezTo>
                      <a:close/>
                      <a:moveTo>
                        <a:pt x="2754" y="0"/>
                      </a:moveTo>
                      <a:lnTo>
                        <a:pt x="2776" y="0"/>
                      </a:lnTo>
                      <a:cubicBezTo>
                        <a:pt x="2781" y="0"/>
                        <a:pt x="2786" y="5"/>
                        <a:pt x="2786" y="11"/>
                      </a:cubicBezTo>
                      <a:cubicBezTo>
                        <a:pt x="2786" y="17"/>
                        <a:pt x="2781" y="22"/>
                        <a:pt x="2776" y="22"/>
                      </a:cubicBezTo>
                      <a:lnTo>
                        <a:pt x="2754" y="22"/>
                      </a:lnTo>
                      <a:cubicBezTo>
                        <a:pt x="2748" y="22"/>
                        <a:pt x="2744" y="17"/>
                        <a:pt x="2744" y="11"/>
                      </a:cubicBezTo>
                      <a:cubicBezTo>
                        <a:pt x="2744" y="5"/>
                        <a:pt x="2748" y="0"/>
                        <a:pt x="2754" y="0"/>
                      </a:cubicBezTo>
                      <a:close/>
                      <a:moveTo>
                        <a:pt x="2818" y="0"/>
                      </a:moveTo>
                      <a:lnTo>
                        <a:pt x="2840" y="0"/>
                      </a:lnTo>
                      <a:cubicBezTo>
                        <a:pt x="2845" y="0"/>
                        <a:pt x="2850" y="5"/>
                        <a:pt x="2850" y="11"/>
                      </a:cubicBezTo>
                      <a:cubicBezTo>
                        <a:pt x="2850" y="17"/>
                        <a:pt x="2845" y="22"/>
                        <a:pt x="2840" y="22"/>
                      </a:cubicBezTo>
                      <a:lnTo>
                        <a:pt x="2818" y="22"/>
                      </a:lnTo>
                      <a:cubicBezTo>
                        <a:pt x="2812" y="22"/>
                        <a:pt x="2808" y="17"/>
                        <a:pt x="2808" y="11"/>
                      </a:cubicBezTo>
                      <a:cubicBezTo>
                        <a:pt x="2808" y="5"/>
                        <a:pt x="2812" y="0"/>
                        <a:pt x="2818" y="0"/>
                      </a:cubicBezTo>
                      <a:close/>
                      <a:moveTo>
                        <a:pt x="2882" y="0"/>
                      </a:moveTo>
                      <a:lnTo>
                        <a:pt x="2904" y="0"/>
                      </a:lnTo>
                      <a:cubicBezTo>
                        <a:pt x="2909" y="0"/>
                        <a:pt x="2914" y="5"/>
                        <a:pt x="2914" y="11"/>
                      </a:cubicBezTo>
                      <a:cubicBezTo>
                        <a:pt x="2914" y="17"/>
                        <a:pt x="2909" y="22"/>
                        <a:pt x="2904" y="22"/>
                      </a:cubicBezTo>
                      <a:lnTo>
                        <a:pt x="2882" y="22"/>
                      </a:lnTo>
                      <a:cubicBezTo>
                        <a:pt x="2876" y="22"/>
                        <a:pt x="2872" y="17"/>
                        <a:pt x="2872" y="11"/>
                      </a:cubicBezTo>
                      <a:cubicBezTo>
                        <a:pt x="2872" y="5"/>
                        <a:pt x="2876" y="0"/>
                        <a:pt x="2882" y="0"/>
                      </a:cubicBezTo>
                      <a:close/>
                      <a:moveTo>
                        <a:pt x="2946" y="0"/>
                      </a:moveTo>
                      <a:lnTo>
                        <a:pt x="2968" y="0"/>
                      </a:lnTo>
                      <a:cubicBezTo>
                        <a:pt x="2973" y="0"/>
                        <a:pt x="2978" y="5"/>
                        <a:pt x="2978" y="11"/>
                      </a:cubicBezTo>
                      <a:cubicBezTo>
                        <a:pt x="2978" y="17"/>
                        <a:pt x="2973" y="22"/>
                        <a:pt x="2968" y="22"/>
                      </a:cubicBezTo>
                      <a:lnTo>
                        <a:pt x="2946" y="22"/>
                      </a:lnTo>
                      <a:cubicBezTo>
                        <a:pt x="2940" y="22"/>
                        <a:pt x="2936" y="17"/>
                        <a:pt x="2936" y="11"/>
                      </a:cubicBezTo>
                      <a:cubicBezTo>
                        <a:pt x="2936" y="5"/>
                        <a:pt x="2940" y="0"/>
                        <a:pt x="2946" y="0"/>
                      </a:cubicBezTo>
                      <a:close/>
                      <a:moveTo>
                        <a:pt x="3010" y="0"/>
                      </a:moveTo>
                      <a:lnTo>
                        <a:pt x="3032" y="0"/>
                      </a:lnTo>
                      <a:cubicBezTo>
                        <a:pt x="3037" y="0"/>
                        <a:pt x="3042" y="5"/>
                        <a:pt x="3042" y="11"/>
                      </a:cubicBezTo>
                      <a:cubicBezTo>
                        <a:pt x="3042" y="17"/>
                        <a:pt x="3037" y="22"/>
                        <a:pt x="3032" y="22"/>
                      </a:cubicBezTo>
                      <a:lnTo>
                        <a:pt x="3010" y="22"/>
                      </a:lnTo>
                      <a:cubicBezTo>
                        <a:pt x="3004" y="22"/>
                        <a:pt x="3000" y="17"/>
                        <a:pt x="3000" y="11"/>
                      </a:cubicBezTo>
                      <a:cubicBezTo>
                        <a:pt x="3000" y="5"/>
                        <a:pt x="3004" y="0"/>
                        <a:pt x="3010" y="0"/>
                      </a:cubicBezTo>
                      <a:close/>
                      <a:moveTo>
                        <a:pt x="3074" y="0"/>
                      </a:moveTo>
                      <a:lnTo>
                        <a:pt x="3096" y="0"/>
                      </a:lnTo>
                      <a:cubicBezTo>
                        <a:pt x="3101" y="0"/>
                        <a:pt x="3106" y="5"/>
                        <a:pt x="3106" y="11"/>
                      </a:cubicBezTo>
                      <a:cubicBezTo>
                        <a:pt x="3106" y="17"/>
                        <a:pt x="3101" y="22"/>
                        <a:pt x="3096" y="22"/>
                      </a:cubicBezTo>
                      <a:lnTo>
                        <a:pt x="3074" y="22"/>
                      </a:lnTo>
                      <a:cubicBezTo>
                        <a:pt x="3068" y="22"/>
                        <a:pt x="3064" y="17"/>
                        <a:pt x="3064" y="11"/>
                      </a:cubicBezTo>
                      <a:cubicBezTo>
                        <a:pt x="3064" y="5"/>
                        <a:pt x="3068" y="0"/>
                        <a:pt x="3074" y="0"/>
                      </a:cubicBezTo>
                      <a:close/>
                      <a:moveTo>
                        <a:pt x="3138" y="0"/>
                      </a:moveTo>
                      <a:lnTo>
                        <a:pt x="3142" y="0"/>
                      </a:lnTo>
                      <a:cubicBezTo>
                        <a:pt x="3148" y="0"/>
                        <a:pt x="3152" y="5"/>
                        <a:pt x="3152" y="11"/>
                      </a:cubicBezTo>
                      <a:cubicBezTo>
                        <a:pt x="3152" y="17"/>
                        <a:pt x="3148" y="22"/>
                        <a:pt x="3142" y="22"/>
                      </a:cubicBezTo>
                      <a:lnTo>
                        <a:pt x="3138" y="22"/>
                      </a:lnTo>
                      <a:cubicBezTo>
                        <a:pt x="3132" y="22"/>
                        <a:pt x="3128" y="17"/>
                        <a:pt x="3128" y="11"/>
                      </a:cubicBezTo>
                      <a:cubicBezTo>
                        <a:pt x="3128" y="5"/>
                        <a:pt x="3132" y="0"/>
                        <a:pt x="3138" y="0"/>
                      </a:cubicBezTo>
                      <a:close/>
                    </a:path>
                  </a:pathLst>
                </a:custGeom>
                <a:solidFill>
                  <a:srgbClr val="F0001E"/>
                </a:solidFill>
                <a:ln w="0" cap="flat" cmpd="sng" algn="ctr">
                  <a:solidFill>
                    <a:srgbClr val="F0001E"/>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182" name="Freeform 186">
                  <a:extLst>
                    <a:ext uri="{FF2B5EF4-FFF2-40B4-BE49-F238E27FC236}">
                      <a16:creationId xmlns:a16="http://schemas.microsoft.com/office/drawing/2014/main" id="{E454E1DE-4240-3171-714B-C5202DBE3474}"/>
                    </a:ext>
                  </a:extLst>
                </p:cNvPr>
                <p:cNvSpPr>
                  <a:spLocks/>
                </p:cNvSpPr>
                <p:nvPr/>
              </p:nvSpPr>
              <p:spPr bwMode="auto">
                <a:xfrm>
                  <a:off x="5300" y="1901"/>
                  <a:ext cx="27" cy="54"/>
                </a:xfrm>
                <a:custGeom>
                  <a:avLst/>
                  <a:gdLst>
                    <a:gd name="T0" fmla="*/ 0 w 27"/>
                    <a:gd name="T1" fmla="*/ 0 h 54"/>
                    <a:gd name="T2" fmla="*/ 27 w 27"/>
                    <a:gd name="T3" fmla="*/ 27 h 54"/>
                    <a:gd name="T4" fmla="*/ 0 w 27"/>
                    <a:gd name="T5" fmla="*/ 54 h 54"/>
                    <a:gd name="T6" fmla="*/ 0 w 27"/>
                    <a:gd name="T7" fmla="*/ 0 h 54"/>
                  </a:gdLst>
                  <a:ahLst/>
                  <a:cxnLst>
                    <a:cxn ang="0">
                      <a:pos x="T0" y="T1"/>
                    </a:cxn>
                    <a:cxn ang="0">
                      <a:pos x="T2" y="T3"/>
                    </a:cxn>
                    <a:cxn ang="0">
                      <a:pos x="T4" y="T5"/>
                    </a:cxn>
                    <a:cxn ang="0">
                      <a:pos x="T6" y="T7"/>
                    </a:cxn>
                  </a:cxnLst>
                  <a:rect l="0" t="0" r="r" b="b"/>
                  <a:pathLst>
                    <a:path w="27" h="54">
                      <a:moveTo>
                        <a:pt x="0" y="0"/>
                      </a:moveTo>
                      <a:lnTo>
                        <a:pt x="27" y="27"/>
                      </a:lnTo>
                      <a:lnTo>
                        <a:pt x="0" y="54"/>
                      </a:lnTo>
                      <a:lnTo>
                        <a:pt x="0" y="0"/>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Rectangle 187">
                  <a:extLst>
                    <a:ext uri="{FF2B5EF4-FFF2-40B4-BE49-F238E27FC236}">
                      <a16:creationId xmlns:a16="http://schemas.microsoft.com/office/drawing/2014/main" id="{282F3F73-8AC2-3882-26B2-887DFD303279}"/>
                    </a:ext>
                  </a:extLst>
                </p:cNvPr>
                <p:cNvSpPr>
                  <a:spLocks noChangeArrowheads="1"/>
                </p:cNvSpPr>
                <p:nvPr/>
              </p:nvSpPr>
              <p:spPr bwMode="auto">
                <a:xfrm>
                  <a:off x="4701" y="2079"/>
                  <a:ext cx="264"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Rectangle 188">
                  <a:extLst>
                    <a:ext uri="{FF2B5EF4-FFF2-40B4-BE49-F238E27FC236}">
                      <a16:creationId xmlns:a16="http://schemas.microsoft.com/office/drawing/2014/main" id="{C6151C12-8031-5B07-DDAE-C7ECFC0C0C1B}"/>
                    </a:ext>
                  </a:extLst>
                </p:cNvPr>
                <p:cNvSpPr>
                  <a:spLocks noChangeArrowheads="1"/>
                </p:cNvSpPr>
                <p:nvPr/>
              </p:nvSpPr>
              <p:spPr bwMode="auto">
                <a:xfrm>
                  <a:off x="4704" y="2082"/>
                  <a:ext cx="23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91 MW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85" name="Freeform 189">
                  <a:extLst>
                    <a:ext uri="{FF2B5EF4-FFF2-40B4-BE49-F238E27FC236}">
                      <a16:creationId xmlns:a16="http://schemas.microsoft.com/office/drawing/2014/main" id="{8FEE3F52-5E63-F4D6-1331-399B2D452D08}"/>
                    </a:ext>
                  </a:extLst>
                </p:cNvPr>
                <p:cNvSpPr>
                  <a:spLocks noEditPoints="1"/>
                </p:cNvSpPr>
                <p:nvPr/>
              </p:nvSpPr>
              <p:spPr bwMode="auto">
                <a:xfrm>
                  <a:off x="4168" y="3019"/>
                  <a:ext cx="1175" cy="452"/>
                </a:xfrm>
                <a:custGeom>
                  <a:avLst/>
                  <a:gdLst>
                    <a:gd name="T0" fmla="*/ 3241 w 3316"/>
                    <a:gd name="T1" fmla="*/ 1274 h 1274"/>
                    <a:gd name="T2" fmla="*/ 3156 w 3316"/>
                    <a:gd name="T3" fmla="*/ 1274 h 1274"/>
                    <a:gd name="T4" fmla="*/ 3081 w 3316"/>
                    <a:gd name="T5" fmla="*/ 1263 h 1274"/>
                    <a:gd name="T6" fmla="*/ 3028 w 3316"/>
                    <a:gd name="T7" fmla="*/ 1253 h 1274"/>
                    <a:gd name="T8" fmla="*/ 2985 w 3316"/>
                    <a:gd name="T9" fmla="*/ 1253 h 1274"/>
                    <a:gd name="T10" fmla="*/ 2932 w 3316"/>
                    <a:gd name="T11" fmla="*/ 1263 h 1274"/>
                    <a:gd name="T12" fmla="*/ 2857 w 3316"/>
                    <a:gd name="T13" fmla="*/ 1274 h 1274"/>
                    <a:gd name="T14" fmla="*/ 2729 w 3316"/>
                    <a:gd name="T15" fmla="*/ 1274 h 1274"/>
                    <a:gd name="T16" fmla="*/ 2644 w 3316"/>
                    <a:gd name="T17" fmla="*/ 1274 h 1274"/>
                    <a:gd name="T18" fmla="*/ 2569 w 3316"/>
                    <a:gd name="T19" fmla="*/ 1263 h 1274"/>
                    <a:gd name="T20" fmla="*/ 2516 w 3316"/>
                    <a:gd name="T21" fmla="*/ 1253 h 1274"/>
                    <a:gd name="T22" fmla="*/ 2473 w 3316"/>
                    <a:gd name="T23" fmla="*/ 1253 h 1274"/>
                    <a:gd name="T24" fmla="*/ 2420 w 3316"/>
                    <a:gd name="T25" fmla="*/ 1263 h 1274"/>
                    <a:gd name="T26" fmla="*/ 2345 w 3316"/>
                    <a:gd name="T27" fmla="*/ 1274 h 1274"/>
                    <a:gd name="T28" fmla="*/ 2217 w 3316"/>
                    <a:gd name="T29" fmla="*/ 1274 h 1274"/>
                    <a:gd name="T30" fmla="*/ 2132 w 3316"/>
                    <a:gd name="T31" fmla="*/ 1274 h 1274"/>
                    <a:gd name="T32" fmla="*/ 2057 w 3316"/>
                    <a:gd name="T33" fmla="*/ 1263 h 1274"/>
                    <a:gd name="T34" fmla="*/ 2004 w 3316"/>
                    <a:gd name="T35" fmla="*/ 1253 h 1274"/>
                    <a:gd name="T36" fmla="*/ 1961 w 3316"/>
                    <a:gd name="T37" fmla="*/ 1253 h 1274"/>
                    <a:gd name="T38" fmla="*/ 1908 w 3316"/>
                    <a:gd name="T39" fmla="*/ 1263 h 1274"/>
                    <a:gd name="T40" fmla="*/ 1833 w 3316"/>
                    <a:gd name="T41" fmla="*/ 1274 h 1274"/>
                    <a:gd name="T42" fmla="*/ 1705 w 3316"/>
                    <a:gd name="T43" fmla="*/ 1274 h 1274"/>
                    <a:gd name="T44" fmla="*/ 1620 w 3316"/>
                    <a:gd name="T45" fmla="*/ 1274 h 1274"/>
                    <a:gd name="T46" fmla="*/ 1545 w 3316"/>
                    <a:gd name="T47" fmla="*/ 1263 h 1274"/>
                    <a:gd name="T48" fmla="*/ 1492 w 3316"/>
                    <a:gd name="T49" fmla="*/ 1253 h 1274"/>
                    <a:gd name="T50" fmla="*/ 1449 w 3316"/>
                    <a:gd name="T51" fmla="*/ 1253 h 1274"/>
                    <a:gd name="T52" fmla="*/ 1423 w 3316"/>
                    <a:gd name="T53" fmla="*/ 1236 h 1274"/>
                    <a:gd name="T54" fmla="*/ 1412 w 3316"/>
                    <a:gd name="T55" fmla="*/ 1161 h 1274"/>
                    <a:gd name="T56" fmla="*/ 1412 w 3316"/>
                    <a:gd name="T57" fmla="*/ 1033 h 1274"/>
                    <a:gd name="T58" fmla="*/ 1412 w 3316"/>
                    <a:gd name="T59" fmla="*/ 948 h 1274"/>
                    <a:gd name="T60" fmla="*/ 1423 w 3316"/>
                    <a:gd name="T61" fmla="*/ 873 h 1274"/>
                    <a:gd name="T62" fmla="*/ 1434 w 3316"/>
                    <a:gd name="T63" fmla="*/ 820 h 1274"/>
                    <a:gd name="T64" fmla="*/ 1434 w 3316"/>
                    <a:gd name="T65" fmla="*/ 777 h 1274"/>
                    <a:gd name="T66" fmla="*/ 1423 w 3316"/>
                    <a:gd name="T67" fmla="*/ 724 h 1274"/>
                    <a:gd name="T68" fmla="*/ 1412 w 3316"/>
                    <a:gd name="T69" fmla="*/ 649 h 1274"/>
                    <a:gd name="T70" fmla="*/ 1412 w 3316"/>
                    <a:gd name="T71" fmla="*/ 521 h 1274"/>
                    <a:gd name="T72" fmla="*/ 1412 w 3316"/>
                    <a:gd name="T73" fmla="*/ 436 h 1274"/>
                    <a:gd name="T74" fmla="*/ 1423 w 3316"/>
                    <a:gd name="T75" fmla="*/ 361 h 1274"/>
                    <a:gd name="T76" fmla="*/ 1434 w 3316"/>
                    <a:gd name="T77" fmla="*/ 308 h 1274"/>
                    <a:gd name="T78" fmla="*/ 1434 w 3316"/>
                    <a:gd name="T79" fmla="*/ 265 h 1274"/>
                    <a:gd name="T80" fmla="*/ 1423 w 3316"/>
                    <a:gd name="T81" fmla="*/ 212 h 1274"/>
                    <a:gd name="T82" fmla="*/ 1412 w 3316"/>
                    <a:gd name="T83" fmla="*/ 137 h 1274"/>
                    <a:gd name="T84" fmla="*/ 1422 w 3316"/>
                    <a:gd name="T85" fmla="*/ 21 h 1274"/>
                    <a:gd name="T86" fmla="*/ 1337 w 3316"/>
                    <a:gd name="T87" fmla="*/ 21 h 1274"/>
                    <a:gd name="T88" fmla="*/ 1262 w 3316"/>
                    <a:gd name="T89" fmla="*/ 10 h 1274"/>
                    <a:gd name="T90" fmla="*/ 1209 w 3316"/>
                    <a:gd name="T91" fmla="*/ 0 h 1274"/>
                    <a:gd name="T92" fmla="*/ 1166 w 3316"/>
                    <a:gd name="T93" fmla="*/ 0 h 1274"/>
                    <a:gd name="T94" fmla="*/ 1113 w 3316"/>
                    <a:gd name="T95" fmla="*/ 10 h 1274"/>
                    <a:gd name="T96" fmla="*/ 1038 w 3316"/>
                    <a:gd name="T97" fmla="*/ 21 h 1274"/>
                    <a:gd name="T98" fmla="*/ 910 w 3316"/>
                    <a:gd name="T99" fmla="*/ 21 h 1274"/>
                    <a:gd name="T100" fmla="*/ 825 w 3316"/>
                    <a:gd name="T101" fmla="*/ 21 h 1274"/>
                    <a:gd name="T102" fmla="*/ 750 w 3316"/>
                    <a:gd name="T103" fmla="*/ 10 h 1274"/>
                    <a:gd name="T104" fmla="*/ 697 w 3316"/>
                    <a:gd name="T105" fmla="*/ 0 h 1274"/>
                    <a:gd name="T106" fmla="*/ 654 w 3316"/>
                    <a:gd name="T107" fmla="*/ 0 h 1274"/>
                    <a:gd name="T108" fmla="*/ 601 w 3316"/>
                    <a:gd name="T109" fmla="*/ 10 h 1274"/>
                    <a:gd name="T110" fmla="*/ 526 w 3316"/>
                    <a:gd name="T111" fmla="*/ 21 h 1274"/>
                    <a:gd name="T112" fmla="*/ 398 w 3316"/>
                    <a:gd name="T113" fmla="*/ 21 h 1274"/>
                    <a:gd name="T114" fmla="*/ 313 w 3316"/>
                    <a:gd name="T115" fmla="*/ 21 h 1274"/>
                    <a:gd name="T116" fmla="*/ 238 w 3316"/>
                    <a:gd name="T117" fmla="*/ 10 h 1274"/>
                    <a:gd name="T118" fmla="*/ 185 w 3316"/>
                    <a:gd name="T119" fmla="*/ 0 h 1274"/>
                    <a:gd name="T120" fmla="*/ 142 w 3316"/>
                    <a:gd name="T121" fmla="*/ 0 h 1274"/>
                    <a:gd name="T122" fmla="*/ 89 w 3316"/>
                    <a:gd name="T123" fmla="*/ 10 h 1274"/>
                    <a:gd name="T124" fmla="*/ 14 w 3316"/>
                    <a:gd name="T125" fmla="*/ 2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6" h="1274">
                      <a:moveTo>
                        <a:pt x="3305" y="1274"/>
                      </a:moveTo>
                      <a:lnTo>
                        <a:pt x="3284" y="1274"/>
                      </a:lnTo>
                      <a:cubicBezTo>
                        <a:pt x="3278" y="1274"/>
                        <a:pt x="3273" y="1269"/>
                        <a:pt x="3273" y="1263"/>
                      </a:cubicBezTo>
                      <a:cubicBezTo>
                        <a:pt x="3273" y="1258"/>
                        <a:pt x="3278" y="1253"/>
                        <a:pt x="3284" y="1253"/>
                      </a:cubicBezTo>
                      <a:lnTo>
                        <a:pt x="3305" y="1253"/>
                      </a:lnTo>
                      <a:cubicBezTo>
                        <a:pt x="3311" y="1253"/>
                        <a:pt x="3316" y="1258"/>
                        <a:pt x="3316" y="1263"/>
                      </a:cubicBezTo>
                      <a:cubicBezTo>
                        <a:pt x="3316" y="1269"/>
                        <a:pt x="3311" y="1274"/>
                        <a:pt x="3305" y="1274"/>
                      </a:cubicBezTo>
                      <a:close/>
                      <a:moveTo>
                        <a:pt x="3241" y="1274"/>
                      </a:moveTo>
                      <a:lnTo>
                        <a:pt x="3220" y="1274"/>
                      </a:lnTo>
                      <a:cubicBezTo>
                        <a:pt x="3214" y="1274"/>
                        <a:pt x="3209" y="1269"/>
                        <a:pt x="3209" y="1263"/>
                      </a:cubicBezTo>
                      <a:cubicBezTo>
                        <a:pt x="3209" y="1258"/>
                        <a:pt x="3214" y="1253"/>
                        <a:pt x="3220" y="1253"/>
                      </a:cubicBezTo>
                      <a:lnTo>
                        <a:pt x="3241" y="1253"/>
                      </a:lnTo>
                      <a:cubicBezTo>
                        <a:pt x="3247" y="1253"/>
                        <a:pt x="3252" y="1258"/>
                        <a:pt x="3252" y="1263"/>
                      </a:cubicBezTo>
                      <a:cubicBezTo>
                        <a:pt x="3252" y="1269"/>
                        <a:pt x="3247" y="1274"/>
                        <a:pt x="3241" y="1274"/>
                      </a:cubicBezTo>
                      <a:close/>
                      <a:moveTo>
                        <a:pt x="3177" y="1274"/>
                      </a:moveTo>
                      <a:lnTo>
                        <a:pt x="3156" y="1274"/>
                      </a:lnTo>
                      <a:cubicBezTo>
                        <a:pt x="3150" y="1274"/>
                        <a:pt x="3145" y="1269"/>
                        <a:pt x="3145" y="1263"/>
                      </a:cubicBezTo>
                      <a:cubicBezTo>
                        <a:pt x="3145" y="1258"/>
                        <a:pt x="3150" y="1253"/>
                        <a:pt x="3156" y="1253"/>
                      </a:cubicBezTo>
                      <a:lnTo>
                        <a:pt x="3177" y="1253"/>
                      </a:lnTo>
                      <a:cubicBezTo>
                        <a:pt x="3183" y="1253"/>
                        <a:pt x="3188" y="1258"/>
                        <a:pt x="3188" y="1263"/>
                      </a:cubicBezTo>
                      <a:cubicBezTo>
                        <a:pt x="3188" y="1269"/>
                        <a:pt x="3183" y="1274"/>
                        <a:pt x="3177" y="1274"/>
                      </a:cubicBezTo>
                      <a:close/>
                      <a:moveTo>
                        <a:pt x="3113" y="1274"/>
                      </a:moveTo>
                      <a:lnTo>
                        <a:pt x="3092" y="1274"/>
                      </a:lnTo>
                      <a:cubicBezTo>
                        <a:pt x="3086" y="1274"/>
                        <a:pt x="3081" y="1269"/>
                        <a:pt x="3081" y="1263"/>
                      </a:cubicBezTo>
                      <a:cubicBezTo>
                        <a:pt x="3081" y="1258"/>
                        <a:pt x="3086" y="1253"/>
                        <a:pt x="3092" y="1253"/>
                      </a:cubicBezTo>
                      <a:lnTo>
                        <a:pt x="3113" y="1253"/>
                      </a:lnTo>
                      <a:cubicBezTo>
                        <a:pt x="3119" y="1253"/>
                        <a:pt x="3124" y="1258"/>
                        <a:pt x="3124" y="1263"/>
                      </a:cubicBezTo>
                      <a:cubicBezTo>
                        <a:pt x="3124" y="1269"/>
                        <a:pt x="3119" y="1274"/>
                        <a:pt x="3113" y="1274"/>
                      </a:cubicBezTo>
                      <a:close/>
                      <a:moveTo>
                        <a:pt x="3049" y="1274"/>
                      </a:moveTo>
                      <a:lnTo>
                        <a:pt x="3028" y="1274"/>
                      </a:lnTo>
                      <a:cubicBezTo>
                        <a:pt x="3022" y="1274"/>
                        <a:pt x="3017" y="1269"/>
                        <a:pt x="3017" y="1263"/>
                      </a:cubicBezTo>
                      <a:cubicBezTo>
                        <a:pt x="3017" y="1258"/>
                        <a:pt x="3022" y="1253"/>
                        <a:pt x="3028" y="1253"/>
                      </a:cubicBezTo>
                      <a:lnTo>
                        <a:pt x="3049" y="1253"/>
                      </a:lnTo>
                      <a:cubicBezTo>
                        <a:pt x="3055" y="1253"/>
                        <a:pt x="3060" y="1258"/>
                        <a:pt x="3060" y="1263"/>
                      </a:cubicBezTo>
                      <a:cubicBezTo>
                        <a:pt x="3060" y="1269"/>
                        <a:pt x="3055" y="1274"/>
                        <a:pt x="3049" y="1274"/>
                      </a:cubicBezTo>
                      <a:close/>
                      <a:moveTo>
                        <a:pt x="2985" y="1274"/>
                      </a:moveTo>
                      <a:lnTo>
                        <a:pt x="2964" y="1274"/>
                      </a:lnTo>
                      <a:cubicBezTo>
                        <a:pt x="2958" y="1274"/>
                        <a:pt x="2953" y="1269"/>
                        <a:pt x="2953" y="1263"/>
                      </a:cubicBezTo>
                      <a:cubicBezTo>
                        <a:pt x="2953" y="1258"/>
                        <a:pt x="2958" y="1253"/>
                        <a:pt x="2964" y="1253"/>
                      </a:cubicBezTo>
                      <a:lnTo>
                        <a:pt x="2985" y="1253"/>
                      </a:lnTo>
                      <a:cubicBezTo>
                        <a:pt x="2991" y="1253"/>
                        <a:pt x="2996" y="1258"/>
                        <a:pt x="2996" y="1263"/>
                      </a:cubicBezTo>
                      <a:cubicBezTo>
                        <a:pt x="2996" y="1269"/>
                        <a:pt x="2991" y="1274"/>
                        <a:pt x="2985" y="1274"/>
                      </a:cubicBezTo>
                      <a:close/>
                      <a:moveTo>
                        <a:pt x="2921" y="1274"/>
                      </a:moveTo>
                      <a:lnTo>
                        <a:pt x="2900" y="1274"/>
                      </a:lnTo>
                      <a:cubicBezTo>
                        <a:pt x="2894" y="1274"/>
                        <a:pt x="2889" y="1269"/>
                        <a:pt x="2889" y="1263"/>
                      </a:cubicBezTo>
                      <a:cubicBezTo>
                        <a:pt x="2889" y="1258"/>
                        <a:pt x="2894" y="1253"/>
                        <a:pt x="2900" y="1253"/>
                      </a:cubicBezTo>
                      <a:lnTo>
                        <a:pt x="2921" y="1253"/>
                      </a:lnTo>
                      <a:cubicBezTo>
                        <a:pt x="2927" y="1253"/>
                        <a:pt x="2932" y="1258"/>
                        <a:pt x="2932" y="1263"/>
                      </a:cubicBezTo>
                      <a:cubicBezTo>
                        <a:pt x="2932" y="1269"/>
                        <a:pt x="2927" y="1274"/>
                        <a:pt x="2921" y="1274"/>
                      </a:cubicBezTo>
                      <a:close/>
                      <a:moveTo>
                        <a:pt x="2857" y="1274"/>
                      </a:moveTo>
                      <a:lnTo>
                        <a:pt x="2836" y="1274"/>
                      </a:lnTo>
                      <a:cubicBezTo>
                        <a:pt x="2830" y="1274"/>
                        <a:pt x="2825" y="1269"/>
                        <a:pt x="2825" y="1263"/>
                      </a:cubicBezTo>
                      <a:cubicBezTo>
                        <a:pt x="2825" y="1258"/>
                        <a:pt x="2830" y="1253"/>
                        <a:pt x="2836" y="1253"/>
                      </a:cubicBezTo>
                      <a:lnTo>
                        <a:pt x="2857" y="1253"/>
                      </a:lnTo>
                      <a:cubicBezTo>
                        <a:pt x="2863" y="1253"/>
                        <a:pt x="2868" y="1258"/>
                        <a:pt x="2868" y="1263"/>
                      </a:cubicBezTo>
                      <a:cubicBezTo>
                        <a:pt x="2868" y="1269"/>
                        <a:pt x="2863" y="1274"/>
                        <a:pt x="2857" y="1274"/>
                      </a:cubicBezTo>
                      <a:close/>
                      <a:moveTo>
                        <a:pt x="2793" y="1274"/>
                      </a:moveTo>
                      <a:lnTo>
                        <a:pt x="2772" y="1274"/>
                      </a:lnTo>
                      <a:cubicBezTo>
                        <a:pt x="2766" y="1274"/>
                        <a:pt x="2761" y="1269"/>
                        <a:pt x="2761" y="1263"/>
                      </a:cubicBezTo>
                      <a:cubicBezTo>
                        <a:pt x="2761" y="1258"/>
                        <a:pt x="2766" y="1253"/>
                        <a:pt x="2772" y="1253"/>
                      </a:cubicBezTo>
                      <a:lnTo>
                        <a:pt x="2793" y="1253"/>
                      </a:lnTo>
                      <a:cubicBezTo>
                        <a:pt x="2799" y="1253"/>
                        <a:pt x="2804" y="1258"/>
                        <a:pt x="2804" y="1263"/>
                      </a:cubicBezTo>
                      <a:cubicBezTo>
                        <a:pt x="2804" y="1269"/>
                        <a:pt x="2799" y="1274"/>
                        <a:pt x="2793" y="1274"/>
                      </a:cubicBezTo>
                      <a:close/>
                      <a:moveTo>
                        <a:pt x="2729" y="1274"/>
                      </a:moveTo>
                      <a:lnTo>
                        <a:pt x="2708" y="1274"/>
                      </a:lnTo>
                      <a:cubicBezTo>
                        <a:pt x="2702" y="1274"/>
                        <a:pt x="2697" y="1269"/>
                        <a:pt x="2697" y="1263"/>
                      </a:cubicBezTo>
                      <a:cubicBezTo>
                        <a:pt x="2697" y="1258"/>
                        <a:pt x="2702" y="1253"/>
                        <a:pt x="2708" y="1253"/>
                      </a:cubicBezTo>
                      <a:lnTo>
                        <a:pt x="2729" y="1253"/>
                      </a:lnTo>
                      <a:cubicBezTo>
                        <a:pt x="2735" y="1253"/>
                        <a:pt x="2740" y="1258"/>
                        <a:pt x="2740" y="1263"/>
                      </a:cubicBezTo>
                      <a:cubicBezTo>
                        <a:pt x="2740" y="1269"/>
                        <a:pt x="2735" y="1274"/>
                        <a:pt x="2729" y="1274"/>
                      </a:cubicBezTo>
                      <a:close/>
                      <a:moveTo>
                        <a:pt x="2665" y="1274"/>
                      </a:moveTo>
                      <a:lnTo>
                        <a:pt x="2644" y="1274"/>
                      </a:lnTo>
                      <a:cubicBezTo>
                        <a:pt x="2638" y="1274"/>
                        <a:pt x="2633" y="1269"/>
                        <a:pt x="2633" y="1263"/>
                      </a:cubicBezTo>
                      <a:cubicBezTo>
                        <a:pt x="2633" y="1258"/>
                        <a:pt x="2638" y="1253"/>
                        <a:pt x="2644" y="1253"/>
                      </a:cubicBezTo>
                      <a:lnTo>
                        <a:pt x="2665" y="1253"/>
                      </a:lnTo>
                      <a:cubicBezTo>
                        <a:pt x="2671" y="1253"/>
                        <a:pt x="2676" y="1258"/>
                        <a:pt x="2676" y="1263"/>
                      </a:cubicBezTo>
                      <a:cubicBezTo>
                        <a:pt x="2676" y="1269"/>
                        <a:pt x="2671" y="1274"/>
                        <a:pt x="2665" y="1274"/>
                      </a:cubicBezTo>
                      <a:close/>
                      <a:moveTo>
                        <a:pt x="2601" y="1274"/>
                      </a:moveTo>
                      <a:lnTo>
                        <a:pt x="2580" y="1274"/>
                      </a:lnTo>
                      <a:cubicBezTo>
                        <a:pt x="2574" y="1274"/>
                        <a:pt x="2569" y="1269"/>
                        <a:pt x="2569" y="1263"/>
                      </a:cubicBezTo>
                      <a:cubicBezTo>
                        <a:pt x="2569" y="1258"/>
                        <a:pt x="2574" y="1253"/>
                        <a:pt x="2580" y="1253"/>
                      </a:cubicBezTo>
                      <a:lnTo>
                        <a:pt x="2601" y="1253"/>
                      </a:lnTo>
                      <a:cubicBezTo>
                        <a:pt x="2607" y="1253"/>
                        <a:pt x="2612" y="1258"/>
                        <a:pt x="2612" y="1263"/>
                      </a:cubicBezTo>
                      <a:cubicBezTo>
                        <a:pt x="2612" y="1269"/>
                        <a:pt x="2607" y="1274"/>
                        <a:pt x="2601" y="1274"/>
                      </a:cubicBezTo>
                      <a:close/>
                      <a:moveTo>
                        <a:pt x="2537" y="1274"/>
                      </a:moveTo>
                      <a:lnTo>
                        <a:pt x="2516" y="1274"/>
                      </a:lnTo>
                      <a:cubicBezTo>
                        <a:pt x="2510" y="1274"/>
                        <a:pt x="2505" y="1269"/>
                        <a:pt x="2505" y="1263"/>
                      </a:cubicBezTo>
                      <a:cubicBezTo>
                        <a:pt x="2505" y="1258"/>
                        <a:pt x="2510" y="1253"/>
                        <a:pt x="2516" y="1253"/>
                      </a:cubicBezTo>
                      <a:lnTo>
                        <a:pt x="2537" y="1253"/>
                      </a:lnTo>
                      <a:cubicBezTo>
                        <a:pt x="2543" y="1253"/>
                        <a:pt x="2548" y="1258"/>
                        <a:pt x="2548" y="1263"/>
                      </a:cubicBezTo>
                      <a:cubicBezTo>
                        <a:pt x="2548" y="1269"/>
                        <a:pt x="2543" y="1274"/>
                        <a:pt x="2537" y="1274"/>
                      </a:cubicBezTo>
                      <a:close/>
                      <a:moveTo>
                        <a:pt x="2473" y="1274"/>
                      </a:moveTo>
                      <a:lnTo>
                        <a:pt x="2452" y="1274"/>
                      </a:lnTo>
                      <a:cubicBezTo>
                        <a:pt x="2446" y="1274"/>
                        <a:pt x="2441" y="1269"/>
                        <a:pt x="2441" y="1263"/>
                      </a:cubicBezTo>
                      <a:cubicBezTo>
                        <a:pt x="2441" y="1258"/>
                        <a:pt x="2446" y="1253"/>
                        <a:pt x="2452" y="1253"/>
                      </a:cubicBezTo>
                      <a:lnTo>
                        <a:pt x="2473" y="1253"/>
                      </a:lnTo>
                      <a:cubicBezTo>
                        <a:pt x="2479" y="1253"/>
                        <a:pt x="2484" y="1258"/>
                        <a:pt x="2484" y="1263"/>
                      </a:cubicBezTo>
                      <a:cubicBezTo>
                        <a:pt x="2484" y="1269"/>
                        <a:pt x="2479" y="1274"/>
                        <a:pt x="2473" y="1274"/>
                      </a:cubicBezTo>
                      <a:close/>
                      <a:moveTo>
                        <a:pt x="2409" y="1274"/>
                      </a:moveTo>
                      <a:lnTo>
                        <a:pt x="2388" y="1274"/>
                      </a:lnTo>
                      <a:cubicBezTo>
                        <a:pt x="2382" y="1274"/>
                        <a:pt x="2377" y="1269"/>
                        <a:pt x="2377" y="1263"/>
                      </a:cubicBezTo>
                      <a:cubicBezTo>
                        <a:pt x="2377" y="1258"/>
                        <a:pt x="2382" y="1253"/>
                        <a:pt x="2388" y="1253"/>
                      </a:cubicBezTo>
                      <a:lnTo>
                        <a:pt x="2409" y="1253"/>
                      </a:lnTo>
                      <a:cubicBezTo>
                        <a:pt x="2415" y="1253"/>
                        <a:pt x="2420" y="1258"/>
                        <a:pt x="2420" y="1263"/>
                      </a:cubicBezTo>
                      <a:cubicBezTo>
                        <a:pt x="2420" y="1269"/>
                        <a:pt x="2415" y="1274"/>
                        <a:pt x="2409" y="1274"/>
                      </a:cubicBezTo>
                      <a:close/>
                      <a:moveTo>
                        <a:pt x="2345" y="1274"/>
                      </a:moveTo>
                      <a:lnTo>
                        <a:pt x="2324" y="1274"/>
                      </a:lnTo>
                      <a:cubicBezTo>
                        <a:pt x="2318" y="1274"/>
                        <a:pt x="2313" y="1269"/>
                        <a:pt x="2313" y="1263"/>
                      </a:cubicBezTo>
                      <a:cubicBezTo>
                        <a:pt x="2313" y="1258"/>
                        <a:pt x="2318" y="1253"/>
                        <a:pt x="2324" y="1253"/>
                      </a:cubicBezTo>
                      <a:lnTo>
                        <a:pt x="2345" y="1253"/>
                      </a:lnTo>
                      <a:cubicBezTo>
                        <a:pt x="2351" y="1253"/>
                        <a:pt x="2356" y="1258"/>
                        <a:pt x="2356" y="1263"/>
                      </a:cubicBezTo>
                      <a:cubicBezTo>
                        <a:pt x="2356" y="1269"/>
                        <a:pt x="2351" y="1274"/>
                        <a:pt x="2345" y="1274"/>
                      </a:cubicBezTo>
                      <a:close/>
                      <a:moveTo>
                        <a:pt x="2281" y="1274"/>
                      </a:moveTo>
                      <a:lnTo>
                        <a:pt x="2260" y="1274"/>
                      </a:lnTo>
                      <a:cubicBezTo>
                        <a:pt x="2254" y="1274"/>
                        <a:pt x="2249" y="1269"/>
                        <a:pt x="2249" y="1263"/>
                      </a:cubicBezTo>
                      <a:cubicBezTo>
                        <a:pt x="2249" y="1258"/>
                        <a:pt x="2254" y="1253"/>
                        <a:pt x="2260" y="1253"/>
                      </a:cubicBezTo>
                      <a:lnTo>
                        <a:pt x="2281" y="1253"/>
                      </a:lnTo>
                      <a:cubicBezTo>
                        <a:pt x="2287" y="1253"/>
                        <a:pt x="2292" y="1258"/>
                        <a:pt x="2292" y="1263"/>
                      </a:cubicBezTo>
                      <a:cubicBezTo>
                        <a:pt x="2292" y="1269"/>
                        <a:pt x="2287" y="1274"/>
                        <a:pt x="2281" y="1274"/>
                      </a:cubicBezTo>
                      <a:close/>
                      <a:moveTo>
                        <a:pt x="2217" y="1274"/>
                      </a:moveTo>
                      <a:lnTo>
                        <a:pt x="2196" y="1274"/>
                      </a:lnTo>
                      <a:cubicBezTo>
                        <a:pt x="2190" y="1274"/>
                        <a:pt x="2185" y="1269"/>
                        <a:pt x="2185" y="1263"/>
                      </a:cubicBezTo>
                      <a:cubicBezTo>
                        <a:pt x="2185" y="1258"/>
                        <a:pt x="2190" y="1253"/>
                        <a:pt x="2196" y="1253"/>
                      </a:cubicBezTo>
                      <a:lnTo>
                        <a:pt x="2217" y="1253"/>
                      </a:lnTo>
                      <a:cubicBezTo>
                        <a:pt x="2223" y="1253"/>
                        <a:pt x="2228" y="1258"/>
                        <a:pt x="2228" y="1263"/>
                      </a:cubicBezTo>
                      <a:cubicBezTo>
                        <a:pt x="2228" y="1269"/>
                        <a:pt x="2223" y="1274"/>
                        <a:pt x="2217" y="1274"/>
                      </a:cubicBezTo>
                      <a:close/>
                      <a:moveTo>
                        <a:pt x="2153" y="1274"/>
                      </a:moveTo>
                      <a:lnTo>
                        <a:pt x="2132" y="1274"/>
                      </a:lnTo>
                      <a:cubicBezTo>
                        <a:pt x="2126" y="1274"/>
                        <a:pt x="2121" y="1269"/>
                        <a:pt x="2121" y="1263"/>
                      </a:cubicBezTo>
                      <a:cubicBezTo>
                        <a:pt x="2121" y="1258"/>
                        <a:pt x="2126" y="1253"/>
                        <a:pt x="2132" y="1253"/>
                      </a:cubicBezTo>
                      <a:lnTo>
                        <a:pt x="2153" y="1253"/>
                      </a:lnTo>
                      <a:cubicBezTo>
                        <a:pt x="2159" y="1253"/>
                        <a:pt x="2164" y="1258"/>
                        <a:pt x="2164" y="1263"/>
                      </a:cubicBezTo>
                      <a:cubicBezTo>
                        <a:pt x="2164" y="1269"/>
                        <a:pt x="2159" y="1274"/>
                        <a:pt x="2153" y="1274"/>
                      </a:cubicBezTo>
                      <a:close/>
                      <a:moveTo>
                        <a:pt x="2089" y="1274"/>
                      </a:moveTo>
                      <a:lnTo>
                        <a:pt x="2068" y="1274"/>
                      </a:lnTo>
                      <a:cubicBezTo>
                        <a:pt x="2062" y="1274"/>
                        <a:pt x="2057" y="1269"/>
                        <a:pt x="2057" y="1263"/>
                      </a:cubicBezTo>
                      <a:cubicBezTo>
                        <a:pt x="2057" y="1258"/>
                        <a:pt x="2062" y="1253"/>
                        <a:pt x="2068" y="1253"/>
                      </a:cubicBezTo>
                      <a:lnTo>
                        <a:pt x="2089" y="1253"/>
                      </a:lnTo>
                      <a:cubicBezTo>
                        <a:pt x="2095" y="1253"/>
                        <a:pt x="2100" y="1258"/>
                        <a:pt x="2100" y="1263"/>
                      </a:cubicBezTo>
                      <a:cubicBezTo>
                        <a:pt x="2100" y="1269"/>
                        <a:pt x="2095" y="1274"/>
                        <a:pt x="2089" y="1274"/>
                      </a:cubicBezTo>
                      <a:close/>
                      <a:moveTo>
                        <a:pt x="2025" y="1274"/>
                      </a:moveTo>
                      <a:lnTo>
                        <a:pt x="2004" y="1274"/>
                      </a:lnTo>
                      <a:cubicBezTo>
                        <a:pt x="1998" y="1274"/>
                        <a:pt x="1993" y="1269"/>
                        <a:pt x="1993" y="1263"/>
                      </a:cubicBezTo>
                      <a:cubicBezTo>
                        <a:pt x="1993" y="1258"/>
                        <a:pt x="1998" y="1253"/>
                        <a:pt x="2004" y="1253"/>
                      </a:cubicBezTo>
                      <a:lnTo>
                        <a:pt x="2025" y="1253"/>
                      </a:lnTo>
                      <a:cubicBezTo>
                        <a:pt x="2031" y="1253"/>
                        <a:pt x="2036" y="1258"/>
                        <a:pt x="2036" y="1263"/>
                      </a:cubicBezTo>
                      <a:cubicBezTo>
                        <a:pt x="2036" y="1269"/>
                        <a:pt x="2031" y="1274"/>
                        <a:pt x="2025" y="1274"/>
                      </a:cubicBezTo>
                      <a:close/>
                      <a:moveTo>
                        <a:pt x="1961" y="1274"/>
                      </a:moveTo>
                      <a:lnTo>
                        <a:pt x="1940" y="1274"/>
                      </a:lnTo>
                      <a:cubicBezTo>
                        <a:pt x="1934" y="1274"/>
                        <a:pt x="1929" y="1269"/>
                        <a:pt x="1929" y="1263"/>
                      </a:cubicBezTo>
                      <a:cubicBezTo>
                        <a:pt x="1929" y="1258"/>
                        <a:pt x="1934" y="1253"/>
                        <a:pt x="1940" y="1253"/>
                      </a:cubicBezTo>
                      <a:lnTo>
                        <a:pt x="1961" y="1253"/>
                      </a:lnTo>
                      <a:cubicBezTo>
                        <a:pt x="1967" y="1253"/>
                        <a:pt x="1972" y="1258"/>
                        <a:pt x="1972" y="1263"/>
                      </a:cubicBezTo>
                      <a:cubicBezTo>
                        <a:pt x="1972" y="1269"/>
                        <a:pt x="1967" y="1274"/>
                        <a:pt x="1961" y="1274"/>
                      </a:cubicBezTo>
                      <a:close/>
                      <a:moveTo>
                        <a:pt x="1897" y="1274"/>
                      </a:moveTo>
                      <a:lnTo>
                        <a:pt x="1876" y="1274"/>
                      </a:lnTo>
                      <a:cubicBezTo>
                        <a:pt x="1870" y="1274"/>
                        <a:pt x="1865" y="1269"/>
                        <a:pt x="1865" y="1263"/>
                      </a:cubicBezTo>
                      <a:cubicBezTo>
                        <a:pt x="1865" y="1258"/>
                        <a:pt x="1870" y="1253"/>
                        <a:pt x="1876" y="1253"/>
                      </a:cubicBezTo>
                      <a:lnTo>
                        <a:pt x="1897" y="1253"/>
                      </a:lnTo>
                      <a:cubicBezTo>
                        <a:pt x="1903" y="1253"/>
                        <a:pt x="1908" y="1258"/>
                        <a:pt x="1908" y="1263"/>
                      </a:cubicBezTo>
                      <a:cubicBezTo>
                        <a:pt x="1908" y="1269"/>
                        <a:pt x="1903" y="1274"/>
                        <a:pt x="1897" y="1274"/>
                      </a:cubicBezTo>
                      <a:close/>
                      <a:moveTo>
                        <a:pt x="1833" y="1274"/>
                      </a:moveTo>
                      <a:lnTo>
                        <a:pt x="1812" y="1274"/>
                      </a:lnTo>
                      <a:cubicBezTo>
                        <a:pt x="1806" y="1274"/>
                        <a:pt x="1801" y="1269"/>
                        <a:pt x="1801" y="1263"/>
                      </a:cubicBezTo>
                      <a:cubicBezTo>
                        <a:pt x="1801" y="1258"/>
                        <a:pt x="1806" y="1253"/>
                        <a:pt x="1812" y="1253"/>
                      </a:cubicBezTo>
                      <a:lnTo>
                        <a:pt x="1833" y="1253"/>
                      </a:lnTo>
                      <a:cubicBezTo>
                        <a:pt x="1839" y="1253"/>
                        <a:pt x="1844" y="1258"/>
                        <a:pt x="1844" y="1263"/>
                      </a:cubicBezTo>
                      <a:cubicBezTo>
                        <a:pt x="1844" y="1269"/>
                        <a:pt x="1839" y="1274"/>
                        <a:pt x="1833" y="1274"/>
                      </a:cubicBezTo>
                      <a:close/>
                      <a:moveTo>
                        <a:pt x="1769" y="1274"/>
                      </a:moveTo>
                      <a:lnTo>
                        <a:pt x="1748" y="1274"/>
                      </a:lnTo>
                      <a:cubicBezTo>
                        <a:pt x="1742" y="1274"/>
                        <a:pt x="1737" y="1269"/>
                        <a:pt x="1737" y="1263"/>
                      </a:cubicBezTo>
                      <a:cubicBezTo>
                        <a:pt x="1737" y="1258"/>
                        <a:pt x="1742" y="1253"/>
                        <a:pt x="1748" y="1253"/>
                      </a:cubicBezTo>
                      <a:lnTo>
                        <a:pt x="1769" y="1253"/>
                      </a:lnTo>
                      <a:cubicBezTo>
                        <a:pt x="1775" y="1253"/>
                        <a:pt x="1780" y="1258"/>
                        <a:pt x="1780" y="1263"/>
                      </a:cubicBezTo>
                      <a:cubicBezTo>
                        <a:pt x="1780" y="1269"/>
                        <a:pt x="1775" y="1274"/>
                        <a:pt x="1769" y="1274"/>
                      </a:cubicBezTo>
                      <a:close/>
                      <a:moveTo>
                        <a:pt x="1705" y="1274"/>
                      </a:moveTo>
                      <a:lnTo>
                        <a:pt x="1684" y="1274"/>
                      </a:lnTo>
                      <a:cubicBezTo>
                        <a:pt x="1678" y="1274"/>
                        <a:pt x="1673" y="1269"/>
                        <a:pt x="1673" y="1263"/>
                      </a:cubicBezTo>
                      <a:cubicBezTo>
                        <a:pt x="1673" y="1258"/>
                        <a:pt x="1678" y="1253"/>
                        <a:pt x="1684" y="1253"/>
                      </a:cubicBezTo>
                      <a:lnTo>
                        <a:pt x="1705" y="1253"/>
                      </a:lnTo>
                      <a:cubicBezTo>
                        <a:pt x="1711" y="1253"/>
                        <a:pt x="1716" y="1258"/>
                        <a:pt x="1716" y="1263"/>
                      </a:cubicBezTo>
                      <a:cubicBezTo>
                        <a:pt x="1716" y="1269"/>
                        <a:pt x="1711" y="1274"/>
                        <a:pt x="1705" y="1274"/>
                      </a:cubicBezTo>
                      <a:close/>
                      <a:moveTo>
                        <a:pt x="1641" y="1274"/>
                      </a:moveTo>
                      <a:lnTo>
                        <a:pt x="1620" y="1274"/>
                      </a:lnTo>
                      <a:cubicBezTo>
                        <a:pt x="1614" y="1274"/>
                        <a:pt x="1609" y="1269"/>
                        <a:pt x="1609" y="1263"/>
                      </a:cubicBezTo>
                      <a:cubicBezTo>
                        <a:pt x="1609" y="1258"/>
                        <a:pt x="1614" y="1253"/>
                        <a:pt x="1620" y="1253"/>
                      </a:cubicBezTo>
                      <a:lnTo>
                        <a:pt x="1641" y="1253"/>
                      </a:lnTo>
                      <a:cubicBezTo>
                        <a:pt x="1647" y="1253"/>
                        <a:pt x="1652" y="1258"/>
                        <a:pt x="1652" y="1263"/>
                      </a:cubicBezTo>
                      <a:cubicBezTo>
                        <a:pt x="1652" y="1269"/>
                        <a:pt x="1647" y="1274"/>
                        <a:pt x="1641" y="1274"/>
                      </a:cubicBezTo>
                      <a:close/>
                      <a:moveTo>
                        <a:pt x="1577" y="1274"/>
                      </a:moveTo>
                      <a:lnTo>
                        <a:pt x="1556" y="1274"/>
                      </a:lnTo>
                      <a:cubicBezTo>
                        <a:pt x="1550" y="1274"/>
                        <a:pt x="1545" y="1269"/>
                        <a:pt x="1545" y="1263"/>
                      </a:cubicBezTo>
                      <a:cubicBezTo>
                        <a:pt x="1545" y="1258"/>
                        <a:pt x="1550" y="1253"/>
                        <a:pt x="1556" y="1253"/>
                      </a:cubicBezTo>
                      <a:lnTo>
                        <a:pt x="1577" y="1253"/>
                      </a:lnTo>
                      <a:cubicBezTo>
                        <a:pt x="1583" y="1253"/>
                        <a:pt x="1588" y="1258"/>
                        <a:pt x="1588" y="1263"/>
                      </a:cubicBezTo>
                      <a:cubicBezTo>
                        <a:pt x="1588" y="1269"/>
                        <a:pt x="1583" y="1274"/>
                        <a:pt x="1577" y="1274"/>
                      </a:cubicBezTo>
                      <a:close/>
                      <a:moveTo>
                        <a:pt x="1513" y="1274"/>
                      </a:moveTo>
                      <a:lnTo>
                        <a:pt x="1492" y="1274"/>
                      </a:lnTo>
                      <a:cubicBezTo>
                        <a:pt x="1486" y="1274"/>
                        <a:pt x="1481" y="1269"/>
                        <a:pt x="1481" y="1263"/>
                      </a:cubicBezTo>
                      <a:cubicBezTo>
                        <a:pt x="1481" y="1258"/>
                        <a:pt x="1486" y="1253"/>
                        <a:pt x="1492" y="1253"/>
                      </a:cubicBezTo>
                      <a:lnTo>
                        <a:pt x="1513" y="1253"/>
                      </a:lnTo>
                      <a:cubicBezTo>
                        <a:pt x="1519" y="1253"/>
                        <a:pt x="1524" y="1258"/>
                        <a:pt x="1524" y="1263"/>
                      </a:cubicBezTo>
                      <a:cubicBezTo>
                        <a:pt x="1524" y="1269"/>
                        <a:pt x="1519" y="1274"/>
                        <a:pt x="1513" y="1274"/>
                      </a:cubicBezTo>
                      <a:close/>
                      <a:moveTo>
                        <a:pt x="1449" y="1274"/>
                      </a:moveTo>
                      <a:lnTo>
                        <a:pt x="1428" y="1274"/>
                      </a:lnTo>
                      <a:cubicBezTo>
                        <a:pt x="1422" y="1274"/>
                        <a:pt x="1417" y="1269"/>
                        <a:pt x="1417" y="1263"/>
                      </a:cubicBezTo>
                      <a:cubicBezTo>
                        <a:pt x="1417" y="1258"/>
                        <a:pt x="1422" y="1253"/>
                        <a:pt x="1428" y="1253"/>
                      </a:cubicBezTo>
                      <a:lnTo>
                        <a:pt x="1449" y="1253"/>
                      </a:lnTo>
                      <a:cubicBezTo>
                        <a:pt x="1455" y="1253"/>
                        <a:pt x="1460" y="1258"/>
                        <a:pt x="1460" y="1263"/>
                      </a:cubicBezTo>
                      <a:cubicBezTo>
                        <a:pt x="1460" y="1269"/>
                        <a:pt x="1455" y="1274"/>
                        <a:pt x="1449" y="1274"/>
                      </a:cubicBezTo>
                      <a:close/>
                      <a:moveTo>
                        <a:pt x="1412" y="1225"/>
                      </a:moveTo>
                      <a:lnTo>
                        <a:pt x="1412" y="1204"/>
                      </a:lnTo>
                      <a:cubicBezTo>
                        <a:pt x="1412" y="1198"/>
                        <a:pt x="1417" y="1193"/>
                        <a:pt x="1423" y="1193"/>
                      </a:cubicBezTo>
                      <a:cubicBezTo>
                        <a:pt x="1429" y="1193"/>
                        <a:pt x="1434" y="1198"/>
                        <a:pt x="1434" y="1204"/>
                      </a:cubicBezTo>
                      <a:lnTo>
                        <a:pt x="1434" y="1225"/>
                      </a:lnTo>
                      <a:cubicBezTo>
                        <a:pt x="1434" y="1231"/>
                        <a:pt x="1429" y="1236"/>
                        <a:pt x="1423" y="1236"/>
                      </a:cubicBezTo>
                      <a:cubicBezTo>
                        <a:pt x="1417" y="1236"/>
                        <a:pt x="1412" y="1231"/>
                        <a:pt x="1412" y="1225"/>
                      </a:cubicBezTo>
                      <a:close/>
                      <a:moveTo>
                        <a:pt x="1412" y="1161"/>
                      </a:moveTo>
                      <a:lnTo>
                        <a:pt x="1412" y="1140"/>
                      </a:lnTo>
                      <a:cubicBezTo>
                        <a:pt x="1412" y="1134"/>
                        <a:pt x="1417" y="1129"/>
                        <a:pt x="1423" y="1129"/>
                      </a:cubicBezTo>
                      <a:cubicBezTo>
                        <a:pt x="1429" y="1129"/>
                        <a:pt x="1434" y="1134"/>
                        <a:pt x="1434" y="1140"/>
                      </a:cubicBezTo>
                      <a:lnTo>
                        <a:pt x="1434" y="1161"/>
                      </a:lnTo>
                      <a:cubicBezTo>
                        <a:pt x="1434" y="1167"/>
                        <a:pt x="1429" y="1172"/>
                        <a:pt x="1423" y="1172"/>
                      </a:cubicBezTo>
                      <a:cubicBezTo>
                        <a:pt x="1417" y="1172"/>
                        <a:pt x="1412" y="1167"/>
                        <a:pt x="1412" y="1161"/>
                      </a:cubicBezTo>
                      <a:close/>
                      <a:moveTo>
                        <a:pt x="1412" y="1097"/>
                      </a:moveTo>
                      <a:lnTo>
                        <a:pt x="1412" y="1076"/>
                      </a:lnTo>
                      <a:cubicBezTo>
                        <a:pt x="1412" y="1070"/>
                        <a:pt x="1417" y="1065"/>
                        <a:pt x="1423" y="1065"/>
                      </a:cubicBezTo>
                      <a:cubicBezTo>
                        <a:pt x="1429" y="1065"/>
                        <a:pt x="1434" y="1070"/>
                        <a:pt x="1434" y="1076"/>
                      </a:cubicBezTo>
                      <a:lnTo>
                        <a:pt x="1434" y="1097"/>
                      </a:lnTo>
                      <a:cubicBezTo>
                        <a:pt x="1434" y="1103"/>
                        <a:pt x="1429" y="1108"/>
                        <a:pt x="1423" y="1108"/>
                      </a:cubicBezTo>
                      <a:cubicBezTo>
                        <a:pt x="1417" y="1108"/>
                        <a:pt x="1412" y="1103"/>
                        <a:pt x="1412" y="1097"/>
                      </a:cubicBezTo>
                      <a:close/>
                      <a:moveTo>
                        <a:pt x="1412" y="1033"/>
                      </a:moveTo>
                      <a:lnTo>
                        <a:pt x="1412" y="1012"/>
                      </a:lnTo>
                      <a:cubicBezTo>
                        <a:pt x="1412" y="1006"/>
                        <a:pt x="1417" y="1001"/>
                        <a:pt x="1423" y="1001"/>
                      </a:cubicBezTo>
                      <a:cubicBezTo>
                        <a:pt x="1429" y="1001"/>
                        <a:pt x="1434" y="1006"/>
                        <a:pt x="1434" y="1012"/>
                      </a:cubicBezTo>
                      <a:lnTo>
                        <a:pt x="1434" y="1033"/>
                      </a:lnTo>
                      <a:cubicBezTo>
                        <a:pt x="1434" y="1039"/>
                        <a:pt x="1429" y="1044"/>
                        <a:pt x="1423" y="1044"/>
                      </a:cubicBezTo>
                      <a:cubicBezTo>
                        <a:pt x="1417" y="1044"/>
                        <a:pt x="1412" y="1039"/>
                        <a:pt x="1412" y="1033"/>
                      </a:cubicBezTo>
                      <a:close/>
                      <a:moveTo>
                        <a:pt x="1412" y="969"/>
                      </a:moveTo>
                      <a:lnTo>
                        <a:pt x="1412" y="948"/>
                      </a:lnTo>
                      <a:cubicBezTo>
                        <a:pt x="1412" y="942"/>
                        <a:pt x="1417" y="937"/>
                        <a:pt x="1423" y="937"/>
                      </a:cubicBezTo>
                      <a:cubicBezTo>
                        <a:pt x="1429" y="937"/>
                        <a:pt x="1434" y="942"/>
                        <a:pt x="1434" y="948"/>
                      </a:cubicBezTo>
                      <a:lnTo>
                        <a:pt x="1434" y="969"/>
                      </a:lnTo>
                      <a:cubicBezTo>
                        <a:pt x="1434" y="975"/>
                        <a:pt x="1429" y="980"/>
                        <a:pt x="1423" y="980"/>
                      </a:cubicBezTo>
                      <a:cubicBezTo>
                        <a:pt x="1417" y="980"/>
                        <a:pt x="1412" y="975"/>
                        <a:pt x="1412" y="969"/>
                      </a:cubicBezTo>
                      <a:close/>
                      <a:moveTo>
                        <a:pt x="1412" y="905"/>
                      </a:moveTo>
                      <a:lnTo>
                        <a:pt x="1412" y="884"/>
                      </a:lnTo>
                      <a:cubicBezTo>
                        <a:pt x="1412" y="878"/>
                        <a:pt x="1417" y="873"/>
                        <a:pt x="1423" y="873"/>
                      </a:cubicBezTo>
                      <a:cubicBezTo>
                        <a:pt x="1429" y="873"/>
                        <a:pt x="1434" y="878"/>
                        <a:pt x="1434" y="884"/>
                      </a:cubicBezTo>
                      <a:lnTo>
                        <a:pt x="1434" y="905"/>
                      </a:lnTo>
                      <a:cubicBezTo>
                        <a:pt x="1434" y="911"/>
                        <a:pt x="1429" y="916"/>
                        <a:pt x="1423" y="916"/>
                      </a:cubicBezTo>
                      <a:cubicBezTo>
                        <a:pt x="1417" y="916"/>
                        <a:pt x="1412" y="911"/>
                        <a:pt x="1412" y="905"/>
                      </a:cubicBezTo>
                      <a:close/>
                      <a:moveTo>
                        <a:pt x="1412" y="841"/>
                      </a:moveTo>
                      <a:lnTo>
                        <a:pt x="1412" y="820"/>
                      </a:lnTo>
                      <a:cubicBezTo>
                        <a:pt x="1412" y="814"/>
                        <a:pt x="1417" y="809"/>
                        <a:pt x="1423" y="809"/>
                      </a:cubicBezTo>
                      <a:cubicBezTo>
                        <a:pt x="1429" y="809"/>
                        <a:pt x="1434" y="814"/>
                        <a:pt x="1434" y="820"/>
                      </a:cubicBezTo>
                      <a:lnTo>
                        <a:pt x="1434" y="841"/>
                      </a:lnTo>
                      <a:cubicBezTo>
                        <a:pt x="1434" y="847"/>
                        <a:pt x="1429" y="852"/>
                        <a:pt x="1423" y="852"/>
                      </a:cubicBezTo>
                      <a:cubicBezTo>
                        <a:pt x="1417" y="852"/>
                        <a:pt x="1412" y="847"/>
                        <a:pt x="1412" y="841"/>
                      </a:cubicBezTo>
                      <a:close/>
                      <a:moveTo>
                        <a:pt x="1412" y="777"/>
                      </a:moveTo>
                      <a:lnTo>
                        <a:pt x="1412" y="756"/>
                      </a:lnTo>
                      <a:cubicBezTo>
                        <a:pt x="1412" y="750"/>
                        <a:pt x="1417" y="745"/>
                        <a:pt x="1423" y="745"/>
                      </a:cubicBezTo>
                      <a:cubicBezTo>
                        <a:pt x="1429" y="745"/>
                        <a:pt x="1434" y="750"/>
                        <a:pt x="1434" y="756"/>
                      </a:cubicBezTo>
                      <a:lnTo>
                        <a:pt x="1434" y="777"/>
                      </a:lnTo>
                      <a:cubicBezTo>
                        <a:pt x="1434" y="783"/>
                        <a:pt x="1429" y="788"/>
                        <a:pt x="1423" y="788"/>
                      </a:cubicBezTo>
                      <a:cubicBezTo>
                        <a:pt x="1417" y="788"/>
                        <a:pt x="1412" y="783"/>
                        <a:pt x="1412" y="777"/>
                      </a:cubicBezTo>
                      <a:close/>
                      <a:moveTo>
                        <a:pt x="1412" y="713"/>
                      </a:moveTo>
                      <a:lnTo>
                        <a:pt x="1412" y="692"/>
                      </a:lnTo>
                      <a:cubicBezTo>
                        <a:pt x="1412" y="686"/>
                        <a:pt x="1417" y="681"/>
                        <a:pt x="1423" y="681"/>
                      </a:cubicBezTo>
                      <a:cubicBezTo>
                        <a:pt x="1429" y="681"/>
                        <a:pt x="1434" y="686"/>
                        <a:pt x="1434" y="692"/>
                      </a:cubicBezTo>
                      <a:lnTo>
                        <a:pt x="1434" y="713"/>
                      </a:lnTo>
                      <a:cubicBezTo>
                        <a:pt x="1434" y="719"/>
                        <a:pt x="1429" y="724"/>
                        <a:pt x="1423" y="724"/>
                      </a:cubicBezTo>
                      <a:cubicBezTo>
                        <a:pt x="1417" y="724"/>
                        <a:pt x="1412" y="719"/>
                        <a:pt x="1412" y="713"/>
                      </a:cubicBezTo>
                      <a:close/>
                      <a:moveTo>
                        <a:pt x="1412" y="649"/>
                      </a:moveTo>
                      <a:lnTo>
                        <a:pt x="1412" y="628"/>
                      </a:lnTo>
                      <a:cubicBezTo>
                        <a:pt x="1412" y="622"/>
                        <a:pt x="1417" y="617"/>
                        <a:pt x="1423" y="617"/>
                      </a:cubicBezTo>
                      <a:cubicBezTo>
                        <a:pt x="1429" y="617"/>
                        <a:pt x="1434" y="622"/>
                        <a:pt x="1434" y="628"/>
                      </a:cubicBezTo>
                      <a:lnTo>
                        <a:pt x="1434" y="649"/>
                      </a:lnTo>
                      <a:cubicBezTo>
                        <a:pt x="1434" y="655"/>
                        <a:pt x="1429" y="660"/>
                        <a:pt x="1423" y="660"/>
                      </a:cubicBezTo>
                      <a:cubicBezTo>
                        <a:pt x="1417" y="660"/>
                        <a:pt x="1412" y="655"/>
                        <a:pt x="1412" y="649"/>
                      </a:cubicBezTo>
                      <a:close/>
                      <a:moveTo>
                        <a:pt x="1412" y="585"/>
                      </a:moveTo>
                      <a:lnTo>
                        <a:pt x="1412" y="564"/>
                      </a:lnTo>
                      <a:cubicBezTo>
                        <a:pt x="1412" y="558"/>
                        <a:pt x="1417" y="553"/>
                        <a:pt x="1423" y="553"/>
                      </a:cubicBezTo>
                      <a:cubicBezTo>
                        <a:pt x="1429" y="553"/>
                        <a:pt x="1434" y="558"/>
                        <a:pt x="1434" y="564"/>
                      </a:cubicBezTo>
                      <a:lnTo>
                        <a:pt x="1434" y="585"/>
                      </a:lnTo>
                      <a:cubicBezTo>
                        <a:pt x="1434" y="591"/>
                        <a:pt x="1429" y="596"/>
                        <a:pt x="1423" y="596"/>
                      </a:cubicBezTo>
                      <a:cubicBezTo>
                        <a:pt x="1417" y="596"/>
                        <a:pt x="1412" y="591"/>
                        <a:pt x="1412" y="585"/>
                      </a:cubicBezTo>
                      <a:close/>
                      <a:moveTo>
                        <a:pt x="1412" y="521"/>
                      </a:moveTo>
                      <a:lnTo>
                        <a:pt x="1412" y="500"/>
                      </a:lnTo>
                      <a:cubicBezTo>
                        <a:pt x="1412" y="494"/>
                        <a:pt x="1417" y="489"/>
                        <a:pt x="1423" y="489"/>
                      </a:cubicBezTo>
                      <a:cubicBezTo>
                        <a:pt x="1429" y="489"/>
                        <a:pt x="1434" y="494"/>
                        <a:pt x="1434" y="500"/>
                      </a:cubicBezTo>
                      <a:lnTo>
                        <a:pt x="1434" y="521"/>
                      </a:lnTo>
                      <a:cubicBezTo>
                        <a:pt x="1434" y="527"/>
                        <a:pt x="1429" y="532"/>
                        <a:pt x="1423" y="532"/>
                      </a:cubicBezTo>
                      <a:cubicBezTo>
                        <a:pt x="1417" y="532"/>
                        <a:pt x="1412" y="527"/>
                        <a:pt x="1412" y="521"/>
                      </a:cubicBezTo>
                      <a:close/>
                      <a:moveTo>
                        <a:pt x="1412" y="457"/>
                      </a:moveTo>
                      <a:lnTo>
                        <a:pt x="1412" y="436"/>
                      </a:lnTo>
                      <a:cubicBezTo>
                        <a:pt x="1412" y="430"/>
                        <a:pt x="1417" y="425"/>
                        <a:pt x="1423" y="425"/>
                      </a:cubicBezTo>
                      <a:cubicBezTo>
                        <a:pt x="1429" y="425"/>
                        <a:pt x="1434" y="430"/>
                        <a:pt x="1434" y="436"/>
                      </a:cubicBezTo>
                      <a:lnTo>
                        <a:pt x="1434" y="457"/>
                      </a:lnTo>
                      <a:cubicBezTo>
                        <a:pt x="1434" y="463"/>
                        <a:pt x="1429" y="468"/>
                        <a:pt x="1423" y="468"/>
                      </a:cubicBezTo>
                      <a:cubicBezTo>
                        <a:pt x="1417" y="468"/>
                        <a:pt x="1412" y="463"/>
                        <a:pt x="1412" y="457"/>
                      </a:cubicBezTo>
                      <a:close/>
                      <a:moveTo>
                        <a:pt x="1412" y="393"/>
                      </a:moveTo>
                      <a:lnTo>
                        <a:pt x="1412" y="372"/>
                      </a:lnTo>
                      <a:cubicBezTo>
                        <a:pt x="1412" y="366"/>
                        <a:pt x="1417" y="361"/>
                        <a:pt x="1423" y="361"/>
                      </a:cubicBezTo>
                      <a:cubicBezTo>
                        <a:pt x="1429" y="361"/>
                        <a:pt x="1434" y="366"/>
                        <a:pt x="1434" y="372"/>
                      </a:cubicBezTo>
                      <a:lnTo>
                        <a:pt x="1434" y="393"/>
                      </a:lnTo>
                      <a:cubicBezTo>
                        <a:pt x="1434" y="399"/>
                        <a:pt x="1429" y="404"/>
                        <a:pt x="1423" y="404"/>
                      </a:cubicBezTo>
                      <a:cubicBezTo>
                        <a:pt x="1417" y="404"/>
                        <a:pt x="1412" y="399"/>
                        <a:pt x="1412" y="393"/>
                      </a:cubicBezTo>
                      <a:close/>
                      <a:moveTo>
                        <a:pt x="1412" y="329"/>
                      </a:moveTo>
                      <a:lnTo>
                        <a:pt x="1412" y="308"/>
                      </a:lnTo>
                      <a:cubicBezTo>
                        <a:pt x="1412" y="302"/>
                        <a:pt x="1417" y="297"/>
                        <a:pt x="1423" y="297"/>
                      </a:cubicBezTo>
                      <a:cubicBezTo>
                        <a:pt x="1429" y="297"/>
                        <a:pt x="1434" y="302"/>
                        <a:pt x="1434" y="308"/>
                      </a:cubicBezTo>
                      <a:lnTo>
                        <a:pt x="1434" y="329"/>
                      </a:lnTo>
                      <a:cubicBezTo>
                        <a:pt x="1434" y="335"/>
                        <a:pt x="1429" y="340"/>
                        <a:pt x="1423" y="340"/>
                      </a:cubicBezTo>
                      <a:cubicBezTo>
                        <a:pt x="1417" y="340"/>
                        <a:pt x="1412" y="335"/>
                        <a:pt x="1412" y="329"/>
                      </a:cubicBezTo>
                      <a:close/>
                      <a:moveTo>
                        <a:pt x="1412" y="265"/>
                      </a:moveTo>
                      <a:lnTo>
                        <a:pt x="1412" y="244"/>
                      </a:lnTo>
                      <a:cubicBezTo>
                        <a:pt x="1412" y="238"/>
                        <a:pt x="1417" y="233"/>
                        <a:pt x="1423" y="233"/>
                      </a:cubicBezTo>
                      <a:cubicBezTo>
                        <a:pt x="1429" y="233"/>
                        <a:pt x="1434" y="238"/>
                        <a:pt x="1434" y="244"/>
                      </a:cubicBezTo>
                      <a:lnTo>
                        <a:pt x="1434" y="265"/>
                      </a:lnTo>
                      <a:cubicBezTo>
                        <a:pt x="1434" y="271"/>
                        <a:pt x="1429" y="276"/>
                        <a:pt x="1423" y="276"/>
                      </a:cubicBezTo>
                      <a:cubicBezTo>
                        <a:pt x="1417" y="276"/>
                        <a:pt x="1412" y="271"/>
                        <a:pt x="1412" y="265"/>
                      </a:cubicBezTo>
                      <a:close/>
                      <a:moveTo>
                        <a:pt x="1412" y="201"/>
                      </a:moveTo>
                      <a:lnTo>
                        <a:pt x="1412" y="180"/>
                      </a:lnTo>
                      <a:cubicBezTo>
                        <a:pt x="1412" y="174"/>
                        <a:pt x="1417" y="169"/>
                        <a:pt x="1423" y="169"/>
                      </a:cubicBezTo>
                      <a:cubicBezTo>
                        <a:pt x="1429" y="169"/>
                        <a:pt x="1434" y="174"/>
                        <a:pt x="1434" y="180"/>
                      </a:cubicBezTo>
                      <a:lnTo>
                        <a:pt x="1434" y="201"/>
                      </a:lnTo>
                      <a:cubicBezTo>
                        <a:pt x="1434" y="207"/>
                        <a:pt x="1429" y="212"/>
                        <a:pt x="1423" y="212"/>
                      </a:cubicBezTo>
                      <a:cubicBezTo>
                        <a:pt x="1417" y="212"/>
                        <a:pt x="1412" y="207"/>
                        <a:pt x="1412" y="201"/>
                      </a:cubicBezTo>
                      <a:close/>
                      <a:moveTo>
                        <a:pt x="1412" y="137"/>
                      </a:moveTo>
                      <a:lnTo>
                        <a:pt x="1412" y="116"/>
                      </a:lnTo>
                      <a:cubicBezTo>
                        <a:pt x="1412" y="110"/>
                        <a:pt x="1417" y="105"/>
                        <a:pt x="1423" y="105"/>
                      </a:cubicBezTo>
                      <a:cubicBezTo>
                        <a:pt x="1429" y="105"/>
                        <a:pt x="1434" y="110"/>
                        <a:pt x="1434" y="116"/>
                      </a:cubicBezTo>
                      <a:lnTo>
                        <a:pt x="1434" y="137"/>
                      </a:lnTo>
                      <a:cubicBezTo>
                        <a:pt x="1434" y="143"/>
                        <a:pt x="1429" y="148"/>
                        <a:pt x="1423" y="148"/>
                      </a:cubicBezTo>
                      <a:cubicBezTo>
                        <a:pt x="1417" y="148"/>
                        <a:pt x="1412" y="143"/>
                        <a:pt x="1412" y="137"/>
                      </a:cubicBezTo>
                      <a:close/>
                      <a:moveTo>
                        <a:pt x="1412" y="73"/>
                      </a:moveTo>
                      <a:lnTo>
                        <a:pt x="1412" y="52"/>
                      </a:lnTo>
                      <a:cubicBezTo>
                        <a:pt x="1412" y="46"/>
                        <a:pt x="1417" y="41"/>
                        <a:pt x="1423" y="41"/>
                      </a:cubicBezTo>
                      <a:cubicBezTo>
                        <a:pt x="1429" y="41"/>
                        <a:pt x="1434" y="46"/>
                        <a:pt x="1434" y="52"/>
                      </a:cubicBezTo>
                      <a:lnTo>
                        <a:pt x="1434" y="73"/>
                      </a:lnTo>
                      <a:cubicBezTo>
                        <a:pt x="1434" y="79"/>
                        <a:pt x="1429" y="84"/>
                        <a:pt x="1423" y="84"/>
                      </a:cubicBezTo>
                      <a:cubicBezTo>
                        <a:pt x="1417" y="84"/>
                        <a:pt x="1412" y="79"/>
                        <a:pt x="1412" y="73"/>
                      </a:cubicBezTo>
                      <a:close/>
                      <a:moveTo>
                        <a:pt x="1422" y="21"/>
                      </a:moveTo>
                      <a:lnTo>
                        <a:pt x="1401" y="21"/>
                      </a:lnTo>
                      <a:cubicBezTo>
                        <a:pt x="1395" y="21"/>
                        <a:pt x="1390" y="16"/>
                        <a:pt x="1390" y="10"/>
                      </a:cubicBezTo>
                      <a:cubicBezTo>
                        <a:pt x="1390" y="5"/>
                        <a:pt x="1395" y="0"/>
                        <a:pt x="1401" y="0"/>
                      </a:cubicBezTo>
                      <a:lnTo>
                        <a:pt x="1422" y="0"/>
                      </a:lnTo>
                      <a:cubicBezTo>
                        <a:pt x="1428" y="0"/>
                        <a:pt x="1433" y="5"/>
                        <a:pt x="1433" y="10"/>
                      </a:cubicBezTo>
                      <a:cubicBezTo>
                        <a:pt x="1433" y="16"/>
                        <a:pt x="1428" y="21"/>
                        <a:pt x="1422" y="21"/>
                      </a:cubicBezTo>
                      <a:close/>
                      <a:moveTo>
                        <a:pt x="1358" y="21"/>
                      </a:moveTo>
                      <a:lnTo>
                        <a:pt x="1337" y="21"/>
                      </a:lnTo>
                      <a:cubicBezTo>
                        <a:pt x="1331" y="21"/>
                        <a:pt x="1326" y="16"/>
                        <a:pt x="1326" y="10"/>
                      </a:cubicBezTo>
                      <a:cubicBezTo>
                        <a:pt x="1326" y="5"/>
                        <a:pt x="1331" y="0"/>
                        <a:pt x="1337" y="0"/>
                      </a:cubicBezTo>
                      <a:lnTo>
                        <a:pt x="1358" y="0"/>
                      </a:lnTo>
                      <a:cubicBezTo>
                        <a:pt x="1364" y="0"/>
                        <a:pt x="1369" y="5"/>
                        <a:pt x="1369" y="10"/>
                      </a:cubicBezTo>
                      <a:cubicBezTo>
                        <a:pt x="1369" y="16"/>
                        <a:pt x="1364" y="21"/>
                        <a:pt x="1358" y="21"/>
                      </a:cubicBezTo>
                      <a:close/>
                      <a:moveTo>
                        <a:pt x="1294" y="21"/>
                      </a:moveTo>
                      <a:lnTo>
                        <a:pt x="1273" y="21"/>
                      </a:lnTo>
                      <a:cubicBezTo>
                        <a:pt x="1267" y="21"/>
                        <a:pt x="1262" y="16"/>
                        <a:pt x="1262" y="10"/>
                      </a:cubicBezTo>
                      <a:cubicBezTo>
                        <a:pt x="1262" y="5"/>
                        <a:pt x="1267" y="0"/>
                        <a:pt x="1273" y="0"/>
                      </a:cubicBezTo>
                      <a:lnTo>
                        <a:pt x="1294" y="0"/>
                      </a:lnTo>
                      <a:cubicBezTo>
                        <a:pt x="1300" y="0"/>
                        <a:pt x="1305" y="5"/>
                        <a:pt x="1305" y="10"/>
                      </a:cubicBezTo>
                      <a:cubicBezTo>
                        <a:pt x="1305" y="16"/>
                        <a:pt x="1300" y="21"/>
                        <a:pt x="1294" y="21"/>
                      </a:cubicBezTo>
                      <a:close/>
                      <a:moveTo>
                        <a:pt x="1230" y="21"/>
                      </a:moveTo>
                      <a:lnTo>
                        <a:pt x="1209" y="21"/>
                      </a:lnTo>
                      <a:cubicBezTo>
                        <a:pt x="1203" y="21"/>
                        <a:pt x="1198" y="16"/>
                        <a:pt x="1198" y="10"/>
                      </a:cubicBezTo>
                      <a:cubicBezTo>
                        <a:pt x="1198" y="5"/>
                        <a:pt x="1203" y="0"/>
                        <a:pt x="1209" y="0"/>
                      </a:cubicBezTo>
                      <a:lnTo>
                        <a:pt x="1230" y="0"/>
                      </a:lnTo>
                      <a:cubicBezTo>
                        <a:pt x="1236" y="0"/>
                        <a:pt x="1241" y="5"/>
                        <a:pt x="1241" y="10"/>
                      </a:cubicBezTo>
                      <a:cubicBezTo>
                        <a:pt x="1241" y="16"/>
                        <a:pt x="1236" y="21"/>
                        <a:pt x="1230" y="21"/>
                      </a:cubicBezTo>
                      <a:close/>
                      <a:moveTo>
                        <a:pt x="1166" y="21"/>
                      </a:moveTo>
                      <a:lnTo>
                        <a:pt x="1145" y="21"/>
                      </a:lnTo>
                      <a:cubicBezTo>
                        <a:pt x="1139" y="21"/>
                        <a:pt x="1134" y="16"/>
                        <a:pt x="1134" y="10"/>
                      </a:cubicBezTo>
                      <a:cubicBezTo>
                        <a:pt x="1134" y="5"/>
                        <a:pt x="1139" y="0"/>
                        <a:pt x="1145" y="0"/>
                      </a:cubicBezTo>
                      <a:lnTo>
                        <a:pt x="1166" y="0"/>
                      </a:lnTo>
                      <a:cubicBezTo>
                        <a:pt x="1172" y="0"/>
                        <a:pt x="1177" y="5"/>
                        <a:pt x="1177" y="10"/>
                      </a:cubicBezTo>
                      <a:cubicBezTo>
                        <a:pt x="1177" y="16"/>
                        <a:pt x="1172" y="21"/>
                        <a:pt x="1166" y="21"/>
                      </a:cubicBezTo>
                      <a:close/>
                      <a:moveTo>
                        <a:pt x="1102" y="21"/>
                      </a:moveTo>
                      <a:lnTo>
                        <a:pt x="1081" y="21"/>
                      </a:lnTo>
                      <a:cubicBezTo>
                        <a:pt x="1075" y="21"/>
                        <a:pt x="1070" y="16"/>
                        <a:pt x="1070" y="10"/>
                      </a:cubicBezTo>
                      <a:cubicBezTo>
                        <a:pt x="1070" y="5"/>
                        <a:pt x="1075" y="0"/>
                        <a:pt x="1081" y="0"/>
                      </a:cubicBezTo>
                      <a:lnTo>
                        <a:pt x="1102" y="0"/>
                      </a:lnTo>
                      <a:cubicBezTo>
                        <a:pt x="1108" y="0"/>
                        <a:pt x="1113" y="5"/>
                        <a:pt x="1113" y="10"/>
                      </a:cubicBezTo>
                      <a:cubicBezTo>
                        <a:pt x="1113" y="16"/>
                        <a:pt x="1108" y="21"/>
                        <a:pt x="1102" y="21"/>
                      </a:cubicBezTo>
                      <a:close/>
                      <a:moveTo>
                        <a:pt x="1038" y="21"/>
                      </a:moveTo>
                      <a:lnTo>
                        <a:pt x="1017" y="21"/>
                      </a:lnTo>
                      <a:cubicBezTo>
                        <a:pt x="1011" y="21"/>
                        <a:pt x="1006" y="16"/>
                        <a:pt x="1006" y="10"/>
                      </a:cubicBezTo>
                      <a:cubicBezTo>
                        <a:pt x="1006" y="5"/>
                        <a:pt x="1011" y="0"/>
                        <a:pt x="1017" y="0"/>
                      </a:cubicBezTo>
                      <a:lnTo>
                        <a:pt x="1038" y="0"/>
                      </a:lnTo>
                      <a:cubicBezTo>
                        <a:pt x="1044" y="0"/>
                        <a:pt x="1049" y="5"/>
                        <a:pt x="1049" y="10"/>
                      </a:cubicBezTo>
                      <a:cubicBezTo>
                        <a:pt x="1049" y="16"/>
                        <a:pt x="1044" y="21"/>
                        <a:pt x="1038" y="21"/>
                      </a:cubicBezTo>
                      <a:close/>
                      <a:moveTo>
                        <a:pt x="974" y="21"/>
                      </a:moveTo>
                      <a:lnTo>
                        <a:pt x="953" y="21"/>
                      </a:lnTo>
                      <a:cubicBezTo>
                        <a:pt x="947" y="21"/>
                        <a:pt x="942" y="16"/>
                        <a:pt x="942" y="10"/>
                      </a:cubicBezTo>
                      <a:cubicBezTo>
                        <a:pt x="942" y="5"/>
                        <a:pt x="947" y="0"/>
                        <a:pt x="953" y="0"/>
                      </a:cubicBezTo>
                      <a:lnTo>
                        <a:pt x="974" y="0"/>
                      </a:lnTo>
                      <a:cubicBezTo>
                        <a:pt x="980" y="0"/>
                        <a:pt x="985" y="5"/>
                        <a:pt x="985" y="10"/>
                      </a:cubicBezTo>
                      <a:cubicBezTo>
                        <a:pt x="985" y="16"/>
                        <a:pt x="980" y="21"/>
                        <a:pt x="974" y="21"/>
                      </a:cubicBezTo>
                      <a:close/>
                      <a:moveTo>
                        <a:pt x="910" y="21"/>
                      </a:moveTo>
                      <a:lnTo>
                        <a:pt x="889" y="21"/>
                      </a:lnTo>
                      <a:cubicBezTo>
                        <a:pt x="883" y="21"/>
                        <a:pt x="878" y="16"/>
                        <a:pt x="878" y="10"/>
                      </a:cubicBezTo>
                      <a:cubicBezTo>
                        <a:pt x="878" y="5"/>
                        <a:pt x="883" y="0"/>
                        <a:pt x="889" y="0"/>
                      </a:cubicBezTo>
                      <a:lnTo>
                        <a:pt x="910" y="0"/>
                      </a:lnTo>
                      <a:cubicBezTo>
                        <a:pt x="916" y="0"/>
                        <a:pt x="921" y="5"/>
                        <a:pt x="921" y="10"/>
                      </a:cubicBezTo>
                      <a:cubicBezTo>
                        <a:pt x="921" y="16"/>
                        <a:pt x="916" y="21"/>
                        <a:pt x="910" y="21"/>
                      </a:cubicBezTo>
                      <a:close/>
                      <a:moveTo>
                        <a:pt x="846" y="21"/>
                      </a:moveTo>
                      <a:lnTo>
                        <a:pt x="825" y="21"/>
                      </a:lnTo>
                      <a:cubicBezTo>
                        <a:pt x="819" y="21"/>
                        <a:pt x="814" y="16"/>
                        <a:pt x="814" y="10"/>
                      </a:cubicBezTo>
                      <a:cubicBezTo>
                        <a:pt x="814" y="5"/>
                        <a:pt x="819" y="0"/>
                        <a:pt x="825" y="0"/>
                      </a:cubicBezTo>
                      <a:lnTo>
                        <a:pt x="846" y="0"/>
                      </a:lnTo>
                      <a:cubicBezTo>
                        <a:pt x="852" y="0"/>
                        <a:pt x="857" y="5"/>
                        <a:pt x="857" y="10"/>
                      </a:cubicBezTo>
                      <a:cubicBezTo>
                        <a:pt x="857" y="16"/>
                        <a:pt x="852" y="21"/>
                        <a:pt x="846" y="21"/>
                      </a:cubicBezTo>
                      <a:close/>
                      <a:moveTo>
                        <a:pt x="782" y="21"/>
                      </a:moveTo>
                      <a:lnTo>
                        <a:pt x="761" y="21"/>
                      </a:lnTo>
                      <a:cubicBezTo>
                        <a:pt x="755" y="21"/>
                        <a:pt x="750" y="16"/>
                        <a:pt x="750" y="10"/>
                      </a:cubicBezTo>
                      <a:cubicBezTo>
                        <a:pt x="750" y="5"/>
                        <a:pt x="755" y="0"/>
                        <a:pt x="761" y="0"/>
                      </a:cubicBezTo>
                      <a:lnTo>
                        <a:pt x="782" y="0"/>
                      </a:lnTo>
                      <a:cubicBezTo>
                        <a:pt x="788" y="0"/>
                        <a:pt x="793" y="5"/>
                        <a:pt x="793" y="10"/>
                      </a:cubicBezTo>
                      <a:cubicBezTo>
                        <a:pt x="793" y="16"/>
                        <a:pt x="788" y="21"/>
                        <a:pt x="782" y="21"/>
                      </a:cubicBezTo>
                      <a:close/>
                      <a:moveTo>
                        <a:pt x="718" y="21"/>
                      </a:moveTo>
                      <a:lnTo>
                        <a:pt x="697" y="21"/>
                      </a:lnTo>
                      <a:cubicBezTo>
                        <a:pt x="691" y="21"/>
                        <a:pt x="686" y="16"/>
                        <a:pt x="686" y="10"/>
                      </a:cubicBezTo>
                      <a:cubicBezTo>
                        <a:pt x="686" y="5"/>
                        <a:pt x="691" y="0"/>
                        <a:pt x="697" y="0"/>
                      </a:cubicBezTo>
                      <a:lnTo>
                        <a:pt x="718" y="0"/>
                      </a:lnTo>
                      <a:cubicBezTo>
                        <a:pt x="724" y="0"/>
                        <a:pt x="729" y="5"/>
                        <a:pt x="729" y="10"/>
                      </a:cubicBezTo>
                      <a:cubicBezTo>
                        <a:pt x="729" y="16"/>
                        <a:pt x="724" y="21"/>
                        <a:pt x="718" y="21"/>
                      </a:cubicBezTo>
                      <a:close/>
                      <a:moveTo>
                        <a:pt x="654" y="21"/>
                      </a:moveTo>
                      <a:lnTo>
                        <a:pt x="633" y="21"/>
                      </a:lnTo>
                      <a:cubicBezTo>
                        <a:pt x="627" y="21"/>
                        <a:pt x="622" y="16"/>
                        <a:pt x="622" y="10"/>
                      </a:cubicBezTo>
                      <a:cubicBezTo>
                        <a:pt x="622" y="5"/>
                        <a:pt x="627" y="0"/>
                        <a:pt x="633" y="0"/>
                      </a:cubicBezTo>
                      <a:lnTo>
                        <a:pt x="654" y="0"/>
                      </a:lnTo>
                      <a:cubicBezTo>
                        <a:pt x="660" y="0"/>
                        <a:pt x="665" y="5"/>
                        <a:pt x="665" y="10"/>
                      </a:cubicBezTo>
                      <a:cubicBezTo>
                        <a:pt x="665" y="16"/>
                        <a:pt x="660" y="21"/>
                        <a:pt x="654" y="21"/>
                      </a:cubicBezTo>
                      <a:close/>
                      <a:moveTo>
                        <a:pt x="590" y="21"/>
                      </a:moveTo>
                      <a:lnTo>
                        <a:pt x="569" y="21"/>
                      </a:lnTo>
                      <a:cubicBezTo>
                        <a:pt x="563" y="21"/>
                        <a:pt x="558" y="16"/>
                        <a:pt x="558" y="10"/>
                      </a:cubicBezTo>
                      <a:cubicBezTo>
                        <a:pt x="558" y="5"/>
                        <a:pt x="563" y="0"/>
                        <a:pt x="569" y="0"/>
                      </a:cubicBezTo>
                      <a:lnTo>
                        <a:pt x="590" y="0"/>
                      </a:lnTo>
                      <a:cubicBezTo>
                        <a:pt x="596" y="0"/>
                        <a:pt x="601" y="5"/>
                        <a:pt x="601" y="10"/>
                      </a:cubicBezTo>
                      <a:cubicBezTo>
                        <a:pt x="601" y="16"/>
                        <a:pt x="596" y="21"/>
                        <a:pt x="590" y="21"/>
                      </a:cubicBezTo>
                      <a:close/>
                      <a:moveTo>
                        <a:pt x="526" y="21"/>
                      </a:moveTo>
                      <a:lnTo>
                        <a:pt x="505" y="21"/>
                      </a:lnTo>
                      <a:cubicBezTo>
                        <a:pt x="499" y="21"/>
                        <a:pt x="494" y="16"/>
                        <a:pt x="494" y="10"/>
                      </a:cubicBezTo>
                      <a:cubicBezTo>
                        <a:pt x="494" y="5"/>
                        <a:pt x="499" y="0"/>
                        <a:pt x="505" y="0"/>
                      </a:cubicBezTo>
                      <a:lnTo>
                        <a:pt x="526" y="0"/>
                      </a:lnTo>
                      <a:cubicBezTo>
                        <a:pt x="532" y="0"/>
                        <a:pt x="537" y="5"/>
                        <a:pt x="537" y="10"/>
                      </a:cubicBezTo>
                      <a:cubicBezTo>
                        <a:pt x="537" y="16"/>
                        <a:pt x="532" y="21"/>
                        <a:pt x="526" y="21"/>
                      </a:cubicBezTo>
                      <a:close/>
                      <a:moveTo>
                        <a:pt x="462" y="21"/>
                      </a:moveTo>
                      <a:lnTo>
                        <a:pt x="441" y="21"/>
                      </a:lnTo>
                      <a:cubicBezTo>
                        <a:pt x="435" y="21"/>
                        <a:pt x="430" y="16"/>
                        <a:pt x="430" y="10"/>
                      </a:cubicBezTo>
                      <a:cubicBezTo>
                        <a:pt x="430" y="5"/>
                        <a:pt x="435" y="0"/>
                        <a:pt x="441" y="0"/>
                      </a:cubicBezTo>
                      <a:lnTo>
                        <a:pt x="462" y="0"/>
                      </a:lnTo>
                      <a:cubicBezTo>
                        <a:pt x="468" y="0"/>
                        <a:pt x="473" y="5"/>
                        <a:pt x="473" y="10"/>
                      </a:cubicBezTo>
                      <a:cubicBezTo>
                        <a:pt x="473" y="16"/>
                        <a:pt x="468" y="21"/>
                        <a:pt x="462" y="21"/>
                      </a:cubicBezTo>
                      <a:close/>
                      <a:moveTo>
                        <a:pt x="398" y="21"/>
                      </a:moveTo>
                      <a:lnTo>
                        <a:pt x="377" y="21"/>
                      </a:lnTo>
                      <a:cubicBezTo>
                        <a:pt x="371" y="21"/>
                        <a:pt x="366" y="16"/>
                        <a:pt x="366" y="10"/>
                      </a:cubicBezTo>
                      <a:cubicBezTo>
                        <a:pt x="366" y="5"/>
                        <a:pt x="371" y="0"/>
                        <a:pt x="377" y="0"/>
                      </a:cubicBezTo>
                      <a:lnTo>
                        <a:pt x="398" y="0"/>
                      </a:lnTo>
                      <a:cubicBezTo>
                        <a:pt x="404" y="0"/>
                        <a:pt x="409" y="5"/>
                        <a:pt x="409" y="10"/>
                      </a:cubicBezTo>
                      <a:cubicBezTo>
                        <a:pt x="409" y="16"/>
                        <a:pt x="404" y="21"/>
                        <a:pt x="398" y="21"/>
                      </a:cubicBezTo>
                      <a:close/>
                      <a:moveTo>
                        <a:pt x="334" y="21"/>
                      </a:moveTo>
                      <a:lnTo>
                        <a:pt x="313" y="21"/>
                      </a:lnTo>
                      <a:cubicBezTo>
                        <a:pt x="307" y="21"/>
                        <a:pt x="302" y="16"/>
                        <a:pt x="302" y="10"/>
                      </a:cubicBezTo>
                      <a:cubicBezTo>
                        <a:pt x="302" y="5"/>
                        <a:pt x="307" y="0"/>
                        <a:pt x="313" y="0"/>
                      </a:cubicBezTo>
                      <a:lnTo>
                        <a:pt x="334" y="0"/>
                      </a:lnTo>
                      <a:cubicBezTo>
                        <a:pt x="340" y="0"/>
                        <a:pt x="345" y="5"/>
                        <a:pt x="345" y="10"/>
                      </a:cubicBezTo>
                      <a:cubicBezTo>
                        <a:pt x="345" y="16"/>
                        <a:pt x="340" y="21"/>
                        <a:pt x="334" y="21"/>
                      </a:cubicBezTo>
                      <a:close/>
                      <a:moveTo>
                        <a:pt x="270" y="21"/>
                      </a:moveTo>
                      <a:lnTo>
                        <a:pt x="249" y="21"/>
                      </a:lnTo>
                      <a:cubicBezTo>
                        <a:pt x="243" y="21"/>
                        <a:pt x="238" y="16"/>
                        <a:pt x="238" y="10"/>
                      </a:cubicBezTo>
                      <a:cubicBezTo>
                        <a:pt x="238" y="5"/>
                        <a:pt x="243" y="0"/>
                        <a:pt x="249" y="0"/>
                      </a:cubicBezTo>
                      <a:lnTo>
                        <a:pt x="270" y="0"/>
                      </a:lnTo>
                      <a:cubicBezTo>
                        <a:pt x="276" y="0"/>
                        <a:pt x="281" y="5"/>
                        <a:pt x="281" y="10"/>
                      </a:cubicBezTo>
                      <a:cubicBezTo>
                        <a:pt x="281" y="16"/>
                        <a:pt x="276" y="21"/>
                        <a:pt x="270" y="21"/>
                      </a:cubicBezTo>
                      <a:close/>
                      <a:moveTo>
                        <a:pt x="206" y="21"/>
                      </a:moveTo>
                      <a:lnTo>
                        <a:pt x="185" y="21"/>
                      </a:lnTo>
                      <a:cubicBezTo>
                        <a:pt x="179" y="21"/>
                        <a:pt x="174" y="16"/>
                        <a:pt x="174" y="10"/>
                      </a:cubicBezTo>
                      <a:cubicBezTo>
                        <a:pt x="174" y="5"/>
                        <a:pt x="179" y="0"/>
                        <a:pt x="185" y="0"/>
                      </a:cubicBezTo>
                      <a:lnTo>
                        <a:pt x="206" y="0"/>
                      </a:lnTo>
                      <a:cubicBezTo>
                        <a:pt x="212" y="0"/>
                        <a:pt x="217" y="5"/>
                        <a:pt x="217" y="10"/>
                      </a:cubicBezTo>
                      <a:cubicBezTo>
                        <a:pt x="217" y="16"/>
                        <a:pt x="212" y="21"/>
                        <a:pt x="206" y="21"/>
                      </a:cubicBezTo>
                      <a:close/>
                      <a:moveTo>
                        <a:pt x="142" y="21"/>
                      </a:moveTo>
                      <a:lnTo>
                        <a:pt x="121" y="21"/>
                      </a:lnTo>
                      <a:cubicBezTo>
                        <a:pt x="115" y="21"/>
                        <a:pt x="110" y="16"/>
                        <a:pt x="110" y="10"/>
                      </a:cubicBezTo>
                      <a:cubicBezTo>
                        <a:pt x="110" y="5"/>
                        <a:pt x="115" y="0"/>
                        <a:pt x="121" y="0"/>
                      </a:cubicBezTo>
                      <a:lnTo>
                        <a:pt x="142" y="0"/>
                      </a:lnTo>
                      <a:cubicBezTo>
                        <a:pt x="148" y="0"/>
                        <a:pt x="153" y="5"/>
                        <a:pt x="153" y="10"/>
                      </a:cubicBezTo>
                      <a:cubicBezTo>
                        <a:pt x="153" y="16"/>
                        <a:pt x="148" y="21"/>
                        <a:pt x="142" y="21"/>
                      </a:cubicBezTo>
                      <a:close/>
                      <a:moveTo>
                        <a:pt x="78" y="21"/>
                      </a:moveTo>
                      <a:lnTo>
                        <a:pt x="57" y="21"/>
                      </a:lnTo>
                      <a:cubicBezTo>
                        <a:pt x="51" y="21"/>
                        <a:pt x="46" y="16"/>
                        <a:pt x="46" y="10"/>
                      </a:cubicBezTo>
                      <a:cubicBezTo>
                        <a:pt x="46" y="5"/>
                        <a:pt x="51" y="0"/>
                        <a:pt x="57" y="0"/>
                      </a:cubicBezTo>
                      <a:lnTo>
                        <a:pt x="78" y="0"/>
                      </a:lnTo>
                      <a:cubicBezTo>
                        <a:pt x="84" y="0"/>
                        <a:pt x="89" y="5"/>
                        <a:pt x="89" y="10"/>
                      </a:cubicBezTo>
                      <a:cubicBezTo>
                        <a:pt x="89" y="16"/>
                        <a:pt x="84" y="21"/>
                        <a:pt x="78" y="21"/>
                      </a:cubicBezTo>
                      <a:close/>
                      <a:moveTo>
                        <a:pt x="14" y="21"/>
                      </a:moveTo>
                      <a:lnTo>
                        <a:pt x="10" y="21"/>
                      </a:lnTo>
                      <a:cubicBezTo>
                        <a:pt x="4" y="21"/>
                        <a:pt x="0" y="16"/>
                        <a:pt x="0" y="10"/>
                      </a:cubicBezTo>
                      <a:cubicBezTo>
                        <a:pt x="0" y="5"/>
                        <a:pt x="4" y="0"/>
                        <a:pt x="10" y="0"/>
                      </a:cubicBezTo>
                      <a:lnTo>
                        <a:pt x="14" y="0"/>
                      </a:lnTo>
                      <a:cubicBezTo>
                        <a:pt x="20" y="0"/>
                        <a:pt x="25" y="5"/>
                        <a:pt x="25" y="10"/>
                      </a:cubicBezTo>
                      <a:cubicBezTo>
                        <a:pt x="25" y="16"/>
                        <a:pt x="20" y="21"/>
                        <a:pt x="14" y="21"/>
                      </a:cubicBez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90">
                  <a:extLst>
                    <a:ext uri="{FF2B5EF4-FFF2-40B4-BE49-F238E27FC236}">
                      <a16:creationId xmlns:a16="http://schemas.microsoft.com/office/drawing/2014/main" id="{6332C99A-6C02-81C4-D4A3-8112980C1C39}"/>
                    </a:ext>
                  </a:extLst>
                </p:cNvPr>
                <p:cNvSpPr>
                  <a:spLocks/>
                </p:cNvSpPr>
                <p:nvPr/>
              </p:nvSpPr>
              <p:spPr bwMode="auto">
                <a:xfrm>
                  <a:off x="4151" y="2996"/>
                  <a:ext cx="26" cy="54"/>
                </a:xfrm>
                <a:custGeom>
                  <a:avLst/>
                  <a:gdLst>
                    <a:gd name="T0" fmla="*/ 26 w 26"/>
                    <a:gd name="T1" fmla="*/ 54 h 54"/>
                    <a:gd name="T2" fmla="*/ 0 w 26"/>
                    <a:gd name="T3" fmla="*/ 27 h 54"/>
                    <a:gd name="T4" fmla="*/ 26 w 26"/>
                    <a:gd name="T5" fmla="*/ 0 h 54"/>
                    <a:gd name="T6" fmla="*/ 26 w 26"/>
                    <a:gd name="T7" fmla="*/ 54 h 54"/>
                  </a:gdLst>
                  <a:ahLst/>
                  <a:cxnLst>
                    <a:cxn ang="0">
                      <a:pos x="T0" y="T1"/>
                    </a:cxn>
                    <a:cxn ang="0">
                      <a:pos x="T2" y="T3"/>
                    </a:cxn>
                    <a:cxn ang="0">
                      <a:pos x="T4" y="T5"/>
                    </a:cxn>
                    <a:cxn ang="0">
                      <a:pos x="T6" y="T7"/>
                    </a:cxn>
                  </a:cxnLst>
                  <a:rect l="0" t="0" r="r" b="b"/>
                  <a:pathLst>
                    <a:path w="26" h="54">
                      <a:moveTo>
                        <a:pt x="26" y="54"/>
                      </a:moveTo>
                      <a:lnTo>
                        <a:pt x="0" y="27"/>
                      </a:lnTo>
                      <a:lnTo>
                        <a:pt x="26" y="0"/>
                      </a:lnTo>
                      <a:lnTo>
                        <a:pt x="26" y="5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Rectangle 191">
                  <a:extLst>
                    <a:ext uri="{FF2B5EF4-FFF2-40B4-BE49-F238E27FC236}">
                      <a16:creationId xmlns:a16="http://schemas.microsoft.com/office/drawing/2014/main" id="{4EC7740D-218A-7332-2C05-E3652324C82B}"/>
                    </a:ext>
                  </a:extLst>
                </p:cNvPr>
                <p:cNvSpPr>
                  <a:spLocks noChangeArrowheads="1"/>
                </p:cNvSpPr>
                <p:nvPr/>
              </p:nvSpPr>
              <p:spPr bwMode="auto">
                <a:xfrm>
                  <a:off x="4712" y="3195"/>
                  <a:ext cx="264"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Rectangle 192">
                  <a:extLst>
                    <a:ext uri="{FF2B5EF4-FFF2-40B4-BE49-F238E27FC236}">
                      <a16:creationId xmlns:a16="http://schemas.microsoft.com/office/drawing/2014/main" id="{978FEBA3-49F2-76B3-20DD-286C17447254}"/>
                    </a:ext>
                  </a:extLst>
                </p:cNvPr>
                <p:cNvSpPr>
                  <a:spLocks noChangeArrowheads="1"/>
                </p:cNvSpPr>
                <p:nvPr/>
              </p:nvSpPr>
              <p:spPr bwMode="auto">
                <a:xfrm>
                  <a:off x="4715" y="3198"/>
                  <a:ext cx="29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94.7 MW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89" name="Rectangle 193">
                  <a:extLst>
                    <a:ext uri="{FF2B5EF4-FFF2-40B4-BE49-F238E27FC236}">
                      <a16:creationId xmlns:a16="http://schemas.microsoft.com/office/drawing/2014/main" id="{E5DE9329-DB91-5535-3D39-5DF94818F201}"/>
                    </a:ext>
                  </a:extLst>
                </p:cNvPr>
                <p:cNvSpPr>
                  <a:spLocks noChangeArrowheads="1"/>
                </p:cNvSpPr>
                <p:nvPr/>
              </p:nvSpPr>
              <p:spPr bwMode="auto">
                <a:xfrm>
                  <a:off x="3944" y="2006"/>
                  <a:ext cx="1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0001E"/>
                      </a:solidFill>
                      <a:effectLst/>
                      <a:latin typeface="Century Gothic" panose="020B0502020202020204" pitchFamily="34" charset="0"/>
                    </a:rPr>
                    <a:t>190 </a:t>
                  </a:r>
                  <a:endParaRPr kumimoji="0" lang="en-US" altLang="en-US" sz="1800" b="0" i="0" u="none" strike="noStrike" cap="none" normalizeH="0" baseline="0" dirty="0">
                    <a:ln>
                      <a:noFill/>
                    </a:ln>
                    <a:solidFill>
                      <a:srgbClr val="F0001E"/>
                    </a:solidFill>
                    <a:effectLst/>
                    <a:latin typeface="Century Gothic" panose="020B0502020202020204" pitchFamily="34" charset="0"/>
                  </a:endParaRPr>
                </a:p>
              </p:txBody>
            </p:sp>
            <p:sp>
              <p:nvSpPr>
                <p:cNvPr id="190" name="Rectangle 194">
                  <a:extLst>
                    <a:ext uri="{FF2B5EF4-FFF2-40B4-BE49-F238E27FC236}">
                      <a16:creationId xmlns:a16="http://schemas.microsoft.com/office/drawing/2014/main" id="{4142A1AC-5D8B-5B4E-979C-BFCEF987EC27}"/>
                    </a:ext>
                  </a:extLst>
                </p:cNvPr>
                <p:cNvSpPr>
                  <a:spLocks noChangeArrowheads="1"/>
                </p:cNvSpPr>
                <p:nvPr/>
              </p:nvSpPr>
              <p:spPr bwMode="auto">
                <a:xfrm>
                  <a:off x="4103" y="2006"/>
                  <a:ext cx="3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0001E"/>
                      </a:solidFill>
                      <a:effectLst/>
                      <a:latin typeface="Century Gothic" panose="020B0502020202020204" pitchFamily="34" charset="0"/>
                    </a:rPr>
                    <a:t>°</a:t>
                  </a:r>
                  <a:endParaRPr kumimoji="0" lang="en-US" altLang="en-US" sz="1800" b="0" i="0" u="none" strike="noStrike" cap="none" normalizeH="0" baseline="0" dirty="0">
                    <a:ln>
                      <a:noFill/>
                    </a:ln>
                    <a:solidFill>
                      <a:srgbClr val="F0001E"/>
                    </a:solidFill>
                    <a:effectLst/>
                    <a:latin typeface="Century Gothic" panose="020B0502020202020204" pitchFamily="34" charset="0"/>
                  </a:endParaRPr>
                </a:p>
              </p:txBody>
            </p:sp>
            <p:sp>
              <p:nvSpPr>
                <p:cNvPr id="191" name="Rectangle 195">
                  <a:extLst>
                    <a:ext uri="{FF2B5EF4-FFF2-40B4-BE49-F238E27FC236}">
                      <a16:creationId xmlns:a16="http://schemas.microsoft.com/office/drawing/2014/main" id="{AA639687-FF45-AB4A-910D-A8A39D3E8641}"/>
                    </a:ext>
                  </a:extLst>
                </p:cNvPr>
                <p:cNvSpPr>
                  <a:spLocks noChangeArrowheads="1"/>
                </p:cNvSpPr>
                <p:nvPr/>
              </p:nvSpPr>
              <p:spPr bwMode="auto">
                <a:xfrm>
                  <a:off x="4133" y="2006"/>
                  <a:ext cx="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0001E"/>
                      </a:solidFill>
                      <a:effectLst/>
                      <a:latin typeface="Century Gothic" panose="020B0502020202020204" pitchFamily="34" charset="0"/>
                    </a:rPr>
                    <a:t>C</a:t>
                  </a:r>
                  <a:endParaRPr kumimoji="0" lang="en-US" altLang="en-US" sz="1800" b="0" i="0" u="none" strike="noStrike" cap="none" normalizeH="0" baseline="0" dirty="0">
                    <a:ln>
                      <a:noFill/>
                    </a:ln>
                    <a:solidFill>
                      <a:srgbClr val="F0001E"/>
                    </a:solidFill>
                    <a:effectLst/>
                    <a:latin typeface="Century Gothic" panose="020B0502020202020204" pitchFamily="34" charset="0"/>
                  </a:endParaRPr>
                </a:p>
              </p:txBody>
            </p:sp>
            <p:sp>
              <p:nvSpPr>
                <p:cNvPr id="192" name="Rectangle 196">
                  <a:extLst>
                    <a:ext uri="{FF2B5EF4-FFF2-40B4-BE49-F238E27FC236}">
                      <a16:creationId xmlns:a16="http://schemas.microsoft.com/office/drawing/2014/main" id="{9B265739-1254-5110-93CD-B149A88438FD}"/>
                    </a:ext>
                  </a:extLst>
                </p:cNvPr>
                <p:cNvSpPr>
                  <a:spLocks noChangeArrowheads="1"/>
                </p:cNvSpPr>
                <p:nvPr/>
              </p:nvSpPr>
              <p:spPr bwMode="auto">
                <a:xfrm>
                  <a:off x="3967" y="2115"/>
                  <a:ext cx="12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70C0"/>
                      </a:solidFill>
                      <a:effectLst/>
                      <a:latin typeface="Century Gothic" panose="020B0502020202020204" pitchFamily="34" charset="0"/>
                    </a:rPr>
                    <a:t>94 </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93" name="Rectangle 197">
                  <a:extLst>
                    <a:ext uri="{FF2B5EF4-FFF2-40B4-BE49-F238E27FC236}">
                      <a16:creationId xmlns:a16="http://schemas.microsoft.com/office/drawing/2014/main" id="{1613A8CE-15EC-8993-B58A-B45FFAD53911}"/>
                    </a:ext>
                  </a:extLst>
                </p:cNvPr>
                <p:cNvSpPr>
                  <a:spLocks noChangeArrowheads="1"/>
                </p:cNvSpPr>
                <p:nvPr/>
              </p:nvSpPr>
              <p:spPr bwMode="auto">
                <a:xfrm>
                  <a:off x="4080" y="2115"/>
                  <a:ext cx="3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70C0"/>
                      </a:solidFill>
                      <a:effectLst/>
                      <a:latin typeface="Century Gothic" panose="020B0502020202020204" pitchFamily="34" charset="0"/>
                    </a:rPr>
                    <a:t>°</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94" name="Rectangle 198">
                  <a:extLst>
                    <a:ext uri="{FF2B5EF4-FFF2-40B4-BE49-F238E27FC236}">
                      <a16:creationId xmlns:a16="http://schemas.microsoft.com/office/drawing/2014/main" id="{A10BA429-A359-C768-2A13-D2C41E11E969}"/>
                    </a:ext>
                  </a:extLst>
                </p:cNvPr>
                <p:cNvSpPr>
                  <a:spLocks noChangeArrowheads="1"/>
                </p:cNvSpPr>
                <p:nvPr/>
              </p:nvSpPr>
              <p:spPr bwMode="auto">
                <a:xfrm>
                  <a:off x="4110" y="2115"/>
                  <a:ext cx="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70C0"/>
                      </a:solidFill>
                      <a:effectLst/>
                      <a:latin typeface="Century Gothic" panose="020B0502020202020204" pitchFamily="34" charset="0"/>
                    </a:rPr>
                    <a:t>C</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95" name="Freeform 199">
                  <a:extLst>
                    <a:ext uri="{FF2B5EF4-FFF2-40B4-BE49-F238E27FC236}">
                      <a16:creationId xmlns:a16="http://schemas.microsoft.com/office/drawing/2014/main" id="{F59D69B6-A522-3BA5-879B-0A33A82C42E6}"/>
                    </a:ext>
                  </a:extLst>
                </p:cNvPr>
                <p:cNvSpPr>
                  <a:spLocks noEditPoints="1"/>
                </p:cNvSpPr>
                <p:nvPr/>
              </p:nvSpPr>
              <p:spPr bwMode="auto">
                <a:xfrm>
                  <a:off x="1278" y="1868"/>
                  <a:ext cx="365" cy="287"/>
                </a:xfrm>
                <a:custGeom>
                  <a:avLst/>
                  <a:gdLst>
                    <a:gd name="T0" fmla="*/ 1007 w 1029"/>
                    <a:gd name="T1" fmla="*/ 800 h 810"/>
                    <a:gd name="T2" fmla="*/ 1007 w 1029"/>
                    <a:gd name="T3" fmla="*/ 650 h 810"/>
                    <a:gd name="T4" fmla="*/ 1018 w 1029"/>
                    <a:gd name="T5" fmla="*/ 640 h 810"/>
                    <a:gd name="T6" fmla="*/ 1029 w 1029"/>
                    <a:gd name="T7" fmla="*/ 650 h 810"/>
                    <a:gd name="T8" fmla="*/ 1029 w 1029"/>
                    <a:gd name="T9" fmla="*/ 800 h 810"/>
                    <a:gd name="T10" fmla="*/ 1018 w 1029"/>
                    <a:gd name="T11" fmla="*/ 810 h 810"/>
                    <a:gd name="T12" fmla="*/ 1007 w 1029"/>
                    <a:gd name="T13" fmla="*/ 800 h 810"/>
                    <a:gd name="T14" fmla="*/ 1007 w 1029"/>
                    <a:gd name="T15" fmla="*/ 544 h 810"/>
                    <a:gd name="T16" fmla="*/ 1007 w 1029"/>
                    <a:gd name="T17" fmla="*/ 394 h 810"/>
                    <a:gd name="T18" fmla="*/ 1018 w 1029"/>
                    <a:gd name="T19" fmla="*/ 384 h 810"/>
                    <a:gd name="T20" fmla="*/ 1029 w 1029"/>
                    <a:gd name="T21" fmla="*/ 394 h 810"/>
                    <a:gd name="T22" fmla="*/ 1029 w 1029"/>
                    <a:gd name="T23" fmla="*/ 544 h 810"/>
                    <a:gd name="T24" fmla="*/ 1018 w 1029"/>
                    <a:gd name="T25" fmla="*/ 554 h 810"/>
                    <a:gd name="T26" fmla="*/ 1007 w 1029"/>
                    <a:gd name="T27" fmla="*/ 544 h 810"/>
                    <a:gd name="T28" fmla="*/ 1007 w 1029"/>
                    <a:gd name="T29" fmla="*/ 288 h 810"/>
                    <a:gd name="T30" fmla="*/ 1007 w 1029"/>
                    <a:gd name="T31" fmla="*/ 138 h 810"/>
                    <a:gd name="T32" fmla="*/ 1018 w 1029"/>
                    <a:gd name="T33" fmla="*/ 128 h 810"/>
                    <a:gd name="T34" fmla="*/ 1029 w 1029"/>
                    <a:gd name="T35" fmla="*/ 138 h 810"/>
                    <a:gd name="T36" fmla="*/ 1029 w 1029"/>
                    <a:gd name="T37" fmla="*/ 288 h 810"/>
                    <a:gd name="T38" fmla="*/ 1018 w 1029"/>
                    <a:gd name="T39" fmla="*/ 298 h 810"/>
                    <a:gd name="T40" fmla="*/ 1007 w 1029"/>
                    <a:gd name="T41" fmla="*/ 288 h 810"/>
                    <a:gd name="T42" fmla="*/ 1007 w 1029"/>
                    <a:gd name="T43" fmla="*/ 32 h 810"/>
                    <a:gd name="T44" fmla="*/ 1007 w 1029"/>
                    <a:gd name="T45" fmla="*/ 11 h 810"/>
                    <a:gd name="T46" fmla="*/ 1018 w 1029"/>
                    <a:gd name="T47" fmla="*/ 22 h 810"/>
                    <a:gd name="T48" fmla="*/ 889 w 1029"/>
                    <a:gd name="T49" fmla="*/ 22 h 810"/>
                    <a:gd name="T50" fmla="*/ 879 w 1029"/>
                    <a:gd name="T51" fmla="*/ 11 h 810"/>
                    <a:gd name="T52" fmla="*/ 889 w 1029"/>
                    <a:gd name="T53" fmla="*/ 0 h 810"/>
                    <a:gd name="T54" fmla="*/ 1018 w 1029"/>
                    <a:gd name="T55" fmla="*/ 0 h 810"/>
                    <a:gd name="T56" fmla="*/ 1029 w 1029"/>
                    <a:gd name="T57" fmla="*/ 11 h 810"/>
                    <a:gd name="T58" fmla="*/ 1029 w 1029"/>
                    <a:gd name="T59" fmla="*/ 32 h 810"/>
                    <a:gd name="T60" fmla="*/ 1018 w 1029"/>
                    <a:gd name="T61" fmla="*/ 42 h 810"/>
                    <a:gd name="T62" fmla="*/ 1007 w 1029"/>
                    <a:gd name="T63" fmla="*/ 32 h 810"/>
                    <a:gd name="T64" fmla="*/ 783 w 1029"/>
                    <a:gd name="T65" fmla="*/ 22 h 810"/>
                    <a:gd name="T66" fmla="*/ 633 w 1029"/>
                    <a:gd name="T67" fmla="*/ 22 h 810"/>
                    <a:gd name="T68" fmla="*/ 623 w 1029"/>
                    <a:gd name="T69" fmla="*/ 11 h 810"/>
                    <a:gd name="T70" fmla="*/ 633 w 1029"/>
                    <a:gd name="T71" fmla="*/ 0 h 810"/>
                    <a:gd name="T72" fmla="*/ 783 w 1029"/>
                    <a:gd name="T73" fmla="*/ 0 h 810"/>
                    <a:gd name="T74" fmla="*/ 793 w 1029"/>
                    <a:gd name="T75" fmla="*/ 11 h 810"/>
                    <a:gd name="T76" fmla="*/ 783 w 1029"/>
                    <a:gd name="T77" fmla="*/ 22 h 810"/>
                    <a:gd name="T78" fmla="*/ 527 w 1029"/>
                    <a:gd name="T79" fmla="*/ 22 h 810"/>
                    <a:gd name="T80" fmla="*/ 377 w 1029"/>
                    <a:gd name="T81" fmla="*/ 22 h 810"/>
                    <a:gd name="T82" fmla="*/ 367 w 1029"/>
                    <a:gd name="T83" fmla="*/ 11 h 810"/>
                    <a:gd name="T84" fmla="*/ 377 w 1029"/>
                    <a:gd name="T85" fmla="*/ 0 h 810"/>
                    <a:gd name="T86" fmla="*/ 527 w 1029"/>
                    <a:gd name="T87" fmla="*/ 0 h 810"/>
                    <a:gd name="T88" fmla="*/ 537 w 1029"/>
                    <a:gd name="T89" fmla="*/ 11 h 810"/>
                    <a:gd name="T90" fmla="*/ 527 w 1029"/>
                    <a:gd name="T91" fmla="*/ 22 h 810"/>
                    <a:gd name="T92" fmla="*/ 271 w 1029"/>
                    <a:gd name="T93" fmla="*/ 22 h 810"/>
                    <a:gd name="T94" fmla="*/ 121 w 1029"/>
                    <a:gd name="T95" fmla="*/ 22 h 810"/>
                    <a:gd name="T96" fmla="*/ 111 w 1029"/>
                    <a:gd name="T97" fmla="*/ 11 h 810"/>
                    <a:gd name="T98" fmla="*/ 121 w 1029"/>
                    <a:gd name="T99" fmla="*/ 0 h 810"/>
                    <a:gd name="T100" fmla="*/ 271 w 1029"/>
                    <a:gd name="T101" fmla="*/ 0 h 810"/>
                    <a:gd name="T102" fmla="*/ 281 w 1029"/>
                    <a:gd name="T103" fmla="*/ 11 h 810"/>
                    <a:gd name="T104" fmla="*/ 271 w 1029"/>
                    <a:gd name="T105" fmla="*/ 22 h 810"/>
                    <a:gd name="T106" fmla="*/ 15 w 1029"/>
                    <a:gd name="T107" fmla="*/ 22 h 810"/>
                    <a:gd name="T108" fmla="*/ 10 w 1029"/>
                    <a:gd name="T109" fmla="*/ 22 h 810"/>
                    <a:gd name="T110" fmla="*/ 0 w 1029"/>
                    <a:gd name="T111" fmla="*/ 11 h 810"/>
                    <a:gd name="T112" fmla="*/ 10 w 1029"/>
                    <a:gd name="T113" fmla="*/ 0 h 810"/>
                    <a:gd name="T114" fmla="*/ 15 w 1029"/>
                    <a:gd name="T115" fmla="*/ 0 h 810"/>
                    <a:gd name="T116" fmla="*/ 25 w 1029"/>
                    <a:gd name="T117" fmla="*/ 11 h 810"/>
                    <a:gd name="T118" fmla="*/ 15 w 1029"/>
                    <a:gd name="T119" fmla="*/ 2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9" h="810">
                      <a:moveTo>
                        <a:pt x="1007" y="800"/>
                      </a:moveTo>
                      <a:lnTo>
                        <a:pt x="1007" y="650"/>
                      </a:lnTo>
                      <a:cubicBezTo>
                        <a:pt x="1007" y="645"/>
                        <a:pt x="1012" y="640"/>
                        <a:pt x="1018" y="640"/>
                      </a:cubicBezTo>
                      <a:cubicBezTo>
                        <a:pt x="1024" y="640"/>
                        <a:pt x="1029" y="645"/>
                        <a:pt x="1029" y="650"/>
                      </a:cubicBezTo>
                      <a:lnTo>
                        <a:pt x="1029" y="800"/>
                      </a:lnTo>
                      <a:cubicBezTo>
                        <a:pt x="1029" y="806"/>
                        <a:pt x="1024" y="810"/>
                        <a:pt x="1018" y="810"/>
                      </a:cubicBezTo>
                      <a:cubicBezTo>
                        <a:pt x="1012" y="810"/>
                        <a:pt x="1007" y="806"/>
                        <a:pt x="1007" y="800"/>
                      </a:cubicBezTo>
                      <a:close/>
                      <a:moveTo>
                        <a:pt x="1007" y="544"/>
                      </a:moveTo>
                      <a:lnTo>
                        <a:pt x="1007" y="394"/>
                      </a:lnTo>
                      <a:cubicBezTo>
                        <a:pt x="1007" y="389"/>
                        <a:pt x="1012" y="384"/>
                        <a:pt x="1018" y="384"/>
                      </a:cubicBezTo>
                      <a:cubicBezTo>
                        <a:pt x="1024" y="384"/>
                        <a:pt x="1029" y="389"/>
                        <a:pt x="1029" y="394"/>
                      </a:cubicBezTo>
                      <a:lnTo>
                        <a:pt x="1029" y="544"/>
                      </a:lnTo>
                      <a:cubicBezTo>
                        <a:pt x="1029" y="550"/>
                        <a:pt x="1024" y="554"/>
                        <a:pt x="1018" y="554"/>
                      </a:cubicBezTo>
                      <a:cubicBezTo>
                        <a:pt x="1012" y="554"/>
                        <a:pt x="1007" y="550"/>
                        <a:pt x="1007" y="544"/>
                      </a:cubicBezTo>
                      <a:close/>
                      <a:moveTo>
                        <a:pt x="1007" y="288"/>
                      </a:moveTo>
                      <a:lnTo>
                        <a:pt x="1007" y="138"/>
                      </a:lnTo>
                      <a:cubicBezTo>
                        <a:pt x="1007" y="133"/>
                        <a:pt x="1012" y="128"/>
                        <a:pt x="1018" y="128"/>
                      </a:cubicBezTo>
                      <a:cubicBezTo>
                        <a:pt x="1024" y="128"/>
                        <a:pt x="1029" y="133"/>
                        <a:pt x="1029" y="138"/>
                      </a:cubicBezTo>
                      <a:lnTo>
                        <a:pt x="1029" y="288"/>
                      </a:lnTo>
                      <a:cubicBezTo>
                        <a:pt x="1029" y="294"/>
                        <a:pt x="1024" y="298"/>
                        <a:pt x="1018" y="298"/>
                      </a:cubicBezTo>
                      <a:cubicBezTo>
                        <a:pt x="1012" y="298"/>
                        <a:pt x="1007" y="294"/>
                        <a:pt x="1007" y="288"/>
                      </a:cubicBezTo>
                      <a:close/>
                      <a:moveTo>
                        <a:pt x="1007" y="32"/>
                      </a:moveTo>
                      <a:lnTo>
                        <a:pt x="1007" y="11"/>
                      </a:lnTo>
                      <a:lnTo>
                        <a:pt x="1018" y="22"/>
                      </a:lnTo>
                      <a:lnTo>
                        <a:pt x="889" y="22"/>
                      </a:lnTo>
                      <a:cubicBezTo>
                        <a:pt x="883" y="22"/>
                        <a:pt x="879" y="17"/>
                        <a:pt x="879" y="11"/>
                      </a:cubicBezTo>
                      <a:cubicBezTo>
                        <a:pt x="879" y="5"/>
                        <a:pt x="883" y="0"/>
                        <a:pt x="889" y="0"/>
                      </a:cubicBezTo>
                      <a:lnTo>
                        <a:pt x="1018" y="0"/>
                      </a:lnTo>
                      <a:cubicBezTo>
                        <a:pt x="1024" y="0"/>
                        <a:pt x="1029" y="5"/>
                        <a:pt x="1029" y="11"/>
                      </a:cubicBezTo>
                      <a:lnTo>
                        <a:pt x="1029" y="32"/>
                      </a:lnTo>
                      <a:cubicBezTo>
                        <a:pt x="1029" y="38"/>
                        <a:pt x="1024" y="42"/>
                        <a:pt x="1018" y="42"/>
                      </a:cubicBezTo>
                      <a:cubicBezTo>
                        <a:pt x="1012" y="42"/>
                        <a:pt x="1007" y="38"/>
                        <a:pt x="1007" y="32"/>
                      </a:cubicBezTo>
                      <a:close/>
                      <a:moveTo>
                        <a:pt x="783" y="22"/>
                      </a:moveTo>
                      <a:lnTo>
                        <a:pt x="633" y="22"/>
                      </a:lnTo>
                      <a:cubicBezTo>
                        <a:pt x="627" y="22"/>
                        <a:pt x="623" y="17"/>
                        <a:pt x="623" y="11"/>
                      </a:cubicBezTo>
                      <a:cubicBezTo>
                        <a:pt x="623" y="5"/>
                        <a:pt x="627" y="0"/>
                        <a:pt x="633" y="0"/>
                      </a:cubicBezTo>
                      <a:lnTo>
                        <a:pt x="783" y="0"/>
                      </a:lnTo>
                      <a:cubicBezTo>
                        <a:pt x="788" y="0"/>
                        <a:pt x="793" y="5"/>
                        <a:pt x="793" y="11"/>
                      </a:cubicBezTo>
                      <a:cubicBezTo>
                        <a:pt x="793" y="17"/>
                        <a:pt x="788" y="22"/>
                        <a:pt x="783" y="22"/>
                      </a:cubicBezTo>
                      <a:close/>
                      <a:moveTo>
                        <a:pt x="527" y="22"/>
                      </a:moveTo>
                      <a:lnTo>
                        <a:pt x="377" y="22"/>
                      </a:lnTo>
                      <a:cubicBezTo>
                        <a:pt x="371" y="22"/>
                        <a:pt x="367" y="17"/>
                        <a:pt x="367" y="11"/>
                      </a:cubicBezTo>
                      <a:cubicBezTo>
                        <a:pt x="367" y="5"/>
                        <a:pt x="371" y="0"/>
                        <a:pt x="377" y="0"/>
                      </a:cubicBezTo>
                      <a:lnTo>
                        <a:pt x="527" y="0"/>
                      </a:lnTo>
                      <a:cubicBezTo>
                        <a:pt x="532" y="0"/>
                        <a:pt x="537" y="5"/>
                        <a:pt x="537" y="11"/>
                      </a:cubicBezTo>
                      <a:cubicBezTo>
                        <a:pt x="537" y="17"/>
                        <a:pt x="532" y="22"/>
                        <a:pt x="527" y="22"/>
                      </a:cubicBezTo>
                      <a:close/>
                      <a:moveTo>
                        <a:pt x="271" y="22"/>
                      </a:moveTo>
                      <a:lnTo>
                        <a:pt x="121" y="22"/>
                      </a:lnTo>
                      <a:cubicBezTo>
                        <a:pt x="115" y="22"/>
                        <a:pt x="111" y="17"/>
                        <a:pt x="111" y="11"/>
                      </a:cubicBezTo>
                      <a:cubicBezTo>
                        <a:pt x="111" y="5"/>
                        <a:pt x="115" y="0"/>
                        <a:pt x="121" y="0"/>
                      </a:cubicBezTo>
                      <a:lnTo>
                        <a:pt x="271" y="0"/>
                      </a:lnTo>
                      <a:cubicBezTo>
                        <a:pt x="276" y="0"/>
                        <a:pt x="281" y="5"/>
                        <a:pt x="281" y="11"/>
                      </a:cubicBezTo>
                      <a:cubicBezTo>
                        <a:pt x="281" y="17"/>
                        <a:pt x="276" y="22"/>
                        <a:pt x="271" y="22"/>
                      </a:cubicBezTo>
                      <a:close/>
                      <a:moveTo>
                        <a:pt x="15" y="22"/>
                      </a:moveTo>
                      <a:lnTo>
                        <a:pt x="10" y="22"/>
                      </a:lnTo>
                      <a:cubicBezTo>
                        <a:pt x="5" y="22"/>
                        <a:pt x="0" y="17"/>
                        <a:pt x="0" y="11"/>
                      </a:cubicBezTo>
                      <a:cubicBezTo>
                        <a:pt x="0" y="5"/>
                        <a:pt x="5" y="0"/>
                        <a:pt x="10" y="0"/>
                      </a:cubicBezTo>
                      <a:lnTo>
                        <a:pt x="15" y="0"/>
                      </a:lnTo>
                      <a:cubicBezTo>
                        <a:pt x="20" y="0"/>
                        <a:pt x="25" y="5"/>
                        <a:pt x="25" y="11"/>
                      </a:cubicBezTo>
                      <a:cubicBezTo>
                        <a:pt x="25" y="17"/>
                        <a:pt x="20" y="22"/>
                        <a:pt x="15" y="22"/>
                      </a:cubicBezTo>
                      <a:close/>
                    </a:path>
                  </a:pathLst>
                </a:custGeom>
                <a:solidFill>
                  <a:srgbClr val="F0001E"/>
                </a:solidFill>
                <a:ln w="0" cap="flat" cmpd="sng" algn="ctr">
                  <a:solidFill>
                    <a:srgbClr val="F0001E"/>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196" name="Freeform 200">
                  <a:extLst>
                    <a:ext uri="{FF2B5EF4-FFF2-40B4-BE49-F238E27FC236}">
                      <a16:creationId xmlns:a16="http://schemas.microsoft.com/office/drawing/2014/main" id="{11E48E7A-2C08-6F34-36A5-5948D15098AF}"/>
                    </a:ext>
                  </a:extLst>
                </p:cNvPr>
                <p:cNvSpPr>
                  <a:spLocks/>
                </p:cNvSpPr>
                <p:nvPr/>
              </p:nvSpPr>
              <p:spPr bwMode="auto">
                <a:xfrm>
                  <a:off x="1261" y="1845"/>
                  <a:ext cx="26" cy="54"/>
                </a:xfrm>
                <a:custGeom>
                  <a:avLst/>
                  <a:gdLst>
                    <a:gd name="T0" fmla="*/ 26 w 26"/>
                    <a:gd name="T1" fmla="*/ 54 h 54"/>
                    <a:gd name="T2" fmla="*/ 0 w 26"/>
                    <a:gd name="T3" fmla="*/ 27 h 54"/>
                    <a:gd name="T4" fmla="*/ 26 w 26"/>
                    <a:gd name="T5" fmla="*/ 0 h 54"/>
                    <a:gd name="T6" fmla="*/ 26 w 26"/>
                    <a:gd name="T7" fmla="*/ 54 h 54"/>
                  </a:gdLst>
                  <a:ahLst/>
                  <a:cxnLst>
                    <a:cxn ang="0">
                      <a:pos x="T0" y="T1"/>
                    </a:cxn>
                    <a:cxn ang="0">
                      <a:pos x="T2" y="T3"/>
                    </a:cxn>
                    <a:cxn ang="0">
                      <a:pos x="T4" y="T5"/>
                    </a:cxn>
                    <a:cxn ang="0">
                      <a:pos x="T6" y="T7"/>
                    </a:cxn>
                  </a:cxnLst>
                  <a:rect l="0" t="0" r="r" b="b"/>
                  <a:pathLst>
                    <a:path w="26" h="54">
                      <a:moveTo>
                        <a:pt x="26" y="54"/>
                      </a:moveTo>
                      <a:lnTo>
                        <a:pt x="0" y="27"/>
                      </a:lnTo>
                      <a:lnTo>
                        <a:pt x="26" y="0"/>
                      </a:lnTo>
                      <a:lnTo>
                        <a:pt x="26" y="54"/>
                      </a:lnTo>
                      <a:close/>
                    </a:path>
                  </a:pathLst>
                </a:custGeom>
                <a:solidFill>
                  <a:srgbClr val="F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Rectangle 201">
                  <a:extLst>
                    <a:ext uri="{FF2B5EF4-FFF2-40B4-BE49-F238E27FC236}">
                      <a16:creationId xmlns:a16="http://schemas.microsoft.com/office/drawing/2014/main" id="{A8284BA5-A577-42CC-0DEF-7E46F33D4F8A}"/>
                    </a:ext>
                  </a:extLst>
                </p:cNvPr>
                <p:cNvSpPr>
                  <a:spLocks noChangeArrowheads="1"/>
                </p:cNvSpPr>
                <p:nvPr/>
              </p:nvSpPr>
              <p:spPr bwMode="auto">
                <a:xfrm>
                  <a:off x="1360" y="1758"/>
                  <a:ext cx="264"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Rectangle 202">
                  <a:extLst>
                    <a:ext uri="{FF2B5EF4-FFF2-40B4-BE49-F238E27FC236}">
                      <a16:creationId xmlns:a16="http://schemas.microsoft.com/office/drawing/2014/main" id="{21133727-D7F3-6701-1A02-EB605A6C24EB}"/>
                    </a:ext>
                  </a:extLst>
                </p:cNvPr>
                <p:cNvSpPr>
                  <a:spLocks noChangeArrowheads="1"/>
                </p:cNvSpPr>
                <p:nvPr/>
              </p:nvSpPr>
              <p:spPr bwMode="auto">
                <a:xfrm>
                  <a:off x="1363" y="1761"/>
                  <a:ext cx="27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250 MW</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99" name="Oval 203">
                  <a:extLst>
                    <a:ext uri="{FF2B5EF4-FFF2-40B4-BE49-F238E27FC236}">
                      <a16:creationId xmlns:a16="http://schemas.microsoft.com/office/drawing/2014/main" id="{C9E55BF4-DD13-B199-38BC-FE433D566C4A}"/>
                    </a:ext>
                  </a:extLst>
                </p:cNvPr>
                <p:cNvSpPr>
                  <a:spLocks noChangeArrowheads="1"/>
                </p:cNvSpPr>
                <p:nvPr/>
              </p:nvSpPr>
              <p:spPr bwMode="auto">
                <a:xfrm>
                  <a:off x="3686" y="1669"/>
                  <a:ext cx="340" cy="34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Oval 204">
                  <a:extLst>
                    <a:ext uri="{FF2B5EF4-FFF2-40B4-BE49-F238E27FC236}">
                      <a16:creationId xmlns:a16="http://schemas.microsoft.com/office/drawing/2014/main" id="{A1DA2645-A1F2-2BC2-E57A-9B2DA3A27248}"/>
                    </a:ext>
                  </a:extLst>
                </p:cNvPr>
                <p:cNvSpPr>
                  <a:spLocks noChangeArrowheads="1"/>
                </p:cNvSpPr>
                <p:nvPr/>
              </p:nvSpPr>
              <p:spPr bwMode="auto">
                <a:xfrm>
                  <a:off x="3686" y="1669"/>
                  <a:ext cx="340" cy="346"/>
                </a:xfrm>
                <a:prstGeom prst="ellipse">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Rectangle 206">
                <a:extLst>
                  <a:ext uri="{FF2B5EF4-FFF2-40B4-BE49-F238E27FC236}">
                    <a16:creationId xmlns:a16="http://schemas.microsoft.com/office/drawing/2014/main" id="{81412E19-A881-996F-CA7A-247A24FD61DB}"/>
                  </a:ext>
                </a:extLst>
              </p:cNvPr>
              <p:cNvSpPr>
                <a:spLocks noChangeArrowheads="1"/>
              </p:cNvSpPr>
              <p:nvPr/>
            </p:nvSpPr>
            <p:spPr bwMode="auto">
              <a:xfrm>
                <a:off x="3692" y="1787"/>
                <a:ext cx="33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entury Gothic" panose="020B0502020202020204" pitchFamily="34" charset="0"/>
                  </a:rPr>
                  <a:t>Cooler</a:t>
                </a: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
            <p:nvSpPr>
              <p:cNvPr id="19" name="Line 207">
                <a:extLst>
                  <a:ext uri="{FF2B5EF4-FFF2-40B4-BE49-F238E27FC236}">
                    <a16:creationId xmlns:a16="http://schemas.microsoft.com/office/drawing/2014/main" id="{C23C211E-1C35-5B47-CDD0-9B78B29E4138}"/>
                  </a:ext>
                </a:extLst>
              </p:cNvPr>
              <p:cNvSpPr>
                <a:spLocks noChangeShapeType="1"/>
              </p:cNvSpPr>
              <p:nvPr/>
            </p:nvSpPr>
            <p:spPr bwMode="auto">
              <a:xfrm flipV="1">
                <a:off x="3852" y="1579"/>
                <a:ext cx="0" cy="9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8">
                <a:extLst>
                  <a:ext uri="{FF2B5EF4-FFF2-40B4-BE49-F238E27FC236}">
                    <a16:creationId xmlns:a16="http://schemas.microsoft.com/office/drawing/2014/main" id="{C89B2283-08B2-B420-6871-0B2FEEED2B0D}"/>
                  </a:ext>
                </a:extLst>
              </p:cNvPr>
              <p:cNvSpPr>
                <a:spLocks/>
              </p:cNvSpPr>
              <p:nvPr/>
            </p:nvSpPr>
            <p:spPr bwMode="auto">
              <a:xfrm>
                <a:off x="3826" y="1557"/>
                <a:ext cx="53" cy="27"/>
              </a:xfrm>
              <a:custGeom>
                <a:avLst/>
                <a:gdLst>
                  <a:gd name="T0" fmla="*/ 0 w 53"/>
                  <a:gd name="T1" fmla="*/ 27 h 27"/>
                  <a:gd name="T2" fmla="*/ 26 w 53"/>
                  <a:gd name="T3" fmla="*/ 0 h 27"/>
                  <a:gd name="T4" fmla="*/ 53 w 53"/>
                  <a:gd name="T5" fmla="*/ 27 h 27"/>
                  <a:gd name="T6" fmla="*/ 0 w 53"/>
                  <a:gd name="T7" fmla="*/ 27 h 27"/>
                </a:gdLst>
                <a:ahLst/>
                <a:cxnLst>
                  <a:cxn ang="0">
                    <a:pos x="T0" y="T1"/>
                  </a:cxn>
                  <a:cxn ang="0">
                    <a:pos x="T2" y="T3"/>
                  </a:cxn>
                  <a:cxn ang="0">
                    <a:pos x="T4" y="T5"/>
                  </a:cxn>
                  <a:cxn ang="0">
                    <a:pos x="T6" y="T7"/>
                  </a:cxn>
                </a:cxnLst>
                <a:rect l="0" t="0" r="r" b="b"/>
                <a:pathLst>
                  <a:path w="53" h="27">
                    <a:moveTo>
                      <a:pt x="0" y="27"/>
                    </a:moveTo>
                    <a:lnTo>
                      <a:pt x="26" y="0"/>
                    </a:lnTo>
                    <a:lnTo>
                      <a:pt x="53"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9">
                <a:extLst>
                  <a:ext uri="{FF2B5EF4-FFF2-40B4-BE49-F238E27FC236}">
                    <a16:creationId xmlns:a16="http://schemas.microsoft.com/office/drawing/2014/main" id="{9D98C222-3B07-AF15-D862-AB9400C1F45C}"/>
                  </a:ext>
                </a:extLst>
              </p:cNvPr>
              <p:cNvSpPr>
                <a:spLocks noEditPoints="1"/>
              </p:cNvSpPr>
              <p:nvPr/>
            </p:nvSpPr>
            <p:spPr bwMode="auto">
              <a:xfrm>
                <a:off x="3359" y="1816"/>
                <a:ext cx="333" cy="8"/>
              </a:xfrm>
              <a:custGeom>
                <a:avLst/>
                <a:gdLst>
                  <a:gd name="T0" fmla="*/ 907 w 939"/>
                  <a:gd name="T1" fmla="*/ 21 h 21"/>
                  <a:gd name="T2" fmla="*/ 907 w 939"/>
                  <a:gd name="T3" fmla="*/ 0 h 21"/>
                  <a:gd name="T4" fmla="*/ 939 w 939"/>
                  <a:gd name="T5" fmla="*/ 11 h 21"/>
                  <a:gd name="T6" fmla="*/ 864 w 939"/>
                  <a:gd name="T7" fmla="*/ 21 h 21"/>
                  <a:gd name="T8" fmla="*/ 832 w 939"/>
                  <a:gd name="T9" fmla="*/ 11 h 21"/>
                  <a:gd name="T10" fmla="*/ 864 w 939"/>
                  <a:gd name="T11" fmla="*/ 0 h 21"/>
                  <a:gd name="T12" fmla="*/ 864 w 939"/>
                  <a:gd name="T13" fmla="*/ 21 h 21"/>
                  <a:gd name="T14" fmla="*/ 779 w 939"/>
                  <a:gd name="T15" fmla="*/ 21 h 21"/>
                  <a:gd name="T16" fmla="*/ 779 w 939"/>
                  <a:gd name="T17" fmla="*/ 0 h 21"/>
                  <a:gd name="T18" fmla="*/ 811 w 939"/>
                  <a:gd name="T19" fmla="*/ 11 h 21"/>
                  <a:gd name="T20" fmla="*/ 736 w 939"/>
                  <a:gd name="T21" fmla="*/ 21 h 21"/>
                  <a:gd name="T22" fmla="*/ 704 w 939"/>
                  <a:gd name="T23" fmla="*/ 11 h 21"/>
                  <a:gd name="T24" fmla="*/ 736 w 939"/>
                  <a:gd name="T25" fmla="*/ 0 h 21"/>
                  <a:gd name="T26" fmla="*/ 736 w 939"/>
                  <a:gd name="T27" fmla="*/ 21 h 21"/>
                  <a:gd name="T28" fmla="*/ 651 w 939"/>
                  <a:gd name="T29" fmla="*/ 21 h 21"/>
                  <a:gd name="T30" fmla="*/ 651 w 939"/>
                  <a:gd name="T31" fmla="*/ 0 h 21"/>
                  <a:gd name="T32" fmla="*/ 683 w 939"/>
                  <a:gd name="T33" fmla="*/ 11 h 21"/>
                  <a:gd name="T34" fmla="*/ 608 w 939"/>
                  <a:gd name="T35" fmla="*/ 21 h 21"/>
                  <a:gd name="T36" fmla="*/ 576 w 939"/>
                  <a:gd name="T37" fmla="*/ 11 h 21"/>
                  <a:gd name="T38" fmla="*/ 608 w 939"/>
                  <a:gd name="T39" fmla="*/ 0 h 21"/>
                  <a:gd name="T40" fmla="*/ 608 w 939"/>
                  <a:gd name="T41" fmla="*/ 21 h 21"/>
                  <a:gd name="T42" fmla="*/ 523 w 939"/>
                  <a:gd name="T43" fmla="*/ 21 h 21"/>
                  <a:gd name="T44" fmla="*/ 523 w 939"/>
                  <a:gd name="T45" fmla="*/ 0 h 21"/>
                  <a:gd name="T46" fmla="*/ 555 w 939"/>
                  <a:gd name="T47" fmla="*/ 11 h 21"/>
                  <a:gd name="T48" fmla="*/ 480 w 939"/>
                  <a:gd name="T49" fmla="*/ 21 h 21"/>
                  <a:gd name="T50" fmla="*/ 448 w 939"/>
                  <a:gd name="T51" fmla="*/ 11 h 21"/>
                  <a:gd name="T52" fmla="*/ 480 w 939"/>
                  <a:gd name="T53" fmla="*/ 0 h 21"/>
                  <a:gd name="T54" fmla="*/ 480 w 939"/>
                  <a:gd name="T55" fmla="*/ 21 h 21"/>
                  <a:gd name="T56" fmla="*/ 395 w 939"/>
                  <a:gd name="T57" fmla="*/ 21 h 21"/>
                  <a:gd name="T58" fmla="*/ 395 w 939"/>
                  <a:gd name="T59" fmla="*/ 0 h 21"/>
                  <a:gd name="T60" fmla="*/ 427 w 939"/>
                  <a:gd name="T61" fmla="*/ 11 h 21"/>
                  <a:gd name="T62" fmla="*/ 352 w 939"/>
                  <a:gd name="T63" fmla="*/ 21 h 21"/>
                  <a:gd name="T64" fmla="*/ 320 w 939"/>
                  <a:gd name="T65" fmla="*/ 11 h 21"/>
                  <a:gd name="T66" fmla="*/ 352 w 939"/>
                  <a:gd name="T67" fmla="*/ 0 h 21"/>
                  <a:gd name="T68" fmla="*/ 352 w 939"/>
                  <a:gd name="T69" fmla="*/ 21 h 21"/>
                  <a:gd name="T70" fmla="*/ 267 w 939"/>
                  <a:gd name="T71" fmla="*/ 21 h 21"/>
                  <a:gd name="T72" fmla="*/ 267 w 939"/>
                  <a:gd name="T73" fmla="*/ 0 h 21"/>
                  <a:gd name="T74" fmla="*/ 299 w 939"/>
                  <a:gd name="T75" fmla="*/ 11 h 21"/>
                  <a:gd name="T76" fmla="*/ 224 w 939"/>
                  <a:gd name="T77" fmla="*/ 21 h 21"/>
                  <a:gd name="T78" fmla="*/ 192 w 939"/>
                  <a:gd name="T79" fmla="*/ 11 h 21"/>
                  <a:gd name="T80" fmla="*/ 224 w 939"/>
                  <a:gd name="T81" fmla="*/ 0 h 21"/>
                  <a:gd name="T82" fmla="*/ 224 w 939"/>
                  <a:gd name="T83" fmla="*/ 21 h 21"/>
                  <a:gd name="T84" fmla="*/ 139 w 939"/>
                  <a:gd name="T85" fmla="*/ 21 h 21"/>
                  <a:gd name="T86" fmla="*/ 139 w 939"/>
                  <a:gd name="T87" fmla="*/ 0 h 21"/>
                  <a:gd name="T88" fmla="*/ 171 w 939"/>
                  <a:gd name="T89" fmla="*/ 11 h 21"/>
                  <a:gd name="T90" fmla="*/ 96 w 939"/>
                  <a:gd name="T91" fmla="*/ 21 h 21"/>
                  <a:gd name="T92" fmla="*/ 64 w 939"/>
                  <a:gd name="T93" fmla="*/ 11 h 21"/>
                  <a:gd name="T94" fmla="*/ 96 w 939"/>
                  <a:gd name="T95" fmla="*/ 0 h 21"/>
                  <a:gd name="T96" fmla="*/ 96 w 939"/>
                  <a:gd name="T97" fmla="*/ 21 h 21"/>
                  <a:gd name="T98" fmla="*/ 11 w 939"/>
                  <a:gd name="T99" fmla="*/ 21 h 21"/>
                  <a:gd name="T100" fmla="*/ 11 w 939"/>
                  <a:gd name="T101" fmla="*/ 0 h 21"/>
                  <a:gd name="T102" fmla="*/ 43 w 939"/>
                  <a:gd name="T10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9" h="21">
                    <a:moveTo>
                      <a:pt x="928" y="21"/>
                    </a:moveTo>
                    <a:lnTo>
                      <a:pt x="907" y="21"/>
                    </a:lnTo>
                    <a:cubicBezTo>
                      <a:pt x="901" y="21"/>
                      <a:pt x="896" y="17"/>
                      <a:pt x="896" y="11"/>
                    </a:cubicBezTo>
                    <a:cubicBezTo>
                      <a:pt x="896" y="5"/>
                      <a:pt x="901" y="0"/>
                      <a:pt x="907" y="0"/>
                    </a:cubicBezTo>
                    <a:lnTo>
                      <a:pt x="928" y="0"/>
                    </a:lnTo>
                    <a:cubicBezTo>
                      <a:pt x="934" y="0"/>
                      <a:pt x="939" y="5"/>
                      <a:pt x="939" y="11"/>
                    </a:cubicBezTo>
                    <a:cubicBezTo>
                      <a:pt x="939" y="17"/>
                      <a:pt x="934" y="21"/>
                      <a:pt x="928" y="21"/>
                    </a:cubicBezTo>
                    <a:close/>
                    <a:moveTo>
                      <a:pt x="864" y="21"/>
                    </a:moveTo>
                    <a:lnTo>
                      <a:pt x="843" y="21"/>
                    </a:lnTo>
                    <a:cubicBezTo>
                      <a:pt x="837" y="21"/>
                      <a:pt x="832" y="17"/>
                      <a:pt x="832" y="11"/>
                    </a:cubicBezTo>
                    <a:cubicBezTo>
                      <a:pt x="832" y="5"/>
                      <a:pt x="837" y="0"/>
                      <a:pt x="843" y="0"/>
                    </a:cubicBezTo>
                    <a:lnTo>
                      <a:pt x="864" y="0"/>
                    </a:lnTo>
                    <a:cubicBezTo>
                      <a:pt x="870" y="0"/>
                      <a:pt x="875" y="5"/>
                      <a:pt x="875" y="11"/>
                    </a:cubicBezTo>
                    <a:cubicBezTo>
                      <a:pt x="875" y="17"/>
                      <a:pt x="870" y="21"/>
                      <a:pt x="864" y="21"/>
                    </a:cubicBezTo>
                    <a:close/>
                    <a:moveTo>
                      <a:pt x="800" y="21"/>
                    </a:moveTo>
                    <a:lnTo>
                      <a:pt x="779" y="21"/>
                    </a:lnTo>
                    <a:cubicBezTo>
                      <a:pt x="773" y="21"/>
                      <a:pt x="768" y="17"/>
                      <a:pt x="768" y="11"/>
                    </a:cubicBezTo>
                    <a:cubicBezTo>
                      <a:pt x="768" y="5"/>
                      <a:pt x="773" y="0"/>
                      <a:pt x="779" y="0"/>
                    </a:cubicBezTo>
                    <a:lnTo>
                      <a:pt x="800" y="0"/>
                    </a:lnTo>
                    <a:cubicBezTo>
                      <a:pt x="806" y="0"/>
                      <a:pt x="811" y="5"/>
                      <a:pt x="811" y="11"/>
                    </a:cubicBezTo>
                    <a:cubicBezTo>
                      <a:pt x="811" y="17"/>
                      <a:pt x="806" y="21"/>
                      <a:pt x="800" y="21"/>
                    </a:cubicBezTo>
                    <a:close/>
                    <a:moveTo>
                      <a:pt x="736" y="21"/>
                    </a:moveTo>
                    <a:lnTo>
                      <a:pt x="715" y="21"/>
                    </a:lnTo>
                    <a:cubicBezTo>
                      <a:pt x="709" y="21"/>
                      <a:pt x="704" y="17"/>
                      <a:pt x="704" y="11"/>
                    </a:cubicBezTo>
                    <a:cubicBezTo>
                      <a:pt x="704" y="5"/>
                      <a:pt x="709" y="0"/>
                      <a:pt x="715" y="0"/>
                    </a:cubicBezTo>
                    <a:lnTo>
                      <a:pt x="736" y="0"/>
                    </a:lnTo>
                    <a:cubicBezTo>
                      <a:pt x="742" y="0"/>
                      <a:pt x="747" y="5"/>
                      <a:pt x="747" y="11"/>
                    </a:cubicBezTo>
                    <a:cubicBezTo>
                      <a:pt x="747" y="17"/>
                      <a:pt x="742" y="21"/>
                      <a:pt x="736" y="21"/>
                    </a:cubicBezTo>
                    <a:close/>
                    <a:moveTo>
                      <a:pt x="672" y="21"/>
                    </a:moveTo>
                    <a:lnTo>
                      <a:pt x="651" y="21"/>
                    </a:lnTo>
                    <a:cubicBezTo>
                      <a:pt x="645" y="21"/>
                      <a:pt x="640" y="17"/>
                      <a:pt x="640" y="11"/>
                    </a:cubicBezTo>
                    <a:cubicBezTo>
                      <a:pt x="640" y="5"/>
                      <a:pt x="645" y="0"/>
                      <a:pt x="651" y="0"/>
                    </a:cubicBezTo>
                    <a:lnTo>
                      <a:pt x="672" y="0"/>
                    </a:lnTo>
                    <a:cubicBezTo>
                      <a:pt x="678" y="0"/>
                      <a:pt x="683" y="5"/>
                      <a:pt x="683" y="11"/>
                    </a:cubicBezTo>
                    <a:cubicBezTo>
                      <a:pt x="683" y="17"/>
                      <a:pt x="678" y="21"/>
                      <a:pt x="672" y="21"/>
                    </a:cubicBezTo>
                    <a:close/>
                    <a:moveTo>
                      <a:pt x="608" y="21"/>
                    </a:moveTo>
                    <a:lnTo>
                      <a:pt x="587" y="21"/>
                    </a:lnTo>
                    <a:cubicBezTo>
                      <a:pt x="581" y="21"/>
                      <a:pt x="576" y="17"/>
                      <a:pt x="576" y="11"/>
                    </a:cubicBezTo>
                    <a:cubicBezTo>
                      <a:pt x="576" y="5"/>
                      <a:pt x="581" y="0"/>
                      <a:pt x="587" y="0"/>
                    </a:cubicBezTo>
                    <a:lnTo>
                      <a:pt x="608" y="0"/>
                    </a:lnTo>
                    <a:cubicBezTo>
                      <a:pt x="614" y="0"/>
                      <a:pt x="619" y="5"/>
                      <a:pt x="619" y="11"/>
                    </a:cubicBezTo>
                    <a:cubicBezTo>
                      <a:pt x="619" y="17"/>
                      <a:pt x="614" y="21"/>
                      <a:pt x="608" y="21"/>
                    </a:cubicBezTo>
                    <a:close/>
                    <a:moveTo>
                      <a:pt x="544" y="21"/>
                    </a:moveTo>
                    <a:lnTo>
                      <a:pt x="523" y="21"/>
                    </a:lnTo>
                    <a:cubicBezTo>
                      <a:pt x="517" y="21"/>
                      <a:pt x="512" y="17"/>
                      <a:pt x="512" y="11"/>
                    </a:cubicBezTo>
                    <a:cubicBezTo>
                      <a:pt x="512" y="5"/>
                      <a:pt x="517" y="0"/>
                      <a:pt x="523" y="0"/>
                    </a:cubicBezTo>
                    <a:lnTo>
                      <a:pt x="544" y="0"/>
                    </a:lnTo>
                    <a:cubicBezTo>
                      <a:pt x="550" y="0"/>
                      <a:pt x="555" y="5"/>
                      <a:pt x="555" y="11"/>
                    </a:cubicBezTo>
                    <a:cubicBezTo>
                      <a:pt x="555" y="17"/>
                      <a:pt x="550" y="21"/>
                      <a:pt x="544" y="21"/>
                    </a:cubicBezTo>
                    <a:close/>
                    <a:moveTo>
                      <a:pt x="480" y="21"/>
                    </a:moveTo>
                    <a:lnTo>
                      <a:pt x="459" y="21"/>
                    </a:lnTo>
                    <a:cubicBezTo>
                      <a:pt x="453" y="21"/>
                      <a:pt x="448" y="17"/>
                      <a:pt x="448" y="11"/>
                    </a:cubicBezTo>
                    <a:cubicBezTo>
                      <a:pt x="448" y="5"/>
                      <a:pt x="453" y="0"/>
                      <a:pt x="459" y="0"/>
                    </a:cubicBezTo>
                    <a:lnTo>
                      <a:pt x="480" y="0"/>
                    </a:lnTo>
                    <a:cubicBezTo>
                      <a:pt x="486" y="0"/>
                      <a:pt x="491" y="5"/>
                      <a:pt x="491" y="11"/>
                    </a:cubicBezTo>
                    <a:cubicBezTo>
                      <a:pt x="491" y="17"/>
                      <a:pt x="486" y="21"/>
                      <a:pt x="480" y="21"/>
                    </a:cubicBezTo>
                    <a:close/>
                    <a:moveTo>
                      <a:pt x="416" y="21"/>
                    </a:moveTo>
                    <a:lnTo>
                      <a:pt x="395" y="21"/>
                    </a:lnTo>
                    <a:cubicBezTo>
                      <a:pt x="389" y="21"/>
                      <a:pt x="384" y="17"/>
                      <a:pt x="384" y="11"/>
                    </a:cubicBezTo>
                    <a:cubicBezTo>
                      <a:pt x="384" y="5"/>
                      <a:pt x="389" y="0"/>
                      <a:pt x="395" y="0"/>
                    </a:cubicBezTo>
                    <a:lnTo>
                      <a:pt x="416" y="0"/>
                    </a:lnTo>
                    <a:cubicBezTo>
                      <a:pt x="422" y="0"/>
                      <a:pt x="427" y="5"/>
                      <a:pt x="427" y="11"/>
                    </a:cubicBezTo>
                    <a:cubicBezTo>
                      <a:pt x="427" y="17"/>
                      <a:pt x="422" y="21"/>
                      <a:pt x="416" y="21"/>
                    </a:cubicBezTo>
                    <a:close/>
                    <a:moveTo>
                      <a:pt x="352" y="21"/>
                    </a:moveTo>
                    <a:lnTo>
                      <a:pt x="331" y="21"/>
                    </a:lnTo>
                    <a:cubicBezTo>
                      <a:pt x="325" y="21"/>
                      <a:pt x="320" y="17"/>
                      <a:pt x="320" y="11"/>
                    </a:cubicBezTo>
                    <a:cubicBezTo>
                      <a:pt x="320" y="5"/>
                      <a:pt x="325" y="0"/>
                      <a:pt x="331" y="0"/>
                    </a:cubicBezTo>
                    <a:lnTo>
                      <a:pt x="352" y="0"/>
                    </a:lnTo>
                    <a:cubicBezTo>
                      <a:pt x="358" y="0"/>
                      <a:pt x="363" y="5"/>
                      <a:pt x="363" y="11"/>
                    </a:cubicBezTo>
                    <a:cubicBezTo>
                      <a:pt x="363" y="17"/>
                      <a:pt x="358" y="21"/>
                      <a:pt x="352" y="21"/>
                    </a:cubicBezTo>
                    <a:close/>
                    <a:moveTo>
                      <a:pt x="288" y="21"/>
                    </a:moveTo>
                    <a:lnTo>
                      <a:pt x="267" y="21"/>
                    </a:lnTo>
                    <a:cubicBezTo>
                      <a:pt x="261" y="21"/>
                      <a:pt x="256" y="17"/>
                      <a:pt x="256" y="11"/>
                    </a:cubicBezTo>
                    <a:cubicBezTo>
                      <a:pt x="256" y="5"/>
                      <a:pt x="261" y="0"/>
                      <a:pt x="267" y="0"/>
                    </a:cubicBezTo>
                    <a:lnTo>
                      <a:pt x="288" y="0"/>
                    </a:lnTo>
                    <a:cubicBezTo>
                      <a:pt x="294" y="0"/>
                      <a:pt x="299" y="5"/>
                      <a:pt x="299" y="11"/>
                    </a:cubicBezTo>
                    <a:cubicBezTo>
                      <a:pt x="299" y="17"/>
                      <a:pt x="294" y="21"/>
                      <a:pt x="288" y="21"/>
                    </a:cubicBezTo>
                    <a:close/>
                    <a:moveTo>
                      <a:pt x="224" y="21"/>
                    </a:moveTo>
                    <a:lnTo>
                      <a:pt x="203" y="21"/>
                    </a:lnTo>
                    <a:cubicBezTo>
                      <a:pt x="197" y="21"/>
                      <a:pt x="192" y="17"/>
                      <a:pt x="192" y="11"/>
                    </a:cubicBezTo>
                    <a:cubicBezTo>
                      <a:pt x="192" y="5"/>
                      <a:pt x="197" y="0"/>
                      <a:pt x="203" y="0"/>
                    </a:cubicBezTo>
                    <a:lnTo>
                      <a:pt x="224" y="0"/>
                    </a:lnTo>
                    <a:cubicBezTo>
                      <a:pt x="230" y="0"/>
                      <a:pt x="235" y="5"/>
                      <a:pt x="235" y="11"/>
                    </a:cubicBezTo>
                    <a:cubicBezTo>
                      <a:pt x="235" y="17"/>
                      <a:pt x="230" y="21"/>
                      <a:pt x="224" y="21"/>
                    </a:cubicBezTo>
                    <a:close/>
                    <a:moveTo>
                      <a:pt x="160" y="21"/>
                    </a:moveTo>
                    <a:lnTo>
                      <a:pt x="139" y="21"/>
                    </a:lnTo>
                    <a:cubicBezTo>
                      <a:pt x="133" y="21"/>
                      <a:pt x="128" y="17"/>
                      <a:pt x="128" y="11"/>
                    </a:cubicBezTo>
                    <a:cubicBezTo>
                      <a:pt x="128" y="5"/>
                      <a:pt x="133" y="0"/>
                      <a:pt x="139" y="0"/>
                    </a:cubicBezTo>
                    <a:lnTo>
                      <a:pt x="160" y="0"/>
                    </a:lnTo>
                    <a:cubicBezTo>
                      <a:pt x="166" y="0"/>
                      <a:pt x="171" y="5"/>
                      <a:pt x="171" y="11"/>
                    </a:cubicBezTo>
                    <a:cubicBezTo>
                      <a:pt x="171" y="17"/>
                      <a:pt x="166" y="21"/>
                      <a:pt x="160" y="21"/>
                    </a:cubicBezTo>
                    <a:close/>
                    <a:moveTo>
                      <a:pt x="96" y="21"/>
                    </a:moveTo>
                    <a:lnTo>
                      <a:pt x="75" y="21"/>
                    </a:lnTo>
                    <a:cubicBezTo>
                      <a:pt x="69" y="21"/>
                      <a:pt x="64" y="17"/>
                      <a:pt x="64" y="11"/>
                    </a:cubicBezTo>
                    <a:cubicBezTo>
                      <a:pt x="64" y="5"/>
                      <a:pt x="69" y="0"/>
                      <a:pt x="75" y="0"/>
                    </a:cubicBezTo>
                    <a:lnTo>
                      <a:pt x="96" y="0"/>
                    </a:lnTo>
                    <a:cubicBezTo>
                      <a:pt x="102" y="0"/>
                      <a:pt x="107" y="5"/>
                      <a:pt x="107" y="11"/>
                    </a:cubicBezTo>
                    <a:cubicBezTo>
                      <a:pt x="107" y="17"/>
                      <a:pt x="102" y="21"/>
                      <a:pt x="96" y="21"/>
                    </a:cubicBezTo>
                    <a:close/>
                    <a:moveTo>
                      <a:pt x="32" y="21"/>
                    </a:moveTo>
                    <a:lnTo>
                      <a:pt x="11" y="21"/>
                    </a:lnTo>
                    <a:cubicBezTo>
                      <a:pt x="5" y="21"/>
                      <a:pt x="0" y="17"/>
                      <a:pt x="0" y="11"/>
                    </a:cubicBezTo>
                    <a:cubicBezTo>
                      <a:pt x="0" y="5"/>
                      <a:pt x="5" y="0"/>
                      <a:pt x="11" y="0"/>
                    </a:cubicBezTo>
                    <a:lnTo>
                      <a:pt x="32" y="0"/>
                    </a:lnTo>
                    <a:cubicBezTo>
                      <a:pt x="38" y="0"/>
                      <a:pt x="43" y="5"/>
                      <a:pt x="43" y="11"/>
                    </a:cubicBezTo>
                    <a:cubicBezTo>
                      <a:pt x="43" y="17"/>
                      <a:pt x="38" y="21"/>
                      <a:pt x="32" y="21"/>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0">
                <a:extLst>
                  <a:ext uri="{FF2B5EF4-FFF2-40B4-BE49-F238E27FC236}">
                    <a16:creationId xmlns:a16="http://schemas.microsoft.com/office/drawing/2014/main" id="{E46CBB25-4EB6-AF67-4ED7-02D199576844}"/>
                  </a:ext>
                </a:extLst>
              </p:cNvPr>
              <p:cNvSpPr>
                <a:spLocks/>
              </p:cNvSpPr>
              <p:nvPr/>
            </p:nvSpPr>
            <p:spPr bwMode="auto">
              <a:xfrm>
                <a:off x="3337" y="1794"/>
                <a:ext cx="27" cy="53"/>
              </a:xfrm>
              <a:custGeom>
                <a:avLst/>
                <a:gdLst>
                  <a:gd name="T0" fmla="*/ 27 w 27"/>
                  <a:gd name="T1" fmla="*/ 53 h 53"/>
                  <a:gd name="T2" fmla="*/ 0 w 27"/>
                  <a:gd name="T3" fmla="*/ 26 h 53"/>
                  <a:gd name="T4" fmla="*/ 27 w 27"/>
                  <a:gd name="T5" fmla="*/ 0 h 53"/>
                  <a:gd name="T6" fmla="*/ 27 w 27"/>
                  <a:gd name="T7" fmla="*/ 53 h 53"/>
                </a:gdLst>
                <a:ahLst/>
                <a:cxnLst>
                  <a:cxn ang="0">
                    <a:pos x="T0" y="T1"/>
                  </a:cxn>
                  <a:cxn ang="0">
                    <a:pos x="T2" y="T3"/>
                  </a:cxn>
                  <a:cxn ang="0">
                    <a:pos x="T4" y="T5"/>
                  </a:cxn>
                  <a:cxn ang="0">
                    <a:pos x="T6" y="T7"/>
                  </a:cxn>
                </a:cxnLst>
                <a:rect l="0" t="0" r="r" b="b"/>
                <a:pathLst>
                  <a:path w="27" h="53">
                    <a:moveTo>
                      <a:pt x="27" y="53"/>
                    </a:moveTo>
                    <a:lnTo>
                      <a:pt x="0" y="26"/>
                    </a:lnTo>
                    <a:lnTo>
                      <a:pt x="27" y="0"/>
                    </a:lnTo>
                    <a:lnTo>
                      <a:pt x="27"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00">
              <a:extLst>
                <a:ext uri="{FF2B5EF4-FFF2-40B4-BE49-F238E27FC236}">
                  <a16:creationId xmlns:a16="http://schemas.microsoft.com/office/drawing/2014/main" id="{A3EEFF7F-5B01-7D10-8DA1-3F7AC7074A31}"/>
                </a:ext>
              </a:extLst>
            </p:cNvPr>
            <p:cNvSpPr>
              <a:spLocks noChangeArrowheads="1"/>
            </p:cNvSpPr>
            <p:nvPr/>
          </p:nvSpPr>
          <p:spPr bwMode="auto">
            <a:xfrm>
              <a:off x="3017642" y="3674207"/>
              <a:ext cx="9073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entury Gothic" panose="020B0502020202020204" pitchFamily="34" charset="0"/>
                </a:rPr>
                <a:t>H</a:t>
              </a:r>
              <a:r>
                <a:rPr kumimoji="0" lang="en-US" altLang="en-US" sz="900" b="0" i="0" u="none" strike="noStrike" cap="none" normalizeH="0" baseline="-25000" dirty="0">
                  <a:ln>
                    <a:noFill/>
                  </a:ln>
                  <a:solidFill>
                    <a:srgbClr val="000000"/>
                  </a:solidFill>
                  <a:effectLst/>
                  <a:latin typeface="Century Gothic" panose="020B0502020202020204" pitchFamily="34" charset="0"/>
                </a:rPr>
                <a:t>2</a:t>
              </a:r>
              <a:r>
                <a:rPr kumimoji="0" lang="en-US" altLang="en-US" sz="900" b="0" i="0" u="none" strike="noStrike" cap="none" normalizeH="0" baseline="0" dirty="0">
                  <a:ln>
                    <a:noFill/>
                  </a:ln>
                  <a:solidFill>
                    <a:srgbClr val="000000"/>
                  </a:solidFill>
                  <a:effectLst/>
                  <a:latin typeface="Century Gothic" panose="020B0502020202020204" pitchFamily="34" charset="0"/>
                </a:rPr>
                <a:t>O,CO</a:t>
              </a:r>
              <a:r>
                <a:rPr kumimoji="0" lang="en-US" altLang="en-US" sz="900" b="0" i="0" u="none" strike="noStrike" cap="none" normalizeH="0" baseline="-25000" dirty="0">
                  <a:ln>
                    <a:noFill/>
                  </a:ln>
                  <a:solidFill>
                    <a:srgbClr val="000000"/>
                  </a:solidFill>
                  <a:effectLst/>
                  <a:latin typeface="Century Gothic" panose="020B0502020202020204" pitchFamily="34" charset="0"/>
                </a:rPr>
                <a:t>2</a:t>
              </a:r>
              <a:r>
                <a:rPr kumimoji="0" lang="en-US" altLang="en-US" sz="900" b="0" i="0" u="none" strike="noStrike" cap="none" normalizeH="0" baseline="0" dirty="0">
                  <a:ln>
                    <a:noFill/>
                  </a:ln>
                  <a:solidFill>
                    <a:srgbClr val="000000"/>
                  </a:solidFill>
                  <a:effectLst/>
                  <a:latin typeface="Century Gothic" panose="020B0502020202020204" pitchFamily="34" charset="0"/>
                </a:rPr>
                <a:t>,H</a:t>
              </a:r>
              <a:r>
                <a:rPr kumimoji="0" lang="en-US" altLang="en-US" sz="900" b="0" i="0" u="none" strike="noStrike" cap="none" normalizeH="0" baseline="-25000" dirty="0">
                  <a:ln>
                    <a:noFill/>
                  </a:ln>
                  <a:solidFill>
                    <a:srgbClr val="000000"/>
                  </a:solidFill>
                  <a:effectLst/>
                  <a:latin typeface="Century Gothic" panose="020B0502020202020204" pitchFamily="34" charset="0"/>
                </a:rPr>
                <a:t>2</a:t>
              </a:r>
              <a:r>
                <a:rPr kumimoji="0" lang="en-US" altLang="en-US" sz="900" b="0" i="0" u="none" strike="noStrike" cap="none" normalizeH="0" baseline="0" dirty="0">
                  <a:ln>
                    <a:noFill/>
                  </a:ln>
                  <a:solidFill>
                    <a:srgbClr val="000000"/>
                  </a:solidFill>
                  <a:effectLst/>
                  <a:latin typeface="Century Gothic" panose="020B0502020202020204" pitchFamily="34" charset="0"/>
                </a:rPr>
                <a:t>,CO</a:t>
              </a:r>
              <a:endParaRPr kumimoji="0" lang="en-US" altLang="en-US" sz="1800" b="0" i="0" u="none" strike="noStrike" cap="none" normalizeH="0" baseline="-25000" dirty="0">
                <a:ln>
                  <a:noFill/>
                </a:ln>
                <a:solidFill>
                  <a:schemeClr val="tx1"/>
                </a:solidFill>
                <a:effectLst/>
                <a:latin typeface="Century Gothic" panose="020B0502020202020204" pitchFamily="34" charset="0"/>
              </a:endParaRPr>
            </a:p>
          </p:txBody>
        </p:sp>
      </p:grpSp>
      <p:sp>
        <p:nvSpPr>
          <p:cNvPr id="201" name="Content Placeholder 2">
            <a:extLst>
              <a:ext uri="{FF2B5EF4-FFF2-40B4-BE49-F238E27FC236}">
                <a16:creationId xmlns:a16="http://schemas.microsoft.com/office/drawing/2014/main" id="{4CAFBF90-D249-2825-4CAA-17379BFDB38F}"/>
              </a:ext>
            </a:extLst>
          </p:cNvPr>
          <p:cNvSpPr>
            <a:spLocks noGrp="1"/>
          </p:cNvSpPr>
          <p:nvPr>
            <p:ph idx="1"/>
          </p:nvPr>
        </p:nvSpPr>
        <p:spPr>
          <a:xfrm>
            <a:off x="4863330" y="5903971"/>
            <a:ext cx="2077961" cy="355880"/>
          </a:xfrm>
        </p:spPr>
        <p:txBody>
          <a:bodyPr>
            <a:normAutofit/>
          </a:bodyPr>
          <a:lstStyle/>
          <a:p>
            <a:pPr marL="0" indent="0">
              <a:buNone/>
            </a:pPr>
            <a:r>
              <a:rPr lang="en-US" sz="1800" dirty="0"/>
              <a:t>~910,000 lb/h air</a:t>
            </a:r>
            <a:endParaRPr lang="en-US" dirty="0"/>
          </a:p>
        </p:txBody>
      </p:sp>
      <p:sp>
        <p:nvSpPr>
          <p:cNvPr id="202" name="Subtitle 2">
            <a:extLst>
              <a:ext uri="{FF2B5EF4-FFF2-40B4-BE49-F238E27FC236}">
                <a16:creationId xmlns:a16="http://schemas.microsoft.com/office/drawing/2014/main" id="{97535124-1FBE-9526-A925-A539D294B31A}"/>
              </a:ext>
            </a:extLst>
          </p:cNvPr>
          <p:cNvSpPr>
            <a:spLocks noGrp="1"/>
          </p:cNvSpPr>
          <p:nvPr>
            <p:ph type="subTitle" idx="13"/>
          </p:nvPr>
        </p:nvSpPr>
        <p:spPr>
          <a:xfrm>
            <a:off x="270628" y="778081"/>
            <a:ext cx="11580921" cy="373510"/>
          </a:xfrm>
        </p:spPr>
        <p:txBody>
          <a:bodyPr/>
          <a:lstStyle/>
          <a:p>
            <a:r>
              <a:rPr lang="en-US" dirty="0"/>
              <a:t>Base Case Configuration</a:t>
            </a:r>
          </a:p>
        </p:txBody>
      </p:sp>
    </p:spTree>
    <p:extLst>
      <p:ext uri="{BB962C8B-B14F-4D97-AF65-F5344CB8AC3E}">
        <p14:creationId xmlns:p14="http://schemas.microsoft.com/office/powerpoint/2010/main" val="347425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7</a:t>
            </a:fld>
            <a:endParaRPr lang="en-US" dirty="0"/>
          </a:p>
        </p:txBody>
      </p:sp>
      <p:sp>
        <p:nvSpPr>
          <p:cNvPr id="9" name="Title 3">
            <a:extLst>
              <a:ext uri="{FF2B5EF4-FFF2-40B4-BE49-F238E27FC236}">
                <a16:creationId xmlns:a16="http://schemas.microsoft.com/office/drawing/2014/main" id="{D158EC19-8FE8-66DA-442E-B8A284C14E98}"/>
              </a:ext>
            </a:extLst>
          </p:cNvPr>
          <p:cNvSpPr>
            <a:spLocks noGrp="1"/>
          </p:cNvSpPr>
          <p:nvPr>
            <p:ph type="title"/>
          </p:nvPr>
        </p:nvSpPr>
        <p:spPr>
          <a:xfrm>
            <a:off x="270626" y="134544"/>
            <a:ext cx="9587749" cy="602548"/>
          </a:xfrm>
        </p:spPr>
        <p:txBody>
          <a:bodyPr/>
          <a:lstStyle/>
          <a:p>
            <a:r>
              <a:rPr lang="en-US" b="1" dirty="0"/>
              <a:t>Design Basis</a:t>
            </a:r>
          </a:p>
        </p:txBody>
      </p:sp>
      <p:sp>
        <p:nvSpPr>
          <p:cNvPr id="10" name="Subtitle 2">
            <a:extLst>
              <a:ext uri="{FF2B5EF4-FFF2-40B4-BE49-F238E27FC236}">
                <a16:creationId xmlns:a16="http://schemas.microsoft.com/office/drawing/2014/main" id="{9A22F7D6-DB8C-9D6E-9886-043B831311E6}"/>
              </a:ext>
            </a:extLst>
          </p:cNvPr>
          <p:cNvSpPr>
            <a:spLocks noGrp="1"/>
          </p:cNvSpPr>
          <p:nvPr>
            <p:ph type="subTitle" idx="13"/>
          </p:nvPr>
        </p:nvSpPr>
        <p:spPr>
          <a:xfrm>
            <a:off x="270628" y="778081"/>
            <a:ext cx="11580921" cy="373510"/>
          </a:xfrm>
        </p:spPr>
        <p:txBody>
          <a:bodyPr/>
          <a:lstStyle/>
          <a:p>
            <a:r>
              <a:rPr lang="en-US" dirty="0"/>
              <a:t>SOFC + CAES System Model Assumptions</a:t>
            </a:r>
          </a:p>
        </p:txBody>
      </p:sp>
      <p:graphicFrame>
        <p:nvGraphicFramePr>
          <p:cNvPr id="12" name="Table 11">
            <a:extLst>
              <a:ext uri="{FF2B5EF4-FFF2-40B4-BE49-F238E27FC236}">
                <a16:creationId xmlns:a16="http://schemas.microsoft.com/office/drawing/2014/main" id="{954A57CB-ED2A-B89F-1C24-A4137C3D3F4B}"/>
              </a:ext>
            </a:extLst>
          </p:cNvPr>
          <p:cNvGraphicFramePr>
            <a:graphicFrameLocks noGrp="1"/>
          </p:cNvGraphicFramePr>
          <p:nvPr>
            <p:extLst>
              <p:ext uri="{D42A27DB-BD31-4B8C-83A1-F6EECF244321}">
                <p14:modId xmlns:p14="http://schemas.microsoft.com/office/powerpoint/2010/main" val="1682053665"/>
              </p:ext>
            </p:extLst>
          </p:nvPr>
        </p:nvGraphicFramePr>
        <p:xfrm>
          <a:off x="1030928" y="1394748"/>
          <a:ext cx="4595177" cy="3050920"/>
        </p:xfrm>
        <a:graphic>
          <a:graphicData uri="http://schemas.openxmlformats.org/drawingml/2006/table">
            <a:tbl>
              <a:tblPr firstRow="1" bandRow="1">
                <a:tableStyleId>{5C22544A-7EE6-4342-B048-85BDC9FD1C3A}</a:tableStyleId>
              </a:tblPr>
              <a:tblGrid>
                <a:gridCol w="3253740">
                  <a:extLst>
                    <a:ext uri="{9D8B030D-6E8A-4147-A177-3AD203B41FA5}">
                      <a16:colId xmlns:a16="http://schemas.microsoft.com/office/drawing/2014/main" val="1846637206"/>
                    </a:ext>
                  </a:extLst>
                </a:gridCol>
                <a:gridCol w="1341437">
                  <a:extLst>
                    <a:ext uri="{9D8B030D-6E8A-4147-A177-3AD203B41FA5}">
                      <a16:colId xmlns:a16="http://schemas.microsoft.com/office/drawing/2014/main" val="3264005332"/>
                    </a:ext>
                  </a:extLst>
                </a:gridCol>
              </a:tblGrid>
              <a:tr h="361500">
                <a:tc gridSpan="2">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SOFC Assumptions</a:t>
                      </a:r>
                    </a:p>
                  </a:txBody>
                  <a:tcPr marL="0" marR="0" marT="0" marB="0" anchor="ctr">
                    <a:solidFill>
                      <a:srgbClr val="00B0D9"/>
                    </a:solidFill>
                  </a:tcPr>
                </a:tc>
                <a:tc hMerge="1">
                  <a:txBody>
                    <a:bodyPr/>
                    <a:lstStyle/>
                    <a:p>
                      <a:pPr marL="0" algn="ctr" defTabSz="914400" rtl="0" eaLnBrk="1" fontAlgn="b" latinLnBrk="0" hangingPunct="1"/>
                      <a:endParaRPr lang="en-US" sz="1700" b="1" u="none" strike="noStrike" kern="1200" dirty="0">
                        <a:solidFill>
                          <a:schemeClr val="lt1"/>
                        </a:solidFill>
                        <a:effectLst/>
                        <a:latin typeface="+mn-lt"/>
                        <a:ea typeface="+mn-ea"/>
                        <a:cs typeface="+mn-cs"/>
                      </a:endParaRPr>
                    </a:p>
                  </a:txBody>
                  <a:tcPr marL="0" marR="0" marT="0" marB="0" anchor="ctr"/>
                </a:tc>
                <a:extLst>
                  <a:ext uri="{0D108BD9-81ED-4DB2-BD59-A6C34878D82A}">
                    <a16:rowId xmlns:a16="http://schemas.microsoft.com/office/drawing/2014/main" val="792029023"/>
                  </a:ext>
                </a:extLst>
              </a:tr>
              <a:tr h="330830">
                <a:tc>
                  <a:txBody>
                    <a:bodyPr/>
                    <a:lstStyle/>
                    <a:p>
                      <a:pPr algn="l" fontAlgn="b"/>
                      <a:r>
                        <a:rPr lang="en-US" sz="1600" b="0" i="0" u="none" strike="noStrike" dirty="0">
                          <a:solidFill>
                            <a:srgbClr val="383838"/>
                          </a:solidFill>
                          <a:effectLst/>
                          <a:latin typeface="+mn-lt"/>
                        </a:rPr>
                        <a:t>SOFC Fuel Utilization</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85%</a:t>
                      </a:r>
                    </a:p>
                  </a:txBody>
                  <a:tcPr marL="0" marR="0" marT="0" marB="0" anchor="ctr">
                    <a:solidFill>
                      <a:srgbClr val="D0E6A6"/>
                    </a:solidFill>
                  </a:tcPr>
                </a:tc>
                <a:extLst>
                  <a:ext uri="{0D108BD9-81ED-4DB2-BD59-A6C34878D82A}">
                    <a16:rowId xmlns:a16="http://schemas.microsoft.com/office/drawing/2014/main" val="2571819932"/>
                  </a:ext>
                </a:extLst>
              </a:tr>
              <a:tr h="379339">
                <a:tc>
                  <a:txBody>
                    <a:bodyPr/>
                    <a:lstStyle/>
                    <a:p>
                      <a:pPr algn="l" fontAlgn="b"/>
                      <a:r>
                        <a:rPr lang="en-US" sz="1600" b="0" i="0" u="none" strike="noStrike" dirty="0">
                          <a:solidFill>
                            <a:srgbClr val="383838"/>
                          </a:solidFill>
                          <a:effectLst/>
                          <a:latin typeface="+mn-lt"/>
                        </a:rPr>
                        <a:t>Current Density (</a:t>
                      </a:r>
                      <a:r>
                        <a:rPr lang="en-US" sz="1600" kern="1200" dirty="0">
                          <a:solidFill>
                            <a:schemeClr val="dk1"/>
                          </a:solidFill>
                          <a:effectLst/>
                          <a:latin typeface="+mn-lt"/>
                          <a:ea typeface="+mn-ea"/>
                          <a:cs typeface="+mn-cs"/>
                        </a:rPr>
                        <a:t>mA/cm</a:t>
                      </a:r>
                      <a:r>
                        <a:rPr lang="en-US" sz="1600" kern="1200" baseline="30000" dirty="0">
                          <a:solidFill>
                            <a:schemeClr val="dk1"/>
                          </a:solidFill>
                          <a:effectLst/>
                          <a:latin typeface="+mn-lt"/>
                          <a:ea typeface="+mn-ea"/>
                          <a:cs typeface="+mn-cs"/>
                        </a:rPr>
                        <a:t>2</a:t>
                      </a:r>
                      <a:r>
                        <a:rPr lang="en-US" sz="1600" kern="1200" baseline="0" dirty="0">
                          <a:solidFill>
                            <a:schemeClr val="dk1"/>
                          </a:solidFill>
                          <a:effectLst/>
                          <a:latin typeface="+mn-lt"/>
                          <a:ea typeface="+mn-ea"/>
                          <a:cs typeface="+mn-cs"/>
                        </a:rPr>
                        <a:t>)</a:t>
                      </a:r>
                      <a:endParaRPr lang="en-US" sz="1600" b="0" i="0" u="none" strike="noStrike" baseline="0" dirty="0">
                        <a:solidFill>
                          <a:srgbClr val="373838"/>
                        </a:solidFill>
                        <a:effectLst/>
                        <a:latin typeface="+mn-lt"/>
                      </a:endParaRP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400</a:t>
                      </a:r>
                    </a:p>
                  </a:txBody>
                  <a:tcPr marL="0" marR="0" marT="0" marB="0" anchor="ctr">
                    <a:solidFill>
                      <a:srgbClr val="F5FAED"/>
                    </a:solidFill>
                  </a:tcPr>
                </a:tc>
                <a:extLst>
                  <a:ext uri="{0D108BD9-81ED-4DB2-BD59-A6C34878D82A}">
                    <a16:rowId xmlns:a16="http://schemas.microsoft.com/office/drawing/2014/main" val="3661765681"/>
                  </a:ext>
                </a:extLst>
              </a:tr>
              <a:tr h="330830">
                <a:tc>
                  <a:txBody>
                    <a:bodyPr/>
                    <a:lstStyle/>
                    <a:p>
                      <a:pPr algn="l" fontAlgn="b"/>
                      <a:r>
                        <a:rPr lang="en-US" sz="1600" b="0" i="0" u="none" strike="noStrike" dirty="0">
                          <a:solidFill>
                            <a:srgbClr val="383838"/>
                          </a:solidFill>
                          <a:effectLst/>
                          <a:latin typeface="+mn-lt"/>
                        </a:rPr>
                        <a:t>Natural Gas Reformation</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100% Internal</a:t>
                      </a:r>
                    </a:p>
                  </a:txBody>
                  <a:tcPr marL="0" marR="0" marT="0" marB="0" anchor="ctr">
                    <a:solidFill>
                      <a:srgbClr val="D0E6A6"/>
                    </a:solidFill>
                  </a:tcPr>
                </a:tc>
                <a:extLst>
                  <a:ext uri="{0D108BD9-81ED-4DB2-BD59-A6C34878D82A}">
                    <a16:rowId xmlns:a16="http://schemas.microsoft.com/office/drawing/2014/main" val="2815990624"/>
                  </a:ext>
                </a:extLst>
              </a:tr>
              <a:tr h="330830">
                <a:tc>
                  <a:txBody>
                    <a:bodyPr/>
                    <a:lstStyle/>
                    <a:p>
                      <a:pPr algn="l" fontAlgn="b"/>
                      <a:r>
                        <a:rPr lang="en-US" sz="1600" b="0" i="0" u="none" strike="noStrike" dirty="0">
                          <a:solidFill>
                            <a:srgbClr val="383838"/>
                          </a:solidFill>
                          <a:effectLst/>
                          <a:latin typeface="+mn-lt"/>
                        </a:rPr>
                        <a:t>Cathode Recycle</a:t>
                      </a: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50%</a:t>
                      </a:r>
                    </a:p>
                  </a:txBody>
                  <a:tcPr marL="0" marR="0" marT="0" marB="0" anchor="ctr">
                    <a:solidFill>
                      <a:srgbClr val="F5FAED"/>
                    </a:solidFill>
                  </a:tcPr>
                </a:tc>
                <a:extLst>
                  <a:ext uri="{0D108BD9-81ED-4DB2-BD59-A6C34878D82A}">
                    <a16:rowId xmlns:a16="http://schemas.microsoft.com/office/drawing/2014/main" val="3179115114"/>
                  </a:ext>
                </a:extLst>
              </a:tr>
              <a:tr h="330830">
                <a:tc>
                  <a:txBody>
                    <a:bodyPr/>
                    <a:lstStyle/>
                    <a:p>
                      <a:pPr algn="l" fontAlgn="b"/>
                      <a:r>
                        <a:rPr lang="en-US" sz="1600" b="0" i="0" u="none" strike="noStrike" dirty="0">
                          <a:solidFill>
                            <a:srgbClr val="383838"/>
                          </a:solidFill>
                          <a:effectLst/>
                          <a:latin typeface="+mn-lt"/>
                        </a:rPr>
                        <a:t>Oxygen: Carbon Ratio in Anode</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2.1</a:t>
                      </a:r>
                    </a:p>
                  </a:txBody>
                  <a:tcPr marL="0" marR="0" marT="0" marB="0" anchor="ctr">
                    <a:solidFill>
                      <a:srgbClr val="D0E6A6"/>
                    </a:solidFill>
                  </a:tcPr>
                </a:tc>
                <a:extLst>
                  <a:ext uri="{0D108BD9-81ED-4DB2-BD59-A6C34878D82A}">
                    <a16:rowId xmlns:a16="http://schemas.microsoft.com/office/drawing/2014/main" val="110579412"/>
                  </a:ext>
                </a:extLst>
              </a:tr>
              <a:tr h="330830">
                <a:tc>
                  <a:txBody>
                    <a:bodyPr/>
                    <a:lstStyle/>
                    <a:p>
                      <a:pPr algn="l" fontAlgn="b"/>
                      <a:r>
                        <a:rPr lang="en-US" sz="1600" b="0" i="0" u="none" strike="noStrike" dirty="0">
                          <a:solidFill>
                            <a:srgbClr val="383838"/>
                          </a:solidFill>
                          <a:effectLst/>
                          <a:latin typeface="+mn-lt"/>
                        </a:rPr>
                        <a:t>SOFC Delta T (°C)</a:t>
                      </a: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100</a:t>
                      </a:r>
                    </a:p>
                  </a:txBody>
                  <a:tcPr marL="0" marR="0" marT="0" marB="0" anchor="ctr">
                    <a:solidFill>
                      <a:srgbClr val="F5FAED"/>
                    </a:solidFill>
                  </a:tcPr>
                </a:tc>
                <a:extLst>
                  <a:ext uri="{0D108BD9-81ED-4DB2-BD59-A6C34878D82A}">
                    <a16:rowId xmlns:a16="http://schemas.microsoft.com/office/drawing/2014/main" val="1549272242"/>
                  </a:ext>
                </a:extLst>
              </a:tr>
              <a:tr h="330830">
                <a:tc>
                  <a:txBody>
                    <a:bodyPr/>
                    <a:lstStyle/>
                    <a:p>
                      <a:pPr algn="l" fontAlgn="b"/>
                      <a:r>
                        <a:rPr lang="en-US" sz="1600" b="0" i="0" u="none" strike="noStrike" dirty="0">
                          <a:solidFill>
                            <a:srgbClr val="383838"/>
                          </a:solidFill>
                          <a:effectLst/>
                          <a:latin typeface="+mn-lt"/>
                        </a:rPr>
                        <a:t>SOFC Max T (°C)</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750</a:t>
                      </a:r>
                    </a:p>
                  </a:txBody>
                  <a:tcPr marL="0" marR="0" marT="0" marB="0" anchor="ctr">
                    <a:solidFill>
                      <a:srgbClr val="D0E6A6"/>
                    </a:solidFill>
                  </a:tcPr>
                </a:tc>
                <a:extLst>
                  <a:ext uri="{0D108BD9-81ED-4DB2-BD59-A6C34878D82A}">
                    <a16:rowId xmlns:a16="http://schemas.microsoft.com/office/drawing/2014/main" val="424559181"/>
                  </a:ext>
                </a:extLst>
              </a:tr>
              <a:tr h="325101">
                <a:tc>
                  <a:txBody>
                    <a:bodyPr/>
                    <a:lstStyle/>
                    <a:p>
                      <a:pPr algn="l" fontAlgn="b"/>
                      <a:r>
                        <a:rPr lang="en-US" sz="1600" b="0" i="0" u="none" strike="noStrike" dirty="0">
                          <a:solidFill>
                            <a:srgbClr val="383838"/>
                          </a:solidFill>
                          <a:effectLst/>
                          <a:latin typeface="+mn-lt"/>
                        </a:rPr>
                        <a:t>SOFC Pressure</a:t>
                      </a: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Atmospheric</a:t>
                      </a:r>
                    </a:p>
                  </a:txBody>
                  <a:tcPr marL="0" marR="0" marT="0" marB="0" anchor="ctr">
                    <a:solidFill>
                      <a:srgbClr val="F5FAED"/>
                    </a:solidFill>
                  </a:tcPr>
                </a:tc>
                <a:extLst>
                  <a:ext uri="{0D108BD9-81ED-4DB2-BD59-A6C34878D82A}">
                    <a16:rowId xmlns:a16="http://schemas.microsoft.com/office/drawing/2014/main" val="4179012596"/>
                  </a:ext>
                </a:extLst>
              </a:tr>
            </a:tbl>
          </a:graphicData>
        </a:graphic>
      </p:graphicFrame>
      <p:graphicFrame>
        <p:nvGraphicFramePr>
          <p:cNvPr id="203" name="Table 202">
            <a:extLst>
              <a:ext uri="{FF2B5EF4-FFF2-40B4-BE49-F238E27FC236}">
                <a16:creationId xmlns:a16="http://schemas.microsoft.com/office/drawing/2014/main" id="{33CA506C-84BF-48A6-59DE-1E5A69BFA52C}"/>
              </a:ext>
            </a:extLst>
          </p:cNvPr>
          <p:cNvGraphicFramePr>
            <a:graphicFrameLocks noGrp="1"/>
          </p:cNvGraphicFramePr>
          <p:nvPr>
            <p:extLst>
              <p:ext uri="{D42A27DB-BD31-4B8C-83A1-F6EECF244321}">
                <p14:modId xmlns:p14="http://schemas.microsoft.com/office/powerpoint/2010/main" val="1855377768"/>
              </p:ext>
            </p:extLst>
          </p:nvPr>
        </p:nvGraphicFramePr>
        <p:xfrm>
          <a:off x="6095999" y="1394747"/>
          <a:ext cx="4728782" cy="3056650"/>
        </p:xfrm>
        <a:graphic>
          <a:graphicData uri="http://schemas.openxmlformats.org/drawingml/2006/table">
            <a:tbl>
              <a:tblPr firstRow="1" bandRow="1">
                <a:tableStyleId>{5C22544A-7EE6-4342-B048-85BDC9FD1C3A}</a:tableStyleId>
              </a:tblPr>
              <a:tblGrid>
                <a:gridCol w="3769144">
                  <a:extLst>
                    <a:ext uri="{9D8B030D-6E8A-4147-A177-3AD203B41FA5}">
                      <a16:colId xmlns:a16="http://schemas.microsoft.com/office/drawing/2014/main" val="1846637206"/>
                    </a:ext>
                  </a:extLst>
                </a:gridCol>
                <a:gridCol w="959638">
                  <a:extLst>
                    <a:ext uri="{9D8B030D-6E8A-4147-A177-3AD203B41FA5}">
                      <a16:colId xmlns:a16="http://schemas.microsoft.com/office/drawing/2014/main" val="3264005332"/>
                    </a:ext>
                  </a:extLst>
                </a:gridCol>
              </a:tblGrid>
              <a:tr h="315281">
                <a:tc gridSpan="2">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CAES Assumptions</a:t>
                      </a:r>
                    </a:p>
                  </a:txBody>
                  <a:tcPr marL="0" marR="0" marT="0" marB="0" anchor="ctr">
                    <a:solidFill>
                      <a:srgbClr val="00B0D9"/>
                    </a:solidFill>
                  </a:tcPr>
                </a:tc>
                <a:tc hMerge="1">
                  <a:txBody>
                    <a:bodyPr/>
                    <a:lstStyle/>
                    <a:p>
                      <a:pPr marL="0" algn="ctr" defTabSz="914400" rtl="0" eaLnBrk="1" fontAlgn="b" latinLnBrk="0" hangingPunct="1"/>
                      <a:endParaRPr lang="en-US" sz="1700" b="1" u="none" strike="noStrike" kern="1200" dirty="0">
                        <a:solidFill>
                          <a:schemeClr val="lt1"/>
                        </a:solidFill>
                        <a:effectLst/>
                        <a:latin typeface="+mn-lt"/>
                        <a:ea typeface="+mn-ea"/>
                        <a:cs typeface="+mn-cs"/>
                      </a:endParaRPr>
                    </a:p>
                  </a:txBody>
                  <a:tcPr marL="0" marR="0" marT="0" marB="0" anchor="ctr"/>
                </a:tc>
                <a:extLst>
                  <a:ext uri="{0D108BD9-81ED-4DB2-BD59-A6C34878D82A}">
                    <a16:rowId xmlns:a16="http://schemas.microsoft.com/office/drawing/2014/main" val="792029023"/>
                  </a:ext>
                </a:extLst>
              </a:tr>
              <a:tr h="418617">
                <a:tc>
                  <a:txBody>
                    <a:bodyPr/>
                    <a:lstStyle/>
                    <a:p>
                      <a:pPr algn="l" fontAlgn="b"/>
                      <a:r>
                        <a:rPr lang="en-US" sz="1600" b="0" i="0" u="none" strike="noStrike" baseline="0" dirty="0">
                          <a:solidFill>
                            <a:srgbClr val="383838"/>
                          </a:solidFill>
                          <a:effectLst/>
                          <a:latin typeface="+mn-lt"/>
                        </a:rPr>
                        <a:t>Salt Cavern Storage</a:t>
                      </a:r>
                    </a:p>
                  </a:txBody>
                  <a:tcPr marR="0" marT="0" marB="0" anchor="ctr">
                    <a:solidFill>
                      <a:srgbClr val="D0E6A6"/>
                    </a:solidFill>
                  </a:tcPr>
                </a:tc>
                <a:tc>
                  <a:txBody>
                    <a:bodyPr/>
                    <a:lstStyle/>
                    <a:p>
                      <a:pPr algn="ctr" fontAlgn="b"/>
                      <a:endParaRPr lang="en-US" sz="1600" b="0" i="0" u="none" strike="noStrike" dirty="0">
                        <a:solidFill>
                          <a:srgbClr val="373838"/>
                        </a:solidFill>
                        <a:effectLst/>
                        <a:latin typeface="+mn-lt"/>
                      </a:endParaRPr>
                    </a:p>
                  </a:txBody>
                  <a:tcPr marL="0" marR="0" marT="0" marB="0" anchor="ctr">
                    <a:solidFill>
                      <a:srgbClr val="D0E6A6"/>
                    </a:solidFill>
                  </a:tcPr>
                </a:tc>
                <a:extLst>
                  <a:ext uri="{0D108BD9-81ED-4DB2-BD59-A6C34878D82A}">
                    <a16:rowId xmlns:a16="http://schemas.microsoft.com/office/drawing/2014/main" val="2145672471"/>
                  </a:ext>
                </a:extLst>
              </a:tr>
              <a:tr h="418617">
                <a:tc>
                  <a:txBody>
                    <a:bodyPr/>
                    <a:lstStyle/>
                    <a:p>
                      <a:pPr algn="l" fontAlgn="b"/>
                      <a:r>
                        <a:rPr lang="en-US" sz="1600" b="0" i="0" u="none" strike="noStrike" dirty="0">
                          <a:solidFill>
                            <a:srgbClr val="383838"/>
                          </a:solidFill>
                          <a:effectLst/>
                          <a:latin typeface="+mn-lt"/>
                        </a:rPr>
                        <a:t>Maximum Cavern Pressure (Bar)</a:t>
                      </a:r>
                      <a:endParaRPr lang="en-US" sz="1600" b="0" i="0" u="none" strike="noStrike" baseline="0" dirty="0">
                        <a:solidFill>
                          <a:srgbClr val="383838"/>
                        </a:solidFill>
                        <a:effectLst/>
                        <a:latin typeface="+mn-lt"/>
                      </a:endParaRP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70</a:t>
                      </a:r>
                    </a:p>
                  </a:txBody>
                  <a:tcPr marL="0" marR="0" marT="0" marB="0" anchor="ctr">
                    <a:solidFill>
                      <a:srgbClr val="F5FAED"/>
                    </a:solidFill>
                  </a:tcPr>
                </a:tc>
                <a:extLst>
                  <a:ext uri="{0D108BD9-81ED-4DB2-BD59-A6C34878D82A}">
                    <a16:rowId xmlns:a16="http://schemas.microsoft.com/office/drawing/2014/main" val="4137061918"/>
                  </a:ext>
                </a:extLst>
              </a:tr>
              <a:tr h="380827">
                <a:tc>
                  <a:txBody>
                    <a:bodyPr/>
                    <a:lstStyle/>
                    <a:p>
                      <a:pPr algn="l" fontAlgn="b"/>
                      <a:r>
                        <a:rPr lang="en-US" sz="1600" b="0" i="0" u="none" strike="noStrike" dirty="0">
                          <a:solidFill>
                            <a:srgbClr val="383838"/>
                          </a:solidFill>
                          <a:effectLst/>
                          <a:latin typeface="+mn-lt"/>
                        </a:rPr>
                        <a:t>Minimum Cavern Pressure (Bar)</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40</a:t>
                      </a:r>
                    </a:p>
                  </a:txBody>
                  <a:tcPr marL="0" marR="0" marT="0" marB="0" anchor="ctr">
                    <a:solidFill>
                      <a:srgbClr val="D0E6A6"/>
                    </a:solidFill>
                  </a:tcPr>
                </a:tc>
                <a:extLst>
                  <a:ext uri="{0D108BD9-81ED-4DB2-BD59-A6C34878D82A}">
                    <a16:rowId xmlns:a16="http://schemas.microsoft.com/office/drawing/2014/main" val="3118114633"/>
                  </a:ext>
                </a:extLst>
              </a:tr>
              <a:tr h="380827">
                <a:tc>
                  <a:txBody>
                    <a:bodyPr/>
                    <a:lstStyle/>
                    <a:p>
                      <a:pPr algn="l" fontAlgn="b"/>
                      <a:r>
                        <a:rPr lang="en-US" sz="1600" b="0" i="0" u="none" strike="noStrike" dirty="0">
                          <a:solidFill>
                            <a:srgbClr val="383838"/>
                          </a:solidFill>
                          <a:effectLst/>
                          <a:latin typeface="+mn-lt"/>
                        </a:rPr>
                        <a:t>Isothermal Cavern Temperature (°C)</a:t>
                      </a: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50</a:t>
                      </a:r>
                    </a:p>
                  </a:txBody>
                  <a:tcPr marL="0" marR="0" marT="0" marB="0" anchor="ctr">
                    <a:solidFill>
                      <a:srgbClr val="F5FAED"/>
                    </a:solidFill>
                  </a:tcPr>
                </a:tc>
                <a:extLst>
                  <a:ext uri="{0D108BD9-81ED-4DB2-BD59-A6C34878D82A}">
                    <a16:rowId xmlns:a16="http://schemas.microsoft.com/office/drawing/2014/main" val="3581408069"/>
                  </a:ext>
                </a:extLst>
              </a:tr>
              <a:tr h="380827">
                <a:tc>
                  <a:txBody>
                    <a:bodyPr/>
                    <a:lstStyle/>
                    <a:p>
                      <a:pPr algn="l" fontAlgn="b"/>
                      <a:r>
                        <a:rPr lang="en-US" sz="1600" b="0" i="0" u="none" strike="noStrike" dirty="0">
                          <a:solidFill>
                            <a:srgbClr val="383838"/>
                          </a:solidFill>
                          <a:effectLst/>
                          <a:latin typeface="+mn-lt"/>
                        </a:rPr>
                        <a:t>Turbine Inlet Temperature (°C)</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900</a:t>
                      </a:r>
                    </a:p>
                  </a:txBody>
                  <a:tcPr marL="0" marR="0" marT="0" marB="0" anchor="ctr">
                    <a:solidFill>
                      <a:srgbClr val="D0E6A6"/>
                    </a:solidFill>
                  </a:tcPr>
                </a:tc>
                <a:extLst>
                  <a:ext uri="{0D108BD9-81ED-4DB2-BD59-A6C34878D82A}">
                    <a16:rowId xmlns:a16="http://schemas.microsoft.com/office/drawing/2014/main" val="3386524167"/>
                  </a:ext>
                </a:extLst>
              </a:tr>
              <a:tr h="380827">
                <a:tc>
                  <a:txBody>
                    <a:bodyPr/>
                    <a:lstStyle/>
                    <a:p>
                      <a:pPr algn="l" fontAlgn="b"/>
                      <a:r>
                        <a:rPr lang="en-US" sz="1600" b="0" i="0" u="none" strike="noStrike" dirty="0">
                          <a:solidFill>
                            <a:srgbClr val="383838"/>
                          </a:solidFill>
                          <a:effectLst/>
                          <a:latin typeface="+mn-lt"/>
                        </a:rPr>
                        <a:t>Inlet Air Pressure (Bar)</a:t>
                      </a: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1</a:t>
                      </a:r>
                    </a:p>
                  </a:txBody>
                  <a:tcPr marL="0" marR="0" marT="0" marB="0" anchor="ctr">
                    <a:solidFill>
                      <a:srgbClr val="F5FAED"/>
                    </a:solidFill>
                  </a:tcPr>
                </a:tc>
                <a:extLst>
                  <a:ext uri="{0D108BD9-81ED-4DB2-BD59-A6C34878D82A}">
                    <a16:rowId xmlns:a16="http://schemas.microsoft.com/office/drawing/2014/main" val="916571119"/>
                  </a:ext>
                </a:extLst>
              </a:tr>
              <a:tr h="380827">
                <a:tc>
                  <a:txBody>
                    <a:bodyPr/>
                    <a:lstStyle/>
                    <a:p>
                      <a:pPr algn="l" fontAlgn="b"/>
                      <a:r>
                        <a:rPr lang="en-US" sz="1600" b="0" i="0" u="none" strike="noStrike" dirty="0">
                          <a:solidFill>
                            <a:srgbClr val="383838"/>
                          </a:solidFill>
                          <a:effectLst/>
                          <a:latin typeface="+mn-lt"/>
                        </a:rPr>
                        <a:t>Charge/Discharge Cycle</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12 Hour</a:t>
                      </a:r>
                    </a:p>
                  </a:txBody>
                  <a:tcPr marL="0" marR="0" marT="0" marB="0" anchor="ctr">
                    <a:solidFill>
                      <a:srgbClr val="D0E6A6"/>
                    </a:solidFill>
                  </a:tcPr>
                </a:tc>
                <a:extLst>
                  <a:ext uri="{0D108BD9-81ED-4DB2-BD59-A6C34878D82A}">
                    <a16:rowId xmlns:a16="http://schemas.microsoft.com/office/drawing/2014/main" val="3915946526"/>
                  </a:ext>
                </a:extLst>
              </a:tr>
            </a:tbl>
          </a:graphicData>
        </a:graphic>
      </p:graphicFrame>
      <p:sp>
        <p:nvSpPr>
          <p:cNvPr id="204" name="Content Placeholder 1">
            <a:extLst>
              <a:ext uri="{FF2B5EF4-FFF2-40B4-BE49-F238E27FC236}">
                <a16:creationId xmlns:a16="http://schemas.microsoft.com/office/drawing/2014/main" id="{D2DB0260-AADF-BF92-499F-091B40340C6E}"/>
              </a:ext>
            </a:extLst>
          </p:cNvPr>
          <p:cNvSpPr>
            <a:spLocks noGrp="1"/>
          </p:cNvSpPr>
          <p:nvPr>
            <p:ph idx="1"/>
          </p:nvPr>
        </p:nvSpPr>
        <p:spPr>
          <a:xfrm>
            <a:off x="305539" y="4694553"/>
            <a:ext cx="11580921" cy="1447694"/>
          </a:xfrm>
        </p:spPr>
        <p:txBody>
          <a:bodyPr/>
          <a:lstStyle/>
          <a:p>
            <a:r>
              <a:rPr lang="en-US" dirty="0"/>
              <a:t>SOFC output during discharge meets thermal requirements of CAES.</a:t>
            </a:r>
          </a:p>
          <a:p>
            <a:r>
              <a:rPr lang="en-US" dirty="0"/>
              <a:t>Net zero power generation during charging.</a:t>
            </a:r>
          </a:p>
          <a:p>
            <a:pPr lvl="1"/>
            <a:r>
              <a:rPr lang="en-US" dirty="0"/>
              <a:t>Reduced SOFC output + steam cycle heat utilization.</a:t>
            </a:r>
          </a:p>
        </p:txBody>
      </p:sp>
    </p:spTree>
    <p:extLst>
      <p:ext uri="{BB962C8B-B14F-4D97-AF65-F5344CB8AC3E}">
        <p14:creationId xmlns:p14="http://schemas.microsoft.com/office/powerpoint/2010/main" val="132770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8</a:t>
            </a:fld>
            <a:endParaRPr lang="en-US" dirty="0"/>
          </a:p>
        </p:txBody>
      </p:sp>
      <p:sp>
        <p:nvSpPr>
          <p:cNvPr id="2" name="Title 3">
            <a:extLst>
              <a:ext uri="{FF2B5EF4-FFF2-40B4-BE49-F238E27FC236}">
                <a16:creationId xmlns:a16="http://schemas.microsoft.com/office/drawing/2014/main" id="{51A64807-60DB-08B3-F0EC-6023755653D1}"/>
              </a:ext>
            </a:extLst>
          </p:cNvPr>
          <p:cNvSpPr>
            <a:spLocks noGrp="1"/>
          </p:cNvSpPr>
          <p:nvPr>
            <p:ph type="title"/>
          </p:nvPr>
        </p:nvSpPr>
        <p:spPr>
          <a:xfrm>
            <a:off x="270626" y="134544"/>
            <a:ext cx="9587749" cy="602548"/>
          </a:xfrm>
        </p:spPr>
        <p:txBody>
          <a:bodyPr/>
          <a:lstStyle/>
          <a:p>
            <a:r>
              <a:rPr lang="en-US" b="1" dirty="0"/>
              <a:t>Design Basis</a:t>
            </a:r>
          </a:p>
        </p:txBody>
      </p:sp>
      <p:sp>
        <p:nvSpPr>
          <p:cNvPr id="3" name="Subtitle 2">
            <a:extLst>
              <a:ext uri="{FF2B5EF4-FFF2-40B4-BE49-F238E27FC236}">
                <a16:creationId xmlns:a16="http://schemas.microsoft.com/office/drawing/2014/main" id="{AACDBE25-E79F-663C-7F4D-D7BCB84A43D2}"/>
              </a:ext>
            </a:extLst>
          </p:cNvPr>
          <p:cNvSpPr>
            <a:spLocks noGrp="1"/>
          </p:cNvSpPr>
          <p:nvPr>
            <p:ph type="subTitle" idx="13"/>
          </p:nvPr>
        </p:nvSpPr>
        <p:spPr>
          <a:xfrm>
            <a:off x="270628" y="778081"/>
            <a:ext cx="11580921" cy="373510"/>
          </a:xfrm>
        </p:spPr>
        <p:txBody>
          <a:bodyPr/>
          <a:lstStyle/>
          <a:p>
            <a:r>
              <a:rPr lang="en-US" dirty="0"/>
              <a:t>Case Overview</a:t>
            </a:r>
          </a:p>
        </p:txBody>
      </p:sp>
      <p:graphicFrame>
        <p:nvGraphicFramePr>
          <p:cNvPr id="4" name="Table 3">
            <a:extLst>
              <a:ext uri="{FF2B5EF4-FFF2-40B4-BE49-F238E27FC236}">
                <a16:creationId xmlns:a16="http://schemas.microsoft.com/office/drawing/2014/main" id="{978D70C4-1148-346E-DEE7-BE588D486C06}"/>
              </a:ext>
            </a:extLst>
          </p:cNvPr>
          <p:cNvGraphicFramePr>
            <a:graphicFrameLocks noGrp="1"/>
          </p:cNvGraphicFramePr>
          <p:nvPr>
            <p:extLst>
              <p:ext uri="{D42A27DB-BD31-4B8C-83A1-F6EECF244321}">
                <p14:modId xmlns:p14="http://schemas.microsoft.com/office/powerpoint/2010/main" val="3427352787"/>
              </p:ext>
            </p:extLst>
          </p:nvPr>
        </p:nvGraphicFramePr>
        <p:xfrm>
          <a:off x="401792" y="1333927"/>
          <a:ext cx="11546012" cy="2725819"/>
        </p:xfrm>
        <a:graphic>
          <a:graphicData uri="http://schemas.openxmlformats.org/drawingml/2006/table">
            <a:tbl>
              <a:tblPr firstRow="1" bandRow="1">
                <a:tableStyleId>{5C22544A-7EE6-4342-B048-85BDC9FD1C3A}</a:tableStyleId>
              </a:tblPr>
              <a:tblGrid>
                <a:gridCol w="3210788">
                  <a:extLst>
                    <a:ext uri="{9D8B030D-6E8A-4147-A177-3AD203B41FA5}">
                      <a16:colId xmlns:a16="http://schemas.microsoft.com/office/drawing/2014/main" val="1846637206"/>
                    </a:ext>
                  </a:extLst>
                </a:gridCol>
                <a:gridCol w="1389204">
                  <a:extLst>
                    <a:ext uri="{9D8B030D-6E8A-4147-A177-3AD203B41FA5}">
                      <a16:colId xmlns:a16="http://schemas.microsoft.com/office/drawing/2014/main" val="3264005332"/>
                    </a:ext>
                  </a:extLst>
                </a:gridCol>
                <a:gridCol w="1389204">
                  <a:extLst>
                    <a:ext uri="{9D8B030D-6E8A-4147-A177-3AD203B41FA5}">
                      <a16:colId xmlns:a16="http://schemas.microsoft.com/office/drawing/2014/main" val="2286548522"/>
                    </a:ext>
                  </a:extLst>
                </a:gridCol>
                <a:gridCol w="1389204">
                  <a:extLst>
                    <a:ext uri="{9D8B030D-6E8A-4147-A177-3AD203B41FA5}">
                      <a16:colId xmlns:a16="http://schemas.microsoft.com/office/drawing/2014/main" val="2556220584"/>
                    </a:ext>
                  </a:extLst>
                </a:gridCol>
                <a:gridCol w="1389204">
                  <a:extLst>
                    <a:ext uri="{9D8B030D-6E8A-4147-A177-3AD203B41FA5}">
                      <a16:colId xmlns:a16="http://schemas.microsoft.com/office/drawing/2014/main" val="3567017633"/>
                    </a:ext>
                  </a:extLst>
                </a:gridCol>
                <a:gridCol w="1389204">
                  <a:extLst>
                    <a:ext uri="{9D8B030D-6E8A-4147-A177-3AD203B41FA5}">
                      <a16:colId xmlns:a16="http://schemas.microsoft.com/office/drawing/2014/main" val="3445457822"/>
                    </a:ext>
                  </a:extLst>
                </a:gridCol>
                <a:gridCol w="1389204">
                  <a:extLst>
                    <a:ext uri="{9D8B030D-6E8A-4147-A177-3AD203B41FA5}">
                      <a16:colId xmlns:a16="http://schemas.microsoft.com/office/drawing/2014/main" val="415199506"/>
                    </a:ext>
                  </a:extLst>
                </a:gridCol>
              </a:tblGrid>
              <a:tr h="361500">
                <a:tc>
                  <a:txBody>
                    <a:bodyPr/>
                    <a:lstStyle/>
                    <a:p>
                      <a:pPr marL="0" algn="ctr" defTabSz="914400" rtl="0" eaLnBrk="1" fontAlgn="b" latinLnBrk="0" hangingPunct="1"/>
                      <a:endParaRPr lang="en-US" sz="1600" b="1" u="none" strike="noStrike" kern="1200" dirty="0">
                        <a:solidFill>
                          <a:schemeClr val="lt1"/>
                        </a:solidFill>
                        <a:effectLst/>
                        <a:latin typeface="+mn-lt"/>
                        <a:ea typeface="+mn-ea"/>
                        <a:cs typeface="+mn-cs"/>
                      </a:endParaRPr>
                    </a:p>
                  </a:txBody>
                  <a:tcPr marL="0" marR="0" marT="0" marB="0" anchor="ctr">
                    <a:solidFill>
                      <a:srgbClr val="00B0D9"/>
                    </a:solidFill>
                  </a:tcPr>
                </a:tc>
                <a:tc>
                  <a:txBody>
                    <a:bodyPr/>
                    <a:lstStyle/>
                    <a:p>
                      <a:pPr marL="0" algn="ctr" defTabSz="914400" rtl="0" eaLnBrk="1" fontAlgn="b" latinLnBrk="0" hangingPunct="1"/>
                      <a:r>
                        <a:rPr lang="en-US" sz="1700" b="1" u="none" strike="noStrike" kern="1200" dirty="0">
                          <a:solidFill>
                            <a:schemeClr val="lt1"/>
                          </a:solidFill>
                          <a:effectLst/>
                          <a:latin typeface="+mn-lt"/>
                          <a:ea typeface="+mn-ea"/>
                          <a:cs typeface="+mn-cs"/>
                        </a:rPr>
                        <a:t>Case 0</a:t>
                      </a:r>
                    </a:p>
                  </a:txBody>
                  <a:tcPr marL="0" marR="0" marT="0" marB="0" anchor="ctr">
                    <a:solidFill>
                      <a:srgbClr val="00B0D9"/>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Case 1</a:t>
                      </a:r>
                    </a:p>
                  </a:txBody>
                  <a:tcPr marL="0" marR="0" marT="0" marB="0" anchor="ctr">
                    <a:solidFill>
                      <a:srgbClr val="00B0D9"/>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Case 2</a:t>
                      </a:r>
                    </a:p>
                  </a:txBody>
                  <a:tcPr marL="0" marR="0" marT="0" marB="0" anchor="ctr">
                    <a:solidFill>
                      <a:srgbClr val="00B0D9"/>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Case 3</a:t>
                      </a:r>
                    </a:p>
                  </a:txBody>
                  <a:tcPr marL="0" marR="0" marT="0" marB="0" anchor="ctr">
                    <a:solidFill>
                      <a:srgbClr val="00B0D9"/>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Case 4</a:t>
                      </a:r>
                    </a:p>
                  </a:txBody>
                  <a:tcPr marL="0" marR="0" marT="0" marB="0" anchor="ctr">
                    <a:solidFill>
                      <a:srgbClr val="00B0D9"/>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Case 5</a:t>
                      </a:r>
                    </a:p>
                  </a:txBody>
                  <a:tcPr marL="0" marR="0" marT="0" marB="0" anchor="ctr">
                    <a:solidFill>
                      <a:srgbClr val="00B0D9"/>
                    </a:solidFill>
                  </a:tcPr>
                </a:tc>
                <a:extLst>
                  <a:ext uri="{0D108BD9-81ED-4DB2-BD59-A6C34878D82A}">
                    <a16:rowId xmlns:a16="http://schemas.microsoft.com/office/drawing/2014/main" val="792029023"/>
                  </a:ext>
                </a:extLst>
              </a:tr>
              <a:tr h="330830">
                <a:tc>
                  <a:txBody>
                    <a:bodyPr/>
                    <a:lstStyle/>
                    <a:p>
                      <a:pPr algn="l" fontAlgn="b"/>
                      <a:r>
                        <a:rPr lang="en-US" sz="1600" b="0" i="0" u="none" strike="noStrike" dirty="0">
                          <a:solidFill>
                            <a:srgbClr val="383838"/>
                          </a:solidFill>
                          <a:effectLst/>
                          <a:latin typeface="+mn-lt"/>
                        </a:rPr>
                        <a:t>SOFC Scale</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250 MW</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250 MW</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250 MW</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250 MW</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250 MW</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250 MW</a:t>
                      </a:r>
                    </a:p>
                  </a:txBody>
                  <a:tcPr marL="0" marR="0" marT="0" marB="0" anchor="ctr">
                    <a:solidFill>
                      <a:srgbClr val="D0E6A6"/>
                    </a:solidFill>
                  </a:tcPr>
                </a:tc>
                <a:extLst>
                  <a:ext uri="{0D108BD9-81ED-4DB2-BD59-A6C34878D82A}">
                    <a16:rowId xmlns:a16="http://schemas.microsoft.com/office/drawing/2014/main" val="2571819932"/>
                  </a:ext>
                </a:extLst>
              </a:tr>
              <a:tr h="379339">
                <a:tc>
                  <a:txBody>
                    <a:bodyPr/>
                    <a:lstStyle/>
                    <a:p>
                      <a:pPr algn="l" fontAlgn="b"/>
                      <a:r>
                        <a:rPr lang="en-US" sz="1600" b="0" i="0" u="none" strike="noStrike" dirty="0">
                          <a:solidFill>
                            <a:srgbClr val="383838"/>
                          </a:solidFill>
                          <a:effectLst/>
                          <a:latin typeface="+mn-lt"/>
                        </a:rPr>
                        <a:t>CAES Scale</a:t>
                      </a:r>
                      <a:endParaRPr lang="en-US" sz="1600" b="0" i="0" u="none" strike="noStrike" baseline="0" dirty="0">
                        <a:solidFill>
                          <a:srgbClr val="383838"/>
                        </a:solidFill>
                        <a:effectLst/>
                        <a:latin typeface="+mn-lt"/>
                      </a:endParaRP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80 MW</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75 MW</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80 MW</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&lt;80 MW</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80 MW</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80 MW</a:t>
                      </a:r>
                    </a:p>
                  </a:txBody>
                  <a:tcPr marL="0" marR="0" marT="0" marB="0" anchor="ctr">
                    <a:solidFill>
                      <a:srgbClr val="F5FAED"/>
                    </a:solidFill>
                  </a:tcPr>
                </a:tc>
                <a:extLst>
                  <a:ext uri="{0D108BD9-81ED-4DB2-BD59-A6C34878D82A}">
                    <a16:rowId xmlns:a16="http://schemas.microsoft.com/office/drawing/2014/main" val="3661765681"/>
                  </a:ext>
                </a:extLst>
              </a:tr>
              <a:tr h="330830">
                <a:tc>
                  <a:txBody>
                    <a:bodyPr/>
                    <a:lstStyle/>
                    <a:p>
                      <a:pPr algn="l" fontAlgn="b"/>
                      <a:r>
                        <a:rPr lang="en-US" sz="1600" b="0" i="0" u="none" strike="noStrike" dirty="0">
                          <a:solidFill>
                            <a:srgbClr val="383838"/>
                          </a:solidFill>
                          <a:effectLst/>
                          <a:latin typeface="+mn-lt"/>
                        </a:rPr>
                        <a:t>Cavern Min Pressure</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40 bar</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20 bar</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40 bar</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40 bar</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40 bar</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40 bar</a:t>
                      </a:r>
                    </a:p>
                  </a:txBody>
                  <a:tcPr marL="0" marR="0" marT="0" marB="0" anchor="ctr">
                    <a:solidFill>
                      <a:srgbClr val="D0E6A6"/>
                    </a:solidFill>
                  </a:tcPr>
                </a:tc>
                <a:extLst>
                  <a:ext uri="{0D108BD9-81ED-4DB2-BD59-A6C34878D82A}">
                    <a16:rowId xmlns:a16="http://schemas.microsoft.com/office/drawing/2014/main" val="2815990624"/>
                  </a:ext>
                </a:extLst>
              </a:tr>
              <a:tr h="330830">
                <a:tc>
                  <a:txBody>
                    <a:bodyPr/>
                    <a:lstStyle/>
                    <a:p>
                      <a:pPr algn="l" fontAlgn="b"/>
                      <a:r>
                        <a:rPr lang="en-US" sz="1600" b="0" i="0" u="none" strike="noStrike" dirty="0">
                          <a:solidFill>
                            <a:srgbClr val="383838"/>
                          </a:solidFill>
                          <a:effectLst/>
                          <a:latin typeface="+mn-lt"/>
                        </a:rPr>
                        <a:t>Cavern Max Pressure</a:t>
                      </a: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70 bar</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35 bar</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70 bar</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70 bar</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70 bar</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70 bar</a:t>
                      </a:r>
                    </a:p>
                  </a:txBody>
                  <a:tcPr marL="0" marR="0" marT="0" marB="0" anchor="ctr">
                    <a:solidFill>
                      <a:srgbClr val="F5FAED"/>
                    </a:solidFill>
                  </a:tcPr>
                </a:tc>
                <a:extLst>
                  <a:ext uri="{0D108BD9-81ED-4DB2-BD59-A6C34878D82A}">
                    <a16:rowId xmlns:a16="http://schemas.microsoft.com/office/drawing/2014/main" val="3179115114"/>
                  </a:ext>
                </a:extLst>
              </a:tr>
              <a:tr h="330830">
                <a:tc>
                  <a:txBody>
                    <a:bodyPr/>
                    <a:lstStyle/>
                    <a:p>
                      <a:pPr algn="l" fontAlgn="b"/>
                      <a:r>
                        <a:rPr lang="en-US" sz="1600" b="0" i="0" u="none" strike="noStrike" dirty="0">
                          <a:solidFill>
                            <a:srgbClr val="383838"/>
                          </a:solidFill>
                          <a:effectLst/>
                          <a:latin typeface="+mn-lt"/>
                        </a:rPr>
                        <a:t>Cavern Type</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Average</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Shallow</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Existing</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Average</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Average</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Average</a:t>
                      </a:r>
                    </a:p>
                  </a:txBody>
                  <a:tcPr marL="0" marR="0" marT="0" marB="0" anchor="ctr">
                    <a:solidFill>
                      <a:srgbClr val="D0E6A6"/>
                    </a:solidFill>
                  </a:tcPr>
                </a:tc>
                <a:extLst>
                  <a:ext uri="{0D108BD9-81ED-4DB2-BD59-A6C34878D82A}">
                    <a16:rowId xmlns:a16="http://schemas.microsoft.com/office/drawing/2014/main" val="2017053713"/>
                  </a:ext>
                </a:extLst>
              </a:tr>
              <a:tr h="330830">
                <a:tc>
                  <a:txBody>
                    <a:bodyPr/>
                    <a:lstStyle/>
                    <a:p>
                      <a:pPr algn="l" fontAlgn="b"/>
                      <a:r>
                        <a:rPr lang="en-US" sz="1600" b="0" i="0" u="none" strike="noStrike" dirty="0">
                          <a:solidFill>
                            <a:srgbClr val="383838"/>
                          </a:solidFill>
                          <a:effectLst/>
                          <a:latin typeface="+mn-lt"/>
                        </a:rPr>
                        <a:t>Turbine Inlet Temperature</a:t>
                      </a:r>
                    </a:p>
                  </a:txBody>
                  <a:tcPr marR="0" marT="0" marB="0" anchor="ctr">
                    <a:solidFill>
                      <a:srgbClr val="F5FAED"/>
                    </a:solidFill>
                  </a:tcPr>
                </a:tc>
                <a:tc>
                  <a:txBody>
                    <a:bodyPr/>
                    <a:lstStyle/>
                    <a:p>
                      <a:pPr algn="ctr" fontAlgn="b"/>
                      <a:r>
                        <a:rPr lang="en-US" sz="1600" b="0" i="0" u="none" strike="noStrike" dirty="0">
                          <a:solidFill>
                            <a:srgbClr val="383838"/>
                          </a:solidFill>
                          <a:effectLst/>
                          <a:latin typeface="+mn-lt"/>
                        </a:rPr>
                        <a:t>900 °C</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900 °C</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900 °C</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600 °C</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900 °C</a:t>
                      </a:r>
                    </a:p>
                  </a:txBody>
                  <a:tcPr marL="0" marR="0" marT="0" marB="0" anchor="ctr">
                    <a:solidFill>
                      <a:srgbClr val="F5FAED"/>
                    </a:solidFill>
                  </a:tcPr>
                </a:tc>
                <a:tc>
                  <a:txBody>
                    <a:bodyPr/>
                    <a:lstStyle/>
                    <a:p>
                      <a:pPr algn="ctr" fontAlgn="b"/>
                      <a:r>
                        <a:rPr lang="en-US" sz="1600" b="0" i="0" u="none" strike="noStrike" dirty="0">
                          <a:solidFill>
                            <a:srgbClr val="383838"/>
                          </a:solidFill>
                          <a:effectLst/>
                          <a:latin typeface="+mn-lt"/>
                        </a:rPr>
                        <a:t>900°C</a:t>
                      </a:r>
                    </a:p>
                  </a:txBody>
                  <a:tcPr marL="0" marR="0" marT="0" marB="0" anchor="ctr">
                    <a:solidFill>
                      <a:srgbClr val="F5FAED"/>
                    </a:solidFill>
                  </a:tcPr>
                </a:tc>
                <a:extLst>
                  <a:ext uri="{0D108BD9-81ED-4DB2-BD59-A6C34878D82A}">
                    <a16:rowId xmlns:a16="http://schemas.microsoft.com/office/drawing/2014/main" val="110579412"/>
                  </a:ext>
                </a:extLst>
              </a:tr>
              <a:tr h="330830">
                <a:tc>
                  <a:txBody>
                    <a:bodyPr/>
                    <a:lstStyle/>
                    <a:p>
                      <a:pPr algn="l" fontAlgn="b"/>
                      <a:r>
                        <a:rPr lang="en-US" sz="1600" b="0" i="0" u="none" strike="noStrike" dirty="0">
                          <a:solidFill>
                            <a:srgbClr val="383838"/>
                          </a:solidFill>
                          <a:effectLst/>
                          <a:latin typeface="+mn-lt"/>
                        </a:rPr>
                        <a:t>Charge-Discharge Cycle</a:t>
                      </a:r>
                    </a:p>
                  </a:txBody>
                  <a:tcPr marR="0" marT="0" marB="0" anchor="ctr">
                    <a:solidFill>
                      <a:srgbClr val="D0E6A6"/>
                    </a:solidFill>
                  </a:tcPr>
                </a:tc>
                <a:tc>
                  <a:txBody>
                    <a:bodyPr/>
                    <a:lstStyle/>
                    <a:p>
                      <a:pPr algn="ctr" fontAlgn="b"/>
                      <a:r>
                        <a:rPr lang="en-US" sz="1600" b="0" i="0" u="none" strike="noStrike" dirty="0">
                          <a:solidFill>
                            <a:srgbClr val="383838"/>
                          </a:solidFill>
                          <a:effectLst/>
                          <a:latin typeface="+mn-lt"/>
                        </a:rPr>
                        <a:t>12-12</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12-12</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12-12</a:t>
                      </a:r>
                    </a:p>
                  </a:txBody>
                  <a:tcPr marL="0" marR="0" marT="0" marB="0" anchor="ctr">
                    <a:solidFill>
                      <a:srgbClr val="D0E6A6"/>
                    </a:solidFill>
                  </a:tcPr>
                </a:tc>
                <a:tc>
                  <a:txBody>
                    <a:bodyPr/>
                    <a:lstStyle/>
                    <a:p>
                      <a:pPr algn="ctr" fontAlgn="b"/>
                      <a:r>
                        <a:rPr lang="en-US" sz="1600" b="0" i="0" u="none" strike="noStrike" dirty="0">
                          <a:solidFill>
                            <a:srgbClr val="383838"/>
                          </a:solidFill>
                          <a:effectLst/>
                          <a:latin typeface="+mn-lt"/>
                        </a:rPr>
                        <a:t>12-12</a:t>
                      </a:r>
                    </a:p>
                  </a:txBody>
                  <a:tcPr marL="0" marR="0" marT="0" marB="0" anchor="ctr">
                    <a:solidFill>
                      <a:srgbClr val="D0E6A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83838"/>
                          </a:solidFill>
                          <a:effectLst/>
                          <a:latin typeface="+mn-lt"/>
                        </a:rPr>
                        <a:t>8-16</a:t>
                      </a:r>
                    </a:p>
                  </a:txBody>
                  <a:tcPr marL="0" marR="0" marT="0" marB="0" anchor="ctr">
                    <a:solidFill>
                      <a:srgbClr val="D0E6A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83838"/>
                          </a:solidFill>
                          <a:effectLst/>
                          <a:latin typeface="+mn-lt"/>
                        </a:rPr>
                        <a:t>12-12+SOFC</a:t>
                      </a:r>
                    </a:p>
                  </a:txBody>
                  <a:tcPr marL="0" marR="0" marT="0" marB="0" anchor="ctr">
                    <a:solidFill>
                      <a:srgbClr val="D0E6A6"/>
                    </a:solidFill>
                  </a:tcPr>
                </a:tc>
                <a:extLst>
                  <a:ext uri="{0D108BD9-81ED-4DB2-BD59-A6C34878D82A}">
                    <a16:rowId xmlns:a16="http://schemas.microsoft.com/office/drawing/2014/main" val="1549272242"/>
                  </a:ext>
                </a:extLst>
              </a:tr>
            </a:tbl>
          </a:graphicData>
        </a:graphic>
      </p:graphicFrame>
      <p:sp>
        <p:nvSpPr>
          <p:cNvPr id="5" name="Content Placeholder 1">
            <a:extLst>
              <a:ext uri="{FF2B5EF4-FFF2-40B4-BE49-F238E27FC236}">
                <a16:creationId xmlns:a16="http://schemas.microsoft.com/office/drawing/2014/main" id="{79772B2F-79F1-B780-DFB1-EBC690BB6A6E}"/>
              </a:ext>
            </a:extLst>
          </p:cNvPr>
          <p:cNvSpPr>
            <a:spLocks noGrp="1"/>
          </p:cNvSpPr>
          <p:nvPr>
            <p:ph idx="1"/>
          </p:nvPr>
        </p:nvSpPr>
        <p:spPr>
          <a:xfrm>
            <a:off x="401792" y="4242082"/>
            <a:ext cx="11580921" cy="2039965"/>
          </a:xfrm>
        </p:spPr>
        <p:txBody>
          <a:bodyPr>
            <a:normAutofit fontScale="92500" lnSpcReduction="10000"/>
          </a:bodyPr>
          <a:lstStyle/>
          <a:p>
            <a:r>
              <a:rPr lang="en-US" dirty="0"/>
              <a:t>Case 1 – Lower CAES power due to shallow cavern and lower pressure.</a:t>
            </a:r>
          </a:p>
          <a:p>
            <a:r>
              <a:rPr lang="en-US" dirty="0"/>
              <a:t>Case 2 – Performance is identical to Case 0, CAES cavern economics impact.</a:t>
            </a:r>
          </a:p>
          <a:p>
            <a:r>
              <a:rPr lang="en-US" dirty="0"/>
              <a:t>Case 3 – Lower turbine inlet temperature.</a:t>
            </a:r>
          </a:p>
          <a:p>
            <a:r>
              <a:rPr lang="en-US" dirty="0"/>
              <a:t>Case 4 – 8 hour charge and 16 hour discharge.</a:t>
            </a:r>
          </a:p>
          <a:p>
            <a:r>
              <a:rPr lang="en-US" dirty="0"/>
              <a:t>Case 5 – SOFC operates at constant output.</a:t>
            </a:r>
          </a:p>
        </p:txBody>
      </p:sp>
    </p:spTree>
    <p:extLst>
      <p:ext uri="{BB962C8B-B14F-4D97-AF65-F5344CB8AC3E}">
        <p14:creationId xmlns:p14="http://schemas.microsoft.com/office/powerpoint/2010/main" val="50472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8FB5573-512C-496F-B171-6E99154E3981}"/>
              </a:ext>
            </a:extLst>
          </p:cNvPr>
          <p:cNvSpPr>
            <a:spLocks noGrp="1"/>
          </p:cNvSpPr>
          <p:nvPr>
            <p:ph type="sldNum" sz="quarter" idx="15"/>
          </p:nvPr>
        </p:nvSpPr>
        <p:spPr/>
        <p:txBody>
          <a:bodyPr/>
          <a:lstStyle/>
          <a:p>
            <a:fld id="{CA588DD1-EBA6-433E-846F-509EE790994A}" type="slidenum">
              <a:rPr lang="en-US" smtClean="0"/>
              <a:t>9</a:t>
            </a:fld>
            <a:endParaRPr lang="en-US" dirty="0"/>
          </a:p>
        </p:txBody>
      </p:sp>
      <p:sp>
        <p:nvSpPr>
          <p:cNvPr id="2" name="Title 3">
            <a:extLst>
              <a:ext uri="{FF2B5EF4-FFF2-40B4-BE49-F238E27FC236}">
                <a16:creationId xmlns:a16="http://schemas.microsoft.com/office/drawing/2014/main" id="{454C1D1A-6603-104E-9D72-2863C1672B1A}"/>
              </a:ext>
            </a:extLst>
          </p:cNvPr>
          <p:cNvSpPr>
            <a:spLocks noGrp="1"/>
          </p:cNvSpPr>
          <p:nvPr>
            <p:ph type="title"/>
          </p:nvPr>
        </p:nvSpPr>
        <p:spPr>
          <a:xfrm>
            <a:off x="270626" y="134544"/>
            <a:ext cx="9587749" cy="602548"/>
          </a:xfrm>
        </p:spPr>
        <p:txBody>
          <a:bodyPr/>
          <a:lstStyle/>
          <a:p>
            <a:r>
              <a:rPr lang="en-US" b="1" dirty="0"/>
              <a:t>Results Summary</a:t>
            </a:r>
          </a:p>
        </p:txBody>
      </p:sp>
      <p:sp>
        <p:nvSpPr>
          <p:cNvPr id="3" name="Subtitle 2">
            <a:extLst>
              <a:ext uri="{FF2B5EF4-FFF2-40B4-BE49-F238E27FC236}">
                <a16:creationId xmlns:a16="http://schemas.microsoft.com/office/drawing/2014/main" id="{9B0385BF-654D-D085-63EA-42FD7722DF78}"/>
              </a:ext>
            </a:extLst>
          </p:cNvPr>
          <p:cNvSpPr txBox="1">
            <a:spLocks/>
          </p:cNvSpPr>
          <p:nvPr/>
        </p:nvSpPr>
        <p:spPr>
          <a:xfrm>
            <a:off x="270626" y="737092"/>
            <a:ext cx="11580921" cy="373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000" b="1" kern="1200">
                <a:solidFill>
                  <a:srgbClr val="F7932B"/>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Performance Comparison</a:t>
            </a:r>
          </a:p>
        </p:txBody>
      </p:sp>
      <p:graphicFrame>
        <p:nvGraphicFramePr>
          <p:cNvPr id="4" name="Table 3">
            <a:extLst>
              <a:ext uri="{FF2B5EF4-FFF2-40B4-BE49-F238E27FC236}">
                <a16:creationId xmlns:a16="http://schemas.microsoft.com/office/drawing/2014/main" id="{E8667166-1D0D-B1C2-B4B6-A380032E1539}"/>
              </a:ext>
            </a:extLst>
          </p:cNvPr>
          <p:cNvGraphicFramePr>
            <a:graphicFrameLocks noGrp="1"/>
          </p:cNvGraphicFramePr>
          <p:nvPr>
            <p:extLst>
              <p:ext uri="{D42A27DB-BD31-4B8C-83A1-F6EECF244321}">
                <p14:modId xmlns:p14="http://schemas.microsoft.com/office/powerpoint/2010/main" val="495217644"/>
              </p:ext>
            </p:extLst>
          </p:nvPr>
        </p:nvGraphicFramePr>
        <p:xfrm>
          <a:off x="270627" y="1253676"/>
          <a:ext cx="11580920" cy="4729164"/>
        </p:xfrm>
        <a:graphic>
          <a:graphicData uri="http://schemas.openxmlformats.org/drawingml/2006/table">
            <a:tbl>
              <a:tblPr firstRow="1" bandRow="1">
                <a:tableStyleId>{5C22544A-7EE6-4342-B048-85BDC9FD1C3A}</a:tableStyleId>
              </a:tblPr>
              <a:tblGrid>
                <a:gridCol w="2704270">
                  <a:extLst>
                    <a:ext uri="{9D8B030D-6E8A-4147-A177-3AD203B41FA5}">
                      <a16:colId xmlns:a16="http://schemas.microsoft.com/office/drawing/2014/main" val="588677536"/>
                    </a:ext>
                  </a:extLst>
                </a:gridCol>
                <a:gridCol w="1536059">
                  <a:extLst>
                    <a:ext uri="{9D8B030D-6E8A-4147-A177-3AD203B41FA5}">
                      <a16:colId xmlns:a16="http://schemas.microsoft.com/office/drawing/2014/main" val="755703823"/>
                    </a:ext>
                  </a:extLst>
                </a:gridCol>
                <a:gridCol w="1536059">
                  <a:extLst>
                    <a:ext uri="{9D8B030D-6E8A-4147-A177-3AD203B41FA5}">
                      <a16:colId xmlns:a16="http://schemas.microsoft.com/office/drawing/2014/main" val="3226508190"/>
                    </a:ext>
                  </a:extLst>
                </a:gridCol>
                <a:gridCol w="1536059">
                  <a:extLst>
                    <a:ext uri="{9D8B030D-6E8A-4147-A177-3AD203B41FA5}">
                      <a16:colId xmlns:a16="http://schemas.microsoft.com/office/drawing/2014/main" val="1581490203"/>
                    </a:ext>
                  </a:extLst>
                </a:gridCol>
                <a:gridCol w="1536059">
                  <a:extLst>
                    <a:ext uri="{9D8B030D-6E8A-4147-A177-3AD203B41FA5}">
                      <a16:colId xmlns:a16="http://schemas.microsoft.com/office/drawing/2014/main" val="1209824933"/>
                    </a:ext>
                  </a:extLst>
                </a:gridCol>
                <a:gridCol w="1536059">
                  <a:extLst>
                    <a:ext uri="{9D8B030D-6E8A-4147-A177-3AD203B41FA5}">
                      <a16:colId xmlns:a16="http://schemas.microsoft.com/office/drawing/2014/main" val="518435688"/>
                    </a:ext>
                  </a:extLst>
                </a:gridCol>
                <a:gridCol w="1196355">
                  <a:extLst>
                    <a:ext uri="{9D8B030D-6E8A-4147-A177-3AD203B41FA5}">
                      <a16:colId xmlns:a16="http://schemas.microsoft.com/office/drawing/2014/main" val="1346437848"/>
                    </a:ext>
                  </a:extLst>
                </a:gridCol>
              </a:tblGrid>
              <a:tr h="482076">
                <a:tc>
                  <a:txBody>
                    <a:bodyPr/>
                    <a:lstStyle/>
                    <a:p>
                      <a:pPr marL="0" algn="ctr" defTabSz="914400" rtl="0" eaLnBrk="1" fontAlgn="b" latinLnBrk="0" hangingPunct="1"/>
                      <a:r>
                        <a:rPr lang="en-US" sz="1800" b="1" u="none" strike="noStrike" kern="1200" dirty="0">
                          <a:solidFill>
                            <a:schemeClr val="lt1"/>
                          </a:solidFill>
                          <a:effectLst/>
                        </a:rPr>
                        <a:t>Plant Performance</a:t>
                      </a:r>
                      <a:endParaRPr lang="en-US" sz="18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800" b="1" u="none" strike="noStrike" kern="1200" dirty="0">
                          <a:solidFill>
                            <a:schemeClr val="lt1"/>
                          </a:solidFill>
                          <a:effectLst/>
                        </a:rPr>
                        <a:t>Case 0</a:t>
                      </a:r>
                      <a:endParaRPr lang="en-US" sz="18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800" b="1" u="none" strike="noStrike" kern="1200" dirty="0">
                          <a:solidFill>
                            <a:schemeClr val="lt1"/>
                          </a:solidFill>
                          <a:effectLst/>
                        </a:rPr>
                        <a:t>Case 1</a:t>
                      </a:r>
                      <a:endParaRPr lang="en-US" sz="18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800" b="1" u="none" strike="noStrike" kern="1200" dirty="0">
                          <a:solidFill>
                            <a:schemeClr val="lt1"/>
                          </a:solidFill>
                          <a:effectLst/>
                        </a:rPr>
                        <a:t>Case 3</a:t>
                      </a:r>
                      <a:endParaRPr lang="en-US" sz="18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800" b="1" u="none" strike="noStrike" kern="1200" dirty="0">
                          <a:solidFill>
                            <a:schemeClr val="lt1"/>
                          </a:solidFill>
                          <a:effectLst/>
                        </a:rPr>
                        <a:t>Case 4</a:t>
                      </a:r>
                      <a:endParaRPr lang="en-US" sz="1800" b="1" u="none" strike="noStrike" kern="1200" dirty="0">
                        <a:solidFill>
                          <a:schemeClr val="lt1"/>
                        </a:solidFill>
                        <a:effectLst/>
                        <a:latin typeface="+mn-lt"/>
                        <a:ea typeface="+mn-ea"/>
                        <a:cs typeface="+mn-cs"/>
                      </a:endParaRPr>
                    </a:p>
                  </a:txBody>
                  <a:tcPr marL="9525" marR="9525" marT="9525" marB="0" anchor="ctr">
                    <a:solidFill>
                      <a:srgbClr val="00B0D9"/>
                    </a:solidFill>
                  </a:tcPr>
                </a:tc>
                <a:tc>
                  <a:txBody>
                    <a:bodyPr/>
                    <a:lstStyle/>
                    <a:p>
                      <a:pPr marL="0" algn="ctr" defTabSz="914400" rtl="0" eaLnBrk="1" fontAlgn="b" latinLnBrk="0" hangingPunct="1"/>
                      <a:r>
                        <a:rPr lang="en-US" sz="1800" b="1" u="none" strike="noStrike" kern="1200" dirty="0">
                          <a:solidFill>
                            <a:schemeClr val="lt1"/>
                          </a:solidFill>
                          <a:effectLst/>
                          <a:latin typeface="+mn-lt"/>
                          <a:ea typeface="+mn-ea"/>
                          <a:cs typeface="+mn-cs"/>
                        </a:rPr>
                        <a:t>Case 5</a:t>
                      </a:r>
                    </a:p>
                  </a:txBody>
                  <a:tcPr marL="9525" marR="9525" marT="9525" marB="0" anchor="ctr">
                    <a:solidFill>
                      <a:srgbClr val="00B0D9"/>
                    </a:solidFill>
                  </a:tcPr>
                </a:tc>
                <a:tc>
                  <a:txBody>
                    <a:bodyPr/>
                    <a:lstStyle/>
                    <a:p>
                      <a:pPr marL="0" algn="l" defTabSz="914400" rtl="0" eaLnBrk="1" fontAlgn="b" latinLnBrk="0" hangingPunct="1"/>
                      <a:r>
                        <a:rPr lang="en-US" sz="1800" b="1" u="none" strike="noStrike" kern="1200" dirty="0">
                          <a:solidFill>
                            <a:schemeClr val="lt1"/>
                          </a:solidFill>
                          <a:effectLst/>
                        </a:rPr>
                        <a:t> </a:t>
                      </a:r>
                      <a:endParaRPr lang="en-US" sz="1800" b="1" u="none" strike="noStrike" kern="1200" dirty="0">
                        <a:solidFill>
                          <a:schemeClr val="lt1"/>
                        </a:solidFill>
                        <a:effectLst/>
                        <a:latin typeface="+mn-lt"/>
                        <a:ea typeface="+mn-ea"/>
                        <a:cs typeface="+mn-cs"/>
                      </a:endParaRPr>
                    </a:p>
                  </a:txBody>
                  <a:tcPr marL="9525" marR="9525" marT="9525" marB="0" anchor="b">
                    <a:solidFill>
                      <a:srgbClr val="00B0D9"/>
                    </a:solidFill>
                  </a:tcPr>
                </a:tc>
                <a:extLst>
                  <a:ext uri="{0D108BD9-81ED-4DB2-BD59-A6C34878D82A}">
                    <a16:rowId xmlns:a16="http://schemas.microsoft.com/office/drawing/2014/main" val="3874774844"/>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Discharge Net Auxiliary Load</a:t>
                      </a:r>
                    </a:p>
                  </a:txBody>
                  <a:tcPr marL="9525" marR="9525" marT="9525"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17,924</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17,943</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17,902</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17,924</a:t>
                      </a:r>
                    </a:p>
                  </a:txBody>
                  <a:tcPr marL="68580" marR="68580" marT="0" marB="0" anchor="ctr">
                    <a:solidFill>
                      <a:srgbClr val="D0E6A6"/>
                    </a:solidFill>
                  </a:tcPr>
                </a:tc>
                <a:tc>
                  <a:txBody>
                    <a:bodyPr/>
                    <a:lstStyle/>
                    <a:p>
                      <a:pPr algn="ctr" fontAlgn="b"/>
                      <a:r>
                        <a:rPr lang="en-US" sz="1400" b="0" i="0" u="none" strike="noStrike" dirty="0">
                          <a:solidFill>
                            <a:srgbClr val="000000"/>
                          </a:solidFill>
                          <a:effectLst/>
                          <a:latin typeface="+mn-lt"/>
                        </a:rPr>
                        <a:t>17,924</a:t>
                      </a:r>
                    </a:p>
                  </a:txBody>
                  <a:tcPr marL="9525" marR="9525" marT="9525" marB="0" anchor="ctr">
                    <a:solidFill>
                      <a:srgbClr val="D0E6A6"/>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kWe</a:t>
                      </a:r>
                    </a:p>
                  </a:txBody>
                  <a:tcPr marL="9525" marR="9525" marT="9525" marB="0" anchor="ctr">
                    <a:solidFill>
                      <a:srgbClr val="D0E6A6"/>
                    </a:solidFill>
                  </a:tcPr>
                </a:tc>
                <a:extLst>
                  <a:ext uri="{0D108BD9-81ED-4DB2-BD59-A6C34878D82A}">
                    <a16:rowId xmlns:a16="http://schemas.microsoft.com/office/drawing/2014/main" val="4290970228"/>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Charge Net Auxiliary Load</a:t>
                      </a:r>
                    </a:p>
                  </a:txBody>
                  <a:tcPr marL="9525" marR="9525" marT="9525"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111,303</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89,781</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151,040</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222,453</a:t>
                      </a:r>
                    </a:p>
                  </a:txBody>
                  <a:tcPr marL="68580" marR="68580" marT="0" marB="0" anchor="ctr">
                    <a:solidFill>
                      <a:srgbClr val="F5FAED"/>
                    </a:solidFill>
                  </a:tcPr>
                </a:tc>
                <a:tc>
                  <a:txBody>
                    <a:bodyPr/>
                    <a:lstStyle/>
                    <a:p>
                      <a:pPr algn="ctr" fontAlgn="b"/>
                      <a:r>
                        <a:rPr lang="en-US" sz="1400" b="0" i="0" u="none" strike="noStrike" dirty="0">
                          <a:solidFill>
                            <a:srgbClr val="000000"/>
                          </a:solidFill>
                          <a:effectLst/>
                          <a:latin typeface="+mn-lt"/>
                        </a:rPr>
                        <a:t>125,250</a:t>
                      </a:r>
                    </a:p>
                  </a:txBody>
                  <a:tcPr marL="9525" marR="9525" marT="9525" marB="0" anchor="ctr">
                    <a:solidFill>
                      <a:srgbClr val="F5FAED"/>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kWe</a:t>
                      </a:r>
                    </a:p>
                  </a:txBody>
                  <a:tcPr marL="9525" marR="9525" marT="9525" marB="0" anchor="ctr">
                    <a:solidFill>
                      <a:srgbClr val="F5FAED"/>
                    </a:solidFill>
                  </a:tcPr>
                </a:tc>
                <a:extLst>
                  <a:ext uri="{0D108BD9-81ED-4DB2-BD59-A6C34878D82A}">
                    <a16:rowId xmlns:a16="http://schemas.microsoft.com/office/drawing/2014/main" val="3943701056"/>
                  </a:ext>
                </a:extLst>
              </a:tr>
              <a:tr h="251727">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Discharge Net Plant Power</a:t>
                      </a:r>
                    </a:p>
                  </a:txBody>
                  <a:tcPr marL="9525" marR="9525" marT="9525"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1" i="0" u="none" strike="noStrike" kern="1200" dirty="0">
                          <a:solidFill>
                            <a:srgbClr val="000000"/>
                          </a:solidFill>
                          <a:effectLst/>
                          <a:latin typeface="+mn-lt"/>
                          <a:ea typeface="+mn-ea"/>
                          <a:cs typeface="+mn-cs"/>
                        </a:rPr>
                        <a:t>311,457</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1" i="0" u="none" strike="noStrike" kern="1200" dirty="0">
                          <a:solidFill>
                            <a:srgbClr val="000000"/>
                          </a:solidFill>
                          <a:effectLst/>
                          <a:latin typeface="+mn-lt"/>
                          <a:ea typeface="+mn-ea"/>
                          <a:cs typeface="+mn-cs"/>
                        </a:rPr>
                        <a:t>307,338</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1" i="0" u="none" strike="noStrike" kern="1200" dirty="0">
                          <a:solidFill>
                            <a:srgbClr val="000000"/>
                          </a:solidFill>
                          <a:effectLst/>
                          <a:latin typeface="+mn-lt"/>
                          <a:ea typeface="+mn-ea"/>
                          <a:cs typeface="+mn-cs"/>
                        </a:rPr>
                        <a:t>310,879</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1" i="0" u="none" strike="noStrike" kern="1200" dirty="0">
                          <a:solidFill>
                            <a:srgbClr val="000000"/>
                          </a:solidFill>
                          <a:effectLst/>
                          <a:latin typeface="+mn-lt"/>
                          <a:ea typeface="+mn-ea"/>
                          <a:cs typeface="+mn-cs"/>
                        </a:rPr>
                        <a:t>311,457</a:t>
                      </a:r>
                    </a:p>
                  </a:txBody>
                  <a:tcPr marL="68580" marR="68580" marT="0" marB="0" anchor="ctr">
                    <a:solidFill>
                      <a:srgbClr val="D0E6A6"/>
                    </a:solidFill>
                  </a:tcPr>
                </a:tc>
                <a:tc>
                  <a:txBody>
                    <a:bodyPr/>
                    <a:lstStyle/>
                    <a:p>
                      <a:pPr algn="ctr" fontAlgn="b"/>
                      <a:r>
                        <a:rPr lang="en-US" sz="1400" b="1" i="0" u="none" strike="noStrike" dirty="0">
                          <a:solidFill>
                            <a:srgbClr val="000000"/>
                          </a:solidFill>
                          <a:effectLst/>
                          <a:latin typeface="+mn-lt"/>
                        </a:rPr>
                        <a:t>311,457</a:t>
                      </a:r>
                    </a:p>
                  </a:txBody>
                  <a:tcPr marL="9525" marR="9525" marT="9525" marB="0" anchor="ctr">
                    <a:solidFill>
                      <a:srgbClr val="D0E6A6"/>
                    </a:solidFill>
                  </a:tcPr>
                </a:tc>
                <a:tc>
                  <a:txBody>
                    <a:bodyPr/>
                    <a:lstStyle/>
                    <a:p>
                      <a:pPr marL="0" algn="ctr" defTabSz="914400" rtl="0" eaLnBrk="1" fontAlgn="b" latinLnBrk="0" hangingPunct="1"/>
                      <a:r>
                        <a:rPr lang="en-US" sz="1400" b="1" u="none" strike="noStrike" kern="1200" dirty="0">
                          <a:solidFill>
                            <a:schemeClr val="dk1"/>
                          </a:solidFill>
                          <a:effectLst/>
                          <a:latin typeface="+mn-lt"/>
                          <a:ea typeface="+mn-ea"/>
                          <a:cs typeface="+mn-cs"/>
                        </a:rPr>
                        <a:t>kWe</a:t>
                      </a:r>
                    </a:p>
                  </a:txBody>
                  <a:tcPr marL="9525" marR="9525" marT="9525" marB="0" anchor="ctr">
                    <a:solidFill>
                      <a:srgbClr val="D0E6A6"/>
                    </a:solidFill>
                  </a:tcPr>
                </a:tc>
                <a:extLst>
                  <a:ext uri="{0D108BD9-81ED-4DB2-BD59-A6C34878D82A}">
                    <a16:rowId xmlns:a16="http://schemas.microsoft.com/office/drawing/2014/main" val="2601775590"/>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Full Cycle Net Plant Power</a:t>
                      </a:r>
                    </a:p>
                  </a:txBody>
                  <a:tcPr marL="9525" marR="9525" marT="9525"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3,741,074</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3,690,444</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3,735,333</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4,988,099</a:t>
                      </a:r>
                    </a:p>
                  </a:txBody>
                  <a:tcPr marL="68580" marR="68580" marT="0" marB="0" anchor="ctr">
                    <a:solidFill>
                      <a:srgbClr val="F5FAED"/>
                    </a:solidFill>
                  </a:tcPr>
                </a:tc>
                <a:tc>
                  <a:txBody>
                    <a:bodyPr/>
                    <a:lstStyle/>
                    <a:p>
                      <a:pPr algn="ctr" fontAlgn="b"/>
                      <a:r>
                        <a:rPr lang="en-US" sz="1400" b="0" i="0" u="none" strike="noStrike" dirty="0">
                          <a:solidFill>
                            <a:srgbClr val="000000"/>
                          </a:solidFill>
                          <a:effectLst/>
                          <a:latin typeface="+mn-lt"/>
                        </a:rPr>
                        <a:t>6,175,584</a:t>
                      </a:r>
                    </a:p>
                  </a:txBody>
                  <a:tcPr marL="9525" marR="9525" marT="9525" marB="0" anchor="ctr">
                    <a:solidFill>
                      <a:srgbClr val="F5FAED"/>
                    </a:solidFill>
                  </a:tcPr>
                </a:tc>
                <a:tc>
                  <a:txBody>
                    <a:bodyPr/>
                    <a:lstStyle/>
                    <a:p>
                      <a:pPr marL="0" algn="ctr" defTabSz="914400" rtl="0" eaLnBrk="1" fontAlgn="b" latinLnBrk="0" hangingPunct="1"/>
                      <a:r>
                        <a:rPr lang="en-US" sz="1400" u="none" strike="noStrike" kern="1200" dirty="0" err="1">
                          <a:solidFill>
                            <a:schemeClr val="dk1"/>
                          </a:solidFill>
                          <a:effectLst/>
                          <a:latin typeface="+mn-lt"/>
                          <a:ea typeface="+mn-ea"/>
                          <a:cs typeface="+mn-cs"/>
                        </a:rPr>
                        <a:t>kWe</a:t>
                      </a:r>
                      <a:r>
                        <a:rPr lang="en-US" sz="1400" u="none" strike="noStrike" kern="1200" dirty="0">
                          <a:solidFill>
                            <a:schemeClr val="dk1"/>
                          </a:solidFill>
                          <a:effectLst/>
                          <a:latin typeface="+mn-lt"/>
                          <a:ea typeface="+mn-ea"/>
                          <a:cs typeface="+mn-cs"/>
                        </a:rPr>
                        <a:t>-h</a:t>
                      </a:r>
                    </a:p>
                  </a:txBody>
                  <a:tcPr marL="9525" marR="9525" marT="9525" marB="0" anchor="ctr">
                    <a:solidFill>
                      <a:srgbClr val="F5FAED"/>
                    </a:solidFill>
                  </a:tcPr>
                </a:tc>
                <a:extLst>
                  <a:ext uri="{0D108BD9-81ED-4DB2-BD59-A6C34878D82A}">
                    <a16:rowId xmlns:a16="http://schemas.microsoft.com/office/drawing/2014/main" val="3748780314"/>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Full Cycle Thermal Input</a:t>
                      </a:r>
                    </a:p>
                  </a:txBody>
                  <a:tcPr marL="9525" marR="9525" marT="9525"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6,102,580</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5,864,676</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6,516,137</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8,123,530</a:t>
                      </a:r>
                    </a:p>
                  </a:txBody>
                  <a:tcPr marL="68580" marR="68580" marT="0" marB="0" anchor="ctr">
                    <a:solidFill>
                      <a:srgbClr val="D0E6A6"/>
                    </a:solidFill>
                  </a:tcPr>
                </a:tc>
                <a:tc>
                  <a:txBody>
                    <a:bodyPr/>
                    <a:lstStyle/>
                    <a:p>
                      <a:pPr algn="ctr" fontAlgn="b"/>
                      <a:r>
                        <a:rPr lang="en-US" sz="1400" b="0" i="0" u="none" strike="noStrike" dirty="0">
                          <a:solidFill>
                            <a:srgbClr val="000000"/>
                          </a:solidFill>
                          <a:effectLst/>
                          <a:latin typeface="+mn-lt"/>
                        </a:rPr>
                        <a:t>9,849,890</a:t>
                      </a:r>
                    </a:p>
                  </a:txBody>
                  <a:tcPr marL="9525" marR="9525" marT="9525" marB="0" anchor="ctr">
                    <a:solidFill>
                      <a:srgbClr val="D0E6A6"/>
                    </a:solidFill>
                  </a:tcPr>
                </a:tc>
                <a:tc>
                  <a:txBody>
                    <a:bodyPr/>
                    <a:lstStyle/>
                    <a:p>
                      <a:pPr marL="0" algn="ctr" defTabSz="914400" rtl="0" eaLnBrk="1" fontAlgn="b" latinLnBrk="0" hangingPunct="1"/>
                      <a:r>
                        <a:rPr lang="en-US" sz="1400" u="none" strike="noStrike" kern="1200" dirty="0" err="1">
                          <a:solidFill>
                            <a:schemeClr val="dk1"/>
                          </a:solidFill>
                          <a:effectLst/>
                          <a:latin typeface="+mn-lt"/>
                          <a:ea typeface="+mn-ea"/>
                          <a:cs typeface="+mn-cs"/>
                        </a:rPr>
                        <a:t>kWt</a:t>
                      </a:r>
                      <a:r>
                        <a:rPr lang="en-US" sz="1400" u="none" strike="noStrike" kern="1200" dirty="0">
                          <a:solidFill>
                            <a:schemeClr val="dk1"/>
                          </a:solidFill>
                          <a:effectLst/>
                          <a:latin typeface="+mn-lt"/>
                          <a:ea typeface="+mn-ea"/>
                          <a:cs typeface="+mn-cs"/>
                        </a:rPr>
                        <a:t>-h</a:t>
                      </a:r>
                    </a:p>
                  </a:txBody>
                  <a:tcPr marL="9525" marR="9525" marT="9525" marB="0" anchor="ctr">
                    <a:solidFill>
                      <a:srgbClr val="D0E6A6"/>
                    </a:solidFill>
                  </a:tcPr>
                </a:tc>
                <a:extLst>
                  <a:ext uri="{0D108BD9-81ED-4DB2-BD59-A6C34878D82A}">
                    <a16:rowId xmlns:a16="http://schemas.microsoft.com/office/drawing/2014/main" val="1619453261"/>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Net Plant Efficiency (HHV)</a:t>
                      </a:r>
                    </a:p>
                  </a:txBody>
                  <a:tcPr marL="9525" marR="9525" marT="9525"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61.30%</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62.93%</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57.32%</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61.40%</a:t>
                      </a:r>
                    </a:p>
                  </a:txBody>
                  <a:tcPr marL="68580" marR="68580" marT="0" marB="0" anchor="ctr">
                    <a:solidFill>
                      <a:srgbClr val="F5FAED"/>
                    </a:solidFill>
                  </a:tcPr>
                </a:tc>
                <a:tc>
                  <a:txBody>
                    <a:bodyPr/>
                    <a:lstStyle/>
                    <a:p>
                      <a:pPr algn="ctr" fontAlgn="b"/>
                      <a:r>
                        <a:rPr lang="en-US" sz="1400" b="0" i="0" u="none" strike="noStrike" dirty="0">
                          <a:solidFill>
                            <a:srgbClr val="000000"/>
                          </a:solidFill>
                          <a:effectLst/>
                          <a:latin typeface="+mn-lt"/>
                        </a:rPr>
                        <a:t>62.70</a:t>
                      </a:r>
                    </a:p>
                  </a:txBody>
                  <a:tcPr marL="9525" marR="9525" marT="9525" marB="0" anchor="ctr">
                    <a:solidFill>
                      <a:srgbClr val="F5FAED"/>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a:t>
                      </a:r>
                    </a:p>
                  </a:txBody>
                  <a:tcPr marL="9525" marR="9525" marT="9525" marB="0" anchor="ctr">
                    <a:solidFill>
                      <a:srgbClr val="F5FAED"/>
                    </a:solidFill>
                  </a:tcPr>
                </a:tc>
                <a:extLst>
                  <a:ext uri="{0D108BD9-81ED-4DB2-BD59-A6C34878D82A}">
                    <a16:rowId xmlns:a16="http://schemas.microsoft.com/office/drawing/2014/main" val="4044994390"/>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Round-Trip Efficiency</a:t>
                      </a:r>
                    </a:p>
                  </a:txBody>
                  <a:tcPr marL="9525" marR="9525" marT="9525"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61.07%</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62.75%</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56.97%</a:t>
                      </a:r>
                    </a:p>
                  </a:txBody>
                  <a:tcPr marL="68580" marR="68580" marT="0"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61.08%</a:t>
                      </a:r>
                    </a:p>
                  </a:txBody>
                  <a:tcPr marL="68580" marR="68580" marT="0" marB="0" anchor="ctr">
                    <a:solidFill>
                      <a:srgbClr val="D0E6A6"/>
                    </a:solidFill>
                  </a:tcPr>
                </a:tc>
                <a:tc>
                  <a:txBody>
                    <a:bodyPr/>
                    <a:lstStyle/>
                    <a:p>
                      <a:pPr algn="ctr" fontAlgn="b"/>
                      <a:r>
                        <a:rPr lang="en-US" sz="1400" b="0" i="0" u="none" strike="noStrike" dirty="0">
                          <a:solidFill>
                            <a:srgbClr val="000000"/>
                          </a:solidFill>
                          <a:effectLst/>
                          <a:latin typeface="+mn-lt"/>
                        </a:rPr>
                        <a:t>70.71</a:t>
                      </a:r>
                    </a:p>
                  </a:txBody>
                  <a:tcPr marL="9525" marR="9525" marT="9525" marB="0" anchor="ctr">
                    <a:solidFill>
                      <a:srgbClr val="D0E6A6"/>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 %</a:t>
                      </a:r>
                    </a:p>
                  </a:txBody>
                  <a:tcPr marL="9525" marR="9525" marT="9525" marB="0" anchor="ctr">
                    <a:solidFill>
                      <a:srgbClr val="D0E6A6"/>
                    </a:solidFill>
                  </a:tcPr>
                </a:tc>
                <a:extLst>
                  <a:ext uri="{0D108BD9-81ED-4DB2-BD59-A6C34878D82A}">
                    <a16:rowId xmlns:a16="http://schemas.microsoft.com/office/drawing/2014/main" val="4003363509"/>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Apparent Charging Efficiency</a:t>
                      </a:r>
                    </a:p>
                  </a:txBody>
                  <a:tcPr marL="9525" marR="9525" marT="9525"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80.39%</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83.75%</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a:solidFill>
                            <a:srgbClr val="000000"/>
                          </a:solidFill>
                          <a:effectLst/>
                          <a:latin typeface="+mn-lt"/>
                          <a:ea typeface="+mn-ea"/>
                          <a:cs typeface="+mn-cs"/>
                        </a:rPr>
                        <a:t>75.11%</a:t>
                      </a:r>
                    </a:p>
                  </a:txBody>
                  <a:tcPr marL="68580" marR="68580" marT="0" marB="0" anchor="ctr">
                    <a:solidFill>
                      <a:srgbClr val="F5FAED"/>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80.40%</a:t>
                      </a:r>
                    </a:p>
                  </a:txBody>
                  <a:tcPr marL="68580" marR="68580" marT="0" marB="0" anchor="ctr">
                    <a:solidFill>
                      <a:srgbClr val="F5FAED"/>
                    </a:solidFill>
                  </a:tcPr>
                </a:tc>
                <a:tc>
                  <a:txBody>
                    <a:bodyPr/>
                    <a:lstStyle/>
                    <a:p>
                      <a:pPr algn="ctr" fontAlgn="b"/>
                      <a:r>
                        <a:rPr lang="en-US" sz="1400" b="0" i="0" u="none" strike="noStrike" dirty="0">
                          <a:solidFill>
                            <a:srgbClr val="000000"/>
                          </a:solidFill>
                          <a:effectLst/>
                          <a:latin typeface="+mn-lt"/>
                        </a:rPr>
                        <a:t>93.08</a:t>
                      </a:r>
                    </a:p>
                  </a:txBody>
                  <a:tcPr marL="9525" marR="9525" marT="9525" marB="0" anchor="ctr">
                    <a:solidFill>
                      <a:srgbClr val="F5FAED"/>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 %</a:t>
                      </a:r>
                    </a:p>
                  </a:txBody>
                  <a:tcPr marL="9525" marR="9525" marT="9525" marB="0" anchor="ctr">
                    <a:solidFill>
                      <a:srgbClr val="F5FAED"/>
                    </a:solidFill>
                  </a:tcPr>
                </a:tc>
                <a:extLst>
                  <a:ext uri="{0D108BD9-81ED-4DB2-BD59-A6C34878D82A}">
                    <a16:rowId xmlns:a16="http://schemas.microsoft.com/office/drawing/2014/main" val="3611367859"/>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Carbon Dioxide Capture Rate</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98.1</a:t>
                      </a:r>
                    </a:p>
                  </a:txBody>
                  <a:tcPr marL="9525" marR="9525" marT="9525"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98.1</a:t>
                      </a:r>
                    </a:p>
                  </a:txBody>
                  <a:tcPr marL="9525" marR="9525" marT="9525"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98.1</a:t>
                      </a:r>
                    </a:p>
                  </a:txBody>
                  <a:tcPr marL="9525" marR="9525" marT="9525" marB="0" anchor="ctr">
                    <a:solidFill>
                      <a:srgbClr val="D0E6A6"/>
                    </a:solidFill>
                  </a:tcPr>
                </a:tc>
                <a:tc>
                  <a:txBody>
                    <a:bodyPr/>
                    <a:lstStyle/>
                    <a:p>
                      <a:pPr marL="0" marR="0" algn="ctr" defTabSz="914400" rtl="0" eaLnBrk="1" fontAlgn="b" latinLnBrk="0" hangingPunct="1">
                        <a:spcBef>
                          <a:spcPts val="300"/>
                        </a:spcBef>
                        <a:spcAft>
                          <a:spcPts val="300"/>
                        </a:spcAft>
                      </a:pPr>
                      <a:r>
                        <a:rPr lang="en-US" sz="1400" b="0" i="0" u="none" strike="noStrike" kern="1200" dirty="0">
                          <a:solidFill>
                            <a:srgbClr val="000000"/>
                          </a:solidFill>
                          <a:effectLst/>
                          <a:latin typeface="+mn-lt"/>
                          <a:ea typeface="+mn-ea"/>
                          <a:cs typeface="+mn-cs"/>
                        </a:rPr>
                        <a:t>98.1</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98.1</a:t>
                      </a:r>
                    </a:p>
                  </a:txBody>
                  <a:tcPr marL="9525" marR="9525" marT="9525" marB="0" anchor="ctr">
                    <a:solidFill>
                      <a:srgbClr val="D0E6A6"/>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 %</a:t>
                      </a:r>
                    </a:p>
                  </a:txBody>
                  <a:tcPr marL="9525" marR="9525" marT="9525" marB="0" anchor="ctr">
                    <a:solidFill>
                      <a:srgbClr val="D0E6A6"/>
                    </a:solidFill>
                  </a:tcPr>
                </a:tc>
                <a:extLst>
                  <a:ext uri="{0D108BD9-81ED-4DB2-BD59-A6C34878D82A}">
                    <a16:rowId xmlns:a16="http://schemas.microsoft.com/office/drawing/2014/main" val="2009988122"/>
                  </a:ext>
                </a:extLst>
              </a:tr>
              <a:tr h="492697">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Compressed Air Flowrate</a:t>
                      </a:r>
                    </a:p>
                  </a:txBody>
                  <a:tcPr marL="9525" marR="9525" marT="9525" marB="0" anchor="ctr">
                    <a:solidFill>
                      <a:srgbClr val="F5FAED"/>
                    </a:solidFill>
                  </a:tcPr>
                </a:tc>
                <a:tc>
                  <a:txBody>
                    <a:bodyPr/>
                    <a:lstStyle/>
                    <a:p>
                      <a:pPr algn="ctr" fontAlgn="b"/>
                      <a:r>
                        <a:rPr lang="en-US" sz="1400" b="1" i="0" u="none" strike="noStrike" dirty="0">
                          <a:solidFill>
                            <a:srgbClr val="000000"/>
                          </a:solidFill>
                          <a:effectLst/>
                          <a:latin typeface="+mn-lt"/>
                        </a:rPr>
                        <a:t> 21,864,060</a:t>
                      </a:r>
                    </a:p>
                  </a:txBody>
                  <a:tcPr marL="9525" marR="9525" marT="9525" marB="0" anchor="ctr">
                    <a:solidFill>
                      <a:srgbClr val="F5FAED"/>
                    </a:solidFill>
                  </a:tcPr>
                </a:tc>
                <a:tc>
                  <a:txBody>
                    <a:bodyPr/>
                    <a:lstStyle/>
                    <a:p>
                      <a:pPr algn="ctr" fontAlgn="b"/>
                      <a:r>
                        <a:rPr lang="en-US" sz="1400" b="1" i="0" u="none" strike="noStrike" dirty="0">
                          <a:solidFill>
                            <a:srgbClr val="000000"/>
                          </a:solidFill>
                          <a:effectLst/>
                          <a:latin typeface="+mn-lt"/>
                        </a:rPr>
                        <a:t> 23,554,686</a:t>
                      </a:r>
                    </a:p>
                  </a:txBody>
                  <a:tcPr marL="9525" marR="9525" marT="9525" marB="0" anchor="ctr">
                    <a:solidFill>
                      <a:srgbClr val="F5FAED"/>
                    </a:solidFill>
                  </a:tcPr>
                </a:tc>
                <a:tc>
                  <a:txBody>
                    <a:bodyPr/>
                    <a:lstStyle/>
                    <a:p>
                      <a:pPr algn="ctr" fontAlgn="b"/>
                      <a:r>
                        <a:rPr lang="en-US" sz="1400" b="1" i="0" u="none" strike="noStrike" dirty="0">
                          <a:solidFill>
                            <a:srgbClr val="000000"/>
                          </a:solidFill>
                          <a:effectLst/>
                          <a:latin typeface="+mn-lt"/>
                        </a:rPr>
                        <a:t> 29,720,334</a:t>
                      </a:r>
                    </a:p>
                  </a:txBody>
                  <a:tcPr marL="9525" marR="9525" marT="9525" marB="0" anchor="ctr">
                    <a:solidFill>
                      <a:srgbClr val="F5FAED"/>
                    </a:solidFill>
                  </a:tcPr>
                </a:tc>
                <a:tc>
                  <a:txBody>
                    <a:bodyPr/>
                    <a:lstStyle/>
                    <a:p>
                      <a:pPr algn="ctr" fontAlgn="b"/>
                      <a:r>
                        <a:rPr lang="en-US" sz="1400" b="1" i="0" u="none" strike="noStrike" dirty="0">
                          <a:solidFill>
                            <a:srgbClr val="000000"/>
                          </a:solidFill>
                          <a:effectLst/>
                          <a:latin typeface="+mn-lt"/>
                        </a:rPr>
                        <a:t> 29,152,080</a:t>
                      </a:r>
                    </a:p>
                  </a:txBody>
                  <a:tcPr marL="9525" marR="9525" marT="9525" marB="0" anchor="ctr">
                    <a:solidFill>
                      <a:srgbClr val="F5FAED"/>
                    </a:solidFill>
                  </a:tcPr>
                </a:tc>
                <a:tc>
                  <a:txBody>
                    <a:bodyPr/>
                    <a:lstStyle/>
                    <a:p>
                      <a:pPr algn="ctr" fontAlgn="b"/>
                      <a:r>
                        <a:rPr lang="en-US" sz="1400" b="1" i="0" u="none" strike="noStrike" dirty="0">
                          <a:solidFill>
                            <a:srgbClr val="000000"/>
                          </a:solidFill>
                          <a:effectLst/>
                          <a:latin typeface="+mn-lt"/>
                        </a:rPr>
                        <a:t>21,864,060</a:t>
                      </a:r>
                    </a:p>
                  </a:txBody>
                  <a:tcPr marL="9525" marR="9525" marT="9525" marB="0" anchor="ctr">
                    <a:solidFill>
                      <a:srgbClr val="F5FAED"/>
                    </a:solidFill>
                  </a:tcPr>
                </a:tc>
                <a:tc>
                  <a:txBody>
                    <a:bodyPr/>
                    <a:lstStyle/>
                    <a:p>
                      <a:pPr marL="0" algn="ctr" defTabSz="914400" rtl="0" eaLnBrk="1" fontAlgn="b" latinLnBrk="0" hangingPunct="1"/>
                      <a:r>
                        <a:rPr lang="en-US" sz="1400" b="1" u="none" strike="noStrike" kern="1200" dirty="0">
                          <a:solidFill>
                            <a:schemeClr val="dk1"/>
                          </a:solidFill>
                          <a:effectLst/>
                          <a:latin typeface="+mn-lt"/>
                          <a:ea typeface="+mn-ea"/>
                          <a:cs typeface="+mn-cs"/>
                        </a:rPr>
                        <a:t> lb/day</a:t>
                      </a:r>
                    </a:p>
                  </a:txBody>
                  <a:tcPr marL="9525" marR="9525" marT="9525" marB="0" anchor="ctr">
                    <a:solidFill>
                      <a:srgbClr val="F5FAED"/>
                    </a:solidFill>
                  </a:tcPr>
                </a:tc>
                <a:extLst>
                  <a:ext uri="{0D108BD9-81ED-4DB2-BD59-A6C34878D82A}">
                    <a16:rowId xmlns:a16="http://schemas.microsoft.com/office/drawing/2014/main" val="3958361087"/>
                  </a:ext>
                </a:extLst>
              </a:tr>
              <a:tr h="49269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Natural Gas Feed Flowrate</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923,448</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887,448</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986,028</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1,229,260</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1,490,496</a:t>
                      </a:r>
                    </a:p>
                  </a:txBody>
                  <a:tcPr marL="9525" marR="9525" marT="9525" marB="0" anchor="ctr">
                    <a:solidFill>
                      <a:srgbClr val="D0E6A6"/>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lb/day</a:t>
                      </a:r>
                    </a:p>
                  </a:txBody>
                  <a:tcPr marL="9525" marR="9525" marT="9525" marB="0" anchor="ctr">
                    <a:solidFill>
                      <a:srgbClr val="D0E6A6"/>
                    </a:solidFill>
                  </a:tcPr>
                </a:tc>
                <a:extLst>
                  <a:ext uri="{0D108BD9-81ED-4DB2-BD59-A6C34878D82A}">
                    <a16:rowId xmlns:a16="http://schemas.microsoft.com/office/drawing/2014/main" val="2372270495"/>
                  </a:ext>
                </a:extLst>
              </a:tr>
              <a:tr h="49269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Condenser Duty</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2,700</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2,220</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3,660</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3,600</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4,440</a:t>
                      </a:r>
                    </a:p>
                  </a:txBody>
                  <a:tcPr marL="9525" marR="9525" marT="9525" marB="0" anchor="ctr">
                    <a:solidFill>
                      <a:srgbClr val="F5FAED"/>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MMBtu/day</a:t>
                      </a:r>
                    </a:p>
                  </a:txBody>
                  <a:tcPr marL="9525" marR="9525" marT="9525" marB="0" anchor="ctr">
                    <a:solidFill>
                      <a:srgbClr val="F5FAED"/>
                    </a:solidFill>
                  </a:tcPr>
                </a:tc>
                <a:extLst>
                  <a:ext uri="{0D108BD9-81ED-4DB2-BD59-A6C34878D82A}">
                    <a16:rowId xmlns:a16="http://schemas.microsoft.com/office/drawing/2014/main" val="1085658262"/>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Raw Water Withdrawal</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10,177</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9,054</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12,388</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13,122</a:t>
                      </a:r>
                    </a:p>
                  </a:txBody>
                  <a:tcPr marL="9525" marR="9525" marT="9525" marB="0" anchor="ctr">
                    <a:solidFill>
                      <a:srgbClr val="D0E6A6"/>
                    </a:solidFill>
                  </a:tcPr>
                </a:tc>
                <a:tc>
                  <a:txBody>
                    <a:bodyPr/>
                    <a:lstStyle/>
                    <a:p>
                      <a:pPr algn="ctr" fontAlgn="b"/>
                      <a:r>
                        <a:rPr lang="en-US" sz="1400" b="0" i="0" u="none" strike="noStrike" dirty="0">
                          <a:solidFill>
                            <a:srgbClr val="000000"/>
                          </a:solidFill>
                          <a:effectLst/>
                          <a:latin typeface="+mn-lt"/>
                        </a:rPr>
                        <a:t>15,859</a:t>
                      </a:r>
                    </a:p>
                  </a:txBody>
                  <a:tcPr marL="9525" marR="9525" marT="9525" marB="0" anchor="ctr">
                    <a:solidFill>
                      <a:srgbClr val="D0E6A6"/>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gpd</a:t>
                      </a:r>
                    </a:p>
                  </a:txBody>
                  <a:tcPr marL="9525" marR="9525" marT="9525" marB="0" anchor="ctr">
                    <a:solidFill>
                      <a:srgbClr val="D0E6A6"/>
                    </a:solidFill>
                  </a:tcPr>
                </a:tc>
                <a:extLst>
                  <a:ext uri="{0D108BD9-81ED-4DB2-BD59-A6C34878D82A}">
                    <a16:rowId xmlns:a16="http://schemas.microsoft.com/office/drawing/2014/main" val="1915491109"/>
                  </a:ext>
                </a:extLst>
              </a:tr>
              <a:tr h="251727">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Raw Water Consumption</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7,033</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6,196</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8,692</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9,033</a:t>
                      </a:r>
                    </a:p>
                  </a:txBody>
                  <a:tcPr marL="9525" marR="9525" marT="9525" marB="0" anchor="ctr">
                    <a:solidFill>
                      <a:srgbClr val="F5FAED"/>
                    </a:solidFill>
                  </a:tcPr>
                </a:tc>
                <a:tc>
                  <a:txBody>
                    <a:bodyPr/>
                    <a:lstStyle/>
                    <a:p>
                      <a:pPr algn="ctr" fontAlgn="b"/>
                      <a:r>
                        <a:rPr lang="en-US" sz="1400" b="0" i="0" u="none" strike="noStrike" dirty="0">
                          <a:solidFill>
                            <a:srgbClr val="000000"/>
                          </a:solidFill>
                          <a:effectLst/>
                          <a:latin typeface="+mn-lt"/>
                        </a:rPr>
                        <a:t>10,913</a:t>
                      </a:r>
                    </a:p>
                  </a:txBody>
                  <a:tcPr marL="9525" marR="9525" marT="9525" marB="0" anchor="ctr">
                    <a:solidFill>
                      <a:srgbClr val="F5FAED"/>
                    </a:solidFill>
                  </a:tcP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gpd</a:t>
                      </a:r>
                    </a:p>
                  </a:txBody>
                  <a:tcPr marL="9525" marR="9525" marT="9525" marB="0" anchor="ctr">
                    <a:solidFill>
                      <a:srgbClr val="F5FAED"/>
                    </a:solidFill>
                  </a:tcPr>
                </a:tc>
                <a:extLst>
                  <a:ext uri="{0D108BD9-81ED-4DB2-BD59-A6C34878D82A}">
                    <a16:rowId xmlns:a16="http://schemas.microsoft.com/office/drawing/2014/main" val="1606259292"/>
                  </a:ext>
                </a:extLst>
              </a:tr>
            </a:tbl>
          </a:graphicData>
        </a:graphic>
      </p:graphicFrame>
    </p:spTree>
    <p:extLst>
      <p:ext uri="{BB962C8B-B14F-4D97-AF65-F5344CB8AC3E}">
        <p14:creationId xmlns:p14="http://schemas.microsoft.com/office/powerpoint/2010/main" val="3685353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2"/>
  <p:tag name="MIO_SHOW_DATE" val="True"/>
  <p:tag name="MIO_SHOW_FOOTER" val="True"/>
  <p:tag name="MIO_SHOW_PAGENUMBER" val="True"/>
  <p:tag name="MIO_AVOID_BLANK_LAYOUT" val="True"/>
  <p:tag name="MIO_CD_LAYOUT_VALID_AREA" val="False"/>
  <p:tag name="MIO_NUMBER_OF_VALID_LAYOUTS" val="13"/>
  <p:tag name="MIO_HDS" val="True"/>
  <p:tag name="MIO_SKIPVERSION" val="01.01.0001 00:00:00"/>
  <p:tag name="MIO_EKGUID" val="b093f2aa-8da6-46be-a16d-5d2d53e2bbba"/>
  <p:tag name="MIO_UPDATE" val="True"/>
  <p:tag name="MIO_VERSION" val="22.03.2021 19:09:00"/>
  <p:tag name="MIO_DBID" val="5975AB46-D99C-44D0-8BC3-A071EFE760A6"/>
  <p:tag name="MIO_LASTDOWNLOADED" val="17.01.2023 08:50:35"/>
  <p:tag name="MIO_OBJECTNAME" val="RIC NETL Master Template"/>
  <p:tag name="MIO_LASTEDITORNAME" val="Heidi Lamb"/>
  <p:tag name="MIO_CDID" val="126736b5-05e8-4a3d-8aab-065d1dd77a3d"/>
</p:tagLst>
</file>

<file path=ppt/tags/tag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NETL Presenter's Name;Presentation Presenter"/>
  <p:tag name="MIO_USER_INPUT_OPTIONAL" val=" "/>
  <p:tag name="MIO_USER_INPUT_FIXED" val=" "/>
</p:tagLst>
</file>

<file path=ppt/tags/tag4.xml><?xml version="1.0" encoding="utf-8"?>
<p:tagLst xmlns:a="http://schemas.openxmlformats.org/drawingml/2006/main" xmlns:r="http://schemas.openxmlformats.org/officeDocument/2006/relationships" xmlns:p="http://schemas.openxmlformats.org/presentationml/2006/main">
  <p:tag name="MIO_USER_INPUT_REQUIRED" val="NETL Presenter's Title/Office;NETL Presenter's Title/Office"/>
  <p:tag name="MIO_USER_INPUT_OPTIONAL" val=" "/>
  <p:tag name="MIO_USER_INPUT_FIXED" val=" "/>
</p:tagLst>
</file>

<file path=ppt/tags/tag5.xml><?xml version="1.0" encoding="utf-8"?>
<p:tagLst xmlns:a="http://schemas.openxmlformats.org/drawingml/2006/main" xmlns:r="http://schemas.openxmlformats.org/officeDocument/2006/relationships" xmlns:p="http://schemas.openxmlformats.org/presentationml/2006/main">
  <p:tag name="MIO_USER_INPUT_REQUIRED" val="Date of Presentation;Presentation Date"/>
  <p:tag name="MIO_USER_INPUT_OPTIONAL" val=" "/>
  <p:tag name="MIO_USER_INPUT_FIXED" val=" "/>
</p:tagLst>
</file>

<file path=ppt/tags/tag6.xml><?xml version="1.0" encoding="utf-8"?>
<p:tagLst xmlns:a="http://schemas.openxmlformats.org/drawingml/2006/main" xmlns:r="http://schemas.openxmlformats.org/officeDocument/2006/relationships" xmlns:p="http://schemas.openxmlformats.org/presentationml/2006/main">
  <p:tag name="MIO_USER_INPUT_REQUIRED" val="[Audience Name];Presentation Audience"/>
  <p:tag name="MIO_USER_INPUT_OPTIONAL" val=" "/>
  <p:tag name="MIO_USER_INPUT_TEXT" val=" "/>
</p:tagLst>
</file>

<file path=ppt/theme/theme1.xml><?xml version="1.0" encoding="utf-8"?>
<a:theme xmlns:a="http://schemas.openxmlformats.org/drawingml/2006/main" name="RIC NETL Master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rtlCol="0">
        <a:spAutoFit/>
      </a:bodyPr>
      <a:lstStyle>
        <a:defPPr algn="l" rtl="0" eaLnBrk="1" fontAlgn="auto" hangingPunct="1">
          <a:lnSpc>
            <a:spcPct val="100000"/>
          </a:lnSpc>
          <a:spcBef>
            <a:spcPts val="0"/>
          </a:spcBef>
          <a:spcAft>
            <a:spcPts val="0"/>
          </a:spcAft>
          <a:defRPr sz="1800" b="0" i="0" u="none" baseline="0"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85903263C0941B11822AAD8E08CD2" ma:contentTypeVersion="4" ma:contentTypeDescription="Create a new document." ma:contentTypeScope="" ma:versionID="60b697c4ba9eb0c61fa1068470b7533e">
  <xsd:schema xmlns:xsd="http://www.w3.org/2001/XMLSchema" xmlns:xs="http://www.w3.org/2001/XMLSchema" xmlns:p="http://schemas.microsoft.com/office/2006/metadata/properties" xmlns:ns2="6a898b55-3d22-4995-bb6b-a1345381c1a7" targetNamespace="http://schemas.microsoft.com/office/2006/metadata/properties" ma:root="true" ma:fieldsID="89f7efd009259360bfdc7e8c7b78df3c" ns2:_="">
    <xsd:import namespace="6a898b55-3d22-4995-bb6b-a1345381c1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98b55-3d22-4995-bb6b-a1345381c1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5B70A-3CB1-4110-AD04-CABD551C0F1B}"/>
</file>

<file path=customXml/itemProps2.xml><?xml version="1.0" encoding="utf-8"?>
<ds:datastoreItem xmlns:ds="http://schemas.openxmlformats.org/officeDocument/2006/customXml" ds:itemID="{03C1D37F-052B-47DA-928A-AD98D0C03AA2}"/>
</file>

<file path=customXml/itemProps3.xml><?xml version="1.0" encoding="utf-8"?>
<ds:datastoreItem xmlns:ds="http://schemas.openxmlformats.org/officeDocument/2006/customXml" ds:itemID="{8D9293ED-0BF0-4AC2-B56E-FBC665EA9258}"/>
</file>

<file path=docProps/app.xml><?xml version="1.0" encoding="utf-8"?>
<Properties xmlns="http://schemas.openxmlformats.org/officeDocument/2006/extended-properties" xmlns:vt="http://schemas.openxmlformats.org/officeDocument/2006/docPropsVTypes">
  <TotalTime>1090</TotalTime>
  <Words>1866</Words>
  <Application>Microsoft Office PowerPoint</Application>
  <PresentationFormat>Widescreen</PresentationFormat>
  <Paragraphs>510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Century Gothic</vt:lpstr>
      <vt:lpstr>Segoe UI</vt:lpstr>
      <vt:lpstr>RIC NETL Master Template</vt:lpstr>
      <vt:lpstr>Techno-Economic Analysis</vt:lpstr>
      <vt:lpstr>TEA of an SOFC Hybrid Carbon Conversion Concept</vt:lpstr>
      <vt:lpstr>TEA of an SOFC Hybrid Carbon Conversion Concept</vt:lpstr>
      <vt:lpstr>Remaining Agenda</vt:lpstr>
      <vt:lpstr>Design Basis</vt:lpstr>
      <vt:lpstr>Design Basis</vt:lpstr>
      <vt:lpstr>Design Basis</vt:lpstr>
      <vt:lpstr>Design Basis</vt:lpstr>
      <vt:lpstr>Results Summary</vt:lpstr>
      <vt:lpstr>Results Summary</vt:lpstr>
      <vt:lpstr>Results Summary</vt:lpstr>
      <vt:lpstr>Results Summary</vt:lpstr>
      <vt:lpstr>Conclusions</vt:lpstr>
      <vt:lpstr>Future Work</vt:lpstr>
      <vt:lpstr>Co-author Contacts</vt:lpstr>
      <vt:lpstr>Disclaimer</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Hackett, Gregory A.</dc:creator>
  <cp:lastModifiedBy>Buchheit, Kyle L. (CONTR)</cp:lastModifiedBy>
  <cp:revision>35</cp:revision>
  <dcterms:created xsi:type="dcterms:W3CDTF">2023-01-17T13:50:25Z</dcterms:created>
  <dcterms:modified xsi:type="dcterms:W3CDTF">2023-03-28T21:30:14Z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0x0101007B985903263C0941B11822AAD8E08CD2</vt:lpwstr>
  </property>
</Properties>
</file>