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4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2" r:id="rId1"/>
  </p:sldMasterIdLst>
  <p:notesMasterIdLst>
    <p:notesMasterId r:id="rId22"/>
  </p:notesMasterIdLst>
  <p:sldIdLst>
    <p:sldId id="256" r:id="rId2"/>
    <p:sldId id="271" r:id="rId3"/>
    <p:sldId id="1536" r:id="rId4"/>
    <p:sldId id="279" r:id="rId5"/>
    <p:sldId id="277" r:id="rId6"/>
    <p:sldId id="276" r:id="rId7"/>
    <p:sldId id="272" r:id="rId8"/>
    <p:sldId id="275" r:id="rId9"/>
    <p:sldId id="260" r:id="rId10"/>
    <p:sldId id="264" r:id="rId11"/>
    <p:sldId id="269" r:id="rId12"/>
    <p:sldId id="270" r:id="rId13"/>
    <p:sldId id="261" r:id="rId14"/>
    <p:sldId id="274" r:id="rId15"/>
    <p:sldId id="263" r:id="rId16"/>
    <p:sldId id="3155" r:id="rId17"/>
    <p:sldId id="259" r:id="rId18"/>
    <p:sldId id="262" r:id="rId19"/>
    <p:sldId id="278" r:id="rId20"/>
    <p:sldId id="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F9515A-2A0C-CDED-F841-BD02D09C96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D6A56-0BBF-F1D1-9FC5-14BE8B7859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4F1F4-386B-3543-8940-52439D2C548E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5955C30-3D39-9545-FDBC-9AE5931ACD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9047EAE-6BD6-CF4F-9264-B6404F6732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0E3A4-8158-A811-B13D-6679705E18D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3A519-B578-AB98-3E31-96CFAC7E6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6B318-73C1-5E4B-950C-15D148D805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nation’s nuclear laboratory leveraging multiprogram capabilities</a:t>
            </a:r>
            <a:endParaRPr lang="en-US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1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choose 1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blue/green box bottom">
            <a:extLst>
              <a:ext uri="{FF2B5EF4-FFF2-40B4-BE49-F238E27FC236}">
                <a16:creationId xmlns:a16="http://schemas.microsoft.com/office/drawing/2014/main" id="{01F9400E-D49A-AA40-B4BD-53F03EC31D76}"/>
              </a:ext>
            </a:extLst>
          </p:cNvPr>
          <p:cNvGrpSpPr/>
          <p:nvPr userDrawn="1"/>
        </p:nvGrpSpPr>
        <p:grpSpPr>
          <a:xfrm>
            <a:off x="0" y="5340350"/>
            <a:ext cx="12192000" cy="1517650"/>
            <a:chOff x="0" y="5340350"/>
            <a:chExt cx="12192000" cy="15176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3207E4-91BC-AB48-939F-AAC2AA29BF23}"/>
                </a:ext>
              </a:extLst>
            </p:cNvPr>
            <p:cNvSpPr/>
            <p:nvPr userDrawn="1"/>
          </p:nvSpPr>
          <p:spPr bwMode="auto">
            <a:xfrm>
              <a:off x="0" y="5340350"/>
              <a:ext cx="12192000" cy="133637"/>
            </a:xfrm>
            <a:prstGeom prst="rect">
              <a:avLst/>
            </a:prstGeom>
            <a:solidFill>
              <a:srgbClr val="8EC42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04B8F3-C379-C04D-8634-1CDEC81586E2}"/>
                </a:ext>
              </a:extLst>
            </p:cNvPr>
            <p:cNvSpPr/>
            <p:nvPr userDrawn="1"/>
          </p:nvSpPr>
          <p:spPr bwMode="auto">
            <a:xfrm>
              <a:off x="0" y="5444519"/>
              <a:ext cx="12192000" cy="1413481"/>
            </a:xfrm>
            <a:prstGeom prst="rect">
              <a:avLst/>
            </a:prstGeom>
            <a:solidFill>
              <a:srgbClr val="07519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C2E8C-A26E-3542-BC2A-84F220DCE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529CA-6C0C-5C40-BE85-053259A7F8D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CA78E-3913-FA4A-B830-A953C25319D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164B7E2-0EF6-D644-96E4-5875537DF4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7E9F140-4CCA-2246-AD7D-29595F1376C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0"/>
            <a:ext cx="12191999" cy="53403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D0F961E-6587-AA4F-8030-8F74AF0A21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63999" y="3048000"/>
            <a:ext cx="8128000" cy="2292350"/>
          </a:xfrm>
          <a:gradFill flip="none" rotWithShape="1">
            <a:gsLst>
              <a:gs pos="0">
                <a:srgbClr val="2DA9E1">
                  <a:alpha val="0"/>
                </a:srgbClr>
              </a:gs>
              <a:gs pos="100000">
                <a:srgbClr val="2DA9E1"/>
              </a:gs>
            </a:gsLst>
            <a:lin ang="10800000" scaled="1"/>
            <a:tileRect/>
          </a:gradFill>
        </p:spPr>
        <p:txBody>
          <a:bodyPr wrap="square" lIns="365760" tIns="822960" rIns="27432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sp>
        <p:nvSpPr>
          <p:cNvPr id="17" name="Text Placeholder 46">
            <a:extLst>
              <a:ext uri="{FF2B5EF4-FFF2-40B4-BE49-F238E27FC236}">
                <a16:creationId xmlns:a16="http://schemas.microsoft.com/office/drawing/2014/main" id="{93547F53-414E-F841-8311-3B08772BB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0142" y="273297"/>
            <a:ext cx="2541981" cy="1392237"/>
          </a:xfrm>
          <a:effectLst/>
        </p:spPr>
        <p:txBody>
          <a:bodyPr lIns="0" rIns="0" bIns="0" anchor="b" anchorCtr="0">
            <a:noAutofit/>
          </a:bodyPr>
          <a:lstStyle>
            <a:lvl1pPr marL="7938" indent="0">
              <a:buFontTx/>
              <a:buNone/>
              <a:tabLst/>
              <a:defRPr sz="1600" b="1" i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6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Myriad Pro Cond" panose="020B0506030403020204" pitchFamily="34" charset="0"/>
              </a:defRPr>
            </a:lvl2pPr>
            <a:lvl3pPr marL="7938" indent="0">
              <a:buFontTx/>
              <a:buNone/>
              <a:tabLst/>
              <a:defRPr sz="1600" b="0" i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6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Myriad Pro Cond" panose="020B0506030403020204" pitchFamily="34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Myriad Pro Cond" panose="020B0506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9053A4-F005-3FE1-5397-DF01E96C689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5804279" y="5913998"/>
            <a:ext cx="5842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27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018A3-14FE-A04B-A3B4-D9AA55483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</p:spTree>
    <p:extLst>
      <p:ext uri="{BB962C8B-B14F-4D97-AF65-F5344CB8AC3E}">
        <p14:creationId xmlns:p14="http://schemas.microsoft.com/office/powerpoint/2010/main" val="546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Blue Box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2CB96BB-242F-BC47-80BF-E45DB97245BA}"/>
              </a:ext>
            </a:extLst>
          </p:cNvPr>
          <p:cNvSpPr/>
          <p:nvPr userDrawn="1"/>
        </p:nvSpPr>
        <p:spPr>
          <a:xfrm>
            <a:off x="6843714" y="0"/>
            <a:ext cx="5346699" cy="62377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2FA9CB-507A-AA48-963A-8D5E37B7CF5B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9016F-99B0-6B40-B3F7-87F0068FC0E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DAHO NATIONAL LABORATORY">
            <a:extLst>
              <a:ext uri="{FF2B5EF4-FFF2-40B4-BE49-F238E27FC236}">
                <a16:creationId xmlns:a16="http://schemas.microsoft.com/office/drawing/2014/main" id="{BD942965-6C07-5D4A-809D-5FC754D5902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14" name="Title Placeholder BIG box blue right">
            <a:extLst>
              <a:ext uri="{FF2B5EF4-FFF2-40B4-BE49-F238E27FC236}">
                <a16:creationId xmlns:a16="http://schemas.microsoft.com/office/drawing/2014/main" id="{AB7EA1D9-8A57-3143-9688-4BB8599F98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0063" y="0"/>
            <a:ext cx="5340350" cy="907549"/>
          </a:xfrm>
          <a:prstGeom prst="rect">
            <a:avLst/>
          </a:prstGeom>
          <a:noFill/>
        </p:spPr>
        <p:txBody>
          <a:bodyPr lIns="274320" tIns="365760" rIns="274320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8B584E-1ECA-5646-9DA7-61B8110256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16947" y="1064712"/>
            <a:ext cx="4598987" cy="4515349"/>
          </a:xfrm>
          <a:prstGeom prst="rect">
            <a:avLst/>
          </a:prstGeom>
        </p:spPr>
        <p:txBody>
          <a:bodyPr lIns="0">
            <a:normAutofit/>
          </a:bodyPr>
          <a:lstStyle>
            <a:lvl1pPr marL="347663" indent="-342900">
              <a:buClr>
                <a:schemeClr val="bg1"/>
              </a:buClr>
              <a:tabLst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bullet list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6EF42CC7-103E-EA4C-89A2-543032DA33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843714" cy="62282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890074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0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381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2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8150" y="1739901"/>
            <a:ext cx="5081650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2148" y="1739901"/>
            <a:ext cx="5081651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8150" y="2412999"/>
            <a:ext cx="5081650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2148" y="2412999"/>
            <a:ext cx="5081651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38213" y="1589087"/>
            <a:ext cx="5081587" cy="766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70625" y="1589087"/>
            <a:ext cx="5081587" cy="766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1790085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07">
            <a:extLst>
              <a:ext uri="{FF2B5EF4-FFF2-40B4-BE49-F238E27FC236}">
                <a16:creationId xmlns:a16="http://schemas.microsoft.com/office/drawing/2014/main" id="{4647A912-5093-6043-8161-0D98167F242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36550"/>
            <a:ext cx="12192000" cy="6858000"/>
          </a:xfrm>
          <a:prstGeom prst="rect">
            <a:avLst/>
          </a:prstGeom>
        </p:spPr>
      </p:pic>
      <p:grpSp>
        <p:nvGrpSpPr>
          <p:cNvPr id="11" name="Bottom Bar">
            <a:extLst>
              <a:ext uri="{FF2B5EF4-FFF2-40B4-BE49-F238E27FC236}">
                <a16:creationId xmlns:a16="http://schemas.microsoft.com/office/drawing/2014/main" id="{DC935C4B-E372-E04B-8493-E90A79CBC7F4}"/>
              </a:ext>
            </a:extLst>
          </p:cNvPr>
          <p:cNvGrpSpPr/>
          <p:nvPr userDrawn="1"/>
        </p:nvGrpSpPr>
        <p:grpSpPr>
          <a:xfrm>
            <a:off x="0" y="6247747"/>
            <a:ext cx="12192000" cy="610252"/>
            <a:chOff x="0" y="6247747"/>
            <a:chExt cx="12192000" cy="6102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574F32-F3B5-224E-B6D3-DC767B30A5BE}"/>
                </a:ext>
              </a:extLst>
            </p:cNvPr>
            <p:cNvSpPr/>
            <p:nvPr/>
          </p:nvSpPr>
          <p:spPr>
            <a:xfrm>
              <a:off x="0" y="6334125"/>
              <a:ext cx="12192000" cy="52387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EE050A-3114-2641-96C8-48D281A062A0}"/>
                </a:ext>
              </a:extLst>
            </p:cNvPr>
            <p:cNvSpPr/>
            <p:nvPr/>
          </p:nvSpPr>
          <p:spPr>
            <a:xfrm>
              <a:off x="0" y="6247747"/>
              <a:ext cx="12192000" cy="863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F59F24B-A93D-B046-B78A-2C31137D1AC5}"/>
              </a:ext>
            </a:extLst>
          </p:cNvPr>
          <p:cNvSpPr txBox="1"/>
          <p:nvPr userDrawn="1"/>
        </p:nvSpPr>
        <p:spPr>
          <a:xfrm>
            <a:off x="2872408" y="5178483"/>
            <a:ext cx="64471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Battelle Energy Alliance manages INL for the U.S. Department of Energy’s Office of Nuclear Energy. </a:t>
            </a:r>
            <a:br>
              <a:rPr lang="en-US" sz="105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INL is the nation’s center for nuclear energy research and development, and also performs research </a:t>
            </a:r>
            <a:br>
              <a:rPr lang="en-US" sz="105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in each of DOE’s strategic goal areas: energy, national security, science and the environment.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Web Address">
            <a:extLst>
              <a:ext uri="{FF2B5EF4-FFF2-40B4-BE49-F238E27FC236}">
                <a16:creationId xmlns:a16="http://schemas.microsoft.com/office/drawing/2014/main" id="{53FCC0DF-9440-B040-A076-DF507B404D83}"/>
              </a:ext>
            </a:extLst>
          </p:cNvPr>
          <p:cNvSpPr txBox="1"/>
          <p:nvPr userDrawn="1"/>
        </p:nvSpPr>
        <p:spPr>
          <a:xfrm>
            <a:off x="4100945" y="6417425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600" dirty="0">
                <a:solidFill>
                  <a:schemeClr val="bg1">
                    <a:alpha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WWW.INL.GOV</a:t>
            </a:r>
          </a:p>
        </p:txBody>
      </p:sp>
    </p:spTree>
    <p:extLst>
      <p:ext uri="{BB962C8B-B14F-4D97-AF65-F5344CB8AC3E}">
        <p14:creationId xmlns:p14="http://schemas.microsoft.com/office/powerpoint/2010/main" val="608041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1">
                <a:solidFill>
                  <a:srgbClr val="1A429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57377" y="1249679"/>
            <a:ext cx="4862830" cy="4586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450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BBBBBD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943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365512-1A58-B241-838D-EFAB0E25F8AF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E89965-9C98-C446-B0C8-8151A52702B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DAHO NATIONAL LABORATORY">
            <a:extLst>
              <a:ext uri="{FF2B5EF4-FFF2-40B4-BE49-F238E27FC236}">
                <a16:creationId xmlns:a16="http://schemas.microsoft.com/office/drawing/2014/main" id="{C9B294FD-1F7F-4240-B2BD-1DD570DF2EC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8213" y="1739901"/>
            <a:ext cx="1041558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3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365512-1A58-B241-838D-EFAB0E25F8AF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E89965-9C98-C446-B0C8-8151A52702B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DAHO NATIONAL LABORATORY">
            <a:extLst>
              <a:ext uri="{FF2B5EF4-FFF2-40B4-BE49-F238E27FC236}">
                <a16:creationId xmlns:a16="http://schemas.microsoft.com/office/drawing/2014/main" id="{C9B294FD-1F7F-4240-B2BD-1DD570DF2EC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5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0345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8150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81027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50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149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92320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99123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FBD4CC-FEFF-654C-B1A3-229DA69D1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</p:spTree>
    <p:extLst>
      <p:ext uri="{BB962C8B-B14F-4D97-AF65-F5344CB8AC3E}">
        <p14:creationId xmlns:p14="http://schemas.microsoft.com/office/powerpoint/2010/main" val="392473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EB3FEC5-4760-DC48-B91E-CFC0C33F63A9}"/>
              </a:ext>
            </a:extLst>
          </p:cNvPr>
          <p:cNvSpPr/>
          <p:nvPr userDrawn="1"/>
        </p:nvSpPr>
        <p:spPr>
          <a:xfrm>
            <a:off x="8465769" y="6335712"/>
            <a:ext cx="3726231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EAE68D-24FC-6749-A309-042231DB68DA}"/>
              </a:ext>
            </a:extLst>
          </p:cNvPr>
          <p:cNvSpPr/>
          <p:nvPr userDrawn="1"/>
        </p:nvSpPr>
        <p:spPr>
          <a:xfrm>
            <a:off x="8465769" y="6237795"/>
            <a:ext cx="3726231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DAHO NATIONAL LABORATORY">
            <a:extLst>
              <a:ext uri="{FF2B5EF4-FFF2-40B4-BE49-F238E27FC236}">
                <a16:creationId xmlns:a16="http://schemas.microsoft.com/office/drawing/2014/main" id="{C491F914-E346-2146-A51D-D37D67DBC113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150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1" y="6492875"/>
            <a:ext cx="1546302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CD4A3B-E186-AB40-96C6-355AF9A6FE76}" type="datetimeFigureOut">
              <a:rPr lang="en-US" smtClean="0"/>
              <a:pPr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8150" y="6492875"/>
            <a:ext cx="5060066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20" y="6492875"/>
            <a:ext cx="434428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blue/green box top">
            <a:extLst>
              <a:ext uri="{FF2B5EF4-FFF2-40B4-BE49-F238E27FC236}">
                <a16:creationId xmlns:a16="http://schemas.microsoft.com/office/drawing/2014/main" id="{2FE8E780-1DE8-B245-8215-3ECC2513C073}"/>
              </a:ext>
            </a:extLst>
          </p:cNvPr>
          <p:cNvGrpSpPr/>
          <p:nvPr userDrawn="1"/>
        </p:nvGrpSpPr>
        <p:grpSpPr>
          <a:xfrm>
            <a:off x="0" y="522288"/>
            <a:ext cx="744467" cy="547190"/>
            <a:chOff x="0" y="711956"/>
            <a:chExt cx="3721100" cy="6202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A2A1D5-CB4B-1A40-8711-4F412AA9927B}"/>
                </a:ext>
              </a:extLst>
            </p:cNvPr>
            <p:cNvSpPr/>
            <p:nvPr userDrawn="1"/>
          </p:nvSpPr>
          <p:spPr>
            <a:xfrm rot="10800000">
              <a:off x="0" y="711956"/>
              <a:ext cx="3721100" cy="5222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B5F476-DD08-5B45-A331-21193BD3472A}"/>
                </a:ext>
              </a:extLst>
            </p:cNvPr>
            <p:cNvSpPr/>
            <p:nvPr userDrawn="1"/>
          </p:nvSpPr>
          <p:spPr>
            <a:xfrm rot="10800000">
              <a:off x="0" y="1234244"/>
              <a:ext cx="3721100" cy="97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516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94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10" r:id="rId8"/>
    <p:sldLayoutId id="2147483711" r:id="rId9"/>
    <p:sldLayoutId id="2147483712" r:id="rId10"/>
    <p:sldLayoutId id="2147483713" r:id="rId11"/>
    <p:sldLayoutId id="2147483695" r:id="rId12"/>
    <p:sldLayoutId id="2147483696" r:id="rId13"/>
    <p:sldLayoutId id="2147483709" r:id="rId14"/>
    <p:sldLayoutId id="2147483716" r:id="rId15"/>
    <p:sldLayoutId id="214748371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Molecules">
            <a:extLst>
              <a:ext uri="{FF2B5EF4-FFF2-40B4-BE49-F238E27FC236}">
                <a16:creationId xmlns:a16="http://schemas.microsoft.com/office/drawing/2014/main" id="{E02D9A54-A2B3-2FF3-E57A-DE89BC85F9E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/>
          <a:srcRect t="17140" b="1714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EA586-A458-0846-94DE-8D652D58F4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3998" y="3048000"/>
            <a:ext cx="8128000" cy="2292350"/>
          </a:xfrm>
        </p:spPr>
        <p:txBody>
          <a:bodyPr/>
          <a:lstStyle/>
          <a:p>
            <a:r>
              <a:rPr lang="en-US" dirty="0"/>
              <a:t>Hydrogen </a:t>
            </a:r>
          </a:p>
          <a:p>
            <a:pPr>
              <a:spcBef>
                <a:spcPts val="500"/>
              </a:spcBef>
            </a:pPr>
            <a:r>
              <a:rPr lang="en-US" sz="2400" b="0" dirty="0"/>
              <a:t>Enabling Unconventional Fuels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E8B6A-D9A9-0840-8732-D65E62F73F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5569" y="131424"/>
            <a:ext cx="4112874" cy="1392237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LAUFER ENERGY SYMPOSIUM</a:t>
            </a:r>
          </a:p>
          <a:p>
            <a:r>
              <a:rPr lang="en-US" sz="1400" b="0" dirty="0">
                <a:solidFill>
                  <a:schemeClr val="bg1"/>
                </a:solidFill>
              </a:rPr>
              <a:t>March 30, 2023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bg1"/>
                </a:solidFill>
              </a:rPr>
              <a:t>Jeremy Hartvigsen</a:t>
            </a:r>
          </a:p>
          <a:p>
            <a:pPr>
              <a:spcBef>
                <a:spcPts val="500"/>
              </a:spcBef>
            </a:pPr>
            <a:r>
              <a:rPr lang="en-US" b="0" dirty="0">
                <a:solidFill>
                  <a:schemeClr val="bg1"/>
                </a:solidFill>
              </a:rPr>
              <a:t>Senior Research Engineer, INL</a:t>
            </a:r>
          </a:p>
        </p:txBody>
      </p:sp>
    </p:spTree>
    <p:extLst>
      <p:ext uri="{BB962C8B-B14F-4D97-AF65-F5344CB8AC3E}">
        <p14:creationId xmlns:p14="http://schemas.microsoft.com/office/powerpoint/2010/main" val="1352141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245422-1A84-FC19-554A-07F688B01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9299" y="3645404"/>
            <a:ext cx="2146892" cy="1438722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F2F78C-9E20-67C9-103E-C8AC8E7B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Value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72851-E1B0-7E48-9805-9927959E3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484" y="1647746"/>
            <a:ext cx="2744371" cy="4351338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/>
              <a:t>Chemicals</a:t>
            </a:r>
          </a:p>
          <a:p>
            <a:pPr marL="0" indent="0" algn="r">
              <a:buNone/>
            </a:pPr>
            <a:r>
              <a:rPr lang="en-US" dirty="0"/>
              <a:t>Metals Refining</a:t>
            </a:r>
          </a:p>
          <a:p>
            <a:pPr marL="0" indent="0" algn="r">
              <a:buNone/>
            </a:pPr>
            <a:r>
              <a:rPr lang="en-US" dirty="0"/>
              <a:t>High Temperature Process heat</a:t>
            </a:r>
          </a:p>
          <a:p>
            <a:pPr marL="0" indent="0" algn="r">
              <a:buNone/>
            </a:pPr>
            <a:r>
              <a:rPr lang="en-US" dirty="0"/>
              <a:t>Grid Storage</a:t>
            </a:r>
          </a:p>
          <a:p>
            <a:pPr marL="0" indent="0" algn="r">
              <a:buNone/>
            </a:pPr>
            <a:r>
              <a:rPr lang="en-US" dirty="0"/>
              <a:t>Heavy-duty Vehicles</a:t>
            </a:r>
          </a:p>
          <a:p>
            <a:pPr marL="0" indent="0" algn="r">
              <a:buNone/>
            </a:pPr>
            <a:r>
              <a:rPr lang="en-US" dirty="0"/>
              <a:t>High-uptime operations</a:t>
            </a:r>
          </a:p>
          <a:p>
            <a:pPr marL="0" indent="0" algn="r">
              <a:buNone/>
            </a:pPr>
            <a:r>
              <a:rPr lang="en-US" dirty="0"/>
              <a:t>Room-conditioning</a:t>
            </a:r>
          </a:p>
          <a:p>
            <a:pPr marL="0" indent="0" algn="r">
              <a:buNone/>
            </a:pPr>
            <a:r>
              <a:rPr lang="en-US" dirty="0"/>
              <a:t>Light-duty Vehicles</a:t>
            </a:r>
          </a:p>
        </p:txBody>
      </p:sp>
      <p:sp>
        <p:nvSpPr>
          <p:cNvPr id="4" name="Arrow: Up-Down 3">
            <a:extLst>
              <a:ext uri="{FF2B5EF4-FFF2-40B4-BE49-F238E27FC236}">
                <a16:creationId xmlns:a16="http://schemas.microsoft.com/office/drawing/2014/main" id="{260E203E-5143-02F2-C444-DD6AE19CCAE1}"/>
              </a:ext>
            </a:extLst>
          </p:cNvPr>
          <p:cNvSpPr/>
          <p:nvPr/>
        </p:nvSpPr>
        <p:spPr>
          <a:xfrm>
            <a:off x="6588368" y="766761"/>
            <a:ext cx="1631853" cy="5774716"/>
          </a:xfrm>
          <a:prstGeom prst="upDownArrow">
            <a:avLst/>
          </a:prstGeom>
          <a:gradFill>
            <a:gsLst>
              <a:gs pos="0">
                <a:schemeClr val="accent1"/>
              </a:gs>
              <a:gs pos="67000">
                <a:schemeClr val="accent1">
                  <a:lumMod val="60000"/>
                  <a:lumOff val="40000"/>
                </a:schemeClr>
              </a:gs>
              <a:gs pos="100000">
                <a:srgbClr val="C00000"/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F1C6F-7C86-FCAF-B483-C5FE03A5941B}"/>
              </a:ext>
            </a:extLst>
          </p:cNvPr>
          <p:cNvSpPr txBox="1"/>
          <p:nvPr/>
        </p:nvSpPr>
        <p:spPr>
          <a:xfrm>
            <a:off x="7855632" y="1661724"/>
            <a:ext cx="3756074" cy="4199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Value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Temperature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Costs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Sensitive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Refilling Speed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Costs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Costs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9DD5BD-08E6-88D3-D8D3-59C0EDCA1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37" y="1164660"/>
            <a:ext cx="1047750" cy="885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45F152-3994-10EE-A021-A0D66564BC7C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540969" y="1064736"/>
            <a:ext cx="1197002" cy="758101"/>
          </a:xfrm>
          <a:prstGeom prst="rect">
            <a:avLst/>
          </a:prstGeom>
        </p:spPr>
      </p:pic>
      <p:pic>
        <p:nvPicPr>
          <p:cNvPr id="11" name="Graphic 10" descr="Fire outline">
            <a:extLst>
              <a:ext uri="{FF2B5EF4-FFF2-40B4-BE49-F238E27FC236}">
                <a16:creationId xmlns:a16="http://schemas.microsoft.com/office/drawing/2014/main" id="{57BB178E-95F9-3699-28CA-EDC524B38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4717" y="1020816"/>
            <a:ext cx="1037809" cy="1037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69B842-2BEB-B0A4-B3DE-6A2A76C72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5433" y="3680215"/>
            <a:ext cx="1409700" cy="240982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Green electric car charging symbol on pavement">
            <a:extLst>
              <a:ext uri="{FF2B5EF4-FFF2-40B4-BE49-F238E27FC236}">
                <a16:creationId xmlns:a16="http://schemas.microsoft.com/office/drawing/2014/main" id="{FDF9168F-C7A1-D68F-7BA3-C65C5A46AD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552" y="4953371"/>
            <a:ext cx="2599591" cy="173306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2" name="Picture 21" descr="Oil refinery against blue sky">
            <a:extLst>
              <a:ext uri="{FF2B5EF4-FFF2-40B4-BE49-F238E27FC236}">
                <a16:creationId xmlns:a16="http://schemas.microsoft.com/office/drawing/2014/main" id="{3CDA5290-E84B-315E-6B96-3DFE17CF2D16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9332142" y="496078"/>
            <a:ext cx="2358683" cy="132675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6" name="Picture 25" descr="Large truck on a highway">
            <a:extLst>
              <a:ext uri="{FF2B5EF4-FFF2-40B4-BE49-F238E27FC236}">
                <a16:creationId xmlns:a16="http://schemas.microsoft.com/office/drawing/2014/main" id="{5B13375B-2C87-CBF2-091A-BE002EE76475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17846" t="29886" r="1747" b="3716"/>
          <a:stretch/>
        </p:blipFill>
        <p:spPr>
          <a:xfrm>
            <a:off x="168783" y="3193012"/>
            <a:ext cx="2744371" cy="150492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DEAB23-1A19-C581-1A7E-C77435CAA20F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204128" y="1967675"/>
            <a:ext cx="1603610" cy="126934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6FBA64-73EF-98BB-713C-6973E7E4358A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47514"/>
          <a:stretch/>
        </p:blipFill>
        <p:spPr>
          <a:xfrm>
            <a:off x="2859082" y="1751791"/>
            <a:ext cx="1275635" cy="182283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0" name="Picture 29" descr="40 kgs kettlebell on black floor">
            <a:extLst>
              <a:ext uri="{FF2B5EF4-FFF2-40B4-BE49-F238E27FC236}">
                <a16:creationId xmlns:a16="http://schemas.microsoft.com/office/drawing/2014/main" id="{D61E9FEA-CFA9-FEAF-64EC-685F3C42BBE6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20995" t="5293" r="36903" b="7285"/>
          <a:stretch/>
        </p:blipFill>
        <p:spPr>
          <a:xfrm>
            <a:off x="10414438" y="2288582"/>
            <a:ext cx="929207" cy="1286045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853455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ingle yellow balloon">
            <a:extLst>
              <a:ext uri="{FF2B5EF4-FFF2-40B4-BE49-F238E27FC236}">
                <a16:creationId xmlns:a16="http://schemas.microsoft.com/office/drawing/2014/main" id="{0F91C956-0904-1863-8E8A-866D52718A9C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4F3211-BA52-92A6-CEFB-E385592A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ED01-466B-72C9-D73C-1C1865616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Low-density gas</a:t>
            </a:r>
          </a:p>
          <a:p>
            <a:pPr lvl="1"/>
            <a:r>
              <a:rPr lang="en-US" dirty="0"/>
              <a:t>Gravimetric energy density</a:t>
            </a:r>
          </a:p>
          <a:p>
            <a:pPr lvl="2"/>
            <a:r>
              <a:rPr lang="en-US" dirty="0"/>
              <a:t>With tank</a:t>
            </a:r>
          </a:p>
          <a:p>
            <a:pPr lvl="2"/>
            <a:r>
              <a:rPr lang="en-US" dirty="0"/>
              <a:t>Without tanks</a:t>
            </a:r>
          </a:p>
          <a:p>
            <a:pPr lvl="1"/>
            <a:r>
              <a:rPr lang="en-US" dirty="0"/>
              <a:t>Volumetric energy density is low</a:t>
            </a:r>
          </a:p>
          <a:p>
            <a:r>
              <a:rPr lang="en-US" dirty="0"/>
              <a:t>Wide flammability limits</a:t>
            </a:r>
          </a:p>
          <a:p>
            <a:pPr lvl="1"/>
            <a:r>
              <a:rPr lang="en-US" dirty="0"/>
              <a:t>4-74% in air</a:t>
            </a:r>
          </a:p>
          <a:p>
            <a:r>
              <a:rPr lang="en-US" dirty="0"/>
              <a:t>Low Minimum Ignition Energy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:</a:t>
            </a:r>
            <a:r>
              <a:rPr lang="en-US" baseline="-25000" dirty="0"/>
              <a:t> </a:t>
            </a:r>
            <a:r>
              <a:rPr lang="en-US" dirty="0"/>
              <a:t>.011 </a:t>
            </a:r>
            <a:r>
              <a:rPr lang="en-US" dirty="0" err="1"/>
              <a:t>mJ</a:t>
            </a:r>
            <a:r>
              <a:rPr lang="en-US" dirty="0"/>
              <a:t>  CH</a:t>
            </a:r>
            <a:r>
              <a:rPr lang="en-US" baseline="-25000" dirty="0"/>
              <a:t>4</a:t>
            </a:r>
            <a:r>
              <a:rPr lang="en-US" dirty="0"/>
              <a:t>: .3 </a:t>
            </a:r>
            <a:r>
              <a:rPr lang="en-US" dirty="0" err="1"/>
              <a:t>mJ</a:t>
            </a:r>
            <a:endParaRPr lang="en-US" dirty="0"/>
          </a:p>
          <a:p>
            <a:r>
              <a:rPr lang="en-US" dirty="0"/>
              <a:t>Leakage</a:t>
            </a:r>
          </a:p>
          <a:p>
            <a:pPr lvl="1"/>
            <a:r>
              <a:rPr lang="en-US" dirty="0"/>
              <a:t>High diffusivity</a:t>
            </a:r>
          </a:p>
          <a:p>
            <a:r>
              <a:rPr lang="en-US" dirty="0"/>
              <a:t>Non-Toxic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F9CF2-A227-6381-C7BA-D6957B213F5A}"/>
              </a:ext>
            </a:extLst>
          </p:cNvPr>
          <p:cNvSpPr txBox="1"/>
          <p:nvPr/>
        </p:nvSpPr>
        <p:spPr>
          <a:xfrm>
            <a:off x="7394713" y="927652"/>
            <a:ext cx="4611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Hydrogen Safety Perceptions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Stoichiometric explosions in chemistry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Rarely reached conditions due to buoyancy, diffusion, and low MIE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1F0125-07C7-849B-2FB9-11379CB1B4A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58" y="2272839"/>
            <a:ext cx="3981312" cy="358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B7FE66-60F0-6B73-743B-AA9E9FBBC0A3}"/>
              </a:ext>
            </a:extLst>
          </p:cNvPr>
          <p:cNvSpPr txBox="1"/>
          <p:nvPr/>
        </p:nvSpPr>
        <p:spPr>
          <a:xfrm>
            <a:off x="8210689" y="5848243"/>
            <a:ext cx="39813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DOE website https://www.energy.gov/eere/fuelcells/hydrogen-storage</a:t>
            </a:r>
          </a:p>
        </p:txBody>
      </p:sp>
    </p:spTree>
    <p:extLst>
      <p:ext uri="{BB962C8B-B14F-4D97-AF65-F5344CB8AC3E}">
        <p14:creationId xmlns:p14="http://schemas.microsoft.com/office/powerpoint/2010/main" val="3772554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C892FBD-CD90-0B5E-96E7-2E07903D27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30A8A-DE43-8072-ED97-FB6948D7B5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629AB-D7E2-FEF7-A594-B00455D249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8B70A54-29CE-E1EC-19D8-3E89228C18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F0409-65C7-DC52-AB20-92571128F4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1C636-36EC-C739-BE14-ED5C663E70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5102-70AC-77C2-CDA2-C0998CB9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558603"/>
            <a:ext cx="10415648" cy="585902"/>
          </a:xfrm>
        </p:spPr>
        <p:txBody>
          <a:bodyPr/>
          <a:lstStyle/>
          <a:p>
            <a:r>
              <a:rPr lang="en-US" dirty="0"/>
              <a:t>Hydrogen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5500D-716B-BA83-35EF-4B801EFBD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99" y="1240468"/>
            <a:ext cx="6130828" cy="2446920"/>
          </a:xfrm>
        </p:spPr>
        <p:txBody>
          <a:bodyPr/>
          <a:lstStyle/>
          <a:p>
            <a:r>
              <a:rPr lang="en-US" dirty="0"/>
              <a:t>Fossil Fuel Reforming</a:t>
            </a:r>
          </a:p>
          <a:p>
            <a:pPr lvl="1"/>
            <a:r>
              <a:rPr lang="en-US" dirty="0"/>
              <a:t>Grey Hydrogen</a:t>
            </a:r>
          </a:p>
          <a:p>
            <a:pPr lvl="1"/>
            <a:r>
              <a:rPr lang="en-US" dirty="0"/>
              <a:t>Blue Hydrogen</a:t>
            </a:r>
          </a:p>
          <a:p>
            <a:r>
              <a:rPr lang="en-US" dirty="0"/>
              <a:t>Biomass</a:t>
            </a:r>
          </a:p>
          <a:p>
            <a:r>
              <a:rPr lang="en-US" dirty="0"/>
              <a:t>Electrolysis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D5016-2B64-AF00-D23F-67685C64D4B0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881860" y="4583829"/>
            <a:ext cx="5205047" cy="1514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9C639D-54B6-2800-74EB-96D265C40F51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998194" y="4457962"/>
            <a:ext cx="1803015" cy="778280"/>
          </a:xfrm>
          <a:prstGeom prst="rect">
            <a:avLst/>
          </a:prstGeom>
        </p:spPr>
      </p:pic>
      <p:pic>
        <p:nvPicPr>
          <p:cNvPr id="10" name="Picture 9" descr="Clear sky with hay bales on field">
            <a:extLst>
              <a:ext uri="{FF2B5EF4-FFF2-40B4-BE49-F238E27FC236}">
                <a16:creationId xmlns:a16="http://schemas.microsoft.com/office/drawing/2014/main" id="{9C182A3B-0D1C-370D-B59D-5DFE8C9D7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7" t="57556" r="53575"/>
          <a:stretch/>
        </p:blipFill>
        <p:spPr>
          <a:xfrm>
            <a:off x="1983920" y="5317438"/>
            <a:ext cx="2207964" cy="154633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3" name="Picture 12" descr="Underwater bubble">
            <a:extLst>
              <a:ext uri="{FF2B5EF4-FFF2-40B4-BE49-F238E27FC236}">
                <a16:creationId xmlns:a16="http://schemas.microsoft.com/office/drawing/2014/main" id="{F659BD53-141B-6B1C-6AEC-BE93B90C8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548" y="5320650"/>
            <a:ext cx="2416403" cy="161093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5" name="Picture 14" descr="Natural gas fired electrical power plant">
            <a:extLst>
              <a:ext uri="{FF2B5EF4-FFF2-40B4-BE49-F238E27FC236}">
                <a16:creationId xmlns:a16="http://schemas.microsoft.com/office/drawing/2014/main" id="{8A66B97A-6D3A-CFD9-7922-96ED9D8405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475"/>
          <a:stretch/>
        </p:blipFill>
        <p:spPr>
          <a:xfrm>
            <a:off x="73579" y="5272008"/>
            <a:ext cx="1910341" cy="160105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9DA25F-86AB-0560-F42A-DF3269B04C07}"/>
              </a:ext>
            </a:extLst>
          </p:cNvPr>
          <p:cNvSpPr txBox="1"/>
          <p:nvPr/>
        </p:nvSpPr>
        <p:spPr>
          <a:xfrm>
            <a:off x="225239" y="3285835"/>
            <a:ext cx="4106222" cy="2004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buClr>
                <a:schemeClr val="bg2"/>
              </a:buClr>
              <a:buFont typeface="Arial" panose="020B0604020202020204" pitchFamily="34" charset="0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intensity:</a:t>
            </a:r>
          </a:p>
          <a:p>
            <a:pPr indent="-228600">
              <a:lnSpc>
                <a:spcPct val="90000"/>
              </a:lnSpc>
              <a:buClr>
                <a:schemeClr val="bg2"/>
              </a:buClr>
              <a:buFont typeface="Arial" panose="020B0604020202020204" pitchFamily="34" charset="0"/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Grey: 9-14kg CO</a:t>
            </a:r>
            <a:r>
              <a:rPr lang="en-US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/kg H</a:t>
            </a:r>
            <a:r>
              <a:rPr lang="en-US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indent="-228600">
              <a:lnSpc>
                <a:spcPct val="90000"/>
              </a:lnSpc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Blue: 0.5-7.9 kg CO</a:t>
            </a:r>
            <a:r>
              <a:rPr lang="en-US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/kg H</a:t>
            </a:r>
            <a:r>
              <a:rPr lang="en-US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Biomass: Variable, :&lt;2 kg CO</a:t>
            </a:r>
            <a:r>
              <a:rPr lang="en-US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/kg H</a:t>
            </a:r>
            <a:r>
              <a:rPr lang="en-US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buClr>
                <a:schemeClr val="bg2"/>
              </a:buClr>
              <a:buFont typeface="Arial" panose="020B0604020202020204" pitchFamily="34" charset="0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“Green” Electrolysis:&lt;2 kg CO</a:t>
            </a:r>
            <a:r>
              <a:rPr lang="en-US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/kg H</a:t>
            </a:r>
            <a:r>
              <a:rPr lang="en-US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8EF036-A19C-BA04-35AA-24889AC630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65" y="1046748"/>
            <a:ext cx="3592765" cy="3137785"/>
          </a:xfrm>
          <a:prstGeom prst="rect">
            <a:avLst/>
          </a:prstGeom>
          <a:noFill/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9F382D-D37C-8C98-D130-28FE49A157C4}"/>
              </a:ext>
            </a:extLst>
          </p:cNvPr>
          <p:cNvGrpSpPr/>
          <p:nvPr/>
        </p:nvGrpSpPr>
        <p:grpSpPr>
          <a:xfrm>
            <a:off x="6881860" y="558603"/>
            <a:ext cx="5070085" cy="3832671"/>
            <a:chOff x="5999584" y="1423718"/>
            <a:chExt cx="6049796" cy="48520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E88E2C-C206-183E-E87E-AFE263900FAA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584" y="1423718"/>
              <a:ext cx="6049796" cy="4852042"/>
            </a:xfrm>
            <a:prstGeom prst="rect">
              <a:avLst/>
            </a:prstGeom>
            <a:no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73E530-CF69-6E60-6C5A-1C988F12D511}"/>
                </a:ext>
              </a:extLst>
            </p:cNvPr>
            <p:cNvSpPr txBox="1"/>
            <p:nvPr/>
          </p:nvSpPr>
          <p:spPr>
            <a:xfrm>
              <a:off x="6886260" y="1610641"/>
              <a:ext cx="225452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EC423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NG – Blue Hydrogen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C423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$Low, $Reference, $High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D53E13D-5576-215F-59BC-A7E67565CE30}"/>
                </a:ext>
              </a:extLst>
            </p:cNvPr>
            <p:cNvCxnSpPr>
              <a:cxnSpLocks/>
            </p:cNvCxnSpPr>
            <p:nvPr/>
          </p:nvCxnSpPr>
          <p:spPr>
            <a:xfrm>
              <a:off x="6932645" y="2627340"/>
              <a:ext cx="0" cy="162352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9B6D94F-7F21-796B-B602-50FF919F2AA9}"/>
                </a:ext>
              </a:extLst>
            </p:cNvPr>
            <p:cNvCxnSpPr>
              <a:cxnSpLocks/>
            </p:cNvCxnSpPr>
            <p:nvPr/>
          </p:nvCxnSpPr>
          <p:spPr>
            <a:xfrm>
              <a:off x="7881024" y="2627340"/>
              <a:ext cx="0" cy="13257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50D5517-6FC0-02B9-BEFB-60F1BBA9DC32}"/>
                </a:ext>
              </a:extLst>
            </p:cNvPr>
            <p:cNvCxnSpPr>
              <a:cxnSpLocks/>
            </p:cNvCxnSpPr>
            <p:nvPr/>
          </p:nvCxnSpPr>
          <p:spPr>
            <a:xfrm>
              <a:off x="8689812" y="2627340"/>
              <a:ext cx="0" cy="303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BE13FB-7C3F-898A-1F52-F7268A666C23}"/>
                </a:ext>
              </a:extLst>
            </p:cNvPr>
            <p:cNvSpPr txBox="1"/>
            <p:nvPr/>
          </p:nvSpPr>
          <p:spPr>
            <a:xfrm rot="19900546">
              <a:off x="7915516" y="3283251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H2NEW: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$2026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EC423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$2030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841DD9A-45E9-9E9A-831C-6F44521E38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15188" y="3221018"/>
              <a:ext cx="93645" cy="138418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DC2AB2-0E7F-40CC-6EA5-82DB66E0BD99}"/>
                </a:ext>
              </a:extLst>
            </p:cNvPr>
            <p:cNvCxnSpPr>
              <a:cxnSpLocks/>
            </p:cNvCxnSpPr>
            <p:nvPr/>
          </p:nvCxnSpPr>
          <p:spPr>
            <a:xfrm>
              <a:off x="9875273" y="3196016"/>
              <a:ext cx="107501" cy="188422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9033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A943-5E04-CF90-E2C2-003F63B17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Oxide Electrolysis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BB428B-8192-5491-1912-0C5457BC8E74}"/>
              </a:ext>
            </a:extLst>
          </p:cNvPr>
          <p:cNvGrpSpPr/>
          <p:nvPr/>
        </p:nvGrpSpPr>
        <p:grpSpPr>
          <a:xfrm>
            <a:off x="516122" y="4235522"/>
            <a:ext cx="3887066" cy="2556267"/>
            <a:chOff x="6074064" y="844503"/>
            <a:chExt cx="5279735" cy="37556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BE5634-7F08-E156-9EEB-78D1C294E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4064" y="844503"/>
              <a:ext cx="5179786" cy="375563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763697-EBC3-4F9D-97F8-8DA4DBF21BEA}"/>
                </a:ext>
              </a:extLst>
            </p:cNvPr>
            <p:cNvSpPr/>
            <p:nvPr/>
          </p:nvSpPr>
          <p:spPr>
            <a:xfrm>
              <a:off x="10719582" y="1983545"/>
              <a:ext cx="634217" cy="1842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9BF088-7D0B-4047-334E-D52243FC2A7D}"/>
                </a:ext>
              </a:extLst>
            </p:cNvPr>
            <p:cNvSpPr/>
            <p:nvPr/>
          </p:nvSpPr>
          <p:spPr>
            <a:xfrm>
              <a:off x="11114063" y="2757268"/>
              <a:ext cx="139788" cy="1842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091F457-3BAD-B026-CD0D-4B3F04B76B99}"/>
              </a:ext>
            </a:extLst>
          </p:cNvPr>
          <p:cNvSpPr txBox="1"/>
          <p:nvPr/>
        </p:nvSpPr>
        <p:spPr>
          <a:xfrm>
            <a:off x="716019" y="1344344"/>
            <a:ext cx="46015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SOEC Electrolytic 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energy use (42 kWh/kg)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electricity use (35-37 kWh/kg)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Instantaneous Demand Response (DR)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precious metal catalyst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Commercially maturity is emerging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Over 2 GW of factory capacity on-line or announced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Standby load of 5-10% required for heat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87A654-F8C2-BC8E-5E37-261A6395D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588" y="1288073"/>
            <a:ext cx="6926294" cy="35423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85543A-17AA-A0C8-0DBA-77AB8104C27D}"/>
              </a:ext>
            </a:extLst>
          </p:cNvPr>
          <p:cNvSpPr txBox="1"/>
          <p:nvPr/>
        </p:nvSpPr>
        <p:spPr>
          <a:xfrm>
            <a:off x="4179166" y="4968674"/>
            <a:ext cx="4601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SOEC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Operates at 700-800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Utilizes steam as a feedstock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 not require thermal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588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5557975-244A-4721-B084-ECC155058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0" y="526709"/>
            <a:ext cx="11182470" cy="5665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7344CD-E097-98D9-84C7-077BD700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Project Portfolio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B1508-48EA-6AD6-D6D4-A0657B159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13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D258-ECFB-C6AB-3CC7-44E49999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SOEC Testing</a:t>
            </a:r>
          </a:p>
        </p:txBody>
      </p:sp>
      <p:pic>
        <p:nvPicPr>
          <p:cNvPr id="4" name="Content Placeholder 5" descr="Steady state stack voltage raw and rolling time averaged during later period of 3000 hour stack test. Shows very mild degradation and good voltage stability.">
            <a:extLst>
              <a:ext uri="{FF2B5EF4-FFF2-40B4-BE49-F238E27FC236}">
                <a16:creationId xmlns:a16="http://schemas.microsoft.com/office/drawing/2014/main" id="{C8F25C4D-1322-4DBE-B27F-007130692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56" y="4432884"/>
            <a:ext cx="3686907" cy="2425116"/>
          </a:xfrm>
          <a:prstGeom prst="rect">
            <a:avLst/>
          </a:prstGeom>
        </p:spPr>
      </p:pic>
      <p:pic>
        <p:nvPicPr>
          <p:cNvPr id="5" name="Picture 4" descr="A picture containing adapter&#10;&#10;Description automatically generated">
            <a:extLst>
              <a:ext uri="{FF2B5EF4-FFF2-40B4-BE49-F238E27FC236}">
                <a16:creationId xmlns:a16="http://schemas.microsoft.com/office/drawing/2014/main" id="{8E8AB522-FA83-B74E-DE13-9C2EE9C9D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99" y="3082678"/>
            <a:ext cx="2834800" cy="1889768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63CA38-4128-51BC-CE7E-9E5FF17FE61A}"/>
              </a:ext>
            </a:extLst>
          </p:cNvPr>
          <p:cNvSpPr txBox="1"/>
          <p:nvPr/>
        </p:nvSpPr>
        <p:spPr>
          <a:xfrm>
            <a:off x="133656" y="1546438"/>
            <a:ext cx="533624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Haldor-Topsoe</a:t>
            </a:r>
            <a:endParaRPr lang="en-US" sz="2000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generation of stack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.5%/1000 hour stack voltage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Estimated capital cost contribution of $.38/kg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4F1759-C4BD-7330-EA14-8235CEDA8879}"/>
              </a:ext>
            </a:extLst>
          </p:cNvPr>
          <p:cNvSpPr txBox="1"/>
          <p:nvPr/>
        </p:nvSpPr>
        <p:spPr>
          <a:xfrm>
            <a:off x="9197806" y="262469"/>
            <a:ext cx="3573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Bloom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18A46-61D9-0018-B61A-0F96B101D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563" y="4062997"/>
            <a:ext cx="2095037" cy="258292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A7222A-FACE-3638-FA23-8AFC5808F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87775"/>
            <a:ext cx="3269998" cy="23693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2FEB1A-1976-2A2A-4FE1-08E7BAC05663}"/>
              </a:ext>
            </a:extLst>
          </p:cNvPr>
          <p:cNvSpPr txBox="1"/>
          <p:nvPr/>
        </p:nvSpPr>
        <p:spPr>
          <a:xfrm>
            <a:off x="3898071" y="3512362"/>
            <a:ext cx="14617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Oxeon</a:t>
            </a:r>
            <a:endParaRPr lang="en-US" sz="2000" b="1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F3C5F1-8161-BFB8-6C7C-B9246507805A}"/>
              </a:ext>
            </a:extLst>
          </p:cNvPr>
          <p:cNvSpPr txBox="1"/>
          <p:nvPr/>
        </p:nvSpPr>
        <p:spPr>
          <a:xfrm>
            <a:off x="9602507" y="3525554"/>
            <a:ext cx="5448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 kW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37.7 kWh/kg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DA0A51-23E6-99CE-F489-BC6B295CEEFE}"/>
              </a:ext>
            </a:extLst>
          </p:cNvPr>
          <p:cNvSpPr txBox="1"/>
          <p:nvPr/>
        </p:nvSpPr>
        <p:spPr>
          <a:xfrm>
            <a:off x="9546398" y="4985565"/>
            <a:ext cx="2322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More Stacks And Systems On The Way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0088C2-D77A-C772-549C-DB2AAAECC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806" y="758657"/>
            <a:ext cx="2398251" cy="2702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73E4F-7785-389E-ABC2-C0EC9B2B0C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7" t="34343" r="22829" b="4866"/>
          <a:stretch/>
        </p:blipFill>
        <p:spPr bwMode="auto">
          <a:xfrm>
            <a:off x="5469899" y="778461"/>
            <a:ext cx="3026410" cy="2708275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C09415-2C96-C58D-DBA3-7E7A08978A98}"/>
              </a:ext>
            </a:extLst>
          </p:cNvPr>
          <p:cNvSpPr txBox="1"/>
          <p:nvPr/>
        </p:nvSpPr>
        <p:spPr>
          <a:xfrm>
            <a:off x="5415115" y="297805"/>
            <a:ext cx="25894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Fuel Cell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04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21726-FA57-3F16-B7A0-A4C2830A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H2New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402C3-222D-D3A3-3384-C72A53898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172" y="1444478"/>
            <a:ext cx="4984348" cy="5237675"/>
          </a:xfrm>
        </p:spPr>
        <p:txBody>
          <a:bodyPr/>
          <a:lstStyle/>
          <a:p>
            <a:r>
              <a:rPr lang="en-US" dirty="0"/>
              <a:t>Objective:</a:t>
            </a:r>
          </a:p>
          <a:p>
            <a:pPr lvl="1"/>
            <a:r>
              <a:rPr lang="en-US" dirty="0"/>
              <a:t>Improve system lifetime</a:t>
            </a:r>
          </a:p>
          <a:p>
            <a:pPr lvl="2"/>
            <a:r>
              <a:rPr lang="en-US" dirty="0"/>
              <a:t>20 </a:t>
            </a:r>
            <a:r>
              <a:rPr lang="en-US" dirty="0" err="1"/>
              <a:t>khrs</a:t>
            </a:r>
            <a:r>
              <a:rPr lang="en-US" dirty="0"/>
              <a:t> to 60+ </a:t>
            </a:r>
            <a:r>
              <a:rPr lang="en-US" dirty="0" err="1"/>
              <a:t>khrs</a:t>
            </a:r>
            <a:endParaRPr lang="en-US" dirty="0"/>
          </a:p>
          <a:p>
            <a:pPr lvl="1"/>
            <a:r>
              <a:rPr lang="en-US" dirty="0"/>
              <a:t>Single largest LCOH cost reduction other than electricity</a:t>
            </a:r>
          </a:p>
          <a:p>
            <a:endParaRPr lang="en-US" b="1" dirty="0"/>
          </a:p>
          <a:p>
            <a:r>
              <a:rPr lang="en-US" b="1" dirty="0"/>
              <a:t>Accelerated Stress Testing</a:t>
            </a:r>
          </a:p>
          <a:p>
            <a:pPr lvl="1"/>
            <a:r>
              <a:rPr lang="en-US" dirty="0"/>
              <a:t>Pulse Width Modulation Cycling</a:t>
            </a:r>
          </a:p>
          <a:p>
            <a:pPr lvl="2"/>
            <a:r>
              <a:rPr lang="en-US" dirty="0"/>
              <a:t>Accelerated stress</a:t>
            </a:r>
          </a:p>
          <a:p>
            <a:pPr lvl="3"/>
            <a:r>
              <a:rPr lang="en-US" dirty="0"/>
              <a:t>Breaks linear current/voltage relationships</a:t>
            </a:r>
          </a:p>
          <a:p>
            <a:pPr lvl="2"/>
            <a:r>
              <a:rPr lang="en-US" dirty="0"/>
              <a:t>Demonstrates power cycling</a:t>
            </a:r>
          </a:p>
        </p:txBody>
      </p:sp>
      <p:pic>
        <p:nvPicPr>
          <p:cNvPr id="3074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B6DF07A7-F382-9652-236C-019AA5AAA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358" y="558602"/>
            <a:ext cx="6392594" cy="261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78DD1B4-3E8B-150E-A23F-BFC17C337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780" y="3429000"/>
            <a:ext cx="3593121" cy="274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2F5E57-652F-BABC-6DE2-82BC60DB0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77" y="3563240"/>
            <a:ext cx="3412381" cy="261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789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066727-3B3C-0AA0-1E00-0F524622D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537" y="0"/>
            <a:ext cx="4985676" cy="2378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816EC-668D-5047-3FBC-2F51E13364FD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930378" y="4754766"/>
            <a:ext cx="2658004" cy="1147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E7A7F-4627-2416-9FCE-C2B70D88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13" y="3399941"/>
            <a:ext cx="2266638" cy="1147340"/>
          </a:xfrm>
          <a:prstGeom prst="rect">
            <a:avLst/>
          </a:prstGeom>
        </p:spPr>
      </p:pic>
      <p:pic>
        <p:nvPicPr>
          <p:cNvPr id="3074" name="Picture 2" descr="Gateway for Accelerated Innovation in Nuclear - Light Water Reactors">
            <a:extLst>
              <a:ext uri="{FF2B5EF4-FFF2-40B4-BE49-F238E27FC236}">
                <a16:creationId xmlns:a16="http://schemas.microsoft.com/office/drawing/2014/main" id="{FB1E9409-CB68-FE44-3C2D-838C62D69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94" y="3468745"/>
            <a:ext cx="4633140" cy="122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tegrated Energy Systems - Home">
            <a:extLst>
              <a:ext uri="{FF2B5EF4-FFF2-40B4-BE49-F238E27FC236}">
                <a16:creationId xmlns:a16="http://schemas.microsoft.com/office/drawing/2014/main" id="{9847CDD3-B059-0DE5-0CF2-F2053CE65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61" y="2650877"/>
            <a:ext cx="2912861" cy="86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icroreactor Program FY2022">
            <a:extLst>
              <a:ext uri="{FF2B5EF4-FFF2-40B4-BE49-F238E27FC236}">
                <a16:creationId xmlns:a16="http://schemas.microsoft.com/office/drawing/2014/main" id="{C89EE623-FF28-776A-F42D-8EA33E979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090" y="4690789"/>
            <a:ext cx="4445390" cy="126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32958-1E2F-DD91-148A-F811D10BAD37}"/>
              </a:ext>
            </a:extLst>
          </p:cNvPr>
          <p:cNvSpPr txBox="1"/>
          <p:nvPr/>
        </p:nvSpPr>
        <p:spPr>
          <a:xfrm>
            <a:off x="6589090" y="1993663"/>
            <a:ext cx="416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Office of Nuclear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BA3B1A-DE44-BC38-A9E9-300F4BF96128}"/>
              </a:ext>
            </a:extLst>
          </p:cNvPr>
          <p:cNvSpPr txBox="1"/>
          <p:nvPr/>
        </p:nvSpPr>
        <p:spPr>
          <a:xfrm>
            <a:off x="575037" y="1993663"/>
            <a:ext cx="486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Energy Efficiency and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3478973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5A0247-6701-5ABE-0ADC-18173B1DADD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171159" y="0"/>
            <a:ext cx="1236315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B87792-272C-323D-4668-FA0C3F55D4CA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/>
          <a:stretch/>
        </p:blipFill>
        <p:spPr>
          <a:xfrm>
            <a:off x="8384345" y="6234993"/>
            <a:ext cx="3807655" cy="637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36C265-E3F9-BE37-63C3-03C36A22B9E4}"/>
              </a:ext>
            </a:extLst>
          </p:cNvPr>
          <p:cNvSpPr/>
          <p:nvPr/>
        </p:nvSpPr>
        <p:spPr>
          <a:xfrm>
            <a:off x="8384344" y="6234994"/>
            <a:ext cx="3807655" cy="1095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79774-BED7-A8E9-9327-A7B9F0FD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A1660-2F16-9045-7CA6-66931D5FE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5" y="1725527"/>
            <a:ext cx="10415649" cy="435133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INL Overview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Demonstration projects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Nuclear plant demonstrations</a:t>
            </a:r>
          </a:p>
          <a:p>
            <a:r>
              <a:rPr lang="en-US" b="1" dirty="0">
                <a:solidFill>
                  <a:schemeClr val="bg1"/>
                </a:solidFill>
              </a:rPr>
              <a:t>Hydrogen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lvl="2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Theoretical demand</a:t>
            </a:r>
          </a:p>
          <a:p>
            <a:pPr lvl="2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Properties</a:t>
            </a:r>
          </a:p>
          <a:p>
            <a:pPr lvl="2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Use Cases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Integrated Energy Systems</a:t>
            </a:r>
          </a:p>
          <a:p>
            <a:pPr lvl="2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Hydrogen for low-carbon fuels</a:t>
            </a:r>
          </a:p>
          <a:p>
            <a:pPr lvl="2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Hydrogen co-located with nuclear power plants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Hydrogen production</a:t>
            </a:r>
          </a:p>
          <a:p>
            <a:pPr lvl="2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High Temperature Electrolysis (HTE)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D1D03D-5C91-4D4D-5E9D-9CCBF3C86DA5}"/>
              </a:ext>
            </a:extLst>
          </p:cNvPr>
          <p:cNvSpPr/>
          <p:nvPr/>
        </p:nvSpPr>
        <p:spPr>
          <a:xfrm>
            <a:off x="0" y="520506"/>
            <a:ext cx="731520" cy="457200"/>
          </a:xfrm>
          <a:prstGeom prst="rect">
            <a:avLst/>
          </a:prstGeom>
          <a:solidFill>
            <a:srgbClr val="065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605BFE-8F3A-2143-495D-F83E9D2E86DA}"/>
              </a:ext>
            </a:extLst>
          </p:cNvPr>
          <p:cNvSpPr/>
          <p:nvPr/>
        </p:nvSpPr>
        <p:spPr>
          <a:xfrm>
            <a:off x="0" y="970672"/>
            <a:ext cx="731520" cy="84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61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866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24225-6628-5D4C-A543-25E6E4089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92" y="558602"/>
            <a:ext cx="11253849" cy="483107"/>
          </a:xfrm>
        </p:spPr>
        <p:txBody>
          <a:bodyPr/>
          <a:lstStyle/>
          <a:p>
            <a:r>
              <a:rPr lang="en-US" sz="3200" dirty="0">
                <a:solidFill>
                  <a:srgbClr val="05509F"/>
                </a:solidFill>
              </a:rPr>
              <a:t>INL Addresses Energy and Security Challenges at Scale</a:t>
            </a:r>
            <a:endParaRPr lang="en-US" sz="3200" dirty="0"/>
          </a:p>
        </p:txBody>
      </p:sp>
      <p:pic>
        <p:nvPicPr>
          <p:cNvPr id="4" name="Picture 3" descr="A picture containing white, plate, table, sitting&#10;&#10;Description automatically generated">
            <a:extLst>
              <a:ext uri="{FF2B5EF4-FFF2-40B4-BE49-F238E27FC236}">
                <a16:creationId xmlns:a16="http://schemas.microsoft.com/office/drawing/2014/main" id="{374D8BCB-0F93-9B4F-A2CD-30BC7DCBD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696" y="873043"/>
            <a:ext cx="4535281" cy="451661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810F34-0BDE-F643-8AC6-F47900C0795E}"/>
              </a:ext>
            </a:extLst>
          </p:cNvPr>
          <p:cNvCxnSpPr>
            <a:cxnSpLocks/>
          </p:cNvCxnSpPr>
          <p:nvPr/>
        </p:nvCxnSpPr>
        <p:spPr>
          <a:xfrm flipV="1">
            <a:off x="597070" y="5011035"/>
            <a:ext cx="10498163" cy="9899"/>
          </a:xfrm>
          <a:prstGeom prst="line">
            <a:avLst/>
          </a:prstGeom>
          <a:ln w="25400">
            <a:solidFill>
              <a:srgbClr val="8E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2DEF9A-DCD6-EA43-B6C8-F70EDEE1BBC6}"/>
              </a:ext>
            </a:extLst>
          </p:cNvPr>
          <p:cNvCxnSpPr/>
          <p:nvPr/>
        </p:nvCxnSpPr>
        <p:spPr>
          <a:xfrm>
            <a:off x="5974353" y="1625380"/>
            <a:ext cx="5084618" cy="0"/>
          </a:xfrm>
          <a:prstGeom prst="line">
            <a:avLst/>
          </a:prstGeom>
          <a:ln w="9525">
            <a:solidFill>
              <a:srgbClr val="8E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F94CC8-DEF4-9A47-BBB0-57D603580EC3}"/>
              </a:ext>
            </a:extLst>
          </p:cNvPr>
          <p:cNvCxnSpPr>
            <a:cxnSpLocks/>
          </p:cNvCxnSpPr>
          <p:nvPr/>
        </p:nvCxnSpPr>
        <p:spPr>
          <a:xfrm>
            <a:off x="8510647" y="1625380"/>
            <a:ext cx="0" cy="3395554"/>
          </a:xfrm>
          <a:prstGeom prst="line">
            <a:avLst/>
          </a:prstGeom>
          <a:ln w="9525">
            <a:solidFill>
              <a:srgbClr val="8E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4">
            <a:extLst>
              <a:ext uri="{FF2B5EF4-FFF2-40B4-BE49-F238E27FC236}">
                <a16:creationId xmlns:a16="http://schemas.microsoft.com/office/drawing/2014/main" id="{DA84E2F5-6CFA-8147-924C-34986B8254CC}"/>
              </a:ext>
            </a:extLst>
          </p:cNvPr>
          <p:cNvSpPr txBox="1"/>
          <p:nvPr/>
        </p:nvSpPr>
        <p:spPr>
          <a:xfrm>
            <a:off x="5903967" y="1678163"/>
            <a:ext cx="850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b="1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298</a:t>
            </a:r>
          </a:p>
        </p:txBody>
      </p:sp>
      <p:sp>
        <p:nvSpPr>
          <p:cNvPr id="9" name="TextBox 55">
            <a:extLst>
              <a:ext uri="{FF2B5EF4-FFF2-40B4-BE49-F238E27FC236}">
                <a16:creationId xmlns:a16="http://schemas.microsoft.com/office/drawing/2014/main" id="{3337F55A-7DEC-1849-A466-164FC390A131}"/>
              </a:ext>
            </a:extLst>
          </p:cNvPr>
          <p:cNvSpPr txBox="1"/>
          <p:nvPr/>
        </p:nvSpPr>
        <p:spPr>
          <a:xfrm>
            <a:off x="6771307" y="1756891"/>
            <a:ext cx="1739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DOE owned</a:t>
            </a:r>
          </a:p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buildings &amp; trailers</a:t>
            </a:r>
          </a:p>
        </p:txBody>
      </p:sp>
      <p:sp>
        <p:nvSpPr>
          <p:cNvPr id="10" name="TextBox 56">
            <a:extLst>
              <a:ext uri="{FF2B5EF4-FFF2-40B4-BE49-F238E27FC236}">
                <a16:creationId xmlns:a16="http://schemas.microsoft.com/office/drawing/2014/main" id="{D95DB695-73F3-BF4B-B6D3-40EDED72C3DA}"/>
              </a:ext>
            </a:extLst>
          </p:cNvPr>
          <p:cNvSpPr txBox="1"/>
          <p:nvPr/>
        </p:nvSpPr>
        <p:spPr>
          <a:xfrm>
            <a:off x="5903967" y="2299772"/>
            <a:ext cx="850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b="1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27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3C4BA50-B04B-4C48-BF7E-A7460EB916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589" y="1643557"/>
            <a:ext cx="964676" cy="960706"/>
          </a:xfrm>
          <a:prstGeom prst="rect">
            <a:avLst/>
          </a:prstGeom>
        </p:spPr>
      </p:pic>
      <p:sp>
        <p:nvSpPr>
          <p:cNvPr id="12" name="TextBox 58">
            <a:extLst>
              <a:ext uri="{FF2B5EF4-FFF2-40B4-BE49-F238E27FC236}">
                <a16:creationId xmlns:a16="http://schemas.microsoft.com/office/drawing/2014/main" id="{8789234B-DA32-AB48-B2D7-B1E12E8E00B1}"/>
              </a:ext>
            </a:extLst>
          </p:cNvPr>
          <p:cNvSpPr txBox="1"/>
          <p:nvPr/>
        </p:nvSpPr>
        <p:spPr>
          <a:xfrm>
            <a:off x="6771308" y="2378500"/>
            <a:ext cx="174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Contractor leased</a:t>
            </a:r>
          </a:p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buildings &amp; trailers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47CF02-C42C-F04A-A25B-6F3794074831}"/>
              </a:ext>
            </a:extLst>
          </p:cNvPr>
          <p:cNvCxnSpPr>
            <a:cxnSpLocks/>
          </p:cNvCxnSpPr>
          <p:nvPr/>
        </p:nvCxnSpPr>
        <p:spPr>
          <a:xfrm flipV="1">
            <a:off x="5959383" y="2888320"/>
            <a:ext cx="2558192" cy="4132"/>
          </a:xfrm>
          <a:prstGeom prst="line">
            <a:avLst/>
          </a:prstGeom>
          <a:ln w="9525">
            <a:solidFill>
              <a:srgbClr val="8E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60">
            <a:extLst>
              <a:ext uri="{FF2B5EF4-FFF2-40B4-BE49-F238E27FC236}">
                <a16:creationId xmlns:a16="http://schemas.microsoft.com/office/drawing/2014/main" id="{AC67B708-767F-4445-B999-64380A3BC41B}"/>
              </a:ext>
            </a:extLst>
          </p:cNvPr>
          <p:cNvSpPr txBox="1"/>
          <p:nvPr/>
        </p:nvSpPr>
        <p:spPr>
          <a:xfrm>
            <a:off x="5903967" y="2910092"/>
            <a:ext cx="850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b="1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25</a:t>
            </a:r>
          </a:p>
        </p:txBody>
      </p:sp>
      <p:sp>
        <p:nvSpPr>
          <p:cNvPr id="15" name="TextBox 61">
            <a:extLst>
              <a:ext uri="{FF2B5EF4-FFF2-40B4-BE49-F238E27FC236}">
                <a16:creationId xmlns:a16="http://schemas.microsoft.com/office/drawing/2014/main" id="{2E08AE1E-8C23-DE43-8020-1F435108AD41}"/>
              </a:ext>
            </a:extLst>
          </p:cNvPr>
          <p:cNvSpPr txBox="1"/>
          <p:nvPr/>
        </p:nvSpPr>
        <p:spPr>
          <a:xfrm>
            <a:off x="6771308" y="2988820"/>
            <a:ext cx="17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Nuclear Facilities</a:t>
            </a:r>
          </a:p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Haz Cat I Adv. Test Reactor</a:t>
            </a:r>
          </a:p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Haz Cat II</a:t>
            </a:r>
          </a:p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Haz Cat III</a:t>
            </a:r>
          </a:p>
        </p:txBody>
      </p:sp>
      <p:sp>
        <p:nvSpPr>
          <p:cNvPr id="16" name="TextBox 62">
            <a:extLst>
              <a:ext uri="{FF2B5EF4-FFF2-40B4-BE49-F238E27FC236}">
                <a16:creationId xmlns:a16="http://schemas.microsoft.com/office/drawing/2014/main" id="{33F534D2-4927-0742-8C73-C04489569E07}"/>
              </a:ext>
            </a:extLst>
          </p:cNvPr>
          <p:cNvSpPr txBox="1"/>
          <p:nvPr/>
        </p:nvSpPr>
        <p:spPr>
          <a:xfrm>
            <a:off x="5903967" y="3821329"/>
            <a:ext cx="850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b="1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44</a:t>
            </a:r>
          </a:p>
        </p:txBody>
      </p:sp>
      <p:sp>
        <p:nvSpPr>
          <p:cNvPr id="17" name="TextBox 63">
            <a:extLst>
              <a:ext uri="{FF2B5EF4-FFF2-40B4-BE49-F238E27FC236}">
                <a16:creationId xmlns:a16="http://schemas.microsoft.com/office/drawing/2014/main" id="{AFDD64C0-D6AB-EB47-95E1-A4294CB16648}"/>
              </a:ext>
            </a:extLst>
          </p:cNvPr>
          <p:cNvSpPr txBox="1"/>
          <p:nvPr/>
        </p:nvSpPr>
        <p:spPr>
          <a:xfrm>
            <a:off x="6771308" y="3900057"/>
            <a:ext cx="174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Radiological </a:t>
            </a:r>
            <a:b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Facilities</a:t>
            </a:r>
          </a:p>
        </p:txBody>
      </p:sp>
      <p:sp>
        <p:nvSpPr>
          <p:cNvPr id="18" name="TextBox 64">
            <a:extLst>
              <a:ext uri="{FF2B5EF4-FFF2-40B4-BE49-F238E27FC236}">
                <a16:creationId xmlns:a16="http://schemas.microsoft.com/office/drawing/2014/main" id="{D23B9B4A-F2C2-A541-9816-9F9E0CA68FDC}"/>
              </a:ext>
            </a:extLst>
          </p:cNvPr>
          <p:cNvSpPr txBox="1"/>
          <p:nvPr/>
        </p:nvSpPr>
        <p:spPr>
          <a:xfrm>
            <a:off x="5903967" y="4426260"/>
            <a:ext cx="850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b="1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19" name="TextBox 65">
            <a:extLst>
              <a:ext uri="{FF2B5EF4-FFF2-40B4-BE49-F238E27FC236}">
                <a16:creationId xmlns:a16="http://schemas.microsoft.com/office/drawing/2014/main" id="{1B1EFC66-C60E-2C40-8CE0-ED0EB1285B13}"/>
              </a:ext>
            </a:extLst>
          </p:cNvPr>
          <p:cNvSpPr txBox="1"/>
          <p:nvPr/>
        </p:nvSpPr>
        <p:spPr>
          <a:xfrm>
            <a:off x="6771308" y="4504988"/>
            <a:ext cx="174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Operating</a:t>
            </a:r>
          </a:p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Reactors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B64354-0025-6B46-8CED-EBC39817F5F1}"/>
              </a:ext>
            </a:extLst>
          </p:cNvPr>
          <p:cNvCxnSpPr>
            <a:cxnSpLocks/>
          </p:cNvCxnSpPr>
          <p:nvPr/>
        </p:nvCxnSpPr>
        <p:spPr>
          <a:xfrm>
            <a:off x="5959383" y="3810468"/>
            <a:ext cx="2551264" cy="15202"/>
          </a:xfrm>
          <a:prstGeom prst="line">
            <a:avLst/>
          </a:prstGeom>
          <a:ln w="9525">
            <a:solidFill>
              <a:srgbClr val="8E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4432C7-8DF2-3B4A-AFAF-AEE1BAF3BA4C}"/>
              </a:ext>
            </a:extLst>
          </p:cNvPr>
          <p:cNvCxnSpPr>
            <a:cxnSpLocks/>
          </p:cNvCxnSpPr>
          <p:nvPr/>
        </p:nvCxnSpPr>
        <p:spPr>
          <a:xfrm>
            <a:off x="5959383" y="4409341"/>
            <a:ext cx="2551264" cy="10437"/>
          </a:xfrm>
          <a:prstGeom prst="line">
            <a:avLst/>
          </a:prstGeom>
          <a:ln w="9525">
            <a:solidFill>
              <a:srgbClr val="8E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A95E3D-CD58-E34D-BCE5-7ED462238AED}"/>
              </a:ext>
            </a:extLst>
          </p:cNvPr>
          <p:cNvCxnSpPr>
            <a:cxnSpLocks/>
          </p:cNvCxnSpPr>
          <p:nvPr/>
        </p:nvCxnSpPr>
        <p:spPr>
          <a:xfrm>
            <a:off x="5959383" y="2262334"/>
            <a:ext cx="2558192" cy="0"/>
          </a:xfrm>
          <a:prstGeom prst="line">
            <a:avLst/>
          </a:prstGeom>
          <a:ln w="9525">
            <a:solidFill>
              <a:srgbClr val="8E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69">
            <a:extLst>
              <a:ext uri="{FF2B5EF4-FFF2-40B4-BE49-F238E27FC236}">
                <a16:creationId xmlns:a16="http://schemas.microsoft.com/office/drawing/2014/main" id="{1E215628-DE03-A94A-B12A-4DB4497AFDF3}"/>
              </a:ext>
            </a:extLst>
          </p:cNvPr>
          <p:cNvSpPr txBox="1"/>
          <p:nvPr/>
        </p:nvSpPr>
        <p:spPr>
          <a:xfrm>
            <a:off x="9704841" y="1763221"/>
            <a:ext cx="1739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4,888 Staff &amp;</a:t>
            </a:r>
          </a:p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Subcontractors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454D4-010C-C945-9F19-A93FB65693A6}"/>
              </a:ext>
            </a:extLst>
          </p:cNvPr>
          <p:cNvCxnSpPr>
            <a:cxnSpLocks/>
          </p:cNvCxnSpPr>
          <p:nvPr/>
        </p:nvCxnSpPr>
        <p:spPr>
          <a:xfrm>
            <a:off x="5835855" y="5020934"/>
            <a:ext cx="10296" cy="1559449"/>
          </a:xfrm>
          <a:prstGeom prst="line">
            <a:avLst/>
          </a:prstGeom>
          <a:ln w="9525">
            <a:solidFill>
              <a:srgbClr val="8E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0A37583-C47B-054D-821F-38935EB62F87}"/>
              </a:ext>
            </a:extLst>
          </p:cNvPr>
          <p:cNvSpPr/>
          <p:nvPr/>
        </p:nvSpPr>
        <p:spPr>
          <a:xfrm>
            <a:off x="8744000" y="2378500"/>
            <a:ext cx="2312420" cy="461665"/>
          </a:xfrm>
          <a:prstGeom prst="rect">
            <a:avLst/>
          </a:prstGeom>
          <a:noFill/>
          <a:ln>
            <a:solidFill>
              <a:srgbClr val="8EC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50FA71-2CF7-0A49-A527-88F4DB075D82}"/>
              </a:ext>
            </a:extLst>
          </p:cNvPr>
          <p:cNvSpPr/>
          <p:nvPr/>
        </p:nvSpPr>
        <p:spPr>
          <a:xfrm>
            <a:off x="8748573" y="2375688"/>
            <a:ext cx="1156854" cy="461665"/>
          </a:xfrm>
          <a:prstGeom prst="rect">
            <a:avLst/>
          </a:prstGeom>
          <a:solidFill>
            <a:srgbClr val="8E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8EC423"/>
              </a:solidFill>
            </a:endParaRPr>
          </a:p>
        </p:txBody>
      </p:sp>
      <p:sp>
        <p:nvSpPr>
          <p:cNvPr id="27" name="TextBox 73">
            <a:extLst>
              <a:ext uri="{FF2B5EF4-FFF2-40B4-BE49-F238E27FC236}">
                <a16:creationId xmlns:a16="http://schemas.microsoft.com/office/drawing/2014/main" id="{CAC4B8E4-EACE-5E46-91B4-7A9FA3990E8F}"/>
              </a:ext>
            </a:extLst>
          </p:cNvPr>
          <p:cNvSpPr txBox="1"/>
          <p:nvPr/>
        </p:nvSpPr>
        <p:spPr>
          <a:xfrm>
            <a:off x="9198405" y="2406833"/>
            <a:ext cx="701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spc="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3.2B</a:t>
            </a:r>
          </a:p>
        </p:txBody>
      </p:sp>
      <p:sp>
        <p:nvSpPr>
          <p:cNvPr id="28" name="TextBox 74">
            <a:extLst>
              <a:ext uri="{FF2B5EF4-FFF2-40B4-BE49-F238E27FC236}">
                <a16:creationId xmlns:a16="http://schemas.microsoft.com/office/drawing/2014/main" id="{814A46CA-26B4-914A-A10D-78B710C439CF}"/>
              </a:ext>
            </a:extLst>
          </p:cNvPr>
          <p:cNvSpPr txBox="1"/>
          <p:nvPr/>
        </p:nvSpPr>
        <p:spPr>
          <a:xfrm>
            <a:off x="8848045" y="3584147"/>
            <a:ext cx="1739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</a:t>
            </a:r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Fire Stations</a:t>
            </a:r>
          </a:p>
          <a:p>
            <a:r>
              <a:rPr lang="en-US" b="1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Landfill</a:t>
            </a:r>
          </a:p>
          <a:p>
            <a:r>
              <a:rPr lang="en-US" b="1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Museum</a:t>
            </a:r>
          </a:p>
          <a:p>
            <a:endParaRPr lang="en-US" sz="1200" dirty="0">
              <a:solidFill>
                <a:srgbClr val="07519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9" name="TextBox 75">
            <a:extLst>
              <a:ext uri="{FF2B5EF4-FFF2-40B4-BE49-F238E27FC236}">
                <a16:creationId xmlns:a16="http://schemas.microsoft.com/office/drawing/2014/main" id="{2588D22F-D495-6F42-B3BF-DCDE3AE466D2}"/>
              </a:ext>
            </a:extLst>
          </p:cNvPr>
          <p:cNvSpPr txBox="1"/>
          <p:nvPr/>
        </p:nvSpPr>
        <p:spPr>
          <a:xfrm>
            <a:off x="9916399" y="2406681"/>
            <a:ext cx="701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100" dirty="0">
                <a:solidFill>
                  <a:srgbClr val="8EC42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$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728429-9DC9-E642-B1DE-ED1FF72ADF07}"/>
              </a:ext>
            </a:extLst>
          </p:cNvPr>
          <p:cNvSpPr/>
          <p:nvPr/>
        </p:nvSpPr>
        <p:spPr>
          <a:xfrm>
            <a:off x="8744000" y="2906573"/>
            <a:ext cx="2312420" cy="461665"/>
          </a:xfrm>
          <a:prstGeom prst="rect">
            <a:avLst/>
          </a:prstGeom>
          <a:noFill/>
          <a:ln>
            <a:solidFill>
              <a:srgbClr val="8EC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0D33E-F170-F342-A798-C3287589B740}"/>
              </a:ext>
            </a:extLst>
          </p:cNvPr>
          <p:cNvSpPr/>
          <p:nvPr/>
        </p:nvSpPr>
        <p:spPr>
          <a:xfrm>
            <a:off x="8744000" y="2906573"/>
            <a:ext cx="1156854" cy="461665"/>
          </a:xfrm>
          <a:prstGeom prst="rect">
            <a:avLst/>
          </a:prstGeom>
          <a:solidFill>
            <a:srgbClr val="8E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8EC423"/>
              </a:solidFill>
            </a:endParaRPr>
          </a:p>
        </p:txBody>
      </p:sp>
      <p:sp>
        <p:nvSpPr>
          <p:cNvPr id="32" name="TextBox 78">
            <a:extLst>
              <a:ext uri="{FF2B5EF4-FFF2-40B4-BE49-F238E27FC236}">
                <a16:creationId xmlns:a16="http://schemas.microsoft.com/office/drawing/2014/main" id="{EB111DE7-6F42-AD4E-959C-1745F29166FA}"/>
              </a:ext>
            </a:extLst>
          </p:cNvPr>
          <p:cNvSpPr txBox="1"/>
          <p:nvPr/>
        </p:nvSpPr>
        <p:spPr>
          <a:xfrm>
            <a:off x="9198405" y="2934906"/>
            <a:ext cx="701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spc="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3.3M</a:t>
            </a:r>
          </a:p>
        </p:txBody>
      </p:sp>
      <p:sp>
        <p:nvSpPr>
          <p:cNvPr id="33" name="TextBox 79">
            <a:extLst>
              <a:ext uri="{FF2B5EF4-FFF2-40B4-BE49-F238E27FC236}">
                <a16:creationId xmlns:a16="http://schemas.microsoft.com/office/drawing/2014/main" id="{FB051E98-E45A-3E47-B085-7C26584E1C1A}"/>
              </a:ext>
            </a:extLst>
          </p:cNvPr>
          <p:cNvSpPr txBox="1"/>
          <p:nvPr/>
        </p:nvSpPr>
        <p:spPr>
          <a:xfrm>
            <a:off x="9916399" y="2934754"/>
            <a:ext cx="1133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100" dirty="0">
                <a:solidFill>
                  <a:srgbClr val="8EC42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SQ FT</a:t>
            </a:r>
          </a:p>
        </p:txBody>
      </p:sp>
      <p:sp>
        <p:nvSpPr>
          <p:cNvPr id="34" name="TextBox 80">
            <a:extLst>
              <a:ext uri="{FF2B5EF4-FFF2-40B4-BE49-F238E27FC236}">
                <a16:creationId xmlns:a16="http://schemas.microsoft.com/office/drawing/2014/main" id="{35BBD8E5-9EBF-B04E-86FD-4A72DA1A8107}"/>
              </a:ext>
            </a:extLst>
          </p:cNvPr>
          <p:cNvSpPr txBox="1"/>
          <p:nvPr/>
        </p:nvSpPr>
        <p:spPr>
          <a:xfrm>
            <a:off x="11077667" y="2460427"/>
            <a:ext cx="461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RPV</a:t>
            </a:r>
          </a:p>
        </p:txBody>
      </p:sp>
      <p:sp>
        <p:nvSpPr>
          <p:cNvPr id="35" name="TextBox 81">
            <a:extLst>
              <a:ext uri="{FF2B5EF4-FFF2-40B4-BE49-F238E27FC236}">
                <a16:creationId xmlns:a16="http://schemas.microsoft.com/office/drawing/2014/main" id="{52A93344-8FA3-A046-BFA4-D653E083B419}"/>
              </a:ext>
            </a:extLst>
          </p:cNvPr>
          <p:cNvSpPr txBox="1"/>
          <p:nvPr/>
        </p:nvSpPr>
        <p:spPr>
          <a:xfrm>
            <a:off x="11071964" y="2992298"/>
            <a:ext cx="638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Gross</a:t>
            </a:r>
          </a:p>
        </p:txBody>
      </p:sp>
      <p:pic>
        <p:nvPicPr>
          <p:cNvPr id="36" name="Picture 35" descr="A close up of a sign&#10;&#10;Description automatically generated">
            <a:extLst>
              <a:ext uri="{FF2B5EF4-FFF2-40B4-BE49-F238E27FC236}">
                <a16:creationId xmlns:a16="http://schemas.microsoft.com/office/drawing/2014/main" id="{9F8B0735-6826-7449-8247-5D32225A56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6399" y="3588784"/>
            <a:ext cx="1178834" cy="1173983"/>
          </a:xfrm>
          <a:prstGeom prst="rect">
            <a:avLst/>
          </a:prstGeom>
        </p:spPr>
      </p:pic>
      <p:sp>
        <p:nvSpPr>
          <p:cNvPr id="37" name="TextBox 83">
            <a:extLst>
              <a:ext uri="{FF2B5EF4-FFF2-40B4-BE49-F238E27FC236}">
                <a16:creationId xmlns:a16="http://schemas.microsoft.com/office/drawing/2014/main" id="{E8FFFB86-6CFF-4F46-87A0-CACFB436CE3F}"/>
              </a:ext>
            </a:extLst>
          </p:cNvPr>
          <p:cNvSpPr txBox="1"/>
          <p:nvPr/>
        </p:nvSpPr>
        <p:spPr>
          <a:xfrm>
            <a:off x="1498602" y="5198496"/>
            <a:ext cx="850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40</a:t>
            </a:r>
          </a:p>
        </p:txBody>
      </p:sp>
      <p:sp>
        <p:nvSpPr>
          <p:cNvPr id="38" name="TextBox 84">
            <a:extLst>
              <a:ext uri="{FF2B5EF4-FFF2-40B4-BE49-F238E27FC236}">
                <a16:creationId xmlns:a16="http://schemas.microsoft.com/office/drawing/2014/main" id="{7E369DC7-02E1-6F4A-8142-45BA11F77D29}"/>
              </a:ext>
            </a:extLst>
          </p:cNvPr>
          <p:cNvSpPr txBox="1"/>
          <p:nvPr/>
        </p:nvSpPr>
        <p:spPr>
          <a:xfrm>
            <a:off x="1511509" y="5632831"/>
            <a:ext cx="1739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Miles primary roads / </a:t>
            </a:r>
            <a:b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125 total</a:t>
            </a:r>
          </a:p>
        </p:txBody>
      </p:sp>
      <p:sp>
        <p:nvSpPr>
          <p:cNvPr id="39" name="TextBox 85">
            <a:extLst>
              <a:ext uri="{FF2B5EF4-FFF2-40B4-BE49-F238E27FC236}">
                <a16:creationId xmlns:a16="http://schemas.microsoft.com/office/drawing/2014/main" id="{8B1119E7-8E7E-2A4C-BC31-12DE4FBFD72D}"/>
              </a:ext>
            </a:extLst>
          </p:cNvPr>
          <p:cNvSpPr txBox="1"/>
          <p:nvPr/>
        </p:nvSpPr>
        <p:spPr>
          <a:xfrm>
            <a:off x="4057766" y="5198496"/>
            <a:ext cx="850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17.5</a:t>
            </a:r>
          </a:p>
        </p:txBody>
      </p:sp>
      <p:sp>
        <p:nvSpPr>
          <p:cNvPr id="40" name="TextBox 86">
            <a:extLst>
              <a:ext uri="{FF2B5EF4-FFF2-40B4-BE49-F238E27FC236}">
                <a16:creationId xmlns:a16="http://schemas.microsoft.com/office/drawing/2014/main" id="{4C1ADE27-373C-6042-82AB-5852824F3B24}"/>
              </a:ext>
            </a:extLst>
          </p:cNvPr>
          <p:cNvSpPr txBox="1"/>
          <p:nvPr/>
        </p:nvSpPr>
        <p:spPr>
          <a:xfrm>
            <a:off x="4110347" y="5646377"/>
            <a:ext cx="1739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Miles railroad for shipping</a:t>
            </a:r>
          </a:p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nuclear fuel</a:t>
            </a:r>
          </a:p>
        </p:txBody>
      </p:sp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96E87DC8-9D40-9C4A-A9E9-7F73073143B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718" y="5113496"/>
            <a:ext cx="941674" cy="937800"/>
          </a:xfrm>
          <a:prstGeom prst="rect">
            <a:avLst/>
          </a:prstGeom>
        </p:spPr>
      </p:pic>
      <p:pic>
        <p:nvPicPr>
          <p:cNvPr id="42" name="Picture 41" descr="A black sign with white letters&#10;&#10;Description automatically generated">
            <a:extLst>
              <a:ext uri="{FF2B5EF4-FFF2-40B4-BE49-F238E27FC236}">
                <a16:creationId xmlns:a16="http://schemas.microsoft.com/office/drawing/2014/main" id="{82D23648-82C4-CD44-BAB7-5D5785D2A63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787" y="5130623"/>
            <a:ext cx="1101760" cy="1092729"/>
          </a:xfrm>
          <a:prstGeom prst="rect">
            <a:avLst/>
          </a:prstGeom>
        </p:spPr>
      </p:pic>
      <p:pic>
        <p:nvPicPr>
          <p:cNvPr id="43" name="Picture 42" descr="A picture containing bird&#10;&#10;Description automatically generated">
            <a:extLst>
              <a:ext uri="{FF2B5EF4-FFF2-40B4-BE49-F238E27FC236}">
                <a16:creationId xmlns:a16="http://schemas.microsoft.com/office/drawing/2014/main" id="{36DF7108-D5AF-4649-A840-0D0E8C670C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30" y="4831642"/>
            <a:ext cx="1326659" cy="1710310"/>
          </a:xfrm>
          <a:prstGeom prst="rect">
            <a:avLst/>
          </a:prstGeom>
        </p:spPr>
      </p:pic>
      <p:sp>
        <p:nvSpPr>
          <p:cNvPr id="44" name="TextBox 90">
            <a:extLst>
              <a:ext uri="{FF2B5EF4-FFF2-40B4-BE49-F238E27FC236}">
                <a16:creationId xmlns:a16="http://schemas.microsoft.com/office/drawing/2014/main" id="{7ECD26F6-CE71-3D4B-80C6-2AA5A8B33F01}"/>
              </a:ext>
            </a:extLst>
          </p:cNvPr>
          <p:cNvSpPr txBox="1"/>
          <p:nvPr/>
        </p:nvSpPr>
        <p:spPr>
          <a:xfrm>
            <a:off x="5907162" y="5051783"/>
            <a:ext cx="850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b="1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7</a:t>
            </a:r>
          </a:p>
        </p:txBody>
      </p:sp>
      <p:sp>
        <p:nvSpPr>
          <p:cNvPr id="45" name="TextBox 91">
            <a:extLst>
              <a:ext uri="{FF2B5EF4-FFF2-40B4-BE49-F238E27FC236}">
                <a16:creationId xmlns:a16="http://schemas.microsoft.com/office/drawing/2014/main" id="{B8F4F0CC-9C60-044B-95AB-A754C30ACC50}"/>
              </a:ext>
            </a:extLst>
          </p:cNvPr>
          <p:cNvSpPr txBox="1"/>
          <p:nvPr/>
        </p:nvSpPr>
        <p:spPr>
          <a:xfrm>
            <a:off x="6774503" y="5130511"/>
            <a:ext cx="174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Substations with interfaces</a:t>
            </a:r>
          </a:p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 2 power providers</a:t>
            </a:r>
          </a:p>
        </p:txBody>
      </p:sp>
      <p:sp>
        <p:nvSpPr>
          <p:cNvPr id="46" name="TextBox 92">
            <a:extLst>
              <a:ext uri="{FF2B5EF4-FFF2-40B4-BE49-F238E27FC236}">
                <a16:creationId xmlns:a16="http://schemas.microsoft.com/office/drawing/2014/main" id="{CB26F37A-F400-7B44-99D1-B74A853BFA25}"/>
              </a:ext>
            </a:extLst>
          </p:cNvPr>
          <p:cNvSpPr txBox="1"/>
          <p:nvPr/>
        </p:nvSpPr>
        <p:spPr>
          <a:xfrm>
            <a:off x="5903967" y="5660348"/>
            <a:ext cx="850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b="1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112</a:t>
            </a:r>
          </a:p>
        </p:txBody>
      </p:sp>
      <p:sp>
        <p:nvSpPr>
          <p:cNvPr id="47" name="TextBox 93">
            <a:extLst>
              <a:ext uri="{FF2B5EF4-FFF2-40B4-BE49-F238E27FC236}">
                <a16:creationId xmlns:a16="http://schemas.microsoft.com/office/drawing/2014/main" id="{B496D2C5-B789-0E44-AAE1-DC775D592D86}"/>
              </a:ext>
            </a:extLst>
          </p:cNvPr>
          <p:cNvSpPr txBox="1"/>
          <p:nvPr/>
        </p:nvSpPr>
        <p:spPr>
          <a:xfrm>
            <a:off x="6771308" y="5739076"/>
            <a:ext cx="174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Miles high-voltage</a:t>
            </a:r>
          </a:p>
          <a:p>
            <a:r>
              <a:rPr lang="en-US" sz="1200" dirty="0">
                <a:solidFill>
                  <a:srgbClr val="07519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transmission lines</a:t>
            </a:r>
          </a:p>
        </p:txBody>
      </p:sp>
      <p:pic>
        <p:nvPicPr>
          <p:cNvPr id="4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E595D651-81F6-B043-85FE-1E0E132D637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927" y="5113496"/>
            <a:ext cx="941674" cy="937800"/>
          </a:xfrm>
          <a:prstGeom prst="rect">
            <a:avLst/>
          </a:prstGeom>
        </p:spPr>
      </p:pic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0EB780DA-7AD4-824F-AFA2-A2F3F315A4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135" y="5113496"/>
            <a:ext cx="941674" cy="937800"/>
          </a:xfrm>
          <a:prstGeom prst="rect">
            <a:avLst/>
          </a:prstGeom>
        </p:spPr>
      </p:pic>
      <p:pic>
        <p:nvPicPr>
          <p:cNvPr id="50" name="Picture 49" descr="A close up of a map&#10;&#10;Description automatically generated">
            <a:extLst>
              <a:ext uri="{FF2B5EF4-FFF2-40B4-BE49-F238E27FC236}">
                <a16:creationId xmlns:a16="http://schemas.microsoft.com/office/drawing/2014/main" id="{1A9910CF-2593-1848-9F7B-5352567DABC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84" y="1269874"/>
            <a:ext cx="4865889" cy="3765907"/>
          </a:xfrm>
          <a:prstGeom prst="rect">
            <a:avLst/>
          </a:prstGeom>
        </p:spPr>
      </p:pic>
      <p:sp>
        <p:nvSpPr>
          <p:cNvPr id="52" name="Slide Number Placeholder 17">
            <a:extLst>
              <a:ext uri="{FF2B5EF4-FFF2-40B4-BE49-F238E27FC236}">
                <a16:creationId xmlns:a16="http://schemas.microsoft.com/office/drawing/2014/main" id="{4F673AB4-3C07-AA49-A217-D6C753D6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020" y="6492875"/>
            <a:ext cx="434428" cy="365125"/>
          </a:xfrm>
        </p:spPr>
        <p:txBody>
          <a:bodyPr/>
          <a:lstStyle/>
          <a:p>
            <a:fld id="{82B577FA-F7D9-2C48-919F-F962E3BF952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36029"/>
            <a:ext cx="8465820" cy="521970"/>
          </a:xfrm>
          <a:custGeom>
            <a:avLst/>
            <a:gdLst/>
            <a:ahLst/>
            <a:cxnLst/>
            <a:rect l="l" t="t" r="r" b="b"/>
            <a:pathLst>
              <a:path w="8465820" h="521970">
                <a:moveTo>
                  <a:pt x="0" y="521970"/>
                </a:moveTo>
                <a:lnTo>
                  <a:pt x="8465820" y="521970"/>
                </a:lnTo>
                <a:lnTo>
                  <a:pt x="8465820" y="0"/>
                </a:lnTo>
                <a:lnTo>
                  <a:pt x="0" y="0"/>
                </a:lnTo>
                <a:lnTo>
                  <a:pt x="0" y="521970"/>
                </a:lnTo>
                <a:close/>
              </a:path>
            </a:pathLst>
          </a:custGeom>
          <a:solidFill>
            <a:srgbClr val="0550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04363" y="6544058"/>
            <a:ext cx="98425" cy="126364"/>
          </a:xfrm>
          <a:custGeom>
            <a:avLst/>
            <a:gdLst/>
            <a:ahLst/>
            <a:cxnLst/>
            <a:rect l="l" t="t" r="r" b="b"/>
            <a:pathLst>
              <a:path w="98425" h="126365">
                <a:moveTo>
                  <a:pt x="63190" y="0"/>
                </a:moveTo>
                <a:lnTo>
                  <a:pt x="0" y="0"/>
                </a:lnTo>
                <a:lnTo>
                  <a:pt x="0" y="123723"/>
                </a:lnTo>
                <a:lnTo>
                  <a:pt x="6056" y="124474"/>
                </a:lnTo>
                <a:lnTo>
                  <a:pt x="12739" y="125129"/>
                </a:lnTo>
                <a:lnTo>
                  <a:pt x="19957" y="125592"/>
                </a:lnTo>
                <a:lnTo>
                  <a:pt x="27622" y="125768"/>
                </a:lnTo>
                <a:lnTo>
                  <a:pt x="44394" y="124458"/>
                </a:lnTo>
                <a:lnTo>
                  <a:pt x="58934" y="120655"/>
                </a:lnTo>
                <a:lnTo>
                  <a:pt x="71154" y="114552"/>
                </a:lnTo>
                <a:lnTo>
                  <a:pt x="74858" y="111453"/>
                </a:lnTo>
                <a:lnTo>
                  <a:pt x="15239" y="111453"/>
                </a:lnTo>
                <a:lnTo>
                  <a:pt x="15239" y="9201"/>
                </a:lnTo>
                <a:lnTo>
                  <a:pt x="19049" y="8179"/>
                </a:lnTo>
                <a:lnTo>
                  <a:pt x="78218" y="8179"/>
                </a:lnTo>
                <a:lnTo>
                  <a:pt x="72166" y="3674"/>
                </a:lnTo>
                <a:lnTo>
                  <a:pt x="63190" y="0"/>
                </a:lnTo>
                <a:close/>
              </a:path>
              <a:path w="98425" h="126365">
                <a:moveTo>
                  <a:pt x="78218" y="8179"/>
                </a:moveTo>
                <a:lnTo>
                  <a:pt x="33336" y="8179"/>
                </a:lnTo>
                <a:lnTo>
                  <a:pt x="54589" y="11534"/>
                </a:lnTo>
                <a:lnTo>
                  <a:pt x="69772" y="21216"/>
                </a:lnTo>
                <a:lnTo>
                  <a:pt x="78881" y="36650"/>
                </a:lnTo>
                <a:lnTo>
                  <a:pt x="81918" y="57260"/>
                </a:lnTo>
                <a:lnTo>
                  <a:pt x="78569" y="80394"/>
                </a:lnTo>
                <a:lnTo>
                  <a:pt x="68700" y="97393"/>
                </a:lnTo>
                <a:lnTo>
                  <a:pt x="52580" y="107874"/>
                </a:lnTo>
                <a:lnTo>
                  <a:pt x="30478" y="111453"/>
                </a:lnTo>
                <a:lnTo>
                  <a:pt x="74858" y="111453"/>
                </a:lnTo>
                <a:lnTo>
                  <a:pt x="97033" y="71974"/>
                </a:lnTo>
                <a:lnTo>
                  <a:pt x="98104" y="57260"/>
                </a:lnTo>
                <a:lnTo>
                  <a:pt x="97033" y="42433"/>
                </a:lnTo>
                <a:lnTo>
                  <a:pt x="93820" y="29907"/>
                </a:lnTo>
                <a:lnTo>
                  <a:pt x="88464" y="19299"/>
                </a:lnTo>
                <a:lnTo>
                  <a:pt x="80966" y="10224"/>
                </a:lnTo>
                <a:lnTo>
                  <a:pt x="78218" y="8179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29139" y="6544058"/>
            <a:ext cx="100330" cy="123825"/>
          </a:xfrm>
          <a:custGeom>
            <a:avLst/>
            <a:gdLst/>
            <a:ahLst/>
            <a:cxnLst/>
            <a:rect l="l" t="t" r="r" b="b"/>
            <a:pathLst>
              <a:path w="100329" h="123825">
                <a:moveTo>
                  <a:pt x="60046" y="0"/>
                </a:moveTo>
                <a:lnTo>
                  <a:pt x="39032" y="0"/>
                </a:lnTo>
                <a:lnTo>
                  <a:pt x="0" y="123723"/>
                </a:lnTo>
                <a:lnTo>
                  <a:pt x="15246" y="123723"/>
                </a:lnTo>
                <a:lnTo>
                  <a:pt x="28575" y="83844"/>
                </a:lnTo>
                <a:lnTo>
                  <a:pt x="87128" y="83844"/>
                </a:lnTo>
                <a:lnTo>
                  <a:pt x="82835" y="70553"/>
                </a:lnTo>
                <a:lnTo>
                  <a:pt x="31432" y="70553"/>
                </a:lnTo>
                <a:lnTo>
                  <a:pt x="42857" y="33741"/>
                </a:lnTo>
                <a:lnTo>
                  <a:pt x="45726" y="25562"/>
                </a:lnTo>
                <a:lnTo>
                  <a:pt x="47630" y="17382"/>
                </a:lnTo>
                <a:lnTo>
                  <a:pt x="49534" y="10224"/>
                </a:lnTo>
                <a:lnTo>
                  <a:pt x="63349" y="10224"/>
                </a:lnTo>
                <a:lnTo>
                  <a:pt x="60046" y="0"/>
                </a:lnTo>
                <a:close/>
              </a:path>
              <a:path w="100329" h="123825">
                <a:moveTo>
                  <a:pt x="87128" y="83844"/>
                </a:moveTo>
                <a:lnTo>
                  <a:pt x="70480" y="83844"/>
                </a:lnTo>
                <a:lnTo>
                  <a:pt x="83822" y="123723"/>
                </a:lnTo>
                <a:lnTo>
                  <a:pt x="100008" y="123723"/>
                </a:lnTo>
                <a:lnTo>
                  <a:pt x="87128" y="83844"/>
                </a:lnTo>
                <a:close/>
              </a:path>
              <a:path w="100329" h="123825">
                <a:moveTo>
                  <a:pt x="63349" y="10224"/>
                </a:moveTo>
                <a:lnTo>
                  <a:pt x="49534" y="10224"/>
                </a:lnTo>
                <a:lnTo>
                  <a:pt x="51438" y="17382"/>
                </a:lnTo>
                <a:lnTo>
                  <a:pt x="55247" y="33741"/>
                </a:lnTo>
                <a:lnTo>
                  <a:pt x="67624" y="70553"/>
                </a:lnTo>
                <a:lnTo>
                  <a:pt x="82835" y="70553"/>
                </a:lnTo>
                <a:lnTo>
                  <a:pt x="63349" y="1022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91081" y="6544058"/>
            <a:ext cx="109855" cy="126364"/>
          </a:xfrm>
          <a:custGeom>
            <a:avLst/>
            <a:gdLst/>
            <a:ahLst/>
            <a:cxnLst/>
            <a:rect l="l" t="t" r="r" b="b"/>
            <a:pathLst>
              <a:path w="109854" h="126365">
                <a:moveTo>
                  <a:pt x="78479" y="0"/>
                </a:moveTo>
                <a:lnTo>
                  <a:pt x="32710" y="0"/>
                </a:lnTo>
                <a:lnTo>
                  <a:pt x="15830" y="12781"/>
                </a:lnTo>
                <a:lnTo>
                  <a:pt x="4210" y="33710"/>
                </a:lnTo>
                <a:lnTo>
                  <a:pt x="0" y="61350"/>
                </a:lnTo>
                <a:lnTo>
                  <a:pt x="3927" y="87807"/>
                </a:lnTo>
                <a:lnTo>
                  <a:pt x="14997" y="108130"/>
                </a:lnTo>
                <a:lnTo>
                  <a:pt x="32138" y="121167"/>
                </a:lnTo>
                <a:lnTo>
                  <a:pt x="54282" y="125768"/>
                </a:lnTo>
                <a:lnTo>
                  <a:pt x="75773" y="121550"/>
                </a:lnTo>
                <a:lnTo>
                  <a:pt x="88368" y="112475"/>
                </a:lnTo>
                <a:lnTo>
                  <a:pt x="54282" y="112475"/>
                </a:lnTo>
                <a:lnTo>
                  <a:pt x="38288" y="108210"/>
                </a:lnTo>
                <a:lnTo>
                  <a:pt x="26308" y="96754"/>
                </a:lnTo>
                <a:lnTo>
                  <a:pt x="18791" y="80122"/>
                </a:lnTo>
                <a:lnTo>
                  <a:pt x="16185" y="60327"/>
                </a:lnTo>
                <a:lnTo>
                  <a:pt x="18672" y="40372"/>
                </a:lnTo>
                <a:lnTo>
                  <a:pt x="26070" y="23390"/>
                </a:lnTo>
                <a:lnTo>
                  <a:pt x="38288" y="11583"/>
                </a:lnTo>
                <a:lnTo>
                  <a:pt x="55234" y="7157"/>
                </a:lnTo>
                <a:lnTo>
                  <a:pt x="87950" y="7157"/>
                </a:lnTo>
                <a:lnTo>
                  <a:pt x="78479" y="0"/>
                </a:lnTo>
                <a:close/>
              </a:path>
              <a:path w="109854" h="126365">
                <a:moveTo>
                  <a:pt x="87950" y="7157"/>
                </a:moveTo>
                <a:lnTo>
                  <a:pt x="55234" y="7157"/>
                </a:lnTo>
                <a:lnTo>
                  <a:pt x="72039" y="11710"/>
                </a:lnTo>
                <a:lnTo>
                  <a:pt x="83934" y="23645"/>
                </a:lnTo>
                <a:lnTo>
                  <a:pt x="91006" y="40373"/>
                </a:lnTo>
                <a:lnTo>
                  <a:pt x="93343" y="59304"/>
                </a:lnTo>
                <a:lnTo>
                  <a:pt x="90723" y="80122"/>
                </a:lnTo>
                <a:lnTo>
                  <a:pt x="83100" y="97010"/>
                </a:lnTo>
                <a:lnTo>
                  <a:pt x="70834" y="108337"/>
                </a:lnTo>
                <a:lnTo>
                  <a:pt x="54282" y="112475"/>
                </a:lnTo>
                <a:lnTo>
                  <a:pt x="88368" y="112475"/>
                </a:lnTo>
                <a:lnTo>
                  <a:pt x="93336" y="108896"/>
                </a:lnTo>
                <a:lnTo>
                  <a:pt x="105183" y="87807"/>
                </a:lnTo>
                <a:lnTo>
                  <a:pt x="109529" y="58282"/>
                </a:lnTo>
                <a:lnTo>
                  <a:pt x="105734" y="32415"/>
                </a:lnTo>
                <a:lnTo>
                  <a:pt x="94883" y="12397"/>
                </a:lnTo>
                <a:lnTo>
                  <a:pt x="87950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93955" y="6544058"/>
            <a:ext cx="89535" cy="123825"/>
          </a:xfrm>
          <a:custGeom>
            <a:avLst/>
            <a:gdLst/>
            <a:ahLst/>
            <a:cxnLst/>
            <a:rect l="l" t="t" r="r" b="b"/>
            <a:pathLst>
              <a:path w="89534" h="123825">
                <a:moveTo>
                  <a:pt x="18994" y="0"/>
                </a:moveTo>
                <a:lnTo>
                  <a:pt x="0" y="0"/>
                </a:lnTo>
                <a:lnTo>
                  <a:pt x="0" y="123723"/>
                </a:lnTo>
                <a:lnTo>
                  <a:pt x="14294" y="123723"/>
                </a:lnTo>
                <a:lnTo>
                  <a:pt x="14175" y="41028"/>
                </a:lnTo>
                <a:lnTo>
                  <a:pt x="13892" y="28550"/>
                </a:lnTo>
                <a:lnTo>
                  <a:pt x="13342" y="16359"/>
                </a:lnTo>
                <a:lnTo>
                  <a:pt x="28825" y="16359"/>
                </a:lnTo>
                <a:lnTo>
                  <a:pt x="18994" y="0"/>
                </a:lnTo>
                <a:close/>
              </a:path>
              <a:path w="89534" h="123825">
                <a:moveTo>
                  <a:pt x="28825" y="16359"/>
                </a:moveTo>
                <a:lnTo>
                  <a:pt x="14294" y="16359"/>
                </a:lnTo>
                <a:lnTo>
                  <a:pt x="18920" y="26664"/>
                </a:lnTo>
                <a:lnTo>
                  <a:pt x="24172" y="37449"/>
                </a:lnTo>
                <a:lnTo>
                  <a:pt x="29959" y="48425"/>
                </a:lnTo>
                <a:lnTo>
                  <a:pt x="36192" y="59304"/>
                </a:lnTo>
                <a:lnTo>
                  <a:pt x="74301" y="123723"/>
                </a:lnTo>
                <a:lnTo>
                  <a:pt x="89535" y="123723"/>
                </a:lnTo>
                <a:lnTo>
                  <a:pt x="89535" y="102251"/>
                </a:lnTo>
                <a:lnTo>
                  <a:pt x="77158" y="102251"/>
                </a:lnTo>
                <a:lnTo>
                  <a:pt x="72524" y="92249"/>
                </a:lnTo>
                <a:lnTo>
                  <a:pt x="67269" y="82056"/>
                </a:lnTo>
                <a:lnTo>
                  <a:pt x="61480" y="71479"/>
                </a:lnTo>
                <a:lnTo>
                  <a:pt x="55247" y="60327"/>
                </a:lnTo>
                <a:lnTo>
                  <a:pt x="28825" y="16359"/>
                </a:lnTo>
                <a:close/>
              </a:path>
              <a:path w="89534" h="123825">
                <a:moveTo>
                  <a:pt x="89535" y="0"/>
                </a:moveTo>
                <a:lnTo>
                  <a:pt x="75254" y="0"/>
                </a:lnTo>
                <a:lnTo>
                  <a:pt x="75369" y="59304"/>
                </a:lnTo>
                <a:lnTo>
                  <a:pt x="75417" y="63571"/>
                </a:lnTo>
                <a:lnTo>
                  <a:pt x="75849" y="76815"/>
                </a:lnTo>
                <a:lnTo>
                  <a:pt x="76459" y="89485"/>
                </a:lnTo>
                <a:lnTo>
                  <a:pt x="77158" y="102251"/>
                </a:lnTo>
                <a:lnTo>
                  <a:pt x="89535" y="102251"/>
                </a:lnTo>
                <a:lnTo>
                  <a:pt x="89535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19683" y="6544058"/>
            <a:ext cx="100330" cy="123825"/>
          </a:xfrm>
          <a:custGeom>
            <a:avLst/>
            <a:gdLst/>
            <a:ahLst/>
            <a:cxnLst/>
            <a:rect l="l" t="t" r="r" b="b"/>
            <a:pathLst>
              <a:path w="100329" h="123825">
                <a:moveTo>
                  <a:pt x="60046" y="0"/>
                </a:moveTo>
                <a:lnTo>
                  <a:pt x="39974" y="0"/>
                </a:lnTo>
                <a:lnTo>
                  <a:pt x="0" y="123723"/>
                </a:lnTo>
                <a:lnTo>
                  <a:pt x="16198" y="123723"/>
                </a:lnTo>
                <a:lnTo>
                  <a:pt x="28575" y="83844"/>
                </a:lnTo>
                <a:lnTo>
                  <a:pt x="87136" y="83844"/>
                </a:lnTo>
                <a:lnTo>
                  <a:pt x="82842" y="70553"/>
                </a:lnTo>
                <a:lnTo>
                  <a:pt x="31432" y="70553"/>
                </a:lnTo>
                <a:lnTo>
                  <a:pt x="42869" y="33741"/>
                </a:lnTo>
                <a:lnTo>
                  <a:pt x="45726" y="25562"/>
                </a:lnTo>
                <a:lnTo>
                  <a:pt x="47630" y="17382"/>
                </a:lnTo>
                <a:lnTo>
                  <a:pt x="49534" y="10224"/>
                </a:lnTo>
                <a:lnTo>
                  <a:pt x="63350" y="10224"/>
                </a:lnTo>
                <a:lnTo>
                  <a:pt x="60046" y="0"/>
                </a:lnTo>
                <a:close/>
              </a:path>
              <a:path w="100329" h="123825">
                <a:moveTo>
                  <a:pt x="87136" y="83844"/>
                </a:moveTo>
                <a:lnTo>
                  <a:pt x="70493" y="83844"/>
                </a:lnTo>
                <a:lnTo>
                  <a:pt x="83822" y="123723"/>
                </a:lnTo>
                <a:lnTo>
                  <a:pt x="100021" y="123723"/>
                </a:lnTo>
                <a:lnTo>
                  <a:pt x="87136" y="83844"/>
                </a:lnTo>
                <a:close/>
              </a:path>
              <a:path w="100329" h="123825">
                <a:moveTo>
                  <a:pt x="63350" y="10224"/>
                </a:moveTo>
                <a:lnTo>
                  <a:pt x="49534" y="10224"/>
                </a:lnTo>
                <a:lnTo>
                  <a:pt x="51438" y="17382"/>
                </a:lnTo>
                <a:lnTo>
                  <a:pt x="53343" y="25562"/>
                </a:lnTo>
                <a:lnTo>
                  <a:pt x="56199" y="33741"/>
                </a:lnTo>
                <a:lnTo>
                  <a:pt x="67624" y="70553"/>
                </a:lnTo>
                <a:lnTo>
                  <a:pt x="82842" y="70553"/>
                </a:lnTo>
                <a:lnTo>
                  <a:pt x="63350" y="1022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00667" y="6544058"/>
            <a:ext cx="109855" cy="126364"/>
          </a:xfrm>
          <a:custGeom>
            <a:avLst/>
            <a:gdLst/>
            <a:ahLst/>
            <a:cxnLst/>
            <a:rect l="l" t="t" r="r" b="b"/>
            <a:pathLst>
              <a:path w="109854" h="126365">
                <a:moveTo>
                  <a:pt x="78882" y="0"/>
                </a:moveTo>
                <a:lnTo>
                  <a:pt x="33112" y="0"/>
                </a:lnTo>
                <a:lnTo>
                  <a:pt x="15955" y="12781"/>
                </a:lnTo>
                <a:lnTo>
                  <a:pt x="4227" y="33710"/>
                </a:lnTo>
                <a:lnTo>
                  <a:pt x="0" y="61350"/>
                </a:lnTo>
                <a:lnTo>
                  <a:pt x="4063" y="87807"/>
                </a:lnTo>
                <a:lnTo>
                  <a:pt x="15360" y="108130"/>
                </a:lnTo>
                <a:lnTo>
                  <a:pt x="32551" y="121167"/>
                </a:lnTo>
                <a:lnTo>
                  <a:pt x="54295" y="125768"/>
                </a:lnTo>
                <a:lnTo>
                  <a:pt x="75786" y="121550"/>
                </a:lnTo>
                <a:lnTo>
                  <a:pt x="88381" y="112475"/>
                </a:lnTo>
                <a:lnTo>
                  <a:pt x="55247" y="112475"/>
                </a:lnTo>
                <a:lnTo>
                  <a:pt x="38845" y="108210"/>
                </a:lnTo>
                <a:lnTo>
                  <a:pt x="26911" y="96754"/>
                </a:lnTo>
                <a:lnTo>
                  <a:pt x="19620" y="80122"/>
                </a:lnTo>
                <a:lnTo>
                  <a:pt x="17150" y="60327"/>
                </a:lnTo>
                <a:lnTo>
                  <a:pt x="19486" y="40372"/>
                </a:lnTo>
                <a:lnTo>
                  <a:pt x="26554" y="23390"/>
                </a:lnTo>
                <a:lnTo>
                  <a:pt x="38444" y="11583"/>
                </a:lnTo>
                <a:lnTo>
                  <a:pt x="55247" y="7157"/>
                </a:lnTo>
                <a:lnTo>
                  <a:pt x="88196" y="7157"/>
                </a:lnTo>
                <a:lnTo>
                  <a:pt x="78882" y="0"/>
                </a:lnTo>
                <a:close/>
              </a:path>
              <a:path w="109854" h="126365">
                <a:moveTo>
                  <a:pt x="88196" y="7157"/>
                </a:moveTo>
                <a:lnTo>
                  <a:pt x="55247" y="7157"/>
                </a:lnTo>
                <a:lnTo>
                  <a:pt x="72050" y="11710"/>
                </a:lnTo>
                <a:lnTo>
                  <a:pt x="83940" y="23645"/>
                </a:lnTo>
                <a:lnTo>
                  <a:pt x="91008" y="40373"/>
                </a:lnTo>
                <a:lnTo>
                  <a:pt x="93217" y="58282"/>
                </a:lnTo>
                <a:lnTo>
                  <a:pt x="93222" y="60327"/>
                </a:lnTo>
                <a:lnTo>
                  <a:pt x="90874" y="80122"/>
                </a:lnTo>
                <a:lnTo>
                  <a:pt x="83583" y="97010"/>
                </a:lnTo>
                <a:lnTo>
                  <a:pt x="71648" y="108337"/>
                </a:lnTo>
                <a:lnTo>
                  <a:pt x="55247" y="112475"/>
                </a:lnTo>
                <a:lnTo>
                  <a:pt x="88381" y="112475"/>
                </a:lnTo>
                <a:lnTo>
                  <a:pt x="93348" y="108896"/>
                </a:lnTo>
                <a:lnTo>
                  <a:pt x="105196" y="87807"/>
                </a:lnTo>
                <a:lnTo>
                  <a:pt x="109542" y="58282"/>
                </a:lnTo>
                <a:lnTo>
                  <a:pt x="105761" y="32415"/>
                </a:lnTo>
                <a:lnTo>
                  <a:pt x="95014" y="12397"/>
                </a:lnTo>
                <a:lnTo>
                  <a:pt x="88196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48306" y="6544058"/>
            <a:ext cx="89535" cy="123825"/>
          </a:xfrm>
          <a:custGeom>
            <a:avLst/>
            <a:gdLst/>
            <a:ahLst/>
            <a:cxnLst/>
            <a:rect l="l" t="t" r="r" b="b"/>
            <a:pathLst>
              <a:path w="89534" h="123825">
                <a:moveTo>
                  <a:pt x="18994" y="0"/>
                </a:moveTo>
                <a:lnTo>
                  <a:pt x="0" y="0"/>
                </a:lnTo>
                <a:lnTo>
                  <a:pt x="0" y="123723"/>
                </a:lnTo>
                <a:lnTo>
                  <a:pt x="14294" y="123723"/>
                </a:lnTo>
                <a:lnTo>
                  <a:pt x="14175" y="41028"/>
                </a:lnTo>
                <a:lnTo>
                  <a:pt x="13892" y="28550"/>
                </a:lnTo>
                <a:lnTo>
                  <a:pt x="13342" y="16359"/>
                </a:lnTo>
                <a:lnTo>
                  <a:pt x="28825" y="16359"/>
                </a:lnTo>
                <a:lnTo>
                  <a:pt x="18994" y="0"/>
                </a:lnTo>
                <a:close/>
              </a:path>
              <a:path w="89534" h="123825">
                <a:moveTo>
                  <a:pt x="28825" y="16359"/>
                </a:moveTo>
                <a:lnTo>
                  <a:pt x="14294" y="16359"/>
                </a:lnTo>
                <a:lnTo>
                  <a:pt x="18920" y="26664"/>
                </a:lnTo>
                <a:lnTo>
                  <a:pt x="24172" y="37449"/>
                </a:lnTo>
                <a:lnTo>
                  <a:pt x="29959" y="48425"/>
                </a:lnTo>
                <a:lnTo>
                  <a:pt x="36192" y="59304"/>
                </a:lnTo>
                <a:lnTo>
                  <a:pt x="74276" y="123723"/>
                </a:lnTo>
                <a:lnTo>
                  <a:pt x="89510" y="123723"/>
                </a:lnTo>
                <a:lnTo>
                  <a:pt x="89510" y="102251"/>
                </a:lnTo>
                <a:lnTo>
                  <a:pt x="77196" y="102251"/>
                </a:lnTo>
                <a:lnTo>
                  <a:pt x="72561" y="92249"/>
                </a:lnTo>
                <a:lnTo>
                  <a:pt x="67292" y="82056"/>
                </a:lnTo>
                <a:lnTo>
                  <a:pt x="61488" y="71479"/>
                </a:lnTo>
                <a:lnTo>
                  <a:pt x="55247" y="60327"/>
                </a:lnTo>
                <a:lnTo>
                  <a:pt x="28825" y="16359"/>
                </a:lnTo>
                <a:close/>
              </a:path>
              <a:path w="89534" h="123825">
                <a:moveTo>
                  <a:pt x="89510" y="0"/>
                </a:moveTo>
                <a:lnTo>
                  <a:pt x="75292" y="0"/>
                </a:lnTo>
                <a:lnTo>
                  <a:pt x="75401" y="59304"/>
                </a:lnTo>
                <a:lnTo>
                  <a:pt x="75446" y="63571"/>
                </a:lnTo>
                <a:lnTo>
                  <a:pt x="75863" y="76815"/>
                </a:lnTo>
                <a:lnTo>
                  <a:pt x="76470" y="89485"/>
                </a:lnTo>
                <a:lnTo>
                  <a:pt x="77196" y="102251"/>
                </a:lnTo>
                <a:lnTo>
                  <a:pt x="89510" y="102251"/>
                </a:lnTo>
                <a:lnTo>
                  <a:pt x="8951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73996" y="6544058"/>
            <a:ext cx="100330" cy="123825"/>
          </a:xfrm>
          <a:custGeom>
            <a:avLst/>
            <a:gdLst/>
            <a:ahLst/>
            <a:cxnLst/>
            <a:rect l="l" t="t" r="r" b="b"/>
            <a:pathLst>
              <a:path w="100329" h="123825">
                <a:moveTo>
                  <a:pt x="60146" y="0"/>
                </a:moveTo>
                <a:lnTo>
                  <a:pt x="40011" y="0"/>
                </a:lnTo>
                <a:lnTo>
                  <a:pt x="0" y="123723"/>
                </a:lnTo>
                <a:lnTo>
                  <a:pt x="16249" y="123723"/>
                </a:lnTo>
                <a:lnTo>
                  <a:pt x="28563" y="83844"/>
                </a:lnTo>
                <a:lnTo>
                  <a:pt x="87177" y="83844"/>
                </a:lnTo>
                <a:lnTo>
                  <a:pt x="82892" y="70553"/>
                </a:lnTo>
                <a:lnTo>
                  <a:pt x="31482" y="70553"/>
                </a:lnTo>
                <a:lnTo>
                  <a:pt x="42908" y="33741"/>
                </a:lnTo>
                <a:lnTo>
                  <a:pt x="45700" y="25562"/>
                </a:lnTo>
                <a:lnTo>
                  <a:pt x="47605" y="17382"/>
                </a:lnTo>
                <a:lnTo>
                  <a:pt x="49509" y="10224"/>
                </a:lnTo>
                <a:lnTo>
                  <a:pt x="63442" y="10224"/>
                </a:lnTo>
                <a:lnTo>
                  <a:pt x="60146" y="0"/>
                </a:lnTo>
                <a:close/>
              </a:path>
              <a:path w="100329" h="123825">
                <a:moveTo>
                  <a:pt x="87177" y="83844"/>
                </a:moveTo>
                <a:lnTo>
                  <a:pt x="70582" y="83844"/>
                </a:lnTo>
                <a:lnTo>
                  <a:pt x="83911" y="123723"/>
                </a:lnTo>
                <a:lnTo>
                  <a:pt x="100034" y="123723"/>
                </a:lnTo>
                <a:lnTo>
                  <a:pt x="87177" y="83844"/>
                </a:lnTo>
                <a:close/>
              </a:path>
              <a:path w="100329" h="123825">
                <a:moveTo>
                  <a:pt x="63442" y="10224"/>
                </a:moveTo>
                <a:lnTo>
                  <a:pt x="49509" y="10224"/>
                </a:lnTo>
                <a:lnTo>
                  <a:pt x="51540" y="17382"/>
                </a:lnTo>
                <a:lnTo>
                  <a:pt x="53444" y="25562"/>
                </a:lnTo>
                <a:lnTo>
                  <a:pt x="56237" y="33741"/>
                </a:lnTo>
                <a:lnTo>
                  <a:pt x="67662" y="70553"/>
                </a:lnTo>
                <a:lnTo>
                  <a:pt x="82892" y="70553"/>
                </a:lnTo>
                <a:lnTo>
                  <a:pt x="63442" y="1022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659788" y="6544058"/>
            <a:ext cx="100330" cy="123825"/>
          </a:xfrm>
          <a:custGeom>
            <a:avLst/>
            <a:gdLst/>
            <a:ahLst/>
            <a:cxnLst/>
            <a:rect l="l" t="t" r="r" b="b"/>
            <a:pathLst>
              <a:path w="100329" h="123825">
                <a:moveTo>
                  <a:pt x="60022" y="0"/>
                </a:moveTo>
                <a:lnTo>
                  <a:pt x="39020" y="0"/>
                </a:lnTo>
                <a:lnTo>
                  <a:pt x="0" y="123723"/>
                </a:lnTo>
                <a:lnTo>
                  <a:pt x="15233" y="123723"/>
                </a:lnTo>
                <a:lnTo>
                  <a:pt x="27674" y="83844"/>
                </a:lnTo>
                <a:lnTo>
                  <a:pt x="87137" y="83844"/>
                </a:lnTo>
                <a:lnTo>
                  <a:pt x="82839" y="70553"/>
                </a:lnTo>
                <a:lnTo>
                  <a:pt x="31482" y="70553"/>
                </a:lnTo>
                <a:lnTo>
                  <a:pt x="42908" y="33741"/>
                </a:lnTo>
                <a:lnTo>
                  <a:pt x="45700" y="25562"/>
                </a:lnTo>
                <a:lnTo>
                  <a:pt x="47605" y="17382"/>
                </a:lnTo>
                <a:lnTo>
                  <a:pt x="49509" y="10224"/>
                </a:lnTo>
                <a:lnTo>
                  <a:pt x="63329" y="10224"/>
                </a:lnTo>
                <a:lnTo>
                  <a:pt x="60022" y="0"/>
                </a:lnTo>
                <a:close/>
              </a:path>
              <a:path w="100329" h="123825">
                <a:moveTo>
                  <a:pt x="87137" y="83844"/>
                </a:moveTo>
                <a:lnTo>
                  <a:pt x="70455" y="83844"/>
                </a:lnTo>
                <a:lnTo>
                  <a:pt x="83784" y="123723"/>
                </a:lnTo>
                <a:lnTo>
                  <a:pt x="100034" y="123723"/>
                </a:lnTo>
                <a:lnTo>
                  <a:pt x="87137" y="83844"/>
                </a:lnTo>
                <a:close/>
              </a:path>
              <a:path w="100329" h="123825">
                <a:moveTo>
                  <a:pt x="63329" y="10224"/>
                </a:moveTo>
                <a:lnTo>
                  <a:pt x="49509" y="10224"/>
                </a:lnTo>
                <a:lnTo>
                  <a:pt x="51413" y="17382"/>
                </a:lnTo>
                <a:lnTo>
                  <a:pt x="55221" y="33741"/>
                </a:lnTo>
                <a:lnTo>
                  <a:pt x="67662" y="70553"/>
                </a:lnTo>
                <a:lnTo>
                  <a:pt x="82839" y="70553"/>
                </a:lnTo>
                <a:lnTo>
                  <a:pt x="63329" y="1022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795113" y="6544058"/>
            <a:ext cx="75565" cy="126364"/>
          </a:xfrm>
          <a:custGeom>
            <a:avLst/>
            <a:gdLst/>
            <a:ahLst/>
            <a:cxnLst/>
            <a:rect l="l" t="t" r="r" b="b"/>
            <a:pathLst>
              <a:path w="75565" h="126365">
                <a:moveTo>
                  <a:pt x="54168" y="0"/>
                </a:moveTo>
                <a:lnTo>
                  <a:pt x="0" y="0"/>
                </a:lnTo>
                <a:lnTo>
                  <a:pt x="0" y="123723"/>
                </a:lnTo>
                <a:lnTo>
                  <a:pt x="4697" y="124745"/>
                </a:lnTo>
                <a:lnTo>
                  <a:pt x="13329" y="125768"/>
                </a:lnTo>
                <a:lnTo>
                  <a:pt x="23739" y="125768"/>
                </a:lnTo>
                <a:lnTo>
                  <a:pt x="65631" y="113498"/>
                </a:lnTo>
                <a:lnTo>
                  <a:pt x="66406" y="112475"/>
                </a:lnTo>
                <a:lnTo>
                  <a:pt x="18026" y="112475"/>
                </a:lnTo>
                <a:lnTo>
                  <a:pt x="15233" y="111453"/>
                </a:lnTo>
                <a:lnTo>
                  <a:pt x="15233" y="62372"/>
                </a:lnTo>
                <a:lnTo>
                  <a:pt x="63326" y="62372"/>
                </a:lnTo>
                <a:lnTo>
                  <a:pt x="59085" y="58889"/>
                </a:lnTo>
                <a:lnTo>
                  <a:pt x="50397" y="55215"/>
                </a:lnTo>
                <a:lnTo>
                  <a:pt x="59294" y="50310"/>
                </a:lnTo>
                <a:lnTo>
                  <a:pt x="59497" y="50102"/>
                </a:lnTo>
                <a:lnTo>
                  <a:pt x="15233" y="50102"/>
                </a:lnTo>
                <a:lnTo>
                  <a:pt x="15233" y="8179"/>
                </a:lnTo>
                <a:lnTo>
                  <a:pt x="18026" y="8179"/>
                </a:lnTo>
                <a:lnTo>
                  <a:pt x="21834" y="7157"/>
                </a:lnTo>
                <a:lnTo>
                  <a:pt x="64896" y="7157"/>
                </a:lnTo>
                <a:lnTo>
                  <a:pt x="60934" y="4089"/>
                </a:lnTo>
                <a:lnTo>
                  <a:pt x="54805" y="223"/>
                </a:lnTo>
                <a:lnTo>
                  <a:pt x="54168" y="0"/>
                </a:lnTo>
                <a:close/>
              </a:path>
              <a:path w="75565" h="126365">
                <a:moveTo>
                  <a:pt x="63326" y="62372"/>
                </a:moveTo>
                <a:lnTo>
                  <a:pt x="28563" y="62372"/>
                </a:lnTo>
                <a:lnTo>
                  <a:pt x="40125" y="63762"/>
                </a:lnTo>
                <a:lnTo>
                  <a:pt x="49842" y="68124"/>
                </a:lnTo>
                <a:lnTo>
                  <a:pt x="56536" y="75745"/>
                </a:lnTo>
                <a:lnTo>
                  <a:pt x="59030" y="86913"/>
                </a:lnTo>
                <a:lnTo>
                  <a:pt x="56536" y="99103"/>
                </a:lnTo>
                <a:lnTo>
                  <a:pt x="49842" y="106979"/>
                </a:lnTo>
                <a:lnTo>
                  <a:pt x="40125" y="111213"/>
                </a:lnTo>
                <a:lnTo>
                  <a:pt x="28563" y="112475"/>
                </a:lnTo>
                <a:lnTo>
                  <a:pt x="66406" y="112475"/>
                </a:lnTo>
                <a:lnTo>
                  <a:pt x="69529" y="108353"/>
                </a:lnTo>
                <a:lnTo>
                  <a:pt x="72534" y="102250"/>
                </a:lnTo>
                <a:lnTo>
                  <a:pt x="74468" y="95380"/>
                </a:lnTo>
                <a:lnTo>
                  <a:pt x="75152" y="87935"/>
                </a:lnTo>
                <a:lnTo>
                  <a:pt x="72891" y="75058"/>
                </a:lnTo>
                <a:lnTo>
                  <a:pt x="67059" y="65440"/>
                </a:lnTo>
                <a:lnTo>
                  <a:pt x="63326" y="62372"/>
                </a:lnTo>
                <a:close/>
              </a:path>
              <a:path w="75565" h="126365">
                <a:moveTo>
                  <a:pt x="64896" y="7157"/>
                </a:moveTo>
                <a:lnTo>
                  <a:pt x="29451" y="7157"/>
                </a:lnTo>
                <a:lnTo>
                  <a:pt x="39904" y="8356"/>
                </a:lnTo>
                <a:lnTo>
                  <a:pt x="48049" y="12142"/>
                </a:lnTo>
                <a:lnTo>
                  <a:pt x="53337" y="18804"/>
                </a:lnTo>
                <a:lnTo>
                  <a:pt x="55221" y="28629"/>
                </a:lnTo>
                <a:lnTo>
                  <a:pt x="53480" y="37161"/>
                </a:lnTo>
                <a:lnTo>
                  <a:pt x="48430" y="43967"/>
                </a:lnTo>
                <a:lnTo>
                  <a:pt x="40333" y="48473"/>
                </a:lnTo>
                <a:lnTo>
                  <a:pt x="29451" y="50102"/>
                </a:lnTo>
                <a:lnTo>
                  <a:pt x="59497" y="50102"/>
                </a:lnTo>
                <a:lnTo>
                  <a:pt x="65869" y="43584"/>
                </a:lnTo>
                <a:lnTo>
                  <a:pt x="69945" y="35515"/>
                </a:lnTo>
                <a:lnTo>
                  <a:pt x="71344" y="26584"/>
                </a:lnTo>
                <a:lnTo>
                  <a:pt x="71344" y="16359"/>
                </a:lnTo>
                <a:lnTo>
                  <a:pt x="67535" y="9201"/>
                </a:lnTo>
                <a:lnTo>
                  <a:pt x="64896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01749" y="6544058"/>
            <a:ext cx="109855" cy="126364"/>
          </a:xfrm>
          <a:custGeom>
            <a:avLst/>
            <a:gdLst/>
            <a:ahLst/>
            <a:cxnLst/>
            <a:rect l="l" t="t" r="r" b="b"/>
            <a:pathLst>
              <a:path w="109854" h="126365">
                <a:moveTo>
                  <a:pt x="78910" y="0"/>
                </a:moveTo>
                <a:lnTo>
                  <a:pt x="33096" y="0"/>
                </a:lnTo>
                <a:lnTo>
                  <a:pt x="15931" y="12781"/>
                </a:lnTo>
                <a:lnTo>
                  <a:pt x="4217" y="33710"/>
                </a:lnTo>
                <a:lnTo>
                  <a:pt x="0" y="61350"/>
                </a:lnTo>
                <a:lnTo>
                  <a:pt x="4062" y="87807"/>
                </a:lnTo>
                <a:lnTo>
                  <a:pt x="15360" y="108130"/>
                </a:lnTo>
                <a:lnTo>
                  <a:pt x="32561" y="121167"/>
                </a:lnTo>
                <a:lnTo>
                  <a:pt x="54333" y="125768"/>
                </a:lnTo>
                <a:lnTo>
                  <a:pt x="75815" y="121550"/>
                </a:lnTo>
                <a:lnTo>
                  <a:pt x="88404" y="112475"/>
                </a:lnTo>
                <a:lnTo>
                  <a:pt x="55221" y="112475"/>
                </a:lnTo>
                <a:lnTo>
                  <a:pt x="38827" y="108210"/>
                </a:lnTo>
                <a:lnTo>
                  <a:pt x="26896" y="96754"/>
                </a:lnTo>
                <a:lnTo>
                  <a:pt x="19607" y="80122"/>
                </a:lnTo>
                <a:lnTo>
                  <a:pt x="17137" y="60327"/>
                </a:lnTo>
                <a:lnTo>
                  <a:pt x="19464" y="40372"/>
                </a:lnTo>
                <a:lnTo>
                  <a:pt x="26516" y="23390"/>
                </a:lnTo>
                <a:lnTo>
                  <a:pt x="38399" y="11583"/>
                </a:lnTo>
                <a:lnTo>
                  <a:pt x="55221" y="7157"/>
                </a:lnTo>
                <a:lnTo>
                  <a:pt x="88220" y="7157"/>
                </a:lnTo>
                <a:lnTo>
                  <a:pt x="78910" y="0"/>
                </a:lnTo>
                <a:close/>
              </a:path>
              <a:path w="109854" h="126365">
                <a:moveTo>
                  <a:pt x="88220" y="7157"/>
                </a:moveTo>
                <a:lnTo>
                  <a:pt x="55221" y="7157"/>
                </a:lnTo>
                <a:lnTo>
                  <a:pt x="72044" y="11710"/>
                </a:lnTo>
                <a:lnTo>
                  <a:pt x="83927" y="23645"/>
                </a:lnTo>
                <a:lnTo>
                  <a:pt x="90979" y="40373"/>
                </a:lnTo>
                <a:lnTo>
                  <a:pt x="93180" y="58282"/>
                </a:lnTo>
                <a:lnTo>
                  <a:pt x="93184" y="60327"/>
                </a:lnTo>
                <a:lnTo>
                  <a:pt x="90836" y="80122"/>
                </a:lnTo>
                <a:lnTo>
                  <a:pt x="83546" y="97010"/>
                </a:lnTo>
                <a:lnTo>
                  <a:pt x="71615" y="108337"/>
                </a:lnTo>
                <a:lnTo>
                  <a:pt x="55221" y="112475"/>
                </a:lnTo>
                <a:lnTo>
                  <a:pt x="88404" y="112475"/>
                </a:lnTo>
                <a:lnTo>
                  <a:pt x="93369" y="108896"/>
                </a:lnTo>
                <a:lnTo>
                  <a:pt x="105211" y="87807"/>
                </a:lnTo>
                <a:lnTo>
                  <a:pt x="109555" y="58282"/>
                </a:lnTo>
                <a:lnTo>
                  <a:pt x="105776" y="32415"/>
                </a:lnTo>
                <a:lnTo>
                  <a:pt x="95035" y="12397"/>
                </a:lnTo>
                <a:lnTo>
                  <a:pt x="88220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049388" y="6544058"/>
            <a:ext cx="78105" cy="123825"/>
          </a:xfrm>
          <a:custGeom>
            <a:avLst/>
            <a:gdLst/>
            <a:ahLst/>
            <a:cxnLst/>
            <a:rect l="l" t="t" r="r" b="b"/>
            <a:pathLst>
              <a:path w="78104" h="123825">
                <a:moveTo>
                  <a:pt x="55524" y="0"/>
                </a:moveTo>
                <a:lnTo>
                  <a:pt x="0" y="0"/>
                </a:lnTo>
                <a:lnTo>
                  <a:pt x="0" y="123723"/>
                </a:lnTo>
                <a:lnTo>
                  <a:pt x="15233" y="123723"/>
                </a:lnTo>
                <a:lnTo>
                  <a:pt x="15233" y="68508"/>
                </a:lnTo>
                <a:lnTo>
                  <a:pt x="59182" y="68508"/>
                </a:lnTo>
                <a:lnTo>
                  <a:pt x="57715" y="66814"/>
                </a:lnTo>
                <a:lnTo>
                  <a:pt x="51413" y="63395"/>
                </a:lnTo>
                <a:lnTo>
                  <a:pt x="51413" y="62372"/>
                </a:lnTo>
                <a:lnTo>
                  <a:pt x="60232" y="57404"/>
                </a:lnTo>
                <a:lnTo>
                  <a:pt x="61414" y="56237"/>
                </a:lnTo>
                <a:lnTo>
                  <a:pt x="15233" y="56237"/>
                </a:lnTo>
                <a:lnTo>
                  <a:pt x="15233" y="9201"/>
                </a:lnTo>
                <a:lnTo>
                  <a:pt x="18026" y="8179"/>
                </a:lnTo>
                <a:lnTo>
                  <a:pt x="23739" y="7157"/>
                </a:lnTo>
                <a:lnTo>
                  <a:pt x="66342" y="7157"/>
                </a:lnTo>
                <a:lnTo>
                  <a:pt x="64742" y="5112"/>
                </a:lnTo>
                <a:lnTo>
                  <a:pt x="58443" y="1086"/>
                </a:lnTo>
                <a:lnTo>
                  <a:pt x="55524" y="0"/>
                </a:lnTo>
                <a:close/>
              </a:path>
              <a:path w="78104" h="123825">
                <a:moveTo>
                  <a:pt x="59182" y="68508"/>
                </a:moveTo>
                <a:lnTo>
                  <a:pt x="30467" y="68508"/>
                </a:lnTo>
                <a:lnTo>
                  <a:pt x="39284" y="69898"/>
                </a:lnTo>
                <a:lnTo>
                  <a:pt x="45970" y="74259"/>
                </a:lnTo>
                <a:lnTo>
                  <a:pt x="50871" y="81880"/>
                </a:lnTo>
                <a:lnTo>
                  <a:pt x="54333" y="93048"/>
                </a:lnTo>
                <a:lnTo>
                  <a:pt x="56433" y="104311"/>
                </a:lnTo>
                <a:lnTo>
                  <a:pt x="58474" y="113370"/>
                </a:lnTo>
                <a:lnTo>
                  <a:pt x="60349" y="119936"/>
                </a:lnTo>
                <a:lnTo>
                  <a:pt x="61950" y="123723"/>
                </a:lnTo>
                <a:lnTo>
                  <a:pt x="78072" y="123723"/>
                </a:lnTo>
                <a:lnTo>
                  <a:pt x="76459" y="119010"/>
                </a:lnTo>
                <a:lnTo>
                  <a:pt x="74406" y="111325"/>
                </a:lnTo>
                <a:lnTo>
                  <a:pt x="71806" y="101148"/>
                </a:lnTo>
                <a:lnTo>
                  <a:pt x="68551" y="88958"/>
                </a:lnTo>
                <a:lnTo>
                  <a:pt x="66034" y="79787"/>
                </a:lnTo>
                <a:lnTo>
                  <a:pt x="62505" y="72342"/>
                </a:lnTo>
                <a:lnTo>
                  <a:pt x="59182" y="68508"/>
                </a:lnTo>
                <a:close/>
              </a:path>
              <a:path w="78104" h="123825">
                <a:moveTo>
                  <a:pt x="66342" y="7157"/>
                </a:moveTo>
                <a:lnTo>
                  <a:pt x="30467" y="7157"/>
                </a:lnTo>
                <a:lnTo>
                  <a:pt x="42021" y="8547"/>
                </a:lnTo>
                <a:lnTo>
                  <a:pt x="50731" y="12908"/>
                </a:lnTo>
                <a:lnTo>
                  <a:pt x="56227" y="20529"/>
                </a:lnTo>
                <a:lnTo>
                  <a:pt x="58141" y="31697"/>
                </a:lnTo>
                <a:lnTo>
                  <a:pt x="56241" y="41571"/>
                </a:lnTo>
                <a:lnTo>
                  <a:pt x="50842" y="49335"/>
                </a:lnTo>
                <a:lnTo>
                  <a:pt x="42396" y="54416"/>
                </a:lnTo>
                <a:lnTo>
                  <a:pt x="31355" y="56237"/>
                </a:lnTo>
                <a:lnTo>
                  <a:pt x="61414" y="56237"/>
                </a:lnTo>
                <a:lnTo>
                  <a:pt x="67503" y="50230"/>
                </a:lnTo>
                <a:lnTo>
                  <a:pt x="72442" y="40947"/>
                </a:lnTo>
                <a:lnTo>
                  <a:pt x="74263" y="29652"/>
                </a:lnTo>
                <a:lnTo>
                  <a:pt x="73579" y="22367"/>
                </a:lnTo>
                <a:lnTo>
                  <a:pt x="71645" y="15848"/>
                </a:lnTo>
                <a:lnTo>
                  <a:pt x="68640" y="10097"/>
                </a:lnTo>
                <a:lnTo>
                  <a:pt x="66342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55134" y="6544058"/>
            <a:ext cx="100330" cy="123825"/>
          </a:xfrm>
          <a:custGeom>
            <a:avLst/>
            <a:gdLst/>
            <a:ahLst/>
            <a:cxnLst/>
            <a:rect l="l" t="t" r="r" b="b"/>
            <a:pathLst>
              <a:path w="100329" h="123825">
                <a:moveTo>
                  <a:pt x="60022" y="0"/>
                </a:moveTo>
                <a:lnTo>
                  <a:pt x="39020" y="0"/>
                </a:lnTo>
                <a:lnTo>
                  <a:pt x="0" y="123723"/>
                </a:lnTo>
                <a:lnTo>
                  <a:pt x="15233" y="123723"/>
                </a:lnTo>
                <a:lnTo>
                  <a:pt x="28563" y="83844"/>
                </a:lnTo>
                <a:lnTo>
                  <a:pt x="87137" y="83844"/>
                </a:lnTo>
                <a:lnTo>
                  <a:pt x="82839" y="70553"/>
                </a:lnTo>
                <a:lnTo>
                  <a:pt x="31355" y="70553"/>
                </a:lnTo>
                <a:lnTo>
                  <a:pt x="42781" y="33741"/>
                </a:lnTo>
                <a:lnTo>
                  <a:pt x="45700" y="25562"/>
                </a:lnTo>
                <a:lnTo>
                  <a:pt x="47605" y="17382"/>
                </a:lnTo>
                <a:lnTo>
                  <a:pt x="49509" y="10224"/>
                </a:lnTo>
                <a:lnTo>
                  <a:pt x="63329" y="10224"/>
                </a:lnTo>
                <a:lnTo>
                  <a:pt x="60022" y="0"/>
                </a:lnTo>
                <a:close/>
              </a:path>
              <a:path w="100329" h="123825">
                <a:moveTo>
                  <a:pt x="87137" y="83844"/>
                </a:moveTo>
                <a:lnTo>
                  <a:pt x="70455" y="83844"/>
                </a:lnTo>
                <a:lnTo>
                  <a:pt x="83784" y="123723"/>
                </a:lnTo>
                <a:lnTo>
                  <a:pt x="100034" y="123723"/>
                </a:lnTo>
                <a:lnTo>
                  <a:pt x="87137" y="83844"/>
                </a:lnTo>
                <a:close/>
              </a:path>
              <a:path w="100329" h="123825">
                <a:moveTo>
                  <a:pt x="63329" y="10224"/>
                </a:moveTo>
                <a:lnTo>
                  <a:pt x="49509" y="10224"/>
                </a:lnTo>
                <a:lnTo>
                  <a:pt x="51413" y="17382"/>
                </a:lnTo>
                <a:lnTo>
                  <a:pt x="55221" y="33741"/>
                </a:lnTo>
                <a:lnTo>
                  <a:pt x="67535" y="70553"/>
                </a:lnTo>
                <a:lnTo>
                  <a:pt x="82839" y="70553"/>
                </a:lnTo>
                <a:lnTo>
                  <a:pt x="63329" y="1022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71325" y="6544058"/>
            <a:ext cx="109855" cy="126364"/>
          </a:xfrm>
          <a:custGeom>
            <a:avLst/>
            <a:gdLst/>
            <a:ahLst/>
            <a:cxnLst/>
            <a:rect l="l" t="t" r="r" b="b"/>
            <a:pathLst>
              <a:path w="109854" h="126365">
                <a:moveTo>
                  <a:pt x="78068" y="0"/>
                </a:moveTo>
                <a:lnTo>
                  <a:pt x="32305" y="0"/>
                </a:lnTo>
                <a:lnTo>
                  <a:pt x="15471" y="12781"/>
                </a:lnTo>
                <a:lnTo>
                  <a:pt x="4076" y="33710"/>
                </a:lnTo>
                <a:lnTo>
                  <a:pt x="0" y="61350"/>
                </a:lnTo>
                <a:lnTo>
                  <a:pt x="3903" y="87807"/>
                </a:lnTo>
                <a:lnTo>
                  <a:pt x="14852" y="108130"/>
                </a:lnTo>
                <a:lnTo>
                  <a:pt x="31704" y="121167"/>
                </a:lnTo>
                <a:lnTo>
                  <a:pt x="53317" y="125768"/>
                </a:lnTo>
                <a:lnTo>
                  <a:pt x="74958" y="121550"/>
                </a:lnTo>
                <a:lnTo>
                  <a:pt x="87797" y="112475"/>
                </a:lnTo>
                <a:lnTo>
                  <a:pt x="54333" y="112475"/>
                </a:lnTo>
                <a:lnTo>
                  <a:pt x="38294" y="108210"/>
                </a:lnTo>
                <a:lnTo>
                  <a:pt x="26277" y="96754"/>
                </a:lnTo>
                <a:lnTo>
                  <a:pt x="18736" y="80122"/>
                </a:lnTo>
                <a:lnTo>
                  <a:pt x="16122" y="60327"/>
                </a:lnTo>
                <a:lnTo>
                  <a:pt x="18469" y="40372"/>
                </a:lnTo>
                <a:lnTo>
                  <a:pt x="25563" y="23390"/>
                </a:lnTo>
                <a:lnTo>
                  <a:pt x="37490" y="11583"/>
                </a:lnTo>
                <a:lnTo>
                  <a:pt x="54333" y="7157"/>
                </a:lnTo>
                <a:lnTo>
                  <a:pt x="87571" y="7157"/>
                </a:lnTo>
                <a:lnTo>
                  <a:pt x="78068" y="0"/>
                </a:lnTo>
                <a:close/>
              </a:path>
              <a:path w="109854" h="126365">
                <a:moveTo>
                  <a:pt x="87571" y="7157"/>
                </a:moveTo>
                <a:lnTo>
                  <a:pt x="54333" y="7157"/>
                </a:lnTo>
                <a:lnTo>
                  <a:pt x="71240" y="11710"/>
                </a:lnTo>
                <a:lnTo>
                  <a:pt x="83435" y="23645"/>
                </a:lnTo>
                <a:lnTo>
                  <a:pt x="90822" y="40373"/>
                </a:lnTo>
                <a:lnTo>
                  <a:pt x="93305" y="59304"/>
                </a:lnTo>
                <a:lnTo>
                  <a:pt x="90697" y="80122"/>
                </a:lnTo>
                <a:lnTo>
                  <a:pt x="83102" y="97010"/>
                </a:lnTo>
                <a:lnTo>
                  <a:pt x="70866" y="108337"/>
                </a:lnTo>
                <a:lnTo>
                  <a:pt x="54333" y="112475"/>
                </a:lnTo>
                <a:lnTo>
                  <a:pt x="87797" y="112475"/>
                </a:lnTo>
                <a:lnTo>
                  <a:pt x="92861" y="108896"/>
                </a:lnTo>
                <a:lnTo>
                  <a:pt x="105052" y="87807"/>
                </a:lnTo>
                <a:lnTo>
                  <a:pt x="109555" y="58282"/>
                </a:lnTo>
                <a:lnTo>
                  <a:pt x="105617" y="32415"/>
                </a:lnTo>
                <a:lnTo>
                  <a:pt x="94527" y="12397"/>
                </a:lnTo>
                <a:lnTo>
                  <a:pt x="87571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17948" y="6544058"/>
            <a:ext cx="78740" cy="123825"/>
          </a:xfrm>
          <a:custGeom>
            <a:avLst/>
            <a:gdLst/>
            <a:ahLst/>
            <a:cxnLst/>
            <a:rect l="l" t="t" r="r" b="b"/>
            <a:pathLst>
              <a:path w="78740" h="123825">
                <a:moveTo>
                  <a:pt x="55673" y="0"/>
                </a:moveTo>
                <a:lnTo>
                  <a:pt x="0" y="0"/>
                </a:lnTo>
                <a:lnTo>
                  <a:pt x="0" y="123723"/>
                </a:lnTo>
                <a:lnTo>
                  <a:pt x="16249" y="123723"/>
                </a:lnTo>
                <a:lnTo>
                  <a:pt x="16249" y="68508"/>
                </a:lnTo>
                <a:lnTo>
                  <a:pt x="59542" y="68508"/>
                </a:lnTo>
                <a:lnTo>
                  <a:pt x="57980" y="66814"/>
                </a:lnTo>
                <a:lnTo>
                  <a:pt x="51540" y="63395"/>
                </a:lnTo>
                <a:lnTo>
                  <a:pt x="51540" y="62372"/>
                </a:lnTo>
                <a:lnTo>
                  <a:pt x="60305" y="57404"/>
                </a:lnTo>
                <a:lnTo>
                  <a:pt x="61488" y="56237"/>
                </a:lnTo>
                <a:lnTo>
                  <a:pt x="16249" y="56237"/>
                </a:lnTo>
                <a:lnTo>
                  <a:pt x="16249" y="9201"/>
                </a:lnTo>
                <a:lnTo>
                  <a:pt x="18153" y="8179"/>
                </a:lnTo>
                <a:lnTo>
                  <a:pt x="23866" y="7157"/>
                </a:lnTo>
                <a:lnTo>
                  <a:pt x="66469" y="7157"/>
                </a:lnTo>
                <a:lnTo>
                  <a:pt x="64869" y="5112"/>
                </a:lnTo>
                <a:lnTo>
                  <a:pt x="58566" y="1086"/>
                </a:lnTo>
                <a:lnTo>
                  <a:pt x="55673" y="0"/>
                </a:lnTo>
                <a:close/>
              </a:path>
              <a:path w="78740" h="123825">
                <a:moveTo>
                  <a:pt x="59542" y="68508"/>
                </a:moveTo>
                <a:lnTo>
                  <a:pt x="30467" y="68508"/>
                </a:lnTo>
                <a:lnTo>
                  <a:pt x="39712" y="69898"/>
                </a:lnTo>
                <a:lnTo>
                  <a:pt x="46351" y="74259"/>
                </a:lnTo>
                <a:lnTo>
                  <a:pt x="51014" y="81880"/>
                </a:lnTo>
                <a:lnTo>
                  <a:pt x="54333" y="93048"/>
                </a:lnTo>
                <a:lnTo>
                  <a:pt x="57020" y="104311"/>
                </a:lnTo>
                <a:lnTo>
                  <a:pt x="59363" y="113370"/>
                </a:lnTo>
                <a:lnTo>
                  <a:pt x="61349" y="119936"/>
                </a:lnTo>
                <a:lnTo>
                  <a:pt x="62965" y="123723"/>
                </a:lnTo>
                <a:lnTo>
                  <a:pt x="78199" y="123723"/>
                </a:lnTo>
                <a:lnTo>
                  <a:pt x="76582" y="119010"/>
                </a:lnTo>
                <a:lnTo>
                  <a:pt x="74597" y="111325"/>
                </a:lnTo>
                <a:lnTo>
                  <a:pt x="72254" y="101148"/>
                </a:lnTo>
                <a:lnTo>
                  <a:pt x="69566" y="88958"/>
                </a:lnTo>
                <a:lnTo>
                  <a:pt x="66910" y="79787"/>
                </a:lnTo>
                <a:lnTo>
                  <a:pt x="63076" y="72342"/>
                </a:lnTo>
                <a:lnTo>
                  <a:pt x="59542" y="68508"/>
                </a:lnTo>
                <a:close/>
              </a:path>
              <a:path w="78740" h="123825">
                <a:moveTo>
                  <a:pt x="66469" y="7157"/>
                </a:moveTo>
                <a:lnTo>
                  <a:pt x="31482" y="7157"/>
                </a:lnTo>
                <a:lnTo>
                  <a:pt x="42662" y="8547"/>
                </a:lnTo>
                <a:lnTo>
                  <a:pt x="51413" y="12908"/>
                </a:lnTo>
                <a:lnTo>
                  <a:pt x="57118" y="20529"/>
                </a:lnTo>
                <a:lnTo>
                  <a:pt x="59157" y="31697"/>
                </a:lnTo>
                <a:lnTo>
                  <a:pt x="57243" y="41571"/>
                </a:lnTo>
                <a:lnTo>
                  <a:pt x="51746" y="49335"/>
                </a:lnTo>
                <a:lnTo>
                  <a:pt x="43036" y="54416"/>
                </a:lnTo>
                <a:lnTo>
                  <a:pt x="31482" y="56237"/>
                </a:lnTo>
                <a:lnTo>
                  <a:pt x="61488" y="56237"/>
                </a:lnTo>
                <a:lnTo>
                  <a:pt x="67583" y="50230"/>
                </a:lnTo>
                <a:lnTo>
                  <a:pt x="72552" y="40947"/>
                </a:lnTo>
                <a:lnTo>
                  <a:pt x="74390" y="29652"/>
                </a:lnTo>
                <a:lnTo>
                  <a:pt x="73706" y="22367"/>
                </a:lnTo>
                <a:lnTo>
                  <a:pt x="71772" y="15848"/>
                </a:lnTo>
                <a:lnTo>
                  <a:pt x="68767" y="10097"/>
                </a:lnTo>
                <a:lnTo>
                  <a:pt x="66469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620565" y="6544058"/>
            <a:ext cx="90170" cy="123825"/>
          </a:xfrm>
          <a:custGeom>
            <a:avLst/>
            <a:gdLst/>
            <a:ahLst/>
            <a:cxnLst/>
            <a:rect l="l" t="t" r="r" b="b"/>
            <a:pathLst>
              <a:path w="90170" h="123825">
                <a:moveTo>
                  <a:pt x="17129" y="0"/>
                </a:moveTo>
                <a:lnTo>
                  <a:pt x="0" y="0"/>
                </a:lnTo>
                <a:lnTo>
                  <a:pt x="35501" y="69530"/>
                </a:lnTo>
                <a:lnTo>
                  <a:pt x="35501" y="123723"/>
                </a:lnTo>
                <a:lnTo>
                  <a:pt x="51751" y="123723"/>
                </a:lnTo>
                <a:lnTo>
                  <a:pt x="51751" y="69530"/>
                </a:lnTo>
                <a:lnTo>
                  <a:pt x="58509" y="57260"/>
                </a:lnTo>
                <a:lnTo>
                  <a:pt x="44134" y="57260"/>
                </a:lnTo>
                <a:lnTo>
                  <a:pt x="41402" y="50661"/>
                </a:lnTo>
                <a:lnTo>
                  <a:pt x="38754" y="44350"/>
                </a:lnTo>
                <a:lnTo>
                  <a:pt x="35940" y="37848"/>
                </a:lnTo>
                <a:lnTo>
                  <a:pt x="32709" y="30675"/>
                </a:lnTo>
                <a:lnTo>
                  <a:pt x="17129" y="0"/>
                </a:lnTo>
                <a:close/>
              </a:path>
              <a:path w="90170" h="123825">
                <a:moveTo>
                  <a:pt x="90049" y="0"/>
                </a:moveTo>
                <a:lnTo>
                  <a:pt x="72950" y="0"/>
                </a:lnTo>
                <a:lnTo>
                  <a:pt x="56448" y="30675"/>
                </a:lnTo>
                <a:lnTo>
                  <a:pt x="53466" y="37992"/>
                </a:lnTo>
                <a:lnTo>
                  <a:pt x="47504" y="51093"/>
                </a:lnTo>
                <a:lnTo>
                  <a:pt x="45022" y="57260"/>
                </a:lnTo>
                <a:lnTo>
                  <a:pt x="58509" y="57260"/>
                </a:lnTo>
                <a:lnTo>
                  <a:pt x="90049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521969"/>
            <a:ext cx="744855" cy="461009"/>
          </a:xfrm>
          <a:custGeom>
            <a:avLst/>
            <a:gdLst/>
            <a:ahLst/>
            <a:cxnLst/>
            <a:rect l="l" t="t" r="r" b="b"/>
            <a:pathLst>
              <a:path w="744855" h="461009">
                <a:moveTo>
                  <a:pt x="0" y="461010"/>
                </a:moveTo>
                <a:lnTo>
                  <a:pt x="744474" y="461010"/>
                </a:lnTo>
                <a:lnTo>
                  <a:pt x="744474" y="0"/>
                </a:lnTo>
                <a:lnTo>
                  <a:pt x="0" y="0"/>
                </a:lnTo>
                <a:lnTo>
                  <a:pt x="0" y="461010"/>
                </a:lnTo>
                <a:close/>
              </a:path>
            </a:pathLst>
          </a:custGeom>
          <a:solidFill>
            <a:srgbClr val="0550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982980"/>
            <a:ext cx="744855" cy="86995"/>
          </a:xfrm>
          <a:custGeom>
            <a:avLst/>
            <a:gdLst/>
            <a:ahLst/>
            <a:cxnLst/>
            <a:rect l="l" t="t" r="r" b="b"/>
            <a:pathLst>
              <a:path w="744855" h="86994">
                <a:moveTo>
                  <a:pt x="0" y="86867"/>
                </a:moveTo>
                <a:lnTo>
                  <a:pt x="744474" y="86867"/>
                </a:lnTo>
                <a:lnTo>
                  <a:pt x="744474" y="0"/>
                </a:lnTo>
                <a:lnTo>
                  <a:pt x="0" y="0"/>
                </a:lnTo>
                <a:lnTo>
                  <a:pt x="0" y="86867"/>
                </a:lnTo>
                <a:close/>
              </a:path>
            </a:pathLst>
          </a:custGeom>
          <a:solidFill>
            <a:srgbClr val="8EC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336029"/>
            <a:ext cx="12192000" cy="521970"/>
          </a:xfrm>
          <a:custGeom>
            <a:avLst/>
            <a:gdLst/>
            <a:ahLst/>
            <a:cxnLst/>
            <a:rect l="l" t="t" r="r" b="b"/>
            <a:pathLst>
              <a:path w="12192000" h="521970">
                <a:moveTo>
                  <a:pt x="0" y="521970"/>
                </a:moveTo>
                <a:lnTo>
                  <a:pt x="12192000" y="521970"/>
                </a:lnTo>
                <a:lnTo>
                  <a:pt x="12192000" y="0"/>
                </a:lnTo>
                <a:lnTo>
                  <a:pt x="0" y="0"/>
                </a:lnTo>
                <a:lnTo>
                  <a:pt x="0" y="521970"/>
                </a:lnTo>
                <a:close/>
              </a:path>
            </a:pathLst>
          </a:custGeom>
          <a:solidFill>
            <a:srgbClr val="0550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237732"/>
            <a:ext cx="12192000" cy="98425"/>
          </a:xfrm>
          <a:custGeom>
            <a:avLst/>
            <a:gdLst/>
            <a:ahLst/>
            <a:cxnLst/>
            <a:rect l="l" t="t" r="r" b="b"/>
            <a:pathLst>
              <a:path w="12192000" h="98425">
                <a:moveTo>
                  <a:pt x="0" y="98298"/>
                </a:moveTo>
                <a:lnTo>
                  <a:pt x="12192000" y="98298"/>
                </a:lnTo>
                <a:lnTo>
                  <a:pt x="12192000" y="0"/>
                </a:lnTo>
                <a:lnTo>
                  <a:pt x="0" y="0"/>
                </a:lnTo>
                <a:lnTo>
                  <a:pt x="0" y="98298"/>
                </a:lnTo>
                <a:close/>
              </a:path>
            </a:pathLst>
          </a:custGeom>
          <a:solidFill>
            <a:srgbClr val="8EC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51976" y="6544058"/>
            <a:ext cx="0" cy="123825"/>
          </a:xfrm>
          <a:custGeom>
            <a:avLst/>
            <a:gdLst/>
            <a:ahLst/>
            <a:cxnLst/>
            <a:rect l="l" t="t" r="r" b="b"/>
            <a:pathLst>
              <a:path h="123825">
                <a:moveTo>
                  <a:pt x="0" y="0"/>
                </a:moveTo>
                <a:lnTo>
                  <a:pt x="0" y="123723"/>
                </a:lnTo>
              </a:path>
            </a:pathLst>
          </a:custGeom>
          <a:ln w="15239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04363" y="6544058"/>
            <a:ext cx="98425" cy="126364"/>
          </a:xfrm>
          <a:custGeom>
            <a:avLst/>
            <a:gdLst/>
            <a:ahLst/>
            <a:cxnLst/>
            <a:rect l="l" t="t" r="r" b="b"/>
            <a:pathLst>
              <a:path w="98425" h="126365">
                <a:moveTo>
                  <a:pt x="63190" y="0"/>
                </a:moveTo>
                <a:lnTo>
                  <a:pt x="0" y="0"/>
                </a:lnTo>
                <a:lnTo>
                  <a:pt x="0" y="123723"/>
                </a:lnTo>
                <a:lnTo>
                  <a:pt x="6056" y="124474"/>
                </a:lnTo>
                <a:lnTo>
                  <a:pt x="12739" y="125129"/>
                </a:lnTo>
                <a:lnTo>
                  <a:pt x="19957" y="125592"/>
                </a:lnTo>
                <a:lnTo>
                  <a:pt x="27622" y="125768"/>
                </a:lnTo>
                <a:lnTo>
                  <a:pt x="44394" y="124458"/>
                </a:lnTo>
                <a:lnTo>
                  <a:pt x="58934" y="120655"/>
                </a:lnTo>
                <a:lnTo>
                  <a:pt x="71154" y="114552"/>
                </a:lnTo>
                <a:lnTo>
                  <a:pt x="74858" y="111453"/>
                </a:lnTo>
                <a:lnTo>
                  <a:pt x="15239" y="111453"/>
                </a:lnTo>
                <a:lnTo>
                  <a:pt x="15239" y="9201"/>
                </a:lnTo>
                <a:lnTo>
                  <a:pt x="19049" y="8179"/>
                </a:lnTo>
                <a:lnTo>
                  <a:pt x="78218" y="8179"/>
                </a:lnTo>
                <a:lnTo>
                  <a:pt x="72166" y="3674"/>
                </a:lnTo>
                <a:lnTo>
                  <a:pt x="63190" y="0"/>
                </a:lnTo>
                <a:close/>
              </a:path>
              <a:path w="98425" h="126365">
                <a:moveTo>
                  <a:pt x="78218" y="8179"/>
                </a:moveTo>
                <a:lnTo>
                  <a:pt x="33336" y="8179"/>
                </a:lnTo>
                <a:lnTo>
                  <a:pt x="54589" y="11534"/>
                </a:lnTo>
                <a:lnTo>
                  <a:pt x="69772" y="21216"/>
                </a:lnTo>
                <a:lnTo>
                  <a:pt x="78881" y="36650"/>
                </a:lnTo>
                <a:lnTo>
                  <a:pt x="81918" y="57260"/>
                </a:lnTo>
                <a:lnTo>
                  <a:pt x="78569" y="80394"/>
                </a:lnTo>
                <a:lnTo>
                  <a:pt x="68700" y="97393"/>
                </a:lnTo>
                <a:lnTo>
                  <a:pt x="52580" y="107874"/>
                </a:lnTo>
                <a:lnTo>
                  <a:pt x="30478" y="111453"/>
                </a:lnTo>
                <a:lnTo>
                  <a:pt x="74858" y="111453"/>
                </a:lnTo>
                <a:lnTo>
                  <a:pt x="97033" y="71974"/>
                </a:lnTo>
                <a:lnTo>
                  <a:pt x="98104" y="57260"/>
                </a:lnTo>
                <a:lnTo>
                  <a:pt x="97033" y="42433"/>
                </a:lnTo>
                <a:lnTo>
                  <a:pt x="93820" y="29907"/>
                </a:lnTo>
                <a:lnTo>
                  <a:pt x="88464" y="19299"/>
                </a:lnTo>
                <a:lnTo>
                  <a:pt x="80966" y="10224"/>
                </a:lnTo>
                <a:lnTo>
                  <a:pt x="78218" y="8179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29139" y="6544058"/>
            <a:ext cx="100330" cy="123825"/>
          </a:xfrm>
          <a:custGeom>
            <a:avLst/>
            <a:gdLst/>
            <a:ahLst/>
            <a:cxnLst/>
            <a:rect l="l" t="t" r="r" b="b"/>
            <a:pathLst>
              <a:path w="100329" h="123825">
                <a:moveTo>
                  <a:pt x="60046" y="0"/>
                </a:moveTo>
                <a:lnTo>
                  <a:pt x="39032" y="0"/>
                </a:lnTo>
                <a:lnTo>
                  <a:pt x="0" y="123723"/>
                </a:lnTo>
                <a:lnTo>
                  <a:pt x="15246" y="123723"/>
                </a:lnTo>
                <a:lnTo>
                  <a:pt x="28575" y="83844"/>
                </a:lnTo>
                <a:lnTo>
                  <a:pt x="87128" y="83844"/>
                </a:lnTo>
                <a:lnTo>
                  <a:pt x="82835" y="70553"/>
                </a:lnTo>
                <a:lnTo>
                  <a:pt x="31432" y="70553"/>
                </a:lnTo>
                <a:lnTo>
                  <a:pt x="42857" y="33741"/>
                </a:lnTo>
                <a:lnTo>
                  <a:pt x="45726" y="25562"/>
                </a:lnTo>
                <a:lnTo>
                  <a:pt x="47630" y="17382"/>
                </a:lnTo>
                <a:lnTo>
                  <a:pt x="49534" y="10224"/>
                </a:lnTo>
                <a:lnTo>
                  <a:pt x="63349" y="10224"/>
                </a:lnTo>
                <a:lnTo>
                  <a:pt x="60046" y="0"/>
                </a:lnTo>
                <a:close/>
              </a:path>
              <a:path w="100329" h="123825">
                <a:moveTo>
                  <a:pt x="87128" y="83844"/>
                </a:moveTo>
                <a:lnTo>
                  <a:pt x="70480" y="83844"/>
                </a:lnTo>
                <a:lnTo>
                  <a:pt x="83822" y="123723"/>
                </a:lnTo>
                <a:lnTo>
                  <a:pt x="100008" y="123723"/>
                </a:lnTo>
                <a:lnTo>
                  <a:pt x="87128" y="83844"/>
                </a:lnTo>
                <a:close/>
              </a:path>
              <a:path w="100329" h="123825">
                <a:moveTo>
                  <a:pt x="63349" y="10224"/>
                </a:moveTo>
                <a:lnTo>
                  <a:pt x="49534" y="10224"/>
                </a:lnTo>
                <a:lnTo>
                  <a:pt x="51438" y="17382"/>
                </a:lnTo>
                <a:lnTo>
                  <a:pt x="55247" y="33741"/>
                </a:lnTo>
                <a:lnTo>
                  <a:pt x="67624" y="70553"/>
                </a:lnTo>
                <a:lnTo>
                  <a:pt x="82835" y="70553"/>
                </a:lnTo>
                <a:lnTo>
                  <a:pt x="63349" y="1022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72012" y="6607609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315"/>
                </a:lnTo>
              </a:path>
            </a:pathLst>
          </a:custGeom>
          <a:ln w="15246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64388" y="6600398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535" y="0"/>
                </a:lnTo>
              </a:path>
            </a:pathLst>
          </a:custGeom>
          <a:ln w="14423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64388" y="6568929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246" y="0"/>
                </a:lnTo>
              </a:path>
            </a:pathLst>
          </a:custGeom>
          <a:ln w="48514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345831" y="6607454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327"/>
                </a:lnTo>
              </a:path>
            </a:pathLst>
          </a:custGeom>
          <a:ln w="16185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337738" y="656859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185" y="0"/>
                </a:lnTo>
              </a:path>
            </a:pathLst>
          </a:custGeom>
          <a:ln w="49080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391081" y="6544058"/>
            <a:ext cx="109855" cy="126364"/>
          </a:xfrm>
          <a:custGeom>
            <a:avLst/>
            <a:gdLst/>
            <a:ahLst/>
            <a:cxnLst/>
            <a:rect l="l" t="t" r="r" b="b"/>
            <a:pathLst>
              <a:path w="109854" h="126365">
                <a:moveTo>
                  <a:pt x="78479" y="0"/>
                </a:moveTo>
                <a:lnTo>
                  <a:pt x="32710" y="0"/>
                </a:lnTo>
                <a:lnTo>
                  <a:pt x="15830" y="12781"/>
                </a:lnTo>
                <a:lnTo>
                  <a:pt x="4210" y="33710"/>
                </a:lnTo>
                <a:lnTo>
                  <a:pt x="0" y="61350"/>
                </a:lnTo>
                <a:lnTo>
                  <a:pt x="3927" y="87807"/>
                </a:lnTo>
                <a:lnTo>
                  <a:pt x="14997" y="108130"/>
                </a:lnTo>
                <a:lnTo>
                  <a:pt x="32138" y="121167"/>
                </a:lnTo>
                <a:lnTo>
                  <a:pt x="54282" y="125768"/>
                </a:lnTo>
                <a:lnTo>
                  <a:pt x="75773" y="121550"/>
                </a:lnTo>
                <a:lnTo>
                  <a:pt x="88368" y="112475"/>
                </a:lnTo>
                <a:lnTo>
                  <a:pt x="54282" y="112475"/>
                </a:lnTo>
                <a:lnTo>
                  <a:pt x="38288" y="108210"/>
                </a:lnTo>
                <a:lnTo>
                  <a:pt x="26308" y="96754"/>
                </a:lnTo>
                <a:lnTo>
                  <a:pt x="18791" y="80122"/>
                </a:lnTo>
                <a:lnTo>
                  <a:pt x="16185" y="60327"/>
                </a:lnTo>
                <a:lnTo>
                  <a:pt x="18672" y="40372"/>
                </a:lnTo>
                <a:lnTo>
                  <a:pt x="26070" y="23390"/>
                </a:lnTo>
                <a:lnTo>
                  <a:pt x="38288" y="11583"/>
                </a:lnTo>
                <a:lnTo>
                  <a:pt x="55234" y="7157"/>
                </a:lnTo>
                <a:lnTo>
                  <a:pt x="87950" y="7157"/>
                </a:lnTo>
                <a:lnTo>
                  <a:pt x="78479" y="0"/>
                </a:lnTo>
                <a:close/>
              </a:path>
              <a:path w="109854" h="126365">
                <a:moveTo>
                  <a:pt x="87950" y="7157"/>
                </a:moveTo>
                <a:lnTo>
                  <a:pt x="55234" y="7157"/>
                </a:lnTo>
                <a:lnTo>
                  <a:pt x="72039" y="11710"/>
                </a:lnTo>
                <a:lnTo>
                  <a:pt x="83934" y="23645"/>
                </a:lnTo>
                <a:lnTo>
                  <a:pt x="91006" y="40373"/>
                </a:lnTo>
                <a:lnTo>
                  <a:pt x="93343" y="59304"/>
                </a:lnTo>
                <a:lnTo>
                  <a:pt x="90723" y="80122"/>
                </a:lnTo>
                <a:lnTo>
                  <a:pt x="83100" y="97010"/>
                </a:lnTo>
                <a:lnTo>
                  <a:pt x="70834" y="108337"/>
                </a:lnTo>
                <a:lnTo>
                  <a:pt x="54282" y="112475"/>
                </a:lnTo>
                <a:lnTo>
                  <a:pt x="88368" y="112475"/>
                </a:lnTo>
                <a:lnTo>
                  <a:pt x="93336" y="108896"/>
                </a:lnTo>
                <a:lnTo>
                  <a:pt x="105183" y="87807"/>
                </a:lnTo>
                <a:lnTo>
                  <a:pt x="109529" y="58282"/>
                </a:lnTo>
                <a:lnTo>
                  <a:pt x="105734" y="32415"/>
                </a:lnTo>
                <a:lnTo>
                  <a:pt x="94883" y="12397"/>
                </a:lnTo>
                <a:lnTo>
                  <a:pt x="87950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93955" y="6544058"/>
            <a:ext cx="89535" cy="123825"/>
          </a:xfrm>
          <a:custGeom>
            <a:avLst/>
            <a:gdLst/>
            <a:ahLst/>
            <a:cxnLst/>
            <a:rect l="l" t="t" r="r" b="b"/>
            <a:pathLst>
              <a:path w="89534" h="123825">
                <a:moveTo>
                  <a:pt x="18994" y="0"/>
                </a:moveTo>
                <a:lnTo>
                  <a:pt x="0" y="0"/>
                </a:lnTo>
                <a:lnTo>
                  <a:pt x="0" y="123723"/>
                </a:lnTo>
                <a:lnTo>
                  <a:pt x="14294" y="123723"/>
                </a:lnTo>
                <a:lnTo>
                  <a:pt x="14175" y="41028"/>
                </a:lnTo>
                <a:lnTo>
                  <a:pt x="13892" y="28550"/>
                </a:lnTo>
                <a:lnTo>
                  <a:pt x="13342" y="16359"/>
                </a:lnTo>
                <a:lnTo>
                  <a:pt x="28825" y="16359"/>
                </a:lnTo>
                <a:lnTo>
                  <a:pt x="18994" y="0"/>
                </a:lnTo>
                <a:close/>
              </a:path>
              <a:path w="89534" h="123825">
                <a:moveTo>
                  <a:pt x="28825" y="16359"/>
                </a:moveTo>
                <a:lnTo>
                  <a:pt x="14294" y="16359"/>
                </a:lnTo>
                <a:lnTo>
                  <a:pt x="18920" y="26664"/>
                </a:lnTo>
                <a:lnTo>
                  <a:pt x="24172" y="37449"/>
                </a:lnTo>
                <a:lnTo>
                  <a:pt x="29959" y="48425"/>
                </a:lnTo>
                <a:lnTo>
                  <a:pt x="36192" y="59304"/>
                </a:lnTo>
                <a:lnTo>
                  <a:pt x="74301" y="123723"/>
                </a:lnTo>
                <a:lnTo>
                  <a:pt x="89535" y="123723"/>
                </a:lnTo>
                <a:lnTo>
                  <a:pt x="89535" y="102251"/>
                </a:lnTo>
                <a:lnTo>
                  <a:pt x="77158" y="102251"/>
                </a:lnTo>
                <a:lnTo>
                  <a:pt x="72524" y="92249"/>
                </a:lnTo>
                <a:lnTo>
                  <a:pt x="67269" y="82056"/>
                </a:lnTo>
                <a:lnTo>
                  <a:pt x="61480" y="71479"/>
                </a:lnTo>
                <a:lnTo>
                  <a:pt x="55247" y="60327"/>
                </a:lnTo>
                <a:lnTo>
                  <a:pt x="28825" y="16359"/>
                </a:lnTo>
                <a:close/>
              </a:path>
              <a:path w="89534" h="123825">
                <a:moveTo>
                  <a:pt x="89535" y="0"/>
                </a:moveTo>
                <a:lnTo>
                  <a:pt x="75254" y="0"/>
                </a:lnTo>
                <a:lnTo>
                  <a:pt x="75369" y="59304"/>
                </a:lnTo>
                <a:lnTo>
                  <a:pt x="75417" y="63571"/>
                </a:lnTo>
                <a:lnTo>
                  <a:pt x="75849" y="76815"/>
                </a:lnTo>
                <a:lnTo>
                  <a:pt x="76459" y="89485"/>
                </a:lnTo>
                <a:lnTo>
                  <a:pt x="77158" y="102251"/>
                </a:lnTo>
                <a:lnTo>
                  <a:pt x="89535" y="102251"/>
                </a:lnTo>
                <a:lnTo>
                  <a:pt x="89535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719683" y="6544058"/>
            <a:ext cx="100330" cy="123825"/>
          </a:xfrm>
          <a:custGeom>
            <a:avLst/>
            <a:gdLst/>
            <a:ahLst/>
            <a:cxnLst/>
            <a:rect l="l" t="t" r="r" b="b"/>
            <a:pathLst>
              <a:path w="100329" h="123825">
                <a:moveTo>
                  <a:pt x="60046" y="0"/>
                </a:moveTo>
                <a:lnTo>
                  <a:pt x="39974" y="0"/>
                </a:lnTo>
                <a:lnTo>
                  <a:pt x="0" y="123723"/>
                </a:lnTo>
                <a:lnTo>
                  <a:pt x="16198" y="123723"/>
                </a:lnTo>
                <a:lnTo>
                  <a:pt x="28575" y="83844"/>
                </a:lnTo>
                <a:lnTo>
                  <a:pt x="87136" y="83844"/>
                </a:lnTo>
                <a:lnTo>
                  <a:pt x="82842" y="70553"/>
                </a:lnTo>
                <a:lnTo>
                  <a:pt x="31432" y="70553"/>
                </a:lnTo>
                <a:lnTo>
                  <a:pt x="42869" y="33741"/>
                </a:lnTo>
                <a:lnTo>
                  <a:pt x="45726" y="25562"/>
                </a:lnTo>
                <a:lnTo>
                  <a:pt x="47630" y="17382"/>
                </a:lnTo>
                <a:lnTo>
                  <a:pt x="49534" y="10224"/>
                </a:lnTo>
                <a:lnTo>
                  <a:pt x="63350" y="10224"/>
                </a:lnTo>
                <a:lnTo>
                  <a:pt x="60046" y="0"/>
                </a:lnTo>
                <a:close/>
              </a:path>
              <a:path w="100329" h="123825">
                <a:moveTo>
                  <a:pt x="87136" y="83844"/>
                </a:moveTo>
                <a:lnTo>
                  <a:pt x="70493" y="83844"/>
                </a:lnTo>
                <a:lnTo>
                  <a:pt x="83822" y="123723"/>
                </a:lnTo>
                <a:lnTo>
                  <a:pt x="100021" y="123723"/>
                </a:lnTo>
                <a:lnTo>
                  <a:pt x="87136" y="83844"/>
                </a:lnTo>
                <a:close/>
              </a:path>
              <a:path w="100329" h="123825">
                <a:moveTo>
                  <a:pt x="63350" y="10224"/>
                </a:moveTo>
                <a:lnTo>
                  <a:pt x="49534" y="10224"/>
                </a:lnTo>
                <a:lnTo>
                  <a:pt x="51438" y="17382"/>
                </a:lnTo>
                <a:lnTo>
                  <a:pt x="53343" y="25562"/>
                </a:lnTo>
                <a:lnTo>
                  <a:pt x="56199" y="33741"/>
                </a:lnTo>
                <a:lnTo>
                  <a:pt x="67624" y="70553"/>
                </a:lnTo>
                <a:lnTo>
                  <a:pt x="82842" y="70553"/>
                </a:lnTo>
                <a:lnTo>
                  <a:pt x="63350" y="1022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872083" y="6553260"/>
            <a:ext cx="0" cy="114935"/>
          </a:xfrm>
          <a:custGeom>
            <a:avLst/>
            <a:gdLst/>
            <a:ahLst/>
            <a:cxnLst/>
            <a:rect l="l" t="t" r="r" b="b"/>
            <a:pathLst>
              <a:path h="114934">
                <a:moveTo>
                  <a:pt x="0" y="0"/>
                </a:moveTo>
                <a:lnTo>
                  <a:pt x="0" y="114521"/>
                </a:lnTo>
              </a:path>
            </a:pathLst>
          </a:custGeom>
          <a:ln w="15233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828273" y="6548659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583" y="0"/>
                </a:lnTo>
              </a:path>
            </a:pathLst>
          </a:custGeom>
          <a:ln w="9201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955430" y="6544058"/>
            <a:ext cx="0" cy="123825"/>
          </a:xfrm>
          <a:custGeom>
            <a:avLst/>
            <a:gdLst/>
            <a:ahLst/>
            <a:cxnLst/>
            <a:rect l="l" t="t" r="r" b="b"/>
            <a:pathLst>
              <a:path h="123825">
                <a:moveTo>
                  <a:pt x="0" y="0"/>
                </a:moveTo>
                <a:lnTo>
                  <a:pt x="0" y="123723"/>
                </a:lnTo>
              </a:path>
            </a:pathLst>
          </a:custGeom>
          <a:ln w="16185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000667" y="6544058"/>
            <a:ext cx="109855" cy="126364"/>
          </a:xfrm>
          <a:custGeom>
            <a:avLst/>
            <a:gdLst/>
            <a:ahLst/>
            <a:cxnLst/>
            <a:rect l="l" t="t" r="r" b="b"/>
            <a:pathLst>
              <a:path w="109854" h="126365">
                <a:moveTo>
                  <a:pt x="78882" y="0"/>
                </a:moveTo>
                <a:lnTo>
                  <a:pt x="33112" y="0"/>
                </a:lnTo>
                <a:lnTo>
                  <a:pt x="15955" y="12781"/>
                </a:lnTo>
                <a:lnTo>
                  <a:pt x="4227" y="33710"/>
                </a:lnTo>
                <a:lnTo>
                  <a:pt x="0" y="61350"/>
                </a:lnTo>
                <a:lnTo>
                  <a:pt x="4063" y="87807"/>
                </a:lnTo>
                <a:lnTo>
                  <a:pt x="15360" y="108130"/>
                </a:lnTo>
                <a:lnTo>
                  <a:pt x="32551" y="121167"/>
                </a:lnTo>
                <a:lnTo>
                  <a:pt x="54295" y="125768"/>
                </a:lnTo>
                <a:lnTo>
                  <a:pt x="75786" y="121550"/>
                </a:lnTo>
                <a:lnTo>
                  <a:pt x="88381" y="112475"/>
                </a:lnTo>
                <a:lnTo>
                  <a:pt x="55247" y="112475"/>
                </a:lnTo>
                <a:lnTo>
                  <a:pt x="38845" y="108210"/>
                </a:lnTo>
                <a:lnTo>
                  <a:pt x="26911" y="96754"/>
                </a:lnTo>
                <a:lnTo>
                  <a:pt x="19620" y="80122"/>
                </a:lnTo>
                <a:lnTo>
                  <a:pt x="17150" y="60327"/>
                </a:lnTo>
                <a:lnTo>
                  <a:pt x="19486" y="40372"/>
                </a:lnTo>
                <a:lnTo>
                  <a:pt x="26554" y="23390"/>
                </a:lnTo>
                <a:lnTo>
                  <a:pt x="38444" y="11583"/>
                </a:lnTo>
                <a:lnTo>
                  <a:pt x="55247" y="7157"/>
                </a:lnTo>
                <a:lnTo>
                  <a:pt x="88196" y="7157"/>
                </a:lnTo>
                <a:lnTo>
                  <a:pt x="78882" y="0"/>
                </a:lnTo>
                <a:close/>
              </a:path>
              <a:path w="109854" h="126365">
                <a:moveTo>
                  <a:pt x="88196" y="7157"/>
                </a:moveTo>
                <a:lnTo>
                  <a:pt x="55247" y="7157"/>
                </a:lnTo>
                <a:lnTo>
                  <a:pt x="72050" y="11710"/>
                </a:lnTo>
                <a:lnTo>
                  <a:pt x="83940" y="23645"/>
                </a:lnTo>
                <a:lnTo>
                  <a:pt x="91008" y="40373"/>
                </a:lnTo>
                <a:lnTo>
                  <a:pt x="93217" y="58282"/>
                </a:lnTo>
                <a:lnTo>
                  <a:pt x="93222" y="60327"/>
                </a:lnTo>
                <a:lnTo>
                  <a:pt x="90874" y="80122"/>
                </a:lnTo>
                <a:lnTo>
                  <a:pt x="83583" y="97010"/>
                </a:lnTo>
                <a:lnTo>
                  <a:pt x="71648" y="108337"/>
                </a:lnTo>
                <a:lnTo>
                  <a:pt x="55247" y="112475"/>
                </a:lnTo>
                <a:lnTo>
                  <a:pt x="88381" y="112475"/>
                </a:lnTo>
                <a:lnTo>
                  <a:pt x="93348" y="108896"/>
                </a:lnTo>
                <a:lnTo>
                  <a:pt x="105196" y="87807"/>
                </a:lnTo>
                <a:lnTo>
                  <a:pt x="109542" y="58282"/>
                </a:lnTo>
                <a:lnTo>
                  <a:pt x="105761" y="32415"/>
                </a:lnTo>
                <a:lnTo>
                  <a:pt x="95014" y="12397"/>
                </a:lnTo>
                <a:lnTo>
                  <a:pt x="88196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148306" y="6544058"/>
            <a:ext cx="89535" cy="123825"/>
          </a:xfrm>
          <a:custGeom>
            <a:avLst/>
            <a:gdLst/>
            <a:ahLst/>
            <a:cxnLst/>
            <a:rect l="l" t="t" r="r" b="b"/>
            <a:pathLst>
              <a:path w="89534" h="123825">
                <a:moveTo>
                  <a:pt x="18994" y="0"/>
                </a:moveTo>
                <a:lnTo>
                  <a:pt x="0" y="0"/>
                </a:lnTo>
                <a:lnTo>
                  <a:pt x="0" y="123723"/>
                </a:lnTo>
                <a:lnTo>
                  <a:pt x="14294" y="123723"/>
                </a:lnTo>
                <a:lnTo>
                  <a:pt x="14175" y="41028"/>
                </a:lnTo>
                <a:lnTo>
                  <a:pt x="13892" y="28550"/>
                </a:lnTo>
                <a:lnTo>
                  <a:pt x="13342" y="16359"/>
                </a:lnTo>
                <a:lnTo>
                  <a:pt x="28825" y="16359"/>
                </a:lnTo>
                <a:lnTo>
                  <a:pt x="18994" y="0"/>
                </a:lnTo>
                <a:close/>
              </a:path>
              <a:path w="89534" h="123825">
                <a:moveTo>
                  <a:pt x="28825" y="16359"/>
                </a:moveTo>
                <a:lnTo>
                  <a:pt x="14294" y="16359"/>
                </a:lnTo>
                <a:lnTo>
                  <a:pt x="18920" y="26664"/>
                </a:lnTo>
                <a:lnTo>
                  <a:pt x="24172" y="37449"/>
                </a:lnTo>
                <a:lnTo>
                  <a:pt x="29959" y="48425"/>
                </a:lnTo>
                <a:lnTo>
                  <a:pt x="36192" y="59304"/>
                </a:lnTo>
                <a:lnTo>
                  <a:pt x="74276" y="123723"/>
                </a:lnTo>
                <a:lnTo>
                  <a:pt x="89510" y="123723"/>
                </a:lnTo>
                <a:lnTo>
                  <a:pt x="89510" y="102251"/>
                </a:lnTo>
                <a:lnTo>
                  <a:pt x="77196" y="102251"/>
                </a:lnTo>
                <a:lnTo>
                  <a:pt x="72561" y="92249"/>
                </a:lnTo>
                <a:lnTo>
                  <a:pt x="67292" y="82056"/>
                </a:lnTo>
                <a:lnTo>
                  <a:pt x="61488" y="71479"/>
                </a:lnTo>
                <a:lnTo>
                  <a:pt x="55247" y="60327"/>
                </a:lnTo>
                <a:lnTo>
                  <a:pt x="28825" y="16359"/>
                </a:lnTo>
                <a:close/>
              </a:path>
              <a:path w="89534" h="123825">
                <a:moveTo>
                  <a:pt x="89510" y="0"/>
                </a:moveTo>
                <a:lnTo>
                  <a:pt x="75292" y="0"/>
                </a:lnTo>
                <a:lnTo>
                  <a:pt x="75401" y="59304"/>
                </a:lnTo>
                <a:lnTo>
                  <a:pt x="75446" y="63571"/>
                </a:lnTo>
                <a:lnTo>
                  <a:pt x="75863" y="76815"/>
                </a:lnTo>
                <a:lnTo>
                  <a:pt x="76470" y="89485"/>
                </a:lnTo>
                <a:lnTo>
                  <a:pt x="77196" y="102251"/>
                </a:lnTo>
                <a:lnTo>
                  <a:pt x="89510" y="102251"/>
                </a:lnTo>
                <a:lnTo>
                  <a:pt x="8951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273996" y="6544058"/>
            <a:ext cx="100330" cy="123825"/>
          </a:xfrm>
          <a:custGeom>
            <a:avLst/>
            <a:gdLst/>
            <a:ahLst/>
            <a:cxnLst/>
            <a:rect l="l" t="t" r="r" b="b"/>
            <a:pathLst>
              <a:path w="100329" h="123825">
                <a:moveTo>
                  <a:pt x="60146" y="0"/>
                </a:moveTo>
                <a:lnTo>
                  <a:pt x="40011" y="0"/>
                </a:lnTo>
                <a:lnTo>
                  <a:pt x="0" y="123723"/>
                </a:lnTo>
                <a:lnTo>
                  <a:pt x="16249" y="123723"/>
                </a:lnTo>
                <a:lnTo>
                  <a:pt x="28563" y="83844"/>
                </a:lnTo>
                <a:lnTo>
                  <a:pt x="87177" y="83844"/>
                </a:lnTo>
                <a:lnTo>
                  <a:pt x="82892" y="70553"/>
                </a:lnTo>
                <a:lnTo>
                  <a:pt x="31482" y="70553"/>
                </a:lnTo>
                <a:lnTo>
                  <a:pt x="42908" y="33741"/>
                </a:lnTo>
                <a:lnTo>
                  <a:pt x="45700" y="25562"/>
                </a:lnTo>
                <a:lnTo>
                  <a:pt x="47605" y="17382"/>
                </a:lnTo>
                <a:lnTo>
                  <a:pt x="49509" y="10224"/>
                </a:lnTo>
                <a:lnTo>
                  <a:pt x="63442" y="10224"/>
                </a:lnTo>
                <a:lnTo>
                  <a:pt x="60146" y="0"/>
                </a:lnTo>
                <a:close/>
              </a:path>
              <a:path w="100329" h="123825">
                <a:moveTo>
                  <a:pt x="87177" y="83844"/>
                </a:moveTo>
                <a:lnTo>
                  <a:pt x="70582" y="83844"/>
                </a:lnTo>
                <a:lnTo>
                  <a:pt x="83911" y="123723"/>
                </a:lnTo>
                <a:lnTo>
                  <a:pt x="100034" y="123723"/>
                </a:lnTo>
                <a:lnTo>
                  <a:pt x="87177" y="83844"/>
                </a:lnTo>
                <a:close/>
              </a:path>
              <a:path w="100329" h="123825">
                <a:moveTo>
                  <a:pt x="63442" y="10224"/>
                </a:moveTo>
                <a:lnTo>
                  <a:pt x="49509" y="10224"/>
                </a:lnTo>
                <a:lnTo>
                  <a:pt x="51540" y="17382"/>
                </a:lnTo>
                <a:lnTo>
                  <a:pt x="53444" y="25562"/>
                </a:lnTo>
                <a:lnTo>
                  <a:pt x="56237" y="33741"/>
                </a:lnTo>
                <a:lnTo>
                  <a:pt x="67662" y="70553"/>
                </a:lnTo>
                <a:lnTo>
                  <a:pt x="82892" y="70553"/>
                </a:lnTo>
                <a:lnTo>
                  <a:pt x="63442" y="1022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409321" y="6661369"/>
            <a:ext cx="6667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647" y="0"/>
                </a:lnTo>
              </a:path>
            </a:pathLst>
          </a:custGeom>
          <a:ln w="13112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417383" y="6544671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141"/>
                </a:lnTo>
              </a:path>
            </a:pathLst>
          </a:custGeom>
          <a:ln w="16122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566482" y="6661369"/>
            <a:ext cx="6667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647" y="0"/>
                </a:lnTo>
              </a:path>
            </a:pathLst>
          </a:custGeom>
          <a:ln w="13112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574543" y="6544671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141"/>
                </a:lnTo>
              </a:path>
            </a:pathLst>
          </a:custGeom>
          <a:ln w="16122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659788" y="6544058"/>
            <a:ext cx="100330" cy="123825"/>
          </a:xfrm>
          <a:custGeom>
            <a:avLst/>
            <a:gdLst/>
            <a:ahLst/>
            <a:cxnLst/>
            <a:rect l="l" t="t" r="r" b="b"/>
            <a:pathLst>
              <a:path w="100329" h="123825">
                <a:moveTo>
                  <a:pt x="60022" y="0"/>
                </a:moveTo>
                <a:lnTo>
                  <a:pt x="39020" y="0"/>
                </a:lnTo>
                <a:lnTo>
                  <a:pt x="0" y="123723"/>
                </a:lnTo>
                <a:lnTo>
                  <a:pt x="15233" y="123723"/>
                </a:lnTo>
                <a:lnTo>
                  <a:pt x="27674" y="83844"/>
                </a:lnTo>
                <a:lnTo>
                  <a:pt x="87137" y="83844"/>
                </a:lnTo>
                <a:lnTo>
                  <a:pt x="82839" y="70553"/>
                </a:lnTo>
                <a:lnTo>
                  <a:pt x="31482" y="70553"/>
                </a:lnTo>
                <a:lnTo>
                  <a:pt x="42908" y="33741"/>
                </a:lnTo>
                <a:lnTo>
                  <a:pt x="45700" y="25562"/>
                </a:lnTo>
                <a:lnTo>
                  <a:pt x="47605" y="17382"/>
                </a:lnTo>
                <a:lnTo>
                  <a:pt x="49509" y="10224"/>
                </a:lnTo>
                <a:lnTo>
                  <a:pt x="63329" y="10224"/>
                </a:lnTo>
                <a:lnTo>
                  <a:pt x="60022" y="0"/>
                </a:lnTo>
                <a:close/>
              </a:path>
              <a:path w="100329" h="123825">
                <a:moveTo>
                  <a:pt x="87137" y="83844"/>
                </a:moveTo>
                <a:lnTo>
                  <a:pt x="70455" y="83844"/>
                </a:lnTo>
                <a:lnTo>
                  <a:pt x="83784" y="123723"/>
                </a:lnTo>
                <a:lnTo>
                  <a:pt x="100034" y="123723"/>
                </a:lnTo>
                <a:lnTo>
                  <a:pt x="87137" y="83844"/>
                </a:lnTo>
                <a:close/>
              </a:path>
              <a:path w="100329" h="123825">
                <a:moveTo>
                  <a:pt x="63329" y="10224"/>
                </a:moveTo>
                <a:lnTo>
                  <a:pt x="49509" y="10224"/>
                </a:lnTo>
                <a:lnTo>
                  <a:pt x="51413" y="17382"/>
                </a:lnTo>
                <a:lnTo>
                  <a:pt x="55221" y="33741"/>
                </a:lnTo>
                <a:lnTo>
                  <a:pt x="67662" y="70553"/>
                </a:lnTo>
                <a:lnTo>
                  <a:pt x="82839" y="70553"/>
                </a:lnTo>
                <a:lnTo>
                  <a:pt x="63329" y="1022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795113" y="6544058"/>
            <a:ext cx="75565" cy="126364"/>
          </a:xfrm>
          <a:custGeom>
            <a:avLst/>
            <a:gdLst/>
            <a:ahLst/>
            <a:cxnLst/>
            <a:rect l="l" t="t" r="r" b="b"/>
            <a:pathLst>
              <a:path w="75565" h="126365">
                <a:moveTo>
                  <a:pt x="54168" y="0"/>
                </a:moveTo>
                <a:lnTo>
                  <a:pt x="0" y="0"/>
                </a:lnTo>
                <a:lnTo>
                  <a:pt x="0" y="123723"/>
                </a:lnTo>
                <a:lnTo>
                  <a:pt x="4697" y="124745"/>
                </a:lnTo>
                <a:lnTo>
                  <a:pt x="13329" y="125768"/>
                </a:lnTo>
                <a:lnTo>
                  <a:pt x="23739" y="125768"/>
                </a:lnTo>
                <a:lnTo>
                  <a:pt x="65631" y="113498"/>
                </a:lnTo>
                <a:lnTo>
                  <a:pt x="66406" y="112475"/>
                </a:lnTo>
                <a:lnTo>
                  <a:pt x="18026" y="112475"/>
                </a:lnTo>
                <a:lnTo>
                  <a:pt x="15233" y="111453"/>
                </a:lnTo>
                <a:lnTo>
                  <a:pt x="15233" y="62372"/>
                </a:lnTo>
                <a:lnTo>
                  <a:pt x="63326" y="62372"/>
                </a:lnTo>
                <a:lnTo>
                  <a:pt x="59085" y="58889"/>
                </a:lnTo>
                <a:lnTo>
                  <a:pt x="50397" y="55215"/>
                </a:lnTo>
                <a:lnTo>
                  <a:pt x="59294" y="50310"/>
                </a:lnTo>
                <a:lnTo>
                  <a:pt x="59497" y="50102"/>
                </a:lnTo>
                <a:lnTo>
                  <a:pt x="15233" y="50102"/>
                </a:lnTo>
                <a:lnTo>
                  <a:pt x="15233" y="8179"/>
                </a:lnTo>
                <a:lnTo>
                  <a:pt x="18026" y="8179"/>
                </a:lnTo>
                <a:lnTo>
                  <a:pt x="21834" y="7157"/>
                </a:lnTo>
                <a:lnTo>
                  <a:pt x="64896" y="7157"/>
                </a:lnTo>
                <a:lnTo>
                  <a:pt x="60934" y="4089"/>
                </a:lnTo>
                <a:lnTo>
                  <a:pt x="54805" y="223"/>
                </a:lnTo>
                <a:lnTo>
                  <a:pt x="54168" y="0"/>
                </a:lnTo>
                <a:close/>
              </a:path>
              <a:path w="75565" h="126365">
                <a:moveTo>
                  <a:pt x="63326" y="62372"/>
                </a:moveTo>
                <a:lnTo>
                  <a:pt x="28563" y="62372"/>
                </a:lnTo>
                <a:lnTo>
                  <a:pt x="40125" y="63762"/>
                </a:lnTo>
                <a:lnTo>
                  <a:pt x="49842" y="68124"/>
                </a:lnTo>
                <a:lnTo>
                  <a:pt x="56536" y="75745"/>
                </a:lnTo>
                <a:lnTo>
                  <a:pt x="59030" y="86913"/>
                </a:lnTo>
                <a:lnTo>
                  <a:pt x="56536" y="99103"/>
                </a:lnTo>
                <a:lnTo>
                  <a:pt x="49842" y="106979"/>
                </a:lnTo>
                <a:lnTo>
                  <a:pt x="40125" y="111213"/>
                </a:lnTo>
                <a:lnTo>
                  <a:pt x="28563" y="112475"/>
                </a:lnTo>
                <a:lnTo>
                  <a:pt x="66406" y="112475"/>
                </a:lnTo>
                <a:lnTo>
                  <a:pt x="69529" y="108353"/>
                </a:lnTo>
                <a:lnTo>
                  <a:pt x="72534" y="102250"/>
                </a:lnTo>
                <a:lnTo>
                  <a:pt x="74468" y="95380"/>
                </a:lnTo>
                <a:lnTo>
                  <a:pt x="75152" y="87935"/>
                </a:lnTo>
                <a:lnTo>
                  <a:pt x="72891" y="75058"/>
                </a:lnTo>
                <a:lnTo>
                  <a:pt x="67059" y="65440"/>
                </a:lnTo>
                <a:lnTo>
                  <a:pt x="63326" y="62372"/>
                </a:lnTo>
                <a:close/>
              </a:path>
              <a:path w="75565" h="126365">
                <a:moveTo>
                  <a:pt x="64896" y="7157"/>
                </a:moveTo>
                <a:lnTo>
                  <a:pt x="29451" y="7157"/>
                </a:lnTo>
                <a:lnTo>
                  <a:pt x="39904" y="8356"/>
                </a:lnTo>
                <a:lnTo>
                  <a:pt x="48049" y="12142"/>
                </a:lnTo>
                <a:lnTo>
                  <a:pt x="53337" y="18804"/>
                </a:lnTo>
                <a:lnTo>
                  <a:pt x="55221" y="28629"/>
                </a:lnTo>
                <a:lnTo>
                  <a:pt x="53480" y="37161"/>
                </a:lnTo>
                <a:lnTo>
                  <a:pt x="48430" y="43967"/>
                </a:lnTo>
                <a:lnTo>
                  <a:pt x="40333" y="48473"/>
                </a:lnTo>
                <a:lnTo>
                  <a:pt x="29451" y="50102"/>
                </a:lnTo>
                <a:lnTo>
                  <a:pt x="59497" y="50102"/>
                </a:lnTo>
                <a:lnTo>
                  <a:pt x="65869" y="43584"/>
                </a:lnTo>
                <a:lnTo>
                  <a:pt x="69945" y="35515"/>
                </a:lnTo>
                <a:lnTo>
                  <a:pt x="71344" y="26584"/>
                </a:lnTo>
                <a:lnTo>
                  <a:pt x="71344" y="16359"/>
                </a:lnTo>
                <a:lnTo>
                  <a:pt x="67535" y="9201"/>
                </a:lnTo>
                <a:lnTo>
                  <a:pt x="64896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901749" y="6544058"/>
            <a:ext cx="109855" cy="126364"/>
          </a:xfrm>
          <a:custGeom>
            <a:avLst/>
            <a:gdLst/>
            <a:ahLst/>
            <a:cxnLst/>
            <a:rect l="l" t="t" r="r" b="b"/>
            <a:pathLst>
              <a:path w="109854" h="126365">
                <a:moveTo>
                  <a:pt x="78910" y="0"/>
                </a:moveTo>
                <a:lnTo>
                  <a:pt x="33096" y="0"/>
                </a:lnTo>
                <a:lnTo>
                  <a:pt x="15931" y="12781"/>
                </a:lnTo>
                <a:lnTo>
                  <a:pt x="4217" y="33710"/>
                </a:lnTo>
                <a:lnTo>
                  <a:pt x="0" y="61350"/>
                </a:lnTo>
                <a:lnTo>
                  <a:pt x="4062" y="87807"/>
                </a:lnTo>
                <a:lnTo>
                  <a:pt x="15360" y="108130"/>
                </a:lnTo>
                <a:lnTo>
                  <a:pt x="32561" y="121167"/>
                </a:lnTo>
                <a:lnTo>
                  <a:pt x="54333" y="125768"/>
                </a:lnTo>
                <a:lnTo>
                  <a:pt x="75815" y="121550"/>
                </a:lnTo>
                <a:lnTo>
                  <a:pt x="88404" y="112475"/>
                </a:lnTo>
                <a:lnTo>
                  <a:pt x="55221" y="112475"/>
                </a:lnTo>
                <a:lnTo>
                  <a:pt x="38827" y="108210"/>
                </a:lnTo>
                <a:lnTo>
                  <a:pt x="26896" y="96754"/>
                </a:lnTo>
                <a:lnTo>
                  <a:pt x="19607" y="80122"/>
                </a:lnTo>
                <a:lnTo>
                  <a:pt x="17137" y="60327"/>
                </a:lnTo>
                <a:lnTo>
                  <a:pt x="19464" y="40372"/>
                </a:lnTo>
                <a:lnTo>
                  <a:pt x="26516" y="23390"/>
                </a:lnTo>
                <a:lnTo>
                  <a:pt x="38399" y="11583"/>
                </a:lnTo>
                <a:lnTo>
                  <a:pt x="55221" y="7157"/>
                </a:lnTo>
                <a:lnTo>
                  <a:pt x="88220" y="7157"/>
                </a:lnTo>
                <a:lnTo>
                  <a:pt x="78910" y="0"/>
                </a:lnTo>
                <a:close/>
              </a:path>
              <a:path w="109854" h="126365">
                <a:moveTo>
                  <a:pt x="88220" y="7157"/>
                </a:moveTo>
                <a:lnTo>
                  <a:pt x="55221" y="7157"/>
                </a:lnTo>
                <a:lnTo>
                  <a:pt x="72044" y="11710"/>
                </a:lnTo>
                <a:lnTo>
                  <a:pt x="83927" y="23645"/>
                </a:lnTo>
                <a:lnTo>
                  <a:pt x="90979" y="40373"/>
                </a:lnTo>
                <a:lnTo>
                  <a:pt x="93180" y="58282"/>
                </a:lnTo>
                <a:lnTo>
                  <a:pt x="93184" y="60327"/>
                </a:lnTo>
                <a:lnTo>
                  <a:pt x="90836" y="80122"/>
                </a:lnTo>
                <a:lnTo>
                  <a:pt x="83546" y="97010"/>
                </a:lnTo>
                <a:lnTo>
                  <a:pt x="71615" y="108337"/>
                </a:lnTo>
                <a:lnTo>
                  <a:pt x="55221" y="112475"/>
                </a:lnTo>
                <a:lnTo>
                  <a:pt x="88404" y="112475"/>
                </a:lnTo>
                <a:lnTo>
                  <a:pt x="93369" y="108896"/>
                </a:lnTo>
                <a:lnTo>
                  <a:pt x="105211" y="87807"/>
                </a:lnTo>
                <a:lnTo>
                  <a:pt x="109555" y="58282"/>
                </a:lnTo>
                <a:lnTo>
                  <a:pt x="105776" y="32415"/>
                </a:lnTo>
                <a:lnTo>
                  <a:pt x="95035" y="12397"/>
                </a:lnTo>
                <a:lnTo>
                  <a:pt x="88220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049388" y="6544058"/>
            <a:ext cx="78105" cy="123825"/>
          </a:xfrm>
          <a:custGeom>
            <a:avLst/>
            <a:gdLst/>
            <a:ahLst/>
            <a:cxnLst/>
            <a:rect l="l" t="t" r="r" b="b"/>
            <a:pathLst>
              <a:path w="78104" h="123825">
                <a:moveTo>
                  <a:pt x="55524" y="0"/>
                </a:moveTo>
                <a:lnTo>
                  <a:pt x="0" y="0"/>
                </a:lnTo>
                <a:lnTo>
                  <a:pt x="0" y="123723"/>
                </a:lnTo>
                <a:lnTo>
                  <a:pt x="15233" y="123723"/>
                </a:lnTo>
                <a:lnTo>
                  <a:pt x="15233" y="68508"/>
                </a:lnTo>
                <a:lnTo>
                  <a:pt x="59182" y="68508"/>
                </a:lnTo>
                <a:lnTo>
                  <a:pt x="57715" y="66814"/>
                </a:lnTo>
                <a:lnTo>
                  <a:pt x="51413" y="63395"/>
                </a:lnTo>
                <a:lnTo>
                  <a:pt x="51413" y="62372"/>
                </a:lnTo>
                <a:lnTo>
                  <a:pt x="60232" y="57404"/>
                </a:lnTo>
                <a:lnTo>
                  <a:pt x="61414" y="56237"/>
                </a:lnTo>
                <a:lnTo>
                  <a:pt x="15233" y="56237"/>
                </a:lnTo>
                <a:lnTo>
                  <a:pt x="15233" y="9201"/>
                </a:lnTo>
                <a:lnTo>
                  <a:pt x="18026" y="8179"/>
                </a:lnTo>
                <a:lnTo>
                  <a:pt x="23739" y="7157"/>
                </a:lnTo>
                <a:lnTo>
                  <a:pt x="66342" y="7157"/>
                </a:lnTo>
                <a:lnTo>
                  <a:pt x="64742" y="5112"/>
                </a:lnTo>
                <a:lnTo>
                  <a:pt x="58443" y="1086"/>
                </a:lnTo>
                <a:lnTo>
                  <a:pt x="55524" y="0"/>
                </a:lnTo>
                <a:close/>
              </a:path>
              <a:path w="78104" h="123825">
                <a:moveTo>
                  <a:pt x="59182" y="68508"/>
                </a:moveTo>
                <a:lnTo>
                  <a:pt x="30467" y="68508"/>
                </a:lnTo>
                <a:lnTo>
                  <a:pt x="39284" y="69898"/>
                </a:lnTo>
                <a:lnTo>
                  <a:pt x="45970" y="74259"/>
                </a:lnTo>
                <a:lnTo>
                  <a:pt x="50871" y="81880"/>
                </a:lnTo>
                <a:lnTo>
                  <a:pt x="54333" y="93048"/>
                </a:lnTo>
                <a:lnTo>
                  <a:pt x="56433" y="104311"/>
                </a:lnTo>
                <a:lnTo>
                  <a:pt x="58474" y="113370"/>
                </a:lnTo>
                <a:lnTo>
                  <a:pt x="60349" y="119936"/>
                </a:lnTo>
                <a:lnTo>
                  <a:pt x="61950" y="123723"/>
                </a:lnTo>
                <a:lnTo>
                  <a:pt x="78072" y="123723"/>
                </a:lnTo>
                <a:lnTo>
                  <a:pt x="76459" y="119010"/>
                </a:lnTo>
                <a:lnTo>
                  <a:pt x="74406" y="111325"/>
                </a:lnTo>
                <a:lnTo>
                  <a:pt x="71806" y="101148"/>
                </a:lnTo>
                <a:lnTo>
                  <a:pt x="68551" y="88958"/>
                </a:lnTo>
                <a:lnTo>
                  <a:pt x="66034" y="79787"/>
                </a:lnTo>
                <a:lnTo>
                  <a:pt x="62505" y="72342"/>
                </a:lnTo>
                <a:lnTo>
                  <a:pt x="59182" y="68508"/>
                </a:lnTo>
                <a:close/>
              </a:path>
              <a:path w="78104" h="123825">
                <a:moveTo>
                  <a:pt x="66342" y="7157"/>
                </a:moveTo>
                <a:lnTo>
                  <a:pt x="30467" y="7157"/>
                </a:lnTo>
                <a:lnTo>
                  <a:pt x="42021" y="8547"/>
                </a:lnTo>
                <a:lnTo>
                  <a:pt x="50731" y="12908"/>
                </a:lnTo>
                <a:lnTo>
                  <a:pt x="56227" y="20529"/>
                </a:lnTo>
                <a:lnTo>
                  <a:pt x="58141" y="31697"/>
                </a:lnTo>
                <a:lnTo>
                  <a:pt x="56241" y="41571"/>
                </a:lnTo>
                <a:lnTo>
                  <a:pt x="50842" y="49335"/>
                </a:lnTo>
                <a:lnTo>
                  <a:pt x="42396" y="54416"/>
                </a:lnTo>
                <a:lnTo>
                  <a:pt x="31355" y="56237"/>
                </a:lnTo>
                <a:lnTo>
                  <a:pt x="61414" y="56237"/>
                </a:lnTo>
                <a:lnTo>
                  <a:pt x="67503" y="50230"/>
                </a:lnTo>
                <a:lnTo>
                  <a:pt x="72442" y="40947"/>
                </a:lnTo>
                <a:lnTo>
                  <a:pt x="74263" y="29652"/>
                </a:lnTo>
                <a:lnTo>
                  <a:pt x="73579" y="22367"/>
                </a:lnTo>
                <a:lnTo>
                  <a:pt x="71645" y="15848"/>
                </a:lnTo>
                <a:lnTo>
                  <a:pt x="68640" y="10097"/>
                </a:lnTo>
                <a:lnTo>
                  <a:pt x="66342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155134" y="6544058"/>
            <a:ext cx="100330" cy="123825"/>
          </a:xfrm>
          <a:custGeom>
            <a:avLst/>
            <a:gdLst/>
            <a:ahLst/>
            <a:cxnLst/>
            <a:rect l="l" t="t" r="r" b="b"/>
            <a:pathLst>
              <a:path w="100329" h="123825">
                <a:moveTo>
                  <a:pt x="60022" y="0"/>
                </a:moveTo>
                <a:lnTo>
                  <a:pt x="39020" y="0"/>
                </a:lnTo>
                <a:lnTo>
                  <a:pt x="0" y="123723"/>
                </a:lnTo>
                <a:lnTo>
                  <a:pt x="15233" y="123723"/>
                </a:lnTo>
                <a:lnTo>
                  <a:pt x="28563" y="83844"/>
                </a:lnTo>
                <a:lnTo>
                  <a:pt x="87137" y="83844"/>
                </a:lnTo>
                <a:lnTo>
                  <a:pt x="82839" y="70553"/>
                </a:lnTo>
                <a:lnTo>
                  <a:pt x="31355" y="70553"/>
                </a:lnTo>
                <a:lnTo>
                  <a:pt x="42781" y="33741"/>
                </a:lnTo>
                <a:lnTo>
                  <a:pt x="45700" y="25562"/>
                </a:lnTo>
                <a:lnTo>
                  <a:pt x="47605" y="17382"/>
                </a:lnTo>
                <a:lnTo>
                  <a:pt x="49509" y="10224"/>
                </a:lnTo>
                <a:lnTo>
                  <a:pt x="63329" y="10224"/>
                </a:lnTo>
                <a:lnTo>
                  <a:pt x="60022" y="0"/>
                </a:lnTo>
                <a:close/>
              </a:path>
              <a:path w="100329" h="123825">
                <a:moveTo>
                  <a:pt x="87137" y="83844"/>
                </a:moveTo>
                <a:lnTo>
                  <a:pt x="70455" y="83844"/>
                </a:lnTo>
                <a:lnTo>
                  <a:pt x="83784" y="123723"/>
                </a:lnTo>
                <a:lnTo>
                  <a:pt x="100034" y="123723"/>
                </a:lnTo>
                <a:lnTo>
                  <a:pt x="87137" y="83844"/>
                </a:lnTo>
                <a:close/>
              </a:path>
              <a:path w="100329" h="123825">
                <a:moveTo>
                  <a:pt x="63329" y="10224"/>
                </a:moveTo>
                <a:lnTo>
                  <a:pt x="49509" y="10224"/>
                </a:lnTo>
                <a:lnTo>
                  <a:pt x="51413" y="17382"/>
                </a:lnTo>
                <a:lnTo>
                  <a:pt x="55221" y="33741"/>
                </a:lnTo>
                <a:lnTo>
                  <a:pt x="67535" y="70553"/>
                </a:lnTo>
                <a:lnTo>
                  <a:pt x="82839" y="70553"/>
                </a:lnTo>
                <a:lnTo>
                  <a:pt x="63329" y="1022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307471" y="6553260"/>
            <a:ext cx="0" cy="114935"/>
          </a:xfrm>
          <a:custGeom>
            <a:avLst/>
            <a:gdLst/>
            <a:ahLst/>
            <a:cxnLst/>
            <a:rect l="l" t="t" r="r" b="b"/>
            <a:pathLst>
              <a:path h="114934">
                <a:moveTo>
                  <a:pt x="0" y="0"/>
                </a:moveTo>
                <a:lnTo>
                  <a:pt x="0" y="114521"/>
                </a:lnTo>
              </a:path>
            </a:pathLst>
          </a:custGeom>
          <a:ln w="15233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262786" y="6548659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497" y="0"/>
                </a:lnTo>
              </a:path>
            </a:pathLst>
          </a:custGeom>
          <a:ln w="9201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371325" y="6544058"/>
            <a:ext cx="109855" cy="126364"/>
          </a:xfrm>
          <a:custGeom>
            <a:avLst/>
            <a:gdLst/>
            <a:ahLst/>
            <a:cxnLst/>
            <a:rect l="l" t="t" r="r" b="b"/>
            <a:pathLst>
              <a:path w="109854" h="126365">
                <a:moveTo>
                  <a:pt x="78068" y="0"/>
                </a:moveTo>
                <a:lnTo>
                  <a:pt x="32305" y="0"/>
                </a:lnTo>
                <a:lnTo>
                  <a:pt x="15471" y="12781"/>
                </a:lnTo>
                <a:lnTo>
                  <a:pt x="4076" y="33710"/>
                </a:lnTo>
                <a:lnTo>
                  <a:pt x="0" y="61350"/>
                </a:lnTo>
                <a:lnTo>
                  <a:pt x="3903" y="87807"/>
                </a:lnTo>
                <a:lnTo>
                  <a:pt x="14852" y="108130"/>
                </a:lnTo>
                <a:lnTo>
                  <a:pt x="31704" y="121167"/>
                </a:lnTo>
                <a:lnTo>
                  <a:pt x="53317" y="125768"/>
                </a:lnTo>
                <a:lnTo>
                  <a:pt x="74958" y="121550"/>
                </a:lnTo>
                <a:lnTo>
                  <a:pt x="87797" y="112475"/>
                </a:lnTo>
                <a:lnTo>
                  <a:pt x="54333" y="112475"/>
                </a:lnTo>
                <a:lnTo>
                  <a:pt x="38294" y="108210"/>
                </a:lnTo>
                <a:lnTo>
                  <a:pt x="26277" y="96754"/>
                </a:lnTo>
                <a:lnTo>
                  <a:pt x="18736" y="80122"/>
                </a:lnTo>
                <a:lnTo>
                  <a:pt x="16122" y="60327"/>
                </a:lnTo>
                <a:lnTo>
                  <a:pt x="18469" y="40372"/>
                </a:lnTo>
                <a:lnTo>
                  <a:pt x="25563" y="23390"/>
                </a:lnTo>
                <a:lnTo>
                  <a:pt x="37490" y="11583"/>
                </a:lnTo>
                <a:lnTo>
                  <a:pt x="54333" y="7157"/>
                </a:lnTo>
                <a:lnTo>
                  <a:pt x="87571" y="7157"/>
                </a:lnTo>
                <a:lnTo>
                  <a:pt x="78068" y="0"/>
                </a:lnTo>
                <a:close/>
              </a:path>
              <a:path w="109854" h="126365">
                <a:moveTo>
                  <a:pt x="87571" y="7157"/>
                </a:moveTo>
                <a:lnTo>
                  <a:pt x="54333" y="7157"/>
                </a:lnTo>
                <a:lnTo>
                  <a:pt x="71240" y="11710"/>
                </a:lnTo>
                <a:lnTo>
                  <a:pt x="83435" y="23645"/>
                </a:lnTo>
                <a:lnTo>
                  <a:pt x="90822" y="40373"/>
                </a:lnTo>
                <a:lnTo>
                  <a:pt x="93305" y="59304"/>
                </a:lnTo>
                <a:lnTo>
                  <a:pt x="90697" y="80122"/>
                </a:lnTo>
                <a:lnTo>
                  <a:pt x="83102" y="97010"/>
                </a:lnTo>
                <a:lnTo>
                  <a:pt x="70866" y="108337"/>
                </a:lnTo>
                <a:lnTo>
                  <a:pt x="54333" y="112475"/>
                </a:lnTo>
                <a:lnTo>
                  <a:pt x="87797" y="112475"/>
                </a:lnTo>
                <a:lnTo>
                  <a:pt x="92861" y="108896"/>
                </a:lnTo>
                <a:lnTo>
                  <a:pt x="105052" y="87807"/>
                </a:lnTo>
                <a:lnTo>
                  <a:pt x="109555" y="58282"/>
                </a:lnTo>
                <a:lnTo>
                  <a:pt x="105617" y="32415"/>
                </a:lnTo>
                <a:lnTo>
                  <a:pt x="94527" y="12397"/>
                </a:lnTo>
                <a:lnTo>
                  <a:pt x="87571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517948" y="6544058"/>
            <a:ext cx="78740" cy="123825"/>
          </a:xfrm>
          <a:custGeom>
            <a:avLst/>
            <a:gdLst/>
            <a:ahLst/>
            <a:cxnLst/>
            <a:rect l="l" t="t" r="r" b="b"/>
            <a:pathLst>
              <a:path w="78740" h="123825">
                <a:moveTo>
                  <a:pt x="55673" y="0"/>
                </a:moveTo>
                <a:lnTo>
                  <a:pt x="0" y="0"/>
                </a:lnTo>
                <a:lnTo>
                  <a:pt x="0" y="123723"/>
                </a:lnTo>
                <a:lnTo>
                  <a:pt x="16249" y="123723"/>
                </a:lnTo>
                <a:lnTo>
                  <a:pt x="16249" y="68508"/>
                </a:lnTo>
                <a:lnTo>
                  <a:pt x="59542" y="68508"/>
                </a:lnTo>
                <a:lnTo>
                  <a:pt x="57980" y="66814"/>
                </a:lnTo>
                <a:lnTo>
                  <a:pt x="51540" y="63395"/>
                </a:lnTo>
                <a:lnTo>
                  <a:pt x="51540" y="62372"/>
                </a:lnTo>
                <a:lnTo>
                  <a:pt x="60305" y="57404"/>
                </a:lnTo>
                <a:lnTo>
                  <a:pt x="61488" y="56237"/>
                </a:lnTo>
                <a:lnTo>
                  <a:pt x="16249" y="56237"/>
                </a:lnTo>
                <a:lnTo>
                  <a:pt x="16249" y="9201"/>
                </a:lnTo>
                <a:lnTo>
                  <a:pt x="18153" y="8179"/>
                </a:lnTo>
                <a:lnTo>
                  <a:pt x="23866" y="7157"/>
                </a:lnTo>
                <a:lnTo>
                  <a:pt x="66469" y="7157"/>
                </a:lnTo>
                <a:lnTo>
                  <a:pt x="64869" y="5112"/>
                </a:lnTo>
                <a:lnTo>
                  <a:pt x="58566" y="1086"/>
                </a:lnTo>
                <a:lnTo>
                  <a:pt x="55673" y="0"/>
                </a:lnTo>
                <a:close/>
              </a:path>
              <a:path w="78740" h="123825">
                <a:moveTo>
                  <a:pt x="59542" y="68508"/>
                </a:moveTo>
                <a:lnTo>
                  <a:pt x="30467" y="68508"/>
                </a:lnTo>
                <a:lnTo>
                  <a:pt x="39712" y="69898"/>
                </a:lnTo>
                <a:lnTo>
                  <a:pt x="46351" y="74259"/>
                </a:lnTo>
                <a:lnTo>
                  <a:pt x="51014" y="81880"/>
                </a:lnTo>
                <a:lnTo>
                  <a:pt x="54333" y="93048"/>
                </a:lnTo>
                <a:lnTo>
                  <a:pt x="57020" y="104311"/>
                </a:lnTo>
                <a:lnTo>
                  <a:pt x="59363" y="113370"/>
                </a:lnTo>
                <a:lnTo>
                  <a:pt x="61349" y="119936"/>
                </a:lnTo>
                <a:lnTo>
                  <a:pt x="62965" y="123723"/>
                </a:lnTo>
                <a:lnTo>
                  <a:pt x="78199" y="123723"/>
                </a:lnTo>
                <a:lnTo>
                  <a:pt x="76582" y="119010"/>
                </a:lnTo>
                <a:lnTo>
                  <a:pt x="74597" y="111325"/>
                </a:lnTo>
                <a:lnTo>
                  <a:pt x="72254" y="101148"/>
                </a:lnTo>
                <a:lnTo>
                  <a:pt x="69566" y="88958"/>
                </a:lnTo>
                <a:lnTo>
                  <a:pt x="66910" y="79787"/>
                </a:lnTo>
                <a:lnTo>
                  <a:pt x="63076" y="72342"/>
                </a:lnTo>
                <a:lnTo>
                  <a:pt x="59542" y="68508"/>
                </a:lnTo>
                <a:close/>
              </a:path>
              <a:path w="78740" h="123825">
                <a:moveTo>
                  <a:pt x="66469" y="7157"/>
                </a:moveTo>
                <a:lnTo>
                  <a:pt x="31482" y="7157"/>
                </a:lnTo>
                <a:lnTo>
                  <a:pt x="42662" y="8547"/>
                </a:lnTo>
                <a:lnTo>
                  <a:pt x="51413" y="12908"/>
                </a:lnTo>
                <a:lnTo>
                  <a:pt x="57118" y="20529"/>
                </a:lnTo>
                <a:lnTo>
                  <a:pt x="59157" y="31697"/>
                </a:lnTo>
                <a:lnTo>
                  <a:pt x="57243" y="41571"/>
                </a:lnTo>
                <a:lnTo>
                  <a:pt x="51746" y="49335"/>
                </a:lnTo>
                <a:lnTo>
                  <a:pt x="43036" y="54416"/>
                </a:lnTo>
                <a:lnTo>
                  <a:pt x="31482" y="56237"/>
                </a:lnTo>
                <a:lnTo>
                  <a:pt x="61488" y="56237"/>
                </a:lnTo>
                <a:lnTo>
                  <a:pt x="67583" y="50230"/>
                </a:lnTo>
                <a:lnTo>
                  <a:pt x="72552" y="40947"/>
                </a:lnTo>
                <a:lnTo>
                  <a:pt x="74390" y="29652"/>
                </a:lnTo>
                <a:lnTo>
                  <a:pt x="73706" y="22367"/>
                </a:lnTo>
                <a:lnTo>
                  <a:pt x="71772" y="15848"/>
                </a:lnTo>
                <a:lnTo>
                  <a:pt x="68767" y="10097"/>
                </a:lnTo>
                <a:lnTo>
                  <a:pt x="66469" y="7157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620565" y="6544058"/>
            <a:ext cx="90170" cy="123825"/>
          </a:xfrm>
          <a:custGeom>
            <a:avLst/>
            <a:gdLst/>
            <a:ahLst/>
            <a:cxnLst/>
            <a:rect l="l" t="t" r="r" b="b"/>
            <a:pathLst>
              <a:path w="90170" h="123825">
                <a:moveTo>
                  <a:pt x="17129" y="0"/>
                </a:moveTo>
                <a:lnTo>
                  <a:pt x="0" y="0"/>
                </a:lnTo>
                <a:lnTo>
                  <a:pt x="35501" y="69530"/>
                </a:lnTo>
                <a:lnTo>
                  <a:pt x="35501" y="123723"/>
                </a:lnTo>
                <a:lnTo>
                  <a:pt x="51751" y="123723"/>
                </a:lnTo>
                <a:lnTo>
                  <a:pt x="51751" y="69530"/>
                </a:lnTo>
                <a:lnTo>
                  <a:pt x="58509" y="57260"/>
                </a:lnTo>
                <a:lnTo>
                  <a:pt x="44134" y="57260"/>
                </a:lnTo>
                <a:lnTo>
                  <a:pt x="41402" y="50661"/>
                </a:lnTo>
                <a:lnTo>
                  <a:pt x="38754" y="44350"/>
                </a:lnTo>
                <a:lnTo>
                  <a:pt x="35940" y="37848"/>
                </a:lnTo>
                <a:lnTo>
                  <a:pt x="32709" y="30675"/>
                </a:lnTo>
                <a:lnTo>
                  <a:pt x="17129" y="0"/>
                </a:lnTo>
                <a:close/>
              </a:path>
              <a:path w="90170" h="123825">
                <a:moveTo>
                  <a:pt x="90049" y="0"/>
                </a:moveTo>
                <a:lnTo>
                  <a:pt x="72950" y="0"/>
                </a:lnTo>
                <a:lnTo>
                  <a:pt x="56448" y="30675"/>
                </a:lnTo>
                <a:lnTo>
                  <a:pt x="53466" y="37992"/>
                </a:lnTo>
                <a:lnTo>
                  <a:pt x="47504" y="51093"/>
                </a:lnTo>
                <a:lnTo>
                  <a:pt x="45022" y="57260"/>
                </a:lnTo>
                <a:lnTo>
                  <a:pt x="58509" y="57260"/>
                </a:lnTo>
                <a:lnTo>
                  <a:pt x="90049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940816" y="337311"/>
            <a:ext cx="7289800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i="0" spc="-5" dirty="0">
                <a:solidFill>
                  <a:srgbClr val="05509D"/>
                </a:solidFill>
                <a:latin typeface="Arial"/>
                <a:cs typeface="Arial"/>
              </a:rPr>
              <a:t>Associated IES Research Capabilities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46304" y="1240536"/>
            <a:ext cx="3101340" cy="17244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038843" y="731519"/>
            <a:ext cx="2925318" cy="19316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27682" y="4799076"/>
            <a:ext cx="2562606" cy="1425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5729" y="3616452"/>
            <a:ext cx="2474976" cy="16512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070347" y="3245357"/>
            <a:ext cx="3060954" cy="20429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525773" y="1002791"/>
            <a:ext cx="3624072" cy="15521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182356" y="3274314"/>
            <a:ext cx="3516629" cy="23096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383773" y="4884420"/>
            <a:ext cx="1612392" cy="10492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636770" y="4965953"/>
            <a:ext cx="1730502" cy="11605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271779" y="3003041"/>
            <a:ext cx="197612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421235"/>
                </a:solidFill>
                <a:latin typeface="Arial Narrow"/>
                <a:cs typeface="Arial Narrow"/>
              </a:rPr>
              <a:t>Biomass User</a:t>
            </a:r>
            <a:r>
              <a:rPr sz="1800" b="1" spc="-95" dirty="0">
                <a:solidFill>
                  <a:srgbClr val="421235"/>
                </a:solidFill>
                <a:latin typeface="Arial Narrow"/>
                <a:cs typeface="Arial Narrow"/>
              </a:rPr>
              <a:t> </a:t>
            </a:r>
            <a:r>
              <a:rPr sz="1800" b="1" dirty="0">
                <a:solidFill>
                  <a:srgbClr val="421235"/>
                </a:solidFill>
                <a:latin typeface="Arial Narrow"/>
                <a:cs typeface="Arial Narrow"/>
              </a:rPr>
              <a:t>Facility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26287" y="5455411"/>
            <a:ext cx="115125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421235"/>
                </a:solidFill>
                <a:latin typeface="Arial Narrow"/>
                <a:cs typeface="Arial Narrow"/>
              </a:rPr>
              <a:t>Flow</a:t>
            </a:r>
            <a:r>
              <a:rPr sz="1800" b="1" spc="-85" dirty="0">
                <a:solidFill>
                  <a:srgbClr val="421235"/>
                </a:solidFill>
                <a:latin typeface="Arial Narrow"/>
                <a:cs typeface="Arial Narrow"/>
              </a:rPr>
              <a:t> </a:t>
            </a:r>
            <a:r>
              <a:rPr sz="1800" b="1" dirty="0">
                <a:solidFill>
                  <a:srgbClr val="421235"/>
                </a:solidFill>
                <a:latin typeface="Arial Narrow"/>
                <a:cs typeface="Arial Narrow"/>
              </a:rPr>
              <a:t>Battery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627114" y="5343397"/>
            <a:ext cx="1390015" cy="838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1" dirty="0">
                <a:solidFill>
                  <a:srgbClr val="421235"/>
                </a:solidFill>
                <a:latin typeface="Arial Narrow"/>
                <a:cs typeface="Arial Narrow"/>
              </a:rPr>
              <a:t>Human</a:t>
            </a:r>
            <a:r>
              <a:rPr sz="1800" b="1" spc="-105" dirty="0">
                <a:solidFill>
                  <a:srgbClr val="421235"/>
                </a:solidFill>
                <a:latin typeface="Arial Narrow"/>
                <a:cs typeface="Arial Narrow"/>
              </a:rPr>
              <a:t> </a:t>
            </a:r>
            <a:r>
              <a:rPr sz="1800" b="1" dirty="0">
                <a:solidFill>
                  <a:srgbClr val="421235"/>
                </a:solidFill>
                <a:latin typeface="Arial Narrow"/>
                <a:cs typeface="Arial Narrow"/>
              </a:rPr>
              <a:t>Factors  &amp; Controls  </a:t>
            </a:r>
            <a:r>
              <a:rPr sz="1800" b="1" spc="-5" dirty="0">
                <a:solidFill>
                  <a:srgbClr val="421235"/>
                </a:solidFill>
                <a:latin typeface="Arial Narrow"/>
                <a:cs typeface="Arial Narrow"/>
              </a:rPr>
              <a:t>Environment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403843" y="5798820"/>
            <a:ext cx="1809114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421235"/>
                </a:solidFill>
                <a:latin typeface="Arial Narrow"/>
                <a:cs typeface="Arial Narrow"/>
              </a:rPr>
              <a:t>Battery Storage</a:t>
            </a:r>
            <a:r>
              <a:rPr sz="1800" b="1" spc="-100" dirty="0">
                <a:solidFill>
                  <a:srgbClr val="421235"/>
                </a:solidFill>
                <a:latin typeface="Arial Narrow"/>
                <a:cs typeface="Arial Narrow"/>
              </a:rPr>
              <a:t> </a:t>
            </a:r>
            <a:r>
              <a:rPr sz="1800" b="1" dirty="0">
                <a:solidFill>
                  <a:srgbClr val="421235"/>
                </a:solidFill>
                <a:latin typeface="Arial Narrow"/>
                <a:cs typeface="Arial Narrow"/>
              </a:rPr>
              <a:t>Lab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049265" y="2633979"/>
            <a:ext cx="1402715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1" dirty="0">
                <a:solidFill>
                  <a:srgbClr val="421235"/>
                </a:solidFill>
                <a:latin typeface="Arial Narrow"/>
                <a:cs typeface="Arial Narrow"/>
              </a:rPr>
              <a:t>Electric</a:t>
            </a:r>
            <a:r>
              <a:rPr sz="1800" b="1" spc="-60" dirty="0">
                <a:solidFill>
                  <a:srgbClr val="421235"/>
                </a:solidFill>
                <a:latin typeface="Arial Narrow"/>
                <a:cs typeface="Arial Narrow"/>
              </a:rPr>
              <a:t> </a:t>
            </a:r>
            <a:r>
              <a:rPr sz="1800" b="1" spc="-20" dirty="0">
                <a:solidFill>
                  <a:srgbClr val="421235"/>
                </a:solidFill>
                <a:latin typeface="Arial Narrow"/>
                <a:cs typeface="Arial Narrow"/>
              </a:rPr>
              <a:t>Vehicle  </a:t>
            </a:r>
            <a:r>
              <a:rPr sz="1800" b="1" dirty="0">
                <a:solidFill>
                  <a:srgbClr val="421235"/>
                </a:solidFill>
                <a:latin typeface="Arial Narrow"/>
                <a:cs typeface="Arial Narrow"/>
              </a:rPr>
              <a:t>Infrastructure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788397" y="2697988"/>
            <a:ext cx="1413510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1454" marR="5080" indent="-199390">
              <a:lnSpc>
                <a:spcPct val="100000"/>
              </a:lnSpc>
            </a:pPr>
            <a:r>
              <a:rPr sz="1800" b="1" dirty="0">
                <a:solidFill>
                  <a:srgbClr val="421235"/>
                </a:solidFill>
                <a:latin typeface="Arial Narrow"/>
                <a:cs typeface="Arial Narrow"/>
              </a:rPr>
              <a:t>Solar PV</a:t>
            </a:r>
            <a:r>
              <a:rPr sz="1800" b="1" spc="-95" dirty="0">
                <a:solidFill>
                  <a:srgbClr val="421235"/>
                </a:solidFill>
                <a:latin typeface="Arial Narrow"/>
                <a:cs typeface="Arial Narrow"/>
              </a:rPr>
              <a:t> </a:t>
            </a:r>
            <a:r>
              <a:rPr sz="1800" b="1" dirty="0">
                <a:solidFill>
                  <a:srgbClr val="421235"/>
                </a:solidFill>
                <a:latin typeface="Arial Narrow"/>
                <a:cs typeface="Arial Narrow"/>
              </a:rPr>
              <a:t>Power  </a:t>
            </a:r>
            <a:r>
              <a:rPr sz="1800" b="1" spc="-5" dirty="0">
                <a:solidFill>
                  <a:srgbClr val="421235"/>
                </a:solidFill>
                <a:latin typeface="Arial Narrow"/>
                <a:cs typeface="Arial Narrow"/>
              </a:rPr>
              <a:t>Generation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792729" y="2736342"/>
            <a:ext cx="2084832" cy="1445513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2705607" y="4291838"/>
            <a:ext cx="213741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421235"/>
                </a:solidFill>
                <a:latin typeface="Arial Narrow"/>
                <a:cs typeface="Arial Narrow"/>
              </a:rPr>
              <a:t>High </a:t>
            </a:r>
            <a:r>
              <a:rPr sz="1800" b="1" spc="-25" dirty="0">
                <a:solidFill>
                  <a:srgbClr val="421235"/>
                </a:solidFill>
                <a:latin typeface="Arial Narrow"/>
                <a:cs typeface="Arial Narrow"/>
              </a:rPr>
              <a:t>Temp.</a:t>
            </a:r>
            <a:r>
              <a:rPr sz="1800" b="1" spc="-105" dirty="0">
                <a:solidFill>
                  <a:srgbClr val="421235"/>
                </a:solidFill>
                <a:latin typeface="Arial Narrow"/>
                <a:cs typeface="Arial Narrow"/>
              </a:rPr>
              <a:t> </a:t>
            </a:r>
            <a:r>
              <a:rPr sz="1800" b="1" dirty="0">
                <a:solidFill>
                  <a:srgbClr val="421235"/>
                </a:solidFill>
                <a:latin typeface="Arial Narrow"/>
                <a:cs typeface="Arial Narrow"/>
              </a:rPr>
              <a:t>Electrolysis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514335" y="2864865"/>
            <a:ext cx="116078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421235"/>
                </a:solidFill>
                <a:latin typeface="Arial Narrow"/>
                <a:cs typeface="Arial Narrow"/>
              </a:rPr>
              <a:t>Microreactor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325106" y="875538"/>
            <a:ext cx="1512570" cy="19019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275590" y="6540616"/>
            <a:ext cx="193040" cy="16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z="1000" b="1" dirty="0">
                <a:solidFill>
                  <a:srgbClr val="BBBBBD"/>
                </a:solidFill>
                <a:latin typeface="Arial"/>
                <a:cs typeface="Arial"/>
              </a:rPr>
              <a:t>4</a:t>
            </a:fld>
            <a:endParaRPr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8523C7-CD1F-9E80-D5BE-2A827DC53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4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330B-66C6-0818-5F1B-0FB816F3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H2 Production at Existing Nuclear Plants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976B7-4CED-3BB8-A275-4825A680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64" y="1560480"/>
            <a:ext cx="2786435" cy="2786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9CAF24-7732-A57F-FF40-558067CF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553" y="1560480"/>
            <a:ext cx="2786435" cy="2786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D68973-7CE9-48E9-5D17-C6ABACBA8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834" y="1567399"/>
            <a:ext cx="2779517" cy="2779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26591-B82D-7F94-C18A-C1589DF24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979" y="1560479"/>
            <a:ext cx="2786435" cy="2786435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A093323-1938-5864-A61C-0B50630DD5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831171"/>
              </p:ext>
            </p:extLst>
          </p:nvPr>
        </p:nvGraphicFramePr>
        <p:xfrm>
          <a:off x="0" y="4346916"/>
          <a:ext cx="12192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60831673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2581168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9785606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749747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Nine-Mile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Davis-</a:t>
                      </a:r>
                      <a:r>
                        <a:rPr lang="en-US" dirty="0" err="1"/>
                        <a:t>Besse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Prairie 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Palo Verde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148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Constellation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Energy Harbor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Xcel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Arizona Public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98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039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Be Awarded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Bloom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Be Awarded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13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Feb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518470"/>
                  </a:ext>
                </a:extLst>
              </a:tr>
            </a:tbl>
          </a:graphicData>
        </a:graphic>
      </p:graphicFrame>
      <p:pic>
        <p:nvPicPr>
          <p:cNvPr id="3" name="Picture 2" descr="Gateway for Accelerated Innovation in Nuclear - Light Water Reactors">
            <a:extLst>
              <a:ext uri="{FF2B5EF4-FFF2-40B4-BE49-F238E27FC236}">
                <a16:creationId xmlns:a16="http://schemas.microsoft.com/office/drawing/2014/main" id="{4CD93C64-85EB-BCAC-CA39-416473743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18" y="319259"/>
            <a:ext cx="3425796" cy="90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130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DF9E365-7B13-44E7-AED6-06C5B6B3B7F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91774-CF25-BD48-3F6F-999F3D64F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DCCD4-117A-BD09-A40F-AFDFD4B79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7758-96B8-BFBF-EC9F-68E34BBDA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Supply and Demand curves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E32A02-7538-039B-BD84-61BFE99A3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790" y="1384503"/>
            <a:ext cx="5605398" cy="4351338"/>
          </a:xfrm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15B5FBD0-90BD-333A-5D70-C7A9EC3EC2E9}"/>
              </a:ext>
            </a:extLst>
          </p:cNvPr>
          <p:cNvSpPr/>
          <p:nvPr/>
        </p:nvSpPr>
        <p:spPr>
          <a:xfrm rot="16834863">
            <a:off x="4331965" y="3904387"/>
            <a:ext cx="1936241" cy="3806666"/>
          </a:xfrm>
          <a:prstGeom prst="arc">
            <a:avLst>
              <a:gd name="adj1" fmla="val 16200000"/>
              <a:gd name="adj2" fmla="val 2019801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38A5D3-9F33-734A-F559-5DB3E6C910FB}"/>
              </a:ext>
            </a:extLst>
          </p:cNvPr>
          <p:cNvCxnSpPr>
            <a:cxnSpLocks/>
          </p:cNvCxnSpPr>
          <p:nvPr/>
        </p:nvCxnSpPr>
        <p:spPr>
          <a:xfrm flipH="1">
            <a:off x="4937760" y="4450286"/>
            <a:ext cx="644397" cy="276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9EA518-0E28-E051-02A7-0F161A185492}"/>
              </a:ext>
            </a:extLst>
          </p:cNvPr>
          <p:cNvSpPr txBox="1"/>
          <p:nvPr/>
        </p:nvSpPr>
        <p:spPr>
          <a:xfrm>
            <a:off x="5956125" y="4445860"/>
            <a:ext cx="1392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Hydrogen Shot Target $1/kg by 2030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66701A-4BD0-FB57-0F5F-4CD5A2F00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814" y="1415684"/>
            <a:ext cx="5831752" cy="12161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D1E44E-CC68-5CDB-FD23-4CC5CAA83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862" y="2675002"/>
            <a:ext cx="3823322" cy="1364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9DB131-8646-9731-C185-179A664EF69A}"/>
              </a:ext>
            </a:extLst>
          </p:cNvPr>
          <p:cNvSpPr txBox="1"/>
          <p:nvPr/>
        </p:nvSpPr>
        <p:spPr>
          <a:xfrm>
            <a:off x="0" y="6376236"/>
            <a:ext cx="918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Rapid Change in the level of support=Rapid Change in the potential Supply &amp; Demand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BFF22A-2B21-A55C-02C3-A54802A7B30C}"/>
              </a:ext>
            </a:extLst>
          </p:cNvPr>
          <p:cNvSpPr txBox="1"/>
          <p:nvPr/>
        </p:nvSpPr>
        <p:spPr>
          <a:xfrm>
            <a:off x="7789596" y="4261859"/>
            <a:ext cx="3183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Outlook for 2050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little synfuel or FCV modeled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30% decarbonization by 2050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016366-4258-0EF7-84C6-A00DB62FEB0C}"/>
              </a:ext>
            </a:extLst>
          </p:cNvPr>
          <p:cNvSpPr txBox="1"/>
          <p:nvPr/>
        </p:nvSpPr>
        <p:spPr>
          <a:xfrm>
            <a:off x="1489817" y="1110472"/>
            <a:ext cx="377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Forecasts for 2050 from 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5E15D5-7F45-E2E0-3858-1BFF4423968E}"/>
              </a:ext>
            </a:extLst>
          </p:cNvPr>
          <p:cNvSpPr txBox="1"/>
          <p:nvPr/>
        </p:nvSpPr>
        <p:spPr>
          <a:xfrm>
            <a:off x="7496418" y="1046352"/>
            <a:ext cx="377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Forecasts for 2030 from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2C1253-BBDF-F1F0-77CD-AB8876A5DF1D}"/>
              </a:ext>
            </a:extLst>
          </p:cNvPr>
          <p:cNvSpPr txBox="1"/>
          <p:nvPr/>
        </p:nvSpPr>
        <p:spPr>
          <a:xfrm>
            <a:off x="604911" y="5735841"/>
            <a:ext cx="5399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NREL The Technical and Economic Potential of the H2@Scale Concept within the United States 2020</a:t>
            </a:r>
          </a:p>
        </p:txBody>
      </p:sp>
    </p:spTree>
    <p:extLst>
      <p:ext uri="{BB962C8B-B14F-4D97-AF65-F5344CB8AC3E}">
        <p14:creationId xmlns:p14="http://schemas.microsoft.com/office/powerpoint/2010/main" val="310704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006AE-720F-78E1-64BE-F306E854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in Integrated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E246A-BA7B-ABE3-47BC-04A9D783B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43" y="1653650"/>
            <a:ext cx="274758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Hydrogen Cost Drivers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Energy or Molecules</a:t>
            </a:r>
          </a:p>
          <a:p>
            <a:r>
              <a:rPr lang="en-US" dirty="0"/>
              <a:t>Storage</a:t>
            </a:r>
          </a:p>
          <a:p>
            <a:r>
              <a:rPr lang="en-US" dirty="0"/>
              <a:t>Production</a:t>
            </a:r>
          </a:p>
          <a:p>
            <a:r>
              <a:rPr lang="en-US" dirty="0"/>
              <a:t>Transport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30E56-7C07-4464-0510-C8ED7502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222" y="1473002"/>
            <a:ext cx="7596249" cy="4688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AD946E-90B7-B9CF-8BEF-55E4F18D7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892" y="1139403"/>
            <a:ext cx="2067071" cy="102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57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660</Words>
  <Application>Microsoft Macintosh PowerPoint</Application>
  <PresentationFormat>Widescreen</PresentationFormat>
  <Paragraphs>196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Narrow</vt:lpstr>
      <vt:lpstr>Calibri</vt:lpstr>
      <vt:lpstr>Myriad Pro Cond</vt:lpstr>
      <vt:lpstr>Times New Roman</vt:lpstr>
      <vt:lpstr>Office Theme 2013 - 2022</vt:lpstr>
      <vt:lpstr>PowerPoint Presentation</vt:lpstr>
      <vt:lpstr>Overview</vt:lpstr>
      <vt:lpstr>INL Addresses Energy and Security Challenges at Scale</vt:lpstr>
      <vt:lpstr>Associated IES Research Capabilities</vt:lpstr>
      <vt:lpstr>PowerPoint Presentation</vt:lpstr>
      <vt:lpstr>H2 Production at Existing Nuclear Plants</vt:lpstr>
      <vt:lpstr>PowerPoint Presentation</vt:lpstr>
      <vt:lpstr>Hydrogen Supply and Demand curves</vt:lpstr>
      <vt:lpstr>Hydrogen in Integrated Energy</vt:lpstr>
      <vt:lpstr>Hydrogen Value Chain</vt:lpstr>
      <vt:lpstr>Hydrogen Properties</vt:lpstr>
      <vt:lpstr>PowerPoint Presentation</vt:lpstr>
      <vt:lpstr>PowerPoint Presentation</vt:lpstr>
      <vt:lpstr>Hydrogen Production</vt:lpstr>
      <vt:lpstr>Solid Oxide Electrolysis</vt:lpstr>
      <vt:lpstr>Hydrogen Project Portfolio</vt:lpstr>
      <vt:lpstr>SOEC Testing</vt:lpstr>
      <vt:lpstr>H2New Testing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Tanner, Jill</cp:lastModifiedBy>
  <cp:revision>1</cp:revision>
  <dcterms:modified xsi:type="dcterms:W3CDTF">2023-05-11T19:10:17Z</dcterms:modified>
</cp:coreProperties>
</file>