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1499" r:id="rId2"/>
    <p:sldId id="1510" r:id="rId3"/>
    <p:sldId id="1586" r:id="rId4"/>
    <p:sldId id="1522" r:id="rId5"/>
    <p:sldId id="1515" r:id="rId6"/>
    <p:sldId id="1523" r:id="rId7"/>
    <p:sldId id="1524" r:id="rId8"/>
    <p:sldId id="1526" r:id="rId9"/>
    <p:sldId id="1605" r:id="rId10"/>
    <p:sldId id="1606" r:id="rId11"/>
    <p:sldId id="1607" r:id="rId12"/>
    <p:sldId id="1626" r:id="rId13"/>
    <p:sldId id="1514" r:id="rId14"/>
    <p:sldId id="1531" r:id="rId15"/>
    <p:sldId id="1345" r:id="rId16"/>
    <p:sldId id="1702" r:id="rId17"/>
    <p:sldId id="1701" r:id="rId18"/>
    <p:sldId id="1703" r:id="rId19"/>
    <p:sldId id="1704" r:id="rId20"/>
    <p:sldId id="1692" r:id="rId21"/>
    <p:sldId id="1699" r:id="rId22"/>
    <p:sldId id="1348" r:id="rId23"/>
    <p:sldId id="1689" r:id="rId24"/>
    <p:sldId id="1668" r:id="rId25"/>
    <p:sldId id="1694" r:id="rId26"/>
    <p:sldId id="1695" r:id="rId27"/>
    <p:sldId id="1696" r:id="rId28"/>
    <p:sldId id="1705" r:id="rId29"/>
    <p:sldId id="1698"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5E6FF"/>
    <a:srgbClr val="C1FF00"/>
    <a:srgbClr val="DEF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autoAdjust="0"/>
    <p:restoredTop sz="83866" autoAdjust="0"/>
  </p:normalViewPr>
  <p:slideViewPr>
    <p:cSldViewPr>
      <p:cViewPr varScale="1">
        <p:scale>
          <a:sx n="124" d="100"/>
          <a:sy n="124" d="100"/>
        </p:scale>
        <p:origin x="720" y="168"/>
      </p:cViewPr>
      <p:guideLst>
        <p:guide orient="horz" pos="2160"/>
        <p:guide pos="2880"/>
      </p:guideLst>
    </p:cSldViewPr>
  </p:slideViewPr>
  <p:outlineViewPr>
    <p:cViewPr>
      <p:scale>
        <a:sx n="33" d="100"/>
        <a:sy n="33" d="100"/>
      </p:scale>
      <p:origin x="0" y="-12252"/>
    </p:cViewPr>
  </p:outlineViewPr>
  <p:notesTextViewPr>
    <p:cViewPr>
      <p:scale>
        <a:sx n="200" d="100"/>
        <a:sy n="200" d="100"/>
      </p:scale>
      <p:origin x="0" y="0"/>
    </p:cViewPr>
  </p:notesTextViewPr>
  <p:sorterViewPr>
    <p:cViewPr>
      <p:scale>
        <a:sx n="70" d="100"/>
        <a:sy n="70" d="100"/>
      </p:scale>
      <p:origin x="0" y="-36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C166F4C-B94E-B14A-A7BC-CD18FAF8BD37}" type="datetime1">
              <a:rPr lang="en-US" altLang="en-US"/>
              <a:pPr/>
              <a:t>5/11/23</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EA8C135-A181-FC43-9293-0FBEE4373A89}" type="slidenum">
              <a:rPr lang="en-US" altLang="en-US"/>
              <a:pPr/>
              <a:t>‹#›</a:t>
            </a:fld>
            <a:endParaRPr lang="en-US" altLang="en-US"/>
          </a:p>
        </p:txBody>
      </p:sp>
    </p:spTree>
    <p:extLst>
      <p:ext uri="{BB962C8B-B14F-4D97-AF65-F5344CB8AC3E}">
        <p14:creationId xmlns:p14="http://schemas.microsoft.com/office/powerpoint/2010/main" val="142835921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Carnot died</a:t>
            </a:r>
            <a:r>
              <a:rPr lang="en-US" altLang="en-US"/>
              <a:t> during a </a:t>
            </a:r>
            <a:r>
              <a:rPr lang="en-US" altLang="en-US" i="1"/>
              <a:t>cholera</a:t>
            </a:r>
            <a:r>
              <a:rPr lang="en-US" altLang="en-US"/>
              <a:t> epidemic in 1832, at the age of only 36.</a:t>
            </a: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C2970FE-C977-E946-8BB9-F8AE45A085AE}" type="slidenum">
              <a:rPr lang="en-US" altLang="en-US" sz="1200"/>
              <a:pPr eaLnBrk="1" hangingPunct="1"/>
              <a:t>2</a:t>
            </a:fld>
            <a:endParaRPr lang="en-US" altLang="en-US" sz="1200"/>
          </a:p>
        </p:txBody>
      </p:sp>
    </p:spTree>
    <p:extLst>
      <p:ext uri="{BB962C8B-B14F-4D97-AF65-F5344CB8AC3E}">
        <p14:creationId xmlns:p14="http://schemas.microsoft.com/office/powerpoint/2010/main" val="3270610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Coal power plant  = 5 MW</a:t>
            </a:r>
          </a:p>
          <a:p>
            <a:pPr eaLnBrk="1" hangingPunct="1">
              <a:spcBef>
                <a:spcPct val="0"/>
              </a:spcBef>
            </a:pPr>
            <a:r>
              <a:rPr lang="en-US" altLang="en-US"/>
              <a:t>Average coal seam according to the EIA for major coal beds is 35ft thickness</a:t>
            </a:r>
          </a:p>
          <a:p>
            <a:pPr eaLnBrk="1" hangingPunct="1">
              <a:spcBef>
                <a:spcPct val="0"/>
              </a:spcBef>
            </a:pPr>
            <a:r>
              <a:rPr lang="en-US" altLang="en-US"/>
              <a:t>A 100 acre area will last 216 years with a year disturbance of 0.5 acres.</a:t>
            </a:r>
          </a:p>
          <a:p>
            <a:pPr eaLnBrk="1" hangingPunct="1">
              <a:spcBef>
                <a:spcPct val="0"/>
              </a:spcBef>
            </a:pPr>
            <a:r>
              <a:rPr lang="en-US" altLang="en-US"/>
              <a:t>Average solar radiation of 6.5 kWh/m^2/day takes up a total land area of 261 acres with 40 MW capacity for continuous 5 MW of power with 4 days worth of battery storage.</a:t>
            </a:r>
          </a:p>
          <a:p>
            <a:pPr eaLnBrk="1" hangingPunct="1">
              <a:spcBef>
                <a:spcPct val="0"/>
              </a:spcBef>
            </a:pPr>
            <a:r>
              <a:rPr lang="en-US" altLang="en-US"/>
              <a:t>Average wind speeds from the NREL of 7.5 m/s takes up a total land area of 2,405 aces with 16 MW of capacity for continuous 5 MW of power with 4 days of battery storage. (This includes land allowances between each turbine for 5 rotor diameters between each turbine in the direction of the wind and 3 rotor diameters between each perpendicular to the direction of the prevailing wind)</a:t>
            </a:r>
          </a:p>
          <a:p>
            <a:pPr eaLnBrk="1" hangingPunct="1">
              <a:spcBef>
                <a:spcPct val="0"/>
              </a:spcBef>
            </a:pPr>
            <a:endParaRPr lang="en-US" altLang="en-US"/>
          </a:p>
          <a:p>
            <a:pPr eaLnBrk="1" hangingPunct="1">
              <a:spcBef>
                <a:spcPct val="0"/>
              </a:spcBef>
            </a:pPr>
            <a:endParaRPr lang="en-US" altLang="en-US"/>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FBB4E75-A85D-444C-9A6C-37909EB27BD7}" type="slidenum">
              <a:rPr lang="en-US" altLang="en-US" sz="1200"/>
              <a:pPr eaLnBrk="1" hangingPunct="1"/>
              <a:t>9</a:t>
            </a:fld>
            <a:endParaRPr lang="en-US" altLang="en-US" sz="1200"/>
          </a:p>
        </p:txBody>
      </p:sp>
    </p:spTree>
    <p:extLst>
      <p:ext uri="{BB962C8B-B14F-4D97-AF65-F5344CB8AC3E}">
        <p14:creationId xmlns:p14="http://schemas.microsoft.com/office/powerpoint/2010/main" val="141516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Coal power plant  = 5 MW</a:t>
            </a:r>
          </a:p>
          <a:p>
            <a:pPr eaLnBrk="1" hangingPunct="1">
              <a:spcBef>
                <a:spcPct val="0"/>
              </a:spcBef>
            </a:pPr>
            <a:r>
              <a:rPr lang="en-US" altLang="en-US"/>
              <a:t>Average coal seam according to the EIA for major coal beds is 35ft thickness</a:t>
            </a:r>
          </a:p>
          <a:p>
            <a:pPr eaLnBrk="1" hangingPunct="1">
              <a:spcBef>
                <a:spcPct val="0"/>
              </a:spcBef>
            </a:pPr>
            <a:r>
              <a:rPr lang="en-US" altLang="en-US"/>
              <a:t>A 100 acre area will last 216 years with a year disturbance of 0.5 acres.</a:t>
            </a:r>
          </a:p>
          <a:p>
            <a:pPr eaLnBrk="1" hangingPunct="1">
              <a:spcBef>
                <a:spcPct val="0"/>
              </a:spcBef>
            </a:pPr>
            <a:r>
              <a:rPr lang="en-US" altLang="en-US"/>
              <a:t>Average solar radiation of 6.5 kWh/m^2/day takes up a total land area of 261 acres with 40 MW capacity for continuous 5 MW of power with 4 days worth of battery storage.</a:t>
            </a:r>
          </a:p>
          <a:p>
            <a:pPr eaLnBrk="1" hangingPunct="1">
              <a:spcBef>
                <a:spcPct val="0"/>
              </a:spcBef>
            </a:pPr>
            <a:r>
              <a:rPr lang="en-US" altLang="en-US"/>
              <a:t>Average wind speeds from the NREL of 7.5 m/s takes up a total land area of 2,405 aces with 16 MW of capacity for continuous 5 MW of power with 4 days of battery storage. (This includes land allowances between each turbine for 5 rotor diameters between each turbine in the direction of the wind and 3 rotor diameters between each perpendicular to the direction of the prevailing wind)</a:t>
            </a:r>
          </a:p>
          <a:p>
            <a:pPr eaLnBrk="1" hangingPunct="1">
              <a:spcBef>
                <a:spcPct val="0"/>
              </a:spcBef>
            </a:pPr>
            <a:endParaRPr lang="en-US" altLang="en-US"/>
          </a:p>
          <a:p>
            <a:pPr eaLnBrk="1" hangingPunct="1">
              <a:spcBef>
                <a:spcPct val="0"/>
              </a:spcBef>
            </a:pPr>
            <a:endParaRPr lang="en-US" altLang="en-US"/>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B10EB5C-E5BC-0040-961C-9FD55AC85976}" type="slidenum">
              <a:rPr lang="en-US" altLang="en-US" sz="1200"/>
              <a:pPr eaLnBrk="1" hangingPunct="1"/>
              <a:t>10</a:t>
            </a:fld>
            <a:endParaRPr lang="en-US" altLang="en-US" sz="1200"/>
          </a:p>
        </p:txBody>
      </p:sp>
    </p:spTree>
    <p:extLst>
      <p:ext uri="{BB962C8B-B14F-4D97-AF65-F5344CB8AC3E}">
        <p14:creationId xmlns:p14="http://schemas.microsoft.com/office/powerpoint/2010/main" val="390648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Coal power plant  = 5 MW</a:t>
            </a:r>
          </a:p>
          <a:p>
            <a:pPr eaLnBrk="1" hangingPunct="1">
              <a:spcBef>
                <a:spcPct val="0"/>
              </a:spcBef>
            </a:pPr>
            <a:r>
              <a:rPr lang="en-US" altLang="en-US"/>
              <a:t>Average coal seam according to the EIA for major coal beds is 35ft thickness</a:t>
            </a:r>
          </a:p>
          <a:p>
            <a:pPr eaLnBrk="1" hangingPunct="1">
              <a:spcBef>
                <a:spcPct val="0"/>
              </a:spcBef>
            </a:pPr>
            <a:r>
              <a:rPr lang="en-US" altLang="en-US"/>
              <a:t>A 100 acre area will last 216 years with a year disturbance of 0.5 acres.</a:t>
            </a:r>
          </a:p>
          <a:p>
            <a:pPr eaLnBrk="1" hangingPunct="1">
              <a:spcBef>
                <a:spcPct val="0"/>
              </a:spcBef>
            </a:pPr>
            <a:r>
              <a:rPr lang="en-US" altLang="en-US"/>
              <a:t>Average solar radiation of 6.5 kWh/m^2/day takes up a total land area of 261 acres with 40 MW capacity for continuous 5 MW of power with 4 days worth of battery storage.</a:t>
            </a:r>
          </a:p>
          <a:p>
            <a:pPr eaLnBrk="1" hangingPunct="1">
              <a:spcBef>
                <a:spcPct val="0"/>
              </a:spcBef>
            </a:pPr>
            <a:r>
              <a:rPr lang="en-US" altLang="en-US"/>
              <a:t>Average wind speeds from the NREL of 7.5 m/s takes up a total land area of 2,405 aces with 16 MW of capacity for continuous 5 MW of power with 4 days of battery storage. (This includes land allowances between each turbine for 5 rotor diameters between each turbine in the direction of the wind and 3 rotor diameters between each perpendicular to the direction of the prevailing wind)</a:t>
            </a:r>
          </a:p>
          <a:p>
            <a:pPr eaLnBrk="1" hangingPunct="1">
              <a:spcBef>
                <a:spcPct val="0"/>
              </a:spcBef>
            </a:pPr>
            <a:endParaRPr lang="en-US" altLang="en-US"/>
          </a:p>
          <a:p>
            <a:pPr eaLnBrk="1" hangingPunct="1">
              <a:spcBef>
                <a:spcPct val="0"/>
              </a:spcBef>
            </a:pPr>
            <a:endParaRPr lang="en-US" altLang="en-US"/>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A419F8F-26F0-5949-A2C3-AC12F7649929}" type="slidenum">
              <a:rPr lang="en-US" altLang="en-US" sz="1200"/>
              <a:pPr eaLnBrk="1" hangingPunct="1"/>
              <a:t>11</a:t>
            </a:fld>
            <a:endParaRPr lang="en-US" altLang="en-US" sz="1200"/>
          </a:p>
        </p:txBody>
      </p:sp>
    </p:spTree>
    <p:extLst>
      <p:ext uri="{BB962C8B-B14F-4D97-AF65-F5344CB8AC3E}">
        <p14:creationId xmlns:p14="http://schemas.microsoft.com/office/powerpoint/2010/main" val="387232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119536-BC39-4C1B-AFE3-79C542F00D36}" type="slidenum">
              <a:rPr lang="en-US" smtClean="0"/>
              <a:t>15</a:t>
            </a:fld>
            <a:endParaRPr lang="en-US"/>
          </a:p>
        </p:txBody>
      </p:sp>
    </p:spTree>
    <p:extLst>
      <p:ext uri="{BB962C8B-B14F-4D97-AF65-F5344CB8AC3E}">
        <p14:creationId xmlns:p14="http://schemas.microsoft.com/office/powerpoint/2010/main" val="1999211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1C712B-4AD0-4191-B826-1850522B54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877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19536-BC39-4C1B-AFE3-79C542F00D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4069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ADD504A4-487F-3948-B39D-A381E3FE2F32}" type="slidenum">
              <a:rPr lang="en-US" altLang="en-US"/>
              <a:pPr/>
              <a:t>‹#›</a:t>
            </a:fld>
            <a:endParaRPr lang="en-US" alt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3760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204A3EF6-2097-3F4D-88B2-527824905BAB}" type="slidenum">
              <a:rPr lang="en-US" altLang="en-US"/>
              <a:pPr/>
              <a:t>‹#›</a:t>
            </a:fld>
            <a:endParaRPr lang="en-US" alt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6331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5D8F7C59-6F63-A146-AC75-738BD12CA646}" type="slidenum">
              <a:rPr lang="en-US" altLang="en-US"/>
              <a:pPr/>
              <a:t>‹#›</a:t>
            </a:fld>
            <a:endParaRPr lang="en-US" alt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58233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lstStyle>
            <a:lvl1pPr>
              <a:defRPr sz="2400">
                <a:solidFill>
                  <a:schemeClr val="tx2">
                    <a:lumMod val="75000"/>
                  </a:schemeClr>
                </a:solidFill>
              </a:defRPr>
            </a:lvl1pPr>
          </a:lstStyle>
          <a:p>
            <a:r>
              <a:rPr lang="en-US" dirty="0"/>
              <a:t>Click to edit Master title style</a:t>
            </a:r>
          </a:p>
        </p:txBody>
      </p:sp>
      <p:sp>
        <p:nvSpPr>
          <p:cNvPr id="4" name="Content Placeholder 3"/>
          <p:cNvSpPr>
            <a:spLocks noGrp="1"/>
          </p:cNvSpPr>
          <p:nvPr>
            <p:ph sz="half" idx="2"/>
          </p:nvPr>
        </p:nvSpPr>
        <p:spPr>
          <a:xfrm>
            <a:off x="4648200" y="1295402"/>
            <a:ext cx="4038600" cy="4830763"/>
          </a:xfrm>
        </p:spPr>
        <p:txBody>
          <a:bodyPr/>
          <a:lstStyle>
            <a:lvl1pPr>
              <a:defRPr sz="18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958288F7-185F-4C76-B045-F45E71FD645F}" type="slidenum">
              <a:rPr lang="en-US" smtClean="0"/>
              <a:t>‹#›</a:t>
            </a:fld>
            <a:endParaRPr lang="en-US"/>
          </a:p>
        </p:txBody>
      </p:sp>
      <p:sp>
        <p:nvSpPr>
          <p:cNvPr id="9" name="Content Placeholder 8"/>
          <p:cNvSpPr>
            <a:spLocks noGrp="1"/>
          </p:cNvSpPr>
          <p:nvPr>
            <p:ph sz="quarter" idx="13"/>
          </p:nvPr>
        </p:nvSpPr>
        <p:spPr>
          <a:xfrm>
            <a:off x="365760" y="1295400"/>
            <a:ext cx="4041648" cy="4831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44" y="6446808"/>
            <a:ext cx="4002156" cy="334993"/>
          </a:xfrm>
          <a:prstGeom prst="rect">
            <a:avLst/>
          </a:prstGeom>
        </p:spPr>
      </p:pic>
    </p:spTree>
    <p:extLst>
      <p:ext uri="{BB962C8B-B14F-4D97-AF65-F5344CB8AC3E}">
        <p14:creationId xmlns:p14="http://schemas.microsoft.com/office/powerpoint/2010/main" val="3915606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0" name="内容占位符 19"/>
          <p:cNvSpPr>
            <a:spLocks noGrp="1"/>
          </p:cNvSpPr>
          <p:nvPr>
            <p:ph sz="quarter" idx="10" hasCustomPrompt="1"/>
          </p:nvPr>
        </p:nvSpPr>
        <p:spPr>
          <a:xfrm>
            <a:off x="341586" y="5943600"/>
            <a:ext cx="8460828" cy="360363"/>
          </a:xfrm>
        </p:spPr>
        <p:txBody>
          <a:bodyPr>
            <a:noAutofit/>
          </a:bodyPr>
          <a:lstStyle>
            <a:lvl1pPr marL="0" indent="0" algn="ctr">
              <a:buNone/>
              <a:defRPr sz="1400" baseline="0">
                <a:latin typeface="+mn-lt"/>
              </a:defRPr>
            </a:lvl1pPr>
          </a:lstStyle>
          <a:p>
            <a:pPr lvl="0"/>
            <a:r>
              <a:rPr lang="en-US" altLang="zh-CN" sz="2000" dirty="0">
                <a:latin typeface="+mn-lt"/>
              </a:rPr>
              <a:t>Meeting, Date</a:t>
            </a:r>
            <a:endParaRPr lang="zh-CN" altLang="en-US" dirty="0"/>
          </a:p>
        </p:txBody>
      </p:sp>
      <p:sp>
        <p:nvSpPr>
          <p:cNvPr id="22" name="内容占位符 21"/>
          <p:cNvSpPr>
            <a:spLocks noGrp="1"/>
          </p:cNvSpPr>
          <p:nvPr>
            <p:ph sz="quarter" idx="11" hasCustomPrompt="1"/>
          </p:nvPr>
        </p:nvSpPr>
        <p:spPr>
          <a:xfrm>
            <a:off x="228600" y="1371600"/>
            <a:ext cx="8686800" cy="1447800"/>
          </a:xfrm>
        </p:spPr>
        <p:txBody>
          <a:bodyPr anchor="ctr"/>
          <a:lstStyle>
            <a:lvl1pPr marL="0" indent="0" algn="ctr">
              <a:buNone/>
              <a:defRPr sz="2800" i="1" baseline="0">
                <a:solidFill>
                  <a:schemeClr val="tx2">
                    <a:lumMod val="75000"/>
                  </a:schemeClr>
                </a:solidFill>
                <a:effectLst>
                  <a:outerShdw blurRad="38100" dist="38100" dir="2700000" algn="tl">
                    <a:srgbClr val="000000">
                      <a:alpha val="43137"/>
                    </a:srgbClr>
                  </a:outerShdw>
                </a:effectLst>
                <a:latin typeface="+mn-lt"/>
              </a:defRPr>
            </a:lvl1pPr>
          </a:lstStyle>
          <a:p>
            <a:pPr lvl="0"/>
            <a:r>
              <a:rPr lang="en-US" altLang="zh-CN" dirty="0">
                <a:latin typeface="+mn-lt"/>
              </a:rPr>
              <a:t>Presentation Title</a:t>
            </a:r>
            <a:endParaRPr lang="zh-CN" altLang="en-US" dirty="0"/>
          </a:p>
        </p:txBody>
      </p:sp>
      <p:sp>
        <p:nvSpPr>
          <p:cNvPr id="24" name="内容占位符 23"/>
          <p:cNvSpPr>
            <a:spLocks noGrp="1"/>
          </p:cNvSpPr>
          <p:nvPr>
            <p:ph sz="quarter" idx="12" hasCustomPrompt="1"/>
          </p:nvPr>
        </p:nvSpPr>
        <p:spPr>
          <a:xfrm>
            <a:off x="1176084" y="2971800"/>
            <a:ext cx="6791833" cy="990600"/>
          </a:xfrm>
        </p:spPr>
        <p:txBody>
          <a:bodyPr anchor="ctr"/>
          <a:lstStyle>
            <a:lvl1pPr marL="0" indent="0" algn="ctr">
              <a:buNone/>
              <a:defRPr/>
            </a:lvl1pPr>
          </a:lstStyle>
          <a:p>
            <a:pPr lvl="0"/>
            <a:r>
              <a:rPr lang="en-US" altLang="zh-CN" dirty="0"/>
              <a:t>authors</a:t>
            </a:r>
            <a:endParaRPr lang="zh-CN" altLang="en-US" dirty="0"/>
          </a:p>
        </p:txBody>
      </p:sp>
      <p:sp>
        <p:nvSpPr>
          <p:cNvPr id="10" name="内容占位符 23"/>
          <p:cNvSpPr>
            <a:spLocks noGrp="1"/>
          </p:cNvSpPr>
          <p:nvPr>
            <p:ph sz="quarter" idx="13" hasCustomPrompt="1"/>
          </p:nvPr>
        </p:nvSpPr>
        <p:spPr>
          <a:xfrm>
            <a:off x="1190117" y="4038600"/>
            <a:ext cx="6791833" cy="990600"/>
          </a:xfrm>
        </p:spPr>
        <p:txBody>
          <a:bodyPr anchor="ctr"/>
          <a:lstStyle>
            <a:lvl1pPr marL="0" indent="0" algn="ctr">
              <a:buNone/>
              <a:defRPr/>
            </a:lvl1pPr>
          </a:lstStyle>
          <a:p>
            <a:pPr lvl="0"/>
            <a:r>
              <a:rPr lang="en-US" altLang="zh-CN" dirty="0"/>
              <a:t>Department</a:t>
            </a:r>
            <a:endParaRPr lang="zh-CN" altLang="en-US" dirty="0"/>
          </a:p>
        </p:txBody>
      </p:sp>
    </p:spTree>
    <p:extLst>
      <p:ext uri="{BB962C8B-B14F-4D97-AF65-F5344CB8AC3E}">
        <p14:creationId xmlns:p14="http://schemas.microsoft.com/office/powerpoint/2010/main" val="2856329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05309251-8D3D-C641-8B2F-BC72445B62B7}" type="slidenum">
              <a:rPr lang="en-US" altLang="en-US"/>
              <a:pPr/>
              <a:t>‹#›</a:t>
            </a:fld>
            <a:endParaRPr lang="en-US" alt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25178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CBA5F0FF-C001-494C-B12E-BFAA084423D2}" type="slidenum">
              <a:rPr lang="en-US" altLang="en-US"/>
              <a:pPr/>
              <a:t>‹#›</a:t>
            </a:fld>
            <a:endParaRPr lang="en-US" alt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13699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4F5715F4-6212-D74E-99C4-4ABB5679029F}" type="slidenum">
              <a:rPr lang="en-US" altLang="en-US"/>
              <a:pPr/>
              <a:t>‹#›</a:t>
            </a:fld>
            <a:endParaRPr lang="en-US" alt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34344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A4FE2406-BD4E-2044-8B1F-9CE097A68CB1}" type="slidenum">
              <a:rPr lang="en-US" altLang="en-US"/>
              <a:pPr/>
              <a:t>‹#›</a:t>
            </a:fld>
            <a:endParaRPr lang="en-US" altLang="en-US"/>
          </a:p>
        </p:txBody>
      </p:sp>
      <p:sp>
        <p:nvSpPr>
          <p:cNvPr id="9"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44834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6ADB953E-6C2B-F441-9F01-93A308B84C10}" type="slidenum">
              <a:rPr lang="en-US" altLang="en-US"/>
              <a:pPr/>
              <a:t>‹#›</a:t>
            </a:fld>
            <a:endParaRPr lang="en-US" altLang="en-US"/>
          </a:p>
        </p:txBody>
      </p:sp>
      <p:sp>
        <p:nvSpPr>
          <p:cNvPr id="5"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20136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35837448-3820-604F-AA6D-2BE502D83DDE}" type="slidenum">
              <a:rPr lang="en-US" altLang="en-US"/>
              <a:pPr/>
              <a:t>‹#›</a:t>
            </a:fld>
            <a:endParaRPr lang="en-US" altLang="en-US"/>
          </a:p>
        </p:txBody>
      </p:sp>
      <p:sp>
        <p:nvSpPr>
          <p:cNvPr id="4"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05493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5EA79BFB-C274-BA42-9962-5A0786A36B1D}" type="slidenum">
              <a:rPr lang="en-US" altLang="en-US"/>
              <a:pPr/>
              <a:t>‹#›</a:t>
            </a:fld>
            <a:endParaRPr lang="en-US" alt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68606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E9F2B1DA-E5F9-D74A-9991-95C834BD9CEC}" type="slidenum">
              <a:rPr lang="en-US" altLang="en-US"/>
              <a:pPr/>
              <a:t>‹#›</a:t>
            </a:fld>
            <a:endParaRPr lang="en-US" alt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24451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2930"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892931"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charset="0"/>
              </a:defRPr>
            </a:lvl1pPr>
          </a:lstStyle>
          <a:p>
            <a:fld id="{E60F6DE2-144F-E942-BE33-F0636B48B0A7}" type="slidenum">
              <a:rPr lang="en-US" altLang="en-US"/>
              <a:pPr/>
              <a:t>‹#›</a:t>
            </a:fld>
            <a:endParaRPr lang="en-US" altLang="en-US"/>
          </a:p>
        </p:txBody>
      </p:sp>
      <p:sp>
        <p:nvSpPr>
          <p:cNvPr id="1028" name="Rectangle 14"/>
          <p:cNvSpPr>
            <a:spLocks noGrp="1" noChangeArrowheads="1"/>
          </p:cNvSpPr>
          <p:nvPr>
            <p:ph type="title"/>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15"/>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92944"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9" charset="0"/>
                <a:ea typeface="ＭＳ Ｐゴシック" pitchFamily="-109" charset="-128"/>
                <a:cs typeface="ＭＳ Ｐゴシック" pitchFamily="-109" charset="-128"/>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 id="2147483676" r:id="rId13"/>
  </p:sldLayoutIdLst>
  <p:txStyles>
    <p:titleStyle>
      <a:lvl1pPr algn="l" rtl="0" eaLnBrk="0" fontAlgn="base" hangingPunct="0">
        <a:spcBef>
          <a:spcPct val="0"/>
        </a:spcBef>
        <a:spcAft>
          <a:spcPct val="0"/>
        </a:spcAft>
        <a:defRPr sz="4400">
          <a:solidFill>
            <a:srgbClr val="004F2F"/>
          </a:solidFill>
          <a:latin typeface="+mj-lt"/>
          <a:ea typeface="ＭＳ Ｐゴシック" pitchFamily="32" charset="-128"/>
          <a:cs typeface="ＭＳ Ｐゴシック" pitchFamily="32" charset="-128"/>
        </a:defRPr>
      </a:lvl1pPr>
      <a:lvl2pPr algn="l" rtl="0" eaLnBrk="0" fontAlgn="base" hangingPunct="0">
        <a:spcBef>
          <a:spcPct val="0"/>
        </a:spcBef>
        <a:spcAft>
          <a:spcPct val="0"/>
        </a:spcAft>
        <a:defRPr sz="4400">
          <a:solidFill>
            <a:srgbClr val="004F2F"/>
          </a:solidFill>
          <a:latin typeface="Arial" pitchFamily="32" charset="0"/>
          <a:ea typeface="ＭＳ Ｐゴシック" pitchFamily="32" charset="-128"/>
          <a:cs typeface="ＭＳ Ｐゴシック" pitchFamily="32" charset="-128"/>
        </a:defRPr>
      </a:lvl2pPr>
      <a:lvl3pPr algn="l" rtl="0" eaLnBrk="0" fontAlgn="base" hangingPunct="0">
        <a:spcBef>
          <a:spcPct val="0"/>
        </a:spcBef>
        <a:spcAft>
          <a:spcPct val="0"/>
        </a:spcAft>
        <a:defRPr sz="4400">
          <a:solidFill>
            <a:srgbClr val="004F2F"/>
          </a:solidFill>
          <a:latin typeface="Arial" pitchFamily="32" charset="0"/>
          <a:ea typeface="ＭＳ Ｐゴシック" pitchFamily="32" charset="-128"/>
          <a:cs typeface="ＭＳ Ｐゴシック" pitchFamily="32" charset="-128"/>
        </a:defRPr>
      </a:lvl3pPr>
      <a:lvl4pPr algn="l" rtl="0" eaLnBrk="0" fontAlgn="base" hangingPunct="0">
        <a:spcBef>
          <a:spcPct val="0"/>
        </a:spcBef>
        <a:spcAft>
          <a:spcPct val="0"/>
        </a:spcAft>
        <a:defRPr sz="4400">
          <a:solidFill>
            <a:srgbClr val="004F2F"/>
          </a:solidFill>
          <a:latin typeface="Arial" pitchFamily="32" charset="0"/>
          <a:ea typeface="ＭＳ Ｐゴシック" pitchFamily="32" charset="-128"/>
          <a:cs typeface="ＭＳ Ｐゴシック" pitchFamily="32" charset="-128"/>
        </a:defRPr>
      </a:lvl4pPr>
      <a:lvl5pPr algn="l" rtl="0" eaLnBrk="0" fontAlgn="base" hangingPunct="0">
        <a:spcBef>
          <a:spcPct val="0"/>
        </a:spcBef>
        <a:spcAft>
          <a:spcPct val="0"/>
        </a:spcAft>
        <a:defRPr sz="4400">
          <a:solidFill>
            <a:srgbClr val="004F2F"/>
          </a:solidFill>
          <a:latin typeface="Arial" pitchFamily="32" charset="0"/>
          <a:ea typeface="ＭＳ Ｐゴシック" pitchFamily="32" charset="-128"/>
          <a:cs typeface="ＭＳ Ｐゴシック" pitchFamily="32" charset="-128"/>
        </a:defRPr>
      </a:lvl5pPr>
      <a:lvl6pPr marL="457200" algn="l" rtl="0" eaLnBrk="1" fontAlgn="base" hangingPunct="1">
        <a:spcBef>
          <a:spcPct val="0"/>
        </a:spcBef>
        <a:spcAft>
          <a:spcPct val="0"/>
        </a:spcAft>
        <a:defRPr sz="4400">
          <a:solidFill>
            <a:srgbClr val="004F2F"/>
          </a:solidFill>
          <a:latin typeface="Arial" pitchFamily="32" charset="0"/>
        </a:defRPr>
      </a:lvl6pPr>
      <a:lvl7pPr marL="914400" algn="l" rtl="0" eaLnBrk="1" fontAlgn="base" hangingPunct="1">
        <a:spcBef>
          <a:spcPct val="0"/>
        </a:spcBef>
        <a:spcAft>
          <a:spcPct val="0"/>
        </a:spcAft>
        <a:defRPr sz="4400">
          <a:solidFill>
            <a:srgbClr val="004F2F"/>
          </a:solidFill>
          <a:latin typeface="Arial" pitchFamily="32" charset="0"/>
        </a:defRPr>
      </a:lvl7pPr>
      <a:lvl8pPr marL="1371600" algn="l" rtl="0" eaLnBrk="1" fontAlgn="base" hangingPunct="1">
        <a:spcBef>
          <a:spcPct val="0"/>
        </a:spcBef>
        <a:spcAft>
          <a:spcPct val="0"/>
        </a:spcAft>
        <a:defRPr sz="4400">
          <a:solidFill>
            <a:srgbClr val="004F2F"/>
          </a:solidFill>
          <a:latin typeface="Arial" pitchFamily="32" charset="0"/>
        </a:defRPr>
      </a:lvl8pPr>
      <a:lvl9pPr marL="1828800" algn="l" rtl="0" eaLnBrk="1" fontAlgn="base" hangingPunct="1">
        <a:spcBef>
          <a:spcPct val="0"/>
        </a:spcBef>
        <a:spcAft>
          <a:spcPct val="0"/>
        </a:spcAft>
        <a:defRPr sz="4400">
          <a:solidFill>
            <a:srgbClr val="004F2F"/>
          </a:solidFill>
          <a:latin typeface="Arial" pitchFamily="32" charset="0"/>
        </a:defRPr>
      </a:lvl9pPr>
    </p:titleStyle>
    <p:bodyStyle>
      <a:lvl1pPr marL="342900" indent="-342900" algn="l" rtl="0" eaLnBrk="0" fontAlgn="base" hangingPunct="0">
        <a:spcBef>
          <a:spcPct val="20000"/>
        </a:spcBef>
        <a:spcAft>
          <a:spcPct val="0"/>
        </a:spcAft>
        <a:buClr>
          <a:schemeClr val="bg2"/>
        </a:buClr>
        <a:buSzPct val="75000"/>
        <a:buFont typeface="Wingdings" charset="2"/>
        <a:buChar char="n"/>
        <a:defRPr sz="3200">
          <a:solidFill>
            <a:schemeClr val="tx1"/>
          </a:solidFill>
          <a:latin typeface="+mn-lt"/>
          <a:ea typeface="ＭＳ Ｐゴシック" pitchFamily="32" charset="-128"/>
          <a:cs typeface="ＭＳ Ｐゴシック" pitchFamily="32" charset="-128"/>
        </a:defRPr>
      </a:lvl1pPr>
      <a:lvl2pPr marL="742950" indent="-285750" algn="l" rtl="0" eaLnBrk="0" fontAlgn="base" hangingPunct="0">
        <a:spcBef>
          <a:spcPct val="20000"/>
        </a:spcBef>
        <a:spcAft>
          <a:spcPct val="0"/>
        </a:spcAft>
        <a:buClr>
          <a:schemeClr val="accent2"/>
        </a:buClr>
        <a:buSzPct val="80000"/>
        <a:buFont typeface="Wingdings" charset="2"/>
        <a:buChar char="¨"/>
        <a:defRPr sz="2800">
          <a:solidFill>
            <a:schemeClr val="tx1"/>
          </a:solidFill>
          <a:latin typeface="+mn-lt"/>
          <a:ea typeface="ＭＳ Ｐゴシック" pitchFamily="32" charset="-128"/>
        </a:defRPr>
      </a:lvl2pPr>
      <a:lvl3pPr marL="1143000" indent="-228600" algn="l" rtl="0" eaLnBrk="0" fontAlgn="base" hangingPunct="0">
        <a:spcBef>
          <a:spcPct val="20000"/>
        </a:spcBef>
        <a:spcAft>
          <a:spcPct val="0"/>
        </a:spcAft>
        <a:buClr>
          <a:schemeClr val="bg2"/>
        </a:buClr>
        <a:buSzPct val="65000"/>
        <a:buFont typeface="Wingdings" charset="2"/>
        <a:buChar char="n"/>
        <a:defRPr sz="2400">
          <a:solidFill>
            <a:schemeClr val="tx1"/>
          </a:solidFill>
          <a:latin typeface="+mn-lt"/>
          <a:ea typeface="ＭＳ Ｐゴシック" pitchFamily="32" charset="-128"/>
        </a:defRPr>
      </a:lvl3pPr>
      <a:lvl4pPr marL="1600200" indent="-228600" algn="l" rtl="0" eaLnBrk="0" fontAlgn="base" hangingPunct="0">
        <a:spcBef>
          <a:spcPct val="20000"/>
        </a:spcBef>
        <a:spcAft>
          <a:spcPct val="0"/>
        </a:spcAft>
        <a:buClr>
          <a:schemeClr val="accent2"/>
        </a:buClr>
        <a:buSzPct val="70000"/>
        <a:buFont typeface="Wingdings" charset="2"/>
        <a:buChar char="¨"/>
        <a:defRPr sz="2000">
          <a:solidFill>
            <a:schemeClr val="tx1"/>
          </a:solidFill>
          <a:latin typeface="+mn-lt"/>
          <a:ea typeface="ＭＳ Ｐゴシック" pitchFamily="32" charset="-128"/>
        </a:defRPr>
      </a:lvl4pPr>
      <a:lvl5pPr marL="2057400" indent="-228600" algn="l" rtl="0" eaLnBrk="0" fontAlgn="base" hangingPunct="0">
        <a:spcBef>
          <a:spcPct val="20000"/>
        </a:spcBef>
        <a:spcAft>
          <a:spcPct val="0"/>
        </a:spcAft>
        <a:buClr>
          <a:schemeClr val="bg2"/>
        </a:buClr>
        <a:buFont typeface="Wingdings" charset="2"/>
        <a:buChar char="§"/>
        <a:defRPr sz="2000">
          <a:solidFill>
            <a:schemeClr val="tx1"/>
          </a:solidFill>
          <a:latin typeface="+mn-lt"/>
          <a:ea typeface="ＭＳ Ｐゴシック" pitchFamily="32" charset="-128"/>
        </a:defRPr>
      </a:lvl5pPr>
      <a:lvl6pPr marL="2514600" indent="-228600" algn="l" rtl="0" eaLnBrk="1" fontAlgn="base" hangingPunct="1">
        <a:spcBef>
          <a:spcPct val="20000"/>
        </a:spcBef>
        <a:spcAft>
          <a:spcPct val="0"/>
        </a:spcAft>
        <a:buClr>
          <a:schemeClr val="bg2"/>
        </a:buClr>
        <a:buFont typeface="Wingdings" pitchFamily="32" charset="2"/>
        <a:buChar char="§"/>
        <a:defRPr sz="2000">
          <a:solidFill>
            <a:schemeClr val="tx1"/>
          </a:solidFill>
          <a:latin typeface="+mn-lt"/>
          <a:ea typeface="ＭＳ Ｐゴシック" pitchFamily="32" charset="-128"/>
        </a:defRPr>
      </a:lvl6pPr>
      <a:lvl7pPr marL="2971800" indent="-228600" algn="l" rtl="0" eaLnBrk="1" fontAlgn="base" hangingPunct="1">
        <a:spcBef>
          <a:spcPct val="20000"/>
        </a:spcBef>
        <a:spcAft>
          <a:spcPct val="0"/>
        </a:spcAft>
        <a:buClr>
          <a:schemeClr val="bg2"/>
        </a:buClr>
        <a:buFont typeface="Wingdings" pitchFamily="32" charset="2"/>
        <a:buChar char="§"/>
        <a:defRPr sz="2000">
          <a:solidFill>
            <a:schemeClr val="tx1"/>
          </a:solidFill>
          <a:latin typeface="+mn-lt"/>
          <a:ea typeface="ＭＳ Ｐゴシック" pitchFamily="32" charset="-128"/>
        </a:defRPr>
      </a:lvl7pPr>
      <a:lvl8pPr marL="3429000" indent="-228600" algn="l" rtl="0" eaLnBrk="1" fontAlgn="base" hangingPunct="1">
        <a:spcBef>
          <a:spcPct val="20000"/>
        </a:spcBef>
        <a:spcAft>
          <a:spcPct val="0"/>
        </a:spcAft>
        <a:buClr>
          <a:schemeClr val="bg2"/>
        </a:buClr>
        <a:buFont typeface="Wingdings" pitchFamily="32" charset="2"/>
        <a:buChar char="§"/>
        <a:defRPr sz="2000">
          <a:solidFill>
            <a:schemeClr val="tx1"/>
          </a:solidFill>
          <a:latin typeface="+mn-lt"/>
          <a:ea typeface="ＭＳ Ｐゴシック" pitchFamily="32" charset="-128"/>
        </a:defRPr>
      </a:lvl8pPr>
      <a:lvl9pPr marL="3886200" indent="-228600" algn="l" rtl="0" eaLnBrk="1" fontAlgn="base" hangingPunct="1">
        <a:spcBef>
          <a:spcPct val="20000"/>
        </a:spcBef>
        <a:spcAft>
          <a:spcPct val="0"/>
        </a:spcAft>
        <a:buClr>
          <a:schemeClr val="bg2"/>
        </a:buClr>
        <a:buFont typeface="Wingdings" pitchFamily="32" charset="2"/>
        <a:buChar char="§"/>
        <a:defRPr sz="2000">
          <a:solidFill>
            <a:schemeClr val="tx1"/>
          </a:solidFill>
          <a:latin typeface="+mn-lt"/>
          <a:ea typeface="ＭＳ Ｐゴシック" pitchFamily="3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package" Target="../embeddings/Microsoft_Word_Document.docx"/><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tiff"/></Relationships>
</file>

<file path=ppt/slides/_rels/slide2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2.png"/><Relationship Id="rId4" Type="http://schemas.openxmlformats.org/officeDocument/2006/relationships/image" Target="../media/image30.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images.google.com/imgres?imgurl=http://www.seminole-electric.com/sections/generation/images/2007-04_PalatkaGenStatfromWest-web400.jpg&amp;imgrefurl=http://earth2tech.com/2007/07/27/carbon-capture-but-clean-coal/&amp;usg=__YcKo524c58Wd2aRM50nmR1lzAlA=&amp;h=265&amp;w=400&amp;sz=132&amp;hl=en&amp;start=1&amp;sig2=EOE4yUBbEdpwt8Yozk6Taw&amp;um=1&amp;tbnid=LR8GWhzUYuZUdM:&amp;tbnh=82&amp;tbnw=124&amp;ei=HHmKSeCSHJeENeKVqMwH&amp;prev=/images?q=clean+coal+power+plant&amp;um=1&amp;hl=en&amp;rlz=1T4ADBR_enUS277US27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33528" y="1219200"/>
            <a:ext cx="9601200" cy="5715000"/>
          </a:xfrm>
        </p:spPr>
        <p:txBody>
          <a:bodyPr/>
          <a:lstStyle/>
          <a:p>
            <a:pPr algn="ctr" eaLnBrk="1" hangingPunct="1"/>
            <a:r>
              <a:rPr lang="en-US" sz="3600" dirty="0"/>
              <a:t>The Challenges of Wind and Solar</a:t>
            </a:r>
            <a:br>
              <a:rPr lang="en-US" sz="3600" dirty="0"/>
            </a:br>
            <a:r>
              <a:rPr lang="en-US" sz="3600" dirty="0"/>
              <a:t> and How </a:t>
            </a:r>
            <a:br>
              <a:rPr lang="en-US" sz="3600" dirty="0"/>
            </a:br>
            <a:r>
              <a:rPr lang="en-US" sz="3600" dirty="0"/>
              <a:t>Bioenergy with Carbon Capture </a:t>
            </a:r>
            <a:br>
              <a:rPr lang="en-US" sz="3600" dirty="0"/>
            </a:br>
            <a:r>
              <a:rPr lang="en-US" sz="3600" dirty="0"/>
              <a:t>Can Help</a:t>
            </a:r>
            <a:br>
              <a:rPr lang="en-US" altLang="en-US" dirty="0">
                <a:ea typeface="ＭＳ Ｐゴシック" charset="-128"/>
              </a:rPr>
            </a:br>
            <a:br>
              <a:rPr lang="en-US" altLang="en-US" dirty="0">
                <a:ea typeface="ＭＳ Ｐゴシック" charset="-128"/>
              </a:rPr>
            </a:br>
            <a:r>
              <a:rPr lang="en-US" altLang="en-US" sz="2000" dirty="0">
                <a:ea typeface="ＭＳ Ｐゴシック" charset="-128"/>
              </a:rPr>
              <a:t>Richard L. Axelbaum</a:t>
            </a:r>
            <a:br>
              <a:rPr lang="en-US" altLang="en-US" sz="2000" dirty="0">
                <a:ea typeface="ＭＳ Ｐゴシック" charset="-128"/>
              </a:rPr>
            </a:br>
            <a:r>
              <a:rPr lang="en-US" altLang="en-US" sz="2000" dirty="0">
                <a:ea typeface="ＭＳ Ｐゴシック" charset="-128"/>
              </a:rPr>
              <a:t>Jens Professor of Environmental Engineering Science</a:t>
            </a:r>
            <a:br>
              <a:rPr lang="en-US" altLang="en-US" sz="2000" dirty="0">
                <a:ea typeface="ＭＳ Ｐゴシック" charset="-128"/>
              </a:rPr>
            </a:br>
            <a:r>
              <a:rPr lang="en-US" altLang="en-US" sz="2000" dirty="0">
                <a:ea typeface="ＭＳ Ｐゴシック" charset="-128"/>
              </a:rPr>
              <a:t>Department of Energy, Environmental and </a:t>
            </a:r>
            <a:br>
              <a:rPr lang="en-US" altLang="en-US" sz="2000" dirty="0">
                <a:ea typeface="ＭＳ Ｐゴシック" charset="-128"/>
              </a:rPr>
            </a:br>
            <a:r>
              <a:rPr lang="en-US" altLang="en-US" sz="2000" dirty="0">
                <a:ea typeface="ＭＳ Ｐゴシック" charset="-128"/>
              </a:rPr>
              <a:t>Chemical Engineering</a:t>
            </a:r>
            <a:br>
              <a:rPr lang="en-US" altLang="en-US" sz="2000" dirty="0">
                <a:ea typeface="ＭＳ Ｐゴシック" charset="-128"/>
              </a:rPr>
            </a:br>
            <a:r>
              <a:rPr lang="en-US" altLang="en-US" sz="2000" dirty="0">
                <a:ea typeface="ＭＳ Ｐゴシック" charset="-128"/>
              </a:rPr>
              <a:t>Washington University in St. Louis</a:t>
            </a:r>
            <a:endParaRPr lang="en-US" altLang="en-US" dirty="0">
              <a:ea typeface="ＭＳ Ｐゴシック" charset="-128"/>
            </a:endParaRPr>
          </a:p>
        </p:txBody>
      </p:sp>
      <p:pic>
        <p:nvPicPr>
          <p:cNvPr id="5" name="Picture 8" descr="Image result for washington universit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228599"/>
            <a:ext cx="1524000" cy="1474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809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6363"/>
            <a:ext cx="9144000" cy="548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Title 1"/>
          <p:cNvSpPr>
            <a:spLocks noGrp="1"/>
          </p:cNvSpPr>
          <p:nvPr>
            <p:ph type="title"/>
          </p:nvPr>
        </p:nvSpPr>
        <p:spPr>
          <a:xfrm>
            <a:off x="533400" y="76200"/>
            <a:ext cx="8229600" cy="1371600"/>
          </a:xfrm>
        </p:spPr>
        <p:txBody>
          <a:bodyPr/>
          <a:lstStyle/>
          <a:p>
            <a:pPr eaLnBrk="1" hangingPunct="1"/>
            <a:r>
              <a:rPr lang="en-US" altLang="en-US" sz="3200">
                <a:ea typeface="ＭＳ Ｐゴシック" charset="-128"/>
              </a:rPr>
              <a:t>Land Area Needed for 5 MW continuous:</a:t>
            </a:r>
            <a:br>
              <a:rPr lang="en-US" altLang="en-US" sz="3200">
                <a:ea typeface="ＭＳ Ｐゴシック" charset="-128"/>
              </a:rPr>
            </a:br>
            <a:r>
              <a:rPr lang="en-US" altLang="en-US" sz="3200">
                <a:ea typeface="ＭＳ Ｐゴシック" charset="-128"/>
              </a:rPr>
              <a:t>Average Conditions: Power from solar</a:t>
            </a:r>
          </a:p>
        </p:txBody>
      </p:sp>
      <p:pic>
        <p:nvPicPr>
          <p:cNvPr id="10" name="Picture 6" descr="http://www.speedace.info/speedace_images/solar_cells_panels_PV_array_monocrystaline.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4876800"/>
            <a:ext cx="1600200" cy="16002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 name="TextBox 21"/>
          <p:cNvSpPr txBox="1">
            <a:spLocks noChangeArrowheads="1"/>
          </p:cNvSpPr>
          <p:nvPr/>
        </p:nvSpPr>
        <p:spPr bwMode="auto">
          <a:xfrm>
            <a:off x="6096000" y="6550025"/>
            <a:ext cx="3048000" cy="307975"/>
          </a:xfrm>
          <a:prstGeom prst="rect">
            <a:avLst/>
          </a:prstGeom>
          <a:solidFill>
            <a:schemeClr val="bg1"/>
          </a:solidFill>
          <a:ln>
            <a:noFill/>
          </a:ln>
          <a:extLst>
            <a:ext uri="{91240B29-F687-4F45-9708-019B960494DF}">
              <a14:hiddenLine xmlns:a14="http://schemas.microsoft.com/office/drawing/2010/main" w="349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400"/>
              <a:t>*</a:t>
            </a:r>
            <a:r>
              <a:rPr lang="en-US" altLang="en-US" sz="1200"/>
              <a:t>Based on results from NREL</a:t>
            </a:r>
            <a:r>
              <a:rPr lang="ja-JP" altLang="en-US" sz="1200"/>
              <a:t>’</a:t>
            </a:r>
            <a:r>
              <a:rPr lang="en-US" altLang="ja-JP" sz="1200"/>
              <a:t>s HOMER</a:t>
            </a:r>
            <a:endParaRPr lang="en-US" altLang="en-US" sz="1200"/>
          </a:p>
        </p:txBody>
      </p:sp>
    </p:spTree>
    <p:extLst>
      <p:ext uri="{BB962C8B-B14F-4D97-AF65-F5344CB8AC3E}">
        <p14:creationId xmlns:p14="http://schemas.microsoft.com/office/powerpoint/2010/main" val="520481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1000"/>
                                        <p:tgtEl>
                                          <p:spTgt spid="10"/>
                                        </p:tgtEl>
                                      </p:cBhvr>
                                    </p:animEffect>
                                    <p:set>
                                      <p:cBhvr>
                                        <p:cTn id="15"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6363"/>
            <a:ext cx="9144000" cy="548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itle 1"/>
          <p:cNvSpPr>
            <a:spLocks noGrp="1"/>
          </p:cNvSpPr>
          <p:nvPr>
            <p:ph type="title"/>
          </p:nvPr>
        </p:nvSpPr>
        <p:spPr>
          <a:xfrm>
            <a:off x="533400" y="76200"/>
            <a:ext cx="8229600" cy="1371600"/>
          </a:xfrm>
        </p:spPr>
        <p:txBody>
          <a:bodyPr/>
          <a:lstStyle/>
          <a:p>
            <a:pPr eaLnBrk="1" hangingPunct="1"/>
            <a:r>
              <a:rPr lang="en-US" altLang="en-US" sz="3200">
                <a:ea typeface="ＭＳ Ｐゴシック" charset="-128"/>
              </a:rPr>
              <a:t>Land Area Needed for 5 MW continuous:</a:t>
            </a:r>
            <a:br>
              <a:rPr lang="en-US" altLang="en-US" sz="3200">
                <a:ea typeface="ＭＳ Ｐゴシック" charset="-128"/>
              </a:rPr>
            </a:br>
            <a:r>
              <a:rPr lang="en-US" altLang="en-US" sz="3200">
                <a:ea typeface="ＭＳ Ｐゴシック" charset="-128"/>
              </a:rPr>
              <a:t>Average Conditions: Power from wind</a:t>
            </a:r>
          </a:p>
        </p:txBody>
      </p:sp>
      <p:sp>
        <p:nvSpPr>
          <p:cNvPr id="22" name="TextBox 21"/>
          <p:cNvSpPr txBox="1">
            <a:spLocks noChangeArrowheads="1"/>
          </p:cNvSpPr>
          <p:nvPr/>
        </p:nvSpPr>
        <p:spPr bwMode="auto">
          <a:xfrm>
            <a:off x="6096000" y="6550025"/>
            <a:ext cx="3048000" cy="307975"/>
          </a:xfrm>
          <a:prstGeom prst="rect">
            <a:avLst/>
          </a:prstGeom>
          <a:solidFill>
            <a:schemeClr val="bg1"/>
          </a:solidFill>
          <a:ln>
            <a:noFill/>
          </a:ln>
          <a:extLst>
            <a:ext uri="{91240B29-F687-4F45-9708-019B960494DF}">
              <a14:hiddenLine xmlns:a14="http://schemas.microsoft.com/office/drawing/2010/main" w="349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400"/>
              <a:t>*</a:t>
            </a:r>
            <a:r>
              <a:rPr lang="en-US" altLang="en-US" sz="1200"/>
              <a:t>Based on results from NREL</a:t>
            </a:r>
            <a:r>
              <a:rPr lang="ja-JP" altLang="en-US" sz="1200"/>
              <a:t>’</a:t>
            </a:r>
            <a:r>
              <a:rPr lang="en-US" altLang="ja-JP" sz="1200"/>
              <a:t>s HOMER</a:t>
            </a:r>
            <a:endParaRPr lang="en-US" altLang="en-US" sz="1200"/>
          </a:p>
        </p:txBody>
      </p:sp>
      <p:pic>
        <p:nvPicPr>
          <p:cNvPr id="12" name="Picture 2" descr="http://weblogs.baltimoresun.com/news/local/bay_environment/blog/turbin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438400"/>
            <a:ext cx="6099175" cy="40576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876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5" name="Object 6"/>
          <p:cNvGraphicFramePr>
            <a:graphicFrameLocks noChangeAspect="1"/>
          </p:cNvGraphicFramePr>
          <p:nvPr/>
        </p:nvGraphicFramePr>
        <p:xfrm>
          <a:off x="1143000" y="3340100"/>
          <a:ext cx="6858000" cy="177800"/>
        </p:xfrm>
        <a:graphic>
          <a:graphicData uri="http://schemas.openxmlformats.org/presentationml/2006/ole">
            <mc:AlternateContent xmlns:mc="http://schemas.openxmlformats.org/markup-compatibility/2006">
              <mc:Choice xmlns:v="urn:schemas-microsoft-com:vml" Requires="v">
                <p:oleObj name="Document" r:id="rId2" imgW="6858000" imgH="177800" progId="Word.Document.12">
                  <p:embed/>
                </p:oleObj>
              </mc:Choice>
              <mc:Fallback>
                <p:oleObj name="Document" r:id="rId2" imgW="6858000" imgH="177800" progId="Word.Document.12">
                  <p:embed/>
                  <p:pic>
                    <p:nvPicPr>
                      <p:cNvPr id="62465"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340100"/>
                        <a:ext cx="68580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2466" name="Picture 7" descr="ibson St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457575"/>
            <a:ext cx="5043488"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Box 8"/>
          <p:cNvSpPr txBox="1">
            <a:spLocks noChangeArrowheads="1"/>
          </p:cNvSpPr>
          <p:nvPr/>
        </p:nvSpPr>
        <p:spPr bwMode="auto">
          <a:xfrm>
            <a:off x="6248400" y="3810000"/>
            <a:ext cx="23622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a:t>Gibson plant</a:t>
            </a:r>
          </a:p>
          <a:p>
            <a:pPr eaLnBrk="1" hangingPunct="1"/>
            <a:endParaRPr lang="en-US" altLang="en-US" sz="1800" dirty="0"/>
          </a:p>
          <a:p>
            <a:pPr eaLnBrk="1" hangingPunct="1"/>
            <a:r>
              <a:rPr lang="en-US" altLang="en-US" sz="1800" dirty="0"/>
              <a:t>Output 3.1GW continuous:  The equivalent of over 5000 of the largest wind turbines (many more (2-3X) if addressing  intermittency)</a:t>
            </a:r>
          </a:p>
          <a:p>
            <a:pPr eaLnBrk="1" hangingPunct="1"/>
            <a:endParaRPr lang="en-US" altLang="en-US" sz="1800" dirty="0"/>
          </a:p>
        </p:txBody>
      </p:sp>
      <p:pic>
        <p:nvPicPr>
          <p:cNvPr id="62468" name="Content Placeholder 3" descr="Turbine 3.jpg"/>
          <p:cNvPicPr>
            <a:picLocks noGrp="1" noChangeAspect="1"/>
          </p:cNvPicPr>
          <p:nvPr>
            <p:ph idx="1"/>
          </p:nvPr>
        </p:nvPicPr>
        <p:blipFill>
          <a:blip r:embed="rId5">
            <a:extLst>
              <a:ext uri="{28A0092B-C50C-407E-A947-70E740481C1C}">
                <a14:useLocalDpi xmlns:a14="http://schemas.microsoft.com/office/drawing/2010/main" val="0"/>
              </a:ext>
            </a:extLst>
          </a:blip>
          <a:srcRect t="9073" b="9073"/>
          <a:stretch>
            <a:fillRect/>
          </a:stretch>
        </p:blipFill>
        <p:spPr>
          <a:xfrm>
            <a:off x="914400" y="152400"/>
            <a:ext cx="5106988" cy="3200400"/>
          </a:xfrm>
        </p:spPr>
      </p:pic>
      <p:sp>
        <p:nvSpPr>
          <p:cNvPr id="62469" name="Rectangle 10"/>
          <p:cNvSpPr>
            <a:spLocks noChangeArrowheads="1"/>
          </p:cNvSpPr>
          <p:nvPr/>
        </p:nvSpPr>
        <p:spPr bwMode="auto">
          <a:xfrm>
            <a:off x="6113463" y="2057400"/>
            <a:ext cx="304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400"/>
              <a:t>Source: http://www.usmessageboard.com/threads/</a:t>
            </a:r>
          </a:p>
        </p:txBody>
      </p:sp>
      <p:sp>
        <p:nvSpPr>
          <p:cNvPr id="62470" name="TextBox 11"/>
          <p:cNvSpPr txBox="1">
            <a:spLocks noChangeArrowheads="1"/>
          </p:cNvSpPr>
          <p:nvPr/>
        </p:nvSpPr>
        <p:spPr bwMode="auto">
          <a:xfrm>
            <a:off x="6019800" y="838200"/>
            <a:ext cx="3276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Palm Springs Wind Facility</a:t>
            </a:r>
          </a:p>
          <a:p>
            <a:pPr eaLnBrk="1" hangingPunct="1"/>
            <a:endParaRPr lang="en-US" altLang="en-US" sz="1800"/>
          </a:p>
          <a:p>
            <a:pPr eaLnBrk="1" hangingPunct="1"/>
            <a:r>
              <a:rPr lang="en-US" altLang="en-US" sz="1800"/>
              <a:t>About 200 small wind turbines</a:t>
            </a:r>
          </a:p>
        </p:txBody>
      </p:sp>
    </p:spTree>
    <p:extLst>
      <p:ext uri="{BB962C8B-B14F-4D97-AF65-F5344CB8AC3E}">
        <p14:creationId xmlns:p14="http://schemas.microsoft.com/office/powerpoint/2010/main" val="1534410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1D572-3D5E-9B6A-DE9F-69312E54512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37E2934-FEA8-90AA-629C-997ED1FA49F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00739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228600" y="381000"/>
            <a:ext cx="8763000" cy="4953000"/>
          </a:xfrm>
        </p:spPr>
        <p:txBody>
          <a:bodyPr/>
          <a:lstStyle/>
          <a:p>
            <a:pPr algn="ctr" eaLnBrk="1" hangingPunct="1"/>
            <a:r>
              <a:rPr lang="en-US" altLang="en-US" sz="3600" dirty="0">
                <a:ea typeface="ＭＳ Ｐゴシック" charset="-128"/>
              </a:rPr>
              <a:t>And the elephant in the room is that wind and solar are </a:t>
            </a:r>
            <a:r>
              <a:rPr lang="en-US" altLang="en-US" sz="3600" i="1" dirty="0">
                <a:ea typeface="ＭＳ Ｐゴシック" charset="-128"/>
              </a:rPr>
              <a:t>not</a:t>
            </a:r>
            <a:r>
              <a:rPr lang="en-US" altLang="en-US" sz="3600" dirty="0">
                <a:ea typeface="ＭＳ Ｐゴシック" charset="-128"/>
              </a:rPr>
              <a:t> reliable</a:t>
            </a:r>
            <a:br>
              <a:rPr lang="en-US" altLang="en-US" sz="3600" dirty="0">
                <a:ea typeface="ＭＳ Ｐゴシック" charset="-128"/>
              </a:rPr>
            </a:br>
            <a:br>
              <a:rPr lang="en-US" altLang="en-US" sz="3600" dirty="0">
                <a:ea typeface="ＭＳ Ｐゴシック" charset="-128"/>
              </a:rPr>
            </a:br>
            <a:r>
              <a:rPr lang="en-US" altLang="en-US" sz="3600" dirty="0">
                <a:solidFill>
                  <a:schemeClr val="tx1"/>
                </a:solidFill>
                <a:ea typeface="ＭＳ Ｐゴシック" charset="-128"/>
              </a:rPr>
              <a:t>Weather is consistently unreliable!</a:t>
            </a:r>
            <a:br>
              <a:rPr lang="en-US" altLang="en-US" sz="3600" dirty="0">
                <a:solidFill>
                  <a:schemeClr val="tx1"/>
                </a:solidFill>
                <a:ea typeface="ＭＳ Ｐゴシック" charset="-128"/>
              </a:rPr>
            </a:br>
            <a:br>
              <a:rPr lang="en-US" altLang="en-US" sz="3600" dirty="0">
                <a:solidFill>
                  <a:schemeClr val="tx1"/>
                </a:solidFill>
                <a:ea typeface="ＭＳ Ｐゴシック" charset="-128"/>
              </a:rPr>
            </a:br>
            <a:endParaRPr lang="en-US" altLang="en-US" sz="3600" dirty="0">
              <a:solidFill>
                <a:schemeClr val="tx1"/>
              </a:solidFill>
              <a:ea typeface="ＭＳ Ｐゴシック" charset="-128"/>
            </a:endParaRPr>
          </a:p>
        </p:txBody>
      </p:sp>
    </p:spTree>
    <p:extLst>
      <p:ext uri="{BB962C8B-B14F-4D97-AF65-F5344CB8AC3E}">
        <p14:creationId xmlns:p14="http://schemas.microsoft.com/office/powerpoint/2010/main" val="1664329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8AEE37-BCBB-9548-9C69-A759FCF0A44C}"/>
              </a:ext>
            </a:extLst>
          </p:cNvPr>
          <p:cNvSpPr/>
          <p:nvPr/>
        </p:nvSpPr>
        <p:spPr>
          <a:xfrm>
            <a:off x="152400" y="237293"/>
            <a:ext cx="8839200" cy="646331"/>
          </a:xfrm>
          <a:prstGeom prst="rect">
            <a:avLst/>
          </a:prstGeom>
        </p:spPr>
        <p:txBody>
          <a:bodyPr wrap="square">
            <a:spAutoFit/>
          </a:bodyPr>
          <a:lstStyle/>
          <a:p>
            <a:pPr algn="ctr"/>
            <a:r>
              <a:rPr lang="en-US" sz="3600" dirty="0">
                <a:solidFill>
                  <a:srgbClr val="004F2F"/>
                </a:solidFill>
              </a:rPr>
              <a:t>For example, the UK has excellent wind</a:t>
            </a:r>
          </a:p>
        </p:txBody>
      </p:sp>
      <p:sp>
        <p:nvSpPr>
          <p:cNvPr id="4" name="Rectangle 3">
            <a:extLst>
              <a:ext uri="{FF2B5EF4-FFF2-40B4-BE49-F238E27FC236}">
                <a16:creationId xmlns:a16="http://schemas.microsoft.com/office/drawing/2014/main" id="{B3E9064E-DCBE-D943-AB36-371D45790C7A}"/>
              </a:ext>
            </a:extLst>
          </p:cNvPr>
          <p:cNvSpPr/>
          <p:nvPr/>
        </p:nvSpPr>
        <p:spPr>
          <a:xfrm>
            <a:off x="457200" y="1219200"/>
            <a:ext cx="8379190" cy="400110"/>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Percent of </a:t>
            </a:r>
            <a:r>
              <a:rPr lang="en-US" sz="2000" b="1" dirty="0">
                <a:latin typeface="Calibri" panose="020F0502020204030204" pitchFamily="34" charset="0"/>
                <a:ea typeface="Calibri" panose="020F0502020204030204" pitchFamily="34" charset="0"/>
                <a:cs typeface="Times New Roman" panose="02020603050405020304" pitchFamily="18" charset="0"/>
              </a:rPr>
              <a:t>UK power</a:t>
            </a:r>
            <a:r>
              <a:rPr lang="en-US" sz="2000" dirty="0">
                <a:latin typeface="Calibri" panose="020F0502020204030204" pitchFamily="34" charset="0"/>
                <a:ea typeface="Calibri" panose="020F0502020204030204" pitchFamily="34" charset="0"/>
                <a:cs typeface="Times New Roman" panose="02020603050405020304" pitchFamily="18" charset="0"/>
              </a:rPr>
              <a:t> produced from wind from May 21, 2018 to June 10, </a:t>
            </a:r>
            <a:r>
              <a:rPr lang="en-US" sz="2000" b="1" dirty="0">
                <a:latin typeface="Calibri" panose="020F0502020204030204" pitchFamily="34" charset="0"/>
                <a:ea typeface="Calibri" panose="020F0502020204030204" pitchFamily="34" charset="0"/>
                <a:cs typeface="Times New Roman" panose="02020603050405020304" pitchFamily="18" charset="0"/>
              </a:rPr>
              <a:t>2018</a:t>
            </a:r>
            <a:r>
              <a:rPr lang="en-US" sz="2000" dirty="0"/>
              <a:t> </a:t>
            </a:r>
          </a:p>
        </p:txBody>
      </p:sp>
      <p:pic>
        <p:nvPicPr>
          <p:cNvPr id="12" name="Picture 11">
            <a:extLst>
              <a:ext uri="{FF2B5EF4-FFF2-40B4-BE49-F238E27FC236}">
                <a16:creationId xmlns:a16="http://schemas.microsoft.com/office/drawing/2014/main" id="{B3602347-64D9-BE43-9BC5-F4D03F725B5B}"/>
              </a:ext>
            </a:extLst>
          </p:cNvPr>
          <p:cNvPicPr>
            <a:picLocks noChangeAspect="1"/>
          </p:cNvPicPr>
          <p:nvPr/>
        </p:nvPicPr>
        <p:blipFill>
          <a:blip r:embed="rId3"/>
          <a:stretch>
            <a:fillRect/>
          </a:stretch>
        </p:blipFill>
        <p:spPr>
          <a:xfrm>
            <a:off x="380999" y="1653946"/>
            <a:ext cx="8234027" cy="4419600"/>
          </a:xfrm>
          <a:prstGeom prst="rect">
            <a:avLst/>
          </a:prstGeom>
        </p:spPr>
      </p:pic>
    </p:spTree>
    <p:extLst>
      <p:ext uri="{BB962C8B-B14F-4D97-AF65-F5344CB8AC3E}">
        <p14:creationId xmlns:p14="http://schemas.microsoft.com/office/powerpoint/2010/main" val="1743971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CF9A-A456-4A62-9CD6-EB15C0559DAA}"/>
              </a:ext>
            </a:extLst>
          </p:cNvPr>
          <p:cNvSpPr>
            <a:spLocks noGrp="1"/>
          </p:cNvSpPr>
          <p:nvPr>
            <p:ph type="title"/>
          </p:nvPr>
        </p:nvSpPr>
        <p:spPr>
          <a:xfrm>
            <a:off x="582838" y="402210"/>
            <a:ext cx="7886700" cy="617220"/>
          </a:xfrm>
        </p:spPr>
        <p:txBody>
          <a:bodyPr anchor="b">
            <a:normAutofit/>
          </a:bodyPr>
          <a:lstStyle/>
          <a:p>
            <a:pPr algn="ctr"/>
            <a:r>
              <a:rPr lang="en-US" sz="3200" kern="1200" dirty="0">
                <a:latin typeface="Arial" charset="0"/>
                <a:ea typeface="ＭＳ Ｐゴシック" charset="-128"/>
                <a:cs typeface="+mn-cs"/>
              </a:rPr>
              <a:t>Texas, February 2019</a:t>
            </a:r>
          </a:p>
        </p:txBody>
      </p:sp>
      <p:sp>
        <p:nvSpPr>
          <p:cNvPr id="3" name="Content Placeholder 2">
            <a:extLst>
              <a:ext uri="{FF2B5EF4-FFF2-40B4-BE49-F238E27FC236}">
                <a16:creationId xmlns:a16="http://schemas.microsoft.com/office/drawing/2014/main" id="{8648D823-AE2C-4834-A3DA-DA789B603959}"/>
              </a:ext>
            </a:extLst>
          </p:cNvPr>
          <p:cNvSpPr>
            <a:spLocks noGrp="1"/>
          </p:cNvSpPr>
          <p:nvPr>
            <p:ph idx="1"/>
          </p:nvPr>
        </p:nvSpPr>
        <p:spPr>
          <a:xfrm>
            <a:off x="685800" y="1528177"/>
            <a:ext cx="6057900" cy="3766202"/>
          </a:xfrm>
        </p:spPr>
        <p:txBody>
          <a:bodyPr>
            <a:normAutofit/>
          </a:bodyPr>
          <a:lstStyle/>
          <a:p>
            <a:r>
              <a:rPr lang="en-US" sz="2025" dirty="0"/>
              <a:t>Typical Texas winter</a:t>
            </a:r>
            <a:endParaRPr lang="en-US" sz="1725" dirty="0"/>
          </a:p>
          <a:p>
            <a:pPr algn="just"/>
            <a:endParaRPr lang="en-US" sz="2025" dirty="0"/>
          </a:p>
          <a:p>
            <a:pPr lvl="1" algn="just"/>
            <a:endParaRPr lang="en-US" sz="1725" dirty="0"/>
          </a:p>
          <a:p>
            <a:pPr marL="385763" indent="-385763" algn="just">
              <a:buFont typeface="+mj-lt"/>
              <a:buAutoNum type="arabicPeriod"/>
            </a:pPr>
            <a:endParaRPr lang="en-US" sz="2025" dirty="0"/>
          </a:p>
        </p:txBody>
      </p:sp>
      <p:pic>
        <p:nvPicPr>
          <p:cNvPr id="6" name="Picture 5" descr="Chart, histogram&#10;&#10;Description automatically generated">
            <a:extLst>
              <a:ext uri="{FF2B5EF4-FFF2-40B4-BE49-F238E27FC236}">
                <a16:creationId xmlns:a16="http://schemas.microsoft.com/office/drawing/2014/main" id="{1D645F73-E30B-46E0-877B-9CC1FE1A3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057400"/>
            <a:ext cx="6612563" cy="4195886"/>
          </a:xfrm>
          <a:prstGeom prst="rect">
            <a:avLst/>
          </a:prstGeom>
        </p:spPr>
      </p:pic>
      <p:sp>
        <p:nvSpPr>
          <p:cNvPr id="8" name="Content Placeholder 2">
            <a:extLst>
              <a:ext uri="{FF2B5EF4-FFF2-40B4-BE49-F238E27FC236}">
                <a16:creationId xmlns:a16="http://schemas.microsoft.com/office/drawing/2014/main" id="{D86A85B4-78C9-0247-B826-6EA05FADC7B2}"/>
              </a:ext>
            </a:extLst>
          </p:cNvPr>
          <p:cNvSpPr txBox="1">
            <a:spLocks/>
          </p:cNvSpPr>
          <p:nvPr/>
        </p:nvSpPr>
        <p:spPr>
          <a:xfrm>
            <a:off x="6945170" y="6477001"/>
            <a:ext cx="1600200" cy="3048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1400" dirty="0"/>
              <a:t>Source: ERCOT</a:t>
            </a:r>
            <a:endParaRPr lang="en-US" sz="1200" dirty="0"/>
          </a:p>
          <a:p>
            <a:pPr algn="just" fontAlgn="auto">
              <a:spcAft>
                <a:spcPts val="0"/>
              </a:spcAft>
            </a:pPr>
            <a:endParaRPr lang="en-US" sz="1400" dirty="0"/>
          </a:p>
          <a:p>
            <a:pPr lvl="1" algn="just" fontAlgn="auto">
              <a:spcAft>
                <a:spcPts val="0"/>
              </a:spcAft>
            </a:pPr>
            <a:endParaRPr lang="en-US" sz="1200" dirty="0"/>
          </a:p>
          <a:p>
            <a:pPr marL="385763" indent="-385763" algn="just" fontAlgn="auto">
              <a:spcAft>
                <a:spcPts val="0"/>
              </a:spcAft>
              <a:buFont typeface="+mj-lt"/>
              <a:buAutoNum type="arabicPeriod"/>
            </a:pPr>
            <a:endParaRPr lang="en-US" sz="1400" dirty="0"/>
          </a:p>
        </p:txBody>
      </p:sp>
    </p:spTree>
    <p:extLst>
      <p:ext uri="{BB962C8B-B14F-4D97-AF65-F5344CB8AC3E}">
        <p14:creationId xmlns:p14="http://schemas.microsoft.com/office/powerpoint/2010/main" val="3687107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46E82-3335-E34B-8DDB-6FE601D32EE8}"/>
              </a:ext>
            </a:extLst>
          </p:cNvPr>
          <p:cNvSpPr>
            <a:spLocks noGrp="1"/>
          </p:cNvSpPr>
          <p:nvPr>
            <p:ph type="title"/>
          </p:nvPr>
        </p:nvSpPr>
        <p:spPr>
          <a:xfrm>
            <a:off x="228600" y="15082"/>
            <a:ext cx="8686800" cy="990600"/>
          </a:xfrm>
        </p:spPr>
        <p:txBody>
          <a:bodyPr/>
          <a:lstStyle/>
          <a:p>
            <a:pPr algn="ctr"/>
            <a:r>
              <a:rPr lang="en-US" sz="4000" dirty="0"/>
              <a:t>The future needs of the Grid</a:t>
            </a:r>
            <a:endParaRPr lang="en-US" sz="4000" b="1" dirty="0"/>
          </a:p>
        </p:txBody>
      </p:sp>
      <p:sp>
        <p:nvSpPr>
          <p:cNvPr id="3" name="Content Placeholder 2">
            <a:extLst>
              <a:ext uri="{FF2B5EF4-FFF2-40B4-BE49-F238E27FC236}">
                <a16:creationId xmlns:a16="http://schemas.microsoft.com/office/drawing/2014/main" id="{BF9B963B-64A0-B94F-B9F2-5C8F67C340E8}"/>
              </a:ext>
            </a:extLst>
          </p:cNvPr>
          <p:cNvSpPr>
            <a:spLocks noGrp="1"/>
          </p:cNvSpPr>
          <p:nvPr>
            <p:ph idx="1"/>
          </p:nvPr>
        </p:nvSpPr>
        <p:spPr>
          <a:xfrm>
            <a:off x="1257300" y="1676400"/>
            <a:ext cx="6629400" cy="3810000"/>
          </a:xfrm>
          <a:solidFill>
            <a:schemeClr val="bg1"/>
          </a:solidFill>
        </p:spPr>
        <p:txBody>
          <a:bodyPr>
            <a:noAutofit/>
          </a:bodyPr>
          <a:lstStyle/>
          <a:p>
            <a:pPr marL="449263" indent="12700">
              <a:buNone/>
            </a:pPr>
            <a:r>
              <a:rPr lang="en-US" sz="3600" dirty="0"/>
              <a:t>With the growth in wind and solar, future dispatchable plants are going to need to be highly-flexible, low-carbon plants.</a:t>
            </a:r>
            <a:endParaRPr lang="en-US" sz="3600" i="1" dirty="0"/>
          </a:p>
        </p:txBody>
      </p:sp>
    </p:spTree>
    <p:extLst>
      <p:ext uri="{BB962C8B-B14F-4D97-AF65-F5344CB8AC3E}">
        <p14:creationId xmlns:p14="http://schemas.microsoft.com/office/powerpoint/2010/main" val="3909591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457200" y="152400"/>
            <a:ext cx="8229600" cy="1371600"/>
          </a:xfrm>
        </p:spPr>
        <p:txBody>
          <a:bodyPr/>
          <a:lstStyle/>
          <a:p>
            <a:pPr algn="ctr" eaLnBrk="1" hangingPunct="1"/>
            <a:r>
              <a:rPr lang="en-US" altLang="en-US" sz="3600">
                <a:ea typeface="ＭＳ Ｐゴシック" charset="-128"/>
              </a:rPr>
              <a:t>Carbon Capture and Storage (CCS)</a:t>
            </a:r>
            <a:endParaRPr lang="en-US" altLang="en-US" sz="4000">
              <a:ea typeface="ＭＳ Ｐゴシック" charset="-128"/>
            </a:endParaRPr>
          </a:p>
        </p:txBody>
      </p:sp>
      <p:sp>
        <p:nvSpPr>
          <p:cNvPr id="76802" name="Rectangle 5"/>
          <p:cNvSpPr>
            <a:spLocks noChangeArrowheads="1"/>
          </p:cNvSpPr>
          <p:nvPr/>
        </p:nvSpPr>
        <p:spPr bwMode="auto">
          <a:xfrm>
            <a:off x="6013450" y="5791200"/>
            <a:ext cx="2378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000"/>
              <a:t>Image from:  http://www.martinfrost.ws/</a:t>
            </a:r>
          </a:p>
        </p:txBody>
      </p:sp>
      <p:grpSp>
        <p:nvGrpSpPr>
          <p:cNvPr id="76803" name="Group 8"/>
          <p:cNvGrpSpPr>
            <a:grpSpLocks/>
          </p:cNvGrpSpPr>
          <p:nvPr/>
        </p:nvGrpSpPr>
        <p:grpSpPr bwMode="auto">
          <a:xfrm>
            <a:off x="1371600" y="1828800"/>
            <a:ext cx="7010400" cy="4213225"/>
            <a:chOff x="864" y="1152"/>
            <a:chExt cx="4416" cy="2654"/>
          </a:xfrm>
        </p:grpSpPr>
        <p:pic>
          <p:nvPicPr>
            <p:cNvPr id="76804" name="Picture 4" descr="carbon_seque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 y="1152"/>
              <a:ext cx="4416" cy="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Rectangle 6"/>
            <p:cNvSpPr>
              <a:spLocks noChangeArrowheads="1"/>
            </p:cNvSpPr>
            <p:nvPr/>
          </p:nvSpPr>
          <p:spPr bwMode="auto">
            <a:xfrm>
              <a:off x="2256" y="1458"/>
              <a:ext cx="1200" cy="1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p>
          </p:txBody>
        </p:sp>
      </p:grpSp>
    </p:spTree>
    <p:extLst>
      <p:ext uri="{BB962C8B-B14F-4D97-AF65-F5344CB8AC3E}">
        <p14:creationId xmlns:p14="http://schemas.microsoft.com/office/powerpoint/2010/main" val="430528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457200" y="0"/>
            <a:ext cx="8229600" cy="838200"/>
          </a:xfrm>
        </p:spPr>
        <p:txBody>
          <a:bodyPr/>
          <a:lstStyle/>
          <a:p>
            <a:pPr algn="ctr" eaLnBrk="1" hangingPunct="1"/>
            <a:r>
              <a:rPr lang="en-US" altLang="en-US"/>
              <a:t>U.S. CO</a:t>
            </a:r>
            <a:r>
              <a:rPr lang="en-US" altLang="en-US" baseline="-25000"/>
              <a:t>2</a:t>
            </a:r>
            <a:r>
              <a:rPr lang="en-US" altLang="en-US"/>
              <a:t> Storage Sites</a:t>
            </a:r>
          </a:p>
        </p:txBody>
      </p:sp>
      <p:pic>
        <p:nvPicPr>
          <p:cNvPr id="71682" name="Picture 4" descr="CO2_geo_sites(eia,doe,go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14400"/>
            <a:ext cx="53340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4"/>
          <p:cNvSpPr txBox="1">
            <a:spLocks noChangeArrowheads="1"/>
          </p:cNvSpPr>
          <p:nvPr/>
        </p:nvSpPr>
        <p:spPr bwMode="auto">
          <a:xfrm>
            <a:off x="38100" y="5568117"/>
            <a:ext cx="90678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None/>
            </a:pPr>
            <a:r>
              <a:rPr lang="en-US" altLang="en-US" sz="2000" b="1" dirty="0"/>
              <a:t>~ 5-6 Gt of CO</a:t>
            </a:r>
            <a:r>
              <a:rPr lang="en-US" altLang="en-US" sz="2000" b="1" baseline="-25000" dirty="0"/>
              <a:t>2</a:t>
            </a:r>
            <a:r>
              <a:rPr lang="en-US" altLang="en-US" sz="2000" b="1" dirty="0"/>
              <a:t> emitted per year     1,800-20,000 Gt sequestration potential</a:t>
            </a:r>
            <a:endParaRPr lang="en-US" altLang="en-US" sz="1400" b="1" dirty="0"/>
          </a:p>
          <a:p>
            <a:pPr>
              <a:spcBef>
                <a:spcPct val="0"/>
              </a:spcBef>
              <a:buClrTx/>
              <a:buSzTx/>
              <a:buFontTx/>
              <a:buNone/>
            </a:pPr>
            <a:r>
              <a:rPr lang="en-US" altLang="en-US" sz="1400" b="1" dirty="0"/>
              <a:t>(* DOE CO2 Atlas, **2010 Dooley et al., 2006)	</a:t>
            </a:r>
            <a:r>
              <a:rPr lang="en-US" altLang="en-US" sz="2000" b="1" dirty="0"/>
              <a:t>		</a:t>
            </a:r>
            <a:r>
              <a:rPr lang="en-US" altLang="en-US" sz="1400" b="1" dirty="0"/>
              <a:t>(Carbon Dioxide Information Analysis Center						 http://cdiac.ornl.gov)</a:t>
            </a:r>
          </a:p>
          <a:p>
            <a:pPr>
              <a:spcBef>
                <a:spcPct val="0"/>
              </a:spcBef>
              <a:buClrTx/>
              <a:buSzTx/>
              <a:buFontTx/>
              <a:buNone/>
            </a:pPr>
            <a:endParaRPr lang="en-US" altLang="en-US" sz="1400" b="1" dirty="0"/>
          </a:p>
        </p:txBody>
      </p:sp>
      <p:sp>
        <p:nvSpPr>
          <p:cNvPr id="71684" name="TextBox 4"/>
          <p:cNvSpPr txBox="1">
            <a:spLocks noChangeArrowheads="1"/>
          </p:cNvSpPr>
          <p:nvPr/>
        </p:nvSpPr>
        <p:spPr bwMode="auto">
          <a:xfrm>
            <a:off x="7734300" y="48133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en-US" sz="1800"/>
          </a:p>
        </p:txBody>
      </p:sp>
      <p:sp>
        <p:nvSpPr>
          <p:cNvPr id="71685" name="TextBox 5"/>
          <p:cNvSpPr txBox="1">
            <a:spLocks noChangeArrowheads="1"/>
          </p:cNvSpPr>
          <p:nvPr/>
        </p:nvSpPr>
        <p:spPr bwMode="auto">
          <a:xfrm>
            <a:off x="3594100" y="68072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en-US" sz="1800"/>
          </a:p>
        </p:txBody>
      </p:sp>
    </p:spTree>
    <p:extLst>
      <p:ext uri="{BB962C8B-B14F-4D97-AF65-F5344CB8AC3E}">
        <p14:creationId xmlns:p14="http://schemas.microsoft.com/office/powerpoint/2010/main" val="103341448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04800" y="152400"/>
            <a:ext cx="8826500" cy="876300"/>
          </a:xfrm>
        </p:spPr>
        <p:txBody>
          <a:bodyPr>
            <a:noAutofit/>
          </a:bodyPr>
          <a:lstStyle/>
          <a:p>
            <a:pPr algn="ctr" eaLnBrk="1" hangingPunct="1">
              <a:defRPr/>
            </a:pPr>
            <a:r>
              <a:rPr lang="en-US" sz="3200" b="1" dirty="0">
                <a:latin typeface="+mn-lt"/>
                <a:ea typeface="+mn-ea"/>
                <a:cs typeface="+mn-cs"/>
              </a:rPr>
              <a:t>Carnot, the father of Thermodynamics</a:t>
            </a:r>
            <a:br>
              <a:rPr lang="en-US" sz="3200" b="1" dirty="0">
                <a:latin typeface="+mn-lt"/>
                <a:ea typeface="+mn-ea"/>
                <a:cs typeface="+mn-cs"/>
              </a:rPr>
            </a:br>
            <a:r>
              <a:rPr lang="en-US" sz="3200" b="1" dirty="0">
                <a:latin typeface="+mn-lt"/>
                <a:ea typeface="+mn-ea"/>
                <a:cs typeface="+mn-cs"/>
              </a:rPr>
              <a:t> and his Prediction in France, 1824</a:t>
            </a:r>
          </a:p>
        </p:txBody>
      </p:sp>
      <p:pic>
        <p:nvPicPr>
          <p:cNvPr id="16386" name="Content Placeholder 3" descr="Carnot photo.tiff"/>
          <p:cNvPicPr>
            <a:picLocks noGrp="1" noChangeAspect="1"/>
          </p:cNvPicPr>
          <p:nvPr>
            <p:ph idx="1"/>
          </p:nvPr>
        </p:nvPicPr>
        <p:blipFill>
          <a:blip r:embed="rId3">
            <a:extLst>
              <a:ext uri="{28A0092B-C50C-407E-A947-70E740481C1C}">
                <a14:useLocalDpi xmlns:a14="http://schemas.microsoft.com/office/drawing/2010/main" val="0"/>
              </a:ext>
            </a:extLst>
          </a:blip>
          <a:srcRect l="18150" r="22992"/>
          <a:stretch>
            <a:fillRect/>
          </a:stretch>
        </p:blipFill>
        <p:spPr>
          <a:xfrm>
            <a:off x="304800" y="1295400"/>
            <a:ext cx="1676400" cy="2087563"/>
          </a:xfrm>
        </p:spPr>
      </p:pic>
      <p:sp>
        <p:nvSpPr>
          <p:cNvPr id="16387" name="Rectangle 4"/>
          <p:cNvSpPr>
            <a:spLocks noChangeArrowheads="1"/>
          </p:cNvSpPr>
          <p:nvPr/>
        </p:nvSpPr>
        <p:spPr bwMode="auto">
          <a:xfrm>
            <a:off x="2209800" y="1198563"/>
            <a:ext cx="6781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a:t>From:  REFLECTIONS ON THE MOTIVE POWER OF HEAT AND ON MACHINES FITTED TO DEVELOP THAT POWER</a:t>
            </a:r>
          </a:p>
          <a:p>
            <a:pPr eaLnBrk="1" hangingPunct="1"/>
            <a:endParaRPr lang="en-US" altLang="en-US" sz="1800" b="1"/>
          </a:p>
          <a:p>
            <a:pPr eaLnBrk="1" hangingPunct="1"/>
            <a:r>
              <a:rPr lang="en-US" altLang="en-US" sz="1800" b="1">
                <a:solidFill>
                  <a:srgbClr val="800000"/>
                </a:solidFill>
              </a:rPr>
              <a:t>Nature in providing us with combustibles on all sides has given us the power to produce </a:t>
            </a:r>
            <a:r>
              <a:rPr lang="en-US" altLang="en-US" sz="1800" b="1" i="1">
                <a:solidFill>
                  <a:srgbClr val="800000"/>
                </a:solidFill>
              </a:rPr>
              <a:t>at all times and in all places</a:t>
            </a:r>
            <a:r>
              <a:rPr lang="en-US" altLang="en-US" sz="1800" b="1">
                <a:solidFill>
                  <a:srgbClr val="800000"/>
                </a:solidFill>
              </a:rPr>
              <a:t> heat and the impelling power which is the result of it.</a:t>
            </a:r>
            <a:r>
              <a:rPr lang="en-US" altLang="en-US" sz="1800"/>
              <a:t> To develop this power to appropriate it to our uses is the object of heat engines. The study of these engines is of the greatest interest their importance is enormous their use is continually increasing and</a:t>
            </a:r>
            <a:r>
              <a:rPr lang="en-US" altLang="en-US" sz="1800" b="1"/>
              <a:t> </a:t>
            </a:r>
            <a:r>
              <a:rPr lang="en-US" altLang="en-US" sz="1800" b="1">
                <a:solidFill>
                  <a:srgbClr val="800000"/>
                </a:solidFill>
              </a:rPr>
              <a:t>they</a:t>
            </a:r>
            <a:r>
              <a:rPr lang="en-US" altLang="en-US" sz="1800"/>
              <a:t> </a:t>
            </a:r>
            <a:r>
              <a:rPr lang="en-US" altLang="en-US" sz="1800" b="1">
                <a:solidFill>
                  <a:srgbClr val="800000"/>
                </a:solidFill>
              </a:rPr>
              <a:t>seem destined to produce a great revolution in the civilized world</a:t>
            </a:r>
            <a:r>
              <a:rPr lang="en-US" altLang="en-US" sz="1800" b="1"/>
              <a:t>.</a:t>
            </a:r>
          </a:p>
          <a:p>
            <a:pPr eaLnBrk="1" hangingPunct="1"/>
            <a:endParaRPr lang="en-US" altLang="en-US" sz="1800" b="1"/>
          </a:p>
          <a:p>
            <a:pPr eaLnBrk="1" hangingPunct="1"/>
            <a:r>
              <a:rPr lang="en-US" altLang="en-US" sz="1800" b="1">
                <a:solidFill>
                  <a:srgbClr val="800000"/>
                </a:solidFill>
              </a:rPr>
              <a:t>It appears that it must some day serve as a universal motor and be substituted for animal power, waterfalls and </a:t>
            </a:r>
            <a:r>
              <a:rPr lang="en-US" altLang="en-US" sz="1800" b="1" i="1">
                <a:solidFill>
                  <a:srgbClr val="800000"/>
                </a:solidFill>
              </a:rPr>
              <a:t>air currents</a:t>
            </a:r>
            <a:r>
              <a:rPr lang="en-US" altLang="en-US" sz="1800" b="1">
                <a:solidFill>
                  <a:srgbClr val="800000"/>
                </a:solidFill>
              </a:rPr>
              <a:t>. Over the first of these motors it has the advantage of economy over the two others the</a:t>
            </a:r>
            <a:r>
              <a:rPr lang="en-US" altLang="en-US" sz="1800" b="1" i="1">
                <a:solidFill>
                  <a:srgbClr val="800000"/>
                </a:solidFill>
              </a:rPr>
              <a:t> inestimable</a:t>
            </a:r>
            <a:r>
              <a:rPr lang="en-US" altLang="en-US" sz="1800" b="1">
                <a:solidFill>
                  <a:srgbClr val="800000"/>
                </a:solidFill>
              </a:rPr>
              <a:t> </a:t>
            </a:r>
            <a:r>
              <a:rPr lang="en-US" altLang="en-US" sz="1800" b="1" i="1">
                <a:solidFill>
                  <a:srgbClr val="800000"/>
                </a:solidFill>
              </a:rPr>
              <a:t>advantage </a:t>
            </a:r>
            <a:r>
              <a:rPr lang="en-US" altLang="en-US" sz="1800" b="1">
                <a:solidFill>
                  <a:srgbClr val="800000"/>
                </a:solidFill>
              </a:rPr>
              <a:t>that it can be used at all times and places without interruption.</a:t>
            </a:r>
          </a:p>
        </p:txBody>
      </p:sp>
    </p:spTree>
    <p:extLst>
      <p:ext uri="{BB962C8B-B14F-4D97-AF65-F5344CB8AC3E}">
        <p14:creationId xmlns:p14="http://schemas.microsoft.com/office/powerpoint/2010/main" val="159759917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CE430-F402-4FFB-BF48-DC3E5D85BE32}"/>
              </a:ext>
            </a:extLst>
          </p:cNvPr>
          <p:cNvSpPr>
            <a:spLocks noGrp="1"/>
          </p:cNvSpPr>
          <p:nvPr>
            <p:ph type="title"/>
          </p:nvPr>
        </p:nvSpPr>
        <p:spPr>
          <a:xfrm>
            <a:off x="108204" y="228600"/>
            <a:ext cx="9029700" cy="6172200"/>
          </a:xfrm>
        </p:spPr>
        <p:txBody>
          <a:bodyPr/>
          <a:lstStyle/>
          <a:p>
            <a:pPr algn="ctr"/>
            <a:r>
              <a:rPr lang="en-US" sz="4000" dirty="0">
                <a:effectLst>
                  <a:outerShdw blurRad="63500" dist="38100" dir="5400000" algn="t" rotWithShape="0">
                    <a:prstClr val="black">
                      <a:alpha val="25000"/>
                    </a:prstClr>
                  </a:outerShdw>
                </a:effectLst>
              </a:rPr>
              <a:t>Staged Pressurized Oxy-Combustion with Biomass (BE-SPOC)</a:t>
            </a:r>
            <a:br>
              <a:rPr lang="en-US" sz="4000" dirty="0">
                <a:effectLst>
                  <a:outerShdw blurRad="63500" dist="38100" dir="5400000" algn="t" rotWithShape="0">
                    <a:prstClr val="black">
                      <a:alpha val="25000"/>
                    </a:prstClr>
                  </a:outerShdw>
                </a:effectLst>
              </a:rPr>
            </a:br>
            <a:br>
              <a:rPr lang="en-US" sz="2000" dirty="0">
                <a:effectLst>
                  <a:outerShdw blurRad="63500" dist="38100" dir="5400000" algn="t" rotWithShape="0">
                    <a:prstClr val="black">
                      <a:alpha val="25000"/>
                    </a:prstClr>
                  </a:outerShdw>
                </a:effectLst>
              </a:rPr>
            </a:br>
            <a:r>
              <a:rPr lang="en-US" sz="3600" dirty="0">
                <a:solidFill>
                  <a:schemeClr val="tx1"/>
                </a:solidFill>
                <a:effectLst>
                  <a:outerShdw blurRad="63500" dist="38100" dir="5400000" algn="t" rotWithShape="0">
                    <a:prstClr val="black">
                      <a:alpha val="25000"/>
                    </a:prstClr>
                  </a:outerShdw>
                </a:effectLst>
              </a:rPr>
              <a:t>Dispatchable </a:t>
            </a:r>
            <a:br>
              <a:rPr lang="en-US" sz="3600" dirty="0">
                <a:solidFill>
                  <a:schemeClr val="tx1"/>
                </a:solidFill>
                <a:effectLst>
                  <a:outerShdw blurRad="63500" dist="38100" dir="5400000" algn="t" rotWithShape="0">
                    <a:prstClr val="black">
                      <a:alpha val="25000"/>
                    </a:prstClr>
                  </a:outerShdw>
                </a:effectLst>
              </a:rPr>
            </a:br>
            <a:r>
              <a:rPr lang="en-US" sz="3600" dirty="0">
                <a:solidFill>
                  <a:schemeClr val="tx1"/>
                </a:solidFill>
                <a:effectLst>
                  <a:outerShdw blurRad="63500" dist="38100" dir="5400000" algn="t" rotWithShape="0">
                    <a:prstClr val="black">
                      <a:alpha val="25000"/>
                    </a:prstClr>
                  </a:outerShdw>
                </a:effectLst>
              </a:rPr>
              <a:t>flexible,</a:t>
            </a:r>
            <a:br>
              <a:rPr lang="en-US" sz="3600" dirty="0">
                <a:solidFill>
                  <a:schemeClr val="tx1"/>
                </a:solidFill>
                <a:effectLst>
                  <a:outerShdw blurRad="63500" dist="38100" dir="5400000" algn="t" rotWithShape="0">
                    <a:prstClr val="black">
                      <a:alpha val="25000"/>
                    </a:prstClr>
                  </a:outerShdw>
                </a:effectLst>
              </a:rPr>
            </a:br>
            <a:r>
              <a:rPr lang="en-US" sz="3600" dirty="0">
                <a:solidFill>
                  <a:schemeClr val="tx1"/>
                </a:solidFill>
                <a:effectLst>
                  <a:outerShdw blurRad="63500" dist="38100" dir="5400000" algn="t" rotWithShape="0">
                    <a:prstClr val="black">
                      <a:alpha val="25000"/>
                    </a:prstClr>
                  </a:outerShdw>
                </a:effectLst>
              </a:rPr>
              <a:t>efficient, </a:t>
            </a:r>
            <a:br>
              <a:rPr lang="en-US" sz="3600" dirty="0">
                <a:solidFill>
                  <a:schemeClr val="tx1"/>
                </a:solidFill>
                <a:effectLst>
                  <a:outerShdw blurRad="63500" dist="38100" dir="5400000" algn="t" rotWithShape="0">
                    <a:prstClr val="black">
                      <a:alpha val="25000"/>
                    </a:prstClr>
                  </a:outerShdw>
                </a:effectLst>
              </a:rPr>
            </a:br>
            <a:r>
              <a:rPr lang="en-US" sz="3600" dirty="0">
                <a:solidFill>
                  <a:schemeClr val="tx1"/>
                </a:solidFill>
                <a:effectLst>
                  <a:outerShdw blurRad="63500" dist="38100" dir="5400000" algn="t" rotWithShape="0">
                    <a:prstClr val="black">
                      <a:alpha val="25000"/>
                    </a:prstClr>
                  </a:outerShdw>
                </a:effectLst>
              </a:rPr>
              <a:t>low-cost, </a:t>
            </a:r>
            <a:br>
              <a:rPr lang="en-US" sz="3600" dirty="0">
                <a:solidFill>
                  <a:schemeClr val="tx1"/>
                </a:solidFill>
                <a:effectLst>
                  <a:outerShdw blurRad="63500" dist="38100" dir="5400000" algn="t" rotWithShape="0">
                    <a:prstClr val="black">
                      <a:alpha val="25000"/>
                    </a:prstClr>
                  </a:outerShdw>
                </a:effectLst>
              </a:rPr>
            </a:br>
            <a:r>
              <a:rPr lang="en-US" sz="3600" dirty="0">
                <a:solidFill>
                  <a:schemeClr val="tx1"/>
                </a:solidFill>
                <a:effectLst>
                  <a:outerShdw blurRad="63500" dist="38100" dir="5400000" algn="t" rotWithShape="0">
                    <a:prstClr val="black">
                      <a:alpha val="25000"/>
                    </a:prstClr>
                  </a:outerShdw>
                </a:effectLst>
              </a:rPr>
              <a:t>renewable,</a:t>
            </a:r>
            <a:br>
              <a:rPr lang="en-US" sz="3600" dirty="0">
                <a:solidFill>
                  <a:schemeClr val="tx1"/>
                </a:solidFill>
                <a:effectLst>
                  <a:outerShdw blurRad="63500" dist="38100" dir="5400000" algn="t" rotWithShape="0">
                    <a:prstClr val="black">
                      <a:alpha val="25000"/>
                    </a:prstClr>
                  </a:outerShdw>
                </a:effectLst>
              </a:rPr>
            </a:br>
            <a:r>
              <a:rPr lang="en-US" sz="3600" dirty="0">
                <a:solidFill>
                  <a:schemeClr val="tx1"/>
                </a:solidFill>
                <a:effectLst>
                  <a:outerShdw blurRad="63500" dist="38100" dir="5400000" algn="t" rotWithShape="0">
                    <a:prstClr val="black">
                      <a:alpha val="25000"/>
                    </a:prstClr>
                  </a:outerShdw>
                </a:effectLst>
              </a:rPr>
              <a:t>carbon-negative </a:t>
            </a:r>
            <a:br>
              <a:rPr lang="en-US" sz="3600" dirty="0">
                <a:solidFill>
                  <a:schemeClr val="tx1"/>
                </a:solidFill>
                <a:effectLst>
                  <a:outerShdw blurRad="63500" dist="38100" dir="5400000" algn="t" rotWithShape="0">
                    <a:prstClr val="black">
                      <a:alpha val="25000"/>
                    </a:prstClr>
                  </a:outerShdw>
                </a:effectLst>
              </a:rPr>
            </a:br>
            <a:r>
              <a:rPr lang="en-US" sz="3600" dirty="0">
                <a:solidFill>
                  <a:schemeClr val="tx1"/>
                </a:solidFill>
                <a:effectLst>
                  <a:outerShdw blurRad="63500" dist="38100" dir="5400000" algn="t" rotWithShape="0">
                    <a:prstClr val="black">
                      <a:alpha val="25000"/>
                    </a:prstClr>
                  </a:outerShdw>
                </a:effectLst>
              </a:rPr>
              <a:t>electricity</a:t>
            </a:r>
            <a:endParaRPr lang="en-US" sz="4000" dirty="0">
              <a:solidFill>
                <a:schemeClr val="tx1"/>
              </a:solidFill>
            </a:endParaRPr>
          </a:p>
        </p:txBody>
      </p:sp>
    </p:spTree>
    <p:extLst>
      <p:ext uri="{BB962C8B-B14F-4D97-AF65-F5344CB8AC3E}">
        <p14:creationId xmlns:p14="http://schemas.microsoft.com/office/powerpoint/2010/main" val="1938339374"/>
      </p:ext>
    </p:extLst>
  </p:cSld>
  <p:clrMapOvr>
    <a:masterClrMapping/>
  </p:clrMapOvr>
  <p:timing>
    <p:tnLst>
      <p:par>
        <p:cTn id="1" dur="indefinite" restart="never" nodeType="tmRoot">
          <p:childTnLst>
            <p:par>
              <p:cTn id="2"/>
            </p:par>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F492829-A7E9-401E-9F21-81976CA099AA}"/>
              </a:ext>
            </a:extLst>
          </p:cNvPr>
          <p:cNvSpPr txBox="1">
            <a:spLocks/>
          </p:cNvSpPr>
          <p:nvPr/>
        </p:nvSpPr>
        <p:spPr>
          <a:xfrm>
            <a:off x="469739" y="5693922"/>
            <a:ext cx="8229600" cy="78307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gn="just">
              <a:buSzPct val="70000"/>
            </a:pPr>
            <a:r>
              <a:rPr lang="en-US" sz="1800" dirty="0"/>
              <a:t>Efficiency reduced from 40% to 30% due to carbon capture</a:t>
            </a:r>
          </a:p>
          <a:p>
            <a:pPr algn="just">
              <a:buSzPct val="70000"/>
            </a:pPr>
            <a:r>
              <a:rPr lang="en-US" sz="1800" dirty="0"/>
              <a:t>Total Cost of Electricity increase by approx. 70% for carbon capture</a:t>
            </a:r>
          </a:p>
        </p:txBody>
      </p:sp>
      <p:grpSp>
        <p:nvGrpSpPr>
          <p:cNvPr id="6" name="Group 5">
            <a:extLst>
              <a:ext uri="{FF2B5EF4-FFF2-40B4-BE49-F238E27FC236}">
                <a16:creationId xmlns:a16="http://schemas.microsoft.com/office/drawing/2014/main" id="{3539C485-3BB9-4FBD-9937-8748313BDB99}"/>
              </a:ext>
            </a:extLst>
          </p:cNvPr>
          <p:cNvGrpSpPr/>
          <p:nvPr/>
        </p:nvGrpSpPr>
        <p:grpSpPr>
          <a:xfrm>
            <a:off x="838200" y="1137931"/>
            <a:ext cx="7716541" cy="4500869"/>
            <a:chOff x="0" y="744468"/>
            <a:chExt cx="7103199" cy="4143121"/>
          </a:xfrm>
        </p:grpSpPr>
        <p:pic>
          <p:nvPicPr>
            <p:cNvPr id="7" name="Picture 3" descr="C:\Users\Sriramajayam\Downloads\diagram-oxy-combustion-CO2-capture-plant-alstrom.jpg">
              <a:extLst>
                <a:ext uri="{FF2B5EF4-FFF2-40B4-BE49-F238E27FC236}">
                  <a16:creationId xmlns:a16="http://schemas.microsoft.com/office/drawing/2014/main" id="{C83F65BF-F721-4207-ACF1-06A73695FF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684" b="10564"/>
            <a:stretch/>
          </p:blipFill>
          <p:spPr bwMode="auto">
            <a:xfrm>
              <a:off x="0" y="744468"/>
              <a:ext cx="7103199" cy="4135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B4944B8-B533-445E-BF21-0EF49FE6C226}"/>
                </a:ext>
              </a:extLst>
            </p:cNvPr>
            <p:cNvSpPr/>
            <p:nvPr/>
          </p:nvSpPr>
          <p:spPr>
            <a:xfrm>
              <a:off x="129468" y="4240227"/>
              <a:ext cx="4466808" cy="64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Oval 8">
            <a:extLst>
              <a:ext uri="{FF2B5EF4-FFF2-40B4-BE49-F238E27FC236}">
                <a16:creationId xmlns:a16="http://schemas.microsoft.com/office/drawing/2014/main" id="{772DC823-C434-4BFB-AB0F-DF9B0B523AB3}"/>
              </a:ext>
            </a:extLst>
          </p:cNvPr>
          <p:cNvSpPr/>
          <p:nvPr/>
        </p:nvSpPr>
        <p:spPr>
          <a:xfrm rot="5400000">
            <a:off x="3760206" y="2693406"/>
            <a:ext cx="945802" cy="2658985"/>
          </a:xfrm>
          <a:prstGeom prst="ellipse">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9119E5A-7A18-439F-A23F-6451453348D6}"/>
              </a:ext>
            </a:extLst>
          </p:cNvPr>
          <p:cNvSpPr/>
          <p:nvPr/>
        </p:nvSpPr>
        <p:spPr>
          <a:xfrm>
            <a:off x="1601269" y="1772647"/>
            <a:ext cx="760931" cy="1352767"/>
          </a:xfrm>
          <a:prstGeom prst="ellipse">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11CE446-B6CB-4A70-B749-391CD0D8BBB0}"/>
              </a:ext>
            </a:extLst>
          </p:cNvPr>
          <p:cNvSpPr/>
          <p:nvPr/>
        </p:nvSpPr>
        <p:spPr>
          <a:xfrm>
            <a:off x="7435277" y="2279935"/>
            <a:ext cx="760931" cy="1352767"/>
          </a:xfrm>
          <a:prstGeom prst="ellipse">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72FBC392-5D6C-4E60-86DF-B8ACB2AD3EBE}"/>
              </a:ext>
            </a:extLst>
          </p:cNvPr>
          <p:cNvCxnSpPr>
            <a:cxnSpLocks/>
            <a:stCxn id="13" idx="0"/>
            <a:endCxn id="9" idx="5"/>
          </p:cNvCxnSpPr>
          <p:nvPr/>
        </p:nvCxnSpPr>
        <p:spPr>
          <a:xfrm flipV="1">
            <a:off x="2321295" y="4357291"/>
            <a:ext cx="971719" cy="13850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D49F5D4-B53D-448C-905B-33C3D1246B23}"/>
              </a:ext>
            </a:extLst>
          </p:cNvPr>
          <p:cNvSpPr txBox="1"/>
          <p:nvPr/>
        </p:nvSpPr>
        <p:spPr>
          <a:xfrm>
            <a:off x="2665767" y="4724400"/>
            <a:ext cx="3049233" cy="369332"/>
          </a:xfrm>
          <a:prstGeom prst="rect">
            <a:avLst/>
          </a:prstGeom>
          <a:noFill/>
        </p:spPr>
        <p:txBody>
          <a:bodyPr wrap="none" rtlCol="0">
            <a:spAutoFit/>
          </a:bodyPr>
          <a:lstStyle/>
          <a:p>
            <a:r>
              <a:rPr lang="en-US" dirty="0"/>
              <a:t>Large flue gas recycle ~ 70%</a:t>
            </a:r>
          </a:p>
        </p:txBody>
      </p:sp>
      <p:sp>
        <p:nvSpPr>
          <p:cNvPr id="14" name="TextBox 13">
            <a:extLst>
              <a:ext uri="{FF2B5EF4-FFF2-40B4-BE49-F238E27FC236}">
                <a16:creationId xmlns:a16="http://schemas.microsoft.com/office/drawing/2014/main" id="{94AA75BB-B3DF-4029-ACBF-EAEF47EC0125}"/>
              </a:ext>
            </a:extLst>
          </p:cNvPr>
          <p:cNvSpPr txBox="1"/>
          <p:nvPr/>
        </p:nvSpPr>
        <p:spPr>
          <a:xfrm>
            <a:off x="7620000" y="5088694"/>
            <a:ext cx="1457387" cy="307777"/>
          </a:xfrm>
          <a:prstGeom prst="rect">
            <a:avLst/>
          </a:prstGeom>
          <a:noFill/>
        </p:spPr>
        <p:txBody>
          <a:bodyPr wrap="none" rtlCol="0">
            <a:spAutoFit/>
          </a:bodyPr>
          <a:lstStyle/>
          <a:p>
            <a:r>
              <a:rPr lang="en-US" sz="1400" i="1" dirty="0">
                <a:solidFill>
                  <a:prstClr val="black"/>
                </a:solidFill>
              </a:rPr>
              <a:t>Image: ALSTOM</a:t>
            </a:r>
          </a:p>
        </p:txBody>
      </p:sp>
      <p:sp>
        <p:nvSpPr>
          <p:cNvPr id="2" name="Title 1">
            <a:extLst>
              <a:ext uri="{FF2B5EF4-FFF2-40B4-BE49-F238E27FC236}">
                <a16:creationId xmlns:a16="http://schemas.microsoft.com/office/drawing/2014/main" id="{7A7F20C9-8CA4-4900-8D8D-C33580F19F48}"/>
              </a:ext>
            </a:extLst>
          </p:cNvPr>
          <p:cNvSpPr>
            <a:spLocks noGrp="1"/>
          </p:cNvSpPr>
          <p:nvPr>
            <p:ph type="title"/>
          </p:nvPr>
        </p:nvSpPr>
        <p:spPr>
          <a:xfrm>
            <a:off x="326826" y="-5069"/>
            <a:ext cx="8739288" cy="990600"/>
          </a:xfrm>
        </p:spPr>
        <p:txBody>
          <a:bodyPr/>
          <a:lstStyle/>
          <a:p>
            <a:r>
              <a:rPr lang="en-US" sz="2800" dirty="0"/>
              <a:t>First Generation Capture Technologies are Expensive</a:t>
            </a:r>
            <a:br>
              <a:rPr lang="en-US" sz="2800" dirty="0"/>
            </a:br>
            <a:r>
              <a:rPr lang="en-US" sz="2800" dirty="0"/>
              <a:t>e.g., Oxy-Combustion</a:t>
            </a:r>
          </a:p>
        </p:txBody>
      </p:sp>
      <p:cxnSp>
        <p:nvCxnSpPr>
          <p:cNvPr id="16" name="Straight Connector 15"/>
          <p:cNvCxnSpPr/>
          <p:nvPr/>
        </p:nvCxnSpPr>
        <p:spPr>
          <a:xfrm>
            <a:off x="457200" y="990600"/>
            <a:ext cx="83058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58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7A1A-9639-40B2-971D-0BAD93C4FDC2}"/>
              </a:ext>
            </a:extLst>
          </p:cNvPr>
          <p:cNvSpPr>
            <a:spLocks noGrp="1"/>
          </p:cNvSpPr>
          <p:nvPr>
            <p:ph type="title"/>
          </p:nvPr>
        </p:nvSpPr>
        <p:spPr>
          <a:xfrm>
            <a:off x="457200" y="152400"/>
            <a:ext cx="8541440" cy="990600"/>
          </a:xfrm>
        </p:spPr>
        <p:txBody>
          <a:bodyPr/>
          <a:lstStyle/>
          <a:p>
            <a:pPr algn="ctr"/>
            <a:r>
              <a:rPr lang="en-US" sz="3200" dirty="0"/>
              <a:t>The next-generation of BECCS technologies:</a:t>
            </a:r>
            <a:br>
              <a:rPr lang="en-US" sz="3200" dirty="0"/>
            </a:br>
            <a:r>
              <a:rPr lang="en-US" sz="3200" dirty="0"/>
              <a:t>Staged Pressurized Oxy-Combustion (SPOC)</a:t>
            </a:r>
            <a:endParaRPr lang="en-US" sz="4800" dirty="0"/>
          </a:p>
        </p:txBody>
      </p:sp>
      <p:sp>
        <p:nvSpPr>
          <p:cNvPr id="4" name="Content Placeholder 2">
            <a:extLst>
              <a:ext uri="{FF2B5EF4-FFF2-40B4-BE49-F238E27FC236}">
                <a16:creationId xmlns:a16="http://schemas.microsoft.com/office/drawing/2014/main" id="{F1491AE7-A32E-4375-8CC4-F1D9CE915CA1}"/>
              </a:ext>
            </a:extLst>
          </p:cNvPr>
          <p:cNvSpPr txBox="1">
            <a:spLocks/>
          </p:cNvSpPr>
          <p:nvPr/>
        </p:nvSpPr>
        <p:spPr>
          <a:xfrm>
            <a:off x="381000" y="1905000"/>
            <a:ext cx="3678621" cy="3581400"/>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The requirement of high-pressure CO</a:t>
            </a:r>
            <a:r>
              <a:rPr lang="en-US" sz="2400" baseline="-25000" dirty="0"/>
              <a:t>2</a:t>
            </a:r>
            <a:r>
              <a:rPr lang="en-US" sz="2400" dirty="0"/>
              <a:t> for sequestration, coupled with the fact that we have O</a:t>
            </a:r>
            <a:r>
              <a:rPr lang="en-US" sz="2400" baseline="-25000" dirty="0"/>
              <a:t>2</a:t>
            </a:r>
            <a:r>
              <a:rPr lang="en-US" sz="2400" dirty="0"/>
              <a:t>, enables pressurized combustion as a tool to increase efficiency and reduce costs.</a:t>
            </a:r>
          </a:p>
        </p:txBody>
      </p:sp>
      <p:cxnSp>
        <p:nvCxnSpPr>
          <p:cNvPr id="7" name="Straight Connector 6"/>
          <p:cNvCxnSpPr/>
          <p:nvPr/>
        </p:nvCxnSpPr>
        <p:spPr>
          <a:xfrm>
            <a:off x="457200" y="1219200"/>
            <a:ext cx="83058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4267200" y="1981199"/>
            <a:ext cx="4655240" cy="3048073"/>
          </a:xfrm>
          <a:prstGeom prst="rect">
            <a:avLst/>
          </a:prstGeom>
        </p:spPr>
      </p:pic>
    </p:spTree>
    <p:extLst>
      <p:ext uri="{BB962C8B-B14F-4D97-AF65-F5344CB8AC3E}">
        <p14:creationId xmlns:p14="http://schemas.microsoft.com/office/powerpoint/2010/main" val="1918475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D2F4-5BEB-4CA4-A0C7-BBE981BBE8BD}"/>
              </a:ext>
            </a:extLst>
          </p:cNvPr>
          <p:cNvSpPr>
            <a:spLocks noGrp="1"/>
          </p:cNvSpPr>
          <p:nvPr>
            <p:ph type="title"/>
          </p:nvPr>
        </p:nvSpPr>
        <p:spPr>
          <a:xfrm>
            <a:off x="883381" y="-196150"/>
            <a:ext cx="8229600" cy="1371600"/>
          </a:xfrm>
        </p:spPr>
        <p:txBody>
          <a:bodyPr/>
          <a:lstStyle/>
          <a:p>
            <a:r>
              <a:rPr lang="en-US" sz="2800" dirty="0"/>
              <a:t>Staged Pressurized Oxy-Combustion (SPOC)</a:t>
            </a:r>
          </a:p>
        </p:txBody>
      </p:sp>
      <p:sp>
        <p:nvSpPr>
          <p:cNvPr id="5" name="Rectangle 4">
            <a:extLst>
              <a:ext uri="{FF2B5EF4-FFF2-40B4-BE49-F238E27FC236}">
                <a16:creationId xmlns:a16="http://schemas.microsoft.com/office/drawing/2014/main" id="{D72AF91C-BCC9-4342-BE17-4F1A0EFE5751}"/>
              </a:ext>
            </a:extLst>
          </p:cNvPr>
          <p:cNvSpPr/>
          <p:nvPr/>
        </p:nvSpPr>
        <p:spPr>
          <a:xfrm>
            <a:off x="1476172" y="990600"/>
            <a:ext cx="6191656" cy="400110"/>
          </a:xfrm>
          <a:prstGeom prst="rect">
            <a:avLst/>
          </a:prstGeom>
        </p:spPr>
        <p:txBody>
          <a:bodyPr wrap="square">
            <a:spAutoFit/>
          </a:bodyPr>
          <a:lstStyle/>
          <a:p>
            <a:r>
              <a:rPr lang="en-US" sz="2000" dirty="0">
                <a:solidFill>
                  <a:prstClr val="black"/>
                </a:solidFill>
              </a:rPr>
              <a:t>For a 550 MW</a:t>
            </a:r>
            <a:r>
              <a:rPr lang="en-US" sz="2000" baseline="-25000" dirty="0">
                <a:solidFill>
                  <a:prstClr val="black"/>
                </a:solidFill>
              </a:rPr>
              <a:t>e</a:t>
            </a:r>
            <a:r>
              <a:rPr lang="en-US" sz="2000" dirty="0">
                <a:solidFill>
                  <a:prstClr val="black"/>
                </a:solidFill>
              </a:rPr>
              <a:t> power plant with &gt; 90% CO</a:t>
            </a:r>
            <a:r>
              <a:rPr lang="en-US" sz="2000" baseline="-25000" dirty="0">
                <a:solidFill>
                  <a:prstClr val="black"/>
                </a:solidFill>
              </a:rPr>
              <a:t>2</a:t>
            </a:r>
            <a:r>
              <a:rPr lang="en-US" sz="2000" dirty="0">
                <a:solidFill>
                  <a:prstClr val="black"/>
                </a:solidFill>
              </a:rPr>
              <a:t> capture</a:t>
            </a:r>
            <a:endParaRPr lang="en-US" sz="2400" dirty="0"/>
          </a:p>
        </p:txBody>
      </p:sp>
      <p:cxnSp>
        <p:nvCxnSpPr>
          <p:cNvPr id="8" name="Straight Connector 7"/>
          <p:cNvCxnSpPr/>
          <p:nvPr/>
        </p:nvCxnSpPr>
        <p:spPr>
          <a:xfrm>
            <a:off x="457200" y="853382"/>
            <a:ext cx="83058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214E5C5-173B-6249-A531-6F6663F790E7}"/>
              </a:ext>
            </a:extLst>
          </p:cNvPr>
          <p:cNvSpPr/>
          <p:nvPr/>
        </p:nvSpPr>
        <p:spPr>
          <a:xfrm>
            <a:off x="2744334" y="1547771"/>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3401742-5338-9B45-A997-0CDC5D162457}"/>
              </a:ext>
            </a:extLst>
          </p:cNvPr>
          <p:cNvSpPr txBox="1"/>
          <p:nvPr/>
        </p:nvSpPr>
        <p:spPr>
          <a:xfrm>
            <a:off x="2362200" y="2598223"/>
            <a:ext cx="381000" cy="261610"/>
          </a:xfrm>
          <a:prstGeom prst="rect">
            <a:avLst/>
          </a:prstGeom>
          <a:noFill/>
        </p:spPr>
        <p:txBody>
          <a:bodyPr wrap="square" rtlCol="0">
            <a:spAutoFit/>
          </a:bodyPr>
          <a:lstStyle/>
          <a:p>
            <a:r>
              <a:rPr lang="en-US" sz="1100" dirty="0"/>
              <a:t>O</a:t>
            </a:r>
            <a:r>
              <a:rPr lang="en-US" sz="1100" baseline="-25000" dirty="0"/>
              <a:t>2</a:t>
            </a:r>
          </a:p>
        </p:txBody>
      </p:sp>
      <p:grpSp>
        <p:nvGrpSpPr>
          <p:cNvPr id="6" name="Group 5"/>
          <p:cNvGrpSpPr/>
          <p:nvPr/>
        </p:nvGrpSpPr>
        <p:grpSpPr>
          <a:xfrm>
            <a:off x="762000" y="1390710"/>
            <a:ext cx="7672347" cy="5023263"/>
            <a:chOff x="762000" y="1390710"/>
            <a:chExt cx="7672347" cy="5023263"/>
          </a:xfrm>
        </p:grpSpPr>
        <p:pic>
          <p:nvPicPr>
            <p:cNvPr id="3" name="Picture 2"/>
            <p:cNvPicPr>
              <a:picLocks noChangeAspect="1"/>
            </p:cNvPicPr>
            <p:nvPr/>
          </p:nvPicPr>
          <p:blipFill>
            <a:blip r:embed="rId2"/>
            <a:stretch>
              <a:fillRect/>
            </a:stretch>
          </p:blipFill>
          <p:spPr>
            <a:xfrm>
              <a:off x="762000" y="1390710"/>
              <a:ext cx="7672347" cy="5023263"/>
            </a:xfrm>
            <a:prstGeom prst="rect">
              <a:avLst/>
            </a:prstGeom>
          </p:spPr>
        </p:pic>
        <p:sp>
          <p:nvSpPr>
            <p:cNvPr id="9" name="TextBox 8"/>
            <p:cNvSpPr txBox="1"/>
            <p:nvPr/>
          </p:nvSpPr>
          <p:spPr>
            <a:xfrm>
              <a:off x="762000" y="2227972"/>
              <a:ext cx="881973"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Coal/biomass</a:t>
              </a:r>
              <a:endParaRPr lang="en-US" sz="9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3225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D2F4-5BEB-4CA4-A0C7-BBE981BBE8BD}"/>
              </a:ext>
            </a:extLst>
          </p:cNvPr>
          <p:cNvSpPr>
            <a:spLocks noGrp="1"/>
          </p:cNvSpPr>
          <p:nvPr>
            <p:ph type="title"/>
          </p:nvPr>
        </p:nvSpPr>
        <p:spPr>
          <a:xfrm>
            <a:off x="932688" y="-213360"/>
            <a:ext cx="8229600" cy="1371600"/>
          </a:xfrm>
        </p:spPr>
        <p:txBody>
          <a:bodyPr/>
          <a:lstStyle/>
          <a:p>
            <a:r>
              <a:rPr lang="en-US" sz="3200" dirty="0"/>
              <a:t>Benefits of Liquid Oxygen Storage…</a:t>
            </a:r>
            <a:br>
              <a:rPr lang="en-US" sz="3200" dirty="0"/>
            </a:br>
            <a:r>
              <a:rPr lang="en-US" sz="3200" dirty="0"/>
              <a:t>         Smoothing out the Duck Curve</a:t>
            </a:r>
          </a:p>
        </p:txBody>
      </p:sp>
      <p:cxnSp>
        <p:nvCxnSpPr>
          <p:cNvPr id="8" name="Straight Connector 7"/>
          <p:cNvCxnSpPr/>
          <p:nvPr/>
        </p:nvCxnSpPr>
        <p:spPr>
          <a:xfrm>
            <a:off x="457200" y="990600"/>
            <a:ext cx="83058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143000"/>
            <a:ext cx="6987268" cy="4953000"/>
          </a:xfrm>
          <a:prstGeom prst="rect">
            <a:avLst/>
          </a:prstGeom>
          <a:noFill/>
          <a:ln>
            <a:noFill/>
          </a:ln>
        </p:spPr>
      </p:pic>
    </p:spTree>
    <p:extLst>
      <p:ext uri="{BB962C8B-B14F-4D97-AF65-F5344CB8AC3E}">
        <p14:creationId xmlns:p14="http://schemas.microsoft.com/office/powerpoint/2010/main" val="722951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F620968-1A1D-ABAB-09C4-C5F29B006E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4207" y="712037"/>
            <a:ext cx="2082193" cy="5967346"/>
          </a:xfrm>
          <a:prstGeom prst="rect">
            <a:avLst/>
          </a:prstGeom>
        </p:spPr>
      </p:pic>
      <p:sp>
        <p:nvSpPr>
          <p:cNvPr id="2" name="Title 1">
            <a:extLst>
              <a:ext uri="{FF2B5EF4-FFF2-40B4-BE49-F238E27FC236}">
                <a16:creationId xmlns:a16="http://schemas.microsoft.com/office/drawing/2014/main" id="{ACACE430-F402-4FFB-BF48-DC3E5D85BE32}"/>
              </a:ext>
            </a:extLst>
          </p:cNvPr>
          <p:cNvSpPr>
            <a:spLocks noGrp="1"/>
          </p:cNvSpPr>
          <p:nvPr>
            <p:ph type="title"/>
          </p:nvPr>
        </p:nvSpPr>
        <p:spPr>
          <a:xfrm>
            <a:off x="-495300" y="-295687"/>
            <a:ext cx="10210800" cy="1371600"/>
          </a:xfrm>
        </p:spPr>
        <p:txBody>
          <a:bodyPr/>
          <a:lstStyle/>
          <a:p>
            <a:pPr algn="ctr"/>
            <a:r>
              <a:rPr lang="en-US" sz="2800" dirty="0"/>
              <a:t>125 kW, 15 bar Pressurized Oxy-Combustion Facility</a:t>
            </a:r>
          </a:p>
        </p:txBody>
      </p:sp>
      <p:cxnSp>
        <p:nvCxnSpPr>
          <p:cNvPr id="12" name="Straight Connector 11"/>
          <p:cNvCxnSpPr/>
          <p:nvPr/>
        </p:nvCxnSpPr>
        <p:spPr>
          <a:xfrm>
            <a:off x="457200" y="762000"/>
            <a:ext cx="83058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0DBE7CB-132B-4FB2-B789-AE6267B7974F}"/>
              </a:ext>
            </a:extLst>
          </p:cNvPr>
          <p:cNvGrpSpPr>
            <a:grpSpLocks noChangeAspect="1"/>
          </p:cNvGrpSpPr>
          <p:nvPr/>
        </p:nvGrpSpPr>
        <p:grpSpPr>
          <a:xfrm>
            <a:off x="362653" y="1305931"/>
            <a:ext cx="2966991" cy="5475869"/>
            <a:chOff x="776569" y="993544"/>
            <a:chExt cx="2666920" cy="4922059"/>
          </a:xfrm>
        </p:grpSpPr>
        <p:pic>
          <p:nvPicPr>
            <p:cNvPr id="20" name="图片 1">
              <a:extLst>
                <a:ext uri="{FF2B5EF4-FFF2-40B4-BE49-F238E27FC236}">
                  <a16:creationId xmlns:a16="http://schemas.microsoft.com/office/drawing/2014/main" id="{E0F8693A-F4A1-4A8E-B435-AA1D510A76E4}"/>
                </a:ext>
              </a:extLst>
            </p:cNvPr>
            <p:cNvPicPr/>
            <p:nvPr/>
          </p:nvPicPr>
          <p:blipFill rotWithShape="1">
            <a:blip r:embed="rId5" cstate="print">
              <a:extLst>
                <a:ext uri="{28A0092B-C50C-407E-A947-70E740481C1C}">
                  <a14:useLocalDpi xmlns:a14="http://schemas.microsoft.com/office/drawing/2010/main" val="0"/>
                </a:ext>
              </a:extLst>
            </a:blip>
            <a:srcRect l="12925" t="8872" r="18106" b="9083"/>
            <a:stretch/>
          </p:blipFill>
          <p:spPr bwMode="auto">
            <a:xfrm rot="-60000">
              <a:off x="864922" y="1123036"/>
              <a:ext cx="2502875" cy="4681810"/>
            </a:xfrm>
            <a:prstGeom prst="rect">
              <a:avLst/>
            </a:prstGeom>
            <a:ln>
              <a:noFill/>
            </a:ln>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276E18AD-AB17-4DF0-8FCC-F11D45D43303}"/>
                </a:ext>
              </a:extLst>
            </p:cNvPr>
            <p:cNvSpPr/>
            <p:nvPr/>
          </p:nvSpPr>
          <p:spPr>
            <a:xfrm>
              <a:off x="776569" y="1101552"/>
              <a:ext cx="133353" cy="4724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ectangle 21">
              <a:extLst>
                <a:ext uri="{FF2B5EF4-FFF2-40B4-BE49-F238E27FC236}">
                  <a16:creationId xmlns:a16="http://schemas.microsoft.com/office/drawing/2014/main" id="{3357C2D3-8469-4194-86FD-9E60C05F16AF}"/>
                </a:ext>
              </a:extLst>
            </p:cNvPr>
            <p:cNvSpPr/>
            <p:nvPr/>
          </p:nvSpPr>
          <p:spPr>
            <a:xfrm>
              <a:off x="824257" y="5754893"/>
              <a:ext cx="2571998" cy="160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ectangle 22">
              <a:extLst>
                <a:ext uri="{FF2B5EF4-FFF2-40B4-BE49-F238E27FC236}">
                  <a16:creationId xmlns:a16="http://schemas.microsoft.com/office/drawing/2014/main" id="{16BAEADF-380A-4F13-A93B-96CB182C3576}"/>
                </a:ext>
              </a:extLst>
            </p:cNvPr>
            <p:cNvSpPr/>
            <p:nvPr/>
          </p:nvSpPr>
          <p:spPr>
            <a:xfrm>
              <a:off x="849428" y="993544"/>
              <a:ext cx="2594061" cy="166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4" name="TextBox 23">
            <a:extLst>
              <a:ext uri="{FF2B5EF4-FFF2-40B4-BE49-F238E27FC236}">
                <a16:creationId xmlns:a16="http://schemas.microsoft.com/office/drawing/2014/main" id="{1215B747-75EE-482B-89F5-C68AF182D006}"/>
              </a:ext>
            </a:extLst>
          </p:cNvPr>
          <p:cNvSpPr txBox="1"/>
          <p:nvPr/>
        </p:nvSpPr>
        <p:spPr>
          <a:xfrm>
            <a:off x="5581352" y="838200"/>
            <a:ext cx="3058113" cy="2169825"/>
          </a:xfrm>
          <a:prstGeom prst="rect">
            <a:avLst/>
          </a:prstGeom>
          <a:noFill/>
        </p:spPr>
        <p:txBody>
          <a:bodyPr wrap="square" rtlCol="0">
            <a:spAutoFit/>
          </a:bodyPr>
          <a:lstStyle/>
          <a:p>
            <a:pPr marL="214313" indent="-214313">
              <a:spcBef>
                <a:spcPts val="900"/>
              </a:spcBef>
              <a:buFont typeface="Arial" panose="020B0604020202020204" pitchFamily="34" charset="0"/>
              <a:buChar char="•"/>
            </a:pPr>
            <a:r>
              <a:rPr lang="en-US" sz="2000" b="1" dirty="0">
                <a:solidFill>
                  <a:srgbClr val="FF0000"/>
                </a:solidFill>
              </a:rPr>
              <a:t>5+ years </a:t>
            </a:r>
            <a:r>
              <a:rPr lang="en-US" sz="2000" dirty="0"/>
              <a:t>operation.</a:t>
            </a:r>
          </a:p>
          <a:p>
            <a:pPr marL="214313" indent="-214313">
              <a:spcBef>
                <a:spcPts val="900"/>
              </a:spcBef>
              <a:buFont typeface="Arial" panose="020B0604020202020204" pitchFamily="34" charset="0"/>
              <a:buChar char="•"/>
            </a:pPr>
            <a:r>
              <a:rPr lang="en-US" sz="2000" dirty="0"/>
              <a:t>Stable flames from 8 to 125 kW.</a:t>
            </a:r>
          </a:p>
          <a:p>
            <a:pPr marL="214313" indent="-214313">
              <a:spcBef>
                <a:spcPts val="900"/>
              </a:spcBef>
              <a:buFont typeface="Arial" panose="020B0604020202020204" pitchFamily="34" charset="0"/>
              <a:buChar char="•"/>
            </a:pPr>
            <a:r>
              <a:rPr lang="en-US" sz="2000" dirty="0"/>
              <a:t>No significant challenges have been observed to-date.</a:t>
            </a:r>
          </a:p>
        </p:txBody>
      </p:sp>
      <p:grpSp>
        <p:nvGrpSpPr>
          <p:cNvPr id="34" name="Group 33"/>
          <p:cNvGrpSpPr/>
          <p:nvPr/>
        </p:nvGrpSpPr>
        <p:grpSpPr>
          <a:xfrm>
            <a:off x="4839204" y="2775992"/>
            <a:ext cx="3959464" cy="4005808"/>
            <a:chOff x="2149425" y="685800"/>
            <a:chExt cx="6176104" cy="6248400"/>
          </a:xfrm>
        </p:grpSpPr>
        <p:grpSp>
          <p:nvGrpSpPr>
            <p:cNvPr id="35" name="Group 34"/>
            <p:cNvGrpSpPr/>
            <p:nvPr/>
          </p:nvGrpSpPr>
          <p:grpSpPr>
            <a:xfrm>
              <a:off x="5275620" y="1626497"/>
              <a:ext cx="2604969" cy="4114800"/>
              <a:chOff x="4632377" y="1245497"/>
              <a:chExt cx="2604969" cy="4114800"/>
            </a:xfrm>
          </p:grpSpPr>
          <p:cxnSp>
            <p:nvCxnSpPr>
              <p:cNvPr id="44" name="Straight Arrow Connector 43">
                <a:extLst>
                  <a:ext uri="{FF2B5EF4-FFF2-40B4-BE49-F238E27FC236}">
                    <a16:creationId xmlns:a16="http://schemas.microsoft.com/office/drawing/2014/main" id="{BFC4D190-D1B0-4397-8C5A-7D3E15951CD5}"/>
                  </a:ext>
                </a:extLst>
              </p:cNvPr>
              <p:cNvCxnSpPr>
                <a:cxnSpLocks/>
              </p:cNvCxnSpPr>
              <p:nvPr/>
            </p:nvCxnSpPr>
            <p:spPr>
              <a:xfrm flipH="1">
                <a:off x="4632377" y="1245497"/>
                <a:ext cx="469627" cy="4114800"/>
              </a:xfrm>
              <a:prstGeom prst="straightConnector1">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029F552-FCFA-489C-9DC7-941C59138D4D}"/>
                  </a:ext>
                </a:extLst>
              </p:cNvPr>
              <p:cNvCxnSpPr>
                <a:cxnSpLocks/>
              </p:cNvCxnSpPr>
              <p:nvPr/>
            </p:nvCxnSpPr>
            <p:spPr>
              <a:xfrm>
                <a:off x="6781800" y="1317960"/>
                <a:ext cx="455546" cy="3969874"/>
              </a:xfrm>
              <a:prstGeom prst="straightConnector1">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2552588" y="982807"/>
              <a:ext cx="5772941" cy="5772946"/>
              <a:chOff x="2552588" y="982807"/>
              <a:chExt cx="5772941" cy="5772946"/>
            </a:xfrm>
          </p:grpSpPr>
          <p:pic>
            <p:nvPicPr>
              <p:cNvPr id="40" name="March_16_2023_paid_resource1">
                <a:hlinkClick r:id="" action="ppaction://media"/>
                <a:extLst>
                  <a:ext uri="{FF2B5EF4-FFF2-40B4-BE49-F238E27FC236}">
                    <a16:creationId xmlns:a16="http://schemas.microsoft.com/office/drawing/2014/main" id="{0EBEDF9F-1128-657C-83C0-9D8D3674CC5B}"/>
                  </a:ext>
                </a:extLst>
              </p:cNvPr>
              <p:cNvPicPr>
                <a:picLocks noChangeAspect="1"/>
              </p:cNvPicPr>
              <p:nvPr>
                <a:videoFile r:link="rId1"/>
                <p:extLst>
                  <p:ext uri="{DAA4B4D4-6D71-4841-9C94-3DE7FCFB9230}">
                    <p14:media xmlns:p14="http://schemas.microsoft.com/office/powerpoint/2010/main" r:embed="rId2">
                      <p14:trim end="19325"/>
                    </p14:media>
                  </p:ext>
                </p:extLst>
              </p:nvPr>
            </p:nvPicPr>
            <p:blipFill rotWithShape="1">
              <a:blip r:embed="rId6"/>
              <a:srcRect l="23880" t="7612" r="25125" b="890"/>
              <a:stretch/>
            </p:blipFill>
            <p:spPr>
              <a:xfrm>
                <a:off x="2552588" y="982807"/>
                <a:ext cx="5772941" cy="5772946"/>
              </a:xfrm>
              <a:prstGeom prst="rect">
                <a:avLst/>
              </a:prstGeom>
            </p:spPr>
          </p:pic>
          <p:sp>
            <p:nvSpPr>
              <p:cNvPr id="41" name="Rectangle 40">
                <a:extLst>
                  <a:ext uri="{FF2B5EF4-FFF2-40B4-BE49-F238E27FC236}">
                    <a16:creationId xmlns:a16="http://schemas.microsoft.com/office/drawing/2014/main" id="{A6EADA02-8053-8C90-8052-31593BF614BC}"/>
                  </a:ext>
                </a:extLst>
              </p:cNvPr>
              <p:cNvSpPr/>
              <p:nvPr/>
            </p:nvSpPr>
            <p:spPr>
              <a:xfrm>
                <a:off x="3608615" y="3037478"/>
                <a:ext cx="891462" cy="11813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flipH="1">
                <a:off x="4500080" y="1747288"/>
                <a:ext cx="830324" cy="1290189"/>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flipH="1" flipV="1">
                <a:off x="4500080" y="4218864"/>
                <a:ext cx="774440" cy="1327788"/>
              </a:xfrm>
              <a:prstGeom prst="line">
                <a:avLst/>
              </a:prstGeom>
            </p:spPr>
            <p:style>
              <a:lnRef idx="2">
                <a:schemeClr val="dk1"/>
              </a:lnRef>
              <a:fillRef idx="0">
                <a:schemeClr val="dk1"/>
              </a:fillRef>
              <a:effectRef idx="1">
                <a:schemeClr val="dk1"/>
              </a:effectRef>
              <a:fontRef idx="minor">
                <a:schemeClr val="tx1"/>
              </a:fontRef>
            </p:style>
          </p:cxnSp>
        </p:grpSp>
        <p:sp>
          <p:nvSpPr>
            <p:cNvPr id="37" name="Rectangle 36"/>
            <p:cNvSpPr/>
            <p:nvPr/>
          </p:nvSpPr>
          <p:spPr>
            <a:xfrm>
              <a:off x="2149425" y="685800"/>
              <a:ext cx="1008418" cy="6248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FC3C621-E76E-84D0-3B3B-799CFFC12299}"/>
                </a:ext>
              </a:extLst>
            </p:cNvPr>
            <p:cNvSpPr/>
            <p:nvPr/>
          </p:nvSpPr>
          <p:spPr>
            <a:xfrm>
              <a:off x="5140728" y="5715000"/>
              <a:ext cx="2936471" cy="528088"/>
            </a:xfrm>
            <a:prstGeom prst="rect">
              <a:avLst/>
            </a:prstGeom>
          </p:spPr>
          <p:txBody>
            <a:bodyPr wrap="square">
              <a:spAutoFit/>
            </a:bodyPr>
            <a:lstStyle/>
            <a:p>
              <a:pPr algn="ctr"/>
              <a:r>
                <a:rPr lang="en-US" sz="1600" dirty="0">
                  <a:effectLst>
                    <a:outerShdw blurRad="63500" dist="38100" dir="5400000" algn="t" rotWithShape="0">
                      <a:prstClr val="black">
                        <a:alpha val="25000"/>
                      </a:prstClr>
                    </a:outerShdw>
                  </a:effectLst>
                </a:rPr>
                <a:t>High-speed video</a:t>
              </a:r>
              <a:endParaRPr lang="en-US" sz="1600" dirty="0"/>
            </a:p>
          </p:txBody>
        </p:sp>
        <p:sp>
          <p:nvSpPr>
            <p:cNvPr id="39" name="Rectangle 38">
              <a:extLst>
                <a:ext uri="{FF2B5EF4-FFF2-40B4-BE49-F238E27FC236}">
                  <a16:creationId xmlns:a16="http://schemas.microsoft.com/office/drawing/2014/main" id="{8FC3C621-E76E-84D0-3B3B-799CFFC12299}"/>
                </a:ext>
              </a:extLst>
            </p:cNvPr>
            <p:cNvSpPr/>
            <p:nvPr/>
          </p:nvSpPr>
          <p:spPr>
            <a:xfrm>
              <a:off x="2743201" y="1219200"/>
              <a:ext cx="2936471" cy="528088"/>
            </a:xfrm>
            <a:prstGeom prst="rect">
              <a:avLst/>
            </a:prstGeom>
          </p:spPr>
          <p:txBody>
            <a:bodyPr wrap="square">
              <a:spAutoFit/>
            </a:bodyPr>
            <a:lstStyle/>
            <a:p>
              <a:pPr algn="ctr"/>
              <a:r>
                <a:rPr lang="en-US" sz="1600" dirty="0">
                  <a:effectLst>
                    <a:outerShdw blurRad="63500" dist="38100" dir="5400000" algn="t" rotWithShape="0">
                      <a:prstClr val="black">
                        <a:alpha val="25000"/>
                      </a:prstClr>
                    </a:outerShdw>
                  </a:effectLst>
                </a:rPr>
                <a:t>LES simulation</a:t>
              </a:r>
              <a:endParaRPr lang="en-US" sz="1600" dirty="0"/>
            </a:p>
          </p:txBody>
        </p:sp>
      </p:grpSp>
      <p:cxnSp>
        <p:nvCxnSpPr>
          <p:cNvPr id="6" name="Straight Connector 5"/>
          <p:cNvCxnSpPr/>
          <p:nvPr/>
        </p:nvCxnSpPr>
        <p:spPr>
          <a:xfrm flipH="1">
            <a:off x="7019369" y="3456505"/>
            <a:ext cx="171750" cy="243574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291556" y="3425523"/>
            <a:ext cx="105015" cy="254506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6443030"/>
      </p:ext>
    </p:extLst>
  </p:cSld>
  <p:clrMapOvr>
    <a:masterClrMapping/>
  </p:clrMapOvr>
  <p:timing>
    <p:tnLst>
      <p:par>
        <p:cTn id="1" dur="indefinite" restart="never" nodeType="tmRoot">
          <p:childTnLst>
            <p:par>
              <p:cTn id="2"/>
            </p:par>
            <p:par>
              <p:cTn id="3"/>
            </p:par>
            <p:video>
              <p:cMediaNode vol="0">
                <p:cTn id="4" repeatCount="indefinite" fill="hold" display="0">
                  <p:stCondLst>
                    <p:cond delay="indefinite"/>
                  </p:stCondLst>
                </p:cTn>
                <p:tgtEl>
                  <p:spTgt spid="40"/>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CE430-F402-4FFB-BF48-DC3E5D85BE32}"/>
              </a:ext>
            </a:extLst>
          </p:cNvPr>
          <p:cNvSpPr>
            <a:spLocks noGrp="1"/>
          </p:cNvSpPr>
          <p:nvPr>
            <p:ph type="title"/>
          </p:nvPr>
        </p:nvSpPr>
        <p:spPr>
          <a:xfrm>
            <a:off x="-495300" y="-295687"/>
            <a:ext cx="10210800" cy="1371600"/>
          </a:xfrm>
        </p:spPr>
        <p:txBody>
          <a:bodyPr/>
          <a:lstStyle/>
          <a:p>
            <a:pPr algn="ctr"/>
            <a:r>
              <a:rPr lang="en-US" sz="2800" dirty="0">
                <a:effectLst>
                  <a:outerShdw blurRad="63500" dist="38100" dir="5400000" algn="t" rotWithShape="0">
                    <a:prstClr val="black">
                      <a:alpha val="25000"/>
                    </a:prstClr>
                  </a:outerShdw>
                </a:effectLst>
              </a:rPr>
              <a:t>BE-SPOC for Efficient Carbon-Negative Electricity</a:t>
            </a:r>
            <a:endParaRPr lang="en-US" sz="2800" dirty="0"/>
          </a:p>
        </p:txBody>
      </p:sp>
      <p:cxnSp>
        <p:nvCxnSpPr>
          <p:cNvPr id="12" name="Straight Connector 11"/>
          <p:cNvCxnSpPr/>
          <p:nvPr/>
        </p:nvCxnSpPr>
        <p:spPr>
          <a:xfrm>
            <a:off x="457200" y="762000"/>
            <a:ext cx="83058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479966D-CE85-A9CB-381A-0950E6EC471F}"/>
              </a:ext>
            </a:extLst>
          </p:cNvPr>
          <p:cNvSpPr txBox="1"/>
          <p:nvPr/>
        </p:nvSpPr>
        <p:spPr>
          <a:xfrm>
            <a:off x="52903" y="5415131"/>
            <a:ext cx="9136380" cy="1402948"/>
          </a:xfrm>
          <a:prstGeom prst="rect">
            <a:avLst/>
          </a:prstGeom>
          <a:noFill/>
        </p:spPr>
        <p:txBody>
          <a:bodyPr wrap="square">
            <a:spAutoFit/>
          </a:bodyPr>
          <a:lstStyle/>
          <a:p>
            <a:pPr marL="385763" lvl="1" indent="-170260">
              <a:lnSpc>
                <a:spcPct val="150000"/>
              </a:lnSpc>
              <a:spcAft>
                <a:spcPts val="450"/>
              </a:spcAft>
              <a:buFont typeface="Arial" panose="020B0604020202020204" pitchFamily="34" charset="0"/>
              <a:buChar char="•"/>
              <a:defRPr/>
            </a:pPr>
            <a:r>
              <a:rPr lang="en-GB" dirty="0"/>
              <a:t>SPOC efficiencies with biomass are well above BECCS cases with capture</a:t>
            </a:r>
            <a:endParaRPr lang="en-GB" b="1" dirty="0"/>
          </a:p>
          <a:p>
            <a:pPr marL="385763" lvl="1" indent="-170260">
              <a:lnSpc>
                <a:spcPct val="150000"/>
              </a:lnSpc>
              <a:spcAft>
                <a:spcPts val="450"/>
              </a:spcAft>
              <a:buFont typeface="Arial" panose="020B0604020202020204" pitchFamily="34" charset="0"/>
              <a:buChar char="•"/>
              <a:defRPr/>
            </a:pPr>
            <a:r>
              <a:rPr lang="en-GB" b="1" dirty="0"/>
              <a:t>No efficiency penalty with biomass</a:t>
            </a:r>
            <a:r>
              <a:rPr lang="en-GB" dirty="0"/>
              <a:t> – latent heat from biomass moisture is recovered; higher O content in biomass results in lower O2 requirement from ASU.</a:t>
            </a:r>
            <a:endParaRPr lang="en-US" dirty="0"/>
          </a:p>
        </p:txBody>
      </p:sp>
      <p:pic>
        <p:nvPicPr>
          <p:cNvPr id="6" name="Picture 5">
            <a:extLst>
              <a:ext uri="{FF2B5EF4-FFF2-40B4-BE49-F238E27FC236}">
                <a16:creationId xmlns:a16="http://schemas.microsoft.com/office/drawing/2014/main" id="{4FA1C324-C0E7-C66D-EA49-33C05511B432}"/>
              </a:ext>
            </a:extLst>
          </p:cNvPr>
          <p:cNvPicPr>
            <a:picLocks noChangeAspect="1"/>
          </p:cNvPicPr>
          <p:nvPr/>
        </p:nvPicPr>
        <p:blipFill>
          <a:blip r:embed="rId2"/>
          <a:stretch>
            <a:fillRect/>
          </a:stretch>
        </p:blipFill>
        <p:spPr>
          <a:xfrm>
            <a:off x="1295400" y="914400"/>
            <a:ext cx="6651386" cy="4404063"/>
          </a:xfrm>
          <a:prstGeom prst="rect">
            <a:avLst/>
          </a:prstGeom>
        </p:spPr>
      </p:pic>
    </p:spTree>
    <p:extLst>
      <p:ext uri="{BB962C8B-B14F-4D97-AF65-F5344CB8AC3E}">
        <p14:creationId xmlns:p14="http://schemas.microsoft.com/office/powerpoint/2010/main" val="3198863562"/>
      </p:ext>
    </p:extLst>
  </p:cSld>
  <p:clrMapOvr>
    <a:masterClrMapping/>
  </p:clrMapOvr>
  <p:timing>
    <p:tnLst>
      <p:par>
        <p:cTn id="1" dur="indefinite" restart="never" nodeType="tmRoot">
          <p:childTnLst>
            <p:par>
              <p:cTn id="2"/>
            </p:par>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CE430-F402-4FFB-BF48-DC3E5D85BE32}"/>
              </a:ext>
            </a:extLst>
          </p:cNvPr>
          <p:cNvSpPr>
            <a:spLocks noGrp="1"/>
          </p:cNvSpPr>
          <p:nvPr>
            <p:ph type="title"/>
          </p:nvPr>
        </p:nvSpPr>
        <p:spPr>
          <a:xfrm>
            <a:off x="-495300" y="-295687"/>
            <a:ext cx="10210800" cy="1371600"/>
          </a:xfrm>
        </p:spPr>
        <p:txBody>
          <a:bodyPr/>
          <a:lstStyle/>
          <a:p>
            <a:pPr algn="ctr"/>
            <a:r>
              <a:rPr lang="en-US" sz="2800" dirty="0">
                <a:effectLst>
                  <a:outerShdw blurRad="63500" dist="38100" dir="5400000" algn="t" rotWithShape="0">
                    <a:prstClr val="black">
                      <a:alpha val="25000"/>
                    </a:prstClr>
                  </a:outerShdw>
                </a:effectLst>
              </a:rPr>
              <a:t>BE-SPOC for Low-cost Carbon-Negative Electricity</a:t>
            </a:r>
            <a:endParaRPr lang="en-US" sz="2800" dirty="0"/>
          </a:p>
        </p:txBody>
      </p:sp>
      <p:cxnSp>
        <p:nvCxnSpPr>
          <p:cNvPr id="12" name="Straight Connector 11"/>
          <p:cNvCxnSpPr/>
          <p:nvPr/>
        </p:nvCxnSpPr>
        <p:spPr>
          <a:xfrm>
            <a:off x="457200" y="762000"/>
            <a:ext cx="83058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03D1A68-D90E-CB22-6D18-2C9C8C2E5845}"/>
              </a:ext>
            </a:extLst>
          </p:cNvPr>
          <p:cNvSpPr txBox="1"/>
          <p:nvPr/>
        </p:nvSpPr>
        <p:spPr>
          <a:xfrm>
            <a:off x="89249" y="4876800"/>
            <a:ext cx="9054751" cy="2003112"/>
          </a:xfrm>
          <a:prstGeom prst="rect">
            <a:avLst/>
          </a:prstGeom>
          <a:noFill/>
        </p:spPr>
        <p:txBody>
          <a:bodyPr wrap="square">
            <a:spAutoFit/>
          </a:bodyPr>
          <a:lstStyle/>
          <a:p>
            <a:pPr marL="385763" lvl="1" indent="-170260">
              <a:lnSpc>
                <a:spcPct val="150000"/>
              </a:lnSpc>
              <a:spcAft>
                <a:spcPts val="450"/>
              </a:spcAft>
              <a:buFont typeface="Arial" panose="020B0604020202020204" pitchFamily="34" charset="0"/>
              <a:buChar char="•"/>
              <a:defRPr/>
            </a:pPr>
            <a:r>
              <a:rPr lang="en-GB" sz="2000" dirty="0"/>
              <a:t>LCOE for carbon-neutral SPOC (25% bio) less than that of SC PC w/   Post-Combustion Capture.</a:t>
            </a:r>
          </a:p>
          <a:p>
            <a:pPr marL="385763" lvl="1" indent="-170260">
              <a:lnSpc>
                <a:spcPct val="150000"/>
              </a:lnSpc>
              <a:spcAft>
                <a:spcPts val="450"/>
              </a:spcAft>
              <a:buFont typeface="Arial" panose="020B0604020202020204" pitchFamily="34" charset="0"/>
              <a:buChar char="•"/>
              <a:defRPr/>
            </a:pPr>
            <a:r>
              <a:rPr lang="en-GB" sz="2000" dirty="0"/>
              <a:t>LCOE for SPOC with 25% biomass significantly less than BECCS with 20% biomass.</a:t>
            </a:r>
            <a:endParaRPr lang="en-US" sz="2000" dirty="0"/>
          </a:p>
        </p:txBody>
      </p:sp>
      <p:pic>
        <p:nvPicPr>
          <p:cNvPr id="17" name="Picture 16">
            <a:extLst>
              <a:ext uri="{FF2B5EF4-FFF2-40B4-BE49-F238E27FC236}">
                <a16:creationId xmlns:a16="http://schemas.microsoft.com/office/drawing/2014/main" id="{E443E72D-DF42-49E8-84CB-27E14A29231A}"/>
              </a:ext>
            </a:extLst>
          </p:cNvPr>
          <p:cNvPicPr>
            <a:picLocks noChangeAspect="1"/>
          </p:cNvPicPr>
          <p:nvPr/>
        </p:nvPicPr>
        <p:blipFill>
          <a:blip r:embed="rId2"/>
          <a:stretch>
            <a:fillRect/>
          </a:stretch>
        </p:blipFill>
        <p:spPr>
          <a:xfrm>
            <a:off x="895350" y="1042384"/>
            <a:ext cx="7234382" cy="3758215"/>
          </a:xfrm>
          <a:prstGeom prst="rect">
            <a:avLst/>
          </a:prstGeom>
        </p:spPr>
      </p:pic>
    </p:spTree>
    <p:extLst>
      <p:ext uri="{BB962C8B-B14F-4D97-AF65-F5344CB8AC3E}">
        <p14:creationId xmlns:p14="http://schemas.microsoft.com/office/powerpoint/2010/main" val="4209753260"/>
      </p:ext>
    </p:extLst>
  </p:cSld>
  <p:clrMapOvr>
    <a:masterClrMapping/>
  </p:clrMapOvr>
  <p:timing>
    <p:tnLst>
      <p:par>
        <p:cTn id="1" dur="indefinite" restart="never" nodeType="tmRoot">
          <p:childTnLst>
            <p:par>
              <p:cTn id="2"/>
            </p:par>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30C55-8D3C-95F7-272A-9CBE6B37CCA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1B2A3F7-4EDC-64FD-B0D4-889050689B0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1787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D93A70-CB56-43BA-8FBB-05BAEC3BB0E5}"/>
              </a:ext>
            </a:extLst>
          </p:cNvPr>
          <p:cNvPicPr>
            <a:picLocks noChangeAspect="1"/>
          </p:cNvPicPr>
          <p:nvPr/>
        </p:nvPicPr>
        <p:blipFill>
          <a:blip r:embed="rId3"/>
          <a:stretch>
            <a:fillRect/>
          </a:stretch>
        </p:blipFill>
        <p:spPr>
          <a:xfrm>
            <a:off x="3924120" y="1327429"/>
            <a:ext cx="2516042" cy="409556"/>
          </a:xfrm>
          <a:prstGeom prst="rect">
            <a:avLst/>
          </a:prstGeom>
        </p:spPr>
      </p:pic>
      <p:pic>
        <p:nvPicPr>
          <p:cNvPr id="16" name="Picture 15">
            <a:extLst>
              <a:ext uri="{FF2B5EF4-FFF2-40B4-BE49-F238E27FC236}">
                <a16:creationId xmlns:a16="http://schemas.microsoft.com/office/drawing/2014/main" id="{DD1F8513-DAEB-4E08-BA89-FDADD1ADF8AC}"/>
              </a:ext>
            </a:extLst>
          </p:cNvPr>
          <p:cNvPicPr>
            <a:picLocks noChangeAspect="1"/>
          </p:cNvPicPr>
          <p:nvPr/>
        </p:nvPicPr>
        <p:blipFill>
          <a:blip r:embed="rId4"/>
          <a:stretch>
            <a:fillRect/>
          </a:stretch>
        </p:blipFill>
        <p:spPr>
          <a:xfrm>
            <a:off x="3102969" y="5798924"/>
            <a:ext cx="2057400" cy="1152144"/>
          </a:xfrm>
          <a:prstGeom prst="rect">
            <a:avLst/>
          </a:prstGeom>
        </p:spPr>
      </p:pic>
      <p:pic>
        <p:nvPicPr>
          <p:cNvPr id="18" name="Picture 17">
            <a:extLst>
              <a:ext uri="{FF2B5EF4-FFF2-40B4-BE49-F238E27FC236}">
                <a16:creationId xmlns:a16="http://schemas.microsoft.com/office/drawing/2014/main" id="{038ED0ED-28AE-418C-8A94-D61D80CE0B6B}"/>
              </a:ext>
            </a:extLst>
          </p:cNvPr>
          <p:cNvPicPr>
            <a:picLocks noChangeAspect="1"/>
          </p:cNvPicPr>
          <p:nvPr/>
        </p:nvPicPr>
        <p:blipFill>
          <a:blip r:embed="rId5"/>
          <a:stretch>
            <a:fillRect/>
          </a:stretch>
        </p:blipFill>
        <p:spPr>
          <a:xfrm>
            <a:off x="4282620" y="3239116"/>
            <a:ext cx="1203780" cy="591758"/>
          </a:xfrm>
          <a:prstGeom prst="rect">
            <a:avLst/>
          </a:prstGeom>
        </p:spPr>
      </p:pic>
      <p:pic>
        <p:nvPicPr>
          <p:cNvPr id="19" name="Picture 18">
            <a:extLst>
              <a:ext uri="{FF2B5EF4-FFF2-40B4-BE49-F238E27FC236}">
                <a16:creationId xmlns:a16="http://schemas.microsoft.com/office/drawing/2014/main" id="{FBFF2C07-4A46-488A-9B35-2BB20A4D94C6}"/>
              </a:ext>
            </a:extLst>
          </p:cNvPr>
          <p:cNvPicPr>
            <a:picLocks noChangeAspect="1"/>
          </p:cNvPicPr>
          <p:nvPr/>
        </p:nvPicPr>
        <p:blipFill>
          <a:blip r:embed="rId6"/>
          <a:stretch>
            <a:fillRect/>
          </a:stretch>
        </p:blipFill>
        <p:spPr>
          <a:xfrm>
            <a:off x="4161216" y="4712306"/>
            <a:ext cx="1706184" cy="518979"/>
          </a:xfrm>
          <a:prstGeom prst="rect">
            <a:avLst/>
          </a:prstGeom>
        </p:spPr>
      </p:pic>
      <p:pic>
        <p:nvPicPr>
          <p:cNvPr id="20" name="Picture 19">
            <a:extLst>
              <a:ext uri="{FF2B5EF4-FFF2-40B4-BE49-F238E27FC236}">
                <a16:creationId xmlns:a16="http://schemas.microsoft.com/office/drawing/2014/main" id="{E70D95C2-D437-440A-AAE8-9CFCD7503425}"/>
              </a:ext>
            </a:extLst>
          </p:cNvPr>
          <p:cNvPicPr>
            <a:picLocks noChangeAspect="1"/>
          </p:cNvPicPr>
          <p:nvPr/>
        </p:nvPicPr>
        <p:blipFill>
          <a:blip r:embed="rId7"/>
          <a:stretch>
            <a:fillRect/>
          </a:stretch>
        </p:blipFill>
        <p:spPr>
          <a:xfrm>
            <a:off x="7031472" y="4239441"/>
            <a:ext cx="1878359" cy="680462"/>
          </a:xfrm>
          <a:prstGeom prst="rect">
            <a:avLst/>
          </a:prstGeom>
        </p:spPr>
      </p:pic>
      <p:pic>
        <p:nvPicPr>
          <p:cNvPr id="13" name="Picture 2" descr="Altrad Babcock"/>
          <p:cNvPicPr>
            <a:picLocks noChangeAspect="1" noChangeArrowheads="1"/>
          </p:cNvPicPr>
          <p:nvPr/>
        </p:nvPicPr>
        <p:blipFill rotWithShape="1">
          <a:blip r:embed="rId8">
            <a:extLst>
              <a:ext uri="{28A0092B-C50C-407E-A947-70E740481C1C}">
                <a14:useLocalDpi xmlns:a14="http://schemas.microsoft.com/office/drawing/2010/main" val="0"/>
              </a:ext>
            </a:extLst>
          </a:blip>
          <a:srcRect l="22707" t="32280" r="21925" b="29436"/>
          <a:stretch/>
        </p:blipFill>
        <p:spPr bwMode="auto">
          <a:xfrm>
            <a:off x="7163959" y="1401351"/>
            <a:ext cx="1600200" cy="5539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868F3E4-27EB-4FB0-A491-7FC318B1A42D}"/>
              </a:ext>
            </a:extLst>
          </p:cNvPr>
          <p:cNvPicPr>
            <a:picLocks noChangeAspect="1"/>
          </p:cNvPicPr>
          <p:nvPr/>
        </p:nvPicPr>
        <p:blipFill>
          <a:blip r:embed="rId9"/>
          <a:stretch>
            <a:fillRect/>
          </a:stretch>
        </p:blipFill>
        <p:spPr>
          <a:xfrm>
            <a:off x="7051665" y="2819400"/>
            <a:ext cx="1310310" cy="315878"/>
          </a:xfrm>
          <a:prstGeom prst="rect">
            <a:avLst/>
          </a:prstGeom>
        </p:spPr>
      </p:pic>
      <p:pic>
        <p:nvPicPr>
          <p:cNvPr id="22" name="Picture 8" descr="Image result for washington universit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1440500"/>
            <a:ext cx="838200" cy="81115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FA39412-563E-5BA4-4A64-CCE4A71227B0}"/>
              </a:ext>
            </a:extLst>
          </p:cNvPr>
          <p:cNvSpPr txBox="1"/>
          <p:nvPr/>
        </p:nvSpPr>
        <p:spPr>
          <a:xfrm>
            <a:off x="990600" y="1642170"/>
            <a:ext cx="3056068" cy="3600986"/>
          </a:xfrm>
          <a:prstGeom prst="rect">
            <a:avLst/>
          </a:prstGeom>
          <a:noFill/>
        </p:spPr>
        <p:txBody>
          <a:bodyPr wrap="square">
            <a:spAutoFit/>
          </a:bodyPr>
          <a:lstStyle/>
          <a:p>
            <a:pPr marL="215503" lvl="1">
              <a:spcAft>
                <a:spcPts val="0"/>
              </a:spcAft>
              <a:defRPr/>
            </a:pPr>
            <a:r>
              <a:rPr lang="en-US" u="sng" dirty="0"/>
              <a:t>Washington University</a:t>
            </a:r>
          </a:p>
          <a:p>
            <a:pPr marL="385763" lvl="1" indent="-170260">
              <a:spcAft>
                <a:spcPts val="0"/>
              </a:spcAft>
              <a:buFont typeface="Arial" panose="020B0604020202020204" pitchFamily="34" charset="0"/>
              <a:buChar char="•"/>
              <a:defRPr/>
            </a:pPr>
            <a:r>
              <a:rPr lang="en-US" sz="1400" dirty="0"/>
              <a:t>Duarte Magalhaes</a:t>
            </a:r>
          </a:p>
          <a:p>
            <a:pPr marL="385763" lvl="1" indent="-170260">
              <a:spcAft>
                <a:spcPts val="0"/>
              </a:spcAft>
              <a:buFont typeface="Arial" panose="020B0604020202020204" pitchFamily="34" charset="0"/>
              <a:buChar char="•"/>
              <a:defRPr/>
            </a:pPr>
            <a:r>
              <a:rPr lang="en-US" sz="1400" dirty="0"/>
              <a:t>Mao Cheng</a:t>
            </a:r>
          </a:p>
          <a:p>
            <a:pPr marL="385763" lvl="1" indent="-170260">
              <a:spcAft>
                <a:spcPts val="0"/>
              </a:spcAft>
              <a:buFont typeface="Arial" panose="020B0604020202020204" pitchFamily="34" charset="0"/>
              <a:buChar char="•"/>
              <a:defRPr/>
            </a:pPr>
            <a:r>
              <a:rPr lang="en-US" sz="1400" dirty="0"/>
              <a:t>Zachariah Wargel</a:t>
            </a:r>
          </a:p>
          <a:p>
            <a:pPr marL="385763" lvl="1" indent="-170260">
              <a:spcAft>
                <a:spcPts val="0"/>
              </a:spcAft>
              <a:buFont typeface="Arial" panose="020B0604020202020204" pitchFamily="34" charset="0"/>
              <a:buChar char="•"/>
              <a:defRPr/>
            </a:pPr>
            <a:r>
              <a:rPr lang="en-US" sz="1400" dirty="0"/>
              <a:t>Anand Sankaranarayanan</a:t>
            </a:r>
          </a:p>
          <a:p>
            <a:pPr marL="385763" lvl="1" indent="-170260">
              <a:spcAft>
                <a:spcPts val="0"/>
              </a:spcAft>
              <a:buFont typeface="Arial" panose="020B0604020202020204" pitchFamily="34" charset="0"/>
              <a:buChar char="•"/>
              <a:defRPr/>
            </a:pPr>
            <a:r>
              <a:rPr lang="en-US" sz="1400" dirty="0"/>
              <a:t>George Pires</a:t>
            </a:r>
          </a:p>
          <a:p>
            <a:pPr marL="385763" lvl="1" indent="-170260">
              <a:spcAft>
                <a:spcPts val="0"/>
              </a:spcAft>
              <a:buFont typeface="Arial" panose="020B0604020202020204" pitchFamily="34" charset="0"/>
              <a:buChar char="•"/>
              <a:defRPr/>
            </a:pPr>
            <a:r>
              <a:rPr lang="en-US" sz="1400" dirty="0"/>
              <a:t>Zhiwei Yang</a:t>
            </a:r>
          </a:p>
          <a:p>
            <a:pPr marL="385763" lvl="1" indent="-170260">
              <a:spcAft>
                <a:spcPts val="0"/>
              </a:spcAft>
              <a:buFont typeface="Arial" panose="020B0604020202020204" pitchFamily="34" charset="0"/>
              <a:buChar char="•"/>
              <a:defRPr/>
            </a:pPr>
            <a:r>
              <a:rPr lang="en-US" sz="1400" dirty="0"/>
              <a:t>Piyush Verma</a:t>
            </a:r>
          </a:p>
          <a:p>
            <a:pPr marL="385763" lvl="1" indent="-170260">
              <a:spcAft>
                <a:spcPts val="0"/>
              </a:spcAft>
              <a:buFont typeface="Arial" panose="020B0604020202020204" pitchFamily="34" charset="0"/>
              <a:buChar char="•"/>
              <a:defRPr/>
            </a:pPr>
            <a:r>
              <a:rPr lang="en-US" sz="1400" dirty="0"/>
              <a:t>Adewale Adeosun  </a:t>
            </a:r>
          </a:p>
          <a:p>
            <a:pPr marL="385763" lvl="1" indent="-170260">
              <a:spcAft>
                <a:spcPts val="0"/>
              </a:spcAft>
              <a:buFont typeface="Arial" panose="020B0604020202020204" pitchFamily="34" charset="0"/>
              <a:buChar char="•"/>
              <a:defRPr/>
            </a:pPr>
            <a:r>
              <a:rPr lang="en-US" sz="1400" dirty="0"/>
              <a:t>Bhupesh Dhungel  </a:t>
            </a:r>
          </a:p>
          <a:p>
            <a:pPr marL="385763" lvl="1" indent="-170260">
              <a:spcAft>
                <a:spcPts val="0"/>
              </a:spcAft>
              <a:buFont typeface="Arial" panose="020B0604020202020204" pitchFamily="34" charset="0"/>
              <a:buChar char="•"/>
              <a:defRPr/>
            </a:pPr>
            <a:r>
              <a:rPr lang="en-US" sz="1400" dirty="0"/>
              <a:t>Akshay Gopan  </a:t>
            </a:r>
          </a:p>
          <a:p>
            <a:pPr marL="385763" lvl="1" indent="-170260">
              <a:spcAft>
                <a:spcPts val="0"/>
              </a:spcAft>
              <a:buFont typeface="Arial" panose="020B0604020202020204" pitchFamily="34" charset="0"/>
              <a:buChar char="•"/>
              <a:defRPr/>
            </a:pPr>
            <a:r>
              <a:rPr lang="en-US" sz="1400" dirty="0"/>
              <a:t>Dishant Khatri</a:t>
            </a:r>
          </a:p>
          <a:p>
            <a:pPr marL="385763" lvl="1" indent="-170260">
              <a:spcAft>
                <a:spcPts val="0"/>
              </a:spcAft>
              <a:buFont typeface="Arial" panose="020B0604020202020204" pitchFamily="34" charset="0"/>
              <a:buChar char="•"/>
              <a:defRPr/>
            </a:pPr>
            <a:r>
              <a:rPr lang="en-US" sz="1400" dirty="0"/>
              <a:t>Ben Kumfer</a:t>
            </a:r>
          </a:p>
          <a:p>
            <a:pPr marL="385763" lvl="1" indent="-170260">
              <a:spcAft>
                <a:spcPts val="0"/>
              </a:spcAft>
              <a:buFont typeface="Arial" panose="020B0604020202020204" pitchFamily="34" charset="0"/>
              <a:buChar char="•"/>
              <a:defRPr/>
            </a:pPr>
            <a:r>
              <a:rPr lang="en-US" sz="1400" dirty="0"/>
              <a:t>Xuebin Wang (Visiting scholar)</a:t>
            </a:r>
          </a:p>
          <a:p>
            <a:pPr marL="385763" lvl="1" indent="-170260">
              <a:spcAft>
                <a:spcPts val="0"/>
              </a:spcAft>
              <a:buFont typeface="Arial" panose="020B0604020202020204" pitchFamily="34" charset="0"/>
              <a:buChar char="•"/>
              <a:defRPr/>
            </a:pPr>
            <a:r>
              <a:rPr lang="en-US" sz="1400" dirty="0"/>
              <a:t>Haixia Zhang (Visiting scholar)</a:t>
            </a:r>
          </a:p>
          <a:p>
            <a:pPr marL="385763" lvl="1" indent="-170260">
              <a:spcAft>
                <a:spcPts val="0"/>
              </a:spcAft>
              <a:buFont typeface="Arial" panose="020B0604020202020204" pitchFamily="34" charset="0"/>
              <a:buChar char="•"/>
              <a:defRPr/>
            </a:pPr>
            <a:r>
              <a:rPr lang="en-US" sz="1400" dirty="0"/>
              <a:t>Qian Huang (Visiting scholar)</a:t>
            </a:r>
          </a:p>
        </p:txBody>
      </p:sp>
      <p:sp>
        <p:nvSpPr>
          <p:cNvPr id="24" name="Title 1">
            <a:extLst>
              <a:ext uri="{FF2B5EF4-FFF2-40B4-BE49-F238E27FC236}">
                <a16:creationId xmlns:a16="http://schemas.microsoft.com/office/drawing/2014/main" id="{ACACE430-F402-4FFB-BF48-DC3E5D85BE32}"/>
              </a:ext>
            </a:extLst>
          </p:cNvPr>
          <p:cNvSpPr txBox="1">
            <a:spLocks/>
          </p:cNvSpPr>
          <p:nvPr/>
        </p:nvSpPr>
        <p:spPr>
          <a:xfrm>
            <a:off x="-381000" y="321080"/>
            <a:ext cx="10210800" cy="607103"/>
          </a:xfrm>
          <a:prstGeom prst="rect">
            <a:avLst/>
          </a:prstGeom>
        </p:spPr>
        <p:txBody>
          <a:bodyPr/>
          <a:lstStyle>
            <a:lvl1pPr algn="l" rtl="0" eaLnBrk="0" fontAlgn="base" hangingPunct="0">
              <a:spcBef>
                <a:spcPct val="0"/>
              </a:spcBef>
              <a:spcAft>
                <a:spcPct val="0"/>
              </a:spcAft>
              <a:defRPr sz="4400">
                <a:solidFill>
                  <a:srgbClr val="004F2F"/>
                </a:solidFill>
                <a:latin typeface="+mj-lt"/>
                <a:ea typeface="ＭＳ Ｐゴシック" pitchFamily="32" charset="-128"/>
                <a:cs typeface="ＭＳ Ｐゴシック" pitchFamily="32" charset="-128"/>
              </a:defRPr>
            </a:lvl1pPr>
            <a:lvl2pPr algn="l" rtl="0" eaLnBrk="0" fontAlgn="base" hangingPunct="0">
              <a:spcBef>
                <a:spcPct val="0"/>
              </a:spcBef>
              <a:spcAft>
                <a:spcPct val="0"/>
              </a:spcAft>
              <a:defRPr sz="4400">
                <a:solidFill>
                  <a:srgbClr val="004F2F"/>
                </a:solidFill>
                <a:latin typeface="Arial" pitchFamily="32" charset="0"/>
                <a:ea typeface="ＭＳ Ｐゴシック" pitchFamily="32" charset="-128"/>
                <a:cs typeface="ＭＳ Ｐゴシック" pitchFamily="32" charset="-128"/>
              </a:defRPr>
            </a:lvl2pPr>
            <a:lvl3pPr algn="l" rtl="0" eaLnBrk="0" fontAlgn="base" hangingPunct="0">
              <a:spcBef>
                <a:spcPct val="0"/>
              </a:spcBef>
              <a:spcAft>
                <a:spcPct val="0"/>
              </a:spcAft>
              <a:defRPr sz="4400">
                <a:solidFill>
                  <a:srgbClr val="004F2F"/>
                </a:solidFill>
                <a:latin typeface="Arial" pitchFamily="32" charset="0"/>
                <a:ea typeface="ＭＳ Ｐゴシック" pitchFamily="32" charset="-128"/>
                <a:cs typeface="ＭＳ Ｐゴシック" pitchFamily="32" charset="-128"/>
              </a:defRPr>
            </a:lvl3pPr>
            <a:lvl4pPr algn="l" rtl="0" eaLnBrk="0" fontAlgn="base" hangingPunct="0">
              <a:spcBef>
                <a:spcPct val="0"/>
              </a:spcBef>
              <a:spcAft>
                <a:spcPct val="0"/>
              </a:spcAft>
              <a:defRPr sz="4400">
                <a:solidFill>
                  <a:srgbClr val="004F2F"/>
                </a:solidFill>
                <a:latin typeface="Arial" pitchFamily="32" charset="0"/>
                <a:ea typeface="ＭＳ Ｐゴシック" pitchFamily="32" charset="-128"/>
                <a:cs typeface="ＭＳ Ｐゴシック" pitchFamily="32" charset="-128"/>
              </a:defRPr>
            </a:lvl4pPr>
            <a:lvl5pPr algn="l" rtl="0" eaLnBrk="0" fontAlgn="base" hangingPunct="0">
              <a:spcBef>
                <a:spcPct val="0"/>
              </a:spcBef>
              <a:spcAft>
                <a:spcPct val="0"/>
              </a:spcAft>
              <a:defRPr sz="4400">
                <a:solidFill>
                  <a:srgbClr val="004F2F"/>
                </a:solidFill>
                <a:latin typeface="Arial" pitchFamily="32" charset="0"/>
                <a:ea typeface="ＭＳ Ｐゴシック" pitchFamily="32" charset="-128"/>
                <a:cs typeface="ＭＳ Ｐゴシック" pitchFamily="32" charset="-128"/>
              </a:defRPr>
            </a:lvl5pPr>
            <a:lvl6pPr marL="457200" algn="l" rtl="0" eaLnBrk="1" fontAlgn="base" hangingPunct="1">
              <a:spcBef>
                <a:spcPct val="0"/>
              </a:spcBef>
              <a:spcAft>
                <a:spcPct val="0"/>
              </a:spcAft>
              <a:defRPr sz="4400">
                <a:solidFill>
                  <a:srgbClr val="004F2F"/>
                </a:solidFill>
                <a:latin typeface="Arial" pitchFamily="32" charset="0"/>
              </a:defRPr>
            </a:lvl6pPr>
            <a:lvl7pPr marL="914400" algn="l" rtl="0" eaLnBrk="1" fontAlgn="base" hangingPunct="1">
              <a:spcBef>
                <a:spcPct val="0"/>
              </a:spcBef>
              <a:spcAft>
                <a:spcPct val="0"/>
              </a:spcAft>
              <a:defRPr sz="4400">
                <a:solidFill>
                  <a:srgbClr val="004F2F"/>
                </a:solidFill>
                <a:latin typeface="Arial" pitchFamily="32" charset="0"/>
              </a:defRPr>
            </a:lvl7pPr>
            <a:lvl8pPr marL="1371600" algn="l" rtl="0" eaLnBrk="1" fontAlgn="base" hangingPunct="1">
              <a:spcBef>
                <a:spcPct val="0"/>
              </a:spcBef>
              <a:spcAft>
                <a:spcPct val="0"/>
              </a:spcAft>
              <a:defRPr sz="4400">
                <a:solidFill>
                  <a:srgbClr val="004F2F"/>
                </a:solidFill>
                <a:latin typeface="Arial" pitchFamily="32" charset="0"/>
              </a:defRPr>
            </a:lvl8pPr>
            <a:lvl9pPr marL="1828800" algn="l" rtl="0" eaLnBrk="1" fontAlgn="base" hangingPunct="1">
              <a:spcBef>
                <a:spcPct val="0"/>
              </a:spcBef>
              <a:spcAft>
                <a:spcPct val="0"/>
              </a:spcAft>
              <a:defRPr sz="4400">
                <a:solidFill>
                  <a:srgbClr val="004F2F"/>
                </a:solidFill>
                <a:latin typeface="Arial" pitchFamily="32" charset="0"/>
              </a:defRPr>
            </a:lvl9pPr>
          </a:lstStyle>
          <a:p>
            <a:pPr algn="ctr"/>
            <a:r>
              <a:rPr lang="en-US" sz="3200" kern="0" dirty="0">
                <a:effectLst>
                  <a:outerShdw blurRad="63500" dist="38100" dir="5400000" algn="t" rotWithShape="0">
                    <a:prstClr val="black">
                      <a:alpha val="25000"/>
                    </a:prstClr>
                  </a:outerShdw>
                </a:effectLst>
              </a:rPr>
              <a:t>Acknowledgments</a:t>
            </a:r>
            <a:endParaRPr lang="en-US" sz="2800" kern="0" dirty="0"/>
          </a:p>
        </p:txBody>
      </p:sp>
      <p:sp>
        <p:nvSpPr>
          <p:cNvPr id="25" name="TextBox 24">
            <a:extLst>
              <a:ext uri="{FF2B5EF4-FFF2-40B4-BE49-F238E27FC236}">
                <a16:creationId xmlns:a16="http://schemas.microsoft.com/office/drawing/2014/main" id="{DFA39412-563E-5BA4-4A64-CCE4A71227B0}"/>
              </a:ext>
            </a:extLst>
          </p:cNvPr>
          <p:cNvSpPr txBox="1"/>
          <p:nvPr/>
        </p:nvSpPr>
        <p:spPr>
          <a:xfrm>
            <a:off x="3922788" y="1648265"/>
            <a:ext cx="2699028" cy="1169551"/>
          </a:xfrm>
          <a:prstGeom prst="rect">
            <a:avLst/>
          </a:prstGeom>
          <a:noFill/>
        </p:spPr>
        <p:txBody>
          <a:bodyPr wrap="square">
            <a:spAutoFit/>
          </a:bodyPr>
          <a:lstStyle/>
          <a:p>
            <a:pPr marL="385763" lvl="1" indent="-170260">
              <a:spcAft>
                <a:spcPts val="0"/>
              </a:spcAft>
              <a:buFont typeface="Arial" panose="020B0604020202020204" pitchFamily="34" charset="0"/>
              <a:buChar char="•"/>
              <a:defRPr/>
            </a:pPr>
            <a:r>
              <a:rPr lang="en-US" sz="1400" dirty="0"/>
              <a:t>Andrew Maxson</a:t>
            </a:r>
          </a:p>
          <a:p>
            <a:pPr marL="385763" lvl="1" indent="-170260">
              <a:spcAft>
                <a:spcPts val="0"/>
              </a:spcAft>
              <a:buFont typeface="Arial" panose="020B0604020202020204" pitchFamily="34" charset="0"/>
              <a:buChar char="•"/>
              <a:defRPr/>
            </a:pPr>
            <a:r>
              <a:rPr lang="en-US" sz="1400" dirty="0"/>
              <a:t>Scott Hume</a:t>
            </a:r>
          </a:p>
          <a:p>
            <a:pPr marL="385763" lvl="1" indent="-170260">
              <a:spcAft>
                <a:spcPts val="0"/>
              </a:spcAft>
              <a:buFont typeface="Arial" panose="020B0604020202020204" pitchFamily="34" charset="0"/>
              <a:buChar char="•"/>
              <a:defRPr/>
            </a:pPr>
            <a:r>
              <a:rPr lang="en-US" sz="1400" dirty="0"/>
              <a:t>George Booras</a:t>
            </a:r>
          </a:p>
          <a:p>
            <a:pPr marL="385763" lvl="1" indent="-170260">
              <a:spcAft>
                <a:spcPts val="0"/>
              </a:spcAft>
              <a:buFont typeface="Arial" panose="020B0604020202020204" pitchFamily="34" charset="0"/>
              <a:buChar char="•"/>
              <a:defRPr/>
            </a:pPr>
            <a:r>
              <a:rPr lang="en-US" sz="1400" dirty="0"/>
              <a:t>Jeff Phillip</a:t>
            </a:r>
          </a:p>
          <a:p>
            <a:pPr marL="385763" lvl="1" indent="-170260">
              <a:spcAft>
                <a:spcPts val="0"/>
              </a:spcAft>
              <a:buFont typeface="Arial" panose="020B0604020202020204" pitchFamily="34" charset="0"/>
              <a:buChar char="•"/>
              <a:defRPr/>
            </a:pPr>
            <a:r>
              <a:rPr lang="en-US" sz="1400" dirty="0"/>
              <a:t>David Thimsen</a:t>
            </a:r>
          </a:p>
        </p:txBody>
      </p:sp>
      <p:sp>
        <p:nvSpPr>
          <p:cNvPr id="27" name="TextBox 26">
            <a:extLst>
              <a:ext uri="{FF2B5EF4-FFF2-40B4-BE49-F238E27FC236}">
                <a16:creationId xmlns:a16="http://schemas.microsoft.com/office/drawing/2014/main" id="{DFA39412-563E-5BA4-4A64-CCE4A71227B0}"/>
              </a:ext>
            </a:extLst>
          </p:cNvPr>
          <p:cNvSpPr txBox="1"/>
          <p:nvPr/>
        </p:nvSpPr>
        <p:spPr>
          <a:xfrm>
            <a:off x="6677434" y="1955266"/>
            <a:ext cx="2699028" cy="523220"/>
          </a:xfrm>
          <a:prstGeom prst="rect">
            <a:avLst/>
          </a:prstGeom>
          <a:noFill/>
        </p:spPr>
        <p:txBody>
          <a:bodyPr wrap="square">
            <a:spAutoFit/>
          </a:bodyPr>
          <a:lstStyle/>
          <a:p>
            <a:pPr marL="385763" lvl="1" indent="-170260">
              <a:spcAft>
                <a:spcPts val="0"/>
              </a:spcAft>
              <a:buFont typeface="Arial" panose="020B0604020202020204" pitchFamily="34" charset="0"/>
              <a:buChar char="•"/>
              <a:defRPr/>
            </a:pPr>
            <a:r>
              <a:rPr lang="en-US" sz="1400" dirty="0"/>
              <a:t>Russel Wheeler</a:t>
            </a:r>
          </a:p>
          <a:p>
            <a:pPr marL="385763" lvl="1" indent="-170260">
              <a:spcAft>
                <a:spcPts val="0"/>
              </a:spcAft>
              <a:buFont typeface="Arial" panose="020B0604020202020204" pitchFamily="34" charset="0"/>
              <a:buChar char="•"/>
              <a:defRPr/>
            </a:pPr>
            <a:r>
              <a:rPr lang="en-US" sz="1400" dirty="0"/>
              <a:t>Raghbir Panesar</a:t>
            </a:r>
          </a:p>
        </p:txBody>
      </p:sp>
      <p:sp>
        <p:nvSpPr>
          <p:cNvPr id="28" name="TextBox 27">
            <a:extLst>
              <a:ext uri="{FF2B5EF4-FFF2-40B4-BE49-F238E27FC236}">
                <a16:creationId xmlns:a16="http://schemas.microsoft.com/office/drawing/2014/main" id="{DFA39412-563E-5BA4-4A64-CCE4A71227B0}"/>
              </a:ext>
            </a:extLst>
          </p:cNvPr>
          <p:cNvSpPr txBox="1"/>
          <p:nvPr/>
        </p:nvSpPr>
        <p:spPr>
          <a:xfrm>
            <a:off x="6652034" y="3147536"/>
            <a:ext cx="2699028" cy="738664"/>
          </a:xfrm>
          <a:prstGeom prst="rect">
            <a:avLst/>
          </a:prstGeom>
          <a:noFill/>
        </p:spPr>
        <p:txBody>
          <a:bodyPr wrap="square">
            <a:spAutoFit/>
          </a:bodyPr>
          <a:lstStyle/>
          <a:p>
            <a:pPr marL="385763" lvl="1" indent="-170260">
              <a:spcAft>
                <a:spcPts val="0"/>
              </a:spcAft>
              <a:buFont typeface="Arial" panose="020B0604020202020204" pitchFamily="34" charset="0"/>
              <a:buChar char="•"/>
              <a:defRPr/>
            </a:pPr>
            <a:r>
              <a:rPr lang="en-US" sz="1400" dirty="0"/>
              <a:t>Craig Holloway</a:t>
            </a:r>
          </a:p>
          <a:p>
            <a:pPr marL="385763" lvl="1" indent="-170260">
              <a:spcAft>
                <a:spcPts val="0"/>
              </a:spcAft>
              <a:buFont typeface="Arial" panose="020B0604020202020204" pitchFamily="34" charset="0"/>
              <a:buChar char="•"/>
              <a:defRPr/>
            </a:pPr>
            <a:r>
              <a:rPr lang="en-US" sz="1400" dirty="0"/>
              <a:t>Carl Galloway, </a:t>
            </a:r>
          </a:p>
          <a:p>
            <a:pPr marL="385763" lvl="1" indent="-170260">
              <a:spcAft>
                <a:spcPts val="0"/>
              </a:spcAft>
              <a:buFont typeface="Arial" panose="020B0604020202020204" pitchFamily="34" charset="0"/>
              <a:buChar char="•"/>
              <a:defRPr/>
            </a:pPr>
            <a:r>
              <a:rPr lang="en-US" sz="1400" dirty="0"/>
              <a:t>Andrew Wang</a:t>
            </a:r>
          </a:p>
        </p:txBody>
      </p:sp>
      <p:sp>
        <p:nvSpPr>
          <p:cNvPr id="29" name="TextBox 28">
            <a:extLst>
              <a:ext uri="{FF2B5EF4-FFF2-40B4-BE49-F238E27FC236}">
                <a16:creationId xmlns:a16="http://schemas.microsoft.com/office/drawing/2014/main" id="{DFA39412-563E-5BA4-4A64-CCE4A71227B0}"/>
              </a:ext>
            </a:extLst>
          </p:cNvPr>
          <p:cNvSpPr txBox="1"/>
          <p:nvPr/>
        </p:nvSpPr>
        <p:spPr>
          <a:xfrm>
            <a:off x="3810855" y="5191780"/>
            <a:ext cx="2699028" cy="523220"/>
          </a:xfrm>
          <a:prstGeom prst="rect">
            <a:avLst/>
          </a:prstGeom>
          <a:noFill/>
        </p:spPr>
        <p:txBody>
          <a:bodyPr wrap="square">
            <a:spAutoFit/>
          </a:bodyPr>
          <a:lstStyle/>
          <a:p>
            <a:pPr marL="385763" lvl="1" indent="-170260">
              <a:spcAft>
                <a:spcPts val="0"/>
              </a:spcAft>
              <a:buFont typeface="Arial" panose="020B0604020202020204" pitchFamily="34" charset="0"/>
              <a:buChar char="•"/>
              <a:defRPr/>
            </a:pPr>
            <a:r>
              <a:rPr lang="en-US" sz="1400" dirty="0"/>
              <a:t>Vyacheslav Akkerman</a:t>
            </a:r>
          </a:p>
          <a:p>
            <a:pPr marL="385763" lvl="1" indent="-170260">
              <a:spcAft>
                <a:spcPts val="0"/>
              </a:spcAft>
              <a:buFont typeface="Arial" panose="020B0604020202020204" pitchFamily="34" charset="0"/>
              <a:buChar char="•"/>
              <a:defRPr/>
            </a:pPr>
            <a:r>
              <a:rPr lang="en-US" sz="1400" dirty="0"/>
              <a:t>Lei Li</a:t>
            </a:r>
          </a:p>
        </p:txBody>
      </p:sp>
      <p:sp>
        <p:nvSpPr>
          <p:cNvPr id="30" name="TextBox 29">
            <a:extLst>
              <a:ext uri="{FF2B5EF4-FFF2-40B4-BE49-F238E27FC236}">
                <a16:creationId xmlns:a16="http://schemas.microsoft.com/office/drawing/2014/main" id="{DFA39412-563E-5BA4-4A64-CCE4A71227B0}"/>
              </a:ext>
            </a:extLst>
          </p:cNvPr>
          <p:cNvSpPr txBox="1"/>
          <p:nvPr/>
        </p:nvSpPr>
        <p:spPr>
          <a:xfrm>
            <a:off x="6902172" y="4900136"/>
            <a:ext cx="2699028" cy="738664"/>
          </a:xfrm>
          <a:prstGeom prst="rect">
            <a:avLst/>
          </a:prstGeom>
          <a:noFill/>
        </p:spPr>
        <p:txBody>
          <a:bodyPr wrap="square">
            <a:spAutoFit/>
          </a:bodyPr>
          <a:lstStyle/>
          <a:p>
            <a:pPr marL="385763" lvl="1" indent="-170260">
              <a:spcAft>
                <a:spcPts val="0"/>
              </a:spcAft>
              <a:buFont typeface="Arial" panose="020B0604020202020204" pitchFamily="34" charset="0"/>
              <a:buChar char="•"/>
              <a:defRPr/>
            </a:pPr>
            <a:r>
              <a:rPr lang="it-IT" sz="1400" dirty="0"/>
              <a:t>Andrew Chiodo</a:t>
            </a:r>
          </a:p>
          <a:p>
            <a:pPr marL="385763" lvl="1" indent="-170260">
              <a:spcAft>
                <a:spcPts val="0"/>
              </a:spcAft>
              <a:buFont typeface="Arial" panose="020B0604020202020204" pitchFamily="34" charset="0"/>
              <a:buChar char="•"/>
              <a:defRPr/>
            </a:pPr>
            <a:r>
              <a:rPr lang="it-IT" sz="1400" dirty="0"/>
              <a:t>Xiaolong Li</a:t>
            </a:r>
          </a:p>
          <a:p>
            <a:pPr marL="385763" lvl="1" indent="-170260">
              <a:spcAft>
                <a:spcPts val="0"/>
              </a:spcAft>
              <a:buFont typeface="Arial" panose="020B0604020202020204" pitchFamily="34" charset="0"/>
              <a:buChar char="•"/>
              <a:defRPr/>
            </a:pPr>
            <a:r>
              <a:rPr lang="en-US" sz="1400" dirty="0"/>
              <a:t>Zhonghua Zhan</a:t>
            </a:r>
          </a:p>
        </p:txBody>
      </p:sp>
      <p:sp>
        <p:nvSpPr>
          <p:cNvPr id="31" name="TextBox 30">
            <a:extLst>
              <a:ext uri="{FF2B5EF4-FFF2-40B4-BE49-F238E27FC236}">
                <a16:creationId xmlns:a16="http://schemas.microsoft.com/office/drawing/2014/main" id="{DFA39412-563E-5BA4-4A64-CCE4A71227B0}"/>
              </a:ext>
            </a:extLst>
          </p:cNvPr>
          <p:cNvSpPr txBox="1"/>
          <p:nvPr/>
        </p:nvSpPr>
        <p:spPr>
          <a:xfrm>
            <a:off x="3994476" y="3820180"/>
            <a:ext cx="2699028" cy="523220"/>
          </a:xfrm>
          <a:prstGeom prst="rect">
            <a:avLst/>
          </a:prstGeom>
          <a:noFill/>
        </p:spPr>
        <p:txBody>
          <a:bodyPr wrap="square">
            <a:spAutoFit/>
          </a:bodyPr>
          <a:lstStyle/>
          <a:p>
            <a:pPr marL="385763" lvl="1" indent="-170260">
              <a:spcAft>
                <a:spcPts val="0"/>
              </a:spcAft>
              <a:buFont typeface="Arial" panose="020B0604020202020204" pitchFamily="34" charset="0"/>
              <a:buChar char="•"/>
              <a:defRPr/>
            </a:pPr>
            <a:r>
              <a:rPr lang="en-US" sz="1400" dirty="0"/>
              <a:t>Krish Krishnamurthy</a:t>
            </a:r>
          </a:p>
          <a:p>
            <a:pPr marL="385763" lvl="1" indent="-170260">
              <a:spcAft>
                <a:spcPts val="0"/>
              </a:spcAft>
              <a:buFont typeface="Arial" panose="020B0604020202020204" pitchFamily="34" charset="0"/>
              <a:buChar char="•"/>
              <a:defRPr/>
            </a:pPr>
            <a:r>
              <a:rPr lang="en-US" sz="1400" dirty="0"/>
              <a:t>Juan Li</a:t>
            </a:r>
          </a:p>
        </p:txBody>
      </p:sp>
      <p:cxnSp>
        <p:nvCxnSpPr>
          <p:cNvPr id="33" name="Straight Connector 32"/>
          <p:cNvCxnSpPr/>
          <p:nvPr/>
        </p:nvCxnSpPr>
        <p:spPr>
          <a:xfrm>
            <a:off x="457200" y="990600"/>
            <a:ext cx="83058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972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descr="popula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8035925"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itle 1"/>
          <p:cNvSpPr txBox="1">
            <a:spLocks/>
          </p:cNvSpPr>
          <p:nvPr/>
        </p:nvSpPr>
        <p:spPr bwMode="auto">
          <a:xfrm>
            <a:off x="173038" y="190500"/>
            <a:ext cx="88265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3200">
                <a:solidFill>
                  <a:srgbClr val="004F2F"/>
                </a:solidFill>
              </a:rPr>
              <a:t>Growth in Population after the </a:t>
            </a:r>
          </a:p>
          <a:p>
            <a:pPr algn="ctr" eaLnBrk="1" hangingPunct="1"/>
            <a:r>
              <a:rPr lang="en-US" altLang="en-US" sz="3200">
                <a:solidFill>
                  <a:srgbClr val="004F2F"/>
                </a:solidFill>
              </a:rPr>
              <a:t>Industrial Revolution</a:t>
            </a:r>
          </a:p>
        </p:txBody>
      </p:sp>
      <p:pic>
        <p:nvPicPr>
          <p:cNvPr id="9" name="Picture 8"/>
          <p:cNvPicPr>
            <a:picLocks noChangeAspect="1"/>
          </p:cNvPicPr>
          <p:nvPr/>
        </p:nvPicPr>
        <p:blipFill>
          <a:blip r:embed="rId3"/>
          <a:stretch>
            <a:fillRect/>
          </a:stretch>
        </p:blipFill>
        <p:spPr>
          <a:xfrm>
            <a:off x="685800" y="4419600"/>
            <a:ext cx="4200769" cy="2184400"/>
          </a:xfrm>
          <a:prstGeom prst="rect">
            <a:avLst/>
          </a:prstGeom>
          <a:scene3d>
            <a:camera prst="orthographicFront">
              <a:rot lat="0" lon="0" rev="300000"/>
            </a:camera>
            <a:lightRig rig="threePt" dir="t"/>
          </a:scene3d>
        </p:spPr>
      </p:pic>
      <p:sp>
        <p:nvSpPr>
          <p:cNvPr id="23556" name="TextBox 2"/>
          <p:cNvSpPr txBox="1">
            <a:spLocks noChangeArrowheads="1"/>
          </p:cNvSpPr>
          <p:nvPr/>
        </p:nvSpPr>
        <p:spPr bwMode="auto">
          <a:xfrm>
            <a:off x="6553200" y="4538663"/>
            <a:ext cx="2514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100"/>
              <a:t>Sustainable Energy, D. MacKay</a:t>
            </a:r>
          </a:p>
        </p:txBody>
      </p:sp>
    </p:spTree>
    <p:extLst>
      <p:ext uri="{BB962C8B-B14F-4D97-AF65-F5344CB8AC3E}">
        <p14:creationId xmlns:p14="http://schemas.microsoft.com/office/powerpoint/2010/main" val="32352838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228600" y="1905000"/>
            <a:ext cx="8763000" cy="2514600"/>
          </a:xfrm>
        </p:spPr>
        <p:txBody>
          <a:bodyPr/>
          <a:lstStyle/>
          <a:p>
            <a:pPr algn="ctr" eaLnBrk="1" hangingPunct="1"/>
            <a:r>
              <a:rPr lang="en-US" altLang="en-US">
                <a:ea typeface="ＭＳ Ｐゴシック" charset="-128"/>
              </a:rPr>
              <a:t>So where do we stand in the </a:t>
            </a:r>
            <a:br>
              <a:rPr lang="en-US" altLang="en-US">
                <a:ea typeface="ＭＳ Ｐゴシック" charset="-128"/>
              </a:rPr>
            </a:br>
            <a:r>
              <a:rPr lang="en-US" altLang="en-US">
                <a:ea typeface="ＭＳ Ｐゴシック" charset="-128"/>
              </a:rPr>
              <a:t>21</a:t>
            </a:r>
            <a:r>
              <a:rPr lang="en-US" altLang="en-US" baseline="30000">
                <a:ea typeface="ＭＳ Ｐゴシック" charset="-128"/>
              </a:rPr>
              <a:t>st</a:t>
            </a:r>
            <a:r>
              <a:rPr lang="en-US" altLang="en-US">
                <a:ea typeface="ＭＳ Ｐゴシック" charset="-128"/>
              </a:rPr>
              <a:t> Century?</a:t>
            </a:r>
          </a:p>
        </p:txBody>
      </p:sp>
    </p:spTree>
    <p:extLst>
      <p:ext uri="{BB962C8B-B14F-4D97-AF65-F5344CB8AC3E}">
        <p14:creationId xmlns:p14="http://schemas.microsoft.com/office/powerpoint/2010/main" val="3825972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204A833-FD37-41F4-AB4F-46FC17043194}"/>
              </a:ext>
            </a:extLst>
          </p:cNvPr>
          <p:cNvPicPr>
            <a:picLocks/>
          </p:cNvPicPr>
          <p:nvPr/>
        </p:nvPicPr>
        <p:blipFill>
          <a:blip r:embed="rId2"/>
          <a:stretch>
            <a:fillRect/>
          </a:stretch>
        </p:blipFill>
        <p:spPr>
          <a:xfrm>
            <a:off x="161925" y="0"/>
            <a:ext cx="8820000" cy="6480000"/>
          </a:xfrm>
          <a:prstGeom prst="rect">
            <a:avLst/>
          </a:prstGeom>
        </p:spPr>
      </p:pic>
      <p:sp>
        <p:nvSpPr>
          <p:cNvPr id="5" name="TextBox 5">
            <a:extLst>
              <a:ext uri="{FF2B5EF4-FFF2-40B4-BE49-F238E27FC236}">
                <a16:creationId xmlns:a16="http://schemas.microsoft.com/office/drawing/2014/main" id="{A1A1B2BF-E6F1-4C87-ADC5-955128AFE12D}"/>
              </a:ext>
            </a:extLst>
          </p:cNvPr>
          <p:cNvSpPr txBox="1">
            <a:spLocks noChangeArrowheads="1"/>
          </p:cNvSpPr>
          <p:nvPr/>
        </p:nvSpPr>
        <p:spPr bwMode="auto">
          <a:xfrm>
            <a:off x="152400" y="6553200"/>
            <a:ext cx="2971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200" dirty="0"/>
              <a:t>Source: IEA World Energy Outlook 2019</a:t>
            </a:r>
          </a:p>
        </p:txBody>
      </p:sp>
    </p:spTree>
    <p:extLst>
      <p:ext uri="{BB962C8B-B14F-4D97-AF65-F5344CB8AC3E}">
        <p14:creationId xmlns:p14="http://schemas.microsoft.com/office/powerpoint/2010/main" val="2425939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83F54C4-DA21-4156-BD4D-0A6A8F1CAD8C}"/>
              </a:ext>
            </a:extLst>
          </p:cNvPr>
          <p:cNvPicPr>
            <a:picLocks/>
          </p:cNvPicPr>
          <p:nvPr/>
        </p:nvPicPr>
        <p:blipFill>
          <a:blip r:embed="rId2"/>
          <a:stretch>
            <a:fillRect/>
          </a:stretch>
        </p:blipFill>
        <p:spPr>
          <a:xfrm>
            <a:off x="170856" y="0"/>
            <a:ext cx="8820000" cy="6480000"/>
          </a:xfrm>
          <a:prstGeom prst="rect">
            <a:avLst/>
          </a:prstGeom>
          <a:noFill/>
        </p:spPr>
      </p:pic>
      <p:sp>
        <p:nvSpPr>
          <p:cNvPr id="5" name="TextBox 5">
            <a:extLst>
              <a:ext uri="{FF2B5EF4-FFF2-40B4-BE49-F238E27FC236}">
                <a16:creationId xmlns:a16="http://schemas.microsoft.com/office/drawing/2014/main" id="{4D4DE1FF-A80D-490C-8F8A-2F5A7002E5AD}"/>
              </a:ext>
            </a:extLst>
          </p:cNvPr>
          <p:cNvSpPr txBox="1">
            <a:spLocks noChangeArrowheads="1"/>
          </p:cNvSpPr>
          <p:nvPr/>
        </p:nvSpPr>
        <p:spPr bwMode="auto">
          <a:xfrm>
            <a:off x="228600" y="6498595"/>
            <a:ext cx="5648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200" dirty="0"/>
              <a:t>Source: IEA World Energy Outlook 2019</a:t>
            </a:r>
            <a:r>
              <a:rPr lang="zh-CN" altLang="en-US" sz="1200" dirty="0"/>
              <a:t>； </a:t>
            </a:r>
            <a:r>
              <a:rPr lang="en-US" altLang="zh-CN" sz="1200" dirty="0"/>
              <a:t>IEA Renewables Information 2012</a:t>
            </a:r>
            <a:endParaRPr lang="en-US" altLang="en-US" sz="1200" dirty="0"/>
          </a:p>
        </p:txBody>
      </p:sp>
    </p:spTree>
    <p:extLst>
      <p:ext uri="{BB962C8B-B14F-4D97-AF65-F5344CB8AC3E}">
        <p14:creationId xmlns:p14="http://schemas.microsoft.com/office/powerpoint/2010/main" val="3406125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DA245DF-67FD-4723-8C8E-798B6473C041}"/>
              </a:ext>
            </a:extLst>
          </p:cNvPr>
          <p:cNvPicPr>
            <a:picLocks/>
          </p:cNvPicPr>
          <p:nvPr/>
        </p:nvPicPr>
        <p:blipFill>
          <a:blip r:embed="rId2"/>
          <a:stretch>
            <a:fillRect/>
          </a:stretch>
        </p:blipFill>
        <p:spPr>
          <a:xfrm>
            <a:off x="182880" y="0"/>
            <a:ext cx="8823960" cy="6483096"/>
          </a:xfrm>
          <a:prstGeom prst="rect">
            <a:avLst/>
          </a:prstGeom>
        </p:spPr>
      </p:pic>
      <p:sp>
        <p:nvSpPr>
          <p:cNvPr id="5" name="TextBox 5">
            <a:extLst>
              <a:ext uri="{FF2B5EF4-FFF2-40B4-BE49-F238E27FC236}">
                <a16:creationId xmlns:a16="http://schemas.microsoft.com/office/drawing/2014/main" id="{7C6F47A6-728F-4030-9CCE-AD5FADDF6A86}"/>
              </a:ext>
            </a:extLst>
          </p:cNvPr>
          <p:cNvSpPr txBox="1">
            <a:spLocks noChangeArrowheads="1"/>
          </p:cNvSpPr>
          <p:nvPr/>
        </p:nvSpPr>
        <p:spPr bwMode="auto">
          <a:xfrm>
            <a:off x="228600" y="6498595"/>
            <a:ext cx="5648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200" dirty="0"/>
              <a:t>Source: IEA World Energy Outlook 2021</a:t>
            </a:r>
          </a:p>
        </p:txBody>
      </p:sp>
    </p:spTree>
    <p:extLst>
      <p:ext uri="{BB962C8B-B14F-4D97-AF65-F5344CB8AC3E}">
        <p14:creationId xmlns:p14="http://schemas.microsoft.com/office/powerpoint/2010/main" val="4262582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8301C45-2336-811F-B093-650F29EAF71B}"/>
              </a:ext>
            </a:extLst>
          </p:cNvPr>
          <p:cNvSpPr txBox="1">
            <a:spLocks/>
          </p:cNvSpPr>
          <p:nvPr/>
        </p:nvSpPr>
        <p:spPr bwMode="auto">
          <a:xfrm>
            <a:off x="25400" y="228600"/>
            <a:ext cx="906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rgbClr val="004F2F"/>
                </a:solidFill>
                <a:latin typeface="+mj-lt"/>
                <a:ea typeface="ＭＳ Ｐゴシック" pitchFamily="32" charset="-128"/>
                <a:cs typeface="ＭＳ Ｐゴシック" pitchFamily="32" charset="-128"/>
              </a:defRPr>
            </a:lvl1pPr>
            <a:lvl2pPr algn="l" rtl="0" eaLnBrk="0" fontAlgn="base" hangingPunct="0">
              <a:spcBef>
                <a:spcPct val="0"/>
              </a:spcBef>
              <a:spcAft>
                <a:spcPct val="0"/>
              </a:spcAft>
              <a:defRPr sz="4400">
                <a:solidFill>
                  <a:srgbClr val="004F2F"/>
                </a:solidFill>
                <a:latin typeface="Arial" pitchFamily="32" charset="0"/>
                <a:ea typeface="ＭＳ Ｐゴシック" pitchFamily="32" charset="-128"/>
                <a:cs typeface="ＭＳ Ｐゴシック" pitchFamily="32" charset="-128"/>
              </a:defRPr>
            </a:lvl2pPr>
            <a:lvl3pPr algn="l" rtl="0" eaLnBrk="0" fontAlgn="base" hangingPunct="0">
              <a:spcBef>
                <a:spcPct val="0"/>
              </a:spcBef>
              <a:spcAft>
                <a:spcPct val="0"/>
              </a:spcAft>
              <a:defRPr sz="4400">
                <a:solidFill>
                  <a:srgbClr val="004F2F"/>
                </a:solidFill>
                <a:latin typeface="Arial" pitchFamily="32" charset="0"/>
                <a:ea typeface="ＭＳ Ｐゴシック" pitchFamily="32" charset="-128"/>
                <a:cs typeface="ＭＳ Ｐゴシック" pitchFamily="32" charset="-128"/>
              </a:defRPr>
            </a:lvl3pPr>
            <a:lvl4pPr algn="l" rtl="0" eaLnBrk="0" fontAlgn="base" hangingPunct="0">
              <a:spcBef>
                <a:spcPct val="0"/>
              </a:spcBef>
              <a:spcAft>
                <a:spcPct val="0"/>
              </a:spcAft>
              <a:defRPr sz="4400">
                <a:solidFill>
                  <a:srgbClr val="004F2F"/>
                </a:solidFill>
                <a:latin typeface="Arial" pitchFamily="32" charset="0"/>
                <a:ea typeface="ＭＳ Ｐゴシック" pitchFamily="32" charset="-128"/>
                <a:cs typeface="ＭＳ Ｐゴシック" pitchFamily="32" charset="-128"/>
              </a:defRPr>
            </a:lvl4pPr>
            <a:lvl5pPr algn="l" rtl="0" eaLnBrk="0" fontAlgn="base" hangingPunct="0">
              <a:spcBef>
                <a:spcPct val="0"/>
              </a:spcBef>
              <a:spcAft>
                <a:spcPct val="0"/>
              </a:spcAft>
              <a:defRPr sz="4400">
                <a:solidFill>
                  <a:srgbClr val="004F2F"/>
                </a:solidFill>
                <a:latin typeface="Arial" pitchFamily="32" charset="0"/>
                <a:ea typeface="ＭＳ Ｐゴシック" pitchFamily="32" charset="-128"/>
                <a:cs typeface="ＭＳ Ｐゴシック" pitchFamily="32" charset="-128"/>
              </a:defRPr>
            </a:lvl5pPr>
            <a:lvl6pPr marL="457200" algn="l" rtl="0" eaLnBrk="1" fontAlgn="base" hangingPunct="1">
              <a:spcBef>
                <a:spcPct val="0"/>
              </a:spcBef>
              <a:spcAft>
                <a:spcPct val="0"/>
              </a:spcAft>
              <a:defRPr sz="4400">
                <a:solidFill>
                  <a:srgbClr val="004F2F"/>
                </a:solidFill>
                <a:latin typeface="Arial" pitchFamily="32" charset="0"/>
              </a:defRPr>
            </a:lvl6pPr>
            <a:lvl7pPr marL="914400" algn="l" rtl="0" eaLnBrk="1" fontAlgn="base" hangingPunct="1">
              <a:spcBef>
                <a:spcPct val="0"/>
              </a:spcBef>
              <a:spcAft>
                <a:spcPct val="0"/>
              </a:spcAft>
              <a:defRPr sz="4400">
                <a:solidFill>
                  <a:srgbClr val="004F2F"/>
                </a:solidFill>
                <a:latin typeface="Arial" pitchFamily="32" charset="0"/>
              </a:defRPr>
            </a:lvl7pPr>
            <a:lvl8pPr marL="1371600" algn="l" rtl="0" eaLnBrk="1" fontAlgn="base" hangingPunct="1">
              <a:spcBef>
                <a:spcPct val="0"/>
              </a:spcBef>
              <a:spcAft>
                <a:spcPct val="0"/>
              </a:spcAft>
              <a:defRPr sz="4400">
                <a:solidFill>
                  <a:srgbClr val="004F2F"/>
                </a:solidFill>
                <a:latin typeface="Arial" pitchFamily="32" charset="0"/>
              </a:defRPr>
            </a:lvl8pPr>
            <a:lvl9pPr marL="1828800" algn="l" rtl="0" eaLnBrk="1" fontAlgn="base" hangingPunct="1">
              <a:spcBef>
                <a:spcPct val="0"/>
              </a:spcBef>
              <a:spcAft>
                <a:spcPct val="0"/>
              </a:spcAft>
              <a:defRPr sz="4400">
                <a:solidFill>
                  <a:srgbClr val="004F2F"/>
                </a:solidFill>
                <a:latin typeface="Arial" pitchFamily="32" charset="0"/>
              </a:defRPr>
            </a:lvl9pPr>
          </a:lstStyle>
          <a:p>
            <a:pPr algn="ctr"/>
            <a:r>
              <a:rPr lang="en-US" altLang="en-US" sz="2800" dirty="0">
                <a:ea typeface="ＭＳ Ｐゴシック" charset="-128"/>
              </a:rPr>
              <a:t>Why, after all the effort and investment, </a:t>
            </a:r>
          </a:p>
          <a:p>
            <a:pPr algn="ctr"/>
            <a:r>
              <a:rPr lang="en-US" altLang="en-US" sz="2800" dirty="0">
                <a:ea typeface="ＭＳ Ｐゴシック" charset="-128"/>
              </a:rPr>
              <a:t>has there been so little penetration </a:t>
            </a:r>
          </a:p>
          <a:p>
            <a:pPr algn="ctr"/>
            <a:r>
              <a:rPr lang="en-US" altLang="en-US" sz="2800" dirty="0">
                <a:ea typeface="ＭＳ Ｐゴシック" charset="-128"/>
              </a:rPr>
              <a:t>of wind and solar?</a:t>
            </a:r>
            <a:endParaRPr lang="en-US" sz="1100" dirty="0"/>
          </a:p>
        </p:txBody>
      </p:sp>
      <p:sp>
        <p:nvSpPr>
          <p:cNvPr id="3" name="Rectangle 2"/>
          <p:cNvSpPr/>
          <p:nvPr/>
        </p:nvSpPr>
        <p:spPr>
          <a:xfrm>
            <a:off x="1066800" y="1929348"/>
            <a:ext cx="7162800" cy="3785652"/>
          </a:xfrm>
          <a:prstGeom prst="rect">
            <a:avLst/>
          </a:prstGeom>
        </p:spPr>
        <p:txBody>
          <a:bodyPr wrap="square">
            <a:spAutoFit/>
          </a:bodyPr>
          <a:lstStyle/>
          <a:p>
            <a:pPr marL="457200" indent="-457200">
              <a:buFont typeface="+mj-lt"/>
              <a:buAutoNum type="arabicPeriod"/>
            </a:pPr>
            <a:r>
              <a:rPr lang="en-US" sz="2400" dirty="0"/>
              <a:t>The </a:t>
            </a:r>
            <a:r>
              <a:rPr lang="en-US" sz="2400" i="1" dirty="0"/>
              <a:t>energy densities </a:t>
            </a:r>
            <a:r>
              <a:rPr lang="en-US" sz="2400" dirty="0"/>
              <a:t>of wind and solar </a:t>
            </a:r>
            <a:r>
              <a:rPr lang="en-US" sz="2400" i="1" dirty="0"/>
              <a:t>are very low </a:t>
            </a:r>
            <a:r>
              <a:rPr lang="en-US" sz="2400" dirty="0"/>
              <a:t>compared with “combustibles” (fossil fuels and biomass)</a:t>
            </a:r>
          </a:p>
          <a:p>
            <a:pPr marL="457200" indent="-457200">
              <a:buFont typeface="+mj-lt"/>
              <a:buAutoNum type="arabicPeriod"/>
            </a:pPr>
            <a:endParaRPr lang="en-US" sz="2400" dirty="0"/>
          </a:p>
          <a:p>
            <a:pPr marL="457200" indent="-457200">
              <a:buFont typeface="+mj-lt"/>
              <a:buAutoNum type="arabicPeriod"/>
            </a:pPr>
            <a:r>
              <a:rPr lang="en-US" sz="2400" dirty="0"/>
              <a:t>Wind and solar are </a:t>
            </a:r>
            <a:r>
              <a:rPr lang="en-US" sz="2400" i="1" dirty="0"/>
              <a:t>intermittent, weather-dependent </a:t>
            </a:r>
            <a:r>
              <a:rPr lang="en-US" sz="2400" dirty="0"/>
              <a:t>sources of energy</a:t>
            </a:r>
          </a:p>
          <a:p>
            <a:br>
              <a:rPr lang="en-US" sz="2400" dirty="0"/>
            </a:br>
            <a:br>
              <a:rPr lang="en-US" sz="2400" dirty="0"/>
            </a:br>
            <a:r>
              <a:rPr lang="en-US" sz="2400" dirty="0"/>
              <a:t>Let’s see what this implies with respect to land use of wind and solar relative to coal.</a:t>
            </a:r>
          </a:p>
        </p:txBody>
      </p:sp>
    </p:spTree>
    <p:extLst>
      <p:ext uri="{BB962C8B-B14F-4D97-AF65-F5344CB8AC3E}">
        <p14:creationId xmlns:p14="http://schemas.microsoft.com/office/powerpoint/2010/main" val="422684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6363"/>
            <a:ext cx="9144000" cy="548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Title 1"/>
          <p:cNvSpPr>
            <a:spLocks noGrp="1"/>
          </p:cNvSpPr>
          <p:nvPr>
            <p:ph type="title"/>
          </p:nvPr>
        </p:nvSpPr>
        <p:spPr>
          <a:xfrm>
            <a:off x="533400" y="76200"/>
            <a:ext cx="8229600" cy="1371600"/>
          </a:xfrm>
        </p:spPr>
        <p:txBody>
          <a:bodyPr/>
          <a:lstStyle/>
          <a:p>
            <a:pPr eaLnBrk="1" hangingPunct="1"/>
            <a:r>
              <a:rPr lang="en-US" altLang="en-US" sz="3200">
                <a:ea typeface="ＭＳ Ｐゴシック" charset="-128"/>
              </a:rPr>
              <a:t>Land Area Needed for 5 MW continuous:</a:t>
            </a:r>
            <a:br>
              <a:rPr lang="en-US" altLang="en-US" sz="3200">
                <a:ea typeface="ＭＳ Ｐゴシック" charset="-128"/>
              </a:rPr>
            </a:br>
            <a:r>
              <a:rPr lang="en-US" altLang="en-US" sz="3200">
                <a:ea typeface="ＭＳ Ｐゴシック" charset="-128"/>
              </a:rPr>
              <a:t>Average Conditions: Power from coal</a:t>
            </a:r>
          </a:p>
        </p:txBody>
      </p:sp>
      <p:pic>
        <p:nvPicPr>
          <p:cNvPr id="9" name="Picture 14" descr="http://tbn2.google.com/images?q=tbn:LR8GWhzUYuZUdM:http://www.seminole-electric.com/sections/generation/images/2007-04_PalatkaGenStatfromWest-web400.jpg">
            <a:hlinkClick r:id="rId4"/>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6324600"/>
            <a:ext cx="136525" cy="1365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7920667" y="6019800"/>
            <a:ext cx="27432" cy="4572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0473772"/>
      </p:ext>
    </p:extLst>
  </p:cSld>
  <p:clrMapOvr>
    <a:masterClrMapping/>
  </p:clrMapOvr>
</p:sld>
</file>

<file path=ppt/theme/theme1.xml><?xml version="1.0" encoding="utf-8"?>
<a:theme xmlns:a="http://schemas.openxmlformats.org/drawingml/2006/main" name="1_Pixel">
  <a:themeElements>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1_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1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1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1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1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1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1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1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1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1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1431</Words>
  <Application>Microsoft Macintosh PowerPoint</Application>
  <PresentationFormat>On-screen Show (4:3)</PresentationFormat>
  <Paragraphs>130</Paragraphs>
  <Slides>29</Slides>
  <Notes>7</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6" baseType="lpstr">
      <vt:lpstr>Arial</vt:lpstr>
      <vt:lpstr>Arial Black</vt:lpstr>
      <vt:lpstr>Calibri</vt:lpstr>
      <vt:lpstr>Times New Roman</vt:lpstr>
      <vt:lpstr>Wingdings</vt:lpstr>
      <vt:lpstr>1_Pixel</vt:lpstr>
      <vt:lpstr>Document</vt:lpstr>
      <vt:lpstr>The Challenges of Wind and Solar  and How  Bioenergy with Carbon Capture  Can Help  Richard L. Axelbaum Jens Professor of Environmental Engineering Science Department of Energy, Environmental and  Chemical Engineering Washington University in St. Louis</vt:lpstr>
      <vt:lpstr>Carnot, the father of Thermodynamics  and his Prediction in France, 1824</vt:lpstr>
      <vt:lpstr>PowerPoint Presentation</vt:lpstr>
      <vt:lpstr>So where do we stand in the  21st Century?</vt:lpstr>
      <vt:lpstr>PowerPoint Presentation</vt:lpstr>
      <vt:lpstr>PowerPoint Presentation</vt:lpstr>
      <vt:lpstr>PowerPoint Presentation</vt:lpstr>
      <vt:lpstr>PowerPoint Presentation</vt:lpstr>
      <vt:lpstr>Land Area Needed for 5 MW continuous: Average Conditions: Power from coal</vt:lpstr>
      <vt:lpstr>Land Area Needed for 5 MW continuous: Average Conditions: Power from solar</vt:lpstr>
      <vt:lpstr>Land Area Needed for 5 MW continuous: Average Conditions: Power from wind</vt:lpstr>
      <vt:lpstr>PowerPoint Presentation</vt:lpstr>
      <vt:lpstr>PowerPoint Presentation</vt:lpstr>
      <vt:lpstr>And the elephant in the room is that wind and solar are not reliable  Weather is consistently unreliable!  </vt:lpstr>
      <vt:lpstr>PowerPoint Presentation</vt:lpstr>
      <vt:lpstr>Texas, February 2019</vt:lpstr>
      <vt:lpstr>The future needs of the Grid</vt:lpstr>
      <vt:lpstr>Carbon Capture and Storage (CCS)</vt:lpstr>
      <vt:lpstr>U.S. CO2 Storage Sites</vt:lpstr>
      <vt:lpstr>Staged Pressurized Oxy-Combustion with Biomass (BE-SPOC)  Dispatchable  flexible, efficient,  low-cost,  renewable, carbon-negative  electricity</vt:lpstr>
      <vt:lpstr>First Generation Capture Technologies are Expensive e.g., Oxy-Combustion</vt:lpstr>
      <vt:lpstr>The next-generation of BECCS technologies: Staged Pressurized Oxy-Combustion (SPOC)</vt:lpstr>
      <vt:lpstr>Staged Pressurized Oxy-Combustion (SPOC)</vt:lpstr>
      <vt:lpstr>Benefits of Liquid Oxygen Storage…          Smoothing out the Duck Curve</vt:lpstr>
      <vt:lpstr>125 kW, 15 bar Pressurized Oxy-Combustion Facility</vt:lpstr>
      <vt:lpstr>BE-SPOC for Efficient Carbon-Negative Electricity</vt:lpstr>
      <vt:lpstr>BE-SPOC for Low-cost Carbon-Negative Electricity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Challenges of Wind and Solar  and How  Bioenergy with Carbon Capture  Can Help  Richard L. Axelbaum Jens Professor of Environmental Engineering Science Department of Energy, Environmental and  Chemical Engineering Washington University in St. Louis</dc:title>
  <cp:lastModifiedBy>Tanner, Jill</cp:lastModifiedBy>
  <cp:revision>1</cp:revision>
  <dcterms:modified xsi:type="dcterms:W3CDTF">2023-05-11T19:11:03Z</dcterms:modified>
</cp:coreProperties>
</file>