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wmv" ContentType="video/x-ms-wmv"/>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9" r:id="rId1"/>
  </p:sldMasterIdLst>
  <p:notesMasterIdLst>
    <p:notesMasterId r:id="rId34"/>
  </p:notesMasterIdLst>
  <p:sldIdLst>
    <p:sldId id="256" r:id="rId2"/>
    <p:sldId id="1052" r:id="rId3"/>
    <p:sldId id="1060" r:id="rId4"/>
    <p:sldId id="333" r:id="rId5"/>
    <p:sldId id="1053" r:id="rId6"/>
    <p:sldId id="303" r:id="rId7"/>
    <p:sldId id="582" r:id="rId8"/>
    <p:sldId id="334" r:id="rId9"/>
    <p:sldId id="1071" r:id="rId10"/>
    <p:sldId id="463" r:id="rId11"/>
    <p:sldId id="1072" r:id="rId12"/>
    <p:sldId id="273" r:id="rId13"/>
    <p:sldId id="408" r:id="rId14"/>
    <p:sldId id="1062" r:id="rId15"/>
    <p:sldId id="961" r:id="rId16"/>
    <p:sldId id="1063" r:id="rId17"/>
    <p:sldId id="394" r:id="rId18"/>
    <p:sldId id="1049" r:id="rId19"/>
    <p:sldId id="292" r:id="rId20"/>
    <p:sldId id="310" r:id="rId21"/>
    <p:sldId id="876" r:id="rId22"/>
    <p:sldId id="344" r:id="rId23"/>
    <p:sldId id="882" r:id="rId24"/>
    <p:sldId id="1183" r:id="rId25"/>
    <p:sldId id="721" r:id="rId26"/>
    <p:sldId id="1144" r:id="rId27"/>
    <p:sldId id="989" r:id="rId28"/>
    <p:sldId id="327" r:id="rId29"/>
    <p:sldId id="496" r:id="rId30"/>
    <p:sldId id="326" r:id="rId31"/>
    <p:sldId id="1177" r:id="rId32"/>
    <p:sldId id="118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9" d="100"/>
          <a:sy n="69" d="100"/>
        </p:scale>
        <p:origin x="78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263B1C-5085-467B-A155-DACCA0C30398}" type="doc">
      <dgm:prSet loTypeId="urn:microsoft.com/office/officeart/2005/8/layout/default" loCatId="list" qsTypeId="urn:microsoft.com/office/officeart/2005/8/quickstyle/simple2" qsCatId="simple" csTypeId="urn:microsoft.com/office/officeart/2005/8/colors/accent2_2" csCatId="accent2" phldr="1"/>
      <dgm:spPr/>
      <dgm:t>
        <a:bodyPr/>
        <a:lstStyle/>
        <a:p>
          <a:endParaRPr lang="en-US"/>
        </a:p>
      </dgm:t>
    </dgm:pt>
    <dgm:pt modelId="{01663A11-F8E7-431E-A0D4-9C979AB735BB}">
      <dgm:prSet/>
      <dgm:spPr>
        <a:solidFill>
          <a:schemeClr val="accent5">
            <a:lumMod val="75000"/>
          </a:schemeClr>
        </a:solidFill>
      </dgm:spPr>
      <dgm:t>
        <a:bodyPr/>
        <a:lstStyle/>
        <a:p>
          <a:r>
            <a:rPr lang="en-US" dirty="0"/>
            <a:t>Building Orientation</a:t>
          </a:r>
        </a:p>
      </dgm:t>
    </dgm:pt>
    <dgm:pt modelId="{B18260A6-7284-4BD6-BC25-B2A9434A47DC}" type="parTrans" cxnId="{AB6107F4-4557-4C97-A402-C01807BD9E77}">
      <dgm:prSet/>
      <dgm:spPr/>
      <dgm:t>
        <a:bodyPr/>
        <a:lstStyle/>
        <a:p>
          <a:endParaRPr lang="en-US"/>
        </a:p>
      </dgm:t>
    </dgm:pt>
    <dgm:pt modelId="{2138BDD2-9D8E-450B-85F2-6626438B0D1F}" type="sibTrans" cxnId="{AB6107F4-4557-4C97-A402-C01807BD9E77}">
      <dgm:prSet/>
      <dgm:spPr/>
      <dgm:t>
        <a:bodyPr/>
        <a:lstStyle/>
        <a:p>
          <a:endParaRPr lang="en-US"/>
        </a:p>
      </dgm:t>
    </dgm:pt>
    <dgm:pt modelId="{E35748A2-E65A-4D6A-8D6F-EF054A8D3D46}">
      <dgm:prSet/>
      <dgm:spPr>
        <a:solidFill>
          <a:schemeClr val="accent5">
            <a:lumMod val="75000"/>
          </a:schemeClr>
        </a:solidFill>
      </dgm:spPr>
      <dgm:t>
        <a:bodyPr/>
        <a:lstStyle/>
        <a:p>
          <a:r>
            <a:rPr lang="en-US"/>
            <a:t>Materials</a:t>
          </a:r>
        </a:p>
      </dgm:t>
    </dgm:pt>
    <dgm:pt modelId="{DB202F65-B81D-4454-AB12-B4C89B0D1088}" type="parTrans" cxnId="{C2CBF737-348E-4843-A982-F0555DBB880C}">
      <dgm:prSet/>
      <dgm:spPr/>
      <dgm:t>
        <a:bodyPr/>
        <a:lstStyle/>
        <a:p>
          <a:endParaRPr lang="en-US"/>
        </a:p>
      </dgm:t>
    </dgm:pt>
    <dgm:pt modelId="{153C2852-F4D2-452C-982E-D46FB4A39C41}" type="sibTrans" cxnId="{C2CBF737-348E-4843-A982-F0555DBB880C}">
      <dgm:prSet/>
      <dgm:spPr/>
      <dgm:t>
        <a:bodyPr/>
        <a:lstStyle/>
        <a:p>
          <a:endParaRPr lang="en-US"/>
        </a:p>
      </dgm:t>
    </dgm:pt>
    <dgm:pt modelId="{0CC3EBBA-A955-4C48-AD72-D9121829A9F6}">
      <dgm:prSet/>
      <dgm:spPr>
        <a:solidFill>
          <a:schemeClr val="accent5">
            <a:lumMod val="75000"/>
          </a:schemeClr>
        </a:solidFill>
      </dgm:spPr>
      <dgm:t>
        <a:bodyPr/>
        <a:lstStyle/>
        <a:p>
          <a:r>
            <a:rPr lang="en-US"/>
            <a:t>Construction Assemblies</a:t>
          </a:r>
        </a:p>
      </dgm:t>
    </dgm:pt>
    <dgm:pt modelId="{3C65C2F8-447B-438B-A6E9-3F4407C50ED0}" type="parTrans" cxnId="{2674F977-5602-480B-A218-3F3BA9D23714}">
      <dgm:prSet/>
      <dgm:spPr/>
      <dgm:t>
        <a:bodyPr/>
        <a:lstStyle/>
        <a:p>
          <a:endParaRPr lang="en-US"/>
        </a:p>
      </dgm:t>
    </dgm:pt>
    <dgm:pt modelId="{C85DBE52-84C6-42B4-80A3-6F4F7ABFB96A}" type="sibTrans" cxnId="{2674F977-5602-480B-A218-3F3BA9D23714}">
      <dgm:prSet/>
      <dgm:spPr/>
      <dgm:t>
        <a:bodyPr/>
        <a:lstStyle/>
        <a:p>
          <a:endParaRPr lang="en-US"/>
        </a:p>
      </dgm:t>
    </dgm:pt>
    <dgm:pt modelId="{069FAA0D-C6CA-4062-9B66-46EC20262CFD}">
      <dgm:prSet/>
      <dgm:spPr>
        <a:solidFill>
          <a:schemeClr val="accent5">
            <a:lumMod val="75000"/>
          </a:schemeClr>
        </a:solidFill>
      </dgm:spPr>
      <dgm:t>
        <a:bodyPr/>
        <a:lstStyle/>
        <a:p>
          <a:r>
            <a:rPr lang="en-US"/>
            <a:t>Roofs</a:t>
          </a:r>
        </a:p>
      </dgm:t>
    </dgm:pt>
    <dgm:pt modelId="{0133A8EB-D90C-4BB1-AA5D-410EDB81DC74}" type="parTrans" cxnId="{0DABDDC9-1BB0-49BA-8F6D-F6746742F44E}">
      <dgm:prSet/>
      <dgm:spPr/>
      <dgm:t>
        <a:bodyPr/>
        <a:lstStyle/>
        <a:p>
          <a:endParaRPr lang="en-US"/>
        </a:p>
      </dgm:t>
    </dgm:pt>
    <dgm:pt modelId="{F1E9D675-7E8F-4F3A-8662-D87540C99404}" type="sibTrans" cxnId="{0DABDDC9-1BB0-49BA-8F6D-F6746742F44E}">
      <dgm:prSet/>
      <dgm:spPr/>
      <dgm:t>
        <a:bodyPr/>
        <a:lstStyle/>
        <a:p>
          <a:endParaRPr lang="en-US"/>
        </a:p>
      </dgm:t>
    </dgm:pt>
    <dgm:pt modelId="{E49C5646-5903-4341-8484-DA6966D5CA45}">
      <dgm:prSet/>
      <dgm:spPr>
        <a:solidFill>
          <a:schemeClr val="accent5">
            <a:lumMod val="75000"/>
          </a:schemeClr>
        </a:solidFill>
      </dgm:spPr>
      <dgm:t>
        <a:bodyPr/>
        <a:lstStyle/>
        <a:p>
          <a:r>
            <a:rPr lang="en-US"/>
            <a:t>Exterior Wall</a:t>
          </a:r>
        </a:p>
      </dgm:t>
    </dgm:pt>
    <dgm:pt modelId="{C0DB70CB-F9DF-4C27-8181-EB81EE5A212F}" type="parTrans" cxnId="{73CAE012-4C8B-4B58-9BA2-BDA531D806B5}">
      <dgm:prSet/>
      <dgm:spPr/>
      <dgm:t>
        <a:bodyPr/>
        <a:lstStyle/>
        <a:p>
          <a:endParaRPr lang="en-US"/>
        </a:p>
      </dgm:t>
    </dgm:pt>
    <dgm:pt modelId="{1F01828C-5D81-49DE-83DC-6632D9D0BF25}" type="sibTrans" cxnId="{73CAE012-4C8B-4B58-9BA2-BDA531D806B5}">
      <dgm:prSet/>
      <dgm:spPr/>
      <dgm:t>
        <a:bodyPr/>
        <a:lstStyle/>
        <a:p>
          <a:endParaRPr lang="en-US"/>
        </a:p>
      </dgm:t>
    </dgm:pt>
    <dgm:pt modelId="{DF701BB7-94ED-496C-8CD4-F2125B35B06B}">
      <dgm:prSet/>
      <dgm:spPr>
        <a:solidFill>
          <a:schemeClr val="accent5">
            <a:lumMod val="75000"/>
          </a:schemeClr>
        </a:solidFill>
      </dgm:spPr>
      <dgm:t>
        <a:bodyPr/>
        <a:lstStyle/>
        <a:p>
          <a:r>
            <a:rPr lang="en-US"/>
            <a:t>Exterior Floors</a:t>
          </a:r>
        </a:p>
      </dgm:t>
    </dgm:pt>
    <dgm:pt modelId="{F9E614DB-5EB2-4C9F-B663-ADFE96EC4897}" type="parTrans" cxnId="{098AAE3E-4BC8-433C-87E4-FF0B4956849A}">
      <dgm:prSet/>
      <dgm:spPr/>
      <dgm:t>
        <a:bodyPr/>
        <a:lstStyle/>
        <a:p>
          <a:endParaRPr lang="en-US"/>
        </a:p>
      </dgm:t>
    </dgm:pt>
    <dgm:pt modelId="{1A622CFF-AD42-4329-8D3F-09DBF7441086}" type="sibTrans" cxnId="{098AAE3E-4BC8-433C-87E4-FF0B4956849A}">
      <dgm:prSet/>
      <dgm:spPr/>
      <dgm:t>
        <a:bodyPr/>
        <a:lstStyle/>
        <a:p>
          <a:endParaRPr lang="en-US"/>
        </a:p>
      </dgm:t>
    </dgm:pt>
    <dgm:pt modelId="{03B456F7-48E6-4F0C-B1E4-5B0A0CAD7FAF}">
      <dgm:prSet/>
      <dgm:spPr>
        <a:solidFill>
          <a:schemeClr val="accent5">
            <a:lumMod val="75000"/>
          </a:schemeClr>
        </a:solidFill>
      </dgm:spPr>
      <dgm:t>
        <a:bodyPr/>
        <a:lstStyle/>
        <a:p>
          <a:r>
            <a:rPr lang="en-US"/>
            <a:t>Doors</a:t>
          </a:r>
        </a:p>
      </dgm:t>
    </dgm:pt>
    <dgm:pt modelId="{1482E4A1-8FB8-41A4-9375-6BA022351973}" type="parTrans" cxnId="{EF022F15-2213-4EAB-B292-154911DBE8A6}">
      <dgm:prSet/>
      <dgm:spPr/>
      <dgm:t>
        <a:bodyPr/>
        <a:lstStyle/>
        <a:p>
          <a:endParaRPr lang="en-US"/>
        </a:p>
      </dgm:t>
    </dgm:pt>
    <dgm:pt modelId="{A50C3908-88D5-4FCA-AF4C-1259827745C2}" type="sibTrans" cxnId="{EF022F15-2213-4EAB-B292-154911DBE8A6}">
      <dgm:prSet/>
      <dgm:spPr/>
      <dgm:t>
        <a:bodyPr/>
        <a:lstStyle/>
        <a:p>
          <a:endParaRPr lang="en-US"/>
        </a:p>
      </dgm:t>
    </dgm:pt>
    <dgm:pt modelId="{AE47FC48-3C69-4108-9C8F-2D4581D7EF1A}">
      <dgm:prSet/>
      <dgm:spPr>
        <a:solidFill>
          <a:schemeClr val="accent5">
            <a:lumMod val="75000"/>
          </a:schemeClr>
        </a:solidFill>
      </dgm:spPr>
      <dgm:t>
        <a:bodyPr/>
        <a:lstStyle/>
        <a:p>
          <a:r>
            <a:rPr lang="en-US"/>
            <a:t>Fenestration</a:t>
          </a:r>
        </a:p>
      </dgm:t>
    </dgm:pt>
    <dgm:pt modelId="{86EB1C17-79FB-4159-8DBF-745CF0580037}" type="parTrans" cxnId="{051D377A-D36F-47FE-B084-2BF366054294}">
      <dgm:prSet/>
      <dgm:spPr/>
      <dgm:t>
        <a:bodyPr/>
        <a:lstStyle/>
        <a:p>
          <a:endParaRPr lang="en-US"/>
        </a:p>
      </dgm:t>
    </dgm:pt>
    <dgm:pt modelId="{4C244976-93C4-4442-8A80-D5AD6821F38D}" type="sibTrans" cxnId="{051D377A-D36F-47FE-B084-2BF366054294}">
      <dgm:prSet/>
      <dgm:spPr/>
      <dgm:t>
        <a:bodyPr/>
        <a:lstStyle/>
        <a:p>
          <a:endParaRPr lang="en-US"/>
        </a:p>
      </dgm:t>
    </dgm:pt>
    <dgm:pt modelId="{D9EA5EA4-3496-4C1B-9C9F-CF07353A9A1D}">
      <dgm:prSet/>
      <dgm:spPr>
        <a:solidFill>
          <a:schemeClr val="accent5">
            <a:lumMod val="75000"/>
          </a:schemeClr>
        </a:solidFill>
      </dgm:spPr>
      <dgm:t>
        <a:bodyPr/>
        <a:lstStyle/>
        <a:p>
          <a:r>
            <a:rPr lang="en-US"/>
            <a:t>Below Grade Walls and/or Slabs</a:t>
          </a:r>
        </a:p>
      </dgm:t>
    </dgm:pt>
    <dgm:pt modelId="{28D26373-BBA6-4A4D-ACA5-BDE4E5AD5F27}" type="parTrans" cxnId="{BCF0057F-D1F3-4A6F-A576-604DA6EB5763}">
      <dgm:prSet/>
      <dgm:spPr/>
      <dgm:t>
        <a:bodyPr/>
        <a:lstStyle/>
        <a:p>
          <a:endParaRPr lang="en-US"/>
        </a:p>
      </dgm:t>
    </dgm:pt>
    <dgm:pt modelId="{C27A2FB8-6140-4377-AB3D-5F456438851F}" type="sibTrans" cxnId="{BCF0057F-D1F3-4A6F-A576-604DA6EB5763}">
      <dgm:prSet/>
      <dgm:spPr/>
      <dgm:t>
        <a:bodyPr/>
        <a:lstStyle/>
        <a:p>
          <a:endParaRPr lang="en-US"/>
        </a:p>
      </dgm:t>
    </dgm:pt>
    <dgm:pt modelId="{F9EB533A-CB34-438A-B801-D91BE89EB72E}" type="pres">
      <dgm:prSet presAssocID="{46263B1C-5085-467B-A155-DACCA0C30398}" presName="diagram" presStyleCnt="0">
        <dgm:presLayoutVars>
          <dgm:dir/>
          <dgm:resizeHandles val="exact"/>
        </dgm:presLayoutVars>
      </dgm:prSet>
      <dgm:spPr/>
    </dgm:pt>
    <dgm:pt modelId="{B83AC992-EF22-4ABC-89AF-6A0CF4BC8364}" type="pres">
      <dgm:prSet presAssocID="{01663A11-F8E7-431E-A0D4-9C979AB735BB}" presName="node" presStyleLbl="node1" presStyleIdx="0" presStyleCnt="9">
        <dgm:presLayoutVars>
          <dgm:bulletEnabled val="1"/>
        </dgm:presLayoutVars>
      </dgm:prSet>
      <dgm:spPr/>
    </dgm:pt>
    <dgm:pt modelId="{0C3BC207-01CB-44ED-B0A8-287C43B281A2}" type="pres">
      <dgm:prSet presAssocID="{2138BDD2-9D8E-450B-85F2-6626438B0D1F}" presName="sibTrans" presStyleCnt="0"/>
      <dgm:spPr/>
    </dgm:pt>
    <dgm:pt modelId="{845AE86C-699A-41B1-81A0-E12FE65CA740}" type="pres">
      <dgm:prSet presAssocID="{E35748A2-E65A-4D6A-8D6F-EF054A8D3D46}" presName="node" presStyleLbl="node1" presStyleIdx="1" presStyleCnt="9">
        <dgm:presLayoutVars>
          <dgm:bulletEnabled val="1"/>
        </dgm:presLayoutVars>
      </dgm:prSet>
      <dgm:spPr/>
    </dgm:pt>
    <dgm:pt modelId="{9D2BFC97-7CB0-41ED-9E44-2D938B5B2403}" type="pres">
      <dgm:prSet presAssocID="{153C2852-F4D2-452C-982E-D46FB4A39C41}" presName="sibTrans" presStyleCnt="0"/>
      <dgm:spPr/>
    </dgm:pt>
    <dgm:pt modelId="{B72DF7C2-BC3F-45F2-902C-0019622E351A}" type="pres">
      <dgm:prSet presAssocID="{0CC3EBBA-A955-4C48-AD72-D9121829A9F6}" presName="node" presStyleLbl="node1" presStyleIdx="2" presStyleCnt="9">
        <dgm:presLayoutVars>
          <dgm:bulletEnabled val="1"/>
        </dgm:presLayoutVars>
      </dgm:prSet>
      <dgm:spPr/>
    </dgm:pt>
    <dgm:pt modelId="{9342F9FB-2328-404C-8F54-222728A32D16}" type="pres">
      <dgm:prSet presAssocID="{C85DBE52-84C6-42B4-80A3-6F4F7ABFB96A}" presName="sibTrans" presStyleCnt="0"/>
      <dgm:spPr/>
    </dgm:pt>
    <dgm:pt modelId="{8E7300EA-6CAB-4CD4-BFA9-8E3985A21EF2}" type="pres">
      <dgm:prSet presAssocID="{069FAA0D-C6CA-4062-9B66-46EC20262CFD}" presName="node" presStyleLbl="node1" presStyleIdx="3" presStyleCnt="9">
        <dgm:presLayoutVars>
          <dgm:bulletEnabled val="1"/>
        </dgm:presLayoutVars>
      </dgm:prSet>
      <dgm:spPr/>
    </dgm:pt>
    <dgm:pt modelId="{3B3603B7-987B-4E2C-AD5C-6C793DE82E32}" type="pres">
      <dgm:prSet presAssocID="{F1E9D675-7E8F-4F3A-8662-D87540C99404}" presName="sibTrans" presStyleCnt="0"/>
      <dgm:spPr/>
    </dgm:pt>
    <dgm:pt modelId="{AEB5BB68-A7A0-4753-ADE0-19CBA80BFBA2}" type="pres">
      <dgm:prSet presAssocID="{E49C5646-5903-4341-8484-DA6966D5CA45}" presName="node" presStyleLbl="node1" presStyleIdx="4" presStyleCnt="9">
        <dgm:presLayoutVars>
          <dgm:bulletEnabled val="1"/>
        </dgm:presLayoutVars>
      </dgm:prSet>
      <dgm:spPr/>
    </dgm:pt>
    <dgm:pt modelId="{8878A4E1-E0F9-4B51-B25D-5AD0844CD5A7}" type="pres">
      <dgm:prSet presAssocID="{1F01828C-5D81-49DE-83DC-6632D9D0BF25}" presName="sibTrans" presStyleCnt="0"/>
      <dgm:spPr/>
    </dgm:pt>
    <dgm:pt modelId="{C7124991-469E-4A41-9328-FBA1D195CF3F}" type="pres">
      <dgm:prSet presAssocID="{DF701BB7-94ED-496C-8CD4-F2125B35B06B}" presName="node" presStyleLbl="node1" presStyleIdx="5" presStyleCnt="9">
        <dgm:presLayoutVars>
          <dgm:bulletEnabled val="1"/>
        </dgm:presLayoutVars>
      </dgm:prSet>
      <dgm:spPr/>
    </dgm:pt>
    <dgm:pt modelId="{7C827338-E8DD-4D00-BA1E-638B7203A5D2}" type="pres">
      <dgm:prSet presAssocID="{1A622CFF-AD42-4329-8D3F-09DBF7441086}" presName="sibTrans" presStyleCnt="0"/>
      <dgm:spPr/>
    </dgm:pt>
    <dgm:pt modelId="{73F9CE35-76BF-4C27-A28D-A03C4A0CAB43}" type="pres">
      <dgm:prSet presAssocID="{03B456F7-48E6-4F0C-B1E4-5B0A0CAD7FAF}" presName="node" presStyleLbl="node1" presStyleIdx="6" presStyleCnt="9">
        <dgm:presLayoutVars>
          <dgm:bulletEnabled val="1"/>
        </dgm:presLayoutVars>
      </dgm:prSet>
      <dgm:spPr/>
    </dgm:pt>
    <dgm:pt modelId="{5FEC284B-FB07-4A5A-856B-16C135CDDE27}" type="pres">
      <dgm:prSet presAssocID="{A50C3908-88D5-4FCA-AF4C-1259827745C2}" presName="sibTrans" presStyleCnt="0"/>
      <dgm:spPr/>
    </dgm:pt>
    <dgm:pt modelId="{356B1024-34F7-49C2-9246-205C22612012}" type="pres">
      <dgm:prSet presAssocID="{AE47FC48-3C69-4108-9C8F-2D4581D7EF1A}" presName="node" presStyleLbl="node1" presStyleIdx="7" presStyleCnt="9">
        <dgm:presLayoutVars>
          <dgm:bulletEnabled val="1"/>
        </dgm:presLayoutVars>
      </dgm:prSet>
      <dgm:spPr/>
    </dgm:pt>
    <dgm:pt modelId="{EF18224F-5D1F-4F9C-ADB6-4D760F89905D}" type="pres">
      <dgm:prSet presAssocID="{4C244976-93C4-4442-8A80-D5AD6821F38D}" presName="sibTrans" presStyleCnt="0"/>
      <dgm:spPr/>
    </dgm:pt>
    <dgm:pt modelId="{2303168E-BBE8-4511-9DBA-D2F96B335209}" type="pres">
      <dgm:prSet presAssocID="{D9EA5EA4-3496-4C1B-9C9F-CF07353A9A1D}" presName="node" presStyleLbl="node1" presStyleIdx="8" presStyleCnt="9">
        <dgm:presLayoutVars>
          <dgm:bulletEnabled val="1"/>
        </dgm:presLayoutVars>
      </dgm:prSet>
      <dgm:spPr/>
    </dgm:pt>
  </dgm:ptLst>
  <dgm:cxnLst>
    <dgm:cxn modelId="{73CAE012-4C8B-4B58-9BA2-BDA531D806B5}" srcId="{46263B1C-5085-467B-A155-DACCA0C30398}" destId="{E49C5646-5903-4341-8484-DA6966D5CA45}" srcOrd="4" destOrd="0" parTransId="{C0DB70CB-F9DF-4C27-8181-EB81EE5A212F}" sibTransId="{1F01828C-5D81-49DE-83DC-6632D9D0BF25}"/>
    <dgm:cxn modelId="{EF022F15-2213-4EAB-B292-154911DBE8A6}" srcId="{46263B1C-5085-467B-A155-DACCA0C30398}" destId="{03B456F7-48E6-4F0C-B1E4-5B0A0CAD7FAF}" srcOrd="6" destOrd="0" parTransId="{1482E4A1-8FB8-41A4-9375-6BA022351973}" sibTransId="{A50C3908-88D5-4FCA-AF4C-1259827745C2}"/>
    <dgm:cxn modelId="{C2CBF737-348E-4843-A982-F0555DBB880C}" srcId="{46263B1C-5085-467B-A155-DACCA0C30398}" destId="{E35748A2-E65A-4D6A-8D6F-EF054A8D3D46}" srcOrd="1" destOrd="0" parTransId="{DB202F65-B81D-4454-AB12-B4C89B0D1088}" sibTransId="{153C2852-F4D2-452C-982E-D46FB4A39C41}"/>
    <dgm:cxn modelId="{098AAE3E-4BC8-433C-87E4-FF0B4956849A}" srcId="{46263B1C-5085-467B-A155-DACCA0C30398}" destId="{DF701BB7-94ED-496C-8CD4-F2125B35B06B}" srcOrd="5" destOrd="0" parTransId="{F9E614DB-5EB2-4C9F-B663-ADFE96EC4897}" sibTransId="{1A622CFF-AD42-4329-8D3F-09DBF7441086}"/>
    <dgm:cxn modelId="{ABA7A340-6D7F-4B51-B928-61A1681F8A4A}" type="presOf" srcId="{E35748A2-E65A-4D6A-8D6F-EF054A8D3D46}" destId="{845AE86C-699A-41B1-81A0-E12FE65CA740}" srcOrd="0" destOrd="0" presId="urn:microsoft.com/office/officeart/2005/8/layout/default"/>
    <dgm:cxn modelId="{8C684372-3B28-424D-8029-1D1BDB92DFB5}" type="presOf" srcId="{0CC3EBBA-A955-4C48-AD72-D9121829A9F6}" destId="{B72DF7C2-BC3F-45F2-902C-0019622E351A}" srcOrd="0" destOrd="0" presId="urn:microsoft.com/office/officeart/2005/8/layout/default"/>
    <dgm:cxn modelId="{2674F977-5602-480B-A218-3F3BA9D23714}" srcId="{46263B1C-5085-467B-A155-DACCA0C30398}" destId="{0CC3EBBA-A955-4C48-AD72-D9121829A9F6}" srcOrd="2" destOrd="0" parTransId="{3C65C2F8-447B-438B-A6E9-3F4407C50ED0}" sibTransId="{C85DBE52-84C6-42B4-80A3-6F4F7ABFB96A}"/>
    <dgm:cxn modelId="{051D377A-D36F-47FE-B084-2BF366054294}" srcId="{46263B1C-5085-467B-A155-DACCA0C30398}" destId="{AE47FC48-3C69-4108-9C8F-2D4581D7EF1A}" srcOrd="7" destOrd="0" parTransId="{86EB1C17-79FB-4159-8DBF-745CF0580037}" sibTransId="{4C244976-93C4-4442-8A80-D5AD6821F38D}"/>
    <dgm:cxn modelId="{BCF0057F-D1F3-4A6F-A576-604DA6EB5763}" srcId="{46263B1C-5085-467B-A155-DACCA0C30398}" destId="{D9EA5EA4-3496-4C1B-9C9F-CF07353A9A1D}" srcOrd="8" destOrd="0" parTransId="{28D26373-BBA6-4A4D-ACA5-BDE4E5AD5F27}" sibTransId="{C27A2FB8-6140-4377-AB3D-5F456438851F}"/>
    <dgm:cxn modelId="{205D7C80-2B88-4E7A-993E-DDF92D206DB4}" type="presOf" srcId="{03B456F7-48E6-4F0C-B1E4-5B0A0CAD7FAF}" destId="{73F9CE35-76BF-4C27-A28D-A03C4A0CAB43}" srcOrd="0" destOrd="0" presId="urn:microsoft.com/office/officeart/2005/8/layout/default"/>
    <dgm:cxn modelId="{3AE12F85-B830-4E36-8FA1-42D4B280767D}" type="presOf" srcId="{AE47FC48-3C69-4108-9C8F-2D4581D7EF1A}" destId="{356B1024-34F7-49C2-9246-205C22612012}" srcOrd="0" destOrd="0" presId="urn:microsoft.com/office/officeart/2005/8/layout/default"/>
    <dgm:cxn modelId="{C0DC6486-4C64-4414-A2BD-CD15D6ECBB4C}" type="presOf" srcId="{D9EA5EA4-3496-4C1B-9C9F-CF07353A9A1D}" destId="{2303168E-BBE8-4511-9DBA-D2F96B335209}" srcOrd="0" destOrd="0" presId="urn:microsoft.com/office/officeart/2005/8/layout/default"/>
    <dgm:cxn modelId="{AEDD3098-C3A1-4998-BD2D-3A0F4100BF3F}" type="presOf" srcId="{01663A11-F8E7-431E-A0D4-9C979AB735BB}" destId="{B83AC992-EF22-4ABC-89AF-6A0CF4BC8364}" srcOrd="0" destOrd="0" presId="urn:microsoft.com/office/officeart/2005/8/layout/default"/>
    <dgm:cxn modelId="{2CFD23BF-F1A2-4CE9-BABC-0AB12F29791C}" type="presOf" srcId="{069FAA0D-C6CA-4062-9B66-46EC20262CFD}" destId="{8E7300EA-6CAB-4CD4-BFA9-8E3985A21EF2}" srcOrd="0" destOrd="0" presId="urn:microsoft.com/office/officeart/2005/8/layout/default"/>
    <dgm:cxn modelId="{0DABDDC9-1BB0-49BA-8F6D-F6746742F44E}" srcId="{46263B1C-5085-467B-A155-DACCA0C30398}" destId="{069FAA0D-C6CA-4062-9B66-46EC20262CFD}" srcOrd="3" destOrd="0" parTransId="{0133A8EB-D90C-4BB1-AA5D-410EDB81DC74}" sibTransId="{F1E9D675-7E8F-4F3A-8662-D87540C99404}"/>
    <dgm:cxn modelId="{AA2327D4-1255-47A5-B19A-74DB8AE0C0C1}" type="presOf" srcId="{E49C5646-5903-4341-8484-DA6966D5CA45}" destId="{AEB5BB68-A7A0-4753-ADE0-19CBA80BFBA2}" srcOrd="0" destOrd="0" presId="urn:microsoft.com/office/officeart/2005/8/layout/default"/>
    <dgm:cxn modelId="{DDAF51D6-066B-4B47-8A2D-FB6595FFD2E7}" type="presOf" srcId="{DF701BB7-94ED-496C-8CD4-F2125B35B06B}" destId="{C7124991-469E-4A41-9328-FBA1D195CF3F}" srcOrd="0" destOrd="0" presId="urn:microsoft.com/office/officeart/2005/8/layout/default"/>
    <dgm:cxn modelId="{A182A9E0-F72F-43FA-A6D7-4A59941763F4}" type="presOf" srcId="{46263B1C-5085-467B-A155-DACCA0C30398}" destId="{F9EB533A-CB34-438A-B801-D91BE89EB72E}" srcOrd="0" destOrd="0" presId="urn:microsoft.com/office/officeart/2005/8/layout/default"/>
    <dgm:cxn modelId="{AB6107F4-4557-4C97-A402-C01807BD9E77}" srcId="{46263B1C-5085-467B-A155-DACCA0C30398}" destId="{01663A11-F8E7-431E-A0D4-9C979AB735BB}" srcOrd="0" destOrd="0" parTransId="{B18260A6-7284-4BD6-BC25-B2A9434A47DC}" sibTransId="{2138BDD2-9D8E-450B-85F2-6626438B0D1F}"/>
    <dgm:cxn modelId="{D5DC5D6F-EFD7-4566-903C-F6CCF6CAB542}" type="presParOf" srcId="{F9EB533A-CB34-438A-B801-D91BE89EB72E}" destId="{B83AC992-EF22-4ABC-89AF-6A0CF4BC8364}" srcOrd="0" destOrd="0" presId="urn:microsoft.com/office/officeart/2005/8/layout/default"/>
    <dgm:cxn modelId="{33CCE2F8-22B0-4E07-A3CC-0FFB39EEA3DA}" type="presParOf" srcId="{F9EB533A-CB34-438A-B801-D91BE89EB72E}" destId="{0C3BC207-01CB-44ED-B0A8-287C43B281A2}" srcOrd="1" destOrd="0" presId="urn:microsoft.com/office/officeart/2005/8/layout/default"/>
    <dgm:cxn modelId="{7BEEC4BF-4E53-489B-98A7-6209415B6403}" type="presParOf" srcId="{F9EB533A-CB34-438A-B801-D91BE89EB72E}" destId="{845AE86C-699A-41B1-81A0-E12FE65CA740}" srcOrd="2" destOrd="0" presId="urn:microsoft.com/office/officeart/2005/8/layout/default"/>
    <dgm:cxn modelId="{58414599-CCD1-45E1-BCB2-8559D41E6946}" type="presParOf" srcId="{F9EB533A-CB34-438A-B801-D91BE89EB72E}" destId="{9D2BFC97-7CB0-41ED-9E44-2D938B5B2403}" srcOrd="3" destOrd="0" presId="urn:microsoft.com/office/officeart/2005/8/layout/default"/>
    <dgm:cxn modelId="{9F50008B-FA6C-4DC7-81CA-0094F6E49364}" type="presParOf" srcId="{F9EB533A-CB34-438A-B801-D91BE89EB72E}" destId="{B72DF7C2-BC3F-45F2-902C-0019622E351A}" srcOrd="4" destOrd="0" presId="urn:microsoft.com/office/officeart/2005/8/layout/default"/>
    <dgm:cxn modelId="{C9699344-300D-48CC-A202-35DB9D026AB4}" type="presParOf" srcId="{F9EB533A-CB34-438A-B801-D91BE89EB72E}" destId="{9342F9FB-2328-404C-8F54-222728A32D16}" srcOrd="5" destOrd="0" presId="urn:microsoft.com/office/officeart/2005/8/layout/default"/>
    <dgm:cxn modelId="{DCE42539-6539-47AC-AF6F-A815A92864F1}" type="presParOf" srcId="{F9EB533A-CB34-438A-B801-D91BE89EB72E}" destId="{8E7300EA-6CAB-4CD4-BFA9-8E3985A21EF2}" srcOrd="6" destOrd="0" presId="urn:microsoft.com/office/officeart/2005/8/layout/default"/>
    <dgm:cxn modelId="{F81C20DE-5C98-48A5-A5B0-6E4E7788F498}" type="presParOf" srcId="{F9EB533A-CB34-438A-B801-D91BE89EB72E}" destId="{3B3603B7-987B-4E2C-AD5C-6C793DE82E32}" srcOrd="7" destOrd="0" presId="urn:microsoft.com/office/officeart/2005/8/layout/default"/>
    <dgm:cxn modelId="{5A975F41-83B2-4072-83C7-F6CA4D16C8B1}" type="presParOf" srcId="{F9EB533A-CB34-438A-B801-D91BE89EB72E}" destId="{AEB5BB68-A7A0-4753-ADE0-19CBA80BFBA2}" srcOrd="8" destOrd="0" presId="urn:microsoft.com/office/officeart/2005/8/layout/default"/>
    <dgm:cxn modelId="{754F5A80-BAC4-4E08-BD46-AAF29804B643}" type="presParOf" srcId="{F9EB533A-CB34-438A-B801-D91BE89EB72E}" destId="{8878A4E1-E0F9-4B51-B25D-5AD0844CD5A7}" srcOrd="9" destOrd="0" presId="urn:microsoft.com/office/officeart/2005/8/layout/default"/>
    <dgm:cxn modelId="{3307A5F0-5D10-4005-84EE-6DAEB14EE6DC}" type="presParOf" srcId="{F9EB533A-CB34-438A-B801-D91BE89EB72E}" destId="{C7124991-469E-4A41-9328-FBA1D195CF3F}" srcOrd="10" destOrd="0" presId="urn:microsoft.com/office/officeart/2005/8/layout/default"/>
    <dgm:cxn modelId="{3DA51268-028A-4233-B027-06B4587AC57B}" type="presParOf" srcId="{F9EB533A-CB34-438A-B801-D91BE89EB72E}" destId="{7C827338-E8DD-4D00-BA1E-638B7203A5D2}" srcOrd="11" destOrd="0" presId="urn:microsoft.com/office/officeart/2005/8/layout/default"/>
    <dgm:cxn modelId="{0B9DA0E8-B8DD-48BE-A1A1-2583BA1CC546}" type="presParOf" srcId="{F9EB533A-CB34-438A-B801-D91BE89EB72E}" destId="{73F9CE35-76BF-4C27-A28D-A03C4A0CAB43}" srcOrd="12" destOrd="0" presId="urn:microsoft.com/office/officeart/2005/8/layout/default"/>
    <dgm:cxn modelId="{6EB6E051-02D7-44D3-9407-C158B7915245}" type="presParOf" srcId="{F9EB533A-CB34-438A-B801-D91BE89EB72E}" destId="{5FEC284B-FB07-4A5A-856B-16C135CDDE27}" srcOrd="13" destOrd="0" presId="urn:microsoft.com/office/officeart/2005/8/layout/default"/>
    <dgm:cxn modelId="{2D0519B9-7517-47D4-B4CC-9D248256DCF9}" type="presParOf" srcId="{F9EB533A-CB34-438A-B801-D91BE89EB72E}" destId="{356B1024-34F7-49C2-9246-205C22612012}" srcOrd="14" destOrd="0" presId="urn:microsoft.com/office/officeart/2005/8/layout/default"/>
    <dgm:cxn modelId="{36807DDB-BFA4-4897-BFA6-4F72E651C848}" type="presParOf" srcId="{F9EB533A-CB34-438A-B801-D91BE89EB72E}" destId="{EF18224F-5D1F-4F9C-ADB6-4D760F89905D}" srcOrd="15" destOrd="0" presId="urn:microsoft.com/office/officeart/2005/8/layout/default"/>
    <dgm:cxn modelId="{874F5661-B885-4779-B496-54BC421399CD}" type="presParOf" srcId="{F9EB533A-CB34-438A-B801-D91BE89EB72E}" destId="{2303168E-BBE8-4511-9DBA-D2F96B335209}"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3AC992-EF22-4ABC-89AF-6A0CF4BC8364}">
      <dsp:nvSpPr>
        <dsp:cNvPr id="0" name=""/>
        <dsp:cNvSpPr/>
      </dsp:nvSpPr>
      <dsp:spPr>
        <a:xfrm>
          <a:off x="719436" y="1652"/>
          <a:ext cx="2034218" cy="1220531"/>
        </a:xfrm>
        <a:prstGeom prst="rect">
          <a:avLst/>
        </a:prstGeom>
        <a:solidFill>
          <a:schemeClr val="accent5">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Building Orientation</a:t>
          </a:r>
        </a:p>
      </dsp:txBody>
      <dsp:txXfrm>
        <a:off x="719436" y="1652"/>
        <a:ext cx="2034218" cy="1220531"/>
      </dsp:txXfrm>
    </dsp:sp>
    <dsp:sp modelId="{845AE86C-699A-41B1-81A0-E12FE65CA740}">
      <dsp:nvSpPr>
        <dsp:cNvPr id="0" name=""/>
        <dsp:cNvSpPr/>
      </dsp:nvSpPr>
      <dsp:spPr>
        <a:xfrm>
          <a:off x="2957077" y="1652"/>
          <a:ext cx="2034218" cy="1220531"/>
        </a:xfrm>
        <a:prstGeom prst="rect">
          <a:avLst/>
        </a:prstGeom>
        <a:solidFill>
          <a:schemeClr val="accent5">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Materials</a:t>
          </a:r>
        </a:p>
      </dsp:txBody>
      <dsp:txXfrm>
        <a:off x="2957077" y="1652"/>
        <a:ext cx="2034218" cy="1220531"/>
      </dsp:txXfrm>
    </dsp:sp>
    <dsp:sp modelId="{B72DF7C2-BC3F-45F2-902C-0019622E351A}">
      <dsp:nvSpPr>
        <dsp:cNvPr id="0" name=""/>
        <dsp:cNvSpPr/>
      </dsp:nvSpPr>
      <dsp:spPr>
        <a:xfrm>
          <a:off x="5194717" y="1652"/>
          <a:ext cx="2034218" cy="1220531"/>
        </a:xfrm>
        <a:prstGeom prst="rect">
          <a:avLst/>
        </a:prstGeom>
        <a:solidFill>
          <a:schemeClr val="accent5">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Construction Assemblies</a:t>
          </a:r>
        </a:p>
      </dsp:txBody>
      <dsp:txXfrm>
        <a:off x="5194717" y="1652"/>
        <a:ext cx="2034218" cy="1220531"/>
      </dsp:txXfrm>
    </dsp:sp>
    <dsp:sp modelId="{8E7300EA-6CAB-4CD4-BFA9-8E3985A21EF2}">
      <dsp:nvSpPr>
        <dsp:cNvPr id="0" name=""/>
        <dsp:cNvSpPr/>
      </dsp:nvSpPr>
      <dsp:spPr>
        <a:xfrm>
          <a:off x="7432357" y="1652"/>
          <a:ext cx="2034218" cy="1220531"/>
        </a:xfrm>
        <a:prstGeom prst="rect">
          <a:avLst/>
        </a:prstGeom>
        <a:solidFill>
          <a:schemeClr val="accent5">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Roofs</a:t>
          </a:r>
        </a:p>
      </dsp:txBody>
      <dsp:txXfrm>
        <a:off x="7432357" y="1652"/>
        <a:ext cx="2034218" cy="1220531"/>
      </dsp:txXfrm>
    </dsp:sp>
    <dsp:sp modelId="{AEB5BB68-A7A0-4753-ADE0-19CBA80BFBA2}">
      <dsp:nvSpPr>
        <dsp:cNvPr id="0" name=""/>
        <dsp:cNvSpPr/>
      </dsp:nvSpPr>
      <dsp:spPr>
        <a:xfrm>
          <a:off x="719436" y="1425604"/>
          <a:ext cx="2034218" cy="1220531"/>
        </a:xfrm>
        <a:prstGeom prst="rect">
          <a:avLst/>
        </a:prstGeom>
        <a:solidFill>
          <a:schemeClr val="accent5">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Exterior Wall</a:t>
          </a:r>
        </a:p>
      </dsp:txBody>
      <dsp:txXfrm>
        <a:off x="719436" y="1425604"/>
        <a:ext cx="2034218" cy="1220531"/>
      </dsp:txXfrm>
    </dsp:sp>
    <dsp:sp modelId="{C7124991-469E-4A41-9328-FBA1D195CF3F}">
      <dsp:nvSpPr>
        <dsp:cNvPr id="0" name=""/>
        <dsp:cNvSpPr/>
      </dsp:nvSpPr>
      <dsp:spPr>
        <a:xfrm>
          <a:off x="2957077" y="1425604"/>
          <a:ext cx="2034218" cy="1220531"/>
        </a:xfrm>
        <a:prstGeom prst="rect">
          <a:avLst/>
        </a:prstGeom>
        <a:solidFill>
          <a:schemeClr val="accent5">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Exterior Floors</a:t>
          </a:r>
        </a:p>
      </dsp:txBody>
      <dsp:txXfrm>
        <a:off x="2957077" y="1425604"/>
        <a:ext cx="2034218" cy="1220531"/>
      </dsp:txXfrm>
    </dsp:sp>
    <dsp:sp modelId="{73F9CE35-76BF-4C27-A28D-A03C4A0CAB43}">
      <dsp:nvSpPr>
        <dsp:cNvPr id="0" name=""/>
        <dsp:cNvSpPr/>
      </dsp:nvSpPr>
      <dsp:spPr>
        <a:xfrm>
          <a:off x="5194717" y="1425604"/>
          <a:ext cx="2034218" cy="1220531"/>
        </a:xfrm>
        <a:prstGeom prst="rect">
          <a:avLst/>
        </a:prstGeom>
        <a:solidFill>
          <a:schemeClr val="accent5">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Doors</a:t>
          </a:r>
        </a:p>
      </dsp:txBody>
      <dsp:txXfrm>
        <a:off x="5194717" y="1425604"/>
        <a:ext cx="2034218" cy="1220531"/>
      </dsp:txXfrm>
    </dsp:sp>
    <dsp:sp modelId="{356B1024-34F7-49C2-9246-205C22612012}">
      <dsp:nvSpPr>
        <dsp:cNvPr id="0" name=""/>
        <dsp:cNvSpPr/>
      </dsp:nvSpPr>
      <dsp:spPr>
        <a:xfrm>
          <a:off x="7432357" y="1425604"/>
          <a:ext cx="2034218" cy="1220531"/>
        </a:xfrm>
        <a:prstGeom prst="rect">
          <a:avLst/>
        </a:prstGeom>
        <a:solidFill>
          <a:schemeClr val="accent5">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Fenestration</a:t>
          </a:r>
        </a:p>
      </dsp:txBody>
      <dsp:txXfrm>
        <a:off x="7432357" y="1425604"/>
        <a:ext cx="2034218" cy="1220531"/>
      </dsp:txXfrm>
    </dsp:sp>
    <dsp:sp modelId="{2303168E-BBE8-4511-9DBA-D2F96B335209}">
      <dsp:nvSpPr>
        <dsp:cNvPr id="0" name=""/>
        <dsp:cNvSpPr/>
      </dsp:nvSpPr>
      <dsp:spPr>
        <a:xfrm>
          <a:off x="4075897" y="2849557"/>
          <a:ext cx="2034218" cy="1220531"/>
        </a:xfrm>
        <a:prstGeom prst="rect">
          <a:avLst/>
        </a:prstGeom>
        <a:solidFill>
          <a:schemeClr val="accent5">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Below Grade Walls and/or Slabs</a:t>
          </a:r>
        </a:p>
      </dsp:txBody>
      <dsp:txXfrm>
        <a:off x="4075897" y="2849557"/>
        <a:ext cx="2034218" cy="122053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F81D80-2829-4B00-BA5F-FA2D028D33F3}" type="datetimeFigureOut">
              <a:rPr lang="en-US" smtClean="0"/>
              <a:t>3/30/2023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331F89-91E9-4FF3-BF85-C5F9D18842CF}" type="slidenum">
              <a:rPr lang="en-US" smtClean="0"/>
              <a:t>‹#›</a:t>
            </a:fld>
            <a:endParaRPr lang="en-US"/>
          </a:p>
        </p:txBody>
      </p:sp>
    </p:spTree>
    <p:extLst>
      <p:ext uri="{BB962C8B-B14F-4D97-AF65-F5344CB8AC3E}">
        <p14:creationId xmlns:p14="http://schemas.microsoft.com/office/powerpoint/2010/main" val="1627559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C8E5BF07-F571-4CFF-90DF-B8F473C402FD}"/>
              </a:ext>
            </a:extLst>
          </p:cNvPr>
          <p:cNvSpPr>
            <a:spLocks noGrp="1" noRot="1" noChangeAspect="1" noTextEdit="1"/>
          </p:cNvSpPr>
          <p:nvPr>
            <p:ph type="sldImg"/>
          </p:nvPr>
        </p:nvSpPr>
        <p:spPr>
          <a:ln/>
        </p:spPr>
      </p:sp>
      <p:sp>
        <p:nvSpPr>
          <p:cNvPr id="117763" name="Notes Placeholder 2">
            <a:extLst>
              <a:ext uri="{FF2B5EF4-FFF2-40B4-BE49-F238E27FC236}">
                <a16:creationId xmlns:a16="http://schemas.microsoft.com/office/drawing/2014/main" id="{CA8108F2-0925-4932-93E1-2CC56A15E31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(5 minutes) Note: This slide is animated.</a:t>
            </a:r>
          </a:p>
          <a:p>
            <a:endParaRPr lang="en-US" altLang="en-US">
              <a:latin typeface="Arial" panose="020B0604020202020204" pitchFamily="34" charset="0"/>
            </a:endParaRPr>
          </a:p>
          <a:p>
            <a:r>
              <a:rPr lang="en-US" altLang="en-US">
                <a:latin typeface="Arial" panose="020B0604020202020204" pitchFamily="34" charset="0"/>
                <a:cs typeface="Arial" panose="020B0604020202020204" pitchFamily="34" charset="0"/>
              </a:rPr>
              <a:t>►►►►</a:t>
            </a:r>
            <a:r>
              <a:rPr lang="en-US" altLang="en-US">
                <a:latin typeface="Arial" panose="020B0604020202020204" pitchFamily="34" charset="0"/>
              </a:rPr>
              <a:t>Present the four building envelope functions. Then ask participants to prioritize the four functions in order of importance. Use the next slides to elaborate on the priority of moisture management</a:t>
            </a:r>
          </a:p>
        </p:txBody>
      </p:sp>
      <p:sp>
        <p:nvSpPr>
          <p:cNvPr id="117764" name="Slide Number Placeholder 3">
            <a:extLst>
              <a:ext uri="{FF2B5EF4-FFF2-40B4-BE49-F238E27FC236}">
                <a16:creationId xmlns:a16="http://schemas.microsoft.com/office/drawing/2014/main" id="{A3852DF9-2E21-47A7-9DF9-4810C1B3F59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rgbClr val="000066"/>
                </a:solidFill>
                <a:latin typeface="Arial" panose="020B0604020202020204" pitchFamily="34" charset="0"/>
              </a:defRPr>
            </a:lvl1pPr>
            <a:lvl2pPr marL="742950" indent="-285750" eaLnBrk="0" hangingPunct="0">
              <a:defRPr sz="1400">
                <a:solidFill>
                  <a:srgbClr val="000066"/>
                </a:solidFill>
                <a:latin typeface="Arial" panose="020B0604020202020204" pitchFamily="34" charset="0"/>
              </a:defRPr>
            </a:lvl2pPr>
            <a:lvl3pPr marL="1143000" indent="-228600" eaLnBrk="0" hangingPunct="0">
              <a:defRPr sz="1400">
                <a:solidFill>
                  <a:srgbClr val="000066"/>
                </a:solidFill>
                <a:latin typeface="Arial" panose="020B0604020202020204" pitchFamily="34" charset="0"/>
              </a:defRPr>
            </a:lvl3pPr>
            <a:lvl4pPr marL="1600200" indent="-228600" eaLnBrk="0" hangingPunct="0">
              <a:defRPr sz="1400">
                <a:solidFill>
                  <a:srgbClr val="000066"/>
                </a:solidFill>
                <a:latin typeface="Arial" panose="020B0604020202020204" pitchFamily="34" charset="0"/>
              </a:defRPr>
            </a:lvl4pPr>
            <a:lvl5pPr marL="2057400" indent="-228600" eaLnBrk="0" hangingPunct="0">
              <a:defRPr sz="1400">
                <a:solidFill>
                  <a:srgbClr val="000066"/>
                </a:solidFill>
                <a:latin typeface="Arial" panose="020B0604020202020204" pitchFamily="34" charset="0"/>
              </a:defRPr>
            </a:lvl5pPr>
            <a:lvl6pPr marL="2514600" indent="-228600" eaLnBrk="0" fontAlgn="base" hangingPunct="0">
              <a:spcBef>
                <a:spcPct val="0"/>
              </a:spcBef>
              <a:spcAft>
                <a:spcPct val="0"/>
              </a:spcAft>
              <a:defRPr sz="1400">
                <a:solidFill>
                  <a:srgbClr val="000066"/>
                </a:solidFill>
                <a:latin typeface="Arial" panose="020B0604020202020204" pitchFamily="34" charset="0"/>
              </a:defRPr>
            </a:lvl6pPr>
            <a:lvl7pPr marL="2971800" indent="-228600" eaLnBrk="0" fontAlgn="base" hangingPunct="0">
              <a:spcBef>
                <a:spcPct val="0"/>
              </a:spcBef>
              <a:spcAft>
                <a:spcPct val="0"/>
              </a:spcAft>
              <a:defRPr sz="1400">
                <a:solidFill>
                  <a:srgbClr val="000066"/>
                </a:solidFill>
                <a:latin typeface="Arial" panose="020B0604020202020204" pitchFamily="34" charset="0"/>
              </a:defRPr>
            </a:lvl7pPr>
            <a:lvl8pPr marL="3429000" indent="-228600" eaLnBrk="0" fontAlgn="base" hangingPunct="0">
              <a:spcBef>
                <a:spcPct val="0"/>
              </a:spcBef>
              <a:spcAft>
                <a:spcPct val="0"/>
              </a:spcAft>
              <a:defRPr sz="1400">
                <a:solidFill>
                  <a:srgbClr val="000066"/>
                </a:solidFill>
                <a:latin typeface="Arial" panose="020B0604020202020204" pitchFamily="34" charset="0"/>
              </a:defRPr>
            </a:lvl8pPr>
            <a:lvl9pPr marL="3886200" indent="-228600" eaLnBrk="0" fontAlgn="base" hangingPunct="0">
              <a:spcBef>
                <a:spcPct val="0"/>
              </a:spcBef>
              <a:spcAft>
                <a:spcPct val="0"/>
              </a:spcAft>
              <a:defRPr sz="1400">
                <a:solidFill>
                  <a:srgbClr val="000066"/>
                </a:solidFill>
                <a:latin typeface="Arial" panose="020B0604020202020204" pitchFamily="34" charset="0"/>
              </a:defRPr>
            </a:lvl9pPr>
          </a:lstStyle>
          <a:p>
            <a:pPr eaLnBrk="1" hangingPunct="1"/>
            <a:fld id="{814236F7-1F5F-4E7A-B488-FC07D2B25FF5}" type="slidenum">
              <a:rPr lang="en-US" altLang="en-US" sz="1200">
                <a:solidFill>
                  <a:schemeClr val="tx1"/>
                </a:solidFill>
              </a:rPr>
              <a:pPr eaLnBrk="1" hangingPunct="1"/>
              <a:t>4</a:t>
            </a:fld>
            <a:endParaRPr lang="en-US" altLang="en-US" sz="1200">
              <a:solidFill>
                <a:schemeClr val="tx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8CBF7A92-9D94-44D7-A2B0-80B0405F4DF0}"/>
              </a:ext>
            </a:extLst>
          </p:cNvPr>
          <p:cNvSpPr>
            <a:spLocks noGrp="1" noRot="1" noChangeAspect="1" noTextEdit="1"/>
          </p:cNvSpPr>
          <p:nvPr>
            <p:ph type="sldImg"/>
          </p:nvPr>
        </p:nvSpPr>
        <p:spPr>
          <a:ln/>
        </p:spPr>
      </p:sp>
      <p:sp>
        <p:nvSpPr>
          <p:cNvPr id="58371" name="Notes Placeholder 2">
            <a:extLst>
              <a:ext uri="{FF2B5EF4-FFF2-40B4-BE49-F238E27FC236}">
                <a16:creationId xmlns:a16="http://schemas.microsoft.com/office/drawing/2014/main" id="{DFA034A3-24BC-42D2-A90F-7E2D39E9798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(5 minutes)</a:t>
            </a:r>
          </a:p>
          <a:p>
            <a:endParaRPr lang="en-US" altLang="en-US" dirty="0">
              <a:latin typeface="Arial" panose="020B0604020202020204" pitchFamily="34" charset="0"/>
            </a:endParaRPr>
          </a:p>
          <a:p>
            <a:r>
              <a:rPr lang="en-US" altLang="en-US" dirty="0">
                <a:latin typeface="Arial" panose="020B0604020202020204" pitchFamily="34" charset="0"/>
              </a:rPr>
              <a:t>Explain natural ventilation’s impact on pollutants.</a:t>
            </a:r>
          </a:p>
          <a:p>
            <a:endParaRPr lang="en-US" altLang="en-US" dirty="0">
              <a:latin typeface="Arial" panose="020B0604020202020204" pitchFamily="34" charset="0"/>
            </a:endParaRPr>
          </a:p>
          <a:p>
            <a:r>
              <a:rPr lang="en-US" altLang="en-US" dirty="0">
                <a:latin typeface="Arial" panose="020B0604020202020204" pitchFamily="34" charset="0"/>
              </a:rPr>
              <a:t>Describe the blower door test. Also use the next two slides to present related information.</a:t>
            </a:r>
          </a:p>
        </p:txBody>
      </p:sp>
      <p:sp>
        <p:nvSpPr>
          <p:cNvPr id="58372" name="Slide Number Placeholder 3">
            <a:extLst>
              <a:ext uri="{FF2B5EF4-FFF2-40B4-BE49-F238E27FC236}">
                <a16:creationId xmlns:a16="http://schemas.microsoft.com/office/drawing/2014/main" id="{160ED4F8-9CCB-43D3-9D96-919B959AB5A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rgbClr val="000066"/>
                </a:solidFill>
                <a:latin typeface="Arial" panose="020B0604020202020204" pitchFamily="34" charset="0"/>
              </a:defRPr>
            </a:lvl1pPr>
            <a:lvl2pPr marL="742950" indent="-285750" eaLnBrk="0" hangingPunct="0">
              <a:defRPr sz="1400">
                <a:solidFill>
                  <a:srgbClr val="000066"/>
                </a:solidFill>
                <a:latin typeface="Arial" panose="020B0604020202020204" pitchFamily="34" charset="0"/>
              </a:defRPr>
            </a:lvl2pPr>
            <a:lvl3pPr marL="1143000" indent="-228600" eaLnBrk="0" hangingPunct="0">
              <a:defRPr sz="1400">
                <a:solidFill>
                  <a:srgbClr val="000066"/>
                </a:solidFill>
                <a:latin typeface="Arial" panose="020B0604020202020204" pitchFamily="34" charset="0"/>
              </a:defRPr>
            </a:lvl3pPr>
            <a:lvl4pPr marL="1600200" indent="-228600" eaLnBrk="0" hangingPunct="0">
              <a:defRPr sz="1400">
                <a:solidFill>
                  <a:srgbClr val="000066"/>
                </a:solidFill>
                <a:latin typeface="Arial" panose="020B0604020202020204" pitchFamily="34" charset="0"/>
              </a:defRPr>
            </a:lvl4pPr>
            <a:lvl5pPr marL="2057400" indent="-228600" eaLnBrk="0" hangingPunct="0">
              <a:defRPr sz="1400">
                <a:solidFill>
                  <a:srgbClr val="000066"/>
                </a:solidFill>
                <a:latin typeface="Arial" panose="020B0604020202020204" pitchFamily="34" charset="0"/>
              </a:defRPr>
            </a:lvl5pPr>
            <a:lvl6pPr marL="2514600" indent="-228600" eaLnBrk="0" fontAlgn="base" hangingPunct="0">
              <a:spcBef>
                <a:spcPct val="0"/>
              </a:spcBef>
              <a:spcAft>
                <a:spcPct val="0"/>
              </a:spcAft>
              <a:defRPr sz="1400">
                <a:solidFill>
                  <a:srgbClr val="000066"/>
                </a:solidFill>
                <a:latin typeface="Arial" panose="020B0604020202020204" pitchFamily="34" charset="0"/>
              </a:defRPr>
            </a:lvl6pPr>
            <a:lvl7pPr marL="2971800" indent="-228600" eaLnBrk="0" fontAlgn="base" hangingPunct="0">
              <a:spcBef>
                <a:spcPct val="0"/>
              </a:spcBef>
              <a:spcAft>
                <a:spcPct val="0"/>
              </a:spcAft>
              <a:defRPr sz="1400">
                <a:solidFill>
                  <a:srgbClr val="000066"/>
                </a:solidFill>
                <a:latin typeface="Arial" panose="020B0604020202020204" pitchFamily="34" charset="0"/>
              </a:defRPr>
            </a:lvl7pPr>
            <a:lvl8pPr marL="3429000" indent="-228600" eaLnBrk="0" fontAlgn="base" hangingPunct="0">
              <a:spcBef>
                <a:spcPct val="0"/>
              </a:spcBef>
              <a:spcAft>
                <a:spcPct val="0"/>
              </a:spcAft>
              <a:defRPr sz="1400">
                <a:solidFill>
                  <a:srgbClr val="000066"/>
                </a:solidFill>
                <a:latin typeface="Arial" panose="020B0604020202020204" pitchFamily="34" charset="0"/>
              </a:defRPr>
            </a:lvl8pPr>
            <a:lvl9pPr marL="3886200" indent="-228600" eaLnBrk="0" fontAlgn="base" hangingPunct="0">
              <a:spcBef>
                <a:spcPct val="0"/>
              </a:spcBef>
              <a:spcAft>
                <a:spcPct val="0"/>
              </a:spcAft>
              <a:defRPr sz="1400">
                <a:solidFill>
                  <a:srgbClr val="000066"/>
                </a:solidFill>
                <a:latin typeface="Arial" panose="020B0604020202020204" pitchFamily="34" charset="0"/>
              </a:defRPr>
            </a:lvl9pPr>
          </a:lstStyle>
          <a:p>
            <a:pPr eaLnBrk="1" hangingPunct="1"/>
            <a:fld id="{7341F5C7-6110-474F-9ED4-17E75B2D0F3A}" type="slidenum">
              <a:rPr lang="en-US" altLang="en-US" sz="1200">
                <a:solidFill>
                  <a:schemeClr val="tx1"/>
                </a:solidFill>
              </a:rPr>
              <a:pPr eaLnBrk="1" hangingPunct="1"/>
              <a:t>19</a:t>
            </a:fld>
            <a:endParaRPr lang="en-US" altLang="en-US" sz="1200">
              <a:solidFill>
                <a:schemeClr val="tx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Flat roofed strip mall</a:t>
            </a:r>
          </a:p>
        </p:txBody>
      </p:sp>
      <p:sp>
        <p:nvSpPr>
          <p:cNvPr id="4" name="Slide Number Placeholder 3"/>
          <p:cNvSpPr>
            <a:spLocks noGrp="1"/>
          </p:cNvSpPr>
          <p:nvPr>
            <p:ph type="sldNum" sz="quarter" idx="10"/>
          </p:nvPr>
        </p:nvSpPr>
        <p:spPr/>
        <p:txBody>
          <a:bodyPr/>
          <a:lstStyle/>
          <a:p>
            <a:fld id="{DB9470B2-E44A-489D-8BFA-9333D0D1D4EE}" type="slidenum">
              <a:rPr lang="en-US" smtClean="0"/>
              <a:t>21</a:t>
            </a:fld>
            <a:endParaRPr lang="en-US"/>
          </a:p>
        </p:txBody>
      </p:sp>
    </p:spTree>
    <p:extLst>
      <p:ext uri="{BB962C8B-B14F-4D97-AF65-F5344CB8AC3E}">
        <p14:creationId xmlns:p14="http://schemas.microsoft.com/office/powerpoint/2010/main" val="59060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9B1513-E6E3-4B78-9FEA-85786FBCB903}" type="slidenum">
              <a:rPr lang="en-US" smtClean="0"/>
              <a:t>22</a:t>
            </a:fld>
            <a:endParaRPr lang="en-US"/>
          </a:p>
        </p:txBody>
      </p:sp>
    </p:spTree>
    <p:extLst>
      <p:ext uri="{BB962C8B-B14F-4D97-AF65-F5344CB8AC3E}">
        <p14:creationId xmlns:p14="http://schemas.microsoft.com/office/powerpoint/2010/main" val="39405811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Avg – 1.5 tons oversized</a:t>
            </a:r>
          </a:p>
        </p:txBody>
      </p:sp>
      <p:sp>
        <p:nvSpPr>
          <p:cNvPr id="4" name="Slide Number Placeholder 3"/>
          <p:cNvSpPr>
            <a:spLocks noGrp="1"/>
          </p:cNvSpPr>
          <p:nvPr>
            <p:ph type="sldNum" sz="quarter" idx="5"/>
          </p:nvPr>
        </p:nvSpPr>
        <p:spPr/>
        <p:txBody>
          <a:bodyPr/>
          <a:lstStyle/>
          <a:p>
            <a:fld id="{2B610B9E-ABD4-4EC3-B1B5-019CD6BAD041}"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280986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Slide Image Placeholder 1">
            <a:extLst>
              <a:ext uri="{FF2B5EF4-FFF2-40B4-BE49-F238E27FC236}">
                <a16:creationId xmlns:a16="http://schemas.microsoft.com/office/drawing/2014/main" id="{5A6F4479-F477-4322-A812-6393CBF97A1F}"/>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4885D307-A5DB-45B0-86A5-24F439E221DA}"/>
              </a:ext>
            </a:extLst>
          </p:cNvPr>
          <p:cNvSpPr>
            <a:spLocks noGrp="1"/>
          </p:cNvSpPr>
          <p:nvPr>
            <p:ph type="body" idx="1"/>
          </p:nvPr>
        </p:nvSpPr>
        <p:spPr/>
        <p:txBody>
          <a:bodyPr>
            <a:normAutofit lnSpcReduction="10000"/>
          </a:bodyPr>
          <a:lstStyle/>
          <a:p>
            <a:pPr eaLnBrk="1" hangingPunct="1">
              <a:defRPr/>
            </a:pPr>
            <a:r>
              <a:rPr lang="en-US" b="1" dirty="0"/>
              <a:t>Slide Intent: </a:t>
            </a:r>
            <a:r>
              <a:rPr lang="en-US" b="1" dirty="0">
                <a:solidFill>
                  <a:srgbClr val="FFFF00"/>
                </a:solidFill>
              </a:rPr>
              <a:t>Give overview of the controls that are required for HVAC equipment. </a:t>
            </a:r>
          </a:p>
          <a:p>
            <a:pPr eaLnBrk="1" hangingPunct="1">
              <a:defRPr/>
            </a:pPr>
            <a:endParaRPr lang="en-US" dirty="0"/>
          </a:p>
          <a:p>
            <a:pPr eaLnBrk="1" hangingPunct="1">
              <a:defRPr/>
            </a:pPr>
            <a:r>
              <a:rPr lang="en-US" b="1" dirty="0"/>
              <a:t>Talking Points:</a:t>
            </a:r>
          </a:p>
          <a:p>
            <a:pPr marL="228234" indent="-228234" eaLnBrk="1" hangingPunct="1">
              <a:buFont typeface="Wingdings" pitchFamily="2" charset="2"/>
              <a:buChar char="ü"/>
              <a:defRPr/>
            </a:pPr>
            <a:r>
              <a:rPr lang="en-US" dirty="0"/>
              <a:t>Code is very big on automatic, programmable controls for commercial buildings. </a:t>
            </a:r>
          </a:p>
          <a:p>
            <a:pPr marL="228234" indent="-228234" eaLnBrk="1" hangingPunct="1">
              <a:buFont typeface="Wingdings" pitchFamily="2" charset="2"/>
              <a:buChar char="ü"/>
              <a:defRPr/>
            </a:pPr>
            <a:r>
              <a:rPr lang="en-US" dirty="0"/>
              <a:t>Systems can be set to optimum start, which allows the systems to be set back when there is no occupancy in the building, and then optimally start the equipment early enough to meet the desired temperature set point for occupied times. </a:t>
            </a:r>
          </a:p>
          <a:p>
            <a:pPr marL="228234" indent="-228234" eaLnBrk="1" hangingPunct="1">
              <a:buFont typeface="Wingdings" pitchFamily="2" charset="2"/>
              <a:buChar char="ü"/>
              <a:defRPr/>
            </a:pPr>
            <a:r>
              <a:rPr lang="en-US" dirty="0"/>
              <a:t>DDC is direct digital control.  DDC allows for increased capability with computers operating the equipment. A DDC system takes readings form sensors and adjusts operations of equipment.  </a:t>
            </a:r>
          </a:p>
          <a:p>
            <a:pPr marL="228234" indent="-228234" eaLnBrk="1" hangingPunct="1">
              <a:buFont typeface="Wingdings" pitchFamily="2" charset="2"/>
              <a:buChar char="ü"/>
              <a:defRPr/>
            </a:pPr>
            <a:r>
              <a:rPr lang="en-US" dirty="0"/>
              <a:t>Variable speed drives are a great technology – the ability to slow equipment down and match the load. They save energy by running the equipment at a lower speed when possible. </a:t>
            </a:r>
          </a:p>
          <a:p>
            <a:pPr marL="228234" indent="-228234" eaLnBrk="1" hangingPunct="1">
              <a:buFont typeface="Wingdings" pitchFamily="2" charset="2"/>
              <a:buChar char="ü"/>
              <a:defRPr/>
            </a:pPr>
            <a:endParaRPr lang="en-US" dirty="0"/>
          </a:p>
          <a:p>
            <a:pPr eaLnBrk="1" hangingPunct="1">
              <a:buFont typeface="Wingdings" pitchFamily="2" charset="2"/>
              <a:buNone/>
              <a:defRPr/>
            </a:pPr>
            <a:r>
              <a:rPr lang="en-US" b="1" dirty="0"/>
              <a:t>Photo Captions:</a:t>
            </a:r>
          </a:p>
          <a:p>
            <a:pPr eaLnBrk="1" hangingPunct="1">
              <a:buFont typeface="Wingdings" pitchFamily="2" charset="2"/>
              <a:buNone/>
              <a:defRPr/>
            </a:pPr>
            <a:r>
              <a:rPr lang="en-US" dirty="0"/>
              <a:t>Images various HVAC control devices. </a:t>
            </a:r>
          </a:p>
          <a:p>
            <a:pPr marL="228234" indent="-228234" eaLnBrk="1" hangingPunct="1">
              <a:buFont typeface="Wingdings" pitchFamily="2" charset="2"/>
              <a:buChar char="ü"/>
              <a:defRPr/>
            </a:pPr>
            <a:r>
              <a:rPr lang="en-US" dirty="0"/>
              <a:t>Top- automatic valve</a:t>
            </a:r>
          </a:p>
          <a:p>
            <a:pPr marL="228234" indent="-228234" eaLnBrk="1" hangingPunct="1">
              <a:buFont typeface="Wingdings" pitchFamily="2" charset="2"/>
              <a:buChar char="ü"/>
              <a:defRPr/>
            </a:pPr>
            <a:r>
              <a:rPr lang="en-US" dirty="0"/>
              <a:t>Middle- programmable thermostat </a:t>
            </a:r>
          </a:p>
          <a:p>
            <a:pPr marL="228234" indent="-228234" eaLnBrk="1" hangingPunct="1">
              <a:buFont typeface="Wingdings" pitchFamily="2" charset="2"/>
              <a:buChar char="ü"/>
              <a:defRPr/>
            </a:pPr>
            <a:r>
              <a:rPr lang="en-US" dirty="0"/>
              <a:t>Bottom- non-programmable thermostat</a:t>
            </a:r>
          </a:p>
          <a:p>
            <a:pPr eaLnBrk="1" hangingPunct="1">
              <a:buFont typeface="Wingdings" pitchFamily="2" charset="2"/>
              <a:buNone/>
              <a:defRPr/>
            </a:pPr>
            <a:endParaRPr lang="en-US" dirty="0"/>
          </a:p>
          <a:p>
            <a:pPr>
              <a:defRPr/>
            </a:pPr>
            <a:endParaRPr lang="en-US" dirty="0"/>
          </a:p>
          <a:p>
            <a:pPr>
              <a:defRPr/>
            </a:pPr>
            <a:endParaRPr lang="en-US" dirty="0"/>
          </a:p>
        </p:txBody>
      </p:sp>
      <p:sp>
        <p:nvSpPr>
          <p:cNvPr id="399364" name="Slide Number Placeholder 3">
            <a:extLst>
              <a:ext uri="{FF2B5EF4-FFF2-40B4-BE49-F238E27FC236}">
                <a16:creationId xmlns:a16="http://schemas.microsoft.com/office/drawing/2014/main" id="{30889F74-56CC-4410-8B88-070FC34825B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spcBef>
                <a:spcPct val="30000"/>
              </a:spcBef>
              <a:defRPr sz="1300">
                <a:solidFill>
                  <a:schemeClr val="tx1"/>
                </a:solidFill>
                <a:latin typeface="Arial" panose="020B0604020202020204" pitchFamily="34" charset="0"/>
              </a:defRPr>
            </a:lvl1pPr>
            <a:lvl2pPr marL="742950" indent="-285750" defTabSz="965200" eaLnBrk="0" hangingPunct="0">
              <a:spcBef>
                <a:spcPct val="30000"/>
              </a:spcBef>
              <a:defRPr sz="1300">
                <a:solidFill>
                  <a:schemeClr val="tx1"/>
                </a:solidFill>
                <a:latin typeface="Arial" panose="020B0604020202020204" pitchFamily="34" charset="0"/>
              </a:defRPr>
            </a:lvl2pPr>
            <a:lvl3pPr marL="1143000" indent="-228600" defTabSz="965200" eaLnBrk="0" hangingPunct="0">
              <a:spcBef>
                <a:spcPct val="30000"/>
              </a:spcBef>
              <a:defRPr sz="1300">
                <a:solidFill>
                  <a:schemeClr val="tx1"/>
                </a:solidFill>
                <a:latin typeface="Arial" panose="020B0604020202020204" pitchFamily="34" charset="0"/>
              </a:defRPr>
            </a:lvl3pPr>
            <a:lvl4pPr marL="1600200" indent="-228600" defTabSz="965200" eaLnBrk="0" hangingPunct="0">
              <a:spcBef>
                <a:spcPct val="30000"/>
              </a:spcBef>
              <a:defRPr sz="1300">
                <a:solidFill>
                  <a:schemeClr val="tx1"/>
                </a:solidFill>
                <a:latin typeface="Arial" panose="020B0604020202020204" pitchFamily="34" charset="0"/>
              </a:defRPr>
            </a:lvl4pPr>
            <a:lvl5pPr marL="2057400" indent="-228600" defTabSz="965200" eaLnBrk="0" hangingPunct="0">
              <a:spcBef>
                <a:spcPct val="30000"/>
              </a:spcBef>
              <a:defRPr sz="1300">
                <a:solidFill>
                  <a:schemeClr val="tx1"/>
                </a:solidFill>
                <a:latin typeface="Arial" panose="020B0604020202020204" pitchFamily="34" charset="0"/>
              </a:defRPr>
            </a:lvl5pPr>
            <a:lvl6pPr marL="2514600" indent="-228600" defTabSz="965200" eaLnBrk="0" fontAlgn="base" hangingPunct="0">
              <a:spcBef>
                <a:spcPct val="30000"/>
              </a:spcBef>
              <a:spcAft>
                <a:spcPct val="0"/>
              </a:spcAft>
              <a:defRPr sz="1300">
                <a:solidFill>
                  <a:schemeClr val="tx1"/>
                </a:solidFill>
                <a:latin typeface="Arial" panose="020B0604020202020204" pitchFamily="34" charset="0"/>
              </a:defRPr>
            </a:lvl6pPr>
            <a:lvl7pPr marL="2971800" indent="-228600" defTabSz="965200" eaLnBrk="0" fontAlgn="base" hangingPunct="0">
              <a:spcBef>
                <a:spcPct val="30000"/>
              </a:spcBef>
              <a:spcAft>
                <a:spcPct val="0"/>
              </a:spcAft>
              <a:defRPr sz="1300">
                <a:solidFill>
                  <a:schemeClr val="tx1"/>
                </a:solidFill>
                <a:latin typeface="Arial" panose="020B0604020202020204" pitchFamily="34" charset="0"/>
              </a:defRPr>
            </a:lvl7pPr>
            <a:lvl8pPr marL="3429000" indent="-228600" defTabSz="965200" eaLnBrk="0" fontAlgn="base" hangingPunct="0">
              <a:spcBef>
                <a:spcPct val="30000"/>
              </a:spcBef>
              <a:spcAft>
                <a:spcPct val="0"/>
              </a:spcAft>
              <a:defRPr sz="1300">
                <a:solidFill>
                  <a:schemeClr val="tx1"/>
                </a:solidFill>
                <a:latin typeface="Arial" panose="020B0604020202020204" pitchFamily="34" charset="0"/>
              </a:defRPr>
            </a:lvl8pPr>
            <a:lvl9pPr marL="3886200" indent="-228600" defTabSz="965200" eaLnBrk="0" fontAlgn="base" hangingPunct="0">
              <a:spcBef>
                <a:spcPct val="30000"/>
              </a:spcBef>
              <a:spcAft>
                <a:spcPct val="0"/>
              </a:spcAft>
              <a:defRPr sz="1300">
                <a:solidFill>
                  <a:schemeClr val="tx1"/>
                </a:solidFill>
                <a:latin typeface="Arial" panose="020B0604020202020204" pitchFamily="34" charset="0"/>
              </a:defRPr>
            </a:lvl9pPr>
          </a:lstStyle>
          <a:p>
            <a:pPr eaLnBrk="1" hangingPunct="1">
              <a:spcBef>
                <a:spcPct val="0"/>
              </a:spcBef>
            </a:pPr>
            <a:fld id="{EA6C8DE6-603F-49EC-B9F4-C62F07774638}" type="slidenum">
              <a:rPr lang="en-US" altLang="en-US" sz="1200"/>
              <a:pPr eaLnBrk="1" hangingPunct="1">
                <a:spcBef>
                  <a:spcPct val="0"/>
                </a:spcBef>
              </a:pPr>
              <a:t>25</a:t>
            </a:fld>
            <a:endParaRPr lang="en-US" alt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9A3F3F-A43B-44E5-994D-6F91085575A8}" type="slidenum">
              <a:rPr lang="en-US" smtClean="0"/>
              <a:t>26</a:t>
            </a:fld>
            <a:endParaRPr lang="en-US"/>
          </a:p>
        </p:txBody>
      </p:sp>
    </p:spTree>
    <p:extLst>
      <p:ext uri="{BB962C8B-B14F-4D97-AF65-F5344CB8AC3E}">
        <p14:creationId xmlns:p14="http://schemas.microsoft.com/office/powerpoint/2010/main" val="20371030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a:latin typeface="Arial" panose="020B0604020202020204" pitchFamily="34" charset="0"/>
            </a:endParaRPr>
          </a:p>
        </p:txBody>
      </p:sp>
      <p:sp>
        <p:nvSpPr>
          <p:cNvPr id="4" name="Slide Number Placeholder 3"/>
          <p:cNvSpPr>
            <a:spLocks noGrp="1"/>
          </p:cNvSpPr>
          <p:nvPr>
            <p:ph type="sldNum" sz="quarter" idx="5"/>
          </p:nvPr>
        </p:nvSpPr>
        <p:spPr/>
        <p:txBody>
          <a:bodyPr/>
          <a:lstStyle/>
          <a:p>
            <a:fld id="{2B610B9E-ABD4-4EC3-B1B5-019CD6BAD041}" type="slidenum">
              <a:rPr lang="en-US" smtClean="0"/>
              <a:t>27</a:t>
            </a:fld>
            <a:endParaRPr lang="en-US" dirty="0"/>
          </a:p>
        </p:txBody>
      </p:sp>
    </p:spTree>
    <p:extLst>
      <p:ext uri="{BB962C8B-B14F-4D97-AF65-F5344CB8AC3E}">
        <p14:creationId xmlns:p14="http://schemas.microsoft.com/office/powerpoint/2010/main" val="39316315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a:extLst>
              <a:ext uri="{FF2B5EF4-FFF2-40B4-BE49-F238E27FC236}">
                <a16:creationId xmlns:a16="http://schemas.microsoft.com/office/drawing/2014/main" id="{412528C9-EC20-AE3C-CB84-185805E1C6D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3" name="Notes Placeholder 2">
            <a:extLst>
              <a:ext uri="{FF2B5EF4-FFF2-40B4-BE49-F238E27FC236}">
                <a16:creationId xmlns:a16="http://schemas.microsoft.com/office/drawing/2014/main" id="{A1A1535B-D8D1-CAB9-B021-B2D237ADA71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On a Monthly payment basis; After the mortgage costs by far the next highest expense for the homeowner is the operational and maintenance costs. High performance building/retrofits focus on this “slice of the pie” in the Monthly payment. By cutting it in half or more (sometimes much more). The economics show that this is a much better investment.</a:t>
            </a:r>
          </a:p>
          <a:p>
            <a:endParaRPr lang="en-US" altLang="en-US"/>
          </a:p>
        </p:txBody>
      </p:sp>
      <p:sp>
        <p:nvSpPr>
          <p:cNvPr id="184324" name="Slide Number Placeholder 3">
            <a:extLst>
              <a:ext uri="{FF2B5EF4-FFF2-40B4-BE49-F238E27FC236}">
                <a16:creationId xmlns:a16="http://schemas.microsoft.com/office/drawing/2014/main" id="{C6ED36A9-91E4-28E1-543B-C99BDD5CD4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E4D67EC-D59C-4031-B73F-EB0576D4071D}" type="slidenum">
              <a:rPr lang="en-US" altLang="en-US"/>
              <a:pPr/>
              <a:t>28</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a:extLst>
              <a:ext uri="{FF2B5EF4-FFF2-40B4-BE49-F238E27FC236}">
                <a16:creationId xmlns:a16="http://schemas.microsoft.com/office/drawing/2014/main" id="{4197BDE6-0061-0266-F947-C94B2B384E7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Notes Placeholder 2">
            <a:extLst>
              <a:ext uri="{FF2B5EF4-FFF2-40B4-BE49-F238E27FC236}">
                <a16:creationId xmlns:a16="http://schemas.microsoft.com/office/drawing/2014/main" id="{FC14AF36-0CD6-B472-0561-4A37A4293CA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This specification is used to give to Lenders instructing them that appraisers they select to do the construction loan or mortgage appraisal MUST have training to properly valuate these HP buildings. Appraiser Associations such as the Appraisal Institute have adopted this language for their use.</a:t>
            </a:r>
          </a:p>
          <a:p>
            <a:r>
              <a:rPr lang="en-US" altLang="en-US"/>
              <a:t>The same analogy is used for Agriculture transactions. If a Farm is sold; an Ag appraiser must do the valuation. They need to understand the value of the crops/livestock, land, buildings, etc. to properly value that Farm. These HP buildings have their own intrinsic value.</a:t>
            </a:r>
          </a:p>
        </p:txBody>
      </p:sp>
      <p:sp>
        <p:nvSpPr>
          <p:cNvPr id="185348" name="Slide Number Placeholder 3">
            <a:extLst>
              <a:ext uri="{FF2B5EF4-FFF2-40B4-BE49-F238E27FC236}">
                <a16:creationId xmlns:a16="http://schemas.microsoft.com/office/drawing/2014/main" id="{4D66CDDC-DDA0-E693-EBED-4785F702991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0D6424D-1E06-45B2-A7F0-EE24BABD242D}" type="slidenum">
              <a:rPr lang="en-US" altLang="en-US"/>
              <a:pPr/>
              <a:t>30</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C8E5BF07-F571-4CFF-90DF-B8F473C402FD}"/>
              </a:ext>
            </a:extLst>
          </p:cNvPr>
          <p:cNvSpPr>
            <a:spLocks noGrp="1" noRot="1" noChangeAspect="1" noTextEdit="1"/>
          </p:cNvSpPr>
          <p:nvPr>
            <p:ph type="sldImg"/>
          </p:nvPr>
        </p:nvSpPr>
        <p:spPr>
          <a:ln/>
        </p:spPr>
      </p:sp>
      <p:sp>
        <p:nvSpPr>
          <p:cNvPr id="117763" name="Notes Placeholder 2">
            <a:extLst>
              <a:ext uri="{FF2B5EF4-FFF2-40B4-BE49-F238E27FC236}">
                <a16:creationId xmlns:a16="http://schemas.microsoft.com/office/drawing/2014/main" id="{CA8108F2-0925-4932-93E1-2CC56A15E31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(5 minutes) Note: This slide is animated.</a:t>
            </a:r>
          </a:p>
          <a:p>
            <a:endParaRPr lang="en-US" altLang="en-US">
              <a:latin typeface="Arial" panose="020B0604020202020204" pitchFamily="34" charset="0"/>
            </a:endParaRPr>
          </a:p>
          <a:p>
            <a:r>
              <a:rPr lang="en-US" altLang="en-US">
                <a:latin typeface="Arial" panose="020B0604020202020204" pitchFamily="34" charset="0"/>
                <a:cs typeface="Arial" panose="020B0604020202020204" pitchFamily="34" charset="0"/>
              </a:rPr>
              <a:t>►►►►</a:t>
            </a:r>
            <a:r>
              <a:rPr lang="en-US" altLang="en-US">
                <a:latin typeface="Arial" panose="020B0604020202020204" pitchFamily="34" charset="0"/>
              </a:rPr>
              <a:t>Present the four building envelope functions. Then ask participants to prioritize the four functions in order of importance. Use the next slides to elaborate on the priority of moisture management</a:t>
            </a:r>
          </a:p>
        </p:txBody>
      </p:sp>
      <p:sp>
        <p:nvSpPr>
          <p:cNvPr id="117764" name="Slide Number Placeholder 3">
            <a:extLst>
              <a:ext uri="{FF2B5EF4-FFF2-40B4-BE49-F238E27FC236}">
                <a16:creationId xmlns:a16="http://schemas.microsoft.com/office/drawing/2014/main" id="{A3852DF9-2E21-47A7-9DF9-4810C1B3F59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rgbClr val="000066"/>
                </a:solidFill>
                <a:latin typeface="Arial" panose="020B0604020202020204" pitchFamily="34" charset="0"/>
              </a:defRPr>
            </a:lvl1pPr>
            <a:lvl2pPr marL="742950" indent="-285750" eaLnBrk="0" hangingPunct="0">
              <a:defRPr sz="1400">
                <a:solidFill>
                  <a:srgbClr val="000066"/>
                </a:solidFill>
                <a:latin typeface="Arial" panose="020B0604020202020204" pitchFamily="34" charset="0"/>
              </a:defRPr>
            </a:lvl2pPr>
            <a:lvl3pPr marL="1143000" indent="-228600" eaLnBrk="0" hangingPunct="0">
              <a:defRPr sz="1400">
                <a:solidFill>
                  <a:srgbClr val="000066"/>
                </a:solidFill>
                <a:latin typeface="Arial" panose="020B0604020202020204" pitchFamily="34" charset="0"/>
              </a:defRPr>
            </a:lvl3pPr>
            <a:lvl4pPr marL="1600200" indent="-228600" eaLnBrk="0" hangingPunct="0">
              <a:defRPr sz="1400">
                <a:solidFill>
                  <a:srgbClr val="000066"/>
                </a:solidFill>
                <a:latin typeface="Arial" panose="020B0604020202020204" pitchFamily="34" charset="0"/>
              </a:defRPr>
            </a:lvl4pPr>
            <a:lvl5pPr marL="2057400" indent="-228600" eaLnBrk="0" hangingPunct="0">
              <a:defRPr sz="1400">
                <a:solidFill>
                  <a:srgbClr val="000066"/>
                </a:solidFill>
                <a:latin typeface="Arial" panose="020B0604020202020204" pitchFamily="34" charset="0"/>
              </a:defRPr>
            </a:lvl5pPr>
            <a:lvl6pPr marL="2514600" indent="-228600" eaLnBrk="0" fontAlgn="base" hangingPunct="0">
              <a:spcBef>
                <a:spcPct val="0"/>
              </a:spcBef>
              <a:spcAft>
                <a:spcPct val="0"/>
              </a:spcAft>
              <a:defRPr sz="1400">
                <a:solidFill>
                  <a:srgbClr val="000066"/>
                </a:solidFill>
                <a:latin typeface="Arial" panose="020B0604020202020204" pitchFamily="34" charset="0"/>
              </a:defRPr>
            </a:lvl6pPr>
            <a:lvl7pPr marL="2971800" indent="-228600" eaLnBrk="0" fontAlgn="base" hangingPunct="0">
              <a:spcBef>
                <a:spcPct val="0"/>
              </a:spcBef>
              <a:spcAft>
                <a:spcPct val="0"/>
              </a:spcAft>
              <a:defRPr sz="1400">
                <a:solidFill>
                  <a:srgbClr val="000066"/>
                </a:solidFill>
                <a:latin typeface="Arial" panose="020B0604020202020204" pitchFamily="34" charset="0"/>
              </a:defRPr>
            </a:lvl7pPr>
            <a:lvl8pPr marL="3429000" indent="-228600" eaLnBrk="0" fontAlgn="base" hangingPunct="0">
              <a:spcBef>
                <a:spcPct val="0"/>
              </a:spcBef>
              <a:spcAft>
                <a:spcPct val="0"/>
              </a:spcAft>
              <a:defRPr sz="1400">
                <a:solidFill>
                  <a:srgbClr val="000066"/>
                </a:solidFill>
                <a:latin typeface="Arial" panose="020B0604020202020204" pitchFamily="34" charset="0"/>
              </a:defRPr>
            </a:lvl8pPr>
            <a:lvl9pPr marL="3886200" indent="-228600" eaLnBrk="0" fontAlgn="base" hangingPunct="0">
              <a:spcBef>
                <a:spcPct val="0"/>
              </a:spcBef>
              <a:spcAft>
                <a:spcPct val="0"/>
              </a:spcAft>
              <a:defRPr sz="1400">
                <a:solidFill>
                  <a:srgbClr val="000066"/>
                </a:solidFill>
                <a:latin typeface="Arial" panose="020B0604020202020204" pitchFamily="34" charset="0"/>
              </a:defRPr>
            </a:lvl9pPr>
          </a:lstStyle>
          <a:p>
            <a:pPr eaLnBrk="1" hangingPunct="1"/>
            <a:fld id="{814236F7-1F5F-4E7A-B488-FC07D2B25FF5}" type="slidenum">
              <a:rPr lang="en-US" altLang="en-US" sz="1200">
                <a:solidFill>
                  <a:schemeClr val="tx1"/>
                </a:solidFill>
              </a:rPr>
              <a:pPr eaLnBrk="1" hangingPunct="1"/>
              <a:t>5</a:t>
            </a:fld>
            <a:endParaRPr lang="en-US" altLang="en-US" sz="1200">
              <a:solidFill>
                <a:schemeClr val="tx1"/>
              </a:solidFill>
            </a:endParaRPr>
          </a:p>
        </p:txBody>
      </p:sp>
    </p:spTree>
    <p:extLst>
      <p:ext uri="{BB962C8B-B14F-4D97-AF65-F5344CB8AC3E}">
        <p14:creationId xmlns:p14="http://schemas.microsoft.com/office/powerpoint/2010/main" val="2033470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a:extLst>
              <a:ext uri="{FF2B5EF4-FFF2-40B4-BE49-F238E27FC236}">
                <a16:creationId xmlns:a16="http://schemas.microsoft.com/office/drawing/2014/main" id="{FF363F25-48D1-4D35-8CCF-3FC57BCA1542}"/>
              </a:ext>
            </a:extLst>
          </p:cNvPr>
          <p:cNvSpPr>
            <a:spLocks noGrp="1" noRot="1" noChangeAspect="1" noTextEdit="1"/>
          </p:cNvSpPr>
          <p:nvPr>
            <p:ph type="sldImg"/>
          </p:nvPr>
        </p:nvSpPr>
        <p:spPr>
          <a:ln/>
        </p:spPr>
      </p:sp>
      <p:sp>
        <p:nvSpPr>
          <p:cNvPr id="118787" name="Notes Placeholder 2">
            <a:extLst>
              <a:ext uri="{FF2B5EF4-FFF2-40B4-BE49-F238E27FC236}">
                <a16:creationId xmlns:a16="http://schemas.microsoft.com/office/drawing/2014/main" id="{B433E2C1-CA1E-48E6-B6C5-DE32745453C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(continued) Note: This slide is animated.</a:t>
            </a:r>
          </a:p>
          <a:p>
            <a:endParaRPr lang="en-US" altLang="en-US">
              <a:latin typeface="Arial" panose="020B0604020202020204" pitchFamily="34" charset="0"/>
            </a:endParaRPr>
          </a:p>
          <a:p>
            <a:r>
              <a:rPr lang="en-US" altLang="en-US">
                <a:latin typeface="Arial" panose="020B0604020202020204" pitchFamily="34" charset="0"/>
                <a:cs typeface="Arial" panose="020B0604020202020204" pitchFamily="34" charset="0"/>
              </a:rPr>
              <a:t>►►</a:t>
            </a:r>
            <a:r>
              <a:rPr lang="en-US" altLang="en-US">
                <a:latin typeface="Arial" panose="020B0604020202020204" pitchFamily="34" charset="0"/>
              </a:rPr>
              <a:t>Explain the information about the building envelope. Also use the next slides to present related information.</a:t>
            </a:r>
          </a:p>
        </p:txBody>
      </p:sp>
      <p:sp>
        <p:nvSpPr>
          <p:cNvPr id="118788" name="Slide Number Placeholder 3">
            <a:extLst>
              <a:ext uri="{FF2B5EF4-FFF2-40B4-BE49-F238E27FC236}">
                <a16:creationId xmlns:a16="http://schemas.microsoft.com/office/drawing/2014/main" id="{11B5B086-0AA6-4CE6-BD33-43FF2B1A76E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rgbClr val="000066"/>
                </a:solidFill>
                <a:latin typeface="Arial" panose="020B0604020202020204" pitchFamily="34" charset="0"/>
              </a:defRPr>
            </a:lvl1pPr>
            <a:lvl2pPr marL="742950" indent="-285750" eaLnBrk="0" hangingPunct="0">
              <a:defRPr sz="1400">
                <a:solidFill>
                  <a:srgbClr val="000066"/>
                </a:solidFill>
                <a:latin typeface="Arial" panose="020B0604020202020204" pitchFamily="34" charset="0"/>
              </a:defRPr>
            </a:lvl2pPr>
            <a:lvl3pPr marL="1143000" indent="-228600" eaLnBrk="0" hangingPunct="0">
              <a:defRPr sz="1400">
                <a:solidFill>
                  <a:srgbClr val="000066"/>
                </a:solidFill>
                <a:latin typeface="Arial" panose="020B0604020202020204" pitchFamily="34" charset="0"/>
              </a:defRPr>
            </a:lvl3pPr>
            <a:lvl4pPr marL="1600200" indent="-228600" eaLnBrk="0" hangingPunct="0">
              <a:defRPr sz="1400">
                <a:solidFill>
                  <a:srgbClr val="000066"/>
                </a:solidFill>
                <a:latin typeface="Arial" panose="020B0604020202020204" pitchFamily="34" charset="0"/>
              </a:defRPr>
            </a:lvl4pPr>
            <a:lvl5pPr marL="2057400" indent="-228600" eaLnBrk="0" hangingPunct="0">
              <a:defRPr sz="1400">
                <a:solidFill>
                  <a:srgbClr val="000066"/>
                </a:solidFill>
                <a:latin typeface="Arial" panose="020B0604020202020204" pitchFamily="34" charset="0"/>
              </a:defRPr>
            </a:lvl5pPr>
            <a:lvl6pPr marL="2514600" indent="-228600" eaLnBrk="0" fontAlgn="base" hangingPunct="0">
              <a:spcBef>
                <a:spcPct val="0"/>
              </a:spcBef>
              <a:spcAft>
                <a:spcPct val="0"/>
              </a:spcAft>
              <a:defRPr sz="1400">
                <a:solidFill>
                  <a:srgbClr val="000066"/>
                </a:solidFill>
                <a:latin typeface="Arial" panose="020B0604020202020204" pitchFamily="34" charset="0"/>
              </a:defRPr>
            </a:lvl6pPr>
            <a:lvl7pPr marL="2971800" indent="-228600" eaLnBrk="0" fontAlgn="base" hangingPunct="0">
              <a:spcBef>
                <a:spcPct val="0"/>
              </a:spcBef>
              <a:spcAft>
                <a:spcPct val="0"/>
              </a:spcAft>
              <a:defRPr sz="1400">
                <a:solidFill>
                  <a:srgbClr val="000066"/>
                </a:solidFill>
                <a:latin typeface="Arial" panose="020B0604020202020204" pitchFamily="34" charset="0"/>
              </a:defRPr>
            </a:lvl7pPr>
            <a:lvl8pPr marL="3429000" indent="-228600" eaLnBrk="0" fontAlgn="base" hangingPunct="0">
              <a:spcBef>
                <a:spcPct val="0"/>
              </a:spcBef>
              <a:spcAft>
                <a:spcPct val="0"/>
              </a:spcAft>
              <a:defRPr sz="1400">
                <a:solidFill>
                  <a:srgbClr val="000066"/>
                </a:solidFill>
                <a:latin typeface="Arial" panose="020B0604020202020204" pitchFamily="34" charset="0"/>
              </a:defRPr>
            </a:lvl8pPr>
            <a:lvl9pPr marL="3886200" indent="-228600" eaLnBrk="0" fontAlgn="base" hangingPunct="0">
              <a:spcBef>
                <a:spcPct val="0"/>
              </a:spcBef>
              <a:spcAft>
                <a:spcPct val="0"/>
              </a:spcAft>
              <a:defRPr sz="1400">
                <a:solidFill>
                  <a:srgbClr val="000066"/>
                </a:solidFill>
                <a:latin typeface="Arial" panose="020B0604020202020204" pitchFamily="34" charset="0"/>
              </a:defRPr>
            </a:lvl9pPr>
          </a:lstStyle>
          <a:p>
            <a:pPr eaLnBrk="1" hangingPunct="1"/>
            <a:fld id="{DD6B0E28-5410-4BA5-B4F8-44A34115A59F}" type="slidenum">
              <a:rPr lang="en-US" altLang="en-US" sz="1200">
                <a:solidFill>
                  <a:schemeClr val="tx1"/>
                </a:solidFill>
              </a:rPr>
              <a:pPr eaLnBrk="1" hangingPunct="1"/>
              <a:t>8</a:t>
            </a:fld>
            <a:endParaRPr lang="en-US" altLang="en-US" sz="1200">
              <a:solidFill>
                <a:schemeClr val="tx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E8C146-669A-FE42-B504-25D71B1973C1}" type="slidenum">
              <a:rPr lang="en-US" smtClean="0"/>
              <a:t>10</a:t>
            </a:fld>
            <a:endParaRPr lang="en-US"/>
          </a:p>
        </p:txBody>
      </p:sp>
    </p:spTree>
    <p:extLst>
      <p:ext uri="{BB962C8B-B14F-4D97-AF65-F5344CB8AC3E}">
        <p14:creationId xmlns:p14="http://schemas.microsoft.com/office/powerpoint/2010/main" val="1608817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more wall types in commercial construction than typical residential construction – these are just a few. Different wall types have functionalities and considerations for control layers</a:t>
            </a:r>
          </a:p>
        </p:txBody>
      </p:sp>
      <p:sp>
        <p:nvSpPr>
          <p:cNvPr id="4" name="Slide Number Placeholder 3"/>
          <p:cNvSpPr>
            <a:spLocks noGrp="1"/>
          </p:cNvSpPr>
          <p:nvPr>
            <p:ph type="sldNum" sz="quarter" idx="5"/>
          </p:nvPr>
        </p:nvSpPr>
        <p:spPr/>
        <p:txBody>
          <a:bodyPr/>
          <a:lstStyle/>
          <a:p>
            <a:fld id="{4EE8C146-669A-FE42-B504-25D71B1973C1}" type="slidenum">
              <a:rPr lang="en-US" smtClean="0"/>
              <a:t>11</a:t>
            </a:fld>
            <a:endParaRPr lang="en-US"/>
          </a:p>
        </p:txBody>
      </p:sp>
    </p:spTree>
    <p:extLst>
      <p:ext uri="{BB962C8B-B14F-4D97-AF65-F5344CB8AC3E}">
        <p14:creationId xmlns:p14="http://schemas.microsoft.com/office/powerpoint/2010/main" val="2774505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F6383CF6-3163-4A28-BF77-30287A29B66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6DD5908E-8997-4D96-B477-C86158AD075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In Nebraska, we are located in a “Cold” Climate Zone (CZ5). But, we still We heat only slightly more than half the year and cool the remainder the year. Remembering basic physics; buildings in this CZ requires addressing heat and water travel in both directions through the building envelope!</a:t>
            </a:r>
          </a:p>
          <a:p>
            <a:r>
              <a:rPr lang="en-US" altLang="en-US" dirty="0"/>
              <a:t>Oh, we are also in Tornado alley so durability really matters too!</a:t>
            </a:r>
          </a:p>
        </p:txBody>
      </p:sp>
      <p:sp>
        <p:nvSpPr>
          <p:cNvPr id="52228" name="Slide Number Placeholder 3">
            <a:extLst>
              <a:ext uri="{FF2B5EF4-FFF2-40B4-BE49-F238E27FC236}">
                <a16:creationId xmlns:a16="http://schemas.microsoft.com/office/drawing/2014/main" id="{1E04C3E8-62C2-487D-92B5-569E82F9B5F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1A7EEB6-AA97-4ACE-9860-650092784EE6}" type="slidenum">
              <a:rPr lang="en-US" altLang="en-US" smtClean="0"/>
              <a:pPr/>
              <a:t>12</a:t>
            </a:fld>
            <a:endParaRPr lang="en-US" altLang="en-US"/>
          </a:p>
        </p:txBody>
      </p:sp>
    </p:spTree>
    <p:extLst>
      <p:ext uri="{BB962C8B-B14F-4D97-AF65-F5344CB8AC3E}">
        <p14:creationId xmlns:p14="http://schemas.microsoft.com/office/powerpoint/2010/main" val="4210341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9A3F3F-A43B-44E5-994D-6F91085575A8}" type="slidenum">
              <a:rPr lang="en-US" smtClean="0"/>
              <a:t>15</a:t>
            </a:fld>
            <a:endParaRPr lang="en-US"/>
          </a:p>
        </p:txBody>
      </p:sp>
    </p:spTree>
    <p:extLst>
      <p:ext uri="{BB962C8B-B14F-4D97-AF65-F5344CB8AC3E}">
        <p14:creationId xmlns:p14="http://schemas.microsoft.com/office/powerpoint/2010/main" val="1939341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E8C146-669A-FE42-B504-25D71B1973C1}" type="slidenum">
              <a:rPr lang="en-US" smtClean="0"/>
              <a:t>16</a:t>
            </a:fld>
            <a:endParaRPr lang="en-US"/>
          </a:p>
        </p:txBody>
      </p:sp>
    </p:spTree>
    <p:extLst>
      <p:ext uri="{BB962C8B-B14F-4D97-AF65-F5344CB8AC3E}">
        <p14:creationId xmlns:p14="http://schemas.microsoft.com/office/powerpoint/2010/main" val="8459246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49A3F3F-A43B-44E5-994D-6F91085575A8}" type="slidenum">
              <a:rPr lang="en-US" smtClean="0"/>
              <a:t>17</a:t>
            </a:fld>
            <a:endParaRPr lang="en-US"/>
          </a:p>
        </p:txBody>
      </p:sp>
    </p:spTree>
    <p:extLst>
      <p:ext uri="{BB962C8B-B14F-4D97-AF65-F5344CB8AC3E}">
        <p14:creationId xmlns:p14="http://schemas.microsoft.com/office/powerpoint/2010/main" val="410482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12575-5C07-D8AE-EA8A-1A249ADBD6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B47BB9E-EC39-4838-3511-FBB17999B0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22B308-2160-A2D2-B9F2-00EF1EC1CBE9}"/>
              </a:ext>
            </a:extLst>
          </p:cNvPr>
          <p:cNvSpPr>
            <a:spLocks noGrp="1"/>
          </p:cNvSpPr>
          <p:nvPr>
            <p:ph type="dt" sz="half" idx="10"/>
          </p:nvPr>
        </p:nvSpPr>
        <p:spPr/>
        <p:txBody>
          <a:bodyPr/>
          <a:lstStyle/>
          <a:p>
            <a:fld id="{77CC95A2-7B3D-487F-A919-6295E7631AB0}" type="datetimeFigureOut">
              <a:rPr lang="en-US" smtClean="0"/>
              <a:t>3/30/2023</a:t>
            </a:fld>
            <a:endParaRPr lang="en-US"/>
          </a:p>
        </p:txBody>
      </p:sp>
      <p:sp>
        <p:nvSpPr>
          <p:cNvPr id="5" name="Footer Placeholder 4">
            <a:extLst>
              <a:ext uri="{FF2B5EF4-FFF2-40B4-BE49-F238E27FC236}">
                <a16:creationId xmlns:a16="http://schemas.microsoft.com/office/drawing/2014/main" id="{7F3ABDF4-4E88-4EDB-7988-529FEBC8EA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8C6B00-1260-9341-E43A-FD6110E471B3}"/>
              </a:ext>
            </a:extLst>
          </p:cNvPr>
          <p:cNvSpPr>
            <a:spLocks noGrp="1"/>
          </p:cNvSpPr>
          <p:nvPr>
            <p:ph type="sldNum" sz="quarter" idx="12"/>
          </p:nvPr>
        </p:nvSpPr>
        <p:spPr/>
        <p:txBody>
          <a:bodyPr/>
          <a:lstStyle/>
          <a:p>
            <a:fld id="{DD45A989-878B-4E90-9A9F-F54E2FAD994D}" type="slidenum">
              <a:rPr lang="en-US" smtClean="0"/>
              <a:t>‹#›</a:t>
            </a:fld>
            <a:endParaRPr lang="en-US"/>
          </a:p>
        </p:txBody>
      </p:sp>
    </p:spTree>
    <p:extLst>
      <p:ext uri="{BB962C8B-B14F-4D97-AF65-F5344CB8AC3E}">
        <p14:creationId xmlns:p14="http://schemas.microsoft.com/office/powerpoint/2010/main" val="3231876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E42B5-C545-2A15-968C-C21D98E4ECF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112964-A3F1-4EC9-27D7-86D4ABDCF2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3AD035-0923-37A0-B005-47DA9AE37DA2}"/>
              </a:ext>
            </a:extLst>
          </p:cNvPr>
          <p:cNvSpPr>
            <a:spLocks noGrp="1"/>
          </p:cNvSpPr>
          <p:nvPr>
            <p:ph type="dt" sz="half" idx="10"/>
          </p:nvPr>
        </p:nvSpPr>
        <p:spPr/>
        <p:txBody>
          <a:bodyPr/>
          <a:lstStyle/>
          <a:p>
            <a:fld id="{77CC95A2-7B3D-487F-A919-6295E7631AB0}" type="datetimeFigureOut">
              <a:rPr lang="en-US" smtClean="0"/>
              <a:t>3/30/2023</a:t>
            </a:fld>
            <a:endParaRPr lang="en-US"/>
          </a:p>
        </p:txBody>
      </p:sp>
      <p:sp>
        <p:nvSpPr>
          <p:cNvPr id="5" name="Footer Placeholder 4">
            <a:extLst>
              <a:ext uri="{FF2B5EF4-FFF2-40B4-BE49-F238E27FC236}">
                <a16:creationId xmlns:a16="http://schemas.microsoft.com/office/drawing/2014/main" id="{AFC900AF-DFFA-6344-8EBB-49B7683B6B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829B1C-F88A-3F06-CC09-88B40E4AFB84}"/>
              </a:ext>
            </a:extLst>
          </p:cNvPr>
          <p:cNvSpPr>
            <a:spLocks noGrp="1"/>
          </p:cNvSpPr>
          <p:nvPr>
            <p:ph type="sldNum" sz="quarter" idx="12"/>
          </p:nvPr>
        </p:nvSpPr>
        <p:spPr/>
        <p:txBody>
          <a:bodyPr/>
          <a:lstStyle/>
          <a:p>
            <a:fld id="{DD45A989-878B-4E90-9A9F-F54E2FAD994D}" type="slidenum">
              <a:rPr lang="en-US" smtClean="0"/>
              <a:t>‹#›</a:t>
            </a:fld>
            <a:endParaRPr lang="en-US"/>
          </a:p>
        </p:txBody>
      </p:sp>
    </p:spTree>
    <p:extLst>
      <p:ext uri="{BB962C8B-B14F-4D97-AF65-F5344CB8AC3E}">
        <p14:creationId xmlns:p14="http://schemas.microsoft.com/office/powerpoint/2010/main" val="207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4410E5-C671-4221-2547-DCF9D56C5B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8C7AAF-A529-90AE-E6A4-C1E5226BBC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C2F8BD-F753-A317-A4DC-DCEA97A3DAA9}"/>
              </a:ext>
            </a:extLst>
          </p:cNvPr>
          <p:cNvSpPr>
            <a:spLocks noGrp="1"/>
          </p:cNvSpPr>
          <p:nvPr>
            <p:ph type="dt" sz="half" idx="10"/>
          </p:nvPr>
        </p:nvSpPr>
        <p:spPr/>
        <p:txBody>
          <a:bodyPr/>
          <a:lstStyle/>
          <a:p>
            <a:fld id="{77CC95A2-7B3D-487F-A919-6295E7631AB0}" type="datetimeFigureOut">
              <a:rPr lang="en-US" smtClean="0"/>
              <a:t>3/30/2023</a:t>
            </a:fld>
            <a:endParaRPr lang="en-US"/>
          </a:p>
        </p:txBody>
      </p:sp>
      <p:sp>
        <p:nvSpPr>
          <p:cNvPr id="5" name="Footer Placeholder 4">
            <a:extLst>
              <a:ext uri="{FF2B5EF4-FFF2-40B4-BE49-F238E27FC236}">
                <a16:creationId xmlns:a16="http://schemas.microsoft.com/office/drawing/2014/main" id="{9E5749DA-4312-F72E-3D7F-4AF23C7F24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043E91-EF5E-AB0B-5BEC-D746214AC33A}"/>
              </a:ext>
            </a:extLst>
          </p:cNvPr>
          <p:cNvSpPr>
            <a:spLocks noGrp="1"/>
          </p:cNvSpPr>
          <p:nvPr>
            <p:ph type="sldNum" sz="quarter" idx="12"/>
          </p:nvPr>
        </p:nvSpPr>
        <p:spPr/>
        <p:txBody>
          <a:bodyPr/>
          <a:lstStyle/>
          <a:p>
            <a:fld id="{DD45A989-878B-4E90-9A9F-F54E2FAD994D}" type="slidenum">
              <a:rPr lang="en-US" smtClean="0"/>
              <a:t>‹#›</a:t>
            </a:fld>
            <a:endParaRPr lang="en-US"/>
          </a:p>
        </p:txBody>
      </p:sp>
    </p:spTree>
    <p:extLst>
      <p:ext uri="{BB962C8B-B14F-4D97-AF65-F5344CB8AC3E}">
        <p14:creationId xmlns:p14="http://schemas.microsoft.com/office/powerpoint/2010/main" val="22201181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1">
    <p:spTree>
      <p:nvGrpSpPr>
        <p:cNvPr id="1" name=""/>
        <p:cNvGrpSpPr/>
        <p:nvPr/>
      </p:nvGrpSpPr>
      <p:grpSpPr>
        <a:xfrm>
          <a:off x="0" y="0"/>
          <a:ext cx="0" cy="0"/>
          <a:chOff x="0" y="0"/>
          <a:chExt cx="0" cy="0"/>
        </a:xfrm>
      </p:grpSpPr>
      <p:sp>
        <p:nvSpPr>
          <p:cNvPr id="8" name="Rectangle 7"/>
          <p:cNvSpPr/>
          <p:nvPr userDrawn="1"/>
        </p:nvSpPr>
        <p:spPr>
          <a:xfrm>
            <a:off x="0" y="0"/>
            <a:ext cx="12192000" cy="1828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p:nvPr>
        </p:nvSpPr>
        <p:spPr>
          <a:xfrm>
            <a:off x="1117600" y="838201"/>
            <a:ext cx="10464800" cy="579439"/>
          </a:xfrm>
        </p:spPr>
        <p:txBody>
          <a:bodyPr anchor="t">
            <a:normAutofit/>
          </a:bodyPr>
          <a:lstStyle>
            <a:lvl1pPr algn="l">
              <a:defRPr sz="3200">
                <a:solidFill>
                  <a:schemeClr val="tx1"/>
                </a:solidFill>
              </a:defRPr>
            </a:lvl1pPr>
          </a:lstStyle>
          <a:p>
            <a:r>
              <a:rPr lang="en-US" dirty="0"/>
              <a:t>Click to edit Master title style</a:t>
            </a:r>
          </a:p>
        </p:txBody>
      </p:sp>
      <p:sp>
        <p:nvSpPr>
          <p:cNvPr id="10" name="Rectangle 9"/>
          <p:cNvSpPr/>
          <p:nvPr userDrawn="1"/>
        </p:nvSpPr>
        <p:spPr>
          <a:xfrm>
            <a:off x="9243" y="6286854"/>
            <a:ext cx="609600" cy="348543"/>
          </a:xfrm>
          <a:prstGeom prst="rect">
            <a:avLst/>
          </a:prstGeom>
          <a:solidFill>
            <a:schemeClr val="accent6">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Slide Number Placeholder 5"/>
          <p:cNvSpPr>
            <a:spLocks noGrp="1"/>
          </p:cNvSpPr>
          <p:nvPr>
            <p:ph type="sldNum" sz="quarter" idx="12"/>
          </p:nvPr>
        </p:nvSpPr>
        <p:spPr>
          <a:xfrm>
            <a:off x="9243" y="6317672"/>
            <a:ext cx="609600" cy="332509"/>
          </a:xfrm>
          <a:solidFill>
            <a:schemeClr val="accent6">
              <a:lumMod val="75000"/>
            </a:schemeClr>
          </a:solidFill>
        </p:spPr>
        <p:txBody>
          <a:bodyPr/>
          <a:lstStyle>
            <a:lvl1pPr algn="ctr">
              <a:defRPr>
                <a:solidFill>
                  <a:schemeClr val="bg2"/>
                </a:solidFill>
              </a:defRPr>
            </a:lvl1pPr>
          </a:lstStyle>
          <a:p>
            <a:fld id="{050977DB-C199-4239-9DBC-7EB61C6B3E59}" type="slidenum">
              <a:rPr lang="en-US" smtClean="0"/>
              <a:pPr/>
              <a:t>‹#›</a:t>
            </a:fld>
            <a:endParaRPr lang="en-US" dirty="0"/>
          </a:p>
        </p:txBody>
      </p:sp>
      <p:sp>
        <p:nvSpPr>
          <p:cNvPr id="14" name="Content Placeholder 13"/>
          <p:cNvSpPr>
            <a:spLocks noGrp="1"/>
          </p:cNvSpPr>
          <p:nvPr>
            <p:ph sz="quarter" idx="13"/>
          </p:nvPr>
        </p:nvSpPr>
        <p:spPr>
          <a:xfrm>
            <a:off x="1117600" y="1447800"/>
            <a:ext cx="10363200" cy="4572000"/>
          </a:xfrm>
        </p:spPr>
        <p:txBody>
          <a:bodyPr>
            <a:normAutofit/>
          </a:bodyPr>
          <a:lstStyle>
            <a:lvl1pPr marL="457189" indent="-457189">
              <a:spcAft>
                <a:spcPts val="1600"/>
              </a:spcAft>
              <a:buFont typeface="Arial" pitchFamily="34" charset="0"/>
              <a:buChar char="•"/>
              <a:defRPr sz="2667"/>
            </a:lvl1pPr>
            <a:lvl2pPr marL="990575" indent="-380990">
              <a:spcAft>
                <a:spcPts val="1600"/>
              </a:spcAft>
              <a:buFont typeface="Arial" pitchFamily="34" charset="0"/>
              <a:buChar char="•"/>
              <a:defRPr sz="2400"/>
            </a:lvl2pPr>
            <a:lvl3pPr marL="1523962" indent="-304792">
              <a:spcAft>
                <a:spcPts val="1600"/>
              </a:spcAft>
              <a:buFont typeface="Arial" pitchFamily="34" charset="0"/>
              <a:buChar char="•"/>
              <a:defRPr sz="2133"/>
            </a:lvl3pPr>
            <a:lvl4pPr marL="2133547" indent="-304792">
              <a:spcAft>
                <a:spcPts val="1600"/>
              </a:spcAft>
              <a:buFont typeface="Arial" pitchFamily="34" charset="0"/>
              <a:buChar char="•"/>
              <a:defRPr sz="1867"/>
            </a:lvl4pPr>
            <a:lvl5pPr marL="2743131" indent="-304792">
              <a:spcAft>
                <a:spcPts val="1600"/>
              </a:spcAft>
              <a:buFont typeface="Arial" pitchFamily="34" charset="0"/>
              <a:buChar cha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51617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2836A-966E-4557-2E53-6B26EE8C44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75B512-1095-D698-1C00-A665152666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27B046-26E8-C6F0-3C09-594138A1354E}"/>
              </a:ext>
            </a:extLst>
          </p:cNvPr>
          <p:cNvSpPr>
            <a:spLocks noGrp="1"/>
          </p:cNvSpPr>
          <p:nvPr>
            <p:ph type="dt" sz="half" idx="10"/>
          </p:nvPr>
        </p:nvSpPr>
        <p:spPr/>
        <p:txBody>
          <a:bodyPr/>
          <a:lstStyle/>
          <a:p>
            <a:fld id="{77CC95A2-7B3D-487F-A919-6295E7631AB0}" type="datetimeFigureOut">
              <a:rPr lang="en-US" smtClean="0"/>
              <a:t>3/30/2023</a:t>
            </a:fld>
            <a:endParaRPr lang="en-US"/>
          </a:p>
        </p:txBody>
      </p:sp>
      <p:sp>
        <p:nvSpPr>
          <p:cNvPr id="5" name="Footer Placeholder 4">
            <a:extLst>
              <a:ext uri="{FF2B5EF4-FFF2-40B4-BE49-F238E27FC236}">
                <a16:creationId xmlns:a16="http://schemas.microsoft.com/office/drawing/2014/main" id="{C74148D8-1054-F543-7978-A0ADD9E310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E4E4AB-E075-F0A4-53D5-BCB057D47AA1}"/>
              </a:ext>
            </a:extLst>
          </p:cNvPr>
          <p:cNvSpPr>
            <a:spLocks noGrp="1"/>
          </p:cNvSpPr>
          <p:nvPr>
            <p:ph type="sldNum" sz="quarter" idx="12"/>
          </p:nvPr>
        </p:nvSpPr>
        <p:spPr/>
        <p:txBody>
          <a:bodyPr/>
          <a:lstStyle/>
          <a:p>
            <a:fld id="{DD45A989-878B-4E90-9A9F-F54E2FAD994D}" type="slidenum">
              <a:rPr lang="en-US" smtClean="0"/>
              <a:t>‹#›</a:t>
            </a:fld>
            <a:endParaRPr lang="en-US"/>
          </a:p>
        </p:txBody>
      </p:sp>
    </p:spTree>
    <p:extLst>
      <p:ext uri="{BB962C8B-B14F-4D97-AF65-F5344CB8AC3E}">
        <p14:creationId xmlns:p14="http://schemas.microsoft.com/office/powerpoint/2010/main" val="1320632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46694-8420-2E8D-0DEE-938E339CF0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FED3F07-1D83-D12E-5E23-D978F5237F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A549EF-E9C0-27D5-CA72-335E0F0FE7A3}"/>
              </a:ext>
            </a:extLst>
          </p:cNvPr>
          <p:cNvSpPr>
            <a:spLocks noGrp="1"/>
          </p:cNvSpPr>
          <p:nvPr>
            <p:ph type="dt" sz="half" idx="10"/>
          </p:nvPr>
        </p:nvSpPr>
        <p:spPr/>
        <p:txBody>
          <a:bodyPr/>
          <a:lstStyle/>
          <a:p>
            <a:fld id="{77CC95A2-7B3D-487F-A919-6295E7631AB0}" type="datetimeFigureOut">
              <a:rPr lang="en-US" smtClean="0"/>
              <a:t>3/30/2023</a:t>
            </a:fld>
            <a:endParaRPr lang="en-US"/>
          </a:p>
        </p:txBody>
      </p:sp>
      <p:sp>
        <p:nvSpPr>
          <p:cNvPr id="5" name="Footer Placeholder 4">
            <a:extLst>
              <a:ext uri="{FF2B5EF4-FFF2-40B4-BE49-F238E27FC236}">
                <a16:creationId xmlns:a16="http://schemas.microsoft.com/office/drawing/2014/main" id="{CABE0015-F6C7-0115-3AEC-1808F53849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152177-97EB-0618-2C8E-C9AA0967D16B}"/>
              </a:ext>
            </a:extLst>
          </p:cNvPr>
          <p:cNvSpPr>
            <a:spLocks noGrp="1"/>
          </p:cNvSpPr>
          <p:nvPr>
            <p:ph type="sldNum" sz="quarter" idx="12"/>
          </p:nvPr>
        </p:nvSpPr>
        <p:spPr/>
        <p:txBody>
          <a:bodyPr/>
          <a:lstStyle/>
          <a:p>
            <a:fld id="{DD45A989-878B-4E90-9A9F-F54E2FAD994D}" type="slidenum">
              <a:rPr lang="en-US" smtClean="0"/>
              <a:t>‹#›</a:t>
            </a:fld>
            <a:endParaRPr lang="en-US"/>
          </a:p>
        </p:txBody>
      </p:sp>
    </p:spTree>
    <p:extLst>
      <p:ext uri="{BB962C8B-B14F-4D97-AF65-F5344CB8AC3E}">
        <p14:creationId xmlns:p14="http://schemas.microsoft.com/office/powerpoint/2010/main" val="2128165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84595-279F-8E55-9C59-A94FC7D286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EE7DE0-2D1B-DE4F-60E1-585E0E2C41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F3E6A7-FB0A-FF66-6CDE-03002E3C707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296407-51DB-7F80-B25D-22E528EDAC78}"/>
              </a:ext>
            </a:extLst>
          </p:cNvPr>
          <p:cNvSpPr>
            <a:spLocks noGrp="1"/>
          </p:cNvSpPr>
          <p:nvPr>
            <p:ph type="dt" sz="half" idx="10"/>
          </p:nvPr>
        </p:nvSpPr>
        <p:spPr/>
        <p:txBody>
          <a:bodyPr/>
          <a:lstStyle/>
          <a:p>
            <a:fld id="{77CC95A2-7B3D-487F-A919-6295E7631AB0}" type="datetimeFigureOut">
              <a:rPr lang="en-US" smtClean="0"/>
              <a:t>3/30/2023</a:t>
            </a:fld>
            <a:endParaRPr lang="en-US"/>
          </a:p>
        </p:txBody>
      </p:sp>
      <p:sp>
        <p:nvSpPr>
          <p:cNvPr id="6" name="Footer Placeholder 5">
            <a:extLst>
              <a:ext uri="{FF2B5EF4-FFF2-40B4-BE49-F238E27FC236}">
                <a16:creationId xmlns:a16="http://schemas.microsoft.com/office/drawing/2014/main" id="{171AA9BB-6A76-14BE-CBC2-B1BDC3E814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EDE618-6B0B-8AA5-A6D7-3D2B2AE2DEAA}"/>
              </a:ext>
            </a:extLst>
          </p:cNvPr>
          <p:cNvSpPr>
            <a:spLocks noGrp="1"/>
          </p:cNvSpPr>
          <p:nvPr>
            <p:ph type="sldNum" sz="quarter" idx="12"/>
          </p:nvPr>
        </p:nvSpPr>
        <p:spPr/>
        <p:txBody>
          <a:bodyPr/>
          <a:lstStyle/>
          <a:p>
            <a:fld id="{DD45A989-878B-4E90-9A9F-F54E2FAD994D}" type="slidenum">
              <a:rPr lang="en-US" smtClean="0"/>
              <a:t>‹#›</a:t>
            </a:fld>
            <a:endParaRPr lang="en-US"/>
          </a:p>
        </p:txBody>
      </p:sp>
    </p:spTree>
    <p:extLst>
      <p:ext uri="{BB962C8B-B14F-4D97-AF65-F5344CB8AC3E}">
        <p14:creationId xmlns:p14="http://schemas.microsoft.com/office/powerpoint/2010/main" val="432161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AC8A4-B59E-C427-BC01-21F53E11172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AF99811-60DA-9276-561A-3A8D7A4EE4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4E9423-A843-5683-6BFA-1EFB7C37239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D559B9-1580-F5DA-535E-29BBF92347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BA34DE-7177-588A-B962-6F72F6C2B4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E18948-25E8-239A-497D-FD4559A45ADF}"/>
              </a:ext>
            </a:extLst>
          </p:cNvPr>
          <p:cNvSpPr>
            <a:spLocks noGrp="1"/>
          </p:cNvSpPr>
          <p:nvPr>
            <p:ph type="dt" sz="half" idx="10"/>
          </p:nvPr>
        </p:nvSpPr>
        <p:spPr/>
        <p:txBody>
          <a:bodyPr/>
          <a:lstStyle/>
          <a:p>
            <a:fld id="{77CC95A2-7B3D-487F-A919-6295E7631AB0}" type="datetimeFigureOut">
              <a:rPr lang="en-US" smtClean="0"/>
              <a:t>3/30/2023</a:t>
            </a:fld>
            <a:endParaRPr lang="en-US"/>
          </a:p>
        </p:txBody>
      </p:sp>
      <p:sp>
        <p:nvSpPr>
          <p:cNvPr id="8" name="Footer Placeholder 7">
            <a:extLst>
              <a:ext uri="{FF2B5EF4-FFF2-40B4-BE49-F238E27FC236}">
                <a16:creationId xmlns:a16="http://schemas.microsoft.com/office/drawing/2014/main" id="{7FA16F5A-758A-E24D-E450-E7FE0E4937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B5FC6A-C4A4-219E-D68A-78B7631D208A}"/>
              </a:ext>
            </a:extLst>
          </p:cNvPr>
          <p:cNvSpPr>
            <a:spLocks noGrp="1"/>
          </p:cNvSpPr>
          <p:nvPr>
            <p:ph type="sldNum" sz="quarter" idx="12"/>
          </p:nvPr>
        </p:nvSpPr>
        <p:spPr/>
        <p:txBody>
          <a:bodyPr/>
          <a:lstStyle/>
          <a:p>
            <a:fld id="{DD45A989-878B-4E90-9A9F-F54E2FAD994D}" type="slidenum">
              <a:rPr lang="en-US" smtClean="0"/>
              <a:t>‹#›</a:t>
            </a:fld>
            <a:endParaRPr lang="en-US"/>
          </a:p>
        </p:txBody>
      </p:sp>
    </p:spTree>
    <p:extLst>
      <p:ext uri="{BB962C8B-B14F-4D97-AF65-F5344CB8AC3E}">
        <p14:creationId xmlns:p14="http://schemas.microsoft.com/office/powerpoint/2010/main" val="1182932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3E743-F574-2933-544C-10ED24FCC96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3614AF-31E5-D8A6-A005-A69AE3DC4C36}"/>
              </a:ext>
            </a:extLst>
          </p:cNvPr>
          <p:cNvSpPr>
            <a:spLocks noGrp="1"/>
          </p:cNvSpPr>
          <p:nvPr>
            <p:ph type="dt" sz="half" idx="10"/>
          </p:nvPr>
        </p:nvSpPr>
        <p:spPr/>
        <p:txBody>
          <a:bodyPr/>
          <a:lstStyle/>
          <a:p>
            <a:fld id="{77CC95A2-7B3D-487F-A919-6295E7631AB0}" type="datetimeFigureOut">
              <a:rPr lang="en-US" smtClean="0"/>
              <a:t>3/30/2023</a:t>
            </a:fld>
            <a:endParaRPr lang="en-US"/>
          </a:p>
        </p:txBody>
      </p:sp>
      <p:sp>
        <p:nvSpPr>
          <p:cNvPr id="4" name="Footer Placeholder 3">
            <a:extLst>
              <a:ext uri="{FF2B5EF4-FFF2-40B4-BE49-F238E27FC236}">
                <a16:creationId xmlns:a16="http://schemas.microsoft.com/office/drawing/2014/main" id="{D1909580-B713-0F0B-2267-F4DD664391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C38184-3DB7-B160-8C31-5CB250511656}"/>
              </a:ext>
            </a:extLst>
          </p:cNvPr>
          <p:cNvSpPr>
            <a:spLocks noGrp="1"/>
          </p:cNvSpPr>
          <p:nvPr>
            <p:ph type="sldNum" sz="quarter" idx="12"/>
          </p:nvPr>
        </p:nvSpPr>
        <p:spPr/>
        <p:txBody>
          <a:bodyPr/>
          <a:lstStyle/>
          <a:p>
            <a:fld id="{DD45A989-878B-4E90-9A9F-F54E2FAD994D}" type="slidenum">
              <a:rPr lang="en-US" smtClean="0"/>
              <a:t>‹#›</a:t>
            </a:fld>
            <a:endParaRPr lang="en-US"/>
          </a:p>
        </p:txBody>
      </p:sp>
    </p:spTree>
    <p:extLst>
      <p:ext uri="{BB962C8B-B14F-4D97-AF65-F5344CB8AC3E}">
        <p14:creationId xmlns:p14="http://schemas.microsoft.com/office/powerpoint/2010/main" val="4000961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D32883-B644-F75E-E8AA-246587541B5D}"/>
              </a:ext>
            </a:extLst>
          </p:cNvPr>
          <p:cNvSpPr>
            <a:spLocks noGrp="1"/>
          </p:cNvSpPr>
          <p:nvPr>
            <p:ph type="dt" sz="half" idx="10"/>
          </p:nvPr>
        </p:nvSpPr>
        <p:spPr/>
        <p:txBody>
          <a:bodyPr/>
          <a:lstStyle/>
          <a:p>
            <a:fld id="{77CC95A2-7B3D-487F-A919-6295E7631AB0}" type="datetimeFigureOut">
              <a:rPr lang="en-US" smtClean="0"/>
              <a:t>3/30/2023</a:t>
            </a:fld>
            <a:endParaRPr lang="en-US"/>
          </a:p>
        </p:txBody>
      </p:sp>
      <p:sp>
        <p:nvSpPr>
          <p:cNvPr id="3" name="Footer Placeholder 2">
            <a:extLst>
              <a:ext uri="{FF2B5EF4-FFF2-40B4-BE49-F238E27FC236}">
                <a16:creationId xmlns:a16="http://schemas.microsoft.com/office/drawing/2014/main" id="{D25FBB7F-79BA-71C9-7234-138E776003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E9E22-47EC-668C-059B-6B6B69719CD6}"/>
              </a:ext>
            </a:extLst>
          </p:cNvPr>
          <p:cNvSpPr>
            <a:spLocks noGrp="1"/>
          </p:cNvSpPr>
          <p:nvPr>
            <p:ph type="sldNum" sz="quarter" idx="12"/>
          </p:nvPr>
        </p:nvSpPr>
        <p:spPr/>
        <p:txBody>
          <a:bodyPr/>
          <a:lstStyle/>
          <a:p>
            <a:fld id="{DD45A989-878B-4E90-9A9F-F54E2FAD994D}" type="slidenum">
              <a:rPr lang="en-US" smtClean="0"/>
              <a:t>‹#›</a:t>
            </a:fld>
            <a:endParaRPr lang="en-US"/>
          </a:p>
        </p:txBody>
      </p:sp>
    </p:spTree>
    <p:extLst>
      <p:ext uri="{BB962C8B-B14F-4D97-AF65-F5344CB8AC3E}">
        <p14:creationId xmlns:p14="http://schemas.microsoft.com/office/powerpoint/2010/main" val="2950598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D3816-C105-4604-774D-D3D00F0326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30908C-4002-16AC-6019-C0615DB231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E64496-5BCB-69C3-FDFF-94A18E5CB5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B33864-BE58-7DB9-29A3-C3EE1F47F0D7}"/>
              </a:ext>
            </a:extLst>
          </p:cNvPr>
          <p:cNvSpPr>
            <a:spLocks noGrp="1"/>
          </p:cNvSpPr>
          <p:nvPr>
            <p:ph type="dt" sz="half" idx="10"/>
          </p:nvPr>
        </p:nvSpPr>
        <p:spPr/>
        <p:txBody>
          <a:bodyPr/>
          <a:lstStyle/>
          <a:p>
            <a:fld id="{77CC95A2-7B3D-487F-A919-6295E7631AB0}" type="datetimeFigureOut">
              <a:rPr lang="en-US" smtClean="0"/>
              <a:t>3/30/2023</a:t>
            </a:fld>
            <a:endParaRPr lang="en-US"/>
          </a:p>
        </p:txBody>
      </p:sp>
      <p:sp>
        <p:nvSpPr>
          <p:cNvPr id="6" name="Footer Placeholder 5">
            <a:extLst>
              <a:ext uri="{FF2B5EF4-FFF2-40B4-BE49-F238E27FC236}">
                <a16:creationId xmlns:a16="http://schemas.microsoft.com/office/drawing/2014/main" id="{2249E3E1-8418-96B1-F074-EB0BA93670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5F1F9E-E6F6-5D22-2E0E-7EB8D615999E}"/>
              </a:ext>
            </a:extLst>
          </p:cNvPr>
          <p:cNvSpPr>
            <a:spLocks noGrp="1"/>
          </p:cNvSpPr>
          <p:nvPr>
            <p:ph type="sldNum" sz="quarter" idx="12"/>
          </p:nvPr>
        </p:nvSpPr>
        <p:spPr/>
        <p:txBody>
          <a:bodyPr/>
          <a:lstStyle/>
          <a:p>
            <a:fld id="{DD45A989-878B-4E90-9A9F-F54E2FAD994D}" type="slidenum">
              <a:rPr lang="en-US" smtClean="0"/>
              <a:t>‹#›</a:t>
            </a:fld>
            <a:endParaRPr lang="en-US"/>
          </a:p>
        </p:txBody>
      </p:sp>
    </p:spTree>
    <p:extLst>
      <p:ext uri="{BB962C8B-B14F-4D97-AF65-F5344CB8AC3E}">
        <p14:creationId xmlns:p14="http://schemas.microsoft.com/office/powerpoint/2010/main" val="1723016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4B1D3-7D7A-DDE7-34DB-96EEDA7931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EBDED80-6EFD-CA57-3396-E03BE53209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C0DCA7-6C06-1936-3A26-EF51EAA08B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DAE259-D644-60C9-E016-B45507D90AAC}"/>
              </a:ext>
            </a:extLst>
          </p:cNvPr>
          <p:cNvSpPr>
            <a:spLocks noGrp="1"/>
          </p:cNvSpPr>
          <p:nvPr>
            <p:ph type="dt" sz="half" idx="10"/>
          </p:nvPr>
        </p:nvSpPr>
        <p:spPr/>
        <p:txBody>
          <a:bodyPr/>
          <a:lstStyle/>
          <a:p>
            <a:fld id="{77CC95A2-7B3D-487F-A919-6295E7631AB0}" type="datetimeFigureOut">
              <a:rPr lang="en-US" smtClean="0"/>
              <a:t>3/30/2023</a:t>
            </a:fld>
            <a:endParaRPr lang="en-US"/>
          </a:p>
        </p:txBody>
      </p:sp>
      <p:sp>
        <p:nvSpPr>
          <p:cNvPr id="6" name="Footer Placeholder 5">
            <a:extLst>
              <a:ext uri="{FF2B5EF4-FFF2-40B4-BE49-F238E27FC236}">
                <a16:creationId xmlns:a16="http://schemas.microsoft.com/office/drawing/2014/main" id="{3746638E-9D96-6F59-E879-85F1AF0315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79CB12-FA9F-A154-8EE2-F6A774688EE7}"/>
              </a:ext>
            </a:extLst>
          </p:cNvPr>
          <p:cNvSpPr>
            <a:spLocks noGrp="1"/>
          </p:cNvSpPr>
          <p:nvPr>
            <p:ph type="sldNum" sz="quarter" idx="12"/>
          </p:nvPr>
        </p:nvSpPr>
        <p:spPr/>
        <p:txBody>
          <a:bodyPr/>
          <a:lstStyle/>
          <a:p>
            <a:fld id="{DD45A989-878B-4E90-9A9F-F54E2FAD994D}" type="slidenum">
              <a:rPr lang="en-US" smtClean="0"/>
              <a:t>‹#›</a:t>
            </a:fld>
            <a:endParaRPr lang="en-US"/>
          </a:p>
        </p:txBody>
      </p:sp>
    </p:spTree>
    <p:extLst>
      <p:ext uri="{BB962C8B-B14F-4D97-AF65-F5344CB8AC3E}">
        <p14:creationId xmlns:p14="http://schemas.microsoft.com/office/powerpoint/2010/main" val="3542792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060B2C-1041-427E-E0EC-5A39E19B26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8466F6D-9CEF-61E1-C878-43BCD82ECE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BDAE1D-4122-B0D9-F659-2DE4C00469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CC95A2-7B3D-487F-A919-6295E7631AB0}" type="datetimeFigureOut">
              <a:rPr lang="en-US" smtClean="0"/>
              <a:t>3/30/2023</a:t>
            </a:fld>
            <a:endParaRPr lang="en-US"/>
          </a:p>
        </p:txBody>
      </p:sp>
      <p:sp>
        <p:nvSpPr>
          <p:cNvPr id="5" name="Footer Placeholder 4">
            <a:extLst>
              <a:ext uri="{FF2B5EF4-FFF2-40B4-BE49-F238E27FC236}">
                <a16:creationId xmlns:a16="http://schemas.microsoft.com/office/drawing/2014/main" id="{06C20D54-958A-6768-7684-4B1EB780AB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FEC8D72-7B54-71B6-C990-72C38812A7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45A989-878B-4E90-9A9F-F54E2FAD994D}" type="slidenum">
              <a:rPr lang="en-US" smtClean="0"/>
              <a:t>‹#›</a:t>
            </a:fld>
            <a:endParaRPr lang="en-US"/>
          </a:p>
        </p:txBody>
      </p:sp>
    </p:spTree>
    <p:extLst>
      <p:ext uri="{BB962C8B-B14F-4D97-AF65-F5344CB8AC3E}">
        <p14:creationId xmlns:p14="http://schemas.microsoft.com/office/powerpoint/2010/main" val="429156997"/>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gif"/><Relationship Id="rId7"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11.xml"/><Relationship Id="rId3" Type="http://schemas.microsoft.com/office/2007/relationships/media" Target="../media/media2.wmv"/><Relationship Id="rId7" Type="http://schemas.openxmlformats.org/officeDocument/2006/relationships/slideLayout" Target="../slideLayouts/slideLayout6.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video" Target="../media/media3.wmv"/><Relationship Id="rId11" Type="http://schemas.openxmlformats.org/officeDocument/2006/relationships/image" Target="../media/image27.png"/><Relationship Id="rId5" Type="http://schemas.microsoft.com/office/2007/relationships/media" Target="../media/media3.wmv"/><Relationship Id="rId10" Type="http://schemas.openxmlformats.org/officeDocument/2006/relationships/image" Target="../media/image26.png"/><Relationship Id="rId4" Type="http://schemas.openxmlformats.org/officeDocument/2006/relationships/video" Target="../media/media2.wmv"/><Relationship Id="rId9"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hyperlink" Target="https://www.pnnl.gov/main/publications/external/technical_reports/PNNL-26348.pdf"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www.appraisalinstitute.org/education/green_energy_addendum.aspx"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hyperlink" Target="mailto:matt@verda-solutions.com"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11.emf"/><Relationship Id="rId2" Type="http://schemas.openxmlformats.org/officeDocument/2006/relationships/image" Target="../media/image6.emf"/><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png"/><Relationship Id="rId4" Type="http://schemas.openxmlformats.org/officeDocument/2006/relationships/image" Target="../media/image8.emf"/></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1B18F9A-8ADC-F1A3-C084-48B85A7C58D8}"/>
              </a:ext>
            </a:extLst>
          </p:cNvPr>
          <p:cNvSpPr>
            <a:spLocks noGrp="1"/>
          </p:cNvSpPr>
          <p:nvPr>
            <p:ph type="subTitle" idx="1"/>
          </p:nvPr>
        </p:nvSpPr>
        <p:spPr>
          <a:xfrm>
            <a:off x="1636542" y="3165939"/>
            <a:ext cx="9144000" cy="1655762"/>
          </a:xfrm>
        </p:spPr>
        <p:txBody>
          <a:bodyPr>
            <a:normAutofit/>
          </a:bodyPr>
          <a:lstStyle/>
          <a:p>
            <a:endParaRPr lang="en-US" dirty="0"/>
          </a:p>
          <a:p>
            <a:r>
              <a:rPr lang="en-US" sz="4800" dirty="0"/>
              <a:t>Building Envelope = Net Zero Energy</a:t>
            </a:r>
          </a:p>
        </p:txBody>
      </p:sp>
      <p:pic>
        <p:nvPicPr>
          <p:cNvPr id="4" name="Picture 3" descr="Logo&#10;&#10;Description automatically generated">
            <a:extLst>
              <a:ext uri="{FF2B5EF4-FFF2-40B4-BE49-F238E27FC236}">
                <a16:creationId xmlns:a16="http://schemas.microsoft.com/office/drawing/2014/main" id="{B4F00F22-55A6-337F-16EB-311C199A85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615" y="466639"/>
            <a:ext cx="6142892" cy="2479675"/>
          </a:xfrm>
          <a:prstGeom prst="rect">
            <a:avLst/>
          </a:prstGeom>
        </p:spPr>
      </p:pic>
      <p:sp>
        <p:nvSpPr>
          <p:cNvPr id="5" name="TextBox 4">
            <a:extLst>
              <a:ext uri="{FF2B5EF4-FFF2-40B4-BE49-F238E27FC236}">
                <a16:creationId xmlns:a16="http://schemas.microsoft.com/office/drawing/2014/main" id="{C8DD159D-FB6E-87C7-EFF9-5E04F6E0EF7B}"/>
              </a:ext>
            </a:extLst>
          </p:cNvPr>
          <p:cNvSpPr txBox="1"/>
          <p:nvPr/>
        </p:nvSpPr>
        <p:spPr>
          <a:xfrm>
            <a:off x="3636490" y="4821701"/>
            <a:ext cx="5362558" cy="1569660"/>
          </a:xfrm>
          <a:prstGeom prst="rect">
            <a:avLst/>
          </a:prstGeom>
          <a:noFill/>
        </p:spPr>
        <p:txBody>
          <a:bodyPr wrap="none" rtlCol="0">
            <a:spAutoFit/>
          </a:bodyPr>
          <a:lstStyle/>
          <a:p>
            <a:pPr algn="ctr"/>
            <a:r>
              <a:rPr lang="en-US" sz="3200" dirty="0"/>
              <a:t>Matt Belcher, CEO</a:t>
            </a:r>
          </a:p>
          <a:p>
            <a:pPr algn="ctr"/>
            <a:r>
              <a:rPr lang="en-US" sz="3200" dirty="0"/>
              <a:t>Verdatek Solutions LLC</a:t>
            </a:r>
          </a:p>
          <a:p>
            <a:pPr algn="ctr"/>
            <a:r>
              <a:rPr lang="en-US" sz="3200" dirty="0"/>
              <a:t>Enhanced Building Systems LLC</a:t>
            </a:r>
          </a:p>
        </p:txBody>
      </p:sp>
    </p:spTree>
    <p:extLst>
      <p:ext uri="{BB962C8B-B14F-4D97-AF65-F5344CB8AC3E}">
        <p14:creationId xmlns:p14="http://schemas.microsoft.com/office/powerpoint/2010/main" val="30452955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13EC5-B475-40F8-AC07-3946E9C5AE5A}"/>
              </a:ext>
            </a:extLst>
          </p:cNvPr>
          <p:cNvSpPr>
            <a:spLocks noGrp="1"/>
          </p:cNvSpPr>
          <p:nvPr>
            <p:ph type="title"/>
          </p:nvPr>
        </p:nvSpPr>
        <p:spPr/>
        <p:txBody>
          <a:bodyPr>
            <a:normAutofit/>
          </a:bodyPr>
          <a:lstStyle/>
          <a:p>
            <a:r>
              <a:rPr lang="en-US" sz="3600" dirty="0"/>
              <a:t>Continuous Insulation - Typical Framing</a:t>
            </a:r>
          </a:p>
        </p:txBody>
      </p:sp>
      <p:sp>
        <p:nvSpPr>
          <p:cNvPr id="9" name="Content Placeholder 8">
            <a:extLst>
              <a:ext uri="{FF2B5EF4-FFF2-40B4-BE49-F238E27FC236}">
                <a16:creationId xmlns:a16="http://schemas.microsoft.com/office/drawing/2014/main" id="{22374216-8D7C-4179-A040-42F5EA1576B2}"/>
              </a:ext>
            </a:extLst>
          </p:cNvPr>
          <p:cNvSpPr>
            <a:spLocks noGrp="1"/>
          </p:cNvSpPr>
          <p:nvPr>
            <p:ph idx="1"/>
          </p:nvPr>
        </p:nvSpPr>
        <p:spPr>
          <a:xfrm>
            <a:off x="1232534" y="1526423"/>
            <a:ext cx="2332691" cy="4525963"/>
          </a:xfrm>
        </p:spPr>
        <p:txBody>
          <a:bodyPr>
            <a:normAutofit fontScale="70000" lnSpcReduction="20000"/>
          </a:bodyPr>
          <a:lstStyle/>
          <a:p>
            <a:pPr marL="214313" indent="-214313"/>
            <a:r>
              <a:rPr lang="en-US" sz="3200" dirty="0">
                <a:solidFill>
                  <a:srgbClr val="009BE1"/>
                </a:solidFill>
                <a:latin typeface="Arial" panose="020B0604020202020204" pitchFamily="34" charset="0"/>
                <a:cs typeface="Arial" panose="020B0604020202020204" pitchFamily="34" charset="0"/>
              </a:rPr>
              <a:t>Typical wall with continuous insulation on the exterior</a:t>
            </a:r>
          </a:p>
          <a:p>
            <a:pPr marL="214313" indent="-214313"/>
            <a:endParaRPr lang="en-US" sz="3200" dirty="0">
              <a:solidFill>
                <a:srgbClr val="009BE1"/>
              </a:solidFill>
              <a:latin typeface="Arial" panose="020B0604020202020204" pitchFamily="34" charset="0"/>
              <a:cs typeface="Arial" panose="020B0604020202020204" pitchFamily="34" charset="0"/>
            </a:endParaRPr>
          </a:p>
          <a:p>
            <a:pPr marL="214313" indent="-214313"/>
            <a:r>
              <a:rPr lang="en-US" sz="3200" dirty="0">
                <a:solidFill>
                  <a:srgbClr val="009BE1"/>
                </a:solidFill>
                <a:latin typeface="Arial" panose="020B0604020202020204" pitchFamily="34" charset="0"/>
                <a:cs typeface="Arial" panose="020B0604020202020204" pitchFamily="34" charset="0"/>
              </a:rPr>
              <a:t>Be sure to </a:t>
            </a:r>
            <a:r>
              <a:rPr lang="en-US" sz="3200" b="1" dirty="0">
                <a:solidFill>
                  <a:srgbClr val="009BE1"/>
                </a:solidFill>
                <a:latin typeface="Arial" panose="020B0604020202020204" pitchFamily="34" charset="0"/>
                <a:cs typeface="Arial" panose="020B0604020202020204" pitchFamily="34" charset="0"/>
              </a:rPr>
              <a:t>seal all seams </a:t>
            </a:r>
            <a:r>
              <a:rPr lang="en-US" sz="3200" dirty="0">
                <a:solidFill>
                  <a:srgbClr val="009BE1"/>
                </a:solidFill>
                <a:latin typeface="Arial" panose="020B0604020202020204" pitchFamily="34" charset="0"/>
                <a:cs typeface="Arial" panose="020B0604020202020204" pitchFamily="34" charset="0"/>
              </a:rPr>
              <a:t>in continuous insulation</a:t>
            </a:r>
          </a:p>
          <a:p>
            <a:pPr marL="214313" indent="-214313"/>
            <a:endParaRPr lang="en-US" sz="3200" dirty="0">
              <a:solidFill>
                <a:srgbClr val="009BE1"/>
              </a:solidFill>
              <a:latin typeface="Arial" panose="020B0604020202020204" pitchFamily="34" charset="0"/>
              <a:cs typeface="Arial" panose="020B0604020202020204" pitchFamily="34" charset="0"/>
            </a:endParaRPr>
          </a:p>
          <a:p>
            <a:pPr marL="214313" indent="-214313"/>
            <a:r>
              <a:rPr lang="en-US" sz="3200" dirty="0">
                <a:solidFill>
                  <a:srgbClr val="009BE1"/>
                </a:solidFill>
                <a:latin typeface="Arial" panose="020B0604020202020204" pitchFamily="34" charset="0"/>
                <a:cs typeface="Arial" panose="020B0604020202020204" pitchFamily="34" charset="0"/>
              </a:rPr>
              <a:t>Stud cavity can accommodate various types of insulation</a:t>
            </a:r>
          </a:p>
          <a:p>
            <a:endParaRPr lang="en-US" dirty="0"/>
          </a:p>
        </p:txBody>
      </p:sp>
      <p:sp>
        <p:nvSpPr>
          <p:cNvPr id="33" name="Rectangle 32">
            <a:extLst>
              <a:ext uri="{FF2B5EF4-FFF2-40B4-BE49-F238E27FC236}">
                <a16:creationId xmlns:a16="http://schemas.microsoft.com/office/drawing/2014/main" id="{DDEBB227-4420-4BB3-B4E5-7454141ADF36}"/>
              </a:ext>
            </a:extLst>
          </p:cNvPr>
          <p:cNvSpPr/>
          <p:nvPr/>
        </p:nvSpPr>
        <p:spPr>
          <a:xfrm flipH="1">
            <a:off x="4313891" y="1319107"/>
            <a:ext cx="6244726" cy="4645453"/>
          </a:xfrm>
          <a:prstGeom prst="rect">
            <a:avLst/>
          </a:prstGeom>
          <a:solidFill>
            <a:schemeClr val="bg1"/>
          </a:solidFill>
          <a:ln>
            <a:noFill/>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pic>
        <p:nvPicPr>
          <p:cNvPr id="35" name="Picture 2">
            <a:extLst>
              <a:ext uri="{FF2B5EF4-FFF2-40B4-BE49-F238E27FC236}">
                <a16:creationId xmlns:a16="http://schemas.microsoft.com/office/drawing/2014/main" id="{F7AF3060-E3C5-415E-BBDB-DBA5AC2E4B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38" r="25618"/>
          <a:stretch/>
        </p:blipFill>
        <p:spPr bwMode="auto">
          <a:xfrm>
            <a:off x="4461336" y="1525268"/>
            <a:ext cx="4499465" cy="4439292"/>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5BA888E2-2A6E-46A4-9255-AEB6F991FC02}"/>
              </a:ext>
            </a:extLst>
          </p:cNvPr>
          <p:cNvSpPr txBox="1"/>
          <p:nvPr/>
        </p:nvSpPr>
        <p:spPr>
          <a:xfrm>
            <a:off x="4313892" y="6001640"/>
            <a:ext cx="3018421" cy="215444"/>
          </a:xfrm>
          <a:prstGeom prst="rect">
            <a:avLst/>
          </a:prstGeom>
          <a:noFill/>
        </p:spPr>
        <p:txBody>
          <a:bodyPr wrap="square" rtlCol="0">
            <a:spAutoFit/>
          </a:bodyPr>
          <a:lstStyle/>
          <a:p>
            <a:r>
              <a:rPr lang="en-US" sz="800" i="1" dirty="0">
                <a:latin typeface="Arial" panose="020B0604020202020204" pitchFamily="34" charset="0"/>
                <a:cs typeface="Arial" panose="020B0604020202020204" pitchFamily="34" charset="0"/>
              </a:rPr>
              <a:t>Image: buildingscience.com</a:t>
            </a:r>
          </a:p>
        </p:txBody>
      </p:sp>
      <p:sp>
        <p:nvSpPr>
          <p:cNvPr id="37" name="TextBox 36">
            <a:extLst>
              <a:ext uri="{FF2B5EF4-FFF2-40B4-BE49-F238E27FC236}">
                <a16:creationId xmlns:a16="http://schemas.microsoft.com/office/drawing/2014/main" id="{53FA2EF9-8CFB-4351-BF00-9F5B5C7F8E96}"/>
              </a:ext>
            </a:extLst>
          </p:cNvPr>
          <p:cNvSpPr txBox="1"/>
          <p:nvPr/>
        </p:nvSpPr>
        <p:spPr>
          <a:xfrm>
            <a:off x="4472487" y="4257781"/>
            <a:ext cx="791737" cy="507831"/>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Spray foam insulation at rim joist</a:t>
            </a:r>
          </a:p>
        </p:txBody>
      </p:sp>
      <p:sp>
        <p:nvSpPr>
          <p:cNvPr id="38" name="Rectangle 37">
            <a:extLst>
              <a:ext uri="{FF2B5EF4-FFF2-40B4-BE49-F238E27FC236}">
                <a16:creationId xmlns:a16="http://schemas.microsoft.com/office/drawing/2014/main" id="{7316950D-F42E-4940-AB57-3BB437CA1938}"/>
              </a:ext>
            </a:extLst>
          </p:cNvPr>
          <p:cNvSpPr/>
          <p:nvPr/>
        </p:nvSpPr>
        <p:spPr>
          <a:xfrm flipH="1">
            <a:off x="4461335" y="5133020"/>
            <a:ext cx="532648" cy="553997"/>
          </a:xfrm>
          <a:prstGeom prst="rect">
            <a:avLst/>
          </a:prstGeom>
          <a:solidFill>
            <a:schemeClr val="bg1"/>
          </a:solidFill>
          <a:ln>
            <a:noFill/>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grpSp>
        <p:nvGrpSpPr>
          <p:cNvPr id="39" name="Group 38">
            <a:extLst>
              <a:ext uri="{FF2B5EF4-FFF2-40B4-BE49-F238E27FC236}">
                <a16:creationId xmlns:a16="http://schemas.microsoft.com/office/drawing/2014/main" id="{6A9BC2F5-79D6-4166-BA2E-0A38BD39316B}"/>
              </a:ext>
            </a:extLst>
          </p:cNvPr>
          <p:cNvGrpSpPr/>
          <p:nvPr/>
        </p:nvGrpSpPr>
        <p:grpSpPr>
          <a:xfrm>
            <a:off x="8960801" y="1319107"/>
            <a:ext cx="1711535" cy="3283808"/>
            <a:chOff x="8101309" y="1775554"/>
            <a:chExt cx="1711535" cy="3283808"/>
          </a:xfrm>
        </p:grpSpPr>
        <p:sp>
          <p:nvSpPr>
            <p:cNvPr id="40" name="Rectangle 39">
              <a:extLst>
                <a:ext uri="{FF2B5EF4-FFF2-40B4-BE49-F238E27FC236}">
                  <a16:creationId xmlns:a16="http://schemas.microsoft.com/office/drawing/2014/main" id="{517C1775-1E9C-4ADC-99BE-BF89FF6ED4BF}"/>
                </a:ext>
              </a:extLst>
            </p:cNvPr>
            <p:cNvSpPr/>
            <p:nvPr/>
          </p:nvSpPr>
          <p:spPr>
            <a:xfrm flipH="1">
              <a:off x="8154152" y="1775554"/>
              <a:ext cx="1525728" cy="3283808"/>
            </a:xfrm>
            <a:prstGeom prst="rect">
              <a:avLst/>
            </a:prstGeom>
            <a:solidFill>
              <a:schemeClr val="bg1"/>
            </a:solidFill>
            <a:ln>
              <a:noFill/>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sz="1400"/>
            </a:p>
          </p:txBody>
        </p:sp>
        <p:sp>
          <p:nvSpPr>
            <p:cNvPr id="41" name="TextBox 40">
              <a:extLst>
                <a:ext uri="{FF2B5EF4-FFF2-40B4-BE49-F238E27FC236}">
                  <a16:creationId xmlns:a16="http://schemas.microsoft.com/office/drawing/2014/main" id="{726D4C18-75A4-47A3-B705-A67CE154AC16}"/>
                </a:ext>
              </a:extLst>
            </p:cNvPr>
            <p:cNvSpPr txBox="1"/>
            <p:nvPr/>
          </p:nvSpPr>
          <p:spPr>
            <a:xfrm>
              <a:off x="8111959" y="1955052"/>
              <a:ext cx="1118838" cy="230832"/>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Single Top Plate</a:t>
              </a:r>
            </a:p>
          </p:txBody>
        </p:sp>
        <p:sp>
          <p:nvSpPr>
            <p:cNvPr id="42" name="TextBox 41">
              <a:extLst>
                <a:ext uri="{FF2B5EF4-FFF2-40B4-BE49-F238E27FC236}">
                  <a16:creationId xmlns:a16="http://schemas.microsoft.com/office/drawing/2014/main" id="{5F35D12D-58E3-483D-A33B-7524E0ECB20A}"/>
                </a:ext>
              </a:extLst>
            </p:cNvPr>
            <p:cNvSpPr txBox="1"/>
            <p:nvPr/>
          </p:nvSpPr>
          <p:spPr>
            <a:xfrm>
              <a:off x="8101309" y="2136034"/>
              <a:ext cx="1614315" cy="230832"/>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2x6 stud wall @ 24” </a:t>
              </a:r>
              <a:r>
                <a:rPr lang="en-US" sz="900" dirty="0" err="1">
                  <a:latin typeface="Arial" panose="020B0604020202020204" pitchFamily="34" charset="0"/>
                  <a:cs typeface="Arial" panose="020B0604020202020204" pitchFamily="34" charset="0"/>
                </a:rPr>
                <a:t>o.c.</a:t>
              </a:r>
              <a:endParaRPr lang="en-US" sz="900" dirty="0">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9262FDE9-DC83-456A-B283-BA04BE67D7AC}"/>
                </a:ext>
              </a:extLst>
            </p:cNvPr>
            <p:cNvSpPr txBox="1"/>
            <p:nvPr/>
          </p:nvSpPr>
          <p:spPr>
            <a:xfrm>
              <a:off x="8111959" y="2312374"/>
              <a:ext cx="1692418" cy="507831"/>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Taped and painted ½“ gypsum wall board as interior finish</a:t>
              </a:r>
            </a:p>
          </p:txBody>
        </p:sp>
        <p:sp>
          <p:nvSpPr>
            <p:cNvPr id="46" name="TextBox 45">
              <a:extLst>
                <a:ext uri="{FF2B5EF4-FFF2-40B4-BE49-F238E27FC236}">
                  <a16:creationId xmlns:a16="http://schemas.microsoft.com/office/drawing/2014/main" id="{C43FAA23-92BB-4590-A888-6FF93CF9FFA5}"/>
                </a:ext>
              </a:extLst>
            </p:cNvPr>
            <p:cNvSpPr txBox="1"/>
            <p:nvPr/>
          </p:nvSpPr>
          <p:spPr>
            <a:xfrm>
              <a:off x="8120426" y="2822939"/>
              <a:ext cx="1692418" cy="369332"/>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Fiberglass or cellulose insulation in stud space</a:t>
              </a:r>
            </a:p>
          </p:txBody>
        </p:sp>
        <p:sp>
          <p:nvSpPr>
            <p:cNvPr id="47" name="TextBox 46">
              <a:extLst>
                <a:ext uri="{FF2B5EF4-FFF2-40B4-BE49-F238E27FC236}">
                  <a16:creationId xmlns:a16="http://schemas.microsoft.com/office/drawing/2014/main" id="{1EF1E930-3729-452D-834E-354C88D7ACB7}"/>
                </a:ext>
              </a:extLst>
            </p:cNvPr>
            <p:cNvSpPr txBox="1"/>
            <p:nvPr/>
          </p:nvSpPr>
          <p:spPr>
            <a:xfrm>
              <a:off x="8111959" y="3197031"/>
              <a:ext cx="1692418" cy="369332"/>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XPS insulating exterior sheathing: 1” to 4” typical</a:t>
              </a:r>
            </a:p>
          </p:txBody>
        </p:sp>
        <p:sp>
          <p:nvSpPr>
            <p:cNvPr id="51" name="TextBox 50">
              <a:extLst>
                <a:ext uri="{FF2B5EF4-FFF2-40B4-BE49-F238E27FC236}">
                  <a16:creationId xmlns:a16="http://schemas.microsoft.com/office/drawing/2014/main" id="{0584FF29-C0C2-486F-9384-AE760E04FD1B}"/>
                </a:ext>
              </a:extLst>
            </p:cNvPr>
            <p:cNvSpPr txBox="1"/>
            <p:nvPr/>
          </p:nvSpPr>
          <p:spPr>
            <a:xfrm>
              <a:off x="8120426" y="3683895"/>
              <a:ext cx="1497707" cy="369332"/>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Tape joints in XPS sheathing</a:t>
              </a:r>
            </a:p>
          </p:txBody>
        </p:sp>
      </p:grpSp>
      <p:sp>
        <p:nvSpPr>
          <p:cNvPr id="52" name="TextBox 51">
            <a:extLst>
              <a:ext uri="{FF2B5EF4-FFF2-40B4-BE49-F238E27FC236}">
                <a16:creationId xmlns:a16="http://schemas.microsoft.com/office/drawing/2014/main" id="{C013847D-5FA9-452B-ACBD-B2AE5C947414}"/>
              </a:ext>
            </a:extLst>
          </p:cNvPr>
          <p:cNvSpPr txBox="1"/>
          <p:nvPr/>
        </p:nvSpPr>
        <p:spPr>
          <a:xfrm>
            <a:off x="8971450" y="3734940"/>
            <a:ext cx="1827908"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Furring Strips</a:t>
            </a:r>
          </a:p>
        </p:txBody>
      </p:sp>
      <p:sp>
        <p:nvSpPr>
          <p:cNvPr id="54" name="TextBox 53">
            <a:extLst>
              <a:ext uri="{FF2B5EF4-FFF2-40B4-BE49-F238E27FC236}">
                <a16:creationId xmlns:a16="http://schemas.microsoft.com/office/drawing/2014/main" id="{532F0E02-B03A-43D6-B732-BF62D50986A8}"/>
              </a:ext>
            </a:extLst>
          </p:cNvPr>
          <p:cNvSpPr txBox="1"/>
          <p:nvPr/>
        </p:nvSpPr>
        <p:spPr>
          <a:xfrm>
            <a:off x="8975015" y="4177629"/>
            <a:ext cx="1827908"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Cladding</a:t>
            </a:r>
          </a:p>
        </p:txBody>
      </p:sp>
      <p:cxnSp>
        <p:nvCxnSpPr>
          <p:cNvPr id="55" name="Straight Arrow Connector 54">
            <a:extLst>
              <a:ext uri="{FF2B5EF4-FFF2-40B4-BE49-F238E27FC236}">
                <a16:creationId xmlns:a16="http://schemas.microsoft.com/office/drawing/2014/main" id="{E084B4BC-0CE1-43CB-97C5-8E8E9F865387}"/>
              </a:ext>
            </a:extLst>
          </p:cNvPr>
          <p:cNvCxnSpPr>
            <a:cxnSpLocks/>
          </p:cNvCxnSpPr>
          <p:nvPr/>
        </p:nvCxnSpPr>
        <p:spPr>
          <a:xfrm flipH="1">
            <a:off x="8626803" y="1662654"/>
            <a:ext cx="386840" cy="245175"/>
          </a:xfrm>
          <a:prstGeom prst="straightConnector1">
            <a:avLst/>
          </a:prstGeom>
          <a:ln w="28575">
            <a:solidFill>
              <a:schemeClr val="tx1"/>
            </a:solidFill>
            <a:tailEnd type="triangle"/>
          </a:ln>
        </p:spPr>
        <p:style>
          <a:lnRef idx="1">
            <a:schemeClr val="accent6"/>
          </a:lnRef>
          <a:fillRef idx="0">
            <a:schemeClr val="accent6"/>
          </a:fillRef>
          <a:effectRef idx="0">
            <a:schemeClr val="accent6"/>
          </a:effectRef>
          <a:fontRef idx="minor">
            <a:schemeClr val="tx1"/>
          </a:fontRef>
        </p:style>
      </p:cxnSp>
      <p:cxnSp>
        <p:nvCxnSpPr>
          <p:cNvPr id="56" name="Straight Arrow Connector 55">
            <a:extLst>
              <a:ext uri="{FF2B5EF4-FFF2-40B4-BE49-F238E27FC236}">
                <a16:creationId xmlns:a16="http://schemas.microsoft.com/office/drawing/2014/main" id="{0CA2F4C1-CF10-4FFC-B30D-FE80197AD2CA}"/>
              </a:ext>
            </a:extLst>
          </p:cNvPr>
          <p:cNvCxnSpPr>
            <a:cxnSpLocks/>
          </p:cNvCxnSpPr>
          <p:nvPr/>
        </p:nvCxnSpPr>
        <p:spPr>
          <a:xfrm flipH="1">
            <a:off x="8626803" y="1815054"/>
            <a:ext cx="386840" cy="245175"/>
          </a:xfrm>
          <a:prstGeom prst="straightConnector1">
            <a:avLst/>
          </a:prstGeom>
          <a:ln w="28575">
            <a:solidFill>
              <a:schemeClr val="tx1"/>
            </a:solidFill>
            <a:tailEnd type="triangle"/>
          </a:ln>
        </p:spPr>
        <p:style>
          <a:lnRef idx="1">
            <a:schemeClr val="accent6"/>
          </a:lnRef>
          <a:fillRef idx="0">
            <a:schemeClr val="accent6"/>
          </a:fillRef>
          <a:effectRef idx="0">
            <a:schemeClr val="accent6"/>
          </a:effectRef>
          <a:fontRef idx="minor">
            <a:schemeClr val="tx1"/>
          </a:fontRef>
        </p:style>
      </p:cxnSp>
      <p:cxnSp>
        <p:nvCxnSpPr>
          <p:cNvPr id="57" name="Straight Arrow Connector 56">
            <a:extLst>
              <a:ext uri="{FF2B5EF4-FFF2-40B4-BE49-F238E27FC236}">
                <a16:creationId xmlns:a16="http://schemas.microsoft.com/office/drawing/2014/main" id="{BD6044CC-352D-4915-A91C-0078DB94BBE7}"/>
              </a:ext>
            </a:extLst>
          </p:cNvPr>
          <p:cNvCxnSpPr>
            <a:cxnSpLocks/>
          </p:cNvCxnSpPr>
          <p:nvPr/>
        </p:nvCxnSpPr>
        <p:spPr>
          <a:xfrm flipH="1">
            <a:off x="8452211" y="1976827"/>
            <a:ext cx="561432" cy="374021"/>
          </a:xfrm>
          <a:prstGeom prst="straightConnector1">
            <a:avLst/>
          </a:prstGeom>
          <a:ln w="28575">
            <a:solidFill>
              <a:schemeClr val="tx1"/>
            </a:solidFill>
            <a:tailEnd type="triangle"/>
          </a:ln>
        </p:spPr>
        <p:style>
          <a:lnRef idx="1">
            <a:schemeClr val="accent6"/>
          </a:lnRef>
          <a:fillRef idx="0">
            <a:schemeClr val="accent6"/>
          </a:fillRef>
          <a:effectRef idx="0">
            <a:schemeClr val="accent6"/>
          </a:effectRef>
          <a:fontRef idx="minor">
            <a:schemeClr val="tx1"/>
          </a:fontRef>
        </p:style>
      </p:cxnSp>
      <p:cxnSp>
        <p:nvCxnSpPr>
          <p:cNvPr id="58" name="Straight Arrow Connector 57">
            <a:extLst>
              <a:ext uri="{FF2B5EF4-FFF2-40B4-BE49-F238E27FC236}">
                <a16:creationId xmlns:a16="http://schemas.microsoft.com/office/drawing/2014/main" id="{8D4D5988-847F-45FB-B363-EAEC4FD25303}"/>
              </a:ext>
            </a:extLst>
          </p:cNvPr>
          <p:cNvCxnSpPr>
            <a:cxnSpLocks/>
          </p:cNvCxnSpPr>
          <p:nvPr/>
        </p:nvCxnSpPr>
        <p:spPr>
          <a:xfrm flipH="1">
            <a:off x="8582428" y="2534423"/>
            <a:ext cx="389023" cy="267982"/>
          </a:xfrm>
          <a:prstGeom prst="straightConnector1">
            <a:avLst/>
          </a:prstGeom>
          <a:ln w="28575">
            <a:solidFill>
              <a:schemeClr val="tx1"/>
            </a:solidFill>
            <a:tailEnd type="triangle"/>
          </a:ln>
        </p:spPr>
        <p:style>
          <a:lnRef idx="1">
            <a:schemeClr val="accent6"/>
          </a:lnRef>
          <a:fillRef idx="0">
            <a:schemeClr val="accent6"/>
          </a:fillRef>
          <a:effectRef idx="0">
            <a:schemeClr val="accent6"/>
          </a:effectRef>
          <a:fontRef idx="minor">
            <a:schemeClr val="tx1"/>
          </a:fontRef>
        </p:style>
      </p:cxnSp>
      <p:cxnSp>
        <p:nvCxnSpPr>
          <p:cNvPr id="59" name="Straight Arrow Connector 58">
            <a:extLst>
              <a:ext uri="{FF2B5EF4-FFF2-40B4-BE49-F238E27FC236}">
                <a16:creationId xmlns:a16="http://schemas.microsoft.com/office/drawing/2014/main" id="{81C3A597-2410-42BC-89C9-576253E88C02}"/>
              </a:ext>
            </a:extLst>
          </p:cNvPr>
          <p:cNvCxnSpPr>
            <a:cxnSpLocks/>
          </p:cNvCxnSpPr>
          <p:nvPr/>
        </p:nvCxnSpPr>
        <p:spPr>
          <a:xfrm flipH="1">
            <a:off x="8491313" y="2826504"/>
            <a:ext cx="522330" cy="358883"/>
          </a:xfrm>
          <a:prstGeom prst="straightConnector1">
            <a:avLst/>
          </a:prstGeom>
          <a:ln w="28575">
            <a:solidFill>
              <a:schemeClr val="tx1"/>
            </a:solidFill>
            <a:tailEnd type="triangle"/>
          </a:ln>
        </p:spPr>
        <p:style>
          <a:lnRef idx="1">
            <a:schemeClr val="accent6"/>
          </a:lnRef>
          <a:fillRef idx="0">
            <a:schemeClr val="accent6"/>
          </a:fillRef>
          <a:effectRef idx="0">
            <a:schemeClr val="accent6"/>
          </a:effectRef>
          <a:fontRef idx="minor">
            <a:schemeClr val="tx1"/>
          </a:fontRef>
        </p:style>
      </p:cxnSp>
      <p:cxnSp>
        <p:nvCxnSpPr>
          <p:cNvPr id="60" name="Straight Arrow Connector 59">
            <a:extLst>
              <a:ext uri="{FF2B5EF4-FFF2-40B4-BE49-F238E27FC236}">
                <a16:creationId xmlns:a16="http://schemas.microsoft.com/office/drawing/2014/main" id="{337F69D4-1097-448D-B5A4-E7F240EF37BF}"/>
              </a:ext>
            </a:extLst>
          </p:cNvPr>
          <p:cNvCxnSpPr>
            <a:cxnSpLocks/>
          </p:cNvCxnSpPr>
          <p:nvPr/>
        </p:nvCxnSpPr>
        <p:spPr>
          <a:xfrm flipH="1">
            <a:off x="8067331" y="3346856"/>
            <a:ext cx="253410" cy="167523"/>
          </a:xfrm>
          <a:prstGeom prst="straightConnector1">
            <a:avLst/>
          </a:prstGeom>
          <a:ln w="28575">
            <a:solidFill>
              <a:schemeClr val="tx1"/>
            </a:solidFill>
            <a:tailEnd type="triangle"/>
          </a:ln>
        </p:spPr>
        <p:style>
          <a:lnRef idx="1">
            <a:schemeClr val="accent6"/>
          </a:lnRef>
          <a:fillRef idx="0">
            <a:schemeClr val="accent6"/>
          </a:fillRef>
          <a:effectRef idx="0">
            <a:schemeClr val="accent6"/>
          </a:effectRef>
          <a:fontRef idx="minor">
            <a:schemeClr val="tx1"/>
          </a:fontRef>
        </p:style>
      </p:cxnSp>
      <p:cxnSp>
        <p:nvCxnSpPr>
          <p:cNvPr id="61" name="Straight Connector 60">
            <a:extLst>
              <a:ext uri="{FF2B5EF4-FFF2-40B4-BE49-F238E27FC236}">
                <a16:creationId xmlns:a16="http://schemas.microsoft.com/office/drawing/2014/main" id="{27623CFD-3FD9-407E-9518-05D2AB5C629D}"/>
              </a:ext>
            </a:extLst>
          </p:cNvPr>
          <p:cNvCxnSpPr>
            <a:cxnSpLocks/>
          </p:cNvCxnSpPr>
          <p:nvPr/>
        </p:nvCxnSpPr>
        <p:spPr>
          <a:xfrm>
            <a:off x="8306894" y="3350294"/>
            <a:ext cx="714244" cy="3704"/>
          </a:xfrm>
          <a:prstGeom prst="line">
            <a:avLst/>
          </a:prstGeom>
          <a:ln w="28575">
            <a:solidFill>
              <a:schemeClr val="tx1"/>
            </a:solidFill>
          </a:ln>
        </p:spPr>
        <p:style>
          <a:lnRef idx="1">
            <a:schemeClr val="accent6"/>
          </a:lnRef>
          <a:fillRef idx="0">
            <a:schemeClr val="accent6"/>
          </a:fillRef>
          <a:effectRef idx="0">
            <a:schemeClr val="accent6"/>
          </a:effectRef>
          <a:fontRef idx="minor">
            <a:schemeClr val="tx1"/>
          </a:fontRef>
        </p:style>
      </p:cxnSp>
      <p:cxnSp>
        <p:nvCxnSpPr>
          <p:cNvPr id="62" name="Straight Arrow Connector 61">
            <a:extLst>
              <a:ext uri="{FF2B5EF4-FFF2-40B4-BE49-F238E27FC236}">
                <a16:creationId xmlns:a16="http://schemas.microsoft.com/office/drawing/2014/main" id="{264BAC23-3137-43F5-A44C-32B0FCB6A16A}"/>
              </a:ext>
            </a:extLst>
          </p:cNvPr>
          <p:cNvCxnSpPr>
            <a:cxnSpLocks/>
          </p:cNvCxnSpPr>
          <p:nvPr/>
        </p:nvCxnSpPr>
        <p:spPr>
          <a:xfrm flipH="1">
            <a:off x="8088966" y="3849320"/>
            <a:ext cx="330018" cy="231309"/>
          </a:xfrm>
          <a:prstGeom prst="straightConnector1">
            <a:avLst/>
          </a:prstGeom>
          <a:ln w="28575">
            <a:solidFill>
              <a:schemeClr val="tx1"/>
            </a:solidFill>
            <a:tailEnd type="triangle"/>
          </a:ln>
        </p:spPr>
        <p:style>
          <a:lnRef idx="1">
            <a:schemeClr val="accent6"/>
          </a:lnRef>
          <a:fillRef idx="0">
            <a:schemeClr val="accent6"/>
          </a:fillRef>
          <a:effectRef idx="0">
            <a:schemeClr val="accent6"/>
          </a:effectRef>
          <a:fontRef idx="minor">
            <a:schemeClr val="tx1"/>
          </a:fontRef>
        </p:style>
      </p:cxnSp>
      <p:cxnSp>
        <p:nvCxnSpPr>
          <p:cNvPr id="63" name="Straight Connector 62">
            <a:extLst>
              <a:ext uri="{FF2B5EF4-FFF2-40B4-BE49-F238E27FC236}">
                <a16:creationId xmlns:a16="http://schemas.microsoft.com/office/drawing/2014/main" id="{295E8A98-5327-480B-8EF5-BE7E0607650F}"/>
              </a:ext>
            </a:extLst>
          </p:cNvPr>
          <p:cNvCxnSpPr>
            <a:cxnSpLocks/>
          </p:cNvCxnSpPr>
          <p:nvPr/>
        </p:nvCxnSpPr>
        <p:spPr>
          <a:xfrm>
            <a:off x="8412062" y="3851964"/>
            <a:ext cx="596727" cy="5292"/>
          </a:xfrm>
          <a:prstGeom prst="line">
            <a:avLst/>
          </a:prstGeom>
          <a:ln w="28575">
            <a:solidFill>
              <a:schemeClr val="tx1"/>
            </a:solidFill>
          </a:ln>
        </p:spPr>
        <p:style>
          <a:lnRef idx="1">
            <a:schemeClr val="accent6"/>
          </a:lnRef>
          <a:fillRef idx="0">
            <a:schemeClr val="accent6"/>
          </a:fillRef>
          <a:effectRef idx="0">
            <a:schemeClr val="accent6"/>
          </a:effectRef>
          <a:fontRef idx="minor">
            <a:schemeClr val="tx1"/>
          </a:fontRef>
        </p:style>
      </p:cxnSp>
      <p:cxnSp>
        <p:nvCxnSpPr>
          <p:cNvPr id="64" name="Straight Arrow Connector 63">
            <a:extLst>
              <a:ext uri="{FF2B5EF4-FFF2-40B4-BE49-F238E27FC236}">
                <a16:creationId xmlns:a16="http://schemas.microsoft.com/office/drawing/2014/main" id="{ECA5E895-BB1F-4B58-A15D-7C3B5E9CCB47}"/>
              </a:ext>
            </a:extLst>
          </p:cNvPr>
          <p:cNvCxnSpPr>
            <a:cxnSpLocks/>
          </p:cNvCxnSpPr>
          <p:nvPr/>
        </p:nvCxnSpPr>
        <p:spPr>
          <a:xfrm flipH="1">
            <a:off x="8469125" y="4313406"/>
            <a:ext cx="522330" cy="358883"/>
          </a:xfrm>
          <a:prstGeom prst="straightConnector1">
            <a:avLst/>
          </a:prstGeom>
          <a:ln w="28575">
            <a:solidFill>
              <a:schemeClr val="tx1"/>
            </a:solidFill>
            <a:tailEnd type="triangle"/>
          </a:ln>
        </p:spPr>
        <p:style>
          <a:lnRef idx="1">
            <a:schemeClr val="accent6"/>
          </a:lnRef>
          <a:fillRef idx="0">
            <a:schemeClr val="accent6"/>
          </a:fillRef>
          <a:effectRef idx="0">
            <a:schemeClr val="accent6"/>
          </a:effectRef>
          <a:fontRef idx="minor">
            <a:schemeClr val="tx1"/>
          </a:fontRef>
        </p:style>
      </p:cxnSp>
      <p:cxnSp>
        <p:nvCxnSpPr>
          <p:cNvPr id="65" name="Straight Arrow Connector 64">
            <a:extLst>
              <a:ext uri="{FF2B5EF4-FFF2-40B4-BE49-F238E27FC236}">
                <a16:creationId xmlns:a16="http://schemas.microsoft.com/office/drawing/2014/main" id="{EE78A8A1-D8E8-48C4-8CCC-F7B685526931}"/>
              </a:ext>
            </a:extLst>
          </p:cNvPr>
          <p:cNvCxnSpPr>
            <a:cxnSpLocks/>
          </p:cNvCxnSpPr>
          <p:nvPr/>
        </p:nvCxnSpPr>
        <p:spPr>
          <a:xfrm>
            <a:off x="4727659" y="5041594"/>
            <a:ext cx="493476" cy="300117"/>
          </a:xfrm>
          <a:prstGeom prst="straightConnector1">
            <a:avLst/>
          </a:prstGeom>
          <a:ln w="28575">
            <a:solidFill>
              <a:schemeClr val="tx1"/>
            </a:solidFill>
            <a:tailEnd type="triangle"/>
          </a:ln>
        </p:spPr>
        <p:style>
          <a:lnRef idx="1">
            <a:schemeClr val="accent6"/>
          </a:lnRef>
          <a:fillRef idx="0">
            <a:schemeClr val="accent6"/>
          </a:fillRef>
          <a:effectRef idx="0">
            <a:schemeClr val="accent6"/>
          </a:effectRef>
          <a:fontRef idx="minor">
            <a:schemeClr val="tx1"/>
          </a:fontRef>
        </p:style>
      </p:cxnSp>
      <p:cxnSp>
        <p:nvCxnSpPr>
          <p:cNvPr id="66" name="Straight Connector 65">
            <a:extLst>
              <a:ext uri="{FF2B5EF4-FFF2-40B4-BE49-F238E27FC236}">
                <a16:creationId xmlns:a16="http://schemas.microsoft.com/office/drawing/2014/main" id="{79896E3A-3652-45F7-AFCD-BF2EDE163878}"/>
              </a:ext>
            </a:extLst>
          </p:cNvPr>
          <p:cNvCxnSpPr>
            <a:cxnSpLocks/>
          </p:cNvCxnSpPr>
          <p:nvPr/>
        </p:nvCxnSpPr>
        <p:spPr>
          <a:xfrm flipH="1" flipV="1">
            <a:off x="4719742" y="4753542"/>
            <a:ext cx="15835" cy="301677"/>
          </a:xfrm>
          <a:prstGeom prst="line">
            <a:avLst/>
          </a:prstGeom>
          <a:ln w="28575">
            <a:solidFill>
              <a:schemeClr val="tx1"/>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1752688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570753-2835-4F34-882E-07A7D7403C88}"/>
              </a:ext>
            </a:extLst>
          </p:cNvPr>
          <p:cNvSpPr txBox="1"/>
          <p:nvPr/>
        </p:nvSpPr>
        <p:spPr>
          <a:xfrm rot="16200000">
            <a:off x="9278784" y="2908634"/>
            <a:ext cx="5141568" cy="400110"/>
          </a:xfrm>
          <a:prstGeom prst="rect">
            <a:avLst/>
          </a:prstGeom>
          <a:noFill/>
        </p:spPr>
        <p:txBody>
          <a:bodyPr wrap="square" rtlCol="0">
            <a:spAutoFit/>
          </a:bodyPr>
          <a:lstStyle/>
          <a:p>
            <a:r>
              <a:rPr lang="en-US" sz="1000" dirty="0">
                <a:latin typeface="Century Gothic" panose="020B0502020202020204" pitchFamily="34" charset="0"/>
              </a:rPr>
              <a:t>Images: mrfixitbali.com; google.com; Building </a:t>
            </a:r>
            <a:r>
              <a:rPr lang="en-US" sz="1000" dirty="0" err="1">
                <a:latin typeface="Century Gothic" panose="020B0502020202020204" pitchFamily="34" charset="0"/>
              </a:rPr>
              <a:t>Design+Construction</a:t>
            </a:r>
            <a:r>
              <a:rPr lang="en-US" sz="1000" dirty="0">
                <a:latin typeface="Century Gothic" panose="020B0502020202020204" pitchFamily="34" charset="0"/>
              </a:rPr>
              <a:t>; metalconstructionnews.com; buildgp.com</a:t>
            </a:r>
          </a:p>
        </p:txBody>
      </p:sp>
      <p:pic>
        <p:nvPicPr>
          <p:cNvPr id="4102" name="Picture 6" descr="Stick Built System - Glass Curtain Wall Installation">
            <a:extLst>
              <a:ext uri="{FF2B5EF4-FFF2-40B4-BE49-F238E27FC236}">
                <a16:creationId xmlns:a16="http://schemas.microsoft.com/office/drawing/2014/main" id="{69297F10-8582-4833-87E4-18AE7BE6FC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695"/>
          <a:stretch/>
        </p:blipFill>
        <p:spPr bwMode="auto">
          <a:xfrm>
            <a:off x="7485188" y="3614722"/>
            <a:ext cx="2305050" cy="233943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76D76E7-7C64-48CA-A88A-0C74191925B1}"/>
              </a:ext>
            </a:extLst>
          </p:cNvPr>
          <p:cNvSpPr txBox="1"/>
          <p:nvPr/>
        </p:nvSpPr>
        <p:spPr>
          <a:xfrm>
            <a:off x="7531747" y="3278041"/>
            <a:ext cx="2305050" cy="338554"/>
          </a:xfrm>
          <a:prstGeom prst="rect">
            <a:avLst/>
          </a:prstGeom>
          <a:noFill/>
        </p:spPr>
        <p:txBody>
          <a:bodyPr wrap="square" rtlCol="0">
            <a:spAutoFit/>
          </a:bodyPr>
          <a:lstStyle/>
          <a:p>
            <a:pPr algn="ctr"/>
            <a:r>
              <a:rPr lang="en-US" sz="1600" dirty="0">
                <a:latin typeface="Century Gothic" panose="020B0502020202020204" pitchFamily="34" charset="0"/>
              </a:rPr>
              <a:t>Mass Timber</a:t>
            </a:r>
          </a:p>
        </p:txBody>
      </p:sp>
      <p:sp>
        <p:nvSpPr>
          <p:cNvPr id="11" name="TextBox 10">
            <a:extLst>
              <a:ext uri="{FF2B5EF4-FFF2-40B4-BE49-F238E27FC236}">
                <a16:creationId xmlns:a16="http://schemas.microsoft.com/office/drawing/2014/main" id="{C8844525-1D7A-4AC3-8AD6-2636CDFD4DB6}"/>
              </a:ext>
            </a:extLst>
          </p:cNvPr>
          <p:cNvSpPr txBox="1"/>
          <p:nvPr/>
        </p:nvSpPr>
        <p:spPr>
          <a:xfrm>
            <a:off x="7252050" y="5918128"/>
            <a:ext cx="2584747" cy="338554"/>
          </a:xfrm>
          <a:prstGeom prst="rect">
            <a:avLst/>
          </a:prstGeom>
          <a:noFill/>
        </p:spPr>
        <p:txBody>
          <a:bodyPr wrap="square" rtlCol="0">
            <a:spAutoFit/>
          </a:bodyPr>
          <a:lstStyle/>
          <a:p>
            <a:r>
              <a:rPr lang="en-US" sz="1600" dirty="0">
                <a:latin typeface="Century Gothic" panose="020B0502020202020204" pitchFamily="34" charset="0"/>
              </a:rPr>
              <a:t>Stick-Built Curtain Wall</a:t>
            </a:r>
          </a:p>
        </p:txBody>
      </p:sp>
      <p:sp>
        <p:nvSpPr>
          <p:cNvPr id="12" name="TextBox 11">
            <a:extLst>
              <a:ext uri="{FF2B5EF4-FFF2-40B4-BE49-F238E27FC236}">
                <a16:creationId xmlns:a16="http://schemas.microsoft.com/office/drawing/2014/main" id="{5D513284-B636-48F8-B725-2D3604CEF30B}"/>
              </a:ext>
            </a:extLst>
          </p:cNvPr>
          <p:cNvSpPr txBox="1"/>
          <p:nvPr/>
        </p:nvSpPr>
        <p:spPr>
          <a:xfrm>
            <a:off x="1336744" y="5698731"/>
            <a:ext cx="3197374" cy="338554"/>
          </a:xfrm>
          <a:prstGeom prst="rect">
            <a:avLst/>
          </a:prstGeom>
          <a:noFill/>
        </p:spPr>
        <p:txBody>
          <a:bodyPr wrap="square" rtlCol="0">
            <a:spAutoFit/>
          </a:bodyPr>
          <a:lstStyle/>
          <a:p>
            <a:pPr algn="ctr"/>
            <a:r>
              <a:rPr lang="en-US" sz="1600" dirty="0">
                <a:latin typeface="Century Gothic" panose="020B0502020202020204" pitchFamily="34" charset="0"/>
              </a:rPr>
              <a:t>Cavity Wall</a:t>
            </a:r>
          </a:p>
        </p:txBody>
      </p:sp>
      <p:pic>
        <p:nvPicPr>
          <p:cNvPr id="4104" name="Picture 8" descr="Mass timber: From &amp;#39;What the heck is that?&amp;#39; to &amp;#39;Wow!&amp;#39; | Building Design +  Construction">
            <a:extLst>
              <a:ext uri="{FF2B5EF4-FFF2-40B4-BE49-F238E27FC236}">
                <a16:creationId xmlns:a16="http://schemas.microsoft.com/office/drawing/2014/main" id="{B8119860-A6FA-4904-8EED-136BC3B87E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2776" y="1475873"/>
            <a:ext cx="2682992" cy="1787544"/>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Insulated metal panels - January 2016 | Metal Construction News">
            <a:extLst>
              <a:ext uri="{FF2B5EF4-FFF2-40B4-BE49-F238E27FC236}">
                <a16:creationId xmlns:a16="http://schemas.microsoft.com/office/drawing/2014/main" id="{07CF27A9-4932-4A2B-80DB-1D24D6DB6B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1320" y="1411120"/>
            <a:ext cx="2073935" cy="162485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D7BC2587-4965-4CE7-975B-0684D4D42017}"/>
              </a:ext>
            </a:extLst>
          </p:cNvPr>
          <p:cNvSpPr txBox="1"/>
          <p:nvPr/>
        </p:nvSpPr>
        <p:spPr>
          <a:xfrm>
            <a:off x="2170439" y="3071314"/>
            <a:ext cx="3197374" cy="338554"/>
          </a:xfrm>
          <a:prstGeom prst="rect">
            <a:avLst/>
          </a:prstGeom>
          <a:noFill/>
        </p:spPr>
        <p:txBody>
          <a:bodyPr wrap="square" rtlCol="0">
            <a:spAutoFit/>
          </a:bodyPr>
          <a:lstStyle/>
          <a:p>
            <a:pPr algn="ctr"/>
            <a:r>
              <a:rPr lang="en-US" sz="1600" dirty="0">
                <a:latin typeface="Century Gothic" panose="020B0502020202020204" pitchFamily="34" charset="0"/>
              </a:rPr>
              <a:t>Insulated Panel</a:t>
            </a:r>
          </a:p>
        </p:txBody>
      </p:sp>
      <p:pic>
        <p:nvPicPr>
          <p:cNvPr id="4108" name="Picture 12" descr="Cavity Walls, External Veneer and Internal Wall Linings">
            <a:extLst>
              <a:ext uri="{FF2B5EF4-FFF2-40B4-BE49-F238E27FC236}">
                <a16:creationId xmlns:a16="http://schemas.microsoft.com/office/drawing/2014/main" id="{818A03D5-AC5A-4693-BA13-645553D0F2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3350" y="3468011"/>
            <a:ext cx="2239586" cy="223958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ECHNICAL GUIDE">
            <a:extLst>
              <a:ext uri="{FF2B5EF4-FFF2-40B4-BE49-F238E27FC236}">
                <a16:creationId xmlns:a16="http://schemas.microsoft.com/office/drawing/2014/main" id="{6C1E9605-1AAD-4CBE-9422-82966DEA379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12994" y="2415188"/>
            <a:ext cx="1876425" cy="24384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E7B37AB-BEC2-4815-8D6E-33734E301FED}"/>
              </a:ext>
            </a:extLst>
          </p:cNvPr>
          <p:cNvSpPr txBox="1"/>
          <p:nvPr/>
        </p:nvSpPr>
        <p:spPr>
          <a:xfrm>
            <a:off x="4497313" y="4935675"/>
            <a:ext cx="3197374" cy="338554"/>
          </a:xfrm>
          <a:prstGeom prst="rect">
            <a:avLst/>
          </a:prstGeom>
          <a:noFill/>
        </p:spPr>
        <p:txBody>
          <a:bodyPr wrap="square" rtlCol="0">
            <a:spAutoFit/>
          </a:bodyPr>
          <a:lstStyle/>
          <a:p>
            <a:pPr algn="ctr"/>
            <a:r>
              <a:rPr lang="en-US" sz="1600" dirty="0">
                <a:latin typeface="Century Gothic" panose="020B0502020202020204" pitchFamily="34" charset="0"/>
              </a:rPr>
              <a:t>Steel Stud/Exterior Sheathing</a:t>
            </a:r>
          </a:p>
        </p:txBody>
      </p:sp>
      <p:sp>
        <p:nvSpPr>
          <p:cNvPr id="2" name="Title 1">
            <a:extLst>
              <a:ext uri="{FF2B5EF4-FFF2-40B4-BE49-F238E27FC236}">
                <a16:creationId xmlns:a16="http://schemas.microsoft.com/office/drawing/2014/main" id="{6E86BC3E-587B-A6C1-17CF-A53D5DA35027}"/>
              </a:ext>
            </a:extLst>
          </p:cNvPr>
          <p:cNvSpPr>
            <a:spLocks noGrp="1"/>
          </p:cNvSpPr>
          <p:nvPr>
            <p:ph type="title"/>
          </p:nvPr>
        </p:nvSpPr>
        <p:spPr/>
        <p:txBody>
          <a:bodyPr/>
          <a:lstStyle/>
          <a:p>
            <a:r>
              <a:rPr lang="en-US" altLang="en-US" dirty="0"/>
              <a:t>Building Envelope: Many Wall Types</a:t>
            </a:r>
            <a:endParaRPr lang="en-US" dirty="0"/>
          </a:p>
        </p:txBody>
      </p:sp>
    </p:spTree>
    <p:extLst>
      <p:ext uri="{BB962C8B-B14F-4D97-AF65-F5344CB8AC3E}">
        <p14:creationId xmlns:p14="http://schemas.microsoft.com/office/powerpoint/2010/main" val="23877207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1">
            <a:extLst>
              <a:ext uri="{FF2B5EF4-FFF2-40B4-BE49-F238E27FC236}">
                <a16:creationId xmlns:a16="http://schemas.microsoft.com/office/drawing/2014/main" id="{5540A6D4-0714-4F7E-9519-43661D27942C}"/>
              </a:ext>
            </a:extLst>
          </p:cNvPr>
          <p:cNvSpPr>
            <a:spLocks noGrp="1"/>
          </p:cNvSpPr>
          <p:nvPr>
            <p:ph type="title"/>
          </p:nvPr>
        </p:nvSpPr>
        <p:spPr/>
        <p:txBody>
          <a:bodyPr/>
          <a:lstStyle/>
          <a:p>
            <a:r>
              <a:rPr lang="en-US" dirty="0"/>
              <a:t>2018 IECC Climate Zones</a:t>
            </a:r>
          </a:p>
        </p:txBody>
      </p:sp>
      <p:pic>
        <p:nvPicPr>
          <p:cNvPr id="10242" name="Picture 2" descr="IECC climate zone map | Building America Solution Center">
            <a:extLst>
              <a:ext uri="{FF2B5EF4-FFF2-40B4-BE49-F238E27FC236}">
                <a16:creationId xmlns:a16="http://schemas.microsoft.com/office/drawing/2014/main" id="{1C6595BD-420B-40DE-87D6-6A48E32C805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960637" y="1419447"/>
            <a:ext cx="6512176" cy="4525963"/>
          </a:xfrm>
          <a:prstGeom prst="rect">
            <a:avLst/>
          </a:prstGeom>
          <a:solidFill>
            <a:srgbClr val="FFFFFF"/>
          </a:solidFill>
        </p:spPr>
      </p:pic>
      <p:sp>
        <p:nvSpPr>
          <p:cNvPr id="2" name="TextBox 1">
            <a:extLst>
              <a:ext uri="{FF2B5EF4-FFF2-40B4-BE49-F238E27FC236}">
                <a16:creationId xmlns:a16="http://schemas.microsoft.com/office/drawing/2014/main" id="{6E18549E-374E-44E5-9EAF-01F56258778E}"/>
              </a:ext>
            </a:extLst>
          </p:cNvPr>
          <p:cNvSpPr txBox="1"/>
          <p:nvPr/>
        </p:nvSpPr>
        <p:spPr>
          <a:xfrm>
            <a:off x="2342148" y="6432885"/>
            <a:ext cx="3497179" cy="276999"/>
          </a:xfrm>
          <a:prstGeom prst="rect">
            <a:avLst/>
          </a:prstGeom>
          <a:noFill/>
        </p:spPr>
        <p:txBody>
          <a:bodyPr wrap="square" rtlCol="0">
            <a:spAutoFit/>
          </a:bodyPr>
          <a:lstStyle/>
          <a:p>
            <a:r>
              <a:rPr lang="en-US" sz="1200" dirty="0">
                <a:latin typeface="Century Gothic" panose="020B0502020202020204" pitchFamily="34" charset="0"/>
              </a:rPr>
              <a:t>Image: Building America Solution Center</a:t>
            </a:r>
          </a:p>
        </p:txBody>
      </p:sp>
    </p:spTree>
    <p:extLst>
      <p:ext uri="{BB962C8B-B14F-4D97-AF65-F5344CB8AC3E}">
        <p14:creationId xmlns:p14="http://schemas.microsoft.com/office/powerpoint/2010/main" val="17830373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35550-FEF9-42E7-A5BB-3C7439EEC9A2}"/>
              </a:ext>
            </a:extLst>
          </p:cNvPr>
          <p:cNvSpPr>
            <a:spLocks noGrp="1"/>
          </p:cNvSpPr>
          <p:nvPr>
            <p:ph type="title"/>
          </p:nvPr>
        </p:nvSpPr>
        <p:spPr/>
        <p:txBody>
          <a:bodyPr>
            <a:normAutofit/>
          </a:bodyPr>
          <a:lstStyle/>
          <a:p>
            <a:r>
              <a:rPr lang="en-US" dirty="0"/>
              <a:t>(Not so) Advanced Science in </a:t>
            </a:r>
            <a:br>
              <a:rPr lang="en-US" dirty="0"/>
            </a:br>
            <a:r>
              <a:rPr lang="en-US" dirty="0"/>
              <a:t>Building Science</a:t>
            </a:r>
          </a:p>
        </p:txBody>
      </p:sp>
      <p:sp>
        <p:nvSpPr>
          <p:cNvPr id="4" name="Rectangle: Rounded Corners 3">
            <a:extLst>
              <a:ext uri="{FF2B5EF4-FFF2-40B4-BE49-F238E27FC236}">
                <a16:creationId xmlns:a16="http://schemas.microsoft.com/office/drawing/2014/main" id="{26EA3035-7C1B-4144-A6CA-E8E8B895E521}"/>
              </a:ext>
            </a:extLst>
          </p:cNvPr>
          <p:cNvSpPr/>
          <p:nvPr/>
        </p:nvSpPr>
        <p:spPr>
          <a:xfrm>
            <a:off x="2461260" y="2636874"/>
            <a:ext cx="7269480" cy="2317898"/>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E65DB9F-D695-479D-A43D-5081841FDF15}"/>
              </a:ext>
            </a:extLst>
          </p:cNvPr>
          <p:cNvSpPr txBox="1"/>
          <p:nvPr/>
        </p:nvSpPr>
        <p:spPr>
          <a:xfrm>
            <a:off x="2680439" y="2987909"/>
            <a:ext cx="6831121" cy="1615827"/>
          </a:xfrm>
          <a:prstGeom prst="rect">
            <a:avLst/>
          </a:prstGeom>
          <a:noFill/>
        </p:spPr>
        <p:txBody>
          <a:bodyPr wrap="square" rtlCol="0">
            <a:spAutoFit/>
          </a:bodyPr>
          <a:lstStyle/>
          <a:p>
            <a:r>
              <a:rPr lang="en-US" sz="3300" b="1" dirty="0">
                <a:solidFill>
                  <a:srgbClr val="FF0000"/>
                </a:solidFill>
              </a:rPr>
              <a:t>Heat         </a:t>
            </a:r>
            <a:r>
              <a:rPr lang="en-US" sz="3300" b="1" dirty="0"/>
              <a:t>Hot            </a:t>
            </a:r>
            <a:r>
              <a:rPr lang="en-US" sz="3300" b="1" dirty="0">
                <a:sym typeface="Wingdings" panose="05000000000000000000" pitchFamily="2" charset="2"/>
              </a:rPr>
              <a:t>         Cold</a:t>
            </a:r>
          </a:p>
          <a:p>
            <a:endParaRPr lang="en-US" sz="3300" b="1" dirty="0">
              <a:sym typeface="Wingdings" panose="05000000000000000000" pitchFamily="2" charset="2"/>
            </a:endParaRPr>
          </a:p>
          <a:p>
            <a:r>
              <a:rPr lang="en-US" sz="3300" b="1" dirty="0">
                <a:solidFill>
                  <a:srgbClr val="0070C0"/>
                </a:solidFill>
                <a:sym typeface="Wingdings" panose="05000000000000000000" pitchFamily="2" charset="2"/>
              </a:rPr>
              <a:t>Moisture   </a:t>
            </a:r>
            <a:r>
              <a:rPr lang="en-US" sz="3300" b="1" dirty="0">
                <a:sym typeface="Wingdings" panose="05000000000000000000" pitchFamily="2" charset="2"/>
              </a:rPr>
              <a:t>Wet                    Dry</a:t>
            </a:r>
            <a:endParaRPr lang="en-US" sz="3300" b="1" dirty="0"/>
          </a:p>
        </p:txBody>
      </p:sp>
    </p:spTree>
    <p:extLst>
      <p:ext uri="{BB962C8B-B14F-4D97-AF65-F5344CB8AC3E}">
        <p14:creationId xmlns:p14="http://schemas.microsoft.com/office/powerpoint/2010/main" val="2811631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3D2AC4-5014-4204-9A74-15EF42F9AAD8}"/>
              </a:ext>
            </a:extLst>
          </p:cNvPr>
          <p:cNvSpPr>
            <a:spLocks noGrp="1"/>
          </p:cNvSpPr>
          <p:nvPr>
            <p:ph type="title"/>
          </p:nvPr>
        </p:nvSpPr>
        <p:spPr/>
        <p:txBody>
          <a:bodyPr>
            <a:normAutofit/>
          </a:bodyPr>
          <a:lstStyle/>
          <a:p>
            <a:r>
              <a:rPr lang="en-US" sz="4800" dirty="0"/>
              <a:t>Building Envelope Code Requirements</a:t>
            </a:r>
          </a:p>
        </p:txBody>
      </p:sp>
    </p:spTree>
    <p:extLst>
      <p:ext uri="{BB962C8B-B14F-4D97-AF65-F5344CB8AC3E}">
        <p14:creationId xmlns:p14="http://schemas.microsoft.com/office/powerpoint/2010/main" val="18852448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44092-088A-4301-8BB1-08FE5EB843AB}"/>
              </a:ext>
            </a:extLst>
          </p:cNvPr>
          <p:cNvSpPr>
            <a:spLocks noGrp="1"/>
          </p:cNvSpPr>
          <p:nvPr>
            <p:ph type="title"/>
          </p:nvPr>
        </p:nvSpPr>
        <p:spPr/>
        <p:txBody>
          <a:bodyPr>
            <a:normAutofit/>
          </a:bodyPr>
          <a:lstStyle/>
          <a:p>
            <a:r>
              <a:rPr lang="en-US" sz="3600" dirty="0">
                <a:cs typeface="Arial" panose="020B0604020202020204" pitchFamily="34" charset="0"/>
              </a:rPr>
              <a:t>General Requirements</a:t>
            </a:r>
            <a:br>
              <a:rPr lang="en-US" sz="3600" dirty="0">
                <a:cs typeface="Arial" panose="020B0604020202020204" pitchFamily="34" charset="0"/>
              </a:rPr>
            </a:br>
            <a:r>
              <a:rPr lang="en-US" sz="2800" i="1" dirty="0">
                <a:cs typeface="Arial" panose="020B0604020202020204" pitchFamily="34" charset="0"/>
              </a:rPr>
              <a:t> Section C402.1</a:t>
            </a:r>
            <a:endParaRPr lang="en-US" sz="4800" i="1" dirty="0">
              <a:cs typeface="Arial" panose="020B0604020202020204" pitchFamily="34" charset="0"/>
            </a:endParaRPr>
          </a:p>
        </p:txBody>
      </p:sp>
      <p:sp>
        <p:nvSpPr>
          <p:cNvPr id="5" name="Content Placeholder 4">
            <a:extLst>
              <a:ext uri="{FF2B5EF4-FFF2-40B4-BE49-F238E27FC236}">
                <a16:creationId xmlns:a16="http://schemas.microsoft.com/office/drawing/2014/main" id="{0E301F7D-792B-4E47-99BD-C056D668DFC2}"/>
              </a:ext>
            </a:extLst>
          </p:cNvPr>
          <p:cNvSpPr>
            <a:spLocks noGrp="1"/>
          </p:cNvSpPr>
          <p:nvPr>
            <p:ph idx="1"/>
          </p:nvPr>
        </p:nvSpPr>
        <p:spPr/>
        <p:txBody>
          <a:bodyPr>
            <a:normAutofit/>
          </a:bodyPr>
          <a:lstStyle/>
          <a:p>
            <a:pPr marL="0" indent="0">
              <a:buNone/>
            </a:pPr>
            <a:r>
              <a:rPr lang="en-US" dirty="0"/>
              <a:t>Building thermal envelope to comply with the following:</a:t>
            </a:r>
          </a:p>
          <a:p>
            <a:r>
              <a:rPr lang="en-US" dirty="0"/>
              <a:t>Specific insulation requirements of Section C402.2</a:t>
            </a:r>
          </a:p>
          <a:p>
            <a:r>
              <a:rPr lang="en-US" dirty="0"/>
              <a:t>Thermal requirements of either:</a:t>
            </a:r>
          </a:p>
          <a:p>
            <a:pPr lvl="1"/>
            <a:r>
              <a:rPr lang="en-US" dirty="0"/>
              <a:t>R-value-based method of Section C402.1.3</a:t>
            </a:r>
          </a:p>
          <a:p>
            <a:pPr lvl="1"/>
            <a:r>
              <a:rPr lang="en-US" dirty="0"/>
              <a:t>U-, C-, and F-factor-based method of Section C402.1.4 </a:t>
            </a:r>
            <a:r>
              <a:rPr lang="en-US" b="1" dirty="0"/>
              <a:t>OR</a:t>
            </a:r>
          </a:p>
          <a:p>
            <a:pPr lvl="1"/>
            <a:r>
              <a:rPr lang="en-US" dirty="0"/>
              <a:t>Component performance alternative of Section C402.1.5</a:t>
            </a:r>
          </a:p>
          <a:p>
            <a:r>
              <a:rPr lang="en-US" dirty="0"/>
              <a:t>Fenestration in building envelope assemblies</a:t>
            </a:r>
          </a:p>
          <a:p>
            <a:r>
              <a:rPr lang="en-US" dirty="0">
                <a:solidFill>
                  <a:srgbClr val="FF0000"/>
                </a:solidFill>
              </a:rPr>
              <a:t>Air Leakage of building envelope assemblies</a:t>
            </a:r>
          </a:p>
          <a:p>
            <a:endParaRPr lang="en-US" dirty="0"/>
          </a:p>
        </p:txBody>
      </p:sp>
      <p:pic>
        <p:nvPicPr>
          <p:cNvPr id="3" name="Picture 4" descr="Office Building Skyscraper Cartoon - Building Cartoon Png Transparent PNG -  1986x2412 - Free Download on NicePNG">
            <a:extLst>
              <a:ext uri="{FF2B5EF4-FFF2-40B4-BE49-F238E27FC236}">
                <a16:creationId xmlns:a16="http://schemas.microsoft.com/office/drawing/2014/main" id="{703B2F86-C034-E59B-9ACD-E7E079FBAD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7015" y="2883878"/>
            <a:ext cx="2144251" cy="3092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4817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F7FD82-298C-4BEF-917A-99EF512D39A5}"/>
              </a:ext>
            </a:extLst>
          </p:cNvPr>
          <p:cNvSpPr>
            <a:spLocks noGrp="1"/>
          </p:cNvSpPr>
          <p:nvPr>
            <p:ph type="title"/>
          </p:nvPr>
        </p:nvSpPr>
        <p:spPr/>
        <p:txBody>
          <a:bodyPr>
            <a:normAutofit/>
          </a:bodyPr>
          <a:lstStyle/>
          <a:p>
            <a:r>
              <a:rPr lang="en-US" sz="4800" dirty="0"/>
              <a:t>Performance</a:t>
            </a:r>
            <a:r>
              <a:rPr lang="en-US" sz="5400" dirty="0"/>
              <a:t> Testing</a:t>
            </a:r>
          </a:p>
        </p:txBody>
      </p:sp>
    </p:spTree>
    <p:extLst>
      <p:ext uri="{BB962C8B-B14F-4D97-AF65-F5344CB8AC3E}">
        <p14:creationId xmlns:p14="http://schemas.microsoft.com/office/powerpoint/2010/main" val="16633488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CAC85-5D7F-4F8B-B410-C0D7BE1DF799}"/>
              </a:ext>
            </a:extLst>
          </p:cNvPr>
          <p:cNvSpPr>
            <a:spLocks noGrp="1"/>
          </p:cNvSpPr>
          <p:nvPr>
            <p:ph type="title"/>
          </p:nvPr>
        </p:nvSpPr>
        <p:spPr/>
        <p:txBody>
          <a:bodyPr>
            <a:normAutofit/>
          </a:bodyPr>
          <a:lstStyle/>
          <a:p>
            <a:r>
              <a:rPr lang="en-US" sz="3600" dirty="0"/>
              <a:t>Air Leakage &amp; Continuous Air Barrier Testing</a:t>
            </a:r>
            <a:br>
              <a:rPr lang="en-US" sz="4800" dirty="0"/>
            </a:br>
            <a:r>
              <a:rPr lang="en-US" sz="2800" dirty="0"/>
              <a:t>Section C402.5</a:t>
            </a:r>
            <a:endParaRPr lang="en-US" sz="4800" dirty="0"/>
          </a:p>
        </p:txBody>
      </p:sp>
      <p:sp>
        <p:nvSpPr>
          <p:cNvPr id="3" name="Content Placeholder 2">
            <a:extLst>
              <a:ext uri="{FF2B5EF4-FFF2-40B4-BE49-F238E27FC236}">
                <a16:creationId xmlns:a16="http://schemas.microsoft.com/office/drawing/2014/main" id="{53CD5FD9-0A3C-4652-90DF-82DED3B10C34}"/>
              </a:ext>
            </a:extLst>
          </p:cNvPr>
          <p:cNvSpPr>
            <a:spLocks noGrp="1"/>
          </p:cNvSpPr>
          <p:nvPr>
            <p:ph idx="1"/>
          </p:nvPr>
        </p:nvSpPr>
        <p:spPr>
          <a:xfrm>
            <a:off x="838200" y="1897504"/>
            <a:ext cx="5873124" cy="3632200"/>
          </a:xfrm>
        </p:spPr>
        <p:txBody>
          <a:bodyPr>
            <a:normAutofit/>
          </a:bodyPr>
          <a:lstStyle/>
          <a:p>
            <a:pPr marL="344091"/>
            <a:r>
              <a:rPr lang="en-US" sz="3200" dirty="0"/>
              <a:t>Continuous Air Barrier Required</a:t>
            </a:r>
          </a:p>
          <a:p>
            <a:pPr marL="1191" indent="0">
              <a:buNone/>
            </a:pPr>
            <a:endParaRPr lang="en-US" sz="3200" dirty="0"/>
          </a:p>
          <a:p>
            <a:pPr marL="304800" indent="-178594"/>
            <a:r>
              <a:rPr lang="en-US" sz="3200" dirty="0"/>
              <a:t>Two Compliance Options</a:t>
            </a:r>
          </a:p>
          <a:p>
            <a:pPr marL="469106" lvl="1" indent="0">
              <a:buNone/>
            </a:pPr>
            <a:r>
              <a:rPr lang="en-US" sz="3200" dirty="0"/>
              <a:t>1. ASTM E 779 (blower door test)</a:t>
            </a:r>
          </a:p>
          <a:p>
            <a:pPr marL="469106" lvl="1" indent="0">
              <a:buNone/>
            </a:pPr>
            <a:r>
              <a:rPr lang="en-US" sz="3200" dirty="0"/>
              <a:t>2. Compliant assemblies</a:t>
            </a:r>
          </a:p>
          <a:p>
            <a:pPr marL="1047750" lvl="2" indent="-178594"/>
            <a:r>
              <a:rPr lang="en-US" sz="3200" dirty="0"/>
              <a:t>C402.5.1 through C402.5.8</a:t>
            </a:r>
          </a:p>
          <a:p>
            <a:endParaRPr lang="en-US" dirty="0"/>
          </a:p>
        </p:txBody>
      </p:sp>
      <p:pic>
        <p:nvPicPr>
          <p:cNvPr id="5" name="Picture 2" descr="The Energy Conservatory | Blower Door | Duct Blaster Commercial and  MultiFamily - The Energy Conservatory | Blower Door | Duct Blaster">
            <a:extLst>
              <a:ext uri="{FF2B5EF4-FFF2-40B4-BE49-F238E27FC236}">
                <a16:creationId xmlns:a16="http://schemas.microsoft.com/office/drawing/2014/main" id="{8A30D7ED-CD06-4E76-A72C-B9CD58AC3D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0911" y="1328296"/>
            <a:ext cx="5062318" cy="479541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747440F-C8E1-4541-9523-23F2915ECD6B}"/>
              </a:ext>
            </a:extLst>
          </p:cNvPr>
          <p:cNvSpPr txBox="1"/>
          <p:nvPr/>
        </p:nvSpPr>
        <p:spPr>
          <a:xfrm>
            <a:off x="7040911" y="5283483"/>
            <a:ext cx="3075709" cy="246221"/>
          </a:xfrm>
          <a:prstGeom prst="rect">
            <a:avLst/>
          </a:prstGeom>
          <a:noFill/>
        </p:spPr>
        <p:txBody>
          <a:bodyPr wrap="square" rtlCol="0">
            <a:spAutoFit/>
          </a:bodyPr>
          <a:lstStyle/>
          <a:p>
            <a:r>
              <a:rPr lang="en-US" sz="1000" dirty="0">
                <a:latin typeface="Century Gothic" panose="020B0502020202020204" pitchFamily="34" charset="0"/>
              </a:rPr>
              <a:t>Image: energyconservatory.com</a:t>
            </a:r>
          </a:p>
        </p:txBody>
      </p:sp>
    </p:spTree>
    <p:extLst>
      <p:ext uri="{BB962C8B-B14F-4D97-AF65-F5344CB8AC3E}">
        <p14:creationId xmlns:p14="http://schemas.microsoft.com/office/powerpoint/2010/main" val="37076560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ED7EB-698D-4597-8C15-F0A6891AA171}"/>
              </a:ext>
            </a:extLst>
          </p:cNvPr>
          <p:cNvSpPr>
            <a:spLocks noGrp="1"/>
          </p:cNvSpPr>
          <p:nvPr>
            <p:ph type="title"/>
          </p:nvPr>
        </p:nvSpPr>
        <p:spPr>
          <a:xfrm>
            <a:off x="1167787" y="365125"/>
            <a:ext cx="10186012" cy="1325563"/>
          </a:xfrm>
        </p:spPr>
        <p:txBody>
          <a:bodyPr anchor="ctr">
            <a:normAutofit/>
          </a:bodyPr>
          <a:lstStyle/>
          <a:p>
            <a:r>
              <a:rPr lang="en-US" dirty="0"/>
              <a:t>Commissioning: Building Envelope Data Points</a:t>
            </a:r>
          </a:p>
        </p:txBody>
      </p:sp>
      <p:graphicFrame>
        <p:nvGraphicFramePr>
          <p:cNvPr id="7" name="Content Placeholder 2">
            <a:extLst>
              <a:ext uri="{FF2B5EF4-FFF2-40B4-BE49-F238E27FC236}">
                <a16:creationId xmlns:a16="http://schemas.microsoft.com/office/drawing/2014/main" id="{EA8C73EA-1515-3367-ED9B-9D38A363FF14}"/>
              </a:ext>
            </a:extLst>
          </p:cNvPr>
          <p:cNvGraphicFramePr>
            <a:graphicFrameLocks noGrp="1"/>
          </p:cNvGraphicFramePr>
          <p:nvPr>
            <p:ph idx="1"/>
          </p:nvPr>
        </p:nvGraphicFramePr>
        <p:xfrm>
          <a:off x="1167787" y="1825625"/>
          <a:ext cx="10186013" cy="40717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228167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CBA65062-41ED-49C5-8A87-47EAE007FFC8}"/>
              </a:ext>
            </a:extLst>
          </p:cNvPr>
          <p:cNvSpPr>
            <a:spLocks noGrp="1"/>
          </p:cNvSpPr>
          <p:nvPr>
            <p:ph type="title"/>
          </p:nvPr>
        </p:nvSpPr>
        <p:spPr>
          <a:xfrm>
            <a:off x="1108227" y="92075"/>
            <a:ext cx="10274147" cy="1325563"/>
          </a:xfrm>
        </p:spPr>
        <p:txBody>
          <a:bodyPr anchor="ctr"/>
          <a:lstStyle/>
          <a:p>
            <a:pPr eaLnBrk="1" hangingPunct="1"/>
            <a:r>
              <a:rPr lang="en-US" altLang="en-US" b="1" dirty="0"/>
              <a:t>Ventilation and Air Sealing</a:t>
            </a:r>
          </a:p>
        </p:txBody>
      </p:sp>
      <p:sp>
        <p:nvSpPr>
          <p:cNvPr id="17411" name="Content Placeholder 4">
            <a:extLst>
              <a:ext uri="{FF2B5EF4-FFF2-40B4-BE49-F238E27FC236}">
                <a16:creationId xmlns:a16="http://schemas.microsoft.com/office/drawing/2014/main" id="{3D011C3B-7880-46A5-85AA-D1D55765E2FB}"/>
              </a:ext>
            </a:extLst>
          </p:cNvPr>
          <p:cNvSpPr>
            <a:spLocks noGrp="1"/>
          </p:cNvSpPr>
          <p:nvPr>
            <p:ph sz="half" idx="1"/>
          </p:nvPr>
        </p:nvSpPr>
        <p:spPr>
          <a:xfrm>
            <a:off x="1285875" y="1417638"/>
            <a:ext cx="5772150" cy="4268787"/>
          </a:xfrm>
        </p:spPr>
        <p:txBody>
          <a:bodyPr>
            <a:noAutofit/>
          </a:bodyPr>
          <a:lstStyle/>
          <a:p>
            <a:pPr eaLnBrk="1" hangingPunct="1"/>
            <a:r>
              <a:rPr lang="en-US" altLang="en-US" sz="2400" dirty="0"/>
              <a:t>Both natural and mechanical ventilation provide fresh air that can dilute and remove indoor pollutant levels</a:t>
            </a:r>
          </a:p>
          <a:p>
            <a:pPr eaLnBrk="1" hangingPunct="1"/>
            <a:r>
              <a:rPr lang="en-US" altLang="en-US" sz="2400" dirty="0"/>
              <a:t>Per the IMC/IRC, mechanical ventilation is required when homes are &lt;5 ACH 50</a:t>
            </a:r>
          </a:p>
          <a:p>
            <a:pPr lvl="1"/>
            <a:r>
              <a:rPr lang="en-US" altLang="en-US" dirty="0"/>
              <a:t>Need to do a blower door test to determine leakage rate</a:t>
            </a:r>
          </a:p>
          <a:p>
            <a:pPr lvl="1"/>
            <a:r>
              <a:rPr lang="en-US" altLang="en-US" b="1" dirty="0"/>
              <a:t>Liability concerns when not performed</a:t>
            </a:r>
            <a:endParaRPr lang="en-US" altLang="en-US" sz="2400" dirty="0"/>
          </a:p>
          <a:p>
            <a:pPr eaLnBrk="1" hangingPunct="1"/>
            <a:r>
              <a:rPr lang="en-US" altLang="en-US" sz="2400" dirty="0"/>
              <a:t>A blower door test measures a building’s existing air leakage</a:t>
            </a:r>
          </a:p>
          <a:p>
            <a:pPr eaLnBrk="1" hangingPunct="1"/>
            <a:endParaRPr lang="en-US" altLang="en-US" sz="900" dirty="0"/>
          </a:p>
          <a:p>
            <a:pPr eaLnBrk="1" hangingPunct="1"/>
            <a:r>
              <a:rPr lang="en-US" altLang="en-US" sz="2400" dirty="0"/>
              <a:t>Can not design a code compliant system without knowing air leakage</a:t>
            </a:r>
          </a:p>
        </p:txBody>
      </p:sp>
      <p:sp>
        <p:nvSpPr>
          <p:cNvPr id="17413" name="Rectangle 7">
            <a:extLst>
              <a:ext uri="{FF2B5EF4-FFF2-40B4-BE49-F238E27FC236}">
                <a16:creationId xmlns:a16="http://schemas.microsoft.com/office/drawing/2014/main" id="{3C802DCC-6002-4800-BAE0-BDA4D7A9D474}"/>
              </a:ext>
            </a:extLst>
          </p:cNvPr>
          <p:cNvSpPr>
            <a:spLocks noChangeArrowheads="1"/>
          </p:cNvSpPr>
          <p:nvPr/>
        </p:nvSpPr>
        <p:spPr bwMode="auto">
          <a:xfrm>
            <a:off x="7545104" y="5617368"/>
            <a:ext cx="168187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rgbClr val="000066"/>
                </a:solidFill>
                <a:latin typeface="Arial" panose="020B0604020202020204" pitchFamily="34" charset="0"/>
              </a:defRPr>
            </a:lvl1pPr>
            <a:lvl2pPr marL="742950" indent="-285750" eaLnBrk="0" hangingPunct="0">
              <a:defRPr sz="1400">
                <a:solidFill>
                  <a:srgbClr val="000066"/>
                </a:solidFill>
                <a:latin typeface="Arial" panose="020B0604020202020204" pitchFamily="34" charset="0"/>
              </a:defRPr>
            </a:lvl2pPr>
            <a:lvl3pPr marL="1143000" indent="-228600" eaLnBrk="0" hangingPunct="0">
              <a:defRPr sz="1400">
                <a:solidFill>
                  <a:srgbClr val="000066"/>
                </a:solidFill>
                <a:latin typeface="Arial" panose="020B0604020202020204" pitchFamily="34" charset="0"/>
              </a:defRPr>
            </a:lvl3pPr>
            <a:lvl4pPr marL="1600200" indent="-228600" eaLnBrk="0" hangingPunct="0">
              <a:defRPr sz="1400">
                <a:solidFill>
                  <a:srgbClr val="000066"/>
                </a:solidFill>
                <a:latin typeface="Arial" panose="020B0604020202020204" pitchFamily="34" charset="0"/>
              </a:defRPr>
            </a:lvl4pPr>
            <a:lvl5pPr marL="2057400" indent="-228600" eaLnBrk="0" hangingPunct="0">
              <a:defRPr sz="1400">
                <a:solidFill>
                  <a:srgbClr val="000066"/>
                </a:solidFill>
                <a:latin typeface="Arial" panose="020B0604020202020204" pitchFamily="34" charset="0"/>
              </a:defRPr>
            </a:lvl5pPr>
            <a:lvl6pPr marL="2514600" indent="-228600" eaLnBrk="0" fontAlgn="base" hangingPunct="0">
              <a:spcBef>
                <a:spcPct val="0"/>
              </a:spcBef>
              <a:spcAft>
                <a:spcPct val="0"/>
              </a:spcAft>
              <a:defRPr sz="1400">
                <a:solidFill>
                  <a:srgbClr val="000066"/>
                </a:solidFill>
                <a:latin typeface="Arial" panose="020B0604020202020204" pitchFamily="34" charset="0"/>
              </a:defRPr>
            </a:lvl6pPr>
            <a:lvl7pPr marL="2971800" indent="-228600" eaLnBrk="0" fontAlgn="base" hangingPunct="0">
              <a:spcBef>
                <a:spcPct val="0"/>
              </a:spcBef>
              <a:spcAft>
                <a:spcPct val="0"/>
              </a:spcAft>
              <a:defRPr sz="1400">
                <a:solidFill>
                  <a:srgbClr val="000066"/>
                </a:solidFill>
                <a:latin typeface="Arial" panose="020B0604020202020204" pitchFamily="34" charset="0"/>
              </a:defRPr>
            </a:lvl7pPr>
            <a:lvl8pPr marL="3429000" indent="-228600" eaLnBrk="0" fontAlgn="base" hangingPunct="0">
              <a:spcBef>
                <a:spcPct val="0"/>
              </a:spcBef>
              <a:spcAft>
                <a:spcPct val="0"/>
              </a:spcAft>
              <a:defRPr sz="1400">
                <a:solidFill>
                  <a:srgbClr val="000066"/>
                </a:solidFill>
                <a:latin typeface="Arial" panose="020B0604020202020204" pitchFamily="34" charset="0"/>
              </a:defRPr>
            </a:lvl8pPr>
            <a:lvl9pPr marL="3886200" indent="-228600" eaLnBrk="0" fontAlgn="base" hangingPunct="0">
              <a:spcBef>
                <a:spcPct val="0"/>
              </a:spcBef>
              <a:spcAft>
                <a:spcPct val="0"/>
              </a:spcAft>
              <a:defRPr sz="1400">
                <a:solidFill>
                  <a:srgbClr val="000066"/>
                </a:solidFill>
                <a:latin typeface="Arial" panose="020B0604020202020204" pitchFamily="34" charset="0"/>
              </a:defRPr>
            </a:lvl9pPr>
          </a:lstStyle>
          <a:p>
            <a:pPr eaLnBrk="1" hangingPunct="1"/>
            <a:r>
              <a:rPr lang="en-US" altLang="en-US" sz="800" i="1" dirty="0"/>
              <a:t>Courtesy of AC Tool Supply, Inc.</a:t>
            </a:r>
          </a:p>
        </p:txBody>
      </p:sp>
      <p:pic>
        <p:nvPicPr>
          <p:cNvPr id="17415" name="Picture 7" descr="retrotec-us1000.jpg">
            <a:extLst>
              <a:ext uri="{FF2B5EF4-FFF2-40B4-BE49-F238E27FC236}">
                <a16:creationId xmlns:a16="http://schemas.microsoft.com/office/drawing/2014/main" id="{EE7F84ED-6E00-4AF7-A569-1ACEA09535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8174" y="1384105"/>
            <a:ext cx="3540375" cy="3970158"/>
          </a:xfrm>
          <a:prstGeom prst="rect">
            <a:avLst/>
          </a:prstGeom>
          <a:noFill/>
          <a:ln w="6350">
            <a:solidFill>
              <a:srgbClr val="00006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1B133-AF3E-454D-9857-B570E1687EB4}"/>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7708F7F3-0D77-4002-A39E-6C4467EB469C}"/>
              </a:ext>
            </a:extLst>
          </p:cNvPr>
          <p:cNvSpPr>
            <a:spLocks noGrp="1"/>
          </p:cNvSpPr>
          <p:nvPr>
            <p:ph idx="1"/>
          </p:nvPr>
        </p:nvSpPr>
        <p:spPr>
          <a:xfrm>
            <a:off x="838200" y="1690688"/>
            <a:ext cx="10515600" cy="4351338"/>
          </a:xfrm>
        </p:spPr>
        <p:txBody>
          <a:bodyPr>
            <a:normAutofit/>
          </a:bodyPr>
          <a:lstStyle/>
          <a:p>
            <a:pPr eaLnBrk="1" hangingPunct="1"/>
            <a:r>
              <a:rPr lang="en-US" altLang="en-US" dirty="0"/>
              <a:t>Defining the Building Envelope</a:t>
            </a:r>
          </a:p>
          <a:p>
            <a:pPr eaLnBrk="1" hangingPunct="1"/>
            <a:r>
              <a:rPr lang="en-US" altLang="en-US" dirty="0"/>
              <a:t>Applied Building Science to Envelope Performance (Leakage, Air transfer)</a:t>
            </a:r>
          </a:p>
          <a:p>
            <a:pPr eaLnBrk="1" hangingPunct="1"/>
            <a:r>
              <a:rPr lang="en-US" altLang="en-US" dirty="0"/>
              <a:t>Energy Code Requirements</a:t>
            </a:r>
          </a:p>
          <a:p>
            <a:pPr lvl="1"/>
            <a:r>
              <a:rPr lang="en-US" altLang="en-US" dirty="0">
                <a:solidFill>
                  <a:srgbClr val="FF0000"/>
                </a:solidFill>
              </a:rPr>
              <a:t>Air Barrier</a:t>
            </a:r>
          </a:p>
          <a:p>
            <a:pPr eaLnBrk="1" hangingPunct="1"/>
            <a:r>
              <a:rPr lang="en-US" altLang="en-US" dirty="0"/>
              <a:t>Compliance Paths</a:t>
            </a:r>
          </a:p>
          <a:p>
            <a:r>
              <a:rPr lang="en-US" dirty="0"/>
              <a:t>ASHRAE 90.1 as Referenced by IECC</a:t>
            </a:r>
          </a:p>
          <a:p>
            <a:r>
              <a:rPr lang="en-US" dirty="0">
                <a:solidFill>
                  <a:srgbClr val="FF0000"/>
                </a:solidFill>
              </a:rPr>
              <a:t>Testing/Compliance</a:t>
            </a:r>
          </a:p>
          <a:p>
            <a:r>
              <a:rPr lang="en-US" dirty="0"/>
              <a:t>Existing Buildings</a:t>
            </a:r>
          </a:p>
        </p:txBody>
      </p:sp>
      <p:pic>
        <p:nvPicPr>
          <p:cNvPr id="4" name="irc_mi">
            <a:extLst>
              <a:ext uri="{FF2B5EF4-FFF2-40B4-BE49-F238E27FC236}">
                <a16:creationId xmlns:a16="http://schemas.microsoft.com/office/drawing/2014/main" id="{8D775F7D-DE0A-5F89-A399-E41BDED1AE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8584" y="2933050"/>
            <a:ext cx="3798278" cy="3696349"/>
          </a:xfrm>
          <a:prstGeom prst="rect">
            <a:avLst/>
          </a:prstGeom>
          <a:noFill/>
          <a:ln w="6350">
            <a:solidFill>
              <a:srgbClr val="000066"/>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12729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4">
            <a:extLst>
              <a:ext uri="{FF2B5EF4-FFF2-40B4-BE49-F238E27FC236}">
                <a16:creationId xmlns:a16="http://schemas.microsoft.com/office/drawing/2014/main" id="{600408FF-7AF8-437C-A261-624234945B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429500" y="165100"/>
            <a:ext cx="4622800" cy="6011863"/>
          </a:xfrm>
          <a:prstGeom prst="rect">
            <a:avLst/>
          </a:prstGeom>
        </p:spPr>
      </p:pic>
      <p:sp>
        <p:nvSpPr>
          <p:cNvPr id="15" name="Title 1">
            <a:extLst>
              <a:ext uri="{FF2B5EF4-FFF2-40B4-BE49-F238E27FC236}">
                <a16:creationId xmlns:a16="http://schemas.microsoft.com/office/drawing/2014/main" id="{DBBE4AD5-9D3C-496A-8FE2-F354AFA31B3C}"/>
              </a:ext>
            </a:extLst>
          </p:cNvPr>
          <p:cNvSpPr txBox="1">
            <a:spLocks/>
          </p:cNvSpPr>
          <p:nvPr/>
        </p:nvSpPr>
        <p:spPr>
          <a:xfrm>
            <a:off x="1231900" y="365125"/>
            <a:ext cx="10121899"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altLang="en-US" dirty="0"/>
              <a:t>Air Leakage Report</a:t>
            </a:r>
          </a:p>
        </p:txBody>
      </p:sp>
      <p:sp>
        <p:nvSpPr>
          <p:cNvPr id="2" name="Slide Number Placeholder 1">
            <a:extLst>
              <a:ext uri="{FF2B5EF4-FFF2-40B4-BE49-F238E27FC236}">
                <a16:creationId xmlns:a16="http://schemas.microsoft.com/office/drawing/2014/main" id="{4AF95F29-F8E3-45C0-B599-6732B7EF880F}"/>
              </a:ext>
            </a:extLst>
          </p:cNvPr>
          <p:cNvSpPr>
            <a:spLocks noGrp="1"/>
          </p:cNvSpPr>
          <p:nvPr>
            <p:ph type="sldNum" sz="quarter" idx="12"/>
          </p:nvPr>
        </p:nvSpPr>
        <p:spPr/>
        <p:txBody>
          <a:bodyPr/>
          <a:lstStyle/>
          <a:p>
            <a:fld id="{A6C89917-1470-4E8C-A621-74B38A282029}" type="slidenum">
              <a:rPr lang="en-US" smtClean="0"/>
              <a:t>20</a:t>
            </a:fld>
            <a:endParaRPr lang="en-US"/>
          </a:p>
        </p:txBody>
      </p:sp>
      <p:cxnSp>
        <p:nvCxnSpPr>
          <p:cNvPr id="10" name="Straight Arrow Connector 9">
            <a:extLst>
              <a:ext uri="{FF2B5EF4-FFF2-40B4-BE49-F238E27FC236}">
                <a16:creationId xmlns:a16="http://schemas.microsoft.com/office/drawing/2014/main" id="{8ED84107-870A-4E3B-9FFE-A18EEFBEB4FE}"/>
              </a:ext>
            </a:extLst>
          </p:cNvPr>
          <p:cNvCxnSpPr/>
          <p:nvPr/>
        </p:nvCxnSpPr>
        <p:spPr>
          <a:xfrm>
            <a:off x="8839200" y="2260600"/>
            <a:ext cx="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Callout: Bent Line with Accent Bar 12">
            <a:extLst>
              <a:ext uri="{FF2B5EF4-FFF2-40B4-BE49-F238E27FC236}">
                <a16:creationId xmlns:a16="http://schemas.microsoft.com/office/drawing/2014/main" id="{58FDC796-8D2B-4949-9990-803A2E85E56D}"/>
              </a:ext>
            </a:extLst>
          </p:cNvPr>
          <p:cNvSpPr/>
          <p:nvPr/>
        </p:nvSpPr>
        <p:spPr>
          <a:xfrm>
            <a:off x="7708900" y="979488"/>
            <a:ext cx="4400550" cy="1014412"/>
          </a:xfrm>
          <a:prstGeom prst="accentCallout2">
            <a:avLst>
              <a:gd name="adj1" fmla="val 18750"/>
              <a:gd name="adj2" fmla="val -8333"/>
              <a:gd name="adj3" fmla="val 18750"/>
              <a:gd name="adj4" fmla="val -16667"/>
              <a:gd name="adj5" fmla="val 72406"/>
              <a:gd name="adj6" fmla="val -27905"/>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Arrow: Left 5">
            <a:extLst>
              <a:ext uri="{FF2B5EF4-FFF2-40B4-BE49-F238E27FC236}">
                <a16:creationId xmlns:a16="http://schemas.microsoft.com/office/drawing/2014/main" id="{5061344D-E7ED-4C0A-99D2-A4E482AB10A7}"/>
              </a:ext>
            </a:extLst>
          </p:cNvPr>
          <p:cNvSpPr/>
          <p:nvPr/>
        </p:nvSpPr>
        <p:spPr>
          <a:xfrm rot="19257957">
            <a:off x="6585142" y="1427805"/>
            <a:ext cx="1008537" cy="27974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3">
            <a:extLst>
              <a:ext uri="{FF2B5EF4-FFF2-40B4-BE49-F238E27FC236}">
                <a16:creationId xmlns:a16="http://schemas.microsoft.com/office/drawing/2014/main" id="{029FFD4D-1C24-4B6A-8444-329EC37903A0}"/>
              </a:ext>
            </a:extLst>
          </p:cNvPr>
          <p:cNvGraphicFramePr>
            <a:graphicFrameLocks noGrp="1"/>
          </p:cNvGraphicFramePr>
          <p:nvPr/>
        </p:nvGraphicFramePr>
        <p:xfrm>
          <a:off x="1163782" y="2046288"/>
          <a:ext cx="5872285" cy="2157858"/>
        </p:xfrm>
        <a:graphic>
          <a:graphicData uri="http://schemas.openxmlformats.org/drawingml/2006/table">
            <a:tbl>
              <a:tblPr firstRow="1" bandRow="1">
                <a:tableStyleId>{2D5ABB26-0587-4C30-8999-92F81FD0307C}</a:tableStyleId>
              </a:tblPr>
              <a:tblGrid>
                <a:gridCol w="1377288">
                  <a:extLst>
                    <a:ext uri="{9D8B030D-6E8A-4147-A177-3AD203B41FA5}">
                      <a16:colId xmlns:a16="http://schemas.microsoft.com/office/drawing/2014/main" val="3451866083"/>
                    </a:ext>
                  </a:extLst>
                </a:gridCol>
                <a:gridCol w="1601269">
                  <a:extLst>
                    <a:ext uri="{9D8B030D-6E8A-4147-A177-3AD203B41FA5}">
                      <a16:colId xmlns:a16="http://schemas.microsoft.com/office/drawing/2014/main" val="679107763"/>
                    </a:ext>
                  </a:extLst>
                </a:gridCol>
                <a:gridCol w="429661">
                  <a:extLst>
                    <a:ext uri="{9D8B030D-6E8A-4147-A177-3AD203B41FA5}">
                      <a16:colId xmlns:a16="http://schemas.microsoft.com/office/drawing/2014/main" val="402331734"/>
                    </a:ext>
                  </a:extLst>
                </a:gridCol>
                <a:gridCol w="1183908">
                  <a:extLst>
                    <a:ext uri="{9D8B030D-6E8A-4147-A177-3AD203B41FA5}">
                      <a16:colId xmlns:a16="http://schemas.microsoft.com/office/drawing/2014/main" val="3554722485"/>
                    </a:ext>
                  </a:extLst>
                </a:gridCol>
                <a:gridCol w="1280159">
                  <a:extLst>
                    <a:ext uri="{9D8B030D-6E8A-4147-A177-3AD203B41FA5}">
                      <a16:colId xmlns:a16="http://schemas.microsoft.com/office/drawing/2014/main" val="3018317664"/>
                    </a:ext>
                  </a:extLst>
                </a:gridCol>
              </a:tblGrid>
              <a:tr h="181013">
                <a:tc>
                  <a:txBody>
                    <a:bodyPr/>
                    <a:lstStyle/>
                    <a:p>
                      <a:r>
                        <a:rPr lang="en-US" sz="1200" b="1" dirty="0"/>
                        <a:t>Date:</a:t>
                      </a:r>
                    </a:p>
                  </a:txBody>
                  <a:tcPr/>
                </a:tc>
                <a:tc>
                  <a:txBody>
                    <a:bodyPr/>
                    <a:lstStyle/>
                    <a:p>
                      <a:r>
                        <a:rPr lang="en-US" sz="1200" dirty="0"/>
                        <a:t>May 02, 2012</a:t>
                      </a:r>
                    </a:p>
                  </a:txBody>
                  <a:tcPr/>
                </a:tc>
                <a:tc>
                  <a:txBody>
                    <a:bodyPr/>
                    <a:lstStyle/>
                    <a:p>
                      <a:endParaRPr lang="en-US" sz="1200" dirty="0"/>
                    </a:p>
                  </a:txBody>
                  <a:tcPr/>
                </a:tc>
                <a:tc>
                  <a:txBody>
                    <a:bodyPr/>
                    <a:lstStyle/>
                    <a:p>
                      <a:r>
                        <a:rPr lang="en-US" sz="1200" b="1" dirty="0"/>
                        <a:t>Rating No.:</a:t>
                      </a:r>
                    </a:p>
                  </a:txBody>
                  <a:tcPr/>
                </a:tc>
                <a:tc>
                  <a:txBody>
                    <a:bodyPr/>
                    <a:lstStyle/>
                    <a:p>
                      <a:r>
                        <a:rPr lang="en-US" sz="1200" dirty="0"/>
                        <a:t>81158891-901</a:t>
                      </a:r>
                    </a:p>
                  </a:txBody>
                  <a:tcPr/>
                </a:tc>
                <a:extLst>
                  <a:ext uri="{0D108BD9-81ED-4DB2-BD59-A6C34878D82A}">
                    <a16:rowId xmlns:a16="http://schemas.microsoft.com/office/drawing/2014/main" val="1845524373"/>
                  </a:ext>
                </a:extLst>
              </a:tr>
              <a:tr h="242625">
                <a:tc>
                  <a:txBody>
                    <a:bodyPr/>
                    <a:lstStyle/>
                    <a:p>
                      <a:r>
                        <a:rPr lang="en-US" sz="1200" b="1" dirty="0"/>
                        <a:t>Building Name:</a:t>
                      </a:r>
                    </a:p>
                  </a:txBody>
                  <a:tcPr/>
                </a:tc>
                <a:tc>
                  <a:txBody>
                    <a:bodyPr/>
                    <a:lstStyle/>
                    <a:p>
                      <a:r>
                        <a:rPr lang="en-US" sz="1200" dirty="0"/>
                        <a:t>123 Main Street</a:t>
                      </a:r>
                    </a:p>
                  </a:txBody>
                  <a:tcPr/>
                </a:tc>
                <a:tc>
                  <a:txBody>
                    <a:bodyPr/>
                    <a:lstStyle/>
                    <a:p>
                      <a:endParaRPr lang="en-US" sz="1200" dirty="0"/>
                    </a:p>
                  </a:txBody>
                  <a:tcPr/>
                </a:tc>
                <a:tc>
                  <a:txBody>
                    <a:bodyPr/>
                    <a:lstStyle/>
                    <a:p>
                      <a:r>
                        <a:rPr lang="en-US" sz="1200" b="1" dirty="0"/>
                        <a:t>Rating Org.:</a:t>
                      </a:r>
                    </a:p>
                  </a:txBody>
                  <a:tcPr/>
                </a:tc>
                <a:tc>
                  <a:txBody>
                    <a:bodyPr/>
                    <a:lstStyle/>
                    <a:p>
                      <a:r>
                        <a:rPr lang="en-US" sz="1200" dirty="0"/>
                        <a:t>Raters USA</a:t>
                      </a:r>
                    </a:p>
                  </a:txBody>
                  <a:tcPr/>
                </a:tc>
                <a:extLst>
                  <a:ext uri="{0D108BD9-81ED-4DB2-BD59-A6C34878D82A}">
                    <a16:rowId xmlns:a16="http://schemas.microsoft.com/office/drawing/2014/main" val="106269728"/>
                  </a:ext>
                </a:extLst>
              </a:tr>
              <a:tr h="301689">
                <a:tc>
                  <a:txBody>
                    <a:bodyPr/>
                    <a:lstStyle/>
                    <a:p>
                      <a:r>
                        <a:rPr lang="en-US" sz="1200" b="1" dirty="0"/>
                        <a:t>Owners Name:</a:t>
                      </a:r>
                    </a:p>
                  </a:txBody>
                  <a:tcPr/>
                </a:tc>
                <a:tc>
                  <a:txBody>
                    <a:bodyPr/>
                    <a:lstStyle/>
                    <a:p>
                      <a:r>
                        <a:rPr lang="en-US" sz="1200" dirty="0"/>
                        <a:t>Jane Smith</a:t>
                      </a:r>
                    </a:p>
                  </a:txBody>
                  <a:tcPr/>
                </a:tc>
                <a:tc>
                  <a:txBody>
                    <a:bodyPr/>
                    <a:lstStyle/>
                    <a:p>
                      <a:endParaRPr lang="en-US" sz="1200" dirty="0"/>
                    </a:p>
                  </a:txBody>
                  <a:tcPr/>
                </a:tc>
                <a:tc>
                  <a:txBody>
                    <a:bodyPr/>
                    <a:lstStyle/>
                    <a:p>
                      <a:r>
                        <a:rPr lang="en-US" sz="1200" b="1" dirty="0"/>
                        <a:t>Phone:</a:t>
                      </a:r>
                    </a:p>
                  </a:txBody>
                  <a:tcPr/>
                </a:tc>
                <a:tc>
                  <a:txBody>
                    <a:bodyPr/>
                    <a:lstStyle/>
                    <a:p>
                      <a:r>
                        <a:rPr lang="en-US" sz="1200" dirty="0"/>
                        <a:t>555-555-5555</a:t>
                      </a:r>
                    </a:p>
                  </a:txBody>
                  <a:tcPr/>
                </a:tc>
                <a:extLst>
                  <a:ext uri="{0D108BD9-81ED-4DB2-BD59-A6C34878D82A}">
                    <a16:rowId xmlns:a16="http://schemas.microsoft.com/office/drawing/2014/main" val="2009184266"/>
                  </a:ext>
                </a:extLst>
              </a:tr>
              <a:tr h="339676">
                <a:tc>
                  <a:txBody>
                    <a:bodyPr/>
                    <a:lstStyle/>
                    <a:p>
                      <a:r>
                        <a:rPr lang="en-US" sz="1200" b="1" dirty="0"/>
                        <a:t>Property Address:</a:t>
                      </a:r>
                    </a:p>
                  </a:txBody>
                  <a:tcPr/>
                </a:tc>
                <a:tc>
                  <a:txBody>
                    <a:bodyPr/>
                    <a:lstStyle/>
                    <a:p>
                      <a:r>
                        <a:rPr lang="en-US" sz="1200" dirty="0"/>
                        <a:t>123 Main Street</a:t>
                      </a:r>
                    </a:p>
                    <a:p>
                      <a:r>
                        <a:rPr lang="en-US" sz="1200" dirty="0"/>
                        <a:t>Omaha, NE 68007</a:t>
                      </a:r>
                    </a:p>
                  </a:txBody>
                  <a:tcPr/>
                </a:tc>
                <a:tc>
                  <a:txBody>
                    <a:bodyPr/>
                    <a:lstStyle/>
                    <a:p>
                      <a:endParaRPr lang="en-US" sz="1200" dirty="0"/>
                    </a:p>
                  </a:txBody>
                  <a:tcPr/>
                </a:tc>
                <a:tc>
                  <a:txBody>
                    <a:bodyPr/>
                    <a:lstStyle/>
                    <a:p>
                      <a:r>
                        <a:rPr lang="en-US" sz="1200" b="1" dirty="0"/>
                        <a:t>Rater’s Name:</a:t>
                      </a:r>
                    </a:p>
                  </a:txBody>
                  <a:tcPr/>
                </a:tc>
                <a:tc>
                  <a:txBody>
                    <a:bodyPr/>
                    <a:lstStyle/>
                    <a:p>
                      <a:r>
                        <a:rPr lang="en-US" sz="1200" dirty="0"/>
                        <a:t>John Williams</a:t>
                      </a:r>
                    </a:p>
                  </a:txBody>
                  <a:tcPr/>
                </a:tc>
                <a:extLst>
                  <a:ext uri="{0D108BD9-81ED-4DB2-BD59-A6C34878D82A}">
                    <a16:rowId xmlns:a16="http://schemas.microsoft.com/office/drawing/2014/main" val="127481647"/>
                  </a:ext>
                </a:extLst>
              </a:tr>
              <a:tr h="242625">
                <a:tc>
                  <a:txBody>
                    <a:bodyPr/>
                    <a:lstStyle/>
                    <a:p>
                      <a:r>
                        <a:rPr lang="en-US" sz="1200" b="1" dirty="0"/>
                        <a:t>Builder’s Name:</a:t>
                      </a:r>
                    </a:p>
                  </a:txBody>
                  <a:tcPr/>
                </a:tc>
                <a:tc>
                  <a:txBody>
                    <a:bodyPr/>
                    <a:lstStyle/>
                    <a:p>
                      <a:r>
                        <a:rPr lang="en-US" sz="1200" dirty="0"/>
                        <a:t>ABC Construction</a:t>
                      </a:r>
                    </a:p>
                  </a:txBody>
                  <a:tcPr/>
                </a:tc>
                <a:tc>
                  <a:txBody>
                    <a:bodyPr/>
                    <a:lstStyle/>
                    <a:p>
                      <a:endParaRPr lang="en-US" sz="1200" dirty="0"/>
                    </a:p>
                  </a:txBody>
                  <a:tcPr/>
                </a:tc>
                <a:tc>
                  <a:txBody>
                    <a:bodyPr/>
                    <a:lstStyle/>
                    <a:p>
                      <a:r>
                        <a:rPr lang="en-US" sz="1200" b="1" dirty="0"/>
                        <a:t>Rater’s No:</a:t>
                      </a:r>
                    </a:p>
                  </a:txBody>
                  <a:tcPr/>
                </a:tc>
                <a:tc>
                  <a:txBody>
                    <a:bodyPr/>
                    <a:lstStyle/>
                    <a:p>
                      <a:r>
                        <a:rPr lang="en-US" sz="1200" dirty="0"/>
                        <a:t>1234567</a:t>
                      </a:r>
                    </a:p>
                  </a:txBody>
                  <a:tcPr/>
                </a:tc>
                <a:extLst>
                  <a:ext uri="{0D108BD9-81ED-4DB2-BD59-A6C34878D82A}">
                    <a16:rowId xmlns:a16="http://schemas.microsoft.com/office/drawing/2014/main" val="1679791021"/>
                  </a:ext>
                </a:extLst>
              </a:tr>
              <a:tr h="242625">
                <a:tc>
                  <a:txBody>
                    <a:bodyPr/>
                    <a:lstStyle/>
                    <a:p>
                      <a:r>
                        <a:rPr lang="en-US" sz="1200" b="1" dirty="0"/>
                        <a:t>Weather Site:</a:t>
                      </a:r>
                    </a:p>
                  </a:txBody>
                  <a:tcPr/>
                </a:tc>
                <a:tc>
                  <a:txBody>
                    <a:bodyPr/>
                    <a:lstStyle/>
                    <a:p>
                      <a:r>
                        <a:rPr lang="en-US" sz="1200" dirty="0"/>
                        <a:t>Omaha, NE</a:t>
                      </a:r>
                    </a:p>
                  </a:txBody>
                  <a:tcPr/>
                </a:tc>
                <a:tc>
                  <a:txBody>
                    <a:bodyPr/>
                    <a:lstStyle/>
                    <a:p>
                      <a:endParaRPr lang="en-US" sz="1200" dirty="0"/>
                    </a:p>
                  </a:txBody>
                  <a:tcPr/>
                </a:tc>
                <a:tc>
                  <a:txBody>
                    <a:bodyPr/>
                    <a:lstStyle/>
                    <a:p>
                      <a:r>
                        <a:rPr lang="en-US" sz="1200" b="1" dirty="0"/>
                        <a:t>Rating Type:</a:t>
                      </a:r>
                    </a:p>
                  </a:txBody>
                  <a:tcPr/>
                </a:tc>
                <a:tc>
                  <a:txBody>
                    <a:bodyPr/>
                    <a:lstStyle/>
                    <a:p>
                      <a:r>
                        <a:rPr lang="en-US" sz="1200" dirty="0"/>
                        <a:t>Confirmed</a:t>
                      </a:r>
                    </a:p>
                  </a:txBody>
                  <a:tcPr/>
                </a:tc>
                <a:extLst>
                  <a:ext uri="{0D108BD9-81ED-4DB2-BD59-A6C34878D82A}">
                    <a16:rowId xmlns:a16="http://schemas.microsoft.com/office/drawing/2014/main" val="4155801983"/>
                  </a:ext>
                </a:extLst>
              </a:tr>
              <a:tr h="301689">
                <a:tc>
                  <a:txBody>
                    <a:bodyPr/>
                    <a:lstStyle/>
                    <a:p>
                      <a:r>
                        <a:rPr lang="en-US" sz="1200" b="1" dirty="0"/>
                        <a:t>File Name:</a:t>
                      </a:r>
                    </a:p>
                  </a:txBody>
                  <a:tcPr/>
                </a:tc>
                <a:tc>
                  <a:txBody>
                    <a:bodyPr/>
                    <a:lstStyle/>
                    <a:p>
                      <a:r>
                        <a:rPr lang="en-US" sz="1200" dirty="0"/>
                        <a:t>101682391-097 </a:t>
                      </a:r>
                      <a:r>
                        <a:rPr lang="en-US" sz="1200" dirty="0" err="1"/>
                        <a:t>eSTAR</a:t>
                      </a:r>
                      <a:endParaRPr lang="en-US" sz="1200" dirty="0"/>
                    </a:p>
                  </a:txBody>
                  <a:tcPr/>
                </a:tc>
                <a:tc>
                  <a:txBody>
                    <a:bodyPr/>
                    <a:lstStyle/>
                    <a:p>
                      <a:endParaRPr lang="en-US" sz="1200" dirty="0"/>
                    </a:p>
                  </a:txBody>
                  <a:tcPr/>
                </a:tc>
                <a:tc>
                  <a:txBody>
                    <a:bodyPr/>
                    <a:lstStyle/>
                    <a:p>
                      <a:r>
                        <a:rPr lang="en-US" sz="1200" b="1" dirty="0"/>
                        <a:t>Rating Date:</a:t>
                      </a:r>
                    </a:p>
                  </a:txBody>
                  <a:tcPr/>
                </a:tc>
                <a:tc>
                  <a:txBody>
                    <a:bodyPr/>
                    <a:lstStyle/>
                    <a:p>
                      <a:r>
                        <a:rPr lang="en-US" sz="1200" dirty="0"/>
                        <a:t>12/01/20</a:t>
                      </a:r>
                    </a:p>
                  </a:txBody>
                  <a:tcPr/>
                </a:tc>
                <a:extLst>
                  <a:ext uri="{0D108BD9-81ED-4DB2-BD59-A6C34878D82A}">
                    <a16:rowId xmlns:a16="http://schemas.microsoft.com/office/drawing/2014/main" val="1774947817"/>
                  </a:ext>
                </a:extLst>
              </a:tr>
            </a:tbl>
          </a:graphicData>
        </a:graphic>
      </p:graphicFrame>
      <p:sp>
        <p:nvSpPr>
          <p:cNvPr id="7" name="Rectangle 6">
            <a:extLst>
              <a:ext uri="{FF2B5EF4-FFF2-40B4-BE49-F238E27FC236}">
                <a16:creationId xmlns:a16="http://schemas.microsoft.com/office/drawing/2014/main" id="{49F7FA8D-D7AB-42EB-9F8F-AE30F1B8A699}"/>
              </a:ext>
            </a:extLst>
          </p:cNvPr>
          <p:cNvSpPr/>
          <p:nvPr/>
        </p:nvSpPr>
        <p:spPr>
          <a:xfrm>
            <a:off x="1163782" y="1993900"/>
            <a:ext cx="5940537" cy="2365757"/>
          </a:xfrm>
          <a:prstGeom prst="rect">
            <a:avLst/>
          </a:prstGeom>
          <a:noFill/>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94C4F738-79CC-4AC7-9A6D-661D5AA088B3}"/>
              </a:ext>
            </a:extLst>
          </p:cNvPr>
          <p:cNvSpPr/>
          <p:nvPr/>
        </p:nvSpPr>
        <p:spPr>
          <a:xfrm>
            <a:off x="7569200" y="581856"/>
            <a:ext cx="4033922" cy="11088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85333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819" y="49651"/>
            <a:ext cx="4765963" cy="954170"/>
          </a:xfrm>
        </p:spPr>
        <p:txBody>
          <a:bodyPr>
            <a:noAutofit/>
          </a:bodyPr>
          <a:lstStyle/>
          <a:p>
            <a:r>
              <a:rPr lang="en-US" dirty="0">
                <a:solidFill>
                  <a:schemeClr val="tx1">
                    <a:lumMod val="65000"/>
                    <a:lumOff val="35000"/>
                  </a:schemeClr>
                </a:solidFill>
              </a:rPr>
              <a:t>Building envelope</a:t>
            </a:r>
          </a:p>
        </p:txBody>
      </p:sp>
      <p:pic>
        <p:nvPicPr>
          <p:cNvPr id="6" name="LT_backwall_i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17500" t="13333" r="28750" b="13333"/>
          <a:stretch/>
        </p:blipFill>
        <p:spPr>
          <a:xfrm>
            <a:off x="524165" y="1939679"/>
            <a:ext cx="4336472" cy="4437321"/>
          </a:xfrm>
          <a:prstGeom prst="rect">
            <a:avLst/>
          </a:prstGeom>
        </p:spPr>
      </p:pic>
      <p:pic>
        <p:nvPicPr>
          <p:cNvPr id="7" name="LT_backwall_out">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10"/>
          <a:srcRect l="34749" t="13333" r="34001" b="13333"/>
          <a:stretch/>
        </p:blipFill>
        <p:spPr>
          <a:xfrm>
            <a:off x="4973782" y="166901"/>
            <a:ext cx="3528465" cy="6210099"/>
          </a:xfrm>
          <a:prstGeom prst="rect">
            <a:avLst/>
          </a:prstGeom>
        </p:spPr>
      </p:pic>
      <p:pic>
        <p:nvPicPr>
          <p:cNvPr id="8" name="LT_backwall_out2">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rotWithShape="1">
          <a:blip r:embed="rId11"/>
          <a:srcRect l="28750" r="28750"/>
          <a:stretch/>
        </p:blipFill>
        <p:spPr>
          <a:xfrm>
            <a:off x="8589810" y="166901"/>
            <a:ext cx="3519056" cy="6210099"/>
          </a:xfrm>
          <a:prstGeom prst="rect">
            <a:avLst/>
          </a:prstGeom>
        </p:spPr>
      </p:pic>
      <p:sp>
        <p:nvSpPr>
          <p:cNvPr id="9" name="Content Placeholder 2"/>
          <p:cNvSpPr txBox="1">
            <a:spLocks/>
          </p:cNvSpPr>
          <p:nvPr/>
        </p:nvSpPr>
        <p:spPr>
          <a:xfrm>
            <a:off x="422563" y="811651"/>
            <a:ext cx="4336473" cy="1104505"/>
          </a:xfrm>
          <a:prstGeom prst="rect">
            <a:avLst/>
          </a:prstGeom>
          <a:solidFill>
            <a:schemeClr val="bg1"/>
          </a:solidFill>
        </p:spPr>
        <p:txBody>
          <a:bodyPr vert="horz" lIns="0" tIns="45720" rIns="0" bIns="45720" rtlCol="0">
            <a:normAutofit lnSpcReduction="10000"/>
          </a:bodyPr>
          <a:lstStyle>
            <a:lvl1pPr marL="0" indent="0" algn="l" defTabSz="914400" rtl="0" eaLnBrk="1" latinLnBrk="0" hangingPunct="1">
              <a:spcBef>
                <a:spcPct val="20000"/>
              </a:spcBef>
              <a:buSzPct val="100000"/>
              <a:buFont typeface="Wingdings" panose="05000000000000000000" pitchFamily="2" charset="2"/>
              <a:buNone/>
              <a:defRPr sz="3200" kern="120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Courier New" panose="02070309020205020404" pitchFamily="49" charset="0"/>
              <a:buChar char="o"/>
              <a:defRPr sz="2400" kern="120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lumMod val="5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a:solidFill>
                  <a:schemeClr val="tx1">
                    <a:lumMod val="65000"/>
                    <a:lumOff val="35000"/>
                  </a:schemeClr>
                </a:solidFill>
              </a:rPr>
              <a:t>  Case Study Findings</a:t>
            </a:r>
          </a:p>
          <a:p>
            <a:pPr lvl="1"/>
            <a:r>
              <a:rPr lang="en-US" sz="2000" dirty="0">
                <a:solidFill>
                  <a:schemeClr val="tx1">
                    <a:lumMod val="65000"/>
                    <a:lumOff val="35000"/>
                  </a:schemeClr>
                </a:solidFill>
              </a:rPr>
              <a:t>Inline Retail</a:t>
            </a:r>
          </a:p>
          <a:p>
            <a:pPr lvl="2"/>
            <a:r>
              <a:rPr lang="en-US" sz="1600" dirty="0">
                <a:solidFill>
                  <a:schemeClr val="tx1">
                    <a:lumMod val="65000"/>
                    <a:lumOff val="35000"/>
                  </a:schemeClr>
                </a:solidFill>
              </a:rPr>
              <a:t>Envelope Transitions</a:t>
            </a:r>
          </a:p>
        </p:txBody>
      </p:sp>
    </p:spTree>
    <p:extLst>
      <p:ext uri="{BB962C8B-B14F-4D97-AF65-F5344CB8AC3E}">
        <p14:creationId xmlns:p14="http://schemas.microsoft.com/office/powerpoint/2010/main" val="3273693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989" fill="hold"/>
                                        <p:tgtEl>
                                          <p:spTgt spid="6"/>
                                        </p:tgtEl>
                                      </p:cBhvr>
                                    </p:cmd>
                                  </p:childTnLst>
                                </p:cTn>
                              </p:par>
                              <p:par>
                                <p:cTn id="7" presetID="1" presetClass="mediacall" presetSubtype="0" fill="hold" nodeType="withEffect">
                                  <p:stCondLst>
                                    <p:cond delay="0"/>
                                  </p:stCondLst>
                                  <p:childTnLst>
                                    <p:cmd type="call" cmd="playFrom(0.0)">
                                      <p:cBhvr>
                                        <p:cTn id="8" dur="7989" fill="hold"/>
                                        <p:tgtEl>
                                          <p:spTgt spid="7"/>
                                        </p:tgtEl>
                                      </p:cBhvr>
                                    </p:cmd>
                                  </p:childTnLst>
                                </p:cTn>
                              </p:par>
                              <p:par>
                                <p:cTn id="9" presetID="1" presetClass="mediacall" presetSubtype="0" fill="hold" nodeType="withEffect">
                                  <p:stCondLst>
                                    <p:cond delay="0"/>
                                  </p:stCondLst>
                                  <p:childTnLst>
                                    <p:cmd type="call" cmd="playFrom(0.0)">
                                      <p:cBhvr>
                                        <p:cTn id="10" dur="798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1" repeatCount="indefinite" fill="hold" display="0">
                  <p:stCondLst>
                    <p:cond delay="indefinite"/>
                  </p:stCondLst>
                </p:cTn>
                <p:tgtEl>
                  <p:spTgt spid="6"/>
                </p:tgtEl>
              </p:cMediaNode>
            </p:video>
            <p:video>
              <p:cMediaNode vol="80000" mute="1">
                <p:cTn id="12" repeatCount="indefinite" fill="hold" display="0">
                  <p:stCondLst>
                    <p:cond delay="indefinite"/>
                  </p:stCondLst>
                </p:cTn>
                <p:tgtEl>
                  <p:spTgt spid="7"/>
                </p:tgtEl>
              </p:cMediaNode>
            </p:video>
            <p:video>
              <p:cMediaNode vol="80000" mute="1">
                <p:cTn id="13" repeatCount="indefinite" fill="hold" display="0">
                  <p:stCondLst>
                    <p:cond delay="indefinite"/>
                  </p:stCondLst>
                </p:cTn>
                <p:tgtEl>
                  <p:spTgt spid="8"/>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556D1A-C342-4D7A-A4FD-DAD2B4423328}"/>
              </a:ext>
            </a:extLst>
          </p:cNvPr>
          <p:cNvSpPr>
            <a:spLocks noGrp="1"/>
          </p:cNvSpPr>
          <p:nvPr>
            <p:ph type="title"/>
          </p:nvPr>
        </p:nvSpPr>
        <p:spPr/>
        <p:txBody>
          <a:bodyPr/>
          <a:lstStyle/>
          <a:p>
            <a:r>
              <a:rPr lang="en-US" dirty="0">
                <a:solidFill>
                  <a:schemeClr val="tx1"/>
                </a:solidFill>
              </a:rPr>
              <a:t>Load Calculations are Mandatory</a:t>
            </a:r>
          </a:p>
        </p:txBody>
      </p:sp>
      <p:sp>
        <p:nvSpPr>
          <p:cNvPr id="4" name="Content Placeholder 3">
            <a:extLst>
              <a:ext uri="{FF2B5EF4-FFF2-40B4-BE49-F238E27FC236}">
                <a16:creationId xmlns:a16="http://schemas.microsoft.com/office/drawing/2014/main" id="{C9525606-E49A-44D2-948C-67B4F45ACDA8}"/>
              </a:ext>
            </a:extLst>
          </p:cNvPr>
          <p:cNvSpPr>
            <a:spLocks noGrp="1"/>
          </p:cNvSpPr>
          <p:nvPr>
            <p:ph idx="1"/>
          </p:nvPr>
        </p:nvSpPr>
        <p:spPr>
          <a:xfrm>
            <a:off x="1167789" y="1825625"/>
            <a:ext cx="6376011" cy="4028551"/>
          </a:xfrm>
        </p:spPr>
        <p:txBody>
          <a:bodyPr>
            <a:normAutofit fontScale="85000" lnSpcReduction="20000"/>
          </a:bodyPr>
          <a:lstStyle/>
          <a:p>
            <a:pPr marL="457200" indent="-457200">
              <a:buFont typeface="Arial" panose="020B0604020202020204" pitchFamily="34" charset="0"/>
              <a:buChar char="•"/>
            </a:pPr>
            <a:r>
              <a:rPr lang="en-US" dirty="0">
                <a:solidFill>
                  <a:schemeClr val="tx1"/>
                </a:solidFill>
              </a:rPr>
              <a:t>Must calculate heating and cooling system design loads</a:t>
            </a:r>
          </a:p>
          <a:p>
            <a:pPr marL="457200" indent="-457200">
              <a:buFont typeface="Arial" panose="020B0604020202020204" pitchFamily="34" charset="0"/>
              <a:buChar char="•"/>
            </a:pPr>
            <a:r>
              <a:rPr lang="en-US" dirty="0">
                <a:solidFill>
                  <a:schemeClr val="tx1"/>
                </a:solidFill>
              </a:rPr>
              <a:t>Must base calculations on generally accepted engineering standards and handbooks – ASHRAE / ACCA 183</a:t>
            </a:r>
          </a:p>
          <a:p>
            <a:r>
              <a:rPr lang="en-US" dirty="0">
                <a:solidFill>
                  <a:schemeClr val="tx1"/>
                </a:solidFill>
              </a:rPr>
              <a:t>Other approved computation procedures </a:t>
            </a:r>
          </a:p>
          <a:p>
            <a:pPr marL="457200" indent="-457200">
              <a:buFont typeface="Arial" panose="020B0604020202020204" pitchFamily="34" charset="0"/>
              <a:buChar char="•"/>
            </a:pPr>
            <a:r>
              <a:rPr lang="en-US" dirty="0">
                <a:solidFill>
                  <a:schemeClr val="tx1"/>
                </a:solidFill>
              </a:rPr>
              <a:t>Outdoor design conditions</a:t>
            </a:r>
          </a:p>
          <a:p>
            <a:pPr marL="1200150" lvl="1" indent="-457200"/>
            <a:r>
              <a:rPr lang="en-US" dirty="0">
                <a:solidFill>
                  <a:schemeClr val="tx1"/>
                </a:solidFill>
              </a:rPr>
              <a:t>Specified by ASHRAE </a:t>
            </a:r>
            <a:br>
              <a:rPr lang="en-US" dirty="0">
                <a:solidFill>
                  <a:schemeClr val="tx1"/>
                </a:solidFill>
              </a:rPr>
            </a:br>
            <a:r>
              <a:rPr lang="en-US" dirty="0">
                <a:solidFill>
                  <a:schemeClr val="tx1"/>
                </a:solidFill>
              </a:rPr>
              <a:t>(e.g., Lincoln, NE 2°F winter, 93°F summer)</a:t>
            </a:r>
          </a:p>
          <a:p>
            <a:pPr marL="457200" indent="-457200">
              <a:buFont typeface="Arial" panose="020B0604020202020204" pitchFamily="34" charset="0"/>
              <a:buChar char="•"/>
            </a:pPr>
            <a:r>
              <a:rPr lang="en-US" dirty="0">
                <a:solidFill>
                  <a:schemeClr val="tx1"/>
                </a:solidFill>
              </a:rPr>
              <a:t>Interior design conditions</a:t>
            </a:r>
          </a:p>
          <a:p>
            <a:pPr marL="1200150" lvl="1" indent="-457200"/>
            <a:r>
              <a:rPr lang="en-US" dirty="0">
                <a:solidFill>
                  <a:schemeClr val="tx1"/>
                </a:solidFill>
              </a:rPr>
              <a:t>Specified the IECC</a:t>
            </a:r>
          </a:p>
          <a:p>
            <a:pPr marL="1200150" lvl="1" indent="-457200"/>
            <a:r>
              <a:rPr lang="en-US" dirty="0">
                <a:solidFill>
                  <a:schemeClr val="tx1"/>
                </a:solidFill>
              </a:rPr>
              <a:t>≤ 72°F for heating load</a:t>
            </a:r>
          </a:p>
          <a:p>
            <a:pPr marL="1200150" lvl="1" indent="-457200"/>
            <a:r>
              <a:rPr lang="en-US" dirty="0">
                <a:solidFill>
                  <a:schemeClr val="tx1"/>
                </a:solidFill>
              </a:rPr>
              <a:t>≥ 75°F for cooling load</a:t>
            </a:r>
          </a:p>
          <a:p>
            <a:endParaRPr lang="en-US" dirty="0">
              <a:solidFill>
                <a:schemeClr val="tx1"/>
              </a:solidFill>
            </a:endParaRPr>
          </a:p>
        </p:txBody>
      </p:sp>
      <p:pic>
        <p:nvPicPr>
          <p:cNvPr id="5" name="Picture 4" descr="A picture containing umbrella, shirt&#10;&#10;Description automatically generated">
            <a:extLst>
              <a:ext uri="{FF2B5EF4-FFF2-40B4-BE49-F238E27FC236}">
                <a16:creationId xmlns:a16="http://schemas.microsoft.com/office/drawing/2014/main" id="{3117649F-96EE-4F71-89CA-255B840DFF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2874" y="390772"/>
            <a:ext cx="792069" cy="1056958"/>
          </a:xfrm>
          <a:prstGeom prst="rect">
            <a:avLst/>
          </a:prstGeom>
        </p:spPr>
      </p:pic>
      <p:pic>
        <p:nvPicPr>
          <p:cNvPr id="2" name="Picture 1">
            <a:extLst>
              <a:ext uri="{FF2B5EF4-FFF2-40B4-BE49-F238E27FC236}">
                <a16:creationId xmlns:a16="http://schemas.microsoft.com/office/drawing/2014/main" id="{3454FCDD-CE8E-463D-AE89-22E63EB783A1}"/>
              </a:ext>
            </a:extLst>
          </p:cNvPr>
          <p:cNvPicPr>
            <a:picLocks noChangeAspect="1"/>
          </p:cNvPicPr>
          <p:nvPr/>
        </p:nvPicPr>
        <p:blipFill>
          <a:blip r:embed="rId4"/>
          <a:stretch>
            <a:fillRect/>
          </a:stretch>
        </p:blipFill>
        <p:spPr>
          <a:xfrm>
            <a:off x="387056" y="7119529"/>
            <a:ext cx="11417887" cy="3829247"/>
          </a:xfrm>
          <a:prstGeom prst="rect">
            <a:avLst/>
          </a:prstGeom>
        </p:spPr>
      </p:pic>
      <p:pic>
        <p:nvPicPr>
          <p:cNvPr id="6" name="Picture 10">
            <a:extLst>
              <a:ext uri="{FF2B5EF4-FFF2-40B4-BE49-F238E27FC236}">
                <a16:creationId xmlns:a16="http://schemas.microsoft.com/office/drawing/2014/main" id="{81A47DE3-54F0-498B-A6E5-4A2E81677D1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728022" y="1465882"/>
            <a:ext cx="2965973" cy="2610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0E6FE397-4AA8-4A9A-A85C-2EDFA85EEBEA}"/>
              </a:ext>
            </a:extLst>
          </p:cNvPr>
          <p:cNvSpPr txBox="1"/>
          <p:nvPr/>
        </p:nvSpPr>
        <p:spPr>
          <a:xfrm>
            <a:off x="7819370" y="4153396"/>
            <a:ext cx="2203167" cy="369332"/>
          </a:xfrm>
          <a:prstGeom prst="rect">
            <a:avLst/>
          </a:prstGeom>
          <a:noFill/>
        </p:spPr>
        <p:txBody>
          <a:bodyPr wrap="none" rtlCol="0">
            <a:spAutoFit/>
          </a:bodyPr>
          <a:lstStyle/>
          <a:p>
            <a:r>
              <a:rPr lang="en-US" dirty="0"/>
              <a:t>1 ton = 12,000 Btu/</a:t>
            </a:r>
            <a:r>
              <a:rPr lang="en-US" dirty="0" err="1"/>
              <a:t>hr</a:t>
            </a:r>
            <a:endParaRPr lang="en-US" dirty="0"/>
          </a:p>
        </p:txBody>
      </p:sp>
      <p:pic>
        <p:nvPicPr>
          <p:cNvPr id="8" name="Picture 7">
            <a:extLst>
              <a:ext uri="{FF2B5EF4-FFF2-40B4-BE49-F238E27FC236}">
                <a16:creationId xmlns:a16="http://schemas.microsoft.com/office/drawing/2014/main" id="{5ABD7F3A-E170-4EA0-8A5F-83EB41C27320}"/>
              </a:ext>
            </a:extLst>
          </p:cNvPr>
          <p:cNvPicPr>
            <a:picLocks noChangeAspect="1"/>
          </p:cNvPicPr>
          <p:nvPr/>
        </p:nvPicPr>
        <p:blipFill>
          <a:blip r:embed="rId7"/>
          <a:stretch>
            <a:fillRect/>
          </a:stretch>
        </p:blipFill>
        <p:spPr>
          <a:xfrm>
            <a:off x="7023100" y="4725836"/>
            <a:ext cx="2335829" cy="1767039"/>
          </a:xfrm>
          <a:prstGeom prst="rect">
            <a:avLst/>
          </a:prstGeom>
        </p:spPr>
      </p:pic>
    </p:spTree>
    <p:extLst>
      <p:ext uri="{BB962C8B-B14F-4D97-AF65-F5344CB8AC3E}">
        <p14:creationId xmlns:p14="http://schemas.microsoft.com/office/powerpoint/2010/main" val="2636594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13A9C-5235-4218-B21A-2DE339668035}"/>
              </a:ext>
            </a:extLst>
          </p:cNvPr>
          <p:cNvSpPr>
            <a:spLocks noGrp="1"/>
          </p:cNvSpPr>
          <p:nvPr>
            <p:ph type="title"/>
          </p:nvPr>
        </p:nvSpPr>
        <p:spPr>
          <a:xfrm>
            <a:off x="1117600" y="690420"/>
            <a:ext cx="10464800" cy="579439"/>
          </a:xfrm>
        </p:spPr>
        <p:txBody>
          <a:bodyPr>
            <a:normAutofit/>
          </a:bodyPr>
          <a:lstStyle/>
          <a:p>
            <a:r>
              <a:rPr lang="en-US" b="1" dirty="0"/>
              <a:t>Installed AC Units </a:t>
            </a:r>
          </a:p>
        </p:txBody>
      </p:sp>
      <p:sp>
        <p:nvSpPr>
          <p:cNvPr id="4" name="Content Placeholder 3">
            <a:extLst>
              <a:ext uri="{FF2B5EF4-FFF2-40B4-BE49-F238E27FC236}">
                <a16:creationId xmlns:a16="http://schemas.microsoft.com/office/drawing/2014/main" id="{1BF4D338-77F1-40BB-9FDD-C2B0D4539B8F}"/>
              </a:ext>
            </a:extLst>
          </p:cNvPr>
          <p:cNvSpPr>
            <a:spLocks noGrp="1"/>
          </p:cNvSpPr>
          <p:nvPr>
            <p:ph sz="quarter" idx="13"/>
          </p:nvPr>
        </p:nvSpPr>
        <p:spPr>
          <a:xfrm>
            <a:off x="1117600" y="1905001"/>
            <a:ext cx="10363200" cy="4673601"/>
          </a:xfrm>
        </p:spPr>
        <p:txBody>
          <a:bodyPr>
            <a:normAutofit/>
          </a:bodyPr>
          <a:lstStyle/>
          <a:p>
            <a:pPr marL="0" indent="0">
              <a:buNone/>
            </a:pPr>
            <a:br>
              <a:rPr lang="en-US" dirty="0"/>
            </a:br>
            <a:endParaRPr lang="en-US" dirty="0"/>
          </a:p>
        </p:txBody>
      </p:sp>
      <p:sp>
        <p:nvSpPr>
          <p:cNvPr id="5" name="Text Placeholder 1">
            <a:extLst>
              <a:ext uri="{FF2B5EF4-FFF2-40B4-BE49-F238E27FC236}">
                <a16:creationId xmlns:a16="http://schemas.microsoft.com/office/drawing/2014/main" id="{4AC5F238-5787-4C3E-86D5-A1E4AEE82F02}"/>
              </a:ext>
            </a:extLst>
          </p:cNvPr>
          <p:cNvSpPr txBox="1">
            <a:spLocks/>
          </p:cNvSpPr>
          <p:nvPr/>
        </p:nvSpPr>
        <p:spPr bwMode="auto">
          <a:xfrm>
            <a:off x="1117602" y="1098411"/>
            <a:ext cx="9111049" cy="658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1920" tIns="60960" rIns="121920" bIns="60960" numCol="1" anchor="t" anchorCtr="0" compatLnSpc="1">
            <a:prstTxWarp prst="textNoShape">
              <a:avLst/>
            </a:prstTxWarp>
            <a:noAutofit/>
          </a:bodyPr>
          <a:lstStyle>
            <a:lvl1pPr marL="0" indent="0" algn="r" defTabSz="457200" rtl="0" eaLnBrk="1" fontAlgn="base" hangingPunct="1">
              <a:spcBef>
                <a:spcPct val="20000"/>
              </a:spcBef>
              <a:spcAft>
                <a:spcPct val="0"/>
              </a:spcAft>
              <a:buFont typeface="Arial" charset="0"/>
              <a:buNone/>
              <a:defRPr sz="2800" i="1" kern="1200" baseline="0">
                <a:solidFill>
                  <a:srgbClr val="DBA510"/>
                </a:solidFill>
                <a:latin typeface="Century Gothic"/>
                <a:ea typeface="ＭＳ Ｐゴシック" charset="0"/>
                <a:cs typeface="Century Gothic"/>
              </a:defRPr>
            </a:lvl1pPr>
            <a:lvl2pPr marL="742950" indent="-285750" algn="r" defTabSz="457200" rtl="0" eaLnBrk="1" fontAlgn="base" hangingPunct="1">
              <a:spcBef>
                <a:spcPct val="20000"/>
              </a:spcBef>
              <a:spcAft>
                <a:spcPct val="0"/>
              </a:spcAft>
              <a:buFont typeface="Arial" charset="0"/>
              <a:buChar char="–"/>
              <a:defRPr sz="2800" kern="1200" baseline="0">
                <a:solidFill>
                  <a:srgbClr val="444346"/>
                </a:solidFill>
                <a:latin typeface="Century Gothic"/>
                <a:ea typeface="ＭＳ Ｐゴシック" charset="0"/>
                <a:cs typeface="Century Gothic"/>
              </a:defRPr>
            </a:lvl2pPr>
            <a:lvl3pPr marL="1143000" indent="-228600" algn="r" defTabSz="457200" rtl="0" eaLnBrk="1" fontAlgn="base" hangingPunct="1">
              <a:spcBef>
                <a:spcPct val="20000"/>
              </a:spcBef>
              <a:spcAft>
                <a:spcPct val="0"/>
              </a:spcAft>
              <a:buFont typeface="Arial" charset="0"/>
              <a:buChar char="•"/>
              <a:defRPr sz="2800" kern="1200" baseline="0">
                <a:solidFill>
                  <a:srgbClr val="444346"/>
                </a:solidFill>
                <a:latin typeface="Century Gothic"/>
                <a:ea typeface="ＭＳ Ｐゴシック" charset="0"/>
                <a:cs typeface="Century Gothic"/>
              </a:defRPr>
            </a:lvl3pPr>
            <a:lvl4pPr marL="1600200" indent="-228600" algn="r" defTabSz="457200" rtl="0" eaLnBrk="1" fontAlgn="base" hangingPunct="1">
              <a:spcBef>
                <a:spcPct val="20000"/>
              </a:spcBef>
              <a:spcAft>
                <a:spcPct val="0"/>
              </a:spcAft>
              <a:buFont typeface="Arial" charset="0"/>
              <a:buChar char="–"/>
              <a:defRPr sz="2800" kern="1200" baseline="0">
                <a:solidFill>
                  <a:srgbClr val="444346"/>
                </a:solidFill>
                <a:latin typeface="Century Gothic"/>
                <a:ea typeface="ＭＳ Ｐゴシック" charset="0"/>
                <a:cs typeface="Century Gothic"/>
              </a:defRPr>
            </a:lvl4pPr>
            <a:lvl5pPr marL="2057400" indent="-228600" algn="r" defTabSz="457200" rtl="0" eaLnBrk="1" fontAlgn="base" hangingPunct="1">
              <a:spcBef>
                <a:spcPct val="20000"/>
              </a:spcBef>
              <a:spcAft>
                <a:spcPct val="0"/>
              </a:spcAft>
              <a:buFont typeface="Arial" charset="0"/>
              <a:buChar char="»"/>
              <a:defRPr sz="2800" kern="1200" baseline="0">
                <a:solidFill>
                  <a:srgbClr val="444346"/>
                </a:solidFill>
                <a:latin typeface="Century Gothic"/>
                <a:ea typeface="ＭＳ Ｐゴシック" charset="0"/>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spcBef>
                <a:spcPts val="800"/>
              </a:spcBef>
              <a:defRPr/>
            </a:pPr>
            <a:r>
              <a:rPr lang="en-US" sz="2667" dirty="0">
                <a:solidFill>
                  <a:srgbClr val="555555"/>
                </a:solidFill>
                <a:latin typeface="Arial"/>
              </a:rPr>
              <a:t>Tons Oversized</a:t>
            </a:r>
          </a:p>
        </p:txBody>
      </p:sp>
      <p:pic>
        <p:nvPicPr>
          <p:cNvPr id="7" name="Picture 6">
            <a:extLst>
              <a:ext uri="{FF2B5EF4-FFF2-40B4-BE49-F238E27FC236}">
                <a16:creationId xmlns:a16="http://schemas.microsoft.com/office/drawing/2014/main" id="{6EAA9299-F85D-4802-8C9C-0816D08B3691}"/>
              </a:ext>
            </a:extLst>
          </p:cNvPr>
          <p:cNvPicPr>
            <a:picLocks noChangeAspect="1"/>
          </p:cNvPicPr>
          <p:nvPr/>
        </p:nvPicPr>
        <p:blipFill>
          <a:blip r:embed="rId3"/>
          <a:stretch>
            <a:fillRect/>
          </a:stretch>
        </p:blipFill>
        <p:spPr>
          <a:xfrm>
            <a:off x="2567709" y="1603955"/>
            <a:ext cx="7365332" cy="4623073"/>
          </a:xfrm>
          <a:prstGeom prst="rect">
            <a:avLst/>
          </a:prstGeom>
        </p:spPr>
      </p:pic>
      <p:sp>
        <p:nvSpPr>
          <p:cNvPr id="8" name="Rectangle 2"/>
          <p:cNvSpPr txBox="1">
            <a:spLocks noChangeArrowheads="1"/>
          </p:cNvSpPr>
          <p:nvPr/>
        </p:nvSpPr>
        <p:spPr>
          <a:xfrm>
            <a:off x="1143001" y="354664"/>
            <a:ext cx="5915025" cy="411956"/>
          </a:xfrm>
          <a:prstGeom prst="rect">
            <a:avLst/>
          </a:prstGeom>
        </p:spPr>
        <p:txBody>
          <a:bodyPr vert="horz" lIns="91440" tIns="45720" rIns="91440" bIns="45720" rtlCol="0" anchor="t">
            <a:normAutofit fontScale="75000" lnSpcReduction="20000"/>
          </a:bodyPr>
          <a:lstStyle>
            <a:lvl1pPr algn="l" defTabSz="1219170" rtl="0" eaLnBrk="1" latinLnBrk="0" hangingPunct="1">
              <a:spcBef>
                <a:spcPct val="0"/>
              </a:spcBef>
              <a:buNone/>
              <a:defRPr sz="3200" kern="1200">
                <a:solidFill>
                  <a:schemeClr val="tx1"/>
                </a:solidFill>
                <a:latin typeface="+mj-lt"/>
                <a:ea typeface="+mj-ea"/>
                <a:cs typeface="+mj-cs"/>
              </a:defRPr>
            </a:lvl1pPr>
          </a:lstStyle>
          <a:p>
            <a:r>
              <a:rPr lang="en-US" altLang="en-US" dirty="0"/>
              <a:t>MO Equipment Sizing Study</a:t>
            </a:r>
          </a:p>
        </p:txBody>
      </p:sp>
    </p:spTree>
    <p:extLst>
      <p:ext uri="{BB962C8B-B14F-4D97-AF65-F5344CB8AC3E}">
        <p14:creationId xmlns:p14="http://schemas.microsoft.com/office/powerpoint/2010/main" val="35815173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a:extLst>
              <a:ext uri="{FF2B5EF4-FFF2-40B4-BE49-F238E27FC236}">
                <a16:creationId xmlns:a16="http://schemas.microsoft.com/office/drawing/2014/main" id="{6C8EBCAD-7649-4EF7-AC30-85CFF44148C7}"/>
              </a:ext>
            </a:extLst>
          </p:cNvPr>
          <p:cNvSpPr>
            <a:spLocks noGrp="1"/>
          </p:cNvSpPr>
          <p:nvPr>
            <p:ph type="title"/>
          </p:nvPr>
        </p:nvSpPr>
        <p:spPr/>
        <p:txBody>
          <a:bodyPr anchor="ctr">
            <a:normAutofit/>
          </a:bodyPr>
          <a:lstStyle/>
          <a:p>
            <a:r>
              <a:rPr lang="en-US" altLang="en-US" dirty="0"/>
              <a:t>HVAC Design and Loads - Residential</a:t>
            </a:r>
          </a:p>
        </p:txBody>
      </p:sp>
      <p:sp>
        <p:nvSpPr>
          <p:cNvPr id="5" name="Content Placeholder 2">
            <a:extLst>
              <a:ext uri="{FF2B5EF4-FFF2-40B4-BE49-F238E27FC236}">
                <a16:creationId xmlns:a16="http://schemas.microsoft.com/office/drawing/2014/main" id="{1E3A05A9-7F37-4F20-B624-FCEB1D9B6F7D}"/>
              </a:ext>
            </a:extLst>
          </p:cNvPr>
          <p:cNvSpPr>
            <a:spLocks noGrp="1"/>
          </p:cNvSpPr>
          <p:nvPr>
            <p:ph idx="1"/>
          </p:nvPr>
        </p:nvSpPr>
        <p:spPr>
          <a:xfrm>
            <a:off x="2399841" y="2226469"/>
            <a:ext cx="5666331" cy="3053806"/>
          </a:xfrm>
        </p:spPr>
        <p:txBody>
          <a:bodyPr>
            <a:normAutofit fontScale="85000" lnSpcReduction="20000"/>
          </a:bodyPr>
          <a:lstStyle/>
          <a:p>
            <a:pPr>
              <a:defRPr/>
            </a:pPr>
            <a:r>
              <a:rPr lang="en-US" altLang="en-US" dirty="0"/>
              <a:t>Properly designed HVAC systems rely on scientific criteria and a systematic method to match the loads required for health and comfort: </a:t>
            </a:r>
          </a:p>
          <a:p>
            <a:pPr marL="0" indent="0">
              <a:buNone/>
              <a:defRPr/>
            </a:pPr>
            <a:endParaRPr lang="en-US" altLang="en-US" sz="600" dirty="0"/>
          </a:p>
          <a:p>
            <a:pPr lvl="1" eaLnBrk="1" hangingPunct="1">
              <a:defRPr/>
            </a:pPr>
            <a:r>
              <a:rPr lang="en-US" altLang="en-US" i="1" dirty="0"/>
              <a:t>ACCA Manual J – Residential Load Calculation</a:t>
            </a:r>
          </a:p>
          <a:p>
            <a:pPr lvl="1" eaLnBrk="1" hangingPunct="1">
              <a:defRPr/>
            </a:pPr>
            <a:r>
              <a:rPr lang="en-US" altLang="en-US" i="1" dirty="0"/>
              <a:t>ACCA Manual S – Residential Equipment Selection</a:t>
            </a:r>
          </a:p>
          <a:p>
            <a:pPr lvl="1" eaLnBrk="1" hangingPunct="1">
              <a:defRPr/>
            </a:pPr>
            <a:r>
              <a:rPr lang="en-US" altLang="en-US" i="1" dirty="0"/>
              <a:t>ACCA Manual D – Residential Duct Systems</a:t>
            </a:r>
          </a:p>
          <a:p>
            <a:pPr>
              <a:defRPr/>
            </a:pPr>
            <a:r>
              <a:rPr lang="en-US" altLang="en-US" dirty="0"/>
              <a:t>Reports should be submitted with permit application</a:t>
            </a:r>
          </a:p>
          <a:p>
            <a:pPr marL="342900" lvl="1" indent="0">
              <a:buNone/>
              <a:defRPr/>
            </a:pPr>
            <a:endParaRPr lang="en-US" altLang="en-US" dirty="0"/>
          </a:p>
        </p:txBody>
      </p:sp>
      <p:sp>
        <p:nvSpPr>
          <p:cNvPr id="2" name="Slide Number Placeholder 1">
            <a:extLst>
              <a:ext uri="{FF2B5EF4-FFF2-40B4-BE49-F238E27FC236}">
                <a16:creationId xmlns:a16="http://schemas.microsoft.com/office/drawing/2014/main" id="{9328560F-4AD5-4545-BC4C-47B3460BD491}"/>
              </a:ext>
            </a:extLst>
          </p:cNvPr>
          <p:cNvSpPr>
            <a:spLocks noGrp="1"/>
          </p:cNvSpPr>
          <p:nvPr>
            <p:ph type="sldNum" sz="quarter" idx="12"/>
          </p:nvPr>
        </p:nvSpPr>
        <p:spPr/>
        <p:txBody>
          <a:bodyPr/>
          <a:lstStyle/>
          <a:p>
            <a:fld id="{A6C89917-1470-4E8C-A621-74B38A282029}" type="slidenum">
              <a:rPr lang="en-US" smtClean="0"/>
              <a:t>24</a:t>
            </a:fld>
            <a:endParaRPr lang="en-US"/>
          </a:p>
        </p:txBody>
      </p:sp>
      <p:pic>
        <p:nvPicPr>
          <p:cNvPr id="2050" name="Picture 2" descr="ACCA">
            <a:extLst>
              <a:ext uri="{FF2B5EF4-FFF2-40B4-BE49-F238E27FC236}">
                <a16:creationId xmlns:a16="http://schemas.microsoft.com/office/drawing/2014/main" id="{0F510749-0DB4-4D79-A4FE-5EB465935D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97959" y="2564606"/>
            <a:ext cx="2528888" cy="1728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91252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7" name="Rectangle 2">
            <a:extLst>
              <a:ext uri="{FF2B5EF4-FFF2-40B4-BE49-F238E27FC236}">
                <a16:creationId xmlns:a16="http://schemas.microsoft.com/office/drawing/2014/main" id="{37EFBE11-0BCE-4995-A25F-0E8B0C4F277C}"/>
              </a:ext>
            </a:extLst>
          </p:cNvPr>
          <p:cNvSpPr>
            <a:spLocks noGrp="1" noChangeArrowheads="1"/>
          </p:cNvSpPr>
          <p:nvPr>
            <p:ph type="title"/>
          </p:nvPr>
        </p:nvSpPr>
        <p:spPr/>
        <p:txBody>
          <a:bodyPr>
            <a:normAutofit/>
          </a:bodyPr>
          <a:lstStyle/>
          <a:p>
            <a:pPr eaLnBrk="1" hangingPunct="1"/>
            <a:r>
              <a:rPr lang="en-US" altLang="en-US" dirty="0">
                <a:solidFill>
                  <a:schemeClr val="tx1"/>
                </a:solidFill>
              </a:rPr>
              <a:t>HVAC 101 - Controls</a:t>
            </a:r>
          </a:p>
        </p:txBody>
      </p:sp>
      <p:sp>
        <p:nvSpPr>
          <p:cNvPr id="169988" name="Rectangle 3" descr="Rectangle: Click to edit Master text styles&#10;Second level&#10;Third level&#10;Fourth level&#10;Fifth level">
            <a:extLst>
              <a:ext uri="{FF2B5EF4-FFF2-40B4-BE49-F238E27FC236}">
                <a16:creationId xmlns:a16="http://schemas.microsoft.com/office/drawing/2014/main" id="{CFF8B632-4E14-4888-8D79-A39EB0E488F3}"/>
              </a:ext>
            </a:extLst>
          </p:cNvPr>
          <p:cNvSpPr>
            <a:spLocks noGrp="1" noChangeArrowheads="1"/>
          </p:cNvSpPr>
          <p:nvPr>
            <p:ph idx="1"/>
          </p:nvPr>
        </p:nvSpPr>
        <p:spPr/>
        <p:txBody>
          <a:bodyPr>
            <a:normAutofit fontScale="92500" lnSpcReduction="10000"/>
          </a:bodyPr>
          <a:lstStyle/>
          <a:p>
            <a:pPr eaLnBrk="1" hangingPunct="1">
              <a:spcAft>
                <a:spcPct val="25000"/>
              </a:spcAft>
              <a:buFontTx/>
              <a:buNone/>
            </a:pPr>
            <a:r>
              <a:rPr lang="en-US" altLang="en-US" sz="2813" b="1" u="sng" dirty="0">
                <a:solidFill>
                  <a:schemeClr val="tx1"/>
                </a:solidFill>
              </a:rPr>
              <a:t>Control Devices</a:t>
            </a:r>
          </a:p>
          <a:p>
            <a:pPr eaLnBrk="1" hangingPunct="1">
              <a:spcAft>
                <a:spcPct val="25000"/>
              </a:spcAft>
            </a:pPr>
            <a:r>
              <a:rPr lang="en-US" altLang="en-US" sz="2344" dirty="0">
                <a:solidFill>
                  <a:schemeClr val="tx1"/>
                </a:solidFill>
              </a:rPr>
              <a:t>Thermostats</a:t>
            </a:r>
          </a:p>
          <a:p>
            <a:pPr lvl="1" eaLnBrk="1" hangingPunct="1">
              <a:spcAft>
                <a:spcPct val="25000"/>
              </a:spcAft>
            </a:pPr>
            <a:r>
              <a:rPr lang="en-US" altLang="en-US" sz="1969" dirty="0">
                <a:solidFill>
                  <a:schemeClr val="tx1"/>
                </a:solidFill>
              </a:rPr>
              <a:t>Manual</a:t>
            </a:r>
          </a:p>
          <a:p>
            <a:pPr lvl="1" eaLnBrk="1" hangingPunct="1">
              <a:spcAft>
                <a:spcPct val="25000"/>
              </a:spcAft>
            </a:pPr>
            <a:r>
              <a:rPr lang="en-US" altLang="en-US" sz="1969" dirty="0">
                <a:solidFill>
                  <a:schemeClr val="tx1"/>
                </a:solidFill>
              </a:rPr>
              <a:t>Programmable</a:t>
            </a:r>
          </a:p>
          <a:p>
            <a:pPr eaLnBrk="1" hangingPunct="1">
              <a:spcAft>
                <a:spcPct val="25000"/>
              </a:spcAft>
            </a:pPr>
            <a:r>
              <a:rPr lang="en-US" altLang="en-US" sz="2344" dirty="0">
                <a:solidFill>
                  <a:schemeClr val="tx1"/>
                </a:solidFill>
              </a:rPr>
              <a:t>DDC Systems</a:t>
            </a:r>
          </a:p>
          <a:p>
            <a:pPr eaLnBrk="1" hangingPunct="1">
              <a:spcAft>
                <a:spcPct val="25000"/>
              </a:spcAft>
            </a:pPr>
            <a:r>
              <a:rPr lang="en-US" altLang="en-US" sz="2344" dirty="0">
                <a:solidFill>
                  <a:schemeClr val="tx1"/>
                </a:solidFill>
              </a:rPr>
              <a:t>Automatic Valves and Dampers</a:t>
            </a:r>
          </a:p>
          <a:p>
            <a:pPr eaLnBrk="1" hangingPunct="1">
              <a:spcAft>
                <a:spcPct val="25000"/>
              </a:spcAft>
            </a:pPr>
            <a:r>
              <a:rPr lang="en-US" altLang="en-US" sz="2344" dirty="0">
                <a:solidFill>
                  <a:schemeClr val="tx1"/>
                </a:solidFill>
              </a:rPr>
              <a:t>Outdoor Sensors</a:t>
            </a:r>
          </a:p>
          <a:p>
            <a:pPr>
              <a:spcAft>
                <a:spcPct val="25000"/>
              </a:spcAft>
            </a:pPr>
            <a:r>
              <a:rPr lang="en-US" altLang="en-US" sz="2344" dirty="0">
                <a:solidFill>
                  <a:schemeClr val="tx1"/>
                </a:solidFill>
              </a:rPr>
              <a:t>Optimum Start</a:t>
            </a:r>
          </a:p>
          <a:p>
            <a:pPr eaLnBrk="1" hangingPunct="1">
              <a:spcAft>
                <a:spcPct val="25000"/>
              </a:spcAft>
            </a:pPr>
            <a:r>
              <a:rPr lang="en-US" altLang="en-US" sz="2344" dirty="0">
                <a:solidFill>
                  <a:schemeClr val="tx1"/>
                </a:solidFill>
              </a:rPr>
              <a:t>Variable Speed Drives</a:t>
            </a:r>
          </a:p>
          <a:p>
            <a:pPr eaLnBrk="1" hangingPunct="1">
              <a:spcAft>
                <a:spcPct val="25000"/>
              </a:spcAft>
            </a:pPr>
            <a:endParaRPr lang="en-US" altLang="en-US" sz="2344" dirty="0">
              <a:solidFill>
                <a:schemeClr val="tx1"/>
              </a:solidFill>
            </a:endParaRPr>
          </a:p>
          <a:p>
            <a:pPr eaLnBrk="1" hangingPunct="1">
              <a:spcAft>
                <a:spcPct val="25000"/>
              </a:spcAft>
              <a:buFont typeface="Wingdings" panose="05000000000000000000" pitchFamily="2" charset="2"/>
              <a:buNone/>
            </a:pPr>
            <a:endParaRPr lang="en-US" altLang="en-US" sz="2344" dirty="0">
              <a:solidFill>
                <a:schemeClr val="tx1"/>
              </a:solidFill>
            </a:endParaRPr>
          </a:p>
          <a:p>
            <a:pPr eaLnBrk="1" hangingPunct="1"/>
            <a:endParaRPr lang="en-US" altLang="en-US" sz="2344" dirty="0">
              <a:solidFill>
                <a:schemeClr val="tx1"/>
              </a:solidFill>
            </a:endParaRPr>
          </a:p>
        </p:txBody>
      </p:sp>
      <p:sp>
        <p:nvSpPr>
          <p:cNvPr id="169986" name="Rectangle 6">
            <a:extLst>
              <a:ext uri="{FF2B5EF4-FFF2-40B4-BE49-F238E27FC236}">
                <a16:creationId xmlns:a16="http://schemas.microsoft.com/office/drawing/2014/main" id="{B5609614-DBC6-41C9-9E11-A5ACD48CD84E}"/>
              </a:ext>
            </a:extLst>
          </p:cNvPr>
          <p:cNvSpPr>
            <a:spLocks noGrp="1" noChangeArrowheads="1"/>
          </p:cNvSpPr>
          <p:nvPr>
            <p:ph type="sldNum" sz="quarter" idx="12"/>
          </p:nvPr>
        </p:nvSpPr>
        <p:spPr bwMode="auto">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609" tIns="48304" rIns="96609" bIns="48304" numCol="1" anchor="t" anchorCtr="0" compatLnSpc="1">
            <a:prstTxWarp prst="textNoShape">
              <a:avLst/>
            </a:prstTxWarp>
          </a:bodyPr>
          <a:lstStyle>
            <a:defPPr>
              <a:defRPr lang="en-US"/>
            </a:defPPr>
            <a:lvl1pPr algn="ctr" rtl="0" fontAlgn="base">
              <a:spcBef>
                <a:spcPct val="0"/>
              </a:spcBef>
              <a:spcAft>
                <a:spcPct val="0"/>
              </a:spcAft>
              <a:defRPr sz="1200" b="1" kern="1200">
                <a:solidFill>
                  <a:schemeClr val="tx1"/>
                </a:solidFill>
                <a:latin typeface="Arial" panose="020B0604020202020204" pitchFamily="34" charset="0"/>
                <a:ea typeface="+mn-ea"/>
                <a:cs typeface="+mn-cs"/>
              </a:defRPr>
            </a:lvl1pPr>
            <a:lvl2pPr marL="481013" indent="-23813" algn="l" rtl="0" fontAlgn="base">
              <a:spcBef>
                <a:spcPct val="0"/>
              </a:spcBef>
              <a:spcAft>
                <a:spcPct val="0"/>
              </a:spcAft>
              <a:defRPr kern="1200">
                <a:solidFill>
                  <a:schemeClr val="tx1"/>
                </a:solidFill>
                <a:latin typeface="Arial" panose="020B0604020202020204" pitchFamily="34" charset="0"/>
                <a:ea typeface="+mn-ea"/>
                <a:cs typeface="+mn-cs"/>
              </a:defRPr>
            </a:lvl2pPr>
            <a:lvl3pPr marL="963613" indent="-49213" algn="l" rtl="0" fontAlgn="base">
              <a:spcBef>
                <a:spcPct val="0"/>
              </a:spcBef>
              <a:spcAft>
                <a:spcPct val="0"/>
              </a:spcAft>
              <a:defRPr kern="1200">
                <a:solidFill>
                  <a:schemeClr val="tx1"/>
                </a:solidFill>
                <a:latin typeface="Arial" panose="020B0604020202020204" pitchFamily="34" charset="0"/>
                <a:ea typeface="+mn-ea"/>
                <a:cs typeface="+mn-cs"/>
              </a:defRPr>
            </a:lvl3pPr>
            <a:lvl4pPr marL="1447800" indent="-76200" algn="l" rtl="0" fontAlgn="base">
              <a:spcBef>
                <a:spcPct val="0"/>
              </a:spcBef>
              <a:spcAft>
                <a:spcPct val="0"/>
              </a:spcAft>
              <a:defRPr kern="1200">
                <a:solidFill>
                  <a:schemeClr val="tx1"/>
                </a:solidFill>
                <a:latin typeface="Arial" panose="020B0604020202020204" pitchFamily="34" charset="0"/>
                <a:ea typeface="+mn-ea"/>
                <a:cs typeface="+mn-cs"/>
              </a:defRPr>
            </a:lvl4pPr>
            <a:lvl5pPr marL="1930400" indent="-1016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ct val="0"/>
              </a:spcBef>
              <a:buClrTx/>
              <a:buFontTx/>
              <a:buNone/>
            </a:pPr>
            <a:fld id="{F97E2076-5EAE-4D2E-809C-01334CF22DDC}" type="slidenum">
              <a:rPr lang="en-US" altLang="en-US" smtClean="0"/>
              <a:pPr eaLnBrk="1" hangingPunct="1">
                <a:spcBef>
                  <a:spcPct val="0"/>
                </a:spcBef>
                <a:buClrTx/>
                <a:buFontTx/>
                <a:buNone/>
              </a:pPr>
              <a:t>25</a:t>
            </a:fld>
            <a:r>
              <a:rPr lang="en-US" altLang="en-US"/>
              <a:t>      </a:t>
            </a:r>
            <a:endParaRPr lang="en-US" altLang="en-US" sz="1125">
              <a:solidFill>
                <a:schemeClr val="tx1"/>
              </a:solidFill>
            </a:endParaRPr>
          </a:p>
        </p:txBody>
      </p:sp>
      <p:sp>
        <p:nvSpPr>
          <p:cNvPr id="169989" name="Rectangle 4">
            <a:extLst>
              <a:ext uri="{FF2B5EF4-FFF2-40B4-BE49-F238E27FC236}">
                <a16:creationId xmlns:a16="http://schemas.microsoft.com/office/drawing/2014/main" id="{85D98A02-31DE-4006-B687-36461AFA4CFB}"/>
              </a:ext>
            </a:extLst>
          </p:cNvPr>
          <p:cNvSpPr>
            <a:spLocks noChangeArrowheads="1"/>
          </p:cNvSpPr>
          <p:nvPr/>
        </p:nvSpPr>
        <p:spPr bwMode="auto">
          <a:xfrm>
            <a:off x="2979539" y="852786"/>
            <a:ext cx="9001125" cy="351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71" tIns="45285" rIns="90571" bIns="45285">
            <a:spAutoFit/>
          </a:bodyPr>
          <a:lstStyle>
            <a:lvl1pPr eaLnBrk="0" hangingPunct="0">
              <a:spcBef>
                <a:spcPct val="20000"/>
              </a:spcBef>
              <a:buClr>
                <a:schemeClr val="tx1"/>
              </a:buClr>
              <a:buChar char="•"/>
              <a:defRPr sz="3400">
                <a:solidFill>
                  <a:srgbClr val="0B603E"/>
                </a:solidFill>
                <a:latin typeface="Arial" panose="020B0604020202020204" pitchFamily="34" charset="0"/>
              </a:defRPr>
            </a:lvl1pPr>
            <a:lvl2pPr marL="742950" indent="-285750" eaLnBrk="0" hangingPunct="0">
              <a:spcBef>
                <a:spcPct val="20000"/>
              </a:spcBef>
              <a:buClr>
                <a:schemeClr val="tx1"/>
              </a:buClr>
              <a:buChar char="–"/>
              <a:defRPr sz="3000">
                <a:solidFill>
                  <a:schemeClr val="tx1"/>
                </a:solidFill>
                <a:latin typeface="Arial" panose="020B0604020202020204" pitchFamily="34" charset="0"/>
              </a:defRPr>
            </a:lvl2pPr>
            <a:lvl3pPr marL="1143000" indent="-228600" eaLnBrk="0" hangingPunct="0">
              <a:spcBef>
                <a:spcPct val="20000"/>
              </a:spcBef>
              <a:buClr>
                <a:schemeClr val="tx1"/>
              </a:buClr>
              <a:buChar char="•"/>
              <a:defRPr sz="2500">
                <a:solidFill>
                  <a:srgbClr val="159AED"/>
                </a:solidFill>
                <a:latin typeface="Arial" panose="020B0604020202020204" pitchFamily="34" charset="0"/>
              </a:defRPr>
            </a:lvl3pPr>
            <a:lvl4pPr marL="1600200" indent="-228600" eaLnBrk="0" hangingPunct="0">
              <a:spcBef>
                <a:spcPct val="20000"/>
              </a:spcBef>
              <a:buClr>
                <a:schemeClr val="tx1"/>
              </a:buClr>
              <a:buChar char="–"/>
              <a:defRPr sz="2100">
                <a:solidFill>
                  <a:srgbClr val="0B603E"/>
                </a:solidFill>
                <a:latin typeface="Arial" panose="020B0604020202020204" pitchFamily="34" charset="0"/>
              </a:defRPr>
            </a:lvl4pPr>
            <a:lvl5pPr marL="2057400" indent="-228600" eaLnBrk="0" hangingPunct="0">
              <a:spcBef>
                <a:spcPct val="20000"/>
              </a:spcBef>
              <a:buClr>
                <a:schemeClr val="tx1"/>
              </a:buClr>
              <a:buChar char="»"/>
              <a:defRPr sz="21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1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1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1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100">
                <a:solidFill>
                  <a:schemeClr val="tx1"/>
                </a:solidFill>
                <a:latin typeface="Arial" panose="020B0604020202020204" pitchFamily="34" charset="0"/>
              </a:defRPr>
            </a:lvl9pPr>
          </a:lstStyle>
          <a:p>
            <a:pPr>
              <a:spcBef>
                <a:spcPct val="0"/>
              </a:spcBef>
              <a:buClrTx/>
              <a:buFontTx/>
              <a:buNone/>
            </a:pPr>
            <a:endParaRPr lang="en-US" altLang="en-US" sz="1688">
              <a:solidFill>
                <a:schemeClr val="tx1"/>
              </a:solidFill>
            </a:endParaRPr>
          </a:p>
        </p:txBody>
      </p:sp>
      <p:sp>
        <p:nvSpPr>
          <p:cNvPr id="169990" name="Rectangle 9">
            <a:extLst>
              <a:ext uri="{FF2B5EF4-FFF2-40B4-BE49-F238E27FC236}">
                <a16:creationId xmlns:a16="http://schemas.microsoft.com/office/drawing/2014/main" id="{30CBEE35-ED24-4475-8BCC-042DB5698323}"/>
              </a:ext>
            </a:extLst>
          </p:cNvPr>
          <p:cNvSpPr>
            <a:spLocks noChangeArrowheads="1"/>
          </p:cNvSpPr>
          <p:nvPr/>
        </p:nvSpPr>
        <p:spPr bwMode="auto">
          <a:xfrm>
            <a:off x="1640086" y="616149"/>
            <a:ext cx="9001125" cy="351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71" tIns="45285" rIns="90571" bIns="45285">
            <a:spAutoFit/>
          </a:bodyPr>
          <a:lstStyle>
            <a:lvl1pPr eaLnBrk="0" hangingPunct="0">
              <a:spcBef>
                <a:spcPct val="20000"/>
              </a:spcBef>
              <a:buClr>
                <a:schemeClr val="tx1"/>
              </a:buClr>
              <a:buChar char="•"/>
              <a:defRPr sz="3400">
                <a:solidFill>
                  <a:srgbClr val="0B603E"/>
                </a:solidFill>
                <a:latin typeface="Arial" panose="020B0604020202020204" pitchFamily="34" charset="0"/>
              </a:defRPr>
            </a:lvl1pPr>
            <a:lvl2pPr marL="742950" indent="-285750" eaLnBrk="0" hangingPunct="0">
              <a:spcBef>
                <a:spcPct val="20000"/>
              </a:spcBef>
              <a:buClr>
                <a:schemeClr val="tx1"/>
              </a:buClr>
              <a:buChar char="–"/>
              <a:defRPr sz="3000">
                <a:solidFill>
                  <a:schemeClr val="tx1"/>
                </a:solidFill>
                <a:latin typeface="Arial" panose="020B0604020202020204" pitchFamily="34" charset="0"/>
              </a:defRPr>
            </a:lvl2pPr>
            <a:lvl3pPr marL="1143000" indent="-228600" eaLnBrk="0" hangingPunct="0">
              <a:spcBef>
                <a:spcPct val="20000"/>
              </a:spcBef>
              <a:buClr>
                <a:schemeClr val="tx1"/>
              </a:buClr>
              <a:buChar char="•"/>
              <a:defRPr sz="2500">
                <a:solidFill>
                  <a:srgbClr val="159AED"/>
                </a:solidFill>
                <a:latin typeface="Arial" panose="020B0604020202020204" pitchFamily="34" charset="0"/>
              </a:defRPr>
            </a:lvl3pPr>
            <a:lvl4pPr marL="1600200" indent="-228600" eaLnBrk="0" hangingPunct="0">
              <a:spcBef>
                <a:spcPct val="20000"/>
              </a:spcBef>
              <a:buClr>
                <a:schemeClr val="tx1"/>
              </a:buClr>
              <a:buChar char="–"/>
              <a:defRPr sz="2100">
                <a:solidFill>
                  <a:srgbClr val="0B603E"/>
                </a:solidFill>
                <a:latin typeface="Arial" panose="020B0604020202020204" pitchFamily="34" charset="0"/>
              </a:defRPr>
            </a:lvl4pPr>
            <a:lvl5pPr marL="2057400" indent="-228600" eaLnBrk="0" hangingPunct="0">
              <a:spcBef>
                <a:spcPct val="20000"/>
              </a:spcBef>
              <a:buClr>
                <a:schemeClr val="tx1"/>
              </a:buClr>
              <a:buChar char="»"/>
              <a:defRPr sz="21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1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1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1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100">
                <a:solidFill>
                  <a:schemeClr val="tx1"/>
                </a:solidFill>
                <a:latin typeface="Arial" panose="020B0604020202020204" pitchFamily="34" charset="0"/>
              </a:defRPr>
            </a:lvl9pPr>
          </a:lstStyle>
          <a:p>
            <a:pPr>
              <a:spcBef>
                <a:spcPct val="0"/>
              </a:spcBef>
              <a:buClrTx/>
              <a:buFontTx/>
              <a:buNone/>
            </a:pPr>
            <a:endParaRPr lang="en-US" altLang="en-US" sz="1688">
              <a:solidFill>
                <a:schemeClr val="tx1"/>
              </a:solidFill>
            </a:endParaRPr>
          </a:p>
        </p:txBody>
      </p:sp>
      <p:grpSp>
        <p:nvGrpSpPr>
          <p:cNvPr id="169991" name="Group 13">
            <a:extLst>
              <a:ext uri="{FF2B5EF4-FFF2-40B4-BE49-F238E27FC236}">
                <a16:creationId xmlns:a16="http://schemas.microsoft.com/office/drawing/2014/main" id="{605225CC-6968-4A34-B9AA-4CAEA2EAB482}"/>
              </a:ext>
            </a:extLst>
          </p:cNvPr>
          <p:cNvGrpSpPr>
            <a:grpSpLocks/>
          </p:cNvGrpSpPr>
          <p:nvPr/>
        </p:nvGrpSpPr>
        <p:grpSpPr bwMode="auto">
          <a:xfrm>
            <a:off x="1625204" y="407430"/>
            <a:ext cx="8911828" cy="1403450"/>
            <a:chOff x="0" y="3544"/>
            <a:chExt cx="5702" cy="884"/>
          </a:xfrm>
        </p:grpSpPr>
        <p:sp>
          <p:nvSpPr>
            <p:cNvPr id="169995" name="Rectangle 10">
              <a:extLst>
                <a:ext uri="{FF2B5EF4-FFF2-40B4-BE49-F238E27FC236}">
                  <a16:creationId xmlns:a16="http://schemas.microsoft.com/office/drawing/2014/main" id="{8FEF2EFE-78E1-4284-8797-F6779AD634AA}"/>
                </a:ext>
              </a:extLst>
            </p:cNvPr>
            <p:cNvSpPr>
              <a:spLocks noChangeArrowheads="1"/>
            </p:cNvSpPr>
            <p:nvPr/>
          </p:nvSpPr>
          <p:spPr bwMode="auto">
            <a:xfrm>
              <a:off x="0" y="3544"/>
              <a:ext cx="3988"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694" tIns="42848" rIns="85694" bIns="42848">
              <a:spAutoFit/>
            </a:bodyPr>
            <a:lstStyle>
              <a:lvl1pPr eaLnBrk="0" hangingPunct="0">
                <a:spcBef>
                  <a:spcPct val="20000"/>
                </a:spcBef>
                <a:buClr>
                  <a:schemeClr val="tx1"/>
                </a:buClr>
                <a:buChar char="•"/>
                <a:defRPr sz="3400">
                  <a:solidFill>
                    <a:srgbClr val="0B603E"/>
                  </a:solidFill>
                  <a:latin typeface="Arial" panose="020B0604020202020204" pitchFamily="34" charset="0"/>
                </a:defRPr>
              </a:lvl1pPr>
              <a:lvl2pPr marL="742950" indent="-285750" eaLnBrk="0" hangingPunct="0">
                <a:spcBef>
                  <a:spcPct val="20000"/>
                </a:spcBef>
                <a:buClr>
                  <a:schemeClr val="tx1"/>
                </a:buClr>
                <a:buChar char="–"/>
                <a:defRPr sz="3000">
                  <a:solidFill>
                    <a:schemeClr val="tx1"/>
                  </a:solidFill>
                  <a:latin typeface="Arial" panose="020B0604020202020204" pitchFamily="34" charset="0"/>
                </a:defRPr>
              </a:lvl2pPr>
              <a:lvl3pPr marL="1143000" indent="-228600" eaLnBrk="0" hangingPunct="0">
                <a:spcBef>
                  <a:spcPct val="20000"/>
                </a:spcBef>
                <a:buClr>
                  <a:schemeClr val="tx1"/>
                </a:buClr>
                <a:buChar char="•"/>
                <a:defRPr sz="2500">
                  <a:solidFill>
                    <a:srgbClr val="159AED"/>
                  </a:solidFill>
                  <a:latin typeface="Arial" panose="020B0604020202020204" pitchFamily="34" charset="0"/>
                </a:defRPr>
              </a:lvl3pPr>
              <a:lvl4pPr marL="1600200" indent="-228600" eaLnBrk="0" hangingPunct="0">
                <a:spcBef>
                  <a:spcPct val="20000"/>
                </a:spcBef>
                <a:buClr>
                  <a:schemeClr val="tx1"/>
                </a:buClr>
                <a:buChar char="–"/>
                <a:defRPr sz="2100">
                  <a:solidFill>
                    <a:srgbClr val="0B603E"/>
                  </a:solidFill>
                  <a:latin typeface="Arial" panose="020B0604020202020204" pitchFamily="34" charset="0"/>
                </a:defRPr>
              </a:lvl4pPr>
              <a:lvl5pPr marL="2057400" indent="-228600" eaLnBrk="0" hangingPunct="0">
                <a:spcBef>
                  <a:spcPct val="20000"/>
                </a:spcBef>
                <a:buClr>
                  <a:schemeClr val="tx1"/>
                </a:buClr>
                <a:buChar char="»"/>
                <a:defRPr sz="21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1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1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1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100">
                  <a:solidFill>
                    <a:schemeClr val="tx1"/>
                  </a:solidFill>
                  <a:latin typeface="Arial" panose="020B0604020202020204" pitchFamily="34" charset="0"/>
                </a:defRPr>
              </a:lvl9pPr>
            </a:lstStyle>
            <a:p>
              <a:pPr>
                <a:spcBef>
                  <a:spcPct val="0"/>
                </a:spcBef>
                <a:buClrTx/>
                <a:buFontTx/>
                <a:buNone/>
              </a:pPr>
              <a:endParaRPr lang="en-US" altLang="en-US" sz="1688">
                <a:solidFill>
                  <a:schemeClr val="tx1"/>
                </a:solidFill>
              </a:endParaRPr>
            </a:p>
          </p:txBody>
        </p:sp>
        <p:sp>
          <p:nvSpPr>
            <p:cNvPr id="169996" name="Rectangle 11">
              <a:extLst>
                <a:ext uri="{FF2B5EF4-FFF2-40B4-BE49-F238E27FC236}">
                  <a16:creationId xmlns:a16="http://schemas.microsoft.com/office/drawing/2014/main" id="{4C746132-7FD7-47B0-A15C-C11101998AEE}"/>
                </a:ext>
              </a:extLst>
            </p:cNvPr>
            <p:cNvSpPr>
              <a:spLocks noChangeArrowheads="1"/>
            </p:cNvSpPr>
            <p:nvPr/>
          </p:nvSpPr>
          <p:spPr bwMode="auto">
            <a:xfrm>
              <a:off x="0" y="3544"/>
              <a:ext cx="5702" cy="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694" tIns="42848" rIns="85694" bIns="42848"/>
            <a:lstStyle>
              <a:lvl1pPr eaLnBrk="0" hangingPunct="0">
                <a:spcBef>
                  <a:spcPct val="20000"/>
                </a:spcBef>
                <a:buClr>
                  <a:schemeClr val="tx1"/>
                </a:buClr>
                <a:buChar char="•"/>
                <a:defRPr sz="3400">
                  <a:solidFill>
                    <a:srgbClr val="0B603E"/>
                  </a:solidFill>
                  <a:latin typeface="Arial" panose="020B0604020202020204" pitchFamily="34" charset="0"/>
                </a:defRPr>
              </a:lvl1pPr>
              <a:lvl2pPr marL="742950" indent="-285750" eaLnBrk="0" hangingPunct="0">
                <a:spcBef>
                  <a:spcPct val="20000"/>
                </a:spcBef>
                <a:buClr>
                  <a:schemeClr val="tx1"/>
                </a:buClr>
                <a:buChar char="–"/>
                <a:defRPr sz="3000">
                  <a:solidFill>
                    <a:schemeClr val="tx1"/>
                  </a:solidFill>
                  <a:latin typeface="Arial" panose="020B0604020202020204" pitchFamily="34" charset="0"/>
                </a:defRPr>
              </a:lvl2pPr>
              <a:lvl3pPr marL="1143000" indent="-228600" eaLnBrk="0" hangingPunct="0">
                <a:spcBef>
                  <a:spcPct val="20000"/>
                </a:spcBef>
                <a:buClr>
                  <a:schemeClr val="tx1"/>
                </a:buClr>
                <a:buChar char="•"/>
                <a:defRPr sz="2500">
                  <a:solidFill>
                    <a:srgbClr val="159AED"/>
                  </a:solidFill>
                  <a:latin typeface="Arial" panose="020B0604020202020204" pitchFamily="34" charset="0"/>
                </a:defRPr>
              </a:lvl3pPr>
              <a:lvl4pPr marL="1600200" indent="-228600" eaLnBrk="0" hangingPunct="0">
                <a:spcBef>
                  <a:spcPct val="20000"/>
                </a:spcBef>
                <a:buClr>
                  <a:schemeClr val="tx1"/>
                </a:buClr>
                <a:buChar char="–"/>
                <a:defRPr sz="2100">
                  <a:solidFill>
                    <a:srgbClr val="0B603E"/>
                  </a:solidFill>
                  <a:latin typeface="Arial" panose="020B0604020202020204" pitchFamily="34" charset="0"/>
                </a:defRPr>
              </a:lvl4pPr>
              <a:lvl5pPr marL="2057400" indent="-228600" eaLnBrk="0" hangingPunct="0">
                <a:spcBef>
                  <a:spcPct val="20000"/>
                </a:spcBef>
                <a:buClr>
                  <a:schemeClr val="tx1"/>
                </a:buClr>
                <a:buChar char="»"/>
                <a:defRPr sz="21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1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1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1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100">
                  <a:solidFill>
                    <a:schemeClr val="tx1"/>
                  </a:solidFill>
                  <a:latin typeface="Arial" panose="020B0604020202020204" pitchFamily="34" charset="0"/>
                </a:defRPr>
              </a:lvl9pPr>
            </a:lstStyle>
            <a:p>
              <a:pPr>
                <a:spcBef>
                  <a:spcPct val="0"/>
                </a:spcBef>
                <a:buClrTx/>
                <a:buFontTx/>
                <a:buNone/>
              </a:pPr>
              <a:r>
                <a:rPr lang="en-US" altLang="en-US" sz="1688">
                  <a:solidFill>
                    <a:schemeClr val="tx1"/>
                  </a:solidFill>
                  <a:latin typeface="Times New Roman" panose="02020603050405020304" pitchFamily="18" charset="0"/>
                </a:rPr>
                <a:t>  </a:t>
              </a:r>
              <a:r>
                <a:rPr lang="en-US" altLang="en-US" sz="8531">
                  <a:solidFill>
                    <a:schemeClr val="tx1"/>
                  </a:solidFill>
                  <a:latin typeface="Times New Roman" panose="02020603050405020304" pitchFamily="18" charset="0"/>
                </a:rPr>
                <a:t> </a:t>
              </a:r>
              <a:r>
                <a:rPr lang="en-US" altLang="en-US" sz="1688">
                  <a:solidFill>
                    <a:schemeClr val="tx1"/>
                  </a:solidFill>
                  <a:latin typeface="Times New Roman" panose="02020603050405020304" pitchFamily="18" charset="0"/>
                </a:rPr>
                <a:t>                             </a:t>
              </a:r>
            </a:p>
          </p:txBody>
        </p:sp>
      </p:grpSp>
      <p:pic>
        <p:nvPicPr>
          <p:cNvPr id="169992" name="Picture 17">
            <a:extLst>
              <a:ext uri="{FF2B5EF4-FFF2-40B4-BE49-F238E27FC236}">
                <a16:creationId xmlns:a16="http://schemas.microsoft.com/office/drawing/2014/main" id="{97C16920-A27C-40DB-BF1B-64A451C26F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8419" y="3626546"/>
            <a:ext cx="1650504"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93" name="Picture 20">
            <a:extLst>
              <a:ext uri="{FF2B5EF4-FFF2-40B4-BE49-F238E27FC236}">
                <a16:creationId xmlns:a16="http://schemas.microsoft.com/office/drawing/2014/main" id="{2853E2B2-DE28-4093-86D5-9C6D77FA11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8919" y="1459894"/>
            <a:ext cx="1558231" cy="1677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94" name="Picture 4">
            <a:extLst>
              <a:ext uri="{FF2B5EF4-FFF2-40B4-BE49-F238E27FC236}">
                <a16:creationId xmlns:a16="http://schemas.microsoft.com/office/drawing/2014/main" id="{5A1EFA5C-A8A0-47DA-8AC4-D0A207F934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9583" b="20416"/>
          <a:stretch>
            <a:fillRect/>
          </a:stretch>
        </p:blipFill>
        <p:spPr bwMode="auto">
          <a:xfrm>
            <a:off x="8486954" y="3173223"/>
            <a:ext cx="3225105" cy="1966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E8DA4-D31B-46CF-BE66-6893F2264239}"/>
              </a:ext>
            </a:extLst>
          </p:cNvPr>
          <p:cNvSpPr>
            <a:spLocks noGrp="1"/>
          </p:cNvSpPr>
          <p:nvPr>
            <p:ph type="title"/>
          </p:nvPr>
        </p:nvSpPr>
        <p:spPr/>
        <p:txBody>
          <a:bodyPr/>
          <a:lstStyle/>
          <a:p>
            <a:r>
              <a:rPr lang="en-US" dirty="0"/>
              <a:t>Building Controls are Complicated</a:t>
            </a:r>
          </a:p>
        </p:txBody>
      </p:sp>
      <p:sp>
        <p:nvSpPr>
          <p:cNvPr id="3" name="Content Placeholder 2">
            <a:extLst>
              <a:ext uri="{FF2B5EF4-FFF2-40B4-BE49-F238E27FC236}">
                <a16:creationId xmlns:a16="http://schemas.microsoft.com/office/drawing/2014/main" id="{649BF95C-18CA-486D-9D6E-518FE456741E}"/>
              </a:ext>
            </a:extLst>
          </p:cNvPr>
          <p:cNvSpPr>
            <a:spLocks noGrp="1"/>
          </p:cNvSpPr>
          <p:nvPr>
            <p:ph idx="1"/>
          </p:nvPr>
        </p:nvSpPr>
        <p:spPr/>
        <p:txBody>
          <a:bodyPr>
            <a:normAutofit/>
          </a:bodyPr>
          <a:lstStyle/>
          <a:p>
            <a:r>
              <a:rPr lang="en-US" dirty="0"/>
              <a:t>Since 2004, about 30% of all new requirements have been related to building controls</a:t>
            </a:r>
          </a:p>
          <a:p>
            <a:r>
              <a:rPr lang="en-US" dirty="0"/>
              <a:t>Control requirements can be difficult to implement, and verification is beyond the expertise of most building code officials</a:t>
            </a:r>
          </a:p>
          <a:p>
            <a:r>
              <a:rPr lang="en-US" dirty="0"/>
              <a:t>Assumption is that they are implemented and working correctly</a:t>
            </a:r>
          </a:p>
          <a:p>
            <a:r>
              <a:rPr lang="en-US" sz="2000" dirty="0"/>
              <a:t>Source: </a:t>
            </a:r>
            <a:r>
              <a:rPr lang="en-US" sz="2000" dirty="0">
                <a:hlinkClick r:id="rId3"/>
              </a:rPr>
              <a:t>https://www.pnnl.gov/main/publications/external/technical_reports/PNNL-26348.pdf</a:t>
            </a:r>
            <a:r>
              <a:rPr lang="en-US" sz="2000" dirty="0"/>
              <a:t> </a:t>
            </a:r>
          </a:p>
        </p:txBody>
      </p:sp>
    </p:spTree>
    <p:extLst>
      <p:ext uri="{BB962C8B-B14F-4D97-AF65-F5344CB8AC3E}">
        <p14:creationId xmlns:p14="http://schemas.microsoft.com/office/powerpoint/2010/main" val="8303934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18FF8-F6A6-48CF-A30A-915BC743944E}"/>
              </a:ext>
            </a:extLst>
          </p:cNvPr>
          <p:cNvSpPr>
            <a:spLocks noGrp="1"/>
          </p:cNvSpPr>
          <p:nvPr>
            <p:ph type="title"/>
          </p:nvPr>
        </p:nvSpPr>
        <p:spPr>
          <a:xfrm>
            <a:off x="1117600" y="533401"/>
            <a:ext cx="10464800" cy="579439"/>
          </a:xfrm>
        </p:spPr>
        <p:txBody>
          <a:bodyPr>
            <a:normAutofit/>
          </a:bodyPr>
          <a:lstStyle/>
          <a:p>
            <a:r>
              <a:rPr lang="en-US" b="1" dirty="0"/>
              <a:t>HERS / Energy Rating Index – What does it mean?</a:t>
            </a:r>
          </a:p>
        </p:txBody>
      </p:sp>
      <p:sp>
        <p:nvSpPr>
          <p:cNvPr id="10" name="Rectangle 3" descr="Rectangle: Click to edit Master text styles&#10;Second level&#10;Third level&#10;Fourth level&#10;Fifth level">
            <a:extLst>
              <a:ext uri="{FF2B5EF4-FFF2-40B4-BE49-F238E27FC236}">
                <a16:creationId xmlns:a16="http://schemas.microsoft.com/office/drawing/2014/main" id="{F8184BB8-6648-4133-A93E-7CAD6E4E0506}"/>
              </a:ext>
            </a:extLst>
          </p:cNvPr>
          <p:cNvSpPr>
            <a:spLocks noChangeArrowheads="1"/>
          </p:cNvSpPr>
          <p:nvPr/>
        </p:nvSpPr>
        <p:spPr bwMode="auto">
          <a:xfrm>
            <a:off x="812801" y="3470824"/>
            <a:ext cx="11552767" cy="1981200"/>
          </a:xfrm>
          <a:prstGeom prst="rect">
            <a:avLst/>
          </a:prstGeom>
          <a:noFill/>
          <a:ln w="9525">
            <a:noFill/>
            <a:miter lim="800000"/>
            <a:headEnd/>
            <a:tailEnd/>
          </a:ln>
        </p:spPr>
        <p:txBody>
          <a:bodyPr/>
          <a:lstStyle/>
          <a:p>
            <a:pPr>
              <a:spcBef>
                <a:spcPct val="20000"/>
              </a:spcBef>
              <a:buClr>
                <a:srgbClr val="D06F1A"/>
              </a:buClr>
              <a:buSzPct val="110000"/>
              <a:defRPr/>
            </a:pPr>
            <a:endParaRPr lang="en-US" sz="3733" dirty="0">
              <a:solidFill>
                <a:prstClr val="black"/>
              </a:solidFill>
              <a:latin typeface="Arial"/>
            </a:endParaRPr>
          </a:p>
          <a:p>
            <a:pPr marL="457189" indent="-457189">
              <a:spcBef>
                <a:spcPct val="20000"/>
              </a:spcBef>
              <a:buClr>
                <a:srgbClr val="D06F1A"/>
              </a:buClr>
              <a:buSzPct val="110000"/>
              <a:defRPr/>
            </a:pPr>
            <a:r>
              <a:rPr lang="en-US" sz="2667" b="1" dirty="0">
                <a:solidFill>
                  <a:srgbClr val="FF0000"/>
                </a:solidFill>
                <a:latin typeface="Arial"/>
              </a:rPr>
              <a:t>                                    </a:t>
            </a:r>
            <a:r>
              <a:rPr lang="en-US" sz="2133" u="sng" dirty="0">
                <a:solidFill>
                  <a:srgbClr val="FF0000"/>
                </a:solidFill>
                <a:latin typeface="Arial"/>
              </a:rPr>
              <a:t>[</a:t>
            </a:r>
            <a:r>
              <a:rPr lang="en-US" sz="2133" b="1" i="1" u="sng" dirty="0">
                <a:solidFill>
                  <a:srgbClr val="FF0000"/>
                </a:solidFill>
                <a:latin typeface="Arial"/>
              </a:rPr>
              <a:t>Rated</a:t>
            </a:r>
            <a:r>
              <a:rPr lang="en-US" sz="2133" u="sng" dirty="0">
                <a:solidFill>
                  <a:srgbClr val="FF0000"/>
                </a:solidFill>
                <a:latin typeface="Arial"/>
              </a:rPr>
              <a:t> Home’s </a:t>
            </a:r>
            <a:r>
              <a:rPr lang="en-US" sz="2133" u="sng" dirty="0" err="1">
                <a:solidFill>
                  <a:srgbClr val="FF0000"/>
                </a:solidFill>
                <a:latin typeface="Arial"/>
              </a:rPr>
              <a:t>Htg</a:t>
            </a:r>
            <a:r>
              <a:rPr lang="en-US" sz="2133" u="sng" dirty="0">
                <a:solidFill>
                  <a:srgbClr val="FF0000"/>
                </a:solidFill>
                <a:latin typeface="Arial"/>
              </a:rPr>
              <a:t> + </a:t>
            </a:r>
            <a:r>
              <a:rPr lang="en-US" sz="2133" u="sng" dirty="0" err="1">
                <a:solidFill>
                  <a:srgbClr val="FF0000"/>
                </a:solidFill>
                <a:latin typeface="Arial"/>
              </a:rPr>
              <a:t>Clg</a:t>
            </a:r>
            <a:r>
              <a:rPr lang="en-US" sz="2133" u="sng" dirty="0">
                <a:solidFill>
                  <a:srgbClr val="FF0000"/>
                </a:solidFill>
                <a:latin typeface="Arial"/>
              </a:rPr>
              <a:t> + </a:t>
            </a:r>
            <a:r>
              <a:rPr lang="en-US" sz="2133" u="sng" dirty="0" err="1">
                <a:solidFill>
                  <a:srgbClr val="FF0000"/>
                </a:solidFill>
                <a:latin typeface="Arial"/>
              </a:rPr>
              <a:t>WtrH</a:t>
            </a:r>
            <a:r>
              <a:rPr lang="en-US" sz="2133" u="sng" dirty="0">
                <a:solidFill>
                  <a:srgbClr val="FF0000"/>
                </a:solidFill>
                <a:latin typeface="Arial"/>
              </a:rPr>
              <a:t> + L.A.]</a:t>
            </a:r>
            <a:br>
              <a:rPr lang="en-US" sz="2133" dirty="0">
                <a:solidFill>
                  <a:srgbClr val="FF0000"/>
                </a:solidFill>
                <a:latin typeface="Arial"/>
              </a:rPr>
            </a:br>
            <a:r>
              <a:rPr lang="en-US" sz="2133" dirty="0">
                <a:solidFill>
                  <a:srgbClr val="FF0000"/>
                </a:solidFill>
                <a:latin typeface="Arial"/>
              </a:rPr>
              <a:t>		                    [</a:t>
            </a:r>
            <a:r>
              <a:rPr lang="en-US" sz="2133" b="1" i="1" dirty="0">
                <a:solidFill>
                  <a:srgbClr val="FF0000"/>
                </a:solidFill>
                <a:latin typeface="Arial"/>
              </a:rPr>
              <a:t>Refer</a:t>
            </a:r>
            <a:r>
              <a:rPr lang="en-US" sz="2133" dirty="0">
                <a:solidFill>
                  <a:srgbClr val="FF0000"/>
                </a:solidFill>
                <a:latin typeface="Arial"/>
              </a:rPr>
              <a:t>. Home’s </a:t>
            </a:r>
            <a:r>
              <a:rPr lang="en-US" sz="2133" dirty="0" err="1">
                <a:solidFill>
                  <a:srgbClr val="FF0000"/>
                </a:solidFill>
                <a:latin typeface="Arial"/>
              </a:rPr>
              <a:t>Htg</a:t>
            </a:r>
            <a:r>
              <a:rPr lang="en-US" sz="2133" dirty="0">
                <a:solidFill>
                  <a:srgbClr val="FF0000"/>
                </a:solidFill>
                <a:latin typeface="Arial"/>
              </a:rPr>
              <a:t> + </a:t>
            </a:r>
            <a:r>
              <a:rPr lang="en-US" sz="2133" dirty="0" err="1">
                <a:solidFill>
                  <a:srgbClr val="FF0000"/>
                </a:solidFill>
                <a:latin typeface="Arial"/>
              </a:rPr>
              <a:t>Clg</a:t>
            </a:r>
            <a:r>
              <a:rPr lang="en-US" sz="2133" dirty="0">
                <a:solidFill>
                  <a:srgbClr val="FF0000"/>
                </a:solidFill>
                <a:latin typeface="Arial"/>
              </a:rPr>
              <a:t> + </a:t>
            </a:r>
            <a:r>
              <a:rPr lang="en-US" sz="2133" dirty="0" err="1">
                <a:solidFill>
                  <a:srgbClr val="FF0000"/>
                </a:solidFill>
                <a:latin typeface="Arial"/>
              </a:rPr>
              <a:t>WtrH</a:t>
            </a:r>
            <a:r>
              <a:rPr lang="en-US" sz="2133" dirty="0">
                <a:solidFill>
                  <a:srgbClr val="FF0000"/>
                </a:solidFill>
                <a:latin typeface="Arial"/>
              </a:rPr>
              <a:t> + L.A.]</a:t>
            </a:r>
          </a:p>
          <a:p>
            <a:pPr marL="457189" indent="-457189">
              <a:spcBef>
                <a:spcPct val="20000"/>
              </a:spcBef>
              <a:buClr>
                <a:srgbClr val="D06F1A"/>
              </a:buClr>
              <a:buSzPct val="110000"/>
              <a:defRPr/>
            </a:pPr>
            <a:endParaRPr lang="en-US" sz="2133" dirty="0">
              <a:solidFill>
                <a:srgbClr val="FF0000"/>
              </a:solidFill>
              <a:latin typeface="Arial"/>
            </a:endParaRPr>
          </a:p>
          <a:p>
            <a:pPr marL="457189" indent="-457189">
              <a:spcBef>
                <a:spcPct val="20000"/>
              </a:spcBef>
              <a:buClr>
                <a:srgbClr val="D06F1A"/>
              </a:buClr>
              <a:buSzPct val="110000"/>
              <a:defRPr/>
            </a:pPr>
            <a:endParaRPr lang="en-US" sz="2667" dirty="0">
              <a:solidFill>
                <a:prstClr val="black"/>
              </a:solidFill>
              <a:latin typeface="Arial"/>
            </a:endParaRPr>
          </a:p>
        </p:txBody>
      </p:sp>
      <p:sp>
        <p:nvSpPr>
          <p:cNvPr id="11" name="Rectangle 3" descr="Rectangle: Click to edit Master text styles&#10;Second level&#10;Third level&#10;Fourth level&#10;Fifth level">
            <a:extLst>
              <a:ext uri="{FF2B5EF4-FFF2-40B4-BE49-F238E27FC236}">
                <a16:creationId xmlns:a16="http://schemas.microsoft.com/office/drawing/2014/main" id="{6F7AC8FC-B625-47E9-9765-251769559A2B}"/>
              </a:ext>
            </a:extLst>
          </p:cNvPr>
          <p:cNvSpPr>
            <a:spLocks noChangeArrowheads="1"/>
          </p:cNvSpPr>
          <p:nvPr/>
        </p:nvSpPr>
        <p:spPr bwMode="auto">
          <a:xfrm>
            <a:off x="0" y="3685117"/>
            <a:ext cx="4480987" cy="1979084"/>
          </a:xfrm>
          <a:prstGeom prst="rect">
            <a:avLst/>
          </a:prstGeom>
          <a:noFill/>
          <a:ln w="9525">
            <a:noFill/>
            <a:miter lim="800000"/>
            <a:headEnd/>
            <a:tailEnd/>
          </a:ln>
        </p:spPr>
        <p:txBody>
          <a:bodyPr/>
          <a:lstStyle/>
          <a:p>
            <a:pPr>
              <a:spcBef>
                <a:spcPct val="20000"/>
              </a:spcBef>
              <a:buClr>
                <a:srgbClr val="D06F1A"/>
              </a:buClr>
              <a:buSzPct val="110000"/>
              <a:defRPr/>
            </a:pPr>
            <a:endParaRPr lang="en-US" sz="3733" dirty="0">
              <a:solidFill>
                <a:prstClr val="black"/>
              </a:solidFill>
              <a:latin typeface="Arial"/>
            </a:endParaRPr>
          </a:p>
          <a:p>
            <a:pPr marL="457189" indent="-457189">
              <a:spcBef>
                <a:spcPct val="20000"/>
              </a:spcBef>
              <a:buClr>
                <a:srgbClr val="D06F1A"/>
              </a:buClr>
              <a:buSzPct val="110000"/>
              <a:defRPr/>
            </a:pPr>
            <a:r>
              <a:rPr lang="en-US" sz="2133" b="1" dirty="0">
                <a:solidFill>
                  <a:srgbClr val="FF0000"/>
                </a:solidFill>
                <a:latin typeface="Arial"/>
              </a:rPr>
              <a:t>           Index</a:t>
            </a:r>
            <a:r>
              <a:rPr lang="en-US" sz="2133" dirty="0">
                <a:solidFill>
                  <a:srgbClr val="FF0000"/>
                </a:solidFill>
                <a:latin typeface="Arial"/>
              </a:rPr>
              <a:t> = 100 x </a:t>
            </a:r>
            <a:r>
              <a:rPr lang="en-US" sz="2133" dirty="0" err="1">
                <a:solidFill>
                  <a:srgbClr val="FF0000"/>
                </a:solidFill>
                <a:latin typeface="Arial"/>
              </a:rPr>
              <a:t>PE</a:t>
            </a:r>
            <a:r>
              <a:rPr lang="en-US" sz="2133" baseline="-25000" dirty="0" err="1">
                <a:solidFill>
                  <a:srgbClr val="FF0000"/>
                </a:solidFill>
                <a:latin typeface="Arial"/>
              </a:rPr>
              <a:t>fraction</a:t>
            </a:r>
            <a:r>
              <a:rPr lang="en-US" sz="2133" dirty="0">
                <a:solidFill>
                  <a:srgbClr val="FF0000"/>
                </a:solidFill>
                <a:latin typeface="Arial"/>
              </a:rPr>
              <a:t>  x </a:t>
            </a:r>
          </a:p>
          <a:p>
            <a:pPr marL="457189" indent="-457189">
              <a:spcBef>
                <a:spcPct val="20000"/>
              </a:spcBef>
              <a:buClr>
                <a:srgbClr val="D06F1A"/>
              </a:buClr>
              <a:buSzPct val="110000"/>
              <a:defRPr/>
            </a:pPr>
            <a:endParaRPr lang="en-US" sz="2667" dirty="0">
              <a:solidFill>
                <a:prstClr val="black"/>
              </a:solidFill>
              <a:latin typeface="Arial"/>
            </a:endParaRPr>
          </a:p>
        </p:txBody>
      </p:sp>
      <p:sp>
        <p:nvSpPr>
          <p:cNvPr id="12" name="TextBox 11">
            <a:extLst>
              <a:ext uri="{FF2B5EF4-FFF2-40B4-BE49-F238E27FC236}">
                <a16:creationId xmlns:a16="http://schemas.microsoft.com/office/drawing/2014/main" id="{463F7224-C095-4709-A804-05C893D61EF8}"/>
              </a:ext>
            </a:extLst>
          </p:cNvPr>
          <p:cNvSpPr txBox="1"/>
          <p:nvPr/>
        </p:nvSpPr>
        <p:spPr>
          <a:xfrm>
            <a:off x="6117406" y="3749358"/>
            <a:ext cx="527709" cy="461665"/>
          </a:xfrm>
          <a:prstGeom prst="rect">
            <a:avLst/>
          </a:prstGeom>
          <a:solidFill>
            <a:sysClr val="window" lastClr="FFFFFF"/>
          </a:solidFill>
        </p:spPr>
        <p:txBody>
          <a:bodyPr wrap="none">
            <a:spAutoFit/>
          </a:bodyPr>
          <a:lstStyle/>
          <a:p>
            <a:pPr>
              <a:defRPr/>
            </a:pPr>
            <a:r>
              <a:rPr lang="en-US" sz="2400" b="1" kern="0" dirty="0">
                <a:solidFill>
                  <a:srgbClr val="003399"/>
                </a:solidFill>
                <a:latin typeface="Arial"/>
              </a:rPr>
              <a:t>40</a:t>
            </a:r>
            <a:endParaRPr lang="en-US" sz="3200" b="1" kern="0" dirty="0">
              <a:solidFill>
                <a:srgbClr val="003399"/>
              </a:solidFill>
              <a:latin typeface="Arial"/>
            </a:endParaRPr>
          </a:p>
        </p:txBody>
      </p:sp>
      <p:sp>
        <p:nvSpPr>
          <p:cNvPr id="13" name="TextBox 12">
            <a:extLst>
              <a:ext uri="{FF2B5EF4-FFF2-40B4-BE49-F238E27FC236}">
                <a16:creationId xmlns:a16="http://schemas.microsoft.com/office/drawing/2014/main" id="{8358EDC9-D80B-469C-B6DB-0BB4E4786361}"/>
              </a:ext>
            </a:extLst>
          </p:cNvPr>
          <p:cNvSpPr txBox="1"/>
          <p:nvPr/>
        </p:nvSpPr>
        <p:spPr>
          <a:xfrm>
            <a:off x="6828606" y="3749358"/>
            <a:ext cx="527709" cy="461665"/>
          </a:xfrm>
          <a:prstGeom prst="rect">
            <a:avLst/>
          </a:prstGeom>
          <a:solidFill>
            <a:sysClr val="window" lastClr="FFFFFF"/>
          </a:solidFill>
        </p:spPr>
        <p:txBody>
          <a:bodyPr wrap="none">
            <a:spAutoFit/>
          </a:bodyPr>
          <a:lstStyle/>
          <a:p>
            <a:pPr>
              <a:defRPr/>
            </a:pPr>
            <a:r>
              <a:rPr lang="en-US" sz="2400" b="1" kern="0" dirty="0">
                <a:solidFill>
                  <a:srgbClr val="003399"/>
                </a:solidFill>
                <a:latin typeface="Arial"/>
              </a:rPr>
              <a:t>30</a:t>
            </a:r>
          </a:p>
        </p:txBody>
      </p:sp>
      <p:sp>
        <p:nvSpPr>
          <p:cNvPr id="14" name="TextBox 13">
            <a:extLst>
              <a:ext uri="{FF2B5EF4-FFF2-40B4-BE49-F238E27FC236}">
                <a16:creationId xmlns:a16="http://schemas.microsoft.com/office/drawing/2014/main" id="{EE75939A-417C-49B8-BF11-2CCC31957797}"/>
              </a:ext>
            </a:extLst>
          </p:cNvPr>
          <p:cNvSpPr txBox="1"/>
          <p:nvPr/>
        </p:nvSpPr>
        <p:spPr>
          <a:xfrm>
            <a:off x="7641406" y="3749358"/>
            <a:ext cx="527709" cy="461665"/>
          </a:xfrm>
          <a:prstGeom prst="rect">
            <a:avLst/>
          </a:prstGeom>
          <a:solidFill>
            <a:sysClr val="window" lastClr="FFFFFF"/>
          </a:solidFill>
        </p:spPr>
        <p:txBody>
          <a:bodyPr wrap="none">
            <a:spAutoFit/>
          </a:bodyPr>
          <a:lstStyle/>
          <a:p>
            <a:pPr>
              <a:defRPr/>
            </a:pPr>
            <a:r>
              <a:rPr lang="en-US" sz="2400" b="1" kern="0" dirty="0">
                <a:solidFill>
                  <a:srgbClr val="003399"/>
                </a:solidFill>
                <a:latin typeface="Arial"/>
              </a:rPr>
              <a:t>30</a:t>
            </a:r>
          </a:p>
        </p:txBody>
      </p:sp>
      <p:sp>
        <p:nvSpPr>
          <p:cNvPr id="18" name="TextBox 17">
            <a:extLst>
              <a:ext uri="{FF2B5EF4-FFF2-40B4-BE49-F238E27FC236}">
                <a16:creationId xmlns:a16="http://schemas.microsoft.com/office/drawing/2014/main" id="{81957931-D820-4124-AFFD-CFE6844C98EE}"/>
              </a:ext>
            </a:extLst>
          </p:cNvPr>
          <p:cNvSpPr txBox="1"/>
          <p:nvPr/>
        </p:nvSpPr>
        <p:spPr>
          <a:xfrm>
            <a:off x="8454206" y="3749358"/>
            <a:ext cx="527709" cy="461665"/>
          </a:xfrm>
          <a:prstGeom prst="rect">
            <a:avLst/>
          </a:prstGeom>
          <a:solidFill>
            <a:sysClr val="window" lastClr="FFFFFF"/>
          </a:solidFill>
        </p:spPr>
        <p:txBody>
          <a:bodyPr wrap="none">
            <a:spAutoFit/>
          </a:bodyPr>
          <a:lstStyle/>
          <a:p>
            <a:pPr>
              <a:defRPr/>
            </a:pPr>
            <a:r>
              <a:rPr lang="en-US" sz="2400" b="1" kern="0" dirty="0">
                <a:solidFill>
                  <a:srgbClr val="003399"/>
                </a:solidFill>
                <a:latin typeface="Arial"/>
              </a:rPr>
              <a:t>50</a:t>
            </a:r>
          </a:p>
        </p:txBody>
      </p:sp>
      <p:sp>
        <p:nvSpPr>
          <p:cNvPr id="19" name="TextBox 18">
            <a:extLst>
              <a:ext uri="{FF2B5EF4-FFF2-40B4-BE49-F238E27FC236}">
                <a16:creationId xmlns:a16="http://schemas.microsoft.com/office/drawing/2014/main" id="{1378612B-A57E-487E-A461-7E6CEE90B491}"/>
              </a:ext>
            </a:extLst>
          </p:cNvPr>
          <p:cNvSpPr txBox="1">
            <a:spLocks noChangeArrowheads="1"/>
          </p:cNvSpPr>
          <p:nvPr/>
        </p:nvSpPr>
        <p:spPr bwMode="auto">
          <a:xfrm>
            <a:off x="5994401" y="5027225"/>
            <a:ext cx="527709" cy="461665"/>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110000"/>
              <a:buChar char="•"/>
              <a:defRPr sz="3200">
                <a:solidFill>
                  <a:schemeClr val="tx1"/>
                </a:solidFill>
                <a:latin typeface="Tahoma" pitchFamily="34" charset="0"/>
              </a:defRPr>
            </a:lvl1pPr>
            <a:lvl2pPr marL="742950" indent="-285750" eaLnBrk="0" hangingPunct="0">
              <a:spcBef>
                <a:spcPct val="20000"/>
              </a:spcBef>
              <a:buClr>
                <a:schemeClr val="hlink"/>
              </a:buClr>
              <a:buSzPct val="60000"/>
              <a:buChar char="•"/>
              <a:defRPr sz="2800">
                <a:solidFill>
                  <a:schemeClr val="tx1"/>
                </a:solidFill>
                <a:latin typeface="Tahoma" pitchFamily="34" charset="0"/>
              </a:defRPr>
            </a:lvl2pPr>
            <a:lvl3pPr marL="1143000" indent="-228600" eaLnBrk="0" hangingPunct="0">
              <a:spcBef>
                <a:spcPct val="20000"/>
              </a:spcBef>
              <a:buClr>
                <a:schemeClr val="hlink"/>
              </a:buClr>
              <a:buSzPct val="95000"/>
              <a:buChar char="•"/>
              <a:defRPr sz="2400">
                <a:solidFill>
                  <a:schemeClr val="tx1"/>
                </a:solidFill>
                <a:latin typeface="Tahoma" pitchFamily="34" charset="0"/>
              </a:defRPr>
            </a:lvl3pPr>
            <a:lvl4pPr marL="1600200" indent="-228600" eaLnBrk="0" hangingPunct="0">
              <a:spcBef>
                <a:spcPct val="20000"/>
              </a:spcBef>
              <a:buClr>
                <a:schemeClr val="hlink"/>
              </a:buClr>
              <a:buSzPct val="65000"/>
              <a:buChar char="•"/>
              <a:defRPr sz="2000">
                <a:solidFill>
                  <a:schemeClr val="tx1"/>
                </a:solidFill>
                <a:latin typeface="Tahoma" pitchFamily="34" charset="0"/>
              </a:defRPr>
            </a:lvl4pPr>
            <a:lvl5pPr marL="2057400" indent="-228600" eaLnBrk="0" hangingPunct="0">
              <a:spcBef>
                <a:spcPct val="20000"/>
              </a:spcBef>
              <a:buClr>
                <a:schemeClr val="hlink"/>
              </a:buClr>
              <a:buSzPct val="6000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000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000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000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0000"/>
              <a:buChar char="•"/>
              <a:defRPr sz="2000">
                <a:solidFill>
                  <a:schemeClr val="tx1"/>
                </a:solidFill>
                <a:latin typeface="Tahoma" pitchFamily="34" charset="0"/>
              </a:defRPr>
            </a:lvl9pPr>
          </a:lstStyle>
          <a:p>
            <a:pPr eaLnBrk="1" hangingPunct="1">
              <a:spcBef>
                <a:spcPct val="0"/>
              </a:spcBef>
              <a:buClrTx/>
              <a:buSzTx/>
              <a:buFontTx/>
              <a:buNone/>
              <a:defRPr/>
            </a:pPr>
            <a:r>
              <a:rPr lang="en-US" altLang="en-US" sz="2400" b="1" kern="0" dirty="0">
                <a:solidFill>
                  <a:srgbClr val="0B603E"/>
                </a:solidFill>
                <a:latin typeface="Arial" charset="0"/>
              </a:rPr>
              <a:t>70</a:t>
            </a:r>
            <a:endParaRPr lang="en-US" altLang="en-US" b="1" kern="0" dirty="0">
              <a:solidFill>
                <a:srgbClr val="0B603E"/>
              </a:solidFill>
              <a:latin typeface="Arial" charset="0"/>
            </a:endParaRPr>
          </a:p>
        </p:txBody>
      </p:sp>
      <p:sp>
        <p:nvSpPr>
          <p:cNvPr id="20" name="TextBox 19">
            <a:extLst>
              <a:ext uri="{FF2B5EF4-FFF2-40B4-BE49-F238E27FC236}">
                <a16:creationId xmlns:a16="http://schemas.microsoft.com/office/drawing/2014/main" id="{CBE70506-8081-4CAF-AD07-BEB2BFB8A9C8}"/>
              </a:ext>
            </a:extLst>
          </p:cNvPr>
          <p:cNvSpPr txBox="1">
            <a:spLocks noChangeArrowheads="1"/>
          </p:cNvSpPr>
          <p:nvPr/>
        </p:nvSpPr>
        <p:spPr bwMode="auto">
          <a:xfrm>
            <a:off x="6807201" y="5027225"/>
            <a:ext cx="527709" cy="461665"/>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110000"/>
              <a:buChar char="•"/>
              <a:defRPr sz="3200">
                <a:solidFill>
                  <a:schemeClr val="tx1"/>
                </a:solidFill>
                <a:latin typeface="Tahoma" pitchFamily="34" charset="0"/>
              </a:defRPr>
            </a:lvl1pPr>
            <a:lvl2pPr marL="742950" indent="-285750" eaLnBrk="0" hangingPunct="0">
              <a:spcBef>
                <a:spcPct val="20000"/>
              </a:spcBef>
              <a:buClr>
                <a:schemeClr val="hlink"/>
              </a:buClr>
              <a:buSzPct val="60000"/>
              <a:buChar char="•"/>
              <a:defRPr sz="2800">
                <a:solidFill>
                  <a:schemeClr val="tx1"/>
                </a:solidFill>
                <a:latin typeface="Tahoma" pitchFamily="34" charset="0"/>
              </a:defRPr>
            </a:lvl2pPr>
            <a:lvl3pPr marL="1143000" indent="-228600" eaLnBrk="0" hangingPunct="0">
              <a:spcBef>
                <a:spcPct val="20000"/>
              </a:spcBef>
              <a:buClr>
                <a:schemeClr val="hlink"/>
              </a:buClr>
              <a:buSzPct val="95000"/>
              <a:buChar char="•"/>
              <a:defRPr sz="2400">
                <a:solidFill>
                  <a:schemeClr val="tx1"/>
                </a:solidFill>
                <a:latin typeface="Tahoma" pitchFamily="34" charset="0"/>
              </a:defRPr>
            </a:lvl3pPr>
            <a:lvl4pPr marL="1600200" indent="-228600" eaLnBrk="0" hangingPunct="0">
              <a:spcBef>
                <a:spcPct val="20000"/>
              </a:spcBef>
              <a:buClr>
                <a:schemeClr val="hlink"/>
              </a:buClr>
              <a:buSzPct val="65000"/>
              <a:buChar char="•"/>
              <a:defRPr sz="2000">
                <a:solidFill>
                  <a:schemeClr val="tx1"/>
                </a:solidFill>
                <a:latin typeface="Tahoma" pitchFamily="34" charset="0"/>
              </a:defRPr>
            </a:lvl4pPr>
            <a:lvl5pPr marL="2057400" indent="-228600" eaLnBrk="0" hangingPunct="0">
              <a:spcBef>
                <a:spcPct val="20000"/>
              </a:spcBef>
              <a:buClr>
                <a:schemeClr val="hlink"/>
              </a:buClr>
              <a:buSzPct val="6000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000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000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000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0000"/>
              <a:buChar char="•"/>
              <a:defRPr sz="2000">
                <a:solidFill>
                  <a:schemeClr val="tx1"/>
                </a:solidFill>
                <a:latin typeface="Tahoma" pitchFamily="34" charset="0"/>
              </a:defRPr>
            </a:lvl9pPr>
          </a:lstStyle>
          <a:p>
            <a:pPr eaLnBrk="1" hangingPunct="1">
              <a:spcBef>
                <a:spcPct val="0"/>
              </a:spcBef>
              <a:buClrTx/>
              <a:buSzTx/>
              <a:buFontTx/>
              <a:buNone/>
              <a:defRPr/>
            </a:pPr>
            <a:r>
              <a:rPr lang="en-US" altLang="en-US" sz="2400" b="1" kern="0" dirty="0">
                <a:solidFill>
                  <a:srgbClr val="0B603E"/>
                </a:solidFill>
                <a:latin typeface="Arial" charset="0"/>
              </a:rPr>
              <a:t>20</a:t>
            </a:r>
          </a:p>
        </p:txBody>
      </p:sp>
      <p:sp>
        <p:nvSpPr>
          <p:cNvPr id="21" name="TextBox 20">
            <a:extLst>
              <a:ext uri="{FF2B5EF4-FFF2-40B4-BE49-F238E27FC236}">
                <a16:creationId xmlns:a16="http://schemas.microsoft.com/office/drawing/2014/main" id="{50DB40B4-E940-49D8-A83C-276C0FADE62C}"/>
              </a:ext>
            </a:extLst>
          </p:cNvPr>
          <p:cNvSpPr txBox="1">
            <a:spLocks noChangeArrowheads="1"/>
          </p:cNvSpPr>
          <p:nvPr/>
        </p:nvSpPr>
        <p:spPr bwMode="auto">
          <a:xfrm>
            <a:off x="7539806" y="5027225"/>
            <a:ext cx="527709" cy="461665"/>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110000"/>
              <a:buChar char="•"/>
              <a:defRPr sz="3200">
                <a:solidFill>
                  <a:schemeClr val="tx1"/>
                </a:solidFill>
                <a:latin typeface="Tahoma" pitchFamily="34" charset="0"/>
              </a:defRPr>
            </a:lvl1pPr>
            <a:lvl2pPr marL="742950" indent="-285750" eaLnBrk="0" hangingPunct="0">
              <a:spcBef>
                <a:spcPct val="20000"/>
              </a:spcBef>
              <a:buClr>
                <a:schemeClr val="hlink"/>
              </a:buClr>
              <a:buSzPct val="60000"/>
              <a:buChar char="•"/>
              <a:defRPr sz="2800">
                <a:solidFill>
                  <a:schemeClr val="tx1"/>
                </a:solidFill>
                <a:latin typeface="Tahoma" pitchFamily="34" charset="0"/>
              </a:defRPr>
            </a:lvl2pPr>
            <a:lvl3pPr marL="1143000" indent="-228600" eaLnBrk="0" hangingPunct="0">
              <a:spcBef>
                <a:spcPct val="20000"/>
              </a:spcBef>
              <a:buClr>
                <a:schemeClr val="hlink"/>
              </a:buClr>
              <a:buSzPct val="95000"/>
              <a:buChar char="•"/>
              <a:defRPr sz="2400">
                <a:solidFill>
                  <a:schemeClr val="tx1"/>
                </a:solidFill>
                <a:latin typeface="Tahoma" pitchFamily="34" charset="0"/>
              </a:defRPr>
            </a:lvl3pPr>
            <a:lvl4pPr marL="1600200" indent="-228600" eaLnBrk="0" hangingPunct="0">
              <a:spcBef>
                <a:spcPct val="20000"/>
              </a:spcBef>
              <a:buClr>
                <a:schemeClr val="hlink"/>
              </a:buClr>
              <a:buSzPct val="65000"/>
              <a:buChar char="•"/>
              <a:defRPr sz="2000">
                <a:solidFill>
                  <a:schemeClr val="tx1"/>
                </a:solidFill>
                <a:latin typeface="Tahoma" pitchFamily="34" charset="0"/>
              </a:defRPr>
            </a:lvl4pPr>
            <a:lvl5pPr marL="2057400" indent="-228600" eaLnBrk="0" hangingPunct="0">
              <a:spcBef>
                <a:spcPct val="20000"/>
              </a:spcBef>
              <a:buClr>
                <a:schemeClr val="hlink"/>
              </a:buClr>
              <a:buSzPct val="6000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000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000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000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0000"/>
              <a:buChar char="•"/>
              <a:defRPr sz="2000">
                <a:solidFill>
                  <a:schemeClr val="tx1"/>
                </a:solidFill>
                <a:latin typeface="Tahoma" pitchFamily="34" charset="0"/>
              </a:defRPr>
            </a:lvl9pPr>
          </a:lstStyle>
          <a:p>
            <a:pPr eaLnBrk="1" hangingPunct="1">
              <a:spcBef>
                <a:spcPct val="0"/>
              </a:spcBef>
              <a:buClrTx/>
              <a:buSzTx/>
              <a:buFontTx/>
              <a:buNone/>
              <a:defRPr/>
            </a:pPr>
            <a:r>
              <a:rPr lang="en-US" altLang="en-US" sz="2400" b="1" kern="0" dirty="0">
                <a:solidFill>
                  <a:srgbClr val="0B603E"/>
                </a:solidFill>
                <a:latin typeface="Arial" charset="0"/>
              </a:rPr>
              <a:t>30</a:t>
            </a:r>
            <a:endParaRPr lang="en-US" altLang="en-US" b="1" kern="0" dirty="0">
              <a:solidFill>
                <a:srgbClr val="0B603E"/>
              </a:solidFill>
              <a:latin typeface="Arial" charset="0"/>
            </a:endParaRPr>
          </a:p>
        </p:txBody>
      </p:sp>
      <p:sp>
        <p:nvSpPr>
          <p:cNvPr id="22" name="TextBox 21">
            <a:extLst>
              <a:ext uri="{FF2B5EF4-FFF2-40B4-BE49-F238E27FC236}">
                <a16:creationId xmlns:a16="http://schemas.microsoft.com/office/drawing/2014/main" id="{E1EB7BCC-C30F-43CA-9472-B3A21A09427D}"/>
              </a:ext>
            </a:extLst>
          </p:cNvPr>
          <p:cNvSpPr txBox="1">
            <a:spLocks noChangeArrowheads="1"/>
          </p:cNvSpPr>
          <p:nvPr/>
        </p:nvSpPr>
        <p:spPr bwMode="auto">
          <a:xfrm>
            <a:off x="8432801" y="5027225"/>
            <a:ext cx="527709" cy="461665"/>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110000"/>
              <a:buChar char="•"/>
              <a:defRPr sz="3200">
                <a:solidFill>
                  <a:schemeClr val="tx1"/>
                </a:solidFill>
                <a:latin typeface="Tahoma" pitchFamily="34" charset="0"/>
              </a:defRPr>
            </a:lvl1pPr>
            <a:lvl2pPr marL="742950" indent="-285750" eaLnBrk="0" hangingPunct="0">
              <a:spcBef>
                <a:spcPct val="20000"/>
              </a:spcBef>
              <a:buClr>
                <a:schemeClr val="hlink"/>
              </a:buClr>
              <a:buSzPct val="60000"/>
              <a:buChar char="•"/>
              <a:defRPr sz="2800">
                <a:solidFill>
                  <a:schemeClr val="tx1"/>
                </a:solidFill>
                <a:latin typeface="Tahoma" pitchFamily="34" charset="0"/>
              </a:defRPr>
            </a:lvl2pPr>
            <a:lvl3pPr marL="1143000" indent="-228600" eaLnBrk="0" hangingPunct="0">
              <a:spcBef>
                <a:spcPct val="20000"/>
              </a:spcBef>
              <a:buClr>
                <a:schemeClr val="hlink"/>
              </a:buClr>
              <a:buSzPct val="95000"/>
              <a:buChar char="•"/>
              <a:defRPr sz="2400">
                <a:solidFill>
                  <a:schemeClr val="tx1"/>
                </a:solidFill>
                <a:latin typeface="Tahoma" pitchFamily="34" charset="0"/>
              </a:defRPr>
            </a:lvl3pPr>
            <a:lvl4pPr marL="1600200" indent="-228600" eaLnBrk="0" hangingPunct="0">
              <a:spcBef>
                <a:spcPct val="20000"/>
              </a:spcBef>
              <a:buClr>
                <a:schemeClr val="hlink"/>
              </a:buClr>
              <a:buSzPct val="65000"/>
              <a:buChar char="•"/>
              <a:defRPr sz="2000">
                <a:solidFill>
                  <a:schemeClr val="tx1"/>
                </a:solidFill>
                <a:latin typeface="Tahoma" pitchFamily="34" charset="0"/>
              </a:defRPr>
            </a:lvl4pPr>
            <a:lvl5pPr marL="2057400" indent="-228600" eaLnBrk="0" hangingPunct="0">
              <a:spcBef>
                <a:spcPct val="20000"/>
              </a:spcBef>
              <a:buClr>
                <a:schemeClr val="hlink"/>
              </a:buClr>
              <a:buSzPct val="6000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000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000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000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0000"/>
              <a:buChar char="•"/>
              <a:defRPr sz="2000">
                <a:solidFill>
                  <a:schemeClr val="tx1"/>
                </a:solidFill>
                <a:latin typeface="Tahoma" pitchFamily="34" charset="0"/>
              </a:defRPr>
            </a:lvl9pPr>
          </a:lstStyle>
          <a:p>
            <a:pPr eaLnBrk="1" hangingPunct="1">
              <a:spcBef>
                <a:spcPct val="0"/>
              </a:spcBef>
              <a:buClrTx/>
              <a:buSzTx/>
              <a:buFontTx/>
              <a:buNone/>
              <a:defRPr/>
            </a:pPr>
            <a:r>
              <a:rPr lang="en-US" altLang="en-US" sz="2400" b="1" kern="0" dirty="0">
                <a:solidFill>
                  <a:srgbClr val="0B603E"/>
                </a:solidFill>
                <a:latin typeface="Arial" charset="0"/>
              </a:rPr>
              <a:t>80</a:t>
            </a:r>
            <a:endParaRPr lang="en-US" altLang="en-US" b="1" kern="0" dirty="0">
              <a:solidFill>
                <a:srgbClr val="0B603E"/>
              </a:solidFill>
              <a:latin typeface="Arial" charset="0"/>
            </a:endParaRPr>
          </a:p>
        </p:txBody>
      </p:sp>
      <p:sp>
        <p:nvSpPr>
          <p:cNvPr id="23" name="TextBox 22">
            <a:extLst>
              <a:ext uri="{FF2B5EF4-FFF2-40B4-BE49-F238E27FC236}">
                <a16:creationId xmlns:a16="http://schemas.microsoft.com/office/drawing/2014/main" id="{52FE6139-DDAD-4589-8F41-B64B3C9EADC6}"/>
              </a:ext>
            </a:extLst>
          </p:cNvPr>
          <p:cNvSpPr txBox="1">
            <a:spLocks noChangeArrowheads="1"/>
          </p:cNvSpPr>
          <p:nvPr/>
        </p:nvSpPr>
        <p:spPr bwMode="auto">
          <a:xfrm>
            <a:off x="9185411" y="4322429"/>
            <a:ext cx="877163" cy="461665"/>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110000"/>
              <a:buChar char="•"/>
              <a:defRPr sz="3200">
                <a:solidFill>
                  <a:schemeClr val="tx1"/>
                </a:solidFill>
                <a:latin typeface="Tahoma" pitchFamily="34" charset="0"/>
              </a:defRPr>
            </a:lvl1pPr>
            <a:lvl2pPr marL="742950" indent="-285750" eaLnBrk="0" hangingPunct="0">
              <a:spcBef>
                <a:spcPct val="20000"/>
              </a:spcBef>
              <a:buClr>
                <a:schemeClr val="hlink"/>
              </a:buClr>
              <a:buSzPct val="60000"/>
              <a:buChar char="•"/>
              <a:defRPr sz="2800">
                <a:solidFill>
                  <a:schemeClr val="tx1"/>
                </a:solidFill>
                <a:latin typeface="Tahoma" pitchFamily="34" charset="0"/>
              </a:defRPr>
            </a:lvl2pPr>
            <a:lvl3pPr marL="1143000" indent="-228600" eaLnBrk="0" hangingPunct="0">
              <a:spcBef>
                <a:spcPct val="20000"/>
              </a:spcBef>
              <a:buClr>
                <a:schemeClr val="hlink"/>
              </a:buClr>
              <a:buSzPct val="95000"/>
              <a:buChar char="•"/>
              <a:defRPr sz="2400">
                <a:solidFill>
                  <a:schemeClr val="tx1"/>
                </a:solidFill>
                <a:latin typeface="Tahoma" pitchFamily="34" charset="0"/>
              </a:defRPr>
            </a:lvl3pPr>
            <a:lvl4pPr marL="1600200" indent="-228600" eaLnBrk="0" hangingPunct="0">
              <a:spcBef>
                <a:spcPct val="20000"/>
              </a:spcBef>
              <a:buClr>
                <a:schemeClr val="hlink"/>
              </a:buClr>
              <a:buSzPct val="65000"/>
              <a:buChar char="•"/>
              <a:defRPr sz="2000">
                <a:solidFill>
                  <a:schemeClr val="tx1"/>
                </a:solidFill>
                <a:latin typeface="Tahoma" pitchFamily="34" charset="0"/>
              </a:defRPr>
            </a:lvl4pPr>
            <a:lvl5pPr marL="2057400" indent="-228600" eaLnBrk="0" hangingPunct="0">
              <a:spcBef>
                <a:spcPct val="20000"/>
              </a:spcBef>
              <a:buClr>
                <a:schemeClr val="hlink"/>
              </a:buClr>
              <a:buSzPct val="6000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000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000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000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0000"/>
              <a:buChar char="•"/>
              <a:defRPr sz="2000">
                <a:solidFill>
                  <a:schemeClr val="tx1"/>
                </a:solidFill>
                <a:latin typeface="Tahoma" pitchFamily="34" charset="0"/>
              </a:defRPr>
            </a:lvl9pPr>
          </a:lstStyle>
          <a:p>
            <a:pPr eaLnBrk="1" hangingPunct="1">
              <a:spcBef>
                <a:spcPct val="0"/>
              </a:spcBef>
              <a:buClrTx/>
              <a:buSzTx/>
              <a:buFontTx/>
              <a:buNone/>
              <a:defRPr/>
            </a:pPr>
            <a:r>
              <a:rPr lang="en-US" altLang="en-US" sz="2400" b="1" kern="0" dirty="0">
                <a:solidFill>
                  <a:srgbClr val="FF0000"/>
                </a:solidFill>
                <a:latin typeface="Arial" charset="0"/>
              </a:rPr>
              <a:t>= 75 </a:t>
            </a:r>
          </a:p>
        </p:txBody>
      </p:sp>
      <p:pic>
        <p:nvPicPr>
          <p:cNvPr id="25" name="Picture 3">
            <a:extLst>
              <a:ext uri="{FF2B5EF4-FFF2-40B4-BE49-F238E27FC236}">
                <a16:creationId xmlns:a16="http://schemas.microsoft.com/office/drawing/2014/main" id="{7FD07BC7-2C68-4501-AC6B-8D597E36FA5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51889" y="1142999"/>
            <a:ext cx="4582372" cy="240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7">
            <a:extLst>
              <a:ext uri="{FF2B5EF4-FFF2-40B4-BE49-F238E27FC236}">
                <a16:creationId xmlns:a16="http://schemas.microsoft.com/office/drawing/2014/main" id="{7C46329E-E239-4B38-8E2E-D44279CD9995}"/>
              </a:ext>
            </a:extLst>
          </p:cNvPr>
          <p:cNvSpPr>
            <a:spLocks noGrp="1"/>
          </p:cNvSpPr>
          <p:nvPr>
            <p:ph sz="quarter" idx="13"/>
          </p:nvPr>
        </p:nvSpPr>
        <p:spPr>
          <a:xfrm>
            <a:off x="711201" y="1149925"/>
            <a:ext cx="6740687" cy="2664937"/>
          </a:xfrm>
        </p:spPr>
        <p:txBody>
          <a:bodyPr>
            <a:normAutofit/>
          </a:bodyPr>
          <a:lstStyle/>
          <a:p>
            <a:r>
              <a:rPr lang="en-US" sz="2400" dirty="0"/>
              <a:t>HERS Index (lower is better)</a:t>
            </a:r>
          </a:p>
          <a:p>
            <a:r>
              <a:rPr lang="en-US" sz="2400" dirty="0"/>
              <a:t>Rated home with Index of 100 = Reference home exactly meeting 2004/06 IECC</a:t>
            </a:r>
          </a:p>
          <a:p>
            <a:r>
              <a:rPr lang="en-US" sz="2400" dirty="0"/>
              <a:t>Net Zero Energy Home = HERS Index of O</a:t>
            </a:r>
          </a:p>
        </p:txBody>
      </p:sp>
      <p:sp>
        <p:nvSpPr>
          <p:cNvPr id="26" name="Rectangle 7">
            <a:extLst>
              <a:ext uri="{FF2B5EF4-FFF2-40B4-BE49-F238E27FC236}">
                <a16:creationId xmlns:a16="http://schemas.microsoft.com/office/drawing/2014/main" id="{08702F74-0D81-4E2C-BCBA-420786B4DF1E}"/>
              </a:ext>
            </a:extLst>
          </p:cNvPr>
          <p:cNvSpPr>
            <a:spLocks noChangeArrowheads="1"/>
          </p:cNvSpPr>
          <p:nvPr/>
        </p:nvSpPr>
        <p:spPr bwMode="auto">
          <a:xfrm>
            <a:off x="711201" y="3632200"/>
            <a:ext cx="9412929" cy="1896576"/>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909070"/>
              </a:buClr>
              <a:buChar char="•"/>
              <a:defRPr sz="3200">
                <a:solidFill>
                  <a:srgbClr val="0B603E"/>
                </a:solidFill>
                <a:latin typeface="Arial" panose="020B0604020202020204" pitchFamily="34" charset="0"/>
              </a:defRPr>
            </a:lvl1pPr>
            <a:lvl2pPr marL="742950" indent="-285750">
              <a:spcBef>
                <a:spcPct val="20000"/>
              </a:spcBef>
              <a:buClr>
                <a:srgbClr val="002060"/>
              </a:buClr>
              <a:buChar char="–"/>
              <a:defRPr sz="2800">
                <a:solidFill>
                  <a:schemeClr val="accent2"/>
                </a:solidFill>
                <a:latin typeface="Arial" panose="020B0604020202020204" pitchFamily="34" charset="0"/>
              </a:defRPr>
            </a:lvl2pPr>
            <a:lvl3pPr marL="1143000" indent="-228600">
              <a:spcBef>
                <a:spcPct val="20000"/>
              </a:spcBef>
              <a:buClr>
                <a:srgbClr val="909070"/>
              </a:buClr>
              <a:buChar char="•"/>
              <a:defRPr sz="2400">
                <a:solidFill>
                  <a:srgbClr val="159AED"/>
                </a:solidFill>
                <a:latin typeface="Arial" panose="020B0604020202020204" pitchFamily="34" charset="0"/>
              </a:defRPr>
            </a:lvl3pPr>
            <a:lvl4pPr marL="1600200" indent="-228600">
              <a:spcBef>
                <a:spcPct val="20000"/>
              </a:spcBef>
              <a:buClr>
                <a:srgbClr val="909070"/>
              </a:buClr>
              <a:buChar char="–"/>
              <a:defRPr sz="2000">
                <a:solidFill>
                  <a:srgbClr val="0B603E"/>
                </a:solidFill>
                <a:latin typeface="Arial" panose="020B0604020202020204" pitchFamily="34" charset="0"/>
              </a:defRPr>
            </a:lvl4pPr>
            <a:lvl5pPr marL="2057400" indent="-228600">
              <a:spcBef>
                <a:spcPct val="20000"/>
              </a:spcBef>
              <a:buClr>
                <a:schemeClr val="tx1"/>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5867">
              <a:solidFill>
                <a:srgbClr val="000000"/>
              </a:solidFill>
              <a:latin typeface="Tahoma" panose="020B0604030504040204" pitchFamily="34" charset="0"/>
            </a:endParaRPr>
          </a:p>
        </p:txBody>
      </p:sp>
      <p:sp>
        <p:nvSpPr>
          <p:cNvPr id="9" name="Rectangle 8">
            <a:extLst>
              <a:ext uri="{FF2B5EF4-FFF2-40B4-BE49-F238E27FC236}">
                <a16:creationId xmlns:a16="http://schemas.microsoft.com/office/drawing/2014/main" id="{2D9C42D9-6327-4B6F-A477-69D32BC52FF7}"/>
              </a:ext>
            </a:extLst>
          </p:cNvPr>
          <p:cNvSpPr/>
          <p:nvPr/>
        </p:nvSpPr>
        <p:spPr>
          <a:xfrm>
            <a:off x="875898" y="5631241"/>
            <a:ext cx="11158361" cy="600164"/>
          </a:xfrm>
          <a:prstGeom prst="rect">
            <a:avLst/>
          </a:prstGeom>
        </p:spPr>
        <p:txBody>
          <a:bodyPr wrap="square">
            <a:spAutoFit/>
          </a:bodyPr>
          <a:lstStyle/>
          <a:p>
            <a:pPr>
              <a:buClr>
                <a:srgbClr val="009999"/>
              </a:buClr>
              <a:buSzPct val="110000"/>
              <a:defRPr/>
            </a:pPr>
            <a:br>
              <a:rPr lang="en-US" altLang="en-US" sz="500" dirty="0">
                <a:solidFill>
                  <a:srgbClr val="FF0000"/>
                </a:solidFill>
              </a:rPr>
            </a:br>
            <a:r>
              <a:rPr lang="en-US" altLang="en-US" dirty="0">
                <a:solidFill>
                  <a:srgbClr val="FF0000"/>
                </a:solidFill>
              </a:rPr>
              <a:t>(If a home produces 2/3 of its annual energy, the </a:t>
            </a:r>
            <a:r>
              <a:rPr lang="en-US" altLang="en-US" dirty="0" err="1">
                <a:solidFill>
                  <a:srgbClr val="FF0000"/>
                </a:solidFill>
              </a:rPr>
              <a:t>PE</a:t>
            </a:r>
            <a:r>
              <a:rPr lang="en-US" altLang="en-US" baseline="-25000" dirty="0" err="1">
                <a:solidFill>
                  <a:srgbClr val="FF0000"/>
                </a:solidFill>
              </a:rPr>
              <a:t>fraction</a:t>
            </a:r>
            <a:r>
              <a:rPr lang="en-US" altLang="en-US" dirty="0">
                <a:solidFill>
                  <a:srgbClr val="FF0000"/>
                </a:solidFill>
              </a:rPr>
              <a:t> is 0.33)  In this example, 0.33 x 75 = </a:t>
            </a:r>
            <a:r>
              <a:rPr lang="en-US" altLang="en-US" sz="2800" b="1" dirty="0">
                <a:solidFill>
                  <a:srgbClr val="FF0000"/>
                </a:solidFill>
              </a:rPr>
              <a:t>25</a:t>
            </a:r>
            <a:r>
              <a:rPr lang="en-US" altLang="en-US" sz="2800" dirty="0">
                <a:solidFill>
                  <a:srgbClr val="FF0000"/>
                </a:solidFill>
              </a:rPr>
              <a:t> </a:t>
            </a:r>
            <a:endParaRPr lang="en-US" altLang="en-US" sz="1400" dirty="0">
              <a:solidFill>
                <a:srgbClr val="FF0000"/>
              </a:solidFill>
            </a:endParaRPr>
          </a:p>
        </p:txBody>
      </p:sp>
      <p:sp>
        <p:nvSpPr>
          <p:cNvPr id="4" name="Rectangle 3">
            <a:extLst>
              <a:ext uri="{FF2B5EF4-FFF2-40B4-BE49-F238E27FC236}">
                <a16:creationId xmlns:a16="http://schemas.microsoft.com/office/drawing/2014/main" id="{B4C7E847-3436-6698-6C21-4FED57EEE7B3}"/>
              </a:ext>
            </a:extLst>
          </p:cNvPr>
          <p:cNvSpPr/>
          <p:nvPr/>
        </p:nvSpPr>
        <p:spPr>
          <a:xfrm>
            <a:off x="911338" y="5539086"/>
            <a:ext cx="5778903" cy="379656"/>
          </a:xfrm>
          <a:prstGeom prst="rect">
            <a:avLst/>
          </a:prstGeom>
        </p:spPr>
        <p:txBody>
          <a:bodyPr wrap="square">
            <a:spAutoFit/>
          </a:bodyPr>
          <a:lstStyle/>
          <a:p>
            <a:pPr>
              <a:buClr>
                <a:srgbClr val="009999"/>
              </a:buClr>
              <a:buSzPct val="110000"/>
              <a:defRPr/>
            </a:pPr>
            <a:r>
              <a:rPr lang="en-US" altLang="en-US" sz="1867" dirty="0" err="1">
                <a:solidFill>
                  <a:srgbClr val="FF0000"/>
                </a:solidFill>
              </a:rPr>
              <a:t>PE</a:t>
            </a:r>
            <a:r>
              <a:rPr lang="en-US" altLang="en-US" sz="1867" baseline="-25000" dirty="0" err="1">
                <a:solidFill>
                  <a:srgbClr val="FF0000"/>
                </a:solidFill>
              </a:rPr>
              <a:t>fraction</a:t>
            </a:r>
            <a:r>
              <a:rPr lang="en-US" altLang="en-US" sz="1867" dirty="0">
                <a:solidFill>
                  <a:srgbClr val="FF0000"/>
                </a:solidFill>
              </a:rPr>
              <a:t> is ratio of renewables to purchased energy</a:t>
            </a:r>
            <a:endParaRPr lang="en-US" altLang="en-US" sz="1400" dirty="0">
              <a:solidFill>
                <a:srgbClr val="FF0000"/>
              </a:solidFill>
            </a:endParaRPr>
          </a:p>
        </p:txBody>
      </p:sp>
    </p:spTree>
    <p:extLst>
      <p:ext uri="{BB962C8B-B14F-4D97-AF65-F5344CB8AC3E}">
        <p14:creationId xmlns:p14="http://schemas.microsoft.com/office/powerpoint/2010/main" val="36908227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itle 1">
            <a:extLst>
              <a:ext uri="{FF2B5EF4-FFF2-40B4-BE49-F238E27FC236}">
                <a16:creationId xmlns:a16="http://schemas.microsoft.com/office/drawing/2014/main" id="{84F76943-5FB6-3E84-56E5-F12C094C205E}"/>
              </a:ext>
            </a:extLst>
          </p:cNvPr>
          <p:cNvSpPr>
            <a:spLocks noGrp="1"/>
          </p:cNvSpPr>
          <p:nvPr>
            <p:ph type="title"/>
          </p:nvPr>
        </p:nvSpPr>
        <p:spPr/>
        <p:txBody>
          <a:bodyPr/>
          <a:lstStyle/>
          <a:p>
            <a:pPr eaLnBrk="1" hangingPunct="1"/>
            <a:r>
              <a:rPr lang="en-US" altLang="en-US"/>
              <a:t>Equity!</a:t>
            </a:r>
          </a:p>
        </p:txBody>
      </p:sp>
      <p:graphicFrame>
        <p:nvGraphicFramePr>
          <p:cNvPr id="9218" name="Content Placeholder 4">
            <a:extLst>
              <a:ext uri="{FF2B5EF4-FFF2-40B4-BE49-F238E27FC236}">
                <a16:creationId xmlns:a16="http://schemas.microsoft.com/office/drawing/2014/main" id="{0954A92A-B992-27B7-FE7A-35757C98F52A}"/>
              </a:ext>
            </a:extLst>
          </p:cNvPr>
          <p:cNvGraphicFramePr>
            <a:graphicFrameLocks noGrp="1"/>
          </p:cNvGraphicFramePr>
          <p:nvPr>
            <p:ph idx="1"/>
            <p:extLst>
              <p:ext uri="{D42A27DB-BD31-4B8C-83A1-F6EECF244321}">
                <p14:modId xmlns:p14="http://schemas.microsoft.com/office/powerpoint/2010/main" val="2068722352"/>
              </p:ext>
            </p:extLst>
          </p:nvPr>
        </p:nvGraphicFramePr>
        <p:xfrm>
          <a:off x="2386012" y="1319212"/>
          <a:ext cx="7419975" cy="4219575"/>
        </p:xfrm>
        <a:graphic>
          <a:graphicData uri="http://schemas.openxmlformats.org/presentationml/2006/ole">
            <mc:AlternateContent xmlns:mc="http://schemas.openxmlformats.org/markup-compatibility/2006">
              <mc:Choice xmlns:v="urn:schemas-microsoft-com:vml" Requires="v">
                <p:oleObj name="Chart" r:id="rId3" imgW="7419475" imgH="4218798" progId="Excel.Chart.8">
                  <p:embed/>
                </p:oleObj>
              </mc:Choice>
              <mc:Fallback>
                <p:oleObj name="Chart" r:id="rId3" imgW="7419475" imgH="4218798" progId="Excel.Chart.8">
                  <p:embed/>
                  <p:pic>
                    <p:nvPicPr>
                      <p:cNvPr id="9218" name="Content Placeholder 4">
                        <a:extLst>
                          <a:ext uri="{FF2B5EF4-FFF2-40B4-BE49-F238E27FC236}">
                            <a16:creationId xmlns:a16="http://schemas.microsoft.com/office/drawing/2014/main" id="{0954A92A-B992-27B7-FE7A-35757C98F52A}"/>
                          </a:ext>
                        </a:extLst>
                      </p:cNvPr>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6012" y="1319212"/>
                        <a:ext cx="7419975" cy="421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extBox 1">
            <a:extLst>
              <a:ext uri="{FF2B5EF4-FFF2-40B4-BE49-F238E27FC236}">
                <a16:creationId xmlns:a16="http://schemas.microsoft.com/office/drawing/2014/main" id="{FDDD405B-5C60-532C-431F-4DC7390FFE0E}"/>
              </a:ext>
            </a:extLst>
          </p:cNvPr>
          <p:cNvSpPr txBox="1"/>
          <p:nvPr/>
        </p:nvSpPr>
        <p:spPr>
          <a:xfrm>
            <a:off x="4121833" y="5694368"/>
            <a:ext cx="3153427" cy="584775"/>
          </a:xfrm>
          <a:prstGeom prst="rect">
            <a:avLst/>
          </a:prstGeom>
          <a:noFill/>
        </p:spPr>
        <p:txBody>
          <a:bodyPr wrap="none" rtlCol="0">
            <a:spAutoFit/>
          </a:bodyPr>
          <a:lstStyle/>
          <a:p>
            <a:r>
              <a:rPr lang="en-US" sz="3200" dirty="0"/>
              <a:t>Monthly Payment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C4EF3-F472-43C5-A091-8C3E04C11DAF}"/>
              </a:ext>
            </a:extLst>
          </p:cNvPr>
          <p:cNvSpPr>
            <a:spLocks noGrp="1"/>
          </p:cNvSpPr>
          <p:nvPr>
            <p:ph type="title"/>
          </p:nvPr>
        </p:nvSpPr>
        <p:spPr/>
        <p:txBody>
          <a:bodyPr>
            <a:normAutofit/>
          </a:bodyPr>
          <a:lstStyle/>
          <a:p>
            <a:r>
              <a:rPr lang="en-US" altLang="en-US" sz="2700" dirty="0"/>
              <a:t>Residential Green and Energy Efficient Addendum!</a:t>
            </a:r>
            <a:endParaRPr lang="en-US" sz="3600" dirty="0"/>
          </a:p>
        </p:txBody>
      </p:sp>
      <p:sp>
        <p:nvSpPr>
          <p:cNvPr id="3" name="Content Placeholder 2">
            <a:extLst>
              <a:ext uri="{FF2B5EF4-FFF2-40B4-BE49-F238E27FC236}">
                <a16:creationId xmlns:a16="http://schemas.microsoft.com/office/drawing/2014/main" id="{97941877-5DD0-4FA8-BC37-D92B200D7A02}"/>
              </a:ext>
            </a:extLst>
          </p:cNvPr>
          <p:cNvSpPr>
            <a:spLocks noGrp="1"/>
          </p:cNvSpPr>
          <p:nvPr>
            <p:ph idx="1"/>
          </p:nvPr>
        </p:nvSpPr>
        <p:spPr>
          <a:xfrm>
            <a:off x="590471" y="1593272"/>
            <a:ext cx="5832764" cy="4558145"/>
          </a:xfrm>
        </p:spPr>
        <p:txBody>
          <a:bodyPr>
            <a:normAutofit/>
          </a:bodyPr>
          <a:lstStyle/>
          <a:p>
            <a:r>
              <a:rPr lang="en-US" altLang="en-US" sz="2400" dirty="0"/>
              <a:t>Resources for realtors and appraisers on properly valuing energy efficiency/green features</a:t>
            </a:r>
          </a:p>
          <a:p>
            <a:pPr lvl="1"/>
            <a:r>
              <a:rPr lang="en-US" altLang="en-US" sz="2100" dirty="0"/>
              <a:t>Educational materials</a:t>
            </a:r>
          </a:p>
          <a:p>
            <a:pPr lvl="1"/>
            <a:r>
              <a:rPr lang="en-US" altLang="en-US" sz="2100" dirty="0"/>
              <a:t>List of designated appraisers</a:t>
            </a:r>
          </a:p>
          <a:p>
            <a:pPr lvl="1"/>
            <a:r>
              <a:rPr lang="en-US" altLang="en-US" sz="2100" dirty="0"/>
              <a:t>Trainings</a:t>
            </a:r>
          </a:p>
          <a:p>
            <a:pPr lvl="1"/>
            <a:endParaRPr lang="en-US" altLang="en-US" sz="2100" dirty="0"/>
          </a:p>
          <a:p>
            <a:r>
              <a:rPr lang="en-US" altLang="en-US" sz="2400" dirty="0"/>
              <a:t>For more information: </a:t>
            </a:r>
            <a:r>
              <a:rPr lang="en-US" altLang="en-US" sz="2400" dirty="0">
                <a:hlinkClick r:id="rId2"/>
              </a:rPr>
              <a:t>http://www.appraisalinstitute.org/education/green_energy_addendum.aspx</a:t>
            </a:r>
            <a:r>
              <a:rPr lang="en-US" altLang="en-US" sz="2400" dirty="0"/>
              <a:t> </a:t>
            </a:r>
          </a:p>
          <a:p>
            <a:pPr marL="0" indent="0">
              <a:buNone/>
            </a:pPr>
            <a:endParaRPr lang="en-US" sz="2400" dirty="0"/>
          </a:p>
        </p:txBody>
      </p:sp>
      <p:pic>
        <p:nvPicPr>
          <p:cNvPr id="7" name="Picture 6">
            <a:extLst>
              <a:ext uri="{FF2B5EF4-FFF2-40B4-BE49-F238E27FC236}">
                <a16:creationId xmlns:a16="http://schemas.microsoft.com/office/drawing/2014/main" id="{F1002D4A-4236-46F7-A944-F3DAC69CE653}"/>
              </a:ext>
            </a:extLst>
          </p:cNvPr>
          <p:cNvPicPr>
            <a:picLocks noChangeAspect="1"/>
          </p:cNvPicPr>
          <p:nvPr/>
        </p:nvPicPr>
        <p:blipFill>
          <a:blip r:embed="rId3"/>
          <a:stretch>
            <a:fillRect/>
          </a:stretch>
        </p:blipFill>
        <p:spPr>
          <a:xfrm>
            <a:off x="7950507" y="1310587"/>
            <a:ext cx="3299384" cy="4851491"/>
          </a:xfrm>
          <a:prstGeom prst="rect">
            <a:avLst/>
          </a:prstGeom>
        </p:spPr>
      </p:pic>
      <p:sp>
        <p:nvSpPr>
          <p:cNvPr id="9" name="TextBox 8">
            <a:extLst>
              <a:ext uri="{FF2B5EF4-FFF2-40B4-BE49-F238E27FC236}">
                <a16:creationId xmlns:a16="http://schemas.microsoft.com/office/drawing/2014/main" id="{9592BB0F-C57D-4C0A-BDF5-DCEE50491612}"/>
              </a:ext>
            </a:extLst>
          </p:cNvPr>
          <p:cNvSpPr txBox="1"/>
          <p:nvPr/>
        </p:nvSpPr>
        <p:spPr>
          <a:xfrm>
            <a:off x="7950507" y="6151417"/>
            <a:ext cx="1158240" cy="507831"/>
          </a:xfrm>
          <a:prstGeom prst="rect">
            <a:avLst/>
          </a:prstGeom>
          <a:noFill/>
        </p:spPr>
        <p:txBody>
          <a:bodyPr wrap="square">
            <a:spAutoFit/>
          </a:bodyPr>
          <a:lstStyle/>
          <a:p>
            <a:r>
              <a:rPr lang="en-US" altLang="en-US" sz="1350" b="1" dirty="0">
                <a:latin typeface="Arial" panose="020B0604020202020204" pitchFamily="34" charset="0"/>
                <a:cs typeface="Arial" panose="020B0604020202020204" pitchFamily="34" charset="0"/>
              </a:rPr>
              <a:t>Form 820.04</a:t>
            </a:r>
          </a:p>
        </p:txBody>
      </p:sp>
    </p:spTree>
    <p:extLst>
      <p:ext uri="{BB962C8B-B14F-4D97-AF65-F5344CB8AC3E}">
        <p14:creationId xmlns:p14="http://schemas.microsoft.com/office/powerpoint/2010/main" val="31098006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2451AB-E7C4-4CB1-82D1-13BB0E39A3E5}"/>
              </a:ext>
            </a:extLst>
          </p:cNvPr>
          <p:cNvSpPr>
            <a:spLocks noGrp="1"/>
          </p:cNvSpPr>
          <p:nvPr>
            <p:ph type="title"/>
          </p:nvPr>
        </p:nvSpPr>
        <p:spPr/>
        <p:txBody>
          <a:bodyPr>
            <a:normAutofit/>
          </a:bodyPr>
          <a:lstStyle/>
          <a:p>
            <a:r>
              <a:rPr lang="en-US" sz="4800" dirty="0"/>
              <a:t>Defining the Building Envelope</a:t>
            </a:r>
          </a:p>
        </p:txBody>
      </p:sp>
    </p:spTree>
    <p:extLst>
      <p:ext uri="{BB962C8B-B14F-4D97-AF65-F5344CB8AC3E}">
        <p14:creationId xmlns:p14="http://schemas.microsoft.com/office/powerpoint/2010/main" val="25209124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4">
            <a:extLst>
              <a:ext uri="{FF2B5EF4-FFF2-40B4-BE49-F238E27FC236}">
                <a16:creationId xmlns:a16="http://schemas.microsoft.com/office/drawing/2014/main" id="{02D95AF4-CC55-4D6A-53E1-FB752D6F2FE9}"/>
              </a:ext>
            </a:extLst>
          </p:cNvPr>
          <p:cNvSpPr>
            <a:spLocks noGrp="1"/>
          </p:cNvSpPr>
          <p:nvPr>
            <p:ph type="title" idx="4294967295"/>
          </p:nvPr>
        </p:nvSpPr>
        <p:spPr>
          <a:xfrm>
            <a:off x="0" y="365125"/>
            <a:ext cx="10515600" cy="1325563"/>
          </a:xfrm>
        </p:spPr>
        <p:txBody>
          <a:bodyPr/>
          <a:lstStyle/>
          <a:p>
            <a:pPr eaLnBrk="1" hangingPunct="1"/>
            <a:r>
              <a:rPr lang="en-US" altLang="en-US">
                <a:cs typeface="Arial" panose="020B0604020202020204" pitchFamily="34" charset="0"/>
              </a:rPr>
              <a:t>Lender Specification</a:t>
            </a:r>
          </a:p>
        </p:txBody>
      </p:sp>
      <p:sp>
        <p:nvSpPr>
          <p:cNvPr id="95235" name="Content Placeholder 5">
            <a:extLst>
              <a:ext uri="{FF2B5EF4-FFF2-40B4-BE49-F238E27FC236}">
                <a16:creationId xmlns:a16="http://schemas.microsoft.com/office/drawing/2014/main" id="{89392052-090F-0825-4419-26DEC93ACD19}"/>
              </a:ext>
            </a:extLst>
          </p:cNvPr>
          <p:cNvSpPr>
            <a:spLocks noGrp="1"/>
          </p:cNvSpPr>
          <p:nvPr>
            <p:ph idx="4294967295"/>
          </p:nvPr>
        </p:nvSpPr>
        <p:spPr>
          <a:xfrm>
            <a:off x="838200" y="1900576"/>
            <a:ext cx="10515600" cy="4351338"/>
          </a:xfrm>
        </p:spPr>
        <p:txBody>
          <a:bodyPr>
            <a:normAutofit lnSpcReduction="10000"/>
          </a:bodyPr>
          <a:lstStyle/>
          <a:p>
            <a:pPr eaLnBrk="1" hangingPunct="1">
              <a:lnSpc>
                <a:spcPct val="80000"/>
              </a:lnSpc>
              <a:buFont typeface="Wingdings" panose="05000000000000000000" pitchFamily="2" charset="2"/>
              <a:buNone/>
            </a:pPr>
            <a:r>
              <a:rPr lang="en-US" altLang="en-US" sz="3200" i="1" dirty="0">
                <a:latin typeface="Arial" panose="020B0604020202020204" pitchFamily="34" charset="0"/>
                <a:cs typeface="Arial" panose="020B0604020202020204" pitchFamily="34" charset="0"/>
              </a:rPr>
              <a:t>   “This Home/Building is being built/renovated/updated to standards above prevailing code. It is designed and constructed with unique features and materials and with high efficient equipment and in accordance with high efficiency standards. The Lender shall choose an Appraiser educated and knowledgeable in this type of valuation of these specialized Homes. It is understood that unless said Appraiser can provide verification of education and knowledge, they will not be permitted to conduct the appraisal for this project.”</a:t>
            </a:r>
            <a:endParaRPr lang="en-US" altLang="en-US" sz="3200" dirty="0">
              <a:latin typeface="Arial" panose="020B0604020202020204" pitchFamily="34" charset="0"/>
              <a:cs typeface="Arial" panose="020B0604020202020204" pitchFamily="34" charset="0"/>
            </a:endParaRPr>
          </a:p>
          <a:p>
            <a:pPr eaLnBrk="1" hangingPunct="1">
              <a:lnSpc>
                <a:spcPct val="80000"/>
              </a:lnSpc>
              <a:buFont typeface="Wingdings" panose="05000000000000000000" pitchFamily="2" charset="2"/>
              <a:buNone/>
            </a:pPr>
            <a:r>
              <a:rPr lang="en-US" altLang="en-US" sz="2300" i="1" dirty="0">
                <a:latin typeface="Arial" panose="020B0604020202020204" pitchFamily="34" charset="0"/>
                <a:cs typeface="Arial" panose="020B0604020202020204" pitchFamily="34" charset="0"/>
              </a:rPr>
              <a:t> </a:t>
            </a:r>
            <a:endParaRPr lang="en-US" altLang="en-US" sz="2300" dirty="0">
              <a:latin typeface="Arial" panose="020B0604020202020204" pitchFamily="34" charset="0"/>
              <a:cs typeface="Arial" panose="020B0604020202020204" pitchFamily="34" charset="0"/>
            </a:endParaRPr>
          </a:p>
          <a:p>
            <a:pPr eaLnBrk="1" hangingPunct="1">
              <a:lnSpc>
                <a:spcPct val="80000"/>
              </a:lnSpc>
            </a:pPr>
            <a:endParaRPr lang="en-US" altLang="en-US" sz="23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69CF2-68A8-6EC4-3650-ECCA829A53F4}"/>
              </a:ext>
            </a:extLst>
          </p:cNvPr>
          <p:cNvSpPr>
            <a:spLocks noGrp="1"/>
          </p:cNvSpPr>
          <p:nvPr>
            <p:ph type="title"/>
          </p:nvPr>
        </p:nvSpPr>
        <p:spPr/>
        <p:txBody>
          <a:bodyPr/>
          <a:lstStyle/>
          <a:p>
            <a:r>
              <a:rPr lang="en-US" dirty="0"/>
              <a:t>Looking Ahead:</a:t>
            </a:r>
          </a:p>
        </p:txBody>
      </p:sp>
      <p:pic>
        <p:nvPicPr>
          <p:cNvPr id="1026" name="Picture 2" descr="See the source image">
            <a:extLst>
              <a:ext uri="{FF2B5EF4-FFF2-40B4-BE49-F238E27FC236}">
                <a16:creationId xmlns:a16="http://schemas.microsoft.com/office/drawing/2014/main" id="{0780A363-F2F1-34CD-BFA0-B02EFC8C0A11}"/>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981201" y="1712259"/>
            <a:ext cx="3550471" cy="2357717"/>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64D0F5A5-80ED-E19E-8679-D1DE255C80F5}"/>
              </a:ext>
            </a:extLst>
          </p:cNvPr>
          <p:cNvSpPr>
            <a:spLocks noGrp="1"/>
          </p:cNvSpPr>
          <p:nvPr>
            <p:ph sz="half" idx="2"/>
          </p:nvPr>
        </p:nvSpPr>
        <p:spPr/>
        <p:txBody>
          <a:bodyPr/>
          <a:lstStyle/>
          <a:p>
            <a:r>
              <a:rPr lang="en-US" dirty="0"/>
              <a:t>IECC changes to The National Energy Standard as of 2024.</a:t>
            </a:r>
          </a:p>
          <a:p>
            <a:r>
              <a:rPr lang="en-US" dirty="0"/>
              <a:t>Uses 2021 IECC as a baseline.</a:t>
            </a:r>
          </a:p>
          <a:p>
            <a:r>
              <a:rPr lang="en-US" dirty="0"/>
              <a:t>Introduces Carbon Impact into the conversation.</a:t>
            </a:r>
          </a:p>
          <a:p>
            <a:r>
              <a:rPr lang="en-US" dirty="0"/>
              <a:t>On a trajectory for Net Zero Energy as of 2030.</a:t>
            </a:r>
          </a:p>
        </p:txBody>
      </p:sp>
    </p:spTree>
    <p:extLst>
      <p:ext uri="{BB962C8B-B14F-4D97-AF65-F5344CB8AC3E}">
        <p14:creationId xmlns:p14="http://schemas.microsoft.com/office/powerpoint/2010/main" val="31985755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1B18F9A-8ADC-F1A3-C084-48B85A7C58D8}"/>
              </a:ext>
            </a:extLst>
          </p:cNvPr>
          <p:cNvSpPr>
            <a:spLocks noGrp="1"/>
          </p:cNvSpPr>
          <p:nvPr>
            <p:ph type="subTitle" idx="1"/>
          </p:nvPr>
        </p:nvSpPr>
        <p:spPr>
          <a:xfrm>
            <a:off x="1745769" y="2601119"/>
            <a:ext cx="9144000" cy="1655762"/>
          </a:xfrm>
        </p:spPr>
        <p:txBody>
          <a:bodyPr>
            <a:normAutofit/>
          </a:bodyPr>
          <a:lstStyle/>
          <a:p>
            <a:endParaRPr lang="en-US" dirty="0"/>
          </a:p>
          <a:p>
            <a:r>
              <a:rPr lang="en-US" sz="4800" dirty="0"/>
              <a:t>Thank You!</a:t>
            </a:r>
          </a:p>
        </p:txBody>
      </p:sp>
      <p:pic>
        <p:nvPicPr>
          <p:cNvPr id="4" name="Picture 3" descr="Logo&#10;&#10;Description automatically generated">
            <a:extLst>
              <a:ext uri="{FF2B5EF4-FFF2-40B4-BE49-F238E27FC236}">
                <a16:creationId xmlns:a16="http://schemas.microsoft.com/office/drawing/2014/main" id="{B4F00F22-55A6-337F-16EB-311C199A85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044" y="255624"/>
            <a:ext cx="6142892" cy="2479675"/>
          </a:xfrm>
          <a:prstGeom prst="rect">
            <a:avLst/>
          </a:prstGeom>
        </p:spPr>
      </p:pic>
      <p:sp>
        <p:nvSpPr>
          <p:cNvPr id="5" name="TextBox 4">
            <a:extLst>
              <a:ext uri="{FF2B5EF4-FFF2-40B4-BE49-F238E27FC236}">
                <a16:creationId xmlns:a16="http://schemas.microsoft.com/office/drawing/2014/main" id="{C8DD159D-FB6E-87C7-EFF9-5E04F6E0EF7B}"/>
              </a:ext>
            </a:extLst>
          </p:cNvPr>
          <p:cNvSpPr txBox="1"/>
          <p:nvPr/>
        </p:nvSpPr>
        <p:spPr>
          <a:xfrm>
            <a:off x="3636490" y="4821701"/>
            <a:ext cx="5362558" cy="1569660"/>
          </a:xfrm>
          <a:prstGeom prst="rect">
            <a:avLst/>
          </a:prstGeom>
          <a:noFill/>
        </p:spPr>
        <p:txBody>
          <a:bodyPr wrap="none" rtlCol="0">
            <a:spAutoFit/>
          </a:bodyPr>
          <a:lstStyle/>
          <a:p>
            <a:pPr algn="ctr"/>
            <a:r>
              <a:rPr lang="en-US" sz="3200" dirty="0"/>
              <a:t>Matt Belcher, CEO</a:t>
            </a:r>
          </a:p>
          <a:p>
            <a:pPr algn="ctr"/>
            <a:r>
              <a:rPr lang="en-US" sz="3200" dirty="0"/>
              <a:t>Verdatek Solutions LLC</a:t>
            </a:r>
          </a:p>
          <a:p>
            <a:pPr algn="ctr"/>
            <a:r>
              <a:rPr lang="en-US" sz="3200" dirty="0"/>
              <a:t>Enhanced Building Systems LLC</a:t>
            </a:r>
          </a:p>
        </p:txBody>
      </p:sp>
      <p:sp>
        <p:nvSpPr>
          <p:cNvPr id="2" name="TextBox 1">
            <a:extLst>
              <a:ext uri="{FF2B5EF4-FFF2-40B4-BE49-F238E27FC236}">
                <a16:creationId xmlns:a16="http://schemas.microsoft.com/office/drawing/2014/main" id="{7CB910F6-BACE-5ABC-A479-B0D3586C1CE5}"/>
              </a:ext>
            </a:extLst>
          </p:cNvPr>
          <p:cNvSpPr txBox="1"/>
          <p:nvPr/>
        </p:nvSpPr>
        <p:spPr>
          <a:xfrm>
            <a:off x="930621" y="3911687"/>
            <a:ext cx="10774296" cy="584775"/>
          </a:xfrm>
          <a:prstGeom prst="rect">
            <a:avLst/>
          </a:prstGeom>
          <a:noFill/>
        </p:spPr>
        <p:txBody>
          <a:bodyPr wrap="none" rtlCol="0">
            <a:spAutoFit/>
          </a:bodyPr>
          <a:lstStyle/>
          <a:p>
            <a:r>
              <a:rPr lang="en-US" sz="3200" dirty="0"/>
              <a:t>Questions: Contact Matt Belcher at </a:t>
            </a:r>
            <a:r>
              <a:rPr lang="en-US" sz="3200" dirty="0">
                <a:hlinkClick r:id="rId3"/>
              </a:rPr>
              <a:t>matt@verda-solutions.com</a:t>
            </a:r>
            <a:r>
              <a:rPr lang="en-US" sz="3200" dirty="0"/>
              <a:t> </a:t>
            </a:r>
          </a:p>
        </p:txBody>
      </p:sp>
    </p:spTree>
    <p:extLst>
      <p:ext uri="{BB962C8B-B14F-4D97-AF65-F5344CB8AC3E}">
        <p14:creationId xmlns:p14="http://schemas.microsoft.com/office/powerpoint/2010/main" val="32199409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89691A27-A20A-43F3-BA26-39895BF980DE}"/>
              </a:ext>
            </a:extLst>
          </p:cNvPr>
          <p:cNvSpPr>
            <a:spLocks noGrp="1"/>
          </p:cNvSpPr>
          <p:nvPr>
            <p:ph type="title"/>
          </p:nvPr>
        </p:nvSpPr>
        <p:spPr/>
        <p:txBody>
          <a:bodyPr vert="horz" lIns="91440" tIns="45720" rIns="91440" bIns="45720" rtlCol="0" anchor="ctr">
            <a:normAutofit/>
          </a:bodyPr>
          <a:lstStyle/>
          <a:p>
            <a:r>
              <a:rPr lang="en-US" altLang="en-US" b="1" kern="1200">
                <a:latin typeface="+mj-lt"/>
                <a:ea typeface="+mj-ea"/>
                <a:cs typeface="+mj-cs"/>
              </a:rPr>
              <a:t>Building Envelope</a:t>
            </a:r>
          </a:p>
        </p:txBody>
      </p:sp>
      <p:sp>
        <p:nvSpPr>
          <p:cNvPr id="3" name="Content Placeholder 2">
            <a:extLst>
              <a:ext uri="{FF2B5EF4-FFF2-40B4-BE49-F238E27FC236}">
                <a16:creationId xmlns:a16="http://schemas.microsoft.com/office/drawing/2014/main" id="{70A738DB-8E80-99BC-EC26-1E6DA381B974}"/>
              </a:ext>
            </a:extLst>
          </p:cNvPr>
          <p:cNvSpPr>
            <a:spLocks noGrp="1"/>
          </p:cNvSpPr>
          <p:nvPr>
            <p:ph idx="1"/>
          </p:nvPr>
        </p:nvSpPr>
        <p:spPr/>
        <p:txBody>
          <a:bodyPr>
            <a:normAutofit/>
          </a:bodyPr>
          <a:lstStyle/>
          <a:p>
            <a:pPr marL="0" indent="-228600" defTabSz="914400">
              <a:lnSpc>
                <a:spcPct val="90000"/>
              </a:lnSpc>
              <a:buFont typeface="Arial" panose="020B0604020202020204" pitchFamily="34" charset="0"/>
              <a:buChar char="•"/>
            </a:pPr>
            <a:r>
              <a:rPr lang="en-US" altLang="en-US" sz="2800" dirty="0">
                <a:solidFill>
                  <a:schemeClr val="tx1"/>
                </a:solidFill>
                <a:latin typeface="+mn-lt"/>
                <a:cs typeface="+mn-cs"/>
              </a:rPr>
              <a:t>The building envelope is what </a:t>
            </a:r>
            <a:r>
              <a:rPr lang="en-US" altLang="en-US" sz="2800" b="1" i="1" dirty="0">
                <a:solidFill>
                  <a:schemeClr val="tx1"/>
                </a:solidFill>
                <a:latin typeface="+mn-lt"/>
                <a:cs typeface="+mn-cs"/>
              </a:rPr>
              <a:t>separates the inside from the outside</a:t>
            </a:r>
          </a:p>
          <a:p>
            <a:pPr marL="0" indent="0" defTabSz="914400">
              <a:lnSpc>
                <a:spcPct val="90000"/>
              </a:lnSpc>
              <a:buNone/>
            </a:pPr>
            <a:endParaRPr lang="en-US" altLang="en-US" sz="2800" dirty="0">
              <a:solidFill>
                <a:schemeClr val="tx1"/>
              </a:solidFill>
              <a:latin typeface="+mn-lt"/>
              <a:cs typeface="+mn-cs"/>
            </a:endParaRPr>
          </a:p>
          <a:p>
            <a:pPr marL="0" indent="-228600" defTabSz="914400">
              <a:lnSpc>
                <a:spcPct val="90000"/>
              </a:lnSpc>
              <a:buFont typeface="Arial" panose="020B0604020202020204" pitchFamily="34" charset="0"/>
              <a:buChar char="•"/>
            </a:pPr>
            <a:r>
              <a:rPr lang="en-US" altLang="en-US" sz="2800" dirty="0">
                <a:solidFill>
                  <a:schemeClr val="tx1"/>
                </a:solidFill>
                <a:latin typeface="+mn-lt"/>
                <a:cs typeface="+mn-cs"/>
              </a:rPr>
              <a:t>It is defined as any building element assembly that encloses conditioned space or </a:t>
            </a:r>
            <a:r>
              <a:rPr lang="en-US" altLang="en-US" sz="2800" b="1" i="1" dirty="0">
                <a:solidFill>
                  <a:schemeClr val="tx1"/>
                </a:solidFill>
                <a:latin typeface="+mn-lt"/>
                <a:cs typeface="+mn-cs"/>
              </a:rPr>
              <a:t>provides a boundary</a:t>
            </a:r>
            <a:r>
              <a:rPr lang="en-US" altLang="en-US" sz="2800" i="1" dirty="0">
                <a:solidFill>
                  <a:schemeClr val="tx1"/>
                </a:solidFill>
                <a:latin typeface="+mn-lt"/>
                <a:cs typeface="+mn-cs"/>
              </a:rPr>
              <a:t> </a:t>
            </a:r>
            <a:r>
              <a:rPr lang="en-US" altLang="en-US" sz="2800" dirty="0">
                <a:solidFill>
                  <a:schemeClr val="tx1"/>
                </a:solidFill>
                <a:latin typeface="+mn-lt"/>
                <a:cs typeface="+mn-cs"/>
              </a:rPr>
              <a:t>between conditioned space and exempt or non-conditioned space</a:t>
            </a:r>
          </a:p>
          <a:p>
            <a:pPr marL="0" indent="0" defTabSz="914400">
              <a:lnSpc>
                <a:spcPct val="90000"/>
              </a:lnSpc>
              <a:buNone/>
            </a:pPr>
            <a:endParaRPr lang="en-US" altLang="en-US" sz="2800" dirty="0">
              <a:solidFill>
                <a:schemeClr val="tx1"/>
              </a:solidFill>
              <a:latin typeface="+mn-lt"/>
              <a:cs typeface="+mn-cs"/>
            </a:endParaRPr>
          </a:p>
          <a:p>
            <a:pPr marL="0" indent="-228600" defTabSz="914400">
              <a:lnSpc>
                <a:spcPct val="90000"/>
              </a:lnSpc>
              <a:buFont typeface="Arial" panose="020B0604020202020204" pitchFamily="34" charset="0"/>
              <a:buChar char="•"/>
            </a:pPr>
            <a:r>
              <a:rPr lang="en-US" altLang="en-US" sz="2800" dirty="0">
                <a:solidFill>
                  <a:schemeClr val="tx1"/>
                </a:solidFill>
                <a:latin typeface="+mn-lt"/>
                <a:cs typeface="+mn-cs"/>
              </a:rPr>
              <a:t>The building envelope includes: below grade (basement) walls, exterior walls, windows, doors, floors, ceilings, roofs, etc.</a:t>
            </a:r>
          </a:p>
          <a:p>
            <a:pPr marL="0" indent="0">
              <a:buNone/>
            </a:pP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89691A27-A20A-43F3-BA26-39895BF980DE}"/>
              </a:ext>
            </a:extLst>
          </p:cNvPr>
          <p:cNvSpPr>
            <a:spLocks noGrp="1"/>
          </p:cNvSpPr>
          <p:nvPr>
            <p:ph type="title"/>
          </p:nvPr>
        </p:nvSpPr>
        <p:spPr/>
        <p:txBody>
          <a:bodyPr/>
          <a:lstStyle/>
          <a:p>
            <a:r>
              <a:rPr lang="en-US" altLang="en-US" dirty="0"/>
              <a:t>Building Envelope</a:t>
            </a:r>
          </a:p>
        </p:txBody>
      </p:sp>
      <p:sp>
        <p:nvSpPr>
          <p:cNvPr id="54275" name="Content Placeholder 4">
            <a:extLst>
              <a:ext uri="{FF2B5EF4-FFF2-40B4-BE49-F238E27FC236}">
                <a16:creationId xmlns:a16="http://schemas.microsoft.com/office/drawing/2014/main" id="{9E4EDE33-2C91-47AD-AE99-04CD542BD765}"/>
              </a:ext>
            </a:extLst>
          </p:cNvPr>
          <p:cNvSpPr>
            <a:spLocks noGrp="1"/>
          </p:cNvSpPr>
          <p:nvPr>
            <p:ph idx="1"/>
          </p:nvPr>
        </p:nvSpPr>
        <p:spPr/>
        <p:txBody>
          <a:bodyPr>
            <a:normAutofit/>
          </a:bodyPr>
          <a:lstStyle/>
          <a:p>
            <a:pPr marL="0" indent="0">
              <a:buNone/>
            </a:pPr>
            <a:r>
              <a:rPr lang="en-US" altLang="en-US" sz="3200" dirty="0"/>
              <a:t>The building envelope must serve four functions:</a:t>
            </a:r>
          </a:p>
          <a:p>
            <a:pPr lvl="1" indent="-342900">
              <a:buFontTx/>
              <a:buAutoNum type="arabicPeriod"/>
            </a:pPr>
            <a:r>
              <a:rPr lang="en-US" altLang="en-US" sz="2800" dirty="0">
                <a:solidFill>
                  <a:srgbClr val="004CA8"/>
                </a:solidFill>
              </a:rPr>
              <a:t>Keep bulk moisture out. </a:t>
            </a:r>
          </a:p>
          <a:p>
            <a:pPr lvl="1" indent="-342900">
              <a:buFontTx/>
              <a:buAutoNum type="arabicPeriod"/>
            </a:pPr>
            <a:r>
              <a:rPr lang="en-US" altLang="en-US" sz="2800" dirty="0">
                <a:solidFill>
                  <a:srgbClr val="004CA8"/>
                </a:solidFill>
              </a:rPr>
              <a:t>Handle moisture as vapor. </a:t>
            </a:r>
          </a:p>
          <a:p>
            <a:pPr lvl="1" indent="-342900">
              <a:buFontTx/>
              <a:buAutoNum type="arabicPeriod"/>
            </a:pPr>
            <a:r>
              <a:rPr lang="en-US" altLang="en-US" sz="2800" dirty="0">
                <a:solidFill>
                  <a:srgbClr val="FF0000"/>
                </a:solidFill>
              </a:rPr>
              <a:t>Contain air movement. </a:t>
            </a:r>
          </a:p>
          <a:p>
            <a:pPr lvl="1" indent="-342900">
              <a:buFontTx/>
              <a:buAutoNum type="arabicPeriod"/>
            </a:pPr>
            <a:r>
              <a:rPr lang="en-US" altLang="en-US" sz="2800" dirty="0">
                <a:solidFill>
                  <a:srgbClr val="004CA8"/>
                </a:solidFill>
              </a:rPr>
              <a:t>Contain heat. </a:t>
            </a:r>
          </a:p>
          <a:p>
            <a:pPr marL="457200" lvl="1" indent="0">
              <a:buNone/>
            </a:pPr>
            <a:endParaRPr lang="en-US" altLang="en-US" sz="2800" dirty="0"/>
          </a:p>
        </p:txBody>
      </p:sp>
      <p:pic>
        <p:nvPicPr>
          <p:cNvPr id="2" name="Picture 2">
            <a:extLst>
              <a:ext uri="{FF2B5EF4-FFF2-40B4-BE49-F238E27FC236}">
                <a16:creationId xmlns:a16="http://schemas.microsoft.com/office/drawing/2014/main" id="{A1A783CA-E885-5FD0-47F0-F11DA99240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6221" y="3184842"/>
            <a:ext cx="2940147" cy="312705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2018 International Energy Conservation Code (International Code Council  Series): International Code Council: 9781609837495: Amazon.com: Books">
            <a:extLst>
              <a:ext uri="{FF2B5EF4-FFF2-40B4-BE49-F238E27FC236}">
                <a16:creationId xmlns:a16="http://schemas.microsoft.com/office/drawing/2014/main" id="{61413871-BCED-6581-EF68-C4FF923BCB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97694" y="3184841"/>
            <a:ext cx="2256106" cy="3127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01676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E88A0-C61A-4DBE-B029-1964372452C7}"/>
              </a:ext>
            </a:extLst>
          </p:cNvPr>
          <p:cNvSpPr>
            <a:spLocks noGrp="1"/>
          </p:cNvSpPr>
          <p:nvPr>
            <p:ph type="title"/>
          </p:nvPr>
        </p:nvSpPr>
        <p:spPr/>
        <p:txBody>
          <a:bodyPr anchor="ctr">
            <a:normAutofit/>
          </a:bodyPr>
          <a:lstStyle/>
          <a:p>
            <a:r>
              <a:rPr lang="en-US" b="1" dirty="0"/>
              <a:t>The Energy Code is Everywhere</a:t>
            </a:r>
          </a:p>
        </p:txBody>
      </p:sp>
      <p:sp>
        <p:nvSpPr>
          <p:cNvPr id="3" name="Content Placeholder 2">
            <a:extLst>
              <a:ext uri="{FF2B5EF4-FFF2-40B4-BE49-F238E27FC236}">
                <a16:creationId xmlns:a16="http://schemas.microsoft.com/office/drawing/2014/main" id="{9155F8A4-961D-42BF-B9B4-31F7409A1436}"/>
              </a:ext>
            </a:extLst>
          </p:cNvPr>
          <p:cNvSpPr>
            <a:spLocks noGrp="1"/>
          </p:cNvSpPr>
          <p:nvPr>
            <p:ph sz="half" idx="1"/>
          </p:nvPr>
        </p:nvSpPr>
        <p:spPr/>
        <p:txBody>
          <a:bodyPr>
            <a:normAutofit/>
          </a:bodyPr>
          <a:lstStyle/>
          <a:p>
            <a:pPr>
              <a:lnSpc>
                <a:spcPct val="90000"/>
              </a:lnSpc>
            </a:pPr>
            <a:r>
              <a:rPr lang="en-US" sz="2300" dirty="0"/>
              <a:t>Unlike most other codes, the energy code directly impacts the work of many disparate building trades and systems, including:</a:t>
            </a:r>
          </a:p>
          <a:p>
            <a:pPr lvl="1">
              <a:lnSpc>
                <a:spcPct val="90000"/>
              </a:lnSpc>
            </a:pPr>
            <a:r>
              <a:rPr lang="en-US" sz="2300" dirty="0"/>
              <a:t>Framing/Envelope</a:t>
            </a:r>
          </a:p>
          <a:p>
            <a:pPr lvl="1">
              <a:lnSpc>
                <a:spcPct val="90000"/>
              </a:lnSpc>
            </a:pPr>
            <a:r>
              <a:rPr lang="en-US" sz="2300" dirty="0"/>
              <a:t>Plumbing</a:t>
            </a:r>
          </a:p>
          <a:p>
            <a:pPr lvl="1">
              <a:lnSpc>
                <a:spcPct val="90000"/>
              </a:lnSpc>
            </a:pPr>
            <a:r>
              <a:rPr lang="en-US" sz="2300" dirty="0"/>
              <a:t>HVAC</a:t>
            </a:r>
          </a:p>
          <a:p>
            <a:pPr lvl="1">
              <a:lnSpc>
                <a:spcPct val="90000"/>
              </a:lnSpc>
            </a:pPr>
            <a:r>
              <a:rPr lang="en-US" sz="2300" dirty="0"/>
              <a:t>Electric</a:t>
            </a:r>
          </a:p>
          <a:p>
            <a:pPr lvl="1">
              <a:lnSpc>
                <a:spcPct val="90000"/>
              </a:lnSpc>
            </a:pPr>
            <a:r>
              <a:rPr lang="en-US" sz="2300" dirty="0"/>
              <a:t>Moisture management</a:t>
            </a:r>
          </a:p>
          <a:p>
            <a:pPr lvl="1">
              <a:lnSpc>
                <a:spcPct val="90000"/>
              </a:lnSpc>
            </a:pPr>
            <a:r>
              <a:rPr lang="en-US" sz="2300" dirty="0"/>
              <a:t>Concrete</a:t>
            </a:r>
          </a:p>
          <a:p>
            <a:pPr lvl="1">
              <a:lnSpc>
                <a:spcPct val="90000"/>
              </a:lnSpc>
            </a:pPr>
            <a:r>
              <a:rPr lang="en-US" sz="2300" dirty="0"/>
              <a:t>Caulking</a:t>
            </a:r>
          </a:p>
        </p:txBody>
      </p:sp>
      <p:pic>
        <p:nvPicPr>
          <p:cNvPr id="3074" name="Picture 2" descr="Understanding House Framing - Extreme How To">
            <a:extLst>
              <a:ext uri="{FF2B5EF4-FFF2-40B4-BE49-F238E27FC236}">
                <a16:creationId xmlns:a16="http://schemas.microsoft.com/office/drawing/2014/main" id="{066F6A1D-1575-4A32-B9BC-DE510AA290C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578" r="27859" b="-1"/>
          <a:stretch/>
        </p:blipFill>
        <p:spPr bwMode="auto">
          <a:xfrm>
            <a:off x="6172200" y="1600201"/>
            <a:ext cx="4038600" cy="4525963"/>
          </a:xfrm>
          <a:prstGeom prst="rect">
            <a:avLst/>
          </a:prstGeom>
          <a:solidFill>
            <a:srgbClr val="FFFFFF"/>
          </a:solidFill>
        </p:spPr>
      </p:pic>
    </p:spTree>
    <p:extLst>
      <p:ext uri="{BB962C8B-B14F-4D97-AF65-F5344CB8AC3E}">
        <p14:creationId xmlns:p14="http://schemas.microsoft.com/office/powerpoint/2010/main" val="39077527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50CE0-8E86-1E5C-6899-E8F908D9BCD2}"/>
              </a:ext>
            </a:extLst>
          </p:cNvPr>
          <p:cNvSpPr>
            <a:spLocks noGrp="1"/>
          </p:cNvSpPr>
          <p:nvPr>
            <p:ph type="title"/>
          </p:nvPr>
        </p:nvSpPr>
        <p:spPr/>
        <p:txBody>
          <a:bodyPr>
            <a:noAutofit/>
          </a:bodyPr>
          <a:lstStyle/>
          <a:p>
            <a:r>
              <a:rPr lang="en-US" b="1" dirty="0">
                <a:latin typeface="Century Gothic" panose="020B0502020202020204" pitchFamily="34" charset="0"/>
              </a:rPr>
              <a:t>Energy Code Background</a:t>
            </a:r>
            <a:endParaRPr lang="en-US" dirty="0"/>
          </a:p>
        </p:txBody>
      </p:sp>
      <p:pic>
        <p:nvPicPr>
          <p:cNvPr id="5" name="Content Placeholder 4">
            <a:extLst>
              <a:ext uri="{FF2B5EF4-FFF2-40B4-BE49-F238E27FC236}">
                <a16:creationId xmlns:a16="http://schemas.microsoft.com/office/drawing/2014/main" id="{6D68E5C6-27C7-9590-62BC-950D4EB66D1A}"/>
              </a:ext>
            </a:extLst>
          </p:cNvPr>
          <p:cNvPicPr>
            <a:picLocks noGrp="1" noChangeAspect="1"/>
          </p:cNvPicPr>
          <p:nvPr>
            <p:ph idx="1"/>
          </p:nvPr>
        </p:nvPicPr>
        <p:blipFill>
          <a:blip r:embed="rId2"/>
          <a:stretch>
            <a:fillRect/>
          </a:stretch>
        </p:blipFill>
        <p:spPr>
          <a:xfrm>
            <a:off x="2388606" y="2330007"/>
            <a:ext cx="4671588" cy="1446291"/>
          </a:xfrm>
        </p:spPr>
      </p:pic>
      <p:pic>
        <p:nvPicPr>
          <p:cNvPr id="7" name="Picture 6">
            <a:extLst>
              <a:ext uri="{FF2B5EF4-FFF2-40B4-BE49-F238E27FC236}">
                <a16:creationId xmlns:a16="http://schemas.microsoft.com/office/drawing/2014/main" id="{5B148993-2A94-FDD5-A285-CC0BF867154D}"/>
              </a:ext>
            </a:extLst>
          </p:cNvPr>
          <p:cNvPicPr>
            <a:picLocks noChangeAspect="1"/>
          </p:cNvPicPr>
          <p:nvPr/>
        </p:nvPicPr>
        <p:blipFill>
          <a:blip r:embed="rId3"/>
          <a:stretch>
            <a:fillRect/>
          </a:stretch>
        </p:blipFill>
        <p:spPr>
          <a:xfrm>
            <a:off x="2388606" y="3776298"/>
            <a:ext cx="4671588" cy="1446291"/>
          </a:xfrm>
          <a:prstGeom prst="rect">
            <a:avLst/>
          </a:prstGeom>
        </p:spPr>
      </p:pic>
      <p:pic>
        <p:nvPicPr>
          <p:cNvPr id="9" name="Picture 8">
            <a:extLst>
              <a:ext uri="{FF2B5EF4-FFF2-40B4-BE49-F238E27FC236}">
                <a16:creationId xmlns:a16="http://schemas.microsoft.com/office/drawing/2014/main" id="{FBFF38A6-9CCB-FE42-6DAE-B8538998A5D2}"/>
              </a:ext>
            </a:extLst>
          </p:cNvPr>
          <p:cNvPicPr>
            <a:picLocks noChangeAspect="1"/>
          </p:cNvPicPr>
          <p:nvPr/>
        </p:nvPicPr>
        <p:blipFill>
          <a:blip r:embed="rId4"/>
          <a:stretch>
            <a:fillRect/>
          </a:stretch>
        </p:blipFill>
        <p:spPr>
          <a:xfrm>
            <a:off x="6191554" y="4358802"/>
            <a:ext cx="1140737" cy="645059"/>
          </a:xfrm>
          <a:prstGeom prst="rect">
            <a:avLst/>
          </a:prstGeom>
        </p:spPr>
      </p:pic>
      <p:pic>
        <p:nvPicPr>
          <p:cNvPr id="10" name="Picture 9">
            <a:extLst>
              <a:ext uri="{FF2B5EF4-FFF2-40B4-BE49-F238E27FC236}">
                <a16:creationId xmlns:a16="http://schemas.microsoft.com/office/drawing/2014/main" id="{99A03F38-1549-97F8-1AA2-BD61CD756CFC}"/>
              </a:ext>
            </a:extLst>
          </p:cNvPr>
          <p:cNvPicPr>
            <a:picLocks noChangeAspect="1"/>
          </p:cNvPicPr>
          <p:nvPr/>
        </p:nvPicPr>
        <p:blipFill>
          <a:blip r:embed="rId5"/>
          <a:stretch>
            <a:fillRect/>
          </a:stretch>
        </p:blipFill>
        <p:spPr>
          <a:xfrm>
            <a:off x="7060195" y="1502192"/>
            <a:ext cx="1885950" cy="1019672"/>
          </a:xfrm>
          <a:prstGeom prst="rect">
            <a:avLst/>
          </a:prstGeom>
        </p:spPr>
      </p:pic>
      <p:pic>
        <p:nvPicPr>
          <p:cNvPr id="12" name="Picture 11">
            <a:extLst>
              <a:ext uri="{FF2B5EF4-FFF2-40B4-BE49-F238E27FC236}">
                <a16:creationId xmlns:a16="http://schemas.microsoft.com/office/drawing/2014/main" id="{EA231FA3-46FA-4A7F-F9AB-4F932C434A1C}"/>
              </a:ext>
            </a:extLst>
          </p:cNvPr>
          <p:cNvPicPr>
            <a:picLocks noChangeAspect="1"/>
          </p:cNvPicPr>
          <p:nvPr/>
        </p:nvPicPr>
        <p:blipFill>
          <a:blip r:embed="rId6"/>
          <a:stretch>
            <a:fillRect/>
          </a:stretch>
        </p:blipFill>
        <p:spPr>
          <a:xfrm>
            <a:off x="8570233" y="4385183"/>
            <a:ext cx="1113576" cy="1447649"/>
          </a:xfrm>
          <a:prstGeom prst="rect">
            <a:avLst/>
          </a:prstGeom>
        </p:spPr>
      </p:pic>
      <p:pic>
        <p:nvPicPr>
          <p:cNvPr id="14" name="Picture 13">
            <a:extLst>
              <a:ext uri="{FF2B5EF4-FFF2-40B4-BE49-F238E27FC236}">
                <a16:creationId xmlns:a16="http://schemas.microsoft.com/office/drawing/2014/main" id="{416C952B-3762-49EB-1DE6-430C807D626D}"/>
              </a:ext>
            </a:extLst>
          </p:cNvPr>
          <p:cNvPicPr>
            <a:picLocks noChangeAspect="1"/>
          </p:cNvPicPr>
          <p:nvPr/>
        </p:nvPicPr>
        <p:blipFill>
          <a:blip r:embed="rId7"/>
          <a:stretch>
            <a:fillRect/>
          </a:stretch>
        </p:blipFill>
        <p:spPr>
          <a:xfrm>
            <a:off x="8451574" y="2606130"/>
            <a:ext cx="1324660" cy="1694786"/>
          </a:xfrm>
          <a:prstGeom prst="rect">
            <a:avLst/>
          </a:prstGeom>
        </p:spPr>
      </p:pic>
      <p:cxnSp>
        <p:nvCxnSpPr>
          <p:cNvPr id="16" name="Straight Arrow Connector 15">
            <a:extLst>
              <a:ext uri="{FF2B5EF4-FFF2-40B4-BE49-F238E27FC236}">
                <a16:creationId xmlns:a16="http://schemas.microsoft.com/office/drawing/2014/main" id="{FA8527DB-8C5A-26EC-9A13-8DD815247790}"/>
              </a:ext>
            </a:extLst>
          </p:cNvPr>
          <p:cNvCxnSpPr>
            <a:cxnSpLocks/>
          </p:cNvCxnSpPr>
          <p:nvPr/>
        </p:nvCxnSpPr>
        <p:spPr>
          <a:xfrm flipH="1">
            <a:off x="4038601" y="2074198"/>
            <a:ext cx="2922104" cy="4031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7362D96-BABD-5AB7-7D26-E55B736C22B6}"/>
              </a:ext>
            </a:extLst>
          </p:cNvPr>
          <p:cNvCxnSpPr>
            <a:cxnSpLocks/>
            <a:stCxn id="14" idx="1"/>
          </p:cNvCxnSpPr>
          <p:nvPr/>
        </p:nvCxnSpPr>
        <p:spPr>
          <a:xfrm flipH="1">
            <a:off x="6096000" y="3453523"/>
            <a:ext cx="2355574" cy="1624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D0A5E064-C2E9-CECB-DBB2-790E533C8BF5}"/>
              </a:ext>
            </a:extLst>
          </p:cNvPr>
          <p:cNvCxnSpPr>
            <a:cxnSpLocks/>
          </p:cNvCxnSpPr>
          <p:nvPr/>
        </p:nvCxnSpPr>
        <p:spPr>
          <a:xfrm flipH="1" flipV="1">
            <a:off x="7166991" y="4739476"/>
            <a:ext cx="1403243" cy="2643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86568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3A0CD83C-2427-45D8-87D7-978651CFE7D7}"/>
              </a:ext>
            </a:extLst>
          </p:cNvPr>
          <p:cNvSpPr>
            <a:spLocks noGrp="1"/>
          </p:cNvSpPr>
          <p:nvPr>
            <p:ph type="title"/>
          </p:nvPr>
        </p:nvSpPr>
        <p:spPr/>
        <p:txBody>
          <a:bodyPr/>
          <a:lstStyle/>
          <a:p>
            <a:r>
              <a:rPr lang="en-US" altLang="en-US" dirty="0"/>
              <a:t>Building Envelope</a:t>
            </a:r>
          </a:p>
        </p:txBody>
      </p:sp>
      <p:sp>
        <p:nvSpPr>
          <p:cNvPr id="55299" name="Content Placeholder 4">
            <a:extLst>
              <a:ext uri="{FF2B5EF4-FFF2-40B4-BE49-F238E27FC236}">
                <a16:creationId xmlns:a16="http://schemas.microsoft.com/office/drawing/2014/main" id="{76CFA016-5FAA-4C4B-B067-FED70F755D62}"/>
              </a:ext>
            </a:extLst>
          </p:cNvPr>
          <p:cNvSpPr>
            <a:spLocks noGrp="1"/>
          </p:cNvSpPr>
          <p:nvPr>
            <p:ph sz="half" idx="1"/>
          </p:nvPr>
        </p:nvSpPr>
        <p:spPr>
          <a:xfrm>
            <a:off x="981177" y="1513685"/>
            <a:ext cx="5406873" cy="4061467"/>
          </a:xfrm>
        </p:spPr>
        <p:txBody>
          <a:bodyPr>
            <a:noAutofit/>
          </a:bodyPr>
          <a:lstStyle/>
          <a:p>
            <a:r>
              <a:rPr lang="en-US" altLang="en-US" sz="3200" u="sng" dirty="0"/>
              <a:t>All</a:t>
            </a:r>
            <a:r>
              <a:rPr lang="en-US" altLang="en-US" sz="3200" dirty="0"/>
              <a:t> of the elements of the envelope and the assembly methods determine how well the building envelope performs.</a:t>
            </a:r>
          </a:p>
          <a:p>
            <a:r>
              <a:rPr lang="en-US" altLang="en-US" sz="3200" dirty="0"/>
              <a:t>The building envelope must be an unbroken boundary surrounding the structure. </a:t>
            </a:r>
          </a:p>
          <a:p>
            <a:r>
              <a:rPr lang="en-US" altLang="en-US" sz="3200" dirty="0"/>
              <a:t>All elements must be in close alignment with each other.</a:t>
            </a:r>
          </a:p>
        </p:txBody>
      </p:sp>
      <p:sp>
        <p:nvSpPr>
          <p:cNvPr id="55303" name="Rectangle 8">
            <a:extLst>
              <a:ext uri="{FF2B5EF4-FFF2-40B4-BE49-F238E27FC236}">
                <a16:creationId xmlns:a16="http://schemas.microsoft.com/office/drawing/2014/main" id="{818839D9-869C-404F-979F-B3E37113B853}"/>
              </a:ext>
            </a:extLst>
          </p:cNvPr>
          <p:cNvSpPr>
            <a:spLocks noChangeArrowheads="1"/>
          </p:cNvSpPr>
          <p:nvPr/>
        </p:nvSpPr>
        <p:spPr bwMode="auto">
          <a:xfrm>
            <a:off x="6845746" y="5575152"/>
            <a:ext cx="207781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rgbClr val="000066"/>
                </a:solidFill>
                <a:latin typeface="Arial" panose="020B0604020202020204" pitchFamily="34" charset="0"/>
              </a:defRPr>
            </a:lvl1pPr>
            <a:lvl2pPr marL="742950" indent="-285750" eaLnBrk="0" hangingPunct="0">
              <a:defRPr sz="1400">
                <a:solidFill>
                  <a:srgbClr val="000066"/>
                </a:solidFill>
                <a:latin typeface="Arial" panose="020B0604020202020204" pitchFamily="34" charset="0"/>
              </a:defRPr>
            </a:lvl2pPr>
            <a:lvl3pPr marL="1143000" indent="-228600" eaLnBrk="0" hangingPunct="0">
              <a:defRPr sz="1400">
                <a:solidFill>
                  <a:srgbClr val="000066"/>
                </a:solidFill>
                <a:latin typeface="Arial" panose="020B0604020202020204" pitchFamily="34" charset="0"/>
              </a:defRPr>
            </a:lvl3pPr>
            <a:lvl4pPr marL="1600200" indent="-228600" eaLnBrk="0" hangingPunct="0">
              <a:defRPr sz="1400">
                <a:solidFill>
                  <a:srgbClr val="000066"/>
                </a:solidFill>
                <a:latin typeface="Arial" panose="020B0604020202020204" pitchFamily="34" charset="0"/>
              </a:defRPr>
            </a:lvl4pPr>
            <a:lvl5pPr marL="2057400" indent="-228600" eaLnBrk="0" hangingPunct="0">
              <a:defRPr sz="1400">
                <a:solidFill>
                  <a:srgbClr val="000066"/>
                </a:solidFill>
                <a:latin typeface="Arial" panose="020B0604020202020204" pitchFamily="34" charset="0"/>
              </a:defRPr>
            </a:lvl5pPr>
            <a:lvl6pPr marL="2514600" indent="-228600" eaLnBrk="0" fontAlgn="base" hangingPunct="0">
              <a:spcBef>
                <a:spcPct val="0"/>
              </a:spcBef>
              <a:spcAft>
                <a:spcPct val="0"/>
              </a:spcAft>
              <a:defRPr sz="1400">
                <a:solidFill>
                  <a:srgbClr val="000066"/>
                </a:solidFill>
                <a:latin typeface="Arial" panose="020B0604020202020204" pitchFamily="34" charset="0"/>
              </a:defRPr>
            </a:lvl6pPr>
            <a:lvl7pPr marL="2971800" indent="-228600" eaLnBrk="0" fontAlgn="base" hangingPunct="0">
              <a:spcBef>
                <a:spcPct val="0"/>
              </a:spcBef>
              <a:spcAft>
                <a:spcPct val="0"/>
              </a:spcAft>
              <a:defRPr sz="1400">
                <a:solidFill>
                  <a:srgbClr val="000066"/>
                </a:solidFill>
                <a:latin typeface="Arial" panose="020B0604020202020204" pitchFamily="34" charset="0"/>
              </a:defRPr>
            </a:lvl7pPr>
            <a:lvl8pPr marL="3429000" indent="-228600" eaLnBrk="0" fontAlgn="base" hangingPunct="0">
              <a:spcBef>
                <a:spcPct val="0"/>
              </a:spcBef>
              <a:spcAft>
                <a:spcPct val="0"/>
              </a:spcAft>
              <a:defRPr sz="1400">
                <a:solidFill>
                  <a:srgbClr val="000066"/>
                </a:solidFill>
                <a:latin typeface="Arial" panose="020B0604020202020204" pitchFamily="34" charset="0"/>
              </a:defRPr>
            </a:lvl8pPr>
            <a:lvl9pPr marL="3886200" indent="-228600" eaLnBrk="0" fontAlgn="base" hangingPunct="0">
              <a:spcBef>
                <a:spcPct val="0"/>
              </a:spcBef>
              <a:spcAft>
                <a:spcPct val="0"/>
              </a:spcAft>
              <a:defRPr sz="1400">
                <a:solidFill>
                  <a:srgbClr val="000066"/>
                </a:solidFill>
                <a:latin typeface="Arial" panose="020B0604020202020204" pitchFamily="34" charset="0"/>
              </a:defRPr>
            </a:lvl9pPr>
          </a:lstStyle>
          <a:p>
            <a:pPr eaLnBrk="1" hangingPunct="1"/>
            <a:r>
              <a:rPr lang="en-US" altLang="en-US" sz="1000" dirty="0">
                <a:solidFill>
                  <a:schemeClr val="tx1"/>
                </a:solidFill>
                <a:latin typeface="+mj-lt"/>
              </a:rPr>
              <a:t>Photo courtesy of U.S. Gypsum</a:t>
            </a:r>
          </a:p>
        </p:txBody>
      </p:sp>
      <p:pic>
        <p:nvPicPr>
          <p:cNvPr id="1026" name="Picture 2">
            <a:extLst>
              <a:ext uri="{FF2B5EF4-FFF2-40B4-BE49-F238E27FC236}">
                <a16:creationId xmlns:a16="http://schemas.microsoft.com/office/drawing/2014/main" id="{C2329029-2F46-4372-86C0-5A747B8D4F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352183" y="1664370"/>
            <a:ext cx="3365055" cy="41570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5299">
                                            <p:txEl>
                                              <p:pRg st="1" end="1"/>
                                            </p:txEl>
                                          </p:spTgt>
                                        </p:tgtEl>
                                        <p:attrNameLst>
                                          <p:attrName>style.visibility</p:attrName>
                                        </p:attrNameLst>
                                      </p:cBhvr>
                                      <p:to>
                                        <p:strVal val="visible"/>
                                      </p:to>
                                    </p:set>
                                    <p:anim calcmode="lin" valueType="num">
                                      <p:cBhvr additive="base">
                                        <p:cTn id="7" dur="500" fill="hold"/>
                                        <p:tgtEl>
                                          <p:spTgt spid="5529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52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5299">
                                            <p:txEl>
                                              <p:pRg st="2" end="2"/>
                                            </p:txEl>
                                          </p:spTgt>
                                        </p:tgtEl>
                                        <p:attrNameLst>
                                          <p:attrName>style.visibility</p:attrName>
                                        </p:attrNameLst>
                                      </p:cBhvr>
                                      <p:to>
                                        <p:strVal val="visible"/>
                                      </p:to>
                                    </p:set>
                                    <p:anim calcmode="lin" valueType="num">
                                      <p:cBhvr additive="base">
                                        <p:cTn id="13" dur="500" fill="hold"/>
                                        <p:tgtEl>
                                          <p:spTgt spid="5529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529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8">
            <a:extLst>
              <a:ext uri="{FF2B5EF4-FFF2-40B4-BE49-F238E27FC236}">
                <a16:creationId xmlns:a16="http://schemas.microsoft.com/office/drawing/2014/main" id="{3034E6A5-598F-4079-A49C-67DCC9CA4AE8}"/>
              </a:ext>
            </a:extLst>
          </p:cNvPr>
          <p:cNvSpPr>
            <a:spLocks noChangeArrowheads="1"/>
          </p:cNvSpPr>
          <p:nvPr/>
        </p:nvSpPr>
        <p:spPr bwMode="auto">
          <a:xfrm>
            <a:off x="2571751" y="5946009"/>
            <a:ext cx="214353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rgbClr val="000066"/>
                </a:solidFill>
                <a:latin typeface="Arial" panose="020B0604020202020204" pitchFamily="34" charset="0"/>
              </a:defRPr>
            </a:lvl1pPr>
            <a:lvl2pPr marL="742950" indent="-285750" eaLnBrk="0" hangingPunct="0">
              <a:defRPr sz="1400">
                <a:solidFill>
                  <a:srgbClr val="000066"/>
                </a:solidFill>
                <a:latin typeface="Arial" panose="020B0604020202020204" pitchFamily="34" charset="0"/>
              </a:defRPr>
            </a:lvl2pPr>
            <a:lvl3pPr marL="1143000" indent="-228600" eaLnBrk="0" hangingPunct="0">
              <a:defRPr sz="1400">
                <a:solidFill>
                  <a:srgbClr val="000066"/>
                </a:solidFill>
                <a:latin typeface="Arial" panose="020B0604020202020204" pitchFamily="34" charset="0"/>
              </a:defRPr>
            </a:lvl3pPr>
            <a:lvl4pPr marL="1600200" indent="-228600" eaLnBrk="0" hangingPunct="0">
              <a:defRPr sz="1400">
                <a:solidFill>
                  <a:srgbClr val="000066"/>
                </a:solidFill>
                <a:latin typeface="Arial" panose="020B0604020202020204" pitchFamily="34" charset="0"/>
              </a:defRPr>
            </a:lvl4pPr>
            <a:lvl5pPr marL="2057400" indent="-228600" eaLnBrk="0" hangingPunct="0">
              <a:defRPr sz="1400">
                <a:solidFill>
                  <a:srgbClr val="000066"/>
                </a:solidFill>
                <a:latin typeface="Arial" panose="020B0604020202020204" pitchFamily="34" charset="0"/>
              </a:defRPr>
            </a:lvl5pPr>
            <a:lvl6pPr marL="2514600" indent="-228600" eaLnBrk="0" fontAlgn="base" hangingPunct="0">
              <a:spcBef>
                <a:spcPct val="0"/>
              </a:spcBef>
              <a:spcAft>
                <a:spcPct val="0"/>
              </a:spcAft>
              <a:defRPr sz="1400">
                <a:solidFill>
                  <a:srgbClr val="000066"/>
                </a:solidFill>
                <a:latin typeface="Arial" panose="020B0604020202020204" pitchFamily="34" charset="0"/>
              </a:defRPr>
            </a:lvl6pPr>
            <a:lvl7pPr marL="2971800" indent="-228600" eaLnBrk="0" fontAlgn="base" hangingPunct="0">
              <a:spcBef>
                <a:spcPct val="0"/>
              </a:spcBef>
              <a:spcAft>
                <a:spcPct val="0"/>
              </a:spcAft>
              <a:defRPr sz="1400">
                <a:solidFill>
                  <a:srgbClr val="000066"/>
                </a:solidFill>
                <a:latin typeface="Arial" panose="020B0604020202020204" pitchFamily="34" charset="0"/>
              </a:defRPr>
            </a:lvl7pPr>
            <a:lvl8pPr marL="3429000" indent="-228600" eaLnBrk="0" fontAlgn="base" hangingPunct="0">
              <a:spcBef>
                <a:spcPct val="0"/>
              </a:spcBef>
              <a:spcAft>
                <a:spcPct val="0"/>
              </a:spcAft>
              <a:defRPr sz="1400">
                <a:solidFill>
                  <a:srgbClr val="000066"/>
                </a:solidFill>
                <a:latin typeface="Arial" panose="020B0604020202020204" pitchFamily="34" charset="0"/>
              </a:defRPr>
            </a:lvl8pPr>
            <a:lvl9pPr marL="3886200" indent="-228600" eaLnBrk="0" fontAlgn="base" hangingPunct="0">
              <a:spcBef>
                <a:spcPct val="0"/>
              </a:spcBef>
              <a:spcAft>
                <a:spcPct val="0"/>
              </a:spcAft>
              <a:defRPr sz="1400">
                <a:solidFill>
                  <a:srgbClr val="000066"/>
                </a:solidFill>
                <a:latin typeface="Arial" panose="020B0604020202020204" pitchFamily="34" charset="0"/>
              </a:defRPr>
            </a:lvl9pPr>
          </a:lstStyle>
          <a:p>
            <a:pPr eaLnBrk="1" hangingPunct="1"/>
            <a:r>
              <a:rPr lang="en-US" altLang="en-US" sz="1000" dirty="0">
                <a:solidFill>
                  <a:schemeClr val="tx1"/>
                </a:solidFill>
                <a:latin typeface="+mj-lt"/>
              </a:rPr>
              <a:t>Image: Green Building Solutions</a:t>
            </a:r>
          </a:p>
        </p:txBody>
      </p:sp>
      <p:pic>
        <p:nvPicPr>
          <p:cNvPr id="3074" name="Picture 2" descr="Major Wall Types: Institutional, Commercial, &amp;amp; Residential">
            <a:extLst>
              <a:ext uri="{FF2B5EF4-FFF2-40B4-BE49-F238E27FC236}">
                <a16:creationId xmlns:a16="http://schemas.microsoft.com/office/drawing/2014/main" id="{3C46F5BF-1C52-4CC1-885C-0A105E238E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19" t="7798" r="4814" b="9899"/>
          <a:stretch/>
        </p:blipFill>
        <p:spPr bwMode="auto">
          <a:xfrm>
            <a:off x="2647417" y="1449721"/>
            <a:ext cx="6640962" cy="449628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4B1AC0F6-0731-FCF1-1645-3C1EB6786853}"/>
              </a:ext>
            </a:extLst>
          </p:cNvPr>
          <p:cNvSpPr>
            <a:spLocks noGrp="1"/>
          </p:cNvSpPr>
          <p:nvPr>
            <p:ph type="title"/>
          </p:nvPr>
        </p:nvSpPr>
        <p:spPr/>
        <p:txBody>
          <a:bodyPr/>
          <a:lstStyle/>
          <a:p>
            <a:r>
              <a:rPr lang="en-US" altLang="en-US" dirty="0"/>
              <a:t>Building Envelope: Control Layers</a:t>
            </a:r>
            <a:endParaRPr lang="en-US" dirty="0"/>
          </a:p>
        </p:txBody>
      </p:sp>
    </p:spTree>
    <p:extLst>
      <p:ext uri="{BB962C8B-B14F-4D97-AF65-F5344CB8AC3E}">
        <p14:creationId xmlns:p14="http://schemas.microsoft.com/office/powerpoint/2010/main" val="28235111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B985903263C0941B11822AAD8E08CD2" ma:contentTypeVersion="4" ma:contentTypeDescription="Create a new document." ma:contentTypeScope="" ma:versionID="60b697c4ba9eb0c61fa1068470b7533e">
  <xsd:schema xmlns:xsd="http://www.w3.org/2001/XMLSchema" xmlns:xs="http://www.w3.org/2001/XMLSchema" xmlns:p="http://schemas.microsoft.com/office/2006/metadata/properties" xmlns:ns2="6a898b55-3d22-4995-bb6b-a1345381c1a7" targetNamespace="http://schemas.microsoft.com/office/2006/metadata/properties" ma:root="true" ma:fieldsID="89f7efd009259360bfdc7e8c7b78df3c" ns2:_="">
    <xsd:import namespace="6a898b55-3d22-4995-bb6b-a1345381c1a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898b55-3d22-4995-bb6b-a1345381c1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49CA931-8B3A-4F20-AB5C-6CBD0AD5C950}"/>
</file>

<file path=customXml/itemProps2.xml><?xml version="1.0" encoding="utf-8"?>
<ds:datastoreItem xmlns:ds="http://schemas.openxmlformats.org/officeDocument/2006/customXml" ds:itemID="{698EDF23-056E-4390-AD96-78FB8A200C9F}"/>
</file>

<file path=customXml/itemProps3.xml><?xml version="1.0" encoding="utf-8"?>
<ds:datastoreItem xmlns:ds="http://schemas.openxmlformats.org/officeDocument/2006/customXml" ds:itemID="{9C695279-BA3B-4B79-A60B-C888F9AC39D0}"/>
</file>

<file path=docProps/app.xml><?xml version="1.0" encoding="utf-8"?>
<Properties xmlns="http://schemas.openxmlformats.org/officeDocument/2006/extended-properties" xmlns:vt="http://schemas.openxmlformats.org/officeDocument/2006/docPropsVTypes">
  <Template/>
  <TotalTime>68</TotalTime>
  <Words>1883</Words>
  <Application>Microsoft Office PowerPoint</Application>
  <PresentationFormat>Widescreen</PresentationFormat>
  <Paragraphs>284</Paragraphs>
  <Slides>32</Slides>
  <Notes>18</Notes>
  <HiddenSlides>0</HiddenSlides>
  <MMClips>3</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42" baseType="lpstr">
      <vt:lpstr>Arial</vt:lpstr>
      <vt:lpstr>Calibri</vt:lpstr>
      <vt:lpstr>Calibri Light</vt:lpstr>
      <vt:lpstr>Century Gothic</vt:lpstr>
      <vt:lpstr>Courier New</vt:lpstr>
      <vt:lpstr>Tahoma</vt:lpstr>
      <vt:lpstr>Times New Roman</vt:lpstr>
      <vt:lpstr>Wingdings</vt:lpstr>
      <vt:lpstr>Office Theme</vt:lpstr>
      <vt:lpstr>Chart</vt:lpstr>
      <vt:lpstr>PowerPoint Presentation</vt:lpstr>
      <vt:lpstr>Overview</vt:lpstr>
      <vt:lpstr>Defining the Building Envelope</vt:lpstr>
      <vt:lpstr>Building Envelope</vt:lpstr>
      <vt:lpstr>Building Envelope</vt:lpstr>
      <vt:lpstr>The Energy Code is Everywhere</vt:lpstr>
      <vt:lpstr>Energy Code Background</vt:lpstr>
      <vt:lpstr>Building Envelope</vt:lpstr>
      <vt:lpstr>Building Envelope: Control Layers</vt:lpstr>
      <vt:lpstr>Continuous Insulation - Typical Framing</vt:lpstr>
      <vt:lpstr>Building Envelope: Many Wall Types</vt:lpstr>
      <vt:lpstr>2018 IECC Climate Zones</vt:lpstr>
      <vt:lpstr>(Not so) Advanced Science in  Building Science</vt:lpstr>
      <vt:lpstr>Building Envelope Code Requirements</vt:lpstr>
      <vt:lpstr>General Requirements  Section C402.1</vt:lpstr>
      <vt:lpstr>Performance Testing</vt:lpstr>
      <vt:lpstr>Air Leakage &amp; Continuous Air Barrier Testing Section C402.5</vt:lpstr>
      <vt:lpstr>Commissioning: Building Envelope Data Points</vt:lpstr>
      <vt:lpstr>Ventilation and Air Sealing</vt:lpstr>
      <vt:lpstr>PowerPoint Presentation</vt:lpstr>
      <vt:lpstr>Building envelope</vt:lpstr>
      <vt:lpstr>Load Calculations are Mandatory</vt:lpstr>
      <vt:lpstr>Installed AC Units </vt:lpstr>
      <vt:lpstr>HVAC Design and Loads - Residential</vt:lpstr>
      <vt:lpstr>HVAC 101 - Controls</vt:lpstr>
      <vt:lpstr>Building Controls are Complicated</vt:lpstr>
      <vt:lpstr>HERS / Energy Rating Index – What does it mean?</vt:lpstr>
      <vt:lpstr>Equity!</vt:lpstr>
      <vt:lpstr>Residential Green and Energy Efficient Addendum!</vt:lpstr>
      <vt:lpstr>Lender Specification</vt:lpstr>
      <vt:lpstr>Looking Ahead: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Belcher</dc:creator>
  <cp:lastModifiedBy>Matthew Belcher</cp:lastModifiedBy>
  <cp:revision>2</cp:revision>
  <dcterms:created xsi:type="dcterms:W3CDTF">2023-03-29T13:32:30Z</dcterms:created>
  <dcterms:modified xsi:type="dcterms:W3CDTF">2023-03-31T01:58:03Z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0x0101007B985903263C0941B11822AAD8E08CD2</vt:lpwstr>
  </property>
</Properties>
</file>