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1" r:id="rId4"/>
  </p:sldMasterIdLst>
  <p:notesMasterIdLst>
    <p:notesMasterId r:id="rId22"/>
  </p:notesMasterIdLst>
  <p:sldIdLst>
    <p:sldId id="292" r:id="rId5"/>
    <p:sldId id="294" r:id="rId6"/>
    <p:sldId id="302" r:id="rId7"/>
    <p:sldId id="279" r:id="rId8"/>
    <p:sldId id="1126" r:id="rId9"/>
    <p:sldId id="296" r:id="rId10"/>
    <p:sldId id="1128" r:id="rId11"/>
    <p:sldId id="541" r:id="rId12"/>
    <p:sldId id="545" r:id="rId13"/>
    <p:sldId id="257" r:id="rId14"/>
    <p:sldId id="297" r:id="rId15"/>
    <p:sldId id="1176" r:id="rId16"/>
    <p:sldId id="546" r:id="rId17"/>
    <p:sldId id="298" r:id="rId18"/>
    <p:sldId id="1130" r:id="rId19"/>
    <p:sldId id="301" r:id="rId20"/>
    <p:sldId id="11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2" autoAdjust="0"/>
    <p:restoredTop sz="94617"/>
  </p:normalViewPr>
  <p:slideViewPr>
    <p:cSldViewPr snapToGrid="0">
      <p:cViewPr varScale="1">
        <p:scale>
          <a:sx n="67" d="100"/>
          <a:sy n="67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E577-EACA-4701-8BEA-B2F93323588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DD66-7E45-495D-A5C7-F342520D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5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8DD66-7E45-495D-A5C7-F342520D55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5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1" y="5"/>
            <a:ext cx="7518400" cy="9905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5932CF9-E2AA-4AEE-BD8E-F9769C92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1" descr="ENG1linerev(1c)L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5" y="183785"/>
            <a:ext cx="31628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62000">
                <a:srgbClr val="A40000"/>
              </a:gs>
              <a:gs pos="100000">
                <a:srgbClr val="FFE0C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4191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D95386A-A634-482C-8EE7-009E9F514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7162800" cy="3810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</a:lstStyle>
          <a:p>
            <a:pPr lvl="0"/>
            <a:r>
              <a:rPr lang="en-US" altLang="zh-CN"/>
              <a:t>Edit Master text styles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2" y="6202907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9"/>
          <p:cNvCxnSpPr/>
          <p:nvPr userDrawn="1"/>
        </p:nvCxnSpPr>
        <p:spPr>
          <a:xfrm>
            <a:off x="533400" y="6186618"/>
            <a:ext cx="7848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8000">
                  <a:srgbClr val="C0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036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622609D-1AE4-4E83-9EF5-0C6DC184DE38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  <a:lvl2pPr>
              <a:defRPr>
                <a:latin typeface="Garamond" panose="02020404030301010803" pitchFamily="18" charset="0"/>
              </a:defRPr>
            </a:lvl2pPr>
            <a:lvl3pPr>
              <a:defRPr>
                <a:latin typeface="Garamond" panose="02020404030301010803" pitchFamily="18" charset="0"/>
              </a:defRPr>
            </a:lvl3pPr>
            <a:lvl4pPr>
              <a:defRPr>
                <a:latin typeface="Garamond" panose="02020404030301010803" pitchFamily="18" charset="0"/>
              </a:defRPr>
            </a:lvl4pPr>
            <a:lvl5pPr>
              <a:defRPr>
                <a:latin typeface="Garamond" panose="020204040303010108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8956-4F59-4C95-9375-AA019DCB90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1" descr="ENG1linerev(1c)LG.eps">
            <a:extLst>
              <a:ext uri="{FF2B5EF4-FFF2-40B4-BE49-F238E27FC236}">
                <a16:creationId xmlns:a16="http://schemas.microsoft.com/office/drawing/2014/main" id="{A32B4699-7FA3-44D6-A177-60C625124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5" y="183785"/>
            <a:ext cx="31628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>
            <a:extLst>
              <a:ext uri="{FF2B5EF4-FFF2-40B4-BE49-F238E27FC236}">
                <a16:creationId xmlns:a16="http://schemas.microsoft.com/office/drawing/2014/main" id="{C53C66DF-D47E-479C-8783-B68360DD00DC}"/>
              </a:ext>
            </a:extLst>
          </p:cNvPr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3BB3-2A26-40AE-8424-DF6F9158872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1" descr="ENG1linerev(1c)LG.eps">
            <a:extLst>
              <a:ext uri="{FF2B5EF4-FFF2-40B4-BE49-F238E27FC236}">
                <a16:creationId xmlns:a16="http://schemas.microsoft.com/office/drawing/2014/main" id="{AB288C03-461B-45EF-9E22-AF76FB46A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5" y="183785"/>
            <a:ext cx="31628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7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62000">
                <a:srgbClr val="A40000"/>
              </a:gs>
              <a:gs pos="100000">
                <a:srgbClr val="FFE0C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4191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D95386A-A634-482C-8EE7-009E9F514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7162800" cy="381000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</a:lstStyle>
          <a:p>
            <a:pPr lvl="0"/>
            <a:r>
              <a:rPr lang="en-US" altLang="zh-CN"/>
              <a:t>Edit Master text styles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2" y="6202907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9"/>
          <p:cNvCxnSpPr/>
          <p:nvPr userDrawn="1"/>
        </p:nvCxnSpPr>
        <p:spPr>
          <a:xfrm>
            <a:off x="533400" y="6186618"/>
            <a:ext cx="7848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8000">
                  <a:srgbClr val="C0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0697-2C8F-4B31-BCC1-92FD6F4F9050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8956-4F59-4C95-9375-AA019DCB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0" y="1"/>
            <a:ext cx="7518400" cy="9905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5932CF9-E2AA-4AEE-BD8E-F9769C92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1" descr="ENG1linerev(1c)L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5" y="183785"/>
            <a:ext cx="31628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9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62000">
                <a:srgbClr val="A40000"/>
              </a:gs>
              <a:gs pos="100000">
                <a:srgbClr val="FFE0C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4191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5D95386A-A634-482C-8EE7-009E9F514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7162800" cy="381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Edit Master text styles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2" y="6202907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9"/>
          <p:cNvCxnSpPr/>
          <p:nvPr userDrawn="1"/>
        </p:nvCxnSpPr>
        <p:spPr>
          <a:xfrm>
            <a:off x="533400" y="6186618"/>
            <a:ext cx="7848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8000">
                  <a:srgbClr val="C0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4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0697-2C8F-4B31-BCC1-92FD6F4F9050}" type="datetime1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8956-4F59-4C95-9375-AA019DCB9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1" y="3"/>
            <a:ext cx="7518400" cy="9905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65932CF9-E2AA-4AEE-BD8E-F9769C92C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11" descr="ENG1linerev(1c)L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35" y="183785"/>
            <a:ext cx="316282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gradFill>
            <a:gsLst>
              <a:gs pos="62000">
                <a:srgbClr val="A40000"/>
              </a:gs>
              <a:gs pos="100000">
                <a:srgbClr val="FFE0C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419100"/>
          </a:xfrm>
        </p:spPr>
        <p:txBody>
          <a:bodyPr>
            <a:noAutofit/>
          </a:bodyPr>
          <a:lstStyle>
            <a:lvl1pPr>
              <a:defRPr sz="3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5D95386A-A634-482C-8EE7-009E9F5145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内容占位符 24"/>
          <p:cNvSpPr>
            <a:spLocks noGrp="1"/>
          </p:cNvSpPr>
          <p:nvPr>
            <p:ph sz="quarter" idx="13"/>
          </p:nvPr>
        </p:nvSpPr>
        <p:spPr>
          <a:xfrm>
            <a:off x="228600" y="609600"/>
            <a:ext cx="7162800" cy="381000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</a:lstStyle>
          <a:p>
            <a:pPr lvl="0"/>
            <a:r>
              <a:rPr lang="en-US" altLang="zh-CN"/>
              <a:t>Edit Master text styles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72" y="6202907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9"/>
          <p:cNvCxnSpPr/>
          <p:nvPr userDrawn="1"/>
        </p:nvCxnSpPr>
        <p:spPr>
          <a:xfrm>
            <a:off x="533400" y="6186618"/>
            <a:ext cx="7848600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68000">
                  <a:srgbClr val="C0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5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A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01" y="5"/>
            <a:ext cx="7518400" cy="990599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65932CF9-E2AA-4AEE-BD8E-F9769C92C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2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86A-A634-482C-8EE7-009E9F514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86A-A634-482C-8EE7-009E9F514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5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86A-A634-482C-8EE7-009E9F514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3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5386A-A634-482C-8EE7-009E9F514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4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hub.theiet.org/users/57714-anthony-price/posts/18914-energy-storage-opportunities-and-trends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newkirk-electric.com/projects/power-generation/ludington-hydroelectric-pumped-storage-dam/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depts.washington.edu/mapl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E03ADE-5CA8-4BDA-A07F-3EDD513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5932CF9-E2AA-4AEE-BD8E-F9769C92CE90}" type="slidenum">
              <a:rPr lang="en-US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DE24F35-ED09-4C02-B6E2-A94C153C3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7" y="1092058"/>
            <a:ext cx="9014345" cy="2115599"/>
          </a:xfrm>
          <a:prstGeom prst="rect">
            <a:avLst/>
          </a:prstGeom>
          <a:solidFill>
            <a:srgbClr val="FFFFFF">
              <a:alpha val="36000"/>
            </a:srgbClr>
          </a:solidFill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342900"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Redox flow batteries for grid-scale</a:t>
            </a:r>
          </a:p>
          <a:p>
            <a:pPr defTabSz="342900" eaLnBrk="1" hangingPunct="1">
              <a:defRPr/>
            </a:pPr>
            <a:r>
              <a:rPr lang="en-US" altLang="ko-KR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energy storage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741D1C-ED62-4DA1-BAFE-8A7B026ECC8E}"/>
              </a:ext>
            </a:extLst>
          </p:cNvPr>
          <p:cNvSpPr txBox="1">
            <a:spLocks/>
          </p:cNvSpPr>
          <p:nvPr/>
        </p:nvSpPr>
        <p:spPr>
          <a:xfrm>
            <a:off x="-64828" y="2810110"/>
            <a:ext cx="9144000" cy="3546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Vijay K. Ramani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 B. and Raymond H. Wittcoff Distinguished University Professor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Washington University in St. Louis</a:t>
            </a:r>
          </a:p>
        </p:txBody>
      </p:sp>
    </p:spTree>
    <p:extLst>
      <p:ext uri="{BB962C8B-B14F-4D97-AF65-F5344CB8AC3E}">
        <p14:creationId xmlns:p14="http://schemas.microsoft.com/office/powerpoint/2010/main" val="340357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32CF9-E2AA-4AEE-BD8E-F9769C92CE90}" type="slidenum">
              <a:rPr lang="en-US">
                <a:solidFill>
                  <a:prstClr val="black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252B09-E6C8-4403-8530-ED2081F0530A}"/>
              </a:ext>
            </a:extLst>
          </p:cNvPr>
          <p:cNvSpPr txBox="1"/>
          <p:nvPr/>
        </p:nvSpPr>
        <p:spPr>
          <a:xfrm>
            <a:off x="48716" y="252178"/>
            <a:ext cx="9144000" cy="58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RFB couples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7D03DE6-303E-4786-9F8C-35E3F946C2CD}"/>
              </a:ext>
            </a:extLst>
          </p:cNvPr>
          <p:cNvSpPr txBox="1"/>
          <p:nvPr/>
        </p:nvSpPr>
        <p:spPr>
          <a:xfrm>
            <a:off x="123249" y="4102301"/>
            <a:ext cx="90207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Selection criteria: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&gt;=1V cell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plating processes on either electrode</a:t>
            </a:r>
          </a:p>
          <a:p>
            <a:pPr marL="342891" indent="-34289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Preferably benign (non-toxic, no side reactions)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FEF2FD-F3C8-4B00-A21A-09ECA46FB854}"/>
              </a:ext>
            </a:extLst>
          </p:cNvPr>
          <p:cNvGrpSpPr/>
          <p:nvPr/>
        </p:nvGrpSpPr>
        <p:grpSpPr>
          <a:xfrm>
            <a:off x="169365" y="1354888"/>
            <a:ext cx="8902702" cy="2432352"/>
            <a:chOff x="137782" y="2204753"/>
            <a:chExt cx="8902702" cy="243235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A0CB806-191A-47C1-B4A6-0FB0732AF77A}"/>
                </a:ext>
              </a:extLst>
            </p:cNvPr>
            <p:cNvGrpSpPr/>
            <p:nvPr/>
          </p:nvGrpSpPr>
          <p:grpSpPr>
            <a:xfrm>
              <a:off x="137782" y="2204753"/>
              <a:ext cx="8902702" cy="2432352"/>
              <a:chOff x="137780" y="1946836"/>
              <a:chExt cx="8902703" cy="2432351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7BDF0455-42A4-464C-8BC0-899A64EDD8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7780" y="3191774"/>
                <a:ext cx="890270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D35DCDF-C86C-4C03-890B-B9533B305CCE}"/>
                  </a:ext>
                </a:extLst>
              </p:cNvPr>
              <p:cNvCxnSpPr/>
              <p:nvPr/>
            </p:nvCxnSpPr>
            <p:spPr>
              <a:xfrm>
                <a:off x="3834771" y="3045126"/>
                <a:ext cx="0" cy="2846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678E10-9D15-4B8A-AEBC-EEA8312676C6}"/>
                  </a:ext>
                </a:extLst>
              </p:cNvPr>
              <p:cNvSpPr txBox="1"/>
              <p:nvPr/>
            </p:nvSpPr>
            <p:spPr>
              <a:xfrm>
                <a:off x="3475537" y="2675795"/>
                <a:ext cx="7906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H</a:t>
                </a:r>
                <a:r>
                  <a:rPr lang="en-US" sz="2000" b="1" baseline="30000" dirty="0">
                    <a:solidFill>
                      <a:prstClr val="black"/>
                    </a:solidFill>
                    <a:latin typeface="Calibri"/>
                  </a:rPr>
                  <a:t>+</a:t>
                </a:r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/H</a:t>
                </a:r>
                <a:r>
                  <a:rPr lang="en-US" sz="2000" b="1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59DB13-030D-4063-BAAC-FBDF6E5E94F8}"/>
                  </a:ext>
                </a:extLst>
              </p:cNvPr>
              <p:cNvSpPr txBox="1"/>
              <p:nvPr/>
            </p:nvSpPr>
            <p:spPr>
              <a:xfrm>
                <a:off x="3437065" y="3327143"/>
                <a:ext cx="7954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  <a:latin typeface="Calibri"/>
                  </a:rPr>
                  <a:t>0.00V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EFF2559-913A-4F96-A6BF-A847499ADEC2}"/>
                  </a:ext>
                </a:extLst>
              </p:cNvPr>
              <p:cNvCxnSpPr>
                <a:cxnSpLocks/>
                <a:stCxn id="16" idx="2"/>
                <a:endCxn id="17" idx="0"/>
              </p:cNvCxnSpPr>
              <p:nvPr/>
            </p:nvCxnSpPr>
            <p:spPr>
              <a:xfrm flipH="1">
                <a:off x="2843207" y="2316168"/>
                <a:ext cx="1" cy="100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9D9792-B5B7-4ED6-B2FC-879586977536}"/>
                  </a:ext>
                </a:extLst>
              </p:cNvPr>
              <p:cNvSpPr txBox="1"/>
              <p:nvPr/>
            </p:nvSpPr>
            <p:spPr>
              <a:xfrm>
                <a:off x="2419053" y="1946836"/>
                <a:ext cx="848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3+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/V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2+</a:t>
                </a:r>
                <a:endParaRPr lang="en-US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94697D-F130-48B6-BA46-F8D93DD6D776}"/>
                  </a:ext>
                </a:extLst>
              </p:cNvPr>
              <p:cNvSpPr txBox="1"/>
              <p:nvPr/>
            </p:nvSpPr>
            <p:spPr>
              <a:xfrm>
                <a:off x="2445501" y="331821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-0.26V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CE9A733-2BDB-43F2-9C22-2EFFCBEAF5A0}"/>
                  </a:ext>
                </a:extLst>
              </p:cNvPr>
              <p:cNvCxnSpPr>
                <a:cxnSpLocks/>
                <a:stCxn id="22" idx="2"/>
                <a:endCxn id="23" idx="0"/>
              </p:cNvCxnSpPr>
              <p:nvPr/>
            </p:nvCxnSpPr>
            <p:spPr>
              <a:xfrm flipH="1">
                <a:off x="1495045" y="2316168"/>
                <a:ext cx="1" cy="100204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E8EB07-EBC1-41B8-ACC1-8B427091507B}"/>
                  </a:ext>
                </a:extLst>
              </p:cNvPr>
              <p:cNvSpPr txBox="1"/>
              <p:nvPr/>
            </p:nvSpPr>
            <p:spPr>
              <a:xfrm>
                <a:off x="998756" y="1946836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Cr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3+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/Cr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2+</a:t>
                </a:r>
                <a:endParaRPr lang="en-US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F552CA-CCF6-4924-B0F3-4A03293CED55}"/>
                  </a:ext>
                </a:extLst>
              </p:cNvPr>
              <p:cNvSpPr txBox="1"/>
              <p:nvPr/>
            </p:nvSpPr>
            <p:spPr>
              <a:xfrm>
                <a:off x="1097339" y="331821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-0.42V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660C3DC-4403-408D-A72F-524D82717616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 flipH="1">
                <a:off x="2213195" y="3045127"/>
                <a:ext cx="1538" cy="9647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ADE795F-352D-4B24-A6B0-D652AC5A2D51}"/>
                  </a:ext>
                </a:extLst>
              </p:cNvPr>
              <p:cNvSpPr txBox="1"/>
              <p:nvPr/>
            </p:nvSpPr>
            <p:spPr>
              <a:xfrm>
                <a:off x="1737679" y="2675795"/>
                <a:ext cx="9541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Vi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4+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/Vi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3+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15411D-86B3-43C6-9BFE-42CB2CDD6B62}"/>
                  </a:ext>
                </a:extLst>
              </p:cNvPr>
              <p:cNvSpPr txBox="1"/>
              <p:nvPr/>
            </p:nvSpPr>
            <p:spPr>
              <a:xfrm>
                <a:off x="1815489" y="400985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-0.36V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796C0DB-7259-4C87-9E01-DB497F0A0D1A}"/>
                  </a:ext>
                </a:extLst>
              </p:cNvPr>
              <p:cNvCxnSpPr>
                <a:cxnSpLocks/>
                <a:stCxn id="34" idx="2"/>
                <a:endCxn id="35" idx="0"/>
              </p:cNvCxnSpPr>
              <p:nvPr/>
            </p:nvCxnSpPr>
            <p:spPr>
              <a:xfrm flipH="1">
                <a:off x="4873592" y="3045126"/>
                <a:ext cx="13625" cy="964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47727C0-AD19-415B-B2CC-AE23E6C171FF}"/>
                  </a:ext>
                </a:extLst>
              </p:cNvPr>
              <p:cNvSpPr txBox="1"/>
              <p:nvPr/>
            </p:nvSpPr>
            <p:spPr>
              <a:xfrm>
                <a:off x="4433341" y="2675794"/>
                <a:ext cx="907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Fc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/Fc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+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B683A16-35AD-4724-A855-DDEE98DF7563}"/>
                  </a:ext>
                </a:extLst>
              </p:cNvPr>
              <p:cNvSpPr txBox="1"/>
              <p:nvPr/>
            </p:nvSpPr>
            <p:spPr>
              <a:xfrm>
                <a:off x="4511152" y="4009855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0.39V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11669A2-0EBB-42E2-89A3-2749D69094D0}"/>
                  </a:ext>
                </a:extLst>
              </p:cNvPr>
              <p:cNvCxnSpPr>
                <a:cxnSpLocks/>
                <a:stCxn id="39" idx="2"/>
                <a:endCxn id="40" idx="0"/>
              </p:cNvCxnSpPr>
              <p:nvPr/>
            </p:nvCxnSpPr>
            <p:spPr>
              <a:xfrm>
                <a:off x="5577676" y="2316168"/>
                <a:ext cx="1" cy="10020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AB74F0D-A880-4F9D-A1EB-458A646AB17D}"/>
                  </a:ext>
                </a:extLst>
              </p:cNvPr>
              <p:cNvSpPr txBox="1"/>
              <p:nvPr/>
            </p:nvSpPr>
            <p:spPr>
              <a:xfrm>
                <a:off x="5296990" y="1946836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baseline="-25000" dirty="0">
                    <a:solidFill>
                      <a:prstClr val="black"/>
                    </a:solidFill>
                    <a:latin typeface="Calibri"/>
                  </a:rPr>
                  <a:t>3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/I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endParaRPr lang="en-US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ABC3EBD-67E8-4892-97D6-EC87403B2C5F}"/>
                  </a:ext>
                </a:extLst>
              </p:cNvPr>
              <p:cNvSpPr txBox="1"/>
              <p:nvPr/>
            </p:nvSpPr>
            <p:spPr>
              <a:xfrm>
                <a:off x="5215238" y="3318216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0.53V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ABBA812-D0DB-4056-8922-B7C2B78BC95A}"/>
                  </a:ext>
                </a:extLst>
              </p:cNvPr>
              <p:cNvCxnSpPr>
                <a:cxnSpLocks/>
                <a:stCxn id="44" idx="2"/>
                <a:endCxn id="45" idx="0"/>
              </p:cNvCxnSpPr>
              <p:nvPr/>
            </p:nvCxnSpPr>
            <p:spPr>
              <a:xfrm>
                <a:off x="6340187" y="3045126"/>
                <a:ext cx="0" cy="964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ABF4E8-83C1-41E5-8723-8990B0E92C6B}"/>
                  </a:ext>
                </a:extLst>
              </p:cNvPr>
              <p:cNvSpPr txBox="1"/>
              <p:nvPr/>
            </p:nvSpPr>
            <p:spPr>
              <a:xfrm>
                <a:off x="5829662" y="2675794"/>
                <a:ext cx="1021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Fe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3+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/Fe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2+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9DD85E-4F7A-457C-A463-3482ACDEAD4F}"/>
                  </a:ext>
                </a:extLst>
              </p:cNvPr>
              <p:cNvSpPr txBox="1"/>
              <p:nvPr/>
            </p:nvSpPr>
            <p:spPr>
              <a:xfrm>
                <a:off x="5977748" y="4009855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0.77V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24B47B0-C5B7-487C-9149-E65CE7FA5BBE}"/>
                  </a:ext>
                </a:extLst>
              </p:cNvPr>
              <p:cNvCxnSpPr>
                <a:cxnSpLocks/>
                <a:stCxn id="52" idx="2"/>
                <a:endCxn id="53" idx="0"/>
              </p:cNvCxnSpPr>
              <p:nvPr/>
            </p:nvCxnSpPr>
            <p:spPr>
              <a:xfrm>
                <a:off x="6972977" y="2316168"/>
                <a:ext cx="1933" cy="10020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CE13943-7565-462F-A097-A28D57E7D054}"/>
                  </a:ext>
                </a:extLst>
              </p:cNvPr>
              <p:cNvSpPr txBox="1"/>
              <p:nvPr/>
            </p:nvSpPr>
            <p:spPr>
              <a:xfrm>
                <a:off x="6548822" y="1946836"/>
                <a:ext cx="848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V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5+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/V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4+</a:t>
                </a:r>
                <a:endParaRPr lang="en-US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F0B38F6-3281-486D-AECE-DD2722A69D14}"/>
                  </a:ext>
                </a:extLst>
              </p:cNvPr>
              <p:cNvSpPr txBox="1"/>
              <p:nvPr/>
            </p:nvSpPr>
            <p:spPr>
              <a:xfrm>
                <a:off x="6612471" y="3318216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1.00V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AE5081-62F6-48B3-8A1D-CA5437403FE0}"/>
                  </a:ext>
                </a:extLst>
              </p:cNvPr>
              <p:cNvCxnSpPr>
                <a:cxnSpLocks/>
                <a:stCxn id="55" idx="2"/>
                <a:endCxn id="56" idx="0"/>
              </p:cNvCxnSpPr>
              <p:nvPr/>
            </p:nvCxnSpPr>
            <p:spPr>
              <a:xfrm>
                <a:off x="7592541" y="3045126"/>
                <a:ext cx="14742" cy="964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E7B693-00A9-4873-B4FB-557FF77D28E2}"/>
                  </a:ext>
                </a:extLst>
              </p:cNvPr>
              <p:cNvSpPr txBox="1"/>
              <p:nvPr/>
            </p:nvSpPr>
            <p:spPr>
              <a:xfrm>
                <a:off x="7226896" y="2675794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Br/Br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-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D4B8400-E5C7-4EA2-B77D-1B3C839F00D3}"/>
                  </a:ext>
                </a:extLst>
              </p:cNvPr>
              <p:cNvSpPr txBox="1"/>
              <p:nvPr/>
            </p:nvSpPr>
            <p:spPr>
              <a:xfrm>
                <a:off x="7244844" y="4009855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1.08V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09008DB-56B9-45DF-B993-67C6959E333D}"/>
                  </a:ext>
                </a:extLst>
              </p:cNvPr>
              <p:cNvCxnSpPr>
                <a:cxnSpLocks/>
                <a:stCxn id="60" idx="2"/>
                <a:endCxn id="61" idx="0"/>
              </p:cNvCxnSpPr>
              <p:nvPr/>
            </p:nvCxnSpPr>
            <p:spPr>
              <a:xfrm flipH="1">
                <a:off x="8320849" y="2316168"/>
                <a:ext cx="1" cy="10020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A3CDD87-BEC1-43FE-82AC-D82C0203E34A}"/>
                  </a:ext>
                </a:extLst>
              </p:cNvPr>
              <p:cNvSpPr txBox="1"/>
              <p:nvPr/>
            </p:nvSpPr>
            <p:spPr>
              <a:xfrm>
                <a:off x="7789294" y="1946836"/>
                <a:ext cx="1063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Ce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4+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/Ce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3+</a:t>
                </a:r>
                <a:endParaRPr lang="en-US" baseline="-25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DE0C4BC-7401-4386-9D89-E3215A25C85D}"/>
                  </a:ext>
                </a:extLst>
              </p:cNvPr>
              <p:cNvSpPr txBox="1"/>
              <p:nvPr/>
            </p:nvSpPr>
            <p:spPr>
              <a:xfrm>
                <a:off x="7958410" y="3318216"/>
                <a:ext cx="724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1.61V</a:t>
                </a:r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9C99A2B2-D4A6-46E6-830C-B7861B61D25F}"/>
                  </a:ext>
                </a:extLst>
              </p:cNvPr>
              <p:cNvCxnSpPr>
                <a:cxnSpLocks/>
                <a:stCxn id="69" idx="2"/>
                <a:endCxn id="70" idx="0"/>
              </p:cNvCxnSpPr>
              <p:nvPr/>
            </p:nvCxnSpPr>
            <p:spPr>
              <a:xfrm flipH="1">
                <a:off x="876298" y="3045126"/>
                <a:ext cx="5246" cy="9647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2518FEA-58D5-48EA-A31B-F6D534DECC1C}"/>
                  </a:ext>
                </a:extLst>
              </p:cNvPr>
              <p:cNvSpPr txBox="1"/>
              <p:nvPr/>
            </p:nvSpPr>
            <p:spPr>
              <a:xfrm>
                <a:off x="437351" y="2675794"/>
                <a:ext cx="888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Zn</a:t>
                </a:r>
                <a:r>
                  <a:rPr lang="en-US" baseline="30000" dirty="0">
                    <a:solidFill>
                      <a:prstClr val="black"/>
                    </a:solidFill>
                    <a:latin typeface="Calibri"/>
                  </a:rPr>
                  <a:t>2+</a:t>
                </a: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/Zn</a:t>
                </a:r>
                <a:endParaRPr lang="en-US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44D5B6B-647E-43AE-AA79-C86CB2DEC6D9}"/>
                  </a:ext>
                </a:extLst>
              </p:cNvPr>
              <p:cNvSpPr txBox="1"/>
              <p:nvPr/>
            </p:nvSpPr>
            <p:spPr>
              <a:xfrm>
                <a:off x="478592" y="4009855"/>
                <a:ext cx="795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-0.76V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BBAD061-FD51-4EEF-A4FE-7E76ADAA9F94}"/>
                </a:ext>
              </a:extLst>
            </p:cNvPr>
            <p:cNvCxnSpPr>
              <a:cxnSpLocks/>
              <a:stCxn id="42" idx="2"/>
              <a:endCxn id="46" idx="0"/>
            </p:cNvCxnSpPr>
            <p:nvPr/>
          </p:nvCxnSpPr>
          <p:spPr>
            <a:xfrm>
              <a:off x="4256944" y="2878977"/>
              <a:ext cx="1333" cy="107373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CDC83C2-5EA3-453A-879F-9B51E928A9DE}"/>
                </a:ext>
              </a:extLst>
            </p:cNvPr>
            <p:cNvSpPr txBox="1"/>
            <p:nvPr/>
          </p:nvSpPr>
          <p:spPr>
            <a:xfrm>
              <a:off x="3722983" y="2509645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TiO</a:t>
              </a:r>
              <a:r>
                <a:rPr lang="en-US" baseline="30000" dirty="0">
                  <a:solidFill>
                    <a:prstClr val="black"/>
                  </a:solidFill>
                  <a:latin typeface="Calibri"/>
                </a:rPr>
                <a:t>2+</a:t>
              </a:r>
              <a:r>
                <a:rPr lang="en-US" dirty="0">
                  <a:solidFill>
                    <a:prstClr val="black"/>
                  </a:solidFill>
                  <a:latin typeface="Calibri"/>
                </a:rPr>
                <a:t>/Ti</a:t>
              </a:r>
              <a:r>
                <a:rPr lang="en-US" baseline="30000" dirty="0">
                  <a:solidFill>
                    <a:prstClr val="black"/>
                  </a:solidFill>
                  <a:latin typeface="Calibri"/>
                </a:rPr>
                <a:t>3+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26DA6BF-6E80-4C0A-9F8C-F0EBA122EC9F}"/>
                </a:ext>
              </a:extLst>
            </p:cNvPr>
            <p:cNvSpPr txBox="1"/>
            <p:nvPr/>
          </p:nvSpPr>
          <p:spPr>
            <a:xfrm>
              <a:off x="3895838" y="3952712"/>
              <a:ext cx="7248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0.19V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69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32CF9-E2AA-4AEE-BD8E-F9769C92CE9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53310E-C325-4204-B5DA-9C592EAB380E}"/>
              </a:ext>
            </a:extLst>
          </p:cNvPr>
          <p:cNvSpPr txBox="1"/>
          <p:nvPr/>
        </p:nvSpPr>
        <p:spPr>
          <a:xfrm>
            <a:off x="0" y="40205"/>
            <a:ext cx="9144000" cy="11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Economic criterion for ED-RFB actives selection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8E839-6968-4C65-B820-AB7A17570A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5" y="1217625"/>
            <a:ext cx="3843842" cy="2891487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B46ED29-09FE-453D-9B3F-D517810B1EDC}"/>
              </a:ext>
            </a:extLst>
          </p:cNvPr>
          <p:cNvSpPr txBox="1">
            <a:spLocks/>
          </p:cNvSpPr>
          <p:nvPr/>
        </p:nvSpPr>
        <p:spPr>
          <a:xfrm>
            <a:off x="107185" y="4213551"/>
            <a:ext cx="8784217" cy="1999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for a 80% efficient 2GW/10GWh system</a:t>
            </a:r>
          </a:p>
          <a:p>
            <a:pPr defTabSz="685800">
              <a:spcBef>
                <a:spcPts val="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Actives cost only – balance of plant should add up to &lt;$100/KWh </a:t>
            </a:r>
          </a:p>
          <a:p>
            <a:pPr marL="257175" indent="-257175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All-V and V-Ce are out of the price range!</a:t>
            </a:r>
          </a:p>
          <a:p>
            <a:pPr marL="257175" indent="-257175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systems needed – Ti-Ce is promising, earth-abundant and potentially problem free</a:t>
            </a:r>
          </a:p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B938F0-E62C-4A73-BB2B-4D3947A834FE}"/>
              </a:ext>
            </a:extLst>
          </p:cNvPr>
          <p:cNvSpPr txBox="1">
            <a:spLocks/>
          </p:cNvSpPr>
          <p:nvPr/>
        </p:nvSpPr>
        <p:spPr>
          <a:xfrm>
            <a:off x="2367888" y="2039431"/>
            <a:ext cx="6668928" cy="16454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D3195-D31C-42B9-BB2E-3AACD3596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82"/>
          <a:stretch/>
        </p:blipFill>
        <p:spPr>
          <a:xfrm>
            <a:off x="3862316" y="1217625"/>
            <a:ext cx="4905375" cy="30969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19BBBD-354F-47DA-B797-0863405230D9}"/>
              </a:ext>
            </a:extLst>
          </p:cNvPr>
          <p:cNvCxnSpPr/>
          <p:nvPr/>
        </p:nvCxnSpPr>
        <p:spPr>
          <a:xfrm>
            <a:off x="4565176" y="2325275"/>
            <a:ext cx="393737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4D9C7C-CE18-4FC3-9C4C-B1BC0AD28862}"/>
              </a:ext>
            </a:extLst>
          </p:cNvPr>
          <p:cNvCxnSpPr/>
          <p:nvPr/>
        </p:nvCxnSpPr>
        <p:spPr>
          <a:xfrm>
            <a:off x="4546976" y="2709691"/>
            <a:ext cx="3937379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987080-591C-43C6-BEC1-FE4C38B05E9A}"/>
              </a:ext>
            </a:extLst>
          </p:cNvPr>
          <p:cNvSpPr txBox="1"/>
          <p:nvPr/>
        </p:nvSpPr>
        <p:spPr>
          <a:xfrm>
            <a:off x="8134579" y="201694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C9DF1-1C84-4736-BD7E-BF78AE0B4EBB}"/>
              </a:ext>
            </a:extLst>
          </p:cNvPr>
          <p:cNvSpPr txBox="1"/>
          <p:nvPr/>
        </p:nvSpPr>
        <p:spPr>
          <a:xfrm>
            <a:off x="8097710" y="237981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F070F-511F-4967-9597-2D9438E6E555}"/>
              </a:ext>
            </a:extLst>
          </p:cNvPr>
          <p:cNvSpPr/>
          <p:nvPr/>
        </p:nvSpPr>
        <p:spPr>
          <a:xfrm>
            <a:off x="853320" y="6231139"/>
            <a:ext cx="31698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https://pubs.usgs.gov/fs/2002/fs087-02/</a:t>
            </a:r>
          </a:p>
        </p:txBody>
      </p:sp>
    </p:spTree>
    <p:extLst>
      <p:ext uri="{BB962C8B-B14F-4D97-AF65-F5344CB8AC3E}">
        <p14:creationId xmlns:p14="http://schemas.microsoft.com/office/powerpoint/2010/main" val="388509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F853310E-C325-4204-B5DA-9C592EAB380E}"/>
              </a:ext>
            </a:extLst>
          </p:cNvPr>
          <p:cNvSpPr txBox="1"/>
          <p:nvPr/>
        </p:nvSpPr>
        <p:spPr>
          <a:xfrm>
            <a:off x="90313" y="322215"/>
            <a:ext cx="9144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Schematic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typical Ti-Ce ED-RFB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120E2-9692-4B07-B8DC-BE58EF1269B9}"/>
              </a:ext>
            </a:extLst>
          </p:cNvPr>
          <p:cNvSpPr txBox="1"/>
          <p:nvPr/>
        </p:nvSpPr>
        <p:spPr>
          <a:xfrm>
            <a:off x="90313" y="5827489"/>
            <a:ext cx="879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Electrode-decoupled using an AEM separator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– quaternized cardo-polyether ketone (QPEKC) functionalized with trimethylamine (TMA)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14FE4-9FCC-4923-8D08-DE118327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18" y="1170133"/>
            <a:ext cx="8615130" cy="44598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2FBC1-A5A8-45F8-AE7B-64AA63D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6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3A252-B442-4C75-9797-282F3907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86A-A634-482C-8EE7-009E9F5145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3175F0B-B4CF-47B3-918E-2B3A7E7A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1010"/>
            <a:ext cx="9144000" cy="2835980"/>
          </a:xfrm>
          <a:prstGeom prst="rect">
            <a:avLst/>
          </a:prstGeom>
          <a:solidFill>
            <a:srgbClr val="FFFFFF">
              <a:alpha val="36000"/>
            </a:srgbClr>
          </a:solidFill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342900" eaLnBrk="1" hangingPunct="1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3- </a:t>
            </a:r>
          </a:p>
          <a:p>
            <a:pPr defTabSz="342900"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Ti-Ce electrode-decoupled </a:t>
            </a:r>
          </a:p>
          <a:p>
            <a:pPr defTabSz="342900"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redox flow battery</a:t>
            </a:r>
            <a:endParaRPr lang="en-US" altLang="ko-KR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32CF9-E2AA-4AEE-BD8E-F9769C92CE9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53310E-C325-4204-B5DA-9C592EAB380E}"/>
              </a:ext>
            </a:extLst>
          </p:cNvPr>
          <p:cNvSpPr txBox="1"/>
          <p:nvPr/>
        </p:nvSpPr>
        <p:spPr>
          <a:xfrm>
            <a:off x="90313" y="322215"/>
            <a:ext cx="9144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Schematic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typical Ti-Ce ED-RFB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120E2-9692-4B07-B8DC-BE58EF1269B9}"/>
              </a:ext>
            </a:extLst>
          </p:cNvPr>
          <p:cNvSpPr txBox="1"/>
          <p:nvPr/>
        </p:nvSpPr>
        <p:spPr>
          <a:xfrm>
            <a:off x="90313" y="5487248"/>
            <a:ext cx="879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Electrode-decoupled using an AEM separator – quaternized cardo-polyether ketone (QPEKC) functionalized with trimethylamine (TMA)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14FE4-9FCC-4923-8D08-DE118327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6" y="1244307"/>
            <a:ext cx="8196204" cy="42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75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F853310E-C325-4204-B5DA-9C592EAB380E}"/>
              </a:ext>
            </a:extLst>
          </p:cNvPr>
          <p:cNvSpPr txBox="1"/>
          <p:nvPr/>
        </p:nvSpPr>
        <p:spPr>
          <a:xfrm>
            <a:off x="0" y="362350"/>
            <a:ext cx="9144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Performance of a Ti-Ce ED-RFB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CAE8B-3FCE-4654-A2C8-2F1A5F0EF525}"/>
              </a:ext>
            </a:extLst>
          </p:cNvPr>
          <p:cNvSpPr txBox="1"/>
          <p:nvPr/>
        </p:nvSpPr>
        <p:spPr>
          <a:xfrm>
            <a:off x="172200" y="5940851"/>
            <a:ext cx="879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AEM improves RFB performance compared to Nafion 117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144E1-549F-4CCC-9BFC-320AFBA91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24" y="1117946"/>
            <a:ext cx="6844588" cy="48732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35627-AC7B-43A3-8645-829960A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33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32CF9-E2AA-4AEE-BD8E-F9769C92CE90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853310E-C325-4204-B5DA-9C592EAB380E}"/>
              </a:ext>
            </a:extLst>
          </p:cNvPr>
          <p:cNvSpPr txBox="1"/>
          <p:nvPr/>
        </p:nvSpPr>
        <p:spPr>
          <a:xfrm>
            <a:off x="103397" y="326799"/>
            <a:ext cx="9144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1F7C4B5-89C8-4F80-8838-3FD9605CC1BC}"/>
              </a:ext>
            </a:extLst>
          </p:cNvPr>
          <p:cNvSpPr txBox="1">
            <a:spLocks/>
          </p:cNvSpPr>
          <p:nvPr/>
        </p:nvSpPr>
        <p:spPr>
          <a:xfrm>
            <a:off x="307610" y="1381784"/>
            <a:ext cx="8642426" cy="47870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of suitably structured AEMs to deliver ED-RFBs with elemental actives is demonstrated.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Ti-Ce shown to be a very cost competitive (better than Fe-Cr) ED-RFB without the problems of the Fe-Cr system.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counter-ion/supporting electrolyte  plays a key role in cell performance and cost. 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low cost, long-term energy storage in ED-RFB runs through low cost, 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fairly dense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 </a:t>
            </a:r>
          </a:p>
          <a:p>
            <a:pPr marL="0" indent="0" defTabSz="685800">
              <a:buNone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9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6E6160-A847-47D0-A346-93A8F1D9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86A-A634-482C-8EE7-009E9F5145D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F336CA-09E9-4A0E-BE8B-9AB9AB6D4B2B}"/>
              </a:ext>
            </a:extLst>
          </p:cNvPr>
          <p:cNvSpPr txBox="1"/>
          <p:nvPr/>
        </p:nvSpPr>
        <p:spPr>
          <a:xfrm>
            <a:off x="103397" y="326799"/>
            <a:ext cx="9144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56BA1D6-CBCA-445A-94F8-6DB4D61B993B}"/>
              </a:ext>
            </a:extLst>
          </p:cNvPr>
          <p:cNvSpPr txBox="1">
            <a:spLocks/>
          </p:cNvSpPr>
          <p:nvPr/>
        </p:nvSpPr>
        <p:spPr>
          <a:xfrm>
            <a:off x="250787" y="1446438"/>
            <a:ext cx="8642426" cy="43539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was funded by the Advanced Research Projects Agency – Energy (ARPA-E) of the U.S Department of Energy through grant number DE-AR0000768.</a:t>
            </a:r>
          </a:p>
          <a:p>
            <a:pPr defTabSz="685800"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model described here was developed by Borealis Technology Solutions LLC (Mr. Thomas Gregory) using inputs provided by WUSTL under a consulting contract. </a:t>
            </a:r>
          </a:p>
          <a:p>
            <a:pPr marL="0" indent="0" defTabSz="685800">
              <a:buNone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0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E03ADE-5CA8-4BDA-A07F-3EDD513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65932CF9-E2AA-4AEE-BD8E-F9769C92CE90}" type="slidenum">
              <a:rPr lang="en-US">
                <a:solidFill>
                  <a:prstClr val="black"/>
                </a:solidFill>
                <a:latin typeface="Calibri"/>
              </a:rPr>
              <a:pPr defTabSz="342900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73209-3023-4EFD-ACF4-7305A5BBD9EB}"/>
              </a:ext>
            </a:extLst>
          </p:cNvPr>
          <p:cNvSpPr txBox="1">
            <a:spLocks/>
          </p:cNvSpPr>
          <p:nvPr/>
        </p:nvSpPr>
        <p:spPr>
          <a:xfrm>
            <a:off x="198843" y="319483"/>
            <a:ext cx="7772400" cy="5367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 defTabSz="685800">
              <a:defRPr/>
            </a:pPr>
            <a:r>
              <a:rPr lang="en-US" sz="32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63361C-FFD0-430B-9AA1-B11D70E188B8}"/>
              </a:ext>
            </a:extLst>
          </p:cNvPr>
          <p:cNvSpPr txBox="1">
            <a:spLocks/>
          </p:cNvSpPr>
          <p:nvPr/>
        </p:nvSpPr>
        <p:spPr>
          <a:xfrm>
            <a:off x="198843" y="1367530"/>
            <a:ext cx="8617353" cy="49888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of large-scale energy storage systems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electrode-decoupled redox flow battery (ED-RFB) </a:t>
            </a:r>
          </a:p>
          <a:p>
            <a:pPr marL="657225" lvl="1" indent="-257175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highly selective separators</a:t>
            </a:r>
          </a:p>
          <a:p>
            <a:pPr marL="657225" lvl="1" indent="-257175"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of the electrolytes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of a model electrode-decoupled RFB</a:t>
            </a:r>
          </a:p>
          <a:p>
            <a:pPr marL="257175" indent="-257175" defTabSz="685800"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 defTabSz="685800">
              <a:buNone/>
              <a:defRPr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2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E03ADE-5CA8-4BDA-A07F-3EDD513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32CF9-E2AA-4AEE-BD8E-F9769C92CE90}" type="slidenum"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73209-3023-4EFD-ACF4-7305A5BBD9EB}"/>
              </a:ext>
            </a:extLst>
          </p:cNvPr>
          <p:cNvSpPr txBox="1">
            <a:spLocks/>
          </p:cNvSpPr>
          <p:nvPr/>
        </p:nvSpPr>
        <p:spPr>
          <a:xfrm>
            <a:off x="47767" y="300790"/>
            <a:ext cx="7772400" cy="5367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energy storage ideal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226322-72AD-4F7C-B763-E41F5E361EFD}"/>
              </a:ext>
            </a:extLst>
          </p:cNvPr>
          <p:cNvSpPr txBox="1"/>
          <p:nvPr/>
        </p:nvSpPr>
        <p:spPr>
          <a:xfrm>
            <a:off x="875903" y="6269923"/>
            <a:ext cx="62872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>
                <a:hlinkClick r:id="rId2"/>
              </a:rPr>
              <a:t>http://www.newkirk-electric.com/projects/power-generation/ludington-hydroelectric-pumped-storage-dam/8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en-US" sz="1000" dirty="0">
                <a:hlinkClick r:id="rId3"/>
              </a:rPr>
              <a:t>https://energyhub.theiet.org/users/57714-anthony-price/posts/18914-energy-storage-opportunities-and-trends</a:t>
            </a:r>
            <a:endParaRPr lang="en-US" sz="1000" dirty="0"/>
          </a:p>
          <a:p>
            <a:pPr marL="228600" indent="-228600">
              <a:buAutoNum type="arabicPeriod"/>
            </a:pPr>
            <a:r>
              <a:rPr lang="en-US" sz="1000" dirty="0">
                <a:hlinkClick r:id="rId4"/>
              </a:rPr>
              <a:t>https://depts.washington.edu/maple/</a:t>
            </a:r>
            <a:endParaRPr lang="en-US" sz="1000" dirty="0"/>
          </a:p>
          <a:p>
            <a:pPr marL="228600" indent="-228600">
              <a:buAutoNum type="arabicPeriod"/>
            </a:pPr>
            <a:endParaRPr lang="en-US" sz="1000" dirty="0"/>
          </a:p>
          <a:p>
            <a:pPr marL="228600" indent="-228600">
              <a:buAutoNum type="arabicPeriod"/>
            </a:pPr>
            <a:endParaRPr lang="en-US" sz="1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D45E3C8-0F86-4388-8C19-F9D0649229A3}"/>
              </a:ext>
            </a:extLst>
          </p:cNvPr>
          <p:cNvSpPr txBox="1">
            <a:spLocks/>
          </p:cNvSpPr>
          <p:nvPr/>
        </p:nvSpPr>
        <p:spPr>
          <a:xfrm>
            <a:off x="4513766" y="4030958"/>
            <a:ext cx="4333875" cy="215253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ideal energy storage system is - </a:t>
            </a:r>
          </a:p>
          <a:p>
            <a:pPr marL="257175" indent="-257175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 (&lt; $50/KWh DOE target)</a:t>
            </a:r>
          </a:p>
          <a:p>
            <a:pPr marL="257175" indent="-257175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deployable</a:t>
            </a:r>
          </a:p>
          <a:p>
            <a:pPr marL="257175" indent="-257175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24/7</a:t>
            </a:r>
          </a:p>
          <a:p>
            <a:pPr marL="257175" indent="-257175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Dischargeable at multiple time scales and current rates </a:t>
            </a:r>
          </a:p>
          <a:p>
            <a:pPr marL="0" indent="0" defTabSz="685800">
              <a:buNone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5F539-7ED1-4221-A373-6817A9B544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91" y="1344220"/>
            <a:ext cx="3486336" cy="2540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930848-EDB1-4B5A-8947-0EC48A6271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407" y="1336300"/>
            <a:ext cx="5163702" cy="2548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91ABBF-C0F6-46C5-8545-90947F7C0F9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91" y="4030958"/>
            <a:ext cx="4333875" cy="2092700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D449A02D-4D1D-4BFA-B102-12632024C705}"/>
              </a:ext>
            </a:extLst>
          </p:cNvPr>
          <p:cNvSpPr/>
          <p:nvPr/>
        </p:nvSpPr>
        <p:spPr>
          <a:xfrm>
            <a:off x="974153" y="1866467"/>
            <a:ext cx="1897811" cy="148805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49597A-AA39-4A36-9B73-B7E45C9426CF}"/>
              </a:ext>
            </a:extLst>
          </p:cNvPr>
          <p:cNvGrpSpPr/>
          <p:nvPr/>
        </p:nvGrpSpPr>
        <p:grpSpPr>
          <a:xfrm>
            <a:off x="5233229" y="2610495"/>
            <a:ext cx="2298058" cy="1083655"/>
            <a:chOff x="-1386884" y="1722743"/>
            <a:chExt cx="2549675" cy="124205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0438BC-3881-4DEC-82A5-9855EF073E8B}"/>
                </a:ext>
              </a:extLst>
            </p:cNvPr>
            <p:cNvSpPr/>
            <p:nvPr/>
          </p:nvSpPr>
          <p:spPr>
            <a:xfrm rot="19081234">
              <a:off x="-1386884" y="1786405"/>
              <a:ext cx="414066" cy="117839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6929FBB-E84F-4C5B-8225-018090D84984}"/>
                </a:ext>
              </a:extLst>
            </p:cNvPr>
            <p:cNvSpPr/>
            <p:nvPr/>
          </p:nvSpPr>
          <p:spPr>
            <a:xfrm rot="2903545">
              <a:off x="-315532" y="658487"/>
              <a:ext cx="414067" cy="2542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88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C20971-4A29-48ED-909F-7C486A7F48D1}"/>
              </a:ext>
            </a:extLst>
          </p:cNvPr>
          <p:cNvSpPr/>
          <p:nvPr/>
        </p:nvSpPr>
        <p:spPr>
          <a:xfrm>
            <a:off x="2951901" y="2789451"/>
            <a:ext cx="500536" cy="2337608"/>
          </a:xfrm>
          <a:prstGeom prst="rect">
            <a:avLst/>
          </a:pr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7117F-71B6-4847-8E88-163854A4A71E}"/>
              </a:ext>
            </a:extLst>
          </p:cNvPr>
          <p:cNvSpPr/>
          <p:nvPr/>
        </p:nvSpPr>
        <p:spPr>
          <a:xfrm>
            <a:off x="3464504" y="2789451"/>
            <a:ext cx="1012115" cy="2337608"/>
          </a:xfrm>
          <a:prstGeom prst="rect">
            <a:avLst/>
          </a:prstGeom>
          <a:gradFill>
            <a:gsLst>
              <a:gs pos="17000">
                <a:srgbClr val="7030A0"/>
              </a:gs>
              <a:gs pos="78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6067AF-7FA6-4066-88BE-19E7AA12B3D1}"/>
              </a:ext>
            </a:extLst>
          </p:cNvPr>
          <p:cNvSpPr/>
          <p:nvPr/>
        </p:nvSpPr>
        <p:spPr>
          <a:xfrm>
            <a:off x="4476618" y="2798319"/>
            <a:ext cx="221507" cy="2323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E33495-502E-4636-9D75-43198C213E48}"/>
              </a:ext>
            </a:extLst>
          </p:cNvPr>
          <p:cNvSpPr/>
          <p:nvPr/>
        </p:nvSpPr>
        <p:spPr>
          <a:xfrm>
            <a:off x="3796146" y="1840923"/>
            <a:ext cx="1371600" cy="4017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or power 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268BF-28C5-44BF-A312-7EA03ECF37FA}"/>
              </a:ext>
            </a:extLst>
          </p:cNvPr>
          <p:cNvSpPr/>
          <p:nvPr/>
        </p:nvSpPr>
        <p:spPr>
          <a:xfrm>
            <a:off x="4682833" y="2798832"/>
            <a:ext cx="991652" cy="2331859"/>
          </a:xfrm>
          <a:prstGeom prst="rect">
            <a:avLst/>
          </a:prstGeom>
          <a:gradFill>
            <a:gsLst>
              <a:gs pos="17000">
                <a:srgbClr val="FFFF00"/>
              </a:gs>
              <a:gs pos="78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A3B5B8D-BA2B-4C67-A741-A631C3CDD27C}"/>
              </a:ext>
            </a:extLst>
          </p:cNvPr>
          <p:cNvCxnSpPr>
            <a:cxnSpLocks/>
            <a:stCxn id="67" idx="0"/>
            <a:endCxn id="11" idx="1"/>
          </p:cNvCxnSpPr>
          <p:nvPr/>
        </p:nvCxnSpPr>
        <p:spPr>
          <a:xfrm rot="5400000" flipH="1" flipV="1">
            <a:off x="3028333" y="1900644"/>
            <a:ext cx="626643" cy="908984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9800783-82B7-4E3D-AA93-E9E0055C0D48}"/>
              </a:ext>
            </a:extLst>
          </p:cNvPr>
          <p:cNvCxnSpPr>
            <a:cxnSpLocks/>
            <a:stCxn id="11" idx="3"/>
            <a:endCxn id="70" idx="0"/>
          </p:cNvCxnSpPr>
          <p:nvPr/>
        </p:nvCxnSpPr>
        <p:spPr>
          <a:xfrm>
            <a:off x="5167747" y="2041815"/>
            <a:ext cx="1055213" cy="62664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2DEE37-EF43-4865-BC3F-D7D013C33EFB}"/>
              </a:ext>
            </a:extLst>
          </p:cNvPr>
          <p:cNvGrpSpPr/>
          <p:nvPr/>
        </p:nvGrpSpPr>
        <p:grpSpPr>
          <a:xfrm>
            <a:off x="2411558" y="1873853"/>
            <a:ext cx="1052946" cy="685800"/>
            <a:chOff x="1802244" y="1586382"/>
            <a:chExt cx="1403928" cy="914400"/>
          </a:xfrm>
        </p:grpSpPr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B54FDD64-9108-4F5F-8DD3-04E767F85D62}"/>
                </a:ext>
              </a:extLst>
            </p:cNvPr>
            <p:cNvCxnSpPr/>
            <p:nvPr/>
          </p:nvCxnSpPr>
          <p:spPr>
            <a:xfrm flipV="1">
              <a:off x="2245591" y="1586382"/>
              <a:ext cx="960581" cy="914400"/>
            </a:xfrm>
            <a:prstGeom prst="bentConnector3">
              <a:avLst>
                <a:gd name="adj1" fmla="val -962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BC41D6-60AF-4E3C-A0E4-AC6A0776588C}"/>
                </a:ext>
              </a:extLst>
            </p:cNvPr>
            <p:cNvSpPr txBox="1"/>
            <p:nvPr/>
          </p:nvSpPr>
          <p:spPr>
            <a:xfrm>
              <a:off x="1802244" y="1745673"/>
              <a:ext cx="4856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>
                <a:defRPr/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8301B9-C4B8-4A6A-95CF-217575691DAA}"/>
              </a:ext>
            </a:extLst>
          </p:cNvPr>
          <p:cNvGrpSpPr/>
          <p:nvPr/>
        </p:nvGrpSpPr>
        <p:grpSpPr>
          <a:xfrm>
            <a:off x="5704606" y="1919550"/>
            <a:ext cx="1053284" cy="727415"/>
            <a:chOff x="5878944" y="1582658"/>
            <a:chExt cx="1404378" cy="969887"/>
          </a:xfrm>
        </p:grpSpPr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8E0BCB21-EE43-46A6-8278-60C1C950F98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25223" y="1636379"/>
              <a:ext cx="969887" cy="862445"/>
            </a:xfrm>
            <a:prstGeom prst="bentConnector3">
              <a:avLst>
                <a:gd name="adj1" fmla="val -1425"/>
              </a:avLst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13958A-758D-463F-B7D5-3562710100BF}"/>
                </a:ext>
              </a:extLst>
            </p:cNvPr>
            <p:cNvSpPr txBox="1"/>
            <p:nvPr/>
          </p:nvSpPr>
          <p:spPr>
            <a:xfrm>
              <a:off x="6797720" y="1817402"/>
              <a:ext cx="48560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900">
                <a:defRPr/>
              </a:pPr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4FF09AB4-D156-4B8A-8300-8AB662B89B16}"/>
              </a:ext>
            </a:extLst>
          </p:cNvPr>
          <p:cNvSpPr/>
          <p:nvPr/>
        </p:nvSpPr>
        <p:spPr>
          <a:xfrm>
            <a:off x="5648789" y="2793885"/>
            <a:ext cx="500536" cy="2338121"/>
          </a:xfrm>
          <a:prstGeom prst="rect">
            <a:avLst/>
          </a:prstGeom>
          <a:pattFill prst="pct90">
            <a:fgClr>
              <a:schemeClr val="tx1">
                <a:lumMod val="75000"/>
                <a:lumOff val="25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C27F5E9-81E5-40F8-87DF-794DEB991B92}"/>
              </a:ext>
            </a:extLst>
          </p:cNvPr>
          <p:cNvSpPr/>
          <p:nvPr/>
        </p:nvSpPr>
        <p:spPr>
          <a:xfrm>
            <a:off x="6150949" y="2668457"/>
            <a:ext cx="144020" cy="2463548"/>
          </a:xfrm>
          <a:prstGeom prst="rect">
            <a:avLst/>
          </a:prstGeom>
          <a:gradFill>
            <a:gsLst>
              <a:gs pos="22000">
                <a:srgbClr val="FFFF00"/>
              </a:gs>
              <a:gs pos="75000">
                <a:srgbClr val="FFC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394927-EC6C-452F-821E-0AECD94F4AB0}"/>
              </a:ext>
            </a:extLst>
          </p:cNvPr>
          <p:cNvSpPr/>
          <p:nvPr/>
        </p:nvSpPr>
        <p:spPr>
          <a:xfrm rot="5400000">
            <a:off x="6637185" y="1964314"/>
            <a:ext cx="277091" cy="23473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348B16E-C83B-472E-8331-0820D6CC3F32}"/>
              </a:ext>
            </a:extLst>
          </p:cNvPr>
          <p:cNvSpPr/>
          <p:nvPr/>
        </p:nvSpPr>
        <p:spPr>
          <a:xfrm>
            <a:off x="2816336" y="2668457"/>
            <a:ext cx="141653" cy="2463548"/>
          </a:xfrm>
          <a:prstGeom prst="rect">
            <a:avLst/>
          </a:prstGeom>
          <a:gradFill>
            <a:gsLst>
              <a:gs pos="22000">
                <a:srgbClr val="FFFF00"/>
              </a:gs>
              <a:gs pos="75000">
                <a:srgbClr val="FFC0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1551D9-6A23-49C6-9EC9-CEFD4972C1CC}"/>
              </a:ext>
            </a:extLst>
          </p:cNvPr>
          <p:cNvSpPr txBox="1"/>
          <p:nvPr/>
        </p:nvSpPr>
        <p:spPr>
          <a:xfrm>
            <a:off x="4134867" y="5132005"/>
            <a:ext cx="9390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Electrolyte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02D7D35-9422-4E07-8462-9F628548BF7A}"/>
              </a:ext>
            </a:extLst>
          </p:cNvPr>
          <p:cNvSpPr/>
          <p:nvPr/>
        </p:nvSpPr>
        <p:spPr>
          <a:xfrm rot="5400000">
            <a:off x="2186134" y="2001833"/>
            <a:ext cx="277091" cy="22796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B99AA8-394E-44E6-BBA9-D1D9A436D81E}"/>
              </a:ext>
            </a:extLst>
          </p:cNvPr>
          <p:cNvSpPr/>
          <p:nvPr/>
        </p:nvSpPr>
        <p:spPr>
          <a:xfrm rot="5400000">
            <a:off x="2209265" y="3617584"/>
            <a:ext cx="277091" cy="23124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EB96A5-A075-4FE4-9935-15607FA7E330}"/>
              </a:ext>
            </a:extLst>
          </p:cNvPr>
          <p:cNvSpPr/>
          <p:nvPr/>
        </p:nvSpPr>
        <p:spPr>
          <a:xfrm rot="5400000">
            <a:off x="6634771" y="3592244"/>
            <a:ext cx="277091" cy="23521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Flowchart: Magnetic Disk 43">
            <a:extLst>
              <a:ext uri="{FF2B5EF4-FFF2-40B4-BE49-F238E27FC236}">
                <a16:creationId xmlns:a16="http://schemas.microsoft.com/office/drawing/2014/main" id="{CAA99342-D855-4D8B-81D9-CFBD90299071}"/>
              </a:ext>
            </a:extLst>
          </p:cNvPr>
          <p:cNvSpPr/>
          <p:nvPr/>
        </p:nvSpPr>
        <p:spPr>
          <a:xfrm>
            <a:off x="7247606" y="2646965"/>
            <a:ext cx="998874" cy="2557358"/>
          </a:xfrm>
          <a:prstGeom prst="flowChartMagneticDisk">
            <a:avLst/>
          </a:prstGeom>
          <a:gradFill>
            <a:gsLst>
              <a:gs pos="17000">
                <a:srgbClr val="FFFF00"/>
              </a:gs>
              <a:gs pos="78000">
                <a:srgbClr val="0070C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Flowchart: Magnetic Disk 39">
            <a:extLst>
              <a:ext uri="{FF2B5EF4-FFF2-40B4-BE49-F238E27FC236}">
                <a16:creationId xmlns:a16="http://schemas.microsoft.com/office/drawing/2014/main" id="{9565773E-0A79-40BE-90E9-16FB0748911B}"/>
              </a:ext>
            </a:extLst>
          </p:cNvPr>
          <p:cNvSpPr/>
          <p:nvPr/>
        </p:nvSpPr>
        <p:spPr>
          <a:xfrm>
            <a:off x="894487" y="2646965"/>
            <a:ext cx="1033235" cy="2557358"/>
          </a:xfrm>
          <a:prstGeom prst="flowChartMagneticDisk">
            <a:avLst/>
          </a:prstGeom>
          <a:gradFill>
            <a:gsLst>
              <a:gs pos="17000">
                <a:srgbClr val="7030A0"/>
              </a:gs>
              <a:gs pos="78000">
                <a:srgbClr val="00B05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A02495B2-CE8D-4310-AA7B-DAD17379C1B2}"/>
              </a:ext>
            </a:extLst>
          </p:cNvPr>
          <p:cNvSpPr txBox="1">
            <a:spLocks/>
          </p:cNvSpPr>
          <p:nvPr/>
        </p:nvSpPr>
        <p:spPr>
          <a:xfrm>
            <a:off x="62697" y="5316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flow battery?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8EA69BD-21F9-4232-8755-2F7950807E43}"/>
              </a:ext>
            </a:extLst>
          </p:cNvPr>
          <p:cNvGrpSpPr/>
          <p:nvPr/>
        </p:nvGrpSpPr>
        <p:grpSpPr>
          <a:xfrm>
            <a:off x="2112733" y="4614500"/>
            <a:ext cx="456814" cy="513128"/>
            <a:chOff x="2816977" y="5009667"/>
            <a:chExt cx="609085" cy="684170"/>
          </a:xfrm>
        </p:grpSpPr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9656F584-40C8-49B1-977B-11217186C9CB}"/>
                </a:ext>
              </a:extLst>
            </p:cNvPr>
            <p:cNvSpPr/>
            <p:nvPr/>
          </p:nvSpPr>
          <p:spPr>
            <a:xfrm>
              <a:off x="2816977" y="5243416"/>
              <a:ext cx="526473" cy="450421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FCFF2B-3C33-4A79-8314-F269050D6EC7}"/>
                </a:ext>
              </a:extLst>
            </p:cNvPr>
            <p:cNvSpPr/>
            <p:nvPr/>
          </p:nvSpPr>
          <p:spPr>
            <a:xfrm>
              <a:off x="3139456" y="5026744"/>
              <a:ext cx="286606" cy="170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1701084E-9457-4A12-B8D3-3BBE72AF65FE}"/>
                </a:ext>
              </a:extLst>
            </p:cNvPr>
            <p:cNvSpPr/>
            <p:nvPr/>
          </p:nvSpPr>
          <p:spPr>
            <a:xfrm>
              <a:off x="2826328" y="5009667"/>
              <a:ext cx="510544" cy="46749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2BF22F7-41A4-486E-87AD-E91739BE2FFD}"/>
              </a:ext>
            </a:extLst>
          </p:cNvPr>
          <p:cNvGrpSpPr/>
          <p:nvPr/>
        </p:nvGrpSpPr>
        <p:grpSpPr>
          <a:xfrm>
            <a:off x="6592051" y="4613932"/>
            <a:ext cx="468941" cy="513128"/>
            <a:chOff x="2718196" y="5009667"/>
            <a:chExt cx="625254" cy="684170"/>
          </a:xfrm>
        </p:grpSpPr>
        <p:sp>
          <p:nvSpPr>
            <p:cNvPr id="55" name="Trapezoid 54">
              <a:extLst>
                <a:ext uri="{FF2B5EF4-FFF2-40B4-BE49-F238E27FC236}">
                  <a16:creationId xmlns:a16="http://schemas.microsoft.com/office/drawing/2014/main" id="{8A34C4AC-E4C1-4312-B060-B9802ECCB364}"/>
                </a:ext>
              </a:extLst>
            </p:cNvPr>
            <p:cNvSpPr/>
            <p:nvPr/>
          </p:nvSpPr>
          <p:spPr>
            <a:xfrm>
              <a:off x="2816977" y="5243416"/>
              <a:ext cx="526473" cy="450421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064ADE4-D5CF-415A-9593-CDF1A2BDF94A}"/>
                </a:ext>
              </a:extLst>
            </p:cNvPr>
            <p:cNvSpPr/>
            <p:nvPr/>
          </p:nvSpPr>
          <p:spPr>
            <a:xfrm>
              <a:off x="2718196" y="5038133"/>
              <a:ext cx="286606" cy="170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45192FF3-9A7D-437E-8F43-A53AF5307713}"/>
                </a:ext>
              </a:extLst>
            </p:cNvPr>
            <p:cNvSpPr/>
            <p:nvPr/>
          </p:nvSpPr>
          <p:spPr>
            <a:xfrm>
              <a:off x="2826328" y="5009667"/>
              <a:ext cx="510544" cy="46749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59BA3C10-6928-4246-87A5-4CDE9294DEB0}"/>
              </a:ext>
            </a:extLst>
          </p:cNvPr>
          <p:cNvSpPr txBox="1"/>
          <p:nvPr/>
        </p:nvSpPr>
        <p:spPr>
          <a:xfrm rot="16200000">
            <a:off x="1942984" y="3727331"/>
            <a:ext cx="1354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Au plated </a:t>
            </a:r>
          </a:p>
          <a:p>
            <a:pPr algn="ctr"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current collector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B7FC12-E1A7-4A65-836B-89BF4FBA69A7}"/>
              </a:ext>
            </a:extLst>
          </p:cNvPr>
          <p:cNvSpPr txBox="1"/>
          <p:nvPr/>
        </p:nvSpPr>
        <p:spPr>
          <a:xfrm rot="5400000">
            <a:off x="5816073" y="3704803"/>
            <a:ext cx="13542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Au plated </a:t>
            </a:r>
          </a:p>
          <a:p>
            <a:pPr algn="ctr" defTabSz="342900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current collector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C581D-3D6D-4FFB-B1E8-02D267C3B0D3}"/>
              </a:ext>
            </a:extLst>
          </p:cNvPr>
          <p:cNvSpPr txBox="1"/>
          <p:nvPr/>
        </p:nvSpPr>
        <p:spPr>
          <a:xfrm>
            <a:off x="5583588" y="5226190"/>
            <a:ext cx="3161699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alibri"/>
              </a:rPr>
              <a:t>VO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+ 2H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+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+ e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↔ VO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2+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+ H</a:t>
            </a:r>
            <a:r>
              <a:rPr lang="en-US" b="1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O (+1V vs. SHE)</a:t>
            </a:r>
            <a:endParaRPr lang="en-US" b="1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86A760-D371-45AA-8169-2EFDE8755C84}"/>
              </a:ext>
            </a:extLst>
          </p:cNvPr>
          <p:cNvSpPr txBox="1"/>
          <p:nvPr/>
        </p:nvSpPr>
        <p:spPr>
          <a:xfrm>
            <a:off x="894487" y="5227897"/>
            <a:ext cx="227344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342900"/>
            <a:r>
              <a:rPr lang="en-US" b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3+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+ e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↔ V</a:t>
            </a:r>
            <a:r>
              <a:rPr lang="en-US" b="1" baseline="30000" dirty="0">
                <a:solidFill>
                  <a:prstClr val="black"/>
                </a:solidFill>
                <a:latin typeface="Calibri"/>
              </a:rPr>
              <a:t>2+ </a:t>
            </a:r>
          </a:p>
          <a:p>
            <a:pPr defTabSz="342900"/>
            <a:r>
              <a:rPr lang="en-US" b="1" dirty="0">
                <a:solidFill>
                  <a:prstClr val="black"/>
                </a:solidFill>
                <a:latin typeface="Calibri"/>
              </a:rPr>
              <a:t>(-0.26V vs. SHE)</a:t>
            </a:r>
            <a:endParaRPr lang="en-US" b="1" baseline="30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7A67808-37AD-4D2E-94C7-9C7939C531BD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2689268" y="4773827"/>
            <a:ext cx="81478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1EA1C1A-5AF9-47E6-9F3B-4ED4C8D0CEA4}"/>
              </a:ext>
            </a:extLst>
          </p:cNvPr>
          <p:cNvCxnSpPr>
            <a:cxnSpLocks/>
          </p:cNvCxnSpPr>
          <p:nvPr/>
        </p:nvCxnSpPr>
        <p:spPr>
          <a:xfrm>
            <a:off x="2649719" y="3149381"/>
            <a:ext cx="81478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AD4D6FD-E57C-4A86-B63A-54464A43A29B}"/>
              </a:ext>
            </a:extLst>
          </p:cNvPr>
          <p:cNvCxnSpPr>
            <a:cxnSpLocks/>
          </p:cNvCxnSpPr>
          <p:nvPr/>
        </p:nvCxnSpPr>
        <p:spPr>
          <a:xfrm>
            <a:off x="5618453" y="4773827"/>
            <a:ext cx="81478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9CBB24F-1D04-4CF8-8733-C3D301F0E4AC}"/>
              </a:ext>
            </a:extLst>
          </p:cNvPr>
          <p:cNvCxnSpPr>
            <a:cxnSpLocks/>
          </p:cNvCxnSpPr>
          <p:nvPr/>
        </p:nvCxnSpPr>
        <p:spPr>
          <a:xfrm>
            <a:off x="5578904" y="3149381"/>
            <a:ext cx="81478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F4EBB20-2D22-4975-8CF4-93EA7344434C}"/>
              </a:ext>
            </a:extLst>
          </p:cNvPr>
          <p:cNvSpPr txBox="1"/>
          <p:nvPr/>
        </p:nvSpPr>
        <p:spPr>
          <a:xfrm>
            <a:off x="4357464" y="2738542"/>
            <a:ext cx="502061" cy="30008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7C51611-8B4A-4924-9C6A-D800E3A03B66}"/>
              </a:ext>
            </a:extLst>
          </p:cNvPr>
          <p:cNvCxnSpPr>
            <a:cxnSpLocks/>
          </p:cNvCxnSpPr>
          <p:nvPr/>
        </p:nvCxnSpPr>
        <p:spPr>
          <a:xfrm>
            <a:off x="4134868" y="2999435"/>
            <a:ext cx="88971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EFC471E-BA96-41AE-BE81-7D6000DB71FE}"/>
              </a:ext>
            </a:extLst>
          </p:cNvPr>
          <p:cNvSpPr txBox="1"/>
          <p:nvPr/>
        </p:nvSpPr>
        <p:spPr>
          <a:xfrm>
            <a:off x="4374387" y="4741549"/>
            <a:ext cx="502061" cy="300082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defTabSz="3429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5E461CB7-7966-4EE9-92D8-F32C9371ACCF}"/>
              </a:ext>
            </a:extLst>
          </p:cNvPr>
          <p:cNvCxnSpPr>
            <a:cxnSpLocks/>
          </p:cNvCxnSpPr>
          <p:nvPr/>
        </p:nvCxnSpPr>
        <p:spPr>
          <a:xfrm>
            <a:off x="4134868" y="4969677"/>
            <a:ext cx="88971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3C75668-4302-4029-91AF-8E47BEAA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A02495B2-CE8D-4310-AA7B-DAD17379C1B2}"/>
              </a:ext>
            </a:extLst>
          </p:cNvPr>
          <p:cNvSpPr txBox="1">
            <a:spLocks/>
          </p:cNvSpPr>
          <p:nvPr/>
        </p:nvSpPr>
        <p:spPr>
          <a:xfrm>
            <a:off x="123966" y="171319"/>
            <a:ext cx="5915025" cy="745629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514350"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a RFB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32041E-C9B0-421E-8B8B-634DBEE58746}"/>
              </a:ext>
            </a:extLst>
          </p:cNvPr>
          <p:cNvGrpSpPr/>
          <p:nvPr/>
        </p:nvGrpSpPr>
        <p:grpSpPr>
          <a:xfrm>
            <a:off x="178224" y="1191560"/>
            <a:ext cx="3977783" cy="4275055"/>
            <a:chOff x="661928" y="401321"/>
            <a:chExt cx="4758565" cy="5201869"/>
          </a:xfrm>
        </p:grpSpPr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686C1D21-1C86-478C-8E44-FF6FEA2EB561}"/>
                </a:ext>
              </a:extLst>
            </p:cNvPr>
            <p:cNvSpPr/>
            <p:nvPr/>
          </p:nvSpPr>
          <p:spPr>
            <a:xfrm rot="13355651">
              <a:off x="1219151" y="1127854"/>
              <a:ext cx="3346892" cy="4383310"/>
            </a:xfrm>
            <a:prstGeom prst="triangle">
              <a:avLst/>
            </a:prstGeom>
            <a:gradFill flip="none" rotWithShape="1">
              <a:gsLst>
                <a:gs pos="0">
                  <a:srgbClr val="70AD47">
                    <a:lumMod val="20000"/>
                    <a:lumOff val="80000"/>
                    <a:alpha val="50000"/>
                  </a:srgbClr>
                </a:gs>
                <a:gs pos="37000">
                  <a:srgbClr val="70AD47">
                    <a:lumMod val="40000"/>
                    <a:lumOff val="60000"/>
                    <a:alpha val="50000"/>
                  </a:srgbClr>
                </a:gs>
                <a:gs pos="66000">
                  <a:srgbClr val="70AD47">
                    <a:lumMod val="60000"/>
                    <a:lumOff val="40000"/>
                    <a:alpha val="50000"/>
                  </a:srgbClr>
                </a:gs>
                <a:gs pos="100000">
                  <a:srgbClr val="70AD47">
                    <a:lumMod val="50000"/>
                    <a:alpha val="50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33C5EA5-3818-4855-AF54-70841D7638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1957" y="892233"/>
              <a:ext cx="3718559" cy="3995651"/>
            </a:xfrm>
            <a:prstGeom prst="straightConnector1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8E6A3264-0F34-45DF-BE60-8720AC247D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1956" y="4887884"/>
              <a:ext cx="3967942" cy="0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522D38B3-AEE4-44E1-856F-468E86B359DA}"/>
                </a:ext>
              </a:extLst>
            </p:cNvPr>
            <p:cNvCxnSpPr/>
            <p:nvPr/>
          </p:nvCxnSpPr>
          <p:spPr>
            <a:xfrm>
              <a:off x="1451956" y="792480"/>
              <a:ext cx="0" cy="4139738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190D6D-AB25-4B00-9E9C-578654761F93}"/>
                </a:ext>
              </a:extLst>
            </p:cNvPr>
            <p:cNvSpPr txBox="1"/>
            <p:nvPr/>
          </p:nvSpPr>
          <p:spPr>
            <a:xfrm>
              <a:off x="2192638" y="4987637"/>
              <a:ext cx="254813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 (KW)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DE40E7-E466-467A-A706-5FF6E458800F}"/>
                </a:ext>
              </a:extLst>
            </p:cNvPr>
            <p:cNvSpPr txBox="1"/>
            <p:nvPr/>
          </p:nvSpPr>
          <p:spPr>
            <a:xfrm rot="16200000">
              <a:off x="-509546" y="2554573"/>
              <a:ext cx="29585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 (</a:t>
              </a:r>
              <a:r>
                <a:rPr lang="en-US" sz="24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KWh</a:t>
              </a:r>
              <a:r>
                <a:rPr lang="en-US" sz="24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63520EE-B570-4B41-ADA5-C77AE24BAB12}"/>
                </a:ext>
              </a:extLst>
            </p:cNvPr>
            <p:cNvSpPr txBox="1"/>
            <p:nvPr/>
          </p:nvSpPr>
          <p:spPr>
            <a:xfrm rot="18772374">
              <a:off x="1334711" y="2287094"/>
              <a:ext cx="42024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500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Conventional battery design line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B84B169-2340-45E1-A574-1C50CF9C49DC}"/>
                </a:ext>
              </a:extLst>
            </p:cNvPr>
            <p:cNvSpPr txBox="1"/>
            <p:nvPr/>
          </p:nvSpPr>
          <p:spPr>
            <a:xfrm>
              <a:off x="2880908" y="4121970"/>
              <a:ext cx="253958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5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Redox flow battery</a:t>
              </a:r>
            </a:p>
            <a:p>
              <a:pPr algn="ctr" defTabSz="685800">
                <a:defRPr/>
              </a:pPr>
              <a:r>
                <a:rPr lang="en-US" sz="15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design space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66360A0-F08B-4ACE-9AF8-6646E0ACB665}"/>
                </a:ext>
              </a:extLst>
            </p:cNvPr>
            <p:cNvCxnSpPr>
              <a:stCxn id="74" idx="0"/>
              <a:endCxn id="59" idx="1"/>
            </p:cNvCxnSpPr>
            <p:nvPr/>
          </p:nvCxnSpPr>
          <p:spPr>
            <a:xfrm flipH="1" flipV="1">
              <a:off x="3508564" y="3885805"/>
              <a:ext cx="642137" cy="236165"/>
            </a:xfrm>
            <a:prstGeom prst="straightConnector1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8E10D65-53CE-40DB-88B6-0F3B4E71C0BC}"/>
              </a:ext>
            </a:extLst>
          </p:cNvPr>
          <p:cNvGrpSpPr/>
          <p:nvPr/>
        </p:nvGrpSpPr>
        <p:grpSpPr>
          <a:xfrm>
            <a:off x="1794608" y="1317101"/>
            <a:ext cx="7083365" cy="6862227"/>
            <a:chOff x="-1938648" y="792480"/>
            <a:chExt cx="7358546" cy="7985744"/>
          </a:xfrm>
        </p:grpSpPr>
        <p:sp>
          <p:nvSpPr>
            <p:cNvPr id="79" name="Partial Circle 78">
              <a:extLst>
                <a:ext uri="{FF2B5EF4-FFF2-40B4-BE49-F238E27FC236}">
                  <a16:creationId xmlns:a16="http://schemas.microsoft.com/office/drawing/2014/main" id="{18E0AF99-060D-420F-8615-1DF2B792C67C}"/>
                </a:ext>
              </a:extLst>
            </p:cNvPr>
            <p:cNvSpPr/>
            <p:nvPr/>
          </p:nvSpPr>
          <p:spPr>
            <a:xfrm rot="7124887" flipV="1">
              <a:off x="-2430796" y="1463101"/>
              <a:ext cx="7807271" cy="6822975"/>
            </a:xfrm>
            <a:prstGeom prst="pie">
              <a:avLst>
                <a:gd name="adj1" fmla="val 7144252"/>
                <a:gd name="adj2" fmla="val 9499653"/>
              </a:avLst>
            </a:prstGeom>
            <a:gradFill flip="none" rotWithShape="1">
              <a:gsLst>
                <a:gs pos="0">
                  <a:srgbClr val="70AD47">
                    <a:lumMod val="20000"/>
                    <a:lumOff val="80000"/>
                    <a:alpha val="50000"/>
                  </a:srgbClr>
                </a:gs>
                <a:gs pos="37000">
                  <a:srgbClr val="70AD47">
                    <a:lumMod val="40000"/>
                    <a:lumOff val="60000"/>
                    <a:alpha val="50000"/>
                  </a:srgbClr>
                </a:gs>
                <a:gs pos="66000">
                  <a:srgbClr val="70AD47">
                    <a:lumMod val="60000"/>
                    <a:lumOff val="40000"/>
                    <a:alpha val="50000"/>
                  </a:srgbClr>
                </a:gs>
                <a:gs pos="100000">
                  <a:srgbClr val="70AD47">
                    <a:lumMod val="50000"/>
                    <a:alpha val="50000"/>
                  </a:srgbClr>
                </a:gs>
              </a:gsLst>
              <a:lin ang="16200000" scaled="1"/>
              <a:tileRect/>
            </a:gradFill>
            <a:ln w="57150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A592A98-4E47-4DCA-9196-1AE0BD822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1957" y="892233"/>
              <a:ext cx="3718559" cy="3995651"/>
            </a:xfrm>
            <a:prstGeom prst="straightConnector1">
              <a:avLst/>
            </a:prstGeom>
            <a:noFill/>
            <a:ln w="76200" cap="flat" cmpd="sng" algn="ctr">
              <a:solidFill>
                <a:srgbClr val="0070C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4869871-6CFB-4AC0-8380-1F8C2EB35E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51956" y="4887884"/>
              <a:ext cx="3967942" cy="0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CAADD7F-F6C8-439E-9056-D5A2159ED2A7}"/>
                </a:ext>
              </a:extLst>
            </p:cNvPr>
            <p:cNvCxnSpPr/>
            <p:nvPr/>
          </p:nvCxnSpPr>
          <p:spPr>
            <a:xfrm>
              <a:off x="1451956" y="792480"/>
              <a:ext cx="0" cy="4139738"/>
            </a:xfrm>
            <a:prstGeom prst="straightConnector1">
              <a:avLst/>
            </a:prstGeom>
            <a:noFill/>
            <a:ln w="7620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none" w="med" len="med"/>
            </a:ln>
            <a:effectLst/>
          </p:spPr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7AECE8-90E2-4851-928D-DE5FB717746D}"/>
                </a:ext>
              </a:extLst>
            </p:cNvPr>
            <p:cNvSpPr txBox="1"/>
            <p:nvPr/>
          </p:nvSpPr>
          <p:spPr>
            <a:xfrm>
              <a:off x="1136506" y="4887884"/>
              <a:ext cx="4191745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duration = </a:t>
              </a:r>
            </a:p>
            <a:p>
              <a:pPr algn="ctr" defTabSz="685800">
                <a:defRPr/>
              </a:pPr>
              <a:r>
                <a:rPr lang="en-US" sz="2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Energy/Power (h)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7EF68F9-F064-4694-A758-5339525B57F2}"/>
                </a:ext>
              </a:extLst>
            </p:cNvPr>
            <p:cNvSpPr txBox="1"/>
            <p:nvPr/>
          </p:nvSpPr>
          <p:spPr>
            <a:xfrm rot="16200000">
              <a:off x="-938080" y="2585351"/>
              <a:ext cx="381557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2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cost ($/</a:t>
              </a:r>
              <a:r>
                <a:rPr lang="en-US" sz="2100" b="1" kern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KWh</a:t>
              </a:r>
              <a:r>
                <a:rPr lang="en-US" sz="21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7F14DB-AEAD-4B56-8C54-5B5CABCF9A99}"/>
                </a:ext>
              </a:extLst>
            </p:cNvPr>
            <p:cNvSpPr txBox="1"/>
            <p:nvPr/>
          </p:nvSpPr>
          <p:spPr>
            <a:xfrm rot="18772374">
              <a:off x="1931028" y="2287095"/>
              <a:ext cx="30097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500" b="1" kern="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Conventional batteries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737D921-9458-4C66-B0B5-BC2FF827AF3B}"/>
                </a:ext>
              </a:extLst>
            </p:cNvPr>
            <p:cNvSpPr txBox="1"/>
            <p:nvPr/>
          </p:nvSpPr>
          <p:spPr>
            <a:xfrm>
              <a:off x="2299346" y="4179999"/>
              <a:ext cx="27533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sz="1500" b="1" kern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Redox flow batteries</a:t>
              </a:r>
            </a:p>
          </p:txBody>
        </p:sp>
      </p:grpSp>
      <p:sp>
        <p:nvSpPr>
          <p:cNvPr id="25" name="Subtitle 2">
            <a:extLst>
              <a:ext uri="{FF2B5EF4-FFF2-40B4-BE49-F238E27FC236}">
                <a16:creationId xmlns:a16="http://schemas.microsoft.com/office/drawing/2014/main" id="{51DF9E57-22E2-46BE-AEC8-31FBD888A7C9}"/>
              </a:ext>
            </a:extLst>
          </p:cNvPr>
          <p:cNvSpPr txBox="1">
            <a:spLocks/>
          </p:cNvSpPr>
          <p:nvPr/>
        </p:nvSpPr>
        <p:spPr>
          <a:xfrm>
            <a:off x="264731" y="5683804"/>
            <a:ext cx="8295628" cy="7456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and power are decoupled =&gt; greater design flexibility =&gt; lower scale-up costs </a:t>
            </a:r>
          </a:p>
          <a:p>
            <a:pPr marL="0" indent="0" defTabSz="685800">
              <a:buNone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7E679-6D5D-48DB-8D24-4B1CC91F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E03ADE-5CA8-4BDA-A07F-3EDD5130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32CF9-E2AA-4AEE-BD8E-F9769C92CE90}" type="slidenum"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5A86B5-83DD-4179-B12A-1C210C31DCB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772400" cy="120381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9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3200" b="1" dirty="0">
                <a:solidFill>
                  <a:schemeClr val="bg1"/>
                </a:solidFill>
              </a:rPr>
              <a:t>A brief history of Redox flow batteries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D5AE61-A3AA-44E8-984F-8321DCC66C4D}"/>
              </a:ext>
            </a:extLst>
          </p:cNvPr>
          <p:cNvSpPr txBox="1">
            <a:spLocks/>
          </p:cNvSpPr>
          <p:nvPr/>
        </p:nvSpPr>
        <p:spPr>
          <a:xfrm>
            <a:off x="22181" y="1266681"/>
            <a:ext cx="4705065" cy="50896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1955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A.M Posner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An Fe-Sn and Br-Sn “redox fuel cell”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1975-77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Fe-Ti RFBs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1977-89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NASA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Fe-Cr RFBs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1984 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Maria Skyllas-Kazacos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Practical demonstration of a VRFB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1999 onwards –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Plurion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/ Frank Walsh (U. Southampton)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Zn-Ce RFB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other inorganic and organic based RFB chemistries have been proposed and are in various stages of commercialization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B9F4F9-A4A3-419E-BFBB-E32A7D5FD3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820" y="2133274"/>
            <a:ext cx="4571999" cy="23166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0CE88D7-62E5-4476-B591-1362DD900F54}"/>
              </a:ext>
            </a:extLst>
          </p:cNvPr>
          <p:cNvSpPr txBox="1">
            <a:spLocks/>
          </p:cNvSpPr>
          <p:nvPr/>
        </p:nvSpPr>
        <p:spPr>
          <a:xfrm>
            <a:off x="4416754" y="4949483"/>
            <a:ext cx="4705065" cy="66657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most famous - The all-V redox flow battery </a:t>
            </a:r>
          </a:p>
        </p:txBody>
      </p:sp>
    </p:spTree>
    <p:extLst>
      <p:ext uri="{BB962C8B-B14F-4D97-AF65-F5344CB8AC3E}">
        <p14:creationId xmlns:p14="http://schemas.microsoft.com/office/powerpoint/2010/main" val="1348083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>
            <a:extLst>
              <a:ext uri="{FF2B5EF4-FFF2-40B4-BE49-F238E27FC236}">
                <a16:creationId xmlns:a16="http://schemas.microsoft.com/office/drawing/2014/main" id="{A02495B2-CE8D-4310-AA7B-DAD17379C1B2}"/>
              </a:ext>
            </a:extLst>
          </p:cNvPr>
          <p:cNvSpPr txBox="1">
            <a:spLocks/>
          </p:cNvSpPr>
          <p:nvPr/>
        </p:nvSpPr>
        <p:spPr>
          <a:xfrm>
            <a:off x="129397" y="2821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 electrode-decoupled (ED-)RFB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77B8B-7C65-40F8-8249-A7748D8A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68" y="1215193"/>
            <a:ext cx="4745802" cy="2460786"/>
          </a:xfrm>
          <a:prstGeom prst="rect">
            <a:avLst/>
          </a:prstGeom>
        </p:spPr>
      </p:pic>
      <p:sp>
        <p:nvSpPr>
          <p:cNvPr id="58" name="Subtitle 2">
            <a:extLst>
              <a:ext uri="{FF2B5EF4-FFF2-40B4-BE49-F238E27FC236}">
                <a16:creationId xmlns:a16="http://schemas.microsoft.com/office/drawing/2014/main" id="{388094C7-4961-422A-95ED-75E806DC54EE}"/>
              </a:ext>
            </a:extLst>
          </p:cNvPr>
          <p:cNvSpPr txBox="1">
            <a:spLocks/>
          </p:cNvSpPr>
          <p:nvPr/>
        </p:nvSpPr>
        <p:spPr>
          <a:xfrm>
            <a:off x="210368" y="4096978"/>
            <a:ext cx="8790092" cy="26245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flexibility – greater variety of actives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Tunable cell voltage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X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lead to capacity fade due to mixing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X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designs require phase change (deposition/dissolution) of one or more actives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system is all-soluble, electrode-decoupled and long lasting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7DBD0-8178-466D-A641-CA4268E66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168" y="1079158"/>
            <a:ext cx="3654339" cy="27328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AC164-0343-4EF6-B14F-2956145A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F2DFE15-E3E1-40C8-83D3-703D5F735836}"/>
              </a:ext>
            </a:extLst>
          </p:cNvPr>
          <p:cNvSpPr txBox="1"/>
          <p:nvPr/>
        </p:nvSpPr>
        <p:spPr>
          <a:xfrm>
            <a:off x="-1687286" y="46573"/>
            <a:ext cx="911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 permselective membrane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developed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469441-BA51-4B7E-AA87-EC152B1E7513}"/>
              </a:ext>
            </a:extLst>
          </p:cNvPr>
          <p:cNvGrpSpPr/>
          <p:nvPr/>
        </p:nvGrpSpPr>
        <p:grpSpPr>
          <a:xfrm>
            <a:off x="-54649" y="1177528"/>
            <a:ext cx="2338573" cy="1655796"/>
            <a:chOff x="-54649" y="1177528"/>
            <a:chExt cx="2338573" cy="165579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FB38A0-DEFC-4717-BC1B-5FB93FBEE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704" y="1177528"/>
              <a:ext cx="2035863" cy="165579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BC485F-A447-465F-8093-1447A5B81398}"/>
                </a:ext>
              </a:extLst>
            </p:cNvPr>
            <p:cNvSpPr/>
            <p:nvPr/>
          </p:nvSpPr>
          <p:spPr>
            <a:xfrm>
              <a:off x="-54649" y="2139130"/>
              <a:ext cx="23385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ade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at 100cm</a:t>
              </a:r>
              <a:r>
                <a:rPr kumimoji="0" 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and beyond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28AB1E-B6B5-4B17-85A1-95C88F8C2CD4}"/>
              </a:ext>
            </a:extLst>
          </p:cNvPr>
          <p:cNvGrpSpPr/>
          <p:nvPr/>
        </p:nvGrpSpPr>
        <p:grpSpPr>
          <a:xfrm>
            <a:off x="1338781" y="1341508"/>
            <a:ext cx="4105515" cy="4737659"/>
            <a:chOff x="1338781" y="1341508"/>
            <a:chExt cx="4105515" cy="473765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0329EB-6A61-44AA-AF0E-D97EBFD926ED}"/>
                </a:ext>
              </a:extLst>
            </p:cNvPr>
            <p:cNvSpPr/>
            <p:nvPr/>
          </p:nvSpPr>
          <p:spPr>
            <a:xfrm>
              <a:off x="1338781" y="1341508"/>
              <a:ext cx="410551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Highly selective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2EA4AD9-9E78-4C4E-824D-DF203E498E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661"/>
            <a:stretch/>
          </p:blipFill>
          <p:spPr>
            <a:xfrm>
              <a:off x="2364025" y="4572563"/>
              <a:ext cx="1999257" cy="15066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ADE2A9-05D1-43A8-94B7-86ED47080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272"/>
            <a:stretch/>
          </p:blipFill>
          <p:spPr>
            <a:xfrm>
              <a:off x="2388283" y="1922396"/>
              <a:ext cx="1974999" cy="1506604"/>
            </a:xfrm>
            <a:prstGeom prst="rect">
              <a:avLst/>
            </a:prstGeom>
          </p:spPr>
        </p:pic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B39B4F40-0699-4E3B-840D-8CA948E4D2F4}"/>
                </a:ext>
              </a:extLst>
            </p:cNvPr>
            <p:cNvSpPr/>
            <p:nvPr/>
          </p:nvSpPr>
          <p:spPr>
            <a:xfrm>
              <a:off x="3092886" y="3245189"/>
              <a:ext cx="565792" cy="1327374"/>
            </a:xfrm>
            <a:prstGeom prst="downArrow">
              <a:avLst/>
            </a:prstGeom>
            <a:gradFill rotWithShape="1">
              <a:gsLst>
                <a:gs pos="0">
                  <a:srgbClr val="1AB0E9">
                    <a:tint val="100000"/>
                    <a:shade val="100000"/>
                    <a:satMod val="130000"/>
                  </a:srgbClr>
                </a:gs>
                <a:gs pos="100000">
                  <a:srgbClr val="1AB0E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1AB0E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1D2BE6-CD26-496D-BD57-3C312B8BB5AE}"/>
              </a:ext>
            </a:extLst>
          </p:cNvPr>
          <p:cNvGrpSpPr/>
          <p:nvPr/>
        </p:nvGrpSpPr>
        <p:grpSpPr>
          <a:xfrm>
            <a:off x="4468861" y="3768263"/>
            <a:ext cx="4601472" cy="2811374"/>
            <a:chOff x="4468861" y="3768263"/>
            <a:chExt cx="4601472" cy="28113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641188-9CA1-4C7B-B992-F9D023A7E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8861" y="3768263"/>
              <a:ext cx="4601472" cy="281137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22EF322-F5AF-40CE-9FA6-1AD022934EC6}"/>
                </a:ext>
              </a:extLst>
            </p:cNvPr>
            <p:cNvSpPr/>
            <p:nvPr/>
          </p:nvSpPr>
          <p:spPr>
            <a:xfrm>
              <a:off x="5173465" y="5258247"/>
              <a:ext cx="36811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>
                <a:defRPr/>
              </a:pPr>
              <a:r>
                <a:rPr lang="en-US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Extremely stable in ED-RFB actives</a:t>
              </a:r>
              <a:endParaRPr lang="en-US" sz="1400" b="1" dirty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625D04-8357-4A77-9051-D3E5E658BF28}"/>
              </a:ext>
            </a:extLst>
          </p:cNvPr>
          <p:cNvGrpSpPr/>
          <p:nvPr/>
        </p:nvGrpSpPr>
        <p:grpSpPr>
          <a:xfrm>
            <a:off x="4572000" y="1111517"/>
            <a:ext cx="4395195" cy="2448367"/>
            <a:chOff x="4572000" y="1111517"/>
            <a:chExt cx="4395195" cy="244836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72D7D8-EA3F-449B-98F5-2BD9C8BD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1220509"/>
              <a:ext cx="4395195" cy="23393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B98650-EB13-451B-8580-BD416F5AFD8C}"/>
                </a:ext>
              </a:extLst>
            </p:cNvPr>
            <p:cNvSpPr/>
            <p:nvPr/>
          </p:nvSpPr>
          <p:spPr>
            <a:xfrm>
              <a:off x="5597988" y="2333763"/>
              <a:ext cx="30888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Area specific resistance (ASR)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72075CA-75D2-4539-8320-50A30CF6A25F}"/>
                    </a:ext>
                  </a:extLst>
                </p:cNvPr>
                <p:cNvSpPr txBox="1"/>
                <p:nvPr/>
              </p:nvSpPr>
              <p:spPr>
                <a:xfrm>
                  <a:off x="5752462" y="1111517"/>
                  <a:ext cx="2779864" cy="381515"/>
                </a:xfrm>
                <a:prstGeom prst="rect">
                  <a:avLst/>
                </a:prstGeom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𝑚𝑒𝑚𝑏𝑟𝑎𝑛𝑒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𝐼𝑃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72075CA-75D2-4539-8320-50A30CF6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62" y="1111517"/>
                  <a:ext cx="2779864" cy="38151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010DC1-D040-4BEE-A98A-2D2AD21B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32CF9-E2AA-4AEE-BD8E-F9769C92CE9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70F2A5-2C4C-4FAB-B70E-0BB53AC471B9}"/>
              </a:ext>
            </a:extLst>
          </p:cNvPr>
          <p:cNvGrpSpPr/>
          <p:nvPr/>
        </p:nvGrpSpPr>
        <p:grpSpPr>
          <a:xfrm>
            <a:off x="176805" y="2833324"/>
            <a:ext cx="1836149" cy="3921404"/>
            <a:chOff x="176805" y="2833324"/>
            <a:chExt cx="1836149" cy="392140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BAD3B9-5B15-421F-A29B-5ADF3338A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6805" y="2833324"/>
              <a:ext cx="1836149" cy="39214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A2E19D-00B8-4D0D-A666-6E64EA233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50000"/>
            </a:blip>
            <a:stretch>
              <a:fillRect/>
            </a:stretch>
          </p:blipFill>
          <p:spPr>
            <a:xfrm>
              <a:off x="293182" y="5849886"/>
              <a:ext cx="1594697" cy="590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6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03B39-4A8F-4829-9AC8-DD8F5F40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5386A-A634-482C-8EE7-009E9F5145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03069B9-1F38-4B22-A189-4BC6DCA9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9405"/>
            <a:ext cx="9144000" cy="1979189"/>
          </a:xfrm>
          <a:prstGeom prst="rect">
            <a:avLst/>
          </a:prstGeom>
          <a:solidFill>
            <a:srgbClr val="FFFFFF">
              <a:alpha val="36000"/>
            </a:srgbClr>
          </a:solidFill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34" charset="-127"/>
                <a:ea typeface="굴림" pitchFamily="34" charset="-127"/>
              </a:defRPr>
            </a:lvl9pPr>
          </a:lstStyle>
          <a:p>
            <a:pPr defTabSz="342900" eaLnBrk="1" hangingPunct="1"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 2- </a:t>
            </a:r>
          </a:p>
          <a:p>
            <a:pPr defTabSz="342900"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 of potential aqueous </a:t>
            </a:r>
          </a:p>
          <a:p>
            <a:pPr defTabSz="342900" eaLnBrk="1" hangingPunct="1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electrolytes</a:t>
            </a:r>
            <a:endParaRPr lang="en-US" altLang="ko-KR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221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41116DD-08AB-4A6B-BAAB-875ACBCEFDDE}" vid="{503ED565-EA65-4885-8D4B-9B672824D6C1}"/>
    </a:ext>
  </a:extLst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41116DD-08AB-4A6B-BAAB-875ACBCEFDDE}" vid="{503ED565-EA65-4885-8D4B-9B672824D6C1}"/>
    </a:ext>
  </a:extLst>
</a:theme>
</file>

<file path=ppt/theme/theme3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41116DD-08AB-4A6B-BAAB-875ACBCEFDDE}" vid="{503ED565-EA65-4885-8D4B-9B672824D6C1}"/>
    </a:ext>
  </a:extLst>
</a:theme>
</file>

<file path=ppt/theme/theme4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41116DD-08AB-4A6B-BAAB-875ACBCEFDDE}" vid="{503ED565-EA65-4885-8D4B-9B672824D6C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985903263C0941B11822AAD8E08CD2" ma:contentTypeVersion="4" ma:contentTypeDescription="Create a new document." ma:contentTypeScope="" ma:versionID="60b697c4ba9eb0c61fa1068470b7533e">
  <xsd:schema xmlns:xsd="http://www.w3.org/2001/XMLSchema" xmlns:xs="http://www.w3.org/2001/XMLSchema" xmlns:p="http://schemas.microsoft.com/office/2006/metadata/properties" xmlns:ns2="6a898b55-3d22-4995-bb6b-a1345381c1a7" targetNamespace="http://schemas.microsoft.com/office/2006/metadata/properties" ma:root="true" ma:fieldsID="89f7efd009259360bfdc7e8c7b78df3c" ns2:_="">
    <xsd:import namespace="6a898b55-3d22-4995-bb6b-a1345381c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98b55-3d22-4995-bb6b-a1345381c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76F3A-9830-48F4-8D75-7E7D671D128D}"/>
</file>

<file path=customXml/itemProps2.xml><?xml version="1.0" encoding="utf-8"?>
<ds:datastoreItem xmlns:ds="http://schemas.openxmlformats.org/officeDocument/2006/customXml" ds:itemID="{7A7A6D29-1948-4FD4-A666-77B9F163E03B}"/>
</file>

<file path=customXml/itemProps3.xml><?xml version="1.0" encoding="utf-8"?>
<ds:datastoreItem xmlns:ds="http://schemas.openxmlformats.org/officeDocument/2006/customXml" ds:itemID="{BC8A4E00-84D9-4503-BAB8-3DB17ACDA5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17679</TotalTime>
  <Words>785</Words>
  <Application>Microsoft Office PowerPoint</Application>
  <PresentationFormat>On-screen Show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Garamond</vt:lpstr>
      <vt:lpstr>Wingdings</vt:lpstr>
      <vt:lpstr>Theme1</vt:lpstr>
      <vt:lpstr>1_Theme1</vt:lpstr>
      <vt:lpstr>2_Theme1</vt:lpstr>
      <vt:lpstr>3_Theme1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Reinforced AEM Separators Based on Triblock Copolymers for Electrode-decoupled RFBs</dc:title>
  <dc:creator>Sankarasubramanian, Shri</dc:creator>
  <cp:lastModifiedBy>Joseph Smith</cp:lastModifiedBy>
  <cp:revision>144</cp:revision>
  <dcterms:created xsi:type="dcterms:W3CDTF">2017-08-31T02:45:26Z</dcterms:created>
  <dcterms:modified xsi:type="dcterms:W3CDTF">2023-03-31T15:19:53Z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0x0101007B985903263C0941B11822AAD8E08CD2</vt:lpwstr>
  </property>
</Properties>
</file>