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Default Extension="mp4" ContentType="video/mp4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85" r:id="rId23"/>
    <p:sldId id="279" r:id="rId24"/>
    <p:sldId id="280" r:id="rId25"/>
    <p:sldId id="281" r:id="rId26"/>
    <p:sldId id="282" r:id="rId27"/>
    <p:sldId id="283" r:id="rId28"/>
    <p:sldId id="284" r:id="rId29"/>
  </p:sldIdLst>
  <p:sldSz cx="12192000" cy="6858000"/>
  <p:notesSz cx="9144000" cy="6858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7"/>
    <p:restoredTop sz="94694"/>
  </p:normalViewPr>
  <p:slideViewPr>
    <p:cSldViewPr snapToGrid="0">
      <p:cViewPr varScale="1">
        <p:scale>
          <a:sx n="121" d="100"/>
          <a:sy n="121" d="100"/>
        </p:scale>
        <p:origin x="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235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6" Type="http://schemas.openxmlformats.org/officeDocument/2006/relationships/hyperlink" Target="mailto:resources@alexepstein.com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mailto:resources@alexepstein.com" TargetMode="Externa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resources@alexepstein.com" TargetMode="Externa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mailto:resources@alexepstein.com" TargetMode="Externa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resources@alexepstein.com" TargetMode="Externa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hyperlink" Target="mailto:resources@alexepstein.com" TargetMode="Externa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mailto:resources@alexepstein.com" TargetMode="Externa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resources@alexepstein.com" TargetMode="Externa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mailto:resources@alexepstein.com" TargetMode="Externa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mailto:resources@alexepstein.com" TargetMode="Externa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mailto:resources@alexepstein.com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mailto:resources@alexepstein.com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resources@alexepstein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mailto:resources@alexepstein.com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resources@alexepstein.com" TargetMode="Externa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resources@alexepstein.com" TargetMode="Externa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resources@alexepstein.com" TargetMode="Externa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resources@alexepstein.com" TargetMode="Externa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resources@alexepstein.com" TargetMode="Externa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resources@alexepstein.com" TargetMode="Externa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resources@alexepstein.com" TargetMode="Externa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hyperlink" Target="mailto:resources@alexepstein.com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mailto:resources@alexepstein.com" TargetMode="Externa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resources@alexepstein.com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resources@alexepstein.com" TargetMode="Externa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resources@alexepstein.com" TargetMode="Externa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resources@alexepstein.com" TargetMode="Externa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resources@alexepstein.com" TargetMode="Externa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8092"/>
            </a:gs>
            <a:gs pos="100000">
              <a:srgbClr val="20355A"/>
            </a:gs>
          </a:gsLst>
          <a:lin ang="14519868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ffff.png" descr="fff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-208661"/>
            <a:ext cx="6858000" cy="6858001"/>
          </a:xfrm>
          <a:prstGeom prst="rect">
            <a:avLst/>
          </a:prstGeom>
          <a:ln w="12700">
            <a:miter lim="400000"/>
          </a:ln>
          <a:effectLst>
            <a:outerShdw blurRad="114300" dist="46134" dir="7242739" rotWithShape="0">
              <a:srgbClr val="000000">
                <a:alpha val="32078"/>
              </a:srgbClr>
            </a:outerShdw>
          </a:effectLst>
        </p:spPr>
      </p:pic>
      <p:grpSp>
        <p:nvGrpSpPr>
          <p:cNvPr id="108" name="Group"/>
          <p:cNvGrpSpPr/>
          <p:nvPr/>
        </p:nvGrpSpPr>
        <p:grpSpPr>
          <a:xfrm>
            <a:off x="8311015" y="-2329585"/>
            <a:ext cx="2703438" cy="1831481"/>
            <a:chOff x="0" y="0"/>
            <a:chExt cx="2703436" cy="1831479"/>
          </a:xfrm>
        </p:grpSpPr>
        <p:sp>
          <p:nvSpPr>
            <p:cNvPr id="102" name="TextBox 14"/>
            <p:cNvSpPr txBox="1"/>
            <p:nvPr/>
          </p:nvSpPr>
          <p:spPr>
            <a:xfrm>
              <a:off x="582955" y="1433226"/>
              <a:ext cx="1943567" cy="3480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>
                <a:defRPr sz="1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/improvetheplanet</a:t>
              </a:r>
            </a:p>
          </p:txBody>
        </p:sp>
        <p:sp>
          <p:nvSpPr>
            <p:cNvPr id="103" name="TextBox 12"/>
            <p:cNvSpPr txBox="1"/>
            <p:nvPr/>
          </p:nvSpPr>
          <p:spPr>
            <a:xfrm>
              <a:off x="582955" y="100438"/>
              <a:ext cx="2120482" cy="8243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>
                <a:defRPr sz="1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/thepursuitofenergy</a:t>
              </a:r>
            </a:p>
          </p:txBody>
        </p:sp>
        <p:sp>
          <p:nvSpPr>
            <p:cNvPr id="104" name="TextBox 13"/>
            <p:cNvSpPr txBox="1"/>
            <p:nvPr/>
          </p:nvSpPr>
          <p:spPr>
            <a:xfrm>
              <a:off x="582955" y="779532"/>
              <a:ext cx="2120482" cy="3480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>
                <a:defRPr sz="1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@alexepstein</a:t>
              </a:r>
            </a:p>
          </p:txBody>
        </p:sp>
        <p:pic>
          <p:nvPicPr>
            <p:cNvPr id="105" name="59439.png" descr="59439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43" y="0"/>
              <a:ext cx="445876" cy="445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" name="733635.png" descr="73363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54487"/>
              <a:ext cx="496961" cy="496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152810.png" descr="152810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334518"/>
              <a:ext cx="496961" cy="496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9" name="Rectangle"/>
          <p:cNvSpPr/>
          <p:nvPr/>
        </p:nvSpPr>
        <p:spPr>
          <a:xfrm>
            <a:off x="6350" y="6418102"/>
            <a:ext cx="12179300" cy="433549"/>
          </a:xfrm>
          <a:prstGeom prst="rect">
            <a:avLst/>
          </a:prstGeom>
          <a:solidFill>
            <a:srgbClr val="004F5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10" name="TextBox 3"/>
          <p:cNvSpPr txBox="1"/>
          <p:nvPr/>
        </p:nvSpPr>
        <p:spPr>
          <a:xfrm>
            <a:off x="1822140" y="6496217"/>
            <a:ext cx="8547720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300" spc="10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For this and other shareable resources</a:t>
            </a:r>
            <a:r>
              <a:rPr lang="en-US" dirty="0"/>
              <a:t>,</a:t>
            </a:r>
            <a:r>
              <a:rPr dirty="0"/>
              <a:t> </a:t>
            </a:r>
            <a:r>
              <a:rPr b="1" dirty="0"/>
              <a:t>email </a:t>
            </a:r>
            <a:r>
              <a:rPr b="1" u="sng" dirty="0">
                <a:uFill>
                  <a:solidFill>
                    <a:srgbClr val="0563C1"/>
                  </a:solidFill>
                </a:uFill>
              </a:rPr>
              <a:t>resources@alexepstein.com</a:t>
            </a:r>
            <a:endParaRPr b="1" u="sng" dirty="0">
              <a:uFill>
                <a:solidFill>
                  <a:srgbClr val="0563C1"/>
                </a:solidFill>
              </a:uFill>
              <a:hlinkClick r:id="rId6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8092"/>
            </a:gs>
            <a:gs pos="100000">
              <a:srgbClr val="20355A"/>
            </a:gs>
          </a:gsLst>
          <a:lin ang="14519868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"/>
          <p:cNvSpPr/>
          <p:nvPr/>
        </p:nvSpPr>
        <p:spPr>
          <a:xfrm>
            <a:off x="6350" y="6418102"/>
            <a:ext cx="12179300" cy="433549"/>
          </a:xfrm>
          <a:prstGeom prst="rect">
            <a:avLst/>
          </a:prstGeom>
          <a:solidFill>
            <a:srgbClr val="004F5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8" name="TextBox 3"/>
          <p:cNvSpPr txBox="1"/>
          <p:nvPr/>
        </p:nvSpPr>
        <p:spPr>
          <a:xfrm>
            <a:off x="1822140" y="6496217"/>
            <a:ext cx="8547720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300" spc="10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For this and other shareable resources, </a:t>
            </a:r>
            <a:r>
              <a:rPr lang="en-US" b="1" dirty="0"/>
              <a:t>email </a:t>
            </a:r>
            <a:r>
              <a:rPr lang="en-US" b="1" u="sng" dirty="0" err="1">
                <a:uFill>
                  <a:solidFill>
                    <a:srgbClr val="0563C1"/>
                  </a:solidFill>
                </a:uFill>
              </a:rPr>
              <a:t>resources@alexepstein.com</a:t>
            </a:r>
            <a:endParaRPr lang="en-US" b="1" u="sng" dirty="0">
              <a:uFill>
                <a:solidFill>
                  <a:srgbClr val="0563C1"/>
                </a:solidFill>
              </a:uFill>
              <a:hlinkClick r:id="rId2"/>
            </a:endParaRPr>
          </a:p>
        </p:txBody>
      </p:sp>
      <p:sp>
        <p:nvSpPr>
          <p:cNvPr id="179" name="……………"/>
          <p:cNvSpPr/>
          <p:nvPr/>
        </p:nvSpPr>
        <p:spPr>
          <a:xfrm>
            <a:off x="-3811563" y="-73632"/>
            <a:ext cx="6883048" cy="7005264"/>
          </a:xfrm>
          <a:prstGeom prst="ellipse">
            <a:avLst/>
          </a:prstGeom>
          <a:gradFill>
            <a:gsLst>
              <a:gs pos="0">
                <a:srgbClr val="509BB8"/>
              </a:gs>
              <a:gs pos="100000">
                <a:srgbClr val="C3DAD9"/>
              </a:gs>
            </a:gsLst>
            <a:lin ang="15339379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……………</a:t>
            </a:r>
          </a:p>
        </p:txBody>
      </p:sp>
      <p:grpSp>
        <p:nvGrpSpPr>
          <p:cNvPr id="182" name="Group"/>
          <p:cNvGrpSpPr/>
          <p:nvPr/>
        </p:nvGrpSpPr>
        <p:grpSpPr>
          <a:xfrm>
            <a:off x="316809" y="2422254"/>
            <a:ext cx="2932433" cy="2013493"/>
            <a:chOff x="0" y="0"/>
            <a:chExt cx="2932432" cy="2013492"/>
          </a:xfrm>
        </p:grpSpPr>
        <p:sp>
          <p:nvSpPr>
            <p:cNvPr id="180" name="Shape 167"/>
            <p:cNvSpPr txBox="1"/>
            <p:nvPr/>
          </p:nvSpPr>
          <p:spPr>
            <a:xfrm>
              <a:off x="0" y="0"/>
              <a:ext cx="2932433" cy="8191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>
                <a:defRPr sz="2400" b="1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Undeniable</a:t>
              </a:r>
            </a:p>
            <a:p>
              <a:pPr>
                <a:defRPr sz="2400" b="1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fact 3</a:t>
              </a:r>
            </a:p>
          </p:txBody>
        </p:sp>
        <p:sp>
          <p:nvSpPr>
            <p:cNvPr id="181" name="Shape 167"/>
            <p:cNvSpPr txBox="1"/>
            <p:nvPr/>
          </p:nvSpPr>
          <p:spPr>
            <a:xfrm>
              <a:off x="0" y="825726"/>
              <a:ext cx="2364279" cy="11877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 sz="2400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Fossil fuels’ benefits going forward</a:t>
              </a:r>
            </a:p>
          </p:txBody>
        </p:sp>
      </p:grpSp>
      <p:sp>
        <p:nvSpPr>
          <p:cNvPr id="183" name="Fossil fuels are a uniquely cost-effective source of energy."/>
          <p:cNvSpPr txBox="1"/>
          <p:nvPr/>
        </p:nvSpPr>
        <p:spPr>
          <a:xfrm>
            <a:off x="3864736" y="167075"/>
            <a:ext cx="6556922" cy="1020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000" b="1" spc="59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Fossil fuels are a uniquely cost-effective source of energy.</a:t>
            </a:r>
          </a:p>
        </p:txBody>
      </p:sp>
      <p:sp>
        <p:nvSpPr>
          <p:cNvPr id="184" name="Low-cost, reliable, versatile energy for billions of people in thousands of places.…"/>
          <p:cNvSpPr txBox="1"/>
          <p:nvPr/>
        </p:nvSpPr>
        <p:spPr>
          <a:xfrm>
            <a:off x="3864736" y="3932585"/>
            <a:ext cx="7855854" cy="2226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165100" indent="-165100">
              <a:lnSpc>
                <a:spcPct val="120000"/>
              </a:lnSpc>
              <a:buSzPct val="100000"/>
              <a:buFont typeface="Arial"/>
              <a:buChar char="•"/>
              <a:defRPr sz="16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Low-cost, reliable, versatile energy for billions of people in thousands of places.</a:t>
            </a:r>
          </a:p>
          <a:p>
            <a:pPr marL="165100" indent="-165100">
              <a:lnSpc>
                <a:spcPct val="120000"/>
              </a:lnSpc>
              <a:buSzPct val="100000"/>
              <a:buFont typeface="Arial"/>
              <a:buChar char="•"/>
              <a:defRPr sz="16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Fossil Fuels provide 80% of the world’s energy, despite 100+ years of aggressive competition.</a:t>
            </a:r>
          </a:p>
          <a:p>
            <a:pPr marL="165100" indent="-165100">
              <a:lnSpc>
                <a:spcPct val="120000"/>
              </a:lnSpc>
              <a:buSzPct val="100000"/>
              <a:buFont typeface="Arial"/>
              <a:buChar char="•"/>
              <a:defRPr sz="16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Fossil fuel use is still growing, mostly in the countries most concerned with cost-effective energy—e.g., China, 200+ new coal plants commissioned.</a:t>
            </a:r>
          </a:p>
          <a:p>
            <a:pPr marL="165100" indent="-165100">
              <a:lnSpc>
                <a:spcPct val="120000"/>
              </a:lnSpc>
              <a:buSzPct val="100000"/>
              <a:buFont typeface="Arial"/>
              <a:buChar char="•"/>
              <a:defRPr sz="16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Recent price increases are due to political restrictions not resource, technological, or economic fundamentals.</a:t>
            </a:r>
          </a:p>
          <a:p>
            <a:pPr marL="165100" indent="-165100">
              <a:lnSpc>
                <a:spcPct val="120000"/>
              </a:lnSpc>
              <a:buSzPct val="100000"/>
              <a:buFont typeface="Arial"/>
              <a:buChar char="•"/>
              <a:defRPr sz="16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Why so cost-effective? Crucial question that’s rarely asked.</a:t>
            </a:r>
          </a:p>
        </p:txBody>
      </p:sp>
      <p:pic>
        <p:nvPicPr>
          <p:cNvPr id="185" name="Picture 5" descr="Picture 5"/>
          <p:cNvPicPr>
            <a:picLocks noChangeAspect="1"/>
          </p:cNvPicPr>
          <p:nvPr/>
        </p:nvPicPr>
        <p:blipFill>
          <a:blip r:embed="rId3"/>
          <a:srcRect l="6769" r="6769"/>
          <a:stretch>
            <a:fillRect/>
          </a:stretch>
        </p:blipFill>
        <p:spPr>
          <a:xfrm>
            <a:off x="3965991" y="1308974"/>
            <a:ext cx="3806321" cy="24763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8092"/>
            </a:gs>
            <a:gs pos="100000">
              <a:srgbClr val="20355A"/>
            </a:gs>
          </a:gsLst>
          <a:lin ang="14519868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tangle"/>
          <p:cNvSpPr/>
          <p:nvPr/>
        </p:nvSpPr>
        <p:spPr>
          <a:xfrm>
            <a:off x="6350" y="6418102"/>
            <a:ext cx="12179300" cy="433549"/>
          </a:xfrm>
          <a:prstGeom prst="rect">
            <a:avLst/>
          </a:prstGeom>
          <a:solidFill>
            <a:srgbClr val="004F5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88" name="TextBox 3"/>
          <p:cNvSpPr txBox="1"/>
          <p:nvPr/>
        </p:nvSpPr>
        <p:spPr>
          <a:xfrm>
            <a:off x="1822140" y="6496217"/>
            <a:ext cx="8547720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300" spc="10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For this and other shareable resources, </a:t>
            </a:r>
            <a:r>
              <a:rPr lang="en-US" b="1" dirty="0"/>
              <a:t>email </a:t>
            </a:r>
            <a:r>
              <a:rPr lang="en-US" b="1" u="sng" dirty="0" err="1">
                <a:uFill>
                  <a:solidFill>
                    <a:srgbClr val="0563C1"/>
                  </a:solidFill>
                </a:uFill>
              </a:rPr>
              <a:t>resources@alexepstein.com</a:t>
            </a:r>
            <a:endParaRPr lang="en-US" b="1" u="sng" dirty="0">
              <a:uFill>
                <a:solidFill>
                  <a:srgbClr val="0563C1"/>
                </a:solidFill>
              </a:uFill>
              <a:hlinkClick r:id="rId2"/>
            </a:endParaRPr>
          </a:p>
        </p:txBody>
      </p:sp>
      <p:sp>
        <p:nvSpPr>
          <p:cNvPr id="189" name="……………"/>
          <p:cNvSpPr/>
          <p:nvPr/>
        </p:nvSpPr>
        <p:spPr>
          <a:xfrm>
            <a:off x="-3811563" y="-73632"/>
            <a:ext cx="6883048" cy="7005264"/>
          </a:xfrm>
          <a:prstGeom prst="ellipse">
            <a:avLst/>
          </a:prstGeom>
          <a:gradFill>
            <a:gsLst>
              <a:gs pos="0">
                <a:srgbClr val="509BB8"/>
              </a:gs>
              <a:gs pos="100000">
                <a:srgbClr val="C3DAD9"/>
              </a:gs>
            </a:gsLst>
            <a:lin ang="15339379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……………</a:t>
            </a:r>
          </a:p>
        </p:txBody>
      </p:sp>
      <p:grpSp>
        <p:nvGrpSpPr>
          <p:cNvPr id="192" name="Group"/>
          <p:cNvGrpSpPr/>
          <p:nvPr/>
        </p:nvGrpSpPr>
        <p:grpSpPr>
          <a:xfrm>
            <a:off x="316809" y="2422254"/>
            <a:ext cx="2932433" cy="2013493"/>
            <a:chOff x="0" y="0"/>
            <a:chExt cx="2932432" cy="2013492"/>
          </a:xfrm>
        </p:grpSpPr>
        <p:sp>
          <p:nvSpPr>
            <p:cNvPr id="190" name="Shape 167"/>
            <p:cNvSpPr txBox="1"/>
            <p:nvPr/>
          </p:nvSpPr>
          <p:spPr>
            <a:xfrm>
              <a:off x="0" y="0"/>
              <a:ext cx="2932433" cy="8191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>
                <a:defRPr sz="2400" b="1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Undeniable</a:t>
              </a:r>
            </a:p>
            <a:p>
              <a:pPr>
                <a:defRPr sz="2400" b="1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fact 3</a:t>
              </a:r>
            </a:p>
          </p:txBody>
        </p:sp>
        <p:sp>
          <p:nvSpPr>
            <p:cNvPr id="191" name="Shape 167"/>
            <p:cNvSpPr txBox="1"/>
            <p:nvPr/>
          </p:nvSpPr>
          <p:spPr>
            <a:xfrm>
              <a:off x="0" y="825726"/>
              <a:ext cx="2364279" cy="11877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 sz="2400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Fossil fuels’ benefits going forward</a:t>
              </a:r>
            </a:p>
          </p:txBody>
        </p:sp>
      </p:grpSp>
      <p:sp>
        <p:nvSpPr>
          <p:cNvPr id="193" name="Rectangle 4"/>
          <p:cNvSpPr txBox="1"/>
          <p:nvPr/>
        </p:nvSpPr>
        <p:spPr>
          <a:xfrm>
            <a:off x="4414415" y="732264"/>
            <a:ext cx="6029532" cy="14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10000"/>
              </a:lnSpc>
              <a:defRPr sz="30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Fossil fuels’ natural attributes, harnessed by generations of ingenuity and refinement</a:t>
            </a:r>
          </a:p>
        </p:txBody>
      </p:sp>
      <p:sp>
        <p:nvSpPr>
          <p:cNvPr id="194" name="Shape 146"/>
          <p:cNvSpPr txBox="1"/>
          <p:nvPr/>
        </p:nvSpPr>
        <p:spPr>
          <a:xfrm>
            <a:off x="4416467" y="2341156"/>
            <a:ext cx="357714" cy="129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8000" b="1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1</a:t>
            </a:r>
          </a:p>
        </p:txBody>
      </p:sp>
      <p:sp>
        <p:nvSpPr>
          <p:cNvPr id="195" name="Shape 147"/>
          <p:cNvSpPr txBox="1"/>
          <p:nvPr/>
        </p:nvSpPr>
        <p:spPr>
          <a:xfrm>
            <a:off x="5343076" y="2800588"/>
            <a:ext cx="6465252" cy="450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 b="1" spc="48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Natural storage</a:t>
            </a:r>
          </a:p>
        </p:txBody>
      </p:sp>
      <p:sp>
        <p:nvSpPr>
          <p:cNvPr id="196" name="Shape 149"/>
          <p:cNvSpPr txBox="1"/>
          <p:nvPr/>
        </p:nvSpPr>
        <p:spPr>
          <a:xfrm>
            <a:off x="4410822" y="3580436"/>
            <a:ext cx="477940" cy="1293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8000" b="1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2</a:t>
            </a:r>
          </a:p>
        </p:txBody>
      </p:sp>
      <p:sp>
        <p:nvSpPr>
          <p:cNvPr id="197" name="Shape 150"/>
          <p:cNvSpPr txBox="1"/>
          <p:nvPr/>
        </p:nvSpPr>
        <p:spPr>
          <a:xfrm>
            <a:off x="5343076" y="4039867"/>
            <a:ext cx="6811169" cy="450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 b="1" spc="48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Natural concentration</a:t>
            </a:r>
          </a:p>
        </p:txBody>
      </p:sp>
      <p:sp>
        <p:nvSpPr>
          <p:cNvPr id="198" name="Shape 149"/>
          <p:cNvSpPr txBox="1"/>
          <p:nvPr/>
        </p:nvSpPr>
        <p:spPr>
          <a:xfrm>
            <a:off x="4410822" y="4819715"/>
            <a:ext cx="477940" cy="129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8000" b="1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3</a:t>
            </a:r>
          </a:p>
        </p:txBody>
      </p:sp>
      <p:sp>
        <p:nvSpPr>
          <p:cNvPr id="199" name="Shape 150"/>
          <p:cNvSpPr txBox="1"/>
          <p:nvPr/>
        </p:nvSpPr>
        <p:spPr>
          <a:xfrm>
            <a:off x="5343076" y="5279146"/>
            <a:ext cx="6465252" cy="450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 b="1" spc="48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Natural abundance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8092"/>
            </a:gs>
            <a:gs pos="100000">
              <a:srgbClr val="20355A"/>
            </a:gs>
          </a:gsLst>
          <a:lin ang="14519868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Rectangle"/>
          <p:cNvSpPr/>
          <p:nvPr/>
        </p:nvSpPr>
        <p:spPr>
          <a:xfrm>
            <a:off x="6350" y="6418102"/>
            <a:ext cx="12179300" cy="433549"/>
          </a:xfrm>
          <a:prstGeom prst="rect">
            <a:avLst/>
          </a:prstGeom>
          <a:solidFill>
            <a:srgbClr val="004F5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02" name="TextBox 3"/>
          <p:cNvSpPr txBox="1"/>
          <p:nvPr/>
        </p:nvSpPr>
        <p:spPr>
          <a:xfrm>
            <a:off x="1822140" y="6496217"/>
            <a:ext cx="8547720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300" spc="10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For this and other shareable resources, </a:t>
            </a:r>
            <a:r>
              <a:rPr lang="en-US" b="1" dirty="0"/>
              <a:t>email </a:t>
            </a:r>
            <a:r>
              <a:rPr lang="en-US" b="1" u="sng" dirty="0" err="1">
                <a:uFill>
                  <a:solidFill>
                    <a:srgbClr val="0563C1"/>
                  </a:solidFill>
                </a:uFill>
              </a:rPr>
              <a:t>resources@alexepstein.com</a:t>
            </a:r>
            <a:endParaRPr lang="en-US" b="1" u="sng" dirty="0">
              <a:uFill>
                <a:solidFill>
                  <a:srgbClr val="0563C1"/>
                </a:solidFill>
              </a:uFill>
              <a:hlinkClick r:id="rId2"/>
            </a:endParaRPr>
          </a:p>
        </p:txBody>
      </p:sp>
      <p:sp>
        <p:nvSpPr>
          <p:cNvPr id="203" name="……………"/>
          <p:cNvSpPr/>
          <p:nvPr/>
        </p:nvSpPr>
        <p:spPr>
          <a:xfrm>
            <a:off x="-3811563" y="-73632"/>
            <a:ext cx="6883048" cy="7005264"/>
          </a:xfrm>
          <a:prstGeom prst="ellipse">
            <a:avLst/>
          </a:prstGeom>
          <a:gradFill>
            <a:gsLst>
              <a:gs pos="0">
                <a:srgbClr val="509BB8"/>
              </a:gs>
              <a:gs pos="100000">
                <a:srgbClr val="C3DAD9"/>
              </a:gs>
            </a:gsLst>
            <a:lin ang="15339379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……………</a:t>
            </a:r>
          </a:p>
        </p:txBody>
      </p:sp>
      <p:grpSp>
        <p:nvGrpSpPr>
          <p:cNvPr id="206" name="Group"/>
          <p:cNvGrpSpPr/>
          <p:nvPr/>
        </p:nvGrpSpPr>
        <p:grpSpPr>
          <a:xfrm>
            <a:off x="316809" y="2422254"/>
            <a:ext cx="2932433" cy="2013493"/>
            <a:chOff x="0" y="0"/>
            <a:chExt cx="2932432" cy="2013492"/>
          </a:xfrm>
        </p:grpSpPr>
        <p:sp>
          <p:nvSpPr>
            <p:cNvPr id="204" name="Shape 167"/>
            <p:cNvSpPr txBox="1"/>
            <p:nvPr/>
          </p:nvSpPr>
          <p:spPr>
            <a:xfrm>
              <a:off x="0" y="0"/>
              <a:ext cx="2932433" cy="8191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>
                <a:defRPr sz="2400" b="1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Undeniable</a:t>
              </a:r>
            </a:p>
            <a:p>
              <a:pPr>
                <a:defRPr sz="2400" b="1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fact 4</a:t>
              </a:r>
            </a:p>
          </p:txBody>
        </p:sp>
        <p:sp>
          <p:nvSpPr>
            <p:cNvPr id="205" name="Shape 167"/>
            <p:cNvSpPr txBox="1"/>
            <p:nvPr/>
          </p:nvSpPr>
          <p:spPr>
            <a:xfrm>
              <a:off x="0" y="825726"/>
              <a:ext cx="2364279" cy="11877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 sz="2400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Fossil fuels’ benefits going forward</a:t>
              </a:r>
            </a:p>
          </p:txBody>
        </p:sp>
      </p:grpSp>
      <p:sp>
        <p:nvSpPr>
          <p:cNvPr id="207" name="Unreliable solar and wind energy are failing to replace fossil fuels"/>
          <p:cNvSpPr txBox="1"/>
          <p:nvPr/>
        </p:nvSpPr>
        <p:spPr>
          <a:xfrm>
            <a:off x="3864736" y="167075"/>
            <a:ext cx="6556922" cy="1020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000" b="1" spc="59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Unreliable solar and wind energy are failing to replace fossil fuels</a:t>
            </a:r>
          </a:p>
        </p:txBody>
      </p:sp>
      <p:sp>
        <p:nvSpPr>
          <p:cNvPr id="208" name="Solar + wind are used in significant quantities only with strong government preferences.…"/>
          <p:cNvSpPr txBox="1"/>
          <p:nvPr/>
        </p:nvSpPr>
        <p:spPr>
          <a:xfrm>
            <a:off x="3864736" y="5075585"/>
            <a:ext cx="7855854" cy="1133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165100" indent="-165100">
              <a:lnSpc>
                <a:spcPct val="120000"/>
              </a:lnSpc>
              <a:buSzPct val="100000"/>
              <a:buFont typeface="Arial"/>
              <a:buChar char="•"/>
              <a:defRPr sz="16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Solar + wind are used in significant quantities only with strong government preferences.</a:t>
            </a:r>
          </a:p>
          <a:p>
            <a:pPr marL="165100" indent="-165100">
              <a:lnSpc>
                <a:spcPct val="120000"/>
              </a:lnSpc>
              <a:buSzPct val="100000"/>
              <a:buFont typeface="Arial"/>
              <a:buChar char="•"/>
              <a:defRPr sz="16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Solar + wind use correlates strongly with higher prices.</a:t>
            </a:r>
          </a:p>
          <a:p>
            <a:pPr marL="165100" indent="-165100">
              <a:lnSpc>
                <a:spcPct val="120000"/>
              </a:lnSpc>
              <a:buSzPct val="100000"/>
              <a:buFont typeface="Arial"/>
              <a:buChar char="•"/>
              <a:defRPr sz="16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Solar + wind only provides electricity, which is 1/5 of world energy.</a:t>
            </a:r>
          </a:p>
        </p:txBody>
      </p:sp>
      <p:pic>
        <p:nvPicPr>
          <p:cNvPr id="209" name="Picture 5" descr="Picture 5"/>
          <p:cNvPicPr>
            <a:picLocks noChangeAspect="1"/>
          </p:cNvPicPr>
          <p:nvPr/>
        </p:nvPicPr>
        <p:blipFill>
          <a:blip r:embed="rId3"/>
          <a:srcRect l="5442" r="7215"/>
          <a:stretch>
            <a:fillRect/>
          </a:stretch>
        </p:blipFill>
        <p:spPr>
          <a:xfrm>
            <a:off x="3954110" y="1341319"/>
            <a:ext cx="5519566" cy="35547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8092"/>
            </a:gs>
            <a:gs pos="100000">
              <a:srgbClr val="20355A"/>
            </a:gs>
          </a:gsLst>
          <a:lin ang="14519868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160"/>
          <p:cNvSpPr txBox="1"/>
          <p:nvPr/>
        </p:nvSpPr>
        <p:spPr>
          <a:xfrm>
            <a:off x="4067381" y="1368979"/>
            <a:ext cx="6782323" cy="3971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800" b="1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Key principle</a:t>
            </a:r>
          </a:p>
          <a:p>
            <a:pPr>
              <a:defRPr sz="28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defRPr sz="28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 cost of energy is determined by </a:t>
            </a:r>
            <a:r>
              <a:rPr b="1"/>
              <a:t>the cost of the total process</a:t>
            </a:r>
            <a:r>
              <a:t> for producing it</a:t>
            </a:r>
          </a:p>
          <a:p>
            <a:pPr>
              <a:defRPr sz="28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defRPr sz="28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It’s hard to create low-cost, processes for all the energy needs of billions of people around the world—especially for heavy-duty transportation energy</a:t>
            </a:r>
          </a:p>
        </p:txBody>
      </p:sp>
      <p:sp>
        <p:nvSpPr>
          <p:cNvPr id="212" name="Rectangle"/>
          <p:cNvSpPr/>
          <p:nvPr/>
        </p:nvSpPr>
        <p:spPr>
          <a:xfrm>
            <a:off x="6350" y="6418102"/>
            <a:ext cx="12179300" cy="433549"/>
          </a:xfrm>
          <a:prstGeom prst="rect">
            <a:avLst/>
          </a:prstGeom>
          <a:solidFill>
            <a:srgbClr val="004F5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3" name="TextBox 3"/>
          <p:cNvSpPr txBox="1"/>
          <p:nvPr/>
        </p:nvSpPr>
        <p:spPr>
          <a:xfrm>
            <a:off x="1822140" y="6496217"/>
            <a:ext cx="8547720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300" spc="10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For this and other shareable resources, </a:t>
            </a:r>
            <a:r>
              <a:rPr lang="en-US" b="1" dirty="0"/>
              <a:t>email </a:t>
            </a:r>
            <a:r>
              <a:rPr lang="en-US" b="1" u="sng" dirty="0" err="1">
                <a:uFill>
                  <a:solidFill>
                    <a:srgbClr val="0563C1"/>
                  </a:solidFill>
                </a:uFill>
              </a:rPr>
              <a:t>resources@alexepstein.com</a:t>
            </a:r>
            <a:endParaRPr lang="en-US" b="1" u="sng" dirty="0">
              <a:uFill>
                <a:solidFill>
                  <a:srgbClr val="0563C1"/>
                </a:solidFill>
              </a:uFill>
              <a:hlinkClick r:id="rId2"/>
            </a:endParaRPr>
          </a:p>
        </p:txBody>
      </p:sp>
      <p:sp>
        <p:nvSpPr>
          <p:cNvPr id="214" name="……………"/>
          <p:cNvSpPr/>
          <p:nvPr/>
        </p:nvSpPr>
        <p:spPr>
          <a:xfrm>
            <a:off x="-3811563" y="-73632"/>
            <a:ext cx="6883048" cy="7005264"/>
          </a:xfrm>
          <a:prstGeom prst="ellipse">
            <a:avLst/>
          </a:prstGeom>
          <a:gradFill>
            <a:gsLst>
              <a:gs pos="0">
                <a:srgbClr val="509BB8"/>
              </a:gs>
              <a:gs pos="100000">
                <a:srgbClr val="C3DAD9"/>
              </a:gs>
            </a:gsLst>
            <a:lin ang="15339379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……………</a:t>
            </a:r>
          </a:p>
        </p:txBody>
      </p:sp>
      <p:sp>
        <p:nvSpPr>
          <p:cNvPr id="215" name="Shape 167"/>
          <p:cNvSpPr txBox="1"/>
          <p:nvPr/>
        </p:nvSpPr>
        <p:spPr>
          <a:xfrm>
            <a:off x="368821" y="2182694"/>
            <a:ext cx="2286070" cy="2492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110000"/>
              </a:lnSpc>
              <a:defRPr sz="2000" b="1">
                <a:solidFill>
                  <a:srgbClr val="2639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Mining</a:t>
            </a:r>
          </a:p>
          <a:p>
            <a:pPr>
              <a:lnSpc>
                <a:spcPct val="110000"/>
              </a:lnSpc>
              <a:defRPr sz="2000" b="1">
                <a:solidFill>
                  <a:srgbClr val="2639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Processing</a:t>
            </a:r>
          </a:p>
          <a:p>
            <a:pPr>
              <a:lnSpc>
                <a:spcPct val="110000"/>
              </a:lnSpc>
              <a:defRPr sz="2000" b="1">
                <a:solidFill>
                  <a:srgbClr val="2639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Manufacturing</a:t>
            </a:r>
          </a:p>
          <a:p>
            <a:pPr>
              <a:lnSpc>
                <a:spcPct val="110000"/>
              </a:lnSpc>
              <a:defRPr sz="2000" b="1">
                <a:solidFill>
                  <a:srgbClr val="2639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Transportation</a:t>
            </a:r>
          </a:p>
          <a:p>
            <a:pPr>
              <a:lnSpc>
                <a:spcPct val="110000"/>
              </a:lnSpc>
              <a:defRPr sz="2000" b="1">
                <a:solidFill>
                  <a:srgbClr val="2639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Operation</a:t>
            </a:r>
          </a:p>
          <a:p>
            <a:pPr>
              <a:lnSpc>
                <a:spcPct val="110000"/>
              </a:lnSpc>
              <a:defRPr sz="2000" b="1">
                <a:solidFill>
                  <a:srgbClr val="2639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Maintenance</a:t>
            </a:r>
          </a:p>
          <a:p>
            <a:pPr>
              <a:lnSpc>
                <a:spcPct val="110000"/>
              </a:lnSpc>
              <a:defRPr sz="2000" b="1">
                <a:solidFill>
                  <a:srgbClr val="2639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Disposal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8092"/>
            </a:gs>
            <a:gs pos="100000">
              <a:srgbClr val="20355A"/>
            </a:gs>
          </a:gsLst>
          <a:lin ang="14519868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Rectangle"/>
          <p:cNvSpPr/>
          <p:nvPr/>
        </p:nvSpPr>
        <p:spPr>
          <a:xfrm>
            <a:off x="6350" y="6418102"/>
            <a:ext cx="12179300" cy="433549"/>
          </a:xfrm>
          <a:prstGeom prst="rect">
            <a:avLst/>
          </a:prstGeom>
          <a:solidFill>
            <a:srgbClr val="004F5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8" name="TextBox 3"/>
          <p:cNvSpPr txBox="1"/>
          <p:nvPr/>
        </p:nvSpPr>
        <p:spPr>
          <a:xfrm>
            <a:off x="1822140" y="6496217"/>
            <a:ext cx="8547720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300" spc="10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For this and other shareable resources, </a:t>
            </a:r>
            <a:r>
              <a:rPr lang="en-US" b="1" dirty="0"/>
              <a:t>email </a:t>
            </a:r>
            <a:r>
              <a:rPr lang="en-US" b="1" u="sng" dirty="0" err="1">
                <a:uFill>
                  <a:solidFill>
                    <a:srgbClr val="0563C1"/>
                  </a:solidFill>
                </a:uFill>
              </a:rPr>
              <a:t>resources@alexepstein.com</a:t>
            </a:r>
            <a:endParaRPr lang="en-US" b="1" u="sng" dirty="0">
              <a:uFill>
                <a:solidFill>
                  <a:srgbClr val="0563C1"/>
                </a:solidFill>
              </a:uFill>
              <a:hlinkClick r:id="rId2"/>
            </a:endParaRPr>
          </a:p>
        </p:txBody>
      </p:sp>
      <p:sp>
        <p:nvSpPr>
          <p:cNvPr id="219" name="……………"/>
          <p:cNvSpPr/>
          <p:nvPr/>
        </p:nvSpPr>
        <p:spPr>
          <a:xfrm>
            <a:off x="-3811563" y="-73632"/>
            <a:ext cx="6883048" cy="7005264"/>
          </a:xfrm>
          <a:prstGeom prst="ellipse">
            <a:avLst/>
          </a:prstGeom>
          <a:gradFill>
            <a:gsLst>
              <a:gs pos="0">
                <a:srgbClr val="509BB8"/>
              </a:gs>
              <a:gs pos="100000">
                <a:srgbClr val="C3DAD9"/>
              </a:gs>
            </a:gsLst>
            <a:lin ang="15339379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……………</a:t>
            </a:r>
          </a:p>
        </p:txBody>
      </p:sp>
      <p:sp>
        <p:nvSpPr>
          <p:cNvPr id="220" name="Shape 167"/>
          <p:cNvSpPr txBox="1"/>
          <p:nvPr/>
        </p:nvSpPr>
        <p:spPr>
          <a:xfrm>
            <a:off x="227909" y="2700344"/>
            <a:ext cx="2465477" cy="1254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600">
                <a:solidFill>
                  <a:srgbClr val="2639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The truth about solar and wind:</a:t>
            </a:r>
            <a:r>
              <a:t> unreliability 1) requires dependence on “reliables,” 2) creates huge system costs </a:t>
            </a:r>
          </a:p>
        </p:txBody>
      </p:sp>
      <p:pic>
        <p:nvPicPr>
          <p:cNvPr id="221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153" y="824414"/>
            <a:ext cx="7598101" cy="49512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8092"/>
            </a:gs>
            <a:gs pos="100000">
              <a:srgbClr val="20355A"/>
            </a:gs>
          </a:gsLst>
          <a:lin ang="14519868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"/>
          <p:cNvSpPr/>
          <p:nvPr/>
        </p:nvSpPr>
        <p:spPr>
          <a:xfrm>
            <a:off x="6350" y="6418102"/>
            <a:ext cx="12179300" cy="433549"/>
          </a:xfrm>
          <a:prstGeom prst="rect">
            <a:avLst/>
          </a:prstGeom>
          <a:solidFill>
            <a:srgbClr val="004F5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4" name="TextBox 3"/>
          <p:cNvSpPr txBox="1"/>
          <p:nvPr/>
        </p:nvSpPr>
        <p:spPr>
          <a:xfrm>
            <a:off x="1822140" y="6496217"/>
            <a:ext cx="8547720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300" spc="10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For this and other shareable resources, </a:t>
            </a:r>
            <a:r>
              <a:rPr lang="en-US" b="1" dirty="0"/>
              <a:t>email </a:t>
            </a:r>
            <a:r>
              <a:rPr lang="en-US" b="1" u="sng" dirty="0" err="1">
                <a:uFill>
                  <a:solidFill>
                    <a:srgbClr val="0563C1"/>
                  </a:solidFill>
                </a:uFill>
              </a:rPr>
              <a:t>resources@alexepstein.com</a:t>
            </a:r>
            <a:endParaRPr lang="en-US" b="1" u="sng" dirty="0">
              <a:uFill>
                <a:solidFill>
                  <a:srgbClr val="0563C1"/>
                </a:solidFill>
              </a:uFill>
              <a:hlinkClick r:id="rId2"/>
            </a:endParaRPr>
          </a:p>
        </p:txBody>
      </p:sp>
      <p:sp>
        <p:nvSpPr>
          <p:cNvPr id="225" name="……………"/>
          <p:cNvSpPr/>
          <p:nvPr/>
        </p:nvSpPr>
        <p:spPr>
          <a:xfrm>
            <a:off x="-3811563" y="-73632"/>
            <a:ext cx="6883048" cy="7005264"/>
          </a:xfrm>
          <a:prstGeom prst="ellipse">
            <a:avLst/>
          </a:prstGeom>
          <a:gradFill>
            <a:gsLst>
              <a:gs pos="0">
                <a:srgbClr val="509BB8"/>
              </a:gs>
              <a:gs pos="100000">
                <a:srgbClr val="C3DAD9"/>
              </a:gs>
            </a:gsLst>
            <a:lin ang="15339379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……………</a:t>
            </a:r>
          </a:p>
        </p:txBody>
      </p:sp>
      <p:grpSp>
        <p:nvGrpSpPr>
          <p:cNvPr id="228" name="Group"/>
          <p:cNvGrpSpPr/>
          <p:nvPr/>
        </p:nvGrpSpPr>
        <p:grpSpPr>
          <a:xfrm>
            <a:off x="316809" y="2422254"/>
            <a:ext cx="2932433" cy="2013493"/>
            <a:chOff x="0" y="0"/>
            <a:chExt cx="2932432" cy="2013492"/>
          </a:xfrm>
        </p:grpSpPr>
        <p:sp>
          <p:nvSpPr>
            <p:cNvPr id="226" name="Shape 167"/>
            <p:cNvSpPr txBox="1"/>
            <p:nvPr/>
          </p:nvSpPr>
          <p:spPr>
            <a:xfrm>
              <a:off x="0" y="0"/>
              <a:ext cx="2932433" cy="8191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>
                <a:defRPr sz="2400" b="1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Undeniable</a:t>
              </a:r>
            </a:p>
            <a:p>
              <a:pPr>
                <a:defRPr sz="2400" b="1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fact 5</a:t>
              </a:r>
            </a:p>
          </p:txBody>
        </p:sp>
        <p:sp>
          <p:nvSpPr>
            <p:cNvPr id="227" name="Shape 167"/>
            <p:cNvSpPr txBox="1"/>
            <p:nvPr/>
          </p:nvSpPr>
          <p:spPr>
            <a:xfrm>
              <a:off x="0" y="825726"/>
              <a:ext cx="2364279" cy="11877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 sz="2400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Fossil fuels’ benefits going forward</a:t>
              </a:r>
            </a:p>
          </p:txBody>
        </p:sp>
      </p:grpSp>
      <p:sp>
        <p:nvSpPr>
          <p:cNvPr id="229" name="Fossil fuels give us an incredible ability to master climate danger, whether natural (massive) or manmade"/>
          <p:cNvSpPr txBox="1"/>
          <p:nvPr/>
        </p:nvSpPr>
        <p:spPr>
          <a:xfrm>
            <a:off x="3864736" y="167075"/>
            <a:ext cx="7533848" cy="1490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000" b="1" spc="59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Fossil fuels give us an incredible ability to master climate danger, whether natural (massive) or manmade</a:t>
            </a:r>
          </a:p>
        </p:txBody>
      </p:sp>
      <p:sp>
        <p:nvSpPr>
          <p:cNvPr id="230" name="Climate-related disaster deaths—extreme temperatures, storms, floods, wildfires, drought—down 98% over the last century.…"/>
          <p:cNvSpPr txBox="1"/>
          <p:nvPr/>
        </p:nvSpPr>
        <p:spPr>
          <a:xfrm>
            <a:off x="3864736" y="4961285"/>
            <a:ext cx="7855854" cy="1133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165100" indent="-165100">
              <a:lnSpc>
                <a:spcPct val="120000"/>
              </a:lnSpc>
              <a:buSzPct val="100000"/>
              <a:buFont typeface="Arial"/>
              <a:buChar char="•"/>
              <a:defRPr sz="16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Climate-related disaster deaths—extreme temperatures, storms, floods, wildfires, drought—down 98% over the last century.</a:t>
            </a:r>
          </a:p>
          <a:p>
            <a:pPr marL="165100" indent="-165100">
              <a:lnSpc>
                <a:spcPct val="120000"/>
              </a:lnSpc>
              <a:buSzPct val="100000"/>
              <a:buFont typeface="Arial"/>
              <a:buChar char="•"/>
              <a:defRPr sz="16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Made possible by fossil fueled climate mastery.</a:t>
            </a:r>
          </a:p>
          <a:p>
            <a:pPr marL="165100" indent="-165100">
              <a:lnSpc>
                <a:spcPct val="120000"/>
              </a:lnSpc>
              <a:buSzPct val="100000"/>
              <a:buFont typeface="Arial"/>
              <a:buChar char="•"/>
              <a:defRPr sz="16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E.g., 100 million people live below sea level (high tide).</a:t>
            </a:r>
          </a:p>
        </p:txBody>
      </p:sp>
      <p:pic>
        <p:nvPicPr>
          <p:cNvPr id="231" name="Picture 2" descr="Picture 2"/>
          <p:cNvPicPr>
            <a:picLocks noChangeAspect="1"/>
          </p:cNvPicPr>
          <p:nvPr/>
        </p:nvPicPr>
        <p:blipFill>
          <a:blip r:embed="rId3"/>
          <a:srcRect l="3765"/>
          <a:stretch>
            <a:fillRect/>
          </a:stretch>
        </p:blipFill>
        <p:spPr>
          <a:xfrm>
            <a:off x="3937179" y="1791574"/>
            <a:ext cx="5053884" cy="29540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8092"/>
            </a:gs>
            <a:gs pos="100000">
              <a:srgbClr val="20355A"/>
            </a:gs>
          </a:gsLst>
          <a:lin ang="14519868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Rectangle"/>
          <p:cNvSpPr/>
          <p:nvPr/>
        </p:nvSpPr>
        <p:spPr>
          <a:xfrm>
            <a:off x="6350" y="6418102"/>
            <a:ext cx="12179300" cy="433549"/>
          </a:xfrm>
          <a:prstGeom prst="rect">
            <a:avLst/>
          </a:prstGeom>
          <a:solidFill>
            <a:srgbClr val="004F5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34" name="TextBox 3"/>
          <p:cNvSpPr txBox="1"/>
          <p:nvPr/>
        </p:nvSpPr>
        <p:spPr>
          <a:xfrm>
            <a:off x="1822140" y="6496217"/>
            <a:ext cx="8547720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300" spc="10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For this and other shareable resources, </a:t>
            </a:r>
            <a:r>
              <a:rPr lang="en-US" b="1" dirty="0"/>
              <a:t>email </a:t>
            </a:r>
            <a:r>
              <a:rPr lang="en-US" b="1" u="sng" dirty="0" err="1">
                <a:uFill>
                  <a:solidFill>
                    <a:srgbClr val="0563C1"/>
                  </a:solidFill>
                </a:uFill>
              </a:rPr>
              <a:t>resources@alexepstein.com</a:t>
            </a:r>
            <a:endParaRPr lang="en-US" b="1" u="sng" dirty="0">
              <a:uFill>
                <a:solidFill>
                  <a:srgbClr val="0563C1"/>
                </a:solidFill>
              </a:uFill>
              <a:hlinkClick r:id="rId2"/>
            </a:endParaRPr>
          </a:p>
        </p:txBody>
      </p:sp>
      <p:sp>
        <p:nvSpPr>
          <p:cNvPr id="235" name="……………"/>
          <p:cNvSpPr/>
          <p:nvPr/>
        </p:nvSpPr>
        <p:spPr>
          <a:xfrm>
            <a:off x="-3811563" y="-73632"/>
            <a:ext cx="6883048" cy="7005264"/>
          </a:xfrm>
          <a:prstGeom prst="ellipse">
            <a:avLst/>
          </a:prstGeom>
          <a:gradFill>
            <a:gsLst>
              <a:gs pos="0">
                <a:srgbClr val="509BB8"/>
              </a:gs>
              <a:gs pos="100000">
                <a:srgbClr val="C3DAD9"/>
              </a:gs>
            </a:gsLst>
            <a:lin ang="15339379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……………</a:t>
            </a:r>
          </a:p>
        </p:txBody>
      </p:sp>
      <p:grpSp>
        <p:nvGrpSpPr>
          <p:cNvPr id="238" name="Group"/>
          <p:cNvGrpSpPr/>
          <p:nvPr/>
        </p:nvGrpSpPr>
        <p:grpSpPr>
          <a:xfrm>
            <a:off x="316809" y="2600054"/>
            <a:ext cx="2932433" cy="470127"/>
            <a:chOff x="0" y="0"/>
            <a:chExt cx="2932432" cy="470126"/>
          </a:xfrm>
        </p:grpSpPr>
        <p:sp>
          <p:nvSpPr>
            <p:cNvPr id="236" name="Shape 167"/>
            <p:cNvSpPr/>
            <p:nvPr/>
          </p:nvSpPr>
          <p:spPr>
            <a:xfrm>
              <a:off x="0" y="0"/>
              <a:ext cx="2932433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 sz="2400" b="1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Conclusion</a:t>
              </a:r>
            </a:p>
          </p:txBody>
        </p:sp>
        <p:sp>
          <p:nvSpPr>
            <p:cNvPr id="237" name="Shape 167"/>
            <p:cNvSpPr/>
            <p:nvPr/>
          </p:nvSpPr>
          <p:spPr>
            <a:xfrm>
              <a:off x="0" y="470126"/>
              <a:ext cx="23642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 sz="2400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Fossil fuels’ benefits going forward</a:t>
              </a:r>
            </a:p>
          </p:txBody>
        </p:sp>
      </p:grpSp>
      <p:sp>
        <p:nvSpPr>
          <p:cNvPr id="239" name="The benefits of continuing fossil fuel use: conclusion"/>
          <p:cNvSpPr txBox="1"/>
          <p:nvPr/>
        </p:nvSpPr>
        <p:spPr>
          <a:xfrm>
            <a:off x="3864736" y="509975"/>
            <a:ext cx="7583526" cy="1020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000" b="1" spc="59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The benefits of continuing fossil fuel use: conclusion</a:t>
            </a:r>
          </a:p>
        </p:txBody>
      </p:sp>
      <p:sp>
        <p:nvSpPr>
          <p:cNvPr id="240" name="Shape 160"/>
          <p:cNvSpPr txBox="1"/>
          <p:nvPr/>
        </p:nvSpPr>
        <p:spPr>
          <a:xfrm>
            <a:off x="3864667" y="1785029"/>
            <a:ext cx="7776541" cy="413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4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If we are free to use fossil fuels, </a:t>
            </a:r>
            <a:r>
              <a:rPr b="1"/>
              <a:t>then billions more people can have the energy they need to be productive and prosperous—and be safe from climate.</a:t>
            </a:r>
          </a:p>
          <a:p>
            <a:pPr>
              <a:defRPr sz="24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b="1"/>
          </a:p>
          <a:p>
            <a:pPr>
              <a:defRPr sz="24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If and to the extent we try to eliminate fossil fuel use, virtually all the world’s 8 billion people will plunge into poverty and premature death.</a:t>
            </a:r>
          </a:p>
          <a:p>
            <a:pPr>
              <a:defRPr sz="24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defRPr sz="24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 deadly global energy crisis has been caused by just 1% implementation of the anti-fossil-fuel agenda.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8092"/>
            </a:gs>
            <a:gs pos="100000">
              <a:srgbClr val="20355A"/>
            </a:gs>
          </a:gsLst>
          <a:lin ang="14519868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Rectangle"/>
          <p:cNvSpPr/>
          <p:nvPr/>
        </p:nvSpPr>
        <p:spPr>
          <a:xfrm>
            <a:off x="6350" y="6418102"/>
            <a:ext cx="12179300" cy="433549"/>
          </a:xfrm>
          <a:prstGeom prst="rect">
            <a:avLst/>
          </a:prstGeom>
          <a:solidFill>
            <a:srgbClr val="004F5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2" name="TextBox 3"/>
          <p:cNvSpPr txBox="1"/>
          <p:nvPr/>
        </p:nvSpPr>
        <p:spPr>
          <a:xfrm>
            <a:off x="1822140" y="6496217"/>
            <a:ext cx="8547720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300" spc="10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For this and other shareable resources, </a:t>
            </a:r>
            <a:r>
              <a:rPr lang="en-US" b="1" dirty="0"/>
              <a:t>email </a:t>
            </a:r>
            <a:r>
              <a:rPr lang="en-US" b="1" u="sng" dirty="0" err="1">
                <a:uFill>
                  <a:solidFill>
                    <a:srgbClr val="0563C1"/>
                  </a:solidFill>
                </a:uFill>
              </a:rPr>
              <a:t>resources@alexepstein.com</a:t>
            </a:r>
            <a:endParaRPr lang="en-US" b="1" u="sng" dirty="0">
              <a:uFill>
                <a:solidFill>
                  <a:srgbClr val="0563C1"/>
                </a:solidFill>
              </a:uFill>
              <a:hlinkClick r:id="rId2"/>
            </a:endParaRPr>
          </a:p>
        </p:txBody>
      </p:sp>
      <p:sp>
        <p:nvSpPr>
          <p:cNvPr id="253" name="……………"/>
          <p:cNvSpPr/>
          <p:nvPr/>
        </p:nvSpPr>
        <p:spPr>
          <a:xfrm>
            <a:off x="-3811563" y="-73632"/>
            <a:ext cx="6883048" cy="7005264"/>
          </a:xfrm>
          <a:prstGeom prst="ellipse">
            <a:avLst/>
          </a:prstGeom>
          <a:gradFill>
            <a:gsLst>
              <a:gs pos="0">
                <a:srgbClr val="509BB8"/>
              </a:gs>
              <a:gs pos="100000">
                <a:srgbClr val="C3DAD9"/>
              </a:gs>
            </a:gsLst>
            <a:lin ang="15339379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……………</a:t>
            </a:r>
          </a:p>
        </p:txBody>
      </p:sp>
      <p:grpSp>
        <p:nvGrpSpPr>
          <p:cNvPr id="256" name="Group"/>
          <p:cNvGrpSpPr/>
          <p:nvPr/>
        </p:nvGrpSpPr>
        <p:grpSpPr>
          <a:xfrm>
            <a:off x="253309" y="2422254"/>
            <a:ext cx="2932433" cy="825727"/>
            <a:chOff x="0" y="0"/>
            <a:chExt cx="2932432" cy="825726"/>
          </a:xfrm>
        </p:grpSpPr>
        <p:sp>
          <p:nvSpPr>
            <p:cNvPr id="254" name="Shape 167"/>
            <p:cNvSpPr/>
            <p:nvPr/>
          </p:nvSpPr>
          <p:spPr>
            <a:xfrm>
              <a:off x="0" y="0"/>
              <a:ext cx="2932433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>
                <a:defRPr sz="2400" b="1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Undeniable</a:t>
              </a:r>
            </a:p>
            <a:p>
              <a:pPr>
                <a:defRPr sz="2400" b="1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fact 1</a:t>
              </a:r>
            </a:p>
          </p:txBody>
        </p:sp>
        <p:sp>
          <p:nvSpPr>
            <p:cNvPr id="255" name="Shape 167"/>
            <p:cNvSpPr/>
            <p:nvPr/>
          </p:nvSpPr>
          <p:spPr>
            <a:xfrm>
              <a:off x="0" y="825726"/>
              <a:ext cx="23642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 sz="2400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Full effects of CO2 going forward (- and +) with precision</a:t>
              </a:r>
            </a:p>
          </p:txBody>
        </p:sp>
      </p:grpSp>
      <p:sp>
        <p:nvSpPr>
          <p:cNvPr id="257" name="Our CO2 emissions of the last 170 years of fossil fuel use have correlated with 1°C warming and significant greening"/>
          <p:cNvSpPr txBox="1"/>
          <p:nvPr/>
        </p:nvSpPr>
        <p:spPr>
          <a:xfrm>
            <a:off x="4372736" y="268675"/>
            <a:ext cx="6188213" cy="1959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000" b="1" spc="59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Our CO2 emissions of the last 170 years of fossil fuel use have correlated with 1°C warming and significant greening</a:t>
            </a:r>
          </a:p>
        </p:txBody>
      </p:sp>
      <p:pic>
        <p:nvPicPr>
          <p:cNvPr id="258" name="Picture 3" descr="Picture 3"/>
          <p:cNvPicPr>
            <a:picLocks noChangeAspect="1"/>
          </p:cNvPicPr>
          <p:nvPr/>
        </p:nvPicPr>
        <p:blipFill>
          <a:blip r:embed="rId3"/>
          <a:srcRect l="7669" r="7669"/>
          <a:stretch>
            <a:fillRect/>
          </a:stretch>
        </p:blipFill>
        <p:spPr>
          <a:xfrm>
            <a:off x="4459522" y="2404600"/>
            <a:ext cx="5434722" cy="3610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8092"/>
            </a:gs>
            <a:gs pos="100000">
              <a:srgbClr val="20355A"/>
            </a:gs>
          </a:gsLst>
          <a:lin ang="14519868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Rectangle"/>
          <p:cNvSpPr/>
          <p:nvPr/>
        </p:nvSpPr>
        <p:spPr>
          <a:xfrm>
            <a:off x="6350" y="6418102"/>
            <a:ext cx="12179300" cy="433549"/>
          </a:xfrm>
          <a:prstGeom prst="rect">
            <a:avLst/>
          </a:prstGeom>
          <a:solidFill>
            <a:srgbClr val="004F5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61" name="TextBox 3"/>
          <p:cNvSpPr txBox="1"/>
          <p:nvPr/>
        </p:nvSpPr>
        <p:spPr>
          <a:xfrm>
            <a:off x="1822140" y="6496217"/>
            <a:ext cx="8547720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300" spc="10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For this and other shareable resources, </a:t>
            </a:r>
            <a:r>
              <a:rPr lang="en-US" b="1" dirty="0"/>
              <a:t>email </a:t>
            </a:r>
            <a:r>
              <a:rPr lang="en-US" b="1" u="sng" dirty="0" err="1">
                <a:uFill>
                  <a:solidFill>
                    <a:srgbClr val="0563C1"/>
                  </a:solidFill>
                </a:uFill>
              </a:rPr>
              <a:t>resources@alexepstein.com</a:t>
            </a:r>
            <a:endParaRPr lang="en-US" b="1" u="sng" dirty="0">
              <a:uFill>
                <a:solidFill>
                  <a:srgbClr val="0563C1"/>
                </a:solidFill>
              </a:uFill>
              <a:hlinkClick r:id="rId2"/>
            </a:endParaRPr>
          </a:p>
        </p:txBody>
      </p:sp>
      <p:sp>
        <p:nvSpPr>
          <p:cNvPr id="262" name="……………"/>
          <p:cNvSpPr/>
          <p:nvPr/>
        </p:nvSpPr>
        <p:spPr>
          <a:xfrm>
            <a:off x="-3811563" y="-73632"/>
            <a:ext cx="6883048" cy="7005264"/>
          </a:xfrm>
          <a:prstGeom prst="ellipse">
            <a:avLst/>
          </a:prstGeom>
          <a:gradFill>
            <a:gsLst>
              <a:gs pos="0">
                <a:srgbClr val="509BB8"/>
              </a:gs>
              <a:gs pos="100000">
                <a:srgbClr val="C3DAD9"/>
              </a:gs>
            </a:gsLst>
            <a:lin ang="15339379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……………</a:t>
            </a:r>
          </a:p>
        </p:txBody>
      </p:sp>
      <p:grpSp>
        <p:nvGrpSpPr>
          <p:cNvPr id="265" name="Group"/>
          <p:cNvGrpSpPr/>
          <p:nvPr/>
        </p:nvGrpSpPr>
        <p:grpSpPr>
          <a:xfrm>
            <a:off x="253309" y="2422254"/>
            <a:ext cx="2932433" cy="825727"/>
            <a:chOff x="0" y="0"/>
            <a:chExt cx="2932432" cy="825726"/>
          </a:xfrm>
        </p:grpSpPr>
        <p:sp>
          <p:nvSpPr>
            <p:cNvPr id="263" name="Shape 167"/>
            <p:cNvSpPr/>
            <p:nvPr/>
          </p:nvSpPr>
          <p:spPr>
            <a:xfrm>
              <a:off x="0" y="0"/>
              <a:ext cx="2932433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>
                <a:defRPr sz="2400" b="1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Undeniable</a:t>
              </a:r>
            </a:p>
            <a:p>
              <a:pPr>
                <a:defRPr sz="2400" b="1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fact 2</a:t>
              </a:r>
            </a:p>
          </p:txBody>
        </p:sp>
        <p:sp>
          <p:nvSpPr>
            <p:cNvPr id="264" name="Shape 167"/>
            <p:cNvSpPr/>
            <p:nvPr/>
          </p:nvSpPr>
          <p:spPr>
            <a:xfrm>
              <a:off x="0" y="825726"/>
              <a:ext cx="23642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 sz="2400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Full effects of CO2 going forward (- and +) with precision</a:t>
              </a:r>
            </a:p>
          </p:txBody>
        </p:sp>
      </p:grpSp>
      <p:sp>
        <p:nvSpPr>
          <p:cNvPr id="266" name="We still have far more cold-related deaths than heat-related deaths."/>
          <p:cNvSpPr txBox="1"/>
          <p:nvPr/>
        </p:nvSpPr>
        <p:spPr>
          <a:xfrm>
            <a:off x="4372736" y="268675"/>
            <a:ext cx="6687778" cy="1490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000" b="1" spc="59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We still have far more cold-related deaths than heat-related deaths.</a:t>
            </a:r>
            <a:br/>
            <a:endParaRPr/>
          </a:p>
        </p:txBody>
      </p:sp>
      <p:pic>
        <p:nvPicPr>
          <p:cNvPr id="267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786" y="1772564"/>
            <a:ext cx="6687777" cy="39440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8092"/>
            </a:gs>
            <a:gs pos="100000">
              <a:srgbClr val="20355A"/>
            </a:gs>
          </a:gsLst>
          <a:lin ang="14519868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Rectangle"/>
          <p:cNvSpPr/>
          <p:nvPr/>
        </p:nvSpPr>
        <p:spPr>
          <a:xfrm>
            <a:off x="6350" y="6418102"/>
            <a:ext cx="12179300" cy="433549"/>
          </a:xfrm>
          <a:prstGeom prst="rect">
            <a:avLst/>
          </a:prstGeom>
          <a:solidFill>
            <a:srgbClr val="004F5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70" name="TextBox 3"/>
          <p:cNvSpPr txBox="1"/>
          <p:nvPr/>
        </p:nvSpPr>
        <p:spPr>
          <a:xfrm>
            <a:off x="1822140" y="6496217"/>
            <a:ext cx="8547720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300" spc="10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For this and other shareable resources, </a:t>
            </a:r>
            <a:r>
              <a:rPr lang="en-US" b="1" dirty="0"/>
              <a:t>email </a:t>
            </a:r>
            <a:r>
              <a:rPr lang="en-US" b="1" u="sng" dirty="0" err="1">
                <a:uFill>
                  <a:solidFill>
                    <a:srgbClr val="0563C1"/>
                  </a:solidFill>
                </a:uFill>
              </a:rPr>
              <a:t>resources@alexepstein.com</a:t>
            </a:r>
            <a:endParaRPr lang="en-US" b="1" u="sng" dirty="0">
              <a:uFill>
                <a:solidFill>
                  <a:srgbClr val="0563C1"/>
                </a:solidFill>
              </a:uFill>
              <a:hlinkClick r:id="rId2"/>
            </a:endParaRPr>
          </a:p>
        </p:txBody>
      </p:sp>
      <p:sp>
        <p:nvSpPr>
          <p:cNvPr id="271" name="……………"/>
          <p:cNvSpPr/>
          <p:nvPr/>
        </p:nvSpPr>
        <p:spPr>
          <a:xfrm>
            <a:off x="-3811563" y="-73632"/>
            <a:ext cx="6883048" cy="7005264"/>
          </a:xfrm>
          <a:prstGeom prst="ellipse">
            <a:avLst/>
          </a:prstGeom>
          <a:gradFill>
            <a:gsLst>
              <a:gs pos="0">
                <a:srgbClr val="509BB8"/>
              </a:gs>
              <a:gs pos="100000">
                <a:srgbClr val="C3DAD9"/>
              </a:gs>
            </a:gsLst>
            <a:lin ang="15339379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……………</a:t>
            </a:r>
          </a:p>
        </p:txBody>
      </p:sp>
      <p:grpSp>
        <p:nvGrpSpPr>
          <p:cNvPr id="274" name="Group"/>
          <p:cNvGrpSpPr/>
          <p:nvPr/>
        </p:nvGrpSpPr>
        <p:grpSpPr>
          <a:xfrm>
            <a:off x="253309" y="2422254"/>
            <a:ext cx="2932433" cy="825727"/>
            <a:chOff x="0" y="0"/>
            <a:chExt cx="2932432" cy="825726"/>
          </a:xfrm>
        </p:grpSpPr>
        <p:sp>
          <p:nvSpPr>
            <p:cNvPr id="272" name="Shape 167"/>
            <p:cNvSpPr/>
            <p:nvPr/>
          </p:nvSpPr>
          <p:spPr>
            <a:xfrm>
              <a:off x="0" y="0"/>
              <a:ext cx="2932433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>
                <a:defRPr sz="2400" b="1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Undeniable</a:t>
              </a:r>
            </a:p>
            <a:p>
              <a:pPr>
                <a:defRPr sz="2400" b="1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fact 3</a:t>
              </a:r>
            </a:p>
          </p:txBody>
        </p:sp>
        <p:sp>
          <p:nvSpPr>
            <p:cNvPr id="273" name="Shape 167"/>
            <p:cNvSpPr/>
            <p:nvPr/>
          </p:nvSpPr>
          <p:spPr>
            <a:xfrm>
              <a:off x="0" y="825726"/>
              <a:ext cx="23642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 sz="2400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Full effects of CO2 going forward (- and +) with precision</a:t>
              </a:r>
            </a:p>
          </p:txBody>
        </p:sp>
      </p:grpSp>
      <p:sp>
        <p:nvSpPr>
          <p:cNvPr id="275" name="Warming occurs more in colder places, during colder seasons, and at colder times."/>
          <p:cNvSpPr txBox="1"/>
          <p:nvPr/>
        </p:nvSpPr>
        <p:spPr>
          <a:xfrm>
            <a:off x="4074036" y="334455"/>
            <a:ext cx="6687777" cy="6189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000" b="1" spc="59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Warming occurs more in colder places, during colder seasons, and at colder times.</a:t>
            </a:r>
            <a:br/>
            <a:endParaRPr/>
          </a:p>
          <a:p>
            <a:pPr>
              <a:defRPr sz="3000" b="1" spc="59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defRPr sz="3000" b="1" spc="59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defRPr sz="3000" b="1" spc="59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defRPr sz="3000" b="1" spc="59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defRPr sz="3000" b="1" spc="59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defRPr sz="3000" b="1" spc="59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defRPr sz="3000" b="1" spc="59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defRPr sz="3000" b="1" spc="59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grpSp>
        <p:nvGrpSpPr>
          <p:cNvPr id="280" name="Group"/>
          <p:cNvGrpSpPr/>
          <p:nvPr/>
        </p:nvGrpSpPr>
        <p:grpSpPr>
          <a:xfrm>
            <a:off x="4105357" y="1945063"/>
            <a:ext cx="7606624" cy="4120897"/>
            <a:chOff x="0" y="0"/>
            <a:chExt cx="7606622" cy="4120896"/>
          </a:xfrm>
        </p:grpSpPr>
        <p:sp>
          <p:nvSpPr>
            <p:cNvPr id="276" name="Rectangle"/>
            <p:cNvSpPr/>
            <p:nvPr/>
          </p:nvSpPr>
          <p:spPr>
            <a:xfrm>
              <a:off x="0" y="0"/>
              <a:ext cx="7606623" cy="4120897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grpSp>
          <p:nvGrpSpPr>
            <p:cNvPr id="279" name="Group"/>
            <p:cNvGrpSpPr/>
            <p:nvPr/>
          </p:nvGrpSpPr>
          <p:grpSpPr>
            <a:xfrm>
              <a:off x="9440" y="37641"/>
              <a:ext cx="7577567" cy="3921168"/>
              <a:chOff x="0" y="0"/>
              <a:chExt cx="7577565" cy="3921167"/>
            </a:xfrm>
          </p:grpSpPr>
          <p:pic>
            <p:nvPicPr>
              <p:cNvPr id="277" name="Picture 2" descr="Picture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2682"/>
                <a:ext cx="3772985" cy="391848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8" name="Picture 5" descr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72984" y="0"/>
                <a:ext cx="3804582" cy="37028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Oval"/>
          <p:cNvSpPr/>
          <p:nvPr/>
        </p:nvSpPr>
        <p:spPr>
          <a:xfrm>
            <a:off x="2654476" y="-5724698"/>
            <a:ext cx="6883048" cy="7005264"/>
          </a:xfrm>
          <a:prstGeom prst="ellipse">
            <a:avLst/>
          </a:prstGeom>
          <a:gradFill>
            <a:gsLst>
              <a:gs pos="0">
                <a:srgbClr val="779B99"/>
              </a:gs>
              <a:gs pos="100000">
                <a:srgbClr val="C3DAD9"/>
              </a:gs>
            </a:gsLst>
            <a:lin ang="18039136"/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113" name="Video 1 protest" descr="Video 1 protest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618" y="0"/>
            <a:ext cx="121920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Rectangle"/>
          <p:cNvSpPr/>
          <p:nvPr/>
        </p:nvSpPr>
        <p:spPr>
          <a:xfrm>
            <a:off x="6350" y="6418102"/>
            <a:ext cx="12179300" cy="433549"/>
          </a:xfrm>
          <a:prstGeom prst="rect">
            <a:avLst/>
          </a:prstGeom>
          <a:solidFill>
            <a:srgbClr val="004F5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15" name="TextBox 3"/>
          <p:cNvSpPr txBox="1"/>
          <p:nvPr/>
        </p:nvSpPr>
        <p:spPr>
          <a:xfrm>
            <a:off x="1822140" y="6496217"/>
            <a:ext cx="8547720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300" spc="10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For this and other shareable resources, </a:t>
            </a:r>
            <a:r>
              <a:rPr lang="en-US" b="1" dirty="0"/>
              <a:t>email </a:t>
            </a:r>
            <a:r>
              <a:rPr lang="en-US" b="1" u="sng" dirty="0" err="1">
                <a:uFill>
                  <a:solidFill>
                    <a:srgbClr val="0563C1"/>
                  </a:solidFill>
                </a:uFill>
              </a:rPr>
              <a:t>resources@alexepstein.com</a:t>
            </a:r>
            <a:endParaRPr lang="en-US" b="1" u="sng" dirty="0">
              <a:uFill>
                <a:solidFill>
                  <a:srgbClr val="0563C1"/>
                </a:solidFill>
              </a:uFill>
              <a:hlinkClick r:id="rId5"/>
            </a:endParaRPr>
          </a:p>
        </p:txBody>
      </p:sp>
      <p:sp>
        <p:nvSpPr>
          <p:cNvPr id="116" name="Shape 167"/>
          <p:cNvSpPr txBox="1"/>
          <p:nvPr/>
        </p:nvSpPr>
        <p:spPr>
          <a:xfrm>
            <a:off x="2196415" y="179525"/>
            <a:ext cx="7799170" cy="783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lnSpc>
                <a:spcPct val="90000"/>
              </a:lnSpc>
              <a:defRPr sz="2400" b="1">
                <a:solidFill>
                  <a:srgbClr val="2639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 love</a:t>
            </a:r>
          </a:p>
          <a:p>
            <a:pPr algn="ctr">
              <a:lnSpc>
                <a:spcPct val="90000"/>
              </a:lnSpc>
              <a:defRPr sz="2400" b="1">
                <a:solidFill>
                  <a:srgbClr val="2639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Fossil Fuels</a:t>
            </a:r>
          </a:p>
        </p:txBody>
      </p:sp>
      <p:sp>
        <p:nvSpPr>
          <p:cNvPr id="117" name="Rectangle"/>
          <p:cNvSpPr/>
          <p:nvPr/>
        </p:nvSpPr>
        <p:spPr>
          <a:xfrm>
            <a:off x="-14355" y="-116901"/>
            <a:ext cx="12220710" cy="975876"/>
          </a:xfrm>
          <a:prstGeom prst="rect">
            <a:avLst/>
          </a:prstGeom>
          <a:gradFill>
            <a:gsLst>
              <a:gs pos="0">
                <a:srgbClr val="509BB8"/>
              </a:gs>
              <a:gs pos="100000">
                <a:srgbClr val="C3DAD9"/>
              </a:gs>
            </a:gsLst>
            <a:lin ang="6703470"/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/>
            </a:pPr>
            <a:endParaRPr/>
          </a:p>
        </p:txBody>
      </p:sp>
      <p:sp>
        <p:nvSpPr>
          <p:cNvPr id="118" name="Shape 167"/>
          <p:cNvSpPr txBox="1"/>
          <p:nvPr/>
        </p:nvSpPr>
        <p:spPr>
          <a:xfrm>
            <a:off x="2807661" y="243025"/>
            <a:ext cx="6576678" cy="1447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lnSpc>
                <a:spcPct val="90000"/>
              </a:lnSpc>
              <a:defRPr sz="2400" b="1">
                <a:solidFill>
                  <a:srgbClr val="2639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Practicing what I preach</a:t>
            </a:r>
          </a:p>
          <a:p>
            <a:pPr algn="ctr">
              <a:lnSpc>
                <a:spcPct val="90000"/>
              </a:lnSpc>
              <a:defRPr sz="2400" b="1">
                <a:solidFill>
                  <a:srgbClr val="2639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algn="ctr">
              <a:lnSpc>
                <a:spcPct val="90000"/>
              </a:lnSpc>
              <a:defRPr sz="2400" b="1">
                <a:solidFill>
                  <a:srgbClr val="2639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15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13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8092"/>
            </a:gs>
            <a:gs pos="100000">
              <a:srgbClr val="20355A"/>
            </a:gs>
          </a:gsLst>
          <a:lin ang="14519868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"/>
          <p:cNvSpPr/>
          <p:nvPr/>
        </p:nvSpPr>
        <p:spPr>
          <a:xfrm>
            <a:off x="6350" y="6418102"/>
            <a:ext cx="12179300" cy="433549"/>
          </a:xfrm>
          <a:prstGeom prst="rect">
            <a:avLst/>
          </a:prstGeom>
          <a:solidFill>
            <a:srgbClr val="004F5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83" name="TextBox 3"/>
          <p:cNvSpPr txBox="1"/>
          <p:nvPr/>
        </p:nvSpPr>
        <p:spPr>
          <a:xfrm>
            <a:off x="1822140" y="6496217"/>
            <a:ext cx="8547720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300" spc="10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For this and other shareable resources, </a:t>
            </a:r>
            <a:r>
              <a:rPr lang="en-US" b="1" dirty="0"/>
              <a:t>email </a:t>
            </a:r>
            <a:r>
              <a:rPr lang="en-US" b="1" u="sng" dirty="0" err="1">
                <a:uFill>
                  <a:solidFill>
                    <a:srgbClr val="0563C1"/>
                  </a:solidFill>
                </a:uFill>
              </a:rPr>
              <a:t>resources@alexepstein.com</a:t>
            </a:r>
            <a:endParaRPr lang="en-US" b="1" u="sng" dirty="0">
              <a:uFill>
                <a:solidFill>
                  <a:srgbClr val="0563C1"/>
                </a:solidFill>
              </a:uFill>
              <a:hlinkClick r:id="rId3"/>
            </a:endParaRPr>
          </a:p>
        </p:txBody>
      </p:sp>
      <p:sp>
        <p:nvSpPr>
          <p:cNvPr id="284" name="……………"/>
          <p:cNvSpPr/>
          <p:nvPr/>
        </p:nvSpPr>
        <p:spPr>
          <a:xfrm>
            <a:off x="-3811563" y="-73632"/>
            <a:ext cx="6883048" cy="7005264"/>
          </a:xfrm>
          <a:prstGeom prst="ellipse">
            <a:avLst/>
          </a:prstGeom>
          <a:gradFill>
            <a:gsLst>
              <a:gs pos="0">
                <a:srgbClr val="509BB8"/>
              </a:gs>
              <a:gs pos="100000">
                <a:srgbClr val="C3DAD9"/>
              </a:gs>
            </a:gsLst>
            <a:lin ang="15339379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……………</a:t>
            </a:r>
          </a:p>
        </p:txBody>
      </p:sp>
      <p:grpSp>
        <p:nvGrpSpPr>
          <p:cNvPr id="287" name="Group"/>
          <p:cNvGrpSpPr/>
          <p:nvPr/>
        </p:nvGrpSpPr>
        <p:grpSpPr>
          <a:xfrm>
            <a:off x="253309" y="2422254"/>
            <a:ext cx="2932433" cy="825727"/>
            <a:chOff x="0" y="0"/>
            <a:chExt cx="2932432" cy="825726"/>
          </a:xfrm>
        </p:grpSpPr>
        <p:sp>
          <p:nvSpPr>
            <p:cNvPr id="285" name="Shape 167"/>
            <p:cNvSpPr/>
            <p:nvPr/>
          </p:nvSpPr>
          <p:spPr>
            <a:xfrm>
              <a:off x="0" y="0"/>
              <a:ext cx="2932433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>
                <a:defRPr sz="2400" b="1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Undeniable</a:t>
              </a:r>
            </a:p>
            <a:p>
              <a:pPr>
                <a:defRPr sz="2400" b="1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fact 4</a:t>
              </a:r>
            </a:p>
          </p:txBody>
        </p:sp>
        <p:sp>
          <p:nvSpPr>
            <p:cNvPr id="286" name="Shape 167"/>
            <p:cNvSpPr/>
            <p:nvPr/>
          </p:nvSpPr>
          <p:spPr>
            <a:xfrm>
              <a:off x="0" y="825726"/>
              <a:ext cx="23642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 sz="2400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Full effects of CO2 going forward (- and +) with precision</a:t>
              </a:r>
            </a:p>
          </p:txBody>
        </p:sp>
      </p:grpSp>
      <p:sp>
        <p:nvSpPr>
          <p:cNvPr id="288" name="The “greenhouse effect” of CO2 is a diminishing, logarithmic effect, which means that even in (highly unlikely) extreme projections warming will slow."/>
          <p:cNvSpPr txBox="1"/>
          <p:nvPr/>
        </p:nvSpPr>
        <p:spPr>
          <a:xfrm>
            <a:off x="3693036" y="334455"/>
            <a:ext cx="6687777" cy="2429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000" b="1" spc="59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The “greenhouse effect” of CO2 is a diminishing, logarithmic effect, which means that even in (highly unlikely) extreme projections warming will slow.</a:t>
            </a:r>
          </a:p>
        </p:txBody>
      </p:sp>
      <p:grpSp>
        <p:nvGrpSpPr>
          <p:cNvPr id="291" name="Group"/>
          <p:cNvGrpSpPr/>
          <p:nvPr/>
        </p:nvGrpSpPr>
        <p:grpSpPr>
          <a:xfrm>
            <a:off x="3742024" y="3065412"/>
            <a:ext cx="7913102" cy="2488810"/>
            <a:chOff x="0" y="0"/>
            <a:chExt cx="7913101" cy="2488808"/>
          </a:xfrm>
        </p:grpSpPr>
        <p:pic>
          <p:nvPicPr>
            <p:cNvPr id="289" name="Picture 2" descr="Picture 2"/>
            <p:cNvPicPr>
              <a:picLocks noChangeAspect="1"/>
            </p:cNvPicPr>
            <p:nvPr/>
          </p:nvPicPr>
          <p:blipFill>
            <a:blip r:embed="rId4"/>
            <a:srcRect l="4763"/>
            <a:stretch>
              <a:fillRect/>
            </a:stretch>
          </p:blipFill>
          <p:spPr>
            <a:xfrm>
              <a:off x="0" y="0"/>
              <a:ext cx="4213807" cy="2488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0" name="Picture 4" descr="Picture 4"/>
            <p:cNvPicPr>
              <a:picLocks noChangeAspect="1"/>
            </p:cNvPicPr>
            <p:nvPr/>
          </p:nvPicPr>
          <p:blipFill>
            <a:blip r:embed="rId5"/>
            <a:srcRect l="5919"/>
            <a:stretch>
              <a:fillRect/>
            </a:stretch>
          </p:blipFill>
          <p:spPr>
            <a:xfrm>
              <a:off x="3750454" y="0"/>
              <a:ext cx="4162648" cy="2488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2" name="1 degree in 170 years."/>
          <p:cNvSpPr txBox="1"/>
          <p:nvPr/>
        </p:nvSpPr>
        <p:spPr>
          <a:xfrm>
            <a:off x="3770648" y="5806462"/>
            <a:ext cx="7855854" cy="358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165100" indent="-165100">
              <a:lnSpc>
                <a:spcPct val="120000"/>
              </a:lnSpc>
              <a:buSzPct val="100000"/>
              <a:buFont typeface="Arial"/>
              <a:buChar char="•"/>
              <a:defRPr sz="16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8092"/>
            </a:gs>
            <a:gs pos="100000">
              <a:srgbClr val="20355A"/>
            </a:gs>
          </a:gsLst>
          <a:lin ang="14519868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Rectangle"/>
          <p:cNvSpPr/>
          <p:nvPr/>
        </p:nvSpPr>
        <p:spPr>
          <a:xfrm>
            <a:off x="6350" y="6418102"/>
            <a:ext cx="12179300" cy="433549"/>
          </a:xfrm>
          <a:prstGeom prst="rect">
            <a:avLst/>
          </a:prstGeom>
          <a:solidFill>
            <a:srgbClr val="004F5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95" name="TextBox 3"/>
          <p:cNvSpPr txBox="1"/>
          <p:nvPr/>
        </p:nvSpPr>
        <p:spPr>
          <a:xfrm>
            <a:off x="1822140" y="6496217"/>
            <a:ext cx="8547720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300" spc="10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For this and other shareable resources, </a:t>
            </a:r>
            <a:r>
              <a:rPr lang="en-US" b="1" dirty="0"/>
              <a:t>email </a:t>
            </a:r>
            <a:r>
              <a:rPr lang="en-US" b="1" u="sng" dirty="0" err="1">
                <a:uFill>
                  <a:solidFill>
                    <a:srgbClr val="0563C1"/>
                  </a:solidFill>
                </a:uFill>
              </a:rPr>
              <a:t>resources@alexepstein.com</a:t>
            </a:r>
            <a:endParaRPr lang="en-US" b="1" u="sng" dirty="0">
              <a:uFill>
                <a:solidFill>
                  <a:srgbClr val="0563C1"/>
                </a:solidFill>
              </a:uFill>
              <a:hlinkClick r:id="rId2"/>
            </a:endParaRPr>
          </a:p>
        </p:txBody>
      </p:sp>
      <p:sp>
        <p:nvSpPr>
          <p:cNvPr id="296" name="……………"/>
          <p:cNvSpPr/>
          <p:nvPr/>
        </p:nvSpPr>
        <p:spPr>
          <a:xfrm>
            <a:off x="-3811563" y="-73632"/>
            <a:ext cx="6883048" cy="7005264"/>
          </a:xfrm>
          <a:prstGeom prst="ellipse">
            <a:avLst/>
          </a:prstGeom>
          <a:gradFill>
            <a:gsLst>
              <a:gs pos="0">
                <a:srgbClr val="509BB8"/>
              </a:gs>
              <a:gs pos="100000">
                <a:srgbClr val="C3DAD9"/>
              </a:gs>
            </a:gsLst>
            <a:lin ang="15339379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……………</a:t>
            </a:r>
          </a:p>
        </p:txBody>
      </p:sp>
      <p:grpSp>
        <p:nvGrpSpPr>
          <p:cNvPr id="299" name="Group"/>
          <p:cNvGrpSpPr/>
          <p:nvPr/>
        </p:nvGrpSpPr>
        <p:grpSpPr>
          <a:xfrm>
            <a:off x="253309" y="2422254"/>
            <a:ext cx="2932434" cy="830954"/>
            <a:chOff x="0" y="0"/>
            <a:chExt cx="2932433" cy="830953"/>
          </a:xfrm>
        </p:grpSpPr>
        <p:sp>
          <p:nvSpPr>
            <p:cNvPr id="297" name="Shape 167"/>
            <p:cNvSpPr/>
            <p:nvPr/>
          </p:nvSpPr>
          <p:spPr>
            <a:xfrm>
              <a:off x="0" y="0"/>
              <a:ext cx="2932433" cy="830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>
                <a:defRPr sz="2400" b="1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dirty="0"/>
                <a:t>Undeniable</a:t>
              </a:r>
            </a:p>
            <a:p>
              <a:pPr>
                <a:defRPr sz="2400" b="1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dirty="0"/>
                <a:t>fact </a:t>
              </a:r>
              <a:r>
                <a:rPr lang="en-US" dirty="0"/>
                <a:t>5</a:t>
              </a:r>
              <a:endParaRPr dirty="0"/>
            </a:p>
          </p:txBody>
        </p:sp>
        <p:sp>
          <p:nvSpPr>
            <p:cNvPr id="298" name="Shape 167"/>
            <p:cNvSpPr/>
            <p:nvPr/>
          </p:nvSpPr>
          <p:spPr>
            <a:xfrm>
              <a:off x="0" y="825726"/>
              <a:ext cx="23642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 sz="2400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Full effects of CO2 going forward (- and +) with precision</a:t>
              </a:r>
            </a:p>
          </p:txBody>
        </p:sp>
      </p:grpSp>
      <p:sp>
        <p:nvSpPr>
          <p:cNvPr id="300" name="IPCC projected changes in weather and sea level due to warming are all readily masterable by an empowered world."/>
          <p:cNvSpPr txBox="1"/>
          <p:nvPr/>
        </p:nvSpPr>
        <p:spPr>
          <a:xfrm>
            <a:off x="3693036" y="334455"/>
            <a:ext cx="7774427" cy="2429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000" b="1" spc="59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IPCC projected changes in weather and sea level due to warming are all readily masterable by an empowered world.</a:t>
            </a:r>
            <a:br/>
            <a:endParaRPr/>
          </a:p>
        </p:txBody>
      </p:sp>
      <p:sp>
        <p:nvSpPr>
          <p:cNvPr id="301" name="E.g., mainstream projects of storms being 1-10% more intense, 25% less frequent…"/>
          <p:cNvSpPr txBox="1"/>
          <p:nvPr/>
        </p:nvSpPr>
        <p:spPr>
          <a:xfrm>
            <a:off x="3652323" y="5227668"/>
            <a:ext cx="7855853" cy="587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165100" indent="-165100">
              <a:lnSpc>
                <a:spcPct val="120000"/>
              </a:lnSpc>
              <a:buSzPct val="100000"/>
              <a:buFont typeface="Arial"/>
              <a:buChar char="•"/>
              <a:defRPr sz="16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E.g., mainstream projects of storms being 1-10% more intense, 25% less frequent</a:t>
            </a:r>
          </a:p>
          <a:p>
            <a:pPr marL="165100" indent="-165100">
              <a:lnSpc>
                <a:spcPct val="120000"/>
              </a:lnSpc>
              <a:buSzPct val="100000"/>
              <a:buFont typeface="Arial"/>
              <a:buChar char="•"/>
              <a:defRPr sz="16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Extreme sea level projections of 3 feet in 100 years. Not in 10 years.</a:t>
            </a:r>
          </a:p>
        </p:txBody>
      </p:sp>
      <p:grpSp>
        <p:nvGrpSpPr>
          <p:cNvPr id="304" name="Group"/>
          <p:cNvGrpSpPr/>
          <p:nvPr/>
        </p:nvGrpSpPr>
        <p:grpSpPr>
          <a:xfrm>
            <a:off x="3726450" y="2464089"/>
            <a:ext cx="7995050" cy="2271372"/>
            <a:chOff x="0" y="0"/>
            <a:chExt cx="7995049" cy="2271371"/>
          </a:xfrm>
        </p:grpSpPr>
        <p:pic>
          <p:nvPicPr>
            <p:cNvPr id="302" name="Picture 4" descr="Picture 4"/>
            <p:cNvPicPr>
              <a:picLocks noChangeAspect="1"/>
            </p:cNvPicPr>
            <p:nvPr/>
          </p:nvPicPr>
          <p:blipFill>
            <a:blip r:embed="rId3"/>
            <a:srcRect r="4711"/>
            <a:stretch>
              <a:fillRect/>
            </a:stretch>
          </p:blipFill>
          <p:spPr>
            <a:xfrm>
              <a:off x="4147302" y="0"/>
              <a:ext cx="3847748" cy="22713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3" name="Picture 2" descr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4349868" cy="22713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8092"/>
            </a:gs>
            <a:gs pos="100000">
              <a:srgbClr val="20355A"/>
            </a:gs>
          </a:gsLst>
          <a:lin ang="14519868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Rectangle"/>
          <p:cNvSpPr/>
          <p:nvPr/>
        </p:nvSpPr>
        <p:spPr>
          <a:xfrm>
            <a:off x="6350" y="6418102"/>
            <a:ext cx="12179300" cy="433549"/>
          </a:xfrm>
          <a:prstGeom prst="rect">
            <a:avLst/>
          </a:prstGeom>
          <a:solidFill>
            <a:srgbClr val="004F5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07" name="TextBox 3"/>
          <p:cNvSpPr txBox="1"/>
          <p:nvPr/>
        </p:nvSpPr>
        <p:spPr>
          <a:xfrm>
            <a:off x="1822140" y="6496217"/>
            <a:ext cx="8547720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300" spc="10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For this and other shareable resources, </a:t>
            </a:r>
            <a:r>
              <a:rPr lang="en-US" b="1" dirty="0"/>
              <a:t>email </a:t>
            </a:r>
            <a:r>
              <a:rPr lang="en-US" b="1" u="sng" dirty="0" err="1">
                <a:uFill>
                  <a:solidFill>
                    <a:srgbClr val="0563C1"/>
                  </a:solidFill>
                </a:uFill>
              </a:rPr>
              <a:t>resources@alexepstein.com</a:t>
            </a:r>
            <a:endParaRPr lang="en-US" b="1" u="sng" dirty="0">
              <a:uFill>
                <a:solidFill>
                  <a:srgbClr val="0563C1"/>
                </a:solidFill>
              </a:uFill>
              <a:hlinkClick r:id="rId2"/>
            </a:endParaRPr>
          </a:p>
        </p:txBody>
      </p:sp>
      <p:sp>
        <p:nvSpPr>
          <p:cNvPr id="308" name="……………"/>
          <p:cNvSpPr/>
          <p:nvPr/>
        </p:nvSpPr>
        <p:spPr>
          <a:xfrm>
            <a:off x="-3811563" y="-73632"/>
            <a:ext cx="6883048" cy="7005264"/>
          </a:xfrm>
          <a:prstGeom prst="ellipse">
            <a:avLst/>
          </a:prstGeom>
          <a:gradFill>
            <a:gsLst>
              <a:gs pos="0">
                <a:srgbClr val="509BB8"/>
              </a:gs>
              <a:gs pos="100000">
                <a:srgbClr val="C3DAD9"/>
              </a:gs>
            </a:gsLst>
            <a:lin ang="15339379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……………</a:t>
            </a:r>
          </a:p>
        </p:txBody>
      </p:sp>
      <p:sp>
        <p:nvSpPr>
          <p:cNvPr id="309" name="Whatever warming occurs will continue to be masterable—with some significant benefits (maybe net beneficial)."/>
          <p:cNvSpPr txBox="1"/>
          <p:nvPr/>
        </p:nvSpPr>
        <p:spPr>
          <a:xfrm>
            <a:off x="4118736" y="1017975"/>
            <a:ext cx="6883049" cy="2677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000" b="1" spc="59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sz="24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If we are free to use fossil fuels, we will continue to have a warming and greening impact that we can master and flourish with.</a:t>
            </a:r>
          </a:p>
          <a:p>
            <a:endParaRPr lang="en-US" sz="2400" b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4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If we rapidly eliminate fossil fuels, we will have a less-impacted impact (short-term) but a much less livable climate and world.</a:t>
            </a:r>
            <a:endParaRPr lang="en-DE" sz="2400" b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10" name="Shape 160"/>
          <p:cNvSpPr txBox="1"/>
          <p:nvPr/>
        </p:nvSpPr>
        <p:spPr>
          <a:xfrm>
            <a:off x="4118736" y="4255214"/>
            <a:ext cx="6229410" cy="1200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4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 dirty="0"/>
              <a:t>The benefits of fossil fuel use going forward are incomparably greater than negative climate side-effects.</a:t>
            </a:r>
          </a:p>
        </p:txBody>
      </p:sp>
      <p:grpSp>
        <p:nvGrpSpPr>
          <p:cNvPr id="313" name="Group"/>
          <p:cNvGrpSpPr/>
          <p:nvPr/>
        </p:nvGrpSpPr>
        <p:grpSpPr>
          <a:xfrm>
            <a:off x="253309" y="2365104"/>
            <a:ext cx="2932433" cy="2127793"/>
            <a:chOff x="0" y="0"/>
            <a:chExt cx="2932432" cy="2127791"/>
          </a:xfrm>
        </p:grpSpPr>
        <p:sp>
          <p:nvSpPr>
            <p:cNvPr id="311" name="Shape 167"/>
            <p:cNvSpPr txBox="1"/>
            <p:nvPr/>
          </p:nvSpPr>
          <p:spPr>
            <a:xfrm>
              <a:off x="0" y="0"/>
              <a:ext cx="2932433" cy="4508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 sz="2400" b="1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Conclusion</a:t>
              </a:r>
            </a:p>
          </p:txBody>
        </p:sp>
        <p:sp>
          <p:nvSpPr>
            <p:cNvPr id="312" name="Shape 167"/>
            <p:cNvSpPr txBox="1"/>
            <p:nvPr/>
          </p:nvSpPr>
          <p:spPr>
            <a:xfrm>
              <a:off x="0" y="571726"/>
              <a:ext cx="2364279" cy="15560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 sz="2400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/>
                <a:t>Full effects of CO2 going forward (- and +) with precision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42224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8092"/>
            </a:gs>
            <a:gs pos="100000">
              <a:srgbClr val="20355A"/>
            </a:gs>
          </a:gsLst>
          <a:lin ang="14519868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Rectangle"/>
          <p:cNvSpPr/>
          <p:nvPr/>
        </p:nvSpPr>
        <p:spPr>
          <a:xfrm>
            <a:off x="6350" y="6418102"/>
            <a:ext cx="12179300" cy="433549"/>
          </a:xfrm>
          <a:prstGeom prst="rect">
            <a:avLst/>
          </a:prstGeom>
          <a:solidFill>
            <a:srgbClr val="004F5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16" name="TextBox 3"/>
          <p:cNvSpPr txBox="1"/>
          <p:nvPr/>
        </p:nvSpPr>
        <p:spPr>
          <a:xfrm>
            <a:off x="1822140" y="6496217"/>
            <a:ext cx="8547720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300" spc="10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For this and other shareable resources, </a:t>
            </a:r>
            <a:r>
              <a:rPr lang="en-US" b="1" dirty="0"/>
              <a:t>email </a:t>
            </a:r>
            <a:r>
              <a:rPr lang="en-US" b="1" u="sng" dirty="0" err="1">
                <a:uFill>
                  <a:solidFill>
                    <a:srgbClr val="0563C1"/>
                  </a:solidFill>
                </a:uFill>
              </a:rPr>
              <a:t>resources@alexepstein.com</a:t>
            </a:r>
            <a:endParaRPr lang="en-US" b="1" u="sng" dirty="0">
              <a:uFill>
                <a:solidFill>
                  <a:srgbClr val="0563C1"/>
                </a:solidFill>
              </a:uFill>
              <a:hlinkClick r:id="rId2"/>
            </a:endParaRPr>
          </a:p>
        </p:txBody>
      </p:sp>
      <p:sp>
        <p:nvSpPr>
          <p:cNvPr id="317" name="……………"/>
          <p:cNvSpPr/>
          <p:nvPr/>
        </p:nvSpPr>
        <p:spPr>
          <a:xfrm>
            <a:off x="-3811563" y="-73632"/>
            <a:ext cx="6883048" cy="7005264"/>
          </a:xfrm>
          <a:prstGeom prst="ellipse">
            <a:avLst/>
          </a:prstGeom>
          <a:gradFill>
            <a:gsLst>
              <a:gs pos="0">
                <a:srgbClr val="509BB8"/>
              </a:gs>
              <a:gs pos="100000">
                <a:srgbClr val="C3DAD9"/>
              </a:gs>
            </a:gsLst>
            <a:lin ang="15339379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……………</a:t>
            </a:r>
          </a:p>
        </p:txBody>
      </p:sp>
      <p:sp>
        <p:nvSpPr>
          <p:cNvPr id="318" name="Shape 160"/>
          <p:cNvSpPr txBox="1"/>
          <p:nvPr/>
        </p:nvSpPr>
        <p:spPr>
          <a:xfrm>
            <a:off x="4039225" y="625318"/>
            <a:ext cx="7197568" cy="4524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4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Rapid elimination of fossil fuels is based on total failure to proper good thinking principles—ignores benefits of fossil fuels, “catastrophizes” negative side-effects, denies/distorts today’s reality.</a:t>
            </a:r>
          </a:p>
          <a:p>
            <a:pPr>
              <a:defRPr sz="24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br>
              <a:rPr dirty="0"/>
            </a:br>
            <a:r>
              <a:rPr lang="en-US" b="1" dirty="0"/>
              <a:t>The r</a:t>
            </a:r>
            <a:r>
              <a:rPr b="1" dirty="0"/>
              <a:t>ight policy: </a:t>
            </a:r>
            <a:r>
              <a:rPr lang="en-US" b="1" dirty="0"/>
              <a:t>Energy freedom, </a:t>
            </a:r>
            <a:r>
              <a:rPr b="1" dirty="0"/>
              <a:t>including nuclear decriminalization</a:t>
            </a:r>
          </a:p>
          <a:p>
            <a:pPr>
              <a:defRPr sz="24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br>
              <a:rPr dirty="0"/>
            </a:br>
            <a:r>
              <a:rPr dirty="0"/>
              <a:t>Create an abundant and safe world for 8 billion people, lower CO2 emissions (as well as pollution and danger) long-term.</a:t>
            </a:r>
            <a:br>
              <a:rPr dirty="0"/>
            </a:br>
            <a:endParaRPr dirty="0"/>
          </a:p>
        </p:txBody>
      </p:sp>
      <p:sp>
        <p:nvSpPr>
          <p:cNvPr id="319" name="Group"/>
          <p:cNvSpPr/>
          <p:nvPr/>
        </p:nvSpPr>
        <p:spPr>
          <a:xfrm>
            <a:off x="253309" y="3203570"/>
            <a:ext cx="293243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 b="1">
                <a:solidFill>
                  <a:srgbClr val="2639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Conclusion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8092"/>
            </a:gs>
            <a:gs pos="100000">
              <a:srgbClr val="20355A"/>
            </a:gs>
          </a:gsLst>
          <a:lin ang="14519868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Rectangle"/>
          <p:cNvSpPr/>
          <p:nvPr/>
        </p:nvSpPr>
        <p:spPr>
          <a:xfrm>
            <a:off x="6350" y="6418102"/>
            <a:ext cx="12179300" cy="433549"/>
          </a:xfrm>
          <a:prstGeom prst="rect">
            <a:avLst/>
          </a:prstGeom>
          <a:solidFill>
            <a:srgbClr val="004F5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22" name="TextBox 3"/>
          <p:cNvSpPr txBox="1"/>
          <p:nvPr/>
        </p:nvSpPr>
        <p:spPr>
          <a:xfrm>
            <a:off x="1822140" y="6496217"/>
            <a:ext cx="8547720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300" spc="10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For this and other shareable resources, </a:t>
            </a:r>
            <a:r>
              <a:rPr lang="en-US" b="1" dirty="0"/>
              <a:t>email </a:t>
            </a:r>
            <a:r>
              <a:rPr lang="en-US" b="1" u="sng" dirty="0" err="1">
                <a:uFill>
                  <a:solidFill>
                    <a:srgbClr val="0563C1"/>
                  </a:solidFill>
                </a:uFill>
              </a:rPr>
              <a:t>resources@alexepstein.com</a:t>
            </a:r>
            <a:endParaRPr lang="en-US" b="1" u="sng" dirty="0">
              <a:uFill>
                <a:solidFill>
                  <a:srgbClr val="0563C1"/>
                </a:solidFill>
              </a:uFill>
              <a:hlinkClick r:id="rId2"/>
            </a:endParaRPr>
          </a:p>
        </p:txBody>
      </p:sp>
      <p:sp>
        <p:nvSpPr>
          <p:cNvPr id="323" name="……………"/>
          <p:cNvSpPr/>
          <p:nvPr/>
        </p:nvSpPr>
        <p:spPr>
          <a:xfrm>
            <a:off x="-3811563" y="-73632"/>
            <a:ext cx="6883048" cy="7005264"/>
          </a:xfrm>
          <a:prstGeom prst="ellipse">
            <a:avLst/>
          </a:prstGeom>
          <a:gradFill>
            <a:gsLst>
              <a:gs pos="0">
                <a:srgbClr val="509BB8"/>
              </a:gs>
              <a:gs pos="100000">
                <a:srgbClr val="C3DAD9"/>
              </a:gs>
            </a:gsLst>
            <a:lin ang="15339379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……………</a:t>
            </a:r>
          </a:p>
        </p:txBody>
      </p:sp>
      <p:sp>
        <p:nvSpPr>
          <p:cNvPr id="324" name="Group"/>
          <p:cNvSpPr/>
          <p:nvPr/>
        </p:nvSpPr>
        <p:spPr>
          <a:xfrm>
            <a:off x="253309" y="3203570"/>
            <a:ext cx="293243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 b="1">
                <a:solidFill>
                  <a:srgbClr val="2639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Why?</a:t>
            </a:r>
          </a:p>
        </p:txBody>
      </p:sp>
      <p:sp>
        <p:nvSpPr>
          <p:cNvPr id="325" name="Why do our leaders think so irrationally about fossil fuels?"/>
          <p:cNvSpPr txBox="1"/>
          <p:nvPr/>
        </p:nvSpPr>
        <p:spPr>
          <a:xfrm>
            <a:off x="4118736" y="1525975"/>
            <a:ext cx="6883049" cy="1020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000" b="1" spc="59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Why do our leaders think so irrationally about fossil fuels?</a:t>
            </a:r>
          </a:p>
        </p:txBody>
      </p:sp>
      <p:sp>
        <p:nvSpPr>
          <p:cNvPr id="326" name="Shape 160"/>
          <p:cNvSpPr txBox="1"/>
          <p:nvPr/>
        </p:nvSpPr>
        <p:spPr>
          <a:xfrm>
            <a:off x="4118667" y="2928029"/>
            <a:ext cx="6229410" cy="1924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4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Feel free to ask in the Q&amp;A (or read Chapter 3 of Fossil Future).</a:t>
            </a:r>
          </a:p>
          <a:p>
            <a:pPr>
              <a:defRPr sz="24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defRPr sz="24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 root is anti-human philosophy (often disguised as pro-human).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8092"/>
            </a:gs>
            <a:gs pos="100000">
              <a:srgbClr val="20355A"/>
            </a:gs>
          </a:gsLst>
          <a:lin ang="14519868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oday’s unprecedented energy education opportunity"/>
          <p:cNvSpPr txBox="1"/>
          <p:nvPr/>
        </p:nvSpPr>
        <p:spPr>
          <a:xfrm>
            <a:off x="471384" y="2105913"/>
            <a:ext cx="11249232" cy="588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110000"/>
              </a:lnSpc>
              <a:defRPr sz="5200" b="1" spc="104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3200" dirty="0"/>
              <a:t>Today’s unprecedented energy education opportunity</a:t>
            </a:r>
          </a:p>
        </p:txBody>
      </p:sp>
      <p:sp>
        <p:nvSpPr>
          <p:cNvPr id="329" name="Rectangle"/>
          <p:cNvSpPr/>
          <p:nvPr/>
        </p:nvSpPr>
        <p:spPr>
          <a:xfrm>
            <a:off x="6350" y="6418102"/>
            <a:ext cx="12179300" cy="433549"/>
          </a:xfrm>
          <a:prstGeom prst="rect">
            <a:avLst/>
          </a:prstGeom>
          <a:solidFill>
            <a:srgbClr val="004F5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30" name="TextBox 3"/>
          <p:cNvSpPr txBox="1"/>
          <p:nvPr/>
        </p:nvSpPr>
        <p:spPr>
          <a:xfrm>
            <a:off x="1822140" y="6496217"/>
            <a:ext cx="8547720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300" spc="10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For this and other shareable resources, </a:t>
            </a:r>
            <a:r>
              <a:rPr lang="en-US" b="1" dirty="0"/>
              <a:t>email </a:t>
            </a:r>
            <a:r>
              <a:rPr lang="en-US" b="1" u="sng" dirty="0" err="1">
                <a:uFill>
                  <a:solidFill>
                    <a:srgbClr val="0563C1"/>
                  </a:solidFill>
                </a:uFill>
              </a:rPr>
              <a:t>resources@alexepstein.com</a:t>
            </a:r>
            <a:endParaRPr lang="en-US" b="1" u="sng" dirty="0">
              <a:uFill>
                <a:solidFill>
                  <a:srgbClr val="0563C1"/>
                </a:solidFill>
              </a:uFill>
              <a:hlinkClick r:id="rId2"/>
            </a:endParaRP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8092"/>
            </a:gs>
            <a:gs pos="100000">
              <a:srgbClr val="20355A"/>
            </a:gs>
          </a:gsLst>
          <a:lin ang="14519868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source:"/>
          <p:cNvSpPr txBox="1"/>
          <p:nvPr/>
        </p:nvSpPr>
        <p:spPr>
          <a:xfrm>
            <a:off x="4388307" y="2105914"/>
            <a:ext cx="3415386" cy="885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110000"/>
              </a:lnSpc>
              <a:defRPr sz="5200" b="1" spc="104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Resource:</a:t>
            </a:r>
          </a:p>
        </p:txBody>
      </p:sp>
      <p:sp>
        <p:nvSpPr>
          <p:cNvPr id="333" name="Rectangle"/>
          <p:cNvSpPr/>
          <p:nvPr/>
        </p:nvSpPr>
        <p:spPr>
          <a:xfrm>
            <a:off x="6350" y="6418102"/>
            <a:ext cx="12179300" cy="433549"/>
          </a:xfrm>
          <a:prstGeom prst="rect">
            <a:avLst/>
          </a:prstGeom>
          <a:solidFill>
            <a:srgbClr val="004F5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34" name="TextBox 3"/>
          <p:cNvSpPr txBox="1"/>
          <p:nvPr/>
        </p:nvSpPr>
        <p:spPr>
          <a:xfrm>
            <a:off x="1822140" y="6496217"/>
            <a:ext cx="8547720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300" spc="10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For this and other shareable resources, </a:t>
            </a:r>
            <a:r>
              <a:rPr lang="en-US" b="1" dirty="0"/>
              <a:t>email </a:t>
            </a:r>
            <a:r>
              <a:rPr lang="en-US" b="1" u="sng" dirty="0" err="1">
                <a:uFill>
                  <a:solidFill>
                    <a:srgbClr val="0563C1"/>
                  </a:solidFill>
                </a:uFill>
              </a:rPr>
              <a:t>resources@alexepstein.com</a:t>
            </a:r>
            <a:endParaRPr lang="en-US" b="1" u="sng" dirty="0">
              <a:uFill>
                <a:solidFill>
                  <a:srgbClr val="0563C1"/>
                </a:solidFill>
              </a:uFill>
              <a:hlinkClick r:id="rId2"/>
            </a:endParaRPr>
          </a:p>
        </p:txBody>
      </p:sp>
      <p:sp>
        <p:nvSpPr>
          <p:cNvPr id="335" name="Fossil Future (FossilFuture.com)"/>
          <p:cNvSpPr txBox="1"/>
          <p:nvPr/>
        </p:nvSpPr>
        <p:spPr>
          <a:xfrm>
            <a:off x="1141780" y="2986458"/>
            <a:ext cx="9908440" cy="86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110000"/>
              </a:lnSpc>
              <a:defRPr sz="5200" spc="104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Fossil Future (FossilFuture.com)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8092"/>
            </a:gs>
            <a:gs pos="100000">
              <a:srgbClr val="20355A"/>
            </a:gs>
          </a:gsLst>
          <a:lin ang="14519868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Resource:"/>
          <p:cNvSpPr txBox="1"/>
          <p:nvPr/>
        </p:nvSpPr>
        <p:spPr>
          <a:xfrm>
            <a:off x="4388307" y="2105914"/>
            <a:ext cx="3415386" cy="885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110000"/>
              </a:lnSpc>
              <a:defRPr sz="5200" b="1" spc="104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Resource:</a:t>
            </a:r>
          </a:p>
        </p:txBody>
      </p:sp>
      <p:sp>
        <p:nvSpPr>
          <p:cNvPr id="338" name="Rectangle"/>
          <p:cNvSpPr/>
          <p:nvPr/>
        </p:nvSpPr>
        <p:spPr>
          <a:xfrm>
            <a:off x="6350" y="6418102"/>
            <a:ext cx="12179300" cy="433549"/>
          </a:xfrm>
          <a:prstGeom prst="rect">
            <a:avLst/>
          </a:prstGeom>
          <a:solidFill>
            <a:srgbClr val="004F5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39" name="TextBox 3"/>
          <p:cNvSpPr txBox="1"/>
          <p:nvPr/>
        </p:nvSpPr>
        <p:spPr>
          <a:xfrm>
            <a:off x="1822140" y="6496217"/>
            <a:ext cx="8547720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300" spc="10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For this and other shareable resources, </a:t>
            </a:r>
            <a:r>
              <a:rPr lang="en-US" b="1" dirty="0"/>
              <a:t>email </a:t>
            </a:r>
            <a:r>
              <a:rPr lang="en-US" b="1" u="sng" dirty="0" err="1">
                <a:uFill>
                  <a:solidFill>
                    <a:srgbClr val="0563C1"/>
                  </a:solidFill>
                </a:uFill>
              </a:rPr>
              <a:t>resources@alexepstein.com</a:t>
            </a:r>
            <a:endParaRPr lang="en-US" b="1" u="sng" dirty="0">
              <a:uFill>
                <a:solidFill>
                  <a:srgbClr val="0563C1"/>
                </a:solidFill>
              </a:uFill>
              <a:hlinkClick r:id="rId2"/>
            </a:endParaRPr>
          </a:p>
        </p:txBody>
      </p:sp>
      <p:sp>
        <p:nvSpPr>
          <p:cNvPr id="340" name="EnergyTalkingPoints.com"/>
          <p:cNvSpPr txBox="1"/>
          <p:nvPr/>
        </p:nvSpPr>
        <p:spPr>
          <a:xfrm>
            <a:off x="2182901" y="2986458"/>
            <a:ext cx="7826198" cy="86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110000"/>
              </a:lnSpc>
              <a:defRPr sz="5200" spc="104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EnergyTalkingPoints.com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8092"/>
            </a:gs>
            <a:gs pos="100000">
              <a:srgbClr val="20355A"/>
            </a:gs>
          </a:gsLst>
          <a:lin ang="14519868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Rectangle"/>
          <p:cNvSpPr/>
          <p:nvPr/>
        </p:nvSpPr>
        <p:spPr>
          <a:xfrm>
            <a:off x="6350" y="6418102"/>
            <a:ext cx="12179300" cy="433549"/>
          </a:xfrm>
          <a:prstGeom prst="rect">
            <a:avLst/>
          </a:prstGeom>
          <a:solidFill>
            <a:srgbClr val="004F5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43" name="TextBox 3"/>
          <p:cNvSpPr txBox="1"/>
          <p:nvPr/>
        </p:nvSpPr>
        <p:spPr>
          <a:xfrm>
            <a:off x="1822140" y="6496217"/>
            <a:ext cx="8547720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300" spc="10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For this and other shareable resources, </a:t>
            </a:r>
            <a:r>
              <a:rPr lang="en-US" b="1" dirty="0"/>
              <a:t>email </a:t>
            </a:r>
            <a:r>
              <a:rPr lang="en-US" b="1" u="sng" dirty="0" err="1">
                <a:uFill>
                  <a:solidFill>
                    <a:srgbClr val="0563C1"/>
                  </a:solidFill>
                </a:uFill>
              </a:rPr>
              <a:t>resources@alexepstein.com</a:t>
            </a:r>
            <a:endParaRPr lang="en-US" b="1" u="sng" dirty="0">
              <a:uFill>
                <a:solidFill>
                  <a:srgbClr val="0563C1"/>
                </a:solidFill>
              </a:uFill>
              <a:hlinkClick r:id="rId2"/>
            </a:endParaRPr>
          </a:p>
        </p:txBody>
      </p:sp>
      <p:sp>
        <p:nvSpPr>
          <p:cNvPr id="344" name="……………"/>
          <p:cNvSpPr/>
          <p:nvPr/>
        </p:nvSpPr>
        <p:spPr>
          <a:xfrm>
            <a:off x="-3811563" y="-73632"/>
            <a:ext cx="6883048" cy="7005264"/>
          </a:xfrm>
          <a:prstGeom prst="ellipse">
            <a:avLst/>
          </a:prstGeom>
          <a:gradFill>
            <a:gsLst>
              <a:gs pos="0">
                <a:srgbClr val="509BB8"/>
              </a:gs>
              <a:gs pos="100000">
                <a:srgbClr val="C3DAD9"/>
              </a:gs>
            </a:gsLst>
            <a:lin ang="15339379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……………</a:t>
            </a:r>
          </a:p>
        </p:txBody>
      </p:sp>
      <p:sp>
        <p:nvSpPr>
          <p:cNvPr id="345" name="Group"/>
          <p:cNvSpPr/>
          <p:nvPr/>
        </p:nvSpPr>
        <p:spPr>
          <a:xfrm>
            <a:off x="253309" y="3203570"/>
            <a:ext cx="293243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 b="1">
                <a:solidFill>
                  <a:srgbClr val="2639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Next steps</a:t>
            </a:r>
          </a:p>
        </p:txBody>
      </p:sp>
      <p:sp>
        <p:nvSpPr>
          <p:cNvPr id="346" name="Shape 160"/>
          <p:cNvSpPr txBox="1"/>
          <p:nvPr/>
        </p:nvSpPr>
        <p:spPr>
          <a:xfrm>
            <a:off x="4572623" y="2133606"/>
            <a:ext cx="6229410" cy="2366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30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resources@alexepstein.com</a:t>
            </a:r>
          </a:p>
          <a:p>
            <a:pPr>
              <a:defRPr sz="30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br/>
            <a:r>
              <a:t>speaking@alexepstein.com</a:t>
            </a:r>
          </a:p>
          <a:p>
            <a:pPr>
              <a:defRPr sz="30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br/>
            <a:r>
              <a:t>alex@alexepstein.com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Oval"/>
          <p:cNvSpPr/>
          <p:nvPr/>
        </p:nvSpPr>
        <p:spPr>
          <a:xfrm>
            <a:off x="2654476" y="-5724698"/>
            <a:ext cx="6883048" cy="7005264"/>
          </a:xfrm>
          <a:prstGeom prst="ellipse">
            <a:avLst/>
          </a:prstGeom>
          <a:gradFill>
            <a:gsLst>
              <a:gs pos="0">
                <a:srgbClr val="779B99"/>
              </a:gs>
              <a:gs pos="100000">
                <a:srgbClr val="C3DAD9"/>
              </a:gs>
            </a:gsLst>
            <a:lin ang="18039136"/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121" name="Boxer - I think I do END" descr="Boxer - I think I do END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Rectangle"/>
          <p:cNvSpPr/>
          <p:nvPr/>
        </p:nvSpPr>
        <p:spPr>
          <a:xfrm>
            <a:off x="6350" y="6418102"/>
            <a:ext cx="12179300" cy="433549"/>
          </a:xfrm>
          <a:prstGeom prst="rect">
            <a:avLst/>
          </a:prstGeom>
          <a:solidFill>
            <a:srgbClr val="004F5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23" name="TextBox 3"/>
          <p:cNvSpPr txBox="1"/>
          <p:nvPr/>
        </p:nvSpPr>
        <p:spPr>
          <a:xfrm>
            <a:off x="1822140" y="6496217"/>
            <a:ext cx="8547720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300" spc="10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For this and other shareable resources, </a:t>
            </a:r>
            <a:r>
              <a:rPr lang="en-US" b="1" dirty="0"/>
              <a:t>email </a:t>
            </a:r>
            <a:r>
              <a:rPr lang="en-US" b="1" u="sng" dirty="0" err="1">
                <a:uFill>
                  <a:solidFill>
                    <a:srgbClr val="0563C1"/>
                  </a:solidFill>
                </a:uFill>
              </a:rPr>
              <a:t>resources@alexepstein.com</a:t>
            </a:r>
            <a:endParaRPr lang="en-US" b="1" u="sng" dirty="0">
              <a:uFill>
                <a:solidFill>
                  <a:srgbClr val="0563C1"/>
                </a:solidFill>
              </a:uFill>
              <a:hlinkClick r:id="rId5"/>
            </a:endParaRPr>
          </a:p>
        </p:txBody>
      </p:sp>
      <p:sp>
        <p:nvSpPr>
          <p:cNvPr id="124" name="Rectangle"/>
          <p:cNvSpPr/>
          <p:nvPr/>
        </p:nvSpPr>
        <p:spPr>
          <a:xfrm>
            <a:off x="-14355" y="-116901"/>
            <a:ext cx="12220710" cy="975876"/>
          </a:xfrm>
          <a:prstGeom prst="rect">
            <a:avLst/>
          </a:prstGeom>
          <a:gradFill>
            <a:gsLst>
              <a:gs pos="0">
                <a:srgbClr val="509BB8"/>
              </a:gs>
              <a:gs pos="100000">
                <a:srgbClr val="C3DAD9"/>
              </a:gs>
            </a:gsLst>
            <a:lin ang="6703470"/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/>
            </a:pPr>
            <a:endParaRPr/>
          </a:p>
        </p:txBody>
      </p:sp>
      <p:sp>
        <p:nvSpPr>
          <p:cNvPr id="125" name="Shape 167"/>
          <p:cNvSpPr txBox="1"/>
          <p:nvPr/>
        </p:nvSpPr>
        <p:spPr>
          <a:xfrm>
            <a:off x="2251344" y="243025"/>
            <a:ext cx="7689313" cy="1447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lnSpc>
                <a:spcPct val="90000"/>
              </a:lnSpc>
              <a:defRPr sz="2400" b="1">
                <a:solidFill>
                  <a:srgbClr val="2639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 key to clear thinking and effective persuasion</a:t>
            </a:r>
          </a:p>
          <a:p>
            <a:pPr algn="ctr">
              <a:lnSpc>
                <a:spcPct val="90000"/>
              </a:lnSpc>
              <a:defRPr sz="2400" b="1">
                <a:solidFill>
                  <a:srgbClr val="2639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algn="ctr">
              <a:lnSpc>
                <a:spcPct val="90000"/>
              </a:lnSpc>
              <a:defRPr sz="2400" b="1">
                <a:solidFill>
                  <a:srgbClr val="2639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2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1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8092"/>
            </a:gs>
            <a:gs pos="100000">
              <a:srgbClr val="20355A"/>
            </a:gs>
          </a:gsLst>
          <a:lin ang="14519868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Oval"/>
          <p:cNvSpPr/>
          <p:nvPr/>
        </p:nvSpPr>
        <p:spPr>
          <a:xfrm>
            <a:off x="-3811563" y="-73632"/>
            <a:ext cx="6883048" cy="7005264"/>
          </a:xfrm>
          <a:prstGeom prst="ellipse">
            <a:avLst/>
          </a:prstGeom>
          <a:gradFill>
            <a:gsLst>
              <a:gs pos="0">
                <a:srgbClr val="779B99"/>
              </a:gs>
              <a:gs pos="100000">
                <a:srgbClr val="C3DAD9"/>
              </a:gs>
            </a:gsLst>
            <a:lin ang="18039136"/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28" name="Rectangle"/>
          <p:cNvSpPr/>
          <p:nvPr/>
        </p:nvSpPr>
        <p:spPr>
          <a:xfrm>
            <a:off x="-7837" y="-136859"/>
            <a:ext cx="3319934" cy="6992564"/>
          </a:xfrm>
          <a:prstGeom prst="rect">
            <a:avLst/>
          </a:prstGeom>
          <a:gradFill>
            <a:gsLst>
              <a:gs pos="0">
                <a:srgbClr val="509BB8"/>
              </a:gs>
              <a:gs pos="100000">
                <a:srgbClr val="C3DAD9"/>
              </a:gs>
            </a:gsLst>
            <a:lin ang="14519868"/>
          </a:gra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129" name="Shape 160"/>
          <p:cNvSpPr txBox="1"/>
          <p:nvPr/>
        </p:nvSpPr>
        <p:spPr>
          <a:xfrm>
            <a:off x="6701431" y="2308779"/>
            <a:ext cx="4878768" cy="2240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When evaluating what to do about any product or technology, we must carefully weigh the benefits and side-effects of every option</a:t>
            </a:r>
          </a:p>
        </p:txBody>
      </p:sp>
      <p:sp>
        <p:nvSpPr>
          <p:cNvPr id="130" name="Rectangle"/>
          <p:cNvSpPr/>
          <p:nvPr/>
        </p:nvSpPr>
        <p:spPr>
          <a:xfrm>
            <a:off x="6350" y="6418102"/>
            <a:ext cx="12179300" cy="433549"/>
          </a:xfrm>
          <a:prstGeom prst="rect">
            <a:avLst/>
          </a:prstGeom>
          <a:solidFill>
            <a:srgbClr val="004F5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31" name="TextBox 3"/>
          <p:cNvSpPr txBox="1"/>
          <p:nvPr/>
        </p:nvSpPr>
        <p:spPr>
          <a:xfrm>
            <a:off x="1822140" y="6496217"/>
            <a:ext cx="8547720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300" spc="10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For this and other shareable resources, </a:t>
            </a:r>
            <a:r>
              <a:rPr lang="en-US" b="1" dirty="0"/>
              <a:t>email </a:t>
            </a:r>
            <a:r>
              <a:rPr lang="en-US" b="1" u="sng" dirty="0" err="1">
                <a:uFill>
                  <a:solidFill>
                    <a:srgbClr val="0563C1"/>
                  </a:solidFill>
                </a:uFill>
              </a:rPr>
              <a:t>resources@alexepstein.com</a:t>
            </a:r>
            <a:endParaRPr lang="en-US" b="1" u="sng" dirty="0">
              <a:uFill>
                <a:solidFill>
                  <a:srgbClr val="0563C1"/>
                </a:solidFill>
              </a:uFill>
              <a:hlinkClick r:id="rId2"/>
            </a:endParaRPr>
          </a:p>
        </p:txBody>
      </p:sp>
      <p:sp>
        <p:nvSpPr>
          <p:cNvPr id="132" name="Shape 167"/>
          <p:cNvSpPr txBox="1"/>
          <p:nvPr/>
        </p:nvSpPr>
        <p:spPr>
          <a:xfrm>
            <a:off x="253309" y="2586044"/>
            <a:ext cx="2797641" cy="1470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600">
                <a:solidFill>
                  <a:srgbClr val="2639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Irrefutable thinking method:</a:t>
            </a:r>
          </a:p>
          <a:p>
            <a:pPr>
              <a:defRPr sz="1600">
                <a:solidFill>
                  <a:srgbClr val="2639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carefully weigh benefits and side-effects. </a:t>
            </a:r>
          </a:p>
          <a:p>
            <a:pPr>
              <a:defRPr sz="1600">
                <a:solidFill>
                  <a:srgbClr val="2639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defRPr sz="1600">
                <a:solidFill>
                  <a:srgbClr val="2639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No one disputes this, but almost no one follows it</a:t>
            </a:r>
          </a:p>
        </p:txBody>
      </p:sp>
      <p:pic>
        <p:nvPicPr>
          <p:cNvPr id="133" name="antibiotics.png" descr="antibiotic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503" y="1593420"/>
            <a:ext cx="2014536" cy="3671160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8092"/>
            </a:gs>
            <a:gs pos="100000">
              <a:srgbClr val="20355A"/>
            </a:gs>
          </a:gsLst>
          <a:lin ang="14519868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60"/>
          <p:cNvSpPr txBox="1"/>
          <p:nvPr/>
        </p:nvSpPr>
        <p:spPr>
          <a:xfrm>
            <a:off x="7057469" y="1661079"/>
            <a:ext cx="4797384" cy="3535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8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Factor in fossil fuels’ benefits</a:t>
            </a:r>
          </a:p>
          <a:p>
            <a:pPr>
              <a:defRPr sz="28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defRPr sz="28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Factor in fossil fuels’ “climate mastery benefits”</a:t>
            </a:r>
          </a:p>
          <a:p>
            <a:pPr>
              <a:defRPr sz="28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defRPr sz="28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Factor in fossil fuels’ negative and positive climate side-effects with precision</a:t>
            </a:r>
          </a:p>
        </p:txBody>
      </p:sp>
      <p:pic>
        <p:nvPicPr>
          <p:cNvPr id="136" name="EARTH.png" descr="EART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704" y="1090913"/>
            <a:ext cx="3705923" cy="4872825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Rectangle"/>
          <p:cNvSpPr/>
          <p:nvPr/>
        </p:nvSpPr>
        <p:spPr>
          <a:xfrm>
            <a:off x="6350" y="6418102"/>
            <a:ext cx="12179300" cy="433549"/>
          </a:xfrm>
          <a:prstGeom prst="rect">
            <a:avLst/>
          </a:prstGeom>
          <a:solidFill>
            <a:srgbClr val="004F5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38" name="TextBox 3"/>
          <p:cNvSpPr txBox="1"/>
          <p:nvPr/>
        </p:nvSpPr>
        <p:spPr>
          <a:xfrm>
            <a:off x="1822140" y="6496217"/>
            <a:ext cx="8547720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300" spc="10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For this and other shareable resources, </a:t>
            </a:r>
            <a:r>
              <a:rPr lang="en-US" b="1" dirty="0"/>
              <a:t>email </a:t>
            </a:r>
            <a:r>
              <a:rPr lang="en-US" b="1" u="sng" dirty="0" err="1">
                <a:uFill>
                  <a:solidFill>
                    <a:srgbClr val="0563C1"/>
                  </a:solidFill>
                </a:uFill>
              </a:rPr>
              <a:t>resources@alexepstein.com</a:t>
            </a:r>
            <a:endParaRPr lang="en-US" b="1" u="sng" dirty="0">
              <a:uFill>
                <a:solidFill>
                  <a:srgbClr val="0563C1"/>
                </a:solidFill>
              </a:uFill>
              <a:hlinkClick r:id="rId3"/>
            </a:endParaRPr>
          </a:p>
        </p:txBody>
      </p:sp>
      <p:sp>
        <p:nvSpPr>
          <p:cNvPr id="139" name="……………"/>
          <p:cNvSpPr/>
          <p:nvPr/>
        </p:nvSpPr>
        <p:spPr>
          <a:xfrm>
            <a:off x="-3811563" y="-73632"/>
            <a:ext cx="6883048" cy="7005264"/>
          </a:xfrm>
          <a:prstGeom prst="ellipse">
            <a:avLst/>
          </a:prstGeom>
          <a:gradFill>
            <a:gsLst>
              <a:gs pos="0">
                <a:srgbClr val="509BB8"/>
              </a:gs>
              <a:gs pos="100000">
                <a:srgbClr val="C3DAD9"/>
              </a:gs>
            </a:gsLst>
            <a:lin ang="15339379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……………</a:t>
            </a:r>
          </a:p>
        </p:txBody>
      </p:sp>
      <p:sp>
        <p:nvSpPr>
          <p:cNvPr id="140" name="Shape 167"/>
          <p:cNvSpPr txBox="1"/>
          <p:nvPr/>
        </p:nvSpPr>
        <p:spPr>
          <a:xfrm>
            <a:off x="253309" y="2446344"/>
            <a:ext cx="2364280" cy="2062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>
              <a:defRPr sz="1600" b="1">
                <a:solidFill>
                  <a:srgbClr val="2639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3 irrefutable principles for weighing fossil fuels’ benefits and side-effects</a:t>
            </a:r>
          </a:p>
          <a:p>
            <a:pPr>
              <a:defRPr sz="1600">
                <a:solidFill>
                  <a:srgbClr val="2639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>
              <a:defRPr sz="1600">
                <a:solidFill>
                  <a:srgbClr val="2639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No one disputes these, but almost no one follows them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8092"/>
            </a:gs>
            <a:gs pos="100000">
              <a:srgbClr val="20355A"/>
            </a:gs>
          </a:gsLst>
          <a:lin ang="14519868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4"/>
          <p:cNvSpPr txBox="1"/>
          <p:nvPr/>
        </p:nvSpPr>
        <p:spPr>
          <a:xfrm>
            <a:off x="1770536" y="2823169"/>
            <a:ext cx="8650928" cy="2509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10000"/>
              </a:lnSpc>
              <a:defRPr sz="30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My contention: if you </a:t>
            </a:r>
            <a:r>
              <a:rPr b="1"/>
              <a:t>apply these irrefutable principles</a:t>
            </a:r>
            <a:r>
              <a:t> to the facts about fossil fuels and their climate side-effects, it’s </a:t>
            </a:r>
            <a:r>
              <a:rPr b="1"/>
              <a:t>obvious the world should use more fossil fuels</a:t>
            </a:r>
            <a:r>
              <a:t> and that rapidly eliminating fossil fuels is mass suffering and death</a:t>
            </a:r>
          </a:p>
        </p:txBody>
      </p:sp>
      <p:sp>
        <p:nvSpPr>
          <p:cNvPr id="143" name="My contention:"/>
          <p:cNvSpPr txBox="1"/>
          <p:nvPr/>
        </p:nvSpPr>
        <p:spPr>
          <a:xfrm>
            <a:off x="3609365" y="835913"/>
            <a:ext cx="4973270" cy="885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110000"/>
              </a:lnSpc>
              <a:defRPr sz="5200" b="1" spc="104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My contention:</a:t>
            </a:r>
          </a:p>
        </p:txBody>
      </p:sp>
      <p:sp>
        <p:nvSpPr>
          <p:cNvPr id="144" name="Line"/>
          <p:cNvSpPr/>
          <p:nvPr/>
        </p:nvSpPr>
        <p:spPr>
          <a:xfrm>
            <a:off x="5558815" y="2234720"/>
            <a:ext cx="1074370" cy="1"/>
          </a:xfrm>
          <a:prstGeom prst="line">
            <a:avLst/>
          </a:prstGeom>
          <a:ln w="50800">
            <a:solidFill>
              <a:srgbClr val="C4E8E8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5" name="Rectangle"/>
          <p:cNvSpPr/>
          <p:nvPr/>
        </p:nvSpPr>
        <p:spPr>
          <a:xfrm>
            <a:off x="6350" y="6418102"/>
            <a:ext cx="12179300" cy="433549"/>
          </a:xfrm>
          <a:prstGeom prst="rect">
            <a:avLst/>
          </a:prstGeom>
          <a:solidFill>
            <a:srgbClr val="004F5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46" name="TextBox 3"/>
          <p:cNvSpPr txBox="1"/>
          <p:nvPr/>
        </p:nvSpPr>
        <p:spPr>
          <a:xfrm>
            <a:off x="1822140" y="6496217"/>
            <a:ext cx="8547720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300" spc="10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For this and other shareable resources, </a:t>
            </a:r>
            <a:r>
              <a:rPr lang="en-US" b="1" dirty="0"/>
              <a:t>email </a:t>
            </a:r>
            <a:r>
              <a:rPr lang="en-US" b="1" u="sng" dirty="0" err="1">
                <a:uFill>
                  <a:solidFill>
                    <a:srgbClr val="0563C1"/>
                  </a:solidFill>
                </a:uFill>
              </a:rPr>
              <a:t>resources@alexepstein.com</a:t>
            </a:r>
            <a:endParaRPr lang="en-US" b="1" u="sng" dirty="0">
              <a:uFill>
                <a:solidFill>
                  <a:srgbClr val="0563C1"/>
                </a:solidFill>
              </a:uFill>
              <a:hlinkClick r:id="rId2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8092"/>
            </a:gs>
            <a:gs pos="100000">
              <a:srgbClr val="20355A"/>
            </a:gs>
          </a:gsLst>
          <a:lin ang="14519868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"/>
          <p:cNvSpPr/>
          <p:nvPr/>
        </p:nvSpPr>
        <p:spPr>
          <a:xfrm>
            <a:off x="6350" y="6418102"/>
            <a:ext cx="12179300" cy="433549"/>
          </a:xfrm>
          <a:prstGeom prst="rect">
            <a:avLst/>
          </a:prstGeom>
          <a:solidFill>
            <a:srgbClr val="004F5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49" name="TextBox 3"/>
          <p:cNvSpPr txBox="1"/>
          <p:nvPr/>
        </p:nvSpPr>
        <p:spPr>
          <a:xfrm>
            <a:off x="1822140" y="6496217"/>
            <a:ext cx="8547720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300" spc="10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For this and other shareable resources, </a:t>
            </a:r>
            <a:r>
              <a:rPr lang="en-US" b="1" dirty="0"/>
              <a:t>email </a:t>
            </a:r>
            <a:r>
              <a:rPr lang="en-US" b="1" u="sng" dirty="0" err="1">
                <a:uFill>
                  <a:solidFill>
                    <a:srgbClr val="0563C1"/>
                  </a:solidFill>
                </a:uFill>
              </a:rPr>
              <a:t>resources@alexepstein.com</a:t>
            </a:r>
            <a:endParaRPr lang="en-US" b="1" u="sng" dirty="0">
              <a:uFill>
                <a:solidFill>
                  <a:srgbClr val="0563C1"/>
                </a:solidFill>
              </a:uFill>
              <a:hlinkClick r:id="rId2"/>
            </a:endParaRPr>
          </a:p>
        </p:txBody>
      </p:sp>
      <p:sp>
        <p:nvSpPr>
          <p:cNvPr id="150" name="……………"/>
          <p:cNvSpPr/>
          <p:nvPr/>
        </p:nvSpPr>
        <p:spPr>
          <a:xfrm>
            <a:off x="-3811563" y="-73632"/>
            <a:ext cx="6883048" cy="7005264"/>
          </a:xfrm>
          <a:prstGeom prst="ellipse">
            <a:avLst/>
          </a:prstGeom>
          <a:gradFill>
            <a:gsLst>
              <a:gs pos="0">
                <a:srgbClr val="509BB8"/>
              </a:gs>
              <a:gs pos="100000">
                <a:srgbClr val="C3DAD9"/>
              </a:gs>
            </a:gsLst>
            <a:lin ang="15339379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……………</a:t>
            </a:r>
          </a:p>
        </p:txBody>
      </p:sp>
      <p:sp>
        <p:nvSpPr>
          <p:cNvPr id="151" name="Shape 167"/>
          <p:cNvSpPr txBox="1"/>
          <p:nvPr/>
        </p:nvSpPr>
        <p:spPr>
          <a:xfrm>
            <a:off x="189809" y="2517974"/>
            <a:ext cx="2769530" cy="1822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90000"/>
              </a:lnSpc>
              <a:defRPr sz="4000" b="1">
                <a:solidFill>
                  <a:srgbClr val="2639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10</a:t>
            </a:r>
          </a:p>
          <a:p>
            <a:pPr>
              <a:lnSpc>
                <a:spcPct val="90000"/>
              </a:lnSpc>
              <a:defRPr sz="4000" b="1">
                <a:solidFill>
                  <a:srgbClr val="2639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undeniable</a:t>
            </a:r>
          </a:p>
          <a:p>
            <a:pPr>
              <a:lnSpc>
                <a:spcPct val="90000"/>
              </a:lnSpc>
              <a:defRPr sz="4000" b="1">
                <a:solidFill>
                  <a:srgbClr val="2639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Facts</a:t>
            </a:r>
          </a:p>
        </p:txBody>
      </p:sp>
      <p:sp>
        <p:nvSpPr>
          <p:cNvPr id="152" name="Rectangle 4"/>
          <p:cNvSpPr txBox="1"/>
          <p:nvPr/>
        </p:nvSpPr>
        <p:spPr>
          <a:xfrm>
            <a:off x="4946749" y="978912"/>
            <a:ext cx="3313122" cy="1276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buFont typeface="Arial"/>
              <a:defRPr sz="8500" b="1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5</a:t>
            </a:r>
          </a:p>
        </p:txBody>
      </p:sp>
      <p:sp>
        <p:nvSpPr>
          <p:cNvPr id="153" name="facts about fossil fuels’ benefits, including climate mastery benefits"/>
          <p:cNvSpPr txBox="1"/>
          <p:nvPr/>
        </p:nvSpPr>
        <p:spPr>
          <a:xfrm>
            <a:off x="5712079" y="1126462"/>
            <a:ext cx="4406812" cy="190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buFont typeface="Arial"/>
              <a:defRPr sz="30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facts about fossil fuels’ benefits, including climate mastery benefits</a:t>
            </a:r>
          </a:p>
        </p:txBody>
      </p:sp>
      <p:sp>
        <p:nvSpPr>
          <p:cNvPr id="154" name="facts about fossil fuels’ climate side-effects"/>
          <p:cNvSpPr txBox="1"/>
          <p:nvPr/>
        </p:nvSpPr>
        <p:spPr>
          <a:xfrm>
            <a:off x="5712079" y="3649772"/>
            <a:ext cx="3464144" cy="1452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buFont typeface="Arial"/>
              <a:defRPr sz="30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facts about fossil fuels’ climate side-effects</a:t>
            </a:r>
          </a:p>
        </p:txBody>
      </p:sp>
      <p:sp>
        <p:nvSpPr>
          <p:cNvPr id="155" name="Rectangle 4"/>
          <p:cNvSpPr txBox="1"/>
          <p:nvPr/>
        </p:nvSpPr>
        <p:spPr>
          <a:xfrm>
            <a:off x="4946749" y="3500507"/>
            <a:ext cx="3313122" cy="1276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buFont typeface="Arial"/>
              <a:defRPr sz="8500" b="1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5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8092"/>
            </a:gs>
            <a:gs pos="100000">
              <a:srgbClr val="20355A"/>
            </a:gs>
          </a:gsLst>
          <a:lin ang="14519868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"/>
          <p:cNvSpPr/>
          <p:nvPr/>
        </p:nvSpPr>
        <p:spPr>
          <a:xfrm>
            <a:off x="6350" y="6418102"/>
            <a:ext cx="12179300" cy="433549"/>
          </a:xfrm>
          <a:prstGeom prst="rect">
            <a:avLst/>
          </a:prstGeom>
          <a:solidFill>
            <a:srgbClr val="004F5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58" name="TextBox 3"/>
          <p:cNvSpPr txBox="1"/>
          <p:nvPr/>
        </p:nvSpPr>
        <p:spPr>
          <a:xfrm>
            <a:off x="1822140" y="6496217"/>
            <a:ext cx="8547720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300" spc="10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For this and other shareable resources, </a:t>
            </a:r>
            <a:r>
              <a:rPr lang="en-US" b="1" dirty="0"/>
              <a:t>email </a:t>
            </a:r>
            <a:r>
              <a:rPr lang="en-US" b="1" u="sng" dirty="0" err="1">
                <a:uFill>
                  <a:solidFill>
                    <a:srgbClr val="0563C1"/>
                  </a:solidFill>
                </a:uFill>
              </a:rPr>
              <a:t>resources@alexepstein.com</a:t>
            </a:r>
            <a:endParaRPr lang="en-US" b="1" u="sng" dirty="0">
              <a:uFill>
                <a:solidFill>
                  <a:srgbClr val="0563C1"/>
                </a:solidFill>
              </a:uFill>
              <a:hlinkClick r:id="rId2"/>
            </a:endParaRPr>
          </a:p>
        </p:txBody>
      </p:sp>
      <p:sp>
        <p:nvSpPr>
          <p:cNvPr id="159" name="……………"/>
          <p:cNvSpPr/>
          <p:nvPr/>
        </p:nvSpPr>
        <p:spPr>
          <a:xfrm>
            <a:off x="-3811563" y="-73632"/>
            <a:ext cx="6883048" cy="7005264"/>
          </a:xfrm>
          <a:prstGeom prst="ellipse">
            <a:avLst/>
          </a:prstGeom>
          <a:gradFill>
            <a:gsLst>
              <a:gs pos="0">
                <a:srgbClr val="509BB8"/>
              </a:gs>
              <a:gs pos="100000">
                <a:srgbClr val="C3DAD9"/>
              </a:gs>
            </a:gsLst>
            <a:lin ang="15339379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……………</a:t>
            </a:r>
          </a:p>
        </p:txBody>
      </p:sp>
      <p:grpSp>
        <p:nvGrpSpPr>
          <p:cNvPr id="162" name="Group"/>
          <p:cNvGrpSpPr/>
          <p:nvPr/>
        </p:nvGrpSpPr>
        <p:grpSpPr>
          <a:xfrm>
            <a:off x="316809" y="2422253"/>
            <a:ext cx="2932433" cy="2013494"/>
            <a:chOff x="0" y="0"/>
            <a:chExt cx="2932432" cy="2013492"/>
          </a:xfrm>
        </p:grpSpPr>
        <p:sp>
          <p:nvSpPr>
            <p:cNvPr id="160" name="Shape 167"/>
            <p:cNvSpPr txBox="1"/>
            <p:nvPr/>
          </p:nvSpPr>
          <p:spPr>
            <a:xfrm>
              <a:off x="0" y="0"/>
              <a:ext cx="2932433" cy="8191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>
                <a:defRPr sz="2400" b="1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Undeniable</a:t>
              </a:r>
            </a:p>
            <a:p>
              <a:pPr>
                <a:defRPr sz="2400" b="1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fact 1</a:t>
              </a:r>
            </a:p>
          </p:txBody>
        </p:sp>
        <p:sp>
          <p:nvSpPr>
            <p:cNvPr id="161" name="Shape 167"/>
            <p:cNvSpPr txBox="1"/>
            <p:nvPr/>
          </p:nvSpPr>
          <p:spPr>
            <a:xfrm>
              <a:off x="0" y="825726"/>
              <a:ext cx="2364279" cy="11877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 sz="2400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Fossil fuels’ benefits going forward</a:t>
              </a:r>
            </a:p>
          </p:txBody>
        </p:sp>
      </p:grpSp>
      <p:sp>
        <p:nvSpPr>
          <p:cNvPr id="163" name="Cost-effective energy is essential to human flourishing."/>
          <p:cNvSpPr txBox="1"/>
          <p:nvPr/>
        </p:nvSpPr>
        <p:spPr>
          <a:xfrm>
            <a:off x="4372736" y="167075"/>
            <a:ext cx="6556922" cy="1020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000" b="1" spc="59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Cost-effective energy is essential to human flourishing.</a:t>
            </a:r>
          </a:p>
        </p:txBody>
      </p:sp>
      <p:pic>
        <p:nvPicPr>
          <p:cNvPr id="164" name="Picture 2" descr="Picture 2"/>
          <p:cNvPicPr>
            <a:picLocks noChangeAspect="1"/>
          </p:cNvPicPr>
          <p:nvPr/>
        </p:nvPicPr>
        <p:blipFill>
          <a:blip r:embed="rId3"/>
          <a:srcRect l="4397" r="4397"/>
          <a:stretch>
            <a:fillRect/>
          </a:stretch>
        </p:blipFill>
        <p:spPr>
          <a:xfrm>
            <a:off x="4408078" y="1243450"/>
            <a:ext cx="4769715" cy="2941695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Cost-effectiveness: affordability, reliability, versatility, scalability.…"/>
          <p:cNvSpPr txBox="1"/>
          <p:nvPr/>
        </p:nvSpPr>
        <p:spPr>
          <a:xfrm>
            <a:off x="4372736" y="4363931"/>
            <a:ext cx="7682274" cy="195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165100" indent="-165100">
              <a:lnSpc>
                <a:spcPct val="120000"/>
              </a:lnSpc>
              <a:buSzPct val="100000"/>
              <a:buFont typeface="Arial"/>
              <a:buChar char="•"/>
              <a:defRPr sz="16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Cost-effectiveness: affordability, reliability, versatility, scalability.</a:t>
            </a:r>
          </a:p>
          <a:p>
            <a:pPr marL="165100" indent="-165100">
              <a:lnSpc>
                <a:spcPct val="120000"/>
              </a:lnSpc>
              <a:buSzPct val="100000"/>
              <a:buFont typeface="Arial"/>
              <a:buChar char="•"/>
              <a:defRPr sz="16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Human flourishing: humans have the ability to live long, healthy, fulfilling lives.</a:t>
            </a:r>
          </a:p>
          <a:p>
            <a:pPr marL="165100" indent="-165100">
              <a:lnSpc>
                <a:spcPct val="120000"/>
              </a:lnSpc>
              <a:buSzPct val="100000"/>
              <a:buFont typeface="Arial"/>
              <a:buChar char="•"/>
              <a:defRPr sz="16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 more cost-effective energy is, the more we can use machines to be productive and prosperous.</a:t>
            </a:r>
          </a:p>
          <a:p>
            <a:pPr marL="165100" indent="-165100">
              <a:lnSpc>
                <a:spcPct val="120000"/>
              </a:lnSpc>
              <a:buSzPct val="100000"/>
              <a:buFont typeface="Arial"/>
              <a:buChar char="•"/>
              <a:defRPr sz="16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Availability of food, clothing, shelter, medical care all depend on it.</a:t>
            </a:r>
          </a:p>
          <a:p>
            <a:pPr marL="165100" indent="-165100">
              <a:lnSpc>
                <a:spcPct val="120000"/>
              </a:lnSpc>
              <a:buSzPct val="100000"/>
              <a:buFont typeface="Arial"/>
              <a:buChar char="•"/>
              <a:defRPr sz="16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Innovation and progress depend on it.</a:t>
            </a:r>
          </a:p>
          <a:p>
            <a:pPr marL="165100" indent="-165100">
              <a:lnSpc>
                <a:spcPct val="120000"/>
              </a:lnSpc>
              <a:buSzPct val="100000"/>
              <a:buFont typeface="Arial"/>
              <a:buChar char="•"/>
              <a:defRPr sz="16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Environmental health and safety depend on it.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8092"/>
            </a:gs>
            <a:gs pos="100000">
              <a:srgbClr val="20355A"/>
            </a:gs>
          </a:gsLst>
          <a:lin ang="14519868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ectangle"/>
          <p:cNvSpPr/>
          <p:nvPr/>
        </p:nvSpPr>
        <p:spPr>
          <a:xfrm>
            <a:off x="6350" y="6418102"/>
            <a:ext cx="12179300" cy="433549"/>
          </a:xfrm>
          <a:prstGeom prst="rect">
            <a:avLst/>
          </a:prstGeom>
          <a:solidFill>
            <a:srgbClr val="004F5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68" name="TextBox 3"/>
          <p:cNvSpPr txBox="1"/>
          <p:nvPr/>
        </p:nvSpPr>
        <p:spPr>
          <a:xfrm>
            <a:off x="1822140" y="6496217"/>
            <a:ext cx="8547720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300" spc="10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For this and other shareable resources, </a:t>
            </a:r>
            <a:r>
              <a:rPr lang="en-US" b="1" dirty="0"/>
              <a:t>email </a:t>
            </a:r>
            <a:r>
              <a:rPr lang="en-US" b="1" u="sng" dirty="0" err="1">
                <a:uFill>
                  <a:solidFill>
                    <a:srgbClr val="0563C1"/>
                  </a:solidFill>
                </a:uFill>
              </a:rPr>
              <a:t>resources@alexepstein.com</a:t>
            </a:r>
            <a:endParaRPr lang="en-US" b="1" u="sng" dirty="0">
              <a:uFill>
                <a:solidFill>
                  <a:srgbClr val="0563C1"/>
                </a:solidFill>
              </a:uFill>
              <a:hlinkClick r:id="rId2"/>
            </a:endParaRPr>
          </a:p>
        </p:txBody>
      </p:sp>
      <p:sp>
        <p:nvSpPr>
          <p:cNvPr id="169" name="……………"/>
          <p:cNvSpPr/>
          <p:nvPr/>
        </p:nvSpPr>
        <p:spPr>
          <a:xfrm>
            <a:off x="-3811563" y="-73632"/>
            <a:ext cx="6883048" cy="7005264"/>
          </a:xfrm>
          <a:prstGeom prst="ellipse">
            <a:avLst/>
          </a:prstGeom>
          <a:gradFill>
            <a:gsLst>
              <a:gs pos="0">
                <a:srgbClr val="509BB8"/>
              </a:gs>
              <a:gs pos="100000">
                <a:srgbClr val="C3DAD9"/>
              </a:gs>
            </a:gsLst>
            <a:lin ang="15339379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……………</a:t>
            </a:r>
          </a:p>
        </p:txBody>
      </p:sp>
      <p:grpSp>
        <p:nvGrpSpPr>
          <p:cNvPr id="172" name="Group"/>
          <p:cNvGrpSpPr/>
          <p:nvPr/>
        </p:nvGrpSpPr>
        <p:grpSpPr>
          <a:xfrm>
            <a:off x="316809" y="2422254"/>
            <a:ext cx="2932433" cy="2013493"/>
            <a:chOff x="0" y="0"/>
            <a:chExt cx="2932432" cy="2013492"/>
          </a:xfrm>
        </p:grpSpPr>
        <p:sp>
          <p:nvSpPr>
            <p:cNvPr id="170" name="Shape 167"/>
            <p:cNvSpPr txBox="1"/>
            <p:nvPr/>
          </p:nvSpPr>
          <p:spPr>
            <a:xfrm>
              <a:off x="0" y="0"/>
              <a:ext cx="2932433" cy="8191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>
                <a:defRPr sz="2400" b="1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Undeniable</a:t>
              </a:r>
            </a:p>
            <a:p>
              <a:pPr>
                <a:defRPr sz="2400" b="1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fact 2</a:t>
              </a:r>
            </a:p>
          </p:txBody>
        </p:sp>
        <p:sp>
          <p:nvSpPr>
            <p:cNvPr id="171" name="Shape 167"/>
            <p:cNvSpPr txBox="1"/>
            <p:nvPr/>
          </p:nvSpPr>
          <p:spPr>
            <a:xfrm>
              <a:off x="0" y="825726"/>
              <a:ext cx="2364279" cy="11877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 sz="2400">
                  <a:solidFill>
                    <a:srgbClr val="26395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Fossil fuels’ benefits going forward</a:t>
              </a:r>
            </a:p>
          </p:txBody>
        </p:sp>
      </p:grpSp>
      <p:sp>
        <p:nvSpPr>
          <p:cNvPr id="173" name="Billions of people lack cost-effective energy."/>
          <p:cNvSpPr txBox="1"/>
          <p:nvPr/>
        </p:nvSpPr>
        <p:spPr>
          <a:xfrm>
            <a:off x="3864736" y="167075"/>
            <a:ext cx="6556922" cy="1490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000" b="1" spc="59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Billions of people lack cost-effective energy.</a:t>
            </a:r>
            <a:br/>
            <a:endParaRPr/>
          </a:p>
        </p:txBody>
      </p:sp>
      <p:sp>
        <p:nvSpPr>
          <p:cNvPr id="174" name="3 billion use less electricity than a typical American refrigerator.…"/>
          <p:cNvSpPr txBox="1"/>
          <p:nvPr/>
        </p:nvSpPr>
        <p:spPr>
          <a:xfrm>
            <a:off x="3864736" y="5117780"/>
            <a:ext cx="7968944" cy="949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165100" indent="-165100">
              <a:lnSpc>
                <a:spcPct val="120000"/>
              </a:lnSpc>
              <a:buSzPct val="100000"/>
              <a:buFont typeface="Arial"/>
              <a:buChar char="•"/>
              <a:defRPr sz="16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3 billion use less electricity than a typical American refrigerator.</a:t>
            </a:r>
          </a:p>
          <a:p>
            <a:pPr marL="165100" indent="-165100">
              <a:lnSpc>
                <a:spcPct val="120000"/>
              </a:lnSpc>
              <a:buSzPct val="100000"/>
              <a:buFont typeface="Arial"/>
              <a:buChar char="•"/>
              <a:defRPr sz="16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6 billion use an amount of energy we would consider unacceptable.</a:t>
            </a:r>
          </a:p>
          <a:p>
            <a:pPr marL="165100" indent="-165100">
              <a:lnSpc>
                <a:spcPct val="120000"/>
              </a:lnSpc>
              <a:buSzPct val="100000"/>
              <a:buFont typeface="Arial"/>
              <a:buChar char="•"/>
              <a:defRPr sz="1600">
                <a:solidFill>
                  <a:srgbClr val="C4E8E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1/3 of the world uses wood and animal dung for heating and cooking.</a:t>
            </a:r>
          </a:p>
        </p:txBody>
      </p:sp>
      <p:pic>
        <p:nvPicPr>
          <p:cNvPr id="175" name="Picture 3" descr="Picture 3"/>
          <p:cNvPicPr>
            <a:picLocks noChangeAspect="1"/>
          </p:cNvPicPr>
          <p:nvPr/>
        </p:nvPicPr>
        <p:blipFill>
          <a:blip r:embed="rId3"/>
          <a:srcRect l="8886" r="5410" b="5180"/>
          <a:stretch>
            <a:fillRect/>
          </a:stretch>
        </p:blipFill>
        <p:spPr>
          <a:xfrm>
            <a:off x="3961288" y="1306002"/>
            <a:ext cx="5775971" cy="35945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985903263C0941B11822AAD8E08CD2" ma:contentTypeVersion="4" ma:contentTypeDescription="Create a new document." ma:contentTypeScope="" ma:versionID="60b697c4ba9eb0c61fa1068470b7533e">
  <xsd:schema xmlns:xsd="http://www.w3.org/2001/XMLSchema" xmlns:xs="http://www.w3.org/2001/XMLSchema" xmlns:p="http://schemas.microsoft.com/office/2006/metadata/properties" xmlns:ns2="6a898b55-3d22-4995-bb6b-a1345381c1a7" targetNamespace="http://schemas.microsoft.com/office/2006/metadata/properties" ma:root="true" ma:fieldsID="89f7efd009259360bfdc7e8c7b78df3c" ns2:_="">
    <xsd:import namespace="6a898b55-3d22-4995-bb6b-a1345381c1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898b55-3d22-4995-bb6b-a1345381c1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197495E-21E5-4821-B754-4597F3E14F17}"/>
</file>

<file path=customXml/itemProps2.xml><?xml version="1.0" encoding="utf-8"?>
<ds:datastoreItem xmlns:ds="http://schemas.openxmlformats.org/officeDocument/2006/customXml" ds:itemID="{ADED4B5E-3B8E-4742-ACB2-D2CA532C87CB}"/>
</file>

<file path=customXml/itemProps3.xml><?xml version="1.0" encoding="utf-8"?>
<ds:datastoreItem xmlns:ds="http://schemas.openxmlformats.org/officeDocument/2006/customXml" ds:itemID="{791FF7C4-BC08-4D0B-AF38-B27EC1D138D6}"/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1585</Words>
  <Application>Microsoft Macintosh PowerPoint</Application>
  <PresentationFormat>Widescreen</PresentationFormat>
  <Paragraphs>205</Paragraphs>
  <Slides>28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Alex Epstein</cp:lastModifiedBy>
  <cp:revision>6</cp:revision>
  <cp:lastPrinted>2023-01-25T13:56:52Z</cp:lastPrinted>
  <dcterms:modified xsi:type="dcterms:W3CDTF">2023-02-02T05:04:29Z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0x0101007B985903263C0941B11822AAD8E08CD2</vt:lpwstr>
  </property>
</Properties>
</file>