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18" r:id="rId5"/>
    <p:sldMasterId id="2147483766" r:id="rId6"/>
    <p:sldMasterId id="2147483796" r:id="rId7"/>
    <p:sldMasterId id="2147483687" r:id="rId8"/>
    <p:sldMasterId id="2147484117" r:id="rId9"/>
  </p:sldMasterIdLst>
  <p:notesMasterIdLst>
    <p:notesMasterId r:id="rId41"/>
  </p:notesMasterIdLst>
  <p:handoutMasterIdLst>
    <p:handoutMasterId r:id="rId42"/>
  </p:handoutMasterIdLst>
  <p:sldIdLst>
    <p:sldId id="256" r:id="rId10"/>
    <p:sldId id="4187" r:id="rId11"/>
    <p:sldId id="258" r:id="rId12"/>
    <p:sldId id="4188" r:id="rId13"/>
    <p:sldId id="4190" r:id="rId14"/>
    <p:sldId id="4200" r:id="rId15"/>
    <p:sldId id="419" r:id="rId16"/>
    <p:sldId id="4183" r:id="rId17"/>
    <p:sldId id="4185" r:id="rId18"/>
    <p:sldId id="4162" r:id="rId19"/>
    <p:sldId id="260" r:id="rId20"/>
    <p:sldId id="427" r:id="rId21"/>
    <p:sldId id="4192" r:id="rId22"/>
    <p:sldId id="4193" r:id="rId23"/>
    <p:sldId id="4194" r:id="rId24"/>
    <p:sldId id="4195" r:id="rId25"/>
    <p:sldId id="4196" r:id="rId26"/>
    <p:sldId id="4197" r:id="rId27"/>
    <p:sldId id="414" r:id="rId28"/>
    <p:sldId id="374" r:id="rId29"/>
    <p:sldId id="4198" r:id="rId30"/>
    <p:sldId id="4181" r:id="rId31"/>
    <p:sldId id="1289" r:id="rId32"/>
    <p:sldId id="4186" r:id="rId33"/>
    <p:sldId id="1837" r:id="rId34"/>
    <p:sldId id="400" r:id="rId35"/>
    <p:sldId id="4173" r:id="rId36"/>
    <p:sldId id="4179" r:id="rId37"/>
    <p:sldId id="4180" r:id="rId38"/>
    <p:sldId id="4201" r:id="rId39"/>
    <p:sldId id="4175" r:id="rId40"/>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99D99D-ACDF-1D2B-D09E-10B823B47B48}" name="Branscum, Luke" initials="BL" userId="S::luke.branscum@nuclear.energy.gov::5cb66260-73e2-427f-bf0a-7f1459a85d40" providerId="AD"/>
  <p188:author id="{CD2D1DD5-6D8A-2B27-94A9-21D93C446B35}" name="Hauck, Gale (CONTR)" initials="HG(" userId="S::gale.hauck@nuclear.energy.gov::a4c3f5d3-3f27-4616-b2b1-b49f4d96fa91" providerId="AD"/>
  <p188:author id="{68DD9CE9-6FDD-A4D7-19E6-7CA3BE9658A7}" name="Herman, Cheryl" initials="HC" userId="S::Cheryl.Moss_Herman@nuclear.energy.gov::d909d470-475a-4894-ad41-1bd2fa96d8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alderrama, Billy" initials="VB" lastIdx="1" clrIdx="0">
    <p:extLst>
      <p:ext uri="{19B8F6BF-5375-455C-9EA6-DF929625EA0E}">
        <p15:presenceInfo xmlns:p15="http://schemas.microsoft.com/office/powerpoint/2012/main" userId="S::billy.valderrama@nuclear.energy.gov::397b9407-3def-4dad-a0f7-2b2970f39356" providerId="AD"/>
      </p:ext>
    </p:extLst>
  </p:cmAuthor>
  <p:cmAuthor id="2" name="Huff, Kathryn" initials="HK" lastIdx="3" clrIdx="1">
    <p:extLst>
      <p:ext uri="{19B8F6BF-5375-455C-9EA6-DF929625EA0E}">
        <p15:presenceInfo xmlns:p15="http://schemas.microsoft.com/office/powerpoint/2012/main" userId="S::kathryn.huff@nuclear.energy.gov::3b1ee8e0-d072-4041-a8f3-9df7c3704cc0" providerId="AD"/>
      </p:ext>
    </p:extLst>
  </p:cmAuthor>
  <p:cmAuthor id="3" name="Griffith, Andrew" initials="GA" lastIdx="2" clrIdx="2">
    <p:extLst>
      <p:ext uri="{19B8F6BF-5375-455C-9EA6-DF929625EA0E}">
        <p15:presenceInfo xmlns:p15="http://schemas.microsoft.com/office/powerpoint/2012/main" userId="S::andrew.griffith@nuclear.energy.gov::50ee4d40-f1d1-4c99-a972-6106d59762eb" providerId="AD"/>
      </p:ext>
    </p:extLst>
  </p:cmAuthor>
  <p:cmAuthor id="4" name="Branscum, Luke" initials="BL" lastIdx="7" clrIdx="3">
    <p:extLst>
      <p:ext uri="{19B8F6BF-5375-455C-9EA6-DF929625EA0E}">
        <p15:presenceInfo xmlns:p15="http://schemas.microsoft.com/office/powerpoint/2012/main" userId="S::luke.branscum@nuclear.energy.gov::5cb66260-73e2-427f-bf0a-7f1459a85d40" providerId="AD"/>
      </p:ext>
    </p:extLst>
  </p:cmAuthor>
  <p:cmAuthor id="5" name="Edgerton, Patrick" initials="EP" lastIdx="1" clrIdx="4">
    <p:extLst>
      <p:ext uri="{19B8F6BF-5375-455C-9EA6-DF929625EA0E}">
        <p15:presenceInfo xmlns:p15="http://schemas.microsoft.com/office/powerpoint/2012/main" userId="S::patrick.edgerton@nuclear.energy.gov::28c301f0-6b0e-44ca-8080-fa5e7252523e" providerId="AD"/>
      </p:ext>
    </p:extLst>
  </p:cmAuthor>
  <p:cmAuthor id="6" name="Trunzo, Alisa" initials="TA" lastIdx="1" clrIdx="5">
    <p:extLst>
      <p:ext uri="{19B8F6BF-5375-455C-9EA6-DF929625EA0E}">
        <p15:presenceInfo xmlns:p15="http://schemas.microsoft.com/office/powerpoint/2012/main" userId="S::alisa.trunzo@nuclear.energy.gov::d0b8b7f7-4d40-44ac-848e-d263b9c587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A5BDE3"/>
    <a:srgbClr val="ADC2E5"/>
    <a:srgbClr val="9FB8E1"/>
    <a:srgbClr val="A2BAE2"/>
    <a:srgbClr val="AAC0E4"/>
    <a:srgbClr val="72AF2F"/>
    <a:srgbClr val="C26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8" y="3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C532A0-7F82-469A-AA4C-FB3882BDCE8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B993AB7-64BE-40E0-A1C6-5339CF02A1A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2899E2A-0BBF-4138-82C0-2284B1ABAA7E}" type="datetimeFigureOut">
              <a:rPr lang="en-US"/>
              <a:pPr>
                <a:defRPr/>
              </a:pPr>
              <a:t>3/31/2023</a:t>
            </a:fld>
            <a:endParaRPr lang="en-US"/>
          </a:p>
        </p:txBody>
      </p:sp>
      <p:sp>
        <p:nvSpPr>
          <p:cNvPr id="4" name="Footer Placeholder 3">
            <a:extLst>
              <a:ext uri="{FF2B5EF4-FFF2-40B4-BE49-F238E27FC236}">
                <a16:creationId xmlns:a16="http://schemas.microsoft.com/office/drawing/2014/main" id="{2341FB19-83E7-449B-A72E-000A121FC59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152DDEF9-4967-4855-AC2B-531F60B7E7A4}"/>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FA3876A-CB41-4DDA-BCF7-86BDE12E615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F2D2FA-C44E-4A5D-AA42-0E9279A68CD5}"/>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8568D08-D041-4D39-A617-9631A2A107FE}"/>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smtClean="0">
                <a:latin typeface="+mn-lt"/>
              </a:defRPr>
            </a:lvl1pPr>
          </a:lstStyle>
          <a:p>
            <a:pPr>
              <a:defRPr/>
            </a:pPr>
            <a:fld id="{D898B4E4-DFCD-4025-8B72-4D641F07CBEA}" type="datetimeFigureOut">
              <a:rPr lang="en-US"/>
              <a:pPr>
                <a:defRPr/>
              </a:pPr>
              <a:t>3/31/2023</a:t>
            </a:fld>
            <a:endParaRPr lang="en-US"/>
          </a:p>
        </p:txBody>
      </p:sp>
      <p:sp>
        <p:nvSpPr>
          <p:cNvPr id="4" name="Slide Image Placeholder 3">
            <a:extLst>
              <a:ext uri="{FF2B5EF4-FFF2-40B4-BE49-F238E27FC236}">
                <a16:creationId xmlns:a16="http://schemas.microsoft.com/office/drawing/2014/main" id="{25E940F8-1898-4FEC-AC96-61583052E227}"/>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FE4EAB03-4B63-4E7A-86B5-5DA76300DFBE}"/>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892DFE5-667F-4F25-ABAB-341509C53555}"/>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3AB1D5C-7593-4EB8-8919-99BB46C385CA}"/>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399D5344-A8E7-4B76-9BB4-B35E3D913B8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Arial" panose="020B0604020202020204" pitchFamily="34" charset="0"/>
              </a:rPr>
              <a:t>Heat from the nuclear reactors can be used directly (rather than being converted to electricity) for applications in industry (process heat) as well as district heating for commercial and residential applications</a:t>
            </a:r>
          </a:p>
          <a:p>
            <a:pPr marL="0" marR="0">
              <a:lnSpc>
                <a:spcPct val="107000"/>
              </a:lnSpc>
              <a:spcBef>
                <a:spcPts val="0"/>
              </a:spcBef>
              <a:spcAft>
                <a:spcPts val="800"/>
              </a:spcAft>
            </a:pPr>
            <a:endParaRPr lang="en-US" sz="120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Arial" panose="020B0604020202020204" pitchFamily="34" charset="0"/>
              </a:rPr>
              <a:t>Traditional, light water cooled nuclear plants can only reach certain temperatures (</a:t>
            </a:r>
            <a:r>
              <a:rPr lang="en-US" sz="1200">
                <a:effectLst/>
                <a:highlight>
                  <a:srgbClr val="FFFF00"/>
                </a:highlight>
                <a:latin typeface="Calibri" panose="020F0502020204030204" pitchFamily="34" charset="0"/>
                <a:ea typeface="Yu Mincho" panose="02020400000000000000" pitchFamily="18" charset="-128"/>
                <a:cs typeface="Arial" panose="020B0604020202020204" pitchFamily="34" charset="0"/>
              </a:rPr>
              <a:t>500-600 </a:t>
            </a:r>
            <a:r>
              <a:rPr lang="en-US" sz="1200" err="1">
                <a:effectLst/>
                <a:highlight>
                  <a:srgbClr val="FFFF00"/>
                </a:highlight>
                <a:latin typeface="Calibri" panose="020F0502020204030204" pitchFamily="34" charset="0"/>
                <a:ea typeface="Yu Mincho" panose="02020400000000000000" pitchFamily="18" charset="-128"/>
                <a:cs typeface="Arial" panose="020B0604020202020204" pitchFamily="34" charset="0"/>
              </a:rPr>
              <a:t>degF</a:t>
            </a:r>
            <a:r>
              <a:rPr lang="en-US" sz="1200">
                <a:effectLst/>
                <a:latin typeface="Calibri" panose="020F0502020204030204" pitchFamily="34" charset="0"/>
                <a:ea typeface="Yu Mincho" panose="02020400000000000000" pitchFamily="18" charset="-128"/>
                <a:cs typeface="Arial" panose="020B0604020202020204" pitchFamily="34" charset="0"/>
              </a:rPr>
              <a:t>).  This is show in the orange bars in the figure.</a:t>
            </a:r>
          </a:p>
          <a:p>
            <a:pPr marL="0" marR="0">
              <a:lnSpc>
                <a:spcPct val="107000"/>
              </a:lnSpc>
              <a:spcBef>
                <a:spcPts val="0"/>
              </a:spcBef>
              <a:spcAft>
                <a:spcPts val="800"/>
              </a:spcAft>
            </a:pPr>
            <a:endParaRPr lang="en-US" sz="120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Arial" panose="020B0604020202020204" pitchFamily="34" charset="0"/>
              </a:rPr>
              <a:t>Energy intensive industries such as steel manufacturing and the chemical industry often require much higher temperatures (&gt;1000 </a:t>
            </a:r>
            <a:r>
              <a:rPr lang="en-US" sz="1200" err="1">
                <a:effectLst/>
                <a:latin typeface="Calibri" panose="020F0502020204030204" pitchFamily="34" charset="0"/>
                <a:ea typeface="Yu Mincho" panose="02020400000000000000" pitchFamily="18" charset="-128"/>
                <a:cs typeface="Arial" panose="020B0604020202020204" pitchFamily="34" charset="0"/>
              </a:rPr>
              <a:t>degF</a:t>
            </a:r>
            <a:r>
              <a:rPr lang="en-US" sz="1200">
                <a:effectLst/>
                <a:latin typeface="Calibri" panose="020F0502020204030204" pitchFamily="34" charset="0"/>
                <a:ea typeface="Yu Mincho" panose="02020400000000000000" pitchFamily="18" charset="-128"/>
                <a:cs typeface="Arial" panose="020B0604020202020204" pitchFamily="34" charset="0"/>
              </a:rPr>
              <a:t>).  Industrial energy needs are shown in blue.</a:t>
            </a:r>
          </a:p>
          <a:p>
            <a:pPr marL="0" marR="0">
              <a:lnSpc>
                <a:spcPct val="107000"/>
              </a:lnSpc>
              <a:spcBef>
                <a:spcPts val="0"/>
              </a:spcBef>
              <a:spcAft>
                <a:spcPts val="800"/>
              </a:spcAft>
            </a:pPr>
            <a:endParaRPr lang="en-US" sz="120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effectLst/>
                <a:latin typeface="Calibri" panose="020F0502020204030204" pitchFamily="34" charset="0"/>
                <a:ea typeface="Yu Mincho" panose="02020400000000000000" pitchFamily="18" charset="-128"/>
                <a:cs typeface="Arial" panose="020B0604020202020204" pitchFamily="34" charset="0"/>
              </a:rPr>
              <a:t>Advanced reactor types such as liquid </a:t>
            </a:r>
            <a:r>
              <a:rPr lang="en-US" sz="1200">
                <a:latin typeface="Calibri" panose="020F0502020204030204" pitchFamily="34" charset="0"/>
                <a:ea typeface="Yu Mincho" panose="02020400000000000000" pitchFamily="18" charset="-128"/>
                <a:cs typeface="Arial" panose="020B0604020202020204" pitchFamily="34" charset="0"/>
              </a:rPr>
              <a:t>metal or molten salt can support industrial process needs.  Advanced reactor types are shown in pink – developing reactors that will be available in the near term – and in yellow – future reactors that will be available in the next decade.</a:t>
            </a:r>
            <a:endParaRPr lang="en-US" sz="1200">
              <a:effectLst/>
              <a:latin typeface="Calibri" panose="020F0502020204030204" pitchFamily="34" charset="0"/>
              <a:ea typeface="Yu Mincho" panose="02020400000000000000" pitchFamily="18" charset="-128"/>
              <a:cs typeface="Arial" panose="020B0604020202020204" pitchFamily="34" charset="0"/>
            </a:endParaRPr>
          </a:p>
          <a:p>
            <a:endParaRPr lang="en-US"/>
          </a:p>
          <a:p>
            <a:r>
              <a:rPr lang="en-US"/>
              <a:t>Source: https://world-nuclear.org/information-library/non-power-nuclear-applications/industry/nuclear-process-heat-for-industry.aspx#:~:text=Nuclear%20energy%20is%20an%20excellent,in%20the%20future%3A%20hydrogen%20production.</a:t>
            </a:r>
          </a:p>
        </p:txBody>
      </p:sp>
      <p:sp>
        <p:nvSpPr>
          <p:cNvPr id="4" name="Slide Number Placeholder 3"/>
          <p:cNvSpPr>
            <a:spLocks noGrp="1"/>
          </p:cNvSpPr>
          <p:nvPr>
            <p:ph type="sldNum" sz="quarter" idx="5"/>
          </p:nvPr>
        </p:nvSpPr>
        <p:spPr/>
        <p:txBody>
          <a:bodyPr/>
          <a:lstStyle/>
          <a:p>
            <a:fld id="{5F71D6E3-B669-4C05-A6C2-CD9BB3632200}" type="slidenum">
              <a:rPr lang="en-US" smtClean="0"/>
              <a:t>11</a:t>
            </a:fld>
            <a:endParaRPr lang="en-US"/>
          </a:p>
        </p:txBody>
      </p:sp>
    </p:spTree>
    <p:extLst>
      <p:ext uri="{BB962C8B-B14F-4D97-AF65-F5344CB8AC3E}">
        <p14:creationId xmlns:p14="http://schemas.microsoft.com/office/powerpoint/2010/main" val="2748388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12</a:t>
            </a:fld>
            <a:endParaRPr lang="en-US"/>
          </a:p>
        </p:txBody>
      </p:sp>
    </p:spTree>
    <p:extLst>
      <p:ext uri="{BB962C8B-B14F-4D97-AF65-F5344CB8AC3E}">
        <p14:creationId xmlns:p14="http://schemas.microsoft.com/office/powerpoint/2010/main" val="346069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13</a:t>
            </a:fld>
            <a:endParaRPr lang="en-US"/>
          </a:p>
        </p:txBody>
      </p:sp>
    </p:spTree>
    <p:extLst>
      <p:ext uri="{BB962C8B-B14F-4D97-AF65-F5344CB8AC3E}">
        <p14:creationId xmlns:p14="http://schemas.microsoft.com/office/powerpoint/2010/main" val="305119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14</a:t>
            </a:fld>
            <a:endParaRPr lang="en-US"/>
          </a:p>
        </p:txBody>
      </p:sp>
    </p:spTree>
    <p:extLst>
      <p:ext uri="{BB962C8B-B14F-4D97-AF65-F5344CB8AC3E}">
        <p14:creationId xmlns:p14="http://schemas.microsoft.com/office/powerpoint/2010/main" val="2314631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15</a:t>
            </a:fld>
            <a:endParaRPr lang="en-US"/>
          </a:p>
        </p:txBody>
      </p:sp>
    </p:spTree>
    <p:extLst>
      <p:ext uri="{BB962C8B-B14F-4D97-AF65-F5344CB8AC3E}">
        <p14:creationId xmlns:p14="http://schemas.microsoft.com/office/powerpoint/2010/main" val="2497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16</a:t>
            </a:fld>
            <a:endParaRPr lang="en-US"/>
          </a:p>
        </p:txBody>
      </p:sp>
    </p:spTree>
    <p:extLst>
      <p:ext uri="{BB962C8B-B14F-4D97-AF65-F5344CB8AC3E}">
        <p14:creationId xmlns:p14="http://schemas.microsoft.com/office/powerpoint/2010/main" val="3560099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17</a:t>
            </a:fld>
            <a:endParaRPr lang="en-US"/>
          </a:p>
        </p:txBody>
      </p:sp>
    </p:spTree>
    <p:extLst>
      <p:ext uri="{BB962C8B-B14F-4D97-AF65-F5344CB8AC3E}">
        <p14:creationId xmlns:p14="http://schemas.microsoft.com/office/powerpoint/2010/main" val="2591184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18</a:t>
            </a:fld>
            <a:endParaRPr lang="en-US"/>
          </a:p>
        </p:txBody>
      </p:sp>
    </p:spTree>
    <p:extLst>
      <p:ext uri="{BB962C8B-B14F-4D97-AF65-F5344CB8AC3E}">
        <p14:creationId xmlns:p14="http://schemas.microsoft.com/office/powerpoint/2010/main" val="1282967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b="0" i="0">
                <a:solidFill>
                  <a:srgbClr val="333333"/>
                </a:solidFill>
                <a:effectLst/>
                <a:latin typeface="Open Sans" panose="020B0606030504020204" pitchFamily="34" charset="0"/>
              </a:rPr>
              <a:t>INTERNATIONAL ATOMIC ENERGY AGENCY, Advances in Small Modular Reactor Technology Developments, A Supplement to: IAEA Advanced Reactors Information System (ARIA), IAEA, Vienna (2022)</a:t>
            </a:r>
            <a:endParaRPr lang="en-US"/>
          </a:p>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19</a:t>
            </a:fld>
            <a:endParaRPr lang="en-US"/>
          </a:p>
        </p:txBody>
      </p:sp>
    </p:spTree>
    <p:extLst>
      <p:ext uri="{BB962C8B-B14F-4D97-AF65-F5344CB8AC3E}">
        <p14:creationId xmlns:p14="http://schemas.microsoft.com/office/powerpoint/2010/main" val="1236068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20</a:t>
            </a:fld>
            <a:endParaRPr lang="en-US"/>
          </a:p>
        </p:txBody>
      </p:sp>
    </p:spTree>
    <p:extLst>
      <p:ext uri="{BB962C8B-B14F-4D97-AF65-F5344CB8AC3E}">
        <p14:creationId xmlns:p14="http://schemas.microsoft.com/office/powerpoint/2010/main" val="175511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a:t>
            </a:fld>
            <a:endParaRPr lang="en-US"/>
          </a:p>
        </p:txBody>
      </p:sp>
    </p:spTree>
    <p:extLst>
      <p:ext uri="{BB962C8B-B14F-4D97-AF65-F5344CB8AC3E}">
        <p14:creationId xmlns:p14="http://schemas.microsoft.com/office/powerpoint/2010/main" val="3716579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21</a:t>
            </a:fld>
            <a:endParaRPr lang="en-US"/>
          </a:p>
        </p:txBody>
      </p:sp>
    </p:spTree>
    <p:extLst>
      <p:ext uri="{BB962C8B-B14F-4D97-AF65-F5344CB8AC3E}">
        <p14:creationId xmlns:p14="http://schemas.microsoft.com/office/powerpoint/2010/main" val="223799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99523-4816-4DC3-A103-F8AEE6653A4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38095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D5344-A8E7-4B76-9BB4-B35E3D913B8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97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41350"/>
            <a:ext cx="4529137" cy="2547938"/>
          </a:xfrm>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2B8C-95E5-46E7-9E07-693C0B9DBE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791D30-654A-29DB-331E-4A4F6AF253A3}"/>
              </a:ext>
            </a:extLst>
          </p:cNvPr>
          <p:cNvSpPr txBox="1"/>
          <p:nvPr/>
        </p:nvSpPr>
        <p:spPr>
          <a:xfrm>
            <a:off x="688804" y="3913616"/>
            <a:ext cx="5911288" cy="1535420"/>
          </a:xfrm>
          <a:prstGeom prst="rect">
            <a:avLst/>
          </a:prstGeom>
          <a:noFill/>
        </p:spPr>
        <p:txBody>
          <a:bodyPr wrap="square">
            <a:spAutoFit/>
          </a:bodyPr>
          <a:lstStyle/>
          <a:p>
            <a:pPr marL="0" marR="0" lvl="0" indent="0" algn="l" defTabSz="914400" rtl="0" eaLnBrk="0" fontAlgn="base" latinLnBrk="0" hangingPunct="0">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Pres Biden signed the IRA on Aug 16, 2022</a:t>
            </a:r>
          </a:p>
          <a:p>
            <a:pPr marL="0" marR="0" lvl="0" indent="0" algn="l" defTabSz="914400" rtl="0" eaLnBrk="0" fontAlgn="base" latinLnBrk="0" hangingPunct="0">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only after an impartial review </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mn-cs"/>
              </a:rPr>
              <a:t>of the scientific and technical merit of the proposals </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94246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00025"/>
            <a:ext cx="5759450" cy="3240088"/>
          </a:xfrm>
        </p:spPr>
      </p:sp>
      <p:sp>
        <p:nvSpPr>
          <p:cNvPr id="4" name="Slide Number Placeholder 3"/>
          <p:cNvSpPr>
            <a:spLocks noGrp="1"/>
          </p:cNvSpPr>
          <p:nvPr>
            <p:ph type="sldNum" sz="quarter" idx="5"/>
          </p:nvPr>
        </p:nvSpPr>
        <p:spPr/>
        <p:txBody>
          <a:bodyPr/>
          <a:lstStyle/>
          <a:p>
            <a:fld id="{9A0CCFD4-A7F8-054B-8822-BC244B953582}" type="slidenum">
              <a:rPr lang="en-US" smtClean="0"/>
              <a:t>25</a:t>
            </a:fld>
            <a:endParaRPr lang="en-US"/>
          </a:p>
        </p:txBody>
      </p:sp>
      <p:sp>
        <p:nvSpPr>
          <p:cNvPr id="7" name="Notes Placeholder 2">
            <a:extLst>
              <a:ext uri="{FF2B5EF4-FFF2-40B4-BE49-F238E27FC236}">
                <a16:creationId xmlns:a16="http://schemas.microsoft.com/office/drawing/2014/main" id="{EA6DD8D2-A9FB-0643-B384-4BA9056B486D}"/>
              </a:ext>
            </a:extLst>
          </p:cNvPr>
          <p:cNvSpPr txBox="1">
            <a:spLocks/>
          </p:cNvSpPr>
          <p:nvPr/>
        </p:nvSpPr>
        <p:spPr>
          <a:xfrm>
            <a:off x="657519" y="3797233"/>
            <a:ext cx="5925843" cy="4620903"/>
          </a:xfrm>
          <a:prstGeom prst="rect">
            <a:avLst/>
          </a:prstGeom>
        </p:spPr>
        <p:txBody>
          <a:bodyPr vert="horz" lIns="96661" tIns="48331" rIns="96661" bIns="48331" rtlCol="0"/>
          <a:lst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a:ea typeface="Times New Roman" panose="02020603050405020304" pitchFamily="18" charset="0"/>
              </a:rPr>
              <a:t>The timeline for developing advanced reactors also corresponds nicely with the </a:t>
            </a:r>
            <a:r>
              <a:rPr lang="en-US" err="1">
                <a:ea typeface="Times New Roman" panose="02020603050405020304" pitchFamily="18" charset="0"/>
              </a:rPr>
              <a:t>Earthshot</a:t>
            </a:r>
            <a:r>
              <a:rPr lang="en-US">
                <a:ea typeface="Times New Roman" panose="02020603050405020304" pitchFamily="18" charset="0"/>
              </a:rPr>
              <a:t> goal for hydrogen (that is reaching $1/kg-H2 in one decade).  </a:t>
            </a:r>
          </a:p>
          <a:p>
            <a:pPr>
              <a:defRPr/>
            </a:pPr>
            <a:endParaRPr lang="en-US">
              <a:ea typeface="Times New Roman" panose="02020603050405020304" pitchFamily="18" charset="0"/>
            </a:endParaRPr>
          </a:p>
          <a:p>
            <a:pPr>
              <a:defRPr/>
            </a:pPr>
            <a:r>
              <a:rPr lang="en-US">
                <a:ea typeface="Times New Roman" panose="02020603050405020304" pitchFamily="18" charset="0"/>
              </a:rPr>
              <a:t>The Light Water Reactor Sustainability Program supports the development of the new paradigm for nuclear reactors.  </a:t>
            </a:r>
          </a:p>
          <a:p>
            <a:pPr>
              <a:defRPr/>
            </a:pPr>
            <a:endParaRPr lang="en-US">
              <a:ea typeface="Times New Roman" panose="02020603050405020304" pitchFamily="18" charset="0"/>
            </a:endParaRPr>
          </a:p>
          <a:p>
            <a:pPr>
              <a:defRPr/>
            </a:pPr>
            <a:r>
              <a:rPr lang="en-US">
                <a:ea typeface="Times New Roman" panose="02020603050405020304" pitchFamily="18" charset="0"/>
              </a:rPr>
              <a:t>By 2030, several advanced micro reactors and small modular reactors will be built and demonstrated.  INL is work with most of the companies developing these reactors.  </a:t>
            </a:r>
          </a:p>
          <a:p>
            <a:pPr>
              <a:defRPr/>
            </a:pPr>
            <a:endParaRPr lang="en-US">
              <a:ea typeface="Times New Roman" panose="02020603050405020304" pitchFamily="18" charset="0"/>
            </a:endParaRPr>
          </a:p>
          <a:p>
            <a:pPr>
              <a:defRPr/>
            </a:pPr>
            <a:r>
              <a:rPr lang="en-US">
                <a:ea typeface="Times New Roman" panose="02020603050405020304" pitchFamily="18" charset="0"/>
              </a:rPr>
              <a:t>Some will be tested at the INL NRIC.  Others will be built at sites around the U.S.  For example, Natrium announced a project in Wyoming that will effectively replace a coal plant and use the power transmission infrastructure already in place.</a:t>
            </a:r>
          </a:p>
          <a:p>
            <a:pPr>
              <a:defRPr/>
            </a:pPr>
            <a:endParaRPr lang="en-US">
              <a:ea typeface="Times New Roman" panose="02020603050405020304" pitchFamily="18" charset="0"/>
            </a:endParaRPr>
          </a:p>
          <a:p>
            <a:pPr>
              <a:defRPr/>
            </a:pPr>
            <a:r>
              <a:rPr lang="en-US">
                <a:ea typeface="Times New Roman" panose="02020603050405020304" pitchFamily="18" charset="0"/>
              </a:rPr>
              <a:t>INL’s response to the </a:t>
            </a:r>
            <a:r>
              <a:rPr lang="en-US" err="1">
                <a:ea typeface="Times New Roman" panose="02020603050405020304" pitchFamily="18" charset="0"/>
              </a:rPr>
              <a:t>Earthshot</a:t>
            </a:r>
            <a:r>
              <a:rPr lang="en-US">
                <a:ea typeface="Times New Roman" panose="02020603050405020304" pitchFamily="18" charset="0"/>
              </a:rPr>
              <a:t> RFI recommended an activity that would help INL become a zero-emissions campus with hydrogen produced using one or more advanced reactors.  This hydrogen would then be used to fuel buses that run to the site each day.  It can be blended with natural gas and even be converted to synthetic fuels and ammonia to support the regional agriculture community.</a:t>
            </a:r>
          </a:p>
          <a:p>
            <a:pPr>
              <a:defRPr/>
            </a:pPr>
            <a:endParaRPr lang="en-US">
              <a:ea typeface="Times New Roman" panose="02020603050405020304" pitchFamily="18" charset="0"/>
            </a:endParaRPr>
          </a:p>
          <a:p>
            <a:pPr>
              <a:defRPr/>
            </a:pPr>
            <a:r>
              <a:rPr lang="en-US">
                <a:ea typeface="Times New Roman" panose="02020603050405020304" pitchFamily="18" charset="0"/>
              </a:rPr>
              <a:t>In this manner the RD&amp;D effort of INL will not help INL become a zero-emissions Lab, but it will support the broader region, as well as provide a springboard for using nuclear energy across the country and throughout the world.</a:t>
            </a:r>
          </a:p>
        </p:txBody>
      </p:sp>
      <p:sp>
        <p:nvSpPr>
          <p:cNvPr id="3" name="Notes Placeholder 2">
            <a:extLst>
              <a:ext uri="{FF2B5EF4-FFF2-40B4-BE49-F238E27FC236}">
                <a16:creationId xmlns:a16="http://schemas.microsoft.com/office/drawing/2014/main" id="{1DF5217C-CCC7-4F40-A941-D4E402992678}"/>
              </a:ext>
            </a:extLst>
          </p:cNvPr>
          <p:cNvSpPr>
            <a:spLocks noGrp="1"/>
          </p:cNvSpPr>
          <p:nvPr>
            <p:ph type="body" idx="1"/>
          </p:nvPr>
        </p:nvSpPr>
        <p:spPr/>
        <p:txBody>
          <a:bodyPr/>
          <a:lstStyle/>
          <a:p>
            <a:pPr>
              <a:spcBef>
                <a:spcPts val="675"/>
              </a:spcBef>
              <a:buClr>
                <a:srgbClr val="005980"/>
              </a:buClr>
            </a:pPr>
            <a:r>
              <a:rPr lang="en-US" altLang="en-US" sz="1800" b="1">
                <a:ea typeface="ＭＳ Ｐゴシック" panose="020B0600070205080204" pitchFamily="34" charset="-128"/>
                <a:cs typeface="Arial" panose="020B0604020202020204" pitchFamily="34" charset="0"/>
              </a:rPr>
              <a:t>Common attributes</a:t>
            </a:r>
          </a:p>
          <a:p>
            <a:pPr lvl="1">
              <a:buClr>
                <a:srgbClr val="005980"/>
              </a:buClr>
            </a:pPr>
            <a:r>
              <a:rPr lang="en-US" altLang="en-US" sz="1800">
                <a:ea typeface="ＭＳ Ｐゴシック" panose="020B0600070205080204" pitchFamily="34" charset="-128"/>
                <a:cs typeface="Arial" panose="020B0604020202020204" pitchFamily="34" charset="0"/>
              </a:rPr>
              <a:t>Inherent safety for prevention of severe accidents</a:t>
            </a:r>
          </a:p>
          <a:p>
            <a:pPr lvl="1">
              <a:buClr>
                <a:srgbClr val="005980"/>
              </a:buClr>
            </a:pPr>
            <a:r>
              <a:rPr lang="en-US" altLang="en-US" sz="1800">
                <a:ea typeface="ＭＳ Ｐゴシック" panose="020B0600070205080204" pitchFamily="34" charset="-128"/>
                <a:cs typeface="Arial" panose="020B0604020202020204" pitchFamily="34" charset="0"/>
              </a:rPr>
              <a:t>Passive decay heat removal</a:t>
            </a:r>
          </a:p>
          <a:p>
            <a:pPr>
              <a:spcBef>
                <a:spcPts val="1200"/>
              </a:spcBef>
              <a:buClr>
                <a:srgbClr val="005980"/>
              </a:buClr>
            </a:pPr>
            <a:r>
              <a:rPr lang="en-US" altLang="en-US" sz="1800" b="1">
                <a:ea typeface="ＭＳ Ｐゴシック" panose="020B0600070205080204" pitchFamily="34" charset="-128"/>
                <a:cs typeface="Arial" panose="020B0604020202020204" pitchFamily="34" charset="0"/>
              </a:rPr>
              <a:t>Gas Reactor Technologies</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High temperature operation</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Extremely safe fuel form (TRISO)</a:t>
            </a:r>
          </a:p>
          <a:p>
            <a:pPr lvl="1">
              <a:buClr>
                <a:srgbClr val="005980"/>
              </a:buClr>
            </a:pPr>
            <a:r>
              <a:rPr lang="en-US" altLang="en-US" sz="1800">
                <a:ea typeface="ＭＳ Ｐゴシック" panose="020B0600070205080204" pitchFamily="34" charset="-128"/>
                <a:cs typeface="Arial" panose="020B0604020202020204" pitchFamily="34" charset="0"/>
              </a:rPr>
              <a:t>High temperature heat enabling non-electrical products</a:t>
            </a:r>
          </a:p>
          <a:p>
            <a:pPr>
              <a:spcBef>
                <a:spcPts val="1200"/>
              </a:spcBef>
              <a:buClr>
                <a:srgbClr val="005980"/>
              </a:buClr>
            </a:pPr>
            <a:r>
              <a:rPr lang="en-US" altLang="en-US" sz="1800" b="1">
                <a:ea typeface="ＭＳ Ｐゴシック" panose="020B0600070205080204" pitchFamily="34" charset="-128"/>
                <a:cs typeface="Arial" panose="020B0604020202020204" pitchFamily="34" charset="0"/>
              </a:rPr>
              <a:t>Metal-Cooled Fast Reactor Technologies</a:t>
            </a:r>
          </a:p>
          <a:p>
            <a:pPr lvl="1">
              <a:buClr>
                <a:srgbClr val="005980"/>
              </a:buClr>
            </a:pPr>
            <a:r>
              <a:rPr lang="en-US" altLang="en-US" sz="1800">
                <a:ea typeface="ＭＳ Ｐゴシック" panose="020B0600070205080204" pitchFamily="34" charset="-128"/>
                <a:cs typeface="Arial" panose="020B0604020202020204" pitchFamily="34" charset="0"/>
              </a:rPr>
              <a:t>High burnup fuel and long-lived cores</a:t>
            </a:r>
          </a:p>
          <a:p>
            <a:pPr lvl="1">
              <a:buClr>
                <a:srgbClr val="005980"/>
              </a:buClr>
            </a:pPr>
            <a:r>
              <a:rPr lang="en-US" altLang="en-US" sz="1800">
                <a:ea typeface="ＭＳ Ｐゴシック" panose="020B0600070205080204" pitchFamily="34" charset="-128"/>
                <a:cs typeface="Arial" panose="020B0604020202020204" pitchFamily="34" charset="0"/>
              </a:rPr>
              <a:t>Fuel cycle flexibility</a:t>
            </a:r>
          </a:p>
          <a:p>
            <a:pPr lvl="1">
              <a:buClr>
                <a:srgbClr val="005980"/>
              </a:buClr>
            </a:pPr>
            <a:r>
              <a:rPr lang="en-US" altLang="en-US" sz="1800">
                <a:ea typeface="ＭＳ Ｐゴシック" panose="020B0600070205080204" pitchFamily="34" charset="-128"/>
                <a:cs typeface="Arial" panose="020B0604020202020204" pitchFamily="34" charset="0"/>
              </a:rPr>
              <a:t>Low pressure and passive cooling options</a:t>
            </a:r>
          </a:p>
          <a:p>
            <a:pPr>
              <a:spcBef>
                <a:spcPts val="1200"/>
              </a:spcBef>
              <a:buClr>
                <a:srgbClr val="005980"/>
              </a:buClr>
            </a:pPr>
            <a:r>
              <a:rPr lang="en-US" altLang="en-US" sz="1800" b="1">
                <a:ea typeface="ＭＳ Ｐゴシック" panose="020B0600070205080204" pitchFamily="34" charset="-128"/>
                <a:cs typeface="Arial" panose="020B0604020202020204" pitchFamily="34" charset="0"/>
              </a:rPr>
              <a:t>Molten Salt Reactor Technologies</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Low-pressure high-temperature operation</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On-line fueling</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Fast or thermal spectrum options </a:t>
            </a:r>
          </a:p>
          <a:p>
            <a:pPr lvl="1">
              <a:buClr>
                <a:srgbClr val="005980"/>
              </a:buClr>
            </a:pPr>
            <a:r>
              <a:rPr lang="en-US" altLang="en-US" sz="1800">
                <a:ea typeface="ＭＳ Ｐゴシック" panose="020B0600070205080204" pitchFamily="34" charset="-128"/>
                <a:cs typeface="Arial" panose="020B0604020202020204" pitchFamily="34" charset="0"/>
              </a:rPr>
              <a:t>High temperature process heat</a:t>
            </a:r>
          </a:p>
          <a:p>
            <a:endParaRPr lang="en-US"/>
          </a:p>
        </p:txBody>
      </p:sp>
    </p:spTree>
    <p:extLst>
      <p:ext uri="{BB962C8B-B14F-4D97-AF65-F5344CB8AC3E}">
        <p14:creationId xmlns:p14="http://schemas.microsoft.com/office/powerpoint/2010/main" val="2943121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27</a:t>
            </a:fld>
            <a:endParaRPr lang="en-US"/>
          </a:p>
        </p:txBody>
      </p:sp>
    </p:spTree>
    <p:extLst>
      <p:ext uri="{BB962C8B-B14F-4D97-AF65-F5344CB8AC3E}">
        <p14:creationId xmlns:p14="http://schemas.microsoft.com/office/powerpoint/2010/main" val="518695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28</a:t>
            </a:fld>
            <a:endParaRPr lang="en-US"/>
          </a:p>
        </p:txBody>
      </p:sp>
    </p:spTree>
    <p:extLst>
      <p:ext uri="{BB962C8B-B14F-4D97-AF65-F5344CB8AC3E}">
        <p14:creationId xmlns:p14="http://schemas.microsoft.com/office/powerpoint/2010/main" val="2644819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29</a:t>
            </a:fld>
            <a:endParaRPr lang="en-US"/>
          </a:p>
        </p:txBody>
      </p:sp>
    </p:spTree>
    <p:extLst>
      <p:ext uri="{BB962C8B-B14F-4D97-AF65-F5344CB8AC3E}">
        <p14:creationId xmlns:p14="http://schemas.microsoft.com/office/powerpoint/2010/main" val="1583068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30</a:t>
            </a:fld>
            <a:endParaRPr lang="en-US"/>
          </a:p>
        </p:txBody>
      </p:sp>
    </p:spTree>
    <p:extLst>
      <p:ext uri="{BB962C8B-B14F-4D97-AF65-F5344CB8AC3E}">
        <p14:creationId xmlns:p14="http://schemas.microsoft.com/office/powerpoint/2010/main" val="881173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182677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Arial" panose="020B0604020202020204" pitchFamily="34" charset="0"/>
              </a:rPr>
              <a:t>Among the carbon free energy sources, nuclear energy is unique in that it can be located anywhere (technically – politically is a different matter) and can provide energy nearly 100% of the time (versus intermittently).</a:t>
            </a:r>
          </a:p>
          <a:p>
            <a:pPr marL="0" marR="0">
              <a:lnSpc>
                <a:spcPct val="107000"/>
              </a:lnSpc>
              <a:spcBef>
                <a:spcPts val="0"/>
              </a:spcBef>
              <a:spcAft>
                <a:spcPts val="800"/>
              </a:spcAft>
            </a:pPr>
            <a:endParaRPr lang="en-US" sz="120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Arial" panose="020B0604020202020204" pitchFamily="34" charset="0"/>
              </a:rPr>
              <a:t>Nuclear energy also has broad applications that can be used to decarbonize industries beyond electricity.</a:t>
            </a:r>
          </a:p>
          <a:p>
            <a:pPr marL="0" marR="0">
              <a:lnSpc>
                <a:spcPct val="107000"/>
              </a:lnSpc>
              <a:spcBef>
                <a:spcPts val="0"/>
              </a:spcBef>
              <a:spcAft>
                <a:spcPts val="800"/>
              </a:spcAft>
            </a:pPr>
            <a:endParaRPr lang="en-US" sz="120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effectLst/>
                <a:latin typeface="Calibri" panose="020F0502020204030204" pitchFamily="34" charset="0"/>
                <a:ea typeface="Yu Mincho" panose="02020400000000000000" pitchFamily="18" charset="-128"/>
                <a:cs typeface="Arial" panose="020B0604020202020204" pitchFamily="34" charset="0"/>
              </a:rPr>
              <a:t>Traditional, light water reactor nuclear power plants work by generating heat in the reactor core (similar to a thermal plant), using that heat to boil water and make steam to turn a turbine connected to an electrical generator to generate electricity.</a:t>
            </a:r>
          </a:p>
          <a:p>
            <a:pPr marL="0" marR="0">
              <a:lnSpc>
                <a:spcPct val="107000"/>
              </a:lnSpc>
              <a:spcBef>
                <a:spcPts val="0"/>
              </a:spcBef>
              <a:spcAft>
                <a:spcPts val="800"/>
              </a:spcAft>
            </a:pPr>
            <a:endParaRPr lang="en-US" sz="120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Yu Mincho" panose="02020400000000000000" pitchFamily="18" charset="-128"/>
                <a:cs typeface="Arial" panose="020B0604020202020204" pitchFamily="34" charset="0"/>
              </a:rPr>
              <a:t>Source: https://energyeducation.ca/encyclopedia/Nuclear_power_plant</a:t>
            </a:r>
          </a:p>
          <a:p>
            <a:pPr marL="0" marR="0">
              <a:lnSpc>
                <a:spcPct val="107000"/>
              </a:lnSpc>
              <a:spcBef>
                <a:spcPts val="0"/>
              </a:spcBef>
              <a:spcAft>
                <a:spcPts val="800"/>
              </a:spcAft>
            </a:pPr>
            <a:endParaRPr lang="en-US" sz="1200">
              <a:effectLst/>
              <a:latin typeface="Calibri" panose="020F0502020204030204" pitchFamily="34" charset="0"/>
              <a:ea typeface="Yu Mincho" panose="02020400000000000000" pitchFamily="18"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F71D6E3-B669-4C05-A6C2-CD9BB3632200}" type="slidenum">
              <a:rPr lang="en-US" smtClean="0"/>
              <a:t>3</a:t>
            </a:fld>
            <a:endParaRPr lang="en-US"/>
          </a:p>
        </p:txBody>
      </p:sp>
    </p:spTree>
    <p:extLst>
      <p:ext uri="{BB962C8B-B14F-4D97-AF65-F5344CB8AC3E}">
        <p14:creationId xmlns:p14="http://schemas.microsoft.com/office/powerpoint/2010/main" val="305912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5</a:t>
            </a:fld>
            <a:endParaRPr lang="en-US"/>
          </a:p>
        </p:txBody>
      </p:sp>
    </p:spTree>
    <p:extLst>
      <p:ext uri="{BB962C8B-B14F-4D97-AF65-F5344CB8AC3E}">
        <p14:creationId xmlns:p14="http://schemas.microsoft.com/office/powerpoint/2010/main" val="43626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CFDCC18-4655-60A6-0EC8-4ADFD36E46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a:solidFill>
                  <a:schemeClr val="tx1"/>
                </a:solidFill>
                <a:latin typeface="Arial" panose="020B0604020202020204" pitchFamily="34" charset="0"/>
              </a:defRPr>
            </a:lvl1pPr>
            <a:lvl2pPr marL="742950" indent="-285750" defTabSz="963613">
              <a:defRPr>
                <a:solidFill>
                  <a:schemeClr val="tx1"/>
                </a:solidFill>
                <a:latin typeface="Arial" panose="020B0604020202020204" pitchFamily="34" charset="0"/>
              </a:defRPr>
            </a:lvl2pPr>
            <a:lvl3pPr marL="1143000" indent="-228600" defTabSz="963613">
              <a:defRPr>
                <a:solidFill>
                  <a:schemeClr val="tx1"/>
                </a:solidFill>
                <a:latin typeface="Arial" panose="020B0604020202020204" pitchFamily="34" charset="0"/>
              </a:defRPr>
            </a:lvl3pPr>
            <a:lvl4pPr marL="1600200" indent="-228600" defTabSz="963613">
              <a:defRPr>
                <a:solidFill>
                  <a:schemeClr val="tx1"/>
                </a:solidFill>
                <a:latin typeface="Arial" panose="020B0604020202020204" pitchFamily="34" charset="0"/>
              </a:defRPr>
            </a:lvl4pPr>
            <a:lvl5pPr marL="2057400" indent="-228600" defTabSz="963613">
              <a:defRPr>
                <a:solidFill>
                  <a:schemeClr val="tx1"/>
                </a:solidFill>
                <a:latin typeface="Arial" panose="020B0604020202020204" pitchFamily="34" charset="0"/>
              </a:defRPr>
            </a:lvl5pPr>
            <a:lvl6pPr marL="2514600" indent="-228600" defTabSz="963613" eaLnBrk="0" fontAlgn="base" hangingPunct="0">
              <a:spcBef>
                <a:spcPct val="0"/>
              </a:spcBef>
              <a:spcAft>
                <a:spcPct val="0"/>
              </a:spcAft>
              <a:defRPr>
                <a:solidFill>
                  <a:schemeClr val="tx1"/>
                </a:solidFill>
                <a:latin typeface="Arial" panose="020B0604020202020204" pitchFamily="34" charset="0"/>
              </a:defRPr>
            </a:lvl6pPr>
            <a:lvl7pPr marL="2971800" indent="-228600" defTabSz="963613" eaLnBrk="0" fontAlgn="base" hangingPunct="0">
              <a:spcBef>
                <a:spcPct val="0"/>
              </a:spcBef>
              <a:spcAft>
                <a:spcPct val="0"/>
              </a:spcAft>
              <a:defRPr>
                <a:solidFill>
                  <a:schemeClr val="tx1"/>
                </a:solidFill>
                <a:latin typeface="Arial" panose="020B0604020202020204" pitchFamily="34" charset="0"/>
              </a:defRPr>
            </a:lvl7pPr>
            <a:lvl8pPr marL="3429000" indent="-228600" defTabSz="963613" eaLnBrk="0" fontAlgn="base" hangingPunct="0">
              <a:spcBef>
                <a:spcPct val="0"/>
              </a:spcBef>
              <a:spcAft>
                <a:spcPct val="0"/>
              </a:spcAft>
              <a:defRPr>
                <a:solidFill>
                  <a:schemeClr val="tx1"/>
                </a:solidFill>
                <a:latin typeface="Arial" panose="020B0604020202020204" pitchFamily="34" charset="0"/>
              </a:defRPr>
            </a:lvl8pPr>
            <a:lvl9pPr marL="3886200" indent="-228600" defTabSz="963613" eaLnBrk="0" fontAlgn="base" hangingPunct="0">
              <a:spcBef>
                <a:spcPct val="0"/>
              </a:spcBef>
              <a:spcAft>
                <a:spcPct val="0"/>
              </a:spcAft>
              <a:defRPr>
                <a:solidFill>
                  <a:schemeClr val="tx1"/>
                </a:solidFill>
                <a:latin typeface="Arial" panose="020B0604020202020204" pitchFamily="34" charset="0"/>
              </a:defRPr>
            </a:lvl9pPr>
          </a:lstStyle>
          <a:p>
            <a:fld id="{5C62313A-499A-436C-B919-B348FD906B26}" type="slidenum">
              <a:rPr lang="en-US" altLang="en-US" smtClean="0"/>
              <a:pPr/>
              <a:t>6</a:t>
            </a:fld>
            <a:endParaRPr lang="en-US" altLang="en-US"/>
          </a:p>
        </p:txBody>
      </p:sp>
      <p:sp>
        <p:nvSpPr>
          <p:cNvPr id="6147" name="Rectangle 2">
            <a:extLst>
              <a:ext uri="{FF2B5EF4-FFF2-40B4-BE49-F238E27FC236}">
                <a16:creationId xmlns:a16="http://schemas.microsoft.com/office/drawing/2014/main" id="{E347396E-FCCA-22D0-0BEF-E832879E97FE}"/>
              </a:ext>
            </a:extLst>
          </p:cNvPr>
          <p:cNvSpPr>
            <a:spLocks noGrp="1" noRot="1" noChangeAspect="1" noChangeArrowheads="1" noTextEdit="1"/>
          </p:cNvSpPr>
          <p:nvPr>
            <p:ph type="sldImg"/>
          </p:nvPr>
        </p:nvSpPr>
        <p:spPr>
          <a:xfrm>
            <a:off x="457200" y="719138"/>
            <a:ext cx="6400800" cy="3600450"/>
          </a:xfrm>
          <a:ln/>
        </p:spPr>
      </p:sp>
      <p:sp>
        <p:nvSpPr>
          <p:cNvPr id="6148" name="Rectangle 3">
            <a:extLst>
              <a:ext uri="{FF2B5EF4-FFF2-40B4-BE49-F238E27FC236}">
                <a16:creationId xmlns:a16="http://schemas.microsoft.com/office/drawing/2014/main" id="{90772484-E6B8-289D-6824-0E07DDD81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7</a:t>
            </a:fld>
            <a:endParaRPr lang="en-US"/>
          </a:p>
        </p:txBody>
      </p:sp>
    </p:spTree>
    <p:extLst>
      <p:ext uri="{BB962C8B-B14F-4D97-AF65-F5344CB8AC3E}">
        <p14:creationId xmlns:p14="http://schemas.microsoft.com/office/powerpoint/2010/main" val="128759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99523-4816-4DC3-A103-F8AEE6653A4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4284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41350"/>
            <a:ext cx="4529137" cy="2547938"/>
          </a:xfrm>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2B8C-95E5-46E7-9E07-693C0B9DBE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791D30-654A-29DB-331E-4A4F6AF253A3}"/>
              </a:ext>
            </a:extLst>
          </p:cNvPr>
          <p:cNvSpPr txBox="1"/>
          <p:nvPr/>
        </p:nvSpPr>
        <p:spPr>
          <a:xfrm>
            <a:off x="688804" y="3913616"/>
            <a:ext cx="5911288" cy="1535420"/>
          </a:xfrm>
          <a:prstGeom prst="rect">
            <a:avLst/>
          </a:prstGeom>
          <a:noFill/>
        </p:spPr>
        <p:txBody>
          <a:bodyPr wrap="square">
            <a:spAutoFit/>
          </a:bodyPr>
          <a:lstStyle/>
          <a:p>
            <a:pPr marL="0" marR="0" lvl="0" indent="0" algn="l" defTabSz="914400" rtl="0" eaLnBrk="0" fontAlgn="base" latinLnBrk="0" hangingPunct="0">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Pres Biden signed the IRA on Aug 16, 2022</a:t>
            </a:r>
          </a:p>
          <a:p>
            <a:pPr marL="0" marR="0" lvl="0" indent="0" algn="l" defTabSz="914400" rtl="0" eaLnBrk="0" fontAlgn="base" latinLnBrk="0" hangingPunct="0">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only after an impartial review </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urier New" panose="02070309020205020404" pitchFamily="49" charset="0"/>
                <a:ea typeface="Times New Roman" panose="02020603050405020304" pitchFamily="18" charset="0"/>
                <a:cs typeface="+mn-cs"/>
              </a:rPr>
              <a:t>of the scientific and technical merit of the proposals </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34120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50EF8B1-F1E0-4332-9A18-ADC05C5DE3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7B020D-50AD-4D7F-BD97-F4F3B25E64B7}"/>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sz="1000"/>
              <a:t>Walk through the current state – energy to the grid</a:t>
            </a:r>
          </a:p>
          <a:p>
            <a:pPr>
              <a:spcBef>
                <a:spcPct val="0"/>
              </a:spcBef>
            </a:pPr>
            <a:r>
              <a:rPr lang="en-US" altLang="en-US" sz="1000"/>
              <a:t>Intermediate future state –  (near term)</a:t>
            </a:r>
          </a:p>
          <a:p>
            <a:pPr>
              <a:spcBef>
                <a:spcPct val="0"/>
              </a:spcBef>
              <a:buFontTx/>
              <a:buChar char="-"/>
            </a:pPr>
            <a:r>
              <a:rPr lang="en-US" altLang="en-US" sz="1000"/>
              <a:t>Rethinking how we use our current generators to do more than just put electrons on the grid</a:t>
            </a:r>
          </a:p>
          <a:p>
            <a:pPr>
              <a:spcBef>
                <a:spcPct val="0"/>
              </a:spcBef>
            </a:pPr>
            <a:r>
              <a:rPr lang="en-US" altLang="en-US" sz="1000"/>
              <a:t>Transformative future state –  (long term)</a:t>
            </a:r>
          </a:p>
          <a:p>
            <a:pPr>
              <a:spcBef>
                <a:spcPct val="0"/>
              </a:spcBef>
              <a:buFontTx/>
              <a:buChar char="-"/>
            </a:pPr>
            <a:r>
              <a:rPr lang="en-US" altLang="en-US" sz="1000"/>
              <a:t>Designing new systems, both small and large, to use heat, electricity and radiation to drive many other processes</a:t>
            </a:r>
          </a:p>
          <a:p>
            <a:pPr>
              <a:spcBef>
                <a:spcPct val="0"/>
              </a:spcBef>
              <a:buFontTx/>
              <a:buChar char="-"/>
            </a:pPr>
            <a:endParaRPr lang="en-US" altLang="en-US" sz="1000"/>
          </a:p>
          <a:p>
            <a:pPr>
              <a:spcBef>
                <a:spcPct val="0"/>
              </a:spcBef>
            </a:pPr>
            <a:r>
              <a:rPr lang="en-US" altLang="en-US" sz="1000"/>
              <a:t>Adding degrees of freedom to the optimization problem - the integrated system. </a:t>
            </a:r>
          </a:p>
          <a:p>
            <a:pPr>
              <a:spcBef>
                <a:spcPct val="0"/>
              </a:spcBef>
            </a:pPr>
            <a:endParaRPr lang="en-US" altLang="en-US" sz="1000"/>
          </a:p>
          <a:p>
            <a:pPr>
              <a:spcBef>
                <a:spcPct val="0"/>
              </a:spcBef>
            </a:pPr>
            <a:r>
              <a:rPr lang="en-US" altLang="en-US" sz="1000"/>
              <a:t>Long story short, I think it’s important to discuss the holistic perspective rather than trying to prove piece-wise that it’s better than status quo. </a:t>
            </a:r>
          </a:p>
          <a:p>
            <a:pPr>
              <a:spcBef>
                <a:spcPct val="0"/>
              </a:spcBef>
            </a:pPr>
            <a:endParaRPr lang="en-US" altLang="en-US" sz="1000"/>
          </a:p>
          <a:p>
            <a:pPr>
              <a:spcBef>
                <a:spcPct val="0"/>
              </a:spcBef>
            </a:pPr>
            <a:r>
              <a:rPr lang="en-US" altLang="en-US" sz="1000" b="1"/>
              <a:t>Achieving this goal will require significant S&amp;T advances in:</a:t>
            </a:r>
            <a:endParaRPr lang="en-US" altLang="en-US" sz="1000"/>
          </a:p>
          <a:p>
            <a:pPr>
              <a:spcBef>
                <a:spcPct val="0"/>
              </a:spcBef>
            </a:pPr>
            <a:r>
              <a:rPr lang="en-US" altLang="en-US" sz="1000"/>
              <a:t>–         </a:t>
            </a:r>
            <a:r>
              <a:rPr lang="en-US" altLang="en-US" sz="1000" b="1"/>
              <a:t>Enabling technology </a:t>
            </a:r>
            <a:r>
              <a:rPr lang="en-US" altLang="en-US" sz="1000"/>
              <a:t>for flexible operation of existing and future nuclear power plants in integrated, hybrid configurations</a:t>
            </a:r>
          </a:p>
          <a:p>
            <a:pPr>
              <a:spcBef>
                <a:spcPct val="0"/>
              </a:spcBef>
            </a:pPr>
            <a:r>
              <a:rPr lang="en-US" altLang="en-US" sz="1000"/>
              <a:t>–         </a:t>
            </a:r>
            <a:r>
              <a:rPr lang="en-US" altLang="en-US" sz="1000" b="1"/>
              <a:t>Advanced industrial processes </a:t>
            </a:r>
            <a:r>
              <a:rPr lang="en-US" altLang="en-US" sz="1000"/>
              <a:t>that utilize nuclear fission reactors as a primary energy source</a:t>
            </a:r>
          </a:p>
          <a:p>
            <a:pPr>
              <a:spcBef>
                <a:spcPct val="0"/>
              </a:spcBef>
            </a:pPr>
            <a:r>
              <a:rPr lang="en-US" altLang="en-US" sz="1000"/>
              <a:t>–         </a:t>
            </a:r>
            <a:r>
              <a:rPr lang="en-US" altLang="en-US" sz="1000" b="1"/>
              <a:t>Revolutionary concepts </a:t>
            </a:r>
            <a:r>
              <a:rPr lang="en-US" altLang="en-US" sz="1000"/>
              <a:t>in materials design that incorporating new understanding of processes that are initiated and propagated using radiation, heat, and electricity provided by nuclear energy (suggest editing this bullet slightly into: </a:t>
            </a:r>
            <a:r>
              <a:rPr lang="en-US" altLang="en-US" sz="1000" b="1"/>
              <a:t>Revolutionary concepts </a:t>
            </a:r>
            <a:r>
              <a:rPr lang="en-US" altLang="en-US" sz="1000"/>
              <a:t>in materials design that incorporate new understanding of processes and enable the comprehensive use of nuclear energy in the form of radiation, heat, and electricity)</a:t>
            </a:r>
          </a:p>
          <a:p>
            <a:pPr>
              <a:spcBef>
                <a:spcPct val="0"/>
              </a:spcBef>
            </a:pPr>
            <a:endParaRPr lang="en-US" altLang="en-US" sz="1000"/>
          </a:p>
          <a:p>
            <a:pPr>
              <a:spcBef>
                <a:spcPct val="0"/>
              </a:spcBef>
            </a:pPr>
            <a:r>
              <a:rPr lang="en-US" altLang="en-US" sz="1000"/>
              <a:t>Another way to look at it is that we’re talking about harvesting energy in whatever form that we’re going to see anyway.  The waste heat from power conversion goes to atmosphere already; we’re not talking about generating any more </a:t>
            </a:r>
            <a:r>
              <a:rPr lang="en-US" altLang="en-US" sz="1000" err="1"/>
              <a:t>MWt</a:t>
            </a:r>
            <a:r>
              <a:rPr lang="en-US" altLang="en-US" sz="1000"/>
              <a:t> than we already are.  We’re already using pumping power to maintain spent fuel temperature; what if we make some use of that ever-so-slight delta-T?  The radiation fields around the reactor or spent fuel are facts of life; can we use those lemons to make radioactive lemonade?</a:t>
            </a:r>
          </a:p>
          <a:p>
            <a:pPr>
              <a:spcBef>
                <a:spcPct val="0"/>
              </a:spcBef>
            </a:pPr>
            <a:r>
              <a:rPr lang="en-US" altLang="en-US" sz="1000"/>
              <a:t> </a:t>
            </a:r>
          </a:p>
          <a:p>
            <a:pPr>
              <a:spcBef>
                <a:spcPct val="0"/>
              </a:spcBef>
            </a:pPr>
            <a:r>
              <a:rPr lang="en-US" altLang="en-US" sz="1000"/>
              <a:t>The other part is that we’re trying to divorce ourselves from serving a single power consuming master.  If the thermal market looks better than the electric market at any given moment, and it costs the same to run regardless of the customer, then we want to go thermal in that market, and vice versa.  In some ways, it’s about moving the power market closer to a better approximation of a liberalized market by adding both consumers and producers and facilitating their interaction.  In theory, that should allow more potential equilibrium states and smoother transitions between them.</a:t>
            </a:r>
          </a:p>
          <a:p>
            <a:pPr>
              <a:spcBef>
                <a:spcPct val="0"/>
              </a:spcBef>
            </a:pPr>
            <a:r>
              <a:rPr lang="en-US" altLang="en-US" sz="1000"/>
              <a:t>  </a:t>
            </a:r>
          </a:p>
          <a:p>
            <a:pPr>
              <a:spcBef>
                <a:spcPct val="0"/>
              </a:spcBef>
            </a:pPr>
            <a:r>
              <a:rPr lang="en-US" altLang="en-US" sz="1000"/>
              <a:t>This goes beyond nuclear, and extend to all forms of energy generation.  This goes beyond Nuclear.....suggest "We will transform the current energy paradigm".</a:t>
            </a:r>
          </a:p>
          <a:p>
            <a:pPr>
              <a:spcBef>
                <a:spcPct val="0"/>
              </a:spcBef>
            </a:pPr>
            <a:endParaRPr lang="en-US" altLang="en-US"/>
          </a:p>
          <a:p>
            <a:pPr>
              <a:spcBef>
                <a:spcPct val="0"/>
              </a:spcBef>
            </a:pPr>
            <a:endParaRPr lang="en-US" altLang="en-US"/>
          </a:p>
          <a:p>
            <a:pPr>
              <a:spcBef>
                <a:spcPct val="0"/>
              </a:spcBef>
            </a:pPr>
            <a:endParaRPr lang="en-US" altLang="en-US"/>
          </a:p>
        </p:txBody>
      </p:sp>
      <p:sp>
        <p:nvSpPr>
          <p:cNvPr id="28676" name="Slide Number Placeholder 3">
            <a:extLst>
              <a:ext uri="{FF2B5EF4-FFF2-40B4-BE49-F238E27FC236}">
                <a16:creationId xmlns:a16="http://schemas.microsoft.com/office/drawing/2014/main" id="{68C8524C-BB01-4BB1-A217-5A3D0B3316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69A970-81F0-4712-9C3D-19EFB50BA1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A3BF5C1-1479-41B4-AC6E-BAA4517E4E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1984" y="1687313"/>
            <a:ext cx="4400939" cy="1195971"/>
          </a:xfrm>
        </p:spPr>
        <p:txBody>
          <a:bodyPr anchor="b">
            <a:noAutofit/>
          </a:bodyPr>
          <a:lstStyle>
            <a:lvl1pPr algn="l">
              <a:defRPr sz="5400">
                <a:solidFill>
                  <a:schemeClr val="bg1"/>
                </a:solidFill>
                <a:latin typeface="Franklin Gothic Demi Cond" panose="020B0706030402020204" pitchFamily="34" charset="0"/>
              </a:defRPr>
            </a:lvl1pPr>
          </a:lstStyle>
          <a:p>
            <a:r>
              <a:rPr lang="en-US"/>
              <a:t>Click to edit Master title style</a:t>
            </a:r>
          </a:p>
        </p:txBody>
      </p:sp>
      <p:sp>
        <p:nvSpPr>
          <p:cNvPr id="3" name="Subtitle 2"/>
          <p:cNvSpPr>
            <a:spLocks noGrp="1"/>
          </p:cNvSpPr>
          <p:nvPr>
            <p:ph type="subTitle" idx="1"/>
          </p:nvPr>
        </p:nvSpPr>
        <p:spPr>
          <a:xfrm>
            <a:off x="621983" y="2892615"/>
            <a:ext cx="4400939" cy="1024715"/>
          </a:xfrm>
        </p:spPr>
        <p:txBody>
          <a:bodyPr>
            <a:normAutofit/>
          </a:bodyPr>
          <a:lstStyle>
            <a:lvl1pPr marL="0" indent="0" algn="l">
              <a:buNone/>
              <a:defRPr sz="28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787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62444-AEC1-44FB-849C-AEBD6C718AA8}"/>
              </a:ext>
            </a:extLst>
          </p:cNvPr>
          <p:cNvSpPr>
            <a:spLocks noGrp="1"/>
          </p:cNvSpPr>
          <p:nvPr>
            <p:ph type="dt" sz="half" idx="10"/>
          </p:nvPr>
        </p:nvSpPr>
        <p:spPr/>
        <p:txBody>
          <a:bodyPr/>
          <a:lstStyle>
            <a:lvl1pPr>
              <a:defRPr/>
            </a:lvl1pPr>
          </a:lstStyle>
          <a:p>
            <a:pPr>
              <a:defRPr/>
            </a:pPr>
            <a:fld id="{77247C1B-9070-47AF-89BD-D8257A94E39B}" type="datetime1">
              <a:rPr lang="en-US"/>
              <a:pPr>
                <a:defRPr/>
              </a:pPr>
              <a:t>3/31/2023</a:t>
            </a:fld>
            <a:endParaRPr lang="en-US"/>
          </a:p>
        </p:txBody>
      </p:sp>
      <p:sp>
        <p:nvSpPr>
          <p:cNvPr id="5" name="Footer Placeholder 4">
            <a:extLst>
              <a:ext uri="{FF2B5EF4-FFF2-40B4-BE49-F238E27FC236}">
                <a16:creationId xmlns:a16="http://schemas.microsoft.com/office/drawing/2014/main" id="{E11D9A6A-C753-4734-913E-AA9F26C6A0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FA5E1-6B0E-4A20-9295-DEAFB01CAD53}"/>
              </a:ext>
            </a:extLst>
          </p:cNvPr>
          <p:cNvSpPr>
            <a:spLocks noGrp="1"/>
          </p:cNvSpPr>
          <p:nvPr>
            <p:ph type="sldNum" sz="quarter" idx="12"/>
          </p:nvPr>
        </p:nvSpPr>
        <p:spPr/>
        <p:txBody>
          <a:bodyPr/>
          <a:lstStyle>
            <a:lvl1pPr>
              <a:defRPr/>
            </a:lvl1pPr>
          </a:lstStyle>
          <a:p>
            <a:fld id="{91CE1A8F-CD70-4B77-A814-C7CF728ECDE8}" type="slidenum">
              <a:rPr lang="en-US" altLang="en-US"/>
              <a:pPr/>
              <a:t>‹#›</a:t>
            </a:fld>
            <a:endParaRPr lang="en-US" altLang="en-US"/>
          </a:p>
        </p:txBody>
      </p:sp>
    </p:spTree>
    <p:extLst>
      <p:ext uri="{BB962C8B-B14F-4D97-AF65-F5344CB8AC3E}">
        <p14:creationId xmlns:p14="http://schemas.microsoft.com/office/powerpoint/2010/main" val="201602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1C301-FE23-47DA-A078-A958362366CC}"/>
              </a:ext>
            </a:extLst>
          </p:cNvPr>
          <p:cNvSpPr>
            <a:spLocks noGrp="1"/>
          </p:cNvSpPr>
          <p:nvPr>
            <p:ph type="dt" sz="half" idx="10"/>
          </p:nvPr>
        </p:nvSpPr>
        <p:spPr/>
        <p:txBody>
          <a:bodyPr/>
          <a:lstStyle>
            <a:lvl1pPr>
              <a:defRPr/>
            </a:lvl1pPr>
          </a:lstStyle>
          <a:p>
            <a:pPr>
              <a:defRPr/>
            </a:pPr>
            <a:fld id="{0FCF349C-BD51-4FC5-ABAF-49E69AC58B79}" type="datetime1">
              <a:rPr lang="en-US"/>
              <a:pPr>
                <a:defRPr/>
              </a:pPr>
              <a:t>3/31/2023</a:t>
            </a:fld>
            <a:endParaRPr lang="en-US"/>
          </a:p>
        </p:txBody>
      </p:sp>
      <p:sp>
        <p:nvSpPr>
          <p:cNvPr id="5" name="Footer Placeholder 4">
            <a:extLst>
              <a:ext uri="{FF2B5EF4-FFF2-40B4-BE49-F238E27FC236}">
                <a16:creationId xmlns:a16="http://schemas.microsoft.com/office/drawing/2014/main" id="{6EF839C3-6C35-47B7-AB3A-B66EE17796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4D92C4-54A6-40CC-A1F8-B1A739150E03}"/>
              </a:ext>
            </a:extLst>
          </p:cNvPr>
          <p:cNvSpPr>
            <a:spLocks noGrp="1"/>
          </p:cNvSpPr>
          <p:nvPr>
            <p:ph type="sldNum" sz="quarter" idx="12"/>
          </p:nvPr>
        </p:nvSpPr>
        <p:spPr/>
        <p:txBody>
          <a:bodyPr/>
          <a:lstStyle>
            <a:lvl1pPr>
              <a:defRPr/>
            </a:lvl1pPr>
          </a:lstStyle>
          <a:p>
            <a:fld id="{D292CABA-36D8-467A-863C-52B6A971AB0E}" type="slidenum">
              <a:rPr lang="en-US" altLang="en-US"/>
              <a:pPr/>
              <a:t>‹#›</a:t>
            </a:fld>
            <a:endParaRPr lang="en-US" altLang="en-US"/>
          </a:p>
        </p:txBody>
      </p:sp>
    </p:spTree>
    <p:extLst>
      <p:ext uri="{BB962C8B-B14F-4D97-AF65-F5344CB8AC3E}">
        <p14:creationId xmlns:p14="http://schemas.microsoft.com/office/powerpoint/2010/main" val="346978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831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5027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238251"/>
            <a:ext cx="6815667"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08001"/>
            <a:ext cx="4011084"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7854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09600" y="2362200"/>
            <a:ext cx="11133667"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560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8"/>
          <p:cNvPicPr>
            <a:picLocks/>
          </p:cNvPicPr>
          <p:nvPr userDrawn="1"/>
        </p:nvPicPr>
        <p:blipFill>
          <a:blip r:embed="rId2">
            <a:extLst>
              <a:ext uri="{28A0092B-C50C-407E-A947-70E740481C1C}">
                <a14:useLocalDpi xmlns:a14="http://schemas.microsoft.com/office/drawing/2010/main" val="0"/>
              </a:ext>
            </a:extLst>
          </a:blip>
          <a:srcRect/>
          <a:stretch/>
        </p:blipFill>
        <p:spPr bwMode="auto">
          <a:xfrm>
            <a:off x="0" y="1061829"/>
            <a:ext cx="121920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flipH="1">
            <a:off x="0" y="6627814"/>
            <a:ext cx="12192000" cy="230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7" name="Rectangle 6"/>
          <p:cNvSpPr/>
          <p:nvPr userDrawn="1"/>
        </p:nvSpPr>
        <p:spPr>
          <a:xfrm flipH="1">
            <a:off x="-22457" y="5092700"/>
            <a:ext cx="6118457" cy="1536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9"/>
          <p:cNvSpPr/>
          <p:nvPr userDrawn="1"/>
        </p:nvSpPr>
        <p:spPr>
          <a:xfrm flipH="1">
            <a:off x="5949952" y="5092700"/>
            <a:ext cx="6242049" cy="1536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9" name="Picture 26"/>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auto">
          <a:xfrm>
            <a:off x="341122" y="302558"/>
            <a:ext cx="3200787" cy="40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bwMode="auto">
          <a:xfrm>
            <a:off x="9453284" y="152629"/>
            <a:ext cx="2244377" cy="7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p:nvPr userDrawn="1"/>
        </p:nvSpPr>
        <p:spPr>
          <a:xfrm flipH="1">
            <a:off x="-1" y="990600"/>
            <a:ext cx="12192000" cy="712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3" name="Subtitle 2"/>
          <p:cNvSpPr>
            <a:spLocks noGrp="1"/>
          </p:cNvSpPr>
          <p:nvPr>
            <p:ph type="subTitle" idx="1"/>
          </p:nvPr>
        </p:nvSpPr>
        <p:spPr>
          <a:xfrm>
            <a:off x="217395" y="5253120"/>
            <a:ext cx="5843067"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Text Placeholder 22"/>
          <p:cNvSpPr>
            <a:spLocks noGrp="1"/>
          </p:cNvSpPr>
          <p:nvPr>
            <p:ph type="body" sz="quarter" idx="12"/>
          </p:nvPr>
        </p:nvSpPr>
        <p:spPr>
          <a:xfrm>
            <a:off x="8072600" y="5117910"/>
            <a:ext cx="4119400" cy="1160490"/>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a:t>Click to edit Master text styles</a:t>
            </a:r>
          </a:p>
        </p:txBody>
      </p:sp>
      <p:sp>
        <p:nvSpPr>
          <p:cNvPr id="19" name="Text Placeholder 18"/>
          <p:cNvSpPr>
            <a:spLocks noGrp="1"/>
          </p:cNvSpPr>
          <p:nvPr>
            <p:ph type="body" sz="quarter" idx="13"/>
          </p:nvPr>
        </p:nvSpPr>
        <p:spPr>
          <a:xfrm>
            <a:off x="351513" y="5795743"/>
            <a:ext cx="1854200" cy="288687"/>
          </a:xfrm>
        </p:spPr>
        <p:txBody>
          <a:bodyPr>
            <a:normAutofit/>
          </a:bodyPr>
          <a:lstStyle>
            <a:lvl1pPr>
              <a:buNone/>
              <a:defRPr sz="1200" baseline="0">
                <a:solidFill>
                  <a:schemeClr val="bg1"/>
                </a:solidFill>
                <a:latin typeface="Arial Narrow" pitchFamily="34" charset="0"/>
              </a:defRPr>
            </a:lvl1pPr>
            <a:lvl5pPr>
              <a:defRPr/>
            </a:lvl5pPr>
          </a:lstStyle>
          <a:p>
            <a:pPr lvl="0"/>
            <a:r>
              <a:rPr lang="en-US"/>
              <a:t>Click to edit Master text styles</a:t>
            </a:r>
          </a:p>
        </p:txBody>
      </p:sp>
    </p:spTree>
    <p:extLst>
      <p:ext uri="{BB962C8B-B14F-4D97-AF65-F5344CB8AC3E}">
        <p14:creationId xmlns:p14="http://schemas.microsoft.com/office/powerpoint/2010/main" val="4059088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pic>
        <p:nvPicPr>
          <p:cNvPr id="29" name="Picture 28"/>
          <p:cNvPicPr>
            <a:picLocks/>
          </p:cNvPicPr>
          <p:nvPr userDrawn="1"/>
        </p:nvPicPr>
        <p:blipFill rotWithShape="1">
          <a:blip r:embed="rId2" cstate="print">
            <a:extLst>
              <a:ext uri="{28A0092B-C50C-407E-A947-70E740481C1C}">
                <a14:useLocalDpi xmlns:a14="http://schemas.microsoft.com/office/drawing/2010/main" val="0"/>
              </a:ext>
            </a:extLst>
          </a:blip>
          <a:srcRect t="38689" b="27610"/>
          <a:stretch/>
        </p:blipFill>
        <p:spPr>
          <a:xfrm>
            <a:off x="1" y="1068006"/>
            <a:ext cx="12191999" cy="4049904"/>
          </a:xfrm>
          <a:prstGeom prst="rect">
            <a:avLst/>
          </a:prstGeom>
        </p:spPr>
      </p:pic>
      <p:sp>
        <p:nvSpPr>
          <p:cNvPr id="26" name="Rectangle 9"/>
          <p:cNvSpPr/>
          <p:nvPr userDrawn="1"/>
        </p:nvSpPr>
        <p:spPr>
          <a:xfrm flipH="1">
            <a:off x="0" y="6627051"/>
            <a:ext cx="12192912" cy="2309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6"/>
          <p:cNvSpPr/>
          <p:nvPr userDrawn="1"/>
        </p:nvSpPr>
        <p:spPr>
          <a:xfrm flipH="1">
            <a:off x="0" y="5092700"/>
            <a:ext cx="6096000" cy="1536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7" name="Rectangle 9"/>
          <p:cNvSpPr/>
          <p:nvPr userDrawn="1"/>
        </p:nvSpPr>
        <p:spPr>
          <a:xfrm flipH="1">
            <a:off x="5949950" y="5092700"/>
            <a:ext cx="6242049" cy="1536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12"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1513" y="383695"/>
            <a:ext cx="3657600" cy="335660"/>
          </a:xfrm>
          <a:prstGeom prst="rect">
            <a:avLst/>
          </a:prstGeom>
          <a:noFill/>
          <a:ln w="9525">
            <a:noFill/>
            <a:miter lim="800000"/>
            <a:headEnd/>
            <a:tailEnd/>
          </a:ln>
        </p:spPr>
      </p:pic>
      <p:sp>
        <p:nvSpPr>
          <p:cNvPr id="3" name="Subtitle 2"/>
          <p:cNvSpPr>
            <a:spLocks noGrp="1"/>
          </p:cNvSpPr>
          <p:nvPr>
            <p:ph type="subTitle" idx="1"/>
          </p:nvPr>
        </p:nvSpPr>
        <p:spPr>
          <a:xfrm>
            <a:off x="217395" y="5253120"/>
            <a:ext cx="5843067"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Text Placeholder 22"/>
          <p:cNvSpPr>
            <a:spLocks noGrp="1"/>
          </p:cNvSpPr>
          <p:nvPr>
            <p:ph type="body" sz="quarter" idx="12"/>
          </p:nvPr>
        </p:nvSpPr>
        <p:spPr>
          <a:xfrm>
            <a:off x="8072600" y="5117910"/>
            <a:ext cx="4119400" cy="1160490"/>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a:t>Click to edit Master text styles</a:t>
            </a:r>
          </a:p>
        </p:txBody>
      </p:sp>
      <p:sp>
        <p:nvSpPr>
          <p:cNvPr id="19" name="Text Placeholder 18"/>
          <p:cNvSpPr>
            <a:spLocks noGrp="1"/>
          </p:cNvSpPr>
          <p:nvPr>
            <p:ph type="body" sz="quarter" idx="13"/>
          </p:nvPr>
        </p:nvSpPr>
        <p:spPr>
          <a:xfrm>
            <a:off x="351513" y="5795743"/>
            <a:ext cx="1854200" cy="288687"/>
          </a:xfrm>
        </p:spPr>
        <p:txBody>
          <a:bodyPr>
            <a:normAutofit/>
          </a:bodyPr>
          <a:lstStyle>
            <a:lvl1pPr>
              <a:buNone/>
              <a:defRPr sz="1200" baseline="0">
                <a:solidFill>
                  <a:schemeClr val="bg1"/>
                </a:solidFill>
                <a:latin typeface="Arial Narrow" pitchFamily="34" charset="0"/>
              </a:defRPr>
            </a:lvl1pPr>
            <a:lvl5pPr>
              <a:defRPr/>
            </a:lvl5pPr>
          </a:lstStyle>
          <a:p>
            <a:pPr lvl="0"/>
            <a:r>
              <a:rPr lang="en-US"/>
              <a:t>Click to edit Master text styles</a:t>
            </a:r>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3136" y="192391"/>
            <a:ext cx="2744065" cy="766555"/>
          </a:xfrm>
          <a:prstGeom prst="rect">
            <a:avLst/>
          </a:prstGeom>
        </p:spPr>
      </p:pic>
      <p:sp>
        <p:nvSpPr>
          <p:cNvPr id="30" name="Rectangle 9"/>
          <p:cNvSpPr/>
          <p:nvPr userDrawn="1"/>
        </p:nvSpPr>
        <p:spPr>
          <a:xfrm flipH="1">
            <a:off x="0" y="990508"/>
            <a:ext cx="12192912" cy="774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Tree>
    <p:extLst>
      <p:ext uri="{BB962C8B-B14F-4D97-AF65-F5344CB8AC3E}">
        <p14:creationId xmlns:p14="http://schemas.microsoft.com/office/powerpoint/2010/main" val="174305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1"/>
            <a:ext cx="10972800" cy="5400675"/>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5167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a:p>
        </p:txBody>
      </p:sp>
    </p:spTree>
    <p:extLst>
      <p:ext uri="{BB962C8B-B14F-4D97-AF65-F5344CB8AC3E}">
        <p14:creationId xmlns:p14="http://schemas.microsoft.com/office/powerpoint/2010/main" val="327272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D50B43-487F-499D-BDB6-47665408FFEA}"/>
              </a:ext>
            </a:extLst>
          </p:cNvPr>
          <p:cNvPicPr>
            <a:picLocks noChangeAspect="1"/>
          </p:cNvPicPr>
          <p:nvPr userDrawn="1"/>
        </p:nvPicPr>
        <p:blipFill>
          <a:blip r:embed="rId2">
            <a:extLst>
              <a:ext uri="{28A0092B-C50C-407E-A947-70E740481C1C}">
                <a14:useLocalDpi xmlns:a14="http://schemas.microsoft.com/office/drawing/2010/main" val="0"/>
              </a:ext>
            </a:extLst>
          </a:blip>
          <a:srcRect b="90279"/>
          <a:stretch>
            <a:fillRect/>
          </a:stretch>
        </p:blipFill>
        <p:spPr bwMode="auto">
          <a:xfrm>
            <a:off x="0" y="0"/>
            <a:ext cx="1219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666760"/>
            <a:ext cx="10515600" cy="912658"/>
          </a:xfrm>
        </p:spPr>
        <p:txBody>
          <a:bodyPr>
            <a:normAutofit/>
          </a:bodyPr>
          <a:lstStyle>
            <a:lvl1pPr>
              <a:defRPr sz="4000">
                <a:solidFill>
                  <a:srgbClr val="214877"/>
                </a:solidFill>
                <a:latin typeface="+mj-lt"/>
              </a:defRPr>
            </a:lvl1pPr>
          </a:lstStyle>
          <a:p>
            <a:r>
              <a:rPr lang="en-US"/>
              <a:t>Click to edit Master title style</a:t>
            </a:r>
          </a:p>
        </p:txBody>
      </p:sp>
      <p:sp>
        <p:nvSpPr>
          <p:cNvPr id="3" name="Content Placeholder 2"/>
          <p:cNvSpPr>
            <a:spLocks noGrp="1"/>
          </p:cNvSpPr>
          <p:nvPr>
            <p:ph idx="1"/>
          </p:nvPr>
        </p:nvSpPr>
        <p:spPr>
          <a:xfrm>
            <a:off x="838200" y="1592863"/>
            <a:ext cx="10515600" cy="4616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EFF444C8-2D13-4467-A0A2-0218F22430CC}"/>
              </a:ext>
            </a:extLst>
          </p:cNvPr>
          <p:cNvSpPr>
            <a:spLocks noGrp="1"/>
          </p:cNvSpPr>
          <p:nvPr>
            <p:ph type="sldNum" sz="quarter" idx="10"/>
          </p:nvPr>
        </p:nvSpPr>
        <p:spPr/>
        <p:txBody>
          <a:bodyPr/>
          <a:lstStyle>
            <a:lvl1pPr>
              <a:defRPr/>
            </a:lvl1pPr>
          </a:lstStyle>
          <a:p>
            <a:fld id="{959345FB-9C07-49D0-8AD4-30F191E88246}" type="slidenum">
              <a:rPr lang="en-US" altLang="en-US"/>
              <a:pPr/>
              <a:t>‹#›</a:t>
            </a:fld>
            <a:endParaRPr lang="en-US" altLang="en-US"/>
          </a:p>
        </p:txBody>
      </p:sp>
    </p:spTree>
    <p:extLst>
      <p:ext uri="{BB962C8B-B14F-4D97-AF65-F5344CB8AC3E}">
        <p14:creationId xmlns:p14="http://schemas.microsoft.com/office/powerpoint/2010/main" val="3646914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4474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238251"/>
            <a:ext cx="6815667"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08001"/>
            <a:ext cx="4011084"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0275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Questions?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658" y="1970314"/>
            <a:ext cx="9402685" cy="3502188"/>
          </a:xfrm>
          <a:prstGeom prst="rect">
            <a:avLst/>
          </a:prstGeom>
        </p:spPr>
      </p:pic>
    </p:spTree>
    <p:extLst>
      <p:ext uri="{BB962C8B-B14F-4D97-AF65-F5344CB8AC3E}">
        <p14:creationId xmlns:p14="http://schemas.microsoft.com/office/powerpoint/2010/main" val="3355640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6577DC-EC4D-489C-A469-28A68727338C}" type="datetimeFigureOut">
              <a:rPr lang="en-US" smtClean="0"/>
              <a:t>3/31/2023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E996BA-6B6D-4A79-917C-BDF5C85BFB42}" type="slidenum">
              <a:rPr lang="en-US" smtClean="0"/>
              <a:t>‹#›</a:t>
            </a:fld>
            <a:endParaRPr lang="en-US"/>
          </a:p>
        </p:txBody>
      </p:sp>
    </p:spTree>
    <p:extLst>
      <p:ext uri="{BB962C8B-B14F-4D97-AF65-F5344CB8AC3E}">
        <p14:creationId xmlns:p14="http://schemas.microsoft.com/office/powerpoint/2010/main" val="1037084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6577DC-EC4D-489C-A469-28A68727338C}" type="datetimeFigureOut">
              <a:rPr lang="en-US" smtClean="0">
                <a:solidFill>
                  <a:srgbClr val="50565C"/>
                </a:solidFill>
              </a:rPr>
              <a:pPr/>
              <a:t>3/31/2023</a:t>
            </a:fld>
            <a:endParaRPr lang="en-US">
              <a:solidFill>
                <a:srgbClr val="50565C"/>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50565C"/>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E996BA-6B6D-4A79-917C-BDF5C85BFB42}" type="slidenum">
              <a:rPr lang="en-US" smtClean="0">
                <a:solidFill>
                  <a:srgbClr val="50565C"/>
                </a:solidFill>
              </a:rPr>
              <a:pPr/>
              <a:t>‹#›</a:t>
            </a:fld>
            <a:endParaRPr lang="en-US">
              <a:solidFill>
                <a:srgbClr val="50565C"/>
              </a:solidFill>
            </a:endParaRPr>
          </a:p>
        </p:txBody>
      </p:sp>
    </p:spTree>
    <p:extLst>
      <p:ext uri="{BB962C8B-B14F-4D97-AF65-F5344CB8AC3E}">
        <p14:creationId xmlns:p14="http://schemas.microsoft.com/office/powerpoint/2010/main" val="1975739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ty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DD9425-DAF9-FF47-8099-FECD86498833}"/>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1D2A6-F49F-F54B-A5E0-483415100305}"/>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5" name="Footer Placeholder 4">
            <a:extLst>
              <a:ext uri="{FF2B5EF4-FFF2-40B4-BE49-F238E27FC236}">
                <a16:creationId xmlns:a16="http://schemas.microsoft.com/office/drawing/2014/main" id="{CF69D14B-D930-C544-BD84-5BCF8A13C2C8}"/>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6" name="Slide Number Placeholder 5">
            <a:extLst>
              <a:ext uri="{FF2B5EF4-FFF2-40B4-BE49-F238E27FC236}">
                <a16:creationId xmlns:a16="http://schemas.microsoft.com/office/drawing/2014/main" id="{A0AF38A8-648D-F44E-BD11-BB88770CC742}"/>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508214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tyle 2">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DD9425-DAF9-FF47-8099-FECD86498833}"/>
              </a:ext>
            </a:extLst>
          </p:cNvPr>
          <p:cNvSpPr/>
          <p:nvPr userDrawn="1"/>
        </p:nvSpPr>
        <p:spPr>
          <a:xfrm>
            <a:off x="0" y="6033247"/>
            <a:ext cx="12192000" cy="824753"/>
          </a:xfrm>
          <a:prstGeom prst="rect">
            <a:avLst/>
          </a:prstGeom>
          <a:solidFill>
            <a:schemeClr val="bg2"/>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1D2A6-F49F-F54B-A5E0-483415100305}"/>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5" name="Footer Placeholder 4">
            <a:extLst>
              <a:ext uri="{FF2B5EF4-FFF2-40B4-BE49-F238E27FC236}">
                <a16:creationId xmlns:a16="http://schemas.microsoft.com/office/drawing/2014/main" id="{CF69D14B-D930-C544-BD84-5BCF8A13C2C8}"/>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6" name="Slide Number Placeholder 5">
            <a:extLst>
              <a:ext uri="{FF2B5EF4-FFF2-40B4-BE49-F238E27FC236}">
                <a16:creationId xmlns:a16="http://schemas.microsoft.com/office/drawing/2014/main" id="{A0AF38A8-648D-F44E-BD11-BB88770CC742}"/>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733003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tyle 3 ">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41C2159-4C12-A243-9193-E09945F74DD2}"/>
              </a:ext>
            </a:extLst>
          </p:cNvPr>
          <p:cNvPicPr>
            <a:picLocks noChangeAspect="1"/>
          </p:cNvPicPr>
          <p:nvPr userDrawn="1"/>
        </p:nvPicPr>
        <p:blipFill>
          <a:blip r:embed="rId2"/>
          <a:srcRect/>
          <a:stretch/>
        </p:blipFill>
        <p:spPr>
          <a:xfrm>
            <a:off x="4180907" y="5680369"/>
            <a:ext cx="3830187" cy="738573"/>
          </a:xfrm>
          <a:prstGeom prst="rect">
            <a:avLst/>
          </a:prstGeom>
        </p:spPr>
      </p:pic>
    </p:spTree>
    <p:extLst>
      <p:ext uri="{BB962C8B-B14F-4D97-AF65-F5344CB8AC3E}">
        <p14:creationId xmlns:p14="http://schemas.microsoft.com/office/powerpoint/2010/main" val="3998325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tyle 4: Gr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E11D27F-9E58-A043-AA7C-9B0E99E2FCBB}"/>
              </a:ext>
            </a:extLst>
          </p:cNvPr>
          <p:cNvPicPr>
            <a:picLocks noChangeAspect="1"/>
          </p:cNvPicPr>
          <p:nvPr userDrawn="1"/>
        </p:nvPicPr>
        <p:blipFill>
          <a:blip r:embed="rId3"/>
          <a:stretch>
            <a:fillRect/>
          </a:stretch>
        </p:blipFill>
        <p:spPr>
          <a:xfrm>
            <a:off x="240147" y="348426"/>
            <a:ext cx="5033818" cy="970669"/>
          </a:xfrm>
          <a:prstGeom prst="rect">
            <a:avLst/>
          </a:prstGeom>
        </p:spPr>
      </p:pic>
      <p:sp>
        <p:nvSpPr>
          <p:cNvPr id="6" name="Title 1">
            <a:extLst>
              <a:ext uri="{FF2B5EF4-FFF2-40B4-BE49-F238E27FC236}">
                <a16:creationId xmlns:a16="http://schemas.microsoft.com/office/drawing/2014/main" id="{4C7541BA-2769-E846-965F-C34A72CC0357}"/>
              </a:ext>
            </a:extLst>
          </p:cNvPr>
          <p:cNvSpPr>
            <a:spLocks noGrp="1"/>
          </p:cNvSpPr>
          <p:nvPr>
            <p:ph type="ctrTitle" hasCustomPrompt="1"/>
          </p:nvPr>
        </p:nvSpPr>
        <p:spPr>
          <a:xfrm>
            <a:off x="1524000" y="1815090"/>
            <a:ext cx="9144000" cy="2387600"/>
          </a:xfrm>
        </p:spPr>
        <p:txBody>
          <a:bodyPr anchor="ctr"/>
          <a:lstStyle>
            <a:lvl1pPr algn="ctr">
              <a:defRPr sz="6000"/>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AB47155F-CC5C-5042-BCE3-AF08A1BD8160}"/>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606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tyle 5: Blu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a:srcRect/>
          <a:stretch/>
        </p:blipFill>
        <p:spPr>
          <a:xfrm>
            <a:off x="252730" y="348426"/>
            <a:ext cx="5008652" cy="970669"/>
          </a:xfrm>
          <a:prstGeom prst="rect">
            <a:avLst/>
          </a:prstGeom>
        </p:spPr>
      </p:pic>
      <p:sp>
        <p:nvSpPr>
          <p:cNvPr id="12" name="Title 1">
            <a:extLst>
              <a:ext uri="{FF2B5EF4-FFF2-40B4-BE49-F238E27FC236}">
                <a16:creationId xmlns:a16="http://schemas.microsoft.com/office/drawing/2014/main" id="{98AFBA29-2060-EF4C-B63D-8CE28A90F039}"/>
              </a:ext>
            </a:extLst>
          </p:cNvPr>
          <p:cNvSpPr>
            <a:spLocks noGrp="1"/>
          </p:cNvSpPr>
          <p:nvPr>
            <p:ph type="ctrTitle" hasCustomPrompt="1"/>
          </p:nvPr>
        </p:nvSpPr>
        <p:spPr>
          <a:xfrm>
            <a:off x="1524000" y="1815090"/>
            <a:ext cx="9144000" cy="2387600"/>
          </a:xfrm>
        </p:spPr>
        <p:txBody>
          <a:bodyPr anchor="ctr"/>
          <a:lstStyle>
            <a:lvl1pPr algn="ctr">
              <a:defRPr sz="6000">
                <a:solidFill>
                  <a:schemeClr val="bg1"/>
                </a:solidFill>
              </a:defRPr>
            </a:lvl1pPr>
          </a:lstStyle>
          <a:p>
            <a:r>
              <a:rPr lang="en-US"/>
              <a:t>Click to edit </a:t>
            </a:r>
            <a:br>
              <a:rPr lang="en-US"/>
            </a:br>
            <a:r>
              <a:rPr lang="en-US"/>
              <a:t>master title style</a:t>
            </a:r>
          </a:p>
        </p:txBody>
      </p:sp>
      <p:sp>
        <p:nvSpPr>
          <p:cNvPr id="13" name="Subtitle 2">
            <a:extLst>
              <a:ext uri="{FF2B5EF4-FFF2-40B4-BE49-F238E27FC236}">
                <a16:creationId xmlns:a16="http://schemas.microsoft.com/office/drawing/2014/main" id="{ECD0B0B7-6727-5A4E-9A2A-C6193D98085D}"/>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446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83E8F1-7CB3-4D49-B800-5524369973C1}"/>
              </a:ext>
            </a:extLst>
          </p:cNvPr>
          <p:cNvSpPr>
            <a:spLocks noGrp="1"/>
          </p:cNvSpPr>
          <p:nvPr>
            <p:ph type="dt" sz="half" idx="10"/>
          </p:nvPr>
        </p:nvSpPr>
        <p:spPr/>
        <p:txBody>
          <a:bodyPr/>
          <a:lstStyle>
            <a:lvl1pPr>
              <a:defRPr/>
            </a:lvl1pPr>
          </a:lstStyle>
          <a:p>
            <a:pPr>
              <a:defRPr/>
            </a:pPr>
            <a:fld id="{71F35318-7AA0-4FB1-9C73-0CB1F0877595}" type="datetime1">
              <a:rPr lang="en-US"/>
              <a:pPr>
                <a:defRPr/>
              </a:pPr>
              <a:t>3/31/2023</a:t>
            </a:fld>
            <a:endParaRPr lang="en-US"/>
          </a:p>
        </p:txBody>
      </p:sp>
      <p:sp>
        <p:nvSpPr>
          <p:cNvPr id="5" name="Footer Placeholder 4">
            <a:extLst>
              <a:ext uri="{FF2B5EF4-FFF2-40B4-BE49-F238E27FC236}">
                <a16:creationId xmlns:a16="http://schemas.microsoft.com/office/drawing/2014/main" id="{E66E3F1F-C7B3-4246-9956-36573115F5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CDD3DE-905C-49CD-97E1-C39C5272FA81}"/>
              </a:ext>
            </a:extLst>
          </p:cNvPr>
          <p:cNvSpPr>
            <a:spLocks noGrp="1"/>
          </p:cNvSpPr>
          <p:nvPr>
            <p:ph type="sldNum" sz="quarter" idx="12"/>
          </p:nvPr>
        </p:nvSpPr>
        <p:spPr/>
        <p:txBody>
          <a:bodyPr/>
          <a:lstStyle>
            <a:lvl1pPr>
              <a:defRPr/>
            </a:lvl1pPr>
          </a:lstStyle>
          <a:p>
            <a:fld id="{BF97BA3B-F6C8-4A0D-8F0E-A8DF6F8F78B5}" type="slidenum">
              <a:rPr lang="en-US" altLang="en-US"/>
              <a:pPr/>
              <a:t>‹#›</a:t>
            </a:fld>
            <a:endParaRPr lang="en-US" altLang="en-US"/>
          </a:p>
        </p:txBody>
      </p:sp>
    </p:spTree>
    <p:extLst>
      <p:ext uri="{BB962C8B-B14F-4D97-AF65-F5344CB8AC3E}">
        <p14:creationId xmlns:p14="http://schemas.microsoft.com/office/powerpoint/2010/main" val="1118488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FE2EA99-FD5B-704E-9B7F-8FBD232E84F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832148FE-8518-3F46-8B4B-04372D63AEF6}"/>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9" name="Footer Placeholder 4">
            <a:extLst>
              <a:ext uri="{FF2B5EF4-FFF2-40B4-BE49-F238E27FC236}">
                <a16:creationId xmlns:a16="http://schemas.microsoft.com/office/drawing/2014/main" id="{5D72A474-AC01-4348-9D15-FE0A0976CB86}"/>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0" name="Slide Number Placeholder 5">
            <a:extLst>
              <a:ext uri="{FF2B5EF4-FFF2-40B4-BE49-F238E27FC236}">
                <a16:creationId xmlns:a16="http://schemas.microsoft.com/office/drawing/2014/main" id="{01FDEB76-7905-0D43-8C06-20123B6A863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1" name="Picture 10" descr="Text&#10;&#10;Description automatically generated">
            <a:extLst>
              <a:ext uri="{FF2B5EF4-FFF2-40B4-BE49-F238E27FC236}">
                <a16:creationId xmlns:a16="http://schemas.microsoft.com/office/drawing/2014/main" id="{D622EEA5-5598-FD40-BC94-2E70A9BD9995}"/>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2831927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09A1-805F-B642-A881-F7B3197BA0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BAC69-547B-EC4B-BC49-59EDE4494DF4}"/>
              </a:ext>
            </a:extLst>
          </p:cNvPr>
          <p:cNvSpPr>
            <a:spLocks noGrp="1"/>
          </p:cNvSpPr>
          <p:nvPr>
            <p:ph type="body" idx="1"/>
          </p:nvPr>
        </p:nvSpPr>
        <p:spPr>
          <a:xfrm>
            <a:off x="839788" y="1681163"/>
            <a:ext cx="5157787"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4F7CC-A027-5C4C-81B0-9F4FABD34473}"/>
              </a:ext>
            </a:extLst>
          </p:cNvPr>
          <p:cNvSpPr>
            <a:spLocks noGrp="1"/>
          </p:cNvSpPr>
          <p:nvPr>
            <p:ph sz="half" idx="2"/>
          </p:nvPr>
        </p:nvSpPr>
        <p:spPr>
          <a:xfrm>
            <a:off x="839788" y="2505075"/>
            <a:ext cx="5157787"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0181E-F3A0-BE4A-8E12-35ECAF5ABFD5}"/>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55487B-74FF-8B4D-8B09-8FC7AB6C63C0}"/>
              </a:ext>
            </a:extLst>
          </p:cNvPr>
          <p:cNvSpPr>
            <a:spLocks noGrp="1"/>
          </p:cNvSpPr>
          <p:nvPr>
            <p:ph sz="quarter" idx="4"/>
          </p:nvPr>
        </p:nvSpPr>
        <p:spPr>
          <a:xfrm>
            <a:off x="6172200" y="2505075"/>
            <a:ext cx="5183188"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4B7E0BA-1950-1249-89CC-9BD0D103C25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63C18A0F-5E8C-1A45-BC97-2C8C8F0ED743}"/>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12" name="Footer Placeholder 4">
            <a:extLst>
              <a:ext uri="{FF2B5EF4-FFF2-40B4-BE49-F238E27FC236}">
                <a16:creationId xmlns:a16="http://schemas.microsoft.com/office/drawing/2014/main" id="{5150F630-0EFE-5A42-BFDB-0404155B7F3D}"/>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3" name="Slide Number Placeholder 5">
            <a:extLst>
              <a:ext uri="{FF2B5EF4-FFF2-40B4-BE49-F238E27FC236}">
                <a16:creationId xmlns:a16="http://schemas.microsoft.com/office/drawing/2014/main" id="{C7E4CB6F-6755-CB43-AFAC-9F35D8E8EA1B}"/>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4" name="Picture 13" descr="Text&#10;&#10;Description automatically generated">
            <a:extLst>
              <a:ext uri="{FF2B5EF4-FFF2-40B4-BE49-F238E27FC236}">
                <a16:creationId xmlns:a16="http://schemas.microsoft.com/office/drawing/2014/main" id="{A407CF2E-0388-254A-8E83-BDD2533D1B1E}"/>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2275398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7668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665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C31E5408-3E95-644B-A8E5-998B64BF2E96}"/>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687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
        <p:nvSpPr>
          <p:cNvPr id="15" name="Content Placeholder 2">
            <a:extLst>
              <a:ext uri="{FF2B5EF4-FFF2-40B4-BE49-F238E27FC236}">
                <a16:creationId xmlns:a16="http://schemas.microsoft.com/office/drawing/2014/main" id="{E4E9A757-DA8F-1541-BB3B-3D632A3B4D7F}"/>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350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5789E040-F8B3-B447-8280-573B64745AFB}"/>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824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1"/>
            <a:ext cx="12192000" cy="82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0" y="147782"/>
            <a:ext cx="11838143" cy="592447"/>
          </a:xfrm>
        </p:spPr>
        <p:txBody>
          <a:bodyPr anchor="ct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307377"/>
            <a:ext cx="12192000" cy="55062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459005"/>
            <a:ext cx="1129748" cy="365125"/>
          </a:xfrm>
        </p:spPr>
        <p:txBody>
          <a:bodyPr/>
          <a:lstStyle>
            <a:lvl1pPr algn="ctr">
              <a:defRPr/>
            </a:lvl1pPr>
          </a:lstStyle>
          <a:p>
            <a:fld id="{2921F7C2-CB90-0E46-B9C1-9806C6DE7237}" type="datetimeFigureOut">
              <a:rPr lang="en-US" smtClean="0"/>
              <a:pPr/>
              <a:t>3/31/2023</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459005"/>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459005"/>
            <a:ext cx="985631" cy="365125"/>
          </a:xfrm>
        </p:spPr>
        <p:txBody>
          <a:bodyPr/>
          <a:lstStyle>
            <a:lvl1pPr algn="ctr">
              <a:defRPr/>
            </a:lvl1pPr>
          </a:lstStyle>
          <a:p>
            <a:fld id="{D4940114-D1EE-49C6-BC9B-193B03B537E8}"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307377"/>
            <a:ext cx="2788761" cy="537755"/>
          </a:xfrm>
          <a:prstGeom prst="rect">
            <a:avLst/>
          </a:prstGeom>
        </p:spPr>
      </p:pic>
    </p:spTree>
    <p:extLst>
      <p:ext uri="{BB962C8B-B14F-4D97-AF65-F5344CB8AC3E}">
        <p14:creationId xmlns:p14="http://schemas.microsoft.com/office/powerpoint/2010/main" val="4243544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subtitle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3474310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subtitle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3/31/2023</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94915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54BE389-164C-4DD4-8533-48E58EF80931}"/>
              </a:ext>
            </a:extLst>
          </p:cNvPr>
          <p:cNvSpPr>
            <a:spLocks noGrp="1"/>
          </p:cNvSpPr>
          <p:nvPr>
            <p:ph type="dt" sz="half" idx="10"/>
          </p:nvPr>
        </p:nvSpPr>
        <p:spPr/>
        <p:txBody>
          <a:bodyPr/>
          <a:lstStyle>
            <a:lvl1pPr>
              <a:defRPr/>
            </a:lvl1pPr>
          </a:lstStyle>
          <a:p>
            <a:pPr>
              <a:defRPr/>
            </a:pPr>
            <a:fld id="{A883452B-6410-45A8-A393-8936AE4707CC}" type="datetime1">
              <a:rPr lang="en-US"/>
              <a:pPr>
                <a:defRPr/>
              </a:pPr>
              <a:t>3/31/2023</a:t>
            </a:fld>
            <a:endParaRPr lang="en-US"/>
          </a:p>
        </p:txBody>
      </p:sp>
      <p:sp>
        <p:nvSpPr>
          <p:cNvPr id="6" name="Footer Placeholder 4">
            <a:extLst>
              <a:ext uri="{FF2B5EF4-FFF2-40B4-BE49-F238E27FC236}">
                <a16:creationId xmlns:a16="http://schemas.microsoft.com/office/drawing/2014/main" id="{7F046643-F092-4C9A-B47A-DEF26B6656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FAE10A-EEA5-40ED-8182-C58405639767}"/>
              </a:ext>
            </a:extLst>
          </p:cNvPr>
          <p:cNvSpPr>
            <a:spLocks noGrp="1"/>
          </p:cNvSpPr>
          <p:nvPr>
            <p:ph type="sldNum" sz="quarter" idx="12"/>
          </p:nvPr>
        </p:nvSpPr>
        <p:spPr/>
        <p:txBody>
          <a:bodyPr/>
          <a:lstStyle>
            <a:lvl1pPr>
              <a:defRPr/>
            </a:lvl1pPr>
          </a:lstStyle>
          <a:p>
            <a:fld id="{92B53920-79F2-4973-A445-A60D5117D7DA}" type="slidenum">
              <a:rPr lang="en-US" altLang="en-US"/>
              <a:pPr/>
              <a:t>‹#›</a:t>
            </a:fld>
            <a:endParaRPr lang="en-US" altLang="en-US"/>
          </a:p>
        </p:txBody>
      </p:sp>
    </p:spTree>
    <p:extLst>
      <p:ext uri="{BB962C8B-B14F-4D97-AF65-F5344CB8AC3E}">
        <p14:creationId xmlns:p14="http://schemas.microsoft.com/office/powerpoint/2010/main" val="3632516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a:srcRect/>
          <a:stretch/>
        </p:blipFill>
        <p:spPr>
          <a:xfrm>
            <a:off x="4304144" y="5662051"/>
            <a:ext cx="4661019" cy="903298"/>
          </a:xfrm>
          <a:prstGeom prst="rect">
            <a:avLst/>
          </a:prstGeom>
        </p:spPr>
      </p:pic>
    </p:spTree>
    <p:extLst>
      <p:ext uri="{BB962C8B-B14F-4D97-AF65-F5344CB8AC3E}">
        <p14:creationId xmlns:p14="http://schemas.microsoft.com/office/powerpoint/2010/main" val="1908756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 Gri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171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nd Slide - Gri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350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a:srcRect/>
          <a:stretch/>
        </p:blipFill>
        <p:spPr>
          <a:xfrm>
            <a:off x="4304144" y="5394196"/>
            <a:ext cx="4661019" cy="903298"/>
          </a:xfrm>
          <a:prstGeom prst="rect">
            <a:avLst/>
          </a:prstGeom>
        </p:spPr>
      </p:pic>
    </p:spTree>
    <p:extLst>
      <p:ext uri="{BB962C8B-B14F-4D97-AF65-F5344CB8AC3E}">
        <p14:creationId xmlns:p14="http://schemas.microsoft.com/office/powerpoint/2010/main" val="3973777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2"/>
          <a:srcRect/>
          <a:stretch/>
        </p:blipFill>
        <p:spPr>
          <a:xfrm>
            <a:off x="4304144" y="5394197"/>
            <a:ext cx="4661019" cy="903298"/>
          </a:xfrm>
          <a:prstGeom prst="rect">
            <a:avLst/>
          </a:prstGeom>
        </p:spPr>
      </p:pic>
    </p:spTree>
    <p:extLst>
      <p:ext uri="{BB962C8B-B14F-4D97-AF65-F5344CB8AC3E}">
        <p14:creationId xmlns:p14="http://schemas.microsoft.com/office/powerpoint/2010/main" val="2592450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514D462-E127-8441-8233-DC181D2FD93A}"/>
              </a:ext>
            </a:extLst>
          </p:cNvPr>
          <p:cNvPicPr>
            <a:picLocks noChangeAspect="1"/>
          </p:cNvPicPr>
          <p:nvPr userDrawn="1"/>
        </p:nvPicPr>
        <p:blipFill>
          <a:blip r:embed="rId2"/>
          <a:stretch>
            <a:fillRect/>
          </a:stretch>
        </p:blipFill>
        <p:spPr>
          <a:xfrm>
            <a:off x="1873259" y="2482965"/>
            <a:ext cx="8445481" cy="1628538"/>
          </a:xfrm>
          <a:prstGeom prst="rect">
            <a:avLst/>
          </a:prstGeom>
        </p:spPr>
      </p:pic>
    </p:spTree>
    <p:extLst>
      <p:ext uri="{BB962C8B-B14F-4D97-AF65-F5344CB8AC3E}">
        <p14:creationId xmlns:p14="http://schemas.microsoft.com/office/powerpoint/2010/main" val="3961244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a:p>
        </p:txBody>
      </p:sp>
    </p:spTree>
    <p:extLst>
      <p:ext uri="{BB962C8B-B14F-4D97-AF65-F5344CB8AC3E}">
        <p14:creationId xmlns:p14="http://schemas.microsoft.com/office/powerpoint/2010/main" val="1437773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6"/>
          <p:cNvSpPr>
            <a:spLocks noGrp="1"/>
          </p:cNvSpPr>
          <p:nvPr>
            <p:ph type="title"/>
          </p:nvPr>
        </p:nvSpPr>
        <p:spPr>
          <a:xfrm>
            <a:off x="177800" y="0"/>
            <a:ext cx="5664200" cy="9017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24084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9598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0523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EA1041-F4C4-426C-AA05-007793EE4B9E}"/>
              </a:ext>
            </a:extLst>
          </p:cNvPr>
          <p:cNvSpPr>
            <a:spLocks noGrp="1"/>
          </p:cNvSpPr>
          <p:nvPr>
            <p:ph type="dt" sz="half" idx="10"/>
          </p:nvPr>
        </p:nvSpPr>
        <p:spPr/>
        <p:txBody>
          <a:bodyPr/>
          <a:lstStyle>
            <a:lvl1pPr>
              <a:defRPr/>
            </a:lvl1pPr>
          </a:lstStyle>
          <a:p>
            <a:pPr>
              <a:defRPr/>
            </a:pPr>
            <a:fld id="{82B16A8E-01F4-43FC-B12B-F602F65AD798}" type="datetime1">
              <a:rPr lang="en-US"/>
              <a:pPr>
                <a:defRPr/>
              </a:pPr>
              <a:t>3/31/2023</a:t>
            </a:fld>
            <a:endParaRPr lang="en-US"/>
          </a:p>
        </p:txBody>
      </p:sp>
      <p:sp>
        <p:nvSpPr>
          <p:cNvPr id="8" name="Footer Placeholder 4">
            <a:extLst>
              <a:ext uri="{FF2B5EF4-FFF2-40B4-BE49-F238E27FC236}">
                <a16:creationId xmlns:a16="http://schemas.microsoft.com/office/drawing/2014/main" id="{139295F1-1752-47DD-984D-772AC2277F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EE48876-588D-4B2B-BF75-D02F9D84B548}"/>
              </a:ext>
            </a:extLst>
          </p:cNvPr>
          <p:cNvSpPr>
            <a:spLocks noGrp="1"/>
          </p:cNvSpPr>
          <p:nvPr>
            <p:ph type="sldNum" sz="quarter" idx="12"/>
          </p:nvPr>
        </p:nvSpPr>
        <p:spPr/>
        <p:txBody>
          <a:bodyPr/>
          <a:lstStyle>
            <a:lvl1pPr>
              <a:defRPr/>
            </a:lvl1pPr>
          </a:lstStyle>
          <a:p>
            <a:fld id="{9D00FCA6-8BC9-4C4F-8B60-BBFA19AA62D4}" type="slidenum">
              <a:rPr lang="en-US" altLang="en-US"/>
              <a:pPr/>
              <a:t>‹#›</a:t>
            </a:fld>
            <a:endParaRPr lang="en-US" altLang="en-US"/>
          </a:p>
        </p:txBody>
      </p:sp>
    </p:spTree>
    <p:extLst>
      <p:ext uri="{BB962C8B-B14F-4D97-AF65-F5344CB8AC3E}">
        <p14:creationId xmlns:p14="http://schemas.microsoft.com/office/powerpoint/2010/main" val="2376769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190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4"/>
            <a:ext cx="53848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5" y="1598614"/>
            <a:ext cx="5386916"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2407065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485861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508000" y="1572047"/>
            <a:ext cx="11277600" cy="4295353"/>
          </a:xfrm>
          <a:prstGeom prst="rect">
            <a:avLst/>
          </a:prstGeom>
        </p:spPr>
        <p:txBody>
          <a:bodyPr rtlCol="0">
            <a:normAutofit/>
          </a:bodyPr>
          <a:lstStyle>
            <a:lvl1pPr indent="-182880">
              <a:lnSpc>
                <a:spcPct val="100000"/>
              </a:lnSpc>
              <a:buClr>
                <a:srgbClr val="005976"/>
              </a:buClr>
              <a:defRPr/>
            </a:lvl1pPr>
            <a:lvl2pPr>
              <a:buClr>
                <a:srgbClr val="005976"/>
              </a:buClr>
              <a:defRPr/>
            </a:lvl2pPr>
            <a:lvl3pPr>
              <a:buClr>
                <a:srgbClr val="005976"/>
              </a:buClr>
              <a:defRPr/>
            </a:lvl3pPr>
          </a:lstStyle>
          <a:p>
            <a:pPr lvl="0"/>
            <a:r>
              <a:rPr lang="en-US" noProof="0"/>
              <a:t>Click to edit Master text styles</a:t>
            </a:r>
          </a:p>
          <a:p>
            <a:pPr lvl="1"/>
            <a:r>
              <a:rPr lang="en-US" noProof="0"/>
              <a:t>Second level</a:t>
            </a:r>
          </a:p>
          <a:p>
            <a:pPr lvl="2"/>
            <a:r>
              <a:rPr lang="en-US" noProof="0"/>
              <a:t>Third level</a:t>
            </a:r>
          </a:p>
        </p:txBody>
      </p:sp>
      <p:sp>
        <p:nvSpPr>
          <p:cNvPr id="9" name="Title Placeholder 1"/>
          <p:cNvSpPr>
            <a:spLocks noGrp="1"/>
          </p:cNvSpPr>
          <p:nvPr>
            <p:ph type="title"/>
          </p:nvPr>
        </p:nvSpPr>
        <p:spPr>
          <a:xfrm>
            <a:off x="2995595" y="632619"/>
            <a:ext cx="8905117" cy="563562"/>
          </a:xfrm>
          <a:prstGeom prst="rect">
            <a:avLst/>
          </a:prstGeom>
        </p:spPr>
        <p:txBody>
          <a:bodyPr rtlCol="0">
            <a:noAutofit/>
          </a:bodyPr>
          <a:lstStyle>
            <a:lvl1pPr>
              <a:defRPr sz="2800">
                <a:solidFill>
                  <a:srgbClr val="005976"/>
                </a:solidFill>
              </a:defRPr>
            </a:lvl1pPr>
          </a:lstStyle>
          <a:p>
            <a:r>
              <a:rPr lang="en-US"/>
              <a:t>Click to edit Master title style</a:t>
            </a:r>
          </a:p>
        </p:txBody>
      </p:sp>
    </p:spTree>
    <p:extLst>
      <p:ext uri="{BB962C8B-B14F-4D97-AF65-F5344CB8AC3E}">
        <p14:creationId xmlns:p14="http://schemas.microsoft.com/office/powerpoint/2010/main" val="1301688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267ACA3-6CCD-488A-B296-6CCB6F338C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1984" y="1687313"/>
            <a:ext cx="4400939" cy="1195971"/>
          </a:xfrm>
        </p:spPr>
        <p:txBody>
          <a:bodyPr anchor="b">
            <a:noAutofit/>
          </a:bodyPr>
          <a:lstStyle>
            <a:lvl1pPr algn="l">
              <a:defRPr sz="5400">
                <a:solidFill>
                  <a:schemeClr val="bg1"/>
                </a:solidFill>
                <a:latin typeface="Franklin Gothic Demi Cond" panose="020B0706030402020204" pitchFamily="34" charset="0"/>
              </a:defRPr>
            </a:lvl1pPr>
          </a:lstStyle>
          <a:p>
            <a:r>
              <a:rPr lang="en-US"/>
              <a:t>Click to edit Master title style</a:t>
            </a:r>
          </a:p>
        </p:txBody>
      </p:sp>
      <p:sp>
        <p:nvSpPr>
          <p:cNvPr id="3" name="Subtitle 2"/>
          <p:cNvSpPr>
            <a:spLocks noGrp="1"/>
          </p:cNvSpPr>
          <p:nvPr>
            <p:ph type="subTitle" idx="1"/>
          </p:nvPr>
        </p:nvSpPr>
        <p:spPr>
          <a:xfrm>
            <a:off x="621983" y="2892615"/>
            <a:ext cx="4400939" cy="1024715"/>
          </a:xfrm>
        </p:spPr>
        <p:txBody>
          <a:bodyPr>
            <a:normAutofit/>
          </a:bodyPr>
          <a:lstStyle>
            <a:lvl1pPr marL="0" indent="0" algn="l">
              <a:buNone/>
              <a:defRPr sz="28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9969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CD1180F-45BE-4EF9-AB30-280FCD1861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666760"/>
            <a:ext cx="10515600" cy="912658"/>
          </a:xfrm>
        </p:spPr>
        <p:txBody>
          <a:bodyPr>
            <a:normAutofit/>
          </a:bodyPr>
          <a:lstStyle>
            <a:lvl1pPr>
              <a:defRPr sz="4000">
                <a:solidFill>
                  <a:srgbClr val="214877"/>
                </a:solidFill>
                <a:latin typeface="+mj-lt"/>
              </a:defRPr>
            </a:lvl1pPr>
          </a:lstStyle>
          <a:p>
            <a:r>
              <a:rPr lang="en-US"/>
              <a:t>Click to edit Master title style</a:t>
            </a:r>
          </a:p>
        </p:txBody>
      </p:sp>
      <p:sp>
        <p:nvSpPr>
          <p:cNvPr id="3" name="Content Placeholder 2"/>
          <p:cNvSpPr>
            <a:spLocks noGrp="1"/>
          </p:cNvSpPr>
          <p:nvPr>
            <p:ph idx="1"/>
          </p:nvPr>
        </p:nvSpPr>
        <p:spPr>
          <a:xfrm>
            <a:off x="838200" y="1592863"/>
            <a:ext cx="10515600" cy="4616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6CD0157D-1F3A-4EC8-95B8-03994F2538D4}"/>
              </a:ext>
            </a:extLst>
          </p:cNvPr>
          <p:cNvSpPr>
            <a:spLocks noGrp="1"/>
          </p:cNvSpPr>
          <p:nvPr>
            <p:ph type="sldNum" sz="quarter" idx="10"/>
          </p:nvPr>
        </p:nvSpPr>
        <p:spPr/>
        <p:txBody>
          <a:bodyPr/>
          <a:lstStyle>
            <a:lvl1pPr>
              <a:defRPr/>
            </a:lvl1pPr>
          </a:lstStyle>
          <a:p>
            <a:pPr>
              <a:defRPr/>
            </a:pPr>
            <a:fld id="{CABDABBE-5031-4C11-87C5-C36B40A13AC5}" type="slidenum">
              <a:rPr lang="en-US"/>
              <a:pPr>
                <a:defRPr/>
              </a:pPr>
              <a:t>‹#›</a:t>
            </a:fld>
            <a:endParaRPr lang="en-US"/>
          </a:p>
        </p:txBody>
      </p:sp>
    </p:spTree>
    <p:extLst>
      <p:ext uri="{BB962C8B-B14F-4D97-AF65-F5344CB8AC3E}">
        <p14:creationId xmlns:p14="http://schemas.microsoft.com/office/powerpoint/2010/main" val="686184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40D3D5-4017-4EEF-8DB3-5C14A67C1201}"/>
              </a:ext>
            </a:extLst>
          </p:cNvPr>
          <p:cNvSpPr>
            <a:spLocks noGrp="1"/>
          </p:cNvSpPr>
          <p:nvPr>
            <p:ph type="dt" sz="half" idx="10"/>
          </p:nvPr>
        </p:nvSpPr>
        <p:spPr/>
        <p:txBody>
          <a:bodyPr/>
          <a:lstStyle>
            <a:lvl1pPr>
              <a:defRPr/>
            </a:lvl1pPr>
          </a:lstStyle>
          <a:p>
            <a:pPr>
              <a:defRPr/>
            </a:pPr>
            <a:fld id="{F59162DE-6626-46DC-B356-141FDB84E555}" type="datetime1">
              <a:rPr lang="en-US"/>
              <a:pPr>
                <a:defRPr/>
              </a:pPr>
              <a:t>3/31/2023</a:t>
            </a:fld>
            <a:endParaRPr lang="en-US"/>
          </a:p>
        </p:txBody>
      </p:sp>
      <p:sp>
        <p:nvSpPr>
          <p:cNvPr id="5" name="Footer Placeholder 4">
            <a:extLst>
              <a:ext uri="{FF2B5EF4-FFF2-40B4-BE49-F238E27FC236}">
                <a16:creationId xmlns:a16="http://schemas.microsoft.com/office/drawing/2014/main" id="{8B4D24D5-DB51-44FE-B175-E8EDC46CD6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28436A-51C3-4DCE-B634-49AF0970096C}"/>
              </a:ext>
            </a:extLst>
          </p:cNvPr>
          <p:cNvSpPr>
            <a:spLocks noGrp="1"/>
          </p:cNvSpPr>
          <p:nvPr>
            <p:ph type="sldNum" sz="quarter" idx="12"/>
          </p:nvPr>
        </p:nvSpPr>
        <p:spPr/>
        <p:txBody>
          <a:bodyPr/>
          <a:lstStyle>
            <a:lvl1pPr>
              <a:defRPr/>
            </a:lvl1pPr>
          </a:lstStyle>
          <a:p>
            <a:pPr>
              <a:defRPr/>
            </a:pPr>
            <a:fld id="{5898564C-5027-4C42-8A3A-1B5C07341CAF}" type="slidenum">
              <a:rPr lang="en-US"/>
              <a:pPr>
                <a:defRPr/>
              </a:pPr>
              <a:t>‹#›</a:t>
            </a:fld>
            <a:endParaRPr lang="en-US"/>
          </a:p>
        </p:txBody>
      </p:sp>
    </p:spTree>
    <p:extLst>
      <p:ext uri="{BB962C8B-B14F-4D97-AF65-F5344CB8AC3E}">
        <p14:creationId xmlns:p14="http://schemas.microsoft.com/office/powerpoint/2010/main" val="1516064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65AC1B6-BF70-481F-8921-979D98B1AB16}"/>
              </a:ext>
            </a:extLst>
          </p:cNvPr>
          <p:cNvSpPr>
            <a:spLocks noGrp="1"/>
          </p:cNvSpPr>
          <p:nvPr>
            <p:ph type="dt" sz="half" idx="10"/>
          </p:nvPr>
        </p:nvSpPr>
        <p:spPr/>
        <p:txBody>
          <a:bodyPr/>
          <a:lstStyle>
            <a:lvl1pPr>
              <a:defRPr/>
            </a:lvl1pPr>
          </a:lstStyle>
          <a:p>
            <a:pPr>
              <a:defRPr/>
            </a:pPr>
            <a:fld id="{2031F8AB-9C7C-4CED-8580-3D061141C14F}" type="datetime1">
              <a:rPr lang="en-US"/>
              <a:pPr>
                <a:defRPr/>
              </a:pPr>
              <a:t>3/31/2023</a:t>
            </a:fld>
            <a:endParaRPr lang="en-US"/>
          </a:p>
        </p:txBody>
      </p:sp>
      <p:sp>
        <p:nvSpPr>
          <p:cNvPr id="6" name="Footer Placeholder 4">
            <a:extLst>
              <a:ext uri="{FF2B5EF4-FFF2-40B4-BE49-F238E27FC236}">
                <a16:creationId xmlns:a16="http://schemas.microsoft.com/office/drawing/2014/main" id="{EEB7B56F-7585-4E3E-9807-682B5A12D3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BF47F7-E6C4-4659-8D48-ED738C108836}"/>
              </a:ext>
            </a:extLst>
          </p:cNvPr>
          <p:cNvSpPr>
            <a:spLocks noGrp="1"/>
          </p:cNvSpPr>
          <p:nvPr>
            <p:ph type="sldNum" sz="quarter" idx="12"/>
          </p:nvPr>
        </p:nvSpPr>
        <p:spPr/>
        <p:txBody>
          <a:bodyPr/>
          <a:lstStyle>
            <a:lvl1pPr>
              <a:defRPr/>
            </a:lvl1pPr>
          </a:lstStyle>
          <a:p>
            <a:pPr>
              <a:defRPr/>
            </a:pPr>
            <a:fld id="{5CC2C571-4995-40A1-81E7-BA80C862407A}" type="slidenum">
              <a:rPr lang="en-US"/>
              <a:pPr>
                <a:defRPr/>
              </a:pPr>
              <a:t>‹#›</a:t>
            </a:fld>
            <a:endParaRPr lang="en-US"/>
          </a:p>
        </p:txBody>
      </p:sp>
    </p:spTree>
    <p:extLst>
      <p:ext uri="{BB962C8B-B14F-4D97-AF65-F5344CB8AC3E}">
        <p14:creationId xmlns:p14="http://schemas.microsoft.com/office/powerpoint/2010/main" val="1480236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6FF900D-2210-498F-87E5-8CA496A04C69}"/>
              </a:ext>
            </a:extLst>
          </p:cNvPr>
          <p:cNvSpPr>
            <a:spLocks noGrp="1"/>
          </p:cNvSpPr>
          <p:nvPr>
            <p:ph type="dt" sz="half" idx="10"/>
          </p:nvPr>
        </p:nvSpPr>
        <p:spPr/>
        <p:txBody>
          <a:bodyPr/>
          <a:lstStyle>
            <a:lvl1pPr>
              <a:defRPr/>
            </a:lvl1pPr>
          </a:lstStyle>
          <a:p>
            <a:pPr>
              <a:defRPr/>
            </a:pPr>
            <a:fld id="{EDBB86C5-BB90-47A5-971A-49E297C627C1}" type="datetime1">
              <a:rPr lang="en-US"/>
              <a:pPr>
                <a:defRPr/>
              </a:pPr>
              <a:t>3/31/2023</a:t>
            </a:fld>
            <a:endParaRPr lang="en-US"/>
          </a:p>
        </p:txBody>
      </p:sp>
      <p:sp>
        <p:nvSpPr>
          <p:cNvPr id="8" name="Footer Placeholder 4">
            <a:extLst>
              <a:ext uri="{FF2B5EF4-FFF2-40B4-BE49-F238E27FC236}">
                <a16:creationId xmlns:a16="http://schemas.microsoft.com/office/drawing/2014/main" id="{D494838C-94D1-4828-B296-39F074D1366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E4582D-AD63-4CA6-8E5B-47A8A118115B}"/>
              </a:ext>
            </a:extLst>
          </p:cNvPr>
          <p:cNvSpPr>
            <a:spLocks noGrp="1"/>
          </p:cNvSpPr>
          <p:nvPr>
            <p:ph type="sldNum" sz="quarter" idx="12"/>
          </p:nvPr>
        </p:nvSpPr>
        <p:spPr/>
        <p:txBody>
          <a:bodyPr/>
          <a:lstStyle>
            <a:lvl1pPr>
              <a:defRPr/>
            </a:lvl1pPr>
          </a:lstStyle>
          <a:p>
            <a:pPr>
              <a:defRPr/>
            </a:pPr>
            <a:fld id="{D1186FA0-F8EC-47A3-8854-0A29AA676461}" type="slidenum">
              <a:rPr lang="en-US"/>
              <a:pPr>
                <a:defRPr/>
              </a:pPr>
              <a:t>‹#›</a:t>
            </a:fld>
            <a:endParaRPr lang="en-US"/>
          </a:p>
        </p:txBody>
      </p:sp>
    </p:spTree>
    <p:extLst>
      <p:ext uri="{BB962C8B-B14F-4D97-AF65-F5344CB8AC3E}">
        <p14:creationId xmlns:p14="http://schemas.microsoft.com/office/powerpoint/2010/main" val="25482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235008C-775F-4A95-BA1D-3EB4C0F9113B}"/>
              </a:ext>
            </a:extLst>
          </p:cNvPr>
          <p:cNvSpPr>
            <a:spLocks noGrp="1"/>
          </p:cNvSpPr>
          <p:nvPr>
            <p:ph type="dt" sz="half" idx="10"/>
          </p:nvPr>
        </p:nvSpPr>
        <p:spPr/>
        <p:txBody>
          <a:bodyPr/>
          <a:lstStyle>
            <a:lvl1pPr>
              <a:defRPr/>
            </a:lvl1pPr>
          </a:lstStyle>
          <a:p>
            <a:pPr>
              <a:defRPr/>
            </a:pPr>
            <a:fld id="{8A44CC9A-050E-49BD-BAF5-DC8BFFBB4D9A}" type="datetime1">
              <a:rPr lang="en-US"/>
              <a:pPr>
                <a:defRPr/>
              </a:pPr>
              <a:t>3/31/2023</a:t>
            </a:fld>
            <a:endParaRPr lang="en-US"/>
          </a:p>
        </p:txBody>
      </p:sp>
      <p:sp>
        <p:nvSpPr>
          <p:cNvPr id="4" name="Footer Placeholder 4">
            <a:extLst>
              <a:ext uri="{FF2B5EF4-FFF2-40B4-BE49-F238E27FC236}">
                <a16:creationId xmlns:a16="http://schemas.microsoft.com/office/drawing/2014/main" id="{7C85E5DC-0402-4F4F-89D1-2D2875AED73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BBEC6EA-CDD4-4369-88C0-A47E3765870E}"/>
              </a:ext>
            </a:extLst>
          </p:cNvPr>
          <p:cNvSpPr>
            <a:spLocks noGrp="1"/>
          </p:cNvSpPr>
          <p:nvPr>
            <p:ph type="sldNum" sz="quarter" idx="12"/>
          </p:nvPr>
        </p:nvSpPr>
        <p:spPr/>
        <p:txBody>
          <a:bodyPr/>
          <a:lstStyle>
            <a:lvl1pPr>
              <a:defRPr/>
            </a:lvl1pPr>
          </a:lstStyle>
          <a:p>
            <a:pPr>
              <a:defRPr/>
            </a:pPr>
            <a:fld id="{63BEAB0D-232C-4208-AB83-9EECC1BE8538}" type="slidenum">
              <a:rPr lang="en-US"/>
              <a:pPr>
                <a:defRPr/>
              </a:pPr>
              <a:t>‹#›</a:t>
            </a:fld>
            <a:endParaRPr lang="en-US"/>
          </a:p>
        </p:txBody>
      </p:sp>
    </p:spTree>
    <p:extLst>
      <p:ext uri="{BB962C8B-B14F-4D97-AF65-F5344CB8AC3E}">
        <p14:creationId xmlns:p14="http://schemas.microsoft.com/office/powerpoint/2010/main" val="276822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66A18EE-FABF-4F44-9C6F-4E1B478FDD20}"/>
              </a:ext>
            </a:extLst>
          </p:cNvPr>
          <p:cNvSpPr>
            <a:spLocks noGrp="1"/>
          </p:cNvSpPr>
          <p:nvPr>
            <p:ph type="dt" sz="half" idx="10"/>
          </p:nvPr>
        </p:nvSpPr>
        <p:spPr/>
        <p:txBody>
          <a:bodyPr/>
          <a:lstStyle>
            <a:lvl1pPr>
              <a:defRPr/>
            </a:lvl1pPr>
          </a:lstStyle>
          <a:p>
            <a:pPr>
              <a:defRPr/>
            </a:pPr>
            <a:fld id="{0ACAAB47-97AE-466A-9C43-820D3F3E8504}" type="datetime1">
              <a:rPr lang="en-US"/>
              <a:pPr>
                <a:defRPr/>
              </a:pPr>
              <a:t>3/31/2023</a:t>
            </a:fld>
            <a:endParaRPr lang="en-US"/>
          </a:p>
        </p:txBody>
      </p:sp>
      <p:sp>
        <p:nvSpPr>
          <p:cNvPr id="4" name="Footer Placeholder 4">
            <a:extLst>
              <a:ext uri="{FF2B5EF4-FFF2-40B4-BE49-F238E27FC236}">
                <a16:creationId xmlns:a16="http://schemas.microsoft.com/office/drawing/2014/main" id="{4E44020A-2071-4598-9254-4B50965A727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D554FC-6EC0-4C6A-9211-1269D1307E37}"/>
              </a:ext>
            </a:extLst>
          </p:cNvPr>
          <p:cNvSpPr>
            <a:spLocks noGrp="1"/>
          </p:cNvSpPr>
          <p:nvPr>
            <p:ph type="sldNum" sz="quarter" idx="12"/>
          </p:nvPr>
        </p:nvSpPr>
        <p:spPr/>
        <p:txBody>
          <a:bodyPr/>
          <a:lstStyle>
            <a:lvl1pPr>
              <a:defRPr/>
            </a:lvl1pPr>
          </a:lstStyle>
          <a:p>
            <a:fld id="{3D68E63F-C640-432D-8F33-36DC913265D0}" type="slidenum">
              <a:rPr lang="en-US" altLang="en-US"/>
              <a:pPr/>
              <a:t>‹#›</a:t>
            </a:fld>
            <a:endParaRPr lang="en-US" altLang="en-US"/>
          </a:p>
        </p:txBody>
      </p:sp>
    </p:spTree>
    <p:extLst>
      <p:ext uri="{BB962C8B-B14F-4D97-AF65-F5344CB8AC3E}">
        <p14:creationId xmlns:p14="http://schemas.microsoft.com/office/powerpoint/2010/main" val="2615701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CF95FC-2634-43CF-9F2B-D17067D42ABF}"/>
              </a:ext>
            </a:extLst>
          </p:cNvPr>
          <p:cNvSpPr>
            <a:spLocks noGrp="1"/>
          </p:cNvSpPr>
          <p:nvPr>
            <p:ph type="dt" sz="half" idx="10"/>
          </p:nvPr>
        </p:nvSpPr>
        <p:spPr/>
        <p:txBody>
          <a:bodyPr/>
          <a:lstStyle>
            <a:lvl1pPr>
              <a:defRPr/>
            </a:lvl1pPr>
          </a:lstStyle>
          <a:p>
            <a:pPr>
              <a:defRPr/>
            </a:pPr>
            <a:fld id="{0B3B7D2E-CC7D-459B-8D39-1321F9EA81A9}" type="datetime1">
              <a:rPr lang="en-US"/>
              <a:pPr>
                <a:defRPr/>
              </a:pPr>
              <a:t>3/31/2023</a:t>
            </a:fld>
            <a:endParaRPr lang="en-US"/>
          </a:p>
        </p:txBody>
      </p:sp>
      <p:sp>
        <p:nvSpPr>
          <p:cNvPr id="3" name="Footer Placeholder 4">
            <a:extLst>
              <a:ext uri="{FF2B5EF4-FFF2-40B4-BE49-F238E27FC236}">
                <a16:creationId xmlns:a16="http://schemas.microsoft.com/office/drawing/2014/main" id="{28993636-F6AB-4372-ACB3-32B717804A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68295B-4C69-4B95-B02F-4185C2A30791}"/>
              </a:ext>
            </a:extLst>
          </p:cNvPr>
          <p:cNvSpPr>
            <a:spLocks noGrp="1"/>
          </p:cNvSpPr>
          <p:nvPr>
            <p:ph type="sldNum" sz="quarter" idx="12"/>
          </p:nvPr>
        </p:nvSpPr>
        <p:spPr/>
        <p:txBody>
          <a:bodyPr/>
          <a:lstStyle>
            <a:lvl1pPr>
              <a:defRPr/>
            </a:lvl1pPr>
          </a:lstStyle>
          <a:p>
            <a:pPr>
              <a:defRPr/>
            </a:pPr>
            <a:fld id="{7CE261D7-4AD6-4013-B12A-DA75EE4FD7C4}" type="slidenum">
              <a:rPr lang="en-US"/>
              <a:pPr>
                <a:defRPr/>
              </a:pPr>
              <a:t>‹#›</a:t>
            </a:fld>
            <a:endParaRPr lang="en-US"/>
          </a:p>
        </p:txBody>
      </p:sp>
    </p:spTree>
    <p:extLst>
      <p:ext uri="{BB962C8B-B14F-4D97-AF65-F5344CB8AC3E}">
        <p14:creationId xmlns:p14="http://schemas.microsoft.com/office/powerpoint/2010/main" val="12376878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AEDF3A3-C727-4FB2-9D2A-E21F31391A5B}"/>
              </a:ext>
            </a:extLst>
          </p:cNvPr>
          <p:cNvSpPr>
            <a:spLocks noGrp="1"/>
          </p:cNvSpPr>
          <p:nvPr>
            <p:ph type="dt" sz="half" idx="10"/>
          </p:nvPr>
        </p:nvSpPr>
        <p:spPr/>
        <p:txBody>
          <a:bodyPr/>
          <a:lstStyle>
            <a:lvl1pPr>
              <a:defRPr/>
            </a:lvl1pPr>
          </a:lstStyle>
          <a:p>
            <a:pPr>
              <a:defRPr/>
            </a:pPr>
            <a:fld id="{2A3368D7-F13F-4892-BF5F-1E4EFD517F25}" type="datetime1">
              <a:rPr lang="en-US"/>
              <a:pPr>
                <a:defRPr/>
              </a:pPr>
              <a:t>3/31/2023</a:t>
            </a:fld>
            <a:endParaRPr lang="en-US"/>
          </a:p>
        </p:txBody>
      </p:sp>
      <p:sp>
        <p:nvSpPr>
          <p:cNvPr id="6" name="Footer Placeholder 4">
            <a:extLst>
              <a:ext uri="{FF2B5EF4-FFF2-40B4-BE49-F238E27FC236}">
                <a16:creationId xmlns:a16="http://schemas.microsoft.com/office/drawing/2014/main" id="{A49E63F4-7AB1-4AEE-9977-4F3CCB0700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969959-5A35-4EA6-B3F2-3EF160561161}"/>
              </a:ext>
            </a:extLst>
          </p:cNvPr>
          <p:cNvSpPr>
            <a:spLocks noGrp="1"/>
          </p:cNvSpPr>
          <p:nvPr>
            <p:ph type="sldNum" sz="quarter" idx="12"/>
          </p:nvPr>
        </p:nvSpPr>
        <p:spPr/>
        <p:txBody>
          <a:bodyPr/>
          <a:lstStyle>
            <a:lvl1pPr>
              <a:defRPr/>
            </a:lvl1pPr>
          </a:lstStyle>
          <a:p>
            <a:pPr>
              <a:defRPr/>
            </a:pPr>
            <a:fld id="{D46D32FF-4331-4DF4-9E9B-89D30243C10B}" type="slidenum">
              <a:rPr lang="en-US"/>
              <a:pPr>
                <a:defRPr/>
              </a:pPr>
              <a:t>‹#›</a:t>
            </a:fld>
            <a:endParaRPr lang="en-US"/>
          </a:p>
        </p:txBody>
      </p:sp>
    </p:spTree>
    <p:extLst>
      <p:ext uri="{BB962C8B-B14F-4D97-AF65-F5344CB8AC3E}">
        <p14:creationId xmlns:p14="http://schemas.microsoft.com/office/powerpoint/2010/main" val="3008888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28C207A-3013-4463-A593-162031076C56}"/>
              </a:ext>
            </a:extLst>
          </p:cNvPr>
          <p:cNvSpPr>
            <a:spLocks noGrp="1"/>
          </p:cNvSpPr>
          <p:nvPr>
            <p:ph type="dt" sz="half" idx="10"/>
          </p:nvPr>
        </p:nvSpPr>
        <p:spPr/>
        <p:txBody>
          <a:bodyPr/>
          <a:lstStyle>
            <a:lvl1pPr>
              <a:defRPr/>
            </a:lvl1pPr>
          </a:lstStyle>
          <a:p>
            <a:pPr>
              <a:defRPr/>
            </a:pPr>
            <a:fld id="{23FCBF17-B055-4FDF-9499-77964D9F4A06}" type="datetime1">
              <a:rPr lang="en-US"/>
              <a:pPr>
                <a:defRPr/>
              </a:pPr>
              <a:t>3/31/2023</a:t>
            </a:fld>
            <a:endParaRPr lang="en-US"/>
          </a:p>
        </p:txBody>
      </p:sp>
      <p:sp>
        <p:nvSpPr>
          <p:cNvPr id="6" name="Footer Placeholder 4">
            <a:extLst>
              <a:ext uri="{FF2B5EF4-FFF2-40B4-BE49-F238E27FC236}">
                <a16:creationId xmlns:a16="http://schemas.microsoft.com/office/drawing/2014/main" id="{DE2BAB2F-CDC7-4754-88AD-48D1D5074E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DAE439-B88E-436B-B2D7-EAFD46B0DFFD}"/>
              </a:ext>
            </a:extLst>
          </p:cNvPr>
          <p:cNvSpPr>
            <a:spLocks noGrp="1"/>
          </p:cNvSpPr>
          <p:nvPr>
            <p:ph type="sldNum" sz="quarter" idx="12"/>
          </p:nvPr>
        </p:nvSpPr>
        <p:spPr/>
        <p:txBody>
          <a:bodyPr/>
          <a:lstStyle>
            <a:lvl1pPr>
              <a:defRPr/>
            </a:lvl1pPr>
          </a:lstStyle>
          <a:p>
            <a:pPr>
              <a:defRPr/>
            </a:pPr>
            <a:fld id="{CACF7114-FC38-4396-A69F-94248CED0531}" type="slidenum">
              <a:rPr lang="en-US"/>
              <a:pPr>
                <a:defRPr/>
              </a:pPr>
              <a:t>‹#›</a:t>
            </a:fld>
            <a:endParaRPr lang="en-US"/>
          </a:p>
        </p:txBody>
      </p:sp>
    </p:spTree>
    <p:extLst>
      <p:ext uri="{BB962C8B-B14F-4D97-AF65-F5344CB8AC3E}">
        <p14:creationId xmlns:p14="http://schemas.microsoft.com/office/powerpoint/2010/main" val="3302024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38CE1-AB62-43C6-A9EB-903FA800575A}"/>
              </a:ext>
            </a:extLst>
          </p:cNvPr>
          <p:cNvSpPr>
            <a:spLocks noGrp="1"/>
          </p:cNvSpPr>
          <p:nvPr>
            <p:ph type="dt" sz="half" idx="10"/>
          </p:nvPr>
        </p:nvSpPr>
        <p:spPr/>
        <p:txBody>
          <a:bodyPr/>
          <a:lstStyle>
            <a:lvl1pPr>
              <a:defRPr/>
            </a:lvl1pPr>
          </a:lstStyle>
          <a:p>
            <a:pPr>
              <a:defRPr/>
            </a:pPr>
            <a:fld id="{632107DF-D0F6-4978-BA0E-A70CC39A3C1B}" type="datetime1">
              <a:rPr lang="en-US"/>
              <a:pPr>
                <a:defRPr/>
              </a:pPr>
              <a:t>3/31/2023</a:t>
            </a:fld>
            <a:endParaRPr lang="en-US"/>
          </a:p>
        </p:txBody>
      </p:sp>
      <p:sp>
        <p:nvSpPr>
          <p:cNvPr id="5" name="Footer Placeholder 4">
            <a:extLst>
              <a:ext uri="{FF2B5EF4-FFF2-40B4-BE49-F238E27FC236}">
                <a16:creationId xmlns:a16="http://schemas.microsoft.com/office/drawing/2014/main" id="{1A673026-0BFE-4A8F-9BF9-70C4EE2AE3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2CEA44-7D2D-486B-8D13-BEDF82938141}"/>
              </a:ext>
            </a:extLst>
          </p:cNvPr>
          <p:cNvSpPr>
            <a:spLocks noGrp="1"/>
          </p:cNvSpPr>
          <p:nvPr>
            <p:ph type="sldNum" sz="quarter" idx="12"/>
          </p:nvPr>
        </p:nvSpPr>
        <p:spPr/>
        <p:txBody>
          <a:bodyPr/>
          <a:lstStyle>
            <a:lvl1pPr>
              <a:defRPr/>
            </a:lvl1pPr>
          </a:lstStyle>
          <a:p>
            <a:pPr>
              <a:defRPr/>
            </a:pPr>
            <a:fld id="{CDCE5831-45EF-4B54-A223-C2455601E4A1}" type="slidenum">
              <a:rPr lang="en-US"/>
              <a:pPr>
                <a:defRPr/>
              </a:pPr>
              <a:t>‹#›</a:t>
            </a:fld>
            <a:endParaRPr lang="en-US"/>
          </a:p>
        </p:txBody>
      </p:sp>
    </p:spTree>
    <p:extLst>
      <p:ext uri="{BB962C8B-B14F-4D97-AF65-F5344CB8AC3E}">
        <p14:creationId xmlns:p14="http://schemas.microsoft.com/office/powerpoint/2010/main" val="12993795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3E577-0CD9-4F2D-A856-28162B0EC68B}"/>
              </a:ext>
            </a:extLst>
          </p:cNvPr>
          <p:cNvSpPr>
            <a:spLocks noGrp="1"/>
          </p:cNvSpPr>
          <p:nvPr>
            <p:ph type="dt" sz="half" idx="10"/>
          </p:nvPr>
        </p:nvSpPr>
        <p:spPr/>
        <p:txBody>
          <a:bodyPr/>
          <a:lstStyle>
            <a:lvl1pPr>
              <a:defRPr/>
            </a:lvl1pPr>
          </a:lstStyle>
          <a:p>
            <a:pPr>
              <a:defRPr/>
            </a:pPr>
            <a:fld id="{0FE11CE2-FC45-460E-9CE6-D5A15DEE7D0D}" type="datetime1">
              <a:rPr lang="en-US"/>
              <a:pPr>
                <a:defRPr/>
              </a:pPr>
              <a:t>3/31/2023</a:t>
            </a:fld>
            <a:endParaRPr lang="en-US"/>
          </a:p>
        </p:txBody>
      </p:sp>
      <p:sp>
        <p:nvSpPr>
          <p:cNvPr id="5" name="Footer Placeholder 4">
            <a:extLst>
              <a:ext uri="{FF2B5EF4-FFF2-40B4-BE49-F238E27FC236}">
                <a16:creationId xmlns:a16="http://schemas.microsoft.com/office/drawing/2014/main" id="{2D43584A-CB5C-42D8-B37E-90A539384A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A080D5-3B6F-425F-AA79-F477C67BF72F}"/>
              </a:ext>
            </a:extLst>
          </p:cNvPr>
          <p:cNvSpPr>
            <a:spLocks noGrp="1"/>
          </p:cNvSpPr>
          <p:nvPr>
            <p:ph type="sldNum" sz="quarter" idx="12"/>
          </p:nvPr>
        </p:nvSpPr>
        <p:spPr/>
        <p:txBody>
          <a:bodyPr/>
          <a:lstStyle>
            <a:lvl1pPr>
              <a:defRPr/>
            </a:lvl1pPr>
          </a:lstStyle>
          <a:p>
            <a:pPr>
              <a:defRPr/>
            </a:pPr>
            <a:fld id="{7364C163-D128-4B04-9D0B-C500A68A4E80}" type="slidenum">
              <a:rPr lang="en-US"/>
              <a:pPr>
                <a:defRPr/>
              </a:pPr>
              <a:t>‹#›</a:t>
            </a:fld>
            <a:endParaRPr lang="en-US"/>
          </a:p>
        </p:txBody>
      </p:sp>
    </p:spTree>
    <p:extLst>
      <p:ext uri="{BB962C8B-B14F-4D97-AF65-F5344CB8AC3E}">
        <p14:creationId xmlns:p14="http://schemas.microsoft.com/office/powerpoint/2010/main" val="762559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rtlCol="0">
            <a:normAutofit/>
          </a:bodyPr>
          <a:lstStyle/>
          <a:p>
            <a:pPr lvl="0"/>
            <a:endParaRPr lang="en-US" noProof="0"/>
          </a:p>
        </p:txBody>
      </p:sp>
    </p:spTree>
    <p:extLst>
      <p:ext uri="{BB962C8B-B14F-4D97-AF65-F5344CB8AC3E}">
        <p14:creationId xmlns:p14="http://schemas.microsoft.com/office/powerpoint/2010/main" val="1684158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6721B57-2FE5-EF3A-9795-648AE2590E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F0E825D4-6171-1548-F91C-7EA6BCBB8948}"/>
              </a:ext>
            </a:extLst>
          </p:cNvPr>
          <p:cNvSpPr>
            <a:spLocks noGrp="1"/>
          </p:cNvSpPr>
          <p:nvPr>
            <p:ph type="dt" sz="half" idx="10"/>
          </p:nvPr>
        </p:nvSpPr>
        <p:spPr/>
        <p:txBody>
          <a:bodyPr/>
          <a:lstStyle>
            <a:lvl1pPr>
              <a:defRPr>
                <a:solidFill>
                  <a:schemeClr val="tx1">
                    <a:tint val="75000"/>
                  </a:schemeClr>
                </a:solidFill>
              </a:defRPr>
            </a:lvl1pPr>
          </a:lstStyle>
          <a:p>
            <a:pPr>
              <a:defRPr/>
            </a:pPr>
            <a:r>
              <a:rPr lang="en-US"/>
              <a:t>May 5 and 6, 2020</a:t>
            </a:r>
          </a:p>
        </p:txBody>
      </p:sp>
      <p:sp>
        <p:nvSpPr>
          <p:cNvPr id="6" name="Footer Placeholder 4">
            <a:extLst>
              <a:ext uri="{FF2B5EF4-FFF2-40B4-BE49-F238E27FC236}">
                <a16:creationId xmlns:a16="http://schemas.microsoft.com/office/drawing/2014/main" id="{9BF50094-B7FC-40D8-733B-0A045704D8BA}"/>
              </a:ext>
            </a:extLst>
          </p:cNvPr>
          <p:cNvSpPr>
            <a:spLocks noGrp="1"/>
          </p:cNvSpPr>
          <p:nvPr>
            <p:ph type="ftr" sz="quarter" idx="11"/>
          </p:nvPr>
        </p:nvSpPr>
        <p:spPr/>
        <p:txBody>
          <a:bodyPr/>
          <a:lstStyle>
            <a:lvl1pPr>
              <a:defRPr>
                <a:solidFill>
                  <a:schemeClr val="tx1">
                    <a:tint val="75000"/>
                  </a:schemeClr>
                </a:solidFill>
              </a:defRPr>
            </a:lvl1pPr>
          </a:lstStyle>
          <a:p>
            <a:pPr>
              <a:defRPr/>
            </a:pPr>
            <a:r>
              <a:rPr lang="en-US"/>
              <a:t>FY 2022 Strategy Session  [Name of Campaign] Campaign</a:t>
            </a:r>
          </a:p>
        </p:txBody>
      </p:sp>
      <p:sp>
        <p:nvSpPr>
          <p:cNvPr id="7" name="Slide Number Placeholder 5">
            <a:extLst>
              <a:ext uri="{FF2B5EF4-FFF2-40B4-BE49-F238E27FC236}">
                <a16:creationId xmlns:a16="http://schemas.microsoft.com/office/drawing/2014/main" id="{7035B1D2-92FA-336A-637C-8754D18EE4FC}"/>
              </a:ext>
            </a:extLst>
          </p:cNvPr>
          <p:cNvSpPr>
            <a:spLocks noGrp="1"/>
          </p:cNvSpPr>
          <p:nvPr>
            <p:ph type="sldNum" sz="quarter" idx="12"/>
          </p:nvPr>
        </p:nvSpPr>
        <p:spPr/>
        <p:txBody>
          <a:bodyPr/>
          <a:lstStyle>
            <a:lvl1pPr>
              <a:defRPr>
                <a:solidFill>
                  <a:schemeClr val="tx1">
                    <a:tint val="75000"/>
                  </a:schemeClr>
                </a:solidFill>
              </a:defRPr>
            </a:lvl1pPr>
          </a:lstStyle>
          <a:p>
            <a:pPr>
              <a:defRPr/>
            </a:pPr>
            <a:fld id="{CFD551C5-376B-4889-85F1-235E4486AE34}" type="slidenum">
              <a:rPr lang="en-US"/>
              <a:pPr>
                <a:defRPr/>
              </a:pPr>
              <a:t>‹#›</a:t>
            </a:fld>
            <a:endParaRPr lang="en-US"/>
          </a:p>
        </p:txBody>
      </p:sp>
    </p:spTree>
    <p:extLst>
      <p:ext uri="{BB962C8B-B14F-4D97-AF65-F5344CB8AC3E}">
        <p14:creationId xmlns:p14="http://schemas.microsoft.com/office/powerpoint/2010/main" val="4289189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FD986F-E2FF-D52D-D2CF-0C236C868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0BB91EA-1ED3-DB47-17A5-77C4935DA5EF}"/>
              </a:ext>
            </a:extLst>
          </p:cNvPr>
          <p:cNvSpPr>
            <a:spLocks noGrp="1"/>
          </p:cNvSpPr>
          <p:nvPr>
            <p:ph type="dt" sz="half" idx="10"/>
          </p:nvPr>
        </p:nvSpPr>
        <p:spPr/>
        <p:txBody>
          <a:bodyPr/>
          <a:lstStyle>
            <a:lvl1pPr>
              <a:defRPr>
                <a:solidFill>
                  <a:schemeClr val="tx1">
                    <a:tint val="75000"/>
                  </a:schemeClr>
                </a:solidFill>
              </a:defRPr>
            </a:lvl1pPr>
          </a:lstStyle>
          <a:p>
            <a:pPr>
              <a:defRPr/>
            </a:pPr>
            <a:r>
              <a:rPr lang="en-US"/>
              <a:t>May 5 and 6, 2020</a:t>
            </a:r>
          </a:p>
        </p:txBody>
      </p:sp>
      <p:sp>
        <p:nvSpPr>
          <p:cNvPr id="6" name="Footer Placeholder 4">
            <a:extLst>
              <a:ext uri="{FF2B5EF4-FFF2-40B4-BE49-F238E27FC236}">
                <a16:creationId xmlns:a16="http://schemas.microsoft.com/office/drawing/2014/main" id="{EBC1D272-091A-39F4-D7D5-D133E4576ED6}"/>
              </a:ext>
            </a:extLst>
          </p:cNvPr>
          <p:cNvSpPr>
            <a:spLocks noGrp="1"/>
          </p:cNvSpPr>
          <p:nvPr>
            <p:ph type="ftr" sz="quarter" idx="11"/>
          </p:nvPr>
        </p:nvSpPr>
        <p:spPr/>
        <p:txBody>
          <a:bodyPr/>
          <a:lstStyle>
            <a:lvl1pPr>
              <a:defRPr>
                <a:solidFill>
                  <a:schemeClr val="tx1">
                    <a:tint val="75000"/>
                  </a:schemeClr>
                </a:solidFill>
              </a:defRPr>
            </a:lvl1pPr>
          </a:lstStyle>
          <a:p>
            <a:pPr>
              <a:defRPr/>
            </a:pPr>
            <a:r>
              <a:rPr lang="en-US"/>
              <a:t>FY 2022 Strategy Session  [Name of Campaign] Campaign</a:t>
            </a:r>
          </a:p>
        </p:txBody>
      </p:sp>
      <p:sp>
        <p:nvSpPr>
          <p:cNvPr id="7" name="Slide Number Placeholder 5">
            <a:extLst>
              <a:ext uri="{FF2B5EF4-FFF2-40B4-BE49-F238E27FC236}">
                <a16:creationId xmlns:a16="http://schemas.microsoft.com/office/drawing/2014/main" id="{A4DF1B73-F36E-F3A2-C9D3-AEADE8580CBA}"/>
              </a:ext>
            </a:extLst>
          </p:cNvPr>
          <p:cNvSpPr>
            <a:spLocks noGrp="1"/>
          </p:cNvSpPr>
          <p:nvPr>
            <p:ph type="sldNum" sz="quarter" idx="12"/>
          </p:nvPr>
        </p:nvSpPr>
        <p:spPr/>
        <p:txBody>
          <a:bodyPr/>
          <a:lstStyle>
            <a:lvl1pPr>
              <a:defRPr/>
            </a:lvl1pPr>
          </a:lstStyle>
          <a:p>
            <a:pPr>
              <a:defRPr/>
            </a:pPr>
            <a:fld id="{09014B13-5D75-4E8A-9DA8-660226F3EC05}" type="slidenum">
              <a:rPr lang="en-US"/>
              <a:pPr>
                <a:defRPr/>
              </a:pPr>
              <a:t>‹#›</a:t>
            </a:fld>
            <a:endParaRPr lang="en-US"/>
          </a:p>
        </p:txBody>
      </p:sp>
    </p:spTree>
    <p:extLst>
      <p:ext uri="{BB962C8B-B14F-4D97-AF65-F5344CB8AC3E}">
        <p14:creationId xmlns:p14="http://schemas.microsoft.com/office/powerpoint/2010/main" val="3499333818"/>
      </p:ext>
    </p:extLst>
  </p:cSld>
  <p:clrMapOvr>
    <a:masterClrMapping/>
  </p:clrMapOvr>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03C2B6-5BB2-C9AB-32B4-55E771EBEF35}"/>
              </a:ext>
            </a:extLst>
          </p:cNvPr>
          <p:cNvSpPr>
            <a:spLocks noGrp="1"/>
          </p:cNvSpPr>
          <p:nvPr>
            <p:ph type="dt" sz="half" idx="10"/>
          </p:nvPr>
        </p:nvSpPr>
        <p:spPr/>
        <p:txBody>
          <a:bodyPr/>
          <a:lstStyle>
            <a:lvl1pPr>
              <a:defRPr/>
            </a:lvl1pPr>
          </a:lstStyle>
          <a:p>
            <a:pPr>
              <a:defRPr/>
            </a:pPr>
            <a:r>
              <a:rPr lang="en-US"/>
              <a:t>May 5 and 6, 2020</a:t>
            </a:r>
          </a:p>
        </p:txBody>
      </p:sp>
      <p:sp>
        <p:nvSpPr>
          <p:cNvPr id="5" name="Footer Placeholder 4">
            <a:extLst>
              <a:ext uri="{FF2B5EF4-FFF2-40B4-BE49-F238E27FC236}">
                <a16:creationId xmlns:a16="http://schemas.microsoft.com/office/drawing/2014/main" id="{B4D4C0C4-793A-2387-46E8-261795127F7E}"/>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6" name="Slide Number Placeholder 5">
            <a:extLst>
              <a:ext uri="{FF2B5EF4-FFF2-40B4-BE49-F238E27FC236}">
                <a16:creationId xmlns:a16="http://schemas.microsoft.com/office/drawing/2014/main" id="{A0BF09E0-C03E-E8AD-4ECD-4A2E2A61B135}"/>
              </a:ext>
            </a:extLst>
          </p:cNvPr>
          <p:cNvSpPr>
            <a:spLocks noGrp="1"/>
          </p:cNvSpPr>
          <p:nvPr>
            <p:ph type="sldNum" sz="quarter" idx="12"/>
          </p:nvPr>
        </p:nvSpPr>
        <p:spPr/>
        <p:txBody>
          <a:bodyPr/>
          <a:lstStyle>
            <a:lvl1pPr>
              <a:defRPr/>
            </a:lvl1pPr>
          </a:lstStyle>
          <a:p>
            <a:pPr>
              <a:defRPr/>
            </a:pPr>
            <a:fld id="{38FCEF55-409E-46D2-B2E1-01EE98D11101}" type="slidenum">
              <a:rPr lang="en-US"/>
              <a:pPr>
                <a:defRPr/>
              </a:pPr>
              <a:t>‹#›</a:t>
            </a:fld>
            <a:endParaRPr lang="en-US"/>
          </a:p>
        </p:txBody>
      </p:sp>
    </p:spTree>
    <p:extLst>
      <p:ext uri="{BB962C8B-B14F-4D97-AF65-F5344CB8AC3E}">
        <p14:creationId xmlns:p14="http://schemas.microsoft.com/office/powerpoint/2010/main" val="261869903"/>
      </p:ext>
    </p:extLst>
  </p:cSld>
  <p:clrMapOvr>
    <a:masterClrMapping/>
  </p:clrMapOvr>
  <p:hf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73EF9A-F323-4C81-9BD5-774C019B4CB3}"/>
              </a:ext>
            </a:extLst>
          </p:cNvPr>
          <p:cNvSpPr>
            <a:spLocks noGrp="1"/>
          </p:cNvSpPr>
          <p:nvPr>
            <p:ph type="dt" sz="half" idx="10"/>
          </p:nvPr>
        </p:nvSpPr>
        <p:spPr/>
        <p:txBody>
          <a:bodyPr/>
          <a:lstStyle>
            <a:lvl1pPr>
              <a:defRPr/>
            </a:lvl1pPr>
          </a:lstStyle>
          <a:p>
            <a:pPr>
              <a:defRPr/>
            </a:pPr>
            <a:r>
              <a:rPr lang="en-US"/>
              <a:t>May 5 and 6, 2020</a:t>
            </a:r>
          </a:p>
        </p:txBody>
      </p:sp>
      <p:sp>
        <p:nvSpPr>
          <p:cNvPr id="6" name="Footer Placeholder 4">
            <a:extLst>
              <a:ext uri="{FF2B5EF4-FFF2-40B4-BE49-F238E27FC236}">
                <a16:creationId xmlns:a16="http://schemas.microsoft.com/office/drawing/2014/main" id="{6EFCB05D-D25C-779D-3B1D-A14D5A892D8C}"/>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7" name="Slide Number Placeholder 5">
            <a:extLst>
              <a:ext uri="{FF2B5EF4-FFF2-40B4-BE49-F238E27FC236}">
                <a16:creationId xmlns:a16="http://schemas.microsoft.com/office/drawing/2014/main" id="{EE1761BE-0663-A8F4-95CC-A219CE954C77}"/>
              </a:ext>
            </a:extLst>
          </p:cNvPr>
          <p:cNvSpPr>
            <a:spLocks noGrp="1"/>
          </p:cNvSpPr>
          <p:nvPr>
            <p:ph type="sldNum" sz="quarter" idx="12"/>
          </p:nvPr>
        </p:nvSpPr>
        <p:spPr/>
        <p:txBody>
          <a:bodyPr/>
          <a:lstStyle>
            <a:lvl1pPr>
              <a:defRPr/>
            </a:lvl1pPr>
          </a:lstStyle>
          <a:p>
            <a:pPr>
              <a:defRPr/>
            </a:pPr>
            <a:fld id="{B2F2A5BE-DCB6-42B4-B6FA-526AB7318B87}" type="slidenum">
              <a:rPr lang="en-US"/>
              <a:pPr>
                <a:defRPr/>
              </a:pPr>
              <a:t>‹#›</a:t>
            </a:fld>
            <a:endParaRPr lang="en-US"/>
          </a:p>
        </p:txBody>
      </p:sp>
    </p:spTree>
    <p:extLst>
      <p:ext uri="{BB962C8B-B14F-4D97-AF65-F5344CB8AC3E}">
        <p14:creationId xmlns:p14="http://schemas.microsoft.com/office/powerpoint/2010/main" val="4095658747"/>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FF359D3-CA85-4948-9AC2-31D5E346A7F9}"/>
              </a:ext>
            </a:extLst>
          </p:cNvPr>
          <p:cNvSpPr>
            <a:spLocks noGrp="1"/>
          </p:cNvSpPr>
          <p:nvPr>
            <p:ph type="dt" sz="half" idx="10"/>
          </p:nvPr>
        </p:nvSpPr>
        <p:spPr/>
        <p:txBody>
          <a:bodyPr/>
          <a:lstStyle>
            <a:lvl1pPr>
              <a:defRPr/>
            </a:lvl1pPr>
          </a:lstStyle>
          <a:p>
            <a:pPr>
              <a:defRPr/>
            </a:pPr>
            <a:fld id="{5EE517DB-A783-4FBD-B282-748D9F904E74}" type="datetime1">
              <a:rPr lang="en-US"/>
              <a:pPr>
                <a:defRPr/>
              </a:pPr>
              <a:t>3/31/2023</a:t>
            </a:fld>
            <a:endParaRPr lang="en-US"/>
          </a:p>
        </p:txBody>
      </p:sp>
      <p:sp>
        <p:nvSpPr>
          <p:cNvPr id="3" name="Footer Placeholder 4">
            <a:extLst>
              <a:ext uri="{FF2B5EF4-FFF2-40B4-BE49-F238E27FC236}">
                <a16:creationId xmlns:a16="http://schemas.microsoft.com/office/drawing/2014/main" id="{FF1A5BE3-1E78-4DFD-88F0-E6C0C922223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763C939-9344-4D7A-905C-E04324068F1C}"/>
              </a:ext>
            </a:extLst>
          </p:cNvPr>
          <p:cNvSpPr>
            <a:spLocks noGrp="1"/>
          </p:cNvSpPr>
          <p:nvPr>
            <p:ph type="sldNum" sz="quarter" idx="12"/>
          </p:nvPr>
        </p:nvSpPr>
        <p:spPr/>
        <p:txBody>
          <a:bodyPr/>
          <a:lstStyle>
            <a:lvl1pPr>
              <a:defRPr/>
            </a:lvl1pPr>
          </a:lstStyle>
          <a:p>
            <a:fld id="{4C546D17-EC8D-4B35-BFC6-C257BB7BE9D5}" type="slidenum">
              <a:rPr lang="en-US" altLang="en-US"/>
              <a:pPr/>
              <a:t>‹#›</a:t>
            </a:fld>
            <a:endParaRPr lang="en-US" altLang="en-US"/>
          </a:p>
        </p:txBody>
      </p:sp>
    </p:spTree>
    <p:extLst>
      <p:ext uri="{BB962C8B-B14F-4D97-AF65-F5344CB8AC3E}">
        <p14:creationId xmlns:p14="http://schemas.microsoft.com/office/powerpoint/2010/main" val="33573762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42D07A-E0A1-7F53-F89A-A89D23A3B6B8}"/>
              </a:ext>
            </a:extLst>
          </p:cNvPr>
          <p:cNvSpPr>
            <a:spLocks noGrp="1"/>
          </p:cNvSpPr>
          <p:nvPr>
            <p:ph type="dt" sz="half" idx="10"/>
          </p:nvPr>
        </p:nvSpPr>
        <p:spPr/>
        <p:txBody>
          <a:bodyPr/>
          <a:lstStyle>
            <a:lvl1pPr>
              <a:defRPr/>
            </a:lvl1pPr>
          </a:lstStyle>
          <a:p>
            <a:pPr>
              <a:defRPr/>
            </a:pPr>
            <a:r>
              <a:rPr lang="en-US"/>
              <a:t>May 5 and 6, 2020</a:t>
            </a:r>
          </a:p>
        </p:txBody>
      </p:sp>
      <p:sp>
        <p:nvSpPr>
          <p:cNvPr id="8" name="Footer Placeholder 4">
            <a:extLst>
              <a:ext uri="{FF2B5EF4-FFF2-40B4-BE49-F238E27FC236}">
                <a16:creationId xmlns:a16="http://schemas.microsoft.com/office/drawing/2014/main" id="{3B7C2E06-EB44-364C-33AB-94457F897F7F}"/>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9" name="Slide Number Placeholder 5">
            <a:extLst>
              <a:ext uri="{FF2B5EF4-FFF2-40B4-BE49-F238E27FC236}">
                <a16:creationId xmlns:a16="http://schemas.microsoft.com/office/drawing/2014/main" id="{5E2DD6BA-589E-127C-A519-5A0BE298496E}"/>
              </a:ext>
            </a:extLst>
          </p:cNvPr>
          <p:cNvSpPr>
            <a:spLocks noGrp="1"/>
          </p:cNvSpPr>
          <p:nvPr>
            <p:ph type="sldNum" sz="quarter" idx="12"/>
          </p:nvPr>
        </p:nvSpPr>
        <p:spPr/>
        <p:txBody>
          <a:bodyPr/>
          <a:lstStyle>
            <a:lvl1pPr>
              <a:defRPr/>
            </a:lvl1pPr>
          </a:lstStyle>
          <a:p>
            <a:pPr>
              <a:defRPr/>
            </a:pPr>
            <a:fld id="{1DCF6889-E23F-435D-AC60-F3679C0C1094}" type="slidenum">
              <a:rPr lang="en-US"/>
              <a:pPr>
                <a:defRPr/>
              </a:pPr>
              <a:t>‹#›</a:t>
            </a:fld>
            <a:endParaRPr lang="en-US"/>
          </a:p>
        </p:txBody>
      </p:sp>
    </p:spTree>
    <p:extLst>
      <p:ext uri="{BB962C8B-B14F-4D97-AF65-F5344CB8AC3E}">
        <p14:creationId xmlns:p14="http://schemas.microsoft.com/office/powerpoint/2010/main" val="2410942849"/>
      </p:ext>
    </p:extLst>
  </p:cSld>
  <p:clrMapOvr>
    <a:masterClrMapping/>
  </p:clrMapOvr>
  <p:hf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635183-1E99-561A-03A0-10CA3A2062C6}"/>
              </a:ext>
            </a:extLst>
          </p:cNvPr>
          <p:cNvSpPr>
            <a:spLocks noGrp="1"/>
          </p:cNvSpPr>
          <p:nvPr>
            <p:ph type="dt" sz="half" idx="10"/>
          </p:nvPr>
        </p:nvSpPr>
        <p:spPr/>
        <p:txBody>
          <a:bodyPr/>
          <a:lstStyle>
            <a:lvl1pPr>
              <a:defRPr/>
            </a:lvl1pPr>
          </a:lstStyle>
          <a:p>
            <a:pPr>
              <a:defRPr/>
            </a:pPr>
            <a:r>
              <a:rPr lang="en-US"/>
              <a:t>May 5 and 6, 2020</a:t>
            </a:r>
          </a:p>
        </p:txBody>
      </p:sp>
      <p:sp>
        <p:nvSpPr>
          <p:cNvPr id="4" name="Footer Placeholder 4">
            <a:extLst>
              <a:ext uri="{FF2B5EF4-FFF2-40B4-BE49-F238E27FC236}">
                <a16:creationId xmlns:a16="http://schemas.microsoft.com/office/drawing/2014/main" id="{EFB199D4-3708-CC4D-AA7C-C709C1B332A9}"/>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5" name="Slide Number Placeholder 5">
            <a:extLst>
              <a:ext uri="{FF2B5EF4-FFF2-40B4-BE49-F238E27FC236}">
                <a16:creationId xmlns:a16="http://schemas.microsoft.com/office/drawing/2014/main" id="{53B0226A-602C-BBDF-84AC-ED63548E3E26}"/>
              </a:ext>
            </a:extLst>
          </p:cNvPr>
          <p:cNvSpPr>
            <a:spLocks noGrp="1"/>
          </p:cNvSpPr>
          <p:nvPr>
            <p:ph type="sldNum" sz="quarter" idx="12"/>
          </p:nvPr>
        </p:nvSpPr>
        <p:spPr/>
        <p:txBody>
          <a:bodyPr/>
          <a:lstStyle>
            <a:lvl1pPr>
              <a:defRPr/>
            </a:lvl1pPr>
          </a:lstStyle>
          <a:p>
            <a:pPr>
              <a:defRPr/>
            </a:pPr>
            <a:fld id="{F006B747-98DC-421A-BF99-B296B1E671F7}" type="slidenum">
              <a:rPr lang="en-US"/>
              <a:pPr>
                <a:defRPr/>
              </a:pPr>
              <a:t>‹#›</a:t>
            </a:fld>
            <a:endParaRPr lang="en-US"/>
          </a:p>
        </p:txBody>
      </p:sp>
    </p:spTree>
    <p:extLst>
      <p:ext uri="{BB962C8B-B14F-4D97-AF65-F5344CB8AC3E}">
        <p14:creationId xmlns:p14="http://schemas.microsoft.com/office/powerpoint/2010/main" val="3774303971"/>
      </p:ext>
    </p:extLst>
  </p:cSld>
  <p:clrMapOvr>
    <a:masterClrMapping/>
  </p:clrMapOvr>
  <p:hf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3AEF0E8-28EC-FD7F-AF5D-16D8DB04F5EE}"/>
              </a:ext>
            </a:extLst>
          </p:cNvPr>
          <p:cNvSpPr>
            <a:spLocks noGrp="1"/>
          </p:cNvSpPr>
          <p:nvPr>
            <p:ph type="dt" sz="half" idx="10"/>
          </p:nvPr>
        </p:nvSpPr>
        <p:spPr/>
        <p:txBody>
          <a:bodyPr/>
          <a:lstStyle>
            <a:lvl1pPr>
              <a:defRPr/>
            </a:lvl1pPr>
          </a:lstStyle>
          <a:p>
            <a:pPr>
              <a:defRPr/>
            </a:pPr>
            <a:r>
              <a:rPr lang="en-US"/>
              <a:t>May 5 and 6, 2020</a:t>
            </a:r>
          </a:p>
        </p:txBody>
      </p:sp>
      <p:sp>
        <p:nvSpPr>
          <p:cNvPr id="3" name="Footer Placeholder 4">
            <a:extLst>
              <a:ext uri="{FF2B5EF4-FFF2-40B4-BE49-F238E27FC236}">
                <a16:creationId xmlns:a16="http://schemas.microsoft.com/office/drawing/2014/main" id="{5BAA300D-EA5F-84FB-030A-71EAD12F2A36}"/>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4" name="Slide Number Placeholder 5">
            <a:extLst>
              <a:ext uri="{FF2B5EF4-FFF2-40B4-BE49-F238E27FC236}">
                <a16:creationId xmlns:a16="http://schemas.microsoft.com/office/drawing/2014/main" id="{68573A55-2F1F-9815-09A5-19E57018F3B6}"/>
              </a:ext>
            </a:extLst>
          </p:cNvPr>
          <p:cNvSpPr>
            <a:spLocks noGrp="1"/>
          </p:cNvSpPr>
          <p:nvPr>
            <p:ph type="sldNum" sz="quarter" idx="12"/>
          </p:nvPr>
        </p:nvSpPr>
        <p:spPr/>
        <p:txBody>
          <a:bodyPr/>
          <a:lstStyle>
            <a:lvl1pPr>
              <a:defRPr/>
            </a:lvl1pPr>
          </a:lstStyle>
          <a:p>
            <a:pPr>
              <a:defRPr/>
            </a:pPr>
            <a:fld id="{0123ACCD-82C3-4988-B57F-EB786BCF2053}" type="slidenum">
              <a:rPr lang="en-US"/>
              <a:pPr>
                <a:defRPr/>
              </a:pPr>
              <a:t>‹#›</a:t>
            </a:fld>
            <a:endParaRPr lang="en-US"/>
          </a:p>
        </p:txBody>
      </p:sp>
    </p:spTree>
    <p:extLst>
      <p:ext uri="{BB962C8B-B14F-4D97-AF65-F5344CB8AC3E}">
        <p14:creationId xmlns:p14="http://schemas.microsoft.com/office/powerpoint/2010/main" val="1070301066"/>
      </p:ext>
    </p:extLst>
  </p:cSld>
  <p:clrMapOvr>
    <a:masterClrMapping/>
  </p:clrMapOvr>
  <p:hf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E204B6C-9E76-63B8-CD92-39FFB4E35C4B}"/>
              </a:ext>
            </a:extLst>
          </p:cNvPr>
          <p:cNvSpPr>
            <a:spLocks noGrp="1"/>
          </p:cNvSpPr>
          <p:nvPr>
            <p:ph type="dt" sz="half" idx="10"/>
          </p:nvPr>
        </p:nvSpPr>
        <p:spPr/>
        <p:txBody>
          <a:bodyPr/>
          <a:lstStyle>
            <a:lvl1pPr>
              <a:defRPr/>
            </a:lvl1pPr>
          </a:lstStyle>
          <a:p>
            <a:pPr>
              <a:defRPr/>
            </a:pPr>
            <a:r>
              <a:rPr lang="en-US"/>
              <a:t>May 5 and 6, 2020</a:t>
            </a:r>
          </a:p>
        </p:txBody>
      </p:sp>
      <p:sp>
        <p:nvSpPr>
          <p:cNvPr id="6" name="Footer Placeholder 4">
            <a:extLst>
              <a:ext uri="{FF2B5EF4-FFF2-40B4-BE49-F238E27FC236}">
                <a16:creationId xmlns:a16="http://schemas.microsoft.com/office/drawing/2014/main" id="{A996A4E4-E6AD-D22C-20AC-72A5CBE38D6D}"/>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7" name="Slide Number Placeholder 5">
            <a:extLst>
              <a:ext uri="{FF2B5EF4-FFF2-40B4-BE49-F238E27FC236}">
                <a16:creationId xmlns:a16="http://schemas.microsoft.com/office/drawing/2014/main" id="{551A8238-35B8-B63A-C035-C3115B636D7F}"/>
              </a:ext>
            </a:extLst>
          </p:cNvPr>
          <p:cNvSpPr>
            <a:spLocks noGrp="1"/>
          </p:cNvSpPr>
          <p:nvPr>
            <p:ph type="sldNum" sz="quarter" idx="12"/>
          </p:nvPr>
        </p:nvSpPr>
        <p:spPr/>
        <p:txBody>
          <a:bodyPr/>
          <a:lstStyle>
            <a:lvl1pPr>
              <a:defRPr/>
            </a:lvl1pPr>
          </a:lstStyle>
          <a:p>
            <a:pPr>
              <a:defRPr/>
            </a:pPr>
            <a:fld id="{8CB6C037-C54A-4C02-AF48-DC9E334AC2E0}" type="slidenum">
              <a:rPr lang="en-US"/>
              <a:pPr>
                <a:defRPr/>
              </a:pPr>
              <a:t>‹#›</a:t>
            </a:fld>
            <a:endParaRPr lang="en-US"/>
          </a:p>
        </p:txBody>
      </p:sp>
    </p:spTree>
    <p:extLst>
      <p:ext uri="{BB962C8B-B14F-4D97-AF65-F5344CB8AC3E}">
        <p14:creationId xmlns:p14="http://schemas.microsoft.com/office/powerpoint/2010/main" val="2836713480"/>
      </p:ext>
    </p:extLst>
  </p:cSld>
  <p:clrMapOvr>
    <a:masterClrMapping/>
  </p:clrMapOvr>
  <p:hf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5B2EDB3-9634-E624-F7D7-6EA17816E0BA}"/>
              </a:ext>
            </a:extLst>
          </p:cNvPr>
          <p:cNvSpPr>
            <a:spLocks noGrp="1"/>
          </p:cNvSpPr>
          <p:nvPr>
            <p:ph type="dt" sz="half" idx="10"/>
          </p:nvPr>
        </p:nvSpPr>
        <p:spPr/>
        <p:txBody>
          <a:bodyPr/>
          <a:lstStyle>
            <a:lvl1pPr>
              <a:defRPr/>
            </a:lvl1pPr>
          </a:lstStyle>
          <a:p>
            <a:pPr>
              <a:defRPr/>
            </a:pPr>
            <a:r>
              <a:rPr lang="en-US"/>
              <a:t>May 5 and 6, 2020</a:t>
            </a:r>
          </a:p>
        </p:txBody>
      </p:sp>
      <p:sp>
        <p:nvSpPr>
          <p:cNvPr id="6" name="Footer Placeholder 4">
            <a:extLst>
              <a:ext uri="{FF2B5EF4-FFF2-40B4-BE49-F238E27FC236}">
                <a16:creationId xmlns:a16="http://schemas.microsoft.com/office/drawing/2014/main" id="{D5261D13-6898-AE93-422A-CD2C2A728B81}"/>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7" name="Slide Number Placeholder 5">
            <a:extLst>
              <a:ext uri="{FF2B5EF4-FFF2-40B4-BE49-F238E27FC236}">
                <a16:creationId xmlns:a16="http://schemas.microsoft.com/office/drawing/2014/main" id="{F60B13AF-8E33-0C24-55C5-81B904377618}"/>
              </a:ext>
            </a:extLst>
          </p:cNvPr>
          <p:cNvSpPr>
            <a:spLocks noGrp="1"/>
          </p:cNvSpPr>
          <p:nvPr>
            <p:ph type="sldNum" sz="quarter" idx="12"/>
          </p:nvPr>
        </p:nvSpPr>
        <p:spPr/>
        <p:txBody>
          <a:bodyPr/>
          <a:lstStyle>
            <a:lvl1pPr>
              <a:defRPr/>
            </a:lvl1pPr>
          </a:lstStyle>
          <a:p>
            <a:pPr>
              <a:defRPr/>
            </a:pPr>
            <a:fld id="{7190E3F1-AD3D-4E96-8FCC-D4A8FBE1D983}" type="slidenum">
              <a:rPr lang="en-US"/>
              <a:pPr>
                <a:defRPr/>
              </a:pPr>
              <a:t>‹#›</a:t>
            </a:fld>
            <a:endParaRPr lang="en-US"/>
          </a:p>
        </p:txBody>
      </p:sp>
    </p:spTree>
    <p:extLst>
      <p:ext uri="{BB962C8B-B14F-4D97-AF65-F5344CB8AC3E}">
        <p14:creationId xmlns:p14="http://schemas.microsoft.com/office/powerpoint/2010/main" val="2586171176"/>
      </p:ext>
    </p:extLst>
  </p:cSld>
  <p:clrMapOvr>
    <a:masterClrMapping/>
  </p:clrMapOvr>
  <p:hf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E0A54-7129-D761-AB4D-DE45B921003C}"/>
              </a:ext>
            </a:extLst>
          </p:cNvPr>
          <p:cNvSpPr>
            <a:spLocks noGrp="1"/>
          </p:cNvSpPr>
          <p:nvPr>
            <p:ph type="dt" sz="half" idx="10"/>
          </p:nvPr>
        </p:nvSpPr>
        <p:spPr/>
        <p:txBody>
          <a:bodyPr/>
          <a:lstStyle>
            <a:lvl1pPr>
              <a:defRPr/>
            </a:lvl1pPr>
          </a:lstStyle>
          <a:p>
            <a:pPr>
              <a:defRPr/>
            </a:pPr>
            <a:r>
              <a:rPr lang="en-US"/>
              <a:t>May 5 and 6, 2020</a:t>
            </a:r>
          </a:p>
        </p:txBody>
      </p:sp>
      <p:sp>
        <p:nvSpPr>
          <p:cNvPr id="5" name="Footer Placeholder 4">
            <a:extLst>
              <a:ext uri="{FF2B5EF4-FFF2-40B4-BE49-F238E27FC236}">
                <a16:creationId xmlns:a16="http://schemas.microsoft.com/office/drawing/2014/main" id="{687B5414-9D9F-1C9C-4018-83C9505BF8A9}"/>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6" name="Slide Number Placeholder 5">
            <a:extLst>
              <a:ext uri="{FF2B5EF4-FFF2-40B4-BE49-F238E27FC236}">
                <a16:creationId xmlns:a16="http://schemas.microsoft.com/office/drawing/2014/main" id="{882C971C-B38A-A79D-6AAF-D681BBEEFFCA}"/>
              </a:ext>
            </a:extLst>
          </p:cNvPr>
          <p:cNvSpPr>
            <a:spLocks noGrp="1"/>
          </p:cNvSpPr>
          <p:nvPr>
            <p:ph type="sldNum" sz="quarter" idx="12"/>
          </p:nvPr>
        </p:nvSpPr>
        <p:spPr/>
        <p:txBody>
          <a:bodyPr/>
          <a:lstStyle>
            <a:lvl1pPr>
              <a:defRPr/>
            </a:lvl1pPr>
          </a:lstStyle>
          <a:p>
            <a:pPr>
              <a:defRPr/>
            </a:pPr>
            <a:fld id="{FEB68309-2390-4B69-BE47-77AD1519372D}" type="slidenum">
              <a:rPr lang="en-US"/>
              <a:pPr>
                <a:defRPr/>
              </a:pPr>
              <a:t>‹#›</a:t>
            </a:fld>
            <a:endParaRPr lang="en-US"/>
          </a:p>
        </p:txBody>
      </p:sp>
    </p:spTree>
    <p:extLst>
      <p:ext uri="{BB962C8B-B14F-4D97-AF65-F5344CB8AC3E}">
        <p14:creationId xmlns:p14="http://schemas.microsoft.com/office/powerpoint/2010/main" val="804885029"/>
      </p:ext>
    </p:extLst>
  </p:cSld>
  <p:clrMapOvr>
    <a:masterClrMapping/>
  </p:clrMapOvr>
  <p:hf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96C90-0651-6D77-2083-FE4A249D18D3}"/>
              </a:ext>
            </a:extLst>
          </p:cNvPr>
          <p:cNvSpPr>
            <a:spLocks noGrp="1"/>
          </p:cNvSpPr>
          <p:nvPr>
            <p:ph type="dt" sz="half" idx="10"/>
          </p:nvPr>
        </p:nvSpPr>
        <p:spPr/>
        <p:txBody>
          <a:bodyPr/>
          <a:lstStyle>
            <a:lvl1pPr>
              <a:defRPr/>
            </a:lvl1pPr>
          </a:lstStyle>
          <a:p>
            <a:pPr>
              <a:defRPr/>
            </a:pPr>
            <a:r>
              <a:rPr lang="en-US"/>
              <a:t>May 5 and 6, 2020</a:t>
            </a:r>
          </a:p>
        </p:txBody>
      </p:sp>
      <p:sp>
        <p:nvSpPr>
          <p:cNvPr id="5" name="Footer Placeholder 4">
            <a:extLst>
              <a:ext uri="{FF2B5EF4-FFF2-40B4-BE49-F238E27FC236}">
                <a16:creationId xmlns:a16="http://schemas.microsoft.com/office/drawing/2014/main" id="{A894B210-D415-4D0D-B264-0F33D6DAD7D9}"/>
              </a:ext>
            </a:extLst>
          </p:cNvPr>
          <p:cNvSpPr>
            <a:spLocks noGrp="1"/>
          </p:cNvSpPr>
          <p:nvPr>
            <p:ph type="ftr" sz="quarter" idx="11"/>
          </p:nvPr>
        </p:nvSpPr>
        <p:spPr/>
        <p:txBody>
          <a:bodyPr/>
          <a:lstStyle>
            <a:lvl1pPr>
              <a:defRPr/>
            </a:lvl1pPr>
          </a:lstStyle>
          <a:p>
            <a:pPr>
              <a:defRPr/>
            </a:pPr>
            <a:r>
              <a:rPr lang="en-US"/>
              <a:t>FY 2022 Strategy Session  [Name of Campaign] Campaign</a:t>
            </a:r>
          </a:p>
        </p:txBody>
      </p:sp>
      <p:sp>
        <p:nvSpPr>
          <p:cNvPr id="6" name="Slide Number Placeholder 5">
            <a:extLst>
              <a:ext uri="{FF2B5EF4-FFF2-40B4-BE49-F238E27FC236}">
                <a16:creationId xmlns:a16="http://schemas.microsoft.com/office/drawing/2014/main" id="{DBFB1FDC-0078-588C-E450-D4356D6166B6}"/>
              </a:ext>
            </a:extLst>
          </p:cNvPr>
          <p:cNvSpPr>
            <a:spLocks noGrp="1"/>
          </p:cNvSpPr>
          <p:nvPr>
            <p:ph type="sldNum" sz="quarter" idx="12"/>
          </p:nvPr>
        </p:nvSpPr>
        <p:spPr/>
        <p:txBody>
          <a:bodyPr/>
          <a:lstStyle>
            <a:lvl1pPr>
              <a:defRPr/>
            </a:lvl1pPr>
          </a:lstStyle>
          <a:p>
            <a:pPr>
              <a:defRPr/>
            </a:pPr>
            <a:fld id="{C6047AA8-0484-4100-857A-D44F8471D794}" type="slidenum">
              <a:rPr lang="en-US"/>
              <a:pPr>
                <a:defRPr/>
              </a:pPr>
              <a:t>‹#›</a:t>
            </a:fld>
            <a:endParaRPr lang="en-US"/>
          </a:p>
        </p:txBody>
      </p:sp>
    </p:spTree>
    <p:extLst>
      <p:ext uri="{BB962C8B-B14F-4D97-AF65-F5344CB8AC3E}">
        <p14:creationId xmlns:p14="http://schemas.microsoft.com/office/powerpoint/2010/main" val="707454619"/>
      </p:ext>
    </p:extLst>
  </p:cSld>
  <p:clrMapOvr>
    <a:masterClrMapping/>
  </p:clrMapOvr>
  <p:hf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2843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B04ADEB-B1C7-43E5-87F4-CA2A85ACE329}" type="slidenum">
              <a:rPr lang="en-US"/>
              <a:pPr>
                <a:defRPr/>
              </a:pPr>
              <a:t>‹#›</a:t>
            </a:fld>
            <a:endParaRPr lang="en-US"/>
          </a:p>
        </p:txBody>
      </p:sp>
      <p:sp>
        <p:nvSpPr>
          <p:cNvPr id="5" name="Text Box 9"/>
          <p:cNvSpPr txBox="1">
            <a:spLocks noChangeArrowheads="1"/>
          </p:cNvSpPr>
          <p:nvPr userDrawn="1"/>
        </p:nvSpPr>
        <p:spPr bwMode="auto">
          <a:xfrm>
            <a:off x="7315200" y="0"/>
            <a:ext cx="4775200" cy="246221"/>
          </a:xfrm>
          <a:prstGeom prst="rect">
            <a:avLst/>
          </a:prstGeom>
          <a:noFill/>
          <a:ln w="9525">
            <a:noFill/>
            <a:miter lim="800000"/>
            <a:headEnd/>
            <a:tailEnd/>
          </a:ln>
          <a:effectLst/>
        </p:spPr>
        <p:txBody>
          <a:bodyPr wrap="square">
            <a:spAutoFit/>
          </a:bodyPr>
          <a:lstStyle/>
          <a:p>
            <a:pPr algn="r">
              <a:spcBef>
                <a:spcPct val="50000"/>
              </a:spcBef>
              <a:defRPr/>
            </a:pPr>
            <a:r>
              <a:rPr lang="en-US" sz="1000" b="1"/>
              <a:t>March 26, 2023</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7866743" y="0"/>
            <a:ext cx="4368800" cy="246221"/>
          </a:xfrm>
          <a:prstGeom prst="rect">
            <a:avLst/>
          </a:prstGeom>
          <a:noFill/>
          <a:ln w="9525">
            <a:noFill/>
            <a:miter lim="800000"/>
            <a:headEnd/>
            <a:tailEnd/>
          </a:ln>
          <a:effectLst/>
        </p:spPr>
        <p:txBody>
          <a:bodyPr wrap="square">
            <a:spAutoFit/>
          </a:bodyPr>
          <a:lstStyle/>
          <a:p>
            <a:pPr algn="r">
              <a:spcBef>
                <a:spcPct val="50000"/>
              </a:spcBef>
              <a:defRPr/>
            </a:pPr>
            <a:r>
              <a:rPr lang="en-US" sz="1000" b="1" baseline="0"/>
              <a:t>December 2021</a:t>
            </a:r>
            <a:endParaRPr lang="en-US" sz="1000" b="1"/>
          </a:p>
        </p:txBody>
      </p:sp>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p:txBody>
          <a:bodyPr/>
          <a:lstStyle>
            <a:lvl1pPr>
              <a:defRPr/>
            </a:lvl1pPr>
          </a:lstStyle>
          <a:p>
            <a:pPr>
              <a:defRPr/>
            </a:pPr>
            <a:fld id="{8DC3CBD7-B083-4F77-8C02-764E681932E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615C0D8-608E-47BB-9B3E-7B1E3F560181}"/>
              </a:ext>
            </a:extLst>
          </p:cNvPr>
          <p:cNvSpPr>
            <a:spLocks noGrp="1"/>
          </p:cNvSpPr>
          <p:nvPr>
            <p:ph type="dt" sz="half" idx="10"/>
          </p:nvPr>
        </p:nvSpPr>
        <p:spPr/>
        <p:txBody>
          <a:bodyPr/>
          <a:lstStyle>
            <a:lvl1pPr>
              <a:defRPr/>
            </a:lvl1pPr>
          </a:lstStyle>
          <a:p>
            <a:pPr>
              <a:defRPr/>
            </a:pPr>
            <a:fld id="{E6966FB9-1798-4644-A9DD-2DD8A9C3188B}" type="datetime1">
              <a:rPr lang="en-US"/>
              <a:pPr>
                <a:defRPr/>
              </a:pPr>
              <a:t>3/31/2023</a:t>
            </a:fld>
            <a:endParaRPr lang="en-US"/>
          </a:p>
        </p:txBody>
      </p:sp>
      <p:sp>
        <p:nvSpPr>
          <p:cNvPr id="6" name="Footer Placeholder 4">
            <a:extLst>
              <a:ext uri="{FF2B5EF4-FFF2-40B4-BE49-F238E27FC236}">
                <a16:creationId xmlns:a16="http://schemas.microsoft.com/office/drawing/2014/main" id="{BE791022-463C-4FAB-94EB-DB9AB993FDB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A5E82A-3BC3-46ED-B60E-0AF72E961FA0}"/>
              </a:ext>
            </a:extLst>
          </p:cNvPr>
          <p:cNvSpPr>
            <a:spLocks noGrp="1"/>
          </p:cNvSpPr>
          <p:nvPr>
            <p:ph type="sldNum" sz="quarter" idx="12"/>
          </p:nvPr>
        </p:nvSpPr>
        <p:spPr/>
        <p:txBody>
          <a:bodyPr/>
          <a:lstStyle>
            <a:lvl1pPr>
              <a:defRPr/>
            </a:lvl1pPr>
          </a:lstStyle>
          <a:p>
            <a:fld id="{04A9061D-EEBB-4B72-8616-EB67593A81E1}" type="slidenum">
              <a:rPr lang="en-US" altLang="en-US"/>
              <a:pPr/>
              <a:t>‹#›</a:t>
            </a:fld>
            <a:endParaRPr lang="en-US" altLang="en-US"/>
          </a:p>
        </p:txBody>
      </p:sp>
    </p:spTree>
    <p:extLst>
      <p:ext uri="{BB962C8B-B14F-4D97-AF65-F5344CB8AC3E}">
        <p14:creationId xmlns:p14="http://schemas.microsoft.com/office/powerpoint/2010/main" val="413578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F53E9D7-6852-42BC-8068-C123A7B8EDB2}"/>
              </a:ext>
            </a:extLst>
          </p:cNvPr>
          <p:cNvSpPr>
            <a:spLocks noGrp="1"/>
          </p:cNvSpPr>
          <p:nvPr>
            <p:ph type="dt" sz="half" idx="10"/>
          </p:nvPr>
        </p:nvSpPr>
        <p:spPr/>
        <p:txBody>
          <a:bodyPr/>
          <a:lstStyle>
            <a:lvl1pPr>
              <a:defRPr/>
            </a:lvl1pPr>
          </a:lstStyle>
          <a:p>
            <a:pPr>
              <a:defRPr/>
            </a:pPr>
            <a:fld id="{5B412845-46E6-4BDB-A2E5-39DEA29F576F}" type="datetime1">
              <a:rPr lang="en-US"/>
              <a:pPr>
                <a:defRPr/>
              </a:pPr>
              <a:t>3/31/2023</a:t>
            </a:fld>
            <a:endParaRPr lang="en-US"/>
          </a:p>
        </p:txBody>
      </p:sp>
      <p:sp>
        <p:nvSpPr>
          <p:cNvPr id="6" name="Footer Placeholder 4">
            <a:extLst>
              <a:ext uri="{FF2B5EF4-FFF2-40B4-BE49-F238E27FC236}">
                <a16:creationId xmlns:a16="http://schemas.microsoft.com/office/drawing/2014/main" id="{83433C3F-3043-4523-BD81-ED3B71FCC0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0C1C69-8396-4BBA-994D-2C7120300E5C}"/>
              </a:ext>
            </a:extLst>
          </p:cNvPr>
          <p:cNvSpPr>
            <a:spLocks noGrp="1"/>
          </p:cNvSpPr>
          <p:nvPr>
            <p:ph type="sldNum" sz="quarter" idx="12"/>
          </p:nvPr>
        </p:nvSpPr>
        <p:spPr/>
        <p:txBody>
          <a:bodyPr/>
          <a:lstStyle>
            <a:lvl1pPr>
              <a:defRPr/>
            </a:lvl1pPr>
          </a:lstStyle>
          <a:p>
            <a:fld id="{1F18AC8B-65D5-4ECF-8833-BEB766D3BDE7}" type="slidenum">
              <a:rPr lang="en-US" altLang="en-US"/>
              <a:pPr/>
              <a:t>‹#›</a:t>
            </a:fld>
            <a:endParaRPr lang="en-US" altLang="en-US"/>
          </a:p>
        </p:txBody>
      </p:sp>
    </p:spTree>
    <p:extLst>
      <p:ext uri="{BB962C8B-B14F-4D97-AF65-F5344CB8AC3E}">
        <p14:creationId xmlns:p14="http://schemas.microsoft.com/office/powerpoint/2010/main" val="140700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F43B54-9E36-4A9A-9000-87EAE06F66E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4348FBD-B2DB-4C77-B068-A3FA7C9AEE7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57CF24B-644F-40E5-A593-DF65E8361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C57B5AF-A974-47FC-943E-0375C9959462}" type="datetime1">
              <a:rPr lang="en-US"/>
              <a:pPr>
                <a:defRPr/>
              </a:pPr>
              <a:t>3/31/2023</a:t>
            </a:fld>
            <a:endParaRPr lang="en-US"/>
          </a:p>
        </p:txBody>
      </p:sp>
      <p:sp>
        <p:nvSpPr>
          <p:cNvPr id="5" name="Footer Placeholder 4">
            <a:extLst>
              <a:ext uri="{FF2B5EF4-FFF2-40B4-BE49-F238E27FC236}">
                <a16:creationId xmlns:a16="http://schemas.microsoft.com/office/drawing/2014/main" id="{F16EE2D5-3240-4010-94B6-BEB9D248A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5F4D953-134B-418A-BB0F-9A359641154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C95A7"/>
                </a:solidFill>
              </a:defRPr>
            </a:lvl1pPr>
          </a:lstStyle>
          <a:p>
            <a:fld id="{D17F899D-8E53-4F01-8DAF-14580551DE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9" r:id="rId12"/>
    <p:sldLayoutId id="2147483731" r:id="rId13"/>
    <p:sldLayoutId id="2147483732" r:id="rId14"/>
    <p:sldLayoutId id="2147483733" r:id="rId15"/>
    <p:sldLayoutId id="2147483734" r:id="rId16"/>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12192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8" charset="-128"/>
            </a:endParaRPr>
          </a:p>
        </p:txBody>
      </p:sp>
      <p:sp>
        <p:nvSpPr>
          <p:cNvPr id="16" name="Rectangle 15"/>
          <p:cNvSpPr/>
          <p:nvPr/>
        </p:nvSpPr>
        <p:spPr>
          <a:xfrm>
            <a:off x="0" y="6610350"/>
            <a:ext cx="12192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8" charset="-128"/>
            </a:endParaRPr>
          </a:p>
        </p:txBody>
      </p:sp>
      <p:sp>
        <p:nvSpPr>
          <p:cNvPr id="279556" name="Title Placeholder 13"/>
          <p:cNvSpPr>
            <a:spLocks noGrp="1"/>
          </p:cNvSpPr>
          <p:nvPr>
            <p:ph type="title"/>
          </p:nvPr>
        </p:nvSpPr>
        <p:spPr bwMode="auto">
          <a:xfrm>
            <a:off x="237067" y="0"/>
            <a:ext cx="7552267" cy="901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7" name="Text Placeholder 14"/>
          <p:cNvSpPr>
            <a:spLocks noGrp="1"/>
          </p:cNvSpPr>
          <p:nvPr>
            <p:ph type="body" idx="1"/>
          </p:nvPr>
        </p:nvSpPr>
        <p:spPr bwMode="auto">
          <a:xfrm>
            <a:off x="366184" y="1141413"/>
            <a:ext cx="10972800" cy="5110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p:cNvSpPr txBox="1">
            <a:spLocks/>
          </p:cNvSpPr>
          <p:nvPr/>
        </p:nvSpPr>
        <p:spPr>
          <a:xfrm>
            <a:off x="173567" y="6616700"/>
            <a:ext cx="9715500" cy="241300"/>
          </a:xfrm>
          <a:prstGeom prst="rect">
            <a:avLst/>
          </a:prstGeom>
        </p:spPr>
        <p:txBody>
          <a:bodyPr>
            <a:normAutofit/>
          </a:bodyPr>
          <a:lstStyle/>
          <a:p>
            <a:pPr marL="342900" indent="-342900" defTabSz="457200" fontAlgn="base">
              <a:lnSpc>
                <a:spcPct val="90000"/>
              </a:lnSpc>
              <a:spcBef>
                <a:spcPct val="20000"/>
              </a:spcBef>
              <a:spcAft>
                <a:spcPct val="0"/>
              </a:spcAft>
              <a:buFont typeface="Arial" charset="0"/>
              <a:buNone/>
              <a:defRPr/>
            </a:pPr>
            <a:endParaRPr lang="en-US" sz="1000">
              <a:solidFill>
                <a:prstClr val="white"/>
              </a:solidFill>
              <a:ea typeface="ＭＳ Ｐゴシック" pitchFamily="-108" charset="-128"/>
              <a:cs typeface="Arial" charset="0"/>
            </a:endParaRPr>
          </a:p>
        </p:txBody>
      </p:sp>
      <p:sp>
        <p:nvSpPr>
          <p:cNvPr id="13" name="Text Placeholder 9"/>
          <p:cNvSpPr txBox="1">
            <a:spLocks/>
          </p:cNvSpPr>
          <p:nvPr/>
        </p:nvSpPr>
        <p:spPr>
          <a:xfrm>
            <a:off x="7302501" y="6616700"/>
            <a:ext cx="4889500" cy="241300"/>
          </a:xfrm>
          <a:prstGeom prst="rect">
            <a:avLst/>
          </a:prstGeom>
        </p:spPr>
        <p:txBody>
          <a:bodyPr>
            <a:normAutofit/>
          </a:bodyPr>
          <a:lstStyle/>
          <a:p>
            <a:pPr marL="342900" indent="-342900" algn="r" defTabSz="457200" fontAlgn="base">
              <a:lnSpc>
                <a:spcPct val="90000"/>
              </a:lnSpc>
              <a:spcBef>
                <a:spcPct val="20000"/>
              </a:spcBef>
              <a:spcAft>
                <a:spcPct val="0"/>
              </a:spcAft>
              <a:buFont typeface="Arial" charset="0"/>
              <a:buNone/>
              <a:defRPr/>
            </a:pPr>
            <a:r>
              <a:rPr lang="en-US" sz="1000" err="1">
                <a:solidFill>
                  <a:prstClr val="white"/>
                </a:solidFill>
                <a:ea typeface="ＭＳ Ｐゴシック" pitchFamily="-108" charset="-128"/>
                <a:cs typeface="Arial" charset="0"/>
              </a:rPr>
              <a:t>energy.gov</a:t>
            </a:r>
            <a:r>
              <a:rPr lang="en-US" sz="1000">
                <a:solidFill>
                  <a:prstClr val="white"/>
                </a:solidFill>
                <a:ea typeface="ＭＳ Ｐゴシック" pitchFamily="-108" charset="-128"/>
                <a:cs typeface="Arial" charset="0"/>
              </a:rPr>
              <a:t>/ne</a:t>
            </a:r>
          </a:p>
        </p:txBody>
      </p:sp>
      <p:sp>
        <p:nvSpPr>
          <p:cNvPr id="1037" name="Text Box 13"/>
          <p:cNvSpPr txBox="1">
            <a:spLocks noChangeArrowheads="1"/>
          </p:cNvSpPr>
          <p:nvPr/>
        </p:nvSpPr>
        <p:spPr bwMode="auto">
          <a:xfrm>
            <a:off x="5759451" y="6580189"/>
            <a:ext cx="493183" cy="274637"/>
          </a:xfrm>
          <a:prstGeom prst="rect">
            <a:avLst/>
          </a:prstGeom>
          <a:noFill/>
          <a:ln w="9525">
            <a:noFill/>
            <a:miter lim="800000"/>
            <a:headEnd/>
            <a:tailEnd/>
          </a:ln>
          <a:effectLst/>
        </p:spPr>
        <p:txBody>
          <a:bodyPr>
            <a:spAutoFit/>
          </a:bodyPr>
          <a:lstStyle/>
          <a:p>
            <a:pPr algn="ctr" fontAlgn="base">
              <a:spcBef>
                <a:spcPct val="50000"/>
              </a:spcBef>
              <a:spcAft>
                <a:spcPct val="0"/>
              </a:spcAft>
              <a:defRPr/>
            </a:pPr>
            <a:fld id="{C442D1F6-B04B-4A74-BB1C-D46C8DEB0BEC}" type="slidenum">
              <a:rPr lang="en-US" sz="1200">
                <a:solidFill>
                  <a:prstClr val="white"/>
                </a:solidFill>
                <a:ea typeface="ＭＳ Ｐゴシック" pitchFamily="-110" charset="-128"/>
              </a:rPr>
              <a:pPr algn="ctr" fontAlgn="base">
                <a:spcBef>
                  <a:spcPct val="50000"/>
                </a:spcBef>
                <a:spcAft>
                  <a:spcPct val="0"/>
                </a:spcAft>
                <a:defRPr/>
              </a:pPr>
              <a:t>‹#›</a:t>
            </a:fld>
            <a:endParaRPr lang="en-US" sz="1200">
              <a:solidFill>
                <a:prstClr val="white"/>
              </a:solidFill>
              <a:ea typeface="ＭＳ Ｐゴシック" pitchFamily="-110" charset="-128"/>
            </a:endParaRPr>
          </a:p>
        </p:txBody>
      </p:sp>
    </p:spTree>
    <p:extLst>
      <p:ext uri="{BB962C8B-B14F-4D97-AF65-F5344CB8AC3E}">
        <p14:creationId xmlns:p14="http://schemas.microsoft.com/office/powerpoint/2010/main" val="299689969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txStyles>
    <p:titleStyle>
      <a:lvl1pPr algn="l" defTabSz="457200" rtl="0" eaLnBrk="0" fontAlgn="base" hangingPunct="0">
        <a:lnSpc>
          <a:spcPts val="2800"/>
        </a:lnSpc>
        <a:spcBef>
          <a:spcPct val="0"/>
        </a:spcBef>
        <a:spcAft>
          <a:spcPct val="0"/>
        </a:spcAft>
        <a:defRPr sz="3000" kern="1200">
          <a:solidFill>
            <a:srgbClr val="FFFFFF"/>
          </a:solidFill>
          <a:latin typeface="+mj-lt"/>
          <a:ea typeface="ＭＳ Ｐゴシック" pitchFamily="-108" charset="-128"/>
          <a:cs typeface="ＭＳ Ｐゴシック" pitchFamily="-110" charset="-128"/>
        </a:defRPr>
      </a:lvl1pPr>
      <a:lvl2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2pPr>
      <a:lvl3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3pPr>
      <a:lvl4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4pPr>
      <a:lvl5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5pPr>
      <a:lvl6pPr marL="4572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6pPr>
      <a:lvl7pPr marL="9144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7pPr>
      <a:lvl8pPr marL="13716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8pPr>
      <a:lvl9pPr marL="18288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ECA06-E767-2E45-902E-394AE9FF1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DF526-84C8-1948-B428-F7C982D99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A8E4B-7B4F-7F43-B003-0ECE7F024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1F7C2-CB90-0E46-B9C1-9806C6DE7237}" type="datetimeFigureOut">
              <a:rPr lang="en-US" smtClean="0"/>
              <a:t>3/31/2023</a:t>
            </a:fld>
            <a:endParaRPr lang="en-US"/>
          </a:p>
        </p:txBody>
      </p:sp>
      <p:sp>
        <p:nvSpPr>
          <p:cNvPr id="5" name="Footer Placeholder 4">
            <a:extLst>
              <a:ext uri="{FF2B5EF4-FFF2-40B4-BE49-F238E27FC236}">
                <a16:creationId xmlns:a16="http://schemas.microsoft.com/office/drawing/2014/main" id="{5273426D-184F-474D-AB65-901CF6056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33BAD-3224-3D4A-AF4C-40D29A01C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C032F-CD6F-4040-A6F8-55EF6F4FAEDE}" type="slidenum">
              <a:rPr lang="en-US" smtClean="0"/>
              <a:t>‹#›</a:t>
            </a:fld>
            <a:endParaRPr lang="en-US"/>
          </a:p>
        </p:txBody>
      </p:sp>
    </p:spTree>
    <p:extLst>
      <p:ext uri="{BB962C8B-B14F-4D97-AF65-F5344CB8AC3E}">
        <p14:creationId xmlns:p14="http://schemas.microsoft.com/office/powerpoint/2010/main" val="238395731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Lst>
  <p:txStyles>
    <p:title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E6E0A91-8F84-45F9-9C35-7CEF3C3B5E6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3B5C473-7F1E-4C4A-B9DF-3EBAEE991F9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31F1A1A-CD5E-4869-AE91-4B5E6BCFE6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4AAACA7-A85B-46A2-ACEA-E70AA2FC2613}" type="datetime1">
              <a:rPr lang="en-US"/>
              <a:pPr>
                <a:defRPr/>
              </a:pPr>
              <a:t>3/31/2023</a:t>
            </a:fld>
            <a:endParaRPr lang="en-US"/>
          </a:p>
        </p:txBody>
      </p:sp>
      <p:sp>
        <p:nvSpPr>
          <p:cNvPr id="5" name="Footer Placeholder 4">
            <a:extLst>
              <a:ext uri="{FF2B5EF4-FFF2-40B4-BE49-F238E27FC236}">
                <a16:creationId xmlns:a16="http://schemas.microsoft.com/office/drawing/2014/main" id="{1BF12CCF-4E80-4F23-8BE7-0E0AECA719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2EFB16A-6649-4ADE-A766-C6324CD1D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F17D0D9-706F-4D50-B73A-07095037FBD5}" type="slidenum">
              <a:rPr lang="en-US"/>
              <a:pPr>
                <a:defRPr/>
              </a:pPr>
              <a:t>‹#›</a:t>
            </a:fld>
            <a:endParaRPr lang="en-US"/>
          </a:p>
        </p:txBody>
      </p:sp>
    </p:spTree>
    <p:extLst>
      <p:ext uri="{BB962C8B-B14F-4D97-AF65-F5344CB8AC3E}">
        <p14:creationId xmlns:p14="http://schemas.microsoft.com/office/powerpoint/2010/main" val="78349350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06" r:id="rId10"/>
    <p:sldLayoutId id="2147483807" r:id="rId11"/>
    <p:sldLayoutId id="2147483808"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F53A113-BB52-2AC4-38CF-48CC98F9C8C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E93B8F7-64A1-EDA6-BE8F-5295D3C52B4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4C971D3-2E78-16C6-F798-8577827A72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214877">
                    <a:tint val="75000"/>
                  </a:srgbClr>
                </a:solidFill>
                <a:latin typeface="+mn-lt"/>
              </a:defRPr>
            </a:lvl1pPr>
          </a:lstStyle>
          <a:p>
            <a:pPr>
              <a:defRPr/>
            </a:pPr>
            <a:r>
              <a:rPr lang="en-US"/>
              <a:t>May 5 and 6, 2020</a:t>
            </a:r>
          </a:p>
        </p:txBody>
      </p:sp>
      <p:sp>
        <p:nvSpPr>
          <p:cNvPr id="5" name="Footer Placeholder 4">
            <a:extLst>
              <a:ext uri="{FF2B5EF4-FFF2-40B4-BE49-F238E27FC236}">
                <a16:creationId xmlns:a16="http://schemas.microsoft.com/office/drawing/2014/main" id="{8E11422F-886B-6ADC-D8E2-C4660754F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214877">
                    <a:tint val="75000"/>
                  </a:srgbClr>
                </a:solidFill>
                <a:latin typeface="+mn-lt"/>
              </a:defRPr>
            </a:lvl1pPr>
          </a:lstStyle>
          <a:p>
            <a:pPr>
              <a:defRPr/>
            </a:pPr>
            <a:r>
              <a:rPr lang="en-US"/>
              <a:t>FY 2022 Strategy Session  [Name of Campaign] Campaign</a:t>
            </a:r>
          </a:p>
        </p:txBody>
      </p:sp>
      <p:sp>
        <p:nvSpPr>
          <p:cNvPr id="6" name="Slide Number Placeholder 5">
            <a:extLst>
              <a:ext uri="{FF2B5EF4-FFF2-40B4-BE49-F238E27FC236}">
                <a16:creationId xmlns:a16="http://schemas.microsoft.com/office/drawing/2014/main" id="{DCDE702F-6D17-827D-1AC6-503168CDFD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214877">
                    <a:tint val="75000"/>
                  </a:srgbClr>
                </a:solidFill>
                <a:latin typeface="+mn-lt"/>
              </a:defRPr>
            </a:lvl1pPr>
          </a:lstStyle>
          <a:p>
            <a:pPr>
              <a:defRPr/>
            </a:pPr>
            <a:fld id="{45D2FAF9-0943-49B5-9B58-D613D9318A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8000" r="-17000"/>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D1F22D5-A2DC-4637-93E6-120DB7895E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6" r:id="rId1"/>
    <p:sldLayoutId id="2147484116" r:id="rId2"/>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Arial" charset="0"/>
        </a:defRPr>
      </a:lvl2pPr>
      <a:lvl3pPr algn="ctr" rtl="0" eaLnBrk="0" fontAlgn="base" hangingPunct="0">
        <a:spcBef>
          <a:spcPct val="0"/>
        </a:spcBef>
        <a:spcAft>
          <a:spcPct val="0"/>
        </a:spcAft>
        <a:defRPr>
          <a:solidFill>
            <a:schemeClr val="tx2"/>
          </a:solidFill>
          <a:latin typeface="Arial" charset="0"/>
        </a:defRPr>
      </a:lvl3pPr>
      <a:lvl4pPr algn="ctr" rtl="0" eaLnBrk="0" fontAlgn="base" hangingPunct="0">
        <a:spcBef>
          <a:spcPct val="0"/>
        </a:spcBef>
        <a:spcAft>
          <a:spcPct val="0"/>
        </a:spcAft>
        <a:defRPr>
          <a:solidFill>
            <a:schemeClr val="tx2"/>
          </a:solidFill>
          <a:latin typeface="Arial" charset="0"/>
        </a:defRPr>
      </a:lvl4pPr>
      <a:lvl5pPr algn="ctr" rtl="0" eaLnBrk="0" fontAlgn="base" hangingPunct="0">
        <a:spcBef>
          <a:spcPct val="0"/>
        </a:spcBef>
        <a:spcAft>
          <a:spcPct val="0"/>
        </a:spcAft>
        <a:defRPr>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9.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7.png"/><Relationship Id="rId21" Type="http://schemas.openxmlformats.org/officeDocument/2006/relationships/image" Target="../media/image73.png"/><Relationship Id="rId7" Type="http://schemas.openxmlformats.org/officeDocument/2006/relationships/image" Target="../media/image61.png"/><Relationship Id="rId12" Type="http://schemas.microsoft.com/office/2007/relationships/hdphoto" Target="../media/hdphoto2.wdp"/><Relationship Id="rId17" Type="http://schemas.openxmlformats.org/officeDocument/2006/relationships/image" Target="../media/image69.png"/><Relationship Id="rId2" Type="http://schemas.openxmlformats.org/officeDocument/2006/relationships/notesSlide" Target="../notesSlides/notesSlide24.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6.png"/><Relationship Id="rId5" Type="http://schemas.openxmlformats.org/officeDocument/2006/relationships/image" Target="../media/image59.png"/><Relationship Id="rId15" Type="http://schemas.openxmlformats.org/officeDocument/2006/relationships/image" Target="../media/image67.png"/><Relationship Id="rId23" Type="http://schemas.openxmlformats.org/officeDocument/2006/relationships/image" Target="../media/image75.png"/><Relationship Id="rId10" Type="http://schemas.microsoft.com/office/2007/relationships/hdphoto" Target="../media/hdphoto1.wdp"/><Relationship Id="rId19" Type="http://schemas.openxmlformats.org/officeDocument/2006/relationships/image" Target="../media/image71.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a:latin typeface="Calibri" panose="020F0502020204030204" pitchFamily="34" charset="0"/>
              </a:rPr>
              <a:t>Nuclear Energy – A Key Component for Our Clean Energy Future</a:t>
            </a:r>
            <a:endParaRPr lang="en-US" altLang="en-US" i="1">
              <a:latin typeface="Calibri" panose="020F0502020204030204" pitchFamily="34" charset="0"/>
            </a:endParaRPr>
          </a:p>
        </p:txBody>
      </p:sp>
      <p:sp>
        <p:nvSpPr>
          <p:cNvPr id="18435" name="Subtitle 2">
            <a:extLst>
              <a:ext uri="{FF2B5EF4-FFF2-40B4-BE49-F238E27FC236}">
                <a16:creationId xmlns:a16="http://schemas.microsoft.com/office/drawing/2014/main" id="{9DCAEBBB-1A2A-4428-889A-74E545D8DB0F}"/>
              </a:ext>
            </a:extLst>
          </p:cNvPr>
          <p:cNvSpPr>
            <a:spLocks noGrp="1"/>
          </p:cNvSpPr>
          <p:nvPr>
            <p:ph type="subTitle" idx="1"/>
          </p:nvPr>
        </p:nvSpPr>
        <p:spPr>
          <a:xfrm>
            <a:off x="434006" y="3206642"/>
            <a:ext cx="6478522" cy="2635250"/>
          </a:xfrm>
        </p:spPr>
        <p:txBody>
          <a:bodyPr/>
          <a:lstStyle/>
          <a:p>
            <a:pPr>
              <a:spcBef>
                <a:spcPts val="1200"/>
              </a:spcBef>
              <a:spcAft>
                <a:spcPts val="600"/>
              </a:spcAft>
            </a:pPr>
            <a:endParaRPr lang="en-US" altLang="en-US" sz="1800"/>
          </a:p>
          <a:p>
            <a:pPr>
              <a:spcBef>
                <a:spcPts val="1800"/>
              </a:spcBef>
              <a:spcAft>
                <a:spcPts val="600"/>
              </a:spcAft>
            </a:pPr>
            <a:r>
              <a:rPr lang="en-US" altLang="en-US" sz="3600"/>
              <a:t>Gale Hauck</a:t>
            </a:r>
            <a:endParaRPr lang="en-US" altLang="en-US"/>
          </a:p>
          <a:p>
            <a:pPr>
              <a:spcBef>
                <a:spcPts val="100"/>
              </a:spcBef>
              <a:spcAft>
                <a:spcPts val="600"/>
              </a:spcAft>
            </a:pPr>
            <a:r>
              <a:rPr lang="en-US" altLang="en-US" sz="2000"/>
              <a:t>Senior Advisor to Assistant Secretary for Nuclear Energy</a:t>
            </a:r>
          </a:p>
        </p:txBody>
      </p:sp>
      <p:sp>
        <p:nvSpPr>
          <p:cNvPr id="18436" name="TextBox 3">
            <a:extLst>
              <a:ext uri="{FF2B5EF4-FFF2-40B4-BE49-F238E27FC236}">
                <a16:creationId xmlns:a16="http://schemas.microsoft.com/office/drawing/2014/main" id="{F10A03AC-4DC2-4FFD-829C-4E2658171462}"/>
              </a:ext>
            </a:extLst>
          </p:cNvPr>
          <p:cNvSpPr txBox="1">
            <a:spLocks noChangeArrowheads="1"/>
          </p:cNvSpPr>
          <p:nvPr/>
        </p:nvSpPr>
        <p:spPr bwMode="auto">
          <a:xfrm>
            <a:off x="9801225" y="6457890"/>
            <a:ext cx="2085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000">
                <a:solidFill>
                  <a:schemeClr val="bg1"/>
                </a:solidFill>
              </a:rPr>
              <a:t>February 2,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9EF"/>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087AC2A-80EB-4E3F-BB33-A1F0D26FC02E}"/>
              </a:ext>
            </a:extLst>
          </p:cNvPr>
          <p:cNvSpPr/>
          <p:nvPr/>
        </p:nvSpPr>
        <p:spPr bwMode="auto">
          <a:xfrm>
            <a:off x="630239" y="1112838"/>
            <a:ext cx="11018438" cy="1093787"/>
          </a:xfrm>
          <a:prstGeom prst="rect">
            <a:avLst/>
          </a:prstGeom>
          <a:gradFill flip="none" rotWithShape="1">
            <a:gsLst>
              <a:gs pos="0">
                <a:schemeClr val="tx1"/>
              </a:gs>
              <a:gs pos="66000">
                <a:srgbClr val="FFFFFF">
                  <a:alpha val="0"/>
                </a:srgbClr>
              </a:gs>
            </a:gsLst>
            <a:lin ang="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sp>
        <p:nvSpPr>
          <p:cNvPr id="27652" name="TextBox 45">
            <a:extLst>
              <a:ext uri="{FF2B5EF4-FFF2-40B4-BE49-F238E27FC236}">
                <a16:creationId xmlns:a16="http://schemas.microsoft.com/office/drawing/2014/main" id="{F2ABCA08-B49B-4906-985D-362DFDF6BF70}"/>
              </a:ext>
            </a:extLst>
          </p:cNvPr>
          <p:cNvSpPr txBox="1">
            <a:spLocks noChangeArrowheads="1"/>
          </p:cNvSpPr>
          <p:nvPr/>
        </p:nvSpPr>
        <p:spPr bwMode="auto">
          <a:xfrm>
            <a:off x="1323975" y="1335088"/>
            <a:ext cx="141446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NOW</a:t>
            </a:r>
          </a:p>
        </p:txBody>
      </p:sp>
      <p:cxnSp>
        <p:nvCxnSpPr>
          <p:cNvPr id="27653" name="Straight Connector 47">
            <a:extLst>
              <a:ext uri="{FF2B5EF4-FFF2-40B4-BE49-F238E27FC236}">
                <a16:creationId xmlns:a16="http://schemas.microsoft.com/office/drawing/2014/main" id="{B9846B97-DE11-45B7-9A1D-89E357804680}"/>
              </a:ext>
            </a:extLst>
          </p:cNvPr>
          <p:cNvCxnSpPr>
            <a:cxnSpLocks noChangeShapeType="1"/>
          </p:cNvCxnSpPr>
          <p:nvPr/>
        </p:nvCxnSpPr>
        <p:spPr bwMode="auto">
          <a:xfrm>
            <a:off x="2846388" y="1195388"/>
            <a:ext cx="0" cy="857250"/>
          </a:xfrm>
          <a:prstGeom prst="line">
            <a:avLst/>
          </a:prstGeom>
          <a:noFill/>
          <a:ln w="28575" algn="ctr">
            <a:solidFill>
              <a:srgbClr val="FFFFFF"/>
            </a:solidFill>
            <a:round/>
            <a:headEnd/>
            <a:tailEnd/>
          </a:ln>
        </p:spPr>
      </p:cxnSp>
      <p:sp>
        <p:nvSpPr>
          <p:cNvPr id="27654" name="TextBox 94">
            <a:extLst>
              <a:ext uri="{FF2B5EF4-FFF2-40B4-BE49-F238E27FC236}">
                <a16:creationId xmlns:a16="http://schemas.microsoft.com/office/drawing/2014/main" id="{1107248A-904B-41ED-9287-BD3DB5965F28}"/>
              </a:ext>
            </a:extLst>
          </p:cNvPr>
          <p:cNvSpPr txBox="1">
            <a:spLocks noChangeArrowheads="1"/>
          </p:cNvSpPr>
          <p:nvPr/>
        </p:nvSpPr>
        <p:spPr bwMode="auto">
          <a:xfrm>
            <a:off x="7510463" y="1404938"/>
            <a:ext cx="434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Baseload Electricity Generation</a:t>
            </a:r>
          </a:p>
        </p:txBody>
      </p:sp>
      <p:pic>
        <p:nvPicPr>
          <p:cNvPr id="7" name="Picture 6">
            <a:extLst>
              <a:ext uri="{FF2B5EF4-FFF2-40B4-BE49-F238E27FC236}">
                <a16:creationId xmlns:a16="http://schemas.microsoft.com/office/drawing/2014/main" id="{623E6A4C-0319-4C67-BAF6-D698BDF6BA98}"/>
              </a:ext>
            </a:extLst>
          </p:cNvPr>
          <p:cNvPicPr>
            <a:picLocks noChangeAspect="1"/>
          </p:cNvPicPr>
          <p:nvPr/>
        </p:nvPicPr>
        <p:blipFill>
          <a:blip r:embed="rId4"/>
          <a:stretch>
            <a:fillRect/>
          </a:stretch>
        </p:blipFill>
        <p:spPr>
          <a:xfrm>
            <a:off x="6330950" y="1169988"/>
            <a:ext cx="1017588" cy="1019175"/>
          </a:xfrm>
          <a:prstGeom prst="rect">
            <a:avLst/>
          </a:prstGeom>
          <a:effectLst>
            <a:outerShdw blurRad="50800" dist="38100" dir="2700000" algn="tl" rotWithShape="0">
              <a:prstClr val="black">
                <a:alpha val="40000"/>
              </a:prstClr>
            </a:outerShdw>
          </a:effectLst>
        </p:spPr>
      </p:pic>
      <p:sp>
        <p:nvSpPr>
          <p:cNvPr id="27656" name="Right Arrow 42">
            <a:extLst>
              <a:ext uri="{FF2B5EF4-FFF2-40B4-BE49-F238E27FC236}">
                <a16:creationId xmlns:a16="http://schemas.microsoft.com/office/drawing/2014/main" id="{77A66480-F750-4615-BEFF-11EE2C2D5E56}"/>
              </a:ext>
            </a:extLst>
          </p:cNvPr>
          <p:cNvSpPr>
            <a:spLocks noChangeArrowheads="1"/>
          </p:cNvSpPr>
          <p:nvPr/>
        </p:nvSpPr>
        <p:spPr bwMode="auto">
          <a:xfrm>
            <a:off x="4794250" y="1203325"/>
            <a:ext cx="1325563" cy="889000"/>
          </a:xfrm>
          <a:prstGeom prst="rightArrow">
            <a:avLst>
              <a:gd name="adj1" fmla="val 66870"/>
              <a:gd name="adj2" fmla="val 50054"/>
            </a:avLst>
          </a:prstGeom>
          <a:gradFill rotWithShape="1">
            <a:gsLst>
              <a:gs pos="0">
                <a:schemeClr val="bg1">
                  <a:alpha val="0"/>
                </a:schemeClr>
              </a:gs>
              <a:gs pos="100000">
                <a:schemeClr val="tx2">
                  <a:alpha val="67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214877"/>
              </a:solidFill>
              <a:effectLst/>
              <a:uLnTx/>
              <a:uFillTx/>
              <a:latin typeface="Times New Roman" panose="02020603050405020304" pitchFamily="18" charset="0"/>
              <a:ea typeface="+mn-ea"/>
              <a:cs typeface="+mn-cs"/>
            </a:endParaRPr>
          </a:p>
        </p:txBody>
      </p:sp>
      <p:cxnSp>
        <p:nvCxnSpPr>
          <p:cNvPr id="40" name="Straight Connector 39">
            <a:extLst>
              <a:ext uri="{FF2B5EF4-FFF2-40B4-BE49-F238E27FC236}">
                <a16:creationId xmlns:a16="http://schemas.microsoft.com/office/drawing/2014/main" id="{A1B59D3E-0408-4A97-8046-9FDA3D6AD09F}"/>
              </a:ext>
            </a:extLst>
          </p:cNvPr>
          <p:cNvCxnSpPr/>
          <p:nvPr/>
        </p:nvCxnSpPr>
        <p:spPr bwMode="auto">
          <a:xfrm>
            <a:off x="544010" y="6501606"/>
            <a:ext cx="10956385" cy="0"/>
          </a:xfrm>
          <a:prstGeom prst="line">
            <a:avLst/>
          </a:prstGeom>
          <a:solidFill>
            <a:schemeClr val="accent1"/>
          </a:solidFill>
          <a:ln w="41275" cap="flat" cmpd="sng" algn="ctr">
            <a:gradFill flip="none" rotWithShape="1">
              <a:gsLst>
                <a:gs pos="0">
                  <a:schemeClr val="bg1">
                    <a:alpha val="0"/>
                  </a:schemeClr>
                </a:gs>
                <a:gs pos="100000">
                  <a:srgbClr val="FFFFFF">
                    <a:alpha val="0"/>
                  </a:srgbClr>
                </a:gs>
                <a:gs pos="50000">
                  <a:schemeClr val="tx2"/>
                </a:gs>
              </a:gsLst>
              <a:lin ang="0" scaled="1"/>
              <a:tileRect/>
            </a:gradFill>
            <a:prstDash val="solid"/>
            <a:round/>
            <a:headEnd type="none" w="med" len="med"/>
            <a:tailEnd type="none" w="med" len="med"/>
          </a:ln>
          <a:effectLst/>
        </p:spPr>
      </p:cxnSp>
      <p:pic>
        <p:nvPicPr>
          <p:cNvPr id="59" name="Picture 58">
            <a:extLst>
              <a:ext uri="{FF2B5EF4-FFF2-40B4-BE49-F238E27FC236}">
                <a16:creationId xmlns:a16="http://schemas.microsoft.com/office/drawing/2014/main" id="{FE4B71FE-BEDE-4F33-9081-F4EC1ACF726D}"/>
              </a:ext>
            </a:extLst>
          </p:cNvPr>
          <p:cNvPicPr>
            <a:picLocks noChangeAspect="1"/>
          </p:cNvPicPr>
          <p:nvPr/>
        </p:nvPicPr>
        <p:blipFill>
          <a:blip r:embed="rId5"/>
          <a:stretch>
            <a:fillRect/>
          </a:stretch>
        </p:blipFill>
        <p:spPr>
          <a:xfrm>
            <a:off x="3459163" y="1112838"/>
            <a:ext cx="1079500" cy="1076325"/>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911319C6-C361-4316-98F8-F7CCDC0CDDF9}"/>
              </a:ext>
            </a:extLst>
          </p:cNvPr>
          <p:cNvGrpSpPr>
            <a:grpSpLocks/>
          </p:cNvGrpSpPr>
          <p:nvPr/>
        </p:nvGrpSpPr>
        <p:grpSpPr bwMode="auto">
          <a:xfrm>
            <a:off x="630238" y="2325688"/>
            <a:ext cx="11456987" cy="4262437"/>
            <a:chOff x="629743" y="2325639"/>
            <a:chExt cx="11458010" cy="4261784"/>
          </a:xfrm>
        </p:grpSpPr>
        <p:grpSp>
          <p:nvGrpSpPr>
            <p:cNvPr id="27660" name="Group 9">
              <a:extLst>
                <a:ext uri="{FF2B5EF4-FFF2-40B4-BE49-F238E27FC236}">
                  <a16:creationId xmlns:a16="http://schemas.microsoft.com/office/drawing/2014/main" id="{CC729AF0-2678-4B8F-9B1D-79DA7AF30253}"/>
                </a:ext>
              </a:extLst>
            </p:cNvPr>
            <p:cNvGrpSpPr>
              <a:grpSpLocks/>
            </p:cNvGrpSpPr>
            <p:nvPr/>
          </p:nvGrpSpPr>
          <p:grpSpPr bwMode="auto">
            <a:xfrm>
              <a:off x="629743" y="2325639"/>
              <a:ext cx="11458010" cy="4261784"/>
              <a:chOff x="1429577" y="2242324"/>
              <a:chExt cx="10658176" cy="3964287"/>
            </a:xfrm>
          </p:grpSpPr>
          <p:sp>
            <p:nvSpPr>
              <p:cNvPr id="49" name="Rectangle 48">
                <a:extLst>
                  <a:ext uri="{FF2B5EF4-FFF2-40B4-BE49-F238E27FC236}">
                    <a16:creationId xmlns:a16="http://schemas.microsoft.com/office/drawing/2014/main" id="{F9D7C74F-641B-4BAC-B950-717377F64279}"/>
                  </a:ext>
                </a:extLst>
              </p:cNvPr>
              <p:cNvSpPr/>
              <p:nvPr/>
            </p:nvSpPr>
            <p:spPr bwMode="auto">
              <a:xfrm>
                <a:off x="1429577" y="2242324"/>
                <a:ext cx="10191567" cy="3887494"/>
              </a:xfrm>
              <a:prstGeom prst="rect">
                <a:avLst/>
              </a:prstGeom>
              <a:gradFill flip="none" rotWithShape="1">
                <a:gsLst>
                  <a:gs pos="0">
                    <a:srgbClr val="759761"/>
                  </a:gs>
                  <a:gs pos="66000">
                    <a:srgbClr val="FFFFFF">
                      <a:alpha val="0"/>
                    </a:srgbClr>
                  </a:gs>
                </a:gsLst>
                <a:lin ang="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sp>
            <p:nvSpPr>
              <p:cNvPr id="27666" name="Oval 87">
                <a:extLst>
                  <a:ext uri="{FF2B5EF4-FFF2-40B4-BE49-F238E27FC236}">
                    <a16:creationId xmlns:a16="http://schemas.microsoft.com/office/drawing/2014/main" id="{8CDD929C-EF9D-403C-82DA-41BA992108D5}"/>
                  </a:ext>
                </a:extLst>
              </p:cNvPr>
              <p:cNvSpPr>
                <a:spLocks noChangeArrowheads="1"/>
              </p:cNvSpPr>
              <p:nvPr/>
            </p:nvSpPr>
            <p:spPr bwMode="auto">
              <a:xfrm>
                <a:off x="4586132" y="2555831"/>
                <a:ext cx="5166558" cy="3012982"/>
              </a:xfrm>
              <a:prstGeom prst="ellipse">
                <a:avLst/>
              </a:prstGeom>
              <a:solidFill>
                <a:srgbClr val="FFFFFF">
                  <a:alpha val="30196"/>
                </a:srgbClr>
              </a:solidFill>
              <a:ln w="76200" algn="ctr">
                <a:solidFill>
                  <a:srgbClr val="759761">
                    <a:alpha val="30196"/>
                  </a:srgbClr>
                </a:solidFill>
                <a:round/>
                <a:headEnd/>
                <a:tailEnd/>
              </a:ln>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214877"/>
                  </a:solidFill>
                  <a:effectLst/>
                  <a:uLnTx/>
                  <a:uFillTx/>
                  <a:latin typeface="Times New Roman" panose="02020603050405020304" pitchFamily="18" charset="0"/>
                  <a:ea typeface="+mn-ea"/>
                  <a:cs typeface="+mn-cs"/>
                </a:endParaRPr>
              </a:p>
            </p:txBody>
          </p:sp>
          <p:sp>
            <p:nvSpPr>
              <p:cNvPr id="27667" name="TextBox 49">
                <a:extLst>
                  <a:ext uri="{FF2B5EF4-FFF2-40B4-BE49-F238E27FC236}">
                    <a16:creationId xmlns:a16="http://schemas.microsoft.com/office/drawing/2014/main" id="{F8968B64-A239-421C-9E31-51BF22FD840C}"/>
                  </a:ext>
                </a:extLst>
              </p:cNvPr>
              <p:cNvSpPr txBox="1">
                <a:spLocks noChangeArrowheads="1"/>
              </p:cNvSpPr>
              <p:nvPr/>
            </p:nvSpPr>
            <p:spPr bwMode="auto">
              <a:xfrm>
                <a:off x="1519295" y="2508125"/>
                <a:ext cx="181426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FUTURE</a:t>
                </a:r>
              </a:p>
            </p:txBody>
          </p:sp>
          <p:cxnSp>
            <p:nvCxnSpPr>
              <p:cNvPr id="27668" name="Straight Connector 50">
                <a:extLst>
                  <a:ext uri="{FF2B5EF4-FFF2-40B4-BE49-F238E27FC236}">
                    <a16:creationId xmlns:a16="http://schemas.microsoft.com/office/drawing/2014/main" id="{A61B3737-DF5D-43F5-8D12-6DFA687BEB28}"/>
                  </a:ext>
                </a:extLst>
              </p:cNvPr>
              <p:cNvCxnSpPr>
                <a:cxnSpLocks noChangeShapeType="1"/>
              </p:cNvCxnSpPr>
              <p:nvPr/>
            </p:nvCxnSpPr>
            <p:spPr bwMode="auto">
              <a:xfrm>
                <a:off x="3437711" y="2298390"/>
                <a:ext cx="0" cy="797515"/>
              </a:xfrm>
              <a:prstGeom prst="line">
                <a:avLst/>
              </a:prstGeom>
              <a:noFill/>
              <a:ln w="28575" algn="ctr">
                <a:solidFill>
                  <a:srgbClr val="FFFFFF"/>
                </a:solidFill>
                <a:round/>
                <a:headEnd/>
                <a:tailEnd/>
              </a:ln>
            </p:spPr>
          </p:cxnSp>
          <p:cxnSp>
            <p:nvCxnSpPr>
              <p:cNvPr id="27669" name="Straight Arrow Connector 90">
                <a:extLst>
                  <a:ext uri="{FF2B5EF4-FFF2-40B4-BE49-F238E27FC236}">
                    <a16:creationId xmlns:a16="http://schemas.microsoft.com/office/drawing/2014/main" id="{422320AE-3227-4881-B23C-B05481C26A0A}"/>
                  </a:ext>
                </a:extLst>
              </p:cNvPr>
              <p:cNvCxnSpPr>
                <a:cxnSpLocks noChangeShapeType="1"/>
              </p:cNvCxnSpPr>
              <p:nvPr/>
            </p:nvCxnSpPr>
            <p:spPr bwMode="auto">
              <a:xfrm>
                <a:off x="7516208" y="4418397"/>
                <a:ext cx="163793" cy="422446"/>
              </a:xfrm>
              <a:prstGeom prst="straightConnector1">
                <a:avLst/>
              </a:prstGeom>
              <a:noFill/>
              <a:ln w="38100" algn="ctr">
                <a:solidFill>
                  <a:schemeClr val="tx1"/>
                </a:solidFill>
                <a:round/>
                <a:headEnd/>
                <a:tailEnd type="triangle" w="med" len="lg"/>
              </a:ln>
            </p:spPr>
          </p:cxnSp>
          <p:cxnSp>
            <p:nvCxnSpPr>
              <p:cNvPr id="27670" name="Straight Arrow Connector 92">
                <a:extLst>
                  <a:ext uri="{FF2B5EF4-FFF2-40B4-BE49-F238E27FC236}">
                    <a16:creationId xmlns:a16="http://schemas.microsoft.com/office/drawing/2014/main" id="{C86EF0C1-079F-4913-A989-D4BF57D9F8DA}"/>
                  </a:ext>
                </a:extLst>
              </p:cNvPr>
              <p:cNvCxnSpPr>
                <a:cxnSpLocks noChangeShapeType="1"/>
              </p:cNvCxnSpPr>
              <p:nvPr/>
            </p:nvCxnSpPr>
            <p:spPr bwMode="auto">
              <a:xfrm flipH="1">
                <a:off x="6583291" y="4333469"/>
                <a:ext cx="253478" cy="532354"/>
              </a:xfrm>
              <a:prstGeom prst="straightConnector1">
                <a:avLst/>
              </a:prstGeom>
              <a:noFill/>
              <a:ln w="38100" algn="ctr">
                <a:solidFill>
                  <a:schemeClr val="tx1"/>
                </a:solidFill>
                <a:round/>
                <a:headEnd/>
                <a:tailEnd type="triangle" w="med" len="lg"/>
              </a:ln>
            </p:spPr>
          </p:cxnSp>
          <p:cxnSp>
            <p:nvCxnSpPr>
              <p:cNvPr id="27671" name="Straight Arrow Connector 95">
                <a:extLst>
                  <a:ext uri="{FF2B5EF4-FFF2-40B4-BE49-F238E27FC236}">
                    <a16:creationId xmlns:a16="http://schemas.microsoft.com/office/drawing/2014/main" id="{F01C757A-67D9-4B77-BE1A-30C0E39F4DD6}"/>
                  </a:ext>
                </a:extLst>
              </p:cNvPr>
              <p:cNvCxnSpPr>
                <a:cxnSpLocks noChangeShapeType="1"/>
              </p:cNvCxnSpPr>
              <p:nvPr/>
            </p:nvCxnSpPr>
            <p:spPr bwMode="auto">
              <a:xfrm>
                <a:off x="7804303" y="4177107"/>
                <a:ext cx="745216" cy="501966"/>
              </a:xfrm>
              <a:prstGeom prst="straightConnector1">
                <a:avLst/>
              </a:prstGeom>
              <a:noFill/>
              <a:ln w="38100" algn="ctr">
                <a:solidFill>
                  <a:schemeClr val="tx1"/>
                </a:solidFill>
                <a:round/>
                <a:headEnd/>
                <a:tailEnd type="triangle" w="med" len="lg"/>
              </a:ln>
            </p:spPr>
          </p:cxnSp>
          <p:cxnSp>
            <p:nvCxnSpPr>
              <p:cNvPr id="27672" name="Straight Arrow Connector 97">
                <a:extLst>
                  <a:ext uri="{FF2B5EF4-FFF2-40B4-BE49-F238E27FC236}">
                    <a16:creationId xmlns:a16="http://schemas.microsoft.com/office/drawing/2014/main" id="{66BE458D-7994-4227-8169-DEC21C45CF3C}"/>
                  </a:ext>
                </a:extLst>
              </p:cNvPr>
              <p:cNvCxnSpPr>
                <a:cxnSpLocks noChangeShapeType="1"/>
              </p:cNvCxnSpPr>
              <p:nvPr/>
            </p:nvCxnSpPr>
            <p:spPr bwMode="auto">
              <a:xfrm>
                <a:off x="7829283" y="4027231"/>
                <a:ext cx="1296546" cy="4758"/>
              </a:xfrm>
              <a:prstGeom prst="straightConnector1">
                <a:avLst/>
              </a:prstGeom>
              <a:noFill/>
              <a:ln w="38100" algn="ctr">
                <a:solidFill>
                  <a:schemeClr val="tx1"/>
                </a:solidFill>
                <a:round/>
                <a:headEnd/>
                <a:tailEnd type="triangle" w="med" len="lg"/>
              </a:ln>
            </p:spPr>
          </p:cxnSp>
          <p:cxnSp>
            <p:nvCxnSpPr>
              <p:cNvPr id="27673" name="Straight Arrow Connector 99">
                <a:extLst>
                  <a:ext uri="{FF2B5EF4-FFF2-40B4-BE49-F238E27FC236}">
                    <a16:creationId xmlns:a16="http://schemas.microsoft.com/office/drawing/2014/main" id="{E60AAC51-EBA0-4905-9AF1-255F3904B5B5}"/>
                  </a:ext>
                </a:extLst>
              </p:cNvPr>
              <p:cNvCxnSpPr>
                <a:cxnSpLocks noChangeShapeType="1"/>
              </p:cNvCxnSpPr>
              <p:nvPr/>
            </p:nvCxnSpPr>
            <p:spPr bwMode="auto">
              <a:xfrm flipV="1">
                <a:off x="7817506" y="3253466"/>
                <a:ext cx="994890" cy="572266"/>
              </a:xfrm>
              <a:prstGeom prst="straightConnector1">
                <a:avLst/>
              </a:prstGeom>
              <a:noFill/>
              <a:ln w="38100" algn="ctr">
                <a:solidFill>
                  <a:schemeClr val="tx1"/>
                </a:solidFill>
                <a:round/>
                <a:headEnd/>
                <a:tailEnd type="triangle" w="med" len="lg"/>
              </a:ln>
            </p:spPr>
          </p:cxnSp>
          <p:cxnSp>
            <p:nvCxnSpPr>
              <p:cNvPr id="27674" name="Straight Arrow Connector 106">
                <a:extLst>
                  <a:ext uri="{FF2B5EF4-FFF2-40B4-BE49-F238E27FC236}">
                    <a16:creationId xmlns:a16="http://schemas.microsoft.com/office/drawing/2014/main" id="{75A89BD3-7D4D-4879-8650-F040CD01FC60}"/>
                  </a:ext>
                </a:extLst>
              </p:cNvPr>
              <p:cNvCxnSpPr>
                <a:cxnSpLocks noChangeShapeType="1"/>
              </p:cNvCxnSpPr>
              <p:nvPr/>
            </p:nvCxnSpPr>
            <p:spPr bwMode="auto">
              <a:xfrm>
                <a:off x="5550692" y="3439504"/>
                <a:ext cx="1077798" cy="390272"/>
              </a:xfrm>
              <a:prstGeom prst="straightConnector1">
                <a:avLst/>
              </a:prstGeom>
              <a:noFill/>
              <a:ln w="28575" algn="ctr">
                <a:solidFill>
                  <a:srgbClr val="759761"/>
                </a:solidFill>
                <a:round/>
                <a:headEnd/>
                <a:tailEnd type="triangle" w="med" len="lg"/>
              </a:ln>
            </p:spPr>
          </p:cxnSp>
          <p:cxnSp>
            <p:nvCxnSpPr>
              <p:cNvPr id="27675" name="Straight Arrow Connector 108">
                <a:extLst>
                  <a:ext uri="{FF2B5EF4-FFF2-40B4-BE49-F238E27FC236}">
                    <a16:creationId xmlns:a16="http://schemas.microsoft.com/office/drawing/2014/main" id="{60A06378-1766-4770-B517-392E6A450463}"/>
                  </a:ext>
                </a:extLst>
              </p:cNvPr>
              <p:cNvCxnSpPr>
                <a:cxnSpLocks noChangeShapeType="1"/>
              </p:cNvCxnSpPr>
              <p:nvPr/>
            </p:nvCxnSpPr>
            <p:spPr bwMode="auto">
              <a:xfrm flipV="1">
                <a:off x="4723640" y="3974363"/>
                <a:ext cx="1883659" cy="219433"/>
              </a:xfrm>
              <a:prstGeom prst="straightConnector1">
                <a:avLst/>
              </a:prstGeom>
              <a:noFill/>
              <a:ln w="28575" algn="ctr">
                <a:solidFill>
                  <a:srgbClr val="759761"/>
                </a:solidFill>
                <a:round/>
                <a:headEnd/>
                <a:tailEnd type="triangle" w="med" len="lg"/>
              </a:ln>
            </p:spPr>
          </p:cxnSp>
          <p:cxnSp>
            <p:nvCxnSpPr>
              <p:cNvPr id="27676" name="Straight Arrow Connector 110">
                <a:extLst>
                  <a:ext uri="{FF2B5EF4-FFF2-40B4-BE49-F238E27FC236}">
                    <a16:creationId xmlns:a16="http://schemas.microsoft.com/office/drawing/2014/main" id="{7BF6B37B-D6D2-48F7-912F-1F37A16AD632}"/>
                  </a:ext>
                </a:extLst>
              </p:cNvPr>
              <p:cNvCxnSpPr>
                <a:cxnSpLocks noChangeShapeType="1"/>
              </p:cNvCxnSpPr>
              <p:nvPr/>
            </p:nvCxnSpPr>
            <p:spPr bwMode="auto">
              <a:xfrm flipV="1">
                <a:off x="5035191" y="4102171"/>
                <a:ext cx="1645043" cy="599025"/>
              </a:xfrm>
              <a:prstGeom prst="straightConnector1">
                <a:avLst/>
              </a:prstGeom>
              <a:noFill/>
              <a:ln w="28575" algn="ctr">
                <a:solidFill>
                  <a:srgbClr val="759761"/>
                </a:solidFill>
                <a:round/>
                <a:headEnd/>
                <a:tailEnd type="triangle" w="med" len="lg"/>
              </a:ln>
            </p:spPr>
          </p:cxnSp>
          <p:grpSp>
            <p:nvGrpSpPr>
              <p:cNvPr id="27677" name="Group 126">
                <a:extLst>
                  <a:ext uri="{FF2B5EF4-FFF2-40B4-BE49-F238E27FC236}">
                    <a16:creationId xmlns:a16="http://schemas.microsoft.com/office/drawing/2014/main" id="{2F525AD2-078A-467F-B681-5E7810C4A492}"/>
                  </a:ext>
                </a:extLst>
              </p:cNvPr>
              <p:cNvGrpSpPr>
                <a:grpSpLocks/>
              </p:cNvGrpSpPr>
              <p:nvPr/>
            </p:nvGrpSpPr>
            <p:grpSpPr bwMode="auto">
              <a:xfrm>
                <a:off x="6590576" y="2766132"/>
                <a:ext cx="1225414" cy="820591"/>
                <a:chOff x="4782911" y="3291115"/>
                <a:chExt cx="1099457" cy="736244"/>
              </a:xfrm>
            </p:grpSpPr>
            <p:cxnSp>
              <p:nvCxnSpPr>
                <p:cNvPr id="27702" name="Straight Arrow Connector 112">
                  <a:extLst>
                    <a:ext uri="{FF2B5EF4-FFF2-40B4-BE49-F238E27FC236}">
                      <a16:creationId xmlns:a16="http://schemas.microsoft.com/office/drawing/2014/main" id="{25236392-092D-4769-915D-7C4FE6B40CFB}"/>
                    </a:ext>
                  </a:extLst>
                </p:cNvPr>
                <p:cNvCxnSpPr>
                  <a:cxnSpLocks noChangeShapeType="1"/>
                </p:cNvCxnSpPr>
                <p:nvPr/>
              </p:nvCxnSpPr>
              <p:spPr bwMode="auto">
                <a:xfrm flipH="1">
                  <a:off x="5335090" y="3429805"/>
                  <a:ext cx="10851" cy="597554"/>
                </a:xfrm>
                <a:prstGeom prst="straightConnector1">
                  <a:avLst/>
                </a:prstGeom>
                <a:noFill/>
                <a:ln w="28575" algn="ctr">
                  <a:solidFill>
                    <a:srgbClr val="759761"/>
                  </a:solidFill>
                  <a:round/>
                  <a:headEnd/>
                  <a:tailEnd type="triangle" w="med" len="lg"/>
                </a:ln>
              </p:spPr>
            </p:cxnSp>
            <p:cxnSp>
              <p:nvCxnSpPr>
                <p:cNvPr id="27703" name="Straight Arrow Connector 116">
                  <a:extLst>
                    <a:ext uri="{FF2B5EF4-FFF2-40B4-BE49-F238E27FC236}">
                      <a16:creationId xmlns:a16="http://schemas.microsoft.com/office/drawing/2014/main" id="{2C9775F1-12CC-41C8-A252-F2A845FA73CF}"/>
                    </a:ext>
                  </a:extLst>
                </p:cNvPr>
                <p:cNvCxnSpPr>
                  <a:cxnSpLocks noChangeShapeType="1"/>
                </p:cNvCxnSpPr>
                <p:nvPr/>
              </p:nvCxnSpPr>
              <p:spPr bwMode="auto">
                <a:xfrm>
                  <a:off x="4782911" y="3541486"/>
                  <a:ext cx="1088571" cy="0"/>
                </a:xfrm>
                <a:prstGeom prst="straightConnector1">
                  <a:avLst/>
                </a:prstGeom>
                <a:noFill/>
                <a:ln w="28575" algn="ctr">
                  <a:solidFill>
                    <a:srgbClr val="759761"/>
                  </a:solidFill>
                  <a:round/>
                  <a:headEnd/>
                  <a:tailEnd type="triangle" w="med" len="lg"/>
                </a:ln>
              </p:spPr>
            </p:cxnSp>
            <p:cxnSp>
              <p:nvCxnSpPr>
                <p:cNvPr id="27704" name="Straight Arrow Connector 122">
                  <a:extLst>
                    <a:ext uri="{FF2B5EF4-FFF2-40B4-BE49-F238E27FC236}">
                      <a16:creationId xmlns:a16="http://schemas.microsoft.com/office/drawing/2014/main" id="{99FEDAAB-CDBA-49AD-8320-32D86B10B838}"/>
                    </a:ext>
                  </a:extLst>
                </p:cNvPr>
                <p:cNvCxnSpPr>
                  <a:cxnSpLocks noChangeShapeType="1"/>
                </p:cNvCxnSpPr>
                <p:nvPr/>
              </p:nvCxnSpPr>
              <p:spPr bwMode="auto">
                <a:xfrm flipH="1" flipV="1">
                  <a:off x="4793796" y="3291115"/>
                  <a:ext cx="1815" cy="255813"/>
                </a:xfrm>
                <a:prstGeom prst="straightConnector1">
                  <a:avLst/>
                </a:prstGeom>
                <a:noFill/>
                <a:ln w="28575" algn="ctr">
                  <a:solidFill>
                    <a:srgbClr val="759761"/>
                  </a:solidFill>
                  <a:round/>
                  <a:headEnd/>
                  <a:tailEnd type="triangle" w="med" len="lg"/>
                </a:ln>
              </p:spPr>
            </p:cxnSp>
            <p:cxnSp>
              <p:nvCxnSpPr>
                <p:cNvPr id="27705" name="Straight Arrow Connector 124">
                  <a:extLst>
                    <a:ext uri="{FF2B5EF4-FFF2-40B4-BE49-F238E27FC236}">
                      <a16:creationId xmlns:a16="http://schemas.microsoft.com/office/drawing/2014/main" id="{B82BE19E-DCE7-41E4-8F54-F62623CA4CC9}"/>
                    </a:ext>
                  </a:extLst>
                </p:cNvPr>
                <p:cNvCxnSpPr>
                  <a:cxnSpLocks noChangeShapeType="1"/>
                </p:cNvCxnSpPr>
                <p:nvPr/>
              </p:nvCxnSpPr>
              <p:spPr bwMode="auto">
                <a:xfrm flipH="1" flipV="1">
                  <a:off x="5880553" y="3298372"/>
                  <a:ext cx="1815" cy="255813"/>
                </a:xfrm>
                <a:prstGeom prst="straightConnector1">
                  <a:avLst/>
                </a:prstGeom>
                <a:noFill/>
                <a:ln w="28575" algn="ctr">
                  <a:solidFill>
                    <a:srgbClr val="759761"/>
                  </a:solidFill>
                  <a:round/>
                  <a:headEnd/>
                  <a:tailEnd type="triangle" w="med" len="lg"/>
                </a:ln>
              </p:spPr>
            </p:cxnSp>
          </p:grpSp>
          <p:grpSp>
            <p:nvGrpSpPr>
              <p:cNvPr id="27678" name="Group 5">
                <a:extLst>
                  <a:ext uri="{FF2B5EF4-FFF2-40B4-BE49-F238E27FC236}">
                    <a16:creationId xmlns:a16="http://schemas.microsoft.com/office/drawing/2014/main" id="{DC1488BC-4CED-4517-90C4-7BAC0FBD8FB0}"/>
                  </a:ext>
                </a:extLst>
              </p:cNvPr>
              <p:cNvGrpSpPr>
                <a:grpSpLocks/>
              </p:cNvGrpSpPr>
              <p:nvPr/>
            </p:nvGrpSpPr>
            <p:grpSpPr bwMode="auto">
              <a:xfrm>
                <a:off x="7134298" y="3947003"/>
                <a:ext cx="486835" cy="454016"/>
                <a:chOff x="5244201" y="4123816"/>
                <a:chExt cx="436794" cy="407349"/>
              </a:xfrm>
            </p:grpSpPr>
            <p:sp>
              <p:nvSpPr>
                <p:cNvPr id="90" name="Oval 89">
                  <a:extLst>
                    <a:ext uri="{FF2B5EF4-FFF2-40B4-BE49-F238E27FC236}">
                      <a16:creationId xmlns:a16="http://schemas.microsoft.com/office/drawing/2014/main" id="{97B4266E-1AE4-42A1-854A-27B1A819FC96}"/>
                    </a:ext>
                  </a:extLst>
                </p:cNvPr>
                <p:cNvSpPr/>
                <p:nvPr/>
              </p:nvSpPr>
              <p:spPr bwMode="auto">
                <a:xfrm>
                  <a:off x="5244395" y="4124380"/>
                  <a:ext cx="417381" cy="406682"/>
                </a:xfrm>
                <a:prstGeom prst="ellipse">
                  <a:avLst/>
                </a:prstGeom>
                <a:noFill/>
                <a:ln w="12700" cap="flat" cmpd="sng" algn="ctr">
                  <a:solidFill>
                    <a:srgbClr val="75976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sp>
              <p:nvSpPr>
                <p:cNvPr id="27701" name="TextBox 8">
                  <a:extLst>
                    <a:ext uri="{FF2B5EF4-FFF2-40B4-BE49-F238E27FC236}">
                      <a16:creationId xmlns:a16="http://schemas.microsoft.com/office/drawing/2014/main" id="{FCFE8244-5AF9-4D16-81C5-4C1ECB4875F8}"/>
                    </a:ext>
                  </a:extLst>
                </p:cNvPr>
                <p:cNvSpPr txBox="1">
                  <a:spLocks noChangeArrowheads="1"/>
                </p:cNvSpPr>
                <p:nvPr/>
              </p:nvSpPr>
              <p:spPr bwMode="auto">
                <a:xfrm>
                  <a:off x="5326201" y="4145340"/>
                  <a:ext cx="354794" cy="3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e</a:t>
                  </a:r>
                  <a:r>
                    <a:rPr kumimoji="0" lang="en-US" altLang="en-US" sz="2000" b="0" i="0" u="none" strike="noStrike" kern="1200" cap="none" spc="0" normalizeH="0" baseline="30000" noProof="0">
                      <a:ln>
                        <a:noFill/>
                      </a:ln>
                      <a:solidFill>
                        <a:srgbClr val="214877"/>
                      </a:solidFill>
                      <a:effectLst/>
                      <a:uLnTx/>
                      <a:uFillTx/>
                      <a:latin typeface="Franklin Gothic Book" panose="020B0503020102020204" pitchFamily="34" charset="0"/>
                      <a:ea typeface="+mn-ea"/>
                      <a:cs typeface="+mn-cs"/>
                    </a:rPr>
                    <a:t>-</a:t>
                  </a: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 </a:t>
                  </a:r>
                </a:p>
              </p:txBody>
            </p:sp>
          </p:grpSp>
          <p:grpSp>
            <p:nvGrpSpPr>
              <p:cNvPr id="27679" name="Group 3">
                <a:extLst>
                  <a:ext uri="{FF2B5EF4-FFF2-40B4-BE49-F238E27FC236}">
                    <a16:creationId xmlns:a16="http://schemas.microsoft.com/office/drawing/2014/main" id="{BDAD28EE-411A-47A5-AD56-ABBF8129C19A}"/>
                  </a:ext>
                </a:extLst>
              </p:cNvPr>
              <p:cNvGrpSpPr>
                <a:grpSpLocks/>
              </p:cNvGrpSpPr>
              <p:nvPr/>
            </p:nvGrpSpPr>
            <p:grpSpPr bwMode="auto">
              <a:xfrm>
                <a:off x="6802077" y="3589164"/>
                <a:ext cx="464032" cy="454016"/>
                <a:chOff x="4719028" y="4123061"/>
                <a:chExt cx="416335" cy="407349"/>
              </a:xfrm>
            </p:grpSpPr>
            <p:sp>
              <p:nvSpPr>
                <p:cNvPr id="81" name="Oval 80">
                  <a:extLst>
                    <a:ext uri="{FF2B5EF4-FFF2-40B4-BE49-F238E27FC236}">
                      <a16:creationId xmlns:a16="http://schemas.microsoft.com/office/drawing/2014/main" id="{951F67C4-EBD9-4FC6-82AB-591A5C11488A}"/>
                    </a:ext>
                  </a:extLst>
                </p:cNvPr>
                <p:cNvSpPr/>
                <p:nvPr/>
              </p:nvSpPr>
              <p:spPr bwMode="auto">
                <a:xfrm>
                  <a:off x="4719167" y="4122782"/>
                  <a:ext cx="416055" cy="408007"/>
                </a:xfrm>
                <a:prstGeom prst="ellipse">
                  <a:avLst/>
                </a:prstGeom>
                <a:noFill/>
                <a:ln w="12700" cap="flat" cmpd="sng" algn="ctr">
                  <a:solidFill>
                    <a:srgbClr val="75976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pic>
              <p:nvPicPr>
                <p:cNvPr id="27699" name="Picture 2" descr="http://www.clker.com/cliparts/9/D/8/6/H/N/heat-symbol-md.png">
                  <a:extLst>
                    <a:ext uri="{FF2B5EF4-FFF2-40B4-BE49-F238E27FC236}">
                      <a16:creationId xmlns:a16="http://schemas.microsoft.com/office/drawing/2014/main" id="{EE2A62E6-5374-445A-A39D-B55BA0C0B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3639" y="4182130"/>
                  <a:ext cx="278116" cy="26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80" name="TextBox 96">
                <a:extLst>
                  <a:ext uri="{FF2B5EF4-FFF2-40B4-BE49-F238E27FC236}">
                    <a16:creationId xmlns:a16="http://schemas.microsoft.com/office/drawing/2014/main" id="{EF06003B-E60B-436E-86BB-95D01C63E587}"/>
                  </a:ext>
                </a:extLst>
              </p:cNvPr>
              <p:cNvSpPr txBox="1">
                <a:spLocks noChangeArrowheads="1"/>
              </p:cNvSpPr>
              <p:nvPr/>
            </p:nvSpPr>
            <p:spPr bwMode="auto">
              <a:xfrm>
                <a:off x="1566748" y="3947952"/>
                <a:ext cx="25527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Small Modular Reactors</a:t>
                </a:r>
              </a:p>
            </p:txBody>
          </p:sp>
          <p:sp>
            <p:nvSpPr>
              <p:cNvPr id="27681" name="TextBox 98">
                <a:extLst>
                  <a:ext uri="{FF2B5EF4-FFF2-40B4-BE49-F238E27FC236}">
                    <a16:creationId xmlns:a16="http://schemas.microsoft.com/office/drawing/2014/main" id="{6973DB5E-5BF7-47D1-BBFF-7985F4555492}"/>
                  </a:ext>
                </a:extLst>
              </p:cNvPr>
              <p:cNvSpPr txBox="1">
                <a:spLocks noChangeArrowheads="1"/>
              </p:cNvSpPr>
              <p:nvPr/>
            </p:nvSpPr>
            <p:spPr bwMode="auto">
              <a:xfrm>
                <a:off x="2484036" y="3072297"/>
                <a:ext cx="22070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Large Light Water Reactors</a:t>
                </a:r>
              </a:p>
            </p:txBody>
          </p:sp>
          <p:sp>
            <p:nvSpPr>
              <p:cNvPr id="27682" name="TextBox 101">
                <a:extLst>
                  <a:ext uri="{FF2B5EF4-FFF2-40B4-BE49-F238E27FC236}">
                    <a16:creationId xmlns:a16="http://schemas.microsoft.com/office/drawing/2014/main" id="{1E841978-25EC-4107-9A51-D79A1F8C8D18}"/>
                  </a:ext>
                </a:extLst>
              </p:cNvPr>
              <p:cNvSpPr txBox="1">
                <a:spLocks noChangeArrowheads="1"/>
              </p:cNvSpPr>
              <p:nvPr/>
            </p:nvSpPr>
            <p:spPr bwMode="auto">
              <a:xfrm>
                <a:off x="2302362" y="4791630"/>
                <a:ext cx="2207911" cy="6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Advanced Gen IV Reactors</a:t>
                </a:r>
              </a:p>
            </p:txBody>
          </p:sp>
          <p:pic>
            <p:nvPicPr>
              <p:cNvPr id="104" name="Picture 103">
                <a:extLst>
                  <a:ext uri="{FF2B5EF4-FFF2-40B4-BE49-F238E27FC236}">
                    <a16:creationId xmlns:a16="http://schemas.microsoft.com/office/drawing/2014/main" id="{012B4911-62B2-45CF-8F1C-2040B2229062}"/>
                  </a:ext>
                </a:extLst>
              </p:cNvPr>
              <p:cNvPicPr>
                <a:picLocks noChangeAspect="1"/>
              </p:cNvPicPr>
              <p:nvPr/>
            </p:nvPicPr>
            <p:blipFill>
              <a:blip r:embed="rId7"/>
              <a:stretch>
                <a:fillRect/>
              </a:stretch>
            </p:blipFill>
            <p:spPr>
              <a:xfrm>
                <a:off x="6334080" y="2330911"/>
                <a:ext cx="559713" cy="558101"/>
              </a:xfrm>
              <a:prstGeom prst="rect">
                <a:avLst/>
              </a:prstGeom>
              <a:effectLst>
                <a:outerShdw blurRad="50800" dist="38100" dir="2700000" algn="tl" rotWithShape="0">
                  <a:prstClr val="black">
                    <a:alpha val="40000"/>
                  </a:prstClr>
                </a:outerShdw>
              </a:effectLst>
            </p:spPr>
          </p:pic>
          <p:pic>
            <p:nvPicPr>
              <p:cNvPr id="105" name="Picture 104">
                <a:extLst>
                  <a:ext uri="{FF2B5EF4-FFF2-40B4-BE49-F238E27FC236}">
                    <a16:creationId xmlns:a16="http://schemas.microsoft.com/office/drawing/2014/main" id="{6F7550FC-F457-4C8E-9546-1BFEB4699D00}"/>
                  </a:ext>
                </a:extLst>
              </p:cNvPr>
              <p:cNvPicPr>
                <a:picLocks noChangeAspect="1"/>
              </p:cNvPicPr>
              <p:nvPr/>
            </p:nvPicPr>
            <p:blipFill>
              <a:blip r:embed="rId8"/>
              <a:stretch>
                <a:fillRect/>
              </a:stretch>
            </p:blipFill>
            <p:spPr>
              <a:xfrm>
                <a:off x="6927760" y="2301382"/>
                <a:ext cx="559713" cy="559577"/>
              </a:xfrm>
              <a:prstGeom prst="rect">
                <a:avLst/>
              </a:prstGeom>
              <a:effectLst>
                <a:outerShdw blurRad="50800" dist="38100" dir="2700000" algn="tl" rotWithShape="0">
                  <a:prstClr val="black">
                    <a:alpha val="40000"/>
                  </a:prstClr>
                </a:outerShdw>
              </a:effectLst>
            </p:spPr>
          </p:pic>
          <p:pic>
            <p:nvPicPr>
              <p:cNvPr id="110" name="Picture 109">
                <a:extLst>
                  <a:ext uri="{FF2B5EF4-FFF2-40B4-BE49-F238E27FC236}">
                    <a16:creationId xmlns:a16="http://schemas.microsoft.com/office/drawing/2014/main" id="{76D2BBD9-5717-4076-8C42-2475D7600F77}"/>
                  </a:ext>
                </a:extLst>
              </p:cNvPr>
              <p:cNvPicPr>
                <a:picLocks noChangeAspect="1"/>
              </p:cNvPicPr>
              <p:nvPr/>
            </p:nvPicPr>
            <p:blipFill>
              <a:blip r:embed="rId9"/>
              <a:stretch>
                <a:fillRect/>
              </a:stretch>
            </p:blipFill>
            <p:spPr>
              <a:xfrm>
                <a:off x="8665972" y="2336817"/>
                <a:ext cx="1086936" cy="1086672"/>
              </a:xfrm>
              <a:prstGeom prst="rect">
                <a:avLst/>
              </a:prstGeom>
              <a:effectLst>
                <a:outerShdw blurRad="50800" dist="38100" dir="2700000" algn="tl" rotWithShape="0">
                  <a:prstClr val="black">
                    <a:alpha val="40000"/>
                  </a:prstClr>
                </a:outerShdw>
              </a:effectLst>
            </p:spPr>
          </p:pic>
          <p:pic>
            <p:nvPicPr>
              <p:cNvPr id="112" name="Picture 111">
                <a:extLst>
                  <a:ext uri="{FF2B5EF4-FFF2-40B4-BE49-F238E27FC236}">
                    <a16:creationId xmlns:a16="http://schemas.microsoft.com/office/drawing/2014/main" id="{D6507E8A-4E77-4223-816F-B033E6094185}"/>
                  </a:ext>
                </a:extLst>
              </p:cNvPr>
              <p:cNvPicPr>
                <a:picLocks noChangeAspect="1"/>
              </p:cNvPicPr>
              <p:nvPr/>
            </p:nvPicPr>
            <p:blipFill>
              <a:blip r:embed="rId10"/>
              <a:stretch>
                <a:fillRect/>
              </a:stretch>
            </p:blipFill>
            <p:spPr>
              <a:xfrm>
                <a:off x="9116400" y="3492883"/>
                <a:ext cx="1091367" cy="1089625"/>
              </a:xfrm>
              <a:prstGeom prst="rect">
                <a:avLst/>
              </a:prstGeom>
              <a:effectLst>
                <a:outerShdw blurRad="50800" dist="38100" dir="2700000" algn="tl" rotWithShape="0">
                  <a:prstClr val="black">
                    <a:alpha val="40000"/>
                  </a:prstClr>
                </a:outerShdw>
              </a:effectLst>
            </p:spPr>
          </p:pic>
          <p:pic>
            <p:nvPicPr>
              <p:cNvPr id="115" name="Picture 114">
                <a:extLst>
                  <a:ext uri="{FF2B5EF4-FFF2-40B4-BE49-F238E27FC236}">
                    <a16:creationId xmlns:a16="http://schemas.microsoft.com/office/drawing/2014/main" id="{70D55485-8AF4-45E8-B7D5-007A83C450C8}"/>
                  </a:ext>
                </a:extLst>
              </p:cNvPr>
              <p:cNvPicPr>
                <a:picLocks noChangeAspect="1"/>
              </p:cNvPicPr>
              <p:nvPr/>
            </p:nvPicPr>
            <p:blipFill>
              <a:blip r:embed="rId11"/>
              <a:stretch>
                <a:fillRect/>
              </a:stretch>
            </p:blipFill>
            <p:spPr>
              <a:xfrm>
                <a:off x="4061262" y="3861997"/>
                <a:ext cx="663090" cy="661453"/>
              </a:xfrm>
              <a:prstGeom prst="rect">
                <a:avLst/>
              </a:prstGeom>
              <a:effectLst>
                <a:outerShdw blurRad="50800" dist="38100" dir="2700000" algn="tl" rotWithShape="0">
                  <a:prstClr val="black">
                    <a:alpha val="40000"/>
                  </a:prstClr>
                </a:outerShdw>
              </a:effectLst>
            </p:spPr>
          </p:pic>
          <p:pic>
            <p:nvPicPr>
              <p:cNvPr id="116" name="Picture 115">
                <a:extLst>
                  <a:ext uri="{FF2B5EF4-FFF2-40B4-BE49-F238E27FC236}">
                    <a16:creationId xmlns:a16="http://schemas.microsoft.com/office/drawing/2014/main" id="{7B26F06A-3A60-47E8-AACA-FE0034A73CD4}"/>
                  </a:ext>
                </a:extLst>
              </p:cNvPr>
              <p:cNvPicPr>
                <a:picLocks noChangeAspect="1"/>
              </p:cNvPicPr>
              <p:nvPr/>
            </p:nvPicPr>
            <p:blipFill>
              <a:blip r:embed="rId11"/>
              <a:stretch>
                <a:fillRect/>
              </a:stretch>
            </p:blipFill>
            <p:spPr>
              <a:xfrm>
                <a:off x="4498399" y="4459963"/>
                <a:ext cx="661613" cy="661453"/>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EBD203B8-B71F-4397-AAEC-4C1CFD5DE228}"/>
                  </a:ext>
                </a:extLst>
              </p:cNvPr>
              <p:cNvPicPr>
                <a:picLocks noChangeAspect="1"/>
              </p:cNvPicPr>
              <p:nvPr/>
            </p:nvPicPr>
            <p:blipFill>
              <a:blip r:embed="rId12"/>
              <a:stretch>
                <a:fillRect/>
              </a:stretch>
            </p:blipFill>
            <p:spPr>
              <a:xfrm>
                <a:off x="7531778" y="2301382"/>
                <a:ext cx="559713" cy="559577"/>
              </a:xfrm>
              <a:prstGeom prst="rect">
                <a:avLst/>
              </a:prstGeom>
              <a:effectLst>
                <a:outerShdw blurRad="50800" dist="38100" dir="2700000" algn="tl" rotWithShape="0">
                  <a:prstClr val="black">
                    <a:alpha val="40000"/>
                  </a:prstClr>
                </a:outerShdw>
              </a:effectLst>
            </p:spPr>
          </p:pic>
          <p:pic>
            <p:nvPicPr>
              <p:cNvPr id="60" name="Picture 59">
                <a:extLst>
                  <a:ext uri="{FF2B5EF4-FFF2-40B4-BE49-F238E27FC236}">
                    <a16:creationId xmlns:a16="http://schemas.microsoft.com/office/drawing/2014/main" id="{053CDEB3-5C40-4EE4-8961-D7A54EEB42A6}"/>
                  </a:ext>
                </a:extLst>
              </p:cNvPr>
              <p:cNvPicPr>
                <a:picLocks noChangeAspect="1"/>
              </p:cNvPicPr>
              <p:nvPr/>
            </p:nvPicPr>
            <p:blipFill>
              <a:blip r:embed="rId13"/>
              <a:stretch>
                <a:fillRect/>
              </a:stretch>
            </p:blipFill>
            <p:spPr>
              <a:xfrm>
                <a:off x="5919096" y="4837936"/>
                <a:ext cx="1070691" cy="1070431"/>
              </a:xfrm>
              <a:prstGeom prst="rect">
                <a:avLst/>
              </a:prstGeom>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5BC9491E-F373-4172-9974-9CB353C3A4F4}"/>
                  </a:ext>
                </a:extLst>
              </p:cNvPr>
              <p:cNvPicPr>
                <a:picLocks noChangeAspect="1"/>
              </p:cNvPicPr>
              <p:nvPr/>
            </p:nvPicPr>
            <p:blipFill>
              <a:blip r:embed="rId14"/>
              <a:stretch>
                <a:fillRect/>
              </a:stretch>
            </p:blipFill>
            <p:spPr>
              <a:xfrm>
                <a:off x="8410483" y="4502779"/>
                <a:ext cx="1070692" cy="1070432"/>
              </a:xfrm>
              <a:prstGeom prst="rect">
                <a:avLst/>
              </a:prstGeom>
              <a:effectLst>
                <a:outerShdw blurRad="50800" dist="38100" dir="2700000" algn="tl" rotWithShape="0">
                  <a:prstClr val="black">
                    <a:alpha val="40000"/>
                  </a:prstClr>
                </a:outerShdw>
              </a:effectLst>
            </p:spPr>
          </p:pic>
          <p:pic>
            <p:nvPicPr>
              <p:cNvPr id="67" name="Picture 66">
                <a:extLst>
                  <a:ext uri="{FF2B5EF4-FFF2-40B4-BE49-F238E27FC236}">
                    <a16:creationId xmlns:a16="http://schemas.microsoft.com/office/drawing/2014/main" id="{D780BCAB-0376-42FA-B2CE-6F944B87981F}"/>
                  </a:ext>
                </a:extLst>
              </p:cNvPr>
              <p:cNvPicPr>
                <a:picLocks noChangeAspect="1"/>
              </p:cNvPicPr>
              <p:nvPr/>
            </p:nvPicPr>
            <p:blipFill>
              <a:blip r:embed="rId15"/>
              <a:stretch>
                <a:fillRect/>
              </a:stretch>
            </p:blipFill>
            <p:spPr>
              <a:xfrm>
                <a:off x="7203925" y="4830553"/>
                <a:ext cx="1072168" cy="1070432"/>
              </a:xfrm>
              <a:prstGeom prst="rect">
                <a:avLst/>
              </a:prstGeom>
              <a:effectLst>
                <a:outerShdw blurRad="50800" dist="38100" dir="2700000" algn="tl" rotWithShape="0">
                  <a:prstClr val="black">
                    <a:alpha val="40000"/>
                  </a:prstClr>
                </a:outerShdw>
              </a:effectLst>
            </p:spPr>
          </p:pic>
          <p:sp>
            <p:nvSpPr>
              <p:cNvPr id="27693" name="TextBox 52">
                <a:extLst>
                  <a:ext uri="{FF2B5EF4-FFF2-40B4-BE49-F238E27FC236}">
                    <a16:creationId xmlns:a16="http://schemas.microsoft.com/office/drawing/2014/main" id="{91DE4FFA-C2A1-4FC9-AF6A-B9FA3C260C7D}"/>
                  </a:ext>
                </a:extLst>
              </p:cNvPr>
              <p:cNvSpPr txBox="1">
                <a:spLocks noChangeArrowheads="1"/>
              </p:cNvSpPr>
              <p:nvPr/>
            </p:nvSpPr>
            <p:spPr bwMode="auto">
              <a:xfrm>
                <a:off x="10269312" y="3871804"/>
                <a:ext cx="18184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Industrial</a:t>
                </a:r>
              </a:p>
              <a:p>
                <a:pPr marL="0" marR="0" lvl="0" indent="0" algn="l"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Applications</a:t>
                </a:r>
              </a:p>
            </p:txBody>
          </p:sp>
          <p:sp>
            <p:nvSpPr>
              <p:cNvPr id="27694" name="TextBox 53">
                <a:extLst>
                  <a:ext uri="{FF2B5EF4-FFF2-40B4-BE49-F238E27FC236}">
                    <a16:creationId xmlns:a16="http://schemas.microsoft.com/office/drawing/2014/main" id="{A579AB65-01F9-4A9F-83B4-35D237845417}"/>
                  </a:ext>
                </a:extLst>
              </p:cNvPr>
              <p:cNvSpPr txBox="1">
                <a:spLocks noChangeArrowheads="1"/>
              </p:cNvSpPr>
              <p:nvPr/>
            </p:nvSpPr>
            <p:spPr bwMode="auto">
              <a:xfrm>
                <a:off x="3661935" y="5470282"/>
                <a:ext cx="23537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New Chemical Processes</a:t>
                </a:r>
              </a:p>
            </p:txBody>
          </p:sp>
          <p:sp>
            <p:nvSpPr>
              <p:cNvPr id="27695" name="TextBox 54">
                <a:extLst>
                  <a:ext uri="{FF2B5EF4-FFF2-40B4-BE49-F238E27FC236}">
                    <a16:creationId xmlns:a16="http://schemas.microsoft.com/office/drawing/2014/main" id="{5B3CA1C3-8BCF-41E7-A269-DFC6C3577A49}"/>
                  </a:ext>
                </a:extLst>
              </p:cNvPr>
              <p:cNvSpPr txBox="1">
                <a:spLocks noChangeArrowheads="1"/>
              </p:cNvSpPr>
              <p:nvPr/>
            </p:nvSpPr>
            <p:spPr bwMode="auto">
              <a:xfrm flipH="1">
                <a:off x="7095391" y="5744946"/>
                <a:ext cx="19423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Clean Water</a:t>
                </a:r>
              </a:p>
            </p:txBody>
          </p:sp>
          <p:sp>
            <p:nvSpPr>
              <p:cNvPr id="27696" name="TextBox 55">
                <a:extLst>
                  <a:ext uri="{FF2B5EF4-FFF2-40B4-BE49-F238E27FC236}">
                    <a16:creationId xmlns:a16="http://schemas.microsoft.com/office/drawing/2014/main" id="{19BB3890-8BB8-48AB-B909-B0F0AB720DAB}"/>
                  </a:ext>
                </a:extLst>
              </p:cNvPr>
              <p:cNvSpPr txBox="1">
                <a:spLocks noChangeArrowheads="1"/>
              </p:cNvSpPr>
              <p:nvPr/>
            </p:nvSpPr>
            <p:spPr bwMode="auto">
              <a:xfrm>
                <a:off x="6398469" y="3428342"/>
                <a:ext cx="574982"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Heat</a:t>
                </a:r>
              </a:p>
            </p:txBody>
          </p:sp>
          <p:sp>
            <p:nvSpPr>
              <p:cNvPr id="27697" name="TextBox 60">
                <a:extLst>
                  <a:ext uri="{FF2B5EF4-FFF2-40B4-BE49-F238E27FC236}">
                    <a16:creationId xmlns:a16="http://schemas.microsoft.com/office/drawing/2014/main" id="{34F67CDB-BD7F-43A2-8BBE-028F9663700A}"/>
                  </a:ext>
                </a:extLst>
              </p:cNvPr>
              <p:cNvSpPr txBox="1">
                <a:spLocks noChangeArrowheads="1"/>
              </p:cNvSpPr>
              <p:nvPr/>
            </p:nvSpPr>
            <p:spPr bwMode="auto">
              <a:xfrm flipH="1">
                <a:off x="8695944" y="5101611"/>
                <a:ext cx="21448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Hydrogen Production</a:t>
                </a:r>
              </a:p>
            </p:txBody>
          </p:sp>
        </p:grpSp>
        <p:sp>
          <p:nvSpPr>
            <p:cNvPr id="27661" name="TextBox 61">
              <a:extLst>
                <a:ext uri="{FF2B5EF4-FFF2-40B4-BE49-F238E27FC236}">
                  <a16:creationId xmlns:a16="http://schemas.microsoft.com/office/drawing/2014/main" id="{7EB954E6-CCDE-48AA-9917-CA8DE03997D9}"/>
                </a:ext>
              </a:extLst>
            </p:cNvPr>
            <p:cNvSpPr txBox="1">
              <a:spLocks noChangeArrowheads="1"/>
            </p:cNvSpPr>
            <p:nvPr/>
          </p:nvSpPr>
          <p:spPr bwMode="auto">
            <a:xfrm>
              <a:off x="9685652" y="2399598"/>
              <a:ext cx="1677364" cy="120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Flexible Electricity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Generation</a:t>
              </a:r>
            </a:p>
          </p:txBody>
        </p:sp>
        <p:pic>
          <p:nvPicPr>
            <p:cNvPr id="63" name="Picture 62">
              <a:extLst>
                <a:ext uri="{FF2B5EF4-FFF2-40B4-BE49-F238E27FC236}">
                  <a16:creationId xmlns:a16="http://schemas.microsoft.com/office/drawing/2014/main" id="{C960E213-D41B-4D4E-A992-5882837EC2E5}"/>
                </a:ext>
              </a:extLst>
            </p:cNvPr>
            <p:cNvPicPr>
              <a:picLocks noChangeAspect="1"/>
            </p:cNvPicPr>
            <p:nvPr/>
          </p:nvPicPr>
          <p:blipFill>
            <a:blip r:embed="rId5"/>
            <a:stretch>
              <a:fillRect/>
            </a:stretch>
          </p:blipFill>
          <p:spPr>
            <a:xfrm>
              <a:off x="3911398" y="2814514"/>
              <a:ext cx="1078009" cy="1077747"/>
            </a:xfrm>
            <a:prstGeom prst="rect">
              <a:avLst/>
            </a:prstGeom>
            <a:effectLst>
              <a:outerShdw blurRad="50800" dist="38100" dir="2700000" algn="tl" rotWithShape="0">
                <a:prstClr val="black">
                  <a:alpha val="40000"/>
                </a:prstClr>
              </a:outerShdw>
            </a:effectLst>
          </p:spPr>
        </p:pic>
      </p:grpSp>
      <p:sp>
        <p:nvSpPr>
          <p:cNvPr id="57" name="Title 1">
            <a:extLst>
              <a:ext uri="{FF2B5EF4-FFF2-40B4-BE49-F238E27FC236}">
                <a16:creationId xmlns:a16="http://schemas.microsoft.com/office/drawing/2014/main" id="{2E5A9941-FD4D-4B98-AF6B-C15809D6627D}"/>
              </a:ext>
            </a:extLst>
          </p:cNvPr>
          <p:cNvSpPr txBox="1">
            <a:spLocks/>
          </p:cNvSpPr>
          <p:nvPr/>
        </p:nvSpPr>
        <p:spPr>
          <a:xfrm>
            <a:off x="0" y="0"/>
            <a:ext cx="12192000" cy="685800"/>
          </a:xfrm>
          <a:prstGeom prst="rect">
            <a:avLst/>
          </a:prstGeom>
          <a:solidFill>
            <a:schemeClr val="tx1"/>
          </a:solidFill>
        </p:spPr>
        <p:txBody>
          <a:bodyPr anchor="b">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Franklin Gothic Demi Cond" panose="020B0706030402020204" pitchFamily="34" charset="0"/>
              </a:defRPr>
            </a:lvl2pPr>
            <a:lvl3pPr algn="l" rtl="0" fontAlgn="base">
              <a:lnSpc>
                <a:spcPct val="90000"/>
              </a:lnSpc>
              <a:spcBef>
                <a:spcPct val="0"/>
              </a:spcBef>
              <a:spcAft>
                <a:spcPct val="0"/>
              </a:spcAft>
              <a:defRPr sz="4400">
                <a:solidFill>
                  <a:schemeClr val="tx1"/>
                </a:solidFill>
                <a:latin typeface="Franklin Gothic Demi Cond" panose="020B0706030402020204" pitchFamily="34" charset="0"/>
              </a:defRPr>
            </a:lvl3pPr>
            <a:lvl4pPr algn="l" rtl="0" fontAlgn="base">
              <a:lnSpc>
                <a:spcPct val="90000"/>
              </a:lnSpc>
              <a:spcBef>
                <a:spcPct val="0"/>
              </a:spcBef>
              <a:spcAft>
                <a:spcPct val="0"/>
              </a:spcAft>
              <a:defRPr sz="4400">
                <a:solidFill>
                  <a:schemeClr val="tx1"/>
                </a:solidFill>
                <a:latin typeface="Franklin Gothic Demi Cond" panose="020B0706030402020204" pitchFamily="34" charset="0"/>
              </a:defRPr>
            </a:lvl4pPr>
            <a:lvl5pPr algn="l" rtl="0" fontAlgn="base">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a:lstStyle>
          <a:p>
            <a:pPr eaLnBrk="1" hangingPunct="1"/>
            <a:r>
              <a:rPr lang="en-US" sz="4000">
                <a:solidFill>
                  <a:schemeClr val="bg1"/>
                </a:solidFill>
              </a:rPr>
              <a:t>Flexible Business Models for the Future	</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DD3551-31DA-03C7-89D9-385D2E7F0452}"/>
              </a:ext>
            </a:extLst>
          </p:cNvPr>
          <p:cNvSpPr>
            <a:spLocks noGrp="1"/>
          </p:cNvSpPr>
          <p:nvPr>
            <p:ph idx="1"/>
          </p:nvPr>
        </p:nvSpPr>
        <p:spPr>
          <a:xfrm>
            <a:off x="6225309" y="759117"/>
            <a:ext cx="5598117" cy="5928721"/>
          </a:xfrm>
        </p:spPr>
        <p:txBody>
          <a:bodyPr>
            <a:normAutofit/>
          </a:bodyPr>
          <a:lstStyle/>
          <a:p>
            <a:pPr marL="0" marR="0">
              <a:lnSpc>
                <a:spcPct val="100000"/>
              </a:lnSpc>
              <a:spcBef>
                <a:spcPts val="0"/>
              </a:spcBef>
              <a:spcAft>
                <a:spcPts val="800"/>
              </a:spcAft>
            </a:pPr>
            <a:r>
              <a:rPr lang="en-US" sz="2400">
                <a:effectLst/>
                <a:latin typeface="Calibri" panose="020F0502020204030204" pitchFamily="34" charset="0"/>
                <a:ea typeface="Yu Mincho" panose="02020400000000000000" pitchFamily="18" charset="-128"/>
                <a:cs typeface="Arial" panose="020B0604020202020204" pitchFamily="34" charset="0"/>
              </a:rPr>
              <a:t>Heat from nuclear reactions can be used for heating and/or industrial applications</a:t>
            </a:r>
          </a:p>
          <a:p>
            <a:pPr marL="0" marR="0">
              <a:lnSpc>
                <a:spcPct val="100000"/>
              </a:lnSpc>
              <a:spcBef>
                <a:spcPts val="0"/>
              </a:spcBef>
              <a:spcAft>
                <a:spcPts val="800"/>
              </a:spcAft>
            </a:pPr>
            <a:r>
              <a:rPr lang="en-US" sz="2400">
                <a:effectLst/>
                <a:latin typeface="Calibri" panose="020F0502020204030204" pitchFamily="34" charset="0"/>
                <a:ea typeface="Yu Mincho" panose="02020400000000000000" pitchFamily="18" charset="-128"/>
                <a:cs typeface="Arial" panose="020B0604020202020204" pitchFamily="34" charset="0"/>
              </a:rPr>
              <a:t>Traditional, light water cooled nuclear plants can only reach temperatures up to approximately 300degC</a:t>
            </a:r>
          </a:p>
          <a:p>
            <a:pPr marL="0" marR="0">
              <a:lnSpc>
                <a:spcPct val="100000"/>
              </a:lnSpc>
              <a:spcBef>
                <a:spcPts val="0"/>
              </a:spcBef>
              <a:spcAft>
                <a:spcPts val="800"/>
              </a:spcAft>
            </a:pPr>
            <a:r>
              <a:rPr lang="en-US" sz="2400">
                <a:effectLst/>
                <a:latin typeface="Calibri" panose="020F0502020204030204" pitchFamily="34" charset="0"/>
                <a:ea typeface="Yu Mincho" panose="02020400000000000000" pitchFamily="18" charset="-128"/>
                <a:cs typeface="Arial" panose="020B0604020202020204" pitchFamily="34" charset="0"/>
              </a:rPr>
              <a:t>Energy intensive industries such as steel manufacturing and the chemical industry often require much higher temperatures &gt;600 </a:t>
            </a:r>
            <a:r>
              <a:rPr lang="en-US" sz="2400" err="1">
                <a:effectLst/>
                <a:latin typeface="Calibri" panose="020F0502020204030204" pitchFamily="34" charset="0"/>
                <a:ea typeface="Yu Mincho" panose="02020400000000000000" pitchFamily="18" charset="-128"/>
                <a:cs typeface="Arial" panose="020B0604020202020204" pitchFamily="34" charset="0"/>
              </a:rPr>
              <a:t>degC</a:t>
            </a:r>
            <a:endParaRPr lang="en-US" sz="2400">
              <a:latin typeface="Calibri" panose="020F0502020204030204" pitchFamily="34" charset="0"/>
              <a:ea typeface="Yu Mincho" panose="02020400000000000000" pitchFamily="18" charset="-128"/>
              <a:cs typeface="Arial" panose="020B0604020202020204" pitchFamily="34" charset="0"/>
            </a:endParaRPr>
          </a:p>
          <a:p>
            <a:pPr marL="0" marR="0">
              <a:lnSpc>
                <a:spcPct val="100000"/>
              </a:lnSpc>
              <a:spcBef>
                <a:spcPts val="0"/>
              </a:spcBef>
              <a:spcAft>
                <a:spcPts val="800"/>
              </a:spcAft>
            </a:pPr>
            <a:r>
              <a:rPr lang="en-US" sz="2400">
                <a:effectLst/>
                <a:latin typeface="Calibri" panose="020F0502020204030204" pitchFamily="34" charset="0"/>
                <a:ea typeface="Yu Mincho" panose="02020400000000000000" pitchFamily="18" charset="-128"/>
                <a:cs typeface="Arial" panose="020B0604020202020204" pitchFamily="34" charset="0"/>
              </a:rPr>
              <a:t>Advanced reactor types such as liquid </a:t>
            </a:r>
            <a:r>
              <a:rPr lang="en-US" sz="2400">
                <a:latin typeface="Calibri" panose="020F0502020204030204" pitchFamily="34" charset="0"/>
                <a:ea typeface="Yu Mincho" panose="02020400000000000000" pitchFamily="18" charset="-128"/>
                <a:cs typeface="Arial" panose="020B0604020202020204" pitchFamily="34" charset="0"/>
              </a:rPr>
              <a:t>metal or molten salt can support industrial process needs</a:t>
            </a:r>
            <a:endParaRPr lang="en-US" sz="2400">
              <a:effectLst/>
              <a:latin typeface="Calibri" panose="020F0502020204030204" pitchFamily="34" charset="0"/>
              <a:ea typeface="Yu Mincho" panose="02020400000000000000" pitchFamily="18" charset="-128"/>
              <a:cs typeface="Arial" panose="020B0604020202020204" pitchFamily="34" charset="0"/>
            </a:endParaRPr>
          </a:p>
        </p:txBody>
      </p:sp>
      <p:pic>
        <p:nvPicPr>
          <p:cNvPr id="5" name="Picture 4" descr="Timeline&#10;&#10;Description automatically generated">
            <a:extLst>
              <a:ext uri="{FF2B5EF4-FFF2-40B4-BE49-F238E27FC236}">
                <a16:creationId xmlns:a16="http://schemas.microsoft.com/office/drawing/2014/main" id="{F075C827-6BC8-E0C6-2E82-89A02E5F4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74" y="759118"/>
            <a:ext cx="5321026" cy="5928722"/>
          </a:xfrm>
          <a:prstGeom prst="rect">
            <a:avLst/>
          </a:prstGeom>
        </p:spPr>
      </p:pic>
      <p:sp>
        <p:nvSpPr>
          <p:cNvPr id="4" name="Title 1">
            <a:extLst>
              <a:ext uri="{FF2B5EF4-FFF2-40B4-BE49-F238E27FC236}">
                <a16:creationId xmlns:a16="http://schemas.microsoft.com/office/drawing/2014/main" id="{E5361BC5-65EA-443B-5EAA-F8B7CEFD93FB}"/>
              </a:ext>
            </a:extLst>
          </p:cNvPr>
          <p:cNvSpPr txBox="1">
            <a:spLocks/>
          </p:cNvSpPr>
          <p:nvPr/>
        </p:nvSpPr>
        <p:spPr bwMode="auto">
          <a:xfrm>
            <a:off x="0" y="0"/>
            <a:ext cx="12192000" cy="68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kern="1200">
                <a:solidFill>
                  <a:srgbClr val="214877"/>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9pPr>
          </a:lstStyle>
          <a:p>
            <a:r>
              <a:rPr lang="en-US">
                <a:solidFill>
                  <a:schemeClr val="bg1"/>
                </a:solidFill>
              </a:rPr>
              <a:t>Industrial Applications of Nuclear Energy</a:t>
            </a:r>
          </a:p>
        </p:txBody>
      </p:sp>
    </p:spTree>
    <p:extLst>
      <p:ext uri="{BB962C8B-B14F-4D97-AF65-F5344CB8AC3E}">
        <p14:creationId xmlns:p14="http://schemas.microsoft.com/office/powerpoint/2010/main" val="21226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2" y="0"/>
            <a:ext cx="12223622" cy="685800"/>
          </a:xfrm>
          <a:solidFill>
            <a:schemeClr val="tx1"/>
          </a:solidFill>
        </p:spPr>
        <p:txBody>
          <a:bodyPr>
            <a:normAutofit/>
          </a:bodyPr>
          <a:lstStyle/>
          <a:p>
            <a:r>
              <a:rPr lang="en-US" sz="4000">
                <a:solidFill>
                  <a:schemeClr val="bg1"/>
                </a:solidFill>
              </a:rPr>
              <a:t>Advanced Reactor Applications</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12</a:t>
            </a:fld>
            <a:endParaRPr lang="en-US">
              <a:solidFill>
                <a:srgbClr val="214877">
                  <a:tint val="75000"/>
                </a:srgb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12192000" cy="6578601"/>
          </a:xfrm>
          <a:prstGeom prst="rect">
            <a:avLst/>
          </a:prstGeom>
        </p:spPr>
      </p:pic>
    </p:spTree>
    <p:extLst>
      <p:ext uri="{BB962C8B-B14F-4D97-AF65-F5344CB8AC3E}">
        <p14:creationId xmlns:p14="http://schemas.microsoft.com/office/powerpoint/2010/main" val="163456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Reactor Designs, Old and New</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13</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5608147"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a:t>Light Water Reactor</a:t>
            </a:r>
          </a:p>
          <a:p>
            <a:pPr marL="285750" indent="-285750">
              <a:buFont typeface="Arial" panose="020B0604020202020204" pitchFamily="34" charset="0"/>
              <a:buChar char="•"/>
            </a:pPr>
            <a:r>
              <a:rPr lang="en-US" sz="3200">
                <a:cs typeface="Calibri"/>
              </a:rPr>
              <a:t>High Temperature Reactor</a:t>
            </a:r>
          </a:p>
          <a:p>
            <a:pPr marL="285750" indent="-285750">
              <a:buFont typeface="Arial" panose="020B0604020202020204" pitchFamily="34" charset="0"/>
              <a:buChar char="•"/>
            </a:pPr>
            <a:r>
              <a:rPr lang="en-US" sz="3200">
                <a:cs typeface="Calibri"/>
              </a:rPr>
              <a:t>Liquid Metal Reactor</a:t>
            </a:r>
          </a:p>
          <a:p>
            <a:pPr marL="285750" indent="-285750">
              <a:buFont typeface="Arial" panose="020B0604020202020204" pitchFamily="34" charset="0"/>
              <a:buChar char="•"/>
            </a:pPr>
            <a:r>
              <a:rPr lang="en-US" sz="3200">
                <a:cs typeface="Calibri"/>
              </a:rPr>
              <a:t>Molten Salt Reactor</a:t>
            </a:r>
          </a:p>
          <a:p>
            <a:pPr marL="285750" indent="-285750">
              <a:buFont typeface="Arial" panose="020B0604020202020204" pitchFamily="34" charset="0"/>
              <a:buChar char="•"/>
            </a:pPr>
            <a:r>
              <a:rPr lang="en-US" sz="3200">
                <a:cs typeface="Calibri"/>
              </a:rPr>
              <a:t>Micro Reactor</a:t>
            </a:r>
          </a:p>
          <a:p>
            <a:pPr marL="285750" indent="-285750">
              <a:buFont typeface="Arial" panose="020B0604020202020204" pitchFamily="34" charset="0"/>
              <a:buChar char="•"/>
            </a:pPr>
            <a:endParaRPr lang="en-US" sz="3200">
              <a:cs typeface="Calibri"/>
            </a:endParaRPr>
          </a:p>
        </p:txBody>
      </p:sp>
    </p:spTree>
    <p:extLst>
      <p:ext uri="{BB962C8B-B14F-4D97-AF65-F5344CB8AC3E}">
        <p14:creationId xmlns:p14="http://schemas.microsoft.com/office/powerpoint/2010/main" val="2888767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Light Water Reactor (LWR)</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14</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5608147"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a:t>Light Water Reactor (LWR) Small Modular Reactor (SMR)</a:t>
            </a:r>
          </a:p>
          <a:p>
            <a:pPr marL="742950" lvl="1" indent="-285750">
              <a:buFont typeface="Arial" panose="020B0604020202020204" pitchFamily="34" charset="0"/>
              <a:buChar char="•"/>
            </a:pPr>
            <a:r>
              <a:rPr lang="en-US" sz="3200"/>
              <a:t>Use water as the coolant and moderator</a:t>
            </a:r>
          </a:p>
          <a:p>
            <a:pPr marL="742950" lvl="1" indent="-285750">
              <a:buFont typeface="Arial" panose="020B0604020202020204" pitchFamily="34" charset="0"/>
              <a:buChar char="•"/>
            </a:pPr>
            <a:r>
              <a:rPr lang="en-US" sz="3200"/>
              <a:t>Builds on existing LWR technology and extensive operating experience</a:t>
            </a:r>
          </a:p>
          <a:p>
            <a:pPr marL="742950" lvl="1" indent="-285750">
              <a:buFont typeface="Arial" panose="020B0604020202020204" pitchFamily="34" charset="0"/>
              <a:buChar char="•"/>
            </a:pPr>
            <a:r>
              <a:rPr lang="en-US" sz="3200"/>
              <a:t>&gt;80% of reactors worldwide are LWRs</a:t>
            </a:r>
          </a:p>
          <a:p>
            <a:pPr marL="285750" indent="-285750">
              <a:buFont typeface="Arial" panose="020B0604020202020204" pitchFamily="34" charset="0"/>
              <a:buChar char="•"/>
            </a:pPr>
            <a:endParaRPr lang="en-US" sz="3200">
              <a:cs typeface="Calibri"/>
            </a:endParaRPr>
          </a:p>
        </p:txBody>
      </p:sp>
      <p:pic>
        <p:nvPicPr>
          <p:cNvPr id="4" name="Picture 5" descr="Diagram, schematic&#10;&#10;Description automatically generated">
            <a:extLst>
              <a:ext uri="{FF2B5EF4-FFF2-40B4-BE49-F238E27FC236}">
                <a16:creationId xmlns:a16="http://schemas.microsoft.com/office/drawing/2014/main" id="{AC04E1A7-E730-BF67-E062-01827BEEF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332" y="1062833"/>
            <a:ext cx="3587417" cy="464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8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High Temperature Reactor (HTR)</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15</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5608147" cy="550920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dirty="0">
                <a:latin typeface="Franklin Gothic Book"/>
              </a:rPr>
              <a:t>High Temperature Reactor (HTR) SMR</a:t>
            </a:r>
          </a:p>
          <a:p>
            <a:pPr marL="742950" lvl="1" indent="-285750">
              <a:buFont typeface="Arial" panose="020B0604020202020204" pitchFamily="34" charset="0"/>
              <a:buChar char="•"/>
            </a:pPr>
            <a:r>
              <a:rPr lang="en-US" sz="3200" dirty="0">
                <a:latin typeface="Franklin Gothic Book"/>
              </a:rPr>
              <a:t>Use graphite as a moderator and gas (i.e. helium) as a coolant</a:t>
            </a:r>
          </a:p>
          <a:p>
            <a:pPr marL="742950" lvl="1" indent="-285750">
              <a:buFont typeface="Arial" panose="020B0604020202020204" pitchFamily="34" charset="0"/>
              <a:buChar char="•"/>
            </a:pPr>
            <a:r>
              <a:rPr lang="en-US" sz="3200" dirty="0">
                <a:latin typeface="Franklin Gothic Book"/>
              </a:rPr>
              <a:t>Long history of commercial operation in the United Kingdom</a:t>
            </a:r>
          </a:p>
          <a:p>
            <a:pPr marL="742950" lvl="1" indent="-285750">
              <a:buFont typeface="Arial" panose="020B0604020202020204" pitchFamily="34" charset="0"/>
              <a:buChar char="•"/>
            </a:pPr>
            <a:r>
              <a:rPr lang="en-US" sz="3200" dirty="0">
                <a:latin typeface="Franklin Gothic Book"/>
              </a:rPr>
              <a:t>Output temperatures can reach up to 750°C</a:t>
            </a:r>
          </a:p>
          <a:p>
            <a:pPr marL="285750" indent="-285750">
              <a:buFont typeface="Arial" panose="020B0604020202020204" pitchFamily="34" charset="0"/>
              <a:buChar char="•"/>
            </a:pPr>
            <a:endParaRPr lang="en-US" sz="3200">
              <a:cs typeface="Calibri"/>
            </a:endParaRPr>
          </a:p>
        </p:txBody>
      </p:sp>
      <p:pic>
        <p:nvPicPr>
          <p:cNvPr id="5" name="Graphic 6">
            <a:extLst>
              <a:ext uri="{FF2B5EF4-FFF2-40B4-BE49-F238E27FC236}">
                <a16:creationId xmlns:a16="http://schemas.microsoft.com/office/drawing/2014/main" id="{1D96BD8C-E5D1-4E55-85EA-074222927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259" y="2035119"/>
            <a:ext cx="5168697" cy="32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9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Liquid Metal Reactor</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16</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5608147" cy="550920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a:t>Liquid Metal (LM) SMR</a:t>
            </a:r>
          </a:p>
          <a:p>
            <a:pPr marL="742950" lvl="1" indent="-285750">
              <a:buFont typeface="Arial" panose="020B0604020202020204" pitchFamily="34" charset="0"/>
              <a:buChar char="•"/>
            </a:pPr>
            <a:r>
              <a:rPr lang="en-US" sz="3200"/>
              <a:t>Use liquid metal (i.e. sodium) as a coolant with solid fuel</a:t>
            </a:r>
          </a:p>
          <a:p>
            <a:pPr marL="742950" lvl="1" indent="-285750">
              <a:buFont typeface="Arial" panose="020B0604020202020204" pitchFamily="34" charset="0"/>
              <a:buChar char="•"/>
            </a:pPr>
            <a:r>
              <a:rPr lang="en-US" sz="3200"/>
              <a:t>Operate at or near atmospheric pressure</a:t>
            </a:r>
          </a:p>
          <a:p>
            <a:pPr marL="742950" lvl="1" indent="-285750">
              <a:buFont typeface="Arial" panose="020B0604020202020204" pitchFamily="34" charset="0"/>
              <a:buChar char="•"/>
            </a:pPr>
            <a:r>
              <a:rPr lang="en-US" sz="3200"/>
              <a:t>Can be used as breeder reactors that produce more fissile material than they consume</a:t>
            </a:r>
          </a:p>
          <a:p>
            <a:pPr marL="285750" indent="-285750">
              <a:buFont typeface="Arial" panose="020B0604020202020204" pitchFamily="34" charset="0"/>
              <a:buChar char="•"/>
            </a:pPr>
            <a:endParaRPr lang="en-US" sz="3200">
              <a:cs typeface="Calibri"/>
            </a:endParaRPr>
          </a:p>
        </p:txBody>
      </p:sp>
      <p:pic>
        <p:nvPicPr>
          <p:cNvPr id="4" name="Picture 3" descr="Diagram, engineering drawing&#10;&#10;Description automatically generated">
            <a:extLst>
              <a:ext uri="{FF2B5EF4-FFF2-40B4-BE49-F238E27FC236}">
                <a16:creationId xmlns:a16="http://schemas.microsoft.com/office/drawing/2014/main" id="{B37625E7-166C-D3D8-0578-268325AEE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914" y="1808355"/>
            <a:ext cx="5686312" cy="367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13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Molten Salt Reactor</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17</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5608147"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a:t>Molten Salt SMR</a:t>
            </a:r>
          </a:p>
          <a:p>
            <a:pPr marL="742950" lvl="1" indent="-285750">
              <a:buFont typeface="Arial" panose="020B0604020202020204" pitchFamily="34" charset="0"/>
              <a:buChar char="•"/>
            </a:pPr>
            <a:r>
              <a:rPr lang="en-US" sz="3200"/>
              <a:t>Use molten salt as a coolant with solid or dissolved fuel</a:t>
            </a:r>
          </a:p>
          <a:p>
            <a:pPr marL="742950" lvl="1" indent="-285750">
              <a:buFont typeface="Arial" panose="020B0604020202020204" pitchFamily="34" charset="0"/>
              <a:buChar char="•"/>
            </a:pPr>
            <a:r>
              <a:rPr lang="en-US" sz="3200"/>
              <a:t>Operate at or near atmospheric pressure</a:t>
            </a:r>
          </a:p>
          <a:p>
            <a:pPr marL="742950" lvl="1" indent="-285750">
              <a:buFont typeface="Arial" panose="020B0604020202020204" pitchFamily="34" charset="0"/>
              <a:buChar char="•"/>
            </a:pPr>
            <a:r>
              <a:rPr lang="en-US" sz="3200"/>
              <a:t>Dissolved fuel allows for online fueling / processing</a:t>
            </a:r>
          </a:p>
          <a:p>
            <a:pPr marL="285750" indent="-285750">
              <a:buFont typeface="Arial" panose="020B0604020202020204" pitchFamily="34" charset="0"/>
              <a:buChar char="•"/>
            </a:pPr>
            <a:endParaRPr lang="en-US" sz="3200">
              <a:cs typeface="Calibri"/>
            </a:endParaRPr>
          </a:p>
        </p:txBody>
      </p:sp>
      <p:pic>
        <p:nvPicPr>
          <p:cNvPr id="5" name="Picture 3" descr="Diagram&#10;&#10;Description automatically generated">
            <a:extLst>
              <a:ext uri="{FF2B5EF4-FFF2-40B4-BE49-F238E27FC236}">
                <a16:creationId xmlns:a16="http://schemas.microsoft.com/office/drawing/2014/main" id="{1E2FC540-8CFF-0A68-5045-2F524B17A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576" y="1267179"/>
            <a:ext cx="5289657" cy="34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464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Micro Reactor</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18</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5608147"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a:t>Micro Reactor</a:t>
            </a:r>
          </a:p>
          <a:p>
            <a:pPr marL="742950" lvl="1" indent="-285750">
              <a:buFont typeface="Arial" panose="020B0604020202020204" pitchFamily="34" charset="0"/>
              <a:buChar char="•"/>
            </a:pPr>
            <a:r>
              <a:rPr lang="en-US" sz="3200"/>
              <a:t>Very small portable reactor in an integrated package</a:t>
            </a:r>
          </a:p>
          <a:p>
            <a:pPr marL="742950" lvl="1" indent="-285750">
              <a:buFont typeface="Arial" panose="020B0604020202020204" pitchFamily="34" charset="0"/>
              <a:buChar char="•"/>
            </a:pPr>
            <a:r>
              <a:rPr lang="en-US" sz="3200"/>
              <a:t>Can be shipped to and deployed in remote locations</a:t>
            </a:r>
          </a:p>
          <a:p>
            <a:pPr marL="742950" lvl="1" indent="-285750">
              <a:buFont typeface="Arial" panose="020B0604020202020204" pitchFamily="34" charset="0"/>
              <a:buChar char="•"/>
            </a:pPr>
            <a:r>
              <a:rPr lang="en-US" sz="3200"/>
              <a:t>Generate up to 20 megawatts of thermal energy</a:t>
            </a:r>
          </a:p>
          <a:p>
            <a:pPr marL="285750" indent="-285750">
              <a:buFont typeface="Arial" panose="020B0604020202020204" pitchFamily="34" charset="0"/>
              <a:buChar char="•"/>
            </a:pPr>
            <a:endParaRPr lang="en-US" sz="3200">
              <a:cs typeface="Calibri"/>
            </a:endParaRPr>
          </a:p>
        </p:txBody>
      </p:sp>
      <p:pic>
        <p:nvPicPr>
          <p:cNvPr id="4" name="Picture 4">
            <a:extLst>
              <a:ext uri="{FF2B5EF4-FFF2-40B4-BE49-F238E27FC236}">
                <a16:creationId xmlns:a16="http://schemas.microsoft.com/office/drawing/2014/main" id="{84D89130-7114-4114-8481-C56F716A9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319" y="3082480"/>
            <a:ext cx="5656914" cy="320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155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FA2BAF-6700-34B9-8E0C-1E146D151891}"/>
              </a:ext>
            </a:extLst>
          </p:cNvPr>
          <p:cNvPicPr>
            <a:picLocks noChangeAspect="1"/>
          </p:cNvPicPr>
          <p:nvPr/>
        </p:nvPicPr>
        <p:blipFill>
          <a:blip r:embed="rId3"/>
          <a:stretch>
            <a:fillRect/>
          </a:stretch>
        </p:blipFill>
        <p:spPr>
          <a:xfrm>
            <a:off x="838200" y="-207292"/>
            <a:ext cx="11069875" cy="7065292"/>
          </a:xfrm>
          <a:prstGeom prst="rect">
            <a:avLst/>
          </a:prstGeom>
        </p:spPr>
      </p:pic>
    </p:spTree>
    <p:extLst>
      <p:ext uri="{BB962C8B-B14F-4D97-AF65-F5344CB8AC3E}">
        <p14:creationId xmlns:p14="http://schemas.microsoft.com/office/powerpoint/2010/main" val="43123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Our Clean Energy Imperative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5608147"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Franklin Gothic Book"/>
              </a:rPr>
              <a:t>Fossil fuels are plentiful and cheap but contribute to climate change</a:t>
            </a:r>
            <a:endParaRPr lang="en-US" dirty="0"/>
          </a:p>
          <a:p>
            <a:pPr marL="285750" indent="-285750">
              <a:buFont typeface="Arial" panose="020B0604020202020204" pitchFamily="34" charset="0"/>
              <a:buChar char="•"/>
            </a:pPr>
            <a:r>
              <a:rPr lang="en-US" dirty="0">
                <a:latin typeface="Franklin Gothic Book"/>
              </a:rPr>
              <a:t>Increased access to energy improves quality of life; especially important in developing nations</a:t>
            </a:r>
          </a:p>
          <a:p>
            <a:pPr marL="285750" indent="-285750">
              <a:buFont typeface="Arial" panose="020B0604020202020204" pitchFamily="34" charset="0"/>
              <a:buChar char="•"/>
            </a:pPr>
            <a:r>
              <a:rPr lang="en-US" dirty="0">
                <a:latin typeface="Franklin Gothic Book"/>
              </a:rPr>
              <a:t>Rapidly deploying carbon free energy is essential, especially in developing economies that are heavily reliant on cheap energy from coal</a:t>
            </a:r>
          </a:p>
          <a:p>
            <a:pPr marL="285750" indent="-285750">
              <a:buFont typeface="Arial" panose="020B0604020202020204" pitchFamily="34" charset="0"/>
              <a:buChar char="•"/>
            </a:pPr>
            <a:r>
              <a:rPr lang="en-US" dirty="0">
                <a:latin typeface="Franklin Gothic Book"/>
              </a:rPr>
              <a:t>Current renewable energy and battery technologies are insufficient to meet the demand</a:t>
            </a:r>
          </a:p>
          <a:p>
            <a:pPr marL="285750" indent="-285750">
              <a:buFont typeface="Arial" panose="020B0604020202020204" pitchFamily="34" charset="0"/>
              <a:buChar char="•"/>
            </a:pPr>
            <a:r>
              <a:rPr lang="en-US" dirty="0">
                <a:latin typeface="Franklin Gothic Book"/>
              </a:rPr>
              <a:t>Nuclear energy is the only currently available, carbon-free, rapidly deployable energy source that can produce power day and night</a:t>
            </a:r>
          </a:p>
          <a:p>
            <a:pPr marL="285750" indent="-285750">
              <a:buFont typeface="Arial" panose="020B0604020202020204" pitchFamily="34" charset="0"/>
              <a:buChar char="•"/>
            </a:pPr>
            <a:r>
              <a:rPr lang="en-US" dirty="0">
                <a:latin typeface="Franklin Gothic Book"/>
              </a:rPr>
              <a:t>Thus, deployment of nuclear energy, especially in locations with high reliance on coal, is urgently needed</a:t>
            </a:r>
            <a:endParaRPr lang="en-US" dirty="0">
              <a:latin typeface="Franklin Gothic Book"/>
              <a:cs typeface="Calibri"/>
            </a:endParaRPr>
          </a:p>
          <a:p>
            <a:pPr marL="285750" indent="-285750">
              <a:buFont typeface="Arial" panose="020B0604020202020204" pitchFamily="34" charset="0"/>
              <a:buChar char="•"/>
            </a:pPr>
            <a:endParaRPr lang="en-US">
              <a:cs typeface="Calibri"/>
            </a:endParaRPr>
          </a:p>
        </p:txBody>
      </p:sp>
      <p:pic>
        <p:nvPicPr>
          <p:cNvPr id="6" name="Picture 6">
            <a:extLst>
              <a:ext uri="{FF2B5EF4-FFF2-40B4-BE49-F238E27FC236}">
                <a16:creationId xmlns:a16="http://schemas.microsoft.com/office/drawing/2014/main" id="{77E5E83F-3D8E-D2F4-92A7-90F2028183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83136" y="1287302"/>
            <a:ext cx="4339330" cy="4339330"/>
          </a:xfrm>
          <a:prstGeom prst="rect">
            <a:avLst/>
          </a:prstGeom>
        </p:spPr>
      </p:pic>
      <p:sp>
        <p:nvSpPr>
          <p:cNvPr id="4" name="Text Placeholder 4">
            <a:extLst>
              <a:ext uri="{FF2B5EF4-FFF2-40B4-BE49-F238E27FC236}">
                <a16:creationId xmlns:a16="http://schemas.microsoft.com/office/drawing/2014/main" id="{E90416C2-24CB-5F27-BE34-2BACC641B222}"/>
              </a:ext>
            </a:extLst>
          </p:cNvPr>
          <p:cNvSpPr txBox="1">
            <a:spLocks/>
          </p:cNvSpPr>
          <p:nvPr/>
        </p:nvSpPr>
        <p:spPr bwMode="auto">
          <a:xfrm>
            <a:off x="5838739" y="5939406"/>
            <a:ext cx="5083728" cy="558070"/>
          </a:xfrm>
          <a:prstGeom prst="rect">
            <a:avLst/>
          </a:prstGeom>
          <a:solidFill>
            <a:schemeClr val="accent2"/>
          </a:solidFill>
          <a:ln>
            <a:noFill/>
          </a:ln>
        </p:spPr>
        <p:txBody>
          <a:bodyPr vert="horz" wrap="square" lIns="91440" tIns="45720" rIns="91440" bIns="45720" numCol="1" anchor="t" anchorCtr="0" compatLnSpc="1">
            <a:prstTxWarp prst="textNoShape">
              <a:avLst/>
            </a:prstTxWarp>
            <a:normAutofit/>
          </a:bodyPr>
          <a:lstStyle>
            <a:lvl1pPr marL="0" indent="0" algn="l" rtl="0" eaLnBrk="1" fontAlgn="base" hangingPunct="1">
              <a:lnSpc>
                <a:spcPct val="90000"/>
              </a:lnSpc>
              <a:spcBef>
                <a:spcPts val="1000"/>
              </a:spcBef>
              <a:spcAft>
                <a:spcPct val="0"/>
              </a:spcAft>
              <a:buFont typeface="Arial" panose="020B0604020202020204" pitchFamily="34" charset="0"/>
              <a:buNone/>
              <a:defRPr sz="1600" kern="1200">
                <a:solidFill>
                  <a:schemeClr val="tx1"/>
                </a:solidFill>
                <a:latin typeface="+mn-lt"/>
                <a:ea typeface="+mn-ea"/>
                <a:cs typeface="+mn-cs"/>
              </a:defRPr>
            </a:lvl1pPr>
            <a:lvl2pPr marL="457200" indent="0" algn="l" rtl="0" eaLnBrk="1" fontAlgn="base" hangingPunct="1">
              <a:lnSpc>
                <a:spcPct val="90000"/>
              </a:lnSpc>
              <a:spcBef>
                <a:spcPts val="500"/>
              </a:spcBef>
              <a:spcAft>
                <a:spcPct val="0"/>
              </a:spcAft>
              <a:buFont typeface="Arial" panose="020B0604020202020204" pitchFamily="34" charset="0"/>
              <a:buNone/>
              <a:defRPr sz="1400" kern="1200">
                <a:solidFill>
                  <a:schemeClr val="tx1"/>
                </a:solidFill>
                <a:latin typeface="+mn-lt"/>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200" kern="1200">
                <a:solidFill>
                  <a:schemeClr val="tx1"/>
                </a:solidFill>
                <a:latin typeface="+mn-lt"/>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000" kern="1200">
                <a:solidFill>
                  <a:schemeClr val="tx1"/>
                </a:solidFill>
                <a:latin typeface="+mn-lt"/>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solidFill>
                  <a:schemeClr val="bg2"/>
                </a:solidFill>
              </a:rPr>
              <a:t>Nuclear energy is an important component to addressing environmental concerns and quality of life worldwide</a:t>
            </a:r>
          </a:p>
        </p:txBody>
      </p:sp>
    </p:spTree>
    <p:extLst>
      <p:ext uri="{BB962C8B-B14F-4D97-AF65-F5344CB8AC3E}">
        <p14:creationId xmlns:p14="http://schemas.microsoft.com/office/powerpoint/2010/main" val="1241670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Advanced Reactor Development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20</a:t>
            </a:fld>
            <a:endParaRPr lang="en-US">
              <a:solidFill>
                <a:srgbClr val="214877">
                  <a:tint val="75000"/>
                </a:srgbClr>
              </a:solidFill>
            </a:endParaRPr>
          </a:p>
        </p:txBody>
      </p:sp>
      <p:pic>
        <p:nvPicPr>
          <p:cNvPr id="4" name="Picture 4">
            <a:extLst>
              <a:ext uri="{FF2B5EF4-FFF2-40B4-BE49-F238E27FC236}">
                <a16:creationId xmlns:a16="http://schemas.microsoft.com/office/drawing/2014/main" id="{D613B359-F39C-47BB-AB39-2CC9DCA2EAA7}"/>
              </a:ext>
            </a:extLst>
          </p:cNvPr>
          <p:cNvPicPr>
            <a:picLocks noChangeAspect="1"/>
          </p:cNvPicPr>
          <p:nvPr/>
        </p:nvPicPr>
        <p:blipFill rotWithShape="1">
          <a:blip r:embed="rId3"/>
          <a:srcRect l="3761" t="5876" r="3761" b="832"/>
          <a:stretch/>
        </p:blipFill>
        <p:spPr>
          <a:xfrm>
            <a:off x="0" y="685799"/>
            <a:ext cx="12192000" cy="6172201"/>
          </a:xfrm>
          <a:prstGeom prst="rect">
            <a:avLst/>
          </a:prstGeom>
        </p:spPr>
      </p:pic>
      <p:pic>
        <p:nvPicPr>
          <p:cNvPr id="5" name="Picture 5">
            <a:extLst>
              <a:ext uri="{FF2B5EF4-FFF2-40B4-BE49-F238E27FC236}">
                <a16:creationId xmlns:a16="http://schemas.microsoft.com/office/drawing/2014/main" id="{00A7A604-F7C1-4D38-A7BC-4D266617DDA0}"/>
              </a:ext>
            </a:extLst>
          </p:cNvPr>
          <p:cNvPicPr>
            <a:picLocks noChangeAspect="1"/>
          </p:cNvPicPr>
          <p:nvPr/>
        </p:nvPicPr>
        <p:blipFill>
          <a:blip r:embed="rId4"/>
          <a:stretch>
            <a:fillRect/>
          </a:stretch>
        </p:blipFill>
        <p:spPr>
          <a:xfrm>
            <a:off x="909837" y="494101"/>
            <a:ext cx="10323859" cy="6253112"/>
          </a:xfrm>
          <a:prstGeom prst="rect">
            <a:avLst/>
          </a:prstGeom>
        </p:spPr>
      </p:pic>
    </p:spTree>
    <p:extLst>
      <p:ext uri="{BB962C8B-B14F-4D97-AF65-F5344CB8AC3E}">
        <p14:creationId xmlns:p14="http://schemas.microsoft.com/office/powerpoint/2010/main" val="940548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Electric Utility Interest in SMRs</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21</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405593" y="906601"/>
            <a:ext cx="8205007" cy="563231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Site selection</a:t>
            </a:r>
          </a:p>
          <a:p>
            <a:pPr marL="285750" indent="-285750">
              <a:buFont typeface="Arial" panose="020B0604020202020204" pitchFamily="34" charset="0"/>
              <a:buChar char="•"/>
            </a:pPr>
            <a:r>
              <a:rPr lang="en-US" sz="2400"/>
              <a:t>Lower land and water usage </a:t>
            </a:r>
          </a:p>
          <a:p>
            <a:pPr marL="285750" indent="-285750">
              <a:buFont typeface="Arial" panose="020B0604020202020204" pitchFamily="34" charset="0"/>
              <a:buChar char="•"/>
            </a:pPr>
            <a:r>
              <a:rPr lang="en-US" sz="2400"/>
              <a:t>Adaptable to broader seismic</a:t>
            </a:r>
            <a:br>
              <a:rPr lang="en-US" sz="2400"/>
            </a:br>
            <a:r>
              <a:rPr lang="en-US" sz="2400"/>
              <a:t>conditions</a:t>
            </a:r>
          </a:p>
          <a:p>
            <a:pPr marL="285750" indent="-285750">
              <a:buFont typeface="Arial" panose="020B0604020202020204" pitchFamily="34" charset="0"/>
              <a:buChar char="•"/>
            </a:pPr>
            <a:r>
              <a:rPr lang="en-US" sz="2400"/>
              <a:t>Load demand</a:t>
            </a:r>
          </a:p>
          <a:p>
            <a:pPr marL="285750" indent="-285750">
              <a:buFont typeface="Arial" panose="020B0604020202020204" pitchFamily="34" charset="0"/>
              <a:buChar char="•"/>
            </a:pPr>
            <a:r>
              <a:rPr lang="en-US" sz="2400"/>
              <a:t>Better match to power needs</a:t>
            </a:r>
          </a:p>
          <a:p>
            <a:pPr marL="285750" indent="-285750">
              <a:buFont typeface="Arial" panose="020B0604020202020204" pitchFamily="34" charset="0"/>
              <a:buChar char="•"/>
            </a:pPr>
            <a:r>
              <a:rPr lang="en-US" sz="2400"/>
              <a:t>Replacement of older coal plants</a:t>
            </a:r>
          </a:p>
          <a:p>
            <a:pPr marL="285750" indent="-285750">
              <a:buFont typeface="Arial" panose="020B0604020202020204" pitchFamily="34" charset="0"/>
              <a:buChar char="•"/>
            </a:pPr>
            <a:r>
              <a:rPr lang="en-US" sz="2400"/>
              <a:t>Demand growth</a:t>
            </a:r>
          </a:p>
          <a:p>
            <a:pPr marL="285750" indent="-285750">
              <a:buFont typeface="Arial" panose="020B0604020202020204" pitchFamily="34" charset="0"/>
              <a:buChar char="•"/>
            </a:pPr>
            <a:r>
              <a:rPr lang="en-US" sz="2400"/>
              <a:t>Incremental capacity addition for</a:t>
            </a:r>
            <a:br>
              <a:rPr lang="en-US" sz="2400"/>
            </a:br>
            <a:r>
              <a:rPr lang="en-US" sz="2400"/>
              <a:t>regions with low demand growth</a:t>
            </a:r>
          </a:p>
          <a:p>
            <a:pPr marL="285750" indent="-285750">
              <a:buFont typeface="Arial" panose="020B0604020202020204" pitchFamily="34" charset="0"/>
              <a:buChar char="•"/>
            </a:pPr>
            <a:r>
              <a:rPr lang="en-US" sz="2400"/>
              <a:t>Grid stability</a:t>
            </a:r>
          </a:p>
          <a:p>
            <a:pPr marL="285750" indent="-285750">
              <a:buFont typeface="Arial" panose="020B0604020202020204" pitchFamily="34" charset="0"/>
              <a:buChar char="•"/>
            </a:pPr>
            <a:r>
              <a:rPr lang="en-US" sz="2400"/>
              <a:t>Closer match to traditional power generators</a:t>
            </a:r>
          </a:p>
          <a:p>
            <a:pPr marL="285750" indent="-285750">
              <a:buFont typeface="Arial" panose="020B0604020202020204" pitchFamily="34" charset="0"/>
              <a:buChar char="•"/>
            </a:pPr>
            <a:r>
              <a:rPr lang="en-US" sz="2400"/>
              <a:t>Smaller fraction of total grid capacity</a:t>
            </a:r>
          </a:p>
          <a:p>
            <a:pPr marL="285750" indent="-285750">
              <a:buFont typeface="Arial" panose="020B0604020202020204" pitchFamily="34" charset="0"/>
              <a:buChar char="•"/>
            </a:pPr>
            <a:r>
              <a:rPr lang="en-US" sz="2400"/>
              <a:t>Potential to offset non-dispatchable unreliable sources (e.g. wind, solar)</a:t>
            </a:r>
          </a:p>
        </p:txBody>
      </p:sp>
      <p:sp>
        <p:nvSpPr>
          <p:cNvPr id="5" name="Text Box 3">
            <a:extLst>
              <a:ext uri="{FF2B5EF4-FFF2-40B4-BE49-F238E27FC236}">
                <a16:creationId xmlns:a16="http://schemas.microsoft.com/office/drawing/2014/main" id="{D380C966-C6A9-5B89-CEA4-139BAAB624D8}"/>
              </a:ext>
            </a:extLst>
          </p:cNvPr>
          <p:cNvSpPr txBox="1">
            <a:spLocks noChangeArrowheads="1"/>
          </p:cNvSpPr>
          <p:nvPr/>
        </p:nvSpPr>
        <p:spPr bwMode="auto">
          <a:xfrm>
            <a:off x="6323545" y="1283176"/>
            <a:ext cx="4391021" cy="56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lnSpc>
                <a:spcPct val="83000"/>
              </a:lnSpc>
              <a:spcBef>
                <a:spcPts val="13"/>
              </a:spcBef>
              <a:spcAft>
                <a:spcPts val="1425"/>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roid Sans" charset="0"/>
              </a:defRPr>
            </a:lvl1pPr>
            <a:lvl2pPr>
              <a:lnSpc>
                <a:spcPct val="83000"/>
              </a:lnSpc>
              <a:spcBef>
                <a:spcPts val="13"/>
              </a:spcBef>
              <a:spcAft>
                <a:spcPts val="113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roid Sans" charset="0"/>
              </a:defRPr>
            </a:lvl2pPr>
            <a:lvl3pPr>
              <a:lnSpc>
                <a:spcPct val="83000"/>
              </a:lnSpc>
              <a:spcBef>
                <a:spcPts val="13"/>
              </a:spcBef>
              <a:spcAft>
                <a:spcPts val="8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roid Sans" charset="0"/>
              </a:defRPr>
            </a:lvl3pPr>
            <a:lvl4pPr>
              <a:lnSpc>
                <a:spcPct val="83000"/>
              </a:lnSpc>
              <a:spcBef>
                <a:spcPts val="13"/>
              </a:spcBef>
              <a:spcAft>
                <a:spcPts val="575"/>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4pPr>
            <a:lvl5pPr>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5pPr>
            <a:lvl6pPr marL="25146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6pPr>
            <a:lvl7pPr marL="29718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7pPr>
            <a:lvl8pPr marL="34290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8pPr>
            <a:lvl9pPr marL="38862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9pPr>
          </a:lstStyle>
          <a:p>
            <a:pPr algn="ctr">
              <a:lnSpc>
                <a:spcPct val="90000"/>
              </a:lnSpc>
              <a:spcAft>
                <a:spcPts val="556"/>
              </a:spcAft>
              <a:buClrTx/>
            </a:pPr>
            <a:r>
              <a:rPr lang="en-US" altLang="en-US" sz="1452" b="1">
                <a:solidFill>
                  <a:srgbClr val="0000FF"/>
                </a:solidFill>
                <a:ea typeface="ＭＳ Ｐゴシック" panose="020B0600070205080204" pitchFamily="34" charset="-128"/>
              </a:rPr>
              <a:t>Plants &gt;50 </a:t>
            </a:r>
            <a:r>
              <a:rPr lang="en-US" altLang="en-US" sz="1452" b="1" err="1">
                <a:solidFill>
                  <a:srgbClr val="0000FF"/>
                </a:solidFill>
                <a:ea typeface="ＭＳ Ｐゴシック" panose="020B0600070205080204" pitchFamily="34" charset="-128"/>
              </a:rPr>
              <a:t>yr</a:t>
            </a:r>
            <a:r>
              <a:rPr lang="en-US" altLang="en-US" sz="1452" b="1">
                <a:solidFill>
                  <a:srgbClr val="0000FF"/>
                </a:solidFill>
                <a:ea typeface="ＭＳ Ｐゴシック" panose="020B0600070205080204" pitchFamily="34" charset="-128"/>
              </a:rPr>
              <a:t> old have capacities below 300 MWe</a:t>
            </a:r>
          </a:p>
          <a:p>
            <a:pPr algn="ctr">
              <a:lnSpc>
                <a:spcPct val="90000"/>
              </a:lnSpc>
              <a:spcAft>
                <a:spcPts val="556"/>
              </a:spcAft>
              <a:buClrTx/>
            </a:pPr>
            <a:r>
              <a:rPr lang="en-US" altLang="en-US" sz="1452" b="1">
                <a:solidFill>
                  <a:srgbClr val="0000FF"/>
                </a:solidFill>
                <a:ea typeface="ＭＳ Ｐゴシック" panose="020B0600070205080204" pitchFamily="34" charset="-128"/>
              </a:rPr>
              <a:t>Total capacity for 50+ </a:t>
            </a:r>
            <a:r>
              <a:rPr lang="en-US" altLang="en-US" sz="1452" b="1" err="1">
                <a:solidFill>
                  <a:srgbClr val="0000FF"/>
                </a:solidFill>
                <a:ea typeface="ＭＳ Ｐゴシック" panose="020B0600070205080204" pitchFamily="34" charset="-128"/>
              </a:rPr>
              <a:t>yr</a:t>
            </a:r>
            <a:r>
              <a:rPr lang="en-US" altLang="en-US" sz="1452" b="1">
                <a:solidFill>
                  <a:srgbClr val="0000FF"/>
                </a:solidFill>
                <a:ea typeface="ＭＳ Ｐゴシック" panose="020B0600070205080204" pitchFamily="34" charset="-128"/>
              </a:rPr>
              <a:t> old plants = 49 </a:t>
            </a:r>
            <a:r>
              <a:rPr lang="en-US" altLang="en-US" sz="1452" b="1" err="1">
                <a:solidFill>
                  <a:srgbClr val="0000FF"/>
                </a:solidFill>
                <a:ea typeface="ＭＳ Ｐゴシック" panose="020B0600070205080204" pitchFamily="34" charset="-128"/>
              </a:rPr>
              <a:t>GWe</a:t>
            </a:r>
            <a:endParaRPr lang="en-US" altLang="en-US" sz="1452" b="1">
              <a:solidFill>
                <a:srgbClr val="0000FF"/>
              </a:solidFill>
              <a:ea typeface="ＭＳ Ｐゴシック" panose="020B0600070205080204" pitchFamily="34" charset="-128"/>
            </a:endParaRPr>
          </a:p>
        </p:txBody>
      </p:sp>
      <p:sp>
        <p:nvSpPr>
          <p:cNvPr id="6" name="Text Box 4">
            <a:extLst>
              <a:ext uri="{FF2B5EF4-FFF2-40B4-BE49-F238E27FC236}">
                <a16:creationId xmlns:a16="http://schemas.microsoft.com/office/drawing/2014/main" id="{C2F094AD-1F7A-8433-B695-A16F8DCF2349}"/>
              </a:ext>
            </a:extLst>
          </p:cNvPr>
          <p:cNvSpPr txBox="1">
            <a:spLocks noChangeArrowheads="1"/>
          </p:cNvSpPr>
          <p:nvPr/>
        </p:nvSpPr>
        <p:spPr bwMode="auto">
          <a:xfrm>
            <a:off x="7556315" y="783443"/>
            <a:ext cx="2264116" cy="476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lnSpc>
                <a:spcPct val="83000"/>
              </a:lnSpc>
              <a:spcBef>
                <a:spcPts val="13"/>
              </a:spcBef>
              <a:spcAft>
                <a:spcPts val="1425"/>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roid Sans" charset="0"/>
              </a:defRPr>
            </a:lvl1pPr>
            <a:lvl2pPr>
              <a:lnSpc>
                <a:spcPct val="83000"/>
              </a:lnSpc>
              <a:spcBef>
                <a:spcPts val="13"/>
              </a:spcBef>
              <a:spcAft>
                <a:spcPts val="113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roid Sans" charset="0"/>
              </a:defRPr>
            </a:lvl2pPr>
            <a:lvl3pPr>
              <a:lnSpc>
                <a:spcPct val="83000"/>
              </a:lnSpc>
              <a:spcBef>
                <a:spcPts val="13"/>
              </a:spcBef>
              <a:spcAft>
                <a:spcPts val="8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roid Sans" charset="0"/>
              </a:defRPr>
            </a:lvl3pPr>
            <a:lvl4pPr>
              <a:lnSpc>
                <a:spcPct val="83000"/>
              </a:lnSpc>
              <a:spcBef>
                <a:spcPts val="13"/>
              </a:spcBef>
              <a:spcAft>
                <a:spcPts val="575"/>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4pPr>
            <a:lvl5pPr>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5pPr>
            <a:lvl6pPr marL="25146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6pPr>
            <a:lvl7pPr marL="29718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7pPr>
            <a:lvl8pPr marL="34290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8pPr>
            <a:lvl9pPr marL="3886200" indent="-228600" defTabSz="457200" eaLnBrk="0" fontAlgn="base" hangingPunct="0">
              <a:lnSpc>
                <a:spcPct val="83000"/>
              </a:lnSpc>
              <a:spcBef>
                <a:spcPts val="13"/>
              </a:spcBef>
              <a:spcAft>
                <a:spcPts val="288"/>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roid Sans" charset="0"/>
              </a:defRPr>
            </a:lvl9pPr>
          </a:lstStyle>
          <a:p>
            <a:pPr>
              <a:lnSpc>
                <a:spcPct val="100000"/>
              </a:lnSpc>
              <a:spcAft>
                <a:spcPts val="12"/>
              </a:spcAft>
              <a:buClrTx/>
            </a:pPr>
            <a:r>
              <a:rPr lang="en-US" altLang="en-US" sz="2540" b="1" u="sng">
                <a:ea typeface="ＭＳ Ｐゴシック" panose="020B0600070205080204" pitchFamily="34" charset="-128"/>
              </a:rPr>
              <a:t>U.S. Coal Plants</a:t>
            </a:r>
          </a:p>
        </p:txBody>
      </p:sp>
      <p:pic>
        <p:nvPicPr>
          <p:cNvPr id="7" name="Picture 5">
            <a:extLst>
              <a:ext uri="{FF2B5EF4-FFF2-40B4-BE49-F238E27FC236}">
                <a16:creationId xmlns:a16="http://schemas.microsoft.com/office/drawing/2014/main" id="{8ADAC619-43A7-B71C-D07E-C4B88F7B8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656" y="1686418"/>
            <a:ext cx="4427025" cy="35600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6557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7326"/>
          </a:xfrm>
          <a:solidFill>
            <a:schemeClr val="tx1"/>
          </a:solidFill>
        </p:spPr>
        <p:txBody>
          <a:bodyPr>
            <a:normAutofit fontScale="90000"/>
          </a:bodyPr>
          <a:lstStyle/>
          <a:p>
            <a:r>
              <a:rPr lang="en-US" sz="4000">
                <a:solidFill>
                  <a:schemeClr val="bg1"/>
                </a:solidFill>
              </a:rPr>
              <a:t>Bipartisan Infrastructure Law – </a:t>
            </a:r>
            <a:br>
              <a:rPr lang="en-US" sz="4000">
                <a:solidFill>
                  <a:schemeClr val="bg1"/>
                </a:solidFill>
              </a:rPr>
            </a:br>
            <a:r>
              <a:rPr lang="en-US" sz="4000">
                <a:solidFill>
                  <a:schemeClr val="bg1"/>
                </a:solidFill>
              </a:rPr>
              <a:t>Advanced Reactor Demonstration Program - $2.5 Billion	</a:t>
            </a:r>
          </a:p>
        </p:txBody>
      </p:sp>
      <p:sp>
        <p:nvSpPr>
          <p:cNvPr id="8"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a:ea typeface="+mn-ea"/>
                <a:cs typeface="+mn-cs"/>
              </a:rPr>
              <a:t>November 2022</a:t>
            </a:r>
          </a:p>
        </p:txBody>
      </p:sp>
      <p:sp>
        <p:nvSpPr>
          <p:cNvPr id="7"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5B9BD5">
                    <a:lumMod val="75000"/>
                  </a:srgbClr>
                </a:solidFill>
                <a:effectLst/>
                <a:uLnTx/>
                <a:uFillTx/>
                <a:latin typeface="Franklin Gothic Book"/>
                <a:ea typeface="+mn-ea"/>
                <a:cs typeface="+mn-cs"/>
              </a:rPr>
              <a:t>Office of Nuclear Energy Overview</a:t>
            </a:r>
            <a:endParaRPr kumimoji="0" lang="en-US" sz="1200" b="0" i="0" u="none" strike="noStrike" kern="1200" cap="none" spc="0" normalizeH="0" baseline="0" noProof="0">
              <a:ln>
                <a:noFill/>
              </a:ln>
              <a:solidFill>
                <a:srgbClr val="214877">
                  <a:tint val="75000"/>
                </a:srgbClr>
              </a:solidFill>
              <a:effectLst/>
              <a:uLnTx/>
              <a:uFillTx/>
              <a:latin typeface="Franklin Gothic Book"/>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885C13-66A5-4D66-A6C2-319BA5063639}" type="slidenum">
              <a:rPr kumimoji="0" lang="en-US" sz="1200" b="0" i="0" u="none" strike="noStrike" kern="1200" cap="none" spc="0" normalizeH="0" baseline="0" noProof="0" smtClean="0">
                <a:ln>
                  <a:noFill/>
                </a:ln>
                <a:solidFill>
                  <a:srgbClr val="214877">
                    <a:tint val="75000"/>
                  </a:srgbClr>
                </a:solidFill>
                <a:effectLst/>
                <a:uLnTx/>
                <a:uFillTx/>
                <a:latin typeface="Franklin Gothic Book" panose="020B0503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214877">
                  <a:tint val="75000"/>
                </a:srgbClr>
              </a:solidFill>
              <a:effectLst/>
              <a:uLnTx/>
              <a:uFillTx/>
              <a:latin typeface="Franklin Gothic Book" panose="020B0503020102020204" pitchFamily="34" charset="0"/>
              <a:ea typeface="+mn-ea"/>
              <a:cs typeface="+mn-cs"/>
            </a:endParaRPr>
          </a:p>
        </p:txBody>
      </p:sp>
      <p:sp>
        <p:nvSpPr>
          <p:cNvPr id="17" name="Oval 16">
            <a:extLst>
              <a:ext uri="{FF2B5EF4-FFF2-40B4-BE49-F238E27FC236}">
                <a16:creationId xmlns:a16="http://schemas.microsoft.com/office/drawing/2014/main" id="{0A6CBB2C-E6AD-5044-BA36-4E8F30DAA91D}"/>
              </a:ext>
            </a:extLst>
          </p:cNvPr>
          <p:cNvSpPr/>
          <p:nvPr/>
        </p:nvSpPr>
        <p:spPr>
          <a:xfrm>
            <a:off x="1018843" y="2550879"/>
            <a:ext cx="2459594" cy="2459595"/>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5B7CA13A-FBD8-8947-AD44-524AB165D035}"/>
              </a:ext>
            </a:extLst>
          </p:cNvPr>
          <p:cNvSpPr/>
          <p:nvPr/>
        </p:nvSpPr>
        <p:spPr>
          <a:xfrm>
            <a:off x="6964887" y="2555754"/>
            <a:ext cx="2459594" cy="2459594"/>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011C7A70-8EC1-0347-93B6-B64C9A399A0F}"/>
              </a:ext>
            </a:extLst>
          </p:cNvPr>
          <p:cNvPicPr>
            <a:picLocks noChangeAspect="1"/>
          </p:cNvPicPr>
          <p:nvPr/>
        </p:nvPicPr>
        <p:blipFill>
          <a:blip r:embed="rId3"/>
          <a:stretch>
            <a:fillRect/>
          </a:stretch>
        </p:blipFill>
        <p:spPr>
          <a:xfrm>
            <a:off x="3977717" y="3200337"/>
            <a:ext cx="2527300" cy="863600"/>
          </a:xfrm>
          <a:prstGeom prst="rect">
            <a:avLst/>
          </a:prstGeom>
        </p:spPr>
      </p:pic>
      <p:pic>
        <p:nvPicPr>
          <p:cNvPr id="20" name="Picture 19">
            <a:extLst>
              <a:ext uri="{FF2B5EF4-FFF2-40B4-BE49-F238E27FC236}">
                <a16:creationId xmlns:a16="http://schemas.microsoft.com/office/drawing/2014/main" id="{218E53D6-0838-DA40-8EC7-E3AE251FE81B}"/>
              </a:ext>
            </a:extLst>
          </p:cNvPr>
          <p:cNvPicPr>
            <a:picLocks noChangeAspect="1"/>
          </p:cNvPicPr>
          <p:nvPr/>
        </p:nvPicPr>
        <p:blipFill>
          <a:blip r:embed="rId4"/>
          <a:stretch>
            <a:fillRect/>
          </a:stretch>
        </p:blipFill>
        <p:spPr>
          <a:xfrm>
            <a:off x="9601200" y="3244507"/>
            <a:ext cx="2209800" cy="63500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89D5EEA-3085-024F-BC11-6A04B7F0A476}"/>
              </a:ext>
            </a:extLst>
          </p:cNvPr>
          <p:cNvPicPr>
            <a:picLocks noChangeAspect="1"/>
          </p:cNvPicPr>
          <p:nvPr/>
        </p:nvPicPr>
        <p:blipFill>
          <a:blip r:embed="rId5"/>
          <a:stretch>
            <a:fillRect/>
          </a:stretch>
        </p:blipFill>
        <p:spPr>
          <a:xfrm>
            <a:off x="7532024" y="2209800"/>
            <a:ext cx="1593219" cy="3046524"/>
          </a:xfrm>
          <a:prstGeom prst="rect">
            <a:avLst/>
          </a:prstGeom>
        </p:spPr>
      </p:pic>
      <p:pic>
        <p:nvPicPr>
          <p:cNvPr id="22" name="Picture 21" descr="A picture containing miller&#10;&#10;Description automatically generated">
            <a:extLst>
              <a:ext uri="{FF2B5EF4-FFF2-40B4-BE49-F238E27FC236}">
                <a16:creationId xmlns:a16="http://schemas.microsoft.com/office/drawing/2014/main" id="{E6600099-C7F4-DD44-A37B-770D1AFBDA59}"/>
              </a:ext>
            </a:extLst>
          </p:cNvPr>
          <p:cNvPicPr>
            <a:picLocks noChangeAspect="1"/>
          </p:cNvPicPr>
          <p:nvPr/>
        </p:nvPicPr>
        <p:blipFill>
          <a:blip r:embed="rId6"/>
          <a:stretch>
            <a:fillRect/>
          </a:stretch>
        </p:blipFill>
        <p:spPr>
          <a:xfrm>
            <a:off x="163749" y="2628555"/>
            <a:ext cx="4096430" cy="2304242"/>
          </a:xfrm>
          <a:prstGeom prst="rect">
            <a:avLst/>
          </a:prstGeom>
        </p:spPr>
      </p:pic>
      <p:sp>
        <p:nvSpPr>
          <p:cNvPr id="4" name="TextBox 3">
            <a:extLst>
              <a:ext uri="{FF2B5EF4-FFF2-40B4-BE49-F238E27FC236}">
                <a16:creationId xmlns:a16="http://schemas.microsoft.com/office/drawing/2014/main" id="{ADA9CF90-0960-67A3-F570-C98923B47C1D}"/>
              </a:ext>
            </a:extLst>
          </p:cNvPr>
          <p:cNvSpPr txBox="1"/>
          <p:nvPr/>
        </p:nvSpPr>
        <p:spPr>
          <a:xfrm>
            <a:off x="3886710" y="4185089"/>
            <a:ext cx="161852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Kemmerer, WY</a:t>
            </a:r>
          </a:p>
        </p:txBody>
      </p:sp>
      <p:sp>
        <p:nvSpPr>
          <p:cNvPr id="24" name="TextBox 23">
            <a:extLst>
              <a:ext uri="{FF2B5EF4-FFF2-40B4-BE49-F238E27FC236}">
                <a16:creationId xmlns:a16="http://schemas.microsoft.com/office/drawing/2014/main" id="{AB6CDA2B-817C-EF02-CDED-F36BA34894FE}"/>
              </a:ext>
            </a:extLst>
          </p:cNvPr>
          <p:cNvSpPr txBox="1"/>
          <p:nvPr/>
        </p:nvSpPr>
        <p:spPr>
          <a:xfrm>
            <a:off x="9558817" y="4185089"/>
            <a:ext cx="186608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Grant County, WA</a:t>
            </a:r>
          </a:p>
        </p:txBody>
      </p:sp>
    </p:spTree>
    <p:extLst>
      <p:ext uri="{BB962C8B-B14F-4D97-AF65-F5344CB8AC3E}">
        <p14:creationId xmlns:p14="http://schemas.microsoft.com/office/powerpoint/2010/main" val="853848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7689"/>
          <a:stretch/>
        </p:blipFill>
        <p:spPr>
          <a:xfrm>
            <a:off x="-102074" y="0"/>
            <a:ext cx="12510078" cy="6858000"/>
          </a:xfrm>
          <a:prstGeom prst="rect">
            <a:avLst/>
          </a:prstGeom>
        </p:spPr>
      </p:pic>
      <p:sp>
        <p:nvSpPr>
          <p:cNvPr id="2" name="Title 1">
            <a:extLst>
              <a:ext uri="{FF2B5EF4-FFF2-40B4-BE49-F238E27FC236}">
                <a16:creationId xmlns:a16="http://schemas.microsoft.com/office/drawing/2014/main" id="{7927B0C1-B20F-407E-B8A5-433EEAB040CB}"/>
              </a:ext>
            </a:extLst>
          </p:cNvPr>
          <p:cNvSpPr>
            <a:spLocks noGrp="1"/>
          </p:cNvSpPr>
          <p:nvPr>
            <p:ph type="title"/>
          </p:nvPr>
        </p:nvSpPr>
        <p:spPr>
          <a:xfrm>
            <a:off x="434637" y="225249"/>
            <a:ext cx="10736283" cy="984802"/>
          </a:xfrm>
        </p:spPr>
        <p:txBody>
          <a:bodyPr>
            <a:normAutofit fontScale="90000"/>
          </a:bodyPr>
          <a:lstStyle/>
          <a:p>
            <a:r>
              <a:rPr lang="en-US" sz="3600">
                <a:solidFill>
                  <a:schemeClr val="bg1"/>
                </a:solidFill>
                <a:latin typeface="+mn-lt"/>
              </a:rPr>
              <a:t>Carbon Free Power Project: </a:t>
            </a:r>
            <a:br>
              <a:rPr lang="en-US" sz="3600">
                <a:solidFill>
                  <a:schemeClr val="bg1"/>
                </a:solidFill>
                <a:latin typeface="+mn-lt"/>
              </a:rPr>
            </a:br>
            <a:r>
              <a:rPr lang="en-US" sz="3600">
                <a:solidFill>
                  <a:schemeClr val="bg1"/>
                </a:solidFill>
                <a:latin typeface="+mn-lt"/>
              </a:rPr>
              <a:t>NuScale SMR Demonstration at Idaho National Laboratory</a:t>
            </a:r>
          </a:p>
        </p:txBody>
      </p:sp>
      <p:cxnSp>
        <p:nvCxnSpPr>
          <p:cNvPr id="10" name="Straight Arrow Connector 9"/>
          <p:cNvCxnSpPr>
            <a:cxnSpLocks/>
          </p:cNvCxnSpPr>
          <p:nvPr/>
        </p:nvCxnSpPr>
        <p:spPr>
          <a:xfrm>
            <a:off x="6463279" y="3819525"/>
            <a:ext cx="1717553" cy="1593723"/>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1317" t="7822" r="11278" b="6080"/>
          <a:stretch/>
        </p:blipFill>
        <p:spPr>
          <a:xfrm>
            <a:off x="8301030" y="4438131"/>
            <a:ext cx="3725332" cy="2331417"/>
          </a:xfrm>
          <a:prstGeom prst="rect">
            <a:avLst/>
          </a:prstGeom>
        </p:spPr>
      </p:pic>
      <p:sp>
        <p:nvSpPr>
          <p:cNvPr id="17" name="TextBox 16"/>
          <p:cNvSpPr txBox="1"/>
          <p:nvPr/>
        </p:nvSpPr>
        <p:spPr>
          <a:xfrm>
            <a:off x="6463279" y="3316219"/>
            <a:ext cx="878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Reactor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Building</a:t>
            </a:r>
          </a:p>
        </p:txBody>
      </p:sp>
      <p:sp>
        <p:nvSpPr>
          <p:cNvPr id="18" name="TextBox 17"/>
          <p:cNvSpPr txBox="1"/>
          <p:nvPr/>
        </p:nvSpPr>
        <p:spPr>
          <a:xfrm>
            <a:off x="6940040" y="2692263"/>
            <a:ext cx="8794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Turbine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Building</a:t>
            </a:r>
          </a:p>
        </p:txBody>
      </p:sp>
      <p:sp>
        <p:nvSpPr>
          <p:cNvPr id="15" name="TextBox 14">
            <a:extLst>
              <a:ext uri="{FF2B5EF4-FFF2-40B4-BE49-F238E27FC236}">
                <a16:creationId xmlns:a16="http://schemas.microsoft.com/office/drawing/2014/main" id="{6C6802E4-803E-4AEE-B399-FA55D94E6153}"/>
              </a:ext>
            </a:extLst>
          </p:cNvPr>
          <p:cNvSpPr txBox="1"/>
          <p:nvPr/>
        </p:nvSpPr>
        <p:spPr>
          <a:xfrm>
            <a:off x="85344" y="4370832"/>
            <a:ext cx="6438800" cy="2420415"/>
          </a:xfrm>
          <a:prstGeom prst="rect">
            <a:avLst/>
          </a:prstGeom>
          <a:solidFill>
            <a:schemeClr val="tx2">
              <a:lumMod val="75000"/>
              <a:alpha val="44000"/>
            </a:schemeClr>
          </a:solid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err="1">
                <a:ln>
                  <a:noFill/>
                </a:ln>
                <a:solidFill>
                  <a:prstClr val="white"/>
                </a:solidFill>
                <a:effectLst/>
                <a:uLnTx/>
                <a:uFillTx/>
                <a:latin typeface="Calibri" panose="020F0502020204030204"/>
                <a:ea typeface="+mn-ea"/>
                <a:cs typeface="+mn-cs"/>
              </a:rPr>
              <a:t>NuScale</a:t>
            </a: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 SMR Attributes - Six-module Plant Configuration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6 Nuclear Power Modules - 462MWe (77 Mwe per module)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Leverages proven and commercially-available LWR fuel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Air Cooled Condensers – substantially reduces water use </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Initial site characterization work completed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First module operation planned for 2029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906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15C2BE-692B-4C97-8197-113E66DEBA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ABBE-5031-4C11-87C5-C36B40A13AC5}"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214877">
                  <a:tint val="75000"/>
                </a:srgbClr>
              </a:solidFill>
              <a:effectLst/>
              <a:uLnTx/>
              <a:uFillTx/>
              <a:latin typeface="Franklin Gothic Book"/>
              <a:ea typeface="+mn-ea"/>
              <a:cs typeface="+mn-cs"/>
            </a:endParaRPr>
          </a:p>
        </p:txBody>
      </p:sp>
      <p:sp>
        <p:nvSpPr>
          <p:cNvPr id="8" name="Title 1">
            <a:extLst>
              <a:ext uri="{FF2B5EF4-FFF2-40B4-BE49-F238E27FC236}">
                <a16:creationId xmlns:a16="http://schemas.microsoft.com/office/drawing/2014/main" id="{8A264596-16E4-1103-0D57-623ABCCE42C1}"/>
              </a:ext>
            </a:extLst>
          </p:cNvPr>
          <p:cNvSpPr txBox="1">
            <a:spLocks/>
          </p:cNvSpPr>
          <p:nvPr/>
        </p:nvSpPr>
        <p:spPr bwMode="auto">
          <a:xfrm>
            <a:off x="0" y="1"/>
            <a:ext cx="1219200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4000" kern="1200">
                <a:solidFill>
                  <a:srgbClr val="214877"/>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a:lstStyle>
          <a:p>
            <a:pPr>
              <a:defRPr/>
            </a:pPr>
            <a:r>
              <a:rPr kumimoji="0" lang="en-US" sz="3200" b="0" i="0" u="none" strike="noStrike" kern="1200" cap="none" spc="0" normalizeH="0" baseline="0" noProof="0" dirty="0">
                <a:ln>
                  <a:noFill/>
                </a:ln>
                <a:solidFill>
                  <a:srgbClr val="FFFFFF"/>
                </a:solidFill>
                <a:effectLst/>
                <a:uLnTx/>
                <a:uFillTx/>
                <a:latin typeface="Franklin Gothic Demi Cond"/>
                <a:ea typeface="+mj-ea"/>
                <a:cs typeface="+mj-cs"/>
              </a:rPr>
              <a:t>Inflation Reduction Act – for </a:t>
            </a:r>
            <a:r>
              <a:rPr kumimoji="0" lang="en-US" sz="3200" b="0" i="1" u="none" strike="noStrike" kern="1200" cap="none" spc="0" normalizeH="0" baseline="0" noProof="0" dirty="0">
                <a:ln>
                  <a:noFill/>
                </a:ln>
                <a:solidFill>
                  <a:srgbClr val="FFFFFF"/>
                </a:solidFill>
                <a:effectLst/>
                <a:uLnTx/>
                <a:uFillTx/>
                <a:latin typeface="Franklin Gothic Demi Cond"/>
                <a:ea typeface="+mj-ea"/>
                <a:cs typeface="+mj-cs"/>
              </a:rPr>
              <a:t>new</a:t>
            </a:r>
            <a:r>
              <a:rPr lang="en-US" sz="3200" dirty="0">
                <a:solidFill>
                  <a:srgbClr val="FFFFFF"/>
                </a:solidFill>
                <a:latin typeface="Franklin Gothic Demi Cond"/>
              </a:rPr>
              <a:t> </a:t>
            </a:r>
            <a:r>
              <a:rPr kumimoji="0" lang="en-US" sz="3200" b="0" u="none" strike="noStrike" kern="1200" cap="none" spc="0" normalizeH="0" baseline="0" noProof="0" dirty="0">
                <a:ln>
                  <a:noFill/>
                </a:ln>
                <a:solidFill>
                  <a:srgbClr val="FFFFFF"/>
                </a:solidFill>
                <a:effectLst/>
                <a:uLnTx/>
                <a:uFillTx/>
                <a:latin typeface="Franklin Gothic Demi Cond"/>
                <a:ea typeface="+mj-ea"/>
                <a:cs typeface="+mj-cs"/>
              </a:rPr>
              <a:t> nuclear (built 2024 or later)</a:t>
            </a:r>
            <a:endParaRPr kumimoji="0" lang="en-US" sz="3200" b="0" i="0" u="none" strike="noStrike" kern="1200" cap="none" spc="0" normalizeH="0" baseline="0" noProof="0" dirty="0">
              <a:ln>
                <a:noFill/>
              </a:ln>
              <a:solidFill>
                <a:srgbClr val="FFFFFF"/>
              </a:solidFill>
              <a:effectLst/>
              <a:uLnTx/>
              <a:uFillTx/>
              <a:latin typeface="Franklin Gothic Demi Cond"/>
              <a:ea typeface="+mj-ea"/>
              <a:cs typeface="+mj-cs"/>
            </a:endParaRPr>
          </a:p>
        </p:txBody>
      </p:sp>
      <p:sp>
        <p:nvSpPr>
          <p:cNvPr id="2" name="Slide Number Placeholder 3">
            <a:extLst>
              <a:ext uri="{FF2B5EF4-FFF2-40B4-BE49-F238E27FC236}">
                <a16:creationId xmlns:a16="http://schemas.microsoft.com/office/drawing/2014/main" id="{DCF1DE21-8B43-232E-4BDC-66869933B313}"/>
              </a:ext>
            </a:extLst>
          </p:cNvPr>
          <p:cNvSpPr txBox="1">
            <a:spLocks noChangeArrowheads="1"/>
          </p:cNvSpPr>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lnSpc>
                <a:spcPct val="90000"/>
              </a:lnSpc>
              <a:spcBef>
                <a:spcPts val="1000"/>
              </a:spcBef>
              <a:spcAft>
                <a:spcPts val="0"/>
              </a:spcAft>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9pPr>
          </a:lstStyle>
          <a:p>
            <a:pPr fontAlgn="base">
              <a:lnSpc>
                <a:spcPct val="100000"/>
              </a:lnSpc>
              <a:spcBef>
                <a:spcPct val="0"/>
              </a:spcBef>
              <a:spcAft>
                <a:spcPct val="0"/>
              </a:spcAft>
              <a:buFontTx/>
              <a:buNone/>
            </a:pPr>
            <a:fld id="{DEEB5EF2-40F6-4143-B05E-9DBE179275B3}" type="slidenum">
              <a:rPr lang="en-US" altLang="en-US" sz="1200" smtClean="0">
                <a:solidFill>
                  <a:srgbClr val="8C95A7"/>
                </a:solidFill>
              </a:rPr>
              <a:pPr fontAlgn="base">
                <a:lnSpc>
                  <a:spcPct val="100000"/>
                </a:lnSpc>
                <a:spcBef>
                  <a:spcPct val="0"/>
                </a:spcBef>
                <a:spcAft>
                  <a:spcPct val="0"/>
                </a:spcAft>
                <a:buFontTx/>
                <a:buNone/>
              </a:pPr>
              <a:t>24</a:t>
            </a:fld>
            <a:endParaRPr lang="en-US" altLang="en-US" sz="1200">
              <a:solidFill>
                <a:srgbClr val="8C95A7"/>
              </a:solidFill>
            </a:endParaRPr>
          </a:p>
        </p:txBody>
      </p:sp>
      <p:sp>
        <p:nvSpPr>
          <p:cNvPr id="3" name="Content Placeholder 2">
            <a:extLst>
              <a:ext uri="{FF2B5EF4-FFF2-40B4-BE49-F238E27FC236}">
                <a16:creationId xmlns:a16="http://schemas.microsoft.com/office/drawing/2014/main" id="{E793E477-C121-EFB3-E585-3B0EF7CA6419}"/>
              </a:ext>
            </a:extLst>
          </p:cNvPr>
          <p:cNvSpPr txBox="1">
            <a:spLocks/>
          </p:cNvSpPr>
          <p:nvPr/>
        </p:nvSpPr>
        <p:spPr bwMode="auto">
          <a:xfrm>
            <a:off x="0" y="670561"/>
            <a:ext cx="12192000" cy="61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0"/>
              </a:spcAft>
              <a:buClrTx/>
              <a:buSzTx/>
              <a:buNone/>
              <a:tabLst/>
              <a:defRPr/>
            </a:pPr>
            <a:r>
              <a:rPr kumimoji="0" lang="en-US" sz="2800" b="1" i="0" u="none" strike="noStrike" kern="1200" cap="none" spc="0" normalizeH="0" baseline="0" noProof="0">
                <a:ln>
                  <a:noFill/>
                </a:ln>
                <a:solidFill>
                  <a:srgbClr val="214877"/>
                </a:solidFill>
                <a:effectLst/>
                <a:uLnTx/>
                <a:uFillTx/>
                <a:latin typeface="Franklin Gothic Book"/>
                <a:ea typeface="Calibri" panose="020F0502020204030204" pitchFamily="34" charset="0"/>
                <a:cs typeface="+mn-cs"/>
              </a:rPr>
              <a:t>New plants will have two options for tax assistance:</a:t>
            </a:r>
          </a:p>
          <a:p>
            <a:pPr marL="914400" lvl="1" indent="-457200">
              <a:lnSpc>
                <a:spcPct val="100000"/>
              </a:lnSpc>
              <a:spcBef>
                <a:spcPts val="0"/>
              </a:spcBef>
              <a:spcAft>
                <a:spcPts val="0"/>
              </a:spcAft>
              <a:buFont typeface="+mj-lt"/>
              <a:buAutoNum type="arabicParenR"/>
            </a:pPr>
            <a:r>
              <a:rPr kumimoji="0" lang="en-US" b="1" i="0" u="none" strike="noStrike" kern="1200" cap="none" spc="0" normalizeH="0" baseline="0" noProof="0">
                <a:ln>
                  <a:noFill/>
                </a:ln>
                <a:solidFill>
                  <a:srgbClr val="214877"/>
                </a:solidFill>
                <a:effectLst/>
                <a:uLnTx/>
                <a:uFillTx/>
                <a:latin typeface="Franklin Gothic Book"/>
                <a:ea typeface="DeVinne"/>
                <a:cs typeface="DeVinne"/>
              </a:rPr>
              <a:t>The Investment Tax Credit – 30% credit for energy property constructed after January 1, 2025</a:t>
            </a:r>
          </a:p>
          <a:p>
            <a:pPr lvl="3">
              <a:lnSpc>
                <a:spcPct val="100000"/>
              </a:lnSpc>
              <a:spcBef>
                <a:spcPts val="0"/>
              </a:spcBef>
              <a:spcAft>
                <a:spcPts val="0"/>
              </a:spcAft>
            </a:pPr>
            <a:r>
              <a:rPr lang="en-US" sz="2200" b="1">
                <a:solidFill>
                  <a:srgbClr val="214877"/>
                </a:solidFill>
                <a:latin typeface="Franklin Gothic Book"/>
              </a:rPr>
              <a:t>Bonuses and requirements: </a:t>
            </a:r>
          </a:p>
          <a:p>
            <a:pPr lvl="4">
              <a:lnSpc>
                <a:spcPct val="100000"/>
              </a:lnSpc>
              <a:spcBef>
                <a:spcPts val="0"/>
              </a:spcBef>
              <a:spcAft>
                <a:spcPts val="0"/>
              </a:spcAft>
            </a:pPr>
            <a:r>
              <a:rPr lang="en-US" sz="2200" b="1">
                <a:solidFill>
                  <a:srgbClr val="214877"/>
                </a:solidFill>
                <a:latin typeface="Franklin Gothic Book"/>
              </a:rPr>
              <a:t>Applies a 10% bonus for meeting domestic manufacturing requirements for steel, iron, and manufactured components.</a:t>
            </a:r>
          </a:p>
          <a:p>
            <a:pPr lvl="4">
              <a:lnSpc>
                <a:spcPct val="100000"/>
              </a:lnSpc>
              <a:spcBef>
                <a:spcPts val="0"/>
              </a:spcBef>
              <a:spcAft>
                <a:spcPts val="0"/>
              </a:spcAft>
            </a:pPr>
            <a:r>
              <a:rPr lang="en-US" sz="2200" b="1">
                <a:solidFill>
                  <a:srgbClr val="214877"/>
                </a:solidFill>
                <a:latin typeface="Franklin Gothic Book"/>
              </a:rPr>
              <a:t>Applies a 10% bonus for projects located in energy communities (defined as brownfield sites or fossil fuel communities).</a:t>
            </a:r>
          </a:p>
          <a:p>
            <a:pPr lvl="4">
              <a:lnSpc>
                <a:spcPct val="100000"/>
              </a:lnSpc>
              <a:spcBef>
                <a:spcPts val="0"/>
              </a:spcBef>
              <a:spcAft>
                <a:spcPts val="0"/>
              </a:spcAft>
            </a:pPr>
            <a:r>
              <a:rPr lang="en-US" sz="2200" b="1">
                <a:solidFill>
                  <a:srgbClr val="214877"/>
                </a:solidFill>
                <a:latin typeface="Franklin Gothic Book"/>
              </a:rPr>
              <a:t>Credits are set to phase out the later of 2032 or when emission targets are achieved (i.e., the electric power sector emits 75% less carbon than 2022 levels)</a:t>
            </a:r>
          </a:p>
          <a:p>
            <a:pPr marL="1828800" lvl="4" indent="0">
              <a:lnSpc>
                <a:spcPct val="100000"/>
              </a:lnSpc>
              <a:spcBef>
                <a:spcPts val="0"/>
              </a:spcBef>
              <a:spcAft>
                <a:spcPts val="0"/>
              </a:spcAft>
              <a:buNone/>
            </a:pPr>
            <a:endParaRPr lang="en-US" sz="2200" b="1">
              <a:solidFill>
                <a:srgbClr val="214877"/>
              </a:solidFill>
              <a:latin typeface="Franklin Gothic Book"/>
            </a:endParaRPr>
          </a:p>
          <a:p>
            <a:pPr marL="971550" lvl="1" indent="-514350">
              <a:lnSpc>
                <a:spcPct val="100000"/>
              </a:lnSpc>
              <a:spcBef>
                <a:spcPts val="0"/>
              </a:spcBef>
              <a:spcAft>
                <a:spcPts val="0"/>
              </a:spcAft>
              <a:buFont typeface="+mj-lt"/>
              <a:buAutoNum type="arabicParenR"/>
            </a:pPr>
            <a:r>
              <a:rPr lang="en-US" sz="2600" b="1">
                <a:solidFill>
                  <a:srgbClr val="214877"/>
                </a:solidFill>
                <a:latin typeface="Franklin Gothic Book"/>
              </a:rPr>
              <a:t>Tech Neutral Production Tax Credit - 1.5 cents/kWh, adjusted for inflation using 1992 as a baseline (1.5 cents in 1992 dollars; in 2023 equals 2.6 cents/kWh)</a:t>
            </a:r>
          </a:p>
          <a:p>
            <a:pPr lvl="3">
              <a:lnSpc>
                <a:spcPct val="100000"/>
              </a:lnSpc>
              <a:spcBef>
                <a:spcPts val="0"/>
              </a:spcBef>
              <a:spcAft>
                <a:spcPts val="0"/>
              </a:spcAft>
            </a:pPr>
            <a:r>
              <a:rPr lang="en-US" sz="2200" b="1">
                <a:solidFill>
                  <a:srgbClr val="214877"/>
                </a:solidFill>
                <a:latin typeface="Franklin Gothic Book"/>
              </a:rPr>
              <a:t>Becomes available to facilities already in service in 2024 and ends after 2032</a:t>
            </a:r>
          </a:p>
          <a:p>
            <a:pPr lvl="3">
              <a:lnSpc>
                <a:spcPct val="100000"/>
              </a:lnSpc>
              <a:spcBef>
                <a:spcPts val="0"/>
              </a:spcBef>
              <a:spcAft>
                <a:spcPts val="0"/>
              </a:spcAft>
            </a:pPr>
            <a:r>
              <a:rPr lang="en-US" sz="2200" b="1">
                <a:solidFill>
                  <a:srgbClr val="214877"/>
                </a:solidFill>
                <a:latin typeface="Franklin Gothic Book"/>
              </a:rPr>
              <a:t>Same bonuses and requirements as ITC apply</a:t>
            </a:r>
          </a:p>
          <a:p>
            <a:pPr lvl="1">
              <a:lnSpc>
                <a:spcPct val="100000"/>
              </a:lnSpc>
              <a:spcBef>
                <a:spcPts val="0"/>
              </a:spcBef>
              <a:spcAft>
                <a:spcPts val="0"/>
              </a:spcAft>
            </a:pPr>
            <a:endParaRPr kumimoji="0" lang="en-US" b="1" i="0" u="none" strike="noStrike" kern="1200" cap="none" spc="0" normalizeH="0" baseline="0" noProof="0">
              <a:ln>
                <a:noFill/>
              </a:ln>
              <a:solidFill>
                <a:srgbClr val="A6A6A6"/>
              </a:solidFill>
              <a:effectLst/>
              <a:uLnTx/>
              <a:uFillTx/>
              <a:latin typeface="Franklin Gothic Book" panose="020B0503020102020204" pitchFamily="34" charset="0"/>
              <a:ea typeface="DeVinne"/>
              <a:cs typeface="DeVinne"/>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A6A6A6"/>
              </a:solidFill>
              <a:effectLst/>
              <a:uLnTx/>
              <a:uFillTx/>
              <a:latin typeface="Franklin Gothic Book" panose="020B0503020102020204" pitchFamily="34" charset="0"/>
              <a:ea typeface="DeVinne"/>
              <a:cs typeface="DeVinne"/>
            </a:endParaRPr>
          </a:p>
        </p:txBody>
      </p:sp>
    </p:spTree>
    <p:extLst>
      <p:ext uri="{BB962C8B-B14F-4D97-AF65-F5344CB8AC3E}">
        <p14:creationId xmlns:p14="http://schemas.microsoft.com/office/powerpoint/2010/main" val="4063925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51A4E2B7-427A-41B6-AA39-0186C3F99A74}"/>
              </a:ext>
            </a:extLst>
          </p:cNvPr>
          <p:cNvSpPr>
            <a:spLocks noGrp="1"/>
          </p:cNvSpPr>
          <p:nvPr>
            <p:ph type="title"/>
          </p:nvPr>
        </p:nvSpPr>
        <p:spPr>
          <a:xfrm>
            <a:off x="2858" y="-13784"/>
            <a:ext cx="8588679" cy="637265"/>
          </a:xfrm>
        </p:spPr>
        <p:txBody>
          <a:bodyPr>
            <a:noAutofit/>
          </a:bodyPr>
          <a:lstStyle/>
          <a:p>
            <a:r>
              <a:rPr lang="en-US" altLang="x-none">
                <a:solidFill>
                  <a:schemeClr val="bg1"/>
                </a:solidFill>
              </a:rPr>
              <a:t>Current Advanced Reactor Projects</a:t>
            </a:r>
            <a:endParaRPr lang="en-US">
              <a:solidFill>
                <a:schemeClr val="bg1"/>
              </a:solidFill>
            </a:endParaRPr>
          </a:p>
        </p:txBody>
      </p:sp>
      <p:grpSp>
        <p:nvGrpSpPr>
          <p:cNvPr id="39" name="Group 38">
            <a:extLst>
              <a:ext uri="{FF2B5EF4-FFF2-40B4-BE49-F238E27FC236}">
                <a16:creationId xmlns:a16="http://schemas.microsoft.com/office/drawing/2014/main" id="{56BA6399-627E-4C5A-B402-309AFFB43B3F}"/>
              </a:ext>
            </a:extLst>
          </p:cNvPr>
          <p:cNvGrpSpPr/>
          <p:nvPr/>
        </p:nvGrpSpPr>
        <p:grpSpPr>
          <a:xfrm>
            <a:off x="-2176521" y="380409"/>
            <a:ext cx="16104860" cy="6480810"/>
            <a:chOff x="-975911" y="1063265"/>
            <a:chExt cx="13681409" cy="4778304"/>
          </a:xfrm>
        </p:grpSpPr>
        <p:pic>
          <p:nvPicPr>
            <p:cNvPr id="89" name="Picture 2" descr="Company Profile for Oklo Inc. | Business Wire">
              <a:extLst>
                <a:ext uri="{FF2B5EF4-FFF2-40B4-BE49-F238E27FC236}">
                  <a16:creationId xmlns:a16="http://schemas.microsoft.com/office/drawing/2014/main" id="{D294C0A2-A13B-475E-B8D9-426B1CB577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4359" y="3853985"/>
              <a:ext cx="526628"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DOE chooses GE Hitachi to lead nuclear reactor research program ...">
              <a:extLst>
                <a:ext uri="{FF2B5EF4-FFF2-40B4-BE49-F238E27FC236}">
                  <a16:creationId xmlns:a16="http://schemas.microsoft.com/office/drawing/2014/main" id="{84CA2521-70D2-4C40-97D7-7579C5847C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2166" y="2337080"/>
              <a:ext cx="1038261" cy="5486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or: Elbow 6">
              <a:extLst>
                <a:ext uri="{FF2B5EF4-FFF2-40B4-BE49-F238E27FC236}">
                  <a16:creationId xmlns:a16="http://schemas.microsoft.com/office/drawing/2014/main" id="{2C60CC2A-CCCB-416A-ADFD-8FF58CC2BC12}"/>
                </a:ext>
              </a:extLst>
            </p:cNvPr>
            <p:cNvCxnSpPr>
              <a:cxnSpLocks/>
            </p:cNvCxnSpPr>
            <p:nvPr/>
          </p:nvCxnSpPr>
          <p:spPr>
            <a:xfrm rot="16200000" flipH="1">
              <a:off x="1612256" y="4681968"/>
              <a:ext cx="732450" cy="615526"/>
            </a:xfrm>
            <a:prstGeom prst="bentConnector3">
              <a:avLst>
                <a:gd name="adj1" fmla="val -1159"/>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381A377D-A143-4A4D-8EA9-8C75B3BE53CE}"/>
                </a:ext>
              </a:extLst>
            </p:cNvPr>
            <p:cNvCxnSpPr>
              <a:cxnSpLocks/>
            </p:cNvCxnSpPr>
            <p:nvPr/>
          </p:nvCxnSpPr>
          <p:spPr>
            <a:xfrm>
              <a:off x="2696216" y="3407815"/>
              <a:ext cx="1472393" cy="1293938"/>
            </a:xfrm>
            <a:prstGeom prst="bentConnector3">
              <a:avLst>
                <a:gd name="adj1" fmla="val 99285"/>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87301A2E-AC3C-4403-B8C7-C93C56AC15CE}"/>
                </a:ext>
              </a:extLst>
            </p:cNvPr>
            <p:cNvCxnSpPr>
              <a:cxnSpLocks/>
            </p:cNvCxnSpPr>
            <p:nvPr/>
          </p:nvCxnSpPr>
          <p:spPr>
            <a:xfrm>
              <a:off x="4325753" y="2969547"/>
              <a:ext cx="1526610" cy="924161"/>
            </a:xfrm>
            <a:prstGeom prst="bentConnector3">
              <a:avLst>
                <a:gd name="adj1" fmla="val 10380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BCA48629-9190-4237-A1E8-4726C94196D4}"/>
                </a:ext>
              </a:extLst>
            </p:cNvPr>
            <p:cNvCxnSpPr>
              <a:cxnSpLocks/>
            </p:cNvCxnSpPr>
            <p:nvPr/>
          </p:nvCxnSpPr>
          <p:spPr>
            <a:xfrm>
              <a:off x="6132664" y="2767451"/>
              <a:ext cx="1250155" cy="475405"/>
            </a:xfrm>
            <a:prstGeom prst="bentConnector3">
              <a:avLst>
                <a:gd name="adj1" fmla="val 9975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A229D6F1-E056-4E10-8FDE-C1AEA0E160A2}"/>
                </a:ext>
              </a:extLst>
            </p:cNvPr>
            <p:cNvCxnSpPr>
              <a:cxnSpLocks/>
            </p:cNvCxnSpPr>
            <p:nvPr/>
          </p:nvCxnSpPr>
          <p:spPr>
            <a:xfrm>
              <a:off x="7487392" y="1843857"/>
              <a:ext cx="1695425" cy="584503"/>
            </a:xfrm>
            <a:prstGeom prst="bentConnector3">
              <a:avLst>
                <a:gd name="adj1" fmla="val 99387"/>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A54EB236-36BD-491A-BF81-9827BC1781AE}"/>
                </a:ext>
              </a:extLst>
            </p:cNvPr>
            <p:cNvCxnSpPr>
              <a:cxnSpLocks/>
            </p:cNvCxnSpPr>
            <p:nvPr/>
          </p:nvCxnSpPr>
          <p:spPr>
            <a:xfrm rot="10800000">
              <a:off x="3221589" y="5060752"/>
              <a:ext cx="794900" cy="615059"/>
            </a:xfrm>
            <a:prstGeom prst="bentConnector3">
              <a:avLst>
                <a:gd name="adj1" fmla="val 9815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A7DC7F1B-FA79-41B6-9408-756E83EB729A}"/>
                </a:ext>
              </a:extLst>
            </p:cNvPr>
            <p:cNvCxnSpPr>
              <a:cxnSpLocks/>
            </p:cNvCxnSpPr>
            <p:nvPr/>
          </p:nvCxnSpPr>
          <p:spPr>
            <a:xfrm rot="10800000">
              <a:off x="5077264" y="4276568"/>
              <a:ext cx="855763" cy="563107"/>
            </a:xfrm>
            <a:prstGeom prst="bentConnector3">
              <a:avLst>
                <a:gd name="adj1" fmla="val 9752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BB5423C3-5422-442B-B618-C2094013C2CF}"/>
                </a:ext>
              </a:extLst>
            </p:cNvPr>
            <p:cNvCxnSpPr>
              <a:cxnSpLocks/>
            </p:cNvCxnSpPr>
            <p:nvPr/>
          </p:nvCxnSpPr>
          <p:spPr>
            <a:xfrm rot="16200000" flipV="1">
              <a:off x="6915789" y="3523156"/>
              <a:ext cx="686541" cy="626008"/>
            </a:xfrm>
            <a:prstGeom prst="bentConnector3">
              <a:avLst>
                <a:gd name="adj1" fmla="val -1108"/>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71C5A908-C9D2-4602-BDEC-B5D81DBBF8CD}"/>
                </a:ext>
              </a:extLst>
            </p:cNvPr>
            <p:cNvCxnSpPr>
              <a:cxnSpLocks/>
            </p:cNvCxnSpPr>
            <p:nvPr/>
          </p:nvCxnSpPr>
          <p:spPr>
            <a:xfrm rot="16200000" flipV="1">
              <a:off x="8133370" y="3136507"/>
              <a:ext cx="777618" cy="723101"/>
            </a:xfrm>
            <a:prstGeom prst="bentConnector3">
              <a:avLst>
                <a:gd name="adj1" fmla="val -1275"/>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A1E84F6E-2F22-4BED-A20B-B881EF12CF7F}"/>
                </a:ext>
              </a:extLst>
            </p:cNvPr>
            <p:cNvCxnSpPr>
              <a:cxnSpLocks/>
            </p:cNvCxnSpPr>
            <p:nvPr/>
          </p:nvCxnSpPr>
          <p:spPr>
            <a:xfrm rot="16200000" flipV="1">
              <a:off x="9705653" y="2701347"/>
              <a:ext cx="1188123" cy="579291"/>
            </a:xfrm>
            <a:prstGeom prst="bentConnector3">
              <a:avLst>
                <a:gd name="adj1" fmla="val 33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F0546625-9507-4EFA-A900-1CF554DC1529}"/>
                </a:ext>
              </a:extLst>
            </p:cNvPr>
            <p:cNvSpPr txBox="1"/>
            <p:nvPr/>
          </p:nvSpPr>
          <p:spPr>
            <a:xfrm>
              <a:off x="1736915" y="4673479"/>
              <a:ext cx="570860" cy="241674"/>
            </a:xfrm>
            <a:prstGeom prst="rect">
              <a:avLst/>
            </a:prstGeom>
            <a:noFill/>
          </p:spPr>
          <p:txBody>
            <a:bodyPr wrap="non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MARVEL</a:t>
              </a:r>
            </a:p>
            <a:p>
              <a:pPr algn="r" defTabSz="685800">
                <a:lnSpc>
                  <a:spcPct val="85000"/>
                </a:lnSpc>
                <a:defRPr/>
              </a:pPr>
              <a:r>
                <a:rPr lang="en-US" sz="900" b="1">
                  <a:solidFill>
                    <a:schemeClr val="tx2"/>
                  </a:solidFill>
                  <a:latin typeface="Arial" panose="020B0604020202020204"/>
                  <a:cs typeface="Arial" panose="020B0604020202020204" pitchFamily="34" charset="0"/>
                </a:rPr>
                <a:t>DOE</a:t>
              </a:r>
            </a:p>
          </p:txBody>
        </p:sp>
        <p:sp>
          <p:nvSpPr>
            <p:cNvPr id="121" name="TextBox 120">
              <a:extLst>
                <a:ext uri="{FF2B5EF4-FFF2-40B4-BE49-F238E27FC236}">
                  <a16:creationId xmlns:a16="http://schemas.microsoft.com/office/drawing/2014/main" id="{13FAD998-7665-486E-A1F4-73A2E121F02B}"/>
                </a:ext>
              </a:extLst>
            </p:cNvPr>
            <p:cNvSpPr txBox="1"/>
            <p:nvPr/>
          </p:nvSpPr>
          <p:spPr>
            <a:xfrm>
              <a:off x="3212680" y="5337256"/>
              <a:ext cx="892241" cy="241674"/>
            </a:xfrm>
            <a:prstGeom prst="rect">
              <a:avLst/>
            </a:prstGeom>
            <a:noFill/>
          </p:spPr>
          <p:txBody>
            <a:bodyPr wrap="non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DOME Test Bed</a:t>
              </a:r>
            </a:p>
            <a:p>
              <a:pPr defTabSz="685800">
                <a:lnSpc>
                  <a:spcPct val="85000"/>
                </a:lnSpc>
                <a:defRPr/>
              </a:pPr>
              <a:r>
                <a:rPr lang="en-US" sz="900" b="1">
                  <a:solidFill>
                    <a:schemeClr val="tx2"/>
                  </a:solidFill>
                  <a:latin typeface="Arial" panose="020B0604020202020204"/>
                  <a:cs typeface="Arial" panose="020B0604020202020204" pitchFamily="34" charset="0"/>
                </a:rPr>
                <a:t>NRIC</a:t>
              </a:r>
            </a:p>
          </p:txBody>
        </p:sp>
        <p:sp>
          <p:nvSpPr>
            <p:cNvPr id="122" name="TextBox 121">
              <a:extLst>
                <a:ext uri="{FF2B5EF4-FFF2-40B4-BE49-F238E27FC236}">
                  <a16:creationId xmlns:a16="http://schemas.microsoft.com/office/drawing/2014/main" id="{026E956A-02A7-4FE0-BAC9-764D4930C3ED}"/>
                </a:ext>
              </a:extLst>
            </p:cNvPr>
            <p:cNvSpPr txBox="1"/>
            <p:nvPr/>
          </p:nvSpPr>
          <p:spPr>
            <a:xfrm>
              <a:off x="2807699" y="3460263"/>
              <a:ext cx="1338906" cy="241674"/>
            </a:xfrm>
            <a:prstGeom prst="rect">
              <a:avLst/>
            </a:prstGeom>
            <a:noFill/>
          </p:spPr>
          <p:txBody>
            <a:bodyPr wrap="non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Project Pele Microreactor</a:t>
              </a:r>
            </a:p>
            <a:p>
              <a:pPr algn="r" defTabSz="685800">
                <a:lnSpc>
                  <a:spcPct val="85000"/>
                </a:lnSpc>
                <a:defRPr/>
              </a:pPr>
              <a:r>
                <a:rPr lang="en-US" sz="900" b="1">
                  <a:solidFill>
                    <a:schemeClr val="tx2"/>
                  </a:solidFill>
                  <a:latin typeface="Arial" panose="020B0604020202020204"/>
                  <a:cs typeface="Arial" panose="020B0604020202020204" pitchFamily="34" charset="0"/>
                </a:rPr>
                <a:t>DoD</a:t>
              </a:r>
            </a:p>
          </p:txBody>
        </p:sp>
        <p:sp>
          <p:nvSpPr>
            <p:cNvPr id="123" name="TextBox 122">
              <a:extLst>
                <a:ext uri="{FF2B5EF4-FFF2-40B4-BE49-F238E27FC236}">
                  <a16:creationId xmlns:a16="http://schemas.microsoft.com/office/drawing/2014/main" id="{F9C94A25-09AB-4E12-9CAC-5312B562FCE2}"/>
                </a:ext>
              </a:extLst>
            </p:cNvPr>
            <p:cNvSpPr txBox="1"/>
            <p:nvPr/>
          </p:nvSpPr>
          <p:spPr>
            <a:xfrm>
              <a:off x="4263585" y="2995942"/>
              <a:ext cx="1668633" cy="328473"/>
            </a:xfrm>
            <a:prstGeom prst="rect">
              <a:avLst/>
            </a:prstGeom>
            <a:noFill/>
          </p:spPr>
          <p:txBody>
            <a:bodyPr wrap="squar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MCRE</a:t>
              </a:r>
            </a:p>
            <a:p>
              <a:pPr algn="r" defTabSz="685800">
                <a:lnSpc>
                  <a:spcPct val="85000"/>
                </a:lnSpc>
                <a:defRPr/>
              </a:pPr>
              <a:r>
                <a:rPr lang="en-US" sz="900" b="1">
                  <a:solidFill>
                    <a:schemeClr val="tx2"/>
                  </a:solidFill>
                  <a:latin typeface="Arial" panose="020B0604020202020204"/>
                  <a:cs typeface="Arial" panose="020B0604020202020204" pitchFamily="34" charset="0"/>
                </a:rPr>
                <a:t>Southern Co. &amp; </a:t>
              </a:r>
              <a:r>
                <a:rPr lang="en-US" sz="900" b="1" err="1">
                  <a:solidFill>
                    <a:schemeClr val="tx2"/>
                  </a:solidFill>
                  <a:latin typeface="Arial" panose="020B0604020202020204"/>
                  <a:cs typeface="Arial" panose="020B0604020202020204" pitchFamily="34" charset="0"/>
                </a:rPr>
                <a:t>TerraPower</a:t>
              </a:r>
              <a:r>
                <a:rPr lang="en-US" sz="900" b="1">
                  <a:solidFill>
                    <a:schemeClr val="tx2"/>
                  </a:solidFill>
                  <a:latin typeface="Arial" panose="020B0604020202020204"/>
                  <a:cs typeface="Arial" panose="020B0604020202020204" pitchFamily="34" charset="0"/>
                </a:rPr>
                <a:t> </a:t>
              </a:r>
            </a:p>
            <a:p>
              <a:pPr algn="r" defTabSz="685800">
                <a:lnSpc>
                  <a:spcPct val="85000"/>
                </a:lnSpc>
                <a:defRPr/>
              </a:pPr>
              <a:endParaRPr lang="en-US" sz="900">
                <a:solidFill>
                  <a:schemeClr val="tx2"/>
                </a:solidFill>
                <a:latin typeface="Arial" panose="020B0604020202020204"/>
                <a:cs typeface="Arial" panose="020B0604020202020204" pitchFamily="34" charset="0"/>
              </a:endParaRPr>
            </a:p>
          </p:txBody>
        </p:sp>
        <p:sp>
          <p:nvSpPr>
            <p:cNvPr id="124" name="TextBox 123">
              <a:extLst>
                <a:ext uri="{FF2B5EF4-FFF2-40B4-BE49-F238E27FC236}">
                  <a16:creationId xmlns:a16="http://schemas.microsoft.com/office/drawing/2014/main" id="{82DC6AEA-B8C7-4B41-AC1E-2F166B66F3F3}"/>
                </a:ext>
              </a:extLst>
            </p:cNvPr>
            <p:cNvSpPr txBox="1"/>
            <p:nvPr/>
          </p:nvSpPr>
          <p:spPr>
            <a:xfrm>
              <a:off x="10019667" y="2512786"/>
              <a:ext cx="1032545" cy="415270"/>
            </a:xfrm>
            <a:prstGeom prst="rect">
              <a:avLst/>
            </a:prstGeom>
            <a:noFill/>
          </p:spPr>
          <p:txBody>
            <a:bodyPr wrap="squar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SMR</a:t>
              </a:r>
            </a:p>
            <a:p>
              <a:pPr defTabSz="685800">
                <a:lnSpc>
                  <a:spcPct val="85000"/>
                </a:lnSpc>
                <a:defRPr/>
              </a:pPr>
              <a:r>
                <a:rPr lang="en-US" sz="900" b="1">
                  <a:solidFill>
                    <a:schemeClr val="tx2"/>
                  </a:solidFill>
                  <a:latin typeface="Arial" panose="020B0604020202020204"/>
                  <a:cs typeface="Arial" panose="020B0604020202020204" pitchFamily="34" charset="0"/>
                </a:rPr>
                <a:t>UAMPS &amp; </a:t>
              </a:r>
            </a:p>
            <a:p>
              <a:pPr defTabSz="685800">
                <a:lnSpc>
                  <a:spcPct val="85000"/>
                </a:lnSpc>
                <a:defRPr/>
              </a:pPr>
              <a:r>
                <a:rPr lang="en-US" sz="900" b="1" err="1">
                  <a:solidFill>
                    <a:schemeClr val="tx2"/>
                  </a:solidFill>
                  <a:latin typeface="Arial" panose="020B0604020202020204"/>
                  <a:cs typeface="Arial" panose="020B0604020202020204" pitchFamily="34" charset="0"/>
                </a:rPr>
                <a:t>NuScale</a:t>
              </a:r>
              <a:endParaRPr lang="en-US" sz="900" b="1">
                <a:solidFill>
                  <a:schemeClr val="tx2"/>
                </a:solidFill>
                <a:latin typeface="Arial" panose="020B0604020202020204"/>
                <a:cs typeface="Arial" panose="020B0604020202020204" pitchFamily="34" charset="0"/>
              </a:endParaRPr>
            </a:p>
            <a:p>
              <a:pPr defTabSz="685800">
                <a:lnSpc>
                  <a:spcPct val="85000"/>
                </a:lnSpc>
                <a:defRPr/>
              </a:pPr>
              <a:endParaRPr lang="en-US" sz="900">
                <a:solidFill>
                  <a:schemeClr val="tx2"/>
                </a:solidFill>
                <a:latin typeface="Arial" panose="020B0604020202020204"/>
                <a:cs typeface="Arial" panose="020B0604020202020204" pitchFamily="34" charset="0"/>
              </a:endParaRPr>
            </a:p>
          </p:txBody>
        </p:sp>
        <p:sp>
          <p:nvSpPr>
            <p:cNvPr id="125" name="TextBox 124">
              <a:extLst>
                <a:ext uri="{FF2B5EF4-FFF2-40B4-BE49-F238E27FC236}">
                  <a16:creationId xmlns:a16="http://schemas.microsoft.com/office/drawing/2014/main" id="{5FE6E330-5A92-4008-BACA-575951AC1B4C}"/>
                </a:ext>
              </a:extLst>
            </p:cNvPr>
            <p:cNvSpPr txBox="1"/>
            <p:nvPr/>
          </p:nvSpPr>
          <p:spPr>
            <a:xfrm>
              <a:off x="7356382" y="1843857"/>
              <a:ext cx="1826435" cy="476540"/>
            </a:xfrm>
            <a:prstGeom prst="rect">
              <a:avLst/>
            </a:prstGeom>
            <a:noFill/>
          </p:spPr>
          <p:txBody>
            <a:bodyPr wrap="square">
              <a:spAutoFit/>
            </a:bodyPr>
            <a:lstStyle/>
            <a:p>
              <a:pPr algn="r" defTabSz="685800">
                <a:defRPr/>
              </a:pPr>
              <a:r>
                <a:rPr lang="en-US" sz="900" b="1">
                  <a:solidFill>
                    <a:schemeClr val="tx2"/>
                  </a:solidFill>
                  <a:latin typeface="Arial" panose="020B0604020202020204"/>
                  <a:ea typeface="Times New Roman" panose="02020603050405020304" pitchFamily="18" charset="0"/>
                </a:rPr>
                <a:t>Natrium Reactor</a:t>
              </a:r>
            </a:p>
            <a:p>
              <a:pPr algn="r" defTabSz="685800">
                <a:defRPr/>
              </a:pPr>
              <a:r>
                <a:rPr lang="en-US" sz="900" b="1" err="1">
                  <a:solidFill>
                    <a:schemeClr val="tx2"/>
                  </a:solidFill>
                  <a:latin typeface="Arial" panose="020B0604020202020204"/>
                  <a:ea typeface="Times New Roman" panose="02020603050405020304" pitchFamily="18" charset="0"/>
                </a:rPr>
                <a:t>TerraPower</a:t>
              </a:r>
              <a:r>
                <a:rPr lang="en-US" sz="900" b="1">
                  <a:solidFill>
                    <a:schemeClr val="tx2"/>
                  </a:solidFill>
                  <a:latin typeface="Arial" panose="020B0604020202020204"/>
                  <a:ea typeface="Times New Roman" panose="02020603050405020304" pitchFamily="18" charset="0"/>
                </a:rPr>
                <a:t> &amp; General Electric</a:t>
              </a:r>
            </a:p>
            <a:p>
              <a:pPr algn="r" defTabSz="685800">
                <a:defRPr/>
              </a:pPr>
              <a:endParaRPr lang="en-US" sz="900">
                <a:solidFill>
                  <a:schemeClr val="tx2"/>
                </a:solidFill>
                <a:latin typeface="Arial" panose="020B0604020202020204"/>
                <a:ea typeface="Times New Roman" panose="02020603050405020304" pitchFamily="18" charset="0"/>
              </a:endParaRPr>
            </a:p>
            <a:p>
              <a:pPr algn="r" defTabSz="685800">
                <a:defRPr/>
              </a:pPr>
              <a:endParaRPr lang="en-US" sz="900" b="1">
                <a:solidFill>
                  <a:schemeClr val="tx2"/>
                </a:solidFill>
                <a:latin typeface="Arial" panose="020B0604020202020204"/>
              </a:endParaRPr>
            </a:p>
          </p:txBody>
        </p:sp>
        <p:sp>
          <p:nvSpPr>
            <p:cNvPr id="126" name="TextBox 125">
              <a:extLst>
                <a:ext uri="{FF2B5EF4-FFF2-40B4-BE49-F238E27FC236}">
                  <a16:creationId xmlns:a16="http://schemas.microsoft.com/office/drawing/2014/main" id="{78226FBA-DAB9-4A82-9C75-AD7C1C1AB80A}"/>
                </a:ext>
              </a:extLst>
            </p:cNvPr>
            <p:cNvSpPr txBox="1"/>
            <p:nvPr/>
          </p:nvSpPr>
          <p:spPr>
            <a:xfrm>
              <a:off x="5081777" y="4418450"/>
              <a:ext cx="930371" cy="328473"/>
            </a:xfrm>
            <a:prstGeom prst="rect">
              <a:avLst/>
            </a:prstGeom>
            <a:noFill/>
          </p:spPr>
          <p:txBody>
            <a:bodyPr wrap="non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LOTUS Test Bed</a:t>
              </a:r>
            </a:p>
            <a:p>
              <a:pPr defTabSz="685800">
                <a:lnSpc>
                  <a:spcPct val="85000"/>
                </a:lnSpc>
                <a:defRPr/>
              </a:pPr>
              <a:r>
                <a:rPr lang="en-US" sz="900" b="1">
                  <a:solidFill>
                    <a:schemeClr val="tx2"/>
                  </a:solidFill>
                  <a:latin typeface="Arial" panose="020B0604020202020204"/>
                  <a:cs typeface="Arial" panose="020B0604020202020204" pitchFamily="34" charset="0"/>
                </a:rPr>
                <a:t>NRIC</a:t>
              </a:r>
            </a:p>
            <a:p>
              <a:pPr defTabSz="685800">
                <a:lnSpc>
                  <a:spcPct val="85000"/>
                </a:lnSpc>
                <a:defRPr/>
              </a:pPr>
              <a:endParaRPr lang="en-US" sz="900">
                <a:solidFill>
                  <a:schemeClr val="tx2"/>
                </a:solidFill>
                <a:latin typeface="Arial" panose="020B0604020202020204"/>
                <a:cs typeface="Arial" panose="020B0604020202020204" pitchFamily="34" charset="0"/>
              </a:endParaRPr>
            </a:p>
          </p:txBody>
        </p:sp>
        <p:sp>
          <p:nvSpPr>
            <p:cNvPr id="127" name="TextBox 126">
              <a:extLst>
                <a:ext uri="{FF2B5EF4-FFF2-40B4-BE49-F238E27FC236}">
                  <a16:creationId xmlns:a16="http://schemas.microsoft.com/office/drawing/2014/main" id="{B33A0136-F2CE-49F2-A8E5-20E6DF59307E}"/>
                </a:ext>
              </a:extLst>
            </p:cNvPr>
            <p:cNvSpPr txBox="1"/>
            <p:nvPr/>
          </p:nvSpPr>
          <p:spPr>
            <a:xfrm>
              <a:off x="5700257" y="2753297"/>
              <a:ext cx="1668633" cy="328473"/>
            </a:xfrm>
            <a:prstGeom prst="rect">
              <a:avLst/>
            </a:prstGeom>
            <a:noFill/>
          </p:spPr>
          <p:txBody>
            <a:bodyPr wrap="squar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Hermes</a:t>
              </a:r>
            </a:p>
            <a:p>
              <a:pPr algn="r" defTabSz="685800">
                <a:lnSpc>
                  <a:spcPct val="85000"/>
                </a:lnSpc>
                <a:defRPr/>
              </a:pPr>
              <a:r>
                <a:rPr lang="en-US" sz="900" b="1">
                  <a:solidFill>
                    <a:schemeClr val="tx2"/>
                  </a:solidFill>
                  <a:latin typeface="Arial" panose="020B0604020202020204"/>
                  <a:cs typeface="Arial" panose="020B0604020202020204" pitchFamily="34" charset="0"/>
                </a:rPr>
                <a:t>Kairos </a:t>
              </a:r>
            </a:p>
            <a:p>
              <a:pPr algn="r" defTabSz="685800">
                <a:lnSpc>
                  <a:spcPct val="85000"/>
                </a:lnSpc>
                <a:defRPr/>
              </a:pPr>
              <a:endParaRPr lang="en-US" sz="900">
                <a:solidFill>
                  <a:schemeClr val="tx2"/>
                </a:solidFill>
                <a:latin typeface="Arial" panose="020B0604020202020204"/>
                <a:cs typeface="Arial" panose="020B0604020202020204" pitchFamily="34" charset="0"/>
              </a:endParaRPr>
            </a:p>
          </p:txBody>
        </p:sp>
        <p:pic>
          <p:nvPicPr>
            <p:cNvPr id="135" name="Picture 134">
              <a:extLst>
                <a:ext uri="{FF2B5EF4-FFF2-40B4-BE49-F238E27FC236}">
                  <a16:creationId xmlns:a16="http://schemas.microsoft.com/office/drawing/2014/main" id="{297318DB-CB95-4BF9-A1C1-6E98F5866CBF}"/>
                </a:ext>
              </a:extLst>
            </p:cNvPr>
            <p:cNvPicPr>
              <a:picLocks noChangeAspect="1"/>
            </p:cNvPicPr>
            <p:nvPr/>
          </p:nvPicPr>
          <p:blipFill>
            <a:blip r:embed="rId5"/>
            <a:stretch>
              <a:fillRect/>
            </a:stretch>
          </p:blipFill>
          <p:spPr>
            <a:xfrm>
              <a:off x="1458808" y="2644748"/>
              <a:ext cx="734545" cy="1988820"/>
            </a:xfrm>
            <a:prstGeom prst="rect">
              <a:avLst/>
            </a:prstGeom>
          </p:spPr>
        </p:pic>
        <p:pic>
          <p:nvPicPr>
            <p:cNvPr id="136" name="Picture 135" descr="A picture containing projector&#10;&#10;Description automatically generated">
              <a:extLst>
                <a:ext uri="{FF2B5EF4-FFF2-40B4-BE49-F238E27FC236}">
                  <a16:creationId xmlns:a16="http://schemas.microsoft.com/office/drawing/2014/main" id="{ED284FCC-2A14-464F-A7FF-AC343E88F210}"/>
                </a:ext>
              </a:extLst>
            </p:cNvPr>
            <p:cNvPicPr>
              <a:picLocks noChangeAspect="1"/>
            </p:cNvPicPr>
            <p:nvPr/>
          </p:nvPicPr>
          <p:blipFill>
            <a:blip r:embed="rId6"/>
            <a:stretch>
              <a:fillRect/>
            </a:stretch>
          </p:blipFill>
          <p:spPr>
            <a:xfrm>
              <a:off x="2139252" y="2531595"/>
              <a:ext cx="2157946" cy="822960"/>
            </a:xfrm>
            <a:prstGeom prst="rect">
              <a:avLst/>
            </a:prstGeom>
          </p:spPr>
        </p:pic>
        <p:pic>
          <p:nvPicPr>
            <p:cNvPr id="137" name="Picture 136" descr="Diagram&#10;&#10;Description automatically generated">
              <a:extLst>
                <a:ext uri="{FF2B5EF4-FFF2-40B4-BE49-F238E27FC236}">
                  <a16:creationId xmlns:a16="http://schemas.microsoft.com/office/drawing/2014/main" id="{2A914FED-C315-4C3E-B612-AF3C6E90A93C}"/>
                </a:ext>
              </a:extLst>
            </p:cNvPr>
            <p:cNvPicPr>
              <a:picLocks noChangeAspect="1"/>
            </p:cNvPicPr>
            <p:nvPr/>
          </p:nvPicPr>
          <p:blipFill>
            <a:blip r:embed="rId7"/>
            <a:stretch>
              <a:fillRect/>
            </a:stretch>
          </p:blipFill>
          <p:spPr>
            <a:xfrm>
              <a:off x="4828644" y="1975015"/>
              <a:ext cx="720459" cy="945425"/>
            </a:xfrm>
            <a:prstGeom prst="rect">
              <a:avLst/>
            </a:prstGeom>
          </p:spPr>
        </p:pic>
        <p:pic>
          <p:nvPicPr>
            <p:cNvPr id="138" name="Picture 8" descr="NuScale Gains Potential Financial Backing for Worldwide SMR Deployment">
              <a:extLst>
                <a:ext uri="{FF2B5EF4-FFF2-40B4-BE49-F238E27FC236}">
                  <a16:creationId xmlns:a16="http://schemas.microsoft.com/office/drawing/2014/main" id="{CE8FC31C-4189-48CD-8C26-8D84F8B4B7E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14654" y="3809574"/>
              <a:ext cx="1073312" cy="685800"/>
            </a:xfrm>
            <a:prstGeom prst="rect">
              <a:avLst/>
            </a:prstGeom>
            <a:noFill/>
            <a:ln w="12700">
              <a:solidFill>
                <a:schemeClr val="bg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139">
              <a:extLst>
                <a:ext uri="{FF2B5EF4-FFF2-40B4-BE49-F238E27FC236}">
                  <a16:creationId xmlns:a16="http://schemas.microsoft.com/office/drawing/2014/main" id="{7141A570-93EF-4C3A-8CB6-7D4855697AF3}"/>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a:stretch/>
          </p:blipFill>
          <p:spPr>
            <a:xfrm>
              <a:off x="4185110" y="4972526"/>
              <a:ext cx="1319009" cy="754380"/>
            </a:xfrm>
            <a:prstGeom prst="rect">
              <a:avLst/>
            </a:prstGeom>
            <a:ln w="25400">
              <a:noFill/>
            </a:ln>
            <a:effectLst>
              <a:outerShdw blurRad="50800" dist="38100" dir="5400000" algn="t" rotWithShape="0">
                <a:prstClr val="black">
                  <a:alpha val="40000"/>
                </a:prstClr>
              </a:outerShdw>
            </a:effectLst>
          </p:spPr>
        </p:pic>
        <p:pic>
          <p:nvPicPr>
            <p:cNvPr id="144" name="Picture 143" descr="A picture containing sky, outdoor, building, land&#10;&#10;Description automatically generated">
              <a:extLst>
                <a:ext uri="{FF2B5EF4-FFF2-40B4-BE49-F238E27FC236}">
                  <a16:creationId xmlns:a16="http://schemas.microsoft.com/office/drawing/2014/main" id="{6404E592-123A-49ED-9750-20A0E5468F3F}"/>
                </a:ext>
              </a:extLst>
            </p:cNvPr>
            <p:cNvPicPr>
              <a:picLocks noChangeAspect="1"/>
            </p:cNvPicPr>
            <p:nvPr/>
          </p:nvPicPr>
          <p:blipFill>
            <a:blip r:embed="rId11">
              <a:extLst>
                <a:ext uri="{BEBA8EAE-BF5A-486C-A8C5-ECC9F3942E4B}">
                  <a14:imgProps xmlns:a14="http://schemas.microsoft.com/office/drawing/2010/main">
                    <a14:imgLayer r:embed="rId12">
                      <a14:imgEffect>
                        <a14:saturation sat="224000"/>
                      </a14:imgEffect>
                    </a14:imgLayer>
                  </a14:imgProps>
                </a:ext>
              </a:extLst>
            </a:blip>
            <a:stretch>
              <a:fillRect/>
            </a:stretch>
          </p:blipFill>
          <p:spPr>
            <a:xfrm>
              <a:off x="5998177" y="4578771"/>
              <a:ext cx="1326562" cy="822960"/>
            </a:xfrm>
            <a:prstGeom prst="rect">
              <a:avLst/>
            </a:prstGeom>
            <a:ln w="25400">
              <a:noFill/>
            </a:ln>
            <a:effectLst>
              <a:outerShdw blurRad="50800" dist="38100" dir="5400000" algn="t" rotWithShape="0">
                <a:prstClr val="black">
                  <a:alpha val="40000"/>
                </a:prstClr>
              </a:outerShdw>
            </a:effectLst>
          </p:spPr>
        </p:pic>
        <p:pic>
          <p:nvPicPr>
            <p:cNvPr id="147" name="Picture 146" descr="A picture containing text, indoor&#10;&#10;Description automatically generated">
              <a:extLst>
                <a:ext uri="{FF2B5EF4-FFF2-40B4-BE49-F238E27FC236}">
                  <a16:creationId xmlns:a16="http://schemas.microsoft.com/office/drawing/2014/main" id="{884B3FA9-3875-490E-90DA-DA8B85650A2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bwMode="auto">
            <a:xfrm>
              <a:off x="7697014" y="1063265"/>
              <a:ext cx="1356836" cy="754380"/>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B55EA125-0380-47D4-AA30-4F1A3CB1CEA4}"/>
                </a:ext>
              </a:extLst>
            </p:cNvPr>
            <p:cNvPicPr>
              <a:picLocks noChangeAspect="1"/>
            </p:cNvPicPr>
            <p:nvPr/>
          </p:nvPicPr>
          <p:blipFill>
            <a:blip r:embed="rId14"/>
            <a:stretch>
              <a:fillRect/>
            </a:stretch>
          </p:blipFill>
          <p:spPr>
            <a:xfrm>
              <a:off x="6268137" y="2095293"/>
              <a:ext cx="1131756" cy="617220"/>
            </a:xfrm>
            <a:prstGeom prst="rect">
              <a:avLst/>
            </a:prstGeom>
          </p:spPr>
        </p:pic>
        <p:pic>
          <p:nvPicPr>
            <p:cNvPr id="151" name="Picture 12" descr="Strategic Capabilities Office logo">
              <a:extLst>
                <a:ext uri="{FF2B5EF4-FFF2-40B4-BE49-F238E27FC236}">
                  <a16:creationId xmlns:a16="http://schemas.microsoft.com/office/drawing/2014/main" id="{AC4F87F1-6EA3-489A-B723-E28159CCC9A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684011" y="3678149"/>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descr="Innovative Reactor Designs For Low-carbon Electricity">
              <a:extLst>
                <a:ext uri="{FF2B5EF4-FFF2-40B4-BE49-F238E27FC236}">
                  <a16:creationId xmlns:a16="http://schemas.microsoft.com/office/drawing/2014/main" id="{B904AFB2-BBF7-40F2-859A-82F549487292}"/>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537212" y="5430089"/>
              <a:ext cx="2248493" cy="41148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8" descr="J:\NS&amp;T\Photos\terrapower_logo_color_hi_res.png">
              <a:extLst>
                <a:ext uri="{FF2B5EF4-FFF2-40B4-BE49-F238E27FC236}">
                  <a16:creationId xmlns:a16="http://schemas.microsoft.com/office/drawing/2014/main" id="{75352F72-A657-40D9-8856-D81C98C598A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483349" y="2254127"/>
              <a:ext cx="628319" cy="20574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57" name="Picture 4" descr="NuScale's SMR Design Clears Phases 2 and 3 of Nuclear Regulatory ...">
              <a:extLst>
                <a:ext uri="{FF2B5EF4-FFF2-40B4-BE49-F238E27FC236}">
                  <a16:creationId xmlns:a16="http://schemas.microsoft.com/office/drawing/2014/main" id="{66070157-3FB1-4A97-988E-DDF978A3D3AA}"/>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0046785" y="3160747"/>
              <a:ext cx="658285" cy="34290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8">
              <a:extLst>
                <a:ext uri="{FF2B5EF4-FFF2-40B4-BE49-F238E27FC236}">
                  <a16:creationId xmlns:a16="http://schemas.microsoft.com/office/drawing/2014/main" id="{B80D65FA-806E-4032-B5E4-72EA88B03E08}"/>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a:stretch/>
          </p:blipFill>
          <p:spPr bwMode="auto">
            <a:xfrm>
              <a:off x="10076536" y="3039681"/>
              <a:ext cx="373045" cy="13716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8" descr="J:\NS&amp;T\Photos\terrapower_logo_color_hi_res.png">
              <a:extLst>
                <a:ext uri="{FF2B5EF4-FFF2-40B4-BE49-F238E27FC236}">
                  <a16:creationId xmlns:a16="http://schemas.microsoft.com/office/drawing/2014/main" id="{C67BEACF-C0D8-4ABE-9D6E-3748A3DE207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390583" y="3345702"/>
              <a:ext cx="628319" cy="20574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E7052FD8-F389-44F2-B0F5-0407D038B66C}"/>
                </a:ext>
              </a:extLst>
            </p:cNvPr>
            <p:cNvPicPr>
              <a:picLocks noChangeAspect="1"/>
            </p:cNvPicPr>
            <p:nvPr/>
          </p:nvPicPr>
          <p:blipFill>
            <a:blip r:embed="rId20"/>
            <a:stretch>
              <a:fillRect/>
            </a:stretch>
          </p:blipFill>
          <p:spPr>
            <a:xfrm>
              <a:off x="4340980" y="3635249"/>
              <a:ext cx="1052311" cy="205740"/>
            </a:xfrm>
            <a:prstGeom prst="rect">
              <a:avLst/>
            </a:prstGeom>
          </p:spPr>
        </p:pic>
        <p:pic>
          <p:nvPicPr>
            <p:cNvPr id="161" name="Picture 160">
              <a:extLst>
                <a:ext uri="{FF2B5EF4-FFF2-40B4-BE49-F238E27FC236}">
                  <a16:creationId xmlns:a16="http://schemas.microsoft.com/office/drawing/2014/main" id="{AD231926-9153-44F7-A755-6F220F42BB21}"/>
                </a:ext>
              </a:extLst>
            </p:cNvPr>
            <p:cNvPicPr>
              <a:picLocks noChangeAspect="1"/>
            </p:cNvPicPr>
            <p:nvPr/>
          </p:nvPicPr>
          <p:blipFill>
            <a:blip r:embed="rId21"/>
            <a:stretch>
              <a:fillRect/>
            </a:stretch>
          </p:blipFill>
          <p:spPr>
            <a:xfrm>
              <a:off x="6167799" y="2962525"/>
              <a:ext cx="754379" cy="205740"/>
            </a:xfrm>
            <a:prstGeom prst="rect">
              <a:avLst/>
            </a:prstGeom>
          </p:spPr>
        </p:pic>
        <p:pic>
          <p:nvPicPr>
            <p:cNvPr id="70" name="Picture 69">
              <a:extLst>
                <a:ext uri="{FF2B5EF4-FFF2-40B4-BE49-F238E27FC236}">
                  <a16:creationId xmlns:a16="http://schemas.microsoft.com/office/drawing/2014/main" id="{CC6013F0-3C45-44DF-8637-4F0F6DAB88BB}"/>
                </a:ext>
              </a:extLst>
            </p:cNvPr>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828569" y="3605234"/>
              <a:ext cx="583406" cy="1234440"/>
            </a:xfrm>
            <a:prstGeom prst="rect">
              <a:avLst/>
            </a:prstGeom>
            <a:noFill/>
            <a:ln>
              <a:noFill/>
            </a:ln>
          </p:spPr>
        </p:pic>
        <p:sp>
          <p:nvSpPr>
            <p:cNvPr id="71" name="TextBox 70">
              <a:extLst>
                <a:ext uri="{FF2B5EF4-FFF2-40B4-BE49-F238E27FC236}">
                  <a16:creationId xmlns:a16="http://schemas.microsoft.com/office/drawing/2014/main" id="{BFC30A9E-21B3-4E88-B1FD-4ED98DFB0C58}"/>
                </a:ext>
              </a:extLst>
            </p:cNvPr>
            <p:cNvSpPr txBox="1"/>
            <p:nvPr/>
          </p:nvSpPr>
          <p:spPr>
            <a:xfrm>
              <a:off x="6968757" y="3587129"/>
              <a:ext cx="570860" cy="328473"/>
            </a:xfrm>
            <a:prstGeom prst="rect">
              <a:avLst/>
            </a:prstGeom>
            <a:noFill/>
          </p:spPr>
          <p:txBody>
            <a:bodyPr wrap="non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Aurora</a:t>
              </a:r>
            </a:p>
            <a:p>
              <a:pPr defTabSz="685800">
                <a:lnSpc>
                  <a:spcPct val="85000"/>
                </a:lnSpc>
                <a:defRPr/>
              </a:pPr>
              <a:r>
                <a:rPr lang="en-US" sz="900" b="1" err="1">
                  <a:solidFill>
                    <a:schemeClr val="tx2"/>
                  </a:solidFill>
                  <a:latin typeface="Arial" panose="020B0604020202020204"/>
                  <a:cs typeface="Arial" panose="020B0604020202020204" pitchFamily="34" charset="0"/>
                </a:rPr>
                <a:t>Oklo</a:t>
              </a:r>
              <a:r>
                <a:rPr lang="en-US" sz="900" b="1">
                  <a:solidFill>
                    <a:schemeClr val="tx2"/>
                  </a:solidFill>
                  <a:latin typeface="Arial" panose="020B0604020202020204"/>
                  <a:cs typeface="Arial" panose="020B0604020202020204" pitchFamily="34" charset="0"/>
                </a:rPr>
                <a:t> Inc.</a:t>
              </a:r>
            </a:p>
            <a:p>
              <a:pPr defTabSz="685800">
                <a:lnSpc>
                  <a:spcPct val="85000"/>
                </a:lnSpc>
                <a:defRPr/>
              </a:pPr>
              <a:endParaRPr lang="en-US" sz="900">
                <a:solidFill>
                  <a:schemeClr val="tx2"/>
                </a:solidFill>
                <a:latin typeface="Arial" panose="020B0604020202020204"/>
                <a:cs typeface="Arial" panose="020B0604020202020204" pitchFamily="34" charset="0"/>
              </a:endParaRPr>
            </a:p>
          </p:txBody>
        </p:sp>
        <p:pic>
          <p:nvPicPr>
            <p:cNvPr id="72" name="Picture 71">
              <a:extLst>
                <a:ext uri="{FF2B5EF4-FFF2-40B4-BE49-F238E27FC236}">
                  <a16:creationId xmlns:a16="http://schemas.microsoft.com/office/drawing/2014/main" id="{B845D3DA-543C-44AC-8717-D0D69C518C53}"/>
                </a:ext>
              </a:extLst>
            </p:cNvPr>
            <p:cNvPicPr>
              <a:picLocks noChangeAspect="1"/>
            </p:cNvPicPr>
            <p:nvPr/>
          </p:nvPicPr>
          <p:blipFill>
            <a:blip r:embed="rId23"/>
            <a:stretch>
              <a:fillRect/>
            </a:stretch>
          </p:blipFill>
          <p:spPr>
            <a:xfrm>
              <a:off x="7640375" y="3963883"/>
              <a:ext cx="888041" cy="685800"/>
            </a:xfrm>
            <a:prstGeom prst="rect">
              <a:avLst/>
            </a:prstGeom>
            <a:effectLst>
              <a:outerShdw blurRad="50800" dist="38100" dir="5400000" algn="t" rotWithShape="0">
                <a:prstClr val="black">
                  <a:alpha val="40000"/>
                </a:prstClr>
              </a:outerShdw>
            </a:effectLst>
          </p:spPr>
        </p:pic>
        <p:pic>
          <p:nvPicPr>
            <p:cNvPr id="73" name="Picture 72">
              <a:extLst>
                <a:ext uri="{FF2B5EF4-FFF2-40B4-BE49-F238E27FC236}">
                  <a16:creationId xmlns:a16="http://schemas.microsoft.com/office/drawing/2014/main" id="{46EC9534-694B-4639-A802-1A2BE163F3F5}"/>
                </a:ext>
              </a:extLst>
            </p:cNvPr>
            <p:cNvPicPr>
              <a:picLocks noChangeAspect="1"/>
            </p:cNvPicPr>
            <p:nvPr/>
          </p:nvPicPr>
          <p:blipFill>
            <a:blip r:embed="rId24"/>
            <a:stretch>
              <a:fillRect/>
            </a:stretch>
          </p:blipFill>
          <p:spPr>
            <a:xfrm>
              <a:off x="8235755" y="3680762"/>
              <a:ext cx="423188" cy="137160"/>
            </a:xfrm>
            <a:prstGeom prst="rect">
              <a:avLst/>
            </a:prstGeom>
          </p:spPr>
        </p:pic>
        <p:sp>
          <p:nvSpPr>
            <p:cNvPr id="74" name="TextBox 73">
              <a:extLst>
                <a:ext uri="{FF2B5EF4-FFF2-40B4-BE49-F238E27FC236}">
                  <a16:creationId xmlns:a16="http://schemas.microsoft.com/office/drawing/2014/main" id="{82BD63A2-4166-43C1-9F9D-D1BA96623C12}"/>
                </a:ext>
              </a:extLst>
            </p:cNvPr>
            <p:cNvSpPr txBox="1"/>
            <p:nvPr/>
          </p:nvSpPr>
          <p:spPr>
            <a:xfrm>
              <a:off x="8172278" y="3201769"/>
              <a:ext cx="794467" cy="374424"/>
            </a:xfrm>
            <a:prstGeom prst="rect">
              <a:avLst/>
            </a:prstGeom>
            <a:noFill/>
          </p:spPr>
          <p:txBody>
            <a:bodyPr wrap="square">
              <a:spAutoFit/>
            </a:bodyPr>
            <a:lstStyle/>
            <a:p>
              <a:pPr defTabSz="685800">
                <a:defRPr/>
              </a:pPr>
              <a:r>
                <a:rPr lang="en-US" sz="900" b="1">
                  <a:solidFill>
                    <a:schemeClr val="tx2"/>
                  </a:solidFill>
                  <a:latin typeface="Arial" panose="020B0604020202020204"/>
                  <a:ea typeface="Times New Roman" panose="02020603050405020304" pitchFamily="18" charset="0"/>
                </a:rPr>
                <a:t>Xe-100</a:t>
              </a:r>
            </a:p>
            <a:p>
              <a:pPr defTabSz="685800">
                <a:defRPr/>
              </a:pPr>
              <a:r>
                <a:rPr lang="en-US" sz="900" b="1">
                  <a:solidFill>
                    <a:schemeClr val="tx2"/>
                  </a:solidFill>
                  <a:latin typeface="Arial" panose="020B0604020202020204"/>
                  <a:ea typeface="Times New Roman" panose="02020603050405020304" pitchFamily="18" charset="0"/>
                </a:rPr>
                <a:t>X-energy</a:t>
              </a:r>
            </a:p>
            <a:p>
              <a:pPr defTabSz="685800">
                <a:defRPr/>
              </a:pPr>
              <a:endParaRPr lang="en-US" sz="900">
                <a:solidFill>
                  <a:schemeClr val="tx2"/>
                </a:solidFill>
                <a:latin typeface="Arial" panose="020B0604020202020204"/>
              </a:endParaRPr>
            </a:p>
          </p:txBody>
        </p:sp>
        <p:grpSp>
          <p:nvGrpSpPr>
            <p:cNvPr id="2" name="Group 1">
              <a:extLst>
                <a:ext uri="{FF2B5EF4-FFF2-40B4-BE49-F238E27FC236}">
                  <a16:creationId xmlns:a16="http://schemas.microsoft.com/office/drawing/2014/main" id="{4DDD79FD-8F1E-4FA1-A74E-1FE552043C3C}"/>
                </a:ext>
              </a:extLst>
            </p:cNvPr>
            <p:cNvGrpSpPr/>
            <p:nvPr/>
          </p:nvGrpSpPr>
          <p:grpSpPr>
            <a:xfrm>
              <a:off x="-975911" y="3717142"/>
              <a:ext cx="13681409" cy="796238"/>
              <a:chOff x="-3093468" y="3600706"/>
              <a:chExt cx="18241878" cy="1061649"/>
            </a:xfrm>
            <a:scene3d>
              <a:camera prst="isometricTopUp"/>
              <a:lightRig rig="threePt" dir="t"/>
            </a:scene3d>
          </p:grpSpPr>
          <p:grpSp>
            <p:nvGrpSpPr>
              <p:cNvPr id="13" name="Group 12">
                <a:extLst>
                  <a:ext uri="{FF2B5EF4-FFF2-40B4-BE49-F238E27FC236}">
                    <a16:creationId xmlns:a16="http://schemas.microsoft.com/office/drawing/2014/main" id="{623072A8-6977-4590-846C-1DA13106744F}"/>
                  </a:ext>
                </a:extLst>
              </p:cNvPr>
              <p:cNvGrpSpPr/>
              <p:nvPr/>
            </p:nvGrpSpPr>
            <p:grpSpPr>
              <a:xfrm rot="440803">
                <a:off x="-3093468" y="3600706"/>
                <a:ext cx="18241878" cy="583921"/>
                <a:chOff x="-3090034" y="3142845"/>
                <a:chExt cx="18241878" cy="583921"/>
              </a:xfrm>
            </p:grpSpPr>
            <p:sp>
              <p:nvSpPr>
                <p:cNvPr id="26" name="Rectangle 25">
                  <a:extLst>
                    <a:ext uri="{FF2B5EF4-FFF2-40B4-BE49-F238E27FC236}">
                      <a16:creationId xmlns:a16="http://schemas.microsoft.com/office/drawing/2014/main" id="{7CBE9D78-F780-45F4-BE94-3C15B7465832}"/>
                    </a:ext>
                  </a:extLst>
                </p:cNvPr>
                <p:cNvSpPr/>
                <p:nvPr/>
              </p:nvSpPr>
              <p:spPr>
                <a:xfrm flipH="1">
                  <a:off x="-3090034" y="3156804"/>
                  <a:ext cx="18241878" cy="542186"/>
                </a:xfrm>
                <a:custGeom>
                  <a:avLst/>
                  <a:gdLst>
                    <a:gd name="connsiteX0" fmla="*/ 0 w 18258323"/>
                    <a:gd name="connsiteY0" fmla="*/ 0 h 542186"/>
                    <a:gd name="connsiteX1" fmla="*/ 18258323 w 18258323"/>
                    <a:gd name="connsiteY1" fmla="*/ 0 h 542186"/>
                    <a:gd name="connsiteX2" fmla="*/ 18258323 w 18258323"/>
                    <a:gd name="connsiteY2" fmla="*/ 542186 h 542186"/>
                    <a:gd name="connsiteX3" fmla="*/ 0 w 18258323"/>
                    <a:gd name="connsiteY3" fmla="*/ 542186 h 542186"/>
                    <a:gd name="connsiteX4" fmla="*/ 0 w 18258323"/>
                    <a:gd name="connsiteY4" fmla="*/ 0 h 542186"/>
                    <a:gd name="connsiteX0" fmla="*/ 39244 w 18258323"/>
                    <a:gd name="connsiteY0" fmla="*/ 131326 h 542186"/>
                    <a:gd name="connsiteX1" fmla="*/ 18258323 w 18258323"/>
                    <a:gd name="connsiteY1" fmla="*/ 0 h 542186"/>
                    <a:gd name="connsiteX2" fmla="*/ 18258323 w 18258323"/>
                    <a:gd name="connsiteY2" fmla="*/ 542186 h 542186"/>
                    <a:gd name="connsiteX3" fmla="*/ 0 w 18258323"/>
                    <a:gd name="connsiteY3" fmla="*/ 542186 h 542186"/>
                    <a:gd name="connsiteX4" fmla="*/ 39244 w 18258323"/>
                    <a:gd name="connsiteY4" fmla="*/ 131326 h 542186"/>
                    <a:gd name="connsiteX0" fmla="*/ 29377 w 18248456"/>
                    <a:gd name="connsiteY0" fmla="*/ 131326 h 542186"/>
                    <a:gd name="connsiteX1" fmla="*/ 18248456 w 18248456"/>
                    <a:gd name="connsiteY1" fmla="*/ 0 h 542186"/>
                    <a:gd name="connsiteX2" fmla="*/ 18248456 w 18248456"/>
                    <a:gd name="connsiteY2" fmla="*/ 542186 h 542186"/>
                    <a:gd name="connsiteX3" fmla="*/ 0 w 18248456"/>
                    <a:gd name="connsiteY3" fmla="*/ 398145 h 542186"/>
                    <a:gd name="connsiteX4" fmla="*/ 29377 w 18248456"/>
                    <a:gd name="connsiteY4" fmla="*/ 131326 h 542186"/>
                    <a:gd name="connsiteX0" fmla="*/ 20607 w 18248456"/>
                    <a:gd name="connsiteY0" fmla="*/ 259363 h 542186"/>
                    <a:gd name="connsiteX1" fmla="*/ 18248456 w 18248456"/>
                    <a:gd name="connsiteY1" fmla="*/ 0 h 542186"/>
                    <a:gd name="connsiteX2" fmla="*/ 18248456 w 18248456"/>
                    <a:gd name="connsiteY2" fmla="*/ 542186 h 542186"/>
                    <a:gd name="connsiteX3" fmla="*/ 0 w 18248456"/>
                    <a:gd name="connsiteY3" fmla="*/ 398145 h 542186"/>
                    <a:gd name="connsiteX4" fmla="*/ 20607 w 18248456"/>
                    <a:gd name="connsiteY4" fmla="*/ 259363 h 542186"/>
                    <a:gd name="connsiteX0" fmla="*/ 14029 w 18241878"/>
                    <a:gd name="connsiteY0" fmla="*/ 259363 h 542186"/>
                    <a:gd name="connsiteX1" fmla="*/ 18241878 w 18241878"/>
                    <a:gd name="connsiteY1" fmla="*/ 0 h 542186"/>
                    <a:gd name="connsiteX2" fmla="*/ 18241878 w 18241878"/>
                    <a:gd name="connsiteY2" fmla="*/ 542186 h 542186"/>
                    <a:gd name="connsiteX3" fmla="*/ 0 w 18241878"/>
                    <a:gd name="connsiteY3" fmla="*/ 302117 h 542186"/>
                    <a:gd name="connsiteX4" fmla="*/ 14029 w 18241878"/>
                    <a:gd name="connsiteY4" fmla="*/ 259363 h 54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878" h="542186">
                      <a:moveTo>
                        <a:pt x="14029" y="259363"/>
                      </a:moveTo>
                      <a:lnTo>
                        <a:pt x="18241878" y="0"/>
                      </a:lnTo>
                      <a:lnTo>
                        <a:pt x="18241878" y="542186"/>
                      </a:lnTo>
                      <a:lnTo>
                        <a:pt x="0" y="302117"/>
                      </a:lnTo>
                      <a:lnTo>
                        <a:pt x="14029" y="259363"/>
                      </a:lnTo>
                      <a:close/>
                    </a:path>
                  </a:pathLst>
                </a:cu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C1977E15-A8C5-4950-BC58-A6A5BF0BBBE6}"/>
                    </a:ext>
                  </a:extLst>
                </p:cNvPr>
                <p:cNvSpPr>
                  <a:spLocks noChangeAspect="1"/>
                </p:cNvSpPr>
                <p:nvPr/>
              </p:nvSpPr>
              <p:spPr>
                <a:xfrm>
                  <a:off x="5826488" y="3161059"/>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1" name="Oval 80">
                  <a:extLst>
                    <a:ext uri="{FF2B5EF4-FFF2-40B4-BE49-F238E27FC236}">
                      <a16:creationId xmlns:a16="http://schemas.microsoft.com/office/drawing/2014/main" id="{6D03B1D0-A79B-4551-9F17-A2B3A0A6B270}"/>
                    </a:ext>
                  </a:extLst>
                </p:cNvPr>
                <p:cNvSpPr>
                  <a:spLocks noChangeAspect="1"/>
                </p:cNvSpPr>
                <p:nvPr/>
              </p:nvSpPr>
              <p:spPr>
                <a:xfrm>
                  <a:off x="5968539" y="3302962"/>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79" name="Oval 78">
                  <a:extLst>
                    <a:ext uri="{FF2B5EF4-FFF2-40B4-BE49-F238E27FC236}">
                      <a16:creationId xmlns:a16="http://schemas.microsoft.com/office/drawing/2014/main" id="{EB2CCEDC-9D81-4A73-8612-ABEDDBE88FE0}"/>
                    </a:ext>
                  </a:extLst>
                </p:cNvPr>
                <p:cNvSpPr>
                  <a:spLocks noChangeAspect="1"/>
                </p:cNvSpPr>
                <p:nvPr/>
              </p:nvSpPr>
              <p:spPr>
                <a:xfrm>
                  <a:off x="1298230" y="3167884"/>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5" name="Oval 84">
                  <a:extLst>
                    <a:ext uri="{FF2B5EF4-FFF2-40B4-BE49-F238E27FC236}">
                      <a16:creationId xmlns:a16="http://schemas.microsoft.com/office/drawing/2014/main" id="{D62E93CA-900A-43F8-A327-17CBC3829EB6}"/>
                    </a:ext>
                  </a:extLst>
                </p:cNvPr>
                <p:cNvSpPr>
                  <a:spLocks noChangeAspect="1"/>
                </p:cNvSpPr>
                <p:nvPr/>
              </p:nvSpPr>
              <p:spPr>
                <a:xfrm>
                  <a:off x="1440281" y="3309787"/>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87" name="Oval 86">
                  <a:extLst>
                    <a:ext uri="{FF2B5EF4-FFF2-40B4-BE49-F238E27FC236}">
                      <a16:creationId xmlns:a16="http://schemas.microsoft.com/office/drawing/2014/main" id="{0FB2981A-056B-4798-B430-2574284C0632}"/>
                    </a:ext>
                  </a:extLst>
                </p:cNvPr>
                <p:cNvSpPr>
                  <a:spLocks noChangeAspect="1"/>
                </p:cNvSpPr>
                <p:nvPr/>
              </p:nvSpPr>
              <p:spPr>
                <a:xfrm>
                  <a:off x="2857965" y="3178126"/>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8" name="Oval 87">
                  <a:extLst>
                    <a:ext uri="{FF2B5EF4-FFF2-40B4-BE49-F238E27FC236}">
                      <a16:creationId xmlns:a16="http://schemas.microsoft.com/office/drawing/2014/main" id="{4FC004DE-1D81-4FF8-81EE-0C95709278F9}"/>
                    </a:ext>
                  </a:extLst>
                </p:cNvPr>
                <p:cNvSpPr>
                  <a:spLocks noChangeAspect="1"/>
                </p:cNvSpPr>
                <p:nvPr/>
              </p:nvSpPr>
              <p:spPr>
                <a:xfrm>
                  <a:off x="3000016" y="3320029"/>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95" name="Oval 94">
                  <a:extLst>
                    <a:ext uri="{FF2B5EF4-FFF2-40B4-BE49-F238E27FC236}">
                      <a16:creationId xmlns:a16="http://schemas.microsoft.com/office/drawing/2014/main" id="{D0ACFF0A-BCD2-401F-BDA1-FABDBDC676FA}"/>
                    </a:ext>
                  </a:extLst>
                </p:cNvPr>
                <p:cNvSpPr>
                  <a:spLocks noChangeAspect="1"/>
                </p:cNvSpPr>
                <p:nvPr/>
              </p:nvSpPr>
              <p:spPr>
                <a:xfrm>
                  <a:off x="12710870" y="314284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96" name="Oval 95">
                  <a:extLst>
                    <a:ext uri="{FF2B5EF4-FFF2-40B4-BE49-F238E27FC236}">
                      <a16:creationId xmlns:a16="http://schemas.microsoft.com/office/drawing/2014/main" id="{C8B48B16-C90B-419C-B0B2-232801301530}"/>
                    </a:ext>
                  </a:extLst>
                </p:cNvPr>
                <p:cNvSpPr>
                  <a:spLocks noChangeAspect="1"/>
                </p:cNvSpPr>
                <p:nvPr/>
              </p:nvSpPr>
              <p:spPr>
                <a:xfrm>
                  <a:off x="12852920" y="3284748"/>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101" name="Oval 100">
                  <a:extLst>
                    <a:ext uri="{FF2B5EF4-FFF2-40B4-BE49-F238E27FC236}">
                      <a16:creationId xmlns:a16="http://schemas.microsoft.com/office/drawing/2014/main" id="{8BC7466D-CED2-44C2-8EC9-E912B04344B4}"/>
                    </a:ext>
                  </a:extLst>
                </p:cNvPr>
                <p:cNvSpPr>
                  <a:spLocks noChangeAspect="1"/>
                </p:cNvSpPr>
                <p:nvPr/>
              </p:nvSpPr>
              <p:spPr>
                <a:xfrm>
                  <a:off x="11331688" y="3146462"/>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02" name="Oval 101">
                  <a:extLst>
                    <a:ext uri="{FF2B5EF4-FFF2-40B4-BE49-F238E27FC236}">
                      <a16:creationId xmlns:a16="http://schemas.microsoft.com/office/drawing/2014/main" id="{6EBDB6A0-55B8-455D-BD04-055E8347892D}"/>
                    </a:ext>
                  </a:extLst>
                </p:cNvPr>
                <p:cNvSpPr>
                  <a:spLocks noChangeAspect="1"/>
                </p:cNvSpPr>
                <p:nvPr/>
              </p:nvSpPr>
              <p:spPr>
                <a:xfrm>
                  <a:off x="11473738" y="3288366"/>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105" name="Oval 104">
                  <a:extLst>
                    <a:ext uri="{FF2B5EF4-FFF2-40B4-BE49-F238E27FC236}">
                      <a16:creationId xmlns:a16="http://schemas.microsoft.com/office/drawing/2014/main" id="{1736056A-87C8-4DB8-8B9F-1D9C0EF7B661}"/>
                    </a:ext>
                  </a:extLst>
                </p:cNvPr>
                <p:cNvSpPr>
                  <a:spLocks noChangeAspect="1"/>
                </p:cNvSpPr>
                <p:nvPr/>
              </p:nvSpPr>
              <p:spPr>
                <a:xfrm>
                  <a:off x="-261286" y="314609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06" name="Oval 105">
                  <a:extLst>
                    <a:ext uri="{FF2B5EF4-FFF2-40B4-BE49-F238E27FC236}">
                      <a16:creationId xmlns:a16="http://schemas.microsoft.com/office/drawing/2014/main" id="{82A1B5C0-BC40-4729-9B7D-EA279DD46DD6}"/>
                    </a:ext>
                  </a:extLst>
                </p:cNvPr>
                <p:cNvSpPr>
                  <a:spLocks noChangeAspect="1"/>
                </p:cNvSpPr>
                <p:nvPr/>
              </p:nvSpPr>
              <p:spPr>
                <a:xfrm>
                  <a:off x="-119235" y="3287998"/>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109" name="Oval 108">
                  <a:extLst>
                    <a:ext uri="{FF2B5EF4-FFF2-40B4-BE49-F238E27FC236}">
                      <a16:creationId xmlns:a16="http://schemas.microsoft.com/office/drawing/2014/main" id="{FA4B3EFB-4693-45EC-BE93-37F0EFA6CE22}"/>
                    </a:ext>
                  </a:extLst>
                </p:cNvPr>
                <p:cNvSpPr>
                  <a:spLocks noChangeAspect="1"/>
                </p:cNvSpPr>
                <p:nvPr/>
              </p:nvSpPr>
              <p:spPr>
                <a:xfrm>
                  <a:off x="4417700" y="3165976"/>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10" name="Oval 109">
                  <a:extLst>
                    <a:ext uri="{FF2B5EF4-FFF2-40B4-BE49-F238E27FC236}">
                      <a16:creationId xmlns:a16="http://schemas.microsoft.com/office/drawing/2014/main" id="{EAA2E29A-0F52-48BB-9F6B-7F65D80C80F1}"/>
                    </a:ext>
                  </a:extLst>
                </p:cNvPr>
                <p:cNvSpPr>
                  <a:spLocks noChangeAspect="1"/>
                </p:cNvSpPr>
                <p:nvPr/>
              </p:nvSpPr>
              <p:spPr>
                <a:xfrm>
                  <a:off x="4559751" y="3307879"/>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grpSp>
          <p:sp>
            <p:nvSpPr>
              <p:cNvPr id="76" name="Oval 75">
                <a:extLst>
                  <a:ext uri="{FF2B5EF4-FFF2-40B4-BE49-F238E27FC236}">
                    <a16:creationId xmlns:a16="http://schemas.microsoft.com/office/drawing/2014/main" id="{D276C16A-8A75-464B-B008-1DCB5385FEC1}"/>
                  </a:ext>
                </a:extLst>
              </p:cNvPr>
              <p:cNvSpPr>
                <a:spLocks noChangeAspect="1"/>
              </p:cNvSpPr>
              <p:nvPr/>
            </p:nvSpPr>
            <p:spPr>
              <a:xfrm rot="440803">
                <a:off x="8273093" y="3943370"/>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77" name="Oval 76">
                <a:extLst>
                  <a:ext uri="{FF2B5EF4-FFF2-40B4-BE49-F238E27FC236}">
                    <a16:creationId xmlns:a16="http://schemas.microsoft.com/office/drawing/2014/main" id="{FE8C86DB-6C6C-43C0-B0D6-92B752BA47F8}"/>
                  </a:ext>
                </a:extLst>
              </p:cNvPr>
              <p:cNvSpPr>
                <a:spLocks noChangeAspect="1"/>
              </p:cNvSpPr>
              <p:nvPr/>
            </p:nvSpPr>
            <p:spPr>
              <a:xfrm rot="440803">
                <a:off x="8414516" y="4085562"/>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82" name="Oval 81">
                <a:extLst>
                  <a:ext uri="{FF2B5EF4-FFF2-40B4-BE49-F238E27FC236}">
                    <a16:creationId xmlns:a16="http://schemas.microsoft.com/office/drawing/2014/main" id="{4D2554A8-55F0-4FF8-ADEF-A663E84DDCDD}"/>
                  </a:ext>
                </a:extLst>
              </p:cNvPr>
              <p:cNvSpPr>
                <a:spLocks noChangeAspect="1"/>
              </p:cNvSpPr>
              <p:nvPr/>
            </p:nvSpPr>
            <p:spPr>
              <a:xfrm rot="440803">
                <a:off x="9511661" y="411371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3" name="Oval 82">
                <a:extLst>
                  <a:ext uri="{FF2B5EF4-FFF2-40B4-BE49-F238E27FC236}">
                    <a16:creationId xmlns:a16="http://schemas.microsoft.com/office/drawing/2014/main" id="{4F1E7DD9-B321-42DA-91C5-5C0F8B75A106}"/>
                  </a:ext>
                </a:extLst>
              </p:cNvPr>
              <p:cNvSpPr>
                <a:spLocks noChangeAspect="1"/>
              </p:cNvSpPr>
              <p:nvPr/>
            </p:nvSpPr>
            <p:spPr>
              <a:xfrm rot="440803">
                <a:off x="9653085" y="4255906"/>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grpSp>
      </p:grpSp>
    </p:spTree>
    <p:extLst>
      <p:ext uri="{BB962C8B-B14F-4D97-AF65-F5344CB8AC3E}">
        <p14:creationId xmlns:p14="http://schemas.microsoft.com/office/powerpoint/2010/main" val="60883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67B2622-6032-2766-DA67-6481A4840F48}"/>
              </a:ext>
            </a:extLst>
          </p:cNvPr>
          <p:cNvSpPr>
            <a:spLocks noGrp="1" noChangeArrowheads="1"/>
          </p:cNvSpPr>
          <p:nvPr>
            <p:ph type="title"/>
          </p:nvPr>
        </p:nvSpPr>
        <p:spPr/>
        <p:txBody>
          <a:bodyPr/>
          <a:lstStyle/>
          <a:p>
            <a:endParaRPr lang="en-US" altLang="en-US"/>
          </a:p>
        </p:txBody>
      </p:sp>
      <p:pic>
        <p:nvPicPr>
          <p:cNvPr id="9219" name="Picture 3">
            <a:extLst>
              <a:ext uri="{FF2B5EF4-FFF2-40B4-BE49-F238E27FC236}">
                <a16:creationId xmlns:a16="http://schemas.microsoft.com/office/drawing/2014/main" id="{D57A842B-0212-AC2C-362F-588DDDA0E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402" y="-311185"/>
            <a:ext cx="9545473" cy="71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88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Nuclear is Energy Dense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27</a:t>
            </a:fld>
            <a:endParaRPr lang="en-US">
              <a:solidFill>
                <a:srgbClr val="214877">
                  <a:tint val="75000"/>
                </a:srgbClr>
              </a:solidFill>
            </a:endParaRPr>
          </a:p>
        </p:txBody>
      </p:sp>
      <p:pic>
        <p:nvPicPr>
          <p:cNvPr id="13" name="Picture 2" descr="Log Scale">
            <a:extLst>
              <a:ext uri="{FF2B5EF4-FFF2-40B4-BE49-F238E27FC236}">
                <a16:creationId xmlns:a16="http://schemas.microsoft.com/office/drawing/2014/main" id="{06DE32FF-189C-4225-B0E0-38E3C337E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417" y="1105358"/>
            <a:ext cx="6921577" cy="545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18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fontScale="90000"/>
          </a:bodyPr>
          <a:lstStyle/>
          <a:p>
            <a:r>
              <a:rPr lang="en-US" sz="4000">
                <a:solidFill>
                  <a:schemeClr val="bg1"/>
                </a:solidFill>
              </a:rPr>
              <a:t>Office of Nuclear Energy Priorities: Advance Environmental Justice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28</a:t>
            </a:fld>
            <a:endParaRPr lang="en-US">
              <a:solidFill>
                <a:srgbClr val="214877">
                  <a:tint val="75000"/>
                </a:srgbClr>
              </a:solidFill>
            </a:endParaRPr>
          </a:p>
        </p:txBody>
      </p:sp>
      <p:sp>
        <p:nvSpPr>
          <p:cNvPr id="11" name="TextBox 10">
            <a:extLst>
              <a:ext uri="{FF2B5EF4-FFF2-40B4-BE49-F238E27FC236}">
                <a16:creationId xmlns:a16="http://schemas.microsoft.com/office/drawing/2014/main" id="{82BE6763-D5A1-BC44-BFD8-21E924A85A06}"/>
              </a:ext>
            </a:extLst>
          </p:cNvPr>
          <p:cNvSpPr txBox="1"/>
          <p:nvPr/>
        </p:nvSpPr>
        <p:spPr>
          <a:xfrm>
            <a:off x="108527" y="826061"/>
            <a:ext cx="7409873" cy="461665"/>
          </a:xfrm>
          <a:prstGeom prst="rect">
            <a:avLst/>
          </a:prstGeom>
          <a:noFill/>
        </p:spPr>
        <p:txBody>
          <a:bodyPr wrap="square" lIns="91440" tIns="45720" rIns="91440" bIns="45720" rtlCol="0" anchor="t">
            <a:spAutoFit/>
          </a:bodyPr>
          <a:lstStyle/>
          <a:p>
            <a:pPr algn="ctr"/>
            <a:r>
              <a:rPr lang="en-US" sz="2400" b="1"/>
              <a:t>Advancing environmental justice and energy justice</a:t>
            </a:r>
            <a:endParaRPr lang="en-US" sz="2400" b="1">
              <a:cs typeface="Calibri"/>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530291" y="1533820"/>
            <a:ext cx="5675005"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Deeply integrate energy and environmental justice into used fuel management through consent-based siting of interim storage and community engagement</a:t>
            </a:r>
          </a:p>
          <a:p>
            <a:pPr marL="285750" indent="-285750">
              <a:buFont typeface="Arial" panose="020B0604020202020204" pitchFamily="34" charset="0"/>
              <a:buChar char="•"/>
            </a:pPr>
            <a:r>
              <a:rPr lang="en-US" sz="2400"/>
              <a:t>Embed justice in new and advanced reactor deployments at home and abroad to deliver benefits to disadvantaged, historically underserved, marginalized, or over-burdened communities, including transitioning fossil communities</a:t>
            </a:r>
            <a:endParaRPr lang="en-US" sz="2400">
              <a:cs typeface="Calibri"/>
            </a:endParaRPr>
          </a:p>
        </p:txBody>
      </p:sp>
      <p:pic>
        <p:nvPicPr>
          <p:cNvPr id="5" name="Picture 5">
            <a:extLst>
              <a:ext uri="{FF2B5EF4-FFF2-40B4-BE49-F238E27FC236}">
                <a16:creationId xmlns:a16="http://schemas.microsoft.com/office/drawing/2014/main" id="{78D41ED8-4BFF-3A58-FF94-C71089A252C9}"/>
              </a:ext>
            </a:extLst>
          </p:cNvPr>
          <p:cNvPicPr>
            <a:picLocks noChangeAspect="1"/>
          </p:cNvPicPr>
          <p:nvPr/>
        </p:nvPicPr>
        <p:blipFill>
          <a:blip r:embed="rId3"/>
          <a:stretch>
            <a:fillRect/>
          </a:stretch>
        </p:blipFill>
        <p:spPr>
          <a:xfrm>
            <a:off x="6794468" y="1530450"/>
            <a:ext cx="3971498" cy="4240652"/>
          </a:xfrm>
          <a:prstGeom prst="rect">
            <a:avLst/>
          </a:prstGeom>
        </p:spPr>
      </p:pic>
    </p:spTree>
    <p:extLst>
      <p:ext uri="{BB962C8B-B14F-4D97-AF65-F5344CB8AC3E}">
        <p14:creationId xmlns:p14="http://schemas.microsoft.com/office/powerpoint/2010/main" val="97017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fontScale="90000"/>
          </a:bodyPr>
          <a:lstStyle/>
          <a:p>
            <a:r>
              <a:rPr lang="en-US" sz="4000">
                <a:solidFill>
                  <a:schemeClr val="bg1"/>
                </a:solidFill>
              </a:rPr>
              <a:t>Office of Nuclear Energy Priorities: Jobs and the American Workforce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29</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400050" y="1153592"/>
            <a:ext cx="4433731"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latin typeface="Franklin Gothic Book"/>
              </a:rPr>
              <a:t>Put policies, processes, and funding in place to facilitate, sustain, and create millions of good-paying, nuclear energy jobs with the option to join a union</a:t>
            </a:r>
          </a:p>
          <a:p>
            <a:pPr marL="285750" indent="-285750">
              <a:buFont typeface="Arial" panose="020B0604020202020204" pitchFamily="34" charset="0"/>
              <a:buChar char="•"/>
            </a:pPr>
            <a:r>
              <a:rPr lang="en-US" sz="2400" dirty="0">
                <a:latin typeface="Franklin Gothic Book"/>
              </a:rPr>
              <a:t>Through initiatives that replace retiring fossil assets with new nuclear reactors, incorporate fossil communities and their workers into the clean energy transition</a:t>
            </a:r>
            <a:endParaRPr lang="en-US" sz="2400" dirty="0">
              <a:latin typeface="Franklin Gothic Book"/>
              <a:cs typeface="Calibri"/>
            </a:endParaRPr>
          </a:p>
        </p:txBody>
      </p:sp>
      <p:pic>
        <p:nvPicPr>
          <p:cNvPr id="5" name="Picture 5">
            <a:extLst>
              <a:ext uri="{FF2B5EF4-FFF2-40B4-BE49-F238E27FC236}">
                <a16:creationId xmlns:a16="http://schemas.microsoft.com/office/drawing/2014/main" id="{9845B56A-9CA9-A190-DC87-BB06B8449578}"/>
              </a:ext>
            </a:extLst>
          </p:cNvPr>
          <p:cNvPicPr>
            <a:picLocks noChangeAspect="1"/>
          </p:cNvPicPr>
          <p:nvPr/>
        </p:nvPicPr>
        <p:blipFill>
          <a:blip r:embed="rId3"/>
          <a:stretch>
            <a:fillRect/>
          </a:stretch>
        </p:blipFill>
        <p:spPr>
          <a:xfrm>
            <a:off x="5105400" y="1712067"/>
            <a:ext cx="5568950" cy="3698449"/>
          </a:xfrm>
          <a:prstGeom prst="rect">
            <a:avLst/>
          </a:prstGeom>
        </p:spPr>
      </p:pic>
    </p:spTree>
    <p:extLst>
      <p:ext uri="{BB962C8B-B14F-4D97-AF65-F5344CB8AC3E}">
        <p14:creationId xmlns:p14="http://schemas.microsoft.com/office/powerpoint/2010/main" val="146264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7F0D5-D8EC-BC1D-9F06-49ABFBA57234}"/>
              </a:ext>
            </a:extLst>
          </p:cNvPr>
          <p:cNvSpPr>
            <a:spLocks noGrp="1"/>
          </p:cNvSpPr>
          <p:nvPr>
            <p:ph idx="1"/>
          </p:nvPr>
        </p:nvSpPr>
        <p:spPr>
          <a:xfrm>
            <a:off x="286327" y="871776"/>
            <a:ext cx="5619173" cy="5738573"/>
          </a:xfrm>
        </p:spPr>
        <p:txBody>
          <a:bodyPr>
            <a:normAutofit/>
          </a:bodyPr>
          <a:lstStyle/>
          <a:p>
            <a:pPr marL="0" marR="0">
              <a:lnSpc>
                <a:spcPct val="100000"/>
              </a:lnSpc>
              <a:spcBef>
                <a:spcPts val="0"/>
              </a:spcBef>
              <a:spcAft>
                <a:spcPts val="800"/>
              </a:spcAft>
            </a:pPr>
            <a:r>
              <a:rPr lang="en-US" sz="2000">
                <a:effectLst/>
                <a:latin typeface="Calibri" panose="020F0502020204030204" pitchFamily="34" charset="0"/>
                <a:ea typeface="Yu Mincho" panose="02020400000000000000" pitchFamily="18" charset="-128"/>
                <a:cs typeface="Arial" panose="020B0604020202020204" pitchFamily="34" charset="0"/>
              </a:rPr>
              <a:t>Nuclear power plants are unique because they</a:t>
            </a:r>
          </a:p>
          <a:p>
            <a:pPr marL="457200" lvl="2">
              <a:lnSpc>
                <a:spcPct val="100000"/>
              </a:lnSpc>
              <a:spcBef>
                <a:spcPts val="0"/>
              </a:spcBef>
              <a:spcAft>
                <a:spcPts val="800"/>
              </a:spcAft>
            </a:pPr>
            <a:r>
              <a:rPr lang="en-US">
                <a:effectLst/>
                <a:latin typeface="Calibri" panose="020F0502020204030204" pitchFamily="34" charset="0"/>
                <a:ea typeface="Yu Mincho" panose="02020400000000000000" pitchFamily="18" charset="-128"/>
                <a:cs typeface="Arial" panose="020B0604020202020204" pitchFamily="34" charset="0"/>
              </a:rPr>
              <a:t>Can be located nearly anywhere </a:t>
            </a:r>
          </a:p>
          <a:p>
            <a:pPr marL="457200" lvl="2">
              <a:lnSpc>
                <a:spcPct val="100000"/>
              </a:lnSpc>
              <a:spcBef>
                <a:spcPts val="0"/>
              </a:spcBef>
              <a:spcAft>
                <a:spcPts val="800"/>
              </a:spcAft>
            </a:pPr>
            <a:r>
              <a:rPr lang="en-US">
                <a:latin typeface="Calibri" panose="020F0502020204030204" pitchFamily="34" charset="0"/>
                <a:ea typeface="Yu Mincho" panose="02020400000000000000" pitchFamily="18" charset="-128"/>
                <a:cs typeface="Arial" panose="020B0604020202020204" pitchFamily="34" charset="0"/>
              </a:rPr>
              <a:t>Provide </a:t>
            </a:r>
            <a:r>
              <a:rPr lang="en-US">
                <a:effectLst/>
                <a:latin typeface="Calibri" panose="020F0502020204030204" pitchFamily="34" charset="0"/>
                <a:ea typeface="Yu Mincho" panose="02020400000000000000" pitchFamily="18" charset="-128"/>
                <a:cs typeface="Arial" panose="020B0604020202020204" pitchFamily="34" charset="0"/>
              </a:rPr>
              <a:t>energy nearly 100% of the time</a:t>
            </a:r>
          </a:p>
          <a:p>
            <a:pPr marL="457200" lvl="2">
              <a:lnSpc>
                <a:spcPct val="100000"/>
              </a:lnSpc>
              <a:spcBef>
                <a:spcPts val="0"/>
              </a:spcBef>
              <a:spcAft>
                <a:spcPts val="800"/>
              </a:spcAft>
            </a:pPr>
            <a:r>
              <a:rPr lang="en-US">
                <a:latin typeface="Calibri" panose="020F0502020204030204" pitchFamily="34" charset="0"/>
                <a:ea typeface="Yu Mincho" panose="02020400000000000000" pitchFamily="18" charset="-128"/>
                <a:cs typeface="Arial" panose="020B0604020202020204" pitchFamily="34" charset="0"/>
              </a:rPr>
              <a:t>H</a:t>
            </a:r>
            <a:r>
              <a:rPr lang="en-US">
                <a:effectLst/>
                <a:latin typeface="Calibri" panose="020F0502020204030204" pitchFamily="34" charset="0"/>
                <a:ea typeface="Yu Mincho" panose="02020400000000000000" pitchFamily="18" charset="-128"/>
                <a:cs typeface="Arial" panose="020B0604020202020204" pitchFamily="34" charset="0"/>
              </a:rPr>
              <a:t>ave broad applications beyond electricity</a:t>
            </a:r>
          </a:p>
          <a:p>
            <a:pPr marL="457200" lvl="2">
              <a:lnSpc>
                <a:spcPct val="100000"/>
              </a:lnSpc>
              <a:spcBef>
                <a:spcPts val="0"/>
              </a:spcBef>
              <a:spcAft>
                <a:spcPts val="800"/>
              </a:spcAft>
            </a:pPr>
            <a:r>
              <a:rPr lang="en-US">
                <a:latin typeface="Calibri" panose="020F0502020204030204" pitchFamily="34" charset="0"/>
                <a:ea typeface="Yu Mincho" panose="02020400000000000000" pitchFamily="18" charset="-128"/>
                <a:cs typeface="Arial" panose="020B0604020202020204" pitchFamily="34" charset="0"/>
              </a:rPr>
              <a:t>C</a:t>
            </a:r>
            <a:r>
              <a:rPr lang="en-US">
                <a:effectLst/>
                <a:latin typeface="Calibri" panose="020F0502020204030204" pitchFamily="34" charset="0"/>
                <a:ea typeface="Yu Mincho" panose="02020400000000000000" pitchFamily="18" charset="-128"/>
                <a:cs typeface="Arial" panose="020B0604020202020204" pitchFamily="34" charset="0"/>
              </a:rPr>
              <a:t>an be used to decarbonize </a:t>
            </a:r>
            <a:r>
              <a:rPr lang="en-US">
                <a:latin typeface="Calibri" panose="020F0502020204030204" pitchFamily="34" charset="0"/>
                <a:ea typeface="Yu Mincho" panose="02020400000000000000" pitchFamily="18" charset="-128"/>
                <a:cs typeface="Arial" panose="020B0604020202020204" pitchFamily="34" charset="0"/>
              </a:rPr>
              <a:t>the industrial sector</a:t>
            </a:r>
          </a:p>
          <a:p>
            <a:pPr marL="228600" lvl="2" indent="0">
              <a:lnSpc>
                <a:spcPct val="100000"/>
              </a:lnSpc>
              <a:spcBef>
                <a:spcPts val="0"/>
              </a:spcBef>
              <a:spcAft>
                <a:spcPts val="800"/>
              </a:spcAft>
              <a:buNone/>
            </a:pPr>
            <a:r>
              <a:rPr lang="en-US">
                <a:effectLst/>
                <a:latin typeface="Calibri" panose="020F0502020204030204" pitchFamily="34" charset="0"/>
                <a:ea typeface="Yu Mincho" panose="02020400000000000000" pitchFamily="18" charset="-128"/>
                <a:cs typeface="Arial" panose="020B0604020202020204" pitchFamily="34" charset="0"/>
              </a:rPr>
              <a:t> </a:t>
            </a:r>
          </a:p>
          <a:p>
            <a:pPr marL="228600" lvl="1">
              <a:lnSpc>
                <a:spcPct val="100000"/>
              </a:lnSpc>
              <a:spcBef>
                <a:spcPts val="0"/>
              </a:spcBef>
              <a:spcAft>
                <a:spcPts val="800"/>
              </a:spcAft>
            </a:pPr>
            <a:r>
              <a:rPr lang="en-US">
                <a:effectLst/>
                <a:latin typeface="Calibri" panose="020F0502020204030204" pitchFamily="34" charset="0"/>
                <a:ea typeface="Yu Mincho" panose="02020400000000000000" pitchFamily="18" charset="-128"/>
                <a:cs typeface="Arial" panose="020B0604020202020204" pitchFamily="34" charset="0"/>
              </a:rPr>
              <a:t>Nuclear power plants make electricity by</a:t>
            </a:r>
          </a:p>
          <a:p>
            <a:pPr marL="457200" lvl="2">
              <a:lnSpc>
                <a:spcPct val="100000"/>
              </a:lnSpc>
              <a:spcBef>
                <a:spcPts val="0"/>
              </a:spcBef>
              <a:spcAft>
                <a:spcPts val="800"/>
              </a:spcAft>
            </a:pPr>
            <a:r>
              <a:rPr lang="en-US">
                <a:latin typeface="Calibri" panose="020F0502020204030204" pitchFamily="34" charset="0"/>
                <a:ea typeface="Yu Mincho" panose="02020400000000000000" pitchFamily="18" charset="-128"/>
                <a:cs typeface="Arial" panose="020B0604020202020204" pitchFamily="34" charset="0"/>
              </a:rPr>
              <a:t>Generating heat in the reactor core</a:t>
            </a:r>
          </a:p>
          <a:p>
            <a:pPr marL="457200" lvl="2">
              <a:lnSpc>
                <a:spcPct val="100000"/>
              </a:lnSpc>
              <a:spcBef>
                <a:spcPts val="0"/>
              </a:spcBef>
              <a:spcAft>
                <a:spcPts val="800"/>
              </a:spcAft>
            </a:pPr>
            <a:r>
              <a:rPr lang="en-US">
                <a:latin typeface="Calibri" panose="020F0502020204030204" pitchFamily="34" charset="0"/>
                <a:ea typeface="Yu Mincho" panose="02020400000000000000" pitchFamily="18" charset="-128"/>
                <a:cs typeface="Arial" panose="020B0604020202020204" pitchFamily="34" charset="0"/>
              </a:rPr>
              <a:t>Using that heat to boil water and produce steam</a:t>
            </a:r>
          </a:p>
          <a:p>
            <a:pPr marL="457200" lvl="2">
              <a:lnSpc>
                <a:spcPct val="100000"/>
              </a:lnSpc>
              <a:spcBef>
                <a:spcPts val="0"/>
              </a:spcBef>
              <a:spcAft>
                <a:spcPts val="800"/>
              </a:spcAft>
            </a:pPr>
            <a:r>
              <a:rPr lang="en-US">
                <a:latin typeface="Calibri" panose="020F0502020204030204" pitchFamily="34" charset="0"/>
                <a:ea typeface="Yu Mincho" panose="02020400000000000000" pitchFamily="18" charset="-128"/>
                <a:cs typeface="Arial" panose="020B0604020202020204" pitchFamily="34" charset="0"/>
              </a:rPr>
              <a:t>Use the steam to turn a turbine </a:t>
            </a:r>
          </a:p>
          <a:p>
            <a:pPr marL="457200" lvl="2">
              <a:lnSpc>
                <a:spcPct val="100000"/>
              </a:lnSpc>
              <a:spcBef>
                <a:spcPts val="0"/>
              </a:spcBef>
              <a:spcAft>
                <a:spcPts val="800"/>
              </a:spcAft>
            </a:pPr>
            <a:r>
              <a:rPr lang="en-US">
                <a:latin typeface="Calibri" panose="020F0502020204030204" pitchFamily="34" charset="0"/>
                <a:ea typeface="Yu Mincho" panose="02020400000000000000" pitchFamily="18" charset="-128"/>
                <a:cs typeface="Arial" panose="020B0604020202020204" pitchFamily="34" charset="0"/>
              </a:rPr>
              <a:t>The turbine is connected to an electrical generator and spins to generate electricity</a:t>
            </a:r>
          </a:p>
        </p:txBody>
      </p:sp>
      <p:pic>
        <p:nvPicPr>
          <p:cNvPr id="5" name="Picture 4" descr="Diagram&#10;&#10;Description automatically generated">
            <a:extLst>
              <a:ext uri="{FF2B5EF4-FFF2-40B4-BE49-F238E27FC236}">
                <a16:creationId xmlns:a16="http://schemas.microsoft.com/office/drawing/2014/main" id="{9BD2EA79-C075-17CD-8E6F-D8C987AE1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0" y="3429000"/>
            <a:ext cx="5866454" cy="3069328"/>
          </a:xfrm>
          <a:prstGeom prst="rect">
            <a:avLst/>
          </a:prstGeom>
        </p:spPr>
      </p:pic>
      <p:pic>
        <p:nvPicPr>
          <p:cNvPr id="4" name="Picture 3">
            <a:extLst>
              <a:ext uri="{FF2B5EF4-FFF2-40B4-BE49-F238E27FC236}">
                <a16:creationId xmlns:a16="http://schemas.microsoft.com/office/drawing/2014/main" id="{95FA7D75-CBA1-5DA3-CB6F-3378F24D6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172" y="707831"/>
            <a:ext cx="3797110" cy="25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5BE1C84-CF7D-4EE3-0857-F6726194E68C}"/>
              </a:ext>
            </a:extLst>
          </p:cNvPr>
          <p:cNvSpPr txBox="1">
            <a:spLocks/>
          </p:cNvSpPr>
          <p:nvPr/>
        </p:nvSpPr>
        <p:spPr bwMode="auto">
          <a:xfrm>
            <a:off x="0" y="0"/>
            <a:ext cx="12192000" cy="68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kern="1200">
                <a:solidFill>
                  <a:srgbClr val="214877"/>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9pPr>
          </a:lstStyle>
          <a:p>
            <a:r>
              <a:rPr lang="en-US">
                <a:solidFill>
                  <a:schemeClr val="bg1"/>
                </a:solidFill>
              </a:rPr>
              <a:t>Nuclear Energy is Unique	</a:t>
            </a:r>
          </a:p>
        </p:txBody>
      </p:sp>
    </p:spTree>
    <p:extLst>
      <p:ext uri="{BB962C8B-B14F-4D97-AF65-F5344CB8AC3E}">
        <p14:creationId xmlns:p14="http://schemas.microsoft.com/office/powerpoint/2010/main" val="1704072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a:solidFill>
                  <a:schemeClr val="bg1"/>
                </a:solidFill>
              </a:rPr>
              <a:t>Pathways to Commercial Liftoff Report: Predictions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30</a:t>
            </a:fld>
            <a:endParaRPr lang="en-US">
              <a:solidFill>
                <a:srgbClr val="214877">
                  <a:tint val="75000"/>
                </a:srgbClr>
              </a:solidFill>
            </a:endParaRPr>
          </a:p>
        </p:txBody>
      </p:sp>
      <p:pic>
        <p:nvPicPr>
          <p:cNvPr id="4" name="Picture 5">
            <a:extLst>
              <a:ext uri="{FF2B5EF4-FFF2-40B4-BE49-F238E27FC236}">
                <a16:creationId xmlns:a16="http://schemas.microsoft.com/office/drawing/2014/main" id="{9C0EC1E6-79BA-DE19-A25C-F2D82967795E}"/>
              </a:ext>
            </a:extLst>
          </p:cNvPr>
          <p:cNvPicPr>
            <a:picLocks noChangeAspect="1"/>
          </p:cNvPicPr>
          <p:nvPr/>
        </p:nvPicPr>
        <p:blipFill>
          <a:blip r:embed="rId3"/>
          <a:stretch>
            <a:fillRect/>
          </a:stretch>
        </p:blipFill>
        <p:spPr>
          <a:xfrm>
            <a:off x="96645" y="685166"/>
            <a:ext cx="7677614" cy="6128865"/>
          </a:xfrm>
          <a:prstGeom prst="rect">
            <a:avLst/>
          </a:prstGeom>
        </p:spPr>
      </p:pic>
      <p:pic>
        <p:nvPicPr>
          <p:cNvPr id="6" name="Picture 6">
            <a:extLst>
              <a:ext uri="{FF2B5EF4-FFF2-40B4-BE49-F238E27FC236}">
                <a16:creationId xmlns:a16="http://schemas.microsoft.com/office/drawing/2014/main" id="{4B35EDEE-3402-281E-4ED0-6D82845975E3}"/>
              </a:ext>
            </a:extLst>
          </p:cNvPr>
          <p:cNvPicPr>
            <a:picLocks noChangeAspect="1"/>
          </p:cNvPicPr>
          <p:nvPr/>
        </p:nvPicPr>
        <p:blipFill>
          <a:blip r:embed="rId4"/>
          <a:stretch>
            <a:fillRect/>
          </a:stretch>
        </p:blipFill>
        <p:spPr>
          <a:xfrm rot="300000">
            <a:off x="8534400" y="1717069"/>
            <a:ext cx="2743200" cy="3553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36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a:latin typeface="Calibri" panose="020F0502020204030204" pitchFamily="34" charset="0"/>
              </a:rPr>
              <a:t>Thank you!</a:t>
            </a:r>
            <a:endParaRPr lang="en-US" altLang="en-US" i="1">
              <a:latin typeface="Calibri" panose="020F0502020204030204" pitchFamily="34" charset="0"/>
            </a:endParaRPr>
          </a:p>
        </p:txBody>
      </p:sp>
      <p:sp>
        <p:nvSpPr>
          <p:cNvPr id="2" name="Subtitle 2">
            <a:extLst>
              <a:ext uri="{FF2B5EF4-FFF2-40B4-BE49-F238E27FC236}">
                <a16:creationId xmlns:a16="http://schemas.microsoft.com/office/drawing/2014/main" id="{FFB50E8D-A1FE-3386-8C29-E30F9AC969D4}"/>
              </a:ext>
            </a:extLst>
          </p:cNvPr>
          <p:cNvSpPr txBox="1">
            <a:spLocks/>
          </p:cNvSpPr>
          <p:nvPr/>
        </p:nvSpPr>
        <p:spPr bwMode="auto">
          <a:xfrm>
            <a:off x="361949" y="2871082"/>
            <a:ext cx="647852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lnSpc>
                <a:spcPct val="90000"/>
              </a:lnSpc>
              <a:spcBef>
                <a:spcPts val="1000"/>
              </a:spcBef>
              <a:spcAft>
                <a:spcPct val="0"/>
              </a:spcAft>
              <a:buFont typeface="Arial" panose="020B0604020202020204" pitchFamily="34" charset="0"/>
              <a:buNone/>
              <a:defRPr sz="2800" kern="1200">
                <a:solidFill>
                  <a:schemeClr val="bg1"/>
                </a:solidFill>
                <a:latin typeface="Franklin Gothic Book" panose="020B0503020102020204" pitchFamily="34"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200"/>
              </a:spcBef>
              <a:spcAft>
                <a:spcPts val="600"/>
              </a:spcAft>
            </a:pPr>
            <a:endParaRPr lang="en-US" altLang="en-US" sz="1800"/>
          </a:p>
          <a:p>
            <a:pPr>
              <a:spcBef>
                <a:spcPts val="1800"/>
              </a:spcBef>
              <a:spcAft>
                <a:spcPts val="600"/>
              </a:spcAft>
            </a:pPr>
            <a:r>
              <a:rPr lang="en-US" altLang="en-US" sz="3600" dirty="0">
                <a:latin typeface="Franklin Gothic Book"/>
              </a:rPr>
              <a:t>Gale Hauck</a:t>
            </a:r>
            <a:endParaRPr lang="en-US" altLang="en-US" dirty="0">
              <a:latin typeface="Franklin Gothic Book"/>
            </a:endParaRPr>
          </a:p>
          <a:p>
            <a:pPr>
              <a:spcBef>
                <a:spcPts val="100"/>
              </a:spcBef>
              <a:spcAft>
                <a:spcPts val="600"/>
              </a:spcAft>
            </a:pPr>
            <a:r>
              <a:rPr lang="en-US" altLang="en-US" sz="2000" dirty="0">
                <a:latin typeface="Franklin Gothic Book"/>
              </a:rPr>
              <a:t>gale.hauck@nuclear.energy.gov</a:t>
            </a:r>
            <a:endParaRPr lang="en-US" dirty="0"/>
          </a:p>
        </p:txBody>
      </p:sp>
    </p:spTree>
    <p:extLst>
      <p:ext uri="{BB962C8B-B14F-4D97-AF65-F5344CB8AC3E}">
        <p14:creationId xmlns:p14="http://schemas.microsoft.com/office/powerpoint/2010/main" val="397845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C372FF-BAAB-40B1-40B2-11BE0AC2E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362" y="685800"/>
            <a:ext cx="11431276" cy="6154296"/>
          </a:xfrm>
        </p:spPr>
      </p:pic>
      <p:sp>
        <p:nvSpPr>
          <p:cNvPr id="4" name="Slide Number Placeholder 3">
            <a:extLst>
              <a:ext uri="{FF2B5EF4-FFF2-40B4-BE49-F238E27FC236}">
                <a16:creationId xmlns:a16="http://schemas.microsoft.com/office/drawing/2014/main" id="{7BED78FD-9C51-3EEC-72A5-B9B73970B5DE}"/>
              </a:ext>
            </a:extLst>
          </p:cNvPr>
          <p:cNvSpPr>
            <a:spLocks noGrp="1"/>
          </p:cNvSpPr>
          <p:nvPr>
            <p:ph type="sldNum" sz="quarter" idx="10"/>
          </p:nvPr>
        </p:nvSpPr>
        <p:spPr/>
        <p:txBody>
          <a:bodyPr/>
          <a:lstStyle/>
          <a:p>
            <a:fld id="{959345FB-9C07-49D0-8AD4-30F191E88246}" type="slidenum">
              <a:rPr lang="en-US" altLang="en-US" smtClean="0"/>
              <a:pPr/>
              <a:t>4</a:t>
            </a:fld>
            <a:endParaRPr lang="en-US" altLang="en-US"/>
          </a:p>
        </p:txBody>
      </p:sp>
      <p:sp>
        <p:nvSpPr>
          <p:cNvPr id="3" name="Title 1">
            <a:extLst>
              <a:ext uri="{FF2B5EF4-FFF2-40B4-BE49-F238E27FC236}">
                <a16:creationId xmlns:a16="http://schemas.microsoft.com/office/drawing/2014/main" id="{7B351351-911C-38F7-B67F-297AE79162EE}"/>
              </a:ext>
            </a:extLst>
          </p:cNvPr>
          <p:cNvSpPr txBox="1">
            <a:spLocks/>
          </p:cNvSpPr>
          <p:nvPr/>
        </p:nvSpPr>
        <p:spPr bwMode="auto">
          <a:xfrm>
            <a:off x="0" y="0"/>
            <a:ext cx="12192000" cy="68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kern="1200">
                <a:solidFill>
                  <a:srgbClr val="214877"/>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eaLnBrk="1" fontAlgn="base" hangingPunct="1">
              <a:lnSpc>
                <a:spcPct val="90000"/>
              </a:lnSpc>
              <a:spcBef>
                <a:spcPct val="0"/>
              </a:spcBef>
              <a:spcAft>
                <a:spcPct val="0"/>
              </a:spcAft>
              <a:defRPr sz="4400">
                <a:solidFill>
                  <a:schemeClr val="tx1"/>
                </a:solidFill>
                <a:latin typeface="Franklin Gothic Demi Cond" panose="020B0706030402020204" pitchFamily="34" charset="0"/>
              </a:defRPr>
            </a:lvl9pPr>
          </a:lstStyle>
          <a:p>
            <a:r>
              <a:rPr lang="en-US">
                <a:solidFill>
                  <a:schemeClr val="bg1"/>
                </a:solidFill>
              </a:rPr>
              <a:t>Nuclear Has the Lowest Lifecycle Carbon Emissions</a:t>
            </a:r>
          </a:p>
        </p:txBody>
      </p:sp>
    </p:spTree>
    <p:extLst>
      <p:ext uri="{BB962C8B-B14F-4D97-AF65-F5344CB8AC3E}">
        <p14:creationId xmlns:p14="http://schemas.microsoft.com/office/powerpoint/2010/main" val="761511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DOE NE Mission and Priorities</a:t>
            </a:r>
            <a:endParaRPr lang="en-US">
              <a:solidFill>
                <a:schemeClr val="bg1"/>
              </a:solidFill>
            </a:endParaRP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5</a:t>
            </a:fld>
            <a:endParaRPr lang="en-US">
              <a:solidFill>
                <a:srgbClr val="214877">
                  <a:tint val="75000"/>
                </a:srgbClr>
              </a:solidFill>
            </a:endParaRPr>
          </a:p>
        </p:txBody>
      </p:sp>
      <p:pic>
        <p:nvPicPr>
          <p:cNvPr id="4" name="Picture 4">
            <a:extLst>
              <a:ext uri="{FF2B5EF4-FFF2-40B4-BE49-F238E27FC236}">
                <a16:creationId xmlns:a16="http://schemas.microsoft.com/office/drawing/2014/main" id="{CBD67111-1299-51E1-831F-F8A5CC767F56}"/>
              </a:ext>
            </a:extLst>
          </p:cNvPr>
          <p:cNvPicPr>
            <a:picLocks noChangeAspect="1"/>
          </p:cNvPicPr>
          <p:nvPr/>
        </p:nvPicPr>
        <p:blipFill>
          <a:blip r:embed="rId3"/>
          <a:stretch>
            <a:fillRect/>
          </a:stretch>
        </p:blipFill>
        <p:spPr>
          <a:xfrm>
            <a:off x="3480122" y="748586"/>
            <a:ext cx="8713806" cy="6113181"/>
          </a:xfrm>
          <a:prstGeom prst="rect">
            <a:avLst/>
          </a:prstGeom>
        </p:spPr>
      </p:pic>
      <p:sp>
        <p:nvSpPr>
          <p:cNvPr id="6" name="TextBox 11">
            <a:extLst>
              <a:ext uri="{FF2B5EF4-FFF2-40B4-BE49-F238E27FC236}">
                <a16:creationId xmlns:a16="http://schemas.microsoft.com/office/drawing/2014/main" id="{CE0CE64F-16A1-FE52-157B-E61049624C8C}"/>
              </a:ext>
            </a:extLst>
          </p:cNvPr>
          <p:cNvSpPr txBox="1">
            <a:spLocks noChangeArrowheads="1"/>
          </p:cNvSpPr>
          <p:nvPr/>
        </p:nvSpPr>
        <p:spPr bwMode="auto">
          <a:xfrm>
            <a:off x="96731" y="2223542"/>
            <a:ext cx="316810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altLang="en-US" sz="2400">
                <a:solidFill>
                  <a:srgbClr val="007A9E"/>
                </a:solidFill>
                <a:latin typeface="Arial"/>
                <a:cs typeface="Arial"/>
              </a:rPr>
              <a:t>Mission: to advance nuclear energy science and technology to meet U.S. </a:t>
            </a:r>
            <a:r>
              <a:rPr lang="en-US" altLang="en-US" sz="2400" b="1">
                <a:solidFill>
                  <a:srgbClr val="007A9E"/>
                </a:solidFill>
                <a:latin typeface="Arial"/>
                <a:cs typeface="Arial"/>
              </a:rPr>
              <a:t>energy</a:t>
            </a:r>
            <a:r>
              <a:rPr lang="en-US" altLang="en-US" sz="2400">
                <a:solidFill>
                  <a:srgbClr val="007A9E"/>
                </a:solidFill>
                <a:latin typeface="Arial"/>
                <a:cs typeface="Arial"/>
              </a:rPr>
              <a:t>, </a:t>
            </a:r>
            <a:r>
              <a:rPr lang="en-US" altLang="en-US" sz="2400" b="1">
                <a:solidFill>
                  <a:srgbClr val="007A9E"/>
                </a:solidFill>
                <a:latin typeface="Arial"/>
                <a:cs typeface="Arial"/>
              </a:rPr>
              <a:t>environmental</a:t>
            </a:r>
            <a:r>
              <a:rPr lang="en-US" altLang="en-US" sz="2400">
                <a:solidFill>
                  <a:srgbClr val="007A9E"/>
                </a:solidFill>
                <a:latin typeface="Arial"/>
                <a:cs typeface="Arial"/>
              </a:rPr>
              <a:t>, and </a:t>
            </a:r>
            <a:r>
              <a:rPr lang="en-US" altLang="en-US" sz="2400" b="1">
                <a:solidFill>
                  <a:srgbClr val="007A9E"/>
                </a:solidFill>
                <a:latin typeface="Arial"/>
                <a:cs typeface="Arial"/>
              </a:rPr>
              <a:t>economic</a:t>
            </a:r>
            <a:r>
              <a:rPr lang="en-US" altLang="en-US" sz="2400">
                <a:solidFill>
                  <a:srgbClr val="007A9E"/>
                </a:solidFill>
                <a:latin typeface="Arial"/>
                <a:cs typeface="Arial"/>
              </a:rPr>
              <a:t> needs. </a:t>
            </a:r>
          </a:p>
        </p:txBody>
      </p:sp>
    </p:spTree>
    <p:extLst>
      <p:ext uri="{BB962C8B-B14F-4D97-AF65-F5344CB8AC3E}">
        <p14:creationId xmlns:p14="http://schemas.microsoft.com/office/powerpoint/2010/main" val="417263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Straight Connector 97">
            <a:extLst>
              <a:ext uri="{FF2B5EF4-FFF2-40B4-BE49-F238E27FC236}">
                <a16:creationId xmlns:a16="http://schemas.microsoft.com/office/drawing/2014/main" id="{56A13B1F-607E-7D44-7091-4197F7E56183}"/>
              </a:ext>
            </a:extLst>
          </p:cNvPr>
          <p:cNvCxnSpPr/>
          <p:nvPr/>
        </p:nvCxnSpPr>
        <p:spPr>
          <a:xfrm>
            <a:off x="3144838" y="1201282"/>
            <a:ext cx="4763" cy="1388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C7F9FCD-8124-7C94-63A1-33422A0C851F}"/>
              </a:ext>
            </a:extLst>
          </p:cNvPr>
          <p:cNvCxnSpPr/>
          <p:nvPr/>
        </p:nvCxnSpPr>
        <p:spPr>
          <a:xfrm>
            <a:off x="2314575" y="1747839"/>
            <a:ext cx="0" cy="204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BEF31DC-D39E-2AB3-992A-53489AC9843E}"/>
              </a:ext>
            </a:extLst>
          </p:cNvPr>
          <p:cNvCxnSpPr/>
          <p:nvPr/>
        </p:nvCxnSpPr>
        <p:spPr>
          <a:xfrm>
            <a:off x="4012961" y="1747839"/>
            <a:ext cx="0" cy="204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821711C-330B-103F-47FE-A7D04CF75ED1}"/>
              </a:ext>
            </a:extLst>
          </p:cNvPr>
          <p:cNvCxnSpPr/>
          <p:nvPr/>
        </p:nvCxnSpPr>
        <p:spPr>
          <a:xfrm>
            <a:off x="7832726" y="1943100"/>
            <a:ext cx="396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2975C94-64CF-9398-C993-5F4F0CBA0895}"/>
              </a:ext>
            </a:extLst>
          </p:cNvPr>
          <p:cNvCxnSpPr/>
          <p:nvPr/>
        </p:nvCxnSpPr>
        <p:spPr>
          <a:xfrm>
            <a:off x="7781926" y="1311275"/>
            <a:ext cx="39687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C737391-D7D9-59C5-C348-FBF2E90235E1}"/>
              </a:ext>
            </a:extLst>
          </p:cNvPr>
          <p:cNvCxnSpPr>
            <a:cxnSpLocks/>
            <a:stCxn id="116" idx="2"/>
          </p:cNvCxnSpPr>
          <p:nvPr/>
        </p:nvCxnSpPr>
        <p:spPr>
          <a:xfrm flipH="1" flipV="1">
            <a:off x="3979864" y="1244601"/>
            <a:ext cx="1125537" cy="28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6114EDC-4636-BAC2-22D2-CCC498DFF8B9}"/>
              </a:ext>
            </a:extLst>
          </p:cNvPr>
          <p:cNvCxnSpPr/>
          <p:nvPr/>
        </p:nvCxnSpPr>
        <p:spPr>
          <a:xfrm>
            <a:off x="2236788" y="3216275"/>
            <a:ext cx="7518400"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974430B-445E-485E-95DC-3C35CD6DC234}"/>
              </a:ext>
            </a:extLst>
          </p:cNvPr>
          <p:cNvCxnSpPr/>
          <p:nvPr/>
        </p:nvCxnSpPr>
        <p:spPr>
          <a:xfrm>
            <a:off x="2217738" y="3216275"/>
            <a:ext cx="7518400"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ADF26BF0-9BBA-A6A9-FF2F-CF834291E031}"/>
              </a:ext>
            </a:extLst>
          </p:cNvPr>
          <p:cNvCxnSpPr/>
          <p:nvPr/>
        </p:nvCxnSpPr>
        <p:spPr>
          <a:xfrm flipH="1">
            <a:off x="2214564" y="3216275"/>
            <a:ext cx="3175" cy="2376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9FCE347-8DD0-DE3F-366B-5B78F29858A1}"/>
              </a:ext>
            </a:extLst>
          </p:cNvPr>
          <p:cNvCxnSpPr/>
          <p:nvPr/>
        </p:nvCxnSpPr>
        <p:spPr>
          <a:xfrm>
            <a:off x="3833813" y="3216276"/>
            <a:ext cx="25400" cy="2886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AAB719-A7DF-0461-1D24-B1849057B880}"/>
              </a:ext>
            </a:extLst>
          </p:cNvPr>
          <p:cNvCxnSpPr/>
          <p:nvPr/>
        </p:nvCxnSpPr>
        <p:spPr>
          <a:xfrm>
            <a:off x="5264150" y="3216275"/>
            <a:ext cx="38100" cy="2597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5090D7-ECD6-FF43-50B2-49DCB88EA72B}"/>
              </a:ext>
            </a:extLst>
          </p:cNvPr>
          <p:cNvCxnSpPr>
            <a:cxnSpLocks/>
            <a:endCxn id="22" idx="2"/>
          </p:cNvCxnSpPr>
          <p:nvPr/>
        </p:nvCxnSpPr>
        <p:spPr>
          <a:xfrm>
            <a:off x="6805614" y="3216276"/>
            <a:ext cx="23019" cy="3129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1E5E3C7-FF8F-C2AD-2E27-9D73B847E91A}"/>
              </a:ext>
            </a:extLst>
          </p:cNvPr>
          <p:cNvCxnSpPr/>
          <p:nvPr/>
        </p:nvCxnSpPr>
        <p:spPr>
          <a:xfrm>
            <a:off x="8329613" y="3216276"/>
            <a:ext cx="0" cy="333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9CDF6C7-C2DE-6F2A-838A-F6A03A942B9B}"/>
              </a:ext>
            </a:extLst>
          </p:cNvPr>
          <p:cNvCxnSpPr/>
          <p:nvPr/>
        </p:nvCxnSpPr>
        <p:spPr>
          <a:xfrm flipH="1">
            <a:off x="9699626" y="3216275"/>
            <a:ext cx="36513" cy="3022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35" name="Line 4">
            <a:extLst>
              <a:ext uri="{FF2B5EF4-FFF2-40B4-BE49-F238E27FC236}">
                <a16:creationId xmlns:a16="http://schemas.microsoft.com/office/drawing/2014/main" id="{16BBD526-5283-9637-DE9B-91AB7237837B}"/>
              </a:ext>
            </a:extLst>
          </p:cNvPr>
          <p:cNvSpPr>
            <a:spLocks noChangeShapeType="1"/>
          </p:cNvSpPr>
          <p:nvPr/>
        </p:nvSpPr>
        <p:spPr bwMode="auto">
          <a:xfrm>
            <a:off x="1905000" y="873125"/>
            <a:ext cx="8458200" cy="0"/>
          </a:xfrm>
          <a:prstGeom prst="line">
            <a:avLst/>
          </a:prstGeom>
          <a:noFill/>
          <a:ln w="38100">
            <a:solidFill>
              <a:srgbClr val="1B5527"/>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136" name="Group 14340">
            <a:extLst>
              <a:ext uri="{FF2B5EF4-FFF2-40B4-BE49-F238E27FC236}">
                <a16:creationId xmlns:a16="http://schemas.microsoft.com/office/drawing/2014/main" id="{1A79FB3D-2578-54FA-D6CE-2ED32E7426CD}"/>
              </a:ext>
            </a:extLst>
          </p:cNvPr>
          <p:cNvGrpSpPr>
            <a:grpSpLocks/>
          </p:cNvGrpSpPr>
          <p:nvPr/>
        </p:nvGrpSpPr>
        <p:grpSpPr bwMode="auto">
          <a:xfrm>
            <a:off x="1619250" y="3521076"/>
            <a:ext cx="1371600" cy="1096963"/>
            <a:chOff x="96700" y="3200400"/>
            <a:chExt cx="1351100" cy="838200"/>
          </a:xfrm>
        </p:grpSpPr>
        <p:sp>
          <p:nvSpPr>
            <p:cNvPr id="14339" name="Rectangle 14338">
              <a:extLst>
                <a:ext uri="{FF2B5EF4-FFF2-40B4-BE49-F238E27FC236}">
                  <a16:creationId xmlns:a16="http://schemas.microsoft.com/office/drawing/2014/main" id="{C7FFFED1-FC4B-D305-42BA-8D05942DF225}"/>
                </a:ext>
              </a:extLst>
            </p:cNvPr>
            <p:cNvSpPr/>
            <p:nvPr/>
          </p:nvSpPr>
          <p:spPr>
            <a:xfrm>
              <a:off x="104519" y="3200400"/>
              <a:ext cx="134328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40" name="TextBox 14339">
              <a:hlinkClick r:id="" action="ppaction://noaction"/>
              <a:extLst>
                <a:ext uri="{FF2B5EF4-FFF2-40B4-BE49-F238E27FC236}">
                  <a16:creationId xmlns:a16="http://schemas.microsoft.com/office/drawing/2014/main" id="{BC3BD8EB-97CB-865C-D00C-FFB3448487DA}"/>
                </a:ext>
              </a:extLst>
            </p:cNvPr>
            <p:cNvSpPr txBox="1"/>
            <p:nvPr/>
          </p:nvSpPr>
          <p:spPr>
            <a:xfrm>
              <a:off x="96700" y="3319276"/>
              <a:ext cx="1343282" cy="686572"/>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Deputy Assistant Secretary for Nuclear Infrastructure Programs</a:t>
              </a:r>
            </a:p>
            <a:p>
              <a:pPr algn="ctr" eaLnBrk="1" hangingPunct="1">
                <a:defRPr/>
              </a:pPr>
              <a:r>
                <a:rPr lang="en-US" sz="1050" i="1">
                  <a:latin typeface="Times New Roman" panose="02020603050405020304" pitchFamily="18" charset="0"/>
                  <a:cs typeface="Times New Roman" panose="02020603050405020304" pitchFamily="18" charset="0"/>
                </a:rPr>
                <a:t>Tracey Bishop</a:t>
              </a:r>
            </a:p>
          </p:txBody>
        </p:sp>
      </p:grpSp>
      <p:grpSp>
        <p:nvGrpSpPr>
          <p:cNvPr id="5137" name="Group 143">
            <a:extLst>
              <a:ext uri="{FF2B5EF4-FFF2-40B4-BE49-F238E27FC236}">
                <a16:creationId xmlns:a16="http://schemas.microsoft.com/office/drawing/2014/main" id="{C87416E9-7017-9503-D024-32A2E8E7E89E}"/>
              </a:ext>
            </a:extLst>
          </p:cNvPr>
          <p:cNvGrpSpPr>
            <a:grpSpLocks/>
          </p:cNvGrpSpPr>
          <p:nvPr/>
        </p:nvGrpSpPr>
        <p:grpSpPr bwMode="auto">
          <a:xfrm>
            <a:off x="3090863" y="3521076"/>
            <a:ext cx="1414462" cy="1096963"/>
            <a:chOff x="960884" y="3066990"/>
            <a:chExt cx="1497671" cy="838200"/>
          </a:xfrm>
        </p:grpSpPr>
        <p:sp>
          <p:nvSpPr>
            <p:cNvPr id="145" name="Rectangle 144">
              <a:extLst>
                <a:ext uri="{FF2B5EF4-FFF2-40B4-BE49-F238E27FC236}">
                  <a16:creationId xmlns:a16="http://schemas.microsoft.com/office/drawing/2014/main" id="{88E1506F-52D7-D9D8-444A-5A7A83ACBB49}"/>
                </a:ext>
              </a:extLst>
            </p:cNvPr>
            <p:cNvSpPr/>
            <p:nvPr/>
          </p:nvSpPr>
          <p:spPr>
            <a:xfrm>
              <a:off x="1056694" y="3066990"/>
              <a:ext cx="134303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8" name="TextBox 147">
              <a:hlinkClick r:id="" action="ppaction://noaction"/>
              <a:extLst>
                <a:ext uri="{FF2B5EF4-FFF2-40B4-BE49-F238E27FC236}">
                  <a16:creationId xmlns:a16="http://schemas.microsoft.com/office/drawing/2014/main" id="{7CF233F2-C358-16C5-AA98-CBC6960E736B}"/>
                </a:ext>
              </a:extLst>
            </p:cNvPr>
            <p:cNvSpPr txBox="1"/>
            <p:nvPr/>
          </p:nvSpPr>
          <p:spPr>
            <a:xfrm>
              <a:off x="960884" y="3194358"/>
              <a:ext cx="1497671" cy="687784"/>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Deputy Assistant Secretary for Nuclear Fuel Cycle and Supply Chain</a:t>
              </a:r>
            </a:p>
            <a:p>
              <a:pPr algn="ctr" eaLnBrk="1" hangingPunct="1">
                <a:defRPr/>
              </a:pPr>
              <a:r>
                <a:rPr lang="en-US" sz="1050" i="1">
                  <a:latin typeface="Times New Roman" panose="02020603050405020304" pitchFamily="18" charset="0"/>
                  <a:cs typeface="Times New Roman" panose="02020603050405020304" pitchFamily="18" charset="0"/>
                </a:rPr>
                <a:t>Jon Carmack</a:t>
              </a:r>
            </a:p>
          </p:txBody>
        </p:sp>
      </p:grpSp>
      <p:grpSp>
        <p:nvGrpSpPr>
          <p:cNvPr id="5138" name="Group 148">
            <a:extLst>
              <a:ext uri="{FF2B5EF4-FFF2-40B4-BE49-F238E27FC236}">
                <a16:creationId xmlns:a16="http://schemas.microsoft.com/office/drawing/2014/main" id="{35EB6588-8085-D8DC-7FE6-F5507BA36AAF}"/>
              </a:ext>
            </a:extLst>
          </p:cNvPr>
          <p:cNvGrpSpPr>
            <a:grpSpLocks/>
          </p:cNvGrpSpPr>
          <p:nvPr/>
        </p:nvGrpSpPr>
        <p:grpSpPr bwMode="auto">
          <a:xfrm>
            <a:off x="7639050" y="3521076"/>
            <a:ext cx="1371600" cy="1096963"/>
            <a:chOff x="104775" y="3200400"/>
            <a:chExt cx="1343025" cy="838200"/>
          </a:xfrm>
        </p:grpSpPr>
        <p:sp>
          <p:nvSpPr>
            <p:cNvPr id="150" name="Rectangle 149">
              <a:hlinkClick r:id="" action="ppaction://noaction"/>
              <a:extLst>
                <a:ext uri="{FF2B5EF4-FFF2-40B4-BE49-F238E27FC236}">
                  <a16:creationId xmlns:a16="http://schemas.microsoft.com/office/drawing/2014/main" id="{AEDD1C48-5339-9AE4-5CD2-9ACCDA9AAFF6}"/>
                </a:ext>
              </a:extLst>
            </p:cNvPr>
            <p:cNvSpPr/>
            <p:nvPr/>
          </p:nvSpPr>
          <p:spPr>
            <a:xfrm>
              <a:off x="104775" y="3200400"/>
              <a:ext cx="1343025"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2" name="TextBox 151">
              <a:hlinkClick r:id="" action="ppaction://noaction"/>
              <a:extLst>
                <a:ext uri="{FF2B5EF4-FFF2-40B4-BE49-F238E27FC236}">
                  <a16:creationId xmlns:a16="http://schemas.microsoft.com/office/drawing/2014/main" id="{39D9E860-96C6-ABE7-949E-057422B5A7FF}"/>
                </a:ext>
              </a:extLst>
            </p:cNvPr>
            <p:cNvSpPr txBox="1"/>
            <p:nvPr/>
          </p:nvSpPr>
          <p:spPr>
            <a:xfrm>
              <a:off x="104775" y="3341111"/>
              <a:ext cx="1343025" cy="441541"/>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Manager, Idaho Operations Office</a:t>
              </a:r>
            </a:p>
            <a:p>
              <a:pPr algn="ctr" eaLnBrk="1" hangingPunct="1">
                <a:defRPr/>
              </a:pPr>
              <a:r>
                <a:rPr lang="en-US" sz="1050" i="1">
                  <a:latin typeface="Times New Roman" panose="02020603050405020304" pitchFamily="18" charset="0"/>
                  <a:cs typeface="Times New Roman" panose="02020603050405020304" pitchFamily="18" charset="0"/>
                </a:rPr>
                <a:t>Lance LaCroix</a:t>
              </a:r>
            </a:p>
          </p:txBody>
        </p:sp>
      </p:grpSp>
      <p:sp>
        <p:nvSpPr>
          <p:cNvPr id="157" name="Rectangle 156">
            <a:extLst>
              <a:ext uri="{FF2B5EF4-FFF2-40B4-BE49-F238E27FC236}">
                <a16:creationId xmlns:a16="http://schemas.microsoft.com/office/drawing/2014/main" id="{1611DCA5-121E-D1E4-4C24-F2852FC62D4A}"/>
              </a:ext>
            </a:extLst>
          </p:cNvPr>
          <p:cNvSpPr/>
          <p:nvPr/>
        </p:nvSpPr>
        <p:spPr>
          <a:xfrm>
            <a:off x="6134100" y="3521076"/>
            <a:ext cx="1371600" cy="1096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highlight>
                <a:srgbClr val="FFFF00"/>
              </a:highlight>
            </a:endParaRPr>
          </a:p>
        </p:txBody>
      </p:sp>
      <p:sp>
        <p:nvSpPr>
          <p:cNvPr id="158" name="TextBox 157">
            <a:hlinkClick r:id="" action="ppaction://noaction"/>
            <a:extLst>
              <a:ext uri="{FF2B5EF4-FFF2-40B4-BE49-F238E27FC236}">
                <a16:creationId xmlns:a16="http://schemas.microsoft.com/office/drawing/2014/main" id="{CEE74022-2A1E-DB9E-DBA1-6C1B8E82F3B4}"/>
              </a:ext>
            </a:extLst>
          </p:cNvPr>
          <p:cNvSpPr txBox="1"/>
          <p:nvPr/>
        </p:nvSpPr>
        <p:spPr>
          <a:xfrm>
            <a:off x="6157913" y="3702051"/>
            <a:ext cx="1358900" cy="900113"/>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DAS for International Nuclear Energy Policy and Cooperation</a:t>
            </a:r>
            <a:endParaRPr lang="en-US" sz="1050" i="1">
              <a:latin typeface="Times New Roman" panose="02020603050405020304" pitchFamily="18" charset="0"/>
              <a:cs typeface="Times New Roman" panose="02020603050405020304" pitchFamily="18" charset="0"/>
            </a:endParaRPr>
          </a:p>
          <a:p>
            <a:pPr algn="ctr" eaLnBrk="1" hangingPunct="1">
              <a:defRPr/>
            </a:pPr>
            <a:r>
              <a:rPr lang="en-US" sz="1050" i="1">
                <a:latin typeface="Times New Roman" panose="02020603050405020304" pitchFamily="18" charset="0"/>
                <a:cs typeface="Times New Roman" panose="02020603050405020304" pitchFamily="18" charset="0"/>
              </a:rPr>
              <a:t>Aleshia Duncan</a:t>
            </a:r>
            <a:endParaRPr lang="en-US" sz="1000" i="1">
              <a:latin typeface="Times New Roman" panose="02020603050405020304" pitchFamily="18" charset="0"/>
              <a:cs typeface="Times New Roman" panose="02020603050405020304" pitchFamily="18" charset="0"/>
            </a:endParaRPr>
          </a:p>
        </p:txBody>
      </p:sp>
      <p:grpSp>
        <p:nvGrpSpPr>
          <p:cNvPr id="5141" name="Group 158">
            <a:extLst>
              <a:ext uri="{FF2B5EF4-FFF2-40B4-BE49-F238E27FC236}">
                <a16:creationId xmlns:a16="http://schemas.microsoft.com/office/drawing/2014/main" id="{675AB70C-DB88-B519-AABD-D5EEA313CBA0}"/>
              </a:ext>
            </a:extLst>
          </p:cNvPr>
          <p:cNvGrpSpPr>
            <a:grpSpLocks/>
          </p:cNvGrpSpPr>
          <p:nvPr/>
        </p:nvGrpSpPr>
        <p:grpSpPr bwMode="auto">
          <a:xfrm>
            <a:off x="9120188" y="3521076"/>
            <a:ext cx="1371600" cy="1096963"/>
            <a:chOff x="123420" y="2984547"/>
            <a:chExt cx="1401717" cy="914231"/>
          </a:xfrm>
        </p:grpSpPr>
        <p:sp>
          <p:nvSpPr>
            <p:cNvPr id="161" name="Rectangle 160">
              <a:hlinkClick r:id="" action="ppaction://noaction"/>
              <a:extLst>
                <a:ext uri="{FF2B5EF4-FFF2-40B4-BE49-F238E27FC236}">
                  <a16:creationId xmlns:a16="http://schemas.microsoft.com/office/drawing/2014/main" id="{32DE15EA-08BF-8BD1-5025-7B441BF374DA}"/>
                </a:ext>
              </a:extLst>
            </p:cNvPr>
            <p:cNvSpPr/>
            <p:nvPr/>
          </p:nvSpPr>
          <p:spPr>
            <a:xfrm>
              <a:off x="172091" y="2984547"/>
              <a:ext cx="1353046" cy="914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3" name="TextBox 162">
              <a:hlinkClick r:id="" action="ppaction://noaction"/>
              <a:extLst>
                <a:ext uri="{FF2B5EF4-FFF2-40B4-BE49-F238E27FC236}">
                  <a16:creationId xmlns:a16="http://schemas.microsoft.com/office/drawing/2014/main" id="{09025A32-CAEF-1A3D-E27A-9E1860DE4FDA}"/>
                </a:ext>
              </a:extLst>
            </p:cNvPr>
            <p:cNvSpPr txBox="1"/>
            <p:nvPr/>
          </p:nvSpPr>
          <p:spPr>
            <a:xfrm>
              <a:off x="123420" y="3038793"/>
              <a:ext cx="1401717" cy="750171"/>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Deputy Assistant Secretary for Spent Fuel &amp; Waste Disposition</a:t>
              </a:r>
            </a:p>
            <a:p>
              <a:pPr algn="ctr" eaLnBrk="1" hangingPunct="1">
                <a:defRPr/>
              </a:pPr>
              <a:r>
                <a:rPr lang="en-US" sz="1050" i="1">
                  <a:latin typeface="Times New Roman" panose="02020603050405020304" pitchFamily="18" charset="0"/>
                  <a:cs typeface="Times New Roman" panose="02020603050405020304" pitchFamily="18" charset="0"/>
                </a:rPr>
                <a:t>Vacant</a:t>
              </a:r>
            </a:p>
          </p:txBody>
        </p:sp>
      </p:grpSp>
      <p:grpSp>
        <p:nvGrpSpPr>
          <p:cNvPr id="5142" name="Group 163">
            <a:extLst>
              <a:ext uri="{FF2B5EF4-FFF2-40B4-BE49-F238E27FC236}">
                <a16:creationId xmlns:a16="http://schemas.microsoft.com/office/drawing/2014/main" id="{E92DE703-58F9-E740-2C5D-5A4FF4E29D93}"/>
              </a:ext>
            </a:extLst>
          </p:cNvPr>
          <p:cNvGrpSpPr>
            <a:grpSpLocks/>
          </p:cNvGrpSpPr>
          <p:nvPr/>
        </p:nvGrpSpPr>
        <p:grpSpPr bwMode="auto">
          <a:xfrm>
            <a:off x="4570414" y="3521076"/>
            <a:ext cx="1406525" cy="1096963"/>
            <a:chOff x="46171" y="3200400"/>
            <a:chExt cx="1401629" cy="838200"/>
          </a:xfrm>
        </p:grpSpPr>
        <p:sp>
          <p:nvSpPr>
            <p:cNvPr id="166" name="Rectangle 165">
              <a:extLst>
                <a:ext uri="{FF2B5EF4-FFF2-40B4-BE49-F238E27FC236}">
                  <a16:creationId xmlns:a16="http://schemas.microsoft.com/office/drawing/2014/main" id="{F180E69F-8800-5039-FF98-73CCFF162A09}"/>
                </a:ext>
              </a:extLst>
            </p:cNvPr>
            <p:cNvSpPr/>
            <p:nvPr/>
          </p:nvSpPr>
          <p:spPr>
            <a:xfrm>
              <a:off x="104704" y="3200400"/>
              <a:ext cx="1343096"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7" name="TextBox 166">
              <a:hlinkClick r:id="" action="ppaction://noaction"/>
              <a:extLst>
                <a:ext uri="{FF2B5EF4-FFF2-40B4-BE49-F238E27FC236}">
                  <a16:creationId xmlns:a16="http://schemas.microsoft.com/office/drawing/2014/main" id="{B765B64C-7C18-0E2D-20A4-06EEB4C84E34}"/>
                </a:ext>
              </a:extLst>
            </p:cNvPr>
            <p:cNvSpPr txBox="1"/>
            <p:nvPr/>
          </p:nvSpPr>
          <p:spPr>
            <a:xfrm>
              <a:off x="46171" y="3322916"/>
              <a:ext cx="1401629" cy="687784"/>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Deputy Assistant Secretary for Reactor Fleet and Advanced Reactor Deployment </a:t>
              </a:r>
            </a:p>
            <a:p>
              <a:pPr algn="ctr" eaLnBrk="1" hangingPunct="1">
                <a:defRPr/>
              </a:pPr>
              <a:r>
                <a:rPr lang="en-US" sz="1050" i="1">
                  <a:latin typeface="Times New Roman" panose="02020603050405020304" pitchFamily="18" charset="0"/>
                  <a:cs typeface="Times New Roman" panose="02020603050405020304" pitchFamily="18" charset="0"/>
                </a:rPr>
                <a:t>Alice Caponiti</a:t>
              </a:r>
            </a:p>
          </p:txBody>
        </p:sp>
      </p:grpSp>
      <p:grpSp>
        <p:nvGrpSpPr>
          <p:cNvPr id="5143" name="Group 167">
            <a:extLst>
              <a:ext uri="{FF2B5EF4-FFF2-40B4-BE49-F238E27FC236}">
                <a16:creationId xmlns:a16="http://schemas.microsoft.com/office/drawing/2014/main" id="{17FF3509-BAC3-6BA2-F198-E675CAEF4B9F}"/>
              </a:ext>
            </a:extLst>
          </p:cNvPr>
          <p:cNvGrpSpPr>
            <a:grpSpLocks/>
          </p:cNvGrpSpPr>
          <p:nvPr/>
        </p:nvGrpSpPr>
        <p:grpSpPr bwMode="auto">
          <a:xfrm>
            <a:off x="2057400" y="993776"/>
            <a:ext cx="2082800" cy="557213"/>
            <a:chOff x="96700" y="3200401"/>
            <a:chExt cx="1351100" cy="838200"/>
          </a:xfrm>
        </p:grpSpPr>
        <p:sp>
          <p:nvSpPr>
            <p:cNvPr id="169" name="Rectangle 168">
              <a:hlinkClick r:id="" action="ppaction://noaction"/>
              <a:extLst>
                <a:ext uri="{FF2B5EF4-FFF2-40B4-BE49-F238E27FC236}">
                  <a16:creationId xmlns:a16="http://schemas.microsoft.com/office/drawing/2014/main" id="{197370EE-0B0F-B853-7C78-08128E25175E}"/>
                </a:ext>
              </a:extLst>
            </p:cNvPr>
            <p:cNvSpPr/>
            <p:nvPr/>
          </p:nvSpPr>
          <p:spPr>
            <a:xfrm>
              <a:off x="104432" y="3200401"/>
              <a:ext cx="134336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0" name="TextBox 169">
              <a:hlinkClick r:id="" action="ppaction://noaction"/>
              <a:extLst>
                <a:ext uri="{FF2B5EF4-FFF2-40B4-BE49-F238E27FC236}">
                  <a16:creationId xmlns:a16="http://schemas.microsoft.com/office/drawing/2014/main" id="{EF08EAE5-92C7-A13E-C07A-DF0FB1C30FBD}"/>
                </a:ext>
              </a:extLst>
            </p:cNvPr>
            <p:cNvSpPr txBox="1"/>
            <p:nvPr/>
          </p:nvSpPr>
          <p:spPr>
            <a:xfrm>
              <a:off x="96700" y="3377115"/>
              <a:ext cx="1343368" cy="625022"/>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Chief Operating Officer</a:t>
              </a:r>
            </a:p>
            <a:p>
              <a:pPr algn="ctr" eaLnBrk="1" hangingPunct="1">
                <a:defRPr/>
              </a:pPr>
              <a:r>
                <a:rPr lang="en-US" sz="1050" i="1">
                  <a:latin typeface="Times New Roman" panose="02020603050405020304" pitchFamily="18" charset="0"/>
                  <a:cs typeface="Times New Roman" panose="02020603050405020304" pitchFamily="18" charset="0"/>
                </a:rPr>
                <a:t>Dennis </a:t>
              </a:r>
              <a:r>
                <a:rPr lang="en-US" sz="1050" i="1" err="1">
                  <a:latin typeface="Times New Roman" panose="02020603050405020304" pitchFamily="18" charset="0"/>
                  <a:cs typeface="Times New Roman" panose="02020603050405020304" pitchFamily="18" charset="0"/>
                </a:rPr>
                <a:t>Miotla</a:t>
              </a:r>
              <a:endParaRPr lang="en-US" sz="1050" i="1">
                <a:latin typeface="Times New Roman" panose="02020603050405020304" pitchFamily="18" charset="0"/>
                <a:cs typeface="Times New Roman" panose="02020603050405020304" pitchFamily="18" charset="0"/>
              </a:endParaRPr>
            </a:p>
          </p:txBody>
        </p:sp>
      </p:grpSp>
      <p:grpSp>
        <p:nvGrpSpPr>
          <p:cNvPr id="5144" name="Group 170">
            <a:extLst>
              <a:ext uri="{FF2B5EF4-FFF2-40B4-BE49-F238E27FC236}">
                <a16:creationId xmlns:a16="http://schemas.microsoft.com/office/drawing/2014/main" id="{432C62F8-0665-6374-618D-5DA5F5F1EC33}"/>
              </a:ext>
            </a:extLst>
          </p:cNvPr>
          <p:cNvGrpSpPr>
            <a:grpSpLocks/>
          </p:cNvGrpSpPr>
          <p:nvPr/>
        </p:nvGrpSpPr>
        <p:grpSpPr bwMode="auto">
          <a:xfrm>
            <a:off x="8216901" y="1055689"/>
            <a:ext cx="2233613" cy="517525"/>
            <a:chOff x="96700" y="3200400"/>
            <a:chExt cx="1351100" cy="838200"/>
          </a:xfrm>
        </p:grpSpPr>
        <p:sp>
          <p:nvSpPr>
            <p:cNvPr id="172" name="Rectangle 171">
              <a:hlinkClick r:id="" action="ppaction://noaction"/>
              <a:extLst>
                <a:ext uri="{FF2B5EF4-FFF2-40B4-BE49-F238E27FC236}">
                  <a16:creationId xmlns:a16="http://schemas.microsoft.com/office/drawing/2014/main" id="{912921B9-3005-4B88-BA88-2599DF837A0D}"/>
                </a:ext>
              </a:extLst>
            </p:cNvPr>
            <p:cNvSpPr/>
            <p:nvPr/>
          </p:nvSpPr>
          <p:spPr>
            <a:xfrm>
              <a:off x="104382" y="3200400"/>
              <a:ext cx="134341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3" name="TextBox 172">
              <a:hlinkClick r:id="" action="ppaction://noaction"/>
              <a:extLst>
                <a:ext uri="{FF2B5EF4-FFF2-40B4-BE49-F238E27FC236}">
                  <a16:creationId xmlns:a16="http://schemas.microsoft.com/office/drawing/2014/main" id="{7CC3C521-A77A-53B4-CEA0-074A3C710533}"/>
                </a:ext>
              </a:extLst>
            </p:cNvPr>
            <p:cNvSpPr txBox="1"/>
            <p:nvPr/>
          </p:nvSpPr>
          <p:spPr>
            <a:xfrm>
              <a:off x="96700" y="3413806"/>
              <a:ext cx="1343418" cy="411250"/>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Stakeholder Advisory Groups</a:t>
              </a:r>
              <a:endParaRPr lang="en-US" sz="1050" i="1">
                <a:latin typeface="Times New Roman" panose="02020603050405020304" pitchFamily="18" charset="0"/>
                <a:cs typeface="Times New Roman" panose="02020603050405020304" pitchFamily="18" charset="0"/>
              </a:endParaRPr>
            </a:p>
          </p:txBody>
        </p:sp>
      </p:grpSp>
      <p:grpSp>
        <p:nvGrpSpPr>
          <p:cNvPr id="5145" name="Group 173">
            <a:extLst>
              <a:ext uri="{FF2B5EF4-FFF2-40B4-BE49-F238E27FC236}">
                <a16:creationId xmlns:a16="http://schemas.microsoft.com/office/drawing/2014/main" id="{A22B439B-50C5-E632-58A7-20D309885A08}"/>
              </a:ext>
            </a:extLst>
          </p:cNvPr>
          <p:cNvGrpSpPr>
            <a:grpSpLocks/>
          </p:cNvGrpSpPr>
          <p:nvPr/>
        </p:nvGrpSpPr>
        <p:grpSpPr bwMode="auto">
          <a:xfrm>
            <a:off x="4816476" y="998539"/>
            <a:ext cx="3260725" cy="1304925"/>
            <a:chOff x="59928" y="3200400"/>
            <a:chExt cx="1637351" cy="745231"/>
          </a:xfrm>
        </p:grpSpPr>
        <p:sp>
          <p:nvSpPr>
            <p:cNvPr id="175" name="Rectangle 174">
              <a:extLst>
                <a:ext uri="{FF2B5EF4-FFF2-40B4-BE49-F238E27FC236}">
                  <a16:creationId xmlns:a16="http://schemas.microsoft.com/office/drawing/2014/main" id="{38D90C70-D3BF-DC7D-7910-F856B25211BA}"/>
                </a:ext>
              </a:extLst>
            </p:cNvPr>
            <p:cNvSpPr/>
            <p:nvPr/>
          </p:nvSpPr>
          <p:spPr>
            <a:xfrm>
              <a:off x="88625" y="3200400"/>
              <a:ext cx="1570390" cy="745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00" name="TextBox 175">
              <a:hlinkClick r:id="" action="ppaction://noaction"/>
              <a:extLst>
                <a:ext uri="{FF2B5EF4-FFF2-40B4-BE49-F238E27FC236}">
                  <a16:creationId xmlns:a16="http://schemas.microsoft.com/office/drawing/2014/main" id="{8A18CBC3-A8A6-1FC2-3C02-AF12E7E1D661}"/>
                </a:ext>
              </a:extLst>
            </p:cNvPr>
            <p:cNvSpPr txBox="1">
              <a:spLocks noChangeArrowheads="1"/>
            </p:cNvSpPr>
            <p:nvPr/>
          </p:nvSpPr>
          <p:spPr bwMode="auto">
            <a:xfrm>
              <a:off x="59928" y="3246979"/>
              <a:ext cx="1637351" cy="47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1200" b="1">
                  <a:latin typeface="Times New Roman" panose="02020603050405020304" pitchFamily="18" charset="0"/>
                  <a:cs typeface="Times New Roman" panose="02020603050405020304" pitchFamily="18" charset="0"/>
                </a:rPr>
                <a:t>Assistant Secretary for Nuclear Energy</a:t>
              </a:r>
            </a:p>
            <a:p>
              <a:pPr algn="ctr" eaLnBrk="1" hangingPunct="1">
                <a:spcBef>
                  <a:spcPct val="0"/>
                </a:spcBef>
                <a:buFontTx/>
                <a:buNone/>
              </a:pPr>
              <a:r>
                <a:rPr lang="en-US" altLang="en-US" sz="1200" i="1">
                  <a:latin typeface="Times New Roman" panose="02020603050405020304" pitchFamily="18" charset="0"/>
                  <a:cs typeface="Times New Roman" panose="02020603050405020304" pitchFamily="18" charset="0"/>
                </a:rPr>
                <a:t>Dr. Kathryn Huff, Assistant Secretary</a:t>
              </a:r>
            </a:p>
            <a:p>
              <a:pPr algn="ctr" eaLnBrk="1" hangingPunct="1">
                <a:spcBef>
                  <a:spcPct val="0"/>
                </a:spcBef>
                <a:buFontTx/>
                <a:buNone/>
              </a:pPr>
              <a:r>
                <a:rPr lang="en-US" altLang="en-US" sz="1200" i="1">
                  <a:latin typeface="Times New Roman" panose="02020603050405020304" pitchFamily="18" charset="0"/>
                  <a:cs typeface="Times New Roman" panose="02020603050405020304" pitchFamily="18" charset="0"/>
                </a:rPr>
                <a:t>Mike Goff, Principal Deputy Assistant Secretary</a:t>
              </a:r>
            </a:p>
          </p:txBody>
        </p:sp>
      </p:grpSp>
      <p:grpSp>
        <p:nvGrpSpPr>
          <p:cNvPr id="5146" name="Group 178">
            <a:extLst>
              <a:ext uri="{FF2B5EF4-FFF2-40B4-BE49-F238E27FC236}">
                <a16:creationId xmlns:a16="http://schemas.microsoft.com/office/drawing/2014/main" id="{90EADEA0-A525-8F29-6B8F-167D6260E81F}"/>
              </a:ext>
            </a:extLst>
          </p:cNvPr>
          <p:cNvGrpSpPr>
            <a:grpSpLocks/>
          </p:cNvGrpSpPr>
          <p:nvPr/>
        </p:nvGrpSpPr>
        <p:grpSpPr bwMode="auto">
          <a:xfrm>
            <a:off x="8229600" y="1654176"/>
            <a:ext cx="2222500" cy="582613"/>
            <a:chOff x="104125" y="3200400"/>
            <a:chExt cx="1343675" cy="838200"/>
          </a:xfrm>
        </p:grpSpPr>
        <p:sp>
          <p:nvSpPr>
            <p:cNvPr id="180" name="Rectangle 179">
              <a:hlinkClick r:id="" action="ppaction://noaction"/>
              <a:extLst>
                <a:ext uri="{FF2B5EF4-FFF2-40B4-BE49-F238E27FC236}">
                  <a16:creationId xmlns:a16="http://schemas.microsoft.com/office/drawing/2014/main" id="{A34BEF41-6A64-2A7E-539C-566C55FBD8CC}"/>
                </a:ext>
              </a:extLst>
            </p:cNvPr>
            <p:cNvSpPr/>
            <p:nvPr/>
          </p:nvSpPr>
          <p:spPr>
            <a:xfrm>
              <a:off x="105085" y="3200400"/>
              <a:ext cx="1342715"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1" name="TextBox 180">
              <a:hlinkClick r:id="" action="ppaction://noaction"/>
              <a:extLst>
                <a:ext uri="{FF2B5EF4-FFF2-40B4-BE49-F238E27FC236}">
                  <a16:creationId xmlns:a16="http://schemas.microsoft.com/office/drawing/2014/main" id="{EB45407C-1770-8AB7-FC15-E723CD32F6A0}"/>
                </a:ext>
              </a:extLst>
            </p:cNvPr>
            <p:cNvSpPr txBox="1"/>
            <p:nvPr/>
          </p:nvSpPr>
          <p:spPr>
            <a:xfrm>
              <a:off x="104125" y="3481323"/>
              <a:ext cx="1342716" cy="365307"/>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Senior Advisor Staff</a:t>
              </a:r>
              <a:endParaRPr lang="en-US" sz="1050" i="1">
                <a:latin typeface="Times New Roman" panose="02020603050405020304" pitchFamily="18" charset="0"/>
                <a:cs typeface="Times New Roman" panose="02020603050405020304" pitchFamily="18" charset="0"/>
              </a:endParaRPr>
            </a:p>
          </p:txBody>
        </p:sp>
      </p:grpSp>
      <p:grpSp>
        <p:nvGrpSpPr>
          <p:cNvPr id="5147" name="Group 34">
            <a:extLst>
              <a:ext uri="{FF2B5EF4-FFF2-40B4-BE49-F238E27FC236}">
                <a16:creationId xmlns:a16="http://schemas.microsoft.com/office/drawing/2014/main" id="{92297714-D76E-F019-1234-E55FA5131276}"/>
              </a:ext>
            </a:extLst>
          </p:cNvPr>
          <p:cNvGrpSpPr>
            <a:grpSpLocks/>
          </p:cNvGrpSpPr>
          <p:nvPr/>
        </p:nvGrpSpPr>
        <p:grpSpPr bwMode="auto">
          <a:xfrm>
            <a:off x="1590676" y="4740276"/>
            <a:ext cx="1400175" cy="671513"/>
            <a:chOff x="67891" y="3261836"/>
            <a:chExt cx="1379910" cy="767446"/>
          </a:xfrm>
        </p:grpSpPr>
        <p:sp>
          <p:nvSpPr>
            <p:cNvPr id="36" name="Rectangle 35">
              <a:hlinkClick r:id="" action="ppaction://noaction"/>
              <a:extLst>
                <a:ext uri="{FF2B5EF4-FFF2-40B4-BE49-F238E27FC236}">
                  <a16:creationId xmlns:a16="http://schemas.microsoft.com/office/drawing/2014/main" id="{A0F6DE5C-E944-98FB-7080-00F5317258BE}"/>
                </a:ext>
              </a:extLst>
            </p:cNvPr>
            <p:cNvSpPr/>
            <p:nvPr/>
          </p:nvSpPr>
          <p:spPr>
            <a:xfrm>
              <a:off x="105440" y="3261836"/>
              <a:ext cx="1342361" cy="767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TextBox 36">
              <a:hlinkClick r:id="" action="ppaction://noaction"/>
              <a:extLst>
                <a:ext uri="{FF2B5EF4-FFF2-40B4-BE49-F238E27FC236}">
                  <a16:creationId xmlns:a16="http://schemas.microsoft.com/office/drawing/2014/main" id="{7A46D53D-864E-C0B4-7632-E02C7B9CE262}"/>
                </a:ext>
              </a:extLst>
            </p:cNvPr>
            <p:cNvSpPr txBox="1"/>
            <p:nvPr/>
          </p:nvSpPr>
          <p:spPr>
            <a:xfrm>
              <a:off x="67891" y="3298122"/>
              <a:ext cx="1379910" cy="658588"/>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Nuclear Facilities Management</a:t>
              </a:r>
            </a:p>
            <a:p>
              <a:pPr algn="ctr" eaLnBrk="1" hangingPunct="1">
                <a:defRPr/>
              </a:pPr>
              <a:r>
                <a:rPr lang="en-US" sz="1050" i="1">
                  <a:latin typeface="Times New Roman" panose="02020603050405020304" pitchFamily="18" charset="0"/>
                  <a:cs typeface="Times New Roman" panose="02020603050405020304" pitchFamily="18" charset="0"/>
                </a:rPr>
                <a:t>Vacant</a:t>
              </a:r>
            </a:p>
          </p:txBody>
        </p:sp>
      </p:grpSp>
      <p:grpSp>
        <p:nvGrpSpPr>
          <p:cNvPr id="5148" name="Group 37">
            <a:extLst>
              <a:ext uri="{FF2B5EF4-FFF2-40B4-BE49-F238E27FC236}">
                <a16:creationId xmlns:a16="http://schemas.microsoft.com/office/drawing/2014/main" id="{35BE3F34-7049-461F-8720-178B44490A63}"/>
              </a:ext>
            </a:extLst>
          </p:cNvPr>
          <p:cNvGrpSpPr>
            <a:grpSpLocks/>
          </p:cNvGrpSpPr>
          <p:nvPr/>
        </p:nvGrpSpPr>
        <p:grpSpPr bwMode="auto">
          <a:xfrm>
            <a:off x="1627188" y="5538788"/>
            <a:ext cx="1371600" cy="914400"/>
            <a:chOff x="96700" y="3200400"/>
            <a:chExt cx="1351100" cy="873233"/>
          </a:xfrm>
        </p:grpSpPr>
        <p:sp>
          <p:nvSpPr>
            <p:cNvPr id="39" name="Rectangle 38">
              <a:extLst>
                <a:ext uri="{FF2B5EF4-FFF2-40B4-BE49-F238E27FC236}">
                  <a16:creationId xmlns:a16="http://schemas.microsoft.com/office/drawing/2014/main" id="{7C1BE24A-992B-E920-F77D-D0B3D51EF775}"/>
                </a:ext>
              </a:extLst>
            </p:cNvPr>
            <p:cNvSpPr/>
            <p:nvPr/>
          </p:nvSpPr>
          <p:spPr>
            <a:xfrm>
              <a:off x="104518" y="3200400"/>
              <a:ext cx="1343282" cy="838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TextBox 39">
              <a:hlinkClick r:id="" action="ppaction://noaction"/>
              <a:extLst>
                <a:ext uri="{FF2B5EF4-FFF2-40B4-BE49-F238E27FC236}">
                  <a16:creationId xmlns:a16="http://schemas.microsoft.com/office/drawing/2014/main" id="{12B95177-AB16-459B-D7F3-11D2DDDEE321}"/>
                </a:ext>
              </a:extLst>
            </p:cNvPr>
            <p:cNvSpPr txBox="1"/>
            <p:nvPr/>
          </p:nvSpPr>
          <p:spPr>
            <a:xfrm>
              <a:off x="96700" y="3214044"/>
              <a:ext cx="1343281" cy="859589"/>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Nuclear Materials Production, Management &amp; Protection</a:t>
              </a:r>
            </a:p>
            <a:p>
              <a:pPr algn="ctr" eaLnBrk="1" hangingPunct="1">
                <a:defRPr/>
              </a:pPr>
              <a:r>
                <a:rPr lang="en-US" sz="1050" i="1">
                  <a:latin typeface="Times New Roman" panose="02020603050405020304" pitchFamily="18" charset="0"/>
                  <a:cs typeface="Times New Roman" panose="02020603050405020304" pitchFamily="18" charset="0"/>
                </a:rPr>
                <a:t>Vacant</a:t>
              </a:r>
            </a:p>
          </p:txBody>
        </p:sp>
      </p:grpSp>
      <p:grpSp>
        <p:nvGrpSpPr>
          <p:cNvPr id="5149" name="Group 43">
            <a:extLst>
              <a:ext uri="{FF2B5EF4-FFF2-40B4-BE49-F238E27FC236}">
                <a16:creationId xmlns:a16="http://schemas.microsoft.com/office/drawing/2014/main" id="{640177A2-7BA8-F4A8-D561-C35CC4BC5835}"/>
              </a:ext>
            </a:extLst>
          </p:cNvPr>
          <p:cNvGrpSpPr>
            <a:grpSpLocks/>
          </p:cNvGrpSpPr>
          <p:nvPr/>
        </p:nvGrpSpPr>
        <p:grpSpPr bwMode="auto">
          <a:xfrm>
            <a:off x="3200401" y="4778376"/>
            <a:ext cx="1249363" cy="671513"/>
            <a:chOff x="104775" y="3261836"/>
            <a:chExt cx="1343026" cy="767446"/>
          </a:xfrm>
        </p:grpSpPr>
        <p:sp>
          <p:nvSpPr>
            <p:cNvPr id="45" name="Rectangle 44">
              <a:extLst>
                <a:ext uri="{FF2B5EF4-FFF2-40B4-BE49-F238E27FC236}">
                  <a16:creationId xmlns:a16="http://schemas.microsoft.com/office/drawing/2014/main" id="{64EE3768-19C3-4C54-B411-98343AD20E28}"/>
                </a:ext>
              </a:extLst>
            </p:cNvPr>
            <p:cNvSpPr/>
            <p:nvPr/>
          </p:nvSpPr>
          <p:spPr>
            <a:xfrm>
              <a:off x="104775" y="3261836"/>
              <a:ext cx="1343026" cy="767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6" name="TextBox 45">
              <a:hlinkClick r:id="" action="ppaction://noaction"/>
              <a:extLst>
                <a:ext uri="{FF2B5EF4-FFF2-40B4-BE49-F238E27FC236}">
                  <a16:creationId xmlns:a16="http://schemas.microsoft.com/office/drawing/2014/main" id="{1F5B5151-7ACC-15D4-29C6-B4200A8AB27A}"/>
                </a:ext>
              </a:extLst>
            </p:cNvPr>
            <p:cNvSpPr txBox="1"/>
            <p:nvPr/>
          </p:nvSpPr>
          <p:spPr>
            <a:xfrm>
              <a:off x="104775" y="3294493"/>
              <a:ext cx="1343026" cy="658588"/>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Advanced Fuels Technologies</a:t>
              </a:r>
            </a:p>
            <a:p>
              <a:pPr algn="ctr" eaLnBrk="1" hangingPunct="1">
                <a:defRPr/>
              </a:pPr>
              <a:r>
                <a:rPr lang="en-US" sz="1050" i="1">
                  <a:latin typeface="Times New Roman" panose="02020603050405020304" pitchFamily="18" charset="0"/>
                  <a:cs typeface="Times New Roman" panose="02020603050405020304" pitchFamily="18" charset="0"/>
                </a:rPr>
                <a:t>Bill McCaughey</a:t>
              </a:r>
            </a:p>
          </p:txBody>
        </p:sp>
      </p:grpSp>
      <p:grpSp>
        <p:nvGrpSpPr>
          <p:cNvPr id="5150" name="Group 49">
            <a:extLst>
              <a:ext uri="{FF2B5EF4-FFF2-40B4-BE49-F238E27FC236}">
                <a16:creationId xmlns:a16="http://schemas.microsoft.com/office/drawing/2014/main" id="{83CF32C1-1AEB-B495-1A51-C89BBB58A151}"/>
              </a:ext>
            </a:extLst>
          </p:cNvPr>
          <p:cNvGrpSpPr>
            <a:grpSpLocks/>
          </p:cNvGrpSpPr>
          <p:nvPr/>
        </p:nvGrpSpPr>
        <p:grpSpPr bwMode="auto">
          <a:xfrm>
            <a:off x="3200401" y="5530850"/>
            <a:ext cx="1293813" cy="831850"/>
            <a:chOff x="104775" y="3228741"/>
            <a:chExt cx="1343026" cy="801479"/>
          </a:xfrm>
        </p:grpSpPr>
        <p:sp>
          <p:nvSpPr>
            <p:cNvPr id="51" name="Rectangle 50">
              <a:extLst>
                <a:ext uri="{FF2B5EF4-FFF2-40B4-BE49-F238E27FC236}">
                  <a16:creationId xmlns:a16="http://schemas.microsoft.com/office/drawing/2014/main" id="{7891514F-2A64-A163-089F-0B5EC0CA771A}"/>
                </a:ext>
              </a:extLst>
            </p:cNvPr>
            <p:cNvSpPr/>
            <p:nvPr/>
          </p:nvSpPr>
          <p:spPr>
            <a:xfrm>
              <a:off x="104775" y="3260862"/>
              <a:ext cx="1343026" cy="769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TextBox 51">
              <a:hlinkClick r:id="" action="ppaction://noaction"/>
              <a:extLst>
                <a:ext uri="{FF2B5EF4-FFF2-40B4-BE49-F238E27FC236}">
                  <a16:creationId xmlns:a16="http://schemas.microsoft.com/office/drawing/2014/main" id="{E13029D7-525D-9FD8-29E4-3795D371C4D1}"/>
                </a:ext>
              </a:extLst>
            </p:cNvPr>
            <p:cNvSpPr txBox="1"/>
            <p:nvPr/>
          </p:nvSpPr>
          <p:spPr>
            <a:xfrm>
              <a:off x="104775" y="3228741"/>
              <a:ext cx="1343026" cy="711695"/>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Materials and Chemical Technologies</a:t>
              </a:r>
            </a:p>
            <a:p>
              <a:pPr algn="ctr" eaLnBrk="1" hangingPunct="1">
                <a:defRPr/>
              </a:pPr>
              <a:r>
                <a:rPr lang="en-US" sz="1050" i="1">
                  <a:latin typeface="Times New Roman" panose="02020603050405020304" pitchFamily="18" charset="0"/>
                  <a:cs typeface="Times New Roman" panose="02020603050405020304" pitchFamily="18" charset="0"/>
                </a:rPr>
                <a:t>Stephen Kung</a:t>
              </a:r>
            </a:p>
          </p:txBody>
        </p:sp>
      </p:grpSp>
      <p:grpSp>
        <p:nvGrpSpPr>
          <p:cNvPr id="5151" name="Group 52">
            <a:extLst>
              <a:ext uri="{FF2B5EF4-FFF2-40B4-BE49-F238E27FC236}">
                <a16:creationId xmlns:a16="http://schemas.microsoft.com/office/drawing/2014/main" id="{E0D61006-C7B5-0FFE-088A-B77694035F65}"/>
              </a:ext>
            </a:extLst>
          </p:cNvPr>
          <p:cNvGrpSpPr>
            <a:grpSpLocks/>
          </p:cNvGrpSpPr>
          <p:nvPr/>
        </p:nvGrpSpPr>
        <p:grpSpPr bwMode="auto">
          <a:xfrm>
            <a:off x="4540250" y="4722814"/>
            <a:ext cx="1506538" cy="738187"/>
            <a:chOff x="16157" y="3240897"/>
            <a:chExt cx="1501575" cy="844306"/>
          </a:xfrm>
        </p:grpSpPr>
        <p:sp>
          <p:nvSpPr>
            <p:cNvPr id="54" name="Rectangle 53">
              <a:extLst>
                <a:ext uri="{FF2B5EF4-FFF2-40B4-BE49-F238E27FC236}">
                  <a16:creationId xmlns:a16="http://schemas.microsoft.com/office/drawing/2014/main" id="{A0370003-CF43-00F1-A547-C54C8F533C9F}"/>
                </a:ext>
              </a:extLst>
            </p:cNvPr>
            <p:cNvSpPr/>
            <p:nvPr/>
          </p:nvSpPr>
          <p:spPr>
            <a:xfrm>
              <a:off x="104764" y="3262686"/>
              <a:ext cx="1343348" cy="76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5" name="TextBox 54">
              <a:hlinkClick r:id="" action="ppaction://noaction"/>
              <a:extLst>
                <a:ext uri="{FF2B5EF4-FFF2-40B4-BE49-F238E27FC236}">
                  <a16:creationId xmlns:a16="http://schemas.microsoft.com/office/drawing/2014/main" id="{53BFC2CE-D6BB-506C-6DF7-4579366A9D58}"/>
                </a:ext>
              </a:extLst>
            </p:cNvPr>
            <p:cNvSpPr txBox="1"/>
            <p:nvPr/>
          </p:nvSpPr>
          <p:spPr>
            <a:xfrm>
              <a:off x="16157" y="3240897"/>
              <a:ext cx="1501575" cy="844306"/>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Nuclear Energy Technologies</a:t>
              </a:r>
            </a:p>
            <a:p>
              <a:pPr algn="ctr" eaLnBrk="1" hangingPunct="1">
                <a:defRPr/>
              </a:pPr>
              <a:r>
                <a:rPr lang="en-US" sz="1050" i="1" err="1">
                  <a:latin typeface="Times New Roman" panose="02020603050405020304" pitchFamily="18" charset="0"/>
                  <a:cs typeface="Times New Roman" panose="02020603050405020304" pitchFamily="18" charset="0"/>
                </a:rPr>
                <a:t>Suibel</a:t>
              </a:r>
              <a:r>
                <a:rPr lang="en-US" sz="1050" i="1">
                  <a:latin typeface="Times New Roman" panose="02020603050405020304" pitchFamily="18" charset="0"/>
                  <a:cs typeface="Times New Roman" panose="02020603050405020304" pitchFamily="18" charset="0"/>
                </a:rPr>
                <a:t> </a:t>
              </a:r>
              <a:r>
                <a:rPr lang="en-US" sz="1050" i="1" err="1">
                  <a:latin typeface="Times New Roman" panose="02020603050405020304" pitchFamily="18" charset="0"/>
                  <a:cs typeface="Times New Roman" panose="02020603050405020304" pitchFamily="18" charset="0"/>
                </a:rPr>
                <a:t>Schuppner</a:t>
              </a:r>
              <a:endParaRPr lang="en-US" sz="1050" i="1">
                <a:latin typeface="Times New Roman" panose="02020603050405020304" pitchFamily="18" charset="0"/>
                <a:cs typeface="Times New Roman" panose="02020603050405020304" pitchFamily="18" charset="0"/>
              </a:endParaRPr>
            </a:p>
            <a:p>
              <a:pPr algn="ctr" eaLnBrk="1" hangingPunct="1">
                <a:defRPr/>
              </a:pPr>
              <a:endParaRPr lang="en-US" sz="1050">
                <a:latin typeface="Times New Roman" panose="02020603050405020304" pitchFamily="18" charset="0"/>
                <a:cs typeface="Times New Roman" panose="02020603050405020304" pitchFamily="18" charset="0"/>
              </a:endParaRPr>
            </a:p>
          </p:txBody>
        </p:sp>
      </p:grpSp>
      <p:grpSp>
        <p:nvGrpSpPr>
          <p:cNvPr id="5152" name="Group 55">
            <a:extLst>
              <a:ext uri="{FF2B5EF4-FFF2-40B4-BE49-F238E27FC236}">
                <a16:creationId xmlns:a16="http://schemas.microsoft.com/office/drawing/2014/main" id="{368576DD-866E-FACF-A7BA-B764621420C1}"/>
              </a:ext>
            </a:extLst>
          </p:cNvPr>
          <p:cNvGrpSpPr>
            <a:grpSpLocks/>
          </p:cNvGrpSpPr>
          <p:nvPr/>
        </p:nvGrpSpPr>
        <p:grpSpPr bwMode="auto">
          <a:xfrm>
            <a:off x="4648200" y="5543551"/>
            <a:ext cx="1347788" cy="815975"/>
            <a:chOff x="104775" y="3249236"/>
            <a:chExt cx="1343026" cy="780046"/>
          </a:xfrm>
        </p:grpSpPr>
        <p:sp>
          <p:nvSpPr>
            <p:cNvPr id="57" name="Rectangle 56">
              <a:extLst>
                <a:ext uri="{FF2B5EF4-FFF2-40B4-BE49-F238E27FC236}">
                  <a16:creationId xmlns:a16="http://schemas.microsoft.com/office/drawing/2014/main" id="{6D0A49E0-9544-E2A4-950E-41B9BCC02AEE}"/>
                </a:ext>
              </a:extLst>
            </p:cNvPr>
            <p:cNvSpPr/>
            <p:nvPr/>
          </p:nvSpPr>
          <p:spPr>
            <a:xfrm>
              <a:off x="104775" y="3261377"/>
              <a:ext cx="1343026" cy="767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 name="TextBox 57">
              <a:hlinkClick r:id="" action="ppaction://noaction"/>
              <a:extLst>
                <a:ext uri="{FF2B5EF4-FFF2-40B4-BE49-F238E27FC236}">
                  <a16:creationId xmlns:a16="http://schemas.microsoft.com/office/drawing/2014/main" id="{A684BB69-CF06-7216-C34A-40B6D7641817}"/>
                </a:ext>
              </a:extLst>
            </p:cNvPr>
            <p:cNvSpPr txBox="1"/>
            <p:nvPr/>
          </p:nvSpPr>
          <p:spPr>
            <a:xfrm>
              <a:off x="104775" y="3249236"/>
              <a:ext cx="1343026" cy="551671"/>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Nuclear Reactor Deployment</a:t>
              </a:r>
            </a:p>
            <a:p>
              <a:pPr algn="ctr" eaLnBrk="1" hangingPunct="1">
                <a:defRPr/>
              </a:pPr>
              <a:r>
                <a:rPr lang="en-US" sz="1050" i="1">
                  <a:latin typeface="Times New Roman" panose="02020603050405020304" pitchFamily="18" charset="0"/>
                  <a:cs typeface="Times New Roman" panose="02020603050405020304" pitchFamily="18" charset="0"/>
                </a:rPr>
                <a:t>Alison Hahn</a:t>
              </a:r>
            </a:p>
          </p:txBody>
        </p:sp>
      </p:grpSp>
      <p:grpSp>
        <p:nvGrpSpPr>
          <p:cNvPr id="5153" name="Group 64">
            <a:extLst>
              <a:ext uri="{FF2B5EF4-FFF2-40B4-BE49-F238E27FC236}">
                <a16:creationId xmlns:a16="http://schemas.microsoft.com/office/drawing/2014/main" id="{13478A39-F68A-14FE-D406-975028225FAA}"/>
              </a:ext>
            </a:extLst>
          </p:cNvPr>
          <p:cNvGrpSpPr>
            <a:grpSpLocks/>
          </p:cNvGrpSpPr>
          <p:nvPr/>
        </p:nvGrpSpPr>
        <p:grpSpPr bwMode="auto">
          <a:xfrm>
            <a:off x="9167814" y="4740276"/>
            <a:ext cx="1347787" cy="739775"/>
            <a:chOff x="104775" y="3228742"/>
            <a:chExt cx="1343026" cy="844306"/>
          </a:xfrm>
        </p:grpSpPr>
        <p:sp>
          <p:nvSpPr>
            <p:cNvPr id="66" name="Rectangle 65">
              <a:extLst>
                <a:ext uri="{FF2B5EF4-FFF2-40B4-BE49-F238E27FC236}">
                  <a16:creationId xmlns:a16="http://schemas.microsoft.com/office/drawing/2014/main" id="{712112F0-8200-14C5-656D-C29C26782205}"/>
                </a:ext>
              </a:extLst>
            </p:cNvPr>
            <p:cNvSpPr/>
            <p:nvPr/>
          </p:nvSpPr>
          <p:spPr>
            <a:xfrm>
              <a:off x="104775" y="3261355"/>
              <a:ext cx="1343026" cy="768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7" name="TextBox 66">
              <a:hlinkClick r:id="" action="ppaction://noaction"/>
              <a:extLst>
                <a:ext uri="{FF2B5EF4-FFF2-40B4-BE49-F238E27FC236}">
                  <a16:creationId xmlns:a16="http://schemas.microsoft.com/office/drawing/2014/main" id="{ECF4CF28-BF5B-E5B4-2F4C-C26C875D9F21}"/>
                </a:ext>
              </a:extLst>
            </p:cNvPr>
            <p:cNvSpPr txBox="1"/>
            <p:nvPr/>
          </p:nvSpPr>
          <p:spPr>
            <a:xfrm>
              <a:off x="104775" y="3228742"/>
              <a:ext cx="1343026" cy="844306"/>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Spent Fuel and Waste Science and Technology</a:t>
              </a:r>
            </a:p>
            <a:p>
              <a:pPr algn="ctr" eaLnBrk="1" hangingPunct="1">
                <a:defRPr/>
              </a:pPr>
              <a:r>
                <a:rPr lang="en-US" sz="1050" i="1">
                  <a:latin typeface="Times New Roman" panose="02020603050405020304" pitchFamily="18" charset="0"/>
                  <a:cs typeface="Times New Roman" panose="02020603050405020304" pitchFamily="18" charset="0"/>
                </a:rPr>
                <a:t>William Boyle</a:t>
              </a:r>
            </a:p>
          </p:txBody>
        </p:sp>
      </p:grpSp>
      <p:grpSp>
        <p:nvGrpSpPr>
          <p:cNvPr id="5154" name="Group 67">
            <a:extLst>
              <a:ext uri="{FF2B5EF4-FFF2-40B4-BE49-F238E27FC236}">
                <a16:creationId xmlns:a16="http://schemas.microsoft.com/office/drawing/2014/main" id="{1D66E3F7-D14A-E438-1485-11BAC42124F7}"/>
              </a:ext>
            </a:extLst>
          </p:cNvPr>
          <p:cNvGrpSpPr>
            <a:grpSpLocks/>
          </p:cNvGrpSpPr>
          <p:nvPr/>
        </p:nvGrpSpPr>
        <p:grpSpPr bwMode="auto">
          <a:xfrm>
            <a:off x="9055101" y="5567363"/>
            <a:ext cx="1577975" cy="671512"/>
            <a:chOff x="-8028" y="3261836"/>
            <a:chExt cx="1572175" cy="767446"/>
          </a:xfrm>
        </p:grpSpPr>
        <p:sp>
          <p:nvSpPr>
            <p:cNvPr id="69" name="Rectangle 68">
              <a:extLst>
                <a:ext uri="{FF2B5EF4-FFF2-40B4-BE49-F238E27FC236}">
                  <a16:creationId xmlns:a16="http://schemas.microsoft.com/office/drawing/2014/main" id="{CAABD060-5269-692C-7803-B4CA30CB98B0}"/>
                </a:ext>
              </a:extLst>
            </p:cNvPr>
            <p:cNvSpPr/>
            <p:nvPr/>
          </p:nvSpPr>
          <p:spPr>
            <a:xfrm>
              <a:off x="104271" y="3261836"/>
              <a:ext cx="1342833" cy="767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 name="TextBox 69">
              <a:hlinkClick r:id="" action="ppaction://noaction"/>
              <a:extLst>
                <a:ext uri="{FF2B5EF4-FFF2-40B4-BE49-F238E27FC236}">
                  <a16:creationId xmlns:a16="http://schemas.microsoft.com/office/drawing/2014/main" id="{2125C2A8-B2BB-2D8A-9F6E-DC1D049D39F6}"/>
                </a:ext>
              </a:extLst>
            </p:cNvPr>
            <p:cNvSpPr txBox="1"/>
            <p:nvPr/>
          </p:nvSpPr>
          <p:spPr>
            <a:xfrm>
              <a:off x="-8028" y="3310821"/>
              <a:ext cx="1572175" cy="660403"/>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Integrated Waste Management</a:t>
              </a:r>
            </a:p>
            <a:p>
              <a:pPr algn="ctr" eaLnBrk="1" hangingPunct="1">
                <a:defRPr/>
              </a:pPr>
              <a:r>
                <a:rPr lang="en-US" sz="1050" i="1">
                  <a:latin typeface="Times New Roman" panose="02020603050405020304" pitchFamily="18" charset="0"/>
                  <a:cs typeface="Times New Roman" panose="02020603050405020304" pitchFamily="18" charset="0"/>
                </a:rPr>
                <a:t>Erica Bickford, Acting</a:t>
              </a:r>
            </a:p>
          </p:txBody>
        </p:sp>
      </p:grpSp>
      <p:grpSp>
        <p:nvGrpSpPr>
          <p:cNvPr id="5155" name="Group 73">
            <a:extLst>
              <a:ext uri="{FF2B5EF4-FFF2-40B4-BE49-F238E27FC236}">
                <a16:creationId xmlns:a16="http://schemas.microsoft.com/office/drawing/2014/main" id="{996BD9AB-A3C4-05CA-225C-C0F339350E19}"/>
              </a:ext>
            </a:extLst>
          </p:cNvPr>
          <p:cNvGrpSpPr>
            <a:grpSpLocks/>
          </p:cNvGrpSpPr>
          <p:nvPr/>
        </p:nvGrpSpPr>
        <p:grpSpPr bwMode="auto">
          <a:xfrm>
            <a:off x="3200401" y="1820070"/>
            <a:ext cx="1495425" cy="619125"/>
            <a:chOff x="71184" y="3149987"/>
            <a:chExt cx="1401580" cy="711847"/>
          </a:xfrm>
        </p:grpSpPr>
        <p:sp>
          <p:nvSpPr>
            <p:cNvPr id="75" name="Rectangle 74">
              <a:extLst>
                <a:ext uri="{FF2B5EF4-FFF2-40B4-BE49-F238E27FC236}">
                  <a16:creationId xmlns:a16="http://schemas.microsoft.com/office/drawing/2014/main" id="{79F93B92-C4D6-FBDA-71D2-4026FB86CDDC}"/>
                </a:ext>
              </a:extLst>
            </p:cNvPr>
            <p:cNvSpPr/>
            <p:nvPr/>
          </p:nvSpPr>
          <p:spPr>
            <a:xfrm>
              <a:off x="105406" y="3201094"/>
              <a:ext cx="1367358" cy="660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TextBox 75">
              <a:hlinkClick r:id="" action="ppaction://noaction"/>
              <a:extLst>
                <a:ext uri="{FF2B5EF4-FFF2-40B4-BE49-F238E27FC236}">
                  <a16:creationId xmlns:a16="http://schemas.microsoft.com/office/drawing/2014/main" id="{6ED31513-3F21-88EC-C9D5-376C74FA661B}"/>
                </a:ext>
              </a:extLst>
            </p:cNvPr>
            <p:cNvSpPr txBox="1"/>
            <p:nvPr/>
          </p:nvSpPr>
          <p:spPr>
            <a:xfrm>
              <a:off x="71184" y="3149987"/>
              <a:ext cx="1342065" cy="663507"/>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Budget &amp; Planning</a:t>
              </a:r>
            </a:p>
            <a:p>
              <a:pPr algn="ctr" eaLnBrk="1" hangingPunct="1">
                <a:defRPr/>
              </a:pPr>
              <a:r>
                <a:rPr lang="en-US" sz="1050" i="1">
                  <a:latin typeface="Times New Roman" panose="02020603050405020304" pitchFamily="18" charset="0"/>
                  <a:cs typeface="Times New Roman" panose="02020603050405020304" pitchFamily="18" charset="0"/>
                </a:rPr>
                <a:t>Patrick Edgerton</a:t>
              </a:r>
            </a:p>
          </p:txBody>
        </p:sp>
      </p:grpSp>
      <p:grpSp>
        <p:nvGrpSpPr>
          <p:cNvPr id="5156" name="Group 76">
            <a:extLst>
              <a:ext uri="{FF2B5EF4-FFF2-40B4-BE49-F238E27FC236}">
                <a16:creationId xmlns:a16="http://schemas.microsoft.com/office/drawing/2014/main" id="{8283C926-F57F-2277-245F-4315DFCBC482}"/>
              </a:ext>
            </a:extLst>
          </p:cNvPr>
          <p:cNvGrpSpPr>
            <a:grpSpLocks/>
          </p:cNvGrpSpPr>
          <p:nvPr/>
        </p:nvGrpSpPr>
        <p:grpSpPr bwMode="auto">
          <a:xfrm>
            <a:off x="1524001" y="1839911"/>
            <a:ext cx="1549400" cy="595312"/>
            <a:chOff x="77494" y="3166438"/>
            <a:chExt cx="1370306" cy="872963"/>
          </a:xfrm>
        </p:grpSpPr>
        <p:sp>
          <p:nvSpPr>
            <p:cNvPr id="78" name="Rectangle 77">
              <a:extLst>
                <a:ext uri="{FF2B5EF4-FFF2-40B4-BE49-F238E27FC236}">
                  <a16:creationId xmlns:a16="http://schemas.microsoft.com/office/drawing/2014/main" id="{66B31260-E47D-209F-724A-CFDF29CE4B9D}"/>
                </a:ext>
              </a:extLst>
            </p:cNvPr>
            <p:cNvSpPr/>
            <p:nvPr/>
          </p:nvSpPr>
          <p:spPr>
            <a:xfrm>
              <a:off x="105488" y="3199029"/>
              <a:ext cx="1342312" cy="840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9" name="TextBox 78">
              <a:hlinkClick r:id="" action="ppaction://noaction"/>
              <a:extLst>
                <a:ext uri="{FF2B5EF4-FFF2-40B4-BE49-F238E27FC236}">
                  <a16:creationId xmlns:a16="http://schemas.microsoft.com/office/drawing/2014/main" id="{DFA24376-EA31-6CF3-C961-7AA266112087}"/>
                </a:ext>
              </a:extLst>
            </p:cNvPr>
            <p:cNvSpPr txBox="1"/>
            <p:nvPr/>
          </p:nvSpPr>
          <p:spPr>
            <a:xfrm>
              <a:off x="77494" y="3166438"/>
              <a:ext cx="1352109" cy="846228"/>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Human Capital &amp; Business Services</a:t>
              </a:r>
            </a:p>
            <a:p>
              <a:pPr algn="ctr" eaLnBrk="1" hangingPunct="1">
                <a:defRPr/>
              </a:pPr>
              <a:r>
                <a:rPr lang="en-US" sz="1050" i="1">
                  <a:latin typeface="Times New Roman" panose="02020603050405020304" pitchFamily="18" charset="0"/>
                  <a:cs typeface="Times New Roman" panose="02020603050405020304" pitchFamily="18" charset="0"/>
                </a:rPr>
                <a:t>Deborah Sharpe</a:t>
              </a:r>
            </a:p>
          </p:txBody>
        </p:sp>
      </p:grpSp>
      <p:cxnSp>
        <p:nvCxnSpPr>
          <p:cNvPr id="13" name="Straight Connector 12">
            <a:extLst>
              <a:ext uri="{FF2B5EF4-FFF2-40B4-BE49-F238E27FC236}">
                <a16:creationId xmlns:a16="http://schemas.microsoft.com/office/drawing/2014/main" id="{6A76A25A-4E38-2DE3-B03B-695E5E19B4B9}"/>
              </a:ext>
            </a:extLst>
          </p:cNvPr>
          <p:cNvCxnSpPr/>
          <p:nvPr/>
        </p:nvCxnSpPr>
        <p:spPr>
          <a:xfrm>
            <a:off x="2308463" y="1747205"/>
            <a:ext cx="1709579"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697132-4C9B-9FE0-65C6-49DC28674AFE}"/>
              </a:ext>
            </a:extLst>
          </p:cNvPr>
          <p:cNvCxnSpPr>
            <a:endCxn id="169" idx="2"/>
          </p:cNvCxnSpPr>
          <p:nvPr/>
        </p:nvCxnSpPr>
        <p:spPr>
          <a:xfrm flipV="1">
            <a:off x="2976564" y="1550988"/>
            <a:ext cx="128197" cy="63500"/>
          </a:xfrm>
          <a:prstGeom prst="line">
            <a:avLst/>
          </a:prstGeom>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A1008B66-A504-3EF8-0150-08143B583C17}"/>
              </a:ext>
            </a:extLst>
          </p:cNvPr>
          <p:cNvSpPr txBox="1"/>
          <p:nvPr/>
        </p:nvSpPr>
        <p:spPr>
          <a:xfrm>
            <a:off x="1571625" y="3468688"/>
            <a:ext cx="609600" cy="254000"/>
          </a:xfrm>
          <a:prstGeom prst="rect">
            <a:avLst/>
          </a:prstGeom>
          <a:noFill/>
        </p:spPr>
        <p:txBody>
          <a:bodyPr>
            <a:spAutoFit/>
          </a:bodyPr>
          <a:lstStyle/>
          <a:p>
            <a:pPr eaLnBrk="1" hangingPunct="1">
              <a:defRPr/>
            </a:pPr>
            <a:r>
              <a:rPr lang="en-US" sz="1050">
                <a:latin typeface="Times New Roman" panose="02020603050405020304" pitchFamily="18" charset="0"/>
                <a:cs typeface="Times New Roman" panose="02020603050405020304" pitchFamily="18" charset="0"/>
              </a:rPr>
              <a:t>NE-3</a:t>
            </a:r>
          </a:p>
        </p:txBody>
      </p:sp>
      <p:sp>
        <p:nvSpPr>
          <p:cNvPr id="111" name="TextBox 110">
            <a:extLst>
              <a:ext uri="{FF2B5EF4-FFF2-40B4-BE49-F238E27FC236}">
                <a16:creationId xmlns:a16="http://schemas.microsoft.com/office/drawing/2014/main" id="{4798DD7D-37C4-81D6-1B38-3BE32C8BFEB4}"/>
              </a:ext>
            </a:extLst>
          </p:cNvPr>
          <p:cNvSpPr txBox="1"/>
          <p:nvPr/>
        </p:nvSpPr>
        <p:spPr>
          <a:xfrm>
            <a:off x="3119438" y="3467100"/>
            <a:ext cx="609600" cy="254000"/>
          </a:xfrm>
          <a:prstGeom prst="rect">
            <a:avLst/>
          </a:prstGeom>
          <a:noFill/>
        </p:spPr>
        <p:txBody>
          <a:bodyPr>
            <a:spAutoFit/>
          </a:bodyPr>
          <a:lstStyle/>
          <a:p>
            <a:pPr eaLnBrk="1" hangingPunct="1">
              <a:defRPr/>
            </a:pPr>
            <a:r>
              <a:rPr lang="en-US" sz="1050">
                <a:latin typeface="Times New Roman" panose="02020603050405020304" pitchFamily="18" charset="0"/>
                <a:cs typeface="Times New Roman" panose="02020603050405020304" pitchFamily="18" charset="0"/>
              </a:rPr>
              <a:t>NE-4</a:t>
            </a:r>
          </a:p>
        </p:txBody>
      </p:sp>
      <p:sp>
        <p:nvSpPr>
          <p:cNvPr id="112" name="TextBox 111">
            <a:extLst>
              <a:ext uri="{FF2B5EF4-FFF2-40B4-BE49-F238E27FC236}">
                <a16:creationId xmlns:a16="http://schemas.microsoft.com/office/drawing/2014/main" id="{DA5DDB13-7203-C3C9-0B0B-F6BD9FB94437}"/>
              </a:ext>
            </a:extLst>
          </p:cNvPr>
          <p:cNvSpPr txBox="1"/>
          <p:nvPr/>
        </p:nvSpPr>
        <p:spPr>
          <a:xfrm>
            <a:off x="4570413" y="3467101"/>
            <a:ext cx="609600" cy="252413"/>
          </a:xfrm>
          <a:prstGeom prst="rect">
            <a:avLst/>
          </a:prstGeom>
          <a:noFill/>
        </p:spPr>
        <p:txBody>
          <a:bodyPr>
            <a:spAutoFit/>
          </a:bodyPr>
          <a:lstStyle/>
          <a:p>
            <a:pPr eaLnBrk="1" hangingPunct="1">
              <a:defRPr/>
            </a:pPr>
            <a:r>
              <a:rPr lang="en-US" sz="1050">
                <a:latin typeface="Times New Roman" panose="02020603050405020304" pitchFamily="18" charset="0"/>
                <a:cs typeface="Times New Roman" panose="02020603050405020304" pitchFamily="18" charset="0"/>
              </a:rPr>
              <a:t>NE-5</a:t>
            </a:r>
          </a:p>
        </p:txBody>
      </p:sp>
      <p:sp>
        <p:nvSpPr>
          <p:cNvPr id="113" name="TextBox 112">
            <a:extLst>
              <a:ext uri="{FF2B5EF4-FFF2-40B4-BE49-F238E27FC236}">
                <a16:creationId xmlns:a16="http://schemas.microsoft.com/office/drawing/2014/main" id="{EE64FBA9-AB3B-AC5A-4D63-54E49F754733}"/>
              </a:ext>
            </a:extLst>
          </p:cNvPr>
          <p:cNvSpPr txBox="1"/>
          <p:nvPr/>
        </p:nvSpPr>
        <p:spPr>
          <a:xfrm>
            <a:off x="6086475" y="3452813"/>
            <a:ext cx="609600" cy="252412"/>
          </a:xfrm>
          <a:prstGeom prst="rect">
            <a:avLst/>
          </a:prstGeom>
          <a:noFill/>
        </p:spPr>
        <p:txBody>
          <a:bodyPr>
            <a:spAutoFit/>
          </a:bodyPr>
          <a:lstStyle/>
          <a:p>
            <a:pPr eaLnBrk="1" hangingPunct="1">
              <a:defRPr/>
            </a:pPr>
            <a:r>
              <a:rPr lang="en-US" sz="1050">
                <a:latin typeface="Times New Roman" panose="02020603050405020304" pitchFamily="18" charset="0"/>
                <a:cs typeface="Times New Roman" panose="02020603050405020304" pitchFamily="18" charset="0"/>
              </a:rPr>
              <a:t>NE-6</a:t>
            </a:r>
          </a:p>
        </p:txBody>
      </p:sp>
      <p:sp>
        <p:nvSpPr>
          <p:cNvPr id="115" name="TextBox 114">
            <a:hlinkClick r:id="" action="ppaction://noaction"/>
            <a:extLst>
              <a:ext uri="{FF2B5EF4-FFF2-40B4-BE49-F238E27FC236}">
                <a16:creationId xmlns:a16="http://schemas.microsoft.com/office/drawing/2014/main" id="{AD6692B3-18B6-B62D-779D-A4F86203DF98}"/>
              </a:ext>
            </a:extLst>
          </p:cNvPr>
          <p:cNvSpPr txBox="1"/>
          <p:nvPr/>
        </p:nvSpPr>
        <p:spPr>
          <a:xfrm>
            <a:off x="9090025" y="3467101"/>
            <a:ext cx="609600" cy="252413"/>
          </a:xfrm>
          <a:prstGeom prst="rect">
            <a:avLst/>
          </a:prstGeom>
          <a:noFill/>
        </p:spPr>
        <p:txBody>
          <a:bodyPr>
            <a:spAutoFit/>
          </a:bodyPr>
          <a:lstStyle/>
          <a:p>
            <a:pPr eaLnBrk="1" hangingPunct="1">
              <a:defRPr/>
            </a:pPr>
            <a:r>
              <a:rPr lang="en-US" sz="1050">
                <a:latin typeface="Times New Roman" panose="02020603050405020304" pitchFamily="18" charset="0"/>
                <a:cs typeface="Times New Roman" panose="02020603050405020304" pitchFamily="18" charset="0"/>
              </a:rPr>
              <a:t>NE-8</a:t>
            </a:r>
          </a:p>
        </p:txBody>
      </p:sp>
      <p:sp>
        <p:nvSpPr>
          <p:cNvPr id="116" name="TextBox 115">
            <a:extLst>
              <a:ext uri="{FF2B5EF4-FFF2-40B4-BE49-F238E27FC236}">
                <a16:creationId xmlns:a16="http://schemas.microsoft.com/office/drawing/2014/main" id="{BE897386-39AA-0825-262B-5A3F788006B6}"/>
              </a:ext>
            </a:extLst>
          </p:cNvPr>
          <p:cNvSpPr txBox="1"/>
          <p:nvPr/>
        </p:nvSpPr>
        <p:spPr>
          <a:xfrm>
            <a:off x="4800600" y="1019175"/>
            <a:ext cx="609600" cy="254000"/>
          </a:xfrm>
          <a:prstGeom prst="rect">
            <a:avLst/>
          </a:prstGeom>
          <a:noFill/>
        </p:spPr>
        <p:txBody>
          <a:bodyPr>
            <a:spAutoFit/>
          </a:bodyPr>
          <a:lstStyle/>
          <a:p>
            <a:pPr eaLnBrk="1" hangingPunct="1">
              <a:defRPr/>
            </a:pPr>
            <a:r>
              <a:rPr lang="en-US" sz="1050">
                <a:latin typeface="Times New Roman" panose="02020603050405020304" pitchFamily="18" charset="0"/>
                <a:cs typeface="Times New Roman" panose="02020603050405020304" pitchFamily="18" charset="0"/>
              </a:rPr>
              <a:t>NE-1/2</a:t>
            </a:r>
          </a:p>
        </p:txBody>
      </p:sp>
      <p:sp>
        <p:nvSpPr>
          <p:cNvPr id="117" name="TextBox 116">
            <a:hlinkClick r:id="" action="ppaction://noaction"/>
            <a:extLst>
              <a:ext uri="{FF2B5EF4-FFF2-40B4-BE49-F238E27FC236}">
                <a16:creationId xmlns:a16="http://schemas.microsoft.com/office/drawing/2014/main" id="{7B4713AB-C6A2-7405-A2A2-A129DA3663E7}"/>
              </a:ext>
            </a:extLst>
          </p:cNvPr>
          <p:cNvSpPr txBox="1"/>
          <p:nvPr/>
        </p:nvSpPr>
        <p:spPr>
          <a:xfrm>
            <a:off x="2057400" y="990600"/>
            <a:ext cx="609600" cy="254000"/>
          </a:xfrm>
          <a:prstGeom prst="rect">
            <a:avLst/>
          </a:prstGeom>
          <a:noFill/>
        </p:spPr>
        <p:txBody>
          <a:bodyPr>
            <a:spAutoFit/>
          </a:bodyPr>
          <a:lstStyle/>
          <a:p>
            <a:pPr eaLnBrk="1" hangingPunct="1">
              <a:defRPr/>
            </a:pPr>
            <a:r>
              <a:rPr lang="en-US" sz="1050">
                <a:latin typeface="Times New Roman" panose="02020603050405020304" pitchFamily="18" charset="0"/>
                <a:cs typeface="Times New Roman" panose="02020603050405020304" pitchFamily="18" charset="0"/>
              </a:rPr>
              <a:t>NE-20</a:t>
            </a:r>
          </a:p>
        </p:txBody>
      </p:sp>
      <p:grpSp>
        <p:nvGrpSpPr>
          <p:cNvPr id="5168" name="Group 73">
            <a:extLst>
              <a:ext uri="{FF2B5EF4-FFF2-40B4-BE49-F238E27FC236}">
                <a16:creationId xmlns:a16="http://schemas.microsoft.com/office/drawing/2014/main" id="{5FBB6EB6-4DBE-050F-4034-AEC3B9E892E1}"/>
              </a:ext>
            </a:extLst>
          </p:cNvPr>
          <p:cNvGrpSpPr>
            <a:grpSpLocks/>
          </p:cNvGrpSpPr>
          <p:nvPr/>
        </p:nvGrpSpPr>
        <p:grpSpPr bwMode="auto">
          <a:xfrm>
            <a:off x="2335450" y="2514600"/>
            <a:ext cx="1626951" cy="623888"/>
            <a:chOff x="96700" y="3200400"/>
            <a:chExt cx="1351100" cy="836928"/>
          </a:xfrm>
        </p:grpSpPr>
        <p:sp>
          <p:nvSpPr>
            <p:cNvPr id="93" name="Rectangle 92">
              <a:extLst>
                <a:ext uri="{FF2B5EF4-FFF2-40B4-BE49-F238E27FC236}">
                  <a16:creationId xmlns:a16="http://schemas.microsoft.com/office/drawing/2014/main" id="{D04B6EA6-BFF7-ECF4-70AF-EC255C9FBAA4}"/>
                </a:ext>
              </a:extLst>
            </p:cNvPr>
            <p:cNvSpPr/>
            <p:nvPr/>
          </p:nvSpPr>
          <p:spPr>
            <a:xfrm>
              <a:off x="105498" y="3200400"/>
              <a:ext cx="1342302" cy="836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4" name="TextBox 93">
              <a:hlinkClick r:id="" action="ppaction://noaction"/>
              <a:extLst>
                <a:ext uri="{FF2B5EF4-FFF2-40B4-BE49-F238E27FC236}">
                  <a16:creationId xmlns:a16="http://schemas.microsoft.com/office/drawing/2014/main" id="{8D7D5A0E-F655-C176-0BAD-50A0ABB7CA55}"/>
                </a:ext>
              </a:extLst>
            </p:cNvPr>
            <p:cNvSpPr txBox="1"/>
            <p:nvPr/>
          </p:nvSpPr>
          <p:spPr>
            <a:xfrm>
              <a:off x="96700" y="3262159"/>
              <a:ext cx="1342302" cy="773039"/>
            </a:xfrm>
            <a:prstGeom prst="rect">
              <a:avLst/>
            </a:prstGeom>
            <a:noFill/>
          </p:spPr>
          <p:txBody>
            <a:bodyPr>
              <a:spAutoFit/>
            </a:bodyPr>
            <a:lstStyle/>
            <a:p>
              <a:pPr algn="ctr" eaLnBrk="1" hangingPunct="1">
                <a:defRPr/>
              </a:pPr>
              <a:r>
                <a:rPr lang="en-US" sz="1050">
                  <a:latin typeface="Times New Roman" panose="02020603050405020304" pitchFamily="18" charset="0"/>
                  <a:cs typeface="Times New Roman" panose="02020603050405020304" pitchFamily="18" charset="0"/>
                </a:rPr>
                <a:t>Office of Communications and Engagement</a:t>
              </a:r>
            </a:p>
            <a:p>
              <a:pPr algn="ctr" eaLnBrk="1" hangingPunct="1">
                <a:defRPr/>
              </a:pPr>
              <a:r>
                <a:rPr lang="en-US" sz="1050" i="1">
                  <a:latin typeface="Times New Roman" panose="02020603050405020304" pitchFamily="18" charset="0"/>
                  <a:cs typeface="Times New Roman" panose="02020603050405020304" pitchFamily="18" charset="0"/>
                </a:rPr>
                <a:t>Alisa Trunzo</a:t>
              </a:r>
            </a:p>
          </p:txBody>
        </p:sp>
      </p:grpSp>
      <p:grpSp>
        <p:nvGrpSpPr>
          <p:cNvPr id="5169" name="Group 58">
            <a:extLst>
              <a:ext uri="{FF2B5EF4-FFF2-40B4-BE49-F238E27FC236}">
                <a16:creationId xmlns:a16="http://schemas.microsoft.com/office/drawing/2014/main" id="{0DA0B147-E415-9817-79E5-0554A61CF99D}"/>
              </a:ext>
            </a:extLst>
          </p:cNvPr>
          <p:cNvGrpSpPr>
            <a:grpSpLocks/>
          </p:cNvGrpSpPr>
          <p:nvPr/>
        </p:nvGrpSpPr>
        <p:grpSpPr bwMode="auto">
          <a:xfrm>
            <a:off x="6145214" y="4711701"/>
            <a:ext cx="1349375" cy="900113"/>
            <a:chOff x="104775" y="3228742"/>
            <a:chExt cx="1343026" cy="846282"/>
          </a:xfrm>
        </p:grpSpPr>
        <p:sp>
          <p:nvSpPr>
            <p:cNvPr id="17" name="Rectangle 16">
              <a:extLst>
                <a:ext uri="{FF2B5EF4-FFF2-40B4-BE49-F238E27FC236}">
                  <a16:creationId xmlns:a16="http://schemas.microsoft.com/office/drawing/2014/main" id="{1ECB1126-5BEE-9A28-721C-95A5A6BFFA91}"/>
                </a:ext>
              </a:extLst>
            </p:cNvPr>
            <p:cNvSpPr/>
            <p:nvPr/>
          </p:nvSpPr>
          <p:spPr>
            <a:xfrm>
              <a:off x="104775" y="3261578"/>
              <a:ext cx="1343026" cy="767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a:hlinkClick r:id="" action="ppaction://noaction"/>
              <a:extLst>
                <a:ext uri="{FF2B5EF4-FFF2-40B4-BE49-F238E27FC236}">
                  <a16:creationId xmlns:a16="http://schemas.microsoft.com/office/drawing/2014/main" id="{F3E32BC1-F1FB-D0C5-AA93-7F3FD976D612}"/>
                </a:ext>
              </a:extLst>
            </p:cNvPr>
            <p:cNvSpPr txBox="1"/>
            <p:nvPr/>
          </p:nvSpPr>
          <p:spPr>
            <a:xfrm>
              <a:off x="104775" y="3228742"/>
              <a:ext cx="1343026" cy="846282"/>
            </a:xfrm>
            <a:prstGeom prst="rect">
              <a:avLst/>
            </a:prstGeom>
            <a:noFill/>
          </p:spPr>
          <p:txBody>
            <a:bodyPr>
              <a:spAutoFit/>
            </a:bodyPr>
            <a:lstStyle/>
            <a:p>
              <a:pPr algn="ctr">
                <a:defRPr/>
              </a:pPr>
              <a:r>
                <a:rPr lang="en-US" sz="1050">
                  <a:latin typeface="Times New Roman" panose="02020603050405020304" pitchFamily="18" charset="0"/>
                  <a:cs typeface="Times New Roman" panose="02020603050405020304" pitchFamily="18" charset="0"/>
                </a:rPr>
                <a:t>Office of Bilateral, Multilateral and Commercial Cooperation</a:t>
              </a:r>
            </a:p>
            <a:p>
              <a:pPr algn="ctr">
                <a:defRPr/>
              </a:pPr>
              <a:r>
                <a:rPr lang="en-US" sz="1050" i="1">
                  <a:latin typeface="Times New Roman" panose="02020603050405020304" pitchFamily="18" charset="0"/>
                  <a:cs typeface="Times New Roman" panose="02020603050405020304" pitchFamily="18" charset="0"/>
                </a:rPr>
                <a:t>Vacant</a:t>
              </a:r>
            </a:p>
          </p:txBody>
        </p:sp>
      </p:grpSp>
      <p:grpSp>
        <p:nvGrpSpPr>
          <p:cNvPr id="5170" name="Group 61">
            <a:extLst>
              <a:ext uri="{FF2B5EF4-FFF2-40B4-BE49-F238E27FC236}">
                <a16:creationId xmlns:a16="http://schemas.microsoft.com/office/drawing/2014/main" id="{FC6ED74E-8199-252C-CEA4-DD8BC08FD46E}"/>
              </a:ext>
            </a:extLst>
          </p:cNvPr>
          <p:cNvGrpSpPr>
            <a:grpSpLocks/>
          </p:cNvGrpSpPr>
          <p:nvPr/>
        </p:nvGrpSpPr>
        <p:grpSpPr bwMode="auto">
          <a:xfrm>
            <a:off x="6154739" y="5607051"/>
            <a:ext cx="1347787" cy="777875"/>
            <a:chOff x="104775" y="3228742"/>
            <a:chExt cx="1343026" cy="800540"/>
          </a:xfrm>
        </p:grpSpPr>
        <p:sp>
          <p:nvSpPr>
            <p:cNvPr id="20" name="Rectangle 19">
              <a:extLst>
                <a:ext uri="{FF2B5EF4-FFF2-40B4-BE49-F238E27FC236}">
                  <a16:creationId xmlns:a16="http://schemas.microsoft.com/office/drawing/2014/main" id="{D8FC9300-D186-E8C4-D20C-7896C5812AF6}"/>
                </a:ext>
              </a:extLst>
            </p:cNvPr>
            <p:cNvSpPr/>
            <p:nvPr/>
          </p:nvSpPr>
          <p:spPr>
            <a:xfrm>
              <a:off x="104775" y="3261417"/>
              <a:ext cx="1343026" cy="76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a:hlinkClick r:id="" action="ppaction://noaction"/>
              <a:extLst>
                <a:ext uri="{FF2B5EF4-FFF2-40B4-BE49-F238E27FC236}">
                  <a16:creationId xmlns:a16="http://schemas.microsoft.com/office/drawing/2014/main" id="{8B9AD5B4-6F0D-B2FA-8A68-6351DB29901B}"/>
                </a:ext>
              </a:extLst>
            </p:cNvPr>
            <p:cNvSpPr txBox="1"/>
            <p:nvPr/>
          </p:nvSpPr>
          <p:spPr>
            <a:xfrm>
              <a:off x="104775" y="3228742"/>
              <a:ext cx="1343026" cy="760187"/>
            </a:xfrm>
            <a:prstGeom prst="rect">
              <a:avLst/>
            </a:prstGeom>
            <a:noFill/>
          </p:spPr>
          <p:txBody>
            <a:bodyPr>
              <a:spAutoFit/>
            </a:bodyPr>
            <a:lstStyle/>
            <a:p>
              <a:pPr algn="ctr">
                <a:defRPr/>
              </a:pPr>
              <a:r>
                <a:rPr lang="en-US" sz="1050">
                  <a:latin typeface="Times New Roman" panose="02020603050405020304" pitchFamily="18" charset="0"/>
                  <a:cs typeface="Times New Roman" panose="02020603050405020304" pitchFamily="18" charset="0"/>
                </a:rPr>
                <a:t>Office of International Nuclear Safety</a:t>
              </a:r>
            </a:p>
            <a:p>
              <a:pPr algn="ctr">
                <a:defRPr/>
              </a:pPr>
              <a:r>
                <a:rPr lang="en-US" sz="1050" i="1">
                  <a:latin typeface="Times New Roman" panose="02020603050405020304" pitchFamily="18" charset="0"/>
                  <a:cs typeface="Times New Roman" panose="02020603050405020304" pitchFamily="18" charset="0"/>
                </a:rPr>
                <a:t>Vacant</a:t>
              </a:r>
            </a:p>
          </p:txBody>
        </p:sp>
      </p:grpSp>
    </p:spTree>
    <p:extLst>
      <p:ext uri="{BB962C8B-B14F-4D97-AF65-F5344CB8AC3E}">
        <p14:creationId xmlns:p14="http://schemas.microsoft.com/office/powerpoint/2010/main" val="374111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3600">
                <a:solidFill>
                  <a:schemeClr val="bg1"/>
                </a:solidFill>
              </a:rPr>
              <a:t>Nuclear Energy Investments Through Department of Energy</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7</a:t>
            </a:fld>
            <a:endParaRPr lang="en-US">
              <a:solidFill>
                <a:srgbClr val="214877">
                  <a:tint val="75000"/>
                </a:srgbClr>
              </a:solidFill>
            </a:endParaRPr>
          </a:p>
        </p:txBody>
      </p:sp>
      <p:sp>
        <p:nvSpPr>
          <p:cNvPr id="6" name="Rectangle 5"/>
          <p:cNvSpPr/>
          <p:nvPr/>
        </p:nvSpPr>
        <p:spPr>
          <a:xfrm>
            <a:off x="0" y="685800"/>
            <a:ext cx="12192000" cy="6172200"/>
          </a:xfrm>
          <a:prstGeom prst="rect">
            <a:avLst/>
          </a:prstGeom>
          <a:blipFill dpi="0" rotWithShape="1">
            <a:blip r:embed="rId3">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32767" y="683399"/>
            <a:ext cx="3508007" cy="1200329"/>
          </a:xfrm>
          <a:prstGeom prst="rect">
            <a:avLst/>
          </a:prstGeom>
          <a:noFill/>
        </p:spPr>
        <p:txBody>
          <a:bodyPr wrap="square" rtlCol="0">
            <a:spAutoFit/>
          </a:bodyPr>
          <a:lstStyle/>
          <a:p>
            <a:pPr algn="ctr"/>
            <a:r>
              <a:rPr lang="en-US" sz="3600" b="1">
                <a:solidFill>
                  <a:schemeClr val="accent2"/>
                </a:solidFill>
              </a:rPr>
              <a:t>Annual </a:t>
            </a:r>
          </a:p>
          <a:p>
            <a:pPr algn="ctr"/>
            <a:r>
              <a:rPr lang="en-US" sz="3600" b="1">
                <a:solidFill>
                  <a:schemeClr val="accent2"/>
                </a:solidFill>
              </a:rPr>
              <a:t>Appropriations</a:t>
            </a:r>
          </a:p>
        </p:txBody>
      </p:sp>
      <p:sp>
        <p:nvSpPr>
          <p:cNvPr id="18" name="TextBox 17"/>
          <p:cNvSpPr txBox="1"/>
          <p:nvPr/>
        </p:nvSpPr>
        <p:spPr>
          <a:xfrm>
            <a:off x="8869971" y="764219"/>
            <a:ext cx="2989262" cy="1200329"/>
          </a:xfrm>
          <a:prstGeom prst="rect">
            <a:avLst/>
          </a:prstGeom>
          <a:noFill/>
        </p:spPr>
        <p:txBody>
          <a:bodyPr wrap="square" rtlCol="0">
            <a:spAutoFit/>
          </a:bodyPr>
          <a:lstStyle/>
          <a:p>
            <a:pPr algn="ctr"/>
            <a:r>
              <a:rPr lang="en-US" sz="3600" b="1">
                <a:solidFill>
                  <a:schemeClr val="accent2"/>
                </a:solidFill>
              </a:rPr>
              <a:t>Inflation Reduction Act</a:t>
            </a:r>
          </a:p>
        </p:txBody>
      </p:sp>
      <p:sp>
        <p:nvSpPr>
          <p:cNvPr id="26" name="TextBox 25"/>
          <p:cNvSpPr txBox="1"/>
          <p:nvPr/>
        </p:nvSpPr>
        <p:spPr>
          <a:xfrm>
            <a:off x="8726302" y="2061277"/>
            <a:ext cx="3276600" cy="4862870"/>
          </a:xfrm>
          <a:prstGeom prst="rect">
            <a:avLst/>
          </a:prstGeom>
          <a:noFill/>
        </p:spPr>
        <p:txBody>
          <a:bodyPr wrap="square" rtlCol="0">
            <a:spAutoFit/>
          </a:bodyPr>
          <a:lstStyle/>
          <a:p>
            <a:pPr algn="ctr"/>
            <a:r>
              <a:rPr lang="en-US" altLang="en-US" sz="2400" b="1"/>
              <a:t>HALEU</a:t>
            </a:r>
          </a:p>
          <a:p>
            <a:pPr algn="ctr"/>
            <a:r>
              <a:rPr lang="en-US" altLang="en-US" sz="2400" b="1"/>
              <a:t>Availability</a:t>
            </a:r>
          </a:p>
          <a:p>
            <a:pPr algn="ctr"/>
            <a:r>
              <a:rPr lang="en-US" altLang="en-US" sz="3600" b="1"/>
              <a:t>$700M</a:t>
            </a:r>
          </a:p>
          <a:p>
            <a:pPr algn="ctr"/>
            <a:endParaRPr lang="en-US" altLang="en-US" sz="1400" b="1"/>
          </a:p>
          <a:p>
            <a:pPr algn="ctr"/>
            <a:r>
              <a:rPr lang="en-US" altLang="en-US" sz="2400" b="1"/>
              <a:t>Production Tax Credit</a:t>
            </a:r>
          </a:p>
          <a:p>
            <a:pPr algn="ctr"/>
            <a:r>
              <a:rPr lang="en-US" altLang="en-US" sz="3600" b="1"/>
              <a:t>$15/MWh</a:t>
            </a:r>
          </a:p>
          <a:p>
            <a:pPr algn="ctr"/>
            <a:endParaRPr lang="en-US" altLang="en-US" sz="1400" b="1"/>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Investment Tax Credit</a:t>
            </a:r>
          </a:p>
          <a:p>
            <a:pPr algn="ctr"/>
            <a:r>
              <a:rPr lang="en-US" altLang="en-US" sz="2000" b="1"/>
              <a:t>30% of capital cost in tax credit in year 1 of operations</a:t>
            </a:r>
          </a:p>
          <a:p>
            <a:pPr algn="ctr"/>
            <a:endParaRPr lang="en-US" altLang="en-US" sz="1400" b="1"/>
          </a:p>
          <a:p>
            <a:pPr algn="ctr"/>
            <a:r>
              <a:rPr lang="en-US" altLang="en-US" sz="2400" b="1"/>
              <a:t>Lab Infrastructure</a:t>
            </a:r>
          </a:p>
          <a:p>
            <a:pPr algn="ctr"/>
            <a:r>
              <a:rPr lang="en-US" altLang="en-US" sz="3600" b="1"/>
              <a:t>$150M</a:t>
            </a:r>
          </a:p>
        </p:txBody>
      </p:sp>
      <p:sp>
        <p:nvSpPr>
          <p:cNvPr id="16" name="TextBox 15">
            <a:extLst>
              <a:ext uri="{FF2B5EF4-FFF2-40B4-BE49-F238E27FC236}">
                <a16:creationId xmlns:a16="http://schemas.microsoft.com/office/drawing/2014/main" id="{A6B413E3-CF2F-4D42-A181-07121D507A64}"/>
              </a:ext>
            </a:extLst>
          </p:cNvPr>
          <p:cNvSpPr txBox="1"/>
          <p:nvPr/>
        </p:nvSpPr>
        <p:spPr>
          <a:xfrm>
            <a:off x="448470" y="2061277"/>
            <a:ext cx="3276600" cy="4832092"/>
          </a:xfrm>
          <a:prstGeom prst="rect">
            <a:avLst/>
          </a:prstGeom>
          <a:noFill/>
        </p:spPr>
        <p:txBody>
          <a:bodyPr wrap="square" lIns="91440" tIns="45720" rIns="91440" bIns="45720" rtlCol="0" anchor="t">
            <a:spAutoFit/>
          </a:bodyPr>
          <a:lstStyle/>
          <a:p>
            <a:pPr algn="ctr"/>
            <a:r>
              <a:rPr lang="en-US" altLang="en-US" sz="2400" b="1">
                <a:latin typeface="Franklin Gothic Book"/>
              </a:rPr>
              <a:t>FY 2023 Enacted </a:t>
            </a:r>
            <a:r>
              <a:rPr lang="en-US" altLang="en-US" sz="3600" b="1">
                <a:latin typeface="Franklin Gothic Book"/>
              </a:rPr>
              <a:t>$1.773B*</a:t>
            </a:r>
            <a:endParaRPr lang="en-US" altLang="en-US" sz="3600" b="1"/>
          </a:p>
          <a:p>
            <a:pPr algn="ctr"/>
            <a:endParaRPr lang="en-US" altLang="en-US" sz="2000" b="1"/>
          </a:p>
          <a:p>
            <a:pPr algn="ctr"/>
            <a:r>
              <a:rPr lang="en-US" altLang="en-US" sz="2400" b="1">
                <a:latin typeface="Franklin Gothic Book"/>
              </a:rPr>
              <a:t>FY 2022 Enacted </a:t>
            </a:r>
            <a:r>
              <a:rPr lang="en-US" altLang="en-US" sz="3600" b="1">
                <a:latin typeface="Franklin Gothic Book"/>
              </a:rPr>
              <a:t>$1.682B</a:t>
            </a:r>
            <a:endParaRPr lang="en-US" altLang="en-US" sz="3600" b="1"/>
          </a:p>
          <a:p>
            <a:pPr algn="ctr"/>
            <a:endParaRPr lang="en-US" altLang="en-US" sz="2000"/>
          </a:p>
          <a:p>
            <a:pPr algn="ctr"/>
            <a:r>
              <a:rPr lang="en-US" altLang="en-US" sz="2400" b="1"/>
              <a:t>FY 2021 Enacted </a:t>
            </a:r>
            <a:r>
              <a:rPr lang="en-US" altLang="en-US" sz="3600" b="1"/>
              <a:t>$1.535B</a:t>
            </a:r>
          </a:p>
          <a:p>
            <a:pPr algn="ctr"/>
            <a:endParaRPr lang="en-US" altLang="en-US" sz="2000"/>
          </a:p>
          <a:p>
            <a:pPr algn="ctr"/>
            <a:r>
              <a:rPr lang="en-US" altLang="en-US" sz="2400" b="1"/>
              <a:t>FY 2020 Enacted </a:t>
            </a:r>
            <a:r>
              <a:rPr lang="en-US" altLang="en-US" sz="3600" b="1"/>
              <a:t>$1.493B</a:t>
            </a:r>
          </a:p>
        </p:txBody>
      </p:sp>
      <p:sp>
        <p:nvSpPr>
          <p:cNvPr id="31" name="TextBox 30">
            <a:extLst>
              <a:ext uri="{FF2B5EF4-FFF2-40B4-BE49-F238E27FC236}">
                <a16:creationId xmlns:a16="http://schemas.microsoft.com/office/drawing/2014/main" id="{B2118859-EF77-4DC8-ADBF-C9BFD15ABA89}"/>
              </a:ext>
            </a:extLst>
          </p:cNvPr>
          <p:cNvSpPr txBox="1"/>
          <p:nvPr/>
        </p:nvSpPr>
        <p:spPr>
          <a:xfrm>
            <a:off x="4173540" y="771435"/>
            <a:ext cx="3998852" cy="1200329"/>
          </a:xfrm>
          <a:prstGeom prst="rect">
            <a:avLst/>
          </a:prstGeom>
          <a:noFill/>
        </p:spPr>
        <p:txBody>
          <a:bodyPr wrap="square" rtlCol="0">
            <a:spAutoFit/>
          </a:bodyPr>
          <a:lstStyle/>
          <a:p>
            <a:pPr algn="ctr"/>
            <a:r>
              <a:rPr lang="en-US" sz="3600" b="1">
                <a:solidFill>
                  <a:schemeClr val="accent2"/>
                </a:solidFill>
              </a:rPr>
              <a:t>Bipartisan Infrastructure Law</a:t>
            </a:r>
          </a:p>
        </p:txBody>
      </p:sp>
      <p:sp>
        <p:nvSpPr>
          <p:cNvPr id="33" name="TextBox 32">
            <a:extLst>
              <a:ext uri="{FF2B5EF4-FFF2-40B4-BE49-F238E27FC236}">
                <a16:creationId xmlns:a16="http://schemas.microsoft.com/office/drawing/2014/main" id="{9875B5B7-B3E2-4834-B98D-F1CAA4644E0D}"/>
              </a:ext>
            </a:extLst>
          </p:cNvPr>
          <p:cNvSpPr txBox="1"/>
          <p:nvPr/>
        </p:nvSpPr>
        <p:spPr>
          <a:xfrm>
            <a:off x="4152713" y="2061277"/>
            <a:ext cx="4040505" cy="4339650"/>
          </a:xfrm>
          <a:prstGeom prst="rect">
            <a:avLst/>
          </a:prstGeom>
          <a:noFill/>
        </p:spPr>
        <p:txBody>
          <a:bodyPr wrap="square" rtlCol="0">
            <a:spAutoFit/>
          </a:bodyPr>
          <a:lstStyle/>
          <a:p>
            <a:pPr algn="ctr"/>
            <a:r>
              <a:rPr lang="en-US" altLang="en-US" sz="2400" b="1"/>
              <a:t>Advanced Reactor Demonstrations</a:t>
            </a:r>
          </a:p>
          <a:p>
            <a:pPr algn="ctr"/>
            <a:r>
              <a:rPr lang="en-US" altLang="en-US" sz="3600" b="1"/>
              <a:t>$2.5B</a:t>
            </a:r>
          </a:p>
          <a:p>
            <a:pPr algn="ctr"/>
            <a:endParaRPr lang="en-US" altLang="en-US" sz="2400" b="1"/>
          </a:p>
          <a:p>
            <a:pPr algn="ctr"/>
            <a:r>
              <a:rPr lang="en-US" altLang="en-US" sz="2400" b="1"/>
              <a:t>Civil Nuclear Credits</a:t>
            </a:r>
          </a:p>
          <a:p>
            <a:pPr algn="ctr"/>
            <a:r>
              <a:rPr lang="en-US" altLang="en-US" sz="3600" b="1"/>
              <a:t>$6B</a:t>
            </a:r>
          </a:p>
          <a:p>
            <a:pPr algn="ctr"/>
            <a:endParaRPr lang="en-US" altLang="en-US" sz="2400" b="1"/>
          </a:p>
          <a:p>
            <a:pPr algn="ctr"/>
            <a:r>
              <a:rPr lang="en-US" altLang="en-US" sz="2400" b="1"/>
              <a:t>Regional Hydrogen Hubs</a:t>
            </a:r>
          </a:p>
          <a:p>
            <a:pPr algn="ctr"/>
            <a:r>
              <a:rPr lang="en-US" altLang="en-US" sz="2400" b="1"/>
              <a:t>(at least 1/4 nuclear)</a:t>
            </a:r>
          </a:p>
          <a:p>
            <a:pPr algn="ctr"/>
            <a:r>
              <a:rPr lang="en-US" altLang="en-US" sz="3600" b="1"/>
              <a:t>$8B</a:t>
            </a:r>
          </a:p>
        </p:txBody>
      </p:sp>
    </p:spTree>
    <p:extLst>
      <p:ext uri="{BB962C8B-B14F-4D97-AF65-F5344CB8AC3E}">
        <p14:creationId xmlns:p14="http://schemas.microsoft.com/office/powerpoint/2010/main" val="1255119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1687"/>
          </a:xfrm>
          <a:solidFill>
            <a:schemeClr val="tx1"/>
          </a:solidFill>
        </p:spPr>
        <p:txBody>
          <a:bodyPr>
            <a:normAutofit fontScale="90000"/>
          </a:bodyPr>
          <a:lstStyle/>
          <a:p>
            <a:r>
              <a:rPr lang="en-US" sz="4000">
                <a:solidFill>
                  <a:schemeClr val="bg1"/>
                </a:solidFill>
              </a:rPr>
              <a:t>Bipartisan Infrastructure Law – Civil Nuclear Credit (CNC) Program	</a:t>
            </a:r>
          </a:p>
        </p:txBody>
      </p:sp>
      <p:sp>
        <p:nvSpPr>
          <p:cNvPr id="8"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a:ea typeface="+mn-ea"/>
                <a:cs typeface="+mn-cs"/>
              </a:rPr>
              <a:t>November 2022</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885C13-66A5-4D66-A6C2-319BA5063639}" type="slidenum">
              <a:rPr kumimoji="0" lang="en-US" sz="1200" b="0" i="0" u="none" strike="noStrike" kern="1200" cap="none" spc="0" normalizeH="0" baseline="0" noProof="0" smtClean="0">
                <a:ln>
                  <a:noFill/>
                </a:ln>
                <a:solidFill>
                  <a:srgbClr val="214877">
                    <a:tint val="75000"/>
                  </a:srgbClr>
                </a:solidFill>
                <a:effectLst/>
                <a:uLnTx/>
                <a:uFillTx/>
                <a:latin typeface="Franklin Gothic Book" panose="020B0503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214877">
                  <a:tint val="75000"/>
                </a:srgbClr>
              </a:solidFill>
              <a:effectLst/>
              <a:uLnTx/>
              <a:uFillTx/>
              <a:latin typeface="Franklin Gothic Book" panose="020B0503020102020204" pitchFamily="34" charset="0"/>
              <a:ea typeface="+mn-ea"/>
              <a:cs typeface="+mn-cs"/>
            </a:endParaRPr>
          </a:p>
        </p:txBody>
      </p:sp>
      <p:sp>
        <p:nvSpPr>
          <p:cNvPr id="4" name="Text Placeholder 2">
            <a:extLst>
              <a:ext uri="{FF2B5EF4-FFF2-40B4-BE49-F238E27FC236}">
                <a16:creationId xmlns:a16="http://schemas.microsoft.com/office/drawing/2014/main" id="{54B03B8C-0F79-C022-848E-8BDE9FD14919}"/>
              </a:ext>
            </a:extLst>
          </p:cNvPr>
          <p:cNvSpPr>
            <a:spLocks noGrp="1"/>
          </p:cNvSpPr>
          <p:nvPr/>
        </p:nvSpPr>
        <p:spPr>
          <a:xfrm>
            <a:off x="346117" y="1164204"/>
            <a:ext cx="6647011" cy="5199571"/>
          </a:xfrm>
          <a:solidFill>
            <a:schemeClr val="bg1">
              <a:lumMod val="95000"/>
            </a:schemeClr>
          </a:solidFill>
        </p:spPr>
        <p:txBody>
          <a:bodyPr lIns="91440" tIns="45720" rIns="91440" bIns="45720" anchor="t">
            <a:normAutofit fontScale="92500"/>
          </a:bodyPr>
          <a:lstStyle>
            <a:lvl1pPr marL="287331" indent="-287331" algn="l" defTabSz="457189"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48" indent="-288918" algn="l" defTabSz="457189"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41" indent="-279393" algn="l" defTabSz="457189"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2971" indent="-287331" algn="l" defTabSz="457189"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03" indent="-287331" algn="l" defTabSz="457189"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Bef>
                <a:spcPts val="1200"/>
              </a:spcBef>
              <a:buNone/>
            </a:pPr>
            <a:r>
              <a:rPr lang="en-US" b="1">
                <a:solidFill>
                  <a:schemeClr val="tx1"/>
                </a:solidFill>
                <a:effectLst/>
                <a:latin typeface="Franklin Gothic Book" panose="020B0503020102020204" pitchFamily="34" charset="0"/>
                <a:ea typeface="Calibri" panose="020F0502020204030204" pitchFamily="34" charset="0"/>
                <a:cs typeface="Arial"/>
              </a:rPr>
              <a:t>Program Goal:  To prevent premature retirements of existing commercial nuclear reactors due to economic factors.</a:t>
            </a:r>
          </a:p>
          <a:p>
            <a:pPr marL="0" indent="0">
              <a:lnSpc>
                <a:spcPct val="107000"/>
              </a:lnSpc>
              <a:spcBef>
                <a:spcPts val="1200"/>
              </a:spcBef>
              <a:buNone/>
            </a:pPr>
            <a:r>
              <a:rPr lang="en-US" b="1">
                <a:solidFill>
                  <a:schemeClr val="tx1"/>
                </a:solidFill>
                <a:latin typeface="Franklin Gothic Book" panose="020B0503020102020204" pitchFamily="34" charset="0"/>
                <a:ea typeface="ヒラギノ角ゴ Pro W3"/>
                <a:cs typeface="Calibri"/>
              </a:rPr>
              <a:t>Credits will be allocated to reactors meeting specific criteria to ensure continued operation      in support of decarbonizing the U.S. electricity   sector by 2035 and achieving net-zero emissions economy-wide by 2050. </a:t>
            </a:r>
          </a:p>
          <a:p>
            <a:pPr marL="0" indent="0">
              <a:lnSpc>
                <a:spcPct val="107000"/>
              </a:lnSpc>
              <a:spcBef>
                <a:spcPts val="1200"/>
              </a:spcBef>
              <a:buNone/>
            </a:pPr>
            <a:r>
              <a:rPr lang="en-US" b="1">
                <a:solidFill>
                  <a:schemeClr val="tx1"/>
                </a:solidFill>
                <a:latin typeface="Franklin Gothic Book" panose="020B0503020102020204" pitchFamily="34" charset="0"/>
                <a:ea typeface="ヒラギノ角ゴ Pro W3"/>
                <a:cs typeface="Calibri"/>
              </a:rPr>
              <a:t>Bipartisan Infrastructure Law (BIL) appropriates $1.2 billion in each of five Fiscal Years (2022-2026) for the CNC program ($6 billion total). </a:t>
            </a:r>
          </a:p>
          <a:p>
            <a:pPr marL="0" indent="0">
              <a:lnSpc>
                <a:spcPct val="107000"/>
              </a:lnSpc>
              <a:spcBef>
                <a:spcPts val="1200"/>
              </a:spcBef>
              <a:buNone/>
            </a:pPr>
            <a:endParaRPr lang="en-US" sz="2400" b="1">
              <a:solidFill>
                <a:schemeClr val="tx1"/>
              </a:solidFill>
              <a:latin typeface="Arial"/>
              <a:cs typeface="Calibri"/>
            </a:endParaRPr>
          </a:p>
        </p:txBody>
      </p:sp>
      <p:pic>
        <p:nvPicPr>
          <p:cNvPr id="6" name="Picture 8">
            <a:extLst>
              <a:ext uri="{FF2B5EF4-FFF2-40B4-BE49-F238E27FC236}">
                <a16:creationId xmlns:a16="http://schemas.microsoft.com/office/drawing/2014/main" id="{B50C0A53-7006-B1F9-5B1E-D3F032E069A1}"/>
              </a:ext>
            </a:extLst>
          </p:cNvPr>
          <p:cNvPicPr>
            <a:picLocks noChangeAspect="1"/>
          </p:cNvPicPr>
          <p:nvPr/>
        </p:nvPicPr>
        <p:blipFill>
          <a:blip r:embed="rId3"/>
          <a:stretch>
            <a:fillRect/>
          </a:stretch>
        </p:blipFill>
        <p:spPr>
          <a:xfrm>
            <a:off x="6391276" y="1096247"/>
            <a:ext cx="5541167" cy="4665508"/>
          </a:xfrm>
          <a:prstGeom prst="rect">
            <a:avLst/>
          </a:prstGeom>
        </p:spPr>
      </p:pic>
    </p:spTree>
    <p:extLst>
      <p:ext uri="{BB962C8B-B14F-4D97-AF65-F5344CB8AC3E}">
        <p14:creationId xmlns:p14="http://schemas.microsoft.com/office/powerpoint/2010/main" val="3685010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2" descr="Image">
            <a:extLst>
              <a:ext uri="{FF2B5EF4-FFF2-40B4-BE49-F238E27FC236}">
                <a16:creationId xmlns:a16="http://schemas.microsoft.com/office/drawing/2014/main" id="{B26119B3-C143-B631-D786-CF658CD45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1" r="33802" b="26222"/>
          <a:stretch/>
        </p:blipFill>
        <p:spPr bwMode="auto">
          <a:xfrm>
            <a:off x="0" y="657463"/>
            <a:ext cx="5946550" cy="6200537"/>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115C2BE-692B-4C97-8197-113E66DEBA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ABBE-5031-4C11-87C5-C36B40A13AC5}"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214877">
                  <a:tint val="75000"/>
                </a:srgbClr>
              </a:solidFill>
              <a:effectLst/>
              <a:uLnTx/>
              <a:uFillTx/>
              <a:latin typeface="Franklin Gothic Book"/>
              <a:ea typeface="+mn-ea"/>
              <a:cs typeface="+mn-cs"/>
            </a:endParaRPr>
          </a:p>
        </p:txBody>
      </p:sp>
      <p:sp>
        <p:nvSpPr>
          <p:cNvPr id="6" name="Content Placeholder 2">
            <a:extLst>
              <a:ext uri="{FF2B5EF4-FFF2-40B4-BE49-F238E27FC236}">
                <a16:creationId xmlns:a16="http://schemas.microsoft.com/office/drawing/2014/main" id="{E16D4321-4F43-3374-04F7-E995D52BF4B3}"/>
              </a:ext>
            </a:extLst>
          </p:cNvPr>
          <p:cNvSpPr txBox="1">
            <a:spLocks/>
          </p:cNvSpPr>
          <p:nvPr/>
        </p:nvSpPr>
        <p:spPr bwMode="auto">
          <a:xfrm>
            <a:off x="3072384" y="1036321"/>
            <a:ext cx="8692895" cy="5151120"/>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b="1">
                <a:solidFill>
                  <a:srgbClr val="214877"/>
                </a:solidFill>
                <a:latin typeface="Franklin Gothic Book"/>
              </a:rPr>
              <a:t>Production tax credit for existing nuclear power plants: </a:t>
            </a:r>
          </a:p>
          <a:p>
            <a:pPr>
              <a:lnSpc>
                <a:spcPct val="100000"/>
              </a:lnSpc>
              <a:spcBef>
                <a:spcPts val="0"/>
              </a:spcBef>
              <a:spcAft>
                <a:spcPts val="0"/>
              </a:spcAft>
              <a:defRPr/>
            </a:pPr>
            <a:r>
              <a:rPr lang="en-US" b="1">
                <a:solidFill>
                  <a:srgbClr val="214877"/>
                </a:solidFill>
                <a:latin typeface="Franklin Gothic Book"/>
              </a:rPr>
              <a:t>For those nuclear plants in service before 2024 (when the credit commences) through 2032, operators will be eligible for a credit of 1.5 cents/kWh if projects meet prevailing wage and apprenticeship requirements (0.3 cent/kWh if not), indexed to inflation using 2023 as a baseline.</a:t>
            </a:r>
          </a:p>
          <a:p>
            <a:pPr>
              <a:lnSpc>
                <a:spcPct val="100000"/>
              </a:lnSpc>
              <a:spcBef>
                <a:spcPts val="0"/>
              </a:spcBef>
              <a:spcAft>
                <a:spcPts val="0"/>
              </a:spcAft>
              <a:defRPr/>
            </a:pPr>
            <a:r>
              <a:rPr lang="en-US" b="1">
                <a:solidFill>
                  <a:srgbClr val="214877"/>
                </a:solidFill>
                <a:latin typeface="Franklin Gothic Book"/>
              </a:rPr>
              <a:t>If the power price received (including state/local subsidies “zero emission credit programs”) rises above $25/MWh, then the credit gradually phases down by 80% for each $1/MWh earned above $25/MWh and drops to zero at $43.75/MWh.</a:t>
            </a:r>
          </a:p>
        </p:txBody>
      </p:sp>
      <p:sp>
        <p:nvSpPr>
          <p:cNvPr id="8" name="Title 1">
            <a:extLst>
              <a:ext uri="{FF2B5EF4-FFF2-40B4-BE49-F238E27FC236}">
                <a16:creationId xmlns:a16="http://schemas.microsoft.com/office/drawing/2014/main" id="{8A264596-16E4-1103-0D57-623ABCCE42C1}"/>
              </a:ext>
            </a:extLst>
          </p:cNvPr>
          <p:cNvSpPr txBox="1">
            <a:spLocks/>
          </p:cNvSpPr>
          <p:nvPr/>
        </p:nvSpPr>
        <p:spPr bwMode="auto">
          <a:xfrm>
            <a:off x="0" y="1"/>
            <a:ext cx="12040583"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4000" kern="1200">
                <a:solidFill>
                  <a:srgbClr val="214877"/>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Franklin Gothic Demi Cond"/>
                <a:ea typeface="+mj-ea"/>
                <a:cs typeface="+mj-cs"/>
              </a:rPr>
              <a:t>Inflation Reduction Act – for </a:t>
            </a:r>
            <a:r>
              <a:rPr kumimoji="0" lang="en-US" sz="4000" b="0" i="1" u="none" strike="noStrike" kern="1200" cap="none" spc="0" normalizeH="0" baseline="0" noProof="0">
                <a:ln>
                  <a:noFill/>
                </a:ln>
                <a:solidFill>
                  <a:srgbClr val="FFFFFF"/>
                </a:solidFill>
                <a:effectLst/>
                <a:uLnTx/>
                <a:uFillTx/>
                <a:latin typeface="Franklin Gothic Demi Cond"/>
                <a:ea typeface="+mj-ea"/>
                <a:cs typeface="+mj-cs"/>
              </a:rPr>
              <a:t>existing</a:t>
            </a:r>
            <a:r>
              <a:rPr kumimoji="0" lang="en-US" sz="4000" b="0" u="none" strike="noStrike" kern="1200" cap="none" spc="0" normalizeH="0" baseline="0" noProof="0">
                <a:ln>
                  <a:noFill/>
                </a:ln>
                <a:solidFill>
                  <a:srgbClr val="FFFFFF"/>
                </a:solidFill>
                <a:effectLst/>
                <a:uLnTx/>
                <a:uFillTx/>
                <a:latin typeface="Franklin Gothic Demi Cond"/>
                <a:ea typeface="+mj-ea"/>
                <a:cs typeface="+mj-cs"/>
              </a:rPr>
              <a:t>  nuclear</a:t>
            </a:r>
            <a:endParaRPr kumimoji="0" lang="en-US" sz="4000" b="0" i="0" u="none" strike="noStrike" kern="1200" cap="none" spc="0" normalizeH="0" baseline="0" noProof="0">
              <a:ln>
                <a:noFill/>
              </a:ln>
              <a:solidFill>
                <a:srgbClr val="FFFFFF"/>
              </a:solidFill>
              <a:effectLst/>
              <a:uLnTx/>
              <a:uFillTx/>
              <a:latin typeface="Franklin Gothic Demi Cond"/>
              <a:ea typeface="+mj-ea"/>
              <a:cs typeface="+mj-cs"/>
            </a:endParaRPr>
          </a:p>
        </p:txBody>
      </p:sp>
      <p:sp>
        <p:nvSpPr>
          <p:cNvPr id="2" name="Slide Number Placeholder 3">
            <a:extLst>
              <a:ext uri="{FF2B5EF4-FFF2-40B4-BE49-F238E27FC236}">
                <a16:creationId xmlns:a16="http://schemas.microsoft.com/office/drawing/2014/main" id="{DCF1DE21-8B43-232E-4BDC-66869933B313}"/>
              </a:ext>
            </a:extLst>
          </p:cNvPr>
          <p:cNvSpPr txBox="1">
            <a:spLocks noChangeArrowheads="1"/>
          </p:cNvSpPr>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lnSpc>
                <a:spcPct val="90000"/>
              </a:lnSpc>
              <a:spcBef>
                <a:spcPts val="1000"/>
              </a:spcBef>
              <a:spcAft>
                <a:spcPts val="0"/>
              </a:spcAft>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9pPr>
          </a:lstStyle>
          <a:p>
            <a:pPr fontAlgn="base">
              <a:lnSpc>
                <a:spcPct val="100000"/>
              </a:lnSpc>
              <a:spcBef>
                <a:spcPct val="0"/>
              </a:spcBef>
              <a:spcAft>
                <a:spcPct val="0"/>
              </a:spcAft>
              <a:buFontTx/>
              <a:buNone/>
            </a:pPr>
            <a:fld id="{DEEB5EF2-40F6-4143-B05E-9DBE179275B3}" type="slidenum">
              <a:rPr lang="en-US" altLang="en-US" sz="1200" smtClean="0">
                <a:solidFill>
                  <a:srgbClr val="8C95A7"/>
                </a:solidFill>
              </a:rPr>
              <a:pPr fontAlgn="base">
                <a:lnSpc>
                  <a:spcPct val="100000"/>
                </a:lnSpc>
                <a:spcBef>
                  <a:spcPct val="0"/>
                </a:spcBef>
                <a:spcAft>
                  <a:spcPct val="0"/>
                </a:spcAft>
                <a:buFontTx/>
                <a:buNone/>
              </a:pPr>
              <a:t>9</a:t>
            </a:fld>
            <a:endParaRPr lang="en-US" altLang="en-US" sz="1200">
              <a:solidFill>
                <a:srgbClr val="8C95A7"/>
              </a:solidFill>
            </a:endParaRPr>
          </a:p>
        </p:txBody>
      </p:sp>
    </p:spTree>
    <p:extLst>
      <p:ext uri="{BB962C8B-B14F-4D97-AF65-F5344CB8AC3E}">
        <p14:creationId xmlns:p14="http://schemas.microsoft.com/office/powerpoint/2010/main" val="2411206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5|23|23.7|16|37.8|14.3"/>
</p:tagLst>
</file>

<file path=ppt/theme/theme1.xml><?xml version="1.0" encoding="utf-8"?>
<a:theme xmlns:a="http://schemas.openxmlformats.org/drawingml/2006/main" name="Office Theme">
  <a:themeElements>
    <a:clrScheme name="Custom 5">
      <a:dk1>
        <a:srgbClr val="214877"/>
      </a:dk1>
      <a:lt1>
        <a:sysClr val="window" lastClr="FFFFFF"/>
      </a:lt1>
      <a:dk2>
        <a:srgbClr val="1C1C1C"/>
      </a:dk2>
      <a:lt2>
        <a:srgbClr val="E7E6E6"/>
      </a:lt2>
      <a:accent1>
        <a:srgbClr val="5B9BD5"/>
      </a:accent1>
      <a:accent2>
        <a:srgbClr val="45AEAE"/>
      </a:accent2>
      <a:accent3>
        <a:srgbClr val="4472C4"/>
      </a:accent3>
      <a:accent4>
        <a:srgbClr val="FCC81C"/>
      </a:accent4>
      <a:accent5>
        <a:srgbClr val="E23A59"/>
      </a:accent5>
      <a:accent6>
        <a:srgbClr val="808285"/>
      </a:accent6>
      <a:hlink>
        <a:srgbClr val="0563C1"/>
      </a:hlink>
      <a:folHlink>
        <a:srgbClr val="954F72"/>
      </a:folHlink>
    </a:clrScheme>
    <a:fontScheme name="Custom 5">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ere_template_blu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3.xml><?xml version="1.0" encoding="utf-8"?>
<a:theme xmlns:a="http://schemas.openxmlformats.org/drawingml/2006/main" name="2_Office Theme">
  <a:themeElements>
    <a:clrScheme name="DOE-NE">
      <a:dk1>
        <a:srgbClr val="000000"/>
      </a:dk1>
      <a:lt1>
        <a:srgbClr val="FFFFFF"/>
      </a:lt1>
      <a:dk2>
        <a:srgbClr val="44546A"/>
      </a:dk2>
      <a:lt2>
        <a:srgbClr val="E7E6E6"/>
      </a:lt2>
      <a:accent1>
        <a:srgbClr val="02617F"/>
      </a:accent1>
      <a:accent2>
        <a:srgbClr val="ED7D31"/>
      </a:accent2>
      <a:accent3>
        <a:srgbClr val="A5A5A5"/>
      </a:accent3>
      <a:accent4>
        <a:srgbClr val="FFC000"/>
      </a:accent4>
      <a:accent5>
        <a:srgbClr val="2BBCCF"/>
      </a:accent5>
      <a:accent6>
        <a:srgbClr val="B8DB2C"/>
      </a:accent6>
      <a:hlink>
        <a:srgbClr val="00BCC6"/>
      </a:hlink>
      <a:folHlink>
        <a:srgbClr val="454F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3">
      <a:dk1>
        <a:srgbClr val="214877"/>
      </a:dk1>
      <a:lt1>
        <a:sysClr val="window" lastClr="FFFFFF"/>
      </a:lt1>
      <a:dk2>
        <a:srgbClr val="1C1C1C"/>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B0CD41-AEBB-4212-A0B3-CFC49B291BC1}">
  <ds:schemaRefs>
    <ds:schemaRef ds:uri="http://schemas.microsoft.com/sharepoint/v3/contenttype/forms"/>
  </ds:schemaRefs>
</ds:datastoreItem>
</file>

<file path=customXml/itemProps2.xml><?xml version="1.0" encoding="utf-8"?>
<ds:datastoreItem xmlns:ds="http://schemas.openxmlformats.org/officeDocument/2006/customXml" ds:itemID="{5B9E78F1-08A9-4FA4-8855-C1D584D6871A}"/>
</file>

<file path=customXml/itemProps3.xml><?xml version="1.0" encoding="utf-8"?>
<ds:datastoreItem xmlns:ds="http://schemas.openxmlformats.org/officeDocument/2006/customXml" ds:itemID="{B8B1501A-B054-46AE-A504-C35380C872AA}">
  <ds:schemaRefs>
    <ds:schemaRef ds:uri="0a20205c-0631-4ff0-81c6-46eee12fe7e9"/>
    <ds:schemaRef ds:uri="55bb7a7b-ea7a-4bb0-b24a-d4297f0c0a93"/>
    <ds:schemaRef ds:uri="d06c844e-3888-4d7e-9476-f8018e5472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2022.11.03 - Huff - NAM Presentation</Template>
  <TotalTime>0</TotalTime>
  <Words>2824</Words>
  <Application>Microsoft Office PowerPoint</Application>
  <PresentationFormat>Widescreen</PresentationFormat>
  <Paragraphs>381</Paragraphs>
  <Slides>31</Slides>
  <Notes>29</Notes>
  <HiddenSlides>1</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31</vt:i4>
      </vt:variant>
    </vt:vector>
  </HeadingPairs>
  <TitlesOfParts>
    <vt:vector size="48" baseType="lpstr">
      <vt:lpstr>Arial</vt:lpstr>
      <vt:lpstr>Arial Black</vt:lpstr>
      <vt:lpstr>Arial Narrow</vt:lpstr>
      <vt:lpstr>Calibri</vt:lpstr>
      <vt:lpstr>Calibri Light</vt:lpstr>
      <vt:lpstr>Courier New</vt:lpstr>
      <vt:lpstr>Franklin Gothic Book</vt:lpstr>
      <vt:lpstr>Franklin Gothic Demi Cond</vt:lpstr>
      <vt:lpstr>Open Sans</vt:lpstr>
      <vt:lpstr>Symbol</vt:lpstr>
      <vt:lpstr>Times New Roman</vt:lpstr>
      <vt:lpstr>Office Theme</vt:lpstr>
      <vt:lpstr>4_eere_template_blue</vt:lpstr>
      <vt:lpstr>2_Office Theme</vt:lpstr>
      <vt:lpstr>3_Office Theme</vt:lpstr>
      <vt:lpstr>1_Office Theme</vt:lpstr>
      <vt:lpstr>Default Design</vt:lpstr>
      <vt:lpstr>Nuclear Energy – A Key Component for Our Clean Energy Future</vt:lpstr>
      <vt:lpstr>Our Clean Energy Imperative </vt:lpstr>
      <vt:lpstr>PowerPoint Presentation</vt:lpstr>
      <vt:lpstr>PowerPoint Presentation</vt:lpstr>
      <vt:lpstr>DOE NE Mission and Priorities</vt:lpstr>
      <vt:lpstr>PowerPoint Presentation</vt:lpstr>
      <vt:lpstr>Nuclear Energy Investments Through Department of Energy</vt:lpstr>
      <vt:lpstr>Bipartisan Infrastructure Law – Civil Nuclear Credit (CNC) Program </vt:lpstr>
      <vt:lpstr>PowerPoint Presentation</vt:lpstr>
      <vt:lpstr>PowerPoint Presentation</vt:lpstr>
      <vt:lpstr>PowerPoint Presentation</vt:lpstr>
      <vt:lpstr>Advanced Reactor Applications</vt:lpstr>
      <vt:lpstr>Reactor Designs, Old and New</vt:lpstr>
      <vt:lpstr>Light Water Reactor (LWR)</vt:lpstr>
      <vt:lpstr>High Temperature Reactor (HTR)</vt:lpstr>
      <vt:lpstr>Liquid Metal Reactor</vt:lpstr>
      <vt:lpstr>Molten Salt Reactor</vt:lpstr>
      <vt:lpstr>Micro Reactor</vt:lpstr>
      <vt:lpstr>PowerPoint Presentation</vt:lpstr>
      <vt:lpstr>Advanced Reactor Development   </vt:lpstr>
      <vt:lpstr>Electric Utility Interest in SMRs</vt:lpstr>
      <vt:lpstr>Bipartisan Infrastructure Law –  Advanced Reactor Demonstration Program - $2.5 Billion </vt:lpstr>
      <vt:lpstr>Carbon Free Power Project:  NuScale SMR Demonstration at Idaho National Laboratory</vt:lpstr>
      <vt:lpstr>PowerPoint Presentation</vt:lpstr>
      <vt:lpstr>Current Advanced Reactor Projects</vt:lpstr>
      <vt:lpstr>PowerPoint Presentation</vt:lpstr>
      <vt:lpstr>Nuclear is Energy Dense </vt:lpstr>
      <vt:lpstr>Office of Nuclear Energy Priorities: Advance Environmental Justice </vt:lpstr>
      <vt:lpstr>Office of Nuclear Energy Priorities: Jobs and the American Workforce </vt:lpstr>
      <vt:lpstr>Pathways to Commercial Liftoff Report: Predictions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 Nuclear Energy Outlook</dc:title>
  <dc:creator>Branscum, Luke</dc:creator>
  <cp:lastModifiedBy>Joseph Smith</cp:lastModifiedBy>
  <cp:revision>41</cp:revision>
  <cp:lastPrinted>2017-08-10T16:30:30Z</cp:lastPrinted>
  <dcterms:created xsi:type="dcterms:W3CDTF">2022-12-02T19:09:04Z</dcterms:created>
  <dcterms:modified xsi:type="dcterms:W3CDTF">2023-03-31T17:23:50Z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0x0101007B985903263C0941B11822AAD8E08CD2</vt:lpwstr>
  </property>
  <property fmtid="{D5CDD505-2E9C-101B-9397-08002B2CF9AE}" pid="3" name="MediaServiceImageTags">
    <vt:lpwstr/>
  </property>
</Properties>
</file>