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91" r:id="rId5"/>
    <p:sldId id="285" r:id="rId6"/>
    <p:sldId id="297" r:id="rId7"/>
    <p:sldId id="299" r:id="rId8"/>
    <p:sldId id="280" r:id="rId9"/>
    <p:sldId id="281" r:id="rId10"/>
    <p:sldId id="282" r:id="rId11"/>
    <p:sldId id="259" r:id="rId12"/>
    <p:sldId id="257" r:id="rId13"/>
    <p:sldId id="260" r:id="rId14"/>
    <p:sldId id="283" r:id="rId15"/>
    <p:sldId id="261" r:id="rId16"/>
    <p:sldId id="262" r:id="rId17"/>
    <p:sldId id="279" r:id="rId18"/>
    <p:sldId id="264" r:id="rId19"/>
    <p:sldId id="265" r:id="rId20"/>
    <p:sldId id="268" r:id="rId21"/>
    <p:sldId id="266" r:id="rId22"/>
    <p:sldId id="296" r:id="rId23"/>
    <p:sldId id="278" r:id="rId24"/>
    <p:sldId id="270" r:id="rId25"/>
    <p:sldId id="271" r:id="rId26"/>
    <p:sldId id="272" r:id="rId27"/>
    <p:sldId id="276" r:id="rId28"/>
    <p:sldId id="275" r:id="rId29"/>
    <p:sldId id="273" r:id="rId30"/>
    <p:sldId id="284" r:id="rId31"/>
    <p:sldId id="292" r:id="rId32"/>
    <p:sldId id="290" r:id="rId33"/>
    <p:sldId id="294" r:id="rId34"/>
    <p:sldId id="295" r:id="rId35"/>
    <p:sldId id="274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6D74-A1B4-4907-AEE8-FFB9A3396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3E40-64DF-4B91-B7B9-CA66944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696200" cy="12953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Oil Prices, Geo-politics, and the Global Economy </a:t>
            </a:r>
            <a:br>
              <a:rPr lang="en-US" b="1" dirty="0"/>
            </a:br>
            <a:r>
              <a:rPr lang="en-US" b="1" dirty="0"/>
              <a:t>A New Paradigm?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000" b="1" i="1" dirty="0">
                <a:solidFill>
                  <a:schemeClr val="tx1"/>
                </a:solidFill>
              </a:rPr>
              <a:t>John W. Rogers PH. D. </a:t>
            </a:r>
          </a:p>
          <a:p>
            <a:r>
              <a:rPr lang="en-US" sz="3000" b="1" i="1" dirty="0">
                <a:solidFill>
                  <a:schemeClr val="tx1"/>
                </a:solidFill>
              </a:rPr>
              <a:t>American International College </a:t>
            </a:r>
          </a:p>
          <a:p>
            <a:r>
              <a:rPr lang="en-US" sz="3000" b="1" i="1" dirty="0">
                <a:solidFill>
                  <a:schemeClr val="tx1"/>
                </a:solidFill>
              </a:rPr>
              <a:t>Laufer Energy Symposium – March 2023</a:t>
            </a:r>
          </a:p>
        </p:txBody>
      </p:sp>
    </p:spTree>
    <p:extLst>
      <p:ext uri="{BB962C8B-B14F-4D97-AF65-F5344CB8AC3E}">
        <p14:creationId xmlns:p14="http://schemas.microsoft.com/office/powerpoint/2010/main" val="289612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11EA-1902-88C7-C2A6-43AB9ED8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Global Energy Sources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EFE35-1938-D7C8-FB8E-1C3F15A3E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6" y="1357910"/>
            <a:ext cx="6738475" cy="4890490"/>
          </a:xfrm>
        </p:spPr>
      </p:pic>
    </p:spTree>
    <p:extLst>
      <p:ext uri="{BB962C8B-B14F-4D97-AF65-F5344CB8AC3E}">
        <p14:creationId xmlns:p14="http://schemas.microsoft.com/office/powerpoint/2010/main" val="428555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17A2-265F-4B94-BACE-52BFBE1A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This Time Different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D05E-FBDC-43E0-881B-C3A2F422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Ben Bernanke (former Chair of US Federal Reserve) and Peter Obstfeld (IMF) charted correlations between oil prices and the stock market </a:t>
            </a:r>
          </a:p>
          <a:p>
            <a:r>
              <a:rPr lang="en-US" dirty="0"/>
              <a:t>Hypothesis: falling oil prices lead to higher stock prices and vice versa </a:t>
            </a:r>
          </a:p>
          <a:p>
            <a:r>
              <a:rPr lang="en-US" dirty="0"/>
              <a:t>Null Hypothesis: this inverse relationship is not statistically significant </a:t>
            </a:r>
          </a:p>
          <a:p>
            <a:r>
              <a:rPr lang="en-US" dirty="0"/>
              <a:t>Determining factor is overall growth of the economy</a:t>
            </a:r>
          </a:p>
          <a:p>
            <a:r>
              <a:rPr lang="en-US" dirty="0"/>
              <a:t>Post-Ukraine rise in oil prices and stock market correction seems to validate the hypothesis </a:t>
            </a:r>
          </a:p>
        </p:txBody>
      </p:sp>
    </p:spTree>
    <p:extLst>
      <p:ext uri="{BB962C8B-B14F-4D97-AF65-F5344CB8AC3E}">
        <p14:creationId xmlns:p14="http://schemas.microsoft.com/office/powerpoint/2010/main" val="169179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Tale of Two Cities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End of the Oil Age  </a:t>
            </a:r>
          </a:p>
          <a:p>
            <a:pPr lvl="1"/>
            <a:r>
              <a:rPr lang="en-US" dirty="0"/>
              <a:t>Climate Change is the great disruptor </a:t>
            </a:r>
          </a:p>
          <a:p>
            <a:pPr lvl="1"/>
            <a:r>
              <a:rPr lang="en-US" dirty="0"/>
              <a:t>Paris Accords endorsed by President Biden  </a:t>
            </a:r>
          </a:p>
          <a:p>
            <a:pPr lvl="1"/>
            <a:r>
              <a:rPr lang="en-US" dirty="0"/>
              <a:t>“De-carbonize” the economy to keep temperature change &lt; 2 degrees Celsius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B37C-229C-3B09-1AF2-2A48EB84C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and Demand Realities  </a:t>
            </a:r>
          </a:p>
          <a:p>
            <a:pPr lvl="1"/>
            <a:r>
              <a:rPr lang="en-US" dirty="0"/>
              <a:t>Inflation and Commodity Boom</a:t>
            </a:r>
          </a:p>
          <a:p>
            <a:pPr lvl="1"/>
            <a:r>
              <a:rPr lang="en-US" dirty="0"/>
              <a:t>Supply Constraints </a:t>
            </a:r>
          </a:p>
          <a:p>
            <a:pPr lvl="1"/>
            <a:r>
              <a:rPr lang="en-US" dirty="0"/>
              <a:t>Prices of Brent Crude up from $20 to $80 per barrel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13DC-776E-47BD-9195-9B0B719F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 Change: Paris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17F3-CB7B-4236-87A4-6481D59A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 emissions have grown 40% in thirty years</a:t>
            </a:r>
          </a:p>
          <a:p>
            <a:r>
              <a:rPr lang="en-US" dirty="0"/>
              <a:t>Paris commitment: 90% reduction over next 30 years</a:t>
            </a:r>
          </a:p>
          <a:p>
            <a:r>
              <a:rPr lang="en-US" dirty="0"/>
              <a:t>Global population increases by 2 billion; gross product triples </a:t>
            </a:r>
          </a:p>
          <a:p>
            <a:r>
              <a:rPr lang="en-US" dirty="0"/>
              <a:t>2019 – before pandemic – 55 gigatons of greenhouse gas emitted</a:t>
            </a:r>
          </a:p>
          <a:p>
            <a:r>
              <a:rPr lang="en-US" dirty="0"/>
              <a:t>One-fifth from agriculture; four-fifths from burning fossil fuels </a:t>
            </a:r>
          </a:p>
        </p:txBody>
      </p:sp>
    </p:spTree>
    <p:extLst>
      <p:ext uri="{BB962C8B-B14F-4D97-AF65-F5344CB8AC3E}">
        <p14:creationId xmlns:p14="http://schemas.microsoft.com/office/powerpoint/2010/main" val="18756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9A0B-DDF5-B17F-429A-EAEB65D2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Trends – BP Annual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05AE-04A8-5B30-7B2B-15025DC9F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800" dirty="0"/>
              <a:t>Fossil fuels still contribute 84% of global consumption </a:t>
            </a:r>
          </a:p>
          <a:p>
            <a:r>
              <a:rPr lang="en-US" sz="2800" dirty="0"/>
              <a:t>Energy consumption has increased annually since the Recession of 2008 – 2009 </a:t>
            </a:r>
          </a:p>
          <a:p>
            <a:r>
              <a:rPr lang="en-US" sz="2800" dirty="0"/>
              <a:t>Share of coal fell by largest amount since 1965</a:t>
            </a:r>
          </a:p>
          <a:p>
            <a:r>
              <a:rPr lang="en-US" sz="2800" dirty="0"/>
              <a:t>Renewables growth – wind is highest followed by solar </a:t>
            </a:r>
          </a:p>
          <a:p>
            <a:r>
              <a:rPr lang="en-US" sz="2800" dirty="0"/>
              <a:t>Nuclear on fastest growth since 2004 with Japan and China largest contributors </a:t>
            </a:r>
          </a:p>
          <a:p>
            <a:r>
              <a:rPr lang="en-US" sz="2800" dirty="0"/>
              <a:t>Since Kyoto Protocol 1997 carbon emissions have risen 50%</a:t>
            </a:r>
          </a:p>
        </p:txBody>
      </p:sp>
    </p:spTree>
    <p:extLst>
      <p:ext uri="{BB962C8B-B14F-4D97-AF65-F5344CB8AC3E}">
        <p14:creationId xmlns:p14="http://schemas.microsoft.com/office/powerpoint/2010/main" val="152661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0831-136A-490A-8180-0F11A89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Geographical Dispersion of Emissions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F915DB-B70A-40E3-86BB-AD82390C61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7" y="1600200"/>
            <a:ext cx="809110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35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E60A-BD54-424A-9B7C-912F112F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to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7323-64D8-401F-B63E-E3A8C280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IEA estimates $1.2 trillion investment needed in new power grids </a:t>
            </a:r>
          </a:p>
          <a:p>
            <a:r>
              <a:rPr lang="en-US" dirty="0"/>
              <a:t>ESG investing mandates moving capital out of fossil fuels</a:t>
            </a:r>
          </a:p>
          <a:p>
            <a:r>
              <a:rPr lang="en-US" dirty="0"/>
              <a:t>Climate related investments grew 70% in five years before pandemic </a:t>
            </a:r>
          </a:p>
          <a:p>
            <a:r>
              <a:rPr lang="en-US" dirty="0"/>
              <a:t>Carbon taxes cover 1/5 of economy; should cover all by 2030</a:t>
            </a:r>
          </a:p>
          <a:p>
            <a:r>
              <a:rPr lang="en-US" dirty="0"/>
              <a:t>Carbon tax rises from average $20 per ton to $100 per 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AC7B-B036-4CBB-AB89-397EF90F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Majors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1793-2211-40C4-AFDE-86CAC4DC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European oil giants – BP, Royal Dutch Shell, Total – have espoused lower carbon strategies</a:t>
            </a:r>
          </a:p>
          <a:p>
            <a:r>
              <a:rPr lang="en-US" dirty="0"/>
              <a:t>ExxonMobil – the largest oil company – has been a hold out, </a:t>
            </a:r>
            <a:r>
              <a:rPr lang="en-US" u="sng" dirty="0"/>
              <a:t>but</a:t>
            </a:r>
          </a:p>
          <a:p>
            <a:pPr lvl="1"/>
            <a:r>
              <a:rPr lang="en-US" dirty="0"/>
              <a:t>In May 2021 the hedge fund Engine 1 forced two low carbon advocates onto the Board </a:t>
            </a:r>
          </a:p>
          <a:p>
            <a:pPr lvl="1"/>
            <a:r>
              <a:rPr lang="en-US" dirty="0"/>
              <a:t>California and New York pension funds – major asset managers of Exxon stock – backed the move </a:t>
            </a:r>
          </a:p>
          <a:p>
            <a:pPr lvl="1"/>
            <a:r>
              <a:rPr lang="en-US" dirty="0"/>
              <a:t>Investors now view climate risk as a “core component of long-term value”</a:t>
            </a:r>
          </a:p>
        </p:txBody>
      </p:sp>
    </p:spTree>
    <p:extLst>
      <p:ext uri="{BB962C8B-B14F-4D97-AF65-F5344CB8AC3E}">
        <p14:creationId xmlns:p14="http://schemas.microsoft.com/office/powerpoint/2010/main" val="416450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7C28-D034-42A8-80D5-A5FDAEFB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Political Realties: Petro-states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1021-B992-43A1-AB4A-3D8E905F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Financial pressure on budgets of oil producers:</a:t>
            </a:r>
          </a:p>
          <a:p>
            <a:pPr lvl="1"/>
            <a:r>
              <a:rPr lang="en-US" dirty="0"/>
              <a:t>Algeria needs price of $100 + per barrel </a:t>
            </a:r>
          </a:p>
          <a:p>
            <a:pPr lvl="1"/>
            <a:r>
              <a:rPr lang="en-US" dirty="0"/>
              <a:t>Russia needs $64 per barrel </a:t>
            </a:r>
          </a:p>
          <a:p>
            <a:pPr lvl="1"/>
            <a:r>
              <a:rPr lang="en-US" dirty="0"/>
              <a:t>Only Qatar balances at price below $50</a:t>
            </a:r>
          </a:p>
          <a:p>
            <a:r>
              <a:rPr lang="en-US" dirty="0"/>
              <a:t>Saudi Arabia – Vision 2030 becomes Vision 2020 </a:t>
            </a:r>
          </a:p>
          <a:p>
            <a:r>
              <a:rPr lang="en-US" dirty="0"/>
              <a:t>Oil revenues in Middle East and North Africa fell from $1 trillion in 2012 to $575 billion in 2019 </a:t>
            </a:r>
          </a:p>
        </p:txBody>
      </p:sp>
    </p:spTree>
    <p:extLst>
      <p:ext uri="{BB962C8B-B14F-4D97-AF65-F5344CB8AC3E}">
        <p14:creationId xmlns:p14="http://schemas.microsoft.com/office/powerpoint/2010/main" val="204889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85A-5259-4969-8844-9925D868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Political Realities – China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46E5-44AD-4525-9B9E-69539493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Chinese firms produce </a:t>
            </a:r>
          </a:p>
          <a:p>
            <a:pPr lvl="1"/>
            <a:r>
              <a:rPr lang="en-US" dirty="0">
                <a:solidFill>
                  <a:srgbClr val="0D0D0D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72% of the world’s solar modules </a:t>
            </a:r>
          </a:p>
          <a:p>
            <a:pPr lvl="1"/>
            <a:r>
              <a:rPr lang="en-US" dirty="0">
                <a:solidFill>
                  <a:srgbClr val="0D0D0D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69% of its lithium-ion batteries  </a:t>
            </a:r>
          </a:p>
          <a:p>
            <a:pPr lvl="1"/>
            <a:r>
              <a:rPr lang="en-US" dirty="0">
                <a:solidFill>
                  <a:srgbClr val="0D0D0D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45% of its wind turbines. </a:t>
            </a:r>
          </a:p>
          <a:p>
            <a:r>
              <a:rPr lang="en-US" dirty="0">
                <a:solidFill>
                  <a:srgbClr val="0D0D0D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also control much of the refining of minerals critical to clean energy, such as cobalt and lithium</a:t>
            </a:r>
          </a:p>
          <a:p>
            <a:r>
              <a:rPr lang="en-US" dirty="0">
                <a:solidFill>
                  <a:srgbClr val="0D0D0D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Will China become an “electro-state”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77E8-2B0E-8063-CC9A-55B775B3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Key Themes in Global Energy Markets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C5EA-4A04-B2E6-8D25-A1CFBFB48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Fossil Fuels continue to dominate energy consumption </a:t>
            </a:r>
          </a:p>
          <a:p>
            <a:r>
              <a:rPr lang="en-US" dirty="0"/>
              <a:t>Despite broad agreement on dangers from climate change and its link to fossil fuels</a:t>
            </a:r>
          </a:p>
          <a:p>
            <a:r>
              <a:rPr lang="en-US" dirty="0"/>
              <a:t>Not much agreement on how to move forward: Paris Climate Accords, US position, EU position, China and Emerging Markets </a:t>
            </a:r>
          </a:p>
          <a:p>
            <a:r>
              <a:rPr lang="en-US" dirty="0"/>
              <a:t>How realistic is the move to renewables?</a:t>
            </a:r>
          </a:p>
          <a:p>
            <a:r>
              <a:rPr lang="en-US" dirty="0"/>
              <a:t>Unintended Consequences: </a:t>
            </a:r>
          </a:p>
          <a:p>
            <a:pPr lvl="1"/>
            <a:r>
              <a:rPr lang="en-US" dirty="0"/>
              <a:t>Impact of oil pricing on currency markets </a:t>
            </a:r>
          </a:p>
          <a:p>
            <a:pPr lvl="1"/>
            <a:r>
              <a:rPr lang="en-US" dirty="0"/>
              <a:t>Geo-political realignments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4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D4BB-FC44-47A7-BDCB-41858E32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Alternative: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09AB-8BF4-4D6D-B2AA-E299D72B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majors see natural gas as “bridge fuel”</a:t>
            </a:r>
          </a:p>
          <a:p>
            <a:r>
              <a:rPr lang="en-US" dirty="0"/>
              <a:t>Gas output will rise to 50% of hydro-carbons by 2025</a:t>
            </a:r>
          </a:p>
          <a:p>
            <a:r>
              <a:rPr lang="en-US" dirty="0"/>
              <a:t>LNG capabilities can supply world-wide demand</a:t>
            </a:r>
          </a:p>
          <a:p>
            <a:r>
              <a:rPr lang="en-US" dirty="0"/>
              <a:t>But John Kerry says that natural gas risks being “stranded” as prices of wind and solar alternatives fall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D3EA-9969-40F1-8650-07CD18D6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Alternative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0A0AF-AC9A-41B1-B6B2-95134AA9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Safe and Clean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4B0D4-8550-400C-B2BA-2014B3EE6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/>
          <a:p>
            <a:r>
              <a:rPr lang="en-US" dirty="0"/>
              <a:t>Nuclear power supplies 20% of US energy and is carbon free</a:t>
            </a:r>
          </a:p>
          <a:p>
            <a:r>
              <a:rPr lang="en-US" dirty="0"/>
              <a:t>Carbon taxes might make nuclear more economically viable</a:t>
            </a:r>
          </a:p>
          <a:p>
            <a:r>
              <a:rPr lang="en-US" dirty="0"/>
              <a:t>New technology makes nuclear cheaper and safer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476CE-1717-455A-8C2F-B8EA9899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Nuclear Power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376E75C-B661-440D-AD48-8F6F5ACEC89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0977"/>
            <a:ext cx="4041775" cy="26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1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These Really the Alternatives?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Damage to Eco-Systems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67000"/>
            <a:ext cx="42291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Problems of Recycling and Land Usage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776663" cy="2832497"/>
          </a:xfrm>
        </p:spPr>
      </p:pic>
    </p:spTree>
    <p:extLst>
      <p:ext uri="{BB962C8B-B14F-4D97-AF65-F5344CB8AC3E}">
        <p14:creationId xmlns:p14="http://schemas.microsoft.com/office/powerpoint/2010/main" val="180370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Hydroelectric Power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98030"/>
            <a:ext cx="5111750" cy="30031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Excellent Backup  Source </a:t>
            </a:r>
          </a:p>
          <a:p>
            <a:endParaRPr lang="en-US" sz="2000" b="1" dirty="0"/>
          </a:p>
          <a:p>
            <a:r>
              <a:rPr lang="en-US" sz="2000" b="1" dirty="0"/>
              <a:t>No Carbon Emissions </a:t>
            </a:r>
          </a:p>
          <a:p>
            <a:endParaRPr lang="en-US" sz="2000" b="1" dirty="0"/>
          </a:p>
          <a:p>
            <a:r>
              <a:rPr lang="en-US" sz="2000" b="1" dirty="0"/>
              <a:t>Sustainable </a:t>
            </a:r>
          </a:p>
          <a:p>
            <a:endParaRPr lang="en-US" sz="2000" b="1" dirty="0"/>
          </a:p>
          <a:p>
            <a:r>
              <a:rPr lang="en-US" sz="2000" b="1" dirty="0"/>
              <a:t>Flood Control, Irrigation, Recreation </a:t>
            </a:r>
          </a:p>
          <a:p>
            <a:endParaRPr lang="en-US" sz="2000" b="1" dirty="0"/>
          </a:p>
          <a:p>
            <a:r>
              <a:rPr lang="en-US" sz="2000" b="1" dirty="0"/>
              <a:t>But Damage to Environment </a:t>
            </a:r>
          </a:p>
          <a:p>
            <a:endParaRPr lang="en-US" sz="2000" b="1" dirty="0"/>
          </a:p>
          <a:p>
            <a:r>
              <a:rPr lang="en-US" sz="2000" b="1" dirty="0"/>
              <a:t>Loss of Land to Existing Owners and Indigenous People </a:t>
            </a:r>
          </a:p>
        </p:txBody>
      </p:sp>
    </p:spTree>
    <p:extLst>
      <p:ext uri="{BB962C8B-B14F-4D97-AF65-F5344CB8AC3E}">
        <p14:creationId xmlns:p14="http://schemas.microsoft.com/office/powerpoint/2010/main" val="278927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Supply and Demand Realities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>
            <a:noAutofit/>
          </a:bodyPr>
          <a:lstStyle/>
          <a:p>
            <a:r>
              <a:rPr lang="en-US" b="1" dirty="0"/>
              <a:t>In April 2020 Brent was priced at $20; WTI briefly fell to zero </a:t>
            </a:r>
          </a:p>
          <a:p>
            <a:endParaRPr lang="en-US" b="1" dirty="0"/>
          </a:p>
          <a:p>
            <a:r>
              <a:rPr lang="en-US" b="1" dirty="0"/>
              <a:t>In April 2021 Brent and WTI touch $70; Goldman Sachs thinks price could hit $80</a:t>
            </a:r>
          </a:p>
          <a:p>
            <a:endParaRPr lang="en-US" b="1" dirty="0"/>
          </a:p>
          <a:p>
            <a:r>
              <a:rPr lang="en-US" b="1" dirty="0"/>
              <a:t>War in Ukraine pushed prices higher, but they have retreated to level prior</a:t>
            </a:r>
          </a:p>
          <a:p>
            <a:endParaRPr lang="en-US" b="1" dirty="0"/>
          </a:p>
          <a:p>
            <a:r>
              <a:rPr lang="en-US" b="1" dirty="0"/>
              <a:t>Saudi Arabia and Russia in agreement on continued supply restrictions </a:t>
            </a:r>
          </a:p>
          <a:p>
            <a:endParaRPr lang="en-US" b="1" dirty="0"/>
          </a:p>
          <a:p>
            <a:r>
              <a:rPr lang="en-US" b="1" dirty="0"/>
              <a:t>Concern about attacks on </a:t>
            </a:r>
            <a:r>
              <a:rPr lang="en-US" b="1" dirty="0" err="1"/>
              <a:t>Ras</a:t>
            </a:r>
            <a:r>
              <a:rPr lang="en-US" b="1" dirty="0"/>
              <a:t> </a:t>
            </a:r>
            <a:r>
              <a:rPr lang="en-US" b="1" dirty="0" err="1"/>
              <a:t>Tanura</a:t>
            </a:r>
            <a:r>
              <a:rPr lang="en-US" b="1" dirty="0"/>
              <a:t> refinery and export complex </a:t>
            </a:r>
          </a:p>
          <a:p>
            <a:endParaRPr lang="en-US" b="1" dirty="0"/>
          </a:p>
          <a:p>
            <a:r>
              <a:rPr lang="en-US" b="1" dirty="0"/>
              <a:t>Biden administration to spend $1.9 trillion on infrastructure </a:t>
            </a:r>
          </a:p>
          <a:p>
            <a:endParaRPr lang="en-US" b="1" dirty="0"/>
          </a:p>
          <a:p>
            <a:r>
              <a:rPr lang="en-US" b="1" dirty="0"/>
              <a:t>China imports rising and supply constrained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https://www.economist.com/img/b/608/1081/90/sites/default/files/images/2021/03/articles/body/20210313_fnc09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06" y="273050"/>
            <a:ext cx="3292037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43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Autofit/>
          </a:bodyPr>
          <a:lstStyle/>
          <a:p>
            <a:r>
              <a:rPr lang="en-US" sz="2400" dirty="0"/>
              <a:t>Global Commodities Boom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>
            <a:noAutofit/>
          </a:bodyPr>
          <a:lstStyle/>
          <a:p>
            <a:r>
              <a:rPr lang="en-US" sz="1800" b="1" dirty="0"/>
              <a:t>Gold hit $2000 per ounce for first time</a:t>
            </a:r>
          </a:p>
          <a:p>
            <a:endParaRPr lang="en-US" sz="1800" b="1" dirty="0"/>
          </a:p>
          <a:p>
            <a:r>
              <a:rPr lang="en-US" sz="1800" b="1" dirty="0"/>
              <a:t>Corona virus slow down in Brazil and La Nina drought in Latin America </a:t>
            </a:r>
          </a:p>
          <a:p>
            <a:endParaRPr lang="en-US" sz="1800" b="1" dirty="0"/>
          </a:p>
          <a:p>
            <a:r>
              <a:rPr lang="en-US" sz="1800" b="1" dirty="0"/>
              <a:t>Goldman Sachs: the pandemic is beginning of commodities super-cycle </a:t>
            </a:r>
          </a:p>
          <a:p>
            <a:endParaRPr lang="en-US" sz="1800" b="1" dirty="0"/>
          </a:p>
          <a:p>
            <a:r>
              <a:rPr lang="en-US" sz="1800" b="1" dirty="0"/>
              <a:t>Green investment is energy intensive and may boost oil demand </a:t>
            </a:r>
          </a:p>
          <a:p>
            <a:endParaRPr lang="en-US" sz="1800" b="1" dirty="0"/>
          </a:p>
          <a:p>
            <a:r>
              <a:rPr lang="en-US" sz="1800" b="1" dirty="0"/>
              <a:t>Weaker dollar and inflation fears </a:t>
            </a:r>
          </a:p>
        </p:txBody>
      </p:sp>
      <p:pic>
        <p:nvPicPr>
          <p:cNvPr id="5" name="Content Placeholder 4" descr="https://www.economist.com/img/b/608/662/90/sites/default/files/images/2021/01/articles/body/20210116_fnc42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33400"/>
            <a:ext cx="5111750" cy="544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48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Fanning the Flames: MMT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deficits to fight Covid-19 prompt fiscal policy stimulus</a:t>
            </a:r>
          </a:p>
          <a:p>
            <a:r>
              <a:rPr lang="en-US" dirty="0"/>
              <a:t>Central banks prefer inflation to deflation</a:t>
            </a:r>
          </a:p>
          <a:p>
            <a:r>
              <a:rPr lang="en-US" dirty="0"/>
              <a:t>Modern Monetary Theory: deficits do not matter </a:t>
            </a:r>
          </a:p>
          <a:p>
            <a:r>
              <a:rPr lang="en-US" dirty="0"/>
              <a:t>Federal Reserve will keep interest rates low into 2023</a:t>
            </a:r>
          </a:p>
          <a:p>
            <a:r>
              <a:rPr lang="en-US" dirty="0"/>
              <a:t>US money supply increased 40% in 2020 </a:t>
            </a:r>
          </a:p>
        </p:txBody>
      </p:sp>
    </p:spTree>
    <p:extLst>
      <p:ext uri="{BB962C8B-B14F-4D97-AF65-F5344CB8AC3E}">
        <p14:creationId xmlns:p14="http://schemas.microsoft.com/office/powerpoint/2010/main" val="186689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1CF1-96C9-41C9-B981-9588BFC2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326"/>
          </a:xfrm>
        </p:spPr>
        <p:txBody>
          <a:bodyPr/>
          <a:lstStyle/>
          <a:p>
            <a:r>
              <a:rPr lang="en-US" b="1" dirty="0"/>
              <a:t>The Battle of Two Theories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4D0F-1E30-430A-B233-695D07A6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Milton Friedman – Inflation is always a monetary phenomenon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3B0EEF-7F2C-4DFB-A8EA-F22A08F9E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BE755-FDB9-44B6-B617-73ED21B2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17639"/>
            <a:ext cx="4041775" cy="56356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Alexandra Ocasio Cortez – Politics can manage inflation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BA08B4-C580-428D-AB22-E781627BBC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0044"/>
            <a:ext cx="4041775" cy="2800950"/>
          </a:xfrm>
        </p:spPr>
      </p:pic>
    </p:spTree>
    <p:extLst>
      <p:ext uri="{BB962C8B-B14F-4D97-AF65-F5344CB8AC3E}">
        <p14:creationId xmlns:p14="http://schemas.microsoft.com/office/powerpoint/2010/main" val="233269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Lessons from post-pandemic Booms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Pent up demand and high savings rates – “The Roaring Twenties“ followed the Spanish flu</a:t>
            </a:r>
          </a:p>
          <a:p>
            <a:r>
              <a:rPr lang="en-US" dirty="0"/>
              <a:t>More risk taking and entrepreneurship</a:t>
            </a:r>
          </a:p>
          <a:p>
            <a:r>
              <a:rPr lang="en-US" dirty="0"/>
              <a:t>Political tensions and concern about inequality </a:t>
            </a:r>
          </a:p>
          <a:p>
            <a:r>
              <a:rPr lang="en-US" dirty="0"/>
              <a:t>Reconfigure supply chains with pressure on globalization </a:t>
            </a:r>
          </a:p>
          <a:p>
            <a:r>
              <a:rPr lang="en-US" dirty="0"/>
              <a:t>Ukraine war and US-China tensions add new element into the mix </a:t>
            </a:r>
          </a:p>
        </p:txBody>
      </p:sp>
    </p:spTree>
    <p:extLst>
      <p:ext uri="{BB962C8B-B14F-4D97-AF65-F5344CB8AC3E}">
        <p14:creationId xmlns:p14="http://schemas.microsoft.com/office/powerpoint/2010/main" val="3758273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Scenario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 term trends toward green energy put cap on oil prices and eventually downward pressure 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u="sng" dirty="0"/>
              <a:t>But</a:t>
            </a:r>
            <a:r>
              <a:rPr lang="en-US" dirty="0"/>
              <a:t> </a:t>
            </a:r>
          </a:p>
          <a:p>
            <a:r>
              <a:rPr lang="en-US" dirty="0"/>
              <a:t>Inflationary pressures and recovering global demand along with constrained supply work in the opposite direction </a:t>
            </a:r>
          </a:p>
          <a:p>
            <a:pPr marL="0" indent="0" algn="ctr">
              <a:buNone/>
            </a:pPr>
            <a:r>
              <a:rPr lang="en-US" u="sng" dirty="0"/>
              <a:t>And</a:t>
            </a:r>
          </a:p>
          <a:p>
            <a:r>
              <a:rPr lang="en-US" dirty="0"/>
              <a:t>War in Ukraine remains a “wild card”</a:t>
            </a:r>
          </a:p>
        </p:txBody>
      </p:sp>
    </p:spTree>
    <p:extLst>
      <p:ext uri="{BB962C8B-B14F-4D97-AF65-F5344CB8AC3E}">
        <p14:creationId xmlns:p14="http://schemas.microsoft.com/office/powerpoint/2010/main" val="216962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D36-0444-4CA1-8A8A-169E86A8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2021 - Where do we go after 20 years of Volatility </a:t>
            </a:r>
            <a:r>
              <a:rPr lang="en-US" dirty="0"/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4DCE2-4F3D-4DC3-8FE7-7DCF47EBD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5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5324-B2EC-A779-315F-7A99AA8D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Geopolitical Risk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EF0DB-9663-E874-5695-241BDD601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9" y="1981200"/>
            <a:ext cx="8713559" cy="4267200"/>
          </a:xfrm>
        </p:spPr>
      </p:pic>
    </p:spTree>
    <p:extLst>
      <p:ext uri="{BB962C8B-B14F-4D97-AF65-F5344CB8AC3E}">
        <p14:creationId xmlns:p14="http://schemas.microsoft.com/office/powerpoint/2010/main" val="2495256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Dollar Dominance in </a:t>
            </a:r>
            <a:r>
              <a:rPr lang="en-US" b="1" dirty="0" err="1"/>
              <a:t>Jeapordy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Weaponizing</a:t>
            </a:r>
            <a:r>
              <a:rPr lang="en-US" dirty="0"/>
              <a:t>” monetary policy </a:t>
            </a:r>
          </a:p>
          <a:p>
            <a:r>
              <a:rPr lang="en-US" dirty="0"/>
              <a:t>European Union President Jean-Claude Junker: “selfish unilateralism”</a:t>
            </a:r>
          </a:p>
          <a:p>
            <a:r>
              <a:rPr lang="en-US" dirty="0"/>
              <a:t>Mohammed El-</a:t>
            </a:r>
            <a:r>
              <a:rPr lang="en-US" dirty="0" err="1"/>
              <a:t>Erian</a:t>
            </a:r>
            <a:r>
              <a:rPr lang="en-US" dirty="0"/>
              <a:t>: You cannot replace something with nothing</a:t>
            </a:r>
          </a:p>
          <a:p>
            <a:r>
              <a:rPr lang="en-US" dirty="0"/>
              <a:t>Chinese yuan, Digital Currency, market basket </a:t>
            </a:r>
          </a:p>
          <a:p>
            <a:r>
              <a:rPr lang="en-US" dirty="0"/>
              <a:t>“Death by a thousand cuts”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50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8E79-50C1-1AC1-1FE9-F90E1C1D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4033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Currency Wars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75F505-94C3-1F83-8743-B7C74F86A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42" y="762000"/>
            <a:ext cx="4669574" cy="5105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F9312-577C-82B0-B5FB-867BA05A7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276600" cy="4144963"/>
          </a:xfrm>
        </p:spPr>
        <p:txBody>
          <a:bodyPr/>
          <a:lstStyle/>
          <a:p>
            <a:pPr algn="ctr"/>
            <a:r>
              <a:rPr lang="en-US" sz="2400" dirty="0"/>
              <a:t>- War in Ukraine and embargo on Russian oil may have accelerated move away from $US</a:t>
            </a:r>
          </a:p>
          <a:p>
            <a:pPr marL="342900" indent="-342900" algn="ctr">
              <a:buFontTx/>
              <a:buChar char="-"/>
            </a:pPr>
            <a:r>
              <a:rPr lang="en-US" sz="2400" dirty="0"/>
              <a:t>India and China use Chinese yuan for oil purchases; Saudi Arabia may follow </a:t>
            </a:r>
          </a:p>
          <a:p>
            <a:pPr algn="ctr"/>
            <a:r>
              <a:rPr lang="en-US" sz="2400" dirty="0"/>
              <a:t>- Role of $US as reserve currency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62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There Alternatives?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133600"/>
            <a:ext cx="5581239" cy="3352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733800" cy="4038600"/>
          </a:xfrm>
        </p:spPr>
      </p:pic>
    </p:spTree>
    <p:extLst>
      <p:ext uri="{BB962C8B-B14F-4D97-AF65-F5344CB8AC3E}">
        <p14:creationId xmlns:p14="http://schemas.microsoft.com/office/powerpoint/2010/main" val="42962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Political and Geopolitical Bad Habits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Unilateral opposition to China – “Group Think”</a:t>
            </a:r>
          </a:p>
          <a:p>
            <a:r>
              <a:rPr lang="en-US" dirty="0"/>
              <a:t>Relentless government spending and deficits of last two decades </a:t>
            </a:r>
          </a:p>
          <a:p>
            <a:pPr lvl="1"/>
            <a:r>
              <a:rPr lang="en-US" dirty="0"/>
              <a:t>National debt has risen from $6.5 to $31 trillion in 20 years </a:t>
            </a:r>
          </a:p>
          <a:p>
            <a:pPr lvl="1"/>
            <a:r>
              <a:rPr lang="en-US" dirty="0"/>
              <a:t>Federal Reserve balance sheet has grown from $730 billion to $8.7 trillion </a:t>
            </a:r>
          </a:p>
          <a:p>
            <a:r>
              <a:rPr lang="en-US" dirty="0"/>
              <a:t>Since 2010 dollar reserves have declined from 70% to 60% </a:t>
            </a:r>
          </a:p>
          <a:p>
            <a:r>
              <a:rPr lang="en-US" dirty="0"/>
              <a:t>Only financial crisis in which dollar has not appreciated as safe haven</a:t>
            </a:r>
          </a:p>
          <a:p>
            <a:r>
              <a:rPr lang="en-US" dirty="0"/>
              <a:t>Continued spending relies on status of dollar as reserve currency </a:t>
            </a:r>
          </a:p>
        </p:txBody>
      </p:sp>
    </p:spTree>
    <p:extLst>
      <p:ext uri="{BB962C8B-B14F-4D97-AF65-F5344CB8AC3E}">
        <p14:creationId xmlns:p14="http://schemas.microsoft.com/office/powerpoint/2010/main" val="732525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easy answers </a:t>
            </a:r>
          </a:p>
          <a:p>
            <a:r>
              <a:rPr lang="en-US" dirty="0"/>
              <a:t>Managers need to understand the drivers of oil pricing and monitor its impact </a:t>
            </a:r>
          </a:p>
          <a:p>
            <a:r>
              <a:rPr lang="en-US" dirty="0"/>
              <a:t>Some of the old models apply; others – e.g. legacy automobile companies - risk being “stranded” by disruption </a:t>
            </a:r>
          </a:p>
          <a:p>
            <a:r>
              <a:rPr lang="en-US" dirty="0"/>
              <a:t>Joseph Schumpeter: Capitalism is a process of </a:t>
            </a:r>
            <a:r>
              <a:rPr lang="en-US" i="1" dirty="0"/>
              <a:t>Creative Destruction </a:t>
            </a:r>
          </a:p>
        </p:txBody>
      </p:sp>
    </p:spTree>
    <p:extLst>
      <p:ext uri="{BB962C8B-B14F-4D97-AF65-F5344CB8AC3E}">
        <p14:creationId xmlns:p14="http://schemas.microsoft.com/office/powerpoint/2010/main" val="626960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5CDD-5126-4813-A2B8-BDF79038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Thanks for Listening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6064B-9BC4-4E04-984D-EFC129C2A5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484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7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Ukraine War – Black Swan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war has upended energy markets </a:t>
            </a:r>
          </a:p>
          <a:p>
            <a:r>
              <a:rPr lang="en-US" dirty="0"/>
              <a:t>Despite sanctions Russian oil is still flowing into world markets </a:t>
            </a:r>
          </a:p>
          <a:p>
            <a:r>
              <a:rPr lang="en-US" dirty="0"/>
              <a:t>Asian customers have replaced Europeans, but they demand lower prices </a:t>
            </a:r>
          </a:p>
          <a:p>
            <a:r>
              <a:rPr lang="en-US" dirty="0"/>
              <a:t>European price cap and warm winter have weaned region from Russian energy</a:t>
            </a:r>
          </a:p>
          <a:p>
            <a:r>
              <a:rPr lang="en-US" dirty="0"/>
              <a:t>Has this accelerated the move to renewables?</a:t>
            </a:r>
          </a:p>
        </p:txBody>
      </p:sp>
    </p:spTree>
    <p:extLst>
      <p:ext uri="{BB962C8B-B14F-4D97-AF65-F5344CB8AC3E}">
        <p14:creationId xmlns:p14="http://schemas.microsoft.com/office/powerpoint/2010/main" val="184202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EB87-9F16-71E5-2DF4-4D2A8EF4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Oil Prices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960BB-76BE-87E7-31EF-F0A36FBA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8" y="1107124"/>
            <a:ext cx="6020165" cy="5217476"/>
          </a:xfrm>
        </p:spPr>
      </p:pic>
    </p:spTree>
    <p:extLst>
      <p:ext uri="{BB962C8B-B14F-4D97-AF65-F5344CB8AC3E}">
        <p14:creationId xmlns:p14="http://schemas.microsoft.com/office/powerpoint/2010/main" val="23453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715CC25-0D75-F50E-E82B-90D422EE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28" y="643466"/>
            <a:ext cx="66125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898B3-BB8A-D726-3F16-D78878F5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34" y="643466"/>
            <a:ext cx="65735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688B-57F1-7BCE-F0AC-73E37DC7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Oil Production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C349A-01C1-22F5-4AF1-2B046A3B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9982"/>
            <a:ext cx="5334000" cy="5334000"/>
          </a:xfrm>
        </p:spPr>
      </p:pic>
    </p:spTree>
    <p:extLst>
      <p:ext uri="{BB962C8B-B14F-4D97-AF65-F5344CB8AC3E}">
        <p14:creationId xmlns:p14="http://schemas.microsoft.com/office/powerpoint/2010/main" val="85732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2F38-0B62-D4AB-8F36-BDA0D83E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Geo-politics and Economics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606C-C79D-4AB5-372A-8A61C36FB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Middle East remains the swing region </a:t>
            </a:r>
          </a:p>
          <a:p>
            <a:r>
              <a:rPr lang="en-US" dirty="0"/>
              <a:t>OPEC + can continue to dictate prices of a fungible global commodity </a:t>
            </a:r>
          </a:p>
          <a:p>
            <a:r>
              <a:rPr lang="en-US" dirty="0"/>
              <a:t>Russia is more important than was generally realized </a:t>
            </a:r>
          </a:p>
          <a:p>
            <a:r>
              <a:rPr lang="en-US" dirty="0"/>
              <a:t>Outside of the US, oil production is largely in the hands of state owned/controlled enterprises (SOEs)</a:t>
            </a:r>
          </a:p>
          <a:p>
            <a:r>
              <a:rPr lang="en-US" dirty="0"/>
              <a:t>Oil prices are subject to geo-political events and drive geo-political outcomes </a:t>
            </a:r>
          </a:p>
        </p:txBody>
      </p:sp>
    </p:spTree>
    <p:extLst>
      <p:ext uri="{BB962C8B-B14F-4D97-AF65-F5344CB8AC3E}">
        <p14:creationId xmlns:p14="http://schemas.microsoft.com/office/powerpoint/2010/main" val="334560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85903263C0941B11822AAD8E08CD2" ma:contentTypeVersion="4" ma:contentTypeDescription="Create a new document." ma:contentTypeScope="" ma:versionID="60b697c4ba9eb0c61fa1068470b7533e">
  <xsd:schema xmlns:xsd="http://www.w3.org/2001/XMLSchema" xmlns:xs="http://www.w3.org/2001/XMLSchema" xmlns:p="http://schemas.microsoft.com/office/2006/metadata/properties" xmlns:ns2="6a898b55-3d22-4995-bb6b-a1345381c1a7" targetNamespace="http://schemas.microsoft.com/office/2006/metadata/properties" ma:root="true" ma:fieldsID="89f7efd009259360bfdc7e8c7b78df3c" ns2:_="">
    <xsd:import namespace="6a898b55-3d22-4995-bb6b-a1345381c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98b55-3d22-4995-bb6b-a1345381c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2C163B-E1AB-4A8B-9443-285CC3AD4C5A}"/>
</file>

<file path=customXml/itemProps2.xml><?xml version="1.0" encoding="utf-8"?>
<ds:datastoreItem xmlns:ds="http://schemas.openxmlformats.org/officeDocument/2006/customXml" ds:itemID="{FE3CC6AF-DAFF-4E30-9CA5-DB3A523A7940}"/>
</file>

<file path=customXml/itemProps3.xml><?xml version="1.0" encoding="utf-8"?>
<ds:datastoreItem xmlns:ds="http://schemas.openxmlformats.org/officeDocument/2006/customXml" ds:itemID="{4ABEF884-35FA-4CDE-8E86-A96E38ED14F3}"/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1416</Words>
  <Application>Microsoft Office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Calisto MT</vt:lpstr>
      <vt:lpstr>Office Theme</vt:lpstr>
      <vt:lpstr>Oil Prices, Geo-politics, and the Global Economy  A New Paradigm?</vt:lpstr>
      <vt:lpstr>Key Themes in Global Energy Markets </vt:lpstr>
      <vt:lpstr>2021 - Where do we go after 20 years of Volatility ?</vt:lpstr>
      <vt:lpstr>Ukraine War – Black Swan </vt:lpstr>
      <vt:lpstr>Global Oil Prices</vt:lpstr>
      <vt:lpstr>PowerPoint Presentation</vt:lpstr>
      <vt:lpstr>PowerPoint Presentation</vt:lpstr>
      <vt:lpstr>World Oil Production </vt:lpstr>
      <vt:lpstr>Geo-politics and Economics </vt:lpstr>
      <vt:lpstr>Global Energy Sources </vt:lpstr>
      <vt:lpstr>Is This Time Different ?</vt:lpstr>
      <vt:lpstr>A Tale of Two Cities </vt:lpstr>
      <vt:lpstr>Climate Change: Paris Goals </vt:lpstr>
      <vt:lpstr>Global Trends – BP Annual Report </vt:lpstr>
      <vt:lpstr>Geographical Dispersion of Emissions </vt:lpstr>
      <vt:lpstr>What is to be done?</vt:lpstr>
      <vt:lpstr>The Majors </vt:lpstr>
      <vt:lpstr>Political Realties: Petro-states  </vt:lpstr>
      <vt:lpstr>Political Realities – China </vt:lpstr>
      <vt:lpstr>An Alternative: Natural Gas</vt:lpstr>
      <vt:lpstr>An Alternative ?</vt:lpstr>
      <vt:lpstr>Are These Really the Alternatives?</vt:lpstr>
      <vt:lpstr>Hydroelectric Power </vt:lpstr>
      <vt:lpstr>Supply and Demand Realities </vt:lpstr>
      <vt:lpstr>Global Commodities Boom </vt:lpstr>
      <vt:lpstr>Fanning the Flames: MMT </vt:lpstr>
      <vt:lpstr>The Battle of Two Theories </vt:lpstr>
      <vt:lpstr>Lessons from post-pandemic Booms </vt:lpstr>
      <vt:lpstr>Scenario Analysis </vt:lpstr>
      <vt:lpstr>Geopolitical Risk </vt:lpstr>
      <vt:lpstr>Dollar Dominance in Jeapordy</vt:lpstr>
      <vt:lpstr>Currency Wars </vt:lpstr>
      <vt:lpstr>Are There Alternatives?</vt:lpstr>
      <vt:lpstr>Political and Geopolitical Bad Habits </vt:lpstr>
      <vt:lpstr>Conclusion </vt:lpstr>
      <vt:lpstr>Thanks for Listening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JRogers</dc:creator>
  <cp:lastModifiedBy>Rogers, John</cp:lastModifiedBy>
  <cp:revision>59</cp:revision>
  <dcterms:created xsi:type="dcterms:W3CDTF">2021-05-04T21:28:45Z</dcterms:created>
  <dcterms:modified xsi:type="dcterms:W3CDTF">2023-03-30T02:13:08Z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0x0101007B985903263C0941B11822AAD8E08CD2</vt:lpwstr>
  </property>
</Properties>
</file>