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34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59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24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13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37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68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26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90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4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79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8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A054-27C6-45D6-BB47-2DE7F408A0A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6314B9E-E8BF-47C1-9FBF-C98E69D6682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45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871513/worldwide-data-created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to/leehambley/the-pyramid-architecture-86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B3294-DB7F-DB92-7835-E5DAC9C54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523" y="984578"/>
            <a:ext cx="7356953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Unleashing Energy Value Creation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AFD3F-819C-DE99-B7BF-890E35897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4110"/>
            <a:ext cx="9144000" cy="156575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Paul E. Roege, P.E.</a:t>
            </a:r>
          </a:p>
          <a:p>
            <a:r>
              <a:rPr lang="en-US" dirty="0"/>
              <a:t>Laufer Energy Symposium</a:t>
            </a:r>
          </a:p>
          <a:p>
            <a:r>
              <a:rPr lang="en-US" dirty="0"/>
              <a:t>St Louis, MO</a:t>
            </a:r>
          </a:p>
          <a:p>
            <a:r>
              <a:rPr lang="en-US" dirty="0"/>
              <a:t>March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DB2807-231E-A841-0CD4-D5CFCB93974B}"/>
              </a:ext>
            </a:extLst>
          </p:cNvPr>
          <p:cNvSpPr txBox="1"/>
          <p:nvPr/>
        </p:nvSpPr>
        <p:spPr>
          <a:xfrm flipH="1">
            <a:off x="7089522" y="6211669"/>
            <a:ext cx="5102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Information in this presentation does not represent any official positions of the U. S. Government.</a:t>
            </a:r>
          </a:p>
        </p:txBody>
      </p:sp>
    </p:spTree>
    <p:extLst>
      <p:ext uri="{BB962C8B-B14F-4D97-AF65-F5344CB8AC3E}">
        <p14:creationId xmlns:p14="http://schemas.microsoft.com/office/powerpoint/2010/main" val="142791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5AAFF-8E95-1E5B-AAF2-6B94423F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Risk/Value Paradigm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DBB916F-EFDE-3C94-25E4-CD73D9D73132}"/>
              </a:ext>
            </a:extLst>
          </p:cNvPr>
          <p:cNvGrpSpPr/>
          <p:nvPr/>
        </p:nvGrpSpPr>
        <p:grpSpPr>
          <a:xfrm>
            <a:off x="1656484" y="2063043"/>
            <a:ext cx="7529292" cy="3703610"/>
            <a:chOff x="1656484" y="2063043"/>
            <a:chExt cx="7529292" cy="370361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B55A3E4-8381-AAF3-7B88-7B0E1A5DBF6B}"/>
                </a:ext>
              </a:extLst>
            </p:cNvPr>
            <p:cNvCxnSpPr/>
            <p:nvPr/>
          </p:nvCxnSpPr>
          <p:spPr>
            <a:xfrm>
              <a:off x="2374900" y="3149600"/>
              <a:ext cx="20447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0F57F08-A2A7-3054-381E-CFC792CA33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90733" y="2785597"/>
              <a:ext cx="2683934" cy="16875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2107DD2-1503-6206-3683-935FDD22A64F}"/>
                </a:ext>
              </a:extLst>
            </p:cNvPr>
            <p:cNvCxnSpPr>
              <a:cxnSpLocks/>
            </p:cNvCxnSpPr>
            <p:nvPr/>
          </p:nvCxnSpPr>
          <p:spPr>
            <a:xfrm>
              <a:off x="4419600" y="3166268"/>
              <a:ext cx="606425" cy="10842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91AC633-635F-42FD-5771-5E836EECCA92}"/>
                </a:ext>
              </a:extLst>
            </p:cNvPr>
            <p:cNvSpPr/>
            <p:nvPr/>
          </p:nvSpPr>
          <p:spPr>
            <a:xfrm>
              <a:off x="5026025" y="3144834"/>
              <a:ext cx="2016145" cy="1105697"/>
            </a:xfrm>
            <a:custGeom>
              <a:avLst/>
              <a:gdLst>
                <a:gd name="connsiteX0" fmla="*/ 0 w 2043113"/>
                <a:gd name="connsiteY0" fmla="*/ 1128712 h 1128712"/>
                <a:gd name="connsiteX1" fmla="*/ 1143000 w 2043113"/>
                <a:gd name="connsiteY1" fmla="*/ 842962 h 1128712"/>
                <a:gd name="connsiteX2" fmla="*/ 2043113 w 2043113"/>
                <a:gd name="connsiteY2" fmla="*/ 0 h 11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3113" h="1128712">
                  <a:moveTo>
                    <a:pt x="0" y="1128712"/>
                  </a:moveTo>
                  <a:cubicBezTo>
                    <a:pt x="401240" y="1079896"/>
                    <a:pt x="802481" y="1031081"/>
                    <a:pt x="1143000" y="842962"/>
                  </a:cubicBezTo>
                  <a:cubicBezTo>
                    <a:pt x="1483519" y="654843"/>
                    <a:pt x="1966913" y="109538"/>
                    <a:pt x="2043113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F5F90A3-561A-1E9D-27B2-0F0530975A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4900" y="3056467"/>
              <a:ext cx="2027767" cy="6336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0000E86-EE6F-4D21-370E-1A060D673B8E}"/>
                </a:ext>
              </a:extLst>
            </p:cNvPr>
            <p:cNvCxnSpPr>
              <a:cxnSpLocks/>
            </p:cNvCxnSpPr>
            <p:nvPr/>
          </p:nvCxnSpPr>
          <p:spPr>
            <a:xfrm>
              <a:off x="4419600" y="3056467"/>
              <a:ext cx="457200" cy="74083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F2B7944-4757-654F-FEBF-EDDB8D43D9FF}"/>
                </a:ext>
              </a:extLst>
            </p:cNvPr>
            <p:cNvSpPr/>
            <p:nvPr/>
          </p:nvSpPr>
          <p:spPr>
            <a:xfrm>
              <a:off x="4930240" y="2954352"/>
              <a:ext cx="1360493" cy="842947"/>
            </a:xfrm>
            <a:custGeom>
              <a:avLst/>
              <a:gdLst>
                <a:gd name="connsiteX0" fmla="*/ 0 w 2043113"/>
                <a:gd name="connsiteY0" fmla="*/ 1128712 h 1128712"/>
                <a:gd name="connsiteX1" fmla="*/ 1143000 w 2043113"/>
                <a:gd name="connsiteY1" fmla="*/ 842962 h 1128712"/>
                <a:gd name="connsiteX2" fmla="*/ 2043113 w 2043113"/>
                <a:gd name="connsiteY2" fmla="*/ 0 h 11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3113" h="1128712">
                  <a:moveTo>
                    <a:pt x="0" y="1128712"/>
                  </a:moveTo>
                  <a:cubicBezTo>
                    <a:pt x="401240" y="1079896"/>
                    <a:pt x="802481" y="1031081"/>
                    <a:pt x="1143000" y="842962"/>
                  </a:cubicBezTo>
                  <a:cubicBezTo>
                    <a:pt x="1483519" y="654843"/>
                    <a:pt x="1966913" y="109538"/>
                    <a:pt x="2043113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B68A02-D5E6-7D97-C934-4F561F2468FF}"/>
                </a:ext>
              </a:extLst>
            </p:cNvPr>
            <p:cNvCxnSpPr>
              <a:cxnSpLocks/>
            </p:cNvCxnSpPr>
            <p:nvPr/>
          </p:nvCxnSpPr>
          <p:spPr>
            <a:xfrm>
              <a:off x="7042164" y="3161765"/>
              <a:ext cx="1932503" cy="450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7DE0918-82D9-4CC4-6727-6698B6D747CB}"/>
                </a:ext>
              </a:extLst>
            </p:cNvPr>
            <p:cNvCxnSpPr>
              <a:cxnSpLocks/>
            </p:cNvCxnSpPr>
            <p:nvPr/>
          </p:nvCxnSpPr>
          <p:spPr>
            <a:xfrm>
              <a:off x="6720431" y="4338631"/>
              <a:ext cx="111018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A4D4100-D803-2DF6-EC90-53490EAAC059}"/>
                </a:ext>
              </a:extLst>
            </p:cNvPr>
            <p:cNvSpPr txBox="1"/>
            <p:nvPr/>
          </p:nvSpPr>
          <p:spPr>
            <a:xfrm>
              <a:off x="2374900" y="2691155"/>
              <a:ext cx="1925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SENSE/ANTICIPATE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76AE3DC-A08C-6B2C-46C1-9E397D692282}"/>
                </a:ext>
              </a:extLst>
            </p:cNvPr>
            <p:cNvSpPr txBox="1"/>
            <p:nvPr/>
          </p:nvSpPr>
          <p:spPr>
            <a:xfrm>
              <a:off x="7110237" y="2430289"/>
              <a:ext cx="1516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LEARN/ADAPT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292D76C-BFFB-26FD-8AF3-1D73D22F7260}"/>
                </a:ext>
              </a:extLst>
            </p:cNvPr>
            <p:cNvSpPr txBox="1"/>
            <p:nvPr/>
          </p:nvSpPr>
          <p:spPr>
            <a:xfrm>
              <a:off x="4199285" y="2063043"/>
              <a:ext cx="10881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ABSORB/</a:t>
              </a:r>
            </a:p>
            <a:p>
              <a:r>
                <a:rPr lang="en-US" dirty="0"/>
                <a:t>RESPOND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681B8D7-6770-93FC-45DB-1F99FB2E57D6}"/>
                </a:ext>
              </a:extLst>
            </p:cNvPr>
            <p:cNvSpPr txBox="1"/>
            <p:nvPr/>
          </p:nvSpPr>
          <p:spPr>
            <a:xfrm>
              <a:off x="5414430" y="2063043"/>
              <a:ext cx="14922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ACCELERATED</a:t>
              </a:r>
            </a:p>
            <a:p>
              <a:r>
                <a:rPr lang="en-US" dirty="0"/>
                <a:t>RECOVERY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192D559-F014-3727-31CD-BDD6F244610C}"/>
                </a:ext>
              </a:extLst>
            </p:cNvPr>
            <p:cNvCxnSpPr>
              <a:cxnSpLocks/>
              <a:stCxn id="16" idx="2"/>
            </p:cNvCxnSpPr>
            <p:nvPr/>
          </p:nvCxnSpPr>
          <p:spPr>
            <a:xfrm flipH="1">
              <a:off x="4667779" y="2709374"/>
              <a:ext cx="75565" cy="7408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EF3810C-8742-BE9D-1A8E-54B52D9D7C91}"/>
                </a:ext>
              </a:extLst>
            </p:cNvPr>
            <p:cNvCxnSpPr>
              <a:cxnSpLocks/>
              <a:stCxn id="17" idx="2"/>
              <a:endCxn id="11" idx="1"/>
            </p:cNvCxnSpPr>
            <p:nvPr/>
          </p:nvCxnSpPr>
          <p:spPr>
            <a:xfrm flipH="1">
              <a:off x="5691355" y="2709374"/>
              <a:ext cx="469209" cy="8745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15123C-4425-B7A2-8621-E931E93CC950}"/>
                </a:ext>
              </a:extLst>
            </p:cNvPr>
            <p:cNvSpPr txBox="1"/>
            <p:nvPr/>
          </p:nvSpPr>
          <p:spPr>
            <a:xfrm>
              <a:off x="3755053" y="5304988"/>
              <a:ext cx="33587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The Resilience Advantage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B34DA78-B5E1-2FD4-0048-5143F52C46CF}"/>
                </a:ext>
              </a:extLst>
            </p:cNvPr>
            <p:cNvSpPr txBox="1"/>
            <p:nvPr/>
          </p:nvSpPr>
          <p:spPr>
            <a:xfrm>
              <a:off x="7796037" y="4144789"/>
              <a:ext cx="12355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RESILIENCE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F8D3994-052D-364F-E875-0116797BB728}"/>
                </a:ext>
              </a:extLst>
            </p:cNvPr>
            <p:cNvSpPr txBox="1"/>
            <p:nvPr/>
          </p:nvSpPr>
          <p:spPr>
            <a:xfrm>
              <a:off x="7796037" y="4495462"/>
              <a:ext cx="1389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PROTECTION</a:t>
              </a:r>
            </a:p>
          </p:txBody>
        </p:sp>
        <p:sp>
          <p:nvSpPr>
            <p:cNvPr id="23" name="Arrow: Up 22">
              <a:extLst>
                <a:ext uri="{FF2B5EF4-FFF2-40B4-BE49-F238E27FC236}">
                  <a16:creationId xmlns:a16="http://schemas.microsoft.com/office/drawing/2014/main" id="{5CC35756-C972-B53B-DE77-BB9DFBB9EF9F}"/>
                </a:ext>
              </a:extLst>
            </p:cNvPr>
            <p:cNvSpPr/>
            <p:nvPr/>
          </p:nvSpPr>
          <p:spPr>
            <a:xfrm>
              <a:off x="1656484" y="2170134"/>
              <a:ext cx="694872" cy="2572588"/>
            </a:xfrm>
            <a:prstGeom prst="up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20000"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PERFORMANCE</a:t>
              </a:r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7319AE1F-7FC1-8BB9-849D-244A41E4EA62}"/>
                </a:ext>
              </a:extLst>
            </p:cNvPr>
            <p:cNvSpPr/>
            <p:nvPr/>
          </p:nvSpPr>
          <p:spPr>
            <a:xfrm>
              <a:off x="2374900" y="4220725"/>
              <a:ext cx="2260600" cy="67747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TIME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989F779-77D7-254F-9C1E-B228C5B6D591}"/>
                </a:ext>
              </a:extLst>
            </p:cNvPr>
            <p:cNvCxnSpPr>
              <a:cxnSpLocks/>
            </p:cNvCxnSpPr>
            <p:nvPr/>
          </p:nvCxnSpPr>
          <p:spPr>
            <a:xfrm>
              <a:off x="6720431" y="4669631"/>
              <a:ext cx="11101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091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23EE-8D99-D63B-F0B2-F20214CF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Runaway Data Growth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170492-46B9-6FF5-A9EC-13177EBA6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365" y="1277655"/>
            <a:ext cx="7423984" cy="48592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C3814A-94C6-524C-AA9E-23ABC46A728D}"/>
              </a:ext>
            </a:extLst>
          </p:cNvPr>
          <p:cNvSpPr txBox="1"/>
          <p:nvPr/>
        </p:nvSpPr>
        <p:spPr>
          <a:xfrm flipH="1">
            <a:off x="2609364" y="6132385"/>
            <a:ext cx="92452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Taylor, P. (2022). Amount of data created, consumed, and stored 2010-2020, with forecasts to 2025.  </a:t>
            </a:r>
            <a:r>
              <a:rPr lang="en-US" sz="1200" dirty="0" err="1"/>
              <a:t>Statistia</a:t>
            </a:r>
            <a:r>
              <a:rPr lang="en-US" sz="1200" dirty="0"/>
              <a:t> web site, </a:t>
            </a:r>
            <a:r>
              <a:rPr lang="en-US" sz="1200" dirty="0">
                <a:hlinkClick r:id="rId3"/>
              </a:rPr>
              <a:t>https://www.statista.com/statistics/871513/worldwide-data-created/</a:t>
            </a:r>
            <a:r>
              <a:rPr lang="en-US" sz="1200" dirty="0"/>
              <a:t>, accessed 28 Mar 2023 </a:t>
            </a:r>
          </a:p>
        </p:txBody>
      </p:sp>
    </p:spTree>
    <p:extLst>
      <p:ext uri="{BB962C8B-B14F-4D97-AF65-F5344CB8AC3E}">
        <p14:creationId xmlns:p14="http://schemas.microsoft.com/office/powerpoint/2010/main" val="303790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8AEE6-963C-42D0-0586-A63BC4FB3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547"/>
            <a:ext cx="10515600" cy="1325563"/>
          </a:xfrm>
        </p:spPr>
        <p:txBody>
          <a:bodyPr/>
          <a:lstStyle/>
          <a:p>
            <a:r>
              <a:rPr lang="en-US" dirty="0"/>
              <a:t>Adaptive System Architecture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951BFF-3F40-3ADA-65A9-F6F273CF3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854" y="1289856"/>
            <a:ext cx="5680292" cy="44387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412394-59DE-DB48-1401-09E83C7ECA52}"/>
              </a:ext>
            </a:extLst>
          </p:cNvPr>
          <p:cNvSpPr txBox="1"/>
          <p:nvPr/>
        </p:nvSpPr>
        <p:spPr>
          <a:xfrm>
            <a:off x="1227552" y="5778702"/>
            <a:ext cx="1014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 community website, </a:t>
            </a:r>
            <a:r>
              <a:rPr lang="en-US" dirty="0">
                <a:hlinkClick r:id="rId3"/>
              </a:rPr>
              <a:t>https://dev.to/leehambley/the-pyramid-architecture-86m</a:t>
            </a:r>
            <a:r>
              <a:rPr lang="en-US" dirty="0"/>
              <a:t>. Accessed 28 Mar 2023.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130A38-DCB6-A046-95C2-F08779BC10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01270">
            <a:off x="1205613" y="2716069"/>
            <a:ext cx="1662238" cy="14861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980E45-83D3-AC80-6E47-0D77FC6B5D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0387" y="2748792"/>
            <a:ext cx="1696233" cy="169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78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3F34-5C5B-D838-3D8D-A921D92EE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or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3DBDE-E43D-5006-A0CD-A4692271C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31767"/>
          </a:xfrm>
        </p:spPr>
        <p:txBody>
          <a:bodyPr/>
          <a:lstStyle/>
          <a:p>
            <a:r>
              <a:rPr lang="en-US" dirty="0"/>
              <a:t>Resilience transforms the value/risk proposition</a:t>
            </a:r>
          </a:p>
          <a:p>
            <a:r>
              <a:rPr lang="en-US" dirty="0"/>
              <a:t>Accessibility can promote both productivity and resilience</a:t>
            </a:r>
          </a:p>
          <a:p>
            <a:r>
              <a:rPr lang="en-US" dirty="0"/>
              <a:t>Layered architecture facilitates accessibility and flexibility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AA03E6-B99A-80F4-1151-844E2EE0C669}"/>
              </a:ext>
            </a:extLst>
          </p:cNvPr>
          <p:cNvSpPr txBox="1"/>
          <p:nvPr/>
        </p:nvSpPr>
        <p:spPr>
          <a:xfrm flipH="1">
            <a:off x="1195189" y="4188893"/>
            <a:ext cx="101586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The new energy paradigm calls for consensus communities and standards to unlock innovation and entrepreneurship</a:t>
            </a:r>
          </a:p>
        </p:txBody>
      </p:sp>
    </p:spTree>
    <p:extLst>
      <p:ext uri="{BB962C8B-B14F-4D97-AF65-F5344CB8AC3E}">
        <p14:creationId xmlns:p14="http://schemas.microsoft.com/office/powerpoint/2010/main" val="22567260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985903263C0941B11822AAD8E08CD2" ma:contentTypeVersion="4" ma:contentTypeDescription="Create a new document." ma:contentTypeScope="" ma:versionID="60b697c4ba9eb0c61fa1068470b7533e">
  <xsd:schema xmlns:xsd="http://www.w3.org/2001/XMLSchema" xmlns:xs="http://www.w3.org/2001/XMLSchema" xmlns:p="http://schemas.microsoft.com/office/2006/metadata/properties" xmlns:ns2="6a898b55-3d22-4995-bb6b-a1345381c1a7" targetNamespace="http://schemas.microsoft.com/office/2006/metadata/properties" ma:root="true" ma:fieldsID="89f7efd009259360bfdc7e8c7b78df3c" ns2:_="">
    <xsd:import namespace="6a898b55-3d22-4995-bb6b-a1345381c1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898b55-3d22-4995-bb6b-a1345381c1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B7BF7C-4634-424C-937B-73015553D439}"/>
</file>

<file path=customXml/itemProps2.xml><?xml version="1.0" encoding="utf-8"?>
<ds:datastoreItem xmlns:ds="http://schemas.openxmlformats.org/officeDocument/2006/customXml" ds:itemID="{570E774E-D1CD-4BAD-8C22-36578CEB2704}"/>
</file>

<file path=customXml/itemProps3.xml><?xml version="1.0" encoding="utf-8"?>
<ds:datastoreItem xmlns:ds="http://schemas.openxmlformats.org/officeDocument/2006/customXml" ds:itemID="{4C6C131B-10F2-4A4D-B37C-81710F3E7B26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490</TotalTime>
  <Words>171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Unleashing Energy Value Creation</vt:lpstr>
      <vt:lpstr>New Risk/Value Paradigm</vt:lpstr>
      <vt:lpstr>Runaway Data Growth</vt:lpstr>
      <vt:lpstr>Adaptive System Architecture</vt:lpstr>
      <vt:lpstr>Policy or Paradigm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Unleashing Energy Value Creation</dc:title>
  <dc:creator>Paul Roege</dc:creator>
  <cp:lastModifiedBy>Joseph Smith</cp:lastModifiedBy>
  <cp:revision>6</cp:revision>
  <dcterms:created xsi:type="dcterms:W3CDTF">2023-03-28T14:24:51Z</dcterms:created>
  <dcterms:modified xsi:type="dcterms:W3CDTF">2023-03-28T22:51:15Z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0x0101007B985903263C0941B11822AAD8E08CD2</vt:lpwstr>
  </property>
</Properties>
</file>