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diagrams/data3.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quickStyle2.xml" ContentType="application/vnd.openxmlformats-officedocument.drawingml.diagramStyle+xml"/>
  <Override PartName="/ppt/diagrams/layout1.xml" ContentType="application/vnd.openxmlformats-officedocument.drawingml.diagramLayout+xml"/>
  <Override PartName="/ppt/diagrams/colors2.xml" ContentType="application/vnd.openxmlformats-officedocument.drawingml.diagramColors+xml"/>
  <Override PartName="/ppt/diagrams/drawing2.xml" ContentType="application/vnd.ms-office.drawingml.diagramDrawing+xml"/>
  <Override PartName="/ppt/charts/chartEx1.xml" ContentType="application/vnd.ms-office.chartex+xml"/>
  <Override PartName="/ppt/charts/style1.xml" ContentType="application/vnd.ms-office.chartstyle+xml"/>
  <Override PartName="/ppt/charts/colors1.xml" ContentType="application/vnd.ms-office.chartcolorstyle+xml"/>
  <Override PartName="/ppt/diagrams/layout2.xml" ContentType="application/vnd.openxmlformats-officedocument.drawingml.diagramLayout+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Lst>
  <p:notesMasterIdLst>
    <p:notesMasterId r:id="rId20"/>
  </p:notesMasterIdLst>
  <p:sldIdLst>
    <p:sldId id="256" r:id="rId2"/>
    <p:sldId id="582" r:id="rId3"/>
    <p:sldId id="585" r:id="rId4"/>
    <p:sldId id="586" r:id="rId5"/>
    <p:sldId id="562" r:id="rId6"/>
    <p:sldId id="296" r:id="rId7"/>
    <p:sldId id="564" r:id="rId8"/>
    <p:sldId id="587" r:id="rId9"/>
    <p:sldId id="588" r:id="rId10"/>
    <p:sldId id="297" r:id="rId11"/>
    <p:sldId id="584" r:id="rId12"/>
    <p:sldId id="570" r:id="rId13"/>
    <p:sldId id="411" r:id="rId14"/>
    <p:sldId id="573" r:id="rId15"/>
    <p:sldId id="572" r:id="rId16"/>
    <p:sldId id="571" r:id="rId17"/>
    <p:sldId id="563" r:id="rId18"/>
    <p:sldId id="58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65" d="100"/>
          <a:sy n="65" d="100"/>
        </p:scale>
        <p:origin x="12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3.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Chart%20in%20Microsoft%20PowerPoint" TargetMode="External"/></Relationships>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'[Chart in Microsoft PowerPoint]Sheet1'!$A$2:$A$11</cx:f>
        <cx:lvl ptCount="10">
          <cx:pt idx="0">Clean Energy Cost Recovery</cx:pt>
          <cx:pt idx="1">Carbon Capture</cx:pt>
          <cx:pt idx="2">Alt. Fuels &amp; EV Charging</cx:pt>
          <cx:pt idx="3">New, Used, Comm EV</cx:pt>
          <cx:pt idx="4">Clean Hydrogen</cx:pt>
          <cx:pt idx="5">Nuclear </cx:pt>
          <cx:pt idx="6">Resi &amp; Comm EE &amp; Clean Energy</cx:pt>
          <cx:pt idx="7">Tax Credits (Renewable &amp; Clean Electric Investment)</cx:pt>
          <cx:pt idx="8">Tax Credits (Renewable &amp; Clean Electric Production)</cx:pt>
          <cx:pt idx="9">Clean Mfg</cx:pt>
        </cx:lvl>
      </cx:strDim>
      <cx:numDim type="val">
        <cx:f>'[Chart in Microsoft PowerPoint]Sheet1'!$B$2:$B$11</cx:f>
        <cx:lvl ptCount="10" formatCode="General">
          <cx:pt idx="0">0.62</cx:pt>
          <cx:pt idx="1">3.23</cx:pt>
          <cx:pt idx="2">10.4</cx:pt>
          <cx:pt idx="3">12.5</cx:pt>
          <cx:pt idx="4">13.17</cx:pt>
          <cx:pt idx="5">30</cx:pt>
          <cx:pt idx="6">36.600000000000001</cx:pt>
          <cx:pt idx="7">64.799999999999997</cx:pt>
          <cx:pt idx="8">62.299999999999997</cx:pt>
          <cx:pt idx="9">36.850000000000001</cx:pt>
        </cx:lvl>
      </cx:numDim>
    </cx:data>
  </cx:chartData>
  <cx:chart>
    <cx:title pos="t" align="ctr" overlay="0">
      <cx:tx>
        <cx:rich>
          <a:bodyPr vertOverflow="overflow" horzOverflow="overflow" wrap="square" lIns="0" tIns="0" rIns="0" bIns="0"/>
          <a:lstStyle/>
          <a:p>
            <a:pPr algn="ctr" rtl="0">
              <a:defRPr sz="1600" b="0" i="0">
                <a:solidFill>
                  <a:srgbClr val="595959"/>
                </a:solidFill>
                <a:latin typeface="Corbel" panose="020B0503020204020204" pitchFamily="34" charset="0"/>
                <a:ea typeface="Corbel" panose="020B0503020204020204" pitchFamily="34" charset="0"/>
                <a:cs typeface="Corbel" panose="020B0503020204020204" pitchFamily="34" charset="0"/>
              </a:defRPr>
            </a:pPr>
            <a:r>
              <a:rPr lang="en-US" sz="1600" dirty="0"/>
              <a:t>Inflation Reduction Act Funding in Billions</a:t>
            </a:r>
          </a:p>
        </cx:rich>
      </cx:tx>
    </cx:title>
    <cx:plotArea>
      <cx:plotAreaRegion>
        <cx:series layoutId="waterfall" uniqueId="{8E01507A-90F0-4580-9528-A2628A91E2E4}">
          <cx:dataLabels pos="outEnd">
            <cx:numFmt formatCode="$#,##0.00" sourceLinked="0"/>
            <cx:txPr>
              <a:bodyPr vertOverflow="overflow" horzOverflow="overflow" wrap="square" lIns="0" tIns="0" rIns="0" bIns="0"/>
              <a:lstStyle/>
              <a:p>
                <a:pPr algn="ctr" rtl="0">
                  <a:defRPr sz="1600" b="0" i="0">
                    <a:solidFill>
                      <a:srgbClr val="595959"/>
                    </a:solidFill>
                    <a:latin typeface="Corbel" panose="020B0503020204020204" pitchFamily="34" charset="0"/>
                    <a:ea typeface="Corbel" panose="020B0503020204020204" pitchFamily="34" charset="0"/>
                    <a:cs typeface="Corbel" panose="020B0503020204020204" pitchFamily="34" charset="0"/>
                  </a:defRPr>
                </a:pPr>
                <a:endParaRPr lang="en-US" sz="1600"/>
              </a:p>
            </cx:txPr>
            <cx:visibility seriesName="0" categoryName="0" value="1"/>
            <cx:separator>, </cx:separator>
          </cx:dataLabels>
          <cx:dataId val="0"/>
          <cx:layoutPr>
            <cx:visibility connectorLines="0"/>
            <cx:subtotals/>
          </cx:layoutPr>
        </cx:series>
      </cx:plotAreaRegion>
      <cx:axis id="0">
        <cx:catScaling gapWidth="0.349999994"/>
        <cx:majorTickMarks type="cross"/>
        <cx:minorTickMarks type="in"/>
        <cx:tickLabels/>
        <cx:numFmt formatCode="@" sourceLinked="0"/>
        <cx:txPr>
          <a:bodyPr vertOverflow="overflow" horzOverflow="overflow" wrap="square" lIns="0" tIns="0" rIns="0" bIns="0"/>
          <a:lstStyle/>
          <a:p>
            <a:pPr algn="ctr" rtl="0">
              <a:defRPr sz="1600" b="0" i="0" spc="-150">
                <a:solidFill>
                  <a:srgbClr val="595959"/>
                </a:solidFill>
                <a:latin typeface="Corbel" panose="020B0503020204020204" pitchFamily="34" charset="0"/>
                <a:ea typeface="Corbel" panose="020B0503020204020204" pitchFamily="34" charset="0"/>
                <a:cs typeface="Corbel" panose="020B0503020204020204" pitchFamily="34" charset="0"/>
              </a:defRPr>
            </a:pPr>
            <a:endParaRPr lang="en-US" sz="1600" spc="-150"/>
          </a:p>
        </cx:txPr>
      </cx:axis>
      <cx:axis id="1">
        <cx:valScaling/>
        <cx:majorGridlines>
          <cx:spPr>
            <a:effectLst>
              <a:softEdge rad="850900"/>
            </a:effectLst>
          </cx:spPr>
        </cx:majorGridlines>
        <cx:majorTickMarks type="in"/>
        <cx:minorTickMarks type="in"/>
        <cx:tickLabels/>
        <cx:txPr>
          <a:bodyPr vertOverflow="overflow" horzOverflow="overflow" wrap="square" lIns="0" tIns="0" rIns="0" bIns="0"/>
          <a:lstStyle/>
          <a:p>
            <a:pPr algn="ctr" rtl="0">
              <a:defRPr sz="1600" b="0" i="0">
                <a:solidFill>
                  <a:srgbClr val="595959"/>
                </a:solidFill>
                <a:latin typeface="Corbel" panose="020B0503020204020204" pitchFamily="34" charset="0"/>
                <a:ea typeface="Corbel" panose="020B0503020204020204" pitchFamily="34" charset="0"/>
                <a:cs typeface="Corbel" panose="020B0503020204020204" pitchFamily="34" charset="0"/>
              </a:defRPr>
            </a:pPr>
            <a:endParaRPr lang="en-US" sz="1600"/>
          </a:p>
        </cx:txPr>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355E26-7655-4DAE-8897-03997BDCF6BB}"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E2F49BDF-13C3-4FC9-92FE-76209D2B5310}">
      <dgm:prSet/>
      <dgm:spPr/>
      <dgm:t>
        <a:bodyPr/>
        <a:lstStyle/>
        <a:p>
          <a:r>
            <a:rPr lang="en-US" b="1"/>
            <a:t>Chairman</a:t>
          </a:r>
          <a:r>
            <a:rPr lang="en-US"/>
            <a:t> – Frank Caro - Chair, Polsinelli</a:t>
          </a:r>
        </a:p>
      </dgm:t>
    </dgm:pt>
    <dgm:pt modelId="{5B4D5D6D-A715-4773-BDCB-BF0B13D087C8}" type="parTrans" cxnId="{F0020FBF-E9C9-4776-A904-1BA38DA65865}">
      <dgm:prSet/>
      <dgm:spPr/>
      <dgm:t>
        <a:bodyPr/>
        <a:lstStyle/>
        <a:p>
          <a:endParaRPr lang="en-US"/>
        </a:p>
      </dgm:t>
    </dgm:pt>
    <dgm:pt modelId="{A819B688-CA7D-48D3-BE80-FDB3CD0AF222}" type="sibTrans" cxnId="{F0020FBF-E9C9-4776-A904-1BA38DA65865}">
      <dgm:prSet/>
      <dgm:spPr/>
      <dgm:t>
        <a:bodyPr/>
        <a:lstStyle/>
        <a:p>
          <a:endParaRPr lang="en-US"/>
        </a:p>
      </dgm:t>
    </dgm:pt>
    <dgm:pt modelId="{17F954F2-2AEF-48EB-A4BC-5801E75330F1}">
      <dgm:prSet/>
      <dgm:spPr/>
      <dgm:t>
        <a:bodyPr/>
        <a:lstStyle/>
        <a:p>
          <a:r>
            <a:rPr lang="en-US" b="1"/>
            <a:t>Vice Chair – </a:t>
          </a:r>
          <a:r>
            <a:rPr lang="en-US"/>
            <a:t>Open</a:t>
          </a:r>
        </a:p>
      </dgm:t>
    </dgm:pt>
    <dgm:pt modelId="{AE058F38-4DB4-4971-A43A-874963BE2259}" type="parTrans" cxnId="{F4E4F25C-B13E-4709-B2F4-CD996785CE25}">
      <dgm:prSet/>
      <dgm:spPr/>
      <dgm:t>
        <a:bodyPr/>
        <a:lstStyle/>
        <a:p>
          <a:endParaRPr lang="en-US"/>
        </a:p>
      </dgm:t>
    </dgm:pt>
    <dgm:pt modelId="{966B57A6-2CBF-44D4-9B69-0E0A594056D0}" type="sibTrans" cxnId="{F4E4F25C-B13E-4709-B2F4-CD996785CE25}">
      <dgm:prSet/>
      <dgm:spPr/>
      <dgm:t>
        <a:bodyPr/>
        <a:lstStyle/>
        <a:p>
          <a:endParaRPr lang="en-US"/>
        </a:p>
      </dgm:t>
    </dgm:pt>
    <dgm:pt modelId="{6ED08A44-E594-4626-9AAA-349770B122D6}">
      <dgm:prSet/>
      <dgm:spPr/>
      <dgm:t>
        <a:bodyPr/>
        <a:lstStyle/>
        <a:p>
          <a:r>
            <a:rPr lang="en-US" b="1"/>
            <a:t>Secretary</a:t>
          </a:r>
          <a:r>
            <a:rPr lang="en-US"/>
            <a:t> – Glenda Abney - Director, EarthWays Center of Missouri Botanical Garden</a:t>
          </a:r>
        </a:p>
      </dgm:t>
    </dgm:pt>
    <dgm:pt modelId="{C89C1179-947B-4CB0-8FD4-FD0A11C82738}" type="parTrans" cxnId="{B7519D1C-C0DB-48B5-AA0E-9AC375FF0D68}">
      <dgm:prSet/>
      <dgm:spPr/>
      <dgm:t>
        <a:bodyPr/>
        <a:lstStyle/>
        <a:p>
          <a:endParaRPr lang="en-US"/>
        </a:p>
      </dgm:t>
    </dgm:pt>
    <dgm:pt modelId="{617CE3C2-A6F8-46F8-9801-26F33BD4A238}" type="sibTrans" cxnId="{B7519D1C-C0DB-48B5-AA0E-9AC375FF0D68}">
      <dgm:prSet/>
      <dgm:spPr/>
      <dgm:t>
        <a:bodyPr/>
        <a:lstStyle/>
        <a:p>
          <a:endParaRPr lang="en-US"/>
        </a:p>
      </dgm:t>
    </dgm:pt>
    <dgm:pt modelId="{867847B1-1E8B-46BD-B584-44E8E2BB481A}">
      <dgm:prSet/>
      <dgm:spPr/>
      <dgm:t>
        <a:bodyPr/>
        <a:lstStyle/>
        <a:p>
          <a:r>
            <a:rPr lang="en-US" b="1"/>
            <a:t>Treasurer</a:t>
          </a:r>
          <a:r>
            <a:rPr lang="en-US"/>
            <a:t> – Kimberly Winslow - Director, Evergy</a:t>
          </a:r>
        </a:p>
      </dgm:t>
    </dgm:pt>
    <dgm:pt modelId="{C1D964DA-E3A4-46B0-949C-2D4F7E6064A8}" type="parTrans" cxnId="{7CDFFE6F-15D9-4766-A966-17BDB9499436}">
      <dgm:prSet/>
      <dgm:spPr/>
      <dgm:t>
        <a:bodyPr/>
        <a:lstStyle/>
        <a:p>
          <a:endParaRPr lang="en-US"/>
        </a:p>
      </dgm:t>
    </dgm:pt>
    <dgm:pt modelId="{D33B5320-A038-4593-9091-D0AC64CEB844}" type="sibTrans" cxnId="{7CDFFE6F-15D9-4766-A966-17BDB9499436}">
      <dgm:prSet/>
      <dgm:spPr/>
      <dgm:t>
        <a:bodyPr/>
        <a:lstStyle/>
        <a:p>
          <a:endParaRPr lang="en-US"/>
        </a:p>
      </dgm:t>
    </dgm:pt>
    <dgm:pt modelId="{ABFB4A19-E9A3-4329-90BB-7131F045F967}">
      <dgm:prSet/>
      <dgm:spPr/>
      <dgm:t>
        <a:bodyPr/>
        <a:lstStyle/>
        <a:p>
          <a:r>
            <a:rPr lang="en-US"/>
            <a:t>Caleb Arthur – CEO, SunSolar</a:t>
          </a:r>
        </a:p>
      </dgm:t>
    </dgm:pt>
    <dgm:pt modelId="{BA7BAE3C-3D09-45D4-9346-393DA9178702}" type="parTrans" cxnId="{B23CBA2B-04C5-4958-961B-3F3695875260}">
      <dgm:prSet/>
      <dgm:spPr/>
      <dgm:t>
        <a:bodyPr/>
        <a:lstStyle/>
        <a:p>
          <a:endParaRPr lang="en-US"/>
        </a:p>
      </dgm:t>
    </dgm:pt>
    <dgm:pt modelId="{4429BF2B-6AC1-4C1F-8742-2298CBD3C87A}" type="sibTrans" cxnId="{B23CBA2B-04C5-4958-961B-3F3695875260}">
      <dgm:prSet/>
      <dgm:spPr/>
      <dgm:t>
        <a:bodyPr/>
        <a:lstStyle/>
        <a:p>
          <a:endParaRPr lang="en-US"/>
        </a:p>
      </dgm:t>
    </dgm:pt>
    <dgm:pt modelId="{97741742-E112-4AAE-8B42-FD3663FCC267}">
      <dgm:prSet/>
      <dgm:spPr/>
      <dgm:t>
        <a:bodyPr/>
        <a:lstStyle/>
        <a:p>
          <a:r>
            <a:rPr lang="en-US"/>
            <a:t>Derek Auer - V.P. Continental Cement Co.</a:t>
          </a:r>
        </a:p>
      </dgm:t>
    </dgm:pt>
    <dgm:pt modelId="{739C9304-E7AB-41C5-A6C0-51D78F669CF3}" type="parTrans" cxnId="{D29F7076-CC54-4F11-9372-CF26B6DC8BB4}">
      <dgm:prSet/>
      <dgm:spPr/>
      <dgm:t>
        <a:bodyPr/>
        <a:lstStyle/>
        <a:p>
          <a:endParaRPr lang="en-US"/>
        </a:p>
      </dgm:t>
    </dgm:pt>
    <dgm:pt modelId="{EDD82861-92D0-46C8-8444-BD9C69B4DAE7}" type="sibTrans" cxnId="{D29F7076-CC54-4F11-9372-CF26B6DC8BB4}">
      <dgm:prSet/>
      <dgm:spPr/>
      <dgm:t>
        <a:bodyPr/>
        <a:lstStyle/>
        <a:p>
          <a:endParaRPr lang="en-US"/>
        </a:p>
      </dgm:t>
    </dgm:pt>
    <dgm:pt modelId="{523E476D-CE55-47B3-A7A7-850A1B9352E1}">
      <dgm:prSet/>
      <dgm:spPr/>
      <dgm:t>
        <a:bodyPr/>
        <a:lstStyle/>
        <a:p>
          <a:r>
            <a:rPr lang="en-US"/>
            <a:t>Brandon Butler – Director of Communications, Roeslein Alternative Energy</a:t>
          </a:r>
        </a:p>
      </dgm:t>
    </dgm:pt>
    <dgm:pt modelId="{FFEBED9E-D478-47E3-A499-84A6B479E184}" type="parTrans" cxnId="{DF29C91D-EA5E-433E-893C-6605F457B699}">
      <dgm:prSet/>
      <dgm:spPr/>
      <dgm:t>
        <a:bodyPr/>
        <a:lstStyle/>
        <a:p>
          <a:endParaRPr lang="en-US"/>
        </a:p>
      </dgm:t>
    </dgm:pt>
    <dgm:pt modelId="{E28B73E3-90E2-4A9B-8285-D1C276C7DB66}" type="sibTrans" cxnId="{DF29C91D-EA5E-433E-893C-6605F457B699}">
      <dgm:prSet/>
      <dgm:spPr/>
      <dgm:t>
        <a:bodyPr/>
        <a:lstStyle/>
        <a:p>
          <a:endParaRPr lang="en-US"/>
        </a:p>
      </dgm:t>
    </dgm:pt>
    <dgm:pt modelId="{F8D2BC86-AA4A-40FB-9F36-72B937648C06}">
      <dgm:prSet/>
      <dgm:spPr/>
      <dgm:t>
        <a:bodyPr/>
        <a:lstStyle/>
        <a:p>
          <a:r>
            <a:rPr lang="en-US"/>
            <a:t>Steve Flick - Founder, Show Me Energy Cooperative</a:t>
          </a:r>
        </a:p>
      </dgm:t>
    </dgm:pt>
    <dgm:pt modelId="{A591990D-AB32-48A9-BF8B-7446F5342C1D}" type="parTrans" cxnId="{31B4CBAD-3757-4288-B094-74DCF8F4DEFD}">
      <dgm:prSet/>
      <dgm:spPr/>
      <dgm:t>
        <a:bodyPr/>
        <a:lstStyle/>
        <a:p>
          <a:endParaRPr lang="en-US"/>
        </a:p>
      </dgm:t>
    </dgm:pt>
    <dgm:pt modelId="{29C83E05-52A6-4739-A1BE-91432EFE499C}" type="sibTrans" cxnId="{31B4CBAD-3757-4288-B094-74DCF8F4DEFD}">
      <dgm:prSet/>
      <dgm:spPr/>
      <dgm:t>
        <a:bodyPr/>
        <a:lstStyle/>
        <a:p>
          <a:endParaRPr lang="en-US"/>
        </a:p>
      </dgm:t>
    </dgm:pt>
    <dgm:pt modelId="{B7006CDF-9D19-44BD-8039-F296864B26BC}">
      <dgm:prSet/>
      <dgm:spPr/>
      <dgm:t>
        <a:bodyPr/>
        <a:lstStyle/>
        <a:p>
          <a:r>
            <a:rPr lang="en-US"/>
            <a:t>Sheila Grant, Assoc. Vice Chancellor, Univ. of Missouri Columbia</a:t>
          </a:r>
        </a:p>
      </dgm:t>
    </dgm:pt>
    <dgm:pt modelId="{8104C858-D881-4999-A4C6-48301ADE2D03}" type="parTrans" cxnId="{9226B1A4-2A99-410D-823C-41B29A69C957}">
      <dgm:prSet/>
      <dgm:spPr/>
      <dgm:t>
        <a:bodyPr/>
        <a:lstStyle/>
        <a:p>
          <a:endParaRPr lang="en-US"/>
        </a:p>
      </dgm:t>
    </dgm:pt>
    <dgm:pt modelId="{9621CB5E-6F37-4624-B21D-33D42BE55E24}" type="sibTrans" cxnId="{9226B1A4-2A99-410D-823C-41B29A69C957}">
      <dgm:prSet/>
      <dgm:spPr/>
      <dgm:t>
        <a:bodyPr/>
        <a:lstStyle/>
        <a:p>
          <a:endParaRPr lang="en-US"/>
        </a:p>
      </dgm:t>
    </dgm:pt>
    <dgm:pt modelId="{34068D4A-051E-4B5B-9952-B06943DCE87B}">
      <dgm:prSet/>
      <dgm:spPr/>
      <dgm:t>
        <a:bodyPr/>
        <a:lstStyle/>
        <a:p>
          <a:r>
            <a:rPr lang="en-US"/>
            <a:t>Nate Hackney – Mgr., Liberty Utilities</a:t>
          </a:r>
        </a:p>
      </dgm:t>
    </dgm:pt>
    <dgm:pt modelId="{2447C7D9-5B13-4E5B-AD4C-057A4AB3C326}" type="parTrans" cxnId="{276801CB-653A-4E7A-9F5F-7F037F895771}">
      <dgm:prSet/>
      <dgm:spPr/>
      <dgm:t>
        <a:bodyPr/>
        <a:lstStyle/>
        <a:p>
          <a:endParaRPr lang="en-US"/>
        </a:p>
      </dgm:t>
    </dgm:pt>
    <dgm:pt modelId="{7BFE1AB4-ED27-44CE-8AA7-E0C73858841B}" type="sibTrans" cxnId="{276801CB-653A-4E7A-9F5F-7F037F895771}">
      <dgm:prSet/>
      <dgm:spPr/>
      <dgm:t>
        <a:bodyPr/>
        <a:lstStyle/>
        <a:p>
          <a:endParaRPr lang="en-US"/>
        </a:p>
      </dgm:t>
    </dgm:pt>
    <dgm:pt modelId="{BFCE17A3-282C-4D98-8BCE-78F43136D2B2}">
      <dgm:prSet/>
      <dgm:spPr/>
      <dgm:t>
        <a:bodyPr/>
        <a:lstStyle/>
        <a:p>
          <a:r>
            <a:rPr lang="en-US"/>
            <a:t>Bob Holden - former Missouri Governor - Webster Univ. &amp; Chairman Midwest US-China Association</a:t>
          </a:r>
        </a:p>
      </dgm:t>
    </dgm:pt>
    <dgm:pt modelId="{672EB5A8-5FDE-4155-B89D-07820F9AFDB5}" type="parTrans" cxnId="{505E59C7-A22E-4E61-B783-2C2AF23E3280}">
      <dgm:prSet/>
      <dgm:spPr/>
      <dgm:t>
        <a:bodyPr/>
        <a:lstStyle/>
        <a:p>
          <a:endParaRPr lang="en-US"/>
        </a:p>
      </dgm:t>
    </dgm:pt>
    <dgm:pt modelId="{2B128B0F-CDCB-4D15-A6BF-AE130B5D93F4}" type="sibTrans" cxnId="{505E59C7-A22E-4E61-B783-2C2AF23E3280}">
      <dgm:prSet/>
      <dgm:spPr/>
      <dgm:t>
        <a:bodyPr/>
        <a:lstStyle/>
        <a:p>
          <a:endParaRPr lang="en-US"/>
        </a:p>
      </dgm:t>
    </dgm:pt>
    <dgm:pt modelId="{9F943A22-E791-4A46-B7C2-3E27FE3CB6F0}">
      <dgm:prSet/>
      <dgm:spPr/>
      <dgm:t>
        <a:bodyPr/>
        <a:lstStyle/>
        <a:p>
          <a:r>
            <a:rPr lang="en-US"/>
            <a:t>James Hoyt – Director ADM</a:t>
          </a:r>
        </a:p>
      </dgm:t>
    </dgm:pt>
    <dgm:pt modelId="{72164FCE-C658-43E9-8690-291595FD5656}" type="parTrans" cxnId="{D57E4342-3039-4F92-A585-FF715D3042B1}">
      <dgm:prSet/>
      <dgm:spPr/>
      <dgm:t>
        <a:bodyPr/>
        <a:lstStyle/>
        <a:p>
          <a:endParaRPr lang="en-US"/>
        </a:p>
      </dgm:t>
    </dgm:pt>
    <dgm:pt modelId="{A4CF4DBF-F52E-4A1F-944A-E21E015C831F}" type="sibTrans" cxnId="{D57E4342-3039-4F92-A585-FF715D3042B1}">
      <dgm:prSet/>
      <dgm:spPr/>
      <dgm:t>
        <a:bodyPr/>
        <a:lstStyle/>
        <a:p>
          <a:endParaRPr lang="en-US"/>
        </a:p>
      </dgm:t>
    </dgm:pt>
    <dgm:pt modelId="{EE3D64E6-614D-4210-BDA5-B06EABBDB0C7}">
      <dgm:prSet/>
      <dgm:spPr/>
      <dgm:t>
        <a:bodyPr/>
        <a:lstStyle/>
        <a:p>
          <a:r>
            <a:rPr lang="en-US"/>
            <a:t>Fatih Dogan, Ph.D, Missouri Univ. of Science and Technology</a:t>
          </a:r>
        </a:p>
      </dgm:t>
    </dgm:pt>
    <dgm:pt modelId="{305BE731-5882-4299-82C1-FEA2B9D43ABE}" type="parTrans" cxnId="{DB2612E4-3F49-42D3-8E7E-5937377341AC}">
      <dgm:prSet/>
      <dgm:spPr/>
      <dgm:t>
        <a:bodyPr/>
        <a:lstStyle/>
        <a:p>
          <a:endParaRPr lang="en-US"/>
        </a:p>
      </dgm:t>
    </dgm:pt>
    <dgm:pt modelId="{139BEB9A-ADC1-4262-B4C5-2AF5DD5D7D1C}" type="sibTrans" cxnId="{DB2612E4-3F49-42D3-8E7E-5937377341AC}">
      <dgm:prSet/>
      <dgm:spPr/>
      <dgm:t>
        <a:bodyPr/>
        <a:lstStyle/>
        <a:p>
          <a:endParaRPr lang="en-US"/>
        </a:p>
      </dgm:t>
    </dgm:pt>
    <dgm:pt modelId="{F70C0380-8FE7-4155-BA9E-48461FDF9391}">
      <dgm:prSet/>
      <dgm:spPr/>
      <dgm:t>
        <a:bodyPr/>
        <a:lstStyle/>
        <a:p>
          <a:r>
            <a:rPr lang="en-US"/>
            <a:t>Time Michels – Energy Resources Group</a:t>
          </a:r>
        </a:p>
      </dgm:t>
    </dgm:pt>
    <dgm:pt modelId="{6D99ED70-F858-4335-BD70-B2849CB87883}" type="parTrans" cxnId="{98143BEE-7C19-4AD5-8AEC-D667D4BFA5E3}">
      <dgm:prSet/>
      <dgm:spPr/>
      <dgm:t>
        <a:bodyPr/>
        <a:lstStyle/>
        <a:p>
          <a:endParaRPr lang="en-US"/>
        </a:p>
      </dgm:t>
    </dgm:pt>
    <dgm:pt modelId="{DBC87202-9EEC-4F75-B478-7C07054789C7}" type="sibTrans" cxnId="{98143BEE-7C19-4AD5-8AEC-D667D4BFA5E3}">
      <dgm:prSet/>
      <dgm:spPr/>
      <dgm:t>
        <a:bodyPr/>
        <a:lstStyle/>
        <a:p>
          <a:endParaRPr lang="en-US"/>
        </a:p>
      </dgm:t>
    </dgm:pt>
    <dgm:pt modelId="{3D4A9EC3-1CDC-4C41-AF88-FC2A7FF8D718}">
      <dgm:prSet/>
      <dgm:spPr/>
      <dgm:t>
        <a:bodyPr/>
        <a:lstStyle/>
        <a:p>
          <a:r>
            <a:rPr lang="en-US"/>
            <a:t>Holly Neill – Director, The Nature Conservancy</a:t>
          </a:r>
        </a:p>
      </dgm:t>
    </dgm:pt>
    <dgm:pt modelId="{43491B8F-9954-42FC-B9DE-FBE24E56B673}" type="parTrans" cxnId="{280EC75B-31DA-47A3-B8CF-6EE0EDC5DDDD}">
      <dgm:prSet/>
      <dgm:spPr/>
      <dgm:t>
        <a:bodyPr/>
        <a:lstStyle/>
        <a:p>
          <a:endParaRPr lang="en-US"/>
        </a:p>
      </dgm:t>
    </dgm:pt>
    <dgm:pt modelId="{0EFD74C6-D3B6-4467-BE43-DF2E1050068E}" type="sibTrans" cxnId="{280EC75B-31DA-47A3-B8CF-6EE0EDC5DDDD}">
      <dgm:prSet/>
      <dgm:spPr/>
      <dgm:t>
        <a:bodyPr/>
        <a:lstStyle/>
        <a:p>
          <a:endParaRPr lang="en-US"/>
        </a:p>
      </dgm:t>
    </dgm:pt>
    <dgm:pt modelId="{92DED056-D8CE-4FDB-ADDB-66762DCA73E4}">
      <dgm:prSet/>
      <dgm:spPr/>
      <dgm:t>
        <a:bodyPr/>
        <a:lstStyle/>
        <a:p>
          <a:r>
            <a:rPr lang="en-US"/>
            <a:t>Whitney Hampton – USBank CDC</a:t>
          </a:r>
        </a:p>
      </dgm:t>
    </dgm:pt>
    <dgm:pt modelId="{1B198B93-09E2-40B7-AADC-7417DE2DA981}" type="parTrans" cxnId="{6270A374-1628-448E-8448-666B00F997DD}">
      <dgm:prSet/>
      <dgm:spPr/>
      <dgm:t>
        <a:bodyPr/>
        <a:lstStyle/>
        <a:p>
          <a:endParaRPr lang="en-US"/>
        </a:p>
      </dgm:t>
    </dgm:pt>
    <dgm:pt modelId="{CFA6E77D-4163-4236-AA84-702A04F7A11B}" type="sibTrans" cxnId="{6270A374-1628-448E-8448-666B00F997DD}">
      <dgm:prSet/>
      <dgm:spPr/>
      <dgm:t>
        <a:bodyPr/>
        <a:lstStyle/>
        <a:p>
          <a:endParaRPr lang="en-US"/>
        </a:p>
      </dgm:t>
    </dgm:pt>
    <dgm:pt modelId="{22088114-03CC-40B3-9762-BC226B9B505B}">
      <dgm:prSet/>
      <dgm:spPr/>
      <dgm:t>
        <a:bodyPr/>
        <a:lstStyle/>
        <a:p>
          <a:r>
            <a:rPr lang="en-US"/>
            <a:t>Brandon Renaud – Director, Columbia Water &amp; Light</a:t>
          </a:r>
        </a:p>
      </dgm:t>
    </dgm:pt>
    <dgm:pt modelId="{D56E5302-F9CA-4800-B485-C9A6BB20FBE4}" type="parTrans" cxnId="{933F5ED7-4053-419F-A7E0-7793B01CE7DA}">
      <dgm:prSet/>
      <dgm:spPr/>
      <dgm:t>
        <a:bodyPr/>
        <a:lstStyle/>
        <a:p>
          <a:endParaRPr lang="en-US"/>
        </a:p>
      </dgm:t>
    </dgm:pt>
    <dgm:pt modelId="{667A6A8F-023E-4B0C-BFEE-00E2B193518C}" type="sibTrans" cxnId="{933F5ED7-4053-419F-A7E0-7793B01CE7DA}">
      <dgm:prSet/>
      <dgm:spPr/>
      <dgm:t>
        <a:bodyPr/>
        <a:lstStyle/>
        <a:p>
          <a:endParaRPr lang="en-US"/>
        </a:p>
      </dgm:t>
    </dgm:pt>
    <dgm:pt modelId="{CF3D41E1-70AE-4309-851F-A876B267CC62}">
      <dgm:prSet/>
      <dgm:spPr/>
      <dgm:t>
        <a:bodyPr/>
        <a:lstStyle/>
        <a:p>
          <a:r>
            <a:rPr lang="en-US"/>
            <a:t>Kristin Riott – Ex. Dir., Bridging the Gap</a:t>
          </a:r>
        </a:p>
      </dgm:t>
    </dgm:pt>
    <dgm:pt modelId="{2E9DE91E-1BAC-4132-BD75-598D28E54D32}" type="parTrans" cxnId="{AB2FE786-15A4-4664-BB11-7ACC4C41FF87}">
      <dgm:prSet/>
      <dgm:spPr/>
      <dgm:t>
        <a:bodyPr/>
        <a:lstStyle/>
        <a:p>
          <a:endParaRPr lang="en-US"/>
        </a:p>
      </dgm:t>
    </dgm:pt>
    <dgm:pt modelId="{55747C8B-72D9-46E8-9F94-5638BA681F45}" type="sibTrans" cxnId="{AB2FE786-15A4-4664-BB11-7ACC4C41FF87}">
      <dgm:prSet/>
      <dgm:spPr/>
      <dgm:t>
        <a:bodyPr/>
        <a:lstStyle/>
        <a:p>
          <a:endParaRPr lang="en-US"/>
        </a:p>
      </dgm:t>
    </dgm:pt>
    <dgm:pt modelId="{BE41CA3E-839C-430B-A3C7-B11644F0ADC8}">
      <dgm:prSet/>
      <dgm:spPr/>
      <dgm:t>
        <a:bodyPr/>
        <a:lstStyle/>
        <a:p>
          <a:r>
            <a:rPr lang="en-US"/>
            <a:t>Emily Romines – Director, Spire</a:t>
          </a:r>
        </a:p>
      </dgm:t>
    </dgm:pt>
    <dgm:pt modelId="{A4087886-1258-44C3-9DC1-060D6256908F}" type="parTrans" cxnId="{D2D11A6F-ED4A-4105-B76E-3BE08BD01471}">
      <dgm:prSet/>
      <dgm:spPr/>
      <dgm:t>
        <a:bodyPr/>
        <a:lstStyle/>
        <a:p>
          <a:endParaRPr lang="en-US"/>
        </a:p>
      </dgm:t>
    </dgm:pt>
    <dgm:pt modelId="{CAC94988-A7FD-4112-A72F-95D006FD1247}" type="sibTrans" cxnId="{D2D11A6F-ED4A-4105-B76E-3BE08BD01471}">
      <dgm:prSet/>
      <dgm:spPr/>
      <dgm:t>
        <a:bodyPr/>
        <a:lstStyle/>
        <a:p>
          <a:endParaRPr lang="en-US"/>
        </a:p>
      </dgm:t>
    </dgm:pt>
    <dgm:pt modelId="{FA1BEB81-0976-4409-8E9F-05D2AAD559D9}">
      <dgm:prSet/>
      <dgm:spPr/>
      <dgm:t>
        <a:bodyPr/>
        <a:lstStyle/>
        <a:p>
          <a:r>
            <a:rPr lang="en-US"/>
            <a:t>Brett Leopold – Director, ITC </a:t>
          </a:r>
        </a:p>
      </dgm:t>
    </dgm:pt>
    <dgm:pt modelId="{E130D974-DF0E-4A3C-BC68-594CFB2C8AAC}" type="parTrans" cxnId="{AA0CDDBE-B55B-4EC7-B566-827307E10AA8}">
      <dgm:prSet/>
      <dgm:spPr/>
      <dgm:t>
        <a:bodyPr/>
        <a:lstStyle/>
        <a:p>
          <a:endParaRPr lang="en-US"/>
        </a:p>
      </dgm:t>
    </dgm:pt>
    <dgm:pt modelId="{39A80D38-5153-4C13-AACA-402686726EFD}" type="sibTrans" cxnId="{AA0CDDBE-B55B-4EC7-B566-827307E10AA8}">
      <dgm:prSet/>
      <dgm:spPr/>
      <dgm:t>
        <a:bodyPr/>
        <a:lstStyle/>
        <a:p>
          <a:endParaRPr lang="en-US"/>
        </a:p>
      </dgm:t>
    </dgm:pt>
    <dgm:pt modelId="{0D6AA03C-2AE6-478F-86A1-542DF7EB5EFE}">
      <dgm:prSet/>
      <dgm:spPr/>
      <dgm:t>
        <a:bodyPr/>
        <a:lstStyle/>
        <a:p>
          <a:r>
            <a:rPr lang="en-US"/>
            <a:t>Cara Shaefer – Dir. City Utilities</a:t>
          </a:r>
        </a:p>
      </dgm:t>
    </dgm:pt>
    <dgm:pt modelId="{52C13744-787D-47E1-8F01-BDDC7DDC9426}" type="parTrans" cxnId="{E34827CC-106E-4C93-8CD1-AFFA92DB815F}">
      <dgm:prSet/>
      <dgm:spPr/>
      <dgm:t>
        <a:bodyPr/>
        <a:lstStyle/>
        <a:p>
          <a:endParaRPr lang="en-US"/>
        </a:p>
      </dgm:t>
    </dgm:pt>
    <dgm:pt modelId="{5D279857-9BFA-4C1A-8525-B8048A8153DF}" type="sibTrans" cxnId="{E34827CC-106E-4C93-8CD1-AFFA92DB815F}">
      <dgm:prSet/>
      <dgm:spPr/>
      <dgm:t>
        <a:bodyPr/>
        <a:lstStyle/>
        <a:p>
          <a:endParaRPr lang="en-US"/>
        </a:p>
      </dgm:t>
    </dgm:pt>
    <dgm:pt modelId="{7FE0A5A1-B830-4F65-B79B-0CE459358133}">
      <dgm:prSet/>
      <dgm:spPr/>
      <dgm:t>
        <a:bodyPr/>
        <a:lstStyle/>
        <a:p>
          <a:r>
            <a:rPr lang="en-US"/>
            <a:t>Ron Wood, J.D. - former CEO, Black &amp; Veatch Energy</a:t>
          </a:r>
        </a:p>
      </dgm:t>
    </dgm:pt>
    <dgm:pt modelId="{A251FB44-4027-4A0E-86AA-D40D6B06AF7C}" type="parTrans" cxnId="{15749BA7-50AD-492C-989A-64D1551B597B}">
      <dgm:prSet/>
      <dgm:spPr/>
      <dgm:t>
        <a:bodyPr/>
        <a:lstStyle/>
        <a:p>
          <a:endParaRPr lang="en-US"/>
        </a:p>
      </dgm:t>
    </dgm:pt>
    <dgm:pt modelId="{DEE46103-212C-4422-B8BE-05374AA36A3D}" type="sibTrans" cxnId="{15749BA7-50AD-492C-989A-64D1551B597B}">
      <dgm:prSet/>
      <dgm:spPr/>
      <dgm:t>
        <a:bodyPr/>
        <a:lstStyle/>
        <a:p>
          <a:endParaRPr lang="en-US"/>
        </a:p>
      </dgm:t>
    </dgm:pt>
    <dgm:pt modelId="{291D1D35-3F5F-4D00-AF54-BFA2287E63A1}">
      <dgm:prSet/>
      <dgm:spPr/>
      <dgm:t>
        <a:bodyPr/>
        <a:lstStyle/>
        <a:p>
          <a:r>
            <a:rPr lang="en-US"/>
            <a:t>Warren Wood -VP, Ameren</a:t>
          </a:r>
        </a:p>
      </dgm:t>
    </dgm:pt>
    <dgm:pt modelId="{916C2474-78FA-4F6E-B29C-07B14F438F6A}" type="parTrans" cxnId="{54F03AEB-517A-4068-8468-55C9951056DA}">
      <dgm:prSet/>
      <dgm:spPr/>
      <dgm:t>
        <a:bodyPr/>
        <a:lstStyle/>
        <a:p>
          <a:endParaRPr lang="en-US"/>
        </a:p>
      </dgm:t>
    </dgm:pt>
    <dgm:pt modelId="{F23D92D7-B786-47FE-83E9-7B3CC370775C}" type="sibTrans" cxnId="{54F03AEB-517A-4068-8468-55C9951056DA}">
      <dgm:prSet/>
      <dgm:spPr/>
      <dgm:t>
        <a:bodyPr/>
        <a:lstStyle/>
        <a:p>
          <a:endParaRPr lang="en-US"/>
        </a:p>
      </dgm:t>
    </dgm:pt>
    <dgm:pt modelId="{864FC382-62FF-402D-855E-CBA5C812E4BE}" type="pres">
      <dgm:prSet presAssocID="{F6355E26-7655-4DAE-8897-03997BDCF6BB}" presName="diagram" presStyleCnt="0">
        <dgm:presLayoutVars>
          <dgm:dir/>
          <dgm:resizeHandles val="exact"/>
        </dgm:presLayoutVars>
      </dgm:prSet>
      <dgm:spPr/>
    </dgm:pt>
    <dgm:pt modelId="{9D49F36C-57DB-43B5-AC67-C020D526DBB5}" type="pres">
      <dgm:prSet presAssocID="{E2F49BDF-13C3-4FC9-92FE-76209D2B5310}" presName="node" presStyleLbl="node1" presStyleIdx="0" presStyleCnt="22">
        <dgm:presLayoutVars>
          <dgm:bulletEnabled val="1"/>
        </dgm:presLayoutVars>
      </dgm:prSet>
      <dgm:spPr/>
    </dgm:pt>
    <dgm:pt modelId="{1B5CC276-B32C-4097-AFB0-658940919AD4}" type="pres">
      <dgm:prSet presAssocID="{A819B688-CA7D-48D3-BE80-FDB3CD0AF222}" presName="sibTrans" presStyleCnt="0"/>
      <dgm:spPr/>
    </dgm:pt>
    <dgm:pt modelId="{42583073-2582-4BD5-857E-0265AAA20080}" type="pres">
      <dgm:prSet presAssocID="{6ED08A44-E594-4626-9AAA-349770B122D6}" presName="node" presStyleLbl="node1" presStyleIdx="1" presStyleCnt="22">
        <dgm:presLayoutVars>
          <dgm:bulletEnabled val="1"/>
        </dgm:presLayoutVars>
      </dgm:prSet>
      <dgm:spPr/>
    </dgm:pt>
    <dgm:pt modelId="{F75A43A2-CC37-4F91-9B01-15B53777C648}" type="pres">
      <dgm:prSet presAssocID="{617CE3C2-A6F8-46F8-9801-26F33BD4A238}" presName="sibTrans" presStyleCnt="0"/>
      <dgm:spPr/>
    </dgm:pt>
    <dgm:pt modelId="{1E34315F-EBFA-42D3-886B-33EEAFD444C7}" type="pres">
      <dgm:prSet presAssocID="{867847B1-1E8B-46BD-B584-44E8E2BB481A}" presName="node" presStyleLbl="node1" presStyleIdx="2" presStyleCnt="22">
        <dgm:presLayoutVars>
          <dgm:bulletEnabled val="1"/>
        </dgm:presLayoutVars>
      </dgm:prSet>
      <dgm:spPr/>
    </dgm:pt>
    <dgm:pt modelId="{B9BFFBC2-2322-43F8-B2E9-7837FF05D315}" type="pres">
      <dgm:prSet presAssocID="{D33B5320-A038-4593-9091-D0AC64CEB844}" presName="sibTrans" presStyleCnt="0"/>
      <dgm:spPr/>
    </dgm:pt>
    <dgm:pt modelId="{39C0CB59-DD76-4795-8F86-84D6EAE54197}" type="pres">
      <dgm:prSet presAssocID="{ABFB4A19-E9A3-4329-90BB-7131F045F967}" presName="node" presStyleLbl="node1" presStyleIdx="3" presStyleCnt="22">
        <dgm:presLayoutVars>
          <dgm:bulletEnabled val="1"/>
        </dgm:presLayoutVars>
      </dgm:prSet>
      <dgm:spPr/>
    </dgm:pt>
    <dgm:pt modelId="{FE2A370D-B142-432A-BB8C-3EA905CEDEDE}" type="pres">
      <dgm:prSet presAssocID="{4429BF2B-6AC1-4C1F-8742-2298CBD3C87A}" presName="sibTrans" presStyleCnt="0"/>
      <dgm:spPr/>
    </dgm:pt>
    <dgm:pt modelId="{79D3EEF4-10C8-4C5B-B50A-2C03F9DF2D58}" type="pres">
      <dgm:prSet presAssocID="{97741742-E112-4AAE-8B42-FD3663FCC267}" presName="node" presStyleLbl="node1" presStyleIdx="4" presStyleCnt="22">
        <dgm:presLayoutVars>
          <dgm:bulletEnabled val="1"/>
        </dgm:presLayoutVars>
      </dgm:prSet>
      <dgm:spPr/>
    </dgm:pt>
    <dgm:pt modelId="{920B399A-3D36-4D18-8BDA-11C36851ECF3}" type="pres">
      <dgm:prSet presAssocID="{EDD82861-92D0-46C8-8444-BD9C69B4DAE7}" presName="sibTrans" presStyleCnt="0"/>
      <dgm:spPr/>
    </dgm:pt>
    <dgm:pt modelId="{FB778D5B-0E26-45FC-891C-562A213CA26F}" type="pres">
      <dgm:prSet presAssocID="{523E476D-CE55-47B3-A7A7-850A1B9352E1}" presName="node" presStyleLbl="node1" presStyleIdx="5" presStyleCnt="22">
        <dgm:presLayoutVars>
          <dgm:bulletEnabled val="1"/>
        </dgm:presLayoutVars>
      </dgm:prSet>
      <dgm:spPr/>
    </dgm:pt>
    <dgm:pt modelId="{A973F288-FA81-4877-9A9A-3A5E94FE7D61}" type="pres">
      <dgm:prSet presAssocID="{E28B73E3-90E2-4A9B-8285-D1C276C7DB66}" presName="sibTrans" presStyleCnt="0"/>
      <dgm:spPr/>
    </dgm:pt>
    <dgm:pt modelId="{C640411F-3EA4-439C-BC48-D4E9FE90E192}" type="pres">
      <dgm:prSet presAssocID="{F8D2BC86-AA4A-40FB-9F36-72B937648C06}" presName="node" presStyleLbl="node1" presStyleIdx="6" presStyleCnt="22">
        <dgm:presLayoutVars>
          <dgm:bulletEnabled val="1"/>
        </dgm:presLayoutVars>
      </dgm:prSet>
      <dgm:spPr/>
    </dgm:pt>
    <dgm:pt modelId="{17AEF5C6-3952-429F-9BBA-C31EC32C1A43}" type="pres">
      <dgm:prSet presAssocID="{29C83E05-52A6-4739-A1BE-91432EFE499C}" presName="sibTrans" presStyleCnt="0"/>
      <dgm:spPr/>
    </dgm:pt>
    <dgm:pt modelId="{4BA34D81-55D1-4537-8AEF-15D4982DE681}" type="pres">
      <dgm:prSet presAssocID="{B7006CDF-9D19-44BD-8039-F296864B26BC}" presName="node" presStyleLbl="node1" presStyleIdx="7" presStyleCnt="22">
        <dgm:presLayoutVars>
          <dgm:bulletEnabled val="1"/>
        </dgm:presLayoutVars>
      </dgm:prSet>
      <dgm:spPr/>
    </dgm:pt>
    <dgm:pt modelId="{CFD4B778-D0B1-4840-86D8-0D8ED032AEB0}" type="pres">
      <dgm:prSet presAssocID="{9621CB5E-6F37-4624-B21D-33D42BE55E24}" presName="sibTrans" presStyleCnt="0"/>
      <dgm:spPr/>
    </dgm:pt>
    <dgm:pt modelId="{78DF0642-E5E9-496A-B01A-7EB625058300}" type="pres">
      <dgm:prSet presAssocID="{34068D4A-051E-4B5B-9952-B06943DCE87B}" presName="node" presStyleLbl="node1" presStyleIdx="8" presStyleCnt="22">
        <dgm:presLayoutVars>
          <dgm:bulletEnabled val="1"/>
        </dgm:presLayoutVars>
      </dgm:prSet>
      <dgm:spPr/>
    </dgm:pt>
    <dgm:pt modelId="{51F66D2D-DADB-457D-8F5A-FB54C82651DB}" type="pres">
      <dgm:prSet presAssocID="{7BFE1AB4-ED27-44CE-8AA7-E0C73858841B}" presName="sibTrans" presStyleCnt="0"/>
      <dgm:spPr/>
    </dgm:pt>
    <dgm:pt modelId="{0F89E994-DD5C-42D4-9FDB-9C3D529B0DA7}" type="pres">
      <dgm:prSet presAssocID="{BFCE17A3-282C-4D98-8BCE-78F43136D2B2}" presName="node" presStyleLbl="node1" presStyleIdx="9" presStyleCnt="22">
        <dgm:presLayoutVars>
          <dgm:bulletEnabled val="1"/>
        </dgm:presLayoutVars>
      </dgm:prSet>
      <dgm:spPr/>
    </dgm:pt>
    <dgm:pt modelId="{A071B2D4-25E6-4189-AD5F-C253F8D0AA11}" type="pres">
      <dgm:prSet presAssocID="{2B128B0F-CDCB-4D15-A6BF-AE130B5D93F4}" presName="sibTrans" presStyleCnt="0"/>
      <dgm:spPr/>
    </dgm:pt>
    <dgm:pt modelId="{395DBCD1-C688-444E-9E65-C46258EBB531}" type="pres">
      <dgm:prSet presAssocID="{9F943A22-E791-4A46-B7C2-3E27FE3CB6F0}" presName="node" presStyleLbl="node1" presStyleIdx="10" presStyleCnt="22">
        <dgm:presLayoutVars>
          <dgm:bulletEnabled val="1"/>
        </dgm:presLayoutVars>
      </dgm:prSet>
      <dgm:spPr/>
    </dgm:pt>
    <dgm:pt modelId="{7BD32AC0-3F45-461B-8EF8-7E81AB4A7F27}" type="pres">
      <dgm:prSet presAssocID="{A4CF4DBF-F52E-4A1F-944A-E21E015C831F}" presName="sibTrans" presStyleCnt="0"/>
      <dgm:spPr/>
    </dgm:pt>
    <dgm:pt modelId="{483CAA58-18DA-4E53-8F99-C3CDBDD179B9}" type="pres">
      <dgm:prSet presAssocID="{EE3D64E6-614D-4210-BDA5-B06EABBDB0C7}" presName="node" presStyleLbl="node1" presStyleIdx="11" presStyleCnt="22">
        <dgm:presLayoutVars>
          <dgm:bulletEnabled val="1"/>
        </dgm:presLayoutVars>
      </dgm:prSet>
      <dgm:spPr/>
    </dgm:pt>
    <dgm:pt modelId="{118CAB87-116D-43F0-A99A-DE5029A9CBF1}" type="pres">
      <dgm:prSet presAssocID="{139BEB9A-ADC1-4262-B4C5-2AF5DD5D7D1C}" presName="sibTrans" presStyleCnt="0"/>
      <dgm:spPr/>
    </dgm:pt>
    <dgm:pt modelId="{00E8B023-17C9-416E-9F07-1F86EB209B13}" type="pres">
      <dgm:prSet presAssocID="{F70C0380-8FE7-4155-BA9E-48461FDF9391}" presName="node" presStyleLbl="node1" presStyleIdx="12" presStyleCnt="22">
        <dgm:presLayoutVars>
          <dgm:bulletEnabled val="1"/>
        </dgm:presLayoutVars>
      </dgm:prSet>
      <dgm:spPr/>
    </dgm:pt>
    <dgm:pt modelId="{E822279D-7D28-4FE6-B4F4-38547FBF99CF}" type="pres">
      <dgm:prSet presAssocID="{DBC87202-9EEC-4F75-B478-7C07054789C7}" presName="sibTrans" presStyleCnt="0"/>
      <dgm:spPr/>
    </dgm:pt>
    <dgm:pt modelId="{40EEF061-AC52-410D-9D7B-1F6B2B9856EE}" type="pres">
      <dgm:prSet presAssocID="{3D4A9EC3-1CDC-4C41-AF88-FC2A7FF8D718}" presName="node" presStyleLbl="node1" presStyleIdx="13" presStyleCnt="22">
        <dgm:presLayoutVars>
          <dgm:bulletEnabled val="1"/>
        </dgm:presLayoutVars>
      </dgm:prSet>
      <dgm:spPr/>
    </dgm:pt>
    <dgm:pt modelId="{C05FD079-2753-415A-8D2F-451A6BEDBFDB}" type="pres">
      <dgm:prSet presAssocID="{0EFD74C6-D3B6-4467-BE43-DF2E1050068E}" presName="sibTrans" presStyleCnt="0"/>
      <dgm:spPr/>
    </dgm:pt>
    <dgm:pt modelId="{73EAA2A2-783B-48FD-869C-9A2750B05C9C}" type="pres">
      <dgm:prSet presAssocID="{92DED056-D8CE-4FDB-ADDB-66762DCA73E4}" presName="node" presStyleLbl="node1" presStyleIdx="14" presStyleCnt="22">
        <dgm:presLayoutVars>
          <dgm:bulletEnabled val="1"/>
        </dgm:presLayoutVars>
      </dgm:prSet>
      <dgm:spPr/>
    </dgm:pt>
    <dgm:pt modelId="{8EBA4EDE-D72F-49D8-8DE3-1EF50F92C44D}" type="pres">
      <dgm:prSet presAssocID="{CFA6E77D-4163-4236-AA84-702A04F7A11B}" presName="sibTrans" presStyleCnt="0"/>
      <dgm:spPr/>
    </dgm:pt>
    <dgm:pt modelId="{AA106FE3-3E8E-4804-BA78-133980923ADD}" type="pres">
      <dgm:prSet presAssocID="{22088114-03CC-40B3-9762-BC226B9B505B}" presName="node" presStyleLbl="node1" presStyleIdx="15" presStyleCnt="22">
        <dgm:presLayoutVars>
          <dgm:bulletEnabled val="1"/>
        </dgm:presLayoutVars>
      </dgm:prSet>
      <dgm:spPr/>
    </dgm:pt>
    <dgm:pt modelId="{259F22B8-D86A-4EAE-B538-140A4D72409C}" type="pres">
      <dgm:prSet presAssocID="{667A6A8F-023E-4B0C-BFEE-00E2B193518C}" presName="sibTrans" presStyleCnt="0"/>
      <dgm:spPr/>
    </dgm:pt>
    <dgm:pt modelId="{2449E0E2-A78A-40AA-93D5-A183BFC3973E}" type="pres">
      <dgm:prSet presAssocID="{CF3D41E1-70AE-4309-851F-A876B267CC62}" presName="node" presStyleLbl="node1" presStyleIdx="16" presStyleCnt="22">
        <dgm:presLayoutVars>
          <dgm:bulletEnabled val="1"/>
        </dgm:presLayoutVars>
      </dgm:prSet>
      <dgm:spPr/>
    </dgm:pt>
    <dgm:pt modelId="{B168308B-9325-4315-8550-DE587430EEBA}" type="pres">
      <dgm:prSet presAssocID="{55747C8B-72D9-46E8-9F94-5638BA681F45}" presName="sibTrans" presStyleCnt="0"/>
      <dgm:spPr/>
    </dgm:pt>
    <dgm:pt modelId="{E6335C1B-8835-4905-9E7C-FA797CAB7FA7}" type="pres">
      <dgm:prSet presAssocID="{BE41CA3E-839C-430B-A3C7-B11644F0ADC8}" presName="node" presStyleLbl="node1" presStyleIdx="17" presStyleCnt="22">
        <dgm:presLayoutVars>
          <dgm:bulletEnabled val="1"/>
        </dgm:presLayoutVars>
      </dgm:prSet>
      <dgm:spPr/>
    </dgm:pt>
    <dgm:pt modelId="{2AA52D6F-9797-4CB7-980F-77F5D1D0197B}" type="pres">
      <dgm:prSet presAssocID="{CAC94988-A7FD-4112-A72F-95D006FD1247}" presName="sibTrans" presStyleCnt="0"/>
      <dgm:spPr/>
    </dgm:pt>
    <dgm:pt modelId="{A2E81C54-3AC1-40ED-A6A0-C6DBA534FF80}" type="pres">
      <dgm:prSet presAssocID="{FA1BEB81-0976-4409-8E9F-05D2AAD559D9}" presName="node" presStyleLbl="node1" presStyleIdx="18" presStyleCnt="22">
        <dgm:presLayoutVars>
          <dgm:bulletEnabled val="1"/>
        </dgm:presLayoutVars>
      </dgm:prSet>
      <dgm:spPr/>
    </dgm:pt>
    <dgm:pt modelId="{F28FB212-7A78-48DE-9E38-8634C3C74E00}" type="pres">
      <dgm:prSet presAssocID="{39A80D38-5153-4C13-AACA-402686726EFD}" presName="sibTrans" presStyleCnt="0"/>
      <dgm:spPr/>
    </dgm:pt>
    <dgm:pt modelId="{E710FE21-9393-4C6D-83CD-F17F6D753CCB}" type="pres">
      <dgm:prSet presAssocID="{0D6AA03C-2AE6-478F-86A1-542DF7EB5EFE}" presName="node" presStyleLbl="node1" presStyleIdx="19" presStyleCnt="22">
        <dgm:presLayoutVars>
          <dgm:bulletEnabled val="1"/>
        </dgm:presLayoutVars>
      </dgm:prSet>
      <dgm:spPr/>
    </dgm:pt>
    <dgm:pt modelId="{A360EE59-016F-4629-AF70-CDE5B4EAEDCA}" type="pres">
      <dgm:prSet presAssocID="{5D279857-9BFA-4C1A-8525-B8048A8153DF}" presName="sibTrans" presStyleCnt="0"/>
      <dgm:spPr/>
    </dgm:pt>
    <dgm:pt modelId="{EA30B27B-85BA-467A-8004-4CD3A7D72A98}" type="pres">
      <dgm:prSet presAssocID="{7FE0A5A1-B830-4F65-B79B-0CE459358133}" presName="node" presStyleLbl="node1" presStyleIdx="20" presStyleCnt="22">
        <dgm:presLayoutVars>
          <dgm:bulletEnabled val="1"/>
        </dgm:presLayoutVars>
      </dgm:prSet>
      <dgm:spPr/>
    </dgm:pt>
    <dgm:pt modelId="{2F0A6E02-4BC5-4CF5-9B84-DC4A760685C4}" type="pres">
      <dgm:prSet presAssocID="{DEE46103-212C-4422-B8BE-05374AA36A3D}" presName="sibTrans" presStyleCnt="0"/>
      <dgm:spPr/>
    </dgm:pt>
    <dgm:pt modelId="{21746C99-A4D7-4B37-9F06-574BF62924DC}" type="pres">
      <dgm:prSet presAssocID="{291D1D35-3F5F-4D00-AF54-BFA2287E63A1}" presName="node" presStyleLbl="node1" presStyleIdx="21" presStyleCnt="22">
        <dgm:presLayoutVars>
          <dgm:bulletEnabled val="1"/>
        </dgm:presLayoutVars>
      </dgm:prSet>
      <dgm:spPr/>
    </dgm:pt>
  </dgm:ptLst>
  <dgm:cxnLst>
    <dgm:cxn modelId="{CF946301-B157-4C1F-813C-9C4FE226D042}" type="presOf" srcId="{22088114-03CC-40B3-9762-BC226B9B505B}" destId="{AA106FE3-3E8E-4804-BA78-133980923ADD}" srcOrd="0" destOrd="0" presId="urn:microsoft.com/office/officeart/2005/8/layout/default"/>
    <dgm:cxn modelId="{A65EBE01-5109-44BE-8B97-9621ECD93879}" type="presOf" srcId="{B7006CDF-9D19-44BD-8039-F296864B26BC}" destId="{4BA34D81-55D1-4537-8AEF-15D4982DE681}" srcOrd="0" destOrd="0" presId="urn:microsoft.com/office/officeart/2005/8/layout/default"/>
    <dgm:cxn modelId="{C7FB5909-440A-4D47-91EB-8287FCE382BA}" type="presOf" srcId="{97741742-E112-4AAE-8B42-FD3663FCC267}" destId="{79D3EEF4-10C8-4C5B-B50A-2C03F9DF2D58}" srcOrd="0" destOrd="0" presId="urn:microsoft.com/office/officeart/2005/8/layout/default"/>
    <dgm:cxn modelId="{2EE40D0E-FBBF-4773-B946-DC8F7666EBD1}" type="presOf" srcId="{BE41CA3E-839C-430B-A3C7-B11644F0ADC8}" destId="{E6335C1B-8835-4905-9E7C-FA797CAB7FA7}" srcOrd="0" destOrd="0" presId="urn:microsoft.com/office/officeart/2005/8/layout/default"/>
    <dgm:cxn modelId="{CF28AB13-329A-4235-9331-B2877AA99DB9}" type="presOf" srcId="{F6355E26-7655-4DAE-8897-03997BDCF6BB}" destId="{864FC382-62FF-402D-855E-CBA5C812E4BE}" srcOrd="0" destOrd="0" presId="urn:microsoft.com/office/officeart/2005/8/layout/default"/>
    <dgm:cxn modelId="{EA543917-ECBC-4265-A822-ABCE3A9933D5}" type="presOf" srcId="{291D1D35-3F5F-4D00-AF54-BFA2287E63A1}" destId="{21746C99-A4D7-4B37-9F06-574BF62924DC}" srcOrd="0" destOrd="0" presId="urn:microsoft.com/office/officeart/2005/8/layout/default"/>
    <dgm:cxn modelId="{9D3D271B-771B-42F3-B832-DAA596B61DD3}" type="presOf" srcId="{7FE0A5A1-B830-4F65-B79B-0CE459358133}" destId="{EA30B27B-85BA-467A-8004-4CD3A7D72A98}" srcOrd="0" destOrd="0" presId="urn:microsoft.com/office/officeart/2005/8/layout/default"/>
    <dgm:cxn modelId="{B7519D1C-C0DB-48B5-AA0E-9AC375FF0D68}" srcId="{F6355E26-7655-4DAE-8897-03997BDCF6BB}" destId="{6ED08A44-E594-4626-9AAA-349770B122D6}" srcOrd="1" destOrd="0" parTransId="{C89C1179-947B-4CB0-8FD4-FD0A11C82738}" sibTransId="{617CE3C2-A6F8-46F8-9801-26F33BD4A238}"/>
    <dgm:cxn modelId="{DF29C91D-EA5E-433E-893C-6605F457B699}" srcId="{F6355E26-7655-4DAE-8897-03997BDCF6BB}" destId="{523E476D-CE55-47B3-A7A7-850A1B9352E1}" srcOrd="5" destOrd="0" parTransId="{FFEBED9E-D478-47E3-A499-84A6B479E184}" sibTransId="{E28B73E3-90E2-4A9B-8285-D1C276C7DB66}"/>
    <dgm:cxn modelId="{5EA97A22-7A58-4D63-9B5B-56D788AF9CC7}" type="presOf" srcId="{3D4A9EC3-1CDC-4C41-AF88-FC2A7FF8D718}" destId="{40EEF061-AC52-410D-9D7B-1F6B2B9856EE}" srcOrd="0" destOrd="0" presId="urn:microsoft.com/office/officeart/2005/8/layout/default"/>
    <dgm:cxn modelId="{B23CBA2B-04C5-4958-961B-3F3695875260}" srcId="{F6355E26-7655-4DAE-8897-03997BDCF6BB}" destId="{ABFB4A19-E9A3-4329-90BB-7131F045F967}" srcOrd="3" destOrd="0" parTransId="{BA7BAE3C-3D09-45D4-9346-393DA9178702}" sibTransId="{4429BF2B-6AC1-4C1F-8742-2298CBD3C87A}"/>
    <dgm:cxn modelId="{ADAADA3C-3BE2-4B13-8C9C-DB0C11105DD7}" type="presOf" srcId="{F8D2BC86-AA4A-40FB-9F36-72B937648C06}" destId="{C640411F-3EA4-439C-BC48-D4E9FE90E192}" srcOrd="0" destOrd="0" presId="urn:microsoft.com/office/officeart/2005/8/layout/default"/>
    <dgm:cxn modelId="{CE8C253E-9A32-4205-88DC-7F160C3A1047}" type="presOf" srcId="{ABFB4A19-E9A3-4329-90BB-7131F045F967}" destId="{39C0CB59-DD76-4795-8F86-84D6EAE54197}" srcOrd="0" destOrd="0" presId="urn:microsoft.com/office/officeart/2005/8/layout/default"/>
    <dgm:cxn modelId="{F57A933E-F656-4CDA-BA60-18DFFFC3D7D8}" type="presOf" srcId="{523E476D-CE55-47B3-A7A7-850A1B9352E1}" destId="{FB778D5B-0E26-45FC-891C-562A213CA26F}" srcOrd="0" destOrd="0" presId="urn:microsoft.com/office/officeart/2005/8/layout/default"/>
    <dgm:cxn modelId="{280EC75B-31DA-47A3-B8CF-6EE0EDC5DDDD}" srcId="{F6355E26-7655-4DAE-8897-03997BDCF6BB}" destId="{3D4A9EC3-1CDC-4C41-AF88-FC2A7FF8D718}" srcOrd="13" destOrd="0" parTransId="{43491B8F-9954-42FC-B9DE-FBE24E56B673}" sibTransId="{0EFD74C6-D3B6-4467-BE43-DF2E1050068E}"/>
    <dgm:cxn modelId="{F4E4F25C-B13E-4709-B2F4-CD996785CE25}" srcId="{E2F49BDF-13C3-4FC9-92FE-76209D2B5310}" destId="{17F954F2-2AEF-48EB-A4BC-5801E75330F1}" srcOrd="0" destOrd="0" parTransId="{AE058F38-4DB4-4971-A43A-874963BE2259}" sibTransId="{966B57A6-2CBF-44D4-9B69-0E0A594056D0}"/>
    <dgm:cxn modelId="{0480D160-0692-4F31-A3AD-6563B70BDC9A}" type="presOf" srcId="{17F954F2-2AEF-48EB-A4BC-5801E75330F1}" destId="{9D49F36C-57DB-43B5-AC67-C020D526DBB5}" srcOrd="0" destOrd="1" presId="urn:microsoft.com/office/officeart/2005/8/layout/default"/>
    <dgm:cxn modelId="{D57E4342-3039-4F92-A585-FF715D3042B1}" srcId="{F6355E26-7655-4DAE-8897-03997BDCF6BB}" destId="{9F943A22-E791-4A46-B7C2-3E27FE3CB6F0}" srcOrd="10" destOrd="0" parTransId="{72164FCE-C658-43E9-8690-291595FD5656}" sibTransId="{A4CF4DBF-F52E-4A1F-944A-E21E015C831F}"/>
    <dgm:cxn modelId="{9AF8516D-8BA1-4DCE-8229-7A46FB9B028B}" type="presOf" srcId="{F70C0380-8FE7-4155-BA9E-48461FDF9391}" destId="{00E8B023-17C9-416E-9F07-1F86EB209B13}" srcOrd="0" destOrd="0" presId="urn:microsoft.com/office/officeart/2005/8/layout/default"/>
    <dgm:cxn modelId="{230EFE6E-A98A-46B2-AB5C-41A7BEEACB5D}" type="presOf" srcId="{92DED056-D8CE-4FDB-ADDB-66762DCA73E4}" destId="{73EAA2A2-783B-48FD-869C-9A2750B05C9C}" srcOrd="0" destOrd="0" presId="urn:microsoft.com/office/officeart/2005/8/layout/default"/>
    <dgm:cxn modelId="{D2D11A6F-ED4A-4105-B76E-3BE08BD01471}" srcId="{F6355E26-7655-4DAE-8897-03997BDCF6BB}" destId="{BE41CA3E-839C-430B-A3C7-B11644F0ADC8}" srcOrd="17" destOrd="0" parTransId="{A4087886-1258-44C3-9DC1-060D6256908F}" sibTransId="{CAC94988-A7FD-4112-A72F-95D006FD1247}"/>
    <dgm:cxn modelId="{7CDFFE6F-15D9-4766-A966-17BDB9499436}" srcId="{F6355E26-7655-4DAE-8897-03997BDCF6BB}" destId="{867847B1-1E8B-46BD-B584-44E8E2BB481A}" srcOrd="2" destOrd="0" parTransId="{C1D964DA-E3A4-46B0-949C-2D4F7E6064A8}" sibTransId="{D33B5320-A038-4593-9091-D0AC64CEB844}"/>
    <dgm:cxn modelId="{6270A374-1628-448E-8448-666B00F997DD}" srcId="{F6355E26-7655-4DAE-8897-03997BDCF6BB}" destId="{92DED056-D8CE-4FDB-ADDB-66762DCA73E4}" srcOrd="14" destOrd="0" parTransId="{1B198B93-09E2-40B7-AADC-7417DE2DA981}" sibTransId="{CFA6E77D-4163-4236-AA84-702A04F7A11B}"/>
    <dgm:cxn modelId="{D29F7076-CC54-4F11-9372-CF26B6DC8BB4}" srcId="{F6355E26-7655-4DAE-8897-03997BDCF6BB}" destId="{97741742-E112-4AAE-8B42-FD3663FCC267}" srcOrd="4" destOrd="0" parTransId="{739C9304-E7AB-41C5-A6C0-51D78F669CF3}" sibTransId="{EDD82861-92D0-46C8-8444-BD9C69B4DAE7}"/>
    <dgm:cxn modelId="{35E29980-58C0-4F6C-90BE-740730DD3CA0}" type="presOf" srcId="{EE3D64E6-614D-4210-BDA5-B06EABBDB0C7}" destId="{483CAA58-18DA-4E53-8F99-C3CDBDD179B9}" srcOrd="0" destOrd="0" presId="urn:microsoft.com/office/officeart/2005/8/layout/default"/>
    <dgm:cxn modelId="{4617D582-80FD-433D-BB8A-06647191916F}" type="presOf" srcId="{E2F49BDF-13C3-4FC9-92FE-76209D2B5310}" destId="{9D49F36C-57DB-43B5-AC67-C020D526DBB5}" srcOrd="0" destOrd="0" presId="urn:microsoft.com/office/officeart/2005/8/layout/default"/>
    <dgm:cxn modelId="{A571CB83-ADBF-4D44-903B-7868F7CD2ED7}" type="presOf" srcId="{BFCE17A3-282C-4D98-8BCE-78F43136D2B2}" destId="{0F89E994-DD5C-42D4-9FDB-9C3D529B0DA7}" srcOrd="0" destOrd="0" presId="urn:microsoft.com/office/officeart/2005/8/layout/default"/>
    <dgm:cxn modelId="{AB2FE786-15A4-4664-BB11-7ACC4C41FF87}" srcId="{F6355E26-7655-4DAE-8897-03997BDCF6BB}" destId="{CF3D41E1-70AE-4309-851F-A876B267CC62}" srcOrd="16" destOrd="0" parTransId="{2E9DE91E-1BAC-4132-BD75-598D28E54D32}" sibTransId="{55747C8B-72D9-46E8-9F94-5638BA681F45}"/>
    <dgm:cxn modelId="{EE798B98-70F2-4F01-A0FF-0BA444BF714D}" type="presOf" srcId="{0D6AA03C-2AE6-478F-86A1-542DF7EB5EFE}" destId="{E710FE21-9393-4C6D-83CD-F17F6D753CCB}" srcOrd="0" destOrd="0" presId="urn:microsoft.com/office/officeart/2005/8/layout/default"/>
    <dgm:cxn modelId="{9B2D169E-C794-456C-90B6-2A5EA70AA4AF}" type="presOf" srcId="{CF3D41E1-70AE-4309-851F-A876B267CC62}" destId="{2449E0E2-A78A-40AA-93D5-A183BFC3973E}" srcOrd="0" destOrd="0" presId="urn:microsoft.com/office/officeart/2005/8/layout/default"/>
    <dgm:cxn modelId="{9226B1A4-2A99-410D-823C-41B29A69C957}" srcId="{F6355E26-7655-4DAE-8897-03997BDCF6BB}" destId="{B7006CDF-9D19-44BD-8039-F296864B26BC}" srcOrd="7" destOrd="0" parTransId="{8104C858-D881-4999-A4C6-48301ADE2D03}" sibTransId="{9621CB5E-6F37-4624-B21D-33D42BE55E24}"/>
    <dgm:cxn modelId="{15749BA7-50AD-492C-989A-64D1551B597B}" srcId="{F6355E26-7655-4DAE-8897-03997BDCF6BB}" destId="{7FE0A5A1-B830-4F65-B79B-0CE459358133}" srcOrd="20" destOrd="0" parTransId="{A251FB44-4027-4A0E-86AA-D40D6B06AF7C}" sibTransId="{DEE46103-212C-4422-B8BE-05374AA36A3D}"/>
    <dgm:cxn modelId="{31B4CBAD-3757-4288-B094-74DCF8F4DEFD}" srcId="{F6355E26-7655-4DAE-8897-03997BDCF6BB}" destId="{F8D2BC86-AA4A-40FB-9F36-72B937648C06}" srcOrd="6" destOrd="0" parTransId="{A591990D-AB32-48A9-BF8B-7446F5342C1D}" sibTransId="{29C83E05-52A6-4739-A1BE-91432EFE499C}"/>
    <dgm:cxn modelId="{CC33E7B2-CA3A-4030-A9DB-874E49CDB0CE}" type="presOf" srcId="{34068D4A-051E-4B5B-9952-B06943DCE87B}" destId="{78DF0642-E5E9-496A-B01A-7EB625058300}" srcOrd="0" destOrd="0" presId="urn:microsoft.com/office/officeart/2005/8/layout/default"/>
    <dgm:cxn modelId="{2205F1B7-0258-43D6-BD87-7256836AA025}" type="presOf" srcId="{9F943A22-E791-4A46-B7C2-3E27FE3CB6F0}" destId="{395DBCD1-C688-444E-9E65-C46258EBB531}" srcOrd="0" destOrd="0" presId="urn:microsoft.com/office/officeart/2005/8/layout/default"/>
    <dgm:cxn modelId="{AA0CDDBE-B55B-4EC7-B566-827307E10AA8}" srcId="{F6355E26-7655-4DAE-8897-03997BDCF6BB}" destId="{FA1BEB81-0976-4409-8E9F-05D2AAD559D9}" srcOrd="18" destOrd="0" parTransId="{E130D974-DF0E-4A3C-BC68-594CFB2C8AAC}" sibTransId="{39A80D38-5153-4C13-AACA-402686726EFD}"/>
    <dgm:cxn modelId="{F0020FBF-E9C9-4776-A904-1BA38DA65865}" srcId="{F6355E26-7655-4DAE-8897-03997BDCF6BB}" destId="{E2F49BDF-13C3-4FC9-92FE-76209D2B5310}" srcOrd="0" destOrd="0" parTransId="{5B4D5D6D-A715-4773-BDCB-BF0B13D087C8}" sibTransId="{A819B688-CA7D-48D3-BE80-FDB3CD0AF222}"/>
    <dgm:cxn modelId="{505E59C7-A22E-4E61-B783-2C2AF23E3280}" srcId="{F6355E26-7655-4DAE-8897-03997BDCF6BB}" destId="{BFCE17A3-282C-4D98-8BCE-78F43136D2B2}" srcOrd="9" destOrd="0" parTransId="{672EB5A8-5FDE-4155-B89D-07820F9AFDB5}" sibTransId="{2B128B0F-CDCB-4D15-A6BF-AE130B5D93F4}"/>
    <dgm:cxn modelId="{276801CB-653A-4E7A-9F5F-7F037F895771}" srcId="{F6355E26-7655-4DAE-8897-03997BDCF6BB}" destId="{34068D4A-051E-4B5B-9952-B06943DCE87B}" srcOrd="8" destOrd="0" parTransId="{2447C7D9-5B13-4E5B-AD4C-057A4AB3C326}" sibTransId="{7BFE1AB4-ED27-44CE-8AA7-E0C73858841B}"/>
    <dgm:cxn modelId="{E34827CC-106E-4C93-8CD1-AFFA92DB815F}" srcId="{F6355E26-7655-4DAE-8897-03997BDCF6BB}" destId="{0D6AA03C-2AE6-478F-86A1-542DF7EB5EFE}" srcOrd="19" destOrd="0" parTransId="{52C13744-787D-47E1-8F01-BDDC7DDC9426}" sibTransId="{5D279857-9BFA-4C1A-8525-B8048A8153DF}"/>
    <dgm:cxn modelId="{DBA42BD5-88F9-48FE-97E0-923D95485E03}" type="presOf" srcId="{6ED08A44-E594-4626-9AAA-349770B122D6}" destId="{42583073-2582-4BD5-857E-0265AAA20080}" srcOrd="0" destOrd="0" presId="urn:microsoft.com/office/officeart/2005/8/layout/default"/>
    <dgm:cxn modelId="{933F5ED7-4053-419F-A7E0-7793B01CE7DA}" srcId="{F6355E26-7655-4DAE-8897-03997BDCF6BB}" destId="{22088114-03CC-40B3-9762-BC226B9B505B}" srcOrd="15" destOrd="0" parTransId="{D56E5302-F9CA-4800-B485-C9A6BB20FBE4}" sibTransId="{667A6A8F-023E-4B0C-BFEE-00E2B193518C}"/>
    <dgm:cxn modelId="{DB2612E4-3F49-42D3-8E7E-5937377341AC}" srcId="{F6355E26-7655-4DAE-8897-03997BDCF6BB}" destId="{EE3D64E6-614D-4210-BDA5-B06EABBDB0C7}" srcOrd="11" destOrd="0" parTransId="{305BE731-5882-4299-82C1-FEA2B9D43ABE}" sibTransId="{139BEB9A-ADC1-4262-B4C5-2AF5DD5D7D1C}"/>
    <dgm:cxn modelId="{54F03AEB-517A-4068-8468-55C9951056DA}" srcId="{F6355E26-7655-4DAE-8897-03997BDCF6BB}" destId="{291D1D35-3F5F-4D00-AF54-BFA2287E63A1}" srcOrd="21" destOrd="0" parTransId="{916C2474-78FA-4F6E-B29C-07B14F438F6A}" sibTransId="{F23D92D7-B786-47FE-83E9-7B3CC370775C}"/>
    <dgm:cxn modelId="{0AF8E7EB-D43B-4A30-BA5A-BA6D7534D5B2}" type="presOf" srcId="{867847B1-1E8B-46BD-B584-44E8E2BB481A}" destId="{1E34315F-EBFA-42D3-886B-33EEAFD444C7}" srcOrd="0" destOrd="0" presId="urn:microsoft.com/office/officeart/2005/8/layout/default"/>
    <dgm:cxn modelId="{98143BEE-7C19-4AD5-8AEC-D667D4BFA5E3}" srcId="{F6355E26-7655-4DAE-8897-03997BDCF6BB}" destId="{F70C0380-8FE7-4155-BA9E-48461FDF9391}" srcOrd="12" destOrd="0" parTransId="{6D99ED70-F858-4335-BD70-B2849CB87883}" sibTransId="{DBC87202-9EEC-4F75-B478-7C07054789C7}"/>
    <dgm:cxn modelId="{FF7112F8-AA91-486F-B40C-D51E48F135AB}" type="presOf" srcId="{FA1BEB81-0976-4409-8E9F-05D2AAD559D9}" destId="{A2E81C54-3AC1-40ED-A6A0-C6DBA534FF80}" srcOrd="0" destOrd="0" presId="urn:microsoft.com/office/officeart/2005/8/layout/default"/>
    <dgm:cxn modelId="{CC6B92C4-EF50-4A21-A98F-94477130BDE9}" type="presParOf" srcId="{864FC382-62FF-402D-855E-CBA5C812E4BE}" destId="{9D49F36C-57DB-43B5-AC67-C020D526DBB5}" srcOrd="0" destOrd="0" presId="urn:microsoft.com/office/officeart/2005/8/layout/default"/>
    <dgm:cxn modelId="{667CB0D6-1086-45E8-AF7D-568045F9F07E}" type="presParOf" srcId="{864FC382-62FF-402D-855E-CBA5C812E4BE}" destId="{1B5CC276-B32C-4097-AFB0-658940919AD4}" srcOrd="1" destOrd="0" presId="urn:microsoft.com/office/officeart/2005/8/layout/default"/>
    <dgm:cxn modelId="{43A86894-05D5-47E3-A3EA-97FF75F59394}" type="presParOf" srcId="{864FC382-62FF-402D-855E-CBA5C812E4BE}" destId="{42583073-2582-4BD5-857E-0265AAA20080}" srcOrd="2" destOrd="0" presId="urn:microsoft.com/office/officeart/2005/8/layout/default"/>
    <dgm:cxn modelId="{8C01319A-1F44-4967-8608-8A5B6FFA20A8}" type="presParOf" srcId="{864FC382-62FF-402D-855E-CBA5C812E4BE}" destId="{F75A43A2-CC37-4F91-9B01-15B53777C648}" srcOrd="3" destOrd="0" presId="urn:microsoft.com/office/officeart/2005/8/layout/default"/>
    <dgm:cxn modelId="{7EAE2F95-B7F1-41D0-9171-24EF470F5A24}" type="presParOf" srcId="{864FC382-62FF-402D-855E-CBA5C812E4BE}" destId="{1E34315F-EBFA-42D3-886B-33EEAFD444C7}" srcOrd="4" destOrd="0" presId="urn:microsoft.com/office/officeart/2005/8/layout/default"/>
    <dgm:cxn modelId="{3489040D-C223-4FA4-851D-A315CA416088}" type="presParOf" srcId="{864FC382-62FF-402D-855E-CBA5C812E4BE}" destId="{B9BFFBC2-2322-43F8-B2E9-7837FF05D315}" srcOrd="5" destOrd="0" presId="urn:microsoft.com/office/officeart/2005/8/layout/default"/>
    <dgm:cxn modelId="{A0F5F1E0-B267-4DB3-8436-8E9E1FB66021}" type="presParOf" srcId="{864FC382-62FF-402D-855E-CBA5C812E4BE}" destId="{39C0CB59-DD76-4795-8F86-84D6EAE54197}" srcOrd="6" destOrd="0" presId="urn:microsoft.com/office/officeart/2005/8/layout/default"/>
    <dgm:cxn modelId="{BD0D3725-8123-4236-AED5-546C65ABF1DA}" type="presParOf" srcId="{864FC382-62FF-402D-855E-CBA5C812E4BE}" destId="{FE2A370D-B142-432A-BB8C-3EA905CEDEDE}" srcOrd="7" destOrd="0" presId="urn:microsoft.com/office/officeart/2005/8/layout/default"/>
    <dgm:cxn modelId="{3EE6E4CD-2C4F-4F53-8735-C429138E11ED}" type="presParOf" srcId="{864FC382-62FF-402D-855E-CBA5C812E4BE}" destId="{79D3EEF4-10C8-4C5B-B50A-2C03F9DF2D58}" srcOrd="8" destOrd="0" presId="urn:microsoft.com/office/officeart/2005/8/layout/default"/>
    <dgm:cxn modelId="{733623D1-2863-4C47-A601-49CAD396B8FB}" type="presParOf" srcId="{864FC382-62FF-402D-855E-CBA5C812E4BE}" destId="{920B399A-3D36-4D18-8BDA-11C36851ECF3}" srcOrd="9" destOrd="0" presId="urn:microsoft.com/office/officeart/2005/8/layout/default"/>
    <dgm:cxn modelId="{CC882DDB-17BB-4E38-AF3A-8BDF25EE5B00}" type="presParOf" srcId="{864FC382-62FF-402D-855E-CBA5C812E4BE}" destId="{FB778D5B-0E26-45FC-891C-562A213CA26F}" srcOrd="10" destOrd="0" presId="urn:microsoft.com/office/officeart/2005/8/layout/default"/>
    <dgm:cxn modelId="{95C5046F-0F6D-40B9-9FE2-B9C7E056881E}" type="presParOf" srcId="{864FC382-62FF-402D-855E-CBA5C812E4BE}" destId="{A973F288-FA81-4877-9A9A-3A5E94FE7D61}" srcOrd="11" destOrd="0" presId="urn:microsoft.com/office/officeart/2005/8/layout/default"/>
    <dgm:cxn modelId="{E9BCE02C-C7DD-45E8-92F1-65E78B2EF5AD}" type="presParOf" srcId="{864FC382-62FF-402D-855E-CBA5C812E4BE}" destId="{C640411F-3EA4-439C-BC48-D4E9FE90E192}" srcOrd="12" destOrd="0" presId="urn:microsoft.com/office/officeart/2005/8/layout/default"/>
    <dgm:cxn modelId="{1176385D-B4D5-4F77-9730-A8842FF26978}" type="presParOf" srcId="{864FC382-62FF-402D-855E-CBA5C812E4BE}" destId="{17AEF5C6-3952-429F-9BBA-C31EC32C1A43}" srcOrd="13" destOrd="0" presId="urn:microsoft.com/office/officeart/2005/8/layout/default"/>
    <dgm:cxn modelId="{01801EBA-CD55-42BF-83B9-FA7497560AC8}" type="presParOf" srcId="{864FC382-62FF-402D-855E-CBA5C812E4BE}" destId="{4BA34D81-55D1-4537-8AEF-15D4982DE681}" srcOrd="14" destOrd="0" presId="urn:microsoft.com/office/officeart/2005/8/layout/default"/>
    <dgm:cxn modelId="{1AF3CFC4-5371-4904-861A-10C4B164A7D7}" type="presParOf" srcId="{864FC382-62FF-402D-855E-CBA5C812E4BE}" destId="{CFD4B778-D0B1-4840-86D8-0D8ED032AEB0}" srcOrd="15" destOrd="0" presId="urn:microsoft.com/office/officeart/2005/8/layout/default"/>
    <dgm:cxn modelId="{8EDDE71C-8E65-4EDB-A164-BAAF1E059B7A}" type="presParOf" srcId="{864FC382-62FF-402D-855E-CBA5C812E4BE}" destId="{78DF0642-E5E9-496A-B01A-7EB625058300}" srcOrd="16" destOrd="0" presId="urn:microsoft.com/office/officeart/2005/8/layout/default"/>
    <dgm:cxn modelId="{6F6E4779-CB8F-4D09-8AC8-EA506E2F6D41}" type="presParOf" srcId="{864FC382-62FF-402D-855E-CBA5C812E4BE}" destId="{51F66D2D-DADB-457D-8F5A-FB54C82651DB}" srcOrd="17" destOrd="0" presId="urn:microsoft.com/office/officeart/2005/8/layout/default"/>
    <dgm:cxn modelId="{19E7690C-4812-4699-83C7-39DCF55E1F71}" type="presParOf" srcId="{864FC382-62FF-402D-855E-CBA5C812E4BE}" destId="{0F89E994-DD5C-42D4-9FDB-9C3D529B0DA7}" srcOrd="18" destOrd="0" presId="urn:microsoft.com/office/officeart/2005/8/layout/default"/>
    <dgm:cxn modelId="{7EB7F9DC-B37F-4BDA-824C-460C3CDDDFB6}" type="presParOf" srcId="{864FC382-62FF-402D-855E-CBA5C812E4BE}" destId="{A071B2D4-25E6-4189-AD5F-C253F8D0AA11}" srcOrd="19" destOrd="0" presId="urn:microsoft.com/office/officeart/2005/8/layout/default"/>
    <dgm:cxn modelId="{B2F66FE0-213E-4187-9748-1D68FB2577C2}" type="presParOf" srcId="{864FC382-62FF-402D-855E-CBA5C812E4BE}" destId="{395DBCD1-C688-444E-9E65-C46258EBB531}" srcOrd="20" destOrd="0" presId="urn:microsoft.com/office/officeart/2005/8/layout/default"/>
    <dgm:cxn modelId="{3875FE0D-D82E-417B-ACE2-C6C952232937}" type="presParOf" srcId="{864FC382-62FF-402D-855E-CBA5C812E4BE}" destId="{7BD32AC0-3F45-461B-8EF8-7E81AB4A7F27}" srcOrd="21" destOrd="0" presId="urn:microsoft.com/office/officeart/2005/8/layout/default"/>
    <dgm:cxn modelId="{E05E5E8D-D16D-4BF6-9AF6-BF2610C3C3C1}" type="presParOf" srcId="{864FC382-62FF-402D-855E-CBA5C812E4BE}" destId="{483CAA58-18DA-4E53-8F99-C3CDBDD179B9}" srcOrd="22" destOrd="0" presId="urn:microsoft.com/office/officeart/2005/8/layout/default"/>
    <dgm:cxn modelId="{3CDFAAF0-0712-4FC4-9642-A61693DBA1EC}" type="presParOf" srcId="{864FC382-62FF-402D-855E-CBA5C812E4BE}" destId="{118CAB87-116D-43F0-A99A-DE5029A9CBF1}" srcOrd="23" destOrd="0" presId="urn:microsoft.com/office/officeart/2005/8/layout/default"/>
    <dgm:cxn modelId="{2BE2B388-30A6-4687-8904-D6DB24E3D7F1}" type="presParOf" srcId="{864FC382-62FF-402D-855E-CBA5C812E4BE}" destId="{00E8B023-17C9-416E-9F07-1F86EB209B13}" srcOrd="24" destOrd="0" presId="urn:microsoft.com/office/officeart/2005/8/layout/default"/>
    <dgm:cxn modelId="{6E27C6F6-6CFF-446E-A9DE-C87DA038D9FD}" type="presParOf" srcId="{864FC382-62FF-402D-855E-CBA5C812E4BE}" destId="{E822279D-7D28-4FE6-B4F4-38547FBF99CF}" srcOrd="25" destOrd="0" presId="urn:microsoft.com/office/officeart/2005/8/layout/default"/>
    <dgm:cxn modelId="{B5D4C4F6-7DAA-411E-8921-F2B4F9D3C7E4}" type="presParOf" srcId="{864FC382-62FF-402D-855E-CBA5C812E4BE}" destId="{40EEF061-AC52-410D-9D7B-1F6B2B9856EE}" srcOrd="26" destOrd="0" presId="urn:microsoft.com/office/officeart/2005/8/layout/default"/>
    <dgm:cxn modelId="{5EFCE2A4-C0D2-49F5-9838-30DF56859F70}" type="presParOf" srcId="{864FC382-62FF-402D-855E-CBA5C812E4BE}" destId="{C05FD079-2753-415A-8D2F-451A6BEDBFDB}" srcOrd="27" destOrd="0" presId="urn:microsoft.com/office/officeart/2005/8/layout/default"/>
    <dgm:cxn modelId="{7809B885-1B1B-4EA5-9C4F-B11AFE5A7B2E}" type="presParOf" srcId="{864FC382-62FF-402D-855E-CBA5C812E4BE}" destId="{73EAA2A2-783B-48FD-869C-9A2750B05C9C}" srcOrd="28" destOrd="0" presId="urn:microsoft.com/office/officeart/2005/8/layout/default"/>
    <dgm:cxn modelId="{076E7280-6824-4B36-B896-4506F6BF1C1A}" type="presParOf" srcId="{864FC382-62FF-402D-855E-CBA5C812E4BE}" destId="{8EBA4EDE-D72F-49D8-8DE3-1EF50F92C44D}" srcOrd="29" destOrd="0" presId="urn:microsoft.com/office/officeart/2005/8/layout/default"/>
    <dgm:cxn modelId="{45D8A96B-8379-4942-B9FF-58F8422B17B4}" type="presParOf" srcId="{864FC382-62FF-402D-855E-CBA5C812E4BE}" destId="{AA106FE3-3E8E-4804-BA78-133980923ADD}" srcOrd="30" destOrd="0" presId="urn:microsoft.com/office/officeart/2005/8/layout/default"/>
    <dgm:cxn modelId="{5793523F-68AF-4235-B6E1-5A0548CD6CED}" type="presParOf" srcId="{864FC382-62FF-402D-855E-CBA5C812E4BE}" destId="{259F22B8-D86A-4EAE-B538-140A4D72409C}" srcOrd="31" destOrd="0" presId="urn:microsoft.com/office/officeart/2005/8/layout/default"/>
    <dgm:cxn modelId="{95B4A3D6-C3EF-4E9C-989A-FF1269042B9F}" type="presParOf" srcId="{864FC382-62FF-402D-855E-CBA5C812E4BE}" destId="{2449E0E2-A78A-40AA-93D5-A183BFC3973E}" srcOrd="32" destOrd="0" presId="urn:microsoft.com/office/officeart/2005/8/layout/default"/>
    <dgm:cxn modelId="{CB327D94-036E-4FE7-874D-10EB747D14D6}" type="presParOf" srcId="{864FC382-62FF-402D-855E-CBA5C812E4BE}" destId="{B168308B-9325-4315-8550-DE587430EEBA}" srcOrd="33" destOrd="0" presId="urn:microsoft.com/office/officeart/2005/8/layout/default"/>
    <dgm:cxn modelId="{AB750C9A-E11E-4CD2-8722-EDF6298C2481}" type="presParOf" srcId="{864FC382-62FF-402D-855E-CBA5C812E4BE}" destId="{E6335C1B-8835-4905-9E7C-FA797CAB7FA7}" srcOrd="34" destOrd="0" presId="urn:microsoft.com/office/officeart/2005/8/layout/default"/>
    <dgm:cxn modelId="{B7FA8CE5-8D7D-4067-9539-ACA14F0F01B9}" type="presParOf" srcId="{864FC382-62FF-402D-855E-CBA5C812E4BE}" destId="{2AA52D6F-9797-4CB7-980F-77F5D1D0197B}" srcOrd="35" destOrd="0" presId="urn:microsoft.com/office/officeart/2005/8/layout/default"/>
    <dgm:cxn modelId="{B45FF459-EFC1-499F-8061-23D2A2B322A4}" type="presParOf" srcId="{864FC382-62FF-402D-855E-CBA5C812E4BE}" destId="{A2E81C54-3AC1-40ED-A6A0-C6DBA534FF80}" srcOrd="36" destOrd="0" presId="urn:microsoft.com/office/officeart/2005/8/layout/default"/>
    <dgm:cxn modelId="{7466F7BB-E00F-40F2-B152-B3BC40C4F672}" type="presParOf" srcId="{864FC382-62FF-402D-855E-CBA5C812E4BE}" destId="{F28FB212-7A78-48DE-9E38-8634C3C74E00}" srcOrd="37" destOrd="0" presId="urn:microsoft.com/office/officeart/2005/8/layout/default"/>
    <dgm:cxn modelId="{9A909C27-2672-4396-BE91-8385B39FDE17}" type="presParOf" srcId="{864FC382-62FF-402D-855E-CBA5C812E4BE}" destId="{E710FE21-9393-4C6D-83CD-F17F6D753CCB}" srcOrd="38" destOrd="0" presId="urn:microsoft.com/office/officeart/2005/8/layout/default"/>
    <dgm:cxn modelId="{14784C90-631F-4AA4-ABB2-0DB8191F045A}" type="presParOf" srcId="{864FC382-62FF-402D-855E-CBA5C812E4BE}" destId="{A360EE59-016F-4629-AF70-CDE5B4EAEDCA}" srcOrd="39" destOrd="0" presId="urn:microsoft.com/office/officeart/2005/8/layout/default"/>
    <dgm:cxn modelId="{E9E756DC-4D72-4A20-ABF1-A7B3CA8E5DF0}" type="presParOf" srcId="{864FC382-62FF-402D-855E-CBA5C812E4BE}" destId="{EA30B27B-85BA-467A-8004-4CD3A7D72A98}" srcOrd="40" destOrd="0" presId="urn:microsoft.com/office/officeart/2005/8/layout/default"/>
    <dgm:cxn modelId="{6E36AF33-E5E5-402F-B23A-D63CA0980CD6}" type="presParOf" srcId="{864FC382-62FF-402D-855E-CBA5C812E4BE}" destId="{2F0A6E02-4BC5-4CF5-9B84-DC4A760685C4}" srcOrd="41" destOrd="0" presId="urn:microsoft.com/office/officeart/2005/8/layout/default"/>
    <dgm:cxn modelId="{5231360D-4797-4269-8829-7A390DCA9984}" type="presParOf" srcId="{864FC382-62FF-402D-855E-CBA5C812E4BE}" destId="{21746C99-A4D7-4B37-9F06-574BF62924DC}" srcOrd="4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53E50C-9920-4540-A7B6-ADA491600CD5}" type="doc">
      <dgm:prSet loTypeId="urn:microsoft.com/office/officeart/2017/3/layout/HorizontalPathTimeline" loCatId="process" qsTypeId="urn:microsoft.com/office/officeart/2005/8/quickstyle/simple1" qsCatId="simple" csTypeId="urn:microsoft.com/office/officeart/2005/8/colors/colorful1" csCatId="colorful" phldr="1"/>
      <dgm:spPr/>
      <dgm:t>
        <a:bodyPr/>
        <a:lstStyle/>
        <a:p>
          <a:endParaRPr lang="en-US"/>
        </a:p>
      </dgm:t>
    </dgm:pt>
    <dgm:pt modelId="{C8852D6E-F599-4FEF-9419-B3DE2B27CEF4}">
      <dgm:prSet/>
      <dgm:spPr/>
      <dgm:t>
        <a:bodyPr/>
        <a:lstStyle/>
        <a:p>
          <a:pPr>
            <a:defRPr b="1"/>
          </a:pPr>
          <a:r>
            <a:rPr lang="en-US"/>
            <a:t>Nov. 2021</a:t>
          </a:r>
        </a:p>
      </dgm:t>
    </dgm:pt>
    <dgm:pt modelId="{0D450B82-BBCF-4944-B660-02129DF0AD05}" type="parTrans" cxnId="{30EA7F8A-CD26-4A11-8A35-60EB5346565E}">
      <dgm:prSet/>
      <dgm:spPr/>
      <dgm:t>
        <a:bodyPr/>
        <a:lstStyle/>
        <a:p>
          <a:endParaRPr lang="en-US"/>
        </a:p>
      </dgm:t>
    </dgm:pt>
    <dgm:pt modelId="{FECE0484-6B6D-42AB-B44C-25F0760D54DB}" type="sibTrans" cxnId="{30EA7F8A-CD26-4A11-8A35-60EB5346565E}">
      <dgm:prSet/>
      <dgm:spPr/>
      <dgm:t>
        <a:bodyPr/>
        <a:lstStyle/>
        <a:p>
          <a:endParaRPr lang="en-US"/>
        </a:p>
      </dgm:t>
    </dgm:pt>
    <dgm:pt modelId="{4EBCF3DB-954C-456E-937E-1EB7246084A7}">
      <dgm:prSet/>
      <dgm:spPr/>
      <dgm:t>
        <a:bodyPr/>
        <a:lstStyle/>
        <a:p>
          <a:r>
            <a:rPr lang="en-US" dirty="0"/>
            <a:t>Bipartisan Infrastructure Law (November 2021) makes the largest long-term investment in our nation’s infrastructure in nearly a century</a:t>
          </a:r>
        </a:p>
      </dgm:t>
    </dgm:pt>
    <dgm:pt modelId="{AA067DF1-FDB2-4736-8B44-1D4E19599456}" type="parTrans" cxnId="{35F5D6F8-283A-4426-A281-85603EADDA97}">
      <dgm:prSet/>
      <dgm:spPr/>
      <dgm:t>
        <a:bodyPr/>
        <a:lstStyle/>
        <a:p>
          <a:endParaRPr lang="en-US"/>
        </a:p>
      </dgm:t>
    </dgm:pt>
    <dgm:pt modelId="{72BD66BA-23BD-4497-A42D-980812078FE7}" type="sibTrans" cxnId="{35F5D6F8-283A-4426-A281-85603EADDA97}">
      <dgm:prSet/>
      <dgm:spPr/>
      <dgm:t>
        <a:bodyPr/>
        <a:lstStyle/>
        <a:p>
          <a:endParaRPr lang="en-US"/>
        </a:p>
      </dgm:t>
    </dgm:pt>
    <dgm:pt modelId="{06A608D4-1C87-44AC-B8EC-852FFA6C7A6D}">
      <dgm:prSet/>
      <dgm:spPr/>
      <dgm:t>
        <a:bodyPr/>
        <a:lstStyle/>
        <a:p>
          <a:pPr>
            <a:defRPr b="1"/>
          </a:pPr>
          <a:r>
            <a:rPr lang="en-US"/>
            <a:t>July 2022</a:t>
          </a:r>
        </a:p>
      </dgm:t>
    </dgm:pt>
    <dgm:pt modelId="{6FEB2B6E-4942-4357-81A2-6B6B3728E04B}" type="parTrans" cxnId="{A38960E1-40A1-4191-971E-7D5B46DE1184}">
      <dgm:prSet/>
      <dgm:spPr/>
      <dgm:t>
        <a:bodyPr/>
        <a:lstStyle/>
        <a:p>
          <a:endParaRPr lang="en-US"/>
        </a:p>
      </dgm:t>
    </dgm:pt>
    <dgm:pt modelId="{E0446B52-D2B3-412E-A729-45247B30938D}" type="sibTrans" cxnId="{A38960E1-40A1-4191-971E-7D5B46DE1184}">
      <dgm:prSet/>
      <dgm:spPr/>
      <dgm:t>
        <a:bodyPr/>
        <a:lstStyle/>
        <a:p>
          <a:endParaRPr lang="en-US"/>
        </a:p>
      </dgm:t>
    </dgm:pt>
    <dgm:pt modelId="{79C12615-1CAA-4FC6-B797-089D4325F149}">
      <dgm:prSet/>
      <dgm:spPr/>
      <dgm:t>
        <a:bodyPr/>
        <a:lstStyle/>
        <a:p>
          <a:r>
            <a:rPr lang="en-US" dirty="0"/>
            <a:t>CHIPS and Science Act (July 2022) invests in cutting-edge science and innovation to boost American competitiveness, including for semiconductors, and to bring jobs and supply chains home</a:t>
          </a:r>
        </a:p>
      </dgm:t>
    </dgm:pt>
    <dgm:pt modelId="{3A535743-D4FD-4B51-B57A-30804333201E}" type="parTrans" cxnId="{31154BAA-58FB-49B6-AEED-97654995B5D7}">
      <dgm:prSet/>
      <dgm:spPr/>
      <dgm:t>
        <a:bodyPr/>
        <a:lstStyle/>
        <a:p>
          <a:endParaRPr lang="en-US"/>
        </a:p>
      </dgm:t>
    </dgm:pt>
    <dgm:pt modelId="{DC94B63B-63A9-4064-A008-DE6A35ED657C}" type="sibTrans" cxnId="{31154BAA-58FB-49B6-AEED-97654995B5D7}">
      <dgm:prSet/>
      <dgm:spPr/>
      <dgm:t>
        <a:bodyPr/>
        <a:lstStyle/>
        <a:p>
          <a:endParaRPr lang="en-US"/>
        </a:p>
      </dgm:t>
    </dgm:pt>
    <dgm:pt modelId="{E6F12E2F-7817-446B-8649-2842739B2A80}">
      <dgm:prSet/>
      <dgm:spPr/>
      <dgm:t>
        <a:bodyPr/>
        <a:lstStyle/>
        <a:p>
          <a:pPr>
            <a:defRPr b="1"/>
          </a:pPr>
          <a:r>
            <a:rPr lang="en-US"/>
            <a:t>Aug. 2022</a:t>
          </a:r>
        </a:p>
      </dgm:t>
    </dgm:pt>
    <dgm:pt modelId="{59858DC3-E8CC-4539-A282-A222FBF8BB3C}" type="parTrans" cxnId="{0D01C251-6207-4FD8-9D11-B971BBFF1948}">
      <dgm:prSet/>
      <dgm:spPr/>
      <dgm:t>
        <a:bodyPr/>
        <a:lstStyle/>
        <a:p>
          <a:endParaRPr lang="en-US"/>
        </a:p>
      </dgm:t>
    </dgm:pt>
    <dgm:pt modelId="{DE24FDC2-ECA0-4D2C-A57E-02F758644B51}" type="sibTrans" cxnId="{0D01C251-6207-4FD8-9D11-B971BBFF1948}">
      <dgm:prSet/>
      <dgm:spPr/>
      <dgm:t>
        <a:bodyPr/>
        <a:lstStyle/>
        <a:p>
          <a:endParaRPr lang="en-US"/>
        </a:p>
      </dgm:t>
    </dgm:pt>
    <dgm:pt modelId="{AB2DF1EB-281F-4477-8EF7-AFA16ABB7190}">
      <dgm:prSet/>
      <dgm:spPr/>
      <dgm:t>
        <a:bodyPr/>
        <a:lstStyle/>
        <a:p>
          <a:r>
            <a:rPr lang="en-US" dirty="0"/>
            <a:t>Inflation Reduction Act or IRA (August 2022) breathes life into our clean energy economy by incentivizing deployment of clean technologies and lowering energy costs for American families</a:t>
          </a:r>
        </a:p>
      </dgm:t>
    </dgm:pt>
    <dgm:pt modelId="{5E3D5E84-CF9B-4155-BE10-07B3E151435A}" type="parTrans" cxnId="{8A55456E-FC0F-4BBD-8662-5A749CC37208}">
      <dgm:prSet/>
      <dgm:spPr/>
      <dgm:t>
        <a:bodyPr/>
        <a:lstStyle/>
        <a:p>
          <a:endParaRPr lang="en-US"/>
        </a:p>
      </dgm:t>
    </dgm:pt>
    <dgm:pt modelId="{AD1C9BD1-C663-4C1E-B6F4-1C5D32592096}" type="sibTrans" cxnId="{8A55456E-FC0F-4BBD-8662-5A749CC37208}">
      <dgm:prSet/>
      <dgm:spPr/>
      <dgm:t>
        <a:bodyPr/>
        <a:lstStyle/>
        <a:p>
          <a:endParaRPr lang="en-US"/>
        </a:p>
      </dgm:t>
    </dgm:pt>
    <dgm:pt modelId="{ADEA06B5-D267-4E2C-B1CA-D4BC29531AB1}" type="pres">
      <dgm:prSet presAssocID="{3F53E50C-9920-4540-A7B6-ADA491600CD5}" presName="root" presStyleCnt="0">
        <dgm:presLayoutVars>
          <dgm:chMax/>
          <dgm:chPref/>
          <dgm:animLvl val="lvl"/>
        </dgm:presLayoutVars>
      </dgm:prSet>
      <dgm:spPr/>
    </dgm:pt>
    <dgm:pt modelId="{7D81370E-89BB-4328-B9D7-4A99B1616096}" type="pres">
      <dgm:prSet presAssocID="{3F53E50C-9920-4540-A7B6-ADA491600CD5}" presName="divider" presStyleLbl="node1" presStyleIdx="0" presStyleCnt="1"/>
      <dgm:spPr/>
    </dgm:pt>
    <dgm:pt modelId="{5BE51014-F6C8-4A9C-9FBC-55CDAE2182C3}" type="pres">
      <dgm:prSet presAssocID="{3F53E50C-9920-4540-A7B6-ADA491600CD5}" presName="nodes" presStyleCnt="0">
        <dgm:presLayoutVars>
          <dgm:chMax/>
          <dgm:chPref/>
          <dgm:animLvl val="lvl"/>
        </dgm:presLayoutVars>
      </dgm:prSet>
      <dgm:spPr/>
    </dgm:pt>
    <dgm:pt modelId="{09BB2EB1-8FA3-49F2-83FF-04BBD801F01D}" type="pres">
      <dgm:prSet presAssocID="{C8852D6E-F599-4FEF-9419-B3DE2B27CEF4}" presName="composite" presStyleCnt="0"/>
      <dgm:spPr/>
    </dgm:pt>
    <dgm:pt modelId="{C249ABEB-5BE6-49EE-92CB-7F0A150B3C98}" type="pres">
      <dgm:prSet presAssocID="{C8852D6E-F599-4FEF-9419-B3DE2B27CEF4}" presName="L1TextContainer" presStyleLbl="revTx" presStyleIdx="0" presStyleCnt="3">
        <dgm:presLayoutVars>
          <dgm:chMax val="1"/>
          <dgm:chPref val="1"/>
          <dgm:bulletEnabled val="1"/>
        </dgm:presLayoutVars>
      </dgm:prSet>
      <dgm:spPr/>
    </dgm:pt>
    <dgm:pt modelId="{A9C21FD0-F278-46AA-AA39-9DCCE74E1731}" type="pres">
      <dgm:prSet presAssocID="{C8852D6E-F599-4FEF-9419-B3DE2B27CEF4}" presName="L2TextContainerWrapper" presStyleCnt="0">
        <dgm:presLayoutVars>
          <dgm:chMax val="0"/>
          <dgm:chPref val="0"/>
          <dgm:bulletEnabled val="1"/>
        </dgm:presLayoutVars>
      </dgm:prSet>
      <dgm:spPr/>
    </dgm:pt>
    <dgm:pt modelId="{BBC3DAB9-B1B9-49B0-B529-46456932E2CA}" type="pres">
      <dgm:prSet presAssocID="{C8852D6E-F599-4FEF-9419-B3DE2B27CEF4}" presName="L2TextContainer" presStyleLbl="bgAccFollowNode1" presStyleIdx="0" presStyleCnt="3"/>
      <dgm:spPr/>
    </dgm:pt>
    <dgm:pt modelId="{E3D2E1F9-A63E-4D0B-9DCE-0412046920F0}" type="pres">
      <dgm:prSet presAssocID="{C8852D6E-F599-4FEF-9419-B3DE2B27CEF4}" presName="FlexibleEmptyPlaceHolder" presStyleCnt="0"/>
      <dgm:spPr/>
    </dgm:pt>
    <dgm:pt modelId="{A4A50547-EB6A-4BFB-B59B-CD141669AC38}" type="pres">
      <dgm:prSet presAssocID="{C8852D6E-F599-4FEF-9419-B3DE2B27CEF4}" presName="ConnectLine" presStyleLbl="alignNode1" presStyleIdx="0" presStyleCnt="3"/>
      <dgm:spPr>
        <a:solidFill>
          <a:schemeClr val="accent2">
            <a:hueOff val="0"/>
            <a:satOff val="0"/>
            <a:lumOff val="0"/>
            <a:alphaOff val="0"/>
          </a:schemeClr>
        </a:solidFill>
        <a:ln w="6350" cap="rnd" cmpd="sng" algn="ctr">
          <a:solidFill>
            <a:schemeClr val="accent2">
              <a:hueOff val="0"/>
              <a:satOff val="0"/>
              <a:lumOff val="0"/>
              <a:alphaOff val="0"/>
            </a:schemeClr>
          </a:solidFill>
          <a:prstDash val="dash"/>
        </a:ln>
        <a:effectLst/>
      </dgm:spPr>
    </dgm:pt>
    <dgm:pt modelId="{7E8D25B6-D08A-4176-AC42-159200ECA196}" type="pres">
      <dgm:prSet presAssocID="{C8852D6E-F599-4FEF-9419-B3DE2B27CEF4}" presName="ConnectorPoint" presStyleLbl="fgAcc1" presStyleIdx="0" presStyleCnt="3"/>
      <dgm:spPr>
        <a:solidFill>
          <a:schemeClr val="lt1">
            <a:alpha val="90000"/>
            <a:hueOff val="0"/>
            <a:satOff val="0"/>
            <a:lumOff val="0"/>
            <a:alphaOff val="0"/>
          </a:schemeClr>
        </a:solidFill>
        <a:ln w="15875" cap="rnd" cmpd="sng" algn="ctr">
          <a:noFill/>
          <a:prstDash val="solid"/>
        </a:ln>
        <a:effectLst/>
      </dgm:spPr>
    </dgm:pt>
    <dgm:pt modelId="{BABE788E-A1F3-40A1-85F1-A63235D64EB0}" type="pres">
      <dgm:prSet presAssocID="{C8852D6E-F599-4FEF-9419-B3DE2B27CEF4}" presName="EmptyPlaceHolder" presStyleCnt="0"/>
      <dgm:spPr/>
    </dgm:pt>
    <dgm:pt modelId="{A30309F0-FAAB-4C2E-8DEC-9D1C4D17FC1B}" type="pres">
      <dgm:prSet presAssocID="{FECE0484-6B6D-42AB-B44C-25F0760D54DB}" presName="spaceBetweenRectangles" presStyleCnt="0"/>
      <dgm:spPr/>
    </dgm:pt>
    <dgm:pt modelId="{095A545C-650B-4C31-8C1A-0E8A620D304A}" type="pres">
      <dgm:prSet presAssocID="{06A608D4-1C87-44AC-B8EC-852FFA6C7A6D}" presName="composite" presStyleCnt="0"/>
      <dgm:spPr/>
    </dgm:pt>
    <dgm:pt modelId="{86F4D836-F9BB-478A-8EAB-45626CD989D1}" type="pres">
      <dgm:prSet presAssocID="{06A608D4-1C87-44AC-B8EC-852FFA6C7A6D}" presName="L1TextContainer" presStyleLbl="revTx" presStyleIdx="1" presStyleCnt="3">
        <dgm:presLayoutVars>
          <dgm:chMax val="1"/>
          <dgm:chPref val="1"/>
          <dgm:bulletEnabled val="1"/>
        </dgm:presLayoutVars>
      </dgm:prSet>
      <dgm:spPr/>
    </dgm:pt>
    <dgm:pt modelId="{E05BDDAF-0656-4900-94FA-880B4477E83B}" type="pres">
      <dgm:prSet presAssocID="{06A608D4-1C87-44AC-B8EC-852FFA6C7A6D}" presName="L2TextContainerWrapper" presStyleCnt="0">
        <dgm:presLayoutVars>
          <dgm:chMax val="0"/>
          <dgm:chPref val="0"/>
          <dgm:bulletEnabled val="1"/>
        </dgm:presLayoutVars>
      </dgm:prSet>
      <dgm:spPr/>
    </dgm:pt>
    <dgm:pt modelId="{85EE2747-AA69-42A8-AA15-C3E7C80FB029}" type="pres">
      <dgm:prSet presAssocID="{06A608D4-1C87-44AC-B8EC-852FFA6C7A6D}" presName="L2TextContainer" presStyleLbl="bgAccFollowNode1" presStyleIdx="1" presStyleCnt="3"/>
      <dgm:spPr/>
    </dgm:pt>
    <dgm:pt modelId="{48877141-9EFE-406F-87D7-2E1785D9620E}" type="pres">
      <dgm:prSet presAssocID="{06A608D4-1C87-44AC-B8EC-852FFA6C7A6D}" presName="FlexibleEmptyPlaceHolder" presStyleCnt="0"/>
      <dgm:spPr/>
    </dgm:pt>
    <dgm:pt modelId="{B79979A8-9497-43DD-A635-CB901038404F}" type="pres">
      <dgm:prSet presAssocID="{06A608D4-1C87-44AC-B8EC-852FFA6C7A6D}" presName="ConnectLine" presStyleLbl="alignNode1" presStyleIdx="1" presStyleCnt="3"/>
      <dgm:spPr>
        <a:solidFill>
          <a:schemeClr val="accent3">
            <a:hueOff val="0"/>
            <a:satOff val="0"/>
            <a:lumOff val="0"/>
            <a:alphaOff val="0"/>
          </a:schemeClr>
        </a:solidFill>
        <a:ln w="6350" cap="rnd" cmpd="sng" algn="ctr">
          <a:solidFill>
            <a:schemeClr val="accent3">
              <a:hueOff val="0"/>
              <a:satOff val="0"/>
              <a:lumOff val="0"/>
              <a:alphaOff val="0"/>
            </a:schemeClr>
          </a:solidFill>
          <a:prstDash val="dash"/>
        </a:ln>
        <a:effectLst/>
      </dgm:spPr>
    </dgm:pt>
    <dgm:pt modelId="{027D4E9B-12B0-469B-BF1B-9746EFD7C6C3}" type="pres">
      <dgm:prSet presAssocID="{06A608D4-1C87-44AC-B8EC-852FFA6C7A6D}" presName="ConnectorPoint" presStyleLbl="fgAcc1" presStyleIdx="1" presStyleCnt="3"/>
      <dgm:spPr>
        <a:solidFill>
          <a:schemeClr val="lt1">
            <a:alpha val="90000"/>
            <a:hueOff val="0"/>
            <a:satOff val="0"/>
            <a:lumOff val="0"/>
            <a:alphaOff val="0"/>
          </a:schemeClr>
        </a:solidFill>
        <a:ln w="15875" cap="rnd" cmpd="sng" algn="ctr">
          <a:noFill/>
          <a:prstDash val="solid"/>
        </a:ln>
        <a:effectLst/>
      </dgm:spPr>
    </dgm:pt>
    <dgm:pt modelId="{723F9192-EC8E-4AB9-8099-35AD8BB6F64E}" type="pres">
      <dgm:prSet presAssocID="{06A608D4-1C87-44AC-B8EC-852FFA6C7A6D}" presName="EmptyPlaceHolder" presStyleCnt="0"/>
      <dgm:spPr/>
    </dgm:pt>
    <dgm:pt modelId="{39618E83-F0C5-4B39-9EF5-9D95AA47AB7E}" type="pres">
      <dgm:prSet presAssocID="{E0446B52-D2B3-412E-A729-45247B30938D}" presName="spaceBetweenRectangles" presStyleCnt="0"/>
      <dgm:spPr/>
    </dgm:pt>
    <dgm:pt modelId="{BA86E776-9EAC-48EA-AF98-CE53D5207CE8}" type="pres">
      <dgm:prSet presAssocID="{E6F12E2F-7817-446B-8649-2842739B2A80}" presName="composite" presStyleCnt="0"/>
      <dgm:spPr/>
    </dgm:pt>
    <dgm:pt modelId="{EEB8703C-5781-40E7-9187-9E6957706025}" type="pres">
      <dgm:prSet presAssocID="{E6F12E2F-7817-446B-8649-2842739B2A80}" presName="L1TextContainer" presStyleLbl="revTx" presStyleIdx="2" presStyleCnt="3">
        <dgm:presLayoutVars>
          <dgm:chMax val="1"/>
          <dgm:chPref val="1"/>
          <dgm:bulletEnabled val="1"/>
        </dgm:presLayoutVars>
      </dgm:prSet>
      <dgm:spPr/>
    </dgm:pt>
    <dgm:pt modelId="{E374F1B1-99E0-4525-871E-0FEE4EF0687D}" type="pres">
      <dgm:prSet presAssocID="{E6F12E2F-7817-446B-8649-2842739B2A80}" presName="L2TextContainerWrapper" presStyleCnt="0">
        <dgm:presLayoutVars>
          <dgm:chMax val="0"/>
          <dgm:chPref val="0"/>
          <dgm:bulletEnabled val="1"/>
        </dgm:presLayoutVars>
      </dgm:prSet>
      <dgm:spPr/>
    </dgm:pt>
    <dgm:pt modelId="{6215A5F1-38BF-4DC6-A17E-068B5C410F24}" type="pres">
      <dgm:prSet presAssocID="{E6F12E2F-7817-446B-8649-2842739B2A80}" presName="L2TextContainer" presStyleLbl="bgAccFollowNode1" presStyleIdx="2" presStyleCnt="3"/>
      <dgm:spPr/>
    </dgm:pt>
    <dgm:pt modelId="{B0D7909D-8595-433E-9199-2CBD196F1C92}" type="pres">
      <dgm:prSet presAssocID="{E6F12E2F-7817-446B-8649-2842739B2A80}" presName="FlexibleEmptyPlaceHolder" presStyleCnt="0"/>
      <dgm:spPr/>
    </dgm:pt>
    <dgm:pt modelId="{40D7680E-7D05-4ADC-9254-4C7CB20AFA6B}" type="pres">
      <dgm:prSet presAssocID="{E6F12E2F-7817-446B-8649-2842739B2A80}" presName="ConnectLine" presStyleLbl="alignNode1" presStyleIdx="2" presStyleCnt="3"/>
      <dgm:spPr>
        <a:solidFill>
          <a:schemeClr val="accent4">
            <a:hueOff val="0"/>
            <a:satOff val="0"/>
            <a:lumOff val="0"/>
            <a:alphaOff val="0"/>
          </a:schemeClr>
        </a:solidFill>
        <a:ln w="6350" cap="rnd" cmpd="sng" algn="ctr">
          <a:solidFill>
            <a:schemeClr val="accent4">
              <a:hueOff val="0"/>
              <a:satOff val="0"/>
              <a:lumOff val="0"/>
              <a:alphaOff val="0"/>
            </a:schemeClr>
          </a:solidFill>
          <a:prstDash val="dash"/>
        </a:ln>
        <a:effectLst/>
      </dgm:spPr>
    </dgm:pt>
    <dgm:pt modelId="{A6D4E60F-325A-40DC-B85A-7EF02B4791D2}" type="pres">
      <dgm:prSet presAssocID="{E6F12E2F-7817-446B-8649-2842739B2A80}" presName="ConnectorPoint" presStyleLbl="fgAcc1" presStyleIdx="2" presStyleCnt="3"/>
      <dgm:spPr>
        <a:solidFill>
          <a:schemeClr val="lt1">
            <a:alpha val="90000"/>
            <a:hueOff val="0"/>
            <a:satOff val="0"/>
            <a:lumOff val="0"/>
            <a:alphaOff val="0"/>
          </a:schemeClr>
        </a:solidFill>
        <a:ln w="15875" cap="rnd" cmpd="sng" algn="ctr">
          <a:noFill/>
          <a:prstDash val="solid"/>
        </a:ln>
        <a:effectLst/>
      </dgm:spPr>
    </dgm:pt>
    <dgm:pt modelId="{51DC50F6-52F0-40C6-878A-4C7E8077C771}" type="pres">
      <dgm:prSet presAssocID="{E6F12E2F-7817-446B-8649-2842739B2A80}" presName="EmptyPlaceHolder" presStyleCnt="0"/>
      <dgm:spPr/>
    </dgm:pt>
  </dgm:ptLst>
  <dgm:cxnLst>
    <dgm:cxn modelId="{8219E516-AB2F-433D-B79B-E4AC2C41AF4B}" type="presOf" srcId="{79C12615-1CAA-4FC6-B797-089D4325F149}" destId="{85EE2747-AA69-42A8-AA15-C3E7C80FB029}" srcOrd="0" destOrd="0" presId="urn:microsoft.com/office/officeart/2017/3/layout/HorizontalPathTimeline"/>
    <dgm:cxn modelId="{3DE6C618-B581-45DF-A0F9-74D18351BE33}" type="presOf" srcId="{C8852D6E-F599-4FEF-9419-B3DE2B27CEF4}" destId="{C249ABEB-5BE6-49EE-92CB-7F0A150B3C98}" srcOrd="0" destOrd="0" presId="urn:microsoft.com/office/officeart/2017/3/layout/HorizontalPathTimeline"/>
    <dgm:cxn modelId="{64FF6325-C0FE-42B2-BFB7-3F972AE79A2B}" type="presOf" srcId="{06A608D4-1C87-44AC-B8EC-852FFA6C7A6D}" destId="{86F4D836-F9BB-478A-8EAB-45626CD989D1}" srcOrd="0" destOrd="0" presId="urn:microsoft.com/office/officeart/2017/3/layout/HorizontalPathTimeline"/>
    <dgm:cxn modelId="{CED8805F-C1A7-4AA7-835E-0381B6C88CFF}" type="presOf" srcId="{4EBCF3DB-954C-456E-937E-1EB7246084A7}" destId="{BBC3DAB9-B1B9-49B0-B529-46456932E2CA}" srcOrd="0" destOrd="0" presId="urn:microsoft.com/office/officeart/2017/3/layout/HorizontalPathTimeline"/>
    <dgm:cxn modelId="{8437236E-F5A2-439B-A985-B4D1596584EF}" type="presOf" srcId="{E6F12E2F-7817-446B-8649-2842739B2A80}" destId="{EEB8703C-5781-40E7-9187-9E6957706025}" srcOrd="0" destOrd="0" presId="urn:microsoft.com/office/officeart/2017/3/layout/HorizontalPathTimeline"/>
    <dgm:cxn modelId="{8A55456E-FC0F-4BBD-8662-5A749CC37208}" srcId="{E6F12E2F-7817-446B-8649-2842739B2A80}" destId="{AB2DF1EB-281F-4477-8EF7-AFA16ABB7190}" srcOrd="0" destOrd="0" parTransId="{5E3D5E84-CF9B-4155-BE10-07B3E151435A}" sibTransId="{AD1C9BD1-C663-4C1E-B6F4-1C5D32592096}"/>
    <dgm:cxn modelId="{0D01C251-6207-4FD8-9D11-B971BBFF1948}" srcId="{3F53E50C-9920-4540-A7B6-ADA491600CD5}" destId="{E6F12E2F-7817-446B-8649-2842739B2A80}" srcOrd="2" destOrd="0" parTransId="{59858DC3-E8CC-4539-A282-A222FBF8BB3C}" sibTransId="{DE24FDC2-ECA0-4D2C-A57E-02F758644B51}"/>
    <dgm:cxn modelId="{311A8853-45C6-4070-A006-A9DA863247A5}" type="presOf" srcId="{3F53E50C-9920-4540-A7B6-ADA491600CD5}" destId="{ADEA06B5-D267-4E2C-B1CA-D4BC29531AB1}" srcOrd="0" destOrd="0" presId="urn:microsoft.com/office/officeart/2017/3/layout/HorizontalPathTimeline"/>
    <dgm:cxn modelId="{30EA7F8A-CD26-4A11-8A35-60EB5346565E}" srcId="{3F53E50C-9920-4540-A7B6-ADA491600CD5}" destId="{C8852D6E-F599-4FEF-9419-B3DE2B27CEF4}" srcOrd="0" destOrd="0" parTransId="{0D450B82-BBCF-4944-B660-02129DF0AD05}" sibTransId="{FECE0484-6B6D-42AB-B44C-25F0760D54DB}"/>
    <dgm:cxn modelId="{31154BAA-58FB-49B6-AEED-97654995B5D7}" srcId="{06A608D4-1C87-44AC-B8EC-852FFA6C7A6D}" destId="{79C12615-1CAA-4FC6-B797-089D4325F149}" srcOrd="0" destOrd="0" parTransId="{3A535743-D4FD-4B51-B57A-30804333201E}" sibTransId="{DC94B63B-63A9-4064-A008-DE6A35ED657C}"/>
    <dgm:cxn modelId="{A38960E1-40A1-4191-971E-7D5B46DE1184}" srcId="{3F53E50C-9920-4540-A7B6-ADA491600CD5}" destId="{06A608D4-1C87-44AC-B8EC-852FFA6C7A6D}" srcOrd="1" destOrd="0" parTransId="{6FEB2B6E-4942-4357-81A2-6B6B3728E04B}" sibTransId="{E0446B52-D2B3-412E-A729-45247B30938D}"/>
    <dgm:cxn modelId="{35F5D6F8-283A-4426-A281-85603EADDA97}" srcId="{C8852D6E-F599-4FEF-9419-B3DE2B27CEF4}" destId="{4EBCF3DB-954C-456E-937E-1EB7246084A7}" srcOrd="0" destOrd="0" parTransId="{AA067DF1-FDB2-4736-8B44-1D4E19599456}" sibTransId="{72BD66BA-23BD-4497-A42D-980812078FE7}"/>
    <dgm:cxn modelId="{35C0CDFB-3EF4-48EC-9EE4-D0BB9857F1C4}" type="presOf" srcId="{AB2DF1EB-281F-4477-8EF7-AFA16ABB7190}" destId="{6215A5F1-38BF-4DC6-A17E-068B5C410F24}" srcOrd="0" destOrd="0" presId="urn:microsoft.com/office/officeart/2017/3/layout/HorizontalPathTimeline"/>
    <dgm:cxn modelId="{471D177A-C7B9-451C-981F-8C9BD2CBDAAC}" type="presParOf" srcId="{ADEA06B5-D267-4E2C-B1CA-D4BC29531AB1}" destId="{7D81370E-89BB-4328-B9D7-4A99B1616096}" srcOrd="0" destOrd="0" presId="urn:microsoft.com/office/officeart/2017/3/layout/HorizontalPathTimeline"/>
    <dgm:cxn modelId="{A811F835-588D-4897-96C1-89ABD5D16908}" type="presParOf" srcId="{ADEA06B5-D267-4E2C-B1CA-D4BC29531AB1}" destId="{5BE51014-F6C8-4A9C-9FBC-55CDAE2182C3}" srcOrd="1" destOrd="0" presId="urn:microsoft.com/office/officeart/2017/3/layout/HorizontalPathTimeline"/>
    <dgm:cxn modelId="{29E75993-7E45-4DDE-AE4A-972D1671E1E3}" type="presParOf" srcId="{5BE51014-F6C8-4A9C-9FBC-55CDAE2182C3}" destId="{09BB2EB1-8FA3-49F2-83FF-04BBD801F01D}" srcOrd="0" destOrd="0" presId="urn:microsoft.com/office/officeart/2017/3/layout/HorizontalPathTimeline"/>
    <dgm:cxn modelId="{30DA45BB-F506-4534-B041-8F0066ED4F5E}" type="presParOf" srcId="{09BB2EB1-8FA3-49F2-83FF-04BBD801F01D}" destId="{C249ABEB-5BE6-49EE-92CB-7F0A150B3C98}" srcOrd="0" destOrd="0" presId="urn:microsoft.com/office/officeart/2017/3/layout/HorizontalPathTimeline"/>
    <dgm:cxn modelId="{57226868-9942-48E2-85CF-8CF85194BD0A}" type="presParOf" srcId="{09BB2EB1-8FA3-49F2-83FF-04BBD801F01D}" destId="{A9C21FD0-F278-46AA-AA39-9DCCE74E1731}" srcOrd="1" destOrd="0" presId="urn:microsoft.com/office/officeart/2017/3/layout/HorizontalPathTimeline"/>
    <dgm:cxn modelId="{BA7F3C0D-FA02-4BE7-97F5-E44AADC58AE3}" type="presParOf" srcId="{A9C21FD0-F278-46AA-AA39-9DCCE74E1731}" destId="{BBC3DAB9-B1B9-49B0-B529-46456932E2CA}" srcOrd="0" destOrd="0" presId="urn:microsoft.com/office/officeart/2017/3/layout/HorizontalPathTimeline"/>
    <dgm:cxn modelId="{3B7B7D68-2AF6-48BE-9E3C-055B98751283}" type="presParOf" srcId="{A9C21FD0-F278-46AA-AA39-9DCCE74E1731}" destId="{E3D2E1F9-A63E-4D0B-9DCE-0412046920F0}" srcOrd="1" destOrd="0" presId="urn:microsoft.com/office/officeart/2017/3/layout/HorizontalPathTimeline"/>
    <dgm:cxn modelId="{FE1F5E1B-8E5E-4A70-AE82-8D8E1DCBC5C0}" type="presParOf" srcId="{09BB2EB1-8FA3-49F2-83FF-04BBD801F01D}" destId="{A4A50547-EB6A-4BFB-B59B-CD141669AC38}" srcOrd="2" destOrd="0" presId="urn:microsoft.com/office/officeart/2017/3/layout/HorizontalPathTimeline"/>
    <dgm:cxn modelId="{75CF2F8E-3EFF-41A5-B621-D270518D2FB8}" type="presParOf" srcId="{09BB2EB1-8FA3-49F2-83FF-04BBD801F01D}" destId="{7E8D25B6-D08A-4176-AC42-159200ECA196}" srcOrd="3" destOrd="0" presId="urn:microsoft.com/office/officeart/2017/3/layout/HorizontalPathTimeline"/>
    <dgm:cxn modelId="{E66F4CD9-8C76-47CD-B926-BB5F8720FC4D}" type="presParOf" srcId="{09BB2EB1-8FA3-49F2-83FF-04BBD801F01D}" destId="{BABE788E-A1F3-40A1-85F1-A63235D64EB0}" srcOrd="4" destOrd="0" presId="urn:microsoft.com/office/officeart/2017/3/layout/HorizontalPathTimeline"/>
    <dgm:cxn modelId="{C022D754-7BC8-47FC-9897-799B67CBA106}" type="presParOf" srcId="{5BE51014-F6C8-4A9C-9FBC-55CDAE2182C3}" destId="{A30309F0-FAAB-4C2E-8DEC-9D1C4D17FC1B}" srcOrd="1" destOrd="0" presId="urn:microsoft.com/office/officeart/2017/3/layout/HorizontalPathTimeline"/>
    <dgm:cxn modelId="{7E7DBD69-7772-495D-A47E-DDA9EA49F4DD}" type="presParOf" srcId="{5BE51014-F6C8-4A9C-9FBC-55CDAE2182C3}" destId="{095A545C-650B-4C31-8C1A-0E8A620D304A}" srcOrd="2" destOrd="0" presId="urn:microsoft.com/office/officeart/2017/3/layout/HorizontalPathTimeline"/>
    <dgm:cxn modelId="{A3B43FA8-B88B-4759-95A4-FBB28FE84455}" type="presParOf" srcId="{095A545C-650B-4C31-8C1A-0E8A620D304A}" destId="{86F4D836-F9BB-478A-8EAB-45626CD989D1}" srcOrd="0" destOrd="0" presId="urn:microsoft.com/office/officeart/2017/3/layout/HorizontalPathTimeline"/>
    <dgm:cxn modelId="{49082F89-8A71-43DE-8AD3-2FBDDC674671}" type="presParOf" srcId="{095A545C-650B-4C31-8C1A-0E8A620D304A}" destId="{E05BDDAF-0656-4900-94FA-880B4477E83B}" srcOrd="1" destOrd="0" presId="urn:microsoft.com/office/officeart/2017/3/layout/HorizontalPathTimeline"/>
    <dgm:cxn modelId="{727C477E-AAC1-42C2-BA63-2631AA23B168}" type="presParOf" srcId="{E05BDDAF-0656-4900-94FA-880B4477E83B}" destId="{85EE2747-AA69-42A8-AA15-C3E7C80FB029}" srcOrd="0" destOrd="0" presId="urn:microsoft.com/office/officeart/2017/3/layout/HorizontalPathTimeline"/>
    <dgm:cxn modelId="{57852600-685A-41D6-9799-AF3B16A063A9}" type="presParOf" srcId="{E05BDDAF-0656-4900-94FA-880B4477E83B}" destId="{48877141-9EFE-406F-87D7-2E1785D9620E}" srcOrd="1" destOrd="0" presId="urn:microsoft.com/office/officeart/2017/3/layout/HorizontalPathTimeline"/>
    <dgm:cxn modelId="{14D88045-16FB-461C-828F-DA189D31E9F8}" type="presParOf" srcId="{095A545C-650B-4C31-8C1A-0E8A620D304A}" destId="{B79979A8-9497-43DD-A635-CB901038404F}" srcOrd="2" destOrd="0" presId="urn:microsoft.com/office/officeart/2017/3/layout/HorizontalPathTimeline"/>
    <dgm:cxn modelId="{5CD30299-AF53-456A-B3D7-BD55389E5819}" type="presParOf" srcId="{095A545C-650B-4C31-8C1A-0E8A620D304A}" destId="{027D4E9B-12B0-469B-BF1B-9746EFD7C6C3}" srcOrd="3" destOrd="0" presId="urn:microsoft.com/office/officeart/2017/3/layout/HorizontalPathTimeline"/>
    <dgm:cxn modelId="{032CD508-F2F1-42B2-B7F5-DC19DF659BAF}" type="presParOf" srcId="{095A545C-650B-4C31-8C1A-0E8A620D304A}" destId="{723F9192-EC8E-4AB9-8099-35AD8BB6F64E}" srcOrd="4" destOrd="0" presId="urn:microsoft.com/office/officeart/2017/3/layout/HorizontalPathTimeline"/>
    <dgm:cxn modelId="{8CDE9E18-D641-43BF-89B3-4A6D267B39A6}" type="presParOf" srcId="{5BE51014-F6C8-4A9C-9FBC-55CDAE2182C3}" destId="{39618E83-F0C5-4B39-9EF5-9D95AA47AB7E}" srcOrd="3" destOrd="0" presId="urn:microsoft.com/office/officeart/2017/3/layout/HorizontalPathTimeline"/>
    <dgm:cxn modelId="{C2255A96-169D-485C-82F8-ABA54F9C64EE}" type="presParOf" srcId="{5BE51014-F6C8-4A9C-9FBC-55CDAE2182C3}" destId="{BA86E776-9EAC-48EA-AF98-CE53D5207CE8}" srcOrd="4" destOrd="0" presId="urn:microsoft.com/office/officeart/2017/3/layout/HorizontalPathTimeline"/>
    <dgm:cxn modelId="{B05CE425-BF68-47FC-9266-6B6A96D7B0F9}" type="presParOf" srcId="{BA86E776-9EAC-48EA-AF98-CE53D5207CE8}" destId="{EEB8703C-5781-40E7-9187-9E6957706025}" srcOrd="0" destOrd="0" presId="urn:microsoft.com/office/officeart/2017/3/layout/HorizontalPathTimeline"/>
    <dgm:cxn modelId="{E82F116E-D6E3-40AD-B270-7C0ECD1996D3}" type="presParOf" srcId="{BA86E776-9EAC-48EA-AF98-CE53D5207CE8}" destId="{E374F1B1-99E0-4525-871E-0FEE4EF0687D}" srcOrd="1" destOrd="0" presId="urn:microsoft.com/office/officeart/2017/3/layout/HorizontalPathTimeline"/>
    <dgm:cxn modelId="{B90069BD-4E30-49FA-ABF4-996E18941A13}" type="presParOf" srcId="{E374F1B1-99E0-4525-871E-0FEE4EF0687D}" destId="{6215A5F1-38BF-4DC6-A17E-068B5C410F24}" srcOrd="0" destOrd="0" presId="urn:microsoft.com/office/officeart/2017/3/layout/HorizontalPathTimeline"/>
    <dgm:cxn modelId="{37CD81DE-4E3A-4341-88DF-0D7238D5AF42}" type="presParOf" srcId="{E374F1B1-99E0-4525-871E-0FEE4EF0687D}" destId="{B0D7909D-8595-433E-9199-2CBD196F1C92}" srcOrd="1" destOrd="0" presId="urn:microsoft.com/office/officeart/2017/3/layout/HorizontalPathTimeline"/>
    <dgm:cxn modelId="{AD632F34-3953-4CD9-9CD5-71498B8DB544}" type="presParOf" srcId="{BA86E776-9EAC-48EA-AF98-CE53D5207CE8}" destId="{40D7680E-7D05-4ADC-9254-4C7CB20AFA6B}" srcOrd="2" destOrd="0" presId="urn:microsoft.com/office/officeart/2017/3/layout/HorizontalPathTimeline"/>
    <dgm:cxn modelId="{53EC4297-59D5-4752-B933-3F2A72F4E4BA}" type="presParOf" srcId="{BA86E776-9EAC-48EA-AF98-CE53D5207CE8}" destId="{A6D4E60F-325A-40DC-B85A-7EF02B4791D2}" srcOrd="3" destOrd="0" presId="urn:microsoft.com/office/officeart/2017/3/layout/HorizontalPathTimeline"/>
    <dgm:cxn modelId="{0D0660B4-DAA4-4409-8F1F-04B21644A924}" type="presParOf" srcId="{BA86E776-9EAC-48EA-AF98-CE53D5207CE8}" destId="{51DC50F6-52F0-40C6-878A-4C7E8077C771}" srcOrd="4" destOrd="0" presId="urn:microsoft.com/office/officeart/2017/3/layout/HorizontalPath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793E886-587C-454E-8A03-649D2D6E540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C6E4614-DB4D-43F8-8B9F-DC99D2ACC158}">
      <dgm:prSet phldrT="[Text]"/>
      <dgm:spPr/>
      <dgm:t>
        <a:bodyPr/>
        <a:lstStyle/>
        <a:p>
          <a:r>
            <a:rPr lang="en-US" dirty="0"/>
            <a:t>Phase 1</a:t>
          </a:r>
        </a:p>
      </dgm:t>
    </dgm:pt>
    <dgm:pt modelId="{42AD4627-71E9-4D2B-97F8-853625A59832}" type="parTrans" cxnId="{05667C4C-7A24-4EE3-B4B9-BBBD14DA216F}">
      <dgm:prSet/>
      <dgm:spPr/>
      <dgm:t>
        <a:bodyPr/>
        <a:lstStyle/>
        <a:p>
          <a:endParaRPr lang="en-US"/>
        </a:p>
      </dgm:t>
    </dgm:pt>
    <dgm:pt modelId="{9E74A1B8-AB9F-48D9-8AD0-A566FE7567A6}" type="sibTrans" cxnId="{05667C4C-7A24-4EE3-B4B9-BBBD14DA216F}">
      <dgm:prSet/>
      <dgm:spPr/>
      <dgm:t>
        <a:bodyPr/>
        <a:lstStyle/>
        <a:p>
          <a:endParaRPr lang="en-US"/>
        </a:p>
      </dgm:t>
    </dgm:pt>
    <dgm:pt modelId="{1D3F4C42-BCF4-4452-A1D1-FA3759422D29}">
      <dgm:prSet/>
      <dgm:spPr/>
      <dgm:t>
        <a:bodyPr/>
        <a:lstStyle/>
        <a:p>
          <a:r>
            <a:rPr lang="en-US" dirty="0"/>
            <a:t>Metals Minerals and Storage</a:t>
          </a:r>
        </a:p>
      </dgm:t>
    </dgm:pt>
    <dgm:pt modelId="{14CEA00D-D713-43D2-9020-E5FCFC7566EB}" type="parTrans" cxnId="{E1ED3FF0-C9FB-421B-94AB-6E5C8C76CF6E}">
      <dgm:prSet/>
      <dgm:spPr/>
      <dgm:t>
        <a:bodyPr/>
        <a:lstStyle/>
        <a:p>
          <a:endParaRPr lang="en-US"/>
        </a:p>
      </dgm:t>
    </dgm:pt>
    <dgm:pt modelId="{135DB5BC-3161-43F9-88E1-B881A32318F4}" type="sibTrans" cxnId="{E1ED3FF0-C9FB-421B-94AB-6E5C8C76CF6E}">
      <dgm:prSet/>
      <dgm:spPr/>
      <dgm:t>
        <a:bodyPr/>
        <a:lstStyle/>
        <a:p>
          <a:endParaRPr lang="en-US"/>
        </a:p>
      </dgm:t>
    </dgm:pt>
    <dgm:pt modelId="{2F1CF57A-A2F9-4823-9207-2B3FAAB49540}">
      <dgm:prSet/>
      <dgm:spPr/>
      <dgm:t>
        <a:bodyPr/>
        <a:lstStyle/>
        <a:p>
          <a:r>
            <a:rPr lang="en-US" dirty="0"/>
            <a:t>Energy Efficiency – value tracking/proposition</a:t>
          </a:r>
        </a:p>
      </dgm:t>
    </dgm:pt>
    <dgm:pt modelId="{3E80D1C5-4B68-4061-A1E3-B64200183F4D}" type="parTrans" cxnId="{448DA408-7971-43B1-9F86-C81253FF7B39}">
      <dgm:prSet/>
      <dgm:spPr/>
      <dgm:t>
        <a:bodyPr/>
        <a:lstStyle/>
        <a:p>
          <a:endParaRPr lang="en-US"/>
        </a:p>
      </dgm:t>
    </dgm:pt>
    <dgm:pt modelId="{77EF819A-7C83-4080-A7BF-9A0C97B00DC1}" type="sibTrans" cxnId="{448DA408-7971-43B1-9F86-C81253FF7B39}">
      <dgm:prSet/>
      <dgm:spPr/>
      <dgm:t>
        <a:bodyPr/>
        <a:lstStyle/>
        <a:p>
          <a:endParaRPr lang="en-US"/>
        </a:p>
      </dgm:t>
    </dgm:pt>
    <dgm:pt modelId="{4D680693-741D-43BF-8144-9194DEAD5763}">
      <dgm:prSet/>
      <dgm:spPr/>
      <dgm:t>
        <a:bodyPr/>
        <a:lstStyle/>
        <a:p>
          <a:r>
            <a:rPr lang="en-US"/>
            <a:t>Streamlining solar permitting</a:t>
          </a:r>
          <a:endParaRPr lang="en-US" dirty="0"/>
        </a:p>
      </dgm:t>
    </dgm:pt>
    <dgm:pt modelId="{ECC837B6-94A8-4DE8-AFA3-55E413E5870C}" type="parTrans" cxnId="{2B80F80A-D5B6-4257-BAE1-FA077945A9DF}">
      <dgm:prSet/>
      <dgm:spPr/>
      <dgm:t>
        <a:bodyPr/>
        <a:lstStyle/>
        <a:p>
          <a:endParaRPr lang="en-US"/>
        </a:p>
      </dgm:t>
    </dgm:pt>
    <dgm:pt modelId="{95ADE571-C367-4BD9-9992-1752FA033B6F}" type="sibTrans" cxnId="{2B80F80A-D5B6-4257-BAE1-FA077945A9DF}">
      <dgm:prSet/>
      <dgm:spPr/>
      <dgm:t>
        <a:bodyPr/>
        <a:lstStyle/>
        <a:p>
          <a:endParaRPr lang="en-US"/>
        </a:p>
      </dgm:t>
    </dgm:pt>
    <dgm:pt modelId="{50D3BC6E-F491-496A-B1ED-085DBFA4A4C7}">
      <dgm:prSet/>
      <dgm:spPr/>
      <dgm:t>
        <a:bodyPr/>
        <a:lstStyle/>
        <a:p>
          <a:r>
            <a:rPr lang="en-US"/>
            <a:t>Evs</a:t>
          </a:r>
          <a:endParaRPr lang="en-US" dirty="0"/>
        </a:p>
      </dgm:t>
    </dgm:pt>
    <dgm:pt modelId="{8FB96F46-803F-4125-B9C2-B547847164EB}" type="parTrans" cxnId="{27F364EB-C484-4BDB-8510-E954FC0A8A9D}">
      <dgm:prSet/>
      <dgm:spPr/>
      <dgm:t>
        <a:bodyPr/>
        <a:lstStyle/>
        <a:p>
          <a:endParaRPr lang="en-US"/>
        </a:p>
      </dgm:t>
    </dgm:pt>
    <dgm:pt modelId="{773572B3-8635-4182-AA15-0DC105F9C7EA}" type="sibTrans" cxnId="{27F364EB-C484-4BDB-8510-E954FC0A8A9D}">
      <dgm:prSet/>
      <dgm:spPr/>
      <dgm:t>
        <a:bodyPr/>
        <a:lstStyle/>
        <a:p>
          <a:endParaRPr lang="en-US"/>
        </a:p>
      </dgm:t>
    </dgm:pt>
    <dgm:pt modelId="{F0324968-C903-462E-9A2B-8D3D8E1AC76F}">
      <dgm:prSet/>
      <dgm:spPr/>
      <dgm:t>
        <a:bodyPr/>
        <a:lstStyle/>
        <a:p>
          <a:r>
            <a:rPr lang="en-US"/>
            <a:t>Energy Training and Installations in Schools</a:t>
          </a:r>
          <a:endParaRPr lang="en-US" dirty="0"/>
        </a:p>
      </dgm:t>
    </dgm:pt>
    <dgm:pt modelId="{DAFE1D97-2582-457A-9FF9-1DA79AF56ACA}" type="parTrans" cxnId="{411D6D2E-BE01-4E63-B2F9-566413380FA8}">
      <dgm:prSet/>
      <dgm:spPr/>
      <dgm:t>
        <a:bodyPr/>
        <a:lstStyle/>
        <a:p>
          <a:endParaRPr lang="en-US"/>
        </a:p>
      </dgm:t>
    </dgm:pt>
    <dgm:pt modelId="{36257576-FDCE-483E-B9C4-03EFC626BC77}" type="sibTrans" cxnId="{411D6D2E-BE01-4E63-B2F9-566413380FA8}">
      <dgm:prSet/>
      <dgm:spPr/>
      <dgm:t>
        <a:bodyPr/>
        <a:lstStyle/>
        <a:p>
          <a:endParaRPr lang="en-US"/>
        </a:p>
      </dgm:t>
    </dgm:pt>
    <dgm:pt modelId="{F6BD2E48-DE13-4E09-8C8E-95A60F38045B}">
      <dgm:prSet/>
      <dgm:spPr/>
      <dgm:t>
        <a:bodyPr/>
        <a:lstStyle/>
        <a:p>
          <a:r>
            <a:rPr lang="en-US"/>
            <a:t>Phase 2</a:t>
          </a:r>
          <a:endParaRPr lang="en-US" dirty="0"/>
        </a:p>
      </dgm:t>
    </dgm:pt>
    <dgm:pt modelId="{6CAA4860-F516-47CD-9163-A0E24B8FA64B}" type="parTrans" cxnId="{1D19819D-3C73-4711-A013-F7F64D3E5AD8}">
      <dgm:prSet/>
      <dgm:spPr/>
      <dgm:t>
        <a:bodyPr/>
        <a:lstStyle/>
        <a:p>
          <a:endParaRPr lang="en-US"/>
        </a:p>
      </dgm:t>
    </dgm:pt>
    <dgm:pt modelId="{21C4A0D5-8180-4B1E-8F07-295AB565EF1C}" type="sibTrans" cxnId="{1D19819D-3C73-4711-A013-F7F64D3E5AD8}">
      <dgm:prSet/>
      <dgm:spPr/>
      <dgm:t>
        <a:bodyPr/>
        <a:lstStyle/>
        <a:p>
          <a:endParaRPr lang="en-US"/>
        </a:p>
      </dgm:t>
    </dgm:pt>
    <dgm:pt modelId="{6AC6E369-52E3-49F1-A25A-D6B2A4AC0B71}">
      <dgm:prSet/>
      <dgm:spPr/>
      <dgm:t>
        <a:bodyPr/>
        <a:lstStyle/>
        <a:p>
          <a:r>
            <a:rPr lang="en-US"/>
            <a:t>Biofuels</a:t>
          </a:r>
          <a:endParaRPr lang="en-US" dirty="0"/>
        </a:p>
      </dgm:t>
    </dgm:pt>
    <dgm:pt modelId="{F151589E-ED7E-4033-B94E-0757ECE532C3}" type="parTrans" cxnId="{F010E3E3-0A2A-425E-8964-50952FBFB2FF}">
      <dgm:prSet/>
      <dgm:spPr/>
      <dgm:t>
        <a:bodyPr/>
        <a:lstStyle/>
        <a:p>
          <a:endParaRPr lang="en-US"/>
        </a:p>
      </dgm:t>
    </dgm:pt>
    <dgm:pt modelId="{8524F79C-113D-484E-A491-01FFB59601DA}" type="sibTrans" cxnId="{F010E3E3-0A2A-425E-8964-50952FBFB2FF}">
      <dgm:prSet/>
      <dgm:spPr/>
      <dgm:t>
        <a:bodyPr/>
        <a:lstStyle/>
        <a:p>
          <a:endParaRPr lang="en-US"/>
        </a:p>
      </dgm:t>
    </dgm:pt>
    <dgm:pt modelId="{A7E78FC5-9103-49D1-BA7B-7DB287631C59}">
      <dgm:prSet/>
      <dgm:spPr/>
      <dgm:t>
        <a:bodyPr/>
        <a:lstStyle/>
        <a:p>
          <a:r>
            <a:rPr lang="en-US"/>
            <a:t>RNG and Hydrogen Hub</a:t>
          </a:r>
          <a:endParaRPr lang="en-US" dirty="0"/>
        </a:p>
      </dgm:t>
    </dgm:pt>
    <dgm:pt modelId="{88E45847-A0D2-4716-B94B-F070368CEA59}" type="parTrans" cxnId="{D1F3F7A1-E2BF-42A1-9506-D9EA958F6E8E}">
      <dgm:prSet/>
      <dgm:spPr/>
      <dgm:t>
        <a:bodyPr/>
        <a:lstStyle/>
        <a:p>
          <a:endParaRPr lang="en-US"/>
        </a:p>
      </dgm:t>
    </dgm:pt>
    <dgm:pt modelId="{E6B578BE-8400-44CB-96AF-3A4D8EA15139}" type="sibTrans" cxnId="{D1F3F7A1-E2BF-42A1-9506-D9EA958F6E8E}">
      <dgm:prSet/>
      <dgm:spPr/>
      <dgm:t>
        <a:bodyPr/>
        <a:lstStyle/>
        <a:p>
          <a:endParaRPr lang="en-US"/>
        </a:p>
      </dgm:t>
    </dgm:pt>
    <dgm:pt modelId="{6618AFD2-7DC1-4E82-8855-79F8754397C1}">
      <dgm:prSet/>
      <dgm:spPr/>
      <dgm:t>
        <a:bodyPr/>
        <a:lstStyle/>
        <a:p>
          <a:r>
            <a:rPr lang="en-US"/>
            <a:t>Commercial Building EE Education</a:t>
          </a:r>
          <a:endParaRPr lang="en-US" dirty="0"/>
        </a:p>
      </dgm:t>
    </dgm:pt>
    <dgm:pt modelId="{4CCE16D4-3002-43FC-9747-22D4EAEB3E9A}" type="parTrans" cxnId="{1A3A421E-8D35-4078-9952-07385663E843}">
      <dgm:prSet/>
      <dgm:spPr/>
      <dgm:t>
        <a:bodyPr/>
        <a:lstStyle/>
        <a:p>
          <a:endParaRPr lang="en-US"/>
        </a:p>
      </dgm:t>
    </dgm:pt>
    <dgm:pt modelId="{CF745E7B-3A88-404F-AC17-0792542EFE08}" type="sibTrans" cxnId="{1A3A421E-8D35-4078-9952-07385663E843}">
      <dgm:prSet/>
      <dgm:spPr/>
      <dgm:t>
        <a:bodyPr/>
        <a:lstStyle/>
        <a:p>
          <a:endParaRPr lang="en-US"/>
        </a:p>
      </dgm:t>
    </dgm:pt>
    <dgm:pt modelId="{CE3E50A6-E6A2-4AB4-9460-8B8B1947E54F}">
      <dgm:prSet/>
      <dgm:spPr/>
      <dgm:t>
        <a:bodyPr/>
        <a:lstStyle/>
        <a:p>
          <a:r>
            <a:rPr lang="en-US"/>
            <a:t>CHP</a:t>
          </a:r>
          <a:endParaRPr lang="en-US" dirty="0"/>
        </a:p>
      </dgm:t>
    </dgm:pt>
    <dgm:pt modelId="{A0EC2093-3098-4409-96CC-DF47E49DF305}" type="parTrans" cxnId="{8A47F2FF-17D9-4AE9-8B9C-2DB60488A515}">
      <dgm:prSet/>
      <dgm:spPr/>
      <dgm:t>
        <a:bodyPr/>
        <a:lstStyle/>
        <a:p>
          <a:endParaRPr lang="en-US"/>
        </a:p>
      </dgm:t>
    </dgm:pt>
    <dgm:pt modelId="{B5894A71-789A-44EC-AFAD-661A9CF575C6}" type="sibTrans" cxnId="{8A47F2FF-17D9-4AE9-8B9C-2DB60488A515}">
      <dgm:prSet/>
      <dgm:spPr/>
      <dgm:t>
        <a:bodyPr/>
        <a:lstStyle/>
        <a:p>
          <a:endParaRPr lang="en-US"/>
        </a:p>
      </dgm:t>
    </dgm:pt>
    <dgm:pt modelId="{31179005-2312-4469-99B4-EC3D5CABC184}">
      <dgm:prSet/>
      <dgm:spPr/>
      <dgm:t>
        <a:bodyPr/>
        <a:lstStyle/>
        <a:p>
          <a:r>
            <a:rPr lang="en-US"/>
            <a:t>Industrial Assessment Centers/Education/Awareness</a:t>
          </a:r>
          <a:endParaRPr lang="en-US" dirty="0"/>
        </a:p>
      </dgm:t>
    </dgm:pt>
    <dgm:pt modelId="{9B80F0EE-56EE-4795-8A35-895A0469EBB7}" type="parTrans" cxnId="{1FAA49DF-19A3-4226-B04B-1D3EBAF0E89D}">
      <dgm:prSet/>
      <dgm:spPr/>
      <dgm:t>
        <a:bodyPr/>
        <a:lstStyle/>
        <a:p>
          <a:endParaRPr lang="en-US"/>
        </a:p>
      </dgm:t>
    </dgm:pt>
    <dgm:pt modelId="{BE04B2D8-A25D-4F22-9B02-870789FB5A8D}" type="sibTrans" cxnId="{1FAA49DF-19A3-4226-B04B-1D3EBAF0E89D}">
      <dgm:prSet/>
      <dgm:spPr/>
      <dgm:t>
        <a:bodyPr/>
        <a:lstStyle/>
        <a:p>
          <a:endParaRPr lang="en-US"/>
        </a:p>
      </dgm:t>
    </dgm:pt>
    <dgm:pt modelId="{C2A7C79F-5E1A-457A-A6F2-9556D736BAF5}">
      <dgm:prSet/>
      <dgm:spPr/>
      <dgm:t>
        <a:bodyPr/>
        <a:lstStyle/>
        <a:p>
          <a:r>
            <a:rPr lang="en-US"/>
            <a:t>Pay as You Save</a:t>
          </a:r>
          <a:endParaRPr lang="en-US" dirty="0"/>
        </a:p>
      </dgm:t>
    </dgm:pt>
    <dgm:pt modelId="{961781E7-1B5F-4052-9FFC-BC44250D1B7B}" type="parTrans" cxnId="{888057C4-6D69-4273-B712-39E5B0DB1F00}">
      <dgm:prSet/>
      <dgm:spPr/>
      <dgm:t>
        <a:bodyPr/>
        <a:lstStyle/>
        <a:p>
          <a:endParaRPr lang="en-US"/>
        </a:p>
      </dgm:t>
    </dgm:pt>
    <dgm:pt modelId="{44DAC96D-815B-4373-BE42-B749E4991C0F}" type="sibTrans" cxnId="{888057C4-6D69-4273-B712-39E5B0DB1F00}">
      <dgm:prSet/>
      <dgm:spPr/>
      <dgm:t>
        <a:bodyPr/>
        <a:lstStyle/>
        <a:p>
          <a:endParaRPr lang="en-US"/>
        </a:p>
      </dgm:t>
    </dgm:pt>
    <dgm:pt modelId="{6EE9C534-8CEB-440B-93BD-62B0229B56E6}" type="pres">
      <dgm:prSet presAssocID="{9793E886-587C-454E-8A03-649D2D6E5408}" presName="linear" presStyleCnt="0">
        <dgm:presLayoutVars>
          <dgm:dir/>
          <dgm:animLvl val="lvl"/>
          <dgm:resizeHandles val="exact"/>
        </dgm:presLayoutVars>
      </dgm:prSet>
      <dgm:spPr/>
    </dgm:pt>
    <dgm:pt modelId="{2173FF2E-C66C-4B3B-B48E-C9687F1928B6}" type="pres">
      <dgm:prSet presAssocID="{2C6E4614-DB4D-43F8-8B9F-DC99D2ACC158}" presName="parentLin" presStyleCnt="0"/>
      <dgm:spPr/>
    </dgm:pt>
    <dgm:pt modelId="{CB633C9A-8699-4CE9-82EF-EAB15A1047F2}" type="pres">
      <dgm:prSet presAssocID="{2C6E4614-DB4D-43F8-8B9F-DC99D2ACC158}" presName="parentLeftMargin" presStyleLbl="node1" presStyleIdx="0" presStyleCnt="2"/>
      <dgm:spPr/>
    </dgm:pt>
    <dgm:pt modelId="{BBF06097-9DB2-45D5-BF1F-1019EDE1A1B8}" type="pres">
      <dgm:prSet presAssocID="{2C6E4614-DB4D-43F8-8B9F-DC99D2ACC158}" presName="parentText" presStyleLbl="node1" presStyleIdx="0" presStyleCnt="2">
        <dgm:presLayoutVars>
          <dgm:chMax val="0"/>
          <dgm:bulletEnabled val="1"/>
        </dgm:presLayoutVars>
      </dgm:prSet>
      <dgm:spPr/>
    </dgm:pt>
    <dgm:pt modelId="{C0F600B0-4746-4E02-8366-E6808F2213A7}" type="pres">
      <dgm:prSet presAssocID="{2C6E4614-DB4D-43F8-8B9F-DC99D2ACC158}" presName="negativeSpace" presStyleCnt="0"/>
      <dgm:spPr/>
    </dgm:pt>
    <dgm:pt modelId="{638F55A3-CE04-4756-A985-1E4C88E157AE}" type="pres">
      <dgm:prSet presAssocID="{2C6E4614-DB4D-43F8-8B9F-DC99D2ACC158}" presName="childText" presStyleLbl="conFgAcc1" presStyleIdx="0" presStyleCnt="2">
        <dgm:presLayoutVars>
          <dgm:bulletEnabled val="1"/>
        </dgm:presLayoutVars>
      </dgm:prSet>
      <dgm:spPr/>
    </dgm:pt>
    <dgm:pt modelId="{F9F8E13A-5DBC-4F9A-97A0-6B9E8DBE9760}" type="pres">
      <dgm:prSet presAssocID="{9E74A1B8-AB9F-48D9-8AD0-A566FE7567A6}" presName="spaceBetweenRectangles" presStyleCnt="0"/>
      <dgm:spPr/>
    </dgm:pt>
    <dgm:pt modelId="{CF1307C2-1AF8-42D8-9DF4-D4F31672EE38}" type="pres">
      <dgm:prSet presAssocID="{F6BD2E48-DE13-4E09-8C8E-95A60F38045B}" presName="parentLin" presStyleCnt="0"/>
      <dgm:spPr/>
    </dgm:pt>
    <dgm:pt modelId="{45EB49C7-D407-4A8B-ABEA-F06A4EDB8EA2}" type="pres">
      <dgm:prSet presAssocID="{F6BD2E48-DE13-4E09-8C8E-95A60F38045B}" presName="parentLeftMargin" presStyleLbl="node1" presStyleIdx="0" presStyleCnt="2"/>
      <dgm:spPr/>
    </dgm:pt>
    <dgm:pt modelId="{B1AFE39D-A58C-4CBE-A260-5009C20AE211}" type="pres">
      <dgm:prSet presAssocID="{F6BD2E48-DE13-4E09-8C8E-95A60F38045B}" presName="parentText" presStyleLbl="node1" presStyleIdx="1" presStyleCnt="2">
        <dgm:presLayoutVars>
          <dgm:chMax val="0"/>
          <dgm:bulletEnabled val="1"/>
        </dgm:presLayoutVars>
      </dgm:prSet>
      <dgm:spPr/>
    </dgm:pt>
    <dgm:pt modelId="{4DEBD7DB-6BE3-47FC-999C-C84572D17D43}" type="pres">
      <dgm:prSet presAssocID="{F6BD2E48-DE13-4E09-8C8E-95A60F38045B}" presName="negativeSpace" presStyleCnt="0"/>
      <dgm:spPr/>
    </dgm:pt>
    <dgm:pt modelId="{1747A46A-91D9-4B4F-AC15-0354485A1684}" type="pres">
      <dgm:prSet presAssocID="{F6BD2E48-DE13-4E09-8C8E-95A60F38045B}" presName="childText" presStyleLbl="conFgAcc1" presStyleIdx="1" presStyleCnt="2">
        <dgm:presLayoutVars>
          <dgm:bulletEnabled val="1"/>
        </dgm:presLayoutVars>
      </dgm:prSet>
      <dgm:spPr/>
    </dgm:pt>
  </dgm:ptLst>
  <dgm:cxnLst>
    <dgm:cxn modelId="{448DA408-7971-43B1-9F86-C81253FF7B39}" srcId="{2C6E4614-DB4D-43F8-8B9F-DC99D2ACC158}" destId="{2F1CF57A-A2F9-4823-9207-2B3FAAB49540}" srcOrd="1" destOrd="0" parTransId="{3E80D1C5-4B68-4061-A1E3-B64200183F4D}" sibTransId="{77EF819A-7C83-4080-A7BF-9A0C97B00DC1}"/>
    <dgm:cxn modelId="{2B80F80A-D5B6-4257-BAE1-FA077945A9DF}" srcId="{2C6E4614-DB4D-43F8-8B9F-DC99D2ACC158}" destId="{4D680693-741D-43BF-8144-9194DEAD5763}" srcOrd="2" destOrd="0" parTransId="{ECC837B6-94A8-4DE8-AFA3-55E413E5870C}" sibTransId="{95ADE571-C367-4BD9-9992-1752FA033B6F}"/>
    <dgm:cxn modelId="{E6897318-B364-4D4C-AF0C-8A4CF73DF475}" type="presOf" srcId="{A7E78FC5-9103-49D1-BA7B-7DB287631C59}" destId="{1747A46A-91D9-4B4F-AC15-0354485A1684}" srcOrd="0" destOrd="1" presId="urn:microsoft.com/office/officeart/2005/8/layout/list1"/>
    <dgm:cxn modelId="{1A3A421E-8D35-4078-9952-07385663E843}" srcId="{F6BD2E48-DE13-4E09-8C8E-95A60F38045B}" destId="{6618AFD2-7DC1-4E82-8855-79F8754397C1}" srcOrd="2" destOrd="0" parTransId="{4CCE16D4-3002-43FC-9747-22D4EAEB3E9A}" sibTransId="{CF745E7B-3A88-404F-AC17-0792542EFE08}"/>
    <dgm:cxn modelId="{411D6D2E-BE01-4E63-B2F9-566413380FA8}" srcId="{2C6E4614-DB4D-43F8-8B9F-DC99D2ACC158}" destId="{F0324968-C903-462E-9A2B-8D3D8E1AC76F}" srcOrd="4" destOrd="0" parTransId="{DAFE1D97-2582-457A-9FF9-1DA79AF56ACA}" sibTransId="{36257576-FDCE-483E-B9C4-03EFC626BC77}"/>
    <dgm:cxn modelId="{5D216430-8A49-406F-B63E-F2EA91180DC7}" type="presOf" srcId="{C2A7C79F-5E1A-457A-A6F2-9556D736BAF5}" destId="{1747A46A-91D9-4B4F-AC15-0354485A1684}" srcOrd="0" destOrd="5" presId="urn:microsoft.com/office/officeart/2005/8/layout/list1"/>
    <dgm:cxn modelId="{6C09D43F-EDBF-469B-88DD-78CD1D8F7B59}" type="presOf" srcId="{6618AFD2-7DC1-4E82-8855-79F8754397C1}" destId="{1747A46A-91D9-4B4F-AC15-0354485A1684}" srcOrd="0" destOrd="2" presId="urn:microsoft.com/office/officeart/2005/8/layout/list1"/>
    <dgm:cxn modelId="{FD468E60-F0FB-436F-A007-9DC46EBFCBE0}" type="presOf" srcId="{F6BD2E48-DE13-4E09-8C8E-95A60F38045B}" destId="{B1AFE39D-A58C-4CBE-A260-5009C20AE211}" srcOrd="1" destOrd="0" presId="urn:microsoft.com/office/officeart/2005/8/layout/list1"/>
    <dgm:cxn modelId="{9987526B-F666-43E6-9173-0D44747FCED2}" type="presOf" srcId="{2C6E4614-DB4D-43F8-8B9F-DC99D2ACC158}" destId="{BBF06097-9DB2-45D5-BF1F-1019EDE1A1B8}" srcOrd="1" destOrd="0" presId="urn:microsoft.com/office/officeart/2005/8/layout/list1"/>
    <dgm:cxn modelId="{05667C4C-7A24-4EE3-B4B9-BBBD14DA216F}" srcId="{9793E886-587C-454E-8A03-649D2D6E5408}" destId="{2C6E4614-DB4D-43F8-8B9F-DC99D2ACC158}" srcOrd="0" destOrd="0" parTransId="{42AD4627-71E9-4D2B-97F8-853625A59832}" sibTransId="{9E74A1B8-AB9F-48D9-8AD0-A566FE7567A6}"/>
    <dgm:cxn modelId="{946A9E50-6E93-4A7B-AB48-0CB7E4ED810A}" type="presOf" srcId="{4D680693-741D-43BF-8144-9194DEAD5763}" destId="{638F55A3-CE04-4756-A985-1E4C88E157AE}" srcOrd="0" destOrd="2" presId="urn:microsoft.com/office/officeart/2005/8/layout/list1"/>
    <dgm:cxn modelId="{DB5C8A51-CF20-4BAD-A2C4-2E89BBC9305F}" type="presOf" srcId="{CE3E50A6-E6A2-4AB4-9460-8B8B1947E54F}" destId="{1747A46A-91D9-4B4F-AC15-0354485A1684}" srcOrd="0" destOrd="3" presId="urn:microsoft.com/office/officeart/2005/8/layout/list1"/>
    <dgm:cxn modelId="{74713780-F030-4E85-AE22-FD9DEEAFEE2C}" type="presOf" srcId="{9793E886-587C-454E-8A03-649D2D6E5408}" destId="{6EE9C534-8CEB-440B-93BD-62B0229B56E6}" srcOrd="0" destOrd="0" presId="urn:microsoft.com/office/officeart/2005/8/layout/list1"/>
    <dgm:cxn modelId="{1D19819D-3C73-4711-A013-F7F64D3E5AD8}" srcId="{9793E886-587C-454E-8A03-649D2D6E5408}" destId="{F6BD2E48-DE13-4E09-8C8E-95A60F38045B}" srcOrd="1" destOrd="0" parTransId="{6CAA4860-F516-47CD-9163-A0E24B8FA64B}" sibTransId="{21C4A0D5-8180-4B1E-8F07-295AB565EF1C}"/>
    <dgm:cxn modelId="{D1F3F7A1-E2BF-42A1-9506-D9EA958F6E8E}" srcId="{F6BD2E48-DE13-4E09-8C8E-95A60F38045B}" destId="{A7E78FC5-9103-49D1-BA7B-7DB287631C59}" srcOrd="1" destOrd="0" parTransId="{88E45847-A0D2-4716-B94B-F070368CEA59}" sibTransId="{E6B578BE-8400-44CB-96AF-3A4D8EA15139}"/>
    <dgm:cxn modelId="{BEB1E9A9-6549-4607-82F8-637847A7DAE5}" type="presOf" srcId="{2C6E4614-DB4D-43F8-8B9F-DC99D2ACC158}" destId="{CB633C9A-8699-4CE9-82EF-EAB15A1047F2}" srcOrd="0" destOrd="0" presId="urn:microsoft.com/office/officeart/2005/8/layout/list1"/>
    <dgm:cxn modelId="{495030AB-7B70-446A-9D72-830CD37C6BC2}" type="presOf" srcId="{F6BD2E48-DE13-4E09-8C8E-95A60F38045B}" destId="{45EB49C7-D407-4A8B-ABEA-F06A4EDB8EA2}" srcOrd="0" destOrd="0" presId="urn:microsoft.com/office/officeart/2005/8/layout/list1"/>
    <dgm:cxn modelId="{22446BB2-D526-481C-B482-7472B64AA400}" type="presOf" srcId="{31179005-2312-4469-99B4-EC3D5CABC184}" destId="{1747A46A-91D9-4B4F-AC15-0354485A1684}" srcOrd="0" destOrd="4" presId="urn:microsoft.com/office/officeart/2005/8/layout/list1"/>
    <dgm:cxn modelId="{0FE489B5-6E2D-4612-A47F-1DED9C73205F}" type="presOf" srcId="{50D3BC6E-F491-496A-B1ED-085DBFA4A4C7}" destId="{638F55A3-CE04-4756-A985-1E4C88E157AE}" srcOrd="0" destOrd="3" presId="urn:microsoft.com/office/officeart/2005/8/layout/list1"/>
    <dgm:cxn modelId="{888057C4-6D69-4273-B712-39E5B0DB1F00}" srcId="{F6BD2E48-DE13-4E09-8C8E-95A60F38045B}" destId="{C2A7C79F-5E1A-457A-A6F2-9556D736BAF5}" srcOrd="5" destOrd="0" parTransId="{961781E7-1B5F-4052-9FFC-BC44250D1B7B}" sibTransId="{44DAC96D-815B-4373-BE42-B749E4991C0F}"/>
    <dgm:cxn modelId="{9F0B25C9-7AA1-4776-A35B-0922CD7DB5B6}" type="presOf" srcId="{F0324968-C903-462E-9A2B-8D3D8E1AC76F}" destId="{638F55A3-CE04-4756-A985-1E4C88E157AE}" srcOrd="0" destOrd="4" presId="urn:microsoft.com/office/officeart/2005/8/layout/list1"/>
    <dgm:cxn modelId="{66568DCE-052A-4468-8A5E-C3E5D7739F9E}" type="presOf" srcId="{1D3F4C42-BCF4-4452-A1D1-FA3759422D29}" destId="{638F55A3-CE04-4756-A985-1E4C88E157AE}" srcOrd="0" destOrd="0" presId="urn:microsoft.com/office/officeart/2005/8/layout/list1"/>
    <dgm:cxn modelId="{1FAA49DF-19A3-4226-B04B-1D3EBAF0E89D}" srcId="{F6BD2E48-DE13-4E09-8C8E-95A60F38045B}" destId="{31179005-2312-4469-99B4-EC3D5CABC184}" srcOrd="4" destOrd="0" parTransId="{9B80F0EE-56EE-4795-8A35-895A0469EBB7}" sibTransId="{BE04B2D8-A25D-4F22-9B02-870789FB5A8D}"/>
    <dgm:cxn modelId="{F010E3E3-0A2A-425E-8964-50952FBFB2FF}" srcId="{F6BD2E48-DE13-4E09-8C8E-95A60F38045B}" destId="{6AC6E369-52E3-49F1-A25A-D6B2A4AC0B71}" srcOrd="0" destOrd="0" parTransId="{F151589E-ED7E-4033-B94E-0757ECE532C3}" sibTransId="{8524F79C-113D-484E-A491-01FFB59601DA}"/>
    <dgm:cxn modelId="{3BAFE7E8-E6F3-474D-9AF5-70F0E0D11591}" type="presOf" srcId="{2F1CF57A-A2F9-4823-9207-2B3FAAB49540}" destId="{638F55A3-CE04-4756-A985-1E4C88E157AE}" srcOrd="0" destOrd="1" presId="urn:microsoft.com/office/officeart/2005/8/layout/list1"/>
    <dgm:cxn modelId="{27F364EB-C484-4BDB-8510-E954FC0A8A9D}" srcId="{2C6E4614-DB4D-43F8-8B9F-DC99D2ACC158}" destId="{50D3BC6E-F491-496A-B1ED-085DBFA4A4C7}" srcOrd="3" destOrd="0" parTransId="{8FB96F46-803F-4125-B9C2-B547847164EB}" sibTransId="{773572B3-8635-4182-AA15-0DC105F9C7EA}"/>
    <dgm:cxn modelId="{F8ED3BF0-423E-4964-827F-9178FF8A33D7}" type="presOf" srcId="{6AC6E369-52E3-49F1-A25A-D6B2A4AC0B71}" destId="{1747A46A-91D9-4B4F-AC15-0354485A1684}" srcOrd="0" destOrd="0" presId="urn:microsoft.com/office/officeart/2005/8/layout/list1"/>
    <dgm:cxn modelId="{E1ED3FF0-C9FB-421B-94AB-6E5C8C76CF6E}" srcId="{2C6E4614-DB4D-43F8-8B9F-DC99D2ACC158}" destId="{1D3F4C42-BCF4-4452-A1D1-FA3759422D29}" srcOrd="0" destOrd="0" parTransId="{14CEA00D-D713-43D2-9020-E5FCFC7566EB}" sibTransId="{135DB5BC-3161-43F9-88E1-B881A32318F4}"/>
    <dgm:cxn modelId="{8A47F2FF-17D9-4AE9-8B9C-2DB60488A515}" srcId="{F6BD2E48-DE13-4E09-8C8E-95A60F38045B}" destId="{CE3E50A6-E6A2-4AB4-9460-8B8B1947E54F}" srcOrd="3" destOrd="0" parTransId="{A0EC2093-3098-4409-96CC-DF47E49DF305}" sibTransId="{B5894A71-789A-44EC-AFAD-661A9CF575C6}"/>
    <dgm:cxn modelId="{C1D99535-16AE-4A8B-9CB9-9F68302C0B07}" type="presParOf" srcId="{6EE9C534-8CEB-440B-93BD-62B0229B56E6}" destId="{2173FF2E-C66C-4B3B-B48E-C9687F1928B6}" srcOrd="0" destOrd="0" presId="urn:microsoft.com/office/officeart/2005/8/layout/list1"/>
    <dgm:cxn modelId="{E61AE48E-3C69-406A-997C-3D474781F1D6}" type="presParOf" srcId="{2173FF2E-C66C-4B3B-B48E-C9687F1928B6}" destId="{CB633C9A-8699-4CE9-82EF-EAB15A1047F2}" srcOrd="0" destOrd="0" presId="urn:microsoft.com/office/officeart/2005/8/layout/list1"/>
    <dgm:cxn modelId="{4F079803-B90E-4252-9F58-E8A035F6B52B}" type="presParOf" srcId="{2173FF2E-C66C-4B3B-B48E-C9687F1928B6}" destId="{BBF06097-9DB2-45D5-BF1F-1019EDE1A1B8}" srcOrd="1" destOrd="0" presId="urn:microsoft.com/office/officeart/2005/8/layout/list1"/>
    <dgm:cxn modelId="{74098E39-FBC3-4AD3-ACA3-1F696B4DF110}" type="presParOf" srcId="{6EE9C534-8CEB-440B-93BD-62B0229B56E6}" destId="{C0F600B0-4746-4E02-8366-E6808F2213A7}" srcOrd="1" destOrd="0" presId="urn:microsoft.com/office/officeart/2005/8/layout/list1"/>
    <dgm:cxn modelId="{D1CC64E9-549C-43C2-9FCB-D14AFAF384B0}" type="presParOf" srcId="{6EE9C534-8CEB-440B-93BD-62B0229B56E6}" destId="{638F55A3-CE04-4756-A985-1E4C88E157AE}" srcOrd="2" destOrd="0" presId="urn:microsoft.com/office/officeart/2005/8/layout/list1"/>
    <dgm:cxn modelId="{A06AD4AA-7686-4E83-93D6-FB49E691B46C}" type="presParOf" srcId="{6EE9C534-8CEB-440B-93BD-62B0229B56E6}" destId="{F9F8E13A-5DBC-4F9A-97A0-6B9E8DBE9760}" srcOrd="3" destOrd="0" presId="urn:microsoft.com/office/officeart/2005/8/layout/list1"/>
    <dgm:cxn modelId="{563936F3-958B-4084-B7D0-255D99A7C684}" type="presParOf" srcId="{6EE9C534-8CEB-440B-93BD-62B0229B56E6}" destId="{CF1307C2-1AF8-42D8-9DF4-D4F31672EE38}" srcOrd="4" destOrd="0" presId="urn:microsoft.com/office/officeart/2005/8/layout/list1"/>
    <dgm:cxn modelId="{A5B3C80E-CDDF-4F1F-AEF5-415C04325E1E}" type="presParOf" srcId="{CF1307C2-1AF8-42D8-9DF4-D4F31672EE38}" destId="{45EB49C7-D407-4A8B-ABEA-F06A4EDB8EA2}" srcOrd="0" destOrd="0" presId="urn:microsoft.com/office/officeart/2005/8/layout/list1"/>
    <dgm:cxn modelId="{730505DA-AD78-4C59-8F10-177C9EFA8D81}" type="presParOf" srcId="{CF1307C2-1AF8-42D8-9DF4-D4F31672EE38}" destId="{B1AFE39D-A58C-4CBE-A260-5009C20AE211}" srcOrd="1" destOrd="0" presId="urn:microsoft.com/office/officeart/2005/8/layout/list1"/>
    <dgm:cxn modelId="{9DD4B3BE-7838-4C74-A7F7-222A24270EE1}" type="presParOf" srcId="{6EE9C534-8CEB-440B-93BD-62B0229B56E6}" destId="{4DEBD7DB-6BE3-47FC-999C-C84572D17D43}" srcOrd="5" destOrd="0" presId="urn:microsoft.com/office/officeart/2005/8/layout/list1"/>
    <dgm:cxn modelId="{D43AA9C3-D5D7-4BA7-BC39-3E9DEB16C473}" type="presParOf" srcId="{6EE9C534-8CEB-440B-93BD-62B0229B56E6}" destId="{1747A46A-91D9-4B4F-AC15-0354485A1684}"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49F36C-57DB-43B5-AC67-C020D526DBB5}">
      <dsp:nvSpPr>
        <dsp:cNvPr id="0" name=""/>
        <dsp:cNvSpPr/>
      </dsp:nvSpPr>
      <dsp:spPr>
        <a:xfrm>
          <a:off x="272322" y="2311"/>
          <a:ext cx="1657111" cy="994266"/>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kern="1200"/>
            <a:t>Chairman</a:t>
          </a:r>
          <a:r>
            <a:rPr lang="en-US" sz="1200" kern="1200"/>
            <a:t> – Frank Caro - Chair, Polsinelli</a:t>
          </a:r>
        </a:p>
        <a:p>
          <a:pPr marL="57150" lvl="1" indent="-57150" algn="l" defTabSz="400050">
            <a:lnSpc>
              <a:spcPct val="90000"/>
            </a:lnSpc>
            <a:spcBef>
              <a:spcPct val="0"/>
            </a:spcBef>
            <a:spcAft>
              <a:spcPct val="15000"/>
            </a:spcAft>
            <a:buChar char="•"/>
          </a:pPr>
          <a:r>
            <a:rPr lang="en-US" sz="900" b="1" kern="1200"/>
            <a:t>Vice Chair – </a:t>
          </a:r>
          <a:r>
            <a:rPr lang="en-US" sz="900" kern="1200"/>
            <a:t>Open</a:t>
          </a:r>
        </a:p>
      </dsp:txBody>
      <dsp:txXfrm>
        <a:off x="272322" y="2311"/>
        <a:ext cx="1657111" cy="994266"/>
      </dsp:txXfrm>
    </dsp:sp>
    <dsp:sp modelId="{42583073-2582-4BD5-857E-0265AAA20080}">
      <dsp:nvSpPr>
        <dsp:cNvPr id="0" name=""/>
        <dsp:cNvSpPr/>
      </dsp:nvSpPr>
      <dsp:spPr>
        <a:xfrm>
          <a:off x="2095144" y="2311"/>
          <a:ext cx="1657111" cy="994266"/>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t>Secretary</a:t>
          </a:r>
          <a:r>
            <a:rPr lang="en-US" sz="1200" kern="1200"/>
            <a:t> – Glenda Abney - Director, EarthWays Center of Missouri Botanical Garden</a:t>
          </a:r>
        </a:p>
      </dsp:txBody>
      <dsp:txXfrm>
        <a:off x="2095144" y="2311"/>
        <a:ext cx="1657111" cy="994266"/>
      </dsp:txXfrm>
    </dsp:sp>
    <dsp:sp modelId="{1E34315F-EBFA-42D3-886B-33EEAFD444C7}">
      <dsp:nvSpPr>
        <dsp:cNvPr id="0" name=""/>
        <dsp:cNvSpPr/>
      </dsp:nvSpPr>
      <dsp:spPr>
        <a:xfrm>
          <a:off x="3917966" y="2311"/>
          <a:ext cx="1657111" cy="994266"/>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t>Treasurer</a:t>
          </a:r>
          <a:r>
            <a:rPr lang="en-US" sz="1200" kern="1200"/>
            <a:t> – Kimberly Winslow - Director, Evergy</a:t>
          </a:r>
        </a:p>
      </dsp:txBody>
      <dsp:txXfrm>
        <a:off x="3917966" y="2311"/>
        <a:ext cx="1657111" cy="994266"/>
      </dsp:txXfrm>
    </dsp:sp>
    <dsp:sp modelId="{39C0CB59-DD76-4795-8F86-84D6EAE54197}">
      <dsp:nvSpPr>
        <dsp:cNvPr id="0" name=""/>
        <dsp:cNvSpPr/>
      </dsp:nvSpPr>
      <dsp:spPr>
        <a:xfrm>
          <a:off x="5740789" y="2311"/>
          <a:ext cx="1657111" cy="994266"/>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Caleb Arthur – CEO, SunSolar</a:t>
          </a:r>
        </a:p>
      </dsp:txBody>
      <dsp:txXfrm>
        <a:off x="5740789" y="2311"/>
        <a:ext cx="1657111" cy="994266"/>
      </dsp:txXfrm>
    </dsp:sp>
    <dsp:sp modelId="{79D3EEF4-10C8-4C5B-B50A-2C03F9DF2D58}">
      <dsp:nvSpPr>
        <dsp:cNvPr id="0" name=""/>
        <dsp:cNvSpPr/>
      </dsp:nvSpPr>
      <dsp:spPr>
        <a:xfrm>
          <a:off x="7563611" y="2311"/>
          <a:ext cx="1657111" cy="994266"/>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Derek Auer - V.P. Continental Cement Co.</a:t>
          </a:r>
        </a:p>
      </dsp:txBody>
      <dsp:txXfrm>
        <a:off x="7563611" y="2311"/>
        <a:ext cx="1657111" cy="994266"/>
      </dsp:txXfrm>
    </dsp:sp>
    <dsp:sp modelId="{FB778D5B-0E26-45FC-891C-562A213CA26F}">
      <dsp:nvSpPr>
        <dsp:cNvPr id="0" name=""/>
        <dsp:cNvSpPr/>
      </dsp:nvSpPr>
      <dsp:spPr>
        <a:xfrm>
          <a:off x="272322" y="1162288"/>
          <a:ext cx="1657111" cy="994266"/>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Brandon Butler – Director of Communications, Roeslein Alternative Energy</a:t>
          </a:r>
        </a:p>
      </dsp:txBody>
      <dsp:txXfrm>
        <a:off x="272322" y="1162288"/>
        <a:ext cx="1657111" cy="994266"/>
      </dsp:txXfrm>
    </dsp:sp>
    <dsp:sp modelId="{C640411F-3EA4-439C-BC48-D4E9FE90E192}">
      <dsp:nvSpPr>
        <dsp:cNvPr id="0" name=""/>
        <dsp:cNvSpPr/>
      </dsp:nvSpPr>
      <dsp:spPr>
        <a:xfrm>
          <a:off x="2095144" y="1162288"/>
          <a:ext cx="1657111" cy="994266"/>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Steve Flick - Founder, Show Me Energy Cooperative</a:t>
          </a:r>
        </a:p>
      </dsp:txBody>
      <dsp:txXfrm>
        <a:off x="2095144" y="1162288"/>
        <a:ext cx="1657111" cy="994266"/>
      </dsp:txXfrm>
    </dsp:sp>
    <dsp:sp modelId="{4BA34D81-55D1-4537-8AEF-15D4982DE681}">
      <dsp:nvSpPr>
        <dsp:cNvPr id="0" name=""/>
        <dsp:cNvSpPr/>
      </dsp:nvSpPr>
      <dsp:spPr>
        <a:xfrm>
          <a:off x="3917966" y="1162288"/>
          <a:ext cx="1657111" cy="994266"/>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Sheila Grant, Assoc. Vice Chancellor, Univ. of Missouri Columbia</a:t>
          </a:r>
        </a:p>
      </dsp:txBody>
      <dsp:txXfrm>
        <a:off x="3917966" y="1162288"/>
        <a:ext cx="1657111" cy="994266"/>
      </dsp:txXfrm>
    </dsp:sp>
    <dsp:sp modelId="{78DF0642-E5E9-496A-B01A-7EB625058300}">
      <dsp:nvSpPr>
        <dsp:cNvPr id="0" name=""/>
        <dsp:cNvSpPr/>
      </dsp:nvSpPr>
      <dsp:spPr>
        <a:xfrm>
          <a:off x="5740789" y="1162288"/>
          <a:ext cx="1657111" cy="994266"/>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Nate Hackney – Mgr., Liberty Utilities</a:t>
          </a:r>
        </a:p>
      </dsp:txBody>
      <dsp:txXfrm>
        <a:off x="5740789" y="1162288"/>
        <a:ext cx="1657111" cy="994266"/>
      </dsp:txXfrm>
    </dsp:sp>
    <dsp:sp modelId="{0F89E994-DD5C-42D4-9FDB-9C3D529B0DA7}">
      <dsp:nvSpPr>
        <dsp:cNvPr id="0" name=""/>
        <dsp:cNvSpPr/>
      </dsp:nvSpPr>
      <dsp:spPr>
        <a:xfrm>
          <a:off x="7563611" y="1162288"/>
          <a:ext cx="1657111" cy="994266"/>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Bob Holden - former Missouri Governor - Webster Univ. &amp; Chairman Midwest US-China Association</a:t>
          </a:r>
        </a:p>
      </dsp:txBody>
      <dsp:txXfrm>
        <a:off x="7563611" y="1162288"/>
        <a:ext cx="1657111" cy="994266"/>
      </dsp:txXfrm>
    </dsp:sp>
    <dsp:sp modelId="{395DBCD1-C688-444E-9E65-C46258EBB531}">
      <dsp:nvSpPr>
        <dsp:cNvPr id="0" name=""/>
        <dsp:cNvSpPr/>
      </dsp:nvSpPr>
      <dsp:spPr>
        <a:xfrm>
          <a:off x="272322" y="2322266"/>
          <a:ext cx="1657111" cy="994266"/>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James Hoyt – Director ADM</a:t>
          </a:r>
        </a:p>
      </dsp:txBody>
      <dsp:txXfrm>
        <a:off x="272322" y="2322266"/>
        <a:ext cx="1657111" cy="994266"/>
      </dsp:txXfrm>
    </dsp:sp>
    <dsp:sp modelId="{483CAA58-18DA-4E53-8F99-C3CDBDD179B9}">
      <dsp:nvSpPr>
        <dsp:cNvPr id="0" name=""/>
        <dsp:cNvSpPr/>
      </dsp:nvSpPr>
      <dsp:spPr>
        <a:xfrm>
          <a:off x="2095144" y="2322266"/>
          <a:ext cx="1657111" cy="994266"/>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Fatih Dogan, Ph.D, Missouri Univ. of Science and Technology</a:t>
          </a:r>
        </a:p>
      </dsp:txBody>
      <dsp:txXfrm>
        <a:off x="2095144" y="2322266"/>
        <a:ext cx="1657111" cy="994266"/>
      </dsp:txXfrm>
    </dsp:sp>
    <dsp:sp modelId="{00E8B023-17C9-416E-9F07-1F86EB209B13}">
      <dsp:nvSpPr>
        <dsp:cNvPr id="0" name=""/>
        <dsp:cNvSpPr/>
      </dsp:nvSpPr>
      <dsp:spPr>
        <a:xfrm>
          <a:off x="3917966" y="2322266"/>
          <a:ext cx="1657111" cy="994266"/>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Time Michels – Energy Resources Group</a:t>
          </a:r>
        </a:p>
      </dsp:txBody>
      <dsp:txXfrm>
        <a:off x="3917966" y="2322266"/>
        <a:ext cx="1657111" cy="994266"/>
      </dsp:txXfrm>
    </dsp:sp>
    <dsp:sp modelId="{40EEF061-AC52-410D-9D7B-1F6B2B9856EE}">
      <dsp:nvSpPr>
        <dsp:cNvPr id="0" name=""/>
        <dsp:cNvSpPr/>
      </dsp:nvSpPr>
      <dsp:spPr>
        <a:xfrm>
          <a:off x="5740789" y="2322266"/>
          <a:ext cx="1657111" cy="994266"/>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Holly Neill – Director, The Nature Conservancy</a:t>
          </a:r>
        </a:p>
      </dsp:txBody>
      <dsp:txXfrm>
        <a:off x="5740789" y="2322266"/>
        <a:ext cx="1657111" cy="994266"/>
      </dsp:txXfrm>
    </dsp:sp>
    <dsp:sp modelId="{73EAA2A2-783B-48FD-869C-9A2750B05C9C}">
      <dsp:nvSpPr>
        <dsp:cNvPr id="0" name=""/>
        <dsp:cNvSpPr/>
      </dsp:nvSpPr>
      <dsp:spPr>
        <a:xfrm>
          <a:off x="7563611" y="2322266"/>
          <a:ext cx="1657111" cy="994266"/>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Whitney Hampton – USBank CDC</a:t>
          </a:r>
        </a:p>
      </dsp:txBody>
      <dsp:txXfrm>
        <a:off x="7563611" y="2322266"/>
        <a:ext cx="1657111" cy="994266"/>
      </dsp:txXfrm>
    </dsp:sp>
    <dsp:sp modelId="{AA106FE3-3E8E-4804-BA78-133980923ADD}">
      <dsp:nvSpPr>
        <dsp:cNvPr id="0" name=""/>
        <dsp:cNvSpPr/>
      </dsp:nvSpPr>
      <dsp:spPr>
        <a:xfrm>
          <a:off x="272322" y="3482244"/>
          <a:ext cx="1657111" cy="994266"/>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Brandon Renaud – Director, Columbia Water &amp; Light</a:t>
          </a:r>
        </a:p>
      </dsp:txBody>
      <dsp:txXfrm>
        <a:off x="272322" y="3482244"/>
        <a:ext cx="1657111" cy="994266"/>
      </dsp:txXfrm>
    </dsp:sp>
    <dsp:sp modelId="{2449E0E2-A78A-40AA-93D5-A183BFC3973E}">
      <dsp:nvSpPr>
        <dsp:cNvPr id="0" name=""/>
        <dsp:cNvSpPr/>
      </dsp:nvSpPr>
      <dsp:spPr>
        <a:xfrm>
          <a:off x="2095144" y="3482244"/>
          <a:ext cx="1657111" cy="994266"/>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Kristin Riott – Ex. Dir., Bridging the Gap</a:t>
          </a:r>
        </a:p>
      </dsp:txBody>
      <dsp:txXfrm>
        <a:off x="2095144" y="3482244"/>
        <a:ext cx="1657111" cy="994266"/>
      </dsp:txXfrm>
    </dsp:sp>
    <dsp:sp modelId="{E6335C1B-8835-4905-9E7C-FA797CAB7FA7}">
      <dsp:nvSpPr>
        <dsp:cNvPr id="0" name=""/>
        <dsp:cNvSpPr/>
      </dsp:nvSpPr>
      <dsp:spPr>
        <a:xfrm>
          <a:off x="3917966" y="3482244"/>
          <a:ext cx="1657111" cy="994266"/>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Emily Romines – Director, Spire</a:t>
          </a:r>
        </a:p>
      </dsp:txBody>
      <dsp:txXfrm>
        <a:off x="3917966" y="3482244"/>
        <a:ext cx="1657111" cy="994266"/>
      </dsp:txXfrm>
    </dsp:sp>
    <dsp:sp modelId="{A2E81C54-3AC1-40ED-A6A0-C6DBA534FF80}">
      <dsp:nvSpPr>
        <dsp:cNvPr id="0" name=""/>
        <dsp:cNvSpPr/>
      </dsp:nvSpPr>
      <dsp:spPr>
        <a:xfrm>
          <a:off x="5740789" y="3482244"/>
          <a:ext cx="1657111" cy="994266"/>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Brett Leopold – Director, ITC </a:t>
          </a:r>
        </a:p>
      </dsp:txBody>
      <dsp:txXfrm>
        <a:off x="5740789" y="3482244"/>
        <a:ext cx="1657111" cy="994266"/>
      </dsp:txXfrm>
    </dsp:sp>
    <dsp:sp modelId="{E710FE21-9393-4C6D-83CD-F17F6D753CCB}">
      <dsp:nvSpPr>
        <dsp:cNvPr id="0" name=""/>
        <dsp:cNvSpPr/>
      </dsp:nvSpPr>
      <dsp:spPr>
        <a:xfrm>
          <a:off x="7563611" y="3482244"/>
          <a:ext cx="1657111" cy="994266"/>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Cara Shaefer – Dir. City Utilities</a:t>
          </a:r>
        </a:p>
      </dsp:txBody>
      <dsp:txXfrm>
        <a:off x="7563611" y="3482244"/>
        <a:ext cx="1657111" cy="994266"/>
      </dsp:txXfrm>
    </dsp:sp>
    <dsp:sp modelId="{EA30B27B-85BA-467A-8004-4CD3A7D72A98}">
      <dsp:nvSpPr>
        <dsp:cNvPr id="0" name=""/>
        <dsp:cNvSpPr/>
      </dsp:nvSpPr>
      <dsp:spPr>
        <a:xfrm>
          <a:off x="3006555" y="4642222"/>
          <a:ext cx="1657111" cy="994266"/>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Ron Wood, J.D. - former CEO, Black &amp; Veatch Energy</a:t>
          </a:r>
        </a:p>
      </dsp:txBody>
      <dsp:txXfrm>
        <a:off x="3006555" y="4642222"/>
        <a:ext cx="1657111" cy="994266"/>
      </dsp:txXfrm>
    </dsp:sp>
    <dsp:sp modelId="{21746C99-A4D7-4B37-9F06-574BF62924DC}">
      <dsp:nvSpPr>
        <dsp:cNvPr id="0" name=""/>
        <dsp:cNvSpPr/>
      </dsp:nvSpPr>
      <dsp:spPr>
        <a:xfrm>
          <a:off x="4829378" y="4642222"/>
          <a:ext cx="1657111" cy="994266"/>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Warren Wood -VP, Ameren</a:t>
          </a:r>
        </a:p>
      </dsp:txBody>
      <dsp:txXfrm>
        <a:off x="4829378" y="4642222"/>
        <a:ext cx="1657111" cy="9942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49ABEB-5BE6-49EE-92CB-7F0A150B3C98}">
      <dsp:nvSpPr>
        <dsp:cNvPr id="0" name=""/>
        <dsp:cNvSpPr/>
      </dsp:nvSpPr>
      <dsp:spPr>
        <a:xfrm>
          <a:off x="361618" y="3088754"/>
          <a:ext cx="2892948" cy="6499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a:t>Nov. 2021</a:t>
          </a:r>
        </a:p>
      </dsp:txBody>
      <dsp:txXfrm>
        <a:off x="361618" y="3088754"/>
        <a:ext cx="2892948" cy="649961"/>
      </dsp:txXfrm>
    </dsp:sp>
    <dsp:sp modelId="{7D81370E-89BB-4328-B9D7-4A99B1616096}">
      <dsp:nvSpPr>
        <dsp:cNvPr id="0" name=""/>
        <dsp:cNvSpPr/>
      </dsp:nvSpPr>
      <dsp:spPr>
        <a:xfrm>
          <a:off x="0" y="2760898"/>
          <a:ext cx="7232371" cy="230074"/>
        </a:xfrm>
        <a:prstGeom prst="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C3DAB9-B1B9-49B0-B529-46456932E2CA}">
      <dsp:nvSpPr>
        <dsp:cNvPr id="0" name=""/>
        <dsp:cNvSpPr/>
      </dsp:nvSpPr>
      <dsp:spPr>
        <a:xfrm>
          <a:off x="216971" y="654724"/>
          <a:ext cx="3182243" cy="1128355"/>
        </a:xfrm>
        <a:prstGeom prst="rect">
          <a:avLst/>
        </a:prstGeom>
        <a:solidFill>
          <a:schemeClr val="accent2">
            <a:tint val="40000"/>
            <a:alpha val="90000"/>
            <a:hueOff val="0"/>
            <a:satOff val="0"/>
            <a:lumOff val="0"/>
            <a:alphaOff val="0"/>
          </a:schemeClr>
        </a:solidFill>
        <a:ln w="1587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dirty="0"/>
            <a:t>Bipartisan Infrastructure Law (November 2021) makes the largest long-term investment in our nation’s infrastructure in nearly a century</a:t>
          </a:r>
        </a:p>
      </dsp:txBody>
      <dsp:txXfrm>
        <a:off x="216971" y="654724"/>
        <a:ext cx="3182243" cy="1128355"/>
      </dsp:txXfrm>
    </dsp:sp>
    <dsp:sp modelId="{A4A50547-EB6A-4BFB-B59B-CD141669AC38}">
      <dsp:nvSpPr>
        <dsp:cNvPr id="0" name=""/>
        <dsp:cNvSpPr/>
      </dsp:nvSpPr>
      <dsp:spPr>
        <a:xfrm>
          <a:off x="1808092" y="1783080"/>
          <a:ext cx="0" cy="977818"/>
        </a:xfrm>
        <a:prstGeom prst="line">
          <a:avLst/>
        </a:prstGeom>
        <a:solidFill>
          <a:schemeClr val="accent2">
            <a:hueOff val="0"/>
            <a:satOff val="0"/>
            <a:lumOff val="0"/>
            <a:alphaOff val="0"/>
          </a:schemeClr>
        </a:solidFill>
        <a:ln w="6350" cap="rnd" cmpd="sng" algn="ctr">
          <a:solidFill>
            <a:schemeClr val="accent2">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86F4D836-F9BB-478A-8EAB-45626CD989D1}">
      <dsp:nvSpPr>
        <dsp:cNvPr id="0" name=""/>
        <dsp:cNvSpPr/>
      </dsp:nvSpPr>
      <dsp:spPr>
        <a:xfrm>
          <a:off x="2169711" y="2013154"/>
          <a:ext cx="2892948" cy="6499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a:t>July 2022</a:t>
          </a:r>
        </a:p>
      </dsp:txBody>
      <dsp:txXfrm>
        <a:off x="2169711" y="2013154"/>
        <a:ext cx="2892948" cy="649961"/>
      </dsp:txXfrm>
    </dsp:sp>
    <dsp:sp modelId="{85EE2747-AA69-42A8-AA15-C3E7C80FB029}">
      <dsp:nvSpPr>
        <dsp:cNvPr id="0" name=""/>
        <dsp:cNvSpPr/>
      </dsp:nvSpPr>
      <dsp:spPr>
        <a:xfrm>
          <a:off x="2025063" y="3968790"/>
          <a:ext cx="3182243" cy="1554622"/>
        </a:xfrm>
        <a:prstGeom prst="rect">
          <a:avLst/>
        </a:prstGeom>
        <a:solidFill>
          <a:schemeClr val="accent3">
            <a:tint val="40000"/>
            <a:alpha val="90000"/>
            <a:hueOff val="0"/>
            <a:satOff val="0"/>
            <a:lumOff val="0"/>
            <a:alphaOff val="0"/>
          </a:schemeClr>
        </a:solidFill>
        <a:ln w="15875"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dirty="0"/>
            <a:t>CHIPS and Science Act (July 2022) invests in cutting-edge science and innovation to boost American competitiveness, including for semiconductors, and to bring jobs and supply chains home</a:t>
          </a:r>
        </a:p>
      </dsp:txBody>
      <dsp:txXfrm>
        <a:off x="2025063" y="3968790"/>
        <a:ext cx="3182243" cy="1554622"/>
      </dsp:txXfrm>
    </dsp:sp>
    <dsp:sp modelId="{B79979A8-9497-43DD-A635-CB901038404F}">
      <dsp:nvSpPr>
        <dsp:cNvPr id="0" name=""/>
        <dsp:cNvSpPr/>
      </dsp:nvSpPr>
      <dsp:spPr>
        <a:xfrm>
          <a:off x="3616185" y="2990972"/>
          <a:ext cx="0" cy="977818"/>
        </a:xfrm>
        <a:prstGeom prst="line">
          <a:avLst/>
        </a:prstGeom>
        <a:solidFill>
          <a:schemeClr val="accent3">
            <a:hueOff val="0"/>
            <a:satOff val="0"/>
            <a:lumOff val="0"/>
            <a:alphaOff val="0"/>
          </a:schemeClr>
        </a:solidFill>
        <a:ln w="6350" cap="rnd" cmpd="sng" algn="ctr">
          <a:solidFill>
            <a:schemeClr val="accent3">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7E8D25B6-D08A-4176-AC42-159200ECA196}">
      <dsp:nvSpPr>
        <dsp:cNvPr id="0" name=""/>
        <dsp:cNvSpPr/>
      </dsp:nvSpPr>
      <dsp:spPr>
        <a:xfrm>
          <a:off x="1736194" y="2804037"/>
          <a:ext cx="143796" cy="143796"/>
        </a:xfrm>
        <a:prstGeom prst="ellipse">
          <a:avLst/>
        </a:prstGeom>
        <a:solidFill>
          <a:schemeClr val="lt1">
            <a:alpha val="90000"/>
            <a:hueOff val="0"/>
            <a:satOff val="0"/>
            <a:lumOff val="0"/>
            <a:alphaOff val="0"/>
          </a:schemeClr>
        </a:solidFill>
        <a:ln w="15875" cap="rnd" cmpd="sng" algn="ctr">
          <a:noFill/>
          <a:prstDash val="solid"/>
        </a:ln>
        <a:effectLst/>
      </dsp:spPr>
      <dsp:style>
        <a:lnRef idx="2">
          <a:scrgbClr r="0" g="0" b="0"/>
        </a:lnRef>
        <a:fillRef idx="1">
          <a:scrgbClr r="0" g="0" b="0"/>
        </a:fillRef>
        <a:effectRef idx="0">
          <a:scrgbClr r="0" g="0" b="0"/>
        </a:effectRef>
        <a:fontRef idx="minor"/>
      </dsp:style>
    </dsp:sp>
    <dsp:sp modelId="{027D4E9B-12B0-469B-BF1B-9746EFD7C6C3}">
      <dsp:nvSpPr>
        <dsp:cNvPr id="0" name=""/>
        <dsp:cNvSpPr/>
      </dsp:nvSpPr>
      <dsp:spPr>
        <a:xfrm>
          <a:off x="3544287" y="2804037"/>
          <a:ext cx="143796" cy="143796"/>
        </a:xfrm>
        <a:prstGeom prst="ellipse">
          <a:avLst/>
        </a:prstGeom>
        <a:solidFill>
          <a:schemeClr val="lt1">
            <a:alpha val="90000"/>
            <a:hueOff val="0"/>
            <a:satOff val="0"/>
            <a:lumOff val="0"/>
            <a:alphaOff val="0"/>
          </a:schemeClr>
        </a:solidFill>
        <a:ln w="15875" cap="rnd" cmpd="sng" algn="ctr">
          <a:noFill/>
          <a:prstDash val="solid"/>
        </a:ln>
        <a:effectLst/>
      </dsp:spPr>
      <dsp:style>
        <a:lnRef idx="2">
          <a:scrgbClr r="0" g="0" b="0"/>
        </a:lnRef>
        <a:fillRef idx="1">
          <a:scrgbClr r="0" g="0" b="0"/>
        </a:fillRef>
        <a:effectRef idx="0">
          <a:scrgbClr r="0" g="0" b="0"/>
        </a:effectRef>
        <a:fontRef idx="minor"/>
      </dsp:style>
    </dsp:sp>
    <dsp:sp modelId="{EEB8703C-5781-40E7-9187-9E6957706025}">
      <dsp:nvSpPr>
        <dsp:cNvPr id="0" name=""/>
        <dsp:cNvSpPr/>
      </dsp:nvSpPr>
      <dsp:spPr>
        <a:xfrm>
          <a:off x="3977804" y="3088754"/>
          <a:ext cx="2892948" cy="6499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a:t>Aug. 2022</a:t>
          </a:r>
        </a:p>
      </dsp:txBody>
      <dsp:txXfrm>
        <a:off x="3977804" y="3088754"/>
        <a:ext cx="2892948" cy="649961"/>
      </dsp:txXfrm>
    </dsp:sp>
    <dsp:sp modelId="{6215A5F1-38BF-4DC6-A17E-068B5C410F24}">
      <dsp:nvSpPr>
        <dsp:cNvPr id="0" name=""/>
        <dsp:cNvSpPr/>
      </dsp:nvSpPr>
      <dsp:spPr>
        <a:xfrm>
          <a:off x="3833156" y="228457"/>
          <a:ext cx="3182243" cy="1554622"/>
        </a:xfrm>
        <a:prstGeom prst="rect">
          <a:avLst/>
        </a:prstGeom>
        <a:solidFill>
          <a:schemeClr val="accent4">
            <a:tint val="40000"/>
            <a:alpha val="90000"/>
            <a:hueOff val="0"/>
            <a:satOff val="0"/>
            <a:lumOff val="0"/>
            <a:alphaOff val="0"/>
          </a:schemeClr>
        </a:solidFill>
        <a:ln w="15875"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dirty="0"/>
            <a:t>Inflation Reduction Act or IRA (August 2022) breathes life into our clean energy economy by incentivizing deployment of clean technologies and lowering energy costs for American families</a:t>
          </a:r>
        </a:p>
      </dsp:txBody>
      <dsp:txXfrm>
        <a:off x="3833156" y="228457"/>
        <a:ext cx="3182243" cy="1554622"/>
      </dsp:txXfrm>
    </dsp:sp>
    <dsp:sp modelId="{40D7680E-7D05-4ADC-9254-4C7CB20AFA6B}">
      <dsp:nvSpPr>
        <dsp:cNvPr id="0" name=""/>
        <dsp:cNvSpPr/>
      </dsp:nvSpPr>
      <dsp:spPr>
        <a:xfrm>
          <a:off x="5424278" y="1783080"/>
          <a:ext cx="0" cy="977818"/>
        </a:xfrm>
        <a:prstGeom prst="line">
          <a:avLst/>
        </a:prstGeom>
        <a:solidFill>
          <a:schemeClr val="accent4">
            <a:hueOff val="0"/>
            <a:satOff val="0"/>
            <a:lumOff val="0"/>
            <a:alphaOff val="0"/>
          </a:schemeClr>
        </a:solidFill>
        <a:ln w="6350" cap="rnd" cmpd="sng" algn="ctr">
          <a:solidFill>
            <a:schemeClr val="accent4">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A6D4E60F-325A-40DC-B85A-7EF02B4791D2}">
      <dsp:nvSpPr>
        <dsp:cNvPr id="0" name=""/>
        <dsp:cNvSpPr/>
      </dsp:nvSpPr>
      <dsp:spPr>
        <a:xfrm>
          <a:off x="5352379" y="2804037"/>
          <a:ext cx="143796" cy="143796"/>
        </a:xfrm>
        <a:prstGeom prst="ellipse">
          <a:avLst/>
        </a:prstGeom>
        <a:solidFill>
          <a:schemeClr val="lt1">
            <a:alpha val="90000"/>
            <a:hueOff val="0"/>
            <a:satOff val="0"/>
            <a:lumOff val="0"/>
            <a:alphaOff val="0"/>
          </a:schemeClr>
        </a:solidFill>
        <a:ln w="15875" cap="rnd"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8F55A3-CE04-4756-A985-1E4C88E157AE}">
      <dsp:nvSpPr>
        <dsp:cNvPr id="0" name=""/>
        <dsp:cNvSpPr/>
      </dsp:nvSpPr>
      <dsp:spPr>
        <a:xfrm>
          <a:off x="0" y="286949"/>
          <a:ext cx="6492875" cy="20349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3919" tIns="395732" rIns="503919"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t>Metals Minerals and Storage</a:t>
          </a:r>
        </a:p>
        <a:p>
          <a:pPr marL="171450" lvl="1" indent="-171450" algn="l" defTabSz="844550">
            <a:lnSpc>
              <a:spcPct val="90000"/>
            </a:lnSpc>
            <a:spcBef>
              <a:spcPct val="0"/>
            </a:spcBef>
            <a:spcAft>
              <a:spcPct val="15000"/>
            </a:spcAft>
            <a:buChar char="•"/>
          </a:pPr>
          <a:r>
            <a:rPr lang="en-US" sz="1900" kern="1200" dirty="0"/>
            <a:t>Energy Efficiency – value tracking/proposition</a:t>
          </a:r>
        </a:p>
        <a:p>
          <a:pPr marL="171450" lvl="1" indent="-171450" algn="l" defTabSz="844550">
            <a:lnSpc>
              <a:spcPct val="90000"/>
            </a:lnSpc>
            <a:spcBef>
              <a:spcPct val="0"/>
            </a:spcBef>
            <a:spcAft>
              <a:spcPct val="15000"/>
            </a:spcAft>
            <a:buChar char="•"/>
          </a:pPr>
          <a:r>
            <a:rPr lang="en-US" sz="1900" kern="1200"/>
            <a:t>Streamlining solar permitting</a:t>
          </a:r>
          <a:endParaRPr lang="en-US" sz="1900" kern="1200" dirty="0"/>
        </a:p>
        <a:p>
          <a:pPr marL="171450" lvl="1" indent="-171450" algn="l" defTabSz="844550">
            <a:lnSpc>
              <a:spcPct val="90000"/>
            </a:lnSpc>
            <a:spcBef>
              <a:spcPct val="0"/>
            </a:spcBef>
            <a:spcAft>
              <a:spcPct val="15000"/>
            </a:spcAft>
            <a:buChar char="•"/>
          </a:pPr>
          <a:r>
            <a:rPr lang="en-US" sz="1900" kern="1200"/>
            <a:t>Evs</a:t>
          </a:r>
          <a:endParaRPr lang="en-US" sz="1900" kern="1200" dirty="0"/>
        </a:p>
        <a:p>
          <a:pPr marL="171450" lvl="1" indent="-171450" algn="l" defTabSz="844550">
            <a:lnSpc>
              <a:spcPct val="90000"/>
            </a:lnSpc>
            <a:spcBef>
              <a:spcPct val="0"/>
            </a:spcBef>
            <a:spcAft>
              <a:spcPct val="15000"/>
            </a:spcAft>
            <a:buChar char="•"/>
          </a:pPr>
          <a:r>
            <a:rPr lang="en-US" sz="1900" kern="1200"/>
            <a:t>Energy Training and Installations in Schools</a:t>
          </a:r>
          <a:endParaRPr lang="en-US" sz="1900" kern="1200" dirty="0"/>
        </a:p>
      </dsp:txBody>
      <dsp:txXfrm>
        <a:off x="0" y="286949"/>
        <a:ext cx="6492875" cy="2034900"/>
      </dsp:txXfrm>
    </dsp:sp>
    <dsp:sp modelId="{BBF06097-9DB2-45D5-BF1F-1019EDE1A1B8}">
      <dsp:nvSpPr>
        <dsp:cNvPr id="0" name=""/>
        <dsp:cNvSpPr/>
      </dsp:nvSpPr>
      <dsp:spPr>
        <a:xfrm>
          <a:off x="324643" y="6509"/>
          <a:ext cx="4545012" cy="56088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791" tIns="0" rIns="171791" bIns="0" numCol="1" spcCol="1270" anchor="ctr" anchorCtr="0">
          <a:noAutofit/>
        </a:bodyPr>
        <a:lstStyle/>
        <a:p>
          <a:pPr marL="0" lvl="0" indent="0" algn="l" defTabSz="844550">
            <a:lnSpc>
              <a:spcPct val="90000"/>
            </a:lnSpc>
            <a:spcBef>
              <a:spcPct val="0"/>
            </a:spcBef>
            <a:spcAft>
              <a:spcPct val="35000"/>
            </a:spcAft>
            <a:buNone/>
          </a:pPr>
          <a:r>
            <a:rPr lang="en-US" sz="1900" kern="1200" dirty="0"/>
            <a:t>Phase 1</a:t>
          </a:r>
        </a:p>
      </dsp:txBody>
      <dsp:txXfrm>
        <a:off x="352023" y="33889"/>
        <a:ext cx="4490252" cy="506120"/>
      </dsp:txXfrm>
    </dsp:sp>
    <dsp:sp modelId="{1747A46A-91D9-4B4F-AC15-0354485A1684}">
      <dsp:nvSpPr>
        <dsp:cNvPr id="0" name=""/>
        <dsp:cNvSpPr/>
      </dsp:nvSpPr>
      <dsp:spPr>
        <a:xfrm>
          <a:off x="0" y="2704889"/>
          <a:ext cx="6492875" cy="23940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3919" tIns="395732" rIns="503919"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a:t>Biofuels</a:t>
          </a:r>
          <a:endParaRPr lang="en-US" sz="1900" kern="1200" dirty="0"/>
        </a:p>
        <a:p>
          <a:pPr marL="171450" lvl="1" indent="-171450" algn="l" defTabSz="844550">
            <a:lnSpc>
              <a:spcPct val="90000"/>
            </a:lnSpc>
            <a:spcBef>
              <a:spcPct val="0"/>
            </a:spcBef>
            <a:spcAft>
              <a:spcPct val="15000"/>
            </a:spcAft>
            <a:buChar char="•"/>
          </a:pPr>
          <a:r>
            <a:rPr lang="en-US" sz="1900" kern="1200"/>
            <a:t>RNG and Hydrogen Hub</a:t>
          </a:r>
          <a:endParaRPr lang="en-US" sz="1900" kern="1200" dirty="0"/>
        </a:p>
        <a:p>
          <a:pPr marL="171450" lvl="1" indent="-171450" algn="l" defTabSz="844550">
            <a:lnSpc>
              <a:spcPct val="90000"/>
            </a:lnSpc>
            <a:spcBef>
              <a:spcPct val="0"/>
            </a:spcBef>
            <a:spcAft>
              <a:spcPct val="15000"/>
            </a:spcAft>
            <a:buChar char="•"/>
          </a:pPr>
          <a:r>
            <a:rPr lang="en-US" sz="1900" kern="1200"/>
            <a:t>Commercial Building EE Education</a:t>
          </a:r>
          <a:endParaRPr lang="en-US" sz="1900" kern="1200" dirty="0"/>
        </a:p>
        <a:p>
          <a:pPr marL="171450" lvl="1" indent="-171450" algn="l" defTabSz="844550">
            <a:lnSpc>
              <a:spcPct val="90000"/>
            </a:lnSpc>
            <a:spcBef>
              <a:spcPct val="0"/>
            </a:spcBef>
            <a:spcAft>
              <a:spcPct val="15000"/>
            </a:spcAft>
            <a:buChar char="•"/>
          </a:pPr>
          <a:r>
            <a:rPr lang="en-US" sz="1900" kern="1200"/>
            <a:t>CHP</a:t>
          </a:r>
          <a:endParaRPr lang="en-US" sz="1900" kern="1200" dirty="0"/>
        </a:p>
        <a:p>
          <a:pPr marL="171450" lvl="1" indent="-171450" algn="l" defTabSz="844550">
            <a:lnSpc>
              <a:spcPct val="90000"/>
            </a:lnSpc>
            <a:spcBef>
              <a:spcPct val="0"/>
            </a:spcBef>
            <a:spcAft>
              <a:spcPct val="15000"/>
            </a:spcAft>
            <a:buChar char="•"/>
          </a:pPr>
          <a:r>
            <a:rPr lang="en-US" sz="1900" kern="1200"/>
            <a:t>Industrial Assessment Centers/Education/Awareness</a:t>
          </a:r>
          <a:endParaRPr lang="en-US" sz="1900" kern="1200" dirty="0"/>
        </a:p>
        <a:p>
          <a:pPr marL="171450" lvl="1" indent="-171450" algn="l" defTabSz="844550">
            <a:lnSpc>
              <a:spcPct val="90000"/>
            </a:lnSpc>
            <a:spcBef>
              <a:spcPct val="0"/>
            </a:spcBef>
            <a:spcAft>
              <a:spcPct val="15000"/>
            </a:spcAft>
            <a:buChar char="•"/>
          </a:pPr>
          <a:r>
            <a:rPr lang="en-US" sz="1900" kern="1200"/>
            <a:t>Pay as You Save</a:t>
          </a:r>
          <a:endParaRPr lang="en-US" sz="1900" kern="1200" dirty="0"/>
        </a:p>
      </dsp:txBody>
      <dsp:txXfrm>
        <a:off x="0" y="2704889"/>
        <a:ext cx="6492875" cy="2394000"/>
      </dsp:txXfrm>
    </dsp:sp>
    <dsp:sp modelId="{B1AFE39D-A58C-4CBE-A260-5009C20AE211}">
      <dsp:nvSpPr>
        <dsp:cNvPr id="0" name=""/>
        <dsp:cNvSpPr/>
      </dsp:nvSpPr>
      <dsp:spPr>
        <a:xfrm>
          <a:off x="324643" y="2424450"/>
          <a:ext cx="4545012" cy="56088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791" tIns="0" rIns="171791" bIns="0" numCol="1" spcCol="1270" anchor="ctr" anchorCtr="0">
          <a:noAutofit/>
        </a:bodyPr>
        <a:lstStyle/>
        <a:p>
          <a:pPr marL="0" lvl="0" indent="0" algn="l" defTabSz="844550">
            <a:lnSpc>
              <a:spcPct val="90000"/>
            </a:lnSpc>
            <a:spcBef>
              <a:spcPct val="0"/>
            </a:spcBef>
            <a:spcAft>
              <a:spcPct val="35000"/>
            </a:spcAft>
            <a:buNone/>
          </a:pPr>
          <a:r>
            <a:rPr lang="en-US" sz="1900" kern="1200"/>
            <a:t>Phase 2</a:t>
          </a:r>
          <a:endParaRPr lang="en-US" sz="1900" kern="1200" dirty="0"/>
        </a:p>
      </dsp:txBody>
      <dsp:txXfrm>
        <a:off x="352023" y="2451830"/>
        <a:ext cx="4490252" cy="50612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7/3/layout/HorizontalPathTimeline">
  <dgm:title val="Horizontal Path Timeline"/>
  <dgm:desc val="Use to show a list of events in chronological order. The rectangular shape contains the description while the date is shown near the circular dot along the time line. It's the perfect SmartArt for displaying large amount of text with a short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node1">
      <dgm:alg type="sp"/>
      <dgm:shape xmlns:r="http://schemas.openxmlformats.org/officeDocument/2006/relationships" type="rect" r:blip="" zOrderOff="2">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
                <dgm:constr type="l" for="ch" forName="L1TextContainer" refType="w" fact="0.1"/>
                <dgm:constr type="t" for="ch" forName="L1TextContainer" refType="h" fact="0.537"/>
                <dgm:constr type="h" for="ch" forName="L1TextContainer" refType="h" fact="0.113"/>
                <dgm:constr type="w" for="ch" forName="L2TextContainerWrapper" refType="w" fact="0.88"/>
                <dgm:constr type="h" for="ch" forName="L2TextContainerWrapper" refType="h" fact="0.31"/>
                <dgm:constr type="b" for="ch" forName="L2TextContainerWrapper" refType="h" fact="0.31"/>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31"/>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
                <dgm:constr type="l" for="ch" forName="L1TextContainer" refType="w" fact="0.1"/>
                <dgm:constr type="t" for="ch" forName="L1TextContainer" refType="h" fact="0.35"/>
                <dgm:constr type="h" for="ch" forName="L1TextContainer" refType="h" fact="0.113"/>
                <dgm:constr type="w" for="ch" forName="L2TextContainerWrapper" refType="w" fact="0.88"/>
                <dgm:constr type="h" for="ch" forName="L2TextContainerWrapper" refType="h" fact="0.31"/>
                <dgm:constr type="t" for="ch" forName="L2TextContainerWrapper" refType="h" fact="0.69"/>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52"/>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styleLbl="bgAccFollowNode1">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45"/>
                  <dgm:constr type="b" for="ch" forName="L2TextContainer" refType="h"/>
                  <dgm:constr type="h" for="ch" forName="FlexibleEmptyPlaceHolder" refType="h" fact="0.55"/>
                </dgm:constrLst>
              </dgm:if>
              <dgm:else name="CaseForPlacingL2TextContaineBelowDivider">
                <dgm:constrLst>
                  <dgm:constr type="h" for="ch" forName="L2TextContainer" refType="h" fact="0.45"/>
                  <dgm:constr type="h" for="ch" forName="FlexibleEmptyPlaceHolder" refType="h" fact="0.55"/>
                  <dgm:constr type="b" for="ch" forName="FlexibleEmptyPlaceHolder" refType="h"/>
                </dgm:constrLst>
              </dgm:else>
            </dgm:choose>
            <dgm:layoutNode name="L2TextContainer" styleLbl="bgAccFollowNode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primFontSz" fact="0.75"/>
                <dgm:constr type="rMarg" refType="primFontSz" fact="0.75"/>
                <dgm:constr type="tMarg" refType="primFontSz" fact="0.75"/>
                <dgm:constr type="bMarg" refType="primFontSz" fact="0.75"/>
              </dgm:constrLst>
              <dgm:ruleLst>
                <dgm:rule type="h" val="INF" fact="NaN" max="NaN"/>
                <dgm:rule type="primFontSz" val="11" fact="NaN" max="NaN"/>
                <dgm:rule type="secFontSz" val="9"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alignNode1" moveWith="L2TextContainer">
            <dgm:alg type="sp"/>
            <dgm:shape xmlns:r="http://schemas.openxmlformats.org/officeDocument/2006/relationships" type="line" r:blip="" zOrderOff="-1">
              <dgm:adjLst/>
              <dgm:extLst>
                <a:ext uri="{B698B0E9-8C71-41B9-8309-B3DCBF30829C}">
                  <dgm1612:spPr xmlns:dgm1612="http://schemas.microsoft.com/office/drawing/2016/12/diagram">
                    <a:ln w="6350">
                      <a:prstDash val="dash"/>
                    </a:ln>
                  </dgm1612:spPr>
                </a:ext>
              </dgm:extLst>
            </dgm:shape>
            <dgm:presOf/>
            <dgm:constrLst/>
          </dgm:layoutNode>
          <dgm:layoutNode name="ConnectorPoint" styleLbl="fgAcc1" moveWith="L2TextContainer">
            <dgm:alg type="sp"/>
            <dgm:shape xmlns:r="http://schemas.openxmlformats.org/officeDocument/2006/relationships" type="ellipse" r:blip="" zOrderOff="10">
              <dgm:adjLst/>
              <dgm:extLst>
                <a:ext uri="{B698B0E9-8C71-41B9-8309-B3DCBF30829C}">
                  <dgm1612:spPr xmlns:dgm1612="http://schemas.microsoft.com/office/drawing/2016/12/diagram">
                    <a:ln>
                      <a:noFill/>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75947F-A210-4A5F-8010-BAE5CF338AB8}" type="datetimeFigureOut">
              <a:rPr lang="en-US" smtClean="0"/>
              <a:t>3/27/2023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343E6D-D6C9-494C-BF7B-0E5F1D1C39B7}" type="slidenum">
              <a:rPr lang="en-US" smtClean="0"/>
              <a:t>‹#›</a:t>
            </a:fld>
            <a:endParaRPr lang="en-US"/>
          </a:p>
        </p:txBody>
      </p:sp>
    </p:spTree>
    <p:extLst>
      <p:ext uri="{BB962C8B-B14F-4D97-AF65-F5344CB8AC3E}">
        <p14:creationId xmlns:p14="http://schemas.microsoft.com/office/powerpoint/2010/main" val="1069742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64E7F68-D6C0-4DBC-846E-4BCFEB011019}" type="datetimeFigureOut">
              <a:rPr lang="en-US" smtClean="0"/>
              <a:t>3/27/2023</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9641479E-E546-420F-96A5-809E3CE08609}" type="slidenum">
              <a:rPr lang="en-US" smtClean="0"/>
              <a:t>‹#›</a:t>
            </a:fld>
            <a:endParaRPr lang="en-US"/>
          </a:p>
        </p:txBody>
      </p:sp>
    </p:spTree>
    <p:extLst>
      <p:ext uri="{BB962C8B-B14F-4D97-AF65-F5344CB8AC3E}">
        <p14:creationId xmlns:p14="http://schemas.microsoft.com/office/powerpoint/2010/main" val="4187075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4E7F68-D6C0-4DBC-846E-4BCFEB011019}" type="datetimeFigureOut">
              <a:rPr lang="en-US" smtClean="0"/>
              <a:t>3/27/2023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41479E-E546-420F-96A5-809E3CE08609}" type="slidenum">
              <a:rPr lang="en-US" smtClean="0"/>
              <a:t>‹#›</a:t>
            </a:fld>
            <a:endParaRPr lang="en-US"/>
          </a:p>
        </p:txBody>
      </p:sp>
    </p:spTree>
    <p:extLst>
      <p:ext uri="{BB962C8B-B14F-4D97-AF65-F5344CB8AC3E}">
        <p14:creationId xmlns:p14="http://schemas.microsoft.com/office/powerpoint/2010/main" val="3008611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4E7F68-D6C0-4DBC-846E-4BCFEB011019}" type="datetimeFigureOut">
              <a:rPr lang="en-US" smtClean="0"/>
              <a:t>3/27/2023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41479E-E546-420F-96A5-809E3CE08609}" type="slidenum">
              <a:rPr lang="en-US" smtClean="0"/>
              <a:t>‹#›</a:t>
            </a:fld>
            <a:endParaRPr lang="en-US"/>
          </a:p>
        </p:txBody>
      </p:sp>
    </p:spTree>
    <p:extLst>
      <p:ext uri="{BB962C8B-B14F-4D97-AF65-F5344CB8AC3E}">
        <p14:creationId xmlns:p14="http://schemas.microsoft.com/office/powerpoint/2010/main" val="5150635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4E7F68-D6C0-4DBC-846E-4BCFEB011019}" type="datetimeFigureOut">
              <a:rPr lang="en-US" smtClean="0"/>
              <a:t>3/27/2023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41479E-E546-420F-96A5-809E3CE08609}" type="slidenum">
              <a:rPr lang="en-US" smtClean="0"/>
              <a:t>‹#›</a:t>
            </a:fld>
            <a:endParaRPr lang="en-US"/>
          </a:p>
        </p:txBody>
      </p:sp>
    </p:spTree>
    <p:extLst>
      <p:ext uri="{BB962C8B-B14F-4D97-AF65-F5344CB8AC3E}">
        <p14:creationId xmlns:p14="http://schemas.microsoft.com/office/powerpoint/2010/main" val="30894476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4E7F68-D6C0-4DBC-846E-4BCFEB011019}" type="datetimeFigureOut">
              <a:rPr lang="en-US" smtClean="0"/>
              <a:t>3/27/2023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41479E-E546-420F-96A5-809E3CE08609}" type="slidenum">
              <a:rPr lang="en-US" smtClean="0"/>
              <a:t>‹#›</a:t>
            </a:fld>
            <a:endParaRPr lang="en-US"/>
          </a:p>
        </p:txBody>
      </p:sp>
    </p:spTree>
    <p:extLst>
      <p:ext uri="{BB962C8B-B14F-4D97-AF65-F5344CB8AC3E}">
        <p14:creationId xmlns:p14="http://schemas.microsoft.com/office/powerpoint/2010/main" val="30930366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4E7F68-D6C0-4DBC-846E-4BCFEB011019}" type="datetimeFigureOut">
              <a:rPr lang="en-US" smtClean="0"/>
              <a:t>3/27/2023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41479E-E546-420F-96A5-809E3CE08609}" type="slidenum">
              <a:rPr lang="en-US" smtClean="0"/>
              <a:t>‹#›</a:t>
            </a:fld>
            <a:endParaRPr lang="en-US"/>
          </a:p>
        </p:txBody>
      </p:sp>
    </p:spTree>
    <p:extLst>
      <p:ext uri="{BB962C8B-B14F-4D97-AF65-F5344CB8AC3E}">
        <p14:creationId xmlns:p14="http://schemas.microsoft.com/office/powerpoint/2010/main" val="1722769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4E7F68-D6C0-4DBC-846E-4BCFEB011019}" type="datetimeFigureOut">
              <a:rPr lang="en-US" smtClean="0"/>
              <a:t>3/27/2023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41479E-E546-420F-96A5-809E3CE08609}" type="slidenum">
              <a:rPr lang="en-US" smtClean="0"/>
              <a:t>‹#›</a:t>
            </a:fld>
            <a:endParaRPr lang="en-US"/>
          </a:p>
        </p:txBody>
      </p:sp>
    </p:spTree>
    <p:extLst>
      <p:ext uri="{BB962C8B-B14F-4D97-AF65-F5344CB8AC3E}">
        <p14:creationId xmlns:p14="http://schemas.microsoft.com/office/powerpoint/2010/main" val="38120028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4E7F68-D6C0-4DBC-846E-4BCFEB011019}" type="datetimeFigureOut">
              <a:rPr lang="en-US" smtClean="0"/>
              <a:t>3/27/2023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41479E-E546-420F-96A5-809E3CE08609}" type="slidenum">
              <a:rPr lang="en-US" smtClean="0"/>
              <a:t>‹#›</a:t>
            </a:fld>
            <a:endParaRPr lang="en-US"/>
          </a:p>
        </p:txBody>
      </p:sp>
    </p:spTree>
    <p:extLst>
      <p:ext uri="{BB962C8B-B14F-4D97-AF65-F5344CB8AC3E}">
        <p14:creationId xmlns:p14="http://schemas.microsoft.com/office/powerpoint/2010/main" val="25018356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4E7F68-D6C0-4DBC-846E-4BCFEB011019}" type="datetimeFigureOut">
              <a:rPr lang="en-US" smtClean="0"/>
              <a:t>3/27/2023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41479E-E546-420F-96A5-809E3CE08609}" type="slidenum">
              <a:rPr lang="en-US" smtClean="0"/>
              <a:t>‹#›</a:t>
            </a:fld>
            <a:endParaRPr lang="en-US"/>
          </a:p>
        </p:txBody>
      </p:sp>
    </p:spTree>
    <p:extLst>
      <p:ext uri="{BB962C8B-B14F-4D97-AF65-F5344CB8AC3E}">
        <p14:creationId xmlns:p14="http://schemas.microsoft.com/office/powerpoint/2010/main" val="1735474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4E7F68-D6C0-4DBC-846E-4BCFEB011019}" type="datetimeFigureOut">
              <a:rPr lang="en-US" smtClean="0"/>
              <a:t>3/27/2023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9641479E-E546-420F-96A5-809E3CE08609}" type="slidenum">
              <a:rPr lang="en-US" smtClean="0"/>
              <a:t>‹#›</a:t>
            </a:fld>
            <a:endParaRPr lang="en-US"/>
          </a:p>
        </p:txBody>
      </p:sp>
    </p:spTree>
    <p:extLst>
      <p:ext uri="{BB962C8B-B14F-4D97-AF65-F5344CB8AC3E}">
        <p14:creationId xmlns:p14="http://schemas.microsoft.com/office/powerpoint/2010/main" val="4027092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4E7F68-D6C0-4DBC-846E-4BCFEB011019}" type="datetimeFigureOut">
              <a:rPr lang="en-US" smtClean="0"/>
              <a:t>3/27/2023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41479E-E546-420F-96A5-809E3CE08609}" type="slidenum">
              <a:rPr lang="en-US" smtClean="0"/>
              <a:t>‹#›</a:t>
            </a:fld>
            <a:endParaRPr lang="en-US"/>
          </a:p>
        </p:txBody>
      </p:sp>
    </p:spTree>
    <p:extLst>
      <p:ext uri="{BB962C8B-B14F-4D97-AF65-F5344CB8AC3E}">
        <p14:creationId xmlns:p14="http://schemas.microsoft.com/office/powerpoint/2010/main" val="3960871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64E7F68-D6C0-4DBC-846E-4BCFEB011019}" type="datetimeFigureOut">
              <a:rPr lang="en-US" smtClean="0"/>
              <a:t>3/27/2023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41479E-E546-420F-96A5-809E3CE08609}" type="slidenum">
              <a:rPr lang="en-US" smtClean="0"/>
              <a:t>‹#›</a:t>
            </a:fld>
            <a:endParaRPr lang="en-US"/>
          </a:p>
        </p:txBody>
      </p:sp>
    </p:spTree>
    <p:extLst>
      <p:ext uri="{BB962C8B-B14F-4D97-AF65-F5344CB8AC3E}">
        <p14:creationId xmlns:p14="http://schemas.microsoft.com/office/powerpoint/2010/main" val="129516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64E7F68-D6C0-4DBC-846E-4BCFEB011019}" type="datetimeFigureOut">
              <a:rPr lang="en-US" smtClean="0"/>
              <a:t>3/27/2023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41479E-E546-420F-96A5-809E3CE08609}" type="slidenum">
              <a:rPr lang="en-US" smtClean="0"/>
              <a:t>‹#›</a:t>
            </a:fld>
            <a:endParaRPr lang="en-US"/>
          </a:p>
        </p:txBody>
      </p:sp>
    </p:spTree>
    <p:extLst>
      <p:ext uri="{BB962C8B-B14F-4D97-AF65-F5344CB8AC3E}">
        <p14:creationId xmlns:p14="http://schemas.microsoft.com/office/powerpoint/2010/main" val="3491984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64E7F68-D6C0-4DBC-846E-4BCFEB011019}" type="datetimeFigureOut">
              <a:rPr lang="en-US" smtClean="0"/>
              <a:t>3/27/2023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41479E-E546-420F-96A5-809E3CE08609}" type="slidenum">
              <a:rPr lang="en-US" smtClean="0"/>
              <a:t>‹#›</a:t>
            </a:fld>
            <a:endParaRPr lang="en-US"/>
          </a:p>
        </p:txBody>
      </p:sp>
    </p:spTree>
    <p:extLst>
      <p:ext uri="{BB962C8B-B14F-4D97-AF65-F5344CB8AC3E}">
        <p14:creationId xmlns:p14="http://schemas.microsoft.com/office/powerpoint/2010/main" val="3956387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4E7F68-D6C0-4DBC-846E-4BCFEB011019}" type="datetimeFigureOut">
              <a:rPr lang="en-US" smtClean="0"/>
              <a:t>3/27/2023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41479E-E546-420F-96A5-809E3CE08609}" type="slidenum">
              <a:rPr lang="en-US" smtClean="0"/>
              <a:t>‹#›</a:t>
            </a:fld>
            <a:endParaRPr lang="en-US"/>
          </a:p>
        </p:txBody>
      </p:sp>
    </p:spTree>
    <p:extLst>
      <p:ext uri="{BB962C8B-B14F-4D97-AF65-F5344CB8AC3E}">
        <p14:creationId xmlns:p14="http://schemas.microsoft.com/office/powerpoint/2010/main" val="599637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4E7F68-D6C0-4DBC-846E-4BCFEB011019}" type="datetimeFigureOut">
              <a:rPr lang="en-US" smtClean="0"/>
              <a:t>3/27/2023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41479E-E546-420F-96A5-809E3CE08609}" type="slidenum">
              <a:rPr lang="en-US" smtClean="0"/>
              <a:t>‹#›</a:t>
            </a:fld>
            <a:endParaRPr lang="en-US"/>
          </a:p>
        </p:txBody>
      </p:sp>
    </p:spTree>
    <p:extLst>
      <p:ext uri="{BB962C8B-B14F-4D97-AF65-F5344CB8AC3E}">
        <p14:creationId xmlns:p14="http://schemas.microsoft.com/office/powerpoint/2010/main" val="4006611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4E7F68-D6C0-4DBC-846E-4BCFEB011019}" type="datetimeFigureOut">
              <a:rPr lang="en-US" smtClean="0"/>
              <a:t>3/27/2023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41479E-E546-420F-96A5-809E3CE08609}" type="slidenum">
              <a:rPr lang="en-US" smtClean="0"/>
              <a:t>‹#›</a:t>
            </a:fld>
            <a:endParaRPr lang="en-US"/>
          </a:p>
        </p:txBody>
      </p:sp>
    </p:spTree>
    <p:extLst>
      <p:ext uri="{BB962C8B-B14F-4D97-AF65-F5344CB8AC3E}">
        <p14:creationId xmlns:p14="http://schemas.microsoft.com/office/powerpoint/2010/main" val="1512375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64E7F68-D6C0-4DBC-846E-4BCFEB011019}" type="datetimeFigureOut">
              <a:rPr lang="en-US" smtClean="0"/>
              <a:t>3/27/2023</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641479E-E546-420F-96A5-809E3CE08609}" type="slidenum">
              <a:rPr lang="en-US" smtClean="0"/>
              <a:t>‹#›</a:t>
            </a:fld>
            <a:endParaRPr lang="en-US"/>
          </a:p>
        </p:txBody>
      </p:sp>
    </p:spTree>
    <p:extLst>
      <p:ext uri="{BB962C8B-B14F-4D97-AF65-F5344CB8AC3E}">
        <p14:creationId xmlns:p14="http://schemas.microsoft.com/office/powerpoint/2010/main" val="2104249594"/>
      </p:ext>
    </p:extLst>
  </p:cSld>
  <p:clrMap bg1="lt1" tx1="dk1" bg2="lt2" tx2="dk2" accent1="accent1" accent2="accent2" accent3="accent3" accent4="accent4" accent5="accent5" accent6="accent6" hlink="hlink" folHlink="folHlink"/>
  <p:sldLayoutIdLst>
    <p:sldLayoutId id="214748368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microsoft.com/office/2014/relationships/chartEx" Target="../charts/chartEx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hyperlink" Target="https://www.centerpointenergy.com/en-us/corporate/about-us/news/1552"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moenergy.org/"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image" Target="../media/image13.jp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3.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9DF83C-4537-21C6-3DCE-5C8ED406EEA2}"/>
              </a:ext>
            </a:extLst>
          </p:cNvPr>
          <p:cNvPicPr>
            <a:picLocks noChangeAspect="1"/>
          </p:cNvPicPr>
          <p:nvPr/>
        </p:nvPicPr>
        <p:blipFill rotWithShape="1">
          <a:blip r:embed="rId3">
            <a:duotone>
              <a:schemeClr val="bg2">
                <a:shade val="45000"/>
                <a:satMod val="135000"/>
              </a:schemeClr>
              <a:prstClr val="white"/>
            </a:duotone>
            <a:alphaModFix amt="35000"/>
          </a:blip>
          <a:srcRect t="17883"/>
          <a:stretch/>
        </p:blipFill>
        <p:spPr>
          <a:xfrm>
            <a:off x="20" y="10"/>
            <a:ext cx="12191980" cy="6857990"/>
          </a:xfrm>
          <a:prstGeom prst="rect">
            <a:avLst/>
          </a:prstGeom>
        </p:spPr>
      </p:pic>
      <p:grpSp>
        <p:nvGrpSpPr>
          <p:cNvPr id="9" name="Group 8">
            <a:extLst>
              <a:ext uri="{FF2B5EF4-FFF2-40B4-BE49-F238E27FC236}">
                <a16:creationId xmlns:a16="http://schemas.microsoft.com/office/drawing/2014/main" id="{503816F2-40D5-4C23-AF57-063E392361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10" name="Freeform 6">
              <a:extLst>
                <a:ext uri="{FF2B5EF4-FFF2-40B4-BE49-F238E27FC236}">
                  <a16:creationId xmlns:a16="http://schemas.microsoft.com/office/drawing/2014/main" id="{DBF222D0-66E9-48F8-B249-75AF858DFD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11" name="Freeform 7">
              <a:extLst>
                <a:ext uri="{FF2B5EF4-FFF2-40B4-BE49-F238E27FC236}">
                  <a16:creationId xmlns:a16="http://schemas.microsoft.com/office/drawing/2014/main" id="{5312FABD-B1AF-4E20-A8BF-0A6F0C42C8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12" name="Freeform 9">
              <a:extLst>
                <a:ext uri="{FF2B5EF4-FFF2-40B4-BE49-F238E27FC236}">
                  <a16:creationId xmlns:a16="http://schemas.microsoft.com/office/drawing/2014/main" id="{E6E2E6E5-F3C0-4B1A-8CEF-1F057A2804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13" name="Freeform 10">
              <a:extLst>
                <a:ext uri="{FF2B5EF4-FFF2-40B4-BE49-F238E27FC236}">
                  <a16:creationId xmlns:a16="http://schemas.microsoft.com/office/drawing/2014/main" id="{850A45DB-9259-4551-88A8-0D3D3E4FD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14" name="Freeform 11">
              <a:extLst>
                <a:ext uri="{FF2B5EF4-FFF2-40B4-BE49-F238E27FC236}">
                  <a16:creationId xmlns:a16="http://schemas.microsoft.com/office/drawing/2014/main" id="{615A3848-AC67-4C67-A516-2823179F07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5" name="Freeform 12">
              <a:extLst>
                <a:ext uri="{FF2B5EF4-FFF2-40B4-BE49-F238E27FC236}">
                  <a16:creationId xmlns:a16="http://schemas.microsoft.com/office/drawing/2014/main" id="{13BA5F40-CE6A-44DD-BBCE-EA36A12F39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9A60C98E-CFAE-9BCD-9057-4A0BC5F1D758}"/>
              </a:ext>
            </a:extLst>
          </p:cNvPr>
          <p:cNvSpPr>
            <a:spLocks noGrp="1"/>
          </p:cNvSpPr>
          <p:nvPr>
            <p:ph type="ctrTitle"/>
          </p:nvPr>
        </p:nvSpPr>
        <p:spPr>
          <a:xfrm>
            <a:off x="2928401" y="1380068"/>
            <a:ext cx="8574622" cy="2616199"/>
          </a:xfrm>
        </p:spPr>
        <p:txBody>
          <a:bodyPr>
            <a:normAutofit/>
          </a:bodyPr>
          <a:lstStyle/>
          <a:p>
            <a:r>
              <a:rPr lang="en-US" dirty="0"/>
              <a:t>Energy Policy – </a:t>
            </a:r>
            <a:br>
              <a:rPr lang="en-US" dirty="0"/>
            </a:br>
            <a:r>
              <a:rPr lang="en-US" dirty="0"/>
              <a:t>Impacting US Economics</a:t>
            </a:r>
          </a:p>
        </p:txBody>
      </p:sp>
      <p:sp>
        <p:nvSpPr>
          <p:cNvPr id="3" name="Subtitle 2">
            <a:extLst>
              <a:ext uri="{FF2B5EF4-FFF2-40B4-BE49-F238E27FC236}">
                <a16:creationId xmlns:a16="http://schemas.microsoft.com/office/drawing/2014/main" id="{C5F0138A-8394-2DE7-186A-F28909A042DD}"/>
              </a:ext>
            </a:extLst>
          </p:cNvPr>
          <p:cNvSpPr>
            <a:spLocks noGrp="1"/>
          </p:cNvSpPr>
          <p:nvPr>
            <p:ph type="subTitle" idx="1"/>
          </p:nvPr>
        </p:nvSpPr>
        <p:spPr>
          <a:xfrm>
            <a:off x="4515377" y="3996267"/>
            <a:ext cx="6987645" cy="1388534"/>
          </a:xfrm>
        </p:spPr>
        <p:txBody>
          <a:bodyPr>
            <a:normAutofit/>
          </a:bodyPr>
          <a:lstStyle/>
          <a:p>
            <a:endParaRPr lang="en-US"/>
          </a:p>
        </p:txBody>
      </p:sp>
      <p:pic>
        <p:nvPicPr>
          <p:cNvPr id="4" name="Picture 3">
            <a:extLst>
              <a:ext uri="{FF2B5EF4-FFF2-40B4-BE49-F238E27FC236}">
                <a16:creationId xmlns:a16="http://schemas.microsoft.com/office/drawing/2014/main" id="{09672B52-3F9D-AC09-10F7-24CD4F46B61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93" y="6164827"/>
            <a:ext cx="1966619" cy="693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9388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48C58-1CCF-B0E9-C080-B4064FFE9BE4}"/>
              </a:ext>
            </a:extLst>
          </p:cNvPr>
          <p:cNvSpPr>
            <a:spLocks noGrp="1"/>
          </p:cNvSpPr>
          <p:nvPr>
            <p:ph type="title"/>
          </p:nvPr>
        </p:nvSpPr>
        <p:spPr>
          <a:xfrm>
            <a:off x="1572802" y="23967"/>
            <a:ext cx="10018713" cy="542002"/>
          </a:xfrm>
        </p:spPr>
        <p:txBody>
          <a:bodyPr>
            <a:normAutofit fontScale="90000"/>
          </a:bodyPr>
          <a:lstStyle/>
          <a:p>
            <a:r>
              <a:rPr lang="en-US" dirty="0"/>
              <a:t>Inflation Reduction Act</a:t>
            </a:r>
          </a:p>
        </p:txBody>
      </p:sp>
      <mc:AlternateContent xmlns:mc="http://schemas.openxmlformats.org/markup-compatibility/2006">
        <mc:Choice xmlns:cx1="http://schemas.microsoft.com/office/drawing/2015/9/8/chartex" Requires="cx1">
          <p:graphicFrame>
            <p:nvGraphicFramePr>
              <p:cNvPr id="7" name="Chart 6">
                <a:extLst>
                  <a:ext uri="{FF2B5EF4-FFF2-40B4-BE49-F238E27FC236}">
                    <a16:creationId xmlns:a16="http://schemas.microsoft.com/office/drawing/2014/main" id="{80462164-55CF-4ABA-AC99-4A981256E5D9}"/>
                  </a:ext>
                </a:extLst>
              </p:cNvPr>
              <p:cNvGraphicFramePr/>
              <p:nvPr>
                <p:extLst>
                  <p:ext uri="{D42A27DB-BD31-4B8C-83A1-F6EECF244321}">
                    <p14:modId xmlns:p14="http://schemas.microsoft.com/office/powerpoint/2010/main" val="2382371977"/>
                  </p:ext>
                </p:extLst>
              </p:nvPr>
            </p:nvGraphicFramePr>
            <p:xfrm>
              <a:off x="1572802" y="565969"/>
              <a:ext cx="10388140" cy="5997063"/>
            </p:xfrm>
            <a:graphic>
              <a:graphicData uri="http://schemas.microsoft.com/office/drawing/2014/chartex">
                <cx:chart xmlns:cx="http://schemas.microsoft.com/office/drawing/2014/chartex" xmlns:r="http://schemas.openxmlformats.org/officeDocument/2006/relationships" r:id="rId2"/>
              </a:graphicData>
            </a:graphic>
          </p:graphicFrame>
        </mc:Choice>
        <mc:Fallback>
          <p:pic>
            <p:nvPicPr>
              <p:cNvPr id="7" name="Chart 6">
                <a:extLst>
                  <a:ext uri="{FF2B5EF4-FFF2-40B4-BE49-F238E27FC236}">
                    <a16:creationId xmlns:a16="http://schemas.microsoft.com/office/drawing/2014/main" id="{80462164-55CF-4ABA-AC99-4A981256E5D9}"/>
                  </a:ext>
                </a:extLst>
              </p:cNvPr>
              <p:cNvPicPr>
                <a:picLocks noGrp="1" noRot="1" noChangeAspect="1" noMove="1" noResize="1" noEditPoints="1" noAdjustHandles="1" noChangeArrowheads="1" noChangeShapeType="1"/>
              </p:cNvPicPr>
              <p:nvPr/>
            </p:nvPicPr>
            <p:blipFill>
              <a:blip r:embed="rId3"/>
              <a:stretch>
                <a:fillRect/>
              </a:stretch>
            </p:blipFill>
            <p:spPr>
              <a:xfrm>
                <a:off x="1572802" y="565969"/>
                <a:ext cx="10388140" cy="5997063"/>
              </a:xfrm>
              <a:prstGeom prst="rect">
                <a:avLst/>
              </a:prstGeom>
            </p:spPr>
          </p:pic>
        </mc:Fallback>
      </mc:AlternateContent>
      <p:pic>
        <p:nvPicPr>
          <p:cNvPr id="10" name="Picture 9">
            <a:extLst>
              <a:ext uri="{FF2B5EF4-FFF2-40B4-BE49-F238E27FC236}">
                <a16:creationId xmlns:a16="http://schemas.microsoft.com/office/drawing/2014/main" id="{90099A1F-BCD8-FA55-8EDA-17E44B39F8E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93" y="6164827"/>
            <a:ext cx="1966619" cy="693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3924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grpSp>
        <p:nvGrpSpPr>
          <p:cNvPr id="17" name="Group 7">
            <a:extLst>
              <a:ext uri="{FF2B5EF4-FFF2-40B4-BE49-F238E27FC236}">
                <a16:creationId xmlns:a16="http://schemas.microsoft.com/office/drawing/2014/main" id="{71092D16-14DA-4606-831F-0DB3EEECB9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9" name="Freeform 6">
              <a:extLst>
                <a:ext uri="{FF2B5EF4-FFF2-40B4-BE49-F238E27FC236}">
                  <a16:creationId xmlns:a16="http://schemas.microsoft.com/office/drawing/2014/main" id="{81806E72-5EFD-4407-B492-2EBC71FF5E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0" name="Freeform 7">
              <a:extLst>
                <a:ext uri="{FF2B5EF4-FFF2-40B4-BE49-F238E27FC236}">
                  <a16:creationId xmlns:a16="http://schemas.microsoft.com/office/drawing/2014/main" id="{BA81CA3B-9A2E-4F71-BF99-2C58BA76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1" name="Freeform 8">
              <a:extLst>
                <a:ext uri="{FF2B5EF4-FFF2-40B4-BE49-F238E27FC236}">
                  <a16:creationId xmlns:a16="http://schemas.microsoft.com/office/drawing/2014/main" id="{D00EF4F3-D70F-44D5-A71C-69C3FA0D28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2" name="Freeform 9">
              <a:extLst>
                <a:ext uri="{FF2B5EF4-FFF2-40B4-BE49-F238E27FC236}">
                  <a16:creationId xmlns:a16="http://schemas.microsoft.com/office/drawing/2014/main" id="{2CC930FA-FD42-4EF1-A9AB-0F9C302383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3" name="Freeform 10">
              <a:extLst>
                <a:ext uri="{FF2B5EF4-FFF2-40B4-BE49-F238E27FC236}">
                  <a16:creationId xmlns:a16="http://schemas.microsoft.com/office/drawing/2014/main" id="{F18F276C-D13F-46CF-9880-2050C2DBF9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4" name="Freeform 11">
              <a:extLst>
                <a:ext uri="{FF2B5EF4-FFF2-40B4-BE49-F238E27FC236}">
                  <a16:creationId xmlns:a16="http://schemas.microsoft.com/office/drawing/2014/main" id="{EAB50995-FA10-4035-B16D-7D3989B2B6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useBgFill="1">
        <p:nvSpPr>
          <p:cNvPr id="16" name="Rectangle 15">
            <a:extLst>
              <a:ext uri="{FF2B5EF4-FFF2-40B4-BE49-F238E27FC236}">
                <a16:creationId xmlns:a16="http://schemas.microsoft.com/office/drawing/2014/main" id="{94C52C56-BEF2-4E22-8C8E-A7AC96B03A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EBA8DCE6-84DD-A8A8-8535-9F7ADF1BCA5C}"/>
              </a:ext>
            </a:extLst>
          </p:cNvPr>
          <p:cNvSpPr>
            <a:spLocks noGrp="1"/>
          </p:cNvSpPr>
          <p:nvPr>
            <p:ph type="title"/>
          </p:nvPr>
        </p:nvSpPr>
        <p:spPr>
          <a:xfrm>
            <a:off x="535021" y="685800"/>
            <a:ext cx="2639962" cy="5105400"/>
          </a:xfrm>
        </p:spPr>
        <p:txBody>
          <a:bodyPr vert="horz" lIns="91440" tIns="45720" rIns="91440" bIns="45720" rtlCol="0" anchor="ctr">
            <a:normAutofit/>
          </a:bodyPr>
          <a:lstStyle/>
          <a:p>
            <a:r>
              <a:rPr lang="en-US">
                <a:solidFill>
                  <a:srgbClr val="FFFFFF"/>
                </a:solidFill>
              </a:rPr>
              <a:t>Missouri State Energy Plan</a:t>
            </a:r>
          </a:p>
        </p:txBody>
      </p:sp>
      <p:grpSp>
        <p:nvGrpSpPr>
          <p:cNvPr id="20" name="Group 19">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21"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2"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23"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24"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5"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6"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graphicFrame>
        <p:nvGraphicFramePr>
          <p:cNvPr id="3" name="Diagram 2">
            <a:extLst>
              <a:ext uri="{FF2B5EF4-FFF2-40B4-BE49-F238E27FC236}">
                <a16:creationId xmlns:a16="http://schemas.microsoft.com/office/drawing/2014/main" id="{22C61D95-99A1-1A04-6DFB-1EBD4859A3A5}"/>
              </a:ext>
            </a:extLst>
          </p:cNvPr>
          <p:cNvGraphicFramePr/>
          <p:nvPr>
            <p:extLst>
              <p:ext uri="{D42A27DB-BD31-4B8C-83A1-F6EECF244321}">
                <p14:modId xmlns:p14="http://schemas.microsoft.com/office/powerpoint/2010/main" val="1750918659"/>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40004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21" name="Rectangle 7">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9">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7E365CA1-B928-D8B4-2FAC-630B58E5AD86}"/>
              </a:ext>
            </a:extLst>
          </p:cNvPr>
          <p:cNvSpPr>
            <a:spLocks noGrp="1"/>
          </p:cNvSpPr>
          <p:nvPr>
            <p:ph type="title"/>
          </p:nvPr>
        </p:nvSpPr>
        <p:spPr>
          <a:xfrm>
            <a:off x="280219" y="685801"/>
            <a:ext cx="2959093" cy="5105400"/>
          </a:xfrm>
        </p:spPr>
        <p:txBody>
          <a:bodyPr>
            <a:normAutofit/>
          </a:bodyPr>
          <a:lstStyle/>
          <a:p>
            <a:pPr algn="l">
              <a:lnSpc>
                <a:spcPct val="90000"/>
              </a:lnSpc>
            </a:pPr>
            <a:r>
              <a:rPr lang="en-US" sz="3600" b="1" u="sng" dirty="0">
                <a:solidFill>
                  <a:srgbClr val="FFFFFF"/>
                </a:solidFill>
              </a:rPr>
              <a:t>Securitization</a:t>
            </a:r>
            <a:br>
              <a:rPr lang="en-US" sz="3000" dirty="0">
                <a:solidFill>
                  <a:srgbClr val="FFFFFF"/>
                </a:solidFill>
              </a:rPr>
            </a:br>
            <a:r>
              <a:rPr lang="en-US" sz="2000" dirty="0">
                <a:solidFill>
                  <a:srgbClr val="FFFFFF"/>
                </a:solidFill>
              </a:rPr>
              <a:t>Missouri, Kansas, Indiana, North Carolina, Michigan, New Mexico, Colorado, Idaho, Montana, Wisconsin &amp; Louisiana</a:t>
            </a:r>
            <a:endParaRPr lang="en-US" sz="3000" dirty="0">
              <a:solidFill>
                <a:srgbClr val="FFFFFF"/>
              </a:solidFill>
            </a:endParaRPr>
          </a:p>
        </p:txBody>
      </p:sp>
      <p:grpSp>
        <p:nvGrpSpPr>
          <p:cNvPr id="23" name="Group 11">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24"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5"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6"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5" name="Content Placeholder 2">
            <a:extLst>
              <a:ext uri="{FF2B5EF4-FFF2-40B4-BE49-F238E27FC236}">
                <a16:creationId xmlns:a16="http://schemas.microsoft.com/office/drawing/2014/main" id="{BCEA948B-EE93-B9A7-83B7-C8DDC0F776EB}"/>
              </a:ext>
            </a:extLst>
          </p:cNvPr>
          <p:cNvSpPr>
            <a:spLocks noGrp="1"/>
          </p:cNvSpPr>
          <p:nvPr>
            <p:ph idx="1"/>
          </p:nvPr>
        </p:nvSpPr>
        <p:spPr>
          <a:xfrm>
            <a:off x="4739279" y="461963"/>
            <a:ext cx="6970939" cy="5584876"/>
          </a:xfrm>
        </p:spPr>
        <p:txBody>
          <a:bodyPr>
            <a:normAutofit lnSpcReduction="10000"/>
          </a:bodyPr>
          <a:lstStyle/>
          <a:p>
            <a:pPr>
              <a:lnSpc>
                <a:spcPct val="90000"/>
              </a:lnSpc>
            </a:pPr>
            <a:r>
              <a:rPr lang="en-US" sz="1600" dirty="0"/>
              <a:t>Transition support for current energy – mostly coal</a:t>
            </a:r>
          </a:p>
          <a:p>
            <a:pPr>
              <a:lnSpc>
                <a:spcPct val="90000"/>
              </a:lnSpc>
            </a:pPr>
            <a:r>
              <a:rPr lang="en-US" sz="1600" b="0" i="0" dirty="0">
                <a:effectLst/>
                <a:latin typeface="interstate"/>
              </a:rPr>
              <a:t>The process of taking out low-interest bonds to pay off remaining coal investments</a:t>
            </a:r>
          </a:p>
          <a:p>
            <a:pPr lvl="1">
              <a:lnSpc>
                <a:spcPct val="90000"/>
              </a:lnSpc>
            </a:pPr>
            <a:r>
              <a:rPr lang="en-US" sz="1600" dirty="0">
                <a:latin typeface="interstate"/>
              </a:rPr>
              <a:t>I</a:t>
            </a:r>
            <a:r>
              <a:rPr lang="en-US" sz="1600" b="0" i="0" dirty="0">
                <a:effectLst/>
                <a:latin typeface="interstate"/>
              </a:rPr>
              <a:t>mmediate and long-term savings for ratepayers</a:t>
            </a:r>
          </a:p>
          <a:p>
            <a:pPr lvl="1">
              <a:lnSpc>
                <a:spcPct val="90000"/>
              </a:lnSpc>
            </a:pPr>
            <a:r>
              <a:rPr lang="en-US" sz="1600" dirty="0">
                <a:latin typeface="interstate"/>
              </a:rPr>
              <a:t>A</a:t>
            </a:r>
            <a:r>
              <a:rPr lang="en-US" sz="1600" b="0" i="0" dirty="0">
                <a:effectLst/>
                <a:latin typeface="interstate"/>
              </a:rPr>
              <a:t>llowing utilities to retire their uneconomic coal plants and profit off of cheap clean energy instead</a:t>
            </a:r>
          </a:p>
          <a:p>
            <a:pPr lvl="1">
              <a:lnSpc>
                <a:spcPct val="90000"/>
              </a:lnSpc>
            </a:pPr>
            <a:r>
              <a:rPr lang="en-US" sz="1600" b="0" i="0" dirty="0">
                <a:effectLst/>
                <a:latin typeface="interstate"/>
              </a:rPr>
              <a:t>Ratepayer-backed</a:t>
            </a:r>
          </a:p>
          <a:p>
            <a:pPr>
              <a:lnSpc>
                <a:spcPct val="90000"/>
              </a:lnSpc>
            </a:pPr>
            <a:r>
              <a:rPr lang="en-US" sz="1600" b="1" dirty="0">
                <a:latin typeface="interstate"/>
              </a:rPr>
              <a:t>Examples</a:t>
            </a:r>
          </a:p>
          <a:p>
            <a:pPr lvl="1">
              <a:lnSpc>
                <a:spcPct val="90000"/>
              </a:lnSpc>
            </a:pPr>
            <a:r>
              <a:rPr lang="en-US" sz="1600" b="0" i="0" dirty="0">
                <a:effectLst/>
                <a:latin typeface="interstate"/>
              </a:rPr>
              <a:t>Missouri, Empire Electric District (Liberty/Algonquin) recently filed to securitize the remaining plant balance of its retired Asbury coal plant. 15 years ahead of schedule.</a:t>
            </a:r>
          </a:p>
          <a:p>
            <a:pPr lvl="2">
              <a:lnSpc>
                <a:spcPct val="90000"/>
              </a:lnSpc>
            </a:pPr>
            <a:r>
              <a:rPr lang="en-US" sz="1600" b="1" i="0" dirty="0">
                <a:effectLst/>
                <a:latin typeface="interstate"/>
              </a:rPr>
              <a:t>Securitize $199M re: to Uri, $81.2M re: to plant, $7.9M re: financing costs = $290M</a:t>
            </a:r>
          </a:p>
          <a:p>
            <a:pPr lvl="2">
              <a:lnSpc>
                <a:spcPct val="90000"/>
              </a:lnSpc>
            </a:pPr>
            <a:r>
              <a:rPr lang="en-US" sz="1600" b="1" i="0" dirty="0">
                <a:effectLst/>
                <a:latin typeface="interstate"/>
              </a:rPr>
              <a:t>Ratepayers receive $65.6M savings</a:t>
            </a:r>
          </a:p>
          <a:p>
            <a:pPr lvl="2">
              <a:lnSpc>
                <a:spcPct val="90000"/>
              </a:lnSpc>
            </a:pPr>
            <a:r>
              <a:rPr lang="en-US" sz="1600" b="1" i="0" dirty="0">
                <a:effectLst/>
                <a:latin typeface="interstate"/>
              </a:rPr>
              <a:t>RMI analysis shows savings of $25 million</a:t>
            </a:r>
            <a:r>
              <a:rPr lang="en-US" sz="1600" b="0" i="0" dirty="0">
                <a:effectLst/>
                <a:latin typeface="interstate"/>
              </a:rPr>
              <a:t> compared to traditional utility financing methods. </a:t>
            </a:r>
          </a:p>
          <a:p>
            <a:pPr lvl="1">
              <a:lnSpc>
                <a:spcPct val="90000"/>
              </a:lnSpc>
            </a:pPr>
            <a:r>
              <a:rPr lang="en-US" sz="1600" b="0" i="0" dirty="0">
                <a:effectLst/>
                <a:latin typeface="interstate"/>
              </a:rPr>
              <a:t>Indiana, CenterPoint to retire and securitize its Indiana A.B. Brown coal plant in 2023, </a:t>
            </a:r>
            <a:r>
              <a:rPr lang="en-US" sz="1600" b="1" i="0" u="sng" dirty="0">
                <a:effectLst/>
                <a:latin typeface="interstate"/>
                <a:hlinkClick r:id="rId3"/>
              </a:rPr>
              <a:t>estimating savings of $60 million</a:t>
            </a:r>
            <a:r>
              <a:rPr lang="en-US" sz="1600" b="0" i="0" dirty="0">
                <a:effectLst/>
                <a:latin typeface="interstate"/>
              </a:rPr>
              <a:t> once approved.</a:t>
            </a:r>
          </a:p>
          <a:p>
            <a:pPr>
              <a:lnSpc>
                <a:spcPct val="90000"/>
              </a:lnSpc>
            </a:pPr>
            <a:r>
              <a:rPr lang="en-US" sz="1600" dirty="0">
                <a:latin typeface="interstate"/>
              </a:rPr>
              <a:t>IRA has $9.7 B allocated for COOPs to do similar things (impacting 20GW)</a:t>
            </a:r>
            <a:endParaRPr lang="en-US" sz="1600" dirty="0"/>
          </a:p>
          <a:p>
            <a:pPr>
              <a:lnSpc>
                <a:spcPct val="90000"/>
              </a:lnSpc>
            </a:pPr>
            <a:endParaRPr lang="en-US" sz="1600" dirty="0"/>
          </a:p>
        </p:txBody>
      </p:sp>
      <p:pic>
        <p:nvPicPr>
          <p:cNvPr id="4" name="Picture 3">
            <a:extLst>
              <a:ext uri="{FF2B5EF4-FFF2-40B4-BE49-F238E27FC236}">
                <a16:creationId xmlns:a16="http://schemas.microsoft.com/office/drawing/2014/main" id="{378D0707-B39D-B8F0-EA37-C3DE9B35F97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93" y="6164827"/>
            <a:ext cx="1966619" cy="693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3946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089D35B1-0ED5-4358-8CAE-A9E49412AA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51" name="Freeform 6">
              <a:extLst>
                <a:ext uri="{FF2B5EF4-FFF2-40B4-BE49-F238E27FC236}">
                  <a16:creationId xmlns:a16="http://schemas.microsoft.com/office/drawing/2014/main" id="{DDEF6545-5A42-469E-8778-86CA01CD46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52" name="Freeform 7">
              <a:extLst>
                <a:ext uri="{FF2B5EF4-FFF2-40B4-BE49-F238E27FC236}">
                  <a16:creationId xmlns:a16="http://schemas.microsoft.com/office/drawing/2014/main" id="{3B08853F-842C-4D0A-9A89-D05CB3990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53" name="Freeform 8">
              <a:extLst>
                <a:ext uri="{FF2B5EF4-FFF2-40B4-BE49-F238E27FC236}">
                  <a16:creationId xmlns:a16="http://schemas.microsoft.com/office/drawing/2014/main" id="{A436FB18-2D01-4AAB-AD10-2D1208310F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54" name="Freeform 9">
              <a:extLst>
                <a:ext uri="{FF2B5EF4-FFF2-40B4-BE49-F238E27FC236}">
                  <a16:creationId xmlns:a16="http://schemas.microsoft.com/office/drawing/2014/main" id="{9EFB8341-7A7B-46E4-AF94-689147AD05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55" name="Freeform 10">
              <a:extLst>
                <a:ext uri="{FF2B5EF4-FFF2-40B4-BE49-F238E27FC236}">
                  <a16:creationId xmlns:a16="http://schemas.microsoft.com/office/drawing/2014/main" id="{C4D84136-7804-4605-AC9F-238A3665E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56" name="Freeform 11">
              <a:extLst>
                <a:ext uri="{FF2B5EF4-FFF2-40B4-BE49-F238E27FC236}">
                  <a16:creationId xmlns:a16="http://schemas.microsoft.com/office/drawing/2014/main" id="{4EC6F81C-51C2-4A6F-8B94-562DA67362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grpSp>
        <p:nvGrpSpPr>
          <p:cNvPr id="58" name="Group 57">
            <a:extLst>
              <a:ext uri="{FF2B5EF4-FFF2-40B4-BE49-F238E27FC236}">
                <a16:creationId xmlns:a16="http://schemas.microsoft.com/office/drawing/2014/main" id="{DD65B30C-427F-449E-B039-E288E85D8A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59" name="Freeform 6">
              <a:extLst>
                <a:ext uri="{FF2B5EF4-FFF2-40B4-BE49-F238E27FC236}">
                  <a16:creationId xmlns:a16="http://schemas.microsoft.com/office/drawing/2014/main" id="{9F47D947-83F7-46E3-872B-0777122A0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60" name="Freeform 7">
              <a:extLst>
                <a:ext uri="{FF2B5EF4-FFF2-40B4-BE49-F238E27FC236}">
                  <a16:creationId xmlns:a16="http://schemas.microsoft.com/office/drawing/2014/main" id="{60C7B45B-6634-46FA-862D-B86F1C3C5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61" name="Freeform 8">
              <a:extLst>
                <a:ext uri="{FF2B5EF4-FFF2-40B4-BE49-F238E27FC236}">
                  <a16:creationId xmlns:a16="http://schemas.microsoft.com/office/drawing/2014/main" id="{C7504CC0-DD94-4ED9-ADC9-6FE7AEA33F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62" name="Freeform 9">
              <a:extLst>
                <a:ext uri="{FF2B5EF4-FFF2-40B4-BE49-F238E27FC236}">
                  <a16:creationId xmlns:a16="http://schemas.microsoft.com/office/drawing/2014/main" id="{64268326-B6DD-4E00-9788-6C319279AC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63" name="Freeform 10">
              <a:extLst>
                <a:ext uri="{FF2B5EF4-FFF2-40B4-BE49-F238E27FC236}">
                  <a16:creationId xmlns:a16="http://schemas.microsoft.com/office/drawing/2014/main" id="{92C7B3DE-DB23-4AAC-B142-C803C0C0A1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64" name="Freeform 11">
              <a:extLst>
                <a:ext uri="{FF2B5EF4-FFF2-40B4-BE49-F238E27FC236}">
                  <a16:creationId xmlns:a16="http://schemas.microsoft.com/office/drawing/2014/main" id="{1EEF04DC-4E0D-4127-A98D-EA81C3B2DE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66" name="Freeform: Shape 65">
            <a:extLst>
              <a:ext uri="{FF2B5EF4-FFF2-40B4-BE49-F238E27FC236}">
                <a16:creationId xmlns:a16="http://schemas.microsoft.com/office/drawing/2014/main" id="{084966D2-3C9B-4F47-8231-1DEC33D3BD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6066" y="321734"/>
            <a:ext cx="11074201" cy="6214533"/>
          </a:xfrm>
          <a:custGeom>
            <a:avLst/>
            <a:gdLst>
              <a:gd name="connsiteX0" fmla="*/ 815396 w 11074201"/>
              <a:gd name="connsiteY0" fmla="*/ 0 h 6214533"/>
              <a:gd name="connsiteX1" fmla="*/ 11074201 w 11074201"/>
              <a:gd name="connsiteY1" fmla="*/ 0 h 6214533"/>
              <a:gd name="connsiteX2" fmla="*/ 11074201 w 11074201"/>
              <a:gd name="connsiteY2" fmla="*/ 6214533 h 6214533"/>
              <a:gd name="connsiteX3" fmla="*/ 1498193 w 11074201"/>
              <a:gd name="connsiteY3" fmla="*/ 6214533 h 6214533"/>
              <a:gd name="connsiteX4" fmla="*/ 0 w 11074201"/>
              <a:gd name="connsiteY4" fmla="*/ 4992543 h 6214533"/>
              <a:gd name="connsiteX5" fmla="*/ 433971 w 11074201"/>
              <a:gd name="connsiteY5" fmla="*/ 2335405 h 6214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74201" h="6214533">
                <a:moveTo>
                  <a:pt x="815396" y="0"/>
                </a:moveTo>
                <a:lnTo>
                  <a:pt x="11074201" y="0"/>
                </a:lnTo>
                <a:lnTo>
                  <a:pt x="11074201" y="6214533"/>
                </a:lnTo>
                <a:lnTo>
                  <a:pt x="1498193" y="6214533"/>
                </a:lnTo>
                <a:lnTo>
                  <a:pt x="0" y="4992543"/>
                </a:lnTo>
                <a:cubicBezTo>
                  <a:pt x="141071" y="4106831"/>
                  <a:pt x="287521" y="3221118"/>
                  <a:pt x="433971" y="2335405"/>
                </a:cubicBezTo>
                <a:close/>
              </a:path>
            </a:pathLst>
          </a:custGeom>
          <a:solidFill>
            <a:srgbClr val="FFFFFF"/>
          </a:solidFill>
          <a:ln w="38100">
            <a:gradFill flip="none" rotWithShape="1">
              <a:gsLst>
                <a:gs pos="0">
                  <a:schemeClr val="bg2"/>
                </a:gs>
                <a:gs pos="100000">
                  <a:schemeClr val="bg2">
                    <a:lumMod val="75000"/>
                  </a:schemeClr>
                </a:gs>
              </a:gsLst>
              <a:lin ang="5400000" scaled="1"/>
              <a:tileRect/>
            </a:grad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A57E725-F7D9-0D2E-692B-F05054877F38}"/>
              </a:ext>
            </a:extLst>
          </p:cNvPr>
          <p:cNvPicPr>
            <a:picLocks noChangeAspect="1"/>
          </p:cNvPicPr>
          <p:nvPr/>
        </p:nvPicPr>
        <p:blipFill rotWithShape="1">
          <a:blip r:embed="rId3"/>
          <a:srcRect r="1" b="4855"/>
          <a:stretch/>
        </p:blipFill>
        <p:spPr>
          <a:xfrm>
            <a:off x="2683040" y="974724"/>
            <a:ext cx="8140647" cy="4899025"/>
          </a:xfrm>
          <a:prstGeom prst="rect">
            <a:avLst/>
          </a:prstGeom>
        </p:spPr>
      </p:pic>
      <p:pic>
        <p:nvPicPr>
          <p:cNvPr id="17" name="Picture 16">
            <a:extLst>
              <a:ext uri="{FF2B5EF4-FFF2-40B4-BE49-F238E27FC236}">
                <a16:creationId xmlns:a16="http://schemas.microsoft.com/office/drawing/2014/main" id="{F15B4A53-4614-56FF-F804-C2931E21A3C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93" y="6164827"/>
            <a:ext cx="1966619" cy="693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2110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89" name="Group 70">
            <a:extLst>
              <a:ext uri="{FF2B5EF4-FFF2-40B4-BE49-F238E27FC236}">
                <a16:creationId xmlns:a16="http://schemas.microsoft.com/office/drawing/2014/main" id="{6ADA8EC3-01C5-453C-91A6-D01B9E15BF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72" name="Freeform 6">
              <a:extLst>
                <a:ext uri="{FF2B5EF4-FFF2-40B4-BE49-F238E27FC236}">
                  <a16:creationId xmlns:a16="http://schemas.microsoft.com/office/drawing/2014/main" id="{9A1D7546-68ED-4F66-AA8D-D04BEAD393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73" name="Freeform 7">
              <a:extLst>
                <a:ext uri="{FF2B5EF4-FFF2-40B4-BE49-F238E27FC236}">
                  <a16:creationId xmlns:a16="http://schemas.microsoft.com/office/drawing/2014/main" id="{FCFE8A66-699D-4E05-B8FC-C31AE461D6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74" name="Freeform 8">
              <a:extLst>
                <a:ext uri="{FF2B5EF4-FFF2-40B4-BE49-F238E27FC236}">
                  <a16:creationId xmlns:a16="http://schemas.microsoft.com/office/drawing/2014/main" id="{A124234B-D5D1-45F9-9B32-264F699BCA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75" name="Freeform 9">
              <a:extLst>
                <a:ext uri="{FF2B5EF4-FFF2-40B4-BE49-F238E27FC236}">
                  <a16:creationId xmlns:a16="http://schemas.microsoft.com/office/drawing/2014/main" id="{7A0B0249-AEB7-44A1-BEC3-A0C07E9E3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76" name="Freeform 10">
              <a:extLst>
                <a:ext uri="{FF2B5EF4-FFF2-40B4-BE49-F238E27FC236}">
                  <a16:creationId xmlns:a16="http://schemas.microsoft.com/office/drawing/2014/main" id="{251D4BF9-284D-4B99-922C-BAB91FB2D9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77" name="Freeform 11">
              <a:extLst>
                <a:ext uri="{FF2B5EF4-FFF2-40B4-BE49-F238E27FC236}">
                  <a16:creationId xmlns:a16="http://schemas.microsoft.com/office/drawing/2014/main" id="{733E9BD1-CC4F-4B4B-A413-92D6B1F0B3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grpSp>
        <p:nvGrpSpPr>
          <p:cNvPr id="90" name="Group 78">
            <a:extLst>
              <a:ext uri="{FF2B5EF4-FFF2-40B4-BE49-F238E27FC236}">
                <a16:creationId xmlns:a16="http://schemas.microsoft.com/office/drawing/2014/main" id="{C2EAC6F4-CC14-4018-8EB7-80E98A207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80" name="Freeform 6">
              <a:extLst>
                <a:ext uri="{FF2B5EF4-FFF2-40B4-BE49-F238E27FC236}">
                  <a16:creationId xmlns:a16="http://schemas.microsoft.com/office/drawing/2014/main" id="{20B54FFC-1F45-4851-B17E-27AA9F2AA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81" name="Freeform 7">
              <a:extLst>
                <a:ext uri="{FF2B5EF4-FFF2-40B4-BE49-F238E27FC236}">
                  <a16:creationId xmlns:a16="http://schemas.microsoft.com/office/drawing/2014/main" id="{41D2D494-2435-4150-B9D3-974CD924E5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82" name="Freeform 8">
              <a:extLst>
                <a:ext uri="{FF2B5EF4-FFF2-40B4-BE49-F238E27FC236}">
                  <a16:creationId xmlns:a16="http://schemas.microsoft.com/office/drawing/2014/main" id="{1919E1BB-9B82-4C97-919D-92ED3FFE66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83" name="Freeform 9">
              <a:extLst>
                <a:ext uri="{FF2B5EF4-FFF2-40B4-BE49-F238E27FC236}">
                  <a16:creationId xmlns:a16="http://schemas.microsoft.com/office/drawing/2014/main" id="{6F8ACC16-1243-4719-B21E-C286C1026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84" name="Freeform 10">
              <a:extLst>
                <a:ext uri="{FF2B5EF4-FFF2-40B4-BE49-F238E27FC236}">
                  <a16:creationId xmlns:a16="http://schemas.microsoft.com/office/drawing/2014/main" id="{453E1702-AF03-4993-9127-D048E93143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85" name="Freeform 11">
              <a:extLst>
                <a:ext uri="{FF2B5EF4-FFF2-40B4-BE49-F238E27FC236}">
                  <a16:creationId xmlns:a16="http://schemas.microsoft.com/office/drawing/2014/main" id="{B0A6365B-1292-4142-BA51-04BCB3D4C1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pic>
        <p:nvPicPr>
          <p:cNvPr id="3" name="Picture 2">
            <a:extLst>
              <a:ext uri="{FF2B5EF4-FFF2-40B4-BE49-F238E27FC236}">
                <a16:creationId xmlns:a16="http://schemas.microsoft.com/office/drawing/2014/main" id="{F5C33FD1-EF24-54BF-A4A0-02FDA5B8E1D0}"/>
              </a:ext>
            </a:extLst>
          </p:cNvPr>
          <p:cNvPicPr>
            <a:picLocks noChangeAspect="1"/>
          </p:cNvPicPr>
          <p:nvPr/>
        </p:nvPicPr>
        <p:blipFill rotWithShape="1">
          <a:blip r:embed="rId3"/>
          <a:srcRect r="1" b="11175"/>
          <a:stretch/>
        </p:blipFill>
        <p:spPr>
          <a:xfrm>
            <a:off x="796065" y="10"/>
            <a:ext cx="11395934" cy="6857990"/>
          </a:xfrm>
          <a:custGeom>
            <a:avLst/>
            <a:gdLst/>
            <a:ahLst/>
            <a:cxnLst/>
            <a:rect l="l" t="t" r="r" b="b"/>
            <a:pathLst>
              <a:path w="11395934" h="6858000">
                <a:moveTo>
                  <a:pt x="867942" y="0"/>
                </a:moveTo>
                <a:lnTo>
                  <a:pt x="1786638" y="0"/>
                </a:lnTo>
                <a:lnTo>
                  <a:pt x="11395934" y="0"/>
                </a:lnTo>
                <a:lnTo>
                  <a:pt x="11395934" y="6858000"/>
                </a:lnTo>
                <a:lnTo>
                  <a:pt x="1925619" y="6858000"/>
                </a:lnTo>
                <a:lnTo>
                  <a:pt x="1924311" y="6820097"/>
                </a:lnTo>
                <a:lnTo>
                  <a:pt x="1925076" y="6858000"/>
                </a:lnTo>
                <a:lnTo>
                  <a:pt x="1892647" y="6858000"/>
                </a:lnTo>
                <a:lnTo>
                  <a:pt x="0" y="5314276"/>
                </a:lnTo>
                <a:cubicBezTo>
                  <a:pt x="282142" y="3542851"/>
                  <a:pt x="585800" y="1771425"/>
                  <a:pt x="867942" y="0"/>
                </a:cubicBezTo>
                <a:close/>
              </a:path>
            </a:pathLst>
          </a:custGeom>
        </p:spPr>
      </p:pic>
      <p:pic>
        <p:nvPicPr>
          <p:cNvPr id="4" name="Picture 3">
            <a:extLst>
              <a:ext uri="{FF2B5EF4-FFF2-40B4-BE49-F238E27FC236}">
                <a16:creationId xmlns:a16="http://schemas.microsoft.com/office/drawing/2014/main" id="{B4305CF2-CA13-2851-5CED-279C453FE68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93" y="6164827"/>
            <a:ext cx="1966619" cy="693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9680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48" name="Group 30">
            <a:extLst>
              <a:ext uri="{FF2B5EF4-FFF2-40B4-BE49-F238E27FC236}">
                <a16:creationId xmlns:a16="http://schemas.microsoft.com/office/drawing/2014/main" id="{089D35B1-0ED5-4358-8CAE-A9E49412AA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32" name="Freeform 6">
              <a:extLst>
                <a:ext uri="{FF2B5EF4-FFF2-40B4-BE49-F238E27FC236}">
                  <a16:creationId xmlns:a16="http://schemas.microsoft.com/office/drawing/2014/main" id="{DDEF6545-5A42-469E-8778-86CA01CD46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33" name="Freeform 7">
              <a:extLst>
                <a:ext uri="{FF2B5EF4-FFF2-40B4-BE49-F238E27FC236}">
                  <a16:creationId xmlns:a16="http://schemas.microsoft.com/office/drawing/2014/main" id="{3B08853F-842C-4D0A-9A89-D05CB3990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34" name="Freeform 8">
              <a:extLst>
                <a:ext uri="{FF2B5EF4-FFF2-40B4-BE49-F238E27FC236}">
                  <a16:creationId xmlns:a16="http://schemas.microsoft.com/office/drawing/2014/main" id="{A436FB18-2D01-4AAB-AD10-2D1208310F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35" name="Freeform 9">
              <a:extLst>
                <a:ext uri="{FF2B5EF4-FFF2-40B4-BE49-F238E27FC236}">
                  <a16:creationId xmlns:a16="http://schemas.microsoft.com/office/drawing/2014/main" id="{9EFB8341-7A7B-46E4-AF94-689147AD05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6" name="Freeform 10">
              <a:extLst>
                <a:ext uri="{FF2B5EF4-FFF2-40B4-BE49-F238E27FC236}">
                  <a16:creationId xmlns:a16="http://schemas.microsoft.com/office/drawing/2014/main" id="{C4D84136-7804-4605-AC9F-238A3665E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7" name="Freeform 11">
              <a:extLst>
                <a:ext uri="{FF2B5EF4-FFF2-40B4-BE49-F238E27FC236}">
                  <a16:creationId xmlns:a16="http://schemas.microsoft.com/office/drawing/2014/main" id="{4EC6F81C-51C2-4A6F-8B94-562DA67362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grpSp>
        <p:nvGrpSpPr>
          <p:cNvPr id="49" name="Group 38">
            <a:extLst>
              <a:ext uri="{FF2B5EF4-FFF2-40B4-BE49-F238E27FC236}">
                <a16:creationId xmlns:a16="http://schemas.microsoft.com/office/drawing/2014/main" id="{DD65B30C-427F-449E-B039-E288E85D8A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40" name="Freeform 6">
              <a:extLst>
                <a:ext uri="{FF2B5EF4-FFF2-40B4-BE49-F238E27FC236}">
                  <a16:creationId xmlns:a16="http://schemas.microsoft.com/office/drawing/2014/main" id="{9F47D947-83F7-46E3-872B-0777122A0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41" name="Freeform 7">
              <a:extLst>
                <a:ext uri="{FF2B5EF4-FFF2-40B4-BE49-F238E27FC236}">
                  <a16:creationId xmlns:a16="http://schemas.microsoft.com/office/drawing/2014/main" id="{60C7B45B-6634-46FA-862D-B86F1C3C5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42" name="Freeform 8">
              <a:extLst>
                <a:ext uri="{FF2B5EF4-FFF2-40B4-BE49-F238E27FC236}">
                  <a16:creationId xmlns:a16="http://schemas.microsoft.com/office/drawing/2014/main" id="{C7504CC0-DD94-4ED9-ADC9-6FE7AEA33F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43" name="Freeform 9">
              <a:extLst>
                <a:ext uri="{FF2B5EF4-FFF2-40B4-BE49-F238E27FC236}">
                  <a16:creationId xmlns:a16="http://schemas.microsoft.com/office/drawing/2014/main" id="{64268326-B6DD-4E00-9788-6C319279AC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44" name="Freeform 10">
              <a:extLst>
                <a:ext uri="{FF2B5EF4-FFF2-40B4-BE49-F238E27FC236}">
                  <a16:creationId xmlns:a16="http://schemas.microsoft.com/office/drawing/2014/main" id="{92C7B3DE-DB23-4AAC-B142-C803C0C0A1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45" name="Freeform 11">
              <a:extLst>
                <a:ext uri="{FF2B5EF4-FFF2-40B4-BE49-F238E27FC236}">
                  <a16:creationId xmlns:a16="http://schemas.microsoft.com/office/drawing/2014/main" id="{1EEF04DC-4E0D-4127-A98D-EA81C3B2DE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47" name="Freeform: Shape 46">
            <a:extLst>
              <a:ext uri="{FF2B5EF4-FFF2-40B4-BE49-F238E27FC236}">
                <a16:creationId xmlns:a16="http://schemas.microsoft.com/office/drawing/2014/main" id="{084966D2-3C9B-4F47-8231-1DEC33D3BD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6066" y="321734"/>
            <a:ext cx="11074201" cy="6214533"/>
          </a:xfrm>
          <a:custGeom>
            <a:avLst/>
            <a:gdLst>
              <a:gd name="connsiteX0" fmla="*/ 815396 w 11074201"/>
              <a:gd name="connsiteY0" fmla="*/ 0 h 6214533"/>
              <a:gd name="connsiteX1" fmla="*/ 11074201 w 11074201"/>
              <a:gd name="connsiteY1" fmla="*/ 0 h 6214533"/>
              <a:gd name="connsiteX2" fmla="*/ 11074201 w 11074201"/>
              <a:gd name="connsiteY2" fmla="*/ 6214533 h 6214533"/>
              <a:gd name="connsiteX3" fmla="*/ 1498193 w 11074201"/>
              <a:gd name="connsiteY3" fmla="*/ 6214533 h 6214533"/>
              <a:gd name="connsiteX4" fmla="*/ 0 w 11074201"/>
              <a:gd name="connsiteY4" fmla="*/ 4992543 h 6214533"/>
              <a:gd name="connsiteX5" fmla="*/ 433971 w 11074201"/>
              <a:gd name="connsiteY5" fmla="*/ 2335405 h 6214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74201" h="6214533">
                <a:moveTo>
                  <a:pt x="815396" y="0"/>
                </a:moveTo>
                <a:lnTo>
                  <a:pt x="11074201" y="0"/>
                </a:lnTo>
                <a:lnTo>
                  <a:pt x="11074201" y="6214533"/>
                </a:lnTo>
                <a:lnTo>
                  <a:pt x="1498193" y="6214533"/>
                </a:lnTo>
                <a:lnTo>
                  <a:pt x="0" y="4992543"/>
                </a:lnTo>
                <a:cubicBezTo>
                  <a:pt x="141071" y="4106831"/>
                  <a:pt x="287521" y="3221118"/>
                  <a:pt x="433971" y="2335405"/>
                </a:cubicBezTo>
                <a:close/>
              </a:path>
            </a:pathLst>
          </a:custGeom>
          <a:solidFill>
            <a:srgbClr val="FFFFFF"/>
          </a:solidFill>
          <a:ln w="38100">
            <a:gradFill flip="none" rotWithShape="1">
              <a:gsLst>
                <a:gs pos="0">
                  <a:schemeClr val="bg2"/>
                </a:gs>
                <a:gs pos="100000">
                  <a:schemeClr val="bg2">
                    <a:lumMod val="75000"/>
                  </a:schemeClr>
                </a:gs>
              </a:gsLst>
              <a:lin ang="5400000" scaled="1"/>
              <a:tileRect/>
            </a:grad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BED22E9-1062-E34E-D657-D57AAA1E68C7}"/>
              </a:ext>
            </a:extLst>
          </p:cNvPr>
          <p:cNvPicPr>
            <a:picLocks noChangeAspect="1"/>
          </p:cNvPicPr>
          <p:nvPr/>
        </p:nvPicPr>
        <p:blipFill>
          <a:blip r:embed="rId3"/>
          <a:stretch>
            <a:fillRect/>
          </a:stretch>
        </p:blipFill>
        <p:spPr>
          <a:xfrm>
            <a:off x="2770417" y="974724"/>
            <a:ext cx="7965894" cy="4899025"/>
          </a:xfrm>
          <a:prstGeom prst="rect">
            <a:avLst/>
          </a:prstGeom>
        </p:spPr>
      </p:pic>
      <p:pic>
        <p:nvPicPr>
          <p:cNvPr id="2" name="Picture 1">
            <a:extLst>
              <a:ext uri="{FF2B5EF4-FFF2-40B4-BE49-F238E27FC236}">
                <a16:creationId xmlns:a16="http://schemas.microsoft.com/office/drawing/2014/main" id="{7DE5C0E4-F4A3-D3B8-DFB4-B8C0A660BC1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93" y="6164827"/>
            <a:ext cx="1966619" cy="693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31043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089D35B1-0ED5-4358-8CAE-A9E49412AA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32" name="Freeform 6">
              <a:extLst>
                <a:ext uri="{FF2B5EF4-FFF2-40B4-BE49-F238E27FC236}">
                  <a16:creationId xmlns:a16="http://schemas.microsoft.com/office/drawing/2014/main" id="{DDEF6545-5A42-469E-8778-86CA01CD46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33" name="Freeform 7">
              <a:extLst>
                <a:ext uri="{FF2B5EF4-FFF2-40B4-BE49-F238E27FC236}">
                  <a16:creationId xmlns:a16="http://schemas.microsoft.com/office/drawing/2014/main" id="{3B08853F-842C-4D0A-9A89-D05CB3990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34" name="Freeform 8">
              <a:extLst>
                <a:ext uri="{FF2B5EF4-FFF2-40B4-BE49-F238E27FC236}">
                  <a16:creationId xmlns:a16="http://schemas.microsoft.com/office/drawing/2014/main" id="{A436FB18-2D01-4AAB-AD10-2D1208310F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35" name="Freeform 9">
              <a:extLst>
                <a:ext uri="{FF2B5EF4-FFF2-40B4-BE49-F238E27FC236}">
                  <a16:creationId xmlns:a16="http://schemas.microsoft.com/office/drawing/2014/main" id="{9EFB8341-7A7B-46E4-AF94-689147AD05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6" name="Freeform 10">
              <a:extLst>
                <a:ext uri="{FF2B5EF4-FFF2-40B4-BE49-F238E27FC236}">
                  <a16:creationId xmlns:a16="http://schemas.microsoft.com/office/drawing/2014/main" id="{C4D84136-7804-4605-AC9F-238A3665E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7" name="Freeform 11">
              <a:extLst>
                <a:ext uri="{FF2B5EF4-FFF2-40B4-BE49-F238E27FC236}">
                  <a16:creationId xmlns:a16="http://schemas.microsoft.com/office/drawing/2014/main" id="{4EC6F81C-51C2-4A6F-8B94-562DA67362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grpSp>
        <p:nvGrpSpPr>
          <p:cNvPr id="39" name="Group 38">
            <a:extLst>
              <a:ext uri="{FF2B5EF4-FFF2-40B4-BE49-F238E27FC236}">
                <a16:creationId xmlns:a16="http://schemas.microsoft.com/office/drawing/2014/main" id="{DD65B30C-427F-449E-B039-E288E85D8A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40" name="Freeform 6">
              <a:extLst>
                <a:ext uri="{FF2B5EF4-FFF2-40B4-BE49-F238E27FC236}">
                  <a16:creationId xmlns:a16="http://schemas.microsoft.com/office/drawing/2014/main" id="{9F47D947-83F7-46E3-872B-0777122A0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41" name="Freeform 7">
              <a:extLst>
                <a:ext uri="{FF2B5EF4-FFF2-40B4-BE49-F238E27FC236}">
                  <a16:creationId xmlns:a16="http://schemas.microsoft.com/office/drawing/2014/main" id="{60C7B45B-6634-46FA-862D-B86F1C3C5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42" name="Freeform 8">
              <a:extLst>
                <a:ext uri="{FF2B5EF4-FFF2-40B4-BE49-F238E27FC236}">
                  <a16:creationId xmlns:a16="http://schemas.microsoft.com/office/drawing/2014/main" id="{C7504CC0-DD94-4ED9-ADC9-6FE7AEA33F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43" name="Freeform 9">
              <a:extLst>
                <a:ext uri="{FF2B5EF4-FFF2-40B4-BE49-F238E27FC236}">
                  <a16:creationId xmlns:a16="http://schemas.microsoft.com/office/drawing/2014/main" id="{64268326-B6DD-4E00-9788-6C319279AC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44" name="Freeform 10">
              <a:extLst>
                <a:ext uri="{FF2B5EF4-FFF2-40B4-BE49-F238E27FC236}">
                  <a16:creationId xmlns:a16="http://schemas.microsoft.com/office/drawing/2014/main" id="{92C7B3DE-DB23-4AAC-B142-C803C0C0A1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45" name="Freeform 11">
              <a:extLst>
                <a:ext uri="{FF2B5EF4-FFF2-40B4-BE49-F238E27FC236}">
                  <a16:creationId xmlns:a16="http://schemas.microsoft.com/office/drawing/2014/main" id="{1EEF04DC-4E0D-4127-A98D-EA81C3B2DE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47" name="Freeform: Shape 46">
            <a:extLst>
              <a:ext uri="{FF2B5EF4-FFF2-40B4-BE49-F238E27FC236}">
                <a16:creationId xmlns:a16="http://schemas.microsoft.com/office/drawing/2014/main" id="{084966D2-3C9B-4F47-8231-1DEC33D3BD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6066" y="321734"/>
            <a:ext cx="11074201" cy="6214533"/>
          </a:xfrm>
          <a:custGeom>
            <a:avLst/>
            <a:gdLst>
              <a:gd name="connsiteX0" fmla="*/ 815396 w 11074201"/>
              <a:gd name="connsiteY0" fmla="*/ 0 h 6214533"/>
              <a:gd name="connsiteX1" fmla="*/ 11074201 w 11074201"/>
              <a:gd name="connsiteY1" fmla="*/ 0 h 6214533"/>
              <a:gd name="connsiteX2" fmla="*/ 11074201 w 11074201"/>
              <a:gd name="connsiteY2" fmla="*/ 6214533 h 6214533"/>
              <a:gd name="connsiteX3" fmla="*/ 1498193 w 11074201"/>
              <a:gd name="connsiteY3" fmla="*/ 6214533 h 6214533"/>
              <a:gd name="connsiteX4" fmla="*/ 0 w 11074201"/>
              <a:gd name="connsiteY4" fmla="*/ 4992543 h 6214533"/>
              <a:gd name="connsiteX5" fmla="*/ 433971 w 11074201"/>
              <a:gd name="connsiteY5" fmla="*/ 2335405 h 6214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74201" h="6214533">
                <a:moveTo>
                  <a:pt x="815396" y="0"/>
                </a:moveTo>
                <a:lnTo>
                  <a:pt x="11074201" y="0"/>
                </a:lnTo>
                <a:lnTo>
                  <a:pt x="11074201" y="6214533"/>
                </a:lnTo>
                <a:lnTo>
                  <a:pt x="1498193" y="6214533"/>
                </a:lnTo>
                <a:lnTo>
                  <a:pt x="0" y="4992543"/>
                </a:lnTo>
                <a:cubicBezTo>
                  <a:pt x="141071" y="4106831"/>
                  <a:pt x="287521" y="3221118"/>
                  <a:pt x="433971" y="2335405"/>
                </a:cubicBezTo>
                <a:close/>
              </a:path>
            </a:pathLst>
          </a:custGeom>
          <a:solidFill>
            <a:srgbClr val="FFFFFF"/>
          </a:solidFill>
          <a:ln w="38100">
            <a:gradFill flip="none" rotWithShape="1">
              <a:gsLst>
                <a:gs pos="0">
                  <a:schemeClr val="bg2"/>
                </a:gs>
                <a:gs pos="100000">
                  <a:schemeClr val="bg2">
                    <a:lumMod val="75000"/>
                  </a:schemeClr>
                </a:gs>
              </a:gsLst>
              <a:lin ang="5400000" scaled="1"/>
              <a:tileRect/>
            </a:grad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7A140BC-A1B3-6528-A895-E4B5AFA5C113}"/>
              </a:ext>
            </a:extLst>
          </p:cNvPr>
          <p:cNvPicPr>
            <a:picLocks noChangeAspect="1"/>
          </p:cNvPicPr>
          <p:nvPr/>
        </p:nvPicPr>
        <p:blipFill>
          <a:blip r:embed="rId3"/>
          <a:stretch>
            <a:fillRect/>
          </a:stretch>
        </p:blipFill>
        <p:spPr>
          <a:xfrm>
            <a:off x="2786541" y="974724"/>
            <a:ext cx="7933645" cy="4899025"/>
          </a:xfrm>
          <a:prstGeom prst="rect">
            <a:avLst/>
          </a:prstGeom>
        </p:spPr>
      </p:pic>
      <p:pic>
        <p:nvPicPr>
          <p:cNvPr id="4" name="Picture 3">
            <a:extLst>
              <a:ext uri="{FF2B5EF4-FFF2-40B4-BE49-F238E27FC236}">
                <a16:creationId xmlns:a16="http://schemas.microsoft.com/office/drawing/2014/main" id="{DFA3E72B-E947-0A9D-D2CC-F7D119E41AA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93" y="6164827"/>
            <a:ext cx="1966619" cy="693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18576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extLst>
              <a:ext uri="{BEBA8EAE-BF5A-486C-A8C5-ECC9F3942E4B}">
                <a14:imgProps xmlns:a14="http://schemas.microsoft.com/office/drawing/2010/main">
                  <a14:imgLayer r:embed="rId3">
                    <a14:imgEffect>
                      <a14:artisticPhotocopy/>
                    </a14:imgEffect>
                  </a14:imgLayer>
                </a14:imgProps>
              </a:ext>
            </a:extLst>
          </a:blip>
          <a:stretch/>
        </a:blip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CE5D1A3-6C91-9D9F-4A34-47CD5F9C8B56}"/>
              </a:ext>
            </a:extLst>
          </p:cNvPr>
          <p:cNvPicPr>
            <a:picLocks noChangeAspect="1"/>
          </p:cNvPicPr>
          <p:nvPr/>
        </p:nvPicPr>
        <p:blipFill>
          <a:blip r:embed="rId4">
            <a:alphaModFix amt="85000"/>
          </a:blip>
          <a:stretch>
            <a:fillRect/>
          </a:stretch>
        </p:blipFill>
        <p:spPr>
          <a:xfrm>
            <a:off x="8707509" y="2447447"/>
            <a:ext cx="2562583" cy="2505425"/>
          </a:xfrm>
          <a:prstGeom prst="rect">
            <a:avLst/>
          </a:prstGeom>
        </p:spPr>
      </p:pic>
      <p:sp>
        <p:nvSpPr>
          <p:cNvPr id="2" name="Title 1">
            <a:extLst>
              <a:ext uri="{FF2B5EF4-FFF2-40B4-BE49-F238E27FC236}">
                <a16:creationId xmlns:a16="http://schemas.microsoft.com/office/drawing/2014/main" id="{F13097E1-94DB-6BB1-7881-EE56D66CC4D7}"/>
              </a:ext>
            </a:extLst>
          </p:cNvPr>
          <p:cNvSpPr>
            <a:spLocks noGrp="1"/>
          </p:cNvSpPr>
          <p:nvPr>
            <p:ph type="title"/>
          </p:nvPr>
        </p:nvSpPr>
        <p:spPr>
          <a:xfrm>
            <a:off x="1484309" y="0"/>
            <a:ext cx="10018713" cy="1752599"/>
          </a:xfrm>
        </p:spPr>
        <p:txBody>
          <a:bodyPr/>
          <a:lstStyle/>
          <a:p>
            <a:r>
              <a:rPr lang="en-US" dirty="0"/>
              <a:t>Example of </a:t>
            </a:r>
            <a:br>
              <a:rPr lang="en-US" dirty="0"/>
            </a:br>
            <a:r>
              <a:rPr lang="en-US" dirty="0"/>
              <a:t>Policy Creating Economic Drive</a:t>
            </a:r>
          </a:p>
        </p:txBody>
      </p:sp>
      <p:sp>
        <p:nvSpPr>
          <p:cNvPr id="19" name="Rectangle 18">
            <a:extLst>
              <a:ext uri="{FF2B5EF4-FFF2-40B4-BE49-F238E27FC236}">
                <a16:creationId xmlns:a16="http://schemas.microsoft.com/office/drawing/2014/main" id="{60AF2813-7243-A7AC-56B8-AF276B4A3794}"/>
              </a:ext>
            </a:extLst>
          </p:cNvPr>
          <p:cNvSpPr/>
          <p:nvPr/>
        </p:nvSpPr>
        <p:spPr>
          <a:xfrm>
            <a:off x="4999054" y="1983390"/>
            <a:ext cx="350520" cy="2185512"/>
          </a:xfrm>
          <a:prstGeom prst="rect">
            <a:avLst/>
          </a:prstGeom>
          <a:effectLst>
            <a:outerShdw blurRad="76200" dir="13500000" sy="23000" kx="1200000" algn="br" rotWithShape="0">
              <a:prstClr val="black">
                <a:alpha val="20000"/>
              </a:prstClr>
            </a:outerShdw>
          </a:effectLst>
          <a:scene3d>
            <a:camera prst="isometricRightUp"/>
            <a:lightRig rig="threePt" dir="t"/>
          </a:scene3d>
          <a:sp3d extrusionH="152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337C6E4-3D72-B7D1-E848-2E13156E99AA}"/>
              </a:ext>
            </a:extLst>
          </p:cNvPr>
          <p:cNvSpPr/>
          <p:nvPr/>
        </p:nvSpPr>
        <p:spPr>
          <a:xfrm>
            <a:off x="4578142" y="1952392"/>
            <a:ext cx="350520" cy="2185512"/>
          </a:xfrm>
          <a:prstGeom prst="rect">
            <a:avLst/>
          </a:prstGeom>
          <a:effectLst>
            <a:outerShdw blurRad="76200" dir="13500000" sy="23000" kx="1200000" algn="br" rotWithShape="0">
              <a:prstClr val="black">
                <a:alpha val="20000"/>
              </a:prstClr>
            </a:outerShdw>
          </a:effectLst>
          <a:scene3d>
            <a:camera prst="isometricRightUp"/>
            <a:lightRig rig="threePt" dir="t"/>
          </a:scene3d>
          <a:sp3d extrusionH="152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AF1FE8B-0590-C9F2-BA06-370DB6EC2714}"/>
              </a:ext>
            </a:extLst>
          </p:cNvPr>
          <p:cNvSpPr/>
          <p:nvPr/>
        </p:nvSpPr>
        <p:spPr>
          <a:xfrm>
            <a:off x="4155592" y="1994392"/>
            <a:ext cx="350520" cy="2185512"/>
          </a:xfrm>
          <a:prstGeom prst="rect">
            <a:avLst/>
          </a:prstGeom>
          <a:effectLst>
            <a:outerShdw blurRad="76200" dir="13500000" sy="23000" kx="1200000" algn="br" rotWithShape="0">
              <a:prstClr val="black">
                <a:alpha val="20000"/>
              </a:prstClr>
            </a:outerShdw>
          </a:effectLst>
          <a:scene3d>
            <a:camera prst="isometricRightUp"/>
            <a:lightRig rig="threePt" dir="t"/>
          </a:scene3d>
          <a:sp3d extrusionH="152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CF9E56B-C4CF-1147-F395-BDBDBFA441E5}"/>
              </a:ext>
            </a:extLst>
          </p:cNvPr>
          <p:cNvSpPr/>
          <p:nvPr/>
        </p:nvSpPr>
        <p:spPr>
          <a:xfrm>
            <a:off x="3712612" y="1994392"/>
            <a:ext cx="350520" cy="2185512"/>
          </a:xfrm>
          <a:prstGeom prst="rect">
            <a:avLst/>
          </a:prstGeom>
          <a:effectLst>
            <a:outerShdw blurRad="76200" dir="13500000" sy="23000" kx="1200000" algn="br" rotWithShape="0">
              <a:prstClr val="black">
                <a:alpha val="20000"/>
              </a:prstClr>
            </a:outerShdw>
          </a:effectLst>
          <a:scene3d>
            <a:camera prst="isometricRightUp"/>
            <a:lightRig rig="threePt" dir="t"/>
          </a:scene3d>
          <a:sp3d extrusionH="152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CB253B4-A09C-02E1-A30F-CF790F11B025}"/>
              </a:ext>
            </a:extLst>
          </p:cNvPr>
          <p:cNvSpPr/>
          <p:nvPr/>
        </p:nvSpPr>
        <p:spPr>
          <a:xfrm>
            <a:off x="3279913" y="1983390"/>
            <a:ext cx="350520" cy="2185512"/>
          </a:xfrm>
          <a:prstGeom prst="rect">
            <a:avLst/>
          </a:prstGeom>
          <a:effectLst>
            <a:outerShdw blurRad="76200" dir="13500000" sy="23000" kx="1200000" algn="br" rotWithShape="0">
              <a:prstClr val="black">
                <a:alpha val="20000"/>
              </a:prstClr>
            </a:outerShdw>
          </a:effectLst>
          <a:scene3d>
            <a:camera prst="isometricRightUp"/>
            <a:lightRig rig="threePt" dir="t"/>
          </a:scene3d>
          <a:sp3d extrusionH="152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3A5F76E-02BB-6BCC-7EEE-A9798A301756}"/>
              </a:ext>
            </a:extLst>
          </p:cNvPr>
          <p:cNvSpPr/>
          <p:nvPr/>
        </p:nvSpPr>
        <p:spPr>
          <a:xfrm rot="20533306">
            <a:off x="5580788" y="2018141"/>
            <a:ext cx="350520" cy="2185512"/>
          </a:xfrm>
          <a:prstGeom prst="rect">
            <a:avLst/>
          </a:prstGeom>
          <a:effectLst>
            <a:outerShdw blurRad="76200" dir="13500000" sy="23000" kx="1200000" algn="br" rotWithShape="0">
              <a:prstClr val="black">
                <a:alpha val="20000"/>
              </a:prstClr>
            </a:outerShdw>
          </a:effectLst>
          <a:scene3d>
            <a:camera prst="isometricRightUp"/>
            <a:lightRig rig="threePt" dir="t"/>
          </a:scene3d>
          <a:sp3d extrusionH="152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3AAEA21-A4F6-760C-E942-69DEC626C5BB}"/>
              </a:ext>
            </a:extLst>
          </p:cNvPr>
          <p:cNvSpPr/>
          <p:nvPr/>
        </p:nvSpPr>
        <p:spPr>
          <a:xfrm rot="19628756">
            <a:off x="6110125" y="2018142"/>
            <a:ext cx="350520" cy="2185512"/>
          </a:xfrm>
          <a:prstGeom prst="rect">
            <a:avLst/>
          </a:prstGeom>
          <a:effectLst>
            <a:outerShdw blurRad="76200" dir="13500000" sy="23000" kx="1200000" algn="br" rotWithShape="0">
              <a:prstClr val="black">
                <a:alpha val="20000"/>
              </a:prstClr>
            </a:outerShdw>
          </a:effectLst>
          <a:scene3d>
            <a:camera prst="isometricRightUp"/>
            <a:lightRig rig="threePt" dir="t"/>
          </a:scene3d>
          <a:sp3d extrusionH="152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A29B650-9679-0506-605E-7E012F87A51F}"/>
              </a:ext>
            </a:extLst>
          </p:cNvPr>
          <p:cNvSpPr/>
          <p:nvPr/>
        </p:nvSpPr>
        <p:spPr>
          <a:xfrm rot="19114167">
            <a:off x="6660986" y="2095921"/>
            <a:ext cx="350520" cy="2185512"/>
          </a:xfrm>
          <a:prstGeom prst="rect">
            <a:avLst/>
          </a:prstGeom>
          <a:effectLst>
            <a:outerShdw blurRad="76200" dir="13500000" sy="23000" kx="1200000" algn="br" rotWithShape="0">
              <a:prstClr val="black">
                <a:alpha val="20000"/>
              </a:prstClr>
            </a:outerShdw>
          </a:effectLst>
          <a:scene3d>
            <a:camera prst="isometricRightUp"/>
            <a:lightRig rig="threePt" dir="t"/>
          </a:scene3d>
          <a:sp3d extrusionH="152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9665BC2-8299-3113-602F-15F80F09D622}"/>
              </a:ext>
            </a:extLst>
          </p:cNvPr>
          <p:cNvSpPr/>
          <p:nvPr/>
        </p:nvSpPr>
        <p:spPr>
          <a:xfrm rot="18591861">
            <a:off x="7151940" y="2196245"/>
            <a:ext cx="350520" cy="2185512"/>
          </a:xfrm>
          <a:prstGeom prst="rect">
            <a:avLst/>
          </a:prstGeom>
          <a:effectLst>
            <a:outerShdw blurRad="76200" dir="13500000" sy="23000" kx="1200000" algn="br" rotWithShape="0">
              <a:prstClr val="black">
                <a:alpha val="20000"/>
              </a:prstClr>
            </a:outerShdw>
          </a:effectLst>
          <a:scene3d>
            <a:camera prst="isometricRightUp"/>
            <a:lightRig rig="threePt" dir="t"/>
          </a:scene3d>
          <a:sp3d extrusionH="152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52DBD14-65FC-227B-53C4-47DD022B1CDB}"/>
              </a:ext>
            </a:extLst>
          </p:cNvPr>
          <p:cNvSpPr/>
          <p:nvPr/>
        </p:nvSpPr>
        <p:spPr>
          <a:xfrm rot="18163119">
            <a:off x="7762444" y="2293093"/>
            <a:ext cx="350520" cy="2185512"/>
          </a:xfrm>
          <a:prstGeom prst="rect">
            <a:avLst/>
          </a:prstGeom>
          <a:effectLst>
            <a:outerShdw blurRad="76200" dir="13500000" sy="23000" kx="1200000" algn="br" rotWithShape="0">
              <a:prstClr val="black">
                <a:alpha val="20000"/>
              </a:prstClr>
            </a:outerShdw>
          </a:effectLst>
          <a:scene3d>
            <a:camera prst="isometricRightUp"/>
            <a:lightRig rig="threePt" dir="t"/>
          </a:scene3d>
          <a:sp3d extrusionH="152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3872430-EC9C-EFE2-F652-460B44857DCE}"/>
              </a:ext>
            </a:extLst>
          </p:cNvPr>
          <p:cNvSpPr/>
          <p:nvPr/>
        </p:nvSpPr>
        <p:spPr>
          <a:xfrm rot="17819409">
            <a:off x="8266715" y="2326334"/>
            <a:ext cx="350520" cy="2185512"/>
          </a:xfrm>
          <a:prstGeom prst="rect">
            <a:avLst/>
          </a:prstGeom>
          <a:effectLst>
            <a:outerShdw blurRad="76200" dir="13500000" sy="23000" kx="1200000" algn="br" rotWithShape="0">
              <a:prstClr val="black">
                <a:alpha val="20000"/>
              </a:prstClr>
            </a:outerShdw>
          </a:effectLst>
          <a:scene3d>
            <a:camera prst="isometricRightUp"/>
            <a:lightRig rig="threePt" dir="t"/>
          </a:scene3d>
          <a:sp3d extrusionH="152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1">
                    <a:shade val="50000"/>
                  </a:schemeClr>
                </a:solidFill>
              </a:ln>
            </a:endParaRPr>
          </a:p>
        </p:txBody>
      </p:sp>
      <p:sp>
        <p:nvSpPr>
          <p:cNvPr id="29" name="TextBox 28">
            <a:extLst>
              <a:ext uri="{FF2B5EF4-FFF2-40B4-BE49-F238E27FC236}">
                <a16:creationId xmlns:a16="http://schemas.microsoft.com/office/drawing/2014/main" id="{B26819CB-1D3B-0948-0DC5-3A7488E3D7E7}"/>
              </a:ext>
            </a:extLst>
          </p:cNvPr>
          <p:cNvSpPr txBox="1"/>
          <p:nvPr/>
        </p:nvSpPr>
        <p:spPr>
          <a:xfrm rot="19566823">
            <a:off x="7021891" y="4553867"/>
            <a:ext cx="2432690" cy="369332"/>
          </a:xfrm>
          <a:prstGeom prst="rect">
            <a:avLst/>
          </a:prstGeom>
          <a:noFill/>
        </p:spPr>
        <p:txBody>
          <a:bodyPr wrap="square" rtlCol="0">
            <a:spAutoFit/>
          </a:bodyPr>
          <a:lstStyle/>
          <a:p>
            <a:r>
              <a:rPr lang="en-US" dirty="0"/>
              <a:t>Doe Run Rule Making</a:t>
            </a:r>
          </a:p>
        </p:txBody>
      </p:sp>
      <p:sp>
        <p:nvSpPr>
          <p:cNvPr id="30" name="TextBox 29">
            <a:extLst>
              <a:ext uri="{FF2B5EF4-FFF2-40B4-BE49-F238E27FC236}">
                <a16:creationId xmlns:a16="http://schemas.microsoft.com/office/drawing/2014/main" id="{4C3211DC-8534-D32A-9EFF-6438E5DF8950}"/>
              </a:ext>
            </a:extLst>
          </p:cNvPr>
          <p:cNvSpPr txBox="1"/>
          <p:nvPr/>
        </p:nvSpPr>
        <p:spPr>
          <a:xfrm rot="19566823">
            <a:off x="5273680" y="4871753"/>
            <a:ext cx="3596485" cy="369332"/>
          </a:xfrm>
          <a:prstGeom prst="rect">
            <a:avLst/>
          </a:prstGeom>
          <a:noFill/>
        </p:spPr>
        <p:txBody>
          <a:bodyPr wrap="square" rtlCol="0">
            <a:spAutoFit/>
          </a:bodyPr>
          <a:lstStyle/>
          <a:p>
            <a:r>
              <a:rPr lang="en-US" dirty="0"/>
              <a:t>Doe Run Incentives for Processing</a:t>
            </a:r>
          </a:p>
        </p:txBody>
      </p:sp>
      <p:sp>
        <p:nvSpPr>
          <p:cNvPr id="31" name="TextBox 30">
            <a:extLst>
              <a:ext uri="{FF2B5EF4-FFF2-40B4-BE49-F238E27FC236}">
                <a16:creationId xmlns:a16="http://schemas.microsoft.com/office/drawing/2014/main" id="{8AF368AF-24EC-3B90-A5D7-726248608618}"/>
              </a:ext>
            </a:extLst>
          </p:cNvPr>
          <p:cNvSpPr txBox="1"/>
          <p:nvPr/>
        </p:nvSpPr>
        <p:spPr>
          <a:xfrm rot="19566823">
            <a:off x="3328748" y="4954642"/>
            <a:ext cx="4425820" cy="369332"/>
          </a:xfrm>
          <a:prstGeom prst="rect">
            <a:avLst/>
          </a:prstGeom>
          <a:noFill/>
        </p:spPr>
        <p:txBody>
          <a:bodyPr wrap="square" rtlCol="0">
            <a:spAutoFit/>
          </a:bodyPr>
          <a:lstStyle/>
          <a:p>
            <a:r>
              <a:rPr lang="en-US" dirty="0"/>
              <a:t>Doe Run build hydrometallurgical process</a:t>
            </a:r>
          </a:p>
        </p:txBody>
      </p:sp>
      <p:sp>
        <p:nvSpPr>
          <p:cNvPr id="32" name="TextBox 31">
            <a:extLst>
              <a:ext uri="{FF2B5EF4-FFF2-40B4-BE49-F238E27FC236}">
                <a16:creationId xmlns:a16="http://schemas.microsoft.com/office/drawing/2014/main" id="{26A57B1C-BF25-DD1E-B945-0CE969C363E1}"/>
              </a:ext>
            </a:extLst>
          </p:cNvPr>
          <p:cNvSpPr txBox="1"/>
          <p:nvPr/>
        </p:nvSpPr>
        <p:spPr>
          <a:xfrm rot="19566823">
            <a:off x="5398494" y="4678443"/>
            <a:ext cx="2559378" cy="369332"/>
          </a:xfrm>
          <a:prstGeom prst="rect">
            <a:avLst/>
          </a:prstGeom>
          <a:noFill/>
        </p:spPr>
        <p:txBody>
          <a:bodyPr wrap="square" rtlCol="0">
            <a:spAutoFit/>
          </a:bodyPr>
          <a:lstStyle/>
          <a:p>
            <a:r>
              <a:rPr lang="en-US" dirty="0"/>
              <a:t>Incentives for Processing</a:t>
            </a:r>
          </a:p>
        </p:txBody>
      </p:sp>
      <p:sp>
        <p:nvSpPr>
          <p:cNvPr id="33" name="TextBox 32">
            <a:extLst>
              <a:ext uri="{FF2B5EF4-FFF2-40B4-BE49-F238E27FC236}">
                <a16:creationId xmlns:a16="http://schemas.microsoft.com/office/drawing/2014/main" id="{FA56F2C2-C62D-87EF-8735-ACF50846B8E1}"/>
              </a:ext>
            </a:extLst>
          </p:cNvPr>
          <p:cNvSpPr txBox="1"/>
          <p:nvPr/>
        </p:nvSpPr>
        <p:spPr>
          <a:xfrm rot="19566823">
            <a:off x="3708212" y="4661681"/>
            <a:ext cx="2953978" cy="369332"/>
          </a:xfrm>
          <a:prstGeom prst="rect">
            <a:avLst/>
          </a:prstGeom>
          <a:noFill/>
        </p:spPr>
        <p:txBody>
          <a:bodyPr wrap="square" rtlCol="0">
            <a:spAutoFit/>
          </a:bodyPr>
          <a:lstStyle/>
          <a:p>
            <a:r>
              <a:rPr lang="en-US" dirty="0"/>
              <a:t>Incentives for Manufacturing</a:t>
            </a:r>
          </a:p>
        </p:txBody>
      </p:sp>
      <p:sp>
        <p:nvSpPr>
          <p:cNvPr id="34" name="TextBox 33">
            <a:extLst>
              <a:ext uri="{FF2B5EF4-FFF2-40B4-BE49-F238E27FC236}">
                <a16:creationId xmlns:a16="http://schemas.microsoft.com/office/drawing/2014/main" id="{ECE05843-F3F5-EC35-39FE-40A08F7E84BF}"/>
              </a:ext>
            </a:extLst>
          </p:cNvPr>
          <p:cNvSpPr txBox="1"/>
          <p:nvPr/>
        </p:nvSpPr>
        <p:spPr>
          <a:xfrm rot="19566823">
            <a:off x="1949365" y="4951665"/>
            <a:ext cx="4150701" cy="369332"/>
          </a:xfrm>
          <a:prstGeom prst="rect">
            <a:avLst/>
          </a:prstGeom>
          <a:noFill/>
        </p:spPr>
        <p:txBody>
          <a:bodyPr wrap="square" rtlCol="0">
            <a:spAutoFit/>
          </a:bodyPr>
          <a:lstStyle/>
          <a:p>
            <a:r>
              <a:rPr lang="en-US" dirty="0"/>
              <a:t>Local Storage Supply Chain Development</a:t>
            </a:r>
          </a:p>
        </p:txBody>
      </p:sp>
      <p:sp>
        <p:nvSpPr>
          <p:cNvPr id="35" name="TextBox 34">
            <a:extLst>
              <a:ext uri="{FF2B5EF4-FFF2-40B4-BE49-F238E27FC236}">
                <a16:creationId xmlns:a16="http://schemas.microsoft.com/office/drawing/2014/main" id="{F9C69492-F2EE-4713-E2A1-EC8246288309}"/>
              </a:ext>
            </a:extLst>
          </p:cNvPr>
          <p:cNvSpPr txBox="1"/>
          <p:nvPr/>
        </p:nvSpPr>
        <p:spPr>
          <a:xfrm rot="19566823">
            <a:off x="1015004" y="4650645"/>
            <a:ext cx="2953978" cy="369332"/>
          </a:xfrm>
          <a:prstGeom prst="rect">
            <a:avLst/>
          </a:prstGeom>
          <a:noFill/>
        </p:spPr>
        <p:txBody>
          <a:bodyPr wrap="square" rtlCol="0">
            <a:spAutoFit/>
          </a:bodyPr>
          <a:lstStyle/>
          <a:p>
            <a:r>
              <a:rPr lang="en-US" dirty="0"/>
              <a:t>Increased National Security</a:t>
            </a:r>
          </a:p>
        </p:txBody>
      </p:sp>
      <p:sp>
        <p:nvSpPr>
          <p:cNvPr id="36" name="TextBox 35">
            <a:extLst>
              <a:ext uri="{FF2B5EF4-FFF2-40B4-BE49-F238E27FC236}">
                <a16:creationId xmlns:a16="http://schemas.microsoft.com/office/drawing/2014/main" id="{B374BE07-C9A3-98D3-EC36-7D501F596942}"/>
              </a:ext>
            </a:extLst>
          </p:cNvPr>
          <p:cNvSpPr txBox="1"/>
          <p:nvPr/>
        </p:nvSpPr>
        <p:spPr>
          <a:xfrm rot="19566823">
            <a:off x="1934158" y="4618101"/>
            <a:ext cx="2953978" cy="646331"/>
          </a:xfrm>
          <a:prstGeom prst="rect">
            <a:avLst/>
          </a:prstGeom>
          <a:noFill/>
        </p:spPr>
        <p:txBody>
          <a:bodyPr wrap="square" rtlCol="0">
            <a:spAutoFit/>
          </a:bodyPr>
          <a:lstStyle/>
          <a:p>
            <a:r>
              <a:rPr lang="en-US" dirty="0"/>
              <a:t>Growth of on-shore Storage Capacity</a:t>
            </a:r>
          </a:p>
        </p:txBody>
      </p:sp>
      <p:pic>
        <p:nvPicPr>
          <p:cNvPr id="37" name="Picture 36">
            <a:extLst>
              <a:ext uri="{FF2B5EF4-FFF2-40B4-BE49-F238E27FC236}">
                <a16:creationId xmlns:a16="http://schemas.microsoft.com/office/drawing/2014/main" id="{C511FD51-30B5-3926-A5B8-D9AF44A1BA2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93" y="6164827"/>
            <a:ext cx="1966619" cy="693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70964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E3094-D466-A767-8C77-E912C6F7D926}"/>
              </a:ext>
            </a:extLst>
          </p:cNvPr>
          <p:cNvSpPr>
            <a:spLocks noGrp="1"/>
          </p:cNvSpPr>
          <p:nvPr>
            <p:ph type="title"/>
          </p:nvPr>
        </p:nvSpPr>
        <p:spPr/>
        <p:txBody>
          <a:bodyPr/>
          <a:lstStyle/>
          <a:p>
            <a:r>
              <a:rPr lang="en-US" dirty="0"/>
              <a:t>Contact Us</a:t>
            </a:r>
          </a:p>
        </p:txBody>
      </p:sp>
      <p:sp>
        <p:nvSpPr>
          <p:cNvPr id="3" name="Content Placeholder 2">
            <a:extLst>
              <a:ext uri="{FF2B5EF4-FFF2-40B4-BE49-F238E27FC236}">
                <a16:creationId xmlns:a16="http://schemas.microsoft.com/office/drawing/2014/main" id="{35F2C9B0-46EE-A37E-4B43-1F0D26ED4228}"/>
              </a:ext>
            </a:extLst>
          </p:cNvPr>
          <p:cNvSpPr txBox="1">
            <a:spLocks/>
          </p:cNvSpPr>
          <p:nvPr/>
        </p:nvSpPr>
        <p:spPr>
          <a:xfrm>
            <a:off x="5263536" y="2286000"/>
            <a:ext cx="4131187" cy="3886200"/>
          </a:xfrm>
          <a:prstGeom prst="rect">
            <a:avLst/>
          </a:prstGeom>
        </p:spPr>
        <p:txBody>
          <a:bodyPr>
            <a:normAutofit fontScale="70000" lnSpcReduction="2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buFont typeface="Arial"/>
              <a:buNone/>
            </a:pPr>
            <a:r>
              <a:rPr lang="en-US" sz="3200" dirty="0"/>
              <a:t>Josh Campbell, J.D.</a:t>
            </a:r>
          </a:p>
          <a:p>
            <a:pPr marL="0" indent="0">
              <a:buFont typeface="Arial"/>
              <a:buNone/>
            </a:pPr>
            <a:r>
              <a:rPr lang="en-US" sz="3200" dirty="0"/>
              <a:t>Executive Director</a:t>
            </a:r>
          </a:p>
          <a:p>
            <a:pPr marL="0" indent="0">
              <a:buFont typeface="Arial"/>
              <a:buNone/>
            </a:pPr>
            <a:r>
              <a:rPr lang="en-US" sz="3200" dirty="0"/>
              <a:t>Missouri Energy Initiative</a:t>
            </a:r>
          </a:p>
          <a:p>
            <a:pPr marL="0" indent="0">
              <a:buFont typeface="Arial"/>
              <a:buNone/>
            </a:pPr>
            <a:r>
              <a:rPr lang="en-US" sz="3200" dirty="0"/>
              <a:t>238 East High Street, 3</a:t>
            </a:r>
            <a:r>
              <a:rPr lang="en-US" sz="3200" baseline="30000" dirty="0"/>
              <a:t>rd</a:t>
            </a:r>
            <a:r>
              <a:rPr lang="en-US" sz="3200" dirty="0"/>
              <a:t> Floor</a:t>
            </a:r>
          </a:p>
          <a:p>
            <a:pPr marL="0" indent="0">
              <a:buFont typeface="Arial"/>
              <a:buNone/>
            </a:pPr>
            <a:r>
              <a:rPr lang="en-US" sz="3200" dirty="0"/>
              <a:t>Jefferson City, MO 65101</a:t>
            </a:r>
          </a:p>
          <a:p>
            <a:pPr marL="0" indent="0">
              <a:buFont typeface="Arial"/>
              <a:buNone/>
            </a:pPr>
            <a:r>
              <a:rPr lang="en-US" sz="3200" dirty="0"/>
              <a:t>Ph: 573-616-1046</a:t>
            </a:r>
          </a:p>
          <a:p>
            <a:pPr marL="0" indent="0">
              <a:buFont typeface="Arial"/>
              <a:buNone/>
            </a:pPr>
            <a:r>
              <a:rPr lang="en-US" sz="3200" dirty="0"/>
              <a:t>Cell: 314-651-0214</a:t>
            </a:r>
          </a:p>
          <a:p>
            <a:pPr marL="0" indent="0">
              <a:buFont typeface="Arial"/>
              <a:buNone/>
            </a:pPr>
            <a:r>
              <a:rPr lang="en-US" sz="3200" dirty="0"/>
              <a:t>Web: </a:t>
            </a:r>
            <a:r>
              <a:rPr lang="en-US" sz="3200" u="sng" dirty="0">
                <a:hlinkClick r:id="rId2"/>
              </a:rPr>
              <a:t>www.Moenergy.org</a:t>
            </a:r>
            <a:endParaRPr lang="en-US" sz="3200" u="sng" dirty="0"/>
          </a:p>
          <a:p>
            <a:pPr marL="0" indent="0">
              <a:buFont typeface="Arial"/>
              <a:buNone/>
            </a:pPr>
            <a:r>
              <a:rPr lang="en-US" sz="3200" dirty="0"/>
              <a:t>Twitter: </a:t>
            </a:r>
            <a:r>
              <a:rPr lang="en-US" sz="3200" u="sng" dirty="0"/>
              <a:t>Moenergy1</a:t>
            </a:r>
            <a:endParaRPr lang="en-US" sz="3200" dirty="0"/>
          </a:p>
        </p:txBody>
      </p:sp>
      <p:pic>
        <p:nvPicPr>
          <p:cNvPr id="4" name="Picture 3">
            <a:extLst>
              <a:ext uri="{FF2B5EF4-FFF2-40B4-BE49-F238E27FC236}">
                <a16:creationId xmlns:a16="http://schemas.microsoft.com/office/drawing/2014/main" id="{CBC6D9BC-714F-00EE-1C8C-9DF231D7879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84311" y="2845165"/>
            <a:ext cx="3312866" cy="1167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6612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1828A694-1A36-E062-8E53-1654ADA61FF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550903"/>
            <a:ext cx="8077201" cy="236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ubtitle 2">
            <a:extLst>
              <a:ext uri="{FF2B5EF4-FFF2-40B4-BE49-F238E27FC236}">
                <a16:creationId xmlns:a16="http://schemas.microsoft.com/office/drawing/2014/main" id="{91A7FA2B-C188-770E-52ED-42B53BD06BFE}"/>
              </a:ext>
            </a:extLst>
          </p:cNvPr>
          <p:cNvSpPr txBox="1">
            <a:spLocks/>
          </p:cNvSpPr>
          <p:nvPr/>
        </p:nvSpPr>
        <p:spPr>
          <a:xfrm>
            <a:off x="1752600" y="3094704"/>
            <a:ext cx="8610600" cy="2556933"/>
          </a:xfrm>
          <a:prstGeom prst="rect">
            <a:avLst/>
          </a:prstGeom>
        </p:spPr>
        <p:txBody>
          <a:bodyPr vert="horz" lIns="91440" tIns="45720" rIns="91440" bIns="45720" rtlCol="0" anchor="ctr">
            <a:normAutofit fontScale="92500" lnSpcReduction="2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r>
              <a:rPr lang="en-US" b="1"/>
              <a:t>Our Mission </a:t>
            </a:r>
            <a:r>
              <a:rPr lang="en-US"/>
              <a:t>is to work collaboratively to identify opportunities and solutions to meet Missouri’s energy needs through support and facilitation of energy economic development, education, research and pragmatic policies.</a:t>
            </a:r>
          </a:p>
          <a:p>
            <a:endParaRPr lang="en-US">
              <a:latin typeface="Calibri" panose="020F0502020204030204" pitchFamily="34" charset="0"/>
              <a:cs typeface="Calibri" panose="020F0502020204030204" pitchFamily="34" charset="0"/>
            </a:endParaRPr>
          </a:p>
          <a:p>
            <a:r>
              <a:rPr lang="en-US" b="1"/>
              <a:t>Our Vision </a:t>
            </a:r>
            <a:r>
              <a:rPr lang="en-US"/>
              <a:t>is to be Missouri’s trusted source and forum for information and solutions on innovative, reliable and affordable energy for Missouri.</a:t>
            </a:r>
            <a:endParaRPr lang="en-US" dirty="0"/>
          </a:p>
        </p:txBody>
      </p:sp>
      <p:pic>
        <p:nvPicPr>
          <p:cNvPr id="6" name="Picture 3">
            <a:extLst>
              <a:ext uri="{FF2B5EF4-FFF2-40B4-BE49-F238E27FC236}">
                <a16:creationId xmlns:a16="http://schemas.microsoft.com/office/drawing/2014/main" id="{A22D0908-36B9-1596-E4CD-D9016CEBD1B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125514"/>
            <a:ext cx="2078182" cy="732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3920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35D6A-2BC9-16A2-C362-E385D94F34C5}"/>
              </a:ext>
            </a:extLst>
          </p:cNvPr>
          <p:cNvSpPr>
            <a:spLocks noGrp="1"/>
          </p:cNvSpPr>
          <p:nvPr>
            <p:ph type="title"/>
          </p:nvPr>
        </p:nvSpPr>
        <p:spPr>
          <a:xfrm>
            <a:off x="1613809" y="0"/>
            <a:ext cx="10021350" cy="988142"/>
          </a:xfrm>
        </p:spPr>
        <p:txBody>
          <a:bodyPr/>
          <a:lstStyle/>
          <a:p>
            <a:r>
              <a:rPr lang="en-US" dirty="0"/>
              <a:t>MEI Board of Directors</a:t>
            </a:r>
          </a:p>
        </p:txBody>
      </p:sp>
      <p:graphicFrame>
        <p:nvGraphicFramePr>
          <p:cNvPr id="6" name="Content Placeholder 5">
            <a:extLst>
              <a:ext uri="{FF2B5EF4-FFF2-40B4-BE49-F238E27FC236}">
                <a16:creationId xmlns:a16="http://schemas.microsoft.com/office/drawing/2014/main" id="{D6049D2A-B88D-242C-22B7-61932F69ECAB}"/>
              </a:ext>
            </a:extLst>
          </p:cNvPr>
          <p:cNvGraphicFramePr/>
          <p:nvPr/>
        </p:nvGraphicFramePr>
        <p:xfrm>
          <a:off x="1613809" y="806245"/>
          <a:ext cx="9493045"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76837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71092D16-14DA-4606-831F-0DB3EEECB9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9" name="Freeform 6">
              <a:extLst>
                <a:ext uri="{FF2B5EF4-FFF2-40B4-BE49-F238E27FC236}">
                  <a16:creationId xmlns:a16="http://schemas.microsoft.com/office/drawing/2014/main" id="{81806E72-5EFD-4407-B492-2EBC71FF5E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0" name="Freeform 7">
              <a:extLst>
                <a:ext uri="{FF2B5EF4-FFF2-40B4-BE49-F238E27FC236}">
                  <a16:creationId xmlns:a16="http://schemas.microsoft.com/office/drawing/2014/main" id="{BA81CA3B-9A2E-4F71-BF99-2C58BA76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21" name="Freeform 8">
              <a:extLst>
                <a:ext uri="{FF2B5EF4-FFF2-40B4-BE49-F238E27FC236}">
                  <a16:creationId xmlns:a16="http://schemas.microsoft.com/office/drawing/2014/main" id="{D00EF4F3-D70F-44D5-A71C-69C3FA0D28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22" name="Freeform 9">
              <a:extLst>
                <a:ext uri="{FF2B5EF4-FFF2-40B4-BE49-F238E27FC236}">
                  <a16:creationId xmlns:a16="http://schemas.microsoft.com/office/drawing/2014/main" id="{2CC930FA-FD42-4EF1-A9AB-0F9C302383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3" name="Freeform 10">
              <a:extLst>
                <a:ext uri="{FF2B5EF4-FFF2-40B4-BE49-F238E27FC236}">
                  <a16:creationId xmlns:a16="http://schemas.microsoft.com/office/drawing/2014/main" id="{F18F276C-D13F-46CF-9880-2050C2DBF9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4" name="Freeform 11">
              <a:extLst>
                <a:ext uri="{FF2B5EF4-FFF2-40B4-BE49-F238E27FC236}">
                  <a16:creationId xmlns:a16="http://schemas.microsoft.com/office/drawing/2014/main" id="{EAB50995-FA10-4035-B16D-7D3989B2B6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6" name="Rectangle 25">
            <a:extLst>
              <a:ext uri="{FF2B5EF4-FFF2-40B4-BE49-F238E27FC236}">
                <a16:creationId xmlns:a16="http://schemas.microsoft.com/office/drawing/2014/main" id="{63336871-0118-4F6E-8DBD-20AEFC62A9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6306" y="1"/>
            <a:ext cx="4455694"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3BCD76-3321-071C-D359-BD9A03609363}"/>
              </a:ext>
            </a:extLst>
          </p:cNvPr>
          <p:cNvSpPr>
            <a:spLocks noGrp="1"/>
          </p:cNvSpPr>
          <p:nvPr>
            <p:ph type="title"/>
          </p:nvPr>
        </p:nvSpPr>
        <p:spPr>
          <a:xfrm>
            <a:off x="9171392" y="1074392"/>
            <a:ext cx="2443433" cy="4377961"/>
          </a:xfrm>
        </p:spPr>
        <p:txBody>
          <a:bodyPr vert="horz" lIns="91440" tIns="45720" rIns="91440" bIns="45720" rtlCol="0" anchor="ctr">
            <a:normAutofit/>
          </a:bodyPr>
          <a:lstStyle/>
          <a:p>
            <a:r>
              <a:rPr lang="en-US" u="sng">
                <a:solidFill>
                  <a:srgbClr val="000000"/>
                </a:solidFill>
              </a:rPr>
              <a:t>MEI</a:t>
            </a:r>
            <a:r>
              <a:rPr lang="en-US">
                <a:solidFill>
                  <a:srgbClr val="000000"/>
                </a:solidFill>
              </a:rPr>
              <a:t> </a:t>
            </a:r>
            <a:r>
              <a:rPr lang="en-US" u="sng">
                <a:solidFill>
                  <a:srgbClr val="000000"/>
                </a:solidFill>
              </a:rPr>
              <a:t>Activities</a:t>
            </a:r>
          </a:p>
        </p:txBody>
      </p:sp>
      <p:sp useBgFill="1">
        <p:nvSpPr>
          <p:cNvPr id="28" name="Freeform: Shape 27">
            <a:extLst>
              <a:ext uri="{FF2B5EF4-FFF2-40B4-BE49-F238E27FC236}">
                <a16:creationId xmlns:a16="http://schemas.microsoft.com/office/drawing/2014/main" id="{F03CC8D0-33AF-417F-8454-1FDB6C22DD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9032100" cy="6858000"/>
          </a:xfrm>
          <a:custGeom>
            <a:avLst/>
            <a:gdLst>
              <a:gd name="connsiteX0" fmla="*/ 7891921 w 9032100"/>
              <a:gd name="connsiteY0" fmla="*/ 1602751 h 6858000"/>
              <a:gd name="connsiteX1" fmla="*/ 9032100 w 9032100"/>
              <a:gd name="connsiteY1" fmla="*/ 0 h 6858000"/>
              <a:gd name="connsiteX2" fmla="*/ 7880182 w 9032100"/>
              <a:gd name="connsiteY2" fmla="*/ 0 h 6858000"/>
              <a:gd name="connsiteX3" fmla="*/ 7880182 w 9032100"/>
              <a:gd name="connsiteY3" fmla="*/ 1528762 h 6858000"/>
              <a:gd name="connsiteX4" fmla="*/ 7880182 w 9032100"/>
              <a:gd name="connsiteY4" fmla="*/ 6858000 h 6858000"/>
              <a:gd name="connsiteX5" fmla="*/ 8725712 w 9032100"/>
              <a:gd name="connsiteY5" fmla="*/ 6858000 h 6858000"/>
              <a:gd name="connsiteX6" fmla="*/ 7891921 w 9032100"/>
              <a:gd name="connsiteY6" fmla="*/ 1602751 h 6858000"/>
              <a:gd name="connsiteX7" fmla="*/ 7880182 w 9032100"/>
              <a:gd name="connsiteY7" fmla="*/ 1619252 h 6858000"/>
              <a:gd name="connsiteX8" fmla="*/ 0 w 9032100"/>
              <a:gd name="connsiteY8" fmla="*/ 6858000 h 6858000"/>
              <a:gd name="connsiteX9" fmla="*/ 7880181 w 9032100"/>
              <a:gd name="connsiteY9" fmla="*/ 6858000 h 6858000"/>
              <a:gd name="connsiteX10" fmla="*/ 7880181 w 9032100"/>
              <a:gd name="connsiteY10" fmla="*/ 0 h 6858000"/>
              <a:gd name="connsiteX11" fmla="*/ 0 w 9032100"/>
              <a:gd name="connsiteY1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32100" h="6858000">
                <a:moveTo>
                  <a:pt x="7891921" y="1602751"/>
                </a:moveTo>
                <a:lnTo>
                  <a:pt x="9032100" y="0"/>
                </a:lnTo>
                <a:lnTo>
                  <a:pt x="7880182" y="0"/>
                </a:lnTo>
                <a:lnTo>
                  <a:pt x="7880182" y="1528762"/>
                </a:lnTo>
                <a:close/>
                <a:moveTo>
                  <a:pt x="7880182" y="6858000"/>
                </a:moveTo>
                <a:lnTo>
                  <a:pt x="8725712" y="6858000"/>
                </a:lnTo>
                <a:lnTo>
                  <a:pt x="7891921" y="1602751"/>
                </a:lnTo>
                <a:lnTo>
                  <a:pt x="7880182" y="1619252"/>
                </a:lnTo>
                <a:close/>
                <a:moveTo>
                  <a:pt x="0" y="6858000"/>
                </a:moveTo>
                <a:lnTo>
                  <a:pt x="7880181" y="6858000"/>
                </a:lnTo>
                <a:lnTo>
                  <a:pt x="7880181" y="0"/>
                </a:lnTo>
                <a:lnTo>
                  <a:pt x="0" y="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0" name="Group 29">
            <a:extLst>
              <a:ext uri="{FF2B5EF4-FFF2-40B4-BE49-F238E27FC236}">
                <a16:creationId xmlns:a16="http://schemas.microsoft.com/office/drawing/2014/main" id="{B5A08A69-9EE1-4A9E-96B6-D769D87C2F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42667" y="0"/>
            <a:ext cx="2436813" cy="6858001"/>
            <a:chOff x="1320800" y="0"/>
            <a:chExt cx="2436813" cy="6858001"/>
          </a:xfrm>
        </p:grpSpPr>
        <p:sp>
          <p:nvSpPr>
            <p:cNvPr id="31" name="Freeform 6">
              <a:extLst>
                <a:ext uri="{FF2B5EF4-FFF2-40B4-BE49-F238E27FC236}">
                  <a16:creationId xmlns:a16="http://schemas.microsoft.com/office/drawing/2014/main" id="{4E4F433A-15D2-423F-8739-13AEA4E47C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32" name="Freeform 7">
              <a:extLst>
                <a:ext uri="{FF2B5EF4-FFF2-40B4-BE49-F238E27FC236}">
                  <a16:creationId xmlns:a16="http://schemas.microsoft.com/office/drawing/2014/main" id="{4021F900-DEF3-4537-92E5-C37ECB7AE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33" name="Freeform 8">
              <a:extLst>
                <a:ext uri="{FF2B5EF4-FFF2-40B4-BE49-F238E27FC236}">
                  <a16:creationId xmlns:a16="http://schemas.microsoft.com/office/drawing/2014/main" id="{653620E7-B03C-48E2-8561-FCA918F8D0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34" name="Freeform 9">
              <a:extLst>
                <a:ext uri="{FF2B5EF4-FFF2-40B4-BE49-F238E27FC236}">
                  <a16:creationId xmlns:a16="http://schemas.microsoft.com/office/drawing/2014/main" id="{108701B4-8FEE-43D1-9954-9C064D75C4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5" name="Freeform 10">
              <a:extLst>
                <a:ext uri="{FF2B5EF4-FFF2-40B4-BE49-F238E27FC236}">
                  <a16:creationId xmlns:a16="http://schemas.microsoft.com/office/drawing/2014/main" id="{99E0FE54-1668-4AD5-9242-892A6323B9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6" name="Freeform 11">
              <a:extLst>
                <a:ext uri="{FF2B5EF4-FFF2-40B4-BE49-F238E27FC236}">
                  <a16:creationId xmlns:a16="http://schemas.microsoft.com/office/drawing/2014/main" id="{75498FE5-B57D-4FD9-81E0-4E1CB65C0E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pic>
        <p:nvPicPr>
          <p:cNvPr id="4" name="Picture 3" descr="A picture containing diagram&#10;&#10;Description automatically generated">
            <a:extLst>
              <a:ext uri="{FF2B5EF4-FFF2-40B4-BE49-F238E27FC236}">
                <a16:creationId xmlns:a16="http://schemas.microsoft.com/office/drawing/2014/main" id="{7F8D1851-707F-06C7-FA61-2BA48B8D5E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5687" y="2437307"/>
            <a:ext cx="1755449" cy="1596269"/>
          </a:xfrm>
          <a:prstGeom prst="rect">
            <a:avLst/>
          </a:prstGeom>
        </p:spPr>
      </p:pic>
      <p:pic>
        <p:nvPicPr>
          <p:cNvPr id="5" name="Picture 4" descr="A picture containing diagram&#10;&#10;Description automatically generated">
            <a:extLst>
              <a:ext uri="{FF2B5EF4-FFF2-40B4-BE49-F238E27FC236}">
                <a16:creationId xmlns:a16="http://schemas.microsoft.com/office/drawing/2014/main" id="{5E070020-EB92-4896-3581-8A37E27FA0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4340590"/>
            <a:ext cx="2487344" cy="1115204"/>
          </a:xfrm>
          <a:prstGeom prst="rect">
            <a:avLst/>
          </a:prstGeom>
        </p:spPr>
      </p:pic>
      <p:pic>
        <p:nvPicPr>
          <p:cNvPr id="6" name="Picture 5" descr="Logo&#10;&#10;Description automatically generated with medium confidence">
            <a:extLst>
              <a:ext uri="{FF2B5EF4-FFF2-40B4-BE49-F238E27FC236}">
                <a16:creationId xmlns:a16="http://schemas.microsoft.com/office/drawing/2014/main" id="{973F8A0A-C28E-75F6-868A-2145FE67E8D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29895"/>
          <a:stretch/>
        </p:blipFill>
        <p:spPr>
          <a:xfrm>
            <a:off x="389021" y="1062377"/>
            <a:ext cx="3384535" cy="855021"/>
          </a:xfrm>
          <a:prstGeom prst="rect">
            <a:avLst/>
          </a:prstGeom>
        </p:spPr>
      </p:pic>
      <p:pic>
        <p:nvPicPr>
          <p:cNvPr id="7" name="Picture 6" descr="Map&#10;&#10;Description automatically generated with low confidence">
            <a:extLst>
              <a:ext uri="{FF2B5EF4-FFF2-40B4-BE49-F238E27FC236}">
                <a16:creationId xmlns:a16="http://schemas.microsoft.com/office/drawing/2014/main" id="{35102453-C133-4B6D-6437-F7B6FB19D7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34194" y="4079834"/>
            <a:ext cx="2169181" cy="1938204"/>
          </a:xfrm>
          <a:prstGeom prst="rect">
            <a:avLst/>
          </a:prstGeom>
        </p:spPr>
      </p:pic>
      <p:sp>
        <p:nvSpPr>
          <p:cNvPr id="8" name="Rectangle 7">
            <a:extLst>
              <a:ext uri="{FF2B5EF4-FFF2-40B4-BE49-F238E27FC236}">
                <a16:creationId xmlns:a16="http://schemas.microsoft.com/office/drawing/2014/main" id="{C6EE46AE-E447-FAC0-B707-26E47E4D4BF7}"/>
              </a:ext>
            </a:extLst>
          </p:cNvPr>
          <p:cNvSpPr/>
          <p:nvPr/>
        </p:nvSpPr>
        <p:spPr>
          <a:xfrm>
            <a:off x="3325831" y="4557441"/>
            <a:ext cx="2443447" cy="730713"/>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defTabSz="260604">
              <a:spcAft>
                <a:spcPts val="600"/>
              </a:spcAft>
            </a:pPr>
            <a:r>
              <a:rPr lang="en-US" sz="1824" i="1" kern="1200" dirty="0">
                <a:ln w="0"/>
                <a:solidFill>
                  <a:schemeClr val="accent1"/>
                </a:solidFill>
                <a:effectLst>
                  <a:outerShdw blurRad="38100" dist="25400" dir="5400000" algn="ctr" rotWithShape="0">
                    <a:srgbClr val="6E747A">
                      <a:alpha val="43000"/>
                    </a:srgbClr>
                  </a:outerShdw>
                </a:effectLst>
                <a:latin typeface="+mn-lt"/>
                <a:ea typeface="+mn-ea"/>
                <a:cs typeface="+mn-cs"/>
              </a:rPr>
              <a:t>Connecting…</a:t>
            </a:r>
          </a:p>
          <a:p>
            <a:pPr algn="ctr" defTabSz="260604">
              <a:spcAft>
                <a:spcPts val="600"/>
              </a:spcAft>
            </a:pPr>
            <a:r>
              <a:rPr lang="en-US" sz="1824" i="1" kern="1200" dirty="0">
                <a:ln w="0"/>
                <a:solidFill>
                  <a:schemeClr val="accent1"/>
                </a:solidFill>
                <a:effectLst>
                  <a:outerShdw blurRad="38100" dist="25400" dir="5400000" algn="ctr" rotWithShape="0">
                    <a:srgbClr val="6E747A">
                      <a:alpha val="43000"/>
                    </a:srgbClr>
                  </a:outerShdw>
                </a:effectLst>
                <a:latin typeface="+mn-lt"/>
                <a:ea typeface="+mn-ea"/>
                <a:cs typeface="+mn-cs"/>
              </a:rPr>
              <a:t>Creating Opportunities</a:t>
            </a:r>
            <a:endParaRPr lang="en-US" sz="3200" dirty="0">
              <a:ln w="0"/>
              <a:solidFill>
                <a:schemeClr val="accent1"/>
              </a:solidFill>
              <a:effectLst>
                <a:outerShdw blurRad="38100" dist="25400" dir="5400000" algn="ctr" rotWithShape="0">
                  <a:srgbClr val="6E747A">
                    <a:alpha val="43000"/>
                  </a:srgbClr>
                </a:outerShdw>
              </a:effectLst>
            </a:endParaRPr>
          </a:p>
        </p:txBody>
      </p:sp>
      <p:sp>
        <p:nvSpPr>
          <p:cNvPr id="9" name="Rectangle 8">
            <a:extLst>
              <a:ext uri="{FF2B5EF4-FFF2-40B4-BE49-F238E27FC236}">
                <a16:creationId xmlns:a16="http://schemas.microsoft.com/office/drawing/2014/main" id="{0273A883-8B37-CCC7-ED01-48CDF350FC8B}"/>
              </a:ext>
            </a:extLst>
          </p:cNvPr>
          <p:cNvSpPr/>
          <p:nvPr/>
        </p:nvSpPr>
        <p:spPr>
          <a:xfrm>
            <a:off x="3146488" y="3886799"/>
            <a:ext cx="2739123" cy="37305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defTabSz="260604">
              <a:spcAft>
                <a:spcPts val="600"/>
              </a:spcAft>
            </a:pPr>
            <a:r>
              <a:rPr lang="en-US" sz="1824" i="1" kern="1200" dirty="0">
                <a:ln w="0"/>
                <a:solidFill>
                  <a:schemeClr val="accent1"/>
                </a:solidFill>
                <a:effectLst>
                  <a:outerShdw blurRad="38100" dist="25400" dir="5400000" algn="ctr" rotWithShape="0">
                    <a:srgbClr val="6E747A">
                      <a:alpha val="43000"/>
                    </a:srgbClr>
                  </a:outerShdw>
                </a:effectLst>
                <a:latin typeface="+mn-lt"/>
                <a:ea typeface="+mn-ea"/>
                <a:cs typeface="+mn-cs"/>
              </a:rPr>
              <a:t>White Papers</a:t>
            </a:r>
            <a:endParaRPr lang="en-US" sz="3200" dirty="0">
              <a:ln w="0"/>
              <a:solidFill>
                <a:schemeClr val="accent1"/>
              </a:solidFill>
              <a:effectLst>
                <a:outerShdw blurRad="38100" dist="25400" dir="5400000" algn="ctr" rotWithShape="0">
                  <a:srgbClr val="6E747A">
                    <a:alpha val="43000"/>
                  </a:srgbClr>
                </a:outerShdw>
              </a:effectLst>
            </a:endParaRPr>
          </a:p>
        </p:txBody>
      </p:sp>
      <p:pic>
        <p:nvPicPr>
          <p:cNvPr id="10" name="Picture 9" descr="Logo, company name&#10;&#10;Description automatically generated">
            <a:extLst>
              <a:ext uri="{FF2B5EF4-FFF2-40B4-BE49-F238E27FC236}">
                <a16:creationId xmlns:a16="http://schemas.microsoft.com/office/drawing/2014/main" id="{5E5B83EB-3091-270D-D40A-F9A4A50EF18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04722" y="2337604"/>
            <a:ext cx="2897295" cy="1284342"/>
          </a:xfrm>
          <a:prstGeom prst="rect">
            <a:avLst/>
          </a:prstGeom>
        </p:spPr>
      </p:pic>
      <p:sp>
        <p:nvSpPr>
          <p:cNvPr id="11" name="Rectangle 10">
            <a:extLst>
              <a:ext uri="{FF2B5EF4-FFF2-40B4-BE49-F238E27FC236}">
                <a16:creationId xmlns:a16="http://schemas.microsoft.com/office/drawing/2014/main" id="{491FBA87-7109-4B5E-E133-444E6886F21A}"/>
              </a:ext>
            </a:extLst>
          </p:cNvPr>
          <p:cNvSpPr/>
          <p:nvPr/>
        </p:nvSpPr>
        <p:spPr>
          <a:xfrm>
            <a:off x="4380413" y="919033"/>
            <a:ext cx="3923716" cy="1723549"/>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defTabSz="260604">
              <a:spcAft>
                <a:spcPts val="600"/>
              </a:spcAft>
            </a:pPr>
            <a:r>
              <a:rPr lang="en-US" sz="3200" dirty="0">
                <a:ln w="0"/>
                <a:solidFill>
                  <a:schemeClr val="accent1"/>
                </a:solidFill>
                <a:effectLst>
                  <a:outerShdw blurRad="38100" dist="25400" dir="5400000" algn="ctr" rotWithShape="0">
                    <a:srgbClr val="6E747A">
                      <a:alpha val="43000"/>
                    </a:srgbClr>
                  </a:outerShdw>
                </a:effectLst>
              </a:rPr>
              <a:t>Legislative &amp; PSC</a:t>
            </a:r>
          </a:p>
          <a:p>
            <a:pPr algn="ctr" defTabSz="260604">
              <a:spcAft>
                <a:spcPts val="600"/>
              </a:spcAft>
            </a:pPr>
            <a:r>
              <a:rPr lang="en-US" sz="3200" dirty="0">
                <a:ln w="0"/>
                <a:solidFill>
                  <a:schemeClr val="accent1"/>
                </a:solidFill>
                <a:effectLst>
                  <a:outerShdw blurRad="38100" dist="25400" dir="5400000" algn="ctr" rotWithShape="0">
                    <a:srgbClr val="6E747A">
                      <a:alpha val="43000"/>
                    </a:srgbClr>
                  </a:outerShdw>
                </a:effectLst>
              </a:rPr>
              <a:t>Tracking</a:t>
            </a:r>
            <a:endParaRPr lang="en-US" sz="3200" b="1" cap="none" spc="0" dirty="0">
              <a:ln w="11430"/>
              <a:effectLst>
                <a:outerShdw blurRad="80000" dist="40000" dir="5040000" algn="tl">
                  <a:srgbClr val="000000">
                    <a:alpha val="30000"/>
                  </a:srgbClr>
                </a:outerShdw>
              </a:effectLst>
            </a:endParaRPr>
          </a:p>
          <a:p>
            <a:pPr algn="ctr" defTabSz="260604">
              <a:spcAft>
                <a:spcPts val="600"/>
              </a:spcAft>
            </a:pPr>
            <a:endParaRPr lang="en-US" sz="3200" b="1" cap="none" spc="0" dirty="0">
              <a:ln w="11430"/>
              <a:effectLst>
                <a:outerShdw blurRad="80000" dist="40000" dir="5040000" algn="tl">
                  <a:srgbClr val="000000">
                    <a:alpha val="30000"/>
                  </a:srgbClr>
                </a:outerShdw>
              </a:effectLst>
            </a:endParaRPr>
          </a:p>
        </p:txBody>
      </p:sp>
      <p:pic>
        <p:nvPicPr>
          <p:cNvPr id="12" name="Picture 3">
            <a:extLst>
              <a:ext uri="{FF2B5EF4-FFF2-40B4-BE49-F238E27FC236}">
                <a16:creationId xmlns:a16="http://schemas.microsoft.com/office/drawing/2014/main" id="{4D643736-709D-6791-940B-D287A2CF0F3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449" y="6238568"/>
            <a:ext cx="1714773" cy="604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6110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4" name="Text Box 14">
            <a:extLst>
              <a:ext uri="{FF2B5EF4-FFF2-40B4-BE49-F238E27FC236}">
                <a16:creationId xmlns:a16="http://schemas.microsoft.com/office/drawing/2014/main" id="{306E6199-26E0-0A27-E7BE-B0D0F934A5F4}"/>
              </a:ext>
            </a:extLst>
          </p:cNvPr>
          <p:cNvSpPr txBox="1">
            <a:spLocks noChangeArrowheads="1"/>
          </p:cNvSpPr>
          <p:nvPr/>
        </p:nvSpPr>
        <p:spPr bwMode="auto">
          <a:xfrm>
            <a:off x="1616366" y="97959"/>
            <a:ext cx="6348953" cy="135481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lIns="91440" tIns="45720" rIns="91440" bIns="45720" rtlCol="0" anchor="b">
            <a:normAutofit lnSpcReduction="10000"/>
          </a:bodyPr>
          <a:lstStyle>
            <a:lvl1pPr>
              <a:defRPr sz="2800">
                <a:solidFill>
                  <a:schemeClr val="tx1"/>
                </a:solidFill>
                <a:latin typeface="Times" panose="02020603050405020304" pitchFamily="18" charset="0"/>
              </a:defRPr>
            </a:lvl1pPr>
            <a:lvl2pPr marL="742950" indent="-285750">
              <a:defRPr sz="2800">
                <a:solidFill>
                  <a:schemeClr val="tx1"/>
                </a:solidFill>
                <a:latin typeface="Times" panose="02020603050405020304" pitchFamily="18" charset="0"/>
              </a:defRPr>
            </a:lvl2pPr>
            <a:lvl3pPr marL="1143000" indent="-228600">
              <a:defRPr sz="2800">
                <a:solidFill>
                  <a:schemeClr val="tx1"/>
                </a:solidFill>
                <a:latin typeface="Times" panose="02020603050405020304" pitchFamily="18" charset="0"/>
              </a:defRPr>
            </a:lvl3pPr>
            <a:lvl4pPr marL="1600200" indent="-228600">
              <a:defRPr sz="2800">
                <a:solidFill>
                  <a:schemeClr val="tx1"/>
                </a:solidFill>
                <a:latin typeface="Times" panose="02020603050405020304" pitchFamily="18" charset="0"/>
              </a:defRPr>
            </a:lvl4pPr>
            <a:lvl5pPr marL="2057400" indent="-228600">
              <a:defRPr sz="2800">
                <a:solidFill>
                  <a:schemeClr val="tx1"/>
                </a:solidFill>
                <a:latin typeface="Times" panose="02020603050405020304" pitchFamily="18" charset="0"/>
              </a:defRPr>
            </a:lvl5pPr>
            <a:lvl6pPr marL="2514600" indent="-228600" eaLnBrk="0" fontAlgn="base" hangingPunct="0">
              <a:spcBef>
                <a:spcPct val="0"/>
              </a:spcBef>
              <a:spcAft>
                <a:spcPct val="0"/>
              </a:spcAft>
              <a:defRPr sz="2800">
                <a:solidFill>
                  <a:schemeClr val="tx1"/>
                </a:solidFill>
                <a:latin typeface="Times" panose="02020603050405020304" pitchFamily="18" charset="0"/>
              </a:defRPr>
            </a:lvl6pPr>
            <a:lvl7pPr marL="2971800" indent="-228600" eaLnBrk="0" fontAlgn="base" hangingPunct="0">
              <a:spcBef>
                <a:spcPct val="0"/>
              </a:spcBef>
              <a:spcAft>
                <a:spcPct val="0"/>
              </a:spcAft>
              <a:defRPr sz="2800">
                <a:solidFill>
                  <a:schemeClr val="tx1"/>
                </a:solidFill>
                <a:latin typeface="Times" panose="02020603050405020304" pitchFamily="18" charset="0"/>
              </a:defRPr>
            </a:lvl7pPr>
            <a:lvl8pPr marL="3429000" indent="-228600" eaLnBrk="0" fontAlgn="base" hangingPunct="0">
              <a:spcBef>
                <a:spcPct val="0"/>
              </a:spcBef>
              <a:spcAft>
                <a:spcPct val="0"/>
              </a:spcAft>
              <a:defRPr sz="2800">
                <a:solidFill>
                  <a:schemeClr val="tx1"/>
                </a:solidFill>
                <a:latin typeface="Times" panose="02020603050405020304" pitchFamily="18" charset="0"/>
              </a:defRPr>
            </a:lvl8pPr>
            <a:lvl9pPr marL="3886200" indent="-228600" eaLnBrk="0" fontAlgn="base" hangingPunct="0">
              <a:spcBef>
                <a:spcPct val="0"/>
              </a:spcBef>
              <a:spcAft>
                <a:spcPct val="0"/>
              </a:spcAft>
              <a:defRPr sz="2800">
                <a:solidFill>
                  <a:schemeClr val="tx1"/>
                </a:solidFill>
                <a:latin typeface="Times" panose="02020603050405020304" pitchFamily="18" charset="0"/>
              </a:defRPr>
            </a:lvl9pPr>
          </a:lstStyle>
          <a:p>
            <a:pPr>
              <a:lnSpc>
                <a:spcPct val="90000"/>
              </a:lnSpc>
              <a:spcBef>
                <a:spcPct val="0"/>
              </a:spcBef>
              <a:spcAft>
                <a:spcPts val="600"/>
              </a:spcAft>
            </a:pPr>
            <a:r>
              <a:rPr lang="en-US" altLang="en-US" sz="4400" kern="1200" dirty="0">
                <a:solidFill>
                  <a:schemeClr val="tx1"/>
                </a:solidFill>
                <a:latin typeface="+mj-lt"/>
                <a:ea typeface="+mj-ea"/>
                <a:cs typeface="+mj-cs"/>
              </a:rPr>
              <a:t>It Takes Time to Change </a:t>
            </a:r>
          </a:p>
          <a:p>
            <a:pPr>
              <a:lnSpc>
                <a:spcPct val="90000"/>
              </a:lnSpc>
              <a:spcBef>
                <a:spcPct val="0"/>
              </a:spcBef>
              <a:spcAft>
                <a:spcPts val="600"/>
              </a:spcAft>
            </a:pPr>
            <a:r>
              <a:rPr lang="en-US" altLang="en-US" sz="4400" kern="1200" dirty="0">
                <a:solidFill>
                  <a:schemeClr val="tx1"/>
                </a:solidFill>
                <a:latin typeface="+mj-lt"/>
                <a:ea typeface="+mj-ea"/>
                <a:cs typeface="+mj-cs"/>
              </a:rPr>
              <a:t>When Should We Begin?</a:t>
            </a:r>
          </a:p>
        </p:txBody>
      </p:sp>
      <p:pic>
        <p:nvPicPr>
          <p:cNvPr id="9" name="Picture 8">
            <a:extLst>
              <a:ext uri="{FF2B5EF4-FFF2-40B4-BE49-F238E27FC236}">
                <a16:creationId xmlns:a16="http://schemas.microsoft.com/office/drawing/2014/main" id="{416A4340-3AED-4E6E-99D7-FDE517711C09}"/>
              </a:ext>
            </a:extLst>
          </p:cNvPr>
          <p:cNvPicPr>
            <a:picLocks noChangeAspect="1"/>
          </p:cNvPicPr>
          <p:nvPr/>
        </p:nvPicPr>
        <p:blipFill rotWithShape="1">
          <a:blip r:embed="rId2"/>
          <a:srcRect l="13250" r="4413"/>
          <a:stretch/>
        </p:blipFill>
        <p:spPr>
          <a:xfrm>
            <a:off x="8452968" y="3681465"/>
            <a:ext cx="3747932" cy="3176541"/>
          </a:xfrm>
          <a:custGeom>
            <a:avLst/>
            <a:gdLst/>
            <a:ahLst/>
            <a:cxnLst/>
            <a:rect l="l" t="t" r="r" b="b"/>
            <a:pathLst>
              <a:path w="3747932" h="3176541">
                <a:moveTo>
                  <a:pt x="3239865" y="21"/>
                </a:moveTo>
                <a:cubicBezTo>
                  <a:pt x="3261821" y="112"/>
                  <a:pt x="3278837" y="498"/>
                  <a:pt x="3290337" y="938"/>
                </a:cubicBezTo>
                <a:cubicBezTo>
                  <a:pt x="3401766" y="5376"/>
                  <a:pt x="3510165" y="23128"/>
                  <a:pt x="3616543" y="49449"/>
                </a:cubicBezTo>
                <a:lnTo>
                  <a:pt x="3747932" y="87091"/>
                </a:lnTo>
                <a:lnTo>
                  <a:pt x="3747932" y="3176541"/>
                </a:lnTo>
                <a:lnTo>
                  <a:pt x="401358" y="3176541"/>
                </a:lnTo>
                <a:lnTo>
                  <a:pt x="398780" y="3136258"/>
                </a:lnTo>
                <a:cubicBezTo>
                  <a:pt x="400956" y="3079023"/>
                  <a:pt x="437945" y="3052703"/>
                  <a:pt x="483325" y="3030665"/>
                </a:cubicBezTo>
                <a:cubicBezTo>
                  <a:pt x="498866" y="3023015"/>
                  <a:pt x="520932" y="3023320"/>
                  <a:pt x="526840" y="2999447"/>
                </a:cubicBezTo>
                <a:cubicBezTo>
                  <a:pt x="501352" y="2976798"/>
                  <a:pt x="470270" y="2995161"/>
                  <a:pt x="442916" y="2988735"/>
                </a:cubicBezTo>
                <a:cubicBezTo>
                  <a:pt x="420228" y="2983533"/>
                  <a:pt x="382618" y="2986286"/>
                  <a:pt x="413701" y="2944662"/>
                </a:cubicBezTo>
                <a:cubicBezTo>
                  <a:pt x="422716" y="2932726"/>
                  <a:pt x="412147" y="2923542"/>
                  <a:pt x="400645" y="2922625"/>
                </a:cubicBezTo>
                <a:cubicBezTo>
                  <a:pt x="308644" y="2913137"/>
                  <a:pt x="350915" y="2828968"/>
                  <a:pt x="321386" y="2784590"/>
                </a:cubicBezTo>
                <a:cubicBezTo>
                  <a:pt x="313307" y="2772348"/>
                  <a:pt x="322010" y="2751230"/>
                  <a:pt x="334753" y="2746027"/>
                </a:cubicBezTo>
                <a:cubicBezTo>
                  <a:pt x="416187" y="2711746"/>
                  <a:pt x="427377" y="2630027"/>
                  <a:pt x="466852" y="2559632"/>
                </a:cubicBezTo>
                <a:cubicBezTo>
                  <a:pt x="423957" y="2531782"/>
                  <a:pt x="372673" y="2525661"/>
                  <a:pt x="326361" y="2507602"/>
                </a:cubicBezTo>
                <a:cubicBezTo>
                  <a:pt x="278183" y="2488626"/>
                  <a:pt x="278183" y="2474547"/>
                  <a:pt x="317968" y="2419457"/>
                </a:cubicBezTo>
                <a:cubicBezTo>
                  <a:pt x="214465" y="2407519"/>
                  <a:pt x="214465" y="2407519"/>
                  <a:pt x="246479" y="2320903"/>
                </a:cubicBezTo>
                <a:cubicBezTo>
                  <a:pt x="159758" y="2312945"/>
                  <a:pt x="102570" y="2271933"/>
                  <a:pt x="89205" y="2182255"/>
                </a:cubicBezTo>
                <a:cubicBezTo>
                  <a:pt x="82677" y="2138795"/>
                  <a:pt x="43514" y="2118290"/>
                  <a:pt x="0" y="2089213"/>
                </a:cubicBezTo>
                <a:cubicBezTo>
                  <a:pt x="54081" y="2061053"/>
                  <a:pt x="90759" y="2002290"/>
                  <a:pt x="153855" y="2064423"/>
                </a:cubicBezTo>
                <a:cubicBezTo>
                  <a:pt x="176855" y="2087070"/>
                  <a:pt x="174683" y="2058300"/>
                  <a:pt x="177788" y="2050037"/>
                </a:cubicBezTo>
                <a:cubicBezTo>
                  <a:pt x="185247" y="2029838"/>
                  <a:pt x="169707" y="2016369"/>
                  <a:pt x="159450" y="2001067"/>
                </a:cubicBezTo>
                <a:cubicBezTo>
                  <a:pt x="149504" y="1985763"/>
                  <a:pt x="137691" y="1969543"/>
                  <a:pt x="134895" y="1952400"/>
                </a:cubicBezTo>
                <a:cubicBezTo>
                  <a:pt x="133031" y="1940465"/>
                  <a:pt x="142044" y="1923021"/>
                  <a:pt x="151990" y="1914144"/>
                </a:cubicBezTo>
                <a:cubicBezTo>
                  <a:pt x="204209" y="1867316"/>
                  <a:pt x="173127" y="1762030"/>
                  <a:pt x="271969" y="1748562"/>
                </a:cubicBezTo>
                <a:cubicBezTo>
                  <a:pt x="316415" y="1742443"/>
                  <a:pt x="337860" y="1703878"/>
                  <a:pt x="370497" y="1682760"/>
                </a:cubicBezTo>
                <a:cubicBezTo>
                  <a:pt x="483946" y="1608999"/>
                  <a:pt x="559787" y="1514119"/>
                  <a:pt x="594908" y="1383735"/>
                </a:cubicBezTo>
                <a:cubicBezTo>
                  <a:pt x="604543" y="1347620"/>
                  <a:pt x="641532" y="1318542"/>
                  <a:pt x="665465" y="1286713"/>
                </a:cubicBezTo>
                <a:cubicBezTo>
                  <a:pt x="653963" y="1263452"/>
                  <a:pt x="591178" y="1313647"/>
                  <a:pt x="613246" y="1252435"/>
                </a:cubicBezTo>
                <a:cubicBezTo>
                  <a:pt x="630030" y="1206524"/>
                  <a:pt x="672925" y="1178060"/>
                  <a:pt x="713332" y="1150820"/>
                </a:cubicBezTo>
                <a:cubicBezTo>
                  <a:pt x="759333" y="1119908"/>
                  <a:pt x="810307" y="1095117"/>
                  <a:pt x="831133" y="1037883"/>
                </a:cubicBezTo>
                <a:cubicBezTo>
                  <a:pt x="835485" y="1025640"/>
                  <a:pt x="849470" y="1012785"/>
                  <a:pt x="861903" y="1007887"/>
                </a:cubicBezTo>
                <a:cubicBezTo>
                  <a:pt x="1469751" y="63584"/>
                  <a:pt x="2910527" y="-1353"/>
                  <a:pt x="3239865" y="21"/>
                </a:cubicBezTo>
                <a:close/>
              </a:path>
            </a:pathLst>
          </a:custGeom>
        </p:spPr>
      </p:pic>
      <p:pic>
        <p:nvPicPr>
          <p:cNvPr id="7" name="Picture 6">
            <a:extLst>
              <a:ext uri="{FF2B5EF4-FFF2-40B4-BE49-F238E27FC236}">
                <a16:creationId xmlns:a16="http://schemas.microsoft.com/office/drawing/2014/main" id="{62A73F7C-938D-7F80-09CC-9898B3B6E8A5}"/>
              </a:ext>
            </a:extLst>
          </p:cNvPr>
          <p:cNvPicPr>
            <a:picLocks noChangeAspect="1"/>
          </p:cNvPicPr>
          <p:nvPr/>
        </p:nvPicPr>
        <p:blipFill rotWithShape="1">
          <a:blip r:embed="rId3"/>
          <a:srcRect l="21056" r="14936" b="-2"/>
          <a:stretch/>
        </p:blipFill>
        <p:spPr>
          <a:xfrm>
            <a:off x="5398276" y="2457970"/>
            <a:ext cx="3458367" cy="3476265"/>
          </a:xfrm>
          <a:custGeom>
            <a:avLst/>
            <a:gdLst/>
            <a:ahLst/>
            <a:cxnLst/>
            <a:rect l="l" t="t" r="r" b="b"/>
            <a:pathLst>
              <a:path w="3458367" h="3476265">
                <a:moveTo>
                  <a:pt x="549716" y="15"/>
                </a:moveTo>
                <a:cubicBezTo>
                  <a:pt x="557611" y="271"/>
                  <a:pt x="565778" y="3856"/>
                  <a:pt x="573176" y="4995"/>
                </a:cubicBezTo>
                <a:cubicBezTo>
                  <a:pt x="736504" y="30493"/>
                  <a:pt x="899830" y="58040"/>
                  <a:pt x="1063336" y="82398"/>
                </a:cubicBezTo>
                <a:cubicBezTo>
                  <a:pt x="1216195" y="105163"/>
                  <a:pt x="1370136" y="110398"/>
                  <a:pt x="1523717" y="122237"/>
                </a:cubicBezTo>
                <a:cubicBezTo>
                  <a:pt x="1709602" y="136580"/>
                  <a:pt x="1895127" y="156841"/>
                  <a:pt x="2079929" y="188711"/>
                </a:cubicBezTo>
                <a:cubicBezTo>
                  <a:pt x="2208244" y="211023"/>
                  <a:pt x="2337823" y="226502"/>
                  <a:pt x="2467943" y="208745"/>
                </a:cubicBezTo>
                <a:cubicBezTo>
                  <a:pt x="2474439" y="207834"/>
                  <a:pt x="2481839" y="204876"/>
                  <a:pt x="2487253" y="207834"/>
                </a:cubicBezTo>
                <a:cubicBezTo>
                  <a:pt x="2550419" y="241073"/>
                  <a:pt x="2619357" y="217168"/>
                  <a:pt x="2684869" y="238113"/>
                </a:cubicBezTo>
                <a:cubicBezTo>
                  <a:pt x="2668085" y="318930"/>
                  <a:pt x="2596077" y="312327"/>
                  <a:pt x="2555471" y="368331"/>
                </a:cubicBezTo>
                <a:cubicBezTo>
                  <a:pt x="2621704" y="390639"/>
                  <a:pt x="2681259" y="413178"/>
                  <a:pt x="2741717" y="430023"/>
                </a:cubicBezTo>
                <a:cubicBezTo>
                  <a:pt x="2805785" y="447780"/>
                  <a:pt x="2860106" y="495816"/>
                  <a:pt x="2922728" y="517216"/>
                </a:cubicBezTo>
                <a:cubicBezTo>
                  <a:pt x="2936085" y="521769"/>
                  <a:pt x="2952146" y="537704"/>
                  <a:pt x="2956838" y="553184"/>
                </a:cubicBezTo>
                <a:cubicBezTo>
                  <a:pt x="2971997" y="603269"/>
                  <a:pt x="3274647" y="743732"/>
                  <a:pt x="3238914" y="788350"/>
                </a:cubicBezTo>
                <a:cubicBezTo>
                  <a:pt x="3224116" y="806791"/>
                  <a:pt x="3204986" y="819994"/>
                  <a:pt x="3184953" y="838207"/>
                </a:cubicBezTo>
                <a:cubicBezTo>
                  <a:pt x="3215093" y="872582"/>
                  <a:pt x="3249020" y="887608"/>
                  <a:pt x="3285115" y="897852"/>
                </a:cubicBezTo>
                <a:cubicBezTo>
                  <a:pt x="3295944" y="901039"/>
                  <a:pt x="3306591" y="907413"/>
                  <a:pt x="3307674" y="922894"/>
                </a:cubicBezTo>
                <a:cubicBezTo>
                  <a:pt x="3308757" y="939056"/>
                  <a:pt x="3297748" y="945429"/>
                  <a:pt x="3288544" y="952944"/>
                </a:cubicBezTo>
                <a:cubicBezTo>
                  <a:pt x="3275731" y="963415"/>
                  <a:pt x="3263278" y="972523"/>
                  <a:pt x="3247036" y="973888"/>
                </a:cubicBezTo>
                <a:cubicBezTo>
                  <a:pt x="3220325" y="975937"/>
                  <a:pt x="3207513" y="1005076"/>
                  <a:pt x="3191993" y="1026930"/>
                </a:cubicBezTo>
                <a:cubicBezTo>
                  <a:pt x="3183330" y="1039224"/>
                  <a:pt x="3178998" y="1064037"/>
                  <a:pt x="3194157" y="1068363"/>
                </a:cubicBezTo>
                <a:cubicBezTo>
                  <a:pt x="3230613" y="1078837"/>
                  <a:pt x="3227725" y="1109114"/>
                  <a:pt x="3226824" y="1143489"/>
                </a:cubicBezTo>
                <a:cubicBezTo>
                  <a:pt x="3225560" y="1186061"/>
                  <a:pt x="3204083" y="1205638"/>
                  <a:pt x="3177734" y="1222030"/>
                </a:cubicBezTo>
                <a:cubicBezTo>
                  <a:pt x="3168711" y="1227720"/>
                  <a:pt x="3155898" y="1227493"/>
                  <a:pt x="3152469" y="1245250"/>
                </a:cubicBezTo>
                <a:cubicBezTo>
                  <a:pt x="3167267" y="1262097"/>
                  <a:pt x="3185314" y="1248439"/>
                  <a:pt x="3201197" y="1253218"/>
                </a:cubicBezTo>
                <a:cubicBezTo>
                  <a:pt x="3214370" y="1257088"/>
                  <a:pt x="3236208" y="1255040"/>
                  <a:pt x="3218160" y="1286000"/>
                </a:cubicBezTo>
                <a:cubicBezTo>
                  <a:pt x="3212926" y="1294878"/>
                  <a:pt x="3219062" y="1301709"/>
                  <a:pt x="3225741" y="1302392"/>
                </a:cubicBezTo>
                <a:cubicBezTo>
                  <a:pt x="3279159" y="1309449"/>
                  <a:pt x="3254615" y="1372054"/>
                  <a:pt x="3271761" y="1405063"/>
                </a:cubicBezTo>
                <a:cubicBezTo>
                  <a:pt x="3276452" y="1414169"/>
                  <a:pt x="3271399" y="1429877"/>
                  <a:pt x="3263999" y="1433747"/>
                </a:cubicBezTo>
                <a:cubicBezTo>
                  <a:pt x="3216716" y="1459245"/>
                  <a:pt x="3210220" y="1520028"/>
                  <a:pt x="3187299" y="1572389"/>
                </a:cubicBezTo>
                <a:cubicBezTo>
                  <a:pt x="3212205" y="1593104"/>
                  <a:pt x="3241982" y="1597657"/>
                  <a:pt x="3268872" y="1611089"/>
                </a:cubicBezTo>
                <a:cubicBezTo>
                  <a:pt x="3296846" y="1625204"/>
                  <a:pt x="3296846" y="1635676"/>
                  <a:pt x="3273746" y="1676653"/>
                </a:cubicBezTo>
                <a:cubicBezTo>
                  <a:pt x="3333842" y="1685532"/>
                  <a:pt x="3333842" y="1685532"/>
                  <a:pt x="3315254" y="1749957"/>
                </a:cubicBezTo>
                <a:cubicBezTo>
                  <a:pt x="3365607" y="1755877"/>
                  <a:pt x="3398812" y="1786382"/>
                  <a:pt x="3406572" y="1853085"/>
                </a:cubicBezTo>
                <a:cubicBezTo>
                  <a:pt x="3410362" y="1885411"/>
                  <a:pt x="3433101" y="1900663"/>
                  <a:pt x="3458367" y="1922291"/>
                </a:cubicBezTo>
                <a:cubicBezTo>
                  <a:pt x="3426966" y="1943236"/>
                  <a:pt x="3405669" y="1986945"/>
                  <a:pt x="3369034" y="1940730"/>
                </a:cubicBezTo>
                <a:cubicBezTo>
                  <a:pt x="3355680" y="1923885"/>
                  <a:pt x="3356941" y="1945284"/>
                  <a:pt x="3355138" y="1951430"/>
                </a:cubicBezTo>
                <a:cubicBezTo>
                  <a:pt x="3350807" y="1966455"/>
                  <a:pt x="3359830" y="1976472"/>
                  <a:pt x="3365786" y="1987854"/>
                </a:cubicBezTo>
                <a:cubicBezTo>
                  <a:pt x="3371561" y="1999237"/>
                  <a:pt x="3378420" y="2011302"/>
                  <a:pt x="3380043" y="2024054"/>
                </a:cubicBezTo>
                <a:cubicBezTo>
                  <a:pt x="3381125" y="2032931"/>
                  <a:pt x="3375892" y="2045905"/>
                  <a:pt x="3370117" y="2052509"/>
                </a:cubicBezTo>
                <a:cubicBezTo>
                  <a:pt x="3339797" y="2087340"/>
                  <a:pt x="3357844" y="2165652"/>
                  <a:pt x="3300454" y="2175670"/>
                </a:cubicBezTo>
                <a:cubicBezTo>
                  <a:pt x="3274647" y="2180221"/>
                  <a:pt x="3262195" y="2208906"/>
                  <a:pt x="3243246" y="2224614"/>
                </a:cubicBezTo>
                <a:cubicBezTo>
                  <a:pt x="3177374" y="2279478"/>
                  <a:pt x="3133338" y="2350051"/>
                  <a:pt x="3112946" y="2447031"/>
                </a:cubicBezTo>
                <a:cubicBezTo>
                  <a:pt x="3107352" y="2473894"/>
                  <a:pt x="3085875" y="2495522"/>
                  <a:pt x="3071979" y="2519197"/>
                </a:cubicBezTo>
                <a:cubicBezTo>
                  <a:pt x="3078657" y="2536499"/>
                  <a:pt x="3115112" y="2499164"/>
                  <a:pt x="3102298" y="2544694"/>
                </a:cubicBezTo>
                <a:cubicBezTo>
                  <a:pt x="3092553" y="2578843"/>
                  <a:pt x="3067647" y="2600014"/>
                  <a:pt x="3044185" y="2620276"/>
                </a:cubicBezTo>
                <a:cubicBezTo>
                  <a:pt x="3017476" y="2643268"/>
                  <a:pt x="2987879" y="2661708"/>
                  <a:pt x="2975787" y="2704279"/>
                </a:cubicBezTo>
                <a:cubicBezTo>
                  <a:pt x="2973260" y="2713386"/>
                  <a:pt x="2965140" y="2722947"/>
                  <a:pt x="2957921" y="2726591"/>
                </a:cubicBezTo>
                <a:cubicBezTo>
                  <a:pt x="2581458" y="3475797"/>
                  <a:pt x="1654740" y="3480805"/>
                  <a:pt x="1547901" y="3475568"/>
                </a:cubicBezTo>
                <a:cubicBezTo>
                  <a:pt x="1418503" y="3468966"/>
                  <a:pt x="1296143" y="3422753"/>
                  <a:pt x="1176132" y="3365156"/>
                </a:cubicBezTo>
                <a:cubicBezTo>
                  <a:pt x="1125418" y="3340797"/>
                  <a:pt x="1078316" y="3306195"/>
                  <a:pt x="1029045" y="3279332"/>
                </a:cubicBezTo>
                <a:cubicBezTo>
                  <a:pt x="961009" y="3242223"/>
                  <a:pt x="908492" y="3171424"/>
                  <a:pt x="840634" y="3141601"/>
                </a:cubicBezTo>
                <a:cubicBezTo>
                  <a:pt x="770793" y="3110867"/>
                  <a:pt x="711057" y="3054638"/>
                  <a:pt x="639229" y="3030734"/>
                </a:cubicBezTo>
                <a:cubicBezTo>
                  <a:pt x="601330" y="3017985"/>
                  <a:pt x="564695" y="2994993"/>
                  <a:pt x="570649" y="2929200"/>
                </a:cubicBezTo>
                <a:cubicBezTo>
                  <a:pt x="572274" y="2910532"/>
                  <a:pt x="562349" y="2895282"/>
                  <a:pt x="546647" y="2900745"/>
                </a:cubicBezTo>
                <a:cubicBezTo>
                  <a:pt x="516690" y="2910989"/>
                  <a:pt x="503154" y="2883898"/>
                  <a:pt x="486550" y="2863636"/>
                </a:cubicBezTo>
                <a:cubicBezTo>
                  <a:pt x="456953" y="2827667"/>
                  <a:pt x="428801" y="2789422"/>
                  <a:pt x="381697" y="2783503"/>
                </a:cubicBezTo>
                <a:cubicBezTo>
                  <a:pt x="390720" y="2755272"/>
                  <a:pt x="406060" y="2759371"/>
                  <a:pt x="420137" y="2765290"/>
                </a:cubicBezTo>
                <a:cubicBezTo>
                  <a:pt x="457133" y="2780772"/>
                  <a:pt x="493769" y="2798300"/>
                  <a:pt x="530765" y="2813781"/>
                </a:cubicBezTo>
                <a:cubicBezTo>
                  <a:pt x="554948" y="2823799"/>
                  <a:pt x="578952" y="2837912"/>
                  <a:pt x="611257" y="2826755"/>
                </a:cubicBezTo>
                <a:cubicBezTo>
                  <a:pt x="583463" y="2769843"/>
                  <a:pt x="536180" y="2759598"/>
                  <a:pt x="497920" y="2742071"/>
                </a:cubicBezTo>
                <a:cubicBezTo>
                  <a:pt x="450096" y="2719988"/>
                  <a:pt x="421942" y="2678326"/>
                  <a:pt x="388193" y="2631885"/>
                </a:cubicBezTo>
                <a:cubicBezTo>
                  <a:pt x="423386" y="2620730"/>
                  <a:pt x="445223" y="2654879"/>
                  <a:pt x="472834" y="2653056"/>
                </a:cubicBezTo>
                <a:cubicBezTo>
                  <a:pt x="474279" y="2647140"/>
                  <a:pt x="476804" y="2638488"/>
                  <a:pt x="476444" y="2638259"/>
                </a:cubicBezTo>
                <a:cubicBezTo>
                  <a:pt x="431326" y="2612763"/>
                  <a:pt x="410211" y="2564956"/>
                  <a:pt x="403173" y="2507131"/>
                </a:cubicBezTo>
                <a:cubicBezTo>
                  <a:pt x="399563" y="2477310"/>
                  <a:pt x="383140" y="2467976"/>
                  <a:pt x="366897" y="2454316"/>
                </a:cubicBezTo>
                <a:cubicBezTo>
                  <a:pt x="310230" y="2405826"/>
                  <a:pt x="250314" y="2361890"/>
                  <a:pt x="203752" y="2295188"/>
                </a:cubicBezTo>
                <a:cubicBezTo>
                  <a:pt x="257532" y="2304066"/>
                  <a:pt x="300665" y="2347547"/>
                  <a:pt x="358597" y="2366215"/>
                </a:cubicBezTo>
                <a:cubicBezTo>
                  <a:pt x="312577" y="2292910"/>
                  <a:pt x="253020" y="2255803"/>
                  <a:pt x="198698" y="2211409"/>
                </a:cubicBezTo>
                <a:cubicBezTo>
                  <a:pt x="173974" y="2191149"/>
                  <a:pt x="151055" y="2165197"/>
                  <a:pt x="121097" y="2154269"/>
                </a:cubicBezTo>
                <a:cubicBezTo>
                  <a:pt x="110448" y="2150400"/>
                  <a:pt x="92943" y="2142204"/>
                  <a:pt x="101425" y="2120577"/>
                </a:cubicBezTo>
                <a:cubicBezTo>
                  <a:pt x="108643" y="2102593"/>
                  <a:pt x="122900" y="2108055"/>
                  <a:pt x="135895" y="2113292"/>
                </a:cubicBezTo>
                <a:cubicBezTo>
                  <a:pt x="167116" y="2126269"/>
                  <a:pt x="199421" y="2126495"/>
                  <a:pt x="241652" y="2126269"/>
                </a:cubicBezTo>
                <a:cubicBezTo>
                  <a:pt x="206279" y="2066851"/>
                  <a:pt x="141489" y="2084608"/>
                  <a:pt x="111170" y="2022231"/>
                </a:cubicBezTo>
                <a:cubicBezTo>
                  <a:pt x="149069" y="2011302"/>
                  <a:pt x="178305" y="2033841"/>
                  <a:pt x="208987" y="2038166"/>
                </a:cubicBezTo>
                <a:cubicBezTo>
                  <a:pt x="236777" y="2042036"/>
                  <a:pt x="243636" y="2031565"/>
                  <a:pt x="237139" y="1997188"/>
                </a:cubicBezTo>
                <a:cubicBezTo>
                  <a:pt x="227034" y="1943690"/>
                  <a:pt x="242193" y="1916371"/>
                  <a:pt x="282618" y="1930941"/>
                </a:cubicBezTo>
                <a:cubicBezTo>
                  <a:pt x="320155" y="1944601"/>
                  <a:pt x="324125" y="1924568"/>
                  <a:pt x="314019" y="1894062"/>
                </a:cubicBezTo>
                <a:cubicBezTo>
                  <a:pt x="299582" y="1849671"/>
                  <a:pt x="316004" y="1815295"/>
                  <a:pt x="327194" y="1777960"/>
                </a:cubicBezTo>
                <a:cubicBezTo>
                  <a:pt x="344339" y="1721045"/>
                  <a:pt x="337121" y="1693272"/>
                  <a:pt x="300123" y="1650929"/>
                </a:cubicBezTo>
                <a:cubicBezTo>
                  <a:pt x="279370" y="1627251"/>
                  <a:pt x="256992" y="1607219"/>
                  <a:pt x="226852" y="1586731"/>
                </a:cubicBezTo>
                <a:cubicBezTo>
                  <a:pt x="296334" y="1575576"/>
                  <a:pt x="223423" y="1538013"/>
                  <a:pt x="247968" y="1514564"/>
                </a:cubicBezTo>
                <a:cubicBezTo>
                  <a:pt x="297056" y="1505003"/>
                  <a:pt x="337121" y="1579673"/>
                  <a:pt x="403895" y="1558274"/>
                </a:cubicBezTo>
                <a:cubicBezTo>
                  <a:pt x="321420" y="1493619"/>
                  <a:pt x="230281" y="1472448"/>
                  <a:pt x="170546" y="1386396"/>
                </a:cubicBezTo>
                <a:cubicBezTo>
                  <a:pt x="184261" y="1366817"/>
                  <a:pt x="197977" y="1385030"/>
                  <a:pt x="209707" y="1377746"/>
                </a:cubicBezTo>
                <a:cubicBezTo>
                  <a:pt x="209346" y="1373192"/>
                  <a:pt x="210250" y="1366362"/>
                  <a:pt x="208083" y="1364314"/>
                </a:cubicBezTo>
                <a:cubicBezTo>
                  <a:pt x="163508" y="1317416"/>
                  <a:pt x="162784" y="1316279"/>
                  <a:pt x="210610" y="1281675"/>
                </a:cubicBezTo>
                <a:cubicBezTo>
                  <a:pt x="227394" y="1269609"/>
                  <a:pt x="225950" y="1258909"/>
                  <a:pt x="217108" y="1243657"/>
                </a:cubicBezTo>
                <a:cubicBezTo>
                  <a:pt x="210790" y="1232957"/>
                  <a:pt x="203211" y="1223395"/>
                  <a:pt x="206820" y="1199947"/>
                </a:cubicBezTo>
                <a:cubicBezTo>
                  <a:pt x="232988" y="1229998"/>
                  <a:pt x="359499" y="1220208"/>
                  <a:pt x="381877" y="1217021"/>
                </a:cubicBezTo>
                <a:cubicBezTo>
                  <a:pt x="406963" y="1213607"/>
                  <a:pt x="431688" y="1199037"/>
                  <a:pt x="458035" y="1207003"/>
                </a:cubicBezTo>
                <a:cubicBezTo>
                  <a:pt x="479150" y="1213381"/>
                  <a:pt x="576966" y="1275073"/>
                  <a:pt x="590863" y="1204273"/>
                </a:cubicBezTo>
                <a:cubicBezTo>
                  <a:pt x="591585" y="1200858"/>
                  <a:pt x="631107" y="1208826"/>
                  <a:pt x="652403" y="1212696"/>
                </a:cubicBezTo>
                <a:cubicBezTo>
                  <a:pt x="671172" y="1215883"/>
                  <a:pt x="692288" y="1229998"/>
                  <a:pt x="704920" y="1201769"/>
                </a:cubicBezTo>
                <a:cubicBezTo>
                  <a:pt x="712320" y="1185150"/>
                  <a:pt x="681820" y="1153051"/>
                  <a:pt x="654569" y="1150320"/>
                </a:cubicBezTo>
                <a:cubicBezTo>
                  <a:pt x="630926" y="1147814"/>
                  <a:pt x="606202" y="1144172"/>
                  <a:pt x="583643" y="1151001"/>
                </a:cubicBezTo>
                <a:cubicBezTo>
                  <a:pt x="555852" y="1159198"/>
                  <a:pt x="540873" y="1145995"/>
                  <a:pt x="533111" y="1117538"/>
                </a:cubicBezTo>
                <a:cubicBezTo>
                  <a:pt x="524450" y="1086122"/>
                  <a:pt x="507845" y="1071550"/>
                  <a:pt x="484926" y="1056980"/>
                </a:cubicBezTo>
                <a:cubicBezTo>
                  <a:pt x="429340" y="1021696"/>
                  <a:pt x="375921" y="980946"/>
                  <a:pt x="314922" y="960456"/>
                </a:cubicBezTo>
                <a:cubicBezTo>
                  <a:pt x="302830" y="956358"/>
                  <a:pt x="289476" y="950894"/>
                  <a:pt x="283881" y="923805"/>
                </a:cubicBezTo>
                <a:cubicBezTo>
                  <a:pt x="449013" y="964326"/>
                  <a:pt x="599526" y="1069958"/>
                  <a:pt x="769890" y="1063811"/>
                </a:cubicBezTo>
                <a:cubicBezTo>
                  <a:pt x="723329" y="1030346"/>
                  <a:pt x="669369" y="1028524"/>
                  <a:pt x="619738" y="1005076"/>
                </a:cubicBezTo>
                <a:cubicBezTo>
                  <a:pt x="654930" y="987546"/>
                  <a:pt x="687956" y="1005759"/>
                  <a:pt x="721344" y="1015777"/>
                </a:cubicBezTo>
                <a:cubicBezTo>
                  <a:pt x="749317" y="1023970"/>
                  <a:pt x="774583" y="1025337"/>
                  <a:pt x="777650" y="976393"/>
                </a:cubicBezTo>
                <a:cubicBezTo>
                  <a:pt x="776566" y="973205"/>
                  <a:pt x="776747" y="969107"/>
                  <a:pt x="776929" y="965238"/>
                </a:cubicBezTo>
                <a:cubicBezTo>
                  <a:pt x="767542" y="944976"/>
                  <a:pt x="752926" y="934504"/>
                  <a:pt x="735601" y="928584"/>
                </a:cubicBezTo>
                <a:cubicBezTo>
                  <a:pt x="725133" y="924942"/>
                  <a:pt x="711237" y="919478"/>
                  <a:pt x="711416" y="904909"/>
                </a:cubicBezTo>
                <a:cubicBezTo>
                  <a:pt x="711958" y="850955"/>
                  <a:pt x="678571" y="835246"/>
                  <a:pt x="645185" y="819539"/>
                </a:cubicBezTo>
                <a:cubicBezTo>
                  <a:pt x="663773" y="792676"/>
                  <a:pt x="678391" y="812481"/>
                  <a:pt x="692468" y="810433"/>
                </a:cubicBezTo>
                <a:cubicBezTo>
                  <a:pt x="701672" y="809067"/>
                  <a:pt x="709973" y="806563"/>
                  <a:pt x="709973" y="792676"/>
                </a:cubicBezTo>
                <a:cubicBezTo>
                  <a:pt x="710154" y="781065"/>
                  <a:pt x="705822" y="767861"/>
                  <a:pt x="696799" y="767635"/>
                </a:cubicBezTo>
                <a:cubicBezTo>
                  <a:pt x="640312" y="765585"/>
                  <a:pt x="609090" y="690914"/>
                  <a:pt x="550437" y="690687"/>
                </a:cubicBezTo>
                <a:cubicBezTo>
                  <a:pt x="515425" y="690687"/>
                  <a:pt x="568666" y="648572"/>
                  <a:pt x="539068" y="631042"/>
                </a:cubicBezTo>
                <a:cubicBezTo>
                  <a:pt x="532570" y="627171"/>
                  <a:pt x="556032" y="621254"/>
                  <a:pt x="566500" y="622164"/>
                </a:cubicBezTo>
                <a:cubicBezTo>
                  <a:pt x="576786" y="623074"/>
                  <a:pt x="585990" y="634229"/>
                  <a:pt x="598443" y="626261"/>
                </a:cubicBezTo>
                <a:cubicBezTo>
                  <a:pt x="605300" y="597806"/>
                  <a:pt x="587615" y="587332"/>
                  <a:pt x="572996" y="579365"/>
                </a:cubicBezTo>
                <a:cubicBezTo>
                  <a:pt x="539247" y="560925"/>
                  <a:pt x="506402" y="538615"/>
                  <a:pt x="469405" y="532013"/>
                </a:cubicBezTo>
                <a:cubicBezTo>
                  <a:pt x="456232" y="529737"/>
                  <a:pt x="488355" y="499231"/>
                  <a:pt x="494671" y="488532"/>
                </a:cubicBezTo>
                <a:cubicBezTo>
                  <a:pt x="345782" y="376071"/>
                  <a:pt x="166756" y="381762"/>
                  <a:pt x="0" y="290928"/>
                </a:cubicBezTo>
                <a:cubicBezTo>
                  <a:pt x="36817" y="273173"/>
                  <a:pt x="63887" y="286148"/>
                  <a:pt x="88973" y="288880"/>
                </a:cubicBezTo>
                <a:cubicBezTo>
                  <a:pt x="151595" y="295708"/>
                  <a:pt x="213498" y="309822"/>
                  <a:pt x="275940" y="318246"/>
                </a:cubicBezTo>
                <a:cubicBezTo>
                  <a:pt x="306620" y="322344"/>
                  <a:pt x="335134" y="337824"/>
                  <a:pt x="369424" y="313239"/>
                </a:cubicBezTo>
                <a:cubicBezTo>
                  <a:pt x="392343" y="296847"/>
                  <a:pt x="428980" y="314604"/>
                  <a:pt x="457133" y="329174"/>
                </a:cubicBezTo>
                <a:cubicBezTo>
                  <a:pt x="480414" y="341238"/>
                  <a:pt x="502612" y="344425"/>
                  <a:pt x="533474" y="329174"/>
                </a:cubicBezTo>
                <a:cubicBezTo>
                  <a:pt x="505501" y="319841"/>
                  <a:pt x="484023" y="311645"/>
                  <a:pt x="462006" y="305953"/>
                </a:cubicBezTo>
                <a:cubicBezTo>
                  <a:pt x="444501" y="301400"/>
                  <a:pt x="486189" y="282960"/>
                  <a:pt x="507484" y="285237"/>
                </a:cubicBezTo>
                <a:cubicBezTo>
                  <a:pt x="537263" y="288423"/>
                  <a:pt x="520479" y="276586"/>
                  <a:pt x="515425" y="260195"/>
                </a:cubicBezTo>
                <a:cubicBezTo>
                  <a:pt x="510012" y="242665"/>
                  <a:pt x="526074" y="237203"/>
                  <a:pt x="536180" y="240844"/>
                </a:cubicBezTo>
                <a:cubicBezTo>
                  <a:pt x="574980" y="255187"/>
                  <a:pt x="613602" y="229917"/>
                  <a:pt x="653668" y="250407"/>
                </a:cubicBezTo>
                <a:cubicBezTo>
                  <a:pt x="643561" y="199867"/>
                  <a:pt x="621723" y="177784"/>
                  <a:pt x="576064" y="170726"/>
                </a:cubicBezTo>
                <a:cubicBezTo>
                  <a:pt x="558919" y="167996"/>
                  <a:pt x="541053" y="172093"/>
                  <a:pt x="526254" y="157522"/>
                </a:cubicBezTo>
                <a:cubicBezTo>
                  <a:pt x="517771" y="149101"/>
                  <a:pt x="508207" y="139084"/>
                  <a:pt x="514884" y="123603"/>
                </a:cubicBezTo>
                <a:cubicBezTo>
                  <a:pt x="519577" y="112674"/>
                  <a:pt x="529684" y="112674"/>
                  <a:pt x="537985" y="116318"/>
                </a:cubicBezTo>
                <a:cubicBezTo>
                  <a:pt x="575162" y="132483"/>
                  <a:pt x="613963" y="138400"/>
                  <a:pt x="652764" y="144320"/>
                </a:cubicBezTo>
                <a:cubicBezTo>
                  <a:pt x="658720" y="145230"/>
                  <a:pt x="665397" y="148191"/>
                  <a:pt x="672075" y="133164"/>
                </a:cubicBezTo>
                <a:cubicBezTo>
                  <a:pt x="599526" y="108805"/>
                  <a:pt x="530585" y="74202"/>
                  <a:pt x="456051" y="60770"/>
                </a:cubicBezTo>
                <a:cubicBezTo>
                  <a:pt x="457133" y="54397"/>
                  <a:pt x="458215" y="48022"/>
                  <a:pt x="459299" y="41649"/>
                </a:cubicBezTo>
                <a:cubicBezTo>
                  <a:pt x="517591" y="50753"/>
                  <a:pt x="575884" y="59859"/>
                  <a:pt x="649515" y="71243"/>
                </a:cubicBezTo>
                <a:cubicBezTo>
                  <a:pt x="604218" y="35045"/>
                  <a:pt x="561446" y="47111"/>
                  <a:pt x="527879" y="15013"/>
                </a:cubicBezTo>
                <a:cubicBezTo>
                  <a:pt x="534195" y="2833"/>
                  <a:pt x="541820" y="-241"/>
                  <a:pt x="549716" y="15"/>
                </a:cubicBezTo>
                <a:close/>
              </a:path>
            </a:pathLst>
          </a:custGeom>
        </p:spPr>
      </p:pic>
      <p:pic>
        <p:nvPicPr>
          <p:cNvPr id="5" name="Picture 4">
            <a:extLst>
              <a:ext uri="{FF2B5EF4-FFF2-40B4-BE49-F238E27FC236}">
                <a16:creationId xmlns:a16="http://schemas.microsoft.com/office/drawing/2014/main" id="{0A74864E-36CF-367F-021C-73346EBCB387}"/>
              </a:ext>
            </a:extLst>
          </p:cNvPr>
          <p:cNvPicPr>
            <a:picLocks noChangeAspect="1"/>
          </p:cNvPicPr>
          <p:nvPr/>
        </p:nvPicPr>
        <p:blipFill rotWithShape="1">
          <a:blip r:embed="rId4"/>
          <a:srcRect l="26106" r="22417" b="-1"/>
          <a:stretch/>
        </p:blipFill>
        <p:spPr>
          <a:xfrm>
            <a:off x="7621024" y="-5"/>
            <a:ext cx="4579876" cy="3536502"/>
          </a:xfrm>
          <a:custGeom>
            <a:avLst/>
            <a:gdLst/>
            <a:ahLst/>
            <a:cxnLst/>
            <a:rect l="l" t="t" r="r" b="b"/>
            <a:pathLst>
              <a:path w="4579876" h="3536502">
                <a:moveTo>
                  <a:pt x="457312" y="0"/>
                </a:moveTo>
                <a:lnTo>
                  <a:pt x="4579876" y="0"/>
                </a:lnTo>
                <a:lnTo>
                  <a:pt x="4579876" y="3057029"/>
                </a:lnTo>
                <a:lnTo>
                  <a:pt x="4508441" y="3086568"/>
                </a:lnTo>
                <a:cubicBezTo>
                  <a:pt x="4391572" y="3126663"/>
                  <a:pt x="4301124" y="3221848"/>
                  <a:pt x="4183947" y="3271738"/>
                </a:cubicBezTo>
                <a:cubicBezTo>
                  <a:pt x="4099090" y="3307854"/>
                  <a:pt x="4017967" y="3354374"/>
                  <a:pt x="3930625" y="3387123"/>
                </a:cubicBezTo>
                <a:cubicBezTo>
                  <a:pt x="3723932" y="3464557"/>
                  <a:pt x="3513195" y="3526689"/>
                  <a:pt x="3290337" y="3535564"/>
                </a:cubicBezTo>
                <a:cubicBezTo>
                  <a:pt x="3106332" y="3542605"/>
                  <a:pt x="1510274" y="3535872"/>
                  <a:pt x="861903" y="2528615"/>
                </a:cubicBezTo>
                <a:cubicBezTo>
                  <a:pt x="849470" y="2523717"/>
                  <a:pt x="835485" y="2510862"/>
                  <a:pt x="831133" y="2498619"/>
                </a:cubicBezTo>
                <a:cubicBezTo>
                  <a:pt x="810307" y="2441385"/>
                  <a:pt x="759333" y="2416594"/>
                  <a:pt x="713333" y="2385682"/>
                </a:cubicBezTo>
                <a:cubicBezTo>
                  <a:pt x="672925" y="2358442"/>
                  <a:pt x="630030" y="2329978"/>
                  <a:pt x="613246" y="2284067"/>
                </a:cubicBezTo>
                <a:cubicBezTo>
                  <a:pt x="591179" y="2222855"/>
                  <a:pt x="653963" y="2273050"/>
                  <a:pt x="665465" y="2249789"/>
                </a:cubicBezTo>
                <a:cubicBezTo>
                  <a:pt x="641532" y="2217960"/>
                  <a:pt x="604543" y="2188882"/>
                  <a:pt x="594908" y="2152767"/>
                </a:cubicBezTo>
                <a:cubicBezTo>
                  <a:pt x="559787" y="2022383"/>
                  <a:pt x="483946" y="1927503"/>
                  <a:pt x="370497" y="1853742"/>
                </a:cubicBezTo>
                <a:cubicBezTo>
                  <a:pt x="337861" y="1832624"/>
                  <a:pt x="316415" y="1794059"/>
                  <a:pt x="271969" y="1787940"/>
                </a:cubicBezTo>
                <a:cubicBezTo>
                  <a:pt x="173127" y="1774472"/>
                  <a:pt x="204209" y="1669186"/>
                  <a:pt x="151990" y="1622358"/>
                </a:cubicBezTo>
                <a:cubicBezTo>
                  <a:pt x="142044" y="1613481"/>
                  <a:pt x="133031" y="1596037"/>
                  <a:pt x="134895" y="1584102"/>
                </a:cubicBezTo>
                <a:cubicBezTo>
                  <a:pt x="137691" y="1566959"/>
                  <a:pt x="149504" y="1550739"/>
                  <a:pt x="159450" y="1535435"/>
                </a:cubicBezTo>
                <a:cubicBezTo>
                  <a:pt x="169708" y="1520133"/>
                  <a:pt x="185247" y="1506664"/>
                  <a:pt x="177788" y="1486465"/>
                </a:cubicBezTo>
                <a:cubicBezTo>
                  <a:pt x="174683" y="1478202"/>
                  <a:pt x="176855" y="1449432"/>
                  <a:pt x="153856" y="1472079"/>
                </a:cubicBezTo>
                <a:cubicBezTo>
                  <a:pt x="90760" y="1534212"/>
                  <a:pt x="54082" y="1475449"/>
                  <a:pt x="0" y="1447289"/>
                </a:cubicBezTo>
                <a:cubicBezTo>
                  <a:pt x="43515" y="1418212"/>
                  <a:pt x="82677" y="1397707"/>
                  <a:pt x="89205" y="1354247"/>
                </a:cubicBezTo>
                <a:cubicBezTo>
                  <a:pt x="102570" y="1264569"/>
                  <a:pt x="159758" y="1223557"/>
                  <a:pt x="246479" y="1215599"/>
                </a:cubicBezTo>
                <a:cubicBezTo>
                  <a:pt x="214465" y="1128983"/>
                  <a:pt x="214465" y="1128983"/>
                  <a:pt x="317968" y="1117045"/>
                </a:cubicBezTo>
                <a:cubicBezTo>
                  <a:pt x="278183" y="1061955"/>
                  <a:pt x="278183" y="1047876"/>
                  <a:pt x="326362" y="1028900"/>
                </a:cubicBezTo>
                <a:cubicBezTo>
                  <a:pt x="372673" y="1010841"/>
                  <a:pt x="423957" y="1004720"/>
                  <a:pt x="466852" y="976870"/>
                </a:cubicBezTo>
                <a:cubicBezTo>
                  <a:pt x="427377" y="906475"/>
                  <a:pt x="416188" y="824756"/>
                  <a:pt x="334754" y="790475"/>
                </a:cubicBezTo>
                <a:cubicBezTo>
                  <a:pt x="322010" y="785272"/>
                  <a:pt x="313307" y="764154"/>
                  <a:pt x="321386" y="751912"/>
                </a:cubicBezTo>
                <a:cubicBezTo>
                  <a:pt x="350915" y="707534"/>
                  <a:pt x="308644" y="623365"/>
                  <a:pt x="400645" y="613877"/>
                </a:cubicBezTo>
                <a:cubicBezTo>
                  <a:pt x="412147" y="612959"/>
                  <a:pt x="422716" y="603776"/>
                  <a:pt x="413701" y="591839"/>
                </a:cubicBezTo>
                <a:cubicBezTo>
                  <a:pt x="382618" y="550216"/>
                  <a:pt x="420228" y="552969"/>
                  <a:pt x="442917" y="547767"/>
                </a:cubicBezTo>
                <a:cubicBezTo>
                  <a:pt x="470271" y="541341"/>
                  <a:pt x="501353" y="559703"/>
                  <a:pt x="526840" y="537055"/>
                </a:cubicBezTo>
                <a:cubicBezTo>
                  <a:pt x="520932" y="513181"/>
                  <a:pt x="498866" y="513487"/>
                  <a:pt x="483325" y="505836"/>
                </a:cubicBezTo>
                <a:cubicBezTo>
                  <a:pt x="437946" y="483799"/>
                  <a:pt x="400956" y="457479"/>
                  <a:pt x="398780" y="400243"/>
                </a:cubicBezTo>
                <a:cubicBezTo>
                  <a:pt x="397229" y="354028"/>
                  <a:pt x="392255" y="313323"/>
                  <a:pt x="455041" y="299242"/>
                </a:cubicBezTo>
                <a:cubicBezTo>
                  <a:pt x="481149" y="293426"/>
                  <a:pt x="473687" y="260067"/>
                  <a:pt x="458769" y="243538"/>
                </a:cubicBezTo>
                <a:cubicBezTo>
                  <a:pt x="432038" y="214157"/>
                  <a:pt x="409972" y="174981"/>
                  <a:pt x="363969" y="172227"/>
                </a:cubicBezTo>
                <a:cubicBezTo>
                  <a:pt x="335995" y="170391"/>
                  <a:pt x="314549" y="158146"/>
                  <a:pt x="292481" y="144069"/>
                </a:cubicBezTo>
                <a:cubicBezTo>
                  <a:pt x="276630" y="133966"/>
                  <a:pt x="257670" y="125398"/>
                  <a:pt x="259534" y="103668"/>
                </a:cubicBezTo>
                <a:cubicBezTo>
                  <a:pt x="261399" y="82855"/>
                  <a:pt x="279736" y="74286"/>
                  <a:pt x="298387" y="70001"/>
                </a:cubicBezTo>
                <a:cubicBezTo>
                  <a:pt x="345011" y="59672"/>
                  <a:pt x="389535" y="45726"/>
                  <a:pt x="430782" y="19902"/>
                </a:cubicBezTo>
                <a:close/>
              </a:path>
            </a:pathLst>
          </a:custGeom>
        </p:spPr>
      </p:pic>
      <p:sp>
        <p:nvSpPr>
          <p:cNvPr id="14" name="Slide Number Placeholder 4">
            <a:extLst>
              <a:ext uri="{FF2B5EF4-FFF2-40B4-BE49-F238E27FC236}">
                <a16:creationId xmlns:a16="http://schemas.microsoft.com/office/drawing/2014/main" id="{D615B77C-D29C-B41B-B93B-E0985AF45545}"/>
              </a:ext>
            </a:extLst>
          </p:cNvPr>
          <p:cNvSpPr>
            <a:spLocks noGrp="1"/>
          </p:cNvSpPr>
          <p:nvPr>
            <p:ph type="sldNum" sz="quarter" idx="12"/>
          </p:nvPr>
        </p:nvSpPr>
        <p:spPr>
          <a:xfrm>
            <a:off x="9067800" y="6356350"/>
            <a:ext cx="2286000" cy="365125"/>
          </a:xfrm>
        </p:spPr>
        <p:txBody>
          <a:bodyPr vert="horz" lIns="91440" tIns="45720" rIns="91440" bIns="45720" rtlCol="0" anchor="ctr">
            <a:normAutofit/>
          </a:bodyPr>
          <a:lstStyle>
            <a:lvl1pPr>
              <a:defRPr sz="2800">
                <a:solidFill>
                  <a:schemeClr val="tx1"/>
                </a:solidFill>
                <a:latin typeface="Times" panose="02020603050405020304" pitchFamily="18" charset="0"/>
              </a:defRPr>
            </a:lvl1pPr>
            <a:lvl2pPr marL="742950" indent="-285750">
              <a:defRPr sz="2800">
                <a:solidFill>
                  <a:schemeClr val="tx1"/>
                </a:solidFill>
                <a:latin typeface="Times" panose="02020603050405020304" pitchFamily="18" charset="0"/>
              </a:defRPr>
            </a:lvl2pPr>
            <a:lvl3pPr marL="1143000" indent="-228600">
              <a:defRPr sz="2800">
                <a:solidFill>
                  <a:schemeClr val="tx1"/>
                </a:solidFill>
                <a:latin typeface="Times" panose="02020603050405020304" pitchFamily="18" charset="0"/>
              </a:defRPr>
            </a:lvl3pPr>
            <a:lvl4pPr marL="1600200" indent="-228600">
              <a:defRPr sz="2800">
                <a:solidFill>
                  <a:schemeClr val="tx1"/>
                </a:solidFill>
                <a:latin typeface="Times" panose="02020603050405020304" pitchFamily="18" charset="0"/>
              </a:defRPr>
            </a:lvl4pPr>
            <a:lvl5pPr marL="2057400" indent="-228600">
              <a:defRPr sz="2800">
                <a:solidFill>
                  <a:schemeClr val="tx1"/>
                </a:solidFill>
                <a:latin typeface="Times" panose="02020603050405020304" pitchFamily="18" charset="0"/>
              </a:defRPr>
            </a:lvl5pPr>
            <a:lvl6pPr marL="2514600" indent="-228600" eaLnBrk="0" fontAlgn="base" hangingPunct="0">
              <a:spcBef>
                <a:spcPct val="0"/>
              </a:spcBef>
              <a:spcAft>
                <a:spcPct val="0"/>
              </a:spcAft>
              <a:defRPr sz="2800">
                <a:solidFill>
                  <a:schemeClr val="tx1"/>
                </a:solidFill>
                <a:latin typeface="Times" panose="02020603050405020304" pitchFamily="18" charset="0"/>
              </a:defRPr>
            </a:lvl6pPr>
            <a:lvl7pPr marL="2971800" indent="-228600" eaLnBrk="0" fontAlgn="base" hangingPunct="0">
              <a:spcBef>
                <a:spcPct val="0"/>
              </a:spcBef>
              <a:spcAft>
                <a:spcPct val="0"/>
              </a:spcAft>
              <a:defRPr sz="2800">
                <a:solidFill>
                  <a:schemeClr val="tx1"/>
                </a:solidFill>
                <a:latin typeface="Times" panose="02020603050405020304" pitchFamily="18" charset="0"/>
              </a:defRPr>
            </a:lvl7pPr>
            <a:lvl8pPr marL="3429000" indent="-228600" eaLnBrk="0" fontAlgn="base" hangingPunct="0">
              <a:spcBef>
                <a:spcPct val="0"/>
              </a:spcBef>
              <a:spcAft>
                <a:spcPct val="0"/>
              </a:spcAft>
              <a:defRPr sz="2800">
                <a:solidFill>
                  <a:schemeClr val="tx1"/>
                </a:solidFill>
                <a:latin typeface="Times" panose="02020603050405020304" pitchFamily="18" charset="0"/>
              </a:defRPr>
            </a:lvl8pPr>
            <a:lvl9pPr marL="3886200" indent="-228600" eaLnBrk="0" fontAlgn="base" hangingPunct="0">
              <a:spcBef>
                <a:spcPct val="0"/>
              </a:spcBef>
              <a:spcAft>
                <a:spcPct val="0"/>
              </a:spcAft>
              <a:defRPr sz="2800">
                <a:solidFill>
                  <a:schemeClr val="tx1"/>
                </a:solidFill>
                <a:latin typeface="Times" panose="02020603050405020304" pitchFamily="18" charset="0"/>
              </a:defRPr>
            </a:lvl9pPr>
          </a:lstStyle>
          <a:p>
            <a:pPr>
              <a:spcAft>
                <a:spcPts val="600"/>
              </a:spcAft>
            </a:pPr>
            <a:fld id="{ED608800-4335-4AAA-8F03-7097B20CF1A6}" type="slidenum">
              <a:rPr lang="en-US" altLang="en-US" sz="1200">
                <a:solidFill>
                  <a:srgbClr val="FFFFFF"/>
                </a:solidFill>
                <a:latin typeface="+mn-lt"/>
              </a:rPr>
              <a:pPr>
                <a:spcAft>
                  <a:spcPts val="600"/>
                </a:spcAft>
              </a:pPr>
              <a:t>5</a:t>
            </a:fld>
            <a:endParaRPr lang="en-US" altLang="en-US" sz="1200">
              <a:solidFill>
                <a:srgbClr val="FFFFFF"/>
              </a:solidFill>
              <a:latin typeface="+mn-lt"/>
            </a:endParaRPr>
          </a:p>
        </p:txBody>
      </p:sp>
      <p:sp>
        <p:nvSpPr>
          <p:cNvPr id="56329" name="Rectangle 7">
            <a:extLst>
              <a:ext uri="{FF2B5EF4-FFF2-40B4-BE49-F238E27FC236}">
                <a16:creationId xmlns:a16="http://schemas.microsoft.com/office/drawing/2014/main" id="{21C63723-B81A-9634-CDED-1ADF700B2C92}"/>
              </a:ext>
            </a:extLst>
          </p:cNvPr>
          <p:cNvSpPr>
            <a:spLocks noChangeArrowheads="1"/>
          </p:cNvSpPr>
          <p:nvPr/>
        </p:nvSpPr>
        <p:spPr bwMode="auto">
          <a:xfrm>
            <a:off x="1524001" y="6236821"/>
            <a:ext cx="184731" cy="52322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800">
                <a:solidFill>
                  <a:schemeClr val="tx1"/>
                </a:solidFill>
                <a:latin typeface="Times" panose="02020603050405020304" pitchFamily="18" charset="0"/>
              </a:defRPr>
            </a:lvl1pPr>
            <a:lvl2pPr marL="742950" indent="-285750">
              <a:defRPr sz="2800">
                <a:solidFill>
                  <a:schemeClr val="tx1"/>
                </a:solidFill>
                <a:latin typeface="Times" panose="02020603050405020304" pitchFamily="18" charset="0"/>
              </a:defRPr>
            </a:lvl2pPr>
            <a:lvl3pPr marL="1143000" indent="-228600">
              <a:defRPr sz="2800">
                <a:solidFill>
                  <a:schemeClr val="tx1"/>
                </a:solidFill>
                <a:latin typeface="Times" panose="02020603050405020304" pitchFamily="18" charset="0"/>
              </a:defRPr>
            </a:lvl3pPr>
            <a:lvl4pPr marL="1600200" indent="-228600">
              <a:defRPr sz="2800">
                <a:solidFill>
                  <a:schemeClr val="tx1"/>
                </a:solidFill>
                <a:latin typeface="Times" panose="02020603050405020304" pitchFamily="18" charset="0"/>
              </a:defRPr>
            </a:lvl4pPr>
            <a:lvl5pPr marL="2057400" indent="-228600">
              <a:defRPr sz="2800">
                <a:solidFill>
                  <a:schemeClr val="tx1"/>
                </a:solidFill>
                <a:latin typeface="Times" panose="02020603050405020304" pitchFamily="18" charset="0"/>
              </a:defRPr>
            </a:lvl5pPr>
            <a:lvl6pPr marL="2514600" indent="-228600" eaLnBrk="0" fontAlgn="base" hangingPunct="0">
              <a:spcBef>
                <a:spcPct val="0"/>
              </a:spcBef>
              <a:spcAft>
                <a:spcPct val="0"/>
              </a:spcAft>
              <a:defRPr sz="2800">
                <a:solidFill>
                  <a:schemeClr val="tx1"/>
                </a:solidFill>
                <a:latin typeface="Times" panose="02020603050405020304" pitchFamily="18" charset="0"/>
              </a:defRPr>
            </a:lvl6pPr>
            <a:lvl7pPr marL="2971800" indent="-228600" eaLnBrk="0" fontAlgn="base" hangingPunct="0">
              <a:spcBef>
                <a:spcPct val="0"/>
              </a:spcBef>
              <a:spcAft>
                <a:spcPct val="0"/>
              </a:spcAft>
              <a:defRPr sz="2800">
                <a:solidFill>
                  <a:schemeClr val="tx1"/>
                </a:solidFill>
                <a:latin typeface="Times" panose="02020603050405020304" pitchFamily="18" charset="0"/>
              </a:defRPr>
            </a:lvl7pPr>
            <a:lvl8pPr marL="3429000" indent="-228600" eaLnBrk="0" fontAlgn="base" hangingPunct="0">
              <a:spcBef>
                <a:spcPct val="0"/>
              </a:spcBef>
              <a:spcAft>
                <a:spcPct val="0"/>
              </a:spcAft>
              <a:defRPr sz="2800">
                <a:solidFill>
                  <a:schemeClr val="tx1"/>
                </a:solidFill>
                <a:latin typeface="Times" panose="02020603050405020304" pitchFamily="18" charset="0"/>
              </a:defRPr>
            </a:lvl8pPr>
            <a:lvl9pPr marL="3886200" indent="-228600" eaLnBrk="0" fontAlgn="base" hangingPunct="0">
              <a:spcBef>
                <a:spcPct val="0"/>
              </a:spcBef>
              <a:spcAft>
                <a:spcPct val="0"/>
              </a:spcAft>
              <a:defRPr sz="2800">
                <a:solidFill>
                  <a:schemeClr val="tx1"/>
                </a:solidFill>
                <a:latin typeface="Times" panose="02020603050405020304" pitchFamily="18" charset="0"/>
              </a:defRPr>
            </a:lvl9pPr>
          </a:lstStyle>
          <a:p>
            <a:endParaRPr lang="en-US" altLang="en-US"/>
          </a:p>
        </p:txBody>
      </p:sp>
      <p:pic>
        <p:nvPicPr>
          <p:cNvPr id="3" name="Picture 2" descr="Vintage truck against building">
            <a:extLst>
              <a:ext uri="{FF2B5EF4-FFF2-40B4-BE49-F238E27FC236}">
                <a16:creationId xmlns:a16="http://schemas.microsoft.com/office/drawing/2014/main" id="{B3B3AB8E-3236-951D-8558-DEFE152D7F0E}"/>
              </a:ext>
            </a:extLst>
          </p:cNvPr>
          <p:cNvPicPr>
            <a:picLocks noChangeAspect="1"/>
          </p:cNvPicPr>
          <p:nvPr/>
        </p:nvPicPr>
        <p:blipFill rotWithShape="1">
          <a:blip r:embed="rId5">
            <a:extLst>
              <a:ext uri="{28A0092B-C50C-407E-A947-70E740481C1C}">
                <a14:useLocalDpi xmlns:a14="http://schemas.microsoft.com/office/drawing/2010/main" val="0"/>
              </a:ext>
            </a:extLst>
          </a:blip>
          <a:srcRect l="17188" t="45739"/>
          <a:stretch/>
        </p:blipFill>
        <p:spPr>
          <a:xfrm>
            <a:off x="9960626" y="132014"/>
            <a:ext cx="2231374" cy="1006475"/>
          </a:xfrm>
          <a:prstGeom prst="rect">
            <a:avLst/>
          </a:prstGeom>
        </p:spPr>
      </p:pic>
      <p:graphicFrame>
        <p:nvGraphicFramePr>
          <p:cNvPr id="11" name="Table 10">
            <a:extLst>
              <a:ext uri="{FF2B5EF4-FFF2-40B4-BE49-F238E27FC236}">
                <a16:creationId xmlns:a16="http://schemas.microsoft.com/office/drawing/2014/main" id="{D5D561DB-2C85-0629-5AFF-D303878C69F6}"/>
              </a:ext>
            </a:extLst>
          </p:cNvPr>
          <p:cNvGraphicFramePr>
            <a:graphicFrameLocks noGrp="1"/>
          </p:cNvGraphicFramePr>
          <p:nvPr>
            <p:extLst>
              <p:ext uri="{D42A27DB-BD31-4B8C-83A1-F6EECF244321}">
                <p14:modId xmlns:p14="http://schemas.microsoft.com/office/powerpoint/2010/main" val="874007663"/>
              </p:ext>
            </p:extLst>
          </p:nvPr>
        </p:nvGraphicFramePr>
        <p:xfrm>
          <a:off x="191729" y="1618844"/>
          <a:ext cx="5315294" cy="4737500"/>
        </p:xfrm>
        <a:graphic>
          <a:graphicData uri="http://schemas.openxmlformats.org/drawingml/2006/table">
            <a:tbl>
              <a:tblPr>
                <a:tableStyleId>{16D9F66E-5EB9-4882-86FB-DCBF35E3C3E4}</a:tableStyleId>
              </a:tblPr>
              <a:tblGrid>
                <a:gridCol w="3168512">
                  <a:extLst>
                    <a:ext uri="{9D8B030D-6E8A-4147-A177-3AD203B41FA5}">
                      <a16:colId xmlns:a16="http://schemas.microsoft.com/office/drawing/2014/main" val="2183581260"/>
                    </a:ext>
                  </a:extLst>
                </a:gridCol>
                <a:gridCol w="734727">
                  <a:extLst>
                    <a:ext uri="{9D8B030D-6E8A-4147-A177-3AD203B41FA5}">
                      <a16:colId xmlns:a16="http://schemas.microsoft.com/office/drawing/2014/main" val="1643845924"/>
                    </a:ext>
                  </a:extLst>
                </a:gridCol>
                <a:gridCol w="1412055">
                  <a:extLst>
                    <a:ext uri="{9D8B030D-6E8A-4147-A177-3AD203B41FA5}">
                      <a16:colId xmlns:a16="http://schemas.microsoft.com/office/drawing/2014/main" val="1124846298"/>
                    </a:ext>
                  </a:extLst>
                </a:gridCol>
              </a:tblGrid>
              <a:tr h="523715">
                <a:tc>
                  <a:txBody>
                    <a:bodyPr/>
                    <a:lstStyle/>
                    <a:p>
                      <a:pPr algn="l" rtl="0" fontAlgn="ctr"/>
                      <a:r>
                        <a:rPr lang="en-US" sz="1500" u="none" strike="noStrike" dirty="0">
                          <a:effectLst/>
                        </a:rPr>
                        <a:t>Political consensus building</a:t>
                      </a:r>
                      <a:endParaRPr lang="en-US" sz="1500" b="1" i="0" u="none" strike="noStrike" dirty="0">
                        <a:solidFill>
                          <a:srgbClr val="000000"/>
                        </a:solidFill>
                        <a:effectLst/>
                        <a:latin typeface="Calibri" panose="020F0502020204030204" pitchFamily="34" charset="0"/>
                      </a:endParaRPr>
                    </a:p>
                  </a:txBody>
                  <a:tcPr marL="9215" marR="9215" marT="9215" marB="0" anchor="ctr"/>
                </a:tc>
                <a:tc>
                  <a:txBody>
                    <a:bodyPr/>
                    <a:lstStyle/>
                    <a:p>
                      <a:pPr algn="l" fontAlgn="b"/>
                      <a:endParaRPr lang="en-US" sz="1500" b="0" i="0" u="none" strike="noStrike">
                        <a:solidFill>
                          <a:srgbClr val="000000"/>
                        </a:solidFill>
                        <a:effectLst/>
                        <a:latin typeface="Calibri" panose="020F0502020204030204" pitchFamily="34" charset="0"/>
                      </a:endParaRPr>
                    </a:p>
                  </a:txBody>
                  <a:tcPr marL="9215" marR="9215" marT="9215" marB="0" anchor="b"/>
                </a:tc>
                <a:tc>
                  <a:txBody>
                    <a:bodyPr/>
                    <a:lstStyle/>
                    <a:p>
                      <a:pPr algn="l" rtl="0" fontAlgn="ctr"/>
                      <a:r>
                        <a:rPr lang="en-US" sz="1500" u="none" strike="noStrike">
                          <a:effectLst/>
                        </a:rPr>
                        <a:t>~  3 - 20+  years</a:t>
                      </a:r>
                      <a:endParaRPr lang="en-US" sz="1500" b="1" i="0" u="none" strike="noStrike">
                        <a:solidFill>
                          <a:srgbClr val="000000"/>
                        </a:solidFill>
                        <a:effectLst/>
                        <a:latin typeface="Calibri" panose="020F0502020204030204" pitchFamily="34" charset="0"/>
                      </a:endParaRPr>
                    </a:p>
                  </a:txBody>
                  <a:tcPr marL="9215" marR="9215" marT="9215" marB="0" anchor="ctr"/>
                </a:tc>
                <a:extLst>
                  <a:ext uri="{0D108BD9-81ED-4DB2-BD59-A6C34878D82A}">
                    <a16:rowId xmlns:a16="http://schemas.microsoft.com/office/drawing/2014/main" val="2647622794"/>
                  </a:ext>
                </a:extLst>
              </a:tr>
              <a:tr h="280919">
                <a:tc>
                  <a:txBody>
                    <a:bodyPr/>
                    <a:lstStyle/>
                    <a:p>
                      <a:pPr algn="l" rtl="0" fontAlgn="ctr"/>
                      <a:r>
                        <a:rPr lang="en-US" sz="1500" u="none" strike="noStrike">
                          <a:effectLst/>
                        </a:rPr>
                        <a:t>Policy Implementation</a:t>
                      </a:r>
                      <a:endParaRPr lang="en-US" sz="1500" b="1" i="0" u="none" strike="noStrike">
                        <a:solidFill>
                          <a:srgbClr val="000000"/>
                        </a:solidFill>
                        <a:effectLst/>
                        <a:latin typeface="Calibri" panose="020F0502020204030204" pitchFamily="34" charset="0"/>
                      </a:endParaRPr>
                    </a:p>
                  </a:txBody>
                  <a:tcPr marL="9215" marR="9215" marT="9215" marB="0" anchor="ctr">
                    <a:solidFill>
                      <a:schemeClr val="accent4">
                        <a:lumMod val="60000"/>
                        <a:lumOff val="40000"/>
                      </a:schemeClr>
                    </a:solidFill>
                  </a:tcPr>
                </a:tc>
                <a:tc>
                  <a:txBody>
                    <a:bodyPr/>
                    <a:lstStyle/>
                    <a:p>
                      <a:pPr algn="l" fontAlgn="b"/>
                      <a:endParaRPr lang="en-US" sz="1500" b="0" i="0" u="none" strike="noStrike">
                        <a:solidFill>
                          <a:srgbClr val="000000"/>
                        </a:solidFill>
                        <a:effectLst/>
                        <a:latin typeface="Calibri" panose="020F0502020204030204" pitchFamily="34" charset="0"/>
                      </a:endParaRPr>
                    </a:p>
                  </a:txBody>
                  <a:tcPr marL="9215" marR="9215" marT="9215" marB="0" anchor="b">
                    <a:solidFill>
                      <a:schemeClr val="accent4">
                        <a:lumMod val="60000"/>
                        <a:lumOff val="40000"/>
                      </a:schemeClr>
                    </a:solidFill>
                  </a:tcPr>
                </a:tc>
                <a:tc>
                  <a:txBody>
                    <a:bodyPr/>
                    <a:lstStyle/>
                    <a:p>
                      <a:pPr algn="l" rtl="0" fontAlgn="ctr"/>
                      <a:r>
                        <a:rPr lang="en-US" sz="1500" u="none" strike="noStrike" dirty="0">
                          <a:effectLst/>
                        </a:rPr>
                        <a:t>~ 2-7 years</a:t>
                      </a:r>
                      <a:endParaRPr lang="en-US" sz="1500" b="1" i="0" u="none" strike="noStrike" dirty="0">
                        <a:solidFill>
                          <a:srgbClr val="000000"/>
                        </a:solidFill>
                        <a:effectLst/>
                        <a:latin typeface="Calibri" panose="020F0502020204030204" pitchFamily="34" charset="0"/>
                      </a:endParaRPr>
                    </a:p>
                  </a:txBody>
                  <a:tcPr marL="9215" marR="9215" marT="9215" marB="0" anchor="ctr">
                    <a:solidFill>
                      <a:schemeClr val="accent4">
                        <a:lumMod val="60000"/>
                        <a:lumOff val="40000"/>
                      </a:schemeClr>
                    </a:solidFill>
                  </a:tcPr>
                </a:tc>
                <a:extLst>
                  <a:ext uri="{0D108BD9-81ED-4DB2-BD59-A6C34878D82A}">
                    <a16:rowId xmlns:a16="http://schemas.microsoft.com/office/drawing/2014/main" val="3209487946"/>
                  </a:ext>
                </a:extLst>
              </a:tr>
              <a:tr h="280919">
                <a:tc>
                  <a:txBody>
                    <a:bodyPr/>
                    <a:lstStyle/>
                    <a:p>
                      <a:pPr algn="l" rtl="0" fontAlgn="ctr"/>
                      <a:r>
                        <a:rPr lang="en-US" sz="1500" u="none" strike="noStrike">
                          <a:effectLst/>
                        </a:rPr>
                        <a:t>Technical R&amp;D  </a:t>
                      </a:r>
                      <a:endParaRPr lang="en-US" sz="1500" b="1" i="0" u="none" strike="noStrike">
                        <a:solidFill>
                          <a:srgbClr val="000000"/>
                        </a:solidFill>
                        <a:effectLst/>
                        <a:latin typeface="Calibri" panose="020F0502020204030204" pitchFamily="34" charset="0"/>
                      </a:endParaRPr>
                    </a:p>
                  </a:txBody>
                  <a:tcPr marL="9215" marR="9215" marT="9215" marB="0" anchor="ctr"/>
                </a:tc>
                <a:tc>
                  <a:txBody>
                    <a:bodyPr/>
                    <a:lstStyle/>
                    <a:p>
                      <a:pPr algn="l" fontAlgn="b"/>
                      <a:endParaRPr lang="en-US" sz="1500" b="0" i="0" u="none" strike="noStrike">
                        <a:solidFill>
                          <a:srgbClr val="000000"/>
                        </a:solidFill>
                        <a:effectLst/>
                        <a:latin typeface="Calibri" panose="020F0502020204030204" pitchFamily="34" charset="0"/>
                      </a:endParaRPr>
                    </a:p>
                  </a:txBody>
                  <a:tcPr marL="9215" marR="9215" marT="9215" marB="0" anchor="b"/>
                </a:tc>
                <a:tc>
                  <a:txBody>
                    <a:bodyPr/>
                    <a:lstStyle/>
                    <a:p>
                      <a:pPr algn="l" rtl="0" fontAlgn="ctr"/>
                      <a:r>
                        <a:rPr lang="en-US" sz="1500" u="none" strike="noStrike">
                          <a:effectLst/>
                        </a:rPr>
                        <a:t>~10+  </a:t>
                      </a:r>
                      <a:endParaRPr lang="en-US" sz="1500" b="1" i="0" u="none" strike="noStrike">
                        <a:solidFill>
                          <a:srgbClr val="000000"/>
                        </a:solidFill>
                        <a:effectLst/>
                        <a:latin typeface="Calibri" panose="020F0502020204030204" pitchFamily="34" charset="0"/>
                      </a:endParaRPr>
                    </a:p>
                  </a:txBody>
                  <a:tcPr marL="9215" marR="9215" marT="9215" marB="0" anchor="ctr"/>
                </a:tc>
                <a:extLst>
                  <a:ext uri="{0D108BD9-81ED-4DB2-BD59-A6C34878D82A}">
                    <a16:rowId xmlns:a16="http://schemas.microsoft.com/office/drawing/2014/main" val="1603771240"/>
                  </a:ext>
                </a:extLst>
              </a:tr>
              <a:tr h="280919">
                <a:tc>
                  <a:txBody>
                    <a:bodyPr/>
                    <a:lstStyle/>
                    <a:p>
                      <a:pPr algn="l" rtl="0" fontAlgn="ctr"/>
                      <a:r>
                        <a:rPr lang="en-US" sz="1500" u="none" strike="noStrike" dirty="0">
                          <a:effectLst/>
                        </a:rPr>
                        <a:t>Production model  </a:t>
                      </a:r>
                      <a:endParaRPr lang="en-US" sz="1500" b="1" i="0" u="none" strike="noStrike" dirty="0">
                        <a:solidFill>
                          <a:srgbClr val="000000"/>
                        </a:solidFill>
                        <a:effectLst/>
                        <a:latin typeface="Calibri" panose="020F0502020204030204" pitchFamily="34" charset="0"/>
                      </a:endParaRPr>
                    </a:p>
                  </a:txBody>
                  <a:tcPr marL="9215" marR="9215" marT="9215" marB="0" anchor="ctr"/>
                </a:tc>
                <a:tc>
                  <a:txBody>
                    <a:bodyPr/>
                    <a:lstStyle/>
                    <a:p>
                      <a:pPr algn="l" fontAlgn="b"/>
                      <a:endParaRPr lang="en-US" sz="1500" b="0" i="0" u="none" strike="noStrike">
                        <a:solidFill>
                          <a:srgbClr val="000000"/>
                        </a:solidFill>
                        <a:effectLst/>
                        <a:latin typeface="Calibri" panose="020F0502020204030204" pitchFamily="34" charset="0"/>
                      </a:endParaRPr>
                    </a:p>
                  </a:txBody>
                  <a:tcPr marL="9215" marR="9215" marT="9215" marB="0" anchor="b"/>
                </a:tc>
                <a:tc>
                  <a:txBody>
                    <a:bodyPr/>
                    <a:lstStyle/>
                    <a:p>
                      <a:pPr algn="l" rtl="0" fontAlgn="ctr"/>
                      <a:r>
                        <a:rPr lang="en-US" sz="1500" u="none" strike="noStrike">
                          <a:effectLst/>
                        </a:rPr>
                        <a:t>~  4+ </a:t>
                      </a:r>
                      <a:endParaRPr lang="en-US" sz="1500" b="1" i="0" u="none" strike="noStrike">
                        <a:solidFill>
                          <a:srgbClr val="000000"/>
                        </a:solidFill>
                        <a:effectLst/>
                        <a:latin typeface="Calibri" panose="020F0502020204030204" pitchFamily="34" charset="0"/>
                      </a:endParaRPr>
                    </a:p>
                  </a:txBody>
                  <a:tcPr marL="9215" marR="9215" marT="9215" marB="0" anchor="ctr"/>
                </a:tc>
                <a:extLst>
                  <a:ext uri="{0D108BD9-81ED-4DB2-BD59-A6C34878D82A}">
                    <a16:rowId xmlns:a16="http://schemas.microsoft.com/office/drawing/2014/main" val="786086473"/>
                  </a:ext>
                </a:extLst>
              </a:tr>
              <a:tr h="280919">
                <a:tc>
                  <a:txBody>
                    <a:bodyPr/>
                    <a:lstStyle/>
                    <a:p>
                      <a:pPr algn="l" rtl="0" fontAlgn="ctr"/>
                      <a:r>
                        <a:rPr lang="en-US" sz="1500" u="none" strike="noStrike">
                          <a:effectLst/>
                        </a:rPr>
                        <a:t>Financial</a:t>
                      </a:r>
                      <a:endParaRPr lang="en-US" sz="1500" b="1" i="0" u="none" strike="noStrike">
                        <a:solidFill>
                          <a:srgbClr val="000000"/>
                        </a:solidFill>
                        <a:effectLst/>
                        <a:latin typeface="Calibri" panose="020F0502020204030204" pitchFamily="34" charset="0"/>
                      </a:endParaRPr>
                    </a:p>
                  </a:txBody>
                  <a:tcPr marL="9215" marR="9215" marT="9215" marB="0" anchor="ctr"/>
                </a:tc>
                <a:tc>
                  <a:txBody>
                    <a:bodyPr/>
                    <a:lstStyle/>
                    <a:p>
                      <a:pPr algn="l" fontAlgn="b"/>
                      <a:endParaRPr lang="en-US" sz="1500" b="0" i="0" u="none" strike="noStrike">
                        <a:solidFill>
                          <a:srgbClr val="000000"/>
                        </a:solidFill>
                        <a:effectLst/>
                        <a:latin typeface="Calibri" panose="020F0502020204030204" pitchFamily="34" charset="0"/>
                      </a:endParaRPr>
                    </a:p>
                  </a:txBody>
                  <a:tcPr marL="9215" marR="9215" marT="9215" marB="0" anchor="b"/>
                </a:tc>
                <a:tc>
                  <a:txBody>
                    <a:bodyPr/>
                    <a:lstStyle/>
                    <a:p>
                      <a:pPr algn="l" rtl="0" fontAlgn="ctr"/>
                      <a:r>
                        <a:rPr lang="en-US" sz="1500" u="none" strike="noStrike">
                          <a:effectLst/>
                        </a:rPr>
                        <a:t>~  2++   </a:t>
                      </a:r>
                      <a:endParaRPr lang="en-US" sz="1500" b="1" i="0" u="none" strike="noStrike">
                        <a:solidFill>
                          <a:srgbClr val="000000"/>
                        </a:solidFill>
                        <a:effectLst/>
                        <a:latin typeface="Calibri" panose="020F0502020204030204" pitchFamily="34" charset="0"/>
                      </a:endParaRPr>
                    </a:p>
                  </a:txBody>
                  <a:tcPr marL="9215" marR="9215" marT="9215" marB="0" anchor="ctr"/>
                </a:tc>
                <a:extLst>
                  <a:ext uri="{0D108BD9-81ED-4DB2-BD59-A6C34878D82A}">
                    <a16:rowId xmlns:a16="http://schemas.microsoft.com/office/drawing/2014/main" val="3886333590"/>
                  </a:ext>
                </a:extLst>
              </a:tr>
              <a:tr h="280919">
                <a:tc>
                  <a:txBody>
                    <a:bodyPr/>
                    <a:lstStyle/>
                    <a:p>
                      <a:pPr algn="l" rtl="0" fontAlgn="ctr"/>
                      <a:r>
                        <a:rPr lang="en-US" sz="1500" u="none" strike="noStrike">
                          <a:effectLst/>
                        </a:rPr>
                        <a:t>Market penetration </a:t>
                      </a:r>
                      <a:endParaRPr lang="en-US" sz="1500" b="1" i="0" u="none" strike="noStrike">
                        <a:solidFill>
                          <a:srgbClr val="000000"/>
                        </a:solidFill>
                        <a:effectLst/>
                        <a:latin typeface="Calibri" panose="020F0502020204030204" pitchFamily="34" charset="0"/>
                      </a:endParaRPr>
                    </a:p>
                  </a:txBody>
                  <a:tcPr marL="9215" marR="9215" marT="9215" marB="0" anchor="ctr"/>
                </a:tc>
                <a:tc>
                  <a:txBody>
                    <a:bodyPr/>
                    <a:lstStyle/>
                    <a:p>
                      <a:pPr algn="l" fontAlgn="b"/>
                      <a:endParaRPr lang="en-US" sz="1500" b="0" i="0" u="none" strike="noStrike">
                        <a:solidFill>
                          <a:srgbClr val="000000"/>
                        </a:solidFill>
                        <a:effectLst/>
                        <a:latin typeface="Calibri" panose="020F0502020204030204" pitchFamily="34" charset="0"/>
                      </a:endParaRPr>
                    </a:p>
                  </a:txBody>
                  <a:tcPr marL="9215" marR="9215" marT="9215" marB="0" anchor="b"/>
                </a:tc>
                <a:tc>
                  <a:txBody>
                    <a:bodyPr/>
                    <a:lstStyle/>
                    <a:p>
                      <a:pPr algn="l" rtl="0" fontAlgn="ctr"/>
                      <a:r>
                        <a:rPr lang="en-US" sz="1500" u="none" strike="noStrike">
                          <a:effectLst/>
                        </a:rPr>
                        <a:t>~10++  </a:t>
                      </a:r>
                      <a:endParaRPr lang="en-US" sz="1500" b="1" i="0" u="none" strike="noStrike">
                        <a:solidFill>
                          <a:srgbClr val="000000"/>
                        </a:solidFill>
                        <a:effectLst/>
                        <a:latin typeface="Calibri" panose="020F0502020204030204" pitchFamily="34" charset="0"/>
                      </a:endParaRPr>
                    </a:p>
                  </a:txBody>
                  <a:tcPr marL="9215" marR="9215" marT="9215" marB="0" anchor="ctr"/>
                </a:tc>
                <a:extLst>
                  <a:ext uri="{0D108BD9-81ED-4DB2-BD59-A6C34878D82A}">
                    <a16:rowId xmlns:a16="http://schemas.microsoft.com/office/drawing/2014/main" val="3902409318"/>
                  </a:ext>
                </a:extLst>
              </a:tr>
              <a:tr h="280919">
                <a:tc>
                  <a:txBody>
                    <a:bodyPr/>
                    <a:lstStyle/>
                    <a:p>
                      <a:pPr algn="l" rtl="0" fontAlgn="ctr"/>
                      <a:r>
                        <a:rPr lang="en-US" sz="1500" u="none" strike="noStrike">
                          <a:effectLst/>
                        </a:rPr>
                        <a:t>Capital stock turnover </a:t>
                      </a:r>
                      <a:endParaRPr lang="en-US" sz="1500" b="1" i="0" u="none" strike="noStrike">
                        <a:solidFill>
                          <a:srgbClr val="000000"/>
                        </a:solidFill>
                        <a:effectLst/>
                        <a:latin typeface="Calibri" panose="020F0502020204030204" pitchFamily="34" charset="0"/>
                      </a:endParaRPr>
                    </a:p>
                  </a:txBody>
                  <a:tcPr marL="9215" marR="9215" marT="9215" marB="0" anchor="ctr"/>
                </a:tc>
                <a:tc>
                  <a:txBody>
                    <a:bodyPr/>
                    <a:lstStyle/>
                    <a:p>
                      <a:pPr algn="l" fontAlgn="b"/>
                      <a:endParaRPr lang="en-US" sz="1500" b="0" i="0" u="none" strike="noStrike">
                        <a:solidFill>
                          <a:srgbClr val="000000"/>
                        </a:solidFill>
                        <a:effectLst/>
                        <a:latin typeface="Calibri" panose="020F0502020204030204" pitchFamily="34" charset="0"/>
                      </a:endParaRPr>
                    </a:p>
                  </a:txBody>
                  <a:tcPr marL="9215" marR="9215" marT="9215" marB="0" anchor="b"/>
                </a:tc>
                <a:tc>
                  <a:txBody>
                    <a:bodyPr/>
                    <a:lstStyle/>
                    <a:p>
                      <a:pPr algn="l" rtl="0" fontAlgn="ctr"/>
                      <a:r>
                        <a:rPr lang="en-US" sz="1500" u="none" strike="noStrike" dirty="0">
                          <a:effectLst/>
                        </a:rPr>
                        <a:t>~ 10 - 100</a:t>
                      </a:r>
                      <a:endParaRPr lang="en-US" sz="1500" b="1" i="0" u="none" strike="noStrike" dirty="0">
                        <a:solidFill>
                          <a:srgbClr val="000000"/>
                        </a:solidFill>
                        <a:effectLst/>
                        <a:latin typeface="Calibri" panose="020F0502020204030204" pitchFamily="34" charset="0"/>
                      </a:endParaRPr>
                    </a:p>
                  </a:txBody>
                  <a:tcPr marL="9215" marR="9215" marT="9215" marB="0" anchor="ctr"/>
                </a:tc>
                <a:extLst>
                  <a:ext uri="{0D108BD9-81ED-4DB2-BD59-A6C34878D82A}">
                    <a16:rowId xmlns:a16="http://schemas.microsoft.com/office/drawing/2014/main" val="412322854"/>
                  </a:ext>
                </a:extLst>
              </a:tr>
              <a:tr h="280919">
                <a:tc>
                  <a:txBody>
                    <a:bodyPr/>
                    <a:lstStyle/>
                    <a:p>
                      <a:pPr algn="l" rtl="0" fontAlgn="ctr"/>
                      <a:r>
                        <a:rPr lang="en-US" sz="1500" u="none" strike="noStrike">
                          <a:effectLst/>
                        </a:rPr>
                        <a:t>Cars</a:t>
                      </a:r>
                      <a:endParaRPr lang="en-US" sz="1500" b="1" i="0" u="none" strike="noStrike">
                        <a:solidFill>
                          <a:srgbClr val="000000"/>
                        </a:solidFill>
                        <a:effectLst/>
                        <a:latin typeface="Calibri" panose="020F0502020204030204" pitchFamily="34" charset="0"/>
                      </a:endParaRPr>
                    </a:p>
                  </a:txBody>
                  <a:tcPr marL="9215" marR="9215" marT="9215" marB="0" anchor="ctr"/>
                </a:tc>
                <a:tc>
                  <a:txBody>
                    <a:bodyPr/>
                    <a:lstStyle/>
                    <a:p>
                      <a:pPr algn="l" fontAlgn="b"/>
                      <a:endParaRPr lang="en-US" sz="1500" b="0" i="0" u="none" strike="noStrike">
                        <a:solidFill>
                          <a:srgbClr val="000000"/>
                        </a:solidFill>
                        <a:effectLst/>
                        <a:latin typeface="Calibri" panose="020F0502020204030204" pitchFamily="34" charset="0"/>
                      </a:endParaRPr>
                    </a:p>
                  </a:txBody>
                  <a:tcPr marL="9215" marR="9215" marT="9215" marB="0" anchor="b"/>
                </a:tc>
                <a:tc>
                  <a:txBody>
                    <a:bodyPr/>
                    <a:lstStyle/>
                    <a:p>
                      <a:pPr algn="l" rtl="0" fontAlgn="ctr"/>
                      <a:r>
                        <a:rPr lang="en-US" sz="1500" u="none" strike="noStrike">
                          <a:effectLst/>
                        </a:rPr>
                        <a:t>~  15 </a:t>
                      </a:r>
                      <a:endParaRPr lang="en-US" sz="1500" b="1" i="0" u="none" strike="noStrike">
                        <a:solidFill>
                          <a:srgbClr val="000000"/>
                        </a:solidFill>
                        <a:effectLst/>
                        <a:latin typeface="Calibri" panose="020F0502020204030204" pitchFamily="34" charset="0"/>
                      </a:endParaRPr>
                    </a:p>
                  </a:txBody>
                  <a:tcPr marL="9215" marR="9215" marT="9215" marB="0" anchor="ctr"/>
                </a:tc>
                <a:extLst>
                  <a:ext uri="{0D108BD9-81ED-4DB2-BD59-A6C34878D82A}">
                    <a16:rowId xmlns:a16="http://schemas.microsoft.com/office/drawing/2014/main" val="502331498"/>
                  </a:ext>
                </a:extLst>
              </a:tr>
              <a:tr h="280919">
                <a:tc>
                  <a:txBody>
                    <a:bodyPr/>
                    <a:lstStyle/>
                    <a:p>
                      <a:pPr algn="l" rtl="0" fontAlgn="ctr"/>
                      <a:r>
                        <a:rPr lang="en-US" sz="1500" u="none" strike="noStrike">
                          <a:effectLst/>
                        </a:rPr>
                        <a:t>Appliances</a:t>
                      </a:r>
                      <a:endParaRPr lang="en-US" sz="1500" b="1" i="0" u="none" strike="noStrike">
                        <a:solidFill>
                          <a:srgbClr val="000000"/>
                        </a:solidFill>
                        <a:effectLst/>
                        <a:latin typeface="Calibri" panose="020F0502020204030204" pitchFamily="34" charset="0"/>
                      </a:endParaRPr>
                    </a:p>
                  </a:txBody>
                  <a:tcPr marL="9215" marR="9215" marT="9215" marB="0" anchor="ctr"/>
                </a:tc>
                <a:tc>
                  <a:txBody>
                    <a:bodyPr/>
                    <a:lstStyle/>
                    <a:p>
                      <a:pPr algn="l" fontAlgn="b"/>
                      <a:endParaRPr lang="en-US" sz="1500" b="0" i="0" u="none" strike="noStrike">
                        <a:solidFill>
                          <a:srgbClr val="000000"/>
                        </a:solidFill>
                        <a:effectLst/>
                        <a:latin typeface="Calibri" panose="020F0502020204030204" pitchFamily="34" charset="0"/>
                      </a:endParaRPr>
                    </a:p>
                  </a:txBody>
                  <a:tcPr marL="9215" marR="9215" marT="9215" marB="0" anchor="b"/>
                </a:tc>
                <a:tc>
                  <a:txBody>
                    <a:bodyPr/>
                    <a:lstStyle/>
                    <a:p>
                      <a:pPr algn="l" rtl="0" fontAlgn="ctr"/>
                      <a:r>
                        <a:rPr lang="en-US" sz="1500" u="none" strike="noStrike">
                          <a:effectLst/>
                        </a:rPr>
                        <a:t>~  10-20</a:t>
                      </a:r>
                      <a:endParaRPr lang="en-US" sz="1500" b="1" i="0" u="none" strike="noStrike">
                        <a:solidFill>
                          <a:srgbClr val="000000"/>
                        </a:solidFill>
                        <a:effectLst/>
                        <a:latin typeface="Calibri" panose="020F0502020204030204" pitchFamily="34" charset="0"/>
                      </a:endParaRPr>
                    </a:p>
                  </a:txBody>
                  <a:tcPr marL="9215" marR="9215" marT="9215" marB="0" anchor="ctr"/>
                </a:tc>
                <a:extLst>
                  <a:ext uri="{0D108BD9-81ED-4DB2-BD59-A6C34878D82A}">
                    <a16:rowId xmlns:a16="http://schemas.microsoft.com/office/drawing/2014/main" val="3415210448"/>
                  </a:ext>
                </a:extLst>
              </a:tr>
              <a:tr h="280919">
                <a:tc>
                  <a:txBody>
                    <a:bodyPr/>
                    <a:lstStyle/>
                    <a:p>
                      <a:pPr algn="l" rtl="0" fontAlgn="ctr"/>
                      <a:r>
                        <a:rPr lang="en-US" sz="1500" u="none" strike="noStrike">
                          <a:effectLst/>
                        </a:rPr>
                        <a:t>Industrial Equipment</a:t>
                      </a:r>
                      <a:endParaRPr lang="en-US" sz="1500" b="1" i="0" u="none" strike="noStrike">
                        <a:solidFill>
                          <a:srgbClr val="000000"/>
                        </a:solidFill>
                        <a:effectLst/>
                        <a:latin typeface="Calibri" panose="020F0502020204030204" pitchFamily="34" charset="0"/>
                      </a:endParaRPr>
                    </a:p>
                  </a:txBody>
                  <a:tcPr marL="9215" marR="9215" marT="9215" marB="0" anchor="ctr"/>
                </a:tc>
                <a:tc>
                  <a:txBody>
                    <a:bodyPr/>
                    <a:lstStyle/>
                    <a:p>
                      <a:pPr algn="l" fontAlgn="b"/>
                      <a:endParaRPr lang="en-US" sz="1500" b="0" i="0" u="none" strike="noStrike">
                        <a:solidFill>
                          <a:srgbClr val="000000"/>
                        </a:solidFill>
                        <a:effectLst/>
                        <a:latin typeface="Calibri" panose="020F0502020204030204" pitchFamily="34" charset="0"/>
                      </a:endParaRPr>
                    </a:p>
                  </a:txBody>
                  <a:tcPr marL="9215" marR="9215" marT="9215" marB="0" anchor="b"/>
                </a:tc>
                <a:tc>
                  <a:txBody>
                    <a:bodyPr/>
                    <a:lstStyle/>
                    <a:p>
                      <a:pPr algn="l" rtl="0" fontAlgn="ctr"/>
                      <a:r>
                        <a:rPr lang="en-US" sz="1500" u="none" strike="noStrike">
                          <a:effectLst/>
                        </a:rPr>
                        <a:t>~  10-30/40+</a:t>
                      </a:r>
                      <a:endParaRPr lang="en-US" sz="1500" b="1" i="0" u="none" strike="noStrike">
                        <a:solidFill>
                          <a:srgbClr val="000000"/>
                        </a:solidFill>
                        <a:effectLst/>
                        <a:latin typeface="Calibri" panose="020F0502020204030204" pitchFamily="34" charset="0"/>
                      </a:endParaRPr>
                    </a:p>
                  </a:txBody>
                  <a:tcPr marL="9215" marR="9215" marT="9215" marB="0" anchor="ctr"/>
                </a:tc>
                <a:extLst>
                  <a:ext uri="{0D108BD9-81ED-4DB2-BD59-A6C34878D82A}">
                    <a16:rowId xmlns:a16="http://schemas.microsoft.com/office/drawing/2014/main" val="1321579079"/>
                  </a:ext>
                </a:extLst>
              </a:tr>
              <a:tr h="280919">
                <a:tc>
                  <a:txBody>
                    <a:bodyPr/>
                    <a:lstStyle/>
                    <a:p>
                      <a:pPr algn="l" rtl="0" fontAlgn="ctr"/>
                      <a:r>
                        <a:rPr lang="en-US" sz="1500" u="none" strike="noStrike">
                          <a:effectLst/>
                        </a:rPr>
                        <a:t>Power plants</a:t>
                      </a:r>
                      <a:endParaRPr lang="en-US" sz="1500" b="1" i="0" u="none" strike="noStrike">
                        <a:solidFill>
                          <a:srgbClr val="000000"/>
                        </a:solidFill>
                        <a:effectLst/>
                        <a:latin typeface="Calibri" panose="020F0502020204030204" pitchFamily="34" charset="0"/>
                      </a:endParaRPr>
                    </a:p>
                  </a:txBody>
                  <a:tcPr marL="9215" marR="9215" marT="9215" marB="0" anchor="ctr">
                    <a:solidFill>
                      <a:schemeClr val="accent4">
                        <a:lumMod val="60000"/>
                        <a:lumOff val="40000"/>
                      </a:schemeClr>
                    </a:solidFill>
                  </a:tcPr>
                </a:tc>
                <a:tc>
                  <a:txBody>
                    <a:bodyPr/>
                    <a:lstStyle/>
                    <a:p>
                      <a:pPr algn="l" fontAlgn="b"/>
                      <a:endParaRPr lang="en-US" sz="1500" b="0" i="0" u="none" strike="noStrike">
                        <a:solidFill>
                          <a:srgbClr val="000000"/>
                        </a:solidFill>
                        <a:effectLst/>
                        <a:latin typeface="Calibri" panose="020F0502020204030204" pitchFamily="34" charset="0"/>
                      </a:endParaRPr>
                    </a:p>
                  </a:txBody>
                  <a:tcPr marL="9215" marR="9215" marT="9215" marB="0" anchor="b">
                    <a:solidFill>
                      <a:schemeClr val="accent4">
                        <a:lumMod val="60000"/>
                        <a:lumOff val="40000"/>
                      </a:schemeClr>
                    </a:solidFill>
                  </a:tcPr>
                </a:tc>
                <a:tc>
                  <a:txBody>
                    <a:bodyPr/>
                    <a:lstStyle/>
                    <a:p>
                      <a:pPr algn="l" rtl="0" fontAlgn="ctr"/>
                      <a:r>
                        <a:rPr lang="en-US" sz="1500" u="none" strike="noStrike" dirty="0">
                          <a:effectLst/>
                        </a:rPr>
                        <a:t>~  40 </a:t>
                      </a:r>
                      <a:endParaRPr lang="en-US" sz="1500" b="1" i="0" u="none" strike="noStrike" dirty="0">
                        <a:solidFill>
                          <a:srgbClr val="000000"/>
                        </a:solidFill>
                        <a:effectLst/>
                        <a:latin typeface="Calibri" panose="020F0502020204030204" pitchFamily="34" charset="0"/>
                      </a:endParaRPr>
                    </a:p>
                  </a:txBody>
                  <a:tcPr marL="9215" marR="9215" marT="9215" marB="0" anchor="ctr">
                    <a:solidFill>
                      <a:schemeClr val="accent4">
                        <a:lumMod val="60000"/>
                        <a:lumOff val="40000"/>
                      </a:schemeClr>
                    </a:solidFill>
                  </a:tcPr>
                </a:tc>
                <a:extLst>
                  <a:ext uri="{0D108BD9-81ED-4DB2-BD59-A6C34878D82A}">
                    <a16:rowId xmlns:a16="http://schemas.microsoft.com/office/drawing/2014/main" val="4232688974"/>
                  </a:ext>
                </a:extLst>
              </a:tr>
              <a:tr h="280919">
                <a:tc>
                  <a:txBody>
                    <a:bodyPr/>
                    <a:lstStyle/>
                    <a:p>
                      <a:pPr algn="l" rtl="0" fontAlgn="ctr"/>
                      <a:r>
                        <a:rPr lang="en-US" sz="1500" u="none" strike="noStrike">
                          <a:effectLst/>
                        </a:rPr>
                        <a:t>Buildings</a:t>
                      </a:r>
                      <a:endParaRPr lang="en-US" sz="1500" b="1" i="0" u="none" strike="noStrike">
                        <a:solidFill>
                          <a:srgbClr val="000000"/>
                        </a:solidFill>
                        <a:effectLst/>
                        <a:latin typeface="Calibri" panose="020F0502020204030204" pitchFamily="34" charset="0"/>
                      </a:endParaRPr>
                    </a:p>
                  </a:txBody>
                  <a:tcPr marL="9215" marR="9215" marT="9215" marB="0" anchor="ctr">
                    <a:solidFill>
                      <a:schemeClr val="accent4">
                        <a:lumMod val="60000"/>
                        <a:lumOff val="40000"/>
                      </a:schemeClr>
                    </a:solidFill>
                  </a:tcPr>
                </a:tc>
                <a:tc>
                  <a:txBody>
                    <a:bodyPr/>
                    <a:lstStyle/>
                    <a:p>
                      <a:pPr algn="l" fontAlgn="b"/>
                      <a:endParaRPr lang="en-US" sz="1500" b="0" i="0" u="none" strike="noStrike">
                        <a:solidFill>
                          <a:srgbClr val="000000"/>
                        </a:solidFill>
                        <a:effectLst/>
                        <a:latin typeface="Calibri" panose="020F0502020204030204" pitchFamily="34" charset="0"/>
                      </a:endParaRPr>
                    </a:p>
                  </a:txBody>
                  <a:tcPr marL="9215" marR="9215" marT="9215" marB="0" anchor="b">
                    <a:solidFill>
                      <a:schemeClr val="accent4">
                        <a:lumMod val="60000"/>
                        <a:lumOff val="40000"/>
                      </a:schemeClr>
                    </a:solidFill>
                  </a:tcPr>
                </a:tc>
                <a:tc>
                  <a:txBody>
                    <a:bodyPr/>
                    <a:lstStyle/>
                    <a:p>
                      <a:pPr algn="l" rtl="0" fontAlgn="ctr"/>
                      <a:r>
                        <a:rPr lang="en-US" sz="1500" u="none" strike="noStrike" dirty="0">
                          <a:effectLst/>
                        </a:rPr>
                        <a:t>~  80 </a:t>
                      </a:r>
                      <a:endParaRPr lang="en-US" sz="1500" b="1" i="0" u="none" strike="noStrike" dirty="0">
                        <a:solidFill>
                          <a:srgbClr val="000000"/>
                        </a:solidFill>
                        <a:effectLst/>
                        <a:latin typeface="Calibri" panose="020F0502020204030204" pitchFamily="34" charset="0"/>
                      </a:endParaRPr>
                    </a:p>
                  </a:txBody>
                  <a:tcPr marL="9215" marR="9215" marT="9215" marB="0" anchor="ctr">
                    <a:solidFill>
                      <a:schemeClr val="accent4">
                        <a:lumMod val="60000"/>
                        <a:lumOff val="40000"/>
                      </a:schemeClr>
                    </a:solidFill>
                  </a:tcPr>
                </a:tc>
                <a:extLst>
                  <a:ext uri="{0D108BD9-81ED-4DB2-BD59-A6C34878D82A}">
                    <a16:rowId xmlns:a16="http://schemas.microsoft.com/office/drawing/2014/main" val="1963322513"/>
                  </a:ext>
                </a:extLst>
              </a:tr>
              <a:tr h="280919">
                <a:tc>
                  <a:txBody>
                    <a:bodyPr/>
                    <a:lstStyle/>
                    <a:p>
                      <a:pPr algn="l" rtl="0" fontAlgn="ctr"/>
                      <a:r>
                        <a:rPr lang="en-US" sz="1500" u="none" strike="noStrike">
                          <a:effectLst/>
                        </a:rPr>
                        <a:t>Urban form</a:t>
                      </a:r>
                      <a:endParaRPr lang="en-US" sz="1500" b="1" i="0" u="none" strike="noStrike">
                        <a:solidFill>
                          <a:srgbClr val="000000"/>
                        </a:solidFill>
                        <a:effectLst/>
                        <a:latin typeface="Calibri" panose="020F0502020204030204" pitchFamily="34" charset="0"/>
                      </a:endParaRPr>
                    </a:p>
                  </a:txBody>
                  <a:tcPr marL="9215" marR="9215" marT="9215" marB="0" anchor="ctr"/>
                </a:tc>
                <a:tc>
                  <a:txBody>
                    <a:bodyPr/>
                    <a:lstStyle/>
                    <a:p>
                      <a:pPr algn="l" fontAlgn="b"/>
                      <a:endParaRPr lang="en-US" sz="1500" b="0" i="0" u="none" strike="noStrike">
                        <a:solidFill>
                          <a:srgbClr val="000000"/>
                        </a:solidFill>
                        <a:effectLst/>
                        <a:latin typeface="Calibri" panose="020F0502020204030204" pitchFamily="34" charset="0"/>
                      </a:endParaRPr>
                    </a:p>
                  </a:txBody>
                  <a:tcPr marL="9215" marR="9215" marT="9215" marB="0" anchor="b"/>
                </a:tc>
                <a:tc>
                  <a:txBody>
                    <a:bodyPr/>
                    <a:lstStyle/>
                    <a:p>
                      <a:pPr algn="l" rtl="0" fontAlgn="ctr"/>
                      <a:r>
                        <a:rPr lang="en-US" sz="1500" u="none" strike="noStrike">
                          <a:effectLst/>
                        </a:rPr>
                        <a:t>~100’s </a:t>
                      </a:r>
                      <a:endParaRPr lang="en-US" sz="1500" b="1" i="0" u="none" strike="noStrike">
                        <a:solidFill>
                          <a:srgbClr val="000000"/>
                        </a:solidFill>
                        <a:effectLst/>
                        <a:latin typeface="Calibri" panose="020F0502020204030204" pitchFamily="34" charset="0"/>
                      </a:endParaRPr>
                    </a:p>
                  </a:txBody>
                  <a:tcPr marL="9215" marR="9215" marT="9215" marB="0" anchor="ctr"/>
                </a:tc>
                <a:extLst>
                  <a:ext uri="{0D108BD9-81ED-4DB2-BD59-A6C34878D82A}">
                    <a16:rowId xmlns:a16="http://schemas.microsoft.com/office/drawing/2014/main" val="2933737216"/>
                  </a:ext>
                </a:extLst>
              </a:tr>
              <a:tr h="280919">
                <a:tc>
                  <a:txBody>
                    <a:bodyPr/>
                    <a:lstStyle/>
                    <a:p>
                      <a:pPr algn="l" rtl="0" fontAlgn="ctr"/>
                      <a:r>
                        <a:rPr lang="en-US" sz="1500" u="none" strike="noStrike">
                          <a:effectLst/>
                        </a:rPr>
                        <a:t>Lifetime of Greenhouse Gases</a:t>
                      </a:r>
                      <a:endParaRPr lang="en-US" sz="1500" b="1" i="0" u="none" strike="noStrike">
                        <a:solidFill>
                          <a:srgbClr val="000000"/>
                        </a:solidFill>
                        <a:effectLst/>
                        <a:latin typeface="Calibri" panose="020F0502020204030204" pitchFamily="34" charset="0"/>
                      </a:endParaRPr>
                    </a:p>
                  </a:txBody>
                  <a:tcPr marL="9215" marR="9215" marT="9215" marB="0" anchor="ctr"/>
                </a:tc>
                <a:tc>
                  <a:txBody>
                    <a:bodyPr/>
                    <a:lstStyle/>
                    <a:p>
                      <a:pPr algn="l" fontAlgn="b"/>
                      <a:endParaRPr lang="en-US" sz="1500" b="0" i="0" u="none" strike="noStrike">
                        <a:solidFill>
                          <a:srgbClr val="000000"/>
                        </a:solidFill>
                        <a:effectLst/>
                        <a:latin typeface="Calibri" panose="020F0502020204030204" pitchFamily="34" charset="0"/>
                      </a:endParaRPr>
                    </a:p>
                  </a:txBody>
                  <a:tcPr marL="9215" marR="9215" marT="9215" marB="0" anchor="b"/>
                </a:tc>
                <a:tc>
                  <a:txBody>
                    <a:bodyPr/>
                    <a:lstStyle/>
                    <a:p>
                      <a:pPr algn="l" rtl="0" fontAlgn="ctr"/>
                      <a:r>
                        <a:rPr lang="en-US" sz="1500" u="none" strike="noStrike">
                          <a:effectLst/>
                        </a:rPr>
                        <a:t>~100’s-1000’s</a:t>
                      </a:r>
                      <a:endParaRPr lang="en-US" sz="1500" b="1" i="0" u="none" strike="noStrike">
                        <a:solidFill>
                          <a:srgbClr val="000000"/>
                        </a:solidFill>
                        <a:effectLst/>
                        <a:latin typeface="Calibri" panose="020F0502020204030204" pitchFamily="34" charset="0"/>
                      </a:endParaRPr>
                    </a:p>
                  </a:txBody>
                  <a:tcPr marL="9215" marR="9215" marT="9215" marB="0" anchor="ctr"/>
                </a:tc>
                <a:extLst>
                  <a:ext uri="{0D108BD9-81ED-4DB2-BD59-A6C34878D82A}">
                    <a16:rowId xmlns:a16="http://schemas.microsoft.com/office/drawing/2014/main" val="3367862799"/>
                  </a:ext>
                </a:extLst>
              </a:tr>
              <a:tr h="280919">
                <a:tc>
                  <a:txBody>
                    <a:bodyPr/>
                    <a:lstStyle/>
                    <a:p>
                      <a:pPr algn="l" rtl="0" fontAlgn="ctr"/>
                      <a:r>
                        <a:rPr lang="en-US" sz="1500" u="none" strike="noStrike">
                          <a:effectLst/>
                        </a:rPr>
                        <a:t>Reversal of Land Use Change</a:t>
                      </a:r>
                      <a:endParaRPr lang="en-US" sz="1500" b="1" i="0" u="none" strike="noStrike">
                        <a:solidFill>
                          <a:srgbClr val="000000"/>
                        </a:solidFill>
                        <a:effectLst/>
                        <a:latin typeface="Calibri" panose="020F0502020204030204" pitchFamily="34" charset="0"/>
                      </a:endParaRPr>
                    </a:p>
                  </a:txBody>
                  <a:tcPr marL="9215" marR="9215" marT="9215" marB="0" anchor="ctr"/>
                </a:tc>
                <a:tc>
                  <a:txBody>
                    <a:bodyPr/>
                    <a:lstStyle/>
                    <a:p>
                      <a:pPr algn="l" fontAlgn="b"/>
                      <a:endParaRPr lang="en-US" sz="1500" b="0" i="0" u="none" strike="noStrike">
                        <a:solidFill>
                          <a:srgbClr val="000000"/>
                        </a:solidFill>
                        <a:effectLst/>
                        <a:latin typeface="Calibri" panose="020F0502020204030204" pitchFamily="34" charset="0"/>
                      </a:endParaRPr>
                    </a:p>
                  </a:txBody>
                  <a:tcPr marL="9215" marR="9215" marT="9215" marB="0" anchor="b"/>
                </a:tc>
                <a:tc>
                  <a:txBody>
                    <a:bodyPr/>
                    <a:lstStyle/>
                    <a:p>
                      <a:pPr algn="l" rtl="0" fontAlgn="ctr"/>
                      <a:r>
                        <a:rPr lang="en-US" sz="1500" u="none" strike="noStrike">
                          <a:effectLst/>
                        </a:rPr>
                        <a:t>~100’s</a:t>
                      </a:r>
                      <a:endParaRPr lang="en-US" sz="1500" b="1" i="0" u="none" strike="noStrike">
                        <a:solidFill>
                          <a:srgbClr val="000000"/>
                        </a:solidFill>
                        <a:effectLst/>
                        <a:latin typeface="Calibri" panose="020F0502020204030204" pitchFamily="34" charset="0"/>
                      </a:endParaRPr>
                    </a:p>
                  </a:txBody>
                  <a:tcPr marL="9215" marR="9215" marT="9215" marB="0" anchor="ctr"/>
                </a:tc>
                <a:extLst>
                  <a:ext uri="{0D108BD9-81ED-4DB2-BD59-A6C34878D82A}">
                    <a16:rowId xmlns:a16="http://schemas.microsoft.com/office/drawing/2014/main" val="3176374469"/>
                  </a:ext>
                </a:extLst>
              </a:tr>
              <a:tr h="280919">
                <a:tc>
                  <a:txBody>
                    <a:bodyPr/>
                    <a:lstStyle/>
                    <a:p>
                      <a:pPr algn="l" rtl="0" fontAlgn="ctr"/>
                      <a:r>
                        <a:rPr lang="en-US" sz="1500" u="none" strike="noStrike">
                          <a:effectLst/>
                        </a:rPr>
                        <a:t>Reversal of Extinctions</a:t>
                      </a:r>
                      <a:endParaRPr lang="en-US" sz="1500" b="1" i="0" u="none" strike="noStrike">
                        <a:solidFill>
                          <a:srgbClr val="000000"/>
                        </a:solidFill>
                        <a:effectLst/>
                        <a:latin typeface="Calibri" panose="020F0502020204030204" pitchFamily="34" charset="0"/>
                      </a:endParaRPr>
                    </a:p>
                  </a:txBody>
                  <a:tcPr marL="9215" marR="9215" marT="9215" marB="0" anchor="ctr"/>
                </a:tc>
                <a:tc>
                  <a:txBody>
                    <a:bodyPr/>
                    <a:lstStyle/>
                    <a:p>
                      <a:pPr algn="l" fontAlgn="b"/>
                      <a:endParaRPr lang="en-US" sz="1500" b="0" i="0" u="none" strike="noStrike" dirty="0">
                        <a:solidFill>
                          <a:srgbClr val="000000"/>
                        </a:solidFill>
                        <a:effectLst/>
                        <a:latin typeface="Calibri" panose="020F0502020204030204" pitchFamily="34" charset="0"/>
                      </a:endParaRPr>
                    </a:p>
                  </a:txBody>
                  <a:tcPr marL="9215" marR="9215" marT="9215" marB="0" anchor="b"/>
                </a:tc>
                <a:tc>
                  <a:txBody>
                    <a:bodyPr/>
                    <a:lstStyle/>
                    <a:p>
                      <a:pPr algn="l" rtl="0" fontAlgn="ctr"/>
                      <a:r>
                        <a:rPr lang="en-US" sz="1500" u="none" strike="noStrike" dirty="0">
                          <a:effectLst/>
                        </a:rPr>
                        <a:t>Never</a:t>
                      </a:r>
                      <a:endParaRPr lang="en-US" sz="1500" b="1" i="0" u="none" strike="noStrike" dirty="0">
                        <a:solidFill>
                          <a:srgbClr val="000000"/>
                        </a:solidFill>
                        <a:effectLst/>
                        <a:latin typeface="Calibri" panose="020F0502020204030204" pitchFamily="34" charset="0"/>
                      </a:endParaRPr>
                    </a:p>
                  </a:txBody>
                  <a:tcPr marL="9215" marR="9215" marT="9215" marB="0" anchor="ctr"/>
                </a:tc>
                <a:extLst>
                  <a:ext uri="{0D108BD9-81ED-4DB2-BD59-A6C34878D82A}">
                    <a16:rowId xmlns:a16="http://schemas.microsoft.com/office/drawing/2014/main" val="2673299728"/>
                  </a:ext>
                </a:extLst>
              </a:tr>
            </a:tbl>
          </a:graphicData>
        </a:graphic>
      </p:graphicFrame>
      <p:pic>
        <p:nvPicPr>
          <p:cNvPr id="12" name="Picture 11">
            <a:extLst>
              <a:ext uri="{FF2B5EF4-FFF2-40B4-BE49-F238E27FC236}">
                <a16:creationId xmlns:a16="http://schemas.microsoft.com/office/drawing/2014/main" id="{1050D485-8424-5D8E-6878-074CFDE219C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92" y="6356343"/>
            <a:ext cx="1423254" cy="501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89D35B1-0ED5-4358-8CAE-A9E49412AA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0" name="Freeform 6">
              <a:extLst>
                <a:ext uri="{FF2B5EF4-FFF2-40B4-BE49-F238E27FC236}">
                  <a16:creationId xmlns:a16="http://schemas.microsoft.com/office/drawing/2014/main" id="{DDEF6545-5A42-469E-8778-86CA01CD46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1" name="Freeform 7">
              <a:extLst>
                <a:ext uri="{FF2B5EF4-FFF2-40B4-BE49-F238E27FC236}">
                  <a16:creationId xmlns:a16="http://schemas.microsoft.com/office/drawing/2014/main" id="{3B08853F-842C-4D0A-9A89-D05CB3990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2" name="Freeform 8">
              <a:extLst>
                <a:ext uri="{FF2B5EF4-FFF2-40B4-BE49-F238E27FC236}">
                  <a16:creationId xmlns:a16="http://schemas.microsoft.com/office/drawing/2014/main" id="{A436FB18-2D01-4AAB-AD10-2D1208310F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3" name="Freeform 9">
              <a:extLst>
                <a:ext uri="{FF2B5EF4-FFF2-40B4-BE49-F238E27FC236}">
                  <a16:creationId xmlns:a16="http://schemas.microsoft.com/office/drawing/2014/main" id="{9EFB8341-7A7B-46E4-AF94-689147AD05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4" name="Freeform 10">
              <a:extLst>
                <a:ext uri="{FF2B5EF4-FFF2-40B4-BE49-F238E27FC236}">
                  <a16:creationId xmlns:a16="http://schemas.microsoft.com/office/drawing/2014/main" id="{C4D84136-7804-4605-AC9F-238A3665E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5" name="Freeform 11">
              <a:extLst>
                <a:ext uri="{FF2B5EF4-FFF2-40B4-BE49-F238E27FC236}">
                  <a16:creationId xmlns:a16="http://schemas.microsoft.com/office/drawing/2014/main" id="{4EC6F81C-51C2-4A6F-8B94-562DA67362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grpSp>
        <p:nvGrpSpPr>
          <p:cNvPr id="17" name="Group 16">
            <a:extLst>
              <a:ext uri="{FF2B5EF4-FFF2-40B4-BE49-F238E27FC236}">
                <a16:creationId xmlns:a16="http://schemas.microsoft.com/office/drawing/2014/main" id="{DD65B30C-427F-449E-B039-E288E85D8A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8" name="Freeform 6">
              <a:extLst>
                <a:ext uri="{FF2B5EF4-FFF2-40B4-BE49-F238E27FC236}">
                  <a16:creationId xmlns:a16="http://schemas.microsoft.com/office/drawing/2014/main" id="{9F47D947-83F7-46E3-872B-0777122A0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9" name="Freeform 7">
              <a:extLst>
                <a:ext uri="{FF2B5EF4-FFF2-40B4-BE49-F238E27FC236}">
                  <a16:creationId xmlns:a16="http://schemas.microsoft.com/office/drawing/2014/main" id="{60C7B45B-6634-46FA-862D-B86F1C3C5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20" name="Freeform 8">
              <a:extLst>
                <a:ext uri="{FF2B5EF4-FFF2-40B4-BE49-F238E27FC236}">
                  <a16:creationId xmlns:a16="http://schemas.microsoft.com/office/drawing/2014/main" id="{C7504CC0-DD94-4ED9-ADC9-6FE7AEA33F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21" name="Freeform 9">
              <a:extLst>
                <a:ext uri="{FF2B5EF4-FFF2-40B4-BE49-F238E27FC236}">
                  <a16:creationId xmlns:a16="http://schemas.microsoft.com/office/drawing/2014/main" id="{64268326-B6DD-4E00-9788-6C319279AC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2" name="Freeform 10">
              <a:extLst>
                <a:ext uri="{FF2B5EF4-FFF2-40B4-BE49-F238E27FC236}">
                  <a16:creationId xmlns:a16="http://schemas.microsoft.com/office/drawing/2014/main" id="{92C7B3DE-DB23-4AAC-B142-C803C0C0A1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3" name="Freeform 11">
              <a:extLst>
                <a:ext uri="{FF2B5EF4-FFF2-40B4-BE49-F238E27FC236}">
                  <a16:creationId xmlns:a16="http://schemas.microsoft.com/office/drawing/2014/main" id="{1EEF04DC-4E0D-4127-A98D-EA81C3B2DE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5" name="Freeform: Shape 24">
            <a:extLst>
              <a:ext uri="{FF2B5EF4-FFF2-40B4-BE49-F238E27FC236}">
                <a16:creationId xmlns:a16="http://schemas.microsoft.com/office/drawing/2014/main" id="{084966D2-3C9B-4F47-8231-1DEC33D3BD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6066" y="321734"/>
            <a:ext cx="11074201" cy="6214533"/>
          </a:xfrm>
          <a:custGeom>
            <a:avLst/>
            <a:gdLst>
              <a:gd name="connsiteX0" fmla="*/ 815396 w 11074201"/>
              <a:gd name="connsiteY0" fmla="*/ 0 h 6214533"/>
              <a:gd name="connsiteX1" fmla="*/ 11074201 w 11074201"/>
              <a:gd name="connsiteY1" fmla="*/ 0 h 6214533"/>
              <a:gd name="connsiteX2" fmla="*/ 11074201 w 11074201"/>
              <a:gd name="connsiteY2" fmla="*/ 6214533 h 6214533"/>
              <a:gd name="connsiteX3" fmla="*/ 1498193 w 11074201"/>
              <a:gd name="connsiteY3" fmla="*/ 6214533 h 6214533"/>
              <a:gd name="connsiteX4" fmla="*/ 0 w 11074201"/>
              <a:gd name="connsiteY4" fmla="*/ 4992543 h 6214533"/>
              <a:gd name="connsiteX5" fmla="*/ 433971 w 11074201"/>
              <a:gd name="connsiteY5" fmla="*/ 2335405 h 6214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74201" h="6214533">
                <a:moveTo>
                  <a:pt x="815396" y="0"/>
                </a:moveTo>
                <a:lnTo>
                  <a:pt x="11074201" y="0"/>
                </a:lnTo>
                <a:lnTo>
                  <a:pt x="11074201" y="6214533"/>
                </a:lnTo>
                <a:lnTo>
                  <a:pt x="1498193" y="6214533"/>
                </a:lnTo>
                <a:lnTo>
                  <a:pt x="0" y="4992543"/>
                </a:lnTo>
                <a:cubicBezTo>
                  <a:pt x="141071" y="4106831"/>
                  <a:pt x="287521" y="3221118"/>
                  <a:pt x="433971" y="2335405"/>
                </a:cubicBezTo>
                <a:close/>
              </a:path>
            </a:pathLst>
          </a:custGeom>
          <a:solidFill>
            <a:srgbClr val="FFFFFF"/>
          </a:solidFill>
          <a:ln w="38100">
            <a:gradFill flip="none" rotWithShape="1">
              <a:gsLst>
                <a:gs pos="0">
                  <a:schemeClr val="bg2"/>
                </a:gs>
                <a:gs pos="100000">
                  <a:schemeClr val="bg2">
                    <a:lumMod val="75000"/>
                  </a:schemeClr>
                </a:gs>
              </a:gsLst>
              <a:lin ang="5400000" scaled="1"/>
              <a:tileRect/>
            </a:grad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5">
            <a:extLst>
              <a:ext uri="{FF2B5EF4-FFF2-40B4-BE49-F238E27FC236}">
                <a16:creationId xmlns:a16="http://schemas.microsoft.com/office/drawing/2014/main" id="{396EBE00-60EE-984D-5978-B5AFBCC2C44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3334231" y="634181"/>
            <a:ext cx="7132429" cy="590208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E2CEAC05-0E59-FA28-2405-98C502D2C73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92" y="6209071"/>
            <a:ext cx="1841092" cy="648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2307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29" name="Group 9">
            <a:extLst>
              <a:ext uri="{FF2B5EF4-FFF2-40B4-BE49-F238E27FC236}">
                <a16:creationId xmlns:a16="http://schemas.microsoft.com/office/drawing/2014/main" id="{260ACC13-B825-49F3-93DE-C8B8F2FA37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1" name="Freeform 6">
              <a:extLst>
                <a:ext uri="{FF2B5EF4-FFF2-40B4-BE49-F238E27FC236}">
                  <a16:creationId xmlns:a16="http://schemas.microsoft.com/office/drawing/2014/main" id="{F947B31F-CA03-4793-845D-FD86BABC1A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2" name="Freeform 7">
              <a:extLst>
                <a:ext uri="{FF2B5EF4-FFF2-40B4-BE49-F238E27FC236}">
                  <a16:creationId xmlns:a16="http://schemas.microsoft.com/office/drawing/2014/main" id="{DCDDE94D-F78C-4A48-AEA6-E922FC99A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3" name="Freeform 8">
              <a:extLst>
                <a:ext uri="{FF2B5EF4-FFF2-40B4-BE49-F238E27FC236}">
                  <a16:creationId xmlns:a16="http://schemas.microsoft.com/office/drawing/2014/main" id="{3445A886-F3CA-4DE4-90D7-535F9707B7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4" name="Freeform 9">
              <a:extLst>
                <a:ext uri="{FF2B5EF4-FFF2-40B4-BE49-F238E27FC236}">
                  <a16:creationId xmlns:a16="http://schemas.microsoft.com/office/drawing/2014/main" id="{A8999CB6-C053-418B-AE37-E470804D2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5" name="Freeform 10">
              <a:extLst>
                <a:ext uri="{FF2B5EF4-FFF2-40B4-BE49-F238E27FC236}">
                  <a16:creationId xmlns:a16="http://schemas.microsoft.com/office/drawing/2014/main" id="{81EA3E26-BFCD-4396-AE8A-2A9828BFFB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6" name="Freeform 11">
              <a:extLst>
                <a:ext uri="{FF2B5EF4-FFF2-40B4-BE49-F238E27FC236}">
                  <a16:creationId xmlns:a16="http://schemas.microsoft.com/office/drawing/2014/main" id="{5F9BC582-73A6-4D8A-8738-E36476489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useBgFill="1">
        <p:nvSpPr>
          <p:cNvPr id="30" name="Rectangle 17">
            <a:extLst>
              <a:ext uri="{FF2B5EF4-FFF2-40B4-BE49-F238E27FC236}">
                <a16:creationId xmlns:a16="http://schemas.microsoft.com/office/drawing/2014/main" id="{6CA4EC59-B8A3-489A-9FB4-AA0699200E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C883D4E-9C81-A89A-014F-5B9BD354932B}"/>
              </a:ext>
            </a:extLst>
          </p:cNvPr>
          <p:cNvPicPr>
            <a:picLocks noChangeAspect="1"/>
          </p:cNvPicPr>
          <p:nvPr/>
        </p:nvPicPr>
        <p:blipFill rotWithShape="1">
          <a:blip r:embed="rId3">
            <a:extLst>
              <a:ext uri="{BEBA8EAE-BF5A-486C-A8C5-ECC9F3942E4B}">
                <a14:imgProps xmlns:a14="http://schemas.microsoft.com/office/drawing/2010/main">
                  <a14:imgLayer r:embed="rId4">
                    <a14:imgEffect>
                      <a14:artisticPencilSketch/>
                    </a14:imgEffect>
                  </a14:imgLayer>
                </a14:imgProps>
              </a:ext>
            </a:extLst>
          </a:blip>
          <a:srcRect r="-1" b="4524"/>
          <a:stretch/>
        </p:blipFill>
        <p:spPr>
          <a:xfrm>
            <a:off x="20" y="10"/>
            <a:ext cx="12191980" cy="6857990"/>
          </a:xfrm>
          <a:prstGeom prst="rect">
            <a:avLst/>
          </a:prstGeom>
        </p:spPr>
      </p:pic>
      <p:sp>
        <p:nvSpPr>
          <p:cNvPr id="31" name="Freeform 15">
            <a:extLst>
              <a:ext uri="{FF2B5EF4-FFF2-40B4-BE49-F238E27FC236}">
                <a16:creationId xmlns:a16="http://schemas.microsoft.com/office/drawing/2014/main" id="{1143E968-E203-496D-A1AD-2EA10AB3E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flipH="1">
            <a:off x="3005669" y="-16933"/>
            <a:ext cx="9220200" cy="6891867"/>
          </a:xfrm>
          <a:custGeom>
            <a:avLst/>
            <a:gdLst>
              <a:gd name="connsiteX0" fmla="*/ 5427133 w 7340600"/>
              <a:gd name="connsiteY0" fmla="*/ 8466 h 6883400"/>
              <a:gd name="connsiteX1" fmla="*/ 4783666 w 7340600"/>
              <a:gd name="connsiteY1" fmla="*/ 2573866 h 6883400"/>
              <a:gd name="connsiteX2" fmla="*/ 7340600 w 7340600"/>
              <a:gd name="connsiteY2" fmla="*/ 6874933 h 6883400"/>
              <a:gd name="connsiteX3" fmla="*/ 0 w 7340600"/>
              <a:gd name="connsiteY3" fmla="*/ 6883400 h 6883400"/>
              <a:gd name="connsiteX4" fmla="*/ 8466 w 7340600"/>
              <a:gd name="connsiteY4" fmla="*/ 0 h 6883400"/>
              <a:gd name="connsiteX5" fmla="*/ 5427133 w 7340600"/>
              <a:gd name="connsiteY5" fmla="*/ 8466 h 6883400"/>
              <a:gd name="connsiteX0" fmla="*/ 8382001 w 10295468"/>
              <a:gd name="connsiteY0" fmla="*/ 8466 h 6883400"/>
              <a:gd name="connsiteX1" fmla="*/ 7738534 w 10295468"/>
              <a:gd name="connsiteY1" fmla="*/ 2573866 h 6883400"/>
              <a:gd name="connsiteX2" fmla="*/ 10295468 w 10295468"/>
              <a:gd name="connsiteY2" fmla="*/ 6874933 h 6883400"/>
              <a:gd name="connsiteX3" fmla="*/ 2954868 w 10295468"/>
              <a:gd name="connsiteY3" fmla="*/ 6883400 h 6883400"/>
              <a:gd name="connsiteX4" fmla="*/ 0 w 10295468"/>
              <a:gd name="connsiteY4" fmla="*/ 0 h 6883400"/>
              <a:gd name="connsiteX5" fmla="*/ 8382001 w 10295468"/>
              <a:gd name="connsiteY5" fmla="*/ 8466 h 6883400"/>
              <a:gd name="connsiteX0" fmla="*/ 8382001 w 10295468"/>
              <a:gd name="connsiteY0" fmla="*/ 8466 h 6891867"/>
              <a:gd name="connsiteX1" fmla="*/ 7738534 w 10295468"/>
              <a:gd name="connsiteY1" fmla="*/ 2573866 h 6891867"/>
              <a:gd name="connsiteX2" fmla="*/ 10295468 w 10295468"/>
              <a:gd name="connsiteY2" fmla="*/ 6874933 h 6891867"/>
              <a:gd name="connsiteX3" fmla="*/ 16935 w 10295468"/>
              <a:gd name="connsiteY3" fmla="*/ 6891867 h 6891867"/>
              <a:gd name="connsiteX4" fmla="*/ 0 w 10295468"/>
              <a:gd name="connsiteY4" fmla="*/ 0 h 6891867"/>
              <a:gd name="connsiteX5" fmla="*/ 8382001 w 10295468"/>
              <a:gd name="connsiteY5" fmla="*/ 8466 h 6891867"/>
              <a:gd name="connsiteX0" fmla="*/ 8382001 w 8382001"/>
              <a:gd name="connsiteY0" fmla="*/ 8466 h 6891867"/>
              <a:gd name="connsiteX1" fmla="*/ 7738534 w 8382001"/>
              <a:gd name="connsiteY1" fmla="*/ 2573866 h 6891867"/>
              <a:gd name="connsiteX2" fmla="*/ 7340602 w 8382001"/>
              <a:gd name="connsiteY2" fmla="*/ 6883400 h 6891867"/>
              <a:gd name="connsiteX3" fmla="*/ 16935 w 8382001"/>
              <a:gd name="connsiteY3" fmla="*/ 6891867 h 6891867"/>
              <a:gd name="connsiteX4" fmla="*/ 0 w 8382001"/>
              <a:gd name="connsiteY4" fmla="*/ 0 h 6891867"/>
              <a:gd name="connsiteX5" fmla="*/ 8382001 w 8382001"/>
              <a:gd name="connsiteY5" fmla="*/ 8466 h 6891867"/>
              <a:gd name="connsiteX0" fmla="*/ 8382001 w 9220200"/>
              <a:gd name="connsiteY0" fmla="*/ 8466 h 6891867"/>
              <a:gd name="connsiteX1" fmla="*/ 9220200 w 9220200"/>
              <a:gd name="connsiteY1" fmla="*/ 5350932 h 6891867"/>
              <a:gd name="connsiteX2" fmla="*/ 7340602 w 9220200"/>
              <a:gd name="connsiteY2" fmla="*/ 6883400 h 6891867"/>
              <a:gd name="connsiteX3" fmla="*/ 16935 w 9220200"/>
              <a:gd name="connsiteY3" fmla="*/ 6891867 h 6891867"/>
              <a:gd name="connsiteX4" fmla="*/ 0 w 9220200"/>
              <a:gd name="connsiteY4" fmla="*/ 0 h 6891867"/>
              <a:gd name="connsiteX5" fmla="*/ 8382001 w 9220200"/>
              <a:gd name="connsiteY5" fmla="*/ 8466 h 6891867"/>
              <a:gd name="connsiteX0" fmla="*/ 8382001 w 9220200"/>
              <a:gd name="connsiteY0" fmla="*/ 8466 h 6891867"/>
              <a:gd name="connsiteX1" fmla="*/ 9220200 w 9220200"/>
              <a:gd name="connsiteY1" fmla="*/ 5350932 h 6891867"/>
              <a:gd name="connsiteX2" fmla="*/ 7298269 w 9220200"/>
              <a:gd name="connsiteY2" fmla="*/ 6883400 h 6891867"/>
              <a:gd name="connsiteX3" fmla="*/ 16935 w 9220200"/>
              <a:gd name="connsiteY3" fmla="*/ 6891867 h 6891867"/>
              <a:gd name="connsiteX4" fmla="*/ 0 w 9220200"/>
              <a:gd name="connsiteY4" fmla="*/ 0 h 6891867"/>
              <a:gd name="connsiteX5" fmla="*/ 8382001 w 9220200"/>
              <a:gd name="connsiteY5" fmla="*/ 8466 h 689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20200" h="6891867">
                <a:moveTo>
                  <a:pt x="8382001" y="8466"/>
                </a:moveTo>
                <a:lnTo>
                  <a:pt x="9220200" y="5350932"/>
                </a:lnTo>
                <a:lnTo>
                  <a:pt x="7298269" y="6883400"/>
                </a:lnTo>
                <a:lnTo>
                  <a:pt x="16935" y="6891867"/>
                </a:lnTo>
                <a:lnTo>
                  <a:pt x="0" y="0"/>
                </a:lnTo>
                <a:lnTo>
                  <a:pt x="8382001" y="8466"/>
                </a:lnTo>
                <a:close/>
              </a:path>
            </a:pathLst>
          </a:custGeom>
          <a:solidFill>
            <a:schemeClr val="tx1">
              <a:lumMod val="95000"/>
              <a:lumOff val="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FBB3444A-472E-400E-81D0-7CCDEEECC9C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60612" y="0"/>
            <a:ext cx="2436813" cy="6858001"/>
            <a:chOff x="1320800" y="0"/>
            <a:chExt cx="2436813" cy="6858001"/>
          </a:xfrm>
        </p:grpSpPr>
        <p:sp>
          <p:nvSpPr>
            <p:cNvPr id="23" name="Freeform 6">
              <a:extLst>
                <a:ext uri="{FF2B5EF4-FFF2-40B4-BE49-F238E27FC236}">
                  <a16:creationId xmlns:a16="http://schemas.microsoft.com/office/drawing/2014/main" id="{B7E64D84-2392-46A1-99D2-C8FC063F9A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4" name="Freeform 7">
              <a:extLst>
                <a:ext uri="{FF2B5EF4-FFF2-40B4-BE49-F238E27FC236}">
                  <a16:creationId xmlns:a16="http://schemas.microsoft.com/office/drawing/2014/main" id="{89352A95-1C82-4A0D-9B20-8AC7280C7A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25" name="Freeform 8">
              <a:extLst>
                <a:ext uri="{FF2B5EF4-FFF2-40B4-BE49-F238E27FC236}">
                  <a16:creationId xmlns:a16="http://schemas.microsoft.com/office/drawing/2014/main" id="{81B60E48-D617-4CF1-8900-497D491424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26" name="Freeform 9">
              <a:extLst>
                <a:ext uri="{FF2B5EF4-FFF2-40B4-BE49-F238E27FC236}">
                  <a16:creationId xmlns:a16="http://schemas.microsoft.com/office/drawing/2014/main" id="{BFF6C14F-3347-46BB-A317-C1C12263E8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7" name="Freeform 10">
              <a:extLst>
                <a:ext uri="{FF2B5EF4-FFF2-40B4-BE49-F238E27FC236}">
                  <a16:creationId xmlns:a16="http://schemas.microsoft.com/office/drawing/2014/main" id="{CDD86299-6737-471C-98C5-872BDC6810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8" name="Freeform 11">
              <a:extLst>
                <a:ext uri="{FF2B5EF4-FFF2-40B4-BE49-F238E27FC236}">
                  <a16:creationId xmlns:a16="http://schemas.microsoft.com/office/drawing/2014/main" id="{60C6C46B-7841-473B-AC3A-9A69908AB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C0881849-EE52-2105-296C-BC3458086227}"/>
              </a:ext>
            </a:extLst>
          </p:cNvPr>
          <p:cNvSpPr>
            <a:spLocks noGrp="1"/>
          </p:cNvSpPr>
          <p:nvPr>
            <p:ph type="title"/>
          </p:nvPr>
        </p:nvSpPr>
        <p:spPr>
          <a:xfrm>
            <a:off x="3970867" y="558800"/>
            <a:ext cx="7535333" cy="1413933"/>
          </a:xfrm>
        </p:spPr>
        <p:txBody>
          <a:bodyPr vert="horz" lIns="91440" tIns="45720" rIns="91440" bIns="45720" rtlCol="0" anchor="ctr">
            <a:normAutofit/>
          </a:bodyPr>
          <a:lstStyle/>
          <a:p>
            <a:r>
              <a:rPr lang="en-US" b="1">
                <a:solidFill>
                  <a:schemeClr val="bg1"/>
                </a:solidFill>
              </a:rPr>
              <a:t>By the numbers</a:t>
            </a:r>
          </a:p>
        </p:txBody>
      </p:sp>
      <p:sp>
        <p:nvSpPr>
          <p:cNvPr id="3" name="TextBox 2">
            <a:extLst>
              <a:ext uri="{FF2B5EF4-FFF2-40B4-BE49-F238E27FC236}">
                <a16:creationId xmlns:a16="http://schemas.microsoft.com/office/drawing/2014/main" id="{7927FF71-D970-8EE2-54CA-C1014EAE4A02}"/>
              </a:ext>
            </a:extLst>
          </p:cNvPr>
          <p:cNvSpPr txBox="1"/>
          <p:nvPr/>
        </p:nvSpPr>
        <p:spPr>
          <a:xfrm>
            <a:off x="3970867" y="2048933"/>
            <a:ext cx="7532156" cy="3742267"/>
          </a:xfrm>
          <a:prstGeom prst="rect">
            <a:avLst/>
          </a:prstGeom>
        </p:spPr>
        <p:txBody>
          <a:bodyPr vert="horz" lIns="91440" tIns="45720" rIns="91440" bIns="45720" rtlCol="0" anchor="ctr">
            <a:normAutofit/>
          </a:bodyPr>
          <a:lstStyle/>
          <a:p>
            <a:pPr>
              <a:spcBef>
                <a:spcPct val="20000"/>
              </a:spcBef>
              <a:spcAft>
                <a:spcPts val="600"/>
              </a:spcAft>
              <a:buClr>
                <a:schemeClr val="accent1">
                  <a:lumMod val="75000"/>
                </a:schemeClr>
              </a:buClr>
              <a:buSzPct val="145000"/>
              <a:buFont typeface="Arial"/>
              <a:buChar char="•"/>
            </a:pPr>
            <a:r>
              <a:rPr lang="en-US" b="1" dirty="0">
                <a:solidFill>
                  <a:schemeClr val="bg1"/>
                </a:solidFill>
              </a:rPr>
              <a:t>Securitization:		  								11	</a:t>
            </a:r>
          </a:p>
          <a:p>
            <a:pPr>
              <a:spcBef>
                <a:spcPct val="20000"/>
              </a:spcBef>
              <a:spcAft>
                <a:spcPts val="600"/>
              </a:spcAft>
              <a:buClr>
                <a:schemeClr val="accent1">
                  <a:lumMod val="75000"/>
                </a:schemeClr>
              </a:buClr>
              <a:buSzPct val="145000"/>
              <a:buFont typeface="Arial"/>
              <a:buChar char="•"/>
            </a:pPr>
            <a:r>
              <a:rPr lang="en-US" b="1" dirty="0">
                <a:solidFill>
                  <a:schemeClr val="bg1"/>
                </a:solidFill>
              </a:rPr>
              <a:t>Deregulated Utility States:							26</a:t>
            </a:r>
          </a:p>
          <a:p>
            <a:pPr>
              <a:spcBef>
                <a:spcPct val="20000"/>
              </a:spcBef>
              <a:spcAft>
                <a:spcPts val="600"/>
              </a:spcAft>
              <a:buClr>
                <a:schemeClr val="accent1">
                  <a:lumMod val="75000"/>
                </a:schemeClr>
              </a:buClr>
              <a:buSzPct val="145000"/>
              <a:buFont typeface="Arial"/>
              <a:buChar char="•"/>
            </a:pPr>
            <a:r>
              <a:rPr lang="en-US" b="1" dirty="0">
                <a:solidFill>
                  <a:schemeClr val="bg1"/>
                </a:solidFill>
              </a:rPr>
              <a:t>States with RPS:										30</a:t>
            </a:r>
          </a:p>
          <a:p>
            <a:pPr>
              <a:spcBef>
                <a:spcPct val="20000"/>
              </a:spcBef>
              <a:spcAft>
                <a:spcPts val="600"/>
              </a:spcAft>
              <a:buClr>
                <a:schemeClr val="accent1">
                  <a:lumMod val="75000"/>
                </a:schemeClr>
              </a:buClr>
              <a:buSzPct val="145000"/>
              <a:buFont typeface="Arial"/>
              <a:buChar char="•"/>
            </a:pPr>
            <a:r>
              <a:rPr lang="en-US" b="1" dirty="0">
                <a:solidFill>
                  <a:schemeClr val="bg1"/>
                </a:solidFill>
              </a:rPr>
              <a:t>States with State Energy Plans:						38</a:t>
            </a:r>
          </a:p>
          <a:p>
            <a:pPr>
              <a:spcBef>
                <a:spcPct val="20000"/>
              </a:spcBef>
              <a:spcAft>
                <a:spcPts val="600"/>
              </a:spcAft>
              <a:buClr>
                <a:schemeClr val="accent1">
                  <a:lumMod val="75000"/>
                </a:schemeClr>
              </a:buClr>
              <a:buSzPct val="145000"/>
              <a:buFont typeface="Arial"/>
              <a:buChar char="•"/>
            </a:pPr>
            <a:r>
              <a:rPr lang="en-US" b="1" dirty="0">
                <a:solidFill>
                  <a:schemeClr val="bg1"/>
                </a:solidFill>
              </a:rPr>
              <a:t>States with Net Metering: 								34</a:t>
            </a:r>
          </a:p>
          <a:p>
            <a:pPr>
              <a:spcBef>
                <a:spcPct val="20000"/>
              </a:spcBef>
              <a:spcAft>
                <a:spcPts val="600"/>
              </a:spcAft>
              <a:buClr>
                <a:schemeClr val="accent1">
                  <a:lumMod val="75000"/>
                </a:schemeClr>
              </a:buClr>
              <a:buSzPct val="145000"/>
              <a:buFont typeface="Arial"/>
              <a:buChar char="•"/>
            </a:pPr>
            <a:r>
              <a:rPr lang="en-US" b="1" dirty="0">
                <a:solidFill>
                  <a:schemeClr val="bg1"/>
                </a:solidFill>
              </a:rPr>
              <a:t>Commercial Energy Code:								41</a:t>
            </a:r>
          </a:p>
          <a:p>
            <a:pPr>
              <a:spcBef>
                <a:spcPct val="20000"/>
              </a:spcBef>
              <a:spcAft>
                <a:spcPts val="600"/>
              </a:spcAft>
              <a:buClr>
                <a:schemeClr val="accent1">
                  <a:lumMod val="75000"/>
                </a:schemeClr>
              </a:buClr>
              <a:buSzPct val="145000"/>
              <a:buFont typeface="Arial"/>
              <a:buChar char="•"/>
            </a:pPr>
            <a:r>
              <a:rPr lang="en-US" b="1" dirty="0">
                <a:solidFill>
                  <a:schemeClr val="bg1"/>
                </a:solidFill>
              </a:rPr>
              <a:t>Residential Energy Code:								40</a:t>
            </a:r>
          </a:p>
          <a:p>
            <a:pPr>
              <a:spcBef>
                <a:spcPct val="20000"/>
              </a:spcBef>
              <a:spcAft>
                <a:spcPts val="600"/>
              </a:spcAft>
              <a:buClr>
                <a:schemeClr val="accent1">
                  <a:lumMod val="75000"/>
                </a:schemeClr>
              </a:buClr>
              <a:buSzPct val="145000"/>
              <a:buFont typeface="Arial"/>
              <a:buChar char="•"/>
            </a:pPr>
            <a:r>
              <a:rPr lang="en-US" b="1" dirty="0">
                <a:solidFill>
                  <a:schemeClr val="bg1"/>
                </a:solidFill>
              </a:rPr>
              <a:t>Energy / Environmental Federal Legislation since 2010:		159</a:t>
            </a:r>
          </a:p>
          <a:p>
            <a:pPr>
              <a:spcBef>
                <a:spcPct val="20000"/>
              </a:spcBef>
              <a:spcAft>
                <a:spcPts val="600"/>
              </a:spcAft>
              <a:buClr>
                <a:schemeClr val="accent1">
                  <a:lumMod val="75000"/>
                </a:schemeClr>
              </a:buClr>
              <a:buSzPct val="145000"/>
              <a:buFont typeface="Arial"/>
              <a:buChar char="•"/>
            </a:pPr>
            <a:r>
              <a:rPr lang="en-US" b="1" dirty="0">
                <a:solidFill>
                  <a:schemeClr val="bg1"/>
                </a:solidFill>
              </a:rPr>
              <a:t>Energy / Environmental Federal Exec Order since 2010:		130</a:t>
            </a:r>
          </a:p>
        </p:txBody>
      </p:sp>
      <p:pic>
        <p:nvPicPr>
          <p:cNvPr id="6" name="Picture 5">
            <a:extLst>
              <a:ext uri="{FF2B5EF4-FFF2-40B4-BE49-F238E27FC236}">
                <a16:creationId xmlns:a16="http://schemas.microsoft.com/office/drawing/2014/main" id="{752E11AC-1E4D-79D2-2178-9D510D776DC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93" y="6164827"/>
            <a:ext cx="1966619" cy="693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0428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grpSp>
        <p:nvGrpSpPr>
          <p:cNvPr id="35" name="Group 8">
            <a:extLst>
              <a:ext uri="{FF2B5EF4-FFF2-40B4-BE49-F238E27FC236}">
                <a16:creationId xmlns:a16="http://schemas.microsoft.com/office/drawing/2014/main" id="{71092D16-14DA-4606-831F-0DB3EEECB9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0" name="Freeform 6">
              <a:extLst>
                <a:ext uri="{FF2B5EF4-FFF2-40B4-BE49-F238E27FC236}">
                  <a16:creationId xmlns:a16="http://schemas.microsoft.com/office/drawing/2014/main" id="{81806E72-5EFD-4407-B492-2EBC71FF5E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1" name="Freeform 7">
              <a:extLst>
                <a:ext uri="{FF2B5EF4-FFF2-40B4-BE49-F238E27FC236}">
                  <a16:creationId xmlns:a16="http://schemas.microsoft.com/office/drawing/2014/main" id="{BA81CA3B-9A2E-4F71-BF99-2C58BA76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2" name="Freeform 8">
              <a:extLst>
                <a:ext uri="{FF2B5EF4-FFF2-40B4-BE49-F238E27FC236}">
                  <a16:creationId xmlns:a16="http://schemas.microsoft.com/office/drawing/2014/main" id="{D00EF4F3-D70F-44D5-A71C-69C3FA0D28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3" name="Freeform 9">
              <a:extLst>
                <a:ext uri="{FF2B5EF4-FFF2-40B4-BE49-F238E27FC236}">
                  <a16:creationId xmlns:a16="http://schemas.microsoft.com/office/drawing/2014/main" id="{2CC930FA-FD42-4EF1-A9AB-0F9C302383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4" name="Freeform 10">
              <a:extLst>
                <a:ext uri="{FF2B5EF4-FFF2-40B4-BE49-F238E27FC236}">
                  <a16:creationId xmlns:a16="http://schemas.microsoft.com/office/drawing/2014/main" id="{F18F276C-D13F-46CF-9880-2050C2DBF9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5" name="Freeform 11">
              <a:extLst>
                <a:ext uri="{FF2B5EF4-FFF2-40B4-BE49-F238E27FC236}">
                  <a16:creationId xmlns:a16="http://schemas.microsoft.com/office/drawing/2014/main" id="{EAB50995-FA10-4035-B16D-7D3989B2B6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useBgFill="1">
        <p:nvSpPr>
          <p:cNvPr id="36" name="Rectangle 16">
            <a:extLst>
              <a:ext uri="{FF2B5EF4-FFF2-40B4-BE49-F238E27FC236}">
                <a16:creationId xmlns:a16="http://schemas.microsoft.com/office/drawing/2014/main" id="{94C52C56-BEF2-4E22-8C8E-A7AC96B03A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1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7DD0923-511E-2FC6-269A-491848C14E78}"/>
              </a:ext>
            </a:extLst>
          </p:cNvPr>
          <p:cNvSpPr>
            <a:spLocks noGrp="1"/>
          </p:cNvSpPr>
          <p:nvPr>
            <p:ph type="title"/>
          </p:nvPr>
        </p:nvSpPr>
        <p:spPr>
          <a:xfrm>
            <a:off x="535021" y="685800"/>
            <a:ext cx="2639962" cy="5105400"/>
          </a:xfrm>
        </p:spPr>
        <p:txBody>
          <a:bodyPr vert="horz" lIns="91440" tIns="45720" rIns="91440" bIns="45720" rtlCol="0" anchor="ctr">
            <a:normAutofit/>
          </a:bodyPr>
          <a:lstStyle/>
          <a:p>
            <a:r>
              <a:rPr lang="en-US" dirty="0">
                <a:solidFill>
                  <a:srgbClr val="FFFFFF"/>
                </a:solidFill>
              </a:rPr>
              <a:t>Federal Action </a:t>
            </a:r>
            <a:br>
              <a:rPr lang="en-US" dirty="0">
                <a:solidFill>
                  <a:srgbClr val="FFFFFF"/>
                </a:solidFill>
              </a:rPr>
            </a:br>
            <a:r>
              <a:rPr lang="en-US" dirty="0">
                <a:solidFill>
                  <a:srgbClr val="FFFFFF"/>
                </a:solidFill>
              </a:rPr>
              <a:t>Big Swings</a:t>
            </a:r>
          </a:p>
        </p:txBody>
      </p:sp>
      <p:grpSp>
        <p:nvGrpSpPr>
          <p:cNvPr id="38" name="Group 2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2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2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2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graphicFrame>
        <p:nvGraphicFramePr>
          <p:cNvPr id="39" name="Content Placeholder 4">
            <a:extLst>
              <a:ext uri="{FF2B5EF4-FFF2-40B4-BE49-F238E27FC236}">
                <a16:creationId xmlns:a16="http://schemas.microsoft.com/office/drawing/2014/main" id="{CDDE2A67-5174-44B1-DB12-06E4CBD6002B}"/>
              </a:ext>
            </a:extLst>
          </p:cNvPr>
          <p:cNvGraphicFramePr/>
          <p:nvPr>
            <p:extLst>
              <p:ext uri="{D42A27DB-BD31-4B8C-83A1-F6EECF244321}">
                <p14:modId xmlns:p14="http://schemas.microsoft.com/office/powerpoint/2010/main" val="1956280290"/>
              </p:ext>
            </p:extLst>
          </p:nvPr>
        </p:nvGraphicFramePr>
        <p:xfrm>
          <a:off x="4684326" y="575187"/>
          <a:ext cx="7232371" cy="57518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11065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040BA305-6435-48E2-03E5-8A94C6A908A2}"/>
              </a:ext>
            </a:extLst>
          </p:cNvPr>
          <p:cNvSpPr txBox="1">
            <a:spLocks/>
          </p:cNvSpPr>
          <p:nvPr/>
        </p:nvSpPr>
        <p:spPr>
          <a:xfrm>
            <a:off x="1430595" y="1309939"/>
            <a:ext cx="5459361" cy="4238122"/>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fontAlgn="base">
              <a:buFont typeface="Arial" panose="020B0604020202020204" pitchFamily="34" charset="0"/>
              <a:buChar char="•"/>
            </a:pPr>
            <a:r>
              <a:rPr lang="en-US" sz="1500" b="1" dirty="0">
                <a:solidFill>
                  <a:schemeClr val="tx1">
                    <a:lumMod val="75000"/>
                    <a:lumOff val="25000"/>
                  </a:schemeClr>
                </a:solidFill>
              </a:rPr>
              <a:t>Transportation</a:t>
            </a:r>
            <a:r>
              <a:rPr lang="en-US" sz="1500" dirty="0">
                <a:solidFill>
                  <a:schemeClr val="tx1">
                    <a:lumMod val="75000"/>
                    <a:lumOff val="25000"/>
                  </a:schemeClr>
                </a:solidFill>
              </a:rPr>
              <a:t>: </a:t>
            </a:r>
          </a:p>
          <a:p>
            <a:pPr lvl="1" fontAlgn="base">
              <a:buFont typeface="Arial" panose="020B0604020202020204" pitchFamily="34" charset="0"/>
              <a:buChar char="•"/>
            </a:pPr>
            <a:r>
              <a:rPr lang="en-US" sz="1500" dirty="0">
                <a:solidFill>
                  <a:schemeClr val="tx1">
                    <a:lumMod val="75000"/>
                    <a:lumOff val="25000"/>
                  </a:schemeClr>
                </a:solidFill>
                <a:cs typeface="Arial"/>
              </a:rPr>
              <a:t>Devotes $42 billion to strengthen </a:t>
            </a:r>
            <a:r>
              <a:rPr lang="en-US" sz="1500" b="1" dirty="0">
                <a:solidFill>
                  <a:schemeClr val="tx1">
                    <a:lumMod val="75000"/>
                    <a:lumOff val="25000"/>
                  </a:schemeClr>
                </a:solidFill>
                <a:cs typeface="Arial"/>
              </a:rPr>
              <a:t>ports, airports, and rail</a:t>
            </a:r>
          </a:p>
          <a:p>
            <a:pPr lvl="1" fontAlgn="base">
              <a:buFont typeface="Arial" panose="020B0604020202020204" pitchFamily="34" charset="0"/>
              <a:buChar char="•"/>
            </a:pPr>
            <a:r>
              <a:rPr lang="en-US" sz="1500" dirty="0">
                <a:solidFill>
                  <a:schemeClr val="tx1">
                    <a:lumMod val="75000"/>
                    <a:lumOff val="25000"/>
                  </a:schemeClr>
                </a:solidFill>
                <a:cs typeface="Arial"/>
              </a:rPr>
              <a:t>Appropriates $110 billion for </a:t>
            </a:r>
            <a:r>
              <a:rPr lang="en-US" sz="1500" b="1" dirty="0">
                <a:solidFill>
                  <a:schemeClr val="tx1">
                    <a:lumMod val="75000"/>
                    <a:lumOff val="25000"/>
                  </a:schemeClr>
                </a:solidFill>
                <a:cs typeface="Arial"/>
              </a:rPr>
              <a:t>roads and bridges</a:t>
            </a:r>
          </a:p>
          <a:p>
            <a:pPr lvl="1" fontAlgn="base">
              <a:buFont typeface="Arial" panose="020B0604020202020204" pitchFamily="34" charset="0"/>
              <a:buChar char="•"/>
            </a:pPr>
            <a:r>
              <a:rPr lang="en-US" sz="1500" dirty="0">
                <a:solidFill>
                  <a:schemeClr val="tx1">
                    <a:lumMod val="75000"/>
                    <a:lumOff val="25000"/>
                  </a:schemeClr>
                </a:solidFill>
                <a:cs typeface="Arial"/>
              </a:rPr>
              <a:t>Invests more than $750 million in </a:t>
            </a:r>
            <a:r>
              <a:rPr lang="en-US" sz="1500" b="1" dirty="0">
                <a:solidFill>
                  <a:schemeClr val="tx1">
                    <a:lumMod val="75000"/>
                    <a:lumOff val="25000"/>
                  </a:schemeClr>
                </a:solidFill>
                <a:cs typeface="Arial"/>
              </a:rPr>
              <a:t>electric vehicle </a:t>
            </a:r>
            <a:r>
              <a:rPr lang="en-US" sz="1500" dirty="0">
                <a:solidFill>
                  <a:schemeClr val="tx1">
                    <a:lumMod val="75000"/>
                    <a:lumOff val="25000"/>
                  </a:schemeClr>
                </a:solidFill>
                <a:cs typeface="Arial"/>
              </a:rPr>
              <a:t>and </a:t>
            </a:r>
            <a:r>
              <a:rPr lang="en-US" sz="1500" b="1" dirty="0">
                <a:solidFill>
                  <a:schemeClr val="tx1">
                    <a:lumMod val="75000"/>
                    <a:lumOff val="25000"/>
                  </a:schemeClr>
                </a:solidFill>
                <a:cs typeface="Arial"/>
              </a:rPr>
              <a:t>sustainable transportation</a:t>
            </a:r>
            <a:r>
              <a:rPr lang="en-US" sz="1500" dirty="0">
                <a:solidFill>
                  <a:schemeClr val="tx1">
                    <a:lumMod val="75000"/>
                    <a:lumOff val="25000"/>
                  </a:schemeClr>
                </a:solidFill>
                <a:cs typeface="Arial"/>
              </a:rPr>
              <a:t> initiatives</a:t>
            </a:r>
          </a:p>
          <a:p>
            <a:pPr fontAlgn="base">
              <a:buFont typeface="Arial" panose="020B0604020202020204" pitchFamily="34" charset="0"/>
              <a:buChar char="•"/>
            </a:pPr>
            <a:endParaRPr lang="en-US" sz="1500" b="1" dirty="0">
              <a:solidFill>
                <a:schemeClr val="tx1">
                  <a:lumMod val="75000"/>
                  <a:lumOff val="25000"/>
                </a:schemeClr>
              </a:solidFill>
              <a:cs typeface="Arial"/>
            </a:endParaRPr>
          </a:p>
          <a:p>
            <a:pPr fontAlgn="base">
              <a:buFont typeface="Arial" panose="020B0604020202020204" pitchFamily="34" charset="0"/>
              <a:buChar char="•"/>
            </a:pPr>
            <a:r>
              <a:rPr lang="en-US" sz="1500" b="1" dirty="0">
                <a:solidFill>
                  <a:schemeClr val="tx1">
                    <a:lumMod val="75000"/>
                    <a:lumOff val="25000"/>
                  </a:schemeClr>
                </a:solidFill>
              </a:rPr>
              <a:t>Broadband: </a:t>
            </a:r>
          </a:p>
          <a:p>
            <a:pPr lvl="1" fontAlgn="base">
              <a:buFont typeface="Arial" panose="020B0604020202020204" pitchFamily="34" charset="0"/>
              <a:buChar char="•"/>
            </a:pPr>
            <a:r>
              <a:rPr lang="en-US" sz="1500" dirty="0">
                <a:solidFill>
                  <a:schemeClr val="tx1">
                    <a:lumMod val="75000"/>
                    <a:lumOff val="25000"/>
                  </a:schemeClr>
                </a:solidFill>
              </a:rPr>
              <a:t>Appropriates $42.45 billion for </a:t>
            </a:r>
            <a:r>
              <a:rPr lang="en-US" sz="1500" b="1" dirty="0">
                <a:solidFill>
                  <a:schemeClr val="tx1">
                    <a:lumMod val="75000"/>
                    <a:lumOff val="25000"/>
                  </a:schemeClr>
                </a:solidFill>
              </a:rPr>
              <a:t>reliable high-speed internet </a:t>
            </a:r>
            <a:r>
              <a:rPr lang="en-US" sz="1500" dirty="0">
                <a:solidFill>
                  <a:schemeClr val="tx1">
                    <a:lumMod val="75000"/>
                    <a:lumOff val="25000"/>
                  </a:schemeClr>
                </a:solidFill>
              </a:rPr>
              <a:t>across the country</a:t>
            </a:r>
            <a:endParaRPr lang="en-US" sz="1500" dirty="0">
              <a:solidFill>
                <a:schemeClr val="tx1">
                  <a:lumMod val="75000"/>
                  <a:lumOff val="25000"/>
                </a:schemeClr>
              </a:solidFill>
              <a:cs typeface="Arial"/>
            </a:endParaRPr>
          </a:p>
          <a:p>
            <a:pPr>
              <a:buFont typeface="Arial" panose="020B0604020202020204" pitchFamily="34" charset="0"/>
              <a:buChar char="•"/>
            </a:pPr>
            <a:endParaRPr lang="en-US" sz="1500" b="1" dirty="0">
              <a:solidFill>
                <a:schemeClr val="tx1">
                  <a:lumMod val="75000"/>
                  <a:lumOff val="25000"/>
                </a:schemeClr>
              </a:solidFill>
              <a:cs typeface="Arial"/>
            </a:endParaRPr>
          </a:p>
          <a:p>
            <a:pPr>
              <a:buFont typeface="Arial" panose="020B0604020202020204" pitchFamily="34" charset="0"/>
              <a:buChar char="•"/>
            </a:pPr>
            <a:r>
              <a:rPr lang="en-US" sz="1500" b="1" dirty="0">
                <a:solidFill>
                  <a:schemeClr val="tx1">
                    <a:lumMod val="75000"/>
                    <a:lumOff val="25000"/>
                  </a:schemeClr>
                </a:solidFill>
                <a:cs typeface="Arial"/>
              </a:rPr>
              <a:t>Ensuring Resilience and Longevity of the Grid: </a:t>
            </a:r>
          </a:p>
          <a:p>
            <a:pPr lvl="1">
              <a:buFont typeface="Arial" panose="020B0604020202020204" pitchFamily="34" charset="0"/>
              <a:buChar char="•"/>
            </a:pPr>
            <a:r>
              <a:rPr lang="en-US" sz="1500" dirty="0">
                <a:solidFill>
                  <a:schemeClr val="tx1">
                    <a:lumMod val="75000"/>
                    <a:lumOff val="25000"/>
                  </a:schemeClr>
                </a:solidFill>
                <a:ea typeface="+mn-lt"/>
                <a:cs typeface="+mn-lt"/>
              </a:rPr>
              <a:t>Invests $11 billion to </a:t>
            </a:r>
            <a:r>
              <a:rPr lang="en-US" sz="1500" b="1" dirty="0">
                <a:solidFill>
                  <a:schemeClr val="tx1">
                    <a:lumMod val="75000"/>
                    <a:lumOff val="25000"/>
                  </a:schemeClr>
                </a:solidFill>
                <a:ea typeface="+mn-lt"/>
                <a:cs typeface="+mn-lt"/>
              </a:rPr>
              <a:t>enhance grid resilience</a:t>
            </a:r>
          </a:p>
          <a:p>
            <a:pPr lvl="1">
              <a:buFont typeface="Arial" panose="020B0604020202020204" pitchFamily="34" charset="0"/>
              <a:buChar char="•"/>
            </a:pPr>
            <a:r>
              <a:rPr lang="en-US" sz="1500" dirty="0">
                <a:solidFill>
                  <a:schemeClr val="tx1">
                    <a:lumMod val="75000"/>
                    <a:lumOff val="25000"/>
                  </a:schemeClr>
                </a:solidFill>
                <a:ea typeface="+mn-lt"/>
                <a:cs typeface="+mn-lt"/>
              </a:rPr>
              <a:t>Backs a $3 billion expansion of the </a:t>
            </a:r>
            <a:r>
              <a:rPr lang="en-US" sz="1500" b="1" dirty="0">
                <a:solidFill>
                  <a:schemeClr val="tx1">
                    <a:lumMod val="75000"/>
                    <a:lumOff val="25000"/>
                  </a:schemeClr>
                </a:solidFill>
                <a:ea typeface="+mn-lt"/>
                <a:cs typeface="+mn-lt"/>
              </a:rPr>
              <a:t>Smart Grid </a:t>
            </a:r>
            <a:r>
              <a:rPr lang="en-US" sz="1500" dirty="0">
                <a:solidFill>
                  <a:schemeClr val="tx1">
                    <a:lumMod val="75000"/>
                    <a:lumOff val="25000"/>
                  </a:schemeClr>
                </a:solidFill>
                <a:ea typeface="+mn-lt"/>
                <a:cs typeface="+mn-lt"/>
              </a:rPr>
              <a:t>Investment Matching Grant Program</a:t>
            </a:r>
          </a:p>
          <a:p>
            <a:pPr lvl="1">
              <a:buFont typeface="Arial" panose="020B0604020202020204" pitchFamily="34" charset="0"/>
              <a:buChar char="•"/>
            </a:pPr>
            <a:r>
              <a:rPr lang="en-US" sz="1500" dirty="0">
                <a:solidFill>
                  <a:schemeClr val="tx1">
                    <a:lumMod val="75000"/>
                    <a:lumOff val="25000"/>
                  </a:schemeClr>
                </a:solidFill>
                <a:ea typeface="+mn-lt"/>
                <a:cs typeface="+mn-lt"/>
              </a:rPr>
              <a:t>Provides $1 billion for </a:t>
            </a:r>
            <a:r>
              <a:rPr lang="en-US" sz="1500" b="1" dirty="0">
                <a:solidFill>
                  <a:schemeClr val="tx1">
                    <a:lumMod val="75000"/>
                    <a:lumOff val="25000"/>
                  </a:schemeClr>
                </a:solidFill>
                <a:ea typeface="+mn-lt"/>
                <a:cs typeface="+mn-lt"/>
              </a:rPr>
              <a:t>modernizing electric generation facilities</a:t>
            </a:r>
          </a:p>
        </p:txBody>
      </p:sp>
      <p:sp>
        <p:nvSpPr>
          <p:cNvPr id="4" name="Content Placeholder 4">
            <a:extLst>
              <a:ext uri="{FF2B5EF4-FFF2-40B4-BE49-F238E27FC236}">
                <a16:creationId xmlns:a16="http://schemas.microsoft.com/office/drawing/2014/main" id="{C037C102-D6DE-662A-F4C7-313D25B1DFF9}"/>
              </a:ext>
            </a:extLst>
          </p:cNvPr>
          <p:cNvSpPr txBox="1">
            <a:spLocks/>
          </p:cNvSpPr>
          <p:nvPr/>
        </p:nvSpPr>
        <p:spPr>
          <a:xfrm>
            <a:off x="6575321" y="1309939"/>
            <a:ext cx="5181600" cy="3970598"/>
          </a:xfrm>
          <a:prstGeom prst="rect">
            <a:avLst/>
          </a:prstGeom>
        </p:spPr>
        <p:txBody>
          <a:bodyPr>
            <a:normAutofit fontScale="92500" lnSpcReduction="2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fontAlgn="base">
              <a:buFont typeface="Arial" panose="020B0604020202020204" pitchFamily="34" charset="0"/>
              <a:buChar char="•"/>
            </a:pPr>
            <a:r>
              <a:rPr lang="en-US" sz="1600" b="1" dirty="0">
                <a:solidFill>
                  <a:schemeClr val="tx1">
                    <a:lumMod val="75000"/>
                    <a:lumOff val="25000"/>
                  </a:schemeClr>
                </a:solidFill>
              </a:rPr>
              <a:t>Clean Energy Demonstrations</a:t>
            </a:r>
            <a:r>
              <a:rPr lang="en-US" sz="1600" dirty="0">
                <a:solidFill>
                  <a:schemeClr val="tx1">
                    <a:lumMod val="75000"/>
                    <a:lumOff val="25000"/>
                  </a:schemeClr>
                </a:solidFill>
              </a:rPr>
              <a:t>: </a:t>
            </a:r>
          </a:p>
          <a:p>
            <a:pPr lvl="1" fontAlgn="base">
              <a:buFont typeface="Arial" panose="020B0604020202020204" pitchFamily="34" charset="0"/>
              <a:buChar char="•"/>
            </a:pPr>
            <a:r>
              <a:rPr lang="en-US" sz="1600" dirty="0">
                <a:solidFill>
                  <a:schemeClr val="tx1">
                    <a:lumMod val="75000"/>
                    <a:lumOff val="25000"/>
                  </a:schemeClr>
                </a:solidFill>
                <a:cs typeface="Arial"/>
              </a:rPr>
              <a:t>$8 billion for </a:t>
            </a:r>
            <a:r>
              <a:rPr lang="en-US" sz="1600" b="1" dirty="0">
                <a:solidFill>
                  <a:schemeClr val="tx1">
                    <a:lumMod val="75000"/>
                    <a:lumOff val="25000"/>
                  </a:schemeClr>
                </a:solidFill>
                <a:cs typeface="Arial"/>
              </a:rPr>
              <a:t>clean hydrogen</a:t>
            </a:r>
          </a:p>
          <a:p>
            <a:pPr lvl="1" fontAlgn="base">
              <a:buFont typeface="Arial" panose="020B0604020202020204" pitchFamily="34" charset="0"/>
              <a:buChar char="•"/>
            </a:pPr>
            <a:r>
              <a:rPr lang="en-US" sz="1600" dirty="0">
                <a:solidFill>
                  <a:schemeClr val="tx1">
                    <a:lumMod val="75000"/>
                    <a:lumOff val="25000"/>
                  </a:schemeClr>
                </a:solidFill>
                <a:cs typeface="Arial"/>
              </a:rPr>
              <a:t>More than $10 billion for </a:t>
            </a:r>
            <a:r>
              <a:rPr lang="en-US" sz="1600" b="1" dirty="0">
                <a:solidFill>
                  <a:schemeClr val="tx1">
                    <a:lumMod val="75000"/>
                    <a:lumOff val="25000"/>
                  </a:schemeClr>
                </a:solidFill>
                <a:cs typeface="Arial"/>
              </a:rPr>
              <a:t>carbon capture, direct air capture and industrial emission reduction</a:t>
            </a:r>
          </a:p>
          <a:p>
            <a:pPr lvl="1" fontAlgn="base">
              <a:buFont typeface="Arial" panose="020B0604020202020204" pitchFamily="34" charset="0"/>
              <a:buChar char="•"/>
            </a:pPr>
            <a:r>
              <a:rPr lang="en-US" sz="1600" dirty="0">
                <a:solidFill>
                  <a:schemeClr val="tx1">
                    <a:lumMod val="75000"/>
                    <a:lumOff val="25000"/>
                  </a:schemeClr>
                </a:solidFill>
                <a:cs typeface="Arial"/>
              </a:rPr>
              <a:t>$2.5 billion for </a:t>
            </a:r>
            <a:r>
              <a:rPr lang="en-US" sz="1600" b="1" dirty="0">
                <a:solidFill>
                  <a:schemeClr val="tx1">
                    <a:lumMod val="75000"/>
                    <a:lumOff val="25000"/>
                  </a:schemeClr>
                </a:solidFill>
                <a:cs typeface="Arial"/>
              </a:rPr>
              <a:t>advanced nuclear</a:t>
            </a:r>
          </a:p>
          <a:p>
            <a:pPr fontAlgn="base">
              <a:buFont typeface="Arial" panose="020B0604020202020204" pitchFamily="34" charset="0"/>
              <a:buChar char="•"/>
            </a:pPr>
            <a:endParaRPr lang="en-US" sz="1600" b="1" dirty="0">
              <a:solidFill>
                <a:schemeClr val="tx1">
                  <a:lumMod val="75000"/>
                  <a:lumOff val="25000"/>
                </a:schemeClr>
              </a:solidFill>
              <a:cs typeface="Arial"/>
            </a:endParaRPr>
          </a:p>
          <a:p>
            <a:pPr fontAlgn="base">
              <a:buFont typeface="Arial" panose="020B0604020202020204" pitchFamily="34" charset="0"/>
              <a:buChar char="•"/>
            </a:pPr>
            <a:r>
              <a:rPr lang="en-US" sz="1600" b="1" dirty="0">
                <a:solidFill>
                  <a:schemeClr val="tx1">
                    <a:lumMod val="75000"/>
                    <a:lumOff val="25000"/>
                  </a:schemeClr>
                </a:solidFill>
              </a:rPr>
              <a:t>Manufacturing: </a:t>
            </a:r>
          </a:p>
          <a:p>
            <a:pPr lvl="1" fontAlgn="base">
              <a:buFont typeface="Arial" panose="020B0604020202020204" pitchFamily="34" charset="0"/>
              <a:buChar char="•"/>
            </a:pPr>
            <a:r>
              <a:rPr lang="en-US" sz="1600" dirty="0">
                <a:solidFill>
                  <a:schemeClr val="tx1">
                    <a:lumMod val="75000"/>
                    <a:lumOff val="25000"/>
                  </a:schemeClr>
                </a:solidFill>
              </a:rPr>
              <a:t>Invests more than $7 billion in the </a:t>
            </a:r>
            <a:r>
              <a:rPr lang="en-US" sz="1600" b="1" dirty="0">
                <a:solidFill>
                  <a:schemeClr val="tx1">
                    <a:lumMod val="75000"/>
                    <a:lumOff val="25000"/>
                  </a:schemeClr>
                </a:solidFill>
              </a:rPr>
              <a:t>supply chain for batteries</a:t>
            </a:r>
          </a:p>
          <a:p>
            <a:pPr lvl="1" fontAlgn="base">
              <a:buFont typeface="Arial" panose="020B0604020202020204" pitchFamily="34" charset="0"/>
              <a:buChar char="•"/>
            </a:pPr>
            <a:r>
              <a:rPr lang="en-US" sz="1600" dirty="0">
                <a:solidFill>
                  <a:schemeClr val="tx1">
                    <a:lumMod val="75000"/>
                    <a:lumOff val="25000"/>
                  </a:schemeClr>
                </a:solidFill>
              </a:rPr>
              <a:t>Provides an additional $1.5 billion for </a:t>
            </a:r>
            <a:r>
              <a:rPr lang="en-US" sz="1600" b="1" dirty="0">
                <a:solidFill>
                  <a:schemeClr val="tx1">
                    <a:lumMod val="75000"/>
                    <a:lumOff val="25000"/>
                  </a:schemeClr>
                </a:solidFill>
              </a:rPr>
              <a:t>clean hydrogen manufacturing and advancing recycling </a:t>
            </a:r>
            <a:r>
              <a:rPr lang="en-US" sz="1600" dirty="0">
                <a:solidFill>
                  <a:schemeClr val="tx1">
                    <a:lumMod val="75000"/>
                    <a:lumOff val="25000"/>
                  </a:schemeClr>
                </a:solidFill>
              </a:rPr>
              <a:t>RD&amp;D</a:t>
            </a:r>
          </a:p>
          <a:p>
            <a:pPr lvl="1" fontAlgn="base">
              <a:buFont typeface="Arial" panose="020B0604020202020204" pitchFamily="34" charset="0"/>
              <a:buChar char="•"/>
            </a:pPr>
            <a:r>
              <a:rPr lang="en-US" sz="1600" dirty="0">
                <a:solidFill>
                  <a:schemeClr val="tx1">
                    <a:lumMod val="75000"/>
                    <a:lumOff val="25000"/>
                  </a:schemeClr>
                </a:solidFill>
              </a:rPr>
              <a:t>Uses $750 million to support </a:t>
            </a:r>
            <a:r>
              <a:rPr lang="en-US" sz="1600" b="1" dirty="0">
                <a:solidFill>
                  <a:schemeClr val="tx1">
                    <a:lumMod val="75000"/>
                    <a:lumOff val="25000"/>
                  </a:schemeClr>
                </a:solidFill>
              </a:rPr>
              <a:t>clean energy manufacturing and recycling</a:t>
            </a:r>
            <a:endParaRPr lang="en-US" sz="1600" dirty="0">
              <a:solidFill>
                <a:schemeClr val="tx1">
                  <a:lumMod val="75000"/>
                  <a:lumOff val="25000"/>
                </a:schemeClr>
              </a:solidFill>
            </a:endParaRPr>
          </a:p>
          <a:p>
            <a:pPr lvl="1" fontAlgn="base">
              <a:buFont typeface="Arial" panose="020B0604020202020204" pitchFamily="34" charset="0"/>
              <a:buChar char="•"/>
            </a:pPr>
            <a:r>
              <a:rPr lang="en-US" sz="1600" dirty="0">
                <a:solidFill>
                  <a:schemeClr val="tx1">
                    <a:lumMod val="75000"/>
                    <a:lumOff val="25000"/>
                  </a:schemeClr>
                </a:solidFill>
              </a:rPr>
              <a:t>Offers $400 million to </a:t>
            </a:r>
            <a:r>
              <a:rPr lang="en-US" sz="1600" b="1" dirty="0">
                <a:solidFill>
                  <a:schemeClr val="tx1">
                    <a:lumMod val="75000"/>
                    <a:lumOff val="25000"/>
                  </a:schemeClr>
                </a:solidFill>
              </a:rPr>
              <a:t>enhance efficiency and productivity</a:t>
            </a:r>
            <a:r>
              <a:rPr lang="en-US" sz="1600" dirty="0">
                <a:solidFill>
                  <a:schemeClr val="tx1">
                    <a:lumMod val="75000"/>
                    <a:lumOff val="25000"/>
                  </a:schemeClr>
                </a:solidFill>
              </a:rPr>
              <a:t> at existing facilities</a:t>
            </a:r>
          </a:p>
        </p:txBody>
      </p:sp>
      <p:sp>
        <p:nvSpPr>
          <p:cNvPr id="5" name="TextBox 4">
            <a:extLst>
              <a:ext uri="{FF2B5EF4-FFF2-40B4-BE49-F238E27FC236}">
                <a16:creationId xmlns:a16="http://schemas.microsoft.com/office/drawing/2014/main" id="{2FBEA7BC-DCC4-88DF-8086-E1F2097523E7}"/>
              </a:ext>
            </a:extLst>
          </p:cNvPr>
          <p:cNvSpPr txBox="1"/>
          <p:nvPr/>
        </p:nvSpPr>
        <p:spPr>
          <a:xfrm>
            <a:off x="2064775" y="334862"/>
            <a:ext cx="8718138" cy="461665"/>
          </a:xfrm>
          <a:prstGeom prst="rect">
            <a:avLst/>
          </a:prstGeom>
          <a:noFill/>
        </p:spPr>
        <p:txBody>
          <a:bodyPr wrap="square" lIns="91440" tIns="45720" rIns="91440" bIns="45720" rtlCol="0" anchor="t">
            <a:spAutoFit/>
          </a:bodyPr>
          <a:lstStyle/>
          <a:p>
            <a:pPr algn="ctr" fontAlgn="base"/>
            <a:r>
              <a:rPr lang="en-US" sz="2400" u="sng" dirty="0">
                <a:solidFill>
                  <a:schemeClr val="tx1">
                    <a:lumMod val="75000"/>
                    <a:lumOff val="25000"/>
                  </a:schemeClr>
                </a:solidFill>
              </a:rPr>
              <a:t>BIL brings our foundational infrastructure into the future:</a:t>
            </a:r>
            <a:endParaRPr lang="en-US" u="sng" dirty="0">
              <a:solidFill>
                <a:schemeClr val="tx1">
                  <a:lumMod val="75000"/>
                  <a:lumOff val="25000"/>
                </a:schemeClr>
              </a:solidFill>
              <a:cs typeface="Arial" panose="020B0604020202020204"/>
            </a:endParaRPr>
          </a:p>
        </p:txBody>
      </p:sp>
    </p:spTree>
    <p:extLst>
      <p:ext uri="{BB962C8B-B14F-4D97-AF65-F5344CB8AC3E}">
        <p14:creationId xmlns:p14="http://schemas.microsoft.com/office/powerpoint/2010/main" val="31791675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B985903263C0941B11822AAD8E08CD2" ma:contentTypeVersion="4" ma:contentTypeDescription="Create a new document." ma:contentTypeScope="" ma:versionID="60b697c4ba9eb0c61fa1068470b7533e">
  <xsd:schema xmlns:xsd="http://www.w3.org/2001/XMLSchema" xmlns:xs="http://www.w3.org/2001/XMLSchema" xmlns:p="http://schemas.microsoft.com/office/2006/metadata/properties" xmlns:ns2="6a898b55-3d22-4995-bb6b-a1345381c1a7" targetNamespace="http://schemas.microsoft.com/office/2006/metadata/properties" ma:root="true" ma:fieldsID="89f7efd009259360bfdc7e8c7b78df3c" ns2:_="">
    <xsd:import namespace="6a898b55-3d22-4995-bb6b-a1345381c1a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898b55-3d22-4995-bb6b-a1345381c1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252879D-25CE-4E71-B5FC-ABADD02E20EC}"/>
</file>

<file path=customXml/itemProps2.xml><?xml version="1.0" encoding="utf-8"?>
<ds:datastoreItem xmlns:ds="http://schemas.openxmlformats.org/officeDocument/2006/customXml" ds:itemID="{94705003-B06A-4BD5-AE99-C51BBB9AF10B}"/>
</file>

<file path=customXml/itemProps3.xml><?xml version="1.0" encoding="utf-8"?>
<ds:datastoreItem xmlns:ds="http://schemas.openxmlformats.org/officeDocument/2006/customXml" ds:itemID="{A992EAF9-EDAF-46A0-982C-556103C54597}"/>
</file>

<file path=docProps/app.xml><?xml version="1.0" encoding="utf-8"?>
<Properties xmlns="http://schemas.openxmlformats.org/officeDocument/2006/extended-properties" xmlns:vt="http://schemas.openxmlformats.org/officeDocument/2006/docPropsVTypes">
  <Template>TM03457496[[fn=Parallax]]</Template>
  <TotalTime>2973</TotalTime>
  <Words>1097</Words>
  <Application>Microsoft Office PowerPoint</Application>
  <PresentationFormat>Widescreen</PresentationFormat>
  <Paragraphs>157</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Corbel</vt:lpstr>
      <vt:lpstr>interstate</vt:lpstr>
      <vt:lpstr>Times</vt:lpstr>
      <vt:lpstr>Parallax</vt:lpstr>
      <vt:lpstr>Energy Policy –  Impacting US Economics</vt:lpstr>
      <vt:lpstr>PowerPoint Presentation</vt:lpstr>
      <vt:lpstr>MEI Board of Directors</vt:lpstr>
      <vt:lpstr>MEI Activities</vt:lpstr>
      <vt:lpstr>PowerPoint Presentation</vt:lpstr>
      <vt:lpstr>PowerPoint Presentation</vt:lpstr>
      <vt:lpstr>By the numbers</vt:lpstr>
      <vt:lpstr>Federal Action  Big Swings</vt:lpstr>
      <vt:lpstr>PowerPoint Presentation</vt:lpstr>
      <vt:lpstr>Inflation Reduction Act</vt:lpstr>
      <vt:lpstr>Missouri State Energy Plan</vt:lpstr>
      <vt:lpstr>Securitization Missouri, Kansas, Indiana, North Carolina, Michigan, New Mexico, Colorado, Idaho, Montana, Wisconsin &amp; Louisiana</vt:lpstr>
      <vt:lpstr>PowerPoint Presentation</vt:lpstr>
      <vt:lpstr>PowerPoint Presentation</vt:lpstr>
      <vt:lpstr>PowerPoint Presentation</vt:lpstr>
      <vt:lpstr>PowerPoint Presentation</vt:lpstr>
      <vt:lpstr>Example of  Policy Creating Economic Drive</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 Campbell</dc:creator>
  <cp:lastModifiedBy>Josh Campbell</cp:lastModifiedBy>
  <cp:revision>3</cp:revision>
  <dcterms:created xsi:type="dcterms:W3CDTF">2023-03-27T17:29:09Z</dcterms:created>
  <dcterms:modified xsi:type="dcterms:W3CDTF">2023-03-29T19:02:15Z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0x0101007B985903263C0941B11822AAD8E08CD2</vt:lpwstr>
  </property>
</Properties>
</file>