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4674"/>
  </p:normalViewPr>
  <p:slideViewPr>
    <p:cSldViewPr snapToGrid="0" snapToObjects="1">
      <p:cViewPr varScale="1">
        <p:scale>
          <a:sx n="125" d="100"/>
          <a:sy n="125" d="100"/>
        </p:scale>
        <p:origin x="58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41BB9-6996-D942-A951-13561DC3899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23258DE-B907-A040-AD55-F00A75894D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B1B8D14-9C33-234E-A4E5-9908532CDD88}"/>
              </a:ext>
            </a:extLst>
          </p:cNvPr>
          <p:cNvSpPr>
            <a:spLocks noGrp="1"/>
          </p:cNvSpPr>
          <p:nvPr>
            <p:ph type="dt" sz="half" idx="10"/>
          </p:nvPr>
        </p:nvSpPr>
        <p:spPr/>
        <p:txBody>
          <a:bodyPr/>
          <a:lstStyle/>
          <a:p>
            <a:fld id="{3766DB0D-F0AA-7946-93AD-69909F451FF6}" type="datetimeFigureOut">
              <a:rPr lang="en-US" smtClean="0"/>
              <a:t>3/27/23</a:t>
            </a:fld>
            <a:endParaRPr lang="en-US"/>
          </a:p>
        </p:txBody>
      </p:sp>
      <p:sp>
        <p:nvSpPr>
          <p:cNvPr id="5" name="Footer Placeholder 4">
            <a:extLst>
              <a:ext uri="{FF2B5EF4-FFF2-40B4-BE49-F238E27FC236}">
                <a16:creationId xmlns:a16="http://schemas.microsoft.com/office/drawing/2014/main" id="{024D2410-72D4-0A4B-94C5-141DDB4730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77FA26-42D5-E248-937B-7AC74A953C7D}"/>
              </a:ext>
            </a:extLst>
          </p:cNvPr>
          <p:cNvSpPr>
            <a:spLocks noGrp="1"/>
          </p:cNvSpPr>
          <p:nvPr>
            <p:ph type="sldNum" sz="quarter" idx="12"/>
          </p:nvPr>
        </p:nvSpPr>
        <p:spPr/>
        <p:txBody>
          <a:bodyPr/>
          <a:lstStyle/>
          <a:p>
            <a:fld id="{D1DB9492-9A17-F045-B834-DE5EE0AD4799}" type="slidenum">
              <a:rPr lang="en-US" smtClean="0"/>
              <a:t>‹#›</a:t>
            </a:fld>
            <a:endParaRPr lang="en-US"/>
          </a:p>
        </p:txBody>
      </p:sp>
    </p:spTree>
    <p:extLst>
      <p:ext uri="{BB962C8B-B14F-4D97-AF65-F5344CB8AC3E}">
        <p14:creationId xmlns:p14="http://schemas.microsoft.com/office/powerpoint/2010/main" val="3854500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071E3-30DE-EE4E-A642-BFE8EECBC4C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B9249EF-64D9-3F47-9FB0-0399A0C2828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67608E-68E2-FB4C-B306-448460300513}"/>
              </a:ext>
            </a:extLst>
          </p:cNvPr>
          <p:cNvSpPr>
            <a:spLocks noGrp="1"/>
          </p:cNvSpPr>
          <p:nvPr>
            <p:ph type="dt" sz="half" idx="10"/>
          </p:nvPr>
        </p:nvSpPr>
        <p:spPr/>
        <p:txBody>
          <a:bodyPr/>
          <a:lstStyle/>
          <a:p>
            <a:fld id="{3766DB0D-F0AA-7946-93AD-69909F451FF6}" type="datetimeFigureOut">
              <a:rPr lang="en-US" smtClean="0"/>
              <a:t>3/27/23</a:t>
            </a:fld>
            <a:endParaRPr lang="en-US"/>
          </a:p>
        </p:txBody>
      </p:sp>
      <p:sp>
        <p:nvSpPr>
          <p:cNvPr id="5" name="Footer Placeholder 4">
            <a:extLst>
              <a:ext uri="{FF2B5EF4-FFF2-40B4-BE49-F238E27FC236}">
                <a16:creationId xmlns:a16="http://schemas.microsoft.com/office/drawing/2014/main" id="{8A074427-3050-004E-8A4D-93A8133FAA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62E7A9-EF09-9240-950F-36ECD408C137}"/>
              </a:ext>
            </a:extLst>
          </p:cNvPr>
          <p:cNvSpPr>
            <a:spLocks noGrp="1"/>
          </p:cNvSpPr>
          <p:nvPr>
            <p:ph type="sldNum" sz="quarter" idx="12"/>
          </p:nvPr>
        </p:nvSpPr>
        <p:spPr/>
        <p:txBody>
          <a:bodyPr/>
          <a:lstStyle/>
          <a:p>
            <a:fld id="{D1DB9492-9A17-F045-B834-DE5EE0AD4799}" type="slidenum">
              <a:rPr lang="en-US" smtClean="0"/>
              <a:t>‹#›</a:t>
            </a:fld>
            <a:endParaRPr lang="en-US"/>
          </a:p>
        </p:txBody>
      </p:sp>
    </p:spTree>
    <p:extLst>
      <p:ext uri="{BB962C8B-B14F-4D97-AF65-F5344CB8AC3E}">
        <p14:creationId xmlns:p14="http://schemas.microsoft.com/office/powerpoint/2010/main" val="2092669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E341B6-E835-8F4B-B5ED-15FD9AAB709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EA7D194-F4FA-E04E-97BA-4CD9AE156FC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B37C55-B9FA-2347-A3D2-15F6043C09A3}"/>
              </a:ext>
            </a:extLst>
          </p:cNvPr>
          <p:cNvSpPr>
            <a:spLocks noGrp="1"/>
          </p:cNvSpPr>
          <p:nvPr>
            <p:ph type="dt" sz="half" idx="10"/>
          </p:nvPr>
        </p:nvSpPr>
        <p:spPr/>
        <p:txBody>
          <a:bodyPr/>
          <a:lstStyle/>
          <a:p>
            <a:fld id="{3766DB0D-F0AA-7946-93AD-69909F451FF6}" type="datetimeFigureOut">
              <a:rPr lang="en-US" smtClean="0"/>
              <a:t>3/27/23</a:t>
            </a:fld>
            <a:endParaRPr lang="en-US"/>
          </a:p>
        </p:txBody>
      </p:sp>
      <p:sp>
        <p:nvSpPr>
          <p:cNvPr id="5" name="Footer Placeholder 4">
            <a:extLst>
              <a:ext uri="{FF2B5EF4-FFF2-40B4-BE49-F238E27FC236}">
                <a16:creationId xmlns:a16="http://schemas.microsoft.com/office/drawing/2014/main" id="{C0FA44C4-9106-4F40-8075-478149E051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F01AD5-086B-BD49-AE9D-6AEEA0ADC403}"/>
              </a:ext>
            </a:extLst>
          </p:cNvPr>
          <p:cNvSpPr>
            <a:spLocks noGrp="1"/>
          </p:cNvSpPr>
          <p:nvPr>
            <p:ph type="sldNum" sz="quarter" idx="12"/>
          </p:nvPr>
        </p:nvSpPr>
        <p:spPr/>
        <p:txBody>
          <a:bodyPr/>
          <a:lstStyle/>
          <a:p>
            <a:fld id="{D1DB9492-9A17-F045-B834-DE5EE0AD4799}" type="slidenum">
              <a:rPr lang="en-US" smtClean="0"/>
              <a:t>‹#›</a:t>
            </a:fld>
            <a:endParaRPr lang="en-US"/>
          </a:p>
        </p:txBody>
      </p:sp>
    </p:spTree>
    <p:extLst>
      <p:ext uri="{BB962C8B-B14F-4D97-AF65-F5344CB8AC3E}">
        <p14:creationId xmlns:p14="http://schemas.microsoft.com/office/powerpoint/2010/main" val="3138791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4EA52-8680-4042-9DB0-3998DAD603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D9B040-F196-8044-8043-0FB3B88F8D6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0A9336-3410-0D4C-95D6-220363C41BA6}"/>
              </a:ext>
            </a:extLst>
          </p:cNvPr>
          <p:cNvSpPr>
            <a:spLocks noGrp="1"/>
          </p:cNvSpPr>
          <p:nvPr>
            <p:ph type="dt" sz="half" idx="10"/>
          </p:nvPr>
        </p:nvSpPr>
        <p:spPr/>
        <p:txBody>
          <a:bodyPr/>
          <a:lstStyle/>
          <a:p>
            <a:fld id="{3766DB0D-F0AA-7946-93AD-69909F451FF6}" type="datetimeFigureOut">
              <a:rPr lang="en-US" smtClean="0"/>
              <a:t>3/27/23</a:t>
            </a:fld>
            <a:endParaRPr lang="en-US"/>
          </a:p>
        </p:txBody>
      </p:sp>
      <p:sp>
        <p:nvSpPr>
          <p:cNvPr id="5" name="Footer Placeholder 4">
            <a:extLst>
              <a:ext uri="{FF2B5EF4-FFF2-40B4-BE49-F238E27FC236}">
                <a16:creationId xmlns:a16="http://schemas.microsoft.com/office/drawing/2014/main" id="{78A58B89-CC32-2C4E-9A27-5C7F64C29E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697CFB-5997-4D4E-B5A1-F10EC111A701}"/>
              </a:ext>
            </a:extLst>
          </p:cNvPr>
          <p:cNvSpPr>
            <a:spLocks noGrp="1"/>
          </p:cNvSpPr>
          <p:nvPr>
            <p:ph type="sldNum" sz="quarter" idx="12"/>
          </p:nvPr>
        </p:nvSpPr>
        <p:spPr/>
        <p:txBody>
          <a:bodyPr/>
          <a:lstStyle/>
          <a:p>
            <a:fld id="{D1DB9492-9A17-F045-B834-DE5EE0AD4799}" type="slidenum">
              <a:rPr lang="en-US" smtClean="0"/>
              <a:t>‹#›</a:t>
            </a:fld>
            <a:endParaRPr lang="en-US"/>
          </a:p>
        </p:txBody>
      </p:sp>
    </p:spTree>
    <p:extLst>
      <p:ext uri="{BB962C8B-B14F-4D97-AF65-F5344CB8AC3E}">
        <p14:creationId xmlns:p14="http://schemas.microsoft.com/office/powerpoint/2010/main" val="1779541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1724C-52B8-D041-A2BB-E3A0E6E9A11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B52C5E4-0E35-7B48-B86D-4C342C2FAE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1041099-E85F-2445-9ECB-06B6DC56D567}"/>
              </a:ext>
            </a:extLst>
          </p:cNvPr>
          <p:cNvSpPr>
            <a:spLocks noGrp="1"/>
          </p:cNvSpPr>
          <p:nvPr>
            <p:ph type="dt" sz="half" idx="10"/>
          </p:nvPr>
        </p:nvSpPr>
        <p:spPr/>
        <p:txBody>
          <a:bodyPr/>
          <a:lstStyle/>
          <a:p>
            <a:fld id="{3766DB0D-F0AA-7946-93AD-69909F451FF6}" type="datetimeFigureOut">
              <a:rPr lang="en-US" smtClean="0"/>
              <a:t>3/27/23</a:t>
            </a:fld>
            <a:endParaRPr lang="en-US"/>
          </a:p>
        </p:txBody>
      </p:sp>
      <p:sp>
        <p:nvSpPr>
          <p:cNvPr id="5" name="Footer Placeholder 4">
            <a:extLst>
              <a:ext uri="{FF2B5EF4-FFF2-40B4-BE49-F238E27FC236}">
                <a16:creationId xmlns:a16="http://schemas.microsoft.com/office/drawing/2014/main" id="{8A652603-BD0E-7140-83E8-CB72F512E0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0ABB54-7200-1047-8FFE-2582D304F747}"/>
              </a:ext>
            </a:extLst>
          </p:cNvPr>
          <p:cNvSpPr>
            <a:spLocks noGrp="1"/>
          </p:cNvSpPr>
          <p:nvPr>
            <p:ph type="sldNum" sz="quarter" idx="12"/>
          </p:nvPr>
        </p:nvSpPr>
        <p:spPr/>
        <p:txBody>
          <a:bodyPr/>
          <a:lstStyle/>
          <a:p>
            <a:fld id="{D1DB9492-9A17-F045-B834-DE5EE0AD4799}" type="slidenum">
              <a:rPr lang="en-US" smtClean="0"/>
              <a:t>‹#›</a:t>
            </a:fld>
            <a:endParaRPr lang="en-US"/>
          </a:p>
        </p:txBody>
      </p:sp>
    </p:spTree>
    <p:extLst>
      <p:ext uri="{BB962C8B-B14F-4D97-AF65-F5344CB8AC3E}">
        <p14:creationId xmlns:p14="http://schemas.microsoft.com/office/powerpoint/2010/main" val="3772650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F5EEE-6C7C-2240-91B5-64846DA362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220A13-4FE0-294D-B981-6DA20DBAC41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237AB28-D8BE-6344-A24D-2092D1E6EDE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563E1B1-437E-1E41-9C89-0FC0924EF854}"/>
              </a:ext>
            </a:extLst>
          </p:cNvPr>
          <p:cNvSpPr>
            <a:spLocks noGrp="1"/>
          </p:cNvSpPr>
          <p:nvPr>
            <p:ph type="dt" sz="half" idx="10"/>
          </p:nvPr>
        </p:nvSpPr>
        <p:spPr/>
        <p:txBody>
          <a:bodyPr/>
          <a:lstStyle/>
          <a:p>
            <a:fld id="{3766DB0D-F0AA-7946-93AD-69909F451FF6}" type="datetimeFigureOut">
              <a:rPr lang="en-US" smtClean="0"/>
              <a:t>3/27/23</a:t>
            </a:fld>
            <a:endParaRPr lang="en-US"/>
          </a:p>
        </p:txBody>
      </p:sp>
      <p:sp>
        <p:nvSpPr>
          <p:cNvPr id="6" name="Footer Placeholder 5">
            <a:extLst>
              <a:ext uri="{FF2B5EF4-FFF2-40B4-BE49-F238E27FC236}">
                <a16:creationId xmlns:a16="http://schemas.microsoft.com/office/drawing/2014/main" id="{ED1409CB-F290-3B43-AFFD-18961D4FA9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7323E6-5DE6-2549-8832-AFCC090F3A02}"/>
              </a:ext>
            </a:extLst>
          </p:cNvPr>
          <p:cNvSpPr>
            <a:spLocks noGrp="1"/>
          </p:cNvSpPr>
          <p:nvPr>
            <p:ph type="sldNum" sz="quarter" idx="12"/>
          </p:nvPr>
        </p:nvSpPr>
        <p:spPr/>
        <p:txBody>
          <a:bodyPr/>
          <a:lstStyle/>
          <a:p>
            <a:fld id="{D1DB9492-9A17-F045-B834-DE5EE0AD4799}" type="slidenum">
              <a:rPr lang="en-US" smtClean="0"/>
              <a:t>‹#›</a:t>
            </a:fld>
            <a:endParaRPr lang="en-US"/>
          </a:p>
        </p:txBody>
      </p:sp>
    </p:spTree>
    <p:extLst>
      <p:ext uri="{BB962C8B-B14F-4D97-AF65-F5344CB8AC3E}">
        <p14:creationId xmlns:p14="http://schemas.microsoft.com/office/powerpoint/2010/main" val="3361354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F2C5E-ED4C-4E4F-B61F-90B4D23DB10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0C6A4F7-FA5A-BD46-9CEE-3D435FB164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3A35C0A-4248-6B42-A2F0-4F84F362EF0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007AA9-0C0F-BF4D-85C7-B7EA3A3A12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22C1220-0E05-354B-9023-AAA345F575D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5A9224-050B-B345-B2E9-5F4E3F177C87}"/>
              </a:ext>
            </a:extLst>
          </p:cNvPr>
          <p:cNvSpPr>
            <a:spLocks noGrp="1"/>
          </p:cNvSpPr>
          <p:nvPr>
            <p:ph type="dt" sz="half" idx="10"/>
          </p:nvPr>
        </p:nvSpPr>
        <p:spPr/>
        <p:txBody>
          <a:bodyPr/>
          <a:lstStyle/>
          <a:p>
            <a:fld id="{3766DB0D-F0AA-7946-93AD-69909F451FF6}" type="datetimeFigureOut">
              <a:rPr lang="en-US" smtClean="0"/>
              <a:t>3/27/23</a:t>
            </a:fld>
            <a:endParaRPr lang="en-US"/>
          </a:p>
        </p:txBody>
      </p:sp>
      <p:sp>
        <p:nvSpPr>
          <p:cNvPr id="8" name="Footer Placeholder 7">
            <a:extLst>
              <a:ext uri="{FF2B5EF4-FFF2-40B4-BE49-F238E27FC236}">
                <a16:creationId xmlns:a16="http://schemas.microsoft.com/office/drawing/2014/main" id="{B6A35A94-0004-A447-B488-BC7B6DB2CEF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88E6DFA-A080-7246-967C-B4E2F92B96FA}"/>
              </a:ext>
            </a:extLst>
          </p:cNvPr>
          <p:cNvSpPr>
            <a:spLocks noGrp="1"/>
          </p:cNvSpPr>
          <p:nvPr>
            <p:ph type="sldNum" sz="quarter" idx="12"/>
          </p:nvPr>
        </p:nvSpPr>
        <p:spPr/>
        <p:txBody>
          <a:bodyPr/>
          <a:lstStyle/>
          <a:p>
            <a:fld id="{D1DB9492-9A17-F045-B834-DE5EE0AD4799}" type="slidenum">
              <a:rPr lang="en-US" smtClean="0"/>
              <a:t>‹#›</a:t>
            </a:fld>
            <a:endParaRPr lang="en-US"/>
          </a:p>
        </p:txBody>
      </p:sp>
    </p:spTree>
    <p:extLst>
      <p:ext uri="{BB962C8B-B14F-4D97-AF65-F5344CB8AC3E}">
        <p14:creationId xmlns:p14="http://schemas.microsoft.com/office/powerpoint/2010/main" val="330374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671B2-D7E6-324C-8569-F2F094D6F2A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50C0D0E-B036-634D-9058-9401017A090E}"/>
              </a:ext>
            </a:extLst>
          </p:cNvPr>
          <p:cNvSpPr>
            <a:spLocks noGrp="1"/>
          </p:cNvSpPr>
          <p:nvPr>
            <p:ph type="dt" sz="half" idx="10"/>
          </p:nvPr>
        </p:nvSpPr>
        <p:spPr/>
        <p:txBody>
          <a:bodyPr/>
          <a:lstStyle/>
          <a:p>
            <a:fld id="{3766DB0D-F0AA-7946-93AD-69909F451FF6}" type="datetimeFigureOut">
              <a:rPr lang="en-US" smtClean="0"/>
              <a:t>3/27/23</a:t>
            </a:fld>
            <a:endParaRPr lang="en-US"/>
          </a:p>
        </p:txBody>
      </p:sp>
      <p:sp>
        <p:nvSpPr>
          <p:cNvPr id="4" name="Footer Placeholder 3">
            <a:extLst>
              <a:ext uri="{FF2B5EF4-FFF2-40B4-BE49-F238E27FC236}">
                <a16:creationId xmlns:a16="http://schemas.microsoft.com/office/drawing/2014/main" id="{00A14E23-8218-E648-8F63-A76E75E731B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5EE355F-33F4-AF4A-8A7B-CE881E412A01}"/>
              </a:ext>
            </a:extLst>
          </p:cNvPr>
          <p:cNvSpPr>
            <a:spLocks noGrp="1"/>
          </p:cNvSpPr>
          <p:nvPr>
            <p:ph type="sldNum" sz="quarter" idx="12"/>
          </p:nvPr>
        </p:nvSpPr>
        <p:spPr/>
        <p:txBody>
          <a:bodyPr/>
          <a:lstStyle/>
          <a:p>
            <a:fld id="{D1DB9492-9A17-F045-B834-DE5EE0AD4799}" type="slidenum">
              <a:rPr lang="en-US" smtClean="0"/>
              <a:t>‹#›</a:t>
            </a:fld>
            <a:endParaRPr lang="en-US"/>
          </a:p>
        </p:txBody>
      </p:sp>
    </p:spTree>
    <p:extLst>
      <p:ext uri="{BB962C8B-B14F-4D97-AF65-F5344CB8AC3E}">
        <p14:creationId xmlns:p14="http://schemas.microsoft.com/office/powerpoint/2010/main" val="2912329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E6B5DE-E5E8-7E4A-85F3-EEB535EFD36B}"/>
              </a:ext>
            </a:extLst>
          </p:cNvPr>
          <p:cNvSpPr>
            <a:spLocks noGrp="1"/>
          </p:cNvSpPr>
          <p:nvPr>
            <p:ph type="dt" sz="half" idx="10"/>
          </p:nvPr>
        </p:nvSpPr>
        <p:spPr/>
        <p:txBody>
          <a:bodyPr/>
          <a:lstStyle/>
          <a:p>
            <a:fld id="{3766DB0D-F0AA-7946-93AD-69909F451FF6}" type="datetimeFigureOut">
              <a:rPr lang="en-US" smtClean="0"/>
              <a:t>3/27/23</a:t>
            </a:fld>
            <a:endParaRPr lang="en-US"/>
          </a:p>
        </p:txBody>
      </p:sp>
      <p:sp>
        <p:nvSpPr>
          <p:cNvPr id="3" name="Footer Placeholder 2">
            <a:extLst>
              <a:ext uri="{FF2B5EF4-FFF2-40B4-BE49-F238E27FC236}">
                <a16:creationId xmlns:a16="http://schemas.microsoft.com/office/drawing/2014/main" id="{A7123C10-E252-514D-A8B2-B496771E367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3EFDA7D-F04E-F24D-94D5-AACD58402BCB}"/>
              </a:ext>
            </a:extLst>
          </p:cNvPr>
          <p:cNvSpPr>
            <a:spLocks noGrp="1"/>
          </p:cNvSpPr>
          <p:nvPr>
            <p:ph type="sldNum" sz="quarter" idx="12"/>
          </p:nvPr>
        </p:nvSpPr>
        <p:spPr/>
        <p:txBody>
          <a:bodyPr/>
          <a:lstStyle/>
          <a:p>
            <a:fld id="{D1DB9492-9A17-F045-B834-DE5EE0AD4799}" type="slidenum">
              <a:rPr lang="en-US" smtClean="0"/>
              <a:t>‹#›</a:t>
            </a:fld>
            <a:endParaRPr lang="en-US"/>
          </a:p>
        </p:txBody>
      </p:sp>
    </p:spTree>
    <p:extLst>
      <p:ext uri="{BB962C8B-B14F-4D97-AF65-F5344CB8AC3E}">
        <p14:creationId xmlns:p14="http://schemas.microsoft.com/office/powerpoint/2010/main" val="1009943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61494-2A51-084C-994B-0957CC305A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F454887-051E-1242-88D7-E4AF13D4C8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A998A21-AE97-CD49-9857-6C018E1C40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B6174A6-EE38-0F44-B9F4-58F1A0B5B413}"/>
              </a:ext>
            </a:extLst>
          </p:cNvPr>
          <p:cNvSpPr>
            <a:spLocks noGrp="1"/>
          </p:cNvSpPr>
          <p:nvPr>
            <p:ph type="dt" sz="half" idx="10"/>
          </p:nvPr>
        </p:nvSpPr>
        <p:spPr/>
        <p:txBody>
          <a:bodyPr/>
          <a:lstStyle/>
          <a:p>
            <a:fld id="{3766DB0D-F0AA-7946-93AD-69909F451FF6}" type="datetimeFigureOut">
              <a:rPr lang="en-US" smtClean="0"/>
              <a:t>3/27/23</a:t>
            </a:fld>
            <a:endParaRPr lang="en-US"/>
          </a:p>
        </p:txBody>
      </p:sp>
      <p:sp>
        <p:nvSpPr>
          <p:cNvPr id="6" name="Footer Placeholder 5">
            <a:extLst>
              <a:ext uri="{FF2B5EF4-FFF2-40B4-BE49-F238E27FC236}">
                <a16:creationId xmlns:a16="http://schemas.microsoft.com/office/drawing/2014/main" id="{B1A4FB71-7ADD-C942-821A-F6F08DF53B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AC1760-8A70-7741-9884-34122BAFFA9D}"/>
              </a:ext>
            </a:extLst>
          </p:cNvPr>
          <p:cNvSpPr>
            <a:spLocks noGrp="1"/>
          </p:cNvSpPr>
          <p:nvPr>
            <p:ph type="sldNum" sz="quarter" idx="12"/>
          </p:nvPr>
        </p:nvSpPr>
        <p:spPr/>
        <p:txBody>
          <a:bodyPr/>
          <a:lstStyle/>
          <a:p>
            <a:fld id="{D1DB9492-9A17-F045-B834-DE5EE0AD4799}" type="slidenum">
              <a:rPr lang="en-US" smtClean="0"/>
              <a:t>‹#›</a:t>
            </a:fld>
            <a:endParaRPr lang="en-US"/>
          </a:p>
        </p:txBody>
      </p:sp>
    </p:spTree>
    <p:extLst>
      <p:ext uri="{BB962C8B-B14F-4D97-AF65-F5344CB8AC3E}">
        <p14:creationId xmlns:p14="http://schemas.microsoft.com/office/powerpoint/2010/main" val="479211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5C6AF-5143-D349-AF01-F8BB1F52EC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C446599-8AF6-BC46-8165-077F19EA4D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A191C11-6F4D-9949-80B9-E126523077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9DA8BEB-028B-1A4F-9BC7-8F3D23BD587A}"/>
              </a:ext>
            </a:extLst>
          </p:cNvPr>
          <p:cNvSpPr>
            <a:spLocks noGrp="1"/>
          </p:cNvSpPr>
          <p:nvPr>
            <p:ph type="dt" sz="half" idx="10"/>
          </p:nvPr>
        </p:nvSpPr>
        <p:spPr/>
        <p:txBody>
          <a:bodyPr/>
          <a:lstStyle/>
          <a:p>
            <a:fld id="{3766DB0D-F0AA-7946-93AD-69909F451FF6}" type="datetimeFigureOut">
              <a:rPr lang="en-US" smtClean="0"/>
              <a:t>3/27/23</a:t>
            </a:fld>
            <a:endParaRPr lang="en-US"/>
          </a:p>
        </p:txBody>
      </p:sp>
      <p:sp>
        <p:nvSpPr>
          <p:cNvPr id="6" name="Footer Placeholder 5">
            <a:extLst>
              <a:ext uri="{FF2B5EF4-FFF2-40B4-BE49-F238E27FC236}">
                <a16:creationId xmlns:a16="http://schemas.microsoft.com/office/drawing/2014/main" id="{DFC7A31F-117A-4948-A5F4-65557FB764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293DAF-E798-634C-8353-AC5C0017F123}"/>
              </a:ext>
            </a:extLst>
          </p:cNvPr>
          <p:cNvSpPr>
            <a:spLocks noGrp="1"/>
          </p:cNvSpPr>
          <p:nvPr>
            <p:ph type="sldNum" sz="quarter" idx="12"/>
          </p:nvPr>
        </p:nvSpPr>
        <p:spPr/>
        <p:txBody>
          <a:bodyPr/>
          <a:lstStyle/>
          <a:p>
            <a:fld id="{D1DB9492-9A17-F045-B834-DE5EE0AD4799}" type="slidenum">
              <a:rPr lang="en-US" smtClean="0"/>
              <a:t>‹#›</a:t>
            </a:fld>
            <a:endParaRPr lang="en-US"/>
          </a:p>
        </p:txBody>
      </p:sp>
    </p:spTree>
    <p:extLst>
      <p:ext uri="{BB962C8B-B14F-4D97-AF65-F5344CB8AC3E}">
        <p14:creationId xmlns:p14="http://schemas.microsoft.com/office/powerpoint/2010/main" val="4175447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E6EB05-15D6-8B47-88C2-39F5249863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152AF0B-6B8A-1546-B875-8F70D6F32B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982006-D1CE-CE4D-BED0-489E833FF2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66DB0D-F0AA-7946-93AD-69909F451FF6}" type="datetimeFigureOut">
              <a:rPr lang="en-US" smtClean="0"/>
              <a:t>3/27/23</a:t>
            </a:fld>
            <a:endParaRPr lang="en-US"/>
          </a:p>
        </p:txBody>
      </p:sp>
      <p:sp>
        <p:nvSpPr>
          <p:cNvPr id="5" name="Footer Placeholder 4">
            <a:extLst>
              <a:ext uri="{FF2B5EF4-FFF2-40B4-BE49-F238E27FC236}">
                <a16:creationId xmlns:a16="http://schemas.microsoft.com/office/drawing/2014/main" id="{955815F1-BCA8-DE4F-87B9-D33390AD1B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939DC05-5E0E-2042-9D5A-4EF802CBED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DB9492-9A17-F045-B834-DE5EE0AD4799}" type="slidenum">
              <a:rPr lang="en-US" smtClean="0"/>
              <a:t>‹#›</a:t>
            </a:fld>
            <a:endParaRPr lang="en-US"/>
          </a:p>
        </p:txBody>
      </p:sp>
    </p:spTree>
    <p:extLst>
      <p:ext uri="{BB962C8B-B14F-4D97-AF65-F5344CB8AC3E}">
        <p14:creationId xmlns:p14="http://schemas.microsoft.com/office/powerpoint/2010/main" val="29304343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A9B00-5DEA-E543-A57B-32AB0114E654}"/>
              </a:ext>
            </a:extLst>
          </p:cNvPr>
          <p:cNvSpPr>
            <a:spLocks noGrp="1"/>
          </p:cNvSpPr>
          <p:nvPr>
            <p:ph type="ctrTitle"/>
          </p:nvPr>
        </p:nvSpPr>
        <p:spPr/>
        <p:txBody>
          <a:bodyPr>
            <a:normAutofit/>
          </a:bodyPr>
          <a:lstStyle/>
          <a:p>
            <a:r>
              <a:rPr lang="en-US" sz="4000" b="1" dirty="0"/>
              <a:t>An Overview of the Role of Economics in the Development of Energy Policy</a:t>
            </a:r>
          </a:p>
        </p:txBody>
      </p:sp>
      <p:sp>
        <p:nvSpPr>
          <p:cNvPr id="3" name="Subtitle 2">
            <a:extLst>
              <a:ext uri="{FF2B5EF4-FFF2-40B4-BE49-F238E27FC236}">
                <a16:creationId xmlns:a16="http://schemas.microsoft.com/office/drawing/2014/main" id="{E41F70DD-FBA0-8E4D-944A-11643DB04AAB}"/>
              </a:ext>
            </a:extLst>
          </p:cNvPr>
          <p:cNvSpPr>
            <a:spLocks noGrp="1"/>
          </p:cNvSpPr>
          <p:nvPr>
            <p:ph type="subTitle" idx="1"/>
          </p:nvPr>
        </p:nvSpPr>
        <p:spPr/>
        <p:txBody>
          <a:bodyPr>
            <a:normAutofit lnSpcReduction="10000"/>
          </a:bodyPr>
          <a:lstStyle/>
          <a:p>
            <a:endParaRPr lang="en-US" dirty="0"/>
          </a:p>
          <a:p>
            <a:r>
              <a:rPr lang="en-US" dirty="0"/>
              <a:t>Greg </a:t>
            </a:r>
            <a:r>
              <a:rPr lang="en-US" dirty="0" err="1"/>
              <a:t>Gelles</a:t>
            </a:r>
            <a:endParaRPr lang="en-US" dirty="0"/>
          </a:p>
          <a:p>
            <a:r>
              <a:rPr lang="en-US" dirty="0"/>
              <a:t>Professor Emeritus of Economics</a:t>
            </a:r>
          </a:p>
          <a:p>
            <a:r>
              <a:rPr lang="en-US" dirty="0"/>
              <a:t>Missouri S&amp;T</a:t>
            </a:r>
          </a:p>
        </p:txBody>
      </p:sp>
    </p:spTree>
    <p:extLst>
      <p:ext uri="{BB962C8B-B14F-4D97-AF65-F5344CB8AC3E}">
        <p14:creationId xmlns:p14="http://schemas.microsoft.com/office/powerpoint/2010/main" val="1654835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3DDDA-A757-EC4B-8AE4-67F859D51C49}"/>
              </a:ext>
            </a:extLst>
          </p:cNvPr>
          <p:cNvSpPr>
            <a:spLocks noGrp="1"/>
          </p:cNvSpPr>
          <p:nvPr>
            <p:ph type="title"/>
          </p:nvPr>
        </p:nvSpPr>
        <p:spPr/>
        <p:txBody>
          <a:bodyPr/>
          <a:lstStyle/>
          <a:p>
            <a:r>
              <a:rPr lang="en-US" b="1" dirty="0"/>
              <a:t>Energy Economics Education</a:t>
            </a:r>
          </a:p>
        </p:txBody>
      </p:sp>
      <p:sp>
        <p:nvSpPr>
          <p:cNvPr id="3" name="Content Placeholder 2">
            <a:extLst>
              <a:ext uri="{FF2B5EF4-FFF2-40B4-BE49-F238E27FC236}">
                <a16:creationId xmlns:a16="http://schemas.microsoft.com/office/drawing/2014/main" id="{0B21B336-6CAA-3E4C-87BD-3E0FC1057B3F}"/>
              </a:ext>
            </a:extLst>
          </p:cNvPr>
          <p:cNvSpPr>
            <a:spLocks noGrp="1"/>
          </p:cNvSpPr>
          <p:nvPr>
            <p:ph idx="1"/>
          </p:nvPr>
        </p:nvSpPr>
        <p:spPr>
          <a:xfrm>
            <a:off x="746760" y="1795145"/>
            <a:ext cx="10515600" cy="4351338"/>
          </a:xfrm>
        </p:spPr>
        <p:txBody>
          <a:bodyPr>
            <a:normAutofit/>
          </a:bodyPr>
          <a:lstStyle/>
          <a:p>
            <a:r>
              <a:rPr lang="en-US" sz="3600" dirty="0"/>
              <a:t> </a:t>
            </a:r>
            <a:r>
              <a:rPr lang="en-US" dirty="0"/>
              <a:t>The Development of the S&amp;T Energy Economics Class</a:t>
            </a:r>
          </a:p>
          <a:p>
            <a:pPr lvl="1"/>
            <a:endParaRPr lang="en-US" sz="3200" dirty="0"/>
          </a:p>
          <a:p>
            <a:pPr lvl="1"/>
            <a:r>
              <a:rPr lang="en-US" sz="2800" dirty="0"/>
              <a:t>Developed cooperatively with Dr. Joseph Smith, First Laufer Energy Professor.</a:t>
            </a:r>
          </a:p>
          <a:p>
            <a:pPr lvl="1"/>
            <a:endParaRPr lang="en-US" sz="2800" dirty="0"/>
          </a:p>
          <a:p>
            <a:pPr lvl="1"/>
            <a:r>
              <a:rPr lang="en-US" sz="2800" dirty="0"/>
              <a:t>Amazing growth in the class in the past 11 years.</a:t>
            </a:r>
          </a:p>
          <a:p>
            <a:pPr lvl="1"/>
            <a:endParaRPr lang="en-US" sz="2800" dirty="0"/>
          </a:p>
          <a:p>
            <a:pPr lvl="1"/>
            <a:r>
              <a:rPr lang="en-US" sz="2800" dirty="0"/>
              <a:t>Class visits to solar houses on campus, Missouri ethanol plant, and visits to the campus nuclear reactor.</a:t>
            </a:r>
          </a:p>
          <a:p>
            <a:pPr marL="457200" lvl="1" indent="0">
              <a:buNone/>
            </a:pPr>
            <a:endParaRPr lang="en-US" sz="2800" dirty="0"/>
          </a:p>
          <a:p>
            <a:pPr marL="457200" lvl="1" indent="0">
              <a:buNone/>
            </a:pPr>
            <a:endParaRPr lang="en-US" sz="3000" dirty="0"/>
          </a:p>
        </p:txBody>
      </p:sp>
    </p:spTree>
    <p:extLst>
      <p:ext uri="{BB962C8B-B14F-4D97-AF65-F5344CB8AC3E}">
        <p14:creationId xmlns:p14="http://schemas.microsoft.com/office/powerpoint/2010/main" val="4255409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C56C9-A25C-5B4D-A4E6-CEC393F7191D}"/>
              </a:ext>
            </a:extLst>
          </p:cNvPr>
          <p:cNvSpPr>
            <a:spLocks noGrp="1"/>
          </p:cNvSpPr>
          <p:nvPr>
            <p:ph type="title"/>
          </p:nvPr>
        </p:nvSpPr>
        <p:spPr/>
        <p:txBody>
          <a:bodyPr/>
          <a:lstStyle/>
          <a:p>
            <a:r>
              <a:rPr lang="en-US" b="1" dirty="0"/>
              <a:t>Economics and Engineering are Synergistic</a:t>
            </a:r>
          </a:p>
        </p:txBody>
      </p:sp>
      <p:sp>
        <p:nvSpPr>
          <p:cNvPr id="3" name="Content Placeholder 2">
            <a:extLst>
              <a:ext uri="{FF2B5EF4-FFF2-40B4-BE49-F238E27FC236}">
                <a16:creationId xmlns:a16="http://schemas.microsoft.com/office/drawing/2014/main" id="{B2AC11C2-7817-5D40-A6B2-73CCB78E2CC1}"/>
              </a:ext>
            </a:extLst>
          </p:cNvPr>
          <p:cNvSpPr>
            <a:spLocks noGrp="1"/>
          </p:cNvSpPr>
          <p:nvPr>
            <p:ph idx="1"/>
          </p:nvPr>
        </p:nvSpPr>
        <p:spPr/>
        <p:txBody>
          <a:bodyPr/>
          <a:lstStyle/>
          <a:p>
            <a:r>
              <a:rPr lang="en-US" sz="3000" dirty="0"/>
              <a:t>The</a:t>
            </a:r>
            <a:r>
              <a:rPr lang="en-US" dirty="0"/>
              <a:t> </a:t>
            </a:r>
            <a:r>
              <a:rPr lang="en-US" sz="3000" dirty="0"/>
              <a:t>Existence of Synergies between Economics and Engineering.</a:t>
            </a:r>
          </a:p>
          <a:p>
            <a:endParaRPr lang="en-US" dirty="0"/>
          </a:p>
          <a:p>
            <a:pPr lvl="1"/>
            <a:r>
              <a:rPr lang="en-US" sz="2800" dirty="0"/>
              <a:t>Each discipline adds significant value to the other.</a:t>
            </a:r>
          </a:p>
          <a:p>
            <a:pPr lvl="1"/>
            <a:endParaRPr lang="en-US" sz="2800" dirty="0"/>
          </a:p>
          <a:p>
            <a:pPr lvl="1"/>
            <a:r>
              <a:rPr lang="en-US" sz="2800" dirty="0"/>
              <a:t>An economist with engineering training understands better the technologies that are part of our economic growth and an engineer with economics training understands more fully how to think about value.</a:t>
            </a:r>
          </a:p>
          <a:p>
            <a:pPr lvl="1"/>
            <a:endParaRPr lang="en-US" sz="2800" dirty="0"/>
          </a:p>
          <a:p>
            <a:pPr marL="457200" lvl="1" indent="0">
              <a:buNone/>
            </a:pPr>
            <a:endParaRPr lang="en-US" dirty="0"/>
          </a:p>
        </p:txBody>
      </p:sp>
    </p:spTree>
    <p:extLst>
      <p:ext uri="{BB962C8B-B14F-4D97-AF65-F5344CB8AC3E}">
        <p14:creationId xmlns:p14="http://schemas.microsoft.com/office/powerpoint/2010/main" val="1353734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92281-6E39-324C-91EB-606E5720D368}"/>
              </a:ext>
            </a:extLst>
          </p:cNvPr>
          <p:cNvSpPr>
            <a:spLocks noGrp="1"/>
          </p:cNvSpPr>
          <p:nvPr>
            <p:ph type="title"/>
          </p:nvPr>
        </p:nvSpPr>
        <p:spPr/>
        <p:txBody>
          <a:bodyPr/>
          <a:lstStyle/>
          <a:p>
            <a:r>
              <a:rPr lang="en-US" b="1" dirty="0"/>
              <a:t>Energy Policy Questions</a:t>
            </a:r>
          </a:p>
        </p:txBody>
      </p:sp>
      <p:sp>
        <p:nvSpPr>
          <p:cNvPr id="3" name="Content Placeholder 2">
            <a:extLst>
              <a:ext uri="{FF2B5EF4-FFF2-40B4-BE49-F238E27FC236}">
                <a16:creationId xmlns:a16="http://schemas.microsoft.com/office/drawing/2014/main" id="{38B690B1-1767-974C-BFAC-9A9545EC2BE3}"/>
              </a:ext>
            </a:extLst>
          </p:cNvPr>
          <p:cNvSpPr>
            <a:spLocks noGrp="1"/>
          </p:cNvSpPr>
          <p:nvPr>
            <p:ph idx="1"/>
          </p:nvPr>
        </p:nvSpPr>
        <p:spPr/>
        <p:txBody>
          <a:bodyPr/>
          <a:lstStyle/>
          <a:p>
            <a:r>
              <a:rPr lang="en-US" dirty="0"/>
              <a:t>Is the Gradual Replacement of Fossil Fuels with Renewables a Good Policy?</a:t>
            </a:r>
          </a:p>
          <a:p>
            <a:endParaRPr lang="en-US" dirty="0"/>
          </a:p>
          <a:p>
            <a:r>
              <a:rPr lang="en-US" dirty="0"/>
              <a:t>Does the Existence of Abundant Energy Provide a Way to Fight Off the Destructive Effects of the Second Law of Thermodynamics?</a:t>
            </a:r>
          </a:p>
          <a:p>
            <a:endParaRPr lang="en-US" dirty="0"/>
          </a:p>
          <a:p>
            <a:r>
              <a:rPr lang="en-US" dirty="0"/>
              <a:t>Are We Prepared to Invest in the Production of Greater Quantities of Energy from Nuclear?</a:t>
            </a:r>
          </a:p>
        </p:txBody>
      </p:sp>
    </p:spTree>
    <p:extLst>
      <p:ext uri="{BB962C8B-B14F-4D97-AF65-F5344CB8AC3E}">
        <p14:creationId xmlns:p14="http://schemas.microsoft.com/office/powerpoint/2010/main" val="2061038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28ADB-9E85-484C-9AC5-3BAB841E0EE9}"/>
              </a:ext>
            </a:extLst>
          </p:cNvPr>
          <p:cNvSpPr>
            <a:spLocks noGrp="1"/>
          </p:cNvSpPr>
          <p:nvPr>
            <p:ph type="title"/>
          </p:nvPr>
        </p:nvSpPr>
        <p:spPr/>
        <p:txBody>
          <a:bodyPr/>
          <a:lstStyle/>
          <a:p>
            <a:r>
              <a:rPr lang="en-US" b="1" dirty="0"/>
              <a:t>Energy Policy Questions</a:t>
            </a:r>
          </a:p>
        </p:txBody>
      </p:sp>
      <p:sp>
        <p:nvSpPr>
          <p:cNvPr id="3" name="Content Placeholder 2">
            <a:extLst>
              <a:ext uri="{FF2B5EF4-FFF2-40B4-BE49-F238E27FC236}">
                <a16:creationId xmlns:a16="http://schemas.microsoft.com/office/drawing/2014/main" id="{50AB6898-FA6D-FF4C-89A0-8E3A6DFC839E}"/>
              </a:ext>
            </a:extLst>
          </p:cNvPr>
          <p:cNvSpPr>
            <a:spLocks noGrp="1"/>
          </p:cNvSpPr>
          <p:nvPr>
            <p:ph idx="1"/>
          </p:nvPr>
        </p:nvSpPr>
        <p:spPr/>
        <p:txBody>
          <a:bodyPr>
            <a:normAutofit/>
          </a:bodyPr>
          <a:lstStyle/>
          <a:p>
            <a:r>
              <a:rPr lang="en-US" dirty="0"/>
              <a:t>Given That the Use of Fossil Fuels May Increase Global Temperatures, It Seems Reasonable That We Analyze Both the Costs and Benefits of This Warming and, If Possible, Compare Them to Make Proper Policy Decisions.</a:t>
            </a:r>
          </a:p>
          <a:p>
            <a:endParaRPr lang="en-US" dirty="0"/>
          </a:p>
          <a:p>
            <a:r>
              <a:rPr lang="en-US" dirty="0"/>
              <a:t>We Need to Consider Problems of Energy Poverty in Our Decision-Making</a:t>
            </a:r>
          </a:p>
        </p:txBody>
      </p:sp>
    </p:spTree>
    <p:extLst>
      <p:ext uri="{BB962C8B-B14F-4D97-AF65-F5344CB8AC3E}">
        <p14:creationId xmlns:p14="http://schemas.microsoft.com/office/powerpoint/2010/main" val="540285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12454-DF29-124F-838C-DA67F58996A3}"/>
              </a:ext>
            </a:extLst>
          </p:cNvPr>
          <p:cNvSpPr>
            <a:spLocks noGrp="1"/>
          </p:cNvSpPr>
          <p:nvPr>
            <p:ph type="title"/>
          </p:nvPr>
        </p:nvSpPr>
        <p:spPr/>
        <p:txBody>
          <a:bodyPr/>
          <a:lstStyle/>
          <a:p>
            <a:r>
              <a:rPr lang="en-US" b="1" dirty="0"/>
              <a:t>Alex Epstein Quote</a:t>
            </a:r>
          </a:p>
        </p:txBody>
      </p:sp>
      <p:sp>
        <p:nvSpPr>
          <p:cNvPr id="3" name="Content Placeholder 2">
            <a:extLst>
              <a:ext uri="{FF2B5EF4-FFF2-40B4-BE49-F238E27FC236}">
                <a16:creationId xmlns:a16="http://schemas.microsoft.com/office/drawing/2014/main" id="{8E9C0419-608D-AD41-BBE3-2A7DCB0C6EBF}"/>
              </a:ext>
            </a:extLst>
          </p:cNvPr>
          <p:cNvSpPr>
            <a:spLocks noGrp="1"/>
          </p:cNvSpPr>
          <p:nvPr>
            <p:ph idx="1"/>
          </p:nvPr>
        </p:nvSpPr>
        <p:spPr/>
        <p:txBody>
          <a:bodyPr/>
          <a:lstStyle/>
          <a:p>
            <a:endParaRPr lang="en-US" dirty="0"/>
          </a:p>
          <a:p>
            <a:r>
              <a:rPr lang="en-US" dirty="0"/>
              <a:t>Earlier in the Symposium We Had an Excellent Presentation by Alex Epstein Who Has Advocated for Increased Use of Fossil Fuels. Here Is a Quote from Mr. Epstein:</a:t>
            </a:r>
          </a:p>
          <a:p>
            <a:endParaRPr lang="en-US" dirty="0"/>
          </a:p>
          <a:p>
            <a:r>
              <a:rPr lang="en-US" dirty="0"/>
              <a:t>“</a:t>
            </a:r>
            <a:r>
              <a:rPr lang="en-US" i="1" dirty="0"/>
              <a:t>Fossil fuels haven’t taken a naturally safe planet and made it more dangerous but instead have taken a naturally dangerous planet and made it naturally safe</a:t>
            </a:r>
            <a:r>
              <a:rPr lang="en-US" dirty="0"/>
              <a:t>.”</a:t>
            </a:r>
          </a:p>
        </p:txBody>
      </p:sp>
    </p:spTree>
    <p:extLst>
      <p:ext uri="{BB962C8B-B14F-4D97-AF65-F5344CB8AC3E}">
        <p14:creationId xmlns:p14="http://schemas.microsoft.com/office/powerpoint/2010/main" val="17816009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B985903263C0941B11822AAD8E08CD2" ma:contentTypeVersion="4" ma:contentTypeDescription="Create a new document." ma:contentTypeScope="" ma:versionID="60b697c4ba9eb0c61fa1068470b7533e">
  <xsd:schema xmlns:xsd="http://www.w3.org/2001/XMLSchema" xmlns:xs="http://www.w3.org/2001/XMLSchema" xmlns:p="http://schemas.microsoft.com/office/2006/metadata/properties" xmlns:ns2="6a898b55-3d22-4995-bb6b-a1345381c1a7" targetNamespace="http://schemas.microsoft.com/office/2006/metadata/properties" ma:root="true" ma:fieldsID="89f7efd009259360bfdc7e8c7b78df3c" ns2:_="">
    <xsd:import namespace="6a898b55-3d22-4995-bb6b-a1345381c1a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898b55-3d22-4995-bb6b-a1345381c1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F0621C4-CF47-450E-9FB5-515698B8E073}"/>
</file>

<file path=customXml/itemProps2.xml><?xml version="1.0" encoding="utf-8"?>
<ds:datastoreItem xmlns:ds="http://schemas.openxmlformats.org/officeDocument/2006/customXml" ds:itemID="{A417CC3D-CEC5-474E-860E-608F1F513D75}"/>
</file>

<file path=customXml/itemProps3.xml><?xml version="1.0" encoding="utf-8"?>
<ds:datastoreItem xmlns:ds="http://schemas.openxmlformats.org/officeDocument/2006/customXml" ds:itemID="{6518700A-016A-4551-95D1-841A033348C1}"/>
</file>

<file path=docProps/app.xml><?xml version="1.0" encoding="utf-8"?>
<Properties xmlns="http://schemas.openxmlformats.org/officeDocument/2006/extended-properties" xmlns:vt="http://schemas.openxmlformats.org/officeDocument/2006/docPropsVTypes">
  <TotalTime>1560</TotalTime>
  <Words>304</Words>
  <Application>Microsoft Macintosh PowerPoint</Application>
  <PresentationFormat>Widescreen</PresentationFormat>
  <Paragraphs>34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An Overview of the Role of Economics in the Development of Energy Policy</vt:lpstr>
      <vt:lpstr>Energy Economics Education</vt:lpstr>
      <vt:lpstr>Economics and Engineering are Synergistic</vt:lpstr>
      <vt:lpstr>Energy Policy Questions</vt:lpstr>
      <vt:lpstr>Energy Policy Questions</vt:lpstr>
      <vt:lpstr>Alex Epstein Quote</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Overview of the Role of Economics in the Development of Energy Policy</dc:title>
  <dc:creator>Gelles, Gregory</dc:creator>
  <cp:lastModifiedBy>Gelles, Gregory</cp:lastModifiedBy>
  <cp:revision>10</cp:revision>
  <cp:lastPrinted>2023-03-28T14:50:34Z</cp:lastPrinted>
  <dcterms:created xsi:type="dcterms:W3CDTF">2023-03-27T16:39:23Z</dcterms:created>
  <dcterms:modified xsi:type="dcterms:W3CDTF">2023-03-28T18:39:51Z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0x0101007B985903263C0941B11822AAD8E08CD2</vt:lpwstr>
  </property>
</Properties>
</file>