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sldIdLst>
    <p:sldId id="310" r:id="rId4"/>
    <p:sldId id="394" r:id="rId5"/>
    <p:sldId id="393" r:id="rId6"/>
    <p:sldId id="395" r:id="rId7"/>
    <p:sldId id="313" r:id="rId8"/>
    <p:sldId id="256" r:id="rId9"/>
    <p:sldId id="311" r:id="rId10"/>
    <p:sldId id="258" r:id="rId11"/>
    <p:sldId id="312" r:id="rId12"/>
    <p:sldId id="257" r:id="rId13"/>
    <p:sldId id="390" r:id="rId14"/>
    <p:sldId id="259" r:id="rId15"/>
    <p:sldId id="391" r:id="rId16"/>
    <p:sldId id="261" r:id="rId17"/>
    <p:sldId id="292" r:id="rId18"/>
    <p:sldId id="295" r:id="rId19"/>
    <p:sldId id="308" r:id="rId20"/>
    <p:sldId id="272" r:id="rId21"/>
    <p:sldId id="277" r:id="rId22"/>
    <p:sldId id="281" r:id="rId23"/>
    <p:sldId id="282" r:id="rId24"/>
    <p:sldId id="392" r:id="rId25"/>
    <p:sldId id="359" r:id="rId26"/>
    <p:sldId id="389" r:id="rId27"/>
    <p:sldId id="387" r:id="rId28"/>
    <p:sldId id="397" r:id="rId29"/>
    <p:sldId id="398" r:id="rId30"/>
    <p:sldId id="26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1" d="100"/>
          <a:sy n="71" d="100"/>
        </p:scale>
        <p:origin x="3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ustomXml" Target="../customXml/item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09308-9DCA-4FA7-8049-974739CC64B4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68186-0607-4DED-B2F4-C1ACADCF5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10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B22851EE-6071-CD32-0B11-1EBCE389B2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890DD7-33D5-4961-BDB3-75011C43527B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54A49233-CA1B-2515-14B4-4446EEAD4E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72BF108D-F420-E46A-BDAE-05E6613B61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B814F-EDA6-FD97-CA3E-896CC3E07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92044-B1FD-01B3-4FB2-E4BAB393A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5A98C-E910-9938-1818-04BF3FE3B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62C07-F996-4725-B084-4550135E047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4B7E5-B5EA-EA66-A1D7-0094789DE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7A5CF-19B1-FDD7-766F-B08029760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F32A-F69C-4792-AAEC-2C01C9AB4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95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567CB-76BE-72F9-116C-7D691AF6F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5CC5E-A240-9F86-0F74-27F0A5AF4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58FBC-A755-7856-1B9D-BF98785BA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62C07-F996-4725-B084-4550135E047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9CC34-3C20-C839-B3D1-81D9D15D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42C6C-EED8-4162-679A-E75E3D124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F32A-F69C-4792-AAEC-2C01C9AB4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75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06203E-586F-A309-187A-4A8A51AF21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DF8054-8E6D-40AC-722C-B645E9E7A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79219-61C0-BC22-A4F6-CD132D070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62C07-F996-4725-B084-4550135E047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5B79E-A718-3504-3F01-2F231BD50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925C6-773F-DA02-EBF9-9071EAF8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F32A-F69C-4792-AAEC-2C01C9AB4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8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439-A26B-4404-935F-299348EFC4C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EA83-651C-48C2-9276-74A25A871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26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439-A26B-4404-935F-299348EFC4C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EA83-651C-48C2-9276-74A25A871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84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439-A26B-4404-935F-299348EFC4C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EA83-651C-48C2-9276-74A25A871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4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439-A26B-4404-935F-299348EFC4C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EA83-651C-48C2-9276-74A25A871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29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439-A26B-4404-935F-299348EFC4C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EA83-651C-48C2-9276-74A25A871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07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439-A26B-4404-935F-299348EFC4C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EA83-651C-48C2-9276-74A25A871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65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439-A26B-4404-935F-299348EFC4C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EA83-651C-48C2-9276-74A25A871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05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439-A26B-4404-935F-299348EFC4C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EA83-651C-48C2-9276-74A25A871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49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F7A09-9687-4BDA-48E0-EEEC59A5F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E2DAF-FEC0-ECEC-83B2-ED5258CB2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ADA00-99EA-AEF4-D6BA-05D271F6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62C07-F996-4725-B084-4550135E047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5EFC6-0324-9C0B-882D-B4BF6874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8CA64-0462-9542-C2A7-F2518A1E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F32A-F69C-4792-AAEC-2C01C9AB4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59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439-A26B-4404-935F-299348EFC4C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EA83-651C-48C2-9276-74A25A871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73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439-A26B-4404-935F-299348EFC4C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EA83-651C-48C2-9276-74A25A871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2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439-A26B-4404-935F-299348EFC4C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EA83-651C-48C2-9276-74A25A871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27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E3E56F-E967-D72F-EE96-3A0929E10A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27D561-0668-415A-15B6-4EAE6666F1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36FC17-0AF4-8779-0CE3-0BEEAC7193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CEBB18-A97B-4E2F-8C5D-BA016E0FC66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6225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3291EB-B8E9-D7C0-6AAE-EEF48249D1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B5A942-1A2E-2FDD-F039-4A40033E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0B46AA-64C6-C2FD-A0A2-6DCA56D6E9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A2E18-5AF7-4E55-8D66-9DA7B5F5915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611354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717CFA-027C-D456-5D82-E4F1906A56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143C26-6C38-1C7A-E621-4E51F7099D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8FEB3D-DD37-D389-BA6A-5CE49B6666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2F4369-CA3B-4BFC-86AD-B3CE59760D7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5054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E081E0-28E9-60F0-CF5C-2DC996E04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692C7-66D0-09D5-AA22-140F34F9A8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63308F-1F10-64E4-0BFB-34A0DD4FF5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90B4DB-7E1C-46DC-B951-44BB3990582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8538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2A38CD4-B1B9-F240-6113-2A5615B95F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78AFC07-6ABA-A6B7-851C-B678AD12F9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7874BEB-6FF7-D3BD-B74C-17953AD192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07C07-C54F-431C-A40E-68CB8859555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0223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9F95807-A4C1-30BB-3558-313DE0DB03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3DF636-F312-28AA-79E6-0A8F8FB476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B687067-6BA3-CC76-2321-F209278F6C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BD66C8-42BD-4DE2-813C-0BAFC438145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45966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6A0CE0F-0E99-2994-4453-E212AB7580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5BF27EC-6D40-F941-38D1-FB38AF2E79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050FA8F-3D00-E25B-6DCB-70D7B03638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8EC137-7B9A-4C02-B5AA-82D31023522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62947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79A9-98EC-5CA2-F9B0-166136D42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FF525-3C54-DFDC-2E0C-3473F3C77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22A5D-B8F0-9AB8-D6ED-6393AE4D2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62C07-F996-4725-B084-4550135E047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2FA5E-179F-E24D-57C5-BA0A5CDE9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9D7F1-7F44-6B5B-AFFF-EBC31DF9F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F32A-F69C-4792-AAEC-2C01C9AB4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734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CEC046-978B-5432-1AFD-E540F9E925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AF2D3E-9A8E-4FC8-A9E6-27B8710B8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CDEE2A-2552-836D-F02F-B6498EB4A7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A5CA7E-08FF-4F72-AF1F-DC2EB7C3DE8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44677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6C175E-017D-E5B9-F630-4C7BED7F36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7C99C5-0448-BC8F-6387-9519163F37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47D36E-D7B7-1A3F-2DCE-B016D6F268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2B1DE-98FD-4257-B294-D59CB6FECFD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3624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FFF33E-A2B0-0787-1ADF-26B258B996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3986B7-8078-9FF9-210E-73C6EC3920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6FAB3B-A1ED-2D08-03D0-28FF278EB5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745264-2243-46F7-9586-32BCAB15550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8739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5E4C62-7AA8-6332-351B-20CD667FE8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AB7CD2-984F-2ECE-BEF3-B8591940C3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939C63-1E88-45D3-7217-D8344D2378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3E6300-E832-4D0F-BC5F-24F8D7BEB28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1692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243F3D-C3E6-CB25-9566-79881BA579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37DF4A4-A937-6B01-154C-139A3D88EA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19F08C9-B6E9-8EC1-3E2B-8CC168C9C7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C3B943-86AA-48F7-913F-7CADD22BCDC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4124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C2BDA8-557A-9331-8CE2-85331F2DBA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8F80C8-C2F0-383E-81FF-6FFE63FBBD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3EC011-7D39-2207-E39D-F50A4D2D1C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C2F75B-4B02-461C-9D68-654C55149D3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85402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567956F-D69E-B3A5-20AC-5BB7E6FAB8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258698A-D886-58C6-44D4-BA1A25CDE3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2C2F987-ADFA-7154-B339-0FDEE94EC8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659D0D-F242-4FEA-A84F-5BF8F89418E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56970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89600"/>
            <a:ext cx="10972800" cy="40163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364067" y="6183086"/>
            <a:ext cx="10972800" cy="321809"/>
          </a:xfrm>
        </p:spPr>
        <p:txBody>
          <a:bodyPr/>
          <a:lstStyle>
            <a:lvl1pPr algn="r"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256">
            <a:extLst>
              <a:ext uri="{FF2B5EF4-FFF2-40B4-BE49-F238E27FC236}">
                <a16:creationId xmlns:a16="http://schemas.microsoft.com/office/drawing/2014/main" id="{0991D225-3A52-B7B7-18D4-CE6426B7E2A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Presentation_name</a:t>
            </a:r>
          </a:p>
        </p:txBody>
      </p:sp>
    </p:spTree>
    <p:extLst>
      <p:ext uri="{BB962C8B-B14F-4D97-AF65-F5344CB8AC3E}">
        <p14:creationId xmlns:p14="http://schemas.microsoft.com/office/powerpoint/2010/main" val="23325664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89600"/>
            <a:ext cx="10972800" cy="40163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364067" y="6183086"/>
            <a:ext cx="10972800" cy="321809"/>
          </a:xfrm>
        </p:spPr>
        <p:txBody>
          <a:bodyPr/>
          <a:lstStyle>
            <a:lvl1pPr algn="r"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256">
            <a:extLst>
              <a:ext uri="{FF2B5EF4-FFF2-40B4-BE49-F238E27FC236}">
                <a16:creationId xmlns:a16="http://schemas.microsoft.com/office/drawing/2014/main" id="{47C34841-8DF9-77FA-39FD-5AA4C343377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Presentation_name</a:t>
            </a:r>
          </a:p>
        </p:txBody>
      </p:sp>
    </p:spTree>
    <p:extLst>
      <p:ext uri="{BB962C8B-B14F-4D97-AF65-F5344CB8AC3E}">
        <p14:creationId xmlns:p14="http://schemas.microsoft.com/office/powerpoint/2010/main" val="1203562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89600"/>
            <a:ext cx="10972800" cy="40163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364067" y="6183086"/>
            <a:ext cx="10972800" cy="321809"/>
          </a:xfrm>
        </p:spPr>
        <p:txBody>
          <a:bodyPr/>
          <a:lstStyle>
            <a:lvl1pPr algn="r"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256">
            <a:extLst>
              <a:ext uri="{FF2B5EF4-FFF2-40B4-BE49-F238E27FC236}">
                <a16:creationId xmlns:a16="http://schemas.microsoft.com/office/drawing/2014/main" id="{A06367FD-C620-6C92-E04C-23AA544DB1D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Presentation_name</a:t>
            </a:r>
          </a:p>
        </p:txBody>
      </p:sp>
    </p:spTree>
    <p:extLst>
      <p:ext uri="{BB962C8B-B14F-4D97-AF65-F5344CB8AC3E}">
        <p14:creationId xmlns:p14="http://schemas.microsoft.com/office/powerpoint/2010/main" val="1388233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D3239-17D9-8CFE-664E-4097E239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52544-EBE0-83EC-1851-FBC714A0F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0DE0F-AE39-FBBD-5EC3-25E1B594C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33064-B790-A8C2-9340-CC38A6BA7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62C07-F996-4725-B084-4550135E047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E36792-1F27-B4BB-78BC-E75E88CFF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53907-83A3-1DBB-DF1D-4016F831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F32A-F69C-4792-AAEC-2C01C9AB4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015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152400"/>
            <a:ext cx="88392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066800"/>
            <a:ext cx="5334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066800"/>
            <a:ext cx="5334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276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33AC2-436F-94DB-5EF4-F7B6290D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60FF8-0ED3-7335-C9EC-6E3E07DE7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7C63C-3B58-8314-E5BF-CBB95F8C7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52176C-A29C-22EB-91A0-A6320CF634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1886FF-BD25-E399-BF78-52119E12F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D7B564-34A7-D058-EBD2-AC31B5927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62C07-F996-4725-B084-4550135E047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FD9947-522D-8566-38D9-607D3924D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86D2DF-E45D-2982-31C9-F8A3808A7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F32A-F69C-4792-AAEC-2C01C9AB4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06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DDE0D-75E8-84DE-AFC9-E026BF0D8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B26A2F-4AF4-0864-25DB-0997F4D47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62C07-F996-4725-B084-4550135E047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455E52-BE49-C17E-FE58-CA6D5D0D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E0B6F5-8077-DDF4-A753-D102C5E7F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F32A-F69C-4792-AAEC-2C01C9AB4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04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E286A-04F5-14D1-A2A4-D9FBD5F1F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62C07-F996-4725-B084-4550135E047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55E509-C087-8656-AAB7-33E3FF257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DDC72-32C4-5AC9-20A2-932596126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F32A-F69C-4792-AAEC-2C01C9AB4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08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2150B-9D4D-39BF-E86A-0F917BC95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FF439-442C-EAF9-9A51-8D76FFC76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994C2B-ADB2-8EFA-68DA-2411932ED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F4052-00D0-DE1A-5D54-D8B0387E5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62C07-F996-4725-B084-4550135E047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77935-48B9-FA92-2087-F438E16B3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E064B-0017-C9BF-5DF3-BA5CFD7B1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F32A-F69C-4792-AAEC-2C01C9AB4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09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9666C-6F67-ECC7-9F92-26CE393D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EB04E0-5E54-24FF-B3D0-D9CA7E31C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9B474-4C64-41F7-31B7-B3EA16845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F97B4-CD76-5E59-82AF-29A03B405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62C07-F996-4725-B084-4550135E047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19FE3-8543-2590-F899-46A359705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FD1BD-F355-1916-EF11-D4C775DA9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F32A-F69C-4792-AAEC-2C01C9AB4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6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E8C6DE-27C4-2B02-6BF3-E7D967190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2EF74-42B4-FF69-7D99-92DA08AF0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14966-0DD1-6735-2A01-3975880231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62C07-F996-4725-B084-4550135E047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15CEF-61AA-53AF-FC17-1FE1A5500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3C0A5-0296-FB3E-A054-D32B92843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2F32A-F69C-4792-AAEC-2C01C9AB4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41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A439-A26B-4404-935F-299348EFC4C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6EA83-651C-48C2-9276-74A25A871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3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1A4837A-F37F-CA90-2128-291BBDE016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0F65663-F2FC-E387-6463-C1D8952BE6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B317D65-F2C4-C2F2-CCFF-09CE7B11A3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46D9A14-276A-DB31-1EC8-E23C06690F4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C116EA8-C1CB-5E54-71AE-306C40C2E7A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E64C59C-3C4B-4517-93AB-82B9B4236F9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7741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SimSun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SimSun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SimSun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SimSun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jpeg"/><Relationship Id="rId5" Type="http://schemas.openxmlformats.org/officeDocument/2006/relationships/image" Target="../media/image43.wmf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A929021-5E4D-AD20-CB7C-DAE8D55C4379}"/>
              </a:ext>
            </a:extLst>
          </p:cNvPr>
          <p:cNvSpPr txBox="1"/>
          <p:nvPr/>
        </p:nvSpPr>
        <p:spPr>
          <a:xfrm>
            <a:off x="611133" y="502979"/>
            <a:ext cx="10969734" cy="6093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Campus and Community-Scale Climate Change Solutions</a:t>
            </a:r>
          </a:p>
          <a:p>
            <a:pPr algn="ctr"/>
            <a:endParaRPr lang="en-US" sz="2800" b="1" dirty="0">
              <a:solidFill>
                <a:srgbClr val="00B050"/>
              </a:solidFill>
            </a:endParaRPr>
          </a:p>
          <a:p>
            <a:pPr algn="ctr"/>
            <a:r>
              <a:rPr lang="en-US" sz="2800" b="1" dirty="0"/>
              <a:t>Fatih Dogan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Professor, Department of Materials Science and Engineering</a:t>
            </a:r>
          </a:p>
          <a:p>
            <a:pPr algn="ctr"/>
            <a:r>
              <a:rPr lang="en-US" sz="2800" b="1" dirty="0"/>
              <a:t>Interim Director, Center for Research in Energy and Environment</a:t>
            </a:r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Missouri University of Science and Technology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2023 Laufer Energy Symposium</a:t>
            </a: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/>
              <a:t>April 1, 2023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232DB0-CAA1-D92A-91E5-8F2733214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6988" y="5251220"/>
            <a:ext cx="1247775" cy="110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40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AD6C3B-2912-BA71-975D-71B407BE7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424" y="652065"/>
            <a:ext cx="7466111" cy="4210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79CDF8-8F44-1A30-4FEA-68E13BB6A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65" y="3621895"/>
            <a:ext cx="4291228" cy="2893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6C02D6-3A63-6909-1E47-224C4C910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65" y="652065"/>
            <a:ext cx="4118775" cy="25840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936D9E-7FA5-D65C-2449-9E40AA9DA6D3}"/>
              </a:ext>
            </a:extLst>
          </p:cNvPr>
          <p:cNvSpPr txBox="1"/>
          <p:nvPr/>
        </p:nvSpPr>
        <p:spPr>
          <a:xfrm>
            <a:off x="4800600" y="5443538"/>
            <a:ext cx="6556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Geothermal drilling at S&amp;T: ~800 wells</a:t>
            </a:r>
          </a:p>
        </p:txBody>
      </p:sp>
    </p:spTree>
    <p:extLst>
      <p:ext uri="{BB962C8B-B14F-4D97-AF65-F5344CB8AC3E}">
        <p14:creationId xmlns:p14="http://schemas.microsoft.com/office/powerpoint/2010/main" val="1793776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268E2A-07B6-7B53-EDCE-80CCF3FE9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0"/>
            <a:ext cx="592810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185767-25B0-0E9E-7441-30A0484F0E7A}"/>
              </a:ext>
            </a:extLst>
          </p:cNvPr>
          <p:cNvSpPr txBox="1"/>
          <p:nvPr/>
        </p:nvSpPr>
        <p:spPr>
          <a:xfrm>
            <a:off x="6943725" y="358259"/>
            <a:ext cx="48434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Missouri S&amp;T GEOTHERMAL ENERGY SYSTEM</a:t>
            </a:r>
          </a:p>
          <a:p>
            <a:endParaRPr lang="en-US" sz="3200" dirty="0"/>
          </a:p>
          <a:p>
            <a:r>
              <a:rPr lang="en-US" sz="3200" dirty="0"/>
              <a:t>savings ~$2.8 million annually</a:t>
            </a:r>
          </a:p>
        </p:txBody>
      </p:sp>
    </p:spTree>
    <p:extLst>
      <p:ext uri="{BB962C8B-B14F-4D97-AF65-F5344CB8AC3E}">
        <p14:creationId xmlns:p14="http://schemas.microsoft.com/office/powerpoint/2010/main" val="2821058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77ABEF-59B9-8AC2-A6E4-C02EEE8AD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77" y="1260694"/>
            <a:ext cx="5251677" cy="35614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FD0006-99F3-BAE0-EAEA-5BCB9B20E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116" y="1900239"/>
            <a:ext cx="6507707" cy="46483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D750EE-85EA-DD74-E163-3E4CD864252A}"/>
              </a:ext>
            </a:extLst>
          </p:cNvPr>
          <p:cNvSpPr txBox="1"/>
          <p:nvPr/>
        </p:nvSpPr>
        <p:spPr>
          <a:xfrm>
            <a:off x="944590" y="414338"/>
            <a:ext cx="3850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Earth was a fire ball</a:t>
            </a:r>
          </a:p>
        </p:txBody>
      </p:sp>
    </p:spTree>
    <p:extLst>
      <p:ext uri="{BB962C8B-B14F-4D97-AF65-F5344CB8AC3E}">
        <p14:creationId xmlns:p14="http://schemas.microsoft.com/office/powerpoint/2010/main" val="3885823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BEC2B-56E2-FA3B-B8D3-C9DAC261C9D1}"/>
              </a:ext>
            </a:extLst>
          </p:cNvPr>
          <p:cNvSpPr txBox="1"/>
          <p:nvPr/>
        </p:nvSpPr>
        <p:spPr>
          <a:xfrm>
            <a:off x="3469255" y="1985963"/>
            <a:ext cx="53812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Superconductivity</a:t>
            </a:r>
          </a:p>
        </p:txBody>
      </p:sp>
    </p:spTree>
    <p:extLst>
      <p:ext uri="{BB962C8B-B14F-4D97-AF65-F5344CB8AC3E}">
        <p14:creationId xmlns:p14="http://schemas.microsoft.com/office/powerpoint/2010/main" val="1938879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8BCE50-D8DB-DABA-2809-9DCD0550E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66"/>
          <a:stretch/>
        </p:blipFill>
        <p:spPr>
          <a:xfrm>
            <a:off x="1285876" y="327467"/>
            <a:ext cx="9397256" cy="65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10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910" r="974" b="4459"/>
          <a:stretch/>
        </p:blipFill>
        <p:spPr>
          <a:xfrm>
            <a:off x="128588" y="858404"/>
            <a:ext cx="11672887" cy="5813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5073" y="185737"/>
            <a:ext cx="4661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Superconducting Materials</a:t>
            </a:r>
          </a:p>
        </p:txBody>
      </p:sp>
    </p:spTree>
    <p:extLst>
      <p:ext uri="{BB962C8B-B14F-4D97-AF65-F5344CB8AC3E}">
        <p14:creationId xmlns:p14="http://schemas.microsoft.com/office/powerpoint/2010/main" val="1133414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973" y="549364"/>
            <a:ext cx="6601093" cy="4708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12" y="235039"/>
            <a:ext cx="4798100" cy="3596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34" y="3832025"/>
            <a:ext cx="4346445" cy="3079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193" y="5900484"/>
            <a:ext cx="3870325" cy="5703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3E0C4B-618B-BF69-6CCA-AC5AE483852A}"/>
              </a:ext>
            </a:extLst>
          </p:cNvPr>
          <p:cNvSpPr txBox="1"/>
          <p:nvPr/>
        </p:nvSpPr>
        <p:spPr>
          <a:xfrm>
            <a:off x="6923646" y="5531152"/>
            <a:ext cx="2121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Current</a:t>
            </a:r>
          </a:p>
        </p:txBody>
      </p:sp>
    </p:spTree>
    <p:extLst>
      <p:ext uri="{BB962C8B-B14F-4D97-AF65-F5344CB8AC3E}">
        <p14:creationId xmlns:p14="http://schemas.microsoft.com/office/powerpoint/2010/main" val="186645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48" y="2943226"/>
            <a:ext cx="3261740" cy="3604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8167" y="32175"/>
            <a:ext cx="313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Meissner Effect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888" y="621356"/>
            <a:ext cx="5787070" cy="3194018"/>
          </a:xfrm>
          <a:prstGeom prst="rect">
            <a:avLst/>
          </a:prstGeom>
        </p:spPr>
      </p:pic>
      <p:pic>
        <p:nvPicPr>
          <p:cNvPr id="21508" name="Picture 4" descr="Image result for meissner eff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122" y="3815374"/>
            <a:ext cx="7056284" cy="29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136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20"/>
          <p:cNvSpPr>
            <a:spLocks noChangeArrowheads="1"/>
          </p:cNvSpPr>
          <p:nvPr/>
        </p:nvSpPr>
        <p:spPr bwMode="auto">
          <a:xfrm>
            <a:off x="3865197" y="780977"/>
            <a:ext cx="44616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Peritectic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Melting (semisolid melt)</a:t>
            </a:r>
          </a:p>
        </p:txBody>
      </p:sp>
      <p:sp>
        <p:nvSpPr>
          <p:cNvPr id="4106" name="Rectangle 21"/>
          <p:cNvSpPr>
            <a:spLocks noChangeArrowheads="1"/>
          </p:cNvSpPr>
          <p:nvPr/>
        </p:nvSpPr>
        <p:spPr bwMode="auto">
          <a:xfrm>
            <a:off x="2161230" y="1411878"/>
            <a:ext cx="78695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2YBa</a:t>
            </a:r>
            <a:r>
              <a:rPr kumimoji="0" lang="en-US" alt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</a:t>
            </a:r>
            <a:r>
              <a:rPr kumimoji="0" lang="en-US" alt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  <a:r>
              <a:rPr kumimoji="0" lang="en-US" alt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6.5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(solid)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 Y</a:t>
            </a:r>
            <a:r>
              <a:rPr kumimoji="0" lang="en-US" alt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BaCuO</a:t>
            </a:r>
            <a:r>
              <a:rPr kumimoji="0" lang="en-US" alt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(solid) +[3BaCuO</a:t>
            </a:r>
            <a:r>
              <a:rPr kumimoji="0" lang="en-US" alt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+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CuO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] (liquid)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79" y="2381335"/>
            <a:ext cx="6800603" cy="397458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780233" y="206251"/>
            <a:ext cx="7760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400" b="1" dirty="0">
                <a:solidFill>
                  <a:srgbClr val="FF0000"/>
                </a:solidFill>
              </a:rPr>
              <a:t>Single Crystal Growth of Superconducting </a:t>
            </a:r>
            <a:r>
              <a:rPr lang="en-US" altLang="en-US" sz="2400" b="1" dirty="0" err="1">
                <a:solidFill>
                  <a:srgbClr val="FF0000"/>
                </a:solidFill>
              </a:rPr>
              <a:t>YBa</a:t>
            </a:r>
            <a:r>
              <a:rPr kumimoji="0" lang="en-US" alt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</a:t>
            </a:r>
            <a:r>
              <a:rPr kumimoji="0" lang="en-US" alt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alt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6.5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(123)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37FA3-834E-E9B1-D4E1-8F98173E4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640" y="2381335"/>
            <a:ext cx="3901181" cy="397795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63879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096838" y="98006"/>
            <a:ext cx="9998323" cy="484636"/>
          </a:xfrm>
        </p:spPr>
        <p:txBody>
          <a:bodyPr>
            <a:normAutofit fontScale="90000"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Twin Boundaries &amp; Flux Pinning in Superconducting </a:t>
            </a: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YBa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6.5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graphicFrame>
        <p:nvGraphicFramePr>
          <p:cNvPr id="9218" name="Object 11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646154919"/>
              </p:ext>
            </p:extLst>
          </p:nvPr>
        </p:nvGraphicFramePr>
        <p:xfrm>
          <a:off x="254530" y="767219"/>
          <a:ext cx="2795481" cy="3169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552381" imgH="6295238" progId="MSPhotoEd.3">
                  <p:embed/>
                </p:oleObj>
              </mc:Choice>
              <mc:Fallback>
                <p:oleObj name="Photo Editor Photo" r:id="rId2" imgW="5552381" imgH="6295238" progId="MSPhotoEd.3">
                  <p:embed/>
                  <p:pic>
                    <p:nvPicPr>
                      <p:cNvPr id="9218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530" y="767219"/>
                        <a:ext cx="2795481" cy="3169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1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363123013"/>
              </p:ext>
            </p:extLst>
          </p:nvPr>
        </p:nvGraphicFramePr>
        <p:xfrm>
          <a:off x="6614159" y="878928"/>
          <a:ext cx="4744403" cy="4834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5057143" imgH="5152381" progId="MSPhotoEd.3">
                  <p:embed/>
                </p:oleObj>
              </mc:Choice>
              <mc:Fallback>
                <p:oleObj name="Photo Editor Photo" r:id="rId4" imgW="5057143" imgH="5152381" progId="MSPhotoEd.3">
                  <p:embed/>
                  <p:pic>
                    <p:nvPicPr>
                      <p:cNvPr id="9219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4159" y="878928"/>
                        <a:ext cx="4744403" cy="48345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Text Box 9"/>
          <p:cNvSpPr txBox="1">
            <a:spLocks noChangeArrowheads="1"/>
          </p:cNvSpPr>
          <p:nvPr/>
        </p:nvSpPr>
        <p:spPr bwMode="auto">
          <a:xfrm>
            <a:off x="6456998" y="5875024"/>
            <a:ext cx="51867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Neutron scattering, four-fold organization of peaks; flux pinning at twin boundaries</a:t>
            </a:r>
          </a:p>
        </p:txBody>
      </p:sp>
      <p:sp>
        <p:nvSpPr>
          <p:cNvPr id="9223" name="Text Box 15"/>
          <p:cNvSpPr txBox="1">
            <a:spLocks noChangeArrowheads="1"/>
          </p:cNvSpPr>
          <p:nvPr/>
        </p:nvSpPr>
        <p:spPr bwMode="auto">
          <a:xfrm>
            <a:off x="3223305" y="3013501"/>
            <a:ext cx="28409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Science ‘93, ‘99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Nature ‘98, ‘99, 2000</a:t>
            </a:r>
          </a:p>
        </p:txBody>
      </p:sp>
      <p:sp>
        <p:nvSpPr>
          <p:cNvPr id="9224" name="Text Box 18"/>
          <p:cNvSpPr txBox="1">
            <a:spLocks noChangeArrowheads="1"/>
          </p:cNvSpPr>
          <p:nvPr/>
        </p:nvSpPr>
        <p:spPr bwMode="auto">
          <a:xfrm>
            <a:off x="3032997" y="1798805"/>
            <a:ext cx="30312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 Bright Field Image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{110} Transformation Twins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530" y="4029075"/>
            <a:ext cx="5843178" cy="274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47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052B1-4CF8-5BB8-7CF1-8CF628603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6" y="228600"/>
            <a:ext cx="9960493" cy="60340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9A2777-26D9-80C7-BEF8-422AFF583BE9}"/>
              </a:ext>
            </a:extLst>
          </p:cNvPr>
          <p:cNvSpPr txBox="1"/>
          <p:nvPr/>
        </p:nvSpPr>
        <p:spPr>
          <a:xfrm>
            <a:off x="1290636" y="6260068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https://cree.mst.edu/</a:t>
            </a:r>
          </a:p>
        </p:txBody>
      </p:sp>
    </p:spTree>
    <p:extLst>
      <p:ext uri="{BB962C8B-B14F-4D97-AF65-F5344CB8AC3E}">
        <p14:creationId xmlns:p14="http://schemas.microsoft.com/office/powerpoint/2010/main" val="1917833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294606" y="72951"/>
            <a:ext cx="9602787" cy="767844"/>
          </a:xfrm>
        </p:spPr>
        <p:txBody>
          <a:bodyPr>
            <a:no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</a:rPr>
              <a:t>10 kWh Superconducting Flywheel Energy Storage System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24000" y="1162051"/>
            <a:ext cx="9731373" cy="5483224"/>
            <a:chOff x="1524000" y="1162051"/>
            <a:chExt cx="9731373" cy="5483224"/>
          </a:xfrm>
        </p:grpSpPr>
        <p:pic>
          <p:nvPicPr>
            <p:cNvPr id="13315" name="Picture 2" descr="x2assyslic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162051"/>
              <a:ext cx="7277100" cy="545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7" name="Text Box 4"/>
            <p:cNvSpPr txBox="1">
              <a:spLocks noChangeArrowheads="1"/>
            </p:cNvSpPr>
            <p:nvPr/>
          </p:nvSpPr>
          <p:spPr bwMode="auto">
            <a:xfrm>
              <a:off x="1524001" y="5902653"/>
              <a:ext cx="22383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Assembly Support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Brackets</a:t>
              </a:r>
            </a:p>
          </p:txBody>
        </p:sp>
        <p:sp>
          <p:nvSpPr>
            <p:cNvPr id="13318" name="Line 5"/>
            <p:cNvSpPr>
              <a:spLocks noChangeShapeType="1"/>
            </p:cNvSpPr>
            <p:nvPr/>
          </p:nvSpPr>
          <p:spPr bwMode="auto">
            <a:xfrm flipV="1">
              <a:off x="5345113" y="5554663"/>
              <a:ext cx="436562" cy="76200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19" name="Text Box 6"/>
            <p:cNvSpPr txBox="1">
              <a:spLocks noChangeArrowheads="1"/>
            </p:cNvSpPr>
            <p:nvPr/>
          </p:nvSpPr>
          <p:spPr bwMode="auto">
            <a:xfrm>
              <a:off x="9278938" y="2082800"/>
              <a:ext cx="1168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Lift Bearing</a:t>
              </a:r>
            </a:p>
          </p:txBody>
        </p:sp>
        <p:sp>
          <p:nvSpPr>
            <p:cNvPr id="13320" name="Text Box 7"/>
            <p:cNvSpPr txBox="1">
              <a:spLocks noChangeArrowheads="1"/>
            </p:cNvSpPr>
            <p:nvPr/>
          </p:nvSpPr>
          <p:spPr bwMode="auto">
            <a:xfrm>
              <a:off x="1703389" y="1454478"/>
              <a:ext cx="14176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Steel Vacuum Vessel</a:t>
              </a:r>
            </a:p>
          </p:txBody>
        </p:sp>
        <p:sp>
          <p:nvSpPr>
            <p:cNvPr id="13321" name="Text Box 8"/>
            <p:cNvSpPr txBox="1">
              <a:spLocks noChangeArrowheads="1"/>
            </p:cNvSpPr>
            <p:nvPr/>
          </p:nvSpPr>
          <p:spPr bwMode="auto">
            <a:xfrm>
              <a:off x="8723911" y="3941803"/>
              <a:ext cx="25314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Stability HTS Bearing</a:t>
              </a:r>
            </a:p>
          </p:txBody>
        </p:sp>
        <p:sp>
          <p:nvSpPr>
            <p:cNvPr id="13322" name="Text Box 9"/>
            <p:cNvSpPr txBox="1">
              <a:spLocks noChangeArrowheads="1"/>
            </p:cNvSpPr>
            <p:nvPr/>
          </p:nvSpPr>
          <p:spPr bwMode="auto">
            <a:xfrm>
              <a:off x="1524001" y="3843666"/>
              <a:ext cx="17938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Graphite Composite Rotor</a:t>
              </a:r>
            </a:p>
          </p:txBody>
        </p:sp>
        <p:sp>
          <p:nvSpPr>
            <p:cNvPr id="13323" name="Line 10"/>
            <p:cNvSpPr>
              <a:spLocks noChangeShapeType="1"/>
            </p:cNvSpPr>
            <p:nvPr/>
          </p:nvSpPr>
          <p:spPr bwMode="auto">
            <a:xfrm flipH="1">
              <a:off x="5984875" y="1604964"/>
              <a:ext cx="3157538" cy="124142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24" name="Line 11"/>
            <p:cNvSpPr>
              <a:spLocks noChangeShapeType="1"/>
            </p:cNvSpPr>
            <p:nvPr/>
          </p:nvSpPr>
          <p:spPr bwMode="auto">
            <a:xfrm flipH="1">
              <a:off x="6607176" y="2332039"/>
              <a:ext cx="2670175" cy="966787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25" name="Line 12"/>
            <p:cNvSpPr>
              <a:spLocks noChangeShapeType="1"/>
            </p:cNvSpPr>
            <p:nvPr/>
          </p:nvSpPr>
          <p:spPr bwMode="auto">
            <a:xfrm>
              <a:off x="2835276" y="4364038"/>
              <a:ext cx="1495425" cy="49212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26" name="Line 13"/>
            <p:cNvSpPr>
              <a:spLocks noChangeShapeType="1"/>
            </p:cNvSpPr>
            <p:nvPr/>
          </p:nvSpPr>
          <p:spPr bwMode="auto">
            <a:xfrm flipH="1">
              <a:off x="5907088" y="3341689"/>
              <a:ext cx="3429000" cy="1030287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27" name="Line 14"/>
            <p:cNvSpPr>
              <a:spLocks noChangeShapeType="1"/>
            </p:cNvSpPr>
            <p:nvPr/>
          </p:nvSpPr>
          <p:spPr bwMode="auto">
            <a:xfrm>
              <a:off x="2874963" y="1882776"/>
              <a:ext cx="615950" cy="2222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28" name="Text Box 15"/>
            <p:cNvSpPr txBox="1">
              <a:spLocks noChangeArrowheads="1"/>
            </p:cNvSpPr>
            <p:nvPr/>
          </p:nvSpPr>
          <p:spPr bwMode="auto">
            <a:xfrm>
              <a:off x="8850313" y="1281113"/>
              <a:ext cx="15732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Motor/Generator</a:t>
              </a:r>
            </a:p>
          </p:txBody>
        </p:sp>
        <p:sp>
          <p:nvSpPr>
            <p:cNvPr id="13329" name="Text Box 16"/>
            <p:cNvSpPr txBox="1">
              <a:spLocks noChangeArrowheads="1"/>
            </p:cNvSpPr>
            <p:nvPr/>
          </p:nvSpPr>
          <p:spPr bwMode="auto">
            <a:xfrm>
              <a:off x="1941513" y="3324225"/>
              <a:ext cx="863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Spokes</a:t>
              </a:r>
            </a:p>
          </p:txBody>
        </p:sp>
        <p:sp>
          <p:nvSpPr>
            <p:cNvPr id="13330" name="Line 17"/>
            <p:cNvSpPr>
              <a:spLocks noChangeShapeType="1"/>
            </p:cNvSpPr>
            <p:nvPr/>
          </p:nvSpPr>
          <p:spPr bwMode="auto">
            <a:xfrm flipH="1">
              <a:off x="6470650" y="4167189"/>
              <a:ext cx="2311400" cy="452437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31" name="Line 18"/>
            <p:cNvSpPr>
              <a:spLocks noChangeShapeType="1"/>
            </p:cNvSpPr>
            <p:nvPr/>
          </p:nvSpPr>
          <p:spPr bwMode="auto">
            <a:xfrm>
              <a:off x="2949576" y="3513138"/>
              <a:ext cx="2193925" cy="138112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32" name="Text Box 19"/>
            <p:cNvSpPr txBox="1">
              <a:spLocks noChangeArrowheads="1"/>
            </p:cNvSpPr>
            <p:nvPr/>
          </p:nvSpPr>
          <p:spPr bwMode="auto">
            <a:xfrm>
              <a:off x="9351963" y="3162300"/>
              <a:ext cx="10017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Steel Hub</a:t>
              </a:r>
            </a:p>
          </p:txBody>
        </p:sp>
        <p:sp>
          <p:nvSpPr>
            <p:cNvPr id="13333" name="Text Box 20"/>
            <p:cNvSpPr txBox="1">
              <a:spLocks noChangeArrowheads="1"/>
            </p:cNvSpPr>
            <p:nvPr/>
          </p:nvSpPr>
          <p:spPr bwMode="auto">
            <a:xfrm>
              <a:off x="1524000" y="2166135"/>
              <a:ext cx="141763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Energy-Absorbing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Containment Liner</a:t>
              </a:r>
            </a:p>
          </p:txBody>
        </p:sp>
        <p:sp>
          <p:nvSpPr>
            <p:cNvPr id="13334" name="Line 21"/>
            <p:cNvSpPr>
              <a:spLocks noChangeShapeType="1"/>
            </p:cNvSpPr>
            <p:nvPr/>
          </p:nvSpPr>
          <p:spPr bwMode="auto">
            <a:xfrm>
              <a:off x="2874963" y="2682876"/>
              <a:ext cx="971550" cy="4762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35" name="Text Box 22"/>
            <p:cNvSpPr txBox="1">
              <a:spLocks noChangeArrowheads="1"/>
            </p:cNvSpPr>
            <p:nvPr/>
          </p:nvSpPr>
          <p:spPr bwMode="auto">
            <a:xfrm>
              <a:off x="3743325" y="6340475"/>
              <a:ext cx="19685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Air Cylinder Actuator</a:t>
              </a:r>
            </a:p>
          </p:txBody>
        </p:sp>
        <p:sp>
          <p:nvSpPr>
            <p:cNvPr id="13336" name="Line 23"/>
            <p:cNvSpPr>
              <a:spLocks noChangeShapeType="1"/>
            </p:cNvSpPr>
            <p:nvPr/>
          </p:nvSpPr>
          <p:spPr bwMode="auto">
            <a:xfrm flipV="1">
              <a:off x="3465513" y="5262563"/>
              <a:ext cx="868362" cy="64770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37" name="Text Box 24"/>
            <p:cNvSpPr txBox="1">
              <a:spLocks noChangeArrowheads="1"/>
            </p:cNvSpPr>
            <p:nvPr/>
          </p:nvSpPr>
          <p:spPr bwMode="auto">
            <a:xfrm>
              <a:off x="8780151" y="4472543"/>
              <a:ext cx="188974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Touchdown Bearing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Surfaces and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Roller Bearings</a:t>
              </a:r>
            </a:p>
          </p:txBody>
        </p:sp>
        <p:sp>
          <p:nvSpPr>
            <p:cNvPr id="13338" name="Line 25"/>
            <p:cNvSpPr>
              <a:spLocks noChangeShapeType="1"/>
            </p:cNvSpPr>
            <p:nvPr/>
          </p:nvSpPr>
          <p:spPr bwMode="auto">
            <a:xfrm flipH="1">
              <a:off x="5975350" y="4802189"/>
              <a:ext cx="2908300" cy="338137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443667"/>
      </p:ext>
    </p:extLst>
  </p:cSld>
  <p:clrMapOvr>
    <a:masterClrMapping/>
  </p:clrMapOvr>
  <p:transition advTm="4336">
    <p:zoom dir="in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0" y="1894590"/>
            <a:ext cx="5571916" cy="452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75616" y="605942"/>
            <a:ext cx="5112924" cy="862012"/>
          </a:xfrm>
        </p:spPr>
        <p:txBody>
          <a:bodyPr>
            <a:noAutofit/>
          </a:bodyPr>
          <a:lstStyle/>
          <a:p>
            <a:pPr algn="ctr"/>
            <a:r>
              <a:rPr lang="en-US" altLang="en-US" sz="2400" b="1" dirty="0">
                <a:solidFill>
                  <a:srgbClr val="FF0000"/>
                </a:solidFill>
              </a:rPr>
              <a:t>Flywheel Electricity Systems with Superconducting Bearings for Utility Applications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7496"/>
            <a:ext cx="5947293" cy="27357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2696" y="3184125"/>
            <a:ext cx="6399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Japanese maglev train set a new speed record of 603 kilometers per hour or 374 miles per hour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938" y="4055996"/>
            <a:ext cx="4086289" cy="272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41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F88500-D208-630E-4360-C3A5A0E10F1B}"/>
              </a:ext>
            </a:extLst>
          </p:cNvPr>
          <p:cNvSpPr txBox="1"/>
          <p:nvPr/>
        </p:nvSpPr>
        <p:spPr>
          <a:xfrm>
            <a:off x="1843088" y="2157413"/>
            <a:ext cx="9090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High Energy Density Capacitors</a:t>
            </a:r>
          </a:p>
        </p:txBody>
      </p:sp>
    </p:spTree>
    <p:extLst>
      <p:ext uri="{BB962C8B-B14F-4D97-AF65-F5344CB8AC3E}">
        <p14:creationId xmlns:p14="http://schemas.microsoft.com/office/powerpoint/2010/main" val="1896491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6B838CD4-BA51-E96E-4F3B-427A482B44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85800"/>
          </a:xfrm>
          <a:solidFill>
            <a:srgbClr val="000080"/>
          </a:solidFill>
        </p:spPr>
        <p:txBody>
          <a:bodyPr/>
          <a:lstStyle/>
          <a:p>
            <a:pPr eaLnBrk="1" hangingPunct="1"/>
            <a:r>
              <a:rPr lang="en-US" altLang="zh-CN" sz="4000" b="1">
                <a:solidFill>
                  <a:schemeClr val="bg1"/>
                </a:solidFill>
              </a:rPr>
              <a:t>High Energy Density Capacitor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0386188-5306-7FE1-F0DE-6B3D5781C3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3100" y="714374"/>
            <a:ext cx="8305800" cy="4800600"/>
          </a:xfrm>
        </p:spPr>
        <p:txBody>
          <a:bodyPr/>
          <a:lstStyle/>
          <a:p>
            <a:pPr eaLnBrk="1" hangingPunct="1">
              <a:buClr>
                <a:srgbClr val="FF9900"/>
              </a:buClr>
              <a:buFont typeface="Wingdings" panose="05000000000000000000" pitchFamily="2" charset="2"/>
              <a:buNone/>
            </a:pPr>
            <a:endParaRPr lang="en-US" altLang="zh-CN" sz="2000" b="1" dirty="0">
              <a:solidFill>
                <a:schemeClr val="accent2"/>
              </a:solidFill>
            </a:endParaRPr>
          </a:p>
          <a:p>
            <a:pPr eaLnBrk="1" hangingPunct="1">
              <a:buClr>
                <a:srgbClr val="FF9900"/>
              </a:buClr>
              <a:buFont typeface="Wingdings" panose="05000000000000000000" pitchFamily="2" charset="2"/>
              <a:buNone/>
            </a:pPr>
            <a:r>
              <a:rPr lang="en-US" altLang="zh-CN" sz="2000" b="1" dirty="0">
                <a:solidFill>
                  <a:schemeClr val="accent2"/>
                </a:solidFill>
              </a:rPr>
              <a:t>Energy Density</a:t>
            </a:r>
            <a:r>
              <a:rPr lang="en-US" altLang="zh-CN" sz="2000" dirty="0"/>
              <a:t>: Energy stored per unit volume or mass, </a:t>
            </a:r>
            <a:r>
              <a:rPr lang="en-US" altLang="zh-CN" sz="2000" dirty="0">
                <a:solidFill>
                  <a:schemeClr val="accent2"/>
                </a:solidFill>
              </a:rPr>
              <a:t>J/m</a:t>
            </a:r>
            <a:r>
              <a:rPr lang="en-US" altLang="zh-CN" sz="2000" baseline="30000" dirty="0">
                <a:solidFill>
                  <a:schemeClr val="accent2"/>
                </a:solidFill>
              </a:rPr>
              <a:t>3</a:t>
            </a:r>
            <a:r>
              <a:rPr lang="en-US" altLang="zh-CN" sz="2000" dirty="0"/>
              <a:t> or </a:t>
            </a:r>
            <a:r>
              <a:rPr lang="en-US" altLang="zh-CN" sz="2000" dirty="0">
                <a:solidFill>
                  <a:schemeClr val="accent2"/>
                </a:solidFill>
              </a:rPr>
              <a:t>J/kg</a:t>
            </a:r>
          </a:p>
          <a:p>
            <a:pPr eaLnBrk="1" hangingPunct="1">
              <a:buFontTx/>
              <a:buNone/>
            </a:pPr>
            <a:endParaRPr lang="en-US" altLang="zh-CN" sz="2000" dirty="0"/>
          </a:p>
          <a:p>
            <a:pPr eaLnBrk="1" hangingPunct="1"/>
            <a:endParaRPr lang="en-US" altLang="zh-CN" sz="2800" dirty="0"/>
          </a:p>
          <a:p>
            <a:pPr eaLnBrk="1" hangingPunct="1"/>
            <a:endParaRPr lang="en-US" altLang="zh-CN" dirty="0"/>
          </a:p>
          <a:p>
            <a:pPr eaLnBrk="1" hangingPunct="1"/>
            <a:endParaRPr lang="en-US" altLang="zh-CN" dirty="0"/>
          </a:p>
        </p:txBody>
      </p:sp>
      <p:grpSp>
        <p:nvGrpSpPr>
          <p:cNvPr id="9220" name="Group 6">
            <a:extLst>
              <a:ext uri="{FF2B5EF4-FFF2-40B4-BE49-F238E27FC236}">
                <a16:creationId xmlns:a16="http://schemas.microsoft.com/office/drawing/2014/main" id="{67995F31-2544-EED0-5A91-4629160CF90F}"/>
              </a:ext>
            </a:extLst>
          </p:cNvPr>
          <p:cNvGrpSpPr>
            <a:grpSpLocks/>
          </p:cNvGrpSpPr>
          <p:nvPr/>
        </p:nvGrpSpPr>
        <p:grpSpPr bwMode="auto">
          <a:xfrm>
            <a:off x="238126" y="1720848"/>
            <a:ext cx="8321676" cy="4908552"/>
            <a:chOff x="1344" y="1632"/>
            <a:chExt cx="3486" cy="2034"/>
          </a:xfrm>
        </p:grpSpPr>
        <p:pic>
          <p:nvPicPr>
            <p:cNvPr id="9228" name="Picture 7" descr="engy-strge">
              <a:extLst>
                <a:ext uri="{FF2B5EF4-FFF2-40B4-BE49-F238E27FC236}">
                  <a16:creationId xmlns:a16="http://schemas.microsoft.com/office/drawing/2014/main" id="{2A5A33B4-47DD-9D69-1831-E5563CE3EC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632"/>
              <a:ext cx="3486" cy="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Oval 8">
              <a:extLst>
                <a:ext uri="{FF2B5EF4-FFF2-40B4-BE49-F238E27FC236}">
                  <a16:creationId xmlns:a16="http://schemas.microsoft.com/office/drawing/2014/main" id="{4167A961-7A16-ABF7-5ACB-16CED17FA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1728"/>
              <a:ext cx="672" cy="192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pic>
        <p:nvPicPr>
          <p:cNvPr id="9221" name="Picture 10" descr="ii_defibrillator">
            <a:extLst>
              <a:ext uri="{FF2B5EF4-FFF2-40B4-BE49-F238E27FC236}">
                <a16:creationId xmlns:a16="http://schemas.microsoft.com/office/drawing/2014/main" id="{12CEE037-BAD3-DEBD-7F27-346244EE1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622" y="3978294"/>
            <a:ext cx="3299505" cy="226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11">
            <a:extLst>
              <a:ext uri="{FF2B5EF4-FFF2-40B4-BE49-F238E27FC236}">
                <a16:creationId xmlns:a16="http://schemas.microsoft.com/office/drawing/2014/main" id="{5E1157C5-B1EE-F620-8026-A4C582169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5500" y="6132120"/>
            <a:ext cx="2317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600" b="1" dirty="0">
                <a:solidFill>
                  <a:srgbClr val="333399"/>
                </a:solidFill>
                <a:ea typeface="MS PGothic" panose="020B0600070205080204" pitchFamily="34" charset="-128"/>
              </a:rPr>
              <a:t>Defibrillator Systems</a:t>
            </a:r>
            <a:r>
              <a:rPr lang="en-US" altLang="zh-CN" sz="2800" b="1" i="1" dirty="0">
                <a:solidFill>
                  <a:srgbClr val="333399"/>
                </a:solidFill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9223" name="Rectangle 12">
            <a:extLst>
              <a:ext uri="{FF2B5EF4-FFF2-40B4-BE49-F238E27FC236}">
                <a16:creationId xmlns:a16="http://schemas.microsoft.com/office/drawing/2014/main" id="{EBD8B1A0-AC4F-5866-239F-BB9ABB53B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4662" y="3424436"/>
            <a:ext cx="3241675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600" b="1" dirty="0">
                <a:solidFill>
                  <a:srgbClr val="333399"/>
                </a:solidFill>
                <a:ea typeface="MS PGothic" panose="020B0600070205080204" pitchFamily="34" charset="-128"/>
              </a:rPr>
              <a:t>High Power Microwave Source</a:t>
            </a:r>
            <a:r>
              <a:rPr lang="en-US" altLang="zh-CN" sz="2800" b="1" i="1" dirty="0">
                <a:solidFill>
                  <a:srgbClr val="333399"/>
                </a:solidFill>
                <a:ea typeface="MS PGothic" panose="020B0600070205080204" pitchFamily="34" charset="-128"/>
              </a:rPr>
              <a:t> </a:t>
            </a:r>
          </a:p>
        </p:txBody>
      </p:sp>
      <p:pic>
        <p:nvPicPr>
          <p:cNvPr id="9224" name="Picture 15">
            <a:extLst>
              <a:ext uri="{FF2B5EF4-FFF2-40B4-BE49-F238E27FC236}">
                <a16:creationId xmlns:a16="http://schemas.microsoft.com/office/drawing/2014/main" id="{158814ED-5E9A-E3C8-C6A9-B21A27759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" b="4498"/>
          <a:stretch>
            <a:fillRect/>
          </a:stretch>
        </p:blipFill>
        <p:spPr bwMode="auto">
          <a:xfrm>
            <a:off x="7445376" y="1755972"/>
            <a:ext cx="2819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Rectangle 16">
            <a:extLst>
              <a:ext uri="{FF2B5EF4-FFF2-40B4-BE49-F238E27FC236}">
                <a16:creationId xmlns:a16="http://schemas.microsoft.com/office/drawing/2014/main" id="{43973F13-61B0-74FC-155A-334C29AF8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28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9226" name="Picture 17" descr="promo_evc">
            <a:extLst>
              <a:ext uri="{FF2B5EF4-FFF2-40B4-BE49-F238E27FC236}">
                <a16:creationId xmlns:a16="http://schemas.microsoft.com/office/drawing/2014/main" id="{5E4DAA8A-2C0D-E17D-6FFC-F91F8EE37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96" y="1563376"/>
            <a:ext cx="2084388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Text Box 19">
            <a:extLst>
              <a:ext uri="{FF2B5EF4-FFF2-40B4-BE49-F238E27FC236}">
                <a16:creationId xmlns:a16="http://schemas.microsoft.com/office/drawing/2014/main" id="{FD8F3976-1F76-225C-DB86-4C91A4BEC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477" y="3467412"/>
            <a:ext cx="2917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600" b="1" dirty="0">
                <a:solidFill>
                  <a:srgbClr val="3333CC"/>
                </a:solidFill>
              </a:rPr>
              <a:t>MLCC for Power Electronics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7" name="Rectangle 3">
            <a:extLst>
              <a:ext uri="{FF2B5EF4-FFF2-40B4-BE49-F238E27FC236}">
                <a16:creationId xmlns:a16="http://schemas.microsoft.com/office/drawing/2014/main" id="{D9644CD5-F477-7E05-BDA6-1C96F3AFD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943" y="177584"/>
            <a:ext cx="85201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DARPA/AFRL</a:t>
            </a:r>
          </a:p>
          <a:p>
            <a:pPr algn="ctr" eaLnBrk="1" hangingPunct="1">
              <a:defRPr/>
            </a:pP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Integrated High Energy Density Capacitors</a:t>
            </a:r>
          </a:p>
        </p:txBody>
      </p:sp>
      <p:sp>
        <p:nvSpPr>
          <p:cNvPr id="333828" name="Text Box 4">
            <a:extLst>
              <a:ext uri="{FF2B5EF4-FFF2-40B4-BE49-F238E27FC236}">
                <a16:creationId xmlns:a16="http://schemas.microsoft.com/office/drawing/2014/main" id="{AE7590BF-49A4-ACA9-51CE-7D0C6D9D1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1068" y="2708199"/>
            <a:ext cx="4175125" cy="3139321"/>
          </a:xfrm>
          <a:prstGeom prst="rect">
            <a:avLst/>
          </a:prstGeom>
          <a:solidFill>
            <a:schemeClr val="bg1"/>
          </a:solidFill>
          <a:ln w="12699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66"/>
              </a:buClr>
              <a:buFont typeface="Wingdings" panose="05000000000000000000" pitchFamily="2" charset="2"/>
              <a:buChar char="è"/>
            </a:pPr>
            <a:r>
              <a:rPr lang="en-US" altLang="en-US" sz="1800" dirty="0">
                <a:solidFill>
                  <a:schemeClr val="bg1"/>
                </a:solidFill>
              </a:rPr>
              <a:t>  </a:t>
            </a:r>
            <a:r>
              <a:rPr lang="en-US" altLang="en-US" sz="1800" dirty="0">
                <a:solidFill>
                  <a:schemeClr val="tx2"/>
                </a:solidFill>
              </a:rPr>
              <a:t>Nano-Grain TiO</a:t>
            </a:r>
            <a:r>
              <a:rPr lang="en-US" altLang="en-US" sz="1800" baseline="-25000" dirty="0">
                <a:solidFill>
                  <a:schemeClr val="tx2"/>
                </a:solidFill>
              </a:rPr>
              <a:t>2</a:t>
            </a:r>
            <a:r>
              <a:rPr lang="en-US" altLang="en-US" sz="1800" dirty="0">
                <a:solidFill>
                  <a:schemeClr val="tx2"/>
                </a:solidFill>
              </a:rPr>
              <a:t> Dielectric</a:t>
            </a:r>
          </a:p>
          <a:p>
            <a:pPr lvl="1" eaLnBrk="1" hangingPunct="1">
              <a:spcBef>
                <a:spcPct val="0"/>
              </a:spcBef>
              <a:buClr>
                <a:srgbClr val="FF0066"/>
              </a:buClr>
              <a:buFont typeface="Wingdings" panose="05000000000000000000" pitchFamily="2" charset="2"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- Linear </a:t>
            </a:r>
          </a:p>
          <a:p>
            <a:pPr lvl="1" eaLnBrk="1" hangingPunct="1">
              <a:spcBef>
                <a:spcPct val="0"/>
              </a:spcBef>
              <a:buClr>
                <a:srgbClr val="FF0066"/>
              </a:buClr>
              <a:buFont typeface="Wingdings" panose="05000000000000000000" pitchFamily="2" charset="2"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- Low specific gravity (ca. 4.0)</a:t>
            </a:r>
          </a:p>
          <a:p>
            <a:pPr lvl="1" eaLnBrk="1" hangingPunct="1">
              <a:spcBef>
                <a:spcPct val="0"/>
              </a:spcBef>
              <a:buClr>
                <a:srgbClr val="FF0066"/>
              </a:buClr>
              <a:buFont typeface="Wingdings" panose="05000000000000000000" pitchFamily="2" charset="2"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- Sintering temperature </a:t>
            </a:r>
            <a:r>
              <a:rPr lang="en-US" altLang="en-US" sz="1800" dirty="0">
                <a:solidFill>
                  <a:schemeClr val="tx2"/>
                </a:solidFill>
                <a:cs typeface="Times New Roman" panose="02020603050405020304" pitchFamily="18" charset="0"/>
              </a:rPr>
              <a:t>≤ </a:t>
            </a:r>
            <a:r>
              <a:rPr lang="en-US" altLang="en-US" sz="1800" dirty="0">
                <a:solidFill>
                  <a:schemeClr val="tx2"/>
                </a:solidFill>
              </a:rPr>
              <a:t>900 </a:t>
            </a:r>
            <a:r>
              <a:rPr lang="en-US" altLang="en-US" sz="1800" dirty="0">
                <a:solidFill>
                  <a:schemeClr val="tx2"/>
                </a:solidFill>
                <a:cs typeface="Times New Roman" panose="02020603050405020304" pitchFamily="18" charset="0"/>
              </a:rPr>
              <a:t>°</a:t>
            </a:r>
            <a:r>
              <a:rPr lang="en-US" altLang="en-US" sz="1800" dirty="0">
                <a:solidFill>
                  <a:schemeClr val="tx2"/>
                </a:solidFill>
              </a:rPr>
              <a:t>C</a:t>
            </a:r>
          </a:p>
          <a:p>
            <a:pPr eaLnBrk="1" hangingPunct="1">
              <a:spcBef>
                <a:spcPct val="0"/>
              </a:spcBef>
              <a:buClr>
                <a:srgbClr val="FF0066"/>
              </a:buClr>
              <a:buFontTx/>
              <a:buNone/>
            </a:pPr>
            <a:endParaRPr lang="en-US" altLang="en-US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0066"/>
              </a:buClr>
              <a:buFont typeface="Wingdings" panose="05000000000000000000" pitchFamily="2" charset="2"/>
              <a:buChar char="è"/>
            </a:pPr>
            <a:r>
              <a:rPr lang="en-US" altLang="en-US" sz="1800" dirty="0">
                <a:solidFill>
                  <a:schemeClr val="tx2"/>
                </a:solidFill>
              </a:rPr>
              <a:t>  ca. 70 layers of Dielectric</a:t>
            </a:r>
          </a:p>
          <a:p>
            <a:pPr eaLnBrk="1" hangingPunct="1">
              <a:spcBef>
                <a:spcPct val="0"/>
              </a:spcBef>
              <a:buClr>
                <a:srgbClr val="FF0066"/>
              </a:buClr>
              <a:buFont typeface="Wingdings" panose="05000000000000000000" pitchFamily="2" charset="2"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         - Dielectric layer thickness 10 </a:t>
            </a:r>
            <a:r>
              <a:rPr lang="en-US" alt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</a:t>
            </a:r>
            <a:r>
              <a:rPr lang="en-US" altLang="en-US" sz="1800" dirty="0">
                <a:solidFill>
                  <a:schemeClr val="tx2"/>
                </a:solidFill>
              </a:rPr>
              <a:t>m</a:t>
            </a:r>
          </a:p>
          <a:p>
            <a:pPr eaLnBrk="1" hangingPunct="1">
              <a:spcBef>
                <a:spcPct val="0"/>
              </a:spcBef>
              <a:buClr>
                <a:srgbClr val="FF0066"/>
              </a:buClr>
              <a:buFont typeface="Wingdings" panose="05000000000000000000" pitchFamily="2" charset="2"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         -  5 </a:t>
            </a:r>
            <a:r>
              <a:rPr lang="en-US" alt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</a:t>
            </a:r>
            <a:r>
              <a:rPr lang="en-US" altLang="en-US" sz="1800" dirty="0">
                <a:solidFill>
                  <a:schemeClr val="tx2"/>
                </a:solidFill>
              </a:rPr>
              <a:t>F capacitance</a:t>
            </a:r>
          </a:p>
          <a:p>
            <a:pPr eaLnBrk="1" hangingPunct="1">
              <a:spcBef>
                <a:spcPct val="0"/>
              </a:spcBef>
              <a:buClr>
                <a:srgbClr val="FF0066"/>
              </a:buClr>
              <a:buFont typeface="Wingdings" panose="05000000000000000000" pitchFamily="2" charset="2"/>
              <a:buChar char="è"/>
            </a:pPr>
            <a:endParaRPr lang="en-US" altLang="en-US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0066"/>
              </a:buClr>
              <a:buFont typeface="Wingdings" panose="05000000000000000000" pitchFamily="2" charset="2"/>
              <a:buChar char="è"/>
            </a:pPr>
            <a:r>
              <a:rPr lang="en-US" altLang="en-US" sz="1800" dirty="0">
                <a:solidFill>
                  <a:schemeClr val="tx2"/>
                </a:solidFill>
              </a:rPr>
              <a:t>  10 Capacitors Stacked Together</a:t>
            </a:r>
          </a:p>
          <a:p>
            <a:pPr eaLnBrk="1" hangingPunct="1">
              <a:spcBef>
                <a:spcPct val="0"/>
              </a:spcBef>
              <a:buClr>
                <a:srgbClr val="FF0066"/>
              </a:buClr>
              <a:buFont typeface="Wingdings" panose="05000000000000000000" pitchFamily="2" charset="2"/>
              <a:buNone/>
            </a:pPr>
            <a:endParaRPr lang="en-US" altLang="en-US" sz="1800" dirty="0">
              <a:solidFill>
                <a:schemeClr val="tx2"/>
              </a:solidFill>
            </a:endParaRPr>
          </a:p>
        </p:txBody>
      </p:sp>
      <p:pic>
        <p:nvPicPr>
          <p:cNvPr id="30724" name="Picture 5" descr="MLCpicture">
            <a:extLst>
              <a:ext uri="{FF2B5EF4-FFF2-40B4-BE49-F238E27FC236}">
                <a16:creationId xmlns:a16="http://schemas.microsoft.com/office/drawing/2014/main" id="{7167F37A-9E27-DD4E-1EE0-D88CD7EDB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r="3555"/>
          <a:stretch>
            <a:fillRect/>
          </a:stretch>
        </p:blipFill>
        <p:spPr bwMode="auto">
          <a:xfrm>
            <a:off x="1111318" y="1685709"/>
            <a:ext cx="5198993" cy="499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38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8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E92279DE-CD87-512D-C159-4AEB5498F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71" y="1040459"/>
            <a:ext cx="601980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Rectangle 1">
            <a:extLst>
              <a:ext uri="{FF2B5EF4-FFF2-40B4-BE49-F238E27FC236}">
                <a16:creationId xmlns:a16="http://schemas.microsoft.com/office/drawing/2014/main" id="{2D7A3EE6-26F2-A50E-20E4-F41F68940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5292725"/>
            <a:ext cx="42592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Dimensions = 6.0"L x 1.25"W x .64"T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Volume = 78.65 cm</a:t>
            </a:r>
            <a:r>
              <a:rPr lang="en-US" altLang="en-US" sz="2000" b="1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Capacitance = .25 µF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Total energy = 12 J</a:t>
            </a:r>
          </a:p>
        </p:txBody>
      </p:sp>
      <p:sp>
        <p:nvSpPr>
          <p:cNvPr id="36868" name="TextBox 2">
            <a:extLst>
              <a:ext uri="{FF2B5EF4-FFF2-40B4-BE49-F238E27FC236}">
                <a16:creationId xmlns:a16="http://schemas.microsoft.com/office/drawing/2014/main" id="{440743CD-4A56-AFBD-4755-62F7B2DDC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713" y="365125"/>
            <a:ext cx="89273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Stacked BNT Capacitors Bank Assembled in Parallel and Series</a:t>
            </a:r>
          </a:p>
        </p:txBody>
      </p:sp>
      <p:sp>
        <p:nvSpPr>
          <p:cNvPr id="36869" name="Rectangle 3">
            <a:extLst>
              <a:ext uri="{FF2B5EF4-FFF2-40B4-BE49-F238E27FC236}">
                <a16:creationId xmlns:a16="http://schemas.microsoft.com/office/drawing/2014/main" id="{AC238B63-45B7-E0E6-D0DC-B49BEAB9A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8785" y="5138836"/>
            <a:ext cx="4572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Test voltage = 10 kV (Each segment was tested at 700 V before final assembly).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Rise time: 2 µsec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Fall time: 1 µsec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Cycles repeated 100 times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83F2E8-79E0-6CAE-0CBC-016F6EA65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497" y="1040459"/>
            <a:ext cx="5072311" cy="31566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DC58F3-B5CB-3B2D-297E-89B053115AFC}"/>
              </a:ext>
            </a:extLst>
          </p:cNvPr>
          <p:cNvSpPr txBox="1"/>
          <p:nvPr/>
        </p:nvSpPr>
        <p:spPr>
          <a:xfrm>
            <a:off x="7553964" y="4364194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High Power Microwave Source</a:t>
            </a:r>
          </a:p>
        </p:txBody>
      </p:sp>
    </p:spTree>
  </p:cSld>
  <p:clrMapOvr>
    <a:masterClrMapping/>
  </p:clrMapOvr>
  <p:transition spd="slow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64770E-2726-4559-C3E3-306209D98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58" y="402431"/>
            <a:ext cx="11941284" cy="605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28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55DFD0-325D-CFE4-DFBA-F3A743B30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2" t="5895" r="1324" b="1529"/>
          <a:stretch/>
        </p:blipFill>
        <p:spPr>
          <a:xfrm>
            <a:off x="66439" y="385763"/>
            <a:ext cx="12059121" cy="647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43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F38C92-DA10-011D-F1ED-B861C20B3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835" y="174492"/>
            <a:ext cx="9114330" cy="6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42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9D9C97-0A6A-DFAC-CB42-19A7D9225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" y="1123949"/>
            <a:ext cx="12044363" cy="540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3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8001B4-0155-3C42-23F7-0DA1CB502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" y="900114"/>
            <a:ext cx="1216152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66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1BB7B5-FEFB-D383-0543-098C5FBD2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81" y="571500"/>
            <a:ext cx="12038719" cy="6157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F06F05-D51C-7B39-ADEE-B89EF25AB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676" y="4413518"/>
            <a:ext cx="1917978" cy="1872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C7014A-C718-6685-FF60-08FDEF192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14" y="3271837"/>
            <a:ext cx="3172160" cy="283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85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F93D8F-BD55-0654-09F7-807710955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716" y="696613"/>
            <a:ext cx="6567560" cy="42182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120CFE-67D3-A2A0-DDCC-0377C24AF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91" y="474878"/>
            <a:ext cx="4900202" cy="2954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FFE8D6-1463-D91D-8BBA-D301FE852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068" y="3655720"/>
            <a:ext cx="4873325" cy="29541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37CE5E-BD4F-63A1-EDFE-22370FC6276F}"/>
              </a:ext>
            </a:extLst>
          </p:cNvPr>
          <p:cNvSpPr txBox="1"/>
          <p:nvPr/>
        </p:nvSpPr>
        <p:spPr>
          <a:xfrm>
            <a:off x="805158" y="5238057"/>
            <a:ext cx="52908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A World War II-era coal-fired power plant at Missouri S&amp;T has served the campus for nearly seven decades.</a:t>
            </a:r>
          </a:p>
        </p:txBody>
      </p:sp>
    </p:spTree>
    <p:extLst>
      <p:ext uri="{BB962C8B-B14F-4D97-AF65-F5344CB8AC3E}">
        <p14:creationId xmlns:p14="http://schemas.microsoft.com/office/powerpoint/2010/main" val="3355269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6F8912-1CC9-E502-71C9-EDFE2CFCE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457" y="2748096"/>
            <a:ext cx="6043623" cy="3613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514B53-1239-AEF6-D57D-009E2A57D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20" y="1267476"/>
            <a:ext cx="5560471" cy="296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4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80D76-0A5B-9BE3-AF7B-48EAE2C5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3" y="709576"/>
            <a:ext cx="4771010" cy="2833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91FB93-9927-EBB4-B3BA-B18C0F292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638" y="2278618"/>
            <a:ext cx="6857999" cy="422699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DB09BA-E532-6222-A3D7-B42D3436CE31}"/>
              </a:ext>
            </a:extLst>
          </p:cNvPr>
          <p:cNvCxnSpPr>
            <a:cxnSpLocks/>
          </p:cNvCxnSpPr>
          <p:nvPr/>
        </p:nvCxnSpPr>
        <p:spPr>
          <a:xfrm>
            <a:off x="3271838" y="2986087"/>
            <a:ext cx="3529013" cy="8858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411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DFC294-D30E-23DF-E6B6-BBFED5B9C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21" y="801396"/>
            <a:ext cx="4109060" cy="26276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3BE05B-16B3-7586-6945-114F8435D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845" y="2286001"/>
            <a:ext cx="7556734" cy="42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02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985903263C0941B11822AAD8E08CD2" ma:contentTypeVersion="4" ma:contentTypeDescription="Create a new document." ma:contentTypeScope="" ma:versionID="60b697c4ba9eb0c61fa1068470b7533e">
  <xsd:schema xmlns:xsd="http://www.w3.org/2001/XMLSchema" xmlns:xs="http://www.w3.org/2001/XMLSchema" xmlns:p="http://schemas.microsoft.com/office/2006/metadata/properties" xmlns:ns2="6a898b55-3d22-4995-bb6b-a1345381c1a7" targetNamespace="http://schemas.microsoft.com/office/2006/metadata/properties" ma:root="true" ma:fieldsID="89f7efd009259360bfdc7e8c7b78df3c" ns2:_="">
    <xsd:import namespace="6a898b55-3d22-4995-bb6b-a1345381c1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98b55-3d22-4995-bb6b-a1345381c1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5AE1789-C4F4-4354-9B8E-1DF56DA90DF9}"/>
</file>

<file path=customXml/itemProps2.xml><?xml version="1.0" encoding="utf-8"?>
<ds:datastoreItem xmlns:ds="http://schemas.openxmlformats.org/officeDocument/2006/customXml" ds:itemID="{9CC1A417-95C7-4624-B654-C8597F7FD9A9}"/>
</file>

<file path=customXml/itemProps3.xml><?xml version="1.0" encoding="utf-8"?>
<ds:datastoreItem xmlns:ds="http://schemas.openxmlformats.org/officeDocument/2006/customXml" ds:itemID="{29EEB05D-7320-4B18-B5B0-9A973918FF1B}"/>
</file>

<file path=docProps/app.xml><?xml version="1.0" encoding="utf-8"?>
<Properties xmlns="http://schemas.openxmlformats.org/officeDocument/2006/extended-properties" xmlns:vt="http://schemas.openxmlformats.org/officeDocument/2006/docPropsVTypes">
  <TotalTime>4451</TotalTime>
  <Words>413</Words>
  <Application>Microsoft Office PowerPoint</Application>
  <PresentationFormat>Widescreen</PresentationFormat>
  <Paragraphs>83</Paragraphs>
  <Slides>28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Default Design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Twin Boundaries &amp; Flux Pinning in Superconducting YBa2Cu3O6.5 </vt:lpstr>
      <vt:lpstr>10 kWh Superconducting Flywheel Energy Storage System</vt:lpstr>
      <vt:lpstr>Flywheel Electricity Systems with Superconducting Bearings for Utility Applications</vt:lpstr>
      <vt:lpstr>PowerPoint Presentation</vt:lpstr>
      <vt:lpstr>High Energy Density Capacitor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Dogan, Fatih</dc:creator>
  <cp:lastModifiedBy>Joseph Smith</cp:lastModifiedBy>
  <cp:revision>11</cp:revision>
  <dcterms:created xsi:type="dcterms:W3CDTF">2023-03-29T02:16:10Z</dcterms:created>
  <dcterms:modified xsi:type="dcterms:W3CDTF">2023-04-01T12:38:57Z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0x0101007B985903263C0941B11822AAD8E08CD2</vt:lpwstr>
  </property>
</Properties>
</file>