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75" r:id="rId2"/>
    <p:sldMasterId id="2147483648" r:id="rId3"/>
  </p:sldMasterIdLst>
  <p:notesMasterIdLst>
    <p:notesMasterId r:id="rId46"/>
  </p:notesMasterIdLst>
  <p:sldIdLst>
    <p:sldId id="266" r:id="rId4"/>
    <p:sldId id="307" r:id="rId5"/>
    <p:sldId id="343" r:id="rId6"/>
    <p:sldId id="353" r:id="rId7"/>
    <p:sldId id="346" r:id="rId8"/>
    <p:sldId id="344" r:id="rId9"/>
    <p:sldId id="345" r:id="rId10"/>
    <p:sldId id="347" r:id="rId11"/>
    <p:sldId id="355" r:id="rId12"/>
    <p:sldId id="348" r:id="rId13"/>
    <p:sldId id="356" r:id="rId14"/>
    <p:sldId id="301" r:id="rId15"/>
    <p:sldId id="338" r:id="rId16"/>
    <p:sldId id="302" r:id="rId17"/>
    <p:sldId id="273" r:id="rId18"/>
    <p:sldId id="352" r:id="rId19"/>
    <p:sldId id="334" r:id="rId20"/>
    <p:sldId id="269" r:id="rId21"/>
    <p:sldId id="357" r:id="rId22"/>
    <p:sldId id="278" r:id="rId23"/>
    <p:sldId id="316" r:id="rId24"/>
    <p:sldId id="285" r:id="rId25"/>
    <p:sldId id="270" r:id="rId26"/>
    <p:sldId id="319" r:id="rId27"/>
    <p:sldId id="329" r:id="rId28"/>
    <p:sldId id="333" r:id="rId29"/>
    <p:sldId id="337" r:id="rId30"/>
    <p:sldId id="311" r:id="rId31"/>
    <p:sldId id="323" r:id="rId32"/>
    <p:sldId id="315" r:id="rId33"/>
    <p:sldId id="313" r:id="rId34"/>
    <p:sldId id="305" r:id="rId35"/>
    <p:sldId id="354" r:id="rId36"/>
    <p:sldId id="340" r:id="rId37"/>
    <p:sldId id="274" r:id="rId38"/>
    <p:sldId id="321" r:id="rId39"/>
    <p:sldId id="300" r:id="rId40"/>
    <p:sldId id="281" r:id="rId41"/>
    <p:sldId id="349" r:id="rId42"/>
    <p:sldId id="350" r:id="rId43"/>
    <p:sldId id="351" r:id="rId44"/>
    <p:sldId id="304" r:id="rId4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2">
          <p15:clr>
            <a:srgbClr val="A4A3A4"/>
          </p15:clr>
        </p15:guide>
        <p15:guide id="2" pos="3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9E2F"/>
    <a:srgbClr val="003B49"/>
    <a:srgbClr val="B2B4B2"/>
    <a:srgbClr val="005F83"/>
    <a:srgbClr val="3300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9" autoAdjust="0"/>
    <p:restoredTop sz="94713" autoAdjust="0"/>
  </p:normalViewPr>
  <p:slideViewPr>
    <p:cSldViewPr snapToGrid="0" snapToObjects="1" showGuides="1">
      <p:cViewPr varScale="1">
        <p:scale>
          <a:sx n="88" d="100"/>
          <a:sy n="88" d="100"/>
        </p:scale>
        <p:origin x="632" y="44"/>
      </p:cViewPr>
      <p:guideLst>
        <p:guide orient="horz" pos="1582"/>
        <p:guide pos="344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ustomXml" Target="../customXml/item3.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41A0EA-4426-4454-B3FB-9B814783211E}"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89F70C1F-8054-450D-9F9E-CF988A7DB7C7}">
      <dgm:prSet phldrT="[Text]" custT="1"/>
      <dgm:spPr>
        <a:solidFill>
          <a:schemeClr val="accent1">
            <a:hueOff val="0"/>
            <a:satOff val="0"/>
            <a:lumOff val="0"/>
          </a:schemeClr>
        </a:solidFill>
      </dgm:spPr>
      <dgm:t>
        <a:bodyPr/>
        <a:lstStyle/>
        <a:p>
          <a:r>
            <a:rPr lang="en-US" sz="1400" dirty="0">
              <a:solidFill>
                <a:srgbClr val="003B49"/>
              </a:solidFill>
            </a:rPr>
            <a:t>In-Cascade clustering (Dislocation loops and networks)</a:t>
          </a:r>
        </a:p>
      </dgm:t>
    </dgm:pt>
    <dgm:pt modelId="{143892CF-7DD4-4F67-9C4C-A1B2A2F82F62}" type="parTrans" cxnId="{26A6ED82-5337-4EF6-9374-6E9410EA90F8}">
      <dgm:prSet/>
      <dgm:spPr/>
      <dgm:t>
        <a:bodyPr/>
        <a:lstStyle/>
        <a:p>
          <a:endParaRPr lang="en-US"/>
        </a:p>
      </dgm:t>
    </dgm:pt>
    <dgm:pt modelId="{36D0B68E-F1EB-462E-B421-874D67692743}" type="sibTrans" cxnId="{26A6ED82-5337-4EF6-9374-6E9410EA90F8}">
      <dgm:prSet/>
      <dgm:spPr/>
      <dgm:t>
        <a:bodyPr/>
        <a:lstStyle/>
        <a:p>
          <a:endParaRPr lang="en-US"/>
        </a:p>
      </dgm:t>
    </dgm:pt>
    <dgm:pt modelId="{5CAE374B-6DD8-4C66-BCD8-B0248A346A9A}">
      <dgm:prSet phldrT="[Text]" custT="1"/>
      <dgm:spPr/>
      <dgm:t>
        <a:bodyPr/>
        <a:lstStyle/>
        <a:p>
          <a:r>
            <a:rPr lang="en-US" sz="1400" dirty="0">
              <a:solidFill>
                <a:srgbClr val="003B49"/>
              </a:solidFill>
            </a:rPr>
            <a:t>Vacancies</a:t>
          </a:r>
        </a:p>
      </dgm:t>
    </dgm:pt>
    <dgm:pt modelId="{72996308-AE01-4274-B58D-97036092D3CA}" type="parTrans" cxnId="{FB4510ED-ABB3-4D4C-8FEE-F8F8E018E78C}">
      <dgm:prSet/>
      <dgm:spPr>
        <a:solidFill>
          <a:srgbClr val="00B050"/>
        </a:solidFill>
      </dgm:spPr>
      <dgm:t>
        <a:bodyPr/>
        <a:lstStyle/>
        <a:p>
          <a:endParaRPr lang="en-US"/>
        </a:p>
      </dgm:t>
    </dgm:pt>
    <dgm:pt modelId="{79177E48-1D70-48AF-8D8A-3909EA33ED05}" type="sibTrans" cxnId="{FB4510ED-ABB3-4D4C-8FEE-F8F8E018E78C}">
      <dgm:prSet/>
      <dgm:spPr/>
      <dgm:t>
        <a:bodyPr/>
        <a:lstStyle/>
        <a:p>
          <a:endParaRPr lang="en-US"/>
        </a:p>
      </dgm:t>
    </dgm:pt>
    <dgm:pt modelId="{09B53ED6-A114-4873-A8A2-AB99B2711A4E}">
      <dgm:prSet phldrT="[Text]" custT="1"/>
      <dgm:spPr/>
      <dgm:t>
        <a:bodyPr/>
        <a:lstStyle/>
        <a:p>
          <a:r>
            <a:rPr lang="en-US" sz="1400" dirty="0">
              <a:solidFill>
                <a:srgbClr val="003B49"/>
              </a:solidFill>
            </a:rPr>
            <a:t>Interstitials</a:t>
          </a:r>
        </a:p>
      </dgm:t>
    </dgm:pt>
    <dgm:pt modelId="{7BA4209F-0885-430D-84DE-CBDAE6C4842B}" type="parTrans" cxnId="{77413614-8C68-4410-B01C-F961C98195CA}">
      <dgm:prSet/>
      <dgm:spPr>
        <a:solidFill>
          <a:srgbClr val="00B050"/>
        </a:solidFill>
      </dgm:spPr>
      <dgm:t>
        <a:bodyPr/>
        <a:lstStyle/>
        <a:p>
          <a:endParaRPr lang="en-US"/>
        </a:p>
      </dgm:t>
    </dgm:pt>
    <dgm:pt modelId="{3FDE71C8-A83A-46CA-8EB3-D92379B367C7}" type="sibTrans" cxnId="{77413614-8C68-4410-B01C-F961C98195CA}">
      <dgm:prSet/>
      <dgm:spPr/>
      <dgm:t>
        <a:bodyPr/>
        <a:lstStyle/>
        <a:p>
          <a:endParaRPr lang="en-US"/>
        </a:p>
      </dgm:t>
    </dgm:pt>
    <dgm:pt modelId="{152537DA-7E0B-437C-B543-F2E3C48B434A}">
      <dgm:prSet phldrT="[Text]" custT="1"/>
      <dgm:spPr/>
      <dgm:t>
        <a:bodyPr/>
        <a:lstStyle/>
        <a:p>
          <a:r>
            <a:rPr lang="en-US" sz="1400" dirty="0">
              <a:solidFill>
                <a:srgbClr val="003B49"/>
              </a:solidFill>
            </a:rPr>
            <a:t>Cause 2</a:t>
          </a:r>
          <a:r>
            <a:rPr lang="en-US" sz="1400" baseline="30000" dirty="0">
              <a:solidFill>
                <a:srgbClr val="003B49"/>
              </a:solidFill>
            </a:rPr>
            <a:t>nd</a:t>
          </a:r>
          <a:r>
            <a:rPr lang="en-US" sz="1400" dirty="0">
              <a:solidFill>
                <a:srgbClr val="003B49"/>
              </a:solidFill>
            </a:rPr>
            <a:t> phase formation (</a:t>
          </a:r>
          <a:r>
            <a:rPr lang="en-US" sz="1200" dirty="0">
              <a:solidFill>
                <a:srgbClr val="003B49"/>
              </a:solidFill>
            </a:rPr>
            <a:t>impurities</a:t>
          </a:r>
          <a:r>
            <a:rPr lang="en-US" sz="1400" dirty="0">
              <a:solidFill>
                <a:srgbClr val="003B49"/>
              </a:solidFill>
            </a:rPr>
            <a:t>)</a:t>
          </a:r>
        </a:p>
      </dgm:t>
    </dgm:pt>
    <dgm:pt modelId="{A46CC2DF-CFE9-4687-9576-8CBFF66837D8}" type="parTrans" cxnId="{C7E930BA-07F9-4536-99A6-D19A94AB50A5}">
      <dgm:prSet/>
      <dgm:spPr>
        <a:solidFill>
          <a:srgbClr val="00B050"/>
        </a:solidFill>
      </dgm:spPr>
      <dgm:t>
        <a:bodyPr/>
        <a:lstStyle/>
        <a:p>
          <a:endParaRPr lang="en-US"/>
        </a:p>
      </dgm:t>
    </dgm:pt>
    <dgm:pt modelId="{D8EFF7DA-BE22-4B1E-B42F-7886C3F7E91A}" type="sibTrans" cxnId="{C7E930BA-07F9-4536-99A6-D19A94AB50A5}">
      <dgm:prSet/>
      <dgm:spPr/>
      <dgm:t>
        <a:bodyPr/>
        <a:lstStyle/>
        <a:p>
          <a:endParaRPr lang="en-US"/>
        </a:p>
      </dgm:t>
    </dgm:pt>
    <dgm:pt modelId="{DDE20777-D43B-4E7B-B45A-467D797F4FC2}" type="pres">
      <dgm:prSet presAssocID="{F941A0EA-4426-4454-B3FB-9B814783211E}" presName="Name0" presStyleCnt="0">
        <dgm:presLayoutVars>
          <dgm:chMax val="1"/>
          <dgm:dir/>
          <dgm:animLvl val="ctr"/>
          <dgm:resizeHandles val="exact"/>
        </dgm:presLayoutVars>
      </dgm:prSet>
      <dgm:spPr/>
    </dgm:pt>
    <dgm:pt modelId="{D180E161-0DB1-4C0D-BF4D-BE1BD9FFA24A}" type="pres">
      <dgm:prSet presAssocID="{89F70C1F-8054-450D-9F9E-CF988A7DB7C7}" presName="centerShape" presStyleLbl="node0" presStyleIdx="0" presStyleCnt="1" custScaleX="134347" custScaleY="129475"/>
      <dgm:spPr/>
    </dgm:pt>
    <dgm:pt modelId="{CCA78FA3-4DDC-4BF6-BC76-D6A86845EBFE}" type="pres">
      <dgm:prSet presAssocID="{72996308-AE01-4274-B58D-97036092D3CA}" presName="parTrans" presStyleLbl="sibTrans2D1" presStyleIdx="0" presStyleCnt="3" custScaleX="185131"/>
      <dgm:spPr/>
    </dgm:pt>
    <dgm:pt modelId="{7D838D1E-0DF0-489F-91A2-F2A3AF1DE0C7}" type="pres">
      <dgm:prSet presAssocID="{72996308-AE01-4274-B58D-97036092D3CA}" presName="connectorText" presStyleLbl="sibTrans2D1" presStyleIdx="0" presStyleCnt="3"/>
      <dgm:spPr/>
    </dgm:pt>
    <dgm:pt modelId="{2A1C85B6-1A18-4823-B25D-50E0C1E59115}" type="pres">
      <dgm:prSet presAssocID="{5CAE374B-6DD8-4C66-BCD8-B0248A346A9A}" presName="node" presStyleLbl="node1" presStyleIdx="0" presStyleCnt="3" custRadScaleRad="100140" custRadScaleInc="-360">
        <dgm:presLayoutVars>
          <dgm:bulletEnabled val="1"/>
        </dgm:presLayoutVars>
      </dgm:prSet>
      <dgm:spPr/>
    </dgm:pt>
    <dgm:pt modelId="{92CB5634-BE6B-4610-AF24-7B540E413E3E}" type="pres">
      <dgm:prSet presAssocID="{7BA4209F-0885-430D-84DE-CBDAE6C4842B}" presName="parTrans" presStyleLbl="sibTrans2D1" presStyleIdx="1" presStyleCnt="3" custScaleX="166813"/>
      <dgm:spPr/>
    </dgm:pt>
    <dgm:pt modelId="{DEB55701-D36F-46C8-89C0-5F5FB0BD127B}" type="pres">
      <dgm:prSet presAssocID="{7BA4209F-0885-430D-84DE-CBDAE6C4842B}" presName="connectorText" presStyleLbl="sibTrans2D1" presStyleIdx="1" presStyleCnt="3"/>
      <dgm:spPr/>
    </dgm:pt>
    <dgm:pt modelId="{5D93025D-DF67-4969-82AC-C430BB945261}" type="pres">
      <dgm:prSet presAssocID="{09B53ED6-A114-4873-A8A2-AB99B2711A4E}" presName="node" presStyleLbl="node1" presStyleIdx="1" presStyleCnt="3" custRadScaleRad="102690" custRadScaleInc="-3017">
        <dgm:presLayoutVars>
          <dgm:bulletEnabled val="1"/>
        </dgm:presLayoutVars>
      </dgm:prSet>
      <dgm:spPr/>
    </dgm:pt>
    <dgm:pt modelId="{17523F67-8076-43A9-AB75-063276569234}" type="pres">
      <dgm:prSet presAssocID="{A46CC2DF-CFE9-4687-9576-8CBFF66837D8}" presName="parTrans" presStyleLbl="sibTrans2D1" presStyleIdx="2" presStyleCnt="3" custScaleX="172750"/>
      <dgm:spPr/>
    </dgm:pt>
    <dgm:pt modelId="{5EC8F404-9EA8-43DB-8EDD-9A9874FA7CF4}" type="pres">
      <dgm:prSet presAssocID="{A46CC2DF-CFE9-4687-9576-8CBFF66837D8}" presName="connectorText" presStyleLbl="sibTrans2D1" presStyleIdx="2" presStyleCnt="3"/>
      <dgm:spPr/>
    </dgm:pt>
    <dgm:pt modelId="{733C4D15-0935-46E4-BBA4-3D45842F68E2}" type="pres">
      <dgm:prSet presAssocID="{152537DA-7E0B-437C-B543-F2E3C48B434A}" presName="node" presStyleLbl="node1" presStyleIdx="2" presStyleCnt="3">
        <dgm:presLayoutVars>
          <dgm:bulletEnabled val="1"/>
        </dgm:presLayoutVars>
      </dgm:prSet>
      <dgm:spPr/>
    </dgm:pt>
  </dgm:ptLst>
  <dgm:cxnLst>
    <dgm:cxn modelId="{77413614-8C68-4410-B01C-F961C98195CA}" srcId="{89F70C1F-8054-450D-9F9E-CF988A7DB7C7}" destId="{09B53ED6-A114-4873-A8A2-AB99B2711A4E}" srcOrd="1" destOrd="0" parTransId="{7BA4209F-0885-430D-84DE-CBDAE6C4842B}" sibTransId="{3FDE71C8-A83A-46CA-8EB3-D92379B367C7}"/>
    <dgm:cxn modelId="{F5F63219-C785-4E40-B91E-9BF52F0565AF}" type="presOf" srcId="{A46CC2DF-CFE9-4687-9576-8CBFF66837D8}" destId="{5EC8F404-9EA8-43DB-8EDD-9A9874FA7CF4}" srcOrd="1" destOrd="0" presId="urn:microsoft.com/office/officeart/2005/8/layout/radial5"/>
    <dgm:cxn modelId="{EDB1651C-DEFA-4F6F-AFD3-13D942CF5AFA}" type="presOf" srcId="{72996308-AE01-4274-B58D-97036092D3CA}" destId="{CCA78FA3-4DDC-4BF6-BC76-D6A86845EBFE}" srcOrd="0" destOrd="0" presId="urn:microsoft.com/office/officeart/2005/8/layout/radial5"/>
    <dgm:cxn modelId="{9B3B2E3C-F8A6-43FB-8AA1-1FE894911D46}" type="presOf" srcId="{09B53ED6-A114-4873-A8A2-AB99B2711A4E}" destId="{5D93025D-DF67-4969-82AC-C430BB945261}" srcOrd="0" destOrd="0" presId="urn:microsoft.com/office/officeart/2005/8/layout/radial5"/>
    <dgm:cxn modelId="{C0409A65-9AC2-48D3-AF39-6B8D04C74091}" type="presOf" srcId="{7BA4209F-0885-430D-84DE-CBDAE6C4842B}" destId="{92CB5634-BE6B-4610-AF24-7B540E413E3E}" srcOrd="0" destOrd="0" presId="urn:microsoft.com/office/officeart/2005/8/layout/radial5"/>
    <dgm:cxn modelId="{4EE76171-CCF7-4697-93FA-F79184A211ED}" type="presOf" srcId="{89F70C1F-8054-450D-9F9E-CF988A7DB7C7}" destId="{D180E161-0DB1-4C0D-BF4D-BE1BD9FFA24A}" srcOrd="0" destOrd="0" presId="urn:microsoft.com/office/officeart/2005/8/layout/radial5"/>
    <dgm:cxn modelId="{26A6ED82-5337-4EF6-9374-6E9410EA90F8}" srcId="{F941A0EA-4426-4454-B3FB-9B814783211E}" destId="{89F70C1F-8054-450D-9F9E-CF988A7DB7C7}" srcOrd="0" destOrd="0" parTransId="{143892CF-7DD4-4F67-9C4C-A1B2A2F82F62}" sibTransId="{36D0B68E-F1EB-462E-B421-874D67692743}"/>
    <dgm:cxn modelId="{BF348F84-7C88-467B-BEC4-2B2E074F1DAC}" type="presOf" srcId="{F941A0EA-4426-4454-B3FB-9B814783211E}" destId="{DDE20777-D43B-4E7B-B45A-467D797F4FC2}" srcOrd="0" destOrd="0" presId="urn:microsoft.com/office/officeart/2005/8/layout/radial5"/>
    <dgm:cxn modelId="{7F68AB8E-212C-412A-A46B-541EED47D415}" type="presOf" srcId="{7BA4209F-0885-430D-84DE-CBDAE6C4842B}" destId="{DEB55701-D36F-46C8-89C0-5F5FB0BD127B}" srcOrd="1" destOrd="0" presId="urn:microsoft.com/office/officeart/2005/8/layout/radial5"/>
    <dgm:cxn modelId="{650ECE99-2548-4953-9C39-9D2ACF4F758C}" type="presOf" srcId="{152537DA-7E0B-437C-B543-F2E3C48B434A}" destId="{733C4D15-0935-46E4-BBA4-3D45842F68E2}" srcOrd="0" destOrd="0" presId="urn:microsoft.com/office/officeart/2005/8/layout/radial5"/>
    <dgm:cxn modelId="{95A5B6B5-9AB9-4ADF-B4CB-B8CF080535BF}" type="presOf" srcId="{5CAE374B-6DD8-4C66-BCD8-B0248A346A9A}" destId="{2A1C85B6-1A18-4823-B25D-50E0C1E59115}" srcOrd="0" destOrd="0" presId="urn:microsoft.com/office/officeart/2005/8/layout/radial5"/>
    <dgm:cxn modelId="{C7E930BA-07F9-4536-99A6-D19A94AB50A5}" srcId="{89F70C1F-8054-450D-9F9E-CF988A7DB7C7}" destId="{152537DA-7E0B-437C-B543-F2E3C48B434A}" srcOrd="2" destOrd="0" parTransId="{A46CC2DF-CFE9-4687-9576-8CBFF66837D8}" sibTransId="{D8EFF7DA-BE22-4B1E-B42F-7886C3F7E91A}"/>
    <dgm:cxn modelId="{FB4510ED-ABB3-4D4C-8FEE-F8F8E018E78C}" srcId="{89F70C1F-8054-450D-9F9E-CF988A7DB7C7}" destId="{5CAE374B-6DD8-4C66-BCD8-B0248A346A9A}" srcOrd="0" destOrd="0" parTransId="{72996308-AE01-4274-B58D-97036092D3CA}" sibTransId="{79177E48-1D70-48AF-8D8A-3909EA33ED05}"/>
    <dgm:cxn modelId="{57F9D9ED-D7E1-4608-BB1A-35CC84947157}" type="presOf" srcId="{72996308-AE01-4274-B58D-97036092D3CA}" destId="{7D838D1E-0DF0-489F-91A2-F2A3AF1DE0C7}" srcOrd="1" destOrd="0" presId="urn:microsoft.com/office/officeart/2005/8/layout/radial5"/>
    <dgm:cxn modelId="{FFA70EFD-F134-41E4-99F2-E3683F4CCE69}" type="presOf" srcId="{A46CC2DF-CFE9-4687-9576-8CBFF66837D8}" destId="{17523F67-8076-43A9-AB75-063276569234}" srcOrd="0" destOrd="0" presId="urn:microsoft.com/office/officeart/2005/8/layout/radial5"/>
    <dgm:cxn modelId="{F626D0F6-BC41-4A89-B82D-E0075ADBBB5D}" type="presParOf" srcId="{DDE20777-D43B-4E7B-B45A-467D797F4FC2}" destId="{D180E161-0DB1-4C0D-BF4D-BE1BD9FFA24A}" srcOrd="0" destOrd="0" presId="urn:microsoft.com/office/officeart/2005/8/layout/radial5"/>
    <dgm:cxn modelId="{771B1B1E-A9E5-421B-BAE7-5DA898254525}" type="presParOf" srcId="{DDE20777-D43B-4E7B-B45A-467D797F4FC2}" destId="{CCA78FA3-4DDC-4BF6-BC76-D6A86845EBFE}" srcOrd="1" destOrd="0" presId="urn:microsoft.com/office/officeart/2005/8/layout/radial5"/>
    <dgm:cxn modelId="{593EEF68-5D2A-4ECD-B2CF-2EAA13FBB51C}" type="presParOf" srcId="{CCA78FA3-4DDC-4BF6-BC76-D6A86845EBFE}" destId="{7D838D1E-0DF0-489F-91A2-F2A3AF1DE0C7}" srcOrd="0" destOrd="0" presId="urn:microsoft.com/office/officeart/2005/8/layout/radial5"/>
    <dgm:cxn modelId="{D952AD5F-4BBA-4F1E-AE68-A24FCFA8FF20}" type="presParOf" srcId="{DDE20777-D43B-4E7B-B45A-467D797F4FC2}" destId="{2A1C85B6-1A18-4823-B25D-50E0C1E59115}" srcOrd="2" destOrd="0" presId="urn:microsoft.com/office/officeart/2005/8/layout/radial5"/>
    <dgm:cxn modelId="{E417503B-908B-4163-BBA6-0DB72B3B64DF}" type="presParOf" srcId="{DDE20777-D43B-4E7B-B45A-467D797F4FC2}" destId="{92CB5634-BE6B-4610-AF24-7B540E413E3E}" srcOrd="3" destOrd="0" presId="urn:microsoft.com/office/officeart/2005/8/layout/radial5"/>
    <dgm:cxn modelId="{70BC612A-EAE3-4092-B17D-86E449A73ADD}" type="presParOf" srcId="{92CB5634-BE6B-4610-AF24-7B540E413E3E}" destId="{DEB55701-D36F-46C8-89C0-5F5FB0BD127B}" srcOrd="0" destOrd="0" presId="urn:microsoft.com/office/officeart/2005/8/layout/radial5"/>
    <dgm:cxn modelId="{C037D132-F7FB-4254-B67A-698939B03AEA}" type="presParOf" srcId="{DDE20777-D43B-4E7B-B45A-467D797F4FC2}" destId="{5D93025D-DF67-4969-82AC-C430BB945261}" srcOrd="4" destOrd="0" presId="urn:microsoft.com/office/officeart/2005/8/layout/radial5"/>
    <dgm:cxn modelId="{7735ECC1-E63A-4158-A15E-ACFF260BFE18}" type="presParOf" srcId="{DDE20777-D43B-4E7B-B45A-467D797F4FC2}" destId="{17523F67-8076-43A9-AB75-063276569234}" srcOrd="5" destOrd="0" presId="urn:microsoft.com/office/officeart/2005/8/layout/radial5"/>
    <dgm:cxn modelId="{8C29B845-B69A-488F-8139-B721966F168E}" type="presParOf" srcId="{17523F67-8076-43A9-AB75-063276569234}" destId="{5EC8F404-9EA8-43DB-8EDD-9A9874FA7CF4}" srcOrd="0" destOrd="0" presId="urn:microsoft.com/office/officeart/2005/8/layout/radial5"/>
    <dgm:cxn modelId="{192375A0-953B-4C38-A9FB-66D88518CC1A}" type="presParOf" srcId="{DDE20777-D43B-4E7B-B45A-467D797F4FC2}" destId="{733C4D15-0935-46E4-BBA4-3D45842F68E2}"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8C2E83-DFBA-472B-8650-7886915BCD3A}" type="doc">
      <dgm:prSet loTypeId="urn:microsoft.com/office/officeart/2005/8/layout/cycle4" loCatId="relationship" qsTypeId="urn:microsoft.com/office/officeart/2005/8/quickstyle/simple1" qsCatId="simple" csTypeId="urn:microsoft.com/office/officeart/2005/8/colors/colorful1" csCatId="colorful" phldr="1"/>
      <dgm:spPr/>
      <dgm:t>
        <a:bodyPr/>
        <a:lstStyle/>
        <a:p>
          <a:endParaRPr lang="en-US"/>
        </a:p>
      </dgm:t>
    </dgm:pt>
    <dgm:pt modelId="{F6087B33-3005-437C-8B90-348012F0CD6E}">
      <dgm:prSet phldrT="[Text]" custT="1"/>
      <dgm:spPr/>
      <dgm:t>
        <a:bodyPr/>
        <a:lstStyle/>
        <a:p>
          <a:r>
            <a:rPr lang="en-US" sz="2400" b="1" dirty="0"/>
            <a:t>DFT</a:t>
          </a:r>
          <a:r>
            <a:rPr lang="en-US" sz="1600" b="1" dirty="0"/>
            <a:t> </a:t>
          </a:r>
        </a:p>
        <a:p>
          <a:r>
            <a:rPr lang="en-US" sz="1200" b="0" dirty="0"/>
            <a:t>(Density Function Theory)</a:t>
          </a:r>
        </a:p>
      </dgm:t>
    </dgm:pt>
    <dgm:pt modelId="{A2B0C21B-5F74-4E04-875A-F014401AD672}" type="parTrans" cxnId="{91389A82-F30D-4FCB-BD4A-8EF22972784E}">
      <dgm:prSet/>
      <dgm:spPr/>
      <dgm:t>
        <a:bodyPr/>
        <a:lstStyle/>
        <a:p>
          <a:endParaRPr lang="en-US"/>
        </a:p>
      </dgm:t>
    </dgm:pt>
    <dgm:pt modelId="{6FE9D2BB-7678-4E72-94C6-C20F76E886BC}" type="sibTrans" cxnId="{91389A82-F30D-4FCB-BD4A-8EF22972784E}">
      <dgm:prSet/>
      <dgm:spPr/>
      <dgm:t>
        <a:bodyPr/>
        <a:lstStyle/>
        <a:p>
          <a:endParaRPr lang="en-US"/>
        </a:p>
      </dgm:t>
    </dgm:pt>
    <dgm:pt modelId="{D3E38210-018A-426B-9069-22FCA086CD0A}">
      <dgm:prSet phldrT="[Text]"/>
      <dgm:spPr/>
      <dgm:t>
        <a:bodyPr/>
        <a:lstStyle/>
        <a:p>
          <a:pPr algn="ctr"/>
          <a:r>
            <a:rPr lang="en-US" dirty="0"/>
            <a:t>Properties of point defects</a:t>
          </a:r>
        </a:p>
      </dgm:t>
    </dgm:pt>
    <dgm:pt modelId="{18B0CFF7-D030-4BC9-9BF4-E30D14A084B0}" type="parTrans" cxnId="{2B34A91B-7DEA-4502-9565-912AB53299AD}">
      <dgm:prSet/>
      <dgm:spPr/>
      <dgm:t>
        <a:bodyPr/>
        <a:lstStyle/>
        <a:p>
          <a:endParaRPr lang="en-US"/>
        </a:p>
      </dgm:t>
    </dgm:pt>
    <dgm:pt modelId="{99C1DABB-0998-47FC-B406-09E8570E6A60}" type="sibTrans" cxnId="{2B34A91B-7DEA-4502-9565-912AB53299AD}">
      <dgm:prSet/>
      <dgm:spPr/>
      <dgm:t>
        <a:bodyPr/>
        <a:lstStyle/>
        <a:p>
          <a:endParaRPr lang="en-US"/>
        </a:p>
      </dgm:t>
    </dgm:pt>
    <dgm:pt modelId="{71E75836-A691-4540-BE87-5CCAF661EA9D}">
      <dgm:prSet phldrT="[Text]" custT="1"/>
      <dgm:spPr/>
      <dgm:t>
        <a:bodyPr/>
        <a:lstStyle/>
        <a:p>
          <a:r>
            <a:rPr lang="en-US" sz="2400" b="1" dirty="0"/>
            <a:t>KMC</a:t>
          </a:r>
        </a:p>
        <a:p>
          <a:r>
            <a:rPr lang="en-US" sz="1200" b="0" dirty="0"/>
            <a:t>(Kinetic Monte Carlo)</a:t>
          </a:r>
        </a:p>
      </dgm:t>
    </dgm:pt>
    <dgm:pt modelId="{45B15BC0-1CC9-442F-A2E6-593E91E3E321}" type="parTrans" cxnId="{1A0EB820-A4FA-4439-BB4C-F373DCDA61B9}">
      <dgm:prSet/>
      <dgm:spPr/>
      <dgm:t>
        <a:bodyPr/>
        <a:lstStyle/>
        <a:p>
          <a:endParaRPr lang="en-US"/>
        </a:p>
      </dgm:t>
    </dgm:pt>
    <dgm:pt modelId="{8DE99EF0-BAE9-42FC-ABE9-297A7DDA1AA7}" type="sibTrans" cxnId="{1A0EB820-A4FA-4439-BB4C-F373DCDA61B9}">
      <dgm:prSet/>
      <dgm:spPr/>
      <dgm:t>
        <a:bodyPr/>
        <a:lstStyle/>
        <a:p>
          <a:endParaRPr lang="en-US"/>
        </a:p>
      </dgm:t>
    </dgm:pt>
    <dgm:pt modelId="{312BC90E-5ED8-4634-BC01-8FFA024F0233}">
      <dgm:prSet phldrT="[Text]"/>
      <dgm:spPr/>
      <dgm:t>
        <a:bodyPr/>
        <a:lstStyle/>
        <a:p>
          <a:pPr algn="ctr"/>
          <a:r>
            <a:rPr lang="en-US" dirty="0"/>
            <a:t>Defect transport &amp; clustering </a:t>
          </a:r>
        </a:p>
      </dgm:t>
    </dgm:pt>
    <dgm:pt modelId="{E4167EBD-CDAD-463B-B7BF-18B281C876AB}" type="parTrans" cxnId="{9ED96480-5655-4EB9-AAA4-34EAFD6DA57A}">
      <dgm:prSet/>
      <dgm:spPr/>
      <dgm:t>
        <a:bodyPr/>
        <a:lstStyle/>
        <a:p>
          <a:endParaRPr lang="en-US"/>
        </a:p>
      </dgm:t>
    </dgm:pt>
    <dgm:pt modelId="{0AC4C4B3-BCE5-4DA0-9566-312FE032288B}" type="sibTrans" cxnId="{9ED96480-5655-4EB9-AAA4-34EAFD6DA57A}">
      <dgm:prSet/>
      <dgm:spPr/>
      <dgm:t>
        <a:bodyPr/>
        <a:lstStyle/>
        <a:p>
          <a:endParaRPr lang="en-US"/>
        </a:p>
      </dgm:t>
    </dgm:pt>
    <dgm:pt modelId="{D930CF88-4DA8-413E-856C-B92591C0AFE0}">
      <dgm:prSet phldrT="[Text]" custT="1"/>
      <dgm:spPr/>
      <dgm:t>
        <a:bodyPr/>
        <a:lstStyle/>
        <a:p>
          <a:r>
            <a:rPr lang="en-US" sz="2400" b="1" dirty="0"/>
            <a:t>RE/RT</a:t>
          </a:r>
        </a:p>
        <a:p>
          <a:r>
            <a:rPr lang="en-US" sz="1200" b="0" dirty="0"/>
            <a:t>(Rate Equations or Rate theory)</a:t>
          </a:r>
        </a:p>
      </dgm:t>
    </dgm:pt>
    <dgm:pt modelId="{DFD39E56-CC93-4A1E-AF97-99AC332233B6}" type="parTrans" cxnId="{76000411-D3E3-4972-BB23-FA5985A91087}">
      <dgm:prSet/>
      <dgm:spPr/>
      <dgm:t>
        <a:bodyPr/>
        <a:lstStyle/>
        <a:p>
          <a:endParaRPr lang="en-US"/>
        </a:p>
      </dgm:t>
    </dgm:pt>
    <dgm:pt modelId="{A461F004-D1F0-4A5F-A487-12D5E61728D5}" type="sibTrans" cxnId="{76000411-D3E3-4972-BB23-FA5985A91087}">
      <dgm:prSet/>
      <dgm:spPr/>
      <dgm:t>
        <a:bodyPr/>
        <a:lstStyle/>
        <a:p>
          <a:endParaRPr lang="en-US"/>
        </a:p>
      </dgm:t>
    </dgm:pt>
    <dgm:pt modelId="{A25D979D-A7A2-44FF-B9AF-A25EFC2112C2}">
      <dgm:prSet phldrT="[Text]"/>
      <dgm:spPr/>
      <dgm:t>
        <a:bodyPr/>
        <a:lstStyle/>
        <a:p>
          <a:pPr algn="ctr"/>
          <a:r>
            <a:rPr lang="en-US" dirty="0"/>
            <a:t>Defect densities &amp; microstructure</a:t>
          </a:r>
        </a:p>
      </dgm:t>
    </dgm:pt>
    <dgm:pt modelId="{AAD666B1-73E1-45F6-9566-52E764CD88CC}" type="parTrans" cxnId="{726D19DF-AE53-4A0A-81F5-60BC0FABD0C3}">
      <dgm:prSet/>
      <dgm:spPr/>
      <dgm:t>
        <a:bodyPr/>
        <a:lstStyle/>
        <a:p>
          <a:endParaRPr lang="en-US"/>
        </a:p>
      </dgm:t>
    </dgm:pt>
    <dgm:pt modelId="{5E8249BD-5469-43E9-8396-25551C92DC33}" type="sibTrans" cxnId="{726D19DF-AE53-4A0A-81F5-60BC0FABD0C3}">
      <dgm:prSet/>
      <dgm:spPr/>
      <dgm:t>
        <a:bodyPr/>
        <a:lstStyle/>
        <a:p>
          <a:endParaRPr lang="en-US"/>
        </a:p>
      </dgm:t>
    </dgm:pt>
    <dgm:pt modelId="{5D47DB71-8322-4C32-B00F-EE4FDD65FDBF}">
      <dgm:prSet phldrT="[Text]" custT="1"/>
      <dgm:spPr/>
      <dgm:t>
        <a:bodyPr/>
        <a:lstStyle/>
        <a:p>
          <a:r>
            <a:rPr lang="en-US" sz="2400" b="1" dirty="0"/>
            <a:t>DDD</a:t>
          </a:r>
        </a:p>
        <a:p>
          <a:r>
            <a:rPr lang="en-US" sz="1200" b="0" dirty="0"/>
            <a:t>(Discreet Dislocation Dynamics)</a:t>
          </a:r>
        </a:p>
      </dgm:t>
    </dgm:pt>
    <dgm:pt modelId="{DAD9ABF1-F34F-4BC6-B620-5B78612AC7BB}" type="parTrans" cxnId="{806A8CC3-4194-4E14-8DE6-D601B27A8A29}">
      <dgm:prSet/>
      <dgm:spPr/>
      <dgm:t>
        <a:bodyPr/>
        <a:lstStyle/>
        <a:p>
          <a:endParaRPr lang="en-US"/>
        </a:p>
      </dgm:t>
    </dgm:pt>
    <dgm:pt modelId="{4BF90064-419F-4633-A860-B6737DFC7DF2}" type="sibTrans" cxnId="{806A8CC3-4194-4E14-8DE6-D601B27A8A29}">
      <dgm:prSet/>
      <dgm:spPr/>
      <dgm:t>
        <a:bodyPr/>
        <a:lstStyle/>
        <a:p>
          <a:endParaRPr lang="en-US"/>
        </a:p>
      </dgm:t>
    </dgm:pt>
    <dgm:pt modelId="{B21C370D-9BDF-4EDA-8468-D2F236778600}">
      <dgm:prSet phldrT="[Text]"/>
      <dgm:spPr/>
      <dgm:t>
        <a:bodyPr/>
        <a:lstStyle/>
        <a:p>
          <a:pPr algn="ctr"/>
          <a:r>
            <a:rPr lang="en-US" dirty="0"/>
            <a:t>Motion of dislocations</a:t>
          </a:r>
        </a:p>
      </dgm:t>
    </dgm:pt>
    <dgm:pt modelId="{AA3F7180-A033-45AE-91C1-A12F7104893D}" type="parTrans" cxnId="{A9698BC6-1913-4468-AF21-C51270A6AA36}">
      <dgm:prSet/>
      <dgm:spPr/>
      <dgm:t>
        <a:bodyPr/>
        <a:lstStyle/>
        <a:p>
          <a:endParaRPr lang="en-US"/>
        </a:p>
      </dgm:t>
    </dgm:pt>
    <dgm:pt modelId="{1DADAC81-A9F6-426A-8978-1FD2401A101F}" type="sibTrans" cxnId="{A9698BC6-1913-4468-AF21-C51270A6AA36}">
      <dgm:prSet/>
      <dgm:spPr/>
      <dgm:t>
        <a:bodyPr/>
        <a:lstStyle/>
        <a:p>
          <a:endParaRPr lang="en-US"/>
        </a:p>
      </dgm:t>
    </dgm:pt>
    <dgm:pt modelId="{2597D4CF-92AF-45BB-AE9B-E0F55A97F7FC}" type="pres">
      <dgm:prSet presAssocID="{CC8C2E83-DFBA-472B-8650-7886915BCD3A}" presName="cycleMatrixDiagram" presStyleCnt="0">
        <dgm:presLayoutVars>
          <dgm:chMax val="1"/>
          <dgm:dir/>
          <dgm:animLvl val="lvl"/>
          <dgm:resizeHandles val="exact"/>
        </dgm:presLayoutVars>
      </dgm:prSet>
      <dgm:spPr/>
    </dgm:pt>
    <dgm:pt modelId="{AAE8E648-081D-4D74-971D-A6F022EFC8F1}" type="pres">
      <dgm:prSet presAssocID="{CC8C2E83-DFBA-472B-8650-7886915BCD3A}" presName="children" presStyleCnt="0"/>
      <dgm:spPr/>
    </dgm:pt>
    <dgm:pt modelId="{E5C4C785-4709-4CC7-B200-7D58A8D22EA2}" type="pres">
      <dgm:prSet presAssocID="{CC8C2E83-DFBA-472B-8650-7886915BCD3A}" presName="child1group" presStyleCnt="0"/>
      <dgm:spPr/>
    </dgm:pt>
    <dgm:pt modelId="{3A69270E-534A-4FF7-B54B-E7C0D27EC5E9}" type="pres">
      <dgm:prSet presAssocID="{CC8C2E83-DFBA-472B-8650-7886915BCD3A}" presName="child1" presStyleLbl="bgAcc1" presStyleIdx="0" presStyleCnt="4"/>
      <dgm:spPr/>
    </dgm:pt>
    <dgm:pt modelId="{3FB4BC21-A242-468A-8A8F-9311D9EDE029}" type="pres">
      <dgm:prSet presAssocID="{CC8C2E83-DFBA-472B-8650-7886915BCD3A}" presName="child1Text" presStyleLbl="bgAcc1" presStyleIdx="0" presStyleCnt="4">
        <dgm:presLayoutVars>
          <dgm:bulletEnabled val="1"/>
        </dgm:presLayoutVars>
      </dgm:prSet>
      <dgm:spPr/>
    </dgm:pt>
    <dgm:pt modelId="{DF0BB3D8-1BB5-4814-A124-B6B75CBEF6A4}" type="pres">
      <dgm:prSet presAssocID="{CC8C2E83-DFBA-472B-8650-7886915BCD3A}" presName="child2group" presStyleCnt="0"/>
      <dgm:spPr/>
    </dgm:pt>
    <dgm:pt modelId="{FBE6C80E-D894-4A23-8905-EA3C3E3218E4}" type="pres">
      <dgm:prSet presAssocID="{CC8C2E83-DFBA-472B-8650-7886915BCD3A}" presName="child2" presStyleLbl="bgAcc1" presStyleIdx="1" presStyleCnt="4"/>
      <dgm:spPr/>
    </dgm:pt>
    <dgm:pt modelId="{43B5E07F-5F37-4B26-8BEF-FE948412A8E9}" type="pres">
      <dgm:prSet presAssocID="{CC8C2E83-DFBA-472B-8650-7886915BCD3A}" presName="child2Text" presStyleLbl="bgAcc1" presStyleIdx="1" presStyleCnt="4">
        <dgm:presLayoutVars>
          <dgm:bulletEnabled val="1"/>
        </dgm:presLayoutVars>
      </dgm:prSet>
      <dgm:spPr/>
    </dgm:pt>
    <dgm:pt modelId="{E381D133-649E-4033-87C9-A8F98998829D}" type="pres">
      <dgm:prSet presAssocID="{CC8C2E83-DFBA-472B-8650-7886915BCD3A}" presName="child3group" presStyleCnt="0"/>
      <dgm:spPr/>
    </dgm:pt>
    <dgm:pt modelId="{A42AA112-7753-4562-8FF4-8F8E1B91042F}" type="pres">
      <dgm:prSet presAssocID="{CC8C2E83-DFBA-472B-8650-7886915BCD3A}" presName="child3" presStyleLbl="bgAcc1" presStyleIdx="2" presStyleCnt="4"/>
      <dgm:spPr/>
    </dgm:pt>
    <dgm:pt modelId="{5CD6A1CA-8A61-474F-A39E-E4B57A0CB143}" type="pres">
      <dgm:prSet presAssocID="{CC8C2E83-DFBA-472B-8650-7886915BCD3A}" presName="child3Text" presStyleLbl="bgAcc1" presStyleIdx="2" presStyleCnt="4">
        <dgm:presLayoutVars>
          <dgm:bulletEnabled val="1"/>
        </dgm:presLayoutVars>
      </dgm:prSet>
      <dgm:spPr/>
    </dgm:pt>
    <dgm:pt modelId="{4BF8DFEC-6667-47DF-9C01-724E920726C8}" type="pres">
      <dgm:prSet presAssocID="{CC8C2E83-DFBA-472B-8650-7886915BCD3A}" presName="child4group" presStyleCnt="0"/>
      <dgm:spPr/>
    </dgm:pt>
    <dgm:pt modelId="{963C183B-FBE7-426C-99C5-DCA8F27F0E7B}" type="pres">
      <dgm:prSet presAssocID="{CC8C2E83-DFBA-472B-8650-7886915BCD3A}" presName="child4" presStyleLbl="bgAcc1" presStyleIdx="3" presStyleCnt="4"/>
      <dgm:spPr/>
    </dgm:pt>
    <dgm:pt modelId="{717570FC-3BAD-49D4-AE80-6577F8173F1F}" type="pres">
      <dgm:prSet presAssocID="{CC8C2E83-DFBA-472B-8650-7886915BCD3A}" presName="child4Text" presStyleLbl="bgAcc1" presStyleIdx="3" presStyleCnt="4">
        <dgm:presLayoutVars>
          <dgm:bulletEnabled val="1"/>
        </dgm:presLayoutVars>
      </dgm:prSet>
      <dgm:spPr/>
    </dgm:pt>
    <dgm:pt modelId="{B0C732DD-E76F-44FF-82C5-2CBC6DC0F24D}" type="pres">
      <dgm:prSet presAssocID="{CC8C2E83-DFBA-472B-8650-7886915BCD3A}" presName="childPlaceholder" presStyleCnt="0"/>
      <dgm:spPr/>
    </dgm:pt>
    <dgm:pt modelId="{65D0DE11-D3DE-4652-9151-F1A333B514F0}" type="pres">
      <dgm:prSet presAssocID="{CC8C2E83-DFBA-472B-8650-7886915BCD3A}" presName="circle" presStyleCnt="0"/>
      <dgm:spPr/>
    </dgm:pt>
    <dgm:pt modelId="{9E794A5B-A2CA-4E73-B0E2-C7C75D9899B5}" type="pres">
      <dgm:prSet presAssocID="{CC8C2E83-DFBA-472B-8650-7886915BCD3A}" presName="quadrant1" presStyleLbl="node1" presStyleIdx="0" presStyleCnt="4">
        <dgm:presLayoutVars>
          <dgm:chMax val="1"/>
          <dgm:bulletEnabled val="1"/>
        </dgm:presLayoutVars>
      </dgm:prSet>
      <dgm:spPr/>
    </dgm:pt>
    <dgm:pt modelId="{09B34192-265B-4112-9A23-7EAC69757C71}" type="pres">
      <dgm:prSet presAssocID="{CC8C2E83-DFBA-472B-8650-7886915BCD3A}" presName="quadrant2" presStyleLbl="node1" presStyleIdx="1" presStyleCnt="4">
        <dgm:presLayoutVars>
          <dgm:chMax val="1"/>
          <dgm:bulletEnabled val="1"/>
        </dgm:presLayoutVars>
      </dgm:prSet>
      <dgm:spPr/>
    </dgm:pt>
    <dgm:pt modelId="{290C3231-EA18-4555-94DC-F0631BD20993}" type="pres">
      <dgm:prSet presAssocID="{CC8C2E83-DFBA-472B-8650-7886915BCD3A}" presName="quadrant3" presStyleLbl="node1" presStyleIdx="2" presStyleCnt="4">
        <dgm:presLayoutVars>
          <dgm:chMax val="1"/>
          <dgm:bulletEnabled val="1"/>
        </dgm:presLayoutVars>
      </dgm:prSet>
      <dgm:spPr/>
    </dgm:pt>
    <dgm:pt modelId="{7F4B13A7-C9A1-4DA6-A452-21F4F10DBFB0}" type="pres">
      <dgm:prSet presAssocID="{CC8C2E83-DFBA-472B-8650-7886915BCD3A}" presName="quadrant4" presStyleLbl="node1" presStyleIdx="3" presStyleCnt="4">
        <dgm:presLayoutVars>
          <dgm:chMax val="1"/>
          <dgm:bulletEnabled val="1"/>
        </dgm:presLayoutVars>
      </dgm:prSet>
      <dgm:spPr/>
    </dgm:pt>
    <dgm:pt modelId="{17FED641-044C-4E0C-BA8A-90D02ED194C9}" type="pres">
      <dgm:prSet presAssocID="{CC8C2E83-DFBA-472B-8650-7886915BCD3A}" presName="quadrantPlaceholder" presStyleCnt="0"/>
      <dgm:spPr/>
    </dgm:pt>
    <dgm:pt modelId="{A2A22EF9-3F18-4155-A960-00492F50357A}" type="pres">
      <dgm:prSet presAssocID="{CC8C2E83-DFBA-472B-8650-7886915BCD3A}" presName="center1" presStyleLbl="fgShp" presStyleIdx="0" presStyleCnt="2"/>
      <dgm:spPr/>
    </dgm:pt>
    <dgm:pt modelId="{DE826533-8FE2-4B42-B562-B686D9D6A00D}" type="pres">
      <dgm:prSet presAssocID="{CC8C2E83-DFBA-472B-8650-7886915BCD3A}" presName="center2" presStyleLbl="fgShp" presStyleIdx="1" presStyleCnt="2"/>
      <dgm:spPr/>
    </dgm:pt>
  </dgm:ptLst>
  <dgm:cxnLst>
    <dgm:cxn modelId="{721FF307-C8AE-4619-AD5B-C772E861EE03}" type="presOf" srcId="{5D47DB71-8322-4C32-B00F-EE4FDD65FDBF}" destId="{7F4B13A7-C9A1-4DA6-A452-21F4F10DBFB0}" srcOrd="0" destOrd="0" presId="urn:microsoft.com/office/officeart/2005/8/layout/cycle4"/>
    <dgm:cxn modelId="{76000411-D3E3-4972-BB23-FA5985A91087}" srcId="{CC8C2E83-DFBA-472B-8650-7886915BCD3A}" destId="{D930CF88-4DA8-413E-856C-B92591C0AFE0}" srcOrd="2" destOrd="0" parTransId="{DFD39E56-CC93-4A1E-AF97-99AC332233B6}" sibTransId="{A461F004-D1F0-4A5F-A487-12D5E61728D5}"/>
    <dgm:cxn modelId="{F26DA013-D347-43DF-857F-48FBEEB8E2D4}" type="presOf" srcId="{F6087B33-3005-437C-8B90-348012F0CD6E}" destId="{9E794A5B-A2CA-4E73-B0E2-C7C75D9899B5}" srcOrd="0" destOrd="0" presId="urn:microsoft.com/office/officeart/2005/8/layout/cycle4"/>
    <dgm:cxn modelId="{2B34A91B-7DEA-4502-9565-912AB53299AD}" srcId="{F6087B33-3005-437C-8B90-348012F0CD6E}" destId="{D3E38210-018A-426B-9069-22FCA086CD0A}" srcOrd="0" destOrd="0" parTransId="{18B0CFF7-D030-4BC9-9BF4-E30D14A084B0}" sibTransId="{99C1DABB-0998-47FC-B406-09E8570E6A60}"/>
    <dgm:cxn modelId="{7A744A20-CF3A-44DC-AB86-C1E08C2C9485}" type="presOf" srcId="{D930CF88-4DA8-413E-856C-B92591C0AFE0}" destId="{290C3231-EA18-4555-94DC-F0631BD20993}" srcOrd="0" destOrd="0" presId="urn:microsoft.com/office/officeart/2005/8/layout/cycle4"/>
    <dgm:cxn modelId="{1A0EB820-A4FA-4439-BB4C-F373DCDA61B9}" srcId="{CC8C2E83-DFBA-472B-8650-7886915BCD3A}" destId="{71E75836-A691-4540-BE87-5CCAF661EA9D}" srcOrd="1" destOrd="0" parTransId="{45B15BC0-1CC9-442F-A2E6-593E91E3E321}" sibTransId="{8DE99EF0-BAE9-42FC-ABE9-297A7DDA1AA7}"/>
    <dgm:cxn modelId="{A4940C4F-DA04-4B0C-9C47-41F057F8362C}" type="presOf" srcId="{D3E38210-018A-426B-9069-22FCA086CD0A}" destId="{3A69270E-534A-4FF7-B54B-E7C0D27EC5E9}" srcOrd="0" destOrd="0" presId="urn:microsoft.com/office/officeart/2005/8/layout/cycle4"/>
    <dgm:cxn modelId="{007A636F-2A27-42D4-85F3-C220ED1D64A0}" type="presOf" srcId="{A25D979D-A7A2-44FF-B9AF-A25EFC2112C2}" destId="{5CD6A1CA-8A61-474F-A39E-E4B57A0CB143}" srcOrd="1" destOrd="0" presId="urn:microsoft.com/office/officeart/2005/8/layout/cycle4"/>
    <dgm:cxn modelId="{CAF76A77-8DF2-492F-BBBB-032E599DE54C}" type="presOf" srcId="{A25D979D-A7A2-44FF-B9AF-A25EFC2112C2}" destId="{A42AA112-7753-4562-8FF4-8F8E1B91042F}" srcOrd="0" destOrd="0" presId="urn:microsoft.com/office/officeart/2005/8/layout/cycle4"/>
    <dgm:cxn modelId="{FE24867D-805E-4FFA-B056-9F416F4AD250}" type="presOf" srcId="{312BC90E-5ED8-4634-BC01-8FFA024F0233}" destId="{43B5E07F-5F37-4B26-8BEF-FE948412A8E9}" srcOrd="1" destOrd="0" presId="urn:microsoft.com/office/officeart/2005/8/layout/cycle4"/>
    <dgm:cxn modelId="{9ED96480-5655-4EB9-AAA4-34EAFD6DA57A}" srcId="{71E75836-A691-4540-BE87-5CCAF661EA9D}" destId="{312BC90E-5ED8-4634-BC01-8FFA024F0233}" srcOrd="0" destOrd="0" parTransId="{E4167EBD-CDAD-463B-B7BF-18B281C876AB}" sibTransId="{0AC4C4B3-BCE5-4DA0-9566-312FE032288B}"/>
    <dgm:cxn modelId="{91389A82-F30D-4FCB-BD4A-8EF22972784E}" srcId="{CC8C2E83-DFBA-472B-8650-7886915BCD3A}" destId="{F6087B33-3005-437C-8B90-348012F0CD6E}" srcOrd="0" destOrd="0" parTransId="{A2B0C21B-5F74-4E04-875A-F014401AD672}" sibTransId="{6FE9D2BB-7678-4E72-94C6-C20F76E886BC}"/>
    <dgm:cxn modelId="{148A848D-3176-4C98-B6D8-8472AB0A14C9}" type="presOf" srcId="{D3E38210-018A-426B-9069-22FCA086CD0A}" destId="{3FB4BC21-A242-468A-8A8F-9311D9EDE029}" srcOrd="1" destOrd="0" presId="urn:microsoft.com/office/officeart/2005/8/layout/cycle4"/>
    <dgm:cxn modelId="{484ADBA3-A370-44EB-84B9-6179F9E2EAB8}" type="presOf" srcId="{B21C370D-9BDF-4EDA-8468-D2F236778600}" destId="{963C183B-FBE7-426C-99C5-DCA8F27F0E7B}" srcOrd="0" destOrd="0" presId="urn:microsoft.com/office/officeart/2005/8/layout/cycle4"/>
    <dgm:cxn modelId="{57CF74BF-972A-41C7-AA5D-C8A715AC079A}" type="presOf" srcId="{71E75836-A691-4540-BE87-5CCAF661EA9D}" destId="{09B34192-265B-4112-9A23-7EAC69757C71}" srcOrd="0" destOrd="0" presId="urn:microsoft.com/office/officeart/2005/8/layout/cycle4"/>
    <dgm:cxn modelId="{806A8CC3-4194-4E14-8DE6-D601B27A8A29}" srcId="{CC8C2E83-DFBA-472B-8650-7886915BCD3A}" destId="{5D47DB71-8322-4C32-B00F-EE4FDD65FDBF}" srcOrd="3" destOrd="0" parTransId="{DAD9ABF1-F34F-4BC6-B620-5B78612AC7BB}" sibTransId="{4BF90064-419F-4633-A860-B6737DFC7DF2}"/>
    <dgm:cxn modelId="{A9698BC6-1913-4468-AF21-C51270A6AA36}" srcId="{5D47DB71-8322-4C32-B00F-EE4FDD65FDBF}" destId="{B21C370D-9BDF-4EDA-8468-D2F236778600}" srcOrd="0" destOrd="0" parTransId="{AA3F7180-A033-45AE-91C1-A12F7104893D}" sibTransId="{1DADAC81-A9F6-426A-8978-1FD2401A101F}"/>
    <dgm:cxn modelId="{748A9DD3-B18D-479E-96C9-0A23F857B655}" type="presOf" srcId="{312BC90E-5ED8-4634-BC01-8FFA024F0233}" destId="{FBE6C80E-D894-4A23-8905-EA3C3E3218E4}" srcOrd="0" destOrd="0" presId="urn:microsoft.com/office/officeart/2005/8/layout/cycle4"/>
    <dgm:cxn modelId="{4B1DF1D5-70F5-47FD-A7D2-46069E89A9C5}" type="presOf" srcId="{B21C370D-9BDF-4EDA-8468-D2F236778600}" destId="{717570FC-3BAD-49D4-AE80-6577F8173F1F}" srcOrd="1" destOrd="0" presId="urn:microsoft.com/office/officeart/2005/8/layout/cycle4"/>
    <dgm:cxn modelId="{7DC368D9-CDA4-46C4-B75C-1D857ABB3AFA}" type="presOf" srcId="{CC8C2E83-DFBA-472B-8650-7886915BCD3A}" destId="{2597D4CF-92AF-45BB-AE9B-E0F55A97F7FC}" srcOrd="0" destOrd="0" presId="urn:microsoft.com/office/officeart/2005/8/layout/cycle4"/>
    <dgm:cxn modelId="{726D19DF-AE53-4A0A-81F5-60BC0FABD0C3}" srcId="{D930CF88-4DA8-413E-856C-B92591C0AFE0}" destId="{A25D979D-A7A2-44FF-B9AF-A25EFC2112C2}" srcOrd="0" destOrd="0" parTransId="{AAD666B1-73E1-45F6-9566-52E764CD88CC}" sibTransId="{5E8249BD-5469-43E9-8396-25551C92DC33}"/>
    <dgm:cxn modelId="{059F132F-387B-4DE1-B485-475932F6F5FB}" type="presParOf" srcId="{2597D4CF-92AF-45BB-AE9B-E0F55A97F7FC}" destId="{AAE8E648-081D-4D74-971D-A6F022EFC8F1}" srcOrd="0" destOrd="0" presId="urn:microsoft.com/office/officeart/2005/8/layout/cycle4"/>
    <dgm:cxn modelId="{4C6CB0AE-A371-4418-9754-9DAA2D523D1E}" type="presParOf" srcId="{AAE8E648-081D-4D74-971D-A6F022EFC8F1}" destId="{E5C4C785-4709-4CC7-B200-7D58A8D22EA2}" srcOrd="0" destOrd="0" presId="urn:microsoft.com/office/officeart/2005/8/layout/cycle4"/>
    <dgm:cxn modelId="{79784EE8-4B34-4C5B-8A92-C1647865A3F0}" type="presParOf" srcId="{E5C4C785-4709-4CC7-B200-7D58A8D22EA2}" destId="{3A69270E-534A-4FF7-B54B-E7C0D27EC5E9}" srcOrd="0" destOrd="0" presId="urn:microsoft.com/office/officeart/2005/8/layout/cycle4"/>
    <dgm:cxn modelId="{C9B85F91-0F58-4DAA-9828-A35BC5038A7B}" type="presParOf" srcId="{E5C4C785-4709-4CC7-B200-7D58A8D22EA2}" destId="{3FB4BC21-A242-468A-8A8F-9311D9EDE029}" srcOrd="1" destOrd="0" presId="urn:microsoft.com/office/officeart/2005/8/layout/cycle4"/>
    <dgm:cxn modelId="{069F4168-E155-478B-884A-C9FB2D7AAE32}" type="presParOf" srcId="{AAE8E648-081D-4D74-971D-A6F022EFC8F1}" destId="{DF0BB3D8-1BB5-4814-A124-B6B75CBEF6A4}" srcOrd="1" destOrd="0" presId="urn:microsoft.com/office/officeart/2005/8/layout/cycle4"/>
    <dgm:cxn modelId="{CC7CA4F6-9D8B-4FD8-ACA5-BA9D12B3BD5B}" type="presParOf" srcId="{DF0BB3D8-1BB5-4814-A124-B6B75CBEF6A4}" destId="{FBE6C80E-D894-4A23-8905-EA3C3E3218E4}" srcOrd="0" destOrd="0" presId="urn:microsoft.com/office/officeart/2005/8/layout/cycle4"/>
    <dgm:cxn modelId="{0651EAEA-F595-4112-A290-917C8208BDB9}" type="presParOf" srcId="{DF0BB3D8-1BB5-4814-A124-B6B75CBEF6A4}" destId="{43B5E07F-5F37-4B26-8BEF-FE948412A8E9}" srcOrd="1" destOrd="0" presId="urn:microsoft.com/office/officeart/2005/8/layout/cycle4"/>
    <dgm:cxn modelId="{FCC975B5-1958-46DF-9C36-C1F81659CB70}" type="presParOf" srcId="{AAE8E648-081D-4D74-971D-A6F022EFC8F1}" destId="{E381D133-649E-4033-87C9-A8F98998829D}" srcOrd="2" destOrd="0" presId="urn:microsoft.com/office/officeart/2005/8/layout/cycle4"/>
    <dgm:cxn modelId="{AD012132-BC1A-4BD7-88EB-87106D6140A2}" type="presParOf" srcId="{E381D133-649E-4033-87C9-A8F98998829D}" destId="{A42AA112-7753-4562-8FF4-8F8E1B91042F}" srcOrd="0" destOrd="0" presId="urn:microsoft.com/office/officeart/2005/8/layout/cycle4"/>
    <dgm:cxn modelId="{54E4E9E9-36AF-4EF0-A61A-C93FE7D5F9AB}" type="presParOf" srcId="{E381D133-649E-4033-87C9-A8F98998829D}" destId="{5CD6A1CA-8A61-474F-A39E-E4B57A0CB143}" srcOrd="1" destOrd="0" presId="urn:microsoft.com/office/officeart/2005/8/layout/cycle4"/>
    <dgm:cxn modelId="{ABD3040B-17AD-4E8A-92BC-C3B21667BDE7}" type="presParOf" srcId="{AAE8E648-081D-4D74-971D-A6F022EFC8F1}" destId="{4BF8DFEC-6667-47DF-9C01-724E920726C8}" srcOrd="3" destOrd="0" presId="urn:microsoft.com/office/officeart/2005/8/layout/cycle4"/>
    <dgm:cxn modelId="{4BCE8D15-F8E9-4153-98AE-C1FA4D14BADB}" type="presParOf" srcId="{4BF8DFEC-6667-47DF-9C01-724E920726C8}" destId="{963C183B-FBE7-426C-99C5-DCA8F27F0E7B}" srcOrd="0" destOrd="0" presId="urn:microsoft.com/office/officeart/2005/8/layout/cycle4"/>
    <dgm:cxn modelId="{EFF6CF4B-0B55-4333-9F74-B8221682E750}" type="presParOf" srcId="{4BF8DFEC-6667-47DF-9C01-724E920726C8}" destId="{717570FC-3BAD-49D4-AE80-6577F8173F1F}" srcOrd="1" destOrd="0" presId="urn:microsoft.com/office/officeart/2005/8/layout/cycle4"/>
    <dgm:cxn modelId="{55782E8C-A2E4-4E48-8665-0E32516D1276}" type="presParOf" srcId="{AAE8E648-081D-4D74-971D-A6F022EFC8F1}" destId="{B0C732DD-E76F-44FF-82C5-2CBC6DC0F24D}" srcOrd="4" destOrd="0" presId="urn:microsoft.com/office/officeart/2005/8/layout/cycle4"/>
    <dgm:cxn modelId="{207CFD8D-A226-4EE5-B9C9-457BB86E304D}" type="presParOf" srcId="{2597D4CF-92AF-45BB-AE9B-E0F55A97F7FC}" destId="{65D0DE11-D3DE-4652-9151-F1A333B514F0}" srcOrd="1" destOrd="0" presId="urn:microsoft.com/office/officeart/2005/8/layout/cycle4"/>
    <dgm:cxn modelId="{B2DB4451-02D3-4D3E-8870-D418CFD1017F}" type="presParOf" srcId="{65D0DE11-D3DE-4652-9151-F1A333B514F0}" destId="{9E794A5B-A2CA-4E73-B0E2-C7C75D9899B5}" srcOrd="0" destOrd="0" presId="urn:microsoft.com/office/officeart/2005/8/layout/cycle4"/>
    <dgm:cxn modelId="{3BD1071C-9C45-41FF-89CD-1364A70EDC17}" type="presParOf" srcId="{65D0DE11-D3DE-4652-9151-F1A333B514F0}" destId="{09B34192-265B-4112-9A23-7EAC69757C71}" srcOrd="1" destOrd="0" presId="urn:microsoft.com/office/officeart/2005/8/layout/cycle4"/>
    <dgm:cxn modelId="{43E35249-9C57-455A-97BA-820F6A2900E5}" type="presParOf" srcId="{65D0DE11-D3DE-4652-9151-F1A333B514F0}" destId="{290C3231-EA18-4555-94DC-F0631BD20993}" srcOrd="2" destOrd="0" presId="urn:microsoft.com/office/officeart/2005/8/layout/cycle4"/>
    <dgm:cxn modelId="{E1A768A1-3B95-472E-B42E-D8DFB1B5CB9E}" type="presParOf" srcId="{65D0DE11-D3DE-4652-9151-F1A333B514F0}" destId="{7F4B13A7-C9A1-4DA6-A452-21F4F10DBFB0}" srcOrd="3" destOrd="0" presId="urn:microsoft.com/office/officeart/2005/8/layout/cycle4"/>
    <dgm:cxn modelId="{A0611D4D-4AD3-4280-A195-D7630F8BC90E}" type="presParOf" srcId="{65D0DE11-D3DE-4652-9151-F1A333B514F0}" destId="{17FED641-044C-4E0C-BA8A-90D02ED194C9}" srcOrd="4" destOrd="0" presId="urn:microsoft.com/office/officeart/2005/8/layout/cycle4"/>
    <dgm:cxn modelId="{81BC19D1-5F60-4A37-82C9-3FBB6A374641}" type="presParOf" srcId="{2597D4CF-92AF-45BB-AE9B-E0F55A97F7FC}" destId="{A2A22EF9-3F18-4155-A960-00492F50357A}" srcOrd="2" destOrd="0" presId="urn:microsoft.com/office/officeart/2005/8/layout/cycle4"/>
    <dgm:cxn modelId="{564CFC6E-F0BD-48B3-A6CC-920B64E2C1F2}" type="presParOf" srcId="{2597D4CF-92AF-45BB-AE9B-E0F55A97F7FC}" destId="{DE826533-8FE2-4B42-B562-B686D9D6A00D}"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0E161-0DB1-4C0D-BF4D-BE1BD9FFA24A}">
      <dsp:nvSpPr>
        <dsp:cNvPr id="0" name=""/>
        <dsp:cNvSpPr/>
      </dsp:nvSpPr>
      <dsp:spPr>
        <a:xfrm>
          <a:off x="2052213" y="1509649"/>
          <a:ext cx="1615265" cy="1556688"/>
        </a:xfrm>
        <a:prstGeom prst="ellipse">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3B49"/>
              </a:solidFill>
            </a:rPr>
            <a:t>In-Cascade clustering (Dislocation loops and networks)</a:t>
          </a:r>
        </a:p>
      </dsp:txBody>
      <dsp:txXfrm>
        <a:off x="2288763" y="1737621"/>
        <a:ext cx="1142165" cy="1100744"/>
      </dsp:txXfrm>
    </dsp:sp>
    <dsp:sp modelId="{CCA78FA3-4DDC-4BF6-BC76-D6A86845EBFE}">
      <dsp:nvSpPr>
        <dsp:cNvPr id="0" name=""/>
        <dsp:cNvSpPr/>
      </dsp:nvSpPr>
      <dsp:spPr>
        <a:xfrm rot="16187036">
          <a:off x="2705562" y="1156197"/>
          <a:ext cx="301573" cy="408784"/>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750969" y="1283190"/>
        <a:ext cx="211101" cy="245270"/>
      </dsp:txXfrm>
    </dsp:sp>
    <dsp:sp modelId="{2A1C85B6-1A18-4823-B25D-50E0C1E59115}">
      <dsp:nvSpPr>
        <dsp:cNvPr id="0" name=""/>
        <dsp:cNvSpPr/>
      </dsp:nvSpPr>
      <dsp:spPr>
        <a:xfrm>
          <a:off x="2252330" y="0"/>
          <a:ext cx="1202308" cy="12023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3B49"/>
              </a:solidFill>
            </a:rPr>
            <a:t>Vacancies</a:t>
          </a:r>
        </a:p>
      </dsp:txBody>
      <dsp:txXfrm>
        <a:off x="2428404" y="176074"/>
        <a:ext cx="850160" cy="850160"/>
      </dsp:txXfrm>
    </dsp:sp>
    <dsp:sp modelId="{92CB5634-BE6B-4610-AF24-7B540E413E3E}">
      <dsp:nvSpPr>
        <dsp:cNvPr id="0" name=""/>
        <dsp:cNvSpPr/>
      </dsp:nvSpPr>
      <dsp:spPr>
        <a:xfrm rot="1691388">
          <a:off x="3560883" y="2537119"/>
          <a:ext cx="290263" cy="408784"/>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566047" y="2598308"/>
        <a:ext cx="203184" cy="245270"/>
      </dsp:txXfrm>
    </dsp:sp>
    <dsp:sp modelId="{5D93025D-DF67-4969-82AC-C430BB945261}">
      <dsp:nvSpPr>
        <dsp:cNvPr id="0" name=""/>
        <dsp:cNvSpPr/>
      </dsp:nvSpPr>
      <dsp:spPr>
        <a:xfrm>
          <a:off x="3783735" y="2504211"/>
          <a:ext cx="1202308" cy="12023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3B49"/>
              </a:solidFill>
            </a:rPr>
            <a:t>Interstitials</a:t>
          </a:r>
        </a:p>
      </dsp:txBody>
      <dsp:txXfrm>
        <a:off x="3959809" y="2680285"/>
        <a:ext cx="850160" cy="850160"/>
      </dsp:txXfrm>
    </dsp:sp>
    <dsp:sp modelId="{17523F67-8076-43A9-AB75-063276569234}">
      <dsp:nvSpPr>
        <dsp:cNvPr id="0" name=""/>
        <dsp:cNvSpPr/>
      </dsp:nvSpPr>
      <dsp:spPr>
        <a:xfrm rot="9000000">
          <a:off x="1917906" y="2552422"/>
          <a:ext cx="259835" cy="408784"/>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1990634" y="2614692"/>
        <a:ext cx="181885" cy="245270"/>
      </dsp:txXfrm>
    </dsp:sp>
    <dsp:sp modelId="{733C4D15-0935-46E4-BBA4-3D45842F68E2}">
      <dsp:nvSpPr>
        <dsp:cNvPr id="0" name=""/>
        <dsp:cNvSpPr/>
      </dsp:nvSpPr>
      <dsp:spPr>
        <a:xfrm>
          <a:off x="799481" y="2529315"/>
          <a:ext cx="1202308" cy="12023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3B49"/>
              </a:solidFill>
            </a:rPr>
            <a:t>Cause 2</a:t>
          </a:r>
          <a:r>
            <a:rPr lang="en-US" sz="1400" kern="1200" baseline="30000" dirty="0">
              <a:solidFill>
                <a:srgbClr val="003B49"/>
              </a:solidFill>
            </a:rPr>
            <a:t>nd</a:t>
          </a:r>
          <a:r>
            <a:rPr lang="en-US" sz="1400" kern="1200" dirty="0">
              <a:solidFill>
                <a:srgbClr val="003B49"/>
              </a:solidFill>
            </a:rPr>
            <a:t> phase formation (</a:t>
          </a:r>
          <a:r>
            <a:rPr lang="en-US" sz="1200" kern="1200" dirty="0">
              <a:solidFill>
                <a:srgbClr val="003B49"/>
              </a:solidFill>
            </a:rPr>
            <a:t>impurities</a:t>
          </a:r>
          <a:r>
            <a:rPr lang="en-US" sz="1400" kern="1200" dirty="0">
              <a:solidFill>
                <a:srgbClr val="003B49"/>
              </a:solidFill>
            </a:rPr>
            <a:t>)</a:t>
          </a:r>
        </a:p>
      </dsp:txBody>
      <dsp:txXfrm>
        <a:off x="975555" y="2705389"/>
        <a:ext cx="850160" cy="850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AA112-7753-4562-8FF4-8F8E1B91042F}">
      <dsp:nvSpPr>
        <dsp:cNvPr id="0" name=""/>
        <dsp:cNvSpPr/>
      </dsp:nvSpPr>
      <dsp:spPr>
        <a:xfrm>
          <a:off x="3343399" y="2555863"/>
          <a:ext cx="1856759" cy="1202759"/>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ctr" defTabSz="577850">
            <a:lnSpc>
              <a:spcPct val="90000"/>
            </a:lnSpc>
            <a:spcBef>
              <a:spcPct val="0"/>
            </a:spcBef>
            <a:spcAft>
              <a:spcPct val="15000"/>
            </a:spcAft>
            <a:buChar char="•"/>
          </a:pPr>
          <a:r>
            <a:rPr lang="en-US" sz="1300" kern="1200" dirty="0"/>
            <a:t>Defect densities &amp; microstructure</a:t>
          </a:r>
        </a:p>
      </dsp:txBody>
      <dsp:txXfrm>
        <a:off x="3926848" y="2882974"/>
        <a:ext cx="1246889" cy="849227"/>
      </dsp:txXfrm>
    </dsp:sp>
    <dsp:sp modelId="{963C183B-FBE7-426C-99C5-DCA8F27F0E7B}">
      <dsp:nvSpPr>
        <dsp:cNvPr id="0" name=""/>
        <dsp:cNvSpPr/>
      </dsp:nvSpPr>
      <dsp:spPr>
        <a:xfrm>
          <a:off x="313949" y="2555863"/>
          <a:ext cx="1856759" cy="120275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ctr" defTabSz="577850">
            <a:lnSpc>
              <a:spcPct val="90000"/>
            </a:lnSpc>
            <a:spcBef>
              <a:spcPct val="0"/>
            </a:spcBef>
            <a:spcAft>
              <a:spcPct val="15000"/>
            </a:spcAft>
            <a:buChar char="•"/>
          </a:pPr>
          <a:r>
            <a:rPr lang="en-US" sz="1300" kern="1200" dirty="0"/>
            <a:t>Motion of dislocations</a:t>
          </a:r>
        </a:p>
      </dsp:txBody>
      <dsp:txXfrm>
        <a:off x="340370" y="2882974"/>
        <a:ext cx="1246889" cy="849227"/>
      </dsp:txXfrm>
    </dsp:sp>
    <dsp:sp modelId="{FBE6C80E-D894-4A23-8905-EA3C3E3218E4}">
      <dsp:nvSpPr>
        <dsp:cNvPr id="0" name=""/>
        <dsp:cNvSpPr/>
      </dsp:nvSpPr>
      <dsp:spPr>
        <a:xfrm>
          <a:off x="3343399" y="0"/>
          <a:ext cx="1856759" cy="120275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ctr" defTabSz="577850">
            <a:lnSpc>
              <a:spcPct val="90000"/>
            </a:lnSpc>
            <a:spcBef>
              <a:spcPct val="0"/>
            </a:spcBef>
            <a:spcAft>
              <a:spcPct val="15000"/>
            </a:spcAft>
            <a:buChar char="•"/>
          </a:pPr>
          <a:r>
            <a:rPr lang="en-US" sz="1300" kern="1200" dirty="0"/>
            <a:t>Defect transport &amp; clustering </a:t>
          </a:r>
        </a:p>
      </dsp:txBody>
      <dsp:txXfrm>
        <a:off x="3926848" y="26421"/>
        <a:ext cx="1246889" cy="849227"/>
      </dsp:txXfrm>
    </dsp:sp>
    <dsp:sp modelId="{3A69270E-534A-4FF7-B54B-E7C0D27EC5E9}">
      <dsp:nvSpPr>
        <dsp:cNvPr id="0" name=""/>
        <dsp:cNvSpPr/>
      </dsp:nvSpPr>
      <dsp:spPr>
        <a:xfrm>
          <a:off x="313949" y="0"/>
          <a:ext cx="1856759" cy="12027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ctr" defTabSz="577850">
            <a:lnSpc>
              <a:spcPct val="90000"/>
            </a:lnSpc>
            <a:spcBef>
              <a:spcPct val="0"/>
            </a:spcBef>
            <a:spcAft>
              <a:spcPct val="15000"/>
            </a:spcAft>
            <a:buChar char="•"/>
          </a:pPr>
          <a:r>
            <a:rPr lang="en-US" sz="1300" kern="1200" dirty="0"/>
            <a:t>Properties of point defects</a:t>
          </a:r>
        </a:p>
      </dsp:txBody>
      <dsp:txXfrm>
        <a:off x="340370" y="26421"/>
        <a:ext cx="1246889" cy="849227"/>
      </dsp:txXfrm>
    </dsp:sp>
    <dsp:sp modelId="{9E794A5B-A2CA-4E73-B0E2-C7C75D9899B5}">
      <dsp:nvSpPr>
        <dsp:cNvPr id="0" name=""/>
        <dsp:cNvSpPr/>
      </dsp:nvSpPr>
      <dsp:spPr>
        <a:xfrm>
          <a:off x="1091984" y="214241"/>
          <a:ext cx="1627483" cy="1627483"/>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DFT</a:t>
          </a:r>
          <a:r>
            <a:rPr lang="en-US" sz="1600" b="1" kern="1200" dirty="0"/>
            <a:t> </a:t>
          </a:r>
        </a:p>
        <a:p>
          <a:pPr marL="0" lvl="0" indent="0" algn="ctr" defTabSz="1066800">
            <a:lnSpc>
              <a:spcPct val="90000"/>
            </a:lnSpc>
            <a:spcBef>
              <a:spcPct val="0"/>
            </a:spcBef>
            <a:spcAft>
              <a:spcPct val="35000"/>
            </a:spcAft>
            <a:buNone/>
          </a:pPr>
          <a:r>
            <a:rPr lang="en-US" sz="1200" b="0" kern="1200" dirty="0"/>
            <a:t>(Density Function Theory)</a:t>
          </a:r>
        </a:p>
      </dsp:txBody>
      <dsp:txXfrm>
        <a:off x="1568663" y="690920"/>
        <a:ext cx="1150804" cy="1150804"/>
      </dsp:txXfrm>
    </dsp:sp>
    <dsp:sp modelId="{09B34192-265B-4112-9A23-7EAC69757C71}">
      <dsp:nvSpPr>
        <dsp:cNvPr id="0" name=""/>
        <dsp:cNvSpPr/>
      </dsp:nvSpPr>
      <dsp:spPr>
        <a:xfrm rot="5400000">
          <a:off x="2794640" y="214241"/>
          <a:ext cx="1627483" cy="1627483"/>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KMC</a:t>
          </a:r>
        </a:p>
        <a:p>
          <a:pPr marL="0" lvl="0" indent="0" algn="ctr" defTabSz="1066800">
            <a:lnSpc>
              <a:spcPct val="90000"/>
            </a:lnSpc>
            <a:spcBef>
              <a:spcPct val="0"/>
            </a:spcBef>
            <a:spcAft>
              <a:spcPct val="35000"/>
            </a:spcAft>
            <a:buNone/>
          </a:pPr>
          <a:r>
            <a:rPr lang="en-US" sz="1200" b="0" kern="1200" dirty="0"/>
            <a:t>(Kinetic Monte Carlo)</a:t>
          </a:r>
        </a:p>
      </dsp:txBody>
      <dsp:txXfrm rot="-5400000">
        <a:off x="2794640" y="690920"/>
        <a:ext cx="1150804" cy="1150804"/>
      </dsp:txXfrm>
    </dsp:sp>
    <dsp:sp modelId="{290C3231-EA18-4555-94DC-F0631BD20993}">
      <dsp:nvSpPr>
        <dsp:cNvPr id="0" name=""/>
        <dsp:cNvSpPr/>
      </dsp:nvSpPr>
      <dsp:spPr>
        <a:xfrm rot="10800000">
          <a:off x="2794640" y="1916897"/>
          <a:ext cx="1627483" cy="1627483"/>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RE/RT</a:t>
          </a:r>
        </a:p>
        <a:p>
          <a:pPr marL="0" lvl="0" indent="0" algn="ctr" defTabSz="1066800">
            <a:lnSpc>
              <a:spcPct val="90000"/>
            </a:lnSpc>
            <a:spcBef>
              <a:spcPct val="0"/>
            </a:spcBef>
            <a:spcAft>
              <a:spcPct val="35000"/>
            </a:spcAft>
            <a:buNone/>
          </a:pPr>
          <a:r>
            <a:rPr lang="en-US" sz="1200" b="0" kern="1200" dirty="0"/>
            <a:t>(Rate Equations or Rate theory)</a:t>
          </a:r>
        </a:p>
      </dsp:txBody>
      <dsp:txXfrm rot="10800000">
        <a:off x="2794640" y="1916897"/>
        <a:ext cx="1150804" cy="1150804"/>
      </dsp:txXfrm>
    </dsp:sp>
    <dsp:sp modelId="{7F4B13A7-C9A1-4DA6-A452-21F4F10DBFB0}">
      <dsp:nvSpPr>
        <dsp:cNvPr id="0" name=""/>
        <dsp:cNvSpPr/>
      </dsp:nvSpPr>
      <dsp:spPr>
        <a:xfrm rot="16200000">
          <a:off x="1091984" y="1916897"/>
          <a:ext cx="1627483" cy="1627483"/>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DDD</a:t>
          </a:r>
        </a:p>
        <a:p>
          <a:pPr marL="0" lvl="0" indent="0" algn="ctr" defTabSz="1066800">
            <a:lnSpc>
              <a:spcPct val="90000"/>
            </a:lnSpc>
            <a:spcBef>
              <a:spcPct val="0"/>
            </a:spcBef>
            <a:spcAft>
              <a:spcPct val="35000"/>
            </a:spcAft>
            <a:buNone/>
          </a:pPr>
          <a:r>
            <a:rPr lang="en-US" sz="1200" b="0" kern="1200" dirty="0"/>
            <a:t>(Discreet Dislocation Dynamics)</a:t>
          </a:r>
        </a:p>
      </dsp:txBody>
      <dsp:txXfrm rot="5400000">
        <a:off x="1568663" y="1916897"/>
        <a:ext cx="1150804" cy="1150804"/>
      </dsp:txXfrm>
    </dsp:sp>
    <dsp:sp modelId="{A2A22EF9-3F18-4155-A960-00492F50357A}">
      <dsp:nvSpPr>
        <dsp:cNvPr id="0" name=""/>
        <dsp:cNvSpPr/>
      </dsp:nvSpPr>
      <dsp:spPr>
        <a:xfrm>
          <a:off x="2476097" y="1541035"/>
          <a:ext cx="561914" cy="488620"/>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826533-8FE2-4B42-B562-B686D9D6A00D}">
      <dsp:nvSpPr>
        <dsp:cNvPr id="0" name=""/>
        <dsp:cNvSpPr/>
      </dsp:nvSpPr>
      <dsp:spPr>
        <a:xfrm rot="10800000">
          <a:off x="2476097" y="1728966"/>
          <a:ext cx="561914" cy="488620"/>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11DF8-761E-48EC-B646-3698D1EFBE2F}" type="datetimeFigureOut">
              <a:rPr lang="en-US" smtClean="0"/>
              <a:t>4/1/2023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8A7C4-CD43-4ABD-BF79-9EB10638511D}" type="slidenum">
              <a:rPr lang="en-US" smtClean="0"/>
              <a:t>‹#›</a:t>
            </a:fld>
            <a:endParaRPr lang="en-US"/>
          </a:p>
        </p:txBody>
      </p:sp>
    </p:spTree>
    <p:extLst>
      <p:ext uri="{BB962C8B-B14F-4D97-AF65-F5344CB8AC3E}">
        <p14:creationId xmlns:p14="http://schemas.microsoft.com/office/powerpoint/2010/main" val="1296196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D6CF5-B6BC-4436-AE5D-FA43C3B1A805}" type="slidenum">
              <a:rPr lang="en-US" smtClean="0"/>
              <a:t>30</a:t>
            </a:fld>
            <a:endParaRPr lang="en-US"/>
          </a:p>
        </p:txBody>
      </p:sp>
    </p:spTree>
    <p:extLst>
      <p:ext uri="{BB962C8B-B14F-4D97-AF65-F5344CB8AC3E}">
        <p14:creationId xmlns:p14="http://schemas.microsoft.com/office/powerpoint/2010/main" val="80067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miter lim="800000"/>
            <a:headEnd/>
            <a:tailEnd/>
          </a:ln>
        </p:spPr>
        <p:txBody>
          <a:bodyPr/>
          <a:lstStyle/>
          <a:p>
            <a:fld id="{5EB5178F-7C40-470C-B39A-A6506677ACB1}" type="slidenum">
              <a:rPr lang="en-US" smtClean="0"/>
              <a:pPr/>
              <a:t>41</a:t>
            </a:fld>
            <a:endParaRPr lang="en-US"/>
          </a:p>
        </p:txBody>
      </p:sp>
      <p:sp>
        <p:nvSpPr>
          <p:cNvPr id="35842" name="Rectangle 2"/>
          <p:cNvSpPr>
            <a:spLocks noGrp="1" noChangeArrowheads="1"/>
          </p:cNvSpPr>
          <p:nvPr>
            <p:ph type="body" idx="1"/>
          </p:nvPr>
        </p:nvSpPr>
        <p:spPr>
          <a:xfrm>
            <a:off x="934720" y="4415790"/>
            <a:ext cx="5140960" cy="4184994"/>
          </a:xfrm>
          <a:noFill/>
        </p:spPr>
        <p:txBody>
          <a:bodyPr lIns="94869" tIns="47435" rIns="94869" bIns="47435"/>
          <a:lstStyle/>
          <a:p>
            <a:pPr defTabSz="1061187"/>
            <a:endParaRPr lang="en-US"/>
          </a:p>
        </p:txBody>
      </p:sp>
      <p:sp>
        <p:nvSpPr>
          <p:cNvPr id="35843" name="Rectangle 3"/>
          <p:cNvSpPr>
            <a:spLocks noGrp="1" noRot="1" noChangeAspect="1" noChangeArrowheads="1" noTextEdit="1"/>
          </p:cNvSpPr>
          <p:nvPr>
            <p:ph type="sldImg"/>
          </p:nvPr>
        </p:nvSpPr>
        <p:spPr>
          <a:xfrm>
            <a:off x="417513" y="703263"/>
            <a:ext cx="6175375" cy="3475037"/>
          </a:xfrm>
          <a:ln w="12700" cap="flat">
            <a:solidFill>
              <a:schemeClr val="tx1"/>
            </a:solidFill>
          </a:ln>
        </p:spPr>
      </p:sp>
    </p:spTree>
    <p:extLst>
      <p:ext uri="{BB962C8B-B14F-4D97-AF65-F5344CB8AC3E}">
        <p14:creationId xmlns:p14="http://schemas.microsoft.com/office/powerpoint/2010/main" val="1560236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ackground imag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270915" y="4117979"/>
            <a:ext cx="812800" cy="660400"/>
          </a:xfrm>
          <a:prstGeom prst="rect">
            <a:avLst/>
          </a:prstGeom>
        </p:spPr>
      </p:pic>
      <p:sp>
        <p:nvSpPr>
          <p:cNvPr id="9" name="Rectangle 8"/>
          <p:cNvSpPr/>
          <p:nvPr userDrawn="1"/>
        </p:nvSpPr>
        <p:spPr>
          <a:xfrm>
            <a:off x="0" y="448069"/>
            <a:ext cx="5681128" cy="1457326"/>
          </a:xfrm>
          <a:prstGeom prst="rect">
            <a:avLst/>
          </a:prstGeom>
          <a:solidFill>
            <a:srgbClr val="0B2F3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alphaModFix amt="14000"/>
          </a:blip>
          <a:stretch>
            <a:fillRect/>
          </a:stretch>
        </p:blipFill>
        <p:spPr>
          <a:xfrm>
            <a:off x="0" y="459952"/>
            <a:ext cx="5676900" cy="1445443"/>
          </a:xfrm>
          <a:prstGeom prst="rect">
            <a:avLst/>
          </a:prstGeom>
        </p:spPr>
      </p:pic>
      <p:pic>
        <p:nvPicPr>
          <p:cNvPr id="14" name="Picture 13"/>
          <p:cNvPicPr>
            <a:picLocks noChangeAspect="1"/>
          </p:cNvPicPr>
          <p:nvPr userDrawn="1"/>
        </p:nvPicPr>
        <p:blipFill>
          <a:blip r:embed="rId4"/>
          <a:stretch>
            <a:fillRect/>
          </a:stretch>
        </p:blipFill>
        <p:spPr>
          <a:xfrm>
            <a:off x="6792" y="3733800"/>
            <a:ext cx="812800" cy="1536700"/>
          </a:xfrm>
          <a:prstGeom prst="rect">
            <a:avLst/>
          </a:prstGeom>
        </p:spPr>
      </p:pic>
      <p:pic>
        <p:nvPicPr>
          <p:cNvPr id="15" name="Picture 14"/>
          <p:cNvPicPr>
            <a:picLocks noChangeAspect="1"/>
          </p:cNvPicPr>
          <p:nvPr userDrawn="1"/>
        </p:nvPicPr>
        <p:blipFill>
          <a:blip r:embed="rId5"/>
          <a:stretch>
            <a:fillRect/>
          </a:stretch>
        </p:blipFill>
        <p:spPr>
          <a:xfrm>
            <a:off x="8472950" y="17877"/>
            <a:ext cx="660400" cy="1295400"/>
          </a:xfrm>
          <a:prstGeom prst="rect">
            <a:avLst/>
          </a:prstGeom>
        </p:spPr>
      </p:pic>
      <p:sp>
        <p:nvSpPr>
          <p:cNvPr id="16" name="Title 6"/>
          <p:cNvSpPr>
            <a:spLocks noGrp="1"/>
          </p:cNvSpPr>
          <p:nvPr>
            <p:ph type="title" hasCustomPrompt="1"/>
          </p:nvPr>
        </p:nvSpPr>
        <p:spPr>
          <a:xfrm>
            <a:off x="211666" y="459951"/>
            <a:ext cx="5308605" cy="790571"/>
          </a:xfrm>
          <a:prstGeom prst="rect">
            <a:avLst/>
          </a:prstGeom>
        </p:spPr>
        <p:txBody>
          <a:bodyPr vert="horz"/>
          <a:lstStyle>
            <a:lvl1pPr algn="l">
              <a:defRPr sz="5800">
                <a:solidFill>
                  <a:schemeClr val="bg2"/>
                </a:solidFill>
                <a:latin typeface="Tungsten-Semibold"/>
                <a:cs typeface="Tungsten-Semibold"/>
              </a:defRPr>
            </a:lvl1pPr>
          </a:lstStyle>
          <a:p>
            <a:r>
              <a:rPr lang="en-US" dirty="0"/>
              <a:t>TITLE</a:t>
            </a:r>
          </a:p>
        </p:txBody>
      </p:sp>
      <p:sp>
        <p:nvSpPr>
          <p:cNvPr id="17" name="Text Placeholder 17"/>
          <p:cNvSpPr>
            <a:spLocks noGrp="1"/>
          </p:cNvSpPr>
          <p:nvPr>
            <p:ph type="body" sz="quarter" idx="10" hasCustomPrompt="1"/>
          </p:nvPr>
        </p:nvSpPr>
        <p:spPr>
          <a:xfrm>
            <a:off x="211666" y="1250523"/>
            <a:ext cx="5308605" cy="685800"/>
          </a:xfrm>
          <a:prstGeom prst="rect">
            <a:avLst/>
          </a:prstGeom>
        </p:spPr>
        <p:txBody>
          <a:bodyPr vert="horz"/>
          <a:lstStyle>
            <a:lvl1pPr marL="0" indent="0">
              <a:buNone/>
              <a:defRPr sz="2400" b="0" i="0">
                <a:solidFill>
                  <a:srgbClr val="FFFFFF"/>
                </a:solidFill>
                <a:latin typeface="Orgon Slab"/>
                <a:cs typeface="Orgon Slab"/>
              </a:defRPr>
            </a:lvl1pPr>
          </a:lstStyle>
          <a:p>
            <a:pPr lvl="0"/>
            <a:r>
              <a:rPr lang="en-US" dirty="0"/>
              <a:t>Subtitle</a:t>
            </a:r>
          </a:p>
        </p:txBody>
      </p:sp>
    </p:spTree>
    <p:extLst>
      <p:ext uri="{BB962C8B-B14F-4D97-AF65-F5344CB8AC3E}">
        <p14:creationId xmlns:p14="http://schemas.microsoft.com/office/powerpoint/2010/main" val="418274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46411"/>
            <a:ext cx="8229600" cy="857250"/>
          </a:xfrm>
        </p:spPr>
        <p:txBody>
          <a:bodyPr/>
          <a:lstStyle>
            <a:lvl1pPr>
              <a:defRPr>
                <a:latin typeface="Arial"/>
                <a:cs typeface="Aria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Arial"/>
                <a:cs typeface="Arial"/>
              </a:defRPr>
            </a:lvl1pPr>
          </a:lstStyle>
          <a:p>
            <a:fld id="{F03F31BF-7BAA-B545-8A54-BD6165549183}" type="datetimeFigureOut">
              <a:rPr lang="en-US" smtClean="0"/>
              <a:pPr/>
              <a:t>4/1/2023</a:t>
            </a:fld>
            <a:endParaRPr lang="en-US" dirty="0"/>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644DF3B2-5B0F-514C-AE92-94CAAA68DD3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5" y="1502054"/>
            <a:ext cx="8197114" cy="2857565"/>
          </a:xfrm>
          <a:prstGeom prst="rect">
            <a:avLst/>
          </a:prstGeom>
        </p:spPr>
        <p:txBody>
          <a:bodyPr/>
          <a:lstStyle>
            <a:lvl1pPr marL="342900" indent="-342900">
              <a:buFont typeface="Lucida Grande"/>
              <a:buChar char="&gt;"/>
              <a:defRPr sz="2400" b="0" i="0" baseline="0">
                <a:solidFill>
                  <a:srgbClr val="005F83"/>
                </a:solidFill>
                <a:latin typeface="Orgon Slab ExtraLight"/>
                <a:cs typeface="Orgon Slab ExtraLight"/>
              </a:defRPr>
            </a:lvl1pPr>
            <a:lvl2pPr>
              <a:defRPr sz="2000" b="0" i="0" baseline="0">
                <a:solidFill>
                  <a:srgbClr val="005F83"/>
                </a:solidFill>
                <a:latin typeface="Orgon Slab ExtraLight"/>
                <a:cs typeface="Orgon Slab ExtraLight"/>
              </a:defRPr>
            </a:lvl2pPr>
            <a:lvl3pPr marL="1143000" indent="-228600">
              <a:buSzPct val="100000"/>
              <a:buFont typeface="Lucida Grande"/>
              <a:buChar char="&gt;"/>
              <a:defRPr sz="1800" b="0" i="0" baseline="0">
                <a:solidFill>
                  <a:srgbClr val="005F83"/>
                </a:solidFill>
                <a:latin typeface="Orgon Slab ExtraLight"/>
                <a:cs typeface="Orgon Slab ExtraLight"/>
              </a:defRPr>
            </a:lvl3pPr>
            <a:lvl4pPr>
              <a:defRPr sz="1600" b="0" i="0" baseline="0">
                <a:solidFill>
                  <a:srgbClr val="005F83"/>
                </a:solidFill>
                <a:latin typeface="Orgon Slab ExtraLight"/>
                <a:cs typeface="Orgon Slab ExtraLight"/>
              </a:defRPr>
            </a:lvl4pPr>
            <a:lvl5pPr marL="2057400" indent="-228600">
              <a:buFont typeface="Lucida Grande"/>
              <a:buChar char="&gt;"/>
              <a:defRPr sz="1400" b="0" i="0" baseline="0">
                <a:solidFill>
                  <a:srgbClr val="005F83"/>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5" name="Text Placeholder 5"/>
          <p:cNvSpPr>
            <a:spLocks noGrp="1"/>
          </p:cNvSpPr>
          <p:nvPr>
            <p:ph type="body" sz="quarter" idx="12" hasCustomPrompt="1"/>
          </p:nvPr>
        </p:nvSpPr>
        <p:spPr>
          <a:xfrm>
            <a:off x="671757" y="1059876"/>
            <a:ext cx="8184662" cy="308378"/>
          </a:xfrm>
          <a:prstGeom prst="rect">
            <a:avLst/>
          </a:prstGeom>
        </p:spPr>
        <p:txBody>
          <a:bodyPr>
            <a:noAutofit/>
          </a:bodyPr>
          <a:lstStyle>
            <a:lvl1pPr marL="0" indent="0">
              <a:lnSpc>
                <a:spcPct val="90000"/>
              </a:lnSpc>
              <a:buNone/>
              <a:defRPr sz="2400" b="0" i="0" baseline="0">
                <a:solidFill>
                  <a:srgbClr val="005F83"/>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22" name="L-Shape 21"/>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23" name="Rectangle 22"/>
          <p:cNvSpPr/>
          <p:nvPr userDrawn="1"/>
        </p:nvSpPr>
        <p:spPr>
          <a:xfrm>
            <a:off x="566" y="-30866"/>
            <a:ext cx="9155110" cy="8182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stretch>
            <a:fillRect/>
          </a:stretch>
        </p:blipFill>
        <p:spPr>
          <a:xfrm>
            <a:off x="8472950" y="17877"/>
            <a:ext cx="660400" cy="1295400"/>
          </a:xfrm>
          <a:prstGeom prst="rect">
            <a:avLst/>
          </a:prstGeom>
        </p:spPr>
      </p:pic>
      <p:pic>
        <p:nvPicPr>
          <p:cNvPr id="25" name="Picture 24"/>
          <p:cNvPicPr>
            <a:picLocks noChangeAspect="1"/>
          </p:cNvPicPr>
          <p:nvPr userDrawn="1"/>
        </p:nvPicPr>
        <p:blipFill>
          <a:blip r:embed="rId3"/>
          <a:stretch>
            <a:fillRect/>
          </a:stretch>
        </p:blipFill>
        <p:spPr>
          <a:xfrm>
            <a:off x="6792" y="3615135"/>
            <a:ext cx="812800" cy="1536700"/>
          </a:xfrm>
          <a:prstGeom prst="rect">
            <a:avLst/>
          </a:prstGeom>
        </p:spPr>
      </p:pic>
      <p:pic>
        <p:nvPicPr>
          <p:cNvPr id="26" name="Picture 25"/>
          <p:cNvPicPr>
            <a:picLocks noChangeAspect="1"/>
          </p:cNvPicPr>
          <p:nvPr userDrawn="1"/>
        </p:nvPicPr>
        <p:blipFill>
          <a:blip r:embed="rId4"/>
          <a:stretch>
            <a:fillRect/>
          </a:stretch>
        </p:blipFill>
        <p:spPr>
          <a:xfrm>
            <a:off x="270916" y="4029419"/>
            <a:ext cx="812800" cy="660400"/>
          </a:xfrm>
          <a:prstGeom prst="rect">
            <a:avLst/>
          </a:prstGeom>
        </p:spPr>
      </p:pic>
      <p:sp>
        <p:nvSpPr>
          <p:cNvPr id="15"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40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818143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073944"/>
            <a:ext cx="8076956" cy="3011623"/>
          </a:xfrm>
          <a:prstGeom prst="rect">
            <a:avLst/>
          </a:prstGeom>
        </p:spPr>
        <p:txBody>
          <a:bodyPr/>
          <a:lstStyle>
            <a:lvl1pPr marL="342900" indent="-342900">
              <a:buFont typeface="Lucida Grande"/>
              <a:buChar char="&gt;"/>
              <a:defRPr sz="2400" b="0" i="0" baseline="0">
                <a:solidFill>
                  <a:srgbClr val="005F83"/>
                </a:solidFill>
                <a:latin typeface="Orgon Slab Light"/>
                <a:cs typeface="Orgon Slab Light"/>
              </a:defRPr>
            </a:lvl1pPr>
            <a:lvl2pPr>
              <a:defRPr sz="2000" b="0" i="0" baseline="0">
                <a:solidFill>
                  <a:srgbClr val="005F83"/>
                </a:solidFill>
                <a:latin typeface="Orgon Slab Light"/>
                <a:cs typeface="Orgon Slab Light"/>
              </a:defRPr>
            </a:lvl2pPr>
            <a:lvl3pPr marL="1143000" indent="-228600">
              <a:buSzPct val="100000"/>
              <a:buFont typeface="Lucida Grande"/>
              <a:buChar char="&gt;"/>
              <a:defRPr sz="1800" b="0" i="0" baseline="0">
                <a:solidFill>
                  <a:srgbClr val="005F83"/>
                </a:solidFill>
                <a:latin typeface="Orgon Slab Light"/>
                <a:cs typeface="Orgon Slab Light"/>
              </a:defRPr>
            </a:lvl3pPr>
            <a:lvl4pPr>
              <a:defRPr sz="1600" b="0" i="0" baseline="0">
                <a:solidFill>
                  <a:srgbClr val="005F83"/>
                </a:solidFill>
                <a:latin typeface="Orgon Slab Light"/>
                <a:cs typeface="Orgon Slab Light"/>
              </a:defRPr>
            </a:lvl4pPr>
            <a:lvl5pPr marL="2057400" indent="-228600">
              <a:buFont typeface="Lucida Grande"/>
              <a:buChar char="&gt;"/>
              <a:defRPr sz="1400" b="0" i="0" baseline="0">
                <a:solidFill>
                  <a:srgbClr val="005F83"/>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sp>
        <p:nvSpPr>
          <p:cNvPr id="18" name="L-Shape 17"/>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19" name="Rectangle 18"/>
          <p:cNvSpPr/>
          <p:nvPr userDrawn="1"/>
        </p:nvSpPr>
        <p:spPr>
          <a:xfrm>
            <a:off x="566" y="-30866"/>
            <a:ext cx="9155110" cy="8182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2"/>
          <a:stretch>
            <a:fillRect/>
          </a:stretch>
        </p:blipFill>
        <p:spPr>
          <a:xfrm>
            <a:off x="8472950" y="17877"/>
            <a:ext cx="660400" cy="1295400"/>
          </a:xfrm>
          <a:prstGeom prst="rect">
            <a:avLst/>
          </a:prstGeom>
        </p:spPr>
      </p:pic>
      <p:pic>
        <p:nvPicPr>
          <p:cNvPr id="21" name="Picture 20"/>
          <p:cNvPicPr>
            <a:picLocks noChangeAspect="1"/>
          </p:cNvPicPr>
          <p:nvPr userDrawn="1"/>
        </p:nvPicPr>
        <p:blipFill>
          <a:blip r:embed="rId3"/>
          <a:stretch>
            <a:fillRect/>
          </a:stretch>
        </p:blipFill>
        <p:spPr>
          <a:xfrm>
            <a:off x="6792" y="3615135"/>
            <a:ext cx="812800" cy="1536700"/>
          </a:xfrm>
          <a:prstGeom prst="rect">
            <a:avLst/>
          </a:prstGeom>
        </p:spPr>
      </p:pic>
      <p:pic>
        <p:nvPicPr>
          <p:cNvPr id="22" name="Picture 21"/>
          <p:cNvPicPr>
            <a:picLocks noChangeAspect="1"/>
          </p:cNvPicPr>
          <p:nvPr userDrawn="1"/>
        </p:nvPicPr>
        <p:blipFill>
          <a:blip r:embed="rId4"/>
          <a:stretch>
            <a:fillRect/>
          </a:stretch>
        </p:blipFill>
        <p:spPr>
          <a:xfrm>
            <a:off x="270916" y="4029419"/>
            <a:ext cx="812800" cy="660400"/>
          </a:xfrm>
          <a:prstGeom prst="rect">
            <a:avLst/>
          </a:prstGeom>
        </p:spPr>
      </p:pic>
      <p:sp>
        <p:nvSpPr>
          <p:cNvPr id="23"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40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178592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1308100" y="989427"/>
            <a:ext cx="7164850" cy="3324225"/>
          </a:xfrm>
          <a:prstGeom prst="rect">
            <a:avLst/>
          </a:prstGeom>
        </p:spPr>
        <p:txBody>
          <a:bodyPr>
            <a:normAutofit/>
          </a:bodyPr>
          <a:lstStyle>
            <a:lvl1pPr marL="0" indent="0">
              <a:buNone/>
              <a:defRPr sz="2400" b="0" i="0" baseline="0">
                <a:solidFill>
                  <a:srgbClr val="005F83"/>
                </a:solidFill>
                <a:latin typeface="Orgon Slab"/>
                <a:cs typeface="Orgon Slab"/>
              </a:defRPr>
            </a:lvl1pPr>
          </a:lstStyle>
          <a:p>
            <a:r>
              <a:rPr lang="en-US" dirty="0"/>
              <a:t>Graphic Here</a:t>
            </a:r>
          </a:p>
        </p:txBody>
      </p:sp>
      <p:sp>
        <p:nvSpPr>
          <p:cNvPr id="11" name="L-Shape 10"/>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14" name="Rectangle 13"/>
          <p:cNvSpPr/>
          <p:nvPr userDrawn="1"/>
        </p:nvSpPr>
        <p:spPr>
          <a:xfrm>
            <a:off x="566" y="-30866"/>
            <a:ext cx="9155110" cy="818266"/>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8472950" y="17877"/>
            <a:ext cx="660400" cy="1295400"/>
          </a:xfrm>
          <a:prstGeom prst="rect">
            <a:avLst/>
          </a:prstGeom>
        </p:spPr>
      </p:pic>
      <p:pic>
        <p:nvPicPr>
          <p:cNvPr id="17" name="Picture 16"/>
          <p:cNvPicPr>
            <a:picLocks noChangeAspect="1"/>
          </p:cNvPicPr>
          <p:nvPr userDrawn="1"/>
        </p:nvPicPr>
        <p:blipFill>
          <a:blip r:embed="rId3"/>
          <a:stretch>
            <a:fillRect/>
          </a:stretch>
        </p:blipFill>
        <p:spPr>
          <a:xfrm>
            <a:off x="6792" y="3615135"/>
            <a:ext cx="812800" cy="1536700"/>
          </a:xfrm>
          <a:prstGeom prst="rect">
            <a:avLst/>
          </a:prstGeom>
        </p:spPr>
      </p:pic>
      <p:pic>
        <p:nvPicPr>
          <p:cNvPr id="18" name="Picture 17"/>
          <p:cNvPicPr>
            <a:picLocks noChangeAspect="1"/>
          </p:cNvPicPr>
          <p:nvPr userDrawn="1"/>
        </p:nvPicPr>
        <p:blipFill>
          <a:blip r:embed="rId4"/>
          <a:stretch>
            <a:fillRect/>
          </a:stretch>
        </p:blipFill>
        <p:spPr>
          <a:xfrm>
            <a:off x="270916" y="4029419"/>
            <a:ext cx="812800" cy="660400"/>
          </a:xfrm>
          <a:prstGeom prst="rect">
            <a:avLst/>
          </a:prstGeom>
        </p:spPr>
      </p:pic>
      <p:sp>
        <p:nvSpPr>
          <p:cNvPr id="19"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40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328654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4711700" y="989427"/>
            <a:ext cx="3761250" cy="3324225"/>
          </a:xfrm>
          <a:prstGeom prst="rect">
            <a:avLst/>
          </a:prstGeom>
        </p:spPr>
        <p:txBody>
          <a:bodyPr>
            <a:normAutofit/>
          </a:bodyPr>
          <a:lstStyle>
            <a:lvl1pPr marL="0" indent="0">
              <a:buNone/>
              <a:defRPr sz="2400" b="0" i="0" baseline="0">
                <a:solidFill>
                  <a:srgbClr val="005F83"/>
                </a:solidFill>
                <a:latin typeface="Orgon Slab"/>
                <a:cs typeface="Orgon Slab"/>
              </a:defRPr>
            </a:lvl1pPr>
          </a:lstStyle>
          <a:p>
            <a:r>
              <a:rPr lang="en-US" dirty="0"/>
              <a:t>Graphic Here</a:t>
            </a:r>
          </a:p>
        </p:txBody>
      </p:sp>
      <p:sp>
        <p:nvSpPr>
          <p:cNvPr id="11" name="Text Placeholder 9"/>
          <p:cNvSpPr>
            <a:spLocks noGrp="1"/>
          </p:cNvSpPr>
          <p:nvPr>
            <p:ph type="body" sz="quarter" idx="11" hasCustomPrompt="1"/>
          </p:nvPr>
        </p:nvSpPr>
        <p:spPr>
          <a:xfrm>
            <a:off x="659306" y="1924050"/>
            <a:ext cx="3760295" cy="1933575"/>
          </a:xfrm>
          <a:prstGeom prst="rect">
            <a:avLst/>
          </a:prstGeom>
        </p:spPr>
        <p:txBody>
          <a:bodyPr/>
          <a:lstStyle>
            <a:lvl1pPr marL="342900" indent="-342900">
              <a:buFont typeface="Lucida Grande"/>
              <a:buChar char="&gt;"/>
              <a:defRPr sz="2400" b="0" i="0" baseline="0">
                <a:solidFill>
                  <a:srgbClr val="005F83"/>
                </a:solidFill>
                <a:latin typeface="Orgon Slab ExtraLight"/>
                <a:cs typeface="Orgon Slab ExtraLight"/>
              </a:defRPr>
            </a:lvl1pPr>
            <a:lvl2pPr>
              <a:defRPr sz="2000" b="0" i="0" baseline="0">
                <a:solidFill>
                  <a:srgbClr val="005F83"/>
                </a:solidFill>
                <a:latin typeface="Orgon Slab ExtraLight"/>
                <a:cs typeface="Orgon Slab ExtraLight"/>
              </a:defRPr>
            </a:lvl2pPr>
            <a:lvl3pPr marL="1143000" indent="-228600">
              <a:buSzPct val="100000"/>
              <a:buFont typeface="Lucida Grande"/>
              <a:buChar char="&gt;"/>
              <a:defRPr sz="1800" b="0" i="0" baseline="0">
                <a:solidFill>
                  <a:srgbClr val="005F83"/>
                </a:solidFill>
                <a:latin typeface="Orgon Slab ExtraLight"/>
                <a:cs typeface="Orgon Slab ExtraLight"/>
              </a:defRPr>
            </a:lvl3pPr>
            <a:lvl4pPr>
              <a:defRPr sz="1600" b="0" i="0" baseline="0">
                <a:solidFill>
                  <a:srgbClr val="005F83"/>
                </a:solidFill>
                <a:latin typeface="Orgon Slab ExtraLight"/>
                <a:cs typeface="Orgon Slab ExtraLight"/>
              </a:defRPr>
            </a:lvl4pPr>
            <a:lvl5pPr marL="2057400" indent="-228600">
              <a:buFont typeface="Lucida Grande"/>
              <a:buChar char="&gt;"/>
              <a:defRPr sz="1400" b="0" i="0" baseline="0">
                <a:solidFill>
                  <a:srgbClr val="005F83"/>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p:txBody>
      </p:sp>
      <p:sp>
        <p:nvSpPr>
          <p:cNvPr id="14" name="Text Placeholder 5"/>
          <p:cNvSpPr>
            <a:spLocks noGrp="1"/>
          </p:cNvSpPr>
          <p:nvPr>
            <p:ph type="body" sz="quarter" idx="13" hasCustomPrompt="1"/>
          </p:nvPr>
        </p:nvSpPr>
        <p:spPr>
          <a:xfrm>
            <a:off x="671758" y="1002726"/>
            <a:ext cx="3747843" cy="854650"/>
          </a:xfrm>
          <a:prstGeom prst="rect">
            <a:avLst/>
          </a:prstGeom>
        </p:spPr>
        <p:txBody>
          <a:bodyPr>
            <a:noAutofit/>
          </a:bodyPr>
          <a:lstStyle>
            <a:lvl1pPr marL="0" indent="0">
              <a:lnSpc>
                <a:spcPct val="90000"/>
              </a:lnSpc>
              <a:buNone/>
              <a:defRPr sz="2400" b="0" i="0" baseline="0">
                <a:solidFill>
                  <a:srgbClr val="005F83"/>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15" name="L-Shape 14"/>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17" name="Rectangle 16"/>
          <p:cNvSpPr/>
          <p:nvPr userDrawn="1"/>
        </p:nvSpPr>
        <p:spPr>
          <a:xfrm>
            <a:off x="566" y="-30866"/>
            <a:ext cx="9155110" cy="818266"/>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stretch>
            <a:fillRect/>
          </a:stretch>
        </p:blipFill>
        <p:spPr>
          <a:xfrm>
            <a:off x="8472950" y="17877"/>
            <a:ext cx="660400" cy="1295400"/>
          </a:xfrm>
          <a:prstGeom prst="rect">
            <a:avLst/>
          </a:prstGeom>
        </p:spPr>
      </p:pic>
      <p:pic>
        <p:nvPicPr>
          <p:cNvPr id="19" name="Picture 18"/>
          <p:cNvPicPr>
            <a:picLocks noChangeAspect="1"/>
          </p:cNvPicPr>
          <p:nvPr userDrawn="1"/>
        </p:nvPicPr>
        <p:blipFill>
          <a:blip r:embed="rId3"/>
          <a:stretch>
            <a:fillRect/>
          </a:stretch>
        </p:blipFill>
        <p:spPr>
          <a:xfrm>
            <a:off x="6792" y="3615135"/>
            <a:ext cx="812800" cy="1536700"/>
          </a:xfrm>
          <a:prstGeom prst="rect">
            <a:avLst/>
          </a:prstGeom>
        </p:spPr>
      </p:pic>
      <p:pic>
        <p:nvPicPr>
          <p:cNvPr id="20" name="Picture 19"/>
          <p:cNvPicPr>
            <a:picLocks noChangeAspect="1"/>
          </p:cNvPicPr>
          <p:nvPr userDrawn="1"/>
        </p:nvPicPr>
        <p:blipFill>
          <a:blip r:embed="rId4"/>
          <a:stretch>
            <a:fillRect/>
          </a:stretch>
        </p:blipFill>
        <p:spPr>
          <a:xfrm>
            <a:off x="270916" y="4029419"/>
            <a:ext cx="812800" cy="660400"/>
          </a:xfrm>
          <a:prstGeom prst="rect">
            <a:avLst/>
          </a:prstGeom>
        </p:spPr>
      </p:pic>
      <p:sp>
        <p:nvSpPr>
          <p:cNvPr id="21"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40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76994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89A638-9A05-4524-8ADA-C912468E4932}"/>
              </a:ext>
            </a:extLst>
          </p:cNvPr>
          <p:cNvSpPr>
            <a:spLocks noGrp="1"/>
          </p:cNvSpPr>
          <p:nvPr>
            <p:ph type="dt" sz="half" idx="10"/>
          </p:nvPr>
        </p:nvSpPr>
        <p:spPr/>
        <p:txBody>
          <a:bodyPr/>
          <a:lstStyle/>
          <a:p>
            <a:fld id="{6858B25C-B78D-45EE-90B9-F4DF5800F111}" type="datetimeFigureOut">
              <a:rPr lang="en-US" smtClean="0"/>
              <a:t>4/1/2023</a:t>
            </a:fld>
            <a:endParaRPr lang="en-US"/>
          </a:p>
        </p:txBody>
      </p:sp>
      <p:sp>
        <p:nvSpPr>
          <p:cNvPr id="3" name="Footer Placeholder 2">
            <a:extLst>
              <a:ext uri="{FF2B5EF4-FFF2-40B4-BE49-F238E27FC236}">
                <a16:creationId xmlns:a16="http://schemas.microsoft.com/office/drawing/2014/main" id="{5235CDF6-7726-4EFF-A9B2-2D4E3BE58B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93660E-A261-44F6-B285-6CA58BC44428}"/>
              </a:ext>
            </a:extLst>
          </p:cNvPr>
          <p:cNvSpPr>
            <a:spLocks noGrp="1"/>
          </p:cNvSpPr>
          <p:nvPr>
            <p:ph type="sldNum" sz="quarter" idx="12"/>
          </p:nvPr>
        </p:nvSpPr>
        <p:spPr/>
        <p:txBody>
          <a:bodyPr/>
          <a:lstStyle/>
          <a:p>
            <a:fld id="{9EA79E79-1EA6-4845-A693-1DBE7211FA99}" type="slidenum">
              <a:rPr lang="en-US" smtClean="0"/>
              <a:t>‹#›</a:t>
            </a:fld>
            <a:endParaRPr lang="en-US"/>
          </a:p>
        </p:txBody>
      </p:sp>
    </p:spTree>
    <p:extLst>
      <p:ext uri="{BB962C8B-B14F-4D97-AF65-F5344CB8AC3E}">
        <p14:creationId xmlns:p14="http://schemas.microsoft.com/office/powerpoint/2010/main" val="356921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7DA39E-CB0C-4E22-BD5F-448F83846C23}" type="datetimeFigureOut">
              <a:rPr lang="en-US" smtClean="0"/>
              <a:t>4/1/2023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0FD1-222B-447B-9587-509BC9A6E95B}" type="slidenum">
              <a:rPr lang="en-US" smtClean="0"/>
              <a:t>‹#›</a:t>
            </a:fld>
            <a:endParaRPr lang="en-US"/>
          </a:p>
        </p:txBody>
      </p:sp>
    </p:spTree>
    <p:extLst>
      <p:ext uri="{BB962C8B-B14F-4D97-AF65-F5344CB8AC3E}">
        <p14:creationId xmlns:p14="http://schemas.microsoft.com/office/powerpoint/2010/main" val="153751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rmal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3"/>
          </p:nvPr>
        </p:nvSpPr>
        <p:spPr>
          <a:xfrm>
            <a:off x="457200" y="1028700"/>
            <a:ext cx="8229600" cy="365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8209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3F31BF-7BAA-B545-8A54-BD6165549183}" type="datetimeFigureOut">
              <a:rPr lang="en-US" smtClean="0"/>
              <a:pPr/>
              <a:t>4/1/2023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4DF3B2-5B0F-514C-AE92-94CAAA68DD3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496306"/>
      </p:ext>
    </p:extLst>
  </p:cSld>
  <p:clrMap bg1="lt1" tx1="dk1" bg2="lt2" tx2="dk2" accent1="accent1" accent2="accent2" accent3="accent3" accent4="accent4" accent5="accent5" accent6="accent6" hlink="hlink" folHlink="folHlink"/>
  <p:sldLayoutIdLst>
    <p:sldLayoutId id="2147483672" r:id="rId1"/>
    <p:sldLayoutId id="2147483679" r:id="rId2"/>
    <p:sldLayoutId id="2147483656" r:id="rId3"/>
    <p:sldLayoutId id="2147483657" r:id="rId4"/>
    <p:sldLayoutId id="2147483673"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7DA39E-CB0C-4E22-BD5F-448F83846C23}" type="datetimeFigureOut">
              <a:rPr lang="en-US" smtClean="0"/>
              <a:t>4/1/2023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CDA0FD1-222B-447B-9587-509BC9A6E95B}" type="slidenum">
              <a:rPr lang="en-US" smtClean="0"/>
              <a:t>‹#›</a:t>
            </a:fld>
            <a:endParaRPr lang="en-US"/>
          </a:p>
        </p:txBody>
      </p:sp>
    </p:spTree>
    <p:extLst>
      <p:ext uri="{BB962C8B-B14F-4D97-AF65-F5344CB8AC3E}">
        <p14:creationId xmlns:p14="http://schemas.microsoft.com/office/powerpoint/2010/main" val="2355496285"/>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03F31BF-7BAA-B545-8A54-BD6165549183}" type="datetimeFigureOut">
              <a:rPr lang="en-US" smtClean="0"/>
              <a:pPr/>
              <a:t>4/1/2023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44DF3B2-5B0F-514C-AE92-94CAAA68DD3A}" type="slidenum">
              <a:rPr lang="en-US" smtClean="0"/>
              <a:pPr/>
              <a:t>‹#›</a:t>
            </a:fld>
            <a:endParaRPr lang="en-US"/>
          </a:p>
        </p:txBody>
      </p:sp>
      <p:pic>
        <p:nvPicPr>
          <p:cNvPr id="9" name="Picture 8" descr="green-stripe.jpg"/>
          <p:cNvPicPr>
            <a:picLocks noChangeAspect="1"/>
          </p:cNvPicPr>
          <p:nvPr userDrawn="1"/>
        </p:nvPicPr>
        <p:blipFill>
          <a:blip r:embed="rId4"/>
          <a:stretch>
            <a:fillRect/>
          </a:stretch>
        </p:blipFill>
        <p:spPr>
          <a:xfrm>
            <a:off x="714" y="0"/>
            <a:ext cx="9231965" cy="5193792"/>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211666" y="459951"/>
            <a:ext cx="5308605" cy="790571"/>
          </a:xfrm>
        </p:spPr>
        <p:txBody>
          <a:bodyPr/>
          <a:lstStyle/>
          <a:p>
            <a:pPr>
              <a:lnSpc>
                <a:spcPts val="3000"/>
              </a:lnSpc>
            </a:pPr>
            <a:r>
              <a:rPr lang="en-US" sz="2800" dirty="0"/>
              <a:t>Towards more rapid deployment of alloys for nuclear </a:t>
            </a:r>
          </a:p>
        </p:txBody>
      </p:sp>
      <p:sp>
        <p:nvSpPr>
          <p:cNvPr id="9" name="Text Placeholder 8"/>
          <p:cNvSpPr>
            <a:spLocks noGrp="1"/>
          </p:cNvSpPr>
          <p:nvPr>
            <p:ph type="body" sz="quarter" idx="10"/>
          </p:nvPr>
        </p:nvSpPr>
        <p:spPr/>
        <p:txBody>
          <a:bodyPr/>
          <a:lstStyle/>
          <a:p>
            <a:endParaRPr lang="en-US" sz="1400" dirty="0"/>
          </a:p>
          <a:p>
            <a:r>
              <a:rPr lang="en-US" sz="2000" dirty="0"/>
              <a:t>Joseph W. Newkirk 		      April 1, 2023</a:t>
            </a:r>
          </a:p>
        </p:txBody>
      </p:sp>
    </p:spTree>
    <p:extLst>
      <p:ext uri="{BB962C8B-B14F-4D97-AF65-F5344CB8AC3E}">
        <p14:creationId xmlns:p14="http://schemas.microsoft.com/office/powerpoint/2010/main" val="75529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DE224-A558-BC70-B6E7-9B3B0474FA62}"/>
              </a:ext>
            </a:extLst>
          </p:cNvPr>
          <p:cNvSpPr>
            <a:spLocks noGrp="1"/>
          </p:cNvSpPr>
          <p:nvPr>
            <p:ph type="body" sz="quarter" idx="11"/>
          </p:nvPr>
        </p:nvSpPr>
        <p:spPr/>
        <p:txBody>
          <a:bodyPr/>
          <a:lstStyle/>
          <a:p>
            <a:r>
              <a:rPr lang="en-US" dirty="0"/>
              <a:t>Cost soars for hi T alloys</a:t>
            </a:r>
          </a:p>
          <a:p>
            <a:r>
              <a:rPr lang="en-US" dirty="0"/>
              <a:t>Compare Al to Co</a:t>
            </a:r>
          </a:p>
          <a:p>
            <a:r>
              <a:rPr lang="en-US" dirty="0"/>
              <a:t>Look at steel vs nickel</a:t>
            </a:r>
          </a:p>
          <a:p>
            <a:endParaRPr lang="en-US" dirty="0"/>
          </a:p>
          <a:p>
            <a:r>
              <a:rPr lang="en-US" dirty="0"/>
              <a:t>Later will mention Ta </a:t>
            </a:r>
          </a:p>
          <a:p>
            <a:pPr lvl="1"/>
            <a:r>
              <a:rPr lang="en-US" dirty="0"/>
              <a:t>$170/</a:t>
            </a:r>
            <a:r>
              <a:rPr lang="en-US" dirty="0" err="1"/>
              <a:t>lb</a:t>
            </a:r>
            <a:endParaRPr lang="en-US" dirty="0"/>
          </a:p>
        </p:txBody>
      </p:sp>
      <p:sp>
        <p:nvSpPr>
          <p:cNvPr id="3" name="Text Placeholder 2">
            <a:extLst>
              <a:ext uri="{FF2B5EF4-FFF2-40B4-BE49-F238E27FC236}">
                <a16:creationId xmlns:a16="http://schemas.microsoft.com/office/drawing/2014/main" id="{B1E1FB2E-AF55-3502-4933-73B639FD0441}"/>
              </a:ext>
            </a:extLst>
          </p:cNvPr>
          <p:cNvSpPr>
            <a:spLocks noGrp="1"/>
          </p:cNvSpPr>
          <p:nvPr>
            <p:ph type="body" sz="quarter" idx="10"/>
          </p:nvPr>
        </p:nvSpPr>
        <p:spPr/>
        <p:txBody>
          <a:bodyPr/>
          <a:lstStyle/>
          <a:p>
            <a:r>
              <a:rPr lang="en-US" dirty="0"/>
              <a:t>Materials for Extreme Environments</a:t>
            </a:r>
          </a:p>
        </p:txBody>
      </p:sp>
      <p:pic>
        <p:nvPicPr>
          <p:cNvPr id="5" name="Picture 4" descr="Table&#10;&#10;Description automatically generated">
            <a:extLst>
              <a:ext uri="{FF2B5EF4-FFF2-40B4-BE49-F238E27FC236}">
                <a16:creationId xmlns:a16="http://schemas.microsoft.com/office/drawing/2014/main" id="{5B01D85F-4149-FEB0-4B58-4689A7562C6F}"/>
              </a:ext>
            </a:extLst>
          </p:cNvPr>
          <p:cNvPicPr>
            <a:picLocks noChangeAspect="1"/>
          </p:cNvPicPr>
          <p:nvPr/>
        </p:nvPicPr>
        <p:blipFill rotWithShape="1">
          <a:blip r:embed="rId2"/>
          <a:srcRect t="23291" b="24203"/>
          <a:stretch/>
        </p:blipFill>
        <p:spPr>
          <a:xfrm>
            <a:off x="4837789" y="928576"/>
            <a:ext cx="3469782" cy="3744936"/>
          </a:xfrm>
          <a:prstGeom prst="rect">
            <a:avLst/>
          </a:prstGeom>
        </p:spPr>
      </p:pic>
    </p:spTree>
    <p:extLst>
      <p:ext uri="{BB962C8B-B14F-4D97-AF65-F5344CB8AC3E}">
        <p14:creationId xmlns:p14="http://schemas.microsoft.com/office/powerpoint/2010/main" val="9268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5B01D85F-4149-FEB0-4B58-4689A7562C6F}"/>
              </a:ext>
            </a:extLst>
          </p:cNvPr>
          <p:cNvPicPr>
            <a:picLocks noChangeAspect="1"/>
          </p:cNvPicPr>
          <p:nvPr/>
        </p:nvPicPr>
        <p:blipFill rotWithShape="1">
          <a:blip r:embed="rId2"/>
          <a:srcRect t="23291" b="24203"/>
          <a:stretch/>
        </p:blipFill>
        <p:spPr>
          <a:xfrm>
            <a:off x="5078794" y="928576"/>
            <a:ext cx="3469782" cy="3744936"/>
          </a:xfrm>
          <a:prstGeom prst="rect">
            <a:avLst/>
          </a:prstGeom>
        </p:spPr>
      </p:pic>
      <p:sp>
        <p:nvSpPr>
          <p:cNvPr id="2" name="Text Placeholder 1">
            <a:extLst>
              <a:ext uri="{FF2B5EF4-FFF2-40B4-BE49-F238E27FC236}">
                <a16:creationId xmlns:a16="http://schemas.microsoft.com/office/drawing/2014/main" id="{CD7DE224-A558-BC70-B6E7-9B3B0474FA62}"/>
              </a:ext>
            </a:extLst>
          </p:cNvPr>
          <p:cNvSpPr>
            <a:spLocks noGrp="1"/>
          </p:cNvSpPr>
          <p:nvPr>
            <p:ph type="body" sz="quarter" idx="11"/>
          </p:nvPr>
        </p:nvSpPr>
        <p:spPr/>
        <p:txBody>
          <a:bodyPr/>
          <a:lstStyle/>
          <a:p>
            <a:r>
              <a:rPr lang="en-US" dirty="0"/>
              <a:t>Cost includes several factors</a:t>
            </a:r>
          </a:p>
          <a:p>
            <a:pPr lvl="1"/>
            <a:r>
              <a:rPr lang="en-US" dirty="0"/>
              <a:t>Material</a:t>
            </a:r>
          </a:p>
          <a:p>
            <a:pPr lvl="1"/>
            <a:r>
              <a:rPr lang="en-US" dirty="0"/>
              <a:t>Fabrication</a:t>
            </a:r>
          </a:p>
          <a:p>
            <a:pPr lvl="1"/>
            <a:r>
              <a:rPr lang="en-US" dirty="0"/>
              <a:t>Heat treatment</a:t>
            </a:r>
          </a:p>
          <a:p>
            <a:pPr lvl="1"/>
            <a:r>
              <a:rPr lang="en-US" dirty="0"/>
              <a:t>Secondary treatments</a:t>
            </a:r>
          </a:p>
          <a:p>
            <a:pPr lvl="1"/>
            <a:r>
              <a:rPr lang="en-US" dirty="0"/>
              <a:t>Market forces</a:t>
            </a:r>
          </a:p>
          <a:p>
            <a:pPr marL="0" indent="0">
              <a:buNone/>
            </a:pPr>
            <a:endParaRPr lang="en-US" dirty="0"/>
          </a:p>
        </p:txBody>
      </p:sp>
      <p:sp>
        <p:nvSpPr>
          <p:cNvPr id="3" name="Text Placeholder 2">
            <a:extLst>
              <a:ext uri="{FF2B5EF4-FFF2-40B4-BE49-F238E27FC236}">
                <a16:creationId xmlns:a16="http://schemas.microsoft.com/office/drawing/2014/main" id="{B1E1FB2E-AF55-3502-4933-73B639FD0441}"/>
              </a:ext>
            </a:extLst>
          </p:cNvPr>
          <p:cNvSpPr>
            <a:spLocks noGrp="1"/>
          </p:cNvSpPr>
          <p:nvPr>
            <p:ph type="body" sz="quarter" idx="10"/>
          </p:nvPr>
        </p:nvSpPr>
        <p:spPr/>
        <p:txBody>
          <a:bodyPr/>
          <a:lstStyle/>
          <a:p>
            <a:r>
              <a:rPr lang="en-US" dirty="0"/>
              <a:t>Materials for Extreme Environments</a:t>
            </a:r>
          </a:p>
        </p:txBody>
      </p:sp>
    </p:spTree>
    <p:extLst>
      <p:ext uri="{BB962C8B-B14F-4D97-AF65-F5344CB8AC3E}">
        <p14:creationId xmlns:p14="http://schemas.microsoft.com/office/powerpoint/2010/main" val="2616476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3A2EEA-A311-C9D4-87F3-12CAF4D6D345}"/>
              </a:ext>
            </a:extLst>
          </p:cNvPr>
          <p:cNvSpPr>
            <a:spLocks noGrp="1"/>
          </p:cNvSpPr>
          <p:nvPr>
            <p:ph type="body" sz="quarter" idx="10"/>
          </p:nvPr>
        </p:nvSpPr>
        <p:spPr/>
        <p:txBody>
          <a:bodyPr/>
          <a:lstStyle/>
          <a:p>
            <a:r>
              <a:rPr lang="en-US" dirty="0"/>
              <a:t>Reactor steels</a:t>
            </a:r>
          </a:p>
        </p:txBody>
      </p:sp>
      <p:sp>
        <p:nvSpPr>
          <p:cNvPr id="4" name="TextBox 3">
            <a:extLst>
              <a:ext uri="{FF2B5EF4-FFF2-40B4-BE49-F238E27FC236}">
                <a16:creationId xmlns:a16="http://schemas.microsoft.com/office/drawing/2014/main" id="{2CF4EDF4-7FBE-1B49-E54E-7F0CAB3B8E7D}"/>
              </a:ext>
            </a:extLst>
          </p:cNvPr>
          <p:cNvSpPr txBox="1"/>
          <p:nvPr/>
        </p:nvSpPr>
        <p:spPr>
          <a:xfrm>
            <a:off x="1134567" y="4555548"/>
            <a:ext cx="7089422" cy="307777"/>
          </a:xfrm>
          <a:prstGeom prst="rect">
            <a:avLst/>
          </a:prstGeom>
          <a:noFill/>
        </p:spPr>
        <p:txBody>
          <a:bodyPr wrap="square" rtlCol="0">
            <a:spAutoFit/>
          </a:bodyPr>
          <a:lstStyle/>
          <a:p>
            <a:pPr algn="ctr"/>
            <a:r>
              <a:rPr lang="en-US" sz="1400" dirty="0" err="1">
                <a:solidFill>
                  <a:srgbClr val="003B49"/>
                </a:solidFill>
              </a:rPr>
              <a:t>Gillemot</a:t>
            </a:r>
            <a:r>
              <a:rPr lang="en-US" sz="1400" dirty="0">
                <a:solidFill>
                  <a:srgbClr val="003B49"/>
                </a:solidFill>
              </a:rPr>
              <a:t>, F. Review on Steel Enhancement for Nuclear RPVs. Metals 2021, 11, 2008. </a:t>
            </a:r>
          </a:p>
        </p:txBody>
      </p:sp>
      <p:pic>
        <p:nvPicPr>
          <p:cNvPr id="7" name="Picture 6">
            <a:extLst>
              <a:ext uri="{FF2B5EF4-FFF2-40B4-BE49-F238E27FC236}">
                <a16:creationId xmlns:a16="http://schemas.microsoft.com/office/drawing/2014/main" id="{827D079B-4170-EA0B-5477-5CF774698C96}"/>
              </a:ext>
            </a:extLst>
          </p:cNvPr>
          <p:cNvPicPr>
            <a:picLocks noChangeAspect="1"/>
          </p:cNvPicPr>
          <p:nvPr/>
        </p:nvPicPr>
        <p:blipFill>
          <a:blip r:embed="rId2"/>
          <a:stretch>
            <a:fillRect/>
          </a:stretch>
        </p:blipFill>
        <p:spPr>
          <a:xfrm>
            <a:off x="1623851" y="787398"/>
            <a:ext cx="5664626" cy="3855179"/>
          </a:xfrm>
          <a:prstGeom prst="rect">
            <a:avLst/>
          </a:prstGeom>
        </p:spPr>
      </p:pic>
    </p:spTree>
    <p:extLst>
      <p:ext uri="{BB962C8B-B14F-4D97-AF65-F5344CB8AC3E}">
        <p14:creationId xmlns:p14="http://schemas.microsoft.com/office/powerpoint/2010/main" val="744415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8683B2-7182-5B1C-E573-499F38E3A693}"/>
              </a:ext>
            </a:extLst>
          </p:cNvPr>
          <p:cNvSpPr>
            <a:spLocks noGrp="1"/>
          </p:cNvSpPr>
          <p:nvPr>
            <p:ph type="body" sz="quarter" idx="11"/>
          </p:nvPr>
        </p:nvSpPr>
        <p:spPr/>
        <p:txBody>
          <a:bodyPr/>
          <a:lstStyle/>
          <a:p>
            <a:pPr>
              <a:spcAft>
                <a:spcPts val="600"/>
              </a:spcAft>
            </a:pPr>
            <a:r>
              <a:rPr lang="en-US" dirty="0"/>
              <a:t>Low alloy steels form pressure vessel by forging </a:t>
            </a:r>
          </a:p>
          <a:p>
            <a:pPr>
              <a:spcAft>
                <a:spcPts val="600"/>
              </a:spcAft>
            </a:pPr>
            <a:r>
              <a:rPr lang="en-US" dirty="0"/>
              <a:t>Inner surface clad with stainless steel by welding</a:t>
            </a:r>
          </a:p>
          <a:p>
            <a:endParaRPr lang="en-US" dirty="0"/>
          </a:p>
        </p:txBody>
      </p:sp>
      <p:sp>
        <p:nvSpPr>
          <p:cNvPr id="3" name="Text Placeholder 2">
            <a:extLst>
              <a:ext uri="{FF2B5EF4-FFF2-40B4-BE49-F238E27FC236}">
                <a16:creationId xmlns:a16="http://schemas.microsoft.com/office/drawing/2014/main" id="{3ECCAA7B-0071-B8B3-CF65-1521934D021B}"/>
              </a:ext>
            </a:extLst>
          </p:cNvPr>
          <p:cNvSpPr>
            <a:spLocks noGrp="1"/>
          </p:cNvSpPr>
          <p:nvPr>
            <p:ph type="body" sz="quarter" idx="10"/>
          </p:nvPr>
        </p:nvSpPr>
        <p:spPr/>
        <p:txBody>
          <a:bodyPr/>
          <a:lstStyle/>
          <a:p>
            <a:r>
              <a:rPr lang="en-US" dirty="0"/>
              <a:t>RPV structure</a:t>
            </a:r>
          </a:p>
        </p:txBody>
      </p:sp>
      <p:pic>
        <p:nvPicPr>
          <p:cNvPr id="5" name="Picture 4">
            <a:extLst>
              <a:ext uri="{FF2B5EF4-FFF2-40B4-BE49-F238E27FC236}">
                <a16:creationId xmlns:a16="http://schemas.microsoft.com/office/drawing/2014/main" id="{E473C959-7BA2-1EB0-8277-FFE56EAD6997}"/>
              </a:ext>
            </a:extLst>
          </p:cNvPr>
          <p:cNvPicPr>
            <a:picLocks noChangeAspect="1"/>
          </p:cNvPicPr>
          <p:nvPr/>
        </p:nvPicPr>
        <p:blipFill>
          <a:blip r:embed="rId2"/>
          <a:stretch>
            <a:fillRect/>
          </a:stretch>
        </p:blipFill>
        <p:spPr>
          <a:xfrm>
            <a:off x="1122937" y="2531380"/>
            <a:ext cx="6638925" cy="1533525"/>
          </a:xfrm>
          <a:prstGeom prst="rect">
            <a:avLst/>
          </a:prstGeom>
        </p:spPr>
      </p:pic>
      <p:sp>
        <p:nvSpPr>
          <p:cNvPr id="6" name="TextBox 5">
            <a:extLst>
              <a:ext uri="{FF2B5EF4-FFF2-40B4-BE49-F238E27FC236}">
                <a16:creationId xmlns:a16="http://schemas.microsoft.com/office/drawing/2014/main" id="{19B7DC3E-CC36-2A02-DCE4-397CBFA05C11}"/>
              </a:ext>
            </a:extLst>
          </p:cNvPr>
          <p:cNvSpPr txBox="1"/>
          <p:nvPr/>
        </p:nvSpPr>
        <p:spPr>
          <a:xfrm>
            <a:off x="1640878" y="4215167"/>
            <a:ext cx="6076800" cy="523220"/>
          </a:xfrm>
          <a:prstGeom prst="rect">
            <a:avLst/>
          </a:prstGeom>
          <a:noFill/>
        </p:spPr>
        <p:txBody>
          <a:bodyPr wrap="square" rtlCol="0">
            <a:spAutoFit/>
          </a:bodyPr>
          <a:lstStyle/>
          <a:p>
            <a:r>
              <a:rPr lang="en-US" sz="1400" dirty="0" err="1">
                <a:solidFill>
                  <a:schemeClr val="accent6">
                    <a:lumMod val="50000"/>
                  </a:schemeClr>
                </a:solidFill>
              </a:rPr>
              <a:t>Štefan</a:t>
            </a:r>
            <a:r>
              <a:rPr lang="en-US" sz="1400" dirty="0">
                <a:solidFill>
                  <a:schemeClr val="accent6">
                    <a:lumMod val="50000"/>
                  </a:schemeClr>
                </a:solidFill>
              </a:rPr>
              <a:t>, J. et al. Microstructure and Failure Processes of Reactor Pressure Vessel Austenitic Cladding. Metals 2021, 11, 1676.</a:t>
            </a:r>
          </a:p>
        </p:txBody>
      </p:sp>
    </p:spTree>
    <p:extLst>
      <p:ext uri="{BB962C8B-B14F-4D97-AF65-F5344CB8AC3E}">
        <p14:creationId xmlns:p14="http://schemas.microsoft.com/office/powerpoint/2010/main" val="48878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44D6F7-EC2A-E3AD-9226-937218E8E924}"/>
              </a:ext>
            </a:extLst>
          </p:cNvPr>
          <p:cNvSpPr>
            <a:spLocks noGrp="1"/>
          </p:cNvSpPr>
          <p:nvPr>
            <p:ph type="body" sz="quarter" idx="11"/>
          </p:nvPr>
        </p:nvSpPr>
        <p:spPr>
          <a:xfrm>
            <a:off x="659305" y="1073944"/>
            <a:ext cx="7644554" cy="3011623"/>
          </a:xfrm>
        </p:spPr>
        <p:txBody>
          <a:bodyPr/>
          <a:lstStyle/>
          <a:p>
            <a:pPr>
              <a:spcAft>
                <a:spcPts val="600"/>
              </a:spcAft>
            </a:pPr>
            <a:r>
              <a:rPr lang="en-US" sz="2000" dirty="0"/>
              <a:t>Over time steel properties change</a:t>
            </a:r>
          </a:p>
          <a:p>
            <a:pPr>
              <a:spcAft>
                <a:spcPts val="600"/>
              </a:spcAft>
            </a:pPr>
            <a:r>
              <a:rPr lang="en-US" sz="2000" dirty="0"/>
              <a:t>Increased hardness is usually accompanied by lower fracture toughness</a:t>
            </a:r>
          </a:p>
        </p:txBody>
      </p:sp>
      <p:sp>
        <p:nvSpPr>
          <p:cNvPr id="3" name="Text Placeholder 2">
            <a:extLst>
              <a:ext uri="{FF2B5EF4-FFF2-40B4-BE49-F238E27FC236}">
                <a16:creationId xmlns:a16="http://schemas.microsoft.com/office/drawing/2014/main" id="{393A2EEA-A311-C9D4-87F3-12CAF4D6D345}"/>
              </a:ext>
            </a:extLst>
          </p:cNvPr>
          <p:cNvSpPr>
            <a:spLocks noGrp="1"/>
          </p:cNvSpPr>
          <p:nvPr>
            <p:ph type="body" sz="quarter" idx="10"/>
          </p:nvPr>
        </p:nvSpPr>
        <p:spPr/>
        <p:txBody>
          <a:bodyPr/>
          <a:lstStyle/>
          <a:p>
            <a:r>
              <a:rPr lang="en-US" dirty="0"/>
              <a:t>Reactor steel degradation</a:t>
            </a:r>
          </a:p>
        </p:txBody>
      </p:sp>
      <p:sp>
        <p:nvSpPr>
          <p:cNvPr id="4" name="TextBox 3">
            <a:extLst>
              <a:ext uri="{FF2B5EF4-FFF2-40B4-BE49-F238E27FC236}">
                <a16:creationId xmlns:a16="http://schemas.microsoft.com/office/drawing/2014/main" id="{2CF4EDF4-7FBE-1B49-E54E-7F0CAB3B8E7D}"/>
              </a:ext>
            </a:extLst>
          </p:cNvPr>
          <p:cNvSpPr txBox="1"/>
          <p:nvPr/>
        </p:nvSpPr>
        <p:spPr>
          <a:xfrm>
            <a:off x="1214437" y="4384460"/>
            <a:ext cx="7089422" cy="523220"/>
          </a:xfrm>
          <a:prstGeom prst="rect">
            <a:avLst/>
          </a:prstGeom>
          <a:noFill/>
        </p:spPr>
        <p:txBody>
          <a:bodyPr wrap="square" rtlCol="0">
            <a:spAutoFit/>
          </a:bodyPr>
          <a:lstStyle/>
          <a:p>
            <a:pPr algn="ctr"/>
            <a:r>
              <a:rPr lang="en-US" sz="1400" dirty="0">
                <a:solidFill>
                  <a:srgbClr val="003B49"/>
                </a:solidFill>
                <a:effectLst/>
                <a:latin typeface="Arial" panose="020B0604020202020204" pitchFamily="34" charset="0"/>
              </a:rPr>
              <a:t>Ulbricht, A., et al. Effect of Neutron Flux on an Irradiation-Induced Microstructure and Hardening of Reactor Pressure Vessel Steels. Metals 2022, 12, 369</a:t>
            </a:r>
            <a:endParaRPr lang="en-US" sz="1400" dirty="0">
              <a:solidFill>
                <a:srgbClr val="003B49"/>
              </a:solidFill>
            </a:endParaRPr>
          </a:p>
        </p:txBody>
      </p:sp>
      <p:pic>
        <p:nvPicPr>
          <p:cNvPr id="6" name="Picture 5">
            <a:extLst>
              <a:ext uri="{FF2B5EF4-FFF2-40B4-BE49-F238E27FC236}">
                <a16:creationId xmlns:a16="http://schemas.microsoft.com/office/drawing/2014/main" id="{C12D4DC5-5CF2-69B0-7E9D-280559DD5404}"/>
              </a:ext>
            </a:extLst>
          </p:cNvPr>
          <p:cNvPicPr>
            <a:picLocks noChangeAspect="1"/>
          </p:cNvPicPr>
          <p:nvPr/>
        </p:nvPicPr>
        <p:blipFill>
          <a:blip r:embed="rId2"/>
          <a:stretch>
            <a:fillRect/>
          </a:stretch>
        </p:blipFill>
        <p:spPr>
          <a:xfrm>
            <a:off x="1214437" y="2381387"/>
            <a:ext cx="6715125" cy="1990725"/>
          </a:xfrm>
          <a:prstGeom prst="rect">
            <a:avLst/>
          </a:prstGeom>
        </p:spPr>
      </p:pic>
    </p:spTree>
    <p:extLst>
      <p:ext uri="{BB962C8B-B14F-4D97-AF65-F5344CB8AC3E}">
        <p14:creationId xmlns:p14="http://schemas.microsoft.com/office/powerpoint/2010/main" val="3398292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5006" y="1233937"/>
            <a:ext cx="4429594" cy="281615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spcAft>
                <a:spcPts val="600"/>
              </a:spcAft>
              <a:buFont typeface="Wingdings" panose="05000000000000000000" pitchFamily="2" charset="2"/>
              <a:buChar char="Ø"/>
            </a:pPr>
            <a:r>
              <a:rPr lang="en-US" sz="1800" dirty="0">
                <a:solidFill>
                  <a:schemeClr val="accent6">
                    <a:lumMod val="50000"/>
                  </a:schemeClr>
                </a:solidFill>
              </a:rPr>
              <a:t>Fast neutrons and heavy ions produce cascade displacements</a:t>
            </a:r>
          </a:p>
          <a:p>
            <a:pPr marL="214313" indent="-214313">
              <a:spcAft>
                <a:spcPts val="600"/>
              </a:spcAft>
              <a:buFont typeface="Wingdings" panose="05000000000000000000" pitchFamily="2" charset="2"/>
              <a:buChar char="Ø"/>
            </a:pPr>
            <a:r>
              <a:rPr lang="en-US" sz="1800" dirty="0">
                <a:solidFill>
                  <a:schemeClr val="accent6">
                    <a:lumMod val="50000"/>
                  </a:schemeClr>
                </a:solidFill>
              </a:rPr>
              <a:t>Electron irradiations create single </a:t>
            </a:r>
            <a:r>
              <a:rPr lang="en-US" sz="1800" dirty="0" err="1">
                <a:solidFill>
                  <a:schemeClr val="accent6">
                    <a:lumMod val="50000"/>
                  </a:schemeClr>
                </a:solidFill>
              </a:rPr>
              <a:t>Frenkel</a:t>
            </a:r>
            <a:r>
              <a:rPr lang="en-US" sz="1800" dirty="0">
                <a:solidFill>
                  <a:schemeClr val="accent6">
                    <a:lumMod val="50000"/>
                  </a:schemeClr>
                </a:solidFill>
              </a:rPr>
              <a:t> defects (point defects of interstitials and vacancies)</a:t>
            </a:r>
          </a:p>
          <a:p>
            <a:pPr marL="214313" indent="-214313">
              <a:spcAft>
                <a:spcPts val="600"/>
              </a:spcAft>
              <a:buFont typeface="Wingdings" panose="05000000000000000000" pitchFamily="2" charset="2"/>
              <a:buChar char="Ø"/>
            </a:pPr>
            <a:r>
              <a:rPr lang="en-US" sz="1800" dirty="0">
                <a:solidFill>
                  <a:schemeClr val="accent6">
                    <a:lumMod val="50000"/>
                  </a:schemeClr>
                </a:solidFill>
              </a:rPr>
              <a:t>Low energy protons and light ions create similar defects as electrons</a:t>
            </a:r>
          </a:p>
          <a:p>
            <a:pPr marL="214313" indent="-214313">
              <a:spcAft>
                <a:spcPts val="600"/>
              </a:spcAft>
              <a:buFont typeface="Wingdings" panose="05000000000000000000" pitchFamily="2" charset="2"/>
              <a:buChar char="Ø"/>
            </a:pPr>
            <a:r>
              <a:rPr lang="en-US" sz="1800" dirty="0">
                <a:solidFill>
                  <a:schemeClr val="accent6">
                    <a:lumMod val="50000"/>
                  </a:schemeClr>
                </a:solidFill>
              </a:rPr>
              <a:t>Diffusion of transmutation products Helium &amp; Hydrogen (embrittlement</a:t>
            </a:r>
            <a:r>
              <a:rPr lang="en-US" sz="1400" dirty="0">
                <a:solidFill>
                  <a:schemeClr val="accent6">
                    <a:lumMod val="50000"/>
                  </a:schemeClr>
                </a:solidFill>
              </a:rPr>
              <a:t>)</a:t>
            </a:r>
          </a:p>
        </p:txBody>
      </p:sp>
      <p:pic>
        <p:nvPicPr>
          <p:cNvPr id="4" name="Picture 3"/>
          <p:cNvPicPr>
            <a:picLocks noChangeAspect="1"/>
          </p:cNvPicPr>
          <p:nvPr/>
        </p:nvPicPr>
        <p:blipFill>
          <a:blip r:embed="rId2"/>
          <a:stretch>
            <a:fillRect/>
          </a:stretch>
        </p:blipFill>
        <p:spPr>
          <a:xfrm>
            <a:off x="0" y="1293478"/>
            <a:ext cx="4317167" cy="2452202"/>
          </a:xfrm>
          <a:prstGeom prst="rect">
            <a:avLst/>
          </a:prstGeom>
        </p:spPr>
      </p:pic>
      <p:sp>
        <p:nvSpPr>
          <p:cNvPr id="3" name="Text Placeholder 2">
            <a:extLst>
              <a:ext uri="{FF2B5EF4-FFF2-40B4-BE49-F238E27FC236}">
                <a16:creationId xmlns:a16="http://schemas.microsoft.com/office/drawing/2014/main" id="{5C23220C-0888-8D69-AF19-A3FC2B81F7DE}"/>
              </a:ext>
            </a:extLst>
          </p:cNvPr>
          <p:cNvSpPr>
            <a:spLocks noGrp="1"/>
          </p:cNvSpPr>
          <p:nvPr>
            <p:ph type="body" sz="quarter" idx="10"/>
          </p:nvPr>
        </p:nvSpPr>
        <p:spPr/>
        <p:txBody>
          <a:bodyPr/>
          <a:lstStyle/>
          <a:p>
            <a:r>
              <a:rPr lang="en-US" dirty="0"/>
              <a:t>Irradiation damage process</a:t>
            </a:r>
          </a:p>
        </p:txBody>
      </p:sp>
    </p:spTree>
    <p:extLst>
      <p:ext uri="{BB962C8B-B14F-4D97-AF65-F5344CB8AC3E}">
        <p14:creationId xmlns:p14="http://schemas.microsoft.com/office/powerpoint/2010/main" val="2803630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23220C-0888-8D69-AF19-A3FC2B81F7DE}"/>
              </a:ext>
            </a:extLst>
          </p:cNvPr>
          <p:cNvSpPr>
            <a:spLocks noGrp="1"/>
          </p:cNvSpPr>
          <p:nvPr>
            <p:ph type="body" sz="quarter" idx="10"/>
          </p:nvPr>
        </p:nvSpPr>
        <p:spPr/>
        <p:txBody>
          <a:bodyPr/>
          <a:lstStyle/>
          <a:p>
            <a:r>
              <a:rPr lang="en-US" dirty="0"/>
              <a:t>Irradiation damage process</a:t>
            </a:r>
          </a:p>
        </p:txBody>
      </p:sp>
      <p:pic>
        <p:nvPicPr>
          <p:cNvPr id="5" name="Picture 4" descr="A screenshot of a cell phone&#10;&#10;Description automatically generated">
            <a:extLst>
              <a:ext uri="{FF2B5EF4-FFF2-40B4-BE49-F238E27FC236}">
                <a16:creationId xmlns:a16="http://schemas.microsoft.com/office/drawing/2014/main" id="{8796DD51-EC58-899A-6A15-9D6D51C84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543" y="857692"/>
            <a:ext cx="6278914" cy="4038901"/>
          </a:xfrm>
          <a:prstGeom prst="rect">
            <a:avLst/>
          </a:prstGeom>
        </p:spPr>
      </p:pic>
    </p:spTree>
    <p:extLst>
      <p:ext uri="{BB962C8B-B14F-4D97-AF65-F5344CB8AC3E}">
        <p14:creationId xmlns:p14="http://schemas.microsoft.com/office/powerpoint/2010/main" val="1350675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0D4E90-80B1-6AB5-8887-1F2874AC9980}"/>
              </a:ext>
            </a:extLst>
          </p:cNvPr>
          <p:cNvSpPr>
            <a:spLocks noGrp="1"/>
          </p:cNvSpPr>
          <p:nvPr>
            <p:ph type="body" sz="quarter" idx="11"/>
          </p:nvPr>
        </p:nvSpPr>
        <p:spPr>
          <a:xfrm>
            <a:off x="5256001" y="1073944"/>
            <a:ext cx="3480260" cy="3488328"/>
          </a:xfrm>
        </p:spPr>
        <p:txBody>
          <a:bodyPr/>
          <a:lstStyle/>
          <a:p>
            <a:r>
              <a:rPr lang="en-US" sz="2000" dirty="0"/>
              <a:t>High temperatures</a:t>
            </a:r>
          </a:p>
          <a:p>
            <a:endParaRPr lang="en-US" sz="2000" dirty="0"/>
          </a:p>
          <a:p>
            <a:r>
              <a:rPr lang="en-US" sz="2000" dirty="0"/>
              <a:t>High neutron fluences</a:t>
            </a:r>
          </a:p>
          <a:p>
            <a:endParaRPr lang="en-US" sz="2000" dirty="0"/>
          </a:p>
          <a:p>
            <a:r>
              <a:rPr lang="en-US" sz="2000" dirty="0"/>
              <a:t>Corrosive cooling fluids</a:t>
            </a:r>
          </a:p>
          <a:p>
            <a:endParaRPr lang="en-US" sz="2000" dirty="0"/>
          </a:p>
          <a:p>
            <a:r>
              <a:rPr lang="en-US" sz="2000" dirty="0"/>
              <a:t>High pressure</a:t>
            </a:r>
          </a:p>
          <a:p>
            <a:endParaRPr lang="en-US" sz="2000" dirty="0"/>
          </a:p>
          <a:p>
            <a:r>
              <a:rPr lang="en-US" sz="2000" dirty="0"/>
              <a:t>Long lifetimes</a:t>
            </a:r>
          </a:p>
        </p:txBody>
      </p:sp>
      <p:sp>
        <p:nvSpPr>
          <p:cNvPr id="3" name="Text Placeholder 2">
            <a:extLst>
              <a:ext uri="{FF2B5EF4-FFF2-40B4-BE49-F238E27FC236}">
                <a16:creationId xmlns:a16="http://schemas.microsoft.com/office/drawing/2014/main" id="{C6FDAC1F-F397-B2D3-B899-589F102F1395}"/>
              </a:ext>
            </a:extLst>
          </p:cNvPr>
          <p:cNvSpPr>
            <a:spLocks noGrp="1"/>
          </p:cNvSpPr>
          <p:nvPr>
            <p:ph type="body" sz="quarter" idx="10"/>
          </p:nvPr>
        </p:nvSpPr>
        <p:spPr/>
        <p:txBody>
          <a:bodyPr/>
          <a:lstStyle/>
          <a:p>
            <a:r>
              <a:rPr lang="en-US" dirty="0"/>
              <a:t>Advanced reactor concepts</a:t>
            </a:r>
          </a:p>
        </p:txBody>
      </p:sp>
      <p:pic>
        <p:nvPicPr>
          <p:cNvPr id="5" name="Picture 4" descr="Diagram&#10;&#10;Description automatically generated">
            <a:extLst>
              <a:ext uri="{FF2B5EF4-FFF2-40B4-BE49-F238E27FC236}">
                <a16:creationId xmlns:a16="http://schemas.microsoft.com/office/drawing/2014/main" id="{7507F95A-CF05-3220-3E44-254EE4A7EBF0}"/>
              </a:ext>
            </a:extLst>
          </p:cNvPr>
          <p:cNvPicPr>
            <a:picLocks noChangeAspect="1"/>
          </p:cNvPicPr>
          <p:nvPr/>
        </p:nvPicPr>
        <p:blipFill>
          <a:blip r:embed="rId2"/>
          <a:stretch>
            <a:fillRect/>
          </a:stretch>
        </p:blipFill>
        <p:spPr>
          <a:xfrm>
            <a:off x="77587" y="787399"/>
            <a:ext cx="5092013" cy="3196953"/>
          </a:xfrm>
          <a:prstGeom prst="rect">
            <a:avLst/>
          </a:prstGeom>
        </p:spPr>
      </p:pic>
      <p:pic>
        <p:nvPicPr>
          <p:cNvPr id="7" name="Graphic 6" descr="Flag with solid fill">
            <a:extLst>
              <a:ext uri="{FF2B5EF4-FFF2-40B4-BE49-F238E27FC236}">
                <a16:creationId xmlns:a16="http://schemas.microsoft.com/office/drawing/2014/main" id="{B57895BF-FCC3-2E5D-2D6A-635BBC1343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9831" y="745724"/>
            <a:ext cx="680400" cy="680400"/>
          </a:xfrm>
          <a:prstGeom prst="rect">
            <a:avLst/>
          </a:prstGeom>
        </p:spPr>
      </p:pic>
      <p:pic>
        <p:nvPicPr>
          <p:cNvPr id="8" name="Graphic 7" descr="Flag with solid fill">
            <a:extLst>
              <a:ext uri="{FF2B5EF4-FFF2-40B4-BE49-F238E27FC236}">
                <a16:creationId xmlns:a16="http://schemas.microsoft.com/office/drawing/2014/main" id="{E4EA59C0-4E02-01F5-7B13-3A1F517CCA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84200" y="1467799"/>
            <a:ext cx="680400" cy="680400"/>
          </a:xfrm>
          <a:prstGeom prst="rect">
            <a:avLst/>
          </a:prstGeom>
        </p:spPr>
      </p:pic>
      <p:pic>
        <p:nvPicPr>
          <p:cNvPr id="9" name="Graphic 8" descr="Flag with solid fill">
            <a:extLst>
              <a:ext uri="{FF2B5EF4-FFF2-40B4-BE49-F238E27FC236}">
                <a16:creationId xmlns:a16="http://schemas.microsoft.com/office/drawing/2014/main" id="{9E07DAE4-23D0-47B7-4317-5CD725EA2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9248" y="2231550"/>
            <a:ext cx="680400" cy="680400"/>
          </a:xfrm>
          <a:prstGeom prst="rect">
            <a:avLst/>
          </a:prstGeom>
        </p:spPr>
      </p:pic>
      <p:sp>
        <p:nvSpPr>
          <p:cNvPr id="10" name="TextBox 9">
            <a:extLst>
              <a:ext uri="{FF2B5EF4-FFF2-40B4-BE49-F238E27FC236}">
                <a16:creationId xmlns:a16="http://schemas.microsoft.com/office/drawing/2014/main" id="{0A5E9307-6B2A-7CE1-C078-0AC953DDBB04}"/>
              </a:ext>
            </a:extLst>
          </p:cNvPr>
          <p:cNvSpPr txBox="1"/>
          <p:nvPr/>
        </p:nvSpPr>
        <p:spPr>
          <a:xfrm>
            <a:off x="1100112" y="3900851"/>
            <a:ext cx="4196182" cy="107721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buFont typeface="Wingdings" panose="05000000000000000000" pitchFamily="2" charset="2"/>
              <a:buChar char="ü"/>
            </a:pPr>
            <a:r>
              <a:rPr lang="en-US" sz="1600" dirty="0"/>
              <a:t>Operating temperature = 300 – 1000 </a:t>
            </a:r>
            <a:r>
              <a:rPr lang="en-US" sz="1600" baseline="30000" dirty="0" err="1"/>
              <a:t>o</a:t>
            </a:r>
            <a:r>
              <a:rPr lang="en-US" sz="1600" dirty="0" err="1"/>
              <a:t>C</a:t>
            </a:r>
            <a:endParaRPr lang="en-US" sz="1600" dirty="0"/>
          </a:p>
          <a:p>
            <a:pPr marL="285750" indent="-285750">
              <a:buFont typeface="Wingdings" panose="05000000000000000000" pitchFamily="2" charset="2"/>
              <a:buChar char="ü"/>
            </a:pPr>
            <a:r>
              <a:rPr lang="en-US" sz="1600" dirty="0"/>
              <a:t>Neutron energy &lt; 1 – 3 MeV</a:t>
            </a:r>
          </a:p>
          <a:p>
            <a:pPr marL="285750" indent="-285750">
              <a:buFont typeface="Wingdings" panose="05000000000000000000" pitchFamily="2" charset="2"/>
              <a:buChar char="ü"/>
            </a:pPr>
            <a:r>
              <a:rPr lang="en-US" sz="1600" dirty="0"/>
              <a:t>Dose range = ~ 30 – 200dpa</a:t>
            </a:r>
          </a:p>
          <a:p>
            <a:pPr marL="285750" indent="-285750">
              <a:buFont typeface="Wingdings" panose="05000000000000000000" pitchFamily="2" charset="2"/>
              <a:buChar char="ü"/>
            </a:pPr>
            <a:r>
              <a:rPr lang="en-US" sz="1600" dirty="0"/>
              <a:t>Time of operation – 10s of years</a:t>
            </a:r>
            <a:endParaRPr lang="en-US" sz="1400" dirty="0"/>
          </a:p>
        </p:txBody>
      </p:sp>
    </p:spTree>
    <p:extLst>
      <p:ext uri="{BB962C8B-B14F-4D97-AF65-F5344CB8AC3E}">
        <p14:creationId xmlns:p14="http://schemas.microsoft.com/office/powerpoint/2010/main" val="1042989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Reactor pressure vessel alloy</a:t>
            </a:r>
          </a:p>
        </p:txBody>
      </p:sp>
      <p:sp>
        <p:nvSpPr>
          <p:cNvPr id="4" name="Text Placeholder 2">
            <a:extLst>
              <a:ext uri="{FF2B5EF4-FFF2-40B4-BE49-F238E27FC236}">
                <a16:creationId xmlns:a16="http://schemas.microsoft.com/office/drawing/2014/main" id="{FEB43EDF-E391-A858-EC93-D211E5F20B09}"/>
              </a:ext>
            </a:extLst>
          </p:cNvPr>
          <p:cNvSpPr txBox="1">
            <a:spLocks/>
          </p:cNvSpPr>
          <p:nvPr/>
        </p:nvSpPr>
        <p:spPr>
          <a:xfrm>
            <a:off x="1557867" y="1059875"/>
            <a:ext cx="7298552" cy="35234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solidFill>
                  <a:srgbClr val="005F83"/>
                </a:solidFill>
                <a:latin typeface="Orgon Slab Light"/>
              </a:rPr>
              <a:t>Normal development cycle</a:t>
            </a:r>
          </a:p>
          <a:p>
            <a:pPr marL="457200" indent="-457200">
              <a:buFont typeface="+mj-lt"/>
              <a:buAutoNum type="arabicPeriod"/>
            </a:pPr>
            <a:r>
              <a:rPr lang="en-US" sz="2400" dirty="0">
                <a:solidFill>
                  <a:srgbClr val="005F83"/>
                </a:solidFill>
                <a:latin typeface="Orgon Slab Light"/>
              </a:rPr>
              <a:t>Conceive</a:t>
            </a:r>
          </a:p>
          <a:p>
            <a:pPr marL="457200" indent="-457200">
              <a:buFont typeface="+mj-lt"/>
              <a:buAutoNum type="arabicPeriod"/>
            </a:pPr>
            <a:r>
              <a:rPr lang="en-US" sz="2400" dirty="0">
                <a:solidFill>
                  <a:srgbClr val="005F83"/>
                </a:solidFill>
                <a:latin typeface="Orgon Slab Light"/>
              </a:rPr>
              <a:t>Experimental testing</a:t>
            </a:r>
          </a:p>
          <a:p>
            <a:pPr marL="457200" indent="-457200">
              <a:buFont typeface="+mj-lt"/>
              <a:buAutoNum type="arabicPeriod"/>
            </a:pPr>
            <a:r>
              <a:rPr lang="en-US" sz="2400" dirty="0">
                <a:solidFill>
                  <a:srgbClr val="005F83"/>
                </a:solidFill>
                <a:latin typeface="Orgon Slab Light"/>
              </a:rPr>
              <a:t>Irradiation testing*</a:t>
            </a:r>
          </a:p>
          <a:p>
            <a:pPr marL="457200" indent="-457200">
              <a:buFont typeface="+mj-lt"/>
              <a:buAutoNum type="arabicPeriod"/>
            </a:pPr>
            <a:r>
              <a:rPr lang="en-US" sz="2400" dirty="0">
                <a:solidFill>
                  <a:srgbClr val="005F83"/>
                </a:solidFill>
                <a:latin typeface="Orgon Slab Light"/>
              </a:rPr>
              <a:t>Optimize</a:t>
            </a:r>
          </a:p>
          <a:p>
            <a:pPr marL="457200" indent="-457200">
              <a:buFont typeface="+mj-lt"/>
              <a:buAutoNum type="arabicPeriod"/>
            </a:pPr>
            <a:r>
              <a:rPr lang="en-US" sz="2400" dirty="0">
                <a:solidFill>
                  <a:srgbClr val="005F83"/>
                </a:solidFill>
                <a:latin typeface="Orgon Slab Light"/>
              </a:rPr>
              <a:t>Transition to full scale production*</a:t>
            </a:r>
          </a:p>
          <a:p>
            <a:pPr marL="457200" indent="-457200">
              <a:buFont typeface="+mj-lt"/>
              <a:buAutoNum type="arabicPeriod"/>
            </a:pPr>
            <a:r>
              <a:rPr lang="en-US" sz="2400" dirty="0">
                <a:solidFill>
                  <a:srgbClr val="005F83"/>
                </a:solidFill>
                <a:latin typeface="Orgon Slab Light"/>
              </a:rPr>
              <a:t>Certify</a:t>
            </a:r>
          </a:p>
          <a:p>
            <a:pPr marL="0" indent="0">
              <a:buNone/>
            </a:pPr>
            <a:endParaRPr lang="en-US" sz="1100" dirty="0">
              <a:solidFill>
                <a:srgbClr val="005F83"/>
              </a:solidFill>
              <a:latin typeface="Orgon Slab Light"/>
            </a:endParaRPr>
          </a:p>
          <a:p>
            <a:r>
              <a:rPr lang="en-US" sz="2400" dirty="0">
                <a:solidFill>
                  <a:srgbClr val="005F83"/>
                </a:solidFill>
                <a:latin typeface="Orgon Slab Light"/>
              </a:rPr>
              <a:t>Cycle is optimistically 20 years</a:t>
            </a:r>
          </a:p>
          <a:p>
            <a:endParaRPr lang="en-US" dirty="0"/>
          </a:p>
        </p:txBody>
      </p:sp>
    </p:spTree>
    <p:extLst>
      <p:ext uri="{BB962C8B-B14F-4D97-AF65-F5344CB8AC3E}">
        <p14:creationId xmlns:p14="http://schemas.microsoft.com/office/powerpoint/2010/main" val="638924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Reactor pressure vessel alloy</a:t>
            </a:r>
          </a:p>
        </p:txBody>
      </p:sp>
      <p:sp>
        <p:nvSpPr>
          <p:cNvPr id="4" name="Text Placeholder 2">
            <a:extLst>
              <a:ext uri="{FF2B5EF4-FFF2-40B4-BE49-F238E27FC236}">
                <a16:creationId xmlns:a16="http://schemas.microsoft.com/office/drawing/2014/main" id="{FEB43EDF-E391-A858-EC93-D211E5F20B09}"/>
              </a:ext>
            </a:extLst>
          </p:cNvPr>
          <p:cNvSpPr txBox="1">
            <a:spLocks/>
          </p:cNvSpPr>
          <p:nvPr/>
        </p:nvSpPr>
        <p:spPr>
          <a:xfrm>
            <a:off x="1557867" y="1059875"/>
            <a:ext cx="7298552" cy="35234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solidFill>
                  <a:srgbClr val="005F83"/>
                </a:solidFill>
                <a:latin typeface="Orgon Slab Light"/>
              </a:rPr>
              <a:t>Normal development cycle</a:t>
            </a:r>
          </a:p>
          <a:p>
            <a:pPr marL="457200" indent="-457200">
              <a:buFont typeface="+mj-lt"/>
              <a:buAutoNum type="arabicPeriod"/>
            </a:pPr>
            <a:r>
              <a:rPr lang="en-US" sz="2400" dirty="0">
                <a:solidFill>
                  <a:srgbClr val="005F83"/>
                </a:solidFill>
                <a:latin typeface="Orgon Slab Light"/>
              </a:rPr>
              <a:t>Conceive</a:t>
            </a:r>
          </a:p>
          <a:p>
            <a:pPr marL="457200" indent="-457200">
              <a:buFont typeface="+mj-lt"/>
              <a:buAutoNum type="arabicPeriod"/>
            </a:pPr>
            <a:r>
              <a:rPr lang="en-US" sz="2400" dirty="0">
                <a:solidFill>
                  <a:srgbClr val="005F83"/>
                </a:solidFill>
                <a:latin typeface="Orgon Slab Light"/>
              </a:rPr>
              <a:t>Experimental testing</a:t>
            </a:r>
          </a:p>
          <a:p>
            <a:pPr marL="457200" indent="-457200">
              <a:buFont typeface="+mj-lt"/>
              <a:buAutoNum type="arabicPeriod"/>
            </a:pPr>
            <a:r>
              <a:rPr lang="en-US" sz="2400" dirty="0">
                <a:solidFill>
                  <a:srgbClr val="005F83"/>
                </a:solidFill>
                <a:latin typeface="Orgon Slab Light"/>
              </a:rPr>
              <a:t>Irradiation testing*</a:t>
            </a:r>
          </a:p>
          <a:p>
            <a:pPr marL="457200" indent="-457200">
              <a:buFont typeface="+mj-lt"/>
              <a:buAutoNum type="arabicPeriod"/>
            </a:pPr>
            <a:r>
              <a:rPr lang="en-US" sz="2400" dirty="0">
                <a:solidFill>
                  <a:srgbClr val="005F83"/>
                </a:solidFill>
                <a:latin typeface="Orgon Slab Light"/>
              </a:rPr>
              <a:t>Optimize</a:t>
            </a:r>
          </a:p>
          <a:p>
            <a:pPr marL="457200" indent="-457200">
              <a:buFont typeface="+mj-lt"/>
              <a:buAutoNum type="arabicPeriod"/>
            </a:pPr>
            <a:r>
              <a:rPr lang="en-US" sz="2400" dirty="0">
                <a:solidFill>
                  <a:srgbClr val="005F83"/>
                </a:solidFill>
                <a:latin typeface="Orgon Slab Light"/>
              </a:rPr>
              <a:t>Transition to full scale production*</a:t>
            </a:r>
          </a:p>
          <a:p>
            <a:pPr marL="457200" indent="-457200">
              <a:buFont typeface="+mj-lt"/>
              <a:buAutoNum type="arabicPeriod"/>
            </a:pPr>
            <a:r>
              <a:rPr lang="en-US" sz="2400" dirty="0">
                <a:solidFill>
                  <a:srgbClr val="005F83"/>
                </a:solidFill>
                <a:latin typeface="Orgon Slab Light"/>
              </a:rPr>
              <a:t>Certify</a:t>
            </a:r>
          </a:p>
          <a:p>
            <a:pPr marL="0" indent="0">
              <a:buNone/>
            </a:pPr>
            <a:endParaRPr lang="en-US" sz="1100" dirty="0">
              <a:solidFill>
                <a:srgbClr val="005F83"/>
              </a:solidFill>
              <a:latin typeface="Orgon Slab Light"/>
            </a:endParaRPr>
          </a:p>
          <a:p>
            <a:r>
              <a:rPr lang="en-US" sz="2400" dirty="0">
                <a:solidFill>
                  <a:srgbClr val="005F83"/>
                </a:solidFill>
                <a:latin typeface="Orgon Slab Light"/>
              </a:rPr>
              <a:t>Cycle is optimistically 20 years</a:t>
            </a:r>
          </a:p>
          <a:p>
            <a:endParaRPr lang="en-US" dirty="0"/>
          </a:p>
        </p:txBody>
      </p:sp>
      <p:sp>
        <p:nvSpPr>
          <p:cNvPr id="5" name="Arrow: Curved Right 4">
            <a:extLst>
              <a:ext uri="{FF2B5EF4-FFF2-40B4-BE49-F238E27FC236}">
                <a16:creationId xmlns:a16="http://schemas.microsoft.com/office/drawing/2014/main" id="{0338F2D2-17F9-C90D-979D-3EA06EE5EBC5}"/>
              </a:ext>
            </a:extLst>
          </p:cNvPr>
          <p:cNvSpPr/>
          <p:nvPr/>
        </p:nvSpPr>
        <p:spPr>
          <a:xfrm rot="10800000" flipH="1">
            <a:off x="616688" y="1601971"/>
            <a:ext cx="767773" cy="156520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01041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DE224-A558-BC70-B6E7-9B3B0474FA62}"/>
              </a:ext>
            </a:extLst>
          </p:cNvPr>
          <p:cNvSpPr>
            <a:spLocks noGrp="1"/>
          </p:cNvSpPr>
          <p:nvPr>
            <p:ph type="body" sz="quarter" idx="11"/>
          </p:nvPr>
        </p:nvSpPr>
        <p:spPr/>
        <p:txBody>
          <a:bodyPr/>
          <a:lstStyle/>
          <a:p>
            <a:r>
              <a:rPr lang="en-US" dirty="0"/>
              <a:t>The need for “Advanced Metals and Alloys”</a:t>
            </a:r>
          </a:p>
          <a:p>
            <a:r>
              <a:rPr lang="en-US" dirty="0"/>
              <a:t>New alloy development</a:t>
            </a:r>
          </a:p>
          <a:p>
            <a:r>
              <a:rPr lang="en-US" dirty="0"/>
              <a:t>High-throughput development</a:t>
            </a:r>
          </a:p>
          <a:p>
            <a:r>
              <a:rPr lang="en-US" dirty="0"/>
              <a:t>Conclusions</a:t>
            </a:r>
          </a:p>
        </p:txBody>
      </p:sp>
      <p:sp>
        <p:nvSpPr>
          <p:cNvPr id="3" name="Text Placeholder 2">
            <a:extLst>
              <a:ext uri="{FF2B5EF4-FFF2-40B4-BE49-F238E27FC236}">
                <a16:creationId xmlns:a16="http://schemas.microsoft.com/office/drawing/2014/main" id="{B1E1FB2E-AF55-3502-4933-73B639FD0441}"/>
              </a:ext>
            </a:extLst>
          </p:cNvPr>
          <p:cNvSpPr>
            <a:spLocks noGrp="1"/>
          </p:cNvSpPr>
          <p:nvPr>
            <p:ph type="body" sz="quarter" idx="10"/>
          </p:nvPr>
        </p:nvSpPr>
        <p:spPr/>
        <p:txBody>
          <a:bodyPr/>
          <a:lstStyle/>
          <a:p>
            <a:r>
              <a:rPr lang="en-US" dirty="0"/>
              <a:t>Outline</a:t>
            </a:r>
          </a:p>
        </p:txBody>
      </p:sp>
    </p:spTree>
    <p:extLst>
      <p:ext uri="{BB962C8B-B14F-4D97-AF65-F5344CB8AC3E}">
        <p14:creationId xmlns:p14="http://schemas.microsoft.com/office/powerpoint/2010/main" val="53889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2322" y="802035"/>
            <a:ext cx="6283543" cy="403187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spcAft>
                <a:spcPts val="1200"/>
              </a:spcAft>
              <a:buFont typeface="Arial" panose="020B0604020202020204" pitchFamily="34" charset="0"/>
              <a:buChar char="•"/>
            </a:pPr>
            <a:r>
              <a:rPr lang="en-US" sz="1800" dirty="0">
                <a:solidFill>
                  <a:schemeClr val="accent6"/>
                </a:solidFill>
              </a:rPr>
              <a:t>Have radiation stable microstructure with reasonable density of small defect clusters and/or precipitates contributing to hardening</a:t>
            </a:r>
          </a:p>
          <a:p>
            <a:pPr marL="214313" indent="-214313">
              <a:spcAft>
                <a:spcPts val="1200"/>
              </a:spcAft>
              <a:buFont typeface="Arial" panose="020B0604020202020204" pitchFamily="34" charset="0"/>
              <a:buChar char="•"/>
            </a:pPr>
            <a:r>
              <a:rPr lang="en-US" sz="1800" dirty="0">
                <a:solidFill>
                  <a:schemeClr val="accent6"/>
                </a:solidFill>
              </a:rPr>
              <a:t>Enhanced point defect recombination = reducing large clustering and extended defects = reducing radiation induced changes and radiation effects</a:t>
            </a:r>
          </a:p>
          <a:p>
            <a:pPr marL="214313" indent="-214313">
              <a:spcAft>
                <a:spcPts val="1200"/>
              </a:spcAft>
              <a:buFont typeface="Arial" panose="020B0604020202020204" pitchFamily="34" charset="0"/>
              <a:buChar char="•"/>
            </a:pPr>
            <a:r>
              <a:rPr lang="en-US" sz="1800" dirty="0">
                <a:solidFill>
                  <a:schemeClr val="accent6"/>
                </a:solidFill>
              </a:rPr>
              <a:t>Typical radiation resistant materials have a softer matrix with hard phases dispersed in them – dispersion strengthening.</a:t>
            </a:r>
          </a:p>
          <a:p>
            <a:pPr marL="214313" indent="-214313">
              <a:spcAft>
                <a:spcPts val="1200"/>
              </a:spcAft>
              <a:buFont typeface="Arial" panose="020B0604020202020204" pitchFamily="34" charset="0"/>
              <a:buChar char="•"/>
            </a:pPr>
            <a:r>
              <a:rPr lang="en-US" sz="1800" dirty="0">
                <a:solidFill>
                  <a:schemeClr val="accent6"/>
                </a:solidFill>
              </a:rPr>
              <a:t>Hard dispersoids strengthen material, reduce creep and are sinks for defects.</a:t>
            </a:r>
          </a:p>
          <a:p>
            <a:pPr marL="214313" indent="-214313">
              <a:spcAft>
                <a:spcPts val="1200"/>
              </a:spcAft>
              <a:buFont typeface="Arial" panose="020B0604020202020204" pitchFamily="34" charset="0"/>
              <a:buChar char="•"/>
            </a:pPr>
            <a:r>
              <a:rPr lang="en-US" sz="1800" dirty="0">
                <a:solidFill>
                  <a:schemeClr val="accent6"/>
                </a:solidFill>
              </a:rPr>
              <a:t>Ductile matrix with significant amount of dispersed phases should be the TARGET ! </a:t>
            </a:r>
          </a:p>
        </p:txBody>
      </p:sp>
      <p:grpSp>
        <p:nvGrpSpPr>
          <p:cNvPr id="5" name="Group 4"/>
          <p:cNvGrpSpPr/>
          <p:nvPr/>
        </p:nvGrpSpPr>
        <p:grpSpPr>
          <a:xfrm>
            <a:off x="134322" y="1234708"/>
            <a:ext cx="2325343" cy="1792027"/>
            <a:chOff x="3755798" y="1673849"/>
            <a:chExt cx="4680404" cy="3510303"/>
          </a:xfrm>
        </p:grpSpPr>
        <p:grpSp>
          <p:nvGrpSpPr>
            <p:cNvPr id="6" name="Group 5"/>
            <p:cNvGrpSpPr/>
            <p:nvPr/>
          </p:nvGrpSpPr>
          <p:grpSpPr>
            <a:xfrm>
              <a:off x="3755798" y="1673849"/>
              <a:ext cx="4680404" cy="3510303"/>
              <a:chOff x="395705" y="2697992"/>
              <a:chExt cx="4680404" cy="3510303"/>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05" y="2697992"/>
                <a:ext cx="4680404" cy="3510303"/>
              </a:xfrm>
              <a:prstGeom prst="rect">
                <a:avLst/>
              </a:prstGeom>
            </p:spPr>
          </p:pic>
          <p:sp>
            <p:nvSpPr>
              <p:cNvPr id="9" name="Rectangle 8"/>
              <p:cNvSpPr/>
              <p:nvPr/>
            </p:nvSpPr>
            <p:spPr>
              <a:xfrm>
                <a:off x="481263" y="2738438"/>
                <a:ext cx="623637" cy="189246"/>
              </a:xfrm>
              <a:prstGeom prst="rect">
                <a:avLst/>
              </a:prstGeom>
              <a:solidFill>
                <a:srgbClr val="163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0" name="Rectangle 9"/>
              <p:cNvSpPr/>
              <p:nvPr/>
            </p:nvSpPr>
            <p:spPr>
              <a:xfrm>
                <a:off x="2166939" y="2990850"/>
                <a:ext cx="1109662" cy="222584"/>
              </a:xfrm>
              <a:prstGeom prst="rect">
                <a:avLst/>
              </a:prstGeom>
              <a:solidFill>
                <a:srgbClr val="163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sp>
          <p:nvSpPr>
            <p:cNvPr id="7" name="Rectangle 6"/>
            <p:cNvSpPr/>
            <p:nvPr/>
          </p:nvSpPr>
          <p:spPr>
            <a:xfrm>
              <a:off x="7848600" y="4991100"/>
              <a:ext cx="349250" cy="101600"/>
            </a:xfrm>
            <a:prstGeom prst="rect">
              <a:avLst/>
            </a:prstGeom>
            <a:solidFill>
              <a:srgbClr val="316394"/>
            </a:solidFill>
            <a:ln>
              <a:solidFill>
                <a:srgbClr val="2F6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sp>
        <p:nvSpPr>
          <p:cNvPr id="3" name="Text Placeholder 2">
            <a:extLst>
              <a:ext uri="{FF2B5EF4-FFF2-40B4-BE49-F238E27FC236}">
                <a16:creationId xmlns:a16="http://schemas.microsoft.com/office/drawing/2014/main" id="{9FA6202C-565E-52BD-4A90-756E455715B2}"/>
              </a:ext>
            </a:extLst>
          </p:cNvPr>
          <p:cNvSpPr>
            <a:spLocks noGrp="1"/>
          </p:cNvSpPr>
          <p:nvPr>
            <p:ph type="body" sz="quarter" idx="10"/>
          </p:nvPr>
        </p:nvSpPr>
        <p:spPr/>
        <p:txBody>
          <a:bodyPr/>
          <a:lstStyle/>
          <a:p>
            <a:r>
              <a:rPr lang="en-US" sz="4000" dirty="0"/>
              <a:t>Radiation resistant materials</a:t>
            </a:r>
          </a:p>
        </p:txBody>
      </p:sp>
    </p:spTree>
    <p:extLst>
      <p:ext uri="{BB962C8B-B14F-4D97-AF65-F5344CB8AC3E}">
        <p14:creationId xmlns:p14="http://schemas.microsoft.com/office/powerpoint/2010/main" val="2301582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80FE6E-BE21-1719-E774-C7A2C608C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800" y="1127458"/>
            <a:ext cx="6055200" cy="3544027"/>
          </a:xfrm>
          <a:prstGeom prst="rect">
            <a:avLst/>
          </a:prstGeom>
        </p:spPr>
      </p:pic>
      <p:sp>
        <p:nvSpPr>
          <p:cNvPr id="3" name="Text Placeholder 2">
            <a:extLst>
              <a:ext uri="{FF2B5EF4-FFF2-40B4-BE49-F238E27FC236}">
                <a16:creationId xmlns:a16="http://schemas.microsoft.com/office/drawing/2014/main" id="{92D3509E-33E4-2FC6-3F47-54D9D39135CF}"/>
              </a:ext>
            </a:extLst>
          </p:cNvPr>
          <p:cNvSpPr>
            <a:spLocks noGrp="1"/>
          </p:cNvSpPr>
          <p:nvPr>
            <p:ph type="body" sz="quarter" idx="10"/>
          </p:nvPr>
        </p:nvSpPr>
        <p:spPr/>
        <p:txBody>
          <a:bodyPr/>
          <a:lstStyle/>
          <a:p>
            <a:r>
              <a:rPr lang="en-US" sz="4000" dirty="0"/>
              <a:t>Strategy to accelerate development</a:t>
            </a:r>
          </a:p>
        </p:txBody>
      </p:sp>
    </p:spTree>
    <p:extLst>
      <p:ext uri="{BB962C8B-B14F-4D97-AF65-F5344CB8AC3E}">
        <p14:creationId xmlns:p14="http://schemas.microsoft.com/office/powerpoint/2010/main" val="1732630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2" name="Connector: Elbow 191">
            <a:extLst>
              <a:ext uri="{FF2B5EF4-FFF2-40B4-BE49-F238E27FC236}">
                <a16:creationId xmlns:a16="http://schemas.microsoft.com/office/drawing/2014/main" id="{594DE5FD-4881-48F6-8A54-0A43B7F167C1}"/>
              </a:ext>
            </a:extLst>
          </p:cNvPr>
          <p:cNvCxnSpPr>
            <a:cxnSpLocks/>
            <a:stCxn id="123" idx="0"/>
            <a:endCxn id="47" idx="2"/>
          </p:cNvCxnSpPr>
          <p:nvPr/>
        </p:nvCxnSpPr>
        <p:spPr>
          <a:xfrm rot="16200000" flipV="1">
            <a:off x="3076372" y="334339"/>
            <a:ext cx="329615" cy="61922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8" name="Connector: Elbow 197">
            <a:extLst>
              <a:ext uri="{FF2B5EF4-FFF2-40B4-BE49-F238E27FC236}">
                <a16:creationId xmlns:a16="http://schemas.microsoft.com/office/drawing/2014/main" id="{67215F41-EC8E-44D3-80FF-A8D3E2ED3773}"/>
              </a:ext>
            </a:extLst>
          </p:cNvPr>
          <p:cNvCxnSpPr>
            <a:cxnSpLocks/>
            <a:stCxn id="123" idx="0"/>
            <a:endCxn id="49" idx="2"/>
          </p:cNvCxnSpPr>
          <p:nvPr/>
        </p:nvCxnSpPr>
        <p:spPr>
          <a:xfrm rot="5400000" flipH="1" flipV="1">
            <a:off x="3696270" y="335012"/>
            <a:ext cx="328270" cy="61922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2" name="Connector: Elbow 201">
            <a:extLst>
              <a:ext uri="{FF2B5EF4-FFF2-40B4-BE49-F238E27FC236}">
                <a16:creationId xmlns:a16="http://schemas.microsoft.com/office/drawing/2014/main" id="{0420F75E-DFEE-4B18-A746-9CBAADC8901D}"/>
              </a:ext>
            </a:extLst>
          </p:cNvPr>
          <p:cNvCxnSpPr>
            <a:cxnSpLocks/>
            <a:stCxn id="123" idx="2"/>
            <a:endCxn id="50" idx="0"/>
          </p:cNvCxnSpPr>
          <p:nvPr/>
        </p:nvCxnSpPr>
        <p:spPr>
          <a:xfrm rot="5400000">
            <a:off x="3098002" y="3794417"/>
            <a:ext cx="283665" cy="62191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6" name="Connector: Elbow 205">
            <a:extLst>
              <a:ext uri="{FF2B5EF4-FFF2-40B4-BE49-F238E27FC236}">
                <a16:creationId xmlns:a16="http://schemas.microsoft.com/office/drawing/2014/main" id="{18351F5A-5C5B-4198-BDC5-EFF8B26E27B0}"/>
              </a:ext>
            </a:extLst>
          </p:cNvPr>
          <p:cNvCxnSpPr>
            <a:cxnSpLocks/>
            <a:stCxn id="123" idx="2"/>
            <a:endCxn id="48" idx="0"/>
          </p:cNvCxnSpPr>
          <p:nvPr/>
        </p:nvCxnSpPr>
        <p:spPr>
          <a:xfrm rot="16200000" flipH="1">
            <a:off x="3718572" y="3795761"/>
            <a:ext cx="283665" cy="61922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5" name="Connector: Elbow 224">
            <a:extLst>
              <a:ext uri="{FF2B5EF4-FFF2-40B4-BE49-F238E27FC236}">
                <a16:creationId xmlns:a16="http://schemas.microsoft.com/office/drawing/2014/main" id="{6959EE02-45A5-474A-BF96-79A1043ACD5F}"/>
              </a:ext>
            </a:extLst>
          </p:cNvPr>
          <p:cNvCxnSpPr>
            <a:cxnSpLocks/>
            <a:stCxn id="61" idx="3"/>
            <a:endCxn id="44" idx="1"/>
          </p:cNvCxnSpPr>
          <p:nvPr/>
        </p:nvCxnSpPr>
        <p:spPr>
          <a:xfrm flipV="1">
            <a:off x="2604356" y="3245738"/>
            <a:ext cx="456246" cy="38534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2" name="Connector: Elbow 231">
            <a:extLst>
              <a:ext uri="{FF2B5EF4-FFF2-40B4-BE49-F238E27FC236}">
                <a16:creationId xmlns:a16="http://schemas.microsoft.com/office/drawing/2014/main" id="{A06718EF-3D95-48FB-AAC5-0D63B02A42CB}"/>
              </a:ext>
            </a:extLst>
          </p:cNvPr>
          <p:cNvCxnSpPr>
            <a:cxnSpLocks/>
            <a:stCxn id="63" idx="3"/>
            <a:endCxn id="41" idx="1"/>
          </p:cNvCxnSpPr>
          <p:nvPr/>
        </p:nvCxnSpPr>
        <p:spPr>
          <a:xfrm>
            <a:off x="2593598" y="1004412"/>
            <a:ext cx="471337" cy="4970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4EF5BE7D-6577-4242-91F0-E357F3C8806C}"/>
              </a:ext>
            </a:extLst>
          </p:cNvPr>
          <p:cNvGrpSpPr/>
          <p:nvPr/>
        </p:nvGrpSpPr>
        <p:grpSpPr>
          <a:xfrm>
            <a:off x="50482" y="42203"/>
            <a:ext cx="9054819" cy="5045604"/>
            <a:chOff x="67309" y="56271"/>
            <a:chExt cx="12073092" cy="6727472"/>
          </a:xfrm>
        </p:grpSpPr>
        <p:grpSp>
          <p:nvGrpSpPr>
            <p:cNvPr id="254" name="Group 253">
              <a:extLst>
                <a:ext uri="{FF2B5EF4-FFF2-40B4-BE49-F238E27FC236}">
                  <a16:creationId xmlns:a16="http://schemas.microsoft.com/office/drawing/2014/main" id="{12653A6B-30E0-46B1-9BBF-9A2CDB2A46E1}"/>
                </a:ext>
              </a:extLst>
            </p:cNvPr>
            <p:cNvGrpSpPr/>
            <p:nvPr/>
          </p:nvGrpSpPr>
          <p:grpSpPr>
            <a:xfrm>
              <a:off x="67309" y="56271"/>
              <a:ext cx="12073092" cy="6727472"/>
              <a:chOff x="475272" y="56271"/>
              <a:chExt cx="11805421" cy="6727472"/>
            </a:xfrm>
          </p:grpSpPr>
          <p:grpSp>
            <p:nvGrpSpPr>
              <p:cNvPr id="246" name="Group 245">
                <a:extLst>
                  <a:ext uri="{FF2B5EF4-FFF2-40B4-BE49-F238E27FC236}">
                    <a16:creationId xmlns:a16="http://schemas.microsoft.com/office/drawing/2014/main" id="{7C1AD979-3848-4469-B6CB-D1BD46E742DD}"/>
                  </a:ext>
                </a:extLst>
              </p:cNvPr>
              <p:cNvGrpSpPr/>
              <p:nvPr/>
            </p:nvGrpSpPr>
            <p:grpSpPr>
              <a:xfrm>
                <a:off x="475272" y="56271"/>
                <a:ext cx="11805421" cy="6189784"/>
                <a:chOff x="194778" y="156600"/>
                <a:chExt cx="12428191" cy="6403660"/>
              </a:xfrm>
            </p:grpSpPr>
            <p:sp>
              <p:nvSpPr>
                <p:cNvPr id="6" name="Right Arrow 5"/>
                <p:cNvSpPr/>
                <p:nvPr/>
              </p:nvSpPr>
              <p:spPr>
                <a:xfrm>
                  <a:off x="5902412" y="2973138"/>
                  <a:ext cx="559800" cy="771896"/>
                </a:xfrm>
                <a:prstGeom prst="rightArrow">
                  <a:avLst/>
                </a:prstGeom>
                <a:solidFill>
                  <a:srgbClr val="00B05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245" name="Group 244">
                  <a:extLst>
                    <a:ext uri="{FF2B5EF4-FFF2-40B4-BE49-F238E27FC236}">
                      <a16:creationId xmlns:a16="http://schemas.microsoft.com/office/drawing/2014/main" id="{6F1EB791-E4BB-4AF7-A869-1152421D22C5}"/>
                    </a:ext>
                  </a:extLst>
                </p:cNvPr>
                <p:cNvGrpSpPr/>
                <p:nvPr/>
              </p:nvGrpSpPr>
              <p:grpSpPr>
                <a:xfrm>
                  <a:off x="1892685" y="963058"/>
                  <a:ext cx="1808485" cy="4664866"/>
                  <a:chOff x="1892685" y="963058"/>
                  <a:chExt cx="1808485" cy="4664866"/>
                </a:xfrm>
              </p:grpSpPr>
              <p:sp>
                <p:nvSpPr>
                  <p:cNvPr id="62" name="Rounded Rectangle 61"/>
                  <p:cNvSpPr/>
                  <p:nvPr/>
                </p:nvSpPr>
                <p:spPr>
                  <a:xfrm>
                    <a:off x="2277938" y="2088845"/>
                    <a:ext cx="1391918" cy="1039118"/>
                  </a:xfrm>
                  <a:prstGeom prst="roundRect">
                    <a:avLst/>
                  </a:prstGeom>
                  <a:gradFill>
                    <a:gsLst>
                      <a:gs pos="0">
                        <a:schemeClr val="accent1"/>
                      </a:gs>
                      <a:gs pos="50000">
                        <a:schemeClr val="accent1"/>
                      </a:gs>
                      <a:gs pos="100000">
                        <a:schemeClr val="accent5">
                          <a:lumMod val="7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GB ; chemistry &amp; pinning</a:t>
                    </a:r>
                  </a:p>
                </p:txBody>
              </p:sp>
              <p:sp>
                <p:nvSpPr>
                  <p:cNvPr id="63" name="Rounded Rectangle 62"/>
                  <p:cNvSpPr/>
                  <p:nvPr/>
                </p:nvSpPr>
                <p:spPr>
                  <a:xfrm>
                    <a:off x="2275627" y="963058"/>
                    <a:ext cx="1409704" cy="1041632"/>
                  </a:xfrm>
                  <a:prstGeom prst="roundRect">
                    <a:avLst/>
                  </a:prstGeom>
                  <a:gradFill>
                    <a:gsLst>
                      <a:gs pos="0">
                        <a:schemeClr val="accent1"/>
                      </a:gs>
                      <a:gs pos="50000">
                        <a:schemeClr val="accent1"/>
                      </a:gs>
                      <a:gs pos="100000">
                        <a:schemeClr val="accent5">
                          <a:lumMod val="7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Size &amp; distribution</a:t>
                    </a:r>
                  </a:p>
                </p:txBody>
              </p:sp>
              <p:sp>
                <p:nvSpPr>
                  <p:cNvPr id="74" name="TextBox 73"/>
                  <p:cNvSpPr txBox="1"/>
                  <p:nvPr/>
                </p:nvSpPr>
                <p:spPr>
                  <a:xfrm rot="16200000">
                    <a:off x="1341059" y="1857623"/>
                    <a:ext cx="1441805" cy="338554"/>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u="sng" dirty="0">
                        <a:solidFill>
                          <a:srgbClr val="0070C0"/>
                        </a:solidFill>
                      </a:rPr>
                      <a:t>Grain structure</a:t>
                    </a:r>
                  </a:p>
                </p:txBody>
              </p:sp>
              <p:sp>
                <p:nvSpPr>
                  <p:cNvPr id="60" name="Rounded Rectangle 59"/>
                  <p:cNvSpPr/>
                  <p:nvPr/>
                </p:nvSpPr>
                <p:spPr>
                  <a:xfrm>
                    <a:off x="2307505" y="3468427"/>
                    <a:ext cx="1393665" cy="1034093"/>
                  </a:xfrm>
                  <a:prstGeom prst="roundRect">
                    <a:avLst/>
                  </a:prstGeom>
                  <a:gradFill>
                    <a:gsLst>
                      <a:gs pos="0">
                        <a:schemeClr val="accent1"/>
                      </a:gs>
                      <a:gs pos="50000">
                        <a:schemeClr val="accent1"/>
                      </a:gs>
                      <a:gs pos="100000">
                        <a:schemeClr val="accent5">
                          <a:lumMod val="7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Inclusions, voids &amp; porosity</a:t>
                    </a:r>
                  </a:p>
                </p:txBody>
              </p:sp>
              <p:sp>
                <p:nvSpPr>
                  <p:cNvPr id="61" name="Rounded Rectangle 60"/>
                  <p:cNvSpPr/>
                  <p:nvPr/>
                </p:nvSpPr>
                <p:spPr>
                  <a:xfrm>
                    <a:off x="2301812" y="4586293"/>
                    <a:ext cx="1398286" cy="1041631"/>
                  </a:xfrm>
                  <a:prstGeom prst="roundRect">
                    <a:avLst/>
                  </a:prstGeom>
                  <a:gradFill>
                    <a:gsLst>
                      <a:gs pos="0">
                        <a:schemeClr val="accent1"/>
                      </a:gs>
                      <a:gs pos="50000">
                        <a:schemeClr val="accent1"/>
                      </a:gs>
                      <a:gs pos="100000">
                        <a:schemeClr val="accent5">
                          <a:lumMod val="7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Micro segregation</a:t>
                    </a:r>
                  </a:p>
                </p:txBody>
              </p:sp>
              <p:sp>
                <p:nvSpPr>
                  <p:cNvPr id="75" name="TextBox 74"/>
                  <p:cNvSpPr txBox="1"/>
                  <p:nvPr/>
                </p:nvSpPr>
                <p:spPr>
                  <a:xfrm rot="16200000">
                    <a:off x="1069591" y="4398493"/>
                    <a:ext cx="2064348" cy="338554"/>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u="sng" dirty="0">
                        <a:solidFill>
                          <a:srgbClr val="0070C0"/>
                        </a:solidFill>
                      </a:rPr>
                      <a:t>Solidification structure</a:t>
                    </a:r>
                  </a:p>
                </p:txBody>
              </p:sp>
            </p:grpSp>
            <p:grpSp>
              <p:nvGrpSpPr>
                <p:cNvPr id="126" name="Group 125">
                  <a:extLst>
                    <a:ext uri="{FF2B5EF4-FFF2-40B4-BE49-F238E27FC236}">
                      <a16:creationId xmlns:a16="http://schemas.microsoft.com/office/drawing/2014/main" id="{A06CEA69-6ABF-4B6F-AE96-0B865A7B2AF6}"/>
                    </a:ext>
                  </a:extLst>
                </p:cNvPr>
                <p:cNvGrpSpPr/>
                <p:nvPr/>
              </p:nvGrpSpPr>
              <p:grpSpPr>
                <a:xfrm>
                  <a:off x="3570440" y="156600"/>
                  <a:ext cx="2853685" cy="6402348"/>
                  <a:chOff x="3443483" y="183585"/>
                  <a:chExt cx="2853685" cy="6402348"/>
                </a:xfrm>
              </p:grpSpPr>
              <p:sp>
                <p:nvSpPr>
                  <p:cNvPr id="47" name="Rounded Rectangle 46"/>
                  <p:cNvSpPr/>
                  <p:nvPr/>
                </p:nvSpPr>
                <p:spPr>
                  <a:xfrm>
                    <a:off x="3447174" y="183585"/>
                    <a:ext cx="1150158" cy="602719"/>
                  </a:xfrm>
                  <a:prstGeom prst="roundRect">
                    <a:avLst/>
                  </a:prstGeom>
                  <a:noFill/>
                  <a:ln>
                    <a:solidFill>
                      <a:srgbClr val="009900"/>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solidFill>
                          <a:srgbClr val="009900"/>
                        </a:solidFill>
                      </a:rPr>
                      <a:t>Ductility</a:t>
                    </a:r>
                  </a:p>
                </p:txBody>
              </p:sp>
              <p:sp>
                <p:nvSpPr>
                  <p:cNvPr id="48" name="Rounded Rectangle 47"/>
                  <p:cNvSpPr/>
                  <p:nvPr/>
                </p:nvSpPr>
                <p:spPr>
                  <a:xfrm>
                    <a:off x="5147010" y="5983984"/>
                    <a:ext cx="1150158" cy="601949"/>
                  </a:xfrm>
                  <a:prstGeom prst="roundRect">
                    <a:avLst/>
                  </a:prstGeom>
                  <a:noFill/>
                  <a:ln>
                    <a:solidFill>
                      <a:srgbClr val="009900"/>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solidFill>
                          <a:srgbClr val="009900"/>
                        </a:solidFill>
                      </a:rPr>
                      <a:t>Corrosion resistance</a:t>
                    </a:r>
                  </a:p>
                </p:txBody>
              </p:sp>
              <p:sp>
                <p:nvSpPr>
                  <p:cNvPr id="49" name="Rounded Rectangle 48"/>
                  <p:cNvSpPr/>
                  <p:nvPr/>
                </p:nvSpPr>
                <p:spPr>
                  <a:xfrm>
                    <a:off x="5147010" y="186210"/>
                    <a:ext cx="1150158" cy="601949"/>
                  </a:xfrm>
                  <a:prstGeom prst="roundRect">
                    <a:avLst/>
                  </a:prstGeom>
                  <a:noFill/>
                  <a:ln>
                    <a:solidFill>
                      <a:srgbClr val="009900"/>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solidFill>
                          <a:srgbClr val="009900"/>
                        </a:solidFill>
                      </a:rPr>
                      <a:t>Strength</a:t>
                    </a:r>
                  </a:p>
                </p:txBody>
              </p:sp>
              <p:sp>
                <p:nvSpPr>
                  <p:cNvPr id="50" name="Rounded Rectangle 49"/>
                  <p:cNvSpPr/>
                  <p:nvPr/>
                </p:nvSpPr>
                <p:spPr>
                  <a:xfrm>
                    <a:off x="3443483" y="5983984"/>
                    <a:ext cx="1150158" cy="601949"/>
                  </a:xfrm>
                  <a:prstGeom prst="roundRect">
                    <a:avLst/>
                  </a:prstGeom>
                  <a:noFill/>
                  <a:ln>
                    <a:solidFill>
                      <a:srgbClr val="009900"/>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dirty="0">
                        <a:solidFill>
                          <a:srgbClr val="009900"/>
                        </a:solidFill>
                      </a:rPr>
                      <a:t>Toughness</a:t>
                    </a:r>
                  </a:p>
                </p:txBody>
              </p:sp>
            </p:grpSp>
            <p:sp>
              <p:nvSpPr>
                <p:cNvPr id="13" name="TextBox 12"/>
                <p:cNvSpPr txBox="1"/>
                <p:nvPr/>
              </p:nvSpPr>
              <p:spPr>
                <a:xfrm rot="16200000">
                  <a:off x="11075354" y="3205184"/>
                  <a:ext cx="2725898" cy="369332"/>
                </a:xfrm>
                <a:prstGeom prst="rect">
                  <a:avLst/>
                </a:prstGeom>
                <a:solidFill>
                  <a:srgbClr val="00B050"/>
                </a:solidFill>
                <a:ln>
                  <a:solidFill>
                    <a:schemeClr val="tx1"/>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solidFill>
                        <a:schemeClr val="bg1"/>
                      </a:solidFill>
                    </a:rPr>
                    <a:t>LONGER LIFE - SUCCESS</a:t>
                  </a:r>
                </a:p>
              </p:txBody>
            </p:sp>
            <p:grpSp>
              <p:nvGrpSpPr>
                <p:cNvPr id="104" name="Group 103">
                  <a:extLst>
                    <a:ext uri="{FF2B5EF4-FFF2-40B4-BE49-F238E27FC236}">
                      <a16:creationId xmlns:a16="http://schemas.microsoft.com/office/drawing/2014/main" id="{F589AD7A-EEAB-4B3E-9384-D3CFA86ACEEC}"/>
                    </a:ext>
                  </a:extLst>
                </p:cNvPr>
                <p:cNvGrpSpPr/>
                <p:nvPr/>
              </p:nvGrpSpPr>
              <p:grpSpPr>
                <a:xfrm>
                  <a:off x="194778" y="438352"/>
                  <a:ext cx="1734020" cy="5826131"/>
                  <a:chOff x="4336193" y="442275"/>
                  <a:chExt cx="1734020" cy="5826131"/>
                </a:xfrm>
              </p:grpSpPr>
              <p:grpSp>
                <p:nvGrpSpPr>
                  <p:cNvPr id="105" name="Group 104">
                    <a:extLst>
                      <a:ext uri="{FF2B5EF4-FFF2-40B4-BE49-F238E27FC236}">
                        <a16:creationId xmlns:a16="http://schemas.microsoft.com/office/drawing/2014/main" id="{FF35B8A4-55FC-4B93-B339-D2341D2E7406}"/>
                      </a:ext>
                    </a:extLst>
                  </p:cNvPr>
                  <p:cNvGrpSpPr/>
                  <p:nvPr/>
                </p:nvGrpSpPr>
                <p:grpSpPr>
                  <a:xfrm>
                    <a:off x="4336193" y="442275"/>
                    <a:ext cx="1734020" cy="5826131"/>
                    <a:chOff x="340379" y="-41065"/>
                    <a:chExt cx="1734020" cy="5826131"/>
                  </a:xfrm>
                </p:grpSpPr>
                <p:cxnSp>
                  <p:nvCxnSpPr>
                    <p:cNvPr id="108" name="Elbow Connector 63">
                      <a:extLst>
                        <a:ext uri="{FF2B5EF4-FFF2-40B4-BE49-F238E27FC236}">
                          <a16:creationId xmlns:a16="http://schemas.microsoft.com/office/drawing/2014/main" id="{642DF00A-436A-483B-BF5A-91741EB391D8}"/>
                        </a:ext>
                      </a:extLst>
                    </p:cNvPr>
                    <p:cNvCxnSpPr>
                      <a:cxnSpLocks/>
                    </p:cNvCxnSpPr>
                    <p:nvPr/>
                  </p:nvCxnSpPr>
                  <p:spPr>
                    <a:xfrm flipV="1">
                      <a:off x="1375202" y="4399575"/>
                      <a:ext cx="699197" cy="498722"/>
                    </a:xfrm>
                    <a:prstGeom prst="bentConnector3">
                      <a:avLst>
                        <a:gd name="adj1" fmla="val 5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9" name="Rounded Rectangle 70">
                      <a:extLst>
                        <a:ext uri="{FF2B5EF4-FFF2-40B4-BE49-F238E27FC236}">
                          <a16:creationId xmlns:a16="http://schemas.microsoft.com/office/drawing/2014/main" id="{845B75FC-1735-4E1D-8570-6A1C67B034B5}"/>
                        </a:ext>
                      </a:extLst>
                    </p:cNvPr>
                    <p:cNvSpPr/>
                    <p:nvPr/>
                  </p:nvSpPr>
                  <p:spPr>
                    <a:xfrm>
                      <a:off x="359010" y="4903793"/>
                      <a:ext cx="1556424" cy="881273"/>
                    </a:xfrm>
                    <a:prstGeom prst="roundRect">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Powder atomization</a:t>
                      </a:r>
                    </a:p>
                  </p:txBody>
                </p:sp>
                <p:sp>
                  <p:nvSpPr>
                    <p:cNvPr id="110" name="Rounded Rectangle 71">
                      <a:extLst>
                        <a:ext uri="{FF2B5EF4-FFF2-40B4-BE49-F238E27FC236}">
                          <a16:creationId xmlns:a16="http://schemas.microsoft.com/office/drawing/2014/main" id="{F8C9094D-8BD0-4C98-A6BB-75F22C55F2CF}"/>
                        </a:ext>
                      </a:extLst>
                    </p:cNvPr>
                    <p:cNvSpPr/>
                    <p:nvPr/>
                  </p:nvSpPr>
                  <p:spPr>
                    <a:xfrm>
                      <a:off x="359010" y="2448433"/>
                      <a:ext cx="1551201" cy="881273"/>
                    </a:xfrm>
                    <a:prstGeom prst="roundRect">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Additive manufacturing</a:t>
                      </a:r>
                    </a:p>
                  </p:txBody>
                </p:sp>
                <p:sp>
                  <p:nvSpPr>
                    <p:cNvPr id="111" name="Rounded Rectangle 72">
                      <a:extLst>
                        <a:ext uri="{FF2B5EF4-FFF2-40B4-BE49-F238E27FC236}">
                          <a16:creationId xmlns:a16="http://schemas.microsoft.com/office/drawing/2014/main" id="{DE961F56-60E4-499A-8970-6C3B513C0550}"/>
                        </a:ext>
                      </a:extLst>
                    </p:cNvPr>
                    <p:cNvSpPr/>
                    <p:nvPr/>
                  </p:nvSpPr>
                  <p:spPr>
                    <a:xfrm>
                      <a:off x="340379" y="-41065"/>
                      <a:ext cx="1551201" cy="881273"/>
                    </a:xfrm>
                    <a:prstGeom prst="roundRect">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Heat treatment &amp; stress relief</a:t>
                      </a:r>
                    </a:p>
                  </p:txBody>
                </p:sp>
                <p:cxnSp>
                  <p:nvCxnSpPr>
                    <p:cNvPr id="112" name="Elbow Connector 77">
                      <a:extLst>
                        <a:ext uri="{FF2B5EF4-FFF2-40B4-BE49-F238E27FC236}">
                          <a16:creationId xmlns:a16="http://schemas.microsoft.com/office/drawing/2014/main" id="{FD5AAA18-F9D6-4D4F-A47C-AA133AF52326}"/>
                        </a:ext>
                      </a:extLst>
                    </p:cNvPr>
                    <p:cNvCxnSpPr>
                      <a:cxnSpLocks/>
                    </p:cNvCxnSpPr>
                    <p:nvPr/>
                  </p:nvCxnSpPr>
                  <p:spPr>
                    <a:xfrm>
                      <a:off x="1375202" y="3325006"/>
                      <a:ext cx="699197" cy="498732"/>
                    </a:xfrm>
                    <a:prstGeom prst="bentConnector3">
                      <a:avLst>
                        <a:gd name="adj1" fmla="val -858"/>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57517636-8874-4AFF-B321-EE7641DC5762}"/>
                        </a:ext>
                      </a:extLst>
                    </p:cNvPr>
                    <p:cNvCxnSpPr>
                      <a:cxnSpLocks/>
                      <a:stCxn id="109" idx="0"/>
                      <a:endCxn id="110" idx="2"/>
                    </p:cNvCxnSpPr>
                    <p:nvPr/>
                  </p:nvCxnSpPr>
                  <p:spPr>
                    <a:xfrm flipH="1" flipV="1">
                      <a:off x="1134611" y="3329706"/>
                      <a:ext cx="2611" cy="15740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C5E94801-59AE-42F4-A1FC-D6A7CD20E13C}"/>
                        </a:ext>
                      </a:extLst>
                    </p:cNvPr>
                    <p:cNvCxnSpPr>
                      <a:cxnSpLocks/>
                      <a:stCxn id="110" idx="0"/>
                      <a:endCxn id="111" idx="2"/>
                    </p:cNvCxnSpPr>
                    <p:nvPr/>
                  </p:nvCxnSpPr>
                  <p:spPr>
                    <a:xfrm flipH="1" flipV="1">
                      <a:off x="1115980" y="840208"/>
                      <a:ext cx="18631" cy="16082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106" name="Elbow Connector 63">
                    <a:extLst>
                      <a:ext uri="{FF2B5EF4-FFF2-40B4-BE49-F238E27FC236}">
                        <a16:creationId xmlns:a16="http://schemas.microsoft.com/office/drawing/2014/main" id="{B6A2B75D-CDD6-4FD4-A125-22C11B97A311}"/>
                      </a:ext>
                    </a:extLst>
                  </p:cNvPr>
                  <p:cNvCxnSpPr>
                    <a:cxnSpLocks/>
                  </p:cNvCxnSpPr>
                  <p:nvPr/>
                </p:nvCxnSpPr>
                <p:spPr>
                  <a:xfrm flipV="1">
                    <a:off x="5371016" y="2425106"/>
                    <a:ext cx="699197" cy="498722"/>
                  </a:xfrm>
                  <a:prstGeom prst="bentConnector3">
                    <a:avLst>
                      <a:gd name="adj1" fmla="val 5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7" name="Elbow Connector 77">
                    <a:extLst>
                      <a:ext uri="{FF2B5EF4-FFF2-40B4-BE49-F238E27FC236}">
                        <a16:creationId xmlns:a16="http://schemas.microsoft.com/office/drawing/2014/main" id="{E8DA91C4-4EDB-4D96-BEAF-9F3474E9D344}"/>
                      </a:ext>
                    </a:extLst>
                  </p:cNvPr>
                  <p:cNvCxnSpPr>
                    <a:cxnSpLocks/>
                  </p:cNvCxnSpPr>
                  <p:nvPr/>
                </p:nvCxnSpPr>
                <p:spPr>
                  <a:xfrm>
                    <a:off x="5371016" y="1336249"/>
                    <a:ext cx="699197" cy="498732"/>
                  </a:xfrm>
                  <a:prstGeom prst="bentConnector3">
                    <a:avLst>
                      <a:gd name="adj1" fmla="val -858"/>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7CFA7977-775C-4D3D-AFCF-26761303193F}"/>
                    </a:ext>
                  </a:extLst>
                </p:cNvPr>
                <p:cNvGrpSpPr/>
                <p:nvPr/>
              </p:nvGrpSpPr>
              <p:grpSpPr>
                <a:xfrm>
                  <a:off x="4149210" y="1213991"/>
                  <a:ext cx="1699836" cy="4351719"/>
                  <a:chOff x="3790266" y="1212555"/>
                  <a:chExt cx="1202543" cy="4351719"/>
                </a:xfrm>
              </p:grpSpPr>
              <p:grpSp>
                <p:nvGrpSpPr>
                  <p:cNvPr id="115" name="Group 114">
                    <a:extLst>
                      <a:ext uri="{FF2B5EF4-FFF2-40B4-BE49-F238E27FC236}">
                        <a16:creationId xmlns:a16="http://schemas.microsoft.com/office/drawing/2014/main" id="{C67B73E4-4B66-4673-A793-55F358D19DE0}"/>
                      </a:ext>
                    </a:extLst>
                  </p:cNvPr>
                  <p:cNvGrpSpPr/>
                  <p:nvPr/>
                </p:nvGrpSpPr>
                <p:grpSpPr>
                  <a:xfrm>
                    <a:off x="3915560" y="1442088"/>
                    <a:ext cx="963416" cy="3857985"/>
                    <a:chOff x="3785318" y="1433810"/>
                    <a:chExt cx="963416" cy="3857985"/>
                  </a:xfrm>
                </p:grpSpPr>
                <p:sp>
                  <p:nvSpPr>
                    <p:cNvPr id="41" name="Rounded Rectangle 40"/>
                    <p:cNvSpPr/>
                    <p:nvPr/>
                  </p:nvSpPr>
                  <p:spPr>
                    <a:xfrm>
                      <a:off x="3789525" y="1433810"/>
                      <a:ext cx="959209" cy="1451883"/>
                    </a:xfrm>
                    <a:prstGeom prst="roundRect">
                      <a:avLst/>
                    </a:prstGeom>
                    <a:gradFill>
                      <a:gsLst>
                        <a:gs pos="0">
                          <a:srgbClr val="00B050"/>
                        </a:gs>
                        <a:gs pos="50000">
                          <a:srgbClr val="00B050"/>
                        </a:gs>
                        <a:gs pos="100000">
                          <a:srgbClr val="006600"/>
                        </a:gs>
                      </a:gsLst>
                    </a:gra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Ductile Matrix</a:t>
                      </a:r>
                    </a:p>
                  </p:txBody>
                </p:sp>
                <p:sp>
                  <p:nvSpPr>
                    <p:cNvPr id="44" name="Rounded Rectangle 43"/>
                    <p:cNvSpPr/>
                    <p:nvPr/>
                  </p:nvSpPr>
                  <p:spPr>
                    <a:xfrm>
                      <a:off x="3785318" y="3839912"/>
                      <a:ext cx="959209" cy="145188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hard dispersed phase</a:t>
                      </a:r>
                    </a:p>
                  </p:txBody>
                </p:sp>
              </p:grpSp>
              <p:sp>
                <p:nvSpPr>
                  <p:cNvPr id="123" name="Rectangle 122">
                    <a:extLst>
                      <a:ext uri="{FF2B5EF4-FFF2-40B4-BE49-F238E27FC236}">
                        <a16:creationId xmlns:a16="http://schemas.microsoft.com/office/drawing/2014/main" id="{18CAB72F-6D5E-41FD-8488-E0AA7BEF6976}"/>
                      </a:ext>
                    </a:extLst>
                  </p:cNvPr>
                  <p:cNvSpPr/>
                  <p:nvPr/>
                </p:nvSpPr>
                <p:spPr>
                  <a:xfrm>
                    <a:off x="3790266" y="1212555"/>
                    <a:ext cx="1202543" cy="435171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25" name="Plus Sign 124">
                    <a:extLst>
                      <a:ext uri="{FF2B5EF4-FFF2-40B4-BE49-F238E27FC236}">
                        <a16:creationId xmlns:a16="http://schemas.microsoft.com/office/drawing/2014/main" id="{2DF8701F-8E08-479B-94CA-27DBA5963146}"/>
                      </a:ext>
                    </a:extLst>
                  </p:cNvPr>
                  <p:cNvSpPr/>
                  <p:nvPr/>
                </p:nvSpPr>
                <p:spPr>
                  <a:xfrm>
                    <a:off x="4049232" y="2972270"/>
                    <a:ext cx="630769" cy="755425"/>
                  </a:xfrm>
                  <a:prstGeom prst="mathPlus">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grpSp>
              <p:nvGrpSpPr>
                <p:cNvPr id="165" name="Group 164">
                  <a:extLst>
                    <a:ext uri="{FF2B5EF4-FFF2-40B4-BE49-F238E27FC236}">
                      <a16:creationId xmlns:a16="http://schemas.microsoft.com/office/drawing/2014/main" id="{89B7D626-3351-416F-97E6-3D7FA68E6120}"/>
                    </a:ext>
                  </a:extLst>
                </p:cNvPr>
                <p:cNvGrpSpPr/>
                <p:nvPr/>
              </p:nvGrpSpPr>
              <p:grpSpPr>
                <a:xfrm>
                  <a:off x="6528610" y="157912"/>
                  <a:ext cx="5302587" cy="6402348"/>
                  <a:chOff x="5154856" y="279211"/>
                  <a:chExt cx="5994386" cy="6299580"/>
                </a:xfrm>
              </p:grpSpPr>
              <p:sp>
                <p:nvSpPr>
                  <p:cNvPr id="166" name="Rounded Rectangle 24">
                    <a:extLst>
                      <a:ext uri="{FF2B5EF4-FFF2-40B4-BE49-F238E27FC236}">
                        <a16:creationId xmlns:a16="http://schemas.microsoft.com/office/drawing/2014/main" id="{C9E84DAE-8E5C-4F42-8607-FC1662976AD0}"/>
                      </a:ext>
                    </a:extLst>
                  </p:cNvPr>
                  <p:cNvSpPr/>
                  <p:nvPr/>
                </p:nvSpPr>
                <p:spPr>
                  <a:xfrm rot="16200000">
                    <a:off x="5817815" y="1850072"/>
                    <a:ext cx="1486165" cy="709785"/>
                  </a:xfrm>
                  <a:prstGeom prst="roundRect">
                    <a:avLst/>
                  </a:prstGeom>
                  <a:gradFill>
                    <a:gsLst>
                      <a:gs pos="0">
                        <a:schemeClr val="accent4"/>
                      </a:gs>
                      <a:gs pos="50000">
                        <a:schemeClr val="accent4"/>
                      </a:gs>
                      <a:gs pos="100000">
                        <a:schemeClr val="accent4">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solidFill>
                          <a:schemeClr val="tx1"/>
                        </a:solidFill>
                        <a:sym typeface="Wingdings" panose="05000000000000000000" pitchFamily="2" charset="2"/>
                      </a:rPr>
                      <a:t>Transmutation</a:t>
                    </a:r>
                    <a:endParaRPr lang="en-US" sz="1200" dirty="0">
                      <a:solidFill>
                        <a:schemeClr val="tx1"/>
                      </a:solidFill>
                    </a:endParaRPr>
                  </a:p>
                </p:txBody>
              </p:sp>
              <p:sp>
                <p:nvSpPr>
                  <p:cNvPr id="167" name="Rectangle 166">
                    <a:extLst>
                      <a:ext uri="{FF2B5EF4-FFF2-40B4-BE49-F238E27FC236}">
                        <a16:creationId xmlns:a16="http://schemas.microsoft.com/office/drawing/2014/main" id="{FD9E9B76-8DA2-46C4-AFCC-4450A6C6E61C}"/>
                      </a:ext>
                    </a:extLst>
                  </p:cNvPr>
                  <p:cNvSpPr/>
                  <p:nvPr/>
                </p:nvSpPr>
                <p:spPr>
                  <a:xfrm>
                    <a:off x="5154856" y="279211"/>
                    <a:ext cx="5994386" cy="62995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168" name="Group 167">
                    <a:extLst>
                      <a:ext uri="{FF2B5EF4-FFF2-40B4-BE49-F238E27FC236}">
                        <a16:creationId xmlns:a16="http://schemas.microsoft.com/office/drawing/2014/main" id="{811CE5C7-E472-4549-AC1E-14D1F9B11FBD}"/>
                      </a:ext>
                    </a:extLst>
                  </p:cNvPr>
                  <p:cNvGrpSpPr/>
                  <p:nvPr/>
                </p:nvGrpSpPr>
                <p:grpSpPr>
                  <a:xfrm>
                    <a:off x="5391133" y="367109"/>
                    <a:ext cx="4572075" cy="6123780"/>
                    <a:chOff x="5378498" y="329082"/>
                    <a:chExt cx="4572075" cy="6123780"/>
                  </a:xfrm>
                </p:grpSpPr>
                <p:sp>
                  <p:nvSpPr>
                    <p:cNvPr id="169" name="Rounded Rectangle 17">
                      <a:extLst>
                        <a:ext uri="{FF2B5EF4-FFF2-40B4-BE49-F238E27FC236}">
                          <a16:creationId xmlns:a16="http://schemas.microsoft.com/office/drawing/2014/main" id="{5736BD2E-62E5-40AB-AB5B-C63C648B2C20}"/>
                        </a:ext>
                      </a:extLst>
                    </p:cNvPr>
                    <p:cNvSpPr/>
                    <p:nvPr/>
                  </p:nvSpPr>
                  <p:spPr>
                    <a:xfrm rot="16200000">
                      <a:off x="6786789" y="2943762"/>
                      <a:ext cx="1872607" cy="894150"/>
                    </a:xfrm>
                    <a:prstGeom prst="roundRect">
                      <a:avLst/>
                    </a:prstGeom>
                    <a:gradFill>
                      <a:gsLst>
                        <a:gs pos="0">
                          <a:schemeClr val="accent2"/>
                        </a:gs>
                        <a:gs pos="50000">
                          <a:schemeClr val="accent2"/>
                        </a:gs>
                        <a:gs pos="100000">
                          <a:srgbClr val="CC33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Voids &amp; precipitates</a:t>
                      </a:r>
                    </a:p>
                  </p:txBody>
                </p:sp>
                <p:sp>
                  <p:nvSpPr>
                    <p:cNvPr id="170" name="Rounded Rectangle 18">
                      <a:extLst>
                        <a:ext uri="{FF2B5EF4-FFF2-40B4-BE49-F238E27FC236}">
                          <a16:creationId xmlns:a16="http://schemas.microsoft.com/office/drawing/2014/main" id="{565004AF-91DD-4909-8E20-B9D0CE4DCDBE}"/>
                        </a:ext>
                      </a:extLst>
                    </p:cNvPr>
                    <p:cNvSpPr/>
                    <p:nvPr/>
                  </p:nvSpPr>
                  <p:spPr>
                    <a:xfrm>
                      <a:off x="8689709" y="3479682"/>
                      <a:ext cx="1260864" cy="1326144"/>
                    </a:xfrm>
                    <a:prstGeom prst="roundRect">
                      <a:avLst/>
                    </a:prstGeom>
                    <a:gradFill>
                      <a:gsLst>
                        <a:gs pos="0">
                          <a:srgbClr val="CC3300"/>
                        </a:gs>
                        <a:gs pos="50000">
                          <a:srgbClr val="FF0000"/>
                        </a:gs>
                        <a:gs pos="100000">
                          <a:srgbClr val="CC33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Radiation hardening &amp; embrittlement</a:t>
                      </a:r>
                    </a:p>
                  </p:txBody>
                </p:sp>
                <p:sp>
                  <p:nvSpPr>
                    <p:cNvPr id="171" name="Rounded Rectangle 19">
                      <a:extLst>
                        <a:ext uri="{FF2B5EF4-FFF2-40B4-BE49-F238E27FC236}">
                          <a16:creationId xmlns:a16="http://schemas.microsoft.com/office/drawing/2014/main" id="{36F15D4F-9236-4010-9CF9-9C567B3097CB}"/>
                        </a:ext>
                      </a:extLst>
                    </p:cNvPr>
                    <p:cNvSpPr/>
                    <p:nvPr/>
                  </p:nvSpPr>
                  <p:spPr>
                    <a:xfrm rot="16200000">
                      <a:off x="6771947" y="5069484"/>
                      <a:ext cx="1872605" cy="894151"/>
                    </a:xfrm>
                    <a:prstGeom prst="roundRect">
                      <a:avLst/>
                    </a:prstGeom>
                    <a:gradFill>
                      <a:gsLst>
                        <a:gs pos="0">
                          <a:schemeClr val="accent2"/>
                        </a:gs>
                        <a:gs pos="50000">
                          <a:schemeClr val="accent2"/>
                        </a:gs>
                        <a:gs pos="100000">
                          <a:srgbClr val="CC33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Dislocation climb, network evolution, segregation</a:t>
                      </a:r>
                    </a:p>
                  </p:txBody>
                </p:sp>
                <p:sp>
                  <p:nvSpPr>
                    <p:cNvPr id="172" name="Rounded Rectangle 20">
                      <a:extLst>
                        <a:ext uri="{FF2B5EF4-FFF2-40B4-BE49-F238E27FC236}">
                          <a16:creationId xmlns:a16="http://schemas.microsoft.com/office/drawing/2014/main" id="{914255E6-9582-4DCE-AA80-ED1CCBF41CDA}"/>
                        </a:ext>
                      </a:extLst>
                    </p:cNvPr>
                    <p:cNvSpPr/>
                    <p:nvPr/>
                  </p:nvSpPr>
                  <p:spPr>
                    <a:xfrm rot="16200000">
                      <a:off x="6786788" y="818308"/>
                      <a:ext cx="1872604" cy="894152"/>
                    </a:xfrm>
                    <a:prstGeom prst="roundRect">
                      <a:avLst/>
                    </a:prstGeom>
                    <a:gradFill>
                      <a:gsLst>
                        <a:gs pos="0">
                          <a:schemeClr val="accent2"/>
                        </a:gs>
                        <a:gs pos="50000">
                          <a:schemeClr val="accent2"/>
                        </a:gs>
                        <a:gs pos="100000">
                          <a:srgbClr val="CC33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GB cavities &amp; Inter-granular bubbles </a:t>
                      </a:r>
                    </a:p>
                  </p:txBody>
                </p:sp>
                <p:sp>
                  <p:nvSpPr>
                    <p:cNvPr id="173" name="Rounded Rectangle 21">
                      <a:extLst>
                        <a:ext uri="{FF2B5EF4-FFF2-40B4-BE49-F238E27FC236}">
                          <a16:creationId xmlns:a16="http://schemas.microsoft.com/office/drawing/2014/main" id="{67FCD2E2-C1C1-4211-BD43-E19A3451BFD1}"/>
                        </a:ext>
                      </a:extLst>
                    </p:cNvPr>
                    <p:cNvSpPr/>
                    <p:nvPr/>
                  </p:nvSpPr>
                  <p:spPr>
                    <a:xfrm>
                      <a:off x="8670610" y="467676"/>
                      <a:ext cx="1249785" cy="1326144"/>
                    </a:xfrm>
                    <a:prstGeom prst="roundRect">
                      <a:avLst/>
                    </a:prstGeom>
                    <a:gradFill>
                      <a:gsLst>
                        <a:gs pos="0">
                          <a:srgbClr val="CC3300"/>
                        </a:gs>
                        <a:gs pos="50000">
                          <a:srgbClr val="FF0000"/>
                        </a:gs>
                        <a:gs pos="100000">
                          <a:srgbClr val="CC33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High temperature embrittlement</a:t>
                      </a:r>
                    </a:p>
                  </p:txBody>
                </p:sp>
                <p:sp>
                  <p:nvSpPr>
                    <p:cNvPr id="174" name="Rounded Rectangle 22">
                      <a:extLst>
                        <a:ext uri="{FF2B5EF4-FFF2-40B4-BE49-F238E27FC236}">
                          <a16:creationId xmlns:a16="http://schemas.microsoft.com/office/drawing/2014/main" id="{EAF02987-004C-4472-8ADA-690F46DAA4F1}"/>
                        </a:ext>
                      </a:extLst>
                    </p:cNvPr>
                    <p:cNvSpPr/>
                    <p:nvPr/>
                  </p:nvSpPr>
                  <p:spPr>
                    <a:xfrm>
                      <a:off x="8689709" y="4985685"/>
                      <a:ext cx="1260864" cy="1326144"/>
                    </a:xfrm>
                    <a:prstGeom prst="roundRect">
                      <a:avLst/>
                    </a:prstGeom>
                    <a:gradFill>
                      <a:gsLst>
                        <a:gs pos="0">
                          <a:srgbClr val="CC3300"/>
                        </a:gs>
                        <a:gs pos="50000">
                          <a:srgbClr val="FF0000"/>
                        </a:gs>
                        <a:gs pos="100000">
                          <a:srgbClr val="CC33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Creep &amp; stress corrosion</a:t>
                      </a:r>
                    </a:p>
                  </p:txBody>
                </p:sp>
                <p:sp>
                  <p:nvSpPr>
                    <p:cNvPr id="175" name="Rounded Rectangle 23">
                      <a:extLst>
                        <a:ext uri="{FF2B5EF4-FFF2-40B4-BE49-F238E27FC236}">
                          <a16:creationId xmlns:a16="http://schemas.microsoft.com/office/drawing/2014/main" id="{4D0BD72B-7FF0-40DA-843E-0378BEEF1B1C}"/>
                        </a:ext>
                      </a:extLst>
                    </p:cNvPr>
                    <p:cNvSpPr/>
                    <p:nvPr/>
                  </p:nvSpPr>
                  <p:spPr>
                    <a:xfrm>
                      <a:off x="8670610" y="1973679"/>
                      <a:ext cx="1260864" cy="1326144"/>
                    </a:xfrm>
                    <a:prstGeom prst="roundRect">
                      <a:avLst/>
                    </a:prstGeom>
                    <a:gradFill>
                      <a:gsLst>
                        <a:gs pos="0">
                          <a:srgbClr val="CC3300"/>
                        </a:gs>
                        <a:gs pos="50000">
                          <a:srgbClr val="FF0000"/>
                        </a:gs>
                        <a:gs pos="100000">
                          <a:srgbClr val="CC33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Swelling &amp; growth</a:t>
                      </a:r>
                    </a:p>
                  </p:txBody>
                </p:sp>
                <p:sp>
                  <p:nvSpPr>
                    <p:cNvPr id="176" name="Rounded Rectangle 25">
                      <a:extLst>
                        <a:ext uri="{FF2B5EF4-FFF2-40B4-BE49-F238E27FC236}">
                          <a16:creationId xmlns:a16="http://schemas.microsoft.com/office/drawing/2014/main" id="{9DDFF44C-0D09-4AD8-AAF0-9CD210ABEA3D}"/>
                        </a:ext>
                      </a:extLst>
                    </p:cNvPr>
                    <p:cNvSpPr/>
                    <p:nvPr/>
                  </p:nvSpPr>
                  <p:spPr>
                    <a:xfrm rot="16200000">
                      <a:off x="5804821" y="3859417"/>
                      <a:ext cx="1486165" cy="709785"/>
                    </a:xfrm>
                    <a:prstGeom prst="roundRect">
                      <a:avLst/>
                    </a:prstGeom>
                    <a:gradFill>
                      <a:gsLst>
                        <a:gs pos="0">
                          <a:schemeClr val="accent4"/>
                        </a:gs>
                        <a:gs pos="50000">
                          <a:schemeClr val="accent4"/>
                        </a:gs>
                        <a:gs pos="100000">
                          <a:schemeClr val="accent4">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solidFill>
                            <a:schemeClr val="tx1"/>
                          </a:solidFill>
                        </a:rPr>
                        <a:t>Displacement cascade</a:t>
                      </a:r>
                    </a:p>
                  </p:txBody>
                </p:sp>
                <p:sp>
                  <p:nvSpPr>
                    <p:cNvPr id="177" name="TextBox 176">
                      <a:extLst>
                        <a:ext uri="{FF2B5EF4-FFF2-40B4-BE49-F238E27FC236}">
                          <a16:creationId xmlns:a16="http://schemas.microsoft.com/office/drawing/2014/main" id="{D73AE0CC-E6C7-45DA-9B23-48AFB6B2B4DC}"/>
                        </a:ext>
                      </a:extLst>
                    </p:cNvPr>
                    <p:cNvSpPr txBox="1"/>
                    <p:nvPr/>
                  </p:nvSpPr>
                  <p:spPr>
                    <a:xfrm rot="16200000">
                      <a:off x="5114542" y="3883774"/>
                      <a:ext cx="1188980" cy="661067"/>
                    </a:xfrm>
                    <a:prstGeom prst="rect">
                      <a:avLst/>
                    </a:prstGeom>
                    <a:noFill/>
                    <a:ln>
                      <a:solidFill>
                        <a:srgbClr val="CC0000"/>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If low irradiation</a:t>
                      </a:r>
                    </a:p>
                  </p:txBody>
                </p:sp>
                <p:sp>
                  <p:nvSpPr>
                    <p:cNvPr id="178" name="TextBox 177">
                      <a:extLst>
                        <a:ext uri="{FF2B5EF4-FFF2-40B4-BE49-F238E27FC236}">
                          <a16:creationId xmlns:a16="http://schemas.microsoft.com/office/drawing/2014/main" id="{5D452B17-64CB-4378-B7E9-AAF97CE066DA}"/>
                        </a:ext>
                      </a:extLst>
                    </p:cNvPr>
                    <p:cNvSpPr txBox="1"/>
                    <p:nvPr/>
                  </p:nvSpPr>
                  <p:spPr>
                    <a:xfrm rot="16200000">
                      <a:off x="5096959" y="1956076"/>
                      <a:ext cx="1226657" cy="661067"/>
                    </a:xfrm>
                    <a:prstGeom prst="rect">
                      <a:avLst/>
                    </a:prstGeom>
                    <a:noFill/>
                    <a:ln>
                      <a:solidFill>
                        <a:srgbClr val="CC0000"/>
                      </a:solid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t>If high irradiation</a:t>
                      </a:r>
                    </a:p>
                  </p:txBody>
                </p:sp>
                <p:cxnSp>
                  <p:nvCxnSpPr>
                    <p:cNvPr id="179" name="Straight Arrow Connector 178">
                      <a:extLst>
                        <a:ext uri="{FF2B5EF4-FFF2-40B4-BE49-F238E27FC236}">
                          <a16:creationId xmlns:a16="http://schemas.microsoft.com/office/drawing/2014/main" id="{A3883E51-8979-40FB-B6BF-7213000F62FB}"/>
                        </a:ext>
                      </a:extLst>
                    </p:cNvPr>
                    <p:cNvCxnSpPr>
                      <a:cxnSpLocks/>
                    </p:cNvCxnSpPr>
                    <p:nvPr/>
                  </p:nvCxnSpPr>
                  <p:spPr>
                    <a:xfrm>
                      <a:off x="8155326" y="1189707"/>
                      <a:ext cx="51954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0CA69025-6248-41D6-9AAB-4DA0435CB903}"/>
                        </a:ext>
                      </a:extLst>
                    </p:cNvPr>
                    <p:cNvCxnSpPr>
                      <a:cxnSpLocks/>
                    </p:cNvCxnSpPr>
                    <p:nvPr/>
                  </p:nvCxnSpPr>
                  <p:spPr>
                    <a:xfrm>
                      <a:off x="8170167" y="2821769"/>
                      <a:ext cx="51954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B848BACF-329B-45E7-A220-F2932BC4A5C4}"/>
                        </a:ext>
                      </a:extLst>
                    </p:cNvPr>
                    <p:cNvCxnSpPr>
                      <a:cxnSpLocks/>
                    </p:cNvCxnSpPr>
                    <p:nvPr/>
                  </p:nvCxnSpPr>
                  <p:spPr>
                    <a:xfrm>
                      <a:off x="8181821" y="3897840"/>
                      <a:ext cx="51954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B750E8AE-472E-46D2-82A0-5A12EB8F0C44}"/>
                        </a:ext>
                      </a:extLst>
                    </p:cNvPr>
                    <p:cNvCxnSpPr>
                      <a:cxnSpLocks/>
                    </p:cNvCxnSpPr>
                    <p:nvPr/>
                  </p:nvCxnSpPr>
                  <p:spPr>
                    <a:xfrm>
                      <a:off x="8181821" y="5644312"/>
                      <a:ext cx="51954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3" name="Connector: Elbow 182">
                      <a:extLst>
                        <a:ext uri="{FF2B5EF4-FFF2-40B4-BE49-F238E27FC236}">
                          <a16:creationId xmlns:a16="http://schemas.microsoft.com/office/drawing/2014/main" id="{A078928A-FE61-4763-A2C6-1E08CEA0E3C5}"/>
                        </a:ext>
                      </a:extLst>
                    </p:cNvPr>
                    <p:cNvCxnSpPr>
                      <a:cxnSpLocks/>
                      <a:stCxn id="166" idx="3"/>
                    </p:cNvCxnSpPr>
                    <p:nvPr/>
                  </p:nvCxnSpPr>
                  <p:spPr>
                    <a:xfrm rot="5400000" flipH="1" flipV="1">
                      <a:off x="6731854" y="879697"/>
                      <a:ext cx="360569" cy="72774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4" name="Connector: Elbow 183">
                      <a:extLst>
                        <a:ext uri="{FF2B5EF4-FFF2-40B4-BE49-F238E27FC236}">
                          <a16:creationId xmlns:a16="http://schemas.microsoft.com/office/drawing/2014/main" id="{B4F2A2DB-9188-41B5-974F-B807F6DA1D62}"/>
                        </a:ext>
                      </a:extLst>
                    </p:cNvPr>
                    <p:cNvCxnSpPr>
                      <a:stCxn id="176" idx="1"/>
                      <a:endCxn id="171" idx="0"/>
                    </p:cNvCxnSpPr>
                    <p:nvPr/>
                  </p:nvCxnSpPr>
                  <p:spPr>
                    <a:xfrm rot="16200000" flipH="1">
                      <a:off x="6624956" y="4880340"/>
                      <a:ext cx="559167" cy="71327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5" name="Connector: Elbow 184">
                      <a:extLst>
                        <a:ext uri="{FF2B5EF4-FFF2-40B4-BE49-F238E27FC236}">
                          <a16:creationId xmlns:a16="http://schemas.microsoft.com/office/drawing/2014/main" id="{16569E63-F90D-4788-BBFF-4215D6A0E480}"/>
                        </a:ext>
                      </a:extLst>
                    </p:cNvPr>
                    <p:cNvCxnSpPr>
                      <a:stCxn id="176" idx="2"/>
                      <a:endCxn id="169" idx="0"/>
                    </p:cNvCxnSpPr>
                    <p:nvPr/>
                  </p:nvCxnSpPr>
                  <p:spPr>
                    <a:xfrm flipV="1">
                      <a:off x="6902796" y="3390837"/>
                      <a:ext cx="373222" cy="823472"/>
                    </a:xfrm>
                    <a:prstGeom prst="bentConnector5">
                      <a:avLst>
                        <a:gd name="adj1" fmla="val 61250"/>
                        <a:gd name="adj2" fmla="val 44403"/>
                        <a:gd name="adj3" fmla="val 6171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BD917DBD-CBCF-424C-AF51-BDE99CEA758B}"/>
                        </a:ext>
                      </a:extLst>
                    </p:cNvPr>
                    <p:cNvCxnSpPr>
                      <a:cxnSpLocks/>
                      <a:stCxn id="178" idx="2"/>
                    </p:cNvCxnSpPr>
                    <p:nvPr/>
                  </p:nvCxnSpPr>
                  <p:spPr>
                    <a:xfrm flipV="1">
                      <a:off x="6040821" y="2282075"/>
                      <a:ext cx="177189" cy="4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0DA2FE39-F1A2-40F4-90EA-5F8AC5F3070C}"/>
                        </a:ext>
                      </a:extLst>
                    </p:cNvPr>
                    <p:cNvCxnSpPr>
                      <a:stCxn id="178" idx="1"/>
                      <a:endCxn id="176" idx="3"/>
                    </p:cNvCxnSpPr>
                    <p:nvPr/>
                  </p:nvCxnSpPr>
                  <p:spPr>
                    <a:xfrm rot="16200000" flipH="1">
                      <a:off x="5843452" y="2766775"/>
                      <a:ext cx="571289" cy="8376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0C9AB2D2-7E66-42AB-B71B-87E984DDC68A}"/>
                        </a:ext>
                      </a:extLst>
                    </p:cNvPr>
                    <p:cNvCxnSpPr>
                      <a:cxnSpLocks/>
                      <a:stCxn id="177" idx="2"/>
                      <a:endCxn id="176" idx="0"/>
                    </p:cNvCxnSpPr>
                    <p:nvPr/>
                  </p:nvCxnSpPr>
                  <p:spPr>
                    <a:xfrm>
                      <a:off x="6039566" y="4214309"/>
                      <a:ext cx="1534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221" name="Right Arrow 5">
                  <a:extLst>
                    <a:ext uri="{FF2B5EF4-FFF2-40B4-BE49-F238E27FC236}">
                      <a16:creationId xmlns:a16="http://schemas.microsoft.com/office/drawing/2014/main" id="{C72704E4-0ECE-4816-88E2-BACEEB852669}"/>
                    </a:ext>
                  </a:extLst>
                </p:cNvPr>
                <p:cNvSpPr/>
                <p:nvPr/>
              </p:nvSpPr>
              <p:spPr>
                <a:xfrm>
                  <a:off x="11845805" y="2982538"/>
                  <a:ext cx="393222" cy="771896"/>
                </a:xfrm>
                <a:prstGeom prst="rightArrow">
                  <a:avLst/>
                </a:prstGeom>
                <a:solidFill>
                  <a:srgbClr val="00B05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sp>
            <p:nvSpPr>
              <p:cNvPr id="247" name="TextBox 246">
                <a:extLst>
                  <a:ext uri="{FF2B5EF4-FFF2-40B4-BE49-F238E27FC236}">
                    <a16:creationId xmlns:a16="http://schemas.microsoft.com/office/drawing/2014/main" id="{84F8119F-6A79-4CAB-9803-FB23E7A959CC}"/>
                  </a:ext>
                </a:extLst>
              </p:cNvPr>
              <p:cNvSpPr txBox="1"/>
              <p:nvPr/>
            </p:nvSpPr>
            <p:spPr>
              <a:xfrm>
                <a:off x="756021" y="6410816"/>
                <a:ext cx="1023357" cy="369332"/>
              </a:xfrm>
              <a:prstGeom prst="rect">
                <a:avLst/>
              </a:prstGeom>
              <a:noFill/>
              <a:ln>
                <a:solidFill>
                  <a:schemeClr val="tx1"/>
                </a:solidFill>
              </a:ln>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PROCESS</a:t>
                </a:r>
              </a:p>
            </p:txBody>
          </p:sp>
          <p:sp>
            <p:nvSpPr>
              <p:cNvPr id="249" name="TextBox 248">
                <a:extLst>
                  <a:ext uri="{FF2B5EF4-FFF2-40B4-BE49-F238E27FC236}">
                    <a16:creationId xmlns:a16="http://schemas.microsoft.com/office/drawing/2014/main" id="{9742F276-4BCA-4A84-9C23-B10035379C12}"/>
                  </a:ext>
                </a:extLst>
              </p:cNvPr>
              <p:cNvSpPr txBox="1"/>
              <p:nvPr/>
            </p:nvSpPr>
            <p:spPr>
              <a:xfrm>
                <a:off x="2538544" y="6410816"/>
                <a:ext cx="1295098" cy="369332"/>
              </a:xfrm>
              <a:prstGeom prst="rect">
                <a:avLst/>
              </a:prstGeom>
              <a:noFill/>
              <a:ln>
                <a:solidFill>
                  <a:schemeClr val="tx1"/>
                </a:solidFill>
              </a:ln>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STRUCTURE</a:t>
                </a:r>
              </a:p>
            </p:txBody>
          </p:sp>
          <p:sp>
            <p:nvSpPr>
              <p:cNvPr id="251" name="TextBox 250">
                <a:extLst>
                  <a:ext uri="{FF2B5EF4-FFF2-40B4-BE49-F238E27FC236}">
                    <a16:creationId xmlns:a16="http://schemas.microsoft.com/office/drawing/2014/main" id="{962D2040-66AA-4185-993A-F5CE15E0D4B0}"/>
                  </a:ext>
                </a:extLst>
              </p:cNvPr>
              <p:cNvSpPr txBox="1"/>
              <p:nvPr/>
            </p:nvSpPr>
            <p:spPr>
              <a:xfrm>
                <a:off x="4460676" y="6410816"/>
                <a:ext cx="1156407" cy="369332"/>
              </a:xfrm>
              <a:prstGeom prst="rect">
                <a:avLst/>
              </a:prstGeom>
              <a:noFill/>
              <a:ln>
                <a:solidFill>
                  <a:schemeClr val="tx1"/>
                </a:solidFill>
              </a:ln>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PROPERTY</a:t>
                </a:r>
              </a:p>
            </p:txBody>
          </p:sp>
          <p:sp>
            <p:nvSpPr>
              <p:cNvPr id="253" name="TextBox 252">
                <a:extLst>
                  <a:ext uri="{FF2B5EF4-FFF2-40B4-BE49-F238E27FC236}">
                    <a16:creationId xmlns:a16="http://schemas.microsoft.com/office/drawing/2014/main" id="{7FBA2DBF-DDDB-41E9-AFFF-C32C6B5072F7}"/>
                  </a:ext>
                </a:extLst>
              </p:cNvPr>
              <p:cNvSpPr txBox="1"/>
              <p:nvPr/>
            </p:nvSpPr>
            <p:spPr>
              <a:xfrm>
                <a:off x="7131430" y="6414411"/>
                <a:ext cx="3032882" cy="369332"/>
              </a:xfrm>
              <a:prstGeom prst="rect">
                <a:avLst/>
              </a:prstGeom>
              <a:noFill/>
              <a:ln>
                <a:solidFill>
                  <a:schemeClr val="tx1"/>
                </a:solidFill>
              </a:ln>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t>RADIATION DAMAGE PROCESS</a:t>
                </a:r>
              </a:p>
            </p:txBody>
          </p:sp>
        </p:grpSp>
        <p:sp>
          <p:nvSpPr>
            <p:cNvPr id="2" name="Rectangle: Rounded Corners 1">
              <a:extLst>
                <a:ext uri="{FF2B5EF4-FFF2-40B4-BE49-F238E27FC236}">
                  <a16:creationId xmlns:a16="http://schemas.microsoft.com/office/drawing/2014/main" id="{26960321-5EB2-4FB3-A61F-AE16FFFF53EF}"/>
                </a:ext>
              </a:extLst>
            </p:cNvPr>
            <p:cNvSpPr/>
            <p:nvPr/>
          </p:nvSpPr>
          <p:spPr>
            <a:xfrm>
              <a:off x="10607040" y="280038"/>
              <a:ext cx="512395" cy="5741117"/>
            </a:xfrm>
            <a:prstGeom prst="roundRect">
              <a:avLst/>
            </a:prstGeom>
            <a:gradFill>
              <a:gsLst>
                <a:gs pos="0">
                  <a:srgbClr val="006600"/>
                </a:gs>
                <a:gs pos="37000">
                  <a:srgbClr val="00B050"/>
                </a:gs>
                <a:gs pos="83000">
                  <a:srgbClr val="00B050"/>
                </a:gs>
                <a:gs pos="100000">
                  <a:srgbClr val="006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Comparatively  in lower amounts</a:t>
              </a:r>
            </a:p>
          </p:txBody>
        </p:sp>
        <p:cxnSp>
          <p:nvCxnSpPr>
            <p:cNvPr id="4" name="Straight Arrow Connector 3">
              <a:extLst>
                <a:ext uri="{FF2B5EF4-FFF2-40B4-BE49-F238E27FC236}">
                  <a16:creationId xmlns:a16="http://schemas.microsoft.com/office/drawing/2014/main" id="{69703BA1-288F-4252-8513-1778AC55605E}"/>
                </a:ext>
              </a:extLst>
            </p:cNvPr>
            <p:cNvCxnSpPr>
              <a:cxnSpLocks/>
              <a:stCxn id="173" idx="3"/>
            </p:cNvCxnSpPr>
            <p:nvPr/>
          </p:nvCxnSpPr>
          <p:spPr>
            <a:xfrm>
              <a:off x="10326138" y="931420"/>
              <a:ext cx="2809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C862DCF-11B7-4130-B934-5284E71ECF4A}"/>
                </a:ext>
              </a:extLst>
            </p:cNvPr>
            <p:cNvCxnSpPr>
              <a:cxnSpLocks/>
            </p:cNvCxnSpPr>
            <p:nvPr/>
          </p:nvCxnSpPr>
          <p:spPr>
            <a:xfrm>
              <a:off x="10335658" y="2399540"/>
              <a:ext cx="2809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1341228-2CED-4F3B-8B39-6B570DB05C34}"/>
                </a:ext>
              </a:extLst>
            </p:cNvPr>
            <p:cNvCxnSpPr>
              <a:cxnSpLocks/>
            </p:cNvCxnSpPr>
            <p:nvPr/>
          </p:nvCxnSpPr>
          <p:spPr>
            <a:xfrm>
              <a:off x="10338838" y="5376420"/>
              <a:ext cx="2809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0D317B4-8942-4C3A-A8FA-29E3162D6227}"/>
                </a:ext>
              </a:extLst>
            </p:cNvPr>
            <p:cNvCxnSpPr>
              <a:cxnSpLocks/>
            </p:cNvCxnSpPr>
            <p:nvPr/>
          </p:nvCxnSpPr>
          <p:spPr>
            <a:xfrm>
              <a:off x="10338838" y="3928620"/>
              <a:ext cx="2809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6142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3A2EEA-A311-C9D4-87F3-12CAF4D6D345}"/>
              </a:ext>
            </a:extLst>
          </p:cNvPr>
          <p:cNvSpPr>
            <a:spLocks noGrp="1"/>
          </p:cNvSpPr>
          <p:nvPr>
            <p:ph type="body" sz="quarter" idx="10"/>
          </p:nvPr>
        </p:nvSpPr>
        <p:spPr/>
        <p:txBody>
          <a:bodyPr/>
          <a:lstStyle/>
          <a:p>
            <a:r>
              <a:rPr lang="en-US" dirty="0"/>
              <a:t>New material (classifications)</a:t>
            </a:r>
          </a:p>
        </p:txBody>
      </p:sp>
      <p:pic>
        <p:nvPicPr>
          <p:cNvPr id="5" name="Picture 4">
            <a:extLst>
              <a:ext uri="{FF2B5EF4-FFF2-40B4-BE49-F238E27FC236}">
                <a16:creationId xmlns:a16="http://schemas.microsoft.com/office/drawing/2014/main" id="{CB294D19-B888-63ED-E399-91FD1F64B648}"/>
              </a:ext>
            </a:extLst>
          </p:cNvPr>
          <p:cNvPicPr>
            <a:picLocks noChangeAspect="1"/>
          </p:cNvPicPr>
          <p:nvPr/>
        </p:nvPicPr>
        <p:blipFill>
          <a:blip r:embed="rId2"/>
          <a:stretch>
            <a:fillRect/>
          </a:stretch>
        </p:blipFill>
        <p:spPr>
          <a:xfrm>
            <a:off x="3443217" y="1476001"/>
            <a:ext cx="5421383" cy="1927432"/>
          </a:xfrm>
          <a:prstGeom prst="rect">
            <a:avLst/>
          </a:prstGeom>
        </p:spPr>
      </p:pic>
      <p:sp>
        <p:nvSpPr>
          <p:cNvPr id="4" name="TextBox 3">
            <a:extLst>
              <a:ext uri="{FF2B5EF4-FFF2-40B4-BE49-F238E27FC236}">
                <a16:creationId xmlns:a16="http://schemas.microsoft.com/office/drawing/2014/main" id="{2CF4EDF4-7FBE-1B49-E54E-7F0CAB3B8E7D}"/>
              </a:ext>
            </a:extLst>
          </p:cNvPr>
          <p:cNvSpPr txBox="1"/>
          <p:nvPr/>
        </p:nvSpPr>
        <p:spPr>
          <a:xfrm>
            <a:off x="1821599" y="4289778"/>
            <a:ext cx="6701511" cy="646331"/>
          </a:xfrm>
          <a:prstGeom prst="rect">
            <a:avLst/>
          </a:prstGeom>
          <a:noFill/>
        </p:spPr>
        <p:txBody>
          <a:bodyPr wrap="square" rtlCol="0">
            <a:spAutoFit/>
          </a:bodyPr>
          <a:lstStyle/>
          <a:p>
            <a:r>
              <a:rPr lang="en-US" dirty="0">
                <a:solidFill>
                  <a:srgbClr val="003B49"/>
                </a:solidFill>
              </a:rPr>
              <a:t>N. </a:t>
            </a:r>
            <a:r>
              <a:rPr lang="en-US" dirty="0" err="1">
                <a:solidFill>
                  <a:srgbClr val="003B49"/>
                </a:solidFill>
              </a:rPr>
              <a:t>Birbilis</a:t>
            </a:r>
            <a:r>
              <a:rPr lang="en-US" dirty="0">
                <a:solidFill>
                  <a:srgbClr val="003B49"/>
                </a:solidFill>
              </a:rPr>
              <a:t>, et al., </a:t>
            </a:r>
            <a:r>
              <a:rPr lang="en-US" dirty="0" err="1">
                <a:solidFill>
                  <a:srgbClr val="003B49"/>
                </a:solidFill>
              </a:rPr>
              <a:t>npj</a:t>
            </a:r>
            <a:r>
              <a:rPr lang="en-US" dirty="0">
                <a:solidFill>
                  <a:srgbClr val="003B49"/>
                </a:solidFill>
              </a:rPr>
              <a:t> Materials Degradation (2021) 5:14; https://doi.org/10.1038/s41529-021-00163-8</a:t>
            </a:r>
          </a:p>
        </p:txBody>
      </p:sp>
      <p:sp>
        <p:nvSpPr>
          <p:cNvPr id="6" name="TextBox 5">
            <a:extLst>
              <a:ext uri="{FF2B5EF4-FFF2-40B4-BE49-F238E27FC236}">
                <a16:creationId xmlns:a16="http://schemas.microsoft.com/office/drawing/2014/main" id="{E5F5CD4A-5799-DAA7-944F-E8339F2D4906}"/>
              </a:ext>
            </a:extLst>
          </p:cNvPr>
          <p:cNvSpPr txBox="1"/>
          <p:nvPr/>
        </p:nvSpPr>
        <p:spPr>
          <a:xfrm>
            <a:off x="278944" y="1068611"/>
            <a:ext cx="3220256" cy="2862322"/>
          </a:xfrm>
          <a:prstGeom prst="rect">
            <a:avLst/>
          </a:prstGeom>
          <a:noFill/>
        </p:spPr>
        <p:txBody>
          <a:bodyPr wrap="square" rtlCol="0">
            <a:spAutoFit/>
          </a:bodyPr>
          <a:lstStyle/>
          <a:p>
            <a:r>
              <a:rPr lang="en-US" sz="2400" dirty="0">
                <a:solidFill>
                  <a:schemeClr val="accent6">
                    <a:lumMod val="50000"/>
                  </a:schemeClr>
                </a:solidFill>
              </a:rPr>
              <a:t>Concept</a:t>
            </a:r>
          </a:p>
          <a:p>
            <a:pPr marL="285750" indent="-285750">
              <a:spcAft>
                <a:spcPts val="1200"/>
              </a:spcAft>
              <a:buFont typeface="Arial" panose="020B0604020202020204" pitchFamily="34" charset="0"/>
              <a:buChar char="•"/>
            </a:pPr>
            <a:r>
              <a:rPr lang="en-US" dirty="0">
                <a:solidFill>
                  <a:schemeClr val="accent6">
                    <a:lumMod val="50000"/>
                  </a:schemeClr>
                </a:solidFill>
              </a:rPr>
              <a:t>High entropy alloys already have high degree of disorder</a:t>
            </a:r>
          </a:p>
          <a:p>
            <a:pPr marL="285750" indent="-285750">
              <a:spcAft>
                <a:spcPts val="1200"/>
              </a:spcAft>
              <a:buFont typeface="Arial" panose="020B0604020202020204" pitchFamily="34" charset="0"/>
              <a:buChar char="•"/>
            </a:pPr>
            <a:r>
              <a:rPr lang="en-US" dirty="0">
                <a:solidFill>
                  <a:schemeClr val="accent6">
                    <a:lumMod val="50000"/>
                  </a:schemeClr>
                </a:solidFill>
              </a:rPr>
              <a:t>Many have good high temperature properties</a:t>
            </a:r>
          </a:p>
          <a:p>
            <a:pPr marL="285750" indent="-285750">
              <a:spcAft>
                <a:spcPts val="1200"/>
              </a:spcAft>
              <a:buFont typeface="Arial" panose="020B0604020202020204" pitchFamily="34" charset="0"/>
              <a:buChar char="•"/>
            </a:pPr>
            <a:r>
              <a:rPr lang="en-US" dirty="0">
                <a:solidFill>
                  <a:schemeClr val="accent6">
                    <a:lumMod val="50000"/>
                  </a:schemeClr>
                </a:solidFill>
              </a:rPr>
              <a:t>Attractive for possible RPV materials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9592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A852AD-B316-4707-A082-AE3EB239F91E}"/>
              </a:ext>
            </a:extLst>
          </p:cNvPr>
          <p:cNvSpPr txBox="1"/>
          <p:nvPr/>
        </p:nvSpPr>
        <p:spPr>
          <a:xfrm>
            <a:off x="4082716" y="1002888"/>
            <a:ext cx="4708357" cy="3889954"/>
          </a:xfrm>
          <a:prstGeom prst="rect">
            <a:avLst/>
          </a:prstGeom>
        </p:spPr>
        <p:txBody>
          <a:bodyPr vert="horz"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171450">
              <a:spcAft>
                <a:spcPts val="1200"/>
              </a:spcAft>
              <a:buFont typeface="Arial" panose="020B0604020202020204" pitchFamily="34" charset="0"/>
              <a:buChar char="•"/>
            </a:pPr>
            <a:r>
              <a:rPr lang="en-US" sz="1800" b="1" dirty="0">
                <a:solidFill>
                  <a:schemeClr val="accent6"/>
                </a:solidFill>
              </a:rPr>
              <a:t>MPEs</a:t>
            </a:r>
            <a:r>
              <a:rPr lang="en-US" sz="1800" dirty="0">
                <a:solidFill>
                  <a:schemeClr val="accent6"/>
                </a:solidFill>
              </a:rPr>
              <a:t> (Multi Principal Element alloys), when full solid solution are weak and unsuitable.</a:t>
            </a:r>
            <a:endParaRPr lang="en-US" sz="1800" b="1" dirty="0">
              <a:solidFill>
                <a:schemeClr val="accent6"/>
              </a:solidFill>
            </a:endParaRPr>
          </a:p>
          <a:p>
            <a:pPr marL="214313" indent="-171450">
              <a:spcAft>
                <a:spcPts val="1200"/>
              </a:spcAft>
              <a:buFont typeface="Arial" panose="020B0604020202020204" pitchFamily="34" charset="0"/>
              <a:buChar char="•"/>
            </a:pPr>
            <a:r>
              <a:rPr lang="en-US" sz="1800" b="1" dirty="0">
                <a:solidFill>
                  <a:schemeClr val="accent6"/>
                </a:solidFill>
              </a:rPr>
              <a:t>Matrix</a:t>
            </a:r>
            <a:r>
              <a:rPr lang="en-US" sz="1800" dirty="0">
                <a:solidFill>
                  <a:schemeClr val="accent6"/>
                </a:solidFill>
              </a:rPr>
              <a:t> – ductile</a:t>
            </a:r>
            <a:br>
              <a:rPr lang="en-US" sz="1800" dirty="0">
                <a:solidFill>
                  <a:schemeClr val="accent6"/>
                </a:solidFill>
              </a:rPr>
            </a:br>
            <a:r>
              <a:rPr lang="en-US" sz="1800" dirty="0">
                <a:solidFill>
                  <a:schemeClr val="accent6"/>
                </a:solidFill>
              </a:rPr>
              <a:t>- contributes to the ductility of the alloy.</a:t>
            </a:r>
          </a:p>
          <a:p>
            <a:pPr marL="214313" indent="-171450">
              <a:spcAft>
                <a:spcPts val="1200"/>
              </a:spcAft>
              <a:buFont typeface="Arial" panose="020B0604020202020204" pitchFamily="34" charset="0"/>
              <a:buChar char="•"/>
            </a:pPr>
            <a:r>
              <a:rPr lang="en-US" sz="1800" b="1" dirty="0">
                <a:solidFill>
                  <a:schemeClr val="accent6"/>
                </a:solidFill>
              </a:rPr>
              <a:t>Dispersed phase</a:t>
            </a:r>
            <a:r>
              <a:rPr lang="en-US" sz="1800" dirty="0">
                <a:solidFill>
                  <a:schemeClr val="accent6"/>
                </a:solidFill>
              </a:rPr>
              <a:t> – ductile/brittle</a:t>
            </a:r>
            <a:br>
              <a:rPr lang="en-US" sz="1800" dirty="0">
                <a:solidFill>
                  <a:schemeClr val="accent6"/>
                </a:solidFill>
              </a:rPr>
            </a:br>
            <a:r>
              <a:rPr lang="en-US" sz="1800" dirty="0">
                <a:solidFill>
                  <a:schemeClr val="accent6"/>
                </a:solidFill>
              </a:rPr>
              <a:t>- contributes to the strengthening of the alloy.</a:t>
            </a:r>
          </a:p>
          <a:p>
            <a:pPr marL="214313" indent="-171450">
              <a:spcAft>
                <a:spcPts val="1200"/>
              </a:spcAft>
              <a:buFont typeface="Arial" panose="020B0604020202020204" pitchFamily="34" charset="0"/>
              <a:buChar char="•"/>
            </a:pPr>
            <a:r>
              <a:rPr lang="en-US" sz="1800" dirty="0">
                <a:solidFill>
                  <a:schemeClr val="accent6"/>
                </a:solidFill>
              </a:rPr>
              <a:t>Matrix &amp; dispersed phase – radiation and </a:t>
            </a:r>
            <a:r>
              <a:rPr lang="en-US" sz="1800" u="sng" dirty="0">
                <a:solidFill>
                  <a:schemeClr val="accent6"/>
                </a:solidFill>
              </a:rPr>
              <a:t>creep resistance</a:t>
            </a:r>
          </a:p>
          <a:p>
            <a:pPr marL="214313" indent="-171450">
              <a:spcAft>
                <a:spcPts val="1200"/>
              </a:spcAft>
              <a:buFont typeface="Arial" panose="020B0604020202020204" pitchFamily="34" charset="0"/>
              <a:buChar char="•"/>
            </a:pPr>
            <a:r>
              <a:rPr lang="en-US" sz="1800" dirty="0">
                <a:solidFill>
                  <a:schemeClr val="accent6"/>
                </a:solidFill>
              </a:rPr>
              <a:t>Operating temperature range in advanced nuclear reactors – 300 -  1000</a:t>
            </a:r>
            <a:r>
              <a:rPr lang="en-US" sz="1800" baseline="30000" dirty="0">
                <a:solidFill>
                  <a:schemeClr val="accent6"/>
                </a:solidFill>
              </a:rPr>
              <a:t>o</a:t>
            </a:r>
            <a:r>
              <a:rPr lang="en-US" sz="1800" dirty="0">
                <a:solidFill>
                  <a:schemeClr val="accent6"/>
                </a:solidFill>
              </a:rPr>
              <a:t>C</a:t>
            </a:r>
          </a:p>
        </p:txBody>
      </p:sp>
      <p:pic>
        <p:nvPicPr>
          <p:cNvPr id="13" name="Picture 12">
            <a:extLst>
              <a:ext uri="{FF2B5EF4-FFF2-40B4-BE49-F238E27FC236}">
                <a16:creationId xmlns:a16="http://schemas.microsoft.com/office/drawing/2014/main" id="{E0A1CBA0-2F6F-4979-9AD3-493E5D73A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77590"/>
            <a:ext cx="3600803" cy="2951491"/>
          </a:xfrm>
          <a:prstGeom prst="rect">
            <a:avLst/>
          </a:prstGeom>
        </p:spPr>
      </p:pic>
      <p:sp>
        <p:nvSpPr>
          <p:cNvPr id="2" name="Text Placeholder 1">
            <a:extLst>
              <a:ext uri="{FF2B5EF4-FFF2-40B4-BE49-F238E27FC236}">
                <a16:creationId xmlns:a16="http://schemas.microsoft.com/office/drawing/2014/main" id="{B6A4FF96-D45D-1188-5B1E-6009C6701D01}"/>
              </a:ext>
            </a:extLst>
          </p:cNvPr>
          <p:cNvSpPr>
            <a:spLocks noGrp="1"/>
          </p:cNvSpPr>
          <p:nvPr>
            <p:ph type="body" sz="quarter" idx="10"/>
          </p:nvPr>
        </p:nvSpPr>
        <p:spPr/>
        <p:txBody>
          <a:bodyPr/>
          <a:lstStyle/>
          <a:p>
            <a:r>
              <a:rPr lang="en-US" dirty="0"/>
              <a:t>MPE strategy</a:t>
            </a:r>
          </a:p>
        </p:txBody>
      </p:sp>
    </p:spTree>
    <p:extLst>
      <p:ext uri="{BB962C8B-B14F-4D97-AF65-F5344CB8AC3E}">
        <p14:creationId xmlns:p14="http://schemas.microsoft.com/office/powerpoint/2010/main" val="3689598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8797" y="1589"/>
            <a:ext cx="6571060" cy="530223"/>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b="1" dirty="0">
                <a:latin typeface="+mn-lt"/>
              </a:rPr>
              <a:t>PHASE DIAGRAM of </a:t>
            </a:r>
            <a:r>
              <a:rPr lang="en-US" sz="1500" b="1" dirty="0">
                <a:solidFill>
                  <a:srgbClr val="C00000"/>
                </a:solidFill>
                <a:latin typeface="+mn-lt"/>
              </a:rPr>
              <a:t>B16</a:t>
            </a:r>
            <a:r>
              <a:rPr lang="en-US" sz="1500" b="1" dirty="0">
                <a:latin typeface="+mn-lt"/>
              </a:rPr>
              <a:t> – </a:t>
            </a:r>
            <a:r>
              <a:rPr lang="en-US" sz="1500" b="1" dirty="0">
                <a:solidFill>
                  <a:srgbClr val="0070C0"/>
                </a:solidFill>
                <a:latin typeface="+mn-lt"/>
              </a:rPr>
              <a:t>Fe </a:t>
            </a:r>
            <a:r>
              <a:rPr lang="en-US" sz="1500" b="1" dirty="0">
                <a:latin typeface="+mn-lt"/>
              </a:rPr>
              <a:t>25.19 </a:t>
            </a:r>
            <a:r>
              <a:rPr lang="en-US" sz="1500" b="1" dirty="0">
                <a:solidFill>
                  <a:srgbClr val="0070C0"/>
                </a:solidFill>
                <a:latin typeface="+mn-lt"/>
              </a:rPr>
              <a:t>Cr </a:t>
            </a:r>
            <a:r>
              <a:rPr lang="en-US" sz="1500" b="1" dirty="0">
                <a:latin typeface="+mn-lt"/>
              </a:rPr>
              <a:t>23.45 </a:t>
            </a:r>
            <a:r>
              <a:rPr lang="en-US" sz="1500" b="1" dirty="0">
                <a:solidFill>
                  <a:srgbClr val="0070C0"/>
                </a:solidFill>
                <a:latin typeface="+mn-lt"/>
              </a:rPr>
              <a:t>Mn </a:t>
            </a:r>
            <a:r>
              <a:rPr lang="en-US" sz="1500" b="1" dirty="0">
                <a:latin typeface="+mn-lt"/>
              </a:rPr>
              <a:t>24.78 </a:t>
            </a:r>
            <a:r>
              <a:rPr lang="en-US" sz="1500" b="1" dirty="0">
                <a:solidFill>
                  <a:srgbClr val="0070C0"/>
                </a:solidFill>
                <a:latin typeface="+mn-lt"/>
              </a:rPr>
              <a:t>Co </a:t>
            </a:r>
            <a:r>
              <a:rPr lang="en-US" sz="1500" b="1" dirty="0">
                <a:latin typeface="+mn-lt"/>
              </a:rPr>
              <a:t>26.58</a:t>
            </a:r>
            <a:br>
              <a:rPr lang="en-US" sz="1500" b="1" dirty="0">
                <a:latin typeface="+mn-lt"/>
              </a:rPr>
            </a:br>
            <a:r>
              <a:rPr lang="en-US" sz="1500" b="1" dirty="0">
                <a:solidFill>
                  <a:srgbClr val="0070C0"/>
                </a:solidFill>
                <a:latin typeface="+mn-lt"/>
              </a:rPr>
              <a:t>(advanced reactor operation range)</a:t>
            </a:r>
          </a:p>
        </p:txBody>
      </p:sp>
      <p:grpSp>
        <p:nvGrpSpPr>
          <p:cNvPr id="12" name="Group 11"/>
          <p:cNvGrpSpPr/>
          <p:nvPr/>
        </p:nvGrpSpPr>
        <p:grpSpPr>
          <a:xfrm>
            <a:off x="2586037" y="513564"/>
            <a:ext cx="6557963" cy="4245577"/>
            <a:chOff x="736801" y="581891"/>
            <a:chExt cx="10393018" cy="6276109"/>
          </a:xfrm>
        </p:grpSpPr>
        <p:grpSp>
          <p:nvGrpSpPr>
            <p:cNvPr id="10" name="Group 9"/>
            <p:cNvGrpSpPr/>
            <p:nvPr/>
          </p:nvGrpSpPr>
          <p:grpSpPr>
            <a:xfrm>
              <a:off x="736801" y="581891"/>
              <a:ext cx="10393018" cy="6276109"/>
              <a:chOff x="736801" y="581891"/>
              <a:chExt cx="10393018" cy="6276109"/>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01" y="812801"/>
                <a:ext cx="10393018" cy="6045199"/>
              </a:xfrm>
              <a:prstGeom prst="rect">
                <a:avLst/>
              </a:prstGeom>
            </p:spPr>
          </p:pic>
          <p:cxnSp>
            <p:nvCxnSpPr>
              <p:cNvPr id="6" name="Straight Connector 5"/>
              <p:cNvCxnSpPr/>
              <p:nvPr/>
            </p:nvCxnSpPr>
            <p:spPr>
              <a:xfrm flipV="1">
                <a:off x="6206836" y="581891"/>
                <a:ext cx="0" cy="604981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871855" y="1496291"/>
                <a:ext cx="120072" cy="415636"/>
              </a:xfrm>
              <a:prstGeom prst="line">
                <a:avLst/>
              </a:prstGeom>
            </p:spPr>
            <p:style>
              <a:lnRef idx="1">
                <a:schemeClr val="dk1"/>
              </a:lnRef>
              <a:fillRef idx="0">
                <a:schemeClr val="dk1"/>
              </a:fillRef>
              <a:effectRef idx="0">
                <a:schemeClr val="dk1"/>
              </a:effectRef>
              <a:fontRef idx="minor">
                <a:schemeClr val="tx1"/>
              </a:fontRef>
            </p:style>
          </p:cxnSp>
        </p:grpSp>
        <p:sp>
          <p:nvSpPr>
            <p:cNvPr id="11" name="TextBox 10"/>
            <p:cNvSpPr txBox="1"/>
            <p:nvPr/>
          </p:nvSpPr>
          <p:spPr>
            <a:xfrm>
              <a:off x="1182662" y="6571675"/>
              <a:ext cx="2210862" cy="246221"/>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750" b="1" dirty="0" err="1">
                  <a:solidFill>
                    <a:srgbClr val="9F4E6C"/>
                  </a:solidFill>
                </a:rPr>
                <a:t>ThermoCalc</a:t>
              </a:r>
              <a:r>
                <a:rPr lang="en-US" sz="750" b="1" dirty="0">
                  <a:solidFill>
                    <a:srgbClr val="9F4E6C"/>
                  </a:solidFill>
                </a:rPr>
                <a:t> 2020a (TCHEA4 database)</a:t>
              </a:r>
            </a:p>
          </p:txBody>
        </p:sp>
      </p:grpSp>
      <p:graphicFrame>
        <p:nvGraphicFramePr>
          <p:cNvPr id="3" name="Table 2"/>
          <p:cNvGraphicFramePr>
            <a:graphicFrameLocks noGrp="1"/>
          </p:cNvGraphicFramePr>
          <p:nvPr/>
        </p:nvGraphicFramePr>
        <p:xfrm>
          <a:off x="48797" y="754795"/>
          <a:ext cx="2637255" cy="3584065"/>
        </p:xfrm>
        <a:graphic>
          <a:graphicData uri="http://schemas.openxmlformats.org/drawingml/2006/table">
            <a:tbl>
              <a:tblPr>
                <a:tableStyleId>{5C22544A-7EE6-4342-B048-85BDC9FD1C3A}</a:tableStyleId>
              </a:tblPr>
              <a:tblGrid>
                <a:gridCol w="722729">
                  <a:extLst>
                    <a:ext uri="{9D8B030D-6E8A-4147-A177-3AD203B41FA5}">
                      <a16:colId xmlns:a16="http://schemas.microsoft.com/office/drawing/2014/main" val="3887159408"/>
                    </a:ext>
                  </a:extLst>
                </a:gridCol>
                <a:gridCol w="885825">
                  <a:extLst>
                    <a:ext uri="{9D8B030D-6E8A-4147-A177-3AD203B41FA5}">
                      <a16:colId xmlns:a16="http://schemas.microsoft.com/office/drawing/2014/main" val="945481663"/>
                    </a:ext>
                  </a:extLst>
                </a:gridCol>
                <a:gridCol w="1028701">
                  <a:extLst>
                    <a:ext uri="{9D8B030D-6E8A-4147-A177-3AD203B41FA5}">
                      <a16:colId xmlns:a16="http://schemas.microsoft.com/office/drawing/2014/main" val="913318338"/>
                    </a:ext>
                  </a:extLst>
                </a:gridCol>
              </a:tblGrid>
              <a:tr h="331874">
                <a:tc>
                  <a:txBody>
                    <a:bodyPr/>
                    <a:lstStyle/>
                    <a:p>
                      <a:pPr algn="ctr" rtl="0" fontAlgn="ctr"/>
                      <a:r>
                        <a:rPr lang="en-US" sz="900" u="none" strike="noStrike" dirty="0">
                          <a:solidFill>
                            <a:schemeClr val="bg1"/>
                          </a:solidFill>
                          <a:effectLst/>
                        </a:rPr>
                        <a:t>Temp ranges</a:t>
                      </a:r>
                      <a:endParaRPr lang="en-US" sz="900" b="0" i="0" u="none" strike="noStrike" dirty="0">
                        <a:solidFill>
                          <a:schemeClr val="bg1"/>
                        </a:solidFill>
                        <a:effectLst/>
                        <a:latin typeface="Century Gothic" panose="020B0502020202020204" pitchFamily="34" charset="0"/>
                      </a:endParaRPr>
                    </a:p>
                  </a:txBody>
                  <a:tcPr marL="3152" marR="3152" marT="3152" marB="0" anchor="ctr">
                    <a:solidFill>
                      <a:srgbClr val="2F6394"/>
                    </a:solidFill>
                  </a:tcPr>
                </a:tc>
                <a:tc>
                  <a:txBody>
                    <a:bodyPr/>
                    <a:lstStyle/>
                    <a:p>
                      <a:pPr algn="ctr" rtl="0" fontAlgn="ctr"/>
                      <a:r>
                        <a:rPr lang="en-US" sz="900" u="none" strike="noStrike" dirty="0">
                          <a:solidFill>
                            <a:schemeClr val="bg1"/>
                          </a:solidFill>
                          <a:effectLst/>
                        </a:rPr>
                        <a:t>Major Phase</a:t>
                      </a:r>
                      <a:endParaRPr lang="en-US" sz="900" b="0" i="0" u="none" strike="noStrike" dirty="0">
                        <a:solidFill>
                          <a:schemeClr val="bg1"/>
                        </a:solidFill>
                        <a:effectLst/>
                        <a:latin typeface="Century Gothic" panose="020B0502020202020204" pitchFamily="34" charset="0"/>
                      </a:endParaRPr>
                    </a:p>
                  </a:txBody>
                  <a:tcPr marL="3152" marR="3152" marT="3152" marB="0" anchor="ctr">
                    <a:solidFill>
                      <a:srgbClr val="2F6394"/>
                    </a:solidFill>
                  </a:tcPr>
                </a:tc>
                <a:tc>
                  <a:txBody>
                    <a:bodyPr/>
                    <a:lstStyle/>
                    <a:p>
                      <a:pPr algn="ctr" rtl="0" fontAlgn="ctr"/>
                      <a:r>
                        <a:rPr lang="en-US" sz="900" u="none" strike="noStrike" dirty="0">
                          <a:solidFill>
                            <a:schemeClr val="bg1"/>
                          </a:solidFill>
                          <a:effectLst/>
                        </a:rPr>
                        <a:t> Secondary Phases and (amount in </a:t>
                      </a:r>
                      <a:r>
                        <a:rPr lang="en-US" sz="900" u="none" strike="noStrike" dirty="0" err="1">
                          <a:solidFill>
                            <a:schemeClr val="bg1"/>
                          </a:solidFill>
                          <a:effectLst/>
                        </a:rPr>
                        <a:t>mol</a:t>
                      </a:r>
                      <a:r>
                        <a:rPr lang="en-US" sz="900" u="none" strike="noStrike" dirty="0">
                          <a:solidFill>
                            <a:schemeClr val="bg1"/>
                          </a:solidFill>
                          <a:effectLst/>
                        </a:rPr>
                        <a:t>)</a:t>
                      </a:r>
                      <a:endParaRPr lang="en-US" sz="900" b="0" i="0" u="none" strike="noStrike" dirty="0">
                        <a:solidFill>
                          <a:schemeClr val="bg1"/>
                        </a:solidFill>
                        <a:effectLst/>
                        <a:latin typeface="Century Gothic" panose="020B0502020202020204" pitchFamily="34" charset="0"/>
                      </a:endParaRPr>
                    </a:p>
                  </a:txBody>
                  <a:tcPr marL="3152" marR="3152" marT="3152" marB="0" anchor="ctr">
                    <a:solidFill>
                      <a:srgbClr val="2F6394"/>
                    </a:solidFill>
                  </a:tcPr>
                </a:tc>
                <a:extLst>
                  <a:ext uri="{0D108BD9-81ED-4DB2-BD59-A6C34878D82A}">
                    <a16:rowId xmlns:a16="http://schemas.microsoft.com/office/drawing/2014/main" val="1659050916"/>
                  </a:ext>
                </a:extLst>
              </a:tr>
              <a:tr h="425899">
                <a:tc>
                  <a:txBody>
                    <a:bodyPr/>
                    <a:lstStyle/>
                    <a:p>
                      <a:pPr algn="r" rtl="0" fontAlgn="ctr"/>
                      <a:r>
                        <a:rPr lang="en-US" sz="900" u="none" strike="noStrike" dirty="0">
                          <a:effectLst/>
                        </a:rPr>
                        <a:t>200 - 320 </a:t>
                      </a:r>
                      <a:r>
                        <a:rPr lang="en-US" sz="900" u="none" strike="noStrike" baseline="30000" dirty="0" err="1">
                          <a:effectLst/>
                        </a:rPr>
                        <a:t>o</a:t>
                      </a:r>
                      <a:r>
                        <a:rPr lang="en-US" sz="900" u="none" strike="noStrike" dirty="0" err="1">
                          <a:effectLst/>
                        </a:rPr>
                        <a:t>C</a:t>
                      </a:r>
                      <a:endParaRPr lang="en-US" sz="900" b="0" i="0" u="none" strike="noStrike" dirty="0">
                        <a:solidFill>
                          <a:srgbClr val="000000"/>
                        </a:solidFill>
                        <a:effectLst/>
                        <a:latin typeface="Century Gothic" panose="020B0502020202020204" pitchFamily="34" charset="0"/>
                      </a:endParaRPr>
                    </a:p>
                  </a:txBody>
                  <a:tcPr marL="3152" marR="3152" marT="3152" marB="0" anchor="ctr"/>
                </a:tc>
                <a:tc>
                  <a:txBody>
                    <a:bodyPr/>
                    <a:lstStyle/>
                    <a:p>
                      <a:pPr algn="ctr" rtl="0" fontAlgn="ctr"/>
                      <a:r>
                        <a:rPr lang="en-US" sz="900" u="none" strike="noStrike" dirty="0">
                          <a:solidFill>
                            <a:schemeClr val="tx1"/>
                          </a:solidFill>
                          <a:effectLst/>
                        </a:rPr>
                        <a:t>SIGMA(0.73-0.8) </a:t>
                      </a:r>
                      <a:endParaRPr lang="en-US" sz="900" b="0" i="0" u="none" strike="noStrike" dirty="0">
                        <a:solidFill>
                          <a:schemeClr val="tx1"/>
                        </a:solidFill>
                        <a:effectLst/>
                        <a:latin typeface="Century Gothic" panose="020B0502020202020204" pitchFamily="34" charset="0"/>
                      </a:endParaRPr>
                    </a:p>
                  </a:txBody>
                  <a:tcPr marL="3152" marR="3152" marT="3152" marB="0" anchor="ctr"/>
                </a:tc>
                <a:tc>
                  <a:txBody>
                    <a:bodyPr/>
                    <a:lstStyle/>
                    <a:p>
                      <a:pPr algn="l" rtl="0" fontAlgn="ctr"/>
                      <a:r>
                        <a:rPr lang="da-DK" sz="900" u="none" strike="noStrike">
                          <a:effectLst/>
                        </a:rPr>
                        <a:t>BCC_B2#2 (0.21-0.15)+ SIGMA#2 (0.05-.04)</a:t>
                      </a:r>
                      <a:endParaRPr lang="da-DK" sz="900" b="0" i="0" u="none" strike="noStrike">
                        <a:solidFill>
                          <a:srgbClr val="000000"/>
                        </a:solidFill>
                        <a:effectLst/>
                        <a:latin typeface="Century Gothic" panose="020B0502020202020204" pitchFamily="34" charset="0"/>
                      </a:endParaRPr>
                    </a:p>
                  </a:txBody>
                  <a:tcPr marL="3152" marR="3152" marT="3152" marB="0" anchor="ctr"/>
                </a:tc>
                <a:extLst>
                  <a:ext uri="{0D108BD9-81ED-4DB2-BD59-A6C34878D82A}">
                    <a16:rowId xmlns:a16="http://schemas.microsoft.com/office/drawing/2014/main" val="3219156105"/>
                  </a:ext>
                </a:extLst>
              </a:tr>
              <a:tr h="495926">
                <a:tc>
                  <a:txBody>
                    <a:bodyPr/>
                    <a:lstStyle/>
                    <a:p>
                      <a:pPr algn="r" rtl="0" fontAlgn="ctr"/>
                      <a:r>
                        <a:rPr lang="en-US" sz="900" u="none" strike="noStrike" dirty="0">
                          <a:effectLst/>
                        </a:rPr>
                        <a:t>320 - 380 </a:t>
                      </a:r>
                      <a:r>
                        <a:rPr lang="en-US" sz="900" u="none" strike="noStrike" baseline="30000" dirty="0" err="1">
                          <a:effectLst/>
                        </a:rPr>
                        <a:t>o</a:t>
                      </a:r>
                      <a:r>
                        <a:rPr lang="en-US" sz="900" u="none" strike="noStrike" dirty="0" err="1">
                          <a:effectLst/>
                        </a:rPr>
                        <a:t>C</a:t>
                      </a:r>
                      <a:endParaRPr lang="en-US" sz="900" b="0" i="0" u="none" strike="noStrike" dirty="0">
                        <a:solidFill>
                          <a:srgbClr val="000000"/>
                        </a:solidFill>
                        <a:effectLst/>
                        <a:latin typeface="Century Gothic" panose="020B0502020202020204" pitchFamily="34" charset="0"/>
                      </a:endParaRPr>
                    </a:p>
                  </a:txBody>
                  <a:tcPr marL="3152" marR="3152" marT="3152" marB="0" anchor="ctr"/>
                </a:tc>
                <a:tc>
                  <a:txBody>
                    <a:bodyPr/>
                    <a:lstStyle/>
                    <a:p>
                      <a:pPr algn="ctr" rtl="0" fontAlgn="ctr"/>
                      <a:r>
                        <a:rPr lang="en-US" sz="900" u="none" strike="noStrike" dirty="0">
                          <a:solidFill>
                            <a:schemeClr val="tx1"/>
                          </a:solidFill>
                          <a:effectLst/>
                        </a:rPr>
                        <a:t>SIGMA(0.8-0.83)</a:t>
                      </a:r>
                      <a:endParaRPr lang="en-US" sz="900" b="0" i="0" u="none" strike="noStrike" dirty="0">
                        <a:solidFill>
                          <a:schemeClr val="tx1"/>
                        </a:solidFill>
                        <a:effectLst/>
                        <a:latin typeface="Century Gothic" panose="020B0502020202020204" pitchFamily="34" charset="0"/>
                      </a:endParaRPr>
                    </a:p>
                  </a:txBody>
                  <a:tcPr marL="3152" marR="3152" marT="3152" marB="0" anchor="ctr"/>
                </a:tc>
                <a:tc>
                  <a:txBody>
                    <a:bodyPr/>
                    <a:lstStyle/>
                    <a:p>
                      <a:pPr algn="l" rtl="0" fontAlgn="ctr"/>
                      <a:r>
                        <a:rPr lang="pt-BR" sz="900" u="none" strike="noStrike">
                          <a:effectLst/>
                        </a:rPr>
                        <a:t>BCC_B2#2 (0.15-0.1)+ SIGMA#2 (0.04 - 0) + HCP_A3 (0-0.06)</a:t>
                      </a:r>
                      <a:endParaRPr lang="pt-BR" sz="900" b="0" i="0" u="none" strike="noStrike">
                        <a:solidFill>
                          <a:srgbClr val="000000"/>
                        </a:solidFill>
                        <a:effectLst/>
                        <a:latin typeface="Century Gothic" panose="020B0502020202020204" pitchFamily="34" charset="0"/>
                      </a:endParaRPr>
                    </a:p>
                  </a:txBody>
                  <a:tcPr marL="3152" marR="3152" marT="3152" marB="0" anchor="ctr"/>
                </a:tc>
                <a:extLst>
                  <a:ext uri="{0D108BD9-81ED-4DB2-BD59-A6C34878D82A}">
                    <a16:rowId xmlns:a16="http://schemas.microsoft.com/office/drawing/2014/main" val="3102998635"/>
                  </a:ext>
                </a:extLst>
              </a:tr>
              <a:tr h="331874">
                <a:tc>
                  <a:txBody>
                    <a:bodyPr/>
                    <a:lstStyle/>
                    <a:p>
                      <a:pPr algn="r" rtl="0" fontAlgn="ctr"/>
                      <a:r>
                        <a:rPr lang="en-US" sz="900" u="none" strike="noStrike">
                          <a:effectLst/>
                        </a:rPr>
                        <a:t>380 - 500 </a:t>
                      </a:r>
                      <a:r>
                        <a:rPr lang="en-US" sz="900" u="none" strike="noStrike" baseline="30000">
                          <a:effectLst/>
                        </a:rPr>
                        <a:t>o</a:t>
                      </a:r>
                      <a:r>
                        <a:rPr lang="en-US" sz="900" u="none" strike="noStrike">
                          <a:effectLst/>
                        </a:rPr>
                        <a:t>C</a:t>
                      </a:r>
                      <a:endParaRPr lang="en-US" sz="900" b="0" i="0" u="none" strike="noStrike">
                        <a:solidFill>
                          <a:srgbClr val="000000"/>
                        </a:solidFill>
                        <a:effectLst/>
                        <a:latin typeface="Century Gothic" panose="020B0502020202020204" pitchFamily="34" charset="0"/>
                      </a:endParaRPr>
                    </a:p>
                  </a:txBody>
                  <a:tcPr marL="3152" marR="3152" marT="3152" marB="0" anchor="ctr"/>
                </a:tc>
                <a:tc>
                  <a:txBody>
                    <a:bodyPr/>
                    <a:lstStyle/>
                    <a:p>
                      <a:pPr algn="ctr" rtl="0" fontAlgn="ctr"/>
                      <a:r>
                        <a:rPr lang="en-US" sz="900" u="none" strike="noStrike" dirty="0">
                          <a:solidFill>
                            <a:schemeClr val="tx1"/>
                          </a:solidFill>
                          <a:effectLst/>
                        </a:rPr>
                        <a:t>SIGMA#2 (0.83 - 0.9) </a:t>
                      </a:r>
                      <a:endParaRPr lang="en-US" sz="900" b="0" i="0" u="none" strike="noStrike" dirty="0">
                        <a:solidFill>
                          <a:schemeClr val="tx1"/>
                        </a:solidFill>
                        <a:effectLst/>
                        <a:latin typeface="Century Gothic" panose="020B0502020202020204" pitchFamily="34" charset="0"/>
                      </a:endParaRPr>
                    </a:p>
                  </a:txBody>
                  <a:tcPr marL="3152" marR="3152" marT="3152" marB="0" anchor="ctr"/>
                </a:tc>
                <a:tc>
                  <a:txBody>
                    <a:bodyPr/>
                    <a:lstStyle/>
                    <a:p>
                      <a:pPr algn="l" rtl="0" fontAlgn="ctr"/>
                      <a:r>
                        <a:rPr lang="en-US" sz="900" u="none" strike="noStrike">
                          <a:effectLst/>
                        </a:rPr>
                        <a:t>BCC_B2#2 (0.1- 0) + HCP_A3 (0.06 - 0.1)</a:t>
                      </a:r>
                      <a:endParaRPr lang="en-US" sz="900" b="0" i="0" u="none" strike="noStrike">
                        <a:solidFill>
                          <a:srgbClr val="000000"/>
                        </a:solidFill>
                        <a:effectLst/>
                        <a:latin typeface="Century Gothic" panose="020B0502020202020204" pitchFamily="34" charset="0"/>
                      </a:endParaRPr>
                    </a:p>
                  </a:txBody>
                  <a:tcPr marL="3152" marR="3152" marT="3152" marB="0" anchor="ctr"/>
                </a:tc>
                <a:extLst>
                  <a:ext uri="{0D108BD9-81ED-4DB2-BD59-A6C34878D82A}">
                    <a16:rowId xmlns:a16="http://schemas.microsoft.com/office/drawing/2014/main" val="201975948"/>
                  </a:ext>
                </a:extLst>
              </a:tr>
              <a:tr h="194696">
                <a:tc>
                  <a:txBody>
                    <a:bodyPr/>
                    <a:lstStyle/>
                    <a:p>
                      <a:pPr algn="r" rtl="0" fontAlgn="ctr"/>
                      <a:r>
                        <a:rPr lang="en-US" sz="900" u="none" strike="noStrike">
                          <a:effectLst/>
                        </a:rPr>
                        <a:t>500 - 570 </a:t>
                      </a:r>
                      <a:r>
                        <a:rPr lang="en-US" sz="900" u="none" strike="noStrike" baseline="30000">
                          <a:effectLst/>
                        </a:rPr>
                        <a:t>o</a:t>
                      </a:r>
                      <a:r>
                        <a:rPr lang="en-US" sz="900" u="none" strike="noStrike">
                          <a:effectLst/>
                        </a:rPr>
                        <a:t>C</a:t>
                      </a:r>
                      <a:endParaRPr lang="en-US" sz="900" b="0" i="0" u="none" strike="noStrike">
                        <a:solidFill>
                          <a:srgbClr val="000000"/>
                        </a:solidFill>
                        <a:effectLst/>
                        <a:latin typeface="Century Gothic" panose="020B0502020202020204" pitchFamily="34" charset="0"/>
                      </a:endParaRPr>
                    </a:p>
                  </a:txBody>
                  <a:tcPr marL="3152" marR="3152" marT="3152" marB="0" anchor="ctr"/>
                </a:tc>
                <a:tc>
                  <a:txBody>
                    <a:bodyPr/>
                    <a:lstStyle/>
                    <a:p>
                      <a:pPr algn="ctr" rtl="0" fontAlgn="ctr"/>
                      <a:r>
                        <a:rPr lang="en-US" sz="900" u="none" strike="noStrike" dirty="0">
                          <a:solidFill>
                            <a:schemeClr val="accent2"/>
                          </a:solidFill>
                          <a:effectLst/>
                        </a:rPr>
                        <a:t>SIGMA#2 (0.9) </a:t>
                      </a:r>
                      <a:endParaRPr lang="en-US" sz="900" b="0" i="0" u="none" strike="noStrike" dirty="0">
                        <a:solidFill>
                          <a:schemeClr val="accent2"/>
                        </a:solidFill>
                        <a:effectLst/>
                        <a:latin typeface="Century Gothic" panose="020B0502020202020204" pitchFamily="34" charset="0"/>
                      </a:endParaRPr>
                    </a:p>
                  </a:txBody>
                  <a:tcPr marL="3152" marR="3152" marT="3152" marB="0" anchor="ctr"/>
                </a:tc>
                <a:tc>
                  <a:txBody>
                    <a:bodyPr/>
                    <a:lstStyle/>
                    <a:p>
                      <a:pPr algn="l" rtl="0" fontAlgn="ctr"/>
                      <a:r>
                        <a:rPr lang="en-US" sz="900" u="none" strike="noStrike" dirty="0">
                          <a:effectLst/>
                        </a:rPr>
                        <a:t>HCP_A3 (0.1)</a:t>
                      </a:r>
                      <a:endParaRPr lang="en-US" sz="900" b="0" i="0" u="none" strike="noStrike" dirty="0">
                        <a:solidFill>
                          <a:srgbClr val="000000"/>
                        </a:solidFill>
                        <a:effectLst/>
                        <a:latin typeface="Century Gothic" panose="020B0502020202020204" pitchFamily="34" charset="0"/>
                      </a:endParaRPr>
                    </a:p>
                  </a:txBody>
                  <a:tcPr marL="3152" marR="3152" marT="3152" marB="0" anchor="ctr"/>
                </a:tc>
                <a:extLst>
                  <a:ext uri="{0D108BD9-81ED-4DB2-BD59-A6C34878D82A}">
                    <a16:rowId xmlns:a16="http://schemas.microsoft.com/office/drawing/2014/main" val="840960167"/>
                  </a:ext>
                </a:extLst>
              </a:tr>
              <a:tr h="331874">
                <a:tc>
                  <a:txBody>
                    <a:bodyPr/>
                    <a:lstStyle/>
                    <a:p>
                      <a:pPr algn="r" rtl="0" fontAlgn="ctr"/>
                      <a:r>
                        <a:rPr lang="en-US" sz="900" u="none" strike="noStrike">
                          <a:effectLst/>
                        </a:rPr>
                        <a:t>570 - 610 </a:t>
                      </a:r>
                      <a:r>
                        <a:rPr lang="en-US" sz="900" u="none" strike="noStrike" baseline="30000">
                          <a:effectLst/>
                        </a:rPr>
                        <a:t>o</a:t>
                      </a:r>
                      <a:r>
                        <a:rPr lang="en-US" sz="900" u="none" strike="noStrike">
                          <a:effectLst/>
                        </a:rPr>
                        <a:t>C</a:t>
                      </a:r>
                      <a:endParaRPr lang="en-US" sz="900" b="0" i="0" u="none" strike="noStrike">
                        <a:solidFill>
                          <a:srgbClr val="000000"/>
                        </a:solidFill>
                        <a:effectLst/>
                        <a:latin typeface="Century Gothic" panose="020B0502020202020204" pitchFamily="34" charset="0"/>
                      </a:endParaRPr>
                    </a:p>
                  </a:txBody>
                  <a:tcPr marL="3152" marR="3152" marT="3152" marB="0" anchor="ctr"/>
                </a:tc>
                <a:tc>
                  <a:txBody>
                    <a:bodyPr/>
                    <a:lstStyle/>
                    <a:p>
                      <a:pPr algn="ctr" rtl="0" fontAlgn="ctr"/>
                      <a:r>
                        <a:rPr lang="en-US" sz="900" u="none" strike="noStrike" dirty="0">
                          <a:solidFill>
                            <a:schemeClr val="accent2"/>
                          </a:solidFill>
                          <a:effectLst/>
                        </a:rPr>
                        <a:t>SIGMA#2 (0.9 - 0.89)</a:t>
                      </a:r>
                      <a:endParaRPr lang="en-US" sz="900" b="0" i="0" u="none" strike="noStrike" dirty="0">
                        <a:solidFill>
                          <a:schemeClr val="accent2"/>
                        </a:solidFill>
                        <a:effectLst/>
                        <a:latin typeface="Century Gothic" panose="020B0502020202020204" pitchFamily="34" charset="0"/>
                      </a:endParaRPr>
                    </a:p>
                  </a:txBody>
                  <a:tcPr marL="3152" marR="3152" marT="3152" marB="0" anchor="ctr"/>
                </a:tc>
                <a:tc>
                  <a:txBody>
                    <a:bodyPr/>
                    <a:lstStyle/>
                    <a:p>
                      <a:pPr algn="l" rtl="0" fontAlgn="ctr"/>
                      <a:r>
                        <a:rPr lang="en-US" sz="900" u="none" strike="noStrike" dirty="0">
                          <a:effectLst/>
                        </a:rPr>
                        <a:t>HCP_A3 (0.1 - 0) + FCC_L12 (0 - 0.11) </a:t>
                      </a:r>
                      <a:endParaRPr lang="en-US" sz="900" b="0" i="0" u="none" strike="noStrike" dirty="0">
                        <a:solidFill>
                          <a:srgbClr val="000000"/>
                        </a:solidFill>
                        <a:effectLst/>
                        <a:latin typeface="Century Gothic" panose="020B0502020202020204" pitchFamily="34" charset="0"/>
                      </a:endParaRPr>
                    </a:p>
                  </a:txBody>
                  <a:tcPr marL="3152" marR="3152" marT="3152" marB="0" anchor="ctr"/>
                </a:tc>
                <a:extLst>
                  <a:ext uri="{0D108BD9-81ED-4DB2-BD59-A6C34878D82A}">
                    <a16:rowId xmlns:a16="http://schemas.microsoft.com/office/drawing/2014/main" val="930170897"/>
                  </a:ext>
                </a:extLst>
              </a:tr>
              <a:tr h="285012">
                <a:tc>
                  <a:txBody>
                    <a:bodyPr/>
                    <a:lstStyle/>
                    <a:p>
                      <a:pPr algn="r" rtl="0" fontAlgn="ctr"/>
                      <a:r>
                        <a:rPr lang="en-US" sz="900" u="none" strike="noStrike" dirty="0">
                          <a:effectLst/>
                        </a:rPr>
                        <a:t>610 - 880 </a:t>
                      </a:r>
                      <a:r>
                        <a:rPr lang="en-US" sz="900" u="none" strike="noStrike" baseline="30000" dirty="0" err="1">
                          <a:effectLst/>
                        </a:rPr>
                        <a:t>o</a:t>
                      </a:r>
                      <a:r>
                        <a:rPr lang="en-US" sz="900" u="none" strike="noStrike" dirty="0" err="1">
                          <a:effectLst/>
                        </a:rPr>
                        <a:t>C</a:t>
                      </a:r>
                      <a:endParaRPr lang="en-US" sz="900" b="0" i="0" u="none" strike="noStrike" dirty="0">
                        <a:solidFill>
                          <a:srgbClr val="000000"/>
                        </a:solidFill>
                        <a:effectLst/>
                        <a:latin typeface="Century Gothic" panose="020B0502020202020204" pitchFamily="34" charset="0"/>
                      </a:endParaRPr>
                    </a:p>
                  </a:txBody>
                  <a:tcPr marL="3152" marR="3152" marT="3152" marB="0" anchor="ctr"/>
                </a:tc>
                <a:tc>
                  <a:txBody>
                    <a:bodyPr/>
                    <a:lstStyle/>
                    <a:p>
                      <a:pPr algn="ctr" rtl="0" fontAlgn="ctr"/>
                      <a:r>
                        <a:rPr lang="en-US" sz="900" u="none" strike="noStrike" dirty="0">
                          <a:solidFill>
                            <a:schemeClr val="accent2"/>
                          </a:solidFill>
                          <a:effectLst/>
                        </a:rPr>
                        <a:t>SIGMA#2 (0.89 - 0.8)</a:t>
                      </a:r>
                      <a:endParaRPr lang="en-US" sz="900" b="0" i="0" u="none" strike="noStrike" dirty="0">
                        <a:solidFill>
                          <a:schemeClr val="accent2"/>
                        </a:solidFill>
                        <a:effectLst/>
                        <a:latin typeface="Century Gothic" panose="020B0502020202020204" pitchFamily="34" charset="0"/>
                      </a:endParaRPr>
                    </a:p>
                  </a:txBody>
                  <a:tcPr marL="3152" marR="3152" marT="3152" marB="0" anchor="ctr"/>
                </a:tc>
                <a:tc>
                  <a:txBody>
                    <a:bodyPr/>
                    <a:lstStyle/>
                    <a:p>
                      <a:pPr algn="l" rtl="0" fontAlgn="ctr"/>
                      <a:r>
                        <a:rPr lang="en-US" sz="900" u="none" strike="noStrike" dirty="0">
                          <a:effectLst/>
                        </a:rPr>
                        <a:t>FCC_L12 (0.11 - 0.2)</a:t>
                      </a:r>
                      <a:endParaRPr lang="en-US" sz="900" b="0" i="0" u="none" strike="noStrike" dirty="0">
                        <a:solidFill>
                          <a:srgbClr val="000000"/>
                        </a:solidFill>
                        <a:effectLst/>
                        <a:latin typeface="Century Gothic" panose="020B0502020202020204" pitchFamily="34" charset="0"/>
                      </a:endParaRPr>
                    </a:p>
                  </a:txBody>
                  <a:tcPr marL="3152" marR="3152" marT="3152" marB="0" anchor="ctr"/>
                </a:tc>
                <a:extLst>
                  <a:ext uri="{0D108BD9-81ED-4DB2-BD59-A6C34878D82A}">
                    <a16:rowId xmlns:a16="http://schemas.microsoft.com/office/drawing/2014/main" val="277215292"/>
                  </a:ext>
                </a:extLst>
              </a:tr>
              <a:tr h="331874">
                <a:tc>
                  <a:txBody>
                    <a:bodyPr/>
                    <a:lstStyle/>
                    <a:p>
                      <a:pPr algn="r" rtl="0" fontAlgn="ctr"/>
                      <a:r>
                        <a:rPr lang="en-US" sz="900" u="none" strike="noStrike">
                          <a:effectLst/>
                        </a:rPr>
                        <a:t>880 - 1180 </a:t>
                      </a:r>
                      <a:r>
                        <a:rPr lang="en-US" sz="900" u="none" strike="noStrike" baseline="30000">
                          <a:effectLst/>
                        </a:rPr>
                        <a:t>o</a:t>
                      </a:r>
                      <a:r>
                        <a:rPr lang="en-US" sz="900" u="none" strike="noStrike">
                          <a:effectLst/>
                        </a:rPr>
                        <a:t>C</a:t>
                      </a:r>
                      <a:endParaRPr lang="en-US" sz="900" b="0" i="0" u="none" strike="noStrike">
                        <a:solidFill>
                          <a:srgbClr val="000000"/>
                        </a:solidFill>
                        <a:effectLst/>
                        <a:latin typeface="Century Gothic" panose="020B0502020202020204" pitchFamily="34" charset="0"/>
                      </a:endParaRPr>
                    </a:p>
                  </a:txBody>
                  <a:tcPr marL="3152" marR="3152" marT="3152" marB="0" anchor="ctr"/>
                </a:tc>
                <a:tc>
                  <a:txBody>
                    <a:bodyPr/>
                    <a:lstStyle/>
                    <a:p>
                      <a:pPr algn="ctr" rtl="0" fontAlgn="ctr"/>
                      <a:r>
                        <a:rPr lang="en-US" sz="900" u="none" strike="noStrike" dirty="0">
                          <a:solidFill>
                            <a:schemeClr val="accent2"/>
                          </a:solidFill>
                          <a:effectLst/>
                        </a:rPr>
                        <a:t>SIGMA#2 (0.8-0.5)</a:t>
                      </a:r>
                      <a:endParaRPr lang="en-US" sz="900" b="0" i="0" u="none" strike="noStrike" dirty="0">
                        <a:solidFill>
                          <a:schemeClr val="accent2"/>
                        </a:solidFill>
                        <a:effectLst/>
                        <a:latin typeface="Century Gothic" panose="020B0502020202020204" pitchFamily="34" charset="0"/>
                      </a:endParaRPr>
                    </a:p>
                  </a:txBody>
                  <a:tcPr marL="3152" marR="3152" marT="3152" marB="0" anchor="ctr"/>
                </a:tc>
                <a:tc>
                  <a:txBody>
                    <a:bodyPr/>
                    <a:lstStyle/>
                    <a:p>
                      <a:pPr algn="l" rtl="0" fontAlgn="ctr"/>
                      <a:r>
                        <a:rPr lang="en-US" sz="900" u="none" strike="noStrike" dirty="0">
                          <a:effectLst/>
                        </a:rPr>
                        <a:t>BCC_B2#2 (0-0.5) + FCC_L12 (0.2-0)</a:t>
                      </a:r>
                      <a:endParaRPr lang="en-US" sz="900" b="0" i="0" u="none" strike="noStrike" dirty="0">
                        <a:solidFill>
                          <a:srgbClr val="000000"/>
                        </a:solidFill>
                        <a:effectLst/>
                        <a:latin typeface="Century Gothic" panose="020B0502020202020204" pitchFamily="34" charset="0"/>
                      </a:endParaRPr>
                    </a:p>
                  </a:txBody>
                  <a:tcPr marL="3152" marR="3152" marT="3152" marB="0" anchor="ctr"/>
                </a:tc>
                <a:extLst>
                  <a:ext uri="{0D108BD9-81ED-4DB2-BD59-A6C34878D82A}">
                    <a16:rowId xmlns:a16="http://schemas.microsoft.com/office/drawing/2014/main" val="3727123381"/>
                  </a:ext>
                </a:extLst>
              </a:tr>
              <a:tr h="285012">
                <a:tc>
                  <a:txBody>
                    <a:bodyPr/>
                    <a:lstStyle/>
                    <a:p>
                      <a:pPr algn="r" rtl="0" fontAlgn="ctr"/>
                      <a:r>
                        <a:rPr lang="en-US" sz="900" u="none" strike="noStrike" dirty="0">
                          <a:effectLst/>
                        </a:rPr>
                        <a:t>1180 - 1290 </a:t>
                      </a:r>
                      <a:r>
                        <a:rPr lang="en-US" sz="900" u="none" strike="noStrike" baseline="30000" dirty="0" err="1">
                          <a:effectLst/>
                        </a:rPr>
                        <a:t>o</a:t>
                      </a:r>
                      <a:r>
                        <a:rPr lang="en-US" sz="900" u="none" strike="noStrike" dirty="0" err="1">
                          <a:effectLst/>
                        </a:rPr>
                        <a:t>C</a:t>
                      </a:r>
                      <a:endParaRPr lang="en-US" sz="900" b="0" i="0" u="none" strike="noStrike" dirty="0">
                        <a:solidFill>
                          <a:srgbClr val="000000"/>
                        </a:solidFill>
                        <a:effectLst/>
                        <a:latin typeface="Century Gothic" panose="020B0502020202020204" pitchFamily="34" charset="0"/>
                      </a:endParaRPr>
                    </a:p>
                  </a:txBody>
                  <a:tcPr marL="3152" marR="3152" marT="3152" marB="0" anchor="ctr"/>
                </a:tc>
                <a:tc>
                  <a:txBody>
                    <a:bodyPr/>
                    <a:lstStyle/>
                    <a:p>
                      <a:pPr algn="ctr" rtl="0" fontAlgn="ctr"/>
                      <a:r>
                        <a:rPr lang="en-US" sz="900" u="none" strike="noStrike" dirty="0">
                          <a:solidFill>
                            <a:srgbClr val="FF0000"/>
                          </a:solidFill>
                          <a:effectLst/>
                        </a:rPr>
                        <a:t>BCC_B2 (0.5-0.72)</a:t>
                      </a:r>
                      <a:endParaRPr lang="en-US" sz="900" b="0" i="0" u="none" strike="noStrike" dirty="0">
                        <a:solidFill>
                          <a:srgbClr val="FF0000"/>
                        </a:solidFill>
                        <a:effectLst/>
                        <a:latin typeface="Century Gothic" panose="020B0502020202020204" pitchFamily="34" charset="0"/>
                      </a:endParaRPr>
                    </a:p>
                  </a:txBody>
                  <a:tcPr marL="3152" marR="3152" marT="3152" marB="0" anchor="ctr"/>
                </a:tc>
                <a:tc>
                  <a:txBody>
                    <a:bodyPr/>
                    <a:lstStyle/>
                    <a:p>
                      <a:pPr algn="l" rtl="0" fontAlgn="ctr"/>
                      <a:r>
                        <a:rPr lang="en-US" sz="900" u="none" strike="noStrike" dirty="0">
                          <a:effectLst/>
                        </a:rPr>
                        <a:t>SIGMA (0.5-0.28) </a:t>
                      </a:r>
                      <a:endParaRPr lang="en-US" sz="900" b="0" i="0" u="none" strike="noStrike" dirty="0">
                        <a:solidFill>
                          <a:srgbClr val="000000"/>
                        </a:solidFill>
                        <a:effectLst/>
                        <a:latin typeface="Century Gothic" panose="020B0502020202020204" pitchFamily="34" charset="0"/>
                      </a:endParaRPr>
                    </a:p>
                  </a:txBody>
                  <a:tcPr marL="3152" marR="3152" marT="3152" marB="0" anchor="ctr"/>
                </a:tc>
                <a:extLst>
                  <a:ext uri="{0D108BD9-81ED-4DB2-BD59-A6C34878D82A}">
                    <a16:rowId xmlns:a16="http://schemas.microsoft.com/office/drawing/2014/main" val="1714321805"/>
                  </a:ext>
                </a:extLst>
              </a:tr>
              <a:tr h="285012">
                <a:tc>
                  <a:txBody>
                    <a:bodyPr/>
                    <a:lstStyle/>
                    <a:p>
                      <a:pPr algn="r" rtl="0" fontAlgn="ctr"/>
                      <a:r>
                        <a:rPr lang="en-US" sz="900" u="none" strike="noStrike" dirty="0">
                          <a:effectLst/>
                        </a:rPr>
                        <a:t>1290 - 1323 </a:t>
                      </a:r>
                      <a:r>
                        <a:rPr lang="en-US" sz="900" u="none" strike="noStrike" baseline="30000" dirty="0" err="1">
                          <a:effectLst/>
                        </a:rPr>
                        <a:t>o</a:t>
                      </a:r>
                      <a:r>
                        <a:rPr lang="en-US" sz="900" u="none" strike="noStrike" dirty="0" err="1">
                          <a:effectLst/>
                        </a:rPr>
                        <a:t>C</a:t>
                      </a:r>
                      <a:endParaRPr lang="en-US" sz="900" b="0" i="0" u="none" strike="noStrike" dirty="0">
                        <a:solidFill>
                          <a:srgbClr val="000000"/>
                        </a:solidFill>
                        <a:effectLst/>
                        <a:latin typeface="Century Gothic" panose="020B0502020202020204" pitchFamily="34" charset="0"/>
                      </a:endParaRPr>
                    </a:p>
                  </a:txBody>
                  <a:tcPr marL="3152" marR="3152" marT="3152" marB="0" anchor="ctr"/>
                </a:tc>
                <a:tc>
                  <a:txBody>
                    <a:bodyPr/>
                    <a:lstStyle/>
                    <a:p>
                      <a:pPr algn="ctr" rtl="0" fontAlgn="ctr"/>
                      <a:r>
                        <a:rPr lang="en-US" sz="900" u="none" strike="noStrike" dirty="0">
                          <a:solidFill>
                            <a:srgbClr val="FF0000"/>
                          </a:solidFill>
                          <a:effectLst/>
                        </a:rPr>
                        <a:t>BCC_B2 (0.72-0.27)</a:t>
                      </a:r>
                      <a:endParaRPr lang="en-US" sz="900" b="0" i="0" u="none" strike="noStrike" dirty="0">
                        <a:solidFill>
                          <a:srgbClr val="FF0000"/>
                        </a:solidFill>
                        <a:effectLst/>
                        <a:latin typeface="Century Gothic" panose="020B0502020202020204" pitchFamily="34" charset="0"/>
                      </a:endParaRPr>
                    </a:p>
                  </a:txBody>
                  <a:tcPr marL="3152" marR="3152" marT="3152" marB="0" anchor="ctr"/>
                </a:tc>
                <a:tc>
                  <a:txBody>
                    <a:bodyPr/>
                    <a:lstStyle/>
                    <a:p>
                      <a:pPr algn="l" rtl="0" fontAlgn="ctr"/>
                      <a:r>
                        <a:rPr lang="en-US" sz="900" u="none" strike="noStrike" dirty="0">
                          <a:effectLst/>
                        </a:rPr>
                        <a:t>SIGMA(0.28-0) + LIQ (0-0.73)</a:t>
                      </a:r>
                      <a:endParaRPr lang="en-US" sz="900" b="0" i="0" u="none" strike="noStrike" dirty="0">
                        <a:solidFill>
                          <a:srgbClr val="000000"/>
                        </a:solidFill>
                        <a:effectLst/>
                        <a:latin typeface="Century Gothic" panose="020B0502020202020204" pitchFamily="34" charset="0"/>
                      </a:endParaRPr>
                    </a:p>
                  </a:txBody>
                  <a:tcPr marL="3152" marR="3152" marT="3152" marB="0" anchor="ctr"/>
                </a:tc>
                <a:extLst>
                  <a:ext uri="{0D108BD9-81ED-4DB2-BD59-A6C34878D82A}">
                    <a16:rowId xmlns:a16="http://schemas.microsoft.com/office/drawing/2014/main" val="978346648"/>
                  </a:ext>
                </a:extLst>
              </a:tr>
              <a:tr h="285012">
                <a:tc>
                  <a:txBody>
                    <a:bodyPr/>
                    <a:lstStyle/>
                    <a:p>
                      <a:pPr algn="r" rtl="0" fontAlgn="ctr"/>
                      <a:r>
                        <a:rPr lang="en-US" sz="900" u="none" strike="noStrike">
                          <a:effectLst/>
                        </a:rPr>
                        <a:t>1323 - 1341 </a:t>
                      </a:r>
                      <a:r>
                        <a:rPr lang="en-US" sz="900" u="none" strike="noStrike" baseline="30000">
                          <a:effectLst/>
                        </a:rPr>
                        <a:t>o</a:t>
                      </a:r>
                      <a:r>
                        <a:rPr lang="en-US" sz="900" u="none" strike="noStrike">
                          <a:effectLst/>
                        </a:rPr>
                        <a:t>C</a:t>
                      </a:r>
                      <a:endParaRPr lang="en-US" sz="900" b="0" i="0" u="none" strike="noStrike">
                        <a:solidFill>
                          <a:srgbClr val="000000"/>
                        </a:solidFill>
                        <a:effectLst/>
                        <a:latin typeface="Century Gothic" panose="020B0502020202020204" pitchFamily="34" charset="0"/>
                      </a:endParaRPr>
                    </a:p>
                  </a:txBody>
                  <a:tcPr marL="3152" marR="3152" marT="3152" marB="0" anchor="ctr"/>
                </a:tc>
                <a:tc>
                  <a:txBody>
                    <a:bodyPr/>
                    <a:lstStyle/>
                    <a:p>
                      <a:pPr algn="ctr" rtl="0" fontAlgn="ctr"/>
                      <a:r>
                        <a:rPr lang="en-US" sz="900" u="none" strike="noStrike" dirty="0">
                          <a:solidFill>
                            <a:srgbClr val="FF0000"/>
                          </a:solidFill>
                          <a:effectLst/>
                        </a:rPr>
                        <a:t>LIQ (0.73-1)</a:t>
                      </a:r>
                      <a:endParaRPr lang="en-US" sz="900" b="0" i="0" u="none" strike="noStrike" dirty="0">
                        <a:solidFill>
                          <a:srgbClr val="FF0000"/>
                        </a:solidFill>
                        <a:effectLst/>
                        <a:latin typeface="Century Gothic" panose="020B0502020202020204" pitchFamily="34" charset="0"/>
                      </a:endParaRPr>
                    </a:p>
                  </a:txBody>
                  <a:tcPr marL="3152" marR="3152" marT="3152" marB="0" anchor="ctr"/>
                </a:tc>
                <a:tc>
                  <a:txBody>
                    <a:bodyPr/>
                    <a:lstStyle/>
                    <a:p>
                      <a:pPr algn="l" rtl="0" fontAlgn="ctr"/>
                      <a:r>
                        <a:rPr lang="en-US" sz="900" u="none" strike="noStrike" dirty="0">
                          <a:effectLst/>
                        </a:rPr>
                        <a:t>BCC_B2(0.27-0)</a:t>
                      </a:r>
                      <a:endParaRPr lang="en-US" sz="900" b="0" i="0" u="none" strike="noStrike" dirty="0">
                        <a:solidFill>
                          <a:srgbClr val="000000"/>
                        </a:solidFill>
                        <a:effectLst/>
                        <a:latin typeface="Century Gothic" panose="020B0502020202020204" pitchFamily="34" charset="0"/>
                      </a:endParaRPr>
                    </a:p>
                  </a:txBody>
                  <a:tcPr marL="3152" marR="3152" marT="3152" marB="0" anchor="ctr"/>
                </a:tc>
                <a:extLst>
                  <a:ext uri="{0D108BD9-81ED-4DB2-BD59-A6C34878D82A}">
                    <a16:rowId xmlns:a16="http://schemas.microsoft.com/office/drawing/2014/main" val="1742345050"/>
                  </a:ext>
                </a:extLst>
              </a:tr>
            </a:tbl>
          </a:graphicData>
        </a:graphic>
      </p:graphicFrame>
      <p:sp>
        <p:nvSpPr>
          <p:cNvPr id="4" name="TextBox 3"/>
          <p:cNvSpPr txBox="1"/>
          <p:nvPr/>
        </p:nvSpPr>
        <p:spPr>
          <a:xfrm>
            <a:off x="7355519" y="46132"/>
            <a:ext cx="2454184" cy="73866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dirty="0" err="1"/>
              <a:t>Liquidus</a:t>
            </a:r>
            <a:r>
              <a:rPr lang="en-US" sz="1050" dirty="0"/>
              <a:t> temp  -- 1345 </a:t>
            </a:r>
            <a:r>
              <a:rPr lang="en-US" sz="1050" baseline="30000" dirty="0" err="1"/>
              <a:t>o</a:t>
            </a:r>
            <a:r>
              <a:rPr lang="en-US" sz="1050" dirty="0" err="1"/>
              <a:t>C</a:t>
            </a:r>
            <a:endParaRPr lang="en-US" sz="1050" dirty="0"/>
          </a:p>
          <a:p>
            <a:r>
              <a:rPr lang="en-US" sz="1050" dirty="0"/>
              <a:t>Solidus temp    -- 1289</a:t>
            </a:r>
            <a:r>
              <a:rPr lang="en-US" sz="1050" baseline="30000" dirty="0"/>
              <a:t>o</a:t>
            </a:r>
            <a:r>
              <a:rPr lang="en-US" sz="1050" dirty="0"/>
              <a:t>C</a:t>
            </a:r>
          </a:p>
          <a:p>
            <a:r>
              <a:rPr lang="en-US" sz="1050" dirty="0"/>
              <a:t>Delta T               -- 56 </a:t>
            </a:r>
            <a:r>
              <a:rPr lang="en-US" sz="1050" baseline="30000" dirty="0" err="1"/>
              <a:t>o</a:t>
            </a:r>
            <a:r>
              <a:rPr lang="en-US" sz="1050" dirty="0" err="1"/>
              <a:t>C</a:t>
            </a:r>
            <a:endParaRPr lang="en-US" sz="1050" dirty="0">
              <a:solidFill>
                <a:srgbClr val="000000"/>
              </a:solidFill>
              <a:latin typeface="Century Gothic" panose="020B0502020202020204" pitchFamily="34" charset="0"/>
            </a:endParaRPr>
          </a:p>
          <a:p>
            <a:endParaRPr lang="en-US" sz="1050" dirty="0"/>
          </a:p>
        </p:txBody>
      </p:sp>
      <p:grpSp>
        <p:nvGrpSpPr>
          <p:cNvPr id="18" name="Group 17">
            <a:extLst>
              <a:ext uri="{FF2B5EF4-FFF2-40B4-BE49-F238E27FC236}">
                <a16:creationId xmlns:a16="http://schemas.microsoft.com/office/drawing/2014/main" id="{CCA3FA35-1E32-41E4-9A37-49F664406100}"/>
              </a:ext>
            </a:extLst>
          </p:cNvPr>
          <p:cNvGrpSpPr/>
          <p:nvPr/>
        </p:nvGrpSpPr>
        <p:grpSpPr>
          <a:xfrm>
            <a:off x="81407" y="4363786"/>
            <a:ext cx="1458879" cy="380873"/>
            <a:chOff x="922421" y="6165242"/>
            <a:chExt cx="2136351" cy="551873"/>
          </a:xfrm>
        </p:grpSpPr>
        <p:cxnSp>
          <p:nvCxnSpPr>
            <p:cNvPr id="20" name="Straight Connector 19">
              <a:extLst>
                <a:ext uri="{FF2B5EF4-FFF2-40B4-BE49-F238E27FC236}">
                  <a16:creationId xmlns:a16="http://schemas.microsoft.com/office/drawing/2014/main" id="{C233988C-0A54-485C-A82F-FAC0167F8640}"/>
                </a:ext>
              </a:extLst>
            </p:cNvPr>
            <p:cNvCxnSpPr/>
            <p:nvPr/>
          </p:nvCxnSpPr>
          <p:spPr>
            <a:xfrm>
              <a:off x="922421" y="6256421"/>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C74EA63-17AF-4976-ACD6-A125530B6A12}"/>
                </a:ext>
              </a:extLst>
            </p:cNvPr>
            <p:cNvCxnSpPr/>
            <p:nvPr/>
          </p:nvCxnSpPr>
          <p:spPr>
            <a:xfrm>
              <a:off x="922421" y="6408821"/>
              <a:ext cx="609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62A9399-4C34-46F4-8882-F52E643A791E}"/>
                </a:ext>
              </a:extLst>
            </p:cNvPr>
            <p:cNvCxnSpPr/>
            <p:nvPr/>
          </p:nvCxnSpPr>
          <p:spPr>
            <a:xfrm>
              <a:off x="922421" y="6577263"/>
              <a:ext cx="609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3B7E613-8C80-407A-A5EB-DFDD5F81B90D}"/>
                </a:ext>
              </a:extLst>
            </p:cNvPr>
            <p:cNvSpPr txBox="1"/>
            <p:nvPr/>
          </p:nvSpPr>
          <p:spPr>
            <a:xfrm>
              <a:off x="1532021" y="6165242"/>
              <a:ext cx="1526751" cy="551873"/>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75" dirty="0"/>
                <a:t>High probability to form</a:t>
              </a:r>
            </a:p>
            <a:p>
              <a:r>
                <a:rPr lang="en-US" sz="675" dirty="0"/>
                <a:t>Lower probability to form</a:t>
              </a:r>
            </a:p>
            <a:p>
              <a:r>
                <a:rPr lang="en-US" sz="675" dirty="0"/>
                <a:t>Least probability to form</a:t>
              </a:r>
            </a:p>
          </p:txBody>
        </p:sp>
      </p:grpSp>
      <p:sp>
        <p:nvSpPr>
          <p:cNvPr id="5" name="Rectangle: Rounded Corners 4">
            <a:extLst>
              <a:ext uri="{FF2B5EF4-FFF2-40B4-BE49-F238E27FC236}">
                <a16:creationId xmlns:a16="http://schemas.microsoft.com/office/drawing/2014/main" id="{725C6FE5-BDF0-488C-B671-7BBF0E1AA7CA}"/>
              </a:ext>
            </a:extLst>
          </p:cNvPr>
          <p:cNvSpPr/>
          <p:nvPr/>
        </p:nvSpPr>
        <p:spPr>
          <a:xfrm>
            <a:off x="5866232" y="2160270"/>
            <a:ext cx="348162" cy="1148715"/>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17" name="Group 16"/>
          <p:cNvGrpSpPr/>
          <p:nvPr/>
        </p:nvGrpSpPr>
        <p:grpSpPr>
          <a:xfrm>
            <a:off x="5909808" y="531813"/>
            <a:ext cx="1513801" cy="929240"/>
            <a:chOff x="7879743" y="709083"/>
            <a:chExt cx="2018401" cy="1238987"/>
          </a:xfrm>
        </p:grpSpPr>
        <p:sp>
          <p:nvSpPr>
            <p:cNvPr id="24" name="Oval 23"/>
            <p:cNvSpPr/>
            <p:nvPr/>
          </p:nvSpPr>
          <p:spPr>
            <a:xfrm>
              <a:off x="7879743" y="1733384"/>
              <a:ext cx="349857" cy="214686"/>
            </a:xfrm>
            <a:prstGeom prst="ellipse">
              <a:avLst/>
            </a:prstGeom>
            <a:noFill/>
            <a:ln w="12700">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25" name="Straight Arrow Connector 24"/>
            <p:cNvCxnSpPr>
              <a:endCxn id="24" idx="7"/>
            </p:cNvCxnSpPr>
            <p:nvPr/>
          </p:nvCxnSpPr>
          <p:spPr>
            <a:xfrm flipH="1">
              <a:off x="8178365" y="709083"/>
              <a:ext cx="1719779" cy="1055741"/>
            </a:xfrm>
            <a:prstGeom prst="straightConnector1">
              <a:avLst/>
            </a:prstGeom>
            <a:ln>
              <a:solidFill>
                <a:srgbClr val="EE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8272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CC6D6D-43B9-EDC3-2C66-1A565E3F8358}"/>
              </a:ext>
            </a:extLst>
          </p:cNvPr>
          <p:cNvSpPr>
            <a:spLocks noGrp="1"/>
          </p:cNvSpPr>
          <p:nvPr>
            <p:ph type="body" sz="quarter" idx="10"/>
          </p:nvPr>
        </p:nvSpPr>
        <p:spPr/>
        <p:txBody>
          <a:bodyPr/>
          <a:lstStyle/>
          <a:p>
            <a:r>
              <a:rPr lang="en-US" sz="3600" dirty="0">
                <a:solidFill>
                  <a:srgbClr val="002060"/>
                </a:solidFill>
              </a:rPr>
              <a:t>D23</a:t>
            </a:r>
            <a:r>
              <a:rPr lang="en-US" sz="3600" dirty="0"/>
              <a:t> – </a:t>
            </a:r>
            <a:r>
              <a:rPr lang="en-US" sz="3600" dirty="0">
                <a:solidFill>
                  <a:srgbClr val="002060"/>
                </a:solidFill>
              </a:rPr>
              <a:t>Ti</a:t>
            </a:r>
            <a:r>
              <a:rPr lang="en-US" sz="3200" dirty="0"/>
              <a:t>14.60</a:t>
            </a:r>
            <a:r>
              <a:rPr lang="en-US" sz="3600" dirty="0">
                <a:solidFill>
                  <a:srgbClr val="002060"/>
                </a:solidFill>
              </a:rPr>
              <a:t>Zr</a:t>
            </a:r>
            <a:r>
              <a:rPr lang="en-US" sz="3200" dirty="0"/>
              <a:t>27.82</a:t>
            </a:r>
            <a:r>
              <a:rPr lang="en-US" sz="3600" dirty="0">
                <a:solidFill>
                  <a:srgbClr val="002060"/>
                </a:solidFill>
              </a:rPr>
              <a:t>Mo</a:t>
            </a:r>
            <a:r>
              <a:rPr lang="en-US" sz="3200" dirty="0"/>
              <a:t>29.26</a:t>
            </a:r>
            <a:r>
              <a:rPr lang="en-US" sz="3600" dirty="0">
                <a:solidFill>
                  <a:srgbClr val="002060"/>
                </a:solidFill>
              </a:rPr>
              <a:t>Nb</a:t>
            </a:r>
            <a:r>
              <a:rPr lang="en-US" sz="3200" dirty="0"/>
              <a:t>28.33</a:t>
            </a:r>
            <a:endParaRPr lang="en-US" sz="3600"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523350"/>
            <a:ext cx="4711700" cy="22383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285" y="1522738"/>
            <a:ext cx="4463715" cy="2308532"/>
          </a:xfrm>
          <a:prstGeom prst="rect">
            <a:avLst/>
          </a:prstGeom>
        </p:spPr>
      </p:pic>
      <p:cxnSp>
        <p:nvCxnSpPr>
          <p:cNvPr id="12" name="Straight Connector 11">
            <a:extLst>
              <a:ext uri="{FF2B5EF4-FFF2-40B4-BE49-F238E27FC236}">
                <a16:creationId xmlns:a16="http://schemas.microsoft.com/office/drawing/2014/main" id="{343CDA93-F17F-E91D-F69A-D05F0A8B2EB6}"/>
              </a:ext>
            </a:extLst>
          </p:cNvPr>
          <p:cNvCxnSpPr/>
          <p:nvPr/>
        </p:nvCxnSpPr>
        <p:spPr>
          <a:xfrm>
            <a:off x="3031200" y="1191325"/>
            <a:ext cx="0" cy="308160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8185AA0-A618-EAC9-B658-5ED37677F2A5}"/>
              </a:ext>
            </a:extLst>
          </p:cNvPr>
          <p:cNvCxnSpPr/>
          <p:nvPr/>
        </p:nvCxnSpPr>
        <p:spPr>
          <a:xfrm>
            <a:off x="6646328" y="1191325"/>
            <a:ext cx="0" cy="308160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Arrow: Right 1">
            <a:extLst>
              <a:ext uri="{FF2B5EF4-FFF2-40B4-BE49-F238E27FC236}">
                <a16:creationId xmlns:a16="http://schemas.microsoft.com/office/drawing/2014/main" id="{E1F47F97-3F07-6682-949A-3D55C8E64CC1}"/>
              </a:ext>
            </a:extLst>
          </p:cNvPr>
          <p:cNvSpPr/>
          <p:nvPr/>
        </p:nvSpPr>
        <p:spPr>
          <a:xfrm>
            <a:off x="6872990" y="3964898"/>
            <a:ext cx="487179" cy="1977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5A6F81-8D00-DA44-E95A-59ED1F6C7E17}"/>
              </a:ext>
            </a:extLst>
          </p:cNvPr>
          <p:cNvSpPr txBox="1"/>
          <p:nvPr/>
        </p:nvSpPr>
        <p:spPr>
          <a:xfrm>
            <a:off x="6872990" y="4272925"/>
            <a:ext cx="1851283" cy="307777"/>
          </a:xfrm>
          <a:prstGeom prst="rect">
            <a:avLst/>
          </a:prstGeom>
          <a:noFill/>
        </p:spPr>
        <p:txBody>
          <a:bodyPr wrap="square" rtlCol="0">
            <a:spAutoFit/>
          </a:bodyPr>
          <a:lstStyle/>
          <a:p>
            <a:r>
              <a:rPr lang="en-US" sz="1400" dirty="0"/>
              <a:t>Operational range</a:t>
            </a:r>
          </a:p>
        </p:txBody>
      </p:sp>
      <p:sp>
        <p:nvSpPr>
          <p:cNvPr id="8" name="TextBox 7">
            <a:extLst>
              <a:ext uri="{FF2B5EF4-FFF2-40B4-BE49-F238E27FC236}">
                <a16:creationId xmlns:a16="http://schemas.microsoft.com/office/drawing/2014/main" id="{8A2F98FF-8533-1580-33DE-D2747642BB4F}"/>
              </a:ext>
            </a:extLst>
          </p:cNvPr>
          <p:cNvSpPr txBox="1"/>
          <p:nvPr/>
        </p:nvSpPr>
        <p:spPr>
          <a:xfrm>
            <a:off x="1044558" y="879281"/>
            <a:ext cx="1453115" cy="523220"/>
          </a:xfrm>
          <a:prstGeom prst="rect">
            <a:avLst/>
          </a:prstGeom>
          <a:noFill/>
        </p:spPr>
        <p:txBody>
          <a:bodyPr wrap="square" rtlCol="0">
            <a:spAutoFit/>
          </a:bodyPr>
          <a:lstStyle/>
          <a:p>
            <a:r>
              <a:rPr lang="en-US" sz="2800" dirty="0"/>
              <a:t>RHEA</a:t>
            </a:r>
          </a:p>
        </p:txBody>
      </p:sp>
    </p:spTree>
    <p:extLst>
      <p:ext uri="{BB962C8B-B14F-4D97-AF65-F5344CB8AC3E}">
        <p14:creationId xmlns:p14="http://schemas.microsoft.com/office/powerpoint/2010/main" val="3770784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D0C53B-D68F-0F12-7344-1202E79190FF}"/>
              </a:ext>
            </a:extLst>
          </p:cNvPr>
          <p:cNvSpPr>
            <a:spLocks noGrp="1"/>
          </p:cNvSpPr>
          <p:nvPr>
            <p:ph type="body" sz="quarter" idx="10"/>
          </p:nvPr>
        </p:nvSpPr>
        <p:spPr/>
        <p:txBody>
          <a:bodyPr/>
          <a:lstStyle/>
          <a:p>
            <a:r>
              <a:rPr lang="en-US" dirty="0"/>
              <a:t>D23 microstructure</a:t>
            </a:r>
          </a:p>
        </p:txBody>
      </p:sp>
      <p:pic>
        <p:nvPicPr>
          <p:cNvPr id="4" name="Picture 3" descr="Graphical user interface&#10;&#10;Description automatically generated">
            <a:extLst>
              <a:ext uri="{FF2B5EF4-FFF2-40B4-BE49-F238E27FC236}">
                <a16:creationId xmlns:a16="http://schemas.microsoft.com/office/drawing/2014/main" id="{7D4BB816-88E0-7C78-E2BF-E8F11485AD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0307" y="1572578"/>
            <a:ext cx="5747385" cy="2476500"/>
          </a:xfrm>
          <a:prstGeom prst="rect">
            <a:avLst/>
          </a:prstGeom>
          <a:noFill/>
          <a:ln>
            <a:noFill/>
          </a:ln>
        </p:spPr>
      </p:pic>
      <p:sp>
        <p:nvSpPr>
          <p:cNvPr id="5" name="TextBox 4">
            <a:extLst>
              <a:ext uri="{FF2B5EF4-FFF2-40B4-BE49-F238E27FC236}">
                <a16:creationId xmlns:a16="http://schemas.microsoft.com/office/drawing/2014/main" id="{F9AC4824-858E-0383-A779-41219E5A732D}"/>
              </a:ext>
            </a:extLst>
          </p:cNvPr>
          <p:cNvSpPr txBox="1"/>
          <p:nvPr/>
        </p:nvSpPr>
        <p:spPr>
          <a:xfrm>
            <a:off x="186308" y="995457"/>
            <a:ext cx="2961626" cy="3016210"/>
          </a:xfrm>
          <a:prstGeom prst="rect">
            <a:avLst/>
          </a:prstGeom>
          <a:noFill/>
        </p:spPr>
        <p:txBody>
          <a:bodyPr wrap="square" rtlCol="0">
            <a:spAutoFit/>
          </a:bodyPr>
          <a:lstStyle/>
          <a:p>
            <a:pPr marL="285750" indent="-285750">
              <a:spcAft>
                <a:spcPts val="1200"/>
              </a:spcAft>
              <a:buFont typeface="Wingdings" panose="05000000000000000000" pitchFamily="2" charset="2"/>
              <a:buChar char="ü"/>
            </a:pPr>
            <a:r>
              <a:rPr lang="en-US" sz="2000" dirty="0"/>
              <a:t>Predicted: majority of softer BCC phase</a:t>
            </a:r>
          </a:p>
          <a:p>
            <a:pPr marL="285750" indent="-285750">
              <a:spcAft>
                <a:spcPts val="1200"/>
              </a:spcAft>
              <a:buFont typeface="Wingdings" panose="05000000000000000000" pitchFamily="2" charset="2"/>
              <a:buChar char="ü"/>
            </a:pPr>
            <a:r>
              <a:rPr lang="en-US" sz="2000" dirty="0"/>
              <a:t>Smaller quantity of hard phase</a:t>
            </a:r>
          </a:p>
          <a:p>
            <a:pPr marL="285750" indent="-285750">
              <a:spcAft>
                <a:spcPts val="1200"/>
              </a:spcAft>
              <a:buFont typeface="Wingdings" panose="05000000000000000000" pitchFamily="2" charset="2"/>
              <a:buChar char="ü"/>
            </a:pPr>
            <a:r>
              <a:rPr lang="en-US" sz="2000" dirty="0"/>
              <a:t>Should have cracking resistance</a:t>
            </a:r>
          </a:p>
          <a:p>
            <a:pPr marL="285750" indent="-285750">
              <a:spcAft>
                <a:spcPts val="1200"/>
              </a:spcAft>
              <a:buFont typeface="Wingdings" panose="05000000000000000000" pitchFamily="2" charset="2"/>
              <a:buChar char="ü"/>
            </a:pPr>
            <a:r>
              <a:rPr lang="en-US" sz="2000" dirty="0"/>
              <a:t>Can be heat treated to disperse 2</a:t>
            </a:r>
            <a:r>
              <a:rPr lang="en-US" sz="2000" baseline="30000" dirty="0"/>
              <a:t>nd</a:t>
            </a:r>
            <a:r>
              <a:rPr lang="en-US" sz="2000" dirty="0"/>
              <a:t> phase</a:t>
            </a:r>
          </a:p>
        </p:txBody>
      </p:sp>
    </p:spTree>
    <p:extLst>
      <p:ext uri="{BB962C8B-B14F-4D97-AF65-F5344CB8AC3E}">
        <p14:creationId xmlns:p14="http://schemas.microsoft.com/office/powerpoint/2010/main" val="1226394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5B96964-E17F-26FC-1ADB-9C1B9194659B}"/>
              </a:ext>
            </a:extLst>
          </p:cNvPr>
          <p:cNvSpPr>
            <a:spLocks noGrp="1"/>
          </p:cNvSpPr>
          <p:nvPr>
            <p:ph type="body" sz="quarter" idx="10"/>
          </p:nvPr>
        </p:nvSpPr>
        <p:spPr/>
        <p:txBody>
          <a:bodyPr/>
          <a:lstStyle/>
          <a:p>
            <a:r>
              <a:rPr lang="en-US" dirty="0"/>
              <a:t>High packing density for ATR</a:t>
            </a:r>
          </a:p>
        </p:txBody>
      </p:sp>
      <p:pic>
        <p:nvPicPr>
          <p:cNvPr id="4" name="Content Placeholder 3" descr="The front of a car&#10;&#10;Description automatically generated with medium confidence">
            <a:extLst>
              <a:ext uri="{FF2B5EF4-FFF2-40B4-BE49-F238E27FC236}">
                <a16:creationId xmlns:a16="http://schemas.microsoft.com/office/drawing/2014/main" id="{FB57F5E8-E4BC-46E2-ACF2-364F3D31476E}"/>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40851" b="31631"/>
          <a:stretch/>
        </p:blipFill>
        <p:spPr>
          <a:xfrm>
            <a:off x="1647825" y="3524356"/>
            <a:ext cx="5848350" cy="1073150"/>
          </a:xfrm>
          <a:prstGeom prst="rect">
            <a:avLst/>
          </a:prstGeom>
          <a:ln>
            <a:noFill/>
          </a:ln>
          <a:effectLst>
            <a:outerShdw blurRad="292100" dist="139700" dir="2700000" algn="tl" rotWithShape="0">
              <a:srgbClr val="333333">
                <a:alpha val="65000"/>
              </a:srgbClr>
            </a:outerShdw>
          </a:effectLst>
        </p:spPr>
      </p:pic>
      <p:pic>
        <p:nvPicPr>
          <p:cNvPr id="5" name="Picture 4" descr="Diagram&#10;&#10;Description automatically generated">
            <a:extLst>
              <a:ext uri="{FF2B5EF4-FFF2-40B4-BE49-F238E27FC236}">
                <a16:creationId xmlns:a16="http://schemas.microsoft.com/office/drawing/2014/main" id="{57A5B939-91C8-958B-008A-68D21B6616DF}"/>
              </a:ext>
            </a:extLst>
          </p:cNvPr>
          <p:cNvPicPr>
            <a:picLocks noChangeAspect="1"/>
          </p:cNvPicPr>
          <p:nvPr/>
        </p:nvPicPr>
        <p:blipFill>
          <a:blip r:embed="rId3"/>
          <a:stretch>
            <a:fillRect/>
          </a:stretch>
        </p:blipFill>
        <p:spPr>
          <a:xfrm>
            <a:off x="493957" y="914400"/>
            <a:ext cx="4152994" cy="2308994"/>
          </a:xfrm>
          <a:prstGeom prst="rect">
            <a:avLst/>
          </a:prstGeom>
        </p:spPr>
      </p:pic>
      <p:pic>
        <p:nvPicPr>
          <p:cNvPr id="6" name="Picture 5" descr="Diagram&#10;&#10;Description automatically generated">
            <a:extLst>
              <a:ext uri="{FF2B5EF4-FFF2-40B4-BE49-F238E27FC236}">
                <a16:creationId xmlns:a16="http://schemas.microsoft.com/office/drawing/2014/main" id="{8FE91144-0FA5-B317-0C89-F9FDCBD27D1A}"/>
              </a:ext>
            </a:extLst>
          </p:cNvPr>
          <p:cNvPicPr>
            <a:picLocks noChangeAspect="1"/>
          </p:cNvPicPr>
          <p:nvPr/>
        </p:nvPicPr>
        <p:blipFill>
          <a:blip r:embed="rId4"/>
          <a:stretch>
            <a:fillRect/>
          </a:stretch>
        </p:blipFill>
        <p:spPr>
          <a:xfrm>
            <a:off x="4830595" y="1004965"/>
            <a:ext cx="3301901" cy="2249359"/>
          </a:xfrm>
          <a:prstGeom prst="rect">
            <a:avLst/>
          </a:prstGeom>
        </p:spPr>
      </p:pic>
      <p:sp>
        <p:nvSpPr>
          <p:cNvPr id="2" name="TextBox 1">
            <a:extLst>
              <a:ext uri="{FF2B5EF4-FFF2-40B4-BE49-F238E27FC236}">
                <a16:creationId xmlns:a16="http://schemas.microsoft.com/office/drawing/2014/main" id="{370BAA2B-2110-1520-0EA3-FF81796AE135}"/>
              </a:ext>
            </a:extLst>
          </p:cNvPr>
          <p:cNvSpPr txBox="1"/>
          <p:nvPr/>
        </p:nvSpPr>
        <p:spPr>
          <a:xfrm>
            <a:off x="0" y="1987471"/>
            <a:ext cx="1034321" cy="338554"/>
          </a:xfrm>
          <a:prstGeom prst="rect">
            <a:avLst/>
          </a:prstGeom>
          <a:noFill/>
        </p:spPr>
        <p:txBody>
          <a:bodyPr wrap="square" rtlCol="0">
            <a:spAutoFit/>
          </a:bodyPr>
          <a:lstStyle/>
          <a:p>
            <a:r>
              <a:rPr lang="en-US" sz="1600" dirty="0">
                <a:solidFill>
                  <a:schemeClr val="accent6">
                    <a:lumMod val="75000"/>
                  </a:schemeClr>
                </a:solidFill>
              </a:rPr>
              <a:t>SSJ design</a:t>
            </a:r>
          </a:p>
        </p:txBody>
      </p:sp>
      <p:cxnSp>
        <p:nvCxnSpPr>
          <p:cNvPr id="8" name="Straight Arrow Connector 7">
            <a:extLst>
              <a:ext uri="{FF2B5EF4-FFF2-40B4-BE49-F238E27FC236}">
                <a16:creationId xmlns:a16="http://schemas.microsoft.com/office/drawing/2014/main" id="{62F68589-F25B-1A86-0540-B2090B9B2132}"/>
              </a:ext>
            </a:extLst>
          </p:cNvPr>
          <p:cNvCxnSpPr>
            <a:cxnSpLocks/>
          </p:cNvCxnSpPr>
          <p:nvPr/>
        </p:nvCxnSpPr>
        <p:spPr>
          <a:xfrm flipV="1">
            <a:off x="734518" y="1956216"/>
            <a:ext cx="382248" cy="59961"/>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3276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2E128-92F9-4083-B864-2AA1735B238F}"/>
              </a:ext>
            </a:extLst>
          </p:cNvPr>
          <p:cNvSpPr>
            <a:spLocks noGrp="1"/>
          </p:cNvSpPr>
          <p:nvPr>
            <p:ph type="body" sz="quarter" idx="10"/>
          </p:nvPr>
        </p:nvSpPr>
        <p:spPr/>
        <p:txBody>
          <a:bodyPr>
            <a:normAutofit/>
          </a:bodyPr>
          <a:lstStyle/>
          <a:p>
            <a:r>
              <a:rPr lang="en-US" dirty="0"/>
              <a:t>Miniature tensile specimen (MT2)</a:t>
            </a:r>
            <a:endParaRPr lang="en-US" sz="3200" dirty="0"/>
          </a:p>
        </p:txBody>
      </p:sp>
      <p:pic>
        <p:nvPicPr>
          <p:cNvPr id="4" name="Google Shape;92;p17">
            <a:extLst>
              <a:ext uri="{FF2B5EF4-FFF2-40B4-BE49-F238E27FC236}">
                <a16:creationId xmlns:a16="http://schemas.microsoft.com/office/drawing/2014/main" id="{97BB6AA2-4EFF-4AE6-B47C-72D7DA2BCB47}"/>
              </a:ext>
            </a:extLst>
          </p:cNvPr>
          <p:cNvPicPr preferRelativeResize="0"/>
          <p:nvPr/>
        </p:nvPicPr>
        <p:blipFill rotWithShape="1">
          <a:blip r:embed="rId2">
            <a:alphaModFix/>
          </a:blip>
          <a:srcRect l="10158" t="15417" r="35140" b="27712"/>
          <a:stretch/>
        </p:blipFill>
        <p:spPr>
          <a:xfrm>
            <a:off x="1064822" y="1188169"/>
            <a:ext cx="3614456" cy="2023706"/>
          </a:xfrm>
          <a:prstGeom prst="rect">
            <a:avLst/>
          </a:prstGeom>
          <a:noFill/>
          <a:ln>
            <a:noFill/>
          </a:ln>
        </p:spPr>
      </p:pic>
      <p:sp>
        <p:nvSpPr>
          <p:cNvPr id="5" name="Google Shape;93;p17">
            <a:extLst>
              <a:ext uri="{FF2B5EF4-FFF2-40B4-BE49-F238E27FC236}">
                <a16:creationId xmlns:a16="http://schemas.microsoft.com/office/drawing/2014/main" id="{E43535D8-7798-42E5-9CFF-7033B8C5BCBE}"/>
              </a:ext>
            </a:extLst>
          </p:cNvPr>
          <p:cNvSpPr txBox="1"/>
          <p:nvPr/>
        </p:nvSpPr>
        <p:spPr>
          <a:xfrm>
            <a:off x="1551638" y="2890956"/>
            <a:ext cx="2540025" cy="594450"/>
          </a:xfrm>
          <a:prstGeom prst="rect">
            <a:avLst/>
          </a:prstGeom>
          <a:noFill/>
          <a:ln>
            <a:noFill/>
          </a:ln>
        </p:spPr>
        <p:txBody>
          <a:bodyPr spcFirstLastPara="1" wrap="square" lIns="68569" tIns="68569" rIns="68569" bIns="68569" anchor="t" anchorCtr="0">
            <a:noAutofit/>
          </a:bodyPr>
          <a:lstStyle/>
          <a:p>
            <a:pPr marL="0" lvl="0" indent="0" algn="ctr" rtl="0">
              <a:spcBef>
                <a:spcPts val="0"/>
              </a:spcBef>
              <a:spcAft>
                <a:spcPts val="0"/>
              </a:spcAft>
              <a:buNone/>
            </a:pPr>
            <a:r>
              <a:rPr lang="en" sz="1350" dirty="0"/>
              <a:t>All dimensions are in mm</a:t>
            </a:r>
            <a:endParaRPr sz="1350" dirty="0"/>
          </a:p>
        </p:txBody>
      </p:sp>
      <p:sp>
        <p:nvSpPr>
          <p:cNvPr id="7" name="Rectangle 6">
            <a:extLst>
              <a:ext uri="{FF2B5EF4-FFF2-40B4-BE49-F238E27FC236}">
                <a16:creationId xmlns:a16="http://schemas.microsoft.com/office/drawing/2014/main" id="{D943A747-0BB8-4C4D-94E0-1D7C1787ED7F}"/>
              </a:ext>
            </a:extLst>
          </p:cNvPr>
          <p:cNvSpPr/>
          <p:nvPr/>
        </p:nvSpPr>
        <p:spPr>
          <a:xfrm>
            <a:off x="5166094" y="1188169"/>
            <a:ext cx="3429000" cy="2814617"/>
          </a:xfrm>
          <a:prstGeom prst="rect">
            <a:avLst/>
          </a:prstGeom>
        </p:spPr>
        <p:txBody>
          <a:bodyPr wrap="square">
            <a:spAutoFit/>
          </a:bodyPr>
          <a:lstStyle/>
          <a:p>
            <a:pPr marL="342900" lvl="0" indent="-285750">
              <a:lnSpc>
                <a:spcPct val="150000"/>
              </a:lnSpc>
              <a:buSzPts val="2400"/>
              <a:buChar char="●"/>
            </a:pPr>
            <a:r>
              <a:rPr lang="en-US" sz="2000" dirty="0"/>
              <a:t>Material characterization</a:t>
            </a:r>
          </a:p>
          <a:p>
            <a:pPr marL="342900" lvl="0" indent="-285750">
              <a:lnSpc>
                <a:spcPct val="150000"/>
              </a:lnSpc>
              <a:buSzPts val="2400"/>
              <a:buChar char="●"/>
            </a:pPr>
            <a:r>
              <a:rPr lang="en-US" sz="2000" dirty="0"/>
              <a:t>Chemistry variation</a:t>
            </a:r>
          </a:p>
          <a:p>
            <a:pPr marL="342900" lvl="0" indent="-285750">
              <a:lnSpc>
                <a:spcPct val="150000"/>
              </a:lnSpc>
              <a:buSzPts val="2400"/>
              <a:buChar char="●"/>
            </a:pPr>
            <a:r>
              <a:rPr lang="en-US" sz="2000" dirty="0"/>
              <a:t>Spatial variation </a:t>
            </a:r>
          </a:p>
          <a:p>
            <a:pPr marL="342900" lvl="0" indent="-285750">
              <a:lnSpc>
                <a:spcPct val="150000"/>
              </a:lnSpc>
              <a:buSzPts val="2400"/>
              <a:buChar char="●"/>
            </a:pPr>
            <a:r>
              <a:rPr lang="en-US" sz="2000" dirty="0"/>
              <a:t>Process variation</a:t>
            </a:r>
          </a:p>
          <a:p>
            <a:pPr marL="342900" lvl="0" indent="-285750">
              <a:lnSpc>
                <a:spcPct val="150000"/>
              </a:lnSpc>
              <a:buSzPts val="2400"/>
              <a:buChar char="●"/>
            </a:pPr>
            <a:r>
              <a:rPr lang="en-US" sz="2000" dirty="0"/>
              <a:t>Benchmarking	</a:t>
            </a:r>
          </a:p>
          <a:p>
            <a:pPr marL="342900" lvl="0" indent="-285750">
              <a:lnSpc>
                <a:spcPct val="150000"/>
              </a:lnSpc>
              <a:buSzPts val="2400"/>
              <a:buChar char="●"/>
            </a:pPr>
            <a:r>
              <a:rPr lang="en-US" sz="2000" dirty="0"/>
              <a:t>DIC analysis</a:t>
            </a:r>
            <a:endParaRPr lang="en-US" sz="1500" dirty="0"/>
          </a:p>
        </p:txBody>
      </p:sp>
    </p:spTree>
    <p:extLst>
      <p:ext uri="{BB962C8B-B14F-4D97-AF65-F5344CB8AC3E}">
        <p14:creationId xmlns:p14="http://schemas.microsoft.com/office/powerpoint/2010/main" val="1105011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DE224-A558-BC70-B6E7-9B3B0474FA62}"/>
              </a:ext>
            </a:extLst>
          </p:cNvPr>
          <p:cNvSpPr>
            <a:spLocks noGrp="1"/>
          </p:cNvSpPr>
          <p:nvPr>
            <p:ph type="body" sz="quarter" idx="11"/>
          </p:nvPr>
        </p:nvSpPr>
        <p:spPr>
          <a:xfrm>
            <a:off x="1765005" y="1073944"/>
            <a:ext cx="6971256" cy="3011623"/>
          </a:xfrm>
        </p:spPr>
        <p:txBody>
          <a:bodyPr/>
          <a:lstStyle/>
          <a:p>
            <a:pPr marL="457200" indent="-457200">
              <a:buFont typeface="+mj-lt"/>
              <a:buAutoNum type="arabicPeriod"/>
            </a:pPr>
            <a:r>
              <a:rPr lang="en-US" sz="2000" dirty="0"/>
              <a:t>Specific request </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Advanced materials</a:t>
            </a:r>
            <a:endParaRPr lang="en-US" dirty="0"/>
          </a:p>
        </p:txBody>
      </p:sp>
      <p:sp>
        <p:nvSpPr>
          <p:cNvPr id="3" name="Text Placeholder 2">
            <a:extLst>
              <a:ext uri="{FF2B5EF4-FFF2-40B4-BE49-F238E27FC236}">
                <a16:creationId xmlns:a16="http://schemas.microsoft.com/office/drawing/2014/main" id="{B1E1FB2E-AF55-3502-4933-73B639FD0441}"/>
              </a:ext>
            </a:extLst>
          </p:cNvPr>
          <p:cNvSpPr>
            <a:spLocks noGrp="1"/>
          </p:cNvSpPr>
          <p:nvPr>
            <p:ph type="body" sz="quarter" idx="10"/>
          </p:nvPr>
        </p:nvSpPr>
        <p:spPr/>
        <p:txBody>
          <a:bodyPr/>
          <a:lstStyle/>
          <a:p>
            <a:r>
              <a:rPr lang="en-US" dirty="0"/>
              <a:t>Recent priority project calls</a:t>
            </a:r>
          </a:p>
        </p:txBody>
      </p:sp>
    </p:spTree>
    <p:extLst>
      <p:ext uri="{BB962C8B-B14F-4D97-AF65-F5344CB8AC3E}">
        <p14:creationId xmlns:p14="http://schemas.microsoft.com/office/powerpoint/2010/main" val="126478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6360D6E-81DA-7FA0-E056-4C8DD7762916}"/>
              </a:ext>
            </a:extLst>
          </p:cNvPr>
          <p:cNvSpPr>
            <a:spLocks noGrp="1"/>
          </p:cNvSpPr>
          <p:nvPr>
            <p:ph type="body" sz="quarter" idx="10"/>
          </p:nvPr>
        </p:nvSpPr>
        <p:spPr/>
        <p:txBody>
          <a:bodyPr/>
          <a:lstStyle/>
          <a:p>
            <a:r>
              <a:rPr lang="en-US" dirty="0"/>
              <a:t>Smaller sample - higher packing density</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4000" contrast="-55000"/>
                    </a14:imgEffect>
                  </a14:imgLayer>
                </a14:imgProps>
              </a:ext>
              <a:ext uri="{28A0092B-C50C-407E-A947-70E740481C1C}">
                <a14:useLocalDpi xmlns:a14="http://schemas.microsoft.com/office/drawing/2010/main" val="0"/>
              </a:ext>
            </a:extLst>
          </a:blip>
          <a:srcRect l="14984" r="3617" b="3891"/>
          <a:stretch/>
        </p:blipFill>
        <p:spPr>
          <a:xfrm>
            <a:off x="1147614" y="890350"/>
            <a:ext cx="1529402" cy="173008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1984" r="18339" b="23454"/>
          <a:stretch/>
        </p:blipFill>
        <p:spPr>
          <a:xfrm>
            <a:off x="4257058" y="1009888"/>
            <a:ext cx="1417948" cy="1638659"/>
          </a:xfrm>
          <a:prstGeom prst="rect">
            <a:avLst/>
          </a:prstGeom>
        </p:spPr>
      </p:pic>
      <p:sp>
        <p:nvSpPr>
          <p:cNvPr id="6" name="TextBox 5"/>
          <p:cNvSpPr txBox="1"/>
          <p:nvPr/>
        </p:nvSpPr>
        <p:spPr>
          <a:xfrm>
            <a:off x="1068449" y="2534456"/>
            <a:ext cx="1608567" cy="507831"/>
          </a:xfrm>
          <a:prstGeom prst="rect">
            <a:avLst/>
          </a:prstGeom>
          <a:noFill/>
        </p:spPr>
        <p:txBody>
          <a:bodyPr wrap="square" rtlCol="0">
            <a:spAutoFit/>
          </a:bodyPr>
          <a:lstStyle/>
          <a:p>
            <a:pPr algn="ctr"/>
            <a:r>
              <a:rPr lang="en-US" sz="1350" dirty="0"/>
              <a:t>EDM shape prior to slicing</a:t>
            </a:r>
          </a:p>
        </p:txBody>
      </p:sp>
      <p:sp>
        <p:nvSpPr>
          <p:cNvPr id="5" name="TextBox 4"/>
          <p:cNvSpPr txBox="1"/>
          <p:nvPr/>
        </p:nvSpPr>
        <p:spPr>
          <a:xfrm>
            <a:off x="1321728" y="4667922"/>
            <a:ext cx="6715100" cy="253916"/>
          </a:xfrm>
          <a:prstGeom prst="rect">
            <a:avLst/>
          </a:prstGeom>
          <a:noFill/>
        </p:spPr>
        <p:txBody>
          <a:bodyPr wrap="square" rtlCol="0">
            <a:spAutoFit/>
          </a:bodyPr>
          <a:lstStyle/>
          <a:p>
            <a:r>
              <a:rPr lang="en-US" sz="1050" dirty="0"/>
              <a:t>J.W. Newkirk and J. Wang, Advances in Powder Metallurgy &amp; Particulate Materials-2014, 11-16 – 11-22.</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1690" y="1008540"/>
            <a:ext cx="1406957" cy="1428002"/>
          </a:xfrm>
          <a:prstGeom prst="rect">
            <a:avLst/>
          </a:prstGeom>
        </p:spPr>
      </p:pic>
      <p:sp>
        <p:nvSpPr>
          <p:cNvPr id="8" name="TextBox 7"/>
          <p:cNvSpPr txBox="1"/>
          <p:nvPr/>
        </p:nvSpPr>
        <p:spPr>
          <a:xfrm>
            <a:off x="2677016" y="2534456"/>
            <a:ext cx="1466538" cy="507831"/>
          </a:xfrm>
          <a:prstGeom prst="rect">
            <a:avLst/>
          </a:prstGeom>
          <a:noFill/>
        </p:spPr>
        <p:txBody>
          <a:bodyPr wrap="square" rtlCol="0">
            <a:spAutoFit/>
          </a:bodyPr>
          <a:lstStyle/>
          <a:p>
            <a:pPr algn="ctr"/>
            <a:r>
              <a:rPr lang="en-US" sz="1350" dirty="0"/>
              <a:t>Polished unbroken sample</a:t>
            </a:r>
          </a:p>
        </p:txBody>
      </p:sp>
      <p:sp>
        <p:nvSpPr>
          <p:cNvPr id="9" name="Content Placeholder 14">
            <a:extLst>
              <a:ext uri="{FF2B5EF4-FFF2-40B4-BE49-F238E27FC236}">
                <a16:creationId xmlns:a16="http://schemas.microsoft.com/office/drawing/2014/main" id="{FF04060E-80A7-4755-A248-EF3F1EF0E315}"/>
              </a:ext>
            </a:extLst>
          </p:cNvPr>
          <p:cNvSpPr txBox="1">
            <a:spLocks/>
          </p:cNvSpPr>
          <p:nvPr/>
        </p:nvSpPr>
        <p:spPr>
          <a:xfrm>
            <a:off x="1403605" y="4221626"/>
            <a:ext cx="1288085" cy="230833"/>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sz="1350" dirty="0"/>
              <a:t>Top down view</a:t>
            </a:r>
            <a:endParaRPr lang="en-US" sz="1500" dirty="0"/>
          </a:p>
        </p:txBody>
      </p:sp>
      <p:pic>
        <p:nvPicPr>
          <p:cNvPr id="10" name="Picture 9">
            <a:extLst>
              <a:ext uri="{FF2B5EF4-FFF2-40B4-BE49-F238E27FC236}">
                <a16:creationId xmlns:a16="http://schemas.microsoft.com/office/drawing/2014/main" id="{18C8A4D9-4453-497B-9F96-6A474769DD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2450" y="3162380"/>
            <a:ext cx="1415273" cy="1055995"/>
          </a:xfrm>
          <a:prstGeom prst="rect">
            <a:avLst/>
          </a:prstGeom>
        </p:spPr>
      </p:pic>
      <p:pic>
        <p:nvPicPr>
          <p:cNvPr id="11" name="Picture 10">
            <a:extLst>
              <a:ext uri="{FF2B5EF4-FFF2-40B4-BE49-F238E27FC236}">
                <a16:creationId xmlns:a16="http://schemas.microsoft.com/office/drawing/2014/main" id="{9C5B2887-875A-45D1-98F7-7C7E561087A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6228" y="3148736"/>
            <a:ext cx="1175462" cy="1083283"/>
          </a:xfrm>
          <a:prstGeom prst="rect">
            <a:avLst/>
          </a:prstGeom>
          <a:noFill/>
        </p:spPr>
      </p:pic>
      <p:sp>
        <p:nvSpPr>
          <p:cNvPr id="12" name="Content Placeholder 14">
            <a:extLst>
              <a:ext uri="{FF2B5EF4-FFF2-40B4-BE49-F238E27FC236}">
                <a16:creationId xmlns:a16="http://schemas.microsoft.com/office/drawing/2014/main" id="{BBA351DF-7E20-4627-AB01-DD89EBB3FD86}"/>
              </a:ext>
            </a:extLst>
          </p:cNvPr>
          <p:cNvSpPr txBox="1">
            <a:spLocks/>
          </p:cNvSpPr>
          <p:nvPr/>
        </p:nvSpPr>
        <p:spPr>
          <a:xfrm>
            <a:off x="3261988" y="4221626"/>
            <a:ext cx="995070" cy="230833"/>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a:buNone/>
            </a:pPr>
            <a:r>
              <a:rPr lang="en-US" sz="1500" dirty="0"/>
              <a:t>Side view</a:t>
            </a:r>
            <a:endParaRPr lang="en-US" sz="1800" dirty="0"/>
          </a:p>
        </p:txBody>
      </p:sp>
      <p:sp>
        <p:nvSpPr>
          <p:cNvPr id="13" name="TextBox 12">
            <a:extLst>
              <a:ext uri="{FF2B5EF4-FFF2-40B4-BE49-F238E27FC236}">
                <a16:creationId xmlns:a16="http://schemas.microsoft.com/office/drawing/2014/main" id="{481A51F2-2A2E-4BE4-8CB5-D4B94D385C55}"/>
              </a:ext>
            </a:extLst>
          </p:cNvPr>
          <p:cNvSpPr txBox="1"/>
          <p:nvPr/>
        </p:nvSpPr>
        <p:spPr>
          <a:xfrm>
            <a:off x="5864788" y="1264877"/>
            <a:ext cx="2451212" cy="2539157"/>
          </a:xfrm>
          <a:prstGeom prst="rect">
            <a:avLst/>
          </a:prstGeom>
          <a:noFill/>
        </p:spPr>
        <p:txBody>
          <a:bodyPr wrap="square" rtlCol="0">
            <a:spAutoFit/>
          </a:bodyPr>
          <a:lstStyle/>
          <a:p>
            <a:pPr>
              <a:spcAft>
                <a:spcPts val="600"/>
              </a:spcAft>
            </a:pPr>
            <a:r>
              <a:rPr lang="en-US" sz="1800" dirty="0">
                <a:solidFill>
                  <a:schemeClr val="accent2"/>
                </a:solidFill>
              </a:rPr>
              <a:t>Enabling local property measurements</a:t>
            </a:r>
          </a:p>
          <a:p>
            <a:pPr>
              <a:spcAft>
                <a:spcPts val="600"/>
              </a:spcAft>
            </a:pPr>
            <a:r>
              <a:rPr lang="en-US" sz="1800" dirty="0">
                <a:solidFill>
                  <a:schemeClr val="accent2"/>
                </a:solidFill>
              </a:rPr>
              <a:t>Component level testing</a:t>
            </a:r>
          </a:p>
          <a:p>
            <a:pPr>
              <a:spcAft>
                <a:spcPts val="600"/>
              </a:spcAft>
            </a:pPr>
            <a:r>
              <a:rPr lang="en-US" sz="1800" dirty="0">
                <a:solidFill>
                  <a:schemeClr val="accent2"/>
                </a:solidFill>
              </a:rPr>
              <a:t>High temperature testing</a:t>
            </a:r>
          </a:p>
          <a:p>
            <a:pPr>
              <a:spcAft>
                <a:spcPts val="600"/>
              </a:spcAft>
            </a:pPr>
            <a:r>
              <a:rPr lang="en-US" sz="1800" dirty="0">
                <a:solidFill>
                  <a:schemeClr val="accent2"/>
                </a:solidFill>
              </a:rPr>
              <a:t>High throughput tester commercialized by PINE, LLC</a:t>
            </a:r>
          </a:p>
        </p:txBody>
      </p:sp>
    </p:spTree>
    <p:extLst>
      <p:ext uri="{BB962C8B-B14F-4D97-AF65-F5344CB8AC3E}">
        <p14:creationId xmlns:p14="http://schemas.microsoft.com/office/powerpoint/2010/main" val="1471023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8C58E9-A7F7-FC3B-03F2-059C86FE77F2}"/>
              </a:ext>
            </a:extLst>
          </p:cNvPr>
          <p:cNvSpPr>
            <a:spLocks noGrp="1"/>
          </p:cNvSpPr>
          <p:nvPr>
            <p:ph type="body" sz="quarter" idx="10"/>
          </p:nvPr>
        </p:nvSpPr>
        <p:spPr>
          <a:xfrm>
            <a:off x="352801" y="-12700"/>
            <a:ext cx="8511800" cy="800099"/>
          </a:xfrm>
        </p:spPr>
        <p:txBody>
          <a:bodyPr/>
          <a:lstStyle/>
          <a:p>
            <a:r>
              <a:rPr lang="en-US" dirty="0"/>
              <a:t>High-throughput tester</a:t>
            </a:r>
          </a:p>
        </p:txBody>
      </p:sp>
      <p:pic>
        <p:nvPicPr>
          <p:cNvPr id="4" name="Picture 3">
            <a:extLst>
              <a:ext uri="{FF2B5EF4-FFF2-40B4-BE49-F238E27FC236}">
                <a16:creationId xmlns:a16="http://schemas.microsoft.com/office/drawing/2014/main" id="{54A59E49-FC6A-910F-3DBD-6066589EBF66}"/>
              </a:ext>
            </a:extLst>
          </p:cNvPr>
          <p:cNvPicPr>
            <a:picLocks noChangeAspect="1"/>
          </p:cNvPicPr>
          <p:nvPr/>
        </p:nvPicPr>
        <p:blipFill rotWithShape="1">
          <a:blip r:embed="rId2"/>
          <a:srcRect l="9099" t="2486" r="12481" b="24704"/>
          <a:stretch/>
        </p:blipFill>
        <p:spPr bwMode="auto">
          <a:xfrm>
            <a:off x="1230666" y="1086581"/>
            <a:ext cx="2999740" cy="208915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42C19230-87D7-BCE6-A576-688BAEA7FBEF}"/>
              </a:ext>
            </a:extLst>
          </p:cNvPr>
          <p:cNvPicPr>
            <a:picLocks noChangeAspect="1"/>
          </p:cNvPicPr>
          <p:nvPr/>
        </p:nvPicPr>
        <p:blipFill rotWithShape="1">
          <a:blip r:embed="rId3"/>
          <a:srcRect l="7231" t="19542" r="10426" b="22808"/>
          <a:stretch/>
        </p:blipFill>
        <p:spPr bwMode="auto">
          <a:xfrm>
            <a:off x="5153464" y="1086581"/>
            <a:ext cx="2269735" cy="2119147"/>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9CC9E626-F3C4-8F75-B30B-91DF2DA65465}"/>
              </a:ext>
            </a:extLst>
          </p:cNvPr>
          <p:cNvSpPr txBox="1"/>
          <p:nvPr/>
        </p:nvSpPr>
        <p:spPr>
          <a:xfrm>
            <a:off x="1230666" y="3522689"/>
            <a:ext cx="7178816" cy="1354217"/>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chemeClr val="accent6">
                    <a:lumMod val="75000"/>
                  </a:schemeClr>
                </a:solidFill>
              </a:rPr>
              <a:t>PINE, LLC commissioned through small business grant</a:t>
            </a:r>
          </a:p>
          <a:p>
            <a:pPr marL="742950" lvl="1" indent="-285750">
              <a:buFont typeface="Wingdings" panose="05000000000000000000" pitchFamily="2" charset="2"/>
              <a:buChar char="Ø"/>
            </a:pPr>
            <a:r>
              <a:rPr lang="en-US" sz="1600" dirty="0">
                <a:solidFill>
                  <a:schemeClr val="accent6">
                    <a:lumMod val="75000"/>
                  </a:schemeClr>
                </a:solidFill>
              </a:rPr>
              <a:t>Build and deliver tester</a:t>
            </a:r>
          </a:p>
          <a:p>
            <a:pPr marL="742950" lvl="1" indent="-285750">
              <a:buFont typeface="Wingdings" panose="05000000000000000000" pitchFamily="2" charset="2"/>
              <a:buChar char="Ø"/>
            </a:pPr>
            <a:r>
              <a:rPr lang="en-US" sz="1600" dirty="0">
                <a:solidFill>
                  <a:schemeClr val="accent6">
                    <a:lumMod val="75000"/>
                  </a:schemeClr>
                </a:solidFill>
              </a:rPr>
              <a:t>Carousels for SSJ and MT2</a:t>
            </a:r>
          </a:p>
          <a:p>
            <a:pPr marL="742950" lvl="1" indent="-285750">
              <a:buFont typeface="Wingdings" panose="05000000000000000000" pitchFamily="2" charset="2"/>
              <a:buChar char="Ø"/>
            </a:pPr>
            <a:r>
              <a:rPr lang="en-US" sz="1600" dirty="0">
                <a:solidFill>
                  <a:schemeClr val="accent6">
                    <a:lumMod val="75000"/>
                  </a:schemeClr>
                </a:solidFill>
              </a:rPr>
              <a:t>Fully automated</a:t>
            </a:r>
          </a:p>
          <a:p>
            <a:pPr marL="742950" lvl="1" indent="-285750">
              <a:buFont typeface="Wingdings" panose="05000000000000000000" pitchFamily="2" charset="2"/>
              <a:buChar char="Ø"/>
            </a:pPr>
            <a:r>
              <a:rPr lang="en-US" sz="1600" dirty="0">
                <a:solidFill>
                  <a:schemeClr val="accent6">
                    <a:lumMod val="75000"/>
                  </a:schemeClr>
                </a:solidFill>
              </a:rPr>
              <a:t>Radiation hardened</a:t>
            </a:r>
            <a:endParaRPr lang="en-US" dirty="0">
              <a:solidFill>
                <a:schemeClr val="accent6">
                  <a:lumMod val="75000"/>
                </a:schemeClr>
              </a:solidFill>
            </a:endParaRPr>
          </a:p>
        </p:txBody>
      </p:sp>
    </p:spTree>
    <p:extLst>
      <p:ext uri="{BB962C8B-B14F-4D97-AF65-F5344CB8AC3E}">
        <p14:creationId xmlns:p14="http://schemas.microsoft.com/office/powerpoint/2010/main" val="3982025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3A2EEA-A311-C9D4-87F3-12CAF4D6D345}"/>
              </a:ext>
            </a:extLst>
          </p:cNvPr>
          <p:cNvSpPr>
            <a:spLocks noGrp="1"/>
          </p:cNvSpPr>
          <p:nvPr>
            <p:ph type="body" sz="quarter" idx="10"/>
          </p:nvPr>
        </p:nvSpPr>
        <p:spPr/>
        <p:txBody>
          <a:bodyPr/>
          <a:lstStyle/>
          <a:p>
            <a:r>
              <a:rPr lang="en-US" dirty="0"/>
              <a:t>Conclusions</a:t>
            </a:r>
          </a:p>
        </p:txBody>
      </p:sp>
      <p:sp>
        <p:nvSpPr>
          <p:cNvPr id="2" name="TextBox 1">
            <a:extLst>
              <a:ext uri="{FF2B5EF4-FFF2-40B4-BE49-F238E27FC236}">
                <a16:creationId xmlns:a16="http://schemas.microsoft.com/office/drawing/2014/main" id="{54F44576-6C2B-D52C-43C5-5C945466DCC6}"/>
              </a:ext>
            </a:extLst>
          </p:cNvPr>
          <p:cNvSpPr txBox="1"/>
          <p:nvPr/>
        </p:nvSpPr>
        <p:spPr>
          <a:xfrm>
            <a:off x="1094282" y="1056807"/>
            <a:ext cx="7360170" cy="3662541"/>
          </a:xfrm>
          <a:prstGeom prst="rect">
            <a:avLst/>
          </a:prstGeom>
          <a:noFill/>
        </p:spPr>
        <p:txBody>
          <a:bodyPr wrap="square" rtlCol="0">
            <a:spAutoFit/>
          </a:bodyPr>
          <a:lstStyle/>
          <a:p>
            <a:pPr marL="285750" indent="-285750">
              <a:buFont typeface="Wingdings" panose="05000000000000000000" pitchFamily="2" charset="2"/>
              <a:buChar char="§"/>
            </a:pPr>
            <a:r>
              <a:rPr lang="en-US" sz="2400" dirty="0">
                <a:solidFill>
                  <a:schemeClr val="accent6">
                    <a:lumMod val="75000"/>
                  </a:schemeClr>
                </a:solidFill>
              </a:rPr>
              <a:t>New designs interact with new materials</a:t>
            </a:r>
          </a:p>
          <a:p>
            <a:pPr marL="285750" indent="-285750">
              <a:buFont typeface="Wingdings" panose="05000000000000000000" pitchFamily="2" charset="2"/>
              <a:buChar char="§"/>
            </a:pPr>
            <a:r>
              <a:rPr lang="en-US" sz="2400" dirty="0">
                <a:solidFill>
                  <a:schemeClr val="accent6">
                    <a:lumMod val="75000"/>
                  </a:schemeClr>
                </a:solidFill>
              </a:rPr>
              <a:t>Development of new materials accelerated by:</a:t>
            </a:r>
          </a:p>
          <a:p>
            <a:pPr marL="742950" lvl="1" indent="-285750">
              <a:buFont typeface="Wingdings" panose="05000000000000000000" pitchFamily="2" charset="2"/>
              <a:buChar char="§"/>
            </a:pPr>
            <a:r>
              <a:rPr lang="en-US" sz="2000" dirty="0">
                <a:solidFill>
                  <a:schemeClr val="accent6">
                    <a:lumMod val="75000"/>
                  </a:schemeClr>
                </a:solidFill>
              </a:rPr>
              <a:t>Computational modeling</a:t>
            </a:r>
          </a:p>
          <a:p>
            <a:pPr marL="742950" lvl="1" indent="-285750">
              <a:buFont typeface="Wingdings" panose="05000000000000000000" pitchFamily="2" charset="2"/>
              <a:buChar char="§"/>
            </a:pPr>
            <a:r>
              <a:rPr lang="en-US" sz="2000" dirty="0">
                <a:solidFill>
                  <a:schemeClr val="accent6">
                    <a:lumMod val="75000"/>
                  </a:schemeClr>
                </a:solidFill>
              </a:rPr>
              <a:t>New verification methods</a:t>
            </a:r>
          </a:p>
          <a:p>
            <a:pPr marL="742950" lvl="1" indent="-285750">
              <a:buFont typeface="Wingdings" panose="05000000000000000000" pitchFamily="2" charset="2"/>
              <a:buChar char="§"/>
            </a:pPr>
            <a:r>
              <a:rPr lang="en-US" sz="2000" dirty="0">
                <a:solidFill>
                  <a:schemeClr val="accent6">
                    <a:lumMod val="75000"/>
                  </a:schemeClr>
                </a:solidFill>
              </a:rPr>
              <a:t>More densely packed test reactor samples</a:t>
            </a:r>
          </a:p>
          <a:p>
            <a:pPr marL="285750" indent="-285750">
              <a:buFont typeface="Wingdings" panose="05000000000000000000" pitchFamily="2" charset="2"/>
              <a:buChar char="§"/>
            </a:pPr>
            <a:r>
              <a:rPr lang="en-US" sz="2400" dirty="0">
                <a:solidFill>
                  <a:schemeClr val="accent6">
                    <a:lumMod val="75000"/>
                  </a:schemeClr>
                </a:solidFill>
              </a:rPr>
              <a:t>Development of new materials hampered by:</a:t>
            </a:r>
          </a:p>
          <a:p>
            <a:pPr marL="742950" lvl="1" indent="-285750">
              <a:buFont typeface="Wingdings" panose="05000000000000000000" pitchFamily="2" charset="2"/>
              <a:buChar char="§"/>
            </a:pPr>
            <a:r>
              <a:rPr lang="en-US" sz="2000" dirty="0">
                <a:solidFill>
                  <a:schemeClr val="accent6">
                    <a:lumMod val="75000"/>
                  </a:schemeClr>
                </a:solidFill>
              </a:rPr>
              <a:t>Limitations of modeling</a:t>
            </a:r>
          </a:p>
          <a:p>
            <a:pPr marL="742950" lvl="1" indent="-285750">
              <a:buFont typeface="Wingdings" panose="05000000000000000000" pitchFamily="2" charset="2"/>
              <a:buChar char="§"/>
            </a:pPr>
            <a:r>
              <a:rPr lang="en-US" sz="2000" dirty="0">
                <a:solidFill>
                  <a:schemeClr val="accent6">
                    <a:lumMod val="75000"/>
                  </a:schemeClr>
                </a:solidFill>
              </a:rPr>
              <a:t>Time for irradiation results</a:t>
            </a:r>
          </a:p>
          <a:p>
            <a:pPr marL="742950" lvl="1" indent="-285750">
              <a:buFont typeface="Wingdings" panose="05000000000000000000" pitchFamily="2" charset="2"/>
              <a:buChar char="§"/>
            </a:pPr>
            <a:r>
              <a:rPr lang="en-US" sz="2000" dirty="0">
                <a:solidFill>
                  <a:schemeClr val="accent6">
                    <a:lumMod val="75000"/>
                  </a:schemeClr>
                </a:solidFill>
              </a:rPr>
              <a:t>Time for creep testing</a:t>
            </a:r>
          </a:p>
          <a:p>
            <a:pPr marL="742950" lvl="1" indent="-285750">
              <a:buFont typeface="Wingdings" panose="05000000000000000000" pitchFamily="2" charset="2"/>
              <a:buChar char="§"/>
            </a:pPr>
            <a:r>
              <a:rPr lang="en-US" sz="2000" dirty="0">
                <a:solidFill>
                  <a:schemeClr val="accent6">
                    <a:lumMod val="75000"/>
                  </a:schemeClr>
                </a:solidFill>
              </a:rPr>
              <a:t>Time for environmental testing</a:t>
            </a:r>
          </a:p>
          <a:p>
            <a:pPr marL="742950" lvl="1" indent="-285750">
              <a:buFont typeface="Wingdings" panose="05000000000000000000" pitchFamily="2" charset="2"/>
              <a:buChar char="§"/>
            </a:pPr>
            <a:r>
              <a:rPr lang="en-US" sz="2000" dirty="0">
                <a:solidFill>
                  <a:schemeClr val="accent6">
                    <a:lumMod val="75000"/>
                  </a:schemeClr>
                </a:solidFill>
              </a:rPr>
              <a:t>Regulations?</a:t>
            </a:r>
            <a:endParaRPr lang="en-US" sz="1600" dirty="0">
              <a:solidFill>
                <a:schemeClr val="accent6">
                  <a:lumMod val="75000"/>
                </a:schemeClr>
              </a:solidFill>
            </a:endParaRPr>
          </a:p>
        </p:txBody>
      </p:sp>
    </p:spTree>
    <p:extLst>
      <p:ext uri="{BB962C8B-B14F-4D97-AF65-F5344CB8AC3E}">
        <p14:creationId xmlns:p14="http://schemas.microsoft.com/office/powerpoint/2010/main" val="4000960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211666" y="609599"/>
            <a:ext cx="5308605" cy="1155405"/>
          </a:xfrm>
        </p:spPr>
        <p:txBody>
          <a:bodyPr/>
          <a:lstStyle/>
          <a:p>
            <a:pPr algn="ctr"/>
            <a:r>
              <a:rPr lang="en-US" sz="6600" dirty="0">
                <a:solidFill>
                  <a:schemeClr val="accent3">
                    <a:lumMod val="40000"/>
                    <a:lumOff val="60000"/>
                  </a:schemeClr>
                </a:solidFill>
              </a:rPr>
              <a:t>Questions?</a:t>
            </a:r>
            <a:endParaRPr lang="en-US" sz="4800" dirty="0">
              <a:solidFill>
                <a:schemeClr val="accent3">
                  <a:lumMod val="40000"/>
                  <a:lumOff val="60000"/>
                </a:schemeClr>
              </a:solidFill>
            </a:endParaRPr>
          </a:p>
        </p:txBody>
      </p:sp>
    </p:spTree>
    <p:extLst>
      <p:ext uri="{BB962C8B-B14F-4D97-AF65-F5344CB8AC3E}">
        <p14:creationId xmlns:p14="http://schemas.microsoft.com/office/powerpoint/2010/main" val="1557541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Experiment presented to INL</a:t>
            </a:r>
          </a:p>
        </p:txBody>
      </p:sp>
      <p:sp>
        <p:nvSpPr>
          <p:cNvPr id="4" name="Text Placeholder 2">
            <a:extLst>
              <a:ext uri="{FF2B5EF4-FFF2-40B4-BE49-F238E27FC236}">
                <a16:creationId xmlns:a16="http://schemas.microsoft.com/office/drawing/2014/main" id="{FEB43EDF-E391-A858-EC93-D211E5F20B09}"/>
              </a:ext>
            </a:extLst>
          </p:cNvPr>
          <p:cNvSpPr txBox="1">
            <a:spLocks/>
          </p:cNvSpPr>
          <p:nvPr/>
        </p:nvSpPr>
        <p:spPr>
          <a:xfrm>
            <a:off x="1086787" y="1059875"/>
            <a:ext cx="7769631" cy="35234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buFont typeface="Wingdings" panose="05000000000000000000" pitchFamily="2" charset="2"/>
              <a:buChar char="Ø"/>
            </a:pPr>
            <a:r>
              <a:rPr lang="en-US" sz="2000" dirty="0">
                <a:solidFill>
                  <a:srgbClr val="005F83"/>
                </a:solidFill>
                <a:latin typeface="Orgon Slab Light"/>
              </a:rPr>
              <a:t>16 MPEs fabricated by arc melting compared to SPS</a:t>
            </a:r>
          </a:p>
          <a:p>
            <a:pPr>
              <a:spcAft>
                <a:spcPts val="1200"/>
              </a:spcAft>
              <a:buFont typeface="Wingdings" panose="05000000000000000000" pitchFamily="2" charset="2"/>
              <a:buChar char="Ø"/>
            </a:pPr>
            <a:r>
              <a:rPr lang="en-US" sz="2000" dirty="0">
                <a:solidFill>
                  <a:srgbClr val="005F83"/>
                </a:solidFill>
                <a:latin typeface="Orgon Slab Light"/>
              </a:rPr>
              <a:t>Compositions studied using CALPHAD approach</a:t>
            </a:r>
          </a:p>
          <a:p>
            <a:pPr>
              <a:spcAft>
                <a:spcPts val="1200"/>
              </a:spcAft>
              <a:buFont typeface="Wingdings" panose="05000000000000000000" pitchFamily="2" charset="2"/>
              <a:buChar char="Ø"/>
            </a:pPr>
            <a:r>
              <a:rPr lang="en-US" sz="2000" dirty="0">
                <a:solidFill>
                  <a:srgbClr val="005F83"/>
                </a:solidFill>
                <a:latin typeface="Orgon Slab Light"/>
              </a:rPr>
              <a:t>Experimental verification of models</a:t>
            </a:r>
          </a:p>
          <a:p>
            <a:pPr>
              <a:spcAft>
                <a:spcPts val="1200"/>
              </a:spcAft>
              <a:buFont typeface="Wingdings" panose="05000000000000000000" pitchFamily="2" charset="2"/>
              <a:buChar char="Ø"/>
            </a:pPr>
            <a:r>
              <a:rPr lang="en-US" sz="2000" dirty="0">
                <a:solidFill>
                  <a:srgbClr val="005F83"/>
                </a:solidFill>
                <a:latin typeface="Orgon Slab Light"/>
              </a:rPr>
              <a:t>Compare to “ideal” microstructures</a:t>
            </a:r>
          </a:p>
          <a:p>
            <a:pPr>
              <a:spcAft>
                <a:spcPts val="1200"/>
              </a:spcAft>
              <a:buFont typeface="Wingdings" panose="05000000000000000000" pitchFamily="2" charset="2"/>
              <a:buChar char="Ø"/>
            </a:pPr>
            <a:r>
              <a:rPr lang="en-US" sz="2000" dirty="0">
                <a:solidFill>
                  <a:srgbClr val="005F83"/>
                </a:solidFill>
                <a:latin typeface="Orgon Slab Light"/>
              </a:rPr>
              <a:t>Add capability in atomistic models</a:t>
            </a:r>
          </a:p>
          <a:p>
            <a:pPr>
              <a:spcAft>
                <a:spcPts val="1200"/>
              </a:spcAft>
              <a:buFont typeface="Wingdings" panose="05000000000000000000" pitchFamily="2" charset="2"/>
              <a:buChar char="Ø"/>
            </a:pPr>
            <a:r>
              <a:rPr lang="en-US" sz="2000" dirty="0">
                <a:solidFill>
                  <a:srgbClr val="005F83"/>
                </a:solidFill>
                <a:latin typeface="Orgon Slab Light"/>
              </a:rPr>
              <a:t>Use CALPHAD to vary compositions</a:t>
            </a:r>
          </a:p>
          <a:p>
            <a:pPr>
              <a:buFont typeface="Wingdings" panose="05000000000000000000" pitchFamily="2" charset="2"/>
              <a:buChar char="Ø"/>
            </a:pPr>
            <a:endParaRPr lang="en-US" sz="2400" dirty="0">
              <a:solidFill>
                <a:srgbClr val="005F83"/>
              </a:solidFill>
              <a:latin typeface="Orgon Slab Light"/>
            </a:endParaRPr>
          </a:p>
          <a:p>
            <a:pPr marL="0" indent="0">
              <a:buNone/>
            </a:pPr>
            <a:endParaRPr lang="en-US" dirty="0"/>
          </a:p>
        </p:txBody>
      </p:sp>
    </p:spTree>
    <p:extLst>
      <p:ext uri="{BB962C8B-B14F-4D97-AF65-F5344CB8AC3E}">
        <p14:creationId xmlns:p14="http://schemas.microsoft.com/office/powerpoint/2010/main" val="3468239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81634" y="1428775"/>
            <a:ext cx="3063436" cy="1938992"/>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US" sz="1200" dirty="0">
                <a:sym typeface="Wingdings" panose="05000000000000000000" pitchFamily="2" charset="2"/>
              </a:rPr>
              <a:t>Most </a:t>
            </a:r>
            <a:r>
              <a:rPr lang="en-US" sz="1200" dirty="0" err="1">
                <a:sym typeface="Wingdings" panose="05000000000000000000" pitchFamily="2" charset="2"/>
              </a:rPr>
              <a:t>Frenkel</a:t>
            </a:r>
            <a:r>
              <a:rPr lang="en-US" sz="1200" dirty="0">
                <a:sym typeface="Wingdings" panose="05000000000000000000" pitchFamily="2" charset="2"/>
              </a:rPr>
              <a:t> pairs (vacancy &amp; interstitial) recombine during cascade annealing.</a:t>
            </a:r>
          </a:p>
          <a:p>
            <a:pPr marL="214313" indent="-214313">
              <a:buFont typeface="Arial" panose="020B0604020202020204" pitchFamily="34" charset="0"/>
              <a:buChar char="•"/>
            </a:pPr>
            <a:endParaRPr lang="en-US" sz="1200" dirty="0">
              <a:sym typeface="Wingdings" panose="05000000000000000000" pitchFamily="2" charset="2"/>
            </a:endParaRPr>
          </a:p>
          <a:p>
            <a:pPr marL="214313" indent="-214313">
              <a:buFont typeface="Arial" panose="020B0604020202020204" pitchFamily="34" charset="0"/>
              <a:buChar char="•"/>
            </a:pPr>
            <a:r>
              <a:rPr lang="en-US" sz="1200" dirty="0">
                <a:sym typeface="Wingdings" panose="05000000000000000000" pitchFamily="2" charset="2"/>
              </a:rPr>
              <a:t>Those which do not, either stay isolated or diffuse to form clusters forming visible extended defects</a:t>
            </a:r>
          </a:p>
          <a:p>
            <a:pPr marL="214313" indent="-214313">
              <a:buFont typeface="Arial" panose="020B0604020202020204" pitchFamily="34" charset="0"/>
              <a:buChar char="•"/>
            </a:pPr>
            <a:endParaRPr lang="en-US" sz="1200" dirty="0">
              <a:sym typeface="Wingdings" panose="05000000000000000000" pitchFamily="2" charset="2"/>
            </a:endParaRPr>
          </a:p>
          <a:p>
            <a:pPr marL="214313" indent="-214313">
              <a:buFont typeface="Arial" panose="020B0604020202020204" pitchFamily="34" charset="0"/>
              <a:buChar char="•"/>
            </a:pPr>
            <a:r>
              <a:rPr lang="en-US" sz="1200" dirty="0">
                <a:sym typeface="Wingdings" panose="05000000000000000000" pitchFamily="2" charset="2"/>
              </a:rPr>
              <a:t>Movement of dislocations determine plasticity</a:t>
            </a:r>
          </a:p>
          <a:p>
            <a:pPr marL="214313" indent="-214313">
              <a:buFont typeface="Arial" panose="020B0604020202020204" pitchFamily="34" charset="0"/>
              <a:buChar char="•"/>
            </a:pPr>
            <a:endParaRPr lang="en-US" sz="1200" dirty="0">
              <a:sym typeface="Wingdings" panose="05000000000000000000" pitchFamily="2" charset="2"/>
            </a:endParaRPr>
          </a:p>
        </p:txBody>
      </p:sp>
      <p:sp>
        <p:nvSpPr>
          <p:cNvPr id="3" name="TextBox 2">
            <a:extLst>
              <a:ext uri="{FF2B5EF4-FFF2-40B4-BE49-F238E27FC236}">
                <a16:creationId xmlns:a16="http://schemas.microsoft.com/office/drawing/2014/main" id="{59B33CDB-51BD-40DC-8C79-C23601D21CC1}"/>
              </a:ext>
            </a:extLst>
          </p:cNvPr>
          <p:cNvSpPr txBox="1"/>
          <p:nvPr/>
        </p:nvSpPr>
        <p:spPr>
          <a:xfrm>
            <a:off x="6133329" y="1418360"/>
            <a:ext cx="2842234" cy="156966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US" sz="1200" dirty="0">
                <a:sym typeface="Wingdings" panose="05000000000000000000" pitchFamily="2" charset="2"/>
              </a:rPr>
              <a:t>Defects (voids, gas filled bubbles, dislocation loops, secondary phase precipitates) act as obstacles to dislocation motion (glide)  Radiation-induced hardening</a:t>
            </a:r>
          </a:p>
          <a:p>
            <a:pPr marL="214313" indent="-214313">
              <a:buFont typeface="Arial" panose="020B0604020202020204" pitchFamily="34" charset="0"/>
              <a:buChar char="•"/>
            </a:pPr>
            <a:endParaRPr lang="en-US" sz="1200" dirty="0">
              <a:sym typeface="Wingdings" panose="05000000000000000000" pitchFamily="2" charset="2"/>
            </a:endParaRPr>
          </a:p>
          <a:p>
            <a:pPr marL="214313" indent="-214313">
              <a:buFont typeface="Arial" panose="020B0604020202020204" pitchFamily="34" charset="0"/>
              <a:buChar char="•"/>
            </a:pPr>
            <a:r>
              <a:rPr lang="en-US" sz="1200" dirty="0"/>
              <a:t>When material is stressed, dislocation climb occurs </a:t>
            </a:r>
            <a:r>
              <a:rPr lang="en-US" sz="1200" dirty="0">
                <a:sym typeface="Wingdings" panose="05000000000000000000" pitchFamily="2" charset="2"/>
              </a:rPr>
              <a:t> irradiation creep</a:t>
            </a:r>
            <a:endParaRPr lang="en-US" sz="1200" dirty="0"/>
          </a:p>
        </p:txBody>
      </p:sp>
      <p:grpSp>
        <p:nvGrpSpPr>
          <p:cNvPr id="9" name="Group 8"/>
          <p:cNvGrpSpPr/>
          <p:nvPr/>
        </p:nvGrpSpPr>
        <p:grpSpPr>
          <a:xfrm>
            <a:off x="976363" y="787399"/>
            <a:ext cx="7771637" cy="4136428"/>
            <a:chOff x="769099" y="-114490"/>
            <a:chExt cx="11043928" cy="6003442"/>
          </a:xfrm>
        </p:grpSpPr>
        <p:graphicFrame>
          <p:nvGraphicFramePr>
            <p:cNvPr id="2" name="Diagram 1"/>
            <p:cNvGraphicFramePr/>
            <p:nvPr>
              <p:extLst>
                <p:ext uri="{D42A27DB-BD31-4B8C-83A1-F6EECF244321}">
                  <p14:modId xmlns:p14="http://schemas.microsoft.com/office/powerpoint/2010/main" val="1578904144"/>
                </p:ext>
              </p:extLst>
            </p:nvPr>
          </p:nvGraphicFramePr>
          <p:xfrm>
            <a:off x="1995054" y="47028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815257" y="-114490"/>
              <a:ext cx="4487594"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dirty="0">
                  <a:solidFill>
                    <a:srgbClr val="0070C0"/>
                  </a:solidFill>
                </a:rPr>
                <a:t>Absorbed at sinks leading to void formation, </a:t>
              </a:r>
              <a:r>
                <a:rPr lang="en-US" sz="1200" dirty="0">
                  <a:solidFill>
                    <a:srgbClr val="0070C0"/>
                  </a:solidFill>
                  <a:sym typeface="Wingdings" panose="05000000000000000000" pitchFamily="2" charset="2"/>
                </a:rPr>
                <a:t>gas trapping &amp; growth  embrittlement &amp; swelling</a:t>
              </a:r>
              <a:endParaRPr lang="en-US" sz="1200" dirty="0">
                <a:solidFill>
                  <a:srgbClr val="0070C0"/>
                </a:solidFill>
              </a:endParaRPr>
            </a:p>
          </p:txBody>
        </p:sp>
        <p:sp>
          <p:nvSpPr>
            <p:cNvPr id="6" name="TextBox 5"/>
            <p:cNvSpPr txBox="1"/>
            <p:nvPr/>
          </p:nvSpPr>
          <p:spPr>
            <a:xfrm>
              <a:off x="769099" y="4358416"/>
              <a:ext cx="2278903" cy="12060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200" dirty="0">
                  <a:solidFill>
                    <a:srgbClr val="0070C0"/>
                  </a:solidFill>
                </a:rPr>
                <a:t>Precipitation of new phases with different microstructure than that of matrix</a:t>
              </a:r>
            </a:p>
          </p:txBody>
        </p:sp>
        <p:sp>
          <p:nvSpPr>
            <p:cNvPr id="7" name="TextBox 6"/>
            <p:cNvSpPr txBox="1"/>
            <p:nvPr/>
          </p:nvSpPr>
          <p:spPr>
            <a:xfrm>
              <a:off x="9134764" y="4235305"/>
              <a:ext cx="2678263" cy="132343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dirty="0">
                  <a:solidFill>
                    <a:srgbClr val="0070C0"/>
                  </a:solidFill>
                </a:rPr>
                <a:t>Absorbed at sinks which gets enriched/ depleted in certain elements </a:t>
              </a:r>
              <a:r>
                <a:rPr lang="en-US" sz="1200" dirty="0">
                  <a:solidFill>
                    <a:srgbClr val="0070C0"/>
                  </a:solidFill>
                  <a:sym typeface="Wingdings" panose="05000000000000000000" pitchFamily="2" charset="2"/>
                </a:rPr>
                <a:t>leading to solute segregation and eventually precipitation</a:t>
              </a:r>
              <a:endParaRPr lang="en-US" sz="1200" dirty="0">
                <a:solidFill>
                  <a:srgbClr val="0070C0"/>
                </a:solidFill>
              </a:endParaRPr>
            </a:p>
          </p:txBody>
        </p:sp>
      </p:grpSp>
      <p:sp>
        <p:nvSpPr>
          <p:cNvPr id="4" name="Text Placeholder 3">
            <a:extLst>
              <a:ext uri="{FF2B5EF4-FFF2-40B4-BE49-F238E27FC236}">
                <a16:creationId xmlns:a16="http://schemas.microsoft.com/office/drawing/2014/main" id="{409099AE-712D-8007-7ABA-8473D5180043}"/>
              </a:ext>
            </a:extLst>
          </p:cNvPr>
          <p:cNvSpPr>
            <a:spLocks noGrp="1"/>
          </p:cNvSpPr>
          <p:nvPr>
            <p:ph type="body" sz="quarter" idx="10"/>
          </p:nvPr>
        </p:nvSpPr>
        <p:spPr/>
        <p:txBody>
          <a:bodyPr/>
          <a:lstStyle/>
          <a:p>
            <a:r>
              <a:rPr lang="en-US" sz="4000" dirty="0"/>
              <a:t>Radiation damage</a:t>
            </a:r>
          </a:p>
        </p:txBody>
      </p:sp>
    </p:spTree>
    <p:extLst>
      <p:ext uri="{BB962C8B-B14F-4D97-AF65-F5344CB8AC3E}">
        <p14:creationId xmlns:p14="http://schemas.microsoft.com/office/powerpoint/2010/main" val="3655580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 name="Picture 54" descr="A screenshot of a cell phone&#10;&#10;Description automatically generated">
            <a:extLst>
              <a:ext uri="{FF2B5EF4-FFF2-40B4-BE49-F238E27FC236}">
                <a16:creationId xmlns:a16="http://schemas.microsoft.com/office/drawing/2014/main" id="{ECD01592-6187-41E1-8ABF-A08A1BA44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32" y="422910"/>
            <a:ext cx="8219050" cy="4297680"/>
          </a:xfrm>
          <a:prstGeom prst="rect">
            <a:avLst/>
          </a:prstGeom>
        </p:spPr>
      </p:pic>
      <p:sp>
        <p:nvSpPr>
          <p:cNvPr id="56" name="TextBox 55">
            <a:extLst>
              <a:ext uri="{FF2B5EF4-FFF2-40B4-BE49-F238E27FC236}">
                <a16:creationId xmlns:a16="http://schemas.microsoft.com/office/drawing/2014/main" id="{73A2C05C-02EF-4FF1-B892-08F759DDBDE3}"/>
              </a:ext>
            </a:extLst>
          </p:cNvPr>
          <p:cNvSpPr txBox="1"/>
          <p:nvPr/>
        </p:nvSpPr>
        <p:spPr>
          <a:xfrm>
            <a:off x="561332" y="477987"/>
            <a:ext cx="3541354" cy="6463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b="1" dirty="0">
                <a:solidFill>
                  <a:srgbClr val="C00000"/>
                </a:solidFill>
              </a:rPr>
              <a:t>RADIATION DAMAGE PROCESS</a:t>
            </a:r>
          </a:p>
        </p:txBody>
      </p:sp>
    </p:spTree>
    <p:extLst>
      <p:ext uri="{BB962C8B-B14F-4D97-AF65-F5344CB8AC3E}">
        <p14:creationId xmlns:p14="http://schemas.microsoft.com/office/powerpoint/2010/main" val="2406760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Reactor materials</a:t>
            </a:r>
          </a:p>
        </p:txBody>
      </p:sp>
      <p:pic>
        <p:nvPicPr>
          <p:cNvPr id="4" name="Picture 3" descr="Diagram&#10;&#10;Description automatically generated">
            <a:extLst>
              <a:ext uri="{FF2B5EF4-FFF2-40B4-BE49-F238E27FC236}">
                <a16:creationId xmlns:a16="http://schemas.microsoft.com/office/drawing/2014/main" id="{D91F4516-EC89-8EBF-D7F7-D44B2FFB26F9}"/>
              </a:ext>
            </a:extLst>
          </p:cNvPr>
          <p:cNvPicPr>
            <a:picLocks noChangeAspect="1"/>
          </p:cNvPicPr>
          <p:nvPr/>
        </p:nvPicPr>
        <p:blipFill>
          <a:blip r:embed="rId2"/>
          <a:stretch>
            <a:fillRect/>
          </a:stretch>
        </p:blipFill>
        <p:spPr>
          <a:xfrm>
            <a:off x="1424198" y="869388"/>
            <a:ext cx="6295604" cy="4102662"/>
          </a:xfrm>
          <a:prstGeom prst="rect">
            <a:avLst/>
          </a:prstGeom>
        </p:spPr>
      </p:pic>
    </p:spTree>
    <p:extLst>
      <p:ext uri="{BB962C8B-B14F-4D97-AF65-F5344CB8AC3E}">
        <p14:creationId xmlns:p14="http://schemas.microsoft.com/office/powerpoint/2010/main" val="781622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699546"/>
            <a:ext cx="9144000" cy="4160218"/>
            <a:chOff x="0" y="452437"/>
            <a:chExt cx="12192000" cy="5546957"/>
          </a:xfrm>
        </p:grpSpPr>
        <p:graphicFrame>
          <p:nvGraphicFramePr>
            <p:cNvPr id="9" name="Diagram 8"/>
            <p:cNvGraphicFramePr/>
            <p:nvPr>
              <p:extLst>
                <p:ext uri="{D42A27DB-BD31-4B8C-83A1-F6EECF244321}">
                  <p14:modId xmlns:p14="http://schemas.microsoft.com/office/powerpoint/2010/main" val="2376857396"/>
                </p:ext>
              </p:extLst>
            </p:nvPr>
          </p:nvGraphicFramePr>
          <p:xfrm>
            <a:off x="2207492" y="759702"/>
            <a:ext cx="7352145" cy="5011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p:cNvSpPr txBox="1"/>
            <p:nvPr/>
          </p:nvSpPr>
          <p:spPr>
            <a:xfrm>
              <a:off x="110837" y="560160"/>
              <a:ext cx="2445504" cy="224676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US" sz="1050" dirty="0">
                  <a:cs typeface="Calibri Light" panose="020F0302020204030204" pitchFamily="34" charset="0"/>
                </a:rPr>
                <a:t>Defect formation and migration energies can be calculated; hence properties of defects.</a:t>
              </a:r>
            </a:p>
            <a:p>
              <a:pPr marL="214313" indent="-214313">
                <a:buFont typeface="Arial" panose="020B0604020202020204" pitchFamily="34" charset="0"/>
                <a:buChar char="•"/>
              </a:pPr>
              <a:r>
                <a:rPr lang="en-US" sz="1050" dirty="0">
                  <a:cs typeface="Calibri Light" panose="020F0302020204030204" pitchFamily="34" charset="0"/>
                </a:rPr>
                <a:t>Electronic structure features and ground state properties. Obtained from electronic densities calculated.</a:t>
              </a:r>
            </a:p>
            <a:p>
              <a:pPr marL="214313" indent="-214313">
                <a:buFont typeface="Arial" panose="020B0604020202020204" pitchFamily="34" charset="0"/>
                <a:buChar char="•"/>
              </a:pPr>
              <a:endParaRPr lang="en-US" sz="1050" dirty="0">
                <a:cs typeface="Calibri Light" panose="020F0302020204030204" pitchFamily="34" charset="0"/>
              </a:endParaRPr>
            </a:p>
          </p:txBody>
        </p:sp>
        <p:sp>
          <p:nvSpPr>
            <p:cNvPr id="25" name="TextBox 24"/>
            <p:cNvSpPr txBox="1"/>
            <p:nvPr/>
          </p:nvSpPr>
          <p:spPr>
            <a:xfrm>
              <a:off x="9254837" y="452437"/>
              <a:ext cx="2937163" cy="246221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US" sz="1050" dirty="0">
                  <a:cs typeface="Calibri Light" panose="020F0302020204030204" pitchFamily="34" charset="0"/>
                </a:rPr>
                <a:t>Amount and diffusion of defects or impurities are calculated from atom jump simulations (segregation &amp; precipitation)</a:t>
              </a:r>
            </a:p>
            <a:p>
              <a:pPr marL="214313" indent="-214313">
                <a:buFont typeface="Arial" panose="020B0604020202020204" pitchFamily="34" charset="0"/>
                <a:buChar char="•"/>
              </a:pPr>
              <a:r>
                <a:rPr lang="en-US" sz="1050" dirty="0">
                  <a:cs typeface="Calibri Light" panose="020F0302020204030204" pitchFamily="34" charset="0"/>
                </a:rPr>
                <a:t>Defect-dislocation, defect-dislocation loop interactions can be calculated; mechanical properties of materials</a:t>
              </a:r>
            </a:p>
            <a:p>
              <a:pPr marL="214313" indent="-214313">
                <a:buFont typeface="Arial" panose="020B0604020202020204" pitchFamily="34" charset="0"/>
                <a:buChar char="•"/>
              </a:pPr>
              <a:r>
                <a:rPr lang="en-US" sz="1050" dirty="0">
                  <a:solidFill>
                    <a:srgbClr val="C00000"/>
                  </a:solidFill>
                  <a:cs typeface="Calibri Light" panose="020F0302020204030204" pitchFamily="34" charset="0"/>
                </a:rPr>
                <a:t>Inputs</a:t>
              </a:r>
              <a:r>
                <a:rPr lang="en-US" sz="1050" dirty="0">
                  <a:cs typeface="Calibri Light" panose="020F0302020204030204" pitchFamily="34" charset="0"/>
                </a:rPr>
                <a:t> are defects and defect jump rates simulated by </a:t>
              </a:r>
              <a:r>
                <a:rPr lang="en-US" sz="1050" dirty="0">
                  <a:solidFill>
                    <a:srgbClr val="C00000"/>
                  </a:solidFill>
                  <a:cs typeface="Calibri Light" panose="020F0302020204030204" pitchFamily="34" charset="0"/>
                </a:rPr>
                <a:t>MD or BCA</a:t>
              </a:r>
            </a:p>
          </p:txBody>
        </p:sp>
        <p:sp>
          <p:nvSpPr>
            <p:cNvPr id="10" name="Rectangle 9"/>
            <p:cNvSpPr/>
            <p:nvPr/>
          </p:nvSpPr>
          <p:spPr>
            <a:xfrm>
              <a:off x="9254836" y="4075791"/>
              <a:ext cx="2937163" cy="1815882"/>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US" sz="1050" dirty="0">
                  <a:cs typeface="Calibri Light" panose="020F0302020204030204" pitchFamily="34" charset="0"/>
                </a:rPr>
                <a:t>Models microstructure evolution especially swelling</a:t>
              </a:r>
            </a:p>
            <a:p>
              <a:pPr marL="214313" indent="-214313">
                <a:buFont typeface="Arial" panose="020B0604020202020204" pitchFamily="34" charset="0"/>
                <a:buChar char="•"/>
              </a:pPr>
              <a:r>
                <a:rPr lang="en-US" sz="1050" dirty="0">
                  <a:cs typeface="Calibri Light" panose="020F0302020204030204" pitchFamily="34" charset="0"/>
                </a:rPr>
                <a:t>Gives the average defect concentration</a:t>
              </a:r>
            </a:p>
            <a:p>
              <a:pPr marL="214313" indent="-214313">
                <a:buFont typeface="Arial" panose="020B0604020202020204" pitchFamily="34" charset="0"/>
                <a:buChar char="•"/>
              </a:pPr>
              <a:r>
                <a:rPr lang="en-US" sz="1050" dirty="0">
                  <a:cs typeface="Calibri Light" panose="020F0302020204030204" pitchFamily="34" charset="0"/>
                </a:rPr>
                <a:t>Spans from defect production in cascade to changes in macroscopic properties </a:t>
              </a:r>
            </a:p>
            <a:p>
              <a:pPr marL="214313" indent="-214313">
                <a:buFont typeface="Arial" panose="020B0604020202020204" pitchFamily="34" charset="0"/>
                <a:buChar char="•"/>
              </a:pPr>
              <a:r>
                <a:rPr lang="en-US" sz="1050" dirty="0">
                  <a:solidFill>
                    <a:srgbClr val="C00000"/>
                  </a:solidFill>
                  <a:cs typeface="Calibri Light" panose="020F0302020204030204" pitchFamily="34" charset="0"/>
                </a:rPr>
                <a:t>Inputs</a:t>
              </a:r>
              <a:r>
                <a:rPr lang="en-US" sz="1050" dirty="0">
                  <a:cs typeface="Calibri Light" panose="020F0302020204030204" pitchFamily="34" charset="0"/>
                </a:rPr>
                <a:t> are </a:t>
              </a:r>
              <a:r>
                <a:rPr lang="en-US" sz="1050" dirty="0">
                  <a:solidFill>
                    <a:srgbClr val="C00000"/>
                  </a:solidFill>
                  <a:cs typeface="Calibri Light" panose="020F0302020204030204" pitchFamily="34" charset="0"/>
                </a:rPr>
                <a:t>MD</a:t>
              </a:r>
              <a:r>
                <a:rPr lang="en-US" sz="1050" dirty="0">
                  <a:cs typeface="Calibri Light" panose="020F0302020204030204" pitchFamily="34" charset="0"/>
                </a:rPr>
                <a:t> data </a:t>
              </a:r>
            </a:p>
          </p:txBody>
        </p:sp>
        <p:sp>
          <p:nvSpPr>
            <p:cNvPr id="26" name="TextBox 25"/>
            <p:cNvSpPr txBox="1"/>
            <p:nvPr/>
          </p:nvSpPr>
          <p:spPr>
            <a:xfrm>
              <a:off x="0" y="3968069"/>
              <a:ext cx="2556341" cy="203132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US" sz="1050" dirty="0">
                  <a:cs typeface="Calibri Light" panose="020F0302020204030204" pitchFamily="34" charset="0"/>
                </a:rPr>
                <a:t>Forces on each dislocation is determined taking into account all possible interactions</a:t>
              </a:r>
            </a:p>
            <a:p>
              <a:pPr marL="214313" indent="-214313">
                <a:buFont typeface="Arial" panose="020B0604020202020204" pitchFamily="34" charset="0"/>
                <a:buChar char="•"/>
              </a:pPr>
              <a:r>
                <a:rPr lang="en-US" sz="1050" dirty="0">
                  <a:cs typeface="Calibri Light" panose="020F0302020204030204" pitchFamily="34" charset="0"/>
                </a:rPr>
                <a:t>Done by calculating elastic strain energy</a:t>
              </a:r>
            </a:p>
            <a:p>
              <a:pPr marL="214313" indent="-214313">
                <a:buFont typeface="Arial" panose="020B0604020202020204" pitchFamily="34" charset="0"/>
                <a:buChar char="•"/>
              </a:pPr>
              <a:r>
                <a:rPr lang="en-US" sz="1050" dirty="0">
                  <a:cs typeface="Calibri Light" panose="020F0302020204030204" pitchFamily="34" charset="0"/>
                </a:rPr>
                <a:t>prolonged irradiation, damage by dislocations </a:t>
              </a:r>
              <a:r>
                <a:rPr lang="en-US" sz="1050" dirty="0">
                  <a:cs typeface="Calibri Light" panose="020F0302020204030204" pitchFamily="34" charset="0"/>
                  <a:sym typeface="Wingdings" panose="05000000000000000000" pitchFamily="2" charset="2"/>
                </a:rPr>
                <a:t> </a:t>
              </a:r>
              <a:r>
                <a:rPr lang="en-US" sz="1050" dirty="0">
                  <a:cs typeface="Calibri Light" panose="020F0302020204030204" pitchFamily="34" charset="0"/>
                </a:rPr>
                <a:t>final mechanical property</a:t>
              </a:r>
            </a:p>
          </p:txBody>
        </p:sp>
      </p:grpSp>
      <p:sp>
        <p:nvSpPr>
          <p:cNvPr id="27" name="TextBox 26">
            <a:extLst>
              <a:ext uri="{FF2B5EF4-FFF2-40B4-BE49-F238E27FC236}">
                <a16:creationId xmlns:a16="http://schemas.microsoft.com/office/drawing/2014/main" id="{06E8CD70-603E-496E-9E54-B0A4EDCAD5DB}"/>
              </a:ext>
            </a:extLst>
          </p:cNvPr>
          <p:cNvSpPr txBox="1"/>
          <p:nvPr/>
        </p:nvSpPr>
        <p:spPr>
          <a:xfrm>
            <a:off x="123093" y="156517"/>
            <a:ext cx="3815804"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b="1" dirty="0"/>
              <a:t>COMPUTATIONAL MODELS &amp; METHODS </a:t>
            </a:r>
            <a:r>
              <a:rPr lang="en-US" sz="1500" dirty="0" err="1"/>
              <a:t>contd</a:t>
            </a:r>
            <a:endParaRPr lang="en-US" sz="1500" dirty="0"/>
          </a:p>
        </p:txBody>
      </p:sp>
    </p:spTree>
    <p:extLst>
      <p:ext uri="{BB962C8B-B14F-4D97-AF65-F5344CB8AC3E}">
        <p14:creationId xmlns:p14="http://schemas.microsoft.com/office/powerpoint/2010/main" val="2704142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latin typeface="Arial" panose="020B0604020202020204" pitchFamily="34" charset="0"/>
              </a:rPr>
              <a:t>Classification of bulk forming processes</a:t>
            </a:r>
            <a:endParaRPr lang="en-US" dirty="0"/>
          </a:p>
        </p:txBody>
      </p:sp>
      <p:sp>
        <p:nvSpPr>
          <p:cNvPr id="5" name="Rectangle 4"/>
          <p:cNvSpPr/>
          <p:nvPr/>
        </p:nvSpPr>
        <p:spPr>
          <a:xfrm>
            <a:off x="1267027" y="1410234"/>
            <a:ext cx="6733973" cy="3416320"/>
          </a:xfrm>
          <a:prstGeom prst="rect">
            <a:avLst/>
          </a:prstGeom>
        </p:spPr>
        <p:txBody>
          <a:bodyPr wrap="square" numCol="3">
            <a:spAutoFit/>
          </a:bodyPr>
          <a:lstStyle/>
          <a:p>
            <a:r>
              <a:rPr lang="en-US" sz="1350" dirty="0"/>
              <a:t>Forging</a:t>
            </a:r>
          </a:p>
          <a:p>
            <a:r>
              <a:rPr lang="en-US" sz="1350" dirty="0"/>
              <a:t>  Closed-die forging with flash</a:t>
            </a:r>
          </a:p>
          <a:p>
            <a:r>
              <a:rPr lang="en-US" sz="1350" dirty="0"/>
              <a:t>  Closed-die forging w/o flash</a:t>
            </a:r>
          </a:p>
          <a:p>
            <a:r>
              <a:rPr lang="en-US" sz="1350" dirty="0"/>
              <a:t>  Coining</a:t>
            </a:r>
          </a:p>
          <a:p>
            <a:r>
              <a:rPr lang="en-US" sz="1350" dirty="0"/>
              <a:t>  Electro-upsetting</a:t>
            </a:r>
          </a:p>
          <a:p>
            <a:r>
              <a:rPr lang="en-US" sz="1350" dirty="0"/>
              <a:t>  Forward extrusion forging</a:t>
            </a:r>
          </a:p>
          <a:p>
            <a:r>
              <a:rPr lang="en-US" sz="1350" dirty="0"/>
              <a:t>  Backward extrusion forging</a:t>
            </a:r>
          </a:p>
          <a:p>
            <a:r>
              <a:rPr lang="en-US" sz="1350" dirty="0"/>
              <a:t>  </a:t>
            </a:r>
            <a:r>
              <a:rPr lang="en-US" sz="1350" dirty="0" err="1"/>
              <a:t>Hobbing</a:t>
            </a:r>
            <a:endParaRPr lang="en-US" sz="1350" dirty="0"/>
          </a:p>
          <a:p>
            <a:r>
              <a:rPr lang="en-US" sz="1350" dirty="0"/>
              <a:t>  Isothermal forging</a:t>
            </a:r>
          </a:p>
          <a:p>
            <a:r>
              <a:rPr lang="en-US" sz="1350" dirty="0"/>
              <a:t>  Nosing</a:t>
            </a:r>
          </a:p>
          <a:p>
            <a:r>
              <a:rPr lang="en-US" sz="1350" dirty="0"/>
              <a:t>  Open-die forging</a:t>
            </a:r>
          </a:p>
          <a:p>
            <a:r>
              <a:rPr lang="en-US" sz="1350" dirty="0"/>
              <a:t>  Rotary (orbital) forging</a:t>
            </a:r>
          </a:p>
          <a:p>
            <a:r>
              <a:rPr lang="en-US" sz="1350" dirty="0"/>
              <a:t>  Precision forging</a:t>
            </a:r>
          </a:p>
          <a:p>
            <a:r>
              <a:rPr lang="en-US" sz="1350" dirty="0"/>
              <a:t>  Metal powder forging</a:t>
            </a:r>
          </a:p>
          <a:p>
            <a:r>
              <a:rPr lang="en-US" sz="1350" dirty="0"/>
              <a:t>  Radial forging</a:t>
            </a:r>
          </a:p>
          <a:p>
            <a:r>
              <a:rPr lang="en-US" sz="1350" dirty="0"/>
              <a:t>  Upsetting</a:t>
            </a:r>
          </a:p>
          <a:p>
            <a:r>
              <a:rPr lang="en-US" sz="1350" dirty="0"/>
              <a:t>  Incremental forging</a:t>
            </a:r>
          </a:p>
          <a:p>
            <a:r>
              <a:rPr lang="en-US" sz="1350" dirty="0"/>
              <a:t>Rolling</a:t>
            </a:r>
          </a:p>
          <a:p>
            <a:r>
              <a:rPr lang="en-US" sz="1350" dirty="0"/>
              <a:t>  Sheet rolling</a:t>
            </a:r>
          </a:p>
          <a:p>
            <a:r>
              <a:rPr lang="en-US" sz="1350" dirty="0"/>
              <a:t>  Shape rolling</a:t>
            </a:r>
          </a:p>
          <a:p>
            <a:r>
              <a:rPr lang="en-US" sz="1350" dirty="0"/>
              <a:t>  Tube rolling</a:t>
            </a:r>
          </a:p>
          <a:p>
            <a:r>
              <a:rPr lang="en-US" sz="1350" dirty="0"/>
              <a:t>  Ring rolling</a:t>
            </a:r>
          </a:p>
          <a:p>
            <a:r>
              <a:rPr lang="en-US" sz="1350" dirty="0"/>
              <a:t>  Rotary tube piercing</a:t>
            </a:r>
          </a:p>
          <a:p>
            <a:r>
              <a:rPr lang="en-US" sz="1350" dirty="0"/>
              <a:t>  Gear rolling</a:t>
            </a:r>
          </a:p>
          <a:p>
            <a:r>
              <a:rPr lang="en-US" sz="1350" dirty="0"/>
              <a:t>  Roll forging</a:t>
            </a:r>
          </a:p>
          <a:p>
            <a:r>
              <a:rPr lang="en-US" sz="1350" dirty="0"/>
              <a:t>  Cross rolling</a:t>
            </a:r>
          </a:p>
          <a:p>
            <a:r>
              <a:rPr lang="en-US" sz="1350" dirty="0"/>
              <a:t>  Surface rolling</a:t>
            </a:r>
          </a:p>
          <a:p>
            <a:r>
              <a:rPr lang="en-US" sz="1350" dirty="0"/>
              <a:t>  Shear forming</a:t>
            </a:r>
          </a:p>
          <a:p>
            <a:r>
              <a:rPr lang="en-US" sz="1350" dirty="0"/>
              <a:t>  Tube reducing</a:t>
            </a:r>
          </a:p>
          <a:p>
            <a:r>
              <a:rPr lang="en-US" sz="1350" dirty="0"/>
              <a:t>  Radial roll forming</a:t>
            </a:r>
          </a:p>
          <a:p>
            <a:endParaRPr lang="en-US" sz="1350" dirty="0"/>
          </a:p>
          <a:p>
            <a:endParaRPr lang="en-US" sz="1350" dirty="0"/>
          </a:p>
          <a:p>
            <a:endParaRPr lang="en-US" sz="1350" dirty="0"/>
          </a:p>
          <a:p>
            <a:endParaRPr lang="en-US" sz="1350" dirty="0"/>
          </a:p>
          <a:p>
            <a:r>
              <a:rPr lang="en-US" sz="1350" dirty="0"/>
              <a:t>Extrusion</a:t>
            </a:r>
          </a:p>
          <a:p>
            <a:r>
              <a:rPr lang="en-US" sz="1350" dirty="0"/>
              <a:t>  </a:t>
            </a:r>
            <a:r>
              <a:rPr lang="en-US" sz="1350" dirty="0" err="1"/>
              <a:t>Nonlubricated</a:t>
            </a:r>
            <a:r>
              <a:rPr lang="en-US" sz="1350" dirty="0"/>
              <a:t> hot extrusion</a:t>
            </a:r>
          </a:p>
          <a:p>
            <a:r>
              <a:rPr lang="en-US" sz="1350" dirty="0"/>
              <a:t>  Lubricated direct hot </a:t>
            </a:r>
            <a:r>
              <a:rPr lang="en-US" sz="1350" dirty="0" err="1"/>
              <a:t>extr</a:t>
            </a:r>
            <a:r>
              <a:rPr lang="en-US" sz="1350" dirty="0"/>
              <a:t>,</a:t>
            </a:r>
          </a:p>
          <a:p>
            <a:r>
              <a:rPr lang="en-US" sz="1350" dirty="0"/>
              <a:t>  Hydrostatic extrusion</a:t>
            </a:r>
          </a:p>
          <a:p>
            <a:r>
              <a:rPr lang="en-US" sz="1350" dirty="0"/>
              <a:t>  Co-extrusion</a:t>
            </a:r>
          </a:p>
          <a:p>
            <a:r>
              <a:rPr lang="en-US" sz="1350" dirty="0"/>
              <a:t>  Equal channel angular </a:t>
            </a:r>
            <a:r>
              <a:rPr lang="en-US" sz="1350" dirty="0" err="1"/>
              <a:t>extr</a:t>
            </a:r>
            <a:r>
              <a:rPr lang="en-US" sz="1350" dirty="0"/>
              <a:t>.</a:t>
            </a:r>
          </a:p>
          <a:p>
            <a:endParaRPr lang="en-US" sz="1350" dirty="0"/>
          </a:p>
          <a:p>
            <a:endParaRPr lang="en-US" sz="1350" dirty="0"/>
          </a:p>
          <a:p>
            <a:r>
              <a:rPr lang="en-US" sz="1350" dirty="0"/>
              <a:t>Drawing</a:t>
            </a:r>
          </a:p>
          <a:p>
            <a:r>
              <a:rPr lang="en-US" sz="1350" dirty="0"/>
              <a:t>  Drawing</a:t>
            </a:r>
          </a:p>
          <a:p>
            <a:r>
              <a:rPr lang="en-US" sz="1350" dirty="0"/>
              <a:t>  Drawing with rolls</a:t>
            </a:r>
          </a:p>
          <a:p>
            <a:r>
              <a:rPr lang="en-US" sz="1350" dirty="0"/>
              <a:t>  Ironing</a:t>
            </a:r>
          </a:p>
          <a:p>
            <a:r>
              <a:rPr lang="en-US" sz="1350" dirty="0"/>
              <a:t>  Tube sinking</a:t>
            </a:r>
          </a:p>
          <a:p>
            <a:r>
              <a:rPr lang="en-US" sz="1350" dirty="0"/>
              <a:t>  Co-drawing</a:t>
            </a:r>
          </a:p>
        </p:txBody>
      </p:sp>
    </p:spTree>
    <p:extLst>
      <p:ext uri="{BB962C8B-B14F-4D97-AF65-F5344CB8AC3E}">
        <p14:creationId xmlns:p14="http://schemas.microsoft.com/office/powerpoint/2010/main" val="3332892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DE224-A558-BC70-B6E7-9B3B0474FA62}"/>
              </a:ext>
            </a:extLst>
          </p:cNvPr>
          <p:cNvSpPr>
            <a:spLocks noGrp="1"/>
          </p:cNvSpPr>
          <p:nvPr>
            <p:ph type="body" sz="quarter" idx="11"/>
          </p:nvPr>
        </p:nvSpPr>
        <p:spPr>
          <a:xfrm>
            <a:off x="1765005" y="1073944"/>
            <a:ext cx="3225209" cy="3746149"/>
          </a:xfrm>
        </p:spPr>
        <p:txBody>
          <a:bodyPr/>
          <a:lstStyle/>
          <a:p>
            <a:pPr marL="457200" indent="-457200">
              <a:buFont typeface="+mj-lt"/>
              <a:buAutoNum type="arabicPeriod"/>
            </a:pPr>
            <a:r>
              <a:rPr lang="en-US" sz="2000" dirty="0"/>
              <a:t>Specific request </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Specific request</a:t>
            </a:r>
          </a:p>
          <a:p>
            <a:pPr marL="457200" indent="-457200">
              <a:buFont typeface="+mj-lt"/>
              <a:buAutoNum type="arabicPeriod"/>
            </a:pPr>
            <a:r>
              <a:rPr lang="en-US" sz="2000" dirty="0"/>
              <a:t>Advanced materials</a:t>
            </a:r>
            <a:endParaRPr lang="en-US" dirty="0"/>
          </a:p>
        </p:txBody>
      </p:sp>
      <p:sp>
        <p:nvSpPr>
          <p:cNvPr id="3" name="Text Placeholder 2">
            <a:extLst>
              <a:ext uri="{FF2B5EF4-FFF2-40B4-BE49-F238E27FC236}">
                <a16:creationId xmlns:a16="http://schemas.microsoft.com/office/drawing/2014/main" id="{B1E1FB2E-AF55-3502-4933-73B639FD0441}"/>
              </a:ext>
            </a:extLst>
          </p:cNvPr>
          <p:cNvSpPr>
            <a:spLocks noGrp="1"/>
          </p:cNvSpPr>
          <p:nvPr>
            <p:ph type="body" sz="quarter" idx="10"/>
          </p:nvPr>
        </p:nvSpPr>
        <p:spPr/>
        <p:txBody>
          <a:bodyPr/>
          <a:lstStyle/>
          <a:p>
            <a:r>
              <a:rPr lang="en-US" dirty="0"/>
              <a:t>Recent priority project calls</a:t>
            </a:r>
          </a:p>
        </p:txBody>
      </p:sp>
      <p:sp>
        <p:nvSpPr>
          <p:cNvPr id="4" name="TextBox 3">
            <a:extLst>
              <a:ext uri="{FF2B5EF4-FFF2-40B4-BE49-F238E27FC236}">
                <a16:creationId xmlns:a16="http://schemas.microsoft.com/office/drawing/2014/main" id="{B890B97A-CAF5-CA50-99E1-C15E0ABDF130}"/>
              </a:ext>
            </a:extLst>
          </p:cNvPr>
          <p:cNvSpPr txBox="1"/>
          <p:nvPr/>
        </p:nvSpPr>
        <p:spPr>
          <a:xfrm>
            <a:off x="5521842" y="1410586"/>
            <a:ext cx="1311665" cy="2246769"/>
          </a:xfrm>
          <a:prstGeom prst="rect">
            <a:avLst/>
          </a:prstGeom>
          <a:noFill/>
          <a:ln w="12700">
            <a:solidFill>
              <a:srgbClr val="FF0000"/>
            </a:solidFill>
          </a:ln>
        </p:spPr>
        <p:txBody>
          <a:bodyPr wrap="square" rtlCol="0">
            <a:spAutoFit/>
          </a:bodyPr>
          <a:lstStyle/>
          <a:p>
            <a:r>
              <a:rPr lang="en-US" sz="2800" dirty="0"/>
              <a:t>NASA</a:t>
            </a:r>
          </a:p>
          <a:p>
            <a:r>
              <a:rPr lang="en-US" sz="2800" dirty="0"/>
              <a:t>DOE</a:t>
            </a:r>
          </a:p>
          <a:p>
            <a:r>
              <a:rPr lang="en-US" sz="2800" dirty="0"/>
              <a:t>ARL</a:t>
            </a:r>
          </a:p>
          <a:p>
            <a:r>
              <a:rPr lang="en-US" sz="2800" dirty="0"/>
              <a:t>AFOSR</a:t>
            </a:r>
          </a:p>
          <a:p>
            <a:r>
              <a:rPr lang="en-US" sz="2800" dirty="0"/>
              <a:t>Etc.</a:t>
            </a:r>
            <a:endParaRPr lang="en-US" dirty="0"/>
          </a:p>
        </p:txBody>
      </p:sp>
    </p:spTree>
    <p:extLst>
      <p:ext uri="{BB962C8B-B14F-4D97-AF65-F5344CB8AC3E}">
        <p14:creationId xmlns:p14="http://schemas.microsoft.com/office/powerpoint/2010/main" val="1532585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latin typeface="Arial" panose="020B0604020202020204" pitchFamily="34" charset="0"/>
              </a:rPr>
              <a:t>Classification of sheet forming processes</a:t>
            </a:r>
            <a:endParaRPr lang="en-US" dirty="0"/>
          </a:p>
        </p:txBody>
      </p:sp>
      <p:sp>
        <p:nvSpPr>
          <p:cNvPr id="5" name="Rectangle 4"/>
          <p:cNvSpPr/>
          <p:nvPr/>
        </p:nvSpPr>
        <p:spPr>
          <a:xfrm>
            <a:off x="1267027" y="1410234"/>
            <a:ext cx="6646424" cy="3429000"/>
          </a:xfrm>
          <a:prstGeom prst="rect">
            <a:avLst/>
          </a:prstGeom>
        </p:spPr>
        <p:txBody>
          <a:bodyPr wrap="square" numCol="2">
            <a:spAutoFit/>
          </a:bodyPr>
          <a:lstStyle/>
          <a:p>
            <a:r>
              <a:rPr lang="en-US" sz="1350" dirty="0"/>
              <a:t>Bending and straight flanging</a:t>
            </a:r>
          </a:p>
          <a:p>
            <a:r>
              <a:rPr lang="en-US" sz="1350" dirty="0"/>
              <a:t> Brake bending</a:t>
            </a:r>
          </a:p>
          <a:p>
            <a:r>
              <a:rPr lang="en-US" sz="1350" dirty="0"/>
              <a:t> Roll bending</a:t>
            </a:r>
          </a:p>
          <a:p>
            <a:r>
              <a:rPr lang="en-US" sz="1350" dirty="0"/>
              <a:t>Surface contouring of sheet</a:t>
            </a:r>
          </a:p>
          <a:p>
            <a:r>
              <a:rPr lang="en-US" sz="1350" dirty="0"/>
              <a:t> Contour stretch forming (stretch forming)</a:t>
            </a:r>
          </a:p>
          <a:p>
            <a:r>
              <a:rPr lang="en-US" sz="1350" dirty="0"/>
              <a:t> </a:t>
            </a:r>
            <a:r>
              <a:rPr lang="en-US" sz="1350" dirty="0" err="1"/>
              <a:t>Androforming</a:t>
            </a:r>
            <a:endParaRPr lang="en-US" sz="1350" dirty="0"/>
          </a:p>
          <a:p>
            <a:r>
              <a:rPr lang="en-US" sz="1350" dirty="0"/>
              <a:t> Age forming</a:t>
            </a:r>
          </a:p>
          <a:p>
            <a:r>
              <a:rPr lang="en-US" sz="1350" dirty="0"/>
              <a:t> Creep forming</a:t>
            </a:r>
          </a:p>
          <a:p>
            <a:r>
              <a:rPr lang="en-US" sz="1350" dirty="0"/>
              <a:t> Die-quench forming</a:t>
            </a:r>
          </a:p>
          <a:p>
            <a:r>
              <a:rPr lang="en-US" sz="1350" dirty="0"/>
              <a:t> Bulging</a:t>
            </a:r>
          </a:p>
          <a:p>
            <a:r>
              <a:rPr lang="en-US" sz="1350" dirty="0"/>
              <a:t> Vacuum forming</a:t>
            </a:r>
          </a:p>
          <a:p>
            <a:r>
              <a:rPr lang="en-US" sz="1350" dirty="0"/>
              <a:t>Linear contouring</a:t>
            </a:r>
          </a:p>
          <a:p>
            <a:r>
              <a:rPr lang="en-US" sz="1350" dirty="0"/>
              <a:t> Linear stretch forming (stretch forming)</a:t>
            </a:r>
          </a:p>
          <a:p>
            <a:r>
              <a:rPr lang="en-US" sz="1350" dirty="0"/>
              <a:t> Linear roll forming (roll forming)</a:t>
            </a:r>
          </a:p>
          <a:p>
            <a:endParaRPr lang="en-US" sz="1350" dirty="0"/>
          </a:p>
          <a:p>
            <a:endParaRPr lang="en-US" sz="1350" dirty="0"/>
          </a:p>
          <a:p>
            <a:r>
              <a:rPr lang="en-US" sz="1350" dirty="0"/>
              <a:t>Deep recessing and flanging</a:t>
            </a:r>
          </a:p>
          <a:p>
            <a:r>
              <a:rPr lang="en-US" sz="1350" dirty="0"/>
              <a:t> Spinning (and roller flanging)</a:t>
            </a:r>
          </a:p>
          <a:p>
            <a:r>
              <a:rPr lang="en-US" sz="1350" dirty="0"/>
              <a:t> Deep drawing</a:t>
            </a:r>
          </a:p>
          <a:p>
            <a:r>
              <a:rPr lang="en-US" sz="1350" dirty="0"/>
              <a:t> Rubber-pad forming</a:t>
            </a:r>
          </a:p>
          <a:p>
            <a:r>
              <a:rPr lang="en-US" sz="1350" dirty="0"/>
              <a:t> </a:t>
            </a:r>
            <a:r>
              <a:rPr lang="en-US" sz="1350" dirty="0" err="1"/>
              <a:t>Marform</a:t>
            </a:r>
            <a:r>
              <a:rPr lang="en-US" sz="1350" dirty="0"/>
              <a:t> process</a:t>
            </a:r>
          </a:p>
          <a:p>
            <a:r>
              <a:rPr lang="en-US" sz="1350" dirty="0"/>
              <a:t> Rubber-diaphragm hydroforming (fluid cell forming or fluid forming)</a:t>
            </a:r>
          </a:p>
          <a:p>
            <a:r>
              <a:rPr lang="en-US" sz="1350" dirty="0"/>
              <a:t>Shallow recessing</a:t>
            </a:r>
          </a:p>
          <a:p>
            <a:r>
              <a:rPr lang="en-US" sz="1350" dirty="0"/>
              <a:t> Dimpling</a:t>
            </a:r>
          </a:p>
          <a:p>
            <a:r>
              <a:rPr lang="en-US" sz="1350" dirty="0"/>
              <a:t> Drop hammer forming</a:t>
            </a:r>
          </a:p>
          <a:p>
            <a:r>
              <a:rPr lang="en-US" sz="1350" dirty="0"/>
              <a:t> Electromagnetic forming</a:t>
            </a:r>
          </a:p>
          <a:p>
            <a:r>
              <a:rPr lang="en-US" sz="1350" dirty="0"/>
              <a:t> Explosive forming</a:t>
            </a:r>
          </a:p>
          <a:p>
            <a:r>
              <a:rPr lang="en-US" sz="1350" dirty="0"/>
              <a:t> Joggling</a:t>
            </a:r>
          </a:p>
        </p:txBody>
      </p:sp>
    </p:spTree>
    <p:extLst>
      <p:ext uri="{BB962C8B-B14F-4D97-AF65-F5344CB8AC3E}">
        <p14:creationId xmlns:p14="http://schemas.microsoft.com/office/powerpoint/2010/main" val="20915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26"/>
          <p:cNvSpPr>
            <a:spLocks noChangeArrowheads="1"/>
          </p:cNvSpPr>
          <p:nvPr/>
        </p:nvSpPr>
        <p:spPr bwMode="auto">
          <a:xfrm>
            <a:off x="1657350" y="4686300"/>
            <a:ext cx="1428750" cy="342900"/>
          </a:xfrm>
          <a:prstGeom prst="rect">
            <a:avLst/>
          </a:prstGeom>
          <a:noFill/>
          <a:ln w="9525">
            <a:noFill/>
            <a:miter lim="800000"/>
            <a:headEnd/>
            <a:tailEnd/>
          </a:ln>
        </p:spPr>
        <p:txBody>
          <a:bodyPr wrap="none" anchor="ctr"/>
          <a:lstStyle/>
          <a:p>
            <a:pPr>
              <a:spcBef>
                <a:spcPct val="20000"/>
              </a:spcBef>
              <a:buFontTx/>
              <a:buChar char="•"/>
            </a:pPr>
            <a:endParaRPr lang="en-US" sz="1350"/>
          </a:p>
        </p:txBody>
      </p:sp>
      <p:sp>
        <p:nvSpPr>
          <p:cNvPr id="34818" name="Rectangle 1027"/>
          <p:cNvSpPr>
            <a:spLocks noChangeArrowheads="1"/>
          </p:cNvSpPr>
          <p:nvPr/>
        </p:nvSpPr>
        <p:spPr bwMode="auto">
          <a:xfrm>
            <a:off x="3486150" y="4686300"/>
            <a:ext cx="2171700" cy="342900"/>
          </a:xfrm>
          <a:prstGeom prst="rect">
            <a:avLst/>
          </a:prstGeom>
          <a:noFill/>
          <a:ln w="9525">
            <a:noFill/>
            <a:miter lim="800000"/>
            <a:headEnd/>
            <a:tailEnd/>
          </a:ln>
        </p:spPr>
        <p:txBody>
          <a:bodyPr wrap="none" anchor="ctr"/>
          <a:lstStyle/>
          <a:p>
            <a:pPr>
              <a:spcBef>
                <a:spcPct val="20000"/>
              </a:spcBef>
              <a:buFontTx/>
              <a:buChar char="•"/>
            </a:pPr>
            <a:endParaRPr lang="en-US" sz="1350"/>
          </a:p>
        </p:txBody>
      </p:sp>
      <p:sp>
        <p:nvSpPr>
          <p:cNvPr id="991236" name="Rectangle 1028"/>
          <p:cNvSpPr>
            <a:spLocks noChangeArrowheads="1"/>
          </p:cNvSpPr>
          <p:nvPr/>
        </p:nvSpPr>
        <p:spPr bwMode="auto">
          <a:xfrm>
            <a:off x="1657350" y="320040"/>
            <a:ext cx="5829300" cy="994410"/>
          </a:xfrm>
          <a:prstGeom prst="rect">
            <a:avLst/>
          </a:prstGeom>
          <a:noFill/>
          <a:ln>
            <a:noFill/>
          </a:ln>
          <a:effectLst/>
        </p:spPr>
        <p:txBody>
          <a:bodyPr lIns="69056" tIns="34529" rIns="69056" bIns="34529" anchor="ctr"/>
          <a:lstStyle/>
          <a:p>
            <a:pPr algn="ctr" eaLnBrk="0" hangingPunct="0"/>
            <a:r>
              <a:rPr lang="en-US" sz="3000" b="0" dirty="0">
                <a:solidFill>
                  <a:schemeClr val="tx2"/>
                </a:solidFill>
                <a:latin typeface="Arial" charset="0"/>
              </a:rPr>
              <a:t>Useful Conditions for Metal Additive Manufacturing</a:t>
            </a:r>
          </a:p>
        </p:txBody>
      </p:sp>
      <p:sp>
        <p:nvSpPr>
          <p:cNvPr id="34820" name="Rectangle 1029"/>
          <p:cNvSpPr>
            <a:spLocks noChangeArrowheads="1"/>
          </p:cNvSpPr>
          <p:nvPr/>
        </p:nvSpPr>
        <p:spPr bwMode="auto">
          <a:xfrm>
            <a:off x="1805684" y="1611261"/>
            <a:ext cx="5548045" cy="3086100"/>
          </a:xfrm>
          <a:prstGeom prst="rect">
            <a:avLst/>
          </a:prstGeom>
          <a:noFill/>
          <a:ln w="9525">
            <a:noFill/>
            <a:miter lim="800000"/>
            <a:headEnd/>
            <a:tailEnd/>
          </a:ln>
        </p:spPr>
        <p:txBody>
          <a:bodyPr lIns="69056" tIns="34529" rIns="69056" bIns="34529"/>
          <a:lstStyle/>
          <a:p>
            <a:pPr marL="257175" indent="-257175" eaLnBrk="0" hangingPunct="0">
              <a:spcBef>
                <a:spcPct val="20000"/>
              </a:spcBef>
              <a:buClr>
                <a:schemeClr val="tx1"/>
              </a:buClr>
              <a:buSzPct val="100000"/>
              <a:buFontTx/>
              <a:buChar char="•"/>
            </a:pPr>
            <a:r>
              <a:rPr lang="en-US" sz="2100" b="0" dirty="0">
                <a:latin typeface="Arial" charset="0"/>
              </a:rPr>
              <a:t>Single unique item or small number of copies needed		</a:t>
            </a:r>
          </a:p>
          <a:p>
            <a:pPr marL="257175" indent="-257175" eaLnBrk="0" hangingPunct="0">
              <a:spcBef>
                <a:spcPct val="20000"/>
              </a:spcBef>
              <a:buClr>
                <a:schemeClr val="tx1"/>
              </a:buClr>
              <a:buSzPct val="100000"/>
              <a:buFontTx/>
              <a:buChar char="•"/>
            </a:pPr>
            <a:r>
              <a:rPr lang="en-US" sz="2100" b="0" dirty="0">
                <a:latin typeface="Arial" charset="0"/>
              </a:rPr>
              <a:t>Suitable materials and small in size (12” by 12” by 12”)	</a:t>
            </a:r>
          </a:p>
          <a:p>
            <a:pPr marL="257175" indent="-257175" eaLnBrk="0" hangingPunct="0">
              <a:spcBef>
                <a:spcPct val="20000"/>
              </a:spcBef>
              <a:buClr>
                <a:schemeClr val="tx1"/>
              </a:buClr>
              <a:buSzPct val="100000"/>
              <a:buFontTx/>
              <a:buChar char="•"/>
            </a:pPr>
            <a:r>
              <a:rPr lang="en-US" sz="2100" b="0" dirty="0">
                <a:latin typeface="Arial" charset="0"/>
              </a:rPr>
              <a:t>Shape is too complex to be generated in any other way</a:t>
            </a:r>
          </a:p>
        </p:txBody>
      </p:sp>
    </p:spTree>
    <p:extLst>
      <p:ext uri="{BB962C8B-B14F-4D97-AF65-F5344CB8AC3E}">
        <p14:creationId xmlns:p14="http://schemas.microsoft.com/office/powerpoint/2010/main" val="61939095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US" sz="2000" dirty="0">
                <a:latin typeface="Orgon Slab Light"/>
                <a:cs typeface="Orgon Slab Light"/>
              </a:rPr>
              <a:t>Vision:</a:t>
            </a:r>
          </a:p>
          <a:p>
            <a:pPr marL="0" indent="0">
              <a:buNone/>
            </a:pPr>
            <a:r>
              <a:rPr lang="en-US" sz="2000" dirty="0">
                <a:latin typeface="Orgon Slab Light"/>
                <a:cs typeface="Orgon Slab Light"/>
              </a:rPr>
              <a:t>Advanced  materials  are  essential  to  economic  security  and  human  well-being  and  have applications  in  multiple  industries,  including  those  aimed  at  addressing  challenges  in  clean  energy, national security, and human welfare. To meet these challenges, the Materials Genome Initiative will enable discovery, development, manufacturing, and deployment of advanced materials at least </a:t>
            </a:r>
            <a:r>
              <a:rPr lang="en-US" sz="2000" u="sng" dirty="0">
                <a:latin typeface="Orgon Slab Light"/>
                <a:cs typeface="Orgon Slab Light"/>
              </a:rPr>
              <a:t>twice as fast as </a:t>
            </a:r>
            <a:r>
              <a:rPr lang="en-US" sz="2000" dirty="0">
                <a:latin typeface="Orgon Slab Light"/>
                <a:cs typeface="Orgon Slab Light"/>
              </a:rPr>
              <a:t>possible today, at a fraction of the cost.</a:t>
            </a:r>
          </a:p>
        </p:txBody>
      </p:sp>
      <p:sp>
        <p:nvSpPr>
          <p:cNvPr id="3" name="Text Placeholder 2"/>
          <p:cNvSpPr>
            <a:spLocks noGrp="1"/>
          </p:cNvSpPr>
          <p:nvPr>
            <p:ph type="body" sz="quarter" idx="10"/>
          </p:nvPr>
        </p:nvSpPr>
        <p:spPr/>
        <p:txBody>
          <a:bodyPr/>
          <a:lstStyle/>
          <a:p>
            <a:r>
              <a:rPr lang="en-US" dirty="0"/>
              <a:t>Materials Genome Initiative</a:t>
            </a:r>
          </a:p>
        </p:txBody>
      </p:sp>
      <p:sp>
        <p:nvSpPr>
          <p:cNvPr id="4" name="TextBox 3">
            <a:extLst>
              <a:ext uri="{FF2B5EF4-FFF2-40B4-BE49-F238E27FC236}">
                <a16:creationId xmlns:a16="http://schemas.microsoft.com/office/drawing/2014/main" id="{F98FFC4C-8738-25A8-D721-CE001ED64CCE}"/>
              </a:ext>
            </a:extLst>
          </p:cNvPr>
          <p:cNvSpPr txBox="1"/>
          <p:nvPr/>
        </p:nvSpPr>
        <p:spPr>
          <a:xfrm>
            <a:off x="1857376" y="4193008"/>
            <a:ext cx="5429250" cy="507831"/>
          </a:xfrm>
          <a:prstGeom prst="rect">
            <a:avLst/>
          </a:prstGeom>
          <a:noFill/>
        </p:spPr>
        <p:txBody>
          <a:bodyPr wrap="square" rtlCol="0">
            <a:spAutoFit/>
          </a:bodyPr>
          <a:lstStyle/>
          <a:p>
            <a:pPr algn="ctr"/>
            <a:r>
              <a:rPr lang="en-US" sz="1350" dirty="0"/>
              <a:t>Materials Genome Initiative – Strategic Plan, 2014</a:t>
            </a:r>
          </a:p>
          <a:p>
            <a:pPr algn="ctr"/>
            <a:r>
              <a:rPr lang="en-US" sz="1350" dirty="0"/>
              <a:t> </a:t>
            </a:r>
          </a:p>
        </p:txBody>
      </p:sp>
    </p:spTree>
    <p:extLst>
      <p:ext uri="{BB962C8B-B14F-4D97-AF65-F5344CB8AC3E}">
        <p14:creationId xmlns:p14="http://schemas.microsoft.com/office/powerpoint/2010/main" val="3556280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DE224-A558-BC70-B6E7-9B3B0474FA62}"/>
              </a:ext>
            </a:extLst>
          </p:cNvPr>
          <p:cNvSpPr>
            <a:spLocks noGrp="1"/>
          </p:cNvSpPr>
          <p:nvPr>
            <p:ph type="body" sz="quarter" idx="11"/>
          </p:nvPr>
        </p:nvSpPr>
        <p:spPr/>
        <p:txBody>
          <a:bodyPr/>
          <a:lstStyle/>
          <a:p>
            <a:r>
              <a:rPr lang="en-US" dirty="0"/>
              <a:t>For millennia metallurgy was an art</a:t>
            </a:r>
          </a:p>
          <a:p>
            <a:pPr lvl="1"/>
            <a:r>
              <a:rPr lang="en-US" dirty="0"/>
              <a:t>Mix different ingredients and test</a:t>
            </a:r>
          </a:p>
          <a:p>
            <a:pPr lvl="1"/>
            <a:r>
              <a:rPr lang="en-US" dirty="0"/>
              <a:t>Art was learned and passed down</a:t>
            </a:r>
          </a:p>
          <a:p>
            <a:pPr lvl="1"/>
            <a:r>
              <a:rPr lang="en-US" dirty="0"/>
              <a:t>Often superior metallurgy was state secret</a:t>
            </a:r>
          </a:p>
          <a:p>
            <a:r>
              <a:rPr lang="en-US" dirty="0"/>
              <a:t>Until microscopes little understanding of science</a:t>
            </a:r>
          </a:p>
        </p:txBody>
      </p:sp>
      <p:sp>
        <p:nvSpPr>
          <p:cNvPr id="3" name="Text Placeholder 2">
            <a:extLst>
              <a:ext uri="{FF2B5EF4-FFF2-40B4-BE49-F238E27FC236}">
                <a16:creationId xmlns:a16="http://schemas.microsoft.com/office/drawing/2014/main" id="{B1E1FB2E-AF55-3502-4933-73B639FD0441}"/>
              </a:ext>
            </a:extLst>
          </p:cNvPr>
          <p:cNvSpPr>
            <a:spLocks noGrp="1"/>
          </p:cNvSpPr>
          <p:nvPr>
            <p:ph type="body" sz="quarter" idx="10"/>
          </p:nvPr>
        </p:nvSpPr>
        <p:spPr/>
        <p:txBody>
          <a:bodyPr/>
          <a:lstStyle/>
          <a:p>
            <a:r>
              <a:rPr lang="en-US" dirty="0"/>
              <a:t>Alchemy</a:t>
            </a:r>
          </a:p>
        </p:txBody>
      </p:sp>
    </p:spTree>
    <p:extLst>
      <p:ext uri="{BB962C8B-B14F-4D97-AF65-F5344CB8AC3E}">
        <p14:creationId xmlns:p14="http://schemas.microsoft.com/office/powerpoint/2010/main" val="66126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DE224-A558-BC70-B6E7-9B3B0474FA62}"/>
              </a:ext>
            </a:extLst>
          </p:cNvPr>
          <p:cNvSpPr>
            <a:spLocks noGrp="1"/>
          </p:cNvSpPr>
          <p:nvPr>
            <p:ph type="body" sz="quarter" idx="11"/>
          </p:nvPr>
        </p:nvSpPr>
        <p:spPr>
          <a:xfrm>
            <a:off x="393592" y="1010149"/>
            <a:ext cx="7024490" cy="3011623"/>
          </a:xfrm>
        </p:spPr>
        <p:txBody>
          <a:bodyPr/>
          <a:lstStyle/>
          <a:p>
            <a:r>
              <a:rPr lang="en-US" sz="2000" dirty="0"/>
              <a:t>Transition metals have large, nearly spherical electron shells</a:t>
            </a:r>
          </a:p>
          <a:p>
            <a:r>
              <a:rPr lang="en-US" sz="2000" dirty="0"/>
              <a:t>Lowest energy state is maximize nearest neighbors</a:t>
            </a:r>
          </a:p>
          <a:p>
            <a:r>
              <a:rPr lang="en-US" sz="2000" dirty="0"/>
              <a:t>Results in high densities of metals</a:t>
            </a:r>
          </a:p>
          <a:p>
            <a:r>
              <a:rPr lang="en-US" sz="2000" dirty="0"/>
              <a:t>Non-directional atomic bonding allows movement</a:t>
            </a:r>
          </a:p>
          <a:p>
            <a:r>
              <a:rPr lang="en-US" sz="2000" dirty="0"/>
              <a:t>Defects (dislocations) allow deformation without cracking at lowered strengths</a:t>
            </a:r>
          </a:p>
          <a:p>
            <a:r>
              <a:rPr lang="en-US" sz="2000" dirty="0"/>
              <a:t>Dislocations can lower strength of metal &gt;100x</a:t>
            </a:r>
          </a:p>
          <a:p>
            <a:endParaRPr lang="en-US" dirty="0"/>
          </a:p>
        </p:txBody>
      </p:sp>
      <p:sp>
        <p:nvSpPr>
          <p:cNvPr id="3" name="Text Placeholder 2">
            <a:extLst>
              <a:ext uri="{FF2B5EF4-FFF2-40B4-BE49-F238E27FC236}">
                <a16:creationId xmlns:a16="http://schemas.microsoft.com/office/drawing/2014/main" id="{B1E1FB2E-AF55-3502-4933-73B639FD0441}"/>
              </a:ext>
            </a:extLst>
          </p:cNvPr>
          <p:cNvSpPr>
            <a:spLocks noGrp="1"/>
          </p:cNvSpPr>
          <p:nvPr>
            <p:ph type="body" sz="quarter" idx="10"/>
          </p:nvPr>
        </p:nvSpPr>
        <p:spPr/>
        <p:txBody>
          <a:bodyPr/>
          <a:lstStyle/>
          <a:p>
            <a:r>
              <a:rPr lang="en-US" dirty="0"/>
              <a:t>Materials Science</a:t>
            </a:r>
          </a:p>
        </p:txBody>
      </p:sp>
      <p:pic>
        <p:nvPicPr>
          <p:cNvPr id="1026" name="Picture 2" descr="Dislocations in silicon">
            <a:extLst>
              <a:ext uri="{FF2B5EF4-FFF2-40B4-BE49-F238E27FC236}">
                <a16:creationId xmlns:a16="http://schemas.microsoft.com/office/drawing/2014/main" id="{00480BD4-5C0F-669D-6E7E-968EDA150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375" y="2785730"/>
            <a:ext cx="2388524" cy="210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805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DB07EBE7-2872-AEE8-08B2-9B1E6B8CE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6545" y="2913321"/>
            <a:ext cx="2195379" cy="1983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CD7DE224-A558-BC70-B6E7-9B3B0474FA62}"/>
              </a:ext>
            </a:extLst>
          </p:cNvPr>
          <p:cNvSpPr>
            <a:spLocks noGrp="1"/>
          </p:cNvSpPr>
          <p:nvPr>
            <p:ph type="body" sz="quarter" idx="11"/>
          </p:nvPr>
        </p:nvSpPr>
        <p:spPr>
          <a:xfrm>
            <a:off x="659306" y="1073944"/>
            <a:ext cx="7655354" cy="3011623"/>
          </a:xfrm>
        </p:spPr>
        <p:txBody>
          <a:bodyPr/>
          <a:lstStyle/>
          <a:p>
            <a:r>
              <a:rPr lang="en-US" dirty="0"/>
              <a:t>Stopping dislocations makes metal brittle</a:t>
            </a:r>
          </a:p>
          <a:p>
            <a:r>
              <a:rPr lang="en-US" dirty="0"/>
              <a:t>Hindering dislocation strengthens metal and retains some ductility</a:t>
            </a:r>
          </a:p>
          <a:p>
            <a:r>
              <a:rPr lang="en-US" dirty="0"/>
              <a:t>Metallurgists add 2</a:t>
            </a:r>
            <a:r>
              <a:rPr lang="en-US" baseline="30000" dirty="0"/>
              <a:t>nd</a:t>
            </a:r>
            <a:r>
              <a:rPr lang="en-US" dirty="0"/>
              <a:t> phases to hinder dislocations</a:t>
            </a:r>
          </a:p>
          <a:p>
            <a:r>
              <a:rPr lang="en-US" dirty="0"/>
              <a:t>Removing phases allows fabrication</a:t>
            </a:r>
          </a:p>
          <a:p>
            <a:r>
              <a:rPr lang="en-US" dirty="0"/>
              <a:t>Restoring phases after fabrication locks        strength into component </a:t>
            </a:r>
          </a:p>
        </p:txBody>
      </p:sp>
      <p:sp>
        <p:nvSpPr>
          <p:cNvPr id="3" name="Text Placeholder 2">
            <a:extLst>
              <a:ext uri="{FF2B5EF4-FFF2-40B4-BE49-F238E27FC236}">
                <a16:creationId xmlns:a16="http://schemas.microsoft.com/office/drawing/2014/main" id="{B1E1FB2E-AF55-3502-4933-73B639FD0441}"/>
              </a:ext>
            </a:extLst>
          </p:cNvPr>
          <p:cNvSpPr>
            <a:spLocks noGrp="1"/>
          </p:cNvSpPr>
          <p:nvPr>
            <p:ph type="body" sz="quarter" idx="10"/>
          </p:nvPr>
        </p:nvSpPr>
        <p:spPr/>
        <p:txBody>
          <a:bodyPr/>
          <a:lstStyle/>
          <a:p>
            <a:r>
              <a:rPr lang="en-US" dirty="0"/>
              <a:t>Materials Engineering</a:t>
            </a:r>
          </a:p>
        </p:txBody>
      </p:sp>
      <p:sp>
        <p:nvSpPr>
          <p:cNvPr id="4" name="AutoShape 2" descr="Schematic illustration of a dislocation passing between widely spaced hardundeformed precipitates (Orowan looping) (Reprinted by permission from [74] © 2014 Elsevier).">
            <a:extLst>
              <a:ext uri="{FF2B5EF4-FFF2-40B4-BE49-F238E27FC236}">
                <a16:creationId xmlns:a16="http://schemas.microsoft.com/office/drawing/2014/main" id="{CFD4C4F0-C017-65BB-C4FB-0E4DD23ED78E}"/>
              </a:ext>
            </a:extLst>
          </p:cNvPr>
          <p:cNvSpPr>
            <a:spLocks noChangeAspect="1" noChangeArrowheads="1"/>
          </p:cNvSpPr>
          <p:nvPr/>
        </p:nvSpPr>
        <p:spPr bwMode="auto">
          <a:xfrm>
            <a:off x="4419599" y="2419349"/>
            <a:ext cx="1188631" cy="11886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00443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DE224-A558-BC70-B6E7-9B3B0474FA62}"/>
              </a:ext>
            </a:extLst>
          </p:cNvPr>
          <p:cNvSpPr>
            <a:spLocks noGrp="1"/>
          </p:cNvSpPr>
          <p:nvPr>
            <p:ph type="body" sz="quarter" idx="11"/>
          </p:nvPr>
        </p:nvSpPr>
        <p:spPr>
          <a:xfrm>
            <a:off x="334284" y="1073944"/>
            <a:ext cx="5222999" cy="3011623"/>
          </a:xfrm>
        </p:spPr>
        <p:txBody>
          <a:bodyPr/>
          <a:lstStyle/>
          <a:p>
            <a:r>
              <a:rPr lang="en-US" sz="2000" dirty="0"/>
              <a:t>Higher temperatures</a:t>
            </a:r>
          </a:p>
          <a:p>
            <a:r>
              <a:rPr lang="en-US" sz="2000" dirty="0"/>
              <a:t>Harsher environments</a:t>
            </a:r>
          </a:p>
          <a:p>
            <a:r>
              <a:rPr lang="en-US" sz="2000" dirty="0"/>
              <a:t>Metal behavior at high temperature?</a:t>
            </a:r>
          </a:p>
          <a:p>
            <a:pPr lvl="1"/>
            <a:r>
              <a:rPr lang="en-US" sz="1800" dirty="0"/>
              <a:t>What is high?</a:t>
            </a:r>
          </a:p>
          <a:p>
            <a:pPr lvl="1"/>
            <a:r>
              <a:rPr lang="en-US" sz="1800" dirty="0"/>
              <a:t>~50% of T</a:t>
            </a:r>
            <a:r>
              <a:rPr lang="en-US" sz="1800" baseline="-25000" dirty="0"/>
              <a:t>m</a:t>
            </a:r>
            <a:r>
              <a:rPr lang="en-US" sz="1800" dirty="0"/>
              <a:t>, homologous Temp</a:t>
            </a:r>
          </a:p>
        </p:txBody>
      </p:sp>
      <p:sp>
        <p:nvSpPr>
          <p:cNvPr id="3" name="Text Placeholder 2">
            <a:extLst>
              <a:ext uri="{FF2B5EF4-FFF2-40B4-BE49-F238E27FC236}">
                <a16:creationId xmlns:a16="http://schemas.microsoft.com/office/drawing/2014/main" id="{B1E1FB2E-AF55-3502-4933-73B639FD0441}"/>
              </a:ext>
            </a:extLst>
          </p:cNvPr>
          <p:cNvSpPr>
            <a:spLocks noGrp="1"/>
          </p:cNvSpPr>
          <p:nvPr>
            <p:ph type="body" sz="quarter" idx="10"/>
          </p:nvPr>
        </p:nvSpPr>
        <p:spPr/>
        <p:txBody>
          <a:bodyPr/>
          <a:lstStyle/>
          <a:p>
            <a:r>
              <a:rPr lang="en-US" dirty="0"/>
              <a:t>Materials for Extreme Environments</a:t>
            </a:r>
          </a:p>
        </p:txBody>
      </p:sp>
      <p:pic>
        <p:nvPicPr>
          <p:cNvPr id="3074" name="Picture 2" descr="第五届磨料磨具研修班 （超硬班）开班通知_资讯_超硬材料网">
            <a:extLst>
              <a:ext uri="{FF2B5EF4-FFF2-40B4-BE49-F238E27FC236}">
                <a16:creationId xmlns:a16="http://schemas.microsoft.com/office/drawing/2014/main" id="{1F7F0B2E-EE17-7A72-5745-ECF2FA35E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045" y="983180"/>
            <a:ext cx="2926057" cy="37351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6796B6-BDBE-D5E1-799A-DBC45A8EB991}"/>
              </a:ext>
            </a:extLst>
          </p:cNvPr>
          <p:cNvSpPr txBox="1"/>
          <p:nvPr/>
        </p:nvSpPr>
        <p:spPr>
          <a:xfrm>
            <a:off x="8448208" y="1722475"/>
            <a:ext cx="434962" cy="261610"/>
          </a:xfrm>
          <a:prstGeom prst="rect">
            <a:avLst/>
          </a:prstGeom>
          <a:noFill/>
        </p:spPr>
        <p:txBody>
          <a:bodyPr wrap="square" rtlCol="0">
            <a:spAutoFit/>
          </a:bodyPr>
          <a:lstStyle/>
          <a:p>
            <a:pPr algn="r"/>
            <a:r>
              <a:rPr lang="en-US" sz="1100" dirty="0"/>
              <a:t>193</a:t>
            </a:r>
            <a:endParaRPr lang="en-US" dirty="0"/>
          </a:p>
        </p:txBody>
      </p:sp>
      <p:sp>
        <p:nvSpPr>
          <p:cNvPr id="7" name="TextBox 6">
            <a:extLst>
              <a:ext uri="{FF2B5EF4-FFF2-40B4-BE49-F238E27FC236}">
                <a16:creationId xmlns:a16="http://schemas.microsoft.com/office/drawing/2014/main" id="{1A6CEFD5-9D45-4867-2690-4F2B49B5E97D}"/>
              </a:ext>
            </a:extLst>
          </p:cNvPr>
          <p:cNvSpPr txBox="1"/>
          <p:nvPr/>
        </p:nvSpPr>
        <p:spPr>
          <a:xfrm>
            <a:off x="8374753" y="3022091"/>
            <a:ext cx="434962" cy="261610"/>
          </a:xfrm>
          <a:prstGeom prst="rect">
            <a:avLst/>
          </a:prstGeom>
          <a:noFill/>
        </p:spPr>
        <p:txBody>
          <a:bodyPr wrap="square" rtlCol="0">
            <a:spAutoFit/>
          </a:bodyPr>
          <a:lstStyle/>
          <a:p>
            <a:pPr algn="r"/>
            <a:r>
              <a:rPr lang="en-US" sz="1100" dirty="0"/>
              <a:t>27</a:t>
            </a:r>
            <a:endParaRPr lang="en-US" dirty="0"/>
          </a:p>
        </p:txBody>
      </p:sp>
      <p:sp>
        <p:nvSpPr>
          <p:cNvPr id="8" name="TextBox 7">
            <a:extLst>
              <a:ext uri="{FF2B5EF4-FFF2-40B4-BE49-F238E27FC236}">
                <a16:creationId xmlns:a16="http://schemas.microsoft.com/office/drawing/2014/main" id="{05139A6F-3A7E-6F8D-2C93-1C58772B0477}"/>
              </a:ext>
            </a:extLst>
          </p:cNvPr>
          <p:cNvSpPr txBox="1"/>
          <p:nvPr/>
        </p:nvSpPr>
        <p:spPr>
          <a:xfrm>
            <a:off x="8383127" y="3411888"/>
            <a:ext cx="434962" cy="261610"/>
          </a:xfrm>
          <a:prstGeom prst="rect">
            <a:avLst/>
          </a:prstGeom>
          <a:noFill/>
        </p:spPr>
        <p:txBody>
          <a:bodyPr wrap="square" rtlCol="0">
            <a:spAutoFit/>
          </a:bodyPr>
          <a:lstStyle/>
          <a:p>
            <a:pPr algn="r"/>
            <a:r>
              <a:rPr lang="en-US" sz="1100" dirty="0"/>
              <a:t>590</a:t>
            </a:r>
            <a:endParaRPr lang="en-US" dirty="0"/>
          </a:p>
        </p:txBody>
      </p:sp>
      <p:sp>
        <p:nvSpPr>
          <p:cNvPr id="9" name="TextBox 8">
            <a:extLst>
              <a:ext uri="{FF2B5EF4-FFF2-40B4-BE49-F238E27FC236}">
                <a16:creationId xmlns:a16="http://schemas.microsoft.com/office/drawing/2014/main" id="{A6689C24-402F-AC7D-BFDC-AD746FC67408}"/>
              </a:ext>
            </a:extLst>
          </p:cNvPr>
          <p:cNvSpPr txBox="1"/>
          <p:nvPr/>
        </p:nvSpPr>
        <p:spPr>
          <a:xfrm>
            <a:off x="8383127" y="3829238"/>
            <a:ext cx="434962" cy="261610"/>
          </a:xfrm>
          <a:prstGeom prst="rect">
            <a:avLst/>
          </a:prstGeom>
          <a:noFill/>
        </p:spPr>
        <p:txBody>
          <a:bodyPr wrap="square" rtlCol="0">
            <a:spAutoFit/>
          </a:bodyPr>
          <a:lstStyle/>
          <a:p>
            <a:pPr algn="r"/>
            <a:r>
              <a:rPr lang="en-US" sz="1100" dirty="0"/>
              <a:t>549</a:t>
            </a:r>
            <a:endParaRPr lang="en-US" dirty="0"/>
          </a:p>
        </p:txBody>
      </p:sp>
      <p:sp>
        <p:nvSpPr>
          <p:cNvPr id="10" name="TextBox 9">
            <a:extLst>
              <a:ext uri="{FF2B5EF4-FFF2-40B4-BE49-F238E27FC236}">
                <a16:creationId xmlns:a16="http://schemas.microsoft.com/office/drawing/2014/main" id="{D92D21B4-46C5-80D4-DC04-224CB4A31FF3}"/>
              </a:ext>
            </a:extLst>
          </p:cNvPr>
          <p:cNvSpPr txBox="1"/>
          <p:nvPr/>
        </p:nvSpPr>
        <p:spPr>
          <a:xfrm>
            <a:off x="8350102" y="4071846"/>
            <a:ext cx="476126" cy="261610"/>
          </a:xfrm>
          <a:prstGeom prst="rect">
            <a:avLst/>
          </a:prstGeom>
          <a:noFill/>
        </p:spPr>
        <p:txBody>
          <a:bodyPr wrap="square" rtlCol="0">
            <a:spAutoFit/>
          </a:bodyPr>
          <a:lstStyle/>
          <a:p>
            <a:pPr algn="r"/>
            <a:r>
              <a:rPr lang="en-US" sz="1100" dirty="0"/>
              <a:t>1563</a:t>
            </a:r>
            <a:endParaRPr lang="en-US" dirty="0"/>
          </a:p>
        </p:txBody>
      </p:sp>
    </p:spTree>
    <p:extLst>
      <p:ext uri="{BB962C8B-B14F-4D97-AF65-F5344CB8AC3E}">
        <p14:creationId xmlns:p14="http://schemas.microsoft.com/office/powerpoint/2010/main" val="3651555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DE224-A558-BC70-B6E7-9B3B0474FA62}"/>
              </a:ext>
            </a:extLst>
          </p:cNvPr>
          <p:cNvSpPr>
            <a:spLocks noGrp="1"/>
          </p:cNvSpPr>
          <p:nvPr>
            <p:ph type="body" sz="quarter" idx="11"/>
          </p:nvPr>
        </p:nvSpPr>
        <p:spPr>
          <a:xfrm>
            <a:off x="334284" y="1073944"/>
            <a:ext cx="5222999" cy="3011623"/>
          </a:xfrm>
        </p:spPr>
        <p:txBody>
          <a:bodyPr/>
          <a:lstStyle/>
          <a:p>
            <a:r>
              <a:rPr lang="en-US" sz="2000" dirty="0"/>
              <a:t>Higher temperatures</a:t>
            </a:r>
          </a:p>
          <a:p>
            <a:r>
              <a:rPr lang="en-US" sz="2000" dirty="0"/>
              <a:t>Harsher environments</a:t>
            </a:r>
          </a:p>
          <a:p>
            <a:r>
              <a:rPr lang="en-US" sz="2000" dirty="0"/>
              <a:t>Metal behavior at high temperature?</a:t>
            </a:r>
          </a:p>
          <a:p>
            <a:pPr lvl="1"/>
            <a:r>
              <a:rPr lang="en-US" sz="1800" dirty="0"/>
              <a:t>What is high?</a:t>
            </a:r>
          </a:p>
          <a:p>
            <a:pPr lvl="1"/>
            <a:r>
              <a:rPr lang="en-US" sz="1800" dirty="0"/>
              <a:t>50% of T</a:t>
            </a:r>
            <a:r>
              <a:rPr lang="en-US" sz="1800" baseline="-25000" dirty="0"/>
              <a:t>m</a:t>
            </a:r>
            <a:r>
              <a:rPr lang="en-US" sz="1800" dirty="0"/>
              <a:t>, homologous Temp</a:t>
            </a:r>
          </a:p>
          <a:p>
            <a:r>
              <a:rPr lang="en-US" sz="2000" dirty="0"/>
              <a:t>Now creep matters, not strength doesn’t</a:t>
            </a:r>
          </a:p>
          <a:p>
            <a:r>
              <a:rPr lang="en-US" sz="2000" dirty="0"/>
              <a:t>Nickel alloys have high temperature use</a:t>
            </a:r>
          </a:p>
          <a:p>
            <a:r>
              <a:rPr lang="en-US" sz="2000" dirty="0"/>
              <a:t>Refractory metals highest</a:t>
            </a:r>
            <a:endParaRPr lang="en-US" dirty="0"/>
          </a:p>
        </p:txBody>
      </p:sp>
      <p:sp>
        <p:nvSpPr>
          <p:cNvPr id="3" name="Text Placeholder 2">
            <a:extLst>
              <a:ext uri="{FF2B5EF4-FFF2-40B4-BE49-F238E27FC236}">
                <a16:creationId xmlns:a16="http://schemas.microsoft.com/office/drawing/2014/main" id="{B1E1FB2E-AF55-3502-4933-73B639FD0441}"/>
              </a:ext>
            </a:extLst>
          </p:cNvPr>
          <p:cNvSpPr>
            <a:spLocks noGrp="1"/>
          </p:cNvSpPr>
          <p:nvPr>
            <p:ph type="body" sz="quarter" idx="10"/>
          </p:nvPr>
        </p:nvSpPr>
        <p:spPr/>
        <p:txBody>
          <a:bodyPr/>
          <a:lstStyle/>
          <a:p>
            <a:r>
              <a:rPr lang="en-US" dirty="0"/>
              <a:t>Materials for Extreme Environments</a:t>
            </a:r>
          </a:p>
        </p:txBody>
      </p:sp>
      <p:pic>
        <p:nvPicPr>
          <p:cNvPr id="3074" name="Picture 2" descr="第五届磨料磨具研修班 （超硬班）开班通知_资讯_超硬材料网">
            <a:extLst>
              <a:ext uri="{FF2B5EF4-FFF2-40B4-BE49-F238E27FC236}">
                <a16:creationId xmlns:a16="http://schemas.microsoft.com/office/drawing/2014/main" id="{1F7F0B2E-EE17-7A72-5745-ECF2FA35E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045" y="983180"/>
            <a:ext cx="2926057" cy="37351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6796B6-BDBE-D5E1-799A-DBC45A8EB991}"/>
              </a:ext>
            </a:extLst>
          </p:cNvPr>
          <p:cNvSpPr txBox="1"/>
          <p:nvPr/>
        </p:nvSpPr>
        <p:spPr>
          <a:xfrm>
            <a:off x="8448208" y="1722475"/>
            <a:ext cx="434962" cy="261610"/>
          </a:xfrm>
          <a:prstGeom prst="rect">
            <a:avLst/>
          </a:prstGeom>
          <a:noFill/>
        </p:spPr>
        <p:txBody>
          <a:bodyPr wrap="square" rtlCol="0">
            <a:spAutoFit/>
          </a:bodyPr>
          <a:lstStyle/>
          <a:p>
            <a:pPr algn="r"/>
            <a:r>
              <a:rPr lang="en-US" sz="1100" dirty="0"/>
              <a:t>193</a:t>
            </a:r>
            <a:endParaRPr lang="en-US" dirty="0"/>
          </a:p>
        </p:txBody>
      </p:sp>
      <p:sp>
        <p:nvSpPr>
          <p:cNvPr id="7" name="TextBox 6">
            <a:extLst>
              <a:ext uri="{FF2B5EF4-FFF2-40B4-BE49-F238E27FC236}">
                <a16:creationId xmlns:a16="http://schemas.microsoft.com/office/drawing/2014/main" id="{1A6CEFD5-9D45-4867-2690-4F2B49B5E97D}"/>
              </a:ext>
            </a:extLst>
          </p:cNvPr>
          <p:cNvSpPr txBox="1"/>
          <p:nvPr/>
        </p:nvSpPr>
        <p:spPr>
          <a:xfrm>
            <a:off x="8374753" y="3022091"/>
            <a:ext cx="434962" cy="261610"/>
          </a:xfrm>
          <a:prstGeom prst="rect">
            <a:avLst/>
          </a:prstGeom>
          <a:noFill/>
        </p:spPr>
        <p:txBody>
          <a:bodyPr wrap="square" rtlCol="0">
            <a:spAutoFit/>
          </a:bodyPr>
          <a:lstStyle/>
          <a:p>
            <a:pPr algn="r"/>
            <a:r>
              <a:rPr lang="en-US" sz="1100" dirty="0"/>
              <a:t>27</a:t>
            </a:r>
            <a:endParaRPr lang="en-US" dirty="0"/>
          </a:p>
        </p:txBody>
      </p:sp>
      <p:sp>
        <p:nvSpPr>
          <p:cNvPr id="8" name="TextBox 7">
            <a:extLst>
              <a:ext uri="{FF2B5EF4-FFF2-40B4-BE49-F238E27FC236}">
                <a16:creationId xmlns:a16="http://schemas.microsoft.com/office/drawing/2014/main" id="{05139A6F-3A7E-6F8D-2C93-1C58772B0477}"/>
              </a:ext>
            </a:extLst>
          </p:cNvPr>
          <p:cNvSpPr txBox="1"/>
          <p:nvPr/>
        </p:nvSpPr>
        <p:spPr>
          <a:xfrm>
            <a:off x="8383127" y="3411888"/>
            <a:ext cx="434962" cy="261610"/>
          </a:xfrm>
          <a:prstGeom prst="rect">
            <a:avLst/>
          </a:prstGeom>
          <a:noFill/>
        </p:spPr>
        <p:txBody>
          <a:bodyPr wrap="square" rtlCol="0">
            <a:spAutoFit/>
          </a:bodyPr>
          <a:lstStyle/>
          <a:p>
            <a:pPr algn="r"/>
            <a:r>
              <a:rPr lang="en-US" sz="1100" dirty="0"/>
              <a:t>590</a:t>
            </a:r>
            <a:endParaRPr lang="en-US" dirty="0"/>
          </a:p>
        </p:txBody>
      </p:sp>
      <p:sp>
        <p:nvSpPr>
          <p:cNvPr id="9" name="TextBox 8">
            <a:extLst>
              <a:ext uri="{FF2B5EF4-FFF2-40B4-BE49-F238E27FC236}">
                <a16:creationId xmlns:a16="http://schemas.microsoft.com/office/drawing/2014/main" id="{A6689C24-402F-AC7D-BFDC-AD746FC67408}"/>
              </a:ext>
            </a:extLst>
          </p:cNvPr>
          <p:cNvSpPr txBox="1"/>
          <p:nvPr/>
        </p:nvSpPr>
        <p:spPr>
          <a:xfrm>
            <a:off x="8383127" y="3829238"/>
            <a:ext cx="434962" cy="261610"/>
          </a:xfrm>
          <a:prstGeom prst="rect">
            <a:avLst/>
          </a:prstGeom>
          <a:noFill/>
        </p:spPr>
        <p:txBody>
          <a:bodyPr wrap="square" rtlCol="0">
            <a:spAutoFit/>
          </a:bodyPr>
          <a:lstStyle/>
          <a:p>
            <a:pPr algn="r"/>
            <a:r>
              <a:rPr lang="en-US" sz="1100" dirty="0"/>
              <a:t>549</a:t>
            </a:r>
            <a:endParaRPr lang="en-US" dirty="0"/>
          </a:p>
        </p:txBody>
      </p:sp>
      <p:sp>
        <p:nvSpPr>
          <p:cNvPr id="10" name="TextBox 9">
            <a:extLst>
              <a:ext uri="{FF2B5EF4-FFF2-40B4-BE49-F238E27FC236}">
                <a16:creationId xmlns:a16="http://schemas.microsoft.com/office/drawing/2014/main" id="{D92D21B4-46C5-80D4-DC04-224CB4A31FF3}"/>
              </a:ext>
            </a:extLst>
          </p:cNvPr>
          <p:cNvSpPr txBox="1"/>
          <p:nvPr/>
        </p:nvSpPr>
        <p:spPr>
          <a:xfrm>
            <a:off x="8350102" y="4071846"/>
            <a:ext cx="476126" cy="261610"/>
          </a:xfrm>
          <a:prstGeom prst="rect">
            <a:avLst/>
          </a:prstGeom>
          <a:noFill/>
        </p:spPr>
        <p:txBody>
          <a:bodyPr wrap="square" rtlCol="0">
            <a:spAutoFit/>
          </a:bodyPr>
          <a:lstStyle/>
          <a:p>
            <a:pPr algn="r"/>
            <a:r>
              <a:rPr lang="en-US" sz="1100" dirty="0"/>
              <a:t>1563</a:t>
            </a:r>
            <a:endParaRPr lang="en-US" dirty="0"/>
          </a:p>
        </p:txBody>
      </p:sp>
    </p:spTree>
    <p:extLst>
      <p:ext uri="{BB962C8B-B14F-4D97-AF65-F5344CB8AC3E}">
        <p14:creationId xmlns:p14="http://schemas.microsoft.com/office/powerpoint/2010/main" val="3329644287"/>
      </p:ext>
    </p:extLst>
  </p:cSld>
  <p:clrMapOvr>
    <a:masterClrMapping/>
  </p:clrMapOvr>
</p:sld>
</file>

<file path=ppt/theme/theme1.xml><?xml version="1.0" encoding="utf-8"?>
<a:theme xmlns:a="http://schemas.openxmlformats.org/drawingml/2006/main" name="Office Theme">
  <a:themeElements>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985903263C0941B11822AAD8E08CD2" ma:contentTypeVersion="4" ma:contentTypeDescription="Create a new document." ma:contentTypeScope="" ma:versionID="60b697c4ba9eb0c61fa1068470b7533e">
  <xsd:schema xmlns:xsd="http://www.w3.org/2001/XMLSchema" xmlns:xs="http://www.w3.org/2001/XMLSchema" xmlns:p="http://schemas.microsoft.com/office/2006/metadata/properties" xmlns:ns2="6a898b55-3d22-4995-bb6b-a1345381c1a7" targetNamespace="http://schemas.microsoft.com/office/2006/metadata/properties" ma:root="true" ma:fieldsID="89f7efd009259360bfdc7e8c7b78df3c" ns2:_="">
    <xsd:import namespace="6a898b55-3d22-4995-bb6b-a1345381c1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898b55-3d22-4995-bb6b-a1345381c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471B46-585B-4EDA-83D0-EDE7D304A9CB}"/>
</file>

<file path=customXml/itemProps2.xml><?xml version="1.0" encoding="utf-8"?>
<ds:datastoreItem xmlns:ds="http://schemas.openxmlformats.org/officeDocument/2006/customXml" ds:itemID="{C496AD5D-DB69-4D3F-9082-03B2DF0E678F}"/>
</file>

<file path=customXml/itemProps3.xml><?xml version="1.0" encoding="utf-8"?>
<ds:datastoreItem xmlns:ds="http://schemas.openxmlformats.org/officeDocument/2006/customXml" ds:itemID="{AEFAA56C-F312-403A-8BE3-97A16493CF8A}"/>
</file>

<file path=docProps/app.xml><?xml version="1.0" encoding="utf-8"?>
<Properties xmlns="http://schemas.openxmlformats.org/officeDocument/2006/extended-properties" xmlns:vt="http://schemas.openxmlformats.org/officeDocument/2006/docPropsVTypes">
  <Template/>
  <TotalTime>2677</TotalTime>
  <Words>2070</Words>
  <Application>Microsoft Office PowerPoint</Application>
  <PresentationFormat>On-screen Show (16:9)</PresentationFormat>
  <Paragraphs>421</Paragraphs>
  <Slides>42</Slides>
  <Notes>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42</vt:i4>
      </vt:variant>
    </vt:vector>
  </HeadingPairs>
  <TitlesOfParts>
    <vt:vector size="57" baseType="lpstr">
      <vt:lpstr>Arial</vt:lpstr>
      <vt:lpstr>Calibri</vt:lpstr>
      <vt:lpstr>Calibri Light</vt:lpstr>
      <vt:lpstr>Century Gothic</vt:lpstr>
      <vt:lpstr>Encode Sans Normal Black</vt:lpstr>
      <vt:lpstr>Lucida Grande</vt:lpstr>
      <vt:lpstr>Orgon Slab</vt:lpstr>
      <vt:lpstr>Orgon Slab ExtraLight</vt:lpstr>
      <vt:lpstr>Orgon Slab Light</vt:lpstr>
      <vt:lpstr>Tungsten Semibold</vt:lpstr>
      <vt:lpstr>Tungsten-Semibold</vt:lpstr>
      <vt:lpstr>Wingdings</vt:lpstr>
      <vt:lpstr>Office Theme</vt:lpstr>
      <vt:lpstr>Office Theme</vt:lpstr>
      <vt:lpstr>Office Theme</vt:lpstr>
      <vt:lpstr>Towards more rapid deployment of alloys for nuclear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DIAGRAM of B16 – Fe 25.19 Cr 23.45 Mn 24.78 Co 26.58 (advanced reactor operation 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Classification of bulk forming processes</vt:lpstr>
      <vt:lpstr>Classification of sheet forming processes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Joseph Smith</cp:lastModifiedBy>
  <cp:revision>58</cp:revision>
  <dcterms:created xsi:type="dcterms:W3CDTF">2014-10-14T00:51:43Z</dcterms:created>
  <dcterms:modified xsi:type="dcterms:W3CDTF">2023-04-01T12:41:18Z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0x0101007B985903263C0941B11822AAD8E08CD2</vt:lpwstr>
  </property>
</Properties>
</file>