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2.xml" ContentType="application/vnd.openxmlformats-officedocument.presentationml.tags+xml"/>
  <Override PartName="/ppt/tags/tag1.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ppt/tags/tag5.xml" ContentType="application/vnd.openxmlformats-officedocument.presentationml.tags+xml"/>
  <Override PartName="/docProps/app.xml" ContentType="application/vnd.openxmlformats-officedocument.extended-properties+xml"/>
  <Override PartName="/ppt/tags/tag9.xml" ContentType="application/vnd.openxmlformats-officedocument.presentationml.tags+xml"/>
  <Override PartName="/ppt/tags/tag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6" r:id="rId2"/>
    <p:sldMasterId id="2147483670" r:id="rId3"/>
  </p:sldMasterIdLst>
  <p:notesMasterIdLst>
    <p:notesMasterId r:id="rId23"/>
  </p:notesMasterIdLst>
  <p:handoutMasterIdLst>
    <p:handoutMasterId r:id="rId24"/>
  </p:handoutMasterIdLst>
  <p:sldIdLst>
    <p:sldId id="596" r:id="rId4"/>
    <p:sldId id="780" r:id="rId5"/>
    <p:sldId id="689" r:id="rId6"/>
    <p:sldId id="263" r:id="rId7"/>
    <p:sldId id="469" r:id="rId8"/>
    <p:sldId id="1574" r:id="rId9"/>
    <p:sldId id="1575" r:id="rId10"/>
    <p:sldId id="1576" r:id="rId11"/>
    <p:sldId id="755" r:id="rId12"/>
    <p:sldId id="698" r:id="rId13"/>
    <p:sldId id="690" r:id="rId14"/>
    <p:sldId id="779" r:id="rId15"/>
    <p:sldId id="542" r:id="rId16"/>
    <p:sldId id="1570" r:id="rId17"/>
    <p:sldId id="1569" r:id="rId18"/>
    <p:sldId id="691" r:id="rId19"/>
    <p:sldId id="693" r:id="rId20"/>
    <p:sldId id="768" r:id="rId21"/>
    <p:sldId id="701" r:id="rId22"/>
  </p:sldIdLst>
  <p:sldSz cx="9144000" cy="6858000" type="screen4x3"/>
  <p:notesSz cx="6985000" cy="92837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088" userDrawn="1">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al Chaouki" initials="JC"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6757"/>
    <a:srgbClr val="0000FF"/>
    <a:srgbClr val="B91E1E"/>
    <a:srgbClr val="008000"/>
    <a:srgbClr val="FF0000"/>
    <a:srgbClr val="9AD2D6"/>
    <a:srgbClr val="00FA00"/>
    <a:srgbClr val="FF3300"/>
    <a:srgbClr val="6A6A6A"/>
    <a:srgbClr val="6C6C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28584" autoAdjust="0"/>
    <p:restoredTop sz="86430" autoAdjust="0"/>
  </p:normalViewPr>
  <p:slideViewPr>
    <p:cSldViewPr snapToGrid="0">
      <p:cViewPr varScale="1">
        <p:scale>
          <a:sx n="128" d="100"/>
          <a:sy n="128" d="100"/>
        </p:scale>
        <p:origin x="2696" y="176"/>
      </p:cViewPr>
      <p:guideLst>
        <p:guide orient="horz" pos="2160"/>
        <p:guide pos="1088"/>
      </p:guideLst>
    </p:cSldViewPr>
  </p:slideViewPr>
  <p:outlineViewPr>
    <p:cViewPr>
      <p:scale>
        <a:sx n="33" d="100"/>
        <a:sy n="33" d="100"/>
      </p:scale>
      <p:origin x="0" y="-1116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97" d="100"/>
          <a:sy n="97" d="100"/>
        </p:scale>
        <p:origin x="-3528" y="-90"/>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32"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137" cy="463571"/>
          </a:xfrm>
          <a:prstGeom prst="rect">
            <a:avLst/>
          </a:prstGeom>
        </p:spPr>
        <p:txBody>
          <a:bodyPr vert="horz" lIns="87938" tIns="43969" rIns="87938" bIns="43969" rtlCol="0"/>
          <a:lstStyle>
            <a:lvl1pPr algn="l">
              <a:defRPr sz="1200"/>
            </a:lvl1pPr>
          </a:lstStyle>
          <a:p>
            <a:endParaRPr lang="en-CA"/>
          </a:p>
        </p:txBody>
      </p:sp>
      <p:sp>
        <p:nvSpPr>
          <p:cNvPr id="3" name="Date Placeholder 2"/>
          <p:cNvSpPr>
            <a:spLocks noGrp="1"/>
          </p:cNvSpPr>
          <p:nvPr>
            <p:ph type="dt" sz="quarter" idx="1"/>
          </p:nvPr>
        </p:nvSpPr>
        <p:spPr>
          <a:xfrm>
            <a:off x="3956348" y="0"/>
            <a:ext cx="3027137" cy="463571"/>
          </a:xfrm>
          <a:prstGeom prst="rect">
            <a:avLst/>
          </a:prstGeom>
        </p:spPr>
        <p:txBody>
          <a:bodyPr vert="horz" lIns="87938" tIns="43969" rIns="87938" bIns="43969" rtlCol="0"/>
          <a:lstStyle>
            <a:lvl1pPr algn="r">
              <a:defRPr sz="1200"/>
            </a:lvl1pPr>
          </a:lstStyle>
          <a:p>
            <a:fld id="{5477A788-8C16-4F4C-8DF0-0F372761F690}" type="datetimeFigureOut">
              <a:rPr lang="en-CA" smtClean="0"/>
              <a:pPr/>
              <a:t>2023-04-01</a:t>
            </a:fld>
            <a:endParaRPr lang="en-CA"/>
          </a:p>
        </p:txBody>
      </p:sp>
      <p:sp>
        <p:nvSpPr>
          <p:cNvPr id="4" name="Footer Placeholder 3"/>
          <p:cNvSpPr>
            <a:spLocks noGrp="1"/>
          </p:cNvSpPr>
          <p:nvPr>
            <p:ph type="ftr" sz="quarter" idx="2"/>
          </p:nvPr>
        </p:nvSpPr>
        <p:spPr>
          <a:xfrm>
            <a:off x="0" y="8818595"/>
            <a:ext cx="3027137" cy="463571"/>
          </a:xfrm>
          <a:prstGeom prst="rect">
            <a:avLst/>
          </a:prstGeom>
        </p:spPr>
        <p:txBody>
          <a:bodyPr vert="horz" lIns="87938" tIns="43969" rIns="87938" bIns="43969" rtlCol="0" anchor="b"/>
          <a:lstStyle>
            <a:lvl1pPr algn="l">
              <a:defRPr sz="1200"/>
            </a:lvl1pPr>
          </a:lstStyle>
          <a:p>
            <a:endParaRPr lang="en-CA"/>
          </a:p>
        </p:txBody>
      </p:sp>
      <p:sp>
        <p:nvSpPr>
          <p:cNvPr id="5" name="Slide Number Placeholder 4"/>
          <p:cNvSpPr>
            <a:spLocks noGrp="1"/>
          </p:cNvSpPr>
          <p:nvPr>
            <p:ph type="sldNum" sz="quarter" idx="3"/>
          </p:nvPr>
        </p:nvSpPr>
        <p:spPr>
          <a:xfrm>
            <a:off x="3956348" y="8818595"/>
            <a:ext cx="3027137" cy="463571"/>
          </a:xfrm>
          <a:prstGeom prst="rect">
            <a:avLst/>
          </a:prstGeom>
        </p:spPr>
        <p:txBody>
          <a:bodyPr vert="horz" lIns="87938" tIns="43969" rIns="87938" bIns="43969" rtlCol="0" anchor="b"/>
          <a:lstStyle>
            <a:lvl1pPr algn="r">
              <a:defRPr sz="1200"/>
            </a:lvl1pPr>
          </a:lstStyle>
          <a:p>
            <a:fld id="{8767E538-1184-46F0-A769-C30B3C573B50}" type="slidenum">
              <a:rPr lang="en-CA" smtClean="0"/>
              <a:pPr/>
              <a:t>‹#›</a:t>
            </a:fld>
            <a:endParaRPr lang="en-CA"/>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27137" cy="463571"/>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defTabSz="929760">
              <a:defRPr sz="1300"/>
            </a:lvl1pPr>
          </a:lstStyle>
          <a:p>
            <a:pPr>
              <a:defRPr/>
            </a:pPr>
            <a:endParaRPr lang="fr-FR"/>
          </a:p>
        </p:txBody>
      </p:sp>
      <p:sp>
        <p:nvSpPr>
          <p:cNvPr id="26627" name="Rectangle 3"/>
          <p:cNvSpPr>
            <a:spLocks noGrp="1" noChangeArrowheads="1"/>
          </p:cNvSpPr>
          <p:nvPr>
            <p:ph type="dt" idx="1"/>
          </p:nvPr>
        </p:nvSpPr>
        <p:spPr bwMode="auto">
          <a:xfrm>
            <a:off x="3956348" y="0"/>
            <a:ext cx="3027137" cy="463571"/>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algn="r" defTabSz="929760">
              <a:defRPr sz="1300"/>
            </a:lvl1pPr>
          </a:lstStyle>
          <a:p>
            <a:pPr>
              <a:defRPr/>
            </a:pPr>
            <a:endParaRPr lang="fr-FR"/>
          </a:p>
        </p:txBody>
      </p:sp>
      <p:sp>
        <p:nvSpPr>
          <p:cNvPr id="20484"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698804" y="4410065"/>
            <a:ext cx="5587394" cy="4176744"/>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26630" name="Rectangle 6"/>
          <p:cNvSpPr>
            <a:spLocks noGrp="1" noChangeArrowheads="1"/>
          </p:cNvSpPr>
          <p:nvPr>
            <p:ph type="ftr" sz="quarter" idx="4"/>
          </p:nvPr>
        </p:nvSpPr>
        <p:spPr bwMode="auto">
          <a:xfrm>
            <a:off x="0" y="8818595"/>
            <a:ext cx="3027137" cy="463571"/>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defTabSz="929760">
              <a:defRPr sz="1300"/>
            </a:lvl1pPr>
          </a:lstStyle>
          <a:p>
            <a:pPr>
              <a:defRPr/>
            </a:pPr>
            <a:endParaRPr lang="fr-FR"/>
          </a:p>
        </p:txBody>
      </p:sp>
      <p:sp>
        <p:nvSpPr>
          <p:cNvPr id="26631" name="Rectangle 7"/>
          <p:cNvSpPr>
            <a:spLocks noGrp="1" noChangeArrowheads="1"/>
          </p:cNvSpPr>
          <p:nvPr>
            <p:ph type="sldNum" sz="quarter" idx="5"/>
          </p:nvPr>
        </p:nvSpPr>
        <p:spPr bwMode="auto">
          <a:xfrm>
            <a:off x="3956348" y="8818595"/>
            <a:ext cx="3027137" cy="463571"/>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algn="r" defTabSz="929760">
              <a:defRPr sz="1300"/>
            </a:lvl1pPr>
          </a:lstStyle>
          <a:p>
            <a:pPr>
              <a:defRPr/>
            </a:pPr>
            <a:fld id="{B1E32749-1C2C-4304-AB7D-8EB538D1D28C}" type="slidenum">
              <a:rPr lang="fr-FR"/>
              <a:pPr>
                <a:defRPr/>
              </a:pPr>
              <a:t>‹#›</a:t>
            </a:fld>
            <a:endParaRPr lang="fr-F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231F-2C4E-BA45-BAC4-3FA1ED6D02FA}"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8358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CA" dirty="0"/>
              <a:t>Electromagnetic spectrum has a wide range of applications, each has a specific range of frequency and corresponding wavelength.</a:t>
            </a: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231F-2C4E-BA45-BAC4-3FA1ED6D02FA}"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1186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dirty="0">
                <a:latin typeface="Cambria" pitchFamily="18" charset="0"/>
              </a:rPr>
              <a:t>The specific heating effect of a beam of high-power microwaves was discovered accidentally in 1945.</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dirty="0">
              <a:latin typeface="Cambria"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dirty="0">
                <a:latin typeface="Cambria" pitchFamily="18" charset="0"/>
              </a:rPr>
              <a:t>Microwaves consisted of an electric and a magnetic field perpendicular to each other.  </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dirty="0">
              <a:latin typeface="Cambria"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mn-lt"/>
                <a:ea typeface="+mn-ea"/>
                <a:cs typeface="+mn-cs"/>
              </a:rPr>
              <a:t>The fundamental mechanism of MWH involves agitation of polar molecules or ions that oscillate under the effect of an oscillating electric field of electromagnetic waves. In the presence of an oscillating field, molecules try to reorient themselves in</a:t>
            </a:r>
            <a:r>
              <a:rPr lang="en-CA" sz="1200" kern="1200" baseline="0" dirty="0">
                <a:solidFill>
                  <a:schemeClr val="tx1"/>
                </a:solidFill>
                <a:latin typeface="+mn-lt"/>
                <a:ea typeface="+mn-ea"/>
                <a:cs typeface="+mn-cs"/>
              </a:rPr>
              <a:t> order </a:t>
            </a:r>
            <a:r>
              <a:rPr lang="en-CA" sz="1200" kern="1200" dirty="0">
                <a:solidFill>
                  <a:schemeClr val="tx1"/>
                </a:solidFill>
                <a:latin typeface="+mn-lt"/>
                <a:ea typeface="+mn-ea"/>
                <a:cs typeface="+mn-cs"/>
              </a:rPr>
              <a:t>to be in phase with the alternating electric field.</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mn-lt"/>
                <a:ea typeface="+mn-ea"/>
                <a:cs typeface="+mn-cs"/>
              </a:rPr>
              <a:t>Since the motion of these molecules is restricted by resisting forces (molecular interaction and its resistance), this oscillation increases the kinetic energy of all molecules in the system.</a:t>
            </a:r>
            <a:r>
              <a:rPr lang="en-CA" sz="1200" kern="1200" baseline="0" dirty="0">
                <a:solidFill>
                  <a:schemeClr val="tx1"/>
                </a:solidFill>
                <a:latin typeface="+mn-lt"/>
                <a:ea typeface="+mn-ea"/>
                <a:cs typeface="+mn-cs"/>
              </a:rPr>
              <a:t> </a:t>
            </a:r>
            <a:r>
              <a:rPr lang="en-CA" sz="1200" kern="1200" dirty="0">
                <a:solidFill>
                  <a:schemeClr val="tx1"/>
                </a:solidFill>
                <a:latin typeface="+mn-lt"/>
                <a:ea typeface="+mn-ea"/>
                <a:cs typeface="+mn-cs"/>
              </a:rPr>
              <a:t>Therefore heat energy will be produced</a:t>
            </a:r>
            <a:r>
              <a:rPr lang="en-CA" sz="1200" kern="1200" baseline="0" dirty="0">
                <a:solidFill>
                  <a:schemeClr val="tx1"/>
                </a:solidFill>
                <a:latin typeface="+mn-lt"/>
                <a:ea typeface="+mn-ea"/>
                <a:cs typeface="+mn-cs"/>
              </a:rPr>
              <a:t>, which results increases of system </a:t>
            </a:r>
            <a:r>
              <a:rPr lang="en-CA" sz="1200" kern="1200" dirty="0">
                <a:solidFill>
                  <a:schemeClr val="tx1"/>
                </a:solidFill>
                <a:latin typeface="+mn-lt"/>
                <a:ea typeface="+mn-ea"/>
                <a:cs typeface="+mn-cs"/>
              </a:rPr>
              <a:t>temperature.</a:t>
            </a:r>
            <a:endParaRPr lang="en-CA" sz="1200" dirty="0">
              <a:latin typeface="Cambria" pitchFamily="18" charset="0"/>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231F-2C4E-BA45-BAC4-3FA1ED6D02FA}"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703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231F-2C4E-BA45-BAC4-3FA1ED6D02FA}"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2177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7" name="Object 6" hidden="1"/>
                      <p:cNvPicPr/>
                      <p:nvPr/>
                    </p:nvPicPr>
                    <p:blipFill>
                      <a:blip r:embed="rId4"/>
                      <a:stretch>
                        <a:fillRect/>
                      </a:stretch>
                    </p:blipFill>
                    <p:spPr>
                      <a:xfrm>
                        <a:off x="1590" y="1589"/>
                        <a:ext cx="1587" cy="1587"/>
                      </a:xfrm>
                      <a:prstGeom prst="rect">
                        <a:avLst/>
                      </a:prstGeom>
                    </p:spPr>
                  </p:pic>
                </p:oleObj>
              </mc:Fallback>
            </mc:AlternateContent>
          </a:graphicData>
        </a:graphic>
      </p:graphicFrame>
      <p:pic>
        <p:nvPicPr>
          <p:cNvPr id="36866" name="Picture 2" descr="Image result"/>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620689"/>
            <a:ext cx="7772400" cy="1470025"/>
          </a:xfrm>
        </p:spPr>
        <p:txBody>
          <a:bodyPr/>
          <a:lstStyle>
            <a:lvl1pPr>
              <a:defRPr>
                <a:solidFill>
                  <a:schemeClr val="bg1"/>
                </a:solidFill>
                <a:latin typeface="+mn-lt"/>
              </a:defRPr>
            </a:lvl1pPr>
          </a:lstStyle>
          <a:p>
            <a:r>
              <a:rPr lang="en-US" dirty="0"/>
              <a:t>Click to edit Master title style</a:t>
            </a:r>
          </a:p>
        </p:txBody>
      </p:sp>
      <p:sp>
        <p:nvSpPr>
          <p:cNvPr id="8" name="Rectangle 7"/>
          <p:cNvSpPr/>
          <p:nvPr userDrawn="1"/>
        </p:nvSpPr>
        <p:spPr>
          <a:xfrm>
            <a:off x="0" y="5949280"/>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BAAFE73-B4CD-4A9A-A1F8-B2B1D914CB4A}" type="slidenum">
              <a:rPr lang="en-US" smtClean="0"/>
              <a:pPr/>
              <a:t>‹#›</a:t>
            </a:fld>
            <a:endParaRPr lang="en-US" dirty="0"/>
          </a:p>
        </p:txBody>
      </p:sp>
      <p:sp>
        <p:nvSpPr>
          <p:cNvPr id="10" name="Snip Single Corner Rectangle 9"/>
          <p:cNvSpPr/>
          <p:nvPr userDrawn="1"/>
        </p:nvSpPr>
        <p:spPr>
          <a:xfrm rot="16200000" flipV="1">
            <a:off x="424058" y="2716911"/>
            <a:ext cx="2405624" cy="3253743"/>
          </a:xfrm>
          <a:prstGeom prst="snip1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3" name="Subtitle 2"/>
          <p:cNvSpPr>
            <a:spLocks noGrp="1"/>
          </p:cNvSpPr>
          <p:nvPr>
            <p:ph type="subTitle" idx="1"/>
          </p:nvPr>
        </p:nvSpPr>
        <p:spPr>
          <a:xfrm>
            <a:off x="156960" y="3928284"/>
            <a:ext cx="2830081" cy="830997"/>
          </a:xfrm>
        </p:spPr>
        <p:txBody>
          <a:bodyPr wrap="square" anchor="ctr">
            <a:spAutoFit/>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47411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7" name="Object 6" hidden="1"/>
                      <p:cNvPicPr/>
                      <p:nvPr/>
                    </p:nvPicPr>
                    <p:blipFill>
                      <a:blip r:embed="rId4"/>
                      <a:stretch>
                        <a:fillRect/>
                      </a:stretch>
                    </p:blipFill>
                    <p:spPr>
                      <a:xfrm>
                        <a:off x="1590" y="1589"/>
                        <a:ext cx="1587" cy="1587"/>
                      </a:xfrm>
                      <a:prstGeom prst="rect">
                        <a:avLst/>
                      </a:prstGeom>
                    </p:spPr>
                  </p:pic>
                </p:oleObj>
              </mc:Fallback>
            </mc:AlternateContent>
          </a:graphicData>
        </a:graphic>
      </p:graphicFrame>
      <p:pic>
        <p:nvPicPr>
          <p:cNvPr id="36866" name="Picture 2" descr="Image result"/>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t="10021" b="14913"/>
          <a:stretch/>
        </p:blipFill>
        <p:spPr bwMode="auto">
          <a:xfrm>
            <a:off x="0" y="-27431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620689"/>
            <a:ext cx="7772400" cy="1470025"/>
          </a:xfrm>
        </p:spPr>
        <p:txBody>
          <a:bodyPr/>
          <a:lstStyle>
            <a:lvl1pPr>
              <a:defRPr>
                <a:solidFill>
                  <a:schemeClr val="bg1"/>
                </a:solidFill>
              </a:defRPr>
            </a:lvl1pPr>
          </a:lstStyle>
          <a:p>
            <a:r>
              <a:rPr lang="en-US" dirty="0"/>
              <a:t>Click to edit Master title style</a:t>
            </a:r>
          </a:p>
        </p:txBody>
      </p:sp>
      <p:sp>
        <p:nvSpPr>
          <p:cNvPr id="8" name="Rectangle 7"/>
          <p:cNvSpPr/>
          <p:nvPr userDrawn="1"/>
        </p:nvSpPr>
        <p:spPr>
          <a:xfrm>
            <a:off x="0" y="5949280"/>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BAAFE73-B4CD-4A9A-A1F8-B2B1D914CB4A}" type="slidenum">
              <a:rPr lang="en-US" smtClean="0"/>
              <a:pPr/>
              <a:t>‹#›</a:t>
            </a:fld>
            <a:endParaRPr lang="en-US" dirty="0"/>
          </a:p>
        </p:txBody>
      </p:sp>
      <p:sp>
        <p:nvSpPr>
          <p:cNvPr id="3" name="Subtitle 2"/>
          <p:cNvSpPr>
            <a:spLocks noGrp="1"/>
          </p:cNvSpPr>
          <p:nvPr>
            <p:ph type="subTitle" idx="1"/>
          </p:nvPr>
        </p:nvSpPr>
        <p:spPr>
          <a:xfrm>
            <a:off x="156958" y="3928285"/>
            <a:ext cx="2830866" cy="830997"/>
          </a:xfrm>
        </p:spPr>
        <p:txBody>
          <a:bodyPr wrap="square" anchor="ctr">
            <a:spAutoFit/>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892079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p:nvPr/>
                    </p:nvPicPr>
                    <p:blipFill>
                      <a:blip r:embed="rId4"/>
                      <a:stretch>
                        <a:fillRect/>
                      </a:stretch>
                    </p:blipFill>
                    <p:spPr>
                      <a:xfrm>
                        <a:off x="1589" y="2118"/>
                        <a:ext cx="1587" cy="2116"/>
                      </a:xfrm>
                      <a:prstGeom prst="rect">
                        <a:avLst/>
                      </a:prstGeom>
                    </p:spPr>
                  </p:pic>
                </p:oleObj>
              </mc:Fallback>
            </mc:AlternateContent>
          </a:graphicData>
        </a:graphic>
      </p:graphicFrame>
      <p:sp>
        <p:nvSpPr>
          <p:cNvPr id="3" name="Content Placeholder 2"/>
          <p:cNvSpPr>
            <a:spLocks noGrp="1"/>
          </p:cNvSpPr>
          <p:nvPr>
            <p:ph idx="1"/>
          </p:nvPr>
        </p:nvSpPr>
        <p:spPr>
          <a:xfrm>
            <a:off x="457200" y="1437641"/>
            <a:ext cx="8229600" cy="4525963"/>
          </a:xfrm>
        </p:spPr>
        <p:txBody>
          <a:bodyPr/>
          <a:lstStyle>
            <a:lvl1pPr>
              <a:buNone/>
              <a:defRPr sz="2000">
                <a:latin typeface="+mn-lt"/>
                <a:cs typeface="Bell Gothic Std Bold"/>
              </a:defRPr>
            </a:lvl1pPr>
            <a:lvl2pPr>
              <a:defRPr sz="1800">
                <a:latin typeface="+mn-lt"/>
                <a:cs typeface="Bell Gothic Std Bold"/>
              </a:defRPr>
            </a:lvl2pPr>
            <a:lvl3pPr>
              <a:defRPr sz="1600">
                <a:latin typeface="+mn-lt"/>
                <a:cs typeface="Bell Gothic Std Bold"/>
              </a:defRPr>
            </a:lvl3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0" y="201168"/>
            <a:ext cx="8970264" cy="9228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215900" y="268517"/>
            <a:ext cx="8547100" cy="788132"/>
          </a:xfrm>
        </p:spPr>
        <p:txBody>
          <a:bodyPr>
            <a:normAutofit/>
          </a:bodyPr>
          <a:lstStyle>
            <a:lvl1pPr algn="l">
              <a:defRPr sz="1800" b="1" cap="all">
                <a:solidFill>
                  <a:schemeClr val="bg1"/>
                </a:solidFill>
                <a:latin typeface="+mn-lt"/>
                <a:cs typeface="Bell Gothic Roman"/>
              </a:defRPr>
            </a:lvl1pPr>
          </a:lstStyle>
          <a:p>
            <a:r>
              <a:rPr lang="en-US" dirty="0"/>
              <a:t>Click to edit Master title style</a:t>
            </a:r>
          </a:p>
        </p:txBody>
      </p:sp>
      <p:sp>
        <p:nvSpPr>
          <p:cNvPr id="17" name="Slide Number Placeholder 5"/>
          <p:cNvSpPr txBox="1">
            <a:spLocks/>
          </p:cNvSpPr>
          <p:nvPr userDrawn="1"/>
        </p:nvSpPr>
        <p:spPr>
          <a:xfrm>
            <a:off x="8529626" y="6275498"/>
            <a:ext cx="440639" cy="4868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Bell Gothic Std Bold"/>
                <a:ea typeface="+mn-ea"/>
                <a:cs typeface="Bell Gothic Std 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AFE73-B4CD-4A9A-A1F8-B2B1D914CB4A}" type="slidenum">
              <a:rPr lang="en-US" sz="1200" smtClean="0"/>
              <a:pPr/>
              <a:t>‹#›</a:t>
            </a:fld>
            <a:endParaRPr lang="en-US" sz="1200" dirty="0"/>
          </a:p>
        </p:txBody>
      </p:sp>
      <p:sp>
        <p:nvSpPr>
          <p:cNvPr id="18" name="TextBox 17"/>
          <p:cNvSpPr txBox="1"/>
          <p:nvPr userDrawn="1"/>
        </p:nvSpPr>
        <p:spPr>
          <a:xfrm>
            <a:off x="5544108" y="6365025"/>
            <a:ext cx="2819400" cy="230832"/>
          </a:xfrm>
          <a:prstGeom prst="rect">
            <a:avLst/>
          </a:prstGeom>
          <a:noFill/>
        </p:spPr>
        <p:txBody>
          <a:bodyPr wrap="square" rtlCol="0">
            <a:spAutoFit/>
          </a:bodyPr>
          <a:lstStyle/>
          <a:p>
            <a:pPr algn="r"/>
            <a:r>
              <a:rPr lang="fr-CA" sz="900" dirty="0">
                <a:latin typeface="+mn-lt"/>
                <a:cs typeface="Bell Gothic Std Bold"/>
              </a:rPr>
              <a:t>World-Class Engineering</a:t>
            </a:r>
            <a:endParaRPr lang="en-US" sz="900" b="1" dirty="0">
              <a:latin typeface="+mn-lt"/>
              <a:cs typeface="Bell Gothic Std Bold"/>
            </a:endParaRPr>
          </a:p>
        </p:txBody>
      </p:sp>
      <p:pic>
        <p:nvPicPr>
          <p:cNvPr id="19" name="Picture 2" descr="Home"/>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r="55792"/>
          <a:stretch/>
        </p:blipFill>
        <p:spPr bwMode="auto">
          <a:xfrm>
            <a:off x="1" y="6179827"/>
            <a:ext cx="575211" cy="678173"/>
          </a:xfrm>
          <a:prstGeom prst="rect">
            <a:avLst/>
          </a:prstGeom>
          <a:noFill/>
          <a:extLst>
            <a:ext uri="{909E8E84-426E-40DD-AFC4-6F175D3DCCD1}">
              <a14:hiddenFill xmlns:a14="http://schemas.microsoft.com/office/drawing/2010/main">
                <a:solidFill>
                  <a:srgbClr val="FFFFFF"/>
                </a:solidFill>
              </a14:hiddenFill>
            </a:ext>
          </a:extLst>
        </p:spPr>
      </p:pic>
      <p:sp>
        <p:nvSpPr>
          <p:cNvPr id="20" name="Espace réservé de la date 2"/>
          <p:cNvSpPr>
            <a:spLocks noGrp="1"/>
          </p:cNvSpPr>
          <p:nvPr>
            <p:ph type="dt" sz="half" idx="4294967295"/>
          </p:nvPr>
        </p:nvSpPr>
        <p:spPr>
          <a:xfrm>
            <a:off x="791580" y="6336351"/>
            <a:ext cx="2133600" cy="365125"/>
          </a:xfrm>
        </p:spPr>
        <p:txBody>
          <a:bodyPr/>
          <a:lstStyle/>
          <a:p>
            <a:endParaRPr lang="en-US" dirty="0"/>
          </a:p>
        </p:txBody>
      </p:sp>
    </p:spTree>
    <p:extLst>
      <p:ext uri="{BB962C8B-B14F-4D97-AF65-F5344CB8AC3E}">
        <p14:creationId xmlns:p14="http://schemas.microsoft.com/office/powerpoint/2010/main" val="1383989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AAFE73-B4CD-4A9A-A1F8-B2B1D914CB4A}" type="slidenum">
              <a:rPr lang="en-US" smtClean="0"/>
              <a:pPr/>
              <a:t>‹#›</a:t>
            </a:fld>
            <a:endParaRPr lang="en-US" dirty="0"/>
          </a:p>
        </p:txBody>
      </p:sp>
    </p:spTree>
    <p:extLst>
      <p:ext uri="{BB962C8B-B14F-4D97-AF65-F5344CB8AC3E}">
        <p14:creationId xmlns:p14="http://schemas.microsoft.com/office/powerpoint/2010/main" val="2698514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sz="2000">
                <a:latin typeface="+mn-lt"/>
                <a:cs typeface="Bell Gothic Std Bold"/>
              </a:defRPr>
            </a:lvl1pPr>
            <a:lvl2pPr>
              <a:defRPr sz="1800">
                <a:latin typeface="+mn-lt"/>
                <a:cs typeface="Bell Gothic Std Bold"/>
              </a:defRPr>
            </a:lvl2pPr>
            <a:lvl3pPr>
              <a:defRPr sz="1600">
                <a:latin typeface="+mn-lt"/>
                <a:cs typeface="Bell Gothic Std Bold"/>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atin typeface="Bell Gothic Std Bold"/>
                <a:cs typeface="Bell Gothic Std Bold"/>
              </a:defRPr>
            </a:lvl1pPr>
          </a:lstStyle>
          <a:p>
            <a:endParaRPr lang="en-US" dirty="0"/>
          </a:p>
        </p:txBody>
      </p:sp>
      <p:sp>
        <p:nvSpPr>
          <p:cNvPr id="6" name="Slide Number Placeholder 5"/>
          <p:cNvSpPr>
            <a:spLocks noGrp="1"/>
          </p:cNvSpPr>
          <p:nvPr>
            <p:ph type="sldNum" sz="quarter" idx="12"/>
          </p:nvPr>
        </p:nvSpPr>
        <p:spPr>
          <a:xfrm>
            <a:off x="7010400" y="6264275"/>
            <a:ext cx="2133600" cy="365125"/>
          </a:xfrm>
        </p:spPr>
        <p:txBody>
          <a:bodyPr/>
          <a:lstStyle>
            <a:lvl1pPr>
              <a:defRPr>
                <a:latin typeface="Bell Gothic Std Bold"/>
                <a:cs typeface="Bell Gothic Std Bold"/>
              </a:defRPr>
            </a:lvl1pPr>
          </a:lstStyle>
          <a:p>
            <a:fld id="{DBAAFE73-B4CD-4A9A-A1F8-B2B1D914CB4A}" type="slidenum">
              <a:rPr lang="en-US" smtClean="0"/>
              <a:pPr/>
              <a:t>‹#›</a:t>
            </a:fld>
            <a:endParaRPr lang="en-US" dirty="0"/>
          </a:p>
        </p:txBody>
      </p:sp>
      <p:sp>
        <p:nvSpPr>
          <p:cNvPr id="7" name="Rectangle 6"/>
          <p:cNvSpPr/>
          <p:nvPr userDrawn="1"/>
        </p:nvSpPr>
        <p:spPr>
          <a:xfrm>
            <a:off x="0" y="201168"/>
            <a:ext cx="8970264" cy="9228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6019800" y="6306979"/>
            <a:ext cx="2819400" cy="230832"/>
          </a:xfrm>
          <a:prstGeom prst="rect">
            <a:avLst/>
          </a:prstGeom>
          <a:noFill/>
        </p:spPr>
        <p:txBody>
          <a:bodyPr wrap="square" rtlCol="0">
            <a:spAutoFit/>
          </a:bodyPr>
          <a:lstStyle/>
          <a:p>
            <a:pPr algn="r"/>
            <a:r>
              <a:rPr lang="fr-CA" sz="900" dirty="0">
                <a:latin typeface="+mn-lt"/>
                <a:cs typeface="Bell Gothic Std Bold"/>
              </a:rPr>
              <a:t>World-Class Engineering</a:t>
            </a:r>
            <a:endParaRPr lang="en-US" sz="900" b="1" dirty="0">
              <a:latin typeface="+mn-lt"/>
              <a:cs typeface="Bell Gothic Std Bold"/>
            </a:endParaRPr>
          </a:p>
        </p:txBody>
      </p:sp>
      <p:pic>
        <p:nvPicPr>
          <p:cNvPr id="10" name="Picture 9" descr="polytechnique_embleme-droite.png"/>
          <p:cNvPicPr>
            <a:picLocks noChangeAspect="1"/>
          </p:cNvPicPr>
          <p:nvPr userDrawn="1"/>
        </p:nvPicPr>
        <p:blipFill>
          <a:blip r:embed="rId2" cstate="print"/>
          <a:stretch>
            <a:fillRect/>
          </a:stretch>
        </p:blipFill>
        <p:spPr>
          <a:xfrm>
            <a:off x="8319762" y="4886551"/>
            <a:ext cx="824238" cy="758952"/>
          </a:xfrm>
          <a:prstGeom prst="rect">
            <a:avLst/>
          </a:prstGeom>
        </p:spPr>
      </p:pic>
      <p:sp>
        <p:nvSpPr>
          <p:cNvPr id="2" name="Title 1"/>
          <p:cNvSpPr>
            <a:spLocks noGrp="1"/>
          </p:cNvSpPr>
          <p:nvPr>
            <p:ph type="title"/>
          </p:nvPr>
        </p:nvSpPr>
        <p:spPr>
          <a:xfrm>
            <a:off x="533400" y="228600"/>
            <a:ext cx="8229600" cy="1143000"/>
          </a:xfrm>
        </p:spPr>
        <p:txBody>
          <a:bodyPr>
            <a:normAutofit/>
          </a:bodyPr>
          <a:lstStyle>
            <a:lvl1pPr algn="l">
              <a:defRPr sz="2000" b="1" cap="all">
                <a:solidFill>
                  <a:schemeClr val="bg1"/>
                </a:solidFill>
                <a:latin typeface="+mj-lt"/>
                <a:cs typeface="Bell Gothic Roman"/>
              </a:defRPr>
            </a:lvl1pPr>
          </a:lstStyle>
          <a:p>
            <a:r>
              <a:rPr lang="en-US" dirty="0"/>
              <a:t>Click to edit Master title style</a:t>
            </a:r>
          </a:p>
        </p:txBody>
      </p:sp>
    </p:spTree>
    <p:extLst>
      <p:ext uri="{BB962C8B-B14F-4D97-AF65-F5344CB8AC3E}">
        <p14:creationId xmlns:p14="http://schemas.microsoft.com/office/powerpoint/2010/main" val="213306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5" name="Slide Number Placeholder 4"/>
          <p:cNvSpPr>
            <a:spLocks noGrp="1"/>
          </p:cNvSpPr>
          <p:nvPr>
            <p:ph type="sldNum" sz="quarter" idx="12"/>
          </p:nvPr>
        </p:nvSpPr>
        <p:spPr/>
        <p:txBody>
          <a:bodyPr/>
          <a:lstStyle/>
          <a:p>
            <a:fld id="{BECB0A11-EA01-4C46-B5F5-38F4DB8CF7AD}" type="slidenum">
              <a:rPr lang="en-CA" smtClean="0"/>
              <a:pPr/>
              <a:t>‹#›</a:t>
            </a:fld>
            <a:endParaRPr lang="en-CA" dirty="0"/>
          </a:p>
        </p:txBody>
      </p:sp>
    </p:spTree>
    <p:extLst>
      <p:ext uri="{BB962C8B-B14F-4D97-AF65-F5344CB8AC3E}">
        <p14:creationId xmlns:p14="http://schemas.microsoft.com/office/powerpoint/2010/main" val="313821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7" name="Object 6" hidden="1"/>
                      <p:cNvPicPr/>
                      <p:nvPr/>
                    </p:nvPicPr>
                    <p:blipFill>
                      <a:blip r:embed="rId4"/>
                      <a:stretch>
                        <a:fillRect/>
                      </a:stretch>
                    </p:blipFill>
                    <p:spPr>
                      <a:xfrm>
                        <a:off x="1590" y="1589"/>
                        <a:ext cx="1587" cy="1587"/>
                      </a:xfrm>
                      <a:prstGeom prst="rect">
                        <a:avLst/>
                      </a:prstGeom>
                    </p:spPr>
                  </p:pic>
                </p:oleObj>
              </mc:Fallback>
            </mc:AlternateContent>
          </a:graphicData>
        </a:graphic>
      </p:graphicFrame>
      <p:pic>
        <p:nvPicPr>
          <p:cNvPr id="36866" name="Picture 2" descr="Image result"/>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620689"/>
            <a:ext cx="7772400" cy="1470025"/>
          </a:xfrm>
        </p:spPr>
        <p:txBody>
          <a:bodyPr/>
          <a:lstStyle>
            <a:lvl1pPr>
              <a:defRPr>
                <a:solidFill>
                  <a:schemeClr val="bg1"/>
                </a:solidFill>
                <a:latin typeface="+mn-lt"/>
              </a:defRPr>
            </a:lvl1pPr>
          </a:lstStyle>
          <a:p>
            <a:r>
              <a:rPr lang="en-US" dirty="0"/>
              <a:t>Click to edit Master title style</a:t>
            </a:r>
          </a:p>
        </p:txBody>
      </p:sp>
      <p:sp>
        <p:nvSpPr>
          <p:cNvPr id="8" name="Rectangle 7"/>
          <p:cNvSpPr/>
          <p:nvPr userDrawn="1"/>
        </p:nvSpPr>
        <p:spPr>
          <a:xfrm>
            <a:off x="0" y="5949280"/>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BAAFE73-B4CD-4A9A-A1F8-B2B1D914CB4A}" type="slidenum">
              <a:rPr lang="en-US" smtClean="0"/>
              <a:pPr/>
              <a:t>‹#›</a:t>
            </a:fld>
            <a:endParaRPr lang="en-US" dirty="0"/>
          </a:p>
        </p:txBody>
      </p:sp>
      <p:sp>
        <p:nvSpPr>
          <p:cNvPr id="10" name="Snip Single Corner Rectangle 9"/>
          <p:cNvSpPr/>
          <p:nvPr userDrawn="1"/>
        </p:nvSpPr>
        <p:spPr>
          <a:xfrm rot="16200000" flipV="1">
            <a:off x="424058" y="2716911"/>
            <a:ext cx="2405624" cy="3253743"/>
          </a:xfrm>
          <a:prstGeom prst="snip1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Subtitle 2"/>
          <p:cNvSpPr>
            <a:spLocks noGrp="1"/>
          </p:cNvSpPr>
          <p:nvPr>
            <p:ph type="subTitle" idx="1"/>
          </p:nvPr>
        </p:nvSpPr>
        <p:spPr>
          <a:xfrm>
            <a:off x="156960" y="3928284"/>
            <a:ext cx="2830081" cy="830997"/>
          </a:xfrm>
        </p:spPr>
        <p:txBody>
          <a:bodyPr wrap="square" anchor="ctr">
            <a:spAutoFit/>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50661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7" name="Object 6" hidden="1"/>
                      <p:cNvPicPr/>
                      <p:nvPr/>
                    </p:nvPicPr>
                    <p:blipFill>
                      <a:blip r:embed="rId4"/>
                      <a:stretch>
                        <a:fillRect/>
                      </a:stretch>
                    </p:blipFill>
                    <p:spPr>
                      <a:xfrm>
                        <a:off x="1590" y="1589"/>
                        <a:ext cx="1587" cy="1587"/>
                      </a:xfrm>
                      <a:prstGeom prst="rect">
                        <a:avLst/>
                      </a:prstGeom>
                    </p:spPr>
                  </p:pic>
                </p:oleObj>
              </mc:Fallback>
            </mc:AlternateContent>
          </a:graphicData>
        </a:graphic>
      </p:graphicFrame>
      <p:pic>
        <p:nvPicPr>
          <p:cNvPr id="36866" name="Picture 2" descr="Image result"/>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t="10021" b="14913"/>
          <a:stretch/>
        </p:blipFill>
        <p:spPr bwMode="auto">
          <a:xfrm>
            <a:off x="0" y="-27431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620689"/>
            <a:ext cx="7772400" cy="1470025"/>
          </a:xfrm>
        </p:spPr>
        <p:txBody>
          <a:bodyPr/>
          <a:lstStyle>
            <a:lvl1pPr>
              <a:defRPr>
                <a:solidFill>
                  <a:schemeClr val="bg1"/>
                </a:solidFill>
              </a:defRPr>
            </a:lvl1pPr>
          </a:lstStyle>
          <a:p>
            <a:r>
              <a:rPr lang="en-US" dirty="0"/>
              <a:t>Click to edit Master title style</a:t>
            </a:r>
          </a:p>
        </p:txBody>
      </p:sp>
      <p:sp>
        <p:nvSpPr>
          <p:cNvPr id="8" name="Rectangle 7"/>
          <p:cNvSpPr/>
          <p:nvPr userDrawn="1"/>
        </p:nvSpPr>
        <p:spPr>
          <a:xfrm>
            <a:off x="0" y="5949280"/>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BAAFE73-B4CD-4A9A-A1F8-B2B1D914CB4A}" type="slidenum">
              <a:rPr lang="en-US" smtClean="0"/>
              <a:pPr/>
              <a:t>‹#›</a:t>
            </a:fld>
            <a:endParaRPr lang="en-US" dirty="0"/>
          </a:p>
        </p:txBody>
      </p:sp>
      <p:sp>
        <p:nvSpPr>
          <p:cNvPr id="3" name="Subtitle 2"/>
          <p:cNvSpPr>
            <a:spLocks noGrp="1"/>
          </p:cNvSpPr>
          <p:nvPr>
            <p:ph type="subTitle" idx="1"/>
          </p:nvPr>
        </p:nvSpPr>
        <p:spPr>
          <a:xfrm>
            <a:off x="156958" y="3928285"/>
            <a:ext cx="2830866" cy="830997"/>
          </a:xfrm>
        </p:spPr>
        <p:txBody>
          <a:bodyPr wrap="square" anchor="ctr">
            <a:spAutoFit/>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99507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9" y="2118"/>
          <a:ext cx="1587"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p:nvPr/>
                    </p:nvPicPr>
                    <p:blipFill>
                      <a:blip r:embed="rId4"/>
                      <a:stretch>
                        <a:fillRect/>
                      </a:stretch>
                    </p:blipFill>
                    <p:spPr>
                      <a:xfrm>
                        <a:off x="1589" y="2118"/>
                        <a:ext cx="1587" cy="2116"/>
                      </a:xfrm>
                      <a:prstGeom prst="rect">
                        <a:avLst/>
                      </a:prstGeom>
                    </p:spPr>
                  </p:pic>
                </p:oleObj>
              </mc:Fallback>
            </mc:AlternateContent>
          </a:graphicData>
        </a:graphic>
      </p:graphicFrame>
      <p:sp>
        <p:nvSpPr>
          <p:cNvPr id="3" name="Content Placeholder 2"/>
          <p:cNvSpPr>
            <a:spLocks noGrp="1"/>
          </p:cNvSpPr>
          <p:nvPr>
            <p:ph idx="1"/>
          </p:nvPr>
        </p:nvSpPr>
        <p:spPr>
          <a:xfrm>
            <a:off x="457200" y="1437641"/>
            <a:ext cx="8229600" cy="4525963"/>
          </a:xfrm>
        </p:spPr>
        <p:txBody>
          <a:bodyPr/>
          <a:lstStyle>
            <a:lvl1pPr>
              <a:buNone/>
              <a:defRPr sz="2000">
                <a:latin typeface="+mn-lt"/>
                <a:cs typeface="Bell Gothic Std Bold"/>
              </a:defRPr>
            </a:lvl1pPr>
            <a:lvl2pPr>
              <a:defRPr sz="1800">
                <a:latin typeface="+mn-lt"/>
                <a:cs typeface="Bell Gothic Std Bold"/>
              </a:defRPr>
            </a:lvl2pPr>
            <a:lvl3pPr>
              <a:defRPr sz="1600">
                <a:latin typeface="+mn-lt"/>
                <a:cs typeface="Bell Gothic Std Bold"/>
              </a:defRPr>
            </a:lvl3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0" y="201168"/>
            <a:ext cx="8970264" cy="9228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5900" y="268517"/>
            <a:ext cx="8547100" cy="788132"/>
          </a:xfrm>
        </p:spPr>
        <p:txBody>
          <a:bodyPr>
            <a:normAutofit/>
          </a:bodyPr>
          <a:lstStyle>
            <a:lvl1pPr algn="l">
              <a:defRPr sz="1800" b="1" cap="all">
                <a:solidFill>
                  <a:schemeClr val="bg1"/>
                </a:solidFill>
                <a:latin typeface="+mn-lt"/>
                <a:cs typeface="Bell Gothic Roman"/>
              </a:defRPr>
            </a:lvl1pPr>
          </a:lstStyle>
          <a:p>
            <a:r>
              <a:rPr lang="en-US" dirty="0"/>
              <a:t>Click to edit Master title style</a:t>
            </a:r>
          </a:p>
        </p:txBody>
      </p:sp>
      <p:sp>
        <p:nvSpPr>
          <p:cNvPr id="17" name="Slide Number Placeholder 5"/>
          <p:cNvSpPr txBox="1">
            <a:spLocks/>
          </p:cNvSpPr>
          <p:nvPr userDrawn="1"/>
        </p:nvSpPr>
        <p:spPr>
          <a:xfrm>
            <a:off x="8529626" y="6275498"/>
            <a:ext cx="440639" cy="4868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Bell Gothic Std Bold"/>
                <a:ea typeface="+mn-ea"/>
                <a:cs typeface="Bell Gothic Std 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AAFE73-B4CD-4A9A-A1F8-B2B1D914CB4A}" type="slidenum">
              <a:rPr lang="en-US" sz="1200" smtClean="0"/>
              <a:pPr/>
              <a:t>‹#›</a:t>
            </a:fld>
            <a:endParaRPr lang="en-US" sz="1200" dirty="0"/>
          </a:p>
        </p:txBody>
      </p:sp>
      <p:sp>
        <p:nvSpPr>
          <p:cNvPr id="18" name="TextBox 17"/>
          <p:cNvSpPr txBox="1"/>
          <p:nvPr userDrawn="1"/>
        </p:nvSpPr>
        <p:spPr>
          <a:xfrm>
            <a:off x="5544108" y="6365025"/>
            <a:ext cx="2819400" cy="230832"/>
          </a:xfrm>
          <a:prstGeom prst="rect">
            <a:avLst/>
          </a:prstGeom>
          <a:noFill/>
        </p:spPr>
        <p:txBody>
          <a:bodyPr wrap="square" rtlCol="0">
            <a:spAutoFit/>
          </a:bodyPr>
          <a:lstStyle/>
          <a:p>
            <a:pPr algn="r"/>
            <a:r>
              <a:rPr lang="fr-CA" sz="900" dirty="0">
                <a:latin typeface="+mn-lt"/>
                <a:cs typeface="Bell Gothic Std Bold"/>
              </a:rPr>
              <a:t>World-Class Engineering</a:t>
            </a:r>
            <a:endParaRPr lang="en-US" sz="900" b="1" dirty="0">
              <a:latin typeface="+mn-lt"/>
              <a:cs typeface="Bell Gothic Std Bold"/>
            </a:endParaRPr>
          </a:p>
        </p:txBody>
      </p:sp>
      <p:pic>
        <p:nvPicPr>
          <p:cNvPr id="19" name="Picture 2" descr="Home"/>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r="55792"/>
          <a:stretch/>
        </p:blipFill>
        <p:spPr bwMode="auto">
          <a:xfrm>
            <a:off x="1" y="6179827"/>
            <a:ext cx="575211" cy="678173"/>
          </a:xfrm>
          <a:prstGeom prst="rect">
            <a:avLst/>
          </a:prstGeom>
          <a:noFill/>
          <a:extLst>
            <a:ext uri="{909E8E84-426E-40DD-AFC4-6F175D3DCCD1}">
              <a14:hiddenFill xmlns:a14="http://schemas.microsoft.com/office/drawing/2010/main">
                <a:solidFill>
                  <a:srgbClr val="FFFFFF"/>
                </a:solidFill>
              </a14:hiddenFill>
            </a:ext>
          </a:extLst>
        </p:spPr>
      </p:pic>
      <p:sp>
        <p:nvSpPr>
          <p:cNvPr id="20" name="Espace réservé de la date 2"/>
          <p:cNvSpPr>
            <a:spLocks noGrp="1"/>
          </p:cNvSpPr>
          <p:nvPr>
            <p:ph type="dt" sz="half" idx="4294967295"/>
          </p:nvPr>
        </p:nvSpPr>
        <p:spPr>
          <a:xfrm>
            <a:off x="791580" y="6336351"/>
            <a:ext cx="2133600" cy="365125"/>
          </a:xfrm>
        </p:spPr>
        <p:txBody>
          <a:bodyPr/>
          <a:lstStyle/>
          <a:p>
            <a:endParaRPr lang="en-US" dirty="0"/>
          </a:p>
        </p:txBody>
      </p:sp>
    </p:spTree>
    <p:extLst>
      <p:ext uri="{BB962C8B-B14F-4D97-AF65-F5344CB8AC3E}">
        <p14:creationId xmlns:p14="http://schemas.microsoft.com/office/powerpoint/2010/main" val="11036285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oleObject" Target="../embeddings/oleObject5.bin"/><Relationship Id="rId5" Type="http://schemas.openxmlformats.org/officeDocument/2006/relationships/tags" Target="../tags/tag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5"/>
            </p:custData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name="think-cell Slide" r:id="rId6" imgW="421" imgH="423" progId="TCLayout.ActiveDocument.1">
                  <p:embed/>
                </p:oleObj>
              </mc:Choice>
              <mc:Fallback>
                <p:oleObj name="think-cell Slide" r:id="rId6" imgW="421" imgH="423" progId="TCLayout.ActiveDocument.1">
                  <p:embed/>
                  <p:pic>
                    <p:nvPicPr>
                      <p:cNvPr id="5" name="Object 4" hidden="1"/>
                      <p:cNvPicPr/>
                      <p:nvPr/>
                    </p:nvPicPr>
                    <p:blipFill>
                      <a:blip r:embed="rId7"/>
                      <a:stretch>
                        <a:fillRect/>
                      </a:stretch>
                    </p:blipFill>
                    <p:spPr>
                      <a:xfrm>
                        <a:off x="1590" y="1589"/>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Bell Gothic Roman"/>
                <a:cs typeface="Bell Gothic Roman"/>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Bell Gothic Roman"/>
                <a:cs typeface="Bell Gothic Roman"/>
              </a:defRPr>
            </a:lvl1pPr>
          </a:lstStyle>
          <a:p>
            <a:fld id="{DBAAFE73-B4CD-4A9A-A1F8-B2B1D914CB4A}" type="slidenum">
              <a:rPr lang="en-US" smtClean="0"/>
              <a:pPr/>
              <a:t>‹#›</a:t>
            </a:fld>
            <a:endParaRPr lang="en-US" dirty="0"/>
          </a:p>
        </p:txBody>
      </p:sp>
    </p:spTree>
    <p:extLst>
      <p:ext uri="{BB962C8B-B14F-4D97-AF65-F5344CB8AC3E}">
        <p14:creationId xmlns:p14="http://schemas.microsoft.com/office/powerpoint/2010/main" val="26462730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sldNum="0" hdr="0" ftr="0" dt="0"/>
  <p:txStyles>
    <p:titleStyle>
      <a:lvl1pPr algn="ctr" defTabSz="914400" rtl="0" eaLnBrk="1" latinLnBrk="0" hangingPunct="1">
        <a:spcBef>
          <a:spcPct val="0"/>
        </a:spcBef>
        <a:buNone/>
        <a:defRPr sz="4000" kern="1200">
          <a:solidFill>
            <a:schemeClr val="tx1"/>
          </a:solidFill>
          <a:latin typeface="+mj-lt"/>
          <a:ea typeface="+mj-ea"/>
          <a:cs typeface="Bell Gothic Roman"/>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Bell Gothic Roman"/>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Bell Gothic Roman"/>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Bell Gothic Roman"/>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Bell Gothic Roman"/>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Bell Gothic Roman"/>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Bell Gothic Roman"/>
                <a:cs typeface="Bell Gothic Roman"/>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Bell Gothic Roman"/>
                <a:cs typeface="Bell Gothic Roman"/>
              </a:defRPr>
            </a:lvl1pPr>
          </a:lstStyle>
          <a:p>
            <a:fld id="{DBAAFE73-B4CD-4A9A-A1F8-B2B1D914CB4A}" type="slidenum">
              <a:rPr lang="en-US" smtClean="0"/>
              <a:pPr/>
              <a:t>‹#›</a:t>
            </a:fld>
            <a:endParaRPr lang="en-US" dirty="0"/>
          </a:p>
        </p:txBody>
      </p:sp>
    </p:spTree>
    <p:extLst>
      <p:ext uri="{BB962C8B-B14F-4D97-AF65-F5344CB8AC3E}">
        <p14:creationId xmlns:p14="http://schemas.microsoft.com/office/powerpoint/2010/main" val="205635386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sldNum="0" hdr="0" ftr="0" dt="0"/>
  <p:txStyles>
    <p:titleStyle>
      <a:lvl1pPr algn="ctr" defTabSz="914400" rtl="0" eaLnBrk="1" latinLnBrk="0" hangingPunct="1">
        <a:spcBef>
          <a:spcPct val="0"/>
        </a:spcBef>
        <a:buNone/>
        <a:defRPr sz="4000" kern="1200">
          <a:solidFill>
            <a:schemeClr val="tx1"/>
          </a:solidFill>
          <a:latin typeface="+mj-lt"/>
          <a:ea typeface="+mj-ea"/>
          <a:cs typeface="Bell Gothic Roman"/>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Bell Gothic Roman"/>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Bell Gothic Roman"/>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Bell Gothic Roman"/>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Bell Gothic Roman"/>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Bell Gothic Roman"/>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5"/>
            </p:custData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name="think-cell Slide" r:id="rId6" imgW="421" imgH="423" progId="TCLayout.ActiveDocument.1">
                  <p:embed/>
                </p:oleObj>
              </mc:Choice>
              <mc:Fallback>
                <p:oleObj name="think-cell Slide" r:id="rId6" imgW="421" imgH="423" progId="TCLayout.ActiveDocument.1">
                  <p:embed/>
                  <p:pic>
                    <p:nvPicPr>
                      <p:cNvPr id="5" name="Object 4" hidden="1"/>
                      <p:cNvPicPr/>
                      <p:nvPr/>
                    </p:nvPicPr>
                    <p:blipFill>
                      <a:blip r:embed="rId7"/>
                      <a:stretch>
                        <a:fillRect/>
                      </a:stretch>
                    </p:blipFill>
                    <p:spPr>
                      <a:xfrm>
                        <a:off x="1590" y="1589"/>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Bell Gothic Roman"/>
                <a:cs typeface="Bell Gothic Roman"/>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Bell Gothic Roman"/>
                <a:cs typeface="Bell Gothic Roman"/>
              </a:defRPr>
            </a:lvl1pPr>
          </a:lstStyle>
          <a:p>
            <a:fld id="{DBAAFE73-B4CD-4A9A-A1F8-B2B1D914CB4A}" type="slidenum">
              <a:rPr lang="en-US" smtClean="0"/>
              <a:pPr/>
              <a:t>‹#›</a:t>
            </a:fld>
            <a:endParaRPr lang="en-US" dirty="0"/>
          </a:p>
        </p:txBody>
      </p:sp>
    </p:spTree>
    <p:extLst>
      <p:ext uri="{BB962C8B-B14F-4D97-AF65-F5344CB8AC3E}">
        <p14:creationId xmlns:p14="http://schemas.microsoft.com/office/powerpoint/2010/main" val="9011520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hf sldNum="0" hdr="0" ftr="0" dt="0"/>
  <p:txStyles>
    <p:titleStyle>
      <a:lvl1pPr algn="ctr" defTabSz="914400" rtl="0" eaLnBrk="1" latinLnBrk="0" hangingPunct="1">
        <a:spcBef>
          <a:spcPct val="0"/>
        </a:spcBef>
        <a:buNone/>
        <a:defRPr sz="4000" kern="1200">
          <a:solidFill>
            <a:schemeClr val="tx1"/>
          </a:solidFill>
          <a:latin typeface="+mj-lt"/>
          <a:ea typeface="+mj-ea"/>
          <a:cs typeface="Bell Gothic Roman"/>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Bell Gothic Roman"/>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Bell Gothic Roman"/>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Bell Gothic Roman"/>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Bell Gothic Roman"/>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Bell Gothic Roman"/>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9.bin"/></Relationships>
</file>

<file path=ppt/slides/_rels/slide1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90" y="858442"/>
          <a:ext cx="1587" cy="1190"/>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6" name="Object 5" hidden="1"/>
                      <p:cNvPicPr/>
                      <p:nvPr/>
                    </p:nvPicPr>
                    <p:blipFill>
                      <a:blip r:embed="rId5"/>
                      <a:stretch>
                        <a:fillRect/>
                      </a:stretch>
                    </p:blipFill>
                    <p:spPr>
                      <a:xfrm>
                        <a:off x="1590" y="858442"/>
                        <a:ext cx="1587" cy="1190"/>
                      </a:xfrm>
                      <a:prstGeom prst="rect">
                        <a:avLst/>
                      </a:prstGeom>
                    </p:spPr>
                  </p:pic>
                </p:oleObj>
              </mc:Fallback>
            </mc:AlternateContent>
          </a:graphicData>
        </a:graphic>
      </p:graphicFrame>
      <p:sp>
        <p:nvSpPr>
          <p:cNvPr id="2" name="Title 1"/>
          <p:cNvSpPr>
            <a:spLocks noGrp="1"/>
          </p:cNvSpPr>
          <p:nvPr>
            <p:ph type="ctrTitle"/>
          </p:nvPr>
        </p:nvSpPr>
        <p:spPr>
          <a:xfrm>
            <a:off x="0" y="-88420"/>
            <a:ext cx="9144000" cy="2800767"/>
          </a:xfrm>
        </p:spPr>
        <p:txBody>
          <a:bodyPr wrap="square">
            <a:spAutoFit/>
          </a:bodyPr>
          <a:lstStyle/>
          <a:p>
            <a:br>
              <a:rPr lang="en-CA" sz="3200" b="1" dirty="0">
                <a:solidFill>
                  <a:srgbClr val="FFFF00"/>
                </a:solidFill>
              </a:rPr>
            </a:br>
            <a:r>
              <a:rPr lang="en-CA" sz="3600" dirty="0">
                <a:latin typeface="Helvetica" pitchFamily="2" charset="0"/>
              </a:rPr>
              <a:t>Process Electrification in a Context of Sustainability: New Examples of Introduction of Microwave in Future Processes</a:t>
            </a:r>
            <a:endParaRPr lang="en-CA" sz="3600" dirty="0">
              <a:solidFill>
                <a:srgbClr val="FFFF00"/>
              </a:solidFill>
            </a:endParaRPr>
          </a:p>
        </p:txBody>
      </p:sp>
      <p:sp>
        <p:nvSpPr>
          <p:cNvPr id="4" name="Subtitle 3"/>
          <p:cNvSpPr>
            <a:spLocks noGrp="1"/>
          </p:cNvSpPr>
          <p:nvPr>
            <p:ph type="subTitle" idx="1"/>
          </p:nvPr>
        </p:nvSpPr>
        <p:spPr>
          <a:xfrm>
            <a:off x="143509" y="3226670"/>
            <a:ext cx="3129530" cy="1785104"/>
          </a:xfrm>
        </p:spPr>
        <p:txBody>
          <a:bodyPr vert="horz" wrap="square" lIns="0" tIns="0" rIns="0" bIns="0" rtlCol="0" anchor="t">
            <a:spAutoFit/>
          </a:bodyPr>
          <a:lstStyle/>
          <a:p>
            <a:pPr algn="l"/>
            <a:r>
              <a:rPr lang="en-IN" sz="2000" dirty="0"/>
              <a:t>PROF. JAMAL CHAOUKI</a:t>
            </a:r>
          </a:p>
          <a:p>
            <a:pPr algn="l"/>
            <a:r>
              <a:rPr lang="en-IN" sz="1600" dirty="0"/>
              <a:t>Eng., PhD., MACG.</a:t>
            </a:r>
          </a:p>
          <a:p>
            <a:pPr algn="l"/>
            <a:r>
              <a:rPr lang="en-IN" sz="1600" dirty="0"/>
              <a:t>Total Industrial Chair</a:t>
            </a:r>
          </a:p>
          <a:p>
            <a:pPr algn="l"/>
            <a:r>
              <a:rPr lang="en-IN" sz="1600" dirty="0"/>
              <a:t>Chemical Eng. Dept.</a:t>
            </a:r>
          </a:p>
          <a:p>
            <a:pPr algn="l"/>
            <a:r>
              <a:rPr lang="en-IN" sz="1600" dirty="0" err="1"/>
              <a:t>Polytechnique</a:t>
            </a:r>
            <a:r>
              <a:rPr lang="en-IN" sz="1600" dirty="0"/>
              <a:t> Montréal</a:t>
            </a:r>
          </a:p>
          <a:p>
            <a:pPr algn="l"/>
            <a:r>
              <a:rPr lang="fr-CA" sz="1600" dirty="0"/>
              <a:t>Prof. affilié à l’UM6P, </a:t>
            </a:r>
            <a:r>
              <a:rPr lang="fr-CA" sz="1600" dirty="0" err="1"/>
              <a:t>BenGuérir</a:t>
            </a:r>
            <a:endParaRPr lang="fr-CA" sz="1600" dirty="0"/>
          </a:p>
        </p:txBody>
      </p:sp>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55645"/>
            <a:ext cx="2137719" cy="708994"/>
          </a:xfrm>
          <a:prstGeom prst="rect">
            <a:avLst/>
          </a:prstGeom>
        </p:spPr>
      </p:pic>
      <p:pic>
        <p:nvPicPr>
          <p:cNvPr id="192711" name="Picture 199" descr="Résultats de recherche d'images pour « UM6P »">
            <a:extLst>
              <a:ext uri="{FF2B5EF4-FFF2-40B4-BE49-F238E27FC236}">
                <a16:creationId xmlns:a16="http://schemas.microsoft.com/office/drawing/2014/main" id="{CD361160-39F3-F143-86DF-3A04A77DC2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3997242"/>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2">
            <a:extLst>
              <a:ext uri="{FF2B5EF4-FFF2-40B4-BE49-F238E27FC236}">
                <a16:creationId xmlns:a16="http://schemas.microsoft.com/office/drawing/2014/main" id="{0FBA2DA3-92CD-5049-8D01-C61031046D9F}"/>
              </a:ext>
            </a:extLst>
          </p:cNvPr>
          <p:cNvSpPr>
            <a:spLocks noChangeArrowheads="1"/>
          </p:cNvSpPr>
          <p:nvPr/>
        </p:nvSpPr>
        <p:spPr bwMode="auto">
          <a:xfrm>
            <a:off x="457200" y="35893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900" b="0" i="0" u="none" strike="noStrike" cap="none" normalizeH="0" baseline="0">
                <a:ln>
                  <a:noFill/>
                </a:ln>
                <a:solidFill>
                  <a:schemeClr val="tx1"/>
                </a:solidFill>
                <a:effectLst/>
                <a:latin typeface="Helvetica" pitchFamily="2"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 name="ZoneTexte 4">
            <a:extLst>
              <a:ext uri="{FF2B5EF4-FFF2-40B4-BE49-F238E27FC236}">
                <a16:creationId xmlns:a16="http://schemas.microsoft.com/office/drawing/2014/main" id="{77F0683A-EA95-5E9C-C307-A320602DC1EC}"/>
              </a:ext>
            </a:extLst>
          </p:cNvPr>
          <p:cNvSpPr txBox="1"/>
          <p:nvPr/>
        </p:nvSpPr>
        <p:spPr>
          <a:xfrm>
            <a:off x="2765639" y="6243725"/>
            <a:ext cx="3480440" cy="369332"/>
          </a:xfrm>
          <a:prstGeom prst="rect">
            <a:avLst/>
          </a:prstGeom>
          <a:noFill/>
        </p:spPr>
        <p:txBody>
          <a:bodyPr wrap="none" rtlCol="0">
            <a:spAutoFit/>
          </a:bodyPr>
          <a:lstStyle/>
          <a:p>
            <a:r>
              <a:rPr lang="fr-FR" dirty="0"/>
              <a:t>2023 </a:t>
            </a:r>
            <a:r>
              <a:rPr lang="fr-FR" dirty="0" err="1"/>
              <a:t>Laufer</a:t>
            </a:r>
            <a:r>
              <a:rPr lang="fr-FR" dirty="0"/>
              <a:t> Energy Symposium</a:t>
            </a:r>
          </a:p>
        </p:txBody>
      </p:sp>
    </p:spTree>
    <p:extLst>
      <p:ext uri="{BB962C8B-B14F-4D97-AF65-F5344CB8AC3E}">
        <p14:creationId xmlns:p14="http://schemas.microsoft.com/office/powerpoint/2010/main" val="1471185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8776D52C-B953-1E4E-8593-FD59DEB02F70}"/>
              </a:ext>
            </a:extLst>
          </p:cNvPr>
          <p:cNvPicPr>
            <a:picLocks noGrp="1" noChangeAspect="1"/>
          </p:cNvPicPr>
          <p:nvPr>
            <p:ph idx="1"/>
          </p:nvPr>
        </p:nvPicPr>
        <p:blipFill>
          <a:blip r:embed="rId2"/>
          <a:stretch>
            <a:fillRect/>
          </a:stretch>
        </p:blipFill>
        <p:spPr>
          <a:xfrm>
            <a:off x="1993151" y="1216405"/>
            <a:ext cx="5092189" cy="5505070"/>
          </a:xfrm>
          <a:prstGeom prst="rect">
            <a:avLst/>
          </a:prstGeom>
        </p:spPr>
      </p:pic>
      <p:sp>
        <p:nvSpPr>
          <p:cNvPr id="5" name="Titre 4">
            <a:extLst>
              <a:ext uri="{FF2B5EF4-FFF2-40B4-BE49-F238E27FC236}">
                <a16:creationId xmlns:a16="http://schemas.microsoft.com/office/drawing/2014/main" id="{C47FCD36-FF29-D345-8B02-7B905FAC5534}"/>
              </a:ext>
            </a:extLst>
          </p:cNvPr>
          <p:cNvSpPr>
            <a:spLocks noGrp="1"/>
          </p:cNvSpPr>
          <p:nvPr>
            <p:ph type="title"/>
          </p:nvPr>
        </p:nvSpPr>
        <p:spPr>
          <a:xfrm>
            <a:off x="533400" y="228600"/>
            <a:ext cx="8229600" cy="924697"/>
          </a:xfrm>
        </p:spPr>
        <p:txBody>
          <a:bodyPr>
            <a:normAutofit/>
          </a:bodyPr>
          <a:lstStyle/>
          <a:p>
            <a:r>
              <a:rPr lang="en-CA" sz="1800" dirty="0">
                <a:latin typeface="Arial" panose="020B0604020202020204" pitchFamily="34" charset="0"/>
                <a:cs typeface="Arial" panose="020B0604020202020204" pitchFamily="34" charset="0"/>
              </a:rPr>
              <a:t>Turn problems into opportunities</a:t>
            </a:r>
          </a:p>
        </p:txBody>
      </p:sp>
    </p:spTree>
    <p:extLst>
      <p:ext uri="{BB962C8B-B14F-4D97-AF65-F5344CB8AC3E}">
        <p14:creationId xmlns:p14="http://schemas.microsoft.com/office/powerpoint/2010/main" val="1425322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6B8CA2B-8ECB-754A-8A52-595405DD7EB3}"/>
              </a:ext>
            </a:extLst>
          </p:cNvPr>
          <p:cNvSpPr>
            <a:spLocks noGrp="1"/>
          </p:cNvSpPr>
          <p:nvPr>
            <p:ph type="title"/>
          </p:nvPr>
        </p:nvSpPr>
        <p:spPr/>
        <p:txBody>
          <a:bodyPr>
            <a:normAutofit/>
          </a:bodyPr>
          <a:lstStyle/>
          <a:p>
            <a:r>
              <a:rPr lang="en-CA" sz="1800" dirty="0">
                <a:latin typeface="Arial" panose="020B0604020202020204" pitchFamily="34" charset="0"/>
                <a:cs typeface="Arial" panose="020B0604020202020204" pitchFamily="34" charset="0"/>
              </a:rPr>
              <a:t>Examples of applications</a:t>
            </a:r>
          </a:p>
        </p:txBody>
      </p:sp>
      <p:cxnSp>
        <p:nvCxnSpPr>
          <p:cNvPr id="25" name="Connecteur en arc 24">
            <a:extLst>
              <a:ext uri="{FF2B5EF4-FFF2-40B4-BE49-F238E27FC236}">
                <a16:creationId xmlns:a16="http://schemas.microsoft.com/office/drawing/2014/main" id="{A6A8A1FE-7E89-D245-BCC1-ED7A57888D39}"/>
              </a:ext>
            </a:extLst>
          </p:cNvPr>
          <p:cNvCxnSpPr/>
          <p:nvPr/>
        </p:nvCxnSpPr>
        <p:spPr>
          <a:xfrm>
            <a:off x="939567" y="1929467"/>
            <a:ext cx="788565" cy="483069"/>
          </a:xfrm>
          <a:prstGeom prst="curvedConnector3">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en arc 25">
            <a:extLst>
              <a:ext uri="{FF2B5EF4-FFF2-40B4-BE49-F238E27FC236}">
                <a16:creationId xmlns:a16="http://schemas.microsoft.com/office/drawing/2014/main" id="{B005CA73-2EC6-8C46-AD47-53D7051A6D6A}"/>
              </a:ext>
            </a:extLst>
          </p:cNvPr>
          <p:cNvCxnSpPr/>
          <p:nvPr/>
        </p:nvCxnSpPr>
        <p:spPr>
          <a:xfrm>
            <a:off x="966805" y="2635177"/>
            <a:ext cx="788565" cy="483069"/>
          </a:xfrm>
          <a:prstGeom prst="curvedConnector3">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en arc 26">
            <a:extLst>
              <a:ext uri="{FF2B5EF4-FFF2-40B4-BE49-F238E27FC236}">
                <a16:creationId xmlns:a16="http://schemas.microsoft.com/office/drawing/2014/main" id="{330313E9-41FB-DF42-9C6A-2B09337F9275}"/>
              </a:ext>
            </a:extLst>
          </p:cNvPr>
          <p:cNvCxnSpPr/>
          <p:nvPr/>
        </p:nvCxnSpPr>
        <p:spPr>
          <a:xfrm>
            <a:off x="961245" y="3449271"/>
            <a:ext cx="788565" cy="483069"/>
          </a:xfrm>
          <a:prstGeom prst="curvedConnector3">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en arc 27">
            <a:extLst>
              <a:ext uri="{FF2B5EF4-FFF2-40B4-BE49-F238E27FC236}">
                <a16:creationId xmlns:a16="http://schemas.microsoft.com/office/drawing/2014/main" id="{628857BD-DA39-0945-9DA9-5FB0D7BCF986}"/>
              </a:ext>
            </a:extLst>
          </p:cNvPr>
          <p:cNvCxnSpPr/>
          <p:nvPr/>
        </p:nvCxnSpPr>
        <p:spPr>
          <a:xfrm>
            <a:off x="950060" y="4111322"/>
            <a:ext cx="788565" cy="483069"/>
          </a:xfrm>
          <a:prstGeom prst="curvedConnector3">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en arc 28">
            <a:extLst>
              <a:ext uri="{FF2B5EF4-FFF2-40B4-BE49-F238E27FC236}">
                <a16:creationId xmlns:a16="http://schemas.microsoft.com/office/drawing/2014/main" id="{63BB80FE-C040-5C46-8F48-6C69807818EC}"/>
              </a:ext>
            </a:extLst>
          </p:cNvPr>
          <p:cNvCxnSpPr>
            <a:cxnSpLocks/>
          </p:cNvCxnSpPr>
          <p:nvPr/>
        </p:nvCxnSpPr>
        <p:spPr>
          <a:xfrm rot="10800000" flipV="1">
            <a:off x="7829705" y="1783012"/>
            <a:ext cx="861256" cy="629524"/>
          </a:xfrm>
          <a:prstGeom prst="curvedConnector3">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en arc 33">
            <a:extLst>
              <a:ext uri="{FF2B5EF4-FFF2-40B4-BE49-F238E27FC236}">
                <a16:creationId xmlns:a16="http://schemas.microsoft.com/office/drawing/2014/main" id="{B9872DA6-8347-D74D-AC44-975037A80EF2}"/>
              </a:ext>
            </a:extLst>
          </p:cNvPr>
          <p:cNvCxnSpPr>
            <a:cxnSpLocks/>
          </p:cNvCxnSpPr>
          <p:nvPr/>
        </p:nvCxnSpPr>
        <p:spPr>
          <a:xfrm rot="10800000" flipV="1">
            <a:off x="7901744" y="2504462"/>
            <a:ext cx="861256" cy="629524"/>
          </a:xfrm>
          <a:prstGeom prst="curvedConnector3">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en arc 34">
            <a:extLst>
              <a:ext uri="{FF2B5EF4-FFF2-40B4-BE49-F238E27FC236}">
                <a16:creationId xmlns:a16="http://schemas.microsoft.com/office/drawing/2014/main" id="{FB714B3A-6750-664E-98F9-9ECF037E8D5B}"/>
              </a:ext>
            </a:extLst>
          </p:cNvPr>
          <p:cNvCxnSpPr>
            <a:cxnSpLocks/>
          </p:cNvCxnSpPr>
          <p:nvPr/>
        </p:nvCxnSpPr>
        <p:spPr>
          <a:xfrm rot="10800000" flipV="1">
            <a:off x="7835363" y="3426395"/>
            <a:ext cx="861256" cy="629524"/>
          </a:xfrm>
          <a:prstGeom prst="curvedConnector3">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en arc 35">
            <a:extLst>
              <a:ext uri="{FF2B5EF4-FFF2-40B4-BE49-F238E27FC236}">
                <a16:creationId xmlns:a16="http://schemas.microsoft.com/office/drawing/2014/main" id="{2772603D-F7A0-5D40-98BF-3B3D5A2C8E11}"/>
              </a:ext>
            </a:extLst>
          </p:cNvPr>
          <p:cNvCxnSpPr>
            <a:cxnSpLocks/>
          </p:cNvCxnSpPr>
          <p:nvPr/>
        </p:nvCxnSpPr>
        <p:spPr>
          <a:xfrm rot="10800000" flipV="1">
            <a:off x="7829705" y="4128068"/>
            <a:ext cx="861256" cy="629524"/>
          </a:xfrm>
          <a:prstGeom prst="curvedConnector3">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7AF420E0-A4C2-E644-8920-A2D6C6768D7A}"/>
              </a:ext>
            </a:extLst>
          </p:cNvPr>
          <p:cNvGrpSpPr/>
          <p:nvPr/>
        </p:nvGrpSpPr>
        <p:grpSpPr>
          <a:xfrm>
            <a:off x="1964412" y="1691081"/>
            <a:ext cx="5629013" cy="3565321"/>
            <a:chOff x="1964412" y="1691081"/>
            <a:chExt cx="5629013" cy="3565321"/>
          </a:xfrm>
        </p:grpSpPr>
        <p:sp>
          <p:nvSpPr>
            <p:cNvPr id="6" name="Ellipse 5">
              <a:extLst>
                <a:ext uri="{FF2B5EF4-FFF2-40B4-BE49-F238E27FC236}">
                  <a16:creationId xmlns:a16="http://schemas.microsoft.com/office/drawing/2014/main" id="{270924BC-B935-5F45-8772-C88CB2200869}"/>
                </a:ext>
              </a:extLst>
            </p:cNvPr>
            <p:cNvSpPr/>
            <p:nvPr/>
          </p:nvSpPr>
          <p:spPr>
            <a:xfrm>
              <a:off x="3766657" y="1964771"/>
              <a:ext cx="683695" cy="6704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err="1">
                  <a:solidFill>
                    <a:schemeClr val="bg1"/>
                  </a:solidFill>
                </a:rPr>
                <a:t>T</a:t>
              </a:r>
              <a:r>
                <a:rPr lang="en-CA" sz="2000" baseline="-25000" dirty="0" err="1">
                  <a:solidFill>
                    <a:schemeClr val="bg1"/>
                  </a:solidFill>
                </a:rPr>
                <a:t>p</a:t>
              </a:r>
              <a:endParaRPr lang="en-CA" sz="2000" baseline="-25000" dirty="0">
                <a:solidFill>
                  <a:schemeClr val="bg1"/>
                </a:solidFill>
              </a:endParaRPr>
            </a:p>
          </p:txBody>
        </p:sp>
        <p:sp>
          <p:nvSpPr>
            <p:cNvPr id="7" name="Ellipse 6">
              <a:extLst>
                <a:ext uri="{FF2B5EF4-FFF2-40B4-BE49-F238E27FC236}">
                  <a16:creationId xmlns:a16="http://schemas.microsoft.com/office/drawing/2014/main" id="{29563127-D87A-DB4F-8502-468D2FA447C7}"/>
                </a:ext>
              </a:extLst>
            </p:cNvPr>
            <p:cNvSpPr/>
            <p:nvPr/>
          </p:nvSpPr>
          <p:spPr>
            <a:xfrm>
              <a:off x="3306651" y="4206378"/>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8" name="Ellipse 7">
              <a:extLst>
                <a:ext uri="{FF2B5EF4-FFF2-40B4-BE49-F238E27FC236}">
                  <a16:creationId xmlns:a16="http://schemas.microsoft.com/office/drawing/2014/main" id="{239A8F93-8A4E-C841-8AF8-0EC140039B04}"/>
                </a:ext>
              </a:extLst>
            </p:cNvPr>
            <p:cNvSpPr/>
            <p:nvPr/>
          </p:nvSpPr>
          <p:spPr>
            <a:xfrm>
              <a:off x="3474439" y="2786543"/>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9" name="Ellipse 8">
              <a:extLst>
                <a:ext uri="{FF2B5EF4-FFF2-40B4-BE49-F238E27FC236}">
                  <a16:creationId xmlns:a16="http://schemas.microsoft.com/office/drawing/2014/main" id="{9A979396-DC46-9C46-A403-71355AF49E12}"/>
                </a:ext>
              </a:extLst>
            </p:cNvPr>
            <p:cNvSpPr/>
            <p:nvPr/>
          </p:nvSpPr>
          <p:spPr>
            <a:xfrm>
              <a:off x="5023606" y="2181137"/>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0" name="Ellipse 9">
              <a:extLst>
                <a:ext uri="{FF2B5EF4-FFF2-40B4-BE49-F238E27FC236}">
                  <a16:creationId xmlns:a16="http://schemas.microsoft.com/office/drawing/2014/main" id="{EE45CD60-2BBB-2549-8E9E-B7D51B769F14}"/>
                </a:ext>
              </a:extLst>
            </p:cNvPr>
            <p:cNvSpPr/>
            <p:nvPr/>
          </p:nvSpPr>
          <p:spPr>
            <a:xfrm>
              <a:off x="5596857" y="3429000"/>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1" name="Ellipse 10">
              <a:extLst>
                <a:ext uri="{FF2B5EF4-FFF2-40B4-BE49-F238E27FC236}">
                  <a16:creationId xmlns:a16="http://schemas.microsoft.com/office/drawing/2014/main" id="{5531CBFB-3DC9-E84F-B309-F82701BA3FE9}"/>
                </a:ext>
              </a:extLst>
            </p:cNvPr>
            <p:cNvSpPr/>
            <p:nvPr/>
          </p:nvSpPr>
          <p:spPr>
            <a:xfrm>
              <a:off x="4268602" y="3473742"/>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2" name="Ellipse 11">
              <a:extLst>
                <a:ext uri="{FF2B5EF4-FFF2-40B4-BE49-F238E27FC236}">
                  <a16:creationId xmlns:a16="http://schemas.microsoft.com/office/drawing/2014/main" id="{3BD5C3E3-ADDC-D34F-B647-6BF38AEDB8B4}"/>
                </a:ext>
              </a:extLst>
            </p:cNvPr>
            <p:cNvSpPr/>
            <p:nvPr/>
          </p:nvSpPr>
          <p:spPr>
            <a:xfrm>
              <a:off x="4620935" y="4236440"/>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3" name="Ellipse 12">
              <a:extLst>
                <a:ext uri="{FF2B5EF4-FFF2-40B4-BE49-F238E27FC236}">
                  <a16:creationId xmlns:a16="http://schemas.microsoft.com/office/drawing/2014/main" id="{46FB2628-C236-154F-A787-C6E98357DD9E}"/>
                </a:ext>
              </a:extLst>
            </p:cNvPr>
            <p:cNvSpPr/>
            <p:nvPr/>
          </p:nvSpPr>
          <p:spPr>
            <a:xfrm>
              <a:off x="6459523" y="1929467"/>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4" name="Ellipse 13">
              <a:extLst>
                <a:ext uri="{FF2B5EF4-FFF2-40B4-BE49-F238E27FC236}">
                  <a16:creationId xmlns:a16="http://schemas.microsoft.com/office/drawing/2014/main" id="{C112EA14-DFEC-1F40-B6C1-CB11C4C3DA63}"/>
                </a:ext>
              </a:extLst>
            </p:cNvPr>
            <p:cNvSpPr/>
            <p:nvPr/>
          </p:nvSpPr>
          <p:spPr>
            <a:xfrm>
              <a:off x="2238458" y="2927063"/>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5" name="Ellipse 14">
              <a:extLst>
                <a:ext uri="{FF2B5EF4-FFF2-40B4-BE49-F238E27FC236}">
                  <a16:creationId xmlns:a16="http://schemas.microsoft.com/office/drawing/2014/main" id="{6EEBE2D6-3A02-074E-B8D3-20FF587CC78B}"/>
                </a:ext>
              </a:extLst>
            </p:cNvPr>
            <p:cNvSpPr/>
            <p:nvPr/>
          </p:nvSpPr>
          <p:spPr>
            <a:xfrm>
              <a:off x="3038204" y="3435292"/>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6" name="Ellipse 15">
              <a:extLst>
                <a:ext uri="{FF2B5EF4-FFF2-40B4-BE49-F238E27FC236}">
                  <a16:creationId xmlns:a16="http://schemas.microsoft.com/office/drawing/2014/main" id="{96F57325-32DA-CB44-A6B5-88357ABBAFAE}"/>
                </a:ext>
              </a:extLst>
            </p:cNvPr>
            <p:cNvSpPr/>
            <p:nvPr/>
          </p:nvSpPr>
          <p:spPr>
            <a:xfrm>
              <a:off x="2675383" y="2160866"/>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7" name="Ellipse 16">
              <a:extLst>
                <a:ext uri="{FF2B5EF4-FFF2-40B4-BE49-F238E27FC236}">
                  <a16:creationId xmlns:a16="http://schemas.microsoft.com/office/drawing/2014/main" id="{979E9D7A-DB51-AE45-98DA-B95177E1B8F1}"/>
                </a:ext>
              </a:extLst>
            </p:cNvPr>
            <p:cNvSpPr/>
            <p:nvPr/>
          </p:nvSpPr>
          <p:spPr>
            <a:xfrm>
              <a:off x="2202107" y="4119357"/>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8" name="Rectangle 17">
              <a:extLst>
                <a:ext uri="{FF2B5EF4-FFF2-40B4-BE49-F238E27FC236}">
                  <a16:creationId xmlns:a16="http://schemas.microsoft.com/office/drawing/2014/main" id="{A0DD1BFF-97C1-064B-A029-413815AEB8D8}"/>
                </a:ext>
              </a:extLst>
            </p:cNvPr>
            <p:cNvSpPr/>
            <p:nvPr/>
          </p:nvSpPr>
          <p:spPr>
            <a:xfrm>
              <a:off x="1964412" y="1691081"/>
              <a:ext cx="5629013" cy="3565321"/>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llipse 18">
              <a:extLst>
                <a:ext uri="{FF2B5EF4-FFF2-40B4-BE49-F238E27FC236}">
                  <a16:creationId xmlns:a16="http://schemas.microsoft.com/office/drawing/2014/main" id="{F908840D-4B30-404B-BAC5-38DA10D96896}"/>
                </a:ext>
              </a:extLst>
            </p:cNvPr>
            <p:cNvSpPr/>
            <p:nvPr/>
          </p:nvSpPr>
          <p:spPr>
            <a:xfrm>
              <a:off x="6642693" y="3866992"/>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0" name="Ellipse 19">
              <a:extLst>
                <a:ext uri="{FF2B5EF4-FFF2-40B4-BE49-F238E27FC236}">
                  <a16:creationId xmlns:a16="http://schemas.microsoft.com/office/drawing/2014/main" id="{BCD11731-8D22-C343-941D-1494030FF579}"/>
                </a:ext>
              </a:extLst>
            </p:cNvPr>
            <p:cNvSpPr/>
            <p:nvPr/>
          </p:nvSpPr>
          <p:spPr>
            <a:xfrm>
              <a:off x="4563611" y="2798426"/>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1" name="Ellipse 20">
              <a:extLst>
                <a:ext uri="{FF2B5EF4-FFF2-40B4-BE49-F238E27FC236}">
                  <a16:creationId xmlns:a16="http://schemas.microsoft.com/office/drawing/2014/main" id="{49E07807-76D5-D444-8C5D-20ACED4EAA6E}"/>
                </a:ext>
              </a:extLst>
            </p:cNvPr>
            <p:cNvSpPr/>
            <p:nvPr/>
          </p:nvSpPr>
          <p:spPr>
            <a:xfrm>
              <a:off x="6166612" y="2677487"/>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2" name="Ellipse 21">
              <a:extLst>
                <a:ext uri="{FF2B5EF4-FFF2-40B4-BE49-F238E27FC236}">
                  <a16:creationId xmlns:a16="http://schemas.microsoft.com/office/drawing/2014/main" id="{88E138A0-C318-174C-8D6F-65D3B6F4B686}"/>
                </a:ext>
              </a:extLst>
            </p:cNvPr>
            <p:cNvSpPr/>
            <p:nvPr/>
          </p:nvSpPr>
          <p:spPr>
            <a:xfrm>
              <a:off x="6015594" y="4522030"/>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37" name="ZoneTexte 36">
              <a:extLst>
                <a:ext uri="{FF2B5EF4-FFF2-40B4-BE49-F238E27FC236}">
                  <a16:creationId xmlns:a16="http://schemas.microsoft.com/office/drawing/2014/main" id="{E3767194-2452-DE4A-91F1-CB4640384266}"/>
                </a:ext>
              </a:extLst>
            </p:cNvPr>
            <p:cNvSpPr txBox="1"/>
            <p:nvPr/>
          </p:nvSpPr>
          <p:spPr>
            <a:xfrm>
              <a:off x="5560501" y="2927063"/>
              <a:ext cx="445956" cy="400110"/>
            </a:xfrm>
            <a:prstGeom prst="rect">
              <a:avLst/>
            </a:prstGeom>
            <a:noFill/>
          </p:spPr>
          <p:txBody>
            <a:bodyPr wrap="none" rtlCol="0">
              <a:spAutoFit/>
            </a:bodyPr>
            <a:lstStyle/>
            <a:p>
              <a:r>
                <a:rPr lang="fr-FR" sz="2000" dirty="0"/>
                <a:t>T</a:t>
              </a:r>
              <a:r>
                <a:rPr lang="fr-FR" sz="2000" baseline="-25000" dirty="0"/>
                <a:t>F</a:t>
              </a:r>
            </a:p>
          </p:txBody>
        </p:sp>
      </p:grpSp>
      <p:sp>
        <p:nvSpPr>
          <p:cNvPr id="39" name="ZoneTexte 38">
            <a:extLst>
              <a:ext uri="{FF2B5EF4-FFF2-40B4-BE49-F238E27FC236}">
                <a16:creationId xmlns:a16="http://schemas.microsoft.com/office/drawing/2014/main" id="{5BC2A68B-F72F-2043-B580-92323EB365C7}"/>
              </a:ext>
            </a:extLst>
          </p:cNvPr>
          <p:cNvSpPr txBox="1"/>
          <p:nvPr/>
        </p:nvSpPr>
        <p:spPr>
          <a:xfrm>
            <a:off x="430854" y="5465794"/>
            <a:ext cx="8917056" cy="1200329"/>
          </a:xfrm>
          <a:prstGeom prst="rect">
            <a:avLst/>
          </a:prstGeom>
          <a:noFill/>
        </p:spPr>
        <p:txBody>
          <a:bodyPr wrap="none" rtlCol="0">
            <a:spAutoFit/>
          </a:bodyPr>
          <a:lstStyle/>
          <a:p>
            <a:pPr marL="285750" indent="-285750">
              <a:buFont typeface="Arial" panose="020B0604020202020204" pitchFamily="34" charset="0"/>
              <a:buChar char="•"/>
            </a:pPr>
            <a:r>
              <a:rPr lang="en-CA" sz="2400" dirty="0"/>
              <a:t>Particle Temperature DIFFERENT from Fluid Temperature: T</a:t>
            </a:r>
            <a:r>
              <a:rPr lang="en-CA" sz="2400" baseline="-25000" dirty="0"/>
              <a:t>F</a:t>
            </a:r>
          </a:p>
          <a:p>
            <a:pPr marL="285750" indent="-285750">
              <a:buFont typeface="Arial" panose="020B0604020202020204" pitchFamily="34" charset="0"/>
              <a:buChar char="•"/>
            </a:pPr>
            <a:r>
              <a:rPr lang="en-CA" sz="2400" dirty="0"/>
              <a:t>Fluid: Gas or Liquid: T</a:t>
            </a:r>
            <a:r>
              <a:rPr lang="en-CA" sz="2400" baseline="-25000" dirty="0"/>
              <a:t>P</a:t>
            </a:r>
          </a:p>
          <a:p>
            <a:pPr marL="285750" indent="-285750">
              <a:buFont typeface="Arial" panose="020B0604020202020204" pitchFamily="34" charset="0"/>
              <a:buChar char="•"/>
            </a:pPr>
            <a:r>
              <a:rPr lang="en-CA" sz="2400" dirty="0"/>
              <a:t>Molecular Temperature T</a:t>
            </a:r>
            <a:r>
              <a:rPr lang="en-CA" sz="2400" baseline="-25000" dirty="0"/>
              <a:t>M</a:t>
            </a:r>
          </a:p>
        </p:txBody>
      </p:sp>
      <p:sp>
        <p:nvSpPr>
          <p:cNvPr id="3" name="Ellipse 2">
            <a:extLst>
              <a:ext uri="{FF2B5EF4-FFF2-40B4-BE49-F238E27FC236}">
                <a16:creationId xmlns:a16="http://schemas.microsoft.com/office/drawing/2014/main" id="{69F79338-879A-D066-94D2-4EB3ADE92F45}"/>
              </a:ext>
            </a:extLst>
          </p:cNvPr>
          <p:cNvSpPr/>
          <p:nvPr/>
        </p:nvSpPr>
        <p:spPr>
          <a:xfrm>
            <a:off x="4191000" y="2057400"/>
            <a:ext cx="152400" cy="1370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a:extLst>
              <a:ext uri="{FF2B5EF4-FFF2-40B4-BE49-F238E27FC236}">
                <a16:creationId xmlns:a16="http://schemas.microsoft.com/office/drawing/2014/main" id="{BC101441-A839-0C51-7D3F-9670713E9A5D}"/>
              </a:ext>
            </a:extLst>
          </p:cNvPr>
          <p:cNvSpPr/>
          <p:nvPr/>
        </p:nvSpPr>
        <p:spPr>
          <a:xfrm>
            <a:off x="2962004" y="2275514"/>
            <a:ext cx="152400" cy="1370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Ellipse 22">
            <a:extLst>
              <a:ext uri="{FF2B5EF4-FFF2-40B4-BE49-F238E27FC236}">
                <a16:creationId xmlns:a16="http://schemas.microsoft.com/office/drawing/2014/main" id="{9509E150-EF07-75ED-AB76-02F4261DECA5}"/>
              </a:ext>
            </a:extLst>
          </p:cNvPr>
          <p:cNvSpPr/>
          <p:nvPr/>
        </p:nvSpPr>
        <p:spPr>
          <a:xfrm>
            <a:off x="4495800" y="2362200"/>
            <a:ext cx="152400" cy="1370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llipse 23">
            <a:extLst>
              <a:ext uri="{FF2B5EF4-FFF2-40B4-BE49-F238E27FC236}">
                <a16:creationId xmlns:a16="http://schemas.microsoft.com/office/drawing/2014/main" id="{BD992245-FB2D-F322-BD05-ED9D7CECB94D}"/>
              </a:ext>
            </a:extLst>
          </p:cNvPr>
          <p:cNvSpPr/>
          <p:nvPr/>
        </p:nvSpPr>
        <p:spPr>
          <a:xfrm>
            <a:off x="3776792" y="2876711"/>
            <a:ext cx="152400" cy="1370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Ellipse 29">
            <a:extLst>
              <a:ext uri="{FF2B5EF4-FFF2-40B4-BE49-F238E27FC236}">
                <a16:creationId xmlns:a16="http://schemas.microsoft.com/office/drawing/2014/main" id="{7C51F861-185E-6A59-7C08-07AC67B44992}"/>
              </a:ext>
            </a:extLst>
          </p:cNvPr>
          <p:cNvSpPr/>
          <p:nvPr/>
        </p:nvSpPr>
        <p:spPr>
          <a:xfrm>
            <a:off x="4495800" y="2362200"/>
            <a:ext cx="152400" cy="1370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Ellipse 31">
            <a:extLst>
              <a:ext uri="{FF2B5EF4-FFF2-40B4-BE49-F238E27FC236}">
                <a16:creationId xmlns:a16="http://schemas.microsoft.com/office/drawing/2014/main" id="{6B59CAE6-FCA4-6A58-321C-6802E4DC33A2}"/>
              </a:ext>
            </a:extLst>
          </p:cNvPr>
          <p:cNvSpPr/>
          <p:nvPr/>
        </p:nvSpPr>
        <p:spPr>
          <a:xfrm>
            <a:off x="5349374" y="2412536"/>
            <a:ext cx="152400" cy="1370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Ellipse 32">
            <a:extLst>
              <a:ext uri="{FF2B5EF4-FFF2-40B4-BE49-F238E27FC236}">
                <a16:creationId xmlns:a16="http://schemas.microsoft.com/office/drawing/2014/main" id="{2A92B54D-1FDC-010E-6B55-403BE2A63551}"/>
              </a:ext>
            </a:extLst>
          </p:cNvPr>
          <p:cNvSpPr/>
          <p:nvPr/>
        </p:nvSpPr>
        <p:spPr>
          <a:xfrm>
            <a:off x="4495800" y="2362200"/>
            <a:ext cx="152400" cy="1370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ZoneTexte 37">
            <a:extLst>
              <a:ext uri="{FF2B5EF4-FFF2-40B4-BE49-F238E27FC236}">
                <a16:creationId xmlns:a16="http://schemas.microsoft.com/office/drawing/2014/main" id="{9BDF0A35-9A58-1AD2-4516-AF3439CB07E6}"/>
              </a:ext>
            </a:extLst>
          </p:cNvPr>
          <p:cNvSpPr txBox="1"/>
          <p:nvPr/>
        </p:nvSpPr>
        <p:spPr>
          <a:xfrm>
            <a:off x="4343400" y="1961974"/>
            <a:ext cx="453970" cy="369332"/>
          </a:xfrm>
          <a:prstGeom prst="rect">
            <a:avLst/>
          </a:prstGeom>
          <a:noFill/>
        </p:spPr>
        <p:txBody>
          <a:bodyPr wrap="none" rtlCol="0">
            <a:spAutoFit/>
          </a:bodyPr>
          <a:lstStyle/>
          <a:p>
            <a:r>
              <a:rPr lang="fr-FR" dirty="0"/>
              <a:t>T</a:t>
            </a:r>
            <a:r>
              <a:rPr lang="fr-FR" baseline="-25000" dirty="0"/>
              <a:t>M</a:t>
            </a:r>
          </a:p>
        </p:txBody>
      </p:sp>
      <p:sp>
        <p:nvSpPr>
          <p:cNvPr id="41" name="ZoneTexte 40">
            <a:extLst>
              <a:ext uri="{FF2B5EF4-FFF2-40B4-BE49-F238E27FC236}">
                <a16:creationId xmlns:a16="http://schemas.microsoft.com/office/drawing/2014/main" id="{B902F49D-985F-C7B1-32F6-F3F8E4CD34C3}"/>
              </a:ext>
            </a:extLst>
          </p:cNvPr>
          <p:cNvSpPr txBox="1"/>
          <p:nvPr/>
        </p:nvSpPr>
        <p:spPr>
          <a:xfrm>
            <a:off x="2962004" y="1950272"/>
            <a:ext cx="486554" cy="369332"/>
          </a:xfrm>
          <a:prstGeom prst="rect">
            <a:avLst/>
          </a:prstGeom>
          <a:noFill/>
        </p:spPr>
        <p:txBody>
          <a:bodyPr wrap="square">
            <a:spAutoFit/>
          </a:bodyPr>
          <a:lstStyle/>
          <a:p>
            <a:r>
              <a:rPr lang="fr-FR" dirty="0"/>
              <a:t>T</a:t>
            </a:r>
            <a:r>
              <a:rPr lang="fr-FR" baseline="-25000" dirty="0"/>
              <a:t>M</a:t>
            </a:r>
          </a:p>
        </p:txBody>
      </p:sp>
    </p:spTree>
    <p:extLst>
      <p:ext uri="{BB962C8B-B14F-4D97-AF65-F5344CB8AC3E}">
        <p14:creationId xmlns:p14="http://schemas.microsoft.com/office/powerpoint/2010/main" val="1035879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A650FCD-AC68-DF4C-8FB9-AF80D3834015}"/>
              </a:ext>
            </a:extLst>
          </p:cNvPr>
          <p:cNvSpPr>
            <a:spLocks noGrp="1"/>
          </p:cNvSpPr>
          <p:nvPr>
            <p:ph idx="1"/>
          </p:nvPr>
        </p:nvSpPr>
        <p:spPr>
          <a:xfrm>
            <a:off x="292100" y="1437641"/>
            <a:ext cx="8547100" cy="4525963"/>
          </a:xfrm>
        </p:spPr>
        <p:txBody>
          <a:bodyPr/>
          <a:lstStyle/>
          <a:p>
            <a:r>
              <a:rPr lang="en-CA" dirty="0"/>
              <a:t>Polystyrene           Styrene              Ethylbenzene            Others products    </a:t>
            </a:r>
          </a:p>
        </p:txBody>
      </p:sp>
      <p:sp>
        <p:nvSpPr>
          <p:cNvPr id="3" name="Titre 2">
            <a:extLst>
              <a:ext uri="{FF2B5EF4-FFF2-40B4-BE49-F238E27FC236}">
                <a16:creationId xmlns:a16="http://schemas.microsoft.com/office/drawing/2014/main" id="{BDDD1B6D-033A-6046-88ED-60E619AF8A52}"/>
              </a:ext>
            </a:extLst>
          </p:cNvPr>
          <p:cNvSpPr>
            <a:spLocks noGrp="1"/>
          </p:cNvSpPr>
          <p:nvPr>
            <p:ph type="title"/>
          </p:nvPr>
        </p:nvSpPr>
        <p:spPr/>
        <p:txBody>
          <a:bodyPr/>
          <a:lstStyle/>
          <a:p>
            <a:r>
              <a:rPr lang="en-CA" dirty="0"/>
              <a:t>Example 1: Pyrowave technology</a:t>
            </a:r>
          </a:p>
        </p:txBody>
      </p:sp>
      <p:cxnSp>
        <p:nvCxnSpPr>
          <p:cNvPr id="5" name="Connecteur droit avec flèche 4">
            <a:extLst>
              <a:ext uri="{FF2B5EF4-FFF2-40B4-BE49-F238E27FC236}">
                <a16:creationId xmlns:a16="http://schemas.microsoft.com/office/drawing/2014/main" id="{5689DA9F-8DF0-AB44-B6A6-66E02D92FDDC}"/>
              </a:ext>
            </a:extLst>
          </p:cNvPr>
          <p:cNvCxnSpPr/>
          <p:nvPr/>
        </p:nvCxnSpPr>
        <p:spPr>
          <a:xfrm>
            <a:off x="1727200" y="1638300"/>
            <a:ext cx="758825" cy="0"/>
          </a:xfrm>
          <a:prstGeom prst="straightConnector1">
            <a:avLst/>
          </a:prstGeom>
          <a:ln w="53975">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E692C0F0-9BAE-C94B-92CA-3FF0F56C9A11}"/>
              </a:ext>
            </a:extLst>
          </p:cNvPr>
          <p:cNvCxnSpPr>
            <a:cxnSpLocks/>
          </p:cNvCxnSpPr>
          <p:nvPr/>
        </p:nvCxnSpPr>
        <p:spPr>
          <a:xfrm>
            <a:off x="2822575" y="1828800"/>
            <a:ext cx="0" cy="800100"/>
          </a:xfrm>
          <a:prstGeom prst="straightConnector1">
            <a:avLst/>
          </a:prstGeom>
          <a:ln w="53975">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15F3B317-E817-DD4F-8A41-B10422DECD50}"/>
              </a:ext>
            </a:extLst>
          </p:cNvPr>
          <p:cNvCxnSpPr>
            <a:cxnSpLocks/>
          </p:cNvCxnSpPr>
          <p:nvPr/>
        </p:nvCxnSpPr>
        <p:spPr>
          <a:xfrm flipH="1">
            <a:off x="1143000" y="2628900"/>
            <a:ext cx="1612900" cy="0"/>
          </a:xfrm>
          <a:prstGeom prst="straightConnector1">
            <a:avLst/>
          </a:prstGeom>
          <a:ln w="53975">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1B944367-B5F2-C441-8C3A-7589F61DE160}"/>
              </a:ext>
            </a:extLst>
          </p:cNvPr>
          <p:cNvCxnSpPr>
            <a:cxnSpLocks/>
          </p:cNvCxnSpPr>
          <p:nvPr/>
        </p:nvCxnSpPr>
        <p:spPr>
          <a:xfrm flipV="1">
            <a:off x="1143000" y="1819275"/>
            <a:ext cx="0" cy="771525"/>
          </a:xfrm>
          <a:prstGeom prst="straightConnector1">
            <a:avLst/>
          </a:prstGeom>
          <a:ln w="53975">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A14FD83D-E55E-3249-961E-8C7D85F67F29}"/>
              </a:ext>
            </a:extLst>
          </p:cNvPr>
          <p:cNvCxnSpPr/>
          <p:nvPr/>
        </p:nvCxnSpPr>
        <p:spPr>
          <a:xfrm>
            <a:off x="5908675" y="1685925"/>
            <a:ext cx="758825"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84BDC64B-FF30-B543-BE03-C43590815980}"/>
              </a:ext>
            </a:extLst>
          </p:cNvPr>
          <p:cNvCxnSpPr/>
          <p:nvPr/>
        </p:nvCxnSpPr>
        <p:spPr>
          <a:xfrm>
            <a:off x="3451225" y="1704975"/>
            <a:ext cx="758825"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e 15">
            <a:extLst>
              <a:ext uri="{FF2B5EF4-FFF2-40B4-BE49-F238E27FC236}">
                <a16:creationId xmlns:a16="http://schemas.microsoft.com/office/drawing/2014/main" id="{9F7EE4B0-1DC9-3648-B3A2-AACFB2BF30B7}"/>
              </a:ext>
            </a:extLst>
          </p:cNvPr>
          <p:cNvGrpSpPr/>
          <p:nvPr/>
        </p:nvGrpSpPr>
        <p:grpSpPr>
          <a:xfrm>
            <a:off x="1840587" y="2896235"/>
            <a:ext cx="5629013" cy="3565321"/>
            <a:chOff x="1964412" y="1691081"/>
            <a:chExt cx="5629013" cy="3565321"/>
          </a:xfrm>
        </p:grpSpPr>
        <p:sp>
          <p:nvSpPr>
            <p:cNvPr id="17" name="Ellipse 16">
              <a:extLst>
                <a:ext uri="{FF2B5EF4-FFF2-40B4-BE49-F238E27FC236}">
                  <a16:creationId xmlns:a16="http://schemas.microsoft.com/office/drawing/2014/main" id="{8D266F52-5FF3-2640-848C-ABECE82570CF}"/>
                </a:ext>
              </a:extLst>
            </p:cNvPr>
            <p:cNvSpPr/>
            <p:nvPr/>
          </p:nvSpPr>
          <p:spPr>
            <a:xfrm>
              <a:off x="3766657" y="1964771"/>
              <a:ext cx="683695" cy="6704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err="1">
                  <a:solidFill>
                    <a:schemeClr val="bg1"/>
                  </a:solidFill>
                </a:rPr>
                <a:t>T</a:t>
              </a:r>
              <a:r>
                <a:rPr lang="en-CA" sz="2000" baseline="-25000" dirty="0" err="1">
                  <a:solidFill>
                    <a:schemeClr val="bg1"/>
                  </a:solidFill>
                </a:rPr>
                <a:t>p</a:t>
              </a:r>
              <a:endParaRPr lang="en-CA" sz="2000" baseline="-25000" dirty="0">
                <a:solidFill>
                  <a:schemeClr val="bg1"/>
                </a:solidFill>
              </a:endParaRPr>
            </a:p>
          </p:txBody>
        </p:sp>
        <p:sp>
          <p:nvSpPr>
            <p:cNvPr id="18" name="Ellipse 17">
              <a:extLst>
                <a:ext uri="{FF2B5EF4-FFF2-40B4-BE49-F238E27FC236}">
                  <a16:creationId xmlns:a16="http://schemas.microsoft.com/office/drawing/2014/main" id="{4F0B3685-4DF5-B848-8CF6-6C75DD04BA79}"/>
                </a:ext>
              </a:extLst>
            </p:cNvPr>
            <p:cNvSpPr/>
            <p:nvPr/>
          </p:nvSpPr>
          <p:spPr>
            <a:xfrm>
              <a:off x="3306651" y="4206378"/>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9" name="Ellipse 18">
              <a:extLst>
                <a:ext uri="{FF2B5EF4-FFF2-40B4-BE49-F238E27FC236}">
                  <a16:creationId xmlns:a16="http://schemas.microsoft.com/office/drawing/2014/main" id="{4C1961BF-7777-5246-A37F-0961896152A3}"/>
                </a:ext>
              </a:extLst>
            </p:cNvPr>
            <p:cNvSpPr/>
            <p:nvPr/>
          </p:nvSpPr>
          <p:spPr>
            <a:xfrm>
              <a:off x="3474439" y="2786543"/>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0" name="Ellipse 19">
              <a:extLst>
                <a:ext uri="{FF2B5EF4-FFF2-40B4-BE49-F238E27FC236}">
                  <a16:creationId xmlns:a16="http://schemas.microsoft.com/office/drawing/2014/main" id="{677C75DE-241D-D143-8A6F-364741EF6E2F}"/>
                </a:ext>
              </a:extLst>
            </p:cNvPr>
            <p:cNvSpPr/>
            <p:nvPr/>
          </p:nvSpPr>
          <p:spPr>
            <a:xfrm>
              <a:off x="5023606" y="2181137"/>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1" name="Ellipse 20">
              <a:extLst>
                <a:ext uri="{FF2B5EF4-FFF2-40B4-BE49-F238E27FC236}">
                  <a16:creationId xmlns:a16="http://schemas.microsoft.com/office/drawing/2014/main" id="{A021741B-260F-F94E-BF6B-80859C4D48B7}"/>
                </a:ext>
              </a:extLst>
            </p:cNvPr>
            <p:cNvSpPr/>
            <p:nvPr/>
          </p:nvSpPr>
          <p:spPr>
            <a:xfrm>
              <a:off x="5596857" y="3429000"/>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2" name="Ellipse 21">
              <a:extLst>
                <a:ext uri="{FF2B5EF4-FFF2-40B4-BE49-F238E27FC236}">
                  <a16:creationId xmlns:a16="http://schemas.microsoft.com/office/drawing/2014/main" id="{BF3FDFC4-555E-BE41-8959-6894EB36025A}"/>
                </a:ext>
              </a:extLst>
            </p:cNvPr>
            <p:cNvSpPr/>
            <p:nvPr/>
          </p:nvSpPr>
          <p:spPr>
            <a:xfrm>
              <a:off x="4268602" y="3473742"/>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3" name="Ellipse 22">
              <a:extLst>
                <a:ext uri="{FF2B5EF4-FFF2-40B4-BE49-F238E27FC236}">
                  <a16:creationId xmlns:a16="http://schemas.microsoft.com/office/drawing/2014/main" id="{6DE57E41-01D4-CA40-9CBE-CB7D51D4D5B1}"/>
                </a:ext>
              </a:extLst>
            </p:cNvPr>
            <p:cNvSpPr/>
            <p:nvPr/>
          </p:nvSpPr>
          <p:spPr>
            <a:xfrm>
              <a:off x="4620935" y="4236440"/>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4" name="Ellipse 23">
              <a:extLst>
                <a:ext uri="{FF2B5EF4-FFF2-40B4-BE49-F238E27FC236}">
                  <a16:creationId xmlns:a16="http://schemas.microsoft.com/office/drawing/2014/main" id="{C4A3BFF0-CDBE-4A45-BC18-736DF51D800F}"/>
                </a:ext>
              </a:extLst>
            </p:cNvPr>
            <p:cNvSpPr/>
            <p:nvPr/>
          </p:nvSpPr>
          <p:spPr>
            <a:xfrm>
              <a:off x="6459523" y="1929467"/>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5" name="Ellipse 24">
              <a:extLst>
                <a:ext uri="{FF2B5EF4-FFF2-40B4-BE49-F238E27FC236}">
                  <a16:creationId xmlns:a16="http://schemas.microsoft.com/office/drawing/2014/main" id="{7C1FD76D-FEED-624C-9EA7-184607D47916}"/>
                </a:ext>
              </a:extLst>
            </p:cNvPr>
            <p:cNvSpPr/>
            <p:nvPr/>
          </p:nvSpPr>
          <p:spPr>
            <a:xfrm>
              <a:off x="2238458" y="2927063"/>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6" name="Ellipse 25">
              <a:extLst>
                <a:ext uri="{FF2B5EF4-FFF2-40B4-BE49-F238E27FC236}">
                  <a16:creationId xmlns:a16="http://schemas.microsoft.com/office/drawing/2014/main" id="{8702C2A8-C861-1A4F-B9C0-CC20A129317C}"/>
                </a:ext>
              </a:extLst>
            </p:cNvPr>
            <p:cNvSpPr/>
            <p:nvPr/>
          </p:nvSpPr>
          <p:spPr>
            <a:xfrm>
              <a:off x="3038204" y="3435292"/>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7" name="Ellipse 26">
              <a:extLst>
                <a:ext uri="{FF2B5EF4-FFF2-40B4-BE49-F238E27FC236}">
                  <a16:creationId xmlns:a16="http://schemas.microsoft.com/office/drawing/2014/main" id="{AFD61830-3F39-AD43-873C-C2EA7543C39D}"/>
                </a:ext>
              </a:extLst>
            </p:cNvPr>
            <p:cNvSpPr/>
            <p:nvPr/>
          </p:nvSpPr>
          <p:spPr>
            <a:xfrm>
              <a:off x="2675383" y="2160866"/>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8" name="Ellipse 27">
              <a:extLst>
                <a:ext uri="{FF2B5EF4-FFF2-40B4-BE49-F238E27FC236}">
                  <a16:creationId xmlns:a16="http://schemas.microsoft.com/office/drawing/2014/main" id="{246EFBED-0398-434F-89EE-5FCBCF54FC01}"/>
                </a:ext>
              </a:extLst>
            </p:cNvPr>
            <p:cNvSpPr/>
            <p:nvPr/>
          </p:nvSpPr>
          <p:spPr>
            <a:xfrm>
              <a:off x="2202107" y="4119357"/>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9" name="Rectangle 28">
              <a:extLst>
                <a:ext uri="{FF2B5EF4-FFF2-40B4-BE49-F238E27FC236}">
                  <a16:creationId xmlns:a16="http://schemas.microsoft.com/office/drawing/2014/main" id="{11D6E457-7C0D-134F-B312-00A48D1F226F}"/>
                </a:ext>
              </a:extLst>
            </p:cNvPr>
            <p:cNvSpPr/>
            <p:nvPr/>
          </p:nvSpPr>
          <p:spPr>
            <a:xfrm>
              <a:off x="1964412" y="1691081"/>
              <a:ext cx="5629013" cy="3565321"/>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Ellipse 29">
              <a:extLst>
                <a:ext uri="{FF2B5EF4-FFF2-40B4-BE49-F238E27FC236}">
                  <a16:creationId xmlns:a16="http://schemas.microsoft.com/office/drawing/2014/main" id="{EB1F4106-34EB-F941-8B2F-92EBD36A9A99}"/>
                </a:ext>
              </a:extLst>
            </p:cNvPr>
            <p:cNvSpPr/>
            <p:nvPr/>
          </p:nvSpPr>
          <p:spPr>
            <a:xfrm>
              <a:off x="6642693" y="3866992"/>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31" name="Ellipse 30">
              <a:extLst>
                <a:ext uri="{FF2B5EF4-FFF2-40B4-BE49-F238E27FC236}">
                  <a16:creationId xmlns:a16="http://schemas.microsoft.com/office/drawing/2014/main" id="{98C75724-203A-4241-871E-6A8D37F04C72}"/>
                </a:ext>
              </a:extLst>
            </p:cNvPr>
            <p:cNvSpPr/>
            <p:nvPr/>
          </p:nvSpPr>
          <p:spPr>
            <a:xfrm>
              <a:off x="4563611" y="2798426"/>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32" name="Ellipse 31">
              <a:extLst>
                <a:ext uri="{FF2B5EF4-FFF2-40B4-BE49-F238E27FC236}">
                  <a16:creationId xmlns:a16="http://schemas.microsoft.com/office/drawing/2014/main" id="{C56CD698-A888-784D-A067-E238F8568895}"/>
                </a:ext>
              </a:extLst>
            </p:cNvPr>
            <p:cNvSpPr/>
            <p:nvPr/>
          </p:nvSpPr>
          <p:spPr>
            <a:xfrm>
              <a:off x="6166612" y="2677487"/>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33" name="Ellipse 32">
              <a:extLst>
                <a:ext uri="{FF2B5EF4-FFF2-40B4-BE49-F238E27FC236}">
                  <a16:creationId xmlns:a16="http://schemas.microsoft.com/office/drawing/2014/main" id="{13DC172F-8DFF-EA45-915A-BD41BBB9F644}"/>
                </a:ext>
              </a:extLst>
            </p:cNvPr>
            <p:cNvSpPr/>
            <p:nvPr/>
          </p:nvSpPr>
          <p:spPr>
            <a:xfrm>
              <a:off x="6015594" y="4522030"/>
              <a:ext cx="536895" cy="5033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grpSp>
      <p:sp>
        <p:nvSpPr>
          <p:cNvPr id="35" name="Rectangle 34">
            <a:extLst>
              <a:ext uri="{FF2B5EF4-FFF2-40B4-BE49-F238E27FC236}">
                <a16:creationId xmlns:a16="http://schemas.microsoft.com/office/drawing/2014/main" id="{16DD9310-F632-1A46-9B2A-4CA47973F5F6}"/>
              </a:ext>
            </a:extLst>
          </p:cNvPr>
          <p:cNvSpPr/>
          <p:nvPr/>
        </p:nvSpPr>
        <p:spPr>
          <a:xfrm>
            <a:off x="5700189" y="4371583"/>
            <a:ext cx="1843774" cy="369332"/>
          </a:xfrm>
          <a:prstGeom prst="rect">
            <a:avLst/>
          </a:prstGeom>
        </p:spPr>
        <p:txBody>
          <a:bodyPr wrap="none">
            <a:spAutoFit/>
          </a:bodyPr>
          <a:lstStyle/>
          <a:p>
            <a:r>
              <a:rPr lang="en-CA" dirty="0"/>
              <a:t>Polystyrene (T</a:t>
            </a:r>
            <a:r>
              <a:rPr lang="en-CA" baseline="-25000" dirty="0"/>
              <a:t>F</a:t>
            </a:r>
            <a:r>
              <a:rPr lang="en-CA" dirty="0"/>
              <a:t>)</a:t>
            </a:r>
            <a:endParaRPr lang="fr-FR" dirty="0"/>
          </a:p>
        </p:txBody>
      </p:sp>
    </p:spTree>
    <p:extLst>
      <p:ext uri="{BB962C8B-B14F-4D97-AF65-F5344CB8AC3E}">
        <p14:creationId xmlns:p14="http://schemas.microsoft.com/office/powerpoint/2010/main" val="2961225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72232"/>
            <a:ext cx="9144000" cy="631844"/>
          </a:xfrm>
        </p:spPr>
        <p:txBody>
          <a:bodyPr>
            <a:normAutofit/>
          </a:bodyPr>
          <a:lstStyle/>
          <a:p>
            <a:r>
              <a:rPr lang="en-US" b="1" i="0" dirty="0">
                <a:cs typeface="Arial" pitchFamily="34" charset="0"/>
              </a:rPr>
              <a:t>Microwave Pyrolyzer</a:t>
            </a:r>
          </a:p>
        </p:txBody>
      </p:sp>
      <p:sp>
        <p:nvSpPr>
          <p:cNvPr id="8" name="Espace réservé du numéro de diapositive 7"/>
          <p:cNvSpPr>
            <a:spLocks noGrp="1"/>
          </p:cNvSpPr>
          <p:nvPr>
            <p:ph type="sldNum" sz="quarter" idx="12"/>
          </p:nvPr>
        </p:nvSpPr>
        <p:spPr>
          <a:xfrm>
            <a:off x="7010400" y="62642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Bell Gothic Std Bold"/>
                <a:ea typeface="+mn-ea"/>
                <a:cs typeface="Bell Gothic Std 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BAAFE73-B4CD-4A9A-A1F8-B2B1D914CB4A}" type="slidenum">
              <a:rPr lang="en-US" smtClean="0"/>
              <a:pPr>
                <a:defRPr/>
              </a:pPr>
              <a:t>13</a:t>
            </a:fld>
            <a:endParaRPr lang="fr-FR" dirty="0"/>
          </a:p>
        </p:txBody>
      </p:sp>
      <p:pic>
        <p:nvPicPr>
          <p:cNvPr id="47106" name="Picture 2" descr="Pyrowave">
            <a:extLst>
              <a:ext uri="{FF2B5EF4-FFF2-40B4-BE49-F238E27FC236}">
                <a16:creationId xmlns:a16="http://schemas.microsoft.com/office/drawing/2014/main" id="{C3890BD2-1F0A-154F-8F30-2E8EFDC50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49" y="1147951"/>
            <a:ext cx="8011979" cy="575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411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7117C7E-09F0-ABB6-8AEB-648A3DFDAA22}"/>
              </a:ext>
            </a:extLst>
          </p:cNvPr>
          <p:cNvSpPr>
            <a:spLocks noGrp="1"/>
          </p:cNvSpPr>
          <p:nvPr>
            <p:ph type="title"/>
          </p:nvPr>
        </p:nvSpPr>
        <p:spPr/>
        <p:txBody>
          <a:bodyPr>
            <a:normAutofit/>
          </a:bodyPr>
          <a:lstStyle/>
          <a:p>
            <a:r>
              <a:rPr lang="en-CA" dirty="0"/>
              <a:t>Example 2: </a:t>
            </a:r>
            <a:r>
              <a:rPr lang="en-US" dirty="0"/>
              <a:t>Microwave-responsive </a:t>
            </a:r>
            <a:r>
              <a:rPr lang="en-US" dirty="0" err="1"/>
              <a:t>SiC</a:t>
            </a:r>
            <a:r>
              <a:rPr lang="en-US" dirty="0"/>
              <a:t> </a:t>
            </a:r>
            <a:r>
              <a:rPr lang="en-US" dirty="0" err="1"/>
              <a:t>foam@zeolite</a:t>
            </a:r>
            <a:r>
              <a:rPr lang="en-US" dirty="0"/>
              <a:t> core-shell structured catalyst for catalytic pyrolysis of plastics</a:t>
            </a:r>
            <a:endParaRPr lang="fr-FR" dirty="0"/>
          </a:p>
        </p:txBody>
      </p:sp>
      <p:pic>
        <p:nvPicPr>
          <p:cNvPr id="4" name="Picture 6">
            <a:extLst>
              <a:ext uri="{FF2B5EF4-FFF2-40B4-BE49-F238E27FC236}">
                <a16:creationId xmlns:a16="http://schemas.microsoft.com/office/drawing/2014/main" id="{07FD5D2B-3DA3-5213-FF6A-5AB1DF6030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0259" y="1305133"/>
            <a:ext cx="6823481" cy="2470146"/>
          </a:xfrm>
          <a:prstGeom prst="rect">
            <a:avLst/>
          </a:prstGeom>
          <a:noFill/>
        </p:spPr>
      </p:pic>
      <p:pic>
        <p:nvPicPr>
          <p:cNvPr id="5" name="Picture 50">
            <a:extLst>
              <a:ext uri="{FF2B5EF4-FFF2-40B4-BE49-F238E27FC236}">
                <a16:creationId xmlns:a16="http://schemas.microsoft.com/office/drawing/2014/main" id="{F06048B7-6F93-E853-C279-43CD049631A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282" y="4023763"/>
            <a:ext cx="7388698" cy="2377037"/>
          </a:xfrm>
          <a:prstGeom prst="rect">
            <a:avLst/>
          </a:prstGeom>
          <a:noFill/>
        </p:spPr>
      </p:pic>
    </p:spTree>
    <p:extLst>
      <p:ext uri="{BB962C8B-B14F-4D97-AF65-F5344CB8AC3E}">
        <p14:creationId xmlns:p14="http://schemas.microsoft.com/office/powerpoint/2010/main" val="2145717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DA62739-39F3-B7E5-BD6A-9A8DECE4BD2F}"/>
              </a:ext>
            </a:extLst>
          </p:cNvPr>
          <p:cNvSpPr>
            <a:spLocks noGrp="1"/>
          </p:cNvSpPr>
          <p:nvPr>
            <p:ph type="title"/>
          </p:nvPr>
        </p:nvSpPr>
        <p:spPr>
          <a:xfrm>
            <a:off x="207587" y="393207"/>
            <a:ext cx="8547100" cy="788132"/>
          </a:xfrm>
        </p:spPr>
        <p:txBody>
          <a:bodyPr>
            <a:noAutofit/>
          </a:bodyPr>
          <a:lstStyle/>
          <a:p>
            <a:r>
              <a:rPr lang="en-US" dirty="0"/>
              <a:t>core-shell structured catalyst for catalytic pyrolysis of plastics</a:t>
            </a:r>
            <a:endParaRPr lang="fr-FR" dirty="0"/>
          </a:p>
        </p:txBody>
      </p:sp>
      <p:pic>
        <p:nvPicPr>
          <p:cNvPr id="4" name="Picture 1" descr="A picture containing text, different&#10;&#10;Description automatically generated">
            <a:extLst>
              <a:ext uri="{FF2B5EF4-FFF2-40B4-BE49-F238E27FC236}">
                <a16:creationId xmlns:a16="http://schemas.microsoft.com/office/drawing/2014/main" id="{B89B212C-2FDE-A5AF-1258-75AB980BD589}"/>
              </a:ext>
            </a:extLst>
          </p:cNvPr>
          <p:cNvPicPr>
            <a:picLocks noChangeAspect="1"/>
          </p:cNvPicPr>
          <p:nvPr/>
        </p:nvPicPr>
        <p:blipFill>
          <a:blip r:embed="rId2"/>
          <a:stretch>
            <a:fillRect/>
          </a:stretch>
        </p:blipFill>
        <p:spPr>
          <a:xfrm>
            <a:off x="1155471" y="1293846"/>
            <a:ext cx="6986174" cy="3959827"/>
          </a:xfrm>
          <a:prstGeom prst="rect">
            <a:avLst/>
          </a:prstGeom>
        </p:spPr>
      </p:pic>
      <p:sp>
        <p:nvSpPr>
          <p:cNvPr id="6" name="ZoneTexte 5">
            <a:extLst>
              <a:ext uri="{FF2B5EF4-FFF2-40B4-BE49-F238E27FC236}">
                <a16:creationId xmlns:a16="http://schemas.microsoft.com/office/drawing/2014/main" id="{1446CE9C-5635-943A-458A-08C637E493EA}"/>
              </a:ext>
            </a:extLst>
          </p:cNvPr>
          <p:cNvSpPr txBox="1"/>
          <p:nvPr/>
        </p:nvSpPr>
        <p:spPr>
          <a:xfrm>
            <a:off x="985059" y="5240988"/>
            <a:ext cx="7173882" cy="646331"/>
          </a:xfrm>
          <a:prstGeom prst="rect">
            <a:avLst/>
          </a:prstGeom>
          <a:noFill/>
        </p:spPr>
        <p:txBody>
          <a:bodyPr wrap="square">
            <a:spAutoFit/>
          </a:bodyPr>
          <a:lstStyle/>
          <a:p>
            <a:pPr algn="ctr">
              <a:spcAft>
                <a:spcPts val="0"/>
              </a:spcAft>
            </a:pPr>
            <a:r>
              <a:rPr lang="en-CA" sz="1800" i="0" dirty="0">
                <a:solidFill>
                  <a:srgbClr val="000000"/>
                </a:solidFill>
                <a:effectLst/>
                <a:latin typeface="Times New Roman" panose="02020603050405020304" pitchFamily="18" charset="0"/>
                <a:ea typeface="Times New Roman" panose="02020603050405020304" pitchFamily="18" charset="0"/>
              </a:rPr>
              <a:t>(a) </a:t>
            </a:r>
            <a:r>
              <a:rPr lang="en-CA" sz="1800" i="0" dirty="0" err="1">
                <a:solidFill>
                  <a:srgbClr val="000000"/>
                </a:solidFill>
                <a:effectLst/>
                <a:latin typeface="Times New Roman" panose="02020603050405020304" pitchFamily="18" charset="0"/>
                <a:ea typeface="Times New Roman" panose="02020603050405020304" pitchFamily="18" charset="0"/>
              </a:rPr>
              <a:t>SiC</a:t>
            </a:r>
            <a:r>
              <a:rPr lang="en-CA" sz="1800" i="0" dirty="0">
                <a:solidFill>
                  <a:srgbClr val="000000"/>
                </a:solidFill>
                <a:effectLst/>
                <a:latin typeface="Times New Roman" panose="02020603050405020304" pitchFamily="18" charset="0"/>
                <a:ea typeface="Times New Roman" panose="02020603050405020304" pitchFamily="18" charset="0"/>
              </a:rPr>
              <a:t> foam before and after the coating, (b), (c) SEM image of coated </a:t>
            </a:r>
            <a:r>
              <a:rPr lang="en-CA" sz="1800" i="0" dirty="0" err="1">
                <a:solidFill>
                  <a:srgbClr val="000000"/>
                </a:solidFill>
                <a:effectLst/>
                <a:latin typeface="Times New Roman" panose="02020603050405020304" pitchFamily="18" charset="0"/>
                <a:ea typeface="Times New Roman" panose="02020603050405020304" pitchFamily="18" charset="0"/>
              </a:rPr>
              <a:t>SiC</a:t>
            </a:r>
            <a:r>
              <a:rPr lang="en-CA" sz="1800" i="0" dirty="0">
                <a:solidFill>
                  <a:srgbClr val="000000"/>
                </a:solidFill>
                <a:effectLst/>
                <a:latin typeface="Times New Roman" panose="02020603050405020304" pitchFamily="18" charset="0"/>
                <a:ea typeface="Times New Roman" panose="02020603050405020304" pitchFamily="18" charset="0"/>
              </a:rPr>
              <a:t>, and (d), (e) Coated layer of HZSM-5 on the </a:t>
            </a:r>
            <a:r>
              <a:rPr lang="en-CA" sz="1800" i="0" dirty="0" err="1">
                <a:solidFill>
                  <a:srgbClr val="000000"/>
                </a:solidFill>
                <a:effectLst/>
                <a:latin typeface="Times New Roman" panose="02020603050405020304" pitchFamily="18" charset="0"/>
                <a:ea typeface="Times New Roman" panose="02020603050405020304" pitchFamily="18" charset="0"/>
              </a:rPr>
              <a:t>SiC</a:t>
            </a:r>
            <a:r>
              <a:rPr lang="en-CA" sz="1800" i="0" dirty="0">
                <a:solidFill>
                  <a:srgbClr val="000000"/>
                </a:solidFill>
                <a:effectLst/>
                <a:latin typeface="Times New Roman" panose="02020603050405020304" pitchFamily="18" charset="0"/>
                <a:ea typeface="Times New Roman" panose="02020603050405020304" pitchFamily="18" charset="0"/>
              </a:rPr>
              <a:t> foam’s surface.</a:t>
            </a:r>
            <a:endParaRPr lang="fr-CA" sz="2000" i="1" dirty="0">
              <a:solidFill>
                <a:srgbClr val="44546A"/>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201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A97C4C3-E5C5-794E-8303-42E50275D102}"/>
              </a:ext>
            </a:extLst>
          </p:cNvPr>
          <p:cNvSpPr>
            <a:spLocks noGrp="1"/>
          </p:cNvSpPr>
          <p:nvPr>
            <p:ph idx="1"/>
          </p:nvPr>
        </p:nvSpPr>
        <p:spPr>
          <a:xfrm>
            <a:off x="2604780" y="4588248"/>
            <a:ext cx="3359791" cy="780176"/>
          </a:xfrm>
        </p:spPr>
        <p:txBody>
          <a:bodyPr/>
          <a:lstStyle/>
          <a:p>
            <a:r>
              <a:rPr lang="el-GR" dirty="0"/>
              <a:t>𝐶𝐻</a:t>
            </a:r>
            <a:r>
              <a:rPr lang="fr-CA" baseline="-25000" dirty="0"/>
              <a:t>4</a:t>
            </a:r>
            <a:r>
              <a:rPr lang="el-GR" dirty="0"/>
              <a:t> + 𝐶𝑂</a:t>
            </a:r>
            <a:r>
              <a:rPr lang="fr-CA" baseline="-25000" dirty="0"/>
              <a:t>2</a:t>
            </a:r>
            <a:r>
              <a:rPr lang="el-GR" dirty="0"/>
              <a:t> → 2𝐶𝑂 + 2𝐻</a:t>
            </a:r>
            <a:r>
              <a:rPr lang="fr-CA" baseline="-25000" dirty="0"/>
              <a:t>2</a:t>
            </a:r>
            <a:r>
              <a:rPr lang="el-GR" dirty="0"/>
              <a:t> </a:t>
            </a:r>
            <a:endParaRPr lang="fr-CA" dirty="0"/>
          </a:p>
          <a:p>
            <a:r>
              <a:rPr lang="el-GR" dirty="0"/>
              <a:t>Δ</a:t>
            </a:r>
            <a:r>
              <a:rPr lang="fr-CA" dirty="0"/>
              <a:t>H</a:t>
            </a:r>
            <a:r>
              <a:rPr lang="el-GR" dirty="0"/>
              <a:t> = +247 𝑘𝐽 𝑚𝑜𝑙</a:t>
            </a:r>
          </a:p>
          <a:p>
            <a:endParaRPr lang="fr-FR" dirty="0"/>
          </a:p>
        </p:txBody>
      </p:sp>
      <p:sp>
        <p:nvSpPr>
          <p:cNvPr id="3" name="Titre 2">
            <a:extLst>
              <a:ext uri="{FF2B5EF4-FFF2-40B4-BE49-F238E27FC236}">
                <a16:creationId xmlns:a16="http://schemas.microsoft.com/office/drawing/2014/main" id="{277F75AD-E39B-2948-B687-265D1A92A8D9}"/>
              </a:ext>
            </a:extLst>
          </p:cNvPr>
          <p:cNvSpPr>
            <a:spLocks noGrp="1"/>
          </p:cNvSpPr>
          <p:nvPr>
            <p:ph type="title"/>
          </p:nvPr>
        </p:nvSpPr>
        <p:spPr>
          <a:xfrm>
            <a:off x="397133" y="292665"/>
            <a:ext cx="8547100" cy="788132"/>
          </a:xfrm>
        </p:spPr>
        <p:txBody>
          <a:bodyPr/>
          <a:lstStyle/>
          <a:p>
            <a:r>
              <a:rPr lang="en-CA" dirty="0"/>
              <a:t>Gas-particles system: example 3</a:t>
            </a:r>
          </a:p>
        </p:txBody>
      </p:sp>
      <p:pic>
        <p:nvPicPr>
          <p:cNvPr id="5" name="Image 4">
            <a:extLst>
              <a:ext uri="{FF2B5EF4-FFF2-40B4-BE49-F238E27FC236}">
                <a16:creationId xmlns:a16="http://schemas.microsoft.com/office/drawing/2014/main" id="{2504D51C-BC07-BF4B-BA71-EF5C89857C58}"/>
              </a:ext>
            </a:extLst>
          </p:cNvPr>
          <p:cNvPicPr>
            <a:picLocks noChangeAspect="1"/>
          </p:cNvPicPr>
          <p:nvPr/>
        </p:nvPicPr>
        <p:blipFill>
          <a:blip r:embed="rId2"/>
          <a:stretch>
            <a:fillRect/>
          </a:stretch>
        </p:blipFill>
        <p:spPr>
          <a:xfrm>
            <a:off x="5829" y="1269165"/>
            <a:ext cx="4515371" cy="3143444"/>
          </a:xfrm>
          <a:prstGeom prst="rect">
            <a:avLst/>
          </a:prstGeom>
        </p:spPr>
      </p:pic>
      <p:pic>
        <p:nvPicPr>
          <p:cNvPr id="6" name="Image 5">
            <a:extLst>
              <a:ext uri="{FF2B5EF4-FFF2-40B4-BE49-F238E27FC236}">
                <a16:creationId xmlns:a16="http://schemas.microsoft.com/office/drawing/2014/main" id="{0DB81AEF-9625-DD4C-AF57-019865F18076}"/>
              </a:ext>
            </a:extLst>
          </p:cNvPr>
          <p:cNvPicPr>
            <a:picLocks noChangeAspect="1"/>
          </p:cNvPicPr>
          <p:nvPr/>
        </p:nvPicPr>
        <p:blipFill>
          <a:blip r:embed="rId3"/>
          <a:stretch>
            <a:fillRect/>
          </a:stretch>
        </p:blipFill>
        <p:spPr>
          <a:xfrm>
            <a:off x="4402122" y="1444804"/>
            <a:ext cx="4674766" cy="3266398"/>
          </a:xfrm>
          <a:prstGeom prst="rect">
            <a:avLst/>
          </a:prstGeom>
        </p:spPr>
      </p:pic>
      <p:sp>
        <p:nvSpPr>
          <p:cNvPr id="4" name="ZoneTexte 3">
            <a:extLst>
              <a:ext uri="{FF2B5EF4-FFF2-40B4-BE49-F238E27FC236}">
                <a16:creationId xmlns:a16="http://schemas.microsoft.com/office/drawing/2014/main" id="{63BF1928-ED30-0948-A9B8-28E88C9E78BF}"/>
              </a:ext>
            </a:extLst>
          </p:cNvPr>
          <p:cNvSpPr txBox="1"/>
          <p:nvPr/>
        </p:nvSpPr>
        <p:spPr>
          <a:xfrm>
            <a:off x="511729" y="5512274"/>
            <a:ext cx="7899920" cy="830997"/>
          </a:xfrm>
          <a:prstGeom prst="rect">
            <a:avLst/>
          </a:prstGeom>
          <a:noFill/>
        </p:spPr>
        <p:txBody>
          <a:bodyPr wrap="none" rtlCol="0">
            <a:spAutoFit/>
          </a:bodyPr>
          <a:lstStyle/>
          <a:p>
            <a:pPr marL="342900" indent="-342900">
              <a:buFont typeface="Arial" panose="020B0604020202020204" pitchFamily="34" charset="0"/>
              <a:buChar char="•"/>
            </a:pPr>
            <a:r>
              <a:rPr lang="en-CA" sz="2400" dirty="0">
                <a:solidFill>
                  <a:srgbClr val="0000FF"/>
                </a:solidFill>
              </a:rPr>
              <a:t>GAS: Methane, CO2, CO, H2: No Interaction with MW</a:t>
            </a:r>
          </a:p>
          <a:p>
            <a:pPr marL="342900" indent="-342900">
              <a:buFont typeface="Arial" panose="020B0604020202020204" pitchFamily="34" charset="0"/>
              <a:buChar char="•"/>
            </a:pPr>
            <a:r>
              <a:rPr lang="en-CA" sz="2400" dirty="0">
                <a:solidFill>
                  <a:schemeClr val="accent4"/>
                </a:solidFill>
              </a:rPr>
              <a:t>Catalyst: High Interaction with MW</a:t>
            </a:r>
          </a:p>
        </p:txBody>
      </p:sp>
    </p:spTree>
    <p:extLst>
      <p:ext uri="{BB962C8B-B14F-4D97-AF65-F5344CB8AC3E}">
        <p14:creationId xmlns:p14="http://schemas.microsoft.com/office/powerpoint/2010/main" val="141712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DD7E714-9F18-F54D-AE2D-67D0BEEDABEA}"/>
              </a:ext>
            </a:extLst>
          </p:cNvPr>
          <p:cNvPicPr>
            <a:picLocks noChangeAspect="1"/>
          </p:cNvPicPr>
          <p:nvPr/>
        </p:nvPicPr>
        <p:blipFill>
          <a:blip r:embed="rId2"/>
          <a:stretch>
            <a:fillRect/>
          </a:stretch>
        </p:blipFill>
        <p:spPr>
          <a:xfrm>
            <a:off x="2209800" y="3232150"/>
            <a:ext cx="4724400" cy="393700"/>
          </a:xfrm>
          <a:prstGeom prst="rect">
            <a:avLst/>
          </a:prstGeom>
        </p:spPr>
      </p:pic>
      <p:pic>
        <p:nvPicPr>
          <p:cNvPr id="5" name="Image 4">
            <a:extLst>
              <a:ext uri="{FF2B5EF4-FFF2-40B4-BE49-F238E27FC236}">
                <a16:creationId xmlns:a16="http://schemas.microsoft.com/office/drawing/2014/main" id="{7F9BEF67-AF91-F343-A2F0-C60F98AC6663}"/>
              </a:ext>
            </a:extLst>
          </p:cNvPr>
          <p:cNvPicPr>
            <a:picLocks noChangeAspect="1"/>
          </p:cNvPicPr>
          <p:nvPr/>
        </p:nvPicPr>
        <p:blipFill>
          <a:blip r:embed="rId3"/>
          <a:stretch>
            <a:fillRect/>
          </a:stretch>
        </p:blipFill>
        <p:spPr>
          <a:xfrm>
            <a:off x="1912401" y="1140903"/>
            <a:ext cx="5169267" cy="5717097"/>
          </a:xfrm>
          <a:prstGeom prst="rect">
            <a:avLst/>
          </a:prstGeom>
        </p:spPr>
      </p:pic>
      <p:pic>
        <p:nvPicPr>
          <p:cNvPr id="7" name="Image 6">
            <a:extLst>
              <a:ext uri="{FF2B5EF4-FFF2-40B4-BE49-F238E27FC236}">
                <a16:creationId xmlns:a16="http://schemas.microsoft.com/office/drawing/2014/main" id="{CF5AF3BC-F0A1-7641-B8BE-354467E8BB98}"/>
              </a:ext>
            </a:extLst>
          </p:cNvPr>
          <p:cNvPicPr>
            <a:picLocks noChangeAspect="1"/>
          </p:cNvPicPr>
          <p:nvPr/>
        </p:nvPicPr>
        <p:blipFill>
          <a:blip r:embed="rId2"/>
          <a:stretch>
            <a:fillRect/>
          </a:stretch>
        </p:blipFill>
        <p:spPr>
          <a:xfrm>
            <a:off x="67648" y="273700"/>
            <a:ext cx="8858772" cy="738231"/>
          </a:xfrm>
          <a:prstGeom prst="rect">
            <a:avLst/>
          </a:prstGeom>
        </p:spPr>
      </p:pic>
      <p:sp>
        <p:nvSpPr>
          <p:cNvPr id="8" name="Rectangle 7">
            <a:extLst>
              <a:ext uri="{FF2B5EF4-FFF2-40B4-BE49-F238E27FC236}">
                <a16:creationId xmlns:a16="http://schemas.microsoft.com/office/drawing/2014/main" id="{916FA0DA-97C5-F745-B7CB-DBBD3755DAA6}"/>
              </a:ext>
            </a:extLst>
          </p:cNvPr>
          <p:cNvSpPr/>
          <p:nvPr/>
        </p:nvSpPr>
        <p:spPr>
          <a:xfrm>
            <a:off x="75501" y="273700"/>
            <a:ext cx="998290" cy="271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80940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6A61E4-9206-8041-B0C5-EA0644DFB194}"/>
              </a:ext>
            </a:extLst>
          </p:cNvPr>
          <p:cNvSpPr>
            <a:spLocks noGrp="1"/>
          </p:cNvSpPr>
          <p:nvPr>
            <p:ph type="title"/>
          </p:nvPr>
        </p:nvSpPr>
        <p:spPr/>
        <p:txBody>
          <a:bodyPr/>
          <a:lstStyle/>
          <a:p>
            <a:r>
              <a:rPr lang="en-US" dirty="0">
                <a:latin typeface="+mj-lt"/>
                <a:ea typeface="Cambria" charset="0"/>
                <a:cs typeface="Cambria" charset="0"/>
              </a:rPr>
              <a:t>Selectivity and Conversion Distribution: proof of concept</a:t>
            </a:r>
            <a:endParaRPr lang="fr-FR" dirty="0">
              <a:latin typeface="+mj-lt"/>
            </a:endParaRPr>
          </a:p>
        </p:txBody>
      </p:sp>
      <p:pic>
        <p:nvPicPr>
          <p:cNvPr id="4" name="Picture 3">
            <a:extLst>
              <a:ext uri="{FF2B5EF4-FFF2-40B4-BE49-F238E27FC236}">
                <a16:creationId xmlns:a16="http://schemas.microsoft.com/office/drawing/2014/main" id="{004F5C15-E7DD-C943-9E78-CBCEFFC3CA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56"/>
          <a:stretch/>
        </p:blipFill>
        <p:spPr>
          <a:xfrm>
            <a:off x="1448113" y="1579512"/>
            <a:ext cx="5875477" cy="4242220"/>
          </a:xfrm>
          <a:prstGeom prst="rect">
            <a:avLst/>
          </a:prstGeom>
        </p:spPr>
      </p:pic>
      <p:sp>
        <p:nvSpPr>
          <p:cNvPr id="9" name="Forme libre 8">
            <a:extLst>
              <a:ext uri="{FF2B5EF4-FFF2-40B4-BE49-F238E27FC236}">
                <a16:creationId xmlns:a16="http://schemas.microsoft.com/office/drawing/2014/main" id="{DCAA37EE-72AC-3F4D-80AF-72072A1783FC}"/>
              </a:ext>
            </a:extLst>
          </p:cNvPr>
          <p:cNvSpPr/>
          <p:nvPr/>
        </p:nvSpPr>
        <p:spPr>
          <a:xfrm>
            <a:off x="2382473" y="1786625"/>
            <a:ext cx="4672668" cy="3137713"/>
          </a:xfrm>
          <a:custGeom>
            <a:avLst/>
            <a:gdLst>
              <a:gd name="connsiteX0" fmla="*/ 0 w 4672668"/>
              <a:gd name="connsiteY0" fmla="*/ 230 h 3137713"/>
              <a:gd name="connsiteX1" fmla="*/ 1216404 w 4672668"/>
              <a:gd name="connsiteY1" fmla="*/ 201566 h 3137713"/>
              <a:gd name="connsiteX2" fmla="*/ 3171039 w 4672668"/>
              <a:gd name="connsiteY2" fmla="*/ 1225023 h 3137713"/>
              <a:gd name="connsiteX3" fmla="*/ 4672668 w 4672668"/>
              <a:gd name="connsiteY3" fmla="*/ 3137713 h 3137713"/>
              <a:gd name="connsiteX4" fmla="*/ 4672668 w 4672668"/>
              <a:gd name="connsiteY4" fmla="*/ 3137713 h 3137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668" h="3137713">
                <a:moveTo>
                  <a:pt x="0" y="230"/>
                </a:moveTo>
                <a:cubicBezTo>
                  <a:pt x="343949" y="-1168"/>
                  <a:pt x="687898" y="-2566"/>
                  <a:pt x="1216404" y="201566"/>
                </a:cubicBezTo>
                <a:cubicBezTo>
                  <a:pt x="1744910" y="405698"/>
                  <a:pt x="2594995" y="735665"/>
                  <a:pt x="3171039" y="1225023"/>
                </a:cubicBezTo>
                <a:cubicBezTo>
                  <a:pt x="3747083" y="1714381"/>
                  <a:pt x="4672668" y="3137713"/>
                  <a:pt x="4672668" y="3137713"/>
                </a:cubicBezTo>
                <a:lnTo>
                  <a:pt x="4672668" y="3137713"/>
                </a:lnTo>
              </a:path>
            </a:pathLst>
          </a:cu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21018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E5E960C-7929-384E-8505-3E052BA19A6A}"/>
              </a:ext>
            </a:extLst>
          </p:cNvPr>
          <p:cNvSpPr>
            <a:spLocks noGrp="1"/>
          </p:cNvSpPr>
          <p:nvPr>
            <p:ph idx="1"/>
          </p:nvPr>
        </p:nvSpPr>
        <p:spPr>
          <a:xfrm>
            <a:off x="304800" y="1170941"/>
            <a:ext cx="8229600" cy="5071314"/>
          </a:xfrm>
        </p:spPr>
        <p:txBody>
          <a:bodyPr>
            <a:normAutofit/>
          </a:bodyPr>
          <a:lstStyle/>
          <a:p>
            <a:pPr>
              <a:buFont typeface="Arial" panose="020B0604020202020204" pitchFamily="34" charset="0"/>
              <a:buChar char="•"/>
            </a:pPr>
            <a:r>
              <a:rPr lang="en-CA" sz="3200" dirty="0"/>
              <a:t>Decarbonize industry &amp; find new applications. Process Electrification: new opportunities</a:t>
            </a:r>
          </a:p>
          <a:p>
            <a:pPr>
              <a:buFont typeface="Arial" panose="020B0604020202020204" pitchFamily="34" charset="0"/>
              <a:buChar char="•"/>
            </a:pPr>
            <a:r>
              <a:rPr lang="en-CA" sz="3200" dirty="0"/>
              <a:t>Main Microwave Heating Characteristics:</a:t>
            </a:r>
          </a:p>
          <a:p>
            <a:pPr lvl="2"/>
            <a:r>
              <a:rPr lang="en-CA" sz="2400" dirty="0"/>
              <a:t>3D Heating;</a:t>
            </a:r>
          </a:p>
          <a:p>
            <a:pPr lvl="2"/>
            <a:r>
              <a:rPr lang="en-CA" sz="2400" dirty="0"/>
              <a:t>Different Temperatures in the System</a:t>
            </a:r>
          </a:p>
          <a:p>
            <a:pPr>
              <a:buFont typeface="Arial" panose="020B0604020202020204" pitchFamily="34" charset="0"/>
              <a:buChar char="•"/>
            </a:pPr>
            <a:r>
              <a:rPr lang="en-CA" sz="3200" dirty="0"/>
              <a:t>New Applications: </a:t>
            </a:r>
            <a:r>
              <a:rPr lang="en-CA" sz="3200" b="1" dirty="0">
                <a:solidFill>
                  <a:srgbClr val="C00000"/>
                </a:solidFill>
              </a:rPr>
              <a:t>Imagination/Innovation</a:t>
            </a:r>
          </a:p>
          <a:p>
            <a:pPr marL="0" indent="0"/>
            <a:endParaRPr lang="en-CA" dirty="0"/>
          </a:p>
          <a:p>
            <a:pPr marL="0" indent="0"/>
            <a:endParaRPr lang="en-CA" dirty="0"/>
          </a:p>
          <a:p>
            <a:endParaRPr lang="en-CA" dirty="0"/>
          </a:p>
        </p:txBody>
      </p:sp>
      <p:sp>
        <p:nvSpPr>
          <p:cNvPr id="5" name="Titre 4">
            <a:extLst>
              <a:ext uri="{FF2B5EF4-FFF2-40B4-BE49-F238E27FC236}">
                <a16:creationId xmlns:a16="http://schemas.microsoft.com/office/drawing/2014/main" id="{6806D073-8BF7-8A4F-8332-CA86CD969753}"/>
              </a:ext>
            </a:extLst>
          </p:cNvPr>
          <p:cNvSpPr>
            <a:spLocks noGrp="1"/>
          </p:cNvSpPr>
          <p:nvPr>
            <p:ph type="title"/>
          </p:nvPr>
        </p:nvSpPr>
        <p:spPr/>
        <p:txBody>
          <a:bodyPr>
            <a:normAutofit/>
          </a:bodyPr>
          <a:lstStyle/>
          <a:p>
            <a:r>
              <a:rPr lang="en-CA" sz="1800" dirty="0">
                <a:latin typeface="Arial" panose="020B0604020202020204" pitchFamily="34" charset="0"/>
                <a:cs typeface="Arial" panose="020B0604020202020204" pitchFamily="34" charset="0"/>
              </a:rPr>
              <a:t>Conclusion: Take home messages and new ideas</a:t>
            </a:r>
          </a:p>
        </p:txBody>
      </p:sp>
    </p:spTree>
    <p:extLst>
      <p:ext uri="{BB962C8B-B14F-4D97-AF65-F5344CB8AC3E}">
        <p14:creationId xmlns:p14="http://schemas.microsoft.com/office/powerpoint/2010/main" val="424308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409E868-86E5-F74C-9D66-BC8C6DAFE0DF}"/>
              </a:ext>
            </a:extLst>
          </p:cNvPr>
          <p:cNvSpPr>
            <a:spLocks noGrp="1"/>
          </p:cNvSpPr>
          <p:nvPr>
            <p:ph type="title"/>
          </p:nvPr>
        </p:nvSpPr>
        <p:spPr/>
        <p:txBody>
          <a:bodyPr>
            <a:normAutofit/>
          </a:bodyPr>
          <a:lstStyle/>
          <a:p>
            <a:r>
              <a:rPr lang="en-CA" dirty="0"/>
              <a:t>Change in total final energy use and CO2 emissions from electrification  estimated in this study (in US)</a:t>
            </a:r>
          </a:p>
        </p:txBody>
      </p:sp>
      <p:pic>
        <p:nvPicPr>
          <p:cNvPr id="4" name="Image 3">
            <a:extLst>
              <a:ext uri="{FF2B5EF4-FFF2-40B4-BE49-F238E27FC236}">
                <a16:creationId xmlns:a16="http://schemas.microsoft.com/office/drawing/2014/main" id="{4E9A16E9-409E-7E4B-A318-4422FE396659}"/>
              </a:ext>
            </a:extLst>
          </p:cNvPr>
          <p:cNvPicPr>
            <a:picLocks noChangeAspect="1"/>
          </p:cNvPicPr>
          <p:nvPr/>
        </p:nvPicPr>
        <p:blipFill>
          <a:blip r:embed="rId2"/>
          <a:stretch>
            <a:fillRect/>
          </a:stretch>
        </p:blipFill>
        <p:spPr>
          <a:xfrm>
            <a:off x="0" y="1993899"/>
            <a:ext cx="9157460" cy="3790451"/>
          </a:xfrm>
          <a:prstGeom prst="rect">
            <a:avLst/>
          </a:prstGeom>
        </p:spPr>
      </p:pic>
    </p:spTree>
    <p:extLst>
      <p:ext uri="{BB962C8B-B14F-4D97-AF65-F5344CB8AC3E}">
        <p14:creationId xmlns:p14="http://schemas.microsoft.com/office/powerpoint/2010/main" val="133849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0F880DC-F286-7841-BA78-568373CE4125}"/>
              </a:ext>
            </a:extLst>
          </p:cNvPr>
          <p:cNvSpPr>
            <a:spLocks noGrp="1"/>
          </p:cNvSpPr>
          <p:nvPr>
            <p:ph idx="1"/>
          </p:nvPr>
        </p:nvSpPr>
        <p:spPr/>
        <p:txBody>
          <a:bodyPr/>
          <a:lstStyle/>
          <a:p>
            <a:pPr marL="457200" indent="-457200">
              <a:buFont typeface="Arial" panose="020B0604020202020204" pitchFamily="34" charset="0"/>
              <a:buChar char="•"/>
            </a:pPr>
            <a:r>
              <a:rPr lang="en-CA" sz="3200" dirty="0">
                <a:solidFill>
                  <a:srgbClr val="FB6757"/>
                </a:solidFill>
              </a:rPr>
              <a:t>As Mechanical Energy</a:t>
            </a:r>
          </a:p>
          <a:p>
            <a:pPr marL="457200" lvl="0" indent="-457200">
              <a:buFont typeface="Arial" panose="020B0604020202020204" pitchFamily="34" charset="0"/>
              <a:buChar char="•"/>
            </a:pPr>
            <a:r>
              <a:rPr lang="en-CA" sz="3200" dirty="0"/>
              <a:t>As Energy:</a:t>
            </a:r>
          </a:p>
          <a:p>
            <a:pPr marL="857250" lvl="1" indent="-457200">
              <a:buFont typeface="Arial" panose="020B0604020202020204" pitchFamily="34" charset="0"/>
              <a:buChar char="•"/>
            </a:pPr>
            <a:r>
              <a:rPr lang="en-CA" sz="3000" dirty="0"/>
              <a:t>Electromagnetic irradiation</a:t>
            </a:r>
          </a:p>
          <a:p>
            <a:pPr marL="1257300" lvl="2" indent="-457200">
              <a:buFont typeface="Courier New" panose="02070309020205020404" pitchFamily="49" charset="0"/>
              <a:buChar char="o"/>
            </a:pPr>
            <a:r>
              <a:rPr lang="en-CA" sz="2800" dirty="0"/>
              <a:t>Inductive heating</a:t>
            </a:r>
          </a:p>
          <a:p>
            <a:pPr marL="1257300" lvl="2" indent="-457200">
              <a:buFont typeface="Courier New" panose="02070309020205020404" pitchFamily="49" charset="0"/>
              <a:buChar char="o"/>
            </a:pPr>
            <a:r>
              <a:rPr lang="en-CA" sz="2800" b="1" dirty="0">
                <a:solidFill>
                  <a:srgbClr val="C00000"/>
                </a:solidFill>
              </a:rPr>
              <a:t>Microwave heating.</a:t>
            </a:r>
          </a:p>
          <a:p>
            <a:pPr marL="857250" lvl="1" indent="-457200">
              <a:buFont typeface="Arial" panose="020B0604020202020204" pitchFamily="34" charset="0"/>
              <a:buChar char="•"/>
            </a:pPr>
            <a:r>
              <a:rPr lang="en-CA" sz="3000" dirty="0"/>
              <a:t>Plasma;</a:t>
            </a:r>
          </a:p>
          <a:p>
            <a:pPr marL="857250" lvl="1" indent="-457200">
              <a:buFont typeface="Arial" panose="020B0604020202020204" pitchFamily="34" charset="0"/>
              <a:buChar char="•"/>
            </a:pPr>
            <a:r>
              <a:rPr lang="en-CA" sz="3000" dirty="0"/>
              <a:t>Ultrasound.</a:t>
            </a:r>
          </a:p>
        </p:txBody>
      </p:sp>
      <p:sp>
        <p:nvSpPr>
          <p:cNvPr id="3" name="Titre 2">
            <a:extLst>
              <a:ext uri="{FF2B5EF4-FFF2-40B4-BE49-F238E27FC236}">
                <a16:creationId xmlns:a16="http://schemas.microsoft.com/office/drawing/2014/main" id="{A0C1C35D-B123-3741-880A-F6029F42993E}"/>
              </a:ext>
            </a:extLst>
          </p:cNvPr>
          <p:cNvSpPr>
            <a:spLocks noGrp="1"/>
          </p:cNvSpPr>
          <p:nvPr>
            <p:ph type="title"/>
          </p:nvPr>
        </p:nvSpPr>
        <p:spPr/>
        <p:txBody>
          <a:bodyPr/>
          <a:lstStyle/>
          <a:p>
            <a:r>
              <a:rPr lang="en-CA" dirty="0"/>
              <a:t>New (smart) uses in industry:</a:t>
            </a:r>
            <a:br>
              <a:rPr lang="en-CA" dirty="0"/>
            </a:br>
            <a:r>
              <a:rPr lang="en-CA" dirty="0"/>
              <a:t>The electric sources concerned</a:t>
            </a:r>
          </a:p>
        </p:txBody>
      </p:sp>
    </p:spTree>
    <p:extLst>
      <p:ext uri="{BB962C8B-B14F-4D97-AF65-F5344CB8AC3E}">
        <p14:creationId xmlns:p14="http://schemas.microsoft.com/office/powerpoint/2010/main" val="403541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8A9F2F4-6F33-48F1-BB8F-2ED727084DB3}"/>
              </a:ext>
            </a:extLst>
          </p:cNvPr>
          <p:cNvPicPr>
            <a:picLocks noChangeAspect="1"/>
          </p:cNvPicPr>
          <p:nvPr/>
        </p:nvPicPr>
        <p:blipFill>
          <a:blip r:embed="rId2"/>
          <a:stretch>
            <a:fillRect/>
          </a:stretch>
        </p:blipFill>
        <p:spPr>
          <a:xfrm>
            <a:off x="5040643" y="4092927"/>
            <a:ext cx="3860569" cy="2200769"/>
          </a:xfrm>
          <a:prstGeom prst="rect">
            <a:avLst/>
          </a:prstGeom>
        </p:spPr>
      </p:pic>
      <p:sp>
        <p:nvSpPr>
          <p:cNvPr id="21" name="TextBox 20">
            <a:extLst>
              <a:ext uri="{FF2B5EF4-FFF2-40B4-BE49-F238E27FC236}">
                <a16:creationId xmlns:a16="http://schemas.microsoft.com/office/drawing/2014/main" id="{C18429D6-B3A6-419A-9AB0-D7D3ABF0CCB7}"/>
              </a:ext>
            </a:extLst>
          </p:cNvPr>
          <p:cNvSpPr txBox="1"/>
          <p:nvPr/>
        </p:nvSpPr>
        <p:spPr>
          <a:xfrm>
            <a:off x="237916" y="484573"/>
            <a:ext cx="7650480" cy="369332"/>
          </a:xfrm>
          <a:prstGeom prst="rect">
            <a:avLst/>
          </a:prstGeom>
          <a:noFill/>
        </p:spPr>
        <p:txBody>
          <a:bodyPr wrap="square" rtlCol="0">
            <a:spAutoFit/>
          </a:bodyPr>
          <a:lstStyle/>
          <a:p>
            <a:r>
              <a:rPr lang="en-US" b="1" dirty="0">
                <a:solidFill>
                  <a:schemeClr val="bg1"/>
                </a:solidFill>
                <a:latin typeface="+mj-lt"/>
                <a:ea typeface="+mj-ea"/>
                <a:cs typeface="Times New Roman" panose="02020603050405020304" pitchFamily="18" charset="0"/>
              </a:rPr>
              <a:t>ROTATING PACKED BEDS</a:t>
            </a:r>
          </a:p>
        </p:txBody>
      </p:sp>
      <p:sp>
        <p:nvSpPr>
          <p:cNvPr id="11" name="Slide Number Placeholder 3">
            <a:extLst>
              <a:ext uri="{FF2B5EF4-FFF2-40B4-BE49-F238E27FC236}">
                <a16:creationId xmlns:a16="http://schemas.microsoft.com/office/drawing/2014/main" id="{4A007E3E-34B6-4030-AD9F-8D83FFA635C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AE1AF-16C5-4BBB-BF54-36BB07DC77C9}" type="slidenum">
              <a:rPr lang="en-US" smtClean="0"/>
              <a:pPr/>
              <a:t>4</a:t>
            </a:fld>
            <a:endParaRPr lang="en-US"/>
          </a:p>
        </p:txBody>
      </p:sp>
      <p:graphicFrame>
        <p:nvGraphicFramePr>
          <p:cNvPr id="15" name="Table 14">
            <a:extLst>
              <a:ext uri="{FF2B5EF4-FFF2-40B4-BE49-F238E27FC236}">
                <a16:creationId xmlns:a16="http://schemas.microsoft.com/office/drawing/2014/main" id="{6030CB3D-DE20-4CB8-BF03-455948BF0924}"/>
              </a:ext>
            </a:extLst>
          </p:cNvPr>
          <p:cNvGraphicFramePr>
            <a:graphicFrameLocks noGrp="1"/>
          </p:cNvGraphicFramePr>
          <p:nvPr/>
        </p:nvGraphicFramePr>
        <p:xfrm>
          <a:off x="101576" y="1258127"/>
          <a:ext cx="4622643" cy="3594513"/>
        </p:xfrm>
        <a:graphic>
          <a:graphicData uri="http://schemas.openxmlformats.org/drawingml/2006/table">
            <a:tbl>
              <a:tblPr firstRow="1" firstCol="1" bandRow="1">
                <a:tableStyleId>{5C22544A-7EE6-4342-B048-85BDC9FD1C3A}</a:tableStyleId>
              </a:tblPr>
              <a:tblGrid>
                <a:gridCol w="1045473">
                  <a:extLst>
                    <a:ext uri="{9D8B030D-6E8A-4147-A177-3AD203B41FA5}">
                      <a16:colId xmlns:a16="http://schemas.microsoft.com/office/drawing/2014/main" val="2837957744"/>
                    </a:ext>
                  </a:extLst>
                </a:gridCol>
                <a:gridCol w="1890789">
                  <a:extLst>
                    <a:ext uri="{9D8B030D-6E8A-4147-A177-3AD203B41FA5}">
                      <a16:colId xmlns:a16="http://schemas.microsoft.com/office/drawing/2014/main" val="3096787419"/>
                    </a:ext>
                  </a:extLst>
                </a:gridCol>
                <a:gridCol w="1686381">
                  <a:extLst>
                    <a:ext uri="{9D8B030D-6E8A-4147-A177-3AD203B41FA5}">
                      <a16:colId xmlns:a16="http://schemas.microsoft.com/office/drawing/2014/main" val="1383659706"/>
                    </a:ext>
                  </a:extLst>
                </a:gridCol>
              </a:tblGrid>
              <a:tr h="388457">
                <a:tc>
                  <a:txBody>
                    <a:bodyPr/>
                    <a:lstStyle/>
                    <a:p>
                      <a:pPr algn="ctr">
                        <a:spcBef>
                          <a:spcPts val="600"/>
                        </a:spcBef>
                        <a:spcAft>
                          <a:spcPts val="600"/>
                        </a:spcAft>
                      </a:pPr>
                      <a:r>
                        <a:rPr lang="en-US" sz="1000" dirty="0">
                          <a:effectLst/>
                          <a:latin typeface="Times New Roman" panose="02020603050405020304" pitchFamily="18" charset="0"/>
                          <a:cs typeface="Times New Roman" panose="02020603050405020304" pitchFamily="18" charset="0"/>
                        </a:rPr>
                        <a:t>Gas-liquid contactor type</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spcBef>
                          <a:spcPts val="600"/>
                        </a:spcBef>
                        <a:spcAft>
                          <a:spcPts val="600"/>
                        </a:spcAft>
                      </a:pPr>
                      <a:r>
                        <a:rPr lang="en-US" sz="1000" dirty="0">
                          <a:effectLst/>
                          <a:latin typeface="Times New Roman" panose="02020603050405020304" pitchFamily="18" charset="0"/>
                          <a:cs typeface="Times New Roman" panose="02020603050405020304" pitchFamily="18" charset="0"/>
                        </a:rPr>
                        <a:t>Advantages</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spcBef>
                          <a:spcPts val="600"/>
                        </a:spcBef>
                        <a:spcAft>
                          <a:spcPts val="600"/>
                        </a:spcAft>
                      </a:pPr>
                      <a:r>
                        <a:rPr lang="en-US" sz="1000" dirty="0">
                          <a:effectLst/>
                          <a:latin typeface="Times New Roman" panose="02020603050405020304" pitchFamily="18" charset="0"/>
                          <a:cs typeface="Times New Roman" panose="02020603050405020304" pitchFamily="18" charset="0"/>
                        </a:rPr>
                        <a:t>Disadvantages</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085229586"/>
                  </a:ext>
                </a:extLst>
              </a:tr>
              <a:tr h="459085">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Packed Bed</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 Low gas-side pressure drop</a:t>
                      </a:r>
                      <a:endParaRPr lang="en-CA" sz="1000" dirty="0">
                        <a:effectLst/>
                        <a:latin typeface="Times New Roman" panose="02020603050405020304" pitchFamily="18" charset="0"/>
                        <a:cs typeface="Times New Roman" panose="02020603050405020304" pitchFamily="18" charset="0"/>
                      </a:endParaRPr>
                    </a:p>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Can handle foaling liquids</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Sensitive to solid impurities</a:t>
                      </a:r>
                      <a:endParaRPr lang="en-CA" sz="1000" dirty="0">
                        <a:effectLst/>
                        <a:latin typeface="Times New Roman" panose="02020603050405020304" pitchFamily="18" charset="0"/>
                        <a:cs typeface="Times New Roman" panose="02020603050405020304" pitchFamily="18" charset="0"/>
                      </a:endParaRPr>
                    </a:p>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91174179"/>
                  </a:ext>
                </a:extLst>
              </a:tr>
              <a:tr h="600342">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Rotating packed bed</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Maximize the gas-liquid contact area</a:t>
                      </a:r>
                      <a:endParaRPr lang="en-CA" sz="1000" dirty="0">
                        <a:effectLst/>
                        <a:latin typeface="Times New Roman" panose="02020603050405020304" pitchFamily="18" charset="0"/>
                        <a:cs typeface="Times New Roman" panose="02020603050405020304" pitchFamily="18" charset="0"/>
                      </a:endParaRPr>
                    </a:p>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Higher mass transfer rates</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Complicated structure</a:t>
                      </a:r>
                      <a:endParaRPr lang="en-CA" sz="1000" dirty="0">
                        <a:effectLst/>
                        <a:latin typeface="Times New Roman" panose="02020603050405020304" pitchFamily="18" charset="0"/>
                        <a:cs typeface="Times New Roman" panose="02020603050405020304" pitchFamily="18" charset="0"/>
                      </a:endParaRPr>
                    </a:p>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High pressure drop and high-power consumption</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75731775"/>
                  </a:ext>
                </a:extLst>
              </a:tr>
              <a:tr h="918171">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Tray</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Can accommodate heat exchangers on trays</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Not appropriate for foaming and corrosive liquids</a:t>
                      </a:r>
                      <a:endParaRPr lang="en-CA" sz="1000" dirty="0">
                        <a:effectLst/>
                        <a:latin typeface="Times New Roman" panose="02020603050405020304" pitchFamily="18" charset="0"/>
                        <a:cs typeface="Times New Roman" panose="02020603050405020304" pitchFamily="18" charset="0"/>
                      </a:endParaRPr>
                    </a:p>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High gas-side pressure drop</a:t>
                      </a:r>
                      <a:endParaRPr lang="en-CA" sz="1000" dirty="0">
                        <a:effectLst/>
                        <a:latin typeface="Times New Roman" panose="02020603050405020304" pitchFamily="18" charset="0"/>
                        <a:cs typeface="Times New Roman" panose="02020603050405020304" pitchFamily="18" charset="0"/>
                      </a:endParaRPr>
                    </a:p>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High operating cost</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148560029"/>
                  </a:ext>
                </a:extLst>
              </a:tr>
              <a:tr h="459085">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Bubble column </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Simple construction</a:t>
                      </a:r>
                      <a:endParaRPr lang="en-CA" sz="1000" dirty="0">
                        <a:effectLst/>
                        <a:latin typeface="Times New Roman" panose="02020603050405020304" pitchFamily="18" charset="0"/>
                        <a:cs typeface="Times New Roman" panose="02020603050405020304" pitchFamily="18" charset="0"/>
                      </a:endParaRPr>
                    </a:p>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Low capital and maintenance costs</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High gas-side pressure drop</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947931606"/>
                  </a:ext>
                </a:extLst>
              </a:tr>
              <a:tr h="459085">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Spray</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Low gas phase pressure drop</a:t>
                      </a:r>
                      <a:endParaRPr lang="en-CA" sz="1000" dirty="0">
                        <a:effectLst/>
                        <a:latin typeface="Times New Roman" panose="02020603050405020304" pitchFamily="18" charset="0"/>
                        <a:cs typeface="Times New Roman" panose="02020603050405020304" pitchFamily="18" charset="0"/>
                      </a:endParaRPr>
                    </a:p>
                    <a:p>
                      <a:pPr marL="171450" indent="-171450" algn="l">
                        <a:spcBef>
                          <a:spcPts val="600"/>
                        </a:spcBef>
                        <a:spcAft>
                          <a:spcPts val="600"/>
                        </a:spcAft>
                        <a:buFontTx/>
                        <a:buChar char="-"/>
                      </a:pPr>
                      <a:r>
                        <a:rPr lang="en-US" sz="1000" dirty="0">
                          <a:effectLst/>
                          <a:latin typeface="Times New Roman" panose="02020603050405020304" pitchFamily="18" charset="0"/>
                          <a:cs typeface="Times New Roman" panose="02020603050405020304" pitchFamily="18" charset="0"/>
                        </a:rPr>
                        <a:t>Can handle gases with solid particles</a:t>
                      </a:r>
                    </a:p>
                  </a:txBody>
                  <a:tcPr marL="51435" marR="51435" marT="0" marB="0" anchor="ctr"/>
                </a:tc>
                <a:tc>
                  <a:txBody>
                    <a:bodyPr/>
                    <a:lstStyle/>
                    <a:p>
                      <a:pPr algn="l">
                        <a:spcBef>
                          <a:spcPts val="600"/>
                        </a:spcBef>
                        <a:spcAft>
                          <a:spcPts val="600"/>
                        </a:spcAft>
                      </a:pPr>
                      <a:r>
                        <a:rPr lang="en-US" sz="1000" dirty="0">
                          <a:effectLst/>
                          <a:latin typeface="Times New Roman" panose="02020603050405020304" pitchFamily="18" charset="0"/>
                          <a:cs typeface="Times New Roman" panose="02020603050405020304" pitchFamily="18" charset="0"/>
                        </a:rPr>
                        <a:t>- High energy consumption for spraying the liquid phase</a:t>
                      </a:r>
                      <a:endParaRPr lang="en-CA"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183044167"/>
                  </a:ext>
                </a:extLst>
              </a:tr>
            </a:tbl>
          </a:graphicData>
        </a:graphic>
      </p:graphicFrame>
      <p:graphicFrame>
        <p:nvGraphicFramePr>
          <p:cNvPr id="18" name="Content Placeholder 6">
            <a:extLst>
              <a:ext uri="{FF2B5EF4-FFF2-40B4-BE49-F238E27FC236}">
                <a16:creationId xmlns:a16="http://schemas.microsoft.com/office/drawing/2014/main" id="{F0FBED37-4AB3-4413-9AB7-16CBB771EB09}"/>
              </a:ext>
            </a:extLst>
          </p:cNvPr>
          <p:cNvGraphicFramePr>
            <a:graphicFrameLocks noGrp="1"/>
          </p:cNvGraphicFramePr>
          <p:nvPr>
            <p:ph idx="1"/>
          </p:nvPr>
        </p:nvGraphicFramePr>
        <p:xfrm>
          <a:off x="87866" y="4869115"/>
          <a:ext cx="4622644" cy="1739503"/>
        </p:xfrm>
        <a:graphic>
          <a:graphicData uri="http://schemas.openxmlformats.org/drawingml/2006/table">
            <a:tbl>
              <a:tblPr firstRow="1" firstCol="1" bandRow="1">
                <a:tableStyleId>{5C22544A-7EE6-4342-B048-85BDC9FD1C3A}</a:tableStyleId>
              </a:tblPr>
              <a:tblGrid>
                <a:gridCol w="960265">
                  <a:extLst>
                    <a:ext uri="{9D8B030D-6E8A-4147-A177-3AD203B41FA5}">
                      <a16:colId xmlns:a16="http://schemas.microsoft.com/office/drawing/2014/main" val="3115683204"/>
                    </a:ext>
                  </a:extLst>
                </a:gridCol>
                <a:gridCol w="2059934">
                  <a:extLst>
                    <a:ext uri="{9D8B030D-6E8A-4147-A177-3AD203B41FA5}">
                      <a16:colId xmlns:a16="http://schemas.microsoft.com/office/drawing/2014/main" val="3308170442"/>
                    </a:ext>
                  </a:extLst>
                </a:gridCol>
                <a:gridCol w="1602445">
                  <a:extLst>
                    <a:ext uri="{9D8B030D-6E8A-4147-A177-3AD203B41FA5}">
                      <a16:colId xmlns:a16="http://schemas.microsoft.com/office/drawing/2014/main" val="3877560593"/>
                    </a:ext>
                  </a:extLst>
                </a:gridCol>
              </a:tblGrid>
              <a:tr h="523872">
                <a:tc>
                  <a:txBody>
                    <a:bodyPr/>
                    <a:lstStyle/>
                    <a:p>
                      <a:pPr marL="0" marR="0" algn="ctr" defTabSz="914400" rtl="0" eaLnBrk="1" latinLnBrk="0" hangingPunct="1">
                        <a:lnSpc>
                          <a:spcPct val="107000"/>
                        </a:lnSpc>
                        <a:spcBef>
                          <a:spcPts val="600"/>
                        </a:spcBef>
                        <a:spcAft>
                          <a:spcPts val="600"/>
                        </a:spcAft>
                      </a:pPr>
                      <a:r>
                        <a:rPr lang="en-US" sz="1000" b="1" kern="1200" dirty="0">
                          <a:solidFill>
                            <a:schemeClr val="lt1"/>
                          </a:solidFill>
                          <a:effectLst/>
                          <a:latin typeface="Times New Roman" panose="02020603050405020304" pitchFamily="18" charset="0"/>
                          <a:ea typeface="+mn-ea"/>
                          <a:cs typeface="Times New Roman" panose="02020603050405020304" pitchFamily="18" charset="0"/>
                        </a:rPr>
                        <a:t>Gas-liquid contactor type</a:t>
                      </a:r>
                    </a:p>
                  </a:txBody>
                  <a:tcPr marL="51435" marR="51435" marT="0" marB="0" anchor="ctr"/>
                </a:tc>
                <a:tc>
                  <a:txBody>
                    <a:bodyPr/>
                    <a:lstStyle/>
                    <a:p>
                      <a:pPr marL="0" marR="0" algn="ctr" defTabSz="914400" rtl="0" eaLnBrk="1" latinLnBrk="0" hangingPunct="1">
                        <a:lnSpc>
                          <a:spcPct val="107000"/>
                        </a:lnSpc>
                        <a:spcBef>
                          <a:spcPts val="600"/>
                        </a:spcBef>
                        <a:spcAft>
                          <a:spcPts val="600"/>
                        </a:spcAft>
                      </a:pPr>
                      <a:r>
                        <a:rPr lang="en-US" sz="1000" b="1" kern="1200" dirty="0">
                          <a:solidFill>
                            <a:schemeClr val="lt1"/>
                          </a:solidFill>
                          <a:effectLst/>
                          <a:latin typeface="Times New Roman" panose="02020603050405020304" pitchFamily="18" charset="0"/>
                          <a:ea typeface="+mn-ea"/>
                          <a:cs typeface="Times New Roman" panose="02020603050405020304" pitchFamily="18" charset="0"/>
                        </a:rPr>
                        <a:t>Gas-phase mass transfer coefficient</a:t>
                      </a:r>
                    </a:p>
                  </a:txBody>
                  <a:tcPr marL="51435" marR="51435" marT="0" marB="0" anchor="ctr"/>
                </a:tc>
                <a:tc>
                  <a:txBody>
                    <a:bodyPr/>
                    <a:lstStyle/>
                    <a:p>
                      <a:pPr marL="0" marR="0" algn="ctr" defTabSz="914400" rtl="0" eaLnBrk="1" latinLnBrk="0" hangingPunct="1">
                        <a:lnSpc>
                          <a:spcPct val="107000"/>
                        </a:lnSpc>
                        <a:spcBef>
                          <a:spcPts val="600"/>
                        </a:spcBef>
                        <a:spcAft>
                          <a:spcPts val="600"/>
                        </a:spcAft>
                      </a:pPr>
                      <a:r>
                        <a:rPr lang="en-US" sz="1000" b="1" kern="1200" dirty="0">
                          <a:solidFill>
                            <a:schemeClr val="lt1"/>
                          </a:solidFill>
                          <a:effectLst/>
                          <a:latin typeface="Times New Roman" panose="02020603050405020304" pitchFamily="18" charset="0"/>
                          <a:ea typeface="+mn-ea"/>
                          <a:cs typeface="Times New Roman" panose="02020603050405020304" pitchFamily="18" charset="0"/>
                        </a:rPr>
                        <a:t>Interfacial area (m²/m³)</a:t>
                      </a:r>
                    </a:p>
                  </a:txBody>
                  <a:tcPr marL="51435" marR="51435" marT="0" marB="0" anchor="ctr"/>
                </a:tc>
                <a:extLst>
                  <a:ext uri="{0D108BD9-81ED-4DB2-BD59-A6C34878D82A}">
                    <a16:rowId xmlns:a16="http://schemas.microsoft.com/office/drawing/2014/main" val="356118048"/>
                  </a:ext>
                </a:extLst>
              </a:tr>
              <a:tr h="204503">
                <a:tc>
                  <a:txBody>
                    <a:bodyPr/>
                    <a:lstStyle/>
                    <a:p>
                      <a:pPr marL="0" marR="0" algn="l" defTabSz="914400" rtl="0" eaLnBrk="1" latinLnBrk="0" hangingPunct="1">
                        <a:lnSpc>
                          <a:spcPct val="107000"/>
                        </a:lnSpc>
                        <a:spcBef>
                          <a:spcPts val="600"/>
                        </a:spcBef>
                        <a:spcAft>
                          <a:spcPts val="600"/>
                        </a:spcAft>
                      </a:pPr>
                      <a:r>
                        <a:rPr lang="en-US" sz="1000" b="1" kern="1200" dirty="0">
                          <a:solidFill>
                            <a:schemeClr val="lt1"/>
                          </a:solidFill>
                          <a:effectLst/>
                          <a:latin typeface="Times New Roman" panose="02020603050405020304" pitchFamily="18" charset="0"/>
                          <a:ea typeface="+mn-ea"/>
                          <a:cs typeface="Times New Roman" panose="02020603050405020304" pitchFamily="18" charset="0"/>
                        </a:rPr>
                        <a:t>Packed Bed</a:t>
                      </a:r>
                    </a:p>
                  </a:txBody>
                  <a:tcPr marL="51435" marR="51435" marT="0" marB="0" anchor="ctr"/>
                </a:tc>
                <a:tc>
                  <a:txBody>
                    <a:bodyPr/>
                    <a:lstStyle/>
                    <a:p>
                      <a:pPr marL="0" marR="0" algn="ctr">
                        <a:lnSpc>
                          <a:spcPct val="107000"/>
                        </a:lnSpc>
                        <a:spcBef>
                          <a:spcPts val="0"/>
                        </a:spcBef>
                        <a:spcAft>
                          <a:spcPts val="0"/>
                        </a:spcAft>
                      </a:pPr>
                      <a:r>
                        <a:rPr lang="en-US" sz="1000" kern="1200" dirty="0">
                          <a:solidFill>
                            <a:schemeClr val="dk1"/>
                          </a:solidFill>
                          <a:effectLst/>
                          <a:latin typeface="Times New Roman" panose="02020603050405020304" pitchFamily="18" charset="0"/>
                          <a:ea typeface="+mn-ea"/>
                          <a:cs typeface="Times New Roman" panose="02020603050405020304" pitchFamily="18" charset="0"/>
                        </a:rPr>
                        <a:t>0.5–2.0</a:t>
                      </a:r>
                    </a:p>
                  </a:txBody>
                  <a:tcPr marL="51435" marR="51435" marT="0" marB="0" anchor="ctr"/>
                </a:tc>
                <a:tc>
                  <a:txBody>
                    <a:bodyPr/>
                    <a:lstStyle/>
                    <a:p>
                      <a:pPr marL="0" marR="0" algn="ctr">
                        <a:lnSpc>
                          <a:spcPct val="107000"/>
                        </a:lnSpc>
                        <a:spcBef>
                          <a:spcPts val="0"/>
                        </a:spcBef>
                        <a:spcAft>
                          <a:spcPts val="0"/>
                        </a:spcAft>
                      </a:pPr>
                      <a:r>
                        <a:rPr lang="en-US" sz="1000" kern="1200" dirty="0">
                          <a:solidFill>
                            <a:schemeClr val="dk1"/>
                          </a:solidFill>
                          <a:effectLst/>
                          <a:latin typeface="Times New Roman" panose="02020603050405020304" pitchFamily="18" charset="0"/>
                          <a:ea typeface="+mn-ea"/>
                          <a:cs typeface="Times New Roman" panose="02020603050405020304" pitchFamily="18" charset="0"/>
                        </a:rPr>
                        <a:t>100–300</a:t>
                      </a:r>
                    </a:p>
                  </a:txBody>
                  <a:tcPr marL="51435" marR="51435" marT="0" marB="0" anchor="ctr"/>
                </a:tc>
                <a:extLst>
                  <a:ext uri="{0D108BD9-81ED-4DB2-BD59-A6C34878D82A}">
                    <a16:rowId xmlns:a16="http://schemas.microsoft.com/office/drawing/2014/main" val="3816325210"/>
                  </a:ext>
                </a:extLst>
              </a:tr>
              <a:tr h="397619">
                <a:tc>
                  <a:txBody>
                    <a:bodyPr/>
                    <a:lstStyle/>
                    <a:p>
                      <a:pPr marL="0" marR="0" algn="l" defTabSz="914400" rtl="0" eaLnBrk="1" latinLnBrk="0" hangingPunct="1">
                        <a:lnSpc>
                          <a:spcPct val="107000"/>
                        </a:lnSpc>
                        <a:spcBef>
                          <a:spcPts val="600"/>
                        </a:spcBef>
                        <a:spcAft>
                          <a:spcPts val="600"/>
                        </a:spcAft>
                      </a:pPr>
                      <a:r>
                        <a:rPr lang="en-US" sz="1000" b="1" kern="1200" dirty="0">
                          <a:solidFill>
                            <a:schemeClr val="lt1"/>
                          </a:solidFill>
                          <a:effectLst/>
                          <a:latin typeface="Times New Roman" panose="02020603050405020304" pitchFamily="18" charset="0"/>
                          <a:ea typeface="+mn-ea"/>
                          <a:cs typeface="Times New Roman" panose="02020603050405020304" pitchFamily="18" charset="0"/>
                        </a:rPr>
                        <a:t>Rotating packed bed</a:t>
                      </a:r>
                    </a:p>
                  </a:txBody>
                  <a:tcPr marL="51435" marR="51435" marT="0" marB="0" anchor="ctr"/>
                </a:tc>
                <a:tc>
                  <a:txBody>
                    <a:bodyPr/>
                    <a:lstStyle/>
                    <a:p>
                      <a:pPr marL="0" marR="0" algn="ctr">
                        <a:lnSpc>
                          <a:spcPct val="107000"/>
                        </a:lnSpc>
                        <a:spcBef>
                          <a:spcPts val="0"/>
                        </a:spcBef>
                        <a:spcAft>
                          <a:spcPts val="0"/>
                        </a:spcAft>
                      </a:pPr>
                      <a:r>
                        <a:rPr lang="en-US" sz="1000" kern="1200" dirty="0">
                          <a:solidFill>
                            <a:schemeClr val="dk1"/>
                          </a:solidFill>
                          <a:effectLst/>
                          <a:latin typeface="Times New Roman" panose="02020603050405020304" pitchFamily="18" charset="0"/>
                          <a:ea typeface="+mn-ea"/>
                          <a:cs typeface="Times New Roman" panose="02020603050405020304" pitchFamily="18" charset="0"/>
                        </a:rPr>
                        <a:t>1.0-8</a:t>
                      </a:r>
                    </a:p>
                  </a:txBody>
                  <a:tcPr marL="51435" marR="51435" marT="0" marB="0" anchor="ctr"/>
                </a:tc>
                <a:tc>
                  <a:txBody>
                    <a:bodyPr/>
                    <a:lstStyle/>
                    <a:p>
                      <a:pPr marL="0" marR="0" algn="ctr">
                        <a:lnSpc>
                          <a:spcPct val="107000"/>
                        </a:lnSpc>
                        <a:spcBef>
                          <a:spcPts val="0"/>
                        </a:spcBef>
                        <a:spcAft>
                          <a:spcPts val="0"/>
                        </a:spcAft>
                      </a:pPr>
                      <a:r>
                        <a:rPr lang="en-US" sz="1000" kern="1200" dirty="0">
                          <a:solidFill>
                            <a:schemeClr val="dk1"/>
                          </a:solidFill>
                          <a:effectLst/>
                          <a:latin typeface="Times New Roman" panose="02020603050405020304" pitchFamily="18" charset="0"/>
                          <a:ea typeface="+mn-ea"/>
                          <a:cs typeface="Times New Roman" panose="02020603050405020304" pitchFamily="18" charset="0"/>
                        </a:rPr>
                        <a:t>200-1000</a:t>
                      </a:r>
                    </a:p>
                  </a:txBody>
                  <a:tcPr marL="51435" marR="51435" marT="0" marB="0" anchor="ctr"/>
                </a:tc>
                <a:extLst>
                  <a:ext uri="{0D108BD9-81ED-4DB2-BD59-A6C34878D82A}">
                    <a16:rowId xmlns:a16="http://schemas.microsoft.com/office/drawing/2014/main" val="1791904761"/>
                  </a:ext>
                </a:extLst>
              </a:tr>
              <a:tr h="204503">
                <a:tc>
                  <a:txBody>
                    <a:bodyPr/>
                    <a:lstStyle/>
                    <a:p>
                      <a:pPr marL="0" marR="0" algn="l" defTabSz="914400" rtl="0" eaLnBrk="1" latinLnBrk="0" hangingPunct="1">
                        <a:lnSpc>
                          <a:spcPct val="107000"/>
                        </a:lnSpc>
                        <a:spcBef>
                          <a:spcPts val="600"/>
                        </a:spcBef>
                        <a:spcAft>
                          <a:spcPts val="600"/>
                        </a:spcAft>
                      </a:pPr>
                      <a:r>
                        <a:rPr lang="en-US" sz="1000" b="1" kern="1200" dirty="0">
                          <a:solidFill>
                            <a:schemeClr val="lt1"/>
                          </a:solidFill>
                          <a:effectLst/>
                          <a:latin typeface="Times New Roman" panose="02020603050405020304" pitchFamily="18" charset="0"/>
                          <a:ea typeface="+mn-ea"/>
                          <a:cs typeface="Times New Roman" panose="02020603050405020304" pitchFamily="18" charset="0"/>
                        </a:rPr>
                        <a:t>Tray</a:t>
                      </a:r>
                    </a:p>
                  </a:txBody>
                  <a:tcPr marL="51435" marR="51435" marT="0" marB="0" anchor="ctr"/>
                </a:tc>
                <a:tc>
                  <a:txBody>
                    <a:bodyPr/>
                    <a:lstStyle/>
                    <a:p>
                      <a:pPr marL="0" marR="0" algn="ctr">
                        <a:lnSpc>
                          <a:spcPct val="107000"/>
                        </a:lnSpc>
                        <a:spcBef>
                          <a:spcPts val="0"/>
                        </a:spcBef>
                        <a:spcAft>
                          <a:spcPts val="0"/>
                        </a:spcAft>
                      </a:pPr>
                      <a:r>
                        <a:rPr lang="en-US" sz="1000" kern="1200" dirty="0">
                          <a:solidFill>
                            <a:schemeClr val="dk1"/>
                          </a:solidFill>
                          <a:effectLst/>
                          <a:latin typeface="Times New Roman" panose="02020603050405020304" pitchFamily="18" charset="0"/>
                          <a:ea typeface="+mn-ea"/>
                          <a:cs typeface="Times New Roman" panose="02020603050405020304" pitchFamily="18" charset="0"/>
                        </a:rPr>
                        <a:t>0.5–1.0</a:t>
                      </a:r>
                    </a:p>
                  </a:txBody>
                  <a:tcPr marL="51435" marR="51435" marT="0" marB="0" anchor="ctr"/>
                </a:tc>
                <a:tc>
                  <a:txBody>
                    <a:bodyPr/>
                    <a:lstStyle/>
                    <a:p>
                      <a:pPr marL="0" marR="0" algn="ctr">
                        <a:lnSpc>
                          <a:spcPct val="107000"/>
                        </a:lnSpc>
                        <a:spcBef>
                          <a:spcPts val="0"/>
                        </a:spcBef>
                        <a:spcAft>
                          <a:spcPts val="0"/>
                        </a:spcAft>
                      </a:pPr>
                      <a:r>
                        <a:rPr lang="en-US" sz="1000" kern="1200" dirty="0">
                          <a:solidFill>
                            <a:schemeClr val="dk1"/>
                          </a:solidFill>
                          <a:effectLst/>
                          <a:latin typeface="Times New Roman" panose="02020603050405020304" pitchFamily="18" charset="0"/>
                          <a:ea typeface="+mn-ea"/>
                          <a:cs typeface="Times New Roman" panose="02020603050405020304" pitchFamily="18" charset="0"/>
                        </a:rPr>
                        <a:t>100–400</a:t>
                      </a:r>
                    </a:p>
                  </a:txBody>
                  <a:tcPr marL="51435" marR="51435" marT="0" marB="0" anchor="ctr"/>
                </a:tc>
                <a:extLst>
                  <a:ext uri="{0D108BD9-81ED-4DB2-BD59-A6C34878D82A}">
                    <a16:rowId xmlns:a16="http://schemas.microsoft.com/office/drawing/2014/main" val="4062119267"/>
                  </a:ext>
                </a:extLst>
              </a:tr>
              <a:tr h="204503">
                <a:tc>
                  <a:txBody>
                    <a:bodyPr/>
                    <a:lstStyle/>
                    <a:p>
                      <a:pPr marL="0" marR="0" algn="l" defTabSz="914400" rtl="0" eaLnBrk="1" latinLnBrk="0" hangingPunct="1">
                        <a:lnSpc>
                          <a:spcPct val="107000"/>
                        </a:lnSpc>
                        <a:spcBef>
                          <a:spcPts val="600"/>
                        </a:spcBef>
                        <a:spcAft>
                          <a:spcPts val="600"/>
                        </a:spcAft>
                      </a:pPr>
                      <a:r>
                        <a:rPr lang="en-US" sz="1000" b="1" kern="1200" dirty="0">
                          <a:solidFill>
                            <a:schemeClr val="lt1"/>
                          </a:solidFill>
                          <a:effectLst/>
                          <a:latin typeface="Times New Roman" panose="02020603050405020304" pitchFamily="18" charset="0"/>
                          <a:ea typeface="+mn-ea"/>
                          <a:cs typeface="Times New Roman" panose="02020603050405020304" pitchFamily="18" charset="0"/>
                        </a:rPr>
                        <a:t>Bubble</a:t>
                      </a:r>
                    </a:p>
                  </a:txBody>
                  <a:tcPr marL="51435" marR="51435" marT="0" marB="0" anchor="ctr"/>
                </a:tc>
                <a:tc>
                  <a:txBody>
                    <a:bodyPr/>
                    <a:lstStyle/>
                    <a:p>
                      <a:pPr marL="0" marR="0" algn="ctr">
                        <a:lnSpc>
                          <a:spcPct val="107000"/>
                        </a:lnSpc>
                        <a:spcBef>
                          <a:spcPts val="0"/>
                        </a:spcBef>
                        <a:spcAft>
                          <a:spcPts val="0"/>
                        </a:spcAft>
                      </a:pPr>
                      <a:r>
                        <a:rPr lang="en-US" sz="1000" kern="1200">
                          <a:solidFill>
                            <a:schemeClr val="dk1"/>
                          </a:solidFill>
                          <a:effectLst/>
                          <a:latin typeface="Times New Roman" panose="02020603050405020304" pitchFamily="18" charset="0"/>
                          <a:ea typeface="+mn-ea"/>
                          <a:cs typeface="Times New Roman" panose="02020603050405020304" pitchFamily="18" charset="0"/>
                        </a:rPr>
                        <a:t>0.4–1.0</a:t>
                      </a:r>
                    </a:p>
                  </a:txBody>
                  <a:tcPr marL="51435" marR="51435" marT="0" marB="0" anchor="ctr"/>
                </a:tc>
                <a:tc>
                  <a:txBody>
                    <a:bodyPr/>
                    <a:lstStyle/>
                    <a:p>
                      <a:pPr marL="0" marR="0" algn="ctr">
                        <a:lnSpc>
                          <a:spcPct val="107000"/>
                        </a:lnSpc>
                        <a:spcBef>
                          <a:spcPts val="0"/>
                        </a:spcBef>
                        <a:spcAft>
                          <a:spcPts val="0"/>
                        </a:spcAft>
                      </a:pPr>
                      <a:r>
                        <a:rPr lang="en-US" sz="1000" kern="1200" dirty="0">
                          <a:solidFill>
                            <a:schemeClr val="dk1"/>
                          </a:solidFill>
                          <a:effectLst/>
                          <a:latin typeface="Times New Roman" panose="02020603050405020304" pitchFamily="18" charset="0"/>
                          <a:ea typeface="+mn-ea"/>
                          <a:cs typeface="Times New Roman" panose="02020603050405020304" pitchFamily="18" charset="0"/>
                        </a:rPr>
                        <a:t>10–30</a:t>
                      </a:r>
                    </a:p>
                  </a:txBody>
                  <a:tcPr marL="51435" marR="51435" marT="0" marB="0" anchor="ctr"/>
                </a:tc>
                <a:extLst>
                  <a:ext uri="{0D108BD9-81ED-4DB2-BD59-A6C34878D82A}">
                    <a16:rowId xmlns:a16="http://schemas.microsoft.com/office/drawing/2014/main" val="1015053518"/>
                  </a:ext>
                </a:extLst>
              </a:tr>
              <a:tr h="204503">
                <a:tc>
                  <a:txBody>
                    <a:bodyPr/>
                    <a:lstStyle/>
                    <a:p>
                      <a:pPr marL="0" marR="0" algn="l" defTabSz="914400" rtl="0" eaLnBrk="1" latinLnBrk="0" hangingPunct="1">
                        <a:lnSpc>
                          <a:spcPct val="107000"/>
                        </a:lnSpc>
                        <a:spcBef>
                          <a:spcPts val="600"/>
                        </a:spcBef>
                        <a:spcAft>
                          <a:spcPts val="600"/>
                        </a:spcAft>
                      </a:pPr>
                      <a:r>
                        <a:rPr lang="en-US" sz="900" b="1" kern="1200" dirty="0">
                          <a:solidFill>
                            <a:schemeClr val="lt1"/>
                          </a:solidFill>
                          <a:effectLst/>
                          <a:latin typeface="Times New Roman" panose="02020603050405020304" pitchFamily="18" charset="0"/>
                          <a:ea typeface="+mn-ea"/>
                          <a:cs typeface="Times New Roman" panose="02020603050405020304" pitchFamily="18" charset="0"/>
                        </a:rPr>
                        <a:t>Spray</a:t>
                      </a:r>
                    </a:p>
                  </a:txBody>
                  <a:tcPr marL="51435" marR="51435" marT="0" marB="0" anchor="ctr"/>
                </a:tc>
                <a:tc>
                  <a:txBody>
                    <a:bodyPr/>
                    <a:lstStyle/>
                    <a:p>
                      <a:pPr marL="0" marR="0" algn="ctr">
                        <a:lnSpc>
                          <a:spcPct val="107000"/>
                        </a:lnSpc>
                        <a:spcBef>
                          <a:spcPts val="0"/>
                        </a:spcBef>
                        <a:spcAft>
                          <a:spcPts val="0"/>
                        </a:spcAft>
                      </a:pPr>
                      <a:r>
                        <a:rPr lang="en-US" sz="1100" kern="1200" dirty="0">
                          <a:solidFill>
                            <a:schemeClr val="dk1"/>
                          </a:solidFill>
                          <a:effectLst/>
                          <a:latin typeface="Times New Roman" panose="02020603050405020304" pitchFamily="18" charset="0"/>
                          <a:ea typeface="+mn-ea"/>
                          <a:cs typeface="Times New Roman" panose="02020603050405020304" pitchFamily="18" charset="0"/>
                        </a:rPr>
                        <a:t>0.1–0.8</a:t>
                      </a:r>
                    </a:p>
                  </a:txBody>
                  <a:tcPr marL="51435" marR="51435" marT="0" marB="0" anchor="ctr"/>
                </a:tc>
                <a:tc>
                  <a:txBody>
                    <a:bodyPr/>
                    <a:lstStyle/>
                    <a:p>
                      <a:pPr marL="0" marR="0" algn="ctr">
                        <a:lnSpc>
                          <a:spcPct val="107000"/>
                        </a:lnSpc>
                        <a:spcBef>
                          <a:spcPts val="0"/>
                        </a:spcBef>
                        <a:spcAft>
                          <a:spcPts val="0"/>
                        </a:spcAft>
                      </a:pPr>
                      <a:r>
                        <a:rPr lang="en-US" sz="1100" kern="1200" dirty="0">
                          <a:solidFill>
                            <a:schemeClr val="dk1"/>
                          </a:solidFill>
                          <a:effectLst/>
                          <a:latin typeface="Times New Roman" panose="02020603050405020304" pitchFamily="18" charset="0"/>
                          <a:ea typeface="+mn-ea"/>
                          <a:cs typeface="Times New Roman" panose="02020603050405020304" pitchFamily="18" charset="0"/>
                        </a:rPr>
                        <a:t>20–80</a:t>
                      </a:r>
                    </a:p>
                  </a:txBody>
                  <a:tcPr marL="51435" marR="51435" marT="0" marB="0" anchor="ctr"/>
                </a:tc>
                <a:extLst>
                  <a:ext uri="{0D108BD9-81ED-4DB2-BD59-A6C34878D82A}">
                    <a16:rowId xmlns:a16="http://schemas.microsoft.com/office/drawing/2014/main" val="3150905554"/>
                  </a:ext>
                </a:extLst>
              </a:tr>
            </a:tbl>
          </a:graphicData>
        </a:graphic>
      </p:graphicFrame>
      <p:sp>
        <p:nvSpPr>
          <p:cNvPr id="3" name="Frame 2">
            <a:extLst>
              <a:ext uri="{FF2B5EF4-FFF2-40B4-BE49-F238E27FC236}">
                <a16:creationId xmlns:a16="http://schemas.microsoft.com/office/drawing/2014/main" id="{26803C9F-70C5-4318-B1C0-9D43B1F74A95}"/>
              </a:ext>
            </a:extLst>
          </p:cNvPr>
          <p:cNvSpPr/>
          <p:nvPr/>
        </p:nvSpPr>
        <p:spPr>
          <a:xfrm>
            <a:off x="115288" y="2111434"/>
            <a:ext cx="4622643" cy="594064"/>
          </a:xfrm>
          <a:prstGeom prst="frame">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ame 19">
            <a:extLst>
              <a:ext uri="{FF2B5EF4-FFF2-40B4-BE49-F238E27FC236}">
                <a16:creationId xmlns:a16="http://schemas.microsoft.com/office/drawing/2014/main" id="{03C5DC20-88CF-46C7-A608-53E396E4D40A}"/>
              </a:ext>
            </a:extLst>
          </p:cNvPr>
          <p:cNvSpPr/>
          <p:nvPr/>
        </p:nvSpPr>
        <p:spPr>
          <a:xfrm>
            <a:off x="115289" y="5569732"/>
            <a:ext cx="4595219" cy="465308"/>
          </a:xfrm>
          <a:prstGeom prst="frame">
            <a:avLst>
              <a:gd name="adj1" fmla="val 42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048AC131-3B38-46EE-8551-6B20C6B04EFD}"/>
              </a:ext>
            </a:extLst>
          </p:cNvPr>
          <p:cNvPicPr>
            <a:picLocks noChangeAspect="1"/>
          </p:cNvPicPr>
          <p:nvPr/>
        </p:nvPicPr>
        <p:blipFill>
          <a:blip r:embed="rId3"/>
          <a:stretch>
            <a:fillRect/>
          </a:stretch>
        </p:blipFill>
        <p:spPr>
          <a:xfrm>
            <a:off x="5021359" y="1471354"/>
            <a:ext cx="3952750" cy="2369126"/>
          </a:xfrm>
          <a:prstGeom prst="rect">
            <a:avLst/>
          </a:prstGeom>
        </p:spPr>
      </p:pic>
    </p:spTree>
    <p:extLst>
      <p:ext uri="{BB962C8B-B14F-4D97-AF65-F5344CB8AC3E}">
        <p14:creationId xmlns:p14="http://schemas.microsoft.com/office/powerpoint/2010/main" val="3958033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9978" y="281723"/>
            <a:ext cx="8463022" cy="745732"/>
          </a:xfrm>
        </p:spPr>
        <p:txBody>
          <a:bodyPr>
            <a:normAutofit/>
          </a:bodyPr>
          <a:lstStyle/>
          <a:p>
            <a:r>
              <a:rPr lang="en-CA" sz="2800" dirty="0">
                <a:latin typeface="Cambria" pitchFamily="18" charset="0"/>
              </a:rPr>
              <a:t> </a:t>
            </a:r>
            <a:r>
              <a:rPr lang="en-CA" sz="1800" dirty="0">
                <a:latin typeface="Arial" panose="020B0604020202020204" pitchFamily="34" charset="0"/>
                <a:cs typeface="Arial" panose="020B0604020202020204" pitchFamily="34" charset="0"/>
              </a:rPr>
              <a:t>Microwave fundamentals</a:t>
            </a:r>
          </a:p>
        </p:txBody>
      </p:sp>
      <p:pic>
        <p:nvPicPr>
          <p:cNvPr id="98306" name="Picture 2" descr="C:\Users\admin\Desktop\Picatures\httpwww.electrical-res.comEX10-17-19SURA_Electromagnetic_Spectrum_Full_Chart.jpg.jpg"/>
          <p:cNvPicPr>
            <a:picLocks noChangeAspect="1" noChangeArrowheads="1"/>
          </p:cNvPicPr>
          <p:nvPr/>
        </p:nvPicPr>
        <p:blipFill>
          <a:blip r:embed="rId3" cstate="print"/>
          <a:srcRect/>
          <a:stretch>
            <a:fillRect/>
          </a:stretch>
        </p:blipFill>
        <p:spPr bwMode="auto">
          <a:xfrm>
            <a:off x="920700" y="1258175"/>
            <a:ext cx="7229574" cy="5546829"/>
          </a:xfrm>
          <a:prstGeom prst="rect">
            <a:avLst/>
          </a:prstGeom>
          <a:noFill/>
        </p:spPr>
      </p:pic>
      <p:sp>
        <p:nvSpPr>
          <p:cNvPr id="11" name="Rounded Rectangle 10"/>
          <p:cNvSpPr/>
          <p:nvPr/>
        </p:nvSpPr>
        <p:spPr>
          <a:xfrm>
            <a:off x="2892402" y="2288088"/>
            <a:ext cx="1241442" cy="43815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TextBox 11"/>
          <p:cNvSpPr txBox="1"/>
          <p:nvPr/>
        </p:nvSpPr>
        <p:spPr>
          <a:xfrm>
            <a:off x="4206870" y="3145150"/>
            <a:ext cx="3914766" cy="2954655"/>
          </a:xfrm>
          <a:prstGeom prst="rect">
            <a:avLst/>
          </a:prstGeom>
          <a:solidFill>
            <a:srgbClr val="FFEFEF"/>
          </a:solidFill>
          <a:ln w="57150">
            <a:solidFill>
              <a:srgbClr val="F00A4C"/>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CA" sz="2400" b="0" i="0"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F</a:t>
            </a:r>
            <a:r>
              <a:rPr kumimoji="0" lang="en-CA" sz="1800" b="0" i="0" u="none" strike="noStrike" kern="1200" cap="none" spc="0" normalizeH="0" baseline="0" noProof="0" dirty="0">
                <a:ln>
                  <a:noFill/>
                </a:ln>
                <a:solidFill>
                  <a:prstClr val="black"/>
                </a:solidFill>
                <a:effectLst/>
                <a:uLnTx/>
                <a:uFillTx/>
                <a:latin typeface="Cambria" pitchFamily="18" charset="0"/>
                <a:ea typeface="+mn-ea"/>
                <a:cs typeface="+mn-cs"/>
              </a:rPr>
              <a:t>requency range: 0.3to 300GHz,</a:t>
            </a: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CA" sz="1800" b="0" i="0" u="none" strike="noStrike" kern="1200" cap="none" spc="0" normalizeH="0" baseline="0" noProof="0" dirty="0">
                <a:ln>
                  <a:noFill/>
                </a:ln>
                <a:solidFill>
                  <a:prstClr val="black"/>
                </a:solidFill>
                <a:effectLst/>
                <a:uLnTx/>
                <a:uFillTx/>
                <a:latin typeface="Cambria" pitchFamily="18" charset="0"/>
                <a:ea typeface="+mn-ea"/>
                <a:cs typeface="+mn-cs"/>
              </a:rPr>
              <a:t> Wave length:10</a:t>
            </a:r>
            <a:r>
              <a:rPr kumimoji="0" lang="en-CA" sz="1800" b="0" i="0" u="none" strike="noStrike" kern="1200" cap="none" spc="0" normalizeH="0" baseline="30000" noProof="0" dirty="0">
                <a:ln>
                  <a:noFill/>
                </a:ln>
                <a:solidFill>
                  <a:prstClr val="black"/>
                </a:solidFill>
                <a:effectLst/>
                <a:uLnTx/>
                <a:uFillTx/>
                <a:latin typeface="Cambria" pitchFamily="18" charset="0"/>
                <a:ea typeface="+mn-ea"/>
                <a:cs typeface="+mn-cs"/>
              </a:rPr>
              <a:t>-3</a:t>
            </a:r>
            <a:r>
              <a:rPr kumimoji="0" lang="en-CA" sz="1800" b="0" i="0" u="none" strike="noStrike" kern="1200" cap="none" spc="0" normalizeH="0" baseline="0" noProof="0" dirty="0">
                <a:ln>
                  <a:noFill/>
                </a:ln>
                <a:solidFill>
                  <a:prstClr val="black"/>
                </a:solidFill>
                <a:effectLst/>
                <a:uLnTx/>
                <a:uFillTx/>
                <a:latin typeface="Cambria" pitchFamily="18" charset="0"/>
                <a:ea typeface="+mn-ea"/>
                <a:cs typeface="+mn-cs"/>
              </a:rPr>
              <a:t> to 1m.</a:t>
            </a:r>
          </a:p>
          <a:p>
            <a:pPr marL="0" marR="0" lvl="0" indent="0" algn="just" defTabSz="914400" rtl="0" eaLnBrk="1" fontAlgn="auto" latinLnBrk="0" hangingPunct="1">
              <a:lnSpc>
                <a:spcPct val="100000"/>
              </a:lnSpc>
              <a:spcBef>
                <a:spcPts val="0"/>
              </a:spcBef>
              <a:spcAft>
                <a:spcPts val="0"/>
              </a:spcAft>
              <a:buClrTx/>
              <a:buSzTx/>
              <a:buFontTx/>
              <a:buChar char="-"/>
              <a:tabLst/>
              <a:defRPr/>
            </a:pPr>
            <a:endParaRPr kumimoji="0" lang="en-CA" sz="1800" b="0" i="0" u="none" strike="noStrike" kern="1200" cap="none" spc="0" normalizeH="0" baseline="0" noProof="0" dirty="0">
              <a:ln>
                <a:noFill/>
              </a:ln>
              <a:solidFill>
                <a:prstClr val="black"/>
              </a:solidFill>
              <a:effectLst/>
              <a:uLnTx/>
              <a:uFillTx/>
              <a:latin typeface="Cambria"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CA" sz="1800" b="0" i="0" u="none" strike="noStrike" kern="1200" cap="none" spc="0" normalizeH="0" baseline="0" noProof="0" dirty="0">
                <a:ln>
                  <a:noFill/>
                </a:ln>
                <a:solidFill>
                  <a:prstClr val="black"/>
                </a:solidFill>
                <a:effectLst/>
                <a:uLnTx/>
                <a:uFillTx/>
                <a:latin typeface="Cambria" pitchFamily="18" charset="0"/>
                <a:ea typeface="+mn-ea"/>
                <a:cs typeface="+mn-cs"/>
              </a:rPr>
              <a:t>In North America, the frequencies designated for industrial applications are 0.915, 2.45, 5.8, and 22 GHz. </a:t>
            </a:r>
          </a:p>
          <a:p>
            <a:pPr marL="0" marR="0" lvl="0" indent="0" algn="just" defTabSz="914400" rtl="0" eaLnBrk="1" fontAlgn="auto" latinLnBrk="0" hangingPunct="1">
              <a:lnSpc>
                <a:spcPct val="100000"/>
              </a:lnSpc>
              <a:spcBef>
                <a:spcPts val="0"/>
              </a:spcBef>
              <a:spcAft>
                <a:spcPts val="0"/>
              </a:spcAft>
              <a:buClrTx/>
              <a:buSzTx/>
              <a:buFontTx/>
              <a:buChar char="-"/>
              <a:tabLst/>
              <a:defRPr/>
            </a:pPr>
            <a:endParaRPr kumimoji="0" lang="en-CA" sz="1800" b="0" i="0" u="none" strike="noStrike" kern="1200" cap="none" spc="0" normalizeH="0" baseline="0" noProof="0" dirty="0">
              <a:ln>
                <a:noFill/>
              </a:ln>
              <a:solidFill>
                <a:prstClr val="black"/>
              </a:solidFill>
              <a:effectLst/>
              <a:uLnTx/>
              <a:uFillTx/>
              <a:latin typeface="Cambria"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CA" sz="1800" b="0" i="0" u="none" strike="noStrike" kern="1200" cap="none" spc="0" normalizeH="0" baseline="0" noProof="0" dirty="0">
                <a:ln>
                  <a:noFill/>
                </a:ln>
                <a:solidFill>
                  <a:prstClr val="black"/>
                </a:solidFill>
                <a:effectLst/>
                <a:uLnTx/>
                <a:uFillTx/>
                <a:latin typeface="Cambria" pitchFamily="18" charset="0"/>
                <a:ea typeface="+mn-ea"/>
                <a:cs typeface="+mn-cs"/>
              </a:rPr>
              <a:t>The frequency used in domestic microwave ovens and laboratory reactions is 2.45GHz (12.2 cm)</a:t>
            </a:r>
            <a:endParaRPr kumimoji="0" lang="en-CA"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Rectangle 6"/>
          <p:cNvSpPr/>
          <p:nvPr/>
        </p:nvSpPr>
        <p:spPr>
          <a:xfrm>
            <a:off x="299978" y="1162810"/>
            <a:ext cx="3322683"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500" b="1" i="0" u="none" strike="noStrike" kern="1200" cap="none" spc="0" normalizeH="0" baseline="0" noProof="0" dirty="0">
                <a:ln>
                  <a:noFill/>
                </a:ln>
                <a:solidFill>
                  <a:prstClr val="black"/>
                </a:solidFill>
                <a:effectLst/>
                <a:uLnTx/>
                <a:uFillTx/>
                <a:latin typeface="Cambria" pitchFamily="18" charset="0"/>
                <a:ea typeface="+mn-ea"/>
                <a:cs typeface="+mn-cs"/>
              </a:rPr>
              <a:t>What is Microwaves?</a:t>
            </a:r>
          </a:p>
        </p:txBody>
      </p:sp>
    </p:spTree>
    <p:extLst>
      <p:ext uri="{BB962C8B-B14F-4D97-AF65-F5344CB8AC3E}">
        <p14:creationId xmlns:p14="http://schemas.microsoft.com/office/powerpoint/2010/main" val="4233407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CA" dirty="0"/>
          </a:p>
        </p:txBody>
      </p:sp>
      <p:sp>
        <p:nvSpPr>
          <p:cNvPr id="5" name="Title 4"/>
          <p:cNvSpPr>
            <a:spLocks noGrp="1"/>
          </p:cNvSpPr>
          <p:nvPr>
            <p:ph type="title"/>
          </p:nvPr>
        </p:nvSpPr>
        <p:spPr/>
        <p:txBody>
          <a:bodyPr>
            <a:normAutofit/>
          </a:bodyPr>
          <a:lstStyle/>
          <a:p>
            <a:r>
              <a:rPr lang="en-CA" sz="1800" dirty="0">
                <a:latin typeface="Arial" panose="020B0604020202020204" pitchFamily="34" charset="0"/>
                <a:cs typeface="Arial" panose="020B0604020202020204" pitchFamily="34" charset="0"/>
              </a:rPr>
              <a:t>Microwave fundamentals</a:t>
            </a:r>
          </a:p>
        </p:txBody>
      </p:sp>
      <p:grpSp>
        <p:nvGrpSpPr>
          <p:cNvPr id="2" name="Group 17"/>
          <p:cNvGrpSpPr/>
          <p:nvPr/>
        </p:nvGrpSpPr>
        <p:grpSpPr>
          <a:xfrm>
            <a:off x="190527" y="1347759"/>
            <a:ext cx="5357818" cy="3786214"/>
            <a:chOff x="785786" y="1530654"/>
            <a:chExt cx="4204364" cy="2852758"/>
          </a:xfrm>
        </p:grpSpPr>
        <p:pic>
          <p:nvPicPr>
            <p:cNvPr id="7" name="Picture 6" descr="em_anim.gif"/>
            <p:cNvPicPr>
              <a:picLocks noChangeAspect="1"/>
            </p:cNvPicPr>
            <p:nvPr/>
          </p:nvPicPr>
          <p:blipFill>
            <a:blip r:embed="rId3" cstate="print"/>
            <a:stretch>
              <a:fillRect/>
            </a:stretch>
          </p:blipFill>
          <p:spPr>
            <a:xfrm>
              <a:off x="1000100" y="1785926"/>
              <a:ext cx="3779520" cy="2369820"/>
            </a:xfrm>
            <a:prstGeom prst="rect">
              <a:avLst/>
            </a:prstGeom>
          </p:spPr>
        </p:pic>
        <p:sp>
          <p:nvSpPr>
            <p:cNvPr id="8" name="Rectangle 7"/>
            <p:cNvSpPr/>
            <p:nvPr/>
          </p:nvSpPr>
          <p:spPr>
            <a:xfrm>
              <a:off x="4704398" y="1643050"/>
              <a:ext cx="285752" cy="2643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Rectangle 8"/>
            <p:cNvSpPr/>
            <p:nvPr/>
          </p:nvSpPr>
          <p:spPr>
            <a:xfrm>
              <a:off x="785786" y="1643050"/>
              <a:ext cx="285752" cy="2643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Verdana"/>
                <a:ea typeface="+mn-ea"/>
                <a:cs typeface="+mn-cs"/>
              </a:endParaRPr>
            </a:p>
          </p:txBody>
        </p:sp>
        <p:sp>
          <p:nvSpPr>
            <p:cNvPr id="10" name="Rectangle 9"/>
            <p:cNvSpPr/>
            <p:nvPr/>
          </p:nvSpPr>
          <p:spPr>
            <a:xfrm flipV="1">
              <a:off x="1000100" y="4097660"/>
              <a:ext cx="392909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Verdana"/>
                <a:ea typeface="+mn-ea"/>
                <a:cs typeface="+mn-cs"/>
              </a:endParaRPr>
            </a:p>
          </p:txBody>
        </p:sp>
        <p:sp>
          <p:nvSpPr>
            <p:cNvPr id="11" name="Rectangle 10"/>
            <p:cNvSpPr/>
            <p:nvPr/>
          </p:nvSpPr>
          <p:spPr>
            <a:xfrm flipV="1">
              <a:off x="984860" y="1530654"/>
              <a:ext cx="392909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Verdana"/>
                <a:ea typeface="+mn-ea"/>
                <a:cs typeface="+mn-cs"/>
              </a:endParaRPr>
            </a:p>
          </p:txBody>
        </p:sp>
      </p:grpSp>
      <p:grpSp>
        <p:nvGrpSpPr>
          <p:cNvPr id="6" name="Group 304"/>
          <p:cNvGrpSpPr/>
          <p:nvPr/>
        </p:nvGrpSpPr>
        <p:grpSpPr>
          <a:xfrm rot="6436161">
            <a:off x="6191287" y="3205147"/>
            <a:ext cx="556240" cy="181611"/>
            <a:chOff x="4143372" y="1930072"/>
            <a:chExt cx="556240" cy="181611"/>
          </a:xfrm>
        </p:grpSpPr>
        <p:sp>
          <p:nvSpPr>
            <p:cNvPr id="14" name="Oval 13"/>
            <p:cNvSpPr/>
            <p:nvPr/>
          </p:nvSpPr>
          <p:spPr>
            <a:xfrm>
              <a:off x="4519612" y="1930707"/>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solidFill>
                  <a:effectLst/>
                  <a:uLnTx/>
                  <a:uFillTx/>
                  <a:latin typeface="Verdana"/>
                  <a:ea typeface="+mn-ea"/>
                  <a:cs typeface="+mn-cs"/>
                </a:rPr>
                <a:t>+</a:t>
              </a:r>
            </a:p>
          </p:txBody>
        </p:sp>
        <p:sp>
          <p:nvSpPr>
            <p:cNvPr id="15" name="Oval 14"/>
            <p:cNvSpPr/>
            <p:nvPr/>
          </p:nvSpPr>
          <p:spPr>
            <a:xfrm>
              <a:off x="4143372" y="1930072"/>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0" i="0" u="none" strike="noStrike" kern="1200" cap="none" spc="0" normalizeH="0" baseline="0" noProof="0" dirty="0">
                  <a:ln>
                    <a:noFill/>
                  </a:ln>
                  <a:solidFill>
                    <a:prstClr val="white"/>
                  </a:solidFill>
                  <a:effectLst/>
                  <a:uLnTx/>
                  <a:uFillTx/>
                  <a:latin typeface="Verdana"/>
                  <a:ea typeface="+mn-ea"/>
                  <a:cs typeface="+mn-cs"/>
                </a:rPr>
                <a:t>-</a:t>
              </a:r>
            </a:p>
          </p:txBody>
        </p:sp>
        <p:cxnSp>
          <p:nvCxnSpPr>
            <p:cNvPr id="16" name="Straight Connector 15"/>
            <p:cNvCxnSpPr/>
            <p:nvPr/>
          </p:nvCxnSpPr>
          <p:spPr>
            <a:xfrm>
              <a:off x="4247195" y="2111683"/>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4243385" y="1930707"/>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grpSp>
      <p:sp>
        <p:nvSpPr>
          <p:cNvPr id="18" name="Rounded Rectangle 17"/>
          <p:cNvSpPr/>
          <p:nvPr/>
        </p:nvSpPr>
        <p:spPr>
          <a:xfrm>
            <a:off x="5762659" y="2847957"/>
            <a:ext cx="2643206" cy="1928826"/>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Verdana"/>
              <a:ea typeface="+mn-ea"/>
              <a:cs typeface="+mn-cs"/>
            </a:endParaRPr>
          </a:p>
        </p:txBody>
      </p:sp>
      <p:grpSp>
        <p:nvGrpSpPr>
          <p:cNvPr id="12" name="Group 304"/>
          <p:cNvGrpSpPr/>
          <p:nvPr/>
        </p:nvGrpSpPr>
        <p:grpSpPr>
          <a:xfrm rot="2301605">
            <a:off x="6901983" y="3858212"/>
            <a:ext cx="556240" cy="181611"/>
            <a:chOff x="4143372" y="1930072"/>
            <a:chExt cx="556240" cy="181611"/>
          </a:xfrm>
        </p:grpSpPr>
        <p:sp>
          <p:nvSpPr>
            <p:cNvPr id="20" name="Oval 19"/>
            <p:cNvSpPr/>
            <p:nvPr/>
          </p:nvSpPr>
          <p:spPr>
            <a:xfrm>
              <a:off x="4519612" y="1930707"/>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solidFill>
                  <a:effectLst/>
                  <a:uLnTx/>
                  <a:uFillTx/>
                  <a:latin typeface="Verdana"/>
                  <a:ea typeface="+mn-ea"/>
                  <a:cs typeface="+mn-cs"/>
                </a:rPr>
                <a:t>+</a:t>
              </a:r>
            </a:p>
          </p:txBody>
        </p:sp>
        <p:sp>
          <p:nvSpPr>
            <p:cNvPr id="21" name="Oval 20"/>
            <p:cNvSpPr/>
            <p:nvPr/>
          </p:nvSpPr>
          <p:spPr>
            <a:xfrm>
              <a:off x="4143372" y="1930072"/>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0" i="0" u="none" strike="noStrike" kern="1200" cap="none" spc="0" normalizeH="0" baseline="0" noProof="0" dirty="0">
                  <a:ln>
                    <a:noFill/>
                  </a:ln>
                  <a:solidFill>
                    <a:prstClr val="white"/>
                  </a:solidFill>
                  <a:effectLst/>
                  <a:uLnTx/>
                  <a:uFillTx/>
                  <a:latin typeface="Verdana"/>
                  <a:ea typeface="+mn-ea"/>
                  <a:cs typeface="+mn-cs"/>
                </a:rPr>
                <a:t>-</a:t>
              </a:r>
            </a:p>
          </p:txBody>
        </p:sp>
        <p:cxnSp>
          <p:nvCxnSpPr>
            <p:cNvPr id="22" name="Straight Connector 21"/>
            <p:cNvCxnSpPr/>
            <p:nvPr/>
          </p:nvCxnSpPr>
          <p:spPr>
            <a:xfrm>
              <a:off x="4247195" y="2111683"/>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4243385" y="1930707"/>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grpSp>
      <p:grpSp>
        <p:nvGrpSpPr>
          <p:cNvPr id="13" name="Group 304"/>
          <p:cNvGrpSpPr/>
          <p:nvPr/>
        </p:nvGrpSpPr>
        <p:grpSpPr>
          <a:xfrm rot="7952005">
            <a:off x="7596854" y="3452108"/>
            <a:ext cx="556240" cy="181611"/>
            <a:chOff x="4143372" y="1930072"/>
            <a:chExt cx="556240" cy="181611"/>
          </a:xfrm>
        </p:grpSpPr>
        <p:sp>
          <p:nvSpPr>
            <p:cNvPr id="25" name="Oval 24"/>
            <p:cNvSpPr/>
            <p:nvPr/>
          </p:nvSpPr>
          <p:spPr>
            <a:xfrm>
              <a:off x="4519612" y="1930707"/>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solidFill>
                  <a:effectLst/>
                  <a:uLnTx/>
                  <a:uFillTx/>
                  <a:latin typeface="Verdana"/>
                  <a:ea typeface="+mn-ea"/>
                  <a:cs typeface="+mn-cs"/>
                </a:rPr>
                <a:t>+</a:t>
              </a:r>
            </a:p>
          </p:txBody>
        </p:sp>
        <p:sp>
          <p:nvSpPr>
            <p:cNvPr id="26" name="Oval 25"/>
            <p:cNvSpPr/>
            <p:nvPr/>
          </p:nvSpPr>
          <p:spPr>
            <a:xfrm>
              <a:off x="4143372" y="1930072"/>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0" i="0" u="none" strike="noStrike" kern="1200" cap="none" spc="0" normalizeH="0" baseline="0" noProof="0" dirty="0">
                  <a:ln>
                    <a:noFill/>
                  </a:ln>
                  <a:solidFill>
                    <a:prstClr val="white"/>
                  </a:solidFill>
                  <a:effectLst/>
                  <a:uLnTx/>
                  <a:uFillTx/>
                  <a:latin typeface="Verdana"/>
                  <a:ea typeface="+mn-ea"/>
                  <a:cs typeface="+mn-cs"/>
                </a:rPr>
                <a:t>-</a:t>
              </a:r>
            </a:p>
          </p:txBody>
        </p:sp>
        <p:cxnSp>
          <p:nvCxnSpPr>
            <p:cNvPr id="27" name="Straight Connector 26"/>
            <p:cNvCxnSpPr/>
            <p:nvPr/>
          </p:nvCxnSpPr>
          <p:spPr>
            <a:xfrm>
              <a:off x="4247195" y="2111683"/>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4243385" y="1930707"/>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grpSp>
      <p:grpSp>
        <p:nvGrpSpPr>
          <p:cNvPr id="19" name="Group 304"/>
          <p:cNvGrpSpPr/>
          <p:nvPr/>
        </p:nvGrpSpPr>
        <p:grpSpPr>
          <a:xfrm rot="15727988">
            <a:off x="7755697" y="4188090"/>
            <a:ext cx="556240" cy="181611"/>
            <a:chOff x="4143372" y="1930072"/>
            <a:chExt cx="556240" cy="181611"/>
          </a:xfrm>
        </p:grpSpPr>
        <p:sp>
          <p:nvSpPr>
            <p:cNvPr id="30" name="Oval 29"/>
            <p:cNvSpPr/>
            <p:nvPr/>
          </p:nvSpPr>
          <p:spPr>
            <a:xfrm>
              <a:off x="4519612" y="1930707"/>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solidFill>
                  <a:effectLst/>
                  <a:uLnTx/>
                  <a:uFillTx/>
                  <a:latin typeface="Verdana"/>
                  <a:ea typeface="+mn-ea"/>
                  <a:cs typeface="+mn-cs"/>
                </a:rPr>
                <a:t>+</a:t>
              </a:r>
            </a:p>
          </p:txBody>
        </p:sp>
        <p:sp>
          <p:nvSpPr>
            <p:cNvPr id="31" name="Oval 30"/>
            <p:cNvSpPr/>
            <p:nvPr/>
          </p:nvSpPr>
          <p:spPr>
            <a:xfrm>
              <a:off x="4143372" y="1930072"/>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0" i="0" u="none" strike="noStrike" kern="1200" cap="none" spc="0" normalizeH="0" baseline="0" noProof="0" dirty="0">
                  <a:ln>
                    <a:noFill/>
                  </a:ln>
                  <a:solidFill>
                    <a:prstClr val="white"/>
                  </a:solidFill>
                  <a:effectLst/>
                  <a:uLnTx/>
                  <a:uFillTx/>
                  <a:latin typeface="Verdana"/>
                  <a:ea typeface="+mn-ea"/>
                  <a:cs typeface="+mn-cs"/>
                </a:rPr>
                <a:t>-</a:t>
              </a:r>
            </a:p>
          </p:txBody>
        </p:sp>
        <p:cxnSp>
          <p:nvCxnSpPr>
            <p:cNvPr id="32" name="Straight Connector 31"/>
            <p:cNvCxnSpPr/>
            <p:nvPr/>
          </p:nvCxnSpPr>
          <p:spPr>
            <a:xfrm>
              <a:off x="4247195" y="2111683"/>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4243385" y="1930707"/>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grpSp>
      <p:grpSp>
        <p:nvGrpSpPr>
          <p:cNvPr id="24" name="Group 304"/>
          <p:cNvGrpSpPr/>
          <p:nvPr/>
        </p:nvGrpSpPr>
        <p:grpSpPr>
          <a:xfrm rot="1329430">
            <a:off x="5919244" y="3996919"/>
            <a:ext cx="556240" cy="181611"/>
            <a:chOff x="4143372" y="1930072"/>
            <a:chExt cx="556240" cy="181611"/>
          </a:xfrm>
        </p:grpSpPr>
        <p:sp>
          <p:nvSpPr>
            <p:cNvPr id="35" name="Oval 34"/>
            <p:cNvSpPr/>
            <p:nvPr/>
          </p:nvSpPr>
          <p:spPr>
            <a:xfrm>
              <a:off x="4519612" y="1930707"/>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solidFill>
                  <a:effectLst/>
                  <a:uLnTx/>
                  <a:uFillTx/>
                  <a:latin typeface="Verdana"/>
                  <a:ea typeface="+mn-ea"/>
                  <a:cs typeface="+mn-cs"/>
                </a:rPr>
                <a:t>+</a:t>
              </a:r>
            </a:p>
          </p:txBody>
        </p:sp>
        <p:sp>
          <p:nvSpPr>
            <p:cNvPr id="36" name="Oval 35"/>
            <p:cNvSpPr/>
            <p:nvPr/>
          </p:nvSpPr>
          <p:spPr>
            <a:xfrm>
              <a:off x="4143372" y="1930072"/>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0" i="0" u="none" strike="noStrike" kern="1200" cap="none" spc="0" normalizeH="0" baseline="0" noProof="0" dirty="0">
                  <a:ln>
                    <a:noFill/>
                  </a:ln>
                  <a:solidFill>
                    <a:prstClr val="white"/>
                  </a:solidFill>
                  <a:effectLst/>
                  <a:uLnTx/>
                  <a:uFillTx/>
                  <a:latin typeface="Verdana"/>
                  <a:ea typeface="+mn-ea"/>
                  <a:cs typeface="+mn-cs"/>
                </a:rPr>
                <a:t>-</a:t>
              </a:r>
            </a:p>
          </p:txBody>
        </p:sp>
        <p:cxnSp>
          <p:nvCxnSpPr>
            <p:cNvPr id="37" name="Straight Connector 36"/>
            <p:cNvCxnSpPr/>
            <p:nvPr/>
          </p:nvCxnSpPr>
          <p:spPr>
            <a:xfrm>
              <a:off x="4247195" y="2111683"/>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4243385" y="1930707"/>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grpSp>
      <p:grpSp>
        <p:nvGrpSpPr>
          <p:cNvPr id="29" name="Group 304"/>
          <p:cNvGrpSpPr/>
          <p:nvPr/>
        </p:nvGrpSpPr>
        <p:grpSpPr>
          <a:xfrm rot="1329430">
            <a:off x="6550032" y="4354109"/>
            <a:ext cx="556240" cy="181611"/>
            <a:chOff x="4143372" y="1930072"/>
            <a:chExt cx="556240" cy="181611"/>
          </a:xfrm>
        </p:grpSpPr>
        <p:sp>
          <p:nvSpPr>
            <p:cNvPr id="40" name="Oval 39"/>
            <p:cNvSpPr/>
            <p:nvPr/>
          </p:nvSpPr>
          <p:spPr>
            <a:xfrm>
              <a:off x="4519612" y="1930707"/>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solidFill>
                  <a:effectLst/>
                  <a:uLnTx/>
                  <a:uFillTx/>
                  <a:latin typeface="Verdana"/>
                  <a:ea typeface="+mn-ea"/>
                  <a:cs typeface="+mn-cs"/>
                </a:rPr>
                <a:t>+</a:t>
              </a:r>
            </a:p>
          </p:txBody>
        </p:sp>
        <p:sp>
          <p:nvSpPr>
            <p:cNvPr id="41" name="Oval 40"/>
            <p:cNvSpPr/>
            <p:nvPr/>
          </p:nvSpPr>
          <p:spPr>
            <a:xfrm>
              <a:off x="4143372" y="1930072"/>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0" i="0" u="none" strike="noStrike" kern="1200" cap="none" spc="0" normalizeH="0" baseline="0" noProof="0" dirty="0">
                  <a:ln>
                    <a:noFill/>
                  </a:ln>
                  <a:solidFill>
                    <a:prstClr val="white"/>
                  </a:solidFill>
                  <a:effectLst/>
                  <a:uLnTx/>
                  <a:uFillTx/>
                  <a:latin typeface="Verdana"/>
                  <a:ea typeface="+mn-ea"/>
                  <a:cs typeface="+mn-cs"/>
                </a:rPr>
                <a:t>-</a:t>
              </a:r>
            </a:p>
          </p:txBody>
        </p:sp>
        <p:cxnSp>
          <p:nvCxnSpPr>
            <p:cNvPr id="42" name="Straight Connector 41"/>
            <p:cNvCxnSpPr/>
            <p:nvPr/>
          </p:nvCxnSpPr>
          <p:spPr>
            <a:xfrm>
              <a:off x="4247195" y="2111683"/>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4243385" y="1930707"/>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grpSp>
      <p:grpSp>
        <p:nvGrpSpPr>
          <p:cNvPr id="34" name="Group 304"/>
          <p:cNvGrpSpPr/>
          <p:nvPr/>
        </p:nvGrpSpPr>
        <p:grpSpPr>
          <a:xfrm rot="2301605">
            <a:off x="7044858" y="3238421"/>
            <a:ext cx="556240" cy="181611"/>
            <a:chOff x="4143372" y="1930072"/>
            <a:chExt cx="556240" cy="181611"/>
          </a:xfrm>
        </p:grpSpPr>
        <p:sp>
          <p:nvSpPr>
            <p:cNvPr id="45" name="Oval 44"/>
            <p:cNvSpPr/>
            <p:nvPr/>
          </p:nvSpPr>
          <p:spPr>
            <a:xfrm>
              <a:off x="4519612" y="1930707"/>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solidFill>
                  <a:effectLst/>
                  <a:uLnTx/>
                  <a:uFillTx/>
                  <a:latin typeface="Verdana"/>
                  <a:ea typeface="+mn-ea"/>
                  <a:cs typeface="+mn-cs"/>
                </a:rPr>
                <a:t>+</a:t>
              </a:r>
            </a:p>
          </p:txBody>
        </p:sp>
        <p:sp>
          <p:nvSpPr>
            <p:cNvPr id="46" name="Oval 45"/>
            <p:cNvSpPr/>
            <p:nvPr/>
          </p:nvSpPr>
          <p:spPr>
            <a:xfrm>
              <a:off x="4143372" y="1930072"/>
              <a:ext cx="180000" cy="180000"/>
            </a:xfrm>
            <a:prstGeom prst="ellipse">
              <a:avLst/>
            </a:prstGeom>
            <a:solidFill>
              <a:srgbClr val="E67300"/>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0" i="0" u="none" strike="noStrike" kern="1200" cap="none" spc="0" normalizeH="0" baseline="0" noProof="0" dirty="0">
                  <a:ln>
                    <a:noFill/>
                  </a:ln>
                  <a:solidFill>
                    <a:prstClr val="white"/>
                  </a:solidFill>
                  <a:effectLst/>
                  <a:uLnTx/>
                  <a:uFillTx/>
                  <a:latin typeface="Verdana"/>
                  <a:ea typeface="+mn-ea"/>
                  <a:cs typeface="+mn-cs"/>
                </a:rPr>
                <a:t>-</a:t>
              </a:r>
            </a:p>
          </p:txBody>
        </p:sp>
        <p:cxnSp>
          <p:nvCxnSpPr>
            <p:cNvPr id="47" name="Straight Connector 46"/>
            <p:cNvCxnSpPr/>
            <p:nvPr/>
          </p:nvCxnSpPr>
          <p:spPr>
            <a:xfrm>
              <a:off x="4247195" y="2111683"/>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a:off x="4243385" y="1930707"/>
              <a:ext cx="360000" cy="0"/>
            </a:xfrm>
            <a:prstGeom prst="line">
              <a:avLst/>
            </a:prstGeom>
            <a:solidFill>
              <a:srgbClr val="E67300"/>
            </a:solidFill>
            <a:ln w="12700"/>
          </p:spPr>
          <p:style>
            <a:lnRef idx="1">
              <a:schemeClr val="dk1"/>
            </a:lnRef>
            <a:fillRef idx="0">
              <a:schemeClr val="dk1"/>
            </a:fillRef>
            <a:effectRef idx="0">
              <a:schemeClr val="dk1"/>
            </a:effectRef>
            <a:fontRef idx="minor">
              <a:schemeClr val="tx1"/>
            </a:fontRef>
          </p:style>
        </p:cxnSp>
      </p:grpSp>
      <p:pic>
        <p:nvPicPr>
          <p:cNvPr id="49" name="Picture 4"/>
          <p:cNvPicPr>
            <a:picLocks noChangeAspect="1" noChangeArrowheads="1"/>
          </p:cNvPicPr>
          <p:nvPr/>
        </p:nvPicPr>
        <p:blipFill>
          <a:blip r:embed="rId4" cstate="print"/>
          <a:srcRect/>
          <a:stretch>
            <a:fillRect/>
          </a:stretch>
        </p:blipFill>
        <p:spPr bwMode="auto">
          <a:xfrm>
            <a:off x="190495" y="1692818"/>
            <a:ext cx="5000660" cy="3012527"/>
          </a:xfrm>
          <a:prstGeom prst="rect">
            <a:avLst/>
          </a:prstGeom>
          <a:noFill/>
          <a:ln w="9525">
            <a:noFill/>
            <a:miter lim="800000"/>
            <a:headEnd/>
            <a:tailEnd/>
          </a:ln>
          <a:effectLst/>
        </p:spPr>
      </p:pic>
      <p:sp>
        <p:nvSpPr>
          <p:cNvPr id="50" name="Rectangle 49"/>
          <p:cNvSpPr/>
          <p:nvPr/>
        </p:nvSpPr>
        <p:spPr>
          <a:xfrm>
            <a:off x="420129" y="5088779"/>
            <a:ext cx="8279027"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mbria" pitchFamily="18" charset="0"/>
                <a:ea typeface="+mn-ea"/>
                <a:cs typeface="+mn-cs"/>
              </a:rPr>
              <a:t>In presence of an oscillating electromagnetic field, molecular-dipoles reorient themselves in order to be in phase with the alternating field.</a:t>
            </a:r>
          </a:p>
        </p:txBody>
      </p:sp>
    </p:spTree>
    <p:extLst>
      <p:ext uri="{BB962C8B-B14F-4D97-AF65-F5344CB8AC3E}">
        <p14:creationId xmlns:p14="http://schemas.microsoft.com/office/powerpoint/2010/main" val="214801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par>
                                <p:cTn id="24" presetID="8" presetClass="emph" presetSubtype="0" repeatCount="indefinite" autoRev="1" fill="hold" nodeType="withEffect">
                                  <p:stCondLst>
                                    <p:cond delay="0"/>
                                  </p:stCondLst>
                                  <p:childTnLst>
                                    <p:animRot by="21600000">
                                      <p:cBhvr>
                                        <p:cTn id="25" dur="1000" fill="hold"/>
                                        <p:tgtEl>
                                          <p:spTgt spid="6"/>
                                        </p:tgtEl>
                                        <p:attrNameLst>
                                          <p:attrName>r</p:attrName>
                                        </p:attrNameLst>
                                      </p:cBhvr>
                                    </p:animRot>
                                  </p:childTnLst>
                                </p:cTn>
                              </p:par>
                              <p:par>
                                <p:cTn id="26" presetID="8" presetClass="emph" presetSubtype="0" repeatCount="indefinite" autoRev="1" fill="hold" nodeType="withEffect">
                                  <p:stCondLst>
                                    <p:cond delay="0"/>
                                  </p:stCondLst>
                                  <p:childTnLst>
                                    <p:animRot by="21600000">
                                      <p:cBhvr>
                                        <p:cTn id="27" dur="1000" fill="hold"/>
                                        <p:tgtEl>
                                          <p:spTgt spid="12"/>
                                        </p:tgtEl>
                                        <p:attrNameLst>
                                          <p:attrName>r</p:attrName>
                                        </p:attrNameLst>
                                      </p:cBhvr>
                                    </p:animRot>
                                  </p:childTnLst>
                                </p:cTn>
                              </p:par>
                              <p:par>
                                <p:cTn id="28" presetID="8" presetClass="emph" presetSubtype="0" repeatCount="indefinite" autoRev="1" fill="hold" nodeType="withEffect">
                                  <p:stCondLst>
                                    <p:cond delay="0"/>
                                  </p:stCondLst>
                                  <p:childTnLst>
                                    <p:animRot by="21600000">
                                      <p:cBhvr>
                                        <p:cTn id="29" dur="1000" fill="hold"/>
                                        <p:tgtEl>
                                          <p:spTgt spid="13"/>
                                        </p:tgtEl>
                                        <p:attrNameLst>
                                          <p:attrName>r</p:attrName>
                                        </p:attrNameLst>
                                      </p:cBhvr>
                                    </p:animRot>
                                  </p:childTnLst>
                                </p:cTn>
                              </p:par>
                              <p:par>
                                <p:cTn id="30" presetID="8" presetClass="emph" presetSubtype="0" repeatCount="indefinite" autoRev="1" fill="hold" nodeType="withEffect">
                                  <p:stCondLst>
                                    <p:cond delay="0"/>
                                  </p:stCondLst>
                                  <p:childTnLst>
                                    <p:animRot by="21600000">
                                      <p:cBhvr>
                                        <p:cTn id="31" dur="1000" fill="hold"/>
                                        <p:tgtEl>
                                          <p:spTgt spid="19"/>
                                        </p:tgtEl>
                                        <p:attrNameLst>
                                          <p:attrName>r</p:attrName>
                                        </p:attrNameLst>
                                      </p:cBhvr>
                                    </p:animRot>
                                  </p:childTnLst>
                                </p:cTn>
                              </p:par>
                              <p:par>
                                <p:cTn id="32" presetID="8" presetClass="emph" presetSubtype="0" repeatCount="indefinite" autoRev="1" fill="hold" nodeType="withEffect">
                                  <p:stCondLst>
                                    <p:cond delay="0"/>
                                  </p:stCondLst>
                                  <p:childTnLst>
                                    <p:animRot by="21600000">
                                      <p:cBhvr>
                                        <p:cTn id="33" dur="1000" fill="hold"/>
                                        <p:tgtEl>
                                          <p:spTgt spid="24"/>
                                        </p:tgtEl>
                                        <p:attrNameLst>
                                          <p:attrName>r</p:attrName>
                                        </p:attrNameLst>
                                      </p:cBhvr>
                                    </p:animRot>
                                  </p:childTnLst>
                                </p:cTn>
                              </p:par>
                              <p:par>
                                <p:cTn id="34" presetID="8" presetClass="emph" presetSubtype="0" repeatCount="indefinite" autoRev="1" fill="hold" nodeType="withEffect">
                                  <p:stCondLst>
                                    <p:cond delay="0"/>
                                  </p:stCondLst>
                                  <p:childTnLst>
                                    <p:animRot by="21600000">
                                      <p:cBhvr>
                                        <p:cTn id="35" dur="1000" fill="hold"/>
                                        <p:tgtEl>
                                          <p:spTgt spid="29"/>
                                        </p:tgtEl>
                                        <p:attrNameLst>
                                          <p:attrName>r</p:attrName>
                                        </p:attrNameLst>
                                      </p:cBhvr>
                                    </p:animRot>
                                  </p:childTnLst>
                                </p:cTn>
                              </p:par>
                              <p:par>
                                <p:cTn id="36" presetID="8" presetClass="emph" presetSubtype="0" repeatCount="indefinite" autoRev="1" fill="hold" nodeType="withEffect">
                                  <p:stCondLst>
                                    <p:cond delay="0"/>
                                  </p:stCondLst>
                                  <p:childTnLst>
                                    <p:animRot by="21600000">
                                      <p:cBhvr>
                                        <p:cTn id="37" dur="1000" fill="hold"/>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214282" y="1142999"/>
            <a:ext cx="8624918" cy="59400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CA" sz="2500" b="0" i="0" u="none" strike="noStrike" kern="1200" cap="none" spc="0" normalizeH="0" baseline="0" noProof="0" dirty="0">
                <a:ln>
                  <a:noFill/>
                </a:ln>
                <a:solidFill>
                  <a:prstClr val="black"/>
                </a:solidFill>
                <a:effectLst/>
                <a:uLnTx/>
                <a:uFillTx/>
                <a:latin typeface="Cambria" pitchFamily="18" charset="0"/>
                <a:ea typeface="+mn-ea"/>
                <a:cs typeface="+mn-cs"/>
              </a:rPr>
              <a:t>The main parameters describe the level of heat-generation inside a heated material are:</a:t>
            </a: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en-CA" sz="1000" b="0" i="0" u="none" strike="noStrike" kern="1200" cap="none" spc="0" normalizeH="0" baseline="0" noProof="0" dirty="0">
              <a:ln>
                <a:noFill/>
              </a:ln>
              <a:solidFill>
                <a:prstClr val="black"/>
              </a:solidFill>
              <a:effectLst/>
              <a:uLnTx/>
              <a:uFillTx/>
              <a:latin typeface="Cambria" pitchFamily="18" charset="0"/>
              <a:ea typeface="+mn-ea"/>
              <a:cs typeface="+mn-cs"/>
            </a:endParaRPr>
          </a:p>
          <a:p>
            <a:pPr marL="182563" marR="0" lvl="0" indent="0" algn="just" defTabSz="914400" rtl="0" eaLnBrk="1" fontAlgn="auto" latinLnBrk="0" hangingPunct="1">
              <a:lnSpc>
                <a:spcPct val="100000"/>
              </a:lnSpc>
              <a:spcBef>
                <a:spcPts val="0"/>
              </a:spcBef>
              <a:spcAft>
                <a:spcPts val="1200"/>
              </a:spcAft>
              <a:buClrTx/>
              <a:buSzTx/>
              <a:buFont typeface="Wingdings" pitchFamily="2" charset="2"/>
              <a:buChar char="Ø"/>
              <a:tabLst/>
              <a:defRPr/>
            </a:pPr>
            <a:r>
              <a:rPr kumimoji="0" lang="en-CA" sz="2000" b="1" i="0" u="none" strike="noStrike" kern="1200" cap="none" spc="0" normalizeH="0" baseline="0" noProof="0" dirty="0">
                <a:ln>
                  <a:noFill/>
                </a:ln>
                <a:solidFill>
                  <a:prstClr val="black"/>
                </a:solidFill>
                <a:effectLst/>
                <a:uLnTx/>
                <a:uFillTx/>
                <a:latin typeface="Cambria" pitchFamily="18" charset="0"/>
                <a:ea typeface="+mn-ea"/>
                <a:cs typeface="+mn-cs"/>
              </a:rPr>
              <a:t> Dielectric constant (</a:t>
            </a:r>
            <a:r>
              <a:rPr kumimoji="0" lang="el-GR" sz="2000" b="1" i="0" u="none" strike="noStrike" kern="1200" cap="none" spc="0" normalizeH="0" baseline="0" noProof="0" dirty="0">
                <a:ln>
                  <a:noFill/>
                </a:ln>
                <a:solidFill>
                  <a:prstClr val="black"/>
                </a:solidFill>
                <a:effectLst/>
                <a:uLnTx/>
                <a:uFillTx/>
                <a:latin typeface="Cambria" pitchFamily="18" charset="0"/>
                <a:ea typeface="+mn-ea"/>
                <a:cs typeface="+mn-cs"/>
              </a:rPr>
              <a:t>ε</a:t>
            </a:r>
            <a:r>
              <a:rPr kumimoji="0" lang="en-CA" sz="2000" b="1" i="0" u="none" strike="noStrike" kern="1200" cap="none" spc="0" normalizeH="0" baseline="30000" noProof="0" dirty="0">
                <a:ln>
                  <a:noFill/>
                </a:ln>
                <a:solidFill>
                  <a:prstClr val="black"/>
                </a:solidFill>
                <a:effectLst/>
                <a:uLnTx/>
                <a:uFillTx/>
                <a:latin typeface="Cambria" pitchFamily="18" charset="0"/>
                <a:ea typeface="+mn-ea"/>
                <a:cs typeface="+mn-cs"/>
              </a:rPr>
              <a:t>/</a:t>
            </a:r>
            <a:r>
              <a:rPr kumimoji="0" lang="en-CA" sz="2000" b="1" i="0" u="none" strike="noStrike" kern="1200" cap="none" spc="0" normalizeH="0" baseline="0" noProof="0" dirty="0">
                <a:ln>
                  <a:noFill/>
                </a:ln>
                <a:solidFill>
                  <a:prstClr val="black"/>
                </a:solidFill>
                <a:effectLst/>
                <a:uLnTx/>
                <a:uFillTx/>
                <a:latin typeface="Cambria" pitchFamily="18" charset="0"/>
                <a:ea typeface="+mn-ea"/>
                <a:cs typeface="+mn-cs"/>
              </a:rPr>
              <a:t>):</a:t>
            </a:r>
          </a:p>
          <a:p>
            <a:pPr marL="1554163" marR="0" lvl="3" indent="0" algn="just" defTabSz="914400" rtl="0" eaLnBrk="1" fontAlgn="auto" latinLnBrk="0" hangingPunct="1">
              <a:lnSpc>
                <a:spcPct val="100000"/>
              </a:lnSpc>
              <a:spcBef>
                <a:spcPts val="0"/>
              </a:spcBef>
              <a:spcAft>
                <a:spcPts val="120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mbria" pitchFamily="18" charset="0"/>
                <a:ea typeface="+mn-ea"/>
                <a:cs typeface="+mn-cs"/>
              </a:rPr>
              <a:t>represents the amount of electric energy that can be stored within the heated material.</a:t>
            </a:r>
          </a:p>
          <a:p>
            <a:pPr marL="182563" marR="0" lvl="5" indent="0" algn="just" defTabSz="914400" rtl="0" eaLnBrk="1" fontAlgn="auto" latinLnBrk="0" hangingPunct="1">
              <a:lnSpc>
                <a:spcPct val="100000"/>
              </a:lnSpc>
              <a:spcBef>
                <a:spcPts val="0"/>
              </a:spcBef>
              <a:spcAft>
                <a:spcPts val="1200"/>
              </a:spcAft>
              <a:buClrTx/>
              <a:buSzTx/>
              <a:buFont typeface="Wingdings" pitchFamily="2" charset="2"/>
              <a:buChar char="Ø"/>
              <a:tabLst/>
              <a:defRPr/>
            </a:pPr>
            <a:r>
              <a:rPr kumimoji="0" lang="en-CA" sz="2000" b="1" i="0" u="none" strike="noStrike" kern="1200" cap="none" spc="0" normalizeH="0" baseline="0" noProof="0" dirty="0">
                <a:ln>
                  <a:noFill/>
                </a:ln>
                <a:solidFill>
                  <a:prstClr val="black"/>
                </a:solidFill>
                <a:effectLst/>
                <a:uLnTx/>
                <a:uFillTx/>
                <a:latin typeface="Cambria" pitchFamily="18" charset="0"/>
                <a:ea typeface="+mn-ea"/>
                <a:cs typeface="Times New Roman" pitchFamily="18" charset="0"/>
              </a:rPr>
              <a:t> Loss Factor (</a:t>
            </a:r>
            <a:r>
              <a:rPr kumimoji="0" lang="el-GR" sz="2000" b="1" i="0" u="none" strike="noStrike" kern="1200" cap="none" spc="0" normalizeH="0" baseline="0" noProof="0" dirty="0">
                <a:ln>
                  <a:noFill/>
                </a:ln>
                <a:solidFill>
                  <a:prstClr val="black"/>
                </a:solidFill>
                <a:effectLst/>
                <a:uLnTx/>
                <a:uFillTx/>
                <a:latin typeface="Cambria" pitchFamily="18" charset="0"/>
                <a:ea typeface="+mn-ea"/>
                <a:cs typeface="Times New Roman" pitchFamily="18" charset="0"/>
              </a:rPr>
              <a:t>ε</a:t>
            </a:r>
            <a:r>
              <a:rPr kumimoji="0" lang="en-CA" sz="2000" b="1" i="0" u="none" strike="noStrike" kern="1200" cap="none" spc="0" normalizeH="0" baseline="30000" noProof="0" dirty="0">
                <a:ln>
                  <a:noFill/>
                </a:ln>
                <a:solidFill>
                  <a:prstClr val="black"/>
                </a:solidFill>
                <a:effectLst/>
                <a:uLnTx/>
                <a:uFillTx/>
                <a:latin typeface="Cambria" pitchFamily="18" charset="0"/>
                <a:ea typeface="+mn-ea"/>
                <a:cs typeface="+mn-cs"/>
              </a:rPr>
              <a:t>//</a:t>
            </a:r>
            <a:r>
              <a:rPr kumimoji="0" lang="en-CA" sz="2000" b="1" i="0" u="none" strike="noStrike" kern="1200" cap="none" spc="0" normalizeH="0" baseline="0" noProof="0" dirty="0">
                <a:ln>
                  <a:noFill/>
                </a:ln>
                <a:solidFill>
                  <a:prstClr val="black"/>
                </a:solidFill>
                <a:effectLst/>
                <a:uLnTx/>
                <a:uFillTx/>
                <a:latin typeface="Cambria" pitchFamily="18" charset="0"/>
                <a:ea typeface="+mn-ea"/>
                <a:cs typeface="+mn-cs"/>
              </a:rPr>
              <a:t>):</a:t>
            </a:r>
          </a:p>
          <a:p>
            <a:pPr marL="1554163" marR="0" lvl="8" indent="0" algn="just" defTabSz="914400" rtl="0" eaLnBrk="1" fontAlgn="auto" latinLnBrk="0" hangingPunct="1">
              <a:lnSpc>
                <a:spcPct val="100000"/>
              </a:lnSpc>
              <a:spcBef>
                <a:spcPts val="0"/>
              </a:spcBef>
              <a:spcAft>
                <a:spcPts val="120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mbria" pitchFamily="18" charset="0"/>
                <a:ea typeface="+mn-ea"/>
                <a:cs typeface="+mn-cs"/>
              </a:rPr>
              <a:t>represents the ability of the heated material to dissipate microwave energy.</a:t>
            </a:r>
          </a:p>
          <a:p>
            <a:pPr marL="182563" marR="0" lvl="8"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CA" sz="2000" b="1" i="0"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Penetration depth   (</a:t>
            </a:r>
            <a:r>
              <a:rPr kumimoji="0" lang="en-CA" sz="2000" b="1" i="1"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D</a:t>
            </a:r>
            <a:r>
              <a:rPr kumimoji="0" lang="en-CA" sz="2000" b="1" i="1" u="none" strike="noStrike" kern="1200" cap="none" spc="0" normalizeH="0" baseline="-25000" noProof="0" dirty="0">
                <a:ln>
                  <a:noFill/>
                </a:ln>
                <a:solidFill>
                  <a:prstClr val="black">
                    <a:lumMod val="95000"/>
                    <a:lumOff val="5000"/>
                  </a:prstClr>
                </a:solidFill>
                <a:effectLst/>
                <a:uLnTx/>
                <a:uFillTx/>
                <a:latin typeface="Cambria" pitchFamily="18" charset="0"/>
                <a:ea typeface="+mn-ea"/>
                <a:cs typeface="Times New Roman" pitchFamily="18" charset="0"/>
              </a:rPr>
              <a:t>P</a:t>
            </a:r>
            <a:r>
              <a:rPr kumimoji="0" lang="en-CA" sz="2000" b="1" i="0"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 )</a:t>
            </a:r>
            <a:r>
              <a:rPr kumimoji="0" lang="en-CA" sz="2000" b="0" i="0"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a:t>
            </a:r>
            <a:endParaRPr kumimoji="0" lang="en-CA" sz="2000" b="1" i="1" u="none" strike="noStrike" kern="1200" cap="none" spc="0" normalizeH="0" baseline="-25000" noProof="0" dirty="0">
              <a:ln>
                <a:noFill/>
              </a:ln>
              <a:solidFill>
                <a:prstClr val="black">
                  <a:lumMod val="95000"/>
                  <a:lumOff val="5000"/>
                </a:prstClr>
              </a:solidFill>
              <a:effectLst/>
              <a:uLnTx/>
              <a:uFillTx/>
              <a:latin typeface="Cambria" pitchFamily="18" charset="0"/>
              <a:ea typeface="+mn-ea"/>
              <a:cs typeface="Times New Roman" pitchFamily="18" charset="0"/>
            </a:endParaRPr>
          </a:p>
          <a:p>
            <a:pPr marL="1524000" marR="0" lvl="8" indent="0" algn="just"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mbria" pitchFamily="18" charset="0"/>
                <a:ea typeface="+mn-ea"/>
                <a:cs typeface="+mn-cs"/>
              </a:rPr>
              <a:t>the depth where the magnitude of the electric field drops</a:t>
            </a:r>
          </a:p>
          <a:p>
            <a:pPr marL="1524000" marR="0" lvl="8" indent="0" algn="just" defTabSz="914400" rtl="0" eaLnBrk="1" fontAlgn="auto" latinLnBrk="0" hangingPunct="1">
              <a:lnSpc>
                <a:spcPct val="100000"/>
              </a:lnSpc>
              <a:spcBef>
                <a:spcPts val="0"/>
              </a:spcBef>
              <a:spcAft>
                <a:spcPts val="120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mbria" pitchFamily="18" charset="0"/>
                <a:ea typeface="+mn-ea"/>
                <a:cs typeface="+mn-cs"/>
              </a:rPr>
              <a:t>by a factor  1/e with respect to the surface value.</a:t>
            </a:r>
          </a:p>
          <a:p>
            <a:pPr marL="182563" marR="0" lvl="8" indent="0" algn="just" defTabSz="914400" rtl="0" eaLnBrk="1" fontAlgn="auto" latinLnBrk="0" hangingPunct="1">
              <a:lnSpc>
                <a:spcPct val="100000"/>
              </a:lnSpc>
              <a:spcBef>
                <a:spcPts val="0"/>
              </a:spcBef>
              <a:spcAft>
                <a:spcPts val="1200"/>
              </a:spcAft>
              <a:buClrTx/>
              <a:buSzTx/>
              <a:buFont typeface="Wingdings" pitchFamily="2" charset="2"/>
              <a:buChar char="Ø"/>
              <a:tabLst/>
              <a:defRPr/>
            </a:pPr>
            <a:r>
              <a:rPr kumimoji="0" lang="en-CA" sz="2000" b="1" i="0"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 loss tangent (</a:t>
            </a:r>
            <a:r>
              <a:rPr kumimoji="0" lang="en-CA" sz="2000" b="1" i="1"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tan</a:t>
            </a:r>
            <a:r>
              <a:rPr kumimoji="0" lang="el-GR" sz="2000" b="1" i="1"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δ</a:t>
            </a:r>
            <a:r>
              <a:rPr kumimoji="0" lang="en-CA" sz="2000" b="1" i="0"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a:t>
            </a:r>
            <a:r>
              <a:rPr kumimoji="0" lang="en-CA" sz="2000" b="0" i="0"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a:t>
            </a:r>
          </a:p>
          <a:p>
            <a:pPr marL="1524000" marR="0" lvl="8" indent="0" algn="just" defTabSz="914400" rtl="0" eaLnBrk="1" fontAlgn="auto" latinLnBrk="0" hangingPunct="1">
              <a:lnSpc>
                <a:spcPct val="100000"/>
              </a:lnSpc>
              <a:spcBef>
                <a:spcPts val="0"/>
              </a:spcBef>
              <a:spcAft>
                <a:spcPts val="1200"/>
              </a:spcAft>
              <a:buClrTx/>
              <a:buSzTx/>
              <a:buFontTx/>
              <a:buNone/>
              <a:tabLst/>
              <a:defRPr/>
            </a:pPr>
            <a:r>
              <a:rPr kumimoji="0" lang="en-CA" sz="2000" b="0" i="0"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the ratio between </a:t>
            </a:r>
            <a:r>
              <a:rPr kumimoji="0" lang="el-GR" sz="2000" b="0" i="1"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ε</a:t>
            </a:r>
            <a:r>
              <a:rPr kumimoji="0" lang="en-CA" sz="2000" b="0" i="1" u="none" strike="noStrike" kern="1200" cap="none" spc="0" normalizeH="0" baseline="30000" noProof="0" dirty="0">
                <a:ln>
                  <a:noFill/>
                </a:ln>
                <a:solidFill>
                  <a:prstClr val="black">
                    <a:lumMod val="95000"/>
                    <a:lumOff val="5000"/>
                  </a:prstClr>
                </a:solidFill>
                <a:effectLst/>
                <a:uLnTx/>
                <a:uFillTx/>
                <a:latin typeface="Cambria" pitchFamily="18" charset="0"/>
                <a:ea typeface="+mn-ea"/>
                <a:cs typeface="Times New Roman" pitchFamily="18" charset="0"/>
              </a:rPr>
              <a:t>//</a:t>
            </a:r>
            <a:r>
              <a:rPr kumimoji="0" lang="en-CA" sz="2000" b="0" i="1"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 </a:t>
            </a:r>
            <a:r>
              <a:rPr kumimoji="0" lang="en-CA" sz="2000" b="0" i="0"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and </a:t>
            </a:r>
            <a:r>
              <a:rPr kumimoji="0" lang="el-GR" sz="2000" b="0" i="1"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ε</a:t>
            </a:r>
            <a:r>
              <a:rPr kumimoji="0" lang="en-CA" sz="2000" b="0" i="1" u="none" strike="noStrike" kern="1200" cap="none" spc="0" normalizeH="0" baseline="30000" noProof="0" dirty="0">
                <a:ln>
                  <a:noFill/>
                </a:ln>
                <a:solidFill>
                  <a:prstClr val="black">
                    <a:lumMod val="95000"/>
                    <a:lumOff val="5000"/>
                  </a:prstClr>
                </a:solidFill>
                <a:effectLst/>
                <a:uLnTx/>
                <a:uFillTx/>
                <a:latin typeface="Cambria" pitchFamily="18" charset="0"/>
                <a:ea typeface="+mn-ea"/>
                <a:cs typeface="Times New Roman" pitchFamily="18" charset="0"/>
              </a:rPr>
              <a:t>/</a:t>
            </a:r>
            <a:r>
              <a:rPr kumimoji="0" lang="en-CA" sz="2000" b="0" i="1"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rPr>
              <a:t>.  </a:t>
            </a:r>
          </a:p>
          <a:p>
            <a:pPr marL="1554163" marR="0" lvl="8" indent="0" algn="just" defTabSz="914400" rtl="0" eaLnBrk="1" fontAlgn="auto" latinLnBrk="0" hangingPunct="1">
              <a:lnSpc>
                <a:spcPct val="100000"/>
              </a:lnSpc>
              <a:spcBef>
                <a:spcPts val="0"/>
              </a:spcBef>
              <a:spcAft>
                <a:spcPts val="1200"/>
              </a:spcAft>
              <a:buClrTx/>
              <a:buSzTx/>
              <a:buFontTx/>
              <a:buNone/>
              <a:tabLst/>
              <a:defRPr/>
            </a:pPr>
            <a:endParaRPr kumimoji="0" lang="en-CA" sz="2000" b="0" i="0" u="none" strike="noStrike" kern="1200" cap="none" spc="0" normalizeH="0" baseline="0" noProof="0" dirty="0">
              <a:ln>
                <a:noFill/>
              </a:ln>
              <a:solidFill>
                <a:prstClr val="black">
                  <a:lumMod val="95000"/>
                  <a:lumOff val="5000"/>
                </a:prstClr>
              </a:solidFill>
              <a:effectLst/>
              <a:uLnTx/>
              <a:uFillTx/>
              <a:latin typeface="Cambria" pitchFamily="18" charset="0"/>
              <a:ea typeface="+mn-ea"/>
              <a:cs typeface="Times New Roman" pitchFamily="18" charset="0"/>
            </a:endParaRPr>
          </a:p>
        </p:txBody>
      </p:sp>
      <p:sp>
        <p:nvSpPr>
          <p:cNvPr id="8" name="Title 4"/>
          <p:cNvSpPr>
            <a:spLocks noGrp="1"/>
          </p:cNvSpPr>
          <p:nvPr>
            <p:ph type="title"/>
          </p:nvPr>
        </p:nvSpPr>
        <p:spPr/>
        <p:txBody>
          <a:bodyPr>
            <a:normAutofit/>
          </a:bodyPr>
          <a:lstStyle/>
          <a:p>
            <a:r>
              <a:rPr lang="en-CA" sz="1800" dirty="0">
                <a:latin typeface="Arial" panose="020B0604020202020204" pitchFamily="34" charset="0"/>
                <a:cs typeface="Arial" panose="020B0604020202020204" pitchFamily="34" charset="0"/>
              </a:rPr>
              <a:t>Microwave fundamentals</a:t>
            </a:r>
          </a:p>
        </p:txBody>
      </p:sp>
    </p:spTree>
    <p:extLst>
      <p:ext uri="{BB962C8B-B14F-4D97-AF65-F5344CB8AC3E}">
        <p14:creationId xmlns:p14="http://schemas.microsoft.com/office/powerpoint/2010/main" val="12676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01912" y="2113438"/>
          <a:ext cx="8471016" cy="3877133"/>
        </p:xfrm>
        <a:graphic>
          <a:graphicData uri="http://schemas.openxmlformats.org/drawingml/2006/table">
            <a:tbl>
              <a:tblPr firstRow="1" bandRow="1">
                <a:tableStyleId>{00A15C55-8517-42AA-B614-E9B94910E393}</a:tableStyleId>
              </a:tblPr>
              <a:tblGrid>
                <a:gridCol w="2039264">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44116">
                  <a:extLst>
                    <a:ext uri="{9D8B030D-6E8A-4147-A177-3AD203B41FA5}">
                      <a16:colId xmlns:a16="http://schemas.microsoft.com/office/drawing/2014/main" val="20002"/>
                    </a:ext>
                  </a:extLst>
                </a:gridCol>
                <a:gridCol w="1188132">
                  <a:extLst>
                    <a:ext uri="{9D8B030D-6E8A-4147-A177-3AD203B41FA5}">
                      <a16:colId xmlns:a16="http://schemas.microsoft.com/office/drawing/2014/main" val="20003"/>
                    </a:ext>
                  </a:extLst>
                </a:gridCol>
                <a:gridCol w="1548172">
                  <a:extLst>
                    <a:ext uri="{9D8B030D-6E8A-4147-A177-3AD203B41FA5}">
                      <a16:colId xmlns:a16="http://schemas.microsoft.com/office/drawing/2014/main" val="20004"/>
                    </a:ext>
                  </a:extLst>
                </a:gridCol>
                <a:gridCol w="1643220">
                  <a:extLst>
                    <a:ext uri="{9D8B030D-6E8A-4147-A177-3AD203B41FA5}">
                      <a16:colId xmlns:a16="http://schemas.microsoft.com/office/drawing/2014/main" val="20005"/>
                    </a:ext>
                  </a:extLst>
                </a:gridCol>
              </a:tblGrid>
              <a:tr h="304800">
                <a:tc>
                  <a:txBody>
                    <a:bodyPr/>
                    <a:lstStyle/>
                    <a:p>
                      <a:pPr algn="ctr">
                        <a:lnSpc>
                          <a:spcPct val="115000"/>
                        </a:lnSpc>
                        <a:spcAft>
                          <a:spcPts val="0"/>
                        </a:spcAft>
                      </a:pPr>
                      <a:r>
                        <a:rPr lang="en-CA" sz="1600" kern="1200" dirty="0">
                          <a:latin typeface="Cambria" pitchFamily="18" charset="0"/>
                        </a:rPr>
                        <a:t>Material</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 </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Temperature</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Frequency GHz</a:t>
                      </a:r>
                      <a:endParaRPr lang="en-CA" sz="1600" b="1" kern="1200" dirty="0">
                        <a:solidFill>
                          <a:schemeClr val="dk1"/>
                        </a:solidFill>
                        <a:latin typeface="Cambria" pitchFamily="18" charset="0"/>
                        <a:ea typeface="+mn-ea"/>
                        <a:cs typeface="+mn-cs"/>
                      </a:endParaRPr>
                    </a:p>
                  </a:txBody>
                  <a:tcPr marL="68580" marR="68580" marT="0" marB="0"/>
                </a:tc>
                <a:extLst>
                  <a:ext uri="{0D108BD9-81ED-4DB2-BD59-A6C34878D82A}">
                    <a16:rowId xmlns:a16="http://schemas.microsoft.com/office/drawing/2014/main" val="10000"/>
                  </a:ext>
                </a:extLst>
              </a:tr>
              <a:tr h="257363">
                <a:tc>
                  <a:txBody>
                    <a:bodyPr/>
                    <a:lstStyle/>
                    <a:p>
                      <a:pPr algn="l">
                        <a:lnSpc>
                          <a:spcPct val="115000"/>
                        </a:lnSpc>
                        <a:spcAft>
                          <a:spcPts val="0"/>
                        </a:spcAft>
                      </a:pPr>
                      <a:r>
                        <a:rPr lang="en-CA" sz="1600" kern="1200" dirty="0">
                          <a:latin typeface="Cambria" pitchFamily="18" charset="0"/>
                        </a:rPr>
                        <a:t>Vacuum</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1.00</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25C</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ND</a:t>
                      </a:r>
                      <a:endParaRPr lang="en-CA" sz="1600" b="0" kern="1200" dirty="0">
                        <a:solidFill>
                          <a:schemeClr val="dk1"/>
                        </a:solidFill>
                        <a:latin typeface="Cambria" pitchFamily="18" charset="0"/>
                        <a:ea typeface="+mn-ea"/>
                        <a:cs typeface="+mn-cs"/>
                      </a:endParaRPr>
                    </a:p>
                  </a:txBody>
                  <a:tcPr marL="68580" marR="68580" marT="0" marB="0"/>
                </a:tc>
                <a:extLst>
                  <a:ext uri="{0D108BD9-81ED-4DB2-BD59-A6C34878D82A}">
                    <a16:rowId xmlns:a16="http://schemas.microsoft.com/office/drawing/2014/main" val="10001"/>
                  </a:ext>
                </a:extLst>
              </a:tr>
              <a:tr h="257363">
                <a:tc>
                  <a:txBody>
                    <a:bodyPr/>
                    <a:lstStyle/>
                    <a:p>
                      <a:pPr algn="l">
                        <a:lnSpc>
                          <a:spcPct val="115000"/>
                        </a:lnSpc>
                        <a:spcAft>
                          <a:spcPts val="0"/>
                        </a:spcAft>
                      </a:pPr>
                      <a:r>
                        <a:rPr lang="en-CA" sz="1600" kern="1200" dirty="0">
                          <a:latin typeface="Cambria" pitchFamily="18" charset="0"/>
                        </a:rPr>
                        <a:t>Air</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1.0006</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25C</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ND</a:t>
                      </a:r>
                      <a:endParaRPr lang="en-CA" sz="1600" b="0" kern="1200" dirty="0">
                        <a:solidFill>
                          <a:schemeClr val="dk1"/>
                        </a:solidFill>
                        <a:latin typeface="Cambria" pitchFamily="18" charset="0"/>
                        <a:ea typeface="+mn-ea"/>
                        <a:cs typeface="+mn-cs"/>
                      </a:endParaRPr>
                    </a:p>
                  </a:txBody>
                  <a:tcPr marL="68580" marR="68580" marT="0" marB="0"/>
                </a:tc>
                <a:extLst>
                  <a:ext uri="{0D108BD9-81ED-4DB2-BD59-A6C34878D82A}">
                    <a16:rowId xmlns:a16="http://schemas.microsoft.com/office/drawing/2014/main" val="10002"/>
                  </a:ext>
                </a:extLst>
              </a:tr>
              <a:tr h="257363">
                <a:tc>
                  <a:txBody>
                    <a:bodyPr/>
                    <a:lstStyle/>
                    <a:p>
                      <a:pPr algn="l">
                        <a:lnSpc>
                          <a:spcPct val="115000"/>
                        </a:lnSpc>
                        <a:spcAft>
                          <a:spcPts val="0"/>
                        </a:spcAft>
                      </a:pPr>
                      <a:r>
                        <a:rPr lang="en-CA" sz="1600" kern="1200" dirty="0">
                          <a:latin typeface="Cambria" pitchFamily="18" charset="0"/>
                        </a:rPr>
                        <a:t>Glass</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4.82</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0.026</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0.0054</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25C</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3</a:t>
                      </a:r>
                      <a:endParaRPr lang="en-CA" sz="1600" b="0" kern="1200" dirty="0">
                        <a:solidFill>
                          <a:schemeClr val="dk1"/>
                        </a:solidFill>
                        <a:latin typeface="Cambria" pitchFamily="18" charset="0"/>
                        <a:ea typeface="+mn-ea"/>
                        <a:cs typeface="+mn-cs"/>
                      </a:endParaRPr>
                    </a:p>
                  </a:txBody>
                  <a:tcPr marL="68580" marR="68580" marT="0" marB="0"/>
                </a:tc>
                <a:extLst>
                  <a:ext uri="{0D108BD9-81ED-4DB2-BD59-A6C34878D82A}">
                    <a16:rowId xmlns:a16="http://schemas.microsoft.com/office/drawing/2014/main" val="10003"/>
                  </a:ext>
                </a:extLst>
              </a:tr>
              <a:tr h="257363">
                <a:tc>
                  <a:txBody>
                    <a:bodyPr/>
                    <a:lstStyle/>
                    <a:p>
                      <a:pPr algn="l">
                        <a:lnSpc>
                          <a:spcPct val="115000"/>
                        </a:lnSpc>
                        <a:spcAft>
                          <a:spcPts val="0"/>
                        </a:spcAft>
                      </a:pPr>
                      <a:r>
                        <a:rPr lang="en-CA" sz="1600" kern="1200" dirty="0">
                          <a:latin typeface="Cambria" pitchFamily="18" charset="0"/>
                        </a:rPr>
                        <a:t>Alumina</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8.9</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0.009</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0.00010</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800C</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(3.89-3.61) </a:t>
                      </a:r>
                      <a:endParaRPr lang="en-CA" sz="1600" b="0" kern="1200" dirty="0">
                        <a:solidFill>
                          <a:schemeClr val="dk1"/>
                        </a:solidFill>
                        <a:latin typeface="Cambria" pitchFamily="18" charset="0"/>
                        <a:ea typeface="+mn-ea"/>
                        <a:cs typeface="+mn-cs"/>
                      </a:endParaRPr>
                    </a:p>
                  </a:txBody>
                  <a:tcPr marL="68580" marR="68580" marT="0" marB="0"/>
                </a:tc>
                <a:extLst>
                  <a:ext uri="{0D108BD9-81ED-4DB2-BD59-A6C34878D82A}">
                    <a16:rowId xmlns:a16="http://schemas.microsoft.com/office/drawing/2014/main" val="10004"/>
                  </a:ext>
                </a:extLst>
              </a:tr>
              <a:tr h="257363">
                <a:tc>
                  <a:txBody>
                    <a:bodyPr/>
                    <a:lstStyle/>
                    <a:p>
                      <a:pPr algn="l">
                        <a:lnSpc>
                          <a:spcPct val="115000"/>
                        </a:lnSpc>
                        <a:spcAft>
                          <a:spcPts val="0"/>
                        </a:spcAft>
                      </a:pPr>
                      <a:r>
                        <a:rPr lang="en-CA" sz="1600" kern="1200" dirty="0">
                          <a:latin typeface="Cambria" pitchFamily="18" charset="0"/>
                        </a:rPr>
                        <a:t>Fused quartz</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3.8</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0.0001</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0.00003</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25C</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2.45</a:t>
                      </a:r>
                      <a:endParaRPr lang="en-CA" sz="1600" b="0" kern="1200" dirty="0">
                        <a:solidFill>
                          <a:schemeClr val="dk1"/>
                        </a:solidFill>
                        <a:latin typeface="Cambria" pitchFamily="18" charset="0"/>
                        <a:ea typeface="+mn-ea"/>
                        <a:cs typeface="+mn-cs"/>
                      </a:endParaRPr>
                    </a:p>
                  </a:txBody>
                  <a:tcPr marL="68580" marR="68580" marT="0" marB="0"/>
                </a:tc>
                <a:extLst>
                  <a:ext uri="{0D108BD9-81ED-4DB2-BD59-A6C34878D82A}">
                    <a16:rowId xmlns:a16="http://schemas.microsoft.com/office/drawing/2014/main" val="10005"/>
                  </a:ext>
                </a:extLst>
              </a:tr>
              <a:tr h="257363">
                <a:tc>
                  <a:txBody>
                    <a:bodyPr/>
                    <a:lstStyle/>
                    <a:p>
                      <a:pPr algn="l">
                        <a:lnSpc>
                          <a:spcPct val="115000"/>
                        </a:lnSpc>
                        <a:spcAft>
                          <a:spcPts val="0"/>
                        </a:spcAft>
                      </a:pPr>
                      <a:r>
                        <a:rPr lang="en-CA" sz="1600" kern="1200" dirty="0">
                          <a:latin typeface="Cambria" pitchFamily="18" charset="0"/>
                        </a:rPr>
                        <a:t>Pyrex</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4</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0.005</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0.0013</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25C</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2.45</a:t>
                      </a:r>
                      <a:endParaRPr lang="en-CA" sz="1600" b="0" kern="1200" dirty="0">
                        <a:solidFill>
                          <a:schemeClr val="dk1"/>
                        </a:solidFill>
                        <a:latin typeface="Cambria" pitchFamily="18" charset="0"/>
                        <a:ea typeface="+mn-ea"/>
                        <a:cs typeface="+mn-cs"/>
                      </a:endParaRPr>
                    </a:p>
                  </a:txBody>
                  <a:tcPr marL="68580" marR="68580" marT="0" marB="0"/>
                </a:tc>
                <a:extLst>
                  <a:ext uri="{0D108BD9-81ED-4DB2-BD59-A6C34878D82A}">
                    <a16:rowId xmlns:a16="http://schemas.microsoft.com/office/drawing/2014/main" val="10006"/>
                  </a:ext>
                </a:extLst>
              </a:tr>
              <a:tr h="257363">
                <a:tc>
                  <a:txBody>
                    <a:bodyPr/>
                    <a:lstStyle/>
                    <a:p>
                      <a:pPr algn="l">
                        <a:lnSpc>
                          <a:spcPct val="115000"/>
                        </a:lnSpc>
                        <a:spcAft>
                          <a:spcPts val="0"/>
                        </a:spcAft>
                      </a:pPr>
                      <a:r>
                        <a:rPr lang="en-CA" sz="1600" kern="1200" dirty="0">
                          <a:latin typeface="Cambria" pitchFamily="18" charset="0"/>
                        </a:rPr>
                        <a:t>Water</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80.4</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9.89</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0.123 </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25C</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2.45</a:t>
                      </a:r>
                      <a:endParaRPr lang="en-CA" sz="1600" b="0" kern="1200" dirty="0">
                        <a:solidFill>
                          <a:schemeClr val="dk1"/>
                        </a:solidFill>
                        <a:latin typeface="Cambria" pitchFamily="18" charset="0"/>
                        <a:ea typeface="+mn-ea"/>
                        <a:cs typeface="+mn-cs"/>
                      </a:endParaRPr>
                    </a:p>
                  </a:txBody>
                  <a:tcPr marL="68580" marR="68580" marT="0" marB="0"/>
                </a:tc>
                <a:extLst>
                  <a:ext uri="{0D108BD9-81ED-4DB2-BD59-A6C34878D82A}">
                    <a16:rowId xmlns:a16="http://schemas.microsoft.com/office/drawing/2014/main" val="10007"/>
                  </a:ext>
                </a:extLst>
              </a:tr>
              <a:tr h="257363">
                <a:tc>
                  <a:txBody>
                    <a:bodyPr/>
                    <a:lstStyle/>
                    <a:p>
                      <a:pPr algn="l">
                        <a:lnSpc>
                          <a:spcPct val="115000"/>
                        </a:lnSpc>
                        <a:spcAft>
                          <a:spcPts val="0"/>
                        </a:spcAft>
                      </a:pPr>
                      <a:r>
                        <a:rPr lang="en-CA" sz="1600" b="0" kern="1200" dirty="0">
                          <a:solidFill>
                            <a:schemeClr val="dk1"/>
                          </a:solidFill>
                          <a:latin typeface="Cambria" pitchFamily="18" charset="0"/>
                          <a:ea typeface="+mn-ea"/>
                          <a:cs typeface="+mn-cs"/>
                        </a:rPr>
                        <a:t>Salty Water (0.5mol)</a:t>
                      </a:r>
                    </a:p>
                  </a:txBody>
                  <a:tcPr marL="68580" marR="68580" marT="0" marB="0" anchor="ctr"/>
                </a:tc>
                <a:tc>
                  <a:txBody>
                    <a:bodyPr/>
                    <a:lstStyle/>
                    <a:p>
                      <a:pPr algn="ctr">
                        <a:lnSpc>
                          <a:spcPct val="115000"/>
                        </a:lnSpc>
                        <a:spcAft>
                          <a:spcPts val="0"/>
                        </a:spcAft>
                      </a:pPr>
                      <a:r>
                        <a:rPr lang="en-CA" sz="1600" b="0" kern="1200" dirty="0">
                          <a:solidFill>
                            <a:schemeClr val="dk1"/>
                          </a:solidFill>
                          <a:latin typeface="Cambria" pitchFamily="18" charset="0"/>
                          <a:ea typeface="+mn-ea"/>
                          <a:cs typeface="+mn-cs"/>
                        </a:rPr>
                        <a:t>79.2</a:t>
                      </a:r>
                    </a:p>
                  </a:txBody>
                  <a:tcPr marL="68580" marR="68580" marT="0" marB="0" anchor="ctr"/>
                </a:tc>
                <a:tc>
                  <a:txBody>
                    <a:bodyPr/>
                    <a:lstStyle/>
                    <a:p>
                      <a:pPr algn="ctr">
                        <a:lnSpc>
                          <a:spcPct val="115000"/>
                        </a:lnSpc>
                        <a:spcAft>
                          <a:spcPts val="0"/>
                        </a:spcAft>
                      </a:pPr>
                      <a:r>
                        <a:rPr lang="en-CA" sz="1600" b="0" kern="1200" dirty="0">
                          <a:solidFill>
                            <a:schemeClr val="dk1"/>
                          </a:solidFill>
                          <a:latin typeface="Cambria" pitchFamily="18" charset="0"/>
                          <a:ea typeface="+mn-ea"/>
                          <a:cs typeface="+mn-cs"/>
                        </a:rPr>
                        <a:t>2500</a:t>
                      </a:r>
                    </a:p>
                  </a:txBody>
                  <a:tcPr marL="68580" marR="68580" marT="0" marB="0" anchor="ctr"/>
                </a:tc>
                <a:tc>
                  <a:txBody>
                    <a:bodyPr/>
                    <a:lstStyle/>
                    <a:p>
                      <a:pPr algn="ctr">
                        <a:lnSpc>
                          <a:spcPct val="115000"/>
                        </a:lnSpc>
                        <a:spcAft>
                          <a:spcPts val="0"/>
                        </a:spcAft>
                      </a:pPr>
                      <a:r>
                        <a:rPr lang="en-CA" sz="1600" b="0" kern="1200" dirty="0">
                          <a:solidFill>
                            <a:schemeClr val="dk1"/>
                          </a:solidFill>
                          <a:latin typeface="Cambria" pitchFamily="18" charset="0"/>
                          <a:ea typeface="+mn-ea"/>
                          <a:cs typeface="+mn-cs"/>
                        </a:rPr>
                        <a:t>33.56</a:t>
                      </a:r>
                    </a:p>
                  </a:txBody>
                  <a:tcPr marL="68580" marR="68580" marT="0" marB="0" anchor="ctr"/>
                </a:tc>
                <a:tc>
                  <a:txBody>
                    <a:bodyPr/>
                    <a:lstStyle/>
                    <a:p>
                      <a:pPr algn="ctr">
                        <a:lnSpc>
                          <a:spcPct val="115000"/>
                        </a:lnSpc>
                        <a:spcAft>
                          <a:spcPts val="0"/>
                        </a:spcAft>
                      </a:pPr>
                      <a:r>
                        <a:rPr lang="en-CA" sz="1600" b="0" kern="1200" dirty="0">
                          <a:solidFill>
                            <a:schemeClr val="dk1"/>
                          </a:solidFill>
                          <a:latin typeface="Cambria" pitchFamily="18" charset="0"/>
                          <a:ea typeface="+mn-ea"/>
                          <a:cs typeface="+mn-cs"/>
                        </a:rPr>
                        <a:t>25C</a:t>
                      </a:r>
                    </a:p>
                  </a:txBody>
                  <a:tcPr marL="68580" marR="68580" marT="0" marB="0" anchor="ctr"/>
                </a:tc>
                <a:tc>
                  <a:txBody>
                    <a:bodyPr/>
                    <a:lstStyle/>
                    <a:p>
                      <a:pPr algn="ctr">
                        <a:lnSpc>
                          <a:spcPct val="115000"/>
                        </a:lnSpc>
                        <a:spcAft>
                          <a:spcPts val="0"/>
                        </a:spcAft>
                      </a:pPr>
                      <a:r>
                        <a:rPr lang="en-CA" sz="1600" b="0" kern="1200" dirty="0">
                          <a:solidFill>
                            <a:schemeClr val="dk1"/>
                          </a:solidFill>
                          <a:latin typeface="Cambria" pitchFamily="18" charset="0"/>
                          <a:ea typeface="+mn-ea"/>
                          <a:cs typeface="+mn-cs"/>
                        </a:rPr>
                        <a:t>2.45</a:t>
                      </a:r>
                    </a:p>
                  </a:txBody>
                  <a:tcPr marL="68580" marR="68580" marT="0" marB="0"/>
                </a:tc>
                <a:extLst>
                  <a:ext uri="{0D108BD9-81ED-4DB2-BD59-A6C34878D82A}">
                    <a16:rowId xmlns:a16="http://schemas.microsoft.com/office/drawing/2014/main" val="10008"/>
                  </a:ext>
                </a:extLst>
              </a:tr>
              <a:tr h="257363">
                <a:tc>
                  <a:txBody>
                    <a:bodyPr/>
                    <a:lstStyle/>
                    <a:p>
                      <a:pPr algn="l">
                        <a:lnSpc>
                          <a:spcPct val="115000"/>
                        </a:lnSpc>
                        <a:spcAft>
                          <a:spcPts val="0"/>
                        </a:spcAft>
                      </a:pPr>
                      <a:r>
                        <a:rPr lang="en-CA" sz="1600" kern="1200" dirty="0">
                          <a:latin typeface="Cambria" pitchFamily="18" charset="0"/>
                        </a:rPr>
                        <a:t>Methanol</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32.6</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21.48</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0.659</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25C</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2.45</a:t>
                      </a:r>
                      <a:endParaRPr lang="en-CA" sz="1600" b="0" kern="1200" dirty="0">
                        <a:solidFill>
                          <a:schemeClr val="dk1"/>
                        </a:solidFill>
                        <a:latin typeface="Cambria" pitchFamily="18" charset="0"/>
                        <a:ea typeface="+mn-ea"/>
                        <a:cs typeface="+mn-cs"/>
                      </a:endParaRPr>
                    </a:p>
                  </a:txBody>
                  <a:tcPr marL="68580" marR="68580" marT="0" marB="0"/>
                </a:tc>
                <a:extLst>
                  <a:ext uri="{0D108BD9-81ED-4DB2-BD59-A6C34878D82A}">
                    <a16:rowId xmlns:a16="http://schemas.microsoft.com/office/drawing/2014/main" val="10009"/>
                  </a:ext>
                </a:extLst>
              </a:tr>
              <a:tr h="389540">
                <a:tc>
                  <a:txBody>
                    <a:bodyPr/>
                    <a:lstStyle/>
                    <a:p>
                      <a:pPr algn="l">
                        <a:lnSpc>
                          <a:spcPct val="115000"/>
                        </a:lnSpc>
                        <a:spcAft>
                          <a:spcPts val="0"/>
                        </a:spcAft>
                      </a:pPr>
                      <a:r>
                        <a:rPr lang="en-CA" sz="1600" kern="1200" dirty="0">
                          <a:latin typeface="Cambria" pitchFamily="18" charset="0"/>
                        </a:rPr>
                        <a:t>Ethanol</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24.3</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22.86</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0.94</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25C</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2.45</a:t>
                      </a:r>
                      <a:endParaRPr lang="en-CA" sz="1600" b="0" kern="1200" dirty="0">
                        <a:solidFill>
                          <a:schemeClr val="dk1"/>
                        </a:solidFill>
                        <a:latin typeface="Cambria" pitchFamily="18" charset="0"/>
                        <a:ea typeface="+mn-ea"/>
                        <a:cs typeface="+mn-cs"/>
                      </a:endParaRPr>
                    </a:p>
                  </a:txBody>
                  <a:tcPr marL="68580" marR="68580" marT="0" marB="0"/>
                </a:tc>
                <a:extLst>
                  <a:ext uri="{0D108BD9-81ED-4DB2-BD59-A6C34878D82A}">
                    <a16:rowId xmlns:a16="http://schemas.microsoft.com/office/drawing/2014/main" val="10010"/>
                  </a:ext>
                </a:extLst>
              </a:tr>
              <a:tr h="257363">
                <a:tc>
                  <a:txBody>
                    <a:bodyPr/>
                    <a:lstStyle/>
                    <a:p>
                      <a:pPr algn="l">
                        <a:lnSpc>
                          <a:spcPct val="115000"/>
                        </a:lnSpc>
                        <a:spcAft>
                          <a:spcPts val="0"/>
                        </a:spcAft>
                      </a:pPr>
                      <a:r>
                        <a:rPr lang="en-CA" sz="1600" kern="1200" dirty="0">
                          <a:latin typeface="Cambria" pitchFamily="18" charset="0"/>
                        </a:rPr>
                        <a:t>Silicon carbide</a:t>
                      </a:r>
                      <a:endParaRPr lang="en-CA" sz="1600" b="1"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105</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110</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1.048</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200C</a:t>
                      </a:r>
                      <a:endParaRPr lang="en-CA" sz="1600" b="0" kern="1200" dirty="0">
                        <a:solidFill>
                          <a:schemeClr val="dk1"/>
                        </a:solidFill>
                        <a:latin typeface="Cambria" pitchFamily="18" charset="0"/>
                        <a:ea typeface="+mn-ea"/>
                        <a:cs typeface="+mn-cs"/>
                      </a:endParaRPr>
                    </a:p>
                  </a:txBody>
                  <a:tcPr marL="68580" marR="68580" marT="0" marB="0" anchor="ctr"/>
                </a:tc>
                <a:tc>
                  <a:txBody>
                    <a:bodyPr/>
                    <a:lstStyle/>
                    <a:p>
                      <a:pPr algn="ctr">
                        <a:lnSpc>
                          <a:spcPct val="115000"/>
                        </a:lnSpc>
                        <a:spcAft>
                          <a:spcPts val="0"/>
                        </a:spcAft>
                      </a:pPr>
                      <a:r>
                        <a:rPr lang="en-CA" sz="1600" kern="1200" dirty="0">
                          <a:latin typeface="Cambria" pitchFamily="18" charset="0"/>
                        </a:rPr>
                        <a:t>2.45</a:t>
                      </a:r>
                      <a:endParaRPr lang="en-CA" sz="1600" b="0" kern="1200" dirty="0">
                        <a:solidFill>
                          <a:schemeClr val="dk1"/>
                        </a:solidFill>
                        <a:latin typeface="Cambria" pitchFamily="18" charset="0"/>
                        <a:ea typeface="+mn-ea"/>
                        <a:cs typeface="+mn-cs"/>
                      </a:endParaRPr>
                    </a:p>
                  </a:txBody>
                  <a:tcPr marL="68580" marR="68580" marT="0" marB="0"/>
                </a:tc>
                <a:extLst>
                  <a:ext uri="{0D108BD9-81ED-4DB2-BD59-A6C34878D82A}">
                    <a16:rowId xmlns:a16="http://schemas.microsoft.com/office/drawing/2014/main" val="10011"/>
                  </a:ext>
                </a:extLst>
              </a:tr>
              <a:tr h="609163">
                <a:tc gridSpan="6">
                  <a:txBody>
                    <a:bodyPr/>
                    <a:lstStyle/>
                    <a:p>
                      <a:r>
                        <a:rPr lang="en-CA" sz="1200" kern="1200" dirty="0">
                          <a:latin typeface="Cambria" pitchFamily="18" charset="0"/>
                        </a:rPr>
                        <a:t>-D. C. F. D.E. Clark, "What is microwave processing," presented at the Microwave Solutions for Ceramic Engineers, Westerville, OH 2005.</a:t>
                      </a:r>
                    </a:p>
                    <a:p>
                      <a:r>
                        <a:rPr lang="en-CA" sz="1200" kern="1200" dirty="0">
                          <a:latin typeface="Cambria" pitchFamily="18" charset="0"/>
                        </a:rPr>
                        <a:t>-E. W. W. L. </a:t>
                      </a:r>
                      <a:r>
                        <a:rPr lang="en-CA" sz="1200" kern="1200" dirty="0" err="1">
                          <a:latin typeface="Cambria" pitchFamily="18" charset="0"/>
                        </a:rPr>
                        <a:t>Manoj</a:t>
                      </a:r>
                      <a:r>
                        <a:rPr lang="en-CA" sz="1200" kern="1200" dirty="0">
                          <a:latin typeface="Cambria" pitchFamily="18" charset="0"/>
                        </a:rPr>
                        <a:t> Gupta, </a:t>
                      </a:r>
                      <a:r>
                        <a:rPr lang="en-CA" sz="1200" kern="1200" dirty="0" err="1">
                          <a:latin typeface="Cambria" pitchFamily="18" charset="0"/>
                        </a:rPr>
                        <a:t>Wai</a:t>
                      </a:r>
                      <a:r>
                        <a:rPr lang="en-CA" sz="1200" kern="1200" dirty="0">
                          <a:latin typeface="Cambria" pitchFamily="18" charset="0"/>
                        </a:rPr>
                        <a:t> Leong Wong, Microwaves and metals: John Wiley &amp; sons (Asia) Pte Ltd 2007.</a:t>
                      </a:r>
                      <a:endParaRPr lang="en-CA" sz="1200" b="0" kern="1200" dirty="0">
                        <a:solidFill>
                          <a:schemeClr val="dk1"/>
                        </a:solidFill>
                        <a:latin typeface="Cambria" pitchFamily="18" charset="0"/>
                        <a:ea typeface="+mn-ea"/>
                        <a:cs typeface="+mn-cs"/>
                      </a:endParaRPr>
                    </a:p>
                  </a:txBody>
                  <a:tcPr marL="68580" marR="68580" marT="0" marB="0" anchor="ctr"/>
                </a:tc>
                <a:tc hMerge="1">
                  <a:txBody>
                    <a:bodyPr/>
                    <a:lstStyle/>
                    <a:p>
                      <a:pPr algn="ctr">
                        <a:lnSpc>
                          <a:spcPct val="115000"/>
                        </a:lnSpc>
                        <a:spcAft>
                          <a:spcPts val="0"/>
                        </a:spcAft>
                      </a:pPr>
                      <a:endParaRPr lang="en-CA" sz="1600" dirty="0">
                        <a:latin typeface="Times New Roman" pitchFamily="18" charset="0"/>
                        <a:ea typeface="Calibri"/>
                        <a:cs typeface="Times New Roman" pitchFamily="18" charset="0"/>
                      </a:endParaRPr>
                    </a:p>
                  </a:txBody>
                  <a:tcPr marL="68580" marR="68580" marT="0" marB="0" anchor="ctr"/>
                </a:tc>
                <a:tc hMerge="1">
                  <a:txBody>
                    <a:bodyPr/>
                    <a:lstStyle/>
                    <a:p>
                      <a:pPr algn="ctr">
                        <a:lnSpc>
                          <a:spcPct val="115000"/>
                        </a:lnSpc>
                        <a:spcAft>
                          <a:spcPts val="0"/>
                        </a:spcAft>
                      </a:pPr>
                      <a:endParaRPr lang="en-CA" sz="1600" dirty="0">
                        <a:latin typeface="Times New Roman" pitchFamily="18" charset="0"/>
                        <a:ea typeface="Calibri"/>
                        <a:cs typeface="Times New Roman" pitchFamily="18" charset="0"/>
                      </a:endParaRPr>
                    </a:p>
                  </a:txBody>
                  <a:tcPr marL="68580" marR="68580" marT="0" marB="0" anchor="ctr"/>
                </a:tc>
                <a:tc hMerge="1">
                  <a:txBody>
                    <a:bodyPr/>
                    <a:lstStyle/>
                    <a:p>
                      <a:pPr algn="ctr">
                        <a:lnSpc>
                          <a:spcPct val="115000"/>
                        </a:lnSpc>
                        <a:spcAft>
                          <a:spcPts val="0"/>
                        </a:spcAft>
                      </a:pPr>
                      <a:endParaRPr lang="en-CA" sz="1600" dirty="0">
                        <a:latin typeface="Times New Roman" pitchFamily="18" charset="0"/>
                        <a:ea typeface="Calibri"/>
                        <a:cs typeface="Times New Roman" pitchFamily="18" charset="0"/>
                      </a:endParaRPr>
                    </a:p>
                  </a:txBody>
                  <a:tcPr marL="68580" marR="68580" marT="0" marB="0" anchor="ctr"/>
                </a:tc>
                <a:tc hMerge="1">
                  <a:txBody>
                    <a:bodyPr/>
                    <a:lstStyle/>
                    <a:p>
                      <a:pPr algn="ctr">
                        <a:lnSpc>
                          <a:spcPct val="115000"/>
                        </a:lnSpc>
                        <a:spcAft>
                          <a:spcPts val="0"/>
                        </a:spcAft>
                      </a:pPr>
                      <a:endParaRPr lang="en-CA" sz="1600" dirty="0">
                        <a:latin typeface="Times New Roman" pitchFamily="18" charset="0"/>
                        <a:ea typeface="Calibri"/>
                        <a:cs typeface="Times New Roman" pitchFamily="18" charset="0"/>
                      </a:endParaRPr>
                    </a:p>
                  </a:txBody>
                  <a:tcPr marL="68580" marR="68580" marT="0" marB="0" anchor="ctr"/>
                </a:tc>
                <a:tc hMerge="1">
                  <a:txBody>
                    <a:bodyPr/>
                    <a:lstStyle/>
                    <a:p>
                      <a:pPr algn="ctr">
                        <a:lnSpc>
                          <a:spcPct val="115000"/>
                        </a:lnSpc>
                        <a:spcAft>
                          <a:spcPts val="0"/>
                        </a:spcAft>
                      </a:pPr>
                      <a:endParaRPr lang="en-CA" sz="1600" dirty="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12"/>
                  </a:ext>
                </a:extLst>
              </a:tr>
            </a:tbl>
          </a:graphicData>
        </a:graphic>
      </p:graphicFrame>
      <p:pic>
        <p:nvPicPr>
          <p:cNvPr id="8"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35816" y="2133527"/>
            <a:ext cx="180000" cy="313247"/>
          </a:xfrm>
          <a:prstGeom prst="rect">
            <a:avLst/>
          </a:prstGeom>
          <a:noFill/>
        </p:spPr>
      </p:pic>
      <p:pic>
        <p:nvPicPr>
          <p:cNvPr id="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35924" y="2123995"/>
            <a:ext cx="252000" cy="306982"/>
          </a:xfrm>
          <a:prstGeom prst="rect">
            <a:avLst/>
          </a:prstGeom>
          <a:noFill/>
        </p:spPr>
      </p:pic>
      <p:pic>
        <p:nvPicPr>
          <p:cNvPr id="10"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716072" y="2123995"/>
            <a:ext cx="504000" cy="324357"/>
          </a:xfrm>
          <a:prstGeom prst="rect">
            <a:avLst/>
          </a:prstGeom>
          <a:noFill/>
        </p:spPr>
      </p:pic>
      <p:sp>
        <p:nvSpPr>
          <p:cNvPr id="11" name="Rectangle 10"/>
          <p:cNvSpPr/>
          <p:nvPr/>
        </p:nvSpPr>
        <p:spPr>
          <a:xfrm>
            <a:off x="333609" y="2441534"/>
            <a:ext cx="8460000" cy="155512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Rectangle 11"/>
          <p:cNvSpPr/>
          <p:nvPr/>
        </p:nvSpPr>
        <p:spPr>
          <a:xfrm>
            <a:off x="348928" y="4007213"/>
            <a:ext cx="8424000" cy="13869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Verdana"/>
              <a:ea typeface="+mn-ea"/>
              <a:cs typeface="+mn-cs"/>
            </a:endParaRPr>
          </a:p>
        </p:txBody>
      </p:sp>
      <p:sp>
        <p:nvSpPr>
          <p:cNvPr id="13" name="Rectangle 12"/>
          <p:cNvSpPr/>
          <p:nvPr/>
        </p:nvSpPr>
        <p:spPr>
          <a:xfrm>
            <a:off x="243282" y="1120346"/>
            <a:ext cx="8643998"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black"/>
                </a:solidFill>
                <a:effectLst/>
                <a:uLnTx/>
                <a:uFillTx/>
                <a:latin typeface="Cambria" pitchFamily="18" charset="0"/>
              </a:rPr>
              <a:t>Dielectric constant, dielectric loss, and loss tangent of different materials.</a:t>
            </a:r>
            <a:endParaRPr kumimoji="0" lang="en-CA" b="0" i="0" u="none" strike="noStrike" kern="1200" cap="none" spc="0" normalizeH="0" baseline="0" noProof="0" dirty="0">
              <a:ln>
                <a:noFill/>
              </a:ln>
              <a:solidFill>
                <a:srgbClr val="000000"/>
              </a:solidFill>
              <a:effectLst/>
              <a:uLnTx/>
              <a:uFillTx/>
              <a:latin typeface="Cambria" pitchFamily="18" charset="0"/>
              <a:ea typeface="Times New Roman"/>
              <a:cs typeface="Arial"/>
            </a:endParaRPr>
          </a:p>
        </p:txBody>
      </p:sp>
      <p:sp>
        <p:nvSpPr>
          <p:cNvPr id="14" name="Title 4"/>
          <p:cNvSpPr>
            <a:spLocks noGrp="1"/>
          </p:cNvSpPr>
          <p:nvPr>
            <p:ph type="title"/>
          </p:nvPr>
        </p:nvSpPr>
        <p:spPr/>
        <p:txBody>
          <a:bodyPr>
            <a:normAutofit/>
          </a:bodyPr>
          <a:lstStyle/>
          <a:p>
            <a:r>
              <a:rPr lang="en-CA" sz="1800" dirty="0">
                <a:latin typeface="Arial" panose="020B0604020202020204" pitchFamily="34" charset="0"/>
                <a:cs typeface="Arial" panose="020B0604020202020204" pitchFamily="34" charset="0"/>
              </a:rPr>
              <a:t>Microwave fundamentals</a:t>
            </a:r>
          </a:p>
        </p:txBody>
      </p:sp>
    </p:spTree>
    <p:extLst>
      <p:ext uri="{BB962C8B-B14F-4D97-AF65-F5344CB8AC3E}">
        <p14:creationId xmlns:p14="http://schemas.microsoft.com/office/powerpoint/2010/main" val="315282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68C5FC9-1F77-BA44-8134-3D3CF2F6FDE3}"/>
              </a:ext>
            </a:extLst>
          </p:cNvPr>
          <p:cNvSpPr>
            <a:spLocks noGrp="1"/>
          </p:cNvSpPr>
          <p:nvPr>
            <p:ph type="title"/>
          </p:nvPr>
        </p:nvSpPr>
        <p:spPr/>
        <p:txBody>
          <a:bodyPr/>
          <a:lstStyle/>
          <a:p>
            <a:r>
              <a:rPr lang="en-CA" dirty="0"/>
              <a:t>Heat up a pizza in </a:t>
            </a:r>
            <a:r>
              <a:rPr lang="en-CA" dirty="0" err="1"/>
              <a:t>MicroWave</a:t>
            </a:r>
            <a:r>
              <a:rPr lang="en-CA" dirty="0"/>
              <a:t> (MW)</a:t>
            </a:r>
          </a:p>
        </p:txBody>
      </p:sp>
      <p:pic>
        <p:nvPicPr>
          <p:cNvPr id="4" name="Picture 1">
            <a:extLst>
              <a:ext uri="{FF2B5EF4-FFF2-40B4-BE49-F238E27FC236}">
                <a16:creationId xmlns:a16="http://schemas.microsoft.com/office/drawing/2014/main" id="{0A26042D-C591-9F4A-BA3F-BB878319159A}"/>
              </a:ext>
            </a:extLst>
          </p:cNvPr>
          <p:cNvPicPr>
            <a:picLocks noChangeAspect="1" noChangeArrowheads="1"/>
          </p:cNvPicPr>
          <p:nvPr/>
        </p:nvPicPr>
        <p:blipFill>
          <a:blip r:embed="rId2"/>
          <a:srcRect/>
          <a:stretch>
            <a:fillRect/>
          </a:stretch>
        </p:blipFill>
        <p:spPr bwMode="auto">
          <a:xfrm>
            <a:off x="464158" y="1324165"/>
            <a:ext cx="8215684" cy="4984355"/>
          </a:xfrm>
          <a:prstGeom prst="rect">
            <a:avLst/>
          </a:prstGeom>
          <a:noFill/>
          <a:ln w="9525">
            <a:noFill/>
            <a:miter lim="800000"/>
            <a:headEnd/>
            <a:tailEnd/>
          </a:ln>
          <a:effectLst/>
        </p:spPr>
      </p:pic>
    </p:spTree>
    <p:extLst>
      <p:ext uri="{BB962C8B-B14F-4D97-AF65-F5344CB8AC3E}">
        <p14:creationId xmlns:p14="http://schemas.microsoft.com/office/powerpoint/2010/main" val="33190067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Custom 1">
      <a:dk1>
        <a:sysClr val="windowText" lastClr="000000"/>
      </a:dk1>
      <a:lt1>
        <a:sysClr val="window" lastClr="FFFFFF"/>
      </a:lt1>
      <a:dk2>
        <a:srgbClr val="1F497D"/>
      </a:dk2>
      <a:lt2>
        <a:srgbClr val="EEECE1"/>
      </a:lt2>
      <a:accent1>
        <a:srgbClr val="27AAE1"/>
      </a:accent1>
      <a:accent2>
        <a:srgbClr val="8DC63F"/>
      </a:accent2>
      <a:accent3>
        <a:srgbClr val="F7941E"/>
      </a:accent3>
      <a:accent4>
        <a:srgbClr val="C12736"/>
      </a:accent4>
      <a:accent5>
        <a:srgbClr val="4BACC6"/>
      </a:accent5>
      <a:accent6>
        <a:srgbClr val="F79646"/>
      </a:accent6>
      <a:hlink>
        <a:srgbClr val="0000FF"/>
      </a:hlink>
      <a:folHlink>
        <a:srgbClr val="80008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27AAE1"/>
      </a:accent1>
      <a:accent2>
        <a:srgbClr val="8DC63F"/>
      </a:accent2>
      <a:accent3>
        <a:srgbClr val="F7941E"/>
      </a:accent3>
      <a:accent4>
        <a:srgbClr val="C12736"/>
      </a:accent4>
      <a:accent5>
        <a:srgbClr val="4BACC6"/>
      </a:accent5>
      <a:accent6>
        <a:srgbClr val="F79646"/>
      </a:accent6>
      <a:hlink>
        <a:srgbClr val="0000FF"/>
      </a:hlink>
      <a:folHlink>
        <a:srgbClr val="800080"/>
      </a:folHlink>
    </a:clrScheme>
    <a:fontScheme name="Polytechniqu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27AAE1"/>
      </a:accent1>
      <a:accent2>
        <a:srgbClr val="8DC63F"/>
      </a:accent2>
      <a:accent3>
        <a:srgbClr val="F7941E"/>
      </a:accent3>
      <a:accent4>
        <a:srgbClr val="C12736"/>
      </a:accent4>
      <a:accent5>
        <a:srgbClr val="4BACC6"/>
      </a:accent5>
      <a:accent6>
        <a:srgbClr val="F79646"/>
      </a:accent6>
      <a:hlink>
        <a:srgbClr val="0000FF"/>
      </a:hlink>
      <a:folHlink>
        <a:srgbClr val="80008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985903263C0941B11822AAD8E08CD2" ma:contentTypeVersion="4" ma:contentTypeDescription="Create a new document." ma:contentTypeScope="" ma:versionID="60b697c4ba9eb0c61fa1068470b7533e">
  <xsd:schema xmlns:xsd="http://www.w3.org/2001/XMLSchema" xmlns:xs="http://www.w3.org/2001/XMLSchema" xmlns:p="http://schemas.microsoft.com/office/2006/metadata/properties" xmlns:ns2="6a898b55-3d22-4995-bb6b-a1345381c1a7" targetNamespace="http://schemas.microsoft.com/office/2006/metadata/properties" ma:root="true" ma:fieldsID="89f7efd009259360bfdc7e8c7b78df3c" ns2:_="">
    <xsd:import namespace="6a898b55-3d22-4995-bb6b-a1345381c1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898b55-3d22-4995-bb6b-a1345381c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83340E-153B-4906-8223-C94C961652FA}"/>
</file>

<file path=customXml/itemProps2.xml><?xml version="1.0" encoding="utf-8"?>
<ds:datastoreItem xmlns:ds="http://schemas.openxmlformats.org/officeDocument/2006/customXml" ds:itemID="{A941F223-0461-4AC3-97B8-FE17FC54CFA2}"/>
</file>

<file path=customXml/itemProps3.xml><?xml version="1.0" encoding="utf-8"?>
<ds:datastoreItem xmlns:ds="http://schemas.openxmlformats.org/officeDocument/2006/customXml" ds:itemID="{BC94BA7E-DABF-4B15-8849-D4AA4F4757F7}"/>
</file>

<file path=docProps/app.xml><?xml version="1.0" encoding="utf-8"?>
<Properties xmlns="http://schemas.openxmlformats.org/officeDocument/2006/extended-properties" xmlns:vt="http://schemas.openxmlformats.org/officeDocument/2006/docPropsVTypes">
  <TotalTime>21075</TotalTime>
  <Words>959</Words>
  <Application>Microsoft Office PowerPoint</Application>
  <PresentationFormat>On-screen Show (4:3)</PresentationFormat>
  <Paragraphs>218</Paragraphs>
  <Slides>19</Slides>
  <Notes>4</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19</vt:i4>
      </vt:variant>
    </vt:vector>
  </HeadingPairs>
  <TitlesOfParts>
    <vt:vector size="33" baseType="lpstr">
      <vt:lpstr>Arial</vt:lpstr>
      <vt:lpstr>Bell Gothic Roman</vt:lpstr>
      <vt:lpstr>Bell Gothic Std Bold</vt:lpstr>
      <vt:lpstr>Calibri</vt:lpstr>
      <vt:lpstr>Cambria</vt:lpstr>
      <vt:lpstr>Courier New</vt:lpstr>
      <vt:lpstr>Helvetica</vt:lpstr>
      <vt:lpstr>Times New Roman</vt:lpstr>
      <vt:lpstr>Verdana</vt:lpstr>
      <vt:lpstr>Wingdings</vt:lpstr>
      <vt:lpstr>2_Office Theme</vt:lpstr>
      <vt:lpstr>Office Theme</vt:lpstr>
      <vt:lpstr>1_Office Theme</vt:lpstr>
      <vt:lpstr>think-cell Slide</vt:lpstr>
      <vt:lpstr> Process Electrification in a Context of Sustainability: New Examples of Introduction of Microwave in Future Processes</vt:lpstr>
      <vt:lpstr>Change in total final energy use and CO2 emissions from electrification  estimated in this study (in US)</vt:lpstr>
      <vt:lpstr>New (smart) uses in industry: The electric sources concerned</vt:lpstr>
      <vt:lpstr>PowerPoint Presentation</vt:lpstr>
      <vt:lpstr> Microwave fundamentals</vt:lpstr>
      <vt:lpstr>Microwave fundamentals</vt:lpstr>
      <vt:lpstr>Microwave fundamentals</vt:lpstr>
      <vt:lpstr>Microwave fundamentals</vt:lpstr>
      <vt:lpstr>Heat up a pizza in MicroWave (MW)</vt:lpstr>
      <vt:lpstr>Turn problems into opportunities</vt:lpstr>
      <vt:lpstr>Examples of applications</vt:lpstr>
      <vt:lpstr>Example 1: Pyrowave technology</vt:lpstr>
      <vt:lpstr>Microwave Pyrolyzer</vt:lpstr>
      <vt:lpstr>Example 2: Microwave-responsive SiC foam@zeolite core-shell structured catalyst for catalytic pyrolysis of plastics</vt:lpstr>
      <vt:lpstr>core-shell structured catalyst for catalytic pyrolysis of plastics</vt:lpstr>
      <vt:lpstr>Gas-particles system: example 3</vt:lpstr>
      <vt:lpstr>PowerPoint Presentation</vt:lpstr>
      <vt:lpstr>Selectivity and Conversion Distribution: proof of concept</vt:lpstr>
      <vt:lpstr>Conclusion: Take home messages and new ideas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Jean-Philippe</dc:creator>
  <cp:lastModifiedBy>Joseph Smith</cp:lastModifiedBy>
  <cp:revision>806</cp:revision>
  <dcterms:created xsi:type="dcterms:W3CDTF">2008-11-03T20:52:30Z</dcterms:created>
  <dcterms:modified xsi:type="dcterms:W3CDTF">2023-04-01T12:35:37Z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0x0101007B985903263C0941B11822AAD8E08CD2</vt:lpwstr>
  </property>
</Properties>
</file>