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wmf" ContentType="image/x-wmf"/>
  <Default Extension="xml" ContentType="application/xml"/>
  <Default Extension="gif" ContentType="image/gif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5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738" r:id="rId2"/>
    <p:sldMasterId id="2147483751" r:id="rId3"/>
    <p:sldMasterId id="2147483768" r:id="rId4"/>
  </p:sldMasterIdLst>
  <p:notesMasterIdLst>
    <p:notesMasterId r:id="rId53"/>
  </p:notesMasterIdLst>
  <p:handoutMasterIdLst>
    <p:handoutMasterId r:id="rId54"/>
  </p:handoutMasterIdLst>
  <p:sldIdLst>
    <p:sldId id="433" r:id="rId5"/>
    <p:sldId id="714" r:id="rId6"/>
    <p:sldId id="772" r:id="rId7"/>
    <p:sldId id="670" r:id="rId8"/>
    <p:sldId id="578" r:id="rId9"/>
    <p:sldId id="435" r:id="rId10"/>
    <p:sldId id="691" r:id="rId11"/>
    <p:sldId id="677" r:id="rId12"/>
    <p:sldId id="579" r:id="rId13"/>
    <p:sldId id="582" r:id="rId14"/>
    <p:sldId id="580" r:id="rId15"/>
    <p:sldId id="695" r:id="rId16"/>
    <p:sldId id="581" r:id="rId17"/>
    <p:sldId id="468" r:id="rId18"/>
    <p:sldId id="686" r:id="rId19"/>
    <p:sldId id="675" r:id="rId20"/>
    <p:sldId id="682" r:id="rId21"/>
    <p:sldId id="601" r:id="rId22"/>
    <p:sldId id="470" r:id="rId23"/>
    <p:sldId id="471" r:id="rId24"/>
    <p:sldId id="672" r:id="rId25"/>
    <p:sldId id="679" r:id="rId26"/>
    <p:sldId id="680" r:id="rId27"/>
    <p:sldId id="683" r:id="rId28"/>
    <p:sldId id="474" r:id="rId29"/>
    <p:sldId id="696" r:id="rId30"/>
    <p:sldId id="693" r:id="rId31"/>
    <p:sldId id="591" r:id="rId32"/>
    <p:sldId id="633" r:id="rId33"/>
    <p:sldId id="554" r:id="rId34"/>
    <p:sldId id="698" r:id="rId35"/>
    <p:sldId id="555" r:id="rId36"/>
    <p:sldId id="671" r:id="rId37"/>
    <p:sldId id="692" r:id="rId38"/>
    <p:sldId id="676" r:id="rId39"/>
    <p:sldId id="673" r:id="rId40"/>
    <p:sldId id="674" r:id="rId41"/>
    <p:sldId id="697" r:id="rId42"/>
    <p:sldId id="685" r:id="rId43"/>
    <p:sldId id="681" r:id="rId44"/>
    <p:sldId id="688" r:id="rId45"/>
    <p:sldId id="371" r:id="rId46"/>
    <p:sldId id="690" r:id="rId47"/>
    <p:sldId id="689" r:id="rId48"/>
    <p:sldId id="687" r:id="rId49"/>
    <p:sldId id="597" r:id="rId50"/>
    <p:sldId id="773" r:id="rId51"/>
    <p:sldId id="595" r:id="rId52"/>
  </p:sldIdLst>
  <p:sldSz cx="9144000" cy="6858000" type="screen4x3"/>
  <p:notesSz cx="6946900" cy="9220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Sand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Sand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Sand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Sand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Sand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Sand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Sand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Sand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Sand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161">
          <p15:clr>
            <a:srgbClr val="A4A3A4"/>
          </p15:clr>
        </p15:guide>
        <p15:guide id="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76"/>
    <p:restoredTop sz="93190"/>
  </p:normalViewPr>
  <p:slideViewPr>
    <p:cSldViewPr snapToGrid="0">
      <p:cViewPr varScale="1">
        <p:scale>
          <a:sx n="92" d="100"/>
          <a:sy n="92" d="100"/>
        </p:scale>
        <p:origin x="1888" y="184"/>
      </p:cViewPr>
      <p:guideLst>
        <p:guide orient="horz"/>
        <p:guide pos="161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>
        <p:scale>
          <a:sx n="66" d="100"/>
          <a:sy n="66" d="100"/>
        </p:scale>
        <p:origin x="-834" y="1452"/>
      </p:cViewPr>
      <p:guideLst>
        <p:guide orient="horz" pos="2904"/>
        <p:guide pos="218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customXml" Target="../customXml/item3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customXml" Target="../customXml/item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customXml" Target="../customXml/item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59A7B013-DF22-5359-1188-078EB4E32FB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4" tIns="46062" rIns="92124" bIns="46062" numCol="1" anchor="t" anchorCtr="0" compatLnSpc="1">
            <a:prstTxWarp prst="textNoShape">
              <a:avLst/>
            </a:prstTxWarp>
          </a:bodyPr>
          <a:lstStyle>
            <a:lvl1pPr defTabSz="920750">
              <a:defRPr sz="1300">
                <a:latin typeface="Times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0694CCFD-18D4-C034-8312-AC8341EC245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7000" y="0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4" tIns="46062" rIns="92124" bIns="46062" numCol="1" anchor="t" anchorCtr="0" compatLnSpc="1">
            <a:prstTxWarp prst="textNoShape">
              <a:avLst/>
            </a:prstTxWarp>
          </a:bodyPr>
          <a:lstStyle>
            <a:lvl1pPr algn="r" defTabSz="920750">
              <a:defRPr sz="1300">
                <a:latin typeface="Times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0" name="Rectangle 4">
            <a:extLst>
              <a:ext uri="{FF2B5EF4-FFF2-40B4-BE49-F238E27FC236}">
                <a16:creationId xmlns:a16="http://schemas.microsoft.com/office/drawing/2014/main" id="{7E8DFF5F-96DC-05E4-0ECE-3A294085EAE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9825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4" tIns="46062" rIns="92124" bIns="46062" numCol="1" anchor="b" anchorCtr="0" compatLnSpc="1">
            <a:prstTxWarp prst="textNoShape">
              <a:avLst/>
            </a:prstTxWarp>
          </a:bodyPr>
          <a:lstStyle>
            <a:lvl1pPr defTabSz="920750">
              <a:defRPr sz="1300">
                <a:latin typeface="Times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1" name="Rectangle 5">
            <a:extLst>
              <a:ext uri="{FF2B5EF4-FFF2-40B4-BE49-F238E27FC236}">
                <a16:creationId xmlns:a16="http://schemas.microsoft.com/office/drawing/2014/main" id="{A536E5FA-17B7-EBB8-8A16-838958F89D8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7000" y="8759825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4" tIns="46062" rIns="92124" bIns="46062" numCol="1" anchor="b" anchorCtr="0" compatLnSpc="1">
            <a:prstTxWarp prst="textNoShape">
              <a:avLst/>
            </a:prstTxWarp>
          </a:bodyPr>
          <a:lstStyle>
            <a:lvl1pPr algn="r" defTabSz="920750">
              <a:defRPr sz="1300">
                <a:latin typeface="Times" pitchFamily="2" charset="0"/>
              </a:defRPr>
            </a:lvl1pPr>
          </a:lstStyle>
          <a:p>
            <a:pPr>
              <a:defRPr/>
            </a:pPr>
            <a:fld id="{21438390-B484-044F-BF90-3A9133494C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D499C951-F5E8-034A-6FB4-D69F871FB5C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4" tIns="46062" rIns="92124" bIns="46062" numCol="1" anchor="t" anchorCtr="0" compatLnSpc="1">
            <a:prstTxWarp prst="textNoShape">
              <a:avLst/>
            </a:prstTxWarp>
          </a:bodyPr>
          <a:lstStyle>
            <a:lvl1pPr defTabSz="920750">
              <a:defRPr sz="1300">
                <a:latin typeface="Times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ECC95E0A-1799-EB68-FDCA-C5A8836FBDE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37000" y="0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4" tIns="46062" rIns="92124" bIns="46062" numCol="1" anchor="t" anchorCtr="0" compatLnSpc="1">
            <a:prstTxWarp prst="textNoShape">
              <a:avLst/>
            </a:prstTxWarp>
          </a:bodyPr>
          <a:lstStyle>
            <a:lvl1pPr algn="r" defTabSz="920750">
              <a:defRPr sz="1300">
                <a:latin typeface="Times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4" name="Rectangle 4">
            <a:extLst>
              <a:ext uri="{FF2B5EF4-FFF2-40B4-BE49-F238E27FC236}">
                <a16:creationId xmlns:a16="http://schemas.microsoft.com/office/drawing/2014/main" id="{A79F68D6-B580-A025-26F8-D1EBC7ACD39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9988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97BEB7E9-361D-5E97-6CA3-3AE37D270E7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7100" y="4381500"/>
            <a:ext cx="5092700" cy="41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4" tIns="46062" rIns="92124" bIns="460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7E156F2C-AED4-13FD-52B9-23AF8E32847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9825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4" tIns="46062" rIns="92124" bIns="46062" numCol="1" anchor="b" anchorCtr="0" compatLnSpc="1">
            <a:prstTxWarp prst="textNoShape">
              <a:avLst/>
            </a:prstTxWarp>
          </a:bodyPr>
          <a:lstStyle>
            <a:lvl1pPr defTabSz="920750">
              <a:defRPr sz="1300">
                <a:latin typeface="Times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A9748D93-16FE-8C71-B220-B9467B458D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7000" y="8759825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4" tIns="46062" rIns="92124" bIns="46062" numCol="1" anchor="b" anchorCtr="0" compatLnSpc="1">
            <a:prstTxWarp prst="textNoShape">
              <a:avLst/>
            </a:prstTxWarp>
          </a:bodyPr>
          <a:lstStyle>
            <a:lvl1pPr algn="r" defTabSz="920750">
              <a:defRPr sz="1300">
                <a:latin typeface="Times" pitchFamily="2" charset="0"/>
              </a:defRPr>
            </a:lvl1pPr>
          </a:lstStyle>
          <a:p>
            <a:pPr>
              <a:defRPr/>
            </a:pPr>
            <a:fld id="{8D68FC96-D544-A846-805B-D59CB22451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x-none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85289364-BC6E-224C-9186-6A6BFB4656AA}" type="slidenum">
              <a:rPr lang="en-US" altLang="x-none"/>
              <a:pPr/>
              <a:t>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08425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www.bing.com</a:t>
            </a:r>
            <a:r>
              <a:rPr lang="en-US" dirty="0"/>
              <a:t>/images/</a:t>
            </a:r>
            <a:r>
              <a:rPr lang="en-US" dirty="0" err="1"/>
              <a:t>search?view</a:t>
            </a:r>
            <a:r>
              <a:rPr lang="en-US" dirty="0"/>
              <a:t>=detailV2&amp;ccid=F%2fzZ1Lq8&amp;id=6185B8BFA40F00AA49EDD8DD801FB168F3B94140&amp;thid=OIP.F_zZ1Lq8d33iGTGmTmDKygHaF8&amp;mediaurl=https%3a%2f%2fi.stack.imgur.com%2fPG3WB.gif&amp;cdnurl=https%3a%2f%2fth.bing.com%2fth%2fid%2fR.17fcd9d4babc777de21931a64e60caca%3frik%3dQEG582ixH4Dd2A%26pid%3dImgRaw%26r%3d0%26sres%3d1%26sresct%3d1%26srh%3d799%26srw%3d997&amp;exph=401&amp;expw=500&amp;q=</a:t>
            </a:r>
            <a:r>
              <a:rPr lang="en-US" dirty="0" err="1"/>
              <a:t>binding+energy+of+nucleus&amp;simid</a:t>
            </a:r>
            <a:r>
              <a:rPr lang="en-US" dirty="0"/>
              <a:t>=608041149080213091&amp;FORM=</a:t>
            </a:r>
            <a:r>
              <a:rPr lang="en-US" dirty="0" err="1"/>
              <a:t>IRPRST&amp;ck</a:t>
            </a:r>
            <a:r>
              <a:rPr lang="en-US" dirty="0"/>
              <a:t>=4623038BB0C1372C909D77C0880AD918&amp;selectedIndex=0&amp;idpp=</a:t>
            </a:r>
            <a:r>
              <a:rPr lang="en-US" dirty="0" err="1"/>
              <a:t>overlayview&amp;ajaxhist</a:t>
            </a:r>
            <a:r>
              <a:rPr lang="en-US" dirty="0"/>
              <a:t>=0&amp;ajaxserp=0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68FC96-D544-A846-805B-D59CB22451BF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2068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UT-Battelle">
            <a:extLst>
              <a:ext uri="{FF2B5EF4-FFF2-40B4-BE49-F238E27FC236}">
                <a16:creationId xmlns:a16="http://schemas.microsoft.com/office/drawing/2014/main" id="{A172C20F-FE50-D71E-4E29-67DD4DA3076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EFECC"/>
              </a:clrFrom>
              <a:clrTo>
                <a:srgbClr val="FEFE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688" y="6184900"/>
            <a:ext cx="124301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" descr="ORNL-DOE-caslon2">
            <a:extLst>
              <a:ext uri="{FF2B5EF4-FFF2-40B4-BE49-F238E27FC236}">
                <a16:creationId xmlns:a16="http://schemas.microsoft.com/office/drawing/2014/main" id="{FA635D75-9395-A9CF-BCC4-FA3DDDAB8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6145213"/>
            <a:ext cx="3463925" cy="47148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743200"/>
            <a:ext cx="6400800" cy="1752600"/>
          </a:xfrm>
        </p:spPr>
        <p:txBody>
          <a:bodyPr/>
          <a:lstStyle>
            <a:lvl1pPr marL="0" indent="0" algn="ctr">
              <a:buFont typeface="Symbol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E3CF6A78-C389-8853-78CE-7A71CA02C2B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10400" y="66421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BDC8D-9DA0-8946-9F7C-BC259E3BBC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9991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9">
            <a:extLst>
              <a:ext uri="{FF2B5EF4-FFF2-40B4-BE49-F238E27FC236}">
                <a16:creationId xmlns:a16="http://schemas.microsoft.com/office/drawing/2014/main" id="{02BA24B2-AC5F-6714-F0AD-58BDA682922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932D6-504D-704A-BA3E-94E7EE142F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8850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5563" y="609600"/>
            <a:ext cx="20574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3363" y="609600"/>
            <a:ext cx="60198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9">
            <a:extLst>
              <a:ext uri="{FF2B5EF4-FFF2-40B4-BE49-F238E27FC236}">
                <a16:creationId xmlns:a16="http://schemas.microsoft.com/office/drawing/2014/main" id="{B7BD1692-1FE1-8189-4D44-57385D45D9D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039E4-552C-3649-98AB-2DBBED80F3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8326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33363" y="609600"/>
            <a:ext cx="82296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9">
            <a:extLst>
              <a:ext uri="{FF2B5EF4-FFF2-40B4-BE49-F238E27FC236}">
                <a16:creationId xmlns:a16="http://schemas.microsoft.com/office/drawing/2014/main" id="{87295856-355B-D50B-4C23-A50B0C65C5D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77FD08-4DD6-424C-A4E3-23FE782CDD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1455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63" y="6096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8125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200525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200525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3B0763B4-72AB-86E8-13D9-5611E68B226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FFD5C-4C80-7A48-8CB7-3B44B7A4AA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6034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63" y="6096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8125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200525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200525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AECD526A-8A51-C041-DD3E-EC39196A34C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E435E7-4306-9C4D-BED3-7FA7D7CEB3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9671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1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  <a:prstGeom prst="rect">
            <a:avLst/>
          </a:prstGeom>
        </p:spPr>
        <p:txBody>
          <a:bodyPr lIns="100580" anchor="b"/>
          <a:lstStyle>
            <a:lvl1pPr marL="0" indent="0" algn="l">
              <a:spcBef>
                <a:spcPts val="0"/>
              </a:spcBef>
              <a:buNone/>
              <a:defRPr sz="1900">
                <a:solidFill>
                  <a:schemeClr val="tx1"/>
                </a:solidFill>
              </a:defRPr>
            </a:lvl1pPr>
            <a:lvl2pPr marL="457177" indent="0" algn="ctr">
              <a:buNone/>
            </a:lvl2pPr>
            <a:lvl3pPr marL="914354" indent="0" algn="ctr">
              <a:buNone/>
            </a:lvl3pPr>
            <a:lvl4pPr marL="1371531" indent="0" algn="ctr">
              <a:buNone/>
            </a:lvl4pPr>
            <a:lvl5pPr marL="1828708" indent="0" algn="ctr">
              <a:buNone/>
            </a:lvl5pPr>
            <a:lvl6pPr marL="2285885" indent="0" algn="ctr">
              <a:buNone/>
            </a:lvl6pPr>
            <a:lvl7pPr marL="2743062" indent="0" algn="ctr">
              <a:buNone/>
            </a:lvl7pPr>
            <a:lvl8pPr marL="3200241" indent="0" algn="ctr">
              <a:buNone/>
            </a:lvl8pPr>
            <a:lvl9pPr marL="3657418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9EC152AB-BCA4-9FC5-CB6B-CE650B5B9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F75DCF-D3A3-B674-E43E-D46C29BA4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Not for Dissemination </a:t>
            </a:r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CA11DDDA-FD78-EA3D-F61B-6A0A077E5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B8906-3204-C643-81C2-400A72AB61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187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57400"/>
            <a:ext cx="7772400" cy="457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BACA63EC-C52C-53DC-74FD-486FE848E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5F5B42A7-1B50-C4FF-D682-D4A6BC534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Not for Dissemination </a:t>
            </a:r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F4217F95-A9D3-E29A-3889-282D4E678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CC4D4-5B02-5140-8377-85DD2C1EBB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7032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3">
            <a:extLst>
              <a:ext uri="{FF2B5EF4-FFF2-40B4-BE49-F238E27FC236}">
                <a16:creationId xmlns:a16="http://schemas.microsoft.com/office/drawing/2014/main" id="{38E7CC63-4442-0DDD-33DE-E9FE28D4E8BE}"/>
              </a:ext>
            </a:extLst>
          </p:cNvPr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/>
            <a:gdLst>
              <a:gd name="T0" fmla="*/ 0 w 2736"/>
              <a:gd name="T1" fmla="*/ 2147483646 h 3648"/>
              <a:gd name="T2" fmla="*/ 2147483646 w 2736"/>
              <a:gd name="T3" fmla="*/ 2147483646 h 3648"/>
              <a:gd name="T4" fmla="*/ 2147483646 w 2736"/>
              <a:gd name="T5" fmla="*/ 0 h 3648"/>
              <a:gd name="T6" fmla="*/ 2147483646 w 2736"/>
              <a:gd name="T7" fmla="*/ 2147483646 h 3648"/>
              <a:gd name="T8" fmla="*/ 2147483646 w 2736"/>
              <a:gd name="T9" fmla="*/ 2147483646 h 3648"/>
              <a:gd name="T10" fmla="*/ 2147483646 w 2736"/>
              <a:gd name="T11" fmla="*/ 2147483646 h 3648"/>
              <a:gd name="T12" fmla="*/ 0 w 2736"/>
              <a:gd name="T13" fmla="*/ 2147483646 h 36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6"/>
              <a:gd name="T22" fmla="*/ 0 h 3648"/>
              <a:gd name="T23" fmla="*/ 2736 w 2736"/>
              <a:gd name="T24" fmla="*/ 3648 h 36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3175" cap="flat" cmpd="sng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6" tIns="45717" rIns="91436" bIns="45717"/>
          <a:lstStyle/>
          <a:p>
            <a:endParaRPr lang="en-US"/>
          </a:p>
        </p:txBody>
      </p:sp>
      <p:sp>
        <p:nvSpPr>
          <p:cNvPr id="5" name="Freeform 14">
            <a:extLst>
              <a:ext uri="{FF2B5EF4-FFF2-40B4-BE49-F238E27FC236}">
                <a16:creationId xmlns:a16="http://schemas.microsoft.com/office/drawing/2014/main" id="{7D2494A7-5C23-C1C6-CB1A-DB3D54AC4724}"/>
              </a:ext>
            </a:extLst>
          </p:cNvPr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/>
            <a:gdLst>
              <a:gd name="T0" fmla="*/ 0 w 3504"/>
              <a:gd name="T1" fmla="*/ 2147483646 h 4128"/>
              <a:gd name="T2" fmla="*/ 0 w 3504"/>
              <a:gd name="T3" fmla="*/ 2147483646 h 4128"/>
              <a:gd name="T4" fmla="*/ 2147483646 w 3504"/>
              <a:gd name="T5" fmla="*/ 2147483646 h 4128"/>
              <a:gd name="T6" fmla="*/ 2147483646 w 3504"/>
              <a:gd name="T7" fmla="*/ 0 h 4128"/>
              <a:gd name="T8" fmla="*/ 2147483646 w 3504"/>
              <a:gd name="T9" fmla="*/ 0 h 4128"/>
              <a:gd name="T10" fmla="*/ 2147483646 w 3504"/>
              <a:gd name="T11" fmla="*/ 2147483646 h 4128"/>
              <a:gd name="T12" fmla="*/ 0 w 3504"/>
              <a:gd name="T13" fmla="*/ 2147483646 h 4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04"/>
              <a:gd name="T22" fmla="*/ 0 h 4128"/>
              <a:gd name="T23" fmla="*/ 3504 w 3504"/>
              <a:gd name="T24" fmla="*/ 4128 h 4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6" tIns="45717" rIns="91436" bIns="45717"/>
          <a:lstStyle/>
          <a:p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9AAC801-5D71-1704-CD9A-FAC405A357CE}"/>
              </a:ext>
            </a:extLst>
          </p:cNvPr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6" tIns="45717" rIns="91436" bIns="45717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C1EB0549-24D4-B3BF-C46D-7A8002E37584}"/>
              </a:ext>
            </a:extLst>
          </p:cNvPr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6" tIns="45717" rIns="91436" bIns="45717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41DD2E1C-3F3E-1082-39A1-529B4353F02D}"/>
              </a:ext>
            </a:extLst>
          </p:cNvPr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6" tIns="45717" rIns="91436" bIns="45717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9" name="Freeform 17">
            <a:extLst>
              <a:ext uri="{FF2B5EF4-FFF2-40B4-BE49-F238E27FC236}">
                <a16:creationId xmlns:a16="http://schemas.microsoft.com/office/drawing/2014/main" id="{3AAF376D-FBB0-C655-7BB5-82A7277F23BD}"/>
              </a:ext>
            </a:extLst>
          </p:cNvPr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6" tIns="45717" rIns="91436" bIns="45717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C7A09940-0DD3-1BCF-33CD-6A66F337E103}"/>
              </a:ext>
            </a:extLst>
          </p:cNvPr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6" tIns="45717" rIns="91436" bIns="45717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11" name="Freeform 19">
            <a:extLst>
              <a:ext uri="{FF2B5EF4-FFF2-40B4-BE49-F238E27FC236}">
                <a16:creationId xmlns:a16="http://schemas.microsoft.com/office/drawing/2014/main" id="{303ACEAF-EC44-F399-06F4-2AFB48F08120}"/>
              </a:ext>
            </a:extLst>
          </p:cNvPr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6" tIns="45717" rIns="91436" bIns="45717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12" name="Freeform 20">
            <a:extLst>
              <a:ext uri="{FF2B5EF4-FFF2-40B4-BE49-F238E27FC236}">
                <a16:creationId xmlns:a16="http://schemas.microsoft.com/office/drawing/2014/main" id="{672365C7-8725-56BE-A751-322C0F891D63}"/>
              </a:ext>
            </a:extLst>
          </p:cNvPr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6" tIns="45717" rIns="91436" bIns="45717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13" name="Freeform 21">
            <a:extLst>
              <a:ext uri="{FF2B5EF4-FFF2-40B4-BE49-F238E27FC236}">
                <a16:creationId xmlns:a16="http://schemas.microsoft.com/office/drawing/2014/main" id="{270E57B4-5B56-68D0-DDA0-81EF6772CD0F}"/>
              </a:ext>
            </a:extLst>
          </p:cNvPr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6" tIns="45717" rIns="91436" bIns="45717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14" name="Freeform 22">
            <a:extLst>
              <a:ext uri="{FF2B5EF4-FFF2-40B4-BE49-F238E27FC236}">
                <a16:creationId xmlns:a16="http://schemas.microsoft.com/office/drawing/2014/main" id="{A668DFFB-38B1-183B-A909-9556D0F5D5A1}"/>
              </a:ext>
            </a:extLst>
          </p:cNvPr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6" tIns="45717" rIns="91436" bIns="45717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15" name="Freeform 23">
            <a:extLst>
              <a:ext uri="{FF2B5EF4-FFF2-40B4-BE49-F238E27FC236}">
                <a16:creationId xmlns:a16="http://schemas.microsoft.com/office/drawing/2014/main" id="{A02484A7-9CA4-D10E-65D9-49DDC6E7E2FD}"/>
              </a:ext>
            </a:extLst>
          </p:cNvPr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6" tIns="45717" rIns="91436" bIns="45717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16" name="Freeform 24">
            <a:extLst>
              <a:ext uri="{FF2B5EF4-FFF2-40B4-BE49-F238E27FC236}">
                <a16:creationId xmlns:a16="http://schemas.microsoft.com/office/drawing/2014/main" id="{E300C76B-D5A1-12D8-CED4-20271A579CF6}"/>
              </a:ext>
            </a:extLst>
          </p:cNvPr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6" tIns="45717" rIns="91436" bIns="45717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17" name="Freeform 25">
            <a:extLst>
              <a:ext uri="{FF2B5EF4-FFF2-40B4-BE49-F238E27FC236}">
                <a16:creationId xmlns:a16="http://schemas.microsoft.com/office/drawing/2014/main" id="{2C3D255C-8EDB-4176-FAFF-F3B6F94C0298}"/>
              </a:ext>
            </a:extLst>
          </p:cNvPr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6" tIns="45717" rIns="91436" bIns="45717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18" name="Freeform 26">
            <a:extLst>
              <a:ext uri="{FF2B5EF4-FFF2-40B4-BE49-F238E27FC236}">
                <a16:creationId xmlns:a16="http://schemas.microsoft.com/office/drawing/2014/main" id="{36AFA9C0-6B83-F92F-DA19-84AB2536AA05}"/>
              </a:ext>
            </a:extLst>
          </p:cNvPr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6" tIns="45717" rIns="91436" bIns="45717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862D8A14-CFE9-17D6-31A9-96FA7ACA368F}"/>
              </a:ext>
            </a:extLst>
          </p:cNvPr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7" rIns="91436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4E6141AD-0E94-FBC5-1E9B-976319C37D46}"/>
              </a:ext>
            </a:extLst>
          </p:cNvPr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7" rIns="91436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id="{BD195AC4-7DEF-970F-276A-29B71B73CAA2}"/>
              </a:ext>
            </a:extLst>
          </p:cNvPr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7" rIns="91436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F0CA4FAF-8073-D57F-7872-5D62D19B5C1F}"/>
              </a:ext>
            </a:extLst>
          </p:cNvPr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7" rIns="91436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143EBFBE-2626-8A10-BD77-CAB1C0A9B2E3}"/>
              </a:ext>
            </a:extLst>
          </p:cNvPr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7" rIns="91436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AC1A1AA3-3685-7659-23C6-22152ACECDB9}"/>
              </a:ext>
            </a:extLst>
          </p:cNvPr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7" rIns="91436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3" y="1351673"/>
            <a:ext cx="5718048" cy="977486"/>
          </a:xfrm>
          <a:prstGeom prst="rect">
            <a:avLst/>
          </a:prstGeom>
        </p:spPr>
        <p:txBody>
          <a:bodyPr lIns="82292" bIns="0"/>
          <a:lstStyle>
            <a:lvl1pPr marL="5486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3" y="512064"/>
            <a:ext cx="8156448" cy="777240"/>
          </a:xfrm>
        </p:spPr>
        <p:txBody>
          <a:bodyPr tIns="64005"/>
          <a:lstStyle>
            <a:lvl1pPr algn="l">
              <a:buNone/>
              <a:defRPr sz="3900" b="0" cap="none" spc="-151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746139BA-C8B7-3E76-28BE-BF5E4BF38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8F8539D9-A369-C446-A45C-673798E2A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pc="151">
                <a:ln>
                  <a:solidFill>
                    <a:schemeClr val="bg2">
                      <a:lumMod val="90000"/>
                    </a:schemeClr>
                  </a:solidFill>
                </a:ln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/>
              <a:t>Not for Dissemination </a:t>
            </a:r>
            <a:endParaRPr lang="en-US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1CE503BA-960A-587E-A46E-178BC81F9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77A17-45EE-0742-9E79-49B667AAA4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9269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3" y="17705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19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3" y="17705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19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AF352E3C-BA76-C45E-94B7-03A169739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4D844319-9733-7424-5A6C-C8DAE81AB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Not for Dissemination 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12382F33-0FA2-B6F0-9289-7D9033E21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FA5D0-8F70-8C48-93EF-9D061FB81A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7680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4">
            <a:extLst>
              <a:ext uri="{FF2B5EF4-FFF2-40B4-BE49-F238E27FC236}">
                <a16:creationId xmlns:a16="http://schemas.microsoft.com/office/drawing/2014/main" id="{BF4ED331-8F8D-3426-A0D8-E7957661967A}"/>
              </a:ext>
            </a:extLst>
          </p:cNvPr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7" rIns="91436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CC9A49CD-3E2A-9471-3721-665A248C6ADC}"/>
              </a:ext>
            </a:extLst>
          </p:cNvPr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7" rIns="91436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E13875EC-B728-BB2C-D543-BAFF215E79DB}"/>
              </a:ext>
            </a:extLst>
          </p:cNvPr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7" rIns="91436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AA6C3B17-C15B-C58C-DCEB-57BA4CF86B79}"/>
              </a:ext>
            </a:extLst>
          </p:cNvPr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7" rIns="91436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7C766243-BD6A-54B4-9093-4F0C17F07272}"/>
              </a:ext>
            </a:extLst>
          </p:cNvPr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7" rIns="91436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9">
            <a:extLst>
              <a:ext uri="{FF2B5EF4-FFF2-40B4-BE49-F238E27FC236}">
                <a16:creationId xmlns:a16="http://schemas.microsoft.com/office/drawing/2014/main" id="{FCBC4649-5042-2505-55C3-19936053F2E0}"/>
              </a:ext>
            </a:extLst>
          </p:cNvPr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7" rIns="91436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Rectangle 20">
            <a:extLst>
              <a:ext uri="{FF2B5EF4-FFF2-40B4-BE49-F238E27FC236}">
                <a16:creationId xmlns:a16="http://schemas.microsoft.com/office/drawing/2014/main" id="{0B143544-DBB0-6364-D2C4-6F106F595696}"/>
              </a:ext>
            </a:extLst>
          </p:cNvPr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7" rIns="91436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id="{27C9317D-4B9C-9E6B-CBE1-11B96C0CE645}"/>
              </a:ext>
            </a:extLst>
          </p:cNvPr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7" rIns="91436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Rectangle 28">
            <a:extLst>
              <a:ext uri="{FF2B5EF4-FFF2-40B4-BE49-F238E27FC236}">
                <a16:creationId xmlns:a16="http://schemas.microsoft.com/office/drawing/2014/main" id="{A919247E-AACE-D7FE-4DA5-4C33ADB9881F}"/>
              </a:ext>
            </a:extLst>
          </p:cNvPr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7" rIns="91436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Rectangle 29">
            <a:extLst>
              <a:ext uri="{FF2B5EF4-FFF2-40B4-BE49-F238E27FC236}">
                <a16:creationId xmlns:a16="http://schemas.microsoft.com/office/drawing/2014/main" id="{2C287A64-84A5-0BC1-30DC-FA29885425D6}"/>
              </a:ext>
            </a:extLst>
          </p:cNvPr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7" rIns="91436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3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809750"/>
            <a:ext cx="4040188" cy="639761"/>
          </a:xfrm>
          <a:prstGeom prst="rect">
            <a:avLst/>
          </a:prstGeom>
        </p:spPr>
        <p:txBody>
          <a:bodyPr anchor="ctr"/>
          <a:lstStyle>
            <a:lvl1pPr marL="73148" indent="0" algn="l">
              <a:buNone/>
              <a:defRPr sz="2500" b="1">
                <a:solidFill>
                  <a:schemeClr val="accent2"/>
                </a:solidFill>
              </a:defRPr>
            </a:lvl1pPr>
            <a:lvl2pPr>
              <a:buNone/>
              <a:defRPr sz="19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809750"/>
            <a:ext cx="4041775" cy="639761"/>
          </a:xfrm>
          <a:prstGeom prst="rect">
            <a:avLst/>
          </a:prstGeom>
        </p:spPr>
        <p:txBody>
          <a:bodyPr anchor="ctr"/>
          <a:lstStyle>
            <a:lvl1pPr marL="73148" indent="0">
              <a:buNone/>
              <a:defRPr sz="2500" b="1">
                <a:solidFill>
                  <a:schemeClr val="accent2"/>
                </a:solidFill>
              </a:defRPr>
            </a:lvl1pPr>
            <a:lvl2pPr>
              <a:buNone/>
              <a:defRPr sz="19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2459038"/>
            <a:ext cx="4040188" cy="3959351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  <a:lvl2pPr>
              <a:defRPr sz="19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459038"/>
            <a:ext cx="4041775" cy="3959351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  <a:lvl2pPr>
              <a:defRPr sz="19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Date Placeholder 6">
            <a:extLst>
              <a:ext uri="{FF2B5EF4-FFF2-40B4-BE49-F238E27FC236}">
                <a16:creationId xmlns:a16="http://schemas.microsoft.com/office/drawing/2014/main" id="{4161C788-DC79-2F2B-7F7B-1CB2FDAA9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Footer Placeholder 7">
            <a:extLst>
              <a:ext uri="{FF2B5EF4-FFF2-40B4-BE49-F238E27FC236}">
                <a16:creationId xmlns:a16="http://schemas.microsoft.com/office/drawing/2014/main" id="{EF6D23A8-4E66-5ABE-C292-5A94773BC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Not for Dissemination </a:t>
            </a:r>
          </a:p>
        </p:txBody>
      </p:sp>
      <p:sp>
        <p:nvSpPr>
          <p:cNvPr id="19" name="Slide Number Placeholder 8">
            <a:extLst>
              <a:ext uri="{FF2B5EF4-FFF2-40B4-BE49-F238E27FC236}">
                <a16:creationId xmlns:a16="http://schemas.microsoft.com/office/drawing/2014/main" id="{DD2B6365-CF49-6CF3-C4FC-9A9F8EE72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C5B6A-44A9-1047-B5E9-66C4143854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7406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9">
            <a:extLst>
              <a:ext uri="{FF2B5EF4-FFF2-40B4-BE49-F238E27FC236}">
                <a16:creationId xmlns:a16="http://schemas.microsoft.com/office/drawing/2014/main" id="{5F50DE18-DD77-8D5B-3D0B-2BD9513552B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6979A-F4D7-DC4B-B8D4-52C693AD6A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59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DE1F4AB9-DB44-87F5-6923-992982B07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C87C9EA4-BEE5-4261-0D65-92559BB15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Not for Dissemination </a:t>
            </a:r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ECA4FB27-655E-1DA9-2584-5DE6E2131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2F82F-B862-E24D-8EED-B8C2AB199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4940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C5474B1D-A8BC-302E-12B2-E03EC2631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956DA2-43C3-DBAA-47C8-471D4CA56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Not for Dissemination </a:t>
            </a:r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01A03C99-5F63-0835-406D-58C9FDE71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6BE42-22B8-B548-9550-FB413C283B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8109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1"/>
            <a:ext cx="8229600" cy="1162050"/>
          </a:xfrm>
        </p:spPr>
        <p:txBody>
          <a:bodyPr anchor="ctr"/>
          <a:lstStyle>
            <a:lvl1pPr algn="l">
              <a:buNone/>
              <a:defRPr sz="37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1"/>
            <a:ext cx="2514600" cy="4572000"/>
          </a:xfrm>
          <a:prstGeom prst="rect">
            <a:avLst/>
          </a:prstGeom>
        </p:spPr>
        <p:txBody>
          <a:bodyPr/>
          <a:lstStyle>
            <a:lvl1pPr marL="54861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1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1"/>
            <a:ext cx="5486400" cy="4572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5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CB361CB1-E8D7-2576-1C36-C3926B270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361D84FF-CA57-764B-4C55-8FEBBEC54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Not for Dissemination 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60778AD1-D8C1-7AC1-77F3-0AE35C8DD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20541-7FC3-2C4C-B656-91624CD5C8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2341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80C60F7-0064-B183-E746-287ADA7AA59A}"/>
              </a:ext>
            </a:extLst>
          </p:cNvPr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7" rIns="91436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938D2A6F-7559-AED9-D9E4-51ED17BA0944}"/>
              </a:ext>
            </a:extLst>
          </p:cNvPr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9">
            <a:extLst>
              <a:ext uri="{FF2B5EF4-FFF2-40B4-BE49-F238E27FC236}">
                <a16:creationId xmlns:a16="http://schemas.microsoft.com/office/drawing/2014/main" id="{A53E2942-42DD-3079-C159-4D996E4D75CE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A6802C7-EE38-EF5C-7A9A-4DE4E57315E2}"/>
                </a:ext>
              </a:extLst>
            </p:cNvPr>
            <p:cNvCxnSpPr/>
            <p:nvPr/>
          </p:nvCxnSpPr>
          <p:spPr>
            <a:xfrm rot="16200000">
              <a:off x="6587547" y="1284840"/>
              <a:ext cx="88935" cy="7994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F463A61-6146-C348-3B2E-5761B936F173}"/>
                </a:ext>
              </a:extLst>
            </p:cNvPr>
            <p:cNvCxnSpPr/>
            <p:nvPr/>
          </p:nvCxnSpPr>
          <p:spPr>
            <a:xfrm rot="16200000" flipV="1">
              <a:off x="6609153" y="1466916"/>
              <a:ext cx="125669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DD2CA04-4FEA-BCA0-8EF6-92B5030B2195}"/>
                </a:ext>
              </a:extLst>
            </p:cNvPr>
            <p:cNvCxnSpPr/>
            <p:nvPr/>
          </p:nvCxnSpPr>
          <p:spPr>
            <a:xfrm rot="5400000" flipH="1">
              <a:off x="6668468" y="1283865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3">
            <a:extLst>
              <a:ext uri="{FF2B5EF4-FFF2-40B4-BE49-F238E27FC236}">
                <a16:creationId xmlns:a16="http://schemas.microsoft.com/office/drawing/2014/main" id="{A043302E-5136-4542-105D-3F952C8E41D6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0">
              <a:extLst>
                <a:ext uri="{FF2B5EF4-FFF2-40B4-BE49-F238E27FC236}">
                  <a16:creationId xmlns:a16="http://schemas.microsoft.com/office/drawing/2014/main" id="{B3232565-FD38-D843-22C2-84E37F58BD42}"/>
                </a:ext>
              </a:extLst>
            </p:cNvPr>
            <p:cNvCxnSpPr/>
            <p:nvPr/>
          </p:nvCxnSpPr>
          <p:spPr>
            <a:xfrm rot="16200000">
              <a:off x="6587547" y="1284840"/>
              <a:ext cx="88935" cy="7994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1">
              <a:extLst>
                <a:ext uri="{FF2B5EF4-FFF2-40B4-BE49-F238E27FC236}">
                  <a16:creationId xmlns:a16="http://schemas.microsoft.com/office/drawing/2014/main" id="{4FF4BD8B-877A-EB78-C4F5-250D83FC635A}"/>
                </a:ext>
              </a:extLst>
            </p:cNvPr>
            <p:cNvCxnSpPr/>
            <p:nvPr/>
          </p:nvCxnSpPr>
          <p:spPr>
            <a:xfrm rot="16200000" flipV="1">
              <a:off x="6609153" y="1466916"/>
              <a:ext cx="125669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2">
              <a:extLst>
                <a:ext uri="{FF2B5EF4-FFF2-40B4-BE49-F238E27FC236}">
                  <a16:creationId xmlns:a16="http://schemas.microsoft.com/office/drawing/2014/main" id="{B5CADA60-4438-F028-7510-D34F83A3A613}"/>
                </a:ext>
              </a:extLst>
            </p:cNvPr>
            <p:cNvCxnSpPr/>
            <p:nvPr/>
          </p:nvCxnSpPr>
          <p:spPr>
            <a:xfrm rot="5400000" flipH="1">
              <a:off x="6668468" y="1283865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7">
            <a:extLst>
              <a:ext uri="{FF2B5EF4-FFF2-40B4-BE49-F238E27FC236}">
                <a16:creationId xmlns:a16="http://schemas.microsoft.com/office/drawing/2014/main" id="{EB96DFF3-1287-F0AD-6963-46EE1B30FFF7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8">
              <a:extLst>
                <a:ext uri="{FF2B5EF4-FFF2-40B4-BE49-F238E27FC236}">
                  <a16:creationId xmlns:a16="http://schemas.microsoft.com/office/drawing/2014/main" id="{827F6752-5D78-92BF-3B70-07A204EC015B}"/>
                </a:ext>
              </a:extLst>
            </p:cNvPr>
            <p:cNvCxnSpPr/>
            <p:nvPr/>
          </p:nvCxnSpPr>
          <p:spPr>
            <a:xfrm rot="16200000">
              <a:off x="6587547" y="1284841"/>
              <a:ext cx="88934" cy="79944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9">
              <a:extLst>
                <a:ext uri="{FF2B5EF4-FFF2-40B4-BE49-F238E27FC236}">
                  <a16:creationId xmlns:a16="http://schemas.microsoft.com/office/drawing/2014/main" id="{77A62509-BEDF-3740-3D64-7B981003AD51}"/>
                </a:ext>
              </a:extLst>
            </p:cNvPr>
            <p:cNvCxnSpPr/>
            <p:nvPr/>
          </p:nvCxnSpPr>
          <p:spPr>
            <a:xfrm rot="16200000" flipV="1">
              <a:off x="6609153" y="1466914"/>
              <a:ext cx="125667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0">
              <a:extLst>
                <a:ext uri="{FF2B5EF4-FFF2-40B4-BE49-F238E27FC236}">
                  <a16:creationId xmlns:a16="http://schemas.microsoft.com/office/drawing/2014/main" id="{44030701-1F38-0D45-DC24-996541BF8332}"/>
                </a:ext>
              </a:extLst>
            </p:cNvPr>
            <p:cNvCxnSpPr/>
            <p:nvPr/>
          </p:nvCxnSpPr>
          <p:spPr>
            <a:xfrm rot="5400000" flipH="1">
              <a:off x="6668466" y="1283866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6800" y="1893783"/>
            <a:ext cx="7543800" cy="3668818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  <a:prstGeom prst="rect">
            <a:avLst/>
          </a:prstGeom>
        </p:spPr>
        <p:txBody>
          <a:bodyPr/>
          <a:lstStyle>
            <a:lvl1pPr marL="27431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Date Placeholder 4">
            <a:extLst>
              <a:ext uri="{FF2B5EF4-FFF2-40B4-BE49-F238E27FC236}">
                <a16:creationId xmlns:a16="http://schemas.microsoft.com/office/drawing/2014/main" id="{77B58FA4-192E-C488-ACAC-B68338DF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CD0C7A83-F147-899E-3E2F-9E81ED875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76400" y="6492875"/>
            <a:ext cx="6324600" cy="365125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pc="151">
                <a:ln>
                  <a:solidFill>
                    <a:schemeClr val="bg2">
                      <a:lumMod val="90000"/>
                    </a:schemeClr>
                  </a:solidFill>
                </a:ln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/>
              <a:t>Not for Dissemination </a:t>
            </a:r>
            <a:endParaRPr lang="en-US" dirty="0"/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76B1FDA3-4081-73D9-66D8-F43F82FB6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BA84E-FF8C-9F4E-A7D4-255673C21A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9117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2057400"/>
            <a:ext cx="7772400" cy="4572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D9980C1C-42F6-55C1-98D9-83A07E73F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C344B869-31FE-0A1F-60C4-79C8FA75A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Not for Dissemination </a:t>
            </a:r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2CC9F8CE-71AE-80AF-8C83-1E0D55162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EA725-C78F-F847-AA52-89E07669AB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43731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1981200" cy="585152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5867400" cy="58515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ACC720E9-FC01-23AF-3B9D-01A7540B5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DFE14219-3D70-E0E1-7F7A-CE9DCB69D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Not for Dissemination </a:t>
            </a:r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B1421041-D5FB-3337-92E1-968CC86B9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2B1C1-5E72-9043-AD1D-6F9ECDDD5F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66427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9564" y="146052"/>
            <a:ext cx="8467725" cy="64515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60397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1FA7B-E8DA-A221-9132-74BC54AC5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9F992-D0BE-3C51-020C-2458F100E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Not for Dissemination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DA3ED-FD6F-D02B-3FFF-AAE588231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36BAD-F374-5440-94FD-2C5AAC6EB2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42174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1B5A5-9009-C2D9-A5ED-9A76006FF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F6BB5-BFF0-4457-4332-B4C464820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Not for Dissemination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A58CC-A021-0979-05E8-13A79ECDB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8D988-3C6A-1A49-AE33-FE8631AAE4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6932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2B111-7370-2308-FD78-497FF0192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2051E3-666E-DE40-C69B-41C9FC50C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Not for Dissemination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E78E6-56BA-4E6E-9BB9-920DFF574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F154B-BDAD-254B-B837-723848C9D8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7884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9">
            <a:extLst>
              <a:ext uri="{FF2B5EF4-FFF2-40B4-BE49-F238E27FC236}">
                <a16:creationId xmlns:a16="http://schemas.microsoft.com/office/drawing/2014/main" id="{BC168728-3AC1-D21A-AA49-6AC124B3F72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9AC59-BAB1-DE40-98F0-B4FCF16248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40872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2F731C9-FC07-62CA-4E5C-AB63F0AC7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0CC5F1D-36ED-1B5B-E7B4-E9D33AE54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Not for Dissemination 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F4C4B9B-40E9-549F-91C2-58BAF7B00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A4FB2-D33D-D94F-A40A-75FB9A3BD2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56779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EA312D2-8227-E225-2383-15A2F692A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EB6A867-05FB-E2D3-6467-E37B3F251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Not for Dissemination 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458EB10-E14F-9247-14B3-283523EAB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6CA14-9B84-A444-8697-F5CA15B650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15463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44BFC2B-9415-AB35-7908-C715D1406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FE20D1E-1924-41AC-49F5-DCCF2A36D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Not for Dissemination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D3EF49F-F79F-2E65-1FDE-3B7C88740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61CAB-BF05-1F4E-AA85-692799149A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77347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722ADD8-AEFD-E029-7F1D-1EB4EEC2B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7ABD1A4-E47F-6826-3FD2-A42EB9FBD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Not for Dissemination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D91808-F2D0-2114-9419-958B35C27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121F6-E2E7-164B-95AF-160E24DEBA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53981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692DECA-C5CC-FDBB-D5AE-879426D2C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3CB67F7-BF00-8B97-A8FD-5A1FB0FE9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Not for Dissemination 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AC059CD-BA5D-A43E-FE80-CE632CCD1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2E81B-03F9-D243-A137-37814841FE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75831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3C856A2-311A-B5EB-582A-875149A5F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A43B82C-003A-B952-C6D6-D6486D359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Not for Dissemination 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A5CF7CE-FF12-261B-68C0-608BCF38E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8E772-F989-C949-8A45-C33460C25E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31237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91E40-B485-C5F0-48F6-D9599F7CC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462294-097D-550F-ED43-BAD6EDA95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Not for Dissemination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4E294D-C9CF-202C-E0A2-98EB07114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F9E98-8F63-AD4B-AD64-99D85D54BE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06400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ECC4B-95B1-972C-7FEE-2FB441BA8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C0B857-A883-FD4F-ADFE-0BBC244DA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Not for Dissemination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24D5C-BB9D-4322-3236-B6E7A6E30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64ED9-BAC8-CD4E-A2F4-27A42C1D60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62384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33363" y="609600"/>
            <a:ext cx="82296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9">
            <a:extLst>
              <a:ext uri="{FF2B5EF4-FFF2-40B4-BE49-F238E27FC236}">
                <a16:creationId xmlns:a16="http://schemas.microsoft.com/office/drawing/2014/main" id="{9623910D-ED03-9530-380A-047237E4B51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F2F53-8195-474D-B556-21306E1A35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70919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599"/>
            <a:ext cx="7391400" cy="11430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49325" y="1981200"/>
            <a:ext cx="7661275" cy="41148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5E4FC07-346A-0C8B-8B75-787EC12CC0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Not for Dissemination </a:t>
            </a:r>
          </a:p>
        </p:txBody>
      </p:sp>
    </p:spTree>
    <p:extLst>
      <p:ext uri="{BB962C8B-B14F-4D97-AF65-F5344CB8AC3E}">
        <p14:creationId xmlns:p14="http://schemas.microsoft.com/office/powerpoint/2010/main" val="2153220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8125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00525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9">
            <a:extLst>
              <a:ext uri="{FF2B5EF4-FFF2-40B4-BE49-F238E27FC236}">
                <a16:creationId xmlns:a16="http://schemas.microsoft.com/office/drawing/2014/main" id="{7C429793-36D8-4749-F9A3-7121CBFA1B3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C809E-3517-A840-B764-A3D4252718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89474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599"/>
            <a:ext cx="7391400" cy="11430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49325" y="1981200"/>
            <a:ext cx="3754438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6163" y="1981200"/>
            <a:ext cx="3754437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E2D7D01C-E6F5-75B8-2994-9D81D9491F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Not for Dissemination </a:t>
            </a:r>
          </a:p>
        </p:txBody>
      </p:sp>
    </p:spTree>
    <p:extLst>
      <p:ext uri="{BB962C8B-B14F-4D97-AF65-F5344CB8AC3E}">
        <p14:creationId xmlns:p14="http://schemas.microsoft.com/office/powerpoint/2010/main" val="37723460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63" y="6096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8125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200525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200525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FF216-FD31-F087-99E9-A7B4A1AE1A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484688" y="68580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16B543-B994-D748-8D5D-6D1DEDC2CF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50697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63" y="6096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8125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200525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200525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F3950-8A50-7CF1-D776-7F64528C02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484688" y="68580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3C973-B75C-934F-BF0F-84CAABF579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21977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9D2E1B20-19AB-B57B-EF15-2E81A91C150C}"/>
              </a:ext>
            </a:extLst>
          </p:cNvPr>
          <p:cNvSpPr>
            <a:spLocks noChangeArrowheads="1"/>
          </p:cNvSpPr>
          <p:nvPr/>
        </p:nvSpPr>
        <p:spPr bwMode="invGray">
          <a:xfrm>
            <a:off x="457200" y="3079750"/>
            <a:ext cx="7918450" cy="165100"/>
          </a:xfrm>
          <a:prstGeom prst="roundRect">
            <a:avLst>
              <a:gd name="adj" fmla="val 0"/>
            </a:avLst>
          </a:prstGeom>
          <a:gradFill rotWithShape="0">
            <a:gsLst>
              <a:gs pos="0">
                <a:srgbClr val="000000"/>
              </a:gs>
              <a:gs pos="100000">
                <a:srgbClr val="D8AF00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/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5C500903-5199-5ACE-1FC3-A1DFFCBC794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64463" y="6553200"/>
            <a:ext cx="1389062" cy="3048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Sa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Sand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Sand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Sand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Sa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a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a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a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a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400" i="1"/>
              <a:t>R.P.Taleyarkhan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447800"/>
            <a:ext cx="7772400" cy="1143000"/>
          </a:xfrm>
        </p:spPr>
        <p:txBody>
          <a:bodyPr/>
          <a:lstStyle>
            <a:lvl1pPr algn="r">
              <a:defRPr i="1">
                <a:solidFill>
                  <a:srgbClr val="D8AF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C0C0C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926917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48431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61301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78280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31361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92255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590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9">
            <a:extLst>
              <a:ext uri="{FF2B5EF4-FFF2-40B4-BE49-F238E27FC236}">
                <a16:creationId xmlns:a16="http://schemas.microsoft.com/office/drawing/2014/main" id="{B1E8E9D0-6A4E-4E05-14AE-A8DE30A448C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CFBE0-D272-8C4F-9691-4F5D138A98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95443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86100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46179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81664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05223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38100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10000"/>
            <a:ext cx="38100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80576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95400"/>
            <a:ext cx="381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301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9">
            <a:extLst>
              <a:ext uri="{FF2B5EF4-FFF2-40B4-BE49-F238E27FC236}">
                <a16:creationId xmlns:a16="http://schemas.microsoft.com/office/drawing/2014/main" id="{9EF8C54D-A90E-67D8-FD35-EB57040C6B5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27290-0C76-364B-8EB1-DE8EE8B1EF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8671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9">
            <a:extLst>
              <a:ext uri="{FF2B5EF4-FFF2-40B4-BE49-F238E27FC236}">
                <a16:creationId xmlns:a16="http://schemas.microsoft.com/office/drawing/2014/main" id="{E008EE7A-84A3-006A-2CE5-56BFDCA1A72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D99B3-7C6D-044C-89DA-AB76DEC2D5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2946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9">
            <a:extLst>
              <a:ext uri="{FF2B5EF4-FFF2-40B4-BE49-F238E27FC236}">
                <a16:creationId xmlns:a16="http://schemas.microsoft.com/office/drawing/2014/main" id="{B1D2DCFE-F78E-388A-16CE-94A5776A9BD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7F8D6-2644-524A-A763-1792D96A24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8656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9">
            <a:extLst>
              <a:ext uri="{FF2B5EF4-FFF2-40B4-BE49-F238E27FC236}">
                <a16:creationId xmlns:a16="http://schemas.microsoft.com/office/drawing/2014/main" id="{EBE3C077-1B70-7862-EF34-DEF1FA84F9A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FA39F-5E88-F840-A263-668C15BE94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3419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>
            <a:extLst>
              <a:ext uri="{FF2B5EF4-FFF2-40B4-BE49-F238E27FC236}">
                <a16:creationId xmlns:a16="http://schemas.microsoft.com/office/drawing/2014/main" id="{BD339E44-7A2F-6AEE-0DBB-C525700201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38125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1A514A5A-E475-DB0A-0EFF-34BB0F0F2D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33363" y="6096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53" name="Rectangle 29">
            <a:extLst>
              <a:ext uri="{FF2B5EF4-FFF2-40B4-BE49-F238E27FC236}">
                <a16:creationId xmlns:a16="http://schemas.microsoft.com/office/drawing/2014/main" id="{5F6FA3B2-CE0D-F250-072B-11118D8AF32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484688" y="6858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6CF70A6-3FC2-DE40-92DE-417540FFFB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29" name="Text Box 32">
            <a:extLst>
              <a:ext uri="{FF2B5EF4-FFF2-40B4-BE49-F238E27FC236}">
                <a16:creationId xmlns:a16="http://schemas.microsoft.com/office/drawing/2014/main" id="{3F803760-FC90-640A-9333-20F9FD3DD60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605713" y="6583363"/>
            <a:ext cx="1370012" cy="2746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Sa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Sand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Sand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Sand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Sa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a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a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a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a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200">
                <a:latin typeface="Arial" charset="0"/>
              </a:rPr>
              <a:t>Rusi Taleyarkhan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54" r:id="rId1"/>
    <p:sldLayoutId id="2147487986" r:id="rId2"/>
    <p:sldLayoutId id="2147487987" r:id="rId3"/>
    <p:sldLayoutId id="2147487988" r:id="rId4"/>
    <p:sldLayoutId id="2147487989" r:id="rId5"/>
    <p:sldLayoutId id="2147487990" r:id="rId6"/>
    <p:sldLayoutId id="2147487991" r:id="rId7"/>
    <p:sldLayoutId id="2147487992" r:id="rId8"/>
    <p:sldLayoutId id="2147487993" r:id="rId9"/>
    <p:sldLayoutId id="2147487994" r:id="rId10"/>
    <p:sldLayoutId id="2147487995" r:id="rId11"/>
    <p:sldLayoutId id="2147487996" r:id="rId12"/>
    <p:sldLayoutId id="2147487997" r:id="rId13"/>
    <p:sldLayoutId id="2147487998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673E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673E"/>
          </a:solidFill>
          <a:latin typeface="Arial Black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673E"/>
          </a:solidFill>
          <a:latin typeface="Arial Black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673E"/>
          </a:solidFill>
          <a:latin typeface="Arial Black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673E"/>
          </a:solidFill>
          <a:latin typeface="Arial Black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673E"/>
          </a:solidFill>
          <a:latin typeface="Arial Black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673E"/>
          </a:solidFill>
          <a:latin typeface="Arial Black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673E"/>
          </a:solidFill>
          <a:latin typeface="Arial Black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673E"/>
          </a:solidFill>
          <a:latin typeface="Arial Black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73E"/>
        </a:buClr>
        <a:buFont typeface="Symbol" pitchFamily="2" charset="2"/>
        <a:buChar char="·"/>
        <a:defRPr sz="2800" b="1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73E"/>
        </a:buClr>
        <a:buFont typeface="Symbol" pitchFamily="2" charset="2"/>
        <a:buChar char="-"/>
        <a:defRPr sz="2600" b="1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73E"/>
        </a:buClr>
        <a:buFont typeface="Symbol" pitchFamily="2" charset="2"/>
        <a:buChar char="·"/>
        <a:defRPr sz="2400" b="1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73E"/>
        </a:buClr>
        <a:buFont typeface="Symbol" pitchFamily="2" charset="2"/>
        <a:buChar char="-"/>
        <a:defRPr sz="2200" b="1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73E"/>
        </a:buClr>
        <a:buFont typeface="Symbol" pitchFamily="2" charset="2"/>
        <a:buChar char="·"/>
        <a:defRPr sz="2000" b="1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00673E"/>
        </a:buClr>
        <a:buFont typeface="Symbol" charset="2"/>
        <a:buChar char="·"/>
        <a:defRPr sz="2000" b="1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00673E"/>
        </a:buClr>
        <a:buFont typeface="Symbol" charset="2"/>
        <a:buChar char="·"/>
        <a:defRPr sz="2000" b="1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00673E"/>
        </a:buClr>
        <a:buFont typeface="Symbol" charset="2"/>
        <a:buChar char="·"/>
        <a:defRPr sz="2000" b="1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00673E"/>
        </a:buClr>
        <a:buFont typeface="Symbol" charset="2"/>
        <a:buChar char="·"/>
        <a:defRPr sz="2000" b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>
            <a:extLst>
              <a:ext uri="{FF2B5EF4-FFF2-40B4-BE49-F238E27FC236}">
                <a16:creationId xmlns:a16="http://schemas.microsoft.com/office/drawing/2014/main" id="{97C7D976-12B2-402D-D6BC-C12BE2F31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lIns="91436" tIns="45717" rIns="91436" bIns="45717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96D9207E-C419-1F11-43C0-585188B01E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lIns="91436" tIns="45717" rIns="91436" bIns="45717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671578-74EF-FFA7-D638-04B45FCD4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2875"/>
            <a:ext cx="7086600" cy="365125"/>
          </a:xfrm>
          <a:prstGeom prst="rect">
            <a:avLst/>
          </a:prstGeom>
        </p:spPr>
        <p:txBody>
          <a:bodyPr vert="horz" wrap="square" lIns="91436" tIns="45717" rIns="91436" bIns="45717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2300" b="1">
                <a:solidFill>
                  <a:srgbClr val="002060"/>
                </a:solidFill>
                <a:latin typeface="Corbel" pitchFamily="34" charset="0"/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Not for Dissemination 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F7C60083-92A3-E79E-1A1B-7AC9F37050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wrap="square" lIns="91436" tIns="45717" rIns="91436" bIns="45717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2"/>
                </a:solidFill>
                <a:latin typeface="Corbel" panose="020B0503020204020204" pitchFamily="34" charset="0"/>
              </a:defRPr>
            </a:lvl1pPr>
          </a:lstStyle>
          <a:p>
            <a:pPr>
              <a:defRPr/>
            </a:pPr>
            <a:fld id="{4F050D56-1FA5-8741-83E4-B2A804DDF6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12" r:id="rId1"/>
    <p:sldLayoutId id="2147488013" r:id="rId2"/>
    <p:sldLayoutId id="2147488056" r:id="rId3"/>
    <p:sldLayoutId id="2147488014" r:id="rId4"/>
    <p:sldLayoutId id="2147488057" r:id="rId5"/>
    <p:sldLayoutId id="2147488015" r:id="rId6"/>
    <p:sldLayoutId id="2147488016" r:id="rId7"/>
    <p:sldLayoutId id="2147488017" r:id="rId8"/>
    <p:sldLayoutId id="2147488058" r:id="rId9"/>
    <p:sldLayoutId id="2147488018" r:id="rId10"/>
    <p:sldLayoutId id="2147488019" r:id="rId11"/>
    <p:sldLayoutId id="2147488059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3E587F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3E587F"/>
          </a:solidFill>
          <a:latin typeface="Consolas" pitchFamily="49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3E587F"/>
          </a:solidFill>
          <a:latin typeface="Consolas" pitchFamily="49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3E587F"/>
          </a:solidFill>
          <a:latin typeface="Consolas" pitchFamily="49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3E587F"/>
          </a:solidFill>
          <a:latin typeface="Consolas" pitchFamily="49" charset="0"/>
          <a:ea typeface="ＭＳ Ｐゴシック" pitchFamily="-107" charset="-128"/>
          <a:cs typeface="ＭＳ Ｐゴシック" pitchFamily="-107" charset="-128"/>
        </a:defRPr>
      </a:lvl5pPr>
      <a:lvl6pPr marL="457177" algn="l" rtl="0" fontAlgn="base">
        <a:spcBef>
          <a:spcPct val="0"/>
        </a:spcBef>
        <a:spcAft>
          <a:spcPct val="0"/>
        </a:spcAft>
        <a:defRPr sz="4000">
          <a:solidFill>
            <a:srgbClr val="3E587F"/>
          </a:solidFill>
          <a:latin typeface="Consolas" pitchFamily="49" charset="0"/>
        </a:defRPr>
      </a:lvl6pPr>
      <a:lvl7pPr marL="914354" algn="l" rtl="0" fontAlgn="base">
        <a:spcBef>
          <a:spcPct val="0"/>
        </a:spcBef>
        <a:spcAft>
          <a:spcPct val="0"/>
        </a:spcAft>
        <a:defRPr sz="4000">
          <a:solidFill>
            <a:srgbClr val="3E587F"/>
          </a:solidFill>
          <a:latin typeface="Consolas" pitchFamily="49" charset="0"/>
        </a:defRPr>
      </a:lvl7pPr>
      <a:lvl8pPr marL="1371531" algn="l" rtl="0" fontAlgn="base">
        <a:spcBef>
          <a:spcPct val="0"/>
        </a:spcBef>
        <a:spcAft>
          <a:spcPct val="0"/>
        </a:spcAft>
        <a:defRPr sz="4000">
          <a:solidFill>
            <a:srgbClr val="3E587F"/>
          </a:solidFill>
          <a:latin typeface="Consolas" pitchFamily="49" charset="0"/>
        </a:defRPr>
      </a:lvl8pPr>
      <a:lvl9pPr marL="1828708" algn="l" rtl="0" fontAlgn="base">
        <a:spcBef>
          <a:spcPct val="0"/>
        </a:spcBef>
        <a:spcAft>
          <a:spcPct val="0"/>
        </a:spcAft>
        <a:defRPr sz="4000">
          <a:solidFill>
            <a:srgbClr val="3E587F"/>
          </a:solidFill>
          <a:latin typeface="Consolas" pitchFamily="49" charset="0"/>
        </a:defRPr>
      </a:lvl9pPr>
    </p:titleStyle>
    <p:bodyStyle>
      <a:lvl1pPr marL="409575" indent="-341313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38188" indent="-2841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2pPr>
      <a:lvl3pPr marL="993775" indent="-2270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2" charset="2"/>
        <a:buChar char=""/>
        <a:defRPr sz="25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3pPr>
      <a:lvl4pPr marL="1258888" indent="-227013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itchFamily="2" charset="2"/>
        <a:buChar char=""/>
        <a:defRPr sz="23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4pPr>
      <a:lvl5pPr marL="1479550" indent="-207963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itchFamily="2" charset="2"/>
        <a:buChar char=""/>
        <a:defRPr sz="19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5pPr>
      <a:lvl6pPr marL="1709843" indent="-210301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856" indent="-182872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872" indent="-182872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885" indent="-182872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Placeholder 1">
            <a:extLst>
              <a:ext uri="{FF2B5EF4-FFF2-40B4-BE49-F238E27FC236}">
                <a16:creationId xmlns:a16="http://schemas.microsoft.com/office/drawing/2014/main" id="{5813748D-4106-3429-95AF-C69DD394E26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4035" name="Text Placeholder 2">
            <a:extLst>
              <a:ext uri="{FF2B5EF4-FFF2-40B4-BE49-F238E27FC236}">
                <a16:creationId xmlns:a16="http://schemas.microsoft.com/office/drawing/2014/main" id="{C8FD2FEE-1EE4-E573-7814-8F47597CEA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C30A9-BDE6-7F35-391E-94039224BF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A2A5E-3004-D4B4-1F1D-59547269B3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Not for Dissemination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3F84D-3FE0-D42B-C8ED-6E2B657B1F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0FE377B-6D0A-6646-9448-54688C6EE8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20" r:id="rId1"/>
    <p:sldLayoutId id="2147488021" r:id="rId2"/>
    <p:sldLayoutId id="2147488022" r:id="rId3"/>
    <p:sldLayoutId id="2147488023" r:id="rId4"/>
    <p:sldLayoutId id="2147488024" r:id="rId5"/>
    <p:sldLayoutId id="2147488025" r:id="rId6"/>
    <p:sldLayoutId id="2147488026" r:id="rId7"/>
    <p:sldLayoutId id="2147488027" r:id="rId8"/>
    <p:sldLayoutId id="2147488028" r:id="rId9"/>
    <p:sldLayoutId id="2147488029" r:id="rId10"/>
    <p:sldLayoutId id="2147488030" r:id="rId11"/>
    <p:sldLayoutId id="2147488060" r:id="rId12"/>
    <p:sldLayoutId id="2147488061" r:id="rId13"/>
    <p:sldLayoutId id="2147488062" r:id="rId14"/>
    <p:sldLayoutId id="2147488063" r:id="rId15"/>
    <p:sldLayoutId id="2147488064" r:id="rId16"/>
  </p:sldLayoutIdLst>
  <p:hf sldNum="0"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7" charset="-128"/>
          <a:cs typeface="ＭＳ Ｐゴシック" pitchFamily="-107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7" charset="-128"/>
          <a:cs typeface="ＭＳ Ｐゴシック" pitchFamily="-107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7" charset="-128"/>
          <a:cs typeface="ＭＳ Ｐゴシック" pitchFamily="-107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7" charset="-128"/>
          <a:cs typeface="ＭＳ Ｐゴシック" pitchFamily="-107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7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7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7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F7789410-2476-A51A-349F-E8A1252823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DC2F2E70-7294-C0C0-DA55-BF075A84BE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1444" name="AutoShape 5">
            <a:extLst>
              <a:ext uri="{FF2B5EF4-FFF2-40B4-BE49-F238E27FC236}">
                <a16:creationId xmlns:a16="http://schemas.microsoft.com/office/drawing/2014/main" id="{41DE49E4-3A27-F7F6-6670-84E577087A8B}"/>
              </a:ext>
            </a:extLst>
          </p:cNvPr>
          <p:cNvSpPr>
            <a:spLocks noChangeArrowheads="1"/>
          </p:cNvSpPr>
          <p:nvPr/>
        </p:nvSpPr>
        <p:spPr bwMode="invGray">
          <a:xfrm>
            <a:off x="685800" y="1143000"/>
            <a:ext cx="7772400" cy="76200"/>
          </a:xfrm>
          <a:prstGeom prst="roundRect">
            <a:avLst>
              <a:gd name="adj" fmla="val 0"/>
            </a:avLst>
          </a:prstGeom>
          <a:gradFill rotWithShape="0">
            <a:gsLst>
              <a:gs pos="0">
                <a:srgbClr val="993300"/>
              </a:gs>
              <a:gs pos="100000">
                <a:srgbClr val="EAEAEA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/>
          </a:p>
        </p:txBody>
      </p:sp>
      <p:sp>
        <p:nvSpPr>
          <p:cNvPr id="61445" name="Text Box 6">
            <a:extLst>
              <a:ext uri="{FF2B5EF4-FFF2-40B4-BE49-F238E27FC236}">
                <a16:creationId xmlns:a16="http://schemas.microsoft.com/office/drawing/2014/main" id="{DB0E2488-08B3-3EE5-0F62-2F7E160837C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58150" y="6613525"/>
            <a:ext cx="1085850" cy="2444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Sa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Sand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Sand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Sand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Sa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a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a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a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a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000" i="1">
                <a:solidFill>
                  <a:schemeClr val="bg1"/>
                </a:solidFill>
              </a:rPr>
              <a:t>Rusi Taleyarkhan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8065" r:id="rId1"/>
    <p:sldLayoutId id="2147488031" r:id="rId2"/>
    <p:sldLayoutId id="2147488032" r:id="rId3"/>
    <p:sldLayoutId id="2147488033" r:id="rId4"/>
    <p:sldLayoutId id="2147488034" r:id="rId5"/>
    <p:sldLayoutId id="2147488035" r:id="rId6"/>
    <p:sldLayoutId id="2147488036" r:id="rId7"/>
    <p:sldLayoutId id="2147488037" r:id="rId8"/>
    <p:sldLayoutId id="2147488038" r:id="rId9"/>
    <p:sldLayoutId id="2147488039" r:id="rId10"/>
    <p:sldLayoutId id="2147488040" r:id="rId11"/>
    <p:sldLayoutId id="2147488041" r:id="rId12"/>
    <p:sldLayoutId id="2147488042" r:id="rId13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charset="0"/>
          <a:ea typeface="ＭＳ Ｐゴシック" pitchFamily="-107" charset="-128"/>
          <a:cs typeface="ＭＳ Ｐゴシック" pitchFamily="-10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93300"/>
        </a:buClr>
        <a:buChar char="•"/>
        <a:defRPr sz="3200">
          <a:solidFill>
            <a:schemeClr val="bg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3300"/>
        </a:buClr>
        <a:buChar char="–"/>
        <a:defRPr sz="2800">
          <a:solidFill>
            <a:schemeClr val="bg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993300"/>
        </a:buClr>
        <a:buChar char="•"/>
        <a:defRPr sz="2400">
          <a:solidFill>
            <a:schemeClr val="bg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993300"/>
        </a:buClr>
        <a:buChar char="–"/>
        <a:defRPr sz="2000">
          <a:solidFill>
            <a:schemeClr val="bg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993300"/>
        </a:buClr>
        <a:buChar char="•"/>
        <a:defRPr sz="2000">
          <a:solidFill>
            <a:schemeClr val="bg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993300"/>
        </a:buClr>
        <a:buChar char="•"/>
        <a:defRPr sz="2000">
          <a:solidFill>
            <a:schemeClr val="bg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993300"/>
        </a:buClr>
        <a:buChar char="•"/>
        <a:defRPr sz="2000">
          <a:solidFill>
            <a:schemeClr val="bg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993300"/>
        </a:buClr>
        <a:buChar char="•"/>
        <a:defRPr sz="2000">
          <a:solidFill>
            <a:schemeClr val="bg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993300"/>
        </a:buClr>
        <a:buChar char="•"/>
        <a:defRPr sz="2000">
          <a:solidFill>
            <a:schemeClr val="bg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 ?><Relationships xmlns="http://schemas.openxmlformats.org/package/2006/relationships"><Relationship Id="rId2" Target="../media/image13.jpeg" Type="http://schemas.openxmlformats.org/officeDocument/2006/relationships/image"/><Relationship Id="rId1" Target="../slideLayouts/slideLayout44.xml" Type="http://schemas.openxmlformats.org/officeDocument/2006/relationships/slideLayout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 ?><Relationships xmlns="http://schemas.openxmlformats.org/package/2006/relationships"><Relationship Id="rId2" Target="../media/image17.jpeg" Type="http://schemas.openxmlformats.org/officeDocument/2006/relationships/image"/><Relationship Id="rId1" Target="../slideLayouts/slideLayout21.xml" Type="http://schemas.openxmlformats.org/officeDocument/2006/relationships/slideLayout"/></Relationships>
</file>

<file path=ppt/slides/_rels/slide18.xml.rels><?xml version="1.0" encoding="UTF-8" standalone="yes" ?><Relationships xmlns="http://schemas.openxmlformats.org/package/2006/relationships"><Relationship Id="rId3" Target="../media/image19.jpeg" Type="http://schemas.openxmlformats.org/officeDocument/2006/relationships/image"/><Relationship Id="rId2" Target="../media/image1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9.xml.rels><?xml version="1.0" encoding="UTF-8" standalone="yes" ?><Relationships xmlns="http://schemas.openxmlformats.org/package/2006/relationships"><Relationship Id="rId3" Target="../media/image21.jpeg" Type="http://schemas.openxmlformats.org/officeDocument/2006/relationships/image"/><Relationship Id="rId2" Target="../media/image2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 ?><Relationships xmlns="http://schemas.openxmlformats.org/package/2006/relationships"><Relationship Id="rId2" Target="../media/image25.jpeg" Type="http://schemas.openxmlformats.org/officeDocument/2006/relationships/image"/><Relationship Id="rId1" Target="../slideLayouts/slideLayout21.xml" Type="http://schemas.openxmlformats.org/officeDocument/2006/relationships/slideLayout"/></Relationships>
</file>

<file path=ppt/slides/_rels/slide23.xml.rels><?xml version="1.0" encoding="UTF-8" standalone="yes" ?><Relationships xmlns="http://schemas.openxmlformats.org/package/2006/relationships"><Relationship Id="rId2" Target="../media/image26.jpeg" Type="http://schemas.openxmlformats.org/officeDocument/2006/relationships/image"/><Relationship Id="rId1" Target="../slideLayouts/slideLayout21.xml" Type="http://schemas.openxmlformats.org/officeDocument/2006/relationships/slideLayout"/></Relationships>
</file>

<file path=ppt/slides/_rels/slide24.xml.rels><?xml version="1.0" encoding="UTF-8" standalone="yes" ?><Relationships xmlns="http://schemas.openxmlformats.org/package/2006/relationships"><Relationship Id="rId2" Target="../media/image27.jpeg" Type="http://schemas.openxmlformats.org/officeDocument/2006/relationships/image"/><Relationship Id="rId1" Target="../slideLayouts/slideLayout21.xml" Type="http://schemas.openxmlformats.org/officeDocument/2006/relationships/slideLayout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 ?><Relationships xmlns="http://schemas.openxmlformats.org/package/2006/relationships"><Relationship Id="rId2" Target="../media/image31.jpeg" Type="http://schemas.openxmlformats.org/officeDocument/2006/relationships/image"/><Relationship Id="rId1" Target="../slideLayouts/slideLayout21.xml" Type="http://schemas.openxmlformats.org/officeDocument/2006/relationships/slideLayout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 ?><Relationships xmlns="http://schemas.openxmlformats.org/package/2006/relationships"><Relationship Id="rId2" Target="../media/image32.jpeg" Type="http://schemas.openxmlformats.org/officeDocument/2006/relationships/image"/><Relationship Id="rId1" Target="../slideLayouts/slideLayout12.xml" Type="http://schemas.openxmlformats.org/officeDocument/2006/relationships/slideLayout"/></Relationships>
</file>

<file path=ppt/slides/_rels/slide32.xml.rels><?xml version="1.0" encoding="UTF-8" standalone="yes" ?><Relationships xmlns="http://schemas.openxmlformats.org/package/2006/relationships"><Relationship Id="rId2" Target="../media/image33.jpeg" Type="http://schemas.openxmlformats.org/officeDocument/2006/relationships/image"/><Relationship Id="rId1" Target="../slideLayouts/slideLayout12.xml" Type="http://schemas.openxmlformats.org/officeDocument/2006/relationships/slideLayout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 ?><Relationships xmlns="http://schemas.openxmlformats.org/package/2006/relationships"><Relationship Id="rId3" Target="../media/image38.jpeg" Type="http://schemas.openxmlformats.org/officeDocument/2006/relationships/image"/><Relationship Id="rId2" Target="../media/image37.emf" Type="http://schemas.openxmlformats.org/officeDocument/2006/relationships/image"/><Relationship Id="rId1" Target="../slideLayouts/slideLayout21.xml" Type="http://schemas.openxmlformats.org/officeDocument/2006/relationships/slideLayout"/></Relationships>
</file>

<file path=ppt/slides/_rels/slide37.xml.rels><?xml version="1.0" encoding="UTF-8" standalone="yes" ?><Relationships xmlns="http://schemas.openxmlformats.org/package/2006/relationships"><Relationship Id="rId3" Target="../media/image40.jpeg" Type="http://schemas.openxmlformats.org/officeDocument/2006/relationships/image"/><Relationship Id="rId2" Target="../media/image39.jpeg" Type="http://schemas.openxmlformats.org/officeDocument/2006/relationships/image"/><Relationship Id="rId1" Target="../slideLayouts/slideLayout21.xml" Type="http://schemas.openxmlformats.org/officeDocument/2006/relationships/slideLayout"/></Relationships>
</file>

<file path=ppt/slides/_rels/slide38.xml.rels><?xml version="1.0" encoding="UTF-8" standalone="yes" ?><Relationships xmlns="http://schemas.openxmlformats.org/package/2006/relationships"><Relationship Id="rId3" Target="../media/image42.png" Type="http://schemas.openxmlformats.org/officeDocument/2006/relationships/image"/><Relationship Id="rId2" Target="../media/image41.jpeg" Type="http://schemas.openxmlformats.org/officeDocument/2006/relationships/image"/><Relationship Id="rId1" Target="../slideLayouts/slideLayout21.xml" Type="http://schemas.openxmlformats.org/officeDocument/2006/relationships/slideLayout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 ?><Relationships xmlns="http://schemas.openxmlformats.org/package/2006/relationships"><Relationship Id="rId2" Target="../media/image47.jpeg" Type="http://schemas.openxmlformats.org/officeDocument/2006/relationships/image"/><Relationship Id="rId1" Target="../slideLayouts/slideLayout15.xml" Type="http://schemas.openxmlformats.org/officeDocument/2006/relationships/slideLayout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 ?><Relationships xmlns="http://schemas.openxmlformats.org/package/2006/relationships"><Relationship Id="rId2" Target="../media/image48.jpeg" Type="http://schemas.openxmlformats.org/officeDocument/2006/relationships/image"/><Relationship Id="rId1" Target="../slideLayouts/slideLayout21.xml" Type="http://schemas.openxmlformats.org/officeDocument/2006/relationships/slideLayout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 ?><Relationships xmlns="http://schemas.openxmlformats.org/package/2006/relationships"><Relationship Id="rId3" Target="../media/image51.jpeg" Type="http://schemas.openxmlformats.org/officeDocument/2006/relationships/image"/><Relationship Id="rId7" Target="../media/image55.jpeg" Type="http://schemas.openxmlformats.org/officeDocument/2006/relationships/image"/><Relationship Id="rId2" Target="../media/image50.jpeg" Type="http://schemas.openxmlformats.org/officeDocument/2006/relationships/image"/><Relationship Id="rId1" Target="../slideLayouts/slideLayout21.xml" Type="http://schemas.openxmlformats.org/officeDocument/2006/relationships/slideLayout"/><Relationship Id="rId6" Target="../media/image54.jpeg" Type="http://schemas.openxmlformats.org/officeDocument/2006/relationships/image"/><Relationship Id="rId5" Target="../media/image53.jpeg" Type="http://schemas.openxmlformats.org/officeDocument/2006/relationships/image"/><Relationship Id="rId4" Target="../media/image52.jpeg" Type="http://schemas.openxmlformats.org/officeDocument/2006/relationships/image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s/_rels/slide8.xml.rels><?xml version="1.0" encoding="UTF-8" standalone="yes" ?><Relationships xmlns="http://schemas.openxmlformats.org/package/2006/relationships"><Relationship Id="rId3" Target="../media/image11.jpeg" Type="http://schemas.openxmlformats.org/officeDocument/2006/relationships/image"/><Relationship Id="rId2" Target="../media/image10.jpeg" Type="http://schemas.openxmlformats.org/officeDocument/2006/relationships/image"/><Relationship Id="rId1" Target="../slideLayouts/slideLayout21.xml" Type="http://schemas.openxmlformats.org/officeDocument/2006/relationships/slideLayout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Number Placeholder 1">
            <a:extLst>
              <a:ext uri="{FF2B5EF4-FFF2-40B4-BE49-F238E27FC236}">
                <a16:creationId xmlns:a16="http://schemas.microsoft.com/office/drawing/2014/main" id="{7EF4D58F-2591-67E9-28C0-FAC81DAB19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9BB9203-E046-5645-9C8B-890278FBA166}" type="slidenum">
              <a:rPr lang="en-US" altLang="en-US" sz="1000" b="0" smtClean="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en-US" sz="1000" b="0">
              <a:solidFill>
                <a:schemeClr val="tx2"/>
              </a:solidFill>
            </a:endParaRPr>
          </a:p>
        </p:txBody>
      </p:sp>
      <p:sp>
        <p:nvSpPr>
          <p:cNvPr id="78850" name="Rectangle 4">
            <a:extLst>
              <a:ext uri="{FF2B5EF4-FFF2-40B4-BE49-F238E27FC236}">
                <a16:creationId xmlns:a16="http://schemas.microsoft.com/office/drawing/2014/main" id="{C9E4E7AC-C96C-09B2-E2C5-102743CDD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413" y="360363"/>
            <a:ext cx="8240712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 b="0" dirty="0">
                <a:solidFill>
                  <a:srgbClr val="FF0000"/>
                </a:solidFill>
                <a:latin typeface="Arial Black" panose="020B0604020202020204" pitchFamily="34" charset="0"/>
              </a:rPr>
              <a:t>Nuclear Fusion Status Overview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 b="0" dirty="0">
                <a:solidFill>
                  <a:srgbClr val="FF0000"/>
                </a:solidFill>
                <a:latin typeface="Arial Black" panose="020B0604020202020204" pitchFamily="34" charset="0"/>
              </a:rPr>
              <a:t>Opportunities-Challenges</a:t>
            </a:r>
          </a:p>
        </p:txBody>
      </p:sp>
      <p:sp>
        <p:nvSpPr>
          <p:cNvPr id="78851" name="Rectangle 5">
            <a:extLst>
              <a:ext uri="{FF2B5EF4-FFF2-40B4-BE49-F238E27FC236}">
                <a16:creationId xmlns:a16="http://schemas.microsoft.com/office/drawing/2014/main" id="{163DF250-6323-B412-3CC2-D77BB38CA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418" y="1740897"/>
            <a:ext cx="7163782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Font typeface="Symbol" pitchFamily="2" charset="2"/>
              <a:buNone/>
            </a:pPr>
            <a:r>
              <a:rPr lang="en-US" altLang="en-US" sz="2000" i="1" dirty="0"/>
              <a:t>Rusi P. Taleyarkhan, Professor</a:t>
            </a:r>
          </a:p>
          <a:p>
            <a:pPr algn="ctr">
              <a:lnSpc>
                <a:spcPct val="90000"/>
              </a:lnSpc>
              <a:buFont typeface="Symbol" pitchFamily="2" charset="2"/>
              <a:buNone/>
            </a:pPr>
            <a:r>
              <a:rPr lang="en-US" altLang="en-US" sz="2000" i="1" dirty="0"/>
              <a:t>School of Nuclear Engineering</a:t>
            </a:r>
          </a:p>
          <a:p>
            <a:pPr algn="ctr">
              <a:lnSpc>
                <a:spcPct val="90000"/>
              </a:lnSpc>
              <a:buFont typeface="Symbol" pitchFamily="2" charset="2"/>
              <a:buNone/>
            </a:pPr>
            <a:r>
              <a:rPr lang="en-US" altLang="en-US" sz="2000" i="1" dirty="0"/>
              <a:t>Purdue University, West Lafayette, IN, USA</a:t>
            </a:r>
          </a:p>
          <a:p>
            <a:pPr algn="ctr">
              <a:lnSpc>
                <a:spcPct val="90000"/>
              </a:lnSpc>
              <a:buFont typeface="Symbol" pitchFamily="2" charset="2"/>
              <a:buNone/>
            </a:pPr>
            <a:endParaRPr lang="en-US" altLang="en-US" sz="2000" i="1" dirty="0"/>
          </a:p>
          <a:p>
            <a:pPr algn="ctr">
              <a:lnSpc>
                <a:spcPct val="90000"/>
              </a:lnSpc>
              <a:buFont typeface="Symbol" pitchFamily="2" charset="2"/>
              <a:buNone/>
            </a:pPr>
            <a:r>
              <a:rPr lang="en-US" altLang="en-US" sz="2000" i="1" dirty="0"/>
              <a:t>Laufer Symposium, St. Louis, MO</a:t>
            </a:r>
          </a:p>
          <a:p>
            <a:pPr algn="ctr">
              <a:lnSpc>
                <a:spcPct val="90000"/>
              </a:lnSpc>
              <a:buFont typeface="Symbol" pitchFamily="2" charset="2"/>
              <a:buNone/>
            </a:pPr>
            <a:r>
              <a:rPr lang="en-US" altLang="en-US" sz="2000" i="1" dirty="0"/>
              <a:t>3/30 – 4/1/2023</a:t>
            </a:r>
          </a:p>
          <a:p>
            <a:pPr algn="ctr">
              <a:lnSpc>
                <a:spcPct val="90000"/>
              </a:lnSpc>
              <a:buFont typeface="Symbol" pitchFamily="2" charset="2"/>
              <a:buNone/>
            </a:pPr>
            <a:endParaRPr lang="en-US" altLang="en-US" sz="2000" i="1" dirty="0"/>
          </a:p>
          <a:p>
            <a:pPr algn="ctr">
              <a:lnSpc>
                <a:spcPct val="90000"/>
              </a:lnSpc>
              <a:buFont typeface="Symbol" pitchFamily="2" charset="2"/>
              <a:buNone/>
            </a:pPr>
            <a:r>
              <a:rPr lang="en-US" altLang="en-US" sz="1400" i="1" dirty="0">
                <a:solidFill>
                  <a:srgbClr val="FF0000"/>
                </a:solidFill>
              </a:rPr>
              <a:t>Thanks to Profs. M. Al-</a:t>
            </a:r>
            <a:r>
              <a:rPr lang="en-US" altLang="en-US" sz="1400" i="1" dirty="0" err="1">
                <a:solidFill>
                  <a:srgbClr val="FF0000"/>
                </a:solidFill>
              </a:rPr>
              <a:t>Dahann</a:t>
            </a:r>
            <a:r>
              <a:rPr lang="en-US" altLang="en-US" sz="1400" i="1" dirty="0">
                <a:solidFill>
                  <a:srgbClr val="FF0000"/>
                </a:solidFill>
              </a:rPr>
              <a:t>, H. Al-</a:t>
            </a:r>
            <a:r>
              <a:rPr lang="en-US" altLang="en-US" sz="1400" i="1" dirty="0" err="1">
                <a:solidFill>
                  <a:srgbClr val="FF0000"/>
                </a:solidFill>
              </a:rPr>
              <a:t>Rubaye</a:t>
            </a:r>
            <a:r>
              <a:rPr lang="en-US" altLang="en-US" sz="1400" i="1" dirty="0">
                <a:solidFill>
                  <a:srgbClr val="FF0000"/>
                </a:solidFill>
              </a:rPr>
              <a:t>, J. Smith, A. Gillman and Org. Team</a:t>
            </a:r>
          </a:p>
          <a:p>
            <a:pPr>
              <a:lnSpc>
                <a:spcPct val="90000"/>
              </a:lnSpc>
              <a:buFont typeface="Symbol" pitchFamily="2" charset="2"/>
              <a:buNone/>
            </a:pPr>
            <a:endParaRPr lang="en-US" altLang="en-US" sz="2000" i="1" dirty="0"/>
          </a:p>
        </p:txBody>
      </p:sp>
      <p:grpSp>
        <p:nvGrpSpPr>
          <p:cNvPr id="78852" name="Group 6">
            <a:extLst>
              <a:ext uri="{FF2B5EF4-FFF2-40B4-BE49-F238E27FC236}">
                <a16:creationId xmlns:a16="http://schemas.microsoft.com/office/drawing/2014/main" id="{A92EFBF3-1AB3-8F47-8A36-AFEE1B41FEE9}"/>
              </a:ext>
            </a:extLst>
          </p:cNvPr>
          <p:cNvGrpSpPr>
            <a:grpSpLocks/>
          </p:cNvGrpSpPr>
          <p:nvPr/>
        </p:nvGrpSpPr>
        <p:grpSpPr bwMode="auto">
          <a:xfrm>
            <a:off x="0" y="4276725"/>
            <a:ext cx="9144000" cy="2581275"/>
            <a:chOff x="1683" y="3288"/>
            <a:chExt cx="4105" cy="920"/>
          </a:xfrm>
        </p:grpSpPr>
        <p:sp>
          <p:nvSpPr>
            <p:cNvPr id="78853" name="Picture 7" descr="The image “http://news.uns.purdue.edu/UNS/images/news2.jpg” cannot be displayed, because it contains errors.">
              <a:extLst>
                <a:ext uri="{FF2B5EF4-FFF2-40B4-BE49-F238E27FC236}">
                  <a16:creationId xmlns:a16="http://schemas.microsoft.com/office/drawing/2014/main" id="{3CEF0341-94FB-2CE6-2098-30C69CFF8C5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683" y="3288"/>
              <a:ext cx="4105" cy="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2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altLang="en-US" b="0">
                <a:latin typeface="Sand" charset="0"/>
              </a:endParaRPr>
            </a:p>
          </p:txBody>
        </p:sp>
        <p:sp>
          <p:nvSpPr>
            <p:cNvPr id="78854" name="Rectangle 8">
              <a:extLst>
                <a:ext uri="{FF2B5EF4-FFF2-40B4-BE49-F238E27FC236}">
                  <a16:creationId xmlns:a16="http://schemas.microsoft.com/office/drawing/2014/main" id="{ADAD834C-C571-D130-6305-74CBBB22C8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3" y="3838"/>
              <a:ext cx="1270" cy="2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2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altLang="en-US" b="0">
                <a:latin typeface="Sand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98822A7-DDA9-D88E-FE51-E547226C4011}"/>
              </a:ext>
            </a:extLst>
          </p:cNvPr>
          <p:cNvSpPr txBox="1"/>
          <p:nvPr/>
        </p:nvSpPr>
        <p:spPr>
          <a:xfrm>
            <a:off x="1837777" y="4837737"/>
            <a:ext cx="52938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u="sng" dirty="0"/>
              <a:t>Declarations: </a:t>
            </a:r>
          </a:p>
          <a:p>
            <a:pPr marL="514350" indent="-514350">
              <a:buAutoNum type="arabicParenBoth"/>
            </a:pPr>
            <a:r>
              <a:rPr lang="en-US" sz="1400" dirty="0"/>
              <a:t>Views are my own – Presentation Not Prepared for Publication </a:t>
            </a:r>
          </a:p>
          <a:p>
            <a:pPr marL="514350" indent="-514350">
              <a:buAutoNum type="arabicParenBoth"/>
            </a:pPr>
            <a:r>
              <a:rPr lang="en-US" sz="1400" dirty="0"/>
              <a:t>Data/Excerpts from numerous cited published sources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>
            <a:extLst>
              <a:ext uri="{FF2B5EF4-FFF2-40B4-BE49-F238E27FC236}">
                <a16:creationId xmlns:a16="http://schemas.microsoft.com/office/drawing/2014/main" id="{A45A2F9B-258E-DD7C-3694-0FB22ADD6F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61266" y="770171"/>
            <a:ext cx="9762066" cy="792163"/>
          </a:xfrm>
        </p:spPr>
        <p:txBody>
          <a:bodyPr/>
          <a:lstStyle/>
          <a:p>
            <a:pPr algn="ctr"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SUN ~2x10</a:t>
            </a:r>
            <a:r>
              <a:rPr lang="en-US" altLang="en-US" sz="2800" baseline="30000" dirty="0">
                <a:ea typeface="ＭＳ Ｐゴシック" panose="020B0600070205080204" pitchFamily="34" charset="-128"/>
              </a:rPr>
              <a:t>30</a:t>
            </a:r>
            <a:r>
              <a:rPr lang="en-US" altLang="en-US" sz="2800" dirty="0">
                <a:ea typeface="ＭＳ Ｐゴシック" panose="020B0600070205080204" pitchFamily="34" charset="-128"/>
              </a:rPr>
              <a:t> kg (</a:t>
            </a:r>
            <a:r>
              <a:rPr lang="en-US" altLang="en-US" sz="2800" dirty="0">
                <a:solidFill>
                  <a:srgbClr val="FF0000"/>
                </a:solidFill>
              </a:rPr>
              <a:t>4*10</a:t>
            </a:r>
            <a:r>
              <a:rPr lang="en-US" altLang="en-US" sz="2800" baseline="30000" dirty="0">
                <a:solidFill>
                  <a:srgbClr val="FF0000"/>
                </a:solidFill>
              </a:rPr>
              <a:t>26</a:t>
            </a:r>
            <a:r>
              <a:rPr lang="en-US" altLang="en-US" sz="2800" dirty="0">
                <a:solidFill>
                  <a:srgbClr val="FF0000"/>
                </a:solidFill>
              </a:rPr>
              <a:t> W </a:t>
            </a:r>
            <a:r>
              <a:rPr lang="en-US" altLang="en-US" sz="2800" dirty="0">
                <a:ea typeface="ＭＳ Ｐゴシック" panose="020B0600070205080204" pitchFamily="34" charset="-128"/>
              </a:rPr>
              <a:t>) – NATURAL GRAVITY DRIVEN INERTIAL CONFINED FUSION POWER – </a:t>
            </a:r>
            <a:r>
              <a:rPr lang="en-US" altLang="en-US" sz="2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Spontaneous Fusion</a:t>
            </a:r>
          </a:p>
        </p:txBody>
      </p:sp>
      <p:sp>
        <p:nvSpPr>
          <p:cNvPr id="91138" name="Rectangle 4">
            <a:extLst>
              <a:ext uri="{FF2B5EF4-FFF2-40B4-BE49-F238E27FC236}">
                <a16:creationId xmlns:a16="http://schemas.microsoft.com/office/drawing/2014/main" id="{3D47993A-A63E-8A33-9F7E-4B4835116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6461125"/>
            <a:ext cx="114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93300"/>
              </a:buClr>
              <a:buChar char="•"/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993300"/>
              </a:buClr>
              <a:buChar char="–"/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993300"/>
              </a:buClr>
              <a:buChar char="•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3300"/>
              </a:buClr>
              <a:buChar char="–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Arial" panose="020B0604020202020204" pitchFamily="34" charset="0"/>
              </a:rPr>
              <a:t>SL-26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Arial" panose="020B0604020202020204" pitchFamily="34" charset="0"/>
              </a:rPr>
              <a:t>10/19/05</a:t>
            </a:r>
          </a:p>
        </p:txBody>
      </p:sp>
      <p:sp>
        <p:nvSpPr>
          <p:cNvPr id="91139" name="Line 8">
            <a:extLst>
              <a:ext uri="{FF2B5EF4-FFF2-40B4-BE49-F238E27FC236}">
                <a16:creationId xmlns:a16="http://schemas.microsoft.com/office/drawing/2014/main" id="{D01FB164-7292-8B20-16D5-D1CF3E1E6EF0}"/>
              </a:ext>
            </a:extLst>
          </p:cNvPr>
          <p:cNvSpPr>
            <a:spLocks noChangeShapeType="1"/>
          </p:cNvSpPr>
          <p:nvPr/>
        </p:nvSpPr>
        <p:spPr bwMode="auto">
          <a:xfrm>
            <a:off x="2775744" y="1974273"/>
            <a:ext cx="2354262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1140" name="Text Box 9">
            <a:extLst>
              <a:ext uri="{FF2B5EF4-FFF2-40B4-BE49-F238E27FC236}">
                <a16:creationId xmlns:a16="http://schemas.microsoft.com/office/drawing/2014/main" id="{EEFFE289-4BCC-C8A3-4FE6-EFBA5B684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5095875"/>
            <a:ext cx="1057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993300"/>
              </a:buClr>
              <a:buChar char="•"/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993300"/>
              </a:buClr>
              <a:buChar char="–"/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993300"/>
              </a:buClr>
              <a:buChar char="•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3300"/>
              </a:buClr>
              <a:buChar char="–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Sand" charset="0"/>
              </a:rPr>
              <a:t>~5,000 K</a:t>
            </a:r>
          </a:p>
        </p:txBody>
      </p:sp>
      <p:sp>
        <p:nvSpPr>
          <p:cNvPr id="91141" name="Text Box 11">
            <a:extLst>
              <a:ext uri="{FF2B5EF4-FFF2-40B4-BE49-F238E27FC236}">
                <a16:creationId xmlns:a16="http://schemas.microsoft.com/office/drawing/2014/main" id="{F927AF6E-58B8-6105-1B9B-C9D455B43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3496" y="1547741"/>
            <a:ext cx="1492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993300"/>
              </a:buClr>
              <a:buChar char="•"/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993300"/>
              </a:buClr>
              <a:buChar char="–"/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993300"/>
              </a:buClr>
              <a:buChar char="•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3300"/>
              </a:buClr>
              <a:buChar char="–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Sand" charset="0"/>
              </a:rPr>
              <a:t>865,000 miles</a:t>
            </a:r>
          </a:p>
        </p:txBody>
      </p:sp>
      <p:sp>
        <p:nvSpPr>
          <p:cNvPr id="321548" name="Text Box 12">
            <a:extLst>
              <a:ext uri="{FF2B5EF4-FFF2-40B4-BE49-F238E27FC236}">
                <a16:creationId xmlns:a16="http://schemas.microsoft.com/office/drawing/2014/main" id="{75B84785-121F-01E1-7B29-6203AB8D4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780" y="2786109"/>
            <a:ext cx="3206220" cy="1200329"/>
          </a:xfrm>
          <a:prstGeom prst="rect">
            <a:avLst/>
          </a:prstGeom>
          <a:gradFill rotWithShape="1">
            <a:gsLst>
              <a:gs pos="0">
                <a:srgbClr val="FFBA6D"/>
              </a:gs>
              <a:gs pos="100000">
                <a:srgbClr val="FF9914"/>
              </a:gs>
            </a:gsLst>
            <a:lin ang="5400000"/>
          </a:gradFill>
          <a:ln w="9525">
            <a:solidFill>
              <a:srgbClr val="FE952D"/>
            </a:solidFill>
            <a:miter lim="800000"/>
            <a:headEnd type="none" w="sm" len="sm"/>
            <a:tailEnd type="none" w="sm" len="sm"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993300"/>
              </a:buClr>
              <a:buChar char="•"/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993300"/>
              </a:buClr>
              <a:buChar char="–"/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993300"/>
              </a:buClr>
              <a:buChar char="•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3300"/>
              </a:buClr>
              <a:buChar char="–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dirty="0"/>
              <a:t>~ 17x10</a:t>
            </a:r>
            <a:r>
              <a:rPr lang="en-US" altLang="en-US" sz="2400" baseline="30000" dirty="0"/>
              <a:t>6</a:t>
            </a:r>
            <a:r>
              <a:rPr lang="en-US" altLang="en-US" sz="2400" dirty="0"/>
              <a:t> K; 2.5x10</a:t>
            </a:r>
            <a:r>
              <a:rPr lang="en-US" altLang="en-US" sz="2400" baseline="30000" dirty="0"/>
              <a:t>11</a:t>
            </a:r>
            <a:r>
              <a:rPr lang="en-US" altLang="en-US" sz="2400" dirty="0"/>
              <a:t>bar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dirty="0"/>
              <a:t>~ 1% volume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dirty="0"/>
              <a:t>~ 10</a:t>
            </a:r>
            <a:r>
              <a:rPr lang="en-US" altLang="en-US" sz="2400" baseline="30000" dirty="0"/>
              <a:t>5</a:t>
            </a:r>
            <a:r>
              <a:rPr lang="en-US" altLang="en-US" sz="2400" dirty="0"/>
              <a:t> kg/m</a:t>
            </a:r>
            <a:r>
              <a:rPr lang="en-US" altLang="en-US" sz="2400" baseline="30000" dirty="0"/>
              <a:t>3</a:t>
            </a:r>
            <a:r>
              <a:rPr lang="en-US" altLang="en-US" sz="2400" dirty="0"/>
              <a:t>(10xPb)</a:t>
            </a:r>
            <a:endParaRPr lang="en-US" altLang="en-US" sz="2400" baseline="30000" dirty="0"/>
          </a:p>
        </p:txBody>
      </p:sp>
      <p:pic>
        <p:nvPicPr>
          <p:cNvPr id="91143" name="Picture 11">
            <a:extLst>
              <a:ext uri="{FF2B5EF4-FFF2-40B4-BE49-F238E27FC236}">
                <a16:creationId xmlns:a16="http://schemas.microsoft.com/office/drawing/2014/main" id="{75727FA4-71D4-1134-A158-592A1CF56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5" y="2087563"/>
            <a:ext cx="3824288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4" name="Line 10">
            <a:extLst>
              <a:ext uri="{FF2B5EF4-FFF2-40B4-BE49-F238E27FC236}">
                <a16:creationId xmlns:a16="http://schemas.microsoft.com/office/drawing/2014/main" id="{4233DE7B-90D9-5BAE-F467-5361C27E05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52875" y="3248819"/>
            <a:ext cx="2198543" cy="41830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triangle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1145" name="Oval 7">
            <a:extLst>
              <a:ext uri="{FF2B5EF4-FFF2-40B4-BE49-F238E27FC236}">
                <a16:creationId xmlns:a16="http://schemas.microsoft.com/office/drawing/2014/main" id="{EFF1E42C-52D0-0A7F-2108-A8EF685A1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0475" y="3667125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993300"/>
              </a:buClr>
              <a:buChar char="•"/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993300"/>
              </a:buClr>
              <a:buChar char="–"/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993300"/>
              </a:buClr>
              <a:buChar char="•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3300"/>
              </a:buClr>
              <a:buChar char="–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800">
              <a:solidFill>
                <a:schemeClr val="tx1"/>
              </a:solidFill>
              <a:latin typeface="Sand" charset="0"/>
            </a:endParaRPr>
          </a:p>
        </p:txBody>
      </p:sp>
      <p:cxnSp>
        <p:nvCxnSpPr>
          <p:cNvPr id="91146" name="Straight Arrow Connector 16">
            <a:extLst>
              <a:ext uri="{FF2B5EF4-FFF2-40B4-BE49-F238E27FC236}">
                <a16:creationId xmlns:a16="http://schemas.microsoft.com/office/drawing/2014/main" id="{2B3D6BD3-0920-D37D-CCFF-1E88BD3A56D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476375" y="4578350"/>
            <a:ext cx="1122363" cy="517525"/>
          </a:xfrm>
          <a:prstGeom prst="straightConnector1">
            <a:avLst/>
          </a:prstGeom>
          <a:noFill/>
          <a:ln w="12700">
            <a:solidFill>
              <a:srgbClr val="3366FF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F93B070-FCDF-B498-E588-651F55EB4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060077"/>
            <a:ext cx="9334735" cy="369332"/>
          </a:xfrm>
          <a:prstGeom prst="rect">
            <a:avLst/>
          </a:prstGeom>
          <a:gradFill rotWithShape="1">
            <a:gsLst>
              <a:gs pos="0">
                <a:srgbClr val="FF85AA"/>
              </a:gs>
              <a:gs pos="100000">
                <a:srgbClr val="EB0066"/>
              </a:gs>
            </a:gsLst>
            <a:lin ang="5400000"/>
          </a:gradFill>
          <a:ln w="9525">
            <a:solidFill>
              <a:srgbClr val="CC0064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993300"/>
              </a:buClr>
              <a:buChar char="•"/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993300"/>
              </a:buClr>
              <a:buChar char="–"/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993300"/>
              </a:buClr>
              <a:buChar char="•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3300"/>
              </a:buClr>
              <a:buChar char="–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ENORMOUS (DIVINE) SIZE PERMITS GRAVITY DRIVEN SUPERCOMPRESSION FUSION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548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extBox 4">
            <a:extLst>
              <a:ext uri="{FF2B5EF4-FFF2-40B4-BE49-F238E27FC236}">
                <a16:creationId xmlns:a16="http://schemas.microsoft.com/office/drawing/2014/main" id="{4BD9B76A-6584-0465-D62F-69BA3C39D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7896" y="107633"/>
            <a:ext cx="7079823" cy="523220"/>
          </a:xfrm>
          <a:prstGeom prst="rect">
            <a:avLst/>
          </a:prstGeom>
          <a:gradFill rotWithShape="1">
            <a:gsLst>
              <a:gs pos="0">
                <a:srgbClr val="FF9A99"/>
              </a:gs>
              <a:gs pos="100000">
                <a:srgbClr val="D1403C"/>
              </a:gs>
            </a:gsLst>
            <a:lin ang="5400000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u="sng" dirty="0">
                <a:solidFill>
                  <a:srgbClr val="FFFFFF"/>
                </a:solidFill>
              </a:rPr>
              <a:t>THERMO-NUCLEAR FUSION ENERGY PARADOX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AD5A92-BA76-D41B-0F58-CAC905E29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312" y="1216773"/>
            <a:ext cx="4921250" cy="3108543"/>
          </a:xfrm>
          <a:prstGeom prst="rect">
            <a:avLst/>
          </a:prstGeom>
          <a:gradFill rotWithShape="1">
            <a:gsLst>
              <a:gs pos="0">
                <a:srgbClr val="C8B0ED"/>
              </a:gs>
              <a:gs pos="100000">
                <a:srgbClr val="7F5BAB"/>
              </a:gs>
            </a:gsLst>
            <a:lin ang="5400000"/>
          </a:gradFill>
          <a:ln w="9525">
            <a:solidFill>
              <a:srgbClr val="7D60A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rgbClr val="FFFFFF"/>
              </a:solidFill>
              <a:sym typeface="Wingdings" pitchFamily="2" charset="2"/>
            </a:endParaRPr>
          </a:p>
          <a:p>
            <a:pPr>
              <a:spcBef>
                <a:spcPct val="0"/>
              </a:spcBef>
              <a:buFont typeface="Wingdings" pitchFamily="2" charset="2"/>
              <a:buChar char="à"/>
            </a:pPr>
            <a:r>
              <a:rPr lang="en-US" altLang="en-US" sz="2800" dirty="0">
                <a:solidFill>
                  <a:schemeClr val="bg1"/>
                </a:solidFill>
                <a:sym typeface="Wingdings" pitchFamily="2" charset="2"/>
              </a:rPr>
              <a:t>If Explosive - Uncontrolled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800" dirty="0">
                <a:solidFill>
                  <a:srgbClr val="FFFFFF"/>
                </a:solidFill>
                <a:sym typeface="Wingdings" pitchFamily="2" charset="2"/>
              </a:rPr>
              <a:t>     -Enormous Damage Potential</a:t>
            </a:r>
            <a:endParaRPr lang="en-US" altLang="en-US" sz="2800" dirty="0">
              <a:solidFill>
                <a:srgbClr val="FFFF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rgbClr val="FFFFFF"/>
              </a:solidFill>
            </a:endParaRPr>
          </a:p>
          <a:p>
            <a:pPr>
              <a:spcBef>
                <a:spcPct val="0"/>
              </a:spcBef>
              <a:buFont typeface="Wingdings" pitchFamily="2" charset="2"/>
              <a:buChar char="à"/>
            </a:pPr>
            <a:r>
              <a:rPr lang="en-US" altLang="en-US" sz="2800" dirty="0">
                <a:solidFill>
                  <a:srgbClr val="FFFFFF"/>
                </a:solidFill>
                <a:sym typeface="Wingdings" pitchFamily="2" charset="2"/>
              </a:rPr>
              <a:t>Living on Edge of Catastrophe</a:t>
            </a:r>
          </a:p>
          <a:p>
            <a:pPr>
              <a:spcBef>
                <a:spcPct val="0"/>
              </a:spcBef>
              <a:buFont typeface="Wingdings" pitchFamily="2" charset="2"/>
              <a:buChar char="à"/>
            </a:pPr>
            <a:endParaRPr lang="en-US" altLang="en-US" sz="2800" dirty="0">
              <a:solidFill>
                <a:srgbClr val="FFFFFF"/>
              </a:solidFill>
              <a:sym typeface="Wingdings" pitchFamily="2" charset="2"/>
            </a:endParaRPr>
          </a:p>
          <a:p>
            <a:pPr>
              <a:spcBef>
                <a:spcPct val="0"/>
              </a:spcBef>
              <a:buFont typeface="Wingdings" pitchFamily="2" charset="2"/>
              <a:buChar char="à"/>
            </a:pPr>
            <a:r>
              <a:rPr lang="en-US" altLang="en-US" sz="2800" dirty="0">
                <a:solidFill>
                  <a:srgbClr val="FFFFFF"/>
                </a:solidFill>
                <a:sym typeface="Wingdings" pitchFamily="2" charset="2"/>
              </a:rPr>
              <a:t> Everyone</a:t>
            </a:r>
            <a:r>
              <a:rPr lang="ja-JP" altLang="en-US" sz="2800">
                <a:solidFill>
                  <a:srgbClr val="FFFFFF"/>
                </a:solidFill>
                <a:sym typeface="Wingdings" pitchFamily="2" charset="2"/>
              </a:rPr>
              <a:t>’</a:t>
            </a:r>
            <a:r>
              <a:rPr lang="en-US" altLang="ja-JP" sz="2800" dirty="0">
                <a:solidFill>
                  <a:srgbClr val="FFFFFF"/>
                </a:solidFill>
                <a:sym typeface="Wingdings" pitchFamily="2" charset="2"/>
              </a:rPr>
              <a:t>s Obligation</a:t>
            </a:r>
            <a:endParaRPr lang="en-US" altLang="en-US" sz="2800" dirty="0">
              <a:solidFill>
                <a:srgbClr val="FFFFFF"/>
              </a:solidFill>
            </a:endParaRPr>
          </a:p>
        </p:txBody>
      </p:sp>
      <p:sp>
        <p:nvSpPr>
          <p:cNvPr id="89092" name="Footer Placeholder 6">
            <a:extLst>
              <a:ext uri="{FF2B5EF4-FFF2-40B4-BE49-F238E27FC236}">
                <a16:creationId xmlns:a16="http://schemas.microsoft.com/office/drawing/2014/main" id="{4CB23617-7560-4CC0-7A13-F62748986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898989"/>
                </a:solidFill>
                <a:latin typeface="Sand" charset="0"/>
              </a:rPr>
              <a:t>Not for Dissemination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5325B0-4C05-A607-5C1E-0E1FC7860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1803" y="5795353"/>
            <a:ext cx="6152197" cy="461665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Multi-$T Global Market if Continuous/Economic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2F196DF-A1B0-B515-B0CC-D6FA29E58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13" y="1569017"/>
            <a:ext cx="4009199" cy="348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B31B56-B748-EA70-A396-3FA1FA2115FE}"/>
              </a:ext>
            </a:extLst>
          </p:cNvPr>
          <p:cNvSpPr txBox="1"/>
          <p:nvPr/>
        </p:nvSpPr>
        <p:spPr>
          <a:xfrm>
            <a:off x="635262" y="5169777"/>
            <a:ext cx="26650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11/1/1952 Ivy Mike</a:t>
            </a:r>
          </a:p>
          <a:p>
            <a:r>
              <a:rPr lang="en-US" sz="2000" dirty="0">
                <a:solidFill>
                  <a:srgbClr val="FF0000"/>
                </a:solidFill>
              </a:rPr>
              <a:t>(Atm.--Marshall Islands)</a:t>
            </a:r>
          </a:p>
          <a:p>
            <a:r>
              <a:rPr lang="en-US" sz="2000" dirty="0">
                <a:solidFill>
                  <a:srgbClr val="FF0000"/>
                </a:solidFill>
              </a:rPr>
              <a:t>10.4MT TNT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FF1996-CD77-F30A-2FE5-B9F106D3B2E9}"/>
              </a:ext>
            </a:extLst>
          </p:cNvPr>
          <p:cNvSpPr txBox="1"/>
          <p:nvPr/>
        </p:nvSpPr>
        <p:spPr>
          <a:xfrm>
            <a:off x="379591" y="933001"/>
            <a:ext cx="3784241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Q &gt;&gt;&gt; 1 – We Know How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extBox 4">
            <a:extLst>
              <a:ext uri="{FF2B5EF4-FFF2-40B4-BE49-F238E27FC236}">
                <a16:creationId xmlns:a16="http://schemas.microsoft.com/office/drawing/2014/main" id="{4BD9B76A-6584-0465-D62F-69BA3C39D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164" y="293900"/>
            <a:ext cx="6383671" cy="523220"/>
          </a:xfrm>
          <a:prstGeom prst="rect">
            <a:avLst/>
          </a:prstGeom>
          <a:gradFill rotWithShape="1">
            <a:gsLst>
              <a:gs pos="0">
                <a:srgbClr val="FF9A99"/>
              </a:gs>
              <a:gs pos="100000">
                <a:srgbClr val="D1403C"/>
              </a:gs>
            </a:gsLst>
            <a:lin ang="5400000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u="sng" dirty="0">
                <a:solidFill>
                  <a:srgbClr val="FFFFFF"/>
                </a:solidFill>
              </a:rPr>
              <a:t>TOWARDS CONTINUOUS/PULSED FUSION</a:t>
            </a:r>
          </a:p>
        </p:txBody>
      </p:sp>
      <p:sp>
        <p:nvSpPr>
          <p:cNvPr id="89092" name="Footer Placeholder 6">
            <a:extLst>
              <a:ext uri="{FF2B5EF4-FFF2-40B4-BE49-F238E27FC236}">
                <a16:creationId xmlns:a16="http://schemas.microsoft.com/office/drawing/2014/main" id="{4CB23617-7560-4CC0-7A13-F62748986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898989"/>
                </a:solidFill>
                <a:latin typeface="Sand" charset="0"/>
              </a:rPr>
              <a:t>Not for Dissemination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F581E1-C518-9698-CF4D-3B684BF14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71" y="2647952"/>
            <a:ext cx="7908368" cy="23812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0FBB4E-A65A-1659-26E1-9F9C8FB83685}"/>
              </a:ext>
            </a:extLst>
          </p:cNvPr>
          <p:cNvSpPr txBox="1"/>
          <p:nvPr/>
        </p:nvSpPr>
        <p:spPr>
          <a:xfrm>
            <a:off x="884119" y="1244487"/>
            <a:ext cx="7036606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 Practical Reactions (&lt; 10</a:t>
            </a:r>
            <a:r>
              <a:rPr lang="en-US" baseline="30000" dirty="0">
                <a:solidFill>
                  <a:schemeClr val="bg1"/>
                </a:solidFill>
              </a:rPr>
              <a:t>9</a:t>
            </a:r>
            <a:r>
              <a:rPr lang="en-US" dirty="0">
                <a:solidFill>
                  <a:schemeClr val="bg1"/>
                </a:solidFill>
              </a:rPr>
              <a:t>K – 100 keV Plasma)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6DCC36-47DE-0CEA-FFF4-025E530694D9}"/>
              </a:ext>
            </a:extLst>
          </p:cNvPr>
          <p:cNvSpPr txBox="1"/>
          <p:nvPr/>
        </p:nvSpPr>
        <p:spPr>
          <a:xfrm>
            <a:off x="795965" y="5579759"/>
            <a:ext cx="7552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Aneutronic (Vastly Reduced Material Impact) but ..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B8A4A7B-FECF-585C-921B-04C0F313E322}"/>
              </a:ext>
            </a:extLst>
          </p:cNvPr>
          <p:cNvCxnSpPr/>
          <p:nvPr/>
        </p:nvCxnSpPr>
        <p:spPr>
          <a:xfrm flipV="1">
            <a:off x="1820333" y="4876800"/>
            <a:ext cx="812800" cy="7367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678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>
            <a:extLst>
              <a:ext uri="{FF2B5EF4-FFF2-40B4-BE49-F238E27FC236}">
                <a16:creationId xmlns:a16="http://schemas.microsoft.com/office/drawing/2014/main" id="{39B2ADB3-E992-0599-EA5D-9EBB11AB83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5726" y="144576"/>
            <a:ext cx="8768273" cy="588508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en-US" altLang="en-US" sz="2400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Primary Fusion Fuel (D) is </a:t>
            </a:r>
            <a:r>
              <a:rPr lang="en-US" altLang="en-US" sz="2400" dirty="0">
                <a:solidFill>
                  <a:srgbClr val="FFFF00"/>
                </a:solidFill>
                <a:ea typeface="ＭＳ Ｐゴシック" panose="020B0600070205080204" pitchFamily="34" charset="-128"/>
                <a:sym typeface="Wingdings" pitchFamily="2" charset="2"/>
              </a:rPr>
              <a:t>Virtually Infinite (1:5,000) Worldwide</a:t>
            </a:r>
            <a:endParaRPr lang="en-US" altLang="en-US" sz="240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2946" name="Rectangle 14">
            <a:extLst>
              <a:ext uri="{FF2B5EF4-FFF2-40B4-BE49-F238E27FC236}">
                <a16:creationId xmlns:a16="http://schemas.microsoft.com/office/drawing/2014/main" id="{68281DB2-D877-7C2C-EF5E-C5F4243DC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9437" y="1410379"/>
            <a:ext cx="5486400" cy="1828800"/>
          </a:xfrm>
          <a:prstGeom prst="rect">
            <a:avLst/>
          </a:prstGeom>
          <a:solidFill>
            <a:srgbClr val="66C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993300"/>
              </a:buClr>
              <a:buChar char="•"/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993300"/>
              </a:buClr>
              <a:buChar char="–"/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993300"/>
              </a:buClr>
              <a:buChar char="•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3300"/>
              </a:buClr>
              <a:buChar char="–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latin typeface="Sand" charset="0"/>
              </a:rPr>
              <a:t>Lake Michigan</a:t>
            </a:r>
          </a:p>
        </p:txBody>
      </p:sp>
      <p:sp>
        <p:nvSpPr>
          <p:cNvPr id="82947" name="Rectangle 15">
            <a:extLst>
              <a:ext uri="{FF2B5EF4-FFF2-40B4-BE49-F238E27FC236}">
                <a16:creationId xmlns:a16="http://schemas.microsoft.com/office/drawing/2014/main" id="{3CC95ACB-D91B-D473-46CA-1E145C75B9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9437" y="1410379"/>
            <a:ext cx="5486400" cy="3810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993300"/>
              </a:buClr>
              <a:buChar char="•"/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993300"/>
              </a:buClr>
              <a:buChar char="–"/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993300"/>
              </a:buClr>
              <a:buChar char="•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3300"/>
              </a:buClr>
              <a:buChar char="–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800">
              <a:solidFill>
                <a:schemeClr val="tx1"/>
              </a:solidFill>
              <a:latin typeface="Sand" charset="0"/>
            </a:endParaRPr>
          </a:p>
        </p:txBody>
      </p:sp>
      <p:sp>
        <p:nvSpPr>
          <p:cNvPr id="311312" name="Text Box 16">
            <a:extLst>
              <a:ext uri="{FF2B5EF4-FFF2-40B4-BE49-F238E27FC236}">
                <a16:creationId xmlns:a16="http://schemas.microsoft.com/office/drawing/2014/main" id="{0E71B7BD-15A8-8200-323E-77A500B1A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0663" y="2542494"/>
            <a:ext cx="3141662" cy="461963"/>
          </a:xfrm>
          <a:prstGeom prst="rect">
            <a:avLst/>
          </a:prstGeom>
          <a:gradFill rotWithShape="1">
            <a:gsLst>
              <a:gs pos="0">
                <a:srgbClr val="FF85AA"/>
              </a:gs>
              <a:gs pos="100000">
                <a:srgbClr val="EB0066"/>
              </a:gs>
            </a:gsLst>
            <a:lin ang="5400000"/>
          </a:gradFill>
          <a:ln w="9525">
            <a:solidFill>
              <a:srgbClr val="CC0064"/>
            </a:solidFill>
            <a:miter lim="800000"/>
            <a:headEnd type="none" w="sm" len="sm"/>
            <a:tailEnd type="none" w="sm" len="sm"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93300"/>
              </a:buClr>
              <a:buChar char="•"/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993300"/>
              </a:buClr>
              <a:buChar char="–"/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993300"/>
              </a:buClr>
              <a:buChar char="•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3300"/>
              </a:buClr>
              <a:buChar char="–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10’ = 15,000 y (Energy)</a:t>
            </a:r>
          </a:p>
        </p:txBody>
      </p:sp>
      <p:sp>
        <p:nvSpPr>
          <p:cNvPr id="82949" name="Line 18">
            <a:extLst>
              <a:ext uri="{FF2B5EF4-FFF2-40B4-BE49-F238E27FC236}">
                <a16:creationId xmlns:a16="http://schemas.microsoft.com/office/drawing/2014/main" id="{B0DB64C7-A313-0415-F5EC-249E354FA97A}"/>
              </a:ext>
            </a:extLst>
          </p:cNvPr>
          <p:cNvSpPr>
            <a:spLocks noChangeShapeType="1"/>
          </p:cNvSpPr>
          <p:nvPr/>
        </p:nvSpPr>
        <p:spPr bwMode="auto">
          <a:xfrm>
            <a:off x="946037" y="1410379"/>
            <a:ext cx="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950" name="Text Box 19">
            <a:extLst>
              <a:ext uri="{FF2B5EF4-FFF2-40B4-BE49-F238E27FC236}">
                <a16:creationId xmlns:a16="http://schemas.microsoft.com/office/drawing/2014/main" id="{B2518012-8D82-D35F-45BF-8BFD52F7D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037" y="1334179"/>
            <a:ext cx="590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993300"/>
              </a:buClr>
              <a:buChar char="•"/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993300"/>
              </a:buClr>
              <a:buChar char="–"/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993300"/>
              </a:buClr>
              <a:buChar char="•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3300"/>
              </a:buClr>
              <a:buChar char="–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Char char="•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>
                <a:latin typeface="Sand" charset="0"/>
              </a:rPr>
              <a:t>10</a:t>
            </a:r>
            <a:r>
              <a:rPr lang="ja-JP" altLang="en-US" sz="2800">
                <a:latin typeface="Sand" charset="0"/>
              </a:rPr>
              <a:t>’</a:t>
            </a:r>
            <a:endParaRPr lang="en-US" altLang="en-US" sz="2800">
              <a:latin typeface="Sand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62B809-B6C5-77F8-DC68-62C51CE65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11" y="3573611"/>
            <a:ext cx="7861119" cy="4572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Times New Roman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Times New Roman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Times New Roman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Times New Roman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Times New Roman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Times New Roman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Times New Roman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en-US" sz="2400" kern="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Secondary Fusion Fuels (</a:t>
            </a:r>
            <a:r>
              <a:rPr lang="en-US" altLang="en-US" sz="2400" kern="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3</a:t>
            </a:r>
            <a:r>
              <a:rPr lang="en-US" altLang="en-US" sz="2400" kern="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H &amp; </a:t>
            </a:r>
            <a:r>
              <a:rPr lang="en-US" altLang="en-US" sz="2400" kern="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3</a:t>
            </a:r>
            <a:r>
              <a:rPr lang="en-US" altLang="en-US" sz="2400" kern="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He) are Extremely Scarce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202DD0-0DA1-5609-C760-1471697E9DC9}"/>
              </a:ext>
            </a:extLst>
          </p:cNvPr>
          <p:cNvSpPr txBox="1"/>
          <p:nvPr/>
        </p:nvSpPr>
        <p:spPr>
          <a:xfrm>
            <a:off x="479312" y="4092660"/>
            <a:ext cx="836370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Current world supply of </a:t>
            </a:r>
            <a:r>
              <a:rPr lang="en-US" sz="1800" baseline="30000" dirty="0">
                <a:solidFill>
                  <a:srgbClr val="FF0000"/>
                </a:solidFill>
              </a:rPr>
              <a:t>3</a:t>
            </a:r>
            <a:r>
              <a:rPr lang="en-US" sz="1800" dirty="0">
                <a:solidFill>
                  <a:srgbClr val="FF0000"/>
                </a:solidFill>
              </a:rPr>
              <a:t>H</a:t>
            </a:r>
            <a:r>
              <a:rPr lang="en-US" sz="1800" dirty="0">
                <a:solidFill>
                  <a:srgbClr val="002060"/>
                </a:solidFill>
              </a:rPr>
              <a:t> &lt; 20 kg; $1-3/Ci; 10,000 Ci/g </a:t>
            </a:r>
            <a:r>
              <a:rPr lang="en-US" sz="1800" dirty="0">
                <a:solidFill>
                  <a:srgbClr val="002060"/>
                </a:solidFill>
                <a:sym typeface="Wingdings" pitchFamily="2" charset="2"/>
              </a:rPr>
              <a:t> ~$20M/kg</a:t>
            </a:r>
            <a:endParaRPr lang="en-US" sz="18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</a:rPr>
              <a:t>1000 MWe Fission Reactor Produces: ~ 2-3 kg/y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</a:rPr>
              <a:t>1000 Mwe Fusion Reactor Requires: 100-200 kg/y </a:t>
            </a:r>
            <a:r>
              <a:rPr lang="en-US" sz="1800" dirty="0">
                <a:solidFill>
                  <a:srgbClr val="002060"/>
                </a:solidFill>
                <a:sym typeface="Wingdings" pitchFamily="2" charset="2"/>
              </a:rPr>
              <a:t> </a:t>
            </a:r>
            <a:r>
              <a:rPr lang="en-US" sz="1800" dirty="0">
                <a:solidFill>
                  <a:srgbClr val="FF0000"/>
                </a:solidFill>
                <a:sym typeface="Wingdings" pitchFamily="2" charset="2"/>
              </a:rPr>
              <a:t>Must Self-Sustain Economically</a:t>
            </a:r>
          </a:p>
          <a:p>
            <a:r>
              <a:rPr lang="en-US" sz="1800" dirty="0">
                <a:solidFill>
                  <a:srgbClr val="FF0000"/>
                </a:solidFill>
                <a:sym typeface="Wingdings" pitchFamily="2" charset="2"/>
              </a:rPr>
              <a:t> </a:t>
            </a:r>
          </a:p>
          <a:p>
            <a:r>
              <a:rPr lang="en-US" sz="1800" u="sng" dirty="0">
                <a:solidFill>
                  <a:srgbClr val="FF0000"/>
                </a:solidFill>
              </a:rPr>
              <a:t>Fortunately: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</a:rPr>
              <a:t>Known Technology;  n + Li Reactions </a:t>
            </a:r>
            <a:r>
              <a:rPr lang="en-US" sz="1800" dirty="0">
                <a:solidFill>
                  <a:srgbClr val="002060"/>
                </a:solidFill>
                <a:sym typeface="Wingdings" pitchFamily="2" charset="2"/>
              </a:rPr>
              <a:t> </a:t>
            </a:r>
            <a:r>
              <a:rPr lang="en-US" sz="1800" dirty="0">
                <a:solidFill>
                  <a:srgbClr val="FF0000"/>
                </a:solidFill>
                <a:sym typeface="Wingdings" pitchFamily="2" charset="2"/>
              </a:rPr>
              <a:t>Blanket Tech. Demo. Needed</a:t>
            </a:r>
          </a:p>
          <a:p>
            <a:endParaRPr lang="en-US" sz="1800" dirty="0">
              <a:solidFill>
                <a:srgbClr val="FF0000"/>
              </a:solidFill>
              <a:sym typeface="Wingdings" pitchFamily="2" charset="2"/>
            </a:endParaRPr>
          </a:p>
          <a:p>
            <a:r>
              <a:rPr lang="en-US" sz="1800" baseline="30000" dirty="0">
                <a:solidFill>
                  <a:srgbClr val="FF0000"/>
                </a:solidFill>
                <a:sym typeface="Wingdings" pitchFamily="2" charset="2"/>
              </a:rPr>
              <a:t>3</a:t>
            </a:r>
            <a:r>
              <a:rPr lang="en-US" sz="1800" dirty="0">
                <a:solidFill>
                  <a:srgbClr val="FF0000"/>
                </a:solidFill>
                <a:sym typeface="Wingdings" pitchFamily="2" charset="2"/>
              </a:rPr>
              <a:t>He Fuel for Aneutronic Fusion is Currently Impractical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sym typeface="Wingdings" pitchFamily="2" charset="2"/>
              </a:rPr>
              <a:t>Currently From:  </a:t>
            </a:r>
            <a:r>
              <a:rPr lang="en-US" sz="1800" baseline="30000" dirty="0">
                <a:solidFill>
                  <a:srgbClr val="002060"/>
                </a:solidFill>
                <a:sym typeface="Wingdings" pitchFamily="2" charset="2"/>
              </a:rPr>
              <a:t>3</a:t>
            </a:r>
            <a:r>
              <a:rPr lang="en-US" sz="1800" dirty="0">
                <a:solidFill>
                  <a:srgbClr val="002060"/>
                </a:solidFill>
                <a:sym typeface="Wingdings" pitchFamily="2" charset="2"/>
              </a:rPr>
              <a:t>H  </a:t>
            </a:r>
            <a:r>
              <a:rPr lang="en-US" sz="1800" baseline="30000" dirty="0">
                <a:solidFill>
                  <a:srgbClr val="002060"/>
                </a:solidFill>
                <a:sym typeface="Wingdings" pitchFamily="2" charset="2"/>
              </a:rPr>
              <a:t>3</a:t>
            </a:r>
            <a:r>
              <a:rPr lang="en-US" sz="1800" dirty="0">
                <a:solidFill>
                  <a:srgbClr val="002060"/>
                </a:solidFill>
                <a:sym typeface="Wingdings" pitchFamily="2" charset="2"/>
              </a:rPr>
              <a:t>He + </a:t>
            </a:r>
            <a:r>
              <a:rPr lang="en-US" sz="1800" dirty="0">
                <a:solidFill>
                  <a:srgbClr val="002060"/>
                </a:solidFill>
                <a:latin typeface="Symbol" pitchFamily="2" charset="2"/>
                <a:sym typeface="Wingdings" pitchFamily="2" charset="2"/>
              </a:rPr>
              <a:t>b</a:t>
            </a:r>
            <a:r>
              <a:rPr lang="en-US" sz="1800" dirty="0">
                <a:solidFill>
                  <a:srgbClr val="002060"/>
                </a:solidFill>
                <a:sym typeface="Wingdings" pitchFamily="2" charset="2"/>
              </a:rPr>
              <a:t> +</a:t>
            </a:r>
            <a:r>
              <a:rPr lang="en-US" sz="1800" dirty="0">
                <a:solidFill>
                  <a:srgbClr val="002060"/>
                </a:solidFill>
                <a:latin typeface="Symbol" pitchFamily="2" charset="2"/>
                <a:sym typeface="Wingdings" pitchFamily="2" charset="2"/>
              </a:rPr>
              <a:t>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Plentiful on Moon</a:t>
            </a:r>
            <a:endParaRPr lang="en-US" sz="1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1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1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312" grpId="0" animBg="1"/>
      <p:bldP spid="3" grpId="0" animBg="1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Number Placeholder 2">
            <a:extLst>
              <a:ext uri="{FF2B5EF4-FFF2-40B4-BE49-F238E27FC236}">
                <a16:creationId xmlns:a16="http://schemas.microsoft.com/office/drawing/2014/main" id="{D0623B7F-60F6-2459-B879-373CB5193D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96CC484-0EE4-CB48-B9CA-86DA0EF0DD5F}" type="slidenum">
              <a:rPr lang="en-US" altLang="en-US" sz="1000" b="0" smtClean="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000" b="0">
              <a:solidFill>
                <a:schemeClr val="tx2"/>
              </a:solidFill>
            </a:endParaRPr>
          </a:p>
        </p:txBody>
      </p:sp>
      <p:sp>
        <p:nvSpPr>
          <p:cNvPr id="90115" name="Rectangle 6">
            <a:extLst>
              <a:ext uri="{FF2B5EF4-FFF2-40B4-BE49-F238E27FC236}">
                <a16:creationId xmlns:a16="http://schemas.microsoft.com/office/drawing/2014/main" id="{C11F97B0-87D9-4213-B368-5864E41AC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4475" y="5049838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 b="0">
              <a:latin typeface="Times New Roman" panose="02020603050405020304" pitchFamily="18" charset="0"/>
            </a:endParaRPr>
          </a:p>
        </p:txBody>
      </p:sp>
      <p:sp>
        <p:nvSpPr>
          <p:cNvPr id="90116" name="Rectangle 7">
            <a:extLst>
              <a:ext uri="{FF2B5EF4-FFF2-40B4-BE49-F238E27FC236}">
                <a16:creationId xmlns:a16="http://schemas.microsoft.com/office/drawing/2014/main" id="{845618AA-707C-A660-313B-DEAF66B48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25" y="5049838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 b="0">
              <a:latin typeface="Times New Roman" panose="02020603050405020304" pitchFamily="18" charset="0"/>
            </a:endParaRPr>
          </a:p>
        </p:txBody>
      </p:sp>
      <p:sp>
        <p:nvSpPr>
          <p:cNvPr id="90117" name="Rectangle 8">
            <a:extLst>
              <a:ext uri="{FF2B5EF4-FFF2-40B4-BE49-F238E27FC236}">
                <a16:creationId xmlns:a16="http://schemas.microsoft.com/office/drawing/2014/main" id="{A218A971-D615-768B-8660-34B03B8B9665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313112" y="3508376"/>
            <a:ext cx="3651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 b="0">
              <a:latin typeface="Times New Roman" panose="02020603050405020304" pitchFamily="18" charset="0"/>
            </a:endParaRPr>
          </a:p>
        </p:txBody>
      </p:sp>
      <p:sp>
        <p:nvSpPr>
          <p:cNvPr id="90118" name="Rectangle 9">
            <a:extLst>
              <a:ext uri="{FF2B5EF4-FFF2-40B4-BE49-F238E27FC236}">
                <a16:creationId xmlns:a16="http://schemas.microsoft.com/office/drawing/2014/main" id="{F2FA09D6-192F-5612-F279-774D172E8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238" y="1524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Arial Black" panose="020B0604020202020204" pitchFamily="34" charset="0"/>
              </a:rPr>
              <a:t>KINETICS OF FUSION ARE CHALLENGING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Arial Black" panose="020B0604020202020204" pitchFamily="34" charset="0"/>
              </a:rPr>
              <a:t>(Need High Temp/Confinement – To Overcome Coulombic Repulsion)</a:t>
            </a:r>
            <a:endParaRPr lang="ru-RU" altLang="en-US" sz="2000" dirty="0">
              <a:solidFill>
                <a:srgbClr val="FF0000"/>
              </a:solidFill>
              <a:latin typeface="Arial Black" panose="020B0604020202020204" pitchFamily="34" charset="0"/>
            </a:endParaRPr>
          </a:p>
        </p:txBody>
      </p:sp>
      <p:sp>
        <p:nvSpPr>
          <p:cNvPr id="90119" name="Text Box 10">
            <a:extLst>
              <a:ext uri="{FF2B5EF4-FFF2-40B4-BE49-F238E27FC236}">
                <a16:creationId xmlns:a16="http://schemas.microsoft.com/office/drawing/2014/main" id="{ED763EDD-F8AE-A3C1-47DB-6E3A42F96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4365625"/>
            <a:ext cx="29511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altLang="en-US" sz="1800" b="0"/>
          </a:p>
        </p:txBody>
      </p:sp>
      <p:sp>
        <p:nvSpPr>
          <p:cNvPr id="90120" name="Text Box 11">
            <a:extLst>
              <a:ext uri="{FF2B5EF4-FFF2-40B4-BE49-F238E27FC236}">
                <a16:creationId xmlns:a16="http://schemas.microsoft.com/office/drawing/2014/main" id="{57EFE5F8-C649-1DFD-E207-23F40823A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4437063"/>
            <a:ext cx="2374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altLang="en-US" sz="1800" b="0"/>
          </a:p>
        </p:txBody>
      </p:sp>
      <p:sp>
        <p:nvSpPr>
          <p:cNvPr id="90121" name="Line 12">
            <a:extLst>
              <a:ext uri="{FF2B5EF4-FFF2-40B4-BE49-F238E27FC236}">
                <a16:creationId xmlns:a16="http://schemas.microsoft.com/office/drawing/2014/main" id="{D0E97343-65E9-BE4C-95DC-36CC7C948B6D}"/>
              </a:ext>
            </a:extLst>
          </p:cNvPr>
          <p:cNvSpPr>
            <a:spLocks noChangeShapeType="1"/>
          </p:cNvSpPr>
          <p:nvPr/>
        </p:nvSpPr>
        <p:spPr bwMode="auto">
          <a:xfrm>
            <a:off x="5526088" y="3921125"/>
            <a:ext cx="30607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22" name="Line 13">
            <a:extLst>
              <a:ext uri="{FF2B5EF4-FFF2-40B4-BE49-F238E27FC236}">
                <a16:creationId xmlns:a16="http://schemas.microsoft.com/office/drawing/2014/main" id="{CD7A153A-4B74-AA7B-DC82-D78ECB4A78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26088" y="3921125"/>
            <a:ext cx="1587" cy="1031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23" name="Line 14">
            <a:extLst>
              <a:ext uri="{FF2B5EF4-FFF2-40B4-BE49-F238E27FC236}">
                <a16:creationId xmlns:a16="http://schemas.microsoft.com/office/drawing/2014/main" id="{820FD5FD-DA80-E84A-CF0C-89D11B3824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91263" y="3921125"/>
            <a:ext cx="1587" cy="1031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24" name="Line 15">
            <a:extLst>
              <a:ext uri="{FF2B5EF4-FFF2-40B4-BE49-F238E27FC236}">
                <a16:creationId xmlns:a16="http://schemas.microsoft.com/office/drawing/2014/main" id="{7D76A81F-98F8-8A03-7D78-06A5A357A1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56438" y="3921125"/>
            <a:ext cx="1587" cy="1031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25" name="Line 16">
            <a:extLst>
              <a:ext uri="{FF2B5EF4-FFF2-40B4-BE49-F238E27FC236}">
                <a16:creationId xmlns:a16="http://schemas.microsoft.com/office/drawing/2014/main" id="{CBFAC7B0-4982-9D57-6427-E76A20C5E28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21613" y="3921125"/>
            <a:ext cx="1587" cy="1031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26" name="Line 17">
            <a:extLst>
              <a:ext uri="{FF2B5EF4-FFF2-40B4-BE49-F238E27FC236}">
                <a16:creationId xmlns:a16="http://schemas.microsoft.com/office/drawing/2014/main" id="{D377BE51-73A2-8122-0CEF-0C95C466F6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86788" y="3921125"/>
            <a:ext cx="1587" cy="1031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27" name="Rectangle 18">
            <a:extLst>
              <a:ext uri="{FF2B5EF4-FFF2-40B4-BE49-F238E27FC236}">
                <a16:creationId xmlns:a16="http://schemas.microsoft.com/office/drawing/2014/main" id="{5E6FCEBD-B2FC-F6E9-0708-5F53E95DC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2275" y="4330700"/>
            <a:ext cx="698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28" name="Rectangle 19">
            <a:extLst>
              <a:ext uri="{FF2B5EF4-FFF2-40B4-BE49-F238E27FC236}">
                <a16:creationId xmlns:a16="http://schemas.microsoft.com/office/drawing/2014/main" id="{CF458DD3-CBED-E747-6BB8-0C2072537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775" y="4330700"/>
            <a:ext cx="698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29" name="Rectangle 20">
            <a:extLst>
              <a:ext uri="{FF2B5EF4-FFF2-40B4-BE49-F238E27FC236}">
                <a16:creationId xmlns:a16="http://schemas.microsoft.com/office/drawing/2014/main" id="{71A7D350-13C2-312D-E43E-E80CC5FFD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9275" y="4330700"/>
            <a:ext cx="698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30" name="Rectangle 21">
            <a:extLst>
              <a:ext uri="{FF2B5EF4-FFF2-40B4-BE49-F238E27FC236}">
                <a16:creationId xmlns:a16="http://schemas.microsoft.com/office/drawing/2014/main" id="{76B44F33-B813-759C-3CCC-B14CD35DB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4363" y="4330700"/>
            <a:ext cx="698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31" name="Rectangle 22">
            <a:extLst>
              <a:ext uri="{FF2B5EF4-FFF2-40B4-BE49-F238E27FC236}">
                <a16:creationId xmlns:a16="http://schemas.microsoft.com/office/drawing/2014/main" id="{EB1E62E9-195F-77B5-01B5-D4F21EB7A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2950" y="4330700"/>
            <a:ext cx="698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32" name="Rectangle 23">
            <a:extLst>
              <a:ext uri="{FF2B5EF4-FFF2-40B4-BE49-F238E27FC236}">
                <a16:creationId xmlns:a16="http://schemas.microsoft.com/office/drawing/2014/main" id="{C5FAC1B1-C70E-7E5D-1C55-70561F34F78C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4634707" y="2143918"/>
            <a:ext cx="698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>
                <a:solidFill>
                  <a:srgbClr val="000000"/>
                </a:solidFill>
                <a:latin typeface="Symbol" pitchFamily="2" charset="2"/>
              </a:rPr>
              <a:t> </a:t>
            </a:r>
            <a:endParaRPr lang="ru-RU" altLang="en-US" sz="1800" b="0"/>
          </a:p>
        </p:txBody>
      </p:sp>
      <p:sp>
        <p:nvSpPr>
          <p:cNvPr id="90133" name="Rectangle 24">
            <a:extLst>
              <a:ext uri="{FF2B5EF4-FFF2-40B4-BE49-F238E27FC236}">
                <a16:creationId xmlns:a16="http://schemas.microsoft.com/office/drawing/2014/main" id="{EECB604D-1800-8375-1765-5B2589E16E51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4634707" y="2085181"/>
            <a:ext cx="698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>
                <a:solidFill>
                  <a:srgbClr val="000000"/>
                </a:solidFill>
                <a:latin typeface="Symbol" pitchFamily="2" charset="2"/>
              </a:rPr>
              <a:t> </a:t>
            </a:r>
            <a:endParaRPr lang="ru-RU" altLang="en-US" sz="1800" b="0"/>
          </a:p>
        </p:txBody>
      </p:sp>
      <p:sp>
        <p:nvSpPr>
          <p:cNvPr id="90134" name="Rectangle 25">
            <a:extLst>
              <a:ext uri="{FF2B5EF4-FFF2-40B4-BE49-F238E27FC236}">
                <a16:creationId xmlns:a16="http://schemas.microsoft.com/office/drawing/2014/main" id="{E319E8BC-6988-28D3-0702-700BACFDBF4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4641057" y="2370931"/>
            <a:ext cx="698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35" name="Rectangle 26">
            <a:extLst>
              <a:ext uri="{FF2B5EF4-FFF2-40B4-BE49-F238E27FC236}">
                <a16:creationId xmlns:a16="http://schemas.microsoft.com/office/drawing/2014/main" id="{16603AF6-6077-0FE4-3F3A-15E1E8BB4405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4641057" y="1842293"/>
            <a:ext cx="698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36" name="Rectangle 27">
            <a:extLst>
              <a:ext uri="{FF2B5EF4-FFF2-40B4-BE49-F238E27FC236}">
                <a16:creationId xmlns:a16="http://schemas.microsoft.com/office/drawing/2014/main" id="{A10FB203-4BA2-94C2-873F-39DEFEE8A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9838" y="2562225"/>
            <a:ext cx="1397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>
                <a:solidFill>
                  <a:srgbClr val="000000"/>
                </a:solidFill>
                <a:latin typeface="Times New Roman" panose="02020603050405020304" pitchFamily="18" charset="0"/>
              </a:rPr>
              <a:t>0</a:t>
            </a:r>
            <a:endParaRPr lang="ru-RU" altLang="en-US" sz="1800" b="0"/>
          </a:p>
        </p:txBody>
      </p:sp>
      <p:sp>
        <p:nvSpPr>
          <p:cNvPr id="90137" name="Rectangle 28">
            <a:extLst>
              <a:ext uri="{FF2B5EF4-FFF2-40B4-BE49-F238E27FC236}">
                <a16:creationId xmlns:a16="http://schemas.microsoft.com/office/drawing/2014/main" id="{411C1D78-1AC3-A1C3-CFE9-C00BD92A4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0775" y="3781425"/>
            <a:ext cx="1397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ru-RU" altLang="en-US" sz="1800" b="0"/>
          </a:p>
        </p:txBody>
      </p:sp>
      <p:sp>
        <p:nvSpPr>
          <p:cNvPr id="90138" name="Rectangle 29">
            <a:extLst>
              <a:ext uri="{FF2B5EF4-FFF2-40B4-BE49-F238E27FC236}">
                <a16:creationId xmlns:a16="http://schemas.microsoft.com/office/drawing/2014/main" id="{8935CD30-8036-FCEF-BB2C-3FCF118D7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0338" y="1303338"/>
            <a:ext cx="825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ru-RU" altLang="en-US" sz="1800" b="0"/>
          </a:p>
        </p:txBody>
      </p:sp>
      <p:sp>
        <p:nvSpPr>
          <p:cNvPr id="90139" name="Rectangle 30">
            <a:extLst>
              <a:ext uri="{FF2B5EF4-FFF2-40B4-BE49-F238E27FC236}">
                <a16:creationId xmlns:a16="http://schemas.microsoft.com/office/drawing/2014/main" id="{EC5BAF55-DB6F-F957-903A-ABD28D375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1911350"/>
            <a:ext cx="55563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-</a:t>
            </a:r>
            <a:endParaRPr lang="ru-RU" altLang="en-US" sz="1800" b="0"/>
          </a:p>
        </p:txBody>
      </p:sp>
      <p:sp>
        <p:nvSpPr>
          <p:cNvPr id="90140" name="Rectangle 31">
            <a:extLst>
              <a:ext uri="{FF2B5EF4-FFF2-40B4-BE49-F238E27FC236}">
                <a16:creationId xmlns:a16="http://schemas.microsoft.com/office/drawing/2014/main" id="{062FC1D9-397A-B1C9-15B7-E54C6B5E3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3988" y="1911350"/>
            <a:ext cx="825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ru-RU" altLang="en-US" sz="1800" b="0"/>
          </a:p>
        </p:txBody>
      </p:sp>
      <p:sp>
        <p:nvSpPr>
          <p:cNvPr id="90141" name="Rectangle 32">
            <a:extLst>
              <a:ext uri="{FF2B5EF4-FFF2-40B4-BE49-F238E27FC236}">
                <a16:creationId xmlns:a16="http://schemas.microsoft.com/office/drawing/2014/main" id="{7C9B10C8-93AC-BE16-6288-EC69EE8ED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6363" y="2530475"/>
            <a:ext cx="5556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-</a:t>
            </a:r>
            <a:endParaRPr lang="ru-RU" altLang="en-US" sz="1800" b="0"/>
          </a:p>
        </p:txBody>
      </p:sp>
      <p:sp>
        <p:nvSpPr>
          <p:cNvPr id="90142" name="Rectangle 33">
            <a:extLst>
              <a:ext uri="{FF2B5EF4-FFF2-40B4-BE49-F238E27FC236}">
                <a16:creationId xmlns:a16="http://schemas.microsoft.com/office/drawing/2014/main" id="{AD51607E-193B-5675-EE9D-785EF5CC8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9713" y="2530475"/>
            <a:ext cx="825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0</a:t>
            </a:r>
            <a:endParaRPr lang="ru-RU" altLang="en-US" sz="1800" b="0"/>
          </a:p>
        </p:txBody>
      </p:sp>
      <p:sp>
        <p:nvSpPr>
          <p:cNvPr id="90143" name="Rectangle 34">
            <a:extLst>
              <a:ext uri="{FF2B5EF4-FFF2-40B4-BE49-F238E27FC236}">
                <a16:creationId xmlns:a16="http://schemas.microsoft.com/office/drawing/2014/main" id="{86DBAE76-7B55-EE37-1F3C-5754FFDAB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0338" y="3135313"/>
            <a:ext cx="825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endParaRPr lang="ru-RU" altLang="en-US" sz="1800" b="0"/>
          </a:p>
        </p:txBody>
      </p:sp>
      <p:sp>
        <p:nvSpPr>
          <p:cNvPr id="90144" name="Rectangle 35">
            <a:extLst>
              <a:ext uri="{FF2B5EF4-FFF2-40B4-BE49-F238E27FC236}">
                <a16:creationId xmlns:a16="http://schemas.microsoft.com/office/drawing/2014/main" id="{734849E7-5EB0-6392-1BD3-3730A268F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9713" y="3135313"/>
            <a:ext cx="825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endParaRPr lang="ru-RU" altLang="en-US" sz="1800" b="0"/>
          </a:p>
        </p:txBody>
      </p:sp>
      <p:sp>
        <p:nvSpPr>
          <p:cNvPr id="90145" name="Rectangle 36">
            <a:extLst>
              <a:ext uri="{FF2B5EF4-FFF2-40B4-BE49-F238E27FC236}">
                <a16:creationId xmlns:a16="http://schemas.microsoft.com/office/drawing/2014/main" id="{AF895BA2-0B1F-1E11-E9A7-3AB552A99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3188" y="3736975"/>
            <a:ext cx="5556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-</a:t>
            </a:r>
            <a:endParaRPr lang="ru-RU" altLang="en-US" sz="1800" b="0"/>
          </a:p>
        </p:txBody>
      </p:sp>
      <p:sp>
        <p:nvSpPr>
          <p:cNvPr id="90146" name="Rectangle 37">
            <a:extLst>
              <a:ext uri="{FF2B5EF4-FFF2-40B4-BE49-F238E27FC236}">
                <a16:creationId xmlns:a16="http://schemas.microsoft.com/office/drawing/2014/main" id="{295DD57B-A7E0-5970-1343-356A7B4A1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5575" y="3736975"/>
            <a:ext cx="825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endParaRPr lang="ru-RU" altLang="en-US" sz="1800" b="0"/>
          </a:p>
        </p:txBody>
      </p:sp>
      <p:sp>
        <p:nvSpPr>
          <p:cNvPr id="90147" name="Rectangle 38">
            <a:extLst>
              <a:ext uri="{FF2B5EF4-FFF2-40B4-BE49-F238E27FC236}">
                <a16:creationId xmlns:a16="http://schemas.microsoft.com/office/drawing/2014/main" id="{0AB3AF39-DD83-B3CE-91D1-BCA4CE37A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4950" y="3736975"/>
            <a:ext cx="825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6</a:t>
            </a:r>
            <a:endParaRPr lang="ru-RU" altLang="en-US" sz="1800" b="0"/>
          </a:p>
        </p:txBody>
      </p:sp>
      <p:sp>
        <p:nvSpPr>
          <p:cNvPr id="90148" name="Rectangle 39">
            <a:extLst>
              <a:ext uri="{FF2B5EF4-FFF2-40B4-BE49-F238E27FC236}">
                <a16:creationId xmlns:a16="http://schemas.microsoft.com/office/drawing/2014/main" id="{931A2E4B-6DDD-B09B-3652-B13616451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070350"/>
            <a:ext cx="1397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>
                <a:solidFill>
                  <a:srgbClr val="000000"/>
                </a:solidFill>
                <a:latin typeface="Times New Roman" panose="02020603050405020304" pitchFamily="18" charset="0"/>
              </a:rPr>
              <a:t>0</a:t>
            </a:r>
            <a:endParaRPr lang="ru-RU" altLang="en-US" sz="1800" b="0"/>
          </a:p>
        </p:txBody>
      </p:sp>
      <p:sp>
        <p:nvSpPr>
          <p:cNvPr id="90149" name="Rectangle 40">
            <a:extLst>
              <a:ext uri="{FF2B5EF4-FFF2-40B4-BE49-F238E27FC236}">
                <a16:creationId xmlns:a16="http://schemas.microsoft.com/office/drawing/2014/main" id="{595B1B25-C27F-6F05-9A4A-133B2973F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4988" y="4070350"/>
            <a:ext cx="698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50" name="Rectangle 41">
            <a:extLst>
              <a:ext uri="{FF2B5EF4-FFF2-40B4-BE49-F238E27FC236}">
                <a16:creationId xmlns:a16="http://schemas.microsoft.com/office/drawing/2014/main" id="{F37E2FBE-75A1-CC59-C93D-D3BE4D290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1988" y="4070350"/>
            <a:ext cx="698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51" name="Rectangle 42">
            <a:extLst>
              <a:ext uri="{FF2B5EF4-FFF2-40B4-BE49-F238E27FC236}">
                <a16:creationId xmlns:a16="http://schemas.microsoft.com/office/drawing/2014/main" id="{A51058AB-5D6B-A21F-CC0D-E29684B01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7075" y="4070350"/>
            <a:ext cx="698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52" name="Rectangle 43">
            <a:extLst>
              <a:ext uri="{FF2B5EF4-FFF2-40B4-BE49-F238E27FC236}">
                <a16:creationId xmlns:a16="http://schemas.microsoft.com/office/drawing/2014/main" id="{CB7FBC25-CD86-FAB3-A31D-F6684F9F7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0575" y="4070350"/>
            <a:ext cx="698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53" name="Rectangle 44">
            <a:extLst>
              <a:ext uri="{FF2B5EF4-FFF2-40B4-BE49-F238E27FC236}">
                <a16:creationId xmlns:a16="http://schemas.microsoft.com/office/drawing/2014/main" id="{61E26198-DEC5-7BDB-21AE-A8BB58C7A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4075" y="4070350"/>
            <a:ext cx="698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54" name="Rectangle 45">
            <a:extLst>
              <a:ext uri="{FF2B5EF4-FFF2-40B4-BE49-F238E27FC236}">
                <a16:creationId xmlns:a16="http://schemas.microsoft.com/office/drawing/2014/main" id="{FA61E71C-B92D-96FE-8D9C-9DDF82D9C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9163" y="4070350"/>
            <a:ext cx="698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55" name="Rectangle 46">
            <a:extLst>
              <a:ext uri="{FF2B5EF4-FFF2-40B4-BE49-F238E27FC236}">
                <a16:creationId xmlns:a16="http://schemas.microsoft.com/office/drawing/2014/main" id="{9CF86E9A-C902-4D24-5D5E-4499159AB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0" y="4070350"/>
            <a:ext cx="1397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ru-RU" altLang="en-US" sz="1800" b="0"/>
          </a:p>
        </p:txBody>
      </p:sp>
      <p:sp>
        <p:nvSpPr>
          <p:cNvPr id="90156" name="Rectangle 47">
            <a:extLst>
              <a:ext uri="{FF2B5EF4-FFF2-40B4-BE49-F238E27FC236}">
                <a16:creationId xmlns:a16="http://schemas.microsoft.com/office/drawing/2014/main" id="{7E6C92BC-A54C-7621-DB36-A68090A9A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38" y="4070350"/>
            <a:ext cx="698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57" name="Rectangle 48">
            <a:extLst>
              <a:ext uri="{FF2B5EF4-FFF2-40B4-BE49-F238E27FC236}">
                <a16:creationId xmlns:a16="http://schemas.microsoft.com/office/drawing/2014/main" id="{0C7DD8BC-16DD-32D4-01D1-6D836CD45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6838" y="4070350"/>
            <a:ext cx="698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58" name="Rectangle 49">
            <a:extLst>
              <a:ext uri="{FF2B5EF4-FFF2-40B4-BE49-F238E27FC236}">
                <a16:creationId xmlns:a16="http://schemas.microsoft.com/office/drawing/2014/main" id="{5F1C7118-788B-5287-43AA-BDC3FFE6C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1925" y="4070350"/>
            <a:ext cx="698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59" name="Rectangle 50">
            <a:extLst>
              <a:ext uri="{FF2B5EF4-FFF2-40B4-BE49-F238E27FC236}">
                <a16:creationId xmlns:a16="http://schemas.microsoft.com/office/drawing/2014/main" id="{75972C26-1052-BFF9-6C0F-FCC4EC05D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5425" y="4070350"/>
            <a:ext cx="698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60" name="Rectangle 51">
            <a:extLst>
              <a:ext uri="{FF2B5EF4-FFF2-40B4-BE49-F238E27FC236}">
                <a16:creationId xmlns:a16="http://schemas.microsoft.com/office/drawing/2014/main" id="{424F2ED2-2AB0-5BB6-7836-E7456AC4D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8925" y="4070350"/>
            <a:ext cx="698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61" name="Rectangle 52">
            <a:extLst>
              <a:ext uri="{FF2B5EF4-FFF2-40B4-BE49-F238E27FC236}">
                <a16:creationId xmlns:a16="http://schemas.microsoft.com/office/drawing/2014/main" id="{2AF1A115-F3F4-E3B6-B60B-7B3C40E07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2425" y="4070350"/>
            <a:ext cx="698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62" name="Rectangle 53">
            <a:extLst>
              <a:ext uri="{FF2B5EF4-FFF2-40B4-BE49-F238E27FC236}">
                <a16:creationId xmlns:a16="http://schemas.microsoft.com/office/drawing/2014/main" id="{D9B0878F-AC90-1588-D9F8-099547C81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7513" y="4070350"/>
            <a:ext cx="698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63" name="Rectangle 54">
            <a:extLst>
              <a:ext uri="{FF2B5EF4-FFF2-40B4-BE49-F238E27FC236}">
                <a16:creationId xmlns:a16="http://schemas.microsoft.com/office/drawing/2014/main" id="{B1F71C08-06BC-6CFB-F95F-BEE44FE27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4513" y="4070350"/>
            <a:ext cx="1397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ru-RU" altLang="en-US" sz="1800" b="0"/>
          </a:p>
        </p:txBody>
      </p:sp>
      <p:sp>
        <p:nvSpPr>
          <p:cNvPr id="90164" name="Rectangle 55">
            <a:extLst>
              <a:ext uri="{FF2B5EF4-FFF2-40B4-BE49-F238E27FC236}">
                <a16:creationId xmlns:a16="http://schemas.microsoft.com/office/drawing/2014/main" id="{C6F66C80-4B19-4E2C-9ECA-4D112B950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1688" y="4070350"/>
            <a:ext cx="698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65" name="Rectangle 56">
            <a:extLst>
              <a:ext uri="{FF2B5EF4-FFF2-40B4-BE49-F238E27FC236}">
                <a16:creationId xmlns:a16="http://schemas.microsoft.com/office/drawing/2014/main" id="{A4C269AA-73DD-22EA-BEC8-62BBC52F0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5188" y="4070350"/>
            <a:ext cx="698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66" name="Rectangle 57">
            <a:extLst>
              <a:ext uri="{FF2B5EF4-FFF2-40B4-BE49-F238E27FC236}">
                <a16:creationId xmlns:a16="http://schemas.microsoft.com/office/drawing/2014/main" id="{EA949225-23F4-F1E9-4F57-A372C5A23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8688" y="4070350"/>
            <a:ext cx="698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67" name="Rectangle 58">
            <a:extLst>
              <a:ext uri="{FF2B5EF4-FFF2-40B4-BE49-F238E27FC236}">
                <a16:creationId xmlns:a16="http://schemas.microsoft.com/office/drawing/2014/main" id="{03C9A030-9AD2-5C98-B418-458FD6B3E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3775" y="4070350"/>
            <a:ext cx="698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68" name="Rectangle 59">
            <a:extLst>
              <a:ext uri="{FF2B5EF4-FFF2-40B4-BE49-F238E27FC236}">
                <a16:creationId xmlns:a16="http://schemas.microsoft.com/office/drawing/2014/main" id="{880A328B-9518-E42A-9669-B5DCBCF9D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7275" y="4070350"/>
            <a:ext cx="698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69" name="Rectangle 60">
            <a:extLst>
              <a:ext uri="{FF2B5EF4-FFF2-40B4-BE49-F238E27FC236}">
                <a16:creationId xmlns:a16="http://schemas.microsoft.com/office/drawing/2014/main" id="{3676FD55-84EF-311B-DF65-FBF9FE39A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0775" y="4070350"/>
            <a:ext cx="698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70" name="Rectangle 61">
            <a:extLst>
              <a:ext uri="{FF2B5EF4-FFF2-40B4-BE49-F238E27FC236}">
                <a16:creationId xmlns:a16="http://schemas.microsoft.com/office/drawing/2014/main" id="{03044B1C-629A-383D-3F89-9C4E43E57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5863" y="4070350"/>
            <a:ext cx="698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71" name="Rectangle 62">
            <a:extLst>
              <a:ext uri="{FF2B5EF4-FFF2-40B4-BE49-F238E27FC236}">
                <a16:creationId xmlns:a16="http://schemas.microsoft.com/office/drawing/2014/main" id="{72A8E742-BEAB-E99F-9A97-A73A03436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2863" y="4070350"/>
            <a:ext cx="1397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ru-RU" altLang="en-US" sz="1800" b="0"/>
          </a:p>
        </p:txBody>
      </p:sp>
      <p:sp>
        <p:nvSpPr>
          <p:cNvPr id="90172" name="Rectangle 63">
            <a:extLst>
              <a:ext uri="{FF2B5EF4-FFF2-40B4-BE49-F238E27FC236}">
                <a16:creationId xmlns:a16="http://schemas.microsoft.com/office/drawing/2014/main" id="{28926B23-A9C3-99C6-826C-AA58ED975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0038" y="4070350"/>
            <a:ext cx="698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73" name="Rectangle 64">
            <a:extLst>
              <a:ext uri="{FF2B5EF4-FFF2-40B4-BE49-F238E27FC236}">
                <a16:creationId xmlns:a16="http://schemas.microsoft.com/office/drawing/2014/main" id="{396427BB-706B-8F4F-1F70-A48242901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4070350"/>
            <a:ext cx="698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74" name="Rectangle 65">
            <a:extLst>
              <a:ext uri="{FF2B5EF4-FFF2-40B4-BE49-F238E27FC236}">
                <a16:creationId xmlns:a16="http://schemas.microsoft.com/office/drawing/2014/main" id="{7A8362EA-6C56-C5A7-95C6-0A60687B9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7038" y="4070350"/>
            <a:ext cx="698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75" name="Rectangle 66">
            <a:extLst>
              <a:ext uri="{FF2B5EF4-FFF2-40B4-BE49-F238E27FC236}">
                <a16:creationId xmlns:a16="http://schemas.microsoft.com/office/drawing/2014/main" id="{239ABC4A-196C-C1A8-34F2-84C932019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0538" y="4070350"/>
            <a:ext cx="698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76" name="Rectangle 67">
            <a:extLst>
              <a:ext uri="{FF2B5EF4-FFF2-40B4-BE49-F238E27FC236}">
                <a16:creationId xmlns:a16="http://schemas.microsoft.com/office/drawing/2014/main" id="{CC1C043F-3CD0-C9D9-0A0A-A97A56384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25" y="4070350"/>
            <a:ext cx="698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77" name="Rectangle 68">
            <a:extLst>
              <a:ext uri="{FF2B5EF4-FFF2-40B4-BE49-F238E27FC236}">
                <a16:creationId xmlns:a16="http://schemas.microsoft.com/office/drawing/2014/main" id="{54068756-E675-BDDC-751D-35387EFE4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25" y="4070350"/>
            <a:ext cx="698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78" name="Rectangle 69">
            <a:extLst>
              <a:ext uri="{FF2B5EF4-FFF2-40B4-BE49-F238E27FC236}">
                <a16:creationId xmlns:a16="http://schemas.microsoft.com/office/drawing/2014/main" id="{64212A8A-BA22-C7B8-2851-B9A081EFE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4213" y="4070350"/>
            <a:ext cx="698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79" name="Rectangle 70">
            <a:extLst>
              <a:ext uri="{FF2B5EF4-FFF2-40B4-BE49-F238E27FC236}">
                <a16:creationId xmlns:a16="http://schemas.microsoft.com/office/drawing/2014/main" id="{87AABE49-7E49-F775-F86A-8707A509F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1213" y="4070350"/>
            <a:ext cx="1397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ru-RU" altLang="en-US" sz="1800" b="0"/>
          </a:p>
        </p:txBody>
      </p:sp>
      <p:sp>
        <p:nvSpPr>
          <p:cNvPr id="90180" name="Rectangle 71">
            <a:extLst>
              <a:ext uri="{FF2B5EF4-FFF2-40B4-BE49-F238E27FC236}">
                <a16:creationId xmlns:a16="http://schemas.microsoft.com/office/drawing/2014/main" id="{F9107BFF-680D-C35B-8642-0DF79F255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8163" y="4016375"/>
            <a:ext cx="825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6</a:t>
            </a:r>
            <a:endParaRPr lang="ru-RU" altLang="en-US" sz="1800" b="0"/>
          </a:p>
        </p:txBody>
      </p:sp>
      <p:sp>
        <p:nvSpPr>
          <p:cNvPr id="90181" name="Rectangle 72">
            <a:extLst>
              <a:ext uri="{FF2B5EF4-FFF2-40B4-BE49-F238E27FC236}">
                <a16:creationId xmlns:a16="http://schemas.microsoft.com/office/drawing/2014/main" id="{462C56FA-E314-E90C-C9CC-EEBB5BCDB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13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82" name="Rectangle 73">
            <a:extLst>
              <a:ext uri="{FF2B5EF4-FFF2-40B4-BE49-F238E27FC236}">
                <a16:creationId xmlns:a16="http://schemas.microsoft.com/office/drawing/2014/main" id="{CC663C9F-C6EF-CAE3-C6F0-73AD21A1B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8188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83" name="Rectangle 74">
            <a:extLst>
              <a:ext uri="{FF2B5EF4-FFF2-40B4-BE49-F238E27FC236}">
                <a16:creationId xmlns:a16="http://schemas.microsoft.com/office/drawing/2014/main" id="{47A7DC06-4318-B58C-BA48-840D2B1BF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7875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84" name="Rectangle 75">
            <a:extLst>
              <a:ext uri="{FF2B5EF4-FFF2-40B4-BE49-F238E27FC236}">
                <a16:creationId xmlns:a16="http://schemas.microsoft.com/office/drawing/2014/main" id="{76C667A6-A45A-908C-3DAA-BB5D54D38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7563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85" name="Rectangle 76">
            <a:extLst>
              <a:ext uri="{FF2B5EF4-FFF2-40B4-BE49-F238E27FC236}">
                <a16:creationId xmlns:a16="http://schemas.microsoft.com/office/drawing/2014/main" id="{BFD0C552-A052-2D42-0512-30199C520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7250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86" name="Rectangle 77">
            <a:extLst>
              <a:ext uri="{FF2B5EF4-FFF2-40B4-BE49-F238E27FC236}">
                <a16:creationId xmlns:a16="http://schemas.microsoft.com/office/drawing/2014/main" id="{34DF073A-8E94-97CC-B45B-C8245512D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8525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87" name="Rectangle 78">
            <a:extLst>
              <a:ext uri="{FF2B5EF4-FFF2-40B4-BE49-F238E27FC236}">
                <a16:creationId xmlns:a16="http://schemas.microsoft.com/office/drawing/2014/main" id="{AC62D2AE-03C9-B9E7-4099-CAF986C08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213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88" name="Rectangle 79">
            <a:extLst>
              <a:ext uri="{FF2B5EF4-FFF2-40B4-BE49-F238E27FC236}">
                <a16:creationId xmlns:a16="http://schemas.microsoft.com/office/drawing/2014/main" id="{48112852-6C1E-BC18-3362-4A966CA80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7900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89" name="Rectangle 80">
            <a:extLst>
              <a:ext uri="{FF2B5EF4-FFF2-40B4-BE49-F238E27FC236}">
                <a16:creationId xmlns:a16="http://schemas.microsoft.com/office/drawing/2014/main" id="{3E348A12-A600-C554-40C1-30241C344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7588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90" name="Rectangle 81">
            <a:extLst>
              <a:ext uri="{FF2B5EF4-FFF2-40B4-BE49-F238E27FC236}">
                <a16:creationId xmlns:a16="http://schemas.microsoft.com/office/drawing/2014/main" id="{7C0AA48E-7291-25BC-0794-70979035F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7275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91" name="Rectangle 82">
            <a:extLst>
              <a:ext uri="{FF2B5EF4-FFF2-40B4-BE49-F238E27FC236}">
                <a16:creationId xmlns:a16="http://schemas.microsoft.com/office/drawing/2014/main" id="{25A76A42-EDBC-25ED-C623-2862F5C1D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963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92" name="Rectangle 83">
            <a:extLst>
              <a:ext uri="{FF2B5EF4-FFF2-40B4-BE49-F238E27FC236}">
                <a16:creationId xmlns:a16="http://schemas.microsoft.com/office/drawing/2014/main" id="{19081673-7814-EBFB-CA95-F881CFC0F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6650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93" name="Rectangle 84">
            <a:extLst>
              <a:ext uri="{FF2B5EF4-FFF2-40B4-BE49-F238E27FC236}">
                <a16:creationId xmlns:a16="http://schemas.microsoft.com/office/drawing/2014/main" id="{64F8EE8F-C5C7-33C5-6C0C-56F5A05D6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7925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94" name="Rectangle 85">
            <a:extLst>
              <a:ext uri="{FF2B5EF4-FFF2-40B4-BE49-F238E27FC236}">
                <a16:creationId xmlns:a16="http://schemas.microsoft.com/office/drawing/2014/main" id="{0B1D6B81-A929-E6E3-F91C-6790845C6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7613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95" name="Rectangle 86">
            <a:extLst>
              <a:ext uri="{FF2B5EF4-FFF2-40B4-BE49-F238E27FC236}">
                <a16:creationId xmlns:a16="http://schemas.microsoft.com/office/drawing/2014/main" id="{CC21DE93-BF60-EF2F-0E13-C22684AA7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300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96" name="Rectangle 87">
            <a:extLst>
              <a:ext uri="{FF2B5EF4-FFF2-40B4-BE49-F238E27FC236}">
                <a16:creationId xmlns:a16="http://schemas.microsoft.com/office/drawing/2014/main" id="{EF98A20F-894C-AE31-3693-0D9095E09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363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97" name="Rectangle 88">
            <a:extLst>
              <a:ext uri="{FF2B5EF4-FFF2-40B4-BE49-F238E27FC236}">
                <a16:creationId xmlns:a16="http://schemas.microsoft.com/office/drawing/2014/main" id="{B3143513-4B2F-4A53-BF4C-B48E9D722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7638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98" name="Rectangle 89">
            <a:extLst>
              <a:ext uri="{FF2B5EF4-FFF2-40B4-BE49-F238E27FC236}">
                <a16:creationId xmlns:a16="http://schemas.microsoft.com/office/drawing/2014/main" id="{E974A850-2AE2-3E6B-8C7F-1BAF94CBB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7325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199" name="Rectangle 90">
            <a:extLst>
              <a:ext uri="{FF2B5EF4-FFF2-40B4-BE49-F238E27FC236}">
                <a16:creationId xmlns:a16="http://schemas.microsoft.com/office/drawing/2014/main" id="{1246E42E-44B9-C5BD-6A1D-7D55B4E39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7013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200" name="Rectangle 91">
            <a:extLst>
              <a:ext uri="{FF2B5EF4-FFF2-40B4-BE49-F238E27FC236}">
                <a16:creationId xmlns:a16="http://schemas.microsoft.com/office/drawing/2014/main" id="{55C283D4-DED1-9D41-B8E6-16C144170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6700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201" name="Rectangle 92">
            <a:extLst>
              <a:ext uri="{FF2B5EF4-FFF2-40B4-BE49-F238E27FC236}">
                <a16:creationId xmlns:a16="http://schemas.microsoft.com/office/drawing/2014/main" id="{A7359743-BC08-7C17-AA0A-E7BC7B7E1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6388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202" name="Rectangle 93">
            <a:extLst>
              <a:ext uri="{FF2B5EF4-FFF2-40B4-BE49-F238E27FC236}">
                <a16:creationId xmlns:a16="http://schemas.microsoft.com/office/drawing/2014/main" id="{7EDDB69C-1E2F-B852-8503-9F4F2CCF0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7663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203" name="Rectangle 94">
            <a:extLst>
              <a:ext uri="{FF2B5EF4-FFF2-40B4-BE49-F238E27FC236}">
                <a16:creationId xmlns:a16="http://schemas.microsoft.com/office/drawing/2014/main" id="{14AF4D16-E7D0-314A-DD32-EA74BFF24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7350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204" name="Rectangle 95">
            <a:extLst>
              <a:ext uri="{FF2B5EF4-FFF2-40B4-BE49-F238E27FC236}">
                <a16:creationId xmlns:a16="http://schemas.microsoft.com/office/drawing/2014/main" id="{71A30170-646C-012A-9AAD-BBEDC59D4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7038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205" name="Rectangle 96">
            <a:extLst>
              <a:ext uri="{FF2B5EF4-FFF2-40B4-BE49-F238E27FC236}">
                <a16:creationId xmlns:a16="http://schemas.microsoft.com/office/drawing/2014/main" id="{827CC42B-C313-178D-0591-8A1DF9103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725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206" name="Rectangle 97">
            <a:extLst>
              <a:ext uri="{FF2B5EF4-FFF2-40B4-BE49-F238E27FC236}">
                <a16:creationId xmlns:a16="http://schemas.microsoft.com/office/drawing/2014/main" id="{0C120A78-A0B1-5260-55A1-5DFB0DB17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6413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207" name="Rectangle 98">
            <a:extLst>
              <a:ext uri="{FF2B5EF4-FFF2-40B4-BE49-F238E27FC236}">
                <a16:creationId xmlns:a16="http://schemas.microsoft.com/office/drawing/2014/main" id="{2EE8D3A4-5F36-A04F-4974-735452213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208" name="Rectangle 99">
            <a:extLst>
              <a:ext uri="{FF2B5EF4-FFF2-40B4-BE49-F238E27FC236}">
                <a16:creationId xmlns:a16="http://schemas.microsoft.com/office/drawing/2014/main" id="{86C7DA12-C4C3-D332-C8A1-51F48DDDB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7375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209" name="Rectangle 100">
            <a:extLst>
              <a:ext uri="{FF2B5EF4-FFF2-40B4-BE49-F238E27FC236}">
                <a16:creationId xmlns:a16="http://schemas.microsoft.com/office/drawing/2014/main" id="{9BAC0205-0D18-2F32-A9DD-5F08A1E88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7063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210" name="Rectangle 101">
            <a:extLst>
              <a:ext uri="{FF2B5EF4-FFF2-40B4-BE49-F238E27FC236}">
                <a16:creationId xmlns:a16="http://schemas.microsoft.com/office/drawing/2014/main" id="{164AD201-3050-55F8-867E-F087DDC7B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6750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211" name="Rectangle 102">
            <a:extLst>
              <a:ext uri="{FF2B5EF4-FFF2-40B4-BE49-F238E27FC236}">
                <a16:creationId xmlns:a16="http://schemas.microsoft.com/office/drawing/2014/main" id="{4FB5D4CF-73B7-7BE8-9A4E-572C13746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6125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212" name="Rectangle 103">
            <a:extLst>
              <a:ext uri="{FF2B5EF4-FFF2-40B4-BE49-F238E27FC236}">
                <a16:creationId xmlns:a16="http://schemas.microsoft.com/office/drawing/2014/main" id="{E041E542-E304-4B22-2C50-268CB3607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5813" y="4016375"/>
            <a:ext cx="825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8</a:t>
            </a:r>
            <a:endParaRPr lang="ru-RU" altLang="en-US" sz="1800" b="0"/>
          </a:p>
        </p:txBody>
      </p:sp>
      <p:sp>
        <p:nvSpPr>
          <p:cNvPr id="90213" name="Rectangle 104">
            <a:extLst>
              <a:ext uri="{FF2B5EF4-FFF2-40B4-BE49-F238E27FC236}">
                <a16:creationId xmlns:a16="http://schemas.microsoft.com/office/drawing/2014/main" id="{8D5572F2-1FF5-7608-8BC2-3E5FA514A9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6775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214" name="Rectangle 105">
            <a:extLst>
              <a:ext uri="{FF2B5EF4-FFF2-40B4-BE49-F238E27FC236}">
                <a16:creationId xmlns:a16="http://schemas.microsoft.com/office/drawing/2014/main" id="{2B5CAE88-00FD-A433-C5B9-60DD3A367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6150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215" name="Rectangle 106">
            <a:extLst>
              <a:ext uri="{FF2B5EF4-FFF2-40B4-BE49-F238E27FC236}">
                <a16:creationId xmlns:a16="http://schemas.microsoft.com/office/drawing/2014/main" id="{57318900-569D-AF12-A9B1-C0249DEAA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5838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216" name="Rectangle 107">
            <a:extLst>
              <a:ext uri="{FF2B5EF4-FFF2-40B4-BE49-F238E27FC236}">
                <a16:creationId xmlns:a16="http://schemas.microsoft.com/office/drawing/2014/main" id="{6A22DA77-A5D0-7434-2CFE-07420570B6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5525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217" name="Rectangle 108">
            <a:extLst>
              <a:ext uri="{FF2B5EF4-FFF2-40B4-BE49-F238E27FC236}">
                <a16:creationId xmlns:a16="http://schemas.microsoft.com/office/drawing/2014/main" id="{8D48D1F0-6B83-FF64-5C84-42762FDFB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5213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218" name="Rectangle 109">
            <a:extLst>
              <a:ext uri="{FF2B5EF4-FFF2-40B4-BE49-F238E27FC236}">
                <a16:creationId xmlns:a16="http://schemas.microsoft.com/office/drawing/2014/main" id="{CFCE20CD-CC35-FB05-F46B-19788D14E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4900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219" name="Rectangle 110">
            <a:extLst>
              <a:ext uri="{FF2B5EF4-FFF2-40B4-BE49-F238E27FC236}">
                <a16:creationId xmlns:a16="http://schemas.microsoft.com/office/drawing/2014/main" id="{8D10A15C-E9DF-9C34-2121-F98ABFA31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6175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220" name="Rectangle 111">
            <a:extLst>
              <a:ext uri="{FF2B5EF4-FFF2-40B4-BE49-F238E27FC236}">
                <a16:creationId xmlns:a16="http://schemas.microsoft.com/office/drawing/2014/main" id="{215B0DCA-F004-22EA-AC22-EEA3D8362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5863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221" name="Rectangle 112">
            <a:extLst>
              <a:ext uri="{FF2B5EF4-FFF2-40B4-BE49-F238E27FC236}">
                <a16:creationId xmlns:a16="http://schemas.microsoft.com/office/drawing/2014/main" id="{6D4E2A81-8540-7A64-6FF1-04D497E9C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5550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222" name="Rectangle 113">
            <a:extLst>
              <a:ext uri="{FF2B5EF4-FFF2-40B4-BE49-F238E27FC236}">
                <a16:creationId xmlns:a16="http://schemas.microsoft.com/office/drawing/2014/main" id="{B38094BD-44CF-FF11-AD24-F27FFC7EA6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5238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223" name="Rectangle 114">
            <a:extLst>
              <a:ext uri="{FF2B5EF4-FFF2-40B4-BE49-F238E27FC236}">
                <a16:creationId xmlns:a16="http://schemas.microsoft.com/office/drawing/2014/main" id="{2C390E54-2A67-F765-5B0C-4DC104D04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4925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224" name="Rectangle 115">
            <a:extLst>
              <a:ext uri="{FF2B5EF4-FFF2-40B4-BE49-F238E27FC236}">
                <a16:creationId xmlns:a16="http://schemas.microsoft.com/office/drawing/2014/main" id="{75284FF7-8100-4DC8-262F-A2F8863DE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4613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225" name="Rectangle 116">
            <a:extLst>
              <a:ext uri="{FF2B5EF4-FFF2-40B4-BE49-F238E27FC236}">
                <a16:creationId xmlns:a16="http://schemas.microsoft.com/office/drawing/2014/main" id="{7ED729C5-7D7F-1780-2FD0-948BE485F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5888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226" name="Rectangle 117">
            <a:extLst>
              <a:ext uri="{FF2B5EF4-FFF2-40B4-BE49-F238E27FC236}">
                <a16:creationId xmlns:a16="http://schemas.microsoft.com/office/drawing/2014/main" id="{280091E6-B33D-2A22-82A4-32E6DF34D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5575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227" name="Rectangle 118">
            <a:extLst>
              <a:ext uri="{FF2B5EF4-FFF2-40B4-BE49-F238E27FC236}">
                <a16:creationId xmlns:a16="http://schemas.microsoft.com/office/drawing/2014/main" id="{B3462EE3-3128-C3E2-696E-259E65A77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5263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228" name="Rectangle 119">
            <a:extLst>
              <a:ext uri="{FF2B5EF4-FFF2-40B4-BE49-F238E27FC236}">
                <a16:creationId xmlns:a16="http://schemas.microsoft.com/office/drawing/2014/main" id="{888B2E03-9D5D-FF6E-35C2-67096110D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4950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229" name="Rectangle 120">
            <a:extLst>
              <a:ext uri="{FF2B5EF4-FFF2-40B4-BE49-F238E27FC236}">
                <a16:creationId xmlns:a16="http://schemas.microsoft.com/office/drawing/2014/main" id="{AE9DB339-29A8-7062-8C00-F863D5355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4638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230" name="Rectangle 121">
            <a:extLst>
              <a:ext uri="{FF2B5EF4-FFF2-40B4-BE49-F238E27FC236}">
                <a16:creationId xmlns:a16="http://schemas.microsoft.com/office/drawing/2014/main" id="{E1FFEB08-464F-6518-B76D-D936F7909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5913" y="4016375"/>
            <a:ext cx="825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9</a:t>
            </a:r>
            <a:endParaRPr lang="ru-RU" altLang="en-US" sz="1800" b="0"/>
          </a:p>
        </p:txBody>
      </p:sp>
      <p:sp>
        <p:nvSpPr>
          <p:cNvPr id="90231" name="Rectangle 122">
            <a:extLst>
              <a:ext uri="{FF2B5EF4-FFF2-40B4-BE49-F238E27FC236}">
                <a16:creationId xmlns:a16="http://schemas.microsoft.com/office/drawing/2014/main" id="{33CB0043-A6E4-824F-AA8B-97BE77CBD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4975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232" name="Rectangle 123">
            <a:extLst>
              <a:ext uri="{FF2B5EF4-FFF2-40B4-BE49-F238E27FC236}">
                <a16:creationId xmlns:a16="http://schemas.microsoft.com/office/drawing/2014/main" id="{18210823-21A2-6634-A5B9-82BD69BA4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4663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233" name="Rectangle 124">
            <a:extLst>
              <a:ext uri="{FF2B5EF4-FFF2-40B4-BE49-F238E27FC236}">
                <a16:creationId xmlns:a16="http://schemas.microsoft.com/office/drawing/2014/main" id="{2AE2848B-3F16-499E-BCAD-ABFDAB7E6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4350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234" name="Rectangle 125">
            <a:extLst>
              <a:ext uri="{FF2B5EF4-FFF2-40B4-BE49-F238E27FC236}">
                <a16:creationId xmlns:a16="http://schemas.microsoft.com/office/drawing/2014/main" id="{762B3A87-F671-D8B9-0F41-91D29E7AA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4038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235" name="Rectangle 126">
            <a:extLst>
              <a:ext uri="{FF2B5EF4-FFF2-40B4-BE49-F238E27FC236}">
                <a16:creationId xmlns:a16="http://schemas.microsoft.com/office/drawing/2014/main" id="{71743426-9385-07F4-8744-A52E239C5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5313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236" name="Rectangle 127">
            <a:extLst>
              <a:ext uri="{FF2B5EF4-FFF2-40B4-BE49-F238E27FC236}">
                <a16:creationId xmlns:a16="http://schemas.microsoft.com/office/drawing/2014/main" id="{CB55461D-2D37-4835-653D-412F17510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0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237" name="Rectangle 128">
            <a:extLst>
              <a:ext uri="{FF2B5EF4-FFF2-40B4-BE49-F238E27FC236}">
                <a16:creationId xmlns:a16="http://schemas.microsoft.com/office/drawing/2014/main" id="{35919BA8-B3DF-AEDD-0752-26BBACB7B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4688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238" name="Rectangle 129">
            <a:extLst>
              <a:ext uri="{FF2B5EF4-FFF2-40B4-BE49-F238E27FC236}">
                <a16:creationId xmlns:a16="http://schemas.microsoft.com/office/drawing/2014/main" id="{0B799D0F-C73C-184D-E252-55801CFC5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4375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239" name="Rectangle 130">
            <a:extLst>
              <a:ext uri="{FF2B5EF4-FFF2-40B4-BE49-F238E27FC236}">
                <a16:creationId xmlns:a16="http://schemas.microsoft.com/office/drawing/2014/main" id="{8C0EDDB4-4A16-7341-6C3D-236C0E1AB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4063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240" name="Rectangle 131">
            <a:extLst>
              <a:ext uri="{FF2B5EF4-FFF2-40B4-BE49-F238E27FC236}">
                <a16:creationId xmlns:a16="http://schemas.microsoft.com/office/drawing/2014/main" id="{C342BE7E-18F7-8FF0-DD62-A5516A107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0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241" name="Rectangle 132">
            <a:extLst>
              <a:ext uri="{FF2B5EF4-FFF2-40B4-BE49-F238E27FC236}">
                <a16:creationId xmlns:a16="http://schemas.microsoft.com/office/drawing/2014/main" id="{461DB7DB-C38D-D747-6567-F6EB67FED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3438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242" name="Rectangle 133">
            <a:extLst>
              <a:ext uri="{FF2B5EF4-FFF2-40B4-BE49-F238E27FC236}">
                <a16:creationId xmlns:a16="http://schemas.microsoft.com/office/drawing/2014/main" id="{729303A4-6CD7-6AD7-7877-970D613E3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4713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243" name="Rectangle 134">
            <a:extLst>
              <a:ext uri="{FF2B5EF4-FFF2-40B4-BE49-F238E27FC236}">
                <a16:creationId xmlns:a16="http://schemas.microsoft.com/office/drawing/2014/main" id="{0EA85979-3A0E-9BB5-0989-6927C9FBF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00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244" name="Rectangle 135">
            <a:extLst>
              <a:ext uri="{FF2B5EF4-FFF2-40B4-BE49-F238E27FC236}">
                <a16:creationId xmlns:a16="http://schemas.microsoft.com/office/drawing/2014/main" id="{0FF04A9E-9B9B-44EB-BD57-81AF95DE3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3775" y="40163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en-US" sz="1800" b="0"/>
          </a:p>
        </p:txBody>
      </p:sp>
      <p:sp>
        <p:nvSpPr>
          <p:cNvPr id="90245" name="Rectangle 136">
            <a:extLst>
              <a:ext uri="{FF2B5EF4-FFF2-40B4-BE49-F238E27FC236}">
                <a16:creationId xmlns:a16="http://schemas.microsoft.com/office/drawing/2014/main" id="{44867873-CD0A-0EF2-9BF6-E1A07FB74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3463" y="4016375"/>
            <a:ext cx="825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ru-RU" altLang="en-US" sz="1800" b="0"/>
          </a:p>
        </p:txBody>
      </p:sp>
      <p:grpSp>
        <p:nvGrpSpPr>
          <p:cNvPr id="90246" name="Group 137">
            <a:extLst>
              <a:ext uri="{FF2B5EF4-FFF2-40B4-BE49-F238E27FC236}">
                <a16:creationId xmlns:a16="http://schemas.microsoft.com/office/drawing/2014/main" id="{D1353BB5-190B-A037-8915-1C98EC5E467D}"/>
              </a:ext>
            </a:extLst>
          </p:cNvPr>
          <p:cNvGrpSpPr>
            <a:grpSpLocks/>
          </p:cNvGrpSpPr>
          <p:nvPr/>
        </p:nvGrpSpPr>
        <p:grpSpPr bwMode="auto">
          <a:xfrm>
            <a:off x="5357813" y="4016375"/>
            <a:ext cx="3459162" cy="649288"/>
            <a:chOff x="3375" y="2530"/>
            <a:chExt cx="2179" cy="409"/>
          </a:xfrm>
        </p:grpSpPr>
        <p:sp>
          <p:nvSpPr>
            <p:cNvPr id="90534" name="Rectangle 138">
              <a:extLst>
                <a:ext uri="{FF2B5EF4-FFF2-40B4-BE49-F238E27FC236}">
                  <a16:creationId xmlns:a16="http://schemas.microsoft.com/office/drawing/2014/main" id="{B45F39F2-AF9C-8450-42B1-0261404B5D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7" y="2728"/>
              <a:ext cx="44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2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,</a:t>
              </a:r>
              <a:endParaRPr lang="ru-RU" altLang="en-US" sz="1800" b="0"/>
            </a:p>
          </p:txBody>
        </p:sp>
        <p:sp>
          <p:nvSpPr>
            <p:cNvPr id="90535" name="Rectangle 139">
              <a:extLst>
                <a:ext uri="{FF2B5EF4-FFF2-40B4-BE49-F238E27FC236}">
                  <a16:creationId xmlns:a16="http://schemas.microsoft.com/office/drawing/2014/main" id="{449C2A11-24D0-E3E7-72A3-40A1DD28BA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8" y="2728"/>
              <a:ext cx="127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2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K</a:t>
              </a:r>
              <a:endParaRPr lang="ru-RU" altLang="en-US" sz="1800" b="0"/>
            </a:p>
          </p:txBody>
        </p:sp>
        <p:sp>
          <p:nvSpPr>
            <p:cNvPr id="90536" name="Rectangle 140">
              <a:extLst>
                <a:ext uri="{FF2B5EF4-FFF2-40B4-BE49-F238E27FC236}">
                  <a16:creationId xmlns:a16="http://schemas.microsoft.com/office/drawing/2014/main" id="{8CADE469-2E99-5CB3-5CAF-9C66D69DB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" y="2564"/>
              <a:ext cx="88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2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1</a:t>
              </a:r>
              <a:endParaRPr lang="ru-RU" altLang="en-US" sz="1800" b="0"/>
            </a:p>
          </p:txBody>
        </p:sp>
        <p:sp>
          <p:nvSpPr>
            <p:cNvPr id="90537" name="Rectangle 141">
              <a:extLst>
                <a:ext uri="{FF2B5EF4-FFF2-40B4-BE49-F238E27FC236}">
                  <a16:creationId xmlns:a16="http://schemas.microsoft.com/office/drawing/2014/main" id="{2627DE1F-953C-2871-34A3-06A4E62F23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7" y="2564"/>
              <a:ext cx="44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2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ru-RU" altLang="en-US" sz="1800" b="0"/>
            </a:p>
          </p:txBody>
        </p:sp>
        <p:sp>
          <p:nvSpPr>
            <p:cNvPr id="90538" name="Rectangle 142">
              <a:extLst>
                <a:ext uri="{FF2B5EF4-FFF2-40B4-BE49-F238E27FC236}">
                  <a16:creationId xmlns:a16="http://schemas.microsoft.com/office/drawing/2014/main" id="{E0CD3B8B-CB04-C97E-8557-454D29A90A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9" y="2564"/>
              <a:ext cx="44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2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ru-RU" altLang="en-US" sz="1800" b="0"/>
            </a:p>
          </p:txBody>
        </p:sp>
        <p:sp>
          <p:nvSpPr>
            <p:cNvPr id="90539" name="Rectangle 143">
              <a:extLst>
                <a:ext uri="{FF2B5EF4-FFF2-40B4-BE49-F238E27FC236}">
                  <a16:creationId xmlns:a16="http://schemas.microsoft.com/office/drawing/2014/main" id="{7ADC4373-745D-3D07-7929-5C54538DF3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0" y="2564"/>
              <a:ext cx="88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2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0</a:t>
              </a:r>
              <a:endParaRPr lang="ru-RU" altLang="en-US" sz="1800" b="0"/>
            </a:p>
          </p:txBody>
        </p:sp>
        <p:sp>
          <p:nvSpPr>
            <p:cNvPr id="90540" name="Rectangle 144">
              <a:extLst>
                <a:ext uri="{FF2B5EF4-FFF2-40B4-BE49-F238E27FC236}">
                  <a16:creationId xmlns:a16="http://schemas.microsoft.com/office/drawing/2014/main" id="{210AAC3A-2EBF-5CE1-CF76-0CE8064E1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3" y="2564"/>
              <a:ext cx="44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2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ru-RU" altLang="en-US" sz="1800" b="0"/>
            </a:p>
          </p:txBody>
        </p:sp>
        <p:sp>
          <p:nvSpPr>
            <p:cNvPr id="90541" name="Rectangle 145">
              <a:extLst>
                <a:ext uri="{FF2B5EF4-FFF2-40B4-BE49-F238E27FC236}">
                  <a16:creationId xmlns:a16="http://schemas.microsoft.com/office/drawing/2014/main" id="{F77994AD-A13C-98DC-C121-4102F922C0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4" y="2564"/>
              <a:ext cx="88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2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0</a:t>
              </a:r>
              <a:endParaRPr lang="ru-RU" altLang="en-US" sz="1800" b="0"/>
            </a:p>
          </p:txBody>
        </p:sp>
        <p:sp>
          <p:nvSpPr>
            <p:cNvPr id="90542" name="Rectangle 146">
              <a:extLst>
                <a:ext uri="{FF2B5EF4-FFF2-40B4-BE49-F238E27FC236}">
                  <a16:creationId xmlns:a16="http://schemas.microsoft.com/office/drawing/2014/main" id="{B975AA25-BB69-0D51-4DF9-39B521793A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7" y="2564"/>
              <a:ext cx="44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2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ru-RU" altLang="en-US" sz="1800" b="0"/>
            </a:p>
          </p:txBody>
        </p:sp>
        <p:sp>
          <p:nvSpPr>
            <p:cNvPr id="90543" name="Rectangle 147">
              <a:extLst>
                <a:ext uri="{FF2B5EF4-FFF2-40B4-BE49-F238E27FC236}">
                  <a16:creationId xmlns:a16="http://schemas.microsoft.com/office/drawing/2014/main" id="{242E5E41-21CE-96B5-88E2-CB10F9F0D4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8" y="2564"/>
              <a:ext cx="88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2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0</a:t>
              </a:r>
              <a:endParaRPr lang="ru-RU" altLang="en-US" sz="1800" b="0"/>
            </a:p>
          </p:txBody>
        </p:sp>
        <p:sp>
          <p:nvSpPr>
            <p:cNvPr id="90544" name="Rectangle 148">
              <a:extLst>
                <a:ext uri="{FF2B5EF4-FFF2-40B4-BE49-F238E27FC236}">
                  <a16:creationId xmlns:a16="http://schemas.microsoft.com/office/drawing/2014/main" id="{EF4E9804-7CDC-E791-9883-3EA9A7AF5C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1" y="2564"/>
              <a:ext cx="44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2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ru-RU" altLang="en-US" sz="1800" b="0"/>
            </a:p>
          </p:txBody>
        </p:sp>
        <p:sp>
          <p:nvSpPr>
            <p:cNvPr id="90545" name="Rectangle 149">
              <a:extLst>
                <a:ext uri="{FF2B5EF4-FFF2-40B4-BE49-F238E27FC236}">
                  <a16:creationId xmlns:a16="http://schemas.microsoft.com/office/drawing/2014/main" id="{D8A9CB4D-F6DE-01C4-1AD4-1C556B5E2F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2" y="2564"/>
              <a:ext cx="88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2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0</a:t>
              </a:r>
              <a:endParaRPr lang="ru-RU" altLang="en-US" sz="1800" b="0"/>
            </a:p>
          </p:txBody>
        </p:sp>
        <p:sp>
          <p:nvSpPr>
            <p:cNvPr id="90546" name="Rectangle 150">
              <a:extLst>
                <a:ext uri="{FF2B5EF4-FFF2-40B4-BE49-F238E27FC236}">
                  <a16:creationId xmlns:a16="http://schemas.microsoft.com/office/drawing/2014/main" id="{1B8D6F17-0EB1-46DC-BCD0-FA7A6E1B0A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0" y="2530"/>
              <a:ext cx="26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2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13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ru-RU" altLang="en-US" sz="1800" b="0"/>
            </a:p>
          </p:txBody>
        </p:sp>
        <p:sp>
          <p:nvSpPr>
            <p:cNvPr id="90547" name="Rectangle 151">
              <a:extLst>
                <a:ext uri="{FF2B5EF4-FFF2-40B4-BE49-F238E27FC236}">
                  <a16:creationId xmlns:a16="http://schemas.microsoft.com/office/drawing/2014/main" id="{FFAE9048-D980-34B7-4B54-B6841394B6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7" y="2530"/>
              <a:ext cx="52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2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13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7</a:t>
              </a:r>
              <a:endParaRPr lang="ru-RU" altLang="en-US" sz="1800" b="0"/>
            </a:p>
          </p:txBody>
        </p:sp>
        <p:sp>
          <p:nvSpPr>
            <p:cNvPr id="90548" name="Rectangle 152">
              <a:extLst>
                <a:ext uri="{FF2B5EF4-FFF2-40B4-BE49-F238E27FC236}">
                  <a16:creationId xmlns:a16="http://schemas.microsoft.com/office/drawing/2014/main" id="{780CE8D0-1757-1D3F-FD7F-0C5A255525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5" y="2530"/>
              <a:ext cx="26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2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13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ru-RU" altLang="en-US" sz="1800" b="0"/>
            </a:p>
          </p:txBody>
        </p:sp>
        <p:sp>
          <p:nvSpPr>
            <p:cNvPr id="90549" name="Rectangle 153">
              <a:extLst>
                <a:ext uri="{FF2B5EF4-FFF2-40B4-BE49-F238E27FC236}">
                  <a16:creationId xmlns:a16="http://schemas.microsoft.com/office/drawing/2014/main" id="{66060816-B7B9-2C40-FB3E-9062109DD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1" y="2530"/>
              <a:ext cx="26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2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13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ru-RU" altLang="en-US" sz="1800" b="0"/>
            </a:p>
          </p:txBody>
        </p:sp>
        <p:sp>
          <p:nvSpPr>
            <p:cNvPr id="90550" name="Rectangle 154">
              <a:extLst>
                <a:ext uri="{FF2B5EF4-FFF2-40B4-BE49-F238E27FC236}">
                  <a16:creationId xmlns:a16="http://schemas.microsoft.com/office/drawing/2014/main" id="{962853BE-DD3C-808F-A873-762E56697C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9" y="2530"/>
              <a:ext cx="26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2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13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ru-RU" altLang="en-US" sz="1800" b="0"/>
            </a:p>
          </p:txBody>
        </p:sp>
        <p:sp>
          <p:nvSpPr>
            <p:cNvPr id="90551" name="Rectangle 155">
              <a:extLst>
                <a:ext uri="{FF2B5EF4-FFF2-40B4-BE49-F238E27FC236}">
                  <a16:creationId xmlns:a16="http://schemas.microsoft.com/office/drawing/2014/main" id="{E91D2CED-A63F-3001-770F-F8B919622A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1" y="2530"/>
              <a:ext cx="26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2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13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ru-RU" altLang="en-US" sz="1800" b="0"/>
            </a:p>
          </p:txBody>
        </p:sp>
        <p:sp>
          <p:nvSpPr>
            <p:cNvPr id="90552" name="Rectangle 156">
              <a:extLst>
                <a:ext uri="{FF2B5EF4-FFF2-40B4-BE49-F238E27FC236}">
                  <a16:creationId xmlns:a16="http://schemas.microsoft.com/office/drawing/2014/main" id="{9CBEB0CC-9598-0BCD-2C7D-6F5A226D2F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2" y="2530"/>
              <a:ext cx="52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2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13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0</a:t>
              </a:r>
              <a:endParaRPr lang="ru-RU" altLang="en-US" sz="1800" b="0"/>
            </a:p>
          </p:txBody>
        </p:sp>
      </p:grpSp>
      <p:sp>
        <p:nvSpPr>
          <p:cNvPr id="90247" name="Rectangle 157">
            <a:extLst>
              <a:ext uri="{FF2B5EF4-FFF2-40B4-BE49-F238E27FC236}">
                <a16:creationId xmlns:a16="http://schemas.microsoft.com/office/drawing/2014/main" id="{06DC4ECF-A52D-C62A-9C8B-AF5F501F3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6888" y="4341813"/>
            <a:ext cx="155575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 i="1">
                <a:solidFill>
                  <a:srgbClr val="000000"/>
                </a:solidFill>
                <a:latin typeface="Times New Roman" panose="02020603050405020304" pitchFamily="18" charset="0"/>
              </a:rPr>
              <a:t>T</a:t>
            </a:r>
            <a:endParaRPr lang="ru-RU" altLang="en-US" sz="1800" b="0"/>
          </a:p>
        </p:txBody>
      </p:sp>
      <p:sp>
        <p:nvSpPr>
          <p:cNvPr id="90248" name="Rectangle 158">
            <a:extLst>
              <a:ext uri="{FF2B5EF4-FFF2-40B4-BE49-F238E27FC236}">
                <a16:creationId xmlns:a16="http://schemas.microsoft.com/office/drawing/2014/main" id="{7012AC33-F57C-C12A-A748-2EA8CEB38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9688" y="1611313"/>
            <a:ext cx="93662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>
                <a:solidFill>
                  <a:srgbClr val="FF0000"/>
                </a:solidFill>
                <a:latin typeface="Times New Roman" panose="02020603050405020304" pitchFamily="18" charset="0"/>
              </a:rPr>
              <a:t>-</a:t>
            </a:r>
            <a:endParaRPr lang="ru-RU" altLang="en-US" sz="1800" b="0"/>
          </a:p>
        </p:txBody>
      </p:sp>
      <p:sp>
        <p:nvSpPr>
          <p:cNvPr id="90249" name="Rectangle 159">
            <a:extLst>
              <a:ext uri="{FF2B5EF4-FFF2-40B4-BE49-F238E27FC236}">
                <a16:creationId xmlns:a16="http://schemas.microsoft.com/office/drawing/2014/main" id="{3E623A26-B9E3-09BB-EC5C-2EF12B00D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5875" y="1006475"/>
            <a:ext cx="93663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200" b="0">
                <a:solidFill>
                  <a:srgbClr val="0000FF"/>
                </a:solidFill>
                <a:latin typeface="Times New Roman" panose="02020603050405020304" pitchFamily="18" charset="0"/>
              </a:rPr>
              <a:t>-</a:t>
            </a:r>
            <a:endParaRPr lang="ru-RU" altLang="en-US" sz="1800" b="0"/>
          </a:p>
        </p:txBody>
      </p:sp>
      <p:sp>
        <p:nvSpPr>
          <p:cNvPr id="90250" name="Line 160">
            <a:extLst>
              <a:ext uri="{FF2B5EF4-FFF2-40B4-BE49-F238E27FC236}">
                <a16:creationId xmlns:a16="http://schemas.microsoft.com/office/drawing/2014/main" id="{B99F029F-BD07-C87F-0617-22A5B78DEBB9}"/>
              </a:ext>
            </a:extLst>
          </p:cNvPr>
          <p:cNvSpPr>
            <a:spLocks noChangeShapeType="1"/>
          </p:cNvSpPr>
          <p:nvPr/>
        </p:nvSpPr>
        <p:spPr bwMode="auto">
          <a:xfrm>
            <a:off x="6426200" y="1354138"/>
            <a:ext cx="73025" cy="301625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251" name="Freeform 161">
            <a:extLst>
              <a:ext uri="{FF2B5EF4-FFF2-40B4-BE49-F238E27FC236}">
                <a16:creationId xmlns:a16="http://schemas.microsoft.com/office/drawing/2014/main" id="{305EC083-CEA9-4801-90DB-DA653F784F03}"/>
              </a:ext>
            </a:extLst>
          </p:cNvPr>
          <p:cNvSpPr>
            <a:spLocks/>
          </p:cNvSpPr>
          <p:nvPr/>
        </p:nvSpPr>
        <p:spPr bwMode="auto">
          <a:xfrm>
            <a:off x="6446838" y="1560513"/>
            <a:ext cx="58737" cy="88900"/>
          </a:xfrm>
          <a:custGeom>
            <a:avLst/>
            <a:gdLst>
              <a:gd name="T0" fmla="*/ 2147483646 w 146"/>
              <a:gd name="T1" fmla="*/ 0 h 228"/>
              <a:gd name="T2" fmla="*/ 2147483646 w 146"/>
              <a:gd name="T3" fmla="*/ 2147483646 h 228"/>
              <a:gd name="T4" fmla="*/ 0 w 146"/>
              <a:gd name="T5" fmla="*/ 2147483646 h 228"/>
              <a:gd name="T6" fmla="*/ 0 60000 65536"/>
              <a:gd name="T7" fmla="*/ 0 60000 65536"/>
              <a:gd name="T8" fmla="*/ 0 60000 65536"/>
              <a:gd name="T9" fmla="*/ 0 w 146"/>
              <a:gd name="T10" fmla="*/ 0 h 228"/>
              <a:gd name="T11" fmla="*/ 146 w 146"/>
              <a:gd name="T12" fmla="*/ 228 h 2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" h="228">
                <a:moveTo>
                  <a:pt x="146" y="0"/>
                </a:moveTo>
                <a:lnTo>
                  <a:pt x="123" y="228"/>
                </a:lnTo>
                <a:lnTo>
                  <a:pt x="0" y="53"/>
                </a:lnTo>
              </a:path>
            </a:pathLst>
          </a:custGeom>
          <a:noFill/>
          <a:ln w="158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252" name="Freeform 162">
            <a:extLst>
              <a:ext uri="{FF2B5EF4-FFF2-40B4-BE49-F238E27FC236}">
                <a16:creationId xmlns:a16="http://schemas.microsoft.com/office/drawing/2014/main" id="{4DDB10EF-995A-DD24-7380-C239ACDCB2B8}"/>
              </a:ext>
            </a:extLst>
          </p:cNvPr>
          <p:cNvSpPr>
            <a:spLocks/>
          </p:cNvSpPr>
          <p:nvPr/>
        </p:nvSpPr>
        <p:spPr bwMode="auto">
          <a:xfrm>
            <a:off x="6740525" y="1763713"/>
            <a:ext cx="92075" cy="69850"/>
          </a:xfrm>
          <a:custGeom>
            <a:avLst/>
            <a:gdLst>
              <a:gd name="T0" fmla="*/ 2147483646 w 235"/>
              <a:gd name="T1" fmla="*/ 2147483646 h 174"/>
              <a:gd name="T2" fmla="*/ 0 w 235"/>
              <a:gd name="T3" fmla="*/ 2147483646 h 174"/>
              <a:gd name="T4" fmla="*/ 2147483646 w 235"/>
              <a:gd name="T5" fmla="*/ 0 h 174"/>
              <a:gd name="T6" fmla="*/ 0 60000 65536"/>
              <a:gd name="T7" fmla="*/ 0 60000 65536"/>
              <a:gd name="T8" fmla="*/ 0 60000 65536"/>
              <a:gd name="T9" fmla="*/ 0 w 235"/>
              <a:gd name="T10" fmla="*/ 0 h 174"/>
              <a:gd name="T11" fmla="*/ 235 w 235"/>
              <a:gd name="T12" fmla="*/ 174 h 17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5" h="174">
                <a:moveTo>
                  <a:pt x="235" y="174"/>
                </a:moveTo>
                <a:lnTo>
                  <a:pt x="0" y="129"/>
                </a:lnTo>
                <a:lnTo>
                  <a:pt x="198" y="0"/>
                </a:ln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253" name="Freeform 163">
            <a:extLst>
              <a:ext uri="{FF2B5EF4-FFF2-40B4-BE49-F238E27FC236}">
                <a16:creationId xmlns:a16="http://schemas.microsoft.com/office/drawing/2014/main" id="{55D322D5-2BC9-334D-2F2D-2E4414A27C05}"/>
              </a:ext>
            </a:extLst>
          </p:cNvPr>
          <p:cNvSpPr>
            <a:spLocks/>
          </p:cNvSpPr>
          <p:nvPr/>
        </p:nvSpPr>
        <p:spPr bwMode="auto">
          <a:xfrm>
            <a:off x="8101013" y="901700"/>
            <a:ext cx="484187" cy="76200"/>
          </a:xfrm>
          <a:custGeom>
            <a:avLst/>
            <a:gdLst>
              <a:gd name="T0" fmla="*/ 0 w 1221"/>
              <a:gd name="T1" fmla="*/ 0 h 190"/>
              <a:gd name="T2" fmla="*/ 2147483646 w 1221"/>
              <a:gd name="T3" fmla="*/ 2147483646 h 190"/>
              <a:gd name="T4" fmla="*/ 2147483646 w 1221"/>
              <a:gd name="T5" fmla="*/ 2147483646 h 190"/>
              <a:gd name="T6" fmla="*/ 2147483646 w 1221"/>
              <a:gd name="T7" fmla="*/ 2147483646 h 190"/>
              <a:gd name="T8" fmla="*/ 2147483646 w 1221"/>
              <a:gd name="T9" fmla="*/ 2147483646 h 190"/>
              <a:gd name="T10" fmla="*/ 2147483646 w 1221"/>
              <a:gd name="T11" fmla="*/ 2147483646 h 190"/>
              <a:gd name="T12" fmla="*/ 2147483646 w 1221"/>
              <a:gd name="T13" fmla="*/ 2147483646 h 190"/>
              <a:gd name="T14" fmla="*/ 2147483646 w 1221"/>
              <a:gd name="T15" fmla="*/ 2147483646 h 190"/>
              <a:gd name="T16" fmla="*/ 2147483646 w 1221"/>
              <a:gd name="T17" fmla="*/ 2147483646 h 190"/>
              <a:gd name="T18" fmla="*/ 2147483646 w 1221"/>
              <a:gd name="T19" fmla="*/ 2147483646 h 190"/>
              <a:gd name="T20" fmla="*/ 2147483646 w 1221"/>
              <a:gd name="T21" fmla="*/ 2147483646 h 190"/>
              <a:gd name="T22" fmla="*/ 2147483646 w 1221"/>
              <a:gd name="T23" fmla="*/ 2147483646 h 190"/>
              <a:gd name="T24" fmla="*/ 2147483646 w 1221"/>
              <a:gd name="T25" fmla="*/ 2147483646 h 190"/>
              <a:gd name="T26" fmla="*/ 2147483646 w 1221"/>
              <a:gd name="T27" fmla="*/ 2147483646 h 190"/>
              <a:gd name="T28" fmla="*/ 2147483646 w 1221"/>
              <a:gd name="T29" fmla="*/ 2147483646 h 190"/>
              <a:gd name="T30" fmla="*/ 2147483646 w 1221"/>
              <a:gd name="T31" fmla="*/ 2147483646 h 190"/>
              <a:gd name="T32" fmla="*/ 2147483646 w 1221"/>
              <a:gd name="T33" fmla="*/ 2147483646 h 190"/>
              <a:gd name="T34" fmla="*/ 2147483646 w 1221"/>
              <a:gd name="T35" fmla="*/ 2147483646 h 190"/>
              <a:gd name="T36" fmla="*/ 2147483646 w 1221"/>
              <a:gd name="T37" fmla="*/ 2147483646 h 190"/>
              <a:gd name="T38" fmla="*/ 2147483646 w 1221"/>
              <a:gd name="T39" fmla="*/ 2147483646 h 19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221"/>
              <a:gd name="T61" fmla="*/ 0 h 190"/>
              <a:gd name="T62" fmla="*/ 1221 w 1221"/>
              <a:gd name="T63" fmla="*/ 190 h 19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221" h="190">
                <a:moveTo>
                  <a:pt x="0" y="0"/>
                </a:moveTo>
                <a:lnTo>
                  <a:pt x="64" y="9"/>
                </a:lnTo>
                <a:lnTo>
                  <a:pt x="128" y="19"/>
                </a:lnTo>
                <a:lnTo>
                  <a:pt x="193" y="28"/>
                </a:lnTo>
                <a:lnTo>
                  <a:pt x="257" y="38"/>
                </a:lnTo>
                <a:lnTo>
                  <a:pt x="321" y="49"/>
                </a:lnTo>
                <a:lnTo>
                  <a:pt x="385" y="60"/>
                </a:lnTo>
                <a:lnTo>
                  <a:pt x="450" y="70"/>
                </a:lnTo>
                <a:lnTo>
                  <a:pt x="514" y="81"/>
                </a:lnTo>
                <a:lnTo>
                  <a:pt x="578" y="91"/>
                </a:lnTo>
                <a:lnTo>
                  <a:pt x="643" y="103"/>
                </a:lnTo>
                <a:lnTo>
                  <a:pt x="707" y="113"/>
                </a:lnTo>
                <a:lnTo>
                  <a:pt x="771" y="123"/>
                </a:lnTo>
                <a:lnTo>
                  <a:pt x="835" y="133"/>
                </a:lnTo>
                <a:lnTo>
                  <a:pt x="900" y="144"/>
                </a:lnTo>
                <a:lnTo>
                  <a:pt x="964" y="154"/>
                </a:lnTo>
                <a:lnTo>
                  <a:pt x="1028" y="163"/>
                </a:lnTo>
                <a:lnTo>
                  <a:pt x="1092" y="172"/>
                </a:lnTo>
                <a:lnTo>
                  <a:pt x="1157" y="181"/>
                </a:lnTo>
                <a:lnTo>
                  <a:pt x="1221" y="19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254" name="Freeform 164">
            <a:extLst>
              <a:ext uri="{FF2B5EF4-FFF2-40B4-BE49-F238E27FC236}">
                <a16:creationId xmlns:a16="http://schemas.microsoft.com/office/drawing/2014/main" id="{AA17386A-90A4-BBA3-D530-C7A83FAD54D2}"/>
              </a:ext>
            </a:extLst>
          </p:cNvPr>
          <p:cNvSpPr>
            <a:spLocks/>
          </p:cNvSpPr>
          <p:nvPr/>
        </p:nvSpPr>
        <p:spPr bwMode="auto">
          <a:xfrm>
            <a:off x="5554663" y="3813175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55" name="Freeform 165">
            <a:extLst>
              <a:ext uri="{FF2B5EF4-FFF2-40B4-BE49-F238E27FC236}">
                <a16:creationId xmlns:a16="http://schemas.microsoft.com/office/drawing/2014/main" id="{E30EA34F-046A-19F9-930E-3F010615ACE5}"/>
              </a:ext>
            </a:extLst>
          </p:cNvPr>
          <p:cNvSpPr>
            <a:spLocks/>
          </p:cNvSpPr>
          <p:nvPr/>
        </p:nvSpPr>
        <p:spPr bwMode="auto">
          <a:xfrm>
            <a:off x="5580063" y="3721100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1"/>
                </a:lnTo>
                <a:lnTo>
                  <a:pt x="52" y="103"/>
                </a:lnTo>
                <a:lnTo>
                  <a:pt x="0" y="51"/>
                </a:lnTo>
                <a:lnTo>
                  <a:pt x="52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56" name="Freeform 166">
            <a:extLst>
              <a:ext uri="{FF2B5EF4-FFF2-40B4-BE49-F238E27FC236}">
                <a16:creationId xmlns:a16="http://schemas.microsoft.com/office/drawing/2014/main" id="{1886AEF3-CAA0-56BE-0FFC-093C7D4F5DA7}"/>
              </a:ext>
            </a:extLst>
          </p:cNvPr>
          <p:cNvSpPr>
            <a:spLocks/>
          </p:cNvSpPr>
          <p:nvPr/>
        </p:nvSpPr>
        <p:spPr bwMode="auto">
          <a:xfrm>
            <a:off x="5630863" y="3544888"/>
            <a:ext cx="41275" cy="39687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1"/>
                </a:lnTo>
                <a:lnTo>
                  <a:pt x="51" y="103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57" name="Freeform 167">
            <a:extLst>
              <a:ext uri="{FF2B5EF4-FFF2-40B4-BE49-F238E27FC236}">
                <a16:creationId xmlns:a16="http://schemas.microsoft.com/office/drawing/2014/main" id="{884B4743-E3E3-5983-68AD-BE88463795E5}"/>
              </a:ext>
            </a:extLst>
          </p:cNvPr>
          <p:cNvSpPr>
            <a:spLocks/>
          </p:cNvSpPr>
          <p:nvPr/>
        </p:nvSpPr>
        <p:spPr bwMode="auto">
          <a:xfrm>
            <a:off x="5657850" y="3459163"/>
            <a:ext cx="39688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58" name="Freeform 168">
            <a:extLst>
              <a:ext uri="{FF2B5EF4-FFF2-40B4-BE49-F238E27FC236}">
                <a16:creationId xmlns:a16="http://schemas.microsoft.com/office/drawing/2014/main" id="{B560DB92-7E88-5C48-3EFA-7DD3D85FA1E4}"/>
              </a:ext>
            </a:extLst>
          </p:cNvPr>
          <p:cNvSpPr>
            <a:spLocks/>
          </p:cNvSpPr>
          <p:nvPr/>
        </p:nvSpPr>
        <p:spPr bwMode="auto">
          <a:xfrm>
            <a:off x="5708650" y="3295650"/>
            <a:ext cx="39688" cy="41275"/>
          </a:xfrm>
          <a:custGeom>
            <a:avLst/>
            <a:gdLst>
              <a:gd name="T0" fmla="*/ 2147483646 w 102"/>
              <a:gd name="T1" fmla="*/ 0 h 103"/>
              <a:gd name="T2" fmla="*/ 2147483646 w 102"/>
              <a:gd name="T3" fmla="*/ 2147483646 h 103"/>
              <a:gd name="T4" fmla="*/ 2147483646 w 102"/>
              <a:gd name="T5" fmla="*/ 2147483646 h 103"/>
              <a:gd name="T6" fmla="*/ 0 w 102"/>
              <a:gd name="T7" fmla="*/ 2147483646 h 103"/>
              <a:gd name="T8" fmla="*/ 2147483646 w 102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2"/>
              <a:gd name="T16" fmla="*/ 0 h 103"/>
              <a:gd name="T17" fmla="*/ 102 w 102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2" h="103">
                <a:moveTo>
                  <a:pt x="51" y="0"/>
                </a:moveTo>
                <a:lnTo>
                  <a:pt x="102" y="51"/>
                </a:lnTo>
                <a:lnTo>
                  <a:pt x="51" y="103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59" name="Freeform 169">
            <a:extLst>
              <a:ext uri="{FF2B5EF4-FFF2-40B4-BE49-F238E27FC236}">
                <a16:creationId xmlns:a16="http://schemas.microsoft.com/office/drawing/2014/main" id="{F78A712D-E31C-8505-CE1B-8FC9D50E8997}"/>
              </a:ext>
            </a:extLst>
          </p:cNvPr>
          <p:cNvSpPr>
            <a:spLocks/>
          </p:cNvSpPr>
          <p:nvPr/>
        </p:nvSpPr>
        <p:spPr bwMode="auto">
          <a:xfrm>
            <a:off x="5734050" y="3217863"/>
            <a:ext cx="39688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60" name="Freeform 170">
            <a:extLst>
              <a:ext uri="{FF2B5EF4-FFF2-40B4-BE49-F238E27FC236}">
                <a16:creationId xmlns:a16="http://schemas.microsoft.com/office/drawing/2014/main" id="{119B0213-BCD8-3AA6-8FFA-C6007C48DBD4}"/>
              </a:ext>
            </a:extLst>
          </p:cNvPr>
          <p:cNvSpPr>
            <a:spLocks/>
          </p:cNvSpPr>
          <p:nvPr/>
        </p:nvSpPr>
        <p:spPr bwMode="auto">
          <a:xfrm>
            <a:off x="5784850" y="3068638"/>
            <a:ext cx="41275" cy="39687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1"/>
                </a:lnTo>
                <a:lnTo>
                  <a:pt x="52" y="103"/>
                </a:lnTo>
                <a:lnTo>
                  <a:pt x="0" y="51"/>
                </a:lnTo>
                <a:lnTo>
                  <a:pt x="52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61" name="Freeform 171">
            <a:extLst>
              <a:ext uri="{FF2B5EF4-FFF2-40B4-BE49-F238E27FC236}">
                <a16:creationId xmlns:a16="http://schemas.microsoft.com/office/drawing/2014/main" id="{D0E97AF4-CADB-47F8-1194-1B18E365E899}"/>
              </a:ext>
            </a:extLst>
          </p:cNvPr>
          <p:cNvSpPr>
            <a:spLocks/>
          </p:cNvSpPr>
          <p:nvPr/>
        </p:nvSpPr>
        <p:spPr bwMode="auto">
          <a:xfrm>
            <a:off x="5810250" y="2995613"/>
            <a:ext cx="41275" cy="41275"/>
          </a:xfrm>
          <a:custGeom>
            <a:avLst/>
            <a:gdLst>
              <a:gd name="T0" fmla="*/ 2147483646 w 103"/>
              <a:gd name="T1" fmla="*/ 0 h 102"/>
              <a:gd name="T2" fmla="*/ 2147483646 w 103"/>
              <a:gd name="T3" fmla="*/ 2147483646 h 102"/>
              <a:gd name="T4" fmla="*/ 2147483646 w 103"/>
              <a:gd name="T5" fmla="*/ 2147483646 h 102"/>
              <a:gd name="T6" fmla="*/ 0 w 103"/>
              <a:gd name="T7" fmla="*/ 2147483646 h 102"/>
              <a:gd name="T8" fmla="*/ 2147483646 w 103"/>
              <a:gd name="T9" fmla="*/ 0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2"/>
              <a:gd name="T17" fmla="*/ 103 w 103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2">
                <a:moveTo>
                  <a:pt x="51" y="0"/>
                </a:moveTo>
                <a:lnTo>
                  <a:pt x="103" y="51"/>
                </a:lnTo>
                <a:lnTo>
                  <a:pt x="51" y="102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62" name="Freeform 172">
            <a:extLst>
              <a:ext uri="{FF2B5EF4-FFF2-40B4-BE49-F238E27FC236}">
                <a16:creationId xmlns:a16="http://schemas.microsoft.com/office/drawing/2014/main" id="{E7A75B4E-CF1A-BDBA-E1B9-B03A3E66C6FD}"/>
              </a:ext>
            </a:extLst>
          </p:cNvPr>
          <p:cNvSpPr>
            <a:spLocks/>
          </p:cNvSpPr>
          <p:nvPr/>
        </p:nvSpPr>
        <p:spPr bwMode="auto">
          <a:xfrm>
            <a:off x="5861050" y="2855913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1"/>
                </a:lnTo>
                <a:lnTo>
                  <a:pt x="52" y="103"/>
                </a:lnTo>
                <a:lnTo>
                  <a:pt x="0" y="51"/>
                </a:lnTo>
                <a:lnTo>
                  <a:pt x="52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63" name="Freeform 173">
            <a:extLst>
              <a:ext uri="{FF2B5EF4-FFF2-40B4-BE49-F238E27FC236}">
                <a16:creationId xmlns:a16="http://schemas.microsoft.com/office/drawing/2014/main" id="{D28963F1-C9CE-4FFE-99B1-4723FE4CC053}"/>
              </a:ext>
            </a:extLst>
          </p:cNvPr>
          <p:cNvSpPr>
            <a:spLocks/>
          </p:cNvSpPr>
          <p:nvPr/>
        </p:nvSpPr>
        <p:spPr bwMode="auto">
          <a:xfrm>
            <a:off x="5886450" y="2790825"/>
            <a:ext cx="41275" cy="39688"/>
          </a:xfrm>
          <a:custGeom>
            <a:avLst/>
            <a:gdLst>
              <a:gd name="T0" fmla="*/ 2147483646 w 102"/>
              <a:gd name="T1" fmla="*/ 0 h 103"/>
              <a:gd name="T2" fmla="*/ 2147483646 w 102"/>
              <a:gd name="T3" fmla="*/ 2147483646 h 103"/>
              <a:gd name="T4" fmla="*/ 2147483646 w 102"/>
              <a:gd name="T5" fmla="*/ 2147483646 h 103"/>
              <a:gd name="T6" fmla="*/ 0 w 102"/>
              <a:gd name="T7" fmla="*/ 2147483646 h 103"/>
              <a:gd name="T8" fmla="*/ 2147483646 w 102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2"/>
              <a:gd name="T16" fmla="*/ 0 h 103"/>
              <a:gd name="T17" fmla="*/ 102 w 102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2" h="103">
                <a:moveTo>
                  <a:pt x="51" y="0"/>
                </a:moveTo>
                <a:lnTo>
                  <a:pt x="102" y="51"/>
                </a:lnTo>
                <a:lnTo>
                  <a:pt x="51" y="103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64" name="Freeform 174">
            <a:extLst>
              <a:ext uri="{FF2B5EF4-FFF2-40B4-BE49-F238E27FC236}">
                <a16:creationId xmlns:a16="http://schemas.microsoft.com/office/drawing/2014/main" id="{870F05FE-A8DF-81EF-7651-458067F1F504}"/>
              </a:ext>
            </a:extLst>
          </p:cNvPr>
          <p:cNvSpPr>
            <a:spLocks/>
          </p:cNvSpPr>
          <p:nvPr/>
        </p:nvSpPr>
        <p:spPr bwMode="auto">
          <a:xfrm>
            <a:off x="5911850" y="2725738"/>
            <a:ext cx="41275" cy="39687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65" name="Freeform 175">
            <a:extLst>
              <a:ext uri="{FF2B5EF4-FFF2-40B4-BE49-F238E27FC236}">
                <a16:creationId xmlns:a16="http://schemas.microsoft.com/office/drawing/2014/main" id="{0E455CBC-2676-EC5C-FF39-31999002A3ED}"/>
              </a:ext>
            </a:extLst>
          </p:cNvPr>
          <p:cNvSpPr>
            <a:spLocks/>
          </p:cNvSpPr>
          <p:nvPr/>
        </p:nvSpPr>
        <p:spPr bwMode="auto">
          <a:xfrm>
            <a:off x="5962650" y="2600325"/>
            <a:ext cx="41275" cy="41275"/>
          </a:xfrm>
          <a:custGeom>
            <a:avLst/>
            <a:gdLst>
              <a:gd name="T0" fmla="*/ 2147483646 w 103"/>
              <a:gd name="T1" fmla="*/ 0 h 102"/>
              <a:gd name="T2" fmla="*/ 2147483646 w 103"/>
              <a:gd name="T3" fmla="*/ 2147483646 h 102"/>
              <a:gd name="T4" fmla="*/ 2147483646 w 103"/>
              <a:gd name="T5" fmla="*/ 2147483646 h 102"/>
              <a:gd name="T6" fmla="*/ 0 w 103"/>
              <a:gd name="T7" fmla="*/ 2147483646 h 102"/>
              <a:gd name="T8" fmla="*/ 2147483646 w 103"/>
              <a:gd name="T9" fmla="*/ 0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2"/>
              <a:gd name="T17" fmla="*/ 103 w 103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2">
                <a:moveTo>
                  <a:pt x="52" y="0"/>
                </a:moveTo>
                <a:lnTo>
                  <a:pt x="103" y="51"/>
                </a:lnTo>
                <a:lnTo>
                  <a:pt x="52" y="102"/>
                </a:lnTo>
                <a:lnTo>
                  <a:pt x="0" y="51"/>
                </a:lnTo>
                <a:lnTo>
                  <a:pt x="52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66" name="Freeform 176">
            <a:extLst>
              <a:ext uri="{FF2B5EF4-FFF2-40B4-BE49-F238E27FC236}">
                <a16:creationId xmlns:a16="http://schemas.microsoft.com/office/drawing/2014/main" id="{800DD2C0-D69F-62B6-5ED3-7EEF7D6DC21D}"/>
              </a:ext>
            </a:extLst>
          </p:cNvPr>
          <p:cNvSpPr>
            <a:spLocks/>
          </p:cNvSpPr>
          <p:nvPr/>
        </p:nvSpPr>
        <p:spPr bwMode="auto">
          <a:xfrm>
            <a:off x="5988050" y="2541588"/>
            <a:ext cx="41275" cy="39687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67" name="Freeform 177">
            <a:extLst>
              <a:ext uri="{FF2B5EF4-FFF2-40B4-BE49-F238E27FC236}">
                <a16:creationId xmlns:a16="http://schemas.microsoft.com/office/drawing/2014/main" id="{CCBFB64D-79B3-6684-E585-8631359558BF}"/>
              </a:ext>
            </a:extLst>
          </p:cNvPr>
          <p:cNvSpPr>
            <a:spLocks/>
          </p:cNvSpPr>
          <p:nvPr/>
        </p:nvSpPr>
        <p:spPr bwMode="auto">
          <a:xfrm>
            <a:off x="6013450" y="2482850"/>
            <a:ext cx="41275" cy="41275"/>
          </a:xfrm>
          <a:custGeom>
            <a:avLst/>
            <a:gdLst>
              <a:gd name="T0" fmla="*/ 2147483646 w 103"/>
              <a:gd name="T1" fmla="*/ 0 h 102"/>
              <a:gd name="T2" fmla="*/ 2147483646 w 103"/>
              <a:gd name="T3" fmla="*/ 2147483646 h 102"/>
              <a:gd name="T4" fmla="*/ 2147483646 w 103"/>
              <a:gd name="T5" fmla="*/ 2147483646 h 102"/>
              <a:gd name="T6" fmla="*/ 0 w 103"/>
              <a:gd name="T7" fmla="*/ 2147483646 h 102"/>
              <a:gd name="T8" fmla="*/ 2147483646 w 103"/>
              <a:gd name="T9" fmla="*/ 0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2"/>
              <a:gd name="T17" fmla="*/ 103 w 103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2">
                <a:moveTo>
                  <a:pt x="51" y="0"/>
                </a:moveTo>
                <a:lnTo>
                  <a:pt x="103" y="51"/>
                </a:lnTo>
                <a:lnTo>
                  <a:pt x="51" y="102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68" name="Freeform 178">
            <a:extLst>
              <a:ext uri="{FF2B5EF4-FFF2-40B4-BE49-F238E27FC236}">
                <a16:creationId xmlns:a16="http://schemas.microsoft.com/office/drawing/2014/main" id="{34F22A07-A02C-C8DA-CC13-E412C49B530D}"/>
              </a:ext>
            </a:extLst>
          </p:cNvPr>
          <p:cNvSpPr>
            <a:spLocks/>
          </p:cNvSpPr>
          <p:nvPr/>
        </p:nvSpPr>
        <p:spPr bwMode="auto">
          <a:xfrm>
            <a:off x="6065838" y="2371725"/>
            <a:ext cx="39687" cy="39688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1"/>
                </a:lnTo>
                <a:lnTo>
                  <a:pt x="52" y="103"/>
                </a:lnTo>
                <a:lnTo>
                  <a:pt x="0" y="51"/>
                </a:lnTo>
                <a:lnTo>
                  <a:pt x="52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69" name="Freeform 179">
            <a:extLst>
              <a:ext uri="{FF2B5EF4-FFF2-40B4-BE49-F238E27FC236}">
                <a16:creationId xmlns:a16="http://schemas.microsoft.com/office/drawing/2014/main" id="{B26D0588-88D1-8890-0E51-FFE2C78E8D68}"/>
              </a:ext>
            </a:extLst>
          </p:cNvPr>
          <p:cNvSpPr>
            <a:spLocks/>
          </p:cNvSpPr>
          <p:nvPr/>
        </p:nvSpPr>
        <p:spPr bwMode="auto">
          <a:xfrm>
            <a:off x="6091238" y="2317750"/>
            <a:ext cx="39687" cy="39688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1"/>
                </a:lnTo>
                <a:lnTo>
                  <a:pt x="51" y="103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70" name="Freeform 180">
            <a:extLst>
              <a:ext uri="{FF2B5EF4-FFF2-40B4-BE49-F238E27FC236}">
                <a16:creationId xmlns:a16="http://schemas.microsoft.com/office/drawing/2014/main" id="{8B65D267-E84C-B473-9291-D8FCDC7500AB}"/>
              </a:ext>
            </a:extLst>
          </p:cNvPr>
          <p:cNvSpPr>
            <a:spLocks/>
          </p:cNvSpPr>
          <p:nvPr/>
        </p:nvSpPr>
        <p:spPr bwMode="auto">
          <a:xfrm>
            <a:off x="6116638" y="2265363"/>
            <a:ext cx="39687" cy="39687"/>
          </a:xfrm>
          <a:custGeom>
            <a:avLst/>
            <a:gdLst>
              <a:gd name="T0" fmla="*/ 2147483646 w 103"/>
              <a:gd name="T1" fmla="*/ 0 h 102"/>
              <a:gd name="T2" fmla="*/ 2147483646 w 103"/>
              <a:gd name="T3" fmla="*/ 2147483646 h 102"/>
              <a:gd name="T4" fmla="*/ 2147483646 w 103"/>
              <a:gd name="T5" fmla="*/ 2147483646 h 102"/>
              <a:gd name="T6" fmla="*/ 0 w 103"/>
              <a:gd name="T7" fmla="*/ 2147483646 h 102"/>
              <a:gd name="T8" fmla="*/ 2147483646 w 103"/>
              <a:gd name="T9" fmla="*/ 0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2"/>
              <a:gd name="T17" fmla="*/ 103 w 103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2">
                <a:moveTo>
                  <a:pt x="51" y="0"/>
                </a:moveTo>
                <a:lnTo>
                  <a:pt x="103" y="51"/>
                </a:lnTo>
                <a:lnTo>
                  <a:pt x="51" y="102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71" name="Freeform 181">
            <a:extLst>
              <a:ext uri="{FF2B5EF4-FFF2-40B4-BE49-F238E27FC236}">
                <a16:creationId xmlns:a16="http://schemas.microsoft.com/office/drawing/2014/main" id="{6352234E-0C39-9B18-B4D6-9B379E5FC0D5}"/>
              </a:ext>
            </a:extLst>
          </p:cNvPr>
          <p:cNvSpPr>
            <a:spLocks/>
          </p:cNvSpPr>
          <p:nvPr/>
        </p:nvSpPr>
        <p:spPr bwMode="auto">
          <a:xfrm>
            <a:off x="6142038" y="2214563"/>
            <a:ext cx="41275" cy="39687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2"/>
                </a:lnTo>
                <a:lnTo>
                  <a:pt x="52" y="103"/>
                </a:lnTo>
                <a:lnTo>
                  <a:pt x="0" y="52"/>
                </a:lnTo>
                <a:lnTo>
                  <a:pt x="52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72" name="Freeform 182">
            <a:extLst>
              <a:ext uri="{FF2B5EF4-FFF2-40B4-BE49-F238E27FC236}">
                <a16:creationId xmlns:a16="http://schemas.microsoft.com/office/drawing/2014/main" id="{1A8D155E-72B0-7582-4A33-5D7ED12742F3}"/>
              </a:ext>
            </a:extLst>
          </p:cNvPr>
          <p:cNvSpPr>
            <a:spLocks/>
          </p:cNvSpPr>
          <p:nvPr/>
        </p:nvSpPr>
        <p:spPr bwMode="auto">
          <a:xfrm>
            <a:off x="6192838" y="2116138"/>
            <a:ext cx="41275" cy="41275"/>
          </a:xfrm>
          <a:custGeom>
            <a:avLst/>
            <a:gdLst>
              <a:gd name="T0" fmla="*/ 2147483646 w 103"/>
              <a:gd name="T1" fmla="*/ 0 h 102"/>
              <a:gd name="T2" fmla="*/ 2147483646 w 103"/>
              <a:gd name="T3" fmla="*/ 2147483646 h 102"/>
              <a:gd name="T4" fmla="*/ 2147483646 w 103"/>
              <a:gd name="T5" fmla="*/ 2147483646 h 102"/>
              <a:gd name="T6" fmla="*/ 0 w 103"/>
              <a:gd name="T7" fmla="*/ 2147483646 h 102"/>
              <a:gd name="T8" fmla="*/ 2147483646 w 103"/>
              <a:gd name="T9" fmla="*/ 0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2"/>
              <a:gd name="T17" fmla="*/ 103 w 103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2">
                <a:moveTo>
                  <a:pt x="51" y="0"/>
                </a:moveTo>
                <a:lnTo>
                  <a:pt x="103" y="51"/>
                </a:lnTo>
                <a:lnTo>
                  <a:pt x="51" y="102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73" name="Freeform 183">
            <a:extLst>
              <a:ext uri="{FF2B5EF4-FFF2-40B4-BE49-F238E27FC236}">
                <a16:creationId xmlns:a16="http://schemas.microsoft.com/office/drawing/2014/main" id="{E08568E9-CE72-5B27-E263-D9F155469192}"/>
              </a:ext>
            </a:extLst>
          </p:cNvPr>
          <p:cNvSpPr>
            <a:spLocks/>
          </p:cNvSpPr>
          <p:nvPr/>
        </p:nvSpPr>
        <p:spPr bwMode="auto">
          <a:xfrm>
            <a:off x="6218238" y="2070100"/>
            <a:ext cx="41275" cy="39688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2"/>
                </a:lnTo>
                <a:lnTo>
                  <a:pt x="52" y="103"/>
                </a:lnTo>
                <a:lnTo>
                  <a:pt x="0" y="52"/>
                </a:lnTo>
                <a:lnTo>
                  <a:pt x="52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74" name="Freeform 184">
            <a:extLst>
              <a:ext uri="{FF2B5EF4-FFF2-40B4-BE49-F238E27FC236}">
                <a16:creationId xmlns:a16="http://schemas.microsoft.com/office/drawing/2014/main" id="{E43CE53B-1460-83C4-DB52-7F0267C62F90}"/>
              </a:ext>
            </a:extLst>
          </p:cNvPr>
          <p:cNvSpPr>
            <a:spLocks/>
          </p:cNvSpPr>
          <p:nvPr/>
        </p:nvSpPr>
        <p:spPr bwMode="auto">
          <a:xfrm>
            <a:off x="6243638" y="2024063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1"/>
                </a:lnTo>
                <a:lnTo>
                  <a:pt x="52" y="103"/>
                </a:lnTo>
                <a:lnTo>
                  <a:pt x="0" y="51"/>
                </a:lnTo>
                <a:lnTo>
                  <a:pt x="52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75" name="Freeform 185">
            <a:extLst>
              <a:ext uri="{FF2B5EF4-FFF2-40B4-BE49-F238E27FC236}">
                <a16:creationId xmlns:a16="http://schemas.microsoft.com/office/drawing/2014/main" id="{9512D414-7F29-08EF-9329-5AAB114B1EE3}"/>
              </a:ext>
            </a:extLst>
          </p:cNvPr>
          <p:cNvSpPr>
            <a:spLocks/>
          </p:cNvSpPr>
          <p:nvPr/>
        </p:nvSpPr>
        <p:spPr bwMode="auto">
          <a:xfrm>
            <a:off x="6294438" y="1936750"/>
            <a:ext cx="41275" cy="39688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1"/>
                </a:lnTo>
                <a:lnTo>
                  <a:pt x="51" y="103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76" name="Freeform 186">
            <a:extLst>
              <a:ext uri="{FF2B5EF4-FFF2-40B4-BE49-F238E27FC236}">
                <a16:creationId xmlns:a16="http://schemas.microsoft.com/office/drawing/2014/main" id="{B672A017-2804-66B7-74A4-A6985251D13C}"/>
              </a:ext>
            </a:extLst>
          </p:cNvPr>
          <p:cNvSpPr>
            <a:spLocks/>
          </p:cNvSpPr>
          <p:nvPr/>
        </p:nvSpPr>
        <p:spPr bwMode="auto">
          <a:xfrm>
            <a:off x="6319838" y="1893888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2"/>
                </a:lnTo>
                <a:lnTo>
                  <a:pt x="52" y="103"/>
                </a:lnTo>
                <a:lnTo>
                  <a:pt x="0" y="52"/>
                </a:lnTo>
                <a:lnTo>
                  <a:pt x="52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77" name="Freeform 187">
            <a:extLst>
              <a:ext uri="{FF2B5EF4-FFF2-40B4-BE49-F238E27FC236}">
                <a16:creationId xmlns:a16="http://schemas.microsoft.com/office/drawing/2014/main" id="{6D6A5F70-7978-C663-3288-4AFC26751A71}"/>
              </a:ext>
            </a:extLst>
          </p:cNvPr>
          <p:cNvSpPr>
            <a:spLocks/>
          </p:cNvSpPr>
          <p:nvPr/>
        </p:nvSpPr>
        <p:spPr bwMode="auto">
          <a:xfrm>
            <a:off x="6345238" y="1852613"/>
            <a:ext cx="41275" cy="41275"/>
          </a:xfrm>
          <a:custGeom>
            <a:avLst/>
            <a:gdLst>
              <a:gd name="T0" fmla="*/ 2147483646 w 102"/>
              <a:gd name="T1" fmla="*/ 0 h 103"/>
              <a:gd name="T2" fmla="*/ 2147483646 w 102"/>
              <a:gd name="T3" fmla="*/ 2147483646 h 103"/>
              <a:gd name="T4" fmla="*/ 2147483646 w 102"/>
              <a:gd name="T5" fmla="*/ 2147483646 h 103"/>
              <a:gd name="T6" fmla="*/ 0 w 102"/>
              <a:gd name="T7" fmla="*/ 2147483646 h 103"/>
              <a:gd name="T8" fmla="*/ 2147483646 w 102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2"/>
              <a:gd name="T16" fmla="*/ 0 h 103"/>
              <a:gd name="T17" fmla="*/ 102 w 102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2" h="103">
                <a:moveTo>
                  <a:pt x="51" y="0"/>
                </a:moveTo>
                <a:lnTo>
                  <a:pt x="102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78" name="Freeform 188">
            <a:extLst>
              <a:ext uri="{FF2B5EF4-FFF2-40B4-BE49-F238E27FC236}">
                <a16:creationId xmlns:a16="http://schemas.microsoft.com/office/drawing/2014/main" id="{B02603BC-4FC5-ED18-5C13-B4EE2D8C9D2F}"/>
              </a:ext>
            </a:extLst>
          </p:cNvPr>
          <p:cNvSpPr>
            <a:spLocks/>
          </p:cNvSpPr>
          <p:nvPr/>
        </p:nvSpPr>
        <p:spPr bwMode="auto">
          <a:xfrm>
            <a:off x="6370638" y="1812925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1"/>
                </a:lnTo>
                <a:lnTo>
                  <a:pt x="51" y="103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79" name="Freeform 189">
            <a:extLst>
              <a:ext uri="{FF2B5EF4-FFF2-40B4-BE49-F238E27FC236}">
                <a16:creationId xmlns:a16="http://schemas.microsoft.com/office/drawing/2014/main" id="{7A2E212C-19E9-AB29-B0CA-64BC79598BB8}"/>
              </a:ext>
            </a:extLst>
          </p:cNvPr>
          <p:cNvSpPr>
            <a:spLocks/>
          </p:cNvSpPr>
          <p:nvPr/>
        </p:nvSpPr>
        <p:spPr bwMode="auto">
          <a:xfrm>
            <a:off x="6423025" y="1736725"/>
            <a:ext cx="39688" cy="39688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1"/>
                </a:lnTo>
                <a:lnTo>
                  <a:pt x="52" y="103"/>
                </a:lnTo>
                <a:lnTo>
                  <a:pt x="0" y="51"/>
                </a:lnTo>
                <a:lnTo>
                  <a:pt x="52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80" name="Freeform 190">
            <a:extLst>
              <a:ext uri="{FF2B5EF4-FFF2-40B4-BE49-F238E27FC236}">
                <a16:creationId xmlns:a16="http://schemas.microsoft.com/office/drawing/2014/main" id="{63A42475-F5F3-352F-EB36-980CA7CF94E1}"/>
              </a:ext>
            </a:extLst>
          </p:cNvPr>
          <p:cNvSpPr>
            <a:spLocks/>
          </p:cNvSpPr>
          <p:nvPr/>
        </p:nvSpPr>
        <p:spPr bwMode="auto">
          <a:xfrm>
            <a:off x="6473825" y="1663700"/>
            <a:ext cx="39688" cy="39688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1"/>
                </a:lnTo>
                <a:lnTo>
                  <a:pt x="51" y="103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81" name="Freeform 191">
            <a:extLst>
              <a:ext uri="{FF2B5EF4-FFF2-40B4-BE49-F238E27FC236}">
                <a16:creationId xmlns:a16="http://schemas.microsoft.com/office/drawing/2014/main" id="{8E96EB73-1FF4-5181-67E3-54274E0D30F7}"/>
              </a:ext>
            </a:extLst>
          </p:cNvPr>
          <p:cNvSpPr>
            <a:spLocks/>
          </p:cNvSpPr>
          <p:nvPr/>
        </p:nvSpPr>
        <p:spPr bwMode="auto">
          <a:xfrm>
            <a:off x="6499225" y="1628775"/>
            <a:ext cx="41275" cy="41275"/>
          </a:xfrm>
          <a:custGeom>
            <a:avLst/>
            <a:gdLst>
              <a:gd name="T0" fmla="*/ 2147483646 w 103"/>
              <a:gd name="T1" fmla="*/ 0 h 102"/>
              <a:gd name="T2" fmla="*/ 2147483646 w 103"/>
              <a:gd name="T3" fmla="*/ 2147483646 h 102"/>
              <a:gd name="T4" fmla="*/ 2147483646 w 103"/>
              <a:gd name="T5" fmla="*/ 2147483646 h 102"/>
              <a:gd name="T6" fmla="*/ 0 w 103"/>
              <a:gd name="T7" fmla="*/ 2147483646 h 102"/>
              <a:gd name="T8" fmla="*/ 2147483646 w 103"/>
              <a:gd name="T9" fmla="*/ 0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2"/>
              <a:gd name="T17" fmla="*/ 103 w 103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2">
                <a:moveTo>
                  <a:pt x="52" y="0"/>
                </a:moveTo>
                <a:lnTo>
                  <a:pt x="103" y="51"/>
                </a:lnTo>
                <a:lnTo>
                  <a:pt x="52" y="102"/>
                </a:lnTo>
                <a:lnTo>
                  <a:pt x="0" y="51"/>
                </a:lnTo>
                <a:lnTo>
                  <a:pt x="52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82" name="Freeform 192">
            <a:extLst>
              <a:ext uri="{FF2B5EF4-FFF2-40B4-BE49-F238E27FC236}">
                <a16:creationId xmlns:a16="http://schemas.microsoft.com/office/drawing/2014/main" id="{2B1BA0FA-13A0-0CB3-1ABA-22CD781529E8}"/>
              </a:ext>
            </a:extLst>
          </p:cNvPr>
          <p:cNvSpPr>
            <a:spLocks/>
          </p:cNvSpPr>
          <p:nvPr/>
        </p:nvSpPr>
        <p:spPr bwMode="auto">
          <a:xfrm>
            <a:off x="6524625" y="1593850"/>
            <a:ext cx="41275" cy="41275"/>
          </a:xfrm>
          <a:custGeom>
            <a:avLst/>
            <a:gdLst>
              <a:gd name="T0" fmla="*/ 2147483646 w 102"/>
              <a:gd name="T1" fmla="*/ 0 h 103"/>
              <a:gd name="T2" fmla="*/ 2147483646 w 102"/>
              <a:gd name="T3" fmla="*/ 2147483646 h 103"/>
              <a:gd name="T4" fmla="*/ 2147483646 w 102"/>
              <a:gd name="T5" fmla="*/ 2147483646 h 103"/>
              <a:gd name="T6" fmla="*/ 0 w 102"/>
              <a:gd name="T7" fmla="*/ 2147483646 h 103"/>
              <a:gd name="T8" fmla="*/ 2147483646 w 102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2"/>
              <a:gd name="T16" fmla="*/ 0 h 103"/>
              <a:gd name="T17" fmla="*/ 102 w 102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2" h="103">
                <a:moveTo>
                  <a:pt x="51" y="0"/>
                </a:moveTo>
                <a:lnTo>
                  <a:pt x="102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83" name="Freeform 193">
            <a:extLst>
              <a:ext uri="{FF2B5EF4-FFF2-40B4-BE49-F238E27FC236}">
                <a16:creationId xmlns:a16="http://schemas.microsoft.com/office/drawing/2014/main" id="{DE20F337-C733-17E2-7AD9-C97E7C3E1F8C}"/>
              </a:ext>
            </a:extLst>
          </p:cNvPr>
          <p:cNvSpPr>
            <a:spLocks/>
          </p:cNvSpPr>
          <p:nvPr/>
        </p:nvSpPr>
        <p:spPr bwMode="auto">
          <a:xfrm>
            <a:off x="6575425" y="1528763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1"/>
                </a:lnTo>
                <a:lnTo>
                  <a:pt x="52" y="103"/>
                </a:lnTo>
                <a:lnTo>
                  <a:pt x="0" y="51"/>
                </a:lnTo>
                <a:lnTo>
                  <a:pt x="52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84" name="Freeform 194">
            <a:extLst>
              <a:ext uri="{FF2B5EF4-FFF2-40B4-BE49-F238E27FC236}">
                <a16:creationId xmlns:a16="http://schemas.microsoft.com/office/drawing/2014/main" id="{07E4E687-5931-458F-B95D-7271FABABD99}"/>
              </a:ext>
            </a:extLst>
          </p:cNvPr>
          <p:cNvSpPr>
            <a:spLocks/>
          </p:cNvSpPr>
          <p:nvPr/>
        </p:nvSpPr>
        <p:spPr bwMode="auto">
          <a:xfrm>
            <a:off x="6600825" y="1497013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1"/>
                </a:lnTo>
                <a:lnTo>
                  <a:pt x="52" y="103"/>
                </a:lnTo>
                <a:lnTo>
                  <a:pt x="0" y="51"/>
                </a:lnTo>
                <a:lnTo>
                  <a:pt x="52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85" name="Freeform 195">
            <a:extLst>
              <a:ext uri="{FF2B5EF4-FFF2-40B4-BE49-F238E27FC236}">
                <a16:creationId xmlns:a16="http://schemas.microsoft.com/office/drawing/2014/main" id="{F611BC51-DFF7-93F1-091E-2A37378428FB}"/>
              </a:ext>
            </a:extLst>
          </p:cNvPr>
          <p:cNvSpPr>
            <a:spLocks/>
          </p:cNvSpPr>
          <p:nvPr/>
        </p:nvSpPr>
        <p:spPr bwMode="auto">
          <a:xfrm>
            <a:off x="6626225" y="1465263"/>
            <a:ext cx="41275" cy="41275"/>
          </a:xfrm>
          <a:custGeom>
            <a:avLst/>
            <a:gdLst>
              <a:gd name="T0" fmla="*/ 2147483646 w 102"/>
              <a:gd name="T1" fmla="*/ 0 h 102"/>
              <a:gd name="T2" fmla="*/ 2147483646 w 102"/>
              <a:gd name="T3" fmla="*/ 2147483646 h 102"/>
              <a:gd name="T4" fmla="*/ 2147483646 w 102"/>
              <a:gd name="T5" fmla="*/ 2147483646 h 102"/>
              <a:gd name="T6" fmla="*/ 0 w 102"/>
              <a:gd name="T7" fmla="*/ 2147483646 h 102"/>
              <a:gd name="T8" fmla="*/ 2147483646 w 102"/>
              <a:gd name="T9" fmla="*/ 0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2"/>
              <a:gd name="T16" fmla="*/ 0 h 102"/>
              <a:gd name="T17" fmla="*/ 102 w 102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2" h="102">
                <a:moveTo>
                  <a:pt x="51" y="0"/>
                </a:moveTo>
                <a:lnTo>
                  <a:pt x="102" y="51"/>
                </a:lnTo>
                <a:lnTo>
                  <a:pt x="51" y="102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86" name="Freeform 196">
            <a:extLst>
              <a:ext uri="{FF2B5EF4-FFF2-40B4-BE49-F238E27FC236}">
                <a16:creationId xmlns:a16="http://schemas.microsoft.com/office/drawing/2014/main" id="{7BA404D6-B37D-D832-B4DC-AC58833736A5}"/>
              </a:ext>
            </a:extLst>
          </p:cNvPr>
          <p:cNvSpPr>
            <a:spLocks/>
          </p:cNvSpPr>
          <p:nvPr/>
        </p:nvSpPr>
        <p:spPr bwMode="auto">
          <a:xfrm>
            <a:off x="6651625" y="1435100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1"/>
                </a:lnTo>
                <a:lnTo>
                  <a:pt x="51" y="103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87" name="Freeform 197">
            <a:extLst>
              <a:ext uri="{FF2B5EF4-FFF2-40B4-BE49-F238E27FC236}">
                <a16:creationId xmlns:a16="http://schemas.microsoft.com/office/drawing/2014/main" id="{9CD0EFB0-B242-4564-FC9F-33A374055E1C}"/>
              </a:ext>
            </a:extLst>
          </p:cNvPr>
          <p:cNvSpPr>
            <a:spLocks/>
          </p:cNvSpPr>
          <p:nvPr/>
        </p:nvSpPr>
        <p:spPr bwMode="auto">
          <a:xfrm>
            <a:off x="6702425" y="1377950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2"/>
                </a:lnTo>
                <a:lnTo>
                  <a:pt x="52" y="103"/>
                </a:lnTo>
                <a:lnTo>
                  <a:pt x="0" y="52"/>
                </a:lnTo>
                <a:lnTo>
                  <a:pt x="52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88" name="Freeform 198">
            <a:extLst>
              <a:ext uri="{FF2B5EF4-FFF2-40B4-BE49-F238E27FC236}">
                <a16:creationId xmlns:a16="http://schemas.microsoft.com/office/drawing/2014/main" id="{B318D4BE-7655-D997-BB44-D126C0377F46}"/>
              </a:ext>
            </a:extLst>
          </p:cNvPr>
          <p:cNvSpPr>
            <a:spLocks/>
          </p:cNvSpPr>
          <p:nvPr/>
        </p:nvSpPr>
        <p:spPr bwMode="auto">
          <a:xfrm>
            <a:off x="6727825" y="1349375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1"/>
                </a:lnTo>
                <a:lnTo>
                  <a:pt x="51" y="103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89" name="Freeform 199">
            <a:extLst>
              <a:ext uri="{FF2B5EF4-FFF2-40B4-BE49-F238E27FC236}">
                <a16:creationId xmlns:a16="http://schemas.microsoft.com/office/drawing/2014/main" id="{E256B020-E189-F7BE-C1BE-2FE5CCE6F50C}"/>
              </a:ext>
            </a:extLst>
          </p:cNvPr>
          <p:cNvSpPr>
            <a:spLocks/>
          </p:cNvSpPr>
          <p:nvPr/>
        </p:nvSpPr>
        <p:spPr bwMode="auto">
          <a:xfrm>
            <a:off x="6754813" y="1322388"/>
            <a:ext cx="39687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90" name="Freeform 200">
            <a:extLst>
              <a:ext uri="{FF2B5EF4-FFF2-40B4-BE49-F238E27FC236}">
                <a16:creationId xmlns:a16="http://schemas.microsoft.com/office/drawing/2014/main" id="{DB1AFF12-FDAB-1628-B0E9-0E2DCB0CB0EE}"/>
              </a:ext>
            </a:extLst>
          </p:cNvPr>
          <p:cNvSpPr>
            <a:spLocks/>
          </p:cNvSpPr>
          <p:nvPr/>
        </p:nvSpPr>
        <p:spPr bwMode="auto">
          <a:xfrm>
            <a:off x="6780213" y="1295400"/>
            <a:ext cx="39687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2"/>
                </a:lnTo>
                <a:lnTo>
                  <a:pt x="52" y="103"/>
                </a:lnTo>
                <a:lnTo>
                  <a:pt x="0" y="52"/>
                </a:lnTo>
                <a:lnTo>
                  <a:pt x="52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91" name="Freeform 201">
            <a:extLst>
              <a:ext uri="{FF2B5EF4-FFF2-40B4-BE49-F238E27FC236}">
                <a16:creationId xmlns:a16="http://schemas.microsoft.com/office/drawing/2014/main" id="{8F428EB6-D79F-05BD-C7C2-7901A2D83AE9}"/>
              </a:ext>
            </a:extLst>
          </p:cNvPr>
          <p:cNvSpPr>
            <a:spLocks/>
          </p:cNvSpPr>
          <p:nvPr/>
        </p:nvSpPr>
        <p:spPr bwMode="auto">
          <a:xfrm>
            <a:off x="6831013" y="1244600"/>
            <a:ext cx="39687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1"/>
                </a:lnTo>
                <a:lnTo>
                  <a:pt x="51" y="103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92" name="Freeform 202">
            <a:extLst>
              <a:ext uri="{FF2B5EF4-FFF2-40B4-BE49-F238E27FC236}">
                <a16:creationId xmlns:a16="http://schemas.microsoft.com/office/drawing/2014/main" id="{6B031615-7125-1C5A-09EB-2BD4C8CCAEA9}"/>
              </a:ext>
            </a:extLst>
          </p:cNvPr>
          <p:cNvSpPr>
            <a:spLocks/>
          </p:cNvSpPr>
          <p:nvPr/>
        </p:nvSpPr>
        <p:spPr bwMode="auto">
          <a:xfrm>
            <a:off x="6854825" y="1220788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93" name="Freeform 203">
            <a:extLst>
              <a:ext uri="{FF2B5EF4-FFF2-40B4-BE49-F238E27FC236}">
                <a16:creationId xmlns:a16="http://schemas.microsoft.com/office/drawing/2014/main" id="{31540757-9C6B-7909-F9D2-45EDA51D4CC1}"/>
              </a:ext>
            </a:extLst>
          </p:cNvPr>
          <p:cNvSpPr>
            <a:spLocks/>
          </p:cNvSpPr>
          <p:nvPr/>
        </p:nvSpPr>
        <p:spPr bwMode="auto">
          <a:xfrm>
            <a:off x="6881813" y="1196975"/>
            <a:ext cx="39687" cy="39688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1"/>
                </a:lnTo>
                <a:lnTo>
                  <a:pt x="52" y="103"/>
                </a:lnTo>
                <a:lnTo>
                  <a:pt x="0" y="51"/>
                </a:lnTo>
                <a:lnTo>
                  <a:pt x="52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94" name="Freeform 204">
            <a:extLst>
              <a:ext uri="{FF2B5EF4-FFF2-40B4-BE49-F238E27FC236}">
                <a16:creationId xmlns:a16="http://schemas.microsoft.com/office/drawing/2014/main" id="{87387FE6-8CEE-3E3C-B46F-D9374818A301}"/>
              </a:ext>
            </a:extLst>
          </p:cNvPr>
          <p:cNvSpPr>
            <a:spLocks/>
          </p:cNvSpPr>
          <p:nvPr/>
        </p:nvSpPr>
        <p:spPr bwMode="auto">
          <a:xfrm>
            <a:off x="6907213" y="1173163"/>
            <a:ext cx="39687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1"/>
                </a:lnTo>
                <a:lnTo>
                  <a:pt x="52" y="103"/>
                </a:lnTo>
                <a:lnTo>
                  <a:pt x="0" y="51"/>
                </a:lnTo>
                <a:lnTo>
                  <a:pt x="52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95" name="Freeform 205">
            <a:extLst>
              <a:ext uri="{FF2B5EF4-FFF2-40B4-BE49-F238E27FC236}">
                <a16:creationId xmlns:a16="http://schemas.microsoft.com/office/drawing/2014/main" id="{AD080ECA-EC7B-C0B9-F53B-D8C925661D0C}"/>
              </a:ext>
            </a:extLst>
          </p:cNvPr>
          <p:cNvSpPr>
            <a:spLocks/>
          </p:cNvSpPr>
          <p:nvPr/>
        </p:nvSpPr>
        <p:spPr bwMode="auto">
          <a:xfrm>
            <a:off x="6932613" y="1150938"/>
            <a:ext cx="39687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96" name="Freeform 206">
            <a:extLst>
              <a:ext uri="{FF2B5EF4-FFF2-40B4-BE49-F238E27FC236}">
                <a16:creationId xmlns:a16="http://schemas.microsoft.com/office/drawing/2014/main" id="{8A2DF6EC-13F7-4F9A-4C05-8286BD315721}"/>
              </a:ext>
            </a:extLst>
          </p:cNvPr>
          <p:cNvSpPr>
            <a:spLocks/>
          </p:cNvSpPr>
          <p:nvPr/>
        </p:nvSpPr>
        <p:spPr bwMode="auto">
          <a:xfrm>
            <a:off x="6983413" y="1108075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2"/>
                </a:lnTo>
                <a:lnTo>
                  <a:pt x="52" y="103"/>
                </a:lnTo>
                <a:lnTo>
                  <a:pt x="0" y="52"/>
                </a:lnTo>
                <a:lnTo>
                  <a:pt x="52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97" name="Freeform 207">
            <a:extLst>
              <a:ext uri="{FF2B5EF4-FFF2-40B4-BE49-F238E27FC236}">
                <a16:creationId xmlns:a16="http://schemas.microsoft.com/office/drawing/2014/main" id="{80BB37CD-DF52-E6A0-C416-83DFB2B8B91E}"/>
              </a:ext>
            </a:extLst>
          </p:cNvPr>
          <p:cNvSpPr>
            <a:spLocks/>
          </p:cNvSpPr>
          <p:nvPr/>
        </p:nvSpPr>
        <p:spPr bwMode="auto">
          <a:xfrm>
            <a:off x="7008813" y="1089025"/>
            <a:ext cx="41275" cy="39688"/>
          </a:xfrm>
          <a:custGeom>
            <a:avLst/>
            <a:gdLst>
              <a:gd name="T0" fmla="*/ 2147483646 w 102"/>
              <a:gd name="T1" fmla="*/ 0 h 103"/>
              <a:gd name="T2" fmla="*/ 2147483646 w 102"/>
              <a:gd name="T3" fmla="*/ 2147483646 h 103"/>
              <a:gd name="T4" fmla="*/ 2147483646 w 102"/>
              <a:gd name="T5" fmla="*/ 2147483646 h 103"/>
              <a:gd name="T6" fmla="*/ 0 w 102"/>
              <a:gd name="T7" fmla="*/ 2147483646 h 103"/>
              <a:gd name="T8" fmla="*/ 2147483646 w 102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2"/>
              <a:gd name="T16" fmla="*/ 0 h 103"/>
              <a:gd name="T17" fmla="*/ 102 w 102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2" h="103">
                <a:moveTo>
                  <a:pt x="51" y="0"/>
                </a:moveTo>
                <a:lnTo>
                  <a:pt x="102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98" name="Freeform 208">
            <a:extLst>
              <a:ext uri="{FF2B5EF4-FFF2-40B4-BE49-F238E27FC236}">
                <a16:creationId xmlns:a16="http://schemas.microsoft.com/office/drawing/2014/main" id="{A27B481B-C342-580F-7FF8-1BA5886C1BF5}"/>
              </a:ext>
            </a:extLst>
          </p:cNvPr>
          <p:cNvSpPr>
            <a:spLocks/>
          </p:cNvSpPr>
          <p:nvPr/>
        </p:nvSpPr>
        <p:spPr bwMode="auto">
          <a:xfrm>
            <a:off x="7034213" y="1068388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99" name="Freeform 209">
            <a:extLst>
              <a:ext uri="{FF2B5EF4-FFF2-40B4-BE49-F238E27FC236}">
                <a16:creationId xmlns:a16="http://schemas.microsoft.com/office/drawing/2014/main" id="{001D5425-E24E-45D3-3503-B78C29FC9BFB}"/>
              </a:ext>
            </a:extLst>
          </p:cNvPr>
          <p:cNvSpPr>
            <a:spLocks/>
          </p:cNvSpPr>
          <p:nvPr/>
        </p:nvSpPr>
        <p:spPr bwMode="auto">
          <a:xfrm>
            <a:off x="7059613" y="1050925"/>
            <a:ext cx="41275" cy="39688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2"/>
                </a:lnTo>
                <a:lnTo>
                  <a:pt x="52" y="103"/>
                </a:lnTo>
                <a:lnTo>
                  <a:pt x="0" y="52"/>
                </a:lnTo>
                <a:lnTo>
                  <a:pt x="52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00" name="Freeform 210">
            <a:extLst>
              <a:ext uri="{FF2B5EF4-FFF2-40B4-BE49-F238E27FC236}">
                <a16:creationId xmlns:a16="http://schemas.microsoft.com/office/drawing/2014/main" id="{CA6AA972-D0E8-BDAE-31D9-4E514E84ED13}"/>
              </a:ext>
            </a:extLst>
          </p:cNvPr>
          <p:cNvSpPr>
            <a:spLocks/>
          </p:cNvSpPr>
          <p:nvPr/>
        </p:nvSpPr>
        <p:spPr bwMode="auto">
          <a:xfrm>
            <a:off x="7085013" y="1033463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2"/>
                </a:lnTo>
                <a:lnTo>
                  <a:pt x="52" y="103"/>
                </a:lnTo>
                <a:lnTo>
                  <a:pt x="0" y="52"/>
                </a:lnTo>
                <a:lnTo>
                  <a:pt x="52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01" name="Freeform 211">
            <a:extLst>
              <a:ext uri="{FF2B5EF4-FFF2-40B4-BE49-F238E27FC236}">
                <a16:creationId xmlns:a16="http://schemas.microsoft.com/office/drawing/2014/main" id="{69F8CB44-4422-B3F8-0F32-23FDFC57F960}"/>
              </a:ext>
            </a:extLst>
          </p:cNvPr>
          <p:cNvSpPr>
            <a:spLocks/>
          </p:cNvSpPr>
          <p:nvPr/>
        </p:nvSpPr>
        <p:spPr bwMode="auto">
          <a:xfrm>
            <a:off x="7135813" y="1000125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02" name="Freeform 212">
            <a:extLst>
              <a:ext uri="{FF2B5EF4-FFF2-40B4-BE49-F238E27FC236}">
                <a16:creationId xmlns:a16="http://schemas.microsoft.com/office/drawing/2014/main" id="{081416A2-07AC-5C6C-04CD-FA6E0E01A5F0}"/>
              </a:ext>
            </a:extLst>
          </p:cNvPr>
          <p:cNvSpPr>
            <a:spLocks/>
          </p:cNvSpPr>
          <p:nvPr/>
        </p:nvSpPr>
        <p:spPr bwMode="auto">
          <a:xfrm>
            <a:off x="7161213" y="985838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1"/>
                </a:lnTo>
                <a:lnTo>
                  <a:pt x="52" y="103"/>
                </a:lnTo>
                <a:lnTo>
                  <a:pt x="0" y="51"/>
                </a:lnTo>
                <a:lnTo>
                  <a:pt x="52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03" name="Freeform 213">
            <a:extLst>
              <a:ext uri="{FF2B5EF4-FFF2-40B4-BE49-F238E27FC236}">
                <a16:creationId xmlns:a16="http://schemas.microsoft.com/office/drawing/2014/main" id="{2F4A432D-7E64-CB2F-C94A-E78CAF95A754}"/>
              </a:ext>
            </a:extLst>
          </p:cNvPr>
          <p:cNvSpPr>
            <a:spLocks/>
          </p:cNvSpPr>
          <p:nvPr/>
        </p:nvSpPr>
        <p:spPr bwMode="auto">
          <a:xfrm>
            <a:off x="7186613" y="971550"/>
            <a:ext cx="41275" cy="41275"/>
          </a:xfrm>
          <a:custGeom>
            <a:avLst/>
            <a:gdLst>
              <a:gd name="T0" fmla="*/ 2147483646 w 102"/>
              <a:gd name="T1" fmla="*/ 0 h 103"/>
              <a:gd name="T2" fmla="*/ 2147483646 w 102"/>
              <a:gd name="T3" fmla="*/ 2147483646 h 103"/>
              <a:gd name="T4" fmla="*/ 2147483646 w 102"/>
              <a:gd name="T5" fmla="*/ 2147483646 h 103"/>
              <a:gd name="T6" fmla="*/ 0 w 102"/>
              <a:gd name="T7" fmla="*/ 2147483646 h 103"/>
              <a:gd name="T8" fmla="*/ 2147483646 w 102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2"/>
              <a:gd name="T16" fmla="*/ 0 h 103"/>
              <a:gd name="T17" fmla="*/ 102 w 102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2" h="103">
                <a:moveTo>
                  <a:pt x="51" y="0"/>
                </a:moveTo>
                <a:lnTo>
                  <a:pt x="102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04" name="Freeform 214">
            <a:extLst>
              <a:ext uri="{FF2B5EF4-FFF2-40B4-BE49-F238E27FC236}">
                <a16:creationId xmlns:a16="http://schemas.microsoft.com/office/drawing/2014/main" id="{20BA5364-65E9-D74F-D60F-9057D5C36467}"/>
              </a:ext>
            </a:extLst>
          </p:cNvPr>
          <p:cNvSpPr>
            <a:spLocks/>
          </p:cNvSpPr>
          <p:nvPr/>
        </p:nvSpPr>
        <p:spPr bwMode="auto">
          <a:xfrm>
            <a:off x="7212013" y="958850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1"/>
                </a:lnTo>
                <a:lnTo>
                  <a:pt x="51" y="103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05" name="Freeform 215">
            <a:extLst>
              <a:ext uri="{FF2B5EF4-FFF2-40B4-BE49-F238E27FC236}">
                <a16:creationId xmlns:a16="http://schemas.microsoft.com/office/drawing/2014/main" id="{C0FBDFB8-9A9D-C49E-FE4F-11A8993D1524}"/>
              </a:ext>
            </a:extLst>
          </p:cNvPr>
          <p:cNvSpPr>
            <a:spLocks/>
          </p:cNvSpPr>
          <p:nvPr/>
        </p:nvSpPr>
        <p:spPr bwMode="auto">
          <a:xfrm>
            <a:off x="7239000" y="946150"/>
            <a:ext cx="39688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1"/>
                </a:lnTo>
                <a:lnTo>
                  <a:pt x="52" y="103"/>
                </a:lnTo>
                <a:lnTo>
                  <a:pt x="0" y="51"/>
                </a:lnTo>
                <a:lnTo>
                  <a:pt x="52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06" name="Freeform 216">
            <a:extLst>
              <a:ext uri="{FF2B5EF4-FFF2-40B4-BE49-F238E27FC236}">
                <a16:creationId xmlns:a16="http://schemas.microsoft.com/office/drawing/2014/main" id="{FB7F9D4F-5008-0273-B1C9-F93E8F90E3B7}"/>
              </a:ext>
            </a:extLst>
          </p:cNvPr>
          <p:cNvSpPr>
            <a:spLocks/>
          </p:cNvSpPr>
          <p:nvPr/>
        </p:nvSpPr>
        <p:spPr bwMode="auto">
          <a:xfrm>
            <a:off x="7264400" y="935038"/>
            <a:ext cx="39688" cy="41275"/>
          </a:xfrm>
          <a:custGeom>
            <a:avLst/>
            <a:gdLst>
              <a:gd name="T0" fmla="*/ 2147483646 w 103"/>
              <a:gd name="T1" fmla="*/ 0 h 102"/>
              <a:gd name="T2" fmla="*/ 2147483646 w 103"/>
              <a:gd name="T3" fmla="*/ 2147483646 h 102"/>
              <a:gd name="T4" fmla="*/ 2147483646 w 103"/>
              <a:gd name="T5" fmla="*/ 2147483646 h 102"/>
              <a:gd name="T6" fmla="*/ 0 w 103"/>
              <a:gd name="T7" fmla="*/ 2147483646 h 102"/>
              <a:gd name="T8" fmla="*/ 2147483646 w 103"/>
              <a:gd name="T9" fmla="*/ 0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2"/>
              <a:gd name="T17" fmla="*/ 103 w 103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2">
                <a:moveTo>
                  <a:pt x="52" y="0"/>
                </a:moveTo>
                <a:lnTo>
                  <a:pt x="103" y="51"/>
                </a:lnTo>
                <a:lnTo>
                  <a:pt x="52" y="102"/>
                </a:lnTo>
                <a:lnTo>
                  <a:pt x="0" y="51"/>
                </a:lnTo>
                <a:lnTo>
                  <a:pt x="52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07" name="Freeform 217">
            <a:extLst>
              <a:ext uri="{FF2B5EF4-FFF2-40B4-BE49-F238E27FC236}">
                <a16:creationId xmlns:a16="http://schemas.microsoft.com/office/drawing/2014/main" id="{618A01E0-513F-8A9A-39A2-5541D718BC76}"/>
              </a:ext>
            </a:extLst>
          </p:cNvPr>
          <p:cNvSpPr>
            <a:spLocks/>
          </p:cNvSpPr>
          <p:nvPr/>
        </p:nvSpPr>
        <p:spPr bwMode="auto">
          <a:xfrm>
            <a:off x="7315200" y="914400"/>
            <a:ext cx="39688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08" name="Freeform 218">
            <a:extLst>
              <a:ext uri="{FF2B5EF4-FFF2-40B4-BE49-F238E27FC236}">
                <a16:creationId xmlns:a16="http://schemas.microsoft.com/office/drawing/2014/main" id="{E17FB848-12A0-344B-2966-32041F34DBF7}"/>
              </a:ext>
            </a:extLst>
          </p:cNvPr>
          <p:cNvSpPr>
            <a:spLocks/>
          </p:cNvSpPr>
          <p:nvPr/>
        </p:nvSpPr>
        <p:spPr bwMode="auto">
          <a:xfrm>
            <a:off x="7340600" y="906463"/>
            <a:ext cx="41275" cy="39687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1"/>
                </a:lnTo>
                <a:lnTo>
                  <a:pt x="52" y="103"/>
                </a:lnTo>
                <a:lnTo>
                  <a:pt x="0" y="51"/>
                </a:lnTo>
                <a:lnTo>
                  <a:pt x="52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09" name="Freeform 219">
            <a:extLst>
              <a:ext uri="{FF2B5EF4-FFF2-40B4-BE49-F238E27FC236}">
                <a16:creationId xmlns:a16="http://schemas.microsoft.com/office/drawing/2014/main" id="{59721E9F-4478-06AC-CBDC-86339E766E7C}"/>
              </a:ext>
            </a:extLst>
          </p:cNvPr>
          <p:cNvSpPr>
            <a:spLocks/>
          </p:cNvSpPr>
          <p:nvPr/>
        </p:nvSpPr>
        <p:spPr bwMode="auto">
          <a:xfrm>
            <a:off x="7366000" y="898525"/>
            <a:ext cx="41275" cy="39688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1"/>
                </a:lnTo>
                <a:lnTo>
                  <a:pt x="52" y="103"/>
                </a:lnTo>
                <a:lnTo>
                  <a:pt x="0" y="51"/>
                </a:lnTo>
                <a:lnTo>
                  <a:pt x="52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10" name="Freeform 220">
            <a:extLst>
              <a:ext uri="{FF2B5EF4-FFF2-40B4-BE49-F238E27FC236}">
                <a16:creationId xmlns:a16="http://schemas.microsoft.com/office/drawing/2014/main" id="{E77B49E5-3351-0CD1-9844-F150B3174D56}"/>
              </a:ext>
            </a:extLst>
          </p:cNvPr>
          <p:cNvSpPr>
            <a:spLocks/>
          </p:cNvSpPr>
          <p:nvPr/>
        </p:nvSpPr>
        <p:spPr bwMode="auto">
          <a:xfrm>
            <a:off x="7391400" y="890588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11" name="Freeform 221">
            <a:extLst>
              <a:ext uri="{FF2B5EF4-FFF2-40B4-BE49-F238E27FC236}">
                <a16:creationId xmlns:a16="http://schemas.microsoft.com/office/drawing/2014/main" id="{E093D836-E945-57A8-B410-104B50BA3787}"/>
              </a:ext>
            </a:extLst>
          </p:cNvPr>
          <p:cNvSpPr>
            <a:spLocks/>
          </p:cNvSpPr>
          <p:nvPr/>
        </p:nvSpPr>
        <p:spPr bwMode="auto">
          <a:xfrm>
            <a:off x="7416800" y="884238"/>
            <a:ext cx="41275" cy="39687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1"/>
                </a:lnTo>
                <a:lnTo>
                  <a:pt x="51" y="103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12" name="Freeform 222">
            <a:extLst>
              <a:ext uri="{FF2B5EF4-FFF2-40B4-BE49-F238E27FC236}">
                <a16:creationId xmlns:a16="http://schemas.microsoft.com/office/drawing/2014/main" id="{3CC6D353-998E-3D44-9184-026E0E1359B3}"/>
              </a:ext>
            </a:extLst>
          </p:cNvPr>
          <p:cNvSpPr>
            <a:spLocks/>
          </p:cNvSpPr>
          <p:nvPr/>
        </p:nvSpPr>
        <p:spPr bwMode="auto">
          <a:xfrm>
            <a:off x="7442200" y="877888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2"/>
                </a:lnTo>
                <a:lnTo>
                  <a:pt x="52" y="103"/>
                </a:lnTo>
                <a:lnTo>
                  <a:pt x="0" y="52"/>
                </a:lnTo>
                <a:lnTo>
                  <a:pt x="52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13" name="Freeform 223">
            <a:extLst>
              <a:ext uri="{FF2B5EF4-FFF2-40B4-BE49-F238E27FC236}">
                <a16:creationId xmlns:a16="http://schemas.microsoft.com/office/drawing/2014/main" id="{A24409F3-7713-F23C-1908-BD91F403FE49}"/>
              </a:ext>
            </a:extLst>
          </p:cNvPr>
          <p:cNvSpPr>
            <a:spLocks/>
          </p:cNvSpPr>
          <p:nvPr/>
        </p:nvSpPr>
        <p:spPr bwMode="auto">
          <a:xfrm>
            <a:off x="7493000" y="868363"/>
            <a:ext cx="41275" cy="39687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1"/>
                </a:lnTo>
                <a:lnTo>
                  <a:pt x="51" y="103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14" name="Freeform 224">
            <a:extLst>
              <a:ext uri="{FF2B5EF4-FFF2-40B4-BE49-F238E27FC236}">
                <a16:creationId xmlns:a16="http://schemas.microsoft.com/office/drawing/2014/main" id="{F0DB494C-7986-4571-C6C5-7BE96808AD1E}"/>
              </a:ext>
            </a:extLst>
          </p:cNvPr>
          <p:cNvSpPr>
            <a:spLocks/>
          </p:cNvSpPr>
          <p:nvPr/>
        </p:nvSpPr>
        <p:spPr bwMode="auto">
          <a:xfrm>
            <a:off x="7518400" y="863600"/>
            <a:ext cx="41275" cy="41275"/>
          </a:xfrm>
          <a:custGeom>
            <a:avLst/>
            <a:gdLst>
              <a:gd name="T0" fmla="*/ 2147483646 w 103"/>
              <a:gd name="T1" fmla="*/ 0 h 102"/>
              <a:gd name="T2" fmla="*/ 2147483646 w 103"/>
              <a:gd name="T3" fmla="*/ 2147483646 h 102"/>
              <a:gd name="T4" fmla="*/ 2147483646 w 103"/>
              <a:gd name="T5" fmla="*/ 2147483646 h 102"/>
              <a:gd name="T6" fmla="*/ 0 w 103"/>
              <a:gd name="T7" fmla="*/ 2147483646 h 102"/>
              <a:gd name="T8" fmla="*/ 2147483646 w 103"/>
              <a:gd name="T9" fmla="*/ 0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2"/>
              <a:gd name="T17" fmla="*/ 103 w 103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2">
                <a:moveTo>
                  <a:pt x="52" y="0"/>
                </a:moveTo>
                <a:lnTo>
                  <a:pt x="103" y="51"/>
                </a:lnTo>
                <a:lnTo>
                  <a:pt x="52" y="102"/>
                </a:lnTo>
                <a:lnTo>
                  <a:pt x="0" y="51"/>
                </a:lnTo>
                <a:lnTo>
                  <a:pt x="52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15" name="Freeform 225">
            <a:extLst>
              <a:ext uri="{FF2B5EF4-FFF2-40B4-BE49-F238E27FC236}">
                <a16:creationId xmlns:a16="http://schemas.microsoft.com/office/drawing/2014/main" id="{F7339EB5-958D-2CCE-CF58-D4E54457ECA0}"/>
              </a:ext>
            </a:extLst>
          </p:cNvPr>
          <p:cNvSpPr>
            <a:spLocks/>
          </p:cNvSpPr>
          <p:nvPr/>
        </p:nvSpPr>
        <p:spPr bwMode="auto">
          <a:xfrm>
            <a:off x="7543800" y="860425"/>
            <a:ext cx="41275" cy="41275"/>
          </a:xfrm>
          <a:custGeom>
            <a:avLst/>
            <a:gdLst>
              <a:gd name="T0" fmla="*/ 2147483646 w 103"/>
              <a:gd name="T1" fmla="*/ 0 h 102"/>
              <a:gd name="T2" fmla="*/ 2147483646 w 103"/>
              <a:gd name="T3" fmla="*/ 2147483646 h 102"/>
              <a:gd name="T4" fmla="*/ 2147483646 w 103"/>
              <a:gd name="T5" fmla="*/ 2147483646 h 102"/>
              <a:gd name="T6" fmla="*/ 0 w 103"/>
              <a:gd name="T7" fmla="*/ 2147483646 h 102"/>
              <a:gd name="T8" fmla="*/ 2147483646 w 103"/>
              <a:gd name="T9" fmla="*/ 0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2"/>
              <a:gd name="T17" fmla="*/ 103 w 103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2">
                <a:moveTo>
                  <a:pt x="52" y="0"/>
                </a:moveTo>
                <a:lnTo>
                  <a:pt x="103" y="51"/>
                </a:lnTo>
                <a:lnTo>
                  <a:pt x="52" y="102"/>
                </a:lnTo>
                <a:lnTo>
                  <a:pt x="0" y="51"/>
                </a:lnTo>
                <a:lnTo>
                  <a:pt x="52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16" name="Freeform 226">
            <a:extLst>
              <a:ext uri="{FF2B5EF4-FFF2-40B4-BE49-F238E27FC236}">
                <a16:creationId xmlns:a16="http://schemas.microsoft.com/office/drawing/2014/main" id="{25487FE7-5E04-71B0-A862-D53D74423251}"/>
              </a:ext>
            </a:extLst>
          </p:cNvPr>
          <p:cNvSpPr>
            <a:spLocks/>
          </p:cNvSpPr>
          <p:nvPr/>
        </p:nvSpPr>
        <p:spPr bwMode="auto">
          <a:xfrm>
            <a:off x="7569200" y="857250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17" name="Freeform 227">
            <a:extLst>
              <a:ext uri="{FF2B5EF4-FFF2-40B4-BE49-F238E27FC236}">
                <a16:creationId xmlns:a16="http://schemas.microsoft.com/office/drawing/2014/main" id="{5EC710DC-62EC-42E9-AB4B-E884325A054C}"/>
              </a:ext>
            </a:extLst>
          </p:cNvPr>
          <p:cNvSpPr>
            <a:spLocks/>
          </p:cNvSpPr>
          <p:nvPr/>
        </p:nvSpPr>
        <p:spPr bwMode="auto">
          <a:xfrm>
            <a:off x="7594600" y="855663"/>
            <a:ext cx="41275" cy="39687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1"/>
                </a:lnTo>
                <a:lnTo>
                  <a:pt x="51" y="103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18" name="Freeform 228">
            <a:extLst>
              <a:ext uri="{FF2B5EF4-FFF2-40B4-BE49-F238E27FC236}">
                <a16:creationId xmlns:a16="http://schemas.microsoft.com/office/drawing/2014/main" id="{C8D706E1-FBB5-59CF-4802-8D2CCA6CD453}"/>
              </a:ext>
            </a:extLst>
          </p:cNvPr>
          <p:cNvSpPr>
            <a:spLocks/>
          </p:cNvSpPr>
          <p:nvPr/>
        </p:nvSpPr>
        <p:spPr bwMode="auto">
          <a:xfrm>
            <a:off x="7621588" y="852488"/>
            <a:ext cx="39687" cy="41275"/>
          </a:xfrm>
          <a:custGeom>
            <a:avLst/>
            <a:gdLst>
              <a:gd name="T0" fmla="*/ 2147483646 w 103"/>
              <a:gd name="T1" fmla="*/ 0 h 102"/>
              <a:gd name="T2" fmla="*/ 2147483646 w 103"/>
              <a:gd name="T3" fmla="*/ 2147483646 h 102"/>
              <a:gd name="T4" fmla="*/ 2147483646 w 103"/>
              <a:gd name="T5" fmla="*/ 2147483646 h 102"/>
              <a:gd name="T6" fmla="*/ 0 w 103"/>
              <a:gd name="T7" fmla="*/ 2147483646 h 102"/>
              <a:gd name="T8" fmla="*/ 2147483646 w 103"/>
              <a:gd name="T9" fmla="*/ 0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2"/>
              <a:gd name="T17" fmla="*/ 103 w 103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2">
                <a:moveTo>
                  <a:pt x="52" y="0"/>
                </a:moveTo>
                <a:lnTo>
                  <a:pt x="103" y="51"/>
                </a:lnTo>
                <a:lnTo>
                  <a:pt x="52" y="102"/>
                </a:lnTo>
                <a:lnTo>
                  <a:pt x="0" y="51"/>
                </a:lnTo>
                <a:lnTo>
                  <a:pt x="52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19" name="Freeform 229">
            <a:extLst>
              <a:ext uri="{FF2B5EF4-FFF2-40B4-BE49-F238E27FC236}">
                <a16:creationId xmlns:a16="http://schemas.microsoft.com/office/drawing/2014/main" id="{0AD8DAFF-5AFE-1E3F-3AC8-8B9E54F9A335}"/>
              </a:ext>
            </a:extLst>
          </p:cNvPr>
          <p:cNvSpPr>
            <a:spLocks/>
          </p:cNvSpPr>
          <p:nvPr/>
        </p:nvSpPr>
        <p:spPr bwMode="auto">
          <a:xfrm>
            <a:off x="7672388" y="850900"/>
            <a:ext cx="39687" cy="41275"/>
          </a:xfrm>
          <a:custGeom>
            <a:avLst/>
            <a:gdLst>
              <a:gd name="T0" fmla="*/ 2147483646 w 103"/>
              <a:gd name="T1" fmla="*/ 0 h 102"/>
              <a:gd name="T2" fmla="*/ 2147483646 w 103"/>
              <a:gd name="T3" fmla="*/ 2147483646 h 102"/>
              <a:gd name="T4" fmla="*/ 2147483646 w 103"/>
              <a:gd name="T5" fmla="*/ 2147483646 h 102"/>
              <a:gd name="T6" fmla="*/ 0 w 103"/>
              <a:gd name="T7" fmla="*/ 2147483646 h 102"/>
              <a:gd name="T8" fmla="*/ 2147483646 w 103"/>
              <a:gd name="T9" fmla="*/ 0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2"/>
              <a:gd name="T17" fmla="*/ 103 w 103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2">
                <a:moveTo>
                  <a:pt x="51" y="0"/>
                </a:moveTo>
                <a:lnTo>
                  <a:pt x="103" y="51"/>
                </a:lnTo>
                <a:lnTo>
                  <a:pt x="51" y="102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20" name="Freeform 230">
            <a:extLst>
              <a:ext uri="{FF2B5EF4-FFF2-40B4-BE49-F238E27FC236}">
                <a16:creationId xmlns:a16="http://schemas.microsoft.com/office/drawing/2014/main" id="{BD9440F8-F228-0885-219C-65E5A59F7370}"/>
              </a:ext>
            </a:extLst>
          </p:cNvPr>
          <p:cNvSpPr>
            <a:spLocks/>
          </p:cNvSpPr>
          <p:nvPr/>
        </p:nvSpPr>
        <p:spPr bwMode="auto">
          <a:xfrm>
            <a:off x="7697788" y="850900"/>
            <a:ext cx="39687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2"/>
                </a:lnTo>
                <a:lnTo>
                  <a:pt x="52" y="103"/>
                </a:lnTo>
                <a:lnTo>
                  <a:pt x="0" y="52"/>
                </a:lnTo>
                <a:lnTo>
                  <a:pt x="52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21" name="Freeform 231">
            <a:extLst>
              <a:ext uri="{FF2B5EF4-FFF2-40B4-BE49-F238E27FC236}">
                <a16:creationId xmlns:a16="http://schemas.microsoft.com/office/drawing/2014/main" id="{EE694141-7D26-B037-0B64-9325B4ABF27C}"/>
              </a:ext>
            </a:extLst>
          </p:cNvPr>
          <p:cNvSpPr>
            <a:spLocks/>
          </p:cNvSpPr>
          <p:nvPr/>
        </p:nvSpPr>
        <p:spPr bwMode="auto">
          <a:xfrm>
            <a:off x="7723188" y="850900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2"/>
                </a:lnTo>
                <a:lnTo>
                  <a:pt x="52" y="103"/>
                </a:lnTo>
                <a:lnTo>
                  <a:pt x="0" y="52"/>
                </a:lnTo>
                <a:lnTo>
                  <a:pt x="52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22" name="Freeform 232">
            <a:extLst>
              <a:ext uri="{FF2B5EF4-FFF2-40B4-BE49-F238E27FC236}">
                <a16:creationId xmlns:a16="http://schemas.microsoft.com/office/drawing/2014/main" id="{2D521387-85F5-BCFD-E47D-D8EDA59E1733}"/>
              </a:ext>
            </a:extLst>
          </p:cNvPr>
          <p:cNvSpPr>
            <a:spLocks/>
          </p:cNvSpPr>
          <p:nvPr/>
        </p:nvSpPr>
        <p:spPr bwMode="auto">
          <a:xfrm>
            <a:off x="7748588" y="850900"/>
            <a:ext cx="41275" cy="41275"/>
          </a:xfrm>
          <a:custGeom>
            <a:avLst/>
            <a:gdLst>
              <a:gd name="T0" fmla="*/ 2147483646 w 103"/>
              <a:gd name="T1" fmla="*/ 0 h 102"/>
              <a:gd name="T2" fmla="*/ 2147483646 w 103"/>
              <a:gd name="T3" fmla="*/ 2147483646 h 102"/>
              <a:gd name="T4" fmla="*/ 2147483646 w 103"/>
              <a:gd name="T5" fmla="*/ 2147483646 h 102"/>
              <a:gd name="T6" fmla="*/ 0 w 103"/>
              <a:gd name="T7" fmla="*/ 2147483646 h 102"/>
              <a:gd name="T8" fmla="*/ 2147483646 w 103"/>
              <a:gd name="T9" fmla="*/ 0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2"/>
              <a:gd name="T17" fmla="*/ 103 w 103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2">
                <a:moveTo>
                  <a:pt x="51" y="0"/>
                </a:moveTo>
                <a:lnTo>
                  <a:pt x="103" y="51"/>
                </a:lnTo>
                <a:lnTo>
                  <a:pt x="51" y="102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23" name="Freeform 233">
            <a:extLst>
              <a:ext uri="{FF2B5EF4-FFF2-40B4-BE49-F238E27FC236}">
                <a16:creationId xmlns:a16="http://schemas.microsoft.com/office/drawing/2014/main" id="{78BA0334-E3B0-9093-8A29-8A87AD1FC2B6}"/>
              </a:ext>
            </a:extLst>
          </p:cNvPr>
          <p:cNvSpPr>
            <a:spLocks/>
          </p:cNvSpPr>
          <p:nvPr/>
        </p:nvSpPr>
        <p:spPr bwMode="auto">
          <a:xfrm>
            <a:off x="7773988" y="850900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1"/>
                </a:lnTo>
                <a:lnTo>
                  <a:pt x="51" y="103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24" name="Freeform 234">
            <a:extLst>
              <a:ext uri="{FF2B5EF4-FFF2-40B4-BE49-F238E27FC236}">
                <a16:creationId xmlns:a16="http://schemas.microsoft.com/office/drawing/2014/main" id="{6CD6494F-0AC5-4071-006D-A8408ADA0246}"/>
              </a:ext>
            </a:extLst>
          </p:cNvPr>
          <p:cNvSpPr>
            <a:spLocks/>
          </p:cNvSpPr>
          <p:nvPr/>
        </p:nvSpPr>
        <p:spPr bwMode="auto">
          <a:xfrm>
            <a:off x="7799388" y="852488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2"/>
                </a:lnTo>
                <a:lnTo>
                  <a:pt x="52" y="103"/>
                </a:lnTo>
                <a:lnTo>
                  <a:pt x="0" y="52"/>
                </a:lnTo>
                <a:lnTo>
                  <a:pt x="52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25" name="Freeform 235">
            <a:extLst>
              <a:ext uri="{FF2B5EF4-FFF2-40B4-BE49-F238E27FC236}">
                <a16:creationId xmlns:a16="http://schemas.microsoft.com/office/drawing/2014/main" id="{0EF71EF3-7226-6EE3-BBD0-1C64C0049D86}"/>
              </a:ext>
            </a:extLst>
          </p:cNvPr>
          <p:cNvSpPr>
            <a:spLocks/>
          </p:cNvSpPr>
          <p:nvPr/>
        </p:nvSpPr>
        <p:spPr bwMode="auto">
          <a:xfrm>
            <a:off x="7850188" y="855663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1"/>
                </a:lnTo>
                <a:lnTo>
                  <a:pt x="51" y="103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26" name="Freeform 236">
            <a:extLst>
              <a:ext uri="{FF2B5EF4-FFF2-40B4-BE49-F238E27FC236}">
                <a16:creationId xmlns:a16="http://schemas.microsoft.com/office/drawing/2014/main" id="{5823B138-75A2-932E-8D86-A2B82B6B4DBF}"/>
              </a:ext>
            </a:extLst>
          </p:cNvPr>
          <p:cNvSpPr>
            <a:spLocks/>
          </p:cNvSpPr>
          <p:nvPr/>
        </p:nvSpPr>
        <p:spPr bwMode="auto">
          <a:xfrm>
            <a:off x="7875588" y="857250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27" name="Freeform 237">
            <a:extLst>
              <a:ext uri="{FF2B5EF4-FFF2-40B4-BE49-F238E27FC236}">
                <a16:creationId xmlns:a16="http://schemas.microsoft.com/office/drawing/2014/main" id="{B6F03DA7-224D-0F03-D170-3A59EE355913}"/>
              </a:ext>
            </a:extLst>
          </p:cNvPr>
          <p:cNvSpPr>
            <a:spLocks/>
          </p:cNvSpPr>
          <p:nvPr/>
        </p:nvSpPr>
        <p:spPr bwMode="auto">
          <a:xfrm>
            <a:off x="7900988" y="860425"/>
            <a:ext cx="41275" cy="39688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2"/>
                </a:lnTo>
                <a:lnTo>
                  <a:pt x="52" y="103"/>
                </a:lnTo>
                <a:lnTo>
                  <a:pt x="0" y="52"/>
                </a:lnTo>
                <a:lnTo>
                  <a:pt x="52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28" name="Freeform 238">
            <a:extLst>
              <a:ext uri="{FF2B5EF4-FFF2-40B4-BE49-F238E27FC236}">
                <a16:creationId xmlns:a16="http://schemas.microsoft.com/office/drawing/2014/main" id="{65B27CD4-FCE1-BF46-BD47-D0F99EAE190B}"/>
              </a:ext>
            </a:extLst>
          </p:cNvPr>
          <p:cNvSpPr>
            <a:spLocks/>
          </p:cNvSpPr>
          <p:nvPr/>
        </p:nvSpPr>
        <p:spPr bwMode="auto">
          <a:xfrm>
            <a:off x="7926388" y="862013"/>
            <a:ext cx="41275" cy="41275"/>
          </a:xfrm>
          <a:custGeom>
            <a:avLst/>
            <a:gdLst>
              <a:gd name="T0" fmla="*/ 2147483646 w 102"/>
              <a:gd name="T1" fmla="*/ 0 h 103"/>
              <a:gd name="T2" fmla="*/ 2147483646 w 102"/>
              <a:gd name="T3" fmla="*/ 2147483646 h 103"/>
              <a:gd name="T4" fmla="*/ 2147483646 w 102"/>
              <a:gd name="T5" fmla="*/ 2147483646 h 103"/>
              <a:gd name="T6" fmla="*/ 0 w 102"/>
              <a:gd name="T7" fmla="*/ 2147483646 h 103"/>
              <a:gd name="T8" fmla="*/ 2147483646 w 102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2"/>
              <a:gd name="T16" fmla="*/ 0 h 103"/>
              <a:gd name="T17" fmla="*/ 102 w 102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2" h="103">
                <a:moveTo>
                  <a:pt x="51" y="0"/>
                </a:moveTo>
                <a:lnTo>
                  <a:pt x="102" y="51"/>
                </a:lnTo>
                <a:lnTo>
                  <a:pt x="51" y="103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29" name="Freeform 239">
            <a:extLst>
              <a:ext uri="{FF2B5EF4-FFF2-40B4-BE49-F238E27FC236}">
                <a16:creationId xmlns:a16="http://schemas.microsoft.com/office/drawing/2014/main" id="{9BF4BC29-BCB7-7575-AE74-B8ADC9DF50EF}"/>
              </a:ext>
            </a:extLst>
          </p:cNvPr>
          <p:cNvSpPr>
            <a:spLocks/>
          </p:cNvSpPr>
          <p:nvPr/>
        </p:nvSpPr>
        <p:spPr bwMode="auto">
          <a:xfrm>
            <a:off x="7951788" y="865188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30" name="Freeform 240">
            <a:extLst>
              <a:ext uri="{FF2B5EF4-FFF2-40B4-BE49-F238E27FC236}">
                <a16:creationId xmlns:a16="http://schemas.microsoft.com/office/drawing/2014/main" id="{C658CB67-F127-5B3C-F752-F75BD4832322}"/>
              </a:ext>
            </a:extLst>
          </p:cNvPr>
          <p:cNvSpPr>
            <a:spLocks/>
          </p:cNvSpPr>
          <p:nvPr/>
        </p:nvSpPr>
        <p:spPr bwMode="auto">
          <a:xfrm>
            <a:off x="7978775" y="868363"/>
            <a:ext cx="39688" cy="39687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1"/>
                </a:lnTo>
                <a:lnTo>
                  <a:pt x="52" y="103"/>
                </a:lnTo>
                <a:lnTo>
                  <a:pt x="0" y="51"/>
                </a:lnTo>
                <a:lnTo>
                  <a:pt x="52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31" name="Freeform 241">
            <a:extLst>
              <a:ext uri="{FF2B5EF4-FFF2-40B4-BE49-F238E27FC236}">
                <a16:creationId xmlns:a16="http://schemas.microsoft.com/office/drawing/2014/main" id="{6EC67116-EA9D-6853-56BF-9C3575B3E9B0}"/>
              </a:ext>
            </a:extLst>
          </p:cNvPr>
          <p:cNvSpPr>
            <a:spLocks/>
          </p:cNvSpPr>
          <p:nvPr/>
        </p:nvSpPr>
        <p:spPr bwMode="auto">
          <a:xfrm>
            <a:off x="8004175" y="871538"/>
            <a:ext cx="39688" cy="39687"/>
          </a:xfrm>
          <a:custGeom>
            <a:avLst/>
            <a:gdLst>
              <a:gd name="T0" fmla="*/ 2147483646 w 103"/>
              <a:gd name="T1" fmla="*/ 0 h 102"/>
              <a:gd name="T2" fmla="*/ 2147483646 w 103"/>
              <a:gd name="T3" fmla="*/ 2147483646 h 102"/>
              <a:gd name="T4" fmla="*/ 2147483646 w 103"/>
              <a:gd name="T5" fmla="*/ 2147483646 h 102"/>
              <a:gd name="T6" fmla="*/ 0 w 103"/>
              <a:gd name="T7" fmla="*/ 2147483646 h 102"/>
              <a:gd name="T8" fmla="*/ 2147483646 w 103"/>
              <a:gd name="T9" fmla="*/ 0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2"/>
              <a:gd name="T17" fmla="*/ 103 w 103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2">
                <a:moveTo>
                  <a:pt x="52" y="0"/>
                </a:moveTo>
                <a:lnTo>
                  <a:pt x="103" y="51"/>
                </a:lnTo>
                <a:lnTo>
                  <a:pt x="52" y="102"/>
                </a:lnTo>
                <a:lnTo>
                  <a:pt x="0" y="51"/>
                </a:lnTo>
                <a:lnTo>
                  <a:pt x="52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32" name="Freeform 242">
            <a:extLst>
              <a:ext uri="{FF2B5EF4-FFF2-40B4-BE49-F238E27FC236}">
                <a16:creationId xmlns:a16="http://schemas.microsoft.com/office/drawing/2014/main" id="{D286D5E8-EC90-4F46-9055-1CF0204B8FCC}"/>
              </a:ext>
            </a:extLst>
          </p:cNvPr>
          <p:cNvSpPr>
            <a:spLocks/>
          </p:cNvSpPr>
          <p:nvPr/>
        </p:nvSpPr>
        <p:spPr bwMode="auto">
          <a:xfrm>
            <a:off x="8029575" y="874713"/>
            <a:ext cx="39688" cy="39687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33" name="Freeform 243">
            <a:extLst>
              <a:ext uri="{FF2B5EF4-FFF2-40B4-BE49-F238E27FC236}">
                <a16:creationId xmlns:a16="http://schemas.microsoft.com/office/drawing/2014/main" id="{9001CD9C-AA4E-C156-87AC-140B02E54688}"/>
              </a:ext>
            </a:extLst>
          </p:cNvPr>
          <p:cNvSpPr>
            <a:spLocks/>
          </p:cNvSpPr>
          <p:nvPr/>
        </p:nvSpPr>
        <p:spPr bwMode="auto">
          <a:xfrm>
            <a:off x="8080375" y="881063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2"/>
                </a:lnTo>
                <a:lnTo>
                  <a:pt x="52" y="103"/>
                </a:lnTo>
                <a:lnTo>
                  <a:pt x="0" y="52"/>
                </a:lnTo>
                <a:lnTo>
                  <a:pt x="52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34" name="Freeform 244">
            <a:extLst>
              <a:ext uri="{FF2B5EF4-FFF2-40B4-BE49-F238E27FC236}">
                <a16:creationId xmlns:a16="http://schemas.microsoft.com/office/drawing/2014/main" id="{7CC6CAAF-6205-C53D-2EBE-80B134284CE9}"/>
              </a:ext>
            </a:extLst>
          </p:cNvPr>
          <p:cNvSpPr>
            <a:spLocks/>
          </p:cNvSpPr>
          <p:nvPr/>
        </p:nvSpPr>
        <p:spPr bwMode="auto">
          <a:xfrm>
            <a:off x="8105775" y="884238"/>
            <a:ext cx="41275" cy="41275"/>
          </a:xfrm>
          <a:custGeom>
            <a:avLst/>
            <a:gdLst>
              <a:gd name="T0" fmla="*/ 2147483646 w 102"/>
              <a:gd name="T1" fmla="*/ 0 h 103"/>
              <a:gd name="T2" fmla="*/ 2147483646 w 102"/>
              <a:gd name="T3" fmla="*/ 2147483646 h 103"/>
              <a:gd name="T4" fmla="*/ 2147483646 w 102"/>
              <a:gd name="T5" fmla="*/ 2147483646 h 103"/>
              <a:gd name="T6" fmla="*/ 0 w 102"/>
              <a:gd name="T7" fmla="*/ 2147483646 h 103"/>
              <a:gd name="T8" fmla="*/ 2147483646 w 102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2"/>
              <a:gd name="T16" fmla="*/ 0 h 103"/>
              <a:gd name="T17" fmla="*/ 102 w 102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2" h="103">
                <a:moveTo>
                  <a:pt x="51" y="0"/>
                </a:moveTo>
                <a:lnTo>
                  <a:pt x="102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35" name="Freeform 245">
            <a:extLst>
              <a:ext uri="{FF2B5EF4-FFF2-40B4-BE49-F238E27FC236}">
                <a16:creationId xmlns:a16="http://schemas.microsoft.com/office/drawing/2014/main" id="{951A9134-B863-428D-86D4-FEBE8E7178D1}"/>
              </a:ext>
            </a:extLst>
          </p:cNvPr>
          <p:cNvSpPr>
            <a:spLocks/>
          </p:cNvSpPr>
          <p:nvPr/>
        </p:nvSpPr>
        <p:spPr bwMode="auto">
          <a:xfrm>
            <a:off x="8131175" y="889000"/>
            <a:ext cx="41275" cy="41275"/>
          </a:xfrm>
          <a:custGeom>
            <a:avLst/>
            <a:gdLst>
              <a:gd name="T0" fmla="*/ 2147483646 w 103"/>
              <a:gd name="T1" fmla="*/ 0 h 102"/>
              <a:gd name="T2" fmla="*/ 2147483646 w 103"/>
              <a:gd name="T3" fmla="*/ 2147483646 h 102"/>
              <a:gd name="T4" fmla="*/ 2147483646 w 103"/>
              <a:gd name="T5" fmla="*/ 2147483646 h 102"/>
              <a:gd name="T6" fmla="*/ 0 w 103"/>
              <a:gd name="T7" fmla="*/ 2147483646 h 102"/>
              <a:gd name="T8" fmla="*/ 2147483646 w 103"/>
              <a:gd name="T9" fmla="*/ 0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2"/>
              <a:gd name="T17" fmla="*/ 103 w 103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2">
                <a:moveTo>
                  <a:pt x="51" y="0"/>
                </a:moveTo>
                <a:lnTo>
                  <a:pt x="103" y="51"/>
                </a:lnTo>
                <a:lnTo>
                  <a:pt x="51" y="102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36" name="Freeform 246">
            <a:extLst>
              <a:ext uri="{FF2B5EF4-FFF2-40B4-BE49-F238E27FC236}">
                <a16:creationId xmlns:a16="http://schemas.microsoft.com/office/drawing/2014/main" id="{6BA728FE-8766-C64F-AC84-219953027DC6}"/>
              </a:ext>
            </a:extLst>
          </p:cNvPr>
          <p:cNvSpPr>
            <a:spLocks/>
          </p:cNvSpPr>
          <p:nvPr/>
        </p:nvSpPr>
        <p:spPr bwMode="auto">
          <a:xfrm>
            <a:off x="8156575" y="892175"/>
            <a:ext cx="41275" cy="41275"/>
          </a:xfrm>
          <a:custGeom>
            <a:avLst/>
            <a:gdLst>
              <a:gd name="T0" fmla="*/ 2147483646 w 103"/>
              <a:gd name="T1" fmla="*/ 0 h 102"/>
              <a:gd name="T2" fmla="*/ 2147483646 w 103"/>
              <a:gd name="T3" fmla="*/ 2147483646 h 102"/>
              <a:gd name="T4" fmla="*/ 2147483646 w 103"/>
              <a:gd name="T5" fmla="*/ 2147483646 h 102"/>
              <a:gd name="T6" fmla="*/ 0 w 103"/>
              <a:gd name="T7" fmla="*/ 2147483646 h 102"/>
              <a:gd name="T8" fmla="*/ 2147483646 w 103"/>
              <a:gd name="T9" fmla="*/ 0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2"/>
              <a:gd name="T17" fmla="*/ 103 w 103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2">
                <a:moveTo>
                  <a:pt x="52" y="0"/>
                </a:moveTo>
                <a:lnTo>
                  <a:pt x="103" y="51"/>
                </a:lnTo>
                <a:lnTo>
                  <a:pt x="52" y="102"/>
                </a:lnTo>
                <a:lnTo>
                  <a:pt x="0" y="51"/>
                </a:lnTo>
                <a:lnTo>
                  <a:pt x="52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37" name="Freeform 247">
            <a:extLst>
              <a:ext uri="{FF2B5EF4-FFF2-40B4-BE49-F238E27FC236}">
                <a16:creationId xmlns:a16="http://schemas.microsoft.com/office/drawing/2014/main" id="{EF18161F-828A-4865-B92A-2BB847C6D0D4}"/>
              </a:ext>
            </a:extLst>
          </p:cNvPr>
          <p:cNvSpPr>
            <a:spLocks/>
          </p:cNvSpPr>
          <p:nvPr/>
        </p:nvSpPr>
        <p:spPr bwMode="auto">
          <a:xfrm>
            <a:off x="8181975" y="896938"/>
            <a:ext cx="41275" cy="39687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1"/>
                </a:lnTo>
                <a:lnTo>
                  <a:pt x="52" y="103"/>
                </a:lnTo>
                <a:lnTo>
                  <a:pt x="0" y="51"/>
                </a:lnTo>
                <a:lnTo>
                  <a:pt x="52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38" name="Freeform 248">
            <a:extLst>
              <a:ext uri="{FF2B5EF4-FFF2-40B4-BE49-F238E27FC236}">
                <a16:creationId xmlns:a16="http://schemas.microsoft.com/office/drawing/2014/main" id="{666AF2F0-E90E-5816-B1FF-54B47B5DDA9C}"/>
              </a:ext>
            </a:extLst>
          </p:cNvPr>
          <p:cNvSpPr>
            <a:spLocks/>
          </p:cNvSpPr>
          <p:nvPr/>
        </p:nvSpPr>
        <p:spPr bwMode="auto">
          <a:xfrm>
            <a:off x="8207375" y="900113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39" name="Freeform 249">
            <a:extLst>
              <a:ext uri="{FF2B5EF4-FFF2-40B4-BE49-F238E27FC236}">
                <a16:creationId xmlns:a16="http://schemas.microsoft.com/office/drawing/2014/main" id="{8165A083-AD4B-BAC4-F44C-9140DD737867}"/>
              </a:ext>
            </a:extLst>
          </p:cNvPr>
          <p:cNvSpPr>
            <a:spLocks/>
          </p:cNvSpPr>
          <p:nvPr/>
        </p:nvSpPr>
        <p:spPr bwMode="auto">
          <a:xfrm>
            <a:off x="8232775" y="904875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1"/>
                </a:lnTo>
                <a:lnTo>
                  <a:pt x="51" y="103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40" name="Freeform 250">
            <a:extLst>
              <a:ext uri="{FF2B5EF4-FFF2-40B4-BE49-F238E27FC236}">
                <a16:creationId xmlns:a16="http://schemas.microsoft.com/office/drawing/2014/main" id="{6C8766A6-2DBF-C4AA-01DD-5C72B2D76D2C}"/>
              </a:ext>
            </a:extLst>
          </p:cNvPr>
          <p:cNvSpPr>
            <a:spLocks/>
          </p:cNvSpPr>
          <p:nvPr/>
        </p:nvSpPr>
        <p:spPr bwMode="auto">
          <a:xfrm>
            <a:off x="8283575" y="912813"/>
            <a:ext cx="41275" cy="41275"/>
          </a:xfrm>
          <a:custGeom>
            <a:avLst/>
            <a:gdLst>
              <a:gd name="T0" fmla="*/ 2147483646 w 102"/>
              <a:gd name="T1" fmla="*/ 0 h 103"/>
              <a:gd name="T2" fmla="*/ 2147483646 w 102"/>
              <a:gd name="T3" fmla="*/ 2147483646 h 103"/>
              <a:gd name="T4" fmla="*/ 2147483646 w 102"/>
              <a:gd name="T5" fmla="*/ 2147483646 h 103"/>
              <a:gd name="T6" fmla="*/ 0 w 102"/>
              <a:gd name="T7" fmla="*/ 2147483646 h 103"/>
              <a:gd name="T8" fmla="*/ 2147483646 w 102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2"/>
              <a:gd name="T16" fmla="*/ 0 h 103"/>
              <a:gd name="T17" fmla="*/ 102 w 102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2" h="103">
                <a:moveTo>
                  <a:pt x="51" y="0"/>
                </a:moveTo>
                <a:lnTo>
                  <a:pt x="102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41" name="Freeform 251">
            <a:extLst>
              <a:ext uri="{FF2B5EF4-FFF2-40B4-BE49-F238E27FC236}">
                <a16:creationId xmlns:a16="http://schemas.microsoft.com/office/drawing/2014/main" id="{46AB3DA2-462B-7502-A1B7-0616F191C337}"/>
              </a:ext>
            </a:extLst>
          </p:cNvPr>
          <p:cNvSpPr>
            <a:spLocks/>
          </p:cNvSpPr>
          <p:nvPr/>
        </p:nvSpPr>
        <p:spPr bwMode="auto">
          <a:xfrm>
            <a:off x="8308975" y="917575"/>
            <a:ext cx="41275" cy="41275"/>
          </a:xfrm>
          <a:custGeom>
            <a:avLst/>
            <a:gdLst>
              <a:gd name="T0" fmla="*/ 2147483646 w 103"/>
              <a:gd name="T1" fmla="*/ 0 h 102"/>
              <a:gd name="T2" fmla="*/ 2147483646 w 103"/>
              <a:gd name="T3" fmla="*/ 2147483646 h 102"/>
              <a:gd name="T4" fmla="*/ 2147483646 w 103"/>
              <a:gd name="T5" fmla="*/ 2147483646 h 102"/>
              <a:gd name="T6" fmla="*/ 0 w 103"/>
              <a:gd name="T7" fmla="*/ 2147483646 h 102"/>
              <a:gd name="T8" fmla="*/ 2147483646 w 103"/>
              <a:gd name="T9" fmla="*/ 0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2"/>
              <a:gd name="T17" fmla="*/ 103 w 103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2">
                <a:moveTo>
                  <a:pt x="51" y="0"/>
                </a:moveTo>
                <a:lnTo>
                  <a:pt x="103" y="51"/>
                </a:lnTo>
                <a:lnTo>
                  <a:pt x="51" y="102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42" name="Freeform 252">
            <a:extLst>
              <a:ext uri="{FF2B5EF4-FFF2-40B4-BE49-F238E27FC236}">
                <a16:creationId xmlns:a16="http://schemas.microsoft.com/office/drawing/2014/main" id="{B5AE11F9-B318-6BC1-9214-050CFF8AC323}"/>
              </a:ext>
            </a:extLst>
          </p:cNvPr>
          <p:cNvSpPr>
            <a:spLocks/>
          </p:cNvSpPr>
          <p:nvPr/>
        </p:nvSpPr>
        <p:spPr bwMode="auto">
          <a:xfrm>
            <a:off x="8335963" y="922338"/>
            <a:ext cx="39687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2"/>
                </a:lnTo>
                <a:lnTo>
                  <a:pt x="52" y="103"/>
                </a:lnTo>
                <a:lnTo>
                  <a:pt x="0" y="52"/>
                </a:lnTo>
                <a:lnTo>
                  <a:pt x="52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43" name="Freeform 253">
            <a:extLst>
              <a:ext uri="{FF2B5EF4-FFF2-40B4-BE49-F238E27FC236}">
                <a16:creationId xmlns:a16="http://schemas.microsoft.com/office/drawing/2014/main" id="{DC52D5AB-87AC-E141-F9C1-356C90B9B585}"/>
              </a:ext>
            </a:extLst>
          </p:cNvPr>
          <p:cNvSpPr>
            <a:spLocks/>
          </p:cNvSpPr>
          <p:nvPr/>
        </p:nvSpPr>
        <p:spPr bwMode="auto">
          <a:xfrm>
            <a:off x="8361363" y="925513"/>
            <a:ext cx="39687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2"/>
                </a:lnTo>
                <a:lnTo>
                  <a:pt x="52" y="103"/>
                </a:lnTo>
                <a:lnTo>
                  <a:pt x="0" y="52"/>
                </a:lnTo>
                <a:lnTo>
                  <a:pt x="52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44" name="Freeform 254">
            <a:extLst>
              <a:ext uri="{FF2B5EF4-FFF2-40B4-BE49-F238E27FC236}">
                <a16:creationId xmlns:a16="http://schemas.microsoft.com/office/drawing/2014/main" id="{108374DB-24EF-E9C0-F494-C18FFB3D5426}"/>
              </a:ext>
            </a:extLst>
          </p:cNvPr>
          <p:cNvSpPr>
            <a:spLocks/>
          </p:cNvSpPr>
          <p:nvPr/>
        </p:nvSpPr>
        <p:spPr bwMode="auto">
          <a:xfrm>
            <a:off x="8386763" y="930275"/>
            <a:ext cx="39687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1"/>
                </a:lnTo>
                <a:lnTo>
                  <a:pt x="51" y="103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45" name="Freeform 255">
            <a:extLst>
              <a:ext uri="{FF2B5EF4-FFF2-40B4-BE49-F238E27FC236}">
                <a16:creationId xmlns:a16="http://schemas.microsoft.com/office/drawing/2014/main" id="{D29913DE-F610-2B2E-18E0-0B9C5C2E948B}"/>
              </a:ext>
            </a:extLst>
          </p:cNvPr>
          <p:cNvSpPr>
            <a:spLocks/>
          </p:cNvSpPr>
          <p:nvPr/>
        </p:nvSpPr>
        <p:spPr bwMode="auto">
          <a:xfrm>
            <a:off x="8412163" y="935038"/>
            <a:ext cx="39687" cy="39687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1"/>
                </a:lnTo>
                <a:lnTo>
                  <a:pt x="51" y="103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46" name="Freeform 256">
            <a:extLst>
              <a:ext uri="{FF2B5EF4-FFF2-40B4-BE49-F238E27FC236}">
                <a16:creationId xmlns:a16="http://schemas.microsoft.com/office/drawing/2014/main" id="{C3514E40-792A-B75F-4761-15A894657235}"/>
              </a:ext>
            </a:extLst>
          </p:cNvPr>
          <p:cNvSpPr>
            <a:spLocks/>
          </p:cNvSpPr>
          <p:nvPr/>
        </p:nvSpPr>
        <p:spPr bwMode="auto">
          <a:xfrm>
            <a:off x="8437563" y="938213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2"/>
                </a:lnTo>
                <a:lnTo>
                  <a:pt x="52" y="103"/>
                </a:lnTo>
                <a:lnTo>
                  <a:pt x="0" y="52"/>
                </a:lnTo>
                <a:lnTo>
                  <a:pt x="52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47" name="Freeform 257">
            <a:extLst>
              <a:ext uri="{FF2B5EF4-FFF2-40B4-BE49-F238E27FC236}">
                <a16:creationId xmlns:a16="http://schemas.microsoft.com/office/drawing/2014/main" id="{EDBE1854-FDAA-A8F6-5FB7-A5E12C306380}"/>
              </a:ext>
            </a:extLst>
          </p:cNvPr>
          <p:cNvSpPr>
            <a:spLocks/>
          </p:cNvSpPr>
          <p:nvPr/>
        </p:nvSpPr>
        <p:spPr bwMode="auto">
          <a:xfrm>
            <a:off x="8462963" y="942975"/>
            <a:ext cx="41275" cy="39688"/>
          </a:xfrm>
          <a:custGeom>
            <a:avLst/>
            <a:gdLst>
              <a:gd name="T0" fmla="*/ 2147483646 w 102"/>
              <a:gd name="T1" fmla="*/ 0 h 102"/>
              <a:gd name="T2" fmla="*/ 2147483646 w 102"/>
              <a:gd name="T3" fmla="*/ 2147483646 h 102"/>
              <a:gd name="T4" fmla="*/ 2147483646 w 102"/>
              <a:gd name="T5" fmla="*/ 2147483646 h 102"/>
              <a:gd name="T6" fmla="*/ 0 w 102"/>
              <a:gd name="T7" fmla="*/ 2147483646 h 102"/>
              <a:gd name="T8" fmla="*/ 2147483646 w 102"/>
              <a:gd name="T9" fmla="*/ 0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2"/>
              <a:gd name="T16" fmla="*/ 0 h 102"/>
              <a:gd name="T17" fmla="*/ 102 w 102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2" h="102">
                <a:moveTo>
                  <a:pt x="51" y="0"/>
                </a:moveTo>
                <a:lnTo>
                  <a:pt x="102" y="51"/>
                </a:lnTo>
                <a:lnTo>
                  <a:pt x="51" y="102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48" name="Freeform 258">
            <a:extLst>
              <a:ext uri="{FF2B5EF4-FFF2-40B4-BE49-F238E27FC236}">
                <a16:creationId xmlns:a16="http://schemas.microsoft.com/office/drawing/2014/main" id="{4C793F1B-584F-6F3C-7F93-128A1A96A1A4}"/>
              </a:ext>
            </a:extLst>
          </p:cNvPr>
          <p:cNvSpPr>
            <a:spLocks/>
          </p:cNvSpPr>
          <p:nvPr/>
        </p:nvSpPr>
        <p:spPr bwMode="auto">
          <a:xfrm>
            <a:off x="8488363" y="946150"/>
            <a:ext cx="41275" cy="41275"/>
          </a:xfrm>
          <a:custGeom>
            <a:avLst/>
            <a:gdLst>
              <a:gd name="T0" fmla="*/ 2147483646 w 103"/>
              <a:gd name="T1" fmla="*/ 0 h 102"/>
              <a:gd name="T2" fmla="*/ 2147483646 w 103"/>
              <a:gd name="T3" fmla="*/ 2147483646 h 102"/>
              <a:gd name="T4" fmla="*/ 2147483646 w 103"/>
              <a:gd name="T5" fmla="*/ 2147483646 h 102"/>
              <a:gd name="T6" fmla="*/ 0 w 103"/>
              <a:gd name="T7" fmla="*/ 2147483646 h 102"/>
              <a:gd name="T8" fmla="*/ 2147483646 w 103"/>
              <a:gd name="T9" fmla="*/ 0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2"/>
              <a:gd name="T17" fmla="*/ 103 w 103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2">
                <a:moveTo>
                  <a:pt x="51" y="0"/>
                </a:moveTo>
                <a:lnTo>
                  <a:pt x="103" y="51"/>
                </a:lnTo>
                <a:lnTo>
                  <a:pt x="51" y="102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49" name="Freeform 259">
            <a:extLst>
              <a:ext uri="{FF2B5EF4-FFF2-40B4-BE49-F238E27FC236}">
                <a16:creationId xmlns:a16="http://schemas.microsoft.com/office/drawing/2014/main" id="{1DC607FD-A71D-1464-0BE0-EDA337BA9E8E}"/>
              </a:ext>
            </a:extLst>
          </p:cNvPr>
          <p:cNvSpPr>
            <a:spLocks/>
          </p:cNvSpPr>
          <p:nvPr/>
        </p:nvSpPr>
        <p:spPr bwMode="auto">
          <a:xfrm>
            <a:off x="8513763" y="949325"/>
            <a:ext cx="41275" cy="41275"/>
          </a:xfrm>
          <a:custGeom>
            <a:avLst/>
            <a:gdLst>
              <a:gd name="T0" fmla="*/ 2147483646 w 103"/>
              <a:gd name="T1" fmla="*/ 0 h 102"/>
              <a:gd name="T2" fmla="*/ 2147483646 w 103"/>
              <a:gd name="T3" fmla="*/ 2147483646 h 102"/>
              <a:gd name="T4" fmla="*/ 2147483646 w 103"/>
              <a:gd name="T5" fmla="*/ 2147483646 h 102"/>
              <a:gd name="T6" fmla="*/ 0 w 103"/>
              <a:gd name="T7" fmla="*/ 2147483646 h 102"/>
              <a:gd name="T8" fmla="*/ 2147483646 w 103"/>
              <a:gd name="T9" fmla="*/ 0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2"/>
              <a:gd name="T17" fmla="*/ 103 w 103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2">
                <a:moveTo>
                  <a:pt x="51" y="0"/>
                </a:moveTo>
                <a:lnTo>
                  <a:pt x="103" y="51"/>
                </a:lnTo>
                <a:lnTo>
                  <a:pt x="51" y="102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50" name="Freeform 260">
            <a:extLst>
              <a:ext uri="{FF2B5EF4-FFF2-40B4-BE49-F238E27FC236}">
                <a16:creationId xmlns:a16="http://schemas.microsoft.com/office/drawing/2014/main" id="{51281A0C-C0EA-DD3D-6423-825684465E4B}"/>
              </a:ext>
            </a:extLst>
          </p:cNvPr>
          <p:cNvSpPr>
            <a:spLocks/>
          </p:cNvSpPr>
          <p:nvPr/>
        </p:nvSpPr>
        <p:spPr bwMode="auto">
          <a:xfrm>
            <a:off x="8539163" y="952500"/>
            <a:ext cx="41275" cy="41275"/>
          </a:xfrm>
          <a:custGeom>
            <a:avLst/>
            <a:gdLst>
              <a:gd name="T0" fmla="*/ 2147483646 w 103"/>
              <a:gd name="T1" fmla="*/ 0 h 102"/>
              <a:gd name="T2" fmla="*/ 2147483646 w 103"/>
              <a:gd name="T3" fmla="*/ 2147483646 h 102"/>
              <a:gd name="T4" fmla="*/ 2147483646 w 103"/>
              <a:gd name="T5" fmla="*/ 2147483646 h 102"/>
              <a:gd name="T6" fmla="*/ 0 w 103"/>
              <a:gd name="T7" fmla="*/ 2147483646 h 102"/>
              <a:gd name="T8" fmla="*/ 2147483646 w 103"/>
              <a:gd name="T9" fmla="*/ 0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2"/>
              <a:gd name="T17" fmla="*/ 103 w 103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2">
                <a:moveTo>
                  <a:pt x="52" y="0"/>
                </a:moveTo>
                <a:lnTo>
                  <a:pt x="103" y="51"/>
                </a:lnTo>
                <a:lnTo>
                  <a:pt x="52" y="102"/>
                </a:lnTo>
                <a:lnTo>
                  <a:pt x="0" y="51"/>
                </a:lnTo>
                <a:lnTo>
                  <a:pt x="52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51" name="Freeform 261">
            <a:extLst>
              <a:ext uri="{FF2B5EF4-FFF2-40B4-BE49-F238E27FC236}">
                <a16:creationId xmlns:a16="http://schemas.microsoft.com/office/drawing/2014/main" id="{B820E6E9-0B31-796A-944B-833B37A36C0A}"/>
              </a:ext>
            </a:extLst>
          </p:cNvPr>
          <p:cNvSpPr>
            <a:spLocks/>
          </p:cNvSpPr>
          <p:nvPr/>
        </p:nvSpPr>
        <p:spPr bwMode="auto">
          <a:xfrm>
            <a:off x="8564563" y="957263"/>
            <a:ext cx="41275" cy="39687"/>
          </a:xfrm>
          <a:custGeom>
            <a:avLst/>
            <a:gdLst>
              <a:gd name="T0" fmla="*/ 2147483646 w 102"/>
              <a:gd name="T1" fmla="*/ 0 h 102"/>
              <a:gd name="T2" fmla="*/ 2147483646 w 102"/>
              <a:gd name="T3" fmla="*/ 2147483646 h 102"/>
              <a:gd name="T4" fmla="*/ 2147483646 w 102"/>
              <a:gd name="T5" fmla="*/ 2147483646 h 102"/>
              <a:gd name="T6" fmla="*/ 0 w 102"/>
              <a:gd name="T7" fmla="*/ 2147483646 h 102"/>
              <a:gd name="T8" fmla="*/ 2147483646 w 102"/>
              <a:gd name="T9" fmla="*/ 0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2"/>
              <a:gd name="T16" fmla="*/ 0 h 102"/>
              <a:gd name="T17" fmla="*/ 102 w 102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2" h="102">
                <a:moveTo>
                  <a:pt x="51" y="0"/>
                </a:moveTo>
                <a:lnTo>
                  <a:pt x="102" y="51"/>
                </a:lnTo>
                <a:lnTo>
                  <a:pt x="51" y="102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52" name="Freeform 262">
            <a:extLst>
              <a:ext uri="{FF2B5EF4-FFF2-40B4-BE49-F238E27FC236}">
                <a16:creationId xmlns:a16="http://schemas.microsoft.com/office/drawing/2014/main" id="{CEBF21FD-0DB0-19B6-21ED-95DFC20BC4FA}"/>
              </a:ext>
            </a:extLst>
          </p:cNvPr>
          <p:cNvSpPr>
            <a:spLocks/>
          </p:cNvSpPr>
          <p:nvPr/>
        </p:nvSpPr>
        <p:spPr bwMode="auto">
          <a:xfrm>
            <a:off x="8151813" y="1035050"/>
            <a:ext cx="433387" cy="74613"/>
          </a:xfrm>
          <a:custGeom>
            <a:avLst/>
            <a:gdLst>
              <a:gd name="T0" fmla="*/ 0 w 1093"/>
              <a:gd name="T1" fmla="*/ 2147483646 h 188"/>
              <a:gd name="T2" fmla="*/ 2147483646 w 1093"/>
              <a:gd name="T3" fmla="*/ 2147483646 h 188"/>
              <a:gd name="T4" fmla="*/ 2147483646 w 1093"/>
              <a:gd name="T5" fmla="*/ 2147483646 h 188"/>
              <a:gd name="T6" fmla="*/ 2147483646 w 1093"/>
              <a:gd name="T7" fmla="*/ 2147483646 h 188"/>
              <a:gd name="T8" fmla="*/ 2147483646 w 1093"/>
              <a:gd name="T9" fmla="*/ 2147483646 h 188"/>
              <a:gd name="T10" fmla="*/ 2147483646 w 1093"/>
              <a:gd name="T11" fmla="*/ 2147483646 h 188"/>
              <a:gd name="T12" fmla="*/ 2147483646 w 1093"/>
              <a:gd name="T13" fmla="*/ 2147483646 h 188"/>
              <a:gd name="T14" fmla="*/ 2147483646 w 1093"/>
              <a:gd name="T15" fmla="*/ 2147483646 h 188"/>
              <a:gd name="T16" fmla="*/ 2147483646 w 1093"/>
              <a:gd name="T17" fmla="*/ 2147483646 h 188"/>
              <a:gd name="T18" fmla="*/ 2147483646 w 1093"/>
              <a:gd name="T19" fmla="*/ 2147483646 h 188"/>
              <a:gd name="T20" fmla="*/ 2147483646 w 1093"/>
              <a:gd name="T21" fmla="*/ 2147483646 h 188"/>
              <a:gd name="T22" fmla="*/ 2147483646 w 1093"/>
              <a:gd name="T23" fmla="*/ 2147483646 h 188"/>
              <a:gd name="T24" fmla="*/ 2147483646 w 1093"/>
              <a:gd name="T25" fmla="*/ 2147483646 h 188"/>
              <a:gd name="T26" fmla="*/ 2147483646 w 1093"/>
              <a:gd name="T27" fmla="*/ 2147483646 h 188"/>
              <a:gd name="T28" fmla="*/ 2147483646 w 1093"/>
              <a:gd name="T29" fmla="*/ 2147483646 h 188"/>
              <a:gd name="T30" fmla="*/ 2147483646 w 1093"/>
              <a:gd name="T31" fmla="*/ 2147483646 h 188"/>
              <a:gd name="T32" fmla="*/ 2147483646 w 1093"/>
              <a:gd name="T33" fmla="*/ 2147483646 h 188"/>
              <a:gd name="T34" fmla="*/ 2147483646 w 1093"/>
              <a:gd name="T35" fmla="*/ 0 h 18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93"/>
              <a:gd name="T55" fmla="*/ 0 h 188"/>
              <a:gd name="T56" fmla="*/ 1093 w 1093"/>
              <a:gd name="T57" fmla="*/ 188 h 18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93" h="188">
                <a:moveTo>
                  <a:pt x="0" y="188"/>
                </a:moveTo>
                <a:lnTo>
                  <a:pt x="65" y="175"/>
                </a:lnTo>
                <a:lnTo>
                  <a:pt x="129" y="161"/>
                </a:lnTo>
                <a:lnTo>
                  <a:pt x="193" y="148"/>
                </a:lnTo>
                <a:lnTo>
                  <a:pt x="257" y="135"/>
                </a:lnTo>
                <a:lnTo>
                  <a:pt x="322" y="122"/>
                </a:lnTo>
                <a:lnTo>
                  <a:pt x="386" y="110"/>
                </a:lnTo>
                <a:lnTo>
                  <a:pt x="450" y="99"/>
                </a:lnTo>
                <a:lnTo>
                  <a:pt x="515" y="87"/>
                </a:lnTo>
                <a:lnTo>
                  <a:pt x="579" y="76"/>
                </a:lnTo>
                <a:lnTo>
                  <a:pt x="643" y="65"/>
                </a:lnTo>
                <a:lnTo>
                  <a:pt x="707" y="55"/>
                </a:lnTo>
                <a:lnTo>
                  <a:pt x="772" y="45"/>
                </a:lnTo>
                <a:lnTo>
                  <a:pt x="836" y="36"/>
                </a:lnTo>
                <a:lnTo>
                  <a:pt x="900" y="27"/>
                </a:lnTo>
                <a:lnTo>
                  <a:pt x="964" y="18"/>
                </a:lnTo>
                <a:lnTo>
                  <a:pt x="1029" y="9"/>
                </a:lnTo>
                <a:lnTo>
                  <a:pt x="109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0353" name="Group 263">
            <a:extLst>
              <a:ext uri="{FF2B5EF4-FFF2-40B4-BE49-F238E27FC236}">
                <a16:creationId xmlns:a16="http://schemas.microsoft.com/office/drawing/2014/main" id="{3E9B3922-6FBE-227F-FCB5-9ECABBDC63B4}"/>
              </a:ext>
            </a:extLst>
          </p:cNvPr>
          <p:cNvGrpSpPr>
            <a:grpSpLocks/>
          </p:cNvGrpSpPr>
          <p:nvPr/>
        </p:nvGrpSpPr>
        <p:grpSpPr bwMode="auto">
          <a:xfrm>
            <a:off x="5526088" y="860425"/>
            <a:ext cx="2574925" cy="3063875"/>
            <a:chOff x="3481" y="542"/>
            <a:chExt cx="1622" cy="1930"/>
          </a:xfrm>
        </p:grpSpPr>
        <p:sp>
          <p:nvSpPr>
            <p:cNvPr id="90522" name="Line 264">
              <a:extLst>
                <a:ext uri="{FF2B5EF4-FFF2-40B4-BE49-F238E27FC236}">
                  <a16:creationId xmlns:a16="http://schemas.microsoft.com/office/drawing/2014/main" id="{D3DAE3D8-6ABE-5415-8942-F74319E671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81" y="542"/>
              <a:ext cx="1" cy="1928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523" name="Freeform 265">
              <a:extLst>
                <a:ext uri="{FF2B5EF4-FFF2-40B4-BE49-F238E27FC236}">
                  <a16:creationId xmlns:a16="http://schemas.microsoft.com/office/drawing/2014/main" id="{28B43CAB-601A-25B4-3F13-7DCDF1089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2" y="549"/>
              <a:ext cx="1591" cy="1866"/>
            </a:xfrm>
            <a:custGeom>
              <a:avLst/>
              <a:gdLst>
                <a:gd name="T0" fmla="*/ 0 w 6363"/>
                <a:gd name="T1" fmla="*/ 0 h 7465"/>
                <a:gd name="T2" fmla="*/ 0 w 6363"/>
                <a:gd name="T3" fmla="*/ 0 h 7465"/>
                <a:gd name="T4" fmla="*/ 0 w 6363"/>
                <a:gd name="T5" fmla="*/ 0 h 7465"/>
                <a:gd name="T6" fmla="*/ 0 w 6363"/>
                <a:gd name="T7" fmla="*/ 0 h 7465"/>
                <a:gd name="T8" fmla="*/ 0 w 6363"/>
                <a:gd name="T9" fmla="*/ 0 h 7465"/>
                <a:gd name="T10" fmla="*/ 0 w 6363"/>
                <a:gd name="T11" fmla="*/ 0 h 7465"/>
                <a:gd name="T12" fmla="*/ 0 w 6363"/>
                <a:gd name="T13" fmla="*/ 0 h 7465"/>
                <a:gd name="T14" fmla="*/ 0 w 6363"/>
                <a:gd name="T15" fmla="*/ 0 h 7465"/>
                <a:gd name="T16" fmla="*/ 0 w 6363"/>
                <a:gd name="T17" fmla="*/ 0 h 7465"/>
                <a:gd name="T18" fmla="*/ 0 w 6363"/>
                <a:gd name="T19" fmla="*/ 0 h 7465"/>
                <a:gd name="T20" fmla="*/ 0 w 6363"/>
                <a:gd name="T21" fmla="*/ 0 h 7465"/>
                <a:gd name="T22" fmla="*/ 0 w 6363"/>
                <a:gd name="T23" fmla="*/ 0 h 7465"/>
                <a:gd name="T24" fmla="*/ 0 w 6363"/>
                <a:gd name="T25" fmla="*/ 0 h 7465"/>
                <a:gd name="T26" fmla="*/ 0 w 6363"/>
                <a:gd name="T27" fmla="*/ 0 h 7465"/>
                <a:gd name="T28" fmla="*/ 0 w 6363"/>
                <a:gd name="T29" fmla="*/ 0 h 7465"/>
                <a:gd name="T30" fmla="*/ 0 w 6363"/>
                <a:gd name="T31" fmla="*/ 0 h 7465"/>
                <a:gd name="T32" fmla="*/ 0 w 6363"/>
                <a:gd name="T33" fmla="*/ 0 h 7465"/>
                <a:gd name="T34" fmla="*/ 0 w 6363"/>
                <a:gd name="T35" fmla="*/ 0 h 7465"/>
                <a:gd name="T36" fmla="*/ 0 w 6363"/>
                <a:gd name="T37" fmla="*/ 0 h 7465"/>
                <a:gd name="T38" fmla="*/ 0 w 6363"/>
                <a:gd name="T39" fmla="*/ 0 h 7465"/>
                <a:gd name="T40" fmla="*/ 0 w 6363"/>
                <a:gd name="T41" fmla="*/ 0 h 7465"/>
                <a:gd name="T42" fmla="*/ 0 w 6363"/>
                <a:gd name="T43" fmla="*/ 0 h 7465"/>
                <a:gd name="T44" fmla="*/ 0 w 6363"/>
                <a:gd name="T45" fmla="*/ 0 h 7465"/>
                <a:gd name="T46" fmla="*/ 0 w 6363"/>
                <a:gd name="T47" fmla="*/ 0 h 7465"/>
                <a:gd name="T48" fmla="*/ 0 w 6363"/>
                <a:gd name="T49" fmla="*/ 0 h 7465"/>
                <a:gd name="T50" fmla="*/ 0 w 6363"/>
                <a:gd name="T51" fmla="*/ 0 h 7465"/>
                <a:gd name="T52" fmla="*/ 0 w 6363"/>
                <a:gd name="T53" fmla="*/ 0 h 7465"/>
                <a:gd name="T54" fmla="*/ 0 w 6363"/>
                <a:gd name="T55" fmla="*/ 0 h 7465"/>
                <a:gd name="T56" fmla="*/ 0 w 6363"/>
                <a:gd name="T57" fmla="*/ 0 h 7465"/>
                <a:gd name="T58" fmla="*/ 0 w 6363"/>
                <a:gd name="T59" fmla="*/ 0 h 7465"/>
                <a:gd name="T60" fmla="*/ 0 w 6363"/>
                <a:gd name="T61" fmla="*/ 0 h 7465"/>
                <a:gd name="T62" fmla="*/ 0 w 6363"/>
                <a:gd name="T63" fmla="*/ 0 h 7465"/>
                <a:gd name="T64" fmla="*/ 0 w 6363"/>
                <a:gd name="T65" fmla="*/ 0 h 7465"/>
                <a:gd name="T66" fmla="*/ 0 w 6363"/>
                <a:gd name="T67" fmla="*/ 0 h 7465"/>
                <a:gd name="T68" fmla="*/ 0 w 6363"/>
                <a:gd name="T69" fmla="*/ 0 h 7465"/>
                <a:gd name="T70" fmla="*/ 0 w 6363"/>
                <a:gd name="T71" fmla="*/ 0 h 7465"/>
                <a:gd name="T72" fmla="*/ 0 w 6363"/>
                <a:gd name="T73" fmla="*/ 0 h 7465"/>
                <a:gd name="T74" fmla="*/ 0 w 6363"/>
                <a:gd name="T75" fmla="*/ 0 h 7465"/>
                <a:gd name="T76" fmla="*/ 0 w 6363"/>
                <a:gd name="T77" fmla="*/ 0 h 7465"/>
                <a:gd name="T78" fmla="*/ 0 w 6363"/>
                <a:gd name="T79" fmla="*/ 0 h 7465"/>
                <a:gd name="T80" fmla="*/ 0 w 6363"/>
                <a:gd name="T81" fmla="*/ 0 h 7465"/>
                <a:gd name="T82" fmla="*/ 0 w 6363"/>
                <a:gd name="T83" fmla="*/ 0 h 7465"/>
                <a:gd name="T84" fmla="*/ 0 w 6363"/>
                <a:gd name="T85" fmla="*/ 0 h 7465"/>
                <a:gd name="T86" fmla="*/ 0 w 6363"/>
                <a:gd name="T87" fmla="*/ 0 h 7465"/>
                <a:gd name="T88" fmla="*/ 0 w 6363"/>
                <a:gd name="T89" fmla="*/ 0 h 7465"/>
                <a:gd name="T90" fmla="*/ 0 w 6363"/>
                <a:gd name="T91" fmla="*/ 0 h 7465"/>
                <a:gd name="T92" fmla="*/ 0 w 6363"/>
                <a:gd name="T93" fmla="*/ 0 h 7465"/>
                <a:gd name="T94" fmla="*/ 0 w 6363"/>
                <a:gd name="T95" fmla="*/ 0 h 7465"/>
                <a:gd name="T96" fmla="*/ 0 w 6363"/>
                <a:gd name="T97" fmla="*/ 0 h 7465"/>
                <a:gd name="T98" fmla="*/ 0 w 6363"/>
                <a:gd name="T99" fmla="*/ 0 h 746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363"/>
                <a:gd name="T151" fmla="*/ 0 h 7465"/>
                <a:gd name="T152" fmla="*/ 6363 w 6363"/>
                <a:gd name="T153" fmla="*/ 7465 h 746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363" h="7465">
                  <a:moveTo>
                    <a:pt x="0" y="7465"/>
                  </a:moveTo>
                  <a:lnTo>
                    <a:pt x="65" y="7233"/>
                  </a:lnTo>
                  <a:lnTo>
                    <a:pt x="129" y="7007"/>
                  </a:lnTo>
                  <a:lnTo>
                    <a:pt x="193" y="6787"/>
                  </a:lnTo>
                  <a:lnTo>
                    <a:pt x="257" y="6574"/>
                  </a:lnTo>
                  <a:lnTo>
                    <a:pt x="322" y="6365"/>
                  </a:lnTo>
                  <a:lnTo>
                    <a:pt x="386" y="6162"/>
                  </a:lnTo>
                  <a:lnTo>
                    <a:pt x="450" y="5966"/>
                  </a:lnTo>
                  <a:lnTo>
                    <a:pt x="515" y="5773"/>
                  </a:lnTo>
                  <a:lnTo>
                    <a:pt x="579" y="5586"/>
                  </a:lnTo>
                  <a:lnTo>
                    <a:pt x="643" y="5404"/>
                  </a:lnTo>
                  <a:lnTo>
                    <a:pt x="707" y="5227"/>
                  </a:lnTo>
                  <a:lnTo>
                    <a:pt x="772" y="5054"/>
                  </a:lnTo>
                  <a:lnTo>
                    <a:pt x="836" y="4887"/>
                  </a:lnTo>
                  <a:lnTo>
                    <a:pt x="900" y="4723"/>
                  </a:lnTo>
                  <a:lnTo>
                    <a:pt x="965" y="4564"/>
                  </a:lnTo>
                  <a:lnTo>
                    <a:pt x="1029" y="4409"/>
                  </a:lnTo>
                  <a:lnTo>
                    <a:pt x="1093" y="4259"/>
                  </a:lnTo>
                  <a:lnTo>
                    <a:pt x="1157" y="4112"/>
                  </a:lnTo>
                  <a:lnTo>
                    <a:pt x="1222" y="3969"/>
                  </a:lnTo>
                  <a:lnTo>
                    <a:pt x="1286" y="3830"/>
                  </a:lnTo>
                  <a:lnTo>
                    <a:pt x="1350" y="3695"/>
                  </a:lnTo>
                  <a:lnTo>
                    <a:pt x="1414" y="3563"/>
                  </a:lnTo>
                  <a:lnTo>
                    <a:pt x="1479" y="3435"/>
                  </a:lnTo>
                  <a:lnTo>
                    <a:pt x="1543" y="3310"/>
                  </a:lnTo>
                  <a:lnTo>
                    <a:pt x="1607" y="3189"/>
                  </a:lnTo>
                  <a:lnTo>
                    <a:pt x="1672" y="3071"/>
                  </a:lnTo>
                  <a:lnTo>
                    <a:pt x="1736" y="2956"/>
                  </a:lnTo>
                  <a:lnTo>
                    <a:pt x="1800" y="2844"/>
                  </a:lnTo>
                  <a:lnTo>
                    <a:pt x="1864" y="2735"/>
                  </a:lnTo>
                  <a:lnTo>
                    <a:pt x="1929" y="2629"/>
                  </a:lnTo>
                  <a:lnTo>
                    <a:pt x="1993" y="2526"/>
                  </a:lnTo>
                  <a:lnTo>
                    <a:pt x="2057" y="2425"/>
                  </a:lnTo>
                  <a:lnTo>
                    <a:pt x="2122" y="2326"/>
                  </a:lnTo>
                  <a:lnTo>
                    <a:pt x="2186" y="2231"/>
                  </a:lnTo>
                  <a:lnTo>
                    <a:pt x="2250" y="2139"/>
                  </a:lnTo>
                  <a:lnTo>
                    <a:pt x="2314" y="2047"/>
                  </a:lnTo>
                  <a:lnTo>
                    <a:pt x="2379" y="1960"/>
                  </a:lnTo>
                  <a:lnTo>
                    <a:pt x="2443" y="1874"/>
                  </a:lnTo>
                  <a:lnTo>
                    <a:pt x="2507" y="1789"/>
                  </a:lnTo>
                  <a:lnTo>
                    <a:pt x="2572" y="1708"/>
                  </a:lnTo>
                  <a:lnTo>
                    <a:pt x="2636" y="1628"/>
                  </a:lnTo>
                  <a:lnTo>
                    <a:pt x="2700" y="1550"/>
                  </a:lnTo>
                  <a:lnTo>
                    <a:pt x="2764" y="1474"/>
                  </a:lnTo>
                  <a:lnTo>
                    <a:pt x="2829" y="1401"/>
                  </a:lnTo>
                  <a:lnTo>
                    <a:pt x="2893" y="1329"/>
                  </a:lnTo>
                  <a:lnTo>
                    <a:pt x="2957" y="1258"/>
                  </a:lnTo>
                  <a:lnTo>
                    <a:pt x="3021" y="1189"/>
                  </a:lnTo>
                  <a:lnTo>
                    <a:pt x="3086" y="1122"/>
                  </a:lnTo>
                  <a:lnTo>
                    <a:pt x="3150" y="1056"/>
                  </a:lnTo>
                  <a:lnTo>
                    <a:pt x="3214" y="993"/>
                  </a:lnTo>
                  <a:lnTo>
                    <a:pt x="3277" y="932"/>
                  </a:lnTo>
                  <a:lnTo>
                    <a:pt x="3342" y="871"/>
                  </a:lnTo>
                  <a:lnTo>
                    <a:pt x="3406" y="813"/>
                  </a:lnTo>
                  <a:lnTo>
                    <a:pt x="3470" y="757"/>
                  </a:lnTo>
                  <a:lnTo>
                    <a:pt x="3534" y="702"/>
                  </a:lnTo>
                  <a:lnTo>
                    <a:pt x="3599" y="649"/>
                  </a:lnTo>
                  <a:lnTo>
                    <a:pt x="3663" y="599"/>
                  </a:lnTo>
                  <a:lnTo>
                    <a:pt x="3727" y="550"/>
                  </a:lnTo>
                  <a:lnTo>
                    <a:pt x="3792" y="504"/>
                  </a:lnTo>
                  <a:lnTo>
                    <a:pt x="3856" y="460"/>
                  </a:lnTo>
                  <a:lnTo>
                    <a:pt x="3920" y="417"/>
                  </a:lnTo>
                  <a:lnTo>
                    <a:pt x="3984" y="378"/>
                  </a:lnTo>
                  <a:lnTo>
                    <a:pt x="4049" y="340"/>
                  </a:lnTo>
                  <a:lnTo>
                    <a:pt x="4113" y="306"/>
                  </a:lnTo>
                  <a:lnTo>
                    <a:pt x="4177" y="272"/>
                  </a:lnTo>
                  <a:lnTo>
                    <a:pt x="4242" y="241"/>
                  </a:lnTo>
                  <a:lnTo>
                    <a:pt x="4306" y="213"/>
                  </a:lnTo>
                  <a:lnTo>
                    <a:pt x="4370" y="186"/>
                  </a:lnTo>
                  <a:lnTo>
                    <a:pt x="4434" y="162"/>
                  </a:lnTo>
                  <a:lnTo>
                    <a:pt x="4499" y="138"/>
                  </a:lnTo>
                  <a:lnTo>
                    <a:pt x="4563" y="119"/>
                  </a:lnTo>
                  <a:lnTo>
                    <a:pt x="4627" y="100"/>
                  </a:lnTo>
                  <a:lnTo>
                    <a:pt x="4691" y="83"/>
                  </a:lnTo>
                  <a:lnTo>
                    <a:pt x="4756" y="68"/>
                  </a:lnTo>
                  <a:lnTo>
                    <a:pt x="4820" y="55"/>
                  </a:lnTo>
                  <a:lnTo>
                    <a:pt x="4884" y="43"/>
                  </a:lnTo>
                  <a:lnTo>
                    <a:pt x="4949" y="33"/>
                  </a:lnTo>
                  <a:lnTo>
                    <a:pt x="5013" y="24"/>
                  </a:lnTo>
                  <a:lnTo>
                    <a:pt x="5077" y="18"/>
                  </a:lnTo>
                  <a:lnTo>
                    <a:pt x="5141" y="11"/>
                  </a:lnTo>
                  <a:lnTo>
                    <a:pt x="5206" y="6"/>
                  </a:lnTo>
                  <a:lnTo>
                    <a:pt x="5270" y="3"/>
                  </a:lnTo>
                  <a:lnTo>
                    <a:pt x="5334" y="1"/>
                  </a:lnTo>
                  <a:lnTo>
                    <a:pt x="5399" y="0"/>
                  </a:lnTo>
                  <a:lnTo>
                    <a:pt x="5463" y="0"/>
                  </a:lnTo>
                  <a:lnTo>
                    <a:pt x="5527" y="1"/>
                  </a:lnTo>
                  <a:lnTo>
                    <a:pt x="5591" y="2"/>
                  </a:lnTo>
                  <a:lnTo>
                    <a:pt x="5656" y="5"/>
                  </a:lnTo>
                  <a:lnTo>
                    <a:pt x="5720" y="9"/>
                  </a:lnTo>
                  <a:lnTo>
                    <a:pt x="5784" y="12"/>
                  </a:lnTo>
                  <a:lnTo>
                    <a:pt x="5848" y="18"/>
                  </a:lnTo>
                  <a:lnTo>
                    <a:pt x="5913" y="23"/>
                  </a:lnTo>
                  <a:lnTo>
                    <a:pt x="5977" y="29"/>
                  </a:lnTo>
                  <a:lnTo>
                    <a:pt x="6041" y="36"/>
                  </a:lnTo>
                  <a:lnTo>
                    <a:pt x="6106" y="43"/>
                  </a:lnTo>
                  <a:lnTo>
                    <a:pt x="6170" y="51"/>
                  </a:lnTo>
                  <a:lnTo>
                    <a:pt x="6234" y="59"/>
                  </a:lnTo>
                  <a:lnTo>
                    <a:pt x="6298" y="68"/>
                  </a:lnTo>
                  <a:lnTo>
                    <a:pt x="6363" y="7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524" name="Freeform 266">
              <a:extLst>
                <a:ext uri="{FF2B5EF4-FFF2-40B4-BE49-F238E27FC236}">
                  <a16:creationId xmlns:a16="http://schemas.microsoft.com/office/drawing/2014/main" id="{B02E9F25-F88C-D535-C28D-0108F4F74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1" y="2288"/>
              <a:ext cx="26" cy="25"/>
            </a:xfrm>
            <a:custGeom>
              <a:avLst/>
              <a:gdLst>
                <a:gd name="T0" fmla="*/ 0 w 103"/>
                <a:gd name="T1" fmla="*/ 0 h 102"/>
                <a:gd name="T2" fmla="*/ 0 w 103"/>
                <a:gd name="T3" fmla="*/ 0 h 102"/>
                <a:gd name="T4" fmla="*/ 0 w 103"/>
                <a:gd name="T5" fmla="*/ 0 h 102"/>
                <a:gd name="T6" fmla="*/ 0 w 103"/>
                <a:gd name="T7" fmla="*/ 0 h 102"/>
                <a:gd name="T8" fmla="*/ 0 w 103"/>
                <a:gd name="T9" fmla="*/ 0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"/>
                <a:gd name="T16" fmla="*/ 0 h 102"/>
                <a:gd name="T17" fmla="*/ 103 w 103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" h="102">
                  <a:moveTo>
                    <a:pt x="52" y="0"/>
                  </a:moveTo>
                  <a:lnTo>
                    <a:pt x="103" y="51"/>
                  </a:lnTo>
                  <a:lnTo>
                    <a:pt x="52" y="102"/>
                  </a:lnTo>
                  <a:lnTo>
                    <a:pt x="0" y="5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25" name="Freeform 267">
              <a:extLst>
                <a:ext uri="{FF2B5EF4-FFF2-40B4-BE49-F238E27FC236}">
                  <a16:creationId xmlns:a16="http://schemas.microsoft.com/office/drawing/2014/main" id="{5CE60A45-681F-0B0F-804F-E88A8932E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0" y="2127"/>
              <a:ext cx="25" cy="26"/>
            </a:xfrm>
            <a:custGeom>
              <a:avLst/>
              <a:gdLst>
                <a:gd name="T0" fmla="*/ 0 w 103"/>
                <a:gd name="T1" fmla="*/ 0 h 103"/>
                <a:gd name="T2" fmla="*/ 0 w 103"/>
                <a:gd name="T3" fmla="*/ 0 h 103"/>
                <a:gd name="T4" fmla="*/ 0 w 103"/>
                <a:gd name="T5" fmla="*/ 0 h 103"/>
                <a:gd name="T6" fmla="*/ 0 w 103"/>
                <a:gd name="T7" fmla="*/ 0 h 103"/>
                <a:gd name="T8" fmla="*/ 0 w 103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"/>
                <a:gd name="T16" fmla="*/ 0 h 103"/>
                <a:gd name="T17" fmla="*/ 103 w 103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" h="103">
                  <a:moveTo>
                    <a:pt x="52" y="0"/>
                  </a:moveTo>
                  <a:lnTo>
                    <a:pt x="103" y="51"/>
                  </a:lnTo>
                  <a:lnTo>
                    <a:pt x="52" y="103"/>
                  </a:lnTo>
                  <a:lnTo>
                    <a:pt x="0" y="5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26" name="Freeform 268">
              <a:extLst>
                <a:ext uri="{FF2B5EF4-FFF2-40B4-BE49-F238E27FC236}">
                  <a16:creationId xmlns:a16="http://schemas.microsoft.com/office/drawing/2014/main" id="{DD21CB9D-5DCE-DA8A-F176-321BFA024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8" y="1979"/>
              <a:ext cx="25" cy="26"/>
            </a:xfrm>
            <a:custGeom>
              <a:avLst/>
              <a:gdLst>
                <a:gd name="T0" fmla="*/ 0 w 103"/>
                <a:gd name="T1" fmla="*/ 0 h 103"/>
                <a:gd name="T2" fmla="*/ 0 w 103"/>
                <a:gd name="T3" fmla="*/ 0 h 103"/>
                <a:gd name="T4" fmla="*/ 0 w 103"/>
                <a:gd name="T5" fmla="*/ 0 h 103"/>
                <a:gd name="T6" fmla="*/ 0 w 103"/>
                <a:gd name="T7" fmla="*/ 0 h 103"/>
                <a:gd name="T8" fmla="*/ 0 w 103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"/>
                <a:gd name="T16" fmla="*/ 0 h 103"/>
                <a:gd name="T17" fmla="*/ 103 w 103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" h="103">
                  <a:moveTo>
                    <a:pt x="52" y="0"/>
                  </a:moveTo>
                  <a:lnTo>
                    <a:pt x="103" y="52"/>
                  </a:lnTo>
                  <a:lnTo>
                    <a:pt x="52" y="103"/>
                  </a:lnTo>
                  <a:lnTo>
                    <a:pt x="0" y="52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27" name="Freeform 269">
              <a:extLst>
                <a:ext uri="{FF2B5EF4-FFF2-40B4-BE49-F238E27FC236}">
                  <a16:creationId xmlns:a16="http://schemas.microsoft.com/office/drawing/2014/main" id="{B1A0215F-F95B-588C-8D3A-20F0EF963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6" y="1843"/>
              <a:ext cx="26" cy="25"/>
            </a:xfrm>
            <a:custGeom>
              <a:avLst/>
              <a:gdLst>
                <a:gd name="T0" fmla="*/ 0 w 103"/>
                <a:gd name="T1" fmla="*/ 0 h 103"/>
                <a:gd name="T2" fmla="*/ 0 w 103"/>
                <a:gd name="T3" fmla="*/ 0 h 103"/>
                <a:gd name="T4" fmla="*/ 0 w 103"/>
                <a:gd name="T5" fmla="*/ 0 h 103"/>
                <a:gd name="T6" fmla="*/ 0 w 103"/>
                <a:gd name="T7" fmla="*/ 0 h 103"/>
                <a:gd name="T8" fmla="*/ 0 w 103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"/>
                <a:gd name="T16" fmla="*/ 0 h 103"/>
                <a:gd name="T17" fmla="*/ 103 w 103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" h="103">
                  <a:moveTo>
                    <a:pt x="51" y="0"/>
                  </a:moveTo>
                  <a:lnTo>
                    <a:pt x="103" y="52"/>
                  </a:lnTo>
                  <a:lnTo>
                    <a:pt x="51" y="103"/>
                  </a:lnTo>
                  <a:lnTo>
                    <a:pt x="0" y="5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28" name="Freeform 270">
              <a:extLst>
                <a:ext uri="{FF2B5EF4-FFF2-40B4-BE49-F238E27FC236}">
                  <a16:creationId xmlns:a16="http://schemas.microsoft.com/office/drawing/2014/main" id="{ED99BFF2-2E13-8007-B94E-C6FC08277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1677"/>
              <a:ext cx="26" cy="26"/>
            </a:xfrm>
            <a:custGeom>
              <a:avLst/>
              <a:gdLst>
                <a:gd name="T0" fmla="*/ 0 w 103"/>
                <a:gd name="T1" fmla="*/ 0 h 103"/>
                <a:gd name="T2" fmla="*/ 0 w 103"/>
                <a:gd name="T3" fmla="*/ 0 h 103"/>
                <a:gd name="T4" fmla="*/ 0 w 103"/>
                <a:gd name="T5" fmla="*/ 0 h 103"/>
                <a:gd name="T6" fmla="*/ 0 w 103"/>
                <a:gd name="T7" fmla="*/ 0 h 103"/>
                <a:gd name="T8" fmla="*/ 0 w 103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"/>
                <a:gd name="T16" fmla="*/ 0 h 103"/>
                <a:gd name="T17" fmla="*/ 103 w 103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" h="103">
                  <a:moveTo>
                    <a:pt x="52" y="0"/>
                  </a:moveTo>
                  <a:lnTo>
                    <a:pt x="103" y="51"/>
                  </a:lnTo>
                  <a:lnTo>
                    <a:pt x="52" y="103"/>
                  </a:lnTo>
                  <a:lnTo>
                    <a:pt x="0" y="5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29" name="Freeform 271">
              <a:extLst>
                <a:ext uri="{FF2B5EF4-FFF2-40B4-BE49-F238E27FC236}">
                  <a16:creationId xmlns:a16="http://schemas.microsoft.com/office/drawing/2014/main" id="{26F29112-A935-5CE6-AAB4-F03E4448C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" y="1528"/>
              <a:ext cx="25" cy="26"/>
            </a:xfrm>
            <a:custGeom>
              <a:avLst/>
              <a:gdLst>
                <a:gd name="T0" fmla="*/ 0 w 103"/>
                <a:gd name="T1" fmla="*/ 0 h 103"/>
                <a:gd name="T2" fmla="*/ 0 w 103"/>
                <a:gd name="T3" fmla="*/ 0 h 103"/>
                <a:gd name="T4" fmla="*/ 0 w 103"/>
                <a:gd name="T5" fmla="*/ 0 h 103"/>
                <a:gd name="T6" fmla="*/ 0 w 103"/>
                <a:gd name="T7" fmla="*/ 0 h 103"/>
                <a:gd name="T8" fmla="*/ 0 w 103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"/>
                <a:gd name="T16" fmla="*/ 0 h 103"/>
                <a:gd name="T17" fmla="*/ 103 w 103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" h="103">
                  <a:moveTo>
                    <a:pt x="52" y="0"/>
                  </a:moveTo>
                  <a:lnTo>
                    <a:pt x="103" y="51"/>
                  </a:lnTo>
                  <a:lnTo>
                    <a:pt x="52" y="103"/>
                  </a:lnTo>
                  <a:lnTo>
                    <a:pt x="0" y="5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30" name="Freeform 272">
              <a:extLst>
                <a:ext uri="{FF2B5EF4-FFF2-40B4-BE49-F238E27FC236}">
                  <a16:creationId xmlns:a16="http://schemas.microsoft.com/office/drawing/2014/main" id="{E236F41C-6F5E-C375-CA5F-5D2D6A1F8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5" y="1363"/>
              <a:ext cx="26" cy="26"/>
            </a:xfrm>
            <a:custGeom>
              <a:avLst/>
              <a:gdLst>
                <a:gd name="T0" fmla="*/ 0 w 102"/>
                <a:gd name="T1" fmla="*/ 0 h 103"/>
                <a:gd name="T2" fmla="*/ 0 w 102"/>
                <a:gd name="T3" fmla="*/ 0 h 103"/>
                <a:gd name="T4" fmla="*/ 0 w 102"/>
                <a:gd name="T5" fmla="*/ 0 h 103"/>
                <a:gd name="T6" fmla="*/ 0 w 102"/>
                <a:gd name="T7" fmla="*/ 0 h 103"/>
                <a:gd name="T8" fmla="*/ 0 w 102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103"/>
                <a:gd name="T17" fmla="*/ 102 w 102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103">
                  <a:moveTo>
                    <a:pt x="51" y="0"/>
                  </a:moveTo>
                  <a:lnTo>
                    <a:pt x="102" y="52"/>
                  </a:lnTo>
                  <a:lnTo>
                    <a:pt x="51" y="103"/>
                  </a:lnTo>
                  <a:lnTo>
                    <a:pt x="0" y="5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31" name="Freeform 273">
              <a:extLst>
                <a:ext uri="{FF2B5EF4-FFF2-40B4-BE49-F238E27FC236}">
                  <a16:creationId xmlns:a16="http://schemas.microsoft.com/office/drawing/2014/main" id="{B0364C7E-C463-5F93-627B-3DA2D496E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9" y="1247"/>
              <a:ext cx="26" cy="26"/>
            </a:xfrm>
            <a:custGeom>
              <a:avLst/>
              <a:gdLst>
                <a:gd name="T0" fmla="*/ 0 w 103"/>
                <a:gd name="T1" fmla="*/ 0 h 103"/>
                <a:gd name="T2" fmla="*/ 0 w 103"/>
                <a:gd name="T3" fmla="*/ 0 h 103"/>
                <a:gd name="T4" fmla="*/ 0 w 103"/>
                <a:gd name="T5" fmla="*/ 0 h 103"/>
                <a:gd name="T6" fmla="*/ 0 w 103"/>
                <a:gd name="T7" fmla="*/ 0 h 103"/>
                <a:gd name="T8" fmla="*/ 0 w 103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"/>
                <a:gd name="T16" fmla="*/ 0 h 103"/>
                <a:gd name="T17" fmla="*/ 103 w 103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" h="103">
                  <a:moveTo>
                    <a:pt x="51" y="0"/>
                  </a:moveTo>
                  <a:lnTo>
                    <a:pt x="103" y="51"/>
                  </a:lnTo>
                  <a:lnTo>
                    <a:pt x="51" y="103"/>
                  </a:lnTo>
                  <a:lnTo>
                    <a:pt x="0" y="5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32" name="Freeform 274">
              <a:extLst>
                <a:ext uri="{FF2B5EF4-FFF2-40B4-BE49-F238E27FC236}">
                  <a16:creationId xmlns:a16="http://schemas.microsoft.com/office/drawing/2014/main" id="{CEA85FF2-9BA6-AF35-43D3-1BE535EEB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0" y="1117"/>
              <a:ext cx="25" cy="26"/>
            </a:xfrm>
            <a:custGeom>
              <a:avLst/>
              <a:gdLst>
                <a:gd name="T0" fmla="*/ 0 w 103"/>
                <a:gd name="T1" fmla="*/ 0 h 103"/>
                <a:gd name="T2" fmla="*/ 0 w 103"/>
                <a:gd name="T3" fmla="*/ 0 h 103"/>
                <a:gd name="T4" fmla="*/ 0 w 103"/>
                <a:gd name="T5" fmla="*/ 0 h 103"/>
                <a:gd name="T6" fmla="*/ 0 w 103"/>
                <a:gd name="T7" fmla="*/ 0 h 103"/>
                <a:gd name="T8" fmla="*/ 0 w 103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"/>
                <a:gd name="T16" fmla="*/ 0 h 103"/>
                <a:gd name="T17" fmla="*/ 103 w 103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" h="103">
                  <a:moveTo>
                    <a:pt x="52" y="0"/>
                  </a:moveTo>
                  <a:lnTo>
                    <a:pt x="103" y="51"/>
                  </a:lnTo>
                  <a:lnTo>
                    <a:pt x="52" y="103"/>
                  </a:lnTo>
                  <a:lnTo>
                    <a:pt x="0" y="5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33" name="Freeform 275">
              <a:extLst>
                <a:ext uri="{FF2B5EF4-FFF2-40B4-BE49-F238E27FC236}">
                  <a16:creationId xmlns:a16="http://schemas.microsoft.com/office/drawing/2014/main" id="{53FB030C-7308-07AC-F611-9E5407EF6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1" y="2446"/>
              <a:ext cx="26" cy="26"/>
            </a:xfrm>
            <a:custGeom>
              <a:avLst/>
              <a:gdLst>
                <a:gd name="T0" fmla="*/ 0 w 103"/>
                <a:gd name="T1" fmla="*/ 0 h 102"/>
                <a:gd name="T2" fmla="*/ 0 w 103"/>
                <a:gd name="T3" fmla="*/ 0 h 102"/>
                <a:gd name="T4" fmla="*/ 0 w 103"/>
                <a:gd name="T5" fmla="*/ 0 h 102"/>
                <a:gd name="T6" fmla="*/ 0 w 103"/>
                <a:gd name="T7" fmla="*/ 0 h 102"/>
                <a:gd name="T8" fmla="*/ 0 w 103"/>
                <a:gd name="T9" fmla="*/ 0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"/>
                <a:gd name="T16" fmla="*/ 0 h 102"/>
                <a:gd name="T17" fmla="*/ 103 w 103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" h="102">
                  <a:moveTo>
                    <a:pt x="52" y="0"/>
                  </a:moveTo>
                  <a:lnTo>
                    <a:pt x="103" y="51"/>
                  </a:lnTo>
                  <a:lnTo>
                    <a:pt x="52" y="102"/>
                  </a:lnTo>
                  <a:lnTo>
                    <a:pt x="0" y="5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0354" name="Freeform 276">
            <a:extLst>
              <a:ext uri="{FF2B5EF4-FFF2-40B4-BE49-F238E27FC236}">
                <a16:creationId xmlns:a16="http://schemas.microsoft.com/office/drawing/2014/main" id="{98753826-29D0-85F0-5AE6-08A7267F08CB}"/>
              </a:ext>
            </a:extLst>
          </p:cNvPr>
          <p:cNvSpPr>
            <a:spLocks/>
          </p:cNvSpPr>
          <p:nvPr/>
        </p:nvSpPr>
        <p:spPr bwMode="auto">
          <a:xfrm>
            <a:off x="5657850" y="3729038"/>
            <a:ext cx="39688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55" name="Freeform 277">
            <a:extLst>
              <a:ext uri="{FF2B5EF4-FFF2-40B4-BE49-F238E27FC236}">
                <a16:creationId xmlns:a16="http://schemas.microsoft.com/office/drawing/2014/main" id="{C370FD02-F26B-6C9D-0D97-76253538A3D9}"/>
              </a:ext>
            </a:extLst>
          </p:cNvPr>
          <p:cNvSpPr>
            <a:spLocks/>
          </p:cNvSpPr>
          <p:nvPr/>
        </p:nvSpPr>
        <p:spPr bwMode="auto">
          <a:xfrm>
            <a:off x="5683250" y="3651250"/>
            <a:ext cx="39688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1"/>
                </a:lnTo>
                <a:lnTo>
                  <a:pt x="52" y="103"/>
                </a:lnTo>
                <a:lnTo>
                  <a:pt x="0" y="51"/>
                </a:lnTo>
                <a:lnTo>
                  <a:pt x="52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56" name="Freeform 278">
            <a:extLst>
              <a:ext uri="{FF2B5EF4-FFF2-40B4-BE49-F238E27FC236}">
                <a16:creationId xmlns:a16="http://schemas.microsoft.com/office/drawing/2014/main" id="{D60BC64F-BF17-98E3-88D1-F495E66ECE83}"/>
              </a:ext>
            </a:extLst>
          </p:cNvPr>
          <p:cNvSpPr>
            <a:spLocks/>
          </p:cNvSpPr>
          <p:nvPr/>
        </p:nvSpPr>
        <p:spPr bwMode="auto">
          <a:xfrm>
            <a:off x="5708650" y="3576638"/>
            <a:ext cx="39688" cy="41275"/>
          </a:xfrm>
          <a:custGeom>
            <a:avLst/>
            <a:gdLst>
              <a:gd name="T0" fmla="*/ 2147483646 w 102"/>
              <a:gd name="T1" fmla="*/ 0 h 103"/>
              <a:gd name="T2" fmla="*/ 2147483646 w 102"/>
              <a:gd name="T3" fmla="*/ 2147483646 h 103"/>
              <a:gd name="T4" fmla="*/ 2147483646 w 102"/>
              <a:gd name="T5" fmla="*/ 2147483646 h 103"/>
              <a:gd name="T6" fmla="*/ 0 w 102"/>
              <a:gd name="T7" fmla="*/ 2147483646 h 103"/>
              <a:gd name="T8" fmla="*/ 2147483646 w 102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2"/>
              <a:gd name="T16" fmla="*/ 0 h 103"/>
              <a:gd name="T17" fmla="*/ 102 w 102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2" h="103">
                <a:moveTo>
                  <a:pt x="51" y="0"/>
                </a:moveTo>
                <a:lnTo>
                  <a:pt x="102" y="51"/>
                </a:lnTo>
                <a:lnTo>
                  <a:pt x="51" y="103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57" name="Freeform 279">
            <a:extLst>
              <a:ext uri="{FF2B5EF4-FFF2-40B4-BE49-F238E27FC236}">
                <a16:creationId xmlns:a16="http://schemas.microsoft.com/office/drawing/2014/main" id="{7FE6157B-F992-30DF-C5E5-3B6C90E25369}"/>
              </a:ext>
            </a:extLst>
          </p:cNvPr>
          <p:cNvSpPr>
            <a:spLocks/>
          </p:cNvSpPr>
          <p:nvPr/>
        </p:nvSpPr>
        <p:spPr bwMode="auto">
          <a:xfrm>
            <a:off x="5759450" y="3432175"/>
            <a:ext cx="39688" cy="39688"/>
          </a:xfrm>
          <a:custGeom>
            <a:avLst/>
            <a:gdLst>
              <a:gd name="T0" fmla="*/ 2147483646 w 103"/>
              <a:gd name="T1" fmla="*/ 0 h 102"/>
              <a:gd name="T2" fmla="*/ 2147483646 w 103"/>
              <a:gd name="T3" fmla="*/ 2147483646 h 102"/>
              <a:gd name="T4" fmla="*/ 2147483646 w 103"/>
              <a:gd name="T5" fmla="*/ 2147483646 h 102"/>
              <a:gd name="T6" fmla="*/ 0 w 103"/>
              <a:gd name="T7" fmla="*/ 2147483646 h 102"/>
              <a:gd name="T8" fmla="*/ 2147483646 w 103"/>
              <a:gd name="T9" fmla="*/ 0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2"/>
              <a:gd name="T17" fmla="*/ 103 w 103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2">
                <a:moveTo>
                  <a:pt x="52" y="0"/>
                </a:moveTo>
                <a:lnTo>
                  <a:pt x="103" y="51"/>
                </a:lnTo>
                <a:lnTo>
                  <a:pt x="52" y="102"/>
                </a:lnTo>
                <a:lnTo>
                  <a:pt x="0" y="51"/>
                </a:lnTo>
                <a:lnTo>
                  <a:pt x="52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58" name="Freeform 280">
            <a:extLst>
              <a:ext uri="{FF2B5EF4-FFF2-40B4-BE49-F238E27FC236}">
                <a16:creationId xmlns:a16="http://schemas.microsoft.com/office/drawing/2014/main" id="{D82BEBEC-6A7E-81CE-986C-2BA0D688C6F6}"/>
              </a:ext>
            </a:extLst>
          </p:cNvPr>
          <p:cNvSpPr>
            <a:spLocks/>
          </p:cNvSpPr>
          <p:nvPr/>
        </p:nvSpPr>
        <p:spPr bwMode="auto">
          <a:xfrm>
            <a:off x="5784850" y="3362325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1"/>
                </a:lnTo>
                <a:lnTo>
                  <a:pt x="52" y="103"/>
                </a:lnTo>
                <a:lnTo>
                  <a:pt x="0" y="51"/>
                </a:lnTo>
                <a:lnTo>
                  <a:pt x="52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59" name="Freeform 281">
            <a:extLst>
              <a:ext uri="{FF2B5EF4-FFF2-40B4-BE49-F238E27FC236}">
                <a16:creationId xmlns:a16="http://schemas.microsoft.com/office/drawing/2014/main" id="{B04A3C55-FAC7-0B41-964B-B1E1F681EFF3}"/>
              </a:ext>
            </a:extLst>
          </p:cNvPr>
          <p:cNvSpPr>
            <a:spLocks/>
          </p:cNvSpPr>
          <p:nvPr/>
        </p:nvSpPr>
        <p:spPr bwMode="auto">
          <a:xfrm>
            <a:off x="5835650" y="3228975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60" name="Freeform 282">
            <a:extLst>
              <a:ext uri="{FF2B5EF4-FFF2-40B4-BE49-F238E27FC236}">
                <a16:creationId xmlns:a16="http://schemas.microsoft.com/office/drawing/2014/main" id="{97FAB467-3DA0-9AA5-BF38-FC98F1FC706C}"/>
              </a:ext>
            </a:extLst>
          </p:cNvPr>
          <p:cNvSpPr>
            <a:spLocks/>
          </p:cNvSpPr>
          <p:nvPr/>
        </p:nvSpPr>
        <p:spPr bwMode="auto">
          <a:xfrm>
            <a:off x="5861050" y="3165475"/>
            <a:ext cx="41275" cy="39688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2"/>
                </a:lnTo>
                <a:lnTo>
                  <a:pt x="52" y="103"/>
                </a:lnTo>
                <a:lnTo>
                  <a:pt x="0" y="52"/>
                </a:lnTo>
                <a:lnTo>
                  <a:pt x="52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61" name="Freeform 283">
            <a:extLst>
              <a:ext uri="{FF2B5EF4-FFF2-40B4-BE49-F238E27FC236}">
                <a16:creationId xmlns:a16="http://schemas.microsoft.com/office/drawing/2014/main" id="{17D5207E-84EC-71B1-1336-95C64EBE48BE}"/>
              </a:ext>
            </a:extLst>
          </p:cNvPr>
          <p:cNvSpPr>
            <a:spLocks/>
          </p:cNvSpPr>
          <p:nvPr/>
        </p:nvSpPr>
        <p:spPr bwMode="auto">
          <a:xfrm>
            <a:off x="5911850" y="3041650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1"/>
                </a:lnTo>
                <a:lnTo>
                  <a:pt x="51" y="103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62" name="Freeform 284">
            <a:extLst>
              <a:ext uri="{FF2B5EF4-FFF2-40B4-BE49-F238E27FC236}">
                <a16:creationId xmlns:a16="http://schemas.microsoft.com/office/drawing/2014/main" id="{7435DC36-7110-0941-BC14-DCED5B0DFFFC}"/>
              </a:ext>
            </a:extLst>
          </p:cNvPr>
          <p:cNvSpPr>
            <a:spLocks/>
          </p:cNvSpPr>
          <p:nvPr/>
        </p:nvSpPr>
        <p:spPr bwMode="auto">
          <a:xfrm>
            <a:off x="5937250" y="2982913"/>
            <a:ext cx="41275" cy="41275"/>
          </a:xfrm>
          <a:custGeom>
            <a:avLst/>
            <a:gdLst>
              <a:gd name="T0" fmla="*/ 2147483646 w 103"/>
              <a:gd name="T1" fmla="*/ 0 h 102"/>
              <a:gd name="T2" fmla="*/ 2147483646 w 103"/>
              <a:gd name="T3" fmla="*/ 2147483646 h 102"/>
              <a:gd name="T4" fmla="*/ 2147483646 w 103"/>
              <a:gd name="T5" fmla="*/ 2147483646 h 102"/>
              <a:gd name="T6" fmla="*/ 0 w 103"/>
              <a:gd name="T7" fmla="*/ 2147483646 h 102"/>
              <a:gd name="T8" fmla="*/ 2147483646 w 103"/>
              <a:gd name="T9" fmla="*/ 0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2"/>
              <a:gd name="T17" fmla="*/ 103 w 103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2">
                <a:moveTo>
                  <a:pt x="52" y="0"/>
                </a:moveTo>
                <a:lnTo>
                  <a:pt x="103" y="51"/>
                </a:lnTo>
                <a:lnTo>
                  <a:pt x="52" y="102"/>
                </a:lnTo>
                <a:lnTo>
                  <a:pt x="0" y="51"/>
                </a:lnTo>
                <a:lnTo>
                  <a:pt x="52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63" name="Freeform 285">
            <a:extLst>
              <a:ext uri="{FF2B5EF4-FFF2-40B4-BE49-F238E27FC236}">
                <a16:creationId xmlns:a16="http://schemas.microsoft.com/office/drawing/2014/main" id="{8D209DAC-3239-172C-2639-4E981C6EB057}"/>
              </a:ext>
            </a:extLst>
          </p:cNvPr>
          <p:cNvSpPr>
            <a:spLocks/>
          </p:cNvSpPr>
          <p:nvPr/>
        </p:nvSpPr>
        <p:spPr bwMode="auto">
          <a:xfrm>
            <a:off x="5988050" y="2870200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64" name="Freeform 286">
            <a:extLst>
              <a:ext uri="{FF2B5EF4-FFF2-40B4-BE49-F238E27FC236}">
                <a16:creationId xmlns:a16="http://schemas.microsoft.com/office/drawing/2014/main" id="{D084435B-CB52-8B58-A49C-8C6ED00374D6}"/>
              </a:ext>
            </a:extLst>
          </p:cNvPr>
          <p:cNvSpPr>
            <a:spLocks/>
          </p:cNvSpPr>
          <p:nvPr/>
        </p:nvSpPr>
        <p:spPr bwMode="auto">
          <a:xfrm>
            <a:off x="6013450" y="2816225"/>
            <a:ext cx="41275" cy="39688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1"/>
                </a:lnTo>
                <a:lnTo>
                  <a:pt x="51" y="103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65" name="Freeform 287">
            <a:extLst>
              <a:ext uri="{FF2B5EF4-FFF2-40B4-BE49-F238E27FC236}">
                <a16:creationId xmlns:a16="http://schemas.microsoft.com/office/drawing/2014/main" id="{09CA6A05-F8EF-E746-4E16-44EB0545E4BF}"/>
              </a:ext>
            </a:extLst>
          </p:cNvPr>
          <p:cNvSpPr>
            <a:spLocks/>
          </p:cNvSpPr>
          <p:nvPr/>
        </p:nvSpPr>
        <p:spPr bwMode="auto">
          <a:xfrm>
            <a:off x="6065838" y="2711450"/>
            <a:ext cx="39687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1"/>
                </a:lnTo>
                <a:lnTo>
                  <a:pt x="52" y="103"/>
                </a:lnTo>
                <a:lnTo>
                  <a:pt x="0" y="51"/>
                </a:lnTo>
                <a:lnTo>
                  <a:pt x="52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66" name="Freeform 288">
            <a:extLst>
              <a:ext uri="{FF2B5EF4-FFF2-40B4-BE49-F238E27FC236}">
                <a16:creationId xmlns:a16="http://schemas.microsoft.com/office/drawing/2014/main" id="{7B58569F-3423-67A1-A5D9-ED0B0F65462B}"/>
              </a:ext>
            </a:extLst>
          </p:cNvPr>
          <p:cNvSpPr>
            <a:spLocks/>
          </p:cNvSpPr>
          <p:nvPr/>
        </p:nvSpPr>
        <p:spPr bwMode="auto">
          <a:xfrm>
            <a:off x="6091238" y="2662238"/>
            <a:ext cx="39687" cy="39687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1"/>
                </a:lnTo>
                <a:lnTo>
                  <a:pt x="51" y="103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67" name="Freeform 289">
            <a:extLst>
              <a:ext uri="{FF2B5EF4-FFF2-40B4-BE49-F238E27FC236}">
                <a16:creationId xmlns:a16="http://schemas.microsoft.com/office/drawing/2014/main" id="{78D82AB3-AF97-566E-58E4-CC463B100D56}"/>
              </a:ext>
            </a:extLst>
          </p:cNvPr>
          <p:cNvSpPr>
            <a:spLocks/>
          </p:cNvSpPr>
          <p:nvPr/>
        </p:nvSpPr>
        <p:spPr bwMode="auto">
          <a:xfrm>
            <a:off x="6116638" y="2613025"/>
            <a:ext cx="39687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1"/>
                </a:lnTo>
                <a:lnTo>
                  <a:pt x="51" y="103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68" name="Freeform 290">
            <a:extLst>
              <a:ext uri="{FF2B5EF4-FFF2-40B4-BE49-F238E27FC236}">
                <a16:creationId xmlns:a16="http://schemas.microsoft.com/office/drawing/2014/main" id="{87FABF44-7135-80D7-9D5D-2A86134AC1FA}"/>
              </a:ext>
            </a:extLst>
          </p:cNvPr>
          <p:cNvSpPr>
            <a:spLocks/>
          </p:cNvSpPr>
          <p:nvPr/>
        </p:nvSpPr>
        <p:spPr bwMode="auto">
          <a:xfrm>
            <a:off x="6167438" y="2519363"/>
            <a:ext cx="41275" cy="41275"/>
          </a:xfrm>
          <a:custGeom>
            <a:avLst/>
            <a:gdLst>
              <a:gd name="T0" fmla="*/ 2147483646 w 102"/>
              <a:gd name="T1" fmla="*/ 0 h 103"/>
              <a:gd name="T2" fmla="*/ 2147483646 w 102"/>
              <a:gd name="T3" fmla="*/ 2147483646 h 103"/>
              <a:gd name="T4" fmla="*/ 2147483646 w 102"/>
              <a:gd name="T5" fmla="*/ 2147483646 h 103"/>
              <a:gd name="T6" fmla="*/ 0 w 102"/>
              <a:gd name="T7" fmla="*/ 2147483646 h 103"/>
              <a:gd name="T8" fmla="*/ 2147483646 w 102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2"/>
              <a:gd name="T16" fmla="*/ 0 h 103"/>
              <a:gd name="T17" fmla="*/ 102 w 102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2" h="103">
                <a:moveTo>
                  <a:pt x="51" y="0"/>
                </a:moveTo>
                <a:lnTo>
                  <a:pt x="102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69" name="Freeform 291">
            <a:extLst>
              <a:ext uri="{FF2B5EF4-FFF2-40B4-BE49-F238E27FC236}">
                <a16:creationId xmlns:a16="http://schemas.microsoft.com/office/drawing/2014/main" id="{9ECCFD39-8B71-3E60-3584-258C845B2D2C}"/>
              </a:ext>
            </a:extLst>
          </p:cNvPr>
          <p:cNvSpPr>
            <a:spLocks/>
          </p:cNvSpPr>
          <p:nvPr/>
        </p:nvSpPr>
        <p:spPr bwMode="auto">
          <a:xfrm>
            <a:off x="6192838" y="2474913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70" name="Freeform 292">
            <a:extLst>
              <a:ext uri="{FF2B5EF4-FFF2-40B4-BE49-F238E27FC236}">
                <a16:creationId xmlns:a16="http://schemas.microsoft.com/office/drawing/2014/main" id="{3C137D99-BC25-F946-5E24-B7AB0D06B4A5}"/>
              </a:ext>
            </a:extLst>
          </p:cNvPr>
          <p:cNvSpPr>
            <a:spLocks/>
          </p:cNvSpPr>
          <p:nvPr/>
        </p:nvSpPr>
        <p:spPr bwMode="auto">
          <a:xfrm>
            <a:off x="6218238" y="2432050"/>
            <a:ext cx="41275" cy="39688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1"/>
                </a:lnTo>
                <a:lnTo>
                  <a:pt x="52" y="103"/>
                </a:lnTo>
                <a:lnTo>
                  <a:pt x="0" y="51"/>
                </a:lnTo>
                <a:lnTo>
                  <a:pt x="52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71" name="Freeform 293">
            <a:extLst>
              <a:ext uri="{FF2B5EF4-FFF2-40B4-BE49-F238E27FC236}">
                <a16:creationId xmlns:a16="http://schemas.microsoft.com/office/drawing/2014/main" id="{46F8F3C2-EF19-C39F-1F59-074B716D74CF}"/>
              </a:ext>
            </a:extLst>
          </p:cNvPr>
          <p:cNvSpPr>
            <a:spLocks/>
          </p:cNvSpPr>
          <p:nvPr/>
        </p:nvSpPr>
        <p:spPr bwMode="auto">
          <a:xfrm>
            <a:off x="6269038" y="2347913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72" name="Freeform 294">
            <a:extLst>
              <a:ext uri="{FF2B5EF4-FFF2-40B4-BE49-F238E27FC236}">
                <a16:creationId xmlns:a16="http://schemas.microsoft.com/office/drawing/2014/main" id="{082C6E5C-01D2-621B-B339-BFB158F66609}"/>
              </a:ext>
            </a:extLst>
          </p:cNvPr>
          <p:cNvSpPr>
            <a:spLocks/>
          </p:cNvSpPr>
          <p:nvPr/>
        </p:nvSpPr>
        <p:spPr bwMode="auto">
          <a:xfrm>
            <a:off x="6294438" y="2308225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1"/>
                </a:lnTo>
                <a:lnTo>
                  <a:pt x="51" y="103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73" name="Freeform 295">
            <a:extLst>
              <a:ext uri="{FF2B5EF4-FFF2-40B4-BE49-F238E27FC236}">
                <a16:creationId xmlns:a16="http://schemas.microsoft.com/office/drawing/2014/main" id="{DC130B55-2C0A-B73F-DFF3-1C9252680AB7}"/>
              </a:ext>
            </a:extLst>
          </p:cNvPr>
          <p:cNvSpPr>
            <a:spLocks/>
          </p:cNvSpPr>
          <p:nvPr/>
        </p:nvSpPr>
        <p:spPr bwMode="auto">
          <a:xfrm>
            <a:off x="6319838" y="2270125"/>
            <a:ext cx="41275" cy="39688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2"/>
                </a:lnTo>
                <a:lnTo>
                  <a:pt x="52" y="103"/>
                </a:lnTo>
                <a:lnTo>
                  <a:pt x="0" y="52"/>
                </a:lnTo>
                <a:lnTo>
                  <a:pt x="52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74" name="Freeform 296">
            <a:extLst>
              <a:ext uri="{FF2B5EF4-FFF2-40B4-BE49-F238E27FC236}">
                <a16:creationId xmlns:a16="http://schemas.microsoft.com/office/drawing/2014/main" id="{6BB62328-4BBD-1B8F-49C9-F527C1E54F77}"/>
              </a:ext>
            </a:extLst>
          </p:cNvPr>
          <p:cNvSpPr>
            <a:spLocks/>
          </p:cNvSpPr>
          <p:nvPr/>
        </p:nvSpPr>
        <p:spPr bwMode="auto">
          <a:xfrm>
            <a:off x="6370638" y="2195513"/>
            <a:ext cx="41275" cy="39687"/>
          </a:xfrm>
          <a:custGeom>
            <a:avLst/>
            <a:gdLst>
              <a:gd name="T0" fmla="*/ 2147483646 w 103"/>
              <a:gd name="T1" fmla="*/ 0 h 102"/>
              <a:gd name="T2" fmla="*/ 2147483646 w 103"/>
              <a:gd name="T3" fmla="*/ 2147483646 h 102"/>
              <a:gd name="T4" fmla="*/ 2147483646 w 103"/>
              <a:gd name="T5" fmla="*/ 2147483646 h 102"/>
              <a:gd name="T6" fmla="*/ 0 w 103"/>
              <a:gd name="T7" fmla="*/ 2147483646 h 102"/>
              <a:gd name="T8" fmla="*/ 2147483646 w 103"/>
              <a:gd name="T9" fmla="*/ 0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2"/>
              <a:gd name="T17" fmla="*/ 103 w 103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2">
                <a:moveTo>
                  <a:pt x="51" y="0"/>
                </a:moveTo>
                <a:lnTo>
                  <a:pt x="103" y="51"/>
                </a:lnTo>
                <a:lnTo>
                  <a:pt x="51" y="102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75" name="Freeform 297">
            <a:extLst>
              <a:ext uri="{FF2B5EF4-FFF2-40B4-BE49-F238E27FC236}">
                <a16:creationId xmlns:a16="http://schemas.microsoft.com/office/drawing/2014/main" id="{A80C1775-21B1-E4CD-05DF-43C7852043EF}"/>
              </a:ext>
            </a:extLst>
          </p:cNvPr>
          <p:cNvSpPr>
            <a:spLocks/>
          </p:cNvSpPr>
          <p:nvPr/>
        </p:nvSpPr>
        <p:spPr bwMode="auto">
          <a:xfrm>
            <a:off x="6397625" y="2159000"/>
            <a:ext cx="39688" cy="41275"/>
          </a:xfrm>
          <a:custGeom>
            <a:avLst/>
            <a:gdLst>
              <a:gd name="T0" fmla="*/ 2147483646 w 103"/>
              <a:gd name="T1" fmla="*/ 0 h 102"/>
              <a:gd name="T2" fmla="*/ 2147483646 w 103"/>
              <a:gd name="T3" fmla="*/ 2147483646 h 102"/>
              <a:gd name="T4" fmla="*/ 2147483646 w 103"/>
              <a:gd name="T5" fmla="*/ 2147483646 h 102"/>
              <a:gd name="T6" fmla="*/ 0 w 103"/>
              <a:gd name="T7" fmla="*/ 2147483646 h 102"/>
              <a:gd name="T8" fmla="*/ 2147483646 w 103"/>
              <a:gd name="T9" fmla="*/ 0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2"/>
              <a:gd name="T17" fmla="*/ 103 w 103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2">
                <a:moveTo>
                  <a:pt x="52" y="0"/>
                </a:moveTo>
                <a:lnTo>
                  <a:pt x="103" y="51"/>
                </a:lnTo>
                <a:lnTo>
                  <a:pt x="52" y="102"/>
                </a:lnTo>
                <a:lnTo>
                  <a:pt x="0" y="51"/>
                </a:lnTo>
                <a:lnTo>
                  <a:pt x="52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76" name="Freeform 298">
            <a:extLst>
              <a:ext uri="{FF2B5EF4-FFF2-40B4-BE49-F238E27FC236}">
                <a16:creationId xmlns:a16="http://schemas.microsoft.com/office/drawing/2014/main" id="{76435C71-D2F3-EB28-98DB-27BC5293CD5A}"/>
              </a:ext>
            </a:extLst>
          </p:cNvPr>
          <p:cNvSpPr>
            <a:spLocks/>
          </p:cNvSpPr>
          <p:nvPr/>
        </p:nvSpPr>
        <p:spPr bwMode="auto">
          <a:xfrm>
            <a:off x="6423025" y="2124075"/>
            <a:ext cx="39688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2"/>
                </a:lnTo>
                <a:lnTo>
                  <a:pt x="52" y="103"/>
                </a:lnTo>
                <a:lnTo>
                  <a:pt x="0" y="52"/>
                </a:lnTo>
                <a:lnTo>
                  <a:pt x="52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77" name="Freeform 299">
            <a:extLst>
              <a:ext uri="{FF2B5EF4-FFF2-40B4-BE49-F238E27FC236}">
                <a16:creationId xmlns:a16="http://schemas.microsoft.com/office/drawing/2014/main" id="{77679958-65A5-91FF-534B-B7F4D64C2C58}"/>
              </a:ext>
            </a:extLst>
          </p:cNvPr>
          <p:cNvSpPr>
            <a:spLocks/>
          </p:cNvSpPr>
          <p:nvPr/>
        </p:nvSpPr>
        <p:spPr bwMode="auto">
          <a:xfrm>
            <a:off x="6448425" y="2090738"/>
            <a:ext cx="39688" cy="39687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1"/>
                </a:lnTo>
                <a:lnTo>
                  <a:pt x="51" y="103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78" name="Freeform 300">
            <a:extLst>
              <a:ext uri="{FF2B5EF4-FFF2-40B4-BE49-F238E27FC236}">
                <a16:creationId xmlns:a16="http://schemas.microsoft.com/office/drawing/2014/main" id="{17ED48DB-B97E-4B86-FE7B-649BA2F50D19}"/>
              </a:ext>
            </a:extLst>
          </p:cNvPr>
          <p:cNvSpPr>
            <a:spLocks/>
          </p:cNvSpPr>
          <p:nvPr/>
        </p:nvSpPr>
        <p:spPr bwMode="auto">
          <a:xfrm>
            <a:off x="6499225" y="2025650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1"/>
                </a:lnTo>
                <a:lnTo>
                  <a:pt x="52" y="103"/>
                </a:lnTo>
                <a:lnTo>
                  <a:pt x="0" y="51"/>
                </a:lnTo>
                <a:lnTo>
                  <a:pt x="52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79" name="Freeform 301">
            <a:extLst>
              <a:ext uri="{FF2B5EF4-FFF2-40B4-BE49-F238E27FC236}">
                <a16:creationId xmlns:a16="http://schemas.microsoft.com/office/drawing/2014/main" id="{269FFED6-8AFF-060F-E06A-2379A208025D}"/>
              </a:ext>
            </a:extLst>
          </p:cNvPr>
          <p:cNvSpPr>
            <a:spLocks/>
          </p:cNvSpPr>
          <p:nvPr/>
        </p:nvSpPr>
        <p:spPr bwMode="auto">
          <a:xfrm>
            <a:off x="6524625" y="1995488"/>
            <a:ext cx="41275" cy="39687"/>
          </a:xfrm>
          <a:custGeom>
            <a:avLst/>
            <a:gdLst>
              <a:gd name="T0" fmla="*/ 2147483646 w 102"/>
              <a:gd name="T1" fmla="*/ 0 h 102"/>
              <a:gd name="T2" fmla="*/ 2147483646 w 102"/>
              <a:gd name="T3" fmla="*/ 2147483646 h 102"/>
              <a:gd name="T4" fmla="*/ 2147483646 w 102"/>
              <a:gd name="T5" fmla="*/ 2147483646 h 102"/>
              <a:gd name="T6" fmla="*/ 0 w 102"/>
              <a:gd name="T7" fmla="*/ 2147483646 h 102"/>
              <a:gd name="T8" fmla="*/ 2147483646 w 102"/>
              <a:gd name="T9" fmla="*/ 0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2"/>
              <a:gd name="T16" fmla="*/ 0 h 102"/>
              <a:gd name="T17" fmla="*/ 102 w 102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2" h="102">
                <a:moveTo>
                  <a:pt x="51" y="0"/>
                </a:moveTo>
                <a:lnTo>
                  <a:pt x="102" y="51"/>
                </a:lnTo>
                <a:lnTo>
                  <a:pt x="51" y="102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80" name="Freeform 302">
            <a:extLst>
              <a:ext uri="{FF2B5EF4-FFF2-40B4-BE49-F238E27FC236}">
                <a16:creationId xmlns:a16="http://schemas.microsoft.com/office/drawing/2014/main" id="{39799D5A-233E-7E8A-6134-2CEEF2E2BAF1}"/>
              </a:ext>
            </a:extLst>
          </p:cNvPr>
          <p:cNvSpPr>
            <a:spLocks/>
          </p:cNvSpPr>
          <p:nvPr/>
        </p:nvSpPr>
        <p:spPr bwMode="auto">
          <a:xfrm>
            <a:off x="6550025" y="1965325"/>
            <a:ext cx="41275" cy="39688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1"/>
                </a:lnTo>
                <a:lnTo>
                  <a:pt x="51" y="103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81" name="Freeform 303">
            <a:extLst>
              <a:ext uri="{FF2B5EF4-FFF2-40B4-BE49-F238E27FC236}">
                <a16:creationId xmlns:a16="http://schemas.microsoft.com/office/drawing/2014/main" id="{5B2097C6-3F7C-2CC0-4CCD-CF46FA670471}"/>
              </a:ext>
            </a:extLst>
          </p:cNvPr>
          <p:cNvSpPr>
            <a:spLocks/>
          </p:cNvSpPr>
          <p:nvPr/>
        </p:nvSpPr>
        <p:spPr bwMode="auto">
          <a:xfrm>
            <a:off x="6575425" y="1935163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2"/>
                </a:lnTo>
                <a:lnTo>
                  <a:pt x="52" y="103"/>
                </a:lnTo>
                <a:lnTo>
                  <a:pt x="0" y="52"/>
                </a:lnTo>
                <a:lnTo>
                  <a:pt x="52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82" name="Freeform 304">
            <a:extLst>
              <a:ext uri="{FF2B5EF4-FFF2-40B4-BE49-F238E27FC236}">
                <a16:creationId xmlns:a16="http://schemas.microsoft.com/office/drawing/2014/main" id="{7B8B9996-11F6-1C93-0903-0FD5D8565A48}"/>
              </a:ext>
            </a:extLst>
          </p:cNvPr>
          <p:cNvSpPr>
            <a:spLocks/>
          </p:cNvSpPr>
          <p:nvPr/>
        </p:nvSpPr>
        <p:spPr bwMode="auto">
          <a:xfrm>
            <a:off x="6626225" y="1879600"/>
            <a:ext cx="41275" cy="41275"/>
          </a:xfrm>
          <a:custGeom>
            <a:avLst/>
            <a:gdLst>
              <a:gd name="T0" fmla="*/ 2147483646 w 102"/>
              <a:gd name="T1" fmla="*/ 0 h 103"/>
              <a:gd name="T2" fmla="*/ 2147483646 w 102"/>
              <a:gd name="T3" fmla="*/ 2147483646 h 103"/>
              <a:gd name="T4" fmla="*/ 2147483646 w 102"/>
              <a:gd name="T5" fmla="*/ 2147483646 h 103"/>
              <a:gd name="T6" fmla="*/ 0 w 102"/>
              <a:gd name="T7" fmla="*/ 2147483646 h 103"/>
              <a:gd name="T8" fmla="*/ 2147483646 w 102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2"/>
              <a:gd name="T16" fmla="*/ 0 h 103"/>
              <a:gd name="T17" fmla="*/ 102 w 102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2" h="103">
                <a:moveTo>
                  <a:pt x="51" y="0"/>
                </a:moveTo>
                <a:lnTo>
                  <a:pt x="102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83" name="Freeform 305">
            <a:extLst>
              <a:ext uri="{FF2B5EF4-FFF2-40B4-BE49-F238E27FC236}">
                <a16:creationId xmlns:a16="http://schemas.microsoft.com/office/drawing/2014/main" id="{379BAD3D-951A-EB5C-1451-36F1BC5CC42B}"/>
              </a:ext>
            </a:extLst>
          </p:cNvPr>
          <p:cNvSpPr>
            <a:spLocks/>
          </p:cNvSpPr>
          <p:nvPr/>
        </p:nvSpPr>
        <p:spPr bwMode="auto">
          <a:xfrm>
            <a:off x="6651625" y="1852613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1"/>
                </a:lnTo>
                <a:lnTo>
                  <a:pt x="51" y="103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84" name="Freeform 306">
            <a:extLst>
              <a:ext uri="{FF2B5EF4-FFF2-40B4-BE49-F238E27FC236}">
                <a16:creationId xmlns:a16="http://schemas.microsoft.com/office/drawing/2014/main" id="{8729B9B6-BA5D-1EBE-D3DA-0D27E88D6225}"/>
              </a:ext>
            </a:extLst>
          </p:cNvPr>
          <p:cNvSpPr>
            <a:spLocks/>
          </p:cNvSpPr>
          <p:nvPr/>
        </p:nvSpPr>
        <p:spPr bwMode="auto">
          <a:xfrm>
            <a:off x="6677025" y="1827213"/>
            <a:ext cx="41275" cy="39687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2"/>
                </a:lnTo>
                <a:lnTo>
                  <a:pt x="52" y="103"/>
                </a:lnTo>
                <a:lnTo>
                  <a:pt x="0" y="52"/>
                </a:lnTo>
                <a:lnTo>
                  <a:pt x="52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85" name="Freeform 307">
            <a:extLst>
              <a:ext uri="{FF2B5EF4-FFF2-40B4-BE49-F238E27FC236}">
                <a16:creationId xmlns:a16="http://schemas.microsoft.com/office/drawing/2014/main" id="{CD72742C-6982-CFF9-B58F-F863F2DE8921}"/>
              </a:ext>
            </a:extLst>
          </p:cNvPr>
          <p:cNvSpPr>
            <a:spLocks/>
          </p:cNvSpPr>
          <p:nvPr/>
        </p:nvSpPr>
        <p:spPr bwMode="auto">
          <a:xfrm>
            <a:off x="6702425" y="1801813"/>
            <a:ext cx="41275" cy="39687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2"/>
                </a:lnTo>
                <a:lnTo>
                  <a:pt x="52" y="103"/>
                </a:lnTo>
                <a:lnTo>
                  <a:pt x="0" y="52"/>
                </a:lnTo>
                <a:lnTo>
                  <a:pt x="52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86" name="Freeform 308">
            <a:extLst>
              <a:ext uri="{FF2B5EF4-FFF2-40B4-BE49-F238E27FC236}">
                <a16:creationId xmlns:a16="http://schemas.microsoft.com/office/drawing/2014/main" id="{3F5F5B3F-11BF-34C8-B3AC-E088DCE0FD1C}"/>
              </a:ext>
            </a:extLst>
          </p:cNvPr>
          <p:cNvSpPr>
            <a:spLocks/>
          </p:cNvSpPr>
          <p:nvPr/>
        </p:nvSpPr>
        <p:spPr bwMode="auto">
          <a:xfrm>
            <a:off x="6727825" y="1776413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87" name="Freeform 309">
            <a:extLst>
              <a:ext uri="{FF2B5EF4-FFF2-40B4-BE49-F238E27FC236}">
                <a16:creationId xmlns:a16="http://schemas.microsoft.com/office/drawing/2014/main" id="{D24D1F67-D555-663E-95A1-04D577BB1269}"/>
              </a:ext>
            </a:extLst>
          </p:cNvPr>
          <p:cNvSpPr>
            <a:spLocks/>
          </p:cNvSpPr>
          <p:nvPr/>
        </p:nvSpPr>
        <p:spPr bwMode="auto">
          <a:xfrm>
            <a:off x="6754813" y="1752600"/>
            <a:ext cx="39687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1"/>
                </a:lnTo>
                <a:lnTo>
                  <a:pt x="51" y="103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88" name="Freeform 310">
            <a:extLst>
              <a:ext uri="{FF2B5EF4-FFF2-40B4-BE49-F238E27FC236}">
                <a16:creationId xmlns:a16="http://schemas.microsoft.com/office/drawing/2014/main" id="{ABCF89EC-0925-875E-E92B-DE7BC62DE9B4}"/>
              </a:ext>
            </a:extLst>
          </p:cNvPr>
          <p:cNvSpPr>
            <a:spLocks/>
          </p:cNvSpPr>
          <p:nvPr/>
        </p:nvSpPr>
        <p:spPr bwMode="auto">
          <a:xfrm>
            <a:off x="6780213" y="1730375"/>
            <a:ext cx="39687" cy="39688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2"/>
                </a:lnTo>
                <a:lnTo>
                  <a:pt x="52" y="103"/>
                </a:lnTo>
                <a:lnTo>
                  <a:pt x="0" y="52"/>
                </a:lnTo>
                <a:lnTo>
                  <a:pt x="52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89" name="Freeform 311">
            <a:extLst>
              <a:ext uri="{FF2B5EF4-FFF2-40B4-BE49-F238E27FC236}">
                <a16:creationId xmlns:a16="http://schemas.microsoft.com/office/drawing/2014/main" id="{083B0A7C-FEFB-AC52-C455-B3847DE39F5F}"/>
              </a:ext>
            </a:extLst>
          </p:cNvPr>
          <p:cNvSpPr>
            <a:spLocks/>
          </p:cNvSpPr>
          <p:nvPr/>
        </p:nvSpPr>
        <p:spPr bwMode="auto">
          <a:xfrm>
            <a:off x="6805613" y="1706563"/>
            <a:ext cx="39687" cy="41275"/>
          </a:xfrm>
          <a:custGeom>
            <a:avLst/>
            <a:gdLst>
              <a:gd name="T0" fmla="*/ 2147483646 w 102"/>
              <a:gd name="T1" fmla="*/ 0 h 103"/>
              <a:gd name="T2" fmla="*/ 2147483646 w 102"/>
              <a:gd name="T3" fmla="*/ 2147483646 h 103"/>
              <a:gd name="T4" fmla="*/ 2147483646 w 102"/>
              <a:gd name="T5" fmla="*/ 2147483646 h 103"/>
              <a:gd name="T6" fmla="*/ 0 w 102"/>
              <a:gd name="T7" fmla="*/ 2147483646 h 103"/>
              <a:gd name="T8" fmla="*/ 2147483646 w 102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2"/>
              <a:gd name="T16" fmla="*/ 0 h 103"/>
              <a:gd name="T17" fmla="*/ 102 w 102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2" h="103">
                <a:moveTo>
                  <a:pt x="51" y="0"/>
                </a:moveTo>
                <a:lnTo>
                  <a:pt x="102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90" name="Freeform 312">
            <a:extLst>
              <a:ext uri="{FF2B5EF4-FFF2-40B4-BE49-F238E27FC236}">
                <a16:creationId xmlns:a16="http://schemas.microsoft.com/office/drawing/2014/main" id="{D4E1ADA5-F932-78DC-DCAF-CC65DEAA719A}"/>
              </a:ext>
            </a:extLst>
          </p:cNvPr>
          <p:cNvSpPr>
            <a:spLocks/>
          </p:cNvSpPr>
          <p:nvPr/>
        </p:nvSpPr>
        <p:spPr bwMode="auto">
          <a:xfrm>
            <a:off x="6854825" y="1663700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91" name="Freeform 313">
            <a:extLst>
              <a:ext uri="{FF2B5EF4-FFF2-40B4-BE49-F238E27FC236}">
                <a16:creationId xmlns:a16="http://schemas.microsoft.com/office/drawing/2014/main" id="{6B7E3983-76E5-6391-B32F-FEC8147EB6B4}"/>
              </a:ext>
            </a:extLst>
          </p:cNvPr>
          <p:cNvSpPr>
            <a:spLocks/>
          </p:cNvSpPr>
          <p:nvPr/>
        </p:nvSpPr>
        <p:spPr bwMode="auto">
          <a:xfrm>
            <a:off x="6881813" y="1643063"/>
            <a:ext cx="39687" cy="41275"/>
          </a:xfrm>
          <a:custGeom>
            <a:avLst/>
            <a:gdLst>
              <a:gd name="T0" fmla="*/ 2147483646 w 103"/>
              <a:gd name="T1" fmla="*/ 0 h 102"/>
              <a:gd name="T2" fmla="*/ 2147483646 w 103"/>
              <a:gd name="T3" fmla="*/ 2147483646 h 102"/>
              <a:gd name="T4" fmla="*/ 2147483646 w 103"/>
              <a:gd name="T5" fmla="*/ 2147483646 h 102"/>
              <a:gd name="T6" fmla="*/ 0 w 103"/>
              <a:gd name="T7" fmla="*/ 2147483646 h 102"/>
              <a:gd name="T8" fmla="*/ 2147483646 w 103"/>
              <a:gd name="T9" fmla="*/ 0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2"/>
              <a:gd name="T17" fmla="*/ 103 w 103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2">
                <a:moveTo>
                  <a:pt x="52" y="0"/>
                </a:moveTo>
                <a:lnTo>
                  <a:pt x="103" y="51"/>
                </a:lnTo>
                <a:lnTo>
                  <a:pt x="52" y="102"/>
                </a:lnTo>
                <a:lnTo>
                  <a:pt x="0" y="51"/>
                </a:lnTo>
                <a:lnTo>
                  <a:pt x="52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92" name="Freeform 314">
            <a:extLst>
              <a:ext uri="{FF2B5EF4-FFF2-40B4-BE49-F238E27FC236}">
                <a16:creationId xmlns:a16="http://schemas.microsoft.com/office/drawing/2014/main" id="{4659EF5D-6BB1-F453-0FC7-1E9738C79DFF}"/>
              </a:ext>
            </a:extLst>
          </p:cNvPr>
          <p:cNvSpPr>
            <a:spLocks/>
          </p:cNvSpPr>
          <p:nvPr/>
        </p:nvSpPr>
        <p:spPr bwMode="auto">
          <a:xfrm>
            <a:off x="6907213" y="1622425"/>
            <a:ext cx="39687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2"/>
                </a:lnTo>
                <a:lnTo>
                  <a:pt x="52" y="103"/>
                </a:lnTo>
                <a:lnTo>
                  <a:pt x="0" y="52"/>
                </a:lnTo>
                <a:lnTo>
                  <a:pt x="52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93" name="Freeform 315">
            <a:extLst>
              <a:ext uri="{FF2B5EF4-FFF2-40B4-BE49-F238E27FC236}">
                <a16:creationId xmlns:a16="http://schemas.microsoft.com/office/drawing/2014/main" id="{B41988B1-48AA-AE5C-06C4-9E4913D0C235}"/>
              </a:ext>
            </a:extLst>
          </p:cNvPr>
          <p:cNvSpPr>
            <a:spLocks/>
          </p:cNvSpPr>
          <p:nvPr/>
        </p:nvSpPr>
        <p:spPr bwMode="auto">
          <a:xfrm>
            <a:off x="6932613" y="1603375"/>
            <a:ext cx="39687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94" name="Freeform 316">
            <a:extLst>
              <a:ext uri="{FF2B5EF4-FFF2-40B4-BE49-F238E27FC236}">
                <a16:creationId xmlns:a16="http://schemas.microsoft.com/office/drawing/2014/main" id="{26CF162C-4BDE-66CC-279E-53A8B5E3ABB7}"/>
              </a:ext>
            </a:extLst>
          </p:cNvPr>
          <p:cNvSpPr>
            <a:spLocks/>
          </p:cNvSpPr>
          <p:nvPr/>
        </p:nvSpPr>
        <p:spPr bwMode="auto">
          <a:xfrm>
            <a:off x="6958013" y="1584325"/>
            <a:ext cx="39687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1"/>
                </a:lnTo>
                <a:lnTo>
                  <a:pt x="51" y="103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95" name="Freeform 317">
            <a:extLst>
              <a:ext uri="{FF2B5EF4-FFF2-40B4-BE49-F238E27FC236}">
                <a16:creationId xmlns:a16="http://schemas.microsoft.com/office/drawing/2014/main" id="{D69239FC-D5BB-05DF-8A5B-2212158C3B4E}"/>
              </a:ext>
            </a:extLst>
          </p:cNvPr>
          <p:cNvSpPr>
            <a:spLocks/>
          </p:cNvSpPr>
          <p:nvPr/>
        </p:nvSpPr>
        <p:spPr bwMode="auto">
          <a:xfrm>
            <a:off x="7008813" y="1547813"/>
            <a:ext cx="41275" cy="41275"/>
          </a:xfrm>
          <a:custGeom>
            <a:avLst/>
            <a:gdLst>
              <a:gd name="T0" fmla="*/ 2147483646 w 102"/>
              <a:gd name="T1" fmla="*/ 0 h 102"/>
              <a:gd name="T2" fmla="*/ 2147483646 w 102"/>
              <a:gd name="T3" fmla="*/ 2147483646 h 102"/>
              <a:gd name="T4" fmla="*/ 2147483646 w 102"/>
              <a:gd name="T5" fmla="*/ 2147483646 h 102"/>
              <a:gd name="T6" fmla="*/ 0 w 102"/>
              <a:gd name="T7" fmla="*/ 2147483646 h 102"/>
              <a:gd name="T8" fmla="*/ 2147483646 w 102"/>
              <a:gd name="T9" fmla="*/ 0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2"/>
              <a:gd name="T16" fmla="*/ 0 h 102"/>
              <a:gd name="T17" fmla="*/ 102 w 102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2" h="102">
                <a:moveTo>
                  <a:pt x="51" y="0"/>
                </a:moveTo>
                <a:lnTo>
                  <a:pt x="102" y="51"/>
                </a:lnTo>
                <a:lnTo>
                  <a:pt x="51" y="102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96" name="Freeform 318">
            <a:extLst>
              <a:ext uri="{FF2B5EF4-FFF2-40B4-BE49-F238E27FC236}">
                <a16:creationId xmlns:a16="http://schemas.microsoft.com/office/drawing/2014/main" id="{3C08ED29-C9D7-6B32-5035-EC605326B271}"/>
              </a:ext>
            </a:extLst>
          </p:cNvPr>
          <p:cNvSpPr>
            <a:spLocks/>
          </p:cNvSpPr>
          <p:nvPr/>
        </p:nvSpPr>
        <p:spPr bwMode="auto">
          <a:xfrm>
            <a:off x="7034213" y="1530350"/>
            <a:ext cx="41275" cy="41275"/>
          </a:xfrm>
          <a:custGeom>
            <a:avLst/>
            <a:gdLst>
              <a:gd name="T0" fmla="*/ 2147483646 w 103"/>
              <a:gd name="T1" fmla="*/ 0 h 102"/>
              <a:gd name="T2" fmla="*/ 2147483646 w 103"/>
              <a:gd name="T3" fmla="*/ 2147483646 h 102"/>
              <a:gd name="T4" fmla="*/ 2147483646 w 103"/>
              <a:gd name="T5" fmla="*/ 2147483646 h 102"/>
              <a:gd name="T6" fmla="*/ 0 w 103"/>
              <a:gd name="T7" fmla="*/ 2147483646 h 102"/>
              <a:gd name="T8" fmla="*/ 2147483646 w 103"/>
              <a:gd name="T9" fmla="*/ 0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2"/>
              <a:gd name="T17" fmla="*/ 103 w 103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2">
                <a:moveTo>
                  <a:pt x="51" y="0"/>
                </a:moveTo>
                <a:lnTo>
                  <a:pt x="103" y="51"/>
                </a:lnTo>
                <a:lnTo>
                  <a:pt x="51" y="102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97" name="Freeform 319">
            <a:extLst>
              <a:ext uri="{FF2B5EF4-FFF2-40B4-BE49-F238E27FC236}">
                <a16:creationId xmlns:a16="http://schemas.microsoft.com/office/drawing/2014/main" id="{56533BA5-9983-EF4C-FBE8-C0E362C83754}"/>
              </a:ext>
            </a:extLst>
          </p:cNvPr>
          <p:cNvSpPr>
            <a:spLocks/>
          </p:cNvSpPr>
          <p:nvPr/>
        </p:nvSpPr>
        <p:spPr bwMode="auto">
          <a:xfrm>
            <a:off x="7059613" y="1512888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2"/>
                </a:lnTo>
                <a:lnTo>
                  <a:pt x="52" y="103"/>
                </a:lnTo>
                <a:lnTo>
                  <a:pt x="0" y="52"/>
                </a:lnTo>
                <a:lnTo>
                  <a:pt x="52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98" name="Freeform 320">
            <a:extLst>
              <a:ext uri="{FF2B5EF4-FFF2-40B4-BE49-F238E27FC236}">
                <a16:creationId xmlns:a16="http://schemas.microsoft.com/office/drawing/2014/main" id="{B7B79285-A276-7E03-FD2A-EF6A7C526DAA}"/>
              </a:ext>
            </a:extLst>
          </p:cNvPr>
          <p:cNvSpPr>
            <a:spLocks/>
          </p:cNvSpPr>
          <p:nvPr/>
        </p:nvSpPr>
        <p:spPr bwMode="auto">
          <a:xfrm>
            <a:off x="7085013" y="1497013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1"/>
                </a:lnTo>
                <a:lnTo>
                  <a:pt x="52" y="103"/>
                </a:lnTo>
                <a:lnTo>
                  <a:pt x="0" y="51"/>
                </a:lnTo>
                <a:lnTo>
                  <a:pt x="52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99" name="Freeform 321">
            <a:extLst>
              <a:ext uri="{FF2B5EF4-FFF2-40B4-BE49-F238E27FC236}">
                <a16:creationId xmlns:a16="http://schemas.microsoft.com/office/drawing/2014/main" id="{7D39E639-BC0E-24B2-BB2F-4D878EA8FB73}"/>
              </a:ext>
            </a:extLst>
          </p:cNvPr>
          <p:cNvSpPr>
            <a:spLocks/>
          </p:cNvSpPr>
          <p:nvPr/>
        </p:nvSpPr>
        <p:spPr bwMode="auto">
          <a:xfrm>
            <a:off x="7110413" y="1481138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00" name="Freeform 322">
            <a:extLst>
              <a:ext uri="{FF2B5EF4-FFF2-40B4-BE49-F238E27FC236}">
                <a16:creationId xmlns:a16="http://schemas.microsoft.com/office/drawing/2014/main" id="{90E0C5CC-CCD8-88F0-71E5-69FBCCD24643}"/>
              </a:ext>
            </a:extLst>
          </p:cNvPr>
          <p:cNvSpPr>
            <a:spLocks/>
          </p:cNvSpPr>
          <p:nvPr/>
        </p:nvSpPr>
        <p:spPr bwMode="auto">
          <a:xfrm>
            <a:off x="7135813" y="1465263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01" name="Freeform 323">
            <a:extLst>
              <a:ext uri="{FF2B5EF4-FFF2-40B4-BE49-F238E27FC236}">
                <a16:creationId xmlns:a16="http://schemas.microsoft.com/office/drawing/2014/main" id="{1A0FA01B-C98B-7953-5C01-A212D48F81EE}"/>
              </a:ext>
            </a:extLst>
          </p:cNvPr>
          <p:cNvSpPr>
            <a:spLocks/>
          </p:cNvSpPr>
          <p:nvPr/>
        </p:nvSpPr>
        <p:spPr bwMode="auto">
          <a:xfrm>
            <a:off x="7161213" y="1449388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1"/>
                </a:lnTo>
                <a:lnTo>
                  <a:pt x="52" y="103"/>
                </a:lnTo>
                <a:lnTo>
                  <a:pt x="0" y="51"/>
                </a:lnTo>
                <a:lnTo>
                  <a:pt x="52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02" name="Freeform 324">
            <a:extLst>
              <a:ext uri="{FF2B5EF4-FFF2-40B4-BE49-F238E27FC236}">
                <a16:creationId xmlns:a16="http://schemas.microsoft.com/office/drawing/2014/main" id="{E7D12F10-5991-B710-2E87-B80EF884F73A}"/>
              </a:ext>
            </a:extLst>
          </p:cNvPr>
          <p:cNvSpPr>
            <a:spLocks/>
          </p:cNvSpPr>
          <p:nvPr/>
        </p:nvSpPr>
        <p:spPr bwMode="auto">
          <a:xfrm>
            <a:off x="7212013" y="1420813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1"/>
                </a:lnTo>
                <a:lnTo>
                  <a:pt x="51" y="103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03" name="Freeform 325">
            <a:extLst>
              <a:ext uri="{FF2B5EF4-FFF2-40B4-BE49-F238E27FC236}">
                <a16:creationId xmlns:a16="http://schemas.microsoft.com/office/drawing/2014/main" id="{86FC4722-C061-A9DB-2401-E03A7DA9F698}"/>
              </a:ext>
            </a:extLst>
          </p:cNvPr>
          <p:cNvSpPr>
            <a:spLocks/>
          </p:cNvSpPr>
          <p:nvPr/>
        </p:nvSpPr>
        <p:spPr bwMode="auto">
          <a:xfrm>
            <a:off x="7239000" y="1408113"/>
            <a:ext cx="39688" cy="39687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1"/>
                </a:lnTo>
                <a:lnTo>
                  <a:pt x="52" y="103"/>
                </a:lnTo>
                <a:lnTo>
                  <a:pt x="0" y="51"/>
                </a:lnTo>
                <a:lnTo>
                  <a:pt x="52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04" name="Freeform 326">
            <a:extLst>
              <a:ext uri="{FF2B5EF4-FFF2-40B4-BE49-F238E27FC236}">
                <a16:creationId xmlns:a16="http://schemas.microsoft.com/office/drawing/2014/main" id="{D5752C15-B80A-90BD-839E-9E7784B5D3CB}"/>
              </a:ext>
            </a:extLst>
          </p:cNvPr>
          <p:cNvSpPr>
            <a:spLocks/>
          </p:cNvSpPr>
          <p:nvPr/>
        </p:nvSpPr>
        <p:spPr bwMode="auto">
          <a:xfrm>
            <a:off x="7264400" y="1393825"/>
            <a:ext cx="39688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2"/>
                </a:lnTo>
                <a:lnTo>
                  <a:pt x="52" y="103"/>
                </a:lnTo>
                <a:lnTo>
                  <a:pt x="0" y="52"/>
                </a:lnTo>
                <a:lnTo>
                  <a:pt x="52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05" name="Freeform 327">
            <a:extLst>
              <a:ext uri="{FF2B5EF4-FFF2-40B4-BE49-F238E27FC236}">
                <a16:creationId xmlns:a16="http://schemas.microsoft.com/office/drawing/2014/main" id="{F18B00C2-1841-A9E4-E116-9AB74D8BBA78}"/>
              </a:ext>
            </a:extLst>
          </p:cNvPr>
          <p:cNvSpPr>
            <a:spLocks/>
          </p:cNvSpPr>
          <p:nvPr/>
        </p:nvSpPr>
        <p:spPr bwMode="auto">
          <a:xfrm>
            <a:off x="7289800" y="1381125"/>
            <a:ext cx="39688" cy="41275"/>
          </a:xfrm>
          <a:custGeom>
            <a:avLst/>
            <a:gdLst>
              <a:gd name="T0" fmla="*/ 2147483646 w 102"/>
              <a:gd name="T1" fmla="*/ 0 h 103"/>
              <a:gd name="T2" fmla="*/ 2147483646 w 102"/>
              <a:gd name="T3" fmla="*/ 2147483646 h 103"/>
              <a:gd name="T4" fmla="*/ 2147483646 w 102"/>
              <a:gd name="T5" fmla="*/ 2147483646 h 103"/>
              <a:gd name="T6" fmla="*/ 0 w 102"/>
              <a:gd name="T7" fmla="*/ 2147483646 h 103"/>
              <a:gd name="T8" fmla="*/ 2147483646 w 102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2"/>
              <a:gd name="T16" fmla="*/ 0 h 103"/>
              <a:gd name="T17" fmla="*/ 102 w 102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2" h="103">
                <a:moveTo>
                  <a:pt x="51" y="0"/>
                </a:moveTo>
                <a:lnTo>
                  <a:pt x="102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06" name="Freeform 328">
            <a:extLst>
              <a:ext uri="{FF2B5EF4-FFF2-40B4-BE49-F238E27FC236}">
                <a16:creationId xmlns:a16="http://schemas.microsoft.com/office/drawing/2014/main" id="{BD323802-F1AF-786A-908E-85C515D20157}"/>
              </a:ext>
            </a:extLst>
          </p:cNvPr>
          <p:cNvSpPr>
            <a:spLocks/>
          </p:cNvSpPr>
          <p:nvPr/>
        </p:nvSpPr>
        <p:spPr bwMode="auto">
          <a:xfrm>
            <a:off x="7315200" y="1368425"/>
            <a:ext cx="39688" cy="39688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1"/>
                </a:lnTo>
                <a:lnTo>
                  <a:pt x="51" y="103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07" name="Freeform 329">
            <a:extLst>
              <a:ext uri="{FF2B5EF4-FFF2-40B4-BE49-F238E27FC236}">
                <a16:creationId xmlns:a16="http://schemas.microsoft.com/office/drawing/2014/main" id="{72BF10AB-7942-749C-29C0-E96B691FEA85}"/>
              </a:ext>
            </a:extLst>
          </p:cNvPr>
          <p:cNvSpPr>
            <a:spLocks/>
          </p:cNvSpPr>
          <p:nvPr/>
        </p:nvSpPr>
        <p:spPr bwMode="auto">
          <a:xfrm>
            <a:off x="7340600" y="1355725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1"/>
                </a:lnTo>
                <a:lnTo>
                  <a:pt x="52" y="103"/>
                </a:lnTo>
                <a:lnTo>
                  <a:pt x="0" y="51"/>
                </a:lnTo>
                <a:lnTo>
                  <a:pt x="52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08" name="Freeform 330">
            <a:extLst>
              <a:ext uri="{FF2B5EF4-FFF2-40B4-BE49-F238E27FC236}">
                <a16:creationId xmlns:a16="http://schemas.microsoft.com/office/drawing/2014/main" id="{303BE3D8-4A93-B215-5BC1-844247BD3180}"/>
              </a:ext>
            </a:extLst>
          </p:cNvPr>
          <p:cNvSpPr>
            <a:spLocks/>
          </p:cNvSpPr>
          <p:nvPr/>
        </p:nvSpPr>
        <p:spPr bwMode="auto">
          <a:xfrm>
            <a:off x="7391400" y="1331913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09" name="Freeform 331">
            <a:extLst>
              <a:ext uri="{FF2B5EF4-FFF2-40B4-BE49-F238E27FC236}">
                <a16:creationId xmlns:a16="http://schemas.microsoft.com/office/drawing/2014/main" id="{F59D8A73-0CC1-80A4-24A0-FF0C5A8E6F30}"/>
              </a:ext>
            </a:extLst>
          </p:cNvPr>
          <p:cNvSpPr>
            <a:spLocks/>
          </p:cNvSpPr>
          <p:nvPr/>
        </p:nvSpPr>
        <p:spPr bwMode="auto">
          <a:xfrm>
            <a:off x="7416800" y="1319213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1"/>
                </a:lnTo>
                <a:lnTo>
                  <a:pt x="51" y="103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10" name="Freeform 332">
            <a:extLst>
              <a:ext uri="{FF2B5EF4-FFF2-40B4-BE49-F238E27FC236}">
                <a16:creationId xmlns:a16="http://schemas.microsoft.com/office/drawing/2014/main" id="{DC6EBCE5-F030-D472-53B0-C2100F1AD7A4}"/>
              </a:ext>
            </a:extLst>
          </p:cNvPr>
          <p:cNvSpPr>
            <a:spLocks/>
          </p:cNvSpPr>
          <p:nvPr/>
        </p:nvSpPr>
        <p:spPr bwMode="auto">
          <a:xfrm>
            <a:off x="7442200" y="1308100"/>
            <a:ext cx="41275" cy="41275"/>
          </a:xfrm>
          <a:custGeom>
            <a:avLst/>
            <a:gdLst>
              <a:gd name="T0" fmla="*/ 2147483646 w 103"/>
              <a:gd name="T1" fmla="*/ 0 h 102"/>
              <a:gd name="T2" fmla="*/ 2147483646 w 103"/>
              <a:gd name="T3" fmla="*/ 2147483646 h 102"/>
              <a:gd name="T4" fmla="*/ 2147483646 w 103"/>
              <a:gd name="T5" fmla="*/ 2147483646 h 102"/>
              <a:gd name="T6" fmla="*/ 0 w 103"/>
              <a:gd name="T7" fmla="*/ 2147483646 h 102"/>
              <a:gd name="T8" fmla="*/ 2147483646 w 103"/>
              <a:gd name="T9" fmla="*/ 0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2"/>
              <a:gd name="T17" fmla="*/ 103 w 103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2">
                <a:moveTo>
                  <a:pt x="52" y="0"/>
                </a:moveTo>
                <a:lnTo>
                  <a:pt x="103" y="51"/>
                </a:lnTo>
                <a:lnTo>
                  <a:pt x="52" y="102"/>
                </a:lnTo>
                <a:lnTo>
                  <a:pt x="0" y="51"/>
                </a:lnTo>
                <a:lnTo>
                  <a:pt x="52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11" name="Freeform 333">
            <a:extLst>
              <a:ext uri="{FF2B5EF4-FFF2-40B4-BE49-F238E27FC236}">
                <a16:creationId xmlns:a16="http://schemas.microsoft.com/office/drawing/2014/main" id="{FEA5A0DB-0792-BADA-3C18-C29768D1185C}"/>
              </a:ext>
            </a:extLst>
          </p:cNvPr>
          <p:cNvSpPr>
            <a:spLocks/>
          </p:cNvSpPr>
          <p:nvPr/>
        </p:nvSpPr>
        <p:spPr bwMode="auto">
          <a:xfrm>
            <a:off x="7467600" y="1296988"/>
            <a:ext cx="41275" cy="41275"/>
          </a:xfrm>
          <a:custGeom>
            <a:avLst/>
            <a:gdLst>
              <a:gd name="T0" fmla="*/ 2147483646 w 102"/>
              <a:gd name="T1" fmla="*/ 0 h 103"/>
              <a:gd name="T2" fmla="*/ 2147483646 w 102"/>
              <a:gd name="T3" fmla="*/ 2147483646 h 103"/>
              <a:gd name="T4" fmla="*/ 2147483646 w 102"/>
              <a:gd name="T5" fmla="*/ 2147483646 h 103"/>
              <a:gd name="T6" fmla="*/ 0 w 102"/>
              <a:gd name="T7" fmla="*/ 2147483646 h 103"/>
              <a:gd name="T8" fmla="*/ 2147483646 w 102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2"/>
              <a:gd name="T16" fmla="*/ 0 h 103"/>
              <a:gd name="T17" fmla="*/ 102 w 102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2" h="103">
                <a:moveTo>
                  <a:pt x="51" y="0"/>
                </a:moveTo>
                <a:lnTo>
                  <a:pt x="102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12" name="Freeform 334">
            <a:extLst>
              <a:ext uri="{FF2B5EF4-FFF2-40B4-BE49-F238E27FC236}">
                <a16:creationId xmlns:a16="http://schemas.microsoft.com/office/drawing/2014/main" id="{32E66A99-6DFE-8A80-56D6-BA76C9BD7E35}"/>
              </a:ext>
            </a:extLst>
          </p:cNvPr>
          <p:cNvSpPr>
            <a:spLocks/>
          </p:cNvSpPr>
          <p:nvPr/>
        </p:nvSpPr>
        <p:spPr bwMode="auto">
          <a:xfrm>
            <a:off x="7493000" y="1287463"/>
            <a:ext cx="41275" cy="39687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13" name="Freeform 335">
            <a:extLst>
              <a:ext uri="{FF2B5EF4-FFF2-40B4-BE49-F238E27FC236}">
                <a16:creationId xmlns:a16="http://schemas.microsoft.com/office/drawing/2014/main" id="{BCA3D6E0-868E-F03E-37E1-3FA73003200B}"/>
              </a:ext>
            </a:extLst>
          </p:cNvPr>
          <p:cNvSpPr>
            <a:spLocks/>
          </p:cNvSpPr>
          <p:nvPr/>
        </p:nvSpPr>
        <p:spPr bwMode="auto">
          <a:xfrm>
            <a:off x="7543800" y="1266825"/>
            <a:ext cx="41275" cy="39688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1"/>
                </a:lnTo>
                <a:lnTo>
                  <a:pt x="52" y="103"/>
                </a:lnTo>
                <a:lnTo>
                  <a:pt x="0" y="51"/>
                </a:lnTo>
                <a:lnTo>
                  <a:pt x="52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14" name="Freeform 336">
            <a:extLst>
              <a:ext uri="{FF2B5EF4-FFF2-40B4-BE49-F238E27FC236}">
                <a16:creationId xmlns:a16="http://schemas.microsoft.com/office/drawing/2014/main" id="{C81FE708-77BB-7C66-42F4-DEC473DEF320}"/>
              </a:ext>
            </a:extLst>
          </p:cNvPr>
          <p:cNvSpPr>
            <a:spLocks/>
          </p:cNvSpPr>
          <p:nvPr/>
        </p:nvSpPr>
        <p:spPr bwMode="auto">
          <a:xfrm>
            <a:off x="7569200" y="1255713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15" name="Freeform 337">
            <a:extLst>
              <a:ext uri="{FF2B5EF4-FFF2-40B4-BE49-F238E27FC236}">
                <a16:creationId xmlns:a16="http://schemas.microsoft.com/office/drawing/2014/main" id="{D4EFD2DE-DEA1-C340-D90E-076EEF4A83BE}"/>
              </a:ext>
            </a:extLst>
          </p:cNvPr>
          <p:cNvSpPr>
            <a:spLocks/>
          </p:cNvSpPr>
          <p:nvPr/>
        </p:nvSpPr>
        <p:spPr bwMode="auto">
          <a:xfrm>
            <a:off x="7594600" y="1246188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1"/>
                </a:lnTo>
                <a:lnTo>
                  <a:pt x="51" y="103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16" name="Freeform 338">
            <a:extLst>
              <a:ext uri="{FF2B5EF4-FFF2-40B4-BE49-F238E27FC236}">
                <a16:creationId xmlns:a16="http://schemas.microsoft.com/office/drawing/2014/main" id="{C7630142-ED5C-14E7-6C66-382B778309E8}"/>
              </a:ext>
            </a:extLst>
          </p:cNvPr>
          <p:cNvSpPr>
            <a:spLocks/>
          </p:cNvSpPr>
          <p:nvPr/>
        </p:nvSpPr>
        <p:spPr bwMode="auto">
          <a:xfrm>
            <a:off x="7621588" y="1236663"/>
            <a:ext cx="39687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2"/>
                </a:lnTo>
                <a:lnTo>
                  <a:pt x="52" y="103"/>
                </a:lnTo>
                <a:lnTo>
                  <a:pt x="0" y="52"/>
                </a:lnTo>
                <a:lnTo>
                  <a:pt x="52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17" name="Freeform 339">
            <a:extLst>
              <a:ext uri="{FF2B5EF4-FFF2-40B4-BE49-F238E27FC236}">
                <a16:creationId xmlns:a16="http://schemas.microsoft.com/office/drawing/2014/main" id="{0F13B6DE-05B8-15F6-3B49-168E3FF3909F}"/>
              </a:ext>
            </a:extLst>
          </p:cNvPr>
          <p:cNvSpPr>
            <a:spLocks/>
          </p:cNvSpPr>
          <p:nvPr/>
        </p:nvSpPr>
        <p:spPr bwMode="auto">
          <a:xfrm>
            <a:off x="7646988" y="1227138"/>
            <a:ext cx="39687" cy="41275"/>
          </a:xfrm>
          <a:custGeom>
            <a:avLst/>
            <a:gdLst>
              <a:gd name="T0" fmla="*/ 2147483646 w 102"/>
              <a:gd name="T1" fmla="*/ 0 h 103"/>
              <a:gd name="T2" fmla="*/ 2147483646 w 102"/>
              <a:gd name="T3" fmla="*/ 2147483646 h 103"/>
              <a:gd name="T4" fmla="*/ 2147483646 w 102"/>
              <a:gd name="T5" fmla="*/ 2147483646 h 103"/>
              <a:gd name="T6" fmla="*/ 0 w 102"/>
              <a:gd name="T7" fmla="*/ 2147483646 h 103"/>
              <a:gd name="T8" fmla="*/ 2147483646 w 102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2"/>
              <a:gd name="T16" fmla="*/ 0 h 103"/>
              <a:gd name="T17" fmla="*/ 102 w 102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2" h="103">
                <a:moveTo>
                  <a:pt x="51" y="0"/>
                </a:moveTo>
                <a:lnTo>
                  <a:pt x="102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18" name="Freeform 340">
            <a:extLst>
              <a:ext uri="{FF2B5EF4-FFF2-40B4-BE49-F238E27FC236}">
                <a16:creationId xmlns:a16="http://schemas.microsoft.com/office/drawing/2014/main" id="{3824FDF0-E20B-16E4-5B70-9870C8937DAF}"/>
              </a:ext>
            </a:extLst>
          </p:cNvPr>
          <p:cNvSpPr>
            <a:spLocks/>
          </p:cNvSpPr>
          <p:nvPr/>
        </p:nvSpPr>
        <p:spPr bwMode="auto">
          <a:xfrm>
            <a:off x="7672388" y="1219200"/>
            <a:ext cx="39687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19" name="Freeform 341">
            <a:extLst>
              <a:ext uri="{FF2B5EF4-FFF2-40B4-BE49-F238E27FC236}">
                <a16:creationId xmlns:a16="http://schemas.microsoft.com/office/drawing/2014/main" id="{4CD0E1EC-F308-7600-D627-79FCA9C86ED6}"/>
              </a:ext>
            </a:extLst>
          </p:cNvPr>
          <p:cNvSpPr>
            <a:spLocks/>
          </p:cNvSpPr>
          <p:nvPr/>
        </p:nvSpPr>
        <p:spPr bwMode="auto">
          <a:xfrm>
            <a:off x="7723188" y="1201738"/>
            <a:ext cx="41275" cy="39687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2"/>
                </a:lnTo>
                <a:lnTo>
                  <a:pt x="52" y="103"/>
                </a:lnTo>
                <a:lnTo>
                  <a:pt x="0" y="52"/>
                </a:lnTo>
                <a:lnTo>
                  <a:pt x="52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20" name="Freeform 342">
            <a:extLst>
              <a:ext uri="{FF2B5EF4-FFF2-40B4-BE49-F238E27FC236}">
                <a16:creationId xmlns:a16="http://schemas.microsoft.com/office/drawing/2014/main" id="{62FD4BE2-1088-8F40-30FF-D93FFACB89CD}"/>
              </a:ext>
            </a:extLst>
          </p:cNvPr>
          <p:cNvSpPr>
            <a:spLocks/>
          </p:cNvSpPr>
          <p:nvPr/>
        </p:nvSpPr>
        <p:spPr bwMode="auto">
          <a:xfrm>
            <a:off x="7748588" y="1192213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1"/>
                </a:lnTo>
                <a:lnTo>
                  <a:pt x="51" y="103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21" name="Freeform 343">
            <a:extLst>
              <a:ext uri="{FF2B5EF4-FFF2-40B4-BE49-F238E27FC236}">
                <a16:creationId xmlns:a16="http://schemas.microsoft.com/office/drawing/2014/main" id="{60F18A69-35B6-E5FD-0B0A-8D54A24A8657}"/>
              </a:ext>
            </a:extLst>
          </p:cNvPr>
          <p:cNvSpPr>
            <a:spLocks/>
          </p:cNvSpPr>
          <p:nvPr/>
        </p:nvSpPr>
        <p:spPr bwMode="auto">
          <a:xfrm>
            <a:off x="7773988" y="1184275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22" name="Freeform 344">
            <a:extLst>
              <a:ext uri="{FF2B5EF4-FFF2-40B4-BE49-F238E27FC236}">
                <a16:creationId xmlns:a16="http://schemas.microsoft.com/office/drawing/2014/main" id="{B1EAD09F-CA0F-78CC-81B4-74C26C909B58}"/>
              </a:ext>
            </a:extLst>
          </p:cNvPr>
          <p:cNvSpPr>
            <a:spLocks/>
          </p:cNvSpPr>
          <p:nvPr/>
        </p:nvSpPr>
        <p:spPr bwMode="auto">
          <a:xfrm>
            <a:off x="7799388" y="1176338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1"/>
                </a:lnTo>
                <a:lnTo>
                  <a:pt x="52" y="103"/>
                </a:lnTo>
                <a:lnTo>
                  <a:pt x="0" y="51"/>
                </a:lnTo>
                <a:lnTo>
                  <a:pt x="52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23" name="Freeform 345">
            <a:extLst>
              <a:ext uri="{FF2B5EF4-FFF2-40B4-BE49-F238E27FC236}">
                <a16:creationId xmlns:a16="http://schemas.microsoft.com/office/drawing/2014/main" id="{8CD454F5-941F-A595-17A9-F9FA46F46C10}"/>
              </a:ext>
            </a:extLst>
          </p:cNvPr>
          <p:cNvSpPr>
            <a:spLocks/>
          </p:cNvSpPr>
          <p:nvPr/>
        </p:nvSpPr>
        <p:spPr bwMode="auto">
          <a:xfrm>
            <a:off x="7824788" y="1168400"/>
            <a:ext cx="41275" cy="41275"/>
          </a:xfrm>
          <a:custGeom>
            <a:avLst/>
            <a:gdLst>
              <a:gd name="T0" fmla="*/ 2147483646 w 102"/>
              <a:gd name="T1" fmla="*/ 0 h 103"/>
              <a:gd name="T2" fmla="*/ 2147483646 w 102"/>
              <a:gd name="T3" fmla="*/ 2147483646 h 103"/>
              <a:gd name="T4" fmla="*/ 2147483646 w 102"/>
              <a:gd name="T5" fmla="*/ 2147483646 h 103"/>
              <a:gd name="T6" fmla="*/ 0 w 102"/>
              <a:gd name="T7" fmla="*/ 2147483646 h 103"/>
              <a:gd name="T8" fmla="*/ 2147483646 w 102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2"/>
              <a:gd name="T16" fmla="*/ 0 h 103"/>
              <a:gd name="T17" fmla="*/ 102 w 102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2" h="103">
                <a:moveTo>
                  <a:pt x="51" y="0"/>
                </a:moveTo>
                <a:lnTo>
                  <a:pt x="102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24" name="Freeform 346">
            <a:extLst>
              <a:ext uri="{FF2B5EF4-FFF2-40B4-BE49-F238E27FC236}">
                <a16:creationId xmlns:a16="http://schemas.microsoft.com/office/drawing/2014/main" id="{A5431036-7E3A-31BF-D24D-79E20670BB2C}"/>
              </a:ext>
            </a:extLst>
          </p:cNvPr>
          <p:cNvSpPr>
            <a:spLocks/>
          </p:cNvSpPr>
          <p:nvPr/>
        </p:nvSpPr>
        <p:spPr bwMode="auto">
          <a:xfrm>
            <a:off x="7850188" y="1162050"/>
            <a:ext cx="41275" cy="39688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25" name="Freeform 347">
            <a:extLst>
              <a:ext uri="{FF2B5EF4-FFF2-40B4-BE49-F238E27FC236}">
                <a16:creationId xmlns:a16="http://schemas.microsoft.com/office/drawing/2014/main" id="{E924A38A-EC89-65A3-8144-A82C1C591EEA}"/>
              </a:ext>
            </a:extLst>
          </p:cNvPr>
          <p:cNvSpPr>
            <a:spLocks/>
          </p:cNvSpPr>
          <p:nvPr/>
        </p:nvSpPr>
        <p:spPr bwMode="auto">
          <a:xfrm>
            <a:off x="7900988" y="1147763"/>
            <a:ext cx="41275" cy="39687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2"/>
                </a:lnTo>
                <a:lnTo>
                  <a:pt x="52" y="103"/>
                </a:lnTo>
                <a:lnTo>
                  <a:pt x="0" y="52"/>
                </a:lnTo>
                <a:lnTo>
                  <a:pt x="52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26" name="Freeform 348">
            <a:extLst>
              <a:ext uri="{FF2B5EF4-FFF2-40B4-BE49-F238E27FC236}">
                <a16:creationId xmlns:a16="http://schemas.microsoft.com/office/drawing/2014/main" id="{790A58CF-317C-A168-E5CA-82AB521A93F0}"/>
              </a:ext>
            </a:extLst>
          </p:cNvPr>
          <p:cNvSpPr>
            <a:spLocks/>
          </p:cNvSpPr>
          <p:nvPr/>
        </p:nvSpPr>
        <p:spPr bwMode="auto">
          <a:xfrm>
            <a:off x="7926388" y="1139825"/>
            <a:ext cx="41275" cy="41275"/>
          </a:xfrm>
          <a:custGeom>
            <a:avLst/>
            <a:gdLst>
              <a:gd name="T0" fmla="*/ 2147483646 w 102"/>
              <a:gd name="T1" fmla="*/ 0 h 103"/>
              <a:gd name="T2" fmla="*/ 2147483646 w 102"/>
              <a:gd name="T3" fmla="*/ 2147483646 h 103"/>
              <a:gd name="T4" fmla="*/ 2147483646 w 102"/>
              <a:gd name="T5" fmla="*/ 2147483646 h 103"/>
              <a:gd name="T6" fmla="*/ 0 w 102"/>
              <a:gd name="T7" fmla="*/ 2147483646 h 103"/>
              <a:gd name="T8" fmla="*/ 2147483646 w 102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2"/>
              <a:gd name="T16" fmla="*/ 0 h 103"/>
              <a:gd name="T17" fmla="*/ 102 w 102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2" h="103">
                <a:moveTo>
                  <a:pt x="51" y="0"/>
                </a:moveTo>
                <a:lnTo>
                  <a:pt x="102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27" name="Freeform 349">
            <a:extLst>
              <a:ext uri="{FF2B5EF4-FFF2-40B4-BE49-F238E27FC236}">
                <a16:creationId xmlns:a16="http://schemas.microsoft.com/office/drawing/2014/main" id="{6C62682C-6694-D422-5541-872C25EBCA7D}"/>
              </a:ext>
            </a:extLst>
          </p:cNvPr>
          <p:cNvSpPr>
            <a:spLocks/>
          </p:cNvSpPr>
          <p:nvPr/>
        </p:nvSpPr>
        <p:spPr bwMode="auto">
          <a:xfrm>
            <a:off x="7951788" y="1133475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28" name="Freeform 350">
            <a:extLst>
              <a:ext uri="{FF2B5EF4-FFF2-40B4-BE49-F238E27FC236}">
                <a16:creationId xmlns:a16="http://schemas.microsoft.com/office/drawing/2014/main" id="{B4C5C418-04C1-B9AD-F4C4-EE193594928C}"/>
              </a:ext>
            </a:extLst>
          </p:cNvPr>
          <p:cNvSpPr>
            <a:spLocks/>
          </p:cNvSpPr>
          <p:nvPr/>
        </p:nvSpPr>
        <p:spPr bwMode="auto">
          <a:xfrm>
            <a:off x="7978775" y="1127125"/>
            <a:ext cx="39688" cy="39688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1"/>
                </a:lnTo>
                <a:lnTo>
                  <a:pt x="52" y="103"/>
                </a:lnTo>
                <a:lnTo>
                  <a:pt x="0" y="51"/>
                </a:lnTo>
                <a:lnTo>
                  <a:pt x="52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29" name="Freeform 351">
            <a:extLst>
              <a:ext uri="{FF2B5EF4-FFF2-40B4-BE49-F238E27FC236}">
                <a16:creationId xmlns:a16="http://schemas.microsoft.com/office/drawing/2014/main" id="{34A191DC-2D7F-FD34-F832-57D4E7137071}"/>
              </a:ext>
            </a:extLst>
          </p:cNvPr>
          <p:cNvSpPr>
            <a:spLocks/>
          </p:cNvSpPr>
          <p:nvPr/>
        </p:nvSpPr>
        <p:spPr bwMode="auto">
          <a:xfrm>
            <a:off x="8004175" y="1119188"/>
            <a:ext cx="39688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1"/>
                </a:lnTo>
                <a:lnTo>
                  <a:pt x="52" y="103"/>
                </a:lnTo>
                <a:lnTo>
                  <a:pt x="0" y="51"/>
                </a:lnTo>
                <a:lnTo>
                  <a:pt x="52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30" name="Freeform 352">
            <a:extLst>
              <a:ext uri="{FF2B5EF4-FFF2-40B4-BE49-F238E27FC236}">
                <a16:creationId xmlns:a16="http://schemas.microsoft.com/office/drawing/2014/main" id="{63964BF0-34A3-2061-131E-A5DC0F841F8A}"/>
              </a:ext>
            </a:extLst>
          </p:cNvPr>
          <p:cNvSpPr>
            <a:spLocks/>
          </p:cNvSpPr>
          <p:nvPr/>
        </p:nvSpPr>
        <p:spPr bwMode="auto">
          <a:xfrm>
            <a:off x="8029575" y="1114425"/>
            <a:ext cx="39688" cy="39688"/>
          </a:xfrm>
          <a:custGeom>
            <a:avLst/>
            <a:gdLst>
              <a:gd name="T0" fmla="*/ 2147483646 w 103"/>
              <a:gd name="T1" fmla="*/ 0 h 102"/>
              <a:gd name="T2" fmla="*/ 2147483646 w 103"/>
              <a:gd name="T3" fmla="*/ 2147483646 h 102"/>
              <a:gd name="T4" fmla="*/ 2147483646 w 103"/>
              <a:gd name="T5" fmla="*/ 2147483646 h 102"/>
              <a:gd name="T6" fmla="*/ 0 w 103"/>
              <a:gd name="T7" fmla="*/ 2147483646 h 102"/>
              <a:gd name="T8" fmla="*/ 2147483646 w 103"/>
              <a:gd name="T9" fmla="*/ 0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2"/>
              <a:gd name="T17" fmla="*/ 103 w 103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2">
                <a:moveTo>
                  <a:pt x="51" y="0"/>
                </a:moveTo>
                <a:lnTo>
                  <a:pt x="103" y="51"/>
                </a:lnTo>
                <a:lnTo>
                  <a:pt x="51" y="102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31" name="Freeform 353">
            <a:extLst>
              <a:ext uri="{FF2B5EF4-FFF2-40B4-BE49-F238E27FC236}">
                <a16:creationId xmlns:a16="http://schemas.microsoft.com/office/drawing/2014/main" id="{C3D84AB5-286D-E625-65CC-9B46C4310D44}"/>
              </a:ext>
            </a:extLst>
          </p:cNvPr>
          <p:cNvSpPr>
            <a:spLocks/>
          </p:cNvSpPr>
          <p:nvPr/>
        </p:nvSpPr>
        <p:spPr bwMode="auto">
          <a:xfrm>
            <a:off x="8054975" y="1108075"/>
            <a:ext cx="39688" cy="39688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32" name="Freeform 354">
            <a:extLst>
              <a:ext uri="{FF2B5EF4-FFF2-40B4-BE49-F238E27FC236}">
                <a16:creationId xmlns:a16="http://schemas.microsoft.com/office/drawing/2014/main" id="{7F1C16BC-C3B8-835E-AC57-3424A5268729}"/>
              </a:ext>
            </a:extLst>
          </p:cNvPr>
          <p:cNvSpPr>
            <a:spLocks/>
          </p:cNvSpPr>
          <p:nvPr/>
        </p:nvSpPr>
        <p:spPr bwMode="auto">
          <a:xfrm>
            <a:off x="8105775" y="1095375"/>
            <a:ext cx="41275" cy="41275"/>
          </a:xfrm>
          <a:custGeom>
            <a:avLst/>
            <a:gdLst>
              <a:gd name="T0" fmla="*/ 2147483646 w 102"/>
              <a:gd name="T1" fmla="*/ 0 h 103"/>
              <a:gd name="T2" fmla="*/ 2147483646 w 102"/>
              <a:gd name="T3" fmla="*/ 2147483646 h 103"/>
              <a:gd name="T4" fmla="*/ 2147483646 w 102"/>
              <a:gd name="T5" fmla="*/ 2147483646 h 103"/>
              <a:gd name="T6" fmla="*/ 0 w 102"/>
              <a:gd name="T7" fmla="*/ 2147483646 h 103"/>
              <a:gd name="T8" fmla="*/ 2147483646 w 102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2"/>
              <a:gd name="T16" fmla="*/ 0 h 103"/>
              <a:gd name="T17" fmla="*/ 102 w 102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2" h="103">
                <a:moveTo>
                  <a:pt x="51" y="0"/>
                </a:moveTo>
                <a:lnTo>
                  <a:pt x="102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33" name="Freeform 355">
            <a:extLst>
              <a:ext uri="{FF2B5EF4-FFF2-40B4-BE49-F238E27FC236}">
                <a16:creationId xmlns:a16="http://schemas.microsoft.com/office/drawing/2014/main" id="{54066FED-1771-EA6A-1C8D-B281CB116621}"/>
              </a:ext>
            </a:extLst>
          </p:cNvPr>
          <p:cNvSpPr>
            <a:spLocks/>
          </p:cNvSpPr>
          <p:nvPr/>
        </p:nvSpPr>
        <p:spPr bwMode="auto">
          <a:xfrm>
            <a:off x="8131175" y="1090613"/>
            <a:ext cx="41275" cy="39687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34" name="Freeform 356">
            <a:extLst>
              <a:ext uri="{FF2B5EF4-FFF2-40B4-BE49-F238E27FC236}">
                <a16:creationId xmlns:a16="http://schemas.microsoft.com/office/drawing/2014/main" id="{9445FA01-2F72-9A63-4738-182911DEBAB1}"/>
              </a:ext>
            </a:extLst>
          </p:cNvPr>
          <p:cNvSpPr>
            <a:spLocks/>
          </p:cNvSpPr>
          <p:nvPr/>
        </p:nvSpPr>
        <p:spPr bwMode="auto">
          <a:xfrm>
            <a:off x="8156575" y="1084263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2"/>
                </a:lnTo>
                <a:lnTo>
                  <a:pt x="52" y="103"/>
                </a:lnTo>
                <a:lnTo>
                  <a:pt x="0" y="52"/>
                </a:lnTo>
                <a:lnTo>
                  <a:pt x="52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35" name="Freeform 357">
            <a:extLst>
              <a:ext uri="{FF2B5EF4-FFF2-40B4-BE49-F238E27FC236}">
                <a16:creationId xmlns:a16="http://schemas.microsoft.com/office/drawing/2014/main" id="{B2335F3D-0398-9E0F-04F5-813A5F2F7CE3}"/>
              </a:ext>
            </a:extLst>
          </p:cNvPr>
          <p:cNvSpPr>
            <a:spLocks/>
          </p:cNvSpPr>
          <p:nvPr/>
        </p:nvSpPr>
        <p:spPr bwMode="auto">
          <a:xfrm>
            <a:off x="8181975" y="1079500"/>
            <a:ext cx="41275" cy="39688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2"/>
                </a:lnTo>
                <a:lnTo>
                  <a:pt x="52" y="103"/>
                </a:lnTo>
                <a:lnTo>
                  <a:pt x="0" y="52"/>
                </a:lnTo>
                <a:lnTo>
                  <a:pt x="52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36" name="Freeform 358">
            <a:extLst>
              <a:ext uri="{FF2B5EF4-FFF2-40B4-BE49-F238E27FC236}">
                <a16:creationId xmlns:a16="http://schemas.microsoft.com/office/drawing/2014/main" id="{B395F31B-2D4C-75FC-12EB-15054F896C39}"/>
              </a:ext>
            </a:extLst>
          </p:cNvPr>
          <p:cNvSpPr>
            <a:spLocks/>
          </p:cNvSpPr>
          <p:nvPr/>
        </p:nvSpPr>
        <p:spPr bwMode="auto">
          <a:xfrm>
            <a:off x="8207375" y="1074738"/>
            <a:ext cx="41275" cy="39687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37" name="Freeform 359">
            <a:extLst>
              <a:ext uri="{FF2B5EF4-FFF2-40B4-BE49-F238E27FC236}">
                <a16:creationId xmlns:a16="http://schemas.microsoft.com/office/drawing/2014/main" id="{D4A89E31-CC4E-63A2-2B27-802CC1213EBF}"/>
              </a:ext>
            </a:extLst>
          </p:cNvPr>
          <p:cNvSpPr>
            <a:spLocks/>
          </p:cNvSpPr>
          <p:nvPr/>
        </p:nvSpPr>
        <p:spPr bwMode="auto">
          <a:xfrm>
            <a:off x="8258175" y="1063625"/>
            <a:ext cx="41275" cy="41275"/>
          </a:xfrm>
          <a:custGeom>
            <a:avLst/>
            <a:gdLst>
              <a:gd name="T0" fmla="*/ 2147483646 w 103"/>
              <a:gd name="T1" fmla="*/ 0 h 102"/>
              <a:gd name="T2" fmla="*/ 2147483646 w 103"/>
              <a:gd name="T3" fmla="*/ 2147483646 h 102"/>
              <a:gd name="T4" fmla="*/ 2147483646 w 103"/>
              <a:gd name="T5" fmla="*/ 2147483646 h 102"/>
              <a:gd name="T6" fmla="*/ 0 w 103"/>
              <a:gd name="T7" fmla="*/ 2147483646 h 102"/>
              <a:gd name="T8" fmla="*/ 2147483646 w 103"/>
              <a:gd name="T9" fmla="*/ 0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2"/>
              <a:gd name="T17" fmla="*/ 103 w 103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2">
                <a:moveTo>
                  <a:pt x="52" y="0"/>
                </a:moveTo>
                <a:lnTo>
                  <a:pt x="103" y="51"/>
                </a:lnTo>
                <a:lnTo>
                  <a:pt x="52" y="102"/>
                </a:lnTo>
                <a:lnTo>
                  <a:pt x="0" y="51"/>
                </a:lnTo>
                <a:lnTo>
                  <a:pt x="52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38" name="Freeform 360">
            <a:extLst>
              <a:ext uri="{FF2B5EF4-FFF2-40B4-BE49-F238E27FC236}">
                <a16:creationId xmlns:a16="http://schemas.microsoft.com/office/drawing/2014/main" id="{C6BDCFDB-1D5E-33DB-C330-DD64D97B4AE6}"/>
              </a:ext>
            </a:extLst>
          </p:cNvPr>
          <p:cNvSpPr>
            <a:spLocks/>
          </p:cNvSpPr>
          <p:nvPr/>
        </p:nvSpPr>
        <p:spPr bwMode="auto">
          <a:xfrm>
            <a:off x="8283575" y="1058863"/>
            <a:ext cx="41275" cy="41275"/>
          </a:xfrm>
          <a:custGeom>
            <a:avLst/>
            <a:gdLst>
              <a:gd name="T0" fmla="*/ 2147483646 w 102"/>
              <a:gd name="T1" fmla="*/ 0 h 103"/>
              <a:gd name="T2" fmla="*/ 2147483646 w 102"/>
              <a:gd name="T3" fmla="*/ 2147483646 h 103"/>
              <a:gd name="T4" fmla="*/ 2147483646 w 102"/>
              <a:gd name="T5" fmla="*/ 2147483646 h 103"/>
              <a:gd name="T6" fmla="*/ 0 w 102"/>
              <a:gd name="T7" fmla="*/ 2147483646 h 103"/>
              <a:gd name="T8" fmla="*/ 2147483646 w 102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2"/>
              <a:gd name="T16" fmla="*/ 0 h 103"/>
              <a:gd name="T17" fmla="*/ 102 w 102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2" h="103">
                <a:moveTo>
                  <a:pt x="51" y="0"/>
                </a:moveTo>
                <a:lnTo>
                  <a:pt x="102" y="51"/>
                </a:lnTo>
                <a:lnTo>
                  <a:pt x="51" y="103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39" name="Freeform 361">
            <a:extLst>
              <a:ext uri="{FF2B5EF4-FFF2-40B4-BE49-F238E27FC236}">
                <a16:creationId xmlns:a16="http://schemas.microsoft.com/office/drawing/2014/main" id="{B74DB0DD-7448-3748-D438-EC0D3FC804F5}"/>
              </a:ext>
            </a:extLst>
          </p:cNvPr>
          <p:cNvSpPr>
            <a:spLocks/>
          </p:cNvSpPr>
          <p:nvPr/>
        </p:nvSpPr>
        <p:spPr bwMode="auto">
          <a:xfrm>
            <a:off x="8308975" y="1054100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40" name="Freeform 362">
            <a:extLst>
              <a:ext uri="{FF2B5EF4-FFF2-40B4-BE49-F238E27FC236}">
                <a16:creationId xmlns:a16="http://schemas.microsoft.com/office/drawing/2014/main" id="{33E82C2B-3E74-593D-23CE-5C83D29E1314}"/>
              </a:ext>
            </a:extLst>
          </p:cNvPr>
          <p:cNvSpPr>
            <a:spLocks/>
          </p:cNvSpPr>
          <p:nvPr/>
        </p:nvSpPr>
        <p:spPr bwMode="auto">
          <a:xfrm>
            <a:off x="8335963" y="1049338"/>
            <a:ext cx="39687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1"/>
                </a:lnTo>
                <a:lnTo>
                  <a:pt x="52" y="103"/>
                </a:lnTo>
                <a:lnTo>
                  <a:pt x="0" y="51"/>
                </a:lnTo>
                <a:lnTo>
                  <a:pt x="52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41" name="Freeform 363">
            <a:extLst>
              <a:ext uri="{FF2B5EF4-FFF2-40B4-BE49-F238E27FC236}">
                <a16:creationId xmlns:a16="http://schemas.microsoft.com/office/drawing/2014/main" id="{9BBF1109-5C2C-B3D9-C558-1D3608B94D15}"/>
              </a:ext>
            </a:extLst>
          </p:cNvPr>
          <p:cNvSpPr>
            <a:spLocks/>
          </p:cNvSpPr>
          <p:nvPr/>
        </p:nvSpPr>
        <p:spPr bwMode="auto">
          <a:xfrm>
            <a:off x="8361363" y="1046163"/>
            <a:ext cx="39687" cy="39687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2"/>
                </a:lnTo>
                <a:lnTo>
                  <a:pt x="52" y="103"/>
                </a:lnTo>
                <a:lnTo>
                  <a:pt x="0" y="52"/>
                </a:lnTo>
                <a:lnTo>
                  <a:pt x="52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42" name="Freeform 364">
            <a:extLst>
              <a:ext uri="{FF2B5EF4-FFF2-40B4-BE49-F238E27FC236}">
                <a16:creationId xmlns:a16="http://schemas.microsoft.com/office/drawing/2014/main" id="{A990262B-09A0-A60B-CF2E-C04FE988C59F}"/>
              </a:ext>
            </a:extLst>
          </p:cNvPr>
          <p:cNvSpPr>
            <a:spLocks/>
          </p:cNvSpPr>
          <p:nvPr/>
        </p:nvSpPr>
        <p:spPr bwMode="auto">
          <a:xfrm>
            <a:off x="8386763" y="1041400"/>
            <a:ext cx="39687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1"/>
                </a:lnTo>
                <a:lnTo>
                  <a:pt x="51" y="103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43" name="Freeform 365">
            <a:extLst>
              <a:ext uri="{FF2B5EF4-FFF2-40B4-BE49-F238E27FC236}">
                <a16:creationId xmlns:a16="http://schemas.microsoft.com/office/drawing/2014/main" id="{06A1A125-036B-BBCB-70C7-6352B803AD29}"/>
              </a:ext>
            </a:extLst>
          </p:cNvPr>
          <p:cNvSpPr>
            <a:spLocks/>
          </p:cNvSpPr>
          <p:nvPr/>
        </p:nvSpPr>
        <p:spPr bwMode="auto">
          <a:xfrm>
            <a:off x="8412163" y="1036638"/>
            <a:ext cx="39687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1"/>
                </a:lnTo>
                <a:lnTo>
                  <a:pt x="51" y="103"/>
                </a:lnTo>
                <a:lnTo>
                  <a:pt x="0" y="51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44" name="Freeform 366">
            <a:extLst>
              <a:ext uri="{FF2B5EF4-FFF2-40B4-BE49-F238E27FC236}">
                <a16:creationId xmlns:a16="http://schemas.microsoft.com/office/drawing/2014/main" id="{0E6094EE-FA32-C962-3E3B-4284DDEFD6E8}"/>
              </a:ext>
            </a:extLst>
          </p:cNvPr>
          <p:cNvSpPr>
            <a:spLocks/>
          </p:cNvSpPr>
          <p:nvPr/>
        </p:nvSpPr>
        <p:spPr bwMode="auto">
          <a:xfrm>
            <a:off x="8437563" y="1033463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2"/>
                </a:lnTo>
                <a:lnTo>
                  <a:pt x="52" y="103"/>
                </a:lnTo>
                <a:lnTo>
                  <a:pt x="0" y="52"/>
                </a:lnTo>
                <a:lnTo>
                  <a:pt x="52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45" name="Freeform 367">
            <a:extLst>
              <a:ext uri="{FF2B5EF4-FFF2-40B4-BE49-F238E27FC236}">
                <a16:creationId xmlns:a16="http://schemas.microsoft.com/office/drawing/2014/main" id="{EF3F3402-74B2-58E8-C45D-856230C968FD}"/>
              </a:ext>
            </a:extLst>
          </p:cNvPr>
          <p:cNvSpPr>
            <a:spLocks/>
          </p:cNvSpPr>
          <p:nvPr/>
        </p:nvSpPr>
        <p:spPr bwMode="auto">
          <a:xfrm>
            <a:off x="8462963" y="1030288"/>
            <a:ext cx="41275" cy="39687"/>
          </a:xfrm>
          <a:custGeom>
            <a:avLst/>
            <a:gdLst>
              <a:gd name="T0" fmla="*/ 2147483646 w 102"/>
              <a:gd name="T1" fmla="*/ 0 h 103"/>
              <a:gd name="T2" fmla="*/ 2147483646 w 102"/>
              <a:gd name="T3" fmla="*/ 2147483646 h 103"/>
              <a:gd name="T4" fmla="*/ 2147483646 w 102"/>
              <a:gd name="T5" fmla="*/ 2147483646 h 103"/>
              <a:gd name="T6" fmla="*/ 0 w 102"/>
              <a:gd name="T7" fmla="*/ 2147483646 h 103"/>
              <a:gd name="T8" fmla="*/ 2147483646 w 102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2"/>
              <a:gd name="T16" fmla="*/ 0 h 103"/>
              <a:gd name="T17" fmla="*/ 102 w 102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2" h="103">
                <a:moveTo>
                  <a:pt x="51" y="0"/>
                </a:moveTo>
                <a:lnTo>
                  <a:pt x="102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46" name="Freeform 368">
            <a:extLst>
              <a:ext uri="{FF2B5EF4-FFF2-40B4-BE49-F238E27FC236}">
                <a16:creationId xmlns:a16="http://schemas.microsoft.com/office/drawing/2014/main" id="{4CC1B9B3-7445-0D9A-CE93-CBC829AD2CAF}"/>
              </a:ext>
            </a:extLst>
          </p:cNvPr>
          <p:cNvSpPr>
            <a:spLocks/>
          </p:cNvSpPr>
          <p:nvPr/>
        </p:nvSpPr>
        <p:spPr bwMode="auto">
          <a:xfrm>
            <a:off x="8488363" y="1025525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1" y="0"/>
                </a:moveTo>
                <a:lnTo>
                  <a:pt x="103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90447" name="Group 369">
            <a:extLst>
              <a:ext uri="{FF2B5EF4-FFF2-40B4-BE49-F238E27FC236}">
                <a16:creationId xmlns:a16="http://schemas.microsoft.com/office/drawing/2014/main" id="{CEF2F9C2-8D6A-5E84-5139-7F5132A7431E}"/>
              </a:ext>
            </a:extLst>
          </p:cNvPr>
          <p:cNvGrpSpPr>
            <a:grpSpLocks/>
          </p:cNvGrpSpPr>
          <p:nvPr/>
        </p:nvGrpSpPr>
        <p:grpSpPr bwMode="auto">
          <a:xfrm>
            <a:off x="5626100" y="852488"/>
            <a:ext cx="2928938" cy="3051175"/>
            <a:chOff x="3544" y="537"/>
            <a:chExt cx="1845" cy="1922"/>
          </a:xfrm>
        </p:grpSpPr>
        <p:sp>
          <p:nvSpPr>
            <p:cNvPr id="90483" name="Rectangle 370">
              <a:extLst>
                <a:ext uri="{FF2B5EF4-FFF2-40B4-BE49-F238E27FC236}">
                  <a16:creationId xmlns:a16="http://schemas.microsoft.com/office/drawing/2014/main" id="{1BD1596B-95B2-D1F0-CAA8-020EE36D7A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9" y="1015"/>
              <a:ext cx="127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2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2200" b="0">
                  <a:solidFill>
                    <a:srgbClr val="FF0000"/>
                  </a:solidFill>
                  <a:latin typeface="Times New Roman" panose="02020603050405020304" pitchFamily="18" charset="0"/>
                </a:rPr>
                <a:t>D</a:t>
              </a:r>
              <a:endParaRPr lang="ru-RU" altLang="en-US" sz="1800" b="0"/>
            </a:p>
          </p:txBody>
        </p:sp>
        <p:sp>
          <p:nvSpPr>
            <p:cNvPr id="90484" name="Rectangle 371">
              <a:extLst>
                <a:ext uri="{FF2B5EF4-FFF2-40B4-BE49-F238E27FC236}">
                  <a16:creationId xmlns:a16="http://schemas.microsoft.com/office/drawing/2014/main" id="{3D23C82B-D0D9-792E-BB65-55A8A2F1B9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9" y="1015"/>
              <a:ext cx="127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2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2200" b="0">
                  <a:solidFill>
                    <a:srgbClr val="FF0000"/>
                  </a:solidFill>
                  <a:latin typeface="Times New Roman" panose="02020603050405020304" pitchFamily="18" charset="0"/>
                </a:rPr>
                <a:t>D</a:t>
              </a:r>
              <a:endParaRPr lang="ru-RU" altLang="en-US" sz="1800" b="0"/>
            </a:p>
          </p:txBody>
        </p:sp>
        <p:sp>
          <p:nvSpPr>
            <p:cNvPr id="90485" name="Rectangle 372">
              <a:extLst>
                <a:ext uri="{FF2B5EF4-FFF2-40B4-BE49-F238E27FC236}">
                  <a16:creationId xmlns:a16="http://schemas.microsoft.com/office/drawing/2014/main" id="{8405CC45-DB64-CF63-01E7-1602B626C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3" y="634"/>
              <a:ext cx="127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2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2200" b="0">
                  <a:solidFill>
                    <a:srgbClr val="0000FF"/>
                  </a:solidFill>
                  <a:latin typeface="Times New Roman" panose="02020603050405020304" pitchFamily="18" charset="0"/>
                </a:rPr>
                <a:t>D</a:t>
              </a:r>
              <a:endParaRPr lang="ru-RU" altLang="en-US" sz="1800" b="0"/>
            </a:p>
          </p:txBody>
        </p:sp>
        <p:sp>
          <p:nvSpPr>
            <p:cNvPr id="90486" name="Rectangle 373">
              <a:extLst>
                <a:ext uri="{FF2B5EF4-FFF2-40B4-BE49-F238E27FC236}">
                  <a16:creationId xmlns:a16="http://schemas.microsoft.com/office/drawing/2014/main" id="{D42D5E35-CCA5-B6E3-6E03-BE1BF74180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4" y="634"/>
              <a:ext cx="108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2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2200" b="0">
                  <a:solidFill>
                    <a:srgbClr val="0000FF"/>
                  </a:solidFill>
                  <a:latin typeface="Times New Roman" panose="02020603050405020304" pitchFamily="18" charset="0"/>
                </a:rPr>
                <a:t>T</a:t>
              </a:r>
              <a:endParaRPr lang="ru-RU" altLang="en-US" sz="1800" b="0"/>
            </a:p>
          </p:txBody>
        </p:sp>
        <p:sp>
          <p:nvSpPr>
            <p:cNvPr id="90487" name="Line 374">
              <a:extLst>
                <a:ext uri="{FF2B5EF4-FFF2-40B4-BE49-F238E27FC236}">
                  <a16:creationId xmlns:a16="http://schemas.microsoft.com/office/drawing/2014/main" id="{3ECE2D62-266A-880A-F67D-9AAAF724DA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53" y="1077"/>
              <a:ext cx="414" cy="65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488" name="Freeform 375">
              <a:extLst>
                <a:ext uri="{FF2B5EF4-FFF2-40B4-BE49-F238E27FC236}">
                  <a16:creationId xmlns:a16="http://schemas.microsoft.com/office/drawing/2014/main" id="{FF4DF6D7-31B8-24DF-8863-42A09CEAF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2" y="1071"/>
              <a:ext cx="25" cy="25"/>
            </a:xfrm>
            <a:custGeom>
              <a:avLst/>
              <a:gdLst>
                <a:gd name="T0" fmla="*/ 0 w 103"/>
                <a:gd name="T1" fmla="*/ 0 h 103"/>
                <a:gd name="T2" fmla="*/ 0 w 103"/>
                <a:gd name="T3" fmla="*/ 0 h 103"/>
                <a:gd name="T4" fmla="*/ 0 w 103"/>
                <a:gd name="T5" fmla="*/ 0 h 103"/>
                <a:gd name="T6" fmla="*/ 0 w 103"/>
                <a:gd name="T7" fmla="*/ 0 h 103"/>
                <a:gd name="T8" fmla="*/ 0 w 103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"/>
                <a:gd name="T16" fmla="*/ 0 h 103"/>
                <a:gd name="T17" fmla="*/ 103 w 103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" h="103">
                  <a:moveTo>
                    <a:pt x="51" y="0"/>
                  </a:moveTo>
                  <a:lnTo>
                    <a:pt x="103" y="52"/>
                  </a:lnTo>
                  <a:lnTo>
                    <a:pt x="51" y="103"/>
                  </a:lnTo>
                  <a:lnTo>
                    <a:pt x="0" y="5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489" name="Freeform 376">
              <a:extLst>
                <a:ext uri="{FF2B5EF4-FFF2-40B4-BE49-F238E27FC236}">
                  <a16:creationId xmlns:a16="http://schemas.microsoft.com/office/drawing/2014/main" id="{F3C3746F-CBF4-533F-6CFE-8FEA99927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6" y="983"/>
              <a:ext cx="26" cy="26"/>
            </a:xfrm>
            <a:custGeom>
              <a:avLst/>
              <a:gdLst>
                <a:gd name="T0" fmla="*/ 0 w 103"/>
                <a:gd name="T1" fmla="*/ 0 h 102"/>
                <a:gd name="T2" fmla="*/ 0 w 103"/>
                <a:gd name="T3" fmla="*/ 0 h 102"/>
                <a:gd name="T4" fmla="*/ 0 w 103"/>
                <a:gd name="T5" fmla="*/ 0 h 102"/>
                <a:gd name="T6" fmla="*/ 0 w 103"/>
                <a:gd name="T7" fmla="*/ 0 h 102"/>
                <a:gd name="T8" fmla="*/ 0 w 103"/>
                <a:gd name="T9" fmla="*/ 0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"/>
                <a:gd name="T16" fmla="*/ 0 h 102"/>
                <a:gd name="T17" fmla="*/ 103 w 103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" h="102">
                  <a:moveTo>
                    <a:pt x="51" y="0"/>
                  </a:moveTo>
                  <a:lnTo>
                    <a:pt x="103" y="51"/>
                  </a:lnTo>
                  <a:lnTo>
                    <a:pt x="51" y="102"/>
                  </a:lnTo>
                  <a:lnTo>
                    <a:pt x="0" y="5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490" name="Freeform 377">
              <a:extLst>
                <a:ext uri="{FF2B5EF4-FFF2-40B4-BE49-F238E27FC236}">
                  <a16:creationId xmlns:a16="http://schemas.microsoft.com/office/drawing/2014/main" id="{62F0C845-43C5-6618-E4EE-277FAE78E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" y="886"/>
              <a:ext cx="26" cy="26"/>
            </a:xfrm>
            <a:custGeom>
              <a:avLst/>
              <a:gdLst>
                <a:gd name="T0" fmla="*/ 0 w 103"/>
                <a:gd name="T1" fmla="*/ 0 h 103"/>
                <a:gd name="T2" fmla="*/ 0 w 103"/>
                <a:gd name="T3" fmla="*/ 0 h 103"/>
                <a:gd name="T4" fmla="*/ 0 w 103"/>
                <a:gd name="T5" fmla="*/ 0 h 103"/>
                <a:gd name="T6" fmla="*/ 0 w 103"/>
                <a:gd name="T7" fmla="*/ 0 h 103"/>
                <a:gd name="T8" fmla="*/ 0 w 103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"/>
                <a:gd name="T16" fmla="*/ 0 h 103"/>
                <a:gd name="T17" fmla="*/ 103 w 103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" h="103">
                  <a:moveTo>
                    <a:pt x="52" y="0"/>
                  </a:moveTo>
                  <a:lnTo>
                    <a:pt x="103" y="52"/>
                  </a:lnTo>
                  <a:lnTo>
                    <a:pt x="52" y="103"/>
                  </a:lnTo>
                  <a:lnTo>
                    <a:pt x="0" y="52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491" name="Freeform 378">
              <a:extLst>
                <a:ext uri="{FF2B5EF4-FFF2-40B4-BE49-F238E27FC236}">
                  <a16:creationId xmlns:a16="http://schemas.microsoft.com/office/drawing/2014/main" id="{A0B9283E-6ED4-7D4B-0C64-4BD5A17C6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7" y="800"/>
              <a:ext cx="25" cy="26"/>
            </a:xfrm>
            <a:custGeom>
              <a:avLst/>
              <a:gdLst>
                <a:gd name="T0" fmla="*/ 0 w 102"/>
                <a:gd name="T1" fmla="*/ 0 h 103"/>
                <a:gd name="T2" fmla="*/ 0 w 102"/>
                <a:gd name="T3" fmla="*/ 0 h 103"/>
                <a:gd name="T4" fmla="*/ 0 w 102"/>
                <a:gd name="T5" fmla="*/ 0 h 103"/>
                <a:gd name="T6" fmla="*/ 0 w 102"/>
                <a:gd name="T7" fmla="*/ 0 h 103"/>
                <a:gd name="T8" fmla="*/ 0 w 102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103"/>
                <a:gd name="T17" fmla="*/ 102 w 102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103">
                  <a:moveTo>
                    <a:pt x="51" y="0"/>
                  </a:moveTo>
                  <a:lnTo>
                    <a:pt x="102" y="51"/>
                  </a:lnTo>
                  <a:lnTo>
                    <a:pt x="51" y="103"/>
                  </a:lnTo>
                  <a:lnTo>
                    <a:pt x="0" y="5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492" name="Freeform 379">
              <a:extLst>
                <a:ext uri="{FF2B5EF4-FFF2-40B4-BE49-F238E27FC236}">
                  <a16:creationId xmlns:a16="http://schemas.microsoft.com/office/drawing/2014/main" id="{EB2BFB61-83AA-B013-8FC1-AA4BEAD207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3" y="711"/>
              <a:ext cx="25" cy="26"/>
            </a:xfrm>
            <a:custGeom>
              <a:avLst/>
              <a:gdLst>
                <a:gd name="T0" fmla="*/ 0 w 103"/>
                <a:gd name="T1" fmla="*/ 0 h 103"/>
                <a:gd name="T2" fmla="*/ 0 w 103"/>
                <a:gd name="T3" fmla="*/ 0 h 103"/>
                <a:gd name="T4" fmla="*/ 0 w 103"/>
                <a:gd name="T5" fmla="*/ 0 h 103"/>
                <a:gd name="T6" fmla="*/ 0 w 103"/>
                <a:gd name="T7" fmla="*/ 0 h 103"/>
                <a:gd name="T8" fmla="*/ 0 w 103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"/>
                <a:gd name="T16" fmla="*/ 0 h 103"/>
                <a:gd name="T17" fmla="*/ 103 w 103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" h="103">
                  <a:moveTo>
                    <a:pt x="51" y="0"/>
                  </a:moveTo>
                  <a:lnTo>
                    <a:pt x="103" y="52"/>
                  </a:lnTo>
                  <a:lnTo>
                    <a:pt x="51" y="103"/>
                  </a:lnTo>
                  <a:lnTo>
                    <a:pt x="0" y="5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493" name="Freeform 380">
              <a:extLst>
                <a:ext uri="{FF2B5EF4-FFF2-40B4-BE49-F238E27FC236}">
                  <a16:creationId xmlns:a16="http://schemas.microsoft.com/office/drawing/2014/main" id="{60678E6C-E4A2-0BC9-1FCD-A22F65549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9" y="640"/>
              <a:ext cx="26" cy="26"/>
            </a:xfrm>
            <a:custGeom>
              <a:avLst/>
              <a:gdLst>
                <a:gd name="T0" fmla="*/ 0 w 103"/>
                <a:gd name="T1" fmla="*/ 0 h 103"/>
                <a:gd name="T2" fmla="*/ 0 w 103"/>
                <a:gd name="T3" fmla="*/ 0 h 103"/>
                <a:gd name="T4" fmla="*/ 0 w 103"/>
                <a:gd name="T5" fmla="*/ 0 h 103"/>
                <a:gd name="T6" fmla="*/ 0 w 103"/>
                <a:gd name="T7" fmla="*/ 0 h 103"/>
                <a:gd name="T8" fmla="*/ 0 w 103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"/>
                <a:gd name="T16" fmla="*/ 0 h 103"/>
                <a:gd name="T17" fmla="*/ 103 w 103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" h="103">
                  <a:moveTo>
                    <a:pt x="51" y="0"/>
                  </a:moveTo>
                  <a:lnTo>
                    <a:pt x="103" y="51"/>
                  </a:lnTo>
                  <a:lnTo>
                    <a:pt x="51" y="103"/>
                  </a:lnTo>
                  <a:lnTo>
                    <a:pt x="0" y="5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494" name="Freeform 381">
              <a:extLst>
                <a:ext uri="{FF2B5EF4-FFF2-40B4-BE49-F238E27FC236}">
                  <a16:creationId xmlns:a16="http://schemas.microsoft.com/office/drawing/2014/main" id="{418D6139-53BB-86D0-6741-84274FDFF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" y="582"/>
              <a:ext cx="25" cy="26"/>
            </a:xfrm>
            <a:custGeom>
              <a:avLst/>
              <a:gdLst>
                <a:gd name="T0" fmla="*/ 0 w 102"/>
                <a:gd name="T1" fmla="*/ 0 h 102"/>
                <a:gd name="T2" fmla="*/ 0 w 102"/>
                <a:gd name="T3" fmla="*/ 0 h 102"/>
                <a:gd name="T4" fmla="*/ 0 w 102"/>
                <a:gd name="T5" fmla="*/ 0 h 102"/>
                <a:gd name="T6" fmla="*/ 0 w 102"/>
                <a:gd name="T7" fmla="*/ 0 h 102"/>
                <a:gd name="T8" fmla="*/ 0 w 102"/>
                <a:gd name="T9" fmla="*/ 0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102"/>
                <a:gd name="T17" fmla="*/ 102 w 102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102">
                  <a:moveTo>
                    <a:pt x="51" y="0"/>
                  </a:moveTo>
                  <a:lnTo>
                    <a:pt x="102" y="51"/>
                  </a:lnTo>
                  <a:lnTo>
                    <a:pt x="51" y="102"/>
                  </a:lnTo>
                  <a:lnTo>
                    <a:pt x="0" y="5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495" name="Freeform 382">
              <a:extLst>
                <a:ext uri="{FF2B5EF4-FFF2-40B4-BE49-F238E27FC236}">
                  <a16:creationId xmlns:a16="http://schemas.microsoft.com/office/drawing/2014/main" id="{03B1AA18-C800-D8C8-E0F2-CB1DF7DFA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4" y="550"/>
              <a:ext cx="26" cy="25"/>
            </a:xfrm>
            <a:custGeom>
              <a:avLst/>
              <a:gdLst>
                <a:gd name="T0" fmla="*/ 0 w 102"/>
                <a:gd name="T1" fmla="*/ 0 h 103"/>
                <a:gd name="T2" fmla="*/ 0 w 102"/>
                <a:gd name="T3" fmla="*/ 0 h 103"/>
                <a:gd name="T4" fmla="*/ 0 w 102"/>
                <a:gd name="T5" fmla="*/ 0 h 103"/>
                <a:gd name="T6" fmla="*/ 0 w 102"/>
                <a:gd name="T7" fmla="*/ 0 h 103"/>
                <a:gd name="T8" fmla="*/ 0 w 102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103"/>
                <a:gd name="T17" fmla="*/ 102 w 102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103">
                  <a:moveTo>
                    <a:pt x="51" y="0"/>
                  </a:moveTo>
                  <a:lnTo>
                    <a:pt x="102" y="52"/>
                  </a:lnTo>
                  <a:lnTo>
                    <a:pt x="51" y="103"/>
                  </a:lnTo>
                  <a:lnTo>
                    <a:pt x="0" y="5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496" name="Freeform 383">
              <a:extLst>
                <a:ext uri="{FF2B5EF4-FFF2-40B4-BE49-F238E27FC236}">
                  <a16:creationId xmlns:a16="http://schemas.microsoft.com/office/drawing/2014/main" id="{0BF8ABDD-23E1-3B47-8AEF-2859775FDD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7" y="537"/>
              <a:ext cx="25" cy="25"/>
            </a:xfrm>
            <a:custGeom>
              <a:avLst/>
              <a:gdLst>
                <a:gd name="T0" fmla="*/ 0 w 102"/>
                <a:gd name="T1" fmla="*/ 0 h 103"/>
                <a:gd name="T2" fmla="*/ 0 w 102"/>
                <a:gd name="T3" fmla="*/ 0 h 103"/>
                <a:gd name="T4" fmla="*/ 0 w 102"/>
                <a:gd name="T5" fmla="*/ 0 h 103"/>
                <a:gd name="T6" fmla="*/ 0 w 102"/>
                <a:gd name="T7" fmla="*/ 0 h 103"/>
                <a:gd name="T8" fmla="*/ 0 w 102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103"/>
                <a:gd name="T17" fmla="*/ 102 w 102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103">
                  <a:moveTo>
                    <a:pt x="51" y="0"/>
                  </a:moveTo>
                  <a:lnTo>
                    <a:pt x="102" y="51"/>
                  </a:lnTo>
                  <a:lnTo>
                    <a:pt x="51" y="103"/>
                  </a:lnTo>
                  <a:lnTo>
                    <a:pt x="0" y="5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497" name="Freeform 384">
              <a:extLst>
                <a:ext uri="{FF2B5EF4-FFF2-40B4-BE49-F238E27FC236}">
                  <a16:creationId xmlns:a16="http://schemas.microsoft.com/office/drawing/2014/main" id="{FD046B9F-9997-43B4-E785-2C6606DFB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9" y="538"/>
              <a:ext cx="26" cy="26"/>
            </a:xfrm>
            <a:custGeom>
              <a:avLst/>
              <a:gdLst>
                <a:gd name="T0" fmla="*/ 0 w 102"/>
                <a:gd name="T1" fmla="*/ 0 h 103"/>
                <a:gd name="T2" fmla="*/ 0 w 102"/>
                <a:gd name="T3" fmla="*/ 0 h 103"/>
                <a:gd name="T4" fmla="*/ 0 w 102"/>
                <a:gd name="T5" fmla="*/ 0 h 103"/>
                <a:gd name="T6" fmla="*/ 0 w 102"/>
                <a:gd name="T7" fmla="*/ 0 h 103"/>
                <a:gd name="T8" fmla="*/ 0 w 102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103"/>
                <a:gd name="T17" fmla="*/ 102 w 102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103">
                  <a:moveTo>
                    <a:pt x="51" y="0"/>
                  </a:moveTo>
                  <a:lnTo>
                    <a:pt x="102" y="52"/>
                  </a:lnTo>
                  <a:lnTo>
                    <a:pt x="51" y="103"/>
                  </a:lnTo>
                  <a:lnTo>
                    <a:pt x="0" y="5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498" name="Freeform 385">
              <a:extLst>
                <a:ext uri="{FF2B5EF4-FFF2-40B4-BE49-F238E27FC236}">
                  <a16:creationId xmlns:a16="http://schemas.microsoft.com/office/drawing/2014/main" id="{E35BCB62-7A6C-C43A-8EB1-B4203AC2D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4" y="553"/>
              <a:ext cx="25" cy="26"/>
            </a:xfrm>
            <a:custGeom>
              <a:avLst/>
              <a:gdLst>
                <a:gd name="T0" fmla="*/ 0 w 103"/>
                <a:gd name="T1" fmla="*/ 0 h 103"/>
                <a:gd name="T2" fmla="*/ 0 w 103"/>
                <a:gd name="T3" fmla="*/ 0 h 103"/>
                <a:gd name="T4" fmla="*/ 0 w 103"/>
                <a:gd name="T5" fmla="*/ 0 h 103"/>
                <a:gd name="T6" fmla="*/ 0 w 103"/>
                <a:gd name="T7" fmla="*/ 0 h 103"/>
                <a:gd name="T8" fmla="*/ 0 w 103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"/>
                <a:gd name="T16" fmla="*/ 0 h 103"/>
                <a:gd name="T17" fmla="*/ 103 w 103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" h="103">
                  <a:moveTo>
                    <a:pt x="51" y="0"/>
                  </a:moveTo>
                  <a:lnTo>
                    <a:pt x="103" y="52"/>
                  </a:lnTo>
                  <a:lnTo>
                    <a:pt x="51" y="103"/>
                  </a:lnTo>
                  <a:lnTo>
                    <a:pt x="0" y="5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499" name="Freeform 386">
              <a:extLst>
                <a:ext uri="{FF2B5EF4-FFF2-40B4-BE49-F238E27FC236}">
                  <a16:creationId xmlns:a16="http://schemas.microsoft.com/office/drawing/2014/main" id="{BD221D13-6411-1A52-E537-951EB1638E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2" y="573"/>
              <a:ext cx="26" cy="25"/>
            </a:xfrm>
            <a:custGeom>
              <a:avLst/>
              <a:gdLst>
                <a:gd name="T0" fmla="*/ 0 w 103"/>
                <a:gd name="T1" fmla="*/ 0 h 103"/>
                <a:gd name="T2" fmla="*/ 0 w 103"/>
                <a:gd name="T3" fmla="*/ 0 h 103"/>
                <a:gd name="T4" fmla="*/ 0 w 103"/>
                <a:gd name="T5" fmla="*/ 0 h 103"/>
                <a:gd name="T6" fmla="*/ 0 w 103"/>
                <a:gd name="T7" fmla="*/ 0 h 103"/>
                <a:gd name="T8" fmla="*/ 0 w 103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"/>
                <a:gd name="T16" fmla="*/ 0 h 103"/>
                <a:gd name="T17" fmla="*/ 103 w 103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" h="103">
                  <a:moveTo>
                    <a:pt x="52" y="0"/>
                  </a:moveTo>
                  <a:lnTo>
                    <a:pt x="103" y="51"/>
                  </a:lnTo>
                  <a:lnTo>
                    <a:pt x="52" y="103"/>
                  </a:lnTo>
                  <a:lnTo>
                    <a:pt x="0" y="5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00" name="Freeform 387">
              <a:extLst>
                <a:ext uri="{FF2B5EF4-FFF2-40B4-BE49-F238E27FC236}">
                  <a16:creationId xmlns:a16="http://schemas.microsoft.com/office/drawing/2014/main" id="{EE0D7513-9BCC-41C2-1B33-4F01EB021C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4" y="699"/>
              <a:ext cx="1591" cy="1760"/>
            </a:xfrm>
            <a:custGeom>
              <a:avLst/>
              <a:gdLst>
                <a:gd name="T0" fmla="*/ 0 w 6362"/>
                <a:gd name="T1" fmla="*/ 0 h 7039"/>
                <a:gd name="T2" fmla="*/ 0 w 6362"/>
                <a:gd name="T3" fmla="*/ 0 h 7039"/>
                <a:gd name="T4" fmla="*/ 0 w 6362"/>
                <a:gd name="T5" fmla="*/ 0 h 7039"/>
                <a:gd name="T6" fmla="*/ 0 w 6362"/>
                <a:gd name="T7" fmla="*/ 0 h 7039"/>
                <a:gd name="T8" fmla="*/ 0 w 6362"/>
                <a:gd name="T9" fmla="*/ 0 h 7039"/>
                <a:gd name="T10" fmla="*/ 0 w 6362"/>
                <a:gd name="T11" fmla="*/ 0 h 7039"/>
                <a:gd name="T12" fmla="*/ 0 w 6362"/>
                <a:gd name="T13" fmla="*/ 0 h 7039"/>
                <a:gd name="T14" fmla="*/ 0 w 6362"/>
                <a:gd name="T15" fmla="*/ 0 h 7039"/>
                <a:gd name="T16" fmla="*/ 0 w 6362"/>
                <a:gd name="T17" fmla="*/ 0 h 7039"/>
                <a:gd name="T18" fmla="*/ 0 w 6362"/>
                <a:gd name="T19" fmla="*/ 0 h 7039"/>
                <a:gd name="T20" fmla="*/ 0 w 6362"/>
                <a:gd name="T21" fmla="*/ 0 h 7039"/>
                <a:gd name="T22" fmla="*/ 0 w 6362"/>
                <a:gd name="T23" fmla="*/ 0 h 7039"/>
                <a:gd name="T24" fmla="*/ 0 w 6362"/>
                <a:gd name="T25" fmla="*/ 0 h 7039"/>
                <a:gd name="T26" fmla="*/ 0 w 6362"/>
                <a:gd name="T27" fmla="*/ 0 h 7039"/>
                <a:gd name="T28" fmla="*/ 0 w 6362"/>
                <a:gd name="T29" fmla="*/ 0 h 7039"/>
                <a:gd name="T30" fmla="*/ 0 w 6362"/>
                <a:gd name="T31" fmla="*/ 0 h 7039"/>
                <a:gd name="T32" fmla="*/ 0 w 6362"/>
                <a:gd name="T33" fmla="*/ 0 h 7039"/>
                <a:gd name="T34" fmla="*/ 0 w 6362"/>
                <a:gd name="T35" fmla="*/ 0 h 7039"/>
                <a:gd name="T36" fmla="*/ 0 w 6362"/>
                <a:gd name="T37" fmla="*/ 0 h 7039"/>
                <a:gd name="T38" fmla="*/ 0 w 6362"/>
                <a:gd name="T39" fmla="*/ 0 h 7039"/>
                <a:gd name="T40" fmla="*/ 0 w 6362"/>
                <a:gd name="T41" fmla="*/ 0 h 7039"/>
                <a:gd name="T42" fmla="*/ 0 w 6362"/>
                <a:gd name="T43" fmla="*/ 0 h 7039"/>
                <a:gd name="T44" fmla="*/ 0 w 6362"/>
                <a:gd name="T45" fmla="*/ 0 h 7039"/>
                <a:gd name="T46" fmla="*/ 0 w 6362"/>
                <a:gd name="T47" fmla="*/ 0 h 7039"/>
                <a:gd name="T48" fmla="*/ 0 w 6362"/>
                <a:gd name="T49" fmla="*/ 0 h 7039"/>
                <a:gd name="T50" fmla="*/ 0 w 6362"/>
                <a:gd name="T51" fmla="*/ 0 h 7039"/>
                <a:gd name="T52" fmla="*/ 0 w 6362"/>
                <a:gd name="T53" fmla="*/ 0 h 7039"/>
                <a:gd name="T54" fmla="*/ 0 w 6362"/>
                <a:gd name="T55" fmla="*/ 0 h 7039"/>
                <a:gd name="T56" fmla="*/ 0 w 6362"/>
                <a:gd name="T57" fmla="*/ 0 h 7039"/>
                <a:gd name="T58" fmla="*/ 0 w 6362"/>
                <a:gd name="T59" fmla="*/ 0 h 7039"/>
                <a:gd name="T60" fmla="*/ 0 w 6362"/>
                <a:gd name="T61" fmla="*/ 0 h 7039"/>
                <a:gd name="T62" fmla="*/ 0 w 6362"/>
                <a:gd name="T63" fmla="*/ 0 h 7039"/>
                <a:gd name="T64" fmla="*/ 0 w 6362"/>
                <a:gd name="T65" fmla="*/ 0 h 7039"/>
                <a:gd name="T66" fmla="*/ 0 w 6362"/>
                <a:gd name="T67" fmla="*/ 0 h 7039"/>
                <a:gd name="T68" fmla="*/ 0 w 6362"/>
                <a:gd name="T69" fmla="*/ 0 h 7039"/>
                <a:gd name="T70" fmla="*/ 0 w 6362"/>
                <a:gd name="T71" fmla="*/ 0 h 7039"/>
                <a:gd name="T72" fmla="*/ 0 w 6362"/>
                <a:gd name="T73" fmla="*/ 0 h 7039"/>
                <a:gd name="T74" fmla="*/ 0 w 6362"/>
                <a:gd name="T75" fmla="*/ 0 h 7039"/>
                <a:gd name="T76" fmla="*/ 0 w 6362"/>
                <a:gd name="T77" fmla="*/ 0 h 7039"/>
                <a:gd name="T78" fmla="*/ 0 w 6362"/>
                <a:gd name="T79" fmla="*/ 0 h 7039"/>
                <a:gd name="T80" fmla="*/ 0 w 6362"/>
                <a:gd name="T81" fmla="*/ 0 h 7039"/>
                <a:gd name="T82" fmla="*/ 0 w 6362"/>
                <a:gd name="T83" fmla="*/ 0 h 7039"/>
                <a:gd name="T84" fmla="*/ 0 w 6362"/>
                <a:gd name="T85" fmla="*/ 0 h 7039"/>
                <a:gd name="T86" fmla="*/ 0 w 6362"/>
                <a:gd name="T87" fmla="*/ 0 h 7039"/>
                <a:gd name="T88" fmla="*/ 0 w 6362"/>
                <a:gd name="T89" fmla="*/ 0 h 7039"/>
                <a:gd name="T90" fmla="*/ 0 w 6362"/>
                <a:gd name="T91" fmla="*/ 0 h 7039"/>
                <a:gd name="T92" fmla="*/ 0 w 6362"/>
                <a:gd name="T93" fmla="*/ 0 h 7039"/>
                <a:gd name="T94" fmla="*/ 0 w 6362"/>
                <a:gd name="T95" fmla="*/ 0 h 7039"/>
                <a:gd name="T96" fmla="*/ 0 w 6362"/>
                <a:gd name="T97" fmla="*/ 0 h 7039"/>
                <a:gd name="T98" fmla="*/ 0 w 6362"/>
                <a:gd name="T99" fmla="*/ 0 h 703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362"/>
                <a:gd name="T151" fmla="*/ 0 h 7039"/>
                <a:gd name="T152" fmla="*/ 6362 w 6362"/>
                <a:gd name="T153" fmla="*/ 7039 h 703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362" h="7039">
                  <a:moveTo>
                    <a:pt x="0" y="7039"/>
                  </a:moveTo>
                  <a:lnTo>
                    <a:pt x="64" y="6851"/>
                  </a:lnTo>
                  <a:lnTo>
                    <a:pt x="128" y="6651"/>
                  </a:lnTo>
                  <a:lnTo>
                    <a:pt x="193" y="6455"/>
                  </a:lnTo>
                  <a:lnTo>
                    <a:pt x="257" y="6265"/>
                  </a:lnTo>
                  <a:lnTo>
                    <a:pt x="321" y="6080"/>
                  </a:lnTo>
                  <a:lnTo>
                    <a:pt x="386" y="5900"/>
                  </a:lnTo>
                  <a:lnTo>
                    <a:pt x="450" y="5725"/>
                  </a:lnTo>
                  <a:lnTo>
                    <a:pt x="514" y="5556"/>
                  </a:lnTo>
                  <a:lnTo>
                    <a:pt x="578" y="5390"/>
                  </a:lnTo>
                  <a:lnTo>
                    <a:pt x="643" y="5228"/>
                  </a:lnTo>
                  <a:lnTo>
                    <a:pt x="707" y="5071"/>
                  </a:lnTo>
                  <a:lnTo>
                    <a:pt x="771" y="4919"/>
                  </a:lnTo>
                  <a:lnTo>
                    <a:pt x="836" y="4770"/>
                  </a:lnTo>
                  <a:lnTo>
                    <a:pt x="900" y="4626"/>
                  </a:lnTo>
                  <a:lnTo>
                    <a:pt x="964" y="4485"/>
                  </a:lnTo>
                  <a:lnTo>
                    <a:pt x="1028" y="4348"/>
                  </a:lnTo>
                  <a:lnTo>
                    <a:pt x="1093" y="4215"/>
                  </a:lnTo>
                  <a:lnTo>
                    <a:pt x="1157" y="4086"/>
                  </a:lnTo>
                  <a:lnTo>
                    <a:pt x="1221" y="3960"/>
                  </a:lnTo>
                  <a:lnTo>
                    <a:pt x="1285" y="3838"/>
                  </a:lnTo>
                  <a:lnTo>
                    <a:pt x="1350" y="3719"/>
                  </a:lnTo>
                  <a:lnTo>
                    <a:pt x="1414" y="3603"/>
                  </a:lnTo>
                  <a:lnTo>
                    <a:pt x="1478" y="3490"/>
                  </a:lnTo>
                  <a:lnTo>
                    <a:pt x="1543" y="3380"/>
                  </a:lnTo>
                  <a:lnTo>
                    <a:pt x="1607" y="3274"/>
                  </a:lnTo>
                  <a:lnTo>
                    <a:pt x="1671" y="3170"/>
                  </a:lnTo>
                  <a:lnTo>
                    <a:pt x="1735" y="3069"/>
                  </a:lnTo>
                  <a:lnTo>
                    <a:pt x="1800" y="2972"/>
                  </a:lnTo>
                  <a:lnTo>
                    <a:pt x="1864" y="2877"/>
                  </a:lnTo>
                  <a:lnTo>
                    <a:pt x="1928" y="2784"/>
                  </a:lnTo>
                  <a:lnTo>
                    <a:pt x="1993" y="2694"/>
                  </a:lnTo>
                  <a:lnTo>
                    <a:pt x="2057" y="2607"/>
                  </a:lnTo>
                  <a:lnTo>
                    <a:pt x="2121" y="2520"/>
                  </a:lnTo>
                  <a:lnTo>
                    <a:pt x="2185" y="2438"/>
                  </a:lnTo>
                  <a:lnTo>
                    <a:pt x="2250" y="2358"/>
                  </a:lnTo>
                  <a:lnTo>
                    <a:pt x="2314" y="2280"/>
                  </a:lnTo>
                  <a:lnTo>
                    <a:pt x="2378" y="2204"/>
                  </a:lnTo>
                  <a:lnTo>
                    <a:pt x="2443" y="2130"/>
                  </a:lnTo>
                  <a:lnTo>
                    <a:pt x="2507" y="2059"/>
                  </a:lnTo>
                  <a:lnTo>
                    <a:pt x="2571" y="1990"/>
                  </a:lnTo>
                  <a:lnTo>
                    <a:pt x="2635" y="1921"/>
                  </a:lnTo>
                  <a:lnTo>
                    <a:pt x="2700" y="1856"/>
                  </a:lnTo>
                  <a:lnTo>
                    <a:pt x="2764" y="1792"/>
                  </a:lnTo>
                  <a:lnTo>
                    <a:pt x="2828" y="1730"/>
                  </a:lnTo>
                  <a:lnTo>
                    <a:pt x="2892" y="1669"/>
                  </a:lnTo>
                  <a:lnTo>
                    <a:pt x="2957" y="1612"/>
                  </a:lnTo>
                  <a:lnTo>
                    <a:pt x="3021" y="1554"/>
                  </a:lnTo>
                  <a:lnTo>
                    <a:pt x="3085" y="1498"/>
                  </a:lnTo>
                  <a:lnTo>
                    <a:pt x="3148" y="1446"/>
                  </a:lnTo>
                  <a:lnTo>
                    <a:pt x="3213" y="1393"/>
                  </a:lnTo>
                  <a:lnTo>
                    <a:pt x="3277" y="1343"/>
                  </a:lnTo>
                  <a:lnTo>
                    <a:pt x="3341" y="1293"/>
                  </a:lnTo>
                  <a:lnTo>
                    <a:pt x="3405" y="1245"/>
                  </a:lnTo>
                  <a:lnTo>
                    <a:pt x="3470" y="1199"/>
                  </a:lnTo>
                  <a:lnTo>
                    <a:pt x="3534" y="1154"/>
                  </a:lnTo>
                  <a:lnTo>
                    <a:pt x="3598" y="1109"/>
                  </a:lnTo>
                  <a:lnTo>
                    <a:pt x="3663" y="1067"/>
                  </a:lnTo>
                  <a:lnTo>
                    <a:pt x="3727" y="1025"/>
                  </a:lnTo>
                  <a:lnTo>
                    <a:pt x="3791" y="986"/>
                  </a:lnTo>
                  <a:lnTo>
                    <a:pt x="3855" y="946"/>
                  </a:lnTo>
                  <a:lnTo>
                    <a:pt x="3920" y="907"/>
                  </a:lnTo>
                  <a:lnTo>
                    <a:pt x="3984" y="870"/>
                  </a:lnTo>
                  <a:lnTo>
                    <a:pt x="4048" y="835"/>
                  </a:lnTo>
                  <a:lnTo>
                    <a:pt x="4113" y="800"/>
                  </a:lnTo>
                  <a:lnTo>
                    <a:pt x="4177" y="766"/>
                  </a:lnTo>
                  <a:lnTo>
                    <a:pt x="4241" y="734"/>
                  </a:lnTo>
                  <a:lnTo>
                    <a:pt x="4305" y="700"/>
                  </a:lnTo>
                  <a:lnTo>
                    <a:pt x="4370" y="669"/>
                  </a:lnTo>
                  <a:lnTo>
                    <a:pt x="4434" y="638"/>
                  </a:lnTo>
                  <a:lnTo>
                    <a:pt x="4498" y="609"/>
                  </a:lnTo>
                  <a:lnTo>
                    <a:pt x="4562" y="579"/>
                  </a:lnTo>
                  <a:lnTo>
                    <a:pt x="4627" y="551"/>
                  </a:lnTo>
                  <a:lnTo>
                    <a:pt x="4691" y="523"/>
                  </a:lnTo>
                  <a:lnTo>
                    <a:pt x="4755" y="496"/>
                  </a:lnTo>
                  <a:lnTo>
                    <a:pt x="4820" y="470"/>
                  </a:lnTo>
                  <a:lnTo>
                    <a:pt x="4884" y="444"/>
                  </a:lnTo>
                  <a:lnTo>
                    <a:pt x="4948" y="419"/>
                  </a:lnTo>
                  <a:lnTo>
                    <a:pt x="5012" y="394"/>
                  </a:lnTo>
                  <a:lnTo>
                    <a:pt x="5077" y="370"/>
                  </a:lnTo>
                  <a:lnTo>
                    <a:pt x="5141" y="347"/>
                  </a:lnTo>
                  <a:lnTo>
                    <a:pt x="5205" y="325"/>
                  </a:lnTo>
                  <a:lnTo>
                    <a:pt x="5270" y="302"/>
                  </a:lnTo>
                  <a:lnTo>
                    <a:pt x="5334" y="280"/>
                  </a:lnTo>
                  <a:lnTo>
                    <a:pt x="5398" y="259"/>
                  </a:lnTo>
                  <a:lnTo>
                    <a:pt x="5462" y="239"/>
                  </a:lnTo>
                  <a:lnTo>
                    <a:pt x="5527" y="218"/>
                  </a:lnTo>
                  <a:lnTo>
                    <a:pt x="5591" y="199"/>
                  </a:lnTo>
                  <a:lnTo>
                    <a:pt x="5655" y="180"/>
                  </a:lnTo>
                  <a:lnTo>
                    <a:pt x="5719" y="162"/>
                  </a:lnTo>
                  <a:lnTo>
                    <a:pt x="5784" y="144"/>
                  </a:lnTo>
                  <a:lnTo>
                    <a:pt x="5848" y="126"/>
                  </a:lnTo>
                  <a:lnTo>
                    <a:pt x="5912" y="109"/>
                  </a:lnTo>
                  <a:lnTo>
                    <a:pt x="5977" y="92"/>
                  </a:lnTo>
                  <a:lnTo>
                    <a:pt x="6041" y="75"/>
                  </a:lnTo>
                  <a:lnTo>
                    <a:pt x="6105" y="60"/>
                  </a:lnTo>
                  <a:lnTo>
                    <a:pt x="6169" y="45"/>
                  </a:lnTo>
                  <a:lnTo>
                    <a:pt x="6234" y="29"/>
                  </a:lnTo>
                  <a:lnTo>
                    <a:pt x="6298" y="14"/>
                  </a:lnTo>
                  <a:lnTo>
                    <a:pt x="636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501" name="Freeform 388">
              <a:extLst>
                <a:ext uri="{FF2B5EF4-FFF2-40B4-BE49-F238E27FC236}">
                  <a16:creationId xmlns:a16="http://schemas.microsoft.com/office/drawing/2014/main" id="{9E1674CF-5EEC-5CAE-079B-4ECC1FEDE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7" y="2399"/>
              <a:ext cx="26" cy="26"/>
            </a:xfrm>
            <a:custGeom>
              <a:avLst/>
              <a:gdLst>
                <a:gd name="T0" fmla="*/ 0 w 103"/>
                <a:gd name="T1" fmla="*/ 0 h 103"/>
                <a:gd name="T2" fmla="*/ 0 w 103"/>
                <a:gd name="T3" fmla="*/ 0 h 103"/>
                <a:gd name="T4" fmla="*/ 0 w 103"/>
                <a:gd name="T5" fmla="*/ 0 h 103"/>
                <a:gd name="T6" fmla="*/ 0 w 103"/>
                <a:gd name="T7" fmla="*/ 0 h 103"/>
                <a:gd name="T8" fmla="*/ 0 w 103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"/>
                <a:gd name="T16" fmla="*/ 0 h 103"/>
                <a:gd name="T17" fmla="*/ 103 w 103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" h="103">
                  <a:moveTo>
                    <a:pt x="51" y="0"/>
                  </a:moveTo>
                  <a:lnTo>
                    <a:pt x="103" y="51"/>
                  </a:lnTo>
                  <a:lnTo>
                    <a:pt x="51" y="103"/>
                  </a:lnTo>
                  <a:lnTo>
                    <a:pt x="0" y="5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02" name="Freeform 389">
              <a:extLst>
                <a:ext uri="{FF2B5EF4-FFF2-40B4-BE49-F238E27FC236}">
                  <a16:creationId xmlns:a16="http://schemas.microsoft.com/office/drawing/2014/main" id="{C23BCF54-0CE9-2B17-41AB-A0564BC9D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2" y="2207"/>
              <a:ext cx="25" cy="25"/>
            </a:xfrm>
            <a:custGeom>
              <a:avLst/>
              <a:gdLst>
                <a:gd name="T0" fmla="*/ 0 w 103"/>
                <a:gd name="T1" fmla="*/ 0 h 102"/>
                <a:gd name="T2" fmla="*/ 0 w 103"/>
                <a:gd name="T3" fmla="*/ 0 h 102"/>
                <a:gd name="T4" fmla="*/ 0 w 103"/>
                <a:gd name="T5" fmla="*/ 0 h 102"/>
                <a:gd name="T6" fmla="*/ 0 w 103"/>
                <a:gd name="T7" fmla="*/ 0 h 102"/>
                <a:gd name="T8" fmla="*/ 0 w 103"/>
                <a:gd name="T9" fmla="*/ 0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"/>
                <a:gd name="T16" fmla="*/ 0 h 102"/>
                <a:gd name="T17" fmla="*/ 103 w 103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" h="102">
                  <a:moveTo>
                    <a:pt x="51" y="0"/>
                  </a:moveTo>
                  <a:lnTo>
                    <a:pt x="103" y="51"/>
                  </a:lnTo>
                  <a:lnTo>
                    <a:pt x="51" y="102"/>
                  </a:lnTo>
                  <a:lnTo>
                    <a:pt x="0" y="5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03" name="Freeform 390">
              <a:extLst>
                <a:ext uri="{FF2B5EF4-FFF2-40B4-BE49-F238E27FC236}">
                  <a16:creationId xmlns:a16="http://schemas.microsoft.com/office/drawing/2014/main" id="{733B61D8-495B-227E-80E0-4E3FEB7FA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0" y="2076"/>
              <a:ext cx="26" cy="25"/>
            </a:xfrm>
            <a:custGeom>
              <a:avLst/>
              <a:gdLst>
                <a:gd name="T0" fmla="*/ 0 w 103"/>
                <a:gd name="T1" fmla="*/ 0 h 103"/>
                <a:gd name="T2" fmla="*/ 0 w 103"/>
                <a:gd name="T3" fmla="*/ 0 h 103"/>
                <a:gd name="T4" fmla="*/ 0 w 103"/>
                <a:gd name="T5" fmla="*/ 0 h 103"/>
                <a:gd name="T6" fmla="*/ 0 w 103"/>
                <a:gd name="T7" fmla="*/ 0 h 103"/>
                <a:gd name="T8" fmla="*/ 0 w 103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"/>
                <a:gd name="T16" fmla="*/ 0 h 103"/>
                <a:gd name="T17" fmla="*/ 103 w 103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" h="103">
                  <a:moveTo>
                    <a:pt x="51" y="0"/>
                  </a:moveTo>
                  <a:lnTo>
                    <a:pt x="103" y="52"/>
                  </a:lnTo>
                  <a:lnTo>
                    <a:pt x="51" y="103"/>
                  </a:lnTo>
                  <a:lnTo>
                    <a:pt x="0" y="5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04" name="Freeform 391">
              <a:extLst>
                <a:ext uri="{FF2B5EF4-FFF2-40B4-BE49-F238E27FC236}">
                  <a16:creationId xmlns:a16="http://schemas.microsoft.com/office/drawing/2014/main" id="{05039BB3-0367-5A50-D755-C062C68048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" y="1954"/>
              <a:ext cx="26" cy="26"/>
            </a:xfrm>
            <a:custGeom>
              <a:avLst/>
              <a:gdLst>
                <a:gd name="T0" fmla="*/ 0 w 102"/>
                <a:gd name="T1" fmla="*/ 0 h 103"/>
                <a:gd name="T2" fmla="*/ 0 w 102"/>
                <a:gd name="T3" fmla="*/ 0 h 103"/>
                <a:gd name="T4" fmla="*/ 0 w 102"/>
                <a:gd name="T5" fmla="*/ 0 h 103"/>
                <a:gd name="T6" fmla="*/ 0 w 102"/>
                <a:gd name="T7" fmla="*/ 0 h 103"/>
                <a:gd name="T8" fmla="*/ 0 w 102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103"/>
                <a:gd name="T17" fmla="*/ 102 w 102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103">
                  <a:moveTo>
                    <a:pt x="51" y="0"/>
                  </a:moveTo>
                  <a:lnTo>
                    <a:pt x="102" y="52"/>
                  </a:lnTo>
                  <a:lnTo>
                    <a:pt x="51" y="103"/>
                  </a:lnTo>
                  <a:lnTo>
                    <a:pt x="0" y="5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05" name="Freeform 392">
              <a:extLst>
                <a:ext uri="{FF2B5EF4-FFF2-40B4-BE49-F238E27FC236}">
                  <a16:creationId xmlns:a16="http://schemas.microsoft.com/office/drawing/2014/main" id="{A60F8617-7AE6-DA3B-81DE-FB69FCB89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" y="1843"/>
              <a:ext cx="26" cy="26"/>
            </a:xfrm>
            <a:custGeom>
              <a:avLst/>
              <a:gdLst>
                <a:gd name="T0" fmla="*/ 0 w 103"/>
                <a:gd name="T1" fmla="*/ 0 h 103"/>
                <a:gd name="T2" fmla="*/ 0 w 103"/>
                <a:gd name="T3" fmla="*/ 0 h 103"/>
                <a:gd name="T4" fmla="*/ 0 w 103"/>
                <a:gd name="T5" fmla="*/ 0 h 103"/>
                <a:gd name="T6" fmla="*/ 0 w 103"/>
                <a:gd name="T7" fmla="*/ 0 h 103"/>
                <a:gd name="T8" fmla="*/ 0 w 103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"/>
                <a:gd name="T16" fmla="*/ 0 h 103"/>
                <a:gd name="T17" fmla="*/ 103 w 103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" h="103">
                  <a:moveTo>
                    <a:pt x="52" y="0"/>
                  </a:moveTo>
                  <a:lnTo>
                    <a:pt x="103" y="51"/>
                  </a:lnTo>
                  <a:lnTo>
                    <a:pt x="52" y="103"/>
                  </a:lnTo>
                  <a:lnTo>
                    <a:pt x="0" y="5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06" name="Freeform 393">
              <a:extLst>
                <a:ext uri="{FF2B5EF4-FFF2-40B4-BE49-F238E27FC236}">
                  <a16:creationId xmlns:a16="http://schemas.microsoft.com/office/drawing/2014/main" id="{85AE3AD8-A498-FA36-A637-9271DA2538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" y="1740"/>
              <a:ext cx="25" cy="26"/>
            </a:xfrm>
            <a:custGeom>
              <a:avLst/>
              <a:gdLst>
                <a:gd name="T0" fmla="*/ 0 w 103"/>
                <a:gd name="T1" fmla="*/ 0 h 103"/>
                <a:gd name="T2" fmla="*/ 0 w 103"/>
                <a:gd name="T3" fmla="*/ 0 h 103"/>
                <a:gd name="T4" fmla="*/ 0 w 103"/>
                <a:gd name="T5" fmla="*/ 0 h 103"/>
                <a:gd name="T6" fmla="*/ 0 w 103"/>
                <a:gd name="T7" fmla="*/ 0 h 103"/>
                <a:gd name="T8" fmla="*/ 0 w 103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"/>
                <a:gd name="T16" fmla="*/ 0 h 103"/>
                <a:gd name="T17" fmla="*/ 103 w 103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" h="103">
                  <a:moveTo>
                    <a:pt x="52" y="0"/>
                  </a:moveTo>
                  <a:lnTo>
                    <a:pt x="103" y="52"/>
                  </a:lnTo>
                  <a:lnTo>
                    <a:pt x="52" y="103"/>
                  </a:lnTo>
                  <a:lnTo>
                    <a:pt x="0" y="52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07" name="Freeform 394">
              <a:extLst>
                <a:ext uri="{FF2B5EF4-FFF2-40B4-BE49-F238E27FC236}">
                  <a16:creationId xmlns:a16="http://schemas.microsoft.com/office/drawing/2014/main" id="{DF52D393-D0C0-7880-510C-E3C64FDB8D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9" y="1616"/>
              <a:ext cx="26" cy="26"/>
            </a:xfrm>
            <a:custGeom>
              <a:avLst/>
              <a:gdLst>
                <a:gd name="T0" fmla="*/ 0 w 103"/>
                <a:gd name="T1" fmla="*/ 0 h 103"/>
                <a:gd name="T2" fmla="*/ 0 w 103"/>
                <a:gd name="T3" fmla="*/ 0 h 103"/>
                <a:gd name="T4" fmla="*/ 0 w 103"/>
                <a:gd name="T5" fmla="*/ 0 h 103"/>
                <a:gd name="T6" fmla="*/ 0 w 103"/>
                <a:gd name="T7" fmla="*/ 0 h 103"/>
                <a:gd name="T8" fmla="*/ 0 w 103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"/>
                <a:gd name="T16" fmla="*/ 0 h 103"/>
                <a:gd name="T17" fmla="*/ 103 w 103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" h="103">
                  <a:moveTo>
                    <a:pt x="52" y="0"/>
                  </a:moveTo>
                  <a:lnTo>
                    <a:pt x="103" y="52"/>
                  </a:lnTo>
                  <a:lnTo>
                    <a:pt x="52" y="103"/>
                  </a:lnTo>
                  <a:lnTo>
                    <a:pt x="0" y="52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08" name="Freeform 395">
              <a:extLst>
                <a:ext uri="{FF2B5EF4-FFF2-40B4-BE49-F238E27FC236}">
                  <a16:creationId xmlns:a16="http://schemas.microsoft.com/office/drawing/2014/main" id="{6F856BC5-863A-93C4-1CE8-0787A40686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" y="1505"/>
              <a:ext cx="26" cy="26"/>
            </a:xfrm>
            <a:custGeom>
              <a:avLst/>
              <a:gdLst>
                <a:gd name="T0" fmla="*/ 0 w 103"/>
                <a:gd name="T1" fmla="*/ 0 h 103"/>
                <a:gd name="T2" fmla="*/ 0 w 103"/>
                <a:gd name="T3" fmla="*/ 0 h 103"/>
                <a:gd name="T4" fmla="*/ 0 w 103"/>
                <a:gd name="T5" fmla="*/ 0 h 103"/>
                <a:gd name="T6" fmla="*/ 0 w 103"/>
                <a:gd name="T7" fmla="*/ 0 h 103"/>
                <a:gd name="T8" fmla="*/ 0 w 103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"/>
                <a:gd name="T16" fmla="*/ 0 h 103"/>
                <a:gd name="T17" fmla="*/ 103 w 103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" h="103">
                  <a:moveTo>
                    <a:pt x="52" y="0"/>
                  </a:moveTo>
                  <a:lnTo>
                    <a:pt x="103" y="52"/>
                  </a:lnTo>
                  <a:lnTo>
                    <a:pt x="52" y="103"/>
                  </a:lnTo>
                  <a:lnTo>
                    <a:pt x="0" y="52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09" name="Freeform 396">
              <a:extLst>
                <a:ext uri="{FF2B5EF4-FFF2-40B4-BE49-F238E27FC236}">
                  <a16:creationId xmlns:a16="http://schemas.microsoft.com/office/drawing/2014/main" id="{23CFD771-8355-ACD0-64C0-25BA67EB5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7" y="1406"/>
              <a:ext cx="26" cy="25"/>
            </a:xfrm>
            <a:custGeom>
              <a:avLst/>
              <a:gdLst>
                <a:gd name="T0" fmla="*/ 0 w 102"/>
                <a:gd name="T1" fmla="*/ 0 h 103"/>
                <a:gd name="T2" fmla="*/ 0 w 102"/>
                <a:gd name="T3" fmla="*/ 0 h 103"/>
                <a:gd name="T4" fmla="*/ 0 w 102"/>
                <a:gd name="T5" fmla="*/ 0 h 103"/>
                <a:gd name="T6" fmla="*/ 0 w 102"/>
                <a:gd name="T7" fmla="*/ 0 h 103"/>
                <a:gd name="T8" fmla="*/ 0 w 102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103"/>
                <a:gd name="T17" fmla="*/ 102 w 102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103">
                  <a:moveTo>
                    <a:pt x="51" y="0"/>
                  </a:moveTo>
                  <a:lnTo>
                    <a:pt x="102" y="52"/>
                  </a:lnTo>
                  <a:lnTo>
                    <a:pt x="51" y="103"/>
                  </a:lnTo>
                  <a:lnTo>
                    <a:pt x="0" y="5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10" name="Freeform 397">
              <a:extLst>
                <a:ext uri="{FF2B5EF4-FFF2-40B4-BE49-F238E27FC236}">
                  <a16:creationId xmlns:a16="http://schemas.microsoft.com/office/drawing/2014/main" id="{ADBBA965-3ACC-017C-3B1E-10830BCD9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8" y="1296"/>
              <a:ext cx="25" cy="26"/>
            </a:xfrm>
            <a:custGeom>
              <a:avLst/>
              <a:gdLst>
                <a:gd name="T0" fmla="*/ 0 w 103"/>
                <a:gd name="T1" fmla="*/ 0 h 103"/>
                <a:gd name="T2" fmla="*/ 0 w 103"/>
                <a:gd name="T3" fmla="*/ 0 h 103"/>
                <a:gd name="T4" fmla="*/ 0 w 103"/>
                <a:gd name="T5" fmla="*/ 0 h 103"/>
                <a:gd name="T6" fmla="*/ 0 w 103"/>
                <a:gd name="T7" fmla="*/ 0 h 103"/>
                <a:gd name="T8" fmla="*/ 0 w 103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"/>
                <a:gd name="T16" fmla="*/ 0 h 103"/>
                <a:gd name="T17" fmla="*/ 103 w 103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" h="103">
                  <a:moveTo>
                    <a:pt x="51" y="0"/>
                  </a:moveTo>
                  <a:lnTo>
                    <a:pt x="103" y="51"/>
                  </a:lnTo>
                  <a:lnTo>
                    <a:pt x="51" y="103"/>
                  </a:lnTo>
                  <a:lnTo>
                    <a:pt x="0" y="5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11" name="Freeform 398">
              <a:extLst>
                <a:ext uri="{FF2B5EF4-FFF2-40B4-BE49-F238E27FC236}">
                  <a16:creationId xmlns:a16="http://schemas.microsoft.com/office/drawing/2014/main" id="{47630A87-9D72-3346-6996-8E223D2DD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8" y="1201"/>
              <a:ext cx="26" cy="26"/>
            </a:xfrm>
            <a:custGeom>
              <a:avLst/>
              <a:gdLst>
                <a:gd name="T0" fmla="*/ 0 w 103"/>
                <a:gd name="T1" fmla="*/ 0 h 102"/>
                <a:gd name="T2" fmla="*/ 0 w 103"/>
                <a:gd name="T3" fmla="*/ 0 h 102"/>
                <a:gd name="T4" fmla="*/ 0 w 103"/>
                <a:gd name="T5" fmla="*/ 0 h 102"/>
                <a:gd name="T6" fmla="*/ 0 w 103"/>
                <a:gd name="T7" fmla="*/ 0 h 102"/>
                <a:gd name="T8" fmla="*/ 0 w 103"/>
                <a:gd name="T9" fmla="*/ 0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"/>
                <a:gd name="T16" fmla="*/ 0 h 102"/>
                <a:gd name="T17" fmla="*/ 103 w 103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" h="102">
                  <a:moveTo>
                    <a:pt x="52" y="0"/>
                  </a:moveTo>
                  <a:lnTo>
                    <a:pt x="103" y="51"/>
                  </a:lnTo>
                  <a:lnTo>
                    <a:pt x="52" y="102"/>
                  </a:lnTo>
                  <a:lnTo>
                    <a:pt x="0" y="5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12" name="Freeform 399">
              <a:extLst>
                <a:ext uri="{FF2B5EF4-FFF2-40B4-BE49-F238E27FC236}">
                  <a16:creationId xmlns:a16="http://schemas.microsoft.com/office/drawing/2014/main" id="{B299797C-1643-BD01-57FC-80BF06C3DA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3" y="1061"/>
              <a:ext cx="25" cy="26"/>
            </a:xfrm>
            <a:custGeom>
              <a:avLst/>
              <a:gdLst>
                <a:gd name="T0" fmla="*/ 0 w 103"/>
                <a:gd name="T1" fmla="*/ 0 h 103"/>
                <a:gd name="T2" fmla="*/ 0 w 103"/>
                <a:gd name="T3" fmla="*/ 0 h 103"/>
                <a:gd name="T4" fmla="*/ 0 w 103"/>
                <a:gd name="T5" fmla="*/ 0 h 103"/>
                <a:gd name="T6" fmla="*/ 0 w 103"/>
                <a:gd name="T7" fmla="*/ 0 h 103"/>
                <a:gd name="T8" fmla="*/ 0 w 103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"/>
                <a:gd name="T16" fmla="*/ 0 h 103"/>
                <a:gd name="T17" fmla="*/ 103 w 103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" h="103">
                  <a:moveTo>
                    <a:pt x="51" y="0"/>
                  </a:moveTo>
                  <a:lnTo>
                    <a:pt x="103" y="51"/>
                  </a:lnTo>
                  <a:lnTo>
                    <a:pt x="51" y="103"/>
                  </a:lnTo>
                  <a:lnTo>
                    <a:pt x="0" y="5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13" name="Freeform 400">
              <a:extLst>
                <a:ext uri="{FF2B5EF4-FFF2-40B4-BE49-F238E27FC236}">
                  <a16:creationId xmlns:a16="http://schemas.microsoft.com/office/drawing/2014/main" id="{B8A7DB7F-93FC-6DE3-FB33-A477B34D9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9" y="986"/>
              <a:ext cx="26" cy="26"/>
            </a:xfrm>
            <a:custGeom>
              <a:avLst/>
              <a:gdLst>
                <a:gd name="T0" fmla="*/ 0 w 103"/>
                <a:gd name="T1" fmla="*/ 0 h 102"/>
                <a:gd name="T2" fmla="*/ 0 w 103"/>
                <a:gd name="T3" fmla="*/ 0 h 102"/>
                <a:gd name="T4" fmla="*/ 0 w 103"/>
                <a:gd name="T5" fmla="*/ 0 h 102"/>
                <a:gd name="T6" fmla="*/ 0 w 103"/>
                <a:gd name="T7" fmla="*/ 0 h 102"/>
                <a:gd name="T8" fmla="*/ 0 w 103"/>
                <a:gd name="T9" fmla="*/ 0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"/>
                <a:gd name="T16" fmla="*/ 0 h 102"/>
                <a:gd name="T17" fmla="*/ 103 w 103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" h="102">
                  <a:moveTo>
                    <a:pt x="52" y="0"/>
                  </a:moveTo>
                  <a:lnTo>
                    <a:pt x="103" y="51"/>
                  </a:lnTo>
                  <a:lnTo>
                    <a:pt x="52" y="102"/>
                  </a:lnTo>
                  <a:lnTo>
                    <a:pt x="0" y="5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14" name="Freeform 401">
              <a:extLst>
                <a:ext uri="{FF2B5EF4-FFF2-40B4-BE49-F238E27FC236}">
                  <a16:creationId xmlns:a16="http://schemas.microsoft.com/office/drawing/2014/main" id="{2B597BBD-4892-447A-5C3B-0237EDB4F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7" y="904"/>
              <a:ext cx="26" cy="26"/>
            </a:xfrm>
            <a:custGeom>
              <a:avLst/>
              <a:gdLst>
                <a:gd name="T0" fmla="*/ 0 w 102"/>
                <a:gd name="T1" fmla="*/ 0 h 103"/>
                <a:gd name="T2" fmla="*/ 0 w 102"/>
                <a:gd name="T3" fmla="*/ 0 h 103"/>
                <a:gd name="T4" fmla="*/ 0 w 102"/>
                <a:gd name="T5" fmla="*/ 0 h 103"/>
                <a:gd name="T6" fmla="*/ 0 w 102"/>
                <a:gd name="T7" fmla="*/ 0 h 103"/>
                <a:gd name="T8" fmla="*/ 0 w 102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103"/>
                <a:gd name="T17" fmla="*/ 102 w 102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103">
                  <a:moveTo>
                    <a:pt x="51" y="0"/>
                  </a:moveTo>
                  <a:lnTo>
                    <a:pt x="102" y="52"/>
                  </a:lnTo>
                  <a:lnTo>
                    <a:pt x="51" y="103"/>
                  </a:lnTo>
                  <a:lnTo>
                    <a:pt x="0" y="5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15" name="Freeform 402">
              <a:extLst>
                <a:ext uri="{FF2B5EF4-FFF2-40B4-BE49-F238E27FC236}">
                  <a16:creationId xmlns:a16="http://schemas.microsoft.com/office/drawing/2014/main" id="{1F90488A-1049-0FF4-7731-238C02575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0" y="846"/>
              <a:ext cx="26" cy="26"/>
            </a:xfrm>
            <a:custGeom>
              <a:avLst/>
              <a:gdLst>
                <a:gd name="T0" fmla="*/ 0 w 103"/>
                <a:gd name="T1" fmla="*/ 0 h 103"/>
                <a:gd name="T2" fmla="*/ 0 w 103"/>
                <a:gd name="T3" fmla="*/ 0 h 103"/>
                <a:gd name="T4" fmla="*/ 0 w 103"/>
                <a:gd name="T5" fmla="*/ 0 h 103"/>
                <a:gd name="T6" fmla="*/ 0 w 103"/>
                <a:gd name="T7" fmla="*/ 0 h 103"/>
                <a:gd name="T8" fmla="*/ 0 w 103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"/>
                <a:gd name="T16" fmla="*/ 0 h 103"/>
                <a:gd name="T17" fmla="*/ 103 w 103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" h="103">
                  <a:moveTo>
                    <a:pt x="52" y="0"/>
                  </a:moveTo>
                  <a:lnTo>
                    <a:pt x="103" y="51"/>
                  </a:lnTo>
                  <a:lnTo>
                    <a:pt x="52" y="103"/>
                  </a:lnTo>
                  <a:lnTo>
                    <a:pt x="0" y="5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16" name="Freeform 403">
              <a:extLst>
                <a:ext uri="{FF2B5EF4-FFF2-40B4-BE49-F238E27FC236}">
                  <a16:creationId xmlns:a16="http://schemas.microsoft.com/office/drawing/2014/main" id="{164EADB2-4FA8-08B1-FDE3-F5620335F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6" y="804"/>
              <a:ext cx="26" cy="26"/>
            </a:xfrm>
            <a:custGeom>
              <a:avLst/>
              <a:gdLst>
                <a:gd name="T0" fmla="*/ 0 w 103"/>
                <a:gd name="T1" fmla="*/ 0 h 102"/>
                <a:gd name="T2" fmla="*/ 0 w 103"/>
                <a:gd name="T3" fmla="*/ 0 h 102"/>
                <a:gd name="T4" fmla="*/ 0 w 103"/>
                <a:gd name="T5" fmla="*/ 0 h 102"/>
                <a:gd name="T6" fmla="*/ 0 w 103"/>
                <a:gd name="T7" fmla="*/ 0 h 102"/>
                <a:gd name="T8" fmla="*/ 0 w 103"/>
                <a:gd name="T9" fmla="*/ 0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"/>
                <a:gd name="T16" fmla="*/ 0 h 102"/>
                <a:gd name="T17" fmla="*/ 103 w 103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" h="102">
                  <a:moveTo>
                    <a:pt x="52" y="0"/>
                  </a:moveTo>
                  <a:lnTo>
                    <a:pt x="103" y="51"/>
                  </a:lnTo>
                  <a:lnTo>
                    <a:pt x="52" y="102"/>
                  </a:lnTo>
                  <a:lnTo>
                    <a:pt x="0" y="5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17" name="Freeform 404">
              <a:extLst>
                <a:ext uri="{FF2B5EF4-FFF2-40B4-BE49-F238E27FC236}">
                  <a16:creationId xmlns:a16="http://schemas.microsoft.com/office/drawing/2014/main" id="{89776C8B-B977-C5F2-6F07-807D81031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" y="762"/>
              <a:ext cx="25" cy="26"/>
            </a:xfrm>
            <a:custGeom>
              <a:avLst/>
              <a:gdLst>
                <a:gd name="T0" fmla="*/ 0 w 103"/>
                <a:gd name="T1" fmla="*/ 0 h 103"/>
                <a:gd name="T2" fmla="*/ 0 w 103"/>
                <a:gd name="T3" fmla="*/ 0 h 103"/>
                <a:gd name="T4" fmla="*/ 0 w 103"/>
                <a:gd name="T5" fmla="*/ 0 h 103"/>
                <a:gd name="T6" fmla="*/ 0 w 103"/>
                <a:gd name="T7" fmla="*/ 0 h 103"/>
                <a:gd name="T8" fmla="*/ 0 w 103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"/>
                <a:gd name="T16" fmla="*/ 0 h 103"/>
                <a:gd name="T17" fmla="*/ 103 w 103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" h="103">
                  <a:moveTo>
                    <a:pt x="52" y="0"/>
                  </a:moveTo>
                  <a:lnTo>
                    <a:pt x="103" y="52"/>
                  </a:lnTo>
                  <a:lnTo>
                    <a:pt x="52" y="103"/>
                  </a:lnTo>
                  <a:lnTo>
                    <a:pt x="0" y="52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18" name="Freeform 405">
              <a:extLst>
                <a:ext uri="{FF2B5EF4-FFF2-40B4-BE49-F238E27FC236}">
                  <a16:creationId xmlns:a16="http://schemas.microsoft.com/office/drawing/2014/main" id="{8B7C295A-F568-EE8E-710C-8061BE1A9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" y="727"/>
              <a:ext cx="26" cy="26"/>
            </a:xfrm>
            <a:custGeom>
              <a:avLst/>
              <a:gdLst>
                <a:gd name="T0" fmla="*/ 0 w 103"/>
                <a:gd name="T1" fmla="*/ 0 h 103"/>
                <a:gd name="T2" fmla="*/ 0 w 103"/>
                <a:gd name="T3" fmla="*/ 0 h 103"/>
                <a:gd name="T4" fmla="*/ 0 w 103"/>
                <a:gd name="T5" fmla="*/ 0 h 103"/>
                <a:gd name="T6" fmla="*/ 0 w 103"/>
                <a:gd name="T7" fmla="*/ 0 h 103"/>
                <a:gd name="T8" fmla="*/ 0 w 103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"/>
                <a:gd name="T16" fmla="*/ 0 h 103"/>
                <a:gd name="T17" fmla="*/ 103 w 103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" h="103">
                  <a:moveTo>
                    <a:pt x="51" y="0"/>
                  </a:moveTo>
                  <a:lnTo>
                    <a:pt x="103" y="52"/>
                  </a:lnTo>
                  <a:lnTo>
                    <a:pt x="51" y="103"/>
                  </a:lnTo>
                  <a:lnTo>
                    <a:pt x="0" y="5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19" name="Freeform 406">
              <a:extLst>
                <a:ext uri="{FF2B5EF4-FFF2-40B4-BE49-F238E27FC236}">
                  <a16:creationId xmlns:a16="http://schemas.microsoft.com/office/drawing/2014/main" id="{4B6ADA4F-F3B8-55BA-2AAB-3AE0C69A9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0" y="694"/>
              <a:ext cx="26" cy="26"/>
            </a:xfrm>
            <a:custGeom>
              <a:avLst/>
              <a:gdLst>
                <a:gd name="T0" fmla="*/ 0 w 103"/>
                <a:gd name="T1" fmla="*/ 0 h 103"/>
                <a:gd name="T2" fmla="*/ 0 w 103"/>
                <a:gd name="T3" fmla="*/ 0 h 103"/>
                <a:gd name="T4" fmla="*/ 0 w 103"/>
                <a:gd name="T5" fmla="*/ 0 h 103"/>
                <a:gd name="T6" fmla="*/ 0 w 103"/>
                <a:gd name="T7" fmla="*/ 0 h 103"/>
                <a:gd name="T8" fmla="*/ 0 w 103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"/>
                <a:gd name="T16" fmla="*/ 0 h 103"/>
                <a:gd name="T17" fmla="*/ 103 w 103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" h="103">
                  <a:moveTo>
                    <a:pt x="52" y="0"/>
                  </a:moveTo>
                  <a:lnTo>
                    <a:pt x="103" y="51"/>
                  </a:lnTo>
                  <a:lnTo>
                    <a:pt x="52" y="103"/>
                  </a:lnTo>
                  <a:lnTo>
                    <a:pt x="0" y="5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20" name="Freeform 407">
              <a:extLst>
                <a:ext uri="{FF2B5EF4-FFF2-40B4-BE49-F238E27FC236}">
                  <a16:creationId xmlns:a16="http://schemas.microsoft.com/office/drawing/2014/main" id="{74D82E6F-BD78-9EC8-33E1-DC387749F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6" y="673"/>
              <a:ext cx="26" cy="26"/>
            </a:xfrm>
            <a:custGeom>
              <a:avLst/>
              <a:gdLst>
                <a:gd name="T0" fmla="*/ 0 w 103"/>
                <a:gd name="T1" fmla="*/ 0 h 103"/>
                <a:gd name="T2" fmla="*/ 0 w 103"/>
                <a:gd name="T3" fmla="*/ 0 h 103"/>
                <a:gd name="T4" fmla="*/ 0 w 103"/>
                <a:gd name="T5" fmla="*/ 0 h 103"/>
                <a:gd name="T6" fmla="*/ 0 w 103"/>
                <a:gd name="T7" fmla="*/ 0 h 103"/>
                <a:gd name="T8" fmla="*/ 0 w 103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"/>
                <a:gd name="T16" fmla="*/ 0 h 103"/>
                <a:gd name="T17" fmla="*/ 103 w 103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" h="103">
                  <a:moveTo>
                    <a:pt x="51" y="0"/>
                  </a:moveTo>
                  <a:lnTo>
                    <a:pt x="103" y="52"/>
                  </a:lnTo>
                  <a:lnTo>
                    <a:pt x="51" y="103"/>
                  </a:lnTo>
                  <a:lnTo>
                    <a:pt x="0" y="5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21" name="Freeform 408">
              <a:extLst>
                <a:ext uri="{FF2B5EF4-FFF2-40B4-BE49-F238E27FC236}">
                  <a16:creationId xmlns:a16="http://schemas.microsoft.com/office/drawing/2014/main" id="{7C31265C-2E86-E54F-80E9-276A4C719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3" y="644"/>
              <a:ext cx="26" cy="26"/>
            </a:xfrm>
            <a:custGeom>
              <a:avLst/>
              <a:gdLst>
                <a:gd name="T0" fmla="*/ 0 w 103"/>
                <a:gd name="T1" fmla="*/ 0 h 103"/>
                <a:gd name="T2" fmla="*/ 0 w 103"/>
                <a:gd name="T3" fmla="*/ 0 h 103"/>
                <a:gd name="T4" fmla="*/ 0 w 103"/>
                <a:gd name="T5" fmla="*/ 0 h 103"/>
                <a:gd name="T6" fmla="*/ 0 w 103"/>
                <a:gd name="T7" fmla="*/ 0 h 103"/>
                <a:gd name="T8" fmla="*/ 0 w 103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"/>
                <a:gd name="T16" fmla="*/ 0 h 103"/>
                <a:gd name="T17" fmla="*/ 103 w 103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" h="103">
                  <a:moveTo>
                    <a:pt x="51" y="0"/>
                  </a:moveTo>
                  <a:lnTo>
                    <a:pt x="103" y="52"/>
                  </a:lnTo>
                  <a:lnTo>
                    <a:pt x="51" y="103"/>
                  </a:lnTo>
                  <a:lnTo>
                    <a:pt x="0" y="5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0448" name="Freeform 409">
            <a:extLst>
              <a:ext uri="{FF2B5EF4-FFF2-40B4-BE49-F238E27FC236}">
                <a16:creationId xmlns:a16="http://schemas.microsoft.com/office/drawing/2014/main" id="{16996123-7AC6-7DE9-0C11-FC080EA6C300}"/>
              </a:ext>
            </a:extLst>
          </p:cNvPr>
          <p:cNvSpPr>
            <a:spLocks/>
          </p:cNvSpPr>
          <p:nvPr/>
        </p:nvSpPr>
        <p:spPr bwMode="auto">
          <a:xfrm>
            <a:off x="8539163" y="1019175"/>
            <a:ext cx="41275" cy="41275"/>
          </a:xfrm>
          <a:custGeom>
            <a:avLst/>
            <a:gdLst>
              <a:gd name="T0" fmla="*/ 2147483646 w 103"/>
              <a:gd name="T1" fmla="*/ 0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0 w 103"/>
              <a:gd name="T7" fmla="*/ 2147483646 h 103"/>
              <a:gd name="T8" fmla="*/ 2147483646 w 103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103"/>
              <a:gd name="T17" fmla="*/ 103 w 103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103">
                <a:moveTo>
                  <a:pt x="52" y="0"/>
                </a:moveTo>
                <a:lnTo>
                  <a:pt x="103" y="52"/>
                </a:lnTo>
                <a:lnTo>
                  <a:pt x="52" y="103"/>
                </a:lnTo>
                <a:lnTo>
                  <a:pt x="0" y="52"/>
                </a:lnTo>
                <a:lnTo>
                  <a:pt x="52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49" name="Freeform 410">
            <a:extLst>
              <a:ext uri="{FF2B5EF4-FFF2-40B4-BE49-F238E27FC236}">
                <a16:creationId xmlns:a16="http://schemas.microsoft.com/office/drawing/2014/main" id="{D640CA24-57D5-B61B-89A9-38E5F622D2B9}"/>
              </a:ext>
            </a:extLst>
          </p:cNvPr>
          <p:cNvSpPr>
            <a:spLocks/>
          </p:cNvSpPr>
          <p:nvPr/>
        </p:nvSpPr>
        <p:spPr bwMode="auto">
          <a:xfrm>
            <a:off x="8564563" y="1016000"/>
            <a:ext cx="41275" cy="39688"/>
          </a:xfrm>
          <a:custGeom>
            <a:avLst/>
            <a:gdLst>
              <a:gd name="T0" fmla="*/ 2147483646 w 102"/>
              <a:gd name="T1" fmla="*/ 0 h 103"/>
              <a:gd name="T2" fmla="*/ 2147483646 w 102"/>
              <a:gd name="T3" fmla="*/ 2147483646 h 103"/>
              <a:gd name="T4" fmla="*/ 2147483646 w 102"/>
              <a:gd name="T5" fmla="*/ 2147483646 h 103"/>
              <a:gd name="T6" fmla="*/ 0 w 102"/>
              <a:gd name="T7" fmla="*/ 2147483646 h 103"/>
              <a:gd name="T8" fmla="*/ 2147483646 w 102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2"/>
              <a:gd name="T16" fmla="*/ 0 h 103"/>
              <a:gd name="T17" fmla="*/ 102 w 102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2" h="103">
                <a:moveTo>
                  <a:pt x="51" y="0"/>
                </a:moveTo>
                <a:lnTo>
                  <a:pt x="102" y="52"/>
                </a:lnTo>
                <a:lnTo>
                  <a:pt x="51" y="103"/>
                </a:lnTo>
                <a:lnTo>
                  <a:pt x="0" y="52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90450" name="Group 411">
            <a:extLst>
              <a:ext uri="{FF2B5EF4-FFF2-40B4-BE49-F238E27FC236}">
                <a16:creationId xmlns:a16="http://schemas.microsoft.com/office/drawing/2014/main" id="{022A52D1-3CFF-4BC4-0371-3AAB8DEC7321}"/>
              </a:ext>
            </a:extLst>
          </p:cNvPr>
          <p:cNvGrpSpPr>
            <a:grpSpLocks/>
          </p:cNvGrpSpPr>
          <p:nvPr/>
        </p:nvGrpSpPr>
        <p:grpSpPr bwMode="auto">
          <a:xfrm>
            <a:off x="4298950" y="608013"/>
            <a:ext cx="1520825" cy="3606800"/>
            <a:chOff x="2708" y="383"/>
            <a:chExt cx="958" cy="2272"/>
          </a:xfrm>
        </p:grpSpPr>
        <p:sp>
          <p:nvSpPr>
            <p:cNvPr id="90452" name="Line 412">
              <a:extLst>
                <a:ext uri="{FF2B5EF4-FFF2-40B4-BE49-F238E27FC236}">
                  <a16:creationId xmlns:a16="http://schemas.microsoft.com/office/drawing/2014/main" id="{7CAF45F7-38F3-A39D-673C-58A60CAB37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24" y="2470"/>
              <a:ext cx="57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453" name="Line 413">
              <a:extLst>
                <a:ext uri="{FF2B5EF4-FFF2-40B4-BE49-F238E27FC236}">
                  <a16:creationId xmlns:a16="http://schemas.microsoft.com/office/drawing/2014/main" id="{3D5F7E84-739B-6154-E80B-1AC50F4952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17" y="2342"/>
              <a:ext cx="64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454" name="Line 414">
              <a:extLst>
                <a:ext uri="{FF2B5EF4-FFF2-40B4-BE49-F238E27FC236}">
                  <a16:creationId xmlns:a16="http://schemas.microsoft.com/office/drawing/2014/main" id="{34616BDB-491B-B0E8-7849-AA22CD0FAE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17" y="2213"/>
              <a:ext cx="64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455" name="Line 415">
              <a:extLst>
                <a:ext uri="{FF2B5EF4-FFF2-40B4-BE49-F238E27FC236}">
                  <a16:creationId xmlns:a16="http://schemas.microsoft.com/office/drawing/2014/main" id="{5503DDB4-6392-5B83-870D-849CF5DB7A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17" y="2085"/>
              <a:ext cx="64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456" name="Line 416">
              <a:extLst>
                <a:ext uri="{FF2B5EF4-FFF2-40B4-BE49-F238E27FC236}">
                  <a16:creationId xmlns:a16="http://schemas.microsoft.com/office/drawing/2014/main" id="{479EDF4D-06D2-AB36-E86E-9DBF0FE2BD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17" y="1956"/>
              <a:ext cx="64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457" name="Line 417">
              <a:extLst>
                <a:ext uri="{FF2B5EF4-FFF2-40B4-BE49-F238E27FC236}">
                  <a16:creationId xmlns:a16="http://schemas.microsoft.com/office/drawing/2014/main" id="{894D0363-061F-D396-D1BA-1C78C5A0B6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17" y="1828"/>
              <a:ext cx="64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458" name="Line 418">
              <a:extLst>
                <a:ext uri="{FF2B5EF4-FFF2-40B4-BE49-F238E27FC236}">
                  <a16:creationId xmlns:a16="http://schemas.microsoft.com/office/drawing/2014/main" id="{3AB562B7-9766-6EBA-4785-71272CF32C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17" y="1699"/>
              <a:ext cx="64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459" name="Line 419">
              <a:extLst>
                <a:ext uri="{FF2B5EF4-FFF2-40B4-BE49-F238E27FC236}">
                  <a16:creationId xmlns:a16="http://schemas.microsoft.com/office/drawing/2014/main" id="{4CA3599D-3037-D6F6-5558-C17EE69C93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17" y="1571"/>
              <a:ext cx="64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460" name="Line 420">
              <a:extLst>
                <a:ext uri="{FF2B5EF4-FFF2-40B4-BE49-F238E27FC236}">
                  <a16:creationId xmlns:a16="http://schemas.microsoft.com/office/drawing/2014/main" id="{CC680046-5043-E54D-7305-3DB757520F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17" y="1442"/>
              <a:ext cx="64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461" name="Line 421">
              <a:extLst>
                <a:ext uri="{FF2B5EF4-FFF2-40B4-BE49-F238E27FC236}">
                  <a16:creationId xmlns:a16="http://schemas.microsoft.com/office/drawing/2014/main" id="{CA6F16C8-AE93-E210-5B9D-4867D75D11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17" y="1314"/>
              <a:ext cx="64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462" name="Line 422">
              <a:extLst>
                <a:ext uri="{FF2B5EF4-FFF2-40B4-BE49-F238E27FC236}">
                  <a16:creationId xmlns:a16="http://schemas.microsoft.com/office/drawing/2014/main" id="{88D195EA-14F3-CC48-79A3-9126F0E38F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17" y="1185"/>
              <a:ext cx="64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463" name="Line 423">
              <a:extLst>
                <a:ext uri="{FF2B5EF4-FFF2-40B4-BE49-F238E27FC236}">
                  <a16:creationId xmlns:a16="http://schemas.microsoft.com/office/drawing/2014/main" id="{55298F41-0D36-E3AF-5564-4D7468F947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17" y="1056"/>
              <a:ext cx="64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464" name="Line 424">
              <a:extLst>
                <a:ext uri="{FF2B5EF4-FFF2-40B4-BE49-F238E27FC236}">
                  <a16:creationId xmlns:a16="http://schemas.microsoft.com/office/drawing/2014/main" id="{8172C045-EF70-3BBD-AAE9-4EBE5243B0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17" y="928"/>
              <a:ext cx="64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465" name="Line 425">
              <a:extLst>
                <a:ext uri="{FF2B5EF4-FFF2-40B4-BE49-F238E27FC236}">
                  <a16:creationId xmlns:a16="http://schemas.microsoft.com/office/drawing/2014/main" id="{4BA40675-A3B7-554B-DBC7-EA1CEE2695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17" y="799"/>
              <a:ext cx="64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466" name="Line 426">
              <a:extLst>
                <a:ext uri="{FF2B5EF4-FFF2-40B4-BE49-F238E27FC236}">
                  <a16:creationId xmlns:a16="http://schemas.microsoft.com/office/drawing/2014/main" id="{D386257A-BFE4-DE6D-EECC-45D3A59B16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17" y="671"/>
              <a:ext cx="64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467" name="Line 427">
              <a:extLst>
                <a:ext uri="{FF2B5EF4-FFF2-40B4-BE49-F238E27FC236}">
                  <a16:creationId xmlns:a16="http://schemas.microsoft.com/office/drawing/2014/main" id="{4EDAA9D0-3A25-1859-5797-66D02E604B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17" y="542"/>
              <a:ext cx="64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468" name="Rectangle 428">
              <a:extLst>
                <a:ext uri="{FF2B5EF4-FFF2-40B4-BE49-F238E27FC236}">
                  <a16:creationId xmlns:a16="http://schemas.microsoft.com/office/drawing/2014/main" id="{3CD12BD6-C5AB-445B-F84A-BA426E520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1" y="845"/>
              <a:ext cx="88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2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1</a:t>
              </a:r>
              <a:endParaRPr lang="ru-RU" altLang="en-US" sz="1800" b="0"/>
            </a:p>
          </p:txBody>
        </p:sp>
        <p:sp>
          <p:nvSpPr>
            <p:cNvPr id="90469" name="Rectangle 429">
              <a:extLst>
                <a:ext uri="{FF2B5EF4-FFF2-40B4-BE49-F238E27FC236}">
                  <a16:creationId xmlns:a16="http://schemas.microsoft.com/office/drawing/2014/main" id="{F33515FE-DDE4-F737-0A52-B34DC93E3C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2" y="845"/>
              <a:ext cx="88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2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0</a:t>
              </a:r>
              <a:endParaRPr lang="ru-RU" altLang="en-US" sz="1800" b="0"/>
            </a:p>
          </p:txBody>
        </p:sp>
        <p:sp>
          <p:nvSpPr>
            <p:cNvPr id="90470" name="Rectangle 430">
              <a:extLst>
                <a:ext uri="{FF2B5EF4-FFF2-40B4-BE49-F238E27FC236}">
                  <a16:creationId xmlns:a16="http://schemas.microsoft.com/office/drawing/2014/main" id="{EE8855BF-4067-B063-3D6D-ACC19538BC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5" y="1239"/>
              <a:ext cx="88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2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1</a:t>
              </a:r>
              <a:endParaRPr lang="ru-RU" altLang="en-US" sz="1800" b="0"/>
            </a:p>
          </p:txBody>
        </p:sp>
        <p:sp>
          <p:nvSpPr>
            <p:cNvPr id="90471" name="Rectangle 431">
              <a:extLst>
                <a:ext uri="{FF2B5EF4-FFF2-40B4-BE49-F238E27FC236}">
                  <a16:creationId xmlns:a16="http://schemas.microsoft.com/office/drawing/2014/main" id="{17E0D2CF-2130-ECA5-0209-781341EADD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5" y="1239"/>
              <a:ext cx="88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2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0</a:t>
              </a:r>
              <a:endParaRPr lang="ru-RU" altLang="en-US" sz="1800" b="0"/>
            </a:p>
          </p:txBody>
        </p:sp>
        <p:sp>
          <p:nvSpPr>
            <p:cNvPr id="90472" name="Rectangle 432">
              <a:extLst>
                <a:ext uri="{FF2B5EF4-FFF2-40B4-BE49-F238E27FC236}">
                  <a16:creationId xmlns:a16="http://schemas.microsoft.com/office/drawing/2014/main" id="{9B16D3CF-0EE5-98CA-5381-776312D649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1" y="1614"/>
              <a:ext cx="88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2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1</a:t>
              </a:r>
              <a:endParaRPr lang="ru-RU" altLang="en-US" sz="1800" b="0"/>
            </a:p>
          </p:txBody>
        </p:sp>
        <p:sp>
          <p:nvSpPr>
            <p:cNvPr id="90473" name="Rectangle 433">
              <a:extLst>
                <a:ext uri="{FF2B5EF4-FFF2-40B4-BE49-F238E27FC236}">
                  <a16:creationId xmlns:a16="http://schemas.microsoft.com/office/drawing/2014/main" id="{A509B565-4B26-A12B-41D8-000337995F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3" y="2004"/>
              <a:ext cx="88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2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1</a:t>
              </a:r>
              <a:endParaRPr lang="ru-RU" altLang="en-US" sz="1800" b="0"/>
            </a:p>
          </p:txBody>
        </p:sp>
        <p:sp>
          <p:nvSpPr>
            <p:cNvPr id="90474" name="Rectangle 434">
              <a:extLst>
                <a:ext uri="{FF2B5EF4-FFF2-40B4-BE49-F238E27FC236}">
                  <a16:creationId xmlns:a16="http://schemas.microsoft.com/office/drawing/2014/main" id="{F033DA1E-F81B-948C-A645-DF5DF9CE91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3" y="2004"/>
              <a:ext cx="88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2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0</a:t>
              </a:r>
              <a:endParaRPr lang="ru-RU" altLang="en-US" sz="1800" b="0"/>
            </a:p>
          </p:txBody>
        </p:sp>
        <p:sp>
          <p:nvSpPr>
            <p:cNvPr id="90475" name="Rectangle 435">
              <a:extLst>
                <a:ext uri="{FF2B5EF4-FFF2-40B4-BE49-F238E27FC236}">
                  <a16:creationId xmlns:a16="http://schemas.microsoft.com/office/drawing/2014/main" id="{FD974DA3-3095-A5BE-C0F4-00DF50751D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7" y="2382"/>
              <a:ext cx="88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2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0</a:t>
              </a:r>
              <a:endParaRPr lang="ru-RU" altLang="en-US" sz="1800" b="0"/>
            </a:p>
          </p:txBody>
        </p:sp>
        <p:sp>
          <p:nvSpPr>
            <p:cNvPr id="90476" name="Rectangle 436">
              <a:extLst>
                <a:ext uri="{FF2B5EF4-FFF2-40B4-BE49-F238E27FC236}">
                  <a16:creationId xmlns:a16="http://schemas.microsoft.com/office/drawing/2014/main" id="{E6593627-3724-28F9-7C2F-612878DC4C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7" y="821"/>
              <a:ext cx="35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2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13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-</a:t>
              </a:r>
              <a:endParaRPr lang="ru-RU" altLang="en-US" sz="1800" b="0"/>
            </a:p>
          </p:txBody>
        </p:sp>
        <p:sp>
          <p:nvSpPr>
            <p:cNvPr id="90477" name="Rectangle 437">
              <a:extLst>
                <a:ext uri="{FF2B5EF4-FFF2-40B4-BE49-F238E27FC236}">
                  <a16:creationId xmlns:a16="http://schemas.microsoft.com/office/drawing/2014/main" id="{59B0C1AA-32D6-E1D1-F079-9CAE8D3A71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1" y="821"/>
              <a:ext cx="52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2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13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4</a:t>
              </a:r>
              <a:endParaRPr lang="ru-RU" altLang="en-US" sz="1800" b="0"/>
            </a:p>
          </p:txBody>
        </p:sp>
        <p:sp>
          <p:nvSpPr>
            <p:cNvPr id="90478" name="Rectangle 438">
              <a:extLst>
                <a:ext uri="{FF2B5EF4-FFF2-40B4-BE49-F238E27FC236}">
                  <a16:creationId xmlns:a16="http://schemas.microsoft.com/office/drawing/2014/main" id="{58BD9A70-29F9-C7DD-9BE7-B1CCB76FF1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8" y="1204"/>
              <a:ext cx="52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2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13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7</a:t>
              </a:r>
              <a:endParaRPr lang="ru-RU" altLang="en-US" sz="1800" b="0"/>
            </a:p>
          </p:txBody>
        </p:sp>
        <p:sp>
          <p:nvSpPr>
            <p:cNvPr id="90479" name="Rectangle 439">
              <a:extLst>
                <a:ext uri="{FF2B5EF4-FFF2-40B4-BE49-F238E27FC236}">
                  <a16:creationId xmlns:a16="http://schemas.microsoft.com/office/drawing/2014/main" id="{A66892B0-F316-4125-1777-F7F8E78F48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1" y="1594"/>
              <a:ext cx="52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2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13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3</a:t>
              </a:r>
              <a:endParaRPr lang="ru-RU" altLang="en-US" sz="1800" b="0"/>
            </a:p>
          </p:txBody>
        </p:sp>
        <p:sp>
          <p:nvSpPr>
            <p:cNvPr id="90480" name="Rectangle 440">
              <a:extLst>
                <a:ext uri="{FF2B5EF4-FFF2-40B4-BE49-F238E27FC236}">
                  <a16:creationId xmlns:a16="http://schemas.microsoft.com/office/drawing/2014/main" id="{7C6A83B0-6AE3-57FF-B82F-DFFDACCFAF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7" y="1975"/>
              <a:ext cx="35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2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13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-</a:t>
              </a:r>
              <a:endParaRPr lang="ru-RU" altLang="en-US" sz="1800" b="0"/>
            </a:p>
          </p:txBody>
        </p:sp>
        <p:sp>
          <p:nvSpPr>
            <p:cNvPr id="90481" name="Rectangle 441">
              <a:extLst>
                <a:ext uri="{FF2B5EF4-FFF2-40B4-BE49-F238E27FC236}">
                  <a16:creationId xmlns:a16="http://schemas.microsoft.com/office/drawing/2014/main" id="{BB043908-1C3B-7019-659A-35200F87F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0" y="2530"/>
              <a:ext cx="26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-"/>
                <a:defRPr sz="22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73E"/>
                </a:buClr>
                <a:buFont typeface="Symbol" pitchFamily="2" charset="2"/>
                <a:buChar char="·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13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ru-RU" altLang="en-US" sz="1800" b="0"/>
            </a:p>
          </p:txBody>
        </p:sp>
        <p:graphicFrame>
          <p:nvGraphicFramePr>
            <p:cNvPr id="90482" name="Object 3">
              <a:extLst>
                <a:ext uri="{FF2B5EF4-FFF2-40B4-BE49-F238E27FC236}">
                  <a16:creationId xmlns:a16="http://schemas.microsoft.com/office/drawing/2014/main" id="{843D61AB-0673-FC9F-9F87-E845E7287FE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08" y="383"/>
            <a:ext cx="720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Формула" r:id="rId2" imgW="1143000" imgH="444500" progId="Equation.3">
                    <p:embed/>
                  </p:oleObj>
                </mc:Choice>
                <mc:Fallback>
                  <p:oleObj name="Формула" r:id="rId2" imgW="1143000" imgH="44450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08" y="383"/>
                          <a:ext cx="720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0451" name="Rectangle 443">
            <a:extLst>
              <a:ext uri="{FF2B5EF4-FFF2-40B4-BE49-F238E27FC236}">
                <a16:creationId xmlns:a16="http://schemas.microsoft.com/office/drawing/2014/main" id="{6E7F10B9-1BF7-3F27-33F7-27DE54173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036" y="4576763"/>
            <a:ext cx="5347939" cy="14465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spcBef>
                <a:spcPct val="0"/>
              </a:spcBef>
              <a:buClrTx/>
            </a:pPr>
            <a:r>
              <a:rPr lang="en-US" altLang="en-US" sz="2400" dirty="0">
                <a:solidFill>
                  <a:srgbClr val="F6FF44"/>
                </a:solidFill>
                <a:latin typeface="Sand" charset="0"/>
                <a:sym typeface="Wingdings" pitchFamily="2" charset="2"/>
              </a:rPr>
              <a:t>D-T is easiest: 100x D-D; 	1000x D-He</a:t>
            </a:r>
            <a:endParaRPr lang="en-US" altLang="en-US" sz="2400" baseline="30000" dirty="0">
              <a:solidFill>
                <a:srgbClr val="F6FF44"/>
              </a:solidFill>
              <a:latin typeface="Sand" charset="0"/>
              <a:sym typeface="Wingdings" pitchFamily="2" charset="2"/>
            </a:endParaRPr>
          </a:p>
          <a:p>
            <a:pPr marL="342900" indent="-342900">
              <a:spcBef>
                <a:spcPct val="0"/>
              </a:spcBef>
              <a:buClrTx/>
            </a:pPr>
            <a:r>
              <a:rPr lang="en-US" altLang="en-US" sz="2400" dirty="0">
                <a:solidFill>
                  <a:srgbClr val="F6FF44"/>
                </a:solidFill>
                <a:latin typeface="Symbol" pitchFamily="2" charset="2"/>
              </a:rPr>
              <a:t>T</a:t>
            </a:r>
            <a:r>
              <a:rPr lang="en-US" altLang="en-US" sz="2400" dirty="0">
                <a:solidFill>
                  <a:srgbClr val="F6FF44"/>
                </a:solidFill>
                <a:latin typeface="Sand" charset="0"/>
              </a:rPr>
              <a:t>(D-He) / </a:t>
            </a:r>
            <a:r>
              <a:rPr lang="en-US" altLang="en-US" sz="2400" dirty="0">
                <a:solidFill>
                  <a:srgbClr val="F6FF44"/>
                </a:solidFill>
                <a:latin typeface="Symbol" pitchFamily="2" charset="2"/>
              </a:rPr>
              <a:t>T</a:t>
            </a:r>
            <a:r>
              <a:rPr lang="en-US" altLang="en-US" sz="2400" dirty="0">
                <a:solidFill>
                  <a:srgbClr val="F6FF44"/>
                </a:solidFill>
                <a:latin typeface="Sand" charset="0"/>
              </a:rPr>
              <a:t>(D-T) </a:t>
            </a:r>
            <a:r>
              <a:rPr lang="en-US" altLang="en-US" sz="2400" dirty="0">
                <a:solidFill>
                  <a:srgbClr val="F6FF44"/>
                </a:solidFill>
                <a:latin typeface="Sand" charset="0"/>
                <a:sym typeface="Wingdings" pitchFamily="2" charset="2"/>
              </a:rPr>
              <a:t> ~ 10</a:t>
            </a:r>
            <a:r>
              <a:rPr lang="en-US" altLang="en-US" sz="2400" baseline="30000" dirty="0">
                <a:solidFill>
                  <a:srgbClr val="F6FF44"/>
                </a:solidFill>
                <a:latin typeface="Sand" charset="0"/>
                <a:sym typeface="Wingdings" pitchFamily="2" charset="2"/>
              </a:rPr>
              <a:t>3</a:t>
            </a:r>
            <a:r>
              <a:rPr lang="en-US" altLang="en-US" sz="2400" dirty="0">
                <a:solidFill>
                  <a:srgbClr val="F6FF44"/>
                </a:solidFill>
                <a:latin typeface="Sand" charset="0"/>
                <a:sym typeface="Wingdings" pitchFamily="2" charset="2"/>
              </a:rPr>
              <a:t> </a:t>
            </a:r>
          </a:p>
          <a:p>
            <a:pPr marL="342900" indent="-342900">
              <a:spcBef>
                <a:spcPct val="0"/>
              </a:spcBef>
              <a:buClrTx/>
            </a:pPr>
            <a:r>
              <a:rPr lang="en-US" altLang="en-US" sz="2400" dirty="0">
                <a:solidFill>
                  <a:srgbClr val="F6FF44"/>
                </a:solidFill>
                <a:latin typeface="Sand" charset="0"/>
                <a:sym typeface="Wingdings" pitchFamily="2" charset="2"/>
              </a:rPr>
              <a:t>T</a:t>
            </a:r>
            <a:r>
              <a:rPr lang="en-US" altLang="en-US" sz="2400" baseline="-25000" dirty="0">
                <a:solidFill>
                  <a:srgbClr val="F6FF44"/>
                </a:solidFill>
                <a:latin typeface="Sand" charset="0"/>
                <a:sym typeface="Wingdings" pitchFamily="2" charset="2"/>
              </a:rPr>
              <a:t>D-He</a:t>
            </a:r>
            <a:r>
              <a:rPr lang="en-US" altLang="en-US" sz="2400" dirty="0">
                <a:solidFill>
                  <a:srgbClr val="F6FF44"/>
                </a:solidFill>
                <a:latin typeface="Sand" charset="0"/>
                <a:sym typeface="Wingdings" pitchFamily="2" charset="2"/>
              </a:rPr>
              <a:t>  10</a:t>
            </a:r>
            <a:r>
              <a:rPr lang="en-US" altLang="en-US" sz="2400" baseline="30000" dirty="0">
                <a:solidFill>
                  <a:srgbClr val="F6FF44"/>
                </a:solidFill>
                <a:latin typeface="Sand" charset="0"/>
                <a:sym typeface="Wingdings" pitchFamily="2" charset="2"/>
              </a:rPr>
              <a:t>9</a:t>
            </a:r>
            <a:r>
              <a:rPr lang="en-US" altLang="en-US" sz="2400" dirty="0">
                <a:solidFill>
                  <a:srgbClr val="F6FF44"/>
                </a:solidFill>
                <a:latin typeface="Sand" charset="0"/>
                <a:sym typeface="Wingdings" pitchFamily="2" charset="2"/>
              </a:rPr>
              <a:t> K vs 10</a:t>
            </a:r>
            <a:r>
              <a:rPr lang="en-US" altLang="en-US" sz="2400" baseline="30000" dirty="0">
                <a:solidFill>
                  <a:srgbClr val="F6FF44"/>
                </a:solidFill>
                <a:latin typeface="Sand" charset="0"/>
                <a:sym typeface="Wingdings" pitchFamily="2" charset="2"/>
              </a:rPr>
              <a:t>8</a:t>
            </a:r>
            <a:r>
              <a:rPr lang="en-US" altLang="en-US" sz="2400" dirty="0">
                <a:solidFill>
                  <a:srgbClr val="F6FF44"/>
                </a:solidFill>
                <a:latin typeface="Sand" charset="0"/>
                <a:sym typeface="Wingdings" pitchFamily="2" charset="2"/>
              </a:rPr>
              <a:t> K (T</a:t>
            </a:r>
            <a:r>
              <a:rPr lang="en-US" altLang="en-US" sz="2400" baseline="-25000" dirty="0">
                <a:solidFill>
                  <a:srgbClr val="F6FF44"/>
                </a:solidFill>
                <a:latin typeface="Sand" charset="0"/>
                <a:sym typeface="Wingdings" pitchFamily="2" charset="2"/>
              </a:rPr>
              <a:t>D-D</a:t>
            </a:r>
            <a:r>
              <a:rPr lang="en-US" altLang="en-US" sz="2400" dirty="0">
                <a:solidFill>
                  <a:srgbClr val="F6FF44"/>
                </a:solidFill>
                <a:latin typeface="Sand" charset="0"/>
                <a:sym typeface="Wingdings" pitchFamily="2" charset="2"/>
              </a:rPr>
              <a:t>)</a:t>
            </a:r>
          </a:p>
          <a:p>
            <a:pPr>
              <a:spcBef>
                <a:spcPct val="0"/>
              </a:spcBef>
              <a:buClrTx/>
              <a:buNone/>
            </a:pPr>
            <a:endParaRPr lang="en-US" altLang="en-US" sz="2400" baseline="30000" dirty="0">
              <a:solidFill>
                <a:srgbClr val="F6FF44"/>
              </a:solidFill>
              <a:latin typeface="Sand" charset="0"/>
              <a:sym typeface="Wingdings" pitchFamily="2" charset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27F93C-6294-ABD7-14A8-4678E1821BC6}"/>
              </a:ext>
            </a:extLst>
          </p:cNvPr>
          <p:cNvSpPr txBox="1"/>
          <p:nvPr/>
        </p:nvSpPr>
        <p:spPr>
          <a:xfrm>
            <a:off x="562787" y="1859766"/>
            <a:ext cx="38651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Lawson’s Criterion</a:t>
            </a:r>
          </a:p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3200" dirty="0" err="1">
                <a:latin typeface="Symbol" pitchFamily="2" charset="2"/>
                <a:cs typeface="Calibri" panose="020F0502020204030204" pitchFamily="34" charset="0"/>
              </a:rPr>
              <a:t>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&gt; 2x10</a:t>
            </a:r>
            <a:r>
              <a:rPr 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s/m</a:t>
            </a:r>
            <a:r>
              <a:rPr 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(D-T)</a:t>
            </a:r>
          </a:p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5x10</a:t>
            </a:r>
            <a:r>
              <a:rPr 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s/m</a:t>
            </a:r>
            <a:r>
              <a:rPr 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(D-D)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0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4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76E90E-DEDB-085D-837F-C13EF368F4A0}"/>
              </a:ext>
            </a:extLst>
          </p:cNvPr>
          <p:cNvSpPr txBox="1"/>
          <p:nvPr/>
        </p:nvSpPr>
        <p:spPr>
          <a:xfrm>
            <a:off x="978195" y="191385"/>
            <a:ext cx="6693499" cy="584775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Nuclear Fusion – Breakeven Definitions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3977BC-0508-D2A5-1527-CDA09B05BEF6}"/>
              </a:ext>
            </a:extLst>
          </p:cNvPr>
          <p:cNvSpPr txBox="1"/>
          <p:nvPr/>
        </p:nvSpPr>
        <p:spPr>
          <a:xfrm>
            <a:off x="170731" y="951484"/>
            <a:ext cx="8913594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Gain Factor (Q):</a:t>
            </a:r>
            <a:r>
              <a:rPr lang="en-US" dirty="0"/>
              <a:t>	= </a:t>
            </a:r>
            <a:r>
              <a:rPr lang="en-US" dirty="0" err="1"/>
              <a:t>E</a:t>
            </a:r>
            <a:r>
              <a:rPr lang="en-US" baseline="-25000" dirty="0" err="1"/>
              <a:t>f,t</a:t>
            </a:r>
            <a:r>
              <a:rPr lang="en-US" baseline="-25000" dirty="0"/>
              <a:t> </a:t>
            </a:r>
            <a:r>
              <a:rPr lang="en-US" dirty="0"/>
              <a:t>/ </a:t>
            </a:r>
            <a:r>
              <a:rPr lang="en-US" dirty="0" err="1"/>
              <a:t>E</a:t>
            </a:r>
            <a:r>
              <a:rPr lang="en-US" baseline="-25000" dirty="0" err="1"/>
              <a:t>i,t</a:t>
            </a:r>
            <a:endParaRPr lang="en-US" baseline="-25000" dirty="0"/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Scientific BE:</a:t>
            </a:r>
            <a:r>
              <a:rPr lang="en-US" dirty="0"/>
              <a:t>	Q = 1 </a:t>
            </a:r>
            <a:r>
              <a:rPr lang="en-US" dirty="0">
                <a:solidFill>
                  <a:srgbClr val="0070C0"/>
                </a:solidFill>
              </a:rPr>
              <a:t>**Attained Only by NIF 12/2021 **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Extrapolated BE</a:t>
            </a:r>
            <a:r>
              <a:rPr lang="en-US" dirty="0">
                <a:sym typeface="Wingdings" pitchFamily="2" charset="2"/>
              </a:rPr>
              <a:t>:	DD fusion gain x 100 = DT fusion gain</a:t>
            </a:r>
            <a:endParaRPr lang="en-US" dirty="0"/>
          </a:p>
          <a:p>
            <a:r>
              <a:rPr lang="en-US" dirty="0"/>
              <a:t>			(for systems that work with D-D plasma)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Ignition:</a:t>
            </a:r>
            <a:r>
              <a:rPr lang="en-US" dirty="0"/>
              <a:t>	Q </a:t>
            </a:r>
            <a:r>
              <a:rPr lang="en-US" dirty="0">
                <a:sym typeface="Wingdings" pitchFamily="2" charset="2"/>
              </a:rPr>
              <a:t>  Infinity (Sustained self-heating; </a:t>
            </a:r>
            <a:r>
              <a:rPr lang="en-US" dirty="0">
                <a:solidFill>
                  <a:srgbClr val="0070C0"/>
                </a:solidFill>
                <a:sym typeface="Wingdings" pitchFamily="2" charset="2"/>
              </a:rPr>
              <a:t>NIF</a:t>
            </a:r>
            <a:r>
              <a:rPr lang="en-US" dirty="0">
                <a:sym typeface="Wingdings" pitchFamily="2" charset="2"/>
              </a:rPr>
              <a:t>)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Engr. BE:</a:t>
            </a:r>
            <a:r>
              <a:rPr lang="en-US" dirty="0">
                <a:sym typeface="Wingdings" pitchFamily="2" charset="2"/>
              </a:rPr>
              <a:t>	Q for Self-Powered Electricity Gen. System</a:t>
            </a:r>
          </a:p>
          <a:p>
            <a:r>
              <a:rPr lang="en-US" dirty="0">
                <a:sym typeface="Wingdings" pitchFamily="2" charset="2"/>
              </a:rPr>
              <a:t>		(Must take into account “All” input energy)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Commerce BE:  </a:t>
            </a:r>
            <a:r>
              <a:rPr lang="en-US" dirty="0">
                <a:sym typeface="Wingdings" pitchFamily="2" charset="2"/>
              </a:rPr>
              <a:t>Q when Operating Costs = Electric Revenue</a:t>
            </a:r>
          </a:p>
          <a:p>
            <a:r>
              <a:rPr lang="en-US" dirty="0">
                <a:sym typeface="Wingdings" pitchFamily="2" charset="2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27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C71089-1FF7-D4F6-E6FE-843FF67F029E}"/>
              </a:ext>
            </a:extLst>
          </p:cNvPr>
          <p:cNvSpPr txBox="1"/>
          <p:nvPr/>
        </p:nvSpPr>
        <p:spPr>
          <a:xfrm>
            <a:off x="212248" y="422307"/>
            <a:ext cx="8719503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MAIN APPROACHES TO THERMONUCLEAR FUSION POWER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21F641-2A72-3F59-D114-CBA40614AA46}"/>
              </a:ext>
            </a:extLst>
          </p:cNvPr>
          <p:cNvSpPr txBox="1"/>
          <p:nvPr/>
        </p:nvSpPr>
        <p:spPr>
          <a:xfrm>
            <a:off x="1143000" y="1823621"/>
            <a:ext cx="666823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Magnetic Plasma Confinement - Tokamak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Laser Inertial Confinement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Plasma Pinch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Hybrid Magnetized Target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Field Reversed Configuration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Stellarator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Bubble Implosion-Supercompression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Target Impact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Inertial Electrostatic Confinement</a:t>
            </a:r>
          </a:p>
        </p:txBody>
      </p:sp>
    </p:spTree>
    <p:extLst>
      <p:ext uri="{BB962C8B-B14F-4D97-AF65-F5344CB8AC3E}">
        <p14:creationId xmlns:p14="http://schemas.microsoft.com/office/powerpoint/2010/main" val="269396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CA387F-EE31-9E28-7E02-CD83CC56D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972434"/>
            <a:ext cx="6282267" cy="47481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AFF07A-310A-2949-9B31-8879D8C6B2BC}"/>
              </a:ext>
            </a:extLst>
          </p:cNvPr>
          <p:cNvSpPr txBox="1"/>
          <p:nvPr/>
        </p:nvSpPr>
        <p:spPr>
          <a:xfrm>
            <a:off x="1525781" y="5737980"/>
            <a:ext cx="55167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2022 (D-T Plasma): Record at JET</a:t>
            </a:r>
          </a:p>
          <a:p>
            <a:r>
              <a:rPr lang="en-US" dirty="0">
                <a:solidFill>
                  <a:schemeClr val="accent2"/>
                </a:solidFill>
              </a:rPr>
              <a:t> Q = 0.33; ~11+ </a:t>
            </a:r>
            <a:r>
              <a:rPr lang="en-US" dirty="0" err="1">
                <a:solidFill>
                  <a:schemeClr val="accent2"/>
                </a:solidFill>
              </a:rPr>
              <a:t>MWt</a:t>
            </a:r>
            <a:r>
              <a:rPr lang="en-US" dirty="0">
                <a:solidFill>
                  <a:schemeClr val="accent2"/>
                </a:solidFill>
              </a:rPr>
              <a:t>, for 5s </a:t>
            </a:r>
            <a:r>
              <a:rPr lang="en-US" dirty="0">
                <a:solidFill>
                  <a:schemeClr val="accent2"/>
                </a:solidFill>
                <a:sym typeface="Wingdings" pitchFamily="2" charset="2"/>
              </a:rPr>
              <a:t>59 MJ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B13DA6-2452-5A4B-2CE8-F1FC6D92B291}"/>
              </a:ext>
            </a:extLst>
          </p:cNvPr>
          <p:cNvSpPr txBox="1"/>
          <p:nvPr/>
        </p:nvSpPr>
        <p:spPr>
          <a:xfrm>
            <a:off x="5715000" y="5308317"/>
            <a:ext cx="14526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solidFill>
                  <a:srgbClr val="FF0000"/>
                </a:solidFill>
              </a:rPr>
              <a:t>Source: IEEE Spectrum, 2/2020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E4D068-865C-ACBD-BA70-CF3FDC14F7DE}"/>
              </a:ext>
            </a:extLst>
          </p:cNvPr>
          <p:cNvSpPr txBox="1"/>
          <p:nvPr/>
        </p:nvSpPr>
        <p:spPr>
          <a:xfrm>
            <a:off x="1270000" y="109149"/>
            <a:ext cx="7479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Magnetic Confinement Fusion – Tokamaks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 ITER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50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Number Placeholder 1">
            <a:extLst>
              <a:ext uri="{FF2B5EF4-FFF2-40B4-BE49-F238E27FC236}">
                <a16:creationId xmlns:a16="http://schemas.microsoft.com/office/drawing/2014/main" id="{EF0E8D53-2757-2945-5778-A371AB2019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8096D6C-20DD-FF45-8814-188B16EC0656}" type="slidenum">
              <a:rPr lang="en-US" altLang="en-US" sz="1000" b="0" smtClean="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000" b="0">
              <a:solidFill>
                <a:schemeClr val="tx2"/>
              </a:solidFill>
            </a:endParaRPr>
          </a:p>
        </p:txBody>
      </p:sp>
      <p:pic>
        <p:nvPicPr>
          <p:cNvPr id="100354" name="Picture 2">
            <a:extLst>
              <a:ext uri="{FF2B5EF4-FFF2-40B4-BE49-F238E27FC236}">
                <a16:creationId xmlns:a16="http://schemas.microsoft.com/office/drawing/2014/main" id="{D3E54976-0314-1C34-3965-142A96BC9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02" y="738981"/>
            <a:ext cx="7596188" cy="589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Text Box 3">
            <a:extLst>
              <a:ext uri="{FF2B5EF4-FFF2-40B4-BE49-F238E27FC236}">
                <a16:creationId xmlns:a16="http://schemas.microsoft.com/office/drawing/2014/main" id="{006344BA-6F4B-C7F4-D89A-7FB7E715D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9913" y="0"/>
            <a:ext cx="50815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0" dirty="0">
                <a:solidFill>
                  <a:srgbClr val="FF0000"/>
                </a:solidFill>
                <a:latin typeface="Sand" charset="0"/>
              </a:rPr>
              <a:t>International Project – since 1985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2116BF-5ACF-7810-6CDE-34302ACEA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188" y="1687667"/>
            <a:ext cx="3384994" cy="4369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5420D1-A060-BB93-A044-DB67E94A27C0}"/>
              </a:ext>
            </a:extLst>
          </p:cNvPr>
          <p:cNvSpPr txBox="1"/>
          <p:nvPr/>
        </p:nvSpPr>
        <p:spPr>
          <a:xfrm>
            <a:off x="267959" y="1447496"/>
            <a:ext cx="3916573" cy="3970318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</a:rPr>
              <a:t>Goal: Q = 10x Sci. break even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              = 500MWt (Fusion)</a:t>
            </a:r>
          </a:p>
          <a:p>
            <a:r>
              <a:rPr lang="en-US" sz="1800" dirty="0">
                <a:solidFill>
                  <a:schemeClr val="bg1"/>
                </a:solidFill>
              </a:rPr>
              <a:t>               ------------------------</a:t>
            </a:r>
          </a:p>
          <a:p>
            <a:r>
              <a:rPr lang="en-US" sz="1800" dirty="0">
                <a:solidFill>
                  <a:schemeClr val="bg1"/>
                </a:solidFill>
              </a:rPr>
              <a:t>                  50 </a:t>
            </a:r>
            <a:r>
              <a:rPr lang="en-US" sz="1800" dirty="0" err="1">
                <a:solidFill>
                  <a:schemeClr val="bg1"/>
                </a:solidFill>
              </a:rPr>
              <a:t>MWt</a:t>
            </a:r>
            <a:r>
              <a:rPr lang="en-US" sz="1800" dirty="0">
                <a:solidFill>
                  <a:schemeClr val="bg1"/>
                </a:solidFill>
              </a:rPr>
              <a:t> (Absorbed)</a:t>
            </a:r>
          </a:p>
          <a:p>
            <a:r>
              <a:rPr lang="en-US" sz="1800" dirty="0">
                <a:solidFill>
                  <a:schemeClr val="bg1"/>
                </a:solidFill>
              </a:rPr>
              <a:t>However,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</a:rPr>
              <a:t>Qin = 320 MWe </a:t>
            </a:r>
          </a:p>
          <a:p>
            <a:r>
              <a:rPr lang="en-US" sz="1800" b="1" dirty="0" err="1">
                <a:solidFill>
                  <a:schemeClr val="bg1">
                    <a:lumMod val="75000"/>
                  </a:schemeClr>
                </a:solidFill>
              </a:rPr>
              <a:t>Qout,t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</a:rPr>
              <a:t> = 500 </a:t>
            </a:r>
            <a:r>
              <a:rPr lang="en-US" sz="1800" b="1" dirty="0" err="1">
                <a:solidFill>
                  <a:schemeClr val="bg1">
                    <a:lumMod val="75000"/>
                  </a:schemeClr>
                </a:solidFill>
              </a:rPr>
              <a:t>MWt</a:t>
            </a:r>
            <a:endParaRPr lang="en-US" sz="1800" b="1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Assume 30% conv. efficiency: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 err="1">
                <a:solidFill>
                  <a:schemeClr val="bg1"/>
                </a:solidFill>
              </a:rPr>
              <a:t>Qe</a:t>
            </a:r>
            <a:r>
              <a:rPr lang="en-US" sz="1800" dirty="0">
                <a:solidFill>
                  <a:schemeClr val="bg1"/>
                </a:solidFill>
              </a:rPr>
              <a:t> (ITER) ~ 0.3*(500 – 320)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  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sym typeface="Wingdings" pitchFamily="2" charset="2"/>
              </a:rPr>
              <a:t> 54 MWe to Grid</a:t>
            </a:r>
            <a:endParaRPr lang="en-US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A6B419-142C-6DD9-D0D4-24FA588A4535}"/>
              </a:ext>
            </a:extLst>
          </p:cNvPr>
          <p:cNvSpPr txBox="1"/>
          <p:nvPr/>
        </p:nvSpPr>
        <p:spPr>
          <a:xfrm>
            <a:off x="6111542" y="2195019"/>
            <a:ext cx="11160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~35x (PWR) 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A55CC36-8B1C-3375-DD67-03BF361DEDBB}"/>
              </a:ext>
            </a:extLst>
          </p:cNvPr>
          <p:cNvSpPr/>
          <p:nvPr/>
        </p:nvSpPr>
        <p:spPr bwMode="auto">
          <a:xfrm>
            <a:off x="5203607" y="3955888"/>
            <a:ext cx="2208575" cy="79622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and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0B97A69-B252-A64A-BE01-16E49470DEF2}"/>
              </a:ext>
            </a:extLst>
          </p:cNvPr>
          <p:cNvSpPr/>
          <p:nvPr/>
        </p:nvSpPr>
        <p:spPr bwMode="auto">
          <a:xfrm>
            <a:off x="5203607" y="4981209"/>
            <a:ext cx="2208575" cy="79622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an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Number Placeholder 1">
            <a:extLst>
              <a:ext uri="{FF2B5EF4-FFF2-40B4-BE49-F238E27FC236}">
                <a16:creationId xmlns:a16="http://schemas.microsoft.com/office/drawing/2014/main" id="{63CE48D2-353F-E12A-E8EE-0452980B13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B62BE5C-CB6F-A042-A806-7F4AC73378F8}" type="slidenum">
              <a:rPr lang="en-US" altLang="en-US" sz="1000" b="0" smtClean="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000" b="0">
              <a:solidFill>
                <a:schemeClr val="tx2"/>
              </a:solidFill>
            </a:endParaRPr>
          </a:p>
        </p:txBody>
      </p:sp>
      <p:pic>
        <p:nvPicPr>
          <p:cNvPr id="101378" name="Picture 2">
            <a:extLst>
              <a:ext uri="{FF2B5EF4-FFF2-40B4-BE49-F238E27FC236}">
                <a16:creationId xmlns:a16="http://schemas.microsoft.com/office/drawing/2014/main" id="{6E065799-DA37-F8C0-F980-77CE7FFE9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2" y="637416"/>
            <a:ext cx="5464175" cy="664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9" name="Picture 3">
            <a:extLst>
              <a:ext uri="{FF2B5EF4-FFF2-40B4-BE49-F238E27FC236}">
                <a16:creationId xmlns:a16="http://schemas.microsoft.com/office/drawing/2014/main" id="{411ED112-2FF1-D294-6594-39F617FE8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563" y="2682875"/>
            <a:ext cx="4672012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0" name="Text Box 4">
            <a:extLst>
              <a:ext uri="{FF2B5EF4-FFF2-40B4-BE49-F238E27FC236}">
                <a16:creationId xmlns:a16="http://schemas.microsoft.com/office/drawing/2014/main" id="{F5F85844-0A6B-DA27-D876-3A12A96F4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9939" y="604474"/>
            <a:ext cx="5044907" cy="397031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b="0" dirty="0">
                <a:solidFill>
                  <a:srgbClr val="FFFF00"/>
                </a:solidFill>
                <a:latin typeface="Sand" charset="0"/>
              </a:rPr>
              <a:t>192 Laser Beams</a:t>
            </a: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b="0" dirty="0">
                <a:solidFill>
                  <a:srgbClr val="FFFF00"/>
                </a:solidFill>
                <a:latin typeface="Sand" charset="0"/>
              </a:rPr>
              <a:t>~2 MJ/beam; Over 10</a:t>
            </a:r>
            <a:r>
              <a:rPr lang="en-US" altLang="en-US" b="0" baseline="30000" dirty="0">
                <a:solidFill>
                  <a:srgbClr val="FFFF00"/>
                </a:solidFill>
                <a:latin typeface="Sand" charset="0"/>
              </a:rPr>
              <a:t>-9</a:t>
            </a:r>
            <a:r>
              <a:rPr lang="en-US" altLang="en-US" b="0" dirty="0">
                <a:solidFill>
                  <a:srgbClr val="FFFF00"/>
                </a:solidFill>
                <a:latin typeface="Sand" charset="0"/>
              </a:rPr>
              <a:t>s </a:t>
            </a: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b="0" dirty="0">
                <a:solidFill>
                  <a:srgbClr val="FFFF00"/>
                </a:solidFill>
                <a:latin typeface="Sand" charset="0"/>
                <a:sym typeface="Wingdings" pitchFamily="2" charset="2"/>
              </a:rPr>
              <a:t>	&gt; </a:t>
            </a:r>
            <a:r>
              <a:rPr lang="en-US" altLang="en-US" b="0" dirty="0">
                <a:solidFill>
                  <a:srgbClr val="FFFF00"/>
                </a:solidFill>
                <a:latin typeface="Sand" charset="0"/>
              </a:rPr>
              <a:t>5x10</a:t>
            </a:r>
            <a:r>
              <a:rPr lang="en-US" altLang="en-US" b="0" baseline="30000" dirty="0">
                <a:solidFill>
                  <a:srgbClr val="FFFF00"/>
                </a:solidFill>
                <a:latin typeface="Sand" charset="0"/>
              </a:rPr>
              <a:t>14 </a:t>
            </a:r>
            <a:r>
              <a:rPr lang="en-US" altLang="en-US" b="0" dirty="0">
                <a:solidFill>
                  <a:srgbClr val="FFFF00"/>
                </a:solidFill>
                <a:latin typeface="Sand" charset="0"/>
              </a:rPr>
              <a:t>W (instantaneous)</a:t>
            </a: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b="0" dirty="0">
                <a:solidFill>
                  <a:srgbClr val="FFFF00"/>
                </a:solidFill>
                <a:latin typeface="Sand" charset="0"/>
              </a:rPr>
              <a:t>On a mm scale pellet (&lt; 1mg </a:t>
            </a:r>
            <a:r>
              <a:rPr lang="en-US" altLang="en-US" b="0" baseline="30000" dirty="0">
                <a:solidFill>
                  <a:srgbClr val="FFFF00"/>
                </a:solidFill>
                <a:latin typeface="Sand" charset="0"/>
              </a:rPr>
              <a:t>3</a:t>
            </a:r>
            <a:r>
              <a:rPr lang="en-US" altLang="en-US" b="0" dirty="0">
                <a:solidFill>
                  <a:srgbClr val="FFFF00"/>
                </a:solidFill>
                <a:latin typeface="Sand" charset="0"/>
              </a:rPr>
              <a:t>H)</a:t>
            </a: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b="0" dirty="0">
                <a:solidFill>
                  <a:srgbClr val="FFFF00"/>
                </a:solidFill>
                <a:latin typeface="Sand" charset="0"/>
                <a:sym typeface="Wingdings" pitchFamily="2" charset="2"/>
              </a:rPr>
              <a:t>T </a:t>
            </a:r>
            <a:r>
              <a:rPr lang="en-US" altLang="en-US" b="0" dirty="0">
                <a:solidFill>
                  <a:srgbClr val="FFFF00"/>
                </a:solidFill>
                <a:latin typeface="Sand" charset="0"/>
              </a:rPr>
              <a:t>~2e8K; p </a:t>
            </a:r>
            <a:r>
              <a:rPr lang="en-US" altLang="en-US" b="0" dirty="0">
                <a:solidFill>
                  <a:srgbClr val="FFFF00"/>
                </a:solidFill>
                <a:latin typeface="Sand" charset="0"/>
                <a:sym typeface="Wingdings" pitchFamily="2" charset="2"/>
              </a:rPr>
              <a:t>&gt; </a:t>
            </a:r>
            <a:r>
              <a:rPr lang="en-US" altLang="en-US" b="0" dirty="0">
                <a:solidFill>
                  <a:srgbClr val="FFFF00"/>
                </a:solidFill>
                <a:latin typeface="Sand" charset="0"/>
              </a:rPr>
              <a:t>10</a:t>
            </a:r>
            <a:r>
              <a:rPr lang="en-US" altLang="en-US" b="0" baseline="30000" dirty="0">
                <a:solidFill>
                  <a:srgbClr val="FFFF00"/>
                </a:solidFill>
                <a:latin typeface="Sand" charset="0"/>
              </a:rPr>
              <a:t>11</a:t>
            </a:r>
            <a:r>
              <a:rPr lang="en-US" altLang="en-US" b="0" dirty="0">
                <a:solidFill>
                  <a:srgbClr val="FFFF00"/>
                </a:solidFill>
                <a:latin typeface="Sand" charset="0"/>
              </a:rPr>
              <a:t> bar </a:t>
            </a: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b="0" dirty="0">
                <a:solidFill>
                  <a:srgbClr val="FFFF00"/>
                </a:solidFill>
                <a:latin typeface="Sand" charset="0"/>
              </a:rPr>
              <a:t>Fusion Yield (12/21) ~3.15MJ</a:t>
            </a:r>
          </a:p>
          <a:p>
            <a:pPr marL="457200" indent="-457200">
              <a:spcBef>
                <a:spcPct val="0"/>
              </a:spcBef>
              <a:buClrTx/>
              <a:buFont typeface="Wingdings" pitchFamily="2" charset="2"/>
              <a:buChar char="à"/>
              <a:defRPr/>
            </a:pPr>
            <a:r>
              <a:rPr lang="en-US" altLang="en-US" b="0" dirty="0">
                <a:solidFill>
                  <a:srgbClr val="FFFF00"/>
                </a:solidFill>
                <a:latin typeface="Sand" charset="0"/>
              </a:rPr>
              <a:t>Q of System </a:t>
            </a:r>
            <a:r>
              <a:rPr lang="en-US" altLang="en-US" b="0" dirty="0">
                <a:solidFill>
                  <a:srgbClr val="FFFF00"/>
                </a:solidFill>
                <a:latin typeface="Sand" charset="0"/>
                <a:sym typeface="Wingdings" pitchFamily="2" charset="2"/>
              </a:rPr>
              <a:t></a:t>
            </a:r>
            <a:r>
              <a:rPr lang="en-US" altLang="en-US" b="0" dirty="0">
                <a:solidFill>
                  <a:srgbClr val="FFFF00"/>
                </a:solidFill>
                <a:latin typeface="Sand" charset="0"/>
              </a:rPr>
              <a:t> How Stated </a:t>
            </a:r>
          </a:p>
          <a:p>
            <a:pPr>
              <a:spcBef>
                <a:spcPct val="0"/>
              </a:spcBef>
              <a:buClrTx/>
              <a:buNone/>
              <a:defRPr/>
            </a:pPr>
            <a:r>
              <a:rPr lang="en-US" altLang="en-US" b="0" dirty="0">
                <a:solidFill>
                  <a:srgbClr val="FFFF00"/>
                </a:solidFill>
                <a:latin typeface="Sand" charset="0"/>
              </a:rPr>
              <a:t>	E</a:t>
            </a:r>
            <a:r>
              <a:rPr lang="en-US" altLang="en-US" b="0" baseline="-25000" dirty="0">
                <a:solidFill>
                  <a:srgbClr val="FFFF00"/>
                </a:solidFill>
                <a:latin typeface="Sand" charset="0"/>
              </a:rPr>
              <a:t>f</a:t>
            </a:r>
            <a:r>
              <a:rPr lang="en-US" altLang="en-US" b="0" dirty="0">
                <a:solidFill>
                  <a:srgbClr val="FFFF00"/>
                </a:solidFill>
                <a:latin typeface="Sand" charset="0"/>
              </a:rPr>
              <a:t>/</a:t>
            </a:r>
            <a:r>
              <a:rPr lang="en-US" altLang="en-US" b="0" dirty="0" err="1">
                <a:solidFill>
                  <a:srgbClr val="FFFF00"/>
                </a:solidFill>
                <a:latin typeface="Sand" charset="0"/>
              </a:rPr>
              <a:t>E</a:t>
            </a:r>
            <a:r>
              <a:rPr lang="en-US" altLang="en-US" b="0" baseline="-25000" dirty="0" err="1">
                <a:solidFill>
                  <a:srgbClr val="FFFF00"/>
                </a:solidFill>
                <a:latin typeface="Sand" charset="0"/>
              </a:rPr>
              <a:t>lb</a:t>
            </a:r>
            <a:r>
              <a:rPr lang="en-US" altLang="en-US" b="0" dirty="0">
                <a:solidFill>
                  <a:srgbClr val="FFFF00"/>
                </a:solidFill>
                <a:latin typeface="Sand" charset="0"/>
              </a:rPr>
              <a:t>  = 1.5 </a:t>
            </a:r>
          </a:p>
          <a:p>
            <a:pPr>
              <a:spcBef>
                <a:spcPct val="0"/>
              </a:spcBef>
              <a:buClrTx/>
              <a:buNone/>
              <a:defRPr/>
            </a:pPr>
            <a:r>
              <a:rPr lang="en-US" altLang="en-US" b="0" dirty="0">
                <a:solidFill>
                  <a:srgbClr val="FFFF00"/>
                </a:solidFill>
                <a:latin typeface="Sand" charset="0"/>
              </a:rPr>
              <a:t>	 E</a:t>
            </a:r>
            <a:r>
              <a:rPr lang="en-US" altLang="en-US" b="0" baseline="-25000" dirty="0">
                <a:solidFill>
                  <a:srgbClr val="FFFF00"/>
                </a:solidFill>
                <a:latin typeface="Sand" charset="0"/>
              </a:rPr>
              <a:t>f</a:t>
            </a:r>
            <a:r>
              <a:rPr lang="en-US" altLang="en-US" b="0" dirty="0">
                <a:solidFill>
                  <a:srgbClr val="FFFF00"/>
                </a:solidFill>
                <a:latin typeface="Sand" charset="0"/>
              </a:rPr>
              <a:t>/</a:t>
            </a:r>
            <a:r>
              <a:rPr lang="en-US" altLang="en-US" b="0" dirty="0" err="1">
                <a:solidFill>
                  <a:srgbClr val="FFFF00"/>
                </a:solidFill>
                <a:latin typeface="Sand" charset="0"/>
              </a:rPr>
              <a:t>E</a:t>
            </a:r>
            <a:r>
              <a:rPr lang="en-US" altLang="en-US" b="0" baseline="-25000" dirty="0" err="1">
                <a:solidFill>
                  <a:srgbClr val="FFFF00"/>
                </a:solidFill>
                <a:latin typeface="Sand" charset="0"/>
              </a:rPr>
              <a:t>e,in</a:t>
            </a:r>
            <a:r>
              <a:rPr lang="en-US" altLang="en-US" b="0" dirty="0">
                <a:solidFill>
                  <a:srgbClr val="FFFF00"/>
                </a:solidFill>
                <a:latin typeface="Sand" charset="0"/>
              </a:rPr>
              <a:t> 	= 0.015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845C53-08A2-A841-B3A0-7CCB363085C9}"/>
              </a:ext>
            </a:extLst>
          </p:cNvPr>
          <p:cNvSpPr txBox="1"/>
          <p:nvPr/>
        </p:nvSpPr>
        <p:spPr>
          <a:xfrm>
            <a:off x="1238162" y="114196"/>
            <a:ext cx="6063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Inertial Confinement (Laser) Fusion - NIF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0" grpId="0" animBg="1"/>
      <p:bldP spid="10138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4"/>
          <p:cNvSpPr>
            <a:spLocks noChangeArrowheads="1"/>
          </p:cNvSpPr>
          <p:nvPr/>
        </p:nvSpPr>
        <p:spPr bwMode="auto">
          <a:xfrm>
            <a:off x="0" y="-254000"/>
            <a:ext cx="9144000" cy="6535738"/>
          </a:xfrm>
          <a:prstGeom prst="rect">
            <a:avLst/>
          </a:prstGeom>
          <a:solidFill>
            <a:srgbClr val="080808"/>
          </a:solidFill>
          <a:ln w="9525">
            <a:solidFill>
              <a:srgbClr val="1C1C1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pic>
        <p:nvPicPr>
          <p:cNvPr id="51202" name="Picture 5" descr="The image “http://www.tech.purdue.edu/resources/map/mapv2/tour/tourvrs/spot0_tour.jpg” cannot be displayed, because it contains error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2013"/>
            <a:ext cx="9396413" cy="599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6"/>
          <p:cNvSpPr>
            <a:spLocks noChangeArrowheads="1"/>
          </p:cNvSpPr>
          <p:nvPr/>
        </p:nvSpPr>
        <p:spPr bwMode="auto">
          <a:xfrm>
            <a:off x="0" y="0"/>
            <a:ext cx="91440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/>
            <a:r>
              <a:rPr lang="en-US" altLang="en-US">
                <a:solidFill>
                  <a:srgbClr val="CC9900"/>
                </a:solidFill>
                <a:latin typeface="Arial Black" charset="0"/>
              </a:rPr>
              <a:t>Greetings from Purdue University – The Boilermakers</a:t>
            </a:r>
          </a:p>
        </p:txBody>
      </p:sp>
      <p:sp>
        <p:nvSpPr>
          <p:cNvPr id="51205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416675"/>
            <a:ext cx="457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7" rIns="91436" bIns="45717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2"/>
                </a:solidFill>
                <a:latin typeface="Corbel" charset="0"/>
                <a:ea typeface="ＭＳ Ｐゴシック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+mn-cs"/>
              </a:defRPr>
            </a:lvl9pPr>
          </a:lstStyle>
          <a:p>
            <a:fld id="{7F132144-8A51-434E-A65E-117120F20F31}" type="slidenum">
              <a:rPr lang="en-US" altLang="en-US" smtClean="0"/>
              <a:pPr/>
              <a:t>2</a:t>
            </a:fld>
            <a:endParaRPr lang="en-US" altLang="en-US" sz="1200">
              <a:solidFill>
                <a:schemeClr val="tx2"/>
              </a:solidFill>
              <a:latin typeface="Corbe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41600" y="3111500"/>
            <a:ext cx="3703258" cy="461665"/>
          </a:xfrm>
          <a:prstGeom prst="rect">
            <a:avLst/>
          </a:prstGeom>
          <a:solidFill>
            <a:srgbClr val="0F24FD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Inventors of the “Barn” Unit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Slide Number Placeholder 1">
            <a:extLst>
              <a:ext uri="{FF2B5EF4-FFF2-40B4-BE49-F238E27FC236}">
                <a16:creationId xmlns:a16="http://schemas.microsoft.com/office/drawing/2014/main" id="{625E6BE9-AFF7-57C2-B997-B2FD2A78F9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31FD3D2-094E-C845-B3C9-854A49DDF520}" type="slidenum">
              <a:rPr lang="en-US" altLang="en-US" sz="1000" b="0" smtClean="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000" b="0">
              <a:solidFill>
                <a:schemeClr val="tx2"/>
              </a:solidFill>
            </a:endParaRPr>
          </a:p>
        </p:txBody>
      </p:sp>
      <p:pic>
        <p:nvPicPr>
          <p:cNvPr id="108546" name="Picture 2">
            <a:extLst>
              <a:ext uri="{FF2B5EF4-FFF2-40B4-BE49-F238E27FC236}">
                <a16:creationId xmlns:a16="http://schemas.microsoft.com/office/drawing/2014/main" id="{403055AE-BEF8-DEE4-BD34-307EBDBD8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8326582" cy="550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Text Box 3">
            <a:extLst>
              <a:ext uri="{FF2B5EF4-FFF2-40B4-BE49-F238E27FC236}">
                <a16:creationId xmlns:a16="http://schemas.microsoft.com/office/drawing/2014/main" id="{E0A6DAFB-11CB-BF62-26B8-F37D4B728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548" y="86380"/>
            <a:ext cx="68314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0" dirty="0">
                <a:solidFill>
                  <a:srgbClr val="FF0000"/>
                </a:solidFill>
                <a:latin typeface="Sand" charset="0"/>
              </a:rPr>
              <a:t>Z-Pinch (Pulsed Plasma Pinch Approach) - SNL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D559F5-0C8B-E2EC-89BF-F743F1AB2969}"/>
              </a:ext>
            </a:extLst>
          </p:cNvPr>
          <p:cNvSpPr txBox="1"/>
          <p:nvPr/>
        </p:nvSpPr>
        <p:spPr>
          <a:xfrm>
            <a:off x="5791200" y="6248400"/>
            <a:ext cx="2856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ZAP Fusion Energy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EEC9C2-9522-2FF2-2DED-00F978AC3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979" y="332013"/>
            <a:ext cx="6388100" cy="14136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CF2F8D-31A9-6F8C-64CB-A3DC92C90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078" y="503464"/>
            <a:ext cx="1282700" cy="647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1AE6BF-E326-3455-E029-B230BA6F8121}"/>
              </a:ext>
            </a:extLst>
          </p:cNvPr>
          <p:cNvSpPr txBox="1"/>
          <p:nvPr/>
        </p:nvSpPr>
        <p:spPr>
          <a:xfrm>
            <a:off x="234972" y="2025908"/>
            <a:ext cx="854124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Real Goal</a:t>
            </a:r>
            <a:r>
              <a:rPr lang="en-US" dirty="0"/>
              <a:t>:	</a:t>
            </a:r>
            <a:r>
              <a:rPr lang="en-US" dirty="0">
                <a:solidFill>
                  <a:srgbClr val="FF0000"/>
                </a:solidFill>
              </a:rPr>
              <a:t>NTBT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dirty="0">
                <a:solidFill>
                  <a:srgbClr val="FF0000"/>
                </a:solidFill>
              </a:rPr>
              <a:t>Are we confident in our simulations</a:t>
            </a:r>
          </a:p>
          <a:p>
            <a:r>
              <a:rPr lang="en-US" dirty="0">
                <a:solidFill>
                  <a:srgbClr val="FF0000"/>
                </a:solidFill>
              </a:rPr>
              <a:t>		of legacy &amp; new thermo-nuclear warheads?</a:t>
            </a:r>
          </a:p>
          <a:p>
            <a:endParaRPr lang="en-US" dirty="0"/>
          </a:p>
          <a:p>
            <a:r>
              <a:rPr lang="en-US" dirty="0">
                <a:sym typeface="Wingdings" pitchFamily="2" charset="2"/>
              </a:rPr>
              <a:t> Design a target to predict and then test it under fusion</a:t>
            </a:r>
          </a:p>
          <a:p>
            <a:r>
              <a:rPr lang="en-US" dirty="0">
                <a:sym typeface="Wingdings" pitchFamily="2" charset="2"/>
              </a:rPr>
              <a:t>“ignition” - extremes in p &amp; T  </a:t>
            </a:r>
            <a:r>
              <a:rPr lang="en-US" i="1" dirty="0">
                <a:sym typeface="Wingdings" pitchFamily="2" charset="2"/>
              </a:rPr>
              <a:t>nuke detonation</a:t>
            </a:r>
          </a:p>
          <a:p>
            <a:endParaRPr lang="en-US" dirty="0">
              <a:sym typeface="Wingdings" pitchFamily="2" charset="2"/>
            </a:endParaRPr>
          </a:p>
          <a:p>
            <a:pPr marL="457200" indent="-45720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Attained “ignition” and confirmed simulations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37B00B-9C04-4EE4-9C09-E931CB3BB9D3}"/>
              </a:ext>
            </a:extLst>
          </p:cNvPr>
          <p:cNvSpPr txBox="1"/>
          <p:nvPr/>
        </p:nvSpPr>
        <p:spPr>
          <a:xfrm>
            <a:off x="301375" y="5747585"/>
            <a:ext cx="85412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sym typeface="Wingdings" pitchFamily="2" charset="2"/>
              </a:rPr>
              <a:t> Real audience?  Our Adversaries, NOT Fusion Energy.</a:t>
            </a:r>
          </a:p>
        </p:txBody>
      </p:sp>
    </p:spTree>
    <p:extLst>
      <p:ext uri="{BB962C8B-B14F-4D97-AF65-F5344CB8AC3E}">
        <p14:creationId xmlns:p14="http://schemas.microsoft.com/office/powerpoint/2010/main" val="153878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B2E971-E0F4-CBF1-9EAE-F18230C13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26464"/>
            <a:ext cx="7772400" cy="46050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7E9E1F-F546-73F0-8D28-C42724D93FB3}"/>
              </a:ext>
            </a:extLst>
          </p:cNvPr>
          <p:cNvSpPr txBox="1"/>
          <p:nvPr/>
        </p:nvSpPr>
        <p:spPr>
          <a:xfrm>
            <a:off x="1025422" y="270934"/>
            <a:ext cx="6920292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MTF - Hybrid Magneto + Piston / Shock Fusion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F3B14D4-0180-BAF3-8CED-76B9E68162A8}"/>
              </a:ext>
            </a:extLst>
          </p:cNvPr>
          <p:cNvSpPr/>
          <p:nvPr/>
        </p:nvSpPr>
        <p:spPr bwMode="auto">
          <a:xfrm>
            <a:off x="5159763" y="4326722"/>
            <a:ext cx="3213770" cy="103267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and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38E515-2B90-C735-2446-7D4295266F52}"/>
              </a:ext>
            </a:extLst>
          </p:cNvPr>
          <p:cNvSpPr txBox="1"/>
          <p:nvPr/>
        </p:nvSpPr>
        <p:spPr>
          <a:xfrm>
            <a:off x="6409267" y="5848402"/>
            <a:ext cx="14526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solidFill>
                  <a:srgbClr val="FF0000"/>
                </a:solidFill>
              </a:rPr>
              <a:t>Source: IEEE Spectrum, 2/2020</a:t>
            </a:r>
          </a:p>
        </p:txBody>
      </p:sp>
    </p:spTree>
    <p:extLst>
      <p:ext uri="{BB962C8B-B14F-4D97-AF65-F5344CB8AC3E}">
        <p14:creationId xmlns:p14="http://schemas.microsoft.com/office/powerpoint/2010/main" val="1020192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E69625-2992-0630-A40B-44A8B442C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92" y="1246287"/>
            <a:ext cx="7772400" cy="52216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92CCA5-1CE5-E268-44A1-E3A23F0D5D2A}"/>
              </a:ext>
            </a:extLst>
          </p:cNvPr>
          <p:cNvSpPr txBox="1"/>
          <p:nvPr/>
        </p:nvSpPr>
        <p:spPr>
          <a:xfrm>
            <a:off x="538692" y="236074"/>
            <a:ext cx="79545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Field Reversed Config.: Toroidal Current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dirty="0" err="1">
                <a:solidFill>
                  <a:srgbClr val="FF0000"/>
                </a:solidFill>
                <a:sym typeface="Wingdings" pitchFamily="2" charset="2"/>
              </a:rPr>
              <a:t>Mag.Field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r>
              <a:rPr lang="en-US" dirty="0">
                <a:solidFill>
                  <a:srgbClr val="FF0000"/>
                </a:solidFill>
              </a:rPr>
              <a:t>Less instability prone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C7D631C-BB21-039F-2962-22011D7DA73A}"/>
              </a:ext>
            </a:extLst>
          </p:cNvPr>
          <p:cNvSpPr/>
          <p:nvPr/>
        </p:nvSpPr>
        <p:spPr bwMode="auto">
          <a:xfrm>
            <a:off x="5557697" y="5611713"/>
            <a:ext cx="2671903" cy="76368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and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CD6CEE8-162B-4AC5-7D04-5A2E91574AC4}"/>
              </a:ext>
            </a:extLst>
          </p:cNvPr>
          <p:cNvCxnSpPr>
            <a:cxnSpLocks/>
          </p:cNvCxnSpPr>
          <p:nvPr/>
        </p:nvCxnSpPr>
        <p:spPr>
          <a:xfrm flipH="1">
            <a:off x="7989455" y="5071533"/>
            <a:ext cx="6432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0FE5C1E-3592-20BC-9DD3-0D71C37A38A8}"/>
              </a:ext>
            </a:extLst>
          </p:cNvPr>
          <p:cNvSpPr txBox="1"/>
          <p:nvPr/>
        </p:nvSpPr>
        <p:spPr>
          <a:xfrm>
            <a:off x="4893734" y="6524023"/>
            <a:ext cx="14526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solidFill>
                  <a:srgbClr val="FF0000"/>
                </a:solidFill>
              </a:rPr>
              <a:t>Source: IEEE Spectrum, 2/2020</a:t>
            </a:r>
          </a:p>
        </p:txBody>
      </p:sp>
    </p:spTree>
    <p:extLst>
      <p:ext uri="{BB962C8B-B14F-4D97-AF65-F5344CB8AC3E}">
        <p14:creationId xmlns:p14="http://schemas.microsoft.com/office/powerpoint/2010/main" val="40702281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223066-210C-3AF9-CD94-A07A707BE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82198"/>
            <a:ext cx="7772400" cy="42936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19254A-FE3F-B661-1B6C-96DF6B98BC58}"/>
              </a:ext>
            </a:extLst>
          </p:cNvPr>
          <p:cNvSpPr txBox="1"/>
          <p:nvPr/>
        </p:nvSpPr>
        <p:spPr>
          <a:xfrm>
            <a:off x="866570" y="216001"/>
            <a:ext cx="7739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Stellarator – Spiral Tokamak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dirty="0">
                <a:solidFill>
                  <a:srgbClr val="FF0000"/>
                </a:solidFill>
              </a:rPr>
              <a:t>More Stable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 Time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F382168-EA20-37C6-6C95-39A3592A2714}"/>
              </a:ext>
            </a:extLst>
          </p:cNvPr>
          <p:cNvSpPr/>
          <p:nvPr/>
        </p:nvSpPr>
        <p:spPr bwMode="auto">
          <a:xfrm>
            <a:off x="6124963" y="4648455"/>
            <a:ext cx="2223170" cy="92734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and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98AEAC7-B74A-5071-E16A-70F7C3737D3A}"/>
              </a:ext>
            </a:extLst>
          </p:cNvPr>
          <p:cNvCxnSpPr>
            <a:cxnSpLocks/>
          </p:cNvCxnSpPr>
          <p:nvPr/>
        </p:nvCxnSpPr>
        <p:spPr>
          <a:xfrm flipH="1">
            <a:off x="7814927" y="3843867"/>
            <a:ext cx="8803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8779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Slide Number Placeholder 1">
            <a:extLst>
              <a:ext uri="{FF2B5EF4-FFF2-40B4-BE49-F238E27FC236}">
                <a16:creationId xmlns:a16="http://schemas.microsoft.com/office/drawing/2014/main" id="{280AA41D-0316-DA8B-862E-4EB223508A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DA3EF29-AC06-7E4F-8984-F6D36C448FDE}" type="slidenum">
              <a:rPr lang="en-US" altLang="en-US" sz="1000" b="0" smtClean="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000" b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420E07-DF22-19B6-FB7F-1089C6313333}"/>
              </a:ext>
            </a:extLst>
          </p:cNvPr>
          <p:cNvSpPr txBox="1"/>
          <p:nvPr/>
        </p:nvSpPr>
        <p:spPr>
          <a:xfrm>
            <a:off x="1145014" y="-9344"/>
            <a:ext cx="7204280" cy="954107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IEC – Inertial “Electrostatic” Confinement Fusion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In Wire Cages (DOE Labs; </a:t>
            </a:r>
            <a:r>
              <a:rPr lang="en-US" dirty="0" err="1">
                <a:solidFill>
                  <a:schemeClr val="bg1"/>
                </a:solidFill>
              </a:rPr>
              <a:t>U.Wisc</a:t>
            </a:r>
            <a:r>
              <a:rPr lang="en-US" dirty="0">
                <a:solidFill>
                  <a:schemeClr val="bg1"/>
                </a:solidFill>
              </a:rPr>
              <a:t>.; UIUC;…)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E61167-26DB-1079-99F2-2C0A82BF3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99" y="2070100"/>
            <a:ext cx="2768600" cy="1841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6A30A9-A398-5F89-6030-377860FD6B0A}"/>
              </a:ext>
            </a:extLst>
          </p:cNvPr>
          <p:cNvSpPr txBox="1"/>
          <p:nvPr/>
        </p:nvSpPr>
        <p:spPr>
          <a:xfrm>
            <a:off x="1468709" y="4496056"/>
            <a:ext cx="637591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rgbClr val="FF0000"/>
                </a:solidFill>
              </a:rPr>
              <a:t>Key Physics / R&amp;D Issues: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Core density high enough?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Heat flux on grids – </a:t>
            </a:r>
            <a:r>
              <a:rPr lang="en-US" sz="2400" dirty="0" err="1"/>
              <a:t>matl</a:t>
            </a:r>
            <a:r>
              <a:rPr lang="en-US" sz="2400" dirty="0"/>
              <a:t>. issues?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Direct fusion energy to electricity?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Scientific/Engr. Breakeven?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sym typeface="Wingdings" pitchFamily="2" charset="2"/>
              </a:rPr>
              <a:t>Potential for D-He aneutronic fusion potential?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721417-4272-2CD3-7647-3D2EB9223422}"/>
              </a:ext>
            </a:extLst>
          </p:cNvPr>
          <p:cNvSpPr txBox="1"/>
          <p:nvPr/>
        </p:nvSpPr>
        <p:spPr>
          <a:xfrm>
            <a:off x="169333" y="1144834"/>
            <a:ext cx="8974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15 kV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 Directly accelerate (D-T ions) to 15 keV (2x10</a:t>
            </a:r>
            <a:r>
              <a:rPr lang="en-US" baseline="30000" dirty="0">
                <a:solidFill>
                  <a:srgbClr val="FF0000"/>
                </a:solidFill>
                <a:sym typeface="Wingdings" pitchFamily="2" charset="2"/>
              </a:rPr>
              <a:t>8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K)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C40883-E300-ADD6-C733-9AC178DA9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394" y="2001926"/>
            <a:ext cx="5041900" cy="2146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0169E9-CF07-0E17-E4C7-3044CA27770F}"/>
              </a:ext>
            </a:extLst>
          </p:cNvPr>
          <p:cNvSpPr txBox="1"/>
          <p:nvPr/>
        </p:nvSpPr>
        <p:spPr>
          <a:xfrm>
            <a:off x="7535333" y="4444717"/>
            <a:ext cx="6046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/>
              <a:t>Wikipedia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2939E5-9213-A606-A929-D477189271EB}"/>
              </a:ext>
            </a:extLst>
          </p:cNvPr>
          <p:cNvSpPr txBox="1"/>
          <p:nvPr/>
        </p:nvSpPr>
        <p:spPr>
          <a:xfrm>
            <a:off x="520953" y="2607451"/>
            <a:ext cx="8306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/>
              <a:t>Source: </a:t>
            </a:r>
            <a:r>
              <a:rPr lang="en-US" sz="800" i="1" dirty="0" err="1"/>
              <a:t>U.Wisc</a:t>
            </a:r>
            <a:r>
              <a:rPr lang="en-US" sz="800" i="1" dirty="0"/>
              <a:t>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Slide Number Placeholder 1">
            <a:extLst>
              <a:ext uri="{FF2B5EF4-FFF2-40B4-BE49-F238E27FC236}">
                <a16:creationId xmlns:a16="http://schemas.microsoft.com/office/drawing/2014/main" id="{280AA41D-0316-DA8B-862E-4EB223508A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DA3EF29-AC06-7E4F-8984-F6D36C448FDE}" type="slidenum">
              <a:rPr lang="en-US" altLang="en-US" sz="1000" b="0" smtClean="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000" b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420E07-DF22-19B6-FB7F-1089C6313333}"/>
              </a:ext>
            </a:extLst>
          </p:cNvPr>
          <p:cNvSpPr txBox="1"/>
          <p:nvPr/>
        </p:nvSpPr>
        <p:spPr>
          <a:xfrm>
            <a:off x="1409768" y="2085569"/>
            <a:ext cx="5532155" cy="181588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Acoustically Driven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Imploding Bubble Supercompression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“Bubble Nuclear Fusion” </a:t>
            </a:r>
          </a:p>
        </p:txBody>
      </p:sp>
    </p:spTree>
    <p:extLst>
      <p:ext uri="{BB962C8B-B14F-4D97-AF65-F5344CB8AC3E}">
        <p14:creationId xmlns:p14="http://schemas.microsoft.com/office/powerpoint/2010/main" val="21222609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Slide Number Placeholder 1">
            <a:extLst>
              <a:ext uri="{FF2B5EF4-FFF2-40B4-BE49-F238E27FC236}">
                <a16:creationId xmlns:a16="http://schemas.microsoft.com/office/drawing/2014/main" id="{280AA41D-0316-DA8B-862E-4EB223508A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DA3EF29-AC06-7E4F-8984-F6D36C448FDE}" type="slidenum">
              <a:rPr lang="en-US" altLang="en-US" sz="1000" b="0" smtClean="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000" b="0">
              <a:solidFill>
                <a:schemeClr val="tx2"/>
              </a:solidFill>
            </a:endParaRPr>
          </a:p>
        </p:txBody>
      </p:sp>
      <p:pic>
        <p:nvPicPr>
          <p:cNvPr id="138242" name="Picture 2">
            <a:extLst>
              <a:ext uri="{FF2B5EF4-FFF2-40B4-BE49-F238E27FC236}">
                <a16:creationId xmlns:a16="http://schemas.microsoft.com/office/drawing/2014/main" id="{7A228CEA-B6E3-FC12-B687-EC779A96C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7" y="745067"/>
            <a:ext cx="8077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F50491-4C0B-8D28-DE00-89FD80AD17D1}"/>
              </a:ext>
            </a:extLst>
          </p:cNvPr>
          <p:cNvSpPr txBox="1"/>
          <p:nvPr/>
        </p:nvSpPr>
        <p:spPr>
          <a:xfrm>
            <a:off x="964177" y="0"/>
            <a:ext cx="7854201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Sonoluminescence (~10</a:t>
            </a:r>
            <a:r>
              <a:rPr lang="en-US" baseline="30000" dirty="0">
                <a:solidFill>
                  <a:schemeClr val="bg1"/>
                </a:solidFill>
              </a:rPr>
              <a:t>6</a:t>
            </a:r>
            <a:r>
              <a:rPr lang="en-US" dirty="0">
                <a:solidFill>
                  <a:schemeClr val="bg1"/>
                </a:solidFill>
              </a:rPr>
              <a:t> K Plasma States Confirmed)</a:t>
            </a:r>
          </a:p>
        </p:txBody>
      </p:sp>
    </p:spTree>
    <p:extLst>
      <p:ext uri="{BB962C8B-B14F-4D97-AF65-F5344CB8AC3E}">
        <p14:creationId xmlns:p14="http://schemas.microsoft.com/office/powerpoint/2010/main" val="31891282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0" name="Picture 2">
            <a:extLst>
              <a:ext uri="{FF2B5EF4-FFF2-40B4-BE49-F238E27FC236}">
                <a16:creationId xmlns:a16="http://schemas.microsoft.com/office/drawing/2014/main" id="{55CF3CB4-53BC-BA2B-2A50-6D2902325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1058863"/>
            <a:ext cx="6315075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3061C5-8F46-F5B7-4FC3-E7142055D8BA}"/>
              </a:ext>
            </a:extLst>
          </p:cNvPr>
          <p:cNvSpPr txBox="1"/>
          <p:nvPr/>
        </p:nvSpPr>
        <p:spPr>
          <a:xfrm>
            <a:off x="3806524" y="2403373"/>
            <a:ext cx="4979394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dirty="0"/>
              <a:t>TURNING FICTION TO REALITY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2B9EE3-30C6-4120-A9AB-77C6AFEF484D}"/>
              </a:ext>
            </a:extLst>
          </p:cNvPr>
          <p:cNvSpPr txBox="1"/>
          <p:nvPr/>
        </p:nvSpPr>
        <p:spPr>
          <a:xfrm>
            <a:off x="179041" y="196302"/>
            <a:ext cx="878591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ea typeface="ＭＳ Ｐゴシック" pitchFamily="-107" charset="-128"/>
              </a:rPr>
              <a:t>HOLLYWOOD TURNS TO SONOLUMINESCENCE POWER (1996)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2BD00-E800-8740-638F-CAF92FAA2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6800" y="6492877"/>
            <a:ext cx="7086600" cy="365124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151">
                <a:ln>
                  <a:solidFill>
                    <a:schemeClr val="bg2">
                      <a:lumMod val="90000"/>
                    </a:schemeClr>
                  </a:solidFill>
                </a:ln>
                <a:latin typeface="+mn-lt"/>
                <a:ea typeface="+mn-ea"/>
              </a:rPr>
              <a:t>Not for Dissemination </a:t>
            </a:r>
            <a:endParaRPr lang="en-US" spc="151" dirty="0">
              <a:ln>
                <a:solidFill>
                  <a:schemeClr val="bg2">
                    <a:lumMod val="90000"/>
                  </a:schemeClr>
                </a:solidFill>
              </a:ln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3470391-8242-CF95-0909-991C900A475F}"/>
              </a:ext>
            </a:extLst>
          </p:cNvPr>
          <p:cNvSpPr txBox="1"/>
          <p:nvPr/>
        </p:nvSpPr>
        <p:spPr>
          <a:xfrm>
            <a:off x="660400" y="1869623"/>
            <a:ext cx="8336962" cy="30469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altLang="x-none" sz="2400" dirty="0">
                <a:solidFill>
                  <a:srgbClr val="000000"/>
                </a:solidFill>
                <a:latin typeface="Corbel" charset="0"/>
              </a:rPr>
              <a:t>– DARPA/DSO Director Larry Dubois in 1999-2000</a:t>
            </a:r>
          </a:p>
          <a:p>
            <a:pPr>
              <a:defRPr/>
            </a:pPr>
            <a:r>
              <a:rPr lang="en-US" altLang="x-none" sz="2400" dirty="0">
                <a:solidFill>
                  <a:srgbClr val="000000"/>
                </a:solidFill>
                <a:latin typeface="Corbel" charset="0"/>
              </a:rPr>
              <a:t>Initiates Effort to Assess for SL-based Inertial Fusion</a:t>
            </a:r>
          </a:p>
          <a:p>
            <a:pPr>
              <a:defRPr/>
            </a:pPr>
            <a:endParaRPr lang="en-US" altLang="x-none" sz="2400" dirty="0">
              <a:solidFill>
                <a:srgbClr val="000000"/>
              </a:solidFill>
              <a:latin typeface="Corbel" charset="0"/>
            </a:endParaRPr>
          </a:p>
          <a:p>
            <a:pPr>
              <a:buFontTx/>
              <a:buChar char="-"/>
              <a:defRPr/>
            </a:pPr>
            <a:r>
              <a:rPr lang="en-US" altLang="x-none" sz="2400" dirty="0">
                <a:solidFill>
                  <a:srgbClr val="000000"/>
                </a:solidFill>
                <a:latin typeface="Corbel" charset="0"/>
              </a:rPr>
              <a:t>Group A (UCLA/UIUC/UW/..)</a:t>
            </a:r>
          </a:p>
          <a:p>
            <a:pPr>
              <a:buFontTx/>
              <a:buChar char="-"/>
              <a:defRPr/>
            </a:pPr>
            <a:endParaRPr lang="en-US" altLang="x-none" sz="2400" dirty="0">
              <a:solidFill>
                <a:srgbClr val="000000"/>
              </a:solidFill>
              <a:latin typeface="Corbel" charset="0"/>
            </a:endParaRPr>
          </a:p>
          <a:p>
            <a:pPr>
              <a:buFontTx/>
              <a:buChar char="-"/>
              <a:defRPr/>
            </a:pPr>
            <a:r>
              <a:rPr lang="en-US" altLang="x-none" sz="2400" dirty="0">
                <a:solidFill>
                  <a:srgbClr val="000000"/>
                </a:solidFill>
                <a:latin typeface="Corbel" charset="0"/>
              </a:rPr>
              <a:t>Group B (ORNL, RPI, RAS, ORISE)</a:t>
            </a:r>
          </a:p>
          <a:p>
            <a:pPr>
              <a:buFontTx/>
              <a:buChar char="-"/>
              <a:defRPr/>
            </a:pPr>
            <a:endParaRPr lang="en-US" altLang="x-none" sz="2400" dirty="0">
              <a:solidFill>
                <a:srgbClr val="000000"/>
              </a:solidFill>
              <a:latin typeface="Corbel" charset="0"/>
            </a:endParaRPr>
          </a:p>
          <a:p>
            <a:pPr>
              <a:buFontTx/>
              <a:buChar char="-"/>
              <a:defRPr/>
            </a:pPr>
            <a:r>
              <a:rPr lang="en-US" altLang="x-none" sz="2400" dirty="0">
                <a:solidFill>
                  <a:srgbClr val="000000"/>
                </a:solidFill>
                <a:latin typeface="Corbel" charset="0"/>
              </a:rPr>
              <a:t>Group C (Yale,… - R. </a:t>
            </a:r>
            <a:r>
              <a:rPr lang="en-US" altLang="x-none" sz="2400" dirty="0" err="1">
                <a:solidFill>
                  <a:srgbClr val="000000"/>
                </a:solidFill>
                <a:latin typeface="Corbel" charset="0"/>
              </a:rPr>
              <a:t>Apfel</a:t>
            </a:r>
            <a:r>
              <a:rPr lang="en-US" altLang="x-none" sz="2400" dirty="0">
                <a:solidFill>
                  <a:srgbClr val="000000"/>
                </a:solidFill>
                <a:latin typeface="Corbel" charset="0"/>
              </a:rPr>
              <a:t> – ORNL supporter/soon after demise)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469DF-79C6-4A06-0BE6-6A4078650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6800" y="6492877"/>
            <a:ext cx="7086600" cy="365124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151">
                <a:ln>
                  <a:solidFill>
                    <a:schemeClr val="bg2">
                      <a:lumMod val="90000"/>
                    </a:schemeClr>
                  </a:solidFill>
                </a:ln>
                <a:latin typeface="+mn-lt"/>
                <a:ea typeface="+mn-ea"/>
              </a:rPr>
              <a:t>Not for Dissemination </a:t>
            </a:r>
            <a:endParaRPr lang="en-US" spc="151" dirty="0">
              <a:ln>
                <a:solidFill>
                  <a:schemeClr val="bg2">
                    <a:lumMod val="90000"/>
                  </a:schemeClr>
                </a:solidFill>
              </a:ln>
              <a:latin typeface="+mn-lt"/>
              <a:ea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291484-CF64-AFDC-18EB-4096E756E550}"/>
              </a:ext>
            </a:extLst>
          </p:cNvPr>
          <p:cNvSpPr txBox="1"/>
          <p:nvPr/>
        </p:nvSpPr>
        <p:spPr>
          <a:xfrm>
            <a:off x="2032000" y="601133"/>
            <a:ext cx="4057201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THE RACE BEGINS - 1999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1" name="Rectangle 2"/>
          <p:cNvSpPr>
            <a:spLocks noChangeArrowheads="1"/>
          </p:cNvSpPr>
          <p:nvPr/>
        </p:nvSpPr>
        <p:spPr bwMode="auto">
          <a:xfrm>
            <a:off x="725488" y="276225"/>
            <a:ext cx="794385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en-US" sz="4400" b="1">
                <a:solidFill>
                  <a:srgbClr val="CC9900"/>
                </a:solidFill>
              </a:rPr>
              <a:t>Purdue University – </a:t>
            </a:r>
            <a:r>
              <a:rPr lang="en-US" altLang="en-US" sz="4400" b="1" i="1">
                <a:solidFill>
                  <a:srgbClr val="CC9900"/>
                </a:solidFill>
              </a:rPr>
              <a:t>Fact Sheet</a:t>
            </a:r>
          </a:p>
        </p:txBody>
      </p:sp>
      <p:sp>
        <p:nvSpPr>
          <p:cNvPr id="276482" name="Text Box 3"/>
          <p:cNvSpPr txBox="1">
            <a:spLocks noChangeArrowheads="1"/>
          </p:cNvSpPr>
          <p:nvPr/>
        </p:nvSpPr>
        <p:spPr bwMode="auto">
          <a:xfrm>
            <a:off x="403225" y="1539875"/>
            <a:ext cx="9063443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en-US" sz="2800" dirty="0">
                <a:latin typeface="Sand" charset="0"/>
              </a:rPr>
              <a:t>Established (1869)	 			– 39 enrolled </a:t>
            </a:r>
          </a:p>
          <a:p>
            <a:r>
              <a:rPr lang="en-US" altLang="en-US" sz="2800" dirty="0">
                <a:latin typeface="Sand" charset="0"/>
              </a:rPr>
              <a:t>Enrollment (Current)			&gt; 118,000 </a:t>
            </a:r>
            <a:r>
              <a:rPr lang="en-US" altLang="en-US" sz="1600" dirty="0">
                <a:latin typeface="Sand" charset="0"/>
              </a:rPr>
              <a:t>(6 campuses)</a:t>
            </a:r>
          </a:p>
          <a:p>
            <a:r>
              <a:rPr lang="en-US" altLang="en-US" sz="2800" dirty="0">
                <a:latin typeface="Sand" charset="0"/>
              </a:rPr>
              <a:t>Degrees Awarded (1874-Present)	- ~602,778</a:t>
            </a:r>
          </a:p>
          <a:p>
            <a:r>
              <a:rPr lang="en-US" altLang="en-US" sz="2800" dirty="0">
                <a:latin typeface="Sand" charset="0"/>
              </a:rPr>
              <a:t>Alumni (</a:t>
            </a:r>
            <a:r>
              <a:rPr lang="en-US" altLang="en-US" sz="3200" i="1" dirty="0">
                <a:solidFill>
                  <a:srgbClr val="FF0000"/>
                </a:solidFill>
                <a:latin typeface="Sand" charset="0"/>
              </a:rPr>
              <a:t>Living</a:t>
            </a:r>
            <a:r>
              <a:rPr lang="en-US" altLang="en-US" sz="2800" dirty="0">
                <a:latin typeface="Sand" charset="0"/>
              </a:rPr>
              <a:t>)				- 375,000+</a:t>
            </a:r>
          </a:p>
          <a:p>
            <a:r>
              <a:rPr lang="en-US" altLang="en-US" sz="2800" dirty="0">
                <a:latin typeface="Sand" charset="0"/>
              </a:rPr>
              <a:t>Budget					~ $2.6B</a:t>
            </a:r>
          </a:p>
          <a:p>
            <a:r>
              <a:rPr lang="en-US" altLang="en-US" sz="2800" dirty="0">
                <a:latin typeface="Sand" charset="0"/>
              </a:rPr>
              <a:t>Ranking(Grad. Engr.)			- #4 (USA)</a:t>
            </a:r>
          </a:p>
          <a:p>
            <a:endParaRPr lang="en-US" altLang="en-US" sz="2800" dirty="0">
              <a:latin typeface="Sand" charset="0"/>
            </a:endParaRPr>
          </a:p>
          <a:p>
            <a:r>
              <a:rPr lang="en-US" altLang="en-US" sz="2800" dirty="0">
                <a:latin typeface="Sand" charset="0"/>
              </a:rPr>
              <a:t>Academic Staff				~ 8,733</a:t>
            </a:r>
          </a:p>
          <a:p>
            <a:r>
              <a:rPr lang="en-US" altLang="en-US" sz="2800" dirty="0">
                <a:latin typeface="Sand" charset="0"/>
              </a:rPr>
              <a:t>Physical Plant				- ~18,000 acres</a:t>
            </a:r>
          </a:p>
          <a:p>
            <a:r>
              <a:rPr lang="en-US" altLang="en-US" sz="2800" dirty="0">
                <a:latin typeface="Sand" charset="0"/>
              </a:rPr>
              <a:t>President (#1 USA-WSJ)			- </a:t>
            </a:r>
            <a:r>
              <a:rPr lang="en-US" altLang="en-US" sz="2800" dirty="0" err="1">
                <a:latin typeface="Sand" charset="0"/>
              </a:rPr>
              <a:t>M.Daniels</a:t>
            </a:r>
            <a:r>
              <a:rPr lang="en-US" altLang="en-US" sz="2800" dirty="0">
                <a:latin typeface="Sand" charset="0"/>
              </a:rPr>
              <a:t> (</a:t>
            </a:r>
            <a:r>
              <a:rPr lang="en-US" altLang="en-US" sz="2800" dirty="0" err="1">
                <a:latin typeface="Sand" charset="0"/>
              </a:rPr>
              <a:t>M.Chiang</a:t>
            </a:r>
            <a:r>
              <a:rPr lang="en-US" altLang="en-US" sz="2800" dirty="0">
                <a:latin typeface="Sand" charset="0"/>
              </a:rPr>
              <a:t>)</a:t>
            </a:r>
          </a:p>
          <a:p>
            <a:endParaRPr lang="en-US" altLang="en-US" sz="2800" dirty="0">
              <a:latin typeface="Sand" charset="0"/>
            </a:endParaRPr>
          </a:p>
        </p:txBody>
      </p:sp>
      <p:sp>
        <p:nvSpPr>
          <p:cNvPr id="276483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416675"/>
            <a:ext cx="457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7" rIns="91436" bIns="45717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2"/>
                </a:solidFill>
                <a:latin typeface="Corbel" charset="0"/>
                <a:ea typeface="ＭＳ Ｐゴシック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+mn-cs"/>
              </a:defRPr>
            </a:lvl9pPr>
          </a:lstStyle>
          <a:p>
            <a:fld id="{7F132144-8A51-434E-A65E-117120F20F31}" type="slidenum">
              <a:rPr lang="en-US" altLang="en-US" smtClean="0"/>
              <a:pPr/>
              <a:t>3</a:t>
            </a:fld>
            <a:endParaRPr lang="en-US" altLang="en-US" sz="1200">
              <a:solidFill>
                <a:schemeClr val="tx2"/>
              </a:solidFill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5666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Slide Number Placeholder 2">
            <a:extLst>
              <a:ext uri="{FF2B5EF4-FFF2-40B4-BE49-F238E27FC236}">
                <a16:creationId xmlns:a16="http://schemas.microsoft.com/office/drawing/2014/main" id="{8402C860-5E43-0259-8114-19A31C0847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817EC88-853C-C743-8728-824C77CC6D52}" type="slidenum">
              <a:rPr lang="en-US" altLang="en-US" sz="1000" b="0" smtClean="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000" b="0">
              <a:solidFill>
                <a:schemeClr val="tx2"/>
              </a:solidFill>
            </a:endParaRPr>
          </a:p>
        </p:txBody>
      </p:sp>
      <p:sp>
        <p:nvSpPr>
          <p:cNvPr id="149507" name="Text Box 3">
            <a:extLst>
              <a:ext uri="{FF2B5EF4-FFF2-40B4-BE49-F238E27FC236}">
                <a16:creationId xmlns:a16="http://schemas.microsoft.com/office/drawing/2014/main" id="{DAC03BBD-74F0-3284-35B6-2459A248C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7891" y="2431472"/>
            <a:ext cx="2606226" cy="769441"/>
          </a:xfrm>
          <a:prstGeom prst="rect">
            <a:avLst/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And Then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Slide Number Placeholder 2">
            <a:extLst>
              <a:ext uri="{FF2B5EF4-FFF2-40B4-BE49-F238E27FC236}">
                <a16:creationId xmlns:a16="http://schemas.microsoft.com/office/drawing/2014/main" id="{8402C860-5E43-0259-8114-19A31C0847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817EC88-853C-C743-8728-824C77CC6D52}" type="slidenum">
              <a:rPr lang="en-US" altLang="en-US" sz="1000" b="0" smtClean="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000" b="0">
              <a:solidFill>
                <a:schemeClr val="tx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81ABB0-9CB7-067B-0B60-BA36AF55A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495300"/>
            <a:ext cx="6781800" cy="5867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3ECC83-E7BC-4A56-4E70-4AB898EA3000}"/>
              </a:ext>
            </a:extLst>
          </p:cNvPr>
          <p:cNvSpPr txBox="1"/>
          <p:nvPr/>
        </p:nvSpPr>
        <p:spPr>
          <a:xfrm>
            <a:off x="2355273" y="2673928"/>
            <a:ext cx="4661148" cy="224676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~5x10</a:t>
            </a:r>
            <a:r>
              <a:rPr lang="en-US" baseline="30000" dirty="0"/>
              <a:t>5</a:t>
            </a:r>
            <a:r>
              <a:rPr lang="en-US" dirty="0"/>
              <a:t> n/s; 2.45 MeV</a:t>
            </a:r>
          </a:p>
          <a:p>
            <a:r>
              <a:rPr lang="en-US" dirty="0"/>
              <a:t>~Time Correlated with SL Flash</a:t>
            </a:r>
          </a:p>
          <a:p>
            <a:r>
              <a:rPr lang="en-US" dirty="0"/>
              <a:t>~ 5x10</a:t>
            </a:r>
            <a:r>
              <a:rPr lang="en-US" baseline="30000" dirty="0"/>
              <a:t>5</a:t>
            </a:r>
            <a:r>
              <a:rPr lang="en-US" dirty="0"/>
              <a:t> </a:t>
            </a:r>
            <a:r>
              <a:rPr lang="en-US" baseline="30000" dirty="0"/>
              <a:t> </a:t>
            </a:r>
            <a:r>
              <a:rPr lang="en-US" dirty="0"/>
              <a:t>Tritons/s</a:t>
            </a:r>
          </a:p>
          <a:p>
            <a:pPr marL="457200" indent="-45720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Continuous 8+h</a:t>
            </a:r>
          </a:p>
          <a:p>
            <a:pPr marL="457200" indent="-45720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P ~10</a:t>
            </a:r>
            <a:r>
              <a:rPr lang="en-US" baseline="30000" dirty="0">
                <a:sym typeface="Wingdings" pitchFamily="2" charset="2"/>
              </a:rPr>
              <a:t>11</a:t>
            </a:r>
            <a:r>
              <a:rPr lang="en-US" dirty="0">
                <a:sym typeface="Wingdings" pitchFamily="2" charset="2"/>
              </a:rPr>
              <a:t> bar; T ~10</a:t>
            </a:r>
            <a:r>
              <a:rPr lang="en-US" baseline="30000" dirty="0">
                <a:sym typeface="Wingdings" pitchFamily="2" charset="2"/>
              </a:rPr>
              <a:t>9</a:t>
            </a:r>
            <a:r>
              <a:rPr lang="en-US" dirty="0">
                <a:sym typeface="Wingdings" pitchFamily="2" charset="2"/>
              </a:rPr>
              <a:t> 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78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Slide Number Placeholder 2">
            <a:extLst>
              <a:ext uri="{FF2B5EF4-FFF2-40B4-BE49-F238E27FC236}">
                <a16:creationId xmlns:a16="http://schemas.microsoft.com/office/drawing/2014/main" id="{3D21C2C7-91DF-7E9E-C0F8-9376EBFE1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078A12B-1C9B-9843-B6D4-18CD28EE204B}" type="slidenum">
              <a:rPr lang="en-US" altLang="en-US" sz="1000" b="0" smtClean="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US" altLang="en-US" sz="1000" b="0">
              <a:solidFill>
                <a:schemeClr val="tx2"/>
              </a:solidFill>
            </a:endParaRPr>
          </a:p>
        </p:txBody>
      </p:sp>
      <p:pic>
        <p:nvPicPr>
          <p:cNvPr id="150530" name="Picture 2">
            <a:extLst>
              <a:ext uri="{FF2B5EF4-FFF2-40B4-BE49-F238E27FC236}">
                <a16:creationId xmlns:a16="http://schemas.microsoft.com/office/drawing/2014/main" id="{691C914C-BC25-7CF6-5646-43790DE46C4F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381000"/>
            <a:ext cx="7620000" cy="5451475"/>
          </a:xfrm>
          <a:noFill/>
        </p:spPr>
      </p:pic>
      <p:sp>
        <p:nvSpPr>
          <p:cNvPr id="146435" name="Text Box 3">
            <a:extLst>
              <a:ext uri="{FF2B5EF4-FFF2-40B4-BE49-F238E27FC236}">
                <a16:creationId xmlns:a16="http://schemas.microsoft.com/office/drawing/2014/main" id="{DC3E4562-0786-4773-2C64-B9643816F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2733675"/>
            <a:ext cx="7678738" cy="8318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ja-JP" altLang="en-US" sz="2400">
                <a:solidFill>
                  <a:schemeClr val="bg1"/>
                </a:solidFill>
                <a:latin typeface="Times New Roman" charset="0"/>
              </a:rPr>
              <a:t>“</a:t>
            </a:r>
            <a:r>
              <a:rPr lang="en-US" altLang="ja-JP" sz="2400">
                <a:solidFill>
                  <a:schemeClr val="bg1"/>
                </a:solidFill>
                <a:latin typeface="Times New Roman" charset="0"/>
              </a:rPr>
              <a:t> .. The Most Important Development Since the Dawn of the </a:t>
            </a:r>
          </a:p>
          <a:p>
            <a:pPr eaLnBrk="1" hangingPunct="1">
              <a:defRPr/>
            </a:pPr>
            <a:r>
              <a:rPr lang="en-US" altLang="x-none" sz="2400">
                <a:solidFill>
                  <a:schemeClr val="bg1"/>
                </a:solidFill>
                <a:latin typeface="Times New Roman" charset="0"/>
              </a:rPr>
              <a:t>Nuclear Age…</a:t>
            </a:r>
            <a:r>
              <a:rPr lang="ja-JP" altLang="en-US" sz="2400">
                <a:solidFill>
                  <a:schemeClr val="bg1"/>
                </a:solidFill>
                <a:latin typeface="Times New Roman" charset="0"/>
              </a:rPr>
              <a:t>”</a:t>
            </a:r>
            <a:r>
              <a:rPr lang="en-US" altLang="ja-JP" sz="2400">
                <a:solidFill>
                  <a:schemeClr val="bg1"/>
                </a:solidFill>
                <a:latin typeface="Times New Roman" charset="0"/>
              </a:rPr>
              <a:t>  - London Times (3/2002)</a:t>
            </a:r>
            <a:endParaRPr lang="en-US" altLang="x-none" sz="2400">
              <a:solidFill>
                <a:schemeClr val="bg1"/>
              </a:solidFill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630B61-0B1F-F7FB-032D-674CED4CEA4B}"/>
              </a:ext>
            </a:extLst>
          </p:cNvPr>
          <p:cNvSpPr txBox="1"/>
          <p:nvPr/>
        </p:nvSpPr>
        <p:spPr>
          <a:xfrm>
            <a:off x="1121568" y="1687176"/>
            <a:ext cx="6900863" cy="1384995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SINCE circa 2000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FLURRY OF NEW (PRIVATE SECTOR) VENTURES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(~$6B+ - est.)</a:t>
            </a:r>
          </a:p>
        </p:txBody>
      </p:sp>
    </p:spTree>
    <p:extLst>
      <p:ext uri="{BB962C8B-B14F-4D97-AF65-F5344CB8AC3E}">
        <p14:creationId xmlns:p14="http://schemas.microsoft.com/office/powerpoint/2010/main" val="4516567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41FD14-D3F1-4FA3-1532-5DF1F504D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481693"/>
            <a:ext cx="5791200" cy="1866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0E602C-9AA6-E3AE-9BD0-2C4A836AB93C}"/>
              </a:ext>
            </a:extLst>
          </p:cNvPr>
          <p:cNvSpPr txBox="1"/>
          <p:nvPr/>
        </p:nvSpPr>
        <p:spPr>
          <a:xfrm>
            <a:off x="7581295" y="863600"/>
            <a:ext cx="1019831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$2.6B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DD606B-5504-3F4D-D4D0-4FF7EB553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222" y="1931308"/>
            <a:ext cx="3746500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6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5ACAFB-4906-8B93-17BB-6F04764CF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280" y="1316789"/>
            <a:ext cx="5044580" cy="36993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557E30-3AFA-FF1D-8B83-63F5FD37BDC9}"/>
              </a:ext>
            </a:extLst>
          </p:cNvPr>
          <p:cNvSpPr txBox="1"/>
          <p:nvPr/>
        </p:nvSpPr>
        <p:spPr>
          <a:xfrm>
            <a:off x="709205" y="0"/>
            <a:ext cx="81651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Nuclear News (March, 2023)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– General Fusion’s MTF Demo. Plant (2023 start) In U.K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D3F75B-20A8-DB71-5798-EE8CBD09F083}"/>
              </a:ext>
            </a:extLst>
          </p:cNvPr>
          <p:cNvSpPr txBox="1"/>
          <p:nvPr/>
        </p:nvSpPr>
        <p:spPr>
          <a:xfrm>
            <a:off x="464566" y="5016148"/>
            <a:ext cx="76350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Goals: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Build scaled system ~ 70% of commercial power plant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Sustained fusion operations at 10</a:t>
            </a:r>
            <a:r>
              <a:rPr lang="en-US" sz="2400" baseline="30000" dirty="0">
                <a:solidFill>
                  <a:srgbClr val="0070C0"/>
                </a:solidFill>
              </a:rPr>
              <a:t>8</a:t>
            </a:r>
            <a:r>
              <a:rPr lang="en-US" sz="2400" dirty="0">
                <a:solidFill>
                  <a:srgbClr val="0070C0"/>
                </a:solidFill>
              </a:rPr>
              <a:t> 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Demonstrate “feasibility” for viable electric power plant  </a:t>
            </a:r>
          </a:p>
        </p:txBody>
      </p:sp>
    </p:spTree>
    <p:extLst>
      <p:ext uri="{BB962C8B-B14F-4D97-AF65-F5344CB8AC3E}">
        <p14:creationId xmlns:p14="http://schemas.microsoft.com/office/powerpoint/2010/main" val="198177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29A5CE-CC9C-9255-C589-B32D0ADD6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169" y="6390192"/>
            <a:ext cx="1401815" cy="2492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5AC159-E771-6EAD-8213-1AE110552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736" y="2577644"/>
            <a:ext cx="5414433" cy="34321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5049E6-AE37-A59C-EAB9-C64B2551C86E}"/>
              </a:ext>
            </a:extLst>
          </p:cNvPr>
          <p:cNvSpPr txBox="1"/>
          <p:nvPr/>
        </p:nvSpPr>
        <p:spPr>
          <a:xfrm>
            <a:off x="328915" y="73600"/>
            <a:ext cx="848616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>
                <a:solidFill>
                  <a:srgbClr val="FF0000"/>
                </a:solidFill>
              </a:rPr>
              <a:t>SPARC ($1.8B+) – Commonwealth Fusion Systems (MIT)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</a:rPr>
              <a:t>High Temp. Superconductors; 1/40 size of ITER </a:t>
            </a:r>
            <a:r>
              <a:rPr lang="en-US" sz="2400" b="1" dirty="0">
                <a:solidFill>
                  <a:srgbClr val="0070C0"/>
                </a:solidFill>
                <a:sym typeface="Wingdings" pitchFamily="2" charset="2"/>
              </a:rPr>
              <a:t> 12 Tesla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sym typeface="Wingdings" pitchFamily="2" charset="2"/>
              </a:rPr>
              <a:t>”Makes All the Difference – Economics/Timeline”-Sparc</a:t>
            </a:r>
          </a:p>
          <a:p>
            <a:pPr algn="ctr"/>
            <a:endParaRPr lang="en-US" dirty="0">
              <a:solidFill>
                <a:srgbClr val="FF0000"/>
              </a:solidFill>
              <a:sym typeface="Wingdings" pitchFamily="2" charset="2"/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Goal: First 50 </a:t>
            </a:r>
            <a:r>
              <a:rPr lang="en-US" dirty="0" err="1">
                <a:solidFill>
                  <a:srgbClr val="FF0000"/>
                </a:solidFill>
              </a:rPr>
              <a:t>MWt</a:t>
            </a:r>
            <a:r>
              <a:rPr lang="en-US" dirty="0">
                <a:solidFill>
                  <a:srgbClr val="FF0000"/>
                </a:solidFill>
              </a:rPr>
              <a:t> (Q=2) Tokamak Fusion Plant by ~2030</a:t>
            </a:r>
          </a:p>
        </p:txBody>
      </p:sp>
    </p:spTree>
    <p:extLst>
      <p:ext uri="{BB962C8B-B14F-4D97-AF65-F5344CB8AC3E}">
        <p14:creationId xmlns:p14="http://schemas.microsoft.com/office/powerpoint/2010/main" val="196774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9BBD58-0346-1D56-8CFC-DD7C1A75A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798" y="775854"/>
            <a:ext cx="4130277" cy="55467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4EDB78-273F-2D09-C472-5661ED343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21" y="1847701"/>
            <a:ext cx="2987542" cy="228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65A62D-5A7F-519F-5E11-F8B1A7242C95}"/>
              </a:ext>
            </a:extLst>
          </p:cNvPr>
          <p:cNvSpPr txBox="1"/>
          <p:nvPr/>
        </p:nvSpPr>
        <p:spPr>
          <a:xfrm>
            <a:off x="487718" y="0"/>
            <a:ext cx="73936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First Light (UK) – 70 km/s Capsule Impact, f =2 Hz </a:t>
            </a:r>
          </a:p>
          <a:p>
            <a:r>
              <a:rPr lang="en-US" dirty="0">
                <a:solidFill>
                  <a:srgbClr val="FF0000"/>
                </a:solidFill>
              </a:rPr>
              <a:t>(Q&gt;1 by 2027; 150 MWe)</a:t>
            </a:r>
          </a:p>
        </p:txBody>
      </p:sp>
    </p:spTree>
    <p:extLst>
      <p:ext uri="{BB962C8B-B14F-4D97-AF65-F5344CB8AC3E}">
        <p14:creationId xmlns:p14="http://schemas.microsoft.com/office/powerpoint/2010/main" val="41508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A88352-53EC-33E0-FBF6-EFDBBD711733}"/>
              </a:ext>
            </a:extLst>
          </p:cNvPr>
          <p:cNvSpPr txBox="1"/>
          <p:nvPr/>
        </p:nvSpPr>
        <p:spPr>
          <a:xfrm>
            <a:off x="1246909" y="318654"/>
            <a:ext cx="7063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ZAP FUSION STARTUP (Sheared Flow Stabilized)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06D94AB-B78C-4C1F-A881-5F90E802B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709" y="785655"/>
            <a:ext cx="3636241" cy="42562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68533F-8480-7807-FB26-8B30B16FF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96" y="1160528"/>
            <a:ext cx="7772400" cy="530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0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5D2257-A601-83A8-CACB-1DF58E042223}"/>
              </a:ext>
            </a:extLst>
          </p:cNvPr>
          <p:cNvSpPr txBox="1"/>
          <p:nvPr/>
        </p:nvSpPr>
        <p:spPr>
          <a:xfrm>
            <a:off x="1667609" y="0"/>
            <a:ext cx="5822171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HERE COME THE SKEPTIC CHALLENGES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51247F-2B95-A608-3409-FCA573FC1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15" y="523220"/>
            <a:ext cx="4009951" cy="12678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DB5235-CD10-EF51-8DEB-55EB7C93F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686" y="726394"/>
            <a:ext cx="3330989" cy="12446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C3F7CF-2940-EAEE-EE4F-0FE04E94B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017" y="2836150"/>
            <a:ext cx="5825269" cy="37692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D6D6CB-1FE1-51E2-E311-94D2C85BF225}"/>
              </a:ext>
            </a:extLst>
          </p:cNvPr>
          <p:cNvSpPr txBox="1"/>
          <p:nvPr/>
        </p:nvSpPr>
        <p:spPr>
          <a:xfrm>
            <a:off x="250372" y="2432673"/>
            <a:ext cx="3866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Scientific American, 2010</a:t>
            </a:r>
          </a:p>
        </p:txBody>
      </p:sp>
    </p:spTree>
    <p:extLst>
      <p:ext uri="{BB962C8B-B14F-4D97-AF65-F5344CB8AC3E}">
        <p14:creationId xmlns:p14="http://schemas.microsoft.com/office/powerpoint/2010/main" val="235221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id="{8CB0ED0B-DC28-A118-40FD-747F663ED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838200"/>
            <a:ext cx="794385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Sand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Sand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Sand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Sand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Sand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and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and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and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and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003F75"/>
                </a:solidFill>
              </a:rPr>
              <a:t>Grand Challenges -21</a:t>
            </a:r>
            <a:r>
              <a:rPr lang="en-US" altLang="en-US" sz="2400" b="1" baseline="30000" dirty="0">
                <a:solidFill>
                  <a:srgbClr val="003F75"/>
                </a:solidFill>
              </a:rPr>
              <a:t>st</a:t>
            </a:r>
            <a:r>
              <a:rPr lang="en-US" altLang="en-US" sz="2400" b="1" dirty="0">
                <a:solidFill>
                  <a:srgbClr val="003F75"/>
                </a:solidFill>
              </a:rPr>
              <a:t> Century</a:t>
            </a:r>
          </a:p>
          <a:p>
            <a:pPr algn="ctr"/>
            <a:r>
              <a:rPr lang="en-US" altLang="en-US" sz="2400" b="1" i="1" dirty="0">
                <a:solidFill>
                  <a:srgbClr val="003F75"/>
                </a:solidFill>
              </a:rPr>
              <a:t>United States National Academy </a:t>
            </a:r>
          </a:p>
          <a:p>
            <a:pPr algn="ctr"/>
            <a:r>
              <a:rPr lang="en-US" altLang="en-US" sz="2400" b="1" i="1" dirty="0">
                <a:solidFill>
                  <a:srgbClr val="003F75"/>
                </a:solidFill>
              </a:rPr>
              <a:t>2008 report</a:t>
            </a:r>
          </a:p>
        </p:txBody>
      </p:sp>
      <p:sp>
        <p:nvSpPr>
          <p:cNvPr id="21507" name="Text Box 3">
            <a:extLst>
              <a:ext uri="{FF2B5EF4-FFF2-40B4-BE49-F238E27FC236}">
                <a16:creationId xmlns:a16="http://schemas.microsoft.com/office/drawing/2014/main" id="{30C39A09-B210-8792-015F-9220FA18E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981200"/>
            <a:ext cx="6494463" cy="4400550"/>
          </a:xfrm>
          <a:prstGeom prst="rect">
            <a:avLst/>
          </a:prstGeom>
          <a:noFill/>
          <a:ln w="76200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en-US">
                <a:solidFill>
                  <a:srgbClr val="FF0000"/>
                </a:solidFill>
                <a:ea typeface="ＭＳ Ｐゴシック" pitchFamily="-107" charset="-128"/>
              </a:rPr>
              <a:t>Make Energy from Fusion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en-US">
                <a:solidFill>
                  <a:srgbClr val="007EEA"/>
                </a:solidFill>
                <a:ea typeface="ＭＳ Ｐゴシック" pitchFamily="-107" charset="-128"/>
              </a:rPr>
              <a:t>Make Solar (Fusion) Economical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en-US">
                <a:solidFill>
                  <a:srgbClr val="FF0000"/>
                </a:solidFill>
                <a:ea typeface="ＭＳ Ｐゴシック" pitchFamily="-107" charset="-128"/>
              </a:rPr>
              <a:t>Prevent Nuclear Terrorism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en-US">
                <a:solidFill>
                  <a:srgbClr val="003F75"/>
                </a:solidFill>
                <a:ea typeface="ＭＳ Ｐゴシック" pitchFamily="-107" charset="-128"/>
              </a:rPr>
              <a:t>Access to Clean Water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en-US">
                <a:solidFill>
                  <a:srgbClr val="003F75"/>
                </a:solidFill>
                <a:ea typeface="ＭＳ Ｐゴシック" pitchFamily="-107" charset="-128"/>
              </a:rPr>
              <a:t>Manage the Nitrogen Cycle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en-US">
                <a:solidFill>
                  <a:srgbClr val="003F75"/>
                </a:solidFill>
                <a:ea typeface="ＭＳ Ｐゴシック" pitchFamily="-107" charset="-128"/>
              </a:rPr>
              <a:t>Carbon Sequestration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en-US">
                <a:solidFill>
                  <a:srgbClr val="003F75"/>
                </a:solidFill>
                <a:ea typeface="ＭＳ Ｐゴシック" pitchFamily="-107" charset="-128"/>
              </a:rPr>
              <a:t>Reverse Engineer the Brain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en-US">
                <a:solidFill>
                  <a:srgbClr val="003F75"/>
                </a:solidFill>
                <a:ea typeface="ＭＳ Ｐゴシック" pitchFamily="-107" charset="-128"/>
              </a:rPr>
              <a:t>Engineer Tools of Scientific Discovery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en-US">
                <a:solidFill>
                  <a:srgbClr val="003F75"/>
                </a:solidFill>
                <a:ea typeface="ＭＳ Ｐゴシック" pitchFamily="-107" charset="-128"/>
              </a:rPr>
              <a:t>Secure Cyberspace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en-US">
                <a:solidFill>
                  <a:srgbClr val="003F75"/>
                </a:solidFill>
                <a:ea typeface="ＭＳ Ｐゴシック" pitchFamily="-107" charset="-128"/>
              </a:rPr>
              <a:t>Engineer Better Medicines</a:t>
            </a:r>
          </a:p>
        </p:txBody>
      </p:sp>
    </p:spTree>
    <p:extLst>
      <p:ext uri="{BB962C8B-B14F-4D97-AF65-F5344CB8AC3E}">
        <p14:creationId xmlns:p14="http://schemas.microsoft.com/office/powerpoint/2010/main" val="86756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72032BF-94AE-99E3-A3CB-FB72DE9BC4F8}"/>
              </a:ext>
            </a:extLst>
          </p:cNvPr>
          <p:cNvCxnSpPr>
            <a:cxnSpLocks/>
          </p:cNvCxnSpPr>
          <p:nvPr/>
        </p:nvCxnSpPr>
        <p:spPr>
          <a:xfrm flipH="1">
            <a:off x="7232073" y="2978728"/>
            <a:ext cx="175491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7175C6F-E557-ACD7-1CF6-5130A0725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019" y="1133380"/>
            <a:ext cx="8523412" cy="435571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126CC15-BBB3-05B3-5CAB-C16BE3A46F59}"/>
              </a:ext>
            </a:extLst>
          </p:cNvPr>
          <p:cNvCxnSpPr>
            <a:cxnSpLocks/>
          </p:cNvCxnSpPr>
          <p:nvPr/>
        </p:nvCxnSpPr>
        <p:spPr>
          <a:xfrm flipH="1">
            <a:off x="7232073" y="3837710"/>
            <a:ext cx="175491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8E41EF8-676C-45AB-6635-55C7DA60F983}"/>
              </a:ext>
            </a:extLst>
          </p:cNvPr>
          <p:cNvCxnSpPr>
            <a:cxnSpLocks/>
          </p:cNvCxnSpPr>
          <p:nvPr/>
        </p:nvCxnSpPr>
        <p:spPr>
          <a:xfrm flipH="1">
            <a:off x="7242466" y="5015347"/>
            <a:ext cx="175491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386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18C5C67-81E7-8858-8C31-AFE9AEF26DBE}"/>
              </a:ext>
            </a:extLst>
          </p:cNvPr>
          <p:cNvSpPr txBox="1"/>
          <p:nvPr/>
        </p:nvSpPr>
        <p:spPr>
          <a:xfrm>
            <a:off x="5277207" y="694267"/>
            <a:ext cx="3293337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>
                <a:solidFill>
                  <a:srgbClr val="FF0000"/>
                </a:solidFill>
              </a:rPr>
              <a:t>Only Thereafter: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(Q)</a:t>
            </a:r>
            <a:r>
              <a:rPr lang="en-US" baseline="-25000" dirty="0" err="1">
                <a:solidFill>
                  <a:srgbClr val="FF0000"/>
                </a:solidFill>
              </a:rPr>
              <a:t>engr</a:t>
            </a:r>
            <a:r>
              <a:rPr lang="en-US" dirty="0">
                <a:solidFill>
                  <a:srgbClr val="FF0000"/>
                </a:solidFill>
              </a:rPr>
              <a:t> &gt;&gt; 1 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Competitive ($)?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NRC Regulations?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Siting/Licensing ?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Waste Handling?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Public Acceptance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4090B5-E5DE-09CD-314A-314A8A2E8A8D}"/>
              </a:ext>
            </a:extLst>
          </p:cNvPr>
          <p:cNvSpPr txBox="1"/>
          <p:nvPr/>
        </p:nvSpPr>
        <p:spPr>
          <a:xfrm>
            <a:off x="1498746" y="6596743"/>
            <a:ext cx="10005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/>
              <a:t>Sci.Amer</a:t>
            </a:r>
            <a:r>
              <a:rPr lang="en-US" sz="1000" i="1" dirty="0"/>
              <a:t>., 2010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A5F6EE-A598-1375-76E3-6FCDE61021FC}"/>
              </a:ext>
            </a:extLst>
          </p:cNvPr>
          <p:cNvSpPr txBox="1"/>
          <p:nvPr/>
        </p:nvSpPr>
        <p:spPr>
          <a:xfrm>
            <a:off x="732718" y="694267"/>
            <a:ext cx="3407792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Immediate Challenges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E61498-2E6B-7679-40F3-3A768A8AB2A1}"/>
              </a:ext>
            </a:extLst>
          </p:cNvPr>
          <p:cNvSpPr txBox="1"/>
          <p:nvPr/>
        </p:nvSpPr>
        <p:spPr>
          <a:xfrm>
            <a:off x="571852" y="1491069"/>
            <a:ext cx="4112536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First Wall Materials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ym typeface="Wingdings" pitchFamily="2" charset="2"/>
              </a:rPr>
              <a:t> Heat from 10</a:t>
            </a:r>
            <a:r>
              <a:rPr lang="en-US" baseline="30000" dirty="0">
                <a:sym typeface="Wingdings" pitchFamily="2" charset="2"/>
              </a:rPr>
              <a:t>8</a:t>
            </a:r>
            <a:r>
              <a:rPr lang="en-US" dirty="0">
                <a:sym typeface="Wingdings" pitchFamily="2" charset="2"/>
              </a:rPr>
              <a:t>K Plasma</a:t>
            </a:r>
          </a:p>
          <a:p>
            <a:r>
              <a:rPr lang="en-US" dirty="0">
                <a:sym typeface="Wingdings" pitchFamily="2" charset="2"/>
              </a:rPr>
              <a:t>	for 20-30 y</a:t>
            </a:r>
          </a:p>
          <a:p>
            <a:endParaRPr lang="en-US" dirty="0">
              <a:solidFill>
                <a:srgbClr val="FF0000"/>
              </a:solidFill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Neutron Embrittlement</a:t>
            </a:r>
          </a:p>
          <a:p>
            <a:endParaRPr lang="en-US" dirty="0">
              <a:solidFill>
                <a:srgbClr val="FF0000"/>
              </a:solidFill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Tritium Breeding</a:t>
            </a:r>
          </a:p>
          <a:p>
            <a:endParaRPr lang="en-US" dirty="0">
              <a:solidFill>
                <a:srgbClr val="FF0000"/>
              </a:solidFill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Reliability</a:t>
            </a:r>
          </a:p>
          <a:p>
            <a:pPr marL="457200" indent="-45720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Lasers (10</a:t>
            </a:r>
            <a:r>
              <a:rPr lang="en-US" baseline="30000" dirty="0">
                <a:sym typeface="Wingdings" pitchFamily="2" charset="2"/>
              </a:rPr>
              <a:t>5</a:t>
            </a:r>
            <a:r>
              <a:rPr lang="en-US" dirty="0">
                <a:sym typeface="Wingdings" pitchFamily="2" charset="2"/>
              </a:rPr>
              <a:t>/d vs 5/d)</a:t>
            </a:r>
          </a:p>
          <a:p>
            <a:pPr marL="457200" indent="-45720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Plasma (Cont. vs 10 s) 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7081B9-61A3-1726-C30D-B37F7F816064}"/>
              </a:ext>
            </a:extLst>
          </p:cNvPr>
          <p:cNvSpPr txBox="1"/>
          <p:nvPr/>
        </p:nvSpPr>
        <p:spPr>
          <a:xfrm>
            <a:off x="2722384" y="-53353"/>
            <a:ext cx="3898375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Fusion Power Reactors ??</a:t>
            </a:r>
          </a:p>
        </p:txBody>
      </p:sp>
    </p:spTree>
    <p:extLst>
      <p:ext uri="{BB962C8B-B14F-4D97-AF65-F5344CB8AC3E}">
        <p14:creationId xmlns:p14="http://schemas.microsoft.com/office/powerpoint/2010/main" val="157090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FA8EE8-9059-BB80-58DD-3C5DC203CA9E}"/>
              </a:ext>
            </a:extLst>
          </p:cNvPr>
          <p:cNvSpPr txBox="1">
            <a:spLocks noChangeArrowheads="1"/>
          </p:cNvSpPr>
          <p:nvPr/>
        </p:nvSpPr>
        <p:spPr>
          <a:xfrm>
            <a:off x="157843" y="152400"/>
            <a:ext cx="8828314" cy="2521527"/>
          </a:xfrm>
          <a:prstGeom prst="rect">
            <a:avLst/>
          </a:prstGeom>
          <a:solidFill>
            <a:schemeClr val="accent2"/>
          </a:solidFill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i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Successful Fusion-Fission Hybrid System </a:t>
            </a:r>
          </a:p>
          <a:p>
            <a:r>
              <a:rPr lang="en-US" altLang="en-US" sz="2800" i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Mo-99 Medical Isotope Production</a:t>
            </a:r>
          </a:p>
          <a:p>
            <a:endParaRPr lang="en-US" altLang="en-US" sz="2800" i="1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  <a:p>
            <a:r>
              <a:rPr lang="en-US" altLang="en-US" sz="2800" i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SPECT IMAGING</a:t>
            </a:r>
          </a:p>
          <a:p>
            <a:endParaRPr lang="en-US" altLang="en-US" sz="2800" i="1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  <a:p>
            <a:r>
              <a:rPr lang="en-US" altLang="en-US" sz="2800" i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50,000 / day (USA) - $15B/y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05178E-0007-0AC6-9D02-3206BD93E53B}"/>
              </a:ext>
            </a:extLst>
          </p:cNvPr>
          <p:cNvSpPr txBox="1"/>
          <p:nvPr/>
        </p:nvSpPr>
        <p:spPr>
          <a:xfrm>
            <a:off x="415637" y="3640484"/>
            <a:ext cx="809105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800" b="1" i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SHINE</a:t>
            </a:r>
            <a:br>
              <a:rPr lang="en-US" altLang="en-US" sz="2800" b="1" i="1" dirty="0">
                <a:solidFill>
                  <a:srgbClr val="0070C0"/>
                </a:solidFill>
                <a:ea typeface="ＭＳ Ｐゴシック" panose="020B0600070205080204" pitchFamily="34" charset="-128"/>
              </a:rPr>
            </a:br>
            <a:r>
              <a:rPr lang="en-US" altLang="en-US" sz="2800" b="1" i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(Subcritical Hybrid Intense Neutron Emitter)</a:t>
            </a:r>
          </a:p>
          <a:p>
            <a:pPr algn="ctr"/>
            <a:endParaRPr lang="en-US" altLang="en-US" sz="2800" b="1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  <a:p>
            <a:pPr algn="ctr"/>
            <a:r>
              <a:rPr lang="en-US" altLang="en-US" sz="2800" b="1" i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4x10</a:t>
            </a:r>
            <a:r>
              <a:rPr lang="en-US" altLang="en-US" sz="2800" b="1" i="1" baseline="300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13</a:t>
            </a:r>
            <a:r>
              <a:rPr lang="en-US" altLang="en-US" sz="2800" b="1" i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n/s (100 W, D-T Fusion Power) </a:t>
            </a:r>
          </a:p>
          <a:p>
            <a:pPr algn="ctr"/>
            <a:r>
              <a:rPr lang="en-US" altLang="en-US" b="1" i="1" dirty="0">
                <a:solidFill>
                  <a:srgbClr val="0070C0"/>
                </a:solidFill>
                <a:sym typeface="Wingdings" pitchFamily="2" charset="2"/>
              </a:rPr>
              <a:t>n </a:t>
            </a:r>
            <a:r>
              <a:rPr lang="en-US" altLang="en-US" sz="2800" b="1" i="1" dirty="0">
                <a:solidFill>
                  <a:srgbClr val="0070C0"/>
                </a:solidFill>
                <a:ea typeface="ＭＳ Ｐゴシック" panose="020B0600070205080204" pitchFamily="34" charset="-128"/>
                <a:sym typeface="Wingdings" pitchFamily="2" charset="2"/>
              </a:rPr>
              <a:t> Uranium Fission  Mo-99 Production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06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>
            <a:extLst>
              <a:ext uri="{FF2B5EF4-FFF2-40B4-BE49-F238E27FC236}">
                <a16:creationId xmlns:a16="http://schemas.microsoft.com/office/drawing/2014/main" id="{1E9367B3-68CA-F44F-859E-286E17CC7BA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807495" y="875110"/>
            <a:ext cx="3113485" cy="279797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pPr eaLnBrk="1" hangingPunct="1"/>
            <a:br>
              <a:rPr lang="en-US" altLang="en-US" sz="1350" i="1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n-US" altLang="en-US" sz="1350" i="1">
                <a:solidFill>
                  <a:srgbClr val="FFFF00"/>
                </a:solidFill>
                <a:ea typeface="ＭＳ Ｐゴシック" panose="020B0600070205080204" pitchFamily="34" charset="-128"/>
              </a:rPr>
              <a:t>SHINE – Medical Isotopes</a:t>
            </a:r>
            <a:br>
              <a:rPr lang="en-US" altLang="en-US" sz="1350" i="1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endParaRPr lang="en-US" altLang="en-US" sz="1350" i="1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8610" name="TextBox 2">
            <a:extLst>
              <a:ext uri="{FF2B5EF4-FFF2-40B4-BE49-F238E27FC236}">
                <a16:creationId xmlns:a16="http://schemas.microsoft.com/office/drawing/2014/main" id="{04923ABA-5012-3A4C-9B8D-54A92B16A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3310" y="5680472"/>
            <a:ext cx="125547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"/>
              <a:t>https://shinemed.com/products/</a:t>
            </a:r>
          </a:p>
        </p:txBody>
      </p:sp>
      <p:pic>
        <p:nvPicPr>
          <p:cNvPr id="68611" name="Picture 3">
            <a:extLst>
              <a:ext uri="{FF2B5EF4-FFF2-40B4-BE49-F238E27FC236}">
                <a16:creationId xmlns:a16="http://schemas.microsoft.com/office/drawing/2014/main" id="{1088F902-3D97-D845-86FC-AFC169DF1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706" y="857250"/>
            <a:ext cx="39385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D2404CC-A960-FC44-B98B-CDB814246944}"/>
              </a:ext>
            </a:extLst>
          </p:cNvPr>
          <p:cNvCxnSpPr>
            <a:cxnSpLocks/>
          </p:cNvCxnSpPr>
          <p:nvPr/>
        </p:nvCxnSpPr>
        <p:spPr>
          <a:xfrm flipH="1">
            <a:off x="6325792" y="1876425"/>
            <a:ext cx="76914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C82D7AF-6981-A94F-A26B-825CA20EEC04}"/>
              </a:ext>
            </a:extLst>
          </p:cNvPr>
          <p:cNvCxnSpPr>
            <a:cxnSpLocks/>
          </p:cNvCxnSpPr>
          <p:nvPr/>
        </p:nvCxnSpPr>
        <p:spPr>
          <a:xfrm flipH="1">
            <a:off x="6275785" y="2870597"/>
            <a:ext cx="77033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B85C26F-69F4-1347-9504-CF2A88D2E3DB}"/>
              </a:ext>
            </a:extLst>
          </p:cNvPr>
          <p:cNvCxnSpPr>
            <a:cxnSpLocks/>
          </p:cNvCxnSpPr>
          <p:nvPr/>
        </p:nvCxnSpPr>
        <p:spPr>
          <a:xfrm flipH="1">
            <a:off x="6226970" y="3865960"/>
            <a:ext cx="76914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2ADB86C-C684-D14C-9657-FEE4A6F80146}"/>
              </a:ext>
            </a:extLst>
          </p:cNvPr>
          <p:cNvCxnSpPr>
            <a:cxnSpLocks/>
          </p:cNvCxnSpPr>
          <p:nvPr/>
        </p:nvCxnSpPr>
        <p:spPr>
          <a:xfrm flipH="1">
            <a:off x="6275785" y="4599385"/>
            <a:ext cx="77033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EBC753C-D64D-EA42-9D93-AF37427CA0C7}"/>
              </a:ext>
            </a:extLst>
          </p:cNvPr>
          <p:cNvCxnSpPr>
            <a:cxnSpLocks/>
          </p:cNvCxnSpPr>
          <p:nvPr/>
        </p:nvCxnSpPr>
        <p:spPr>
          <a:xfrm flipH="1">
            <a:off x="6325792" y="5332810"/>
            <a:ext cx="76914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995518F-761A-AC48-B5F1-94B43AE6ED18}"/>
              </a:ext>
            </a:extLst>
          </p:cNvPr>
          <p:cNvCxnSpPr>
            <a:cxnSpLocks/>
          </p:cNvCxnSpPr>
          <p:nvPr/>
        </p:nvCxnSpPr>
        <p:spPr>
          <a:xfrm>
            <a:off x="1956199" y="2038350"/>
            <a:ext cx="35480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6B6F3F3-2860-A34D-8DF9-A58843B0B6A4}"/>
              </a:ext>
            </a:extLst>
          </p:cNvPr>
          <p:cNvCxnSpPr>
            <a:cxnSpLocks/>
          </p:cNvCxnSpPr>
          <p:nvPr/>
        </p:nvCxnSpPr>
        <p:spPr>
          <a:xfrm>
            <a:off x="2311005" y="4450556"/>
            <a:ext cx="35480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73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66E379B-2060-46F4-A07A-1887905ED7FC}"/>
              </a:ext>
            </a:extLst>
          </p:cNvPr>
          <p:cNvSpPr txBox="1"/>
          <p:nvPr/>
        </p:nvSpPr>
        <p:spPr>
          <a:xfrm>
            <a:off x="221146" y="4096767"/>
            <a:ext cx="803399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Challenged by Skeptics </a:t>
            </a:r>
            <a:r>
              <a:rPr lang="en-US" sz="1800" dirty="0">
                <a:solidFill>
                  <a:srgbClr val="FF0000"/>
                </a:solidFill>
              </a:rPr>
              <a:t>(Sci. American, 2010)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Single NIF (D-T) Capsule </a:t>
            </a:r>
            <a:r>
              <a:rPr lang="en-US" sz="2000" dirty="0">
                <a:solidFill>
                  <a:srgbClr val="FF0000"/>
                </a:solidFill>
                <a:sym typeface="Wingdings" pitchFamily="2" charset="2"/>
              </a:rPr>
              <a:t> $1M (Current)</a:t>
            </a:r>
            <a:r>
              <a:rPr lang="en-US" sz="2000" dirty="0">
                <a:sym typeface="Wingdings" pitchFamily="2" charset="2"/>
              </a:rPr>
              <a:t> – each needs ~1 mg (</a:t>
            </a:r>
            <a:r>
              <a:rPr lang="en-US" sz="2000" baseline="30000" dirty="0">
                <a:sym typeface="Wingdings" pitchFamily="2" charset="2"/>
              </a:rPr>
              <a:t>3</a:t>
            </a:r>
            <a:r>
              <a:rPr lang="en-US" sz="2000" dirty="0">
                <a:sym typeface="Wingdings" pitchFamily="2" charset="2"/>
              </a:rPr>
              <a:t>H).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sym typeface="Wingdings" pitchFamily="2" charset="2"/>
              </a:rPr>
              <a:t>Need </a:t>
            </a:r>
            <a:r>
              <a:rPr lang="en-US" sz="2000" dirty="0">
                <a:sym typeface="Wingdings" pitchFamily="2" charset="2"/>
              </a:rPr>
              <a:t>to operate at 600 rpm  </a:t>
            </a:r>
            <a:r>
              <a:rPr lang="en-US" sz="2000" dirty="0">
                <a:solidFill>
                  <a:srgbClr val="FF0000"/>
                </a:solidFill>
                <a:sym typeface="Wingdings" pitchFamily="2" charset="2"/>
              </a:rPr>
              <a:t>90,000 targets/day  </a:t>
            </a:r>
            <a:r>
              <a:rPr lang="en-US" sz="2000" i="1" dirty="0">
                <a:solidFill>
                  <a:srgbClr val="FF0000"/>
                </a:solidFill>
                <a:sym typeface="Wingdings" pitchFamily="2" charset="2"/>
              </a:rPr>
              <a:t>Precision</a:t>
            </a:r>
            <a:r>
              <a:rPr lang="en-US" sz="2000" dirty="0">
                <a:solidFill>
                  <a:srgbClr val="FF0000"/>
                </a:solidFill>
                <a:sym typeface="Wingdings" pitchFamily="2" charset="2"/>
              </a:rPr>
              <a:t> Dropped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Cost Reduction Needed: </a:t>
            </a:r>
            <a:r>
              <a:rPr lang="en-US" sz="2000" dirty="0">
                <a:solidFill>
                  <a:srgbClr val="FF0000"/>
                </a:solidFill>
                <a:sym typeface="Wingdings" pitchFamily="2" charset="2"/>
              </a:rPr>
              <a:t>From $1M to ~ $0.05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Tritium From Where?:  </a:t>
            </a:r>
            <a:r>
              <a:rPr lang="en-US" sz="2000" dirty="0">
                <a:solidFill>
                  <a:srgbClr val="FF0000"/>
                </a:solidFill>
                <a:sym typeface="Wingdings" pitchFamily="2" charset="2"/>
              </a:rPr>
              <a:t> 50-100 kg/y </a:t>
            </a:r>
            <a:r>
              <a:rPr lang="en-US" sz="2000" dirty="0">
                <a:sym typeface="Wingdings" pitchFamily="2" charset="2"/>
              </a:rPr>
              <a:t>(Not Addressed)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B9D388-C250-2C25-6F9E-0D20364EB827}"/>
              </a:ext>
            </a:extLst>
          </p:cNvPr>
          <p:cNvSpPr txBox="1"/>
          <p:nvPr/>
        </p:nvSpPr>
        <p:spPr>
          <a:xfrm>
            <a:off x="761133" y="6876"/>
            <a:ext cx="7430111" cy="584775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LIFE (Laser Inertial Fusion Engine) </a:t>
            </a:r>
            <a:r>
              <a:rPr lang="en-US" sz="2000" dirty="0">
                <a:solidFill>
                  <a:srgbClr val="FFFF00"/>
                </a:solidFill>
              </a:rPr>
              <a:t>(</a:t>
            </a:r>
            <a:r>
              <a:rPr lang="en-US" sz="2000" dirty="0" err="1">
                <a:solidFill>
                  <a:srgbClr val="FFFF00"/>
                </a:solidFill>
              </a:rPr>
              <a:t>Sci.Am</a:t>
            </a:r>
            <a:r>
              <a:rPr lang="en-US" sz="2000" dirty="0">
                <a:solidFill>
                  <a:srgbClr val="FFFF00"/>
                </a:solidFill>
              </a:rPr>
              <a:t> - 2010)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732A43-AC65-2164-61F9-4566F48ECF53}"/>
              </a:ext>
            </a:extLst>
          </p:cNvPr>
          <p:cNvSpPr txBox="1"/>
          <p:nvPr/>
        </p:nvSpPr>
        <p:spPr>
          <a:xfrm>
            <a:off x="0" y="970063"/>
            <a:ext cx="9380581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Major Negative re: Fission Power</a:t>
            </a:r>
          </a:p>
          <a:p>
            <a:r>
              <a:rPr lang="en-US" sz="2400" dirty="0"/>
              <a:t>   </a:t>
            </a:r>
            <a:r>
              <a:rPr lang="en-US" sz="2400" dirty="0">
                <a:sym typeface="Wingdings" pitchFamily="2" charset="2"/>
              </a:rPr>
              <a:t> </a:t>
            </a:r>
            <a:r>
              <a:rPr lang="en-US" sz="2400" dirty="0"/>
              <a:t>LWRs: Burn &lt; 5% of U + Generate Long-Lived FPs/Pu/.. </a:t>
            </a:r>
          </a:p>
          <a:p>
            <a:endParaRPr lang="en-US" sz="2400" dirty="0"/>
          </a:p>
          <a:p>
            <a:r>
              <a:rPr lang="en-US" sz="2400" b="1" dirty="0">
                <a:solidFill>
                  <a:srgbClr val="FF0000"/>
                </a:solidFill>
              </a:rPr>
              <a:t>Major Opportunity</a:t>
            </a:r>
          </a:p>
          <a:p>
            <a:r>
              <a:rPr lang="en-US" sz="2400" dirty="0">
                <a:solidFill>
                  <a:srgbClr val="0070C0"/>
                </a:solidFill>
                <a:sym typeface="Wingdings" pitchFamily="2" charset="2"/>
              </a:rPr>
              <a:t> </a:t>
            </a:r>
            <a:r>
              <a:rPr lang="en-US" sz="2400" dirty="0">
                <a:solidFill>
                  <a:srgbClr val="0070C0"/>
                </a:solidFill>
              </a:rPr>
              <a:t>Hybrid (Fusion-Fission-Transmutation) Power System: </a:t>
            </a:r>
          </a:p>
          <a:p>
            <a:r>
              <a:rPr lang="en-US" sz="2400" dirty="0">
                <a:solidFill>
                  <a:srgbClr val="0070C0"/>
                </a:solidFill>
                <a:sym typeface="Wingdings" pitchFamily="2" charset="2"/>
              </a:rPr>
              <a:t>	 NIF neutrons Fission SNF  Power + Shortened Life FPs</a:t>
            </a:r>
          </a:p>
          <a:p>
            <a:endParaRPr lang="en-US" sz="2400" dirty="0">
              <a:sym typeface="Wingdings" pitchFamily="2" charset="2"/>
            </a:endParaRPr>
          </a:p>
          <a:p>
            <a:r>
              <a:rPr lang="en-US" sz="1800" i="1" dirty="0">
                <a:solidFill>
                  <a:srgbClr val="002060"/>
                </a:solidFill>
                <a:sym typeface="Wingdings" pitchFamily="2" charset="2"/>
              </a:rPr>
              <a:t>“We can be competitive or cheaper than all other energy sources” –2010, Moses, NIF Director, LLNL</a:t>
            </a:r>
            <a:endParaRPr lang="en-US" sz="18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22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AE3D521-E5A3-8BD7-0E8B-F6B4DC12D47A}"/>
              </a:ext>
            </a:extLst>
          </p:cNvPr>
          <p:cNvSpPr txBox="1"/>
          <p:nvPr/>
        </p:nvSpPr>
        <p:spPr>
          <a:xfrm>
            <a:off x="2582445" y="582261"/>
            <a:ext cx="4128053" cy="1754326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INTRIGUING CLAIM? </a:t>
            </a:r>
          </a:p>
          <a:p>
            <a:pPr marL="571500" indent="-571500">
              <a:buFont typeface="Wingdings" pitchFamily="2" charset="2"/>
              <a:buChar char="à"/>
            </a:pPr>
            <a:r>
              <a:rPr lang="en-US" sz="3600" dirty="0">
                <a:solidFill>
                  <a:srgbClr val="FFFF00"/>
                </a:solidFill>
                <a:sym typeface="Wingdings" pitchFamily="2" charset="2"/>
              </a:rPr>
              <a:t>We Shall See</a:t>
            </a:r>
          </a:p>
          <a:p>
            <a:pPr marL="571500" indent="-571500">
              <a:buFont typeface="Wingdings" pitchFamily="2" charset="2"/>
              <a:buChar char="à"/>
            </a:pPr>
            <a:r>
              <a:rPr lang="en-US" sz="3600" dirty="0">
                <a:solidFill>
                  <a:srgbClr val="FFFF00"/>
                </a:solidFill>
                <a:sym typeface="Wingdings" pitchFamily="2" charset="2"/>
              </a:rPr>
              <a:t>Thank You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34932B-73DA-31A3-EF38-24DADDB44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569389"/>
            <a:ext cx="7772400" cy="194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2">
            <a:extLst>
              <a:ext uri="{FF2B5EF4-FFF2-40B4-BE49-F238E27FC236}">
                <a16:creationId xmlns:a16="http://schemas.microsoft.com/office/drawing/2014/main" id="{724C00EA-FFB7-7392-035A-0C1670C25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675" y="206375"/>
            <a:ext cx="7469188" cy="584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u="sng">
                <a:solidFill>
                  <a:srgbClr val="FFC500"/>
                </a:solidFill>
                <a:latin typeface="Times" pitchFamily="2" charset="0"/>
              </a:rPr>
              <a:t>IN SIMPLE TERMS – Improved Slingshot </a:t>
            </a:r>
          </a:p>
        </p:txBody>
      </p:sp>
      <p:sp>
        <p:nvSpPr>
          <p:cNvPr id="22532" name="Text Box 3">
            <a:extLst>
              <a:ext uri="{FF2B5EF4-FFF2-40B4-BE49-F238E27FC236}">
                <a16:creationId xmlns:a16="http://schemas.microsoft.com/office/drawing/2014/main" id="{886FB217-EC04-652B-A52C-B508F88ED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13" y="627063"/>
            <a:ext cx="878205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endParaRPr lang="en-US" altLang="en-US" sz="2800" b="1">
              <a:solidFill>
                <a:srgbClr val="FF0000"/>
              </a:solidFill>
              <a:latin typeface="Times" pitchFamily="2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endParaRPr lang="en-US" altLang="en-US" sz="2800" b="1">
              <a:solidFill>
                <a:srgbClr val="FF0000"/>
              </a:solidFill>
              <a:latin typeface="Times" pitchFamily="2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800" b="1">
                <a:solidFill>
                  <a:srgbClr val="FF0000"/>
                </a:solidFill>
                <a:latin typeface="Times" pitchFamily="2" charset="0"/>
              </a:rPr>
              <a:t> BREAKTHROUGH TO ULTRA-Supercompression:   </a:t>
            </a:r>
          </a:p>
          <a:p>
            <a:pPr>
              <a:spcBef>
                <a:spcPct val="0"/>
              </a:spcBef>
              <a:buFontTx/>
              <a:buChar char="-"/>
            </a:pPr>
            <a:endParaRPr lang="en-US" altLang="en-US" sz="2800" b="1">
              <a:solidFill>
                <a:srgbClr val="FF0000"/>
              </a:solidFill>
              <a:latin typeface="Times" pitchFamily="2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endParaRPr lang="en-US" altLang="en-US" sz="2800" b="1">
              <a:solidFill>
                <a:srgbClr val="FF0000"/>
              </a:solidFill>
              <a:latin typeface="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" pitchFamily="2" charset="0"/>
              </a:rPr>
              <a:t>Rm/Ro ~ </a:t>
            </a:r>
            <a:r>
              <a:rPr lang="en-US" altLang="en-US" sz="2800" b="1">
                <a:solidFill>
                  <a:srgbClr val="FF0000"/>
                </a:solidFill>
                <a:latin typeface="Times" pitchFamily="2" charset="0"/>
              </a:rPr>
              <a:t>100,000</a:t>
            </a:r>
            <a:r>
              <a:rPr lang="en-US" altLang="en-US" sz="2800" b="1">
                <a:solidFill>
                  <a:srgbClr val="0000FF"/>
                </a:solidFill>
                <a:latin typeface="Times" pitchFamily="2" charset="0"/>
              </a:rPr>
              <a:t> (Earth to Sun) vs </a:t>
            </a:r>
            <a:r>
              <a:rPr lang="en-US" altLang="en-US" sz="2800" b="1">
                <a:solidFill>
                  <a:srgbClr val="FF0000"/>
                </a:solidFill>
                <a:latin typeface="Times" pitchFamily="2" charset="0"/>
              </a:rPr>
              <a:t>10</a:t>
            </a:r>
            <a:r>
              <a:rPr lang="en-US" altLang="en-US" sz="2800" b="1">
                <a:solidFill>
                  <a:srgbClr val="0000FF"/>
                </a:solidFill>
                <a:latin typeface="Times" pitchFamily="2" charset="0"/>
              </a:rPr>
              <a:t> (Earth to Moon)</a:t>
            </a:r>
            <a:endParaRPr lang="en-US" altLang="en-US" sz="2800">
              <a:solidFill>
                <a:srgbClr val="0000FF"/>
              </a:solidFill>
              <a:latin typeface="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FF"/>
              </a:solidFill>
              <a:latin typeface="Times" pitchFamily="2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00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en-US" altLang="en-US" sz="2000" b="1">
                <a:solidFill>
                  <a:srgbClr val="0000FF"/>
                </a:solidFill>
                <a:latin typeface="Times" pitchFamily="2" charset="0"/>
              </a:rPr>
              <a:t>Implode with </a:t>
            </a:r>
            <a:r>
              <a:rPr lang="en-US" altLang="en-US" sz="2800" b="1">
                <a:solidFill>
                  <a:srgbClr val="0000FF"/>
                </a:solidFill>
                <a:latin typeface="Times" pitchFamily="2" charset="0"/>
              </a:rPr>
              <a:t>10</a:t>
            </a:r>
            <a:r>
              <a:rPr lang="en-US" altLang="en-US" sz="2800" b="1" baseline="30000">
                <a:solidFill>
                  <a:srgbClr val="0000FF"/>
                </a:solidFill>
                <a:latin typeface="Times" pitchFamily="2" charset="0"/>
              </a:rPr>
              <a:t>12</a:t>
            </a:r>
            <a:r>
              <a:rPr lang="en-US" altLang="en-US" sz="2000" b="1">
                <a:solidFill>
                  <a:srgbClr val="0000FF"/>
                </a:solidFill>
                <a:latin typeface="Times" pitchFamily="2" charset="0"/>
              </a:rPr>
              <a:t> [= (10</a:t>
            </a:r>
            <a:r>
              <a:rPr lang="en-US" altLang="en-US" sz="2000" b="1" baseline="30000">
                <a:solidFill>
                  <a:srgbClr val="0000FF"/>
                </a:solidFill>
                <a:latin typeface="Times" pitchFamily="2" charset="0"/>
              </a:rPr>
              <a:t>5</a:t>
            </a:r>
            <a:r>
              <a:rPr lang="en-US" altLang="en-US" sz="2000" b="1">
                <a:solidFill>
                  <a:srgbClr val="0000FF"/>
                </a:solidFill>
                <a:latin typeface="Times" pitchFamily="2" charset="0"/>
              </a:rPr>
              <a:t>/10)</a:t>
            </a:r>
            <a:r>
              <a:rPr lang="en-US" altLang="en-US" sz="2000" b="1" baseline="30000">
                <a:solidFill>
                  <a:srgbClr val="0000FF"/>
                </a:solidFill>
                <a:latin typeface="Times" pitchFamily="2" charset="0"/>
              </a:rPr>
              <a:t>3</a:t>
            </a:r>
            <a:r>
              <a:rPr lang="en-US" altLang="en-US" sz="2000" b="1">
                <a:solidFill>
                  <a:srgbClr val="0000FF"/>
                </a:solidFill>
                <a:latin typeface="Times" pitchFamily="2" charset="0"/>
              </a:rPr>
              <a:t> ]times greater energy in the bank</a:t>
            </a: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7FF46DC3-8360-A7DE-729A-AA7D89F5B5AF}"/>
              </a:ext>
            </a:extLst>
          </p:cNvPr>
          <p:cNvGrpSpPr>
            <a:grpSpLocks/>
          </p:cNvGrpSpPr>
          <p:nvPr/>
        </p:nvGrpSpPr>
        <p:grpSpPr bwMode="auto">
          <a:xfrm>
            <a:off x="1711325" y="3983038"/>
            <a:ext cx="5181600" cy="2057400"/>
            <a:chOff x="1287" y="2293"/>
            <a:chExt cx="3264" cy="1296"/>
          </a:xfrm>
        </p:grpSpPr>
        <p:sp>
          <p:nvSpPr>
            <p:cNvPr id="158725" name="Oval 5">
              <a:extLst>
                <a:ext uri="{FF2B5EF4-FFF2-40B4-BE49-F238E27FC236}">
                  <a16:creationId xmlns:a16="http://schemas.microsoft.com/office/drawing/2014/main" id="{0CA9D7C2-0E34-2194-A387-DC4B1DF14A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3" y="2917"/>
              <a:ext cx="144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800">
                <a:latin typeface="Sand" charset="0"/>
              </a:endParaRPr>
            </a:p>
          </p:txBody>
        </p:sp>
        <p:sp>
          <p:nvSpPr>
            <p:cNvPr id="158726" name="Oval 6">
              <a:extLst>
                <a:ext uri="{FF2B5EF4-FFF2-40B4-BE49-F238E27FC236}">
                  <a16:creationId xmlns:a16="http://schemas.microsoft.com/office/drawing/2014/main" id="{68F30DAE-6814-2C12-4C3A-0490E845E2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1" y="2293"/>
              <a:ext cx="1440" cy="1296"/>
            </a:xfrm>
            <a:prstGeom prst="ellipse">
              <a:avLst/>
            </a:prstGeom>
            <a:solidFill>
              <a:srgbClr val="FFC5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800">
                <a:latin typeface="Sand" charset="0"/>
              </a:endParaRPr>
            </a:p>
          </p:txBody>
        </p:sp>
        <p:sp>
          <p:nvSpPr>
            <p:cNvPr id="158727" name="AutoShape 7">
              <a:extLst>
                <a:ext uri="{FF2B5EF4-FFF2-40B4-BE49-F238E27FC236}">
                  <a16:creationId xmlns:a16="http://schemas.microsoft.com/office/drawing/2014/main" id="{2A6A9EDF-E2CC-D5C8-D830-4DA086691B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5" y="2869"/>
              <a:ext cx="1008" cy="192"/>
            </a:xfrm>
            <a:prstGeom prst="rightArrow">
              <a:avLst>
                <a:gd name="adj1" fmla="val 50000"/>
                <a:gd name="adj2" fmla="val 13125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800">
                <a:latin typeface="Sand" charset="0"/>
              </a:endParaRPr>
            </a:p>
          </p:txBody>
        </p:sp>
        <p:sp>
          <p:nvSpPr>
            <p:cNvPr id="158728" name="Text Box 8">
              <a:extLst>
                <a:ext uri="{FF2B5EF4-FFF2-40B4-BE49-F238E27FC236}">
                  <a16:creationId xmlns:a16="http://schemas.microsoft.com/office/drawing/2014/main" id="{AA48F7C4-48B5-21DC-D3EB-9EA97ACCAC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7" y="2485"/>
              <a:ext cx="59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accent2"/>
                  </a:solidFill>
                  <a:latin typeface="Times" pitchFamily="2" charset="0"/>
                </a:rPr>
                <a:t>Earth</a:t>
              </a:r>
            </a:p>
          </p:txBody>
        </p:sp>
        <p:sp>
          <p:nvSpPr>
            <p:cNvPr id="158729" name="Text Box 9">
              <a:extLst>
                <a:ext uri="{FF2B5EF4-FFF2-40B4-BE49-F238E27FC236}">
                  <a16:creationId xmlns:a16="http://schemas.microsoft.com/office/drawing/2014/main" id="{30BAE76B-73F0-EE35-4AE3-5125A86345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3" y="2475"/>
              <a:ext cx="43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rgbClr val="FF0000"/>
                  </a:solidFill>
                  <a:latin typeface="Times" pitchFamily="2" charset="0"/>
                </a:rPr>
                <a:t>Sun</a:t>
              </a:r>
            </a:p>
          </p:txBody>
        </p:sp>
        <p:grpSp>
          <p:nvGrpSpPr>
            <p:cNvPr id="158730" name="Group 10">
              <a:extLst>
                <a:ext uri="{FF2B5EF4-FFF2-40B4-BE49-F238E27FC236}">
                  <a16:creationId xmlns:a16="http://schemas.microsoft.com/office/drawing/2014/main" id="{403FFCDA-A1B9-2C2A-6706-E6F1B04EAD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10" y="3348"/>
              <a:ext cx="1200" cy="144"/>
              <a:chOff x="1527" y="3973"/>
              <a:chExt cx="1200" cy="144"/>
            </a:xfrm>
          </p:grpSpPr>
          <p:sp>
            <p:nvSpPr>
              <p:cNvPr id="158731" name="AutoShape 11">
                <a:extLst>
                  <a:ext uri="{FF2B5EF4-FFF2-40B4-BE49-F238E27FC236}">
                    <a16:creationId xmlns:a16="http://schemas.microsoft.com/office/drawing/2014/main" id="{65AF51EE-32B8-0F15-554B-CA1F4C5769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7" y="3973"/>
                <a:ext cx="960" cy="144"/>
              </a:xfrm>
              <a:prstGeom prst="leftArrow">
                <a:avLst>
                  <a:gd name="adj1" fmla="val 50000"/>
                  <a:gd name="adj2" fmla="val 166667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800">
                  <a:latin typeface="Sand" charset="0"/>
                </a:endParaRPr>
              </a:p>
            </p:txBody>
          </p:sp>
          <p:sp>
            <p:nvSpPr>
              <p:cNvPr id="158732" name="Oval 12">
                <a:extLst>
                  <a:ext uri="{FF2B5EF4-FFF2-40B4-BE49-F238E27FC236}">
                    <a16:creationId xmlns:a16="http://schemas.microsoft.com/office/drawing/2014/main" id="{CEA100F7-6BD3-D63F-3735-6B4B6651D1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7" y="3973"/>
                <a:ext cx="144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800">
                  <a:latin typeface="Sand" charset="0"/>
                </a:endParaRPr>
              </a:p>
            </p:txBody>
          </p:sp>
        </p:grpSp>
      </p:grpSp>
      <p:sp>
        <p:nvSpPr>
          <p:cNvPr id="158724" name="Footer Placeholder 13">
            <a:extLst>
              <a:ext uri="{FF2B5EF4-FFF2-40B4-BE49-F238E27FC236}">
                <a16:creationId xmlns:a16="http://schemas.microsoft.com/office/drawing/2014/main" id="{5094F528-689C-ED97-58E1-890EF7B4A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898989"/>
                </a:solidFill>
                <a:latin typeface="Sand" charset="0"/>
              </a:rPr>
              <a:t>Not for Dissemination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Slide Number Placeholder 2">
            <a:extLst>
              <a:ext uri="{FF2B5EF4-FFF2-40B4-BE49-F238E27FC236}">
                <a16:creationId xmlns:a16="http://schemas.microsoft.com/office/drawing/2014/main" id="{8402C860-5E43-0259-8114-19A31C0847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817EC88-853C-C743-8728-824C77CC6D52}" type="slidenum">
              <a:rPr lang="en-US" altLang="en-US" sz="1000" b="0" smtClean="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47</a:t>
            </a:fld>
            <a:endParaRPr lang="en-US" altLang="en-US" sz="1000" b="0">
              <a:solidFill>
                <a:schemeClr val="tx2"/>
              </a:solidFill>
            </a:endParaRPr>
          </a:p>
        </p:txBody>
      </p:sp>
      <p:pic>
        <p:nvPicPr>
          <p:cNvPr id="149506" name="Picture 2">
            <a:extLst>
              <a:ext uri="{FF2B5EF4-FFF2-40B4-BE49-F238E27FC236}">
                <a16:creationId xmlns:a16="http://schemas.microsoft.com/office/drawing/2014/main" id="{9F05081D-C889-7F0A-4C80-075FA894FC2F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745" y="1080655"/>
            <a:ext cx="7485063" cy="4010025"/>
          </a:xfrm>
          <a:noFill/>
        </p:spPr>
      </p:pic>
      <p:sp>
        <p:nvSpPr>
          <p:cNvPr id="149507" name="Text Box 3">
            <a:extLst>
              <a:ext uri="{FF2B5EF4-FFF2-40B4-BE49-F238E27FC236}">
                <a16:creationId xmlns:a16="http://schemas.microsoft.com/office/drawing/2014/main" id="{DAC03BBD-74F0-3284-35B6-2459A248C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1600200"/>
            <a:ext cx="709613" cy="4572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2" charset="2"/>
              <a:buChar char="·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0">
                <a:solidFill>
                  <a:srgbClr val="EAEAEA"/>
                </a:solidFill>
                <a:latin typeface="Times New Roman" panose="02020603050405020304" pitchFamily="18" charset="0"/>
              </a:rPr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23707769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1D1686-5B5F-76FA-BEBC-2FA97486B77C}"/>
              </a:ext>
            </a:extLst>
          </p:cNvPr>
          <p:cNvSpPr txBox="1"/>
          <p:nvPr/>
        </p:nvSpPr>
        <p:spPr>
          <a:xfrm>
            <a:off x="1840693" y="16639"/>
            <a:ext cx="6114775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ea typeface="ＭＳ Ｐゴシック" pitchFamily="-107" charset="-128"/>
              </a:rPr>
              <a:t>HUNTING UNDERWATER WITH BUBBLE (SUN) POWER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6F9EFF-D3A8-98BE-03FD-EB8D529B3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88950"/>
            <a:ext cx="7693025" cy="593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DE572C-3452-556D-5374-42FC622FD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176338"/>
            <a:ext cx="5387975" cy="408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1AC2B3-D0A7-7C99-F664-AD18927330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1155700"/>
            <a:ext cx="6488112" cy="450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801AFF-729D-D520-7166-191C22761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1155700"/>
            <a:ext cx="7539037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4F4A6D-7577-E243-6580-97AABF3716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809625"/>
            <a:ext cx="9375775" cy="694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935645-63A5-5025-F097-7138C9E529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687638"/>
            <a:ext cx="86360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4A8A96D-2480-696C-B9DC-A7B7B80A1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6800" y="6492877"/>
            <a:ext cx="7086600" cy="365124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151">
                <a:ln>
                  <a:solidFill>
                    <a:schemeClr val="bg2">
                      <a:lumMod val="90000"/>
                    </a:schemeClr>
                  </a:solidFill>
                </a:ln>
                <a:latin typeface="+mn-lt"/>
                <a:ea typeface="+mn-ea"/>
              </a:rPr>
              <a:t>Not for Dissemination </a:t>
            </a:r>
            <a:endParaRPr lang="en-US" spc="151" dirty="0">
              <a:ln>
                <a:solidFill>
                  <a:schemeClr val="bg2">
                    <a:lumMod val="90000"/>
                  </a:schemeClr>
                </a:solidFill>
              </a:ln>
              <a:latin typeface="+mn-lt"/>
              <a:ea typeface="+mn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3FB77B-3A8C-0A9C-DC21-3188B37EC6E7}"/>
              </a:ext>
            </a:extLst>
          </p:cNvPr>
          <p:cNvSpPr txBox="1"/>
          <p:nvPr/>
        </p:nvSpPr>
        <p:spPr>
          <a:xfrm>
            <a:off x="508000" y="2687819"/>
            <a:ext cx="7645400" cy="120032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7200" dirty="0">
                <a:solidFill>
                  <a:srgbClr val="FF0000"/>
                </a:solidFill>
              </a:rPr>
              <a:t>LUNCH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4BAD6D-C755-85A4-3195-D5580A89A954}"/>
              </a:ext>
            </a:extLst>
          </p:cNvPr>
          <p:cNvSpPr txBox="1"/>
          <p:nvPr/>
        </p:nvSpPr>
        <p:spPr>
          <a:xfrm>
            <a:off x="573948" y="807549"/>
            <a:ext cx="8037457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Fission vs Fusion – Background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Lure &amp; Challenges of Nuclear Fusion re: Power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Fusion History Timeline - </a:t>
            </a:r>
            <a:r>
              <a:rPr lang="en-US" sz="2000" b="1" dirty="0">
                <a:solidFill>
                  <a:schemeClr val="accent2"/>
                </a:solidFill>
              </a:rPr>
              <a:t>Hot</a:t>
            </a:r>
            <a:r>
              <a:rPr lang="en-US" sz="2000" dirty="0">
                <a:solidFill>
                  <a:srgbClr val="FF0000"/>
                </a:solidFill>
              </a:rPr>
              <a:t> &amp; </a:t>
            </a:r>
            <a:r>
              <a:rPr lang="en-US" sz="2000" b="1" dirty="0">
                <a:solidFill>
                  <a:srgbClr val="0070C0"/>
                </a:solidFill>
              </a:rPr>
              <a:t>Cold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Reality Check re: Break-Even Definitions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Recent NIF (8/21) Press Euphoria – What/To Whom is the Real Message?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Current Status &amp; thrusts re: Thermonuclear Fusion Energy Generation</a:t>
            </a:r>
          </a:p>
          <a:p>
            <a:r>
              <a:rPr lang="en-US" sz="2000" dirty="0">
                <a:solidFill>
                  <a:srgbClr val="FF0000"/>
                </a:solidFill>
              </a:rPr>
              <a:t>	- </a:t>
            </a:r>
            <a:r>
              <a:rPr lang="en-US" sz="2000" dirty="0">
                <a:solidFill>
                  <a:srgbClr val="0070C0"/>
                </a:solidFill>
              </a:rPr>
              <a:t>Public Sector (ITER/NIF/Z-P/IEC)</a:t>
            </a:r>
          </a:p>
          <a:p>
            <a:r>
              <a:rPr lang="en-US" sz="2000" dirty="0">
                <a:solidFill>
                  <a:srgbClr val="0070C0"/>
                </a:solidFill>
              </a:rPr>
              <a:t>	- Race from Private Sector (SPARC-MIT, FL, GF,..)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Caution-Views of Skeptics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Fundamental Challenges to be Overcome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Successful/Proposed Fusion-Fission Spinoff Applications</a:t>
            </a:r>
          </a:p>
          <a:p>
            <a:pPr marL="457200" indent="-457200">
              <a:buFontTx/>
              <a:buChar char="-"/>
            </a:pP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B8BF45-6205-C13E-9FD7-8CDB503E0CB0}"/>
              </a:ext>
            </a:extLst>
          </p:cNvPr>
          <p:cNvSpPr txBox="1"/>
          <p:nvPr/>
        </p:nvSpPr>
        <p:spPr>
          <a:xfrm>
            <a:off x="1985832" y="65163"/>
            <a:ext cx="3898696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Lecture Topics (Top Level)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139407" y="0"/>
            <a:ext cx="886912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9pPr>
          </a:lstStyle>
          <a:p>
            <a:r>
              <a:rPr lang="en-US" altLang="en-US" sz="3200">
                <a:solidFill>
                  <a:srgbClr val="FF0000"/>
                </a:solidFill>
                <a:latin typeface="Arial Black" charset="0"/>
              </a:rPr>
              <a:t>Nuclear Technology Evolution Primer</a:t>
            </a:r>
            <a:endParaRPr lang="en-US" altLang="en-US" sz="3200" i="1" dirty="0">
              <a:solidFill>
                <a:srgbClr val="FF0000"/>
              </a:solidFill>
              <a:latin typeface="Arial Black" charset="0"/>
            </a:endParaRP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139407" y="979488"/>
            <a:ext cx="9201301" cy="655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Sand" charset="0"/>
                <a:ea typeface="ＭＳ Ｐゴシック" charset="-128"/>
              </a:defRPr>
            </a:lvl9pPr>
          </a:lstStyle>
          <a:p>
            <a:r>
              <a:rPr lang="en-US" altLang="en-US" dirty="0"/>
              <a:t>~500BC	“Atom”; Smallest indivisible object </a:t>
            </a:r>
            <a:r>
              <a:rPr lang="en-US" altLang="en-US" dirty="0">
                <a:sym typeface="Wingdings"/>
              </a:rPr>
              <a:t>Stable</a:t>
            </a:r>
            <a:endParaRPr lang="en-US" altLang="en-US" dirty="0"/>
          </a:p>
          <a:p>
            <a:r>
              <a:rPr lang="en-US" altLang="en-US" dirty="0"/>
              <a:t>1890s		“Radioactivity” </a:t>
            </a:r>
            <a:r>
              <a:rPr lang="en-US" altLang="en-US" dirty="0">
                <a:sym typeface="Wingdings"/>
              </a:rPr>
              <a:t></a:t>
            </a:r>
            <a:r>
              <a:rPr lang="en-US" altLang="en-US" dirty="0"/>
              <a:t> Not all atoms are stable</a:t>
            </a:r>
          </a:p>
          <a:p>
            <a:r>
              <a:rPr lang="en-US" altLang="en-US" dirty="0"/>
              <a:t>		Concept of Nucleus/Nucleons (~10</a:t>
            </a:r>
            <a:r>
              <a:rPr lang="en-US" altLang="en-US" baseline="30000" dirty="0"/>
              <a:t>-15</a:t>
            </a:r>
            <a:r>
              <a:rPr lang="en-US" altLang="en-US" dirty="0"/>
              <a:t> m scales)</a:t>
            </a:r>
          </a:p>
          <a:p>
            <a:r>
              <a:rPr lang="en-US" altLang="en-US" dirty="0"/>
              <a:t>1934		</a:t>
            </a:r>
            <a:r>
              <a:rPr lang="en-US" altLang="en-US" dirty="0">
                <a:solidFill>
                  <a:srgbClr val="0070C0"/>
                </a:solidFill>
              </a:rPr>
              <a:t>Nuclear Fusion </a:t>
            </a:r>
            <a:r>
              <a:rPr lang="en-US" altLang="en-US" dirty="0">
                <a:solidFill>
                  <a:srgbClr val="0070C0"/>
                </a:solidFill>
                <a:sym typeface="Wingdings"/>
              </a:rPr>
              <a:t> x10</a:t>
            </a:r>
            <a:r>
              <a:rPr lang="en-US" altLang="en-US" baseline="30000" dirty="0">
                <a:solidFill>
                  <a:srgbClr val="0070C0"/>
                </a:solidFill>
                <a:sym typeface="Wingdings"/>
              </a:rPr>
              <a:t>6</a:t>
            </a:r>
            <a:r>
              <a:rPr lang="en-US" altLang="en-US" dirty="0">
                <a:solidFill>
                  <a:srgbClr val="0070C0"/>
                </a:solidFill>
                <a:sym typeface="Wingdings"/>
              </a:rPr>
              <a:t> Combustion</a:t>
            </a:r>
          </a:p>
          <a:p>
            <a:r>
              <a:rPr lang="en-US" altLang="en-US" dirty="0"/>
              <a:t>1930s		“Artificial Radioactivity”; </a:t>
            </a:r>
            <a:r>
              <a:rPr lang="en-US" altLang="en-US" dirty="0">
                <a:solidFill>
                  <a:srgbClr val="0070C0"/>
                </a:solidFill>
              </a:rPr>
              <a:t>Controlled Fission</a:t>
            </a:r>
          </a:p>
          <a:p>
            <a:r>
              <a:rPr lang="en-US" altLang="en-US" dirty="0"/>
              <a:t>		</a:t>
            </a:r>
            <a:r>
              <a:rPr lang="en-US" altLang="en-US" dirty="0">
                <a:sym typeface="Wingdings"/>
              </a:rPr>
              <a:t> Create New Elements-Isotopes at Will</a:t>
            </a:r>
          </a:p>
          <a:p>
            <a:r>
              <a:rPr lang="en-US" altLang="en-US" dirty="0">
                <a:sym typeface="Wingdings"/>
              </a:rPr>
              <a:t>1940s		 WMDs; “Unlimited” Energy/Destruction </a:t>
            </a:r>
            <a:r>
              <a:rPr lang="en-US" altLang="en-US" dirty="0" err="1">
                <a:sym typeface="Wingdings"/>
              </a:rPr>
              <a:t>Potl</a:t>
            </a:r>
            <a:r>
              <a:rPr lang="en-US" altLang="en-US" dirty="0">
                <a:sym typeface="Wingdings"/>
              </a:rPr>
              <a:t>.</a:t>
            </a:r>
          </a:p>
          <a:p>
            <a:r>
              <a:rPr lang="en-US" altLang="en-US" dirty="0">
                <a:sym typeface="Wingdings"/>
              </a:rPr>
              <a:t>1950s+	Recognitions:  Radiation alters (mutates) cells</a:t>
            </a:r>
          </a:p>
          <a:p>
            <a:r>
              <a:rPr lang="en-US" altLang="en-US" dirty="0">
                <a:sym typeface="Wingdings"/>
              </a:rPr>
              <a:t>		</a:t>
            </a:r>
            <a:r>
              <a:rPr lang="en-US" altLang="en-US" dirty="0">
                <a:solidFill>
                  <a:srgbClr val="FF0000"/>
                </a:solidFill>
                <a:sym typeface="Wingdings"/>
              </a:rPr>
              <a:t>Un-Controlled</a:t>
            </a:r>
            <a:r>
              <a:rPr lang="en-US" altLang="en-US" dirty="0">
                <a:sym typeface="Wingdings"/>
              </a:rPr>
              <a:t>: Cancer/Stop </a:t>
            </a:r>
            <a:r>
              <a:rPr lang="en-US" altLang="en-US" dirty="0" err="1">
                <a:sym typeface="Wingdings"/>
              </a:rPr>
              <a:t>Division</a:t>
            </a:r>
            <a:r>
              <a:rPr lang="en-US" altLang="en-US" i="1" dirty="0" err="1">
                <a:solidFill>
                  <a:srgbClr val="C00000"/>
                </a:solidFill>
                <a:sym typeface="Wingdings"/>
              </a:rPr>
              <a:t>Death</a:t>
            </a:r>
            <a:endParaRPr lang="en-US" altLang="en-US" i="1" dirty="0">
              <a:solidFill>
                <a:srgbClr val="C00000"/>
              </a:solidFill>
              <a:sym typeface="Wingdings"/>
            </a:endParaRPr>
          </a:p>
          <a:p>
            <a:r>
              <a:rPr lang="en-US" altLang="en-US" dirty="0">
                <a:sym typeface="Wingdings"/>
              </a:rPr>
              <a:t>		</a:t>
            </a:r>
            <a:r>
              <a:rPr lang="en-US" altLang="en-US" dirty="0">
                <a:solidFill>
                  <a:srgbClr val="FF0000"/>
                </a:solidFill>
                <a:sym typeface="Wingdings"/>
              </a:rPr>
              <a:t>Controlled</a:t>
            </a:r>
            <a:r>
              <a:rPr lang="en-US" altLang="en-US" dirty="0">
                <a:sym typeface="Wingdings"/>
              </a:rPr>
              <a:t>:  </a:t>
            </a:r>
            <a:r>
              <a:rPr lang="en-US" altLang="en-US" b="1" i="1" dirty="0">
                <a:solidFill>
                  <a:srgbClr val="008000"/>
                </a:solidFill>
                <a:sym typeface="Wingdings"/>
              </a:rPr>
              <a:t>Desirable</a:t>
            </a:r>
            <a:r>
              <a:rPr lang="en-US" altLang="en-US" dirty="0">
                <a:sym typeface="Wingdings"/>
              </a:rPr>
              <a:t> Outcomes</a:t>
            </a:r>
          </a:p>
          <a:p>
            <a:r>
              <a:rPr lang="en-US" altLang="en-US" dirty="0">
                <a:sym typeface="Wingdings"/>
              </a:rPr>
              <a:t>				</a:t>
            </a:r>
            <a:r>
              <a:rPr lang="en-US" altLang="en-US" dirty="0">
                <a:sym typeface="Wingdings" pitchFamily="2" charset="2"/>
              </a:rPr>
              <a:t> </a:t>
            </a:r>
            <a:r>
              <a:rPr lang="en-US" altLang="en-US" b="1" i="1" dirty="0">
                <a:solidFill>
                  <a:srgbClr val="0070C0"/>
                </a:solidFill>
                <a:sym typeface="Wingdings" pitchFamily="2" charset="2"/>
              </a:rPr>
              <a:t>Energy “too cheap to meter”</a:t>
            </a:r>
          </a:p>
          <a:p>
            <a:endParaRPr lang="en-US" altLang="en-US" dirty="0">
              <a:sym typeface="Wingdings"/>
            </a:endParaRPr>
          </a:p>
          <a:p>
            <a:r>
              <a:rPr lang="en-US" altLang="en-US" dirty="0">
                <a:solidFill>
                  <a:srgbClr val="FF0000"/>
                </a:solidFill>
                <a:sym typeface="Wingdings"/>
              </a:rPr>
              <a:t>Present:</a:t>
            </a:r>
            <a:r>
              <a:rPr lang="en-US" altLang="en-US" dirty="0">
                <a:sym typeface="Wingdings"/>
              </a:rPr>
              <a:t>	</a:t>
            </a:r>
            <a:r>
              <a:rPr lang="en-US" altLang="en-US" dirty="0">
                <a:solidFill>
                  <a:srgbClr val="FF0000"/>
                </a:solidFill>
                <a:sym typeface="Wingdings"/>
              </a:rPr>
              <a:t>Technological Expansion in All Walks of Life ($2T) 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 rot="21244300">
            <a:off x="3352800" y="3099137"/>
            <a:ext cx="2895600" cy="10668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24" name="Picture 8" descr="C:\Documents and Settings\kollar\Local Settings\Temporary Internet Files\Content.IE5\AP072I84\MCj02155500000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336800"/>
            <a:ext cx="381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4463" y="136690"/>
            <a:ext cx="5441674" cy="914400"/>
          </a:xfrm>
          <a:solidFill>
            <a:srgbClr val="0070C0"/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i="1" dirty="0">
                <a:solidFill>
                  <a:schemeClr val="bg1"/>
                </a:solidFill>
                <a:ea typeface="+mj-ea"/>
              </a:rPr>
              <a:t>Energy Equivalence</a:t>
            </a:r>
          </a:p>
        </p:txBody>
      </p:sp>
      <p:sp>
        <p:nvSpPr>
          <p:cNvPr id="65542" name="Slide Number Placeholder 3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204200" y="6477000"/>
            <a:ext cx="733425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88986E45-3D56-6546-85BB-A33920996839}" type="slidenum">
              <a:rPr lang="en-US" altLang="x-none">
                <a:solidFill>
                  <a:srgbClr val="3F3F3F"/>
                </a:solidFill>
              </a:rPr>
              <a:pPr/>
              <a:t>7</a:t>
            </a:fld>
            <a:endParaRPr lang="en-US" altLang="x-none">
              <a:solidFill>
                <a:srgbClr val="3F3F3F"/>
              </a:solidFill>
            </a:endParaRPr>
          </a:p>
        </p:txBody>
      </p:sp>
      <p:pic>
        <p:nvPicPr>
          <p:cNvPr id="2054" name="Picture 6" descr="C:\Documents and Settings\kollar\Local Settings\Temporary Internet Files\Content.IE5\AP072I84\MCj02336080000[1]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44"/>
          <a:stretch>
            <a:fillRect/>
          </a:stretch>
        </p:blipFill>
        <p:spPr bwMode="auto">
          <a:xfrm>
            <a:off x="228600" y="2114550"/>
            <a:ext cx="22860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C:\Documents and Settings\kollar\Local Settings\Temporary Internet Files\Content.IE5\AP072I84\MCj02155500000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336800"/>
            <a:ext cx="381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C:\Documents and Settings\kollar\Local Settings\Temporary Internet Files\Content.IE5\AP072I84\MCj02155500000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489200"/>
            <a:ext cx="381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 descr="C:\Documents and Settings\kollar\Local Settings\Temporary Internet Files\Content.IE5\AP072I84\MCj02155500000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794000"/>
            <a:ext cx="381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 descr="C:\Documents and Settings\kollar\Local Settings\Temporary Internet Files\Content.IE5\AP072I84\MCj02155500000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489200"/>
            <a:ext cx="381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 descr="C:\Documents and Settings\kollar\Local Settings\Temporary Internet Files\Content.IE5\AP072I84\MCj02155500000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73375"/>
            <a:ext cx="381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C:\Documents and Settings\kollar\Local Settings\Temporary Internet Files\Content.IE5\AP072I84\MCj02155500000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73375"/>
            <a:ext cx="381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C:\Documents and Settings\kollar\Local Settings\Temporary Internet Files\Content.IE5\AP072I84\MCj02155500000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641600"/>
            <a:ext cx="381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 descr="C:\Documents and Settings\kollar\Local Settings\Temporary Internet Files\Content.IE5\AP072I84\MCj02155500000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416175"/>
            <a:ext cx="381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 descr="C:\Documents and Settings\kollar\Local Settings\Temporary Internet Files\Content.IE5\AP072I84\MCj02155500000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489200"/>
            <a:ext cx="381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 descr="C:\Documents and Settings\kollar\Local Settings\Temporary Internet Files\Content.IE5\AP072I84\MCj02155500000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720975"/>
            <a:ext cx="381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" descr="C:\Documents and Settings\kollar\Local Settings\Temporary Internet Files\Content.IE5\AP072I84\MCj02155500000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25775"/>
            <a:ext cx="381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" descr="C:\Documents and Settings\kollar\Local Settings\Temporary Internet Files\Content.IE5\AP072I84\MCj02155500000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797175"/>
            <a:ext cx="381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C:\Documents and Settings\kollar\Local Settings\Temporary Internet Files\Content.IE5\PO065317\MCMP00372_0000[1].w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560513"/>
            <a:ext cx="1235075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C:\Documents and Settings\kollar\Local Settings\Temporary Internet Files\Content.IE5\AP072I84\MCj04380570000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3368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Equal 35"/>
          <p:cNvSpPr/>
          <p:nvPr/>
        </p:nvSpPr>
        <p:spPr>
          <a:xfrm>
            <a:off x="2667000" y="2895600"/>
            <a:ext cx="457200" cy="457200"/>
          </a:xfrm>
          <a:prstGeom prst="mathEqual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Equal 36"/>
          <p:cNvSpPr/>
          <p:nvPr/>
        </p:nvSpPr>
        <p:spPr>
          <a:xfrm>
            <a:off x="6400800" y="2870537"/>
            <a:ext cx="457200" cy="457200"/>
          </a:xfrm>
          <a:prstGeom prst="mathEqual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87275" y="4010561"/>
            <a:ext cx="2435218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eaLnBrk="1" hangingPunct="1">
              <a:defRPr/>
            </a:pPr>
            <a:r>
              <a:rPr lang="en-US" sz="2000" b="1" dirty="0">
                <a:ln w="50800"/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1000 </a:t>
            </a:r>
            <a:r>
              <a:rPr lang="en-US" sz="2000" b="1" dirty="0" err="1">
                <a:ln w="50800"/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MWe</a:t>
            </a:r>
            <a:endParaRPr lang="en-US" sz="2000" b="1" dirty="0">
              <a:ln w="50800"/>
              <a:solidFill>
                <a:schemeClr val="tx1">
                  <a:lumMod val="50000"/>
                  <a:lumOff val="50000"/>
                </a:schemeClr>
              </a:solidFill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  <a:p>
            <a:pPr algn="ctr" eaLnBrk="1" hangingPunct="1">
              <a:defRPr/>
            </a:pPr>
            <a:r>
              <a:rPr lang="en-US" sz="2000" b="1" dirty="0">
                <a:ln w="50800"/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Nuclear Power Plant</a:t>
            </a:r>
          </a:p>
          <a:p>
            <a:pPr algn="ctr" eaLnBrk="1" hangingPunct="1">
              <a:defRPr/>
            </a:pPr>
            <a:endParaRPr lang="en-US" sz="2000" b="1" dirty="0">
              <a:ln w="50800"/>
              <a:solidFill>
                <a:schemeClr val="tx1">
                  <a:lumMod val="50000"/>
                  <a:lumOff val="50000"/>
                </a:schemeClr>
              </a:solidFill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  <a:p>
            <a:pPr algn="ctr" eaLnBrk="1" hangingPunct="1">
              <a:defRPr/>
            </a:pPr>
            <a:r>
              <a:rPr lang="en-US" sz="2000" b="1" dirty="0">
                <a:ln w="50800"/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1 km</a:t>
            </a:r>
            <a:r>
              <a:rPr lang="en-US" sz="2000" b="1" baseline="30000" dirty="0">
                <a:ln w="50800"/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2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995905" y="4318337"/>
            <a:ext cx="1847622" cy="10156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eaLnBrk="1" hangingPunct="1">
              <a:defRPr/>
            </a:pPr>
            <a:r>
              <a:rPr lang="en-US" sz="2000" b="1" dirty="0">
                <a:ln w="50800"/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1000 Windmills</a:t>
            </a:r>
          </a:p>
          <a:p>
            <a:pPr algn="ctr" eaLnBrk="1" hangingPunct="1">
              <a:defRPr/>
            </a:pPr>
            <a:endParaRPr lang="en-US" sz="2000" b="1" dirty="0">
              <a:ln w="50800"/>
              <a:solidFill>
                <a:schemeClr val="tx1">
                  <a:lumMod val="50000"/>
                  <a:lumOff val="50000"/>
                </a:schemeClr>
              </a:solidFill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  <a:p>
            <a:pPr algn="ctr" eaLnBrk="1" hangingPunct="1">
              <a:defRPr/>
            </a:pPr>
            <a:r>
              <a:rPr lang="en-US" sz="2000" b="1" dirty="0">
                <a:ln w="50800"/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100 km</a:t>
            </a:r>
            <a:r>
              <a:rPr lang="en-US" sz="2000" b="1" baseline="30000" dirty="0">
                <a:ln w="50800"/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209372" y="4318337"/>
            <a:ext cx="1276311" cy="10156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eaLnBrk="1" hangingPunct="1">
              <a:defRPr/>
            </a:pPr>
            <a:r>
              <a:rPr lang="en-US" sz="2000" b="1" dirty="0">
                <a:ln w="50800"/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Solar Cells</a:t>
            </a:r>
          </a:p>
          <a:p>
            <a:pPr algn="ctr" eaLnBrk="1" hangingPunct="1">
              <a:defRPr/>
            </a:pPr>
            <a:endParaRPr lang="en-US" sz="2000" b="1" dirty="0">
              <a:ln w="50800"/>
              <a:solidFill>
                <a:schemeClr val="tx1">
                  <a:lumMod val="50000"/>
                  <a:lumOff val="50000"/>
                </a:schemeClr>
              </a:solidFill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  <a:p>
            <a:pPr algn="ctr" eaLnBrk="1" hangingPunct="1">
              <a:defRPr/>
            </a:pPr>
            <a:r>
              <a:rPr lang="en-US" sz="2000" b="1" dirty="0">
                <a:ln w="50800"/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5000 km</a:t>
            </a:r>
            <a:r>
              <a:rPr lang="en-US" sz="2000" b="1" baseline="30000" dirty="0">
                <a:ln w="50800"/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31430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522" name="Picture 2" descr="Overview image">
            <a:extLst>
              <a:ext uri="{FF2B5EF4-FFF2-40B4-BE49-F238E27FC236}">
                <a16:creationId xmlns:a16="http://schemas.microsoft.com/office/drawing/2014/main" id="{5E64D1B1-AF52-22EA-E569-95164592D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398" y="1306724"/>
            <a:ext cx="699805" cy="96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B0C2D-4D41-284E-A598-F12BC5101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5909" y="6458257"/>
            <a:ext cx="1292251" cy="3530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4719EC-1026-A7AF-A584-129EA1FE8FAF}"/>
              </a:ext>
            </a:extLst>
          </p:cNvPr>
          <p:cNvSpPr txBox="1"/>
          <p:nvPr/>
        </p:nvSpPr>
        <p:spPr>
          <a:xfrm>
            <a:off x="50023" y="213261"/>
            <a:ext cx="8923340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HISTORY OF KEY NUCLEAR FISSION-FUSION DEVELOPMENTS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60E8EC-18CD-46A2-B37F-62A313EFE479}"/>
              </a:ext>
            </a:extLst>
          </p:cNvPr>
          <p:cNvSpPr txBox="1"/>
          <p:nvPr/>
        </p:nvSpPr>
        <p:spPr>
          <a:xfrm>
            <a:off x="348085" y="1179033"/>
            <a:ext cx="8441285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1920 -- Concept of H fusion (A. Eddington) Power in Stars</a:t>
            </a:r>
          </a:p>
          <a:p>
            <a:r>
              <a:rPr lang="en-US" sz="2000" dirty="0">
                <a:solidFill>
                  <a:srgbClr val="FF0000"/>
                </a:solidFill>
              </a:rPr>
              <a:t>1934</a:t>
            </a:r>
            <a:r>
              <a:rPr lang="en-US" sz="2000" dirty="0"/>
              <a:t> – </a:t>
            </a:r>
            <a:r>
              <a:rPr lang="en-US" sz="2000" dirty="0">
                <a:solidFill>
                  <a:srgbClr val="0070C0"/>
                </a:solidFill>
              </a:rPr>
              <a:t>M. Oliphant (MAUD) discovers nuclear (accelerator) fusion </a:t>
            </a:r>
            <a:r>
              <a:rPr lang="en-US" sz="2000" dirty="0">
                <a:solidFill>
                  <a:srgbClr val="FF0000"/>
                </a:solidFill>
              </a:rPr>
              <a:t>(Q &lt;&lt; 1)</a:t>
            </a:r>
          </a:p>
          <a:p>
            <a:r>
              <a:rPr lang="en-US" sz="2000" dirty="0">
                <a:solidFill>
                  <a:srgbClr val="FF0000"/>
                </a:solidFill>
              </a:rPr>
              <a:t>1939-45</a:t>
            </a:r>
            <a:r>
              <a:rPr lang="en-US" sz="2000" dirty="0"/>
              <a:t> – Nuclear Fission discovery, WMD (Pulsed), Reactors (Continuous) </a:t>
            </a:r>
          </a:p>
          <a:p>
            <a:r>
              <a:rPr lang="en-US" sz="2000" dirty="0"/>
              <a:t>1951-52 – Thermonuclear WMDs (</a:t>
            </a:r>
            <a:r>
              <a:rPr lang="en-US" sz="2000" dirty="0">
                <a:solidFill>
                  <a:srgbClr val="0070C0"/>
                </a:solidFill>
              </a:rPr>
              <a:t>Pulsed-Explosive Fusion Energy</a:t>
            </a:r>
            <a:r>
              <a:rPr lang="en-US" sz="2000" dirty="0"/>
              <a:t>)</a:t>
            </a:r>
            <a:r>
              <a:rPr lang="en-US" sz="2000" b="1" dirty="0">
                <a:solidFill>
                  <a:srgbClr val="FF0000"/>
                </a:solidFill>
                <a:sym typeface="Wingdings" pitchFamily="2" charset="2"/>
              </a:rPr>
              <a:t>Success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dirty="0"/>
              <a:t>1955-56 – Muon-Catalyzed Fusion (L. Alvarez) – </a:t>
            </a:r>
            <a:r>
              <a:rPr lang="en-US" sz="2000" b="1" i="1" dirty="0">
                <a:solidFill>
                  <a:srgbClr val="0070C0"/>
                </a:solidFill>
              </a:rPr>
              <a:t>“Cold Fusion” </a:t>
            </a:r>
            <a:r>
              <a:rPr lang="en-US" sz="2000" b="1" dirty="0">
                <a:solidFill>
                  <a:srgbClr val="0070C0"/>
                </a:solidFill>
              </a:rPr>
              <a:t>NYT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(Q &lt;&lt; 1 --$$)</a:t>
            </a:r>
          </a:p>
          <a:p>
            <a:r>
              <a:rPr lang="en-US" sz="2000" dirty="0"/>
              <a:t>	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	Focus Shifts </a:t>
            </a:r>
            <a:r>
              <a:rPr lang="en-US" sz="2000" b="1" dirty="0">
                <a:solidFill>
                  <a:srgbClr val="FF0000"/>
                </a:solidFill>
                <a:sym typeface="Wingdings" pitchFamily="2" charset="2"/>
              </a:rPr>
              <a:t> “Thermonuclear” Fusion 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dirty="0"/>
              <a:t>1959.. – First controlled thermonuclear fusion (LANL) </a:t>
            </a:r>
          </a:p>
          <a:p>
            <a:r>
              <a:rPr lang="en-US" sz="2000" dirty="0"/>
              <a:t>1985 – US/USSR/.. Joint collaboration</a:t>
            </a:r>
            <a:r>
              <a:rPr lang="en-US" sz="2000" dirty="0">
                <a:sym typeface="Wingdings" pitchFamily="2" charset="2"/>
              </a:rPr>
              <a:t></a:t>
            </a:r>
            <a:r>
              <a:rPr lang="en-US" sz="2000" dirty="0"/>
              <a:t> ITER (2013 - ?)</a:t>
            </a:r>
          </a:p>
          <a:p>
            <a:r>
              <a:rPr lang="en-US" sz="2000" dirty="0"/>
              <a:t>1995 – PPL Tokamak (</a:t>
            </a:r>
            <a:r>
              <a:rPr lang="en-US" sz="2000" dirty="0">
                <a:solidFill>
                  <a:srgbClr val="0070C0"/>
                </a:solidFill>
              </a:rPr>
              <a:t>Record 510M </a:t>
            </a:r>
            <a:r>
              <a:rPr lang="en-US" sz="2000" baseline="30000" dirty="0" err="1">
                <a:solidFill>
                  <a:srgbClr val="0070C0"/>
                </a:solidFill>
              </a:rPr>
              <a:t>o</a:t>
            </a:r>
            <a:r>
              <a:rPr lang="en-US" sz="2000" dirty="0" err="1">
                <a:solidFill>
                  <a:srgbClr val="0070C0"/>
                </a:solidFill>
              </a:rPr>
              <a:t>C</a:t>
            </a:r>
            <a:r>
              <a:rPr lang="en-US" sz="2000" dirty="0">
                <a:solidFill>
                  <a:srgbClr val="0070C0"/>
                </a:solidFill>
              </a:rPr>
              <a:t> Plasma</a:t>
            </a:r>
            <a:r>
              <a:rPr lang="en-US" sz="2000" dirty="0"/>
              <a:t>)</a:t>
            </a:r>
          </a:p>
          <a:p>
            <a:r>
              <a:rPr lang="en-US" sz="2000" dirty="0"/>
              <a:t>1996 – Comprehensive Nuclear Test Ban Treaty </a:t>
            </a:r>
            <a:r>
              <a:rPr lang="en-US" sz="2000" dirty="0">
                <a:solidFill>
                  <a:srgbClr val="FF0000"/>
                </a:solidFill>
              </a:rPr>
              <a:t>(CPBT) </a:t>
            </a:r>
            <a:r>
              <a:rPr lang="en-US" sz="2000" dirty="0">
                <a:solidFill>
                  <a:srgbClr val="FF0000"/>
                </a:solidFill>
                <a:sym typeface="Wingdings" pitchFamily="2" charset="2"/>
              </a:rPr>
              <a:t> Motivates NIF</a:t>
            </a:r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/>
              <a:t>1997 – NIF (Q=1.5; </a:t>
            </a:r>
            <a:r>
              <a:rPr lang="en-US" sz="2000" dirty="0">
                <a:solidFill>
                  <a:srgbClr val="0070C0"/>
                </a:solidFill>
              </a:rPr>
              <a:t>12/2021) First &amp; Only Scientific Break-Even with D-T fusion</a:t>
            </a:r>
          </a:p>
          <a:p>
            <a:r>
              <a:rPr lang="en-US" sz="2000" dirty="0"/>
              <a:t>2002 –Acoustic </a:t>
            </a:r>
            <a:r>
              <a:rPr lang="en-US" sz="2000" dirty="0">
                <a:solidFill>
                  <a:srgbClr val="0070C0"/>
                </a:solidFill>
              </a:rPr>
              <a:t>Inertial Confinement Bubble Nuclear Fusion </a:t>
            </a:r>
          </a:p>
          <a:p>
            <a:r>
              <a:rPr lang="en-US" sz="2000" dirty="0"/>
              <a:t>	(</a:t>
            </a:r>
            <a:r>
              <a:rPr lang="en-US" sz="2000" i="1" dirty="0"/>
              <a:t>Science</a:t>
            </a:r>
            <a:r>
              <a:rPr lang="en-US" sz="2000" dirty="0"/>
              <a:t>, 3/2002 --2017; </a:t>
            </a:r>
            <a:r>
              <a:rPr lang="en-US" sz="2000" i="1" dirty="0"/>
              <a:t>ORNL,RPI,SK,RAS</a:t>
            </a:r>
            <a:r>
              <a:rPr lang="en-US" sz="2000" dirty="0"/>
              <a:t>)</a:t>
            </a:r>
          </a:p>
          <a:p>
            <a:r>
              <a:rPr lang="en-US" sz="2000" dirty="0"/>
              <a:t>2000s </a:t>
            </a:r>
            <a:r>
              <a:rPr lang="en-US" sz="2000" dirty="0">
                <a:sym typeface="Wingdings" pitchFamily="2" charset="2"/>
              </a:rPr>
              <a:t>-  </a:t>
            </a:r>
            <a:r>
              <a:rPr lang="en-US" sz="2000" dirty="0">
                <a:solidFill>
                  <a:srgbClr val="0070C0"/>
                </a:solidFill>
                <a:sym typeface="Wingdings" pitchFamily="2" charset="2"/>
              </a:rPr>
              <a:t>Significant New Public-Private Sector Starts </a:t>
            </a:r>
          </a:p>
          <a:p>
            <a:r>
              <a:rPr lang="en-US" sz="2000" dirty="0">
                <a:sym typeface="Wingdings" pitchFamily="2" charset="2"/>
              </a:rPr>
              <a:t>	Fusion-Fission Hybrid Systems (Medical,…)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45247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Box 4">
            <a:extLst>
              <a:ext uri="{FF2B5EF4-FFF2-40B4-BE49-F238E27FC236}">
                <a16:creationId xmlns:a16="http://schemas.microsoft.com/office/drawing/2014/main" id="{F12E7BC1-5974-077B-CDA5-81B4105C0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88" y="204258"/>
            <a:ext cx="8572411" cy="830997"/>
          </a:xfrm>
          <a:prstGeom prst="rect">
            <a:avLst/>
          </a:prstGeom>
          <a:gradFill rotWithShape="1">
            <a:gsLst>
              <a:gs pos="0">
                <a:srgbClr val="FF9A99"/>
              </a:gs>
              <a:gs pos="100000">
                <a:srgbClr val="D1403C"/>
              </a:gs>
            </a:gsLst>
            <a:lin ang="5400000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FF"/>
                </a:solidFill>
              </a:rPr>
              <a:t>Fission is Trivial – Occurs Naturally / Needs Very Little Stimulus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FF"/>
                </a:solidFill>
              </a:rPr>
              <a:t>Fusion on Earth Must Find Way to Overcome Electrostatic Repulsion</a:t>
            </a:r>
          </a:p>
        </p:txBody>
      </p:sp>
      <p:sp>
        <p:nvSpPr>
          <p:cNvPr id="88068" name="Footer Placeholder 7">
            <a:extLst>
              <a:ext uri="{FF2B5EF4-FFF2-40B4-BE49-F238E27FC236}">
                <a16:creationId xmlns:a16="http://schemas.microsoft.com/office/drawing/2014/main" id="{6355E0B9-CBAD-09FE-A595-DB29CDFFC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898989"/>
                </a:solidFill>
                <a:latin typeface="Sand" charset="0"/>
              </a:rPr>
              <a:t>Not for Dissemination </a:t>
            </a:r>
          </a:p>
        </p:txBody>
      </p:sp>
      <p:pic>
        <p:nvPicPr>
          <p:cNvPr id="1026" name="Picture 2" descr="energy - Is iron the most stable element in the periodic table ...">
            <a:extLst>
              <a:ext uri="{FF2B5EF4-FFF2-40B4-BE49-F238E27FC236}">
                <a16:creationId xmlns:a16="http://schemas.microsoft.com/office/drawing/2014/main" id="{E1AA1497-4D42-B6A3-536E-7357DA11C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49" y="1295398"/>
            <a:ext cx="6162615" cy="494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C2CC483-4781-A049-8C9B-E7552C0C9ECD}"/>
              </a:ext>
            </a:extLst>
          </p:cNvPr>
          <p:cNvCxnSpPr/>
          <p:nvPr/>
        </p:nvCxnSpPr>
        <p:spPr>
          <a:xfrm flipH="1" flipV="1">
            <a:off x="3488267" y="1921933"/>
            <a:ext cx="3335866" cy="7027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3A914E-809C-0649-0CEB-ACF3A1234180}"/>
              </a:ext>
            </a:extLst>
          </p:cNvPr>
          <p:cNvCxnSpPr>
            <a:cxnSpLocks/>
          </p:cNvCxnSpPr>
          <p:nvPr/>
        </p:nvCxnSpPr>
        <p:spPr>
          <a:xfrm flipV="1">
            <a:off x="1854200" y="2273300"/>
            <a:ext cx="651933" cy="32893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D0ECE3F-2908-442C-120A-54045A4CFCD0}"/>
              </a:ext>
            </a:extLst>
          </p:cNvPr>
          <p:cNvSpPr txBox="1"/>
          <p:nvPr/>
        </p:nvSpPr>
        <p:spPr>
          <a:xfrm>
            <a:off x="5217958" y="2531534"/>
            <a:ext cx="178779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u="sng" dirty="0">
                <a:solidFill>
                  <a:srgbClr val="FF0000"/>
                </a:solidFill>
                <a:latin typeface="+mj-lt"/>
              </a:rPr>
              <a:t>Fission (Sun-like)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+mj-lt"/>
              </a:rPr>
              <a:t>Spontaneous </a:t>
            </a:r>
          </a:p>
          <a:p>
            <a:r>
              <a:rPr lang="en-US" sz="1200" dirty="0">
                <a:solidFill>
                  <a:srgbClr val="FF0000"/>
                </a:solidFill>
                <a:latin typeface="+mj-lt"/>
              </a:rPr>
              <a:t>(~10</a:t>
            </a:r>
            <a:r>
              <a:rPr lang="en-US" sz="1200" baseline="30000" dirty="0">
                <a:solidFill>
                  <a:srgbClr val="FF0000"/>
                </a:solidFill>
                <a:latin typeface="+mj-lt"/>
              </a:rPr>
              <a:t>12</a:t>
            </a:r>
            <a:r>
              <a:rPr lang="en-US" sz="1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+mj-lt"/>
              </a:rPr>
              <a:t>fiss</a:t>
            </a:r>
            <a:r>
              <a:rPr lang="en-US" sz="1200" dirty="0">
                <a:solidFill>
                  <a:srgbClr val="FF0000"/>
                </a:solidFill>
                <a:latin typeface="+mj-lt"/>
              </a:rPr>
              <a:t>./g/s Cf-252)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+mj-lt"/>
              </a:rPr>
              <a:t>n capture (</a:t>
            </a:r>
            <a:r>
              <a:rPr lang="en-US" sz="1800" dirty="0" err="1">
                <a:solidFill>
                  <a:srgbClr val="FF0000"/>
                </a:solidFill>
                <a:latin typeface="+mj-lt"/>
              </a:rPr>
              <a:t>En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2A7164-498D-8A98-7574-59E982BE242C}"/>
              </a:ext>
            </a:extLst>
          </p:cNvPr>
          <p:cNvSpPr txBox="1"/>
          <p:nvPr/>
        </p:nvSpPr>
        <p:spPr>
          <a:xfrm>
            <a:off x="-38099" y="2273300"/>
            <a:ext cx="16866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u="sng" dirty="0">
                <a:solidFill>
                  <a:srgbClr val="FF0000"/>
                </a:solidFill>
                <a:latin typeface="+mj-lt"/>
              </a:rPr>
              <a:t>Fusion</a:t>
            </a:r>
          </a:p>
          <a:p>
            <a:r>
              <a:rPr lang="en-US" sz="1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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+ + repulsion</a:t>
            </a:r>
          </a:p>
          <a:p>
            <a:r>
              <a:rPr lang="en-US" sz="1800" dirty="0">
                <a:solidFill>
                  <a:srgbClr val="FF0000"/>
                </a:solidFill>
                <a:latin typeface="+mj-lt"/>
              </a:rPr>
              <a:t>- 10-100 keV</a:t>
            </a:r>
          </a:p>
          <a:p>
            <a:r>
              <a:rPr lang="en-US" sz="1800" dirty="0">
                <a:solidFill>
                  <a:srgbClr val="FF0000"/>
                </a:solidFill>
                <a:latin typeface="+mj-lt"/>
              </a:rPr>
              <a:t>- 10</a:t>
            </a:r>
            <a:r>
              <a:rPr lang="en-US" sz="1800" baseline="30000" dirty="0">
                <a:solidFill>
                  <a:srgbClr val="FF0000"/>
                </a:solidFill>
                <a:latin typeface="+mj-lt"/>
              </a:rPr>
              <a:t>8-9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 K/10</a:t>
            </a:r>
            <a:r>
              <a:rPr lang="en-US" sz="1800" baseline="30000" dirty="0">
                <a:solidFill>
                  <a:srgbClr val="FF0000"/>
                </a:solidFill>
                <a:latin typeface="+mj-lt"/>
              </a:rPr>
              <a:t>6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 bar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CC"/>
      </a:lt1>
      <a:dk2>
        <a:srgbClr val="00673E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Blank Presentatio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San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Sand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eme1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Fireball">
  <a:themeElements>
    <a:clrScheme name="Fireball 1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CC00CC"/>
      </a:hlink>
      <a:folHlink>
        <a:srgbClr val="990099"/>
      </a:folHlink>
    </a:clrScheme>
    <a:fontScheme name="Firebal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Fireball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ball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bal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985903263C0941B11822AAD8E08CD2" ma:contentTypeVersion="4" ma:contentTypeDescription="Create a new document." ma:contentTypeScope="" ma:versionID="60b697c4ba9eb0c61fa1068470b7533e">
  <xsd:schema xmlns:xsd="http://www.w3.org/2001/XMLSchema" xmlns:xs="http://www.w3.org/2001/XMLSchema" xmlns:p="http://schemas.microsoft.com/office/2006/metadata/properties" xmlns:ns2="6a898b55-3d22-4995-bb6b-a1345381c1a7" targetNamespace="http://schemas.microsoft.com/office/2006/metadata/properties" ma:root="true" ma:fieldsID="89f7efd009259360bfdc7e8c7b78df3c" ns2:_="">
    <xsd:import namespace="6a898b55-3d22-4995-bb6b-a1345381c1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898b55-3d22-4995-bb6b-a1345381c1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84771A7-446B-4B02-8E28-108C6E118ECA}"/>
</file>

<file path=customXml/itemProps2.xml><?xml version="1.0" encoding="utf-8"?>
<ds:datastoreItem xmlns:ds="http://schemas.openxmlformats.org/officeDocument/2006/customXml" ds:itemID="{59EE7E3B-C229-40E1-93C7-60A8AEB03751}"/>
</file>

<file path=customXml/itemProps3.xml><?xml version="1.0" encoding="utf-8"?>
<ds:datastoreItem xmlns:ds="http://schemas.openxmlformats.org/officeDocument/2006/customXml" ds:itemID="{0FABC063-69E5-4CA3-ABEE-99BD98D0D02F}"/>
</file>

<file path=docProps/app.xml><?xml version="1.0" encoding="utf-8"?>
<Properties xmlns="http://schemas.openxmlformats.org/officeDocument/2006/extended-properties" xmlns:vt="http://schemas.openxmlformats.org/officeDocument/2006/docPropsVTypes">
  <Template>Programs:Applications:Microsoft Office 98:Templates:Blank Presentation</Template>
  <TotalTime>18485</TotalTime>
  <Words>2573</Words>
  <Application>Microsoft Macintosh PowerPoint</Application>
  <PresentationFormat>On-screen Show (4:3)</PresentationFormat>
  <Paragraphs>541</Paragraphs>
  <Slides>48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5" baseType="lpstr">
      <vt:lpstr>Arial</vt:lpstr>
      <vt:lpstr>Arial Black</vt:lpstr>
      <vt:lpstr>Calibri</vt:lpstr>
      <vt:lpstr>Consolas</vt:lpstr>
      <vt:lpstr>Corbel</vt:lpstr>
      <vt:lpstr>Sand</vt:lpstr>
      <vt:lpstr>Symbol</vt:lpstr>
      <vt:lpstr>Times</vt:lpstr>
      <vt:lpstr>Times New Roman</vt:lpstr>
      <vt:lpstr>Wingdings</vt:lpstr>
      <vt:lpstr>Wingdings 2</vt:lpstr>
      <vt:lpstr>Wingdings 3</vt:lpstr>
      <vt:lpstr>Blank Presentation</vt:lpstr>
      <vt:lpstr>Theme1</vt:lpstr>
      <vt:lpstr>Office Theme</vt:lpstr>
      <vt:lpstr>Fireball</vt:lpstr>
      <vt:lpstr>Формула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Energy Equivalence</vt:lpstr>
      <vt:lpstr>PowerPoint Presentation</vt:lpstr>
      <vt:lpstr>PowerPoint Presentation</vt:lpstr>
      <vt:lpstr>SUN ~2x1030 kg (4*1026 W ) – NATURAL GRAVITY DRIVEN INERTIAL CONFINED FUSION POWER – Spontaneous Fusion</vt:lpstr>
      <vt:lpstr>PowerPoint Presentation</vt:lpstr>
      <vt:lpstr>PowerPoint Presentation</vt:lpstr>
      <vt:lpstr>Primary Fusion Fuel (D) is Virtually Infinite (1:5,000) Worldwide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SHINE – Medical Isotopes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ORNL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Donna Jo Roy</dc:creator>
  <cp:lastModifiedBy>Rusi Taleyarkhan</cp:lastModifiedBy>
  <cp:revision>597</cp:revision>
  <cp:lastPrinted>2008-03-22T18:29:11Z</cp:lastPrinted>
  <dcterms:created xsi:type="dcterms:W3CDTF">2013-04-17T18:55:05Z</dcterms:created>
  <dcterms:modified xsi:type="dcterms:W3CDTF">2023-04-01T03:34:50Z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ContentTypeId" pid="2">
    <vt:lpwstr>0x0101007B985903263C0941B11822AAD8E08CD2</vt:lpwstr>
  </property>
  <property fmtid="{D5CDD505-2E9C-101B-9397-08002B2CF9AE}" name="NXPowerLiteLastOptimized" pid="3">
    <vt:lpwstr>38997351</vt:lpwstr>
  </property>
  <property fmtid="{D5CDD505-2E9C-101B-9397-08002B2CF9AE}" name="NXPowerLiteSettings" pid="4">
    <vt:lpwstr>F700052003A000</vt:lpwstr>
  </property>
  <property fmtid="{D5CDD505-2E9C-101B-9397-08002B2CF9AE}" name="NXPowerLiteVersion" pid="5">
    <vt:lpwstr>D9.1.2</vt:lpwstr>
  </property>
</Properties>
</file>