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9"/>
  </p:notesMasterIdLst>
  <p:sldIdLst>
    <p:sldId id="256" r:id="rId2"/>
    <p:sldId id="288" r:id="rId3"/>
    <p:sldId id="290" r:id="rId4"/>
    <p:sldId id="289" r:id="rId5"/>
    <p:sldId id="282" r:id="rId6"/>
    <p:sldId id="311" r:id="rId7"/>
    <p:sldId id="261" r:id="rId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a:cs typeface="ＭＳ Ｐゴシック"/>
      </a:defRPr>
    </a:lvl1pPr>
    <a:lvl2pPr marL="457200" algn="l" rtl="0" fontAlgn="base">
      <a:spcBef>
        <a:spcPct val="0"/>
      </a:spcBef>
      <a:spcAft>
        <a:spcPct val="0"/>
      </a:spcAft>
      <a:defRPr kern="1200">
        <a:solidFill>
          <a:schemeClr val="tx1"/>
        </a:solidFill>
        <a:latin typeface="Arial" charset="0"/>
        <a:ea typeface="ＭＳ Ｐゴシック"/>
        <a:cs typeface="ＭＳ Ｐゴシック"/>
      </a:defRPr>
    </a:lvl2pPr>
    <a:lvl3pPr marL="914400" algn="l" rtl="0" fontAlgn="base">
      <a:spcBef>
        <a:spcPct val="0"/>
      </a:spcBef>
      <a:spcAft>
        <a:spcPct val="0"/>
      </a:spcAft>
      <a:defRPr kern="1200">
        <a:solidFill>
          <a:schemeClr val="tx1"/>
        </a:solidFill>
        <a:latin typeface="Arial" charset="0"/>
        <a:ea typeface="ＭＳ Ｐゴシック"/>
        <a:cs typeface="ＭＳ Ｐゴシック"/>
      </a:defRPr>
    </a:lvl3pPr>
    <a:lvl4pPr marL="1371600" algn="l" rtl="0" fontAlgn="base">
      <a:spcBef>
        <a:spcPct val="0"/>
      </a:spcBef>
      <a:spcAft>
        <a:spcPct val="0"/>
      </a:spcAft>
      <a:defRPr kern="1200">
        <a:solidFill>
          <a:schemeClr val="tx1"/>
        </a:solidFill>
        <a:latin typeface="Arial" charset="0"/>
        <a:ea typeface="ＭＳ Ｐゴシック"/>
        <a:cs typeface="ＭＳ Ｐゴシック"/>
      </a:defRPr>
    </a:lvl4pPr>
    <a:lvl5pPr marL="1828800" algn="l" rtl="0" fontAlgn="base">
      <a:spcBef>
        <a:spcPct val="0"/>
      </a:spcBef>
      <a:spcAft>
        <a:spcPct val="0"/>
      </a:spcAft>
      <a:defRPr kern="1200">
        <a:solidFill>
          <a:schemeClr val="tx1"/>
        </a:solidFill>
        <a:latin typeface="Arial" charset="0"/>
        <a:ea typeface="ＭＳ Ｐゴシック"/>
        <a:cs typeface="ＭＳ Ｐゴシック"/>
      </a:defRPr>
    </a:lvl5pPr>
    <a:lvl6pPr marL="2286000" algn="l" defTabSz="914400" rtl="0" eaLnBrk="1" latinLnBrk="0" hangingPunct="1">
      <a:defRPr kern="1200">
        <a:solidFill>
          <a:schemeClr val="tx1"/>
        </a:solidFill>
        <a:latin typeface="Arial" charset="0"/>
        <a:ea typeface="ＭＳ Ｐゴシック"/>
        <a:cs typeface="ＭＳ Ｐゴシック"/>
      </a:defRPr>
    </a:lvl6pPr>
    <a:lvl7pPr marL="2743200" algn="l" defTabSz="914400" rtl="0" eaLnBrk="1" latinLnBrk="0" hangingPunct="1">
      <a:defRPr kern="1200">
        <a:solidFill>
          <a:schemeClr val="tx1"/>
        </a:solidFill>
        <a:latin typeface="Arial" charset="0"/>
        <a:ea typeface="ＭＳ Ｐゴシック"/>
        <a:cs typeface="ＭＳ Ｐゴシック"/>
      </a:defRPr>
    </a:lvl7pPr>
    <a:lvl8pPr marL="3200400" algn="l" defTabSz="914400" rtl="0" eaLnBrk="1" latinLnBrk="0" hangingPunct="1">
      <a:defRPr kern="1200">
        <a:solidFill>
          <a:schemeClr val="tx1"/>
        </a:solidFill>
        <a:latin typeface="Arial" charset="0"/>
        <a:ea typeface="ＭＳ Ｐゴシック"/>
        <a:cs typeface="ＭＳ Ｐゴシック"/>
      </a:defRPr>
    </a:lvl8pPr>
    <a:lvl9pPr marL="3657600" algn="l" defTabSz="914400" rtl="0" eaLnBrk="1" latinLnBrk="0" hangingPunct="1">
      <a:defRPr kern="1200">
        <a:solidFill>
          <a:schemeClr val="tx1"/>
        </a:solidFill>
        <a:latin typeface="Arial" charset="0"/>
        <a:ea typeface="ＭＳ Ｐゴシック"/>
        <a:cs typeface="ＭＳ Ｐゴシック"/>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29732"/>
    <a:srgbClr val="0066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23" autoAdjust="0"/>
    <p:restoredTop sz="94404" autoAdjust="0"/>
  </p:normalViewPr>
  <p:slideViewPr>
    <p:cSldViewPr>
      <p:cViewPr varScale="1">
        <p:scale>
          <a:sx n="67" d="100"/>
          <a:sy n="67" d="100"/>
        </p:scale>
        <p:origin x="1144" y="4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customXml" Target="../customXml/item2.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DD448325-EC32-4E61-A2D6-CAEFF6512DB5}" type="datetimeFigureOut">
              <a:rPr lang="en-US"/>
              <a:pPr>
                <a:defRPr/>
              </a:pPr>
              <a:t>4/1/2023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7E7D53A9-2870-4496-9D7C-E9A3309E43EE}" type="slidenum">
              <a:rPr lang="en-US"/>
              <a:pPr>
                <a:defRPr/>
              </a:pPr>
              <a:t>‹#›</a:t>
            </a:fld>
            <a:endParaRPr lang="en-US"/>
          </a:p>
        </p:txBody>
      </p:sp>
    </p:spTree>
    <p:extLst>
      <p:ext uri="{BB962C8B-B14F-4D97-AF65-F5344CB8AC3E}">
        <p14:creationId xmlns:p14="http://schemas.microsoft.com/office/powerpoint/2010/main" val="407063769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t>Feel free to add your organization/company logo or use a briefing template</a:t>
            </a:r>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6B92AB9-BD75-409E-8012-BCD654898131}" type="slidenum">
              <a:rPr lang="en-US">
                <a:ea typeface="ＭＳ Ｐゴシック"/>
                <a:cs typeface="ＭＳ Ｐゴシック"/>
              </a:rPr>
              <a:pPr fontAlgn="base">
                <a:spcBef>
                  <a:spcPct val="0"/>
                </a:spcBef>
                <a:spcAft>
                  <a:spcPct val="0"/>
                </a:spcAft>
              </a:pPr>
              <a:t>1</a:t>
            </a:fld>
            <a:endParaRPr lang="en-US">
              <a:ea typeface="ＭＳ Ｐゴシック"/>
              <a:cs typeface="ＭＳ Ｐゴシック"/>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E7D53A9-2870-4496-9D7C-E9A3309E43EE}" type="slidenum">
              <a:rPr lang="en-US" smtClean="0"/>
              <a:pPr>
                <a:defRPr/>
              </a:pPr>
              <a:t>2</a:t>
            </a:fld>
            <a:endParaRPr lang="en-US"/>
          </a:p>
        </p:txBody>
      </p:sp>
    </p:spTree>
    <p:extLst>
      <p:ext uri="{BB962C8B-B14F-4D97-AF65-F5344CB8AC3E}">
        <p14:creationId xmlns:p14="http://schemas.microsoft.com/office/powerpoint/2010/main" val="2374783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r>
              <a:rPr lang="en-US" dirty="0"/>
              <a:t>In this Hybri</a:t>
            </a:r>
            <a:r>
              <a:rPr lang="en-US" baseline="0" dirty="0"/>
              <a:t>d Energy System (currently operating in Kansas by Sunflower energy), the concept is easier to illustrate.</a:t>
            </a:r>
          </a:p>
          <a:p>
            <a:endParaRPr lang="en-US" baseline="0" dirty="0"/>
          </a:p>
          <a:p>
            <a:r>
              <a:rPr lang="en-US" baseline="0" dirty="0"/>
              <a:t>Consider “Methane Production”:</a:t>
            </a:r>
          </a:p>
          <a:p>
            <a:pPr marL="168244" indent="-168244">
              <a:buFont typeface="Wingdings" charset="0"/>
              <a:buChar char="Ø"/>
            </a:pPr>
            <a:r>
              <a:rPr lang="en-US" baseline="0" dirty="0"/>
              <a:t>Produced in digester (could be generated via bio-gasifier or molten salt gasifier)</a:t>
            </a:r>
          </a:p>
          <a:p>
            <a:pPr marL="168244" indent="-168244">
              <a:buFont typeface="Wingdings" charset="0"/>
              <a:buChar char="Ø"/>
            </a:pPr>
            <a:r>
              <a:rPr lang="en-US" baseline="0" dirty="0"/>
              <a:t>Can burn it to generate electricity,</a:t>
            </a:r>
          </a:p>
          <a:p>
            <a:pPr marL="168244" indent="-168244">
              <a:buFont typeface="Wingdings" charset="0"/>
              <a:buChar char="Ø"/>
            </a:pPr>
            <a:r>
              <a:rPr lang="en-US" baseline="0" dirty="0"/>
              <a:t>Can use it to produce Methanol, or</a:t>
            </a:r>
          </a:p>
          <a:p>
            <a:pPr marL="168244" indent="-168244">
              <a:buFont typeface="Wingdings" charset="0"/>
              <a:buChar char="Ø"/>
            </a:pPr>
            <a:r>
              <a:rPr lang="en-US" dirty="0"/>
              <a:t>Can use it to produce ethanol.</a:t>
            </a:r>
          </a:p>
          <a:p>
            <a:endParaRPr lang="en-US" dirty="0"/>
          </a:p>
          <a:p>
            <a:r>
              <a:rPr lang="en-US" dirty="0"/>
              <a:t>This</a:t>
            </a:r>
            <a:r>
              <a:rPr lang="en-US" baseline="0" dirty="0"/>
              <a:t> process can be studied and optimized to reduce cost and increase efficiency and uses regional energy resources to produce multiple products.</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t>You have 30 minutes for your presentation including questions – please stay on schedule – we have many speakers scheduled for the day.</a:t>
            </a:r>
          </a:p>
          <a:p>
            <a:pPr>
              <a:spcBef>
                <a:spcPct val="0"/>
              </a:spcBef>
            </a:pPr>
            <a:endParaRPr lang="en-US"/>
          </a:p>
          <a:p>
            <a:pPr>
              <a:spcBef>
                <a:spcPct val="0"/>
              </a:spcBef>
            </a:pPr>
            <a:r>
              <a:rPr lang="en-US"/>
              <a:t>Thank You!</a:t>
            </a:r>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38A0ADD-85D7-4E7D-AD2C-8A925DC8C2D9}" type="slidenum">
              <a:rPr lang="en-US">
                <a:ea typeface="ＭＳ Ｐゴシック"/>
                <a:cs typeface="ＭＳ Ｐゴシック"/>
              </a:rPr>
              <a:pPr fontAlgn="base">
                <a:spcBef>
                  <a:spcPct val="0"/>
                </a:spcBef>
                <a:spcAft>
                  <a:spcPct val="0"/>
                </a:spcAft>
              </a:pPr>
              <a:t>7</a:t>
            </a:fld>
            <a:endParaRPr lang="en-US">
              <a:ea typeface="ＭＳ Ｐゴシック"/>
              <a:cs typeface="ＭＳ Ｐゴシック"/>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100" y="2130426"/>
            <a:ext cx="9067800" cy="1470025"/>
          </a:xfrm>
        </p:spPr>
        <p:txBody>
          <a:bodyPr/>
          <a:lstStyle>
            <a:lvl1pPr>
              <a:defRPr sz="4000"/>
            </a:lvl1pPr>
          </a:lstStyle>
          <a:p>
            <a:r>
              <a:rPr lang="en-US"/>
              <a:t>Click to edit Master title style</a:t>
            </a:r>
          </a:p>
        </p:txBody>
      </p:sp>
      <p:sp>
        <p:nvSpPr>
          <p:cNvPr id="3" name="Subtitle 2"/>
          <p:cNvSpPr>
            <a:spLocks noGrp="1"/>
          </p:cNvSpPr>
          <p:nvPr>
            <p:ph type="subTitle" idx="1"/>
          </p:nvPr>
        </p:nvSpPr>
        <p:spPr>
          <a:xfrm>
            <a:off x="838200" y="3886200"/>
            <a:ext cx="7467600" cy="1752600"/>
          </a:xfrm>
        </p:spPr>
        <p:txBody>
          <a:bodyPr/>
          <a:lstStyle>
            <a:lvl1pPr marL="0" indent="0" algn="ctr">
              <a:buNone/>
              <a:defRPr sz="28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r>
              <a:rPr lang="en-US"/>
              <a:t>7 March 2023</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Day 3 - Laufer Energy Symposium Welcome</a:t>
            </a:r>
          </a:p>
        </p:txBody>
      </p:sp>
      <p:sp>
        <p:nvSpPr>
          <p:cNvPr id="6" name="Rectangle 6"/>
          <p:cNvSpPr>
            <a:spLocks noGrp="1" noChangeArrowheads="1"/>
          </p:cNvSpPr>
          <p:nvPr>
            <p:ph type="sldNum" sz="quarter" idx="12"/>
          </p:nvPr>
        </p:nvSpPr>
        <p:spPr>
          <a:ln/>
        </p:spPr>
        <p:txBody>
          <a:bodyPr/>
          <a:lstStyle>
            <a:lvl1pPr>
              <a:defRPr/>
            </a:lvl1pPr>
          </a:lstStyle>
          <a:p>
            <a:pPr>
              <a:defRPr/>
            </a:pPr>
            <a:fld id="{29C45297-A972-426D-95C3-F6A631D7EA9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7772400" cy="1143000"/>
          </a:xfrm>
        </p:spPr>
        <p:txBody>
          <a:bodyPr/>
          <a:lstStyle/>
          <a:p>
            <a:r>
              <a:rPr lang="en-US"/>
              <a:t>Click to edit Master title style</a:t>
            </a:r>
          </a:p>
        </p:txBody>
      </p:sp>
      <p:sp>
        <p:nvSpPr>
          <p:cNvPr id="3" name="Vertical Text Placeholder 2"/>
          <p:cNvSpPr>
            <a:spLocks noGrp="1"/>
          </p:cNvSpPr>
          <p:nvPr>
            <p:ph type="body" orient="vert" idx="1"/>
          </p:nvPr>
        </p:nvSpPr>
        <p:spPr>
          <a:xfrm>
            <a:off x="685800" y="2209800"/>
            <a:ext cx="7772400" cy="4114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7 March 2023</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Day 3 - Laufer Energy Symposium Welcome</a:t>
            </a:r>
          </a:p>
        </p:txBody>
      </p:sp>
      <p:sp>
        <p:nvSpPr>
          <p:cNvPr id="6" name="Rectangle 6"/>
          <p:cNvSpPr>
            <a:spLocks noGrp="1" noChangeArrowheads="1"/>
          </p:cNvSpPr>
          <p:nvPr>
            <p:ph type="sldNum" sz="quarter" idx="12"/>
          </p:nvPr>
        </p:nvSpPr>
        <p:spPr>
          <a:ln/>
        </p:spPr>
        <p:txBody>
          <a:bodyPr/>
          <a:lstStyle>
            <a:lvl1pPr>
              <a:defRPr/>
            </a:lvl1pPr>
          </a:lstStyle>
          <a:p>
            <a:pPr>
              <a:defRPr/>
            </a:pPr>
            <a:fld id="{40942579-E747-4BEB-80EC-8DE29CEF8AD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816052"/>
            <a:ext cx="1943100" cy="537829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1" y="816052"/>
            <a:ext cx="5676900" cy="53782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7 March 2023</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Day 3 - Laufer Energy Symposium Welcome</a:t>
            </a:r>
          </a:p>
        </p:txBody>
      </p:sp>
      <p:sp>
        <p:nvSpPr>
          <p:cNvPr id="6" name="Rectangle 6"/>
          <p:cNvSpPr>
            <a:spLocks noGrp="1" noChangeArrowheads="1"/>
          </p:cNvSpPr>
          <p:nvPr>
            <p:ph type="sldNum" sz="quarter" idx="12"/>
          </p:nvPr>
        </p:nvSpPr>
        <p:spPr>
          <a:ln/>
        </p:spPr>
        <p:txBody>
          <a:bodyPr/>
          <a:lstStyle>
            <a:lvl1pPr>
              <a:defRPr/>
            </a:lvl1pPr>
          </a:lstStyle>
          <a:p>
            <a:pPr>
              <a:defRPr/>
            </a:pPr>
            <a:fld id="{73D96246-4A68-45F0-A595-64124686409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990600"/>
            <a:ext cx="7772400" cy="510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r>
              <a:rPr lang="en-US"/>
              <a:t>7 March 2023</a:t>
            </a:r>
          </a:p>
        </p:txBody>
      </p:sp>
      <p:sp>
        <p:nvSpPr>
          <p:cNvPr id="4" name="Rectangle 5"/>
          <p:cNvSpPr>
            <a:spLocks noGrp="1" noChangeArrowheads="1"/>
          </p:cNvSpPr>
          <p:nvPr>
            <p:ph type="ftr" sz="quarter" idx="11"/>
          </p:nvPr>
        </p:nvSpPr>
        <p:spPr>
          <a:ln/>
        </p:spPr>
        <p:txBody>
          <a:bodyPr/>
          <a:lstStyle>
            <a:lvl1pPr>
              <a:defRPr/>
            </a:lvl1pPr>
          </a:lstStyle>
          <a:p>
            <a:pPr>
              <a:defRPr/>
            </a:pPr>
            <a:r>
              <a:rPr lang="en-US"/>
              <a:t>Day 3 - Laufer Energy Symposium Welcome</a:t>
            </a:r>
          </a:p>
        </p:txBody>
      </p:sp>
      <p:sp>
        <p:nvSpPr>
          <p:cNvPr id="5" name="Rectangle 6"/>
          <p:cNvSpPr>
            <a:spLocks noGrp="1" noChangeArrowheads="1"/>
          </p:cNvSpPr>
          <p:nvPr>
            <p:ph type="sldNum" sz="quarter" idx="12"/>
          </p:nvPr>
        </p:nvSpPr>
        <p:spPr>
          <a:ln/>
        </p:spPr>
        <p:txBody>
          <a:bodyPr/>
          <a:lstStyle>
            <a:lvl1pPr>
              <a:defRPr/>
            </a:lvl1pPr>
          </a:lstStyle>
          <a:p>
            <a:pPr>
              <a:defRPr/>
            </a:pPr>
            <a:fld id="{A4CC843B-E15B-4271-9120-D588E8E05E32}"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838200"/>
            <a:ext cx="7772400" cy="1143000"/>
          </a:xfrm>
        </p:spPr>
        <p:txBody>
          <a:bodyPr/>
          <a:lstStyle>
            <a:lvl1pPr>
              <a:defRPr sz="4000"/>
            </a:lvl1pPr>
          </a:lstStyle>
          <a:p>
            <a:r>
              <a:rPr lang="en-US" dirty="0"/>
              <a:t>Click to edit Master title style</a:t>
            </a:r>
          </a:p>
        </p:txBody>
      </p:sp>
      <p:sp>
        <p:nvSpPr>
          <p:cNvPr id="3" name="Content Placeholder 2"/>
          <p:cNvSpPr>
            <a:spLocks noGrp="1"/>
          </p:cNvSpPr>
          <p:nvPr>
            <p:ph sz="quarter" idx="1"/>
          </p:nvPr>
        </p:nvSpPr>
        <p:spPr>
          <a:xfrm>
            <a:off x="685800" y="2209800"/>
            <a:ext cx="3810000" cy="1981200"/>
          </a:xfrm>
        </p:spPr>
        <p:txBody>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2209800"/>
            <a:ext cx="3810000" cy="1981200"/>
          </a:xfrm>
          <a:noFill/>
          <a:ln w="9525">
            <a:noFill/>
            <a:miter lim="800000"/>
            <a:headEnd/>
            <a:tailEnd/>
          </a:ln>
        </p:spPr>
        <p:txBody>
          <a:bodyPr vert="horz" wrap="square" lIns="91440" tIns="45720" rIns="91440" bIns="45720" numCol="1" anchor="t" anchorCtr="0" compatLnSpc="1">
            <a:prstTxWarp prst="textNoShape">
              <a:avLst/>
            </a:prstTxWarp>
          </a:bodyPr>
          <a:lstStyle>
            <a:lvl1pPr>
              <a:defRPr lang="en-US" sz="2000" smtClean="0"/>
            </a:lvl1pPr>
            <a:lvl2pPr>
              <a:defRPr lang="en-US" sz="1800" smtClean="0"/>
            </a:lvl2pPr>
            <a:lvl3pPr>
              <a:defRPr lang="en-US" sz="1600" smtClean="0"/>
            </a:lvl3pPr>
            <a:lvl4pPr>
              <a:defRPr lang="en-US" sz="1400" smtClean="0"/>
            </a:lvl4pPr>
            <a:lvl5pPr>
              <a:defRPr lang="en-US"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343400"/>
            <a:ext cx="3810000" cy="1981200"/>
          </a:xfrm>
          <a:noFill/>
          <a:ln w="9525">
            <a:noFill/>
            <a:miter lim="800000"/>
            <a:headEnd/>
            <a:tailEnd/>
          </a:ln>
        </p:spPr>
        <p:txBody>
          <a:bodyPr vert="horz" wrap="square" lIns="91440" tIns="45720" rIns="91440" bIns="45720" numCol="1" anchor="t" anchorCtr="0" compatLnSpc="1">
            <a:prstTxWarp prst="textNoShape">
              <a:avLst/>
            </a:prstTxWarp>
          </a:bodyPr>
          <a:lstStyle>
            <a:lvl1pPr>
              <a:defRPr lang="en-US" sz="2000" smtClean="0"/>
            </a:lvl1pPr>
            <a:lvl2pPr>
              <a:defRPr lang="en-US" sz="1800" smtClean="0"/>
            </a:lvl2pPr>
            <a:lvl3pPr>
              <a:defRPr lang="en-US" sz="1600" smtClean="0"/>
            </a:lvl3pPr>
            <a:lvl4pPr>
              <a:defRPr lang="en-US" sz="1400" smtClean="0"/>
            </a:lvl4pPr>
            <a:lvl5pPr>
              <a:defRPr lang="en-US"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343400"/>
            <a:ext cx="3810000" cy="1981200"/>
          </a:xfrm>
          <a:noFill/>
          <a:ln w="9525">
            <a:noFill/>
            <a:miter lim="800000"/>
            <a:headEnd/>
            <a:tailEnd/>
          </a:ln>
        </p:spPr>
        <p:txBody>
          <a:bodyPr vert="horz" wrap="square" lIns="91440" tIns="45720" rIns="91440" bIns="45720" numCol="1" anchor="t" anchorCtr="0" compatLnSpc="1">
            <a:prstTxWarp prst="textNoShape">
              <a:avLst/>
            </a:prstTxWarp>
          </a:bodyPr>
          <a:lstStyle>
            <a:lvl1pPr>
              <a:defRPr lang="en-US" sz="2000" smtClean="0"/>
            </a:lvl1pPr>
            <a:lvl2pPr>
              <a:defRPr lang="en-US" sz="1800" smtClean="0"/>
            </a:lvl2pPr>
            <a:lvl3pPr>
              <a:defRPr lang="en-US" sz="1600" smtClean="0"/>
            </a:lvl3pPr>
            <a:lvl4pPr>
              <a:defRPr lang="en-US" sz="1400" smtClean="0"/>
            </a:lvl4pPr>
            <a:lvl5pPr>
              <a:defRPr lang="en-US"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r>
              <a:rPr lang="en-US"/>
              <a:t>7 March 2023</a:t>
            </a:r>
          </a:p>
        </p:txBody>
      </p:sp>
      <p:sp>
        <p:nvSpPr>
          <p:cNvPr id="8" name="Rectangle 5"/>
          <p:cNvSpPr>
            <a:spLocks noGrp="1" noChangeArrowheads="1"/>
          </p:cNvSpPr>
          <p:nvPr>
            <p:ph type="ftr" sz="quarter" idx="11"/>
          </p:nvPr>
        </p:nvSpPr>
        <p:spPr>
          <a:ln/>
        </p:spPr>
        <p:txBody>
          <a:bodyPr/>
          <a:lstStyle>
            <a:lvl1pPr>
              <a:defRPr sz="800"/>
            </a:lvl1pPr>
          </a:lstStyle>
          <a:p>
            <a:pPr>
              <a:defRPr/>
            </a:pPr>
            <a:r>
              <a:rPr lang="en-US"/>
              <a:t>Day 3 - Laufer Energy Symposium Welcome</a:t>
            </a:r>
          </a:p>
        </p:txBody>
      </p:sp>
      <p:sp>
        <p:nvSpPr>
          <p:cNvPr id="9" name="Rectangle 6"/>
          <p:cNvSpPr>
            <a:spLocks noGrp="1" noChangeArrowheads="1"/>
          </p:cNvSpPr>
          <p:nvPr>
            <p:ph type="sldNum" sz="quarter" idx="12"/>
          </p:nvPr>
        </p:nvSpPr>
        <p:spPr>
          <a:ln/>
        </p:spPr>
        <p:txBody>
          <a:bodyPr/>
          <a:lstStyle>
            <a:lvl1pPr>
              <a:defRPr sz="800"/>
            </a:lvl1pPr>
          </a:lstStyle>
          <a:p>
            <a:pPr>
              <a:defRPr/>
            </a:pPr>
            <a:fld id="{D9AD2471-7A0E-4E22-A9AC-1EC993B0733D}" type="slidenum">
              <a:rPr lang="en-US" smtClean="0"/>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7772400" cy="1143000"/>
          </a:xfrm>
        </p:spPr>
        <p:txBody>
          <a:bodyPr/>
          <a:lstStyle>
            <a:lvl1pPr>
              <a:defRPr sz="4000"/>
            </a:lvl1pPr>
          </a:lstStyle>
          <a:p>
            <a:r>
              <a:rPr lang="en-US"/>
              <a:t>Click to edit Master title style</a:t>
            </a:r>
          </a:p>
        </p:txBody>
      </p:sp>
      <p:sp>
        <p:nvSpPr>
          <p:cNvPr id="3" name="Text Placeholder 2"/>
          <p:cNvSpPr>
            <a:spLocks noGrp="1"/>
          </p:cNvSpPr>
          <p:nvPr>
            <p:ph type="body" sz="half" idx="1"/>
          </p:nvPr>
        </p:nvSpPr>
        <p:spPr>
          <a:xfrm>
            <a:off x="685800" y="2209800"/>
            <a:ext cx="3810000" cy="4114800"/>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209800"/>
            <a:ext cx="3810000" cy="4114800"/>
          </a:xfrm>
          <a:noFill/>
          <a:ln w="9525">
            <a:noFill/>
            <a:miter lim="800000"/>
            <a:headEnd/>
            <a:tailEnd/>
          </a:ln>
        </p:spPr>
        <p:txBody>
          <a:bodyPr vert="horz" wrap="square" lIns="91440" tIns="45720" rIns="91440" bIns="45720" numCol="1" anchor="t" anchorCtr="0" compatLnSpc="1">
            <a:prstTxWarp prst="textNoShape">
              <a:avLst/>
            </a:prstTxWarp>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a:t>7 March 2023</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Day 3 - Laufer Energy Symposium Welcome</a:t>
            </a:r>
          </a:p>
        </p:txBody>
      </p:sp>
      <p:sp>
        <p:nvSpPr>
          <p:cNvPr id="7" name="Rectangle 6"/>
          <p:cNvSpPr>
            <a:spLocks noGrp="1" noChangeArrowheads="1"/>
          </p:cNvSpPr>
          <p:nvPr>
            <p:ph type="sldNum" sz="quarter" idx="12"/>
          </p:nvPr>
        </p:nvSpPr>
        <p:spPr>
          <a:ln/>
        </p:spPr>
        <p:txBody>
          <a:bodyPr/>
          <a:lstStyle>
            <a:lvl1pPr>
              <a:defRPr/>
            </a:lvl1pPr>
          </a:lstStyle>
          <a:p>
            <a:pPr>
              <a:defRPr/>
            </a:pPr>
            <a:fld id="{BD3FACDF-B9B8-4DB8-9598-25222D17208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7772400" cy="1143000"/>
          </a:xfrm>
        </p:spPr>
        <p:txBody>
          <a:bodyPr/>
          <a:lstStyle>
            <a:lvl1pPr algn="l">
              <a:defRPr sz="4000"/>
            </a:lvl1pPr>
          </a:lstStyle>
          <a:p>
            <a:r>
              <a:rPr lang="en-US" dirty="0"/>
              <a:t>Click to edit Master title style</a:t>
            </a:r>
          </a:p>
        </p:txBody>
      </p:sp>
      <p:sp>
        <p:nvSpPr>
          <p:cNvPr id="3" name="Content Placeholder 2"/>
          <p:cNvSpPr>
            <a:spLocks noGrp="1"/>
          </p:cNvSpPr>
          <p:nvPr>
            <p:ph idx="1"/>
          </p:nvPr>
        </p:nvSpPr>
        <p:spPr>
          <a:xfrm>
            <a:off x="685800" y="2209800"/>
            <a:ext cx="7772400" cy="396240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763" y="6403975"/>
            <a:ext cx="2187576" cy="457200"/>
          </a:xfrm>
        </p:spPr>
        <p:txBody>
          <a:bodyPr/>
          <a:lstStyle>
            <a:lvl1pPr>
              <a:defRPr smtClean="0"/>
            </a:lvl1pPr>
          </a:lstStyle>
          <a:p>
            <a:pPr>
              <a:defRPr/>
            </a:pPr>
            <a:r>
              <a:rPr lang="en-US"/>
              <a:t>7 March 2023</a:t>
            </a:r>
          </a:p>
        </p:txBody>
      </p:sp>
      <p:sp>
        <p:nvSpPr>
          <p:cNvPr id="5" name="Rectangle 5"/>
          <p:cNvSpPr>
            <a:spLocks noGrp="1" noChangeArrowheads="1"/>
          </p:cNvSpPr>
          <p:nvPr>
            <p:ph type="ftr" sz="quarter" idx="11"/>
          </p:nvPr>
        </p:nvSpPr>
        <p:spPr>
          <a:xfrm>
            <a:off x="2667000" y="6403975"/>
            <a:ext cx="3810000" cy="457200"/>
          </a:xfrm>
        </p:spPr>
        <p:txBody>
          <a:bodyPr/>
          <a:lstStyle>
            <a:lvl1pPr>
              <a:defRPr sz="900"/>
            </a:lvl1pPr>
          </a:lstStyle>
          <a:p>
            <a:pPr>
              <a:defRPr/>
            </a:pPr>
            <a:r>
              <a:rPr lang="en-US"/>
              <a:t>Day 3 - Laufer Energy Symposium Welcome</a:t>
            </a:r>
          </a:p>
        </p:txBody>
      </p:sp>
      <p:sp>
        <p:nvSpPr>
          <p:cNvPr id="6" name="Rectangle 6"/>
          <p:cNvSpPr>
            <a:spLocks noGrp="1" noChangeArrowheads="1"/>
          </p:cNvSpPr>
          <p:nvPr>
            <p:ph type="sldNum" sz="quarter" idx="12"/>
          </p:nvPr>
        </p:nvSpPr>
        <p:spPr>
          <a:xfrm>
            <a:off x="7281863" y="6403975"/>
            <a:ext cx="1866900" cy="457200"/>
          </a:xfrm>
        </p:spPr>
        <p:txBody>
          <a:bodyPr/>
          <a:lstStyle>
            <a:lvl1pPr>
              <a:defRPr smtClean="0"/>
            </a:lvl1pPr>
          </a:lstStyle>
          <a:p>
            <a:pPr>
              <a:defRPr/>
            </a:pPr>
            <a:fld id="{5AB64B4C-796B-4887-93DC-D759C90EDC7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 y="4406900"/>
            <a:ext cx="8686799" cy="1362075"/>
          </a:xfrm>
        </p:spPr>
        <p:txBody>
          <a:bodyPr anchor="t"/>
          <a:lstStyle>
            <a:lvl1pPr algn="l">
              <a:defRPr sz="3600" b="1" cap="all"/>
            </a:lvl1pPr>
          </a:lstStyle>
          <a:p>
            <a:r>
              <a:rPr lang="en-US"/>
              <a:t>Click to edit Master title style</a:t>
            </a:r>
          </a:p>
        </p:txBody>
      </p:sp>
      <p:sp>
        <p:nvSpPr>
          <p:cNvPr id="3" name="Text Placeholder 2"/>
          <p:cNvSpPr>
            <a:spLocks noGrp="1"/>
          </p:cNvSpPr>
          <p:nvPr>
            <p:ph type="body" idx="1"/>
          </p:nvPr>
        </p:nvSpPr>
        <p:spPr>
          <a:xfrm>
            <a:off x="228600" y="2906714"/>
            <a:ext cx="8686799"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7 March 2023</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Day 3 - Laufer Energy Symposium Welcome</a:t>
            </a:r>
          </a:p>
        </p:txBody>
      </p:sp>
      <p:sp>
        <p:nvSpPr>
          <p:cNvPr id="6" name="Rectangle 6"/>
          <p:cNvSpPr>
            <a:spLocks noGrp="1" noChangeArrowheads="1"/>
          </p:cNvSpPr>
          <p:nvPr>
            <p:ph type="sldNum" sz="quarter" idx="12"/>
          </p:nvPr>
        </p:nvSpPr>
        <p:spPr>
          <a:ln/>
        </p:spPr>
        <p:txBody>
          <a:bodyPr/>
          <a:lstStyle>
            <a:lvl1pPr>
              <a:defRPr/>
            </a:lvl1pPr>
          </a:lstStyle>
          <a:p>
            <a:pPr>
              <a:defRPr/>
            </a:pPr>
            <a:fld id="{47C95348-5AEC-4713-AF79-B5A7404280E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7772400" cy="1143000"/>
          </a:xfrm>
        </p:spPr>
        <p:txBody>
          <a:bodyPr/>
          <a:lstStyle>
            <a:lvl1pPr>
              <a:defRPr sz="4000"/>
            </a:lvl1pPr>
          </a:lstStyle>
          <a:p>
            <a:r>
              <a:rPr lang="en-US"/>
              <a:t>Click to edit Master title style</a:t>
            </a:r>
          </a:p>
        </p:txBody>
      </p:sp>
      <p:sp>
        <p:nvSpPr>
          <p:cNvPr id="3" name="Content Placeholder 2"/>
          <p:cNvSpPr>
            <a:spLocks noGrp="1"/>
          </p:cNvSpPr>
          <p:nvPr>
            <p:ph sz="half" idx="1"/>
          </p:nvPr>
        </p:nvSpPr>
        <p:spPr>
          <a:xfrm>
            <a:off x="685800" y="2209800"/>
            <a:ext cx="38100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209800"/>
            <a:ext cx="38100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a:t>7 March 2023</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Day 3 - Laufer Energy Symposium Welcome</a:t>
            </a:r>
          </a:p>
        </p:txBody>
      </p:sp>
      <p:sp>
        <p:nvSpPr>
          <p:cNvPr id="7" name="Rectangle 6"/>
          <p:cNvSpPr>
            <a:spLocks noGrp="1" noChangeArrowheads="1"/>
          </p:cNvSpPr>
          <p:nvPr>
            <p:ph type="sldNum" sz="quarter" idx="12"/>
          </p:nvPr>
        </p:nvSpPr>
        <p:spPr>
          <a:ln/>
        </p:spPr>
        <p:txBody>
          <a:bodyPr/>
          <a:lstStyle>
            <a:lvl1pPr>
              <a:defRPr/>
            </a:lvl1pPr>
          </a:lstStyle>
          <a:p>
            <a:pPr>
              <a:defRPr/>
            </a:pPr>
            <a:fld id="{7C2EE2EA-A42C-417A-A459-506423E26DD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71236"/>
            <a:ext cx="8229600" cy="914400"/>
          </a:xfrm>
        </p:spPr>
        <p:txBody>
          <a:bodyPr/>
          <a:lstStyle>
            <a:lvl1pPr>
              <a:defRPr sz="4000"/>
            </a:lvl1pPr>
          </a:lstStyle>
          <a:p>
            <a:r>
              <a:rPr lang="en-US" dirty="0"/>
              <a:t>Click to edit Master title style</a:t>
            </a:r>
          </a:p>
        </p:txBody>
      </p:sp>
      <p:sp>
        <p:nvSpPr>
          <p:cNvPr id="3" name="Text Placeholder 2"/>
          <p:cNvSpPr>
            <a:spLocks noGrp="1"/>
          </p:cNvSpPr>
          <p:nvPr>
            <p:ph type="body" idx="1"/>
          </p:nvPr>
        </p:nvSpPr>
        <p:spPr>
          <a:xfrm>
            <a:off x="457201" y="1822955"/>
            <a:ext cx="4040188" cy="58160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509837"/>
            <a:ext cx="4040188" cy="3738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822955"/>
            <a:ext cx="4041775" cy="58160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509837"/>
            <a:ext cx="4041775" cy="3738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r>
              <a:rPr lang="en-US"/>
              <a:t>7 March 2023</a:t>
            </a:r>
          </a:p>
        </p:txBody>
      </p:sp>
      <p:sp>
        <p:nvSpPr>
          <p:cNvPr id="8" name="Rectangle 5"/>
          <p:cNvSpPr>
            <a:spLocks noGrp="1" noChangeArrowheads="1"/>
          </p:cNvSpPr>
          <p:nvPr>
            <p:ph type="ftr" sz="quarter" idx="11"/>
          </p:nvPr>
        </p:nvSpPr>
        <p:spPr>
          <a:ln/>
        </p:spPr>
        <p:txBody>
          <a:bodyPr/>
          <a:lstStyle>
            <a:lvl1pPr>
              <a:defRPr/>
            </a:lvl1pPr>
          </a:lstStyle>
          <a:p>
            <a:pPr>
              <a:defRPr/>
            </a:pPr>
            <a:r>
              <a:rPr lang="en-US"/>
              <a:t>Day 3 - Laufer Energy Symposium Welcome</a:t>
            </a:r>
          </a:p>
        </p:txBody>
      </p:sp>
      <p:sp>
        <p:nvSpPr>
          <p:cNvPr id="9" name="Rectangle 6"/>
          <p:cNvSpPr>
            <a:spLocks noGrp="1" noChangeArrowheads="1"/>
          </p:cNvSpPr>
          <p:nvPr>
            <p:ph type="sldNum" sz="quarter" idx="12"/>
          </p:nvPr>
        </p:nvSpPr>
        <p:spPr>
          <a:ln/>
        </p:spPr>
        <p:txBody>
          <a:bodyPr/>
          <a:lstStyle>
            <a:lvl1pPr>
              <a:defRPr/>
            </a:lvl1pPr>
          </a:lstStyle>
          <a:p>
            <a:pPr>
              <a:defRPr/>
            </a:pPr>
            <a:fld id="{514463BF-C2BF-41C9-800B-C1D5713F533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7772400" cy="1143000"/>
          </a:xfrm>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r>
              <a:rPr lang="en-US"/>
              <a:t>7 March 2023</a:t>
            </a:r>
          </a:p>
        </p:txBody>
      </p:sp>
      <p:sp>
        <p:nvSpPr>
          <p:cNvPr id="4" name="Rectangle 5"/>
          <p:cNvSpPr>
            <a:spLocks noGrp="1" noChangeArrowheads="1"/>
          </p:cNvSpPr>
          <p:nvPr>
            <p:ph type="ftr" sz="quarter" idx="11"/>
          </p:nvPr>
        </p:nvSpPr>
        <p:spPr>
          <a:ln/>
        </p:spPr>
        <p:txBody>
          <a:bodyPr/>
          <a:lstStyle>
            <a:lvl1pPr>
              <a:defRPr/>
            </a:lvl1pPr>
          </a:lstStyle>
          <a:p>
            <a:pPr>
              <a:defRPr/>
            </a:pPr>
            <a:r>
              <a:rPr lang="en-US"/>
              <a:t>Day 3 - Laufer Energy Symposium Welcome</a:t>
            </a:r>
          </a:p>
        </p:txBody>
      </p:sp>
      <p:sp>
        <p:nvSpPr>
          <p:cNvPr id="5" name="Rectangle 6"/>
          <p:cNvSpPr>
            <a:spLocks noGrp="1" noChangeArrowheads="1"/>
          </p:cNvSpPr>
          <p:nvPr>
            <p:ph type="sldNum" sz="quarter" idx="12"/>
          </p:nvPr>
        </p:nvSpPr>
        <p:spPr>
          <a:ln/>
        </p:spPr>
        <p:txBody>
          <a:bodyPr/>
          <a:lstStyle>
            <a:lvl1pPr>
              <a:defRPr/>
            </a:lvl1pPr>
          </a:lstStyle>
          <a:p>
            <a:pPr>
              <a:defRPr/>
            </a:pPr>
            <a:fld id="{4934EE9F-0BBC-490F-9CE0-4534037FBA0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7 March 2023</a:t>
            </a:r>
          </a:p>
        </p:txBody>
      </p:sp>
      <p:sp>
        <p:nvSpPr>
          <p:cNvPr id="3" name="Rectangle 5"/>
          <p:cNvSpPr>
            <a:spLocks noGrp="1" noChangeArrowheads="1"/>
          </p:cNvSpPr>
          <p:nvPr>
            <p:ph type="ftr" sz="quarter" idx="11"/>
          </p:nvPr>
        </p:nvSpPr>
        <p:spPr>
          <a:ln/>
        </p:spPr>
        <p:txBody>
          <a:bodyPr/>
          <a:lstStyle>
            <a:lvl1pPr>
              <a:defRPr/>
            </a:lvl1pPr>
          </a:lstStyle>
          <a:p>
            <a:pPr>
              <a:defRPr/>
            </a:pPr>
            <a:r>
              <a:rPr lang="en-US"/>
              <a:t>Day 3 - Laufer Energy Symposium Welcome</a:t>
            </a:r>
          </a:p>
        </p:txBody>
      </p:sp>
      <p:sp>
        <p:nvSpPr>
          <p:cNvPr id="4" name="Rectangle 6"/>
          <p:cNvSpPr>
            <a:spLocks noGrp="1" noChangeArrowheads="1"/>
          </p:cNvSpPr>
          <p:nvPr>
            <p:ph type="sldNum" sz="quarter" idx="12"/>
          </p:nvPr>
        </p:nvSpPr>
        <p:spPr>
          <a:ln/>
        </p:spPr>
        <p:txBody>
          <a:bodyPr/>
          <a:lstStyle>
            <a:lvl1pPr>
              <a:defRPr/>
            </a:lvl1pPr>
          </a:lstStyle>
          <a:p>
            <a:pPr>
              <a:defRPr/>
            </a:pPr>
            <a:fld id="{DECBA85E-A985-47A6-B088-4E8DF9E84AB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762000"/>
            <a:ext cx="3008313" cy="1023936"/>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762000"/>
            <a:ext cx="5111751" cy="5562600"/>
          </a:xfrm>
        </p:spPr>
        <p:txBody>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785938"/>
            <a:ext cx="3008313" cy="456596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7 March 2023</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Day 3 - Laufer Energy Symposium Welcome</a:t>
            </a:r>
          </a:p>
        </p:txBody>
      </p:sp>
      <p:sp>
        <p:nvSpPr>
          <p:cNvPr id="7" name="Rectangle 6"/>
          <p:cNvSpPr>
            <a:spLocks noGrp="1" noChangeArrowheads="1"/>
          </p:cNvSpPr>
          <p:nvPr>
            <p:ph type="sldNum" sz="quarter" idx="12"/>
          </p:nvPr>
        </p:nvSpPr>
        <p:spPr>
          <a:ln/>
        </p:spPr>
        <p:txBody>
          <a:bodyPr/>
          <a:lstStyle>
            <a:lvl1pPr>
              <a:defRPr/>
            </a:lvl1pPr>
          </a:lstStyle>
          <a:p>
            <a:pPr>
              <a:defRPr/>
            </a:pPr>
            <a:fld id="{E363D6A7-8973-4756-8524-2D8771AA84E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9530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765174"/>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5197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7 March 2023</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Day 3 - Laufer Energy Symposium Welcome</a:t>
            </a:r>
          </a:p>
        </p:txBody>
      </p:sp>
      <p:sp>
        <p:nvSpPr>
          <p:cNvPr id="7" name="Rectangle 6"/>
          <p:cNvSpPr>
            <a:spLocks noGrp="1" noChangeArrowheads="1"/>
          </p:cNvSpPr>
          <p:nvPr>
            <p:ph type="sldNum" sz="quarter" idx="12"/>
          </p:nvPr>
        </p:nvSpPr>
        <p:spPr>
          <a:ln/>
        </p:spPr>
        <p:txBody>
          <a:bodyPr/>
          <a:lstStyle>
            <a:lvl1pPr>
              <a:defRPr/>
            </a:lvl1pPr>
          </a:lstStyle>
          <a:p>
            <a:pPr>
              <a:defRPr/>
            </a:pPr>
            <a:fld id="{A5FB0F10-C382-4DD9-87DB-EA3B61336F5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8382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22098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37956" name="Rectangle 4"/>
          <p:cNvSpPr>
            <a:spLocks noGrp="1" noChangeArrowheads="1"/>
          </p:cNvSpPr>
          <p:nvPr>
            <p:ph type="dt" sz="half" idx="2"/>
          </p:nvPr>
        </p:nvSpPr>
        <p:spPr bwMode="auto">
          <a:xfrm>
            <a:off x="0" y="6400800"/>
            <a:ext cx="2338388"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900" smtClean="0">
                <a:latin typeface="+mn-lt"/>
                <a:ea typeface="+mn-ea"/>
                <a:cs typeface="Arial" charset="0"/>
              </a:defRPr>
            </a:lvl1pPr>
          </a:lstStyle>
          <a:p>
            <a:pPr>
              <a:defRPr/>
            </a:pPr>
            <a:r>
              <a:rPr lang="en-US"/>
              <a:t>7 March 2023</a:t>
            </a:r>
          </a:p>
        </p:txBody>
      </p:sp>
      <p:sp>
        <p:nvSpPr>
          <p:cNvPr id="637957" name="Rectangle 5"/>
          <p:cNvSpPr>
            <a:spLocks noGrp="1" noChangeArrowheads="1"/>
          </p:cNvSpPr>
          <p:nvPr>
            <p:ph type="ftr" sz="quarter" idx="3"/>
          </p:nvPr>
        </p:nvSpPr>
        <p:spPr bwMode="auto">
          <a:xfrm>
            <a:off x="2855913" y="6400800"/>
            <a:ext cx="3544887"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900">
                <a:latin typeface="+mn-lt"/>
                <a:ea typeface="+mn-ea"/>
                <a:cs typeface="Arial" charset="0"/>
              </a:defRPr>
            </a:lvl1pPr>
          </a:lstStyle>
          <a:p>
            <a:pPr>
              <a:defRPr/>
            </a:pPr>
            <a:r>
              <a:rPr lang="en-US"/>
              <a:t>Day 3 - Laufer Energy Symposium Welcome</a:t>
            </a:r>
          </a:p>
        </p:txBody>
      </p:sp>
      <p:sp>
        <p:nvSpPr>
          <p:cNvPr id="637958" name="Rectangle 6"/>
          <p:cNvSpPr>
            <a:spLocks noGrp="1" noChangeArrowheads="1"/>
          </p:cNvSpPr>
          <p:nvPr>
            <p:ph type="sldNum" sz="quarter" idx="4"/>
          </p:nvPr>
        </p:nvSpPr>
        <p:spPr bwMode="auto">
          <a:xfrm>
            <a:off x="7277100" y="6400800"/>
            <a:ext cx="18669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900" smtClean="0">
                <a:latin typeface="+mn-lt"/>
                <a:ea typeface="+mn-ea"/>
                <a:cs typeface="Arial" charset="0"/>
              </a:defRPr>
            </a:lvl1pPr>
          </a:lstStyle>
          <a:p>
            <a:pPr>
              <a:defRPr/>
            </a:pPr>
            <a:r>
              <a:rPr lang="en-US" dirty="0"/>
              <a:t>Slide </a:t>
            </a:r>
            <a:fld id="{CCE61355-A952-455D-AE1D-5215B52812B9}"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2" r:id="rId1"/>
    <p:sldLayoutId id="2147483675"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dt="0"/>
  <p:txStyles>
    <p:titleStyle>
      <a:lvl1pPr algn="ctr" rtl="0" fontAlgn="base">
        <a:spcBef>
          <a:spcPct val="0"/>
        </a:spcBef>
        <a:spcAft>
          <a:spcPct val="0"/>
        </a:spcAft>
        <a:defRPr sz="4000">
          <a:solidFill>
            <a:schemeClr val="tx2"/>
          </a:solidFill>
          <a:latin typeface="+mj-lt"/>
          <a:ea typeface="ＭＳ Ｐゴシック"/>
          <a:cs typeface="ＭＳ Ｐゴシック"/>
        </a:defRPr>
      </a:lvl1pPr>
      <a:lvl2pPr algn="ctr" rtl="0" fontAlgn="base">
        <a:spcBef>
          <a:spcPct val="0"/>
        </a:spcBef>
        <a:spcAft>
          <a:spcPct val="0"/>
        </a:spcAft>
        <a:defRPr sz="4400">
          <a:solidFill>
            <a:schemeClr val="tx2"/>
          </a:solidFill>
          <a:latin typeface="Arial" charset="0"/>
          <a:ea typeface="ＭＳ Ｐゴシック"/>
          <a:cs typeface="ＭＳ Ｐゴシック"/>
        </a:defRPr>
      </a:lvl2pPr>
      <a:lvl3pPr algn="ctr" rtl="0" fontAlgn="base">
        <a:spcBef>
          <a:spcPct val="0"/>
        </a:spcBef>
        <a:spcAft>
          <a:spcPct val="0"/>
        </a:spcAft>
        <a:defRPr sz="4400">
          <a:solidFill>
            <a:schemeClr val="tx2"/>
          </a:solidFill>
          <a:latin typeface="Arial" charset="0"/>
          <a:ea typeface="ＭＳ Ｐゴシック"/>
          <a:cs typeface="ＭＳ Ｐゴシック"/>
        </a:defRPr>
      </a:lvl3pPr>
      <a:lvl4pPr algn="ctr" rtl="0" fontAlgn="base">
        <a:spcBef>
          <a:spcPct val="0"/>
        </a:spcBef>
        <a:spcAft>
          <a:spcPct val="0"/>
        </a:spcAft>
        <a:defRPr sz="4400">
          <a:solidFill>
            <a:schemeClr val="tx2"/>
          </a:solidFill>
          <a:latin typeface="Arial" charset="0"/>
          <a:ea typeface="ＭＳ Ｐゴシック"/>
          <a:cs typeface="ＭＳ Ｐゴシック"/>
        </a:defRPr>
      </a:lvl4pPr>
      <a:lvl5pPr algn="ctr" rtl="0" fontAlgn="base">
        <a:spcBef>
          <a:spcPct val="0"/>
        </a:spcBef>
        <a:spcAft>
          <a:spcPct val="0"/>
        </a:spcAft>
        <a:defRPr sz="4400">
          <a:solidFill>
            <a:schemeClr val="tx2"/>
          </a:solidFill>
          <a:latin typeface="Arial" charset="0"/>
          <a:ea typeface="ＭＳ Ｐゴシック"/>
          <a:cs typeface="ＭＳ Ｐゴシック"/>
        </a:defRPr>
      </a:lvl5pPr>
      <a:lvl6pPr marL="457200" algn="ctr" rtl="0" eaLnBrk="1" fontAlgn="base" hangingPunct="1">
        <a:spcBef>
          <a:spcPct val="0"/>
        </a:spcBef>
        <a:spcAft>
          <a:spcPct val="0"/>
        </a:spcAft>
        <a:defRPr sz="4400">
          <a:solidFill>
            <a:schemeClr val="tx2"/>
          </a:solidFill>
          <a:latin typeface="Arial" charset="0"/>
          <a:ea typeface="ＭＳ Ｐゴシック" charset="-128"/>
        </a:defRPr>
      </a:lvl6pPr>
      <a:lvl7pPr marL="914400" algn="ctr" rtl="0" eaLnBrk="1" fontAlgn="base" hangingPunct="1">
        <a:spcBef>
          <a:spcPct val="0"/>
        </a:spcBef>
        <a:spcAft>
          <a:spcPct val="0"/>
        </a:spcAft>
        <a:defRPr sz="4400">
          <a:solidFill>
            <a:schemeClr val="tx2"/>
          </a:solidFill>
          <a:latin typeface="Arial" charset="0"/>
          <a:ea typeface="ＭＳ Ｐゴシック" charset="-128"/>
        </a:defRPr>
      </a:lvl7pPr>
      <a:lvl8pPr marL="1371600" algn="ctr" rtl="0" eaLnBrk="1" fontAlgn="base" hangingPunct="1">
        <a:spcBef>
          <a:spcPct val="0"/>
        </a:spcBef>
        <a:spcAft>
          <a:spcPct val="0"/>
        </a:spcAft>
        <a:defRPr sz="4400">
          <a:solidFill>
            <a:schemeClr val="tx2"/>
          </a:solidFill>
          <a:latin typeface="Arial" charset="0"/>
          <a:ea typeface="ＭＳ Ｐゴシック" charset="-128"/>
        </a:defRPr>
      </a:lvl8pPr>
      <a:lvl9pPr marL="1828800" algn="ctr" rtl="0" eaLnBrk="1" fontAlgn="base" hangingPunct="1">
        <a:spcBef>
          <a:spcPct val="0"/>
        </a:spcBef>
        <a:spcAft>
          <a:spcPct val="0"/>
        </a:spcAft>
        <a:defRPr sz="4400">
          <a:solidFill>
            <a:schemeClr val="tx2"/>
          </a:solidFill>
          <a:latin typeface="Arial" charset="0"/>
          <a:ea typeface="ＭＳ Ｐゴシック" charset="-128"/>
        </a:defRPr>
      </a:lvl9pPr>
    </p:titleStyle>
    <p:bodyStyle>
      <a:lvl1pPr marL="342900" indent="-342900" algn="l" rtl="0" fontAlgn="base">
        <a:spcBef>
          <a:spcPct val="20000"/>
        </a:spcBef>
        <a:spcAft>
          <a:spcPct val="0"/>
        </a:spcAft>
        <a:buChar char="•"/>
        <a:defRPr sz="2800">
          <a:solidFill>
            <a:schemeClr val="tx1"/>
          </a:solidFill>
          <a:latin typeface="+mn-lt"/>
          <a:ea typeface="ＭＳ Ｐゴシック"/>
          <a:cs typeface="ＭＳ Ｐゴシック"/>
        </a:defRPr>
      </a:lvl1pPr>
      <a:lvl2pPr marL="742950" indent="-285750" algn="l" rtl="0" fontAlgn="base">
        <a:spcBef>
          <a:spcPct val="20000"/>
        </a:spcBef>
        <a:spcAft>
          <a:spcPct val="0"/>
        </a:spcAft>
        <a:buChar char="–"/>
        <a:defRPr sz="2400">
          <a:solidFill>
            <a:schemeClr val="tx1"/>
          </a:solidFill>
          <a:latin typeface="+mn-lt"/>
          <a:ea typeface="ＭＳ Ｐゴシック"/>
          <a:cs typeface="ＭＳ Ｐゴシック"/>
        </a:defRPr>
      </a:lvl2pPr>
      <a:lvl3pPr marL="1143000" indent="-228600" algn="l" rtl="0" fontAlgn="base">
        <a:spcBef>
          <a:spcPct val="20000"/>
        </a:spcBef>
        <a:spcAft>
          <a:spcPct val="0"/>
        </a:spcAft>
        <a:buChar char="•"/>
        <a:defRPr sz="2000">
          <a:solidFill>
            <a:schemeClr val="tx1"/>
          </a:solidFill>
          <a:latin typeface="+mn-lt"/>
          <a:ea typeface="ＭＳ Ｐゴシック"/>
          <a:cs typeface="ＭＳ Ｐゴシック"/>
        </a:defRPr>
      </a:lvl3pPr>
      <a:lvl4pPr marL="1600200" indent="-228600" algn="l" rtl="0" fontAlgn="base">
        <a:spcBef>
          <a:spcPct val="20000"/>
        </a:spcBef>
        <a:spcAft>
          <a:spcPct val="0"/>
        </a:spcAft>
        <a:buChar char="–"/>
        <a:defRPr sz="1800">
          <a:solidFill>
            <a:schemeClr val="tx1"/>
          </a:solidFill>
          <a:latin typeface="+mn-lt"/>
          <a:ea typeface="ＭＳ Ｐゴシック"/>
          <a:cs typeface="ＭＳ Ｐゴシック"/>
        </a:defRPr>
      </a:lvl4pPr>
      <a:lvl5pPr marL="2057400" indent="-228600" algn="l" rtl="0" fontAlgn="base">
        <a:spcBef>
          <a:spcPct val="20000"/>
        </a:spcBef>
        <a:spcAft>
          <a:spcPct val="0"/>
        </a:spcAft>
        <a:buChar char="»"/>
        <a:defRPr sz="1800">
          <a:solidFill>
            <a:schemeClr val="tx1"/>
          </a:solidFill>
          <a:latin typeface="+mn-lt"/>
          <a:ea typeface="ＭＳ Ｐゴシック"/>
          <a:cs typeface="ＭＳ Ｐゴシック"/>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smithjose@mst.ed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hyperlink" Target="http://www.youtube.com/watch?v=XCsswquQ6H8&amp;feature=relat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3610A8F-F2DD-3833-8F63-00E0DDFADD5E}"/>
              </a:ext>
            </a:extLst>
          </p:cNvPr>
          <p:cNvPicPr>
            <a:picLocks noChangeAspect="1"/>
          </p:cNvPicPr>
          <p:nvPr/>
        </p:nvPicPr>
        <p:blipFill>
          <a:blip r:embed="rId3"/>
          <a:stretch>
            <a:fillRect/>
          </a:stretch>
        </p:blipFill>
        <p:spPr>
          <a:xfrm>
            <a:off x="2407228" y="2438400"/>
            <a:ext cx="4329545" cy="2884560"/>
          </a:xfrm>
          <a:prstGeom prst="rect">
            <a:avLst/>
          </a:prstGeom>
        </p:spPr>
      </p:pic>
      <p:sp>
        <p:nvSpPr>
          <p:cNvPr id="17409" name="Title 1"/>
          <p:cNvSpPr>
            <a:spLocks noGrp="1"/>
          </p:cNvSpPr>
          <p:nvPr>
            <p:ph type="ctrTitle"/>
          </p:nvPr>
        </p:nvSpPr>
        <p:spPr>
          <a:xfrm>
            <a:off x="228600" y="914400"/>
            <a:ext cx="8763000" cy="1470025"/>
          </a:xfrm>
        </p:spPr>
        <p:txBody>
          <a:bodyPr/>
          <a:lstStyle/>
          <a:p>
            <a:r>
              <a:rPr lang="en-US" sz="3200" dirty="0"/>
              <a:t>Resilient Energy to Meet Growing Demand in Developing Countries</a:t>
            </a:r>
            <a:endParaRPr lang="en-US" sz="3200" dirty="0">
              <a:latin typeface="Century Gothic" pitchFamily="34" charset="0"/>
            </a:endParaRPr>
          </a:p>
        </p:txBody>
      </p:sp>
      <p:sp>
        <p:nvSpPr>
          <p:cNvPr id="3" name="Subtitle 2"/>
          <p:cNvSpPr>
            <a:spLocks noGrp="1"/>
          </p:cNvSpPr>
          <p:nvPr>
            <p:ph type="subTitle" idx="1"/>
          </p:nvPr>
        </p:nvSpPr>
        <p:spPr>
          <a:xfrm>
            <a:off x="0" y="5486400"/>
            <a:ext cx="9144000" cy="1219200"/>
          </a:xfrm>
        </p:spPr>
        <p:txBody>
          <a:bodyPr>
            <a:normAutofit fontScale="92500" lnSpcReduction="10000"/>
          </a:bodyPr>
          <a:lstStyle/>
          <a:p>
            <a:pPr>
              <a:spcBef>
                <a:spcPts val="1200"/>
              </a:spcBef>
              <a:spcAft>
                <a:spcPts val="600"/>
              </a:spcAft>
            </a:pPr>
            <a:r>
              <a:rPr lang="en-US" sz="2000" dirty="0">
                <a:latin typeface="Century Gothic" pitchFamily="34" charset="0"/>
              </a:rPr>
              <a:t>Dr. Joseph D. Smith, Professor</a:t>
            </a:r>
          </a:p>
          <a:p>
            <a:pPr>
              <a:lnSpc>
                <a:spcPct val="80000"/>
              </a:lnSpc>
            </a:pPr>
            <a:r>
              <a:rPr lang="en-US" sz="1800" i="1" dirty="0">
                <a:latin typeface="Century Gothic" pitchFamily="34" charset="0"/>
              </a:rPr>
              <a:t>Missouri University of Science and Technology, USA, </a:t>
            </a:r>
            <a:r>
              <a:rPr lang="en-US" sz="1800" i="1" dirty="0">
                <a:latin typeface="Century Gothic" pitchFamily="34" charset="0"/>
                <a:hlinkClick r:id="rId4">
                  <a:extLst>
                    <a:ext uri="{A12FA001-AC4F-418D-AE19-62706E023703}">
                      <ahyp:hlinkClr xmlns:ahyp="http://schemas.microsoft.com/office/drawing/2018/hyperlinkcolor" val="tx"/>
                    </a:ext>
                  </a:extLst>
                </a:hlinkClick>
              </a:rPr>
              <a:t>smithjose@mst.edu</a:t>
            </a:r>
            <a:endParaRPr lang="en-US" sz="1800" i="1" dirty="0">
              <a:latin typeface="Century Gothic" pitchFamily="34" charset="0"/>
            </a:endParaRPr>
          </a:p>
          <a:p>
            <a:pPr>
              <a:lnSpc>
                <a:spcPct val="80000"/>
              </a:lnSpc>
            </a:pPr>
            <a:endParaRPr lang="en-US" sz="2000" dirty="0">
              <a:latin typeface="Century Gothic" pitchFamily="34" charset="0"/>
            </a:endParaRPr>
          </a:p>
          <a:p>
            <a:pPr>
              <a:lnSpc>
                <a:spcPct val="80000"/>
              </a:lnSpc>
            </a:pPr>
            <a:r>
              <a:rPr lang="en-US" sz="2000" dirty="0">
                <a:latin typeface="Century Gothic" pitchFamily="34" charset="0"/>
              </a:rPr>
              <a:t>1 April 2023</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outdoor&#10;&#10;Description automatically generated">
            <a:extLst>
              <a:ext uri="{FF2B5EF4-FFF2-40B4-BE49-F238E27FC236}">
                <a16:creationId xmlns:a16="http://schemas.microsoft.com/office/drawing/2014/main" id="{32DAD907-5853-9112-DF19-6004B96313B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2000" y="0"/>
            <a:ext cx="4572000" cy="3429000"/>
          </a:xfrm>
          <a:prstGeom prst="rect">
            <a:avLst/>
          </a:prstGeom>
        </p:spPr>
      </p:pic>
      <p:pic>
        <p:nvPicPr>
          <p:cNvPr id="7" name="Picture 6" descr="A picture containing outdoor, tree, sky, nature&#10;&#10;Description automatically generated">
            <a:extLst>
              <a:ext uri="{FF2B5EF4-FFF2-40B4-BE49-F238E27FC236}">
                <a16:creationId xmlns:a16="http://schemas.microsoft.com/office/drawing/2014/main" id="{7DCE9507-B34A-7F8F-931D-757B6CD6B7A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4572000" cy="3429000"/>
          </a:xfrm>
          <a:prstGeom prst="rect">
            <a:avLst/>
          </a:prstGeom>
        </p:spPr>
      </p:pic>
      <p:pic>
        <p:nvPicPr>
          <p:cNvPr id="14" name="Picture 13">
            <a:extLst>
              <a:ext uri="{FF2B5EF4-FFF2-40B4-BE49-F238E27FC236}">
                <a16:creationId xmlns:a16="http://schemas.microsoft.com/office/drawing/2014/main" id="{9B636A7F-1D86-18DE-5011-8A42430B5A8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038600" y="3428999"/>
            <a:ext cx="3657600" cy="3446585"/>
          </a:xfrm>
          <a:prstGeom prst="rect">
            <a:avLst/>
          </a:prstGeom>
        </p:spPr>
      </p:pic>
      <p:pic>
        <p:nvPicPr>
          <p:cNvPr id="11" name="Picture 10" descr="A group of people posing for a photo&#10;&#10;Description automatically generated">
            <a:extLst>
              <a:ext uri="{FF2B5EF4-FFF2-40B4-BE49-F238E27FC236}">
                <a16:creationId xmlns:a16="http://schemas.microsoft.com/office/drawing/2014/main" id="{3EECCFF0-F828-399D-A1FB-F1391FD13C1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239000" y="3429000"/>
            <a:ext cx="1928813" cy="3429000"/>
          </a:xfrm>
          <a:prstGeom prst="rect">
            <a:avLst/>
          </a:prstGeom>
        </p:spPr>
      </p:pic>
      <p:pic>
        <p:nvPicPr>
          <p:cNvPr id="8" name="Picture 7">
            <a:extLst>
              <a:ext uri="{FF2B5EF4-FFF2-40B4-BE49-F238E27FC236}">
                <a16:creationId xmlns:a16="http://schemas.microsoft.com/office/drawing/2014/main" id="{384DA97E-636D-A64F-4265-B3F310449B4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0" y="3429000"/>
            <a:ext cx="4572000" cy="3429000"/>
          </a:xfrm>
          <a:prstGeom prst="rect">
            <a:avLst/>
          </a:prstGeom>
        </p:spPr>
      </p:pic>
      <p:sp>
        <p:nvSpPr>
          <p:cNvPr id="15" name="TextBox 14">
            <a:extLst>
              <a:ext uri="{FF2B5EF4-FFF2-40B4-BE49-F238E27FC236}">
                <a16:creationId xmlns:a16="http://schemas.microsoft.com/office/drawing/2014/main" id="{D21884D8-9D96-7106-EB16-07C24B2A79E1}"/>
              </a:ext>
            </a:extLst>
          </p:cNvPr>
          <p:cNvSpPr txBox="1"/>
          <p:nvPr/>
        </p:nvSpPr>
        <p:spPr>
          <a:xfrm>
            <a:off x="152400" y="3468564"/>
            <a:ext cx="7239000" cy="369332"/>
          </a:xfrm>
          <a:prstGeom prst="rect">
            <a:avLst/>
          </a:prstGeom>
          <a:noFill/>
        </p:spPr>
        <p:txBody>
          <a:bodyPr wrap="square" rtlCol="0">
            <a:spAutoFit/>
          </a:bodyPr>
          <a:lstStyle/>
          <a:p>
            <a:r>
              <a:rPr lang="en-US" dirty="0"/>
              <a:t>Kakinada, Nepal</a:t>
            </a:r>
          </a:p>
        </p:txBody>
      </p:sp>
      <p:sp>
        <p:nvSpPr>
          <p:cNvPr id="2" name="Footer Placeholder 1">
            <a:extLst>
              <a:ext uri="{FF2B5EF4-FFF2-40B4-BE49-F238E27FC236}">
                <a16:creationId xmlns:a16="http://schemas.microsoft.com/office/drawing/2014/main" id="{72E9E454-FC8D-F0EE-153E-7B4C7A952DC7}"/>
              </a:ext>
            </a:extLst>
          </p:cNvPr>
          <p:cNvSpPr>
            <a:spLocks noGrp="1"/>
          </p:cNvSpPr>
          <p:nvPr>
            <p:ph type="ftr" sz="quarter" idx="11"/>
          </p:nvPr>
        </p:nvSpPr>
        <p:spPr/>
        <p:txBody>
          <a:bodyPr/>
          <a:lstStyle/>
          <a:p>
            <a:pPr>
              <a:defRPr/>
            </a:pPr>
            <a:r>
              <a:rPr lang="en-US"/>
              <a:t>Day 3 - Laufer Energy Symposium Welcome</a:t>
            </a:r>
          </a:p>
        </p:txBody>
      </p:sp>
      <p:sp>
        <p:nvSpPr>
          <p:cNvPr id="3" name="Slide Number Placeholder 2">
            <a:extLst>
              <a:ext uri="{FF2B5EF4-FFF2-40B4-BE49-F238E27FC236}">
                <a16:creationId xmlns:a16="http://schemas.microsoft.com/office/drawing/2014/main" id="{CDE3B42C-6C74-6FCC-F26A-79D744E26084}"/>
              </a:ext>
            </a:extLst>
          </p:cNvPr>
          <p:cNvSpPr>
            <a:spLocks noGrp="1"/>
          </p:cNvSpPr>
          <p:nvPr>
            <p:ph type="sldNum" sz="quarter" idx="12"/>
          </p:nvPr>
        </p:nvSpPr>
        <p:spPr/>
        <p:txBody>
          <a:bodyPr/>
          <a:lstStyle/>
          <a:p>
            <a:pPr>
              <a:defRPr/>
            </a:pPr>
            <a:fld id="{DECBA85E-A985-47A6-B088-4E8DF9E84AB8}" type="slidenum">
              <a:rPr lang="en-US" smtClean="0"/>
              <a:pPr>
                <a:defRPr/>
              </a:pPr>
              <a:t>2</a:t>
            </a:fld>
            <a:endParaRPr lang="en-US"/>
          </a:p>
        </p:txBody>
      </p:sp>
      <p:sp>
        <p:nvSpPr>
          <p:cNvPr id="4" name="TextBox 3">
            <a:extLst>
              <a:ext uri="{FF2B5EF4-FFF2-40B4-BE49-F238E27FC236}">
                <a16:creationId xmlns:a16="http://schemas.microsoft.com/office/drawing/2014/main" id="{6FA515CA-DCCF-C437-6E19-03BD39C980A6}"/>
              </a:ext>
            </a:extLst>
          </p:cNvPr>
          <p:cNvSpPr txBox="1"/>
          <p:nvPr/>
        </p:nvSpPr>
        <p:spPr>
          <a:xfrm>
            <a:off x="2514600" y="457199"/>
            <a:ext cx="5715000" cy="369332"/>
          </a:xfrm>
          <a:prstGeom prst="rect">
            <a:avLst/>
          </a:prstGeom>
          <a:noFill/>
        </p:spPr>
        <p:txBody>
          <a:bodyPr wrap="square" rtlCol="0">
            <a:spAutoFit/>
          </a:bodyPr>
          <a:lstStyle/>
          <a:p>
            <a:r>
              <a:rPr lang="en-US" dirty="0"/>
              <a:t>Over 1.5 Billion people don’t have access to electricity</a:t>
            </a:r>
          </a:p>
        </p:txBody>
      </p:sp>
    </p:spTree>
    <p:extLst>
      <p:ext uri="{BB962C8B-B14F-4D97-AF65-F5344CB8AC3E}">
        <p14:creationId xmlns:p14="http://schemas.microsoft.com/office/powerpoint/2010/main" val="3554054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3C970-B04D-EC08-250B-EA64733C9140}"/>
              </a:ext>
            </a:extLst>
          </p:cNvPr>
          <p:cNvSpPr>
            <a:spLocks noGrp="1"/>
          </p:cNvSpPr>
          <p:nvPr>
            <p:ph type="title"/>
          </p:nvPr>
        </p:nvSpPr>
        <p:spPr>
          <a:xfrm>
            <a:off x="152400" y="812395"/>
            <a:ext cx="5751788" cy="1143000"/>
          </a:xfrm>
        </p:spPr>
        <p:txBody>
          <a:bodyPr/>
          <a:lstStyle/>
          <a:p>
            <a:r>
              <a:rPr lang="en-US" dirty="0"/>
              <a:t>Energy Equity</a:t>
            </a:r>
          </a:p>
        </p:txBody>
      </p:sp>
      <p:sp>
        <p:nvSpPr>
          <p:cNvPr id="3" name="Content Placeholder 2">
            <a:extLst>
              <a:ext uri="{FF2B5EF4-FFF2-40B4-BE49-F238E27FC236}">
                <a16:creationId xmlns:a16="http://schemas.microsoft.com/office/drawing/2014/main" id="{E8ED542A-A487-BF76-23EB-FEB45FB46FAA}"/>
              </a:ext>
            </a:extLst>
          </p:cNvPr>
          <p:cNvSpPr>
            <a:spLocks noGrp="1"/>
          </p:cNvSpPr>
          <p:nvPr>
            <p:ph idx="1"/>
          </p:nvPr>
        </p:nvSpPr>
        <p:spPr>
          <a:xfrm>
            <a:off x="152400" y="1752599"/>
            <a:ext cx="5334000" cy="4752663"/>
          </a:xfrm>
        </p:spPr>
        <p:txBody>
          <a:bodyPr/>
          <a:lstStyle/>
          <a:p>
            <a:r>
              <a:rPr lang="en-US" sz="1800" dirty="0">
                <a:solidFill>
                  <a:srgbClr val="000000"/>
                </a:solidFill>
                <a:effectLst/>
                <a:latin typeface="Times New Roman" panose="02020603050405020304" pitchFamily="18" charset="0"/>
                <a:ea typeface="Times New Roman" panose="02020603050405020304" pitchFamily="18" charset="0"/>
              </a:rPr>
              <a:t>1.3 billion people lack access to electricity (85% in rural areas)</a:t>
            </a:r>
          </a:p>
          <a:p>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Rich countries use much more electric power for computers, refrigerators, and energy-hungry health care than developing countries! </a:t>
            </a:r>
          </a:p>
          <a:p>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World’s energy demand increase &lt;50% by 2040</a:t>
            </a:r>
          </a:p>
          <a:p>
            <a:r>
              <a:rPr lang="en-US" sz="1800" dirty="0">
                <a:solidFill>
                  <a:srgbClr val="000000"/>
                </a:solidFill>
                <a:effectLst/>
                <a:latin typeface="Times New Roman" panose="02020603050405020304" pitchFamily="18" charset="0"/>
                <a:ea typeface="Times New Roman" panose="02020603050405020304" pitchFamily="18" charset="0"/>
              </a:rPr>
              <a:t>As more energy produced; more CO2 is released by dirty fuels burned in low efficient systems</a:t>
            </a:r>
          </a:p>
          <a:p>
            <a:r>
              <a:rPr lang="en-US" sz="1800" dirty="0">
                <a:solidFill>
                  <a:srgbClr val="000000"/>
                </a:solidFill>
                <a:effectLst/>
                <a:latin typeface="Times New Roman" panose="02020603050405020304" pitchFamily="18" charset="0"/>
                <a:ea typeface="Times New Roman" panose="02020603050405020304" pitchFamily="18" charset="0"/>
              </a:rPr>
              <a:t>Economic development of poorest countries </a:t>
            </a:r>
            <a:r>
              <a:rPr lang="en-US" sz="1800" dirty="0">
                <a:solidFill>
                  <a:srgbClr val="000000"/>
                </a:solidFill>
                <a:latin typeface="Times New Roman" panose="02020603050405020304" pitchFamily="18" charset="0"/>
                <a:ea typeface="Times New Roman" panose="02020603050405020304" pitchFamily="18" charset="0"/>
              </a:rPr>
              <a:t>restricted by polices made by richest countries</a:t>
            </a:r>
            <a:r>
              <a:rPr lang="en-US" sz="1800" dirty="0">
                <a:solidFill>
                  <a:srgbClr val="000000"/>
                </a:solidFill>
                <a:effectLst/>
                <a:latin typeface="Times New Roman" panose="02020603050405020304" pitchFamily="18" charset="0"/>
                <a:ea typeface="Times New Roman" panose="02020603050405020304" pitchFamily="18" charset="0"/>
              </a:rPr>
              <a:t>!</a:t>
            </a:r>
          </a:p>
          <a:p>
            <a:r>
              <a:rPr lang="en-US" sz="1800" dirty="0">
                <a:solidFill>
                  <a:srgbClr val="000000"/>
                </a:solidFill>
                <a:effectLst/>
                <a:latin typeface="Times New Roman" panose="02020603050405020304" pitchFamily="18" charset="0"/>
                <a:ea typeface="Times New Roman" panose="02020603050405020304" pitchFamily="18" charset="0"/>
              </a:rPr>
              <a:t>New energy for developing countries must be affordable and clean!</a:t>
            </a:r>
          </a:p>
          <a:p>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Rich countries must provide clean efficient energy systems to developing countries–can’t deny access to services only rich countries enjoy!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dirty="0"/>
          </a:p>
        </p:txBody>
      </p:sp>
      <p:pic>
        <p:nvPicPr>
          <p:cNvPr id="8" name="Picture 7" descr="Infographic: How Much Energy Does the Average U.S. Refrigerator Use? | GatesNotes.com The Blog of Bill Gates">
            <a:extLst>
              <a:ext uri="{FF2B5EF4-FFF2-40B4-BE49-F238E27FC236}">
                <a16:creationId xmlns:a16="http://schemas.microsoft.com/office/drawing/2014/main" id="{40EFC4E9-AAD1-6D13-1EFA-30AC70F7A11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04188" y="533400"/>
            <a:ext cx="3194745" cy="2590800"/>
          </a:xfrm>
          <a:prstGeom prst="rect">
            <a:avLst/>
          </a:prstGeom>
          <a:noFill/>
          <a:ln>
            <a:noFill/>
          </a:ln>
        </p:spPr>
      </p:pic>
      <p:pic>
        <p:nvPicPr>
          <p:cNvPr id="9" name="Picture 8" descr="Students in Guinea Study Under Streetlights">
            <a:extLst>
              <a:ext uri="{FF2B5EF4-FFF2-40B4-BE49-F238E27FC236}">
                <a16:creationId xmlns:a16="http://schemas.microsoft.com/office/drawing/2014/main" id="{3B54C90F-6A0F-D897-93B5-89F84E65F6D9}"/>
              </a:ext>
            </a:extLst>
          </p:cNvPr>
          <p:cNvPicPr>
            <a:picLocks noChangeAspect="1"/>
          </p:cNvPicPr>
          <p:nvPr/>
        </p:nvPicPr>
        <p:blipFill rotWithShape="1">
          <a:blip r:embed="rId3">
            <a:extLst>
              <a:ext uri="{28A0092B-C50C-407E-A947-70E740481C1C}">
                <a14:useLocalDpi xmlns:a14="http://schemas.microsoft.com/office/drawing/2010/main" val="0"/>
              </a:ext>
            </a:extLst>
          </a:blip>
          <a:srcRect l="25156"/>
          <a:stretch/>
        </p:blipFill>
        <p:spPr bwMode="auto">
          <a:xfrm>
            <a:off x="5638800" y="3911520"/>
            <a:ext cx="3457505" cy="2593743"/>
          </a:xfrm>
          <a:prstGeom prst="rect">
            <a:avLst/>
          </a:prstGeom>
          <a:noFill/>
          <a:ln>
            <a:noFill/>
          </a:ln>
        </p:spPr>
      </p:pic>
      <p:sp>
        <p:nvSpPr>
          <p:cNvPr id="10" name="TextBox 9">
            <a:extLst>
              <a:ext uri="{FF2B5EF4-FFF2-40B4-BE49-F238E27FC236}">
                <a16:creationId xmlns:a16="http://schemas.microsoft.com/office/drawing/2014/main" id="{A15CDC13-CF0D-009C-EB35-A9371B755D70}"/>
              </a:ext>
            </a:extLst>
          </p:cNvPr>
          <p:cNvSpPr txBox="1"/>
          <p:nvPr/>
        </p:nvSpPr>
        <p:spPr>
          <a:xfrm>
            <a:off x="5641958" y="6029980"/>
            <a:ext cx="3457506" cy="523220"/>
          </a:xfrm>
          <a:prstGeom prst="rect">
            <a:avLst/>
          </a:prstGeom>
          <a:solidFill>
            <a:schemeClr val="bg1"/>
          </a:solidFill>
        </p:spPr>
        <p:txBody>
          <a:bodyPr wrap="square" rtlCol="0">
            <a:spAutoFit/>
          </a:bodyPr>
          <a:lstStyle/>
          <a:p>
            <a:r>
              <a:rPr lang="en-US" sz="1400" dirty="0"/>
              <a:t>Lack of electricity means students must study under streetlights</a:t>
            </a:r>
          </a:p>
        </p:txBody>
      </p:sp>
      <p:sp>
        <p:nvSpPr>
          <p:cNvPr id="12" name="Footer Placeholder 11">
            <a:extLst>
              <a:ext uri="{FF2B5EF4-FFF2-40B4-BE49-F238E27FC236}">
                <a16:creationId xmlns:a16="http://schemas.microsoft.com/office/drawing/2014/main" id="{2F807BFB-58AC-60D9-3A64-3E6D67CCDECE}"/>
              </a:ext>
            </a:extLst>
          </p:cNvPr>
          <p:cNvSpPr>
            <a:spLocks noGrp="1"/>
          </p:cNvSpPr>
          <p:nvPr>
            <p:ph type="ftr" sz="quarter" idx="11"/>
          </p:nvPr>
        </p:nvSpPr>
        <p:spPr/>
        <p:txBody>
          <a:bodyPr/>
          <a:lstStyle/>
          <a:p>
            <a:pPr>
              <a:defRPr/>
            </a:pPr>
            <a:r>
              <a:rPr lang="en-US"/>
              <a:t>Day 3 - Laufer Energy Symposium Welcome</a:t>
            </a:r>
            <a:endParaRPr lang="en-US" dirty="0"/>
          </a:p>
        </p:txBody>
      </p:sp>
      <p:sp>
        <p:nvSpPr>
          <p:cNvPr id="13" name="Slide Number Placeholder 12">
            <a:extLst>
              <a:ext uri="{FF2B5EF4-FFF2-40B4-BE49-F238E27FC236}">
                <a16:creationId xmlns:a16="http://schemas.microsoft.com/office/drawing/2014/main" id="{04918CAA-8052-642A-F219-72D17FF2CBFA}"/>
              </a:ext>
            </a:extLst>
          </p:cNvPr>
          <p:cNvSpPr>
            <a:spLocks noGrp="1"/>
          </p:cNvSpPr>
          <p:nvPr>
            <p:ph type="sldNum" sz="quarter" idx="12"/>
          </p:nvPr>
        </p:nvSpPr>
        <p:spPr/>
        <p:txBody>
          <a:bodyPr/>
          <a:lstStyle/>
          <a:p>
            <a:pPr>
              <a:defRPr/>
            </a:pPr>
            <a:fld id="{5AB64B4C-796B-4887-93DC-D759C90EDC7A}" type="slidenum">
              <a:rPr lang="en-US" smtClean="0"/>
              <a:pPr>
                <a:defRPr/>
              </a:pPr>
              <a:t>3</a:t>
            </a:fld>
            <a:endParaRPr lang="en-US"/>
          </a:p>
        </p:txBody>
      </p:sp>
      <p:sp>
        <p:nvSpPr>
          <p:cNvPr id="4" name="TextBox 3">
            <a:extLst>
              <a:ext uri="{FF2B5EF4-FFF2-40B4-BE49-F238E27FC236}">
                <a16:creationId xmlns:a16="http://schemas.microsoft.com/office/drawing/2014/main" id="{7BB1F0AC-7259-49CB-84F9-247C70280CFE}"/>
              </a:ext>
            </a:extLst>
          </p:cNvPr>
          <p:cNvSpPr txBox="1"/>
          <p:nvPr/>
        </p:nvSpPr>
        <p:spPr>
          <a:xfrm>
            <a:off x="5904187" y="3124200"/>
            <a:ext cx="3239813" cy="738664"/>
          </a:xfrm>
          <a:prstGeom prst="rect">
            <a:avLst/>
          </a:prstGeom>
          <a:noFill/>
        </p:spPr>
        <p:txBody>
          <a:bodyPr wrap="square" rtlCol="0">
            <a:spAutoFit/>
          </a:bodyPr>
          <a:lstStyle/>
          <a:p>
            <a:r>
              <a:rPr lang="en-US" sz="1400" dirty="0"/>
              <a:t>Lack of electricity means no refrigeration for pharmaceuticals and increased food born illness</a:t>
            </a:r>
          </a:p>
        </p:txBody>
      </p:sp>
    </p:spTree>
    <p:extLst>
      <p:ext uri="{BB962C8B-B14F-4D97-AF65-F5344CB8AC3E}">
        <p14:creationId xmlns:p14="http://schemas.microsoft.com/office/powerpoint/2010/main" val="1726615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B6BEE55-84CF-3961-2960-A657F57791FC}"/>
              </a:ext>
            </a:extLst>
          </p:cNvPr>
          <p:cNvSpPr txBox="1"/>
          <p:nvPr/>
        </p:nvSpPr>
        <p:spPr>
          <a:xfrm>
            <a:off x="190500" y="1102816"/>
            <a:ext cx="6094360" cy="4216539"/>
          </a:xfrm>
          <a:prstGeom prst="rect">
            <a:avLst/>
          </a:prstGeom>
          <a:noFill/>
        </p:spPr>
        <p:txBody>
          <a:bodyPr wrap="square">
            <a:spAutoFit/>
          </a:bodyPr>
          <a:lstStyle/>
          <a:p>
            <a:pPr>
              <a:spcBef>
                <a:spcPts val="600"/>
              </a:spcBef>
            </a:pPr>
            <a:r>
              <a:rPr lang="en-US" sz="3200" b="1" i="0" u="none" strike="noStrike" baseline="0" dirty="0">
                <a:solidFill>
                  <a:srgbClr val="000000"/>
                </a:solidFill>
                <a:latin typeface="Times New Roman" panose="02020603050405020304" pitchFamily="18" charset="0"/>
              </a:rPr>
              <a:t>Access to Clean Cooking Fuel:</a:t>
            </a:r>
          </a:p>
          <a:p>
            <a:pPr marL="171450" indent="-171450">
              <a:spcBef>
                <a:spcPts val="600"/>
              </a:spcBef>
              <a:buFont typeface="Arial" panose="020B0604020202020204" pitchFamily="34" charset="0"/>
              <a:buChar char="•"/>
            </a:pPr>
            <a:r>
              <a:rPr lang="en-US" b="0" i="0" u="none" strike="noStrike" baseline="0" dirty="0">
                <a:solidFill>
                  <a:srgbClr val="000000"/>
                </a:solidFill>
                <a:latin typeface="Times New Roman" panose="02020603050405020304" pitchFamily="18" charset="0"/>
              </a:rPr>
              <a:t>~2.8 billion people rely on traditional biomass for cooking</a:t>
            </a:r>
          </a:p>
          <a:p>
            <a:pPr marL="171450" indent="-171450">
              <a:spcBef>
                <a:spcPts val="600"/>
              </a:spcBef>
              <a:buFont typeface="Arial" panose="020B0604020202020204" pitchFamily="34" charset="0"/>
              <a:buChar char="•"/>
            </a:pPr>
            <a:r>
              <a:rPr lang="en-US" b="0" i="0" u="none" strike="noStrike" baseline="0" dirty="0">
                <a:solidFill>
                  <a:srgbClr val="000000"/>
                </a:solidFill>
                <a:latin typeface="Times New Roman" panose="02020603050405020304" pitchFamily="18" charset="0"/>
              </a:rPr>
              <a:t>Air pollution from inefficient stoves cause more  deaths/day</a:t>
            </a:r>
            <a:br>
              <a:rPr lang="en-US" b="0" i="0" u="none" strike="noStrike" baseline="0" dirty="0">
                <a:solidFill>
                  <a:srgbClr val="000000"/>
                </a:solidFill>
                <a:latin typeface="Times New Roman" panose="02020603050405020304" pitchFamily="18" charset="0"/>
              </a:rPr>
            </a:br>
            <a:r>
              <a:rPr lang="en-US" b="0" i="0" u="none" strike="noStrike" baseline="0" dirty="0">
                <a:solidFill>
                  <a:srgbClr val="000000"/>
                </a:solidFill>
                <a:latin typeface="Times New Roman" panose="02020603050405020304" pitchFamily="18" charset="0"/>
              </a:rPr>
              <a:t>than malaria + tuberculosis + HIV/AIDS </a:t>
            </a:r>
          </a:p>
          <a:p>
            <a:pPr marL="171450" indent="-171450" algn="l">
              <a:spcBef>
                <a:spcPts val="600"/>
              </a:spcBef>
              <a:buFont typeface="Arial" panose="020B0604020202020204" pitchFamily="34" charset="0"/>
              <a:buChar char="•"/>
            </a:pPr>
            <a:r>
              <a:rPr lang="en-US" b="0" i="0" u="none" strike="noStrike" baseline="0" dirty="0">
                <a:latin typeface="Times New Roman" panose="02020603050405020304" pitchFamily="18" charset="0"/>
                <a:cs typeface="Times New Roman" panose="02020603050405020304" pitchFamily="18" charset="0"/>
              </a:rPr>
              <a:t>Access to clean cooking energy impacts Women 2x more </a:t>
            </a:r>
            <a:br>
              <a:rPr lang="en-US" b="0" i="0" u="none" strike="noStrike" baseline="0" dirty="0">
                <a:latin typeface="Times New Roman" panose="02020603050405020304" pitchFamily="18" charset="0"/>
                <a:cs typeface="Times New Roman" panose="02020603050405020304" pitchFamily="18" charset="0"/>
              </a:rPr>
            </a:br>
            <a:r>
              <a:rPr lang="en-US" b="0" i="0" u="none" strike="noStrike" baseline="0" dirty="0">
                <a:latin typeface="Times New Roman" panose="02020603050405020304" pitchFamily="18" charset="0"/>
                <a:cs typeface="Times New Roman" panose="02020603050405020304" pitchFamily="18" charset="0"/>
              </a:rPr>
              <a:t>than men (UN, 2010)</a:t>
            </a:r>
          </a:p>
          <a:p>
            <a:pPr marL="171450" indent="-171450" algn="l">
              <a:spcBef>
                <a:spcPts val="600"/>
              </a:spcBef>
              <a:buFont typeface="Arial" panose="020B0604020202020204" pitchFamily="34" charset="0"/>
              <a:buChar char="•"/>
            </a:pPr>
            <a:r>
              <a:rPr lang="en-US" b="1" i="0" u="none" strike="noStrike" baseline="0" dirty="0">
                <a:solidFill>
                  <a:srgbClr val="FF0000"/>
                </a:solidFill>
                <a:highlight>
                  <a:srgbClr val="FFFF00"/>
                </a:highlight>
                <a:latin typeface="Times New Roman" panose="02020603050405020304" pitchFamily="18" charset="0"/>
                <a:cs typeface="Times New Roman" panose="02020603050405020304" pitchFamily="18" charset="0"/>
              </a:rPr>
              <a:t>UN Sustainable Goal 7</a:t>
            </a:r>
            <a:r>
              <a:rPr lang="en-US" b="0" i="0" u="none" strike="noStrike" baseline="0" dirty="0">
                <a:latin typeface="Times New Roman" panose="02020603050405020304" pitchFamily="18" charset="0"/>
                <a:cs typeface="Times New Roman" panose="02020603050405020304" pitchFamily="18" charset="0"/>
              </a:rPr>
              <a:t>: </a:t>
            </a:r>
            <a:r>
              <a:rPr lang="en-US" b="1" i="0" u="none" strike="noStrike" baseline="0" dirty="0">
                <a:latin typeface="Times New Roman" panose="02020603050405020304" pitchFamily="18" charset="0"/>
                <a:cs typeface="Times New Roman" panose="02020603050405020304" pitchFamily="18" charset="0"/>
              </a:rPr>
              <a:t>Universal access to modern fuels by 2030, both to mitigate the household health effects of ‘dirty’ fuel use (wood, charcoal, dung, kerosene) from household air pollution (HAP) and to enable them to develop productive, educational and self-fulfilling opportunities for women and girls foregone due to the labor required to obtain and use such fuels</a:t>
            </a:r>
            <a:r>
              <a:rPr lang="en-US" b="0" i="0" u="none" strike="noStrike" baseline="0" dirty="0">
                <a:latin typeface="Times New Roman" panose="02020603050405020304" pitchFamily="18" charset="0"/>
                <a:cs typeface="Times New Roman" panose="02020603050405020304" pitchFamily="18" charset="0"/>
              </a:rPr>
              <a:t> </a:t>
            </a:r>
          </a:p>
        </p:txBody>
      </p:sp>
      <p:sp>
        <p:nvSpPr>
          <p:cNvPr id="12" name="TextBox 11">
            <a:extLst>
              <a:ext uri="{FF2B5EF4-FFF2-40B4-BE49-F238E27FC236}">
                <a16:creationId xmlns:a16="http://schemas.microsoft.com/office/drawing/2014/main" id="{C9B628EA-5EF1-23F7-15BC-B578146A1A2A}"/>
              </a:ext>
            </a:extLst>
          </p:cNvPr>
          <p:cNvSpPr txBox="1"/>
          <p:nvPr/>
        </p:nvSpPr>
        <p:spPr>
          <a:xfrm>
            <a:off x="190500" y="6107668"/>
            <a:ext cx="8801100" cy="369332"/>
          </a:xfrm>
          <a:prstGeom prst="rect">
            <a:avLst/>
          </a:prstGeom>
        </p:spPr>
        <p:txBody>
          <a:bodyPr wrap="square">
            <a:spAutoFit/>
          </a:bodyPr>
          <a:lstStyle>
            <a:defPPr>
              <a:defRPr lang="en-US"/>
            </a:defPPr>
            <a:lvl1pPr>
              <a:defRPr sz="1100" b="1"/>
            </a:lvl1pPr>
          </a:lstStyle>
          <a:p>
            <a:r>
              <a:rPr lang="en-US" dirty="0"/>
              <a:t>Source: </a:t>
            </a:r>
            <a:r>
              <a:rPr lang="en-US" b="0" dirty="0"/>
              <a:t>Tanaka, N., </a:t>
            </a:r>
            <a:r>
              <a:rPr lang="en-US" b="0" dirty="0" err="1"/>
              <a:t>Kjorven</a:t>
            </a:r>
            <a:r>
              <a:rPr lang="en-US" b="0" dirty="0"/>
              <a:t>, O., Yumkella, K.K.,</a:t>
            </a:r>
            <a:r>
              <a:rPr lang="en-US" dirty="0"/>
              <a:t> “Energy Poverty; How to make modern energy access universal?” </a:t>
            </a:r>
            <a:br>
              <a:rPr lang="en-US" dirty="0"/>
            </a:br>
            <a:r>
              <a:rPr lang="en-US" b="0" i="1" dirty="0"/>
              <a:t>Special early excerpt of the Energy Outlook 2010 for UN General Assembly on Millennium Development Goals, September (2010).</a:t>
            </a:r>
          </a:p>
        </p:txBody>
      </p:sp>
      <p:pic>
        <p:nvPicPr>
          <p:cNvPr id="7" name="Picture 6">
            <a:extLst>
              <a:ext uri="{FF2B5EF4-FFF2-40B4-BE49-F238E27FC236}">
                <a16:creationId xmlns:a16="http://schemas.microsoft.com/office/drawing/2014/main" id="{ABFF8E40-8EC3-0810-5B92-04DFC8AADC2A}"/>
              </a:ext>
            </a:extLst>
          </p:cNvPr>
          <p:cNvPicPr>
            <a:picLocks noChangeAspect="1"/>
          </p:cNvPicPr>
          <p:nvPr/>
        </p:nvPicPr>
        <p:blipFill>
          <a:blip r:embed="rId2"/>
          <a:stretch>
            <a:fillRect/>
          </a:stretch>
        </p:blipFill>
        <p:spPr>
          <a:xfrm>
            <a:off x="6172200" y="1371600"/>
            <a:ext cx="2859141" cy="3383869"/>
          </a:xfrm>
          <a:prstGeom prst="rect">
            <a:avLst/>
          </a:prstGeom>
        </p:spPr>
      </p:pic>
      <p:sp>
        <p:nvSpPr>
          <p:cNvPr id="8" name="Footer Placeholder 7">
            <a:extLst>
              <a:ext uri="{FF2B5EF4-FFF2-40B4-BE49-F238E27FC236}">
                <a16:creationId xmlns:a16="http://schemas.microsoft.com/office/drawing/2014/main" id="{069F5406-99C6-5083-8C1C-FFBBD7FF2277}"/>
              </a:ext>
            </a:extLst>
          </p:cNvPr>
          <p:cNvSpPr>
            <a:spLocks noGrp="1"/>
          </p:cNvSpPr>
          <p:nvPr>
            <p:ph type="ftr" sz="quarter" idx="11"/>
          </p:nvPr>
        </p:nvSpPr>
        <p:spPr/>
        <p:txBody>
          <a:bodyPr/>
          <a:lstStyle/>
          <a:p>
            <a:pPr>
              <a:defRPr/>
            </a:pPr>
            <a:r>
              <a:rPr lang="en-US"/>
              <a:t>Day 3 - Laufer Energy Symposium Welcome</a:t>
            </a:r>
          </a:p>
        </p:txBody>
      </p:sp>
      <p:sp>
        <p:nvSpPr>
          <p:cNvPr id="9" name="Slide Number Placeholder 8">
            <a:extLst>
              <a:ext uri="{FF2B5EF4-FFF2-40B4-BE49-F238E27FC236}">
                <a16:creationId xmlns:a16="http://schemas.microsoft.com/office/drawing/2014/main" id="{1A73B29B-8CFB-72C0-5442-E1F7B7CBB844}"/>
              </a:ext>
            </a:extLst>
          </p:cNvPr>
          <p:cNvSpPr>
            <a:spLocks noGrp="1"/>
          </p:cNvSpPr>
          <p:nvPr>
            <p:ph type="sldNum" sz="quarter" idx="12"/>
          </p:nvPr>
        </p:nvSpPr>
        <p:spPr/>
        <p:txBody>
          <a:bodyPr/>
          <a:lstStyle/>
          <a:p>
            <a:pPr>
              <a:defRPr/>
            </a:pPr>
            <a:fld id="{DECBA85E-A985-47A6-B088-4E8DF9E84AB8}" type="slidenum">
              <a:rPr lang="en-US" smtClean="0"/>
              <a:pPr>
                <a:defRPr/>
              </a:pPr>
              <a:t>4</a:t>
            </a:fld>
            <a:endParaRPr lang="en-US"/>
          </a:p>
        </p:txBody>
      </p:sp>
    </p:spTree>
    <p:extLst>
      <p:ext uri="{BB962C8B-B14F-4D97-AF65-F5344CB8AC3E}">
        <p14:creationId xmlns:p14="http://schemas.microsoft.com/office/powerpoint/2010/main" val="2969562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itle 1"/>
          <p:cNvSpPr>
            <a:spLocks noGrp="1"/>
          </p:cNvSpPr>
          <p:nvPr>
            <p:ph type="title" idx="4294967295"/>
          </p:nvPr>
        </p:nvSpPr>
        <p:spPr>
          <a:xfrm>
            <a:off x="381000" y="838200"/>
            <a:ext cx="8513298" cy="757238"/>
          </a:xfrm>
        </p:spPr>
        <p:txBody>
          <a:bodyPr lIns="91440" tIns="45720" rIns="91440" bIns="45720" anchor="ctr"/>
          <a:lstStyle/>
          <a:p>
            <a:pPr algn="l" eaLnBrk="1" hangingPunct="1"/>
            <a:r>
              <a:rPr lang="en-US" sz="2800" dirty="0"/>
              <a:t>Hybrid Energy with distributed generation in local</a:t>
            </a:r>
            <a:endParaRPr lang="en-US" sz="2800" dirty="0">
              <a:latin typeface="Arial Narrow" pitchFamily="34" charset="0"/>
            </a:endParaRPr>
          </a:p>
        </p:txBody>
      </p:sp>
      <p:sp>
        <p:nvSpPr>
          <p:cNvPr id="5125" name="Content Placeholder 2"/>
          <p:cNvSpPr>
            <a:spLocks noGrp="1"/>
          </p:cNvSpPr>
          <p:nvPr>
            <p:ph idx="4294967295"/>
          </p:nvPr>
        </p:nvSpPr>
        <p:spPr>
          <a:xfrm>
            <a:off x="173502" y="1819275"/>
            <a:ext cx="3962400" cy="4657725"/>
          </a:xfrm>
        </p:spPr>
        <p:txBody>
          <a:bodyPr lIns="91440" tIns="45720" rIns="91440" bIns="45720"/>
          <a:lstStyle/>
          <a:p>
            <a:pPr marL="0" indent="0" eaLnBrk="1" hangingPunct="1">
              <a:lnSpc>
                <a:spcPct val="100000"/>
              </a:lnSpc>
              <a:buNone/>
            </a:pPr>
            <a:r>
              <a:rPr lang="en-US" sz="1800" b="1" dirty="0">
                <a:latin typeface="Arial Narrow" pitchFamily="34" charset="0"/>
              </a:rPr>
              <a:t>Hybrid Systems combine local sources of Fossil + Renewable energy sources</a:t>
            </a:r>
          </a:p>
          <a:p>
            <a:pPr marL="0" indent="0" eaLnBrk="1" hangingPunct="1">
              <a:lnSpc>
                <a:spcPct val="100000"/>
              </a:lnSpc>
              <a:buNone/>
            </a:pPr>
            <a:endParaRPr lang="en-US" sz="1800" dirty="0">
              <a:latin typeface="Arial Narrow" pitchFamily="34" charset="0"/>
            </a:endParaRPr>
          </a:p>
          <a:p>
            <a:pPr marL="0" indent="0" eaLnBrk="1" hangingPunct="1">
              <a:lnSpc>
                <a:spcPct val="100000"/>
              </a:lnSpc>
              <a:buNone/>
            </a:pPr>
            <a:r>
              <a:rPr lang="en-US" sz="1800" dirty="0">
                <a:latin typeface="Arial Narrow" pitchFamily="34" charset="0"/>
              </a:rPr>
              <a:t>U.S. Example: Integrated Energy Center</a:t>
            </a:r>
            <a:endParaRPr lang="en-US" sz="1800" b="0" dirty="0">
              <a:latin typeface="Arial Narrow" pitchFamily="34" charset="0"/>
            </a:endParaRPr>
          </a:p>
          <a:p>
            <a:pPr lvl="1" eaLnBrk="1" hangingPunct="1">
              <a:lnSpc>
                <a:spcPct val="100000"/>
              </a:lnSpc>
            </a:pPr>
            <a:r>
              <a:rPr lang="en-US" sz="1800" dirty="0">
                <a:latin typeface="Arial Narrow" pitchFamily="34" charset="0"/>
              </a:rPr>
              <a:t>Sunflower, Kansas</a:t>
            </a:r>
          </a:p>
          <a:p>
            <a:pPr lvl="1" eaLnBrk="1" hangingPunct="1">
              <a:lnSpc>
                <a:spcPct val="100000"/>
              </a:lnSpc>
            </a:pPr>
            <a:r>
              <a:rPr lang="en-US" sz="1800" dirty="0">
                <a:latin typeface="Arial Narrow" pitchFamily="34" charset="0"/>
              </a:rPr>
              <a:t>Uses multiple energy sources</a:t>
            </a:r>
          </a:p>
          <a:p>
            <a:pPr lvl="1" eaLnBrk="1" hangingPunct="1">
              <a:lnSpc>
                <a:spcPct val="100000"/>
              </a:lnSpc>
            </a:pPr>
            <a:r>
              <a:rPr lang="en-US" sz="1800" dirty="0">
                <a:latin typeface="Arial Narrow" pitchFamily="34" charset="0"/>
              </a:rPr>
              <a:t>Generates multiple energy products </a:t>
            </a:r>
          </a:p>
          <a:p>
            <a:pPr lvl="1" eaLnBrk="1" hangingPunct="1">
              <a:lnSpc>
                <a:spcPct val="100000"/>
              </a:lnSpc>
            </a:pPr>
            <a:r>
              <a:rPr lang="en-US" sz="1800" dirty="0">
                <a:latin typeface="Arial Narrow" pitchFamily="34" charset="0"/>
              </a:rPr>
              <a:t>Overall efficiency increased</a:t>
            </a:r>
          </a:p>
          <a:p>
            <a:pPr lvl="1" eaLnBrk="1" hangingPunct="1">
              <a:lnSpc>
                <a:spcPct val="100000"/>
              </a:lnSpc>
            </a:pPr>
            <a:r>
              <a:rPr lang="en-US" sz="1800" dirty="0">
                <a:latin typeface="Arial Narrow" pitchFamily="34" charset="0"/>
              </a:rPr>
              <a:t>Creates local jobs in rural areas</a:t>
            </a:r>
          </a:p>
          <a:p>
            <a:pPr lvl="1" eaLnBrk="1" hangingPunct="1">
              <a:lnSpc>
                <a:spcPct val="100000"/>
              </a:lnSpc>
            </a:pPr>
            <a:r>
              <a:rPr lang="en-US" sz="1800" dirty="0">
                <a:latin typeface="Arial Narrow" pitchFamily="34" charset="0"/>
              </a:rPr>
              <a:t>Manufacturing “value-added” products</a:t>
            </a:r>
          </a:p>
          <a:p>
            <a:pPr eaLnBrk="1" hangingPunct="1"/>
            <a:r>
              <a:rPr lang="en-US" sz="2000" dirty="0">
                <a:latin typeface="Arial Narrow" pitchFamily="34" charset="0"/>
              </a:rPr>
              <a:t>Energy focus on:</a:t>
            </a:r>
          </a:p>
          <a:p>
            <a:pPr lvl="1" eaLnBrk="1" hangingPunct="1"/>
            <a:r>
              <a:rPr lang="en-US" sz="1800" b="0" dirty="0">
                <a:latin typeface="Arial Narrow" pitchFamily="34" charset="0"/>
              </a:rPr>
              <a:t>Integrated wind/solar with fossil</a:t>
            </a:r>
          </a:p>
          <a:p>
            <a:pPr lvl="1" eaLnBrk="1" hangingPunct="1"/>
            <a:r>
              <a:rPr lang="en-US" sz="1800" b="0" dirty="0">
                <a:latin typeface="Arial Narrow" pitchFamily="34" charset="0"/>
              </a:rPr>
              <a:t>Dynamic System </a:t>
            </a:r>
            <a:r>
              <a:rPr lang="en-US" sz="1800" dirty="0">
                <a:latin typeface="Arial Narrow" pitchFamily="34" charset="0"/>
              </a:rPr>
              <a:t>optimization</a:t>
            </a:r>
          </a:p>
        </p:txBody>
      </p:sp>
      <p:pic>
        <p:nvPicPr>
          <p:cNvPr id="5127" name="Picture 9"/>
          <p:cNvPicPr>
            <a:picLocks noChangeAspect="1" noChangeArrowheads="1"/>
          </p:cNvPicPr>
          <p:nvPr/>
        </p:nvPicPr>
        <p:blipFill>
          <a:blip r:embed="rId3" cstate="email"/>
          <a:srcRect/>
          <a:stretch>
            <a:fillRect/>
          </a:stretch>
        </p:blipFill>
        <p:spPr bwMode="auto">
          <a:xfrm>
            <a:off x="4135902" y="1746250"/>
            <a:ext cx="4779498" cy="4578350"/>
          </a:xfrm>
          <a:prstGeom prst="rect">
            <a:avLst/>
          </a:prstGeom>
          <a:noFill/>
          <a:ln w="9525" algn="ctr">
            <a:noFill/>
            <a:miter lim="800000"/>
            <a:headEnd/>
            <a:tailEnd/>
          </a:ln>
        </p:spPr>
      </p:pic>
      <p:sp>
        <p:nvSpPr>
          <p:cNvPr id="5" name="Footer Placeholder 4">
            <a:extLst>
              <a:ext uri="{FF2B5EF4-FFF2-40B4-BE49-F238E27FC236}">
                <a16:creationId xmlns:a16="http://schemas.microsoft.com/office/drawing/2014/main" id="{0DBDD9D1-1F59-929B-9C8F-2DFF177C736D}"/>
              </a:ext>
            </a:extLst>
          </p:cNvPr>
          <p:cNvSpPr>
            <a:spLocks noGrp="1"/>
          </p:cNvSpPr>
          <p:nvPr>
            <p:ph type="ftr" sz="quarter" idx="11"/>
          </p:nvPr>
        </p:nvSpPr>
        <p:spPr/>
        <p:txBody>
          <a:bodyPr/>
          <a:lstStyle/>
          <a:p>
            <a:pPr>
              <a:defRPr/>
            </a:pPr>
            <a:r>
              <a:rPr lang="en-US"/>
              <a:t>Day 3 - Laufer Energy Symposium Welcome</a:t>
            </a:r>
          </a:p>
        </p:txBody>
      </p:sp>
      <p:sp>
        <p:nvSpPr>
          <p:cNvPr id="6" name="Slide Number Placeholder 5">
            <a:extLst>
              <a:ext uri="{FF2B5EF4-FFF2-40B4-BE49-F238E27FC236}">
                <a16:creationId xmlns:a16="http://schemas.microsoft.com/office/drawing/2014/main" id="{092EDE4D-8C49-764C-B8FE-BBE4192DD07B}"/>
              </a:ext>
            </a:extLst>
          </p:cNvPr>
          <p:cNvSpPr>
            <a:spLocks noGrp="1"/>
          </p:cNvSpPr>
          <p:nvPr>
            <p:ph type="sldNum" sz="quarter" idx="12"/>
          </p:nvPr>
        </p:nvSpPr>
        <p:spPr/>
        <p:txBody>
          <a:bodyPr/>
          <a:lstStyle/>
          <a:p>
            <a:pPr>
              <a:defRPr/>
            </a:pPr>
            <a:fld id="{DECBA85E-A985-47A6-B088-4E8DF9E84AB8}" type="slidenum">
              <a:rPr lang="en-US" smtClean="0"/>
              <a:pPr>
                <a:defRPr/>
              </a:pPr>
              <a:t>5</a:t>
            </a:fld>
            <a:endParaRPr lang="en-US"/>
          </a:p>
        </p:txBody>
      </p:sp>
    </p:spTree>
    <p:extLst>
      <p:ext uri="{BB962C8B-B14F-4D97-AF65-F5344CB8AC3E}">
        <p14:creationId xmlns:p14="http://schemas.microsoft.com/office/powerpoint/2010/main" val="2162453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6"/>
          <p:cNvSpPr>
            <a:spLocks noChangeArrowheads="1"/>
          </p:cNvSpPr>
          <p:nvPr/>
        </p:nvSpPr>
        <p:spPr bwMode="auto">
          <a:xfrm>
            <a:off x="1066799" y="5999162"/>
            <a:ext cx="708270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000" dirty="0" err="1">
                <a:solidFill>
                  <a:srgbClr val="FF0000"/>
                </a:solidFill>
              </a:rPr>
              <a:t>Leighty</a:t>
            </a:r>
            <a:r>
              <a:rPr lang="en-US" sz="1000" dirty="0">
                <a:solidFill>
                  <a:srgbClr val="FF0000"/>
                </a:solidFill>
              </a:rPr>
              <a:t>, B.,  “Energy Storage with Anhydrous Ammonia:  Comparison with other Energy Storage,” </a:t>
            </a:r>
            <a:r>
              <a:rPr lang="en-US" sz="1000" i="1" dirty="0">
                <a:solidFill>
                  <a:srgbClr val="FF0000"/>
                </a:solidFill>
              </a:rPr>
              <a:t>Ammonia: The Key to US Energy Independence</a:t>
            </a:r>
            <a:r>
              <a:rPr lang="en-US" sz="1000" dirty="0">
                <a:solidFill>
                  <a:srgbClr val="FF0000"/>
                </a:solidFill>
              </a:rPr>
              <a:t>, 29 – 30 September, Minneapolis, MN (2008)</a:t>
            </a:r>
          </a:p>
          <a:p>
            <a:endParaRPr lang="en-US" sz="1000" dirty="0">
              <a:solidFill>
                <a:srgbClr val="FF0000"/>
              </a:solidFill>
            </a:endParaRPr>
          </a:p>
        </p:txBody>
      </p:sp>
      <p:sp>
        <p:nvSpPr>
          <p:cNvPr id="6150" name="Rectangle 8"/>
          <p:cNvSpPr>
            <a:spLocks noGrp="1" noChangeArrowheads="1"/>
          </p:cNvSpPr>
          <p:nvPr>
            <p:ph type="title"/>
          </p:nvPr>
        </p:nvSpPr>
        <p:spPr>
          <a:xfrm>
            <a:off x="26218" y="5943600"/>
            <a:ext cx="9053465" cy="611188"/>
          </a:xfrm>
          <a:solidFill>
            <a:schemeClr val="bg1"/>
          </a:solidFill>
        </p:spPr>
        <p:txBody>
          <a:bodyPr vert="horz" lIns="91440" tIns="45720" rIns="91440" bIns="45720" rtlCol="0" anchor="ctr">
            <a:noAutofit/>
          </a:bodyPr>
          <a:lstStyle/>
          <a:p>
            <a:r>
              <a:rPr lang="en-US" sz="3200" b="1" dirty="0">
                <a:solidFill>
                  <a:schemeClr val="tx1"/>
                </a:solidFill>
              </a:rPr>
              <a:t>US Energy Use – 2050 (Est. 143.3 Quads)</a:t>
            </a:r>
          </a:p>
        </p:txBody>
      </p:sp>
      <p:grpSp>
        <p:nvGrpSpPr>
          <p:cNvPr id="6" name="Group 5"/>
          <p:cNvGrpSpPr/>
          <p:nvPr/>
        </p:nvGrpSpPr>
        <p:grpSpPr>
          <a:xfrm>
            <a:off x="1066800" y="984855"/>
            <a:ext cx="7315200" cy="5034945"/>
            <a:chOff x="762000" y="801975"/>
            <a:chExt cx="7315200" cy="5034945"/>
          </a:xfrm>
        </p:grpSpPr>
        <p:pic>
          <p:nvPicPr>
            <p:cNvPr id="614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477" t="21246" r="12324" b="9136"/>
            <a:stretch/>
          </p:blipFill>
          <p:spPr bwMode="auto">
            <a:xfrm>
              <a:off x="762000" y="801975"/>
              <a:ext cx="7315200" cy="5034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672197" y="812104"/>
              <a:ext cx="1392477" cy="4979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0" name="TextBox 9"/>
          <p:cNvSpPr txBox="1"/>
          <p:nvPr/>
        </p:nvSpPr>
        <p:spPr>
          <a:xfrm>
            <a:off x="443761" y="818718"/>
            <a:ext cx="7176239" cy="369332"/>
          </a:xfrm>
          <a:prstGeom prst="rect">
            <a:avLst/>
          </a:prstGeom>
          <a:solidFill>
            <a:schemeClr val="tx1"/>
          </a:solidFill>
        </p:spPr>
        <p:txBody>
          <a:bodyPr wrap="square" rtlCol="0" anchor="ctr">
            <a:spAutoFit/>
          </a:bodyPr>
          <a:lstStyle/>
          <a:p>
            <a:pPr algn="ctr"/>
            <a:r>
              <a:rPr lang="en-US" dirty="0">
                <a:solidFill>
                  <a:srgbClr val="FF0000"/>
                </a:solidFill>
                <a:latin typeface="+mn-lt"/>
              </a:rPr>
              <a:t>       Largest increased energy demand from developing countries</a:t>
            </a:r>
            <a:r>
              <a:rPr lang="en-US" b="1" dirty="0">
                <a:solidFill>
                  <a:srgbClr val="FF0000"/>
                </a:solidFill>
                <a:latin typeface="+mn-lt"/>
              </a:rPr>
              <a:t>!</a:t>
            </a:r>
            <a:endParaRPr lang="en-US" dirty="0">
              <a:solidFill>
                <a:srgbClr val="FF0000"/>
              </a:solidFill>
              <a:latin typeface="+mn-lt"/>
            </a:endParaRPr>
          </a:p>
        </p:txBody>
      </p:sp>
      <p:sp>
        <p:nvSpPr>
          <p:cNvPr id="13" name="TextBox 12"/>
          <p:cNvSpPr txBox="1"/>
          <p:nvPr/>
        </p:nvSpPr>
        <p:spPr>
          <a:xfrm>
            <a:off x="1828800" y="3972580"/>
            <a:ext cx="4800600" cy="523220"/>
          </a:xfrm>
          <a:prstGeom prst="rect">
            <a:avLst/>
          </a:prstGeom>
          <a:solidFill>
            <a:schemeClr val="tx1"/>
          </a:solidFill>
        </p:spPr>
        <p:txBody>
          <a:bodyPr wrap="square" rtlCol="0">
            <a:spAutoFit/>
          </a:bodyPr>
          <a:lstStyle/>
          <a:p>
            <a:r>
              <a:rPr lang="en-US" sz="1400" dirty="0">
                <a:solidFill>
                  <a:srgbClr val="FF0000"/>
                </a:solidFill>
                <a:latin typeface="+mn-lt"/>
              </a:rPr>
              <a:t>Fossil energy will remain our largest source of energy – what can we do to reduce impact on the </a:t>
            </a:r>
            <a:r>
              <a:rPr lang="en-US" sz="1400" dirty="0">
                <a:solidFill>
                  <a:srgbClr val="FF0000"/>
                </a:solidFill>
              </a:rPr>
              <a:t>climate</a:t>
            </a:r>
            <a:r>
              <a:rPr lang="en-US" sz="1400" dirty="0">
                <a:solidFill>
                  <a:srgbClr val="FF0000"/>
                </a:solidFill>
                <a:latin typeface="+mn-lt"/>
              </a:rPr>
              <a:t>?</a:t>
            </a:r>
          </a:p>
        </p:txBody>
      </p:sp>
      <p:sp>
        <p:nvSpPr>
          <p:cNvPr id="14" name="TextBox 13"/>
          <p:cNvSpPr txBox="1"/>
          <p:nvPr/>
        </p:nvSpPr>
        <p:spPr>
          <a:xfrm>
            <a:off x="1893848" y="5472955"/>
            <a:ext cx="3839099" cy="318245"/>
          </a:xfrm>
          <a:prstGeom prst="rect">
            <a:avLst/>
          </a:prstGeom>
          <a:solidFill>
            <a:schemeClr val="tx1"/>
          </a:solidFill>
        </p:spPr>
        <p:txBody>
          <a:bodyPr wrap="square" rtlCol="0">
            <a:spAutoFit/>
          </a:bodyPr>
          <a:lstStyle/>
          <a:p>
            <a:r>
              <a:rPr lang="en-US" sz="1400" dirty="0">
                <a:solidFill>
                  <a:srgbClr val="FF0000"/>
                </a:solidFill>
                <a:latin typeface="+mn-lt"/>
              </a:rPr>
              <a:t>Can we become independent of crude oil?</a:t>
            </a:r>
          </a:p>
        </p:txBody>
      </p:sp>
      <p:sp>
        <p:nvSpPr>
          <p:cNvPr id="15" name="TextBox 14"/>
          <p:cNvSpPr txBox="1"/>
          <p:nvPr/>
        </p:nvSpPr>
        <p:spPr>
          <a:xfrm>
            <a:off x="3358901" y="3311361"/>
            <a:ext cx="3054202" cy="295345"/>
          </a:xfrm>
          <a:prstGeom prst="rect">
            <a:avLst/>
          </a:prstGeom>
          <a:solidFill>
            <a:schemeClr val="tx1"/>
          </a:solidFill>
        </p:spPr>
        <p:txBody>
          <a:bodyPr wrap="square" rtlCol="0">
            <a:spAutoFit/>
          </a:bodyPr>
          <a:lstStyle/>
          <a:p>
            <a:r>
              <a:rPr lang="en-US" sz="1400" dirty="0">
                <a:solidFill>
                  <a:srgbClr val="FF0000"/>
                </a:solidFill>
              </a:rPr>
              <a:t>How will transportation be powered</a:t>
            </a:r>
            <a:r>
              <a:rPr lang="en-US" sz="1400" dirty="0">
                <a:solidFill>
                  <a:srgbClr val="FF0000"/>
                </a:solidFill>
                <a:latin typeface="+mn-lt"/>
              </a:rPr>
              <a:t>?</a:t>
            </a:r>
          </a:p>
        </p:txBody>
      </p:sp>
      <p:sp>
        <p:nvSpPr>
          <p:cNvPr id="16" name="TextBox 15"/>
          <p:cNvSpPr txBox="1"/>
          <p:nvPr/>
        </p:nvSpPr>
        <p:spPr>
          <a:xfrm>
            <a:off x="-58260" y="5189140"/>
            <a:ext cx="1048858" cy="307777"/>
          </a:xfrm>
          <a:prstGeom prst="rect">
            <a:avLst/>
          </a:prstGeom>
          <a:noFill/>
        </p:spPr>
        <p:txBody>
          <a:bodyPr wrap="square" rtlCol="0">
            <a:spAutoFit/>
          </a:bodyPr>
          <a:lstStyle/>
          <a:p>
            <a:pPr algn="r"/>
            <a:r>
              <a:rPr lang="en-US" sz="1400" dirty="0">
                <a:solidFill>
                  <a:srgbClr val="FF0000"/>
                </a:solidFill>
                <a:latin typeface="+mn-lt"/>
              </a:rPr>
              <a:t>Petroleum</a:t>
            </a:r>
          </a:p>
        </p:txBody>
      </p:sp>
      <p:grpSp>
        <p:nvGrpSpPr>
          <p:cNvPr id="17" name="Group 16"/>
          <p:cNvGrpSpPr/>
          <p:nvPr/>
        </p:nvGrpSpPr>
        <p:grpSpPr>
          <a:xfrm>
            <a:off x="-113536" y="1102705"/>
            <a:ext cx="1275586" cy="1734598"/>
            <a:chOff x="20924" y="1102705"/>
            <a:chExt cx="1275586" cy="1734598"/>
          </a:xfrm>
        </p:grpSpPr>
        <p:sp>
          <p:nvSpPr>
            <p:cNvPr id="18" name="TextBox 17"/>
            <p:cNvSpPr txBox="1"/>
            <p:nvPr/>
          </p:nvSpPr>
          <p:spPr>
            <a:xfrm>
              <a:off x="369544" y="1102705"/>
              <a:ext cx="781516" cy="307777"/>
            </a:xfrm>
            <a:prstGeom prst="rect">
              <a:avLst/>
            </a:prstGeom>
            <a:noFill/>
          </p:spPr>
          <p:txBody>
            <a:bodyPr wrap="square" rtlCol="0">
              <a:spAutoFit/>
            </a:bodyPr>
            <a:lstStyle/>
            <a:p>
              <a:pPr algn="r"/>
              <a:r>
                <a:rPr lang="en-US" sz="1400" dirty="0">
                  <a:solidFill>
                    <a:srgbClr val="FF0000"/>
                  </a:solidFill>
                  <a:latin typeface="+mn-lt"/>
                </a:rPr>
                <a:t>Hydro</a:t>
              </a:r>
            </a:p>
          </p:txBody>
        </p:sp>
        <p:sp>
          <p:nvSpPr>
            <p:cNvPr id="19" name="TextBox 18"/>
            <p:cNvSpPr txBox="1"/>
            <p:nvPr/>
          </p:nvSpPr>
          <p:spPr>
            <a:xfrm>
              <a:off x="407644" y="2027720"/>
              <a:ext cx="781516" cy="307777"/>
            </a:xfrm>
            <a:prstGeom prst="rect">
              <a:avLst/>
            </a:prstGeom>
            <a:noFill/>
          </p:spPr>
          <p:txBody>
            <a:bodyPr wrap="square" rtlCol="0">
              <a:spAutoFit/>
            </a:bodyPr>
            <a:lstStyle/>
            <a:p>
              <a:pPr algn="r"/>
              <a:r>
                <a:rPr lang="en-US" sz="1400" dirty="0">
                  <a:solidFill>
                    <a:srgbClr val="FF0000"/>
                  </a:solidFill>
                  <a:latin typeface="+mn-lt"/>
                </a:rPr>
                <a:t>Wind</a:t>
              </a:r>
            </a:p>
          </p:txBody>
        </p:sp>
        <p:sp>
          <p:nvSpPr>
            <p:cNvPr id="20" name="TextBox 19"/>
            <p:cNvSpPr txBox="1"/>
            <p:nvPr/>
          </p:nvSpPr>
          <p:spPr>
            <a:xfrm>
              <a:off x="58260" y="1447800"/>
              <a:ext cx="1238250" cy="307777"/>
            </a:xfrm>
            <a:prstGeom prst="rect">
              <a:avLst/>
            </a:prstGeom>
            <a:noFill/>
          </p:spPr>
          <p:txBody>
            <a:bodyPr wrap="square" rtlCol="0">
              <a:spAutoFit/>
            </a:bodyPr>
            <a:lstStyle/>
            <a:p>
              <a:pPr algn="r"/>
              <a:r>
                <a:rPr lang="en-US" sz="1400" dirty="0">
                  <a:solidFill>
                    <a:srgbClr val="FF0000"/>
                  </a:solidFill>
                  <a:latin typeface="+mn-lt"/>
                </a:rPr>
                <a:t>Geothermal</a:t>
              </a:r>
            </a:p>
          </p:txBody>
        </p:sp>
        <p:sp>
          <p:nvSpPr>
            <p:cNvPr id="21" name="TextBox 20"/>
            <p:cNvSpPr txBox="1"/>
            <p:nvPr/>
          </p:nvSpPr>
          <p:spPr>
            <a:xfrm>
              <a:off x="20924" y="1682375"/>
              <a:ext cx="1048858" cy="307777"/>
            </a:xfrm>
            <a:prstGeom prst="rect">
              <a:avLst/>
            </a:prstGeom>
            <a:noFill/>
          </p:spPr>
          <p:txBody>
            <a:bodyPr wrap="square" rtlCol="0">
              <a:spAutoFit/>
            </a:bodyPr>
            <a:lstStyle/>
            <a:p>
              <a:pPr algn="r"/>
              <a:r>
                <a:rPr lang="en-US" sz="1400" dirty="0">
                  <a:solidFill>
                    <a:srgbClr val="FF0000"/>
                  </a:solidFill>
                  <a:latin typeface="+mn-lt"/>
                </a:rPr>
                <a:t>+ Biomass</a:t>
              </a:r>
            </a:p>
          </p:txBody>
        </p:sp>
        <p:sp>
          <p:nvSpPr>
            <p:cNvPr id="22" name="TextBox 21"/>
            <p:cNvSpPr txBox="1"/>
            <p:nvPr/>
          </p:nvSpPr>
          <p:spPr>
            <a:xfrm>
              <a:off x="578221" y="2529526"/>
              <a:ext cx="616989" cy="307777"/>
            </a:xfrm>
            <a:prstGeom prst="rect">
              <a:avLst/>
            </a:prstGeom>
            <a:noFill/>
          </p:spPr>
          <p:txBody>
            <a:bodyPr wrap="square" rtlCol="0">
              <a:spAutoFit/>
            </a:bodyPr>
            <a:lstStyle/>
            <a:p>
              <a:pPr algn="r"/>
              <a:r>
                <a:rPr lang="en-US" sz="1400" dirty="0">
                  <a:solidFill>
                    <a:srgbClr val="FF0000"/>
                  </a:solidFill>
                  <a:latin typeface="+mn-lt"/>
                </a:rPr>
                <a:t>Solar</a:t>
              </a:r>
            </a:p>
          </p:txBody>
        </p:sp>
      </p:grpSp>
      <p:sp>
        <p:nvSpPr>
          <p:cNvPr id="23" name="TextBox 22"/>
          <p:cNvSpPr txBox="1"/>
          <p:nvPr/>
        </p:nvSpPr>
        <p:spPr>
          <a:xfrm>
            <a:off x="62161" y="4301693"/>
            <a:ext cx="1048858" cy="307777"/>
          </a:xfrm>
          <a:prstGeom prst="rect">
            <a:avLst/>
          </a:prstGeom>
          <a:noFill/>
        </p:spPr>
        <p:txBody>
          <a:bodyPr wrap="square" rtlCol="0">
            <a:spAutoFit/>
          </a:bodyPr>
          <a:lstStyle/>
          <a:p>
            <a:pPr algn="r"/>
            <a:r>
              <a:rPr lang="en-US" sz="1400" dirty="0">
                <a:solidFill>
                  <a:srgbClr val="FF0000"/>
                </a:solidFill>
                <a:latin typeface="+mn-lt"/>
              </a:rPr>
              <a:t>Natural Gas</a:t>
            </a:r>
          </a:p>
        </p:txBody>
      </p:sp>
      <p:sp>
        <p:nvSpPr>
          <p:cNvPr id="24" name="TextBox 23"/>
          <p:cNvSpPr txBox="1"/>
          <p:nvPr/>
        </p:nvSpPr>
        <p:spPr>
          <a:xfrm>
            <a:off x="424711" y="3540106"/>
            <a:ext cx="616989" cy="307777"/>
          </a:xfrm>
          <a:prstGeom prst="rect">
            <a:avLst/>
          </a:prstGeom>
          <a:noFill/>
        </p:spPr>
        <p:txBody>
          <a:bodyPr wrap="square" rtlCol="0">
            <a:spAutoFit/>
          </a:bodyPr>
          <a:lstStyle/>
          <a:p>
            <a:pPr algn="r"/>
            <a:r>
              <a:rPr lang="en-US" sz="1400" dirty="0">
                <a:solidFill>
                  <a:srgbClr val="FF0000"/>
                </a:solidFill>
                <a:latin typeface="+mn-lt"/>
              </a:rPr>
              <a:t>Coal</a:t>
            </a:r>
          </a:p>
        </p:txBody>
      </p:sp>
      <p:sp>
        <p:nvSpPr>
          <p:cNvPr id="25" name="TextBox 24"/>
          <p:cNvSpPr txBox="1"/>
          <p:nvPr/>
        </p:nvSpPr>
        <p:spPr>
          <a:xfrm>
            <a:off x="235085" y="3023993"/>
            <a:ext cx="837326" cy="307777"/>
          </a:xfrm>
          <a:prstGeom prst="rect">
            <a:avLst/>
          </a:prstGeom>
          <a:noFill/>
        </p:spPr>
        <p:txBody>
          <a:bodyPr wrap="square" rtlCol="0">
            <a:spAutoFit/>
          </a:bodyPr>
          <a:lstStyle/>
          <a:p>
            <a:pPr algn="r"/>
            <a:r>
              <a:rPr lang="en-US" sz="1400" dirty="0">
                <a:solidFill>
                  <a:srgbClr val="FF0000"/>
                </a:solidFill>
                <a:latin typeface="+mn-lt"/>
              </a:rPr>
              <a:t>Nuclear</a:t>
            </a:r>
          </a:p>
        </p:txBody>
      </p:sp>
      <p:sp>
        <p:nvSpPr>
          <p:cNvPr id="26" name="TextBox 25"/>
          <p:cNvSpPr txBox="1"/>
          <p:nvPr/>
        </p:nvSpPr>
        <p:spPr>
          <a:xfrm>
            <a:off x="8264720" y="2362200"/>
            <a:ext cx="865785" cy="577081"/>
          </a:xfrm>
          <a:prstGeom prst="rect">
            <a:avLst/>
          </a:prstGeom>
          <a:solidFill>
            <a:schemeClr val="tx1"/>
          </a:solidFill>
        </p:spPr>
        <p:txBody>
          <a:bodyPr wrap="square" rtlCol="0">
            <a:spAutoFit/>
          </a:bodyPr>
          <a:lstStyle/>
          <a:p>
            <a:pPr algn="ctr"/>
            <a:r>
              <a:rPr lang="en-US" sz="1050" dirty="0">
                <a:solidFill>
                  <a:srgbClr val="FF0000"/>
                </a:solidFill>
              </a:rPr>
              <a:t>63</a:t>
            </a:r>
            <a:r>
              <a:rPr lang="en-US" sz="1050" dirty="0">
                <a:solidFill>
                  <a:srgbClr val="FF0000"/>
                </a:solidFill>
                <a:latin typeface="+mn-lt"/>
              </a:rPr>
              <a:t>.1 Quads</a:t>
            </a:r>
            <a:br>
              <a:rPr lang="en-US" sz="1050" dirty="0">
                <a:solidFill>
                  <a:srgbClr val="FF0000"/>
                </a:solidFill>
                <a:latin typeface="+mn-lt"/>
              </a:rPr>
            </a:br>
            <a:r>
              <a:rPr lang="en-US" sz="1050" dirty="0">
                <a:solidFill>
                  <a:srgbClr val="FF0000"/>
                </a:solidFill>
                <a:latin typeface="+mn-lt"/>
              </a:rPr>
              <a:t>Lost Work</a:t>
            </a:r>
          </a:p>
        </p:txBody>
      </p:sp>
      <p:sp>
        <p:nvSpPr>
          <p:cNvPr id="27" name="TextBox 26"/>
          <p:cNvSpPr txBox="1"/>
          <p:nvPr/>
        </p:nvSpPr>
        <p:spPr>
          <a:xfrm>
            <a:off x="8262041" y="4375150"/>
            <a:ext cx="895867" cy="738664"/>
          </a:xfrm>
          <a:prstGeom prst="rect">
            <a:avLst/>
          </a:prstGeom>
          <a:solidFill>
            <a:schemeClr val="tx1"/>
          </a:solidFill>
        </p:spPr>
        <p:txBody>
          <a:bodyPr wrap="square" rtlCol="0">
            <a:spAutoFit/>
          </a:bodyPr>
          <a:lstStyle>
            <a:defPPr>
              <a:defRPr lang="en-US"/>
            </a:defPPr>
            <a:lvl1pPr algn="ctr">
              <a:defRPr sz="1050">
                <a:solidFill>
                  <a:srgbClr val="FF0000"/>
                </a:solidFill>
              </a:defRPr>
            </a:lvl1pPr>
          </a:lstStyle>
          <a:p>
            <a:r>
              <a:rPr lang="en-US" dirty="0"/>
              <a:t>80.22 Quads</a:t>
            </a:r>
            <a:br>
              <a:rPr lang="en-US" dirty="0"/>
            </a:br>
            <a:r>
              <a:rPr lang="en-US" dirty="0"/>
              <a:t>Useful Work</a:t>
            </a:r>
          </a:p>
        </p:txBody>
      </p:sp>
      <p:sp>
        <p:nvSpPr>
          <p:cNvPr id="28" name="TextBox 27"/>
          <p:cNvSpPr txBox="1"/>
          <p:nvPr/>
        </p:nvSpPr>
        <p:spPr>
          <a:xfrm>
            <a:off x="6086593" y="1399401"/>
            <a:ext cx="3057407" cy="276999"/>
          </a:xfrm>
          <a:prstGeom prst="rect">
            <a:avLst/>
          </a:prstGeom>
          <a:noFill/>
        </p:spPr>
        <p:txBody>
          <a:bodyPr wrap="square" rtlCol="0">
            <a:spAutoFit/>
          </a:bodyPr>
          <a:lstStyle/>
          <a:p>
            <a:r>
              <a:rPr lang="en-US" sz="1200" b="1" dirty="0">
                <a:solidFill>
                  <a:srgbClr val="FF0000"/>
                </a:solidFill>
              </a:rPr>
              <a:t>Energy </a:t>
            </a:r>
            <a:r>
              <a:rPr lang="en-US" sz="1200" b="1" dirty="0">
                <a:solidFill>
                  <a:srgbClr val="FF0000"/>
                </a:solidFill>
                <a:latin typeface="+mn-lt"/>
              </a:rPr>
              <a:t>Efficiency: </a:t>
            </a:r>
            <a:r>
              <a:rPr lang="en-US" sz="1200" b="1" dirty="0">
                <a:solidFill>
                  <a:srgbClr val="0070C0"/>
                </a:solidFill>
                <a:latin typeface="+mn-lt"/>
              </a:rPr>
              <a:t>80.22/143.3 = 55.98%</a:t>
            </a:r>
          </a:p>
        </p:txBody>
      </p:sp>
      <p:sp>
        <p:nvSpPr>
          <p:cNvPr id="29" name="TextBox 28">
            <a:extLst>
              <a:ext uri="{FF2B5EF4-FFF2-40B4-BE49-F238E27FC236}">
                <a16:creationId xmlns:a16="http://schemas.microsoft.com/office/drawing/2014/main" id="{20477468-5EB0-4E21-83F9-645B35F053EF}"/>
              </a:ext>
            </a:extLst>
          </p:cNvPr>
          <p:cNvSpPr txBox="1"/>
          <p:nvPr/>
        </p:nvSpPr>
        <p:spPr>
          <a:xfrm>
            <a:off x="7515988" y="3306502"/>
            <a:ext cx="1551812" cy="646331"/>
          </a:xfrm>
          <a:prstGeom prst="rect">
            <a:avLst/>
          </a:prstGeom>
          <a:solidFill>
            <a:schemeClr val="tx1"/>
          </a:solidFill>
        </p:spPr>
        <p:txBody>
          <a:bodyPr wrap="square" rtlCol="0">
            <a:spAutoFit/>
          </a:bodyPr>
          <a:lstStyle/>
          <a:p>
            <a:r>
              <a:rPr lang="en-US" b="1" dirty="0">
                <a:solidFill>
                  <a:srgbClr val="FF0000"/>
                </a:solidFill>
              </a:rPr>
              <a:t>Energy </a:t>
            </a:r>
            <a:r>
              <a:rPr lang="en-US" b="1" dirty="0">
                <a:solidFill>
                  <a:srgbClr val="FF0000"/>
                </a:solidFill>
                <a:latin typeface="+mn-lt"/>
              </a:rPr>
              <a:t>Efficiency: </a:t>
            </a:r>
            <a:r>
              <a:rPr lang="en-US" b="1" dirty="0">
                <a:solidFill>
                  <a:srgbClr val="0070C0"/>
                </a:solidFill>
                <a:latin typeface="+mn-lt"/>
              </a:rPr>
              <a:t>?</a:t>
            </a:r>
          </a:p>
        </p:txBody>
      </p:sp>
      <p:sp>
        <p:nvSpPr>
          <p:cNvPr id="2" name="Footer Placeholder 7">
            <a:extLst>
              <a:ext uri="{FF2B5EF4-FFF2-40B4-BE49-F238E27FC236}">
                <a16:creationId xmlns:a16="http://schemas.microsoft.com/office/drawing/2014/main" id="{D9A08851-B035-C1C9-BE8A-5EEEA94BEB60}"/>
              </a:ext>
            </a:extLst>
          </p:cNvPr>
          <p:cNvSpPr>
            <a:spLocks noGrp="1"/>
          </p:cNvSpPr>
          <p:nvPr>
            <p:ph type="ftr" sz="quarter" idx="11"/>
          </p:nvPr>
        </p:nvSpPr>
        <p:spPr>
          <a:xfrm>
            <a:off x="2855913" y="6400800"/>
            <a:ext cx="3544887" cy="457200"/>
          </a:xfrm>
        </p:spPr>
        <p:txBody>
          <a:bodyPr/>
          <a:lstStyle/>
          <a:p>
            <a:pPr>
              <a:defRPr/>
            </a:pPr>
            <a:r>
              <a:rPr lang="en-US"/>
              <a:t>Day 3 - Laufer Energy Symposium Welcome</a:t>
            </a:r>
            <a:endParaRPr lang="en-US" dirty="0"/>
          </a:p>
        </p:txBody>
      </p:sp>
      <p:sp>
        <p:nvSpPr>
          <p:cNvPr id="4" name="Slide Number Placeholder 8">
            <a:extLst>
              <a:ext uri="{FF2B5EF4-FFF2-40B4-BE49-F238E27FC236}">
                <a16:creationId xmlns:a16="http://schemas.microsoft.com/office/drawing/2014/main" id="{D098ABC1-F391-E73B-38D2-FC833D0E0EE6}"/>
              </a:ext>
            </a:extLst>
          </p:cNvPr>
          <p:cNvSpPr>
            <a:spLocks noGrp="1"/>
          </p:cNvSpPr>
          <p:nvPr>
            <p:ph type="sldNum" sz="quarter" idx="12"/>
          </p:nvPr>
        </p:nvSpPr>
        <p:spPr>
          <a:xfrm>
            <a:off x="7277100" y="6400800"/>
            <a:ext cx="1866900" cy="457200"/>
          </a:xfrm>
        </p:spPr>
        <p:txBody>
          <a:bodyPr/>
          <a:lstStyle/>
          <a:p>
            <a:pPr>
              <a:defRPr/>
            </a:pPr>
            <a:fld id="{4934EE9F-0BBC-490F-9CE0-4534037FBA0F}" type="slidenum">
              <a:rPr lang="en-US" smtClean="0"/>
              <a:pPr>
                <a:defRPr/>
              </a:pPr>
              <a:t>6</a:t>
            </a:fld>
            <a:endParaRPr lang="en-US"/>
          </a:p>
        </p:txBody>
      </p:sp>
    </p:spTree>
    <p:extLst>
      <p:ext uri="{BB962C8B-B14F-4D97-AF65-F5344CB8AC3E}">
        <p14:creationId xmlns:p14="http://schemas.microsoft.com/office/powerpoint/2010/main" val="293336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1000"/>
                                        <p:tgtEl>
                                          <p:spTgt spid="29"/>
                                        </p:tgtEl>
                                      </p:cBhvr>
                                    </p:animEffect>
                                    <p:anim calcmode="lin" valueType="num">
                                      <p:cBhvr>
                                        <p:cTn id="28" dur="1000" fill="hold"/>
                                        <p:tgtEl>
                                          <p:spTgt spid="29"/>
                                        </p:tgtEl>
                                        <p:attrNameLst>
                                          <p:attrName>ppt_x</p:attrName>
                                        </p:attrNameLst>
                                      </p:cBhvr>
                                      <p:tavLst>
                                        <p:tav tm="0">
                                          <p:val>
                                            <p:strVal val="#ppt_x"/>
                                          </p:val>
                                        </p:tav>
                                        <p:tav tm="100000">
                                          <p:val>
                                            <p:strVal val="#ppt_x"/>
                                          </p:val>
                                        </p:tav>
                                      </p:tavLst>
                                    </p:anim>
                                    <p:anim calcmode="lin" valueType="num">
                                      <p:cBhvr>
                                        <p:cTn id="2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4" grpId="0" animBg="1"/>
      <p:bldP spid="15"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49332" y="1143000"/>
            <a:ext cx="5542068" cy="5120640"/>
          </a:xfrm>
          <a:prstGeom prst="rect">
            <a:avLst/>
          </a:prstGeom>
        </p:spPr>
      </p:pic>
      <p:sp>
        <p:nvSpPr>
          <p:cNvPr id="26625" name="Title 1"/>
          <p:cNvSpPr>
            <a:spLocks noGrp="1"/>
          </p:cNvSpPr>
          <p:nvPr>
            <p:ph type="ctrTitle"/>
          </p:nvPr>
        </p:nvSpPr>
        <p:spPr>
          <a:xfrm>
            <a:off x="685800" y="1158240"/>
            <a:ext cx="7772400" cy="1470025"/>
          </a:xfrm>
        </p:spPr>
        <p:txBody>
          <a:bodyPr/>
          <a:lstStyle/>
          <a:p>
            <a:r>
              <a:rPr lang="en-US" sz="6000" b="1" dirty="0"/>
              <a:t>Welcome</a:t>
            </a:r>
          </a:p>
        </p:txBody>
      </p:sp>
      <p:sp>
        <p:nvSpPr>
          <p:cNvPr id="3" name="Rectangle 2"/>
          <p:cNvSpPr/>
          <p:nvPr/>
        </p:nvSpPr>
        <p:spPr>
          <a:xfrm>
            <a:off x="76200" y="6245423"/>
            <a:ext cx="9067800" cy="307777"/>
          </a:xfrm>
          <a:prstGeom prst="rect">
            <a:avLst/>
          </a:prstGeom>
        </p:spPr>
        <p:txBody>
          <a:bodyPr wrap="square">
            <a:spAutoFit/>
          </a:bodyPr>
          <a:lstStyle/>
          <a:p>
            <a:pPr algn="ctr"/>
            <a:r>
              <a:rPr lang="en-US" sz="1400" dirty="0"/>
              <a:t>See demonstration at: </a:t>
            </a:r>
            <a:r>
              <a:rPr lang="en-US" sz="1400" dirty="0">
                <a:hlinkClick r:id="rId4"/>
              </a:rPr>
              <a:t>http://www.youtube.com/watch?v=XCsswquQ6H8&amp;feature=related</a:t>
            </a:r>
            <a:endParaRPr lang="en-US" sz="1400" dirty="0"/>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B985903263C0941B11822AAD8E08CD2" ma:contentTypeVersion="4" ma:contentTypeDescription="Create a new document." ma:contentTypeScope="" ma:versionID="60b697c4ba9eb0c61fa1068470b7533e">
  <xsd:schema xmlns:xsd="http://www.w3.org/2001/XMLSchema" xmlns:xs="http://www.w3.org/2001/XMLSchema" xmlns:p="http://schemas.microsoft.com/office/2006/metadata/properties" xmlns:ns2="6a898b55-3d22-4995-bb6b-a1345381c1a7" targetNamespace="http://schemas.microsoft.com/office/2006/metadata/properties" ma:root="true" ma:fieldsID="89f7efd009259360bfdc7e8c7b78df3c" ns2:_="">
    <xsd:import namespace="6a898b55-3d22-4995-bb6b-a1345381c1a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898b55-3d22-4995-bb6b-a1345381c1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B3E835B-A646-492F-8F40-01FB5676BEF1}"/>
</file>

<file path=customXml/itemProps2.xml><?xml version="1.0" encoding="utf-8"?>
<ds:datastoreItem xmlns:ds="http://schemas.openxmlformats.org/officeDocument/2006/customXml" ds:itemID="{C8EA3E25-F8F3-4757-AD6B-010D74CCDD42}"/>
</file>

<file path=customXml/itemProps3.xml><?xml version="1.0" encoding="utf-8"?>
<ds:datastoreItem xmlns:ds="http://schemas.openxmlformats.org/officeDocument/2006/customXml" ds:itemID="{30267DC8-7153-4A2E-9ABC-6F62C5B8D803}"/>
</file>

<file path=docProps/app.xml><?xml version="1.0" encoding="utf-8"?>
<Properties xmlns="http://schemas.openxmlformats.org/officeDocument/2006/extended-properties" xmlns:vt="http://schemas.openxmlformats.org/officeDocument/2006/docPropsVTypes">
  <Template>Cleaner Coal Systems through Hybridization</Template>
  <TotalTime>982</TotalTime>
  <Words>728</Words>
  <Application>Microsoft Office PowerPoint</Application>
  <PresentationFormat>On-screen Show (4:3)</PresentationFormat>
  <Paragraphs>83</Paragraphs>
  <Slides>7</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Arial Narrow</vt:lpstr>
      <vt:lpstr>Calibri</vt:lpstr>
      <vt:lpstr>Century Gothic</vt:lpstr>
      <vt:lpstr>Times New Roman</vt:lpstr>
      <vt:lpstr>Wingdings</vt:lpstr>
      <vt:lpstr>Blank Presentation</vt:lpstr>
      <vt:lpstr>Resilient Energy to Meet Growing Demand in Developing Countries</vt:lpstr>
      <vt:lpstr>PowerPoint Presentation</vt:lpstr>
      <vt:lpstr>Energy Equity</vt:lpstr>
      <vt:lpstr>PowerPoint Presentation</vt:lpstr>
      <vt:lpstr>Hybrid Energy with distributed generation in local</vt:lpstr>
      <vt:lpstr>US Energy Use – 2050 (Est. 143.3 Quads)</vt:lpstr>
      <vt:lpstr>Welcome</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[Technology Type]</dc:title>
  <dc:creator>KJMP</dc:creator>
  <cp:lastModifiedBy>Joseph Smith</cp:lastModifiedBy>
  <cp:revision>74</cp:revision>
  <dcterms:created xsi:type="dcterms:W3CDTF">2012-06-21T17:48:28Z</dcterms:created>
  <dcterms:modified xsi:type="dcterms:W3CDTF">2023-04-01T12:33:11Z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0x0101007B985903263C0941B11822AAD8E08CD2</vt:lpwstr>
  </property>
</Properties>
</file>