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wmf" ContentType="image/x-wmf"/>
  <Default Extension="xml" ContentType="application/xml"/>
  <Default Extension="wdp" ContentType="image/vnd.ms-photo"/>
  <Default Extension="gif" ContentType="image/gif"/>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notesSlides/notesSlide1.xml" ContentType="application/vnd.openxmlformats-officedocument.presentationml.notesSlide+xml"/>
  <Override PartName="/ppt/slideLayouts/slideLayout4.xml" ContentType="application/vnd.openxmlformats-officedocument.presentationml.slideLayout+xml"/>
  <Override PartName="/ppt/notesSlides/notesSlide2.xml" ContentType="application/vnd.openxmlformats-officedocument.presentationml.notesSlide+xml"/>
  <Override PartName="/ppt/notesSlides/notesSlide7.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5" r:id="rId3"/>
    <p:sldMasterId id="2147483699" r:id="rId4"/>
    <p:sldMasterId id="2147483711" r:id="rId5"/>
  </p:sldMasterIdLst>
  <p:notesMasterIdLst>
    <p:notesMasterId r:id="rId54"/>
  </p:notesMasterIdLst>
  <p:sldIdLst>
    <p:sldId id="498" r:id="rId6"/>
    <p:sldId id="784" r:id="rId7"/>
    <p:sldId id="895" r:id="rId8"/>
    <p:sldId id="1023" r:id="rId9"/>
    <p:sldId id="259" r:id="rId10"/>
    <p:sldId id="851" r:id="rId11"/>
    <p:sldId id="649" r:id="rId12"/>
    <p:sldId id="650" r:id="rId13"/>
    <p:sldId id="786" r:id="rId14"/>
    <p:sldId id="789" r:id="rId15"/>
    <p:sldId id="791" r:id="rId16"/>
    <p:sldId id="543" r:id="rId17"/>
    <p:sldId id="794" r:id="rId18"/>
    <p:sldId id="867" r:id="rId19"/>
    <p:sldId id="812" r:id="rId20"/>
    <p:sldId id="822" r:id="rId21"/>
    <p:sldId id="798" r:id="rId22"/>
    <p:sldId id="801" r:id="rId23"/>
    <p:sldId id="817" r:id="rId24"/>
    <p:sldId id="857" r:id="rId25"/>
    <p:sldId id="868" r:id="rId26"/>
    <p:sldId id="870" r:id="rId27"/>
    <p:sldId id="832" r:id="rId28"/>
    <p:sldId id="855" r:id="rId29"/>
    <p:sldId id="856" r:id="rId30"/>
    <p:sldId id="859" r:id="rId31"/>
    <p:sldId id="1131" r:id="rId32"/>
    <p:sldId id="1130" r:id="rId33"/>
    <p:sldId id="872" r:id="rId34"/>
    <p:sldId id="747" r:id="rId35"/>
    <p:sldId id="748" r:id="rId36"/>
    <p:sldId id="775" r:id="rId37"/>
    <p:sldId id="753" r:id="rId38"/>
    <p:sldId id="778" r:id="rId39"/>
    <p:sldId id="824" r:id="rId40"/>
    <p:sldId id="825" r:id="rId41"/>
    <p:sldId id="777" r:id="rId42"/>
    <p:sldId id="779" r:id="rId43"/>
    <p:sldId id="763" r:id="rId44"/>
    <p:sldId id="860" r:id="rId45"/>
    <p:sldId id="864" r:id="rId46"/>
    <p:sldId id="861" r:id="rId47"/>
    <p:sldId id="863" r:id="rId48"/>
    <p:sldId id="257" r:id="rId49"/>
    <p:sldId id="871" r:id="rId50"/>
    <p:sldId id="1132" r:id="rId51"/>
    <p:sldId id="1133" r:id="rId52"/>
    <p:sldId id="781" r:id="rId53"/>
  </p:sldIdLst>
  <p:sldSz cx="12192000" cy="9144000"/>
  <p:notesSz cx="6954838"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8000"/>
    <a:srgbClr val="0066FF"/>
    <a:srgbClr val="0000CC"/>
    <a:srgbClr val="003300"/>
    <a:srgbClr val="CCFFCC"/>
    <a:srgbClr val="0000FF"/>
    <a:srgbClr val="FF9966"/>
    <a:srgbClr val="33CC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59" d="100"/>
          <a:sy n="59" d="100"/>
        </p:scale>
        <p:origin x="1018" y="58"/>
      </p:cViewPr>
      <p:guideLst/>
    </p:cSldViewPr>
  </p:slideViewPr>
  <p:notesTextViewPr>
    <p:cViewPr>
      <p:scale>
        <a:sx n="1" d="1"/>
        <a:sy n="1" d="1"/>
      </p:scale>
      <p:origin x="0" y="0"/>
    </p:cViewPr>
  </p:notesTextViewPr>
  <p:sorterViewPr>
    <p:cViewPr>
      <p:scale>
        <a:sx n="100" d="100"/>
        <a:sy n="100" d="100"/>
      </p:scale>
      <p:origin x="0" y="-8527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customXml" Target="../customXml/item3.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customXml" Target="../customXml/item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customXml" Target="../customXml/item2.xml"/><Relationship Id="rId4" Type="http://schemas.openxmlformats.org/officeDocument/2006/relationships/slideMaster" Target="slideMasters/slideMaster4.xml"/><Relationship Id="rId9"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7072"/>
          </a:xfrm>
          <a:prstGeom prst="rect">
            <a:avLst/>
          </a:prstGeom>
        </p:spPr>
        <p:txBody>
          <a:bodyPr vert="horz" lIns="92930" tIns="46465" rIns="92930" bIns="46465" rtlCol="0"/>
          <a:lstStyle>
            <a:lvl1pPr algn="l">
              <a:defRPr sz="1200"/>
            </a:lvl1pPr>
          </a:lstStyle>
          <a:p>
            <a:endParaRPr lang="en-US"/>
          </a:p>
        </p:txBody>
      </p:sp>
      <p:sp>
        <p:nvSpPr>
          <p:cNvPr id="3" name="Date Placeholder 2"/>
          <p:cNvSpPr>
            <a:spLocks noGrp="1"/>
          </p:cNvSpPr>
          <p:nvPr>
            <p:ph type="dt" idx="1"/>
          </p:nvPr>
        </p:nvSpPr>
        <p:spPr>
          <a:xfrm>
            <a:off x="3939466" y="0"/>
            <a:ext cx="3013763" cy="467072"/>
          </a:xfrm>
          <a:prstGeom prst="rect">
            <a:avLst/>
          </a:prstGeom>
        </p:spPr>
        <p:txBody>
          <a:bodyPr vert="horz" lIns="92930" tIns="46465" rIns="92930" bIns="46465" rtlCol="0"/>
          <a:lstStyle>
            <a:lvl1pPr algn="r">
              <a:defRPr sz="1200"/>
            </a:lvl1pPr>
          </a:lstStyle>
          <a:p>
            <a:fld id="{B0FCC09C-35F9-4974-8917-AAE11452C6E5}" type="datetimeFigureOut">
              <a:rPr lang="en-US" smtClean="0"/>
              <a:t>3/31/2023</a:t>
            </a:fld>
            <a:endParaRPr lang="en-US"/>
          </a:p>
        </p:txBody>
      </p:sp>
      <p:sp>
        <p:nvSpPr>
          <p:cNvPr id="4" name="Slide Image Placeholder 3"/>
          <p:cNvSpPr>
            <a:spLocks noGrp="1" noRot="1" noChangeAspect="1"/>
          </p:cNvSpPr>
          <p:nvPr>
            <p:ph type="sldImg" idx="2"/>
          </p:nvPr>
        </p:nvSpPr>
        <p:spPr>
          <a:xfrm>
            <a:off x="1382713" y="1163638"/>
            <a:ext cx="4189412" cy="3141662"/>
          </a:xfrm>
          <a:prstGeom prst="rect">
            <a:avLst/>
          </a:prstGeom>
          <a:noFill/>
          <a:ln w="12700">
            <a:solidFill>
              <a:prstClr val="black"/>
            </a:solidFill>
          </a:ln>
        </p:spPr>
        <p:txBody>
          <a:bodyPr vert="horz" lIns="92930" tIns="46465" rIns="92930" bIns="46465" rtlCol="0" anchor="ctr"/>
          <a:lstStyle/>
          <a:p>
            <a:endParaRPr lang="en-US"/>
          </a:p>
        </p:txBody>
      </p:sp>
      <p:sp>
        <p:nvSpPr>
          <p:cNvPr id="5" name="Notes Placeholder 4"/>
          <p:cNvSpPr>
            <a:spLocks noGrp="1"/>
          </p:cNvSpPr>
          <p:nvPr>
            <p:ph type="body" sz="quarter" idx="3"/>
          </p:nvPr>
        </p:nvSpPr>
        <p:spPr>
          <a:xfrm>
            <a:off x="695484" y="4480004"/>
            <a:ext cx="5563870" cy="3665458"/>
          </a:xfrm>
          <a:prstGeom prst="rect">
            <a:avLst/>
          </a:prstGeom>
        </p:spPr>
        <p:txBody>
          <a:bodyPr vert="horz" lIns="92930" tIns="46465" rIns="92930" bIns="4646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13763" cy="467071"/>
          </a:xfrm>
          <a:prstGeom prst="rect">
            <a:avLst/>
          </a:prstGeom>
        </p:spPr>
        <p:txBody>
          <a:bodyPr vert="horz" lIns="92930" tIns="46465" rIns="92930" bIns="46465" rtlCol="0" anchor="b"/>
          <a:lstStyle>
            <a:lvl1pPr algn="l">
              <a:defRPr sz="1200"/>
            </a:lvl1pPr>
          </a:lstStyle>
          <a:p>
            <a:endParaRPr lang="en-US"/>
          </a:p>
        </p:txBody>
      </p:sp>
      <p:sp>
        <p:nvSpPr>
          <p:cNvPr id="7" name="Slide Number Placeholder 6"/>
          <p:cNvSpPr>
            <a:spLocks noGrp="1"/>
          </p:cNvSpPr>
          <p:nvPr>
            <p:ph type="sldNum" sz="quarter" idx="5"/>
          </p:nvPr>
        </p:nvSpPr>
        <p:spPr>
          <a:xfrm>
            <a:off x="3939466" y="8842030"/>
            <a:ext cx="3013763" cy="467071"/>
          </a:xfrm>
          <a:prstGeom prst="rect">
            <a:avLst/>
          </a:prstGeom>
        </p:spPr>
        <p:txBody>
          <a:bodyPr vert="horz" lIns="92930" tIns="46465" rIns="92930" bIns="46465" rtlCol="0" anchor="b"/>
          <a:lstStyle>
            <a:lvl1pPr algn="r">
              <a:defRPr sz="1200"/>
            </a:lvl1pPr>
          </a:lstStyle>
          <a:p>
            <a:fld id="{D29D8DB3-4054-45DD-9F83-E6ED7358353C}" type="slidenum">
              <a:rPr lang="en-US" smtClean="0"/>
              <a:t>‹#›</a:t>
            </a:fld>
            <a:endParaRPr lang="en-US"/>
          </a:p>
        </p:txBody>
      </p:sp>
    </p:spTree>
    <p:extLst>
      <p:ext uri="{BB962C8B-B14F-4D97-AF65-F5344CB8AC3E}">
        <p14:creationId xmlns:p14="http://schemas.microsoft.com/office/powerpoint/2010/main" val="4087998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4BEFFD0-DFD8-4493-8C71-F5D9DD230E65}" type="slidenum">
              <a:rPr lang="ar-SA"/>
              <a:pPr/>
              <a:t>1</a:t>
            </a:fld>
            <a:endParaRPr lang="en-US"/>
          </a:p>
        </p:txBody>
      </p:sp>
      <p:sp>
        <p:nvSpPr>
          <p:cNvPr id="288770" name="Slide Image Placeholder 1"/>
          <p:cNvSpPr>
            <a:spLocks noGrp="1" noRot="1" noChangeAspect="1" noTextEdit="1"/>
          </p:cNvSpPr>
          <p:nvPr>
            <p:ph type="sldImg"/>
          </p:nvPr>
        </p:nvSpPr>
        <p:spPr>
          <a:xfrm>
            <a:off x="1144588" y="685800"/>
            <a:ext cx="4572000" cy="3429000"/>
          </a:xfrm>
          <a:ln/>
        </p:spPr>
      </p:sp>
      <p:sp>
        <p:nvSpPr>
          <p:cNvPr id="288771" name="Notes Placeholder 2"/>
          <p:cNvSpPr>
            <a:spLocks noGrp="1"/>
          </p:cNvSpPr>
          <p:nvPr>
            <p:ph type="body" idx="1"/>
          </p:nvPr>
        </p:nvSpPr>
        <p:spPr/>
        <p:txBody>
          <a:bodyPr lIns="91432" tIns="45716" rIns="91432" bIns="45716"/>
          <a:lstStyle/>
          <a:p>
            <a:pPr>
              <a:spcBef>
                <a:spcPct val="0"/>
              </a:spcBef>
            </a:pPr>
            <a:endParaRPr lang="en-US" dirty="0"/>
          </a:p>
        </p:txBody>
      </p:sp>
      <p:sp>
        <p:nvSpPr>
          <p:cNvPr id="410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algn="r" defTabSz="457200">
              <a:defRPr/>
            </a:pPr>
            <a:fld id="{4DE1B77D-1475-43DA-B594-37AF422EE190}" type="slidenum">
              <a:rPr lang="en-US" sz="1200">
                <a:latin typeface="+mn-lt"/>
              </a:rPr>
              <a:pPr algn="r" defTabSz="457200">
                <a:defRPr/>
              </a:pPr>
              <a:t>1</a:t>
            </a:fld>
            <a:endParaRPr lang="en-US" sz="1200">
              <a:latin typeface="+mn-lt"/>
            </a:endParaRPr>
          </a:p>
        </p:txBody>
      </p:sp>
    </p:spTree>
    <p:extLst>
      <p:ext uri="{BB962C8B-B14F-4D97-AF65-F5344CB8AC3E}">
        <p14:creationId xmlns:p14="http://schemas.microsoft.com/office/powerpoint/2010/main" val="3508390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6D5507-FC72-4069-B7F2-67207D6E8B7E}" type="slidenum">
              <a:rPr kumimoji="0" lang="ar-SA" sz="1200" b="0" i="0" u="none" strike="noStrike" kern="1200" cap="none" spc="0" normalizeH="0" baseline="0" noProof="0">
                <a:ln>
                  <a:noFill/>
                </a:ln>
                <a:solidFill>
                  <a:srgbClr val="000000"/>
                </a:solidFill>
                <a:effectLst/>
                <a:uLnTx/>
                <a:uFillTx/>
                <a:latin typeface="Arial"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p:txBody>
          <a:bodyPr/>
          <a:lstStyle/>
          <a:p>
            <a:r>
              <a:rPr lang="en-US"/>
              <a:t>S4. Multiphase reactors are important in all process and energy industries, as clearly indicated on the slide.  The wide spread importance and the fact that CREL made experimental advances that enabled it to better understand these reactors determined the focus of CREL research the past 10-15 years.  It was reactor scale quantification of phenomena in various multiphase reactors.</a:t>
            </a:r>
          </a:p>
        </p:txBody>
      </p:sp>
    </p:spTree>
    <p:extLst>
      <p:ext uri="{BB962C8B-B14F-4D97-AF65-F5344CB8AC3E}">
        <p14:creationId xmlns:p14="http://schemas.microsoft.com/office/powerpoint/2010/main" val="1837306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algn="ctr">
              <a:defRPr sz="1000">
                <a:solidFill>
                  <a:schemeClr val="tx1"/>
                </a:solidFill>
                <a:latin typeface="Times New Roman" panose="02020603050405020304" pitchFamily="18" charset="0"/>
              </a:defRPr>
            </a:lvl1pPr>
            <a:lvl2pPr marL="742950" indent="-285750" algn="ctr">
              <a:defRPr sz="1000">
                <a:solidFill>
                  <a:schemeClr val="tx1"/>
                </a:solidFill>
                <a:latin typeface="Times New Roman" panose="02020603050405020304" pitchFamily="18" charset="0"/>
              </a:defRPr>
            </a:lvl2pPr>
            <a:lvl3pPr marL="1143000" indent="-228600" algn="ctr">
              <a:defRPr sz="1000">
                <a:solidFill>
                  <a:schemeClr val="tx1"/>
                </a:solidFill>
                <a:latin typeface="Times New Roman" panose="02020603050405020304" pitchFamily="18" charset="0"/>
              </a:defRPr>
            </a:lvl3pPr>
            <a:lvl4pPr marL="1600200" indent="-228600" algn="ctr">
              <a:defRPr sz="1000">
                <a:solidFill>
                  <a:schemeClr val="tx1"/>
                </a:solidFill>
                <a:latin typeface="Times New Roman" panose="02020603050405020304" pitchFamily="18" charset="0"/>
              </a:defRPr>
            </a:lvl4pPr>
            <a:lvl5pPr marL="2057400" indent="-228600" algn="ctr">
              <a:defRPr sz="1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0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EEFD6D-C8C8-42F0-95D4-0EBA27C755EF}" type="slidenum">
              <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2892204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6F3387-281C-4D8A-98FA-7B1147959A74}" type="slidenum">
              <a:rPr kumimoji="0" lang="ar-SA" sz="1200" b="0" i="0" u="none" strike="noStrike" kern="1200" cap="none" spc="0" normalizeH="0" baseline="0" noProof="0">
                <a:ln>
                  <a:noFill/>
                </a:ln>
                <a:solidFill>
                  <a:srgbClr val="000000"/>
                </a:solidFill>
                <a:effectLst/>
                <a:uLnTx/>
                <a:uFillTx/>
                <a:latin typeface="Arial"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marL="0" marR="0" lvl="0" indent="0" algn="r" defTabSz="457200" rtl="0" eaLnBrk="1" fontAlgn="auto" latinLnBrk="0" hangingPunct="1">
              <a:lnSpc>
                <a:spcPct val="100000"/>
              </a:lnSpc>
              <a:spcBef>
                <a:spcPts val="0"/>
              </a:spcBef>
              <a:spcAft>
                <a:spcPts val="0"/>
              </a:spcAft>
              <a:buClrTx/>
              <a:buSzTx/>
              <a:buFontTx/>
              <a:buNone/>
              <a:tabLst/>
              <a:defRPr/>
            </a:pPr>
            <a:fld id="{072A8F89-0DE0-4BF9-9E0D-61FE1DF6427D}"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290819" name="Rectangle 2"/>
          <p:cNvSpPr>
            <a:spLocks noGrp="1" noRot="1" noChangeAspect="1" noChangeArrowheads="1" noTextEdit="1"/>
          </p:cNvSpPr>
          <p:nvPr>
            <p:ph type="sldImg"/>
          </p:nvPr>
        </p:nvSpPr>
        <p:spPr>
          <a:xfrm>
            <a:off x="1144588" y="685800"/>
            <a:ext cx="4572000" cy="3429000"/>
          </a:xfrm>
          <a:ln/>
        </p:spPr>
      </p:sp>
      <p:sp>
        <p:nvSpPr>
          <p:cNvPr id="290820" name="Rectangle 3"/>
          <p:cNvSpPr>
            <a:spLocks noGrp="1" noChangeArrowheads="1"/>
          </p:cNvSpPr>
          <p:nvPr>
            <p:ph type="body" idx="1"/>
          </p:nvPr>
        </p:nvSpPr>
        <p:spPr/>
        <p:txBody>
          <a:bodyPr lIns="91432" tIns="45716" rIns="91432" bIns="45716"/>
          <a:lstStyle/>
          <a:p>
            <a:r>
              <a:rPr lang="en-US"/>
              <a:t>S4. Multiphase reactors are important in all process and energy industries, as clearly indicated on the slide.  The wide spread importance and the fact that CREL made experimental advances that enabled it to better understand these reactors determined the focus of CREL research the past 10-15 years.  It was reactor scale quantification of phenomena in various multiphase reactors.</a:t>
            </a:r>
          </a:p>
        </p:txBody>
      </p:sp>
    </p:spTree>
    <p:extLst>
      <p:ext uri="{BB962C8B-B14F-4D97-AF65-F5344CB8AC3E}">
        <p14:creationId xmlns:p14="http://schemas.microsoft.com/office/powerpoint/2010/main" val="2604618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E00A18-5C2D-463E-B402-DA8773B2C5C2}"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436" name="Rectangle 3"/>
          <p:cNvSpPr>
            <a:spLocks noGrp="1" noChangeArrowheads="1"/>
          </p:cNvSpPr>
          <p:nvPr>
            <p:ph type="body" idx="1"/>
          </p:nvPr>
        </p:nvSpPr>
        <p:spPr/>
        <p:txBody>
          <a:bodyPr/>
          <a:lstStyle/>
          <a:p>
            <a:r>
              <a:rPr lang="en-US" dirty="0"/>
              <a:t>S4. Multiphase reactors are important in all process and energy industries, as clearly indicated on the slide.  The wide spread importance and the fact that CREL made experimental advances that enabled it to better understand these reactors determined the focus of CREL research the past 10-15 years.  It was reactor scale quantification of phenomena in various multiphase reactors.</a:t>
            </a:r>
          </a:p>
        </p:txBody>
      </p:sp>
    </p:spTree>
    <p:extLst>
      <p:ext uri="{BB962C8B-B14F-4D97-AF65-F5344CB8AC3E}">
        <p14:creationId xmlns:p14="http://schemas.microsoft.com/office/powerpoint/2010/main" val="817300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p:txBody>
          <a:bodyPr/>
          <a:lstStyle/>
          <a:p>
            <a:pPr>
              <a:defRPr/>
            </a:pPr>
            <a:fld id="{00A60179-7E45-4F4C-BEF9-3E7C674F7847}" type="slidenum">
              <a:rPr lang="en-US" smtClean="0">
                <a:cs typeface="Arial" pitchFamily="34" charset="0"/>
              </a:rPr>
              <a:pPr>
                <a:defRPr/>
              </a:pPr>
              <a:t>10</a:t>
            </a:fld>
            <a:endParaRPr lang="en-US">
              <a:cs typeface="Arial" pitchFamily="34" charset="0"/>
            </a:endParaRPr>
          </a:p>
        </p:txBody>
      </p:sp>
      <p:sp>
        <p:nvSpPr>
          <p:cNvPr id="41987" name="Rectangle 2"/>
          <p:cNvSpPr>
            <a:spLocks noGrp="1" noRot="1" noChangeAspect="1" noChangeArrowheads="1" noTextEdit="1"/>
          </p:cNvSpPr>
          <p:nvPr>
            <p:ph type="sldImg"/>
          </p:nvPr>
        </p:nvSpPr>
        <p:spPr bwMode="auto">
          <a:xfrm>
            <a:off x="1146175" y="685800"/>
            <a:ext cx="4572000" cy="3429000"/>
          </a:xfrm>
          <a:noFill/>
          <a:ln>
            <a:solidFill>
              <a:srgbClr val="000000"/>
            </a:solidFill>
            <a:miter lim="800000"/>
            <a:headEnd/>
            <a:tailEnd/>
          </a:ln>
        </p:spPr>
      </p:sp>
    </p:spTree>
    <p:extLst>
      <p:ext uri="{BB962C8B-B14F-4D97-AF65-F5344CB8AC3E}">
        <p14:creationId xmlns:p14="http://schemas.microsoft.com/office/powerpoint/2010/main" val="3230920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lstStyle/>
          <a:p>
            <a:r>
              <a:rPr lang="en-US" dirty="0"/>
              <a:t>Let us start from general idea for GTL</a:t>
            </a:r>
            <a:r>
              <a:rPr lang="en-US" baseline="0" dirty="0"/>
              <a:t> technology</a:t>
            </a:r>
            <a:endParaRPr lang="en-US" dirty="0"/>
          </a:p>
        </p:txBody>
      </p:sp>
      <p:sp>
        <p:nvSpPr>
          <p:cNvPr id="4" name="Slide Number Placeholder 3"/>
          <p:cNvSpPr>
            <a:spLocks noGrp="1"/>
          </p:cNvSpPr>
          <p:nvPr>
            <p:ph type="sldNum" sz="quarter" idx="10"/>
          </p:nvPr>
        </p:nvSpPr>
        <p:spPr/>
        <p:txBody>
          <a:bodyPr/>
          <a:lstStyle/>
          <a:p>
            <a:pPr marL="0" marR="0" lvl="0" indent="0" algn="r" defTabSz="914250" rtl="0" eaLnBrk="1" fontAlgn="base" latinLnBrk="0" hangingPunct="1">
              <a:lnSpc>
                <a:spcPct val="100000"/>
              </a:lnSpc>
              <a:spcBef>
                <a:spcPct val="0"/>
              </a:spcBef>
              <a:spcAft>
                <a:spcPct val="0"/>
              </a:spcAft>
              <a:buClrTx/>
              <a:buSzTx/>
              <a:buFontTx/>
              <a:buNone/>
              <a:tabLst/>
              <a:defRPr/>
            </a:pPr>
            <a:fld id="{737C9267-2827-413B-AD5A-7CDAC2FEF689}" type="slidenum">
              <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rPr>
              <a:pPr marL="0" marR="0" lvl="0" indent="0" algn="r" defTabSz="914250" rtl="0" eaLnBrk="1" fontAlgn="base" latinLnBrk="0" hangingPunct="1">
                <a:lnSpc>
                  <a:spcPct val="100000"/>
                </a:lnSpc>
                <a:spcBef>
                  <a:spcPct val="0"/>
                </a:spcBef>
                <a:spcAft>
                  <a:spcPct val="0"/>
                </a:spcAft>
                <a:buClrTx/>
                <a:buSzTx/>
                <a:buFontTx/>
                <a:buNone/>
                <a:tabLst/>
                <a:defRPr/>
              </a:pPr>
              <a:t>32</a:t>
            </a:fld>
            <a:endParaRPr kumimoji="0" lang="en-US" sz="1800" b="0" i="0" u="none" strike="noStrike" kern="0" cap="none" spc="0" normalizeH="0" baseline="0" noProof="0" dirty="0">
              <a:ln>
                <a:noFill/>
              </a:ln>
              <a:solidFill>
                <a:sysClr val="windowText" lastClr="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7173474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S&amp;T Power Point 7_A.jpg"/>
          <p:cNvPicPr>
            <a:picLocks noChangeAspect="1"/>
          </p:cNvPicPr>
          <p:nvPr userDrawn="1"/>
        </p:nvPicPr>
        <p:blipFill>
          <a:blip r:embed="rId2"/>
          <a:stretch>
            <a:fillRect/>
          </a:stretch>
        </p:blipFill>
        <p:spPr>
          <a:xfrm>
            <a:off x="9215" y="0"/>
            <a:ext cx="12190095" cy="9144000"/>
          </a:xfrm>
          <a:prstGeom prst="rect">
            <a:avLst/>
          </a:prstGeom>
        </p:spPr>
      </p:pic>
      <p:sp>
        <p:nvSpPr>
          <p:cNvPr id="2" name="Title 1"/>
          <p:cNvSpPr>
            <a:spLocks noGrp="1"/>
          </p:cNvSpPr>
          <p:nvPr>
            <p:ph type="ctrTitle"/>
          </p:nvPr>
        </p:nvSpPr>
        <p:spPr>
          <a:xfrm>
            <a:off x="914400" y="2840572"/>
            <a:ext cx="10363200" cy="1960033"/>
          </a:xfrm>
        </p:spPr>
        <p:txBody>
          <a:bodyPr/>
          <a:lstStyle/>
          <a:p>
            <a:r>
              <a:rPr lang="en-US"/>
              <a:t>Click to edit Master title style</a:t>
            </a:r>
          </a:p>
        </p:txBody>
      </p:sp>
      <p:sp>
        <p:nvSpPr>
          <p:cNvPr id="3" name="Subtitle 2"/>
          <p:cNvSpPr>
            <a:spLocks noGrp="1"/>
          </p:cNvSpPr>
          <p:nvPr>
            <p:ph type="subTitle" idx="1"/>
          </p:nvPr>
        </p:nvSpPr>
        <p:spPr>
          <a:xfrm>
            <a:off x="1828800" y="5181600"/>
            <a:ext cx="8534400" cy="2336800"/>
          </a:xfrm>
        </p:spPr>
        <p:txBody>
          <a:bodyPr/>
          <a:lstStyle>
            <a:lvl1pPr marL="0" indent="0" algn="ctr">
              <a:buNone/>
              <a:defRPr>
                <a:solidFill>
                  <a:schemeClr val="tx1">
                    <a:tint val="75000"/>
                  </a:schemeClr>
                </a:solidFill>
              </a:defRPr>
            </a:lvl1pPr>
            <a:lvl2pPr marL="609630" indent="0" algn="ctr">
              <a:buNone/>
              <a:defRPr>
                <a:solidFill>
                  <a:schemeClr val="tx1">
                    <a:tint val="75000"/>
                  </a:schemeClr>
                </a:solidFill>
              </a:defRPr>
            </a:lvl2pPr>
            <a:lvl3pPr marL="1219259" indent="0" algn="ctr">
              <a:buNone/>
              <a:defRPr>
                <a:solidFill>
                  <a:schemeClr val="tx1">
                    <a:tint val="75000"/>
                  </a:schemeClr>
                </a:solidFill>
              </a:defRPr>
            </a:lvl3pPr>
            <a:lvl4pPr marL="1828889" indent="0" algn="ctr">
              <a:buNone/>
              <a:defRPr>
                <a:solidFill>
                  <a:schemeClr val="tx1">
                    <a:tint val="75000"/>
                  </a:schemeClr>
                </a:solidFill>
              </a:defRPr>
            </a:lvl4pPr>
            <a:lvl5pPr marL="2438519" indent="0" algn="ctr">
              <a:buNone/>
              <a:defRPr>
                <a:solidFill>
                  <a:schemeClr val="tx1">
                    <a:tint val="75000"/>
                  </a:schemeClr>
                </a:solidFill>
              </a:defRPr>
            </a:lvl5pPr>
            <a:lvl6pPr marL="3048148" indent="0" algn="ctr">
              <a:buNone/>
              <a:defRPr>
                <a:solidFill>
                  <a:schemeClr val="tx1">
                    <a:tint val="75000"/>
                  </a:schemeClr>
                </a:solidFill>
              </a:defRPr>
            </a:lvl6pPr>
            <a:lvl7pPr marL="3657778" indent="0" algn="ctr">
              <a:buNone/>
              <a:defRPr>
                <a:solidFill>
                  <a:schemeClr val="tx1">
                    <a:tint val="75000"/>
                  </a:schemeClr>
                </a:solidFill>
              </a:defRPr>
            </a:lvl7pPr>
            <a:lvl8pPr marL="4267407" indent="0" algn="ctr">
              <a:buNone/>
              <a:defRPr>
                <a:solidFill>
                  <a:schemeClr val="tx1">
                    <a:tint val="75000"/>
                  </a:schemeClr>
                </a:solidFill>
              </a:defRPr>
            </a:lvl8pPr>
            <a:lvl9pPr marL="487703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663649F-4D6D-407D-9386-13B254C87141}" type="datetime1">
              <a:rPr lang="en-US" smtClean="0"/>
              <a:t>3/31/2023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2B24C3-0094-F34E-BA47-4F2A6C0FC1AF}" type="slidenum">
              <a:rPr lang="en-US" smtClean="0"/>
              <a:pPr/>
              <a:t>‹#›</a:t>
            </a:fld>
            <a:endParaRPr lang="en-US" dirty="0"/>
          </a:p>
        </p:txBody>
      </p:sp>
    </p:spTree>
    <p:extLst>
      <p:ext uri="{BB962C8B-B14F-4D97-AF65-F5344CB8AC3E}">
        <p14:creationId xmlns:p14="http://schemas.microsoft.com/office/powerpoint/2010/main" val="1441503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B5DF83-FA06-496A-B248-0E175E0EA2D2}" type="datetime1">
              <a:rPr lang="en-US" smtClean="0"/>
              <a:t>3/31/2023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2B24C3-0094-F34E-BA47-4F2A6C0FC1AF}" type="slidenum">
              <a:rPr lang="en-US" smtClean="0"/>
              <a:pPr/>
              <a:t>‹#›</a:t>
            </a:fld>
            <a:endParaRPr lang="en-US" dirty="0"/>
          </a:p>
        </p:txBody>
      </p:sp>
    </p:spTree>
    <p:extLst>
      <p:ext uri="{BB962C8B-B14F-4D97-AF65-F5344CB8AC3E}">
        <p14:creationId xmlns:p14="http://schemas.microsoft.com/office/powerpoint/2010/main" val="2047594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66189"/>
            <a:ext cx="2743200" cy="78020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66189"/>
            <a:ext cx="8026400"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E6919D-59B8-48C3-B6AA-0AC843F53F29}" type="datetime1">
              <a:rPr lang="en-US" smtClean="0"/>
              <a:t>3/31/2023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2B24C3-0094-F34E-BA47-4F2A6C0FC1AF}" type="slidenum">
              <a:rPr lang="en-US" smtClean="0"/>
              <a:pPr/>
              <a:t>‹#›</a:t>
            </a:fld>
            <a:endParaRPr lang="en-US" dirty="0"/>
          </a:p>
        </p:txBody>
      </p:sp>
    </p:spTree>
    <p:extLst>
      <p:ext uri="{BB962C8B-B14F-4D97-AF65-F5344CB8AC3E}">
        <p14:creationId xmlns:p14="http://schemas.microsoft.com/office/powerpoint/2010/main" val="22194344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840568"/>
            <a:ext cx="10363200" cy="1960033"/>
          </a:xfrm>
        </p:spPr>
        <p:txBody>
          <a:bodyPr/>
          <a:lstStyle/>
          <a:p>
            <a:r>
              <a:rPr lang="en-US"/>
              <a:t>Click to edit Master title style</a:t>
            </a:r>
          </a:p>
        </p:txBody>
      </p:sp>
      <p:sp>
        <p:nvSpPr>
          <p:cNvPr id="3" name="Subtitle 2"/>
          <p:cNvSpPr>
            <a:spLocks noGrp="1"/>
          </p:cNvSpPr>
          <p:nvPr>
            <p:ph type="subTitle" idx="1"/>
          </p:nvPr>
        </p:nvSpPr>
        <p:spPr>
          <a:xfrm>
            <a:off x="1828800" y="5181600"/>
            <a:ext cx="8534400" cy="23368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F58F2A2-A51F-4B5E-A894-250D0E90B143}" type="slidenum">
              <a:rPr lang="ar-SA"/>
              <a:pPr/>
              <a:t>‹#›</a:t>
            </a:fld>
            <a:endParaRPr lang="en-US"/>
          </a:p>
        </p:txBody>
      </p:sp>
    </p:spTree>
    <p:extLst>
      <p:ext uri="{BB962C8B-B14F-4D97-AF65-F5344CB8AC3E}">
        <p14:creationId xmlns:p14="http://schemas.microsoft.com/office/powerpoint/2010/main" val="22742576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3F647C3-C983-440D-BAF8-2932E656805E}" type="slidenum">
              <a:rPr lang="ar-SA"/>
              <a:pPr/>
              <a:t>‹#›</a:t>
            </a:fld>
            <a:endParaRPr lang="en-US"/>
          </a:p>
        </p:txBody>
      </p:sp>
    </p:spTree>
    <p:extLst>
      <p:ext uri="{BB962C8B-B14F-4D97-AF65-F5344CB8AC3E}">
        <p14:creationId xmlns:p14="http://schemas.microsoft.com/office/powerpoint/2010/main" val="209055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5875867"/>
            <a:ext cx="10363200" cy="1816100"/>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3875618"/>
            <a:ext cx="10363200" cy="2000249"/>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53F22A1-3567-4572-B8BA-E8194AD33402}" type="slidenum">
              <a:rPr lang="ar-SA"/>
              <a:pPr/>
              <a:t>‹#›</a:t>
            </a:fld>
            <a:endParaRPr lang="en-US"/>
          </a:p>
        </p:txBody>
      </p:sp>
    </p:spTree>
    <p:extLst>
      <p:ext uri="{BB962C8B-B14F-4D97-AF65-F5344CB8AC3E}">
        <p14:creationId xmlns:p14="http://schemas.microsoft.com/office/powerpoint/2010/main" val="30345425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2133601"/>
            <a:ext cx="5384800"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133601"/>
            <a:ext cx="5384800"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4493A31-5DC2-4207-AE49-1D708408FEEE}" type="slidenum">
              <a:rPr lang="ar-SA"/>
              <a:pPr/>
              <a:t>‹#›</a:t>
            </a:fld>
            <a:endParaRPr lang="en-US"/>
          </a:p>
        </p:txBody>
      </p:sp>
    </p:spTree>
    <p:extLst>
      <p:ext uri="{BB962C8B-B14F-4D97-AF65-F5344CB8AC3E}">
        <p14:creationId xmlns:p14="http://schemas.microsoft.com/office/powerpoint/2010/main" val="24899342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2046817"/>
            <a:ext cx="5386917" cy="853016"/>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899833"/>
            <a:ext cx="5386917"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2046817"/>
            <a:ext cx="5389033" cy="853016"/>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8" y="2899833"/>
            <a:ext cx="5389033"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890146F6-6CBB-479D-9B89-D2A4C32E63BA}" type="slidenum">
              <a:rPr lang="ar-SA"/>
              <a:pPr/>
              <a:t>‹#›</a:t>
            </a:fld>
            <a:endParaRPr lang="en-US"/>
          </a:p>
        </p:txBody>
      </p:sp>
    </p:spTree>
    <p:extLst>
      <p:ext uri="{BB962C8B-B14F-4D97-AF65-F5344CB8AC3E}">
        <p14:creationId xmlns:p14="http://schemas.microsoft.com/office/powerpoint/2010/main" val="6976554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A5A07360-E0D4-49E3-8831-44913F8CD064}" type="slidenum">
              <a:rPr lang="ar-SA"/>
              <a:pPr/>
              <a:t>‹#›</a:t>
            </a:fld>
            <a:endParaRPr lang="en-US"/>
          </a:p>
        </p:txBody>
      </p:sp>
    </p:spTree>
    <p:extLst>
      <p:ext uri="{BB962C8B-B14F-4D97-AF65-F5344CB8AC3E}">
        <p14:creationId xmlns:p14="http://schemas.microsoft.com/office/powerpoint/2010/main" val="32190533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5E327F7B-441F-4061-B606-4948FFF95B5D}" type="slidenum">
              <a:rPr lang="ar-SA"/>
              <a:pPr/>
              <a:t>‹#›</a:t>
            </a:fld>
            <a:endParaRPr lang="en-US"/>
          </a:p>
        </p:txBody>
      </p:sp>
    </p:spTree>
    <p:extLst>
      <p:ext uri="{BB962C8B-B14F-4D97-AF65-F5344CB8AC3E}">
        <p14:creationId xmlns:p14="http://schemas.microsoft.com/office/powerpoint/2010/main" val="6020358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364067"/>
            <a:ext cx="4011084" cy="1549400"/>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364067"/>
            <a:ext cx="6815667" cy="7804151"/>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913467"/>
            <a:ext cx="4011084" cy="625475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81439ED-420D-49D9-92AC-25B51EAC6D6C}" type="slidenum">
              <a:rPr lang="ar-SA"/>
              <a:pPr/>
              <a:t>‹#›</a:t>
            </a:fld>
            <a:endParaRPr lang="en-US"/>
          </a:p>
        </p:txBody>
      </p:sp>
    </p:spTree>
    <p:extLst>
      <p:ext uri="{BB962C8B-B14F-4D97-AF65-F5344CB8AC3E}">
        <p14:creationId xmlns:p14="http://schemas.microsoft.com/office/powerpoint/2010/main" val="675681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5ECDF5-5800-4A19-B035-96B6EB3BB723}" type="datetime1">
              <a:rPr lang="en-US" smtClean="0"/>
              <a:t>3/31/2023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2B24C3-0094-F34E-BA47-4F2A6C0FC1AF}" type="slidenum">
              <a:rPr lang="en-US" smtClean="0"/>
              <a:pPr/>
              <a:t>‹#›</a:t>
            </a:fld>
            <a:endParaRPr lang="en-US" dirty="0"/>
          </a:p>
        </p:txBody>
      </p:sp>
    </p:spTree>
    <p:extLst>
      <p:ext uri="{BB962C8B-B14F-4D97-AF65-F5344CB8AC3E}">
        <p14:creationId xmlns:p14="http://schemas.microsoft.com/office/powerpoint/2010/main" val="37882622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6400800"/>
            <a:ext cx="7315200" cy="755651"/>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817033"/>
            <a:ext cx="7315200" cy="54864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7156451"/>
            <a:ext cx="7315200" cy="1073149"/>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D45B995-3869-449E-A456-112695137A8D}" type="slidenum">
              <a:rPr lang="ar-SA"/>
              <a:pPr/>
              <a:t>‹#›</a:t>
            </a:fld>
            <a:endParaRPr lang="en-US"/>
          </a:p>
        </p:txBody>
      </p:sp>
    </p:spTree>
    <p:extLst>
      <p:ext uri="{BB962C8B-B14F-4D97-AF65-F5344CB8AC3E}">
        <p14:creationId xmlns:p14="http://schemas.microsoft.com/office/powerpoint/2010/main" val="9974887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4F0A17E-E1A2-4D99-8B1F-63EDC0C19A9A}" type="slidenum">
              <a:rPr lang="ar-SA"/>
              <a:pPr/>
              <a:t>‹#›</a:t>
            </a:fld>
            <a:endParaRPr lang="en-US"/>
          </a:p>
        </p:txBody>
      </p:sp>
    </p:spTree>
    <p:extLst>
      <p:ext uri="{BB962C8B-B14F-4D97-AF65-F5344CB8AC3E}">
        <p14:creationId xmlns:p14="http://schemas.microsoft.com/office/powerpoint/2010/main" val="8336634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66185"/>
            <a:ext cx="2743200" cy="78020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66185"/>
            <a:ext cx="8026400"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8EF8BFF-D160-4628-A14C-812A36C784BD}" type="slidenum">
              <a:rPr lang="ar-SA"/>
              <a:pPr/>
              <a:t>‹#›</a:t>
            </a:fld>
            <a:endParaRPr lang="en-US"/>
          </a:p>
        </p:txBody>
      </p:sp>
    </p:spTree>
    <p:extLst>
      <p:ext uri="{BB962C8B-B14F-4D97-AF65-F5344CB8AC3E}">
        <p14:creationId xmlns:p14="http://schemas.microsoft.com/office/powerpoint/2010/main" val="32966317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66184"/>
            <a:ext cx="10972800" cy="1524000"/>
          </a:xfrm>
        </p:spPr>
        <p:txBody>
          <a:bodyPr/>
          <a:lstStyle/>
          <a:p>
            <a:r>
              <a:rPr lang="en-US"/>
              <a:t>Click to edit Master title style</a:t>
            </a:r>
          </a:p>
        </p:txBody>
      </p:sp>
      <p:sp>
        <p:nvSpPr>
          <p:cNvPr id="3" name="Text Placeholder 2"/>
          <p:cNvSpPr>
            <a:spLocks noGrp="1"/>
          </p:cNvSpPr>
          <p:nvPr>
            <p:ph type="body" sz="half" idx="1"/>
          </p:nvPr>
        </p:nvSpPr>
        <p:spPr>
          <a:xfrm>
            <a:off x="609600" y="2133601"/>
            <a:ext cx="5384800" cy="60346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133601"/>
            <a:ext cx="5384800" cy="60346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8326967"/>
            <a:ext cx="2844800" cy="635000"/>
          </a:xfrm>
        </p:spPr>
        <p:txBody>
          <a:bodyPr/>
          <a:lstStyle>
            <a:lvl1pPr>
              <a:defRPr/>
            </a:lvl1pPr>
          </a:lstStyle>
          <a:p>
            <a:endParaRPr lang="en-US"/>
          </a:p>
        </p:txBody>
      </p:sp>
      <p:sp>
        <p:nvSpPr>
          <p:cNvPr id="6" name="Footer Placeholder 5"/>
          <p:cNvSpPr>
            <a:spLocks noGrp="1"/>
          </p:cNvSpPr>
          <p:nvPr>
            <p:ph type="ftr" sz="quarter" idx="11"/>
          </p:nvPr>
        </p:nvSpPr>
        <p:spPr>
          <a:xfrm>
            <a:off x="4165600" y="8326967"/>
            <a:ext cx="3860800" cy="6350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8326967"/>
            <a:ext cx="2844800" cy="635000"/>
          </a:xfrm>
        </p:spPr>
        <p:txBody>
          <a:bodyPr/>
          <a:lstStyle>
            <a:lvl1pPr>
              <a:defRPr/>
            </a:lvl1pPr>
          </a:lstStyle>
          <a:p>
            <a:fld id="{AA7A6E2C-ABAD-411C-AB73-49601AE9E166}" type="slidenum">
              <a:rPr lang="ar-SA"/>
              <a:pPr/>
              <a:t>‹#›</a:t>
            </a:fld>
            <a:endParaRPr lang="en-US"/>
          </a:p>
        </p:txBody>
      </p:sp>
    </p:spTree>
    <p:extLst>
      <p:ext uri="{BB962C8B-B14F-4D97-AF65-F5344CB8AC3E}">
        <p14:creationId xmlns:p14="http://schemas.microsoft.com/office/powerpoint/2010/main" val="3491360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66184"/>
            <a:ext cx="10972800" cy="1524000"/>
          </a:xfrm>
        </p:spPr>
        <p:txBody>
          <a:bodyPr/>
          <a:lstStyle/>
          <a:p>
            <a:r>
              <a:rPr lang="en-US"/>
              <a:t>Click to edit Master title style</a:t>
            </a:r>
          </a:p>
        </p:txBody>
      </p:sp>
      <p:sp>
        <p:nvSpPr>
          <p:cNvPr id="3" name="Content Placeholder 2"/>
          <p:cNvSpPr>
            <a:spLocks noGrp="1"/>
          </p:cNvSpPr>
          <p:nvPr>
            <p:ph sz="half" idx="1"/>
          </p:nvPr>
        </p:nvSpPr>
        <p:spPr>
          <a:xfrm>
            <a:off x="609600" y="2133601"/>
            <a:ext cx="5384800" cy="60346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2133600"/>
            <a:ext cx="5384800" cy="2914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5251451"/>
            <a:ext cx="5384800" cy="29167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600" y="8326967"/>
            <a:ext cx="2844800" cy="635000"/>
          </a:xfrm>
        </p:spPr>
        <p:txBody>
          <a:bodyPr/>
          <a:lstStyle>
            <a:lvl1pPr>
              <a:defRPr/>
            </a:lvl1pPr>
          </a:lstStyle>
          <a:p>
            <a:endParaRPr lang="en-US"/>
          </a:p>
        </p:txBody>
      </p:sp>
      <p:sp>
        <p:nvSpPr>
          <p:cNvPr id="7" name="Footer Placeholder 6"/>
          <p:cNvSpPr>
            <a:spLocks noGrp="1"/>
          </p:cNvSpPr>
          <p:nvPr>
            <p:ph type="ftr" sz="quarter" idx="11"/>
          </p:nvPr>
        </p:nvSpPr>
        <p:spPr>
          <a:xfrm>
            <a:off x="4165600" y="8326967"/>
            <a:ext cx="3860800" cy="6350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8326967"/>
            <a:ext cx="2844800" cy="635000"/>
          </a:xfrm>
        </p:spPr>
        <p:txBody>
          <a:bodyPr/>
          <a:lstStyle>
            <a:lvl1pPr>
              <a:defRPr/>
            </a:lvl1pPr>
          </a:lstStyle>
          <a:p>
            <a:fld id="{19A4FB2A-9E68-43A0-A5B9-E8521E19AB51}" type="slidenum">
              <a:rPr lang="ar-SA"/>
              <a:pPr/>
              <a:t>‹#›</a:t>
            </a:fld>
            <a:endParaRPr lang="en-US"/>
          </a:p>
        </p:txBody>
      </p:sp>
    </p:spTree>
    <p:extLst>
      <p:ext uri="{BB962C8B-B14F-4D97-AF65-F5344CB8AC3E}">
        <p14:creationId xmlns:p14="http://schemas.microsoft.com/office/powerpoint/2010/main" val="16517729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66185"/>
            <a:ext cx="10972800" cy="7802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8326967"/>
            <a:ext cx="2844800" cy="635000"/>
          </a:xfrm>
        </p:spPr>
        <p:txBody>
          <a:bodyPr/>
          <a:lstStyle>
            <a:lvl1pPr>
              <a:defRPr/>
            </a:lvl1pPr>
          </a:lstStyle>
          <a:p>
            <a:endParaRPr lang="en-US"/>
          </a:p>
        </p:txBody>
      </p:sp>
      <p:sp>
        <p:nvSpPr>
          <p:cNvPr id="4" name="Footer Placeholder 3"/>
          <p:cNvSpPr>
            <a:spLocks noGrp="1"/>
          </p:cNvSpPr>
          <p:nvPr>
            <p:ph type="ftr" sz="quarter" idx="11"/>
          </p:nvPr>
        </p:nvSpPr>
        <p:spPr>
          <a:xfrm>
            <a:off x="4165600" y="8326967"/>
            <a:ext cx="3860800" cy="6350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8326967"/>
            <a:ext cx="2844800" cy="635000"/>
          </a:xfrm>
        </p:spPr>
        <p:txBody>
          <a:bodyPr/>
          <a:lstStyle>
            <a:lvl1pPr>
              <a:defRPr/>
            </a:lvl1pPr>
          </a:lstStyle>
          <a:p>
            <a:fld id="{786EF446-1F12-4015-B19F-B82A51FE2D30}" type="slidenum">
              <a:rPr lang="ar-SA"/>
              <a:pPr/>
              <a:t>‹#›</a:t>
            </a:fld>
            <a:endParaRPr lang="en-US"/>
          </a:p>
        </p:txBody>
      </p:sp>
    </p:spTree>
    <p:extLst>
      <p:ext uri="{BB962C8B-B14F-4D97-AF65-F5344CB8AC3E}">
        <p14:creationId xmlns:p14="http://schemas.microsoft.com/office/powerpoint/2010/main" val="27651809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366184"/>
            <a:ext cx="10972800" cy="1524000"/>
          </a:xfrm>
        </p:spPr>
        <p:txBody>
          <a:bodyPr/>
          <a:lstStyle/>
          <a:p>
            <a:r>
              <a:rPr lang="en-US"/>
              <a:t>Click to edit Master title style</a:t>
            </a:r>
          </a:p>
        </p:txBody>
      </p:sp>
      <p:sp>
        <p:nvSpPr>
          <p:cNvPr id="3" name="SmartArt Placeholder 2"/>
          <p:cNvSpPr>
            <a:spLocks noGrp="1"/>
          </p:cNvSpPr>
          <p:nvPr>
            <p:ph type="dgm" idx="1"/>
          </p:nvPr>
        </p:nvSpPr>
        <p:spPr>
          <a:xfrm>
            <a:off x="609600" y="2133601"/>
            <a:ext cx="10972800" cy="6034617"/>
          </a:xfrm>
        </p:spPr>
        <p:txBody>
          <a:bodyPr/>
          <a:lstStyle/>
          <a:p>
            <a:endParaRPr lang="en-US"/>
          </a:p>
        </p:txBody>
      </p:sp>
      <p:sp>
        <p:nvSpPr>
          <p:cNvPr id="4" name="Date Placeholder 3"/>
          <p:cNvSpPr>
            <a:spLocks noGrp="1"/>
          </p:cNvSpPr>
          <p:nvPr>
            <p:ph type="dt" sz="half" idx="10"/>
          </p:nvPr>
        </p:nvSpPr>
        <p:spPr>
          <a:xfrm>
            <a:off x="609600" y="8326967"/>
            <a:ext cx="2844800" cy="635000"/>
          </a:xfrm>
        </p:spPr>
        <p:txBody>
          <a:bodyPr/>
          <a:lstStyle>
            <a:lvl1pPr>
              <a:defRPr/>
            </a:lvl1pPr>
          </a:lstStyle>
          <a:p>
            <a:endParaRPr lang="en-US"/>
          </a:p>
        </p:txBody>
      </p:sp>
      <p:sp>
        <p:nvSpPr>
          <p:cNvPr id="5" name="Footer Placeholder 4"/>
          <p:cNvSpPr>
            <a:spLocks noGrp="1"/>
          </p:cNvSpPr>
          <p:nvPr>
            <p:ph type="ftr" sz="quarter" idx="11"/>
          </p:nvPr>
        </p:nvSpPr>
        <p:spPr>
          <a:xfrm>
            <a:off x="4165600" y="8326967"/>
            <a:ext cx="3860800" cy="6350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8326967"/>
            <a:ext cx="2844800" cy="635000"/>
          </a:xfrm>
        </p:spPr>
        <p:txBody>
          <a:bodyPr/>
          <a:lstStyle>
            <a:lvl1pPr>
              <a:defRPr/>
            </a:lvl1pPr>
          </a:lstStyle>
          <a:p>
            <a:fld id="{53E31DAE-88CC-4DDC-8001-1E604880399B}" type="slidenum">
              <a:rPr lang="ar-SA"/>
              <a:pPr/>
              <a:t>‹#›</a:t>
            </a:fld>
            <a:endParaRPr lang="en-US"/>
          </a:p>
        </p:txBody>
      </p:sp>
    </p:spTree>
    <p:extLst>
      <p:ext uri="{BB962C8B-B14F-4D97-AF65-F5344CB8AC3E}">
        <p14:creationId xmlns:p14="http://schemas.microsoft.com/office/powerpoint/2010/main" val="33986095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366184"/>
            <a:ext cx="10972800" cy="1524000"/>
          </a:xfrm>
        </p:spPr>
        <p:txBody>
          <a:bodyPr/>
          <a:lstStyle/>
          <a:p>
            <a:r>
              <a:rPr lang="en-US"/>
              <a:t>Click to edit Master title style</a:t>
            </a:r>
          </a:p>
        </p:txBody>
      </p:sp>
      <p:sp>
        <p:nvSpPr>
          <p:cNvPr id="3" name="Content Placeholder 2"/>
          <p:cNvSpPr>
            <a:spLocks noGrp="1"/>
          </p:cNvSpPr>
          <p:nvPr>
            <p:ph sz="quarter" idx="1"/>
          </p:nvPr>
        </p:nvSpPr>
        <p:spPr>
          <a:xfrm>
            <a:off x="609600" y="2133600"/>
            <a:ext cx="5384800" cy="2914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2133600"/>
            <a:ext cx="5384800" cy="2914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5251451"/>
            <a:ext cx="5384800" cy="29167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5251451"/>
            <a:ext cx="5384800" cy="29167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8326967"/>
            <a:ext cx="2844800" cy="635000"/>
          </a:xfrm>
        </p:spPr>
        <p:txBody>
          <a:bodyPr/>
          <a:lstStyle>
            <a:lvl1pPr>
              <a:defRPr/>
            </a:lvl1pPr>
          </a:lstStyle>
          <a:p>
            <a:endParaRPr lang="en-US"/>
          </a:p>
        </p:txBody>
      </p:sp>
      <p:sp>
        <p:nvSpPr>
          <p:cNvPr id="8" name="Footer Placeholder 7"/>
          <p:cNvSpPr>
            <a:spLocks noGrp="1"/>
          </p:cNvSpPr>
          <p:nvPr>
            <p:ph type="ftr" sz="quarter" idx="11"/>
          </p:nvPr>
        </p:nvSpPr>
        <p:spPr>
          <a:xfrm>
            <a:off x="4165600" y="8326967"/>
            <a:ext cx="3860800" cy="635000"/>
          </a:xfrm>
        </p:spPr>
        <p:txBody>
          <a:bodyPr/>
          <a:lstStyle>
            <a:lvl1pPr>
              <a:defRPr/>
            </a:lvl1pPr>
          </a:lstStyle>
          <a:p>
            <a:endParaRPr lang="en-US"/>
          </a:p>
        </p:txBody>
      </p:sp>
      <p:sp>
        <p:nvSpPr>
          <p:cNvPr id="9" name="Slide Number Placeholder 8"/>
          <p:cNvSpPr>
            <a:spLocks noGrp="1"/>
          </p:cNvSpPr>
          <p:nvPr>
            <p:ph type="sldNum" sz="quarter" idx="12"/>
          </p:nvPr>
        </p:nvSpPr>
        <p:spPr>
          <a:xfrm>
            <a:off x="8737600" y="8326967"/>
            <a:ext cx="2844800" cy="635000"/>
          </a:xfrm>
        </p:spPr>
        <p:txBody>
          <a:bodyPr/>
          <a:lstStyle>
            <a:lvl1pPr>
              <a:defRPr/>
            </a:lvl1pPr>
          </a:lstStyle>
          <a:p>
            <a:fld id="{73D29121-5472-4B97-B7D3-F986F2F4192F}" type="slidenum">
              <a:rPr lang="ar-SA"/>
              <a:pPr/>
              <a:t>‹#›</a:t>
            </a:fld>
            <a:endParaRPr lang="en-US"/>
          </a:p>
        </p:txBody>
      </p:sp>
    </p:spTree>
    <p:extLst>
      <p:ext uri="{BB962C8B-B14F-4D97-AF65-F5344CB8AC3E}">
        <p14:creationId xmlns:p14="http://schemas.microsoft.com/office/powerpoint/2010/main" val="33342131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03200"/>
            <a:ext cx="10566400" cy="1016000"/>
          </a:xfrm>
        </p:spPr>
        <p:txBody>
          <a:bodyPr>
            <a:normAutofit/>
          </a:bodyPr>
          <a:lstStyle>
            <a:lvl1pPr algn="l">
              <a:defRPr sz="4267">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3200">
                <a:latin typeface="Arial" panose="020B0604020202020204" pitchFamily="34" charset="0"/>
                <a:cs typeface="Arial" panose="020B0604020202020204" pitchFamily="34" charset="0"/>
              </a:defRPr>
            </a:lvl1pPr>
            <a:lvl2pPr>
              <a:defRPr sz="3200">
                <a:latin typeface="Arial" panose="020B0604020202020204" pitchFamily="34" charset="0"/>
                <a:cs typeface="Arial" panose="020B0604020202020204" pitchFamily="34" charset="0"/>
              </a:defRPr>
            </a:lvl2pPr>
            <a:lvl3pPr>
              <a:defRPr sz="3200">
                <a:latin typeface="Arial" panose="020B0604020202020204" pitchFamily="34" charset="0"/>
                <a:cs typeface="Arial" panose="020B0604020202020204" pitchFamily="34" charset="0"/>
              </a:defRPr>
            </a:lvl3pPr>
            <a:lvl4pPr>
              <a:defRPr sz="3200">
                <a:latin typeface="Arial" panose="020B0604020202020204" pitchFamily="34" charset="0"/>
                <a:cs typeface="Arial" panose="020B0604020202020204" pitchFamily="34" charset="0"/>
              </a:defRPr>
            </a:lvl4pPr>
            <a:lvl5pPr>
              <a:defRPr sz="32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p:txBody>
          <a:bodyPr/>
          <a:lstStyle>
            <a:lvl1pPr>
              <a:defRPr/>
            </a:lvl1pPr>
          </a:lstStyle>
          <a:p>
            <a:pPr>
              <a:defRPr/>
            </a:pPr>
            <a:fld id="{4832C6B8-634D-4F2F-B044-8F4D0DDD131E}" type="slidenum">
              <a:rPr lang="en-US" altLang="en-US"/>
              <a:pPr>
                <a:defRPr/>
              </a:pPr>
              <a:t>‹#›</a:t>
            </a:fld>
            <a:r>
              <a:rPr lang="en-US" altLang="en-US" dirty="0"/>
              <a:t>/40</a:t>
            </a:r>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28149524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03200"/>
            <a:ext cx="10566400" cy="1016000"/>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4"/>
          <p:cNvSpPr>
            <a:spLocks noGrp="1"/>
          </p:cNvSpPr>
          <p:nvPr>
            <p:ph type="ftr" sz="quarter" idx="10"/>
          </p:nvPr>
        </p:nvSpPr>
        <p:spPr>
          <a:xfrm>
            <a:off x="304800" y="8737600"/>
            <a:ext cx="9347200" cy="406400"/>
          </a:xfrm>
        </p:spPr>
        <p:txBody>
          <a:bodyPr/>
          <a:lstStyle>
            <a:lvl1pPr>
              <a:defRPr>
                <a:solidFill>
                  <a:schemeClr val="tx1"/>
                </a:solidFill>
              </a:defRPr>
            </a:lvl1pPr>
          </a:lstStyle>
          <a:p>
            <a:pPr>
              <a:defRPr/>
            </a:pPr>
            <a:endParaRPr lang="en-US" altLang="en-US"/>
          </a:p>
        </p:txBody>
      </p:sp>
      <p:sp>
        <p:nvSpPr>
          <p:cNvPr id="5" name="Slide Number Placeholder 5"/>
          <p:cNvSpPr>
            <a:spLocks noGrp="1"/>
          </p:cNvSpPr>
          <p:nvPr>
            <p:ph type="sldNum" sz="quarter" idx="11"/>
          </p:nvPr>
        </p:nvSpPr>
        <p:spPr>
          <a:xfrm>
            <a:off x="9652000" y="8737600"/>
            <a:ext cx="1930400" cy="406400"/>
          </a:xfrm>
        </p:spPr>
        <p:txBody>
          <a:bodyPr/>
          <a:lstStyle>
            <a:lvl1pPr marL="0" marR="0" indent="0" algn="r" defTabSz="1219170" rtl="0" eaLnBrk="0" fontAlgn="base" latinLnBrk="0" hangingPunct="0">
              <a:lnSpc>
                <a:spcPct val="100000"/>
              </a:lnSpc>
              <a:spcBef>
                <a:spcPct val="0"/>
              </a:spcBef>
              <a:spcAft>
                <a:spcPct val="0"/>
              </a:spcAft>
              <a:buClrTx/>
              <a:buSzTx/>
              <a:buFontTx/>
              <a:buNone/>
              <a:tabLst/>
              <a:defRPr sz="1600">
                <a:solidFill>
                  <a:schemeClr val="tx1"/>
                </a:solidFill>
                <a:latin typeface="Times New Roman" panose="02020603050405020304" pitchFamily="18" charset="0"/>
                <a:cs typeface="Times New Roman" panose="02020603050405020304" pitchFamily="18" charset="0"/>
              </a:defRPr>
            </a:lvl1pPr>
          </a:lstStyle>
          <a:p>
            <a:pPr>
              <a:defRPr/>
            </a:pPr>
            <a:fld id="{2660AB6D-9281-4E9E-BD08-571CDB7BE0F9}" type="slidenum">
              <a:rPr lang="en-US" altLang="en-US"/>
              <a:pPr>
                <a:defRPr/>
              </a:pPr>
              <a:t>‹#›</a:t>
            </a:fld>
            <a:r>
              <a:rPr lang="en-US" altLang="en-US" dirty="0"/>
              <a:t>/40</a:t>
            </a:r>
          </a:p>
        </p:txBody>
      </p:sp>
    </p:spTree>
    <p:extLst>
      <p:ext uri="{BB962C8B-B14F-4D97-AF65-F5344CB8AC3E}">
        <p14:creationId xmlns:p14="http://schemas.microsoft.com/office/powerpoint/2010/main" val="2592495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5875871"/>
            <a:ext cx="10363200" cy="1816100"/>
          </a:xfrm>
        </p:spPr>
        <p:txBody>
          <a:bodyPr anchor="t"/>
          <a:lstStyle>
            <a:lvl1pPr algn="l">
              <a:defRPr sz="5334" b="1" cap="all"/>
            </a:lvl1pPr>
          </a:lstStyle>
          <a:p>
            <a:r>
              <a:rPr lang="en-US"/>
              <a:t>Click to edit Master title style</a:t>
            </a:r>
          </a:p>
        </p:txBody>
      </p:sp>
      <p:sp>
        <p:nvSpPr>
          <p:cNvPr id="3" name="Text Placeholder 2"/>
          <p:cNvSpPr>
            <a:spLocks noGrp="1"/>
          </p:cNvSpPr>
          <p:nvPr>
            <p:ph type="body" idx="1"/>
          </p:nvPr>
        </p:nvSpPr>
        <p:spPr>
          <a:xfrm>
            <a:off x="963084" y="3875622"/>
            <a:ext cx="10363200" cy="2000249"/>
          </a:xfrm>
        </p:spPr>
        <p:txBody>
          <a:bodyPr anchor="b"/>
          <a:lstStyle>
            <a:lvl1pPr marL="0" indent="0">
              <a:buNone/>
              <a:defRPr sz="2667">
                <a:solidFill>
                  <a:schemeClr val="tx1">
                    <a:tint val="75000"/>
                  </a:schemeClr>
                </a:solidFill>
              </a:defRPr>
            </a:lvl1pPr>
            <a:lvl2pPr marL="609630" indent="0">
              <a:buNone/>
              <a:defRPr sz="2400">
                <a:solidFill>
                  <a:schemeClr val="tx1">
                    <a:tint val="75000"/>
                  </a:schemeClr>
                </a:solidFill>
              </a:defRPr>
            </a:lvl2pPr>
            <a:lvl3pPr marL="1219259" indent="0">
              <a:buNone/>
              <a:defRPr sz="2133">
                <a:solidFill>
                  <a:schemeClr val="tx1">
                    <a:tint val="75000"/>
                  </a:schemeClr>
                </a:solidFill>
              </a:defRPr>
            </a:lvl3pPr>
            <a:lvl4pPr marL="1828889" indent="0">
              <a:buNone/>
              <a:defRPr sz="1867">
                <a:solidFill>
                  <a:schemeClr val="tx1">
                    <a:tint val="75000"/>
                  </a:schemeClr>
                </a:solidFill>
              </a:defRPr>
            </a:lvl4pPr>
            <a:lvl5pPr marL="2438519" indent="0">
              <a:buNone/>
              <a:defRPr sz="1867">
                <a:solidFill>
                  <a:schemeClr val="tx1">
                    <a:tint val="75000"/>
                  </a:schemeClr>
                </a:solidFill>
              </a:defRPr>
            </a:lvl5pPr>
            <a:lvl6pPr marL="3048148" indent="0">
              <a:buNone/>
              <a:defRPr sz="1867">
                <a:solidFill>
                  <a:schemeClr val="tx1">
                    <a:tint val="75000"/>
                  </a:schemeClr>
                </a:solidFill>
              </a:defRPr>
            </a:lvl6pPr>
            <a:lvl7pPr marL="3657778" indent="0">
              <a:buNone/>
              <a:defRPr sz="1867">
                <a:solidFill>
                  <a:schemeClr val="tx1">
                    <a:tint val="75000"/>
                  </a:schemeClr>
                </a:solidFill>
              </a:defRPr>
            </a:lvl7pPr>
            <a:lvl8pPr marL="4267407" indent="0">
              <a:buNone/>
              <a:defRPr sz="1867">
                <a:solidFill>
                  <a:schemeClr val="tx1">
                    <a:tint val="75000"/>
                  </a:schemeClr>
                </a:solidFill>
              </a:defRPr>
            </a:lvl8pPr>
            <a:lvl9pPr marL="4877037"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92B991-D075-47C1-9D79-1883CAC3E886}" type="datetime1">
              <a:rPr lang="en-US" smtClean="0"/>
              <a:t>3/31/2023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2B24C3-0094-F34E-BA47-4F2A6C0FC1AF}" type="slidenum">
              <a:rPr lang="en-US" smtClean="0"/>
              <a:pPr/>
              <a:t>‹#›</a:t>
            </a:fld>
            <a:endParaRPr lang="en-US" dirty="0"/>
          </a:p>
        </p:txBody>
      </p:sp>
    </p:spTree>
    <p:extLst>
      <p:ext uri="{BB962C8B-B14F-4D97-AF65-F5344CB8AC3E}">
        <p14:creationId xmlns:p14="http://schemas.microsoft.com/office/powerpoint/2010/main" val="32176519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S&amp;T Power Point 7_A.jpg"/>
          <p:cNvPicPr>
            <a:picLocks noChangeAspect="1"/>
          </p:cNvPicPr>
          <p:nvPr userDrawn="1"/>
        </p:nvPicPr>
        <p:blipFill>
          <a:blip r:embed="rId2"/>
          <a:stretch>
            <a:fillRect/>
          </a:stretch>
        </p:blipFill>
        <p:spPr>
          <a:xfrm>
            <a:off x="9216" y="0"/>
            <a:ext cx="12190095" cy="9144000"/>
          </a:xfrm>
          <a:prstGeom prst="rect">
            <a:avLst/>
          </a:prstGeom>
        </p:spPr>
      </p:pic>
      <p:sp>
        <p:nvSpPr>
          <p:cNvPr id="2" name="Title 1"/>
          <p:cNvSpPr>
            <a:spLocks noGrp="1"/>
          </p:cNvSpPr>
          <p:nvPr>
            <p:ph type="ctrTitle"/>
          </p:nvPr>
        </p:nvSpPr>
        <p:spPr>
          <a:xfrm>
            <a:off x="914400" y="2840576"/>
            <a:ext cx="10363200" cy="1960033"/>
          </a:xfrm>
        </p:spPr>
        <p:txBody>
          <a:bodyPr/>
          <a:lstStyle/>
          <a:p>
            <a:r>
              <a:rPr lang="en-US"/>
              <a:t>Click to edit Master title style</a:t>
            </a:r>
          </a:p>
        </p:txBody>
      </p:sp>
      <p:sp>
        <p:nvSpPr>
          <p:cNvPr id="3" name="Subtitle 2"/>
          <p:cNvSpPr>
            <a:spLocks noGrp="1"/>
          </p:cNvSpPr>
          <p:nvPr>
            <p:ph type="subTitle" idx="1"/>
          </p:nvPr>
        </p:nvSpPr>
        <p:spPr>
          <a:xfrm>
            <a:off x="1828800" y="5181600"/>
            <a:ext cx="8534400" cy="2336800"/>
          </a:xfrm>
        </p:spPr>
        <p:txBody>
          <a:bodyPr/>
          <a:lstStyle>
            <a:lvl1pPr marL="0" indent="0" algn="ctr">
              <a:buNone/>
              <a:defRPr>
                <a:solidFill>
                  <a:schemeClr val="tx1">
                    <a:tint val="75000"/>
                  </a:schemeClr>
                </a:solidFill>
              </a:defRPr>
            </a:lvl1pPr>
            <a:lvl2pPr marL="609599" indent="0" algn="ctr">
              <a:buNone/>
              <a:defRPr>
                <a:solidFill>
                  <a:schemeClr val="tx1">
                    <a:tint val="75000"/>
                  </a:schemeClr>
                </a:solidFill>
              </a:defRPr>
            </a:lvl2pPr>
            <a:lvl3pPr marL="1219199" indent="0" algn="ctr">
              <a:buNone/>
              <a:defRPr>
                <a:solidFill>
                  <a:schemeClr val="tx1">
                    <a:tint val="75000"/>
                  </a:schemeClr>
                </a:solidFill>
              </a:defRPr>
            </a:lvl3pPr>
            <a:lvl4pPr marL="1828798" indent="0" algn="ctr">
              <a:buNone/>
              <a:defRPr>
                <a:solidFill>
                  <a:schemeClr val="tx1">
                    <a:tint val="75000"/>
                  </a:schemeClr>
                </a:solidFill>
              </a:defRPr>
            </a:lvl4pPr>
            <a:lvl5pPr marL="2438398" indent="0" algn="ctr">
              <a:buNone/>
              <a:defRPr>
                <a:solidFill>
                  <a:schemeClr val="tx1">
                    <a:tint val="75000"/>
                  </a:schemeClr>
                </a:solidFill>
              </a:defRPr>
            </a:lvl5pPr>
            <a:lvl6pPr marL="3047996" indent="0" algn="ctr">
              <a:buNone/>
              <a:defRPr>
                <a:solidFill>
                  <a:schemeClr val="tx1">
                    <a:tint val="75000"/>
                  </a:schemeClr>
                </a:solidFill>
              </a:defRPr>
            </a:lvl6pPr>
            <a:lvl7pPr marL="3657595" indent="0" algn="ctr">
              <a:buNone/>
              <a:defRPr>
                <a:solidFill>
                  <a:schemeClr val="tx1">
                    <a:tint val="75000"/>
                  </a:schemeClr>
                </a:solidFill>
              </a:defRPr>
            </a:lvl7pPr>
            <a:lvl8pPr marL="4267195" indent="0" algn="ctr">
              <a:buNone/>
              <a:defRPr>
                <a:solidFill>
                  <a:schemeClr val="tx1">
                    <a:tint val="75000"/>
                  </a:schemeClr>
                </a:solidFill>
              </a:defRPr>
            </a:lvl8pPr>
            <a:lvl9pPr marL="487679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7C1C230-1C39-41A4-B36C-35819D3CCB8C}" type="datetime1">
              <a:rPr lang="en-US" smtClean="0">
                <a:solidFill>
                  <a:prstClr val="black">
                    <a:tint val="75000"/>
                  </a:prstClr>
                </a:solidFill>
              </a:rPr>
              <a:pPr/>
              <a:t>3/31/2023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72B24C3-0094-F34E-BA47-4F2A6C0FC1A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425492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5153B4-3D8A-487F-88B2-7FC8719FD7D0}" type="datetime1">
              <a:rPr lang="en-US" smtClean="0">
                <a:solidFill>
                  <a:prstClr val="black">
                    <a:tint val="75000"/>
                  </a:prstClr>
                </a:solidFill>
              </a:rPr>
              <a:pPr/>
              <a:t>3/31/2023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72B24C3-0094-F34E-BA47-4F2A6C0FC1A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324271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5875871"/>
            <a:ext cx="10363200" cy="1816100"/>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3875625"/>
            <a:ext cx="10363200" cy="2000249"/>
          </a:xfrm>
        </p:spPr>
        <p:txBody>
          <a:bodyPr anchor="b"/>
          <a:lstStyle>
            <a:lvl1pPr marL="0" indent="0">
              <a:buNone/>
              <a:defRPr sz="2667">
                <a:solidFill>
                  <a:schemeClr val="tx1">
                    <a:tint val="75000"/>
                  </a:schemeClr>
                </a:solidFill>
              </a:defRPr>
            </a:lvl1pPr>
            <a:lvl2pPr marL="609599" indent="0">
              <a:buNone/>
              <a:defRPr sz="2400">
                <a:solidFill>
                  <a:schemeClr val="tx1">
                    <a:tint val="75000"/>
                  </a:schemeClr>
                </a:solidFill>
              </a:defRPr>
            </a:lvl2pPr>
            <a:lvl3pPr marL="1219199" indent="0">
              <a:buNone/>
              <a:defRPr sz="2133">
                <a:solidFill>
                  <a:schemeClr val="tx1">
                    <a:tint val="75000"/>
                  </a:schemeClr>
                </a:solidFill>
              </a:defRPr>
            </a:lvl3pPr>
            <a:lvl4pPr marL="1828798" indent="0">
              <a:buNone/>
              <a:defRPr sz="1867">
                <a:solidFill>
                  <a:schemeClr val="tx1">
                    <a:tint val="75000"/>
                  </a:schemeClr>
                </a:solidFill>
              </a:defRPr>
            </a:lvl4pPr>
            <a:lvl5pPr marL="2438398" indent="0">
              <a:buNone/>
              <a:defRPr sz="1867">
                <a:solidFill>
                  <a:schemeClr val="tx1">
                    <a:tint val="75000"/>
                  </a:schemeClr>
                </a:solidFill>
              </a:defRPr>
            </a:lvl5pPr>
            <a:lvl6pPr marL="3047996" indent="0">
              <a:buNone/>
              <a:defRPr sz="1867">
                <a:solidFill>
                  <a:schemeClr val="tx1">
                    <a:tint val="75000"/>
                  </a:schemeClr>
                </a:solidFill>
              </a:defRPr>
            </a:lvl6pPr>
            <a:lvl7pPr marL="3657595" indent="0">
              <a:buNone/>
              <a:defRPr sz="1867">
                <a:solidFill>
                  <a:schemeClr val="tx1">
                    <a:tint val="75000"/>
                  </a:schemeClr>
                </a:solidFill>
              </a:defRPr>
            </a:lvl7pPr>
            <a:lvl8pPr marL="4267195" indent="0">
              <a:buNone/>
              <a:defRPr sz="1867">
                <a:solidFill>
                  <a:schemeClr val="tx1">
                    <a:tint val="75000"/>
                  </a:schemeClr>
                </a:solidFill>
              </a:defRPr>
            </a:lvl8pPr>
            <a:lvl9pPr marL="4876793"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AE5EBB-9C5B-4D8B-BD43-E0FDBE25901F}" type="datetime1">
              <a:rPr lang="en-US" smtClean="0">
                <a:solidFill>
                  <a:prstClr val="black">
                    <a:tint val="75000"/>
                  </a:prstClr>
                </a:solidFill>
              </a:rPr>
              <a:pPr/>
              <a:t>3/31/2023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72B24C3-0094-F34E-BA47-4F2A6C0FC1A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079148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2133608"/>
            <a:ext cx="5384800"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2133608"/>
            <a:ext cx="5384800"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50F5B19-590F-4BC7-A4DB-4E42FA2C6D6C}" type="datetime1">
              <a:rPr lang="en-US" smtClean="0">
                <a:solidFill>
                  <a:prstClr val="black">
                    <a:tint val="75000"/>
                  </a:prstClr>
                </a:solidFill>
              </a:rPr>
              <a:pPr/>
              <a:t>3/31/2023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72B24C3-0094-F34E-BA47-4F2A6C0FC1A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185684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3" y="2046817"/>
            <a:ext cx="5386917" cy="853016"/>
          </a:xfrm>
        </p:spPr>
        <p:txBody>
          <a:bodyPr anchor="b"/>
          <a:lstStyle>
            <a:lvl1pPr marL="0" indent="0">
              <a:buNone/>
              <a:defRPr sz="3200" b="1"/>
            </a:lvl1pPr>
            <a:lvl2pPr marL="609599" indent="0">
              <a:buNone/>
              <a:defRPr sz="2667" b="1"/>
            </a:lvl2pPr>
            <a:lvl3pPr marL="1219199" indent="0">
              <a:buNone/>
              <a:defRPr sz="2400" b="1"/>
            </a:lvl3pPr>
            <a:lvl4pPr marL="1828798" indent="0">
              <a:buNone/>
              <a:defRPr sz="2133" b="1"/>
            </a:lvl4pPr>
            <a:lvl5pPr marL="2438398" indent="0">
              <a:buNone/>
              <a:defRPr sz="2133" b="1"/>
            </a:lvl5pPr>
            <a:lvl6pPr marL="3047996" indent="0">
              <a:buNone/>
              <a:defRPr sz="2133" b="1"/>
            </a:lvl6pPr>
            <a:lvl7pPr marL="3657595" indent="0">
              <a:buNone/>
              <a:defRPr sz="2133" b="1"/>
            </a:lvl7pPr>
            <a:lvl8pPr marL="4267195" indent="0">
              <a:buNone/>
              <a:defRPr sz="2133" b="1"/>
            </a:lvl8pPr>
            <a:lvl9pPr marL="4876793"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3" y="2899833"/>
            <a:ext cx="5386917"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2046817"/>
            <a:ext cx="5389033" cy="853016"/>
          </a:xfrm>
        </p:spPr>
        <p:txBody>
          <a:bodyPr anchor="b"/>
          <a:lstStyle>
            <a:lvl1pPr marL="0" indent="0">
              <a:buNone/>
              <a:defRPr sz="3200" b="1"/>
            </a:lvl1pPr>
            <a:lvl2pPr marL="609599" indent="0">
              <a:buNone/>
              <a:defRPr sz="2667" b="1"/>
            </a:lvl2pPr>
            <a:lvl3pPr marL="1219199" indent="0">
              <a:buNone/>
              <a:defRPr sz="2400" b="1"/>
            </a:lvl3pPr>
            <a:lvl4pPr marL="1828798" indent="0">
              <a:buNone/>
              <a:defRPr sz="2133" b="1"/>
            </a:lvl4pPr>
            <a:lvl5pPr marL="2438398" indent="0">
              <a:buNone/>
              <a:defRPr sz="2133" b="1"/>
            </a:lvl5pPr>
            <a:lvl6pPr marL="3047996" indent="0">
              <a:buNone/>
              <a:defRPr sz="2133" b="1"/>
            </a:lvl6pPr>
            <a:lvl7pPr marL="3657595" indent="0">
              <a:buNone/>
              <a:defRPr sz="2133" b="1"/>
            </a:lvl7pPr>
            <a:lvl8pPr marL="4267195" indent="0">
              <a:buNone/>
              <a:defRPr sz="2133" b="1"/>
            </a:lvl8pPr>
            <a:lvl9pPr marL="4876793"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3" y="2899833"/>
            <a:ext cx="5389033"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B81EEA0-ED45-4571-804E-ACE6583CF54F}" type="datetime1">
              <a:rPr lang="en-US" smtClean="0">
                <a:solidFill>
                  <a:prstClr val="black">
                    <a:tint val="75000"/>
                  </a:prstClr>
                </a:solidFill>
              </a:rPr>
              <a:pPr/>
              <a:t>3/31/2023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72B24C3-0094-F34E-BA47-4F2A6C0FC1A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178134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94F7994-BF1D-4E23-A885-15469E20EF2F}" type="datetime1">
              <a:rPr lang="en-US" smtClean="0">
                <a:solidFill>
                  <a:prstClr val="black">
                    <a:tint val="75000"/>
                  </a:prstClr>
                </a:solidFill>
              </a:rPr>
              <a:pPr/>
              <a:t>3/31/2023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72B24C3-0094-F34E-BA47-4F2A6C0FC1A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867872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35C089-B10C-4D29-A858-3C3F56693BA3}" type="datetime1">
              <a:rPr lang="en-US" smtClean="0">
                <a:solidFill>
                  <a:prstClr val="black">
                    <a:tint val="75000"/>
                  </a:prstClr>
                </a:solidFill>
              </a:rPr>
              <a:pPr/>
              <a:t>3/31/2023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72B24C3-0094-F34E-BA47-4F2A6C0FC1A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512181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364067"/>
            <a:ext cx="4011084" cy="1549400"/>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6" y="364074"/>
            <a:ext cx="6815667" cy="7804151"/>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913474"/>
            <a:ext cx="4011084" cy="6254751"/>
          </a:xfrm>
        </p:spPr>
        <p:txBody>
          <a:bodyPr/>
          <a:lstStyle>
            <a:lvl1pPr marL="0" indent="0">
              <a:buNone/>
              <a:defRPr sz="1867"/>
            </a:lvl1pPr>
            <a:lvl2pPr marL="609599" indent="0">
              <a:buNone/>
              <a:defRPr sz="1600"/>
            </a:lvl2pPr>
            <a:lvl3pPr marL="1219199" indent="0">
              <a:buNone/>
              <a:defRPr sz="1333"/>
            </a:lvl3pPr>
            <a:lvl4pPr marL="1828798" indent="0">
              <a:buNone/>
              <a:defRPr sz="1200"/>
            </a:lvl4pPr>
            <a:lvl5pPr marL="2438398" indent="0">
              <a:buNone/>
              <a:defRPr sz="1200"/>
            </a:lvl5pPr>
            <a:lvl6pPr marL="3047996" indent="0">
              <a:buNone/>
              <a:defRPr sz="1200"/>
            </a:lvl6pPr>
            <a:lvl7pPr marL="3657595" indent="0">
              <a:buNone/>
              <a:defRPr sz="1200"/>
            </a:lvl7pPr>
            <a:lvl8pPr marL="4267195" indent="0">
              <a:buNone/>
              <a:defRPr sz="1200"/>
            </a:lvl8pPr>
            <a:lvl9pPr marL="487679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6E752BCA-FCE8-4F23-BD46-3F8ECC30A512}" type="datetime1">
              <a:rPr lang="en-US" smtClean="0">
                <a:solidFill>
                  <a:prstClr val="black">
                    <a:tint val="75000"/>
                  </a:prstClr>
                </a:solidFill>
              </a:rPr>
              <a:pPr/>
              <a:t>3/31/2023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72B24C3-0094-F34E-BA47-4F2A6C0FC1A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369689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6400803"/>
            <a:ext cx="7315200" cy="755651"/>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817033"/>
            <a:ext cx="7315200" cy="5486400"/>
          </a:xfrm>
        </p:spPr>
        <p:txBody>
          <a:bodyPr/>
          <a:lstStyle>
            <a:lvl1pPr marL="0" indent="0">
              <a:buNone/>
              <a:defRPr sz="4267"/>
            </a:lvl1pPr>
            <a:lvl2pPr marL="609599" indent="0">
              <a:buNone/>
              <a:defRPr sz="3733"/>
            </a:lvl2pPr>
            <a:lvl3pPr marL="1219199" indent="0">
              <a:buNone/>
              <a:defRPr sz="3200"/>
            </a:lvl3pPr>
            <a:lvl4pPr marL="1828798" indent="0">
              <a:buNone/>
              <a:defRPr sz="2667"/>
            </a:lvl4pPr>
            <a:lvl5pPr marL="2438398" indent="0">
              <a:buNone/>
              <a:defRPr sz="2667"/>
            </a:lvl5pPr>
            <a:lvl6pPr marL="3047996" indent="0">
              <a:buNone/>
              <a:defRPr sz="2667"/>
            </a:lvl6pPr>
            <a:lvl7pPr marL="3657595" indent="0">
              <a:buNone/>
              <a:defRPr sz="2667"/>
            </a:lvl7pPr>
            <a:lvl8pPr marL="4267195" indent="0">
              <a:buNone/>
              <a:defRPr sz="2667"/>
            </a:lvl8pPr>
            <a:lvl9pPr marL="4876793" indent="0">
              <a:buNone/>
              <a:defRPr sz="2667"/>
            </a:lvl9pPr>
          </a:lstStyle>
          <a:p>
            <a:endParaRPr lang="en-US" dirty="0"/>
          </a:p>
        </p:txBody>
      </p:sp>
      <p:sp>
        <p:nvSpPr>
          <p:cNvPr id="4" name="Text Placeholder 3"/>
          <p:cNvSpPr>
            <a:spLocks noGrp="1"/>
          </p:cNvSpPr>
          <p:nvPr>
            <p:ph type="body" sz="half" idx="2"/>
          </p:nvPr>
        </p:nvSpPr>
        <p:spPr>
          <a:xfrm>
            <a:off x="2389717" y="7156454"/>
            <a:ext cx="7315200" cy="1073149"/>
          </a:xfrm>
        </p:spPr>
        <p:txBody>
          <a:bodyPr/>
          <a:lstStyle>
            <a:lvl1pPr marL="0" indent="0">
              <a:buNone/>
              <a:defRPr sz="1867"/>
            </a:lvl1pPr>
            <a:lvl2pPr marL="609599" indent="0">
              <a:buNone/>
              <a:defRPr sz="1600"/>
            </a:lvl2pPr>
            <a:lvl3pPr marL="1219199" indent="0">
              <a:buNone/>
              <a:defRPr sz="1333"/>
            </a:lvl3pPr>
            <a:lvl4pPr marL="1828798" indent="0">
              <a:buNone/>
              <a:defRPr sz="1200"/>
            </a:lvl4pPr>
            <a:lvl5pPr marL="2438398" indent="0">
              <a:buNone/>
              <a:defRPr sz="1200"/>
            </a:lvl5pPr>
            <a:lvl6pPr marL="3047996" indent="0">
              <a:buNone/>
              <a:defRPr sz="1200"/>
            </a:lvl6pPr>
            <a:lvl7pPr marL="3657595" indent="0">
              <a:buNone/>
              <a:defRPr sz="1200"/>
            </a:lvl7pPr>
            <a:lvl8pPr marL="4267195" indent="0">
              <a:buNone/>
              <a:defRPr sz="1200"/>
            </a:lvl8pPr>
            <a:lvl9pPr marL="487679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8930FDDC-A8F0-42D1-8B39-E9ED5F6C44EE}" type="datetime1">
              <a:rPr lang="en-US" smtClean="0">
                <a:solidFill>
                  <a:prstClr val="black">
                    <a:tint val="75000"/>
                  </a:prstClr>
                </a:solidFill>
              </a:rPr>
              <a:pPr/>
              <a:t>3/31/2023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72B24C3-0094-F34E-BA47-4F2A6C0FC1A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206571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C26152-25A9-406E-8EA9-CDA24ADF6A2F}" type="datetime1">
              <a:rPr lang="en-US" smtClean="0">
                <a:solidFill>
                  <a:prstClr val="black">
                    <a:tint val="75000"/>
                  </a:prstClr>
                </a:solidFill>
              </a:rPr>
              <a:pPr/>
              <a:t>3/31/2023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72B24C3-0094-F34E-BA47-4F2A6C0FC1A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8550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2133605"/>
            <a:ext cx="5384800"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133605"/>
            <a:ext cx="5384800"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EB86A1-A101-40D1-9D9D-3BC33544DB7D}" type="datetime1">
              <a:rPr lang="en-US" smtClean="0"/>
              <a:t>3/31/2023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72B24C3-0094-F34E-BA47-4F2A6C0FC1AF}" type="slidenum">
              <a:rPr lang="en-US" smtClean="0"/>
              <a:pPr/>
              <a:t>‹#›</a:t>
            </a:fld>
            <a:endParaRPr lang="en-US" dirty="0"/>
          </a:p>
        </p:txBody>
      </p:sp>
    </p:spTree>
    <p:extLst>
      <p:ext uri="{BB962C8B-B14F-4D97-AF65-F5344CB8AC3E}">
        <p14:creationId xmlns:p14="http://schemas.microsoft.com/office/powerpoint/2010/main" val="2973994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66192"/>
            <a:ext cx="2743200" cy="78020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366192"/>
            <a:ext cx="8026400"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CE0505-C298-419D-A9A7-D95B48DD4E62}" type="datetime1">
              <a:rPr lang="en-US" smtClean="0">
                <a:solidFill>
                  <a:prstClr val="black">
                    <a:tint val="75000"/>
                  </a:prstClr>
                </a:solidFill>
              </a:rPr>
              <a:pPr/>
              <a:t>3/31/2023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72B24C3-0094-F34E-BA47-4F2A6C0FC1A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537856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S&amp;T Power Point 7_A.jpg"/>
          <p:cNvPicPr>
            <a:picLocks noChangeAspect="1"/>
          </p:cNvPicPr>
          <p:nvPr userDrawn="1"/>
        </p:nvPicPr>
        <p:blipFill>
          <a:blip r:embed="rId2"/>
          <a:stretch>
            <a:fillRect/>
          </a:stretch>
        </p:blipFill>
        <p:spPr>
          <a:xfrm>
            <a:off x="9215" y="0"/>
            <a:ext cx="12190095" cy="9144000"/>
          </a:xfrm>
          <a:prstGeom prst="rect">
            <a:avLst/>
          </a:prstGeom>
        </p:spPr>
      </p:pic>
      <p:sp>
        <p:nvSpPr>
          <p:cNvPr id="2" name="Title 1"/>
          <p:cNvSpPr>
            <a:spLocks noGrp="1"/>
          </p:cNvSpPr>
          <p:nvPr>
            <p:ph type="ctrTitle"/>
          </p:nvPr>
        </p:nvSpPr>
        <p:spPr>
          <a:xfrm>
            <a:off x="914400" y="2840572"/>
            <a:ext cx="10363200" cy="1960033"/>
          </a:xfrm>
        </p:spPr>
        <p:txBody>
          <a:bodyPr/>
          <a:lstStyle/>
          <a:p>
            <a:r>
              <a:rPr lang="en-US"/>
              <a:t>Click to edit Master title style</a:t>
            </a:r>
          </a:p>
        </p:txBody>
      </p:sp>
      <p:sp>
        <p:nvSpPr>
          <p:cNvPr id="3" name="Subtitle 2"/>
          <p:cNvSpPr>
            <a:spLocks noGrp="1"/>
          </p:cNvSpPr>
          <p:nvPr>
            <p:ph type="subTitle" idx="1"/>
          </p:nvPr>
        </p:nvSpPr>
        <p:spPr>
          <a:xfrm>
            <a:off x="1828800" y="5181600"/>
            <a:ext cx="8534400" cy="2336800"/>
          </a:xfrm>
        </p:spPr>
        <p:txBody>
          <a:bodyPr/>
          <a:lstStyle>
            <a:lvl1pPr marL="0" indent="0" algn="ctr">
              <a:buNone/>
              <a:defRPr>
                <a:solidFill>
                  <a:schemeClr val="tx1">
                    <a:tint val="75000"/>
                  </a:schemeClr>
                </a:solidFill>
              </a:defRPr>
            </a:lvl1pPr>
            <a:lvl2pPr marL="609630" indent="0" algn="ctr">
              <a:buNone/>
              <a:defRPr>
                <a:solidFill>
                  <a:schemeClr val="tx1">
                    <a:tint val="75000"/>
                  </a:schemeClr>
                </a:solidFill>
              </a:defRPr>
            </a:lvl2pPr>
            <a:lvl3pPr marL="1219259" indent="0" algn="ctr">
              <a:buNone/>
              <a:defRPr>
                <a:solidFill>
                  <a:schemeClr val="tx1">
                    <a:tint val="75000"/>
                  </a:schemeClr>
                </a:solidFill>
              </a:defRPr>
            </a:lvl3pPr>
            <a:lvl4pPr marL="1828889" indent="0" algn="ctr">
              <a:buNone/>
              <a:defRPr>
                <a:solidFill>
                  <a:schemeClr val="tx1">
                    <a:tint val="75000"/>
                  </a:schemeClr>
                </a:solidFill>
              </a:defRPr>
            </a:lvl4pPr>
            <a:lvl5pPr marL="2438519" indent="0" algn="ctr">
              <a:buNone/>
              <a:defRPr>
                <a:solidFill>
                  <a:schemeClr val="tx1">
                    <a:tint val="75000"/>
                  </a:schemeClr>
                </a:solidFill>
              </a:defRPr>
            </a:lvl5pPr>
            <a:lvl6pPr marL="3048148" indent="0" algn="ctr">
              <a:buNone/>
              <a:defRPr>
                <a:solidFill>
                  <a:schemeClr val="tx1">
                    <a:tint val="75000"/>
                  </a:schemeClr>
                </a:solidFill>
              </a:defRPr>
            </a:lvl6pPr>
            <a:lvl7pPr marL="3657778" indent="0" algn="ctr">
              <a:buNone/>
              <a:defRPr>
                <a:solidFill>
                  <a:schemeClr val="tx1">
                    <a:tint val="75000"/>
                  </a:schemeClr>
                </a:solidFill>
              </a:defRPr>
            </a:lvl7pPr>
            <a:lvl8pPr marL="4267407" indent="0" algn="ctr">
              <a:buNone/>
              <a:defRPr>
                <a:solidFill>
                  <a:schemeClr val="tx1">
                    <a:tint val="75000"/>
                  </a:schemeClr>
                </a:solidFill>
              </a:defRPr>
            </a:lvl8pPr>
            <a:lvl9pPr marL="487703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663649F-4D6D-407D-9386-13B254C87141}" type="datetime1">
              <a:rPr lang="en-US" smtClean="0"/>
              <a:t>3/31/2023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2B24C3-0094-F34E-BA47-4F2A6C0FC1AF}" type="slidenum">
              <a:rPr lang="en-US" smtClean="0"/>
              <a:pPr/>
              <a:t>‹#›</a:t>
            </a:fld>
            <a:endParaRPr lang="en-US" dirty="0"/>
          </a:p>
        </p:txBody>
      </p:sp>
    </p:spTree>
    <p:extLst>
      <p:ext uri="{BB962C8B-B14F-4D97-AF65-F5344CB8AC3E}">
        <p14:creationId xmlns:p14="http://schemas.microsoft.com/office/powerpoint/2010/main" val="5817203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5ECDF5-5800-4A19-B035-96B6EB3BB723}" type="datetime1">
              <a:rPr lang="en-US" smtClean="0"/>
              <a:t>3/31/2023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2B24C3-0094-F34E-BA47-4F2A6C0FC1AF}" type="slidenum">
              <a:rPr lang="en-US" smtClean="0"/>
              <a:pPr/>
              <a:t>‹#›</a:t>
            </a:fld>
            <a:endParaRPr lang="en-US" dirty="0"/>
          </a:p>
        </p:txBody>
      </p:sp>
    </p:spTree>
    <p:extLst>
      <p:ext uri="{BB962C8B-B14F-4D97-AF65-F5344CB8AC3E}">
        <p14:creationId xmlns:p14="http://schemas.microsoft.com/office/powerpoint/2010/main" val="4025370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5875871"/>
            <a:ext cx="10363200" cy="1816100"/>
          </a:xfrm>
        </p:spPr>
        <p:txBody>
          <a:bodyPr anchor="t"/>
          <a:lstStyle>
            <a:lvl1pPr algn="l">
              <a:defRPr sz="5334" b="1" cap="all"/>
            </a:lvl1pPr>
          </a:lstStyle>
          <a:p>
            <a:r>
              <a:rPr lang="en-US"/>
              <a:t>Click to edit Master title style</a:t>
            </a:r>
          </a:p>
        </p:txBody>
      </p:sp>
      <p:sp>
        <p:nvSpPr>
          <p:cNvPr id="3" name="Text Placeholder 2"/>
          <p:cNvSpPr>
            <a:spLocks noGrp="1"/>
          </p:cNvSpPr>
          <p:nvPr>
            <p:ph type="body" idx="1"/>
          </p:nvPr>
        </p:nvSpPr>
        <p:spPr>
          <a:xfrm>
            <a:off x="963084" y="3875622"/>
            <a:ext cx="10363200" cy="2000249"/>
          </a:xfrm>
        </p:spPr>
        <p:txBody>
          <a:bodyPr anchor="b"/>
          <a:lstStyle>
            <a:lvl1pPr marL="0" indent="0">
              <a:buNone/>
              <a:defRPr sz="2667">
                <a:solidFill>
                  <a:schemeClr val="tx1">
                    <a:tint val="75000"/>
                  </a:schemeClr>
                </a:solidFill>
              </a:defRPr>
            </a:lvl1pPr>
            <a:lvl2pPr marL="609630" indent="0">
              <a:buNone/>
              <a:defRPr sz="2400">
                <a:solidFill>
                  <a:schemeClr val="tx1">
                    <a:tint val="75000"/>
                  </a:schemeClr>
                </a:solidFill>
              </a:defRPr>
            </a:lvl2pPr>
            <a:lvl3pPr marL="1219259" indent="0">
              <a:buNone/>
              <a:defRPr sz="2133">
                <a:solidFill>
                  <a:schemeClr val="tx1">
                    <a:tint val="75000"/>
                  </a:schemeClr>
                </a:solidFill>
              </a:defRPr>
            </a:lvl3pPr>
            <a:lvl4pPr marL="1828889" indent="0">
              <a:buNone/>
              <a:defRPr sz="1867">
                <a:solidFill>
                  <a:schemeClr val="tx1">
                    <a:tint val="75000"/>
                  </a:schemeClr>
                </a:solidFill>
              </a:defRPr>
            </a:lvl4pPr>
            <a:lvl5pPr marL="2438519" indent="0">
              <a:buNone/>
              <a:defRPr sz="1867">
                <a:solidFill>
                  <a:schemeClr val="tx1">
                    <a:tint val="75000"/>
                  </a:schemeClr>
                </a:solidFill>
              </a:defRPr>
            </a:lvl5pPr>
            <a:lvl6pPr marL="3048148" indent="0">
              <a:buNone/>
              <a:defRPr sz="1867">
                <a:solidFill>
                  <a:schemeClr val="tx1">
                    <a:tint val="75000"/>
                  </a:schemeClr>
                </a:solidFill>
              </a:defRPr>
            </a:lvl6pPr>
            <a:lvl7pPr marL="3657778" indent="0">
              <a:buNone/>
              <a:defRPr sz="1867">
                <a:solidFill>
                  <a:schemeClr val="tx1">
                    <a:tint val="75000"/>
                  </a:schemeClr>
                </a:solidFill>
              </a:defRPr>
            </a:lvl7pPr>
            <a:lvl8pPr marL="4267407" indent="0">
              <a:buNone/>
              <a:defRPr sz="1867">
                <a:solidFill>
                  <a:schemeClr val="tx1">
                    <a:tint val="75000"/>
                  </a:schemeClr>
                </a:solidFill>
              </a:defRPr>
            </a:lvl8pPr>
            <a:lvl9pPr marL="4877037"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92B991-D075-47C1-9D79-1883CAC3E886}" type="datetime1">
              <a:rPr lang="en-US" smtClean="0"/>
              <a:t>3/31/2023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2B24C3-0094-F34E-BA47-4F2A6C0FC1AF}" type="slidenum">
              <a:rPr lang="en-US" smtClean="0"/>
              <a:pPr/>
              <a:t>‹#›</a:t>
            </a:fld>
            <a:endParaRPr lang="en-US" dirty="0"/>
          </a:p>
        </p:txBody>
      </p:sp>
    </p:spTree>
    <p:extLst>
      <p:ext uri="{BB962C8B-B14F-4D97-AF65-F5344CB8AC3E}">
        <p14:creationId xmlns:p14="http://schemas.microsoft.com/office/powerpoint/2010/main" val="34881863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2133605"/>
            <a:ext cx="5384800"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133605"/>
            <a:ext cx="5384800"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EB86A1-A101-40D1-9D9D-3BC33544DB7D}" type="datetime1">
              <a:rPr lang="en-US" smtClean="0"/>
              <a:t>3/31/2023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72B24C3-0094-F34E-BA47-4F2A6C0FC1AF}" type="slidenum">
              <a:rPr lang="en-US" smtClean="0"/>
              <a:pPr/>
              <a:t>‹#›</a:t>
            </a:fld>
            <a:endParaRPr lang="en-US" dirty="0"/>
          </a:p>
        </p:txBody>
      </p:sp>
    </p:spTree>
    <p:extLst>
      <p:ext uri="{BB962C8B-B14F-4D97-AF65-F5344CB8AC3E}">
        <p14:creationId xmlns:p14="http://schemas.microsoft.com/office/powerpoint/2010/main" val="36709090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2046817"/>
            <a:ext cx="5386917" cy="853016"/>
          </a:xfrm>
        </p:spPr>
        <p:txBody>
          <a:bodyPr anchor="b"/>
          <a:lstStyle>
            <a:lvl1pPr marL="0" indent="0">
              <a:buNone/>
              <a:defRPr sz="3200" b="1"/>
            </a:lvl1pPr>
            <a:lvl2pPr marL="609630" indent="0">
              <a:buNone/>
              <a:defRPr sz="2667" b="1"/>
            </a:lvl2pPr>
            <a:lvl3pPr marL="1219259" indent="0">
              <a:buNone/>
              <a:defRPr sz="2400" b="1"/>
            </a:lvl3pPr>
            <a:lvl4pPr marL="1828889" indent="0">
              <a:buNone/>
              <a:defRPr sz="2133" b="1"/>
            </a:lvl4pPr>
            <a:lvl5pPr marL="2438519" indent="0">
              <a:buNone/>
              <a:defRPr sz="2133" b="1"/>
            </a:lvl5pPr>
            <a:lvl6pPr marL="3048148" indent="0">
              <a:buNone/>
              <a:defRPr sz="2133" b="1"/>
            </a:lvl6pPr>
            <a:lvl7pPr marL="3657778" indent="0">
              <a:buNone/>
              <a:defRPr sz="2133" b="1"/>
            </a:lvl7pPr>
            <a:lvl8pPr marL="4267407" indent="0">
              <a:buNone/>
              <a:defRPr sz="2133" b="1"/>
            </a:lvl8pPr>
            <a:lvl9pPr marL="4877037"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2" y="2899833"/>
            <a:ext cx="5386917"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2046817"/>
            <a:ext cx="5389033" cy="853016"/>
          </a:xfrm>
        </p:spPr>
        <p:txBody>
          <a:bodyPr anchor="b"/>
          <a:lstStyle>
            <a:lvl1pPr marL="0" indent="0">
              <a:buNone/>
              <a:defRPr sz="3200" b="1"/>
            </a:lvl1pPr>
            <a:lvl2pPr marL="609630" indent="0">
              <a:buNone/>
              <a:defRPr sz="2667" b="1"/>
            </a:lvl2pPr>
            <a:lvl3pPr marL="1219259" indent="0">
              <a:buNone/>
              <a:defRPr sz="2400" b="1"/>
            </a:lvl3pPr>
            <a:lvl4pPr marL="1828889" indent="0">
              <a:buNone/>
              <a:defRPr sz="2133" b="1"/>
            </a:lvl4pPr>
            <a:lvl5pPr marL="2438519" indent="0">
              <a:buNone/>
              <a:defRPr sz="2133" b="1"/>
            </a:lvl5pPr>
            <a:lvl6pPr marL="3048148" indent="0">
              <a:buNone/>
              <a:defRPr sz="2133" b="1"/>
            </a:lvl6pPr>
            <a:lvl7pPr marL="3657778" indent="0">
              <a:buNone/>
              <a:defRPr sz="2133" b="1"/>
            </a:lvl7pPr>
            <a:lvl8pPr marL="4267407" indent="0">
              <a:buNone/>
              <a:defRPr sz="2133" b="1"/>
            </a:lvl8pPr>
            <a:lvl9pPr marL="4877037"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899833"/>
            <a:ext cx="5389033"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2130F68-957D-4F28-A17E-8807F2439BCC}" type="datetime1">
              <a:rPr lang="en-US" smtClean="0"/>
              <a:t>3/31/2023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72B24C3-0094-F34E-BA47-4F2A6C0FC1AF}" type="slidenum">
              <a:rPr lang="en-US" smtClean="0"/>
              <a:pPr/>
              <a:t>‹#›</a:t>
            </a:fld>
            <a:endParaRPr lang="en-US" dirty="0"/>
          </a:p>
        </p:txBody>
      </p:sp>
    </p:spTree>
    <p:extLst>
      <p:ext uri="{BB962C8B-B14F-4D97-AF65-F5344CB8AC3E}">
        <p14:creationId xmlns:p14="http://schemas.microsoft.com/office/powerpoint/2010/main" val="41439966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7CAB50-D4C0-4335-A03C-705CFB8041B8}" type="datetime1">
              <a:rPr lang="en-US" smtClean="0"/>
              <a:t>3/31/2023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72B24C3-0094-F34E-BA47-4F2A6C0FC1AF}" type="slidenum">
              <a:rPr lang="en-US" smtClean="0"/>
              <a:pPr/>
              <a:t>‹#›</a:t>
            </a:fld>
            <a:endParaRPr lang="en-US" dirty="0"/>
          </a:p>
        </p:txBody>
      </p:sp>
    </p:spTree>
    <p:extLst>
      <p:ext uri="{BB962C8B-B14F-4D97-AF65-F5344CB8AC3E}">
        <p14:creationId xmlns:p14="http://schemas.microsoft.com/office/powerpoint/2010/main" val="31029767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68F713-32E2-40F7-B97D-5ED07C397D85}" type="datetime1">
              <a:rPr lang="en-US" smtClean="0"/>
              <a:t>3/31/2023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72B24C3-0094-F34E-BA47-4F2A6C0FC1AF}" type="slidenum">
              <a:rPr lang="en-US" smtClean="0"/>
              <a:pPr/>
              <a:t>‹#›</a:t>
            </a:fld>
            <a:endParaRPr lang="en-US" dirty="0"/>
          </a:p>
        </p:txBody>
      </p:sp>
    </p:spTree>
    <p:extLst>
      <p:ext uri="{BB962C8B-B14F-4D97-AF65-F5344CB8AC3E}">
        <p14:creationId xmlns:p14="http://schemas.microsoft.com/office/powerpoint/2010/main" val="10281607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364067"/>
            <a:ext cx="4011084" cy="1549400"/>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4" y="364071"/>
            <a:ext cx="6815667" cy="7804151"/>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913471"/>
            <a:ext cx="4011084" cy="6254751"/>
          </a:xfrm>
        </p:spPr>
        <p:txBody>
          <a:bodyPr/>
          <a:lstStyle>
            <a:lvl1pPr marL="0" indent="0">
              <a:buNone/>
              <a:defRPr sz="1867"/>
            </a:lvl1pPr>
            <a:lvl2pPr marL="609630" indent="0">
              <a:buNone/>
              <a:defRPr sz="1600"/>
            </a:lvl2pPr>
            <a:lvl3pPr marL="1219259" indent="0">
              <a:buNone/>
              <a:defRPr sz="1333"/>
            </a:lvl3pPr>
            <a:lvl4pPr marL="1828889" indent="0">
              <a:buNone/>
              <a:defRPr sz="1200"/>
            </a:lvl4pPr>
            <a:lvl5pPr marL="2438519" indent="0">
              <a:buNone/>
              <a:defRPr sz="1200"/>
            </a:lvl5pPr>
            <a:lvl6pPr marL="3048148" indent="0">
              <a:buNone/>
              <a:defRPr sz="1200"/>
            </a:lvl6pPr>
            <a:lvl7pPr marL="3657778" indent="0">
              <a:buNone/>
              <a:defRPr sz="1200"/>
            </a:lvl7pPr>
            <a:lvl8pPr marL="4267407" indent="0">
              <a:buNone/>
              <a:defRPr sz="1200"/>
            </a:lvl8pPr>
            <a:lvl9pPr marL="487703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EBA0BB8-5FD0-430F-B605-9C4E3FD201B8}" type="datetime1">
              <a:rPr lang="en-US" smtClean="0"/>
              <a:t>3/31/2023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72B24C3-0094-F34E-BA47-4F2A6C0FC1AF}" type="slidenum">
              <a:rPr lang="en-US" smtClean="0"/>
              <a:pPr/>
              <a:t>‹#›</a:t>
            </a:fld>
            <a:endParaRPr lang="en-US" dirty="0"/>
          </a:p>
        </p:txBody>
      </p:sp>
    </p:spTree>
    <p:extLst>
      <p:ext uri="{BB962C8B-B14F-4D97-AF65-F5344CB8AC3E}">
        <p14:creationId xmlns:p14="http://schemas.microsoft.com/office/powerpoint/2010/main" val="8749017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6400800"/>
            <a:ext cx="7315200" cy="755651"/>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817033"/>
            <a:ext cx="7315200" cy="5486400"/>
          </a:xfrm>
        </p:spPr>
        <p:txBody>
          <a:bodyPr/>
          <a:lstStyle>
            <a:lvl1pPr marL="0" indent="0">
              <a:buNone/>
              <a:defRPr sz="4267"/>
            </a:lvl1pPr>
            <a:lvl2pPr marL="609630" indent="0">
              <a:buNone/>
              <a:defRPr sz="3733"/>
            </a:lvl2pPr>
            <a:lvl3pPr marL="1219259" indent="0">
              <a:buNone/>
              <a:defRPr sz="3200"/>
            </a:lvl3pPr>
            <a:lvl4pPr marL="1828889" indent="0">
              <a:buNone/>
              <a:defRPr sz="2667"/>
            </a:lvl4pPr>
            <a:lvl5pPr marL="2438519" indent="0">
              <a:buNone/>
              <a:defRPr sz="2667"/>
            </a:lvl5pPr>
            <a:lvl6pPr marL="3048148" indent="0">
              <a:buNone/>
              <a:defRPr sz="2667"/>
            </a:lvl6pPr>
            <a:lvl7pPr marL="3657778" indent="0">
              <a:buNone/>
              <a:defRPr sz="2667"/>
            </a:lvl7pPr>
            <a:lvl8pPr marL="4267407" indent="0">
              <a:buNone/>
              <a:defRPr sz="2667"/>
            </a:lvl8pPr>
            <a:lvl9pPr marL="4877037" indent="0">
              <a:buNone/>
              <a:defRPr sz="2667"/>
            </a:lvl9pPr>
          </a:lstStyle>
          <a:p>
            <a:endParaRPr lang="en-US" dirty="0"/>
          </a:p>
        </p:txBody>
      </p:sp>
      <p:sp>
        <p:nvSpPr>
          <p:cNvPr id="4" name="Text Placeholder 3"/>
          <p:cNvSpPr>
            <a:spLocks noGrp="1"/>
          </p:cNvSpPr>
          <p:nvPr>
            <p:ph type="body" sz="half" idx="2"/>
          </p:nvPr>
        </p:nvSpPr>
        <p:spPr>
          <a:xfrm>
            <a:off x="2389717" y="7156451"/>
            <a:ext cx="7315200" cy="1073149"/>
          </a:xfrm>
        </p:spPr>
        <p:txBody>
          <a:bodyPr/>
          <a:lstStyle>
            <a:lvl1pPr marL="0" indent="0">
              <a:buNone/>
              <a:defRPr sz="1867"/>
            </a:lvl1pPr>
            <a:lvl2pPr marL="609630" indent="0">
              <a:buNone/>
              <a:defRPr sz="1600"/>
            </a:lvl2pPr>
            <a:lvl3pPr marL="1219259" indent="0">
              <a:buNone/>
              <a:defRPr sz="1333"/>
            </a:lvl3pPr>
            <a:lvl4pPr marL="1828889" indent="0">
              <a:buNone/>
              <a:defRPr sz="1200"/>
            </a:lvl4pPr>
            <a:lvl5pPr marL="2438519" indent="0">
              <a:buNone/>
              <a:defRPr sz="1200"/>
            </a:lvl5pPr>
            <a:lvl6pPr marL="3048148" indent="0">
              <a:buNone/>
              <a:defRPr sz="1200"/>
            </a:lvl6pPr>
            <a:lvl7pPr marL="3657778" indent="0">
              <a:buNone/>
              <a:defRPr sz="1200"/>
            </a:lvl7pPr>
            <a:lvl8pPr marL="4267407" indent="0">
              <a:buNone/>
              <a:defRPr sz="1200"/>
            </a:lvl8pPr>
            <a:lvl9pPr marL="487703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2DCD74F-08E4-49FF-A03E-E5033DB15572}" type="datetime1">
              <a:rPr lang="en-US" smtClean="0"/>
              <a:t>3/31/2023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72B24C3-0094-F34E-BA47-4F2A6C0FC1AF}" type="slidenum">
              <a:rPr lang="en-US" smtClean="0"/>
              <a:pPr/>
              <a:t>‹#›</a:t>
            </a:fld>
            <a:endParaRPr lang="en-US" dirty="0"/>
          </a:p>
        </p:txBody>
      </p:sp>
    </p:spTree>
    <p:extLst>
      <p:ext uri="{BB962C8B-B14F-4D97-AF65-F5344CB8AC3E}">
        <p14:creationId xmlns:p14="http://schemas.microsoft.com/office/powerpoint/2010/main" val="919779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2046817"/>
            <a:ext cx="5386917" cy="853016"/>
          </a:xfrm>
        </p:spPr>
        <p:txBody>
          <a:bodyPr anchor="b"/>
          <a:lstStyle>
            <a:lvl1pPr marL="0" indent="0">
              <a:buNone/>
              <a:defRPr sz="3200" b="1"/>
            </a:lvl1pPr>
            <a:lvl2pPr marL="609630" indent="0">
              <a:buNone/>
              <a:defRPr sz="2667" b="1"/>
            </a:lvl2pPr>
            <a:lvl3pPr marL="1219259" indent="0">
              <a:buNone/>
              <a:defRPr sz="2400" b="1"/>
            </a:lvl3pPr>
            <a:lvl4pPr marL="1828889" indent="0">
              <a:buNone/>
              <a:defRPr sz="2133" b="1"/>
            </a:lvl4pPr>
            <a:lvl5pPr marL="2438519" indent="0">
              <a:buNone/>
              <a:defRPr sz="2133" b="1"/>
            </a:lvl5pPr>
            <a:lvl6pPr marL="3048148" indent="0">
              <a:buNone/>
              <a:defRPr sz="2133" b="1"/>
            </a:lvl6pPr>
            <a:lvl7pPr marL="3657778" indent="0">
              <a:buNone/>
              <a:defRPr sz="2133" b="1"/>
            </a:lvl7pPr>
            <a:lvl8pPr marL="4267407" indent="0">
              <a:buNone/>
              <a:defRPr sz="2133" b="1"/>
            </a:lvl8pPr>
            <a:lvl9pPr marL="4877037"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2" y="2899833"/>
            <a:ext cx="5386917"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2046817"/>
            <a:ext cx="5389033" cy="853016"/>
          </a:xfrm>
        </p:spPr>
        <p:txBody>
          <a:bodyPr anchor="b"/>
          <a:lstStyle>
            <a:lvl1pPr marL="0" indent="0">
              <a:buNone/>
              <a:defRPr sz="3200" b="1"/>
            </a:lvl1pPr>
            <a:lvl2pPr marL="609630" indent="0">
              <a:buNone/>
              <a:defRPr sz="2667" b="1"/>
            </a:lvl2pPr>
            <a:lvl3pPr marL="1219259" indent="0">
              <a:buNone/>
              <a:defRPr sz="2400" b="1"/>
            </a:lvl3pPr>
            <a:lvl4pPr marL="1828889" indent="0">
              <a:buNone/>
              <a:defRPr sz="2133" b="1"/>
            </a:lvl4pPr>
            <a:lvl5pPr marL="2438519" indent="0">
              <a:buNone/>
              <a:defRPr sz="2133" b="1"/>
            </a:lvl5pPr>
            <a:lvl6pPr marL="3048148" indent="0">
              <a:buNone/>
              <a:defRPr sz="2133" b="1"/>
            </a:lvl6pPr>
            <a:lvl7pPr marL="3657778" indent="0">
              <a:buNone/>
              <a:defRPr sz="2133" b="1"/>
            </a:lvl7pPr>
            <a:lvl8pPr marL="4267407" indent="0">
              <a:buNone/>
              <a:defRPr sz="2133" b="1"/>
            </a:lvl8pPr>
            <a:lvl9pPr marL="4877037"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899833"/>
            <a:ext cx="5389033"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2130F68-957D-4F28-A17E-8807F2439BCC}" type="datetime1">
              <a:rPr lang="en-US" smtClean="0"/>
              <a:t>3/31/2023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72B24C3-0094-F34E-BA47-4F2A6C0FC1AF}" type="slidenum">
              <a:rPr lang="en-US" smtClean="0"/>
              <a:pPr/>
              <a:t>‹#›</a:t>
            </a:fld>
            <a:endParaRPr lang="en-US" dirty="0"/>
          </a:p>
        </p:txBody>
      </p:sp>
    </p:spTree>
    <p:extLst>
      <p:ext uri="{BB962C8B-B14F-4D97-AF65-F5344CB8AC3E}">
        <p14:creationId xmlns:p14="http://schemas.microsoft.com/office/powerpoint/2010/main" val="23664900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B5DF83-FA06-496A-B248-0E175E0EA2D2}" type="datetime1">
              <a:rPr lang="en-US" smtClean="0"/>
              <a:t>3/31/2023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2B24C3-0094-F34E-BA47-4F2A6C0FC1AF}" type="slidenum">
              <a:rPr lang="en-US" smtClean="0"/>
              <a:pPr/>
              <a:t>‹#›</a:t>
            </a:fld>
            <a:endParaRPr lang="en-US" dirty="0"/>
          </a:p>
        </p:txBody>
      </p:sp>
    </p:spTree>
    <p:extLst>
      <p:ext uri="{BB962C8B-B14F-4D97-AF65-F5344CB8AC3E}">
        <p14:creationId xmlns:p14="http://schemas.microsoft.com/office/powerpoint/2010/main" val="14496270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66189"/>
            <a:ext cx="2743200" cy="78020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66189"/>
            <a:ext cx="8026400"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E6919D-59B8-48C3-B6AA-0AC843F53F29}" type="datetime1">
              <a:rPr lang="en-US" smtClean="0"/>
              <a:t>3/31/2023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2B24C3-0094-F34E-BA47-4F2A6C0FC1AF}" type="slidenum">
              <a:rPr lang="en-US" smtClean="0"/>
              <a:pPr/>
              <a:t>‹#›</a:t>
            </a:fld>
            <a:endParaRPr lang="en-US" dirty="0"/>
          </a:p>
        </p:txBody>
      </p:sp>
    </p:spTree>
    <p:extLst>
      <p:ext uri="{BB962C8B-B14F-4D97-AF65-F5344CB8AC3E}">
        <p14:creationId xmlns:p14="http://schemas.microsoft.com/office/powerpoint/2010/main" val="10198419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1" y="211667"/>
            <a:ext cx="10970684" cy="1911351"/>
          </a:xfrm>
        </p:spPr>
        <p:txBody>
          <a:bodyPr/>
          <a:lstStyle/>
          <a:p>
            <a:r>
              <a:rPr lang="en-US"/>
              <a:t>Click to edit Master title style</a:t>
            </a:r>
          </a:p>
        </p:txBody>
      </p:sp>
      <p:sp>
        <p:nvSpPr>
          <p:cNvPr id="3" name="Date Placeholder 2"/>
          <p:cNvSpPr>
            <a:spLocks noGrp="1"/>
          </p:cNvSpPr>
          <p:nvPr>
            <p:ph type="dt" idx="10"/>
          </p:nvPr>
        </p:nvSpPr>
        <p:spPr>
          <a:xfrm>
            <a:off x="609601" y="8326967"/>
            <a:ext cx="2842684" cy="632884"/>
          </a:xfrm>
        </p:spPr>
        <p:txBody>
          <a:bodyPr/>
          <a:lstStyle>
            <a:lvl1pPr>
              <a:defRPr/>
            </a:lvl1pPr>
          </a:lstStyle>
          <a:p>
            <a:endParaRPr lang="pt-BR"/>
          </a:p>
        </p:txBody>
      </p:sp>
      <p:sp>
        <p:nvSpPr>
          <p:cNvPr id="4" name="Footer Placeholder 3"/>
          <p:cNvSpPr>
            <a:spLocks noGrp="1"/>
          </p:cNvSpPr>
          <p:nvPr>
            <p:ph type="ftr" idx="11"/>
          </p:nvPr>
        </p:nvSpPr>
        <p:spPr>
          <a:xfrm>
            <a:off x="4165601" y="8326967"/>
            <a:ext cx="3858684" cy="632884"/>
          </a:xfrm>
        </p:spPr>
        <p:txBody>
          <a:bodyPr/>
          <a:lstStyle>
            <a:lvl1pPr>
              <a:defRPr/>
            </a:lvl1pPr>
          </a:lstStyle>
          <a:p>
            <a:endParaRPr lang="pt-BR"/>
          </a:p>
        </p:txBody>
      </p:sp>
      <p:sp>
        <p:nvSpPr>
          <p:cNvPr id="5" name="Slide Number Placeholder 4"/>
          <p:cNvSpPr>
            <a:spLocks noGrp="1"/>
          </p:cNvSpPr>
          <p:nvPr>
            <p:ph type="sldNum" idx="12"/>
          </p:nvPr>
        </p:nvSpPr>
        <p:spPr>
          <a:xfrm>
            <a:off x="8737601" y="8229601"/>
            <a:ext cx="2842684" cy="632884"/>
          </a:xfrm>
        </p:spPr>
        <p:txBody>
          <a:bodyPr/>
          <a:lstStyle>
            <a:lvl1pPr>
              <a:defRPr/>
            </a:lvl1pPr>
          </a:lstStyle>
          <a:p>
            <a:fld id="{683BAED2-98BB-4D32-BABA-FD1887458FE9}" type="slidenum">
              <a:rPr lang="pt-BR"/>
              <a:pPr/>
              <a:t>‹#›</a:t>
            </a:fld>
            <a:endParaRPr lang="pt-BR"/>
          </a:p>
        </p:txBody>
      </p:sp>
    </p:spTree>
    <p:extLst>
      <p:ext uri="{BB962C8B-B14F-4D97-AF65-F5344CB8AC3E}">
        <p14:creationId xmlns:p14="http://schemas.microsoft.com/office/powerpoint/2010/main" val="2299049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7CAB50-D4C0-4335-A03C-705CFB8041B8}" type="datetime1">
              <a:rPr lang="en-US" smtClean="0"/>
              <a:t>3/31/2023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72B24C3-0094-F34E-BA47-4F2A6C0FC1AF}" type="slidenum">
              <a:rPr lang="en-US" smtClean="0"/>
              <a:pPr/>
              <a:t>‹#›</a:t>
            </a:fld>
            <a:endParaRPr lang="en-US" dirty="0"/>
          </a:p>
        </p:txBody>
      </p:sp>
    </p:spTree>
    <p:extLst>
      <p:ext uri="{BB962C8B-B14F-4D97-AF65-F5344CB8AC3E}">
        <p14:creationId xmlns:p14="http://schemas.microsoft.com/office/powerpoint/2010/main" val="3065332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68F713-32E2-40F7-B97D-5ED07C397D85}" type="datetime1">
              <a:rPr lang="en-US" smtClean="0"/>
              <a:t>3/31/2023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72B24C3-0094-F34E-BA47-4F2A6C0FC1AF}" type="slidenum">
              <a:rPr lang="en-US" smtClean="0"/>
              <a:pPr/>
              <a:t>‹#›</a:t>
            </a:fld>
            <a:endParaRPr lang="en-US" dirty="0"/>
          </a:p>
        </p:txBody>
      </p:sp>
    </p:spTree>
    <p:extLst>
      <p:ext uri="{BB962C8B-B14F-4D97-AF65-F5344CB8AC3E}">
        <p14:creationId xmlns:p14="http://schemas.microsoft.com/office/powerpoint/2010/main" val="1254573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364067"/>
            <a:ext cx="4011084" cy="1549400"/>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4" y="364071"/>
            <a:ext cx="6815667" cy="7804151"/>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913471"/>
            <a:ext cx="4011084" cy="6254751"/>
          </a:xfrm>
        </p:spPr>
        <p:txBody>
          <a:bodyPr/>
          <a:lstStyle>
            <a:lvl1pPr marL="0" indent="0">
              <a:buNone/>
              <a:defRPr sz="1867"/>
            </a:lvl1pPr>
            <a:lvl2pPr marL="609630" indent="0">
              <a:buNone/>
              <a:defRPr sz="1600"/>
            </a:lvl2pPr>
            <a:lvl3pPr marL="1219259" indent="0">
              <a:buNone/>
              <a:defRPr sz="1333"/>
            </a:lvl3pPr>
            <a:lvl4pPr marL="1828889" indent="0">
              <a:buNone/>
              <a:defRPr sz="1200"/>
            </a:lvl4pPr>
            <a:lvl5pPr marL="2438519" indent="0">
              <a:buNone/>
              <a:defRPr sz="1200"/>
            </a:lvl5pPr>
            <a:lvl6pPr marL="3048148" indent="0">
              <a:buNone/>
              <a:defRPr sz="1200"/>
            </a:lvl6pPr>
            <a:lvl7pPr marL="3657778" indent="0">
              <a:buNone/>
              <a:defRPr sz="1200"/>
            </a:lvl7pPr>
            <a:lvl8pPr marL="4267407" indent="0">
              <a:buNone/>
              <a:defRPr sz="1200"/>
            </a:lvl8pPr>
            <a:lvl9pPr marL="487703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EBA0BB8-5FD0-430F-B605-9C4E3FD201B8}" type="datetime1">
              <a:rPr lang="en-US" smtClean="0"/>
              <a:t>3/31/2023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72B24C3-0094-F34E-BA47-4F2A6C0FC1AF}" type="slidenum">
              <a:rPr lang="en-US" smtClean="0"/>
              <a:pPr/>
              <a:t>‹#›</a:t>
            </a:fld>
            <a:endParaRPr lang="en-US" dirty="0"/>
          </a:p>
        </p:txBody>
      </p:sp>
    </p:spTree>
    <p:extLst>
      <p:ext uri="{BB962C8B-B14F-4D97-AF65-F5344CB8AC3E}">
        <p14:creationId xmlns:p14="http://schemas.microsoft.com/office/powerpoint/2010/main" val="2857308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6400800"/>
            <a:ext cx="7315200" cy="755651"/>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817033"/>
            <a:ext cx="7315200" cy="5486400"/>
          </a:xfrm>
        </p:spPr>
        <p:txBody>
          <a:bodyPr/>
          <a:lstStyle>
            <a:lvl1pPr marL="0" indent="0">
              <a:buNone/>
              <a:defRPr sz="4267"/>
            </a:lvl1pPr>
            <a:lvl2pPr marL="609630" indent="0">
              <a:buNone/>
              <a:defRPr sz="3733"/>
            </a:lvl2pPr>
            <a:lvl3pPr marL="1219259" indent="0">
              <a:buNone/>
              <a:defRPr sz="3200"/>
            </a:lvl3pPr>
            <a:lvl4pPr marL="1828889" indent="0">
              <a:buNone/>
              <a:defRPr sz="2667"/>
            </a:lvl4pPr>
            <a:lvl5pPr marL="2438519" indent="0">
              <a:buNone/>
              <a:defRPr sz="2667"/>
            </a:lvl5pPr>
            <a:lvl6pPr marL="3048148" indent="0">
              <a:buNone/>
              <a:defRPr sz="2667"/>
            </a:lvl6pPr>
            <a:lvl7pPr marL="3657778" indent="0">
              <a:buNone/>
              <a:defRPr sz="2667"/>
            </a:lvl7pPr>
            <a:lvl8pPr marL="4267407" indent="0">
              <a:buNone/>
              <a:defRPr sz="2667"/>
            </a:lvl8pPr>
            <a:lvl9pPr marL="4877037" indent="0">
              <a:buNone/>
              <a:defRPr sz="2667"/>
            </a:lvl9pPr>
          </a:lstStyle>
          <a:p>
            <a:endParaRPr lang="en-US" dirty="0"/>
          </a:p>
        </p:txBody>
      </p:sp>
      <p:sp>
        <p:nvSpPr>
          <p:cNvPr id="4" name="Text Placeholder 3"/>
          <p:cNvSpPr>
            <a:spLocks noGrp="1"/>
          </p:cNvSpPr>
          <p:nvPr>
            <p:ph type="body" sz="half" idx="2"/>
          </p:nvPr>
        </p:nvSpPr>
        <p:spPr>
          <a:xfrm>
            <a:off x="2389717" y="7156451"/>
            <a:ext cx="7315200" cy="1073149"/>
          </a:xfrm>
        </p:spPr>
        <p:txBody>
          <a:bodyPr/>
          <a:lstStyle>
            <a:lvl1pPr marL="0" indent="0">
              <a:buNone/>
              <a:defRPr sz="1867"/>
            </a:lvl1pPr>
            <a:lvl2pPr marL="609630" indent="0">
              <a:buNone/>
              <a:defRPr sz="1600"/>
            </a:lvl2pPr>
            <a:lvl3pPr marL="1219259" indent="0">
              <a:buNone/>
              <a:defRPr sz="1333"/>
            </a:lvl3pPr>
            <a:lvl4pPr marL="1828889" indent="0">
              <a:buNone/>
              <a:defRPr sz="1200"/>
            </a:lvl4pPr>
            <a:lvl5pPr marL="2438519" indent="0">
              <a:buNone/>
              <a:defRPr sz="1200"/>
            </a:lvl5pPr>
            <a:lvl6pPr marL="3048148" indent="0">
              <a:buNone/>
              <a:defRPr sz="1200"/>
            </a:lvl6pPr>
            <a:lvl7pPr marL="3657778" indent="0">
              <a:buNone/>
              <a:defRPr sz="1200"/>
            </a:lvl7pPr>
            <a:lvl8pPr marL="4267407" indent="0">
              <a:buNone/>
              <a:defRPr sz="1200"/>
            </a:lvl8pPr>
            <a:lvl9pPr marL="487703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2DCD74F-08E4-49FF-A03E-E5033DB15572}" type="datetime1">
              <a:rPr lang="en-US" smtClean="0"/>
              <a:t>3/31/2023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72B24C3-0094-F34E-BA47-4F2A6C0FC1AF}" type="slidenum">
              <a:rPr lang="en-US" smtClean="0"/>
              <a:pPr/>
              <a:t>‹#›</a:t>
            </a:fld>
            <a:endParaRPr lang="en-US" dirty="0"/>
          </a:p>
        </p:txBody>
      </p:sp>
    </p:spTree>
    <p:extLst>
      <p:ext uri="{BB962C8B-B14F-4D97-AF65-F5344CB8AC3E}">
        <p14:creationId xmlns:p14="http://schemas.microsoft.com/office/powerpoint/2010/main" val="3820324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1.jpe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5.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S&amp;T Power Point 7_A.jpg"/>
          <p:cNvPicPr>
            <a:picLocks noChangeAspect="1"/>
          </p:cNvPicPr>
          <p:nvPr userDrawn="1"/>
        </p:nvPicPr>
        <p:blipFill>
          <a:blip r:embed="rId13"/>
          <a:stretch>
            <a:fillRect/>
          </a:stretch>
        </p:blipFill>
        <p:spPr>
          <a:xfrm>
            <a:off x="955" y="0"/>
            <a:ext cx="12190095" cy="9144000"/>
          </a:xfrm>
          <a:prstGeom prst="rect">
            <a:avLst/>
          </a:prstGeom>
        </p:spPr>
      </p:pic>
      <p:sp>
        <p:nvSpPr>
          <p:cNvPr id="2" name="Title Placeholder 1"/>
          <p:cNvSpPr>
            <a:spLocks noGrp="1"/>
          </p:cNvSpPr>
          <p:nvPr>
            <p:ph type="title"/>
          </p:nvPr>
        </p:nvSpPr>
        <p:spPr>
          <a:xfrm>
            <a:off x="609600" y="366184"/>
            <a:ext cx="10972800" cy="1524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2133605"/>
            <a:ext cx="10972800" cy="60346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8475138"/>
            <a:ext cx="2844800" cy="486833"/>
          </a:xfrm>
          <a:prstGeom prst="rect">
            <a:avLst/>
          </a:prstGeom>
        </p:spPr>
        <p:txBody>
          <a:bodyPr vert="horz" lIns="91440" tIns="45720" rIns="91440" bIns="45720" rtlCol="0" anchor="ctr"/>
          <a:lstStyle>
            <a:lvl1pPr algn="l">
              <a:defRPr sz="1600">
                <a:solidFill>
                  <a:schemeClr val="tx1">
                    <a:tint val="75000"/>
                  </a:schemeClr>
                </a:solidFill>
              </a:defRPr>
            </a:lvl1pPr>
          </a:lstStyle>
          <a:p>
            <a:fld id="{A90A6140-FD3E-4378-B289-3307DD56CBB4}" type="datetime1">
              <a:rPr lang="en-US" smtClean="0"/>
              <a:t>3/31/2023</a:t>
            </a:fld>
            <a:endParaRPr lang="en-US" dirty="0"/>
          </a:p>
        </p:txBody>
      </p:sp>
      <p:sp>
        <p:nvSpPr>
          <p:cNvPr id="5" name="Footer Placeholder 4"/>
          <p:cNvSpPr>
            <a:spLocks noGrp="1"/>
          </p:cNvSpPr>
          <p:nvPr>
            <p:ph type="ftr" sz="quarter" idx="3"/>
          </p:nvPr>
        </p:nvSpPr>
        <p:spPr>
          <a:xfrm>
            <a:off x="4165600" y="8475138"/>
            <a:ext cx="3860800"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8475138"/>
            <a:ext cx="2844800"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E72B24C3-0094-F34E-BA47-4F2A6C0FC1AF}" type="slidenum">
              <a:rPr lang="en-US" smtClean="0"/>
              <a:pPr/>
              <a:t>‹#›</a:t>
            </a:fld>
            <a:endParaRPr lang="en-US" dirty="0"/>
          </a:p>
        </p:txBody>
      </p:sp>
    </p:spTree>
    <p:extLst>
      <p:ext uri="{BB962C8B-B14F-4D97-AF65-F5344CB8AC3E}">
        <p14:creationId xmlns:p14="http://schemas.microsoft.com/office/powerpoint/2010/main" val="11079841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609630" rtl="0" eaLnBrk="1" latinLnBrk="0" hangingPunct="1">
        <a:spcBef>
          <a:spcPct val="0"/>
        </a:spcBef>
        <a:buNone/>
        <a:defRPr sz="5867" kern="1200">
          <a:solidFill>
            <a:schemeClr val="tx1"/>
          </a:solidFill>
          <a:latin typeface="+mj-lt"/>
          <a:ea typeface="+mj-ea"/>
          <a:cs typeface="+mj-cs"/>
        </a:defRPr>
      </a:lvl1pPr>
    </p:titleStyle>
    <p:bodyStyle>
      <a:lvl1pPr marL="457222" indent="-457222" algn="l" defTabSz="609630" rtl="0" eaLnBrk="1" latinLnBrk="0" hangingPunct="1">
        <a:spcBef>
          <a:spcPct val="20000"/>
        </a:spcBef>
        <a:buFont typeface="Arial"/>
        <a:buChar char="•"/>
        <a:defRPr sz="4267" kern="1200">
          <a:solidFill>
            <a:schemeClr val="tx1"/>
          </a:solidFill>
          <a:latin typeface="+mn-lt"/>
          <a:ea typeface="+mn-ea"/>
          <a:cs typeface="+mn-cs"/>
        </a:defRPr>
      </a:lvl1pPr>
      <a:lvl2pPr marL="990648" indent="-381019" algn="l" defTabSz="609630" rtl="0" eaLnBrk="1" latinLnBrk="0" hangingPunct="1">
        <a:spcBef>
          <a:spcPct val="20000"/>
        </a:spcBef>
        <a:buFont typeface="Arial"/>
        <a:buChar char="–"/>
        <a:defRPr sz="3733" kern="1200">
          <a:solidFill>
            <a:schemeClr val="tx1"/>
          </a:solidFill>
          <a:latin typeface="+mn-lt"/>
          <a:ea typeface="+mn-ea"/>
          <a:cs typeface="+mn-cs"/>
        </a:defRPr>
      </a:lvl2pPr>
      <a:lvl3pPr marL="1524074" indent="-304815" algn="l" defTabSz="609630" rtl="0" eaLnBrk="1" latinLnBrk="0" hangingPunct="1">
        <a:spcBef>
          <a:spcPct val="20000"/>
        </a:spcBef>
        <a:buFont typeface="Arial"/>
        <a:buChar char="•"/>
        <a:defRPr sz="3200" kern="1200">
          <a:solidFill>
            <a:schemeClr val="tx1"/>
          </a:solidFill>
          <a:latin typeface="+mn-lt"/>
          <a:ea typeface="+mn-ea"/>
          <a:cs typeface="+mn-cs"/>
        </a:defRPr>
      </a:lvl3pPr>
      <a:lvl4pPr marL="2133704" indent="-304815" algn="l" defTabSz="609630" rtl="0" eaLnBrk="1" latinLnBrk="0" hangingPunct="1">
        <a:spcBef>
          <a:spcPct val="20000"/>
        </a:spcBef>
        <a:buFont typeface="Arial"/>
        <a:buChar char="–"/>
        <a:defRPr sz="2667" kern="1200">
          <a:solidFill>
            <a:schemeClr val="tx1"/>
          </a:solidFill>
          <a:latin typeface="+mn-lt"/>
          <a:ea typeface="+mn-ea"/>
          <a:cs typeface="+mn-cs"/>
        </a:defRPr>
      </a:lvl4pPr>
      <a:lvl5pPr marL="2743333" indent="-304815" algn="l" defTabSz="609630" rtl="0" eaLnBrk="1" latinLnBrk="0" hangingPunct="1">
        <a:spcBef>
          <a:spcPct val="20000"/>
        </a:spcBef>
        <a:buFont typeface="Arial"/>
        <a:buChar char="»"/>
        <a:defRPr sz="2667" kern="1200">
          <a:solidFill>
            <a:schemeClr val="tx1"/>
          </a:solidFill>
          <a:latin typeface="+mn-lt"/>
          <a:ea typeface="+mn-ea"/>
          <a:cs typeface="+mn-cs"/>
        </a:defRPr>
      </a:lvl5pPr>
      <a:lvl6pPr marL="3352963" indent="-304815" algn="l" defTabSz="609630" rtl="0" eaLnBrk="1" latinLnBrk="0" hangingPunct="1">
        <a:spcBef>
          <a:spcPct val="20000"/>
        </a:spcBef>
        <a:buFont typeface="Arial"/>
        <a:buChar char="•"/>
        <a:defRPr sz="2667" kern="1200">
          <a:solidFill>
            <a:schemeClr val="tx1"/>
          </a:solidFill>
          <a:latin typeface="+mn-lt"/>
          <a:ea typeface="+mn-ea"/>
          <a:cs typeface="+mn-cs"/>
        </a:defRPr>
      </a:lvl6pPr>
      <a:lvl7pPr marL="3962592" indent="-304815" algn="l" defTabSz="609630" rtl="0" eaLnBrk="1" latinLnBrk="0" hangingPunct="1">
        <a:spcBef>
          <a:spcPct val="20000"/>
        </a:spcBef>
        <a:buFont typeface="Arial"/>
        <a:buChar char="•"/>
        <a:defRPr sz="2667" kern="1200">
          <a:solidFill>
            <a:schemeClr val="tx1"/>
          </a:solidFill>
          <a:latin typeface="+mn-lt"/>
          <a:ea typeface="+mn-ea"/>
          <a:cs typeface="+mn-cs"/>
        </a:defRPr>
      </a:lvl7pPr>
      <a:lvl8pPr marL="4572222" indent="-304815" algn="l" defTabSz="609630" rtl="0" eaLnBrk="1" latinLnBrk="0" hangingPunct="1">
        <a:spcBef>
          <a:spcPct val="20000"/>
        </a:spcBef>
        <a:buFont typeface="Arial"/>
        <a:buChar char="•"/>
        <a:defRPr sz="2667" kern="1200">
          <a:solidFill>
            <a:schemeClr val="tx1"/>
          </a:solidFill>
          <a:latin typeface="+mn-lt"/>
          <a:ea typeface="+mn-ea"/>
          <a:cs typeface="+mn-cs"/>
        </a:defRPr>
      </a:lvl8pPr>
      <a:lvl9pPr marL="5181852" indent="-304815" algn="l" defTabSz="60963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630" rtl="0" eaLnBrk="1" latinLnBrk="0" hangingPunct="1">
        <a:defRPr sz="2400" kern="1200">
          <a:solidFill>
            <a:schemeClr val="tx1"/>
          </a:solidFill>
          <a:latin typeface="+mn-lt"/>
          <a:ea typeface="+mn-ea"/>
          <a:cs typeface="+mn-cs"/>
        </a:defRPr>
      </a:lvl1pPr>
      <a:lvl2pPr marL="609630" algn="l" defTabSz="609630" rtl="0" eaLnBrk="1" latinLnBrk="0" hangingPunct="1">
        <a:defRPr sz="2400" kern="1200">
          <a:solidFill>
            <a:schemeClr val="tx1"/>
          </a:solidFill>
          <a:latin typeface="+mn-lt"/>
          <a:ea typeface="+mn-ea"/>
          <a:cs typeface="+mn-cs"/>
        </a:defRPr>
      </a:lvl2pPr>
      <a:lvl3pPr marL="1219259" algn="l" defTabSz="609630" rtl="0" eaLnBrk="1" latinLnBrk="0" hangingPunct="1">
        <a:defRPr sz="2400" kern="1200">
          <a:solidFill>
            <a:schemeClr val="tx1"/>
          </a:solidFill>
          <a:latin typeface="+mn-lt"/>
          <a:ea typeface="+mn-ea"/>
          <a:cs typeface="+mn-cs"/>
        </a:defRPr>
      </a:lvl3pPr>
      <a:lvl4pPr marL="1828889" algn="l" defTabSz="609630" rtl="0" eaLnBrk="1" latinLnBrk="0" hangingPunct="1">
        <a:defRPr sz="2400" kern="1200">
          <a:solidFill>
            <a:schemeClr val="tx1"/>
          </a:solidFill>
          <a:latin typeface="+mn-lt"/>
          <a:ea typeface="+mn-ea"/>
          <a:cs typeface="+mn-cs"/>
        </a:defRPr>
      </a:lvl4pPr>
      <a:lvl5pPr marL="2438519" algn="l" defTabSz="609630" rtl="0" eaLnBrk="1" latinLnBrk="0" hangingPunct="1">
        <a:defRPr sz="2400" kern="1200">
          <a:solidFill>
            <a:schemeClr val="tx1"/>
          </a:solidFill>
          <a:latin typeface="+mn-lt"/>
          <a:ea typeface="+mn-ea"/>
          <a:cs typeface="+mn-cs"/>
        </a:defRPr>
      </a:lvl5pPr>
      <a:lvl6pPr marL="3048148" algn="l" defTabSz="609630" rtl="0" eaLnBrk="1" latinLnBrk="0" hangingPunct="1">
        <a:defRPr sz="2400" kern="1200">
          <a:solidFill>
            <a:schemeClr val="tx1"/>
          </a:solidFill>
          <a:latin typeface="+mn-lt"/>
          <a:ea typeface="+mn-ea"/>
          <a:cs typeface="+mn-cs"/>
        </a:defRPr>
      </a:lvl6pPr>
      <a:lvl7pPr marL="3657778" algn="l" defTabSz="609630" rtl="0" eaLnBrk="1" latinLnBrk="0" hangingPunct="1">
        <a:defRPr sz="2400" kern="1200">
          <a:solidFill>
            <a:schemeClr val="tx1"/>
          </a:solidFill>
          <a:latin typeface="+mn-lt"/>
          <a:ea typeface="+mn-ea"/>
          <a:cs typeface="+mn-cs"/>
        </a:defRPr>
      </a:lvl7pPr>
      <a:lvl8pPr marL="4267407" algn="l" defTabSz="609630" rtl="0" eaLnBrk="1" latinLnBrk="0" hangingPunct="1">
        <a:defRPr sz="2400" kern="1200">
          <a:solidFill>
            <a:schemeClr val="tx1"/>
          </a:solidFill>
          <a:latin typeface="+mn-lt"/>
          <a:ea typeface="+mn-ea"/>
          <a:cs typeface="+mn-cs"/>
        </a:defRPr>
      </a:lvl8pPr>
      <a:lvl9pPr marL="4877037" algn="l" defTabSz="60963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bwMode="auto">
          <a:xfrm>
            <a:off x="609600" y="366184"/>
            <a:ext cx="10972800" cy="1524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6499" name="Rectangle 3"/>
          <p:cNvSpPr>
            <a:spLocks noGrp="1" noChangeArrowheads="1"/>
          </p:cNvSpPr>
          <p:nvPr>
            <p:ph type="body" idx="1"/>
          </p:nvPr>
        </p:nvSpPr>
        <p:spPr bwMode="auto">
          <a:xfrm>
            <a:off x="609600" y="2133601"/>
            <a:ext cx="10972800" cy="603461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6500" name="Rectangle 4"/>
          <p:cNvSpPr>
            <a:spLocks noGrp="1" noChangeArrowheads="1"/>
          </p:cNvSpPr>
          <p:nvPr>
            <p:ph type="dt" sz="half" idx="2"/>
          </p:nvPr>
        </p:nvSpPr>
        <p:spPr bwMode="auto">
          <a:xfrm>
            <a:off x="609600" y="8326967"/>
            <a:ext cx="28448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867">
                <a:cs typeface="+mn-cs"/>
              </a:defRPr>
            </a:lvl1pPr>
          </a:lstStyle>
          <a:p>
            <a:endParaRPr lang="en-US"/>
          </a:p>
        </p:txBody>
      </p:sp>
      <p:sp>
        <p:nvSpPr>
          <p:cNvPr id="106501" name="Rectangle 5"/>
          <p:cNvSpPr>
            <a:spLocks noGrp="1" noChangeArrowheads="1"/>
          </p:cNvSpPr>
          <p:nvPr>
            <p:ph type="ftr" sz="quarter" idx="3"/>
          </p:nvPr>
        </p:nvSpPr>
        <p:spPr bwMode="auto">
          <a:xfrm>
            <a:off x="4165600" y="8326967"/>
            <a:ext cx="38608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867">
                <a:cs typeface="+mn-cs"/>
              </a:defRPr>
            </a:lvl1pPr>
          </a:lstStyle>
          <a:p>
            <a:endParaRPr lang="en-US"/>
          </a:p>
        </p:txBody>
      </p:sp>
      <p:sp>
        <p:nvSpPr>
          <p:cNvPr id="106502" name="Rectangle 6"/>
          <p:cNvSpPr>
            <a:spLocks noGrp="1" noChangeArrowheads="1"/>
          </p:cNvSpPr>
          <p:nvPr>
            <p:ph type="sldNum" sz="quarter" idx="4"/>
          </p:nvPr>
        </p:nvSpPr>
        <p:spPr bwMode="auto">
          <a:xfrm>
            <a:off x="8737600" y="8326967"/>
            <a:ext cx="28448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867">
                <a:cs typeface="+mn-cs"/>
              </a:defRPr>
            </a:lvl1pPr>
          </a:lstStyle>
          <a:p>
            <a:fld id="{AB43CF3F-6A68-4F4A-9CD1-F1CD5ED59FD8}" type="slidenum">
              <a:rPr lang="ar-SA"/>
              <a:pPr/>
              <a:t>‹#›</a:t>
            </a:fld>
            <a:endParaRPr lang="en-US"/>
          </a:p>
        </p:txBody>
      </p:sp>
    </p:spTree>
    <p:extLst>
      <p:ext uri="{BB962C8B-B14F-4D97-AF65-F5344CB8AC3E}">
        <p14:creationId xmlns:p14="http://schemas.microsoft.com/office/powerpoint/2010/main" val="22298565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txStyles>
    <p:titleStyle>
      <a:lvl1pPr algn="ctr" rtl="0" fontAlgn="base">
        <a:spcBef>
          <a:spcPct val="0"/>
        </a:spcBef>
        <a:spcAft>
          <a:spcPct val="0"/>
        </a:spcAft>
        <a:defRPr sz="5867">
          <a:solidFill>
            <a:schemeClr val="tx2"/>
          </a:solidFill>
          <a:latin typeface="+mj-lt"/>
          <a:ea typeface="+mj-ea"/>
          <a:cs typeface="+mj-cs"/>
        </a:defRPr>
      </a:lvl1pPr>
      <a:lvl2pPr algn="ctr" rtl="0" fontAlgn="base">
        <a:spcBef>
          <a:spcPct val="0"/>
        </a:spcBef>
        <a:spcAft>
          <a:spcPct val="0"/>
        </a:spcAft>
        <a:defRPr sz="5867">
          <a:solidFill>
            <a:schemeClr val="tx2"/>
          </a:solidFill>
          <a:latin typeface="Arial" pitchFamily="34" charset="0"/>
          <a:cs typeface="Arial" pitchFamily="34" charset="0"/>
        </a:defRPr>
      </a:lvl2pPr>
      <a:lvl3pPr algn="ctr" rtl="0" fontAlgn="base">
        <a:spcBef>
          <a:spcPct val="0"/>
        </a:spcBef>
        <a:spcAft>
          <a:spcPct val="0"/>
        </a:spcAft>
        <a:defRPr sz="5867">
          <a:solidFill>
            <a:schemeClr val="tx2"/>
          </a:solidFill>
          <a:latin typeface="Arial" pitchFamily="34" charset="0"/>
          <a:cs typeface="Arial" pitchFamily="34" charset="0"/>
        </a:defRPr>
      </a:lvl3pPr>
      <a:lvl4pPr algn="ctr" rtl="0" fontAlgn="base">
        <a:spcBef>
          <a:spcPct val="0"/>
        </a:spcBef>
        <a:spcAft>
          <a:spcPct val="0"/>
        </a:spcAft>
        <a:defRPr sz="5867">
          <a:solidFill>
            <a:schemeClr val="tx2"/>
          </a:solidFill>
          <a:latin typeface="Arial" pitchFamily="34" charset="0"/>
          <a:cs typeface="Arial" pitchFamily="34" charset="0"/>
        </a:defRPr>
      </a:lvl4pPr>
      <a:lvl5pPr algn="ctr" rtl="0" fontAlgn="base">
        <a:spcBef>
          <a:spcPct val="0"/>
        </a:spcBef>
        <a:spcAft>
          <a:spcPct val="0"/>
        </a:spcAft>
        <a:defRPr sz="5867">
          <a:solidFill>
            <a:schemeClr val="tx2"/>
          </a:solidFill>
          <a:latin typeface="Arial" pitchFamily="34" charset="0"/>
          <a:cs typeface="Arial" pitchFamily="34" charset="0"/>
        </a:defRPr>
      </a:lvl5pPr>
      <a:lvl6pPr marL="609585" algn="ctr" rtl="0" fontAlgn="base">
        <a:spcBef>
          <a:spcPct val="0"/>
        </a:spcBef>
        <a:spcAft>
          <a:spcPct val="0"/>
        </a:spcAft>
        <a:defRPr sz="5867">
          <a:solidFill>
            <a:schemeClr val="tx2"/>
          </a:solidFill>
          <a:latin typeface="Arial" pitchFamily="34" charset="0"/>
          <a:cs typeface="Arial" pitchFamily="34" charset="0"/>
        </a:defRPr>
      </a:lvl6pPr>
      <a:lvl7pPr marL="1219170" algn="ctr" rtl="0" fontAlgn="base">
        <a:spcBef>
          <a:spcPct val="0"/>
        </a:spcBef>
        <a:spcAft>
          <a:spcPct val="0"/>
        </a:spcAft>
        <a:defRPr sz="5867">
          <a:solidFill>
            <a:schemeClr val="tx2"/>
          </a:solidFill>
          <a:latin typeface="Arial" pitchFamily="34" charset="0"/>
          <a:cs typeface="Arial" pitchFamily="34" charset="0"/>
        </a:defRPr>
      </a:lvl7pPr>
      <a:lvl8pPr marL="1828754" algn="ctr" rtl="0" fontAlgn="base">
        <a:spcBef>
          <a:spcPct val="0"/>
        </a:spcBef>
        <a:spcAft>
          <a:spcPct val="0"/>
        </a:spcAft>
        <a:defRPr sz="5867">
          <a:solidFill>
            <a:schemeClr val="tx2"/>
          </a:solidFill>
          <a:latin typeface="Arial" pitchFamily="34" charset="0"/>
          <a:cs typeface="Arial" pitchFamily="34" charset="0"/>
        </a:defRPr>
      </a:lvl8pPr>
      <a:lvl9pPr marL="2438339" algn="ctr" rtl="0" fontAlgn="base">
        <a:spcBef>
          <a:spcPct val="0"/>
        </a:spcBef>
        <a:spcAft>
          <a:spcPct val="0"/>
        </a:spcAft>
        <a:defRPr sz="5867">
          <a:solidFill>
            <a:schemeClr val="tx2"/>
          </a:solidFill>
          <a:latin typeface="Arial" pitchFamily="34" charset="0"/>
          <a:cs typeface="Arial" pitchFamily="34" charset="0"/>
        </a:defRPr>
      </a:lvl9pPr>
    </p:titleStyle>
    <p:bodyStyle>
      <a:lvl1pPr marL="457189" indent="-457189" algn="l" rtl="0" fontAlgn="base">
        <a:spcBef>
          <a:spcPct val="20000"/>
        </a:spcBef>
        <a:spcAft>
          <a:spcPct val="0"/>
        </a:spcAft>
        <a:buChar char="•"/>
        <a:defRPr sz="4267">
          <a:solidFill>
            <a:schemeClr val="tx1"/>
          </a:solidFill>
          <a:latin typeface="+mn-lt"/>
          <a:ea typeface="+mn-ea"/>
          <a:cs typeface="+mn-cs"/>
        </a:defRPr>
      </a:lvl1pPr>
      <a:lvl2pPr marL="990575" indent="-380990" algn="l" rtl="0" fontAlgn="base">
        <a:spcBef>
          <a:spcPct val="20000"/>
        </a:spcBef>
        <a:spcAft>
          <a:spcPct val="0"/>
        </a:spcAft>
        <a:buChar char="–"/>
        <a:defRPr sz="3733">
          <a:solidFill>
            <a:schemeClr val="tx1"/>
          </a:solidFill>
          <a:latin typeface="+mn-lt"/>
          <a:cs typeface="+mn-cs"/>
        </a:defRPr>
      </a:lvl2pPr>
      <a:lvl3pPr marL="1523962" indent="-304792" algn="l" rtl="0" fontAlgn="base">
        <a:spcBef>
          <a:spcPct val="20000"/>
        </a:spcBef>
        <a:spcAft>
          <a:spcPct val="0"/>
        </a:spcAft>
        <a:buChar char="•"/>
        <a:defRPr sz="3200">
          <a:solidFill>
            <a:schemeClr val="tx1"/>
          </a:solidFill>
          <a:latin typeface="+mn-lt"/>
          <a:cs typeface="+mn-cs"/>
        </a:defRPr>
      </a:lvl3pPr>
      <a:lvl4pPr marL="2133547" indent="-304792" algn="l" rtl="0" fontAlgn="base">
        <a:spcBef>
          <a:spcPct val="20000"/>
        </a:spcBef>
        <a:spcAft>
          <a:spcPct val="0"/>
        </a:spcAft>
        <a:buChar char="–"/>
        <a:defRPr sz="2667">
          <a:solidFill>
            <a:schemeClr val="tx1"/>
          </a:solidFill>
          <a:latin typeface="+mn-lt"/>
          <a:cs typeface="+mn-cs"/>
        </a:defRPr>
      </a:lvl4pPr>
      <a:lvl5pPr marL="2743131" indent="-304792" algn="l" rtl="0" fontAlgn="base">
        <a:spcBef>
          <a:spcPct val="20000"/>
        </a:spcBef>
        <a:spcAft>
          <a:spcPct val="0"/>
        </a:spcAft>
        <a:buChar char="»"/>
        <a:defRPr sz="2667">
          <a:solidFill>
            <a:schemeClr val="tx1"/>
          </a:solidFill>
          <a:latin typeface="+mn-lt"/>
          <a:cs typeface="+mn-cs"/>
        </a:defRPr>
      </a:lvl5pPr>
      <a:lvl6pPr marL="3352716" indent="-304792" algn="l" rtl="0" fontAlgn="base">
        <a:spcBef>
          <a:spcPct val="20000"/>
        </a:spcBef>
        <a:spcAft>
          <a:spcPct val="0"/>
        </a:spcAft>
        <a:buChar char="»"/>
        <a:defRPr sz="2667">
          <a:solidFill>
            <a:schemeClr val="tx1"/>
          </a:solidFill>
          <a:latin typeface="+mn-lt"/>
          <a:cs typeface="+mn-cs"/>
        </a:defRPr>
      </a:lvl6pPr>
      <a:lvl7pPr marL="3962301" indent="-304792" algn="l" rtl="0" fontAlgn="base">
        <a:spcBef>
          <a:spcPct val="20000"/>
        </a:spcBef>
        <a:spcAft>
          <a:spcPct val="0"/>
        </a:spcAft>
        <a:buChar char="»"/>
        <a:defRPr sz="2667">
          <a:solidFill>
            <a:schemeClr val="tx1"/>
          </a:solidFill>
          <a:latin typeface="+mn-lt"/>
          <a:cs typeface="+mn-cs"/>
        </a:defRPr>
      </a:lvl7pPr>
      <a:lvl8pPr marL="4571886" indent="-304792" algn="l" rtl="0" fontAlgn="base">
        <a:spcBef>
          <a:spcPct val="20000"/>
        </a:spcBef>
        <a:spcAft>
          <a:spcPct val="0"/>
        </a:spcAft>
        <a:buChar char="»"/>
        <a:defRPr sz="2667">
          <a:solidFill>
            <a:schemeClr val="tx1"/>
          </a:solidFill>
          <a:latin typeface="+mn-lt"/>
          <a:cs typeface="+mn-cs"/>
        </a:defRPr>
      </a:lvl8pPr>
      <a:lvl9pPr marL="5181470" indent="-304792" algn="l" rtl="0" fontAlgn="base">
        <a:spcBef>
          <a:spcPct val="20000"/>
        </a:spcBef>
        <a:spcAft>
          <a:spcPct val="0"/>
        </a:spcAft>
        <a:buChar char="»"/>
        <a:defRPr sz="2667">
          <a:solidFill>
            <a:schemeClr val="tx1"/>
          </a:solidFill>
          <a:latin typeface="+mn-lt"/>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609600" y="1524001"/>
            <a:ext cx="10972800" cy="664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Rectangle 21"/>
          <p:cNvSpPr>
            <a:spLocks noChangeArrowheads="1"/>
          </p:cNvSpPr>
          <p:nvPr/>
        </p:nvSpPr>
        <p:spPr bwMode="auto">
          <a:xfrm>
            <a:off x="1" y="8737600"/>
            <a:ext cx="12223751" cy="406400"/>
          </a:xfrm>
          <a:prstGeom prst="rect">
            <a:avLst/>
          </a:prstGeom>
          <a:solidFill>
            <a:schemeClr val="accent3">
              <a:lumMod val="40000"/>
              <a:lumOff val="60000"/>
            </a:schemeClr>
          </a:solidFill>
          <a:ln>
            <a:noFill/>
          </a:ln>
          <a:effectLst/>
        </p:spPr>
        <p:txBody>
          <a:bodyPr wrap="none" anchor="ctr"/>
          <a:lstStyle/>
          <a:p>
            <a:pPr>
              <a:defRPr/>
            </a:pPr>
            <a:endParaRPr lang="en-US" sz="2400"/>
          </a:p>
        </p:txBody>
      </p:sp>
      <p:sp>
        <p:nvSpPr>
          <p:cNvPr id="8" name="Rectangle 20"/>
          <p:cNvSpPr>
            <a:spLocks noChangeArrowheads="1"/>
          </p:cNvSpPr>
          <p:nvPr/>
        </p:nvSpPr>
        <p:spPr bwMode="auto">
          <a:xfrm>
            <a:off x="1" y="0"/>
            <a:ext cx="12213167" cy="1320800"/>
          </a:xfrm>
          <a:prstGeom prst="rect">
            <a:avLst/>
          </a:prstGeom>
          <a:solidFill>
            <a:schemeClr val="accent3">
              <a:lumMod val="60000"/>
              <a:lumOff val="40000"/>
            </a:schemeClr>
          </a:solidFill>
          <a:ln>
            <a:noFill/>
          </a:ln>
          <a:effectLst/>
        </p:spPr>
        <p:txBody>
          <a:bodyPr wrap="none" anchor="ctr"/>
          <a:lstStyle/>
          <a:p>
            <a:pPr>
              <a:defRPr/>
            </a:pPr>
            <a:endParaRPr lang="en-US" sz="2400"/>
          </a:p>
        </p:txBody>
      </p:sp>
      <p:sp>
        <p:nvSpPr>
          <p:cNvPr id="10" name="Rectangle 17"/>
          <p:cNvSpPr>
            <a:spLocks noChangeArrowheads="1"/>
          </p:cNvSpPr>
          <p:nvPr/>
        </p:nvSpPr>
        <p:spPr bwMode="auto">
          <a:xfrm>
            <a:off x="0" y="1219200"/>
            <a:ext cx="12217400" cy="188384"/>
          </a:xfrm>
          <a:prstGeom prst="rect">
            <a:avLst/>
          </a:prstGeom>
          <a:solidFill>
            <a:schemeClr val="accent3">
              <a:lumMod val="75000"/>
            </a:schemeClr>
          </a:solidFill>
          <a:ln>
            <a:noFill/>
          </a:ln>
          <a:effectLst/>
        </p:spPr>
        <p:txBody>
          <a:bodyPr wrap="none" anchor="ctr"/>
          <a:lstStyle/>
          <a:p>
            <a:pPr>
              <a:defRPr/>
            </a:pPr>
            <a:endParaRPr lang="en-US" sz="2400"/>
          </a:p>
        </p:txBody>
      </p:sp>
      <p:sp>
        <p:nvSpPr>
          <p:cNvPr id="11" name="Rectangle 18"/>
          <p:cNvSpPr>
            <a:spLocks noChangeArrowheads="1"/>
          </p:cNvSpPr>
          <p:nvPr/>
        </p:nvSpPr>
        <p:spPr bwMode="auto">
          <a:xfrm>
            <a:off x="1" y="8534400"/>
            <a:ext cx="12221633" cy="203200"/>
          </a:xfrm>
          <a:prstGeom prst="rect">
            <a:avLst/>
          </a:prstGeom>
          <a:solidFill>
            <a:schemeClr val="accent3">
              <a:lumMod val="75000"/>
            </a:schemeClr>
          </a:solidFill>
          <a:ln>
            <a:noFill/>
          </a:ln>
          <a:effectLst/>
        </p:spPr>
        <p:txBody>
          <a:bodyPr wrap="none" anchor="ctr"/>
          <a:lstStyle/>
          <a:p>
            <a:pPr>
              <a:defRPr/>
            </a:pPr>
            <a:endParaRPr lang="en-US" sz="2400"/>
          </a:p>
        </p:txBody>
      </p:sp>
      <p:pic>
        <p:nvPicPr>
          <p:cNvPr id="1031" name="Picture 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70685" y="141818"/>
            <a:ext cx="1068916"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Title Placeholder 1"/>
          <p:cNvSpPr>
            <a:spLocks noGrp="1"/>
          </p:cNvSpPr>
          <p:nvPr>
            <p:ph type="title"/>
          </p:nvPr>
        </p:nvSpPr>
        <p:spPr bwMode="auto">
          <a:xfrm>
            <a:off x="609600" y="203200"/>
            <a:ext cx="10566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 name="Slide Number Placeholder 5"/>
          <p:cNvSpPr>
            <a:spLocks noGrp="1"/>
          </p:cNvSpPr>
          <p:nvPr>
            <p:ph type="sldNum" sz="quarter" idx="4"/>
          </p:nvPr>
        </p:nvSpPr>
        <p:spPr>
          <a:xfrm>
            <a:off x="9245600" y="8737600"/>
            <a:ext cx="2336800" cy="406400"/>
          </a:xfrm>
          <a:prstGeom prst="rect">
            <a:avLst/>
          </a:prstGeom>
        </p:spPr>
        <p:txBody>
          <a:bodyPr vert="horz" lIns="91440" tIns="45720" rIns="91440" bIns="45720" rtlCol="0" anchor="ctr"/>
          <a:lstStyle>
            <a:lvl1pPr algn="r">
              <a:defRPr sz="1600">
                <a:solidFill>
                  <a:schemeClr val="tx1"/>
                </a:solidFill>
                <a:latin typeface="Times New Roman" panose="02020603050405020304" pitchFamily="18" charset="0"/>
                <a:cs typeface="Times New Roman" panose="02020603050405020304" pitchFamily="18" charset="0"/>
              </a:defRPr>
            </a:lvl1pPr>
          </a:lstStyle>
          <a:p>
            <a:pPr>
              <a:defRPr/>
            </a:pPr>
            <a:fld id="{259C1C16-1B14-4934-8B8D-4F9798DA42B7}" type="slidenum">
              <a:rPr lang="en-US" altLang="en-US"/>
              <a:pPr>
                <a:defRPr/>
              </a:pPr>
              <a:t>‹#›</a:t>
            </a:fld>
            <a:r>
              <a:rPr lang="en-US" altLang="en-US" dirty="0"/>
              <a:t>/40</a:t>
            </a:r>
          </a:p>
        </p:txBody>
      </p:sp>
      <p:sp>
        <p:nvSpPr>
          <p:cNvPr id="5" name="Footer Placeholder 4"/>
          <p:cNvSpPr>
            <a:spLocks noGrp="1"/>
          </p:cNvSpPr>
          <p:nvPr>
            <p:ph type="ftr" sz="quarter" idx="3"/>
          </p:nvPr>
        </p:nvSpPr>
        <p:spPr>
          <a:xfrm>
            <a:off x="406400" y="8737600"/>
            <a:ext cx="9347200" cy="406400"/>
          </a:xfrm>
          <a:prstGeom prst="rect">
            <a:avLst/>
          </a:prstGeom>
        </p:spPr>
        <p:txBody>
          <a:bodyPr vert="horz" lIns="91440" tIns="45720" rIns="91440" bIns="45720" rtlCol="0" anchor="ctr"/>
          <a:lstStyle>
            <a:lvl1pPr algn="ctr">
              <a:defRPr sz="1600">
                <a:solidFill>
                  <a:schemeClr val="tx1"/>
                </a:solidFill>
                <a:latin typeface="Times New Roman" panose="02020603050405020304" pitchFamily="18" charset="0"/>
                <a:cs typeface="Times New Roman" panose="02020603050405020304" pitchFamily="18" charset="0"/>
              </a:defRPr>
            </a:lvl1pPr>
          </a:lstStyle>
          <a:p>
            <a:pPr>
              <a:defRPr/>
            </a:pPr>
            <a:endParaRPr lang="en-US" altLang="en-US"/>
          </a:p>
        </p:txBody>
      </p:sp>
    </p:spTree>
    <p:extLst>
      <p:ext uri="{BB962C8B-B14F-4D97-AF65-F5344CB8AC3E}">
        <p14:creationId xmlns:p14="http://schemas.microsoft.com/office/powerpoint/2010/main" val="2152326609"/>
      </p:ext>
    </p:extLst>
  </p:cSld>
  <p:clrMap bg1="lt1" tx1="dk1" bg2="lt2" tx2="dk2" accent1="accent1" accent2="accent2" accent3="accent3" accent4="accent4" accent5="accent5" accent6="accent6" hlink="hlink" folHlink="folHlink"/>
  <p:sldLayoutIdLst>
    <p:sldLayoutId id="2147483696" r:id="rId1"/>
    <p:sldLayoutId id="2147483697" r:id="rId2"/>
  </p:sldLayoutIdLst>
  <p:hf hdr="0" ftr="0" dt="0"/>
  <p:txStyles>
    <p:titleStyle>
      <a:lvl1pPr algn="l" rtl="0" eaLnBrk="0" fontAlgn="base" hangingPunct="0">
        <a:spcBef>
          <a:spcPct val="0"/>
        </a:spcBef>
        <a:spcAft>
          <a:spcPct val="0"/>
        </a:spcAft>
        <a:defRPr sz="4267" kern="1200">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4267">
          <a:solidFill>
            <a:schemeClr val="tx1"/>
          </a:solidFill>
          <a:latin typeface="Arial" charset="0"/>
          <a:cs typeface="Arial" charset="0"/>
        </a:defRPr>
      </a:lvl2pPr>
      <a:lvl3pPr algn="l" rtl="0" eaLnBrk="0" fontAlgn="base" hangingPunct="0">
        <a:spcBef>
          <a:spcPct val="0"/>
        </a:spcBef>
        <a:spcAft>
          <a:spcPct val="0"/>
        </a:spcAft>
        <a:defRPr sz="4267">
          <a:solidFill>
            <a:schemeClr val="tx1"/>
          </a:solidFill>
          <a:latin typeface="Arial" charset="0"/>
          <a:cs typeface="Arial" charset="0"/>
        </a:defRPr>
      </a:lvl3pPr>
      <a:lvl4pPr algn="l" rtl="0" eaLnBrk="0" fontAlgn="base" hangingPunct="0">
        <a:spcBef>
          <a:spcPct val="0"/>
        </a:spcBef>
        <a:spcAft>
          <a:spcPct val="0"/>
        </a:spcAft>
        <a:defRPr sz="4267">
          <a:solidFill>
            <a:schemeClr val="tx1"/>
          </a:solidFill>
          <a:latin typeface="Arial" charset="0"/>
          <a:cs typeface="Arial" charset="0"/>
        </a:defRPr>
      </a:lvl4pPr>
      <a:lvl5pPr algn="l" rtl="0" eaLnBrk="0" fontAlgn="base" hangingPunct="0">
        <a:spcBef>
          <a:spcPct val="0"/>
        </a:spcBef>
        <a:spcAft>
          <a:spcPct val="0"/>
        </a:spcAft>
        <a:defRPr sz="4267">
          <a:solidFill>
            <a:schemeClr val="tx1"/>
          </a:solidFill>
          <a:latin typeface="Arial" charset="0"/>
          <a:cs typeface="Arial" charset="0"/>
        </a:defRPr>
      </a:lvl5pPr>
      <a:lvl6pPr marL="609585" algn="l" rtl="0" fontAlgn="base">
        <a:spcBef>
          <a:spcPct val="0"/>
        </a:spcBef>
        <a:spcAft>
          <a:spcPct val="0"/>
        </a:spcAft>
        <a:defRPr sz="4800">
          <a:solidFill>
            <a:schemeClr val="tx1"/>
          </a:solidFill>
          <a:latin typeface="Arial" charset="0"/>
          <a:cs typeface="Arial" charset="0"/>
        </a:defRPr>
      </a:lvl6pPr>
      <a:lvl7pPr marL="1219170" algn="l" rtl="0" fontAlgn="base">
        <a:spcBef>
          <a:spcPct val="0"/>
        </a:spcBef>
        <a:spcAft>
          <a:spcPct val="0"/>
        </a:spcAft>
        <a:defRPr sz="4800">
          <a:solidFill>
            <a:schemeClr val="tx1"/>
          </a:solidFill>
          <a:latin typeface="Arial" charset="0"/>
          <a:cs typeface="Arial" charset="0"/>
        </a:defRPr>
      </a:lvl7pPr>
      <a:lvl8pPr marL="1828754" algn="l" rtl="0" fontAlgn="base">
        <a:spcBef>
          <a:spcPct val="0"/>
        </a:spcBef>
        <a:spcAft>
          <a:spcPct val="0"/>
        </a:spcAft>
        <a:defRPr sz="4800">
          <a:solidFill>
            <a:schemeClr val="tx1"/>
          </a:solidFill>
          <a:latin typeface="Arial" charset="0"/>
          <a:cs typeface="Arial" charset="0"/>
        </a:defRPr>
      </a:lvl8pPr>
      <a:lvl9pPr marL="2438339" algn="l" rtl="0" fontAlgn="base">
        <a:spcBef>
          <a:spcPct val="0"/>
        </a:spcBef>
        <a:spcAft>
          <a:spcPct val="0"/>
        </a:spcAft>
        <a:defRPr sz="4800">
          <a:solidFill>
            <a:schemeClr val="tx1"/>
          </a:solidFill>
          <a:latin typeface="Arial" charset="0"/>
          <a:cs typeface="Arial" charset="0"/>
        </a:defRPr>
      </a:lvl9pPr>
    </p:titleStyle>
    <p:bodyStyle>
      <a:lvl1pPr marL="457189" indent="-457189" algn="l" rtl="0" eaLnBrk="0" fontAlgn="base" hangingPunct="0">
        <a:spcBef>
          <a:spcPct val="20000"/>
        </a:spcBef>
        <a:spcAft>
          <a:spcPct val="0"/>
        </a:spcAft>
        <a:buFont typeface="Arial" charset="0"/>
        <a:buChar char="•"/>
        <a:defRPr sz="3200" kern="1200">
          <a:solidFill>
            <a:schemeClr val="tx1"/>
          </a:solidFill>
          <a:latin typeface="Arial" panose="020B0604020202020204" pitchFamily="34" charset="0"/>
          <a:ea typeface="+mn-ea"/>
          <a:cs typeface="Arial" panose="020B0604020202020204" pitchFamily="34" charset="0"/>
        </a:defRPr>
      </a:lvl1pPr>
      <a:lvl2pPr marL="990575" indent="-380990" algn="l" rtl="0" eaLnBrk="0" fontAlgn="base" hangingPunct="0">
        <a:spcBef>
          <a:spcPct val="20000"/>
        </a:spcBef>
        <a:spcAft>
          <a:spcPct val="0"/>
        </a:spcAft>
        <a:buFont typeface="Arial" charset="0"/>
        <a:buChar char="–"/>
        <a:defRPr sz="3200" kern="1200">
          <a:solidFill>
            <a:schemeClr val="tx1"/>
          </a:solidFill>
          <a:latin typeface="Arial" panose="020B0604020202020204" pitchFamily="34" charset="0"/>
          <a:ea typeface="+mn-ea"/>
          <a:cs typeface="Arial" panose="020B0604020202020204" pitchFamily="34" charset="0"/>
        </a:defRPr>
      </a:lvl2pPr>
      <a:lvl3pPr marL="1523962" indent="-304792" algn="l" rtl="0" eaLnBrk="0" fontAlgn="base" hangingPunct="0">
        <a:spcBef>
          <a:spcPct val="20000"/>
        </a:spcBef>
        <a:spcAft>
          <a:spcPct val="0"/>
        </a:spcAft>
        <a:buFont typeface="Arial" charset="0"/>
        <a:buChar char="•"/>
        <a:defRPr sz="3200" kern="1200">
          <a:solidFill>
            <a:schemeClr val="tx1"/>
          </a:solidFill>
          <a:latin typeface="Arial" panose="020B0604020202020204" pitchFamily="34" charset="0"/>
          <a:ea typeface="+mn-ea"/>
          <a:cs typeface="Arial" panose="020B0604020202020204" pitchFamily="34" charset="0"/>
        </a:defRPr>
      </a:lvl3pPr>
      <a:lvl4pPr marL="2133547" indent="-304792" algn="l" rtl="0" eaLnBrk="0" fontAlgn="base" hangingPunct="0">
        <a:spcBef>
          <a:spcPct val="20000"/>
        </a:spcBef>
        <a:spcAft>
          <a:spcPct val="0"/>
        </a:spcAft>
        <a:buFont typeface="Arial" charset="0"/>
        <a:buChar char="–"/>
        <a:defRPr sz="3200" kern="1200">
          <a:solidFill>
            <a:schemeClr val="tx1"/>
          </a:solidFill>
          <a:latin typeface="Arial" panose="020B0604020202020204" pitchFamily="34" charset="0"/>
          <a:ea typeface="+mn-ea"/>
          <a:cs typeface="Arial" panose="020B0604020202020204" pitchFamily="34" charset="0"/>
        </a:defRPr>
      </a:lvl4pPr>
      <a:lvl5pPr marL="2743131" indent="-304792" algn="l" rtl="0" eaLnBrk="0" fontAlgn="base" hangingPunct="0">
        <a:spcBef>
          <a:spcPct val="20000"/>
        </a:spcBef>
        <a:spcAft>
          <a:spcPct val="0"/>
        </a:spcAft>
        <a:buFont typeface="Arial" charset="0"/>
        <a:buChar char="»"/>
        <a:defRPr sz="320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S&amp;T Power Point 7_A.jpg"/>
          <p:cNvPicPr>
            <a:picLocks noChangeAspect="1"/>
          </p:cNvPicPr>
          <p:nvPr userDrawn="1"/>
        </p:nvPicPr>
        <p:blipFill>
          <a:blip r:embed="rId13"/>
          <a:stretch>
            <a:fillRect/>
          </a:stretch>
        </p:blipFill>
        <p:spPr>
          <a:xfrm>
            <a:off x="958" y="0"/>
            <a:ext cx="12190095" cy="9144000"/>
          </a:xfrm>
          <a:prstGeom prst="rect">
            <a:avLst/>
          </a:prstGeom>
        </p:spPr>
      </p:pic>
      <p:sp>
        <p:nvSpPr>
          <p:cNvPr id="2" name="Title Placeholder 1"/>
          <p:cNvSpPr>
            <a:spLocks noGrp="1"/>
          </p:cNvSpPr>
          <p:nvPr>
            <p:ph type="title"/>
          </p:nvPr>
        </p:nvSpPr>
        <p:spPr>
          <a:xfrm>
            <a:off x="609600" y="366184"/>
            <a:ext cx="10972800" cy="1524000"/>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p:cNvSpPr>
            <a:spLocks noGrp="1"/>
          </p:cNvSpPr>
          <p:nvPr>
            <p:ph type="body" idx="1"/>
          </p:nvPr>
        </p:nvSpPr>
        <p:spPr>
          <a:xfrm>
            <a:off x="609600" y="2133608"/>
            <a:ext cx="10972800" cy="6034617"/>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8475141"/>
            <a:ext cx="2844800" cy="486833"/>
          </a:xfrm>
          <a:prstGeom prst="rect">
            <a:avLst/>
          </a:prstGeom>
        </p:spPr>
        <p:txBody>
          <a:bodyPr vert="horz" lIns="68580" tIns="34290" rIns="68580" bIns="34290" rtlCol="0" anchor="ctr"/>
          <a:lstStyle>
            <a:lvl1pPr algn="l">
              <a:defRPr sz="1600">
                <a:solidFill>
                  <a:schemeClr val="tx1">
                    <a:tint val="75000"/>
                  </a:schemeClr>
                </a:solidFill>
              </a:defRPr>
            </a:lvl1pPr>
          </a:lstStyle>
          <a:p>
            <a:pPr defTabSz="914377"/>
            <a:fld id="{E8F50BE6-D544-4669-B20B-C767F233BABF}" type="datetime1">
              <a:rPr lang="en-US" smtClean="0">
                <a:solidFill>
                  <a:prstClr val="black">
                    <a:tint val="75000"/>
                  </a:prstClr>
                </a:solidFill>
              </a:rPr>
              <a:pPr defTabSz="914377"/>
              <a:t>3/31/2023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1" y="8475141"/>
            <a:ext cx="3860800" cy="486833"/>
          </a:xfrm>
          <a:prstGeom prst="rect">
            <a:avLst/>
          </a:prstGeom>
        </p:spPr>
        <p:txBody>
          <a:bodyPr vert="horz" lIns="68580" tIns="34290" rIns="68580" bIns="34290" rtlCol="0" anchor="ctr"/>
          <a:lstStyle>
            <a:lvl1pPr algn="ctr">
              <a:defRPr sz="1600">
                <a:solidFill>
                  <a:schemeClr val="tx1">
                    <a:tint val="75000"/>
                  </a:schemeClr>
                </a:solidFill>
              </a:defRPr>
            </a:lvl1pPr>
          </a:lstStyle>
          <a:p>
            <a:pPr defTabSz="914377"/>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8475141"/>
            <a:ext cx="2844800" cy="486833"/>
          </a:xfrm>
          <a:prstGeom prst="rect">
            <a:avLst/>
          </a:prstGeom>
        </p:spPr>
        <p:txBody>
          <a:bodyPr vert="horz" lIns="68580" tIns="34290" rIns="68580" bIns="34290" rtlCol="0" anchor="ctr"/>
          <a:lstStyle>
            <a:lvl1pPr algn="r">
              <a:defRPr sz="1600">
                <a:solidFill>
                  <a:schemeClr val="tx1">
                    <a:tint val="75000"/>
                  </a:schemeClr>
                </a:solidFill>
              </a:defRPr>
            </a:lvl1pPr>
          </a:lstStyle>
          <a:p>
            <a:pPr defTabSz="914377"/>
            <a:fld id="{E72B24C3-0094-F34E-BA47-4F2A6C0FC1AF}" type="slidenum">
              <a:rPr lang="en-US" smtClean="0">
                <a:solidFill>
                  <a:prstClr val="black">
                    <a:tint val="75000"/>
                  </a:prstClr>
                </a:solidFill>
              </a:rPr>
              <a:pPr defTabSz="914377"/>
              <a:t>‹#›</a:t>
            </a:fld>
            <a:endParaRPr lang="en-US" dirty="0">
              <a:solidFill>
                <a:prstClr val="black">
                  <a:tint val="75000"/>
                </a:prstClr>
              </a:solidFill>
            </a:endParaRPr>
          </a:p>
        </p:txBody>
      </p:sp>
    </p:spTree>
    <p:extLst>
      <p:ext uri="{BB962C8B-B14F-4D97-AF65-F5344CB8AC3E}">
        <p14:creationId xmlns:p14="http://schemas.microsoft.com/office/powerpoint/2010/main" val="119368972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hdr="0" ftr="0"/>
  <p:txStyles>
    <p:titleStyle>
      <a:lvl1pPr algn="ctr" defTabSz="609599" rtl="0" eaLnBrk="1" latinLnBrk="0" hangingPunct="1">
        <a:spcBef>
          <a:spcPct val="0"/>
        </a:spcBef>
        <a:buNone/>
        <a:defRPr sz="5867" kern="1200">
          <a:solidFill>
            <a:schemeClr val="tx1"/>
          </a:solidFill>
          <a:latin typeface="+mj-lt"/>
          <a:ea typeface="+mj-ea"/>
          <a:cs typeface="+mj-cs"/>
        </a:defRPr>
      </a:lvl1pPr>
    </p:titleStyle>
    <p:bodyStyle>
      <a:lvl1pPr marL="457199" indent="-457199" algn="l" defTabSz="609599" rtl="0" eaLnBrk="1" latinLnBrk="0" hangingPunct="1">
        <a:spcBef>
          <a:spcPct val="20000"/>
        </a:spcBef>
        <a:buFont typeface="Arial"/>
        <a:buChar char="•"/>
        <a:defRPr sz="4267" kern="1200">
          <a:solidFill>
            <a:schemeClr val="tx1"/>
          </a:solidFill>
          <a:latin typeface="+mn-lt"/>
          <a:ea typeface="+mn-ea"/>
          <a:cs typeface="+mn-cs"/>
        </a:defRPr>
      </a:lvl1pPr>
      <a:lvl2pPr marL="990598" indent="-381001" algn="l" defTabSz="609599" rtl="0" eaLnBrk="1" latinLnBrk="0" hangingPunct="1">
        <a:spcBef>
          <a:spcPct val="20000"/>
        </a:spcBef>
        <a:buFont typeface="Arial"/>
        <a:buChar char="–"/>
        <a:defRPr sz="3733" kern="1200">
          <a:solidFill>
            <a:schemeClr val="tx1"/>
          </a:solidFill>
          <a:latin typeface="+mn-lt"/>
          <a:ea typeface="+mn-ea"/>
          <a:cs typeface="+mn-cs"/>
        </a:defRPr>
      </a:lvl2pPr>
      <a:lvl3pPr marL="1523998" indent="-304800" algn="l" defTabSz="609599" rtl="0" eaLnBrk="1" latinLnBrk="0" hangingPunct="1">
        <a:spcBef>
          <a:spcPct val="20000"/>
        </a:spcBef>
        <a:buFont typeface="Arial"/>
        <a:buChar char="•"/>
        <a:defRPr sz="3200" kern="1200">
          <a:solidFill>
            <a:schemeClr val="tx1"/>
          </a:solidFill>
          <a:latin typeface="+mn-lt"/>
          <a:ea typeface="+mn-ea"/>
          <a:cs typeface="+mn-cs"/>
        </a:defRPr>
      </a:lvl3pPr>
      <a:lvl4pPr marL="2133597" indent="-304800" algn="l" defTabSz="609599" rtl="0" eaLnBrk="1" latinLnBrk="0" hangingPunct="1">
        <a:spcBef>
          <a:spcPct val="20000"/>
        </a:spcBef>
        <a:buFont typeface="Arial"/>
        <a:buChar char="–"/>
        <a:defRPr sz="2667" kern="1200">
          <a:solidFill>
            <a:schemeClr val="tx1"/>
          </a:solidFill>
          <a:latin typeface="+mn-lt"/>
          <a:ea typeface="+mn-ea"/>
          <a:cs typeface="+mn-cs"/>
        </a:defRPr>
      </a:lvl4pPr>
      <a:lvl5pPr marL="2743197" indent="-304800" algn="l" defTabSz="609599" rtl="0" eaLnBrk="1" latinLnBrk="0" hangingPunct="1">
        <a:spcBef>
          <a:spcPct val="20000"/>
        </a:spcBef>
        <a:buFont typeface="Arial"/>
        <a:buChar char="»"/>
        <a:defRPr sz="2667" kern="1200">
          <a:solidFill>
            <a:schemeClr val="tx1"/>
          </a:solidFill>
          <a:latin typeface="+mn-lt"/>
          <a:ea typeface="+mn-ea"/>
          <a:cs typeface="+mn-cs"/>
        </a:defRPr>
      </a:lvl5pPr>
      <a:lvl6pPr marL="3352796" indent="-304800" algn="l" defTabSz="609599" rtl="0" eaLnBrk="1" latinLnBrk="0" hangingPunct="1">
        <a:spcBef>
          <a:spcPct val="20000"/>
        </a:spcBef>
        <a:buFont typeface="Arial"/>
        <a:buChar char="•"/>
        <a:defRPr sz="2667" kern="1200">
          <a:solidFill>
            <a:schemeClr val="tx1"/>
          </a:solidFill>
          <a:latin typeface="+mn-lt"/>
          <a:ea typeface="+mn-ea"/>
          <a:cs typeface="+mn-cs"/>
        </a:defRPr>
      </a:lvl6pPr>
      <a:lvl7pPr marL="3962394" indent="-304800" algn="l" defTabSz="609599" rtl="0" eaLnBrk="1" latinLnBrk="0" hangingPunct="1">
        <a:spcBef>
          <a:spcPct val="20000"/>
        </a:spcBef>
        <a:buFont typeface="Arial"/>
        <a:buChar char="•"/>
        <a:defRPr sz="2667" kern="1200">
          <a:solidFill>
            <a:schemeClr val="tx1"/>
          </a:solidFill>
          <a:latin typeface="+mn-lt"/>
          <a:ea typeface="+mn-ea"/>
          <a:cs typeface="+mn-cs"/>
        </a:defRPr>
      </a:lvl7pPr>
      <a:lvl8pPr marL="4571994" indent="-304800" algn="l" defTabSz="609599" rtl="0" eaLnBrk="1" latinLnBrk="0" hangingPunct="1">
        <a:spcBef>
          <a:spcPct val="20000"/>
        </a:spcBef>
        <a:buFont typeface="Arial"/>
        <a:buChar char="•"/>
        <a:defRPr sz="2667" kern="1200">
          <a:solidFill>
            <a:schemeClr val="tx1"/>
          </a:solidFill>
          <a:latin typeface="+mn-lt"/>
          <a:ea typeface="+mn-ea"/>
          <a:cs typeface="+mn-cs"/>
        </a:defRPr>
      </a:lvl8pPr>
      <a:lvl9pPr marL="5181593" indent="-304800" algn="l" defTabSz="609599"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99" rtl="0" eaLnBrk="1" latinLnBrk="0" hangingPunct="1">
        <a:defRPr sz="2400" kern="1200">
          <a:solidFill>
            <a:schemeClr val="tx1"/>
          </a:solidFill>
          <a:latin typeface="+mn-lt"/>
          <a:ea typeface="+mn-ea"/>
          <a:cs typeface="+mn-cs"/>
        </a:defRPr>
      </a:lvl1pPr>
      <a:lvl2pPr marL="609599" algn="l" defTabSz="609599" rtl="0" eaLnBrk="1" latinLnBrk="0" hangingPunct="1">
        <a:defRPr sz="2400" kern="1200">
          <a:solidFill>
            <a:schemeClr val="tx1"/>
          </a:solidFill>
          <a:latin typeface="+mn-lt"/>
          <a:ea typeface="+mn-ea"/>
          <a:cs typeface="+mn-cs"/>
        </a:defRPr>
      </a:lvl2pPr>
      <a:lvl3pPr marL="1219199" algn="l" defTabSz="609599" rtl="0" eaLnBrk="1" latinLnBrk="0" hangingPunct="1">
        <a:defRPr sz="2400" kern="1200">
          <a:solidFill>
            <a:schemeClr val="tx1"/>
          </a:solidFill>
          <a:latin typeface="+mn-lt"/>
          <a:ea typeface="+mn-ea"/>
          <a:cs typeface="+mn-cs"/>
        </a:defRPr>
      </a:lvl3pPr>
      <a:lvl4pPr marL="1828798" algn="l" defTabSz="609599" rtl="0" eaLnBrk="1" latinLnBrk="0" hangingPunct="1">
        <a:defRPr sz="2400" kern="1200">
          <a:solidFill>
            <a:schemeClr val="tx1"/>
          </a:solidFill>
          <a:latin typeface="+mn-lt"/>
          <a:ea typeface="+mn-ea"/>
          <a:cs typeface="+mn-cs"/>
        </a:defRPr>
      </a:lvl4pPr>
      <a:lvl5pPr marL="2438398" algn="l" defTabSz="609599" rtl="0" eaLnBrk="1" latinLnBrk="0" hangingPunct="1">
        <a:defRPr sz="2400" kern="1200">
          <a:solidFill>
            <a:schemeClr val="tx1"/>
          </a:solidFill>
          <a:latin typeface="+mn-lt"/>
          <a:ea typeface="+mn-ea"/>
          <a:cs typeface="+mn-cs"/>
        </a:defRPr>
      </a:lvl5pPr>
      <a:lvl6pPr marL="3047996" algn="l" defTabSz="609599" rtl="0" eaLnBrk="1" latinLnBrk="0" hangingPunct="1">
        <a:defRPr sz="2400" kern="1200">
          <a:solidFill>
            <a:schemeClr val="tx1"/>
          </a:solidFill>
          <a:latin typeface="+mn-lt"/>
          <a:ea typeface="+mn-ea"/>
          <a:cs typeface="+mn-cs"/>
        </a:defRPr>
      </a:lvl6pPr>
      <a:lvl7pPr marL="3657595" algn="l" defTabSz="609599" rtl="0" eaLnBrk="1" latinLnBrk="0" hangingPunct="1">
        <a:defRPr sz="2400" kern="1200">
          <a:solidFill>
            <a:schemeClr val="tx1"/>
          </a:solidFill>
          <a:latin typeface="+mn-lt"/>
          <a:ea typeface="+mn-ea"/>
          <a:cs typeface="+mn-cs"/>
        </a:defRPr>
      </a:lvl7pPr>
      <a:lvl8pPr marL="4267195" algn="l" defTabSz="609599" rtl="0" eaLnBrk="1" latinLnBrk="0" hangingPunct="1">
        <a:defRPr sz="2400" kern="1200">
          <a:solidFill>
            <a:schemeClr val="tx1"/>
          </a:solidFill>
          <a:latin typeface="+mn-lt"/>
          <a:ea typeface="+mn-ea"/>
          <a:cs typeface="+mn-cs"/>
        </a:defRPr>
      </a:lvl8pPr>
      <a:lvl9pPr marL="4876793" algn="l" defTabSz="609599"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S&amp;T Power Point 7_A.jpg"/>
          <p:cNvPicPr>
            <a:picLocks noChangeAspect="1"/>
          </p:cNvPicPr>
          <p:nvPr userDrawn="1"/>
        </p:nvPicPr>
        <p:blipFill>
          <a:blip r:embed="rId14"/>
          <a:stretch>
            <a:fillRect/>
          </a:stretch>
        </p:blipFill>
        <p:spPr>
          <a:xfrm>
            <a:off x="955" y="0"/>
            <a:ext cx="12190095" cy="9144000"/>
          </a:xfrm>
          <a:prstGeom prst="rect">
            <a:avLst/>
          </a:prstGeom>
        </p:spPr>
      </p:pic>
      <p:sp>
        <p:nvSpPr>
          <p:cNvPr id="2" name="Title Placeholder 1"/>
          <p:cNvSpPr>
            <a:spLocks noGrp="1"/>
          </p:cNvSpPr>
          <p:nvPr>
            <p:ph type="title"/>
          </p:nvPr>
        </p:nvSpPr>
        <p:spPr>
          <a:xfrm>
            <a:off x="609600" y="366184"/>
            <a:ext cx="10972800" cy="1524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2133605"/>
            <a:ext cx="10972800" cy="60346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8475138"/>
            <a:ext cx="2844800" cy="486833"/>
          </a:xfrm>
          <a:prstGeom prst="rect">
            <a:avLst/>
          </a:prstGeom>
        </p:spPr>
        <p:txBody>
          <a:bodyPr vert="horz" lIns="91440" tIns="45720" rIns="91440" bIns="45720" rtlCol="0" anchor="ctr"/>
          <a:lstStyle>
            <a:lvl1pPr algn="l">
              <a:defRPr sz="1600">
                <a:solidFill>
                  <a:schemeClr val="tx1">
                    <a:tint val="75000"/>
                  </a:schemeClr>
                </a:solidFill>
              </a:defRPr>
            </a:lvl1pPr>
          </a:lstStyle>
          <a:p>
            <a:fld id="{A90A6140-FD3E-4378-B289-3307DD56CBB4}" type="datetime1">
              <a:rPr lang="en-US" smtClean="0"/>
              <a:t>3/31/2023</a:t>
            </a:fld>
            <a:endParaRPr lang="en-US" dirty="0"/>
          </a:p>
        </p:txBody>
      </p:sp>
      <p:sp>
        <p:nvSpPr>
          <p:cNvPr id="5" name="Footer Placeholder 4"/>
          <p:cNvSpPr>
            <a:spLocks noGrp="1"/>
          </p:cNvSpPr>
          <p:nvPr>
            <p:ph type="ftr" sz="quarter" idx="3"/>
          </p:nvPr>
        </p:nvSpPr>
        <p:spPr>
          <a:xfrm>
            <a:off x="4165600" y="8475138"/>
            <a:ext cx="3860800"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8475138"/>
            <a:ext cx="2844800"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E72B24C3-0094-F34E-BA47-4F2A6C0FC1AF}" type="slidenum">
              <a:rPr lang="en-US" smtClean="0"/>
              <a:pPr/>
              <a:t>‹#›</a:t>
            </a:fld>
            <a:endParaRPr lang="en-US" dirty="0"/>
          </a:p>
        </p:txBody>
      </p:sp>
    </p:spTree>
    <p:extLst>
      <p:ext uri="{BB962C8B-B14F-4D97-AF65-F5344CB8AC3E}">
        <p14:creationId xmlns:p14="http://schemas.microsoft.com/office/powerpoint/2010/main" val="213972419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hf hdr="0" ftr="0" dt="0"/>
  <p:txStyles>
    <p:titleStyle>
      <a:lvl1pPr algn="ctr" defTabSz="609630" rtl="0" eaLnBrk="1" latinLnBrk="0" hangingPunct="1">
        <a:spcBef>
          <a:spcPct val="0"/>
        </a:spcBef>
        <a:buNone/>
        <a:defRPr sz="5867" kern="1200">
          <a:solidFill>
            <a:schemeClr val="tx1"/>
          </a:solidFill>
          <a:latin typeface="+mj-lt"/>
          <a:ea typeface="+mj-ea"/>
          <a:cs typeface="+mj-cs"/>
        </a:defRPr>
      </a:lvl1pPr>
    </p:titleStyle>
    <p:bodyStyle>
      <a:lvl1pPr marL="457222" indent="-457222" algn="l" defTabSz="609630" rtl="0" eaLnBrk="1" latinLnBrk="0" hangingPunct="1">
        <a:spcBef>
          <a:spcPct val="20000"/>
        </a:spcBef>
        <a:buFont typeface="Arial"/>
        <a:buChar char="•"/>
        <a:defRPr sz="4267" kern="1200">
          <a:solidFill>
            <a:schemeClr val="tx1"/>
          </a:solidFill>
          <a:latin typeface="+mn-lt"/>
          <a:ea typeface="+mn-ea"/>
          <a:cs typeface="+mn-cs"/>
        </a:defRPr>
      </a:lvl1pPr>
      <a:lvl2pPr marL="990648" indent="-381019" algn="l" defTabSz="609630" rtl="0" eaLnBrk="1" latinLnBrk="0" hangingPunct="1">
        <a:spcBef>
          <a:spcPct val="20000"/>
        </a:spcBef>
        <a:buFont typeface="Arial"/>
        <a:buChar char="–"/>
        <a:defRPr sz="3733" kern="1200">
          <a:solidFill>
            <a:schemeClr val="tx1"/>
          </a:solidFill>
          <a:latin typeface="+mn-lt"/>
          <a:ea typeface="+mn-ea"/>
          <a:cs typeface="+mn-cs"/>
        </a:defRPr>
      </a:lvl2pPr>
      <a:lvl3pPr marL="1524074" indent="-304815" algn="l" defTabSz="609630" rtl="0" eaLnBrk="1" latinLnBrk="0" hangingPunct="1">
        <a:spcBef>
          <a:spcPct val="20000"/>
        </a:spcBef>
        <a:buFont typeface="Arial"/>
        <a:buChar char="•"/>
        <a:defRPr sz="3200" kern="1200">
          <a:solidFill>
            <a:schemeClr val="tx1"/>
          </a:solidFill>
          <a:latin typeface="+mn-lt"/>
          <a:ea typeface="+mn-ea"/>
          <a:cs typeface="+mn-cs"/>
        </a:defRPr>
      </a:lvl3pPr>
      <a:lvl4pPr marL="2133704" indent="-304815" algn="l" defTabSz="609630" rtl="0" eaLnBrk="1" latinLnBrk="0" hangingPunct="1">
        <a:spcBef>
          <a:spcPct val="20000"/>
        </a:spcBef>
        <a:buFont typeface="Arial"/>
        <a:buChar char="–"/>
        <a:defRPr sz="2667" kern="1200">
          <a:solidFill>
            <a:schemeClr val="tx1"/>
          </a:solidFill>
          <a:latin typeface="+mn-lt"/>
          <a:ea typeface="+mn-ea"/>
          <a:cs typeface="+mn-cs"/>
        </a:defRPr>
      </a:lvl4pPr>
      <a:lvl5pPr marL="2743333" indent="-304815" algn="l" defTabSz="609630" rtl="0" eaLnBrk="1" latinLnBrk="0" hangingPunct="1">
        <a:spcBef>
          <a:spcPct val="20000"/>
        </a:spcBef>
        <a:buFont typeface="Arial"/>
        <a:buChar char="»"/>
        <a:defRPr sz="2667" kern="1200">
          <a:solidFill>
            <a:schemeClr val="tx1"/>
          </a:solidFill>
          <a:latin typeface="+mn-lt"/>
          <a:ea typeface="+mn-ea"/>
          <a:cs typeface="+mn-cs"/>
        </a:defRPr>
      </a:lvl5pPr>
      <a:lvl6pPr marL="3352963" indent="-304815" algn="l" defTabSz="609630" rtl="0" eaLnBrk="1" latinLnBrk="0" hangingPunct="1">
        <a:spcBef>
          <a:spcPct val="20000"/>
        </a:spcBef>
        <a:buFont typeface="Arial"/>
        <a:buChar char="•"/>
        <a:defRPr sz="2667" kern="1200">
          <a:solidFill>
            <a:schemeClr val="tx1"/>
          </a:solidFill>
          <a:latin typeface="+mn-lt"/>
          <a:ea typeface="+mn-ea"/>
          <a:cs typeface="+mn-cs"/>
        </a:defRPr>
      </a:lvl6pPr>
      <a:lvl7pPr marL="3962592" indent="-304815" algn="l" defTabSz="609630" rtl="0" eaLnBrk="1" latinLnBrk="0" hangingPunct="1">
        <a:spcBef>
          <a:spcPct val="20000"/>
        </a:spcBef>
        <a:buFont typeface="Arial"/>
        <a:buChar char="•"/>
        <a:defRPr sz="2667" kern="1200">
          <a:solidFill>
            <a:schemeClr val="tx1"/>
          </a:solidFill>
          <a:latin typeface="+mn-lt"/>
          <a:ea typeface="+mn-ea"/>
          <a:cs typeface="+mn-cs"/>
        </a:defRPr>
      </a:lvl7pPr>
      <a:lvl8pPr marL="4572222" indent="-304815" algn="l" defTabSz="609630" rtl="0" eaLnBrk="1" latinLnBrk="0" hangingPunct="1">
        <a:spcBef>
          <a:spcPct val="20000"/>
        </a:spcBef>
        <a:buFont typeface="Arial"/>
        <a:buChar char="•"/>
        <a:defRPr sz="2667" kern="1200">
          <a:solidFill>
            <a:schemeClr val="tx1"/>
          </a:solidFill>
          <a:latin typeface="+mn-lt"/>
          <a:ea typeface="+mn-ea"/>
          <a:cs typeface="+mn-cs"/>
        </a:defRPr>
      </a:lvl8pPr>
      <a:lvl9pPr marL="5181852" indent="-304815" algn="l" defTabSz="60963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630" rtl="0" eaLnBrk="1" latinLnBrk="0" hangingPunct="1">
        <a:defRPr sz="2400" kern="1200">
          <a:solidFill>
            <a:schemeClr val="tx1"/>
          </a:solidFill>
          <a:latin typeface="+mn-lt"/>
          <a:ea typeface="+mn-ea"/>
          <a:cs typeface="+mn-cs"/>
        </a:defRPr>
      </a:lvl1pPr>
      <a:lvl2pPr marL="609630" algn="l" defTabSz="609630" rtl="0" eaLnBrk="1" latinLnBrk="0" hangingPunct="1">
        <a:defRPr sz="2400" kern="1200">
          <a:solidFill>
            <a:schemeClr val="tx1"/>
          </a:solidFill>
          <a:latin typeface="+mn-lt"/>
          <a:ea typeface="+mn-ea"/>
          <a:cs typeface="+mn-cs"/>
        </a:defRPr>
      </a:lvl2pPr>
      <a:lvl3pPr marL="1219259" algn="l" defTabSz="609630" rtl="0" eaLnBrk="1" latinLnBrk="0" hangingPunct="1">
        <a:defRPr sz="2400" kern="1200">
          <a:solidFill>
            <a:schemeClr val="tx1"/>
          </a:solidFill>
          <a:latin typeface="+mn-lt"/>
          <a:ea typeface="+mn-ea"/>
          <a:cs typeface="+mn-cs"/>
        </a:defRPr>
      </a:lvl3pPr>
      <a:lvl4pPr marL="1828889" algn="l" defTabSz="609630" rtl="0" eaLnBrk="1" latinLnBrk="0" hangingPunct="1">
        <a:defRPr sz="2400" kern="1200">
          <a:solidFill>
            <a:schemeClr val="tx1"/>
          </a:solidFill>
          <a:latin typeface="+mn-lt"/>
          <a:ea typeface="+mn-ea"/>
          <a:cs typeface="+mn-cs"/>
        </a:defRPr>
      </a:lvl4pPr>
      <a:lvl5pPr marL="2438519" algn="l" defTabSz="609630" rtl="0" eaLnBrk="1" latinLnBrk="0" hangingPunct="1">
        <a:defRPr sz="2400" kern="1200">
          <a:solidFill>
            <a:schemeClr val="tx1"/>
          </a:solidFill>
          <a:latin typeface="+mn-lt"/>
          <a:ea typeface="+mn-ea"/>
          <a:cs typeface="+mn-cs"/>
        </a:defRPr>
      </a:lvl5pPr>
      <a:lvl6pPr marL="3048148" algn="l" defTabSz="609630" rtl="0" eaLnBrk="1" latinLnBrk="0" hangingPunct="1">
        <a:defRPr sz="2400" kern="1200">
          <a:solidFill>
            <a:schemeClr val="tx1"/>
          </a:solidFill>
          <a:latin typeface="+mn-lt"/>
          <a:ea typeface="+mn-ea"/>
          <a:cs typeface="+mn-cs"/>
        </a:defRPr>
      </a:lvl6pPr>
      <a:lvl7pPr marL="3657778" algn="l" defTabSz="609630" rtl="0" eaLnBrk="1" latinLnBrk="0" hangingPunct="1">
        <a:defRPr sz="2400" kern="1200">
          <a:solidFill>
            <a:schemeClr val="tx1"/>
          </a:solidFill>
          <a:latin typeface="+mn-lt"/>
          <a:ea typeface="+mn-ea"/>
          <a:cs typeface="+mn-cs"/>
        </a:defRPr>
      </a:lvl7pPr>
      <a:lvl8pPr marL="4267407" algn="l" defTabSz="609630" rtl="0" eaLnBrk="1" latinLnBrk="0" hangingPunct="1">
        <a:defRPr sz="2400" kern="1200">
          <a:solidFill>
            <a:schemeClr val="tx1"/>
          </a:solidFill>
          <a:latin typeface="+mn-lt"/>
          <a:ea typeface="+mn-ea"/>
          <a:cs typeface="+mn-cs"/>
        </a:defRPr>
      </a:lvl8pPr>
      <a:lvl9pPr marL="4877037" algn="l" defTabSz="60963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arget="../media/image3.jpeg" Type="http://schemas.openxmlformats.org/officeDocument/2006/relationships/image"/><Relationship Id="rId2" Target="../notesSlides/notesSlide1.xml" Type="http://schemas.openxmlformats.org/officeDocument/2006/relationships/notesSlide"/><Relationship Id="rId1" Target="../slideLayouts/slideLayout7.xml" Type="http://schemas.openxmlformats.org/officeDocument/2006/relationships/slideLayout"/><Relationship Id="rId6" Target="../media/image6.png" Type="http://schemas.openxmlformats.org/officeDocument/2006/relationships/image"/><Relationship Id="rId5" Target="../media/image5.jpg" Type="http://schemas.openxmlformats.org/officeDocument/2006/relationships/image"/><Relationship Id="rId4" Target="../media/image4.png" Type="http://schemas.openxmlformats.org/officeDocument/2006/relationships/image"/></Relationships>
</file>

<file path=ppt/slides/_rels/slide10.xml.rels><?xml version="1.0" encoding="UTF-8" standalone="yes" ?><Relationships xmlns="http://schemas.openxmlformats.org/package/2006/relationships"><Relationship Id="rId3" Target="../media/image19.jpeg" Type="http://schemas.openxmlformats.org/officeDocument/2006/relationships/image"/><Relationship Id="rId2" Target="../notesSlides/notesSlide6.xml" Type="http://schemas.openxmlformats.org/officeDocument/2006/relationships/notesSlide"/><Relationship Id="rId1" Target="../slideLayouts/slideLayout2.xml" Type="http://schemas.openxmlformats.org/officeDocument/2006/relationships/slideLayout"/><Relationship Id="rId6" Target="../media/image22.jpeg" Type="http://schemas.openxmlformats.org/officeDocument/2006/relationships/image"/><Relationship Id="rId5" Target="../media/image21.jpeg" Type="http://schemas.openxmlformats.org/officeDocument/2006/relationships/image"/><Relationship Id="rId4" Target="../media/image20.jpeg" Type="http://schemas.openxmlformats.org/officeDocument/2006/relationships/image"/></Relationships>
</file>

<file path=ppt/slides/_rels/slide11.xml.rels><?xml version="1.0" encoding="UTF-8" standalone="yes" ?><Relationships xmlns="http://schemas.openxmlformats.org/package/2006/relationships"><Relationship Id="rId8" Target="../media/image29.jpeg" Type="http://schemas.openxmlformats.org/officeDocument/2006/relationships/image"/><Relationship Id="rId13" Target="../media/image34.jpeg" Type="http://schemas.openxmlformats.org/officeDocument/2006/relationships/image"/><Relationship Id="rId3" Target="../media/image24.png" Type="http://schemas.openxmlformats.org/officeDocument/2006/relationships/image"/><Relationship Id="rId7" Target="../media/image28.jpeg" Type="http://schemas.openxmlformats.org/officeDocument/2006/relationships/image"/><Relationship Id="rId12" Target="../media/image33.jpeg" Type="http://schemas.openxmlformats.org/officeDocument/2006/relationships/image"/><Relationship Id="rId2" Target="../media/image23.jpeg" Type="http://schemas.openxmlformats.org/officeDocument/2006/relationships/image"/><Relationship Id="rId1" Target="../slideLayouts/slideLayout12.xml" Type="http://schemas.openxmlformats.org/officeDocument/2006/relationships/slideLayout"/><Relationship Id="rId6" Target="../media/image27.jpeg" Type="http://schemas.openxmlformats.org/officeDocument/2006/relationships/image"/><Relationship Id="rId11" Target="../media/image32.jpeg" Type="http://schemas.openxmlformats.org/officeDocument/2006/relationships/image"/><Relationship Id="rId5" Target="../media/image26.jpeg" Type="http://schemas.openxmlformats.org/officeDocument/2006/relationships/image"/><Relationship Id="rId15" Target="../media/image36.jpeg" Type="http://schemas.openxmlformats.org/officeDocument/2006/relationships/image"/><Relationship Id="rId10" Target="../media/image31.jpeg" Type="http://schemas.openxmlformats.org/officeDocument/2006/relationships/image"/><Relationship Id="rId4" Target="../media/image25.jpeg" Type="http://schemas.openxmlformats.org/officeDocument/2006/relationships/image"/><Relationship Id="rId9" Target="../media/image30.jpeg" Type="http://schemas.openxmlformats.org/officeDocument/2006/relationships/image"/><Relationship Id="rId14" Target="../media/image35.jpeg" Type="http://schemas.openxmlformats.org/officeDocument/2006/relationships/image"/></Relationships>
</file>

<file path=ppt/slides/_rels/slide12.xml.rels><?xml version="1.0" encoding="UTF-8" standalone="yes" ?><Relationships xmlns="http://schemas.openxmlformats.org/package/2006/relationships"><Relationship Id="rId8" Target="../media/image43.jpeg" Type="http://schemas.openxmlformats.org/officeDocument/2006/relationships/image"/><Relationship Id="rId13" Target="../media/hdphoto1.wdp" Type="http://schemas.microsoft.com/office/2007/relationships/hdphoto"/><Relationship Id="rId3" Target="../media/image38.jpeg" Type="http://schemas.openxmlformats.org/officeDocument/2006/relationships/image"/><Relationship Id="rId7" Target="../media/image42.jpeg" Type="http://schemas.openxmlformats.org/officeDocument/2006/relationships/image"/><Relationship Id="rId12" Target="../media/image47.jpeg" Type="http://schemas.openxmlformats.org/officeDocument/2006/relationships/image"/><Relationship Id="rId2" Target="../media/image37.png" Type="http://schemas.openxmlformats.org/officeDocument/2006/relationships/image"/><Relationship Id="rId1" Target="../slideLayouts/slideLayout13.xml" Type="http://schemas.openxmlformats.org/officeDocument/2006/relationships/slideLayout"/><Relationship Id="rId6" Target="../media/image41.jpeg" Type="http://schemas.openxmlformats.org/officeDocument/2006/relationships/image"/><Relationship Id="rId11" Target="../media/image46.jpeg" Type="http://schemas.openxmlformats.org/officeDocument/2006/relationships/image"/><Relationship Id="rId5" Target="../media/image40.jpeg" Type="http://schemas.openxmlformats.org/officeDocument/2006/relationships/image"/><Relationship Id="rId10" Target="../media/image45.jpeg" Type="http://schemas.openxmlformats.org/officeDocument/2006/relationships/image"/><Relationship Id="rId4" Target="../media/image39.jpeg" Type="http://schemas.openxmlformats.org/officeDocument/2006/relationships/image"/><Relationship Id="rId9" Target="../media/image44.jpeg" Type="http://schemas.openxmlformats.org/officeDocument/2006/relationships/image"/></Relationships>
</file>

<file path=ppt/slides/_rels/slide13.xml.rels><?xml version="1.0" encoding="UTF-8" standalone="yes" ?><Relationships xmlns="http://schemas.openxmlformats.org/package/2006/relationships"><Relationship Id="rId8" Target="../media/image54.jpeg" Type="http://schemas.openxmlformats.org/officeDocument/2006/relationships/image"/><Relationship Id="rId3" Target="../media/image49.jpeg" Type="http://schemas.openxmlformats.org/officeDocument/2006/relationships/image"/><Relationship Id="rId7" Target="../media/image53.jpeg" Type="http://schemas.openxmlformats.org/officeDocument/2006/relationships/image"/><Relationship Id="rId2" Target="../media/image48.jpeg" Type="http://schemas.openxmlformats.org/officeDocument/2006/relationships/image"/><Relationship Id="rId1" Target="../slideLayouts/slideLayout18.xml" Type="http://schemas.openxmlformats.org/officeDocument/2006/relationships/slideLayout"/><Relationship Id="rId6" Target="../media/image52.jpeg" Type="http://schemas.openxmlformats.org/officeDocument/2006/relationships/image"/><Relationship Id="rId5" Target="../media/image51.jpeg" Type="http://schemas.openxmlformats.org/officeDocument/2006/relationships/image"/><Relationship Id="rId4" Target="../media/image50.png" Type="http://schemas.openxmlformats.org/officeDocument/2006/relationships/image"/><Relationship Id="rId9" Target="../media/image55.jpeg" Type="http://schemas.openxmlformats.org/officeDocument/2006/relationships/image"/></Relationships>
</file>

<file path=ppt/slides/_rels/slide14.xml.rels><?xml version="1.0" encoding="UTF-8" standalone="yes" ?><Relationships xmlns="http://schemas.openxmlformats.org/package/2006/relationships"><Relationship Id="rId3" Target="../media/image57.jpeg" Type="http://schemas.openxmlformats.org/officeDocument/2006/relationships/image"/><Relationship Id="rId7" Target="../media/image61.png" Type="http://schemas.openxmlformats.org/officeDocument/2006/relationships/image"/><Relationship Id="rId2" Target="../media/image56.jpg" Type="http://schemas.openxmlformats.org/officeDocument/2006/relationships/image"/><Relationship Id="rId1" Target="../slideLayouts/slideLayout18.xml" Type="http://schemas.openxmlformats.org/officeDocument/2006/relationships/slideLayout"/><Relationship Id="rId6" Target="../media/image60.png" Type="http://schemas.openxmlformats.org/officeDocument/2006/relationships/image"/><Relationship Id="rId5" Target="../media/image59.png" Type="http://schemas.openxmlformats.org/officeDocument/2006/relationships/image"/><Relationship Id="rId4" Target="../media/image58.png" Type="http://schemas.openxmlformats.org/officeDocument/2006/relationships/image"/></Relationships>
</file>

<file path=ppt/slides/_rels/slide15.xml.rels><?xml version="1.0" encoding="UTF-8" standalone="yes" ?><Relationships xmlns="http://schemas.openxmlformats.org/package/2006/relationships"><Relationship Id="rId8" Target="../media/image68.jpeg" Type="http://schemas.openxmlformats.org/officeDocument/2006/relationships/image"/><Relationship Id="rId3" Target="../media/image63.jpeg" Type="http://schemas.openxmlformats.org/officeDocument/2006/relationships/image"/><Relationship Id="rId7" Target="../media/image67.jpeg" Type="http://schemas.openxmlformats.org/officeDocument/2006/relationships/image"/><Relationship Id="rId2" Target="../media/image62.jpeg" Type="http://schemas.openxmlformats.org/officeDocument/2006/relationships/image"/><Relationship Id="rId1" Target="../slideLayouts/slideLayout18.xml" Type="http://schemas.openxmlformats.org/officeDocument/2006/relationships/slideLayout"/><Relationship Id="rId6" Target="../media/image66.jpeg" Type="http://schemas.openxmlformats.org/officeDocument/2006/relationships/image"/><Relationship Id="rId5" Target="../media/image65.jpeg" Type="http://schemas.openxmlformats.org/officeDocument/2006/relationships/image"/><Relationship Id="rId4" Target="../media/image64.jpeg" Type="http://schemas.openxmlformats.org/officeDocument/2006/relationships/image"/><Relationship Id="rId9" Target="../media/image69.jpeg" Type="http://schemas.openxmlformats.org/officeDocument/2006/relationships/image"/></Relationships>
</file>

<file path=ppt/slides/_rels/slide16.xml.rels><?xml version="1.0" encoding="UTF-8" standalone="yes" ?><Relationships xmlns="http://schemas.openxmlformats.org/package/2006/relationships"><Relationship Id="rId3" Target="../media/image71.jpeg" Type="http://schemas.openxmlformats.org/officeDocument/2006/relationships/image"/><Relationship Id="rId2" Target="../media/image70.jpeg" Type="http://schemas.openxmlformats.org/officeDocument/2006/relationships/image"/><Relationship Id="rId1" Target="../slideLayouts/slideLayout18.xml" Type="http://schemas.openxmlformats.org/officeDocument/2006/relationships/slideLayout"/></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arget="../media/image73.png" Type="http://schemas.openxmlformats.org/officeDocument/2006/relationships/image"/><Relationship Id="rId7" Target="../media/image77.png" Type="http://schemas.openxmlformats.org/officeDocument/2006/relationships/image"/><Relationship Id="rId2" Target="../media/image72.png" Type="http://schemas.openxmlformats.org/officeDocument/2006/relationships/image"/><Relationship Id="rId1" Target="../slideLayouts/slideLayout18.xml" Type="http://schemas.openxmlformats.org/officeDocument/2006/relationships/slideLayout"/><Relationship Id="rId6" Target="../media/image76.png" Type="http://schemas.openxmlformats.org/officeDocument/2006/relationships/image"/><Relationship Id="rId5" Target="../media/image75.jpeg" Type="http://schemas.openxmlformats.org/officeDocument/2006/relationships/image"/><Relationship Id="rId4" Target="../media/image74.png" Type="http://schemas.openxmlformats.org/officeDocument/2006/relationships/image"/></Relationships>
</file>

<file path=ppt/slides/_rels/slide19.xml.rels><?xml version="1.0" encoding="UTF-8" standalone="yes" ?><Relationships xmlns="http://schemas.openxmlformats.org/package/2006/relationships"><Relationship Id="rId8" Target="../media/image84.jpeg" Type="http://schemas.openxmlformats.org/officeDocument/2006/relationships/image"/><Relationship Id="rId3" Target="../media/image79.jpeg" Type="http://schemas.openxmlformats.org/officeDocument/2006/relationships/image"/><Relationship Id="rId7" Target="../media/image83.jpeg" Type="http://schemas.openxmlformats.org/officeDocument/2006/relationships/image"/><Relationship Id="rId2" Target="../media/image78.jpeg" Type="http://schemas.openxmlformats.org/officeDocument/2006/relationships/image"/><Relationship Id="rId1" Target="../slideLayouts/slideLayout18.xml" Type="http://schemas.openxmlformats.org/officeDocument/2006/relationships/slideLayout"/><Relationship Id="rId6" Target="../media/image82.jpeg" Type="http://schemas.openxmlformats.org/officeDocument/2006/relationships/image"/><Relationship Id="rId5" Target="../media/image81.jpeg" Type="http://schemas.openxmlformats.org/officeDocument/2006/relationships/image"/><Relationship Id="rId4" Target="../media/image80.jpeg" Type="http://schemas.openxmlformats.org/officeDocument/2006/relationships/image"/></Relationships>
</file>

<file path=ppt/slides/_rels/slide2.xml.rels><?xml version="1.0" encoding="UTF-8" standalone="yes" ?><Relationships xmlns="http://schemas.openxmlformats.org/package/2006/relationships"><Relationship Id="rId3" Target="../media/image7.png" Type="http://schemas.openxmlformats.org/officeDocument/2006/relationships/image"/><Relationship Id="rId2" Target="http://www.lenntech.com/greenhouse-effect/global-warming-history.htm" TargetMode="External" Type="http://schemas.openxmlformats.org/officeDocument/2006/relationships/hyperlink"/><Relationship Id="rId1" Target="../slideLayouts/slideLayout7.xml" Type="http://schemas.openxmlformats.org/officeDocument/2006/relationships/slideLayout"/><Relationship Id="rId6" Target="../media/image10.jpeg" Type="http://schemas.openxmlformats.org/officeDocument/2006/relationships/image"/><Relationship Id="rId5" Target="../media/image9.jpeg" Type="http://schemas.openxmlformats.org/officeDocument/2006/relationships/image"/><Relationship Id="rId4" Target="../media/image8.jpeg" Type="http://schemas.openxmlformats.org/officeDocument/2006/relationships/image"/></Relationships>
</file>

<file path=ppt/slides/_rels/slide20.xml.rels><?xml version="1.0" encoding="UTF-8" standalone="yes" ?><Relationships xmlns="http://schemas.openxmlformats.org/package/2006/relationships"><Relationship Id="rId8" Target="../media/image91.jpeg" Type="http://schemas.openxmlformats.org/officeDocument/2006/relationships/image"/><Relationship Id="rId3" Target="../media/image86.jpeg" Type="http://schemas.openxmlformats.org/officeDocument/2006/relationships/image"/><Relationship Id="rId7" Target="../media/image90.jpeg" Type="http://schemas.openxmlformats.org/officeDocument/2006/relationships/image"/><Relationship Id="rId2" Target="../media/image85.png" Type="http://schemas.openxmlformats.org/officeDocument/2006/relationships/image"/><Relationship Id="rId1" Target="../slideLayouts/slideLayout18.xml" Type="http://schemas.openxmlformats.org/officeDocument/2006/relationships/slideLayout"/><Relationship Id="rId6" Target="../media/image89.jpeg" Type="http://schemas.openxmlformats.org/officeDocument/2006/relationships/image"/><Relationship Id="rId5" Target="../media/image88.jpeg" Type="http://schemas.openxmlformats.org/officeDocument/2006/relationships/image"/><Relationship Id="rId10" Target="../media/image93.png" Type="http://schemas.openxmlformats.org/officeDocument/2006/relationships/image"/><Relationship Id="rId4" Target="../media/image87.jpeg" Type="http://schemas.openxmlformats.org/officeDocument/2006/relationships/image"/><Relationship Id="rId9" Target="../media/image92.jpeg" Type="http://schemas.openxmlformats.org/officeDocument/2006/relationships/image"/></Relationships>
</file>

<file path=ppt/slides/_rels/slide21.xml.rels><?xml version="1.0" encoding="UTF-8" standalone="yes" ?><Relationships xmlns="http://schemas.openxmlformats.org/package/2006/relationships"><Relationship Id="rId8" Target="../media/image100.png" Type="http://schemas.openxmlformats.org/officeDocument/2006/relationships/image"/><Relationship Id="rId13" Target="../media/image105.jpeg" Type="http://schemas.openxmlformats.org/officeDocument/2006/relationships/image"/><Relationship Id="rId3" Target="../media/image95.jpeg" Type="http://schemas.openxmlformats.org/officeDocument/2006/relationships/image"/><Relationship Id="rId7" Target="../media/image99.jpeg" Type="http://schemas.openxmlformats.org/officeDocument/2006/relationships/image"/><Relationship Id="rId12" Target="../media/image104.jpeg" Type="http://schemas.openxmlformats.org/officeDocument/2006/relationships/image"/><Relationship Id="rId2" Target="../media/image94.png" Type="http://schemas.openxmlformats.org/officeDocument/2006/relationships/image"/><Relationship Id="rId1" Target="../slideLayouts/slideLayout18.xml" Type="http://schemas.openxmlformats.org/officeDocument/2006/relationships/slideLayout"/><Relationship Id="rId6" Target="../media/image98.jpeg" Type="http://schemas.openxmlformats.org/officeDocument/2006/relationships/image"/><Relationship Id="rId11" Target="../media/image103.jpeg" Type="http://schemas.openxmlformats.org/officeDocument/2006/relationships/image"/><Relationship Id="rId5" Target="../media/image97.gif" Type="http://schemas.openxmlformats.org/officeDocument/2006/relationships/image"/><Relationship Id="rId10" Target="../media/image102.jpeg" Type="http://schemas.openxmlformats.org/officeDocument/2006/relationships/image"/><Relationship Id="rId4" Target="../media/image96.png" Type="http://schemas.openxmlformats.org/officeDocument/2006/relationships/image"/><Relationship Id="rId9" Target="../media/image101.png" Type="http://schemas.openxmlformats.org/officeDocument/2006/relationships/image"/></Relationships>
</file>

<file path=ppt/slides/_rels/slide22.xml.rels><?xml version="1.0" encoding="UTF-8" standalone="yes" ?><Relationships xmlns="http://schemas.openxmlformats.org/package/2006/relationships"><Relationship Id="rId8" Target="../media/image112.jpeg" Type="http://schemas.openxmlformats.org/officeDocument/2006/relationships/image"/><Relationship Id="rId3" Target="../media/image107.jpeg" Type="http://schemas.openxmlformats.org/officeDocument/2006/relationships/image"/><Relationship Id="rId7" Target="../media/image111.jpeg" Type="http://schemas.openxmlformats.org/officeDocument/2006/relationships/image"/><Relationship Id="rId2" Target="../media/image106.jpeg" Type="http://schemas.openxmlformats.org/officeDocument/2006/relationships/image"/><Relationship Id="rId1" Target="../slideLayouts/slideLayout13.xml" Type="http://schemas.openxmlformats.org/officeDocument/2006/relationships/slideLayout"/><Relationship Id="rId6" Target="../media/image110.jpeg" Type="http://schemas.openxmlformats.org/officeDocument/2006/relationships/image"/><Relationship Id="rId5" Target="../media/image109.jpeg" Type="http://schemas.openxmlformats.org/officeDocument/2006/relationships/image"/><Relationship Id="rId10" Target="../media/image114.jpeg" Type="http://schemas.openxmlformats.org/officeDocument/2006/relationships/image"/><Relationship Id="rId4" Target="../media/image108.jpeg" Type="http://schemas.openxmlformats.org/officeDocument/2006/relationships/image"/><Relationship Id="rId9" Target="../media/image113.jpeg" Type="http://schemas.openxmlformats.org/officeDocument/2006/relationships/image"/></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4.xml.rels><?xml version="1.0" encoding="UTF-8" standalone="yes" ?><Relationships xmlns="http://schemas.openxmlformats.org/package/2006/relationships"><Relationship Id="rId8" Target="../media/image121.jpeg" Type="http://schemas.openxmlformats.org/officeDocument/2006/relationships/image"/><Relationship Id="rId13" Target="../media/image126.png" Type="http://schemas.openxmlformats.org/officeDocument/2006/relationships/image"/><Relationship Id="rId3" Target="../media/image116.png" Type="http://schemas.openxmlformats.org/officeDocument/2006/relationships/image"/><Relationship Id="rId7" Target="../media/image120.jpeg" Type="http://schemas.openxmlformats.org/officeDocument/2006/relationships/image"/><Relationship Id="rId12" Target="../media/image125.jpeg" Type="http://schemas.openxmlformats.org/officeDocument/2006/relationships/image"/><Relationship Id="rId2" Target="../media/image115.png" Type="http://schemas.openxmlformats.org/officeDocument/2006/relationships/image"/><Relationship Id="rId16" Target="../media/image129.png" Type="http://schemas.openxmlformats.org/officeDocument/2006/relationships/image"/><Relationship Id="rId1" Target="../slideLayouts/slideLayout18.xml" Type="http://schemas.openxmlformats.org/officeDocument/2006/relationships/slideLayout"/><Relationship Id="rId6" Target="../media/image119.jpeg" Type="http://schemas.openxmlformats.org/officeDocument/2006/relationships/image"/><Relationship Id="rId11" Target="../media/image124.jpeg" Type="http://schemas.openxmlformats.org/officeDocument/2006/relationships/image"/><Relationship Id="rId5" Target="../media/image118.jpeg" Type="http://schemas.openxmlformats.org/officeDocument/2006/relationships/image"/><Relationship Id="rId15" Target="../media/image128.jpeg" Type="http://schemas.openxmlformats.org/officeDocument/2006/relationships/image"/><Relationship Id="rId10" Target="../media/image123.png" Type="http://schemas.openxmlformats.org/officeDocument/2006/relationships/image"/><Relationship Id="rId4" Target="../media/image117.jpeg" Type="http://schemas.openxmlformats.org/officeDocument/2006/relationships/image"/><Relationship Id="rId9" Target="../media/image122.jpeg" Type="http://schemas.openxmlformats.org/officeDocument/2006/relationships/image"/><Relationship Id="rId14" Target="../media/image127.png" Type="http://schemas.openxmlformats.org/officeDocument/2006/relationships/image"/></Relationships>
</file>

<file path=ppt/slides/_rels/slide25.xml.rels><?xml version="1.0" encoding="UTF-8" standalone="yes" ?><Relationships xmlns="http://schemas.openxmlformats.org/package/2006/relationships"><Relationship Id="rId8" Target="../media/image136.jpeg" Type="http://schemas.openxmlformats.org/officeDocument/2006/relationships/image"/><Relationship Id="rId3" Target="../media/image131.jpeg" Type="http://schemas.openxmlformats.org/officeDocument/2006/relationships/image"/><Relationship Id="rId7" Target="../media/image135.jpeg" Type="http://schemas.openxmlformats.org/officeDocument/2006/relationships/image"/><Relationship Id="rId2" Target="../media/image130.jpeg" Type="http://schemas.openxmlformats.org/officeDocument/2006/relationships/image"/><Relationship Id="rId1" Target="../slideLayouts/slideLayout18.xml" Type="http://schemas.openxmlformats.org/officeDocument/2006/relationships/slideLayout"/><Relationship Id="rId6" Target="../media/image134.jpeg" Type="http://schemas.openxmlformats.org/officeDocument/2006/relationships/image"/><Relationship Id="rId5" Target="../media/image133.png" Type="http://schemas.openxmlformats.org/officeDocument/2006/relationships/image"/><Relationship Id="rId4" Target="../media/image132.png" Type="http://schemas.openxmlformats.org/officeDocument/2006/relationships/image"/></Relationships>
</file>

<file path=ppt/slides/_rels/slide26.xml.rels><?xml version="1.0" encoding="UTF-8" standalone="yes" ?><Relationships xmlns="http://schemas.openxmlformats.org/package/2006/relationships"><Relationship Id="rId3" Target="../media/image138.jpeg" Type="http://schemas.openxmlformats.org/officeDocument/2006/relationships/image"/><Relationship Id="rId7" Target="../media/image142.png" Type="http://schemas.openxmlformats.org/officeDocument/2006/relationships/image"/><Relationship Id="rId2" Target="../media/image137.jpeg" Type="http://schemas.openxmlformats.org/officeDocument/2006/relationships/image"/><Relationship Id="rId1" Target="../slideLayouts/slideLayout18.xml" Type="http://schemas.openxmlformats.org/officeDocument/2006/relationships/slideLayout"/><Relationship Id="rId6" Target="../media/image141.png" Type="http://schemas.openxmlformats.org/officeDocument/2006/relationships/image"/><Relationship Id="rId5" Target="../media/image140.jpeg" Type="http://schemas.openxmlformats.org/officeDocument/2006/relationships/image"/><Relationship Id="rId4" Target="../media/image139.jpeg" Type="http://schemas.openxmlformats.org/officeDocument/2006/relationships/image"/></Relationships>
</file>

<file path=ppt/slides/_rels/slide27.xml.rels><?xml version="1.0" encoding="UTF-8" standalone="yes" ?><Relationships xmlns="http://schemas.openxmlformats.org/package/2006/relationships"><Relationship Id="rId8" Target="../media/image148.jpeg" Type="http://schemas.openxmlformats.org/officeDocument/2006/relationships/image"/><Relationship Id="rId3" Target="../media/image144.jpeg" Type="http://schemas.openxmlformats.org/officeDocument/2006/relationships/image"/><Relationship Id="rId7" Target="../media/image118.jpeg" Type="http://schemas.openxmlformats.org/officeDocument/2006/relationships/image"/><Relationship Id="rId2" Target="../media/image143.jpeg" Type="http://schemas.openxmlformats.org/officeDocument/2006/relationships/image"/><Relationship Id="rId1" Target="../slideLayouts/slideLayout18.xml" Type="http://schemas.openxmlformats.org/officeDocument/2006/relationships/slideLayout"/><Relationship Id="rId6" Target="../media/image147.jpeg" Type="http://schemas.openxmlformats.org/officeDocument/2006/relationships/image"/><Relationship Id="rId5" Target="../media/image146.gif" Type="http://schemas.openxmlformats.org/officeDocument/2006/relationships/image"/><Relationship Id="rId10" Target="../media/image150.jpeg" Type="http://schemas.openxmlformats.org/officeDocument/2006/relationships/image"/><Relationship Id="rId4" Target="../media/image145.jpeg" Type="http://schemas.openxmlformats.org/officeDocument/2006/relationships/image"/><Relationship Id="rId9" Target="../media/image149.jpeg" Type="http://schemas.openxmlformats.org/officeDocument/2006/relationships/image"/></Relationships>
</file>

<file path=ppt/slides/_rels/slide28.xml.rels><?xml version="1.0" encoding="UTF-8" standalone="yes" ?><Relationships xmlns="http://schemas.openxmlformats.org/package/2006/relationships"><Relationship Id="rId3" Target="../media/image152.jpeg" Type="http://schemas.openxmlformats.org/officeDocument/2006/relationships/image"/><Relationship Id="rId7" Target="../media/image156.png" Type="http://schemas.openxmlformats.org/officeDocument/2006/relationships/image"/><Relationship Id="rId2" Target="../media/image151.png" Type="http://schemas.openxmlformats.org/officeDocument/2006/relationships/image"/><Relationship Id="rId1" Target="../slideLayouts/slideLayout18.xml" Type="http://schemas.openxmlformats.org/officeDocument/2006/relationships/slideLayout"/><Relationship Id="rId6" Target="../media/image155.jpeg" Type="http://schemas.openxmlformats.org/officeDocument/2006/relationships/image"/><Relationship Id="rId5" Target="../media/image154.jpeg" Type="http://schemas.openxmlformats.org/officeDocument/2006/relationships/image"/><Relationship Id="rId4" Target="../media/image153.jpeg" Type="http://schemas.openxmlformats.org/officeDocument/2006/relationships/image"/></Relationships>
</file>

<file path=ppt/slides/_rels/slide29.xml.rels><?xml version="1.0" encoding="UTF-8" standalone="yes" ?><Relationships xmlns="http://schemas.openxmlformats.org/package/2006/relationships"><Relationship Id="rId8" Target="../media/image163.jpeg" Type="http://schemas.openxmlformats.org/officeDocument/2006/relationships/image"/><Relationship Id="rId3" Target="../media/image158.jpeg" Type="http://schemas.openxmlformats.org/officeDocument/2006/relationships/image"/><Relationship Id="rId7" Target="../media/image162.jpeg" Type="http://schemas.openxmlformats.org/officeDocument/2006/relationships/image"/><Relationship Id="rId2" Target="../media/image157.png" Type="http://schemas.openxmlformats.org/officeDocument/2006/relationships/image"/><Relationship Id="rId1" Target="../slideLayouts/slideLayout18.xml" Type="http://schemas.openxmlformats.org/officeDocument/2006/relationships/slideLayout"/><Relationship Id="rId6" Target="../media/image161.png" Type="http://schemas.openxmlformats.org/officeDocument/2006/relationships/image"/><Relationship Id="rId5" Target="../media/image160.jpeg" Type="http://schemas.openxmlformats.org/officeDocument/2006/relationships/image"/><Relationship Id="rId4" Target="../media/image159.png" Type="http://schemas.openxmlformats.org/officeDocument/2006/relationships/image"/></Relationships>
</file>

<file path=ppt/slides/_rels/slide3.xml.rels><?xml version="1.0" encoding="UTF-8" standalone="yes" ?><Relationships xmlns="http://schemas.openxmlformats.org/package/2006/relationships"><Relationship Id="rId3" Target="../media/image11.jpeg" Type="http://schemas.openxmlformats.org/officeDocument/2006/relationships/image"/><Relationship Id="rId2" Target="../notesSlides/notesSlide2.xml" Type="http://schemas.openxmlformats.org/officeDocument/2006/relationships/notesSlide"/><Relationship Id="rId1" Target="../slideLayouts/slideLayout13.xml" Type="http://schemas.openxmlformats.org/officeDocument/2006/relationships/slideLayout"/><Relationship Id="rId4" Target="../media/image12.jpeg" Type="http://schemas.openxmlformats.org/officeDocument/2006/relationships/image"/></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18.xml"/><Relationship Id="rId5" Type="http://schemas.openxmlformats.org/officeDocument/2006/relationships/image" Target="../media/image167.jpeg"/><Relationship Id="rId4" Type="http://schemas.openxmlformats.org/officeDocument/2006/relationships/image" Target="../media/image166.jpeg"/></Relationships>
</file>

<file path=ppt/slides/_rels/slide32.xml.rels><?xml version="1.0" encoding="UTF-8" standalone="yes" ?><Relationships xmlns="http://schemas.openxmlformats.org/package/2006/relationships"><Relationship Id="rId3" Target="../media/image168.jpeg" Type="http://schemas.openxmlformats.org/officeDocument/2006/relationships/image"/><Relationship Id="rId2" Target="../notesSlides/notesSlide7.xml" Type="http://schemas.openxmlformats.org/officeDocument/2006/relationships/notesSlide"/><Relationship Id="rId1" Target="../slideLayouts/slideLayout31.xml" Type="http://schemas.openxmlformats.org/officeDocument/2006/relationships/slideLayout"/><Relationship Id="rId6" Target="../media/image171.jpeg" Type="http://schemas.openxmlformats.org/officeDocument/2006/relationships/image"/><Relationship Id="rId5" Target="../media/image170.jpeg" Type="http://schemas.openxmlformats.org/officeDocument/2006/relationships/image"/><Relationship Id="rId4" Target="../media/image169.jpeg" Type="http://schemas.openxmlformats.org/officeDocument/2006/relationships/image"/></Relationships>
</file>

<file path=ppt/slides/_rels/slide33.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13.xml"/><Relationship Id="rId6" Type="http://schemas.openxmlformats.org/officeDocument/2006/relationships/image" Target="../media/image176.jpeg"/><Relationship Id="rId5" Type="http://schemas.openxmlformats.org/officeDocument/2006/relationships/image" Target="../media/image175.jpeg"/><Relationship Id="rId4" Type="http://schemas.openxmlformats.org/officeDocument/2006/relationships/image" Target="../media/image174.jpeg"/></Relationships>
</file>

<file path=ppt/slides/_rels/slide34.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jpeg"/><Relationship Id="rId1" Type="http://schemas.openxmlformats.org/officeDocument/2006/relationships/slideLayout" Target="../slideLayouts/slideLayout31.xml"/><Relationship Id="rId5" Type="http://schemas.openxmlformats.org/officeDocument/2006/relationships/image" Target="../media/image180.jpeg"/><Relationship Id="rId4" Type="http://schemas.openxmlformats.org/officeDocument/2006/relationships/image" Target="../media/image179.jpeg"/></Relationships>
</file>

<file path=ppt/slides/_rels/slide35.xml.rels><?xml version="1.0" encoding="UTF-8" standalone="yes"?>
<Relationships xmlns="http://schemas.openxmlformats.org/package/2006/relationships"><Relationship Id="rId8" Type="http://schemas.openxmlformats.org/officeDocument/2006/relationships/image" Target="../media/image187.jpeg"/><Relationship Id="rId3" Type="http://schemas.openxmlformats.org/officeDocument/2006/relationships/image" Target="../media/image182.jpeg"/><Relationship Id="rId7" Type="http://schemas.openxmlformats.org/officeDocument/2006/relationships/image" Target="../media/image186.jpeg"/><Relationship Id="rId2" Type="http://schemas.openxmlformats.org/officeDocument/2006/relationships/image" Target="../media/image181.jpeg"/><Relationship Id="rId1" Type="http://schemas.openxmlformats.org/officeDocument/2006/relationships/slideLayout" Target="../slideLayouts/slideLayout31.xml"/><Relationship Id="rId6" Type="http://schemas.openxmlformats.org/officeDocument/2006/relationships/image" Target="../media/image185.jpeg"/><Relationship Id="rId5" Type="http://schemas.openxmlformats.org/officeDocument/2006/relationships/image" Target="../media/image184.jpeg"/><Relationship Id="rId4" Type="http://schemas.openxmlformats.org/officeDocument/2006/relationships/image" Target="../media/image183.jpeg"/></Relationships>
</file>

<file path=ppt/slides/_rels/slide36.xml.rels><?xml version="1.0" encoding="UTF-8" standalone="yes" ?><Relationships xmlns="http://schemas.openxmlformats.org/package/2006/relationships"><Relationship Id="rId2" Target="../media/image188.jpeg" Type="http://schemas.openxmlformats.org/officeDocument/2006/relationships/image"/><Relationship Id="rId1" Target="../slideLayouts/slideLayout36.xml" Type="http://schemas.openxmlformats.org/officeDocument/2006/relationships/slideLayout"/></Relationships>
</file>

<file path=ppt/slides/_rels/slide37.xml.rels><?xml version="1.0" encoding="UTF-8" standalone="yes" ?><Relationships xmlns="http://schemas.openxmlformats.org/package/2006/relationships"><Relationship Id="rId8" Target="../media/image195.jpeg" Type="http://schemas.openxmlformats.org/officeDocument/2006/relationships/image"/><Relationship Id="rId13" Target="../media/image200.jpeg" Type="http://schemas.openxmlformats.org/officeDocument/2006/relationships/image"/><Relationship Id="rId18" Target="../media/image205.jpeg" Type="http://schemas.openxmlformats.org/officeDocument/2006/relationships/image"/><Relationship Id="rId3" Target="../media/image190.jpeg" Type="http://schemas.openxmlformats.org/officeDocument/2006/relationships/image"/><Relationship Id="rId7" Target="../media/image194.png" Type="http://schemas.openxmlformats.org/officeDocument/2006/relationships/image"/><Relationship Id="rId12" Target="../media/image199.jpeg" Type="http://schemas.openxmlformats.org/officeDocument/2006/relationships/image"/><Relationship Id="rId17" Target="../media/image204.jpeg" Type="http://schemas.openxmlformats.org/officeDocument/2006/relationships/image"/><Relationship Id="rId2" Target="../media/image189.jpeg" Type="http://schemas.openxmlformats.org/officeDocument/2006/relationships/image"/><Relationship Id="rId16" Target="../media/image203.jpeg" Type="http://schemas.openxmlformats.org/officeDocument/2006/relationships/image"/><Relationship Id="rId20" Target="../media/image207.jpeg" Type="http://schemas.openxmlformats.org/officeDocument/2006/relationships/image"/><Relationship Id="rId1" Target="../slideLayouts/slideLayout36.xml" Type="http://schemas.openxmlformats.org/officeDocument/2006/relationships/slideLayout"/><Relationship Id="rId6" Target="../media/image193.png" Type="http://schemas.openxmlformats.org/officeDocument/2006/relationships/image"/><Relationship Id="rId11" Target="../media/image198.jpeg" Type="http://schemas.openxmlformats.org/officeDocument/2006/relationships/image"/><Relationship Id="rId5" Target="../media/image192.jpeg" Type="http://schemas.openxmlformats.org/officeDocument/2006/relationships/image"/><Relationship Id="rId15" Target="../media/image202.jpeg" Type="http://schemas.openxmlformats.org/officeDocument/2006/relationships/image"/><Relationship Id="rId10" Target="../media/image197.jpeg" Type="http://schemas.openxmlformats.org/officeDocument/2006/relationships/image"/><Relationship Id="rId19" Target="../media/image206.jpeg" Type="http://schemas.openxmlformats.org/officeDocument/2006/relationships/image"/><Relationship Id="rId4" Target="../media/image191.jpeg" Type="http://schemas.openxmlformats.org/officeDocument/2006/relationships/image"/><Relationship Id="rId9" Target="../media/image196.jpeg" Type="http://schemas.openxmlformats.org/officeDocument/2006/relationships/image"/><Relationship Id="rId14" Target="../media/image201.jpeg" Type="http://schemas.openxmlformats.org/officeDocument/2006/relationships/image"/></Relationships>
</file>

<file path=ppt/slides/_rels/slide38.xml.rels><?xml version="1.0" encoding="UTF-8" standalone="yes" ?><Relationships xmlns="http://schemas.openxmlformats.org/package/2006/relationships"><Relationship Id="rId8" Target="../media/image211.jpeg" Type="http://schemas.openxmlformats.org/officeDocument/2006/relationships/image"/><Relationship Id="rId13" Target="../media/image216.jpeg" Type="http://schemas.openxmlformats.org/officeDocument/2006/relationships/image"/><Relationship Id="rId3" Target="../media/image143.jpeg" Type="http://schemas.openxmlformats.org/officeDocument/2006/relationships/image"/><Relationship Id="rId7" Target="../media/image210.jpeg" Type="http://schemas.openxmlformats.org/officeDocument/2006/relationships/image"/><Relationship Id="rId12" Target="../media/image215.jpeg" Type="http://schemas.openxmlformats.org/officeDocument/2006/relationships/image"/><Relationship Id="rId2" Target="../media/image208.jpeg" Type="http://schemas.openxmlformats.org/officeDocument/2006/relationships/image"/><Relationship Id="rId1" Target="../slideLayouts/slideLayout2.xml" Type="http://schemas.openxmlformats.org/officeDocument/2006/relationships/slideLayout"/><Relationship Id="rId6" Target="../media/image155.jpeg" Type="http://schemas.openxmlformats.org/officeDocument/2006/relationships/image"/><Relationship Id="rId11" Target="../media/image214.jpeg" Type="http://schemas.openxmlformats.org/officeDocument/2006/relationships/image"/><Relationship Id="rId5" Target="../media/image154.jpeg" Type="http://schemas.openxmlformats.org/officeDocument/2006/relationships/image"/><Relationship Id="rId15" Target="../media/image188.jpeg" Type="http://schemas.openxmlformats.org/officeDocument/2006/relationships/image"/><Relationship Id="rId10" Target="../media/image213.jpeg" Type="http://schemas.openxmlformats.org/officeDocument/2006/relationships/image"/><Relationship Id="rId4" Target="../media/image209.jpeg" Type="http://schemas.openxmlformats.org/officeDocument/2006/relationships/image"/><Relationship Id="rId9" Target="../media/image212.jpeg" Type="http://schemas.openxmlformats.org/officeDocument/2006/relationships/image"/><Relationship Id="rId14" Target="../media/image217.jpeg" Type="http://schemas.openxmlformats.org/officeDocument/2006/relationships/image"/></Relationships>
</file>

<file path=ppt/slides/_rels/slide39.xml.rels><?xml version="1.0" encoding="UTF-8" standalone="yes" ?><Relationships xmlns="http://schemas.openxmlformats.org/package/2006/relationships"><Relationship Id="rId8" Target="../media/image223.png" Type="http://schemas.openxmlformats.org/officeDocument/2006/relationships/image"/><Relationship Id="rId3" Target="../media/image219.png" Type="http://schemas.openxmlformats.org/officeDocument/2006/relationships/image"/><Relationship Id="rId7" Target="../media/image222.emf" Type="http://schemas.openxmlformats.org/officeDocument/2006/relationships/image"/><Relationship Id="rId2" Target="../media/image218.jpeg" Type="http://schemas.openxmlformats.org/officeDocument/2006/relationships/image"/><Relationship Id="rId1" Target="../slideLayouts/slideLayout18.xml" Type="http://schemas.openxmlformats.org/officeDocument/2006/relationships/slideLayout"/><Relationship Id="rId6" Target="../media/image221.png" Type="http://schemas.openxmlformats.org/officeDocument/2006/relationships/image"/><Relationship Id="rId5" Target="http://www.gch.ulaval.ca/~nnfit/english/man/net.gif" TargetMode="External" Type="http://schemas.openxmlformats.org/officeDocument/2006/relationships/image"/><Relationship Id="rId10" Target="../media/image225.png" Type="http://schemas.openxmlformats.org/officeDocument/2006/relationships/image"/><Relationship Id="rId4" Target="../media/image220.jpeg" Type="http://schemas.openxmlformats.org/officeDocument/2006/relationships/image"/><Relationship Id="rId9" Target="../media/image224.png" Type="http://schemas.openxmlformats.org/officeDocument/2006/relationships/image"/></Relationships>
</file>

<file path=ppt/slides/_rels/slide4.xml.rels><?xml version="1.0" encoding="UTF-8" standalone="yes" ?><Relationships xmlns="http://schemas.openxmlformats.org/package/2006/relationships"><Relationship Id="rId3" Target="../media/image13.wmf" Type="http://schemas.openxmlformats.org/officeDocument/2006/relationships/image"/><Relationship Id="rId2" Target="../notesSlides/notesSlide3.xml" Type="http://schemas.openxmlformats.org/officeDocument/2006/relationships/notesSlide"/><Relationship Id="rId1" Target="../slideLayouts/slideLayout18.xml" Type="http://schemas.openxmlformats.org/officeDocument/2006/relationships/slideLayout"/><Relationship Id="rId4" Target="../media/image14.jpeg" Type="http://schemas.openxmlformats.org/officeDocument/2006/relationships/image"/></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8" Target="../media/image233.jpg" Type="http://schemas.openxmlformats.org/officeDocument/2006/relationships/image"/><Relationship Id="rId3" Target="../media/image228.jpeg" Type="http://schemas.openxmlformats.org/officeDocument/2006/relationships/image"/><Relationship Id="rId7" Target="../media/image232.jpeg" Type="http://schemas.openxmlformats.org/officeDocument/2006/relationships/image"/><Relationship Id="rId12" Target="../media/image237.jpeg" Type="http://schemas.openxmlformats.org/officeDocument/2006/relationships/image"/><Relationship Id="rId2" Target="../media/image227.jpg" Type="http://schemas.openxmlformats.org/officeDocument/2006/relationships/image"/><Relationship Id="rId1" Target="../slideLayouts/slideLayout18.xml" Type="http://schemas.openxmlformats.org/officeDocument/2006/relationships/slideLayout"/><Relationship Id="rId6" Target="../media/image231.jpeg" Type="http://schemas.openxmlformats.org/officeDocument/2006/relationships/image"/><Relationship Id="rId11" Target="../media/image236.jpeg" Type="http://schemas.openxmlformats.org/officeDocument/2006/relationships/image"/><Relationship Id="rId5" Target="../media/image230.jpg" Type="http://schemas.openxmlformats.org/officeDocument/2006/relationships/image"/><Relationship Id="rId10" Target="../media/image235.jpg" Type="http://schemas.openxmlformats.org/officeDocument/2006/relationships/image"/><Relationship Id="rId4" Target="../media/image229.jpeg" Type="http://schemas.openxmlformats.org/officeDocument/2006/relationships/image"/><Relationship Id="rId9" Target="../media/image234.jpg" Type="http://schemas.openxmlformats.org/officeDocument/2006/relationships/image"/></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arget="../media/image244.png" Type="http://schemas.openxmlformats.org/officeDocument/2006/relationships/image"/><Relationship Id="rId13" Target="../media/image249.png" Type="http://schemas.openxmlformats.org/officeDocument/2006/relationships/image"/><Relationship Id="rId18" Target="../media/image254.png" Type="http://schemas.openxmlformats.org/officeDocument/2006/relationships/image"/><Relationship Id="rId3" Target="../media/image239.png" Type="http://schemas.openxmlformats.org/officeDocument/2006/relationships/image"/><Relationship Id="rId7" Target="../media/image243.png" Type="http://schemas.openxmlformats.org/officeDocument/2006/relationships/image"/><Relationship Id="rId12" Target="../media/image248.png" Type="http://schemas.openxmlformats.org/officeDocument/2006/relationships/image"/><Relationship Id="rId17" Target="../media/image253.jpeg" Type="http://schemas.openxmlformats.org/officeDocument/2006/relationships/image"/><Relationship Id="rId2" Target="../media/image238.png" Type="http://schemas.openxmlformats.org/officeDocument/2006/relationships/image"/><Relationship Id="rId16" Target="../media/image252.png" Type="http://schemas.openxmlformats.org/officeDocument/2006/relationships/image"/><Relationship Id="rId1" Target="../slideLayouts/slideLayout18.xml" Type="http://schemas.openxmlformats.org/officeDocument/2006/relationships/slideLayout"/><Relationship Id="rId6" Target="../media/image242.png" Type="http://schemas.openxmlformats.org/officeDocument/2006/relationships/image"/><Relationship Id="rId11" Target="../media/image247.gif" Type="http://schemas.openxmlformats.org/officeDocument/2006/relationships/image"/><Relationship Id="rId5" Target="../media/image241.png" Type="http://schemas.openxmlformats.org/officeDocument/2006/relationships/image"/><Relationship Id="rId15" Target="../media/image251.jpeg" Type="http://schemas.openxmlformats.org/officeDocument/2006/relationships/image"/><Relationship Id="rId10" Target="../media/image246.jpeg" Type="http://schemas.openxmlformats.org/officeDocument/2006/relationships/image"/><Relationship Id="rId19" Target="../media/image6.png" Type="http://schemas.openxmlformats.org/officeDocument/2006/relationships/image"/><Relationship Id="rId4" Target="../media/image240.png" Type="http://schemas.openxmlformats.org/officeDocument/2006/relationships/image"/><Relationship Id="rId9" Target="../media/image245.jpeg" Type="http://schemas.openxmlformats.org/officeDocument/2006/relationships/image"/><Relationship Id="rId14" Target="../media/image250.jpeg" Type="http://schemas.openxmlformats.org/officeDocument/2006/relationships/image"/></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arget="../media/image16.jpeg" Type="http://schemas.openxmlformats.org/officeDocument/2006/relationships/image"/><Relationship Id="rId2" Target="../media/image15.jpeg" Type="http://schemas.openxmlformats.org/officeDocument/2006/relationships/image"/><Relationship Id="rId1" Target="../slideLayouts/slideLayout7.xml" Type="http://schemas.openxmlformats.org/officeDocument/2006/relationships/slideLayout"/><Relationship Id="rId4" Target="../media/image17.jpeg" Type="http://schemas.openxmlformats.org/officeDocument/2006/relationships/image"/></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arget="../media/image18.jpeg" Type="http://schemas.openxmlformats.org/officeDocument/2006/relationships/image"/><Relationship Id="rId2" Target="../notesSlides/notesSlide5.xml" Type="http://schemas.openxmlformats.org/officeDocument/2006/relationships/notesSlide"/><Relationship Id="rId1" Target="../slideLayouts/slideLayout2.xml" Type="http://schemas.openxmlformats.org/officeDocument/2006/relationships/slideLayout"/></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id="14" name="Group 11"/>
          <p:cNvGrpSpPr>
            <a:grpSpLocks/>
          </p:cNvGrpSpPr>
          <p:nvPr/>
        </p:nvGrpSpPr>
        <p:grpSpPr bwMode="auto">
          <a:xfrm>
            <a:off x="8364980" y="6074227"/>
            <a:ext cx="3577797" cy="2902857"/>
            <a:chOff x="1872" y="2448"/>
            <a:chExt cx="1920" cy="1304"/>
          </a:xfrm>
        </p:grpSpPr>
        <p:pic>
          <p:nvPicPr>
            <p:cNvPr descr="us" id="15" name="Picture 12"/>
            <p:cNvPicPr>
              <a:picLocks noChangeArrowheads="1"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72" y="2448"/>
              <a:ext cx="1920" cy="1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Oval 13"/>
            <p:cNvSpPr>
              <a:spLocks noChangeArrowheads="1"/>
            </p:cNvSpPr>
            <p:nvPr/>
          </p:nvSpPr>
          <p:spPr bwMode="auto">
            <a:xfrm>
              <a:off x="2832" y="2976"/>
              <a:ext cx="288" cy="288"/>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dir="2700000" dist="35921" rotWithShape="0">
                      <a:schemeClr val="bg2"/>
                    </a:outerShdw>
                  </a:effectLst>
                </a14:hiddenEffects>
              </a:ext>
            </a:extLst>
          </p:spPr>
          <p:txBody>
            <a:bodyPr anchor="ctr" wrap="none"/>
            <a:lstStyle/>
            <a:p>
              <a:endParaRPr dirty="0" lang="en-US" sz="2400"/>
            </a:p>
          </p:txBody>
        </p:sp>
        <p:sp>
          <p:nvSpPr>
            <p:cNvPr id="17" name="AutoShape 14"/>
            <p:cNvSpPr>
              <a:spLocks noChangeArrowheads="1"/>
            </p:cNvSpPr>
            <p:nvPr/>
          </p:nvSpPr>
          <p:spPr bwMode="auto">
            <a:xfrm>
              <a:off x="2966" y="3119"/>
              <a:ext cx="48" cy="48"/>
            </a:xfrm>
            <a:prstGeom prst="star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algn="ctr" dir="2700000" dist="35921" rotWithShape="0">
                      <a:schemeClr val="bg2"/>
                    </a:outerShdw>
                  </a:effectLst>
                </a14:hiddenEffects>
              </a:ext>
            </a:extLst>
          </p:spPr>
          <p:txBody>
            <a:bodyPr anchor="ctr" wrap="none"/>
            <a:lstStyle/>
            <a:p>
              <a:pPr>
                <a:defRPr/>
              </a:pPr>
              <a:endParaRPr dirty="0" lang="en-US" sz="2400"/>
            </a:p>
          </p:txBody>
        </p:sp>
      </p:grpSp>
      <p:sp>
        <p:nvSpPr>
          <p:cNvPr id="18" name="Explosion 1 17"/>
          <p:cNvSpPr/>
          <p:nvPr/>
        </p:nvSpPr>
        <p:spPr>
          <a:xfrm flipH="1">
            <a:off x="10503988" y="7500438"/>
            <a:ext cx="60959" cy="119561"/>
          </a:xfrm>
          <a:prstGeom prst="irregularSeal1">
            <a:avLst/>
          </a:prstGeom>
          <a:solidFill>
            <a:schemeClr val="accent2"/>
          </a:solidFill>
        </p:spPr>
        <p:style>
          <a:lnRef idx="1">
            <a:schemeClr val="accent1"/>
          </a:lnRef>
          <a:fillRef idx="3">
            <a:schemeClr val="accent1"/>
          </a:fillRef>
          <a:effectRef idx="2">
            <a:schemeClr val="accent1"/>
          </a:effectRef>
          <a:fontRef idx="minor">
            <a:schemeClr val="lt1"/>
          </a:fontRef>
        </p:style>
        <p:txBody>
          <a:bodyPr anchor="ctr" rtlCol="0"/>
          <a:lstStyle/>
          <a:p>
            <a:pPr algn="ctr"/>
            <a:endParaRPr dirty="0" lang="en-US" sz="2400"/>
          </a:p>
        </p:txBody>
      </p:sp>
      <p:sp>
        <p:nvSpPr>
          <p:cNvPr id="13" name="Text Box 7"/>
          <p:cNvSpPr txBox="1">
            <a:spLocks noChangeArrowheads="1"/>
          </p:cNvSpPr>
          <p:nvPr/>
        </p:nvSpPr>
        <p:spPr bwMode="auto">
          <a:xfrm>
            <a:off x="707415" y="1622875"/>
            <a:ext cx="11091669" cy="954107"/>
          </a:xfrm>
          <a:prstGeom prst="rect">
            <a:avLst/>
          </a:prstGeom>
          <a:noFill/>
          <a:ln w="9525">
            <a:noFill/>
            <a:miter lim="800000"/>
            <a:headEnd/>
            <a:tailEnd/>
          </a:ln>
          <a:effectLst/>
        </p:spPr>
        <p:txBody>
          <a:bodyPr wrap="square">
            <a:spAutoFit/>
          </a:bodyPr>
          <a:lstStyle/>
          <a:p>
            <a:pPr algn="ctr"/>
            <a:r>
              <a:rPr b="1" dirty="0" lang="en-US" sz="2800">
                <a:solidFill>
                  <a:srgbClr val="006600"/>
                </a:solidFill>
                <a:latin charset="0" panose="020B0604020202020204" pitchFamily="34" typeface="Arial"/>
                <a:cs charset="0" panose="020B0604020202020204" pitchFamily="34" typeface="Arial"/>
              </a:rPr>
              <a:t>Alternative, Conventional, &amp; Renewable Energy</a:t>
            </a:r>
          </a:p>
          <a:p>
            <a:pPr algn="ctr"/>
            <a:r>
              <a:rPr b="1" dirty="0" lang="en-US" sz="2800" u="sng">
                <a:solidFill>
                  <a:srgbClr val="C00000"/>
                </a:solidFill>
                <a:latin charset="0" panose="020B0604020202020204" pitchFamily="34" typeface="Arial"/>
                <a:cs charset="0" panose="020B0604020202020204" pitchFamily="34" typeface="Arial"/>
              </a:rPr>
              <a:t>Selected Recent Advances</a:t>
            </a:r>
          </a:p>
        </p:txBody>
      </p:sp>
      <p:sp>
        <p:nvSpPr>
          <p:cNvPr id="22" name="TextBox 3"/>
          <p:cNvSpPr txBox="1">
            <a:spLocks noChangeArrowheads="1"/>
          </p:cNvSpPr>
          <p:nvPr/>
        </p:nvSpPr>
        <p:spPr bwMode="auto">
          <a:xfrm>
            <a:off x="5222232" y="2585676"/>
            <a:ext cx="6923952" cy="4154984"/>
          </a:xfrm>
          <a:prstGeom prst="rect">
            <a:avLst/>
          </a:prstGeom>
          <a:noFill/>
          <a:ln w="9525">
            <a:noFill/>
            <a:miter lim="800000"/>
            <a:headEnd/>
            <a:tailEnd/>
          </a:ln>
        </p:spPr>
        <p:txBody>
          <a:bodyPr wrap="square">
            <a:spAutoFit/>
          </a:bodyPr>
          <a:lstStyle/>
          <a:p>
            <a:pPr defTabSz="609585"/>
            <a:r>
              <a:rPr b="1" dirty="0" lang="en-US" sz="2400">
                <a:solidFill>
                  <a:srgbClr val="FF0000"/>
                </a:solidFill>
              </a:rPr>
              <a:t>Dr. Muthanna H. Al-</a:t>
            </a:r>
            <a:r>
              <a:rPr b="1" dirty="0" err="1" lang="en-US" sz="2400">
                <a:solidFill>
                  <a:srgbClr val="FF0000"/>
                </a:solidFill>
              </a:rPr>
              <a:t>Dahhan</a:t>
            </a:r>
            <a:endParaRPr b="1" dirty="0" lang="en-US" sz="2400">
              <a:solidFill>
                <a:srgbClr val="FF0000"/>
              </a:solidFill>
            </a:endParaRPr>
          </a:p>
          <a:p>
            <a:pPr defTabSz="609585"/>
            <a:r>
              <a:rPr b="1" dirty="0" lang="en-US" sz="2400" u="sng">
                <a:solidFill>
                  <a:srgbClr val="006600"/>
                </a:solidFill>
              </a:rPr>
              <a:t>Wayne and Gayle Endowed Chair in Energy</a:t>
            </a:r>
          </a:p>
          <a:p>
            <a:pPr defTabSz="609585"/>
            <a:r>
              <a:rPr b="1" dirty="0" lang="en-US" sz="2400" u="sng">
                <a:solidFill>
                  <a:srgbClr val="000099"/>
                </a:solidFill>
              </a:rPr>
              <a:t>Curators’ Distinguished Professor </a:t>
            </a:r>
            <a:r>
              <a:rPr b="1" dirty="0" lang="en-US" sz="2400">
                <a:solidFill>
                  <a:srgbClr val="000099"/>
                </a:solidFill>
              </a:rPr>
              <a:t>of Chemical &amp; Biochemical Engineering and of Nuclear Engineering</a:t>
            </a:r>
          </a:p>
          <a:p>
            <a:pPr defTabSz="609585"/>
            <a:r>
              <a:rPr b="1" dirty="0" lang="en-US" sz="2400" u="sng">
                <a:solidFill>
                  <a:srgbClr val="000099"/>
                </a:solidFill>
              </a:rPr>
              <a:t>College of Engineering and Computing Distinguished Professor</a:t>
            </a:r>
          </a:p>
          <a:p>
            <a:pPr defTabSz="609585"/>
            <a:r>
              <a:rPr b="1" dirty="0" lang="en-US" sz="2400" u="sng">
                <a:solidFill>
                  <a:srgbClr val="008000"/>
                </a:solidFill>
              </a:rPr>
              <a:t>Affiliated Professor</a:t>
            </a:r>
            <a:r>
              <a:rPr b="1" dirty="0" lang="en-US" sz="2400">
                <a:solidFill>
                  <a:srgbClr val="008000"/>
                </a:solidFill>
              </a:rPr>
              <a:t>, Mohammed VI Poly Technic Univ. (UM6P)</a:t>
            </a:r>
            <a:endParaRPr b="1" dirty="0" lang="en-US" sz="2400" u="sng">
              <a:solidFill>
                <a:srgbClr val="000099"/>
              </a:solidFill>
            </a:endParaRPr>
          </a:p>
          <a:p>
            <a:pPr defTabSz="609585"/>
            <a:r>
              <a:rPr b="1" dirty="0" lang="en-US" sz="2400" u="sng">
                <a:solidFill>
                  <a:srgbClr val="000099"/>
                </a:solidFill>
              </a:rPr>
              <a:t>Former Department chair (Jan. 2009 – June 2019)</a:t>
            </a:r>
          </a:p>
          <a:p>
            <a:pPr defTabSz="609585"/>
            <a:r>
              <a:rPr b="1" dirty="0" err="1" lang="en-US" sz="2400">
                <a:solidFill>
                  <a:srgbClr val="FF0000"/>
                </a:solidFill>
              </a:rPr>
              <a:t>AIChE</a:t>
            </a:r>
            <a:r>
              <a:rPr b="1" dirty="0" lang="en-US" sz="2400">
                <a:solidFill>
                  <a:srgbClr val="FF0000"/>
                </a:solidFill>
              </a:rPr>
              <a:t> Fellow</a:t>
            </a:r>
          </a:p>
          <a:p>
            <a:pPr defTabSz="609585"/>
            <a:r>
              <a:rPr b="1" dirty="0" lang="en-US" sz="2400">
                <a:solidFill>
                  <a:srgbClr val="008000"/>
                </a:solidFill>
              </a:rPr>
              <a:t>Missouri S&amp;T</a:t>
            </a:r>
          </a:p>
        </p:txBody>
      </p:sp>
      <p:sp>
        <p:nvSpPr>
          <p:cNvPr id="2" name="TextBox 1"/>
          <p:cNvSpPr txBox="1"/>
          <p:nvPr/>
        </p:nvSpPr>
        <p:spPr>
          <a:xfrm>
            <a:off x="182132" y="8060684"/>
            <a:ext cx="4871191" cy="707886"/>
          </a:xfrm>
          <a:prstGeom prst="rect">
            <a:avLst/>
          </a:prstGeom>
          <a:noFill/>
        </p:spPr>
        <p:txBody>
          <a:bodyPr rtlCol="0" wrap="square">
            <a:spAutoFit/>
          </a:bodyPr>
          <a:lstStyle/>
          <a:p>
            <a:r>
              <a:rPr b="1" dirty="0" lang="en-US" sz="2000">
                <a:solidFill>
                  <a:srgbClr val="FF0000"/>
                </a:solidFill>
              </a:rPr>
              <a:t>Linda and Bipin Doshi Department of Chemical and Biochemical Engineering</a:t>
            </a:r>
          </a:p>
        </p:txBody>
      </p:sp>
      <p:sp>
        <p:nvSpPr>
          <p:cNvPr id="3" name="TextBox 2"/>
          <p:cNvSpPr txBox="1"/>
          <p:nvPr/>
        </p:nvSpPr>
        <p:spPr>
          <a:xfrm>
            <a:off x="5027197" y="7015405"/>
            <a:ext cx="3293844" cy="1200329"/>
          </a:xfrm>
          <a:prstGeom prst="rect">
            <a:avLst/>
          </a:prstGeom>
          <a:noFill/>
        </p:spPr>
        <p:txBody>
          <a:bodyPr rtlCol="0" wrap="square">
            <a:spAutoFit/>
          </a:bodyPr>
          <a:lstStyle/>
          <a:p>
            <a:pPr algn="ctr"/>
            <a:r>
              <a:rPr b="1" dirty="0" lang="en-US" sz="2400">
                <a:solidFill>
                  <a:srgbClr val="FF0000"/>
                </a:solidFill>
              </a:rPr>
              <a:t>Laufer Energy Symposium</a:t>
            </a:r>
          </a:p>
          <a:p>
            <a:pPr algn="ctr"/>
            <a:r>
              <a:rPr b="1" dirty="0" lang="en-US" sz="2400">
                <a:solidFill>
                  <a:srgbClr val="FF0000"/>
                </a:solidFill>
              </a:rPr>
              <a:t>March 30 – April 1, 2023</a:t>
            </a:r>
            <a:r>
              <a:rPr b="1" dirty="0" lang="en-US" sz="2400">
                <a:solidFill>
                  <a:srgbClr val="C00000"/>
                </a:solidFill>
              </a:rPr>
              <a:t> </a:t>
            </a:r>
          </a:p>
        </p:txBody>
      </p:sp>
      <p:sp>
        <p:nvSpPr>
          <p:cNvPr id="23" name="Rectangle 22"/>
          <p:cNvSpPr/>
          <p:nvPr/>
        </p:nvSpPr>
        <p:spPr>
          <a:xfrm>
            <a:off x="95536" y="1001119"/>
            <a:ext cx="11980487" cy="5956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r>
              <a:rPr b="1" dirty="0" lang="en-US" sz="2400">
                <a:solidFill>
                  <a:srgbClr val="FF0000"/>
                </a:solidFill>
              </a:rPr>
              <a:t>Multiphase Flows &amp; Reactors Engineering &amp; Education Laboratory (</a:t>
            </a:r>
            <a:r>
              <a:rPr b="1" dirty="0" err="1" lang="en-US" sz="2400">
                <a:solidFill>
                  <a:srgbClr val="FF0000"/>
                </a:solidFill>
              </a:rPr>
              <a:t>mFReel</a:t>
            </a:r>
            <a:r>
              <a:rPr b="1" dirty="0" lang="en-US" sz="2400">
                <a:solidFill>
                  <a:srgbClr val="FF0000"/>
                </a:solidFill>
              </a:rPr>
              <a:t>)</a:t>
            </a:r>
          </a:p>
        </p:txBody>
      </p:sp>
      <p:sp>
        <p:nvSpPr>
          <p:cNvPr id="5" name="TextBox 4"/>
          <p:cNvSpPr txBox="1"/>
          <p:nvPr/>
        </p:nvSpPr>
        <p:spPr>
          <a:xfrm>
            <a:off x="9621315" y="7223706"/>
            <a:ext cx="979606" cy="523220"/>
          </a:xfrm>
          <a:prstGeom prst="rect">
            <a:avLst/>
          </a:prstGeom>
          <a:noFill/>
        </p:spPr>
        <p:txBody>
          <a:bodyPr rtlCol="0" wrap="square">
            <a:spAutoFit/>
          </a:bodyPr>
          <a:lstStyle/>
          <a:p>
            <a:r>
              <a:rPr b="1" dirty="0" lang="en-US" sz="2800"/>
              <a:t>Rolla</a:t>
            </a:r>
          </a:p>
        </p:txBody>
      </p:sp>
      <p:sp>
        <p:nvSpPr>
          <p:cNvPr id="6" name="TextBox 5"/>
          <p:cNvSpPr txBox="1"/>
          <p:nvPr/>
        </p:nvSpPr>
        <p:spPr>
          <a:xfrm>
            <a:off x="545909" y="7691282"/>
            <a:ext cx="3261815" cy="400110"/>
          </a:xfrm>
          <a:prstGeom prst="rect">
            <a:avLst/>
          </a:prstGeom>
          <a:noFill/>
        </p:spPr>
        <p:txBody>
          <a:bodyPr rtlCol="0" wrap="square">
            <a:spAutoFit/>
          </a:bodyPr>
          <a:lstStyle/>
          <a:p>
            <a:r>
              <a:rPr b="1" dirty="0" err="1" lang="en-US" sz="2000"/>
              <a:t>Bertelsmeyer</a:t>
            </a:r>
            <a:r>
              <a:rPr b="1" dirty="0" lang="en-US" sz="2000"/>
              <a:t> Hall</a:t>
            </a:r>
          </a:p>
        </p:txBody>
      </p:sp>
      <p:sp>
        <p:nvSpPr>
          <p:cNvPr id="20" name="TextBox 19"/>
          <p:cNvSpPr txBox="1"/>
          <p:nvPr/>
        </p:nvSpPr>
        <p:spPr>
          <a:xfrm>
            <a:off x="35255" y="2483888"/>
            <a:ext cx="2257569" cy="1725232"/>
          </a:xfrm>
          <a:prstGeom prst="rect">
            <a:avLst/>
          </a:prstGeom>
          <a:noFill/>
        </p:spPr>
        <p:txBody>
          <a:bodyPr rtlCol="0" wrap="square">
            <a:spAutoFit/>
          </a:bodyPr>
          <a:lstStyle/>
          <a:p>
            <a:pPr>
              <a:lnSpc>
                <a:spcPts val="4500"/>
              </a:lnSpc>
            </a:pPr>
            <a:r>
              <a:rPr b="1" dirty="0" lang="en-US" sz="2400">
                <a:solidFill>
                  <a:srgbClr val="006600"/>
                </a:solidFill>
                <a:latin charset="0" pitchFamily="18" typeface="Times New Roman"/>
                <a:cs charset="0" pitchFamily="18" typeface="Times New Roman"/>
              </a:rPr>
              <a:t>  MISSOURI</a:t>
            </a:r>
          </a:p>
          <a:p>
            <a:pPr>
              <a:lnSpc>
                <a:spcPts val="4500"/>
              </a:lnSpc>
            </a:pPr>
            <a:r>
              <a:rPr b="1" dirty="0" lang="en-US" sz="5700">
                <a:solidFill>
                  <a:srgbClr val="006600"/>
                </a:solidFill>
                <a:latin charset="0" pitchFamily="18" typeface="Times New Roman"/>
                <a:cs charset="0" pitchFamily="18" typeface="Times New Roman"/>
              </a:rPr>
              <a:t> S&amp;T</a:t>
            </a:r>
            <a:endParaRPr b="1" dirty="0" lang="en-US" sz="1400">
              <a:solidFill>
                <a:srgbClr val="006600"/>
              </a:solidFill>
              <a:latin charset="0" pitchFamily="18" typeface="Times New Roman"/>
              <a:cs charset="0" pitchFamily="18" typeface="Times New Roman"/>
            </a:endParaRPr>
          </a:p>
          <a:p>
            <a:r>
              <a:rPr b="1" dirty="0" lang="en-US" sz="1600">
                <a:solidFill>
                  <a:srgbClr val="006600"/>
                </a:solidFill>
                <a:latin charset="0" pitchFamily="18" typeface="Times New Roman"/>
                <a:cs charset="0" pitchFamily="18" typeface="Times New Roman"/>
              </a:rPr>
              <a:t>       University of</a:t>
            </a:r>
          </a:p>
          <a:p>
            <a:pPr algn="ctr"/>
            <a:r>
              <a:rPr b="1" dirty="0" lang="en-US" sz="1600">
                <a:solidFill>
                  <a:srgbClr val="006600"/>
                </a:solidFill>
                <a:latin charset="0" pitchFamily="18" typeface="Times New Roman"/>
                <a:cs charset="0" pitchFamily="18" typeface="Times New Roman"/>
              </a:rPr>
              <a:t>Science &amp; Technology</a:t>
            </a:r>
          </a:p>
        </p:txBody>
      </p:sp>
      <p:pic>
        <p:nvPicPr>
          <p:cNvPr descr="joe2" id="21" name="Picture 4"/>
          <p:cNvPicPr>
            <a:picLocks noChangeArrowheads="1" noChangeAspect="1"/>
          </p:cNvPicPr>
          <p:nvPr/>
        </p:nvPicPr>
        <p:blipFill>
          <a:blip cstate="print" r:embed="rId4"/>
          <a:srcRect/>
          <a:stretch>
            <a:fillRect/>
          </a:stretch>
        </p:blipFill>
        <p:spPr bwMode="auto">
          <a:xfrm>
            <a:off x="2032937" y="2695820"/>
            <a:ext cx="1127668" cy="1408681"/>
          </a:xfrm>
          <a:prstGeom prst="rect">
            <a:avLst/>
          </a:prstGeom>
          <a:noFill/>
          <a:ln w="9525">
            <a:noFill/>
            <a:miter lim="800000"/>
            <a:headEnd/>
            <a:tailEnd/>
          </a:ln>
        </p:spPr>
      </p:pic>
      <p:pic>
        <p:nvPicPr>
          <p:cNvPr id="24" name="Picture 23"/>
          <p:cNvPicPr>
            <a:picLocks noChangeAspect="1"/>
          </p:cNvPicPr>
          <p:nvPr/>
        </p:nvPicPr>
        <p:blipFill>
          <a:blip cstate="print" r:embed="rId5">
            <a:extLst>
              <a:ext uri="{28A0092B-C50C-407E-A947-70E740481C1C}">
                <a14:useLocalDpi xmlns:a14="http://schemas.microsoft.com/office/drawing/2010/main" val="0"/>
              </a:ext>
            </a:extLst>
          </a:blip>
          <a:stretch>
            <a:fillRect/>
          </a:stretch>
        </p:blipFill>
        <p:spPr>
          <a:xfrm>
            <a:off x="51502" y="4336652"/>
            <a:ext cx="5088848" cy="3386328"/>
          </a:xfrm>
          <a:prstGeom prst="rect">
            <a:avLst/>
          </a:prstGeom>
        </p:spPr>
      </p:pic>
      <p:pic>
        <p:nvPicPr>
          <p:cNvPr id="4" name="Image 35">
            <a:extLst>
              <a:ext uri="{FF2B5EF4-FFF2-40B4-BE49-F238E27FC236}">
                <a16:creationId xmlns:a16="http://schemas.microsoft.com/office/drawing/2014/main" id="{C8CFFC80-9D09-9254-297A-9EAE6072852E}"/>
              </a:ext>
            </a:extLst>
          </p:cNvPr>
          <p:cNvPicPr/>
          <p:nvPr/>
        </p:nvPicPr>
        <p:blipFill rotWithShape="1">
          <a:blip r:embed="rId6">
            <a:extLst>
              <a:ext uri="{28A0092B-C50C-407E-A947-70E740481C1C}">
                <a14:useLocalDpi xmlns:a14="http://schemas.microsoft.com/office/drawing/2010/main" val="0"/>
              </a:ext>
            </a:extLst>
          </a:blip>
          <a:srcRect b="-230"/>
          <a:stretch/>
        </p:blipFill>
        <p:spPr bwMode="auto">
          <a:xfrm>
            <a:off x="2964664" y="2704514"/>
            <a:ext cx="2257569" cy="150460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25657844"/>
      </p:ext>
    </p:extLst>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showMasterPhAnim="0">
  <p:cSld>
    <p:spTree>
      <p:nvGrpSpPr>
        <p:cNvPr id="1" name=""/>
        <p:cNvGrpSpPr/>
        <p:nvPr/>
      </p:nvGrpSpPr>
      <p:grpSpPr>
        <a:xfrm>
          <a:off x="0" y="0"/>
          <a:ext cx="0" cy="0"/>
          <a:chOff x="0" y="0"/>
          <a:chExt cx="0" cy="0"/>
        </a:xfrm>
      </p:grpSpPr>
      <p:sp>
        <p:nvSpPr>
          <p:cNvPr id="6147" name="Text Box 15"/>
          <p:cNvSpPr txBox="1">
            <a:spLocks noChangeArrowheads="1"/>
          </p:cNvSpPr>
          <p:nvPr/>
        </p:nvSpPr>
        <p:spPr bwMode="auto">
          <a:xfrm>
            <a:off x="8331200" y="8540751"/>
            <a:ext cx="3860800" cy="369332"/>
          </a:xfrm>
          <a:prstGeom prst="rect">
            <a:avLst/>
          </a:prstGeom>
          <a:noFill/>
          <a:ln w="9525">
            <a:noFill/>
            <a:miter lim="800000"/>
            <a:headEnd/>
            <a:tailEnd/>
          </a:ln>
        </p:spPr>
        <p:txBody>
          <a:bodyPr>
            <a:spAutoFit/>
          </a:bodyPr>
          <a:lstStyle/>
          <a:p>
            <a:pPr indent="-457189" marL="457189">
              <a:lnSpc>
                <a:spcPct val="75000"/>
              </a:lnSpc>
              <a:spcBef>
                <a:spcPct val="35000"/>
              </a:spcBef>
              <a:spcAft>
                <a:spcPct val="10000"/>
              </a:spcAft>
              <a:buClr>
                <a:srgbClr val="CC0000"/>
              </a:buClr>
            </a:pPr>
            <a:r>
              <a:rPr altLang="zh-CN" lang="en-US" sz="2400"/>
              <a:t> </a:t>
            </a:r>
            <a:endParaRPr lang="en-US" sz="2400"/>
          </a:p>
        </p:txBody>
      </p:sp>
      <p:pic>
        <p:nvPicPr>
          <p:cNvPr id="36" name="Picture 6"/>
          <p:cNvPicPr>
            <a:picLocks noChangeArrowheads="1" noChangeAspect="1" noGrp="1"/>
          </p:cNvPicPr>
          <p:nvPr>
            <p:ph idx="1"/>
          </p:nvPr>
        </p:nvPicPr>
        <p:blipFill>
          <a:blip r:embed="rId3"/>
          <a:srcRect b="-30" r="27"/>
          <a:stretch>
            <a:fillRect/>
          </a:stretch>
        </p:blipFill>
        <p:spPr>
          <a:xfrm>
            <a:off x="6219827" y="5958430"/>
            <a:ext cx="5067300" cy="3035869"/>
          </a:xfrm>
        </p:spPr>
      </p:pic>
      <p:sp>
        <p:nvSpPr>
          <p:cNvPr id="38" name="Striped Right Arrow 37"/>
          <p:cNvSpPr/>
          <p:nvPr/>
        </p:nvSpPr>
        <p:spPr>
          <a:xfrm rot="5400000">
            <a:off x="9734549" y="5810251"/>
            <a:ext cx="609600" cy="774700"/>
          </a:xfrm>
          <a:prstGeom prst="stripedRightArrow">
            <a:avLst/>
          </a:prstGeom>
          <a:solidFill>
            <a:srgbClr val="FF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30" name="Rectangle 29"/>
          <p:cNvSpPr/>
          <p:nvPr/>
        </p:nvSpPr>
        <p:spPr>
          <a:xfrm>
            <a:off x="6096000" y="8036005"/>
            <a:ext cx="3454400" cy="1077218"/>
          </a:xfrm>
          <a:prstGeom prst="rect">
            <a:avLst/>
          </a:prstGeom>
        </p:spPr>
        <p:txBody>
          <a:bodyPr wrap="square">
            <a:spAutoFit/>
          </a:bodyPr>
          <a:lstStyle/>
          <a:p>
            <a:r>
              <a:rPr b="1" dirty="0" lang="en-US" sz="1600">
                <a:solidFill>
                  <a:srgbClr val="C00000"/>
                </a:solidFill>
              </a:rPr>
              <a:t>~ 0.9 mm diameter</a:t>
            </a:r>
          </a:p>
          <a:p>
            <a:r>
              <a:rPr b="1" dirty="0" lang="en-US" sz="1600">
                <a:solidFill>
                  <a:srgbClr val="C00000"/>
                </a:solidFill>
              </a:rPr>
              <a:t>~ 11,000 in every pebble</a:t>
            </a:r>
          </a:p>
          <a:p>
            <a:r>
              <a:rPr b="1" dirty="0" lang="en-US" sz="1600">
                <a:solidFill>
                  <a:srgbClr val="C00000"/>
                </a:solidFill>
              </a:rPr>
              <a:t>~10</a:t>
            </a:r>
            <a:r>
              <a:rPr b="1" baseline="30000" dirty="0" lang="en-US" sz="1600">
                <a:solidFill>
                  <a:srgbClr val="C00000"/>
                </a:solidFill>
              </a:rPr>
              <a:t>9 </a:t>
            </a:r>
            <a:r>
              <a:rPr b="1" dirty="0" lang="en-US" sz="1600">
                <a:solidFill>
                  <a:srgbClr val="C00000"/>
                </a:solidFill>
              </a:rPr>
              <a:t>microspheres in core</a:t>
            </a:r>
          </a:p>
          <a:p>
            <a:r>
              <a:rPr b="1" dirty="0" lang="en-US" sz="1600">
                <a:solidFill>
                  <a:srgbClr val="C00000"/>
                </a:solidFill>
              </a:rPr>
              <a:t>TRISO acts as a pressure vessel</a:t>
            </a:r>
          </a:p>
        </p:txBody>
      </p:sp>
      <p:grpSp>
        <p:nvGrpSpPr>
          <p:cNvPr id="17" name="Group 16"/>
          <p:cNvGrpSpPr/>
          <p:nvPr/>
        </p:nvGrpSpPr>
        <p:grpSpPr>
          <a:xfrm>
            <a:off x="22226" y="1413471"/>
            <a:ext cx="7010401" cy="7620001"/>
            <a:chOff x="-1" y="1142998"/>
            <a:chExt cx="5257801" cy="5715001"/>
          </a:xfrm>
        </p:grpSpPr>
        <p:pic>
          <p:nvPicPr>
            <p:cNvPr id="31" name="Picture 30"/>
            <p:cNvPicPr/>
            <p:nvPr/>
          </p:nvPicPr>
          <p:blipFill>
            <a:blip cstate="print" r:embed="rId4"/>
            <a:srcRect/>
            <a:stretch>
              <a:fillRect/>
            </a:stretch>
          </p:blipFill>
          <p:spPr bwMode="auto">
            <a:xfrm>
              <a:off x="-1" y="1142998"/>
              <a:ext cx="4676775" cy="5715001"/>
            </a:xfrm>
            <a:prstGeom prst="rect">
              <a:avLst/>
            </a:prstGeom>
            <a:noFill/>
            <a:ln w="9525">
              <a:noFill/>
              <a:miter lim="800000"/>
              <a:headEnd/>
              <a:tailEnd/>
            </a:ln>
          </p:spPr>
        </p:pic>
        <p:grpSp>
          <p:nvGrpSpPr>
            <p:cNvPr id="16" name="Group 15"/>
            <p:cNvGrpSpPr/>
            <p:nvPr/>
          </p:nvGrpSpPr>
          <p:grpSpPr>
            <a:xfrm>
              <a:off x="3505200" y="2971800"/>
              <a:ext cx="1752600" cy="2082716"/>
              <a:chOff x="3505200" y="2971800"/>
              <a:chExt cx="1752600" cy="2082716"/>
            </a:xfrm>
          </p:grpSpPr>
          <p:sp>
            <p:nvSpPr>
              <p:cNvPr id="13" name="Text Box 13"/>
              <p:cNvSpPr txBox="1">
                <a:spLocks noChangeArrowheads="1"/>
              </p:cNvSpPr>
              <p:nvPr/>
            </p:nvSpPr>
            <p:spPr bwMode="auto">
              <a:xfrm>
                <a:off x="3962400" y="3914775"/>
                <a:ext cx="1143000" cy="253916"/>
              </a:xfrm>
              <a:prstGeom prst="rect">
                <a:avLst/>
              </a:prstGeom>
              <a:noFill/>
              <a:ln w="9525">
                <a:noFill/>
                <a:miter lim="800000"/>
                <a:headEnd/>
                <a:tailEnd/>
              </a:ln>
            </p:spPr>
            <p:txBody>
              <a:bodyPr>
                <a:spAutoFit/>
              </a:bodyPr>
              <a:lstStyle/>
              <a:p>
                <a:pPr>
                  <a:spcBef>
                    <a:spcPct val="50000"/>
                  </a:spcBef>
                </a:pPr>
                <a:r>
                  <a:rPr b="1" dirty="0" lang="en-US" sz="1600">
                    <a:solidFill>
                      <a:srgbClr val="00B0F0"/>
                    </a:solidFill>
                  </a:rPr>
                  <a:t>~ 450-500 </a:t>
                </a:r>
                <a:r>
                  <a:rPr b="1" baseline="30000" dirty="0" err="1" lang="en-US" sz="1600">
                    <a:solidFill>
                      <a:srgbClr val="00B0F0"/>
                    </a:solidFill>
                  </a:rPr>
                  <a:t>o</a:t>
                </a:r>
                <a:r>
                  <a:rPr b="1" dirty="0" err="1" lang="en-US" sz="1600">
                    <a:solidFill>
                      <a:srgbClr val="00B0F0"/>
                    </a:solidFill>
                  </a:rPr>
                  <a:t>C</a:t>
                </a:r>
                <a:endParaRPr b="1" dirty="0" lang="en-US" sz="1600">
                  <a:solidFill>
                    <a:srgbClr val="00B0F0"/>
                  </a:solidFill>
                </a:endParaRPr>
              </a:p>
            </p:txBody>
          </p:sp>
          <p:sp>
            <p:nvSpPr>
              <p:cNvPr id="14" name="Text Box 13"/>
              <p:cNvSpPr txBox="1">
                <a:spLocks noChangeArrowheads="1"/>
              </p:cNvSpPr>
              <p:nvPr/>
            </p:nvSpPr>
            <p:spPr bwMode="auto">
              <a:xfrm>
                <a:off x="3771900" y="4800600"/>
                <a:ext cx="800100" cy="253916"/>
              </a:xfrm>
              <a:prstGeom prst="rect">
                <a:avLst/>
              </a:prstGeom>
              <a:noFill/>
              <a:ln w="9525">
                <a:noFill/>
                <a:miter lim="800000"/>
                <a:headEnd/>
                <a:tailEnd/>
              </a:ln>
            </p:spPr>
            <p:txBody>
              <a:bodyPr>
                <a:spAutoFit/>
              </a:bodyPr>
              <a:lstStyle/>
              <a:p>
                <a:pPr>
                  <a:spcBef>
                    <a:spcPct val="50000"/>
                  </a:spcBef>
                </a:pPr>
                <a:r>
                  <a:rPr b="1" dirty="0" lang="en-US" sz="1600">
                    <a:solidFill>
                      <a:srgbClr val="FF0000"/>
                    </a:solidFill>
                  </a:rPr>
                  <a:t>~ 900 </a:t>
                </a:r>
                <a:r>
                  <a:rPr b="1" baseline="30000" dirty="0" err="1" lang="en-US" sz="1600">
                    <a:solidFill>
                      <a:srgbClr val="FF0000"/>
                    </a:solidFill>
                  </a:rPr>
                  <a:t>o</a:t>
                </a:r>
                <a:r>
                  <a:rPr b="1" dirty="0" err="1" lang="en-US" sz="1600">
                    <a:solidFill>
                      <a:srgbClr val="FF0000"/>
                    </a:solidFill>
                  </a:rPr>
                  <a:t>C</a:t>
                </a:r>
                <a:endParaRPr b="1" dirty="0" lang="en-US" sz="1600">
                  <a:solidFill>
                    <a:srgbClr val="FF0000"/>
                  </a:solidFill>
                </a:endParaRPr>
              </a:p>
            </p:txBody>
          </p:sp>
          <p:sp>
            <p:nvSpPr>
              <p:cNvPr id="15" name="Text Box 13"/>
              <p:cNvSpPr txBox="1">
                <a:spLocks noChangeArrowheads="1"/>
              </p:cNvSpPr>
              <p:nvPr/>
            </p:nvSpPr>
            <p:spPr bwMode="auto">
              <a:xfrm>
                <a:off x="3505200" y="2971800"/>
                <a:ext cx="1752600" cy="438581"/>
              </a:xfrm>
              <a:prstGeom prst="rect">
                <a:avLst/>
              </a:prstGeom>
              <a:solidFill>
                <a:srgbClr val="FFC000"/>
              </a:solidFill>
              <a:ln w="9525">
                <a:noFill/>
                <a:miter lim="800000"/>
                <a:headEnd/>
                <a:tailEnd/>
              </a:ln>
            </p:spPr>
            <p:txBody>
              <a:bodyPr wrap="square">
                <a:spAutoFit/>
              </a:bodyPr>
              <a:lstStyle/>
              <a:p>
                <a:r>
                  <a:rPr b="1" dirty="0" lang="en-US" sz="1600"/>
                  <a:t>~ 7 </a:t>
                </a:r>
                <a:r>
                  <a:rPr b="1" dirty="0" err="1" lang="en-US" sz="1600"/>
                  <a:t>MPa</a:t>
                </a:r>
                <a:r>
                  <a:rPr b="1" dirty="0" lang="en-US" sz="1600"/>
                  <a:t> and 120 kg/s</a:t>
                </a:r>
              </a:p>
              <a:p>
                <a:r>
                  <a:rPr b="1" dirty="0" lang="en-US" sz="1600"/>
                  <a:t> </a:t>
                </a:r>
                <a:r>
                  <a:rPr b="1" dirty="0" lang="en-US" sz="1333"/>
                  <a:t>(100% power)</a:t>
                </a:r>
              </a:p>
            </p:txBody>
          </p:sp>
        </p:grpSp>
      </p:grpSp>
      <p:pic>
        <p:nvPicPr>
          <p:cNvPr id="18" name="Picture 17"/>
          <p:cNvPicPr/>
          <p:nvPr/>
        </p:nvPicPr>
        <p:blipFill>
          <a:blip r:embed="rId5"/>
          <a:stretch>
            <a:fillRect/>
          </a:stretch>
        </p:blipFill>
        <p:spPr>
          <a:xfrm>
            <a:off x="7266200" y="1422400"/>
            <a:ext cx="4824201" cy="4479894"/>
          </a:xfrm>
          <a:prstGeom prst="rect">
            <a:avLst/>
          </a:prstGeom>
        </p:spPr>
      </p:pic>
      <p:sp>
        <p:nvSpPr>
          <p:cNvPr id="19" name="TextBox 18"/>
          <p:cNvSpPr txBox="1"/>
          <p:nvPr/>
        </p:nvSpPr>
        <p:spPr>
          <a:xfrm>
            <a:off x="7358679" y="2002445"/>
            <a:ext cx="1328999" cy="385537"/>
          </a:xfrm>
          <a:prstGeom prst="rect">
            <a:avLst/>
          </a:prstGeom>
          <a:noFill/>
          <a:ln w="38100">
            <a:solidFill>
              <a:srgbClr val="FF0000"/>
            </a:solidFill>
          </a:ln>
        </p:spPr>
        <p:txBody>
          <a:bodyPr rtlCol="0" wrap="square">
            <a:spAutoFit/>
          </a:bodyPr>
          <a:lstStyle/>
          <a:p>
            <a:endParaRPr dirty="0" lang="en-US" sz="2400"/>
          </a:p>
        </p:txBody>
      </p:sp>
      <p:sp>
        <p:nvSpPr>
          <p:cNvPr id="20" name="TextBox 19"/>
          <p:cNvSpPr txBox="1"/>
          <p:nvPr/>
        </p:nvSpPr>
        <p:spPr>
          <a:xfrm>
            <a:off x="8747128" y="1508797"/>
            <a:ext cx="1768470" cy="369332"/>
          </a:xfrm>
          <a:prstGeom prst="rect">
            <a:avLst/>
          </a:prstGeom>
          <a:solidFill>
            <a:srgbClr val="FFFF00"/>
          </a:solidFill>
        </p:spPr>
        <p:txBody>
          <a:bodyPr rtlCol="0" wrap="square">
            <a:spAutoFit/>
          </a:bodyPr>
          <a:lstStyle/>
          <a:p>
            <a:r>
              <a:rPr dirty="0" lang="en-US"/>
              <a:t>Upper plenum</a:t>
            </a:r>
          </a:p>
        </p:txBody>
      </p:sp>
      <p:sp>
        <p:nvSpPr>
          <p:cNvPr id="22" name="TextBox 21"/>
          <p:cNvSpPr txBox="1"/>
          <p:nvPr/>
        </p:nvSpPr>
        <p:spPr>
          <a:xfrm>
            <a:off x="8409578" y="5136960"/>
            <a:ext cx="982617" cy="646331"/>
          </a:xfrm>
          <a:prstGeom prst="rect">
            <a:avLst/>
          </a:prstGeom>
          <a:solidFill>
            <a:srgbClr val="FFFF00"/>
          </a:solidFill>
        </p:spPr>
        <p:txBody>
          <a:bodyPr rtlCol="0" wrap="square">
            <a:spAutoFit/>
          </a:bodyPr>
          <a:lstStyle/>
          <a:p>
            <a:r>
              <a:rPr dirty="0" lang="en-US"/>
              <a:t>Lower plenum</a:t>
            </a:r>
          </a:p>
        </p:txBody>
      </p:sp>
      <p:sp>
        <p:nvSpPr>
          <p:cNvPr id="23" name="TextBox 22"/>
          <p:cNvSpPr txBox="1"/>
          <p:nvPr/>
        </p:nvSpPr>
        <p:spPr>
          <a:xfrm>
            <a:off x="6826867" y="3350996"/>
            <a:ext cx="765905" cy="369332"/>
          </a:xfrm>
          <a:prstGeom prst="rect">
            <a:avLst/>
          </a:prstGeom>
          <a:solidFill>
            <a:srgbClr val="FFFF00"/>
          </a:solidFill>
        </p:spPr>
        <p:txBody>
          <a:bodyPr rtlCol="0" wrap="square">
            <a:spAutoFit/>
          </a:bodyPr>
          <a:lstStyle/>
          <a:p>
            <a:r>
              <a:rPr dirty="0" lang="en-US"/>
              <a:t>Core</a:t>
            </a:r>
          </a:p>
        </p:txBody>
      </p:sp>
      <p:sp>
        <p:nvSpPr>
          <p:cNvPr id="24" name="Striped Right Arrow 23"/>
          <p:cNvSpPr/>
          <p:nvPr/>
        </p:nvSpPr>
        <p:spPr>
          <a:xfrm rot="3384953">
            <a:off x="6025711" y="5395563"/>
            <a:ext cx="609600" cy="774700"/>
          </a:xfrm>
          <a:prstGeom prst="stripedRightArrow">
            <a:avLst/>
          </a:prstGeom>
          <a:solidFill>
            <a:srgbClr val="FF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2" name="TextBox 1"/>
          <p:cNvSpPr txBox="1"/>
          <p:nvPr/>
        </p:nvSpPr>
        <p:spPr>
          <a:xfrm>
            <a:off x="222069" y="4144261"/>
            <a:ext cx="1018902" cy="646331"/>
          </a:xfrm>
          <a:prstGeom prst="rect">
            <a:avLst/>
          </a:prstGeom>
          <a:noFill/>
        </p:spPr>
        <p:txBody>
          <a:bodyPr rtlCol="0" wrap="square">
            <a:spAutoFit/>
          </a:bodyPr>
          <a:lstStyle/>
          <a:p>
            <a:r>
              <a:rPr b="1" dirty="0" lang="en-US">
                <a:solidFill>
                  <a:srgbClr val="C00000"/>
                </a:solidFill>
              </a:rPr>
              <a:t>Pebble Bed</a:t>
            </a:r>
          </a:p>
        </p:txBody>
      </p:sp>
      <p:sp>
        <p:nvSpPr>
          <p:cNvPr id="3" name="TextBox 2"/>
          <p:cNvSpPr txBox="1"/>
          <p:nvPr/>
        </p:nvSpPr>
        <p:spPr>
          <a:xfrm>
            <a:off x="10998928" y="4930504"/>
            <a:ext cx="1378858" cy="646331"/>
          </a:xfrm>
          <a:prstGeom prst="rect">
            <a:avLst/>
          </a:prstGeom>
          <a:noFill/>
        </p:spPr>
        <p:txBody>
          <a:bodyPr rtlCol="0" wrap="square">
            <a:spAutoFit/>
          </a:bodyPr>
          <a:lstStyle/>
          <a:p>
            <a:r>
              <a:rPr b="1" dirty="0" lang="en-US">
                <a:solidFill>
                  <a:srgbClr val="C00000"/>
                </a:solidFill>
              </a:rPr>
              <a:t>Prismatic Block</a:t>
            </a:r>
          </a:p>
        </p:txBody>
      </p:sp>
      <p:sp>
        <p:nvSpPr>
          <p:cNvPr id="25" name="TextBox 24"/>
          <p:cNvSpPr txBox="1"/>
          <p:nvPr/>
        </p:nvSpPr>
        <p:spPr>
          <a:xfrm>
            <a:off x="1610421" y="4221856"/>
            <a:ext cx="765905" cy="369332"/>
          </a:xfrm>
          <a:prstGeom prst="rect">
            <a:avLst/>
          </a:prstGeom>
          <a:solidFill>
            <a:srgbClr val="FFFF00"/>
          </a:solidFill>
        </p:spPr>
        <p:txBody>
          <a:bodyPr rtlCol="0" wrap="square">
            <a:spAutoFit/>
          </a:bodyPr>
          <a:lstStyle/>
          <a:p>
            <a:r>
              <a:rPr dirty="0" lang="en-US"/>
              <a:t>Core</a:t>
            </a:r>
          </a:p>
        </p:txBody>
      </p:sp>
      <p:sp>
        <p:nvSpPr>
          <p:cNvPr id="6" name="TextBox 5"/>
          <p:cNvSpPr txBox="1"/>
          <p:nvPr/>
        </p:nvSpPr>
        <p:spPr>
          <a:xfrm>
            <a:off x="4937760" y="2387982"/>
            <a:ext cx="2420919" cy="461665"/>
          </a:xfrm>
          <a:prstGeom prst="rect">
            <a:avLst/>
          </a:prstGeom>
          <a:noFill/>
        </p:spPr>
        <p:txBody>
          <a:bodyPr rtlCol="0" wrap="square">
            <a:spAutoFit/>
          </a:bodyPr>
          <a:lstStyle/>
          <a:p>
            <a:r>
              <a:rPr b="1" dirty="0" lang="en-US" sz="2400"/>
              <a:t>GAS COOLED-He</a:t>
            </a:r>
          </a:p>
        </p:txBody>
      </p:sp>
      <p:pic>
        <p:nvPicPr>
          <p:cNvPr descr="S:\Desktop\IV Gen Reactors\7936cover_reactor.jpg" id="27" name="Picture 26"/>
          <p:cNvPicPr>
            <a:picLocks noChangeArrowheads="1" noChangeAspect="1"/>
          </p:cNvPicPr>
          <p:nvPr/>
        </p:nvPicPr>
        <p:blipFill>
          <a:blip r:embed="rId6"/>
          <a:srcRect/>
          <a:stretch>
            <a:fillRect/>
          </a:stretch>
        </p:blipFill>
        <p:spPr bwMode="auto">
          <a:xfrm>
            <a:off x="74779" y="4809170"/>
            <a:ext cx="1313481" cy="1633842"/>
          </a:xfrm>
          <a:prstGeom prst="rect">
            <a:avLst/>
          </a:prstGeom>
          <a:noFill/>
        </p:spPr>
      </p:pic>
      <p:sp>
        <p:nvSpPr>
          <p:cNvPr id="7" name="TextBox 6">
            <a:extLst>
              <a:ext uri="{FF2B5EF4-FFF2-40B4-BE49-F238E27FC236}">
                <a16:creationId xmlns:a16="http://schemas.microsoft.com/office/drawing/2014/main" id="{2FDEE989-6D69-4E78-A0F3-9B1862556499}"/>
              </a:ext>
            </a:extLst>
          </p:cNvPr>
          <p:cNvSpPr txBox="1"/>
          <p:nvPr/>
        </p:nvSpPr>
        <p:spPr>
          <a:xfrm>
            <a:off x="5051426" y="1133760"/>
            <a:ext cx="1778001" cy="369332"/>
          </a:xfrm>
          <a:prstGeom prst="rect">
            <a:avLst/>
          </a:prstGeom>
          <a:noFill/>
        </p:spPr>
        <p:txBody>
          <a:bodyPr rtlCol="0" wrap="square">
            <a:spAutoFit/>
          </a:bodyPr>
          <a:lstStyle/>
          <a:p>
            <a:r>
              <a:rPr b="1" dirty="0" lang="en-US">
                <a:solidFill>
                  <a:srgbClr val="C00000"/>
                </a:solidFill>
                <a:latin charset="0" panose="02020603050405020304" pitchFamily="18" typeface="Times New Roman"/>
                <a:cs charset="0" pitchFamily="34" typeface="Arial"/>
                <a:sym charset="0" typeface="Arial"/>
              </a:rPr>
              <a:t>(</a:t>
            </a:r>
            <a:r>
              <a:rPr b="1" dirty="0" lang="en-US" sz="1800">
                <a:solidFill>
                  <a:srgbClr val="C00000"/>
                </a:solidFill>
                <a:latin charset="0" panose="02020603050405020304" pitchFamily="18" typeface="Times New Roman"/>
                <a:cs charset="0" panose="02020603050405020304" pitchFamily="18" typeface="Times New Roman"/>
              </a:rPr>
              <a:t>$5.2M – DOE)</a:t>
            </a:r>
            <a:endParaRPr dirty="0" lang="en-US"/>
          </a:p>
        </p:txBody>
      </p:sp>
      <p:sp>
        <p:nvSpPr>
          <p:cNvPr id="9" name="Rectangle 8">
            <a:extLst>
              <a:ext uri="{FF2B5EF4-FFF2-40B4-BE49-F238E27FC236}">
                <a16:creationId xmlns:a16="http://schemas.microsoft.com/office/drawing/2014/main" id="{F77DB618-B32D-4E48-AC72-02317B38CE74}"/>
              </a:ext>
            </a:extLst>
          </p:cNvPr>
          <p:cNvSpPr/>
          <p:nvPr/>
        </p:nvSpPr>
        <p:spPr>
          <a:xfrm>
            <a:off x="10202091" y="6628829"/>
            <a:ext cx="1888310" cy="609600"/>
          </a:xfrm>
          <a:prstGeom prst="rect">
            <a:avLst/>
          </a:prstGeom>
        </p:spPr>
        <p:style>
          <a:lnRef idx="1">
            <a:schemeClr val="accent1"/>
          </a:lnRef>
          <a:fillRef idx="3">
            <a:schemeClr val="accent1"/>
          </a:fillRef>
          <a:effectRef idx="2">
            <a:schemeClr val="accent1"/>
          </a:effectRef>
          <a:fontRef idx="minor">
            <a:schemeClr val="lt1"/>
          </a:fontRef>
        </p:style>
        <p:txBody>
          <a:bodyPr anchor="ctr" rtlCol="0"/>
          <a:lstStyle/>
          <a:p>
            <a:r>
              <a:rPr b="1" lang="en-US">
                <a:solidFill>
                  <a:srgbClr val="C00000"/>
                </a:solidFill>
              </a:rPr>
              <a:t>TRISO Nuclear Fuel Particles</a:t>
            </a:r>
            <a:endParaRPr b="1" dirty="0" lang="en-US">
              <a:solidFill>
                <a:srgbClr val="C00000"/>
              </a:solidFill>
            </a:endParaRPr>
          </a:p>
        </p:txBody>
      </p:sp>
      <p:sp>
        <p:nvSpPr>
          <p:cNvPr id="10" name="Rectangle 9">
            <a:extLst>
              <a:ext uri="{FF2B5EF4-FFF2-40B4-BE49-F238E27FC236}">
                <a16:creationId xmlns:a16="http://schemas.microsoft.com/office/drawing/2014/main" id="{0C3CF6F3-CE6A-4116-96CA-5A2D3554A933}"/>
              </a:ext>
            </a:extLst>
          </p:cNvPr>
          <p:cNvSpPr/>
          <p:nvPr/>
        </p:nvSpPr>
        <p:spPr>
          <a:xfrm>
            <a:off x="7772401" y="1133759"/>
            <a:ext cx="3840480" cy="288641"/>
          </a:xfrm>
          <a:prstGeom prst="rect">
            <a:avLst/>
          </a:prstGeom>
        </p:spPr>
        <p:style>
          <a:lnRef idx="1">
            <a:schemeClr val="accent1"/>
          </a:lnRef>
          <a:fillRef idx="3">
            <a:schemeClr val="accent1"/>
          </a:fillRef>
          <a:effectRef idx="2">
            <a:schemeClr val="accent1"/>
          </a:effectRef>
          <a:fontRef idx="minor">
            <a:schemeClr val="lt1"/>
          </a:fontRef>
        </p:style>
        <p:txBody>
          <a:bodyPr anchor="ctr" rtlCol="0"/>
          <a:lstStyle/>
          <a:p>
            <a:r>
              <a:rPr b="1" lang="en-US" sz="1800">
                <a:solidFill>
                  <a:srgbClr val="C00000"/>
                </a:solidFill>
                <a:latin charset="0" panose="02020603050405020304" pitchFamily="18" typeface="Times New Roman"/>
                <a:cs charset="0" panose="02020603050405020304" pitchFamily="18" typeface="Times New Roman"/>
              </a:rPr>
              <a:t>Prismatic Modular Reactor (PMRs)</a:t>
            </a:r>
            <a:endParaRPr dirty="0" lang="en-US"/>
          </a:p>
        </p:txBody>
      </p:sp>
      <p:sp>
        <p:nvSpPr>
          <p:cNvPr id="11" name="Rectangle 10">
            <a:extLst>
              <a:ext uri="{FF2B5EF4-FFF2-40B4-BE49-F238E27FC236}">
                <a16:creationId xmlns:a16="http://schemas.microsoft.com/office/drawing/2014/main" id="{CD4E76CE-55BA-45D1-B383-E9F480AC3D24}"/>
              </a:ext>
            </a:extLst>
          </p:cNvPr>
          <p:cNvSpPr/>
          <p:nvPr/>
        </p:nvSpPr>
        <p:spPr>
          <a:xfrm>
            <a:off x="222069" y="1227909"/>
            <a:ext cx="3657600" cy="275183"/>
          </a:xfrm>
          <a:prstGeom prst="rect">
            <a:avLst/>
          </a:prstGeom>
        </p:spPr>
        <p:style>
          <a:lnRef idx="1">
            <a:schemeClr val="accent1"/>
          </a:lnRef>
          <a:fillRef idx="3">
            <a:schemeClr val="accent1"/>
          </a:fillRef>
          <a:effectRef idx="2">
            <a:schemeClr val="accent1"/>
          </a:effectRef>
          <a:fontRef idx="minor">
            <a:schemeClr val="lt1"/>
          </a:fontRef>
        </p:style>
        <p:txBody>
          <a:bodyPr anchor="ctr" rtlCol="0"/>
          <a:lstStyle/>
          <a:p>
            <a:pPr algn="ctr"/>
            <a:r>
              <a:rPr altLang="zh-CN" b="1" lang="en-US" sz="1800">
                <a:solidFill>
                  <a:srgbClr val="C00000"/>
                </a:solidFill>
                <a:cs charset="0" pitchFamily="34" typeface="Arial"/>
                <a:sym charset="0" typeface="Arial"/>
              </a:rPr>
              <a:t>Pebble Bed</a:t>
            </a:r>
            <a:r>
              <a:rPr altLang="zh-CN" b="1" lang="en-US" sz="1800">
                <a:solidFill>
                  <a:srgbClr val="C00000"/>
                </a:solidFill>
                <a:ea typeface="+mn-ea"/>
                <a:cs charset="0" pitchFamily="34" typeface="Arial"/>
                <a:sym charset="0" typeface="Arial"/>
              </a:rPr>
              <a:t> Reactors (PBRs)</a:t>
            </a:r>
            <a:endParaRPr lang="en-US"/>
          </a:p>
        </p:txBody>
      </p:sp>
    </p:spTree>
    <p:extLst>
      <p:ext uri="{BB962C8B-B14F-4D97-AF65-F5344CB8AC3E}">
        <p14:creationId xmlns:p14="http://schemas.microsoft.com/office/powerpoint/2010/main" val="87887532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2188" y="444140"/>
            <a:ext cx="5626698" cy="4309665"/>
          </a:xfrm>
          <a:prstGeom prst="rect">
            <a:avLst/>
          </a:prstGeom>
        </p:spPr>
      </p:pic>
      <p:sp>
        <p:nvSpPr>
          <p:cNvPr id="5" name="TextBox 4"/>
          <p:cNvSpPr txBox="1"/>
          <p:nvPr/>
        </p:nvSpPr>
        <p:spPr>
          <a:xfrm>
            <a:off x="235129" y="52250"/>
            <a:ext cx="6165669" cy="646331"/>
          </a:xfrm>
          <a:prstGeom prst="rect">
            <a:avLst/>
          </a:prstGeom>
          <a:noFill/>
        </p:spPr>
        <p:txBody>
          <a:bodyPr wrap="square" rtlCol="0">
            <a:spAutoFit/>
          </a:bodyPr>
          <a:lstStyle/>
          <a:p>
            <a:r>
              <a:rPr lang="en-US" b="1" dirty="0">
                <a:solidFill>
                  <a:srgbClr val="C00000"/>
                </a:solidFill>
              </a:rPr>
              <a:t>Pebble Bed Nuclear Reactors Advancement on Thermal Hydraulic</a:t>
            </a:r>
          </a:p>
        </p:txBody>
      </p:sp>
      <p:pic>
        <p:nvPicPr>
          <p:cNvPr id="7" name="Picture 6"/>
          <p:cNvPicPr>
            <a:picLocks noChangeAspect="1"/>
          </p:cNvPicPr>
          <p:nvPr/>
        </p:nvPicPr>
        <p:blipFill>
          <a:blip r:embed="rId3"/>
          <a:stretch>
            <a:fillRect/>
          </a:stretch>
        </p:blipFill>
        <p:spPr>
          <a:xfrm>
            <a:off x="258944" y="5002002"/>
            <a:ext cx="5313341" cy="4033962"/>
          </a:xfrm>
          <a:prstGeom prst="rect">
            <a:avLst/>
          </a:prstGeom>
        </p:spPr>
      </p:pic>
      <p:pic>
        <p:nvPicPr>
          <p:cNvPr id="10" name="Picture 9"/>
          <p:cNvPicPr>
            <a:picLocks noChangeAspect="1"/>
          </p:cNvPicPr>
          <p:nvPr/>
        </p:nvPicPr>
        <p:blipFill>
          <a:blip r:embed="rId4"/>
          <a:stretch>
            <a:fillRect/>
          </a:stretch>
        </p:blipFill>
        <p:spPr>
          <a:xfrm>
            <a:off x="5878200" y="4438026"/>
            <a:ext cx="2202160" cy="2201153"/>
          </a:xfrm>
          <a:prstGeom prst="rect">
            <a:avLst/>
          </a:prstGeom>
        </p:spPr>
      </p:pic>
      <p:pic>
        <p:nvPicPr>
          <p:cNvPr id="11" name="Picture 10"/>
          <p:cNvPicPr>
            <a:picLocks noChangeAspect="1"/>
          </p:cNvPicPr>
          <p:nvPr/>
        </p:nvPicPr>
        <p:blipFill>
          <a:blip r:embed="rId5"/>
          <a:stretch>
            <a:fillRect/>
          </a:stretch>
        </p:blipFill>
        <p:spPr>
          <a:xfrm>
            <a:off x="8197929" y="4469326"/>
            <a:ext cx="2382980" cy="2238959"/>
          </a:xfrm>
          <a:prstGeom prst="rect">
            <a:avLst/>
          </a:prstGeom>
        </p:spPr>
      </p:pic>
      <p:pic>
        <p:nvPicPr>
          <p:cNvPr id="12" name="Picture 11"/>
          <p:cNvPicPr>
            <a:picLocks noChangeAspect="1"/>
          </p:cNvPicPr>
          <p:nvPr/>
        </p:nvPicPr>
        <p:blipFill>
          <a:blip r:embed="rId6"/>
          <a:stretch>
            <a:fillRect/>
          </a:stretch>
        </p:blipFill>
        <p:spPr>
          <a:xfrm>
            <a:off x="6047657" y="174577"/>
            <a:ext cx="5685219" cy="4156365"/>
          </a:xfrm>
          <a:prstGeom prst="rect">
            <a:avLst/>
          </a:prstGeom>
        </p:spPr>
      </p:pic>
      <p:pic>
        <p:nvPicPr>
          <p:cNvPr id="13" name="Picture 12" descr="photo2.JPG">
            <a:extLst>
              <a:ext uri="{FF2B5EF4-FFF2-40B4-BE49-F238E27FC236}">
                <a16:creationId xmlns:a16="http://schemas.microsoft.com/office/drawing/2014/main" id="{93E83DF1-E727-47FD-B1A2-327FE733CF14}"/>
              </a:ext>
            </a:extLst>
          </p:cNvPr>
          <p:cNvPicPr/>
          <p:nvPr/>
        </p:nvPicPr>
        <p:blipFill>
          <a:blip r:embed="rId7" cstate="print"/>
          <a:stretch>
            <a:fillRect/>
          </a:stretch>
        </p:blipFill>
        <p:spPr>
          <a:xfrm>
            <a:off x="10470176" y="4399904"/>
            <a:ext cx="1429656" cy="2075004"/>
          </a:xfrm>
          <a:prstGeom prst="rect">
            <a:avLst/>
          </a:prstGeom>
        </p:spPr>
      </p:pic>
      <p:pic>
        <p:nvPicPr>
          <p:cNvPr id="3" name="Picture 2">
            <a:extLst>
              <a:ext uri="{FF2B5EF4-FFF2-40B4-BE49-F238E27FC236}">
                <a16:creationId xmlns:a16="http://schemas.microsoft.com/office/drawing/2014/main" id="{F942394F-C230-4764-9A75-BE8C32B72ACE}"/>
              </a:ext>
            </a:extLst>
          </p:cNvPr>
          <p:cNvPicPr>
            <a:picLocks noChangeAspect="1"/>
          </p:cNvPicPr>
          <p:nvPr/>
        </p:nvPicPr>
        <p:blipFill>
          <a:blip r:embed="rId8"/>
          <a:stretch>
            <a:fillRect/>
          </a:stretch>
        </p:blipFill>
        <p:spPr>
          <a:xfrm>
            <a:off x="179144" y="4330942"/>
            <a:ext cx="1227535" cy="1400990"/>
          </a:xfrm>
          <a:prstGeom prst="rect">
            <a:avLst/>
          </a:prstGeom>
        </p:spPr>
      </p:pic>
      <p:pic>
        <p:nvPicPr>
          <p:cNvPr id="14" name="Picture 13">
            <a:extLst>
              <a:ext uri="{FF2B5EF4-FFF2-40B4-BE49-F238E27FC236}">
                <a16:creationId xmlns:a16="http://schemas.microsoft.com/office/drawing/2014/main" id="{C678D619-9B19-4F49-8965-51D401976848}"/>
              </a:ext>
            </a:extLst>
          </p:cNvPr>
          <p:cNvPicPr>
            <a:picLocks noChangeAspect="1"/>
          </p:cNvPicPr>
          <p:nvPr/>
        </p:nvPicPr>
        <p:blipFill>
          <a:blip r:embed="rId9"/>
          <a:stretch>
            <a:fillRect/>
          </a:stretch>
        </p:blipFill>
        <p:spPr>
          <a:xfrm>
            <a:off x="5572285" y="7979171"/>
            <a:ext cx="2286198" cy="1082134"/>
          </a:xfrm>
          <a:prstGeom prst="rect">
            <a:avLst/>
          </a:prstGeom>
        </p:spPr>
      </p:pic>
      <p:pic>
        <p:nvPicPr>
          <p:cNvPr id="16" name="Picture 15">
            <a:extLst>
              <a:ext uri="{FF2B5EF4-FFF2-40B4-BE49-F238E27FC236}">
                <a16:creationId xmlns:a16="http://schemas.microsoft.com/office/drawing/2014/main" id="{113FB769-E0D7-4102-9A3C-84E388BEFEED}"/>
              </a:ext>
            </a:extLst>
          </p:cNvPr>
          <p:cNvPicPr>
            <a:picLocks noChangeAspect="1"/>
          </p:cNvPicPr>
          <p:nvPr/>
        </p:nvPicPr>
        <p:blipFill>
          <a:blip r:embed="rId10"/>
          <a:stretch>
            <a:fillRect/>
          </a:stretch>
        </p:blipFill>
        <p:spPr>
          <a:xfrm>
            <a:off x="5652085" y="6708285"/>
            <a:ext cx="1394518" cy="1201780"/>
          </a:xfrm>
          <a:prstGeom prst="rect">
            <a:avLst/>
          </a:prstGeom>
        </p:spPr>
      </p:pic>
      <p:pic>
        <p:nvPicPr>
          <p:cNvPr id="18" name="Picture 17">
            <a:extLst>
              <a:ext uri="{FF2B5EF4-FFF2-40B4-BE49-F238E27FC236}">
                <a16:creationId xmlns:a16="http://schemas.microsoft.com/office/drawing/2014/main" id="{E5C623E2-E94B-4E95-9D8E-3EF8DA471D19}"/>
              </a:ext>
            </a:extLst>
          </p:cNvPr>
          <p:cNvPicPr>
            <a:picLocks noChangeAspect="1"/>
          </p:cNvPicPr>
          <p:nvPr/>
        </p:nvPicPr>
        <p:blipFill>
          <a:blip r:embed="rId11"/>
          <a:stretch>
            <a:fillRect/>
          </a:stretch>
        </p:blipFill>
        <p:spPr>
          <a:xfrm>
            <a:off x="4377943" y="6521319"/>
            <a:ext cx="2398793" cy="236334"/>
          </a:xfrm>
          <a:prstGeom prst="rect">
            <a:avLst/>
          </a:prstGeom>
        </p:spPr>
      </p:pic>
      <p:pic>
        <p:nvPicPr>
          <p:cNvPr id="20" name="Picture 19">
            <a:extLst>
              <a:ext uri="{FF2B5EF4-FFF2-40B4-BE49-F238E27FC236}">
                <a16:creationId xmlns:a16="http://schemas.microsoft.com/office/drawing/2014/main" id="{53B24098-1BAF-45DB-95EE-ABC81BE9E56D}"/>
              </a:ext>
            </a:extLst>
          </p:cNvPr>
          <p:cNvPicPr>
            <a:picLocks noChangeAspect="1"/>
          </p:cNvPicPr>
          <p:nvPr/>
        </p:nvPicPr>
        <p:blipFill>
          <a:blip r:embed="rId12"/>
          <a:stretch>
            <a:fillRect/>
          </a:stretch>
        </p:blipFill>
        <p:spPr>
          <a:xfrm>
            <a:off x="9540124" y="8027632"/>
            <a:ext cx="2536625" cy="989284"/>
          </a:xfrm>
          <a:prstGeom prst="rect">
            <a:avLst/>
          </a:prstGeom>
        </p:spPr>
      </p:pic>
      <p:pic>
        <p:nvPicPr>
          <p:cNvPr id="22" name="Picture 21">
            <a:extLst>
              <a:ext uri="{FF2B5EF4-FFF2-40B4-BE49-F238E27FC236}">
                <a16:creationId xmlns:a16="http://schemas.microsoft.com/office/drawing/2014/main" id="{669B9012-D2B6-4F3B-9172-3ED0CE1CA63D}"/>
              </a:ext>
            </a:extLst>
          </p:cNvPr>
          <p:cNvPicPr>
            <a:picLocks noChangeAspect="1"/>
          </p:cNvPicPr>
          <p:nvPr/>
        </p:nvPicPr>
        <p:blipFill>
          <a:blip r:embed="rId13"/>
          <a:stretch>
            <a:fillRect/>
          </a:stretch>
        </p:blipFill>
        <p:spPr>
          <a:xfrm>
            <a:off x="6998226" y="6735915"/>
            <a:ext cx="1082134" cy="1082134"/>
          </a:xfrm>
          <a:prstGeom prst="rect">
            <a:avLst/>
          </a:prstGeom>
        </p:spPr>
      </p:pic>
      <p:pic>
        <p:nvPicPr>
          <p:cNvPr id="26" name="Picture 25">
            <a:extLst>
              <a:ext uri="{FF2B5EF4-FFF2-40B4-BE49-F238E27FC236}">
                <a16:creationId xmlns:a16="http://schemas.microsoft.com/office/drawing/2014/main" id="{76E52D38-FFCC-4649-8A8E-18BB86102351}"/>
              </a:ext>
            </a:extLst>
          </p:cNvPr>
          <p:cNvPicPr>
            <a:picLocks noChangeAspect="1"/>
          </p:cNvPicPr>
          <p:nvPr/>
        </p:nvPicPr>
        <p:blipFill>
          <a:blip r:embed="rId14"/>
          <a:stretch>
            <a:fillRect/>
          </a:stretch>
        </p:blipFill>
        <p:spPr>
          <a:xfrm>
            <a:off x="8053846" y="7132320"/>
            <a:ext cx="1524918" cy="1837103"/>
          </a:xfrm>
          <a:prstGeom prst="rect">
            <a:avLst/>
          </a:prstGeom>
        </p:spPr>
      </p:pic>
      <p:pic>
        <p:nvPicPr>
          <p:cNvPr id="28" name="Picture 27">
            <a:extLst>
              <a:ext uri="{FF2B5EF4-FFF2-40B4-BE49-F238E27FC236}">
                <a16:creationId xmlns:a16="http://schemas.microsoft.com/office/drawing/2014/main" id="{CBF3674B-F14A-46B0-A9CE-DEC8C8B4371C}"/>
              </a:ext>
            </a:extLst>
          </p:cNvPr>
          <p:cNvPicPr>
            <a:picLocks noChangeAspect="1"/>
          </p:cNvPicPr>
          <p:nvPr/>
        </p:nvPicPr>
        <p:blipFill>
          <a:blip r:embed="rId15"/>
          <a:stretch>
            <a:fillRect/>
          </a:stretch>
        </p:blipFill>
        <p:spPr>
          <a:xfrm>
            <a:off x="10819635" y="6543871"/>
            <a:ext cx="1330476" cy="1365798"/>
          </a:xfrm>
          <a:prstGeom prst="rect">
            <a:avLst/>
          </a:prstGeom>
        </p:spPr>
      </p:pic>
      <p:sp>
        <p:nvSpPr>
          <p:cNvPr id="29" name="Arc 28">
            <a:extLst>
              <a:ext uri="{FF2B5EF4-FFF2-40B4-BE49-F238E27FC236}">
                <a16:creationId xmlns:a16="http://schemas.microsoft.com/office/drawing/2014/main" id="{E101D513-F804-4536-8846-FD06F076CD38}"/>
              </a:ext>
            </a:extLst>
          </p:cNvPr>
          <p:cNvSpPr/>
          <p:nvPr/>
        </p:nvSpPr>
        <p:spPr>
          <a:xfrm>
            <a:off x="8702028" y="6449855"/>
            <a:ext cx="219903" cy="25843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TextBox 29">
            <a:extLst>
              <a:ext uri="{FF2B5EF4-FFF2-40B4-BE49-F238E27FC236}">
                <a16:creationId xmlns:a16="http://schemas.microsoft.com/office/drawing/2014/main" id="{EE47F8E6-6007-491E-BFB5-D0563A1C5393}"/>
              </a:ext>
            </a:extLst>
          </p:cNvPr>
          <p:cNvSpPr txBox="1"/>
          <p:nvPr/>
        </p:nvSpPr>
        <p:spPr>
          <a:xfrm>
            <a:off x="9540124" y="7274506"/>
            <a:ext cx="1429656" cy="738664"/>
          </a:xfrm>
          <a:prstGeom prst="rect">
            <a:avLst/>
          </a:prstGeom>
          <a:noFill/>
        </p:spPr>
        <p:txBody>
          <a:bodyPr wrap="square" rtlCol="0">
            <a:spAutoFit/>
          </a:bodyPr>
          <a:lstStyle/>
          <a:p>
            <a:r>
              <a:rPr lang="en-US" sz="1400" b="1" dirty="0">
                <a:solidFill>
                  <a:srgbClr val="C00000"/>
                </a:solidFill>
              </a:rPr>
              <a:t>Gas dynamic experimental setup</a:t>
            </a:r>
          </a:p>
        </p:txBody>
      </p:sp>
      <p:sp>
        <p:nvSpPr>
          <p:cNvPr id="31" name="TextBox 30">
            <a:extLst>
              <a:ext uri="{FF2B5EF4-FFF2-40B4-BE49-F238E27FC236}">
                <a16:creationId xmlns:a16="http://schemas.microsoft.com/office/drawing/2014/main" id="{77B3DDF5-75DD-494A-A6C1-D3A5B9DF53EC}"/>
              </a:ext>
            </a:extLst>
          </p:cNvPr>
          <p:cNvSpPr txBox="1"/>
          <p:nvPr/>
        </p:nvSpPr>
        <p:spPr>
          <a:xfrm>
            <a:off x="8608423" y="6449855"/>
            <a:ext cx="558129" cy="369332"/>
          </a:xfrm>
          <a:prstGeom prst="rect">
            <a:avLst/>
          </a:prstGeom>
          <a:noFill/>
        </p:spPr>
        <p:txBody>
          <a:bodyPr wrap="square" rtlCol="0">
            <a:spAutoFit/>
          </a:bodyPr>
          <a:lstStyle/>
          <a:p>
            <a:r>
              <a:rPr lang="en-US" b="1" dirty="0">
                <a:solidFill>
                  <a:srgbClr val="C00000"/>
                </a:solidFill>
              </a:rPr>
              <a:t>CT</a:t>
            </a:r>
          </a:p>
        </p:txBody>
      </p:sp>
    </p:spTree>
    <p:extLst>
      <p:ext uri="{BB962C8B-B14F-4D97-AF65-F5344CB8AC3E}">
        <p14:creationId xmlns:p14="http://schemas.microsoft.com/office/powerpoint/2010/main" val="3591434115"/>
      </p:ext>
    </p:extLst>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7" name="Content Placeholder 2"/>
          <p:cNvSpPr txBox="1">
            <a:spLocks/>
          </p:cNvSpPr>
          <p:nvPr/>
        </p:nvSpPr>
        <p:spPr>
          <a:xfrm>
            <a:off x="57771" y="1259713"/>
            <a:ext cx="6038229" cy="7603788"/>
          </a:xfrm>
          <a:prstGeom prst="rect">
            <a:avLst/>
          </a:prstGeom>
          <a:ln>
            <a:noFill/>
          </a:ln>
        </p:spPr>
        <p:txBody>
          <a:bodyPr bIns="45720" lIns="91440" rIns="91440" rtlCol="0" tIns="45720" vert="horz">
            <a:noAutofit/>
          </a:bodyPr>
          <a:lstStyle>
            <a:lvl1pPr algn="l" defTabSz="609630" eaLnBrk="1" hangingPunct="1" indent="-457222" latinLnBrk="0" marL="457222" rtl="0">
              <a:spcBef>
                <a:spcPct val="20000"/>
              </a:spcBef>
              <a:buFont typeface="Arial"/>
              <a:buChar char="•"/>
              <a:defRPr kern="1200" sz="4267">
                <a:solidFill>
                  <a:schemeClr val="tx1"/>
                </a:solidFill>
                <a:latin typeface="+mn-lt"/>
                <a:ea typeface="+mn-ea"/>
                <a:cs typeface="+mn-cs"/>
              </a:defRPr>
            </a:lvl1pPr>
            <a:lvl2pPr algn="l" defTabSz="609630" eaLnBrk="1" hangingPunct="1" indent="-381019" latinLnBrk="0" marL="990648" rtl="0">
              <a:spcBef>
                <a:spcPct val="20000"/>
              </a:spcBef>
              <a:buFont typeface="Arial"/>
              <a:buChar char="–"/>
              <a:defRPr kern="1200" sz="3733">
                <a:solidFill>
                  <a:schemeClr val="tx1"/>
                </a:solidFill>
                <a:latin typeface="+mn-lt"/>
                <a:ea typeface="+mn-ea"/>
                <a:cs typeface="+mn-cs"/>
              </a:defRPr>
            </a:lvl2pPr>
            <a:lvl3pPr algn="l" defTabSz="609630" eaLnBrk="1" hangingPunct="1" indent="-304815" latinLnBrk="0" marL="1524074" rtl="0">
              <a:spcBef>
                <a:spcPct val="20000"/>
              </a:spcBef>
              <a:buFont typeface="Arial"/>
              <a:buChar char="•"/>
              <a:defRPr kern="1200" sz="3200">
                <a:solidFill>
                  <a:schemeClr val="tx1"/>
                </a:solidFill>
                <a:latin typeface="+mn-lt"/>
                <a:ea typeface="+mn-ea"/>
                <a:cs typeface="+mn-cs"/>
              </a:defRPr>
            </a:lvl3pPr>
            <a:lvl4pPr algn="l" defTabSz="609630" eaLnBrk="1" hangingPunct="1" indent="-304815" latinLnBrk="0" marL="2133704" rtl="0">
              <a:spcBef>
                <a:spcPct val="20000"/>
              </a:spcBef>
              <a:buFont typeface="Arial"/>
              <a:buChar char="–"/>
              <a:defRPr kern="1200" sz="2667">
                <a:solidFill>
                  <a:schemeClr val="tx1"/>
                </a:solidFill>
                <a:latin typeface="+mn-lt"/>
                <a:ea typeface="+mn-ea"/>
                <a:cs typeface="+mn-cs"/>
              </a:defRPr>
            </a:lvl4pPr>
            <a:lvl5pPr algn="l" defTabSz="609630" eaLnBrk="1" hangingPunct="1" indent="-304815" latinLnBrk="0" marL="2743333" rtl="0">
              <a:spcBef>
                <a:spcPct val="20000"/>
              </a:spcBef>
              <a:buFont typeface="Arial"/>
              <a:buChar char="»"/>
              <a:defRPr kern="1200" sz="2667">
                <a:solidFill>
                  <a:schemeClr val="tx1"/>
                </a:solidFill>
                <a:latin typeface="+mn-lt"/>
                <a:ea typeface="+mn-ea"/>
                <a:cs typeface="+mn-cs"/>
              </a:defRPr>
            </a:lvl5pPr>
            <a:lvl6pPr algn="l" defTabSz="609630" eaLnBrk="1" hangingPunct="1" indent="-304815" latinLnBrk="0" marL="3352963" rtl="0">
              <a:spcBef>
                <a:spcPct val="20000"/>
              </a:spcBef>
              <a:buFont typeface="Arial"/>
              <a:buChar char="•"/>
              <a:defRPr kern="1200" sz="2667">
                <a:solidFill>
                  <a:schemeClr val="tx1"/>
                </a:solidFill>
                <a:latin typeface="+mn-lt"/>
                <a:ea typeface="+mn-ea"/>
                <a:cs typeface="+mn-cs"/>
              </a:defRPr>
            </a:lvl6pPr>
            <a:lvl7pPr algn="l" defTabSz="609630" eaLnBrk="1" hangingPunct="1" indent="-304815" latinLnBrk="0" marL="3962592" rtl="0">
              <a:spcBef>
                <a:spcPct val="20000"/>
              </a:spcBef>
              <a:buFont typeface="Arial"/>
              <a:buChar char="•"/>
              <a:defRPr kern="1200" sz="2667">
                <a:solidFill>
                  <a:schemeClr val="tx1"/>
                </a:solidFill>
                <a:latin typeface="+mn-lt"/>
                <a:ea typeface="+mn-ea"/>
                <a:cs typeface="+mn-cs"/>
              </a:defRPr>
            </a:lvl7pPr>
            <a:lvl8pPr algn="l" defTabSz="609630" eaLnBrk="1" hangingPunct="1" indent="-304815" latinLnBrk="0" marL="4572222" rtl="0">
              <a:spcBef>
                <a:spcPct val="20000"/>
              </a:spcBef>
              <a:buFont typeface="Arial"/>
              <a:buChar char="•"/>
              <a:defRPr kern="1200" sz="2667">
                <a:solidFill>
                  <a:schemeClr val="tx1"/>
                </a:solidFill>
                <a:latin typeface="+mn-lt"/>
                <a:ea typeface="+mn-ea"/>
                <a:cs typeface="+mn-cs"/>
              </a:defRPr>
            </a:lvl8pPr>
            <a:lvl9pPr algn="l" defTabSz="609630" eaLnBrk="1" hangingPunct="1" indent="-304815" latinLnBrk="0" marL="5181852" rtl="0">
              <a:spcBef>
                <a:spcPct val="20000"/>
              </a:spcBef>
              <a:buFont typeface="Arial"/>
              <a:buChar char="•"/>
              <a:defRPr kern="1200" sz="2667">
                <a:solidFill>
                  <a:schemeClr val="tx1"/>
                </a:solidFill>
                <a:latin typeface="+mn-lt"/>
                <a:ea typeface="+mn-ea"/>
                <a:cs typeface="+mn-cs"/>
              </a:defRPr>
            </a:lvl9pPr>
          </a:lstStyle>
          <a:p>
            <a:pPr algn="l" defTabSz="609630" eaLnBrk="1" fontAlgn="auto" hangingPunct="1" indent="0" latinLnBrk="0" lvl="0" marL="0" marR="0" rtl="0">
              <a:lnSpc>
                <a:spcPct val="100000"/>
              </a:lnSpc>
              <a:spcBef>
                <a:spcPct val="20000"/>
              </a:spcBef>
              <a:spcAft>
                <a:spcPts val="0"/>
              </a:spcAft>
              <a:buClrTx/>
              <a:buSzTx/>
              <a:buFont typeface="Arial"/>
              <a:buNone/>
              <a:tabLst/>
              <a:defRPr/>
            </a:pPr>
            <a:endParaRPr b="1" baseline="0" cap="none" dirty="0" i="0" kern="1200" kumimoji="0" lang="en-US" noProof="0" normalizeH="0" spc="0" strike="noStrike" sz="1800" u="none">
              <a:ln>
                <a:noFill/>
              </a:ln>
              <a:solidFill>
                <a:srgbClr val="FF0000"/>
              </a:solidFill>
              <a:effectLst/>
              <a:uLnTx/>
              <a:uFillTx/>
              <a:latin typeface="Arial"/>
              <a:ea typeface="+mn-ea"/>
              <a:cs charset="0" pitchFamily="18" typeface="Times New Roman"/>
            </a:endParaRPr>
          </a:p>
          <a:p>
            <a:pPr algn="l" defTabSz="609630" eaLnBrk="1" fontAlgn="auto" hangingPunct="1" indent="0" latinLnBrk="0" lvl="0" marL="0" marR="0" rtl="0">
              <a:lnSpc>
                <a:spcPct val="150000"/>
              </a:lnSpc>
              <a:spcBef>
                <a:spcPct val="20000"/>
              </a:spcBef>
              <a:spcAft>
                <a:spcPts val="0"/>
              </a:spcAft>
              <a:buClrTx/>
              <a:buSzTx/>
              <a:buFont typeface="Arial"/>
              <a:buNone/>
              <a:tabLst/>
              <a:defRPr/>
            </a:pPr>
            <a:endParaRPr b="1" baseline="0" cap="none" dirty="0" i="0" kern="1200" kumimoji="0" lang="en-US" noProof="0" normalizeH="0" spc="0" strike="noStrike" sz="1600" u="none">
              <a:ln>
                <a:noFill/>
              </a:ln>
              <a:solidFill>
                <a:srgbClr val="FF0000"/>
              </a:solidFill>
              <a:effectLst/>
              <a:uLnTx/>
              <a:uFillTx/>
              <a:latin charset="0" pitchFamily="18" typeface="Times New Roman"/>
              <a:ea typeface="+mn-ea"/>
              <a:cs charset="0" pitchFamily="18" typeface="Times New Roman"/>
            </a:endParaRPr>
          </a:p>
          <a:p>
            <a:pPr algn="l" defTabSz="609630" eaLnBrk="1" fontAlgn="auto" hangingPunct="1" indent="0" latinLnBrk="0" lvl="0" marL="0" marR="0" rtl="0">
              <a:lnSpc>
                <a:spcPct val="100000"/>
              </a:lnSpc>
              <a:spcBef>
                <a:spcPct val="20000"/>
              </a:spcBef>
              <a:spcAft>
                <a:spcPts val="0"/>
              </a:spcAft>
              <a:buClrTx/>
              <a:buSzTx/>
              <a:buFont typeface="Arial"/>
              <a:buNone/>
              <a:tabLst/>
              <a:defRPr/>
            </a:pPr>
            <a:endParaRPr b="1" baseline="0" cap="none" dirty="0" i="0" kern="1200" kumimoji="0" lang="en-US" noProof="0" normalizeH="0" spc="0" strike="noStrike" sz="1600" u="none">
              <a:ln>
                <a:noFill/>
              </a:ln>
              <a:solidFill>
                <a:srgbClr val="000000"/>
              </a:solidFill>
              <a:effectLst/>
              <a:uLnTx/>
              <a:uFillTx/>
              <a:latin charset="0" pitchFamily="18" typeface="Times New Roman"/>
              <a:ea typeface="+mn-ea"/>
              <a:cs charset="0" pitchFamily="18" typeface="Times New Roman"/>
            </a:endParaRPr>
          </a:p>
          <a:p>
            <a:pPr algn="l" defTabSz="609630" eaLnBrk="1" fontAlgn="auto" hangingPunct="1" indent="0" latinLnBrk="0" lvl="0" marL="0" marR="0" rtl="0">
              <a:lnSpc>
                <a:spcPct val="100000"/>
              </a:lnSpc>
              <a:spcBef>
                <a:spcPct val="20000"/>
              </a:spcBef>
              <a:spcAft>
                <a:spcPts val="0"/>
              </a:spcAft>
              <a:buClrTx/>
              <a:buSzTx/>
              <a:buFont typeface="Arial"/>
              <a:buNone/>
              <a:tabLst/>
              <a:defRPr/>
            </a:pPr>
            <a:endParaRPr b="1" baseline="0" cap="none" dirty="0" i="0" kern="1200" kumimoji="0" lang="en-US" noProof="0" normalizeH="0" spc="0" strike="noStrike" sz="1600" u="none">
              <a:ln>
                <a:noFill/>
              </a:ln>
              <a:solidFill>
                <a:srgbClr val="C00000"/>
              </a:solidFill>
              <a:effectLst/>
              <a:uLnTx/>
              <a:uFillTx/>
              <a:latin charset="0" pitchFamily="18" typeface="Times New Roman"/>
              <a:ea typeface="+mn-ea"/>
              <a:cs charset="0" pitchFamily="18" typeface="Times New Roman"/>
            </a:endParaRPr>
          </a:p>
          <a:p>
            <a:pPr algn="l" defTabSz="609630" eaLnBrk="1" fontAlgn="auto" hangingPunct="1" indent="0" latinLnBrk="0" lvl="0" marL="0" marR="0" rtl="0">
              <a:lnSpc>
                <a:spcPct val="100000"/>
              </a:lnSpc>
              <a:spcBef>
                <a:spcPct val="20000"/>
              </a:spcBef>
              <a:spcAft>
                <a:spcPts val="0"/>
              </a:spcAft>
              <a:buClrTx/>
              <a:buSzTx/>
              <a:buFont typeface="Arial"/>
              <a:buNone/>
              <a:tabLst/>
              <a:defRPr/>
            </a:pPr>
            <a:endParaRPr b="1" baseline="0" cap="none" dirty="0" i="0" kern="1200" kumimoji="0" lang="en-US" noProof="0" normalizeH="0" spc="0" strike="noStrike" sz="1600" u="none">
              <a:ln>
                <a:noFill/>
              </a:ln>
              <a:solidFill>
                <a:srgbClr val="C00000"/>
              </a:solidFill>
              <a:effectLst/>
              <a:uLnTx/>
              <a:uFillTx/>
              <a:latin charset="0" pitchFamily="18" typeface="Times New Roman"/>
              <a:ea typeface="+mn-ea"/>
              <a:cs charset="0" pitchFamily="18" typeface="Times New Roman"/>
            </a:endParaRPr>
          </a:p>
          <a:p>
            <a:pPr algn="l" defTabSz="609630" eaLnBrk="1" fontAlgn="auto" hangingPunct="1" indent="-457222" latinLnBrk="0" lvl="0" marL="457222" marR="0" rtl="0">
              <a:lnSpc>
                <a:spcPct val="100000"/>
              </a:lnSpc>
              <a:spcBef>
                <a:spcPct val="20000"/>
              </a:spcBef>
              <a:spcAft>
                <a:spcPts val="0"/>
              </a:spcAft>
              <a:buClrTx/>
              <a:buSzTx/>
              <a:buFont charset="0" typeface="Arial"/>
              <a:buNone/>
              <a:tabLst/>
              <a:defRPr/>
            </a:pPr>
            <a:endParaRPr b="1" baseline="0" cap="none" dirty="0" i="0" kern="1200" kumimoji="0" lang="en-US" noProof="0" normalizeH="0" spc="0" strike="noStrike" sz="1600" u="none">
              <a:ln>
                <a:noFill/>
              </a:ln>
              <a:solidFill>
                <a:srgbClr val="009999"/>
              </a:solidFill>
              <a:effectLst/>
              <a:uLnTx/>
              <a:uFillTx/>
              <a:latin charset="0" pitchFamily="18" typeface="Times New Roman"/>
              <a:ea typeface="+mn-ea"/>
              <a:cs charset="0" pitchFamily="18" typeface="Times New Roman"/>
            </a:endParaRPr>
          </a:p>
          <a:p>
            <a:pPr algn="l" defTabSz="609630" eaLnBrk="1" fontAlgn="auto" hangingPunct="1" indent="-457222" latinLnBrk="0" lvl="0" marL="457222" marR="0" rtl="0">
              <a:lnSpc>
                <a:spcPct val="100000"/>
              </a:lnSpc>
              <a:spcBef>
                <a:spcPct val="20000"/>
              </a:spcBef>
              <a:spcAft>
                <a:spcPts val="0"/>
              </a:spcAft>
              <a:buClrTx/>
              <a:buSzTx/>
              <a:buFont typeface="Arial"/>
              <a:buChar char="•"/>
              <a:tabLst/>
              <a:defRPr/>
            </a:pPr>
            <a:endParaRPr altLang="zh-CN" b="0" baseline="0" cap="none" dirty="0" i="0" kern="1200" kumimoji="0" lang="en-US" noProof="0" normalizeH="0" spc="0" strike="noStrike" sz="1600" u="none">
              <a:ln>
                <a:noFill/>
              </a:ln>
              <a:solidFill>
                <a:srgbClr val="000000"/>
              </a:solidFill>
              <a:effectLst/>
              <a:uLnTx/>
              <a:uFillTx/>
              <a:latin charset="0" pitchFamily="18" typeface="Times New Roman"/>
              <a:ea typeface="+mn-ea"/>
              <a:cs charset="0" pitchFamily="18" typeface="Times New Roman"/>
            </a:endParaRPr>
          </a:p>
          <a:p>
            <a:pPr algn="l" defTabSz="609630" eaLnBrk="1" fontAlgn="auto" hangingPunct="1" indent="-457222" latinLnBrk="0" lvl="0" marL="457222" marR="0" rtl="0">
              <a:lnSpc>
                <a:spcPct val="100000"/>
              </a:lnSpc>
              <a:spcBef>
                <a:spcPct val="20000"/>
              </a:spcBef>
              <a:spcAft>
                <a:spcPts val="0"/>
              </a:spcAft>
              <a:buClrTx/>
              <a:buSzTx/>
              <a:buFont typeface="Arial"/>
              <a:buChar char="•"/>
              <a:tabLst/>
              <a:defRPr/>
            </a:pPr>
            <a:endParaRPr b="0" baseline="0" cap="none" dirty="0" i="0" kern="1200" kumimoji="0" lang="en-US" noProof="0" normalizeH="0" spc="0" strike="noStrike" sz="1600" u="none">
              <a:ln>
                <a:noFill/>
              </a:ln>
              <a:solidFill>
                <a:srgbClr val="000000"/>
              </a:solidFill>
              <a:effectLst/>
              <a:uLnTx/>
              <a:uFillTx/>
              <a:latin charset="0" pitchFamily="18" typeface="Times New Roman"/>
              <a:ea typeface="+mn-ea"/>
              <a:cs charset="0" pitchFamily="18" typeface="Times New Roman"/>
            </a:endParaRPr>
          </a:p>
          <a:p>
            <a:pPr algn="l" defTabSz="609630" eaLnBrk="1" fontAlgn="auto" hangingPunct="1" indent="-457222" latinLnBrk="0" lvl="0" marL="457222" marR="0" rtl="0">
              <a:lnSpc>
                <a:spcPct val="100000"/>
              </a:lnSpc>
              <a:spcBef>
                <a:spcPct val="20000"/>
              </a:spcBef>
              <a:spcAft>
                <a:spcPts val="0"/>
              </a:spcAft>
              <a:buClrTx/>
              <a:buSzTx/>
              <a:buFont typeface="Arial"/>
              <a:buChar char="•"/>
              <a:tabLst/>
              <a:defRPr/>
            </a:pPr>
            <a:endParaRPr b="0" baseline="0" cap="none" dirty="0" i="0" kern="1200" kumimoji="0" lang="en-US" noProof="0" normalizeH="0" spc="0" strike="noStrike" sz="1600" u="none">
              <a:ln>
                <a:noFill/>
              </a:ln>
              <a:solidFill>
                <a:srgbClr val="000000"/>
              </a:solidFill>
              <a:effectLst/>
              <a:uLnTx/>
              <a:uFillTx/>
              <a:latin charset="0" pitchFamily="18" typeface="Times New Roman"/>
              <a:ea typeface="+mn-ea"/>
              <a:cs charset="0" pitchFamily="18" typeface="Times New Roman"/>
            </a:endParaRPr>
          </a:p>
          <a:p>
            <a:pPr algn="l" defTabSz="609630" eaLnBrk="1" fontAlgn="auto" hangingPunct="1" indent="-457222" latinLnBrk="0" lvl="0" marL="457222" marR="0" rtl="0">
              <a:lnSpc>
                <a:spcPct val="100000"/>
              </a:lnSpc>
              <a:spcBef>
                <a:spcPct val="20000"/>
              </a:spcBef>
              <a:spcAft>
                <a:spcPts val="0"/>
              </a:spcAft>
              <a:buClrTx/>
              <a:buSzTx/>
              <a:buFont typeface="Arial"/>
              <a:buChar char="•"/>
              <a:tabLst/>
              <a:defRPr/>
            </a:pPr>
            <a:endParaRPr b="0" baseline="0" cap="none" dirty="0" i="0" kern="1200" kumimoji="0" lang="en-US" noProof="0" normalizeH="0" spc="0" strike="noStrike" sz="1600" u="none">
              <a:ln>
                <a:noFill/>
              </a:ln>
              <a:solidFill>
                <a:srgbClr val="000000"/>
              </a:solidFill>
              <a:effectLst/>
              <a:uLnTx/>
              <a:uFillTx/>
              <a:latin charset="0" pitchFamily="18" typeface="Times New Roman"/>
              <a:ea typeface="+mn-ea"/>
              <a:cs charset="0" pitchFamily="18" typeface="Times New Roman"/>
            </a:endParaRPr>
          </a:p>
          <a:p>
            <a:pPr algn="l" defTabSz="609630" eaLnBrk="1" fontAlgn="auto" hangingPunct="1" indent="-457222" latinLnBrk="0" lvl="0" marL="457222" marR="0" rtl="0">
              <a:lnSpc>
                <a:spcPct val="100000"/>
              </a:lnSpc>
              <a:spcBef>
                <a:spcPct val="20000"/>
              </a:spcBef>
              <a:spcAft>
                <a:spcPts val="0"/>
              </a:spcAft>
              <a:buClrTx/>
              <a:buSzTx/>
              <a:buFont typeface="Arial"/>
              <a:buChar char="•"/>
              <a:tabLst/>
              <a:defRPr/>
            </a:pPr>
            <a:endParaRPr b="0" baseline="0" cap="none" dirty="0" i="0" kern="1200" kumimoji="0" lang="en-US" noProof="0" normalizeH="0" spc="0" strike="noStrike" sz="1600" u="none">
              <a:ln>
                <a:noFill/>
              </a:ln>
              <a:solidFill>
                <a:srgbClr val="000000"/>
              </a:solidFill>
              <a:effectLst/>
              <a:uLnTx/>
              <a:uFillTx/>
              <a:latin charset="0" pitchFamily="18" typeface="Times New Roman"/>
              <a:ea typeface="+mn-ea"/>
              <a:cs charset="0" pitchFamily="18" typeface="Times New Roman"/>
            </a:endParaRPr>
          </a:p>
        </p:txBody>
      </p:sp>
      <p:sp>
        <p:nvSpPr>
          <p:cNvPr id="14" name="Content Placeholder 2">
            <a:extLst>
              <a:ext uri="{FF2B5EF4-FFF2-40B4-BE49-F238E27FC236}">
                <a16:creationId xmlns:a16="http://schemas.microsoft.com/office/drawing/2014/main" id="{3ED66A33-4B93-45E5-800C-016242FD27DA}"/>
              </a:ext>
            </a:extLst>
          </p:cNvPr>
          <p:cNvSpPr txBox="1">
            <a:spLocks/>
          </p:cNvSpPr>
          <p:nvPr/>
        </p:nvSpPr>
        <p:spPr>
          <a:xfrm>
            <a:off x="6162015" y="1262629"/>
            <a:ext cx="6038229" cy="7603788"/>
          </a:xfrm>
          <a:prstGeom prst="rect">
            <a:avLst/>
          </a:prstGeom>
          <a:ln>
            <a:noFill/>
          </a:ln>
        </p:spPr>
        <p:txBody>
          <a:bodyPr bIns="45720" lIns="91440" rIns="91440" rtlCol="0" tIns="45720" vert="horz">
            <a:noAutofit/>
          </a:bodyPr>
          <a:lstStyle>
            <a:lvl1pPr algn="l" defTabSz="609630" eaLnBrk="1" hangingPunct="1" indent="-457222" latinLnBrk="0" marL="457222" rtl="0">
              <a:spcBef>
                <a:spcPct val="20000"/>
              </a:spcBef>
              <a:buFont typeface="Arial"/>
              <a:buChar char="•"/>
              <a:defRPr kern="1200" sz="4267">
                <a:solidFill>
                  <a:schemeClr val="tx1"/>
                </a:solidFill>
                <a:latin typeface="+mn-lt"/>
                <a:ea typeface="+mn-ea"/>
                <a:cs typeface="+mn-cs"/>
              </a:defRPr>
            </a:lvl1pPr>
            <a:lvl2pPr algn="l" defTabSz="609630" eaLnBrk="1" hangingPunct="1" indent="-381019" latinLnBrk="0" marL="990648" rtl="0">
              <a:spcBef>
                <a:spcPct val="20000"/>
              </a:spcBef>
              <a:buFont typeface="Arial"/>
              <a:buChar char="–"/>
              <a:defRPr kern="1200" sz="3733">
                <a:solidFill>
                  <a:schemeClr val="tx1"/>
                </a:solidFill>
                <a:latin typeface="+mn-lt"/>
                <a:ea typeface="+mn-ea"/>
                <a:cs typeface="+mn-cs"/>
              </a:defRPr>
            </a:lvl2pPr>
            <a:lvl3pPr algn="l" defTabSz="609630" eaLnBrk="1" hangingPunct="1" indent="-304815" latinLnBrk="0" marL="1524074" rtl="0">
              <a:spcBef>
                <a:spcPct val="20000"/>
              </a:spcBef>
              <a:buFont typeface="Arial"/>
              <a:buChar char="•"/>
              <a:defRPr kern="1200" sz="3200">
                <a:solidFill>
                  <a:schemeClr val="tx1"/>
                </a:solidFill>
                <a:latin typeface="+mn-lt"/>
                <a:ea typeface="+mn-ea"/>
                <a:cs typeface="+mn-cs"/>
              </a:defRPr>
            </a:lvl3pPr>
            <a:lvl4pPr algn="l" defTabSz="609630" eaLnBrk="1" hangingPunct="1" indent="-304815" latinLnBrk="0" marL="2133704" rtl="0">
              <a:spcBef>
                <a:spcPct val="20000"/>
              </a:spcBef>
              <a:buFont typeface="Arial"/>
              <a:buChar char="–"/>
              <a:defRPr kern="1200" sz="2667">
                <a:solidFill>
                  <a:schemeClr val="tx1"/>
                </a:solidFill>
                <a:latin typeface="+mn-lt"/>
                <a:ea typeface="+mn-ea"/>
                <a:cs typeface="+mn-cs"/>
              </a:defRPr>
            </a:lvl4pPr>
            <a:lvl5pPr algn="l" defTabSz="609630" eaLnBrk="1" hangingPunct="1" indent="-304815" latinLnBrk="0" marL="2743333" rtl="0">
              <a:spcBef>
                <a:spcPct val="20000"/>
              </a:spcBef>
              <a:buFont typeface="Arial"/>
              <a:buChar char="»"/>
              <a:defRPr kern="1200" sz="2667">
                <a:solidFill>
                  <a:schemeClr val="tx1"/>
                </a:solidFill>
                <a:latin typeface="+mn-lt"/>
                <a:ea typeface="+mn-ea"/>
                <a:cs typeface="+mn-cs"/>
              </a:defRPr>
            </a:lvl5pPr>
            <a:lvl6pPr algn="l" defTabSz="609630" eaLnBrk="1" hangingPunct="1" indent="-304815" latinLnBrk="0" marL="3352963" rtl="0">
              <a:spcBef>
                <a:spcPct val="20000"/>
              </a:spcBef>
              <a:buFont typeface="Arial"/>
              <a:buChar char="•"/>
              <a:defRPr kern="1200" sz="2667">
                <a:solidFill>
                  <a:schemeClr val="tx1"/>
                </a:solidFill>
                <a:latin typeface="+mn-lt"/>
                <a:ea typeface="+mn-ea"/>
                <a:cs typeface="+mn-cs"/>
              </a:defRPr>
            </a:lvl6pPr>
            <a:lvl7pPr algn="l" defTabSz="609630" eaLnBrk="1" hangingPunct="1" indent="-304815" latinLnBrk="0" marL="3962592" rtl="0">
              <a:spcBef>
                <a:spcPct val="20000"/>
              </a:spcBef>
              <a:buFont typeface="Arial"/>
              <a:buChar char="•"/>
              <a:defRPr kern="1200" sz="2667">
                <a:solidFill>
                  <a:schemeClr val="tx1"/>
                </a:solidFill>
                <a:latin typeface="+mn-lt"/>
                <a:ea typeface="+mn-ea"/>
                <a:cs typeface="+mn-cs"/>
              </a:defRPr>
            </a:lvl7pPr>
            <a:lvl8pPr algn="l" defTabSz="609630" eaLnBrk="1" hangingPunct="1" indent="-304815" latinLnBrk="0" marL="4572222" rtl="0">
              <a:spcBef>
                <a:spcPct val="20000"/>
              </a:spcBef>
              <a:buFont typeface="Arial"/>
              <a:buChar char="•"/>
              <a:defRPr kern="1200" sz="2667">
                <a:solidFill>
                  <a:schemeClr val="tx1"/>
                </a:solidFill>
                <a:latin typeface="+mn-lt"/>
                <a:ea typeface="+mn-ea"/>
                <a:cs typeface="+mn-cs"/>
              </a:defRPr>
            </a:lvl8pPr>
            <a:lvl9pPr algn="l" defTabSz="609630" eaLnBrk="1" hangingPunct="1" indent="-304815" latinLnBrk="0" marL="5181852" rtl="0">
              <a:spcBef>
                <a:spcPct val="20000"/>
              </a:spcBef>
              <a:buFont typeface="Arial"/>
              <a:buChar char="•"/>
              <a:defRPr kern="1200" sz="2667">
                <a:solidFill>
                  <a:schemeClr val="tx1"/>
                </a:solidFill>
                <a:latin typeface="+mn-lt"/>
                <a:ea typeface="+mn-ea"/>
                <a:cs typeface="+mn-cs"/>
              </a:defRPr>
            </a:lvl9pPr>
          </a:lstStyle>
          <a:p>
            <a:pPr algn="l" defTabSz="609630" eaLnBrk="1" fontAlgn="auto" hangingPunct="1" indent="0" latinLnBrk="0" lvl="0" marL="0" marR="0" rtl="0">
              <a:lnSpc>
                <a:spcPct val="100000"/>
              </a:lnSpc>
              <a:spcBef>
                <a:spcPct val="20000"/>
              </a:spcBef>
              <a:spcAft>
                <a:spcPts val="0"/>
              </a:spcAft>
              <a:buClrTx/>
              <a:buSzTx/>
              <a:buFont typeface="Arial"/>
              <a:buNone/>
              <a:tabLst/>
              <a:defRPr/>
            </a:pPr>
            <a:endParaRPr b="1" baseline="0" cap="none" dirty="0" i="0" kern="1200" kumimoji="0" lang="en-US" noProof="0" normalizeH="0" spc="0" strike="noStrike" sz="1600" u="none">
              <a:ln>
                <a:noFill/>
              </a:ln>
              <a:solidFill>
                <a:srgbClr val="FF0000"/>
              </a:solidFill>
              <a:effectLst/>
              <a:uLnTx/>
              <a:uFillTx/>
              <a:latin typeface="Arial"/>
              <a:ea typeface="+mn-ea"/>
              <a:cs charset="0" pitchFamily="18" typeface="Times New Roman"/>
            </a:endParaRPr>
          </a:p>
          <a:p>
            <a:pPr algn="l" defTabSz="609630" eaLnBrk="1" fontAlgn="auto" hangingPunct="1" indent="0" latinLnBrk="0" lvl="0" marL="0" marR="0" rtl="0">
              <a:lnSpc>
                <a:spcPct val="100000"/>
              </a:lnSpc>
              <a:spcBef>
                <a:spcPct val="20000"/>
              </a:spcBef>
              <a:spcAft>
                <a:spcPts val="0"/>
              </a:spcAft>
              <a:buClrTx/>
              <a:buSzTx/>
              <a:buFont typeface="Arial"/>
              <a:buNone/>
              <a:tabLst/>
              <a:defRPr/>
            </a:pPr>
            <a:endParaRPr b="1" baseline="0" cap="none" dirty="0" i="0" kern="1200" kumimoji="0" lang="en-US" noProof="0" normalizeH="0" spc="0" strike="noStrike" sz="1600" u="none">
              <a:ln>
                <a:noFill/>
              </a:ln>
              <a:solidFill>
                <a:srgbClr val="FF0000"/>
              </a:solidFill>
              <a:effectLst/>
              <a:uLnTx/>
              <a:uFillTx/>
              <a:latin typeface="Arial"/>
              <a:ea typeface="+mn-ea"/>
              <a:cs charset="0" pitchFamily="18" typeface="Times New Roman"/>
            </a:endParaRPr>
          </a:p>
          <a:p>
            <a:pPr algn="l" defTabSz="609630" eaLnBrk="1" fontAlgn="auto" hangingPunct="1" indent="0" latinLnBrk="0" lvl="0" marL="0" marR="0" rtl="0">
              <a:lnSpc>
                <a:spcPct val="150000"/>
              </a:lnSpc>
              <a:spcBef>
                <a:spcPct val="20000"/>
              </a:spcBef>
              <a:spcAft>
                <a:spcPts val="0"/>
              </a:spcAft>
              <a:buClrTx/>
              <a:buSzTx/>
              <a:buFont typeface="Arial"/>
              <a:buNone/>
              <a:tabLst/>
              <a:defRPr/>
            </a:pPr>
            <a:endParaRPr b="1" baseline="0" cap="none" dirty="0" i="0" kern="1200" kumimoji="0" lang="en-US" noProof="0" normalizeH="0" spc="0" strike="noStrike" sz="1600" u="none">
              <a:ln>
                <a:noFill/>
              </a:ln>
              <a:solidFill>
                <a:srgbClr val="FF0000"/>
              </a:solidFill>
              <a:effectLst/>
              <a:uLnTx/>
              <a:uFillTx/>
              <a:latin charset="0" pitchFamily="18" typeface="Times New Roman"/>
              <a:ea typeface="+mn-ea"/>
              <a:cs charset="0" pitchFamily="18" typeface="Times New Roman"/>
            </a:endParaRPr>
          </a:p>
          <a:p>
            <a:pPr algn="l" defTabSz="609630" eaLnBrk="1" fontAlgn="auto" hangingPunct="1" indent="0" latinLnBrk="0" lvl="0" marL="0" marR="0" rtl="0">
              <a:lnSpc>
                <a:spcPct val="100000"/>
              </a:lnSpc>
              <a:spcBef>
                <a:spcPct val="20000"/>
              </a:spcBef>
              <a:spcAft>
                <a:spcPts val="0"/>
              </a:spcAft>
              <a:buClrTx/>
              <a:buSzTx/>
              <a:buFont typeface="Arial"/>
              <a:buNone/>
              <a:tabLst/>
              <a:defRPr/>
            </a:pPr>
            <a:endParaRPr b="1" baseline="0" cap="none" dirty="0" i="0" kern="1200" kumimoji="0" lang="en-US" noProof="0" normalizeH="0" spc="0" strike="noStrike" sz="1600" u="none">
              <a:ln>
                <a:noFill/>
              </a:ln>
              <a:solidFill>
                <a:srgbClr val="000000"/>
              </a:solidFill>
              <a:effectLst/>
              <a:uLnTx/>
              <a:uFillTx/>
              <a:latin charset="0" pitchFamily="18" typeface="Times New Roman"/>
              <a:ea typeface="+mn-ea"/>
              <a:cs charset="0" pitchFamily="18" typeface="Times New Roman"/>
            </a:endParaRPr>
          </a:p>
          <a:p>
            <a:pPr algn="l" defTabSz="609630" eaLnBrk="1" fontAlgn="auto" hangingPunct="1" indent="0" latinLnBrk="0" lvl="0" marL="0" marR="0" rtl="0">
              <a:lnSpc>
                <a:spcPct val="100000"/>
              </a:lnSpc>
              <a:spcBef>
                <a:spcPct val="20000"/>
              </a:spcBef>
              <a:spcAft>
                <a:spcPts val="0"/>
              </a:spcAft>
              <a:buClrTx/>
              <a:buSzTx/>
              <a:buFont typeface="Arial"/>
              <a:buNone/>
              <a:tabLst/>
              <a:defRPr/>
            </a:pPr>
            <a:endParaRPr b="1" baseline="0" cap="none" dirty="0" i="0" kern="1200" kumimoji="0" lang="en-US" noProof="0" normalizeH="0" spc="0" strike="noStrike" sz="1600" u="none">
              <a:ln>
                <a:noFill/>
              </a:ln>
              <a:solidFill>
                <a:srgbClr val="C00000"/>
              </a:solidFill>
              <a:effectLst/>
              <a:uLnTx/>
              <a:uFillTx/>
              <a:latin charset="0" pitchFamily="18" typeface="Times New Roman"/>
              <a:ea typeface="+mn-ea"/>
              <a:cs charset="0" pitchFamily="18" typeface="Times New Roman"/>
            </a:endParaRPr>
          </a:p>
          <a:p>
            <a:pPr algn="l" defTabSz="609630" eaLnBrk="1" fontAlgn="auto" hangingPunct="1" indent="0" latinLnBrk="0" lvl="0" marL="0" marR="0" rtl="0">
              <a:lnSpc>
                <a:spcPct val="100000"/>
              </a:lnSpc>
              <a:spcBef>
                <a:spcPct val="20000"/>
              </a:spcBef>
              <a:spcAft>
                <a:spcPts val="0"/>
              </a:spcAft>
              <a:buClrTx/>
              <a:buSzTx/>
              <a:buFont typeface="Arial"/>
              <a:buNone/>
              <a:tabLst/>
              <a:defRPr/>
            </a:pPr>
            <a:endParaRPr b="1" baseline="0" cap="none" dirty="0" i="0" kern="1200" kumimoji="0" lang="en-US" noProof="0" normalizeH="0" spc="0" strike="noStrike" sz="1600" u="none">
              <a:ln>
                <a:noFill/>
              </a:ln>
              <a:solidFill>
                <a:srgbClr val="C00000"/>
              </a:solidFill>
              <a:effectLst/>
              <a:uLnTx/>
              <a:uFillTx/>
              <a:latin charset="0" pitchFamily="18" typeface="Times New Roman"/>
              <a:ea typeface="+mn-ea"/>
              <a:cs charset="0" pitchFamily="18" typeface="Times New Roman"/>
            </a:endParaRPr>
          </a:p>
          <a:p>
            <a:pPr algn="l" defTabSz="609630" eaLnBrk="1" fontAlgn="auto" hangingPunct="1" indent="0" latinLnBrk="0" lvl="0" marL="0" marR="0" rtl="0">
              <a:lnSpc>
                <a:spcPct val="100000"/>
              </a:lnSpc>
              <a:spcBef>
                <a:spcPct val="20000"/>
              </a:spcBef>
              <a:spcAft>
                <a:spcPts val="0"/>
              </a:spcAft>
              <a:buClrTx/>
              <a:buSzTx/>
              <a:buFont typeface="Arial"/>
              <a:buNone/>
              <a:tabLst/>
              <a:defRPr/>
            </a:pPr>
            <a:endParaRPr altLang="zh-CN" b="0" baseline="0" cap="none" dirty="0" i="0" kern="1200" kumimoji="0" lang="en-US" noProof="0" normalizeH="0" spc="0" strike="noStrike" sz="1600" u="none">
              <a:ln>
                <a:noFill/>
              </a:ln>
              <a:solidFill>
                <a:srgbClr val="000000"/>
              </a:solidFill>
              <a:effectLst/>
              <a:uLnTx/>
              <a:uFillTx/>
              <a:latin charset="0" pitchFamily="18" typeface="Times New Roman"/>
              <a:ea typeface="+mn-ea"/>
              <a:cs charset="0" pitchFamily="18" typeface="Times New Roman"/>
            </a:endParaRPr>
          </a:p>
          <a:p>
            <a:pPr algn="l" defTabSz="609630" eaLnBrk="1" fontAlgn="auto" hangingPunct="1" indent="-457222" latinLnBrk="0" lvl="0" marL="457222" marR="0" rtl="0">
              <a:lnSpc>
                <a:spcPct val="100000"/>
              </a:lnSpc>
              <a:spcBef>
                <a:spcPct val="20000"/>
              </a:spcBef>
              <a:spcAft>
                <a:spcPts val="0"/>
              </a:spcAft>
              <a:buClrTx/>
              <a:buSzTx/>
              <a:buFont typeface="Arial"/>
              <a:buChar char="•"/>
              <a:tabLst/>
              <a:defRPr/>
            </a:pPr>
            <a:endParaRPr b="0" baseline="0" cap="none" dirty="0" i="0" kern="1200" kumimoji="0" lang="en-US" noProof="0" normalizeH="0" spc="0" strike="noStrike" sz="1600" u="none">
              <a:ln>
                <a:noFill/>
              </a:ln>
              <a:solidFill>
                <a:srgbClr val="000000"/>
              </a:solidFill>
              <a:effectLst/>
              <a:uLnTx/>
              <a:uFillTx/>
              <a:latin charset="0" pitchFamily="18" typeface="Times New Roman"/>
              <a:ea typeface="+mn-ea"/>
              <a:cs charset="0" pitchFamily="18" typeface="Times New Roman"/>
            </a:endParaRPr>
          </a:p>
          <a:p>
            <a:pPr algn="l" defTabSz="609630" eaLnBrk="1" fontAlgn="auto" hangingPunct="1" indent="-457222" latinLnBrk="0" lvl="0" marL="457222" marR="0" rtl="0">
              <a:lnSpc>
                <a:spcPct val="100000"/>
              </a:lnSpc>
              <a:spcBef>
                <a:spcPct val="20000"/>
              </a:spcBef>
              <a:spcAft>
                <a:spcPts val="0"/>
              </a:spcAft>
              <a:buClrTx/>
              <a:buSzTx/>
              <a:buFont typeface="Arial"/>
              <a:buChar char="•"/>
              <a:tabLst/>
              <a:defRPr/>
            </a:pPr>
            <a:endParaRPr b="0" baseline="0" cap="none" dirty="0" i="0" kern="1200" kumimoji="0" lang="en-US" noProof="0" normalizeH="0" spc="0" strike="noStrike" sz="1600" u="none">
              <a:ln>
                <a:noFill/>
              </a:ln>
              <a:solidFill>
                <a:srgbClr val="000000"/>
              </a:solidFill>
              <a:effectLst/>
              <a:uLnTx/>
              <a:uFillTx/>
              <a:latin charset="0" pitchFamily="18" typeface="Times New Roman"/>
              <a:ea typeface="+mn-ea"/>
              <a:cs charset="0" pitchFamily="18" typeface="Times New Roman"/>
            </a:endParaRPr>
          </a:p>
          <a:p>
            <a:pPr algn="l" defTabSz="609630" eaLnBrk="1" fontAlgn="auto" hangingPunct="1" indent="-457222" latinLnBrk="0" lvl="0" marL="457222" marR="0" rtl="0">
              <a:lnSpc>
                <a:spcPct val="100000"/>
              </a:lnSpc>
              <a:spcBef>
                <a:spcPct val="20000"/>
              </a:spcBef>
              <a:spcAft>
                <a:spcPts val="0"/>
              </a:spcAft>
              <a:buClrTx/>
              <a:buSzTx/>
              <a:buFont typeface="Arial"/>
              <a:buChar char="•"/>
              <a:tabLst/>
              <a:defRPr/>
            </a:pPr>
            <a:endParaRPr b="0" baseline="0" cap="none" dirty="0" i="0" kern="1200" kumimoji="0" lang="en-US" noProof="0" normalizeH="0" spc="0" strike="noStrike" sz="1600" u="none">
              <a:ln>
                <a:noFill/>
              </a:ln>
              <a:solidFill>
                <a:srgbClr val="000000"/>
              </a:solidFill>
              <a:effectLst/>
              <a:uLnTx/>
              <a:uFillTx/>
              <a:latin charset="0" pitchFamily="18" typeface="Times New Roman"/>
              <a:ea typeface="+mn-ea"/>
              <a:cs charset="0" pitchFamily="18" typeface="Times New Roman"/>
            </a:endParaRPr>
          </a:p>
          <a:p>
            <a:pPr algn="l" defTabSz="609630" eaLnBrk="1" fontAlgn="auto" hangingPunct="1" indent="-457222" latinLnBrk="0" lvl="0" marL="457222" marR="0" rtl="0">
              <a:lnSpc>
                <a:spcPct val="100000"/>
              </a:lnSpc>
              <a:spcBef>
                <a:spcPct val="20000"/>
              </a:spcBef>
              <a:spcAft>
                <a:spcPts val="0"/>
              </a:spcAft>
              <a:buClrTx/>
              <a:buSzTx/>
              <a:buFont typeface="Arial"/>
              <a:buChar char="•"/>
              <a:tabLst/>
              <a:defRPr/>
            </a:pPr>
            <a:endParaRPr b="0" baseline="0" cap="none" dirty="0" i="0" kern="1200" kumimoji="0" lang="en-US" noProof="0" normalizeH="0" spc="0" strike="noStrike" sz="1600" u="none">
              <a:ln>
                <a:noFill/>
              </a:ln>
              <a:solidFill>
                <a:srgbClr val="000000"/>
              </a:solidFill>
              <a:effectLst/>
              <a:uLnTx/>
              <a:uFillTx/>
              <a:latin charset="0" pitchFamily="18" typeface="Times New Roman"/>
              <a:ea typeface="+mn-ea"/>
              <a:cs charset="0" pitchFamily="18" typeface="Times New Roman"/>
            </a:endParaRPr>
          </a:p>
        </p:txBody>
      </p:sp>
      <p:pic>
        <p:nvPicPr>
          <p:cNvPr id="15" name="Imagen 14">
            <a:extLst>
              <a:ext uri="{FF2B5EF4-FFF2-40B4-BE49-F238E27FC236}">
                <a16:creationId xmlns:a16="http://schemas.microsoft.com/office/drawing/2014/main" id="{90FE404F-2F79-48B9-9583-0CE1467171FB}"/>
              </a:ext>
            </a:extLst>
          </p:cNvPr>
          <p:cNvPicPr/>
          <p:nvPr/>
        </p:nvPicPr>
        <p:blipFill>
          <a:blip r:embed="rId2"/>
          <a:stretch>
            <a:fillRect/>
          </a:stretch>
        </p:blipFill>
        <p:spPr>
          <a:xfrm>
            <a:off x="69803" y="4139303"/>
            <a:ext cx="6026197" cy="4916005"/>
          </a:xfrm>
          <a:prstGeom prst="rect">
            <a:avLst/>
          </a:prstGeom>
        </p:spPr>
      </p:pic>
      <p:pic>
        <p:nvPicPr>
          <p:cNvPr descr="Une image contenant intérieur, métal, casier&#10;&#10;Description générée automatiquement" id="17" name="Image 15">
            <a:extLst>
              <a:ext uri="{FF2B5EF4-FFF2-40B4-BE49-F238E27FC236}">
                <a16:creationId xmlns:a16="http://schemas.microsoft.com/office/drawing/2014/main" id="{BFF832A5-7408-43AD-B179-97F623CD7D33}"/>
              </a:ext>
            </a:extLst>
          </p:cNvPr>
          <p:cNvPicPr>
            <a:picLocks noChangeAspect="1"/>
          </p:cNvPicPr>
          <p:nvPr/>
        </p:nvPicPr>
        <p:blipFill>
          <a:blip cstate="print" r:embed="rId3">
            <a:extLst>
              <a:ext uri="{28A0092B-C50C-407E-A947-70E740481C1C}">
                <a14:useLocalDpi xmlns:a14="http://schemas.microsoft.com/office/drawing/2010/main" val="0"/>
              </a:ext>
            </a:extLst>
          </a:blip>
          <a:stretch>
            <a:fillRect/>
          </a:stretch>
        </p:blipFill>
        <p:spPr>
          <a:xfrm>
            <a:off x="6238779" y="1201203"/>
            <a:ext cx="2323590" cy="2039429"/>
          </a:xfrm>
          <a:prstGeom prst="rect">
            <a:avLst/>
          </a:prstGeom>
        </p:spPr>
      </p:pic>
      <p:pic>
        <p:nvPicPr>
          <p:cNvPr descr="Une image contenant plancher&#10;&#10;Description générée automatiquement" id="18" name="Image 3">
            <a:extLst>
              <a:ext uri="{FF2B5EF4-FFF2-40B4-BE49-F238E27FC236}">
                <a16:creationId xmlns:a16="http://schemas.microsoft.com/office/drawing/2014/main" id="{8A5A260B-82E5-4C3A-8759-D9E6360B48F0}"/>
              </a:ext>
            </a:extLst>
          </p:cNvPr>
          <p:cNvPicPr>
            <a:picLocks noChangeAspect="1"/>
          </p:cNvPicPr>
          <p:nvPr/>
        </p:nvPicPr>
        <p:blipFill>
          <a:blip cstate="print" r:embed="rId4">
            <a:extLst>
              <a:ext uri="{28A0092B-C50C-407E-A947-70E740481C1C}">
                <a14:useLocalDpi xmlns:a14="http://schemas.microsoft.com/office/drawing/2010/main" val="0"/>
              </a:ext>
            </a:extLst>
          </a:blip>
          <a:stretch>
            <a:fillRect/>
          </a:stretch>
        </p:blipFill>
        <p:spPr>
          <a:xfrm>
            <a:off x="10474383" y="2613921"/>
            <a:ext cx="1609778" cy="950425"/>
          </a:xfrm>
          <a:prstGeom prst="rect">
            <a:avLst/>
          </a:prstGeom>
        </p:spPr>
      </p:pic>
      <p:pic>
        <p:nvPicPr>
          <p:cNvPr descr="Une image contenant noir&#10;&#10;Description générée automatiquement" id="19" name="Image 8">
            <a:extLst>
              <a:ext uri="{FF2B5EF4-FFF2-40B4-BE49-F238E27FC236}">
                <a16:creationId xmlns:a16="http://schemas.microsoft.com/office/drawing/2014/main" id="{95FCF120-36FD-49FC-9E6E-7E41AF154E3D}"/>
              </a:ext>
            </a:extLst>
          </p:cNvPr>
          <p:cNvPicPr>
            <a:picLocks noChangeAspect="1"/>
          </p:cNvPicPr>
          <p:nvPr/>
        </p:nvPicPr>
        <p:blipFill>
          <a:blip cstate="print" r:embed="rId5">
            <a:extLst>
              <a:ext uri="{28A0092B-C50C-407E-A947-70E740481C1C}">
                <a14:useLocalDpi xmlns:a14="http://schemas.microsoft.com/office/drawing/2010/main" val="0"/>
              </a:ext>
            </a:extLst>
          </a:blip>
          <a:stretch>
            <a:fillRect/>
          </a:stretch>
        </p:blipFill>
        <p:spPr>
          <a:xfrm>
            <a:off x="8700732" y="2627220"/>
            <a:ext cx="1633503" cy="937127"/>
          </a:xfrm>
          <a:prstGeom prst="rect">
            <a:avLst/>
          </a:prstGeom>
        </p:spPr>
      </p:pic>
      <p:pic>
        <p:nvPicPr>
          <p:cNvPr descr="A picture containing text, indoor&#10;&#10;Description automatically generated" id="23" name="Picture 22">
            <a:extLst>
              <a:ext uri="{FF2B5EF4-FFF2-40B4-BE49-F238E27FC236}">
                <a16:creationId xmlns:a16="http://schemas.microsoft.com/office/drawing/2014/main" id="{3704630E-638D-4D2D-97D2-3710A875052F}"/>
              </a:ext>
            </a:extLst>
          </p:cNvPr>
          <p:cNvPicPr>
            <a:picLocks noChangeAspect="1"/>
          </p:cNvPicPr>
          <p:nvPr/>
        </p:nvPicPr>
        <p:blipFill>
          <a:blip cstate="print" r:embed="rId6">
            <a:extLst>
              <a:ext uri="{28A0092B-C50C-407E-A947-70E740481C1C}">
                <a14:useLocalDpi xmlns:a14="http://schemas.microsoft.com/office/drawing/2010/main" val="0"/>
              </a:ext>
            </a:extLst>
          </a:blip>
          <a:stretch>
            <a:fillRect/>
          </a:stretch>
        </p:blipFill>
        <p:spPr>
          <a:xfrm rot="5400000">
            <a:off x="6191327" y="3530724"/>
            <a:ext cx="2409663" cy="2323588"/>
          </a:xfrm>
          <a:prstGeom prst="rect">
            <a:avLst/>
          </a:prstGeom>
        </p:spPr>
      </p:pic>
      <p:sp>
        <p:nvSpPr>
          <p:cNvPr id="4" name="TextBox 3">
            <a:extLst>
              <a:ext uri="{FF2B5EF4-FFF2-40B4-BE49-F238E27FC236}">
                <a16:creationId xmlns:a16="http://schemas.microsoft.com/office/drawing/2014/main" id="{7AB48895-69F0-4C0F-B802-5860BC9A4134}"/>
              </a:ext>
            </a:extLst>
          </p:cNvPr>
          <p:cNvSpPr txBox="1"/>
          <p:nvPr/>
        </p:nvSpPr>
        <p:spPr>
          <a:xfrm>
            <a:off x="8926002" y="3511453"/>
            <a:ext cx="1310352" cy="276999"/>
          </a:xfrm>
          <a:prstGeom prst="rect">
            <a:avLst/>
          </a:prstGeom>
          <a:noFill/>
        </p:spPr>
        <p:txBody>
          <a:bodyPr rtlCol="0" wrap="square">
            <a:spAutoFit/>
          </a:bodyPr>
          <a:lstStyle/>
          <a:p>
            <a:pPr algn="l" defTabSz="914400" eaLnBrk="1" fontAlgn="auto"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1200" u="none">
                <a:ln>
                  <a:noFill/>
                </a:ln>
                <a:solidFill>
                  <a:srgbClr val="000000"/>
                </a:solidFill>
                <a:effectLst/>
                <a:uLnTx/>
                <a:uFillTx/>
                <a:latin typeface="Arial"/>
                <a:ea typeface="+mn-ea"/>
                <a:cs typeface="Arial"/>
              </a:rPr>
              <a:t>Random shapes</a:t>
            </a:r>
          </a:p>
        </p:txBody>
      </p:sp>
      <p:sp>
        <p:nvSpPr>
          <p:cNvPr id="24" name="TextBox 23">
            <a:extLst>
              <a:ext uri="{FF2B5EF4-FFF2-40B4-BE49-F238E27FC236}">
                <a16:creationId xmlns:a16="http://schemas.microsoft.com/office/drawing/2014/main" id="{7A4ABD79-2F79-4C26-86DE-412F3BFAE75F}"/>
              </a:ext>
            </a:extLst>
          </p:cNvPr>
          <p:cNvSpPr txBox="1"/>
          <p:nvPr/>
        </p:nvSpPr>
        <p:spPr>
          <a:xfrm>
            <a:off x="8881542" y="2389815"/>
            <a:ext cx="1586752" cy="276999"/>
          </a:xfrm>
          <a:prstGeom prst="rect">
            <a:avLst/>
          </a:prstGeom>
          <a:noFill/>
        </p:spPr>
        <p:txBody>
          <a:bodyPr rtlCol="0" wrap="square">
            <a:spAutoFit/>
          </a:bodyPr>
          <a:lstStyle/>
          <a:p>
            <a:pPr algn="l" defTabSz="914400" eaLnBrk="1" fontAlgn="auto" hangingPunct="1" indent="0" latinLnBrk="0" lvl="0" marL="0" marR="0" rtl="0">
              <a:lnSpc>
                <a:spcPct val="100000"/>
              </a:lnSpc>
              <a:spcBef>
                <a:spcPts val="0"/>
              </a:spcBef>
              <a:spcAft>
                <a:spcPts val="0"/>
              </a:spcAft>
              <a:buClrTx/>
              <a:buSzTx/>
              <a:buFontTx/>
              <a:buNone/>
              <a:tabLst/>
              <a:defRPr/>
            </a:pPr>
            <a:r>
              <a:rPr b="0" baseline="0" cap="none" dirty="0" err="1" i="0" kern="1200" kumimoji="0" lang="en-US" noProof="0" normalizeH="0" spc="0" strike="noStrike" sz="1200" u="none">
                <a:ln>
                  <a:noFill/>
                </a:ln>
                <a:solidFill>
                  <a:srgbClr val="000000"/>
                </a:solidFill>
                <a:effectLst/>
                <a:uLnTx/>
                <a:uFillTx/>
                <a:latin typeface="Arial"/>
                <a:ea typeface="+mn-ea"/>
                <a:cs typeface="Arial"/>
              </a:rPr>
              <a:t>Postnet</a:t>
            </a:r>
            <a:r>
              <a:rPr b="0" baseline="0" cap="none" dirty="0" i="0" kern="1200" kumimoji="0" lang="en-US" noProof="0" normalizeH="0" spc="0" strike="noStrike" sz="1200" u="none">
                <a:ln>
                  <a:noFill/>
                </a:ln>
                <a:solidFill>
                  <a:srgbClr val="000000"/>
                </a:solidFill>
                <a:effectLst/>
                <a:uLnTx/>
                <a:uFillTx/>
                <a:latin typeface="Arial"/>
                <a:ea typeface="+mn-ea"/>
                <a:cs typeface="Arial"/>
              </a:rPr>
              <a:t> barcode</a:t>
            </a:r>
          </a:p>
        </p:txBody>
      </p:sp>
      <p:sp>
        <p:nvSpPr>
          <p:cNvPr id="25" name="TextBox 24">
            <a:extLst>
              <a:ext uri="{FF2B5EF4-FFF2-40B4-BE49-F238E27FC236}">
                <a16:creationId xmlns:a16="http://schemas.microsoft.com/office/drawing/2014/main" id="{3A18D3BA-FFD3-4788-B109-A80D0E852AE6}"/>
              </a:ext>
            </a:extLst>
          </p:cNvPr>
          <p:cNvSpPr txBox="1"/>
          <p:nvPr/>
        </p:nvSpPr>
        <p:spPr>
          <a:xfrm>
            <a:off x="10870771" y="2389815"/>
            <a:ext cx="1065387" cy="276999"/>
          </a:xfrm>
          <a:prstGeom prst="rect">
            <a:avLst/>
          </a:prstGeom>
          <a:noFill/>
        </p:spPr>
        <p:txBody>
          <a:bodyPr rtlCol="0" wrap="square">
            <a:spAutoFit/>
          </a:bodyPr>
          <a:lstStyle/>
          <a:p>
            <a:pPr algn="l" defTabSz="914400" eaLnBrk="1" fontAlgn="auto"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1200" u="none">
                <a:ln>
                  <a:noFill/>
                </a:ln>
                <a:solidFill>
                  <a:srgbClr val="000000"/>
                </a:solidFill>
                <a:effectLst/>
                <a:uLnTx/>
                <a:uFillTx/>
                <a:latin typeface="Arial"/>
                <a:ea typeface="+mn-ea"/>
                <a:cs typeface="Arial"/>
              </a:rPr>
              <a:t>QR barcode</a:t>
            </a:r>
          </a:p>
        </p:txBody>
      </p:sp>
      <p:sp>
        <p:nvSpPr>
          <p:cNvPr id="26" name="TextBox 25">
            <a:extLst>
              <a:ext uri="{FF2B5EF4-FFF2-40B4-BE49-F238E27FC236}">
                <a16:creationId xmlns:a16="http://schemas.microsoft.com/office/drawing/2014/main" id="{C510DAD1-87D6-4F01-B26F-D565837F1425}"/>
              </a:ext>
            </a:extLst>
          </p:cNvPr>
          <p:cNvSpPr txBox="1"/>
          <p:nvPr/>
        </p:nvSpPr>
        <p:spPr>
          <a:xfrm>
            <a:off x="10596328" y="3511453"/>
            <a:ext cx="1365887" cy="276999"/>
          </a:xfrm>
          <a:prstGeom prst="rect">
            <a:avLst/>
          </a:prstGeom>
          <a:noFill/>
        </p:spPr>
        <p:txBody>
          <a:bodyPr rtlCol="0" wrap="square">
            <a:spAutoFit/>
          </a:bodyPr>
          <a:lstStyle/>
          <a:p>
            <a:pPr algn="l" defTabSz="914400" eaLnBrk="1" fontAlgn="auto"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1200" u="none">
                <a:ln>
                  <a:noFill/>
                </a:ln>
                <a:solidFill>
                  <a:srgbClr val="000000"/>
                </a:solidFill>
                <a:effectLst/>
                <a:uLnTx/>
                <a:uFillTx/>
                <a:latin typeface="Arial"/>
                <a:ea typeface="+mn-ea"/>
                <a:cs typeface="Arial"/>
              </a:rPr>
              <a:t>Random pattern</a:t>
            </a:r>
          </a:p>
        </p:txBody>
      </p:sp>
      <p:sp>
        <p:nvSpPr>
          <p:cNvPr id="27" name="TextBox 26">
            <a:extLst>
              <a:ext uri="{FF2B5EF4-FFF2-40B4-BE49-F238E27FC236}">
                <a16:creationId xmlns:a16="http://schemas.microsoft.com/office/drawing/2014/main" id="{8C442C26-2109-4C00-83F6-0F91AFD58348}"/>
              </a:ext>
            </a:extLst>
          </p:cNvPr>
          <p:cNvSpPr txBox="1"/>
          <p:nvPr/>
        </p:nvSpPr>
        <p:spPr>
          <a:xfrm>
            <a:off x="6809820" y="3264215"/>
            <a:ext cx="1179505" cy="276999"/>
          </a:xfrm>
          <a:prstGeom prst="rect">
            <a:avLst/>
          </a:prstGeom>
          <a:noFill/>
        </p:spPr>
        <p:txBody>
          <a:bodyPr rtlCol="0" wrap="square">
            <a:spAutoFit/>
          </a:bodyPr>
          <a:lstStyle/>
          <a:p>
            <a:pPr algn="l" defTabSz="914400" eaLnBrk="1" fontAlgn="auto"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1200" u="none">
                <a:ln>
                  <a:noFill/>
                </a:ln>
                <a:solidFill>
                  <a:srgbClr val="000000"/>
                </a:solidFill>
                <a:effectLst/>
                <a:uLnTx/>
                <a:uFillTx/>
                <a:latin typeface="Arial"/>
                <a:ea typeface="+mn-ea"/>
                <a:cs typeface="Arial"/>
              </a:rPr>
              <a:t>Camera array</a:t>
            </a:r>
          </a:p>
        </p:txBody>
      </p:sp>
      <p:pic>
        <p:nvPicPr>
          <p:cNvPr id="1030" name="Picture 6">
            <a:extLst>
              <a:ext uri="{FF2B5EF4-FFF2-40B4-BE49-F238E27FC236}">
                <a16:creationId xmlns:a16="http://schemas.microsoft.com/office/drawing/2014/main" id="{18ABD97A-9353-4DC5-B158-17E991B51C98}"/>
              </a:ext>
            </a:extLst>
          </p:cNvPr>
          <p:cNvPicPr>
            <a:picLocks noChangeArrowheads="1"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705147" y="1197437"/>
            <a:ext cx="1644259" cy="121149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3A697806-0112-4D99-A79F-4F831009E862}"/>
              </a:ext>
            </a:extLst>
          </p:cNvPr>
          <p:cNvPicPr>
            <a:picLocks noChangeArrowheads="1"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468294" y="1240220"/>
            <a:ext cx="1640069" cy="120479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30496BD5-18B8-4424-B79B-6B81102B9F0E}"/>
              </a:ext>
            </a:extLst>
          </p:cNvPr>
          <p:cNvSpPr txBox="1"/>
          <p:nvPr/>
        </p:nvSpPr>
        <p:spPr>
          <a:xfrm>
            <a:off x="7225753" y="6184111"/>
            <a:ext cx="1527144" cy="461665"/>
          </a:xfrm>
          <a:prstGeom prst="rect">
            <a:avLst/>
          </a:prstGeom>
          <a:noFill/>
        </p:spPr>
        <p:txBody>
          <a:bodyPr rtlCol="0" wrap="square">
            <a:spAutoFit/>
          </a:bodyPr>
          <a:lstStyle/>
          <a:p>
            <a:pPr algn="ctr" defTabSz="914400" eaLnBrk="1" fontAlgn="auto"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1200" u="none">
                <a:ln>
                  <a:noFill/>
                </a:ln>
                <a:solidFill>
                  <a:srgbClr val="000000"/>
                </a:solidFill>
                <a:effectLst/>
                <a:uLnTx/>
                <a:uFillTx/>
                <a:latin typeface="Arial"/>
                <a:ea typeface="+mn-ea"/>
                <a:cs typeface="Arial"/>
              </a:rPr>
              <a:t>Barcode detection for falling pebble</a:t>
            </a:r>
          </a:p>
        </p:txBody>
      </p:sp>
      <p:pic>
        <p:nvPicPr>
          <p:cNvPr id="1034" name="Picture 10">
            <a:extLst>
              <a:ext uri="{FF2B5EF4-FFF2-40B4-BE49-F238E27FC236}">
                <a16:creationId xmlns:a16="http://schemas.microsoft.com/office/drawing/2014/main" id="{2EDEBEF9-D754-4EC5-98E4-E3C8B6D41A7C}"/>
              </a:ext>
            </a:extLst>
          </p:cNvPr>
          <p:cNvPicPr>
            <a:picLocks noChangeArrowheads="1" noChangeAspect="1"/>
          </p:cNvPicPr>
          <p:nvPr/>
        </p:nvPicPr>
        <p:blipFill rotWithShape="1">
          <a:blip r:embed="rId9">
            <a:extLst>
              <a:ext uri="{28A0092B-C50C-407E-A947-70E740481C1C}">
                <a14:useLocalDpi xmlns:a14="http://schemas.microsoft.com/office/drawing/2010/main" val="0"/>
              </a:ext>
            </a:extLst>
          </a:blip>
          <a:srcRect b="50000" r="426"/>
          <a:stretch/>
        </p:blipFill>
        <p:spPr bwMode="auto">
          <a:xfrm>
            <a:off x="5737182" y="7028908"/>
            <a:ext cx="1490187" cy="1130828"/>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74695784-DEA8-49DC-AD0D-BA3D1890A600}"/>
              </a:ext>
            </a:extLst>
          </p:cNvPr>
          <p:cNvSpPr txBox="1"/>
          <p:nvPr/>
        </p:nvSpPr>
        <p:spPr>
          <a:xfrm>
            <a:off x="7184753" y="5502501"/>
            <a:ext cx="1650723" cy="276999"/>
          </a:xfrm>
          <a:prstGeom prst="rect">
            <a:avLst/>
          </a:prstGeom>
          <a:noFill/>
        </p:spPr>
        <p:txBody>
          <a:bodyPr rtlCol="0" wrap="square">
            <a:spAutoFit/>
          </a:bodyPr>
          <a:lstStyle/>
          <a:p>
            <a:pPr algn="ctr" defTabSz="914400" eaLnBrk="1" fontAlgn="auto"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1200" u="none">
                <a:ln>
                  <a:noFill/>
                </a:ln>
                <a:solidFill>
                  <a:srgbClr val="000000"/>
                </a:solidFill>
                <a:effectLst/>
                <a:uLnTx/>
                <a:uFillTx/>
                <a:latin typeface="Arial"/>
                <a:ea typeface="+mn-ea"/>
                <a:cs typeface="Arial"/>
              </a:rPr>
              <a:t>Inlet column distributor</a:t>
            </a:r>
          </a:p>
        </p:txBody>
      </p:sp>
      <p:sp>
        <p:nvSpPr>
          <p:cNvPr id="34" name="TextBox 33">
            <a:extLst>
              <a:ext uri="{FF2B5EF4-FFF2-40B4-BE49-F238E27FC236}">
                <a16:creationId xmlns:a16="http://schemas.microsoft.com/office/drawing/2014/main" id="{41DAFF95-0F79-453D-B210-C02B35FF2479}"/>
              </a:ext>
            </a:extLst>
          </p:cNvPr>
          <p:cNvSpPr txBox="1"/>
          <p:nvPr/>
        </p:nvSpPr>
        <p:spPr>
          <a:xfrm>
            <a:off x="5687551" y="8140001"/>
            <a:ext cx="3226304" cy="461665"/>
          </a:xfrm>
          <a:prstGeom prst="rect">
            <a:avLst/>
          </a:prstGeom>
          <a:noFill/>
        </p:spPr>
        <p:txBody>
          <a:bodyPr rtlCol="0" wrap="square">
            <a:spAutoFit/>
          </a:bodyPr>
          <a:lstStyle/>
          <a:p>
            <a:pPr algn="ctr" defTabSz="914400" eaLnBrk="1" fontAlgn="auto"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1200" u="none">
                <a:ln>
                  <a:noFill/>
                </a:ln>
                <a:solidFill>
                  <a:srgbClr val="000000"/>
                </a:solidFill>
                <a:effectLst/>
                <a:uLnTx/>
                <a:uFillTx/>
                <a:latin typeface="Arial"/>
                <a:ea typeface="+mn-ea"/>
                <a:cs typeface="Arial"/>
              </a:rPr>
              <a:t>Deblurring results: (a) original blurry patterns, (b) deblurred patterns</a:t>
            </a:r>
          </a:p>
        </p:txBody>
      </p:sp>
      <p:sp>
        <p:nvSpPr>
          <p:cNvPr id="5" name="TextBox 4">
            <a:extLst>
              <a:ext uri="{FF2B5EF4-FFF2-40B4-BE49-F238E27FC236}">
                <a16:creationId xmlns:a16="http://schemas.microsoft.com/office/drawing/2014/main" id="{D70E51C7-189E-40BD-89C8-3986B03E22CB}"/>
              </a:ext>
            </a:extLst>
          </p:cNvPr>
          <p:cNvSpPr txBox="1"/>
          <p:nvPr/>
        </p:nvSpPr>
        <p:spPr>
          <a:xfrm>
            <a:off x="5689622" y="7525299"/>
            <a:ext cx="443904" cy="276999"/>
          </a:xfrm>
          <a:prstGeom prst="rect">
            <a:avLst/>
          </a:prstGeom>
          <a:noFill/>
        </p:spPr>
        <p:txBody>
          <a:bodyPr rtlCol="0" wrap="square">
            <a:spAutoFit/>
          </a:bodyPr>
          <a:lstStyle/>
          <a:p>
            <a:pPr algn="l" defTabSz="914400" eaLnBrk="1" fontAlgn="auto" hangingPunct="1" indent="0" latinLnBrk="0" lvl="0" marL="0" marR="0" rtl="0">
              <a:lnSpc>
                <a:spcPct val="100000"/>
              </a:lnSpc>
              <a:spcBef>
                <a:spcPts val="0"/>
              </a:spcBef>
              <a:spcAft>
                <a:spcPts val="0"/>
              </a:spcAft>
              <a:buClrTx/>
              <a:buSzTx/>
              <a:buFontTx/>
              <a:buNone/>
              <a:tabLst/>
              <a:defRPr/>
            </a:pPr>
            <a:r>
              <a:rPr b="1" baseline="0" cap="none" dirty="0" i="0" kern="1200" kumimoji="0" lang="en-US" noProof="0" normalizeH="0" spc="0" strike="noStrike" sz="1200" u="none">
                <a:ln>
                  <a:noFill/>
                </a:ln>
                <a:solidFill>
                  <a:srgbClr val="000000"/>
                </a:solidFill>
                <a:effectLst/>
                <a:uLnTx/>
                <a:uFillTx/>
                <a:latin typeface="Arial"/>
                <a:ea typeface="+mn-ea"/>
                <a:cs typeface="Arial"/>
              </a:rPr>
              <a:t>(a)</a:t>
            </a:r>
          </a:p>
        </p:txBody>
      </p:sp>
      <p:sp>
        <p:nvSpPr>
          <p:cNvPr id="38" name="Content Placeholder 2">
            <a:extLst>
              <a:ext uri="{FF2B5EF4-FFF2-40B4-BE49-F238E27FC236}">
                <a16:creationId xmlns:a16="http://schemas.microsoft.com/office/drawing/2014/main" id="{5E0ED54F-9DCE-42C7-8D22-56520EF43438}"/>
              </a:ext>
            </a:extLst>
          </p:cNvPr>
          <p:cNvSpPr txBox="1">
            <a:spLocks/>
          </p:cNvSpPr>
          <p:nvPr/>
        </p:nvSpPr>
        <p:spPr>
          <a:xfrm>
            <a:off x="107960" y="3766277"/>
            <a:ext cx="6026197" cy="384112"/>
          </a:xfrm>
          <a:prstGeom prst="rect">
            <a:avLst/>
          </a:prstGeom>
          <a:noFill/>
          <a:ln>
            <a:solidFill>
              <a:srgbClr val="006600"/>
            </a:solidFill>
          </a:ln>
          <a:effectLst>
            <a:glow rad="63500">
              <a:srgbClr val="006600">
                <a:alpha val="40000"/>
              </a:srgbClr>
            </a:glow>
          </a:effectLst>
        </p:spPr>
        <p:txBody>
          <a:bodyPr/>
          <a:lstStyle>
            <a:lvl1pPr algn="l" defTabSz="914400" eaLnBrk="1" hangingPunct="1" indent="-228600" latinLnBrk="0" marL="228600" rtl="0">
              <a:lnSpc>
                <a:spcPct val="9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9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9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algn="ctr" defTabSz="914400" eaLnBrk="1" fontAlgn="auto" hangingPunct="1" indent="0" latinLnBrk="0" lvl="0" marL="0" marR="0" rtl="0">
              <a:lnSpc>
                <a:spcPct val="90000"/>
              </a:lnSpc>
              <a:spcBef>
                <a:spcPts val="1000"/>
              </a:spcBef>
              <a:spcAft>
                <a:spcPts val="0"/>
              </a:spcAft>
              <a:buClrTx/>
              <a:buSzTx/>
              <a:buFont charset="0" panose="020B0604020202020204" pitchFamily="34" typeface="Arial"/>
              <a:buNone/>
              <a:tabLst/>
              <a:defRPr/>
            </a:pPr>
            <a:r>
              <a:rPr b="1" baseline="0" cap="none" dirty="0" i="0" kern="1200" kumimoji="0" lang="en-AU" noProof="0" normalizeH="0" spc="0" strike="noStrike" sz="2000" u="none">
                <a:ln>
                  <a:noFill/>
                </a:ln>
                <a:solidFill>
                  <a:srgbClr val="000000"/>
                </a:solidFill>
                <a:effectLst/>
                <a:uLnTx/>
                <a:uFillTx/>
                <a:latin typeface="Arial"/>
                <a:ea typeface="+mn-ea"/>
                <a:cs typeface="Arial"/>
              </a:rPr>
              <a:t>Tasks</a:t>
            </a:r>
            <a:endParaRPr b="1" baseline="0" cap="none" dirty="0" i="0" kern="1200" kumimoji="0" lang="en-AU" noProof="0" normalizeH="0" spc="0" strike="noStrike" sz="1600" u="none">
              <a:ln>
                <a:noFill/>
              </a:ln>
              <a:solidFill>
                <a:srgbClr val="000000"/>
              </a:solidFill>
              <a:effectLst/>
              <a:uLnTx/>
              <a:uFillTx/>
              <a:latin typeface="Arial"/>
              <a:ea typeface="+mn-ea"/>
              <a:cs typeface="Arial"/>
            </a:endParaRPr>
          </a:p>
        </p:txBody>
      </p:sp>
      <p:sp>
        <p:nvSpPr>
          <p:cNvPr id="40" name="Content Placeholder 2">
            <a:extLst>
              <a:ext uri="{FF2B5EF4-FFF2-40B4-BE49-F238E27FC236}">
                <a16:creationId xmlns:a16="http://schemas.microsoft.com/office/drawing/2014/main" id="{DC9DC64E-08B5-4D7F-B428-F91AD3789716}"/>
              </a:ext>
            </a:extLst>
          </p:cNvPr>
          <p:cNvSpPr txBox="1">
            <a:spLocks/>
          </p:cNvSpPr>
          <p:nvPr/>
        </p:nvSpPr>
        <p:spPr>
          <a:xfrm>
            <a:off x="3770805" y="2224593"/>
            <a:ext cx="2329549" cy="384113"/>
          </a:xfrm>
          <a:prstGeom prst="rect">
            <a:avLst/>
          </a:prstGeom>
          <a:noFill/>
          <a:ln>
            <a:solidFill>
              <a:srgbClr val="006600"/>
            </a:solidFill>
          </a:ln>
          <a:effectLst>
            <a:glow rad="63500">
              <a:srgbClr val="006600">
                <a:alpha val="40000"/>
              </a:srgbClr>
            </a:glow>
          </a:effectLst>
        </p:spPr>
        <p:txBody>
          <a:bodyPr/>
          <a:lstStyle>
            <a:lvl1pPr algn="l" defTabSz="914400" eaLnBrk="1" hangingPunct="1" indent="-228600" latinLnBrk="0" marL="228600" rtl="0">
              <a:lnSpc>
                <a:spcPct val="9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9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9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algn="ctr" defTabSz="914400" eaLnBrk="1" fontAlgn="auto" hangingPunct="1" indent="0" latinLnBrk="0" lvl="0" marL="0" marR="0" rtl="0">
              <a:lnSpc>
                <a:spcPct val="90000"/>
              </a:lnSpc>
              <a:spcBef>
                <a:spcPts val="1000"/>
              </a:spcBef>
              <a:spcAft>
                <a:spcPts val="0"/>
              </a:spcAft>
              <a:buClrTx/>
              <a:buSzTx/>
              <a:buFont charset="0" panose="020B0604020202020204" pitchFamily="34" typeface="Arial"/>
              <a:buNone/>
              <a:tabLst/>
              <a:defRPr/>
            </a:pPr>
            <a:r>
              <a:rPr b="1" baseline="0" cap="none" dirty="0" i="0" kern="1200" kumimoji="0" lang="en-AU" noProof="0" normalizeH="0" spc="0" strike="noStrike" sz="2000" u="none">
                <a:ln>
                  <a:noFill/>
                </a:ln>
                <a:solidFill>
                  <a:srgbClr val="000000"/>
                </a:solidFill>
                <a:effectLst/>
                <a:uLnTx/>
                <a:uFillTx/>
                <a:latin typeface="Arial"/>
                <a:ea typeface="+mn-ea"/>
                <a:cs typeface="Arial"/>
              </a:rPr>
              <a:t>Progress</a:t>
            </a:r>
            <a:endParaRPr b="1" baseline="0" cap="none" dirty="0" i="0" kern="1200" kumimoji="0" lang="en-AU" noProof="0" normalizeH="0" spc="0" strike="noStrike" sz="1600" u="none">
              <a:ln>
                <a:noFill/>
              </a:ln>
              <a:solidFill>
                <a:srgbClr val="000000"/>
              </a:solidFill>
              <a:effectLst/>
              <a:uLnTx/>
              <a:uFillTx/>
              <a:latin typeface="Arial"/>
              <a:ea typeface="+mn-ea"/>
              <a:cs typeface="Arial"/>
            </a:endParaRPr>
          </a:p>
        </p:txBody>
      </p:sp>
      <p:pic>
        <p:nvPicPr>
          <p:cNvPr descr="A picture containing indoor, computer&#10;&#10;Description automatically generated" id="30" name="Picture 29">
            <a:extLst>
              <a:ext uri="{FF2B5EF4-FFF2-40B4-BE49-F238E27FC236}">
                <a16:creationId xmlns:a16="http://schemas.microsoft.com/office/drawing/2014/main" id="{1C6E482F-0485-468B-8947-E8DBEC7330A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44741" y="3851060"/>
            <a:ext cx="3378548" cy="4641308"/>
          </a:xfrm>
          <a:prstGeom prst="rect">
            <a:avLst/>
          </a:prstGeom>
        </p:spPr>
      </p:pic>
      <p:pic>
        <p:nvPicPr>
          <p:cNvPr id="44" name="Picture 10">
            <a:extLst>
              <a:ext uri="{FF2B5EF4-FFF2-40B4-BE49-F238E27FC236}">
                <a16:creationId xmlns:a16="http://schemas.microsoft.com/office/drawing/2014/main" id="{15F55008-D516-458E-8CC0-23C52F29334D}"/>
              </a:ext>
            </a:extLst>
          </p:cNvPr>
          <p:cNvPicPr>
            <a:picLocks noChangeArrowheads="1" noChangeAspect="1"/>
          </p:cNvPicPr>
          <p:nvPr/>
        </p:nvPicPr>
        <p:blipFill rotWithShape="1">
          <a:blip r:embed="rId9">
            <a:extLst>
              <a:ext uri="{28A0092B-C50C-407E-A947-70E740481C1C}">
                <a14:useLocalDpi xmlns:a14="http://schemas.microsoft.com/office/drawing/2010/main" val="0"/>
              </a:ext>
            </a:extLst>
          </a:blip>
          <a:srcRect r="114" t="49790"/>
          <a:stretch/>
        </p:blipFill>
        <p:spPr bwMode="auto">
          <a:xfrm>
            <a:off x="7183920" y="7018437"/>
            <a:ext cx="1488641" cy="1130828"/>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C30FCCE4-70B1-4811-BDAB-4435B52A458E}"/>
              </a:ext>
            </a:extLst>
          </p:cNvPr>
          <p:cNvSpPr txBox="1"/>
          <p:nvPr/>
        </p:nvSpPr>
        <p:spPr>
          <a:xfrm>
            <a:off x="7160177" y="7548664"/>
            <a:ext cx="443904" cy="276999"/>
          </a:xfrm>
          <a:prstGeom prst="rect">
            <a:avLst/>
          </a:prstGeom>
          <a:noFill/>
        </p:spPr>
        <p:txBody>
          <a:bodyPr rtlCol="0" wrap="square">
            <a:spAutoFit/>
          </a:bodyPr>
          <a:lstStyle/>
          <a:p>
            <a:pPr algn="l" defTabSz="914400" eaLnBrk="1" fontAlgn="auto" hangingPunct="1" indent="0" latinLnBrk="0" lvl="0" marL="0" marR="0" rtl="0">
              <a:lnSpc>
                <a:spcPct val="100000"/>
              </a:lnSpc>
              <a:spcBef>
                <a:spcPts val="0"/>
              </a:spcBef>
              <a:spcAft>
                <a:spcPts val="0"/>
              </a:spcAft>
              <a:buClrTx/>
              <a:buSzTx/>
              <a:buFontTx/>
              <a:buNone/>
              <a:tabLst/>
              <a:defRPr/>
            </a:pPr>
            <a:r>
              <a:rPr b="1" baseline="0" cap="none" dirty="0" i="0" kern="1200" kumimoji="0" lang="en-US" noProof="0" normalizeH="0" spc="0" strike="noStrike" sz="1200" u="none">
                <a:ln>
                  <a:noFill/>
                </a:ln>
                <a:solidFill>
                  <a:srgbClr val="000000"/>
                </a:solidFill>
                <a:effectLst/>
                <a:uLnTx/>
                <a:uFillTx/>
                <a:latin typeface="Arial"/>
                <a:ea typeface="+mn-ea"/>
                <a:cs typeface="Arial"/>
              </a:rPr>
              <a:t>(b)</a:t>
            </a:r>
          </a:p>
        </p:txBody>
      </p:sp>
      <p:sp>
        <p:nvSpPr>
          <p:cNvPr id="46" name="TextBox 45">
            <a:extLst>
              <a:ext uri="{FF2B5EF4-FFF2-40B4-BE49-F238E27FC236}">
                <a16:creationId xmlns:a16="http://schemas.microsoft.com/office/drawing/2014/main" id="{01D6EFC2-EB98-4CDA-A2E3-1CC4136B1D02}"/>
              </a:ext>
            </a:extLst>
          </p:cNvPr>
          <p:cNvSpPr txBox="1"/>
          <p:nvPr/>
        </p:nvSpPr>
        <p:spPr>
          <a:xfrm>
            <a:off x="9770966" y="8566138"/>
            <a:ext cx="1650723" cy="276999"/>
          </a:xfrm>
          <a:prstGeom prst="rect">
            <a:avLst/>
          </a:prstGeom>
          <a:noFill/>
        </p:spPr>
        <p:txBody>
          <a:bodyPr rtlCol="0" wrap="square">
            <a:spAutoFit/>
          </a:bodyPr>
          <a:lstStyle/>
          <a:p>
            <a:pPr algn="ctr" defTabSz="914400" eaLnBrk="1" fontAlgn="auto"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1200" u="none">
                <a:ln>
                  <a:noFill/>
                </a:ln>
                <a:solidFill>
                  <a:srgbClr val="000000"/>
                </a:solidFill>
                <a:effectLst/>
                <a:uLnTx/>
                <a:uFillTx/>
                <a:latin typeface="Arial"/>
                <a:ea typeface="+mn-ea"/>
                <a:cs typeface="Arial"/>
              </a:rPr>
              <a:t>Experimental setup</a:t>
            </a:r>
          </a:p>
        </p:txBody>
      </p:sp>
      <p:pic>
        <p:nvPicPr>
          <p:cNvPr id="1038" name="Picture 14">
            <a:extLst>
              <a:ext uri="{FF2B5EF4-FFF2-40B4-BE49-F238E27FC236}">
                <a16:creationId xmlns:a16="http://schemas.microsoft.com/office/drawing/2014/main" id="{16AC8007-D112-4017-9B4E-F12E701DAE1F}"/>
              </a:ext>
            </a:extLst>
          </p:cNvPr>
          <p:cNvPicPr>
            <a:picLocks noChangeArrowheads="1" noChangeAspect="1"/>
          </p:cNvPicPr>
          <p:nvPr/>
        </p:nvPicPr>
        <p:blipFill rotWithShape="1">
          <a:blip r:embed="rId11">
            <a:extLst>
              <a:ext uri="{28A0092B-C50C-407E-A947-70E740481C1C}">
                <a14:useLocalDpi xmlns:a14="http://schemas.microsoft.com/office/drawing/2010/main" val="0"/>
              </a:ext>
            </a:extLst>
          </a:blip>
          <a:srcRect b="-396" r="237"/>
          <a:stretch/>
        </p:blipFill>
        <p:spPr bwMode="auto">
          <a:xfrm>
            <a:off x="6216528" y="5959979"/>
            <a:ext cx="1179504" cy="97117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A8EA88B-9CE7-4627-A499-38D0ED21BBEE}"/>
              </a:ext>
            </a:extLst>
          </p:cNvPr>
          <p:cNvSpPr txBox="1"/>
          <p:nvPr/>
        </p:nvSpPr>
        <p:spPr>
          <a:xfrm>
            <a:off x="3456021" y="195944"/>
            <a:ext cx="8678208" cy="923330"/>
          </a:xfrm>
          <a:prstGeom prst="rect">
            <a:avLst/>
          </a:prstGeom>
          <a:noFill/>
        </p:spPr>
        <p:txBody>
          <a:bodyPr rtlCol="0" wrap="square">
            <a:spAutoFit/>
          </a:bodyPr>
          <a:lstStyle/>
          <a:p>
            <a:pPr algn="ctr" defTabSz="914400" eaLnBrk="1" fontAlgn="auto" hangingPunct="1" indent="0" latinLnBrk="0" lvl="0" marL="0" marR="0" rtl="0">
              <a:lnSpc>
                <a:spcPct val="100000"/>
              </a:lnSpc>
              <a:spcBef>
                <a:spcPts val="0"/>
              </a:spcBef>
              <a:spcAft>
                <a:spcPts val="0"/>
              </a:spcAft>
              <a:buClrTx/>
              <a:buSzTx/>
              <a:buFontTx/>
              <a:buNone/>
              <a:tabLst/>
              <a:defRPr/>
            </a:pPr>
            <a:r>
              <a:rPr b="1" baseline="0" cap="none" dirty="0" i="0" kern="1200" kumimoji="0" lang="en-US" noProof="0" normalizeH="0" spc="0" strike="noStrike" sz="1800" u="none">
                <a:ln>
                  <a:noFill/>
                </a:ln>
                <a:solidFill>
                  <a:srgbClr val="006600"/>
                </a:solidFill>
                <a:effectLst/>
                <a:uLnTx/>
                <a:uFillTx/>
                <a:latin typeface="Arial"/>
                <a:ea typeface="+mn-ea"/>
                <a:cs typeface="Arial"/>
              </a:rPr>
              <a:t>Robust Bullet-Time Tagging and Tracking System Based on Computer Vision for Individual Ex-Core TRISO-fueled pebble identification</a:t>
            </a:r>
          </a:p>
          <a:p>
            <a:pPr algn="ctr" defTabSz="914400" eaLnBrk="1" fontAlgn="auto" hangingPunct="1" indent="0" latinLnBrk="0" lvl="0" marL="0" marR="0" rtl="0">
              <a:lnSpc>
                <a:spcPct val="100000"/>
              </a:lnSpc>
              <a:spcBef>
                <a:spcPts val="0"/>
              </a:spcBef>
              <a:spcAft>
                <a:spcPts val="0"/>
              </a:spcAft>
              <a:buClrTx/>
              <a:buSzTx/>
              <a:buFontTx/>
              <a:buNone/>
              <a:tabLst/>
              <a:defRPr/>
            </a:pPr>
            <a:r>
              <a:rPr b="1" baseline="0" cap="none" dirty="0" i="0" kern="1200" kumimoji="0" lang="en-US" noProof="0" normalizeH="0" spc="0" strike="noStrike" sz="1800" u="none">
                <a:ln>
                  <a:noFill/>
                </a:ln>
                <a:solidFill>
                  <a:srgbClr val="C00000"/>
                </a:solidFill>
                <a:effectLst/>
                <a:uLnTx/>
                <a:uFillTx/>
                <a:latin typeface="Arial"/>
                <a:ea typeface="+mn-ea"/>
                <a:cs typeface="Arial"/>
              </a:rPr>
              <a:t>(Started October 1, 2020 – 3 Years, $800,000)</a:t>
            </a:r>
            <a:endParaRPr b="1" baseline="0" cap="none" dirty="0" i="0" kern="1200" kumimoji="0" lang="en-US" noProof="0" normalizeH="0" spc="0" strike="noStrike" sz="1800" u="none">
              <a:ln>
                <a:noFill/>
              </a:ln>
              <a:solidFill>
                <a:srgbClr val="C00000"/>
              </a:solidFill>
              <a:effectLst/>
              <a:uLnTx/>
              <a:uFillTx/>
              <a:latin charset="0" panose="020B0604020202020204" pitchFamily="34" typeface="Arial"/>
              <a:ea typeface="+mn-ea"/>
              <a:cs charset="0" panose="020B0604020202020204" pitchFamily="34" typeface="Arial"/>
            </a:endParaRPr>
          </a:p>
        </p:txBody>
      </p:sp>
      <p:pic>
        <p:nvPicPr>
          <p:cNvPr descr="A close-up of a circuit board&#10;&#10;Description automatically generated with low confidence" id="35" name="Picture 34">
            <a:extLst>
              <a:ext uri="{FF2B5EF4-FFF2-40B4-BE49-F238E27FC236}">
                <a16:creationId xmlns:a16="http://schemas.microsoft.com/office/drawing/2014/main" id="{40A61D2A-512D-4EC7-9D74-BEE4B3E7DE09}"/>
              </a:ext>
            </a:extLst>
          </p:cNvPr>
          <p:cNvPicPr>
            <a:picLocks noChangeAspect="1"/>
          </p:cNvPicPr>
          <p:nvPr/>
        </p:nvPicPr>
        <p:blipFill>
          <a:blip r:embed="rId12">
            <a:alphaModFix/>
            <a:extLst>
              <a:ext uri="{BEBA8EAE-BF5A-486C-A8C5-ECC9F3942E4B}">
                <a14:imgProps xmlns:a14="http://schemas.microsoft.com/office/drawing/2010/main">
                  <a14:imgLayer r:embed="rId13">
                    <a14:imgEffect>
                      <a14:sharpenSoften amount="25000"/>
                    </a14:imgEffect>
                  </a14:imgLayer>
                </a14:imgProps>
              </a:ext>
            </a:extLst>
          </a:blip>
          <a:stretch>
            <a:fillRect/>
          </a:stretch>
        </p:blipFill>
        <p:spPr>
          <a:xfrm>
            <a:off x="229784" y="38859"/>
            <a:ext cx="3054223" cy="3727418"/>
          </a:xfrm>
          <a:prstGeom prst="rect">
            <a:avLst/>
          </a:prstGeom>
        </p:spPr>
      </p:pic>
      <p:sp>
        <p:nvSpPr>
          <p:cNvPr id="6" name="Arrow: Right 5">
            <a:extLst>
              <a:ext uri="{FF2B5EF4-FFF2-40B4-BE49-F238E27FC236}">
                <a16:creationId xmlns:a16="http://schemas.microsoft.com/office/drawing/2014/main" id="{D7983685-570D-4D67-9199-816ED14FEBF9}"/>
              </a:ext>
            </a:extLst>
          </p:cNvPr>
          <p:cNvSpPr/>
          <p:nvPr/>
        </p:nvSpPr>
        <p:spPr>
          <a:xfrm rot="10800000">
            <a:off x="1857764" y="2801395"/>
            <a:ext cx="4061841" cy="384114"/>
          </a:xfrm>
          <a:prstGeom prst="rightArrow">
            <a:avLst>
              <a:gd fmla="val 36397" name="adj1"/>
              <a:gd fmla="val 50000" name="adj2"/>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defTabSz="914400" eaLnBrk="1" fontAlgn="auto"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800" u="none">
              <a:ln>
                <a:noFill/>
              </a:ln>
              <a:solidFill>
                <a:srgbClr val="006600"/>
              </a:solidFill>
              <a:effectLst/>
              <a:uLnTx/>
              <a:uFillTx/>
              <a:latin typeface="Arial"/>
              <a:ea typeface="+mn-ea"/>
              <a:cs typeface="Arial"/>
            </a:endParaRPr>
          </a:p>
        </p:txBody>
      </p:sp>
      <p:sp>
        <p:nvSpPr>
          <p:cNvPr id="8" name="Oval 7">
            <a:extLst>
              <a:ext uri="{FF2B5EF4-FFF2-40B4-BE49-F238E27FC236}">
                <a16:creationId xmlns:a16="http://schemas.microsoft.com/office/drawing/2014/main" id="{775B7213-164A-4A16-8724-0C8D17B1021A}"/>
              </a:ext>
            </a:extLst>
          </p:cNvPr>
          <p:cNvSpPr/>
          <p:nvPr/>
        </p:nvSpPr>
        <p:spPr>
          <a:xfrm>
            <a:off x="3771117" y="1259713"/>
            <a:ext cx="2154443" cy="6271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b="1" dirty="0" lang="en-US">
                <a:solidFill>
                  <a:srgbClr val="C00000"/>
                </a:solidFill>
              </a:rPr>
              <a:t>New Project</a:t>
            </a:r>
          </a:p>
        </p:txBody>
      </p:sp>
    </p:spTree>
    <p:extLst>
      <p:ext uri="{BB962C8B-B14F-4D97-AF65-F5344CB8AC3E}">
        <p14:creationId xmlns:p14="http://schemas.microsoft.com/office/powerpoint/2010/main" val="39811948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35127" y="4206241"/>
            <a:ext cx="6074347" cy="4490052"/>
          </a:xfrm>
          <a:prstGeom prst="rect">
            <a:avLst/>
          </a:prstGeom>
        </p:spPr>
      </p:pic>
      <p:sp>
        <p:nvSpPr>
          <p:cNvPr id="4" name="TextBox 3"/>
          <p:cNvSpPr txBox="1"/>
          <p:nvPr/>
        </p:nvSpPr>
        <p:spPr>
          <a:xfrm>
            <a:off x="1254034" y="52250"/>
            <a:ext cx="10277154" cy="646331"/>
          </a:xfrm>
          <a:prstGeom prst="rect">
            <a:avLst/>
          </a:prstGeom>
          <a:noFill/>
        </p:spPr>
        <p:txBody>
          <a:bodyPr wrap="square" rtlCol="0">
            <a:spAutoFit/>
          </a:bodyPr>
          <a:lstStyle/>
          <a:p>
            <a:r>
              <a:rPr lang="en-US" b="1" dirty="0">
                <a:solidFill>
                  <a:srgbClr val="C00000"/>
                </a:solidFill>
              </a:rPr>
              <a:t>Prismatic Block Reactors Advancement on Thermal Hydraulic of natural convection </a:t>
            </a:r>
          </a:p>
          <a:p>
            <a:pPr algn="ctr"/>
            <a:r>
              <a:rPr lang="en-US" b="1" dirty="0">
                <a:solidFill>
                  <a:srgbClr val="C00000"/>
                </a:solidFill>
              </a:rPr>
              <a:t>Under Upset Conditions </a:t>
            </a:r>
          </a:p>
        </p:txBody>
      </p:sp>
      <p:pic>
        <p:nvPicPr>
          <p:cNvPr id="5" name="Picture 4"/>
          <p:cNvPicPr>
            <a:picLocks noChangeAspect="1"/>
          </p:cNvPicPr>
          <p:nvPr/>
        </p:nvPicPr>
        <p:blipFill>
          <a:blip r:embed="rId3"/>
          <a:stretch>
            <a:fillRect/>
          </a:stretch>
        </p:blipFill>
        <p:spPr>
          <a:xfrm>
            <a:off x="6309474" y="587932"/>
            <a:ext cx="5788369" cy="3652516"/>
          </a:xfrm>
          <a:prstGeom prst="rect">
            <a:avLst/>
          </a:prstGeom>
        </p:spPr>
      </p:pic>
      <p:pic>
        <p:nvPicPr>
          <p:cNvPr id="6" name="Picture 5"/>
          <p:cNvPicPr>
            <a:picLocks noChangeAspect="1"/>
          </p:cNvPicPr>
          <p:nvPr/>
        </p:nvPicPr>
        <p:blipFill>
          <a:blip r:embed="rId4"/>
          <a:stretch>
            <a:fillRect/>
          </a:stretch>
        </p:blipFill>
        <p:spPr>
          <a:xfrm>
            <a:off x="6736531" y="6968689"/>
            <a:ext cx="5029202" cy="2057744"/>
          </a:xfrm>
          <a:prstGeom prst="rect">
            <a:avLst/>
          </a:prstGeom>
        </p:spPr>
      </p:pic>
      <p:pic>
        <p:nvPicPr>
          <p:cNvPr id="10" name="Picture 9"/>
          <p:cNvPicPr/>
          <p:nvPr/>
        </p:nvPicPr>
        <p:blipFill>
          <a:blip r:embed="rId5" cstate="print">
            <a:extLst>
              <a:ext uri="{28A0092B-C50C-407E-A947-70E740481C1C}">
                <a14:useLocalDpi xmlns:a14="http://schemas.microsoft.com/office/drawing/2010/main" val="0"/>
              </a:ext>
            </a:extLst>
          </a:blip>
          <a:stretch>
            <a:fillRect/>
          </a:stretch>
        </p:blipFill>
        <p:spPr>
          <a:xfrm>
            <a:off x="9368676" y="4137854"/>
            <a:ext cx="2614058" cy="1788909"/>
          </a:xfrm>
          <a:prstGeom prst="rect">
            <a:avLst/>
          </a:prstGeom>
        </p:spPr>
      </p:pic>
      <p:pic>
        <p:nvPicPr>
          <p:cNvPr id="11" name="Picture 10"/>
          <p:cNvPicPr/>
          <p:nvPr/>
        </p:nvPicPr>
        <p:blipFill>
          <a:blip r:embed="rId6" cstate="print">
            <a:extLst>
              <a:ext uri="{28A0092B-C50C-407E-A947-70E740481C1C}">
                <a14:useLocalDpi xmlns:a14="http://schemas.microsoft.com/office/drawing/2010/main" val="0"/>
              </a:ext>
            </a:extLst>
          </a:blip>
          <a:stretch>
            <a:fillRect/>
          </a:stretch>
        </p:blipFill>
        <p:spPr>
          <a:xfrm>
            <a:off x="9368676" y="5926763"/>
            <a:ext cx="2792846" cy="1262484"/>
          </a:xfrm>
          <a:prstGeom prst="rect">
            <a:avLst/>
          </a:prstGeom>
        </p:spPr>
      </p:pic>
      <p:pic>
        <p:nvPicPr>
          <p:cNvPr id="12" name="Picture 11">
            <a:extLst>
              <a:ext uri="{FF2B5EF4-FFF2-40B4-BE49-F238E27FC236}">
                <a16:creationId xmlns:a16="http://schemas.microsoft.com/office/drawing/2014/main" id="{F4DD80AA-FB7E-4C6E-9F59-682FB95A8D72}"/>
              </a:ext>
            </a:extLst>
          </p:cNvPr>
          <p:cNvPicPr/>
          <p:nvPr/>
        </p:nvPicPr>
        <p:blipFill>
          <a:blip r:embed="rId7"/>
          <a:stretch>
            <a:fillRect/>
          </a:stretch>
        </p:blipFill>
        <p:spPr>
          <a:xfrm>
            <a:off x="6096000" y="4532811"/>
            <a:ext cx="2429286" cy="2218790"/>
          </a:xfrm>
          <a:prstGeom prst="rect">
            <a:avLst/>
          </a:prstGeom>
        </p:spPr>
      </p:pic>
      <p:pic>
        <p:nvPicPr>
          <p:cNvPr id="13" name="Picture 12"/>
          <p:cNvPicPr>
            <a:picLocks noChangeAspect="1"/>
          </p:cNvPicPr>
          <p:nvPr/>
        </p:nvPicPr>
        <p:blipFill>
          <a:blip r:embed="rId8"/>
          <a:stretch>
            <a:fillRect/>
          </a:stretch>
        </p:blipFill>
        <p:spPr>
          <a:xfrm>
            <a:off x="263963" y="690526"/>
            <a:ext cx="6045511" cy="3372023"/>
          </a:xfrm>
          <a:prstGeom prst="rect">
            <a:avLst/>
          </a:prstGeom>
        </p:spPr>
      </p:pic>
      <p:sp>
        <p:nvSpPr>
          <p:cNvPr id="14" name="TextBox 13"/>
          <p:cNvSpPr txBox="1"/>
          <p:nvPr/>
        </p:nvSpPr>
        <p:spPr>
          <a:xfrm>
            <a:off x="10512283" y="2054611"/>
            <a:ext cx="935384" cy="369332"/>
          </a:xfrm>
          <a:prstGeom prst="rect">
            <a:avLst/>
          </a:prstGeom>
          <a:noFill/>
        </p:spPr>
        <p:txBody>
          <a:bodyPr wrap="square" rtlCol="0">
            <a:spAutoFit/>
          </a:bodyPr>
          <a:lstStyle/>
          <a:p>
            <a:r>
              <a:rPr lang="en-US" b="1" dirty="0"/>
              <a:t>HWA</a:t>
            </a:r>
          </a:p>
        </p:txBody>
      </p:sp>
      <p:pic>
        <p:nvPicPr>
          <p:cNvPr id="7" name="Picture 6">
            <a:extLst>
              <a:ext uri="{FF2B5EF4-FFF2-40B4-BE49-F238E27FC236}">
                <a16:creationId xmlns:a16="http://schemas.microsoft.com/office/drawing/2014/main" id="{010A9105-6127-4F7D-A480-5369D4132F4C}"/>
              </a:ext>
            </a:extLst>
          </p:cNvPr>
          <p:cNvPicPr>
            <a:picLocks noChangeAspect="1"/>
          </p:cNvPicPr>
          <p:nvPr/>
        </p:nvPicPr>
        <p:blipFill>
          <a:blip r:embed="rId9"/>
          <a:stretch>
            <a:fillRect/>
          </a:stretch>
        </p:blipFill>
        <p:spPr>
          <a:xfrm>
            <a:off x="7798526" y="4307127"/>
            <a:ext cx="1391362" cy="2644966"/>
          </a:xfrm>
          <a:prstGeom prst="rect">
            <a:avLst/>
          </a:prstGeom>
        </p:spPr>
      </p:pic>
      <p:sp>
        <p:nvSpPr>
          <p:cNvPr id="8" name="Arrow: Down 7">
            <a:extLst>
              <a:ext uri="{FF2B5EF4-FFF2-40B4-BE49-F238E27FC236}">
                <a16:creationId xmlns:a16="http://schemas.microsoft.com/office/drawing/2014/main" id="{ADE2A59C-3A5B-4252-8C06-9FFC24749296}"/>
              </a:ext>
            </a:extLst>
          </p:cNvPr>
          <p:cNvSpPr/>
          <p:nvPr/>
        </p:nvSpPr>
        <p:spPr>
          <a:xfrm>
            <a:off x="7511143" y="4062549"/>
            <a:ext cx="287383" cy="3949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3854040"/>
      </p:ext>
    </p:extLst>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Google Shape;93;p1">
            <a:extLst>
              <a:ext uri="{FF2B5EF4-FFF2-40B4-BE49-F238E27FC236}">
                <a16:creationId xmlns:a16="http://schemas.microsoft.com/office/drawing/2014/main" id="{8A4D9D7B-B736-48CD-9695-ECEC06264BF1}"/>
              </a:ext>
            </a:extLst>
          </p:cNvPr>
          <p:cNvSpPr txBox="1"/>
          <p:nvPr/>
        </p:nvSpPr>
        <p:spPr>
          <a:xfrm>
            <a:off x="248195" y="79138"/>
            <a:ext cx="11652068" cy="1080255"/>
          </a:xfrm>
          <a:prstGeom prst="rect">
            <a:avLst/>
          </a:prstGeom>
          <a:noFill/>
          <a:ln>
            <a:noFill/>
          </a:ln>
        </p:spPr>
        <p:txBody>
          <a:bodyPr anchor="t" anchorCtr="0" bIns="45700" lIns="91425" rIns="91425" spcFirstLastPara="1" tIns="45700" wrap="square">
            <a:spAutoFit/>
          </a:bodyPr>
          <a:lstStyle/>
          <a:p>
            <a:pPr algn="ctr" indent="0" lvl="0" marL="0" marR="0" rtl="0">
              <a:lnSpc>
                <a:spcPct val="107000"/>
              </a:lnSpc>
              <a:spcBef>
                <a:spcPts val="0"/>
              </a:spcBef>
              <a:spcAft>
                <a:spcPts val="0"/>
              </a:spcAft>
              <a:buNone/>
            </a:pPr>
            <a:r>
              <a:rPr b="1" cap="none" dirty="0" i="0" lang="en-US" strike="noStrike" sz="2000" u="none">
                <a:solidFill>
                  <a:srgbClr val="006600"/>
                </a:solidFill>
                <a:latin typeface="Times New Roman"/>
                <a:ea typeface="Times New Roman"/>
                <a:cs typeface="Times New Roman"/>
                <a:sym typeface="Times New Roman"/>
              </a:rPr>
              <a:t>Thermal Hydraulics Investigation of Horizontally Orientated Layout </a:t>
            </a:r>
            <a:r>
              <a:rPr b="1" cap="none" dirty="0" i="0" lang="en-US" strike="noStrike" sz="2000" u="none">
                <a:solidFill>
                  <a:srgbClr val="C00000"/>
                </a:solidFill>
                <a:latin typeface="Times New Roman"/>
                <a:ea typeface="Times New Roman"/>
                <a:cs typeface="Times New Roman"/>
                <a:sym typeface="Times New Roman"/>
              </a:rPr>
              <a:t>Micro HTGRs </a:t>
            </a:r>
            <a:r>
              <a:rPr b="1" cap="none" dirty="0" i="0" lang="en-US" strike="noStrike" sz="2000" u="none">
                <a:solidFill>
                  <a:srgbClr val="006600"/>
                </a:solidFill>
                <a:latin typeface="Times New Roman"/>
                <a:ea typeface="Times New Roman"/>
                <a:cs typeface="Times New Roman"/>
                <a:sym typeface="Times New Roman"/>
              </a:rPr>
              <a:t>Under Normal Operation and PCC Conditions Using Integrated Advanced Measurement Techniques</a:t>
            </a:r>
          </a:p>
          <a:p>
            <a:pPr algn="ctr" indent="0" lvl="0" marL="0" marR="0" rtl="0">
              <a:lnSpc>
                <a:spcPct val="107000"/>
              </a:lnSpc>
              <a:spcBef>
                <a:spcPts val="0"/>
              </a:spcBef>
              <a:spcAft>
                <a:spcPts val="0"/>
              </a:spcAft>
              <a:buNone/>
            </a:pPr>
            <a:r>
              <a:rPr b="1" cap="none" dirty="0" i="0" lang="en-US" strike="noStrike" sz="2000" u="none">
                <a:solidFill>
                  <a:srgbClr val="C00000"/>
                </a:solidFill>
                <a:latin typeface="Times New Roman"/>
                <a:ea typeface="Times New Roman"/>
                <a:cs typeface="Times New Roman"/>
                <a:sym typeface="Times New Roman"/>
              </a:rPr>
              <a:t>(October 1, 2021, for 3 Years, $800,000)</a:t>
            </a:r>
            <a:endParaRPr b="1" cap="none" dirty="0" i="0" strike="noStrike" sz="2000" u="none">
              <a:solidFill>
                <a:srgbClr val="C00000"/>
              </a:solidFill>
              <a:latin typeface="Times New Roman"/>
              <a:ea typeface="Times New Roman"/>
              <a:cs typeface="Times New Roman"/>
              <a:sym typeface="Times New Roman"/>
            </a:endParaRPr>
          </a:p>
        </p:txBody>
      </p:sp>
      <p:pic>
        <p:nvPicPr>
          <p:cNvPr descr="Graphic of a microreactor inside of a truck" id="3" name="Google Shape;130;p3">
            <a:extLst>
              <a:ext uri="{FF2B5EF4-FFF2-40B4-BE49-F238E27FC236}">
                <a16:creationId xmlns:a16="http://schemas.microsoft.com/office/drawing/2014/main" id="{A6DF375A-CE30-43C9-8BBB-7EBA90A74080}"/>
              </a:ext>
            </a:extLst>
          </p:cNvPr>
          <p:cNvPicPr preferRelativeResize="0"/>
          <p:nvPr/>
        </p:nvPicPr>
        <p:blipFill rotWithShape="1">
          <a:blip r:embed="rId2">
            <a:alphaModFix/>
          </a:blip>
          <a:srcRect/>
          <a:stretch/>
        </p:blipFill>
        <p:spPr>
          <a:xfrm>
            <a:off x="8014094" y="1120204"/>
            <a:ext cx="4138717" cy="1972767"/>
          </a:xfrm>
          <a:prstGeom prst="rect">
            <a:avLst/>
          </a:prstGeom>
          <a:noFill/>
          <a:ln>
            <a:noFill/>
          </a:ln>
        </p:spPr>
      </p:pic>
      <p:pic>
        <p:nvPicPr>
          <p:cNvPr id="4" name="Google Shape;189;p8">
            <a:extLst>
              <a:ext uri="{FF2B5EF4-FFF2-40B4-BE49-F238E27FC236}">
                <a16:creationId xmlns:a16="http://schemas.microsoft.com/office/drawing/2014/main" id="{F6C6B627-C3B6-4793-8E9B-2B02919FCA86}"/>
              </a:ext>
            </a:extLst>
          </p:cNvPr>
          <p:cNvPicPr preferRelativeResize="0"/>
          <p:nvPr/>
        </p:nvPicPr>
        <p:blipFill rotWithShape="1">
          <a:blip r:embed="rId3">
            <a:alphaModFix/>
          </a:blip>
          <a:srcRect b="106" r="95"/>
          <a:stretch/>
        </p:blipFill>
        <p:spPr>
          <a:xfrm>
            <a:off x="39189" y="2191361"/>
            <a:ext cx="7349008" cy="6835076"/>
          </a:xfrm>
          <a:prstGeom prst="rect">
            <a:avLst/>
          </a:prstGeom>
          <a:noFill/>
          <a:ln>
            <a:noFill/>
          </a:ln>
        </p:spPr>
      </p:pic>
      <p:pic>
        <p:nvPicPr>
          <p:cNvPr id="5" name="Google Shape;145;p4">
            <a:extLst>
              <a:ext uri="{FF2B5EF4-FFF2-40B4-BE49-F238E27FC236}">
                <a16:creationId xmlns:a16="http://schemas.microsoft.com/office/drawing/2014/main" id="{5778D757-73EA-41D1-96F1-DA25FC155CCE}"/>
              </a:ext>
            </a:extLst>
          </p:cNvPr>
          <p:cNvPicPr preferRelativeResize="0"/>
          <p:nvPr/>
        </p:nvPicPr>
        <p:blipFill rotWithShape="1">
          <a:blip r:embed="rId4">
            <a:alphaModFix/>
          </a:blip>
          <a:srcRect b="69" r="6"/>
          <a:stretch/>
        </p:blipFill>
        <p:spPr>
          <a:xfrm>
            <a:off x="795765" y="870370"/>
            <a:ext cx="2496075" cy="1876956"/>
          </a:xfrm>
          <a:prstGeom prst="rect">
            <a:avLst/>
          </a:prstGeom>
          <a:noFill/>
          <a:ln>
            <a:noFill/>
          </a:ln>
        </p:spPr>
      </p:pic>
      <p:pic>
        <p:nvPicPr>
          <p:cNvPr id="6" name="Google Shape;141;p4">
            <a:extLst>
              <a:ext uri="{FF2B5EF4-FFF2-40B4-BE49-F238E27FC236}">
                <a16:creationId xmlns:a16="http://schemas.microsoft.com/office/drawing/2014/main" id="{DB676399-6BC9-4F0F-89B7-70E05D7D0555}"/>
              </a:ext>
            </a:extLst>
          </p:cNvPr>
          <p:cNvPicPr preferRelativeResize="0"/>
          <p:nvPr/>
        </p:nvPicPr>
        <p:blipFill rotWithShape="1">
          <a:blip r:embed="rId5">
            <a:alphaModFix/>
          </a:blip>
          <a:srcRect b="28" l="58991" r="29"/>
          <a:stretch/>
        </p:blipFill>
        <p:spPr>
          <a:xfrm rot="5400000">
            <a:off x="7902254" y="2862980"/>
            <a:ext cx="1972768" cy="2624659"/>
          </a:xfrm>
          <a:prstGeom prst="rect">
            <a:avLst/>
          </a:prstGeom>
          <a:noFill/>
          <a:ln>
            <a:noFill/>
          </a:ln>
        </p:spPr>
      </p:pic>
      <p:pic>
        <p:nvPicPr>
          <p:cNvPr id="7" name="Google Shape;143;p4">
            <a:extLst>
              <a:ext uri="{FF2B5EF4-FFF2-40B4-BE49-F238E27FC236}">
                <a16:creationId xmlns:a16="http://schemas.microsoft.com/office/drawing/2014/main" id="{9F91C702-5ABD-4DA2-A1CD-8B05B3135924}"/>
              </a:ext>
            </a:extLst>
          </p:cNvPr>
          <p:cNvPicPr preferRelativeResize="0"/>
          <p:nvPr/>
        </p:nvPicPr>
        <p:blipFill rotWithShape="1">
          <a:blip r:embed="rId5">
            <a:alphaModFix/>
          </a:blip>
          <a:srcRect b="30" r="52041" t="1114"/>
          <a:stretch/>
        </p:blipFill>
        <p:spPr>
          <a:xfrm>
            <a:off x="10200968" y="2923963"/>
            <a:ext cx="1909483" cy="2235622"/>
          </a:xfrm>
          <a:prstGeom prst="rect">
            <a:avLst/>
          </a:prstGeom>
          <a:noFill/>
          <a:ln>
            <a:noFill/>
          </a:ln>
        </p:spPr>
      </p:pic>
      <p:grpSp>
        <p:nvGrpSpPr>
          <p:cNvPr id="9" name="Group 8">
            <a:extLst>
              <a:ext uri="{FF2B5EF4-FFF2-40B4-BE49-F238E27FC236}">
                <a16:creationId xmlns:a16="http://schemas.microsoft.com/office/drawing/2014/main" id="{E7C92383-FB6A-4426-BFBB-3F95CE5D5FA8}"/>
              </a:ext>
            </a:extLst>
          </p:cNvPr>
          <p:cNvGrpSpPr/>
          <p:nvPr/>
        </p:nvGrpSpPr>
        <p:grpSpPr>
          <a:xfrm>
            <a:off x="7883163" y="5148629"/>
            <a:ext cx="3714750" cy="3792855"/>
            <a:chOff x="2486025" y="9527"/>
            <a:chExt cx="3714750" cy="3793430"/>
          </a:xfrm>
        </p:grpSpPr>
        <p:grpSp>
          <p:nvGrpSpPr>
            <p:cNvPr id="10" name="Group 9">
              <a:extLst>
                <a:ext uri="{FF2B5EF4-FFF2-40B4-BE49-F238E27FC236}">
                  <a16:creationId xmlns:a16="http://schemas.microsoft.com/office/drawing/2014/main" id="{72F98DD7-F640-44C4-AD07-620858EF6098}"/>
                </a:ext>
              </a:extLst>
            </p:cNvPr>
            <p:cNvGrpSpPr/>
            <p:nvPr/>
          </p:nvGrpSpPr>
          <p:grpSpPr>
            <a:xfrm>
              <a:off x="2486025" y="9527"/>
              <a:ext cx="3657600" cy="3793430"/>
              <a:chOff x="323850" y="9532"/>
              <a:chExt cx="3657600" cy="3794957"/>
            </a:xfrm>
          </p:grpSpPr>
          <p:pic>
            <p:nvPicPr>
              <p:cNvPr id="12" name="Picture 11">
                <a:extLst>
                  <a:ext uri="{FF2B5EF4-FFF2-40B4-BE49-F238E27FC236}">
                    <a16:creationId xmlns:a16="http://schemas.microsoft.com/office/drawing/2014/main" id="{854566E2-07B0-4F9E-BE26-7D9F12C96704}"/>
                  </a:ext>
                </a:extLst>
              </p:cNvPr>
              <p:cNvPicPr>
                <a:picLocks noChangeAspect="1"/>
              </p:cNvPicPr>
              <p:nvPr/>
            </p:nvPicPr>
            <p:blipFill rotWithShape="1">
              <a:blip cstate="print" r:embed="rId6">
                <a:extLst>
                  <a:ext uri="{28A0092B-C50C-407E-A947-70E740481C1C}">
                    <a14:useLocalDpi xmlns:a14="http://schemas.microsoft.com/office/drawing/2010/main" val="0"/>
                  </a:ext>
                </a:extLst>
              </a:blip>
              <a:srcRect b="-84"/>
              <a:stretch/>
            </p:blipFill>
            <p:spPr bwMode="auto">
              <a:xfrm>
                <a:off x="323850" y="9532"/>
                <a:ext cx="3657600" cy="1667256"/>
              </a:xfrm>
              <a:prstGeom prst="rect">
                <a:avLst/>
              </a:prstGeom>
              <a:ln>
                <a:noFill/>
              </a:ln>
              <a:extLst>
                <a:ext uri="{53640926-AAD7-44D8-BBD7-CCE9431645EC}">
                  <a14:shadowObscured xmlns:a14="http://schemas.microsoft.com/office/drawing/2010/main"/>
                </a:ext>
              </a:extLst>
            </p:spPr>
          </p:pic>
          <p:sp>
            <p:nvSpPr>
              <p:cNvPr id="13" name="Text Box 2">
                <a:extLst>
                  <a:ext uri="{FF2B5EF4-FFF2-40B4-BE49-F238E27FC236}">
                    <a16:creationId xmlns:a16="http://schemas.microsoft.com/office/drawing/2014/main" id="{620B6759-1D08-4EA8-BF6E-61A55824A2D5}"/>
                  </a:ext>
                </a:extLst>
              </p:cNvPr>
              <p:cNvSpPr txBox="1">
                <a:spLocks noChangeArrowheads="1"/>
              </p:cNvSpPr>
              <p:nvPr/>
            </p:nvSpPr>
            <p:spPr bwMode="auto">
              <a:xfrm>
                <a:off x="333375" y="3533344"/>
                <a:ext cx="3638550" cy="271145"/>
              </a:xfrm>
              <a:prstGeom prst="rect">
                <a:avLst/>
              </a:prstGeom>
              <a:noFill/>
              <a:ln w="9525">
                <a:noFill/>
                <a:miter lim="800000"/>
                <a:headEnd/>
                <a:tailEnd/>
              </a:ln>
            </p:spPr>
            <p:txBody>
              <a:bodyPr anchor="t" anchorCtr="0" bIns="45720" lIns="91440" rIns="91440" rot="0" tIns="45720" vert="horz" wrap="square">
                <a:noAutofit/>
              </a:bodyPr>
              <a:lstStyle/>
              <a:p>
                <a:pPr marL="0" marR="0">
                  <a:lnSpc>
                    <a:spcPct val="107000"/>
                  </a:lnSpc>
                  <a:spcBef>
                    <a:spcPts val="0"/>
                  </a:spcBef>
                  <a:spcAft>
                    <a:spcPts val="0"/>
                  </a:spcAft>
                </a:pPr>
                <a:r>
                  <a:rPr b="1" lang="en-US" sz="1000">
                    <a:effectLst/>
                    <a:latin charset="0" panose="02020603050405020304" pitchFamily="18" typeface="Times New Roman"/>
                    <a:ea charset="-122" panose="02010600030101010101" pitchFamily="2" typeface="SimSun"/>
                    <a:cs charset="0" panose="02020603050405020304" pitchFamily="18" typeface="Times New Roman"/>
                  </a:rPr>
                  <a:t>Figure 4</a:t>
                </a:r>
                <a:r>
                  <a:rPr lang="en-US" sz="1000">
                    <a:effectLst/>
                    <a:latin charset="0" panose="02020603050405020304" pitchFamily="18" typeface="Times New Roman"/>
                    <a:ea charset="-122" panose="02010600030101010101" pitchFamily="2" typeface="SimSun"/>
                    <a:cs charset="0" panose="02020603050405020304" pitchFamily="18" typeface="Times New Roman"/>
                  </a:rPr>
                  <a:t> Schematic of scaled down micro prismatic reactor unit</a:t>
                </a:r>
                <a:endParaRPr lang="en-US" sz="1200">
                  <a:effectLst/>
                  <a:latin charset="0" panose="02020603050405020304" pitchFamily="18" typeface="Times New Roman"/>
                  <a:ea charset="-122" panose="02010600030101010101" pitchFamily="2" typeface="SimSun"/>
                  <a:cs charset="0" panose="020B0604020202020204" pitchFamily="34" typeface="Arial"/>
                </a:endParaRPr>
              </a:p>
            </p:txBody>
          </p:sp>
        </p:grpSp>
        <p:pic>
          <p:nvPicPr>
            <p:cNvPr id="11" name="Picture 10">
              <a:extLst>
                <a:ext uri="{FF2B5EF4-FFF2-40B4-BE49-F238E27FC236}">
                  <a16:creationId xmlns:a16="http://schemas.microsoft.com/office/drawing/2014/main" id="{0252D147-CEC1-472D-ADD8-460E243A14F5}"/>
                </a:ext>
              </a:extLst>
            </p:cNvPr>
            <p:cNvPicPr>
              <a:picLocks noChangeAspect="1"/>
            </p:cNvPicPr>
            <p:nvPr/>
          </p:nvPicPr>
          <p:blipFill>
            <a:blip cstate="print" r:embed="rId7">
              <a:extLst>
                <a:ext uri="{28A0092B-C50C-407E-A947-70E740481C1C}">
                  <a14:useLocalDpi xmlns:a14="http://schemas.microsoft.com/office/drawing/2010/main" val="0"/>
                </a:ext>
              </a:extLst>
            </a:blip>
            <a:stretch>
              <a:fillRect/>
            </a:stretch>
          </p:blipFill>
          <p:spPr>
            <a:xfrm>
              <a:off x="2543175" y="1693902"/>
              <a:ext cx="3657600" cy="1859280"/>
            </a:xfrm>
            <a:prstGeom prst="rect">
              <a:avLst/>
            </a:prstGeom>
          </p:spPr>
        </p:pic>
      </p:grpSp>
      <p:sp>
        <p:nvSpPr>
          <p:cNvPr id="14" name="Oval 13">
            <a:extLst>
              <a:ext uri="{FF2B5EF4-FFF2-40B4-BE49-F238E27FC236}">
                <a16:creationId xmlns:a16="http://schemas.microsoft.com/office/drawing/2014/main" id="{31B7CA7D-87D7-4AC7-B1E8-4AEE0043CA29}"/>
              </a:ext>
            </a:extLst>
          </p:cNvPr>
          <p:cNvSpPr/>
          <p:nvPr/>
        </p:nvSpPr>
        <p:spPr>
          <a:xfrm>
            <a:off x="4829209" y="1259713"/>
            <a:ext cx="2154443" cy="6271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b="1" dirty="0" lang="en-US">
                <a:solidFill>
                  <a:srgbClr val="C00000"/>
                </a:solidFill>
              </a:rPr>
              <a:t>New Project</a:t>
            </a:r>
          </a:p>
        </p:txBody>
      </p:sp>
    </p:spTree>
    <p:extLst>
      <p:ext uri="{BB962C8B-B14F-4D97-AF65-F5344CB8AC3E}">
        <p14:creationId xmlns:p14="http://schemas.microsoft.com/office/powerpoint/2010/main" val="2663323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77151" y="97871"/>
            <a:ext cx="4799889" cy="3599917"/>
          </a:xfrm>
          <a:prstGeom prst="rect">
            <a:avLst/>
          </a:prstGeom>
        </p:spPr>
      </p:pic>
      <p:pic>
        <p:nvPicPr>
          <p:cNvPr id="4" name="Picture 3"/>
          <p:cNvPicPr>
            <a:picLocks noChangeAspect="1"/>
          </p:cNvPicPr>
          <p:nvPr/>
        </p:nvPicPr>
        <p:blipFill>
          <a:blip r:embed="rId3"/>
          <a:stretch>
            <a:fillRect/>
          </a:stretch>
        </p:blipFill>
        <p:spPr>
          <a:xfrm>
            <a:off x="4894216" y="5929066"/>
            <a:ext cx="4227307" cy="3170481"/>
          </a:xfrm>
          <a:prstGeom prst="rect">
            <a:avLst/>
          </a:prstGeom>
        </p:spPr>
      </p:pic>
      <p:pic>
        <p:nvPicPr>
          <p:cNvPr id="5" name="Picture 4"/>
          <p:cNvPicPr>
            <a:picLocks noChangeAspect="1"/>
          </p:cNvPicPr>
          <p:nvPr/>
        </p:nvPicPr>
        <p:blipFill>
          <a:blip r:embed="rId4"/>
          <a:stretch>
            <a:fillRect/>
          </a:stretch>
        </p:blipFill>
        <p:spPr>
          <a:xfrm>
            <a:off x="5399111" y="552100"/>
            <a:ext cx="5727933" cy="4295950"/>
          </a:xfrm>
          <a:prstGeom prst="rect">
            <a:avLst/>
          </a:prstGeom>
        </p:spPr>
      </p:pic>
      <p:sp>
        <p:nvSpPr>
          <p:cNvPr id="9" name="TextBox 8"/>
          <p:cNvSpPr txBox="1"/>
          <p:nvPr/>
        </p:nvSpPr>
        <p:spPr>
          <a:xfrm>
            <a:off x="5950430" y="150123"/>
            <a:ext cx="5322628" cy="707886"/>
          </a:xfrm>
          <a:prstGeom prst="rect">
            <a:avLst/>
          </a:prstGeom>
          <a:noFill/>
        </p:spPr>
        <p:txBody>
          <a:bodyPr wrap="square" rtlCol="0">
            <a:spAutoFit/>
          </a:bodyPr>
          <a:lstStyle/>
          <a:p>
            <a:pPr algn="ctr"/>
            <a:r>
              <a:rPr lang="en-US" sz="2000" b="1" dirty="0">
                <a:solidFill>
                  <a:srgbClr val="006600"/>
                </a:solidFill>
              </a:rPr>
              <a:t>Advancing TRISO Fuel Particles Manufacturing in Gas-Solid Spouted Beds</a:t>
            </a:r>
          </a:p>
        </p:txBody>
      </p:sp>
      <p:pic>
        <p:nvPicPr>
          <p:cNvPr id="10" name="Picture 9"/>
          <p:cNvPicPr>
            <a:picLocks noChangeAspect="1"/>
          </p:cNvPicPr>
          <p:nvPr/>
        </p:nvPicPr>
        <p:blipFill>
          <a:blip r:embed="rId5"/>
          <a:stretch>
            <a:fillRect/>
          </a:stretch>
        </p:blipFill>
        <p:spPr>
          <a:xfrm>
            <a:off x="706264" y="6510745"/>
            <a:ext cx="3415439" cy="2561579"/>
          </a:xfrm>
          <a:prstGeom prst="rect">
            <a:avLst/>
          </a:prstGeom>
        </p:spPr>
      </p:pic>
      <p:sp>
        <p:nvSpPr>
          <p:cNvPr id="11" name="TextBox 10">
            <a:extLst>
              <a:ext uri="{FF2B5EF4-FFF2-40B4-BE49-F238E27FC236}">
                <a16:creationId xmlns:a16="http://schemas.microsoft.com/office/drawing/2014/main" id="{E4195BC8-2234-44BD-BBC9-1B329B3367C7}"/>
              </a:ext>
            </a:extLst>
          </p:cNvPr>
          <p:cNvSpPr txBox="1"/>
          <p:nvPr/>
        </p:nvSpPr>
        <p:spPr>
          <a:xfrm>
            <a:off x="11127044" y="4997179"/>
            <a:ext cx="726283" cy="369332"/>
          </a:xfrm>
          <a:prstGeom prst="rect">
            <a:avLst/>
          </a:prstGeom>
          <a:noFill/>
        </p:spPr>
        <p:txBody>
          <a:bodyPr wrap="square" rtlCol="0">
            <a:spAutoFit/>
          </a:bodyPr>
          <a:lstStyle/>
          <a:p>
            <a:r>
              <a:rPr lang="en-US" b="1" dirty="0">
                <a:solidFill>
                  <a:srgbClr val="006600"/>
                </a:solidFill>
              </a:rPr>
              <a:t>RPT</a:t>
            </a:r>
          </a:p>
        </p:txBody>
      </p:sp>
      <p:sp>
        <p:nvSpPr>
          <p:cNvPr id="12" name="TextBox 11">
            <a:extLst>
              <a:ext uri="{FF2B5EF4-FFF2-40B4-BE49-F238E27FC236}">
                <a16:creationId xmlns:a16="http://schemas.microsoft.com/office/drawing/2014/main" id="{3DF41B7C-BA14-4D1B-B7EA-9C9CA7FB5919}"/>
              </a:ext>
            </a:extLst>
          </p:cNvPr>
          <p:cNvSpPr txBox="1"/>
          <p:nvPr/>
        </p:nvSpPr>
        <p:spPr>
          <a:xfrm>
            <a:off x="5100695" y="1792421"/>
            <a:ext cx="726283" cy="369332"/>
          </a:xfrm>
          <a:prstGeom prst="rect">
            <a:avLst/>
          </a:prstGeom>
          <a:noFill/>
        </p:spPr>
        <p:txBody>
          <a:bodyPr wrap="square" rtlCol="0">
            <a:spAutoFit/>
          </a:bodyPr>
          <a:lstStyle/>
          <a:p>
            <a:r>
              <a:rPr lang="en-US" b="1" dirty="0">
                <a:solidFill>
                  <a:srgbClr val="006600"/>
                </a:solidFill>
              </a:rPr>
              <a:t>CT</a:t>
            </a:r>
          </a:p>
        </p:txBody>
      </p:sp>
      <p:sp>
        <p:nvSpPr>
          <p:cNvPr id="13" name="TextBox 12">
            <a:extLst>
              <a:ext uri="{FF2B5EF4-FFF2-40B4-BE49-F238E27FC236}">
                <a16:creationId xmlns:a16="http://schemas.microsoft.com/office/drawing/2014/main" id="{399AF635-A8ED-4B33-AFAD-5CDD4C611451}"/>
              </a:ext>
            </a:extLst>
          </p:cNvPr>
          <p:cNvSpPr txBox="1"/>
          <p:nvPr/>
        </p:nvSpPr>
        <p:spPr>
          <a:xfrm>
            <a:off x="4972594" y="5127231"/>
            <a:ext cx="1062446" cy="646331"/>
          </a:xfrm>
          <a:prstGeom prst="rect">
            <a:avLst/>
          </a:prstGeom>
          <a:noFill/>
        </p:spPr>
        <p:txBody>
          <a:bodyPr wrap="square" rtlCol="0">
            <a:spAutoFit/>
          </a:bodyPr>
          <a:lstStyle/>
          <a:p>
            <a:r>
              <a:rPr lang="en-US" b="1" dirty="0">
                <a:solidFill>
                  <a:srgbClr val="006600"/>
                </a:solidFill>
              </a:rPr>
              <a:t>Optical Probe</a:t>
            </a:r>
          </a:p>
        </p:txBody>
      </p:sp>
      <p:pic>
        <p:nvPicPr>
          <p:cNvPr id="2050" name="Picture 2" descr="TRISO Fuel Successfully Fabricated in Canada | Neutron Bytes">
            <a:extLst>
              <a:ext uri="{FF2B5EF4-FFF2-40B4-BE49-F238E27FC236}">
                <a16:creationId xmlns:a16="http://schemas.microsoft.com/office/drawing/2014/main" id="{CFA6695A-9F9B-4BAA-B26D-7596D5DA5D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5" y="3539970"/>
            <a:ext cx="4960672" cy="320806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3">
            <a:extLst>
              <a:ext uri="{FF2B5EF4-FFF2-40B4-BE49-F238E27FC236}">
                <a16:creationId xmlns:a16="http://schemas.microsoft.com/office/drawing/2014/main" id="{D3AD8E6E-8DB1-49FF-B19E-D2C0C9350CD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00103" y="6251539"/>
            <a:ext cx="2040611" cy="277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5BBC5E05-2FFF-4BC0-9054-4BDD73A3A5B1}"/>
              </a:ext>
            </a:extLst>
          </p:cNvPr>
          <p:cNvPicPr>
            <a:picLocks noChangeAspect="1"/>
          </p:cNvPicPr>
          <p:nvPr/>
        </p:nvPicPr>
        <p:blipFill>
          <a:blip r:embed="rId8"/>
          <a:stretch>
            <a:fillRect/>
          </a:stretch>
        </p:blipFill>
        <p:spPr>
          <a:xfrm>
            <a:off x="8516984" y="4475634"/>
            <a:ext cx="2683068" cy="1716074"/>
          </a:xfrm>
          <a:prstGeom prst="rect">
            <a:avLst/>
          </a:prstGeom>
        </p:spPr>
      </p:pic>
      <p:pic>
        <p:nvPicPr>
          <p:cNvPr id="18" name="Picture 17">
            <a:extLst>
              <a:ext uri="{FF2B5EF4-FFF2-40B4-BE49-F238E27FC236}">
                <a16:creationId xmlns:a16="http://schemas.microsoft.com/office/drawing/2014/main" id="{28AC32EF-681C-40D1-9918-3AA2E4C76D15}"/>
              </a:ext>
            </a:extLst>
          </p:cNvPr>
          <p:cNvPicPr>
            <a:picLocks noChangeAspect="1"/>
          </p:cNvPicPr>
          <p:nvPr/>
        </p:nvPicPr>
        <p:blipFill>
          <a:blip r:embed="rId9"/>
          <a:stretch>
            <a:fillRect/>
          </a:stretch>
        </p:blipFill>
        <p:spPr>
          <a:xfrm>
            <a:off x="5843312" y="4728755"/>
            <a:ext cx="2673672" cy="1462953"/>
          </a:xfrm>
          <a:prstGeom prst="rect">
            <a:avLst/>
          </a:prstGeom>
        </p:spPr>
      </p:pic>
    </p:spTree>
    <p:extLst>
      <p:ext uri="{BB962C8B-B14F-4D97-AF65-F5344CB8AC3E}">
        <p14:creationId xmlns:p14="http://schemas.microsoft.com/office/powerpoint/2010/main" val="17925712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0940" y="1212269"/>
            <a:ext cx="5656779" cy="6658135"/>
          </a:xfrm>
          <a:prstGeom prst="rect">
            <a:avLst/>
          </a:prstGeom>
        </p:spPr>
      </p:pic>
      <p:sp>
        <p:nvSpPr>
          <p:cNvPr id="4" name="TextBox 3"/>
          <p:cNvSpPr txBox="1"/>
          <p:nvPr/>
        </p:nvSpPr>
        <p:spPr>
          <a:xfrm>
            <a:off x="859809" y="8018258"/>
            <a:ext cx="5117910" cy="646331"/>
          </a:xfrm>
          <a:prstGeom prst="rect">
            <a:avLst/>
          </a:prstGeom>
          <a:noFill/>
        </p:spPr>
        <p:txBody>
          <a:bodyPr wrap="square" rtlCol="0">
            <a:spAutoFit/>
          </a:bodyPr>
          <a:lstStyle/>
          <a:p>
            <a:r>
              <a:rPr lang="en-US" b="1" dirty="0">
                <a:solidFill>
                  <a:srgbClr val="006600"/>
                </a:solidFill>
              </a:rPr>
              <a:t>Current 5x5 Rod Assembly Experimental Set-up of the Core in Our Laboratory</a:t>
            </a:r>
          </a:p>
        </p:txBody>
      </p:sp>
      <p:pic>
        <p:nvPicPr>
          <p:cNvPr id="5" name="Picture 4"/>
          <p:cNvPicPr>
            <a:picLocks noChangeAspect="1"/>
          </p:cNvPicPr>
          <p:nvPr/>
        </p:nvPicPr>
        <p:blipFill>
          <a:blip r:embed="rId3"/>
          <a:stretch>
            <a:fillRect/>
          </a:stretch>
        </p:blipFill>
        <p:spPr>
          <a:xfrm>
            <a:off x="5977719" y="1771830"/>
            <a:ext cx="5989959" cy="4086744"/>
          </a:xfrm>
          <a:prstGeom prst="rect">
            <a:avLst/>
          </a:prstGeom>
        </p:spPr>
      </p:pic>
      <p:sp>
        <p:nvSpPr>
          <p:cNvPr id="6" name="TextBox 5"/>
          <p:cNvSpPr txBox="1"/>
          <p:nvPr/>
        </p:nvSpPr>
        <p:spPr>
          <a:xfrm>
            <a:off x="6141494" y="6116473"/>
            <a:ext cx="5894424" cy="923330"/>
          </a:xfrm>
          <a:prstGeom prst="rect">
            <a:avLst/>
          </a:prstGeom>
          <a:noFill/>
        </p:spPr>
        <p:txBody>
          <a:bodyPr wrap="square" rtlCol="0">
            <a:spAutoFit/>
          </a:bodyPr>
          <a:lstStyle/>
          <a:p>
            <a:r>
              <a:rPr lang="en-US" b="1" dirty="0">
                <a:solidFill>
                  <a:srgbClr val="006600"/>
                </a:solidFill>
              </a:rPr>
              <a:t>Proposed High Pressure and </a:t>
            </a:r>
            <a:r>
              <a:rPr lang="en-US" b="1" dirty="0" err="1">
                <a:solidFill>
                  <a:srgbClr val="006600"/>
                </a:solidFill>
              </a:rPr>
              <a:t>Temerature</a:t>
            </a:r>
            <a:r>
              <a:rPr lang="en-US" b="1" dirty="0">
                <a:solidFill>
                  <a:srgbClr val="006600"/>
                </a:solidFill>
              </a:rPr>
              <a:t> 5x5 Rod Assembly Experimental Set-up of the Core Representing SMR and LWR</a:t>
            </a:r>
          </a:p>
        </p:txBody>
      </p:sp>
      <p:sp>
        <p:nvSpPr>
          <p:cNvPr id="7" name="TextBox 6"/>
          <p:cNvSpPr txBox="1"/>
          <p:nvPr/>
        </p:nvSpPr>
        <p:spPr>
          <a:xfrm>
            <a:off x="545909" y="228306"/>
            <a:ext cx="11109278" cy="461665"/>
          </a:xfrm>
          <a:prstGeom prst="rect">
            <a:avLst/>
          </a:prstGeom>
          <a:noFill/>
        </p:spPr>
        <p:txBody>
          <a:bodyPr wrap="square" rtlCol="0">
            <a:spAutoFit/>
          </a:bodyPr>
          <a:lstStyle/>
          <a:p>
            <a:r>
              <a:rPr lang="en-US" sz="2400" b="1" dirty="0">
                <a:solidFill>
                  <a:srgbClr val="C00000"/>
                </a:solidFill>
              </a:rPr>
              <a:t>Small Modular Nuclear Reactors (SMRs) and Light Water Reactors (LWRs)</a:t>
            </a:r>
          </a:p>
        </p:txBody>
      </p:sp>
    </p:spTree>
    <p:extLst>
      <p:ext uri="{BB962C8B-B14F-4D97-AF65-F5344CB8AC3E}">
        <p14:creationId xmlns:p14="http://schemas.microsoft.com/office/powerpoint/2010/main" val="41019570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8490" y="1595097"/>
            <a:ext cx="10699844" cy="3046988"/>
          </a:xfrm>
          <a:prstGeom prst="rect">
            <a:avLst/>
          </a:prstGeom>
        </p:spPr>
        <p:txBody>
          <a:bodyPr wrap="square">
            <a:spAutoFit/>
          </a:bodyPr>
          <a:lstStyle/>
          <a:p>
            <a:endParaRPr lang="en-US" sz="3200" b="1" dirty="0">
              <a:solidFill>
                <a:srgbClr val="C00000"/>
              </a:solidFill>
            </a:endParaRPr>
          </a:p>
          <a:p>
            <a:endParaRPr lang="en-US" sz="3200" b="1" dirty="0">
              <a:solidFill>
                <a:srgbClr val="C00000"/>
              </a:solidFill>
            </a:endParaRPr>
          </a:p>
          <a:p>
            <a:endParaRPr lang="en-US" sz="3200" b="1" dirty="0">
              <a:solidFill>
                <a:srgbClr val="C00000"/>
              </a:solidFill>
            </a:endParaRPr>
          </a:p>
          <a:p>
            <a:endParaRPr lang="en-US" sz="3200" b="1" dirty="0">
              <a:solidFill>
                <a:srgbClr val="C00000"/>
              </a:solidFill>
            </a:endParaRPr>
          </a:p>
          <a:p>
            <a:endParaRPr lang="en-US" sz="3200" b="1" dirty="0">
              <a:solidFill>
                <a:srgbClr val="C00000"/>
              </a:solidFill>
            </a:endParaRPr>
          </a:p>
          <a:p>
            <a:endParaRPr lang="en-US" sz="3200" b="1" dirty="0">
              <a:solidFill>
                <a:srgbClr val="C00000"/>
              </a:solidFill>
            </a:endParaRPr>
          </a:p>
        </p:txBody>
      </p:sp>
      <p:sp>
        <p:nvSpPr>
          <p:cNvPr id="3" name="TextBox 2"/>
          <p:cNvSpPr txBox="1"/>
          <p:nvPr/>
        </p:nvSpPr>
        <p:spPr>
          <a:xfrm>
            <a:off x="491308" y="694667"/>
            <a:ext cx="11559653" cy="1754326"/>
          </a:xfrm>
          <a:prstGeom prst="rect">
            <a:avLst/>
          </a:prstGeom>
          <a:noFill/>
        </p:spPr>
        <p:txBody>
          <a:bodyPr wrap="square" rtlCol="0">
            <a:spAutoFit/>
          </a:bodyPr>
          <a:lstStyle/>
          <a:p>
            <a:pPr marL="342900" indent="-342900">
              <a:buFont typeface="Arial" panose="020B0604020202020204" pitchFamily="34" charset="0"/>
              <a:buChar char="•"/>
            </a:pPr>
            <a:r>
              <a:rPr lang="en-US" b="1" dirty="0">
                <a:solidFill>
                  <a:srgbClr val="006600"/>
                </a:solidFill>
              </a:rPr>
              <a:t>Fisher-</a:t>
            </a:r>
            <a:r>
              <a:rPr lang="en-US" b="1" dirty="0" err="1">
                <a:solidFill>
                  <a:srgbClr val="006600"/>
                </a:solidFill>
              </a:rPr>
              <a:t>Tropsch</a:t>
            </a:r>
            <a:r>
              <a:rPr lang="en-US" b="1" dirty="0">
                <a:solidFill>
                  <a:srgbClr val="006600"/>
                </a:solidFill>
              </a:rPr>
              <a:t> (FT) – GTL (Nick </a:t>
            </a:r>
            <a:r>
              <a:rPr lang="en-US" b="1" dirty="0" err="1">
                <a:solidFill>
                  <a:srgbClr val="006600"/>
                </a:solidFill>
              </a:rPr>
              <a:t>Rados</a:t>
            </a:r>
            <a:r>
              <a:rPr lang="en-US" b="1" dirty="0">
                <a:solidFill>
                  <a:srgbClr val="006600"/>
                </a:solidFill>
              </a:rPr>
              <a:t>, </a:t>
            </a:r>
            <a:r>
              <a:rPr lang="en-US" b="1" dirty="0" err="1">
                <a:solidFill>
                  <a:srgbClr val="006600"/>
                </a:solidFill>
              </a:rPr>
              <a:t>Ashfaq</a:t>
            </a:r>
            <a:r>
              <a:rPr lang="en-US" b="1" dirty="0">
                <a:solidFill>
                  <a:srgbClr val="006600"/>
                </a:solidFill>
              </a:rPr>
              <a:t> </a:t>
            </a:r>
            <a:r>
              <a:rPr lang="en-US" b="1" dirty="0" err="1">
                <a:solidFill>
                  <a:srgbClr val="006600"/>
                </a:solidFill>
              </a:rPr>
              <a:t>Kheikh</a:t>
            </a:r>
            <a:r>
              <a:rPr lang="en-US" b="1" dirty="0">
                <a:solidFill>
                  <a:srgbClr val="006600"/>
                </a:solidFill>
              </a:rPr>
              <a:t>, Lu Han, Wu </a:t>
            </a:r>
            <a:r>
              <a:rPr lang="en-US" b="1" dirty="0" err="1">
                <a:solidFill>
                  <a:srgbClr val="006600"/>
                </a:solidFill>
              </a:rPr>
              <a:t>Chaentiang</a:t>
            </a:r>
            <a:r>
              <a:rPr lang="en-US" b="1" dirty="0">
                <a:solidFill>
                  <a:srgbClr val="006600"/>
                </a:solidFill>
              </a:rPr>
              <a:t>,, B.C. Ong, </a:t>
            </a:r>
            <a:r>
              <a:rPr lang="en-US" b="1" dirty="0" err="1">
                <a:solidFill>
                  <a:srgbClr val="006600"/>
                </a:solidFill>
              </a:rPr>
              <a:t>Puneet</a:t>
            </a:r>
            <a:r>
              <a:rPr lang="en-US" b="1" dirty="0">
                <a:solidFill>
                  <a:srgbClr val="006600"/>
                </a:solidFill>
              </a:rPr>
              <a:t> Gupta, Ahmed Youssef, Mohamed </a:t>
            </a:r>
            <a:r>
              <a:rPr lang="en-US" b="1" dirty="0" err="1">
                <a:solidFill>
                  <a:srgbClr val="006600"/>
                </a:solidFill>
              </a:rPr>
              <a:t>Ezat</a:t>
            </a:r>
            <a:r>
              <a:rPr lang="en-US" b="1" dirty="0">
                <a:solidFill>
                  <a:srgbClr val="006600"/>
                </a:solidFill>
              </a:rPr>
              <a:t>, Mohamed Al-</a:t>
            </a:r>
            <a:r>
              <a:rPr lang="en-US" b="1" dirty="0" err="1">
                <a:solidFill>
                  <a:srgbClr val="006600"/>
                </a:solidFill>
              </a:rPr>
              <a:t>Mesfer</a:t>
            </a:r>
            <a:r>
              <a:rPr lang="en-US" b="1" dirty="0">
                <a:solidFill>
                  <a:srgbClr val="006600"/>
                </a:solidFill>
              </a:rPr>
              <a:t>, Abbas Sultan, </a:t>
            </a:r>
            <a:r>
              <a:rPr lang="en-US" b="1" dirty="0" err="1">
                <a:solidFill>
                  <a:srgbClr val="006600"/>
                </a:solidFill>
              </a:rPr>
              <a:t>Laith</a:t>
            </a:r>
            <a:r>
              <a:rPr lang="en-US" b="1" dirty="0">
                <a:solidFill>
                  <a:srgbClr val="006600"/>
                </a:solidFill>
              </a:rPr>
              <a:t> </a:t>
            </a:r>
            <a:r>
              <a:rPr lang="en-US" b="1" dirty="0" err="1">
                <a:solidFill>
                  <a:srgbClr val="006600"/>
                </a:solidFill>
              </a:rPr>
              <a:t>Sabri</a:t>
            </a:r>
            <a:r>
              <a:rPr lang="en-US" b="1" dirty="0">
                <a:solidFill>
                  <a:srgbClr val="006600"/>
                </a:solidFill>
              </a:rPr>
              <a:t>, Ahmed </a:t>
            </a:r>
            <a:r>
              <a:rPr lang="en-US" b="1" dirty="0" err="1">
                <a:solidFill>
                  <a:srgbClr val="006600"/>
                </a:solidFill>
              </a:rPr>
              <a:t>Jasim</a:t>
            </a:r>
            <a:r>
              <a:rPr lang="en-US" b="1" dirty="0">
                <a:solidFill>
                  <a:srgbClr val="006600"/>
                </a:solidFill>
              </a:rPr>
              <a:t>, </a:t>
            </a:r>
            <a:r>
              <a:rPr lang="en-US" b="1" dirty="0" err="1">
                <a:solidFill>
                  <a:srgbClr val="006600"/>
                </a:solidFill>
              </a:rPr>
              <a:t>Hayder</a:t>
            </a:r>
            <a:r>
              <a:rPr lang="en-US" b="1" dirty="0">
                <a:solidFill>
                  <a:srgbClr val="006600"/>
                </a:solidFill>
              </a:rPr>
              <a:t> Al-</a:t>
            </a:r>
            <a:r>
              <a:rPr lang="en-US" b="1" dirty="0" err="1">
                <a:solidFill>
                  <a:srgbClr val="006600"/>
                </a:solidFill>
              </a:rPr>
              <a:t>Nasri</a:t>
            </a:r>
            <a:r>
              <a:rPr lang="en-US" b="1" dirty="0">
                <a:solidFill>
                  <a:srgbClr val="006600"/>
                </a:solidFill>
              </a:rPr>
              <a:t>, Omar </a:t>
            </a:r>
            <a:r>
              <a:rPr lang="en-US" b="1" dirty="0" err="1">
                <a:solidFill>
                  <a:srgbClr val="006600"/>
                </a:solidFill>
              </a:rPr>
              <a:t>Yahya</a:t>
            </a:r>
            <a:r>
              <a:rPr lang="en-US" b="1" dirty="0">
                <a:solidFill>
                  <a:srgbClr val="006600"/>
                </a:solidFill>
              </a:rPr>
              <a:t>, and others)</a:t>
            </a:r>
          </a:p>
          <a:p>
            <a:pPr lvl="1"/>
            <a:r>
              <a:rPr lang="en-US" b="1" dirty="0">
                <a:solidFill>
                  <a:srgbClr val="C00000"/>
                </a:solidFill>
              </a:rPr>
              <a:t>Collaborators &amp; Sponsors: DOE, Sasol (South Africa), Eni (Italy), Statoil (Norway), ConocoPhillips (Phillips 66) (USA), Johnson Matthew (UK), Air Products and Chemicals (USA), Exxon Mobile (USA), Chevron (USA)</a:t>
            </a:r>
          </a:p>
        </p:txBody>
      </p:sp>
      <p:sp>
        <p:nvSpPr>
          <p:cNvPr id="7" name="TextBox 6"/>
          <p:cNvSpPr txBox="1"/>
          <p:nvPr/>
        </p:nvSpPr>
        <p:spPr>
          <a:xfrm>
            <a:off x="491308" y="4123910"/>
            <a:ext cx="11491425" cy="1200329"/>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006600"/>
                </a:solidFill>
              </a:rPr>
              <a:t>Microalgae (Huping Luo, Aastha Ojha, Laith Sabri, Abbas Sultan), </a:t>
            </a:r>
            <a:r>
              <a:rPr lang="en-US" b="1" dirty="0">
                <a:solidFill>
                  <a:srgbClr val="C00000"/>
                </a:solidFill>
              </a:rPr>
              <a:t>Collaborators: Almeria University, Spain, DSM</a:t>
            </a:r>
            <a:r>
              <a:rPr lang="en-US" b="1" dirty="0">
                <a:solidFill>
                  <a:srgbClr val="006600"/>
                </a:solidFill>
              </a:rPr>
              <a:t>  </a:t>
            </a:r>
          </a:p>
          <a:p>
            <a:pPr marL="285750" indent="-285750">
              <a:buFont typeface="Arial" panose="020B0604020202020204" pitchFamily="34" charset="0"/>
              <a:buChar char="•"/>
            </a:pPr>
            <a:r>
              <a:rPr lang="en-US" b="1" dirty="0">
                <a:solidFill>
                  <a:srgbClr val="006600"/>
                </a:solidFill>
              </a:rPr>
              <a:t>Bioethanol (Bia Henriques), </a:t>
            </a:r>
            <a:r>
              <a:rPr lang="en-US" b="1" dirty="0">
                <a:solidFill>
                  <a:srgbClr val="C00000"/>
                </a:solidFill>
              </a:rPr>
              <a:t>Collaborators: </a:t>
            </a:r>
            <a:r>
              <a:rPr lang="en-US" b="1" dirty="0" err="1">
                <a:solidFill>
                  <a:srgbClr val="C00000"/>
                </a:solidFill>
              </a:rPr>
              <a:t>Eastren</a:t>
            </a:r>
            <a:r>
              <a:rPr lang="en-US" b="1" dirty="0">
                <a:solidFill>
                  <a:srgbClr val="C00000"/>
                </a:solidFill>
              </a:rPr>
              <a:t> </a:t>
            </a:r>
            <a:r>
              <a:rPr lang="en-US" b="1" dirty="0" err="1">
                <a:solidFill>
                  <a:srgbClr val="C00000"/>
                </a:solidFill>
              </a:rPr>
              <a:t>Reginol</a:t>
            </a:r>
            <a:r>
              <a:rPr lang="en-US" b="1" dirty="0">
                <a:solidFill>
                  <a:srgbClr val="C00000"/>
                </a:solidFill>
              </a:rPr>
              <a:t> Research Center, Center Ethanol </a:t>
            </a:r>
          </a:p>
          <a:p>
            <a:pPr marL="285750" indent="-285750">
              <a:buFont typeface="Arial" panose="020B0604020202020204" pitchFamily="34" charset="0"/>
              <a:buChar char="•"/>
            </a:pPr>
            <a:r>
              <a:rPr lang="en-US" b="1" dirty="0">
                <a:solidFill>
                  <a:srgbClr val="006600"/>
                </a:solidFill>
              </a:rPr>
              <a:t>Hydrogenation of Glycerin from Biodiesel (Consultations – Al-Dahhan), </a:t>
            </a:r>
            <a:r>
              <a:rPr lang="en-US" b="1" dirty="0">
                <a:solidFill>
                  <a:srgbClr val="C00000"/>
                </a:solidFill>
              </a:rPr>
              <a:t>ADM</a:t>
            </a:r>
          </a:p>
        </p:txBody>
      </p:sp>
      <p:sp>
        <p:nvSpPr>
          <p:cNvPr id="8" name="TextBox 7"/>
          <p:cNvSpPr txBox="1"/>
          <p:nvPr/>
        </p:nvSpPr>
        <p:spPr>
          <a:xfrm>
            <a:off x="491308" y="5768849"/>
            <a:ext cx="10647545" cy="1200329"/>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006600"/>
                </a:solidFill>
              </a:rPr>
              <a:t>Anaerobic Digestion (Rebecca Hoffman, Mehul </a:t>
            </a:r>
            <a:r>
              <a:rPr lang="en-US" b="1" dirty="0" err="1">
                <a:solidFill>
                  <a:srgbClr val="006600"/>
                </a:solidFill>
              </a:rPr>
              <a:t>Vesvikar</a:t>
            </a:r>
            <a:r>
              <a:rPr lang="en-US" b="1" dirty="0">
                <a:solidFill>
                  <a:srgbClr val="006600"/>
                </a:solidFill>
              </a:rPr>
              <a:t>, Rajneesh Varma, Khursheed Karim), </a:t>
            </a:r>
            <a:r>
              <a:rPr lang="en-US" b="1" dirty="0">
                <a:solidFill>
                  <a:srgbClr val="C00000"/>
                </a:solidFill>
              </a:rPr>
              <a:t>Collaborators: Oak Ridge National Laboratory, Iowa Energy Center</a:t>
            </a:r>
          </a:p>
          <a:p>
            <a:pPr marL="285750" indent="-285750">
              <a:buFont typeface="Arial" panose="020B0604020202020204" pitchFamily="34" charset="0"/>
              <a:buChar char="•"/>
            </a:pPr>
            <a:r>
              <a:rPr lang="en-US" b="1" dirty="0">
                <a:solidFill>
                  <a:srgbClr val="006600"/>
                </a:solidFill>
              </a:rPr>
              <a:t>Fisher-</a:t>
            </a:r>
            <a:r>
              <a:rPr lang="en-US" b="1" dirty="0" err="1">
                <a:solidFill>
                  <a:srgbClr val="006600"/>
                </a:solidFill>
              </a:rPr>
              <a:t>Tropsch</a:t>
            </a:r>
            <a:r>
              <a:rPr lang="en-US" b="1" dirty="0">
                <a:solidFill>
                  <a:srgbClr val="006600"/>
                </a:solidFill>
              </a:rPr>
              <a:t> (FT) – BTL (See FT above)</a:t>
            </a:r>
          </a:p>
          <a:p>
            <a:pPr marL="285750" indent="-285750">
              <a:buFont typeface="Arial" panose="020B0604020202020204" pitchFamily="34" charset="0"/>
              <a:buChar char="•"/>
            </a:pPr>
            <a:r>
              <a:rPr lang="en-US" b="1" dirty="0">
                <a:solidFill>
                  <a:srgbClr val="006600"/>
                </a:solidFill>
              </a:rPr>
              <a:t>Gasification (MS Student, Rahman </a:t>
            </a:r>
            <a:r>
              <a:rPr lang="en-US" b="1" dirty="0" err="1">
                <a:solidFill>
                  <a:srgbClr val="006600"/>
                </a:solidFill>
              </a:rPr>
              <a:t>Abdulmohsin</a:t>
            </a:r>
            <a:r>
              <a:rPr lang="en-US" b="1" dirty="0">
                <a:solidFill>
                  <a:srgbClr val="006600"/>
                </a:solidFill>
              </a:rPr>
              <a:t>), </a:t>
            </a:r>
            <a:r>
              <a:rPr lang="en-US" b="1" dirty="0">
                <a:solidFill>
                  <a:srgbClr val="C00000"/>
                </a:solidFill>
              </a:rPr>
              <a:t>Collaborators: Mike Judd (</a:t>
            </a:r>
            <a:r>
              <a:rPr lang="en-US" b="1" dirty="0" err="1">
                <a:solidFill>
                  <a:srgbClr val="C00000"/>
                </a:solidFill>
              </a:rPr>
              <a:t>Synsel</a:t>
            </a:r>
            <a:r>
              <a:rPr lang="en-US" b="1" dirty="0">
                <a:solidFill>
                  <a:srgbClr val="C00000"/>
                </a:solidFill>
              </a:rPr>
              <a:t>)</a:t>
            </a:r>
          </a:p>
        </p:txBody>
      </p:sp>
      <p:sp>
        <p:nvSpPr>
          <p:cNvPr id="4" name="TextBox 3"/>
          <p:cNvSpPr txBox="1"/>
          <p:nvPr/>
        </p:nvSpPr>
        <p:spPr>
          <a:xfrm>
            <a:off x="62661" y="115614"/>
            <a:ext cx="12164172" cy="646331"/>
          </a:xfrm>
          <a:prstGeom prst="rect">
            <a:avLst/>
          </a:prstGeom>
          <a:noFill/>
        </p:spPr>
        <p:txBody>
          <a:bodyPr wrap="square" rtlCol="0">
            <a:spAutoFit/>
          </a:bodyPr>
          <a:lstStyle/>
          <a:p>
            <a:r>
              <a:rPr lang="en-US" b="1" dirty="0">
                <a:solidFill>
                  <a:srgbClr val="0000CC"/>
                </a:solidFill>
              </a:rPr>
              <a:t>Natural Gas – To – Liquid Fuels &amp; Chemicals (GTL) </a:t>
            </a:r>
            <a:r>
              <a:rPr lang="en-US" b="1" dirty="0">
                <a:solidFill>
                  <a:srgbClr val="C00000"/>
                </a:solidFill>
              </a:rPr>
              <a:t>(Over </a:t>
            </a:r>
            <a:r>
              <a:rPr lang="en-US" b="1" u="sng" dirty="0">
                <a:solidFill>
                  <a:srgbClr val="C00000"/>
                </a:solidFill>
              </a:rPr>
              <a:t>$6M </a:t>
            </a:r>
            <a:r>
              <a:rPr lang="en-US" b="1" dirty="0">
                <a:solidFill>
                  <a:srgbClr val="C00000"/>
                </a:solidFill>
              </a:rPr>
              <a:t>– DOE (US Government) &amp; US and International Industry, Missouri S&amp;T, International Governments) </a:t>
            </a:r>
            <a:r>
              <a:rPr lang="en-US" b="1" dirty="0">
                <a:solidFill>
                  <a:srgbClr val="0000CC"/>
                </a:solidFill>
              </a:rPr>
              <a:t>(Coal-to-Liquid (CTL), Biomass-To-Liquid (BTL) </a:t>
            </a:r>
            <a:endParaRPr lang="en-US" b="1" dirty="0">
              <a:solidFill>
                <a:srgbClr val="C00000"/>
              </a:solidFill>
            </a:endParaRPr>
          </a:p>
        </p:txBody>
      </p:sp>
      <p:sp>
        <p:nvSpPr>
          <p:cNvPr id="5" name="TextBox 4"/>
          <p:cNvSpPr txBox="1"/>
          <p:nvPr/>
        </p:nvSpPr>
        <p:spPr>
          <a:xfrm>
            <a:off x="141039" y="3555253"/>
            <a:ext cx="11909921" cy="646331"/>
          </a:xfrm>
          <a:prstGeom prst="rect">
            <a:avLst/>
          </a:prstGeom>
          <a:noFill/>
        </p:spPr>
        <p:txBody>
          <a:bodyPr wrap="square" rtlCol="0">
            <a:spAutoFit/>
          </a:bodyPr>
          <a:lstStyle/>
          <a:p>
            <a:r>
              <a:rPr lang="en-US" b="1" dirty="0">
                <a:solidFill>
                  <a:srgbClr val="0000CC"/>
                </a:solidFill>
              </a:rPr>
              <a:t>Biofuels </a:t>
            </a:r>
            <a:r>
              <a:rPr lang="en-US" b="1" dirty="0">
                <a:solidFill>
                  <a:srgbClr val="C00000"/>
                </a:solidFill>
              </a:rPr>
              <a:t>(~ </a:t>
            </a:r>
            <a:r>
              <a:rPr lang="en-US" b="1" u="sng" dirty="0">
                <a:solidFill>
                  <a:srgbClr val="C00000"/>
                </a:solidFill>
              </a:rPr>
              <a:t>$1M </a:t>
            </a:r>
            <a:r>
              <a:rPr lang="en-US" b="1" dirty="0">
                <a:solidFill>
                  <a:srgbClr val="C00000"/>
                </a:solidFill>
              </a:rPr>
              <a:t>– Department of Agriculture US Government, Almeria University, Spain, Missouri S&amp;T, US and International Industry (</a:t>
            </a:r>
            <a:r>
              <a:rPr lang="en-US" b="1" dirty="0" err="1">
                <a:solidFill>
                  <a:srgbClr val="C00000"/>
                </a:solidFill>
              </a:rPr>
              <a:t>Genencor</a:t>
            </a:r>
            <a:r>
              <a:rPr lang="en-US" b="1" dirty="0">
                <a:solidFill>
                  <a:srgbClr val="C00000"/>
                </a:solidFill>
              </a:rPr>
              <a:t>, Center Ethanol, LLC, ADM, DSM), International Governments)</a:t>
            </a:r>
          </a:p>
        </p:txBody>
      </p:sp>
      <p:sp>
        <p:nvSpPr>
          <p:cNvPr id="6" name="TextBox 5"/>
          <p:cNvSpPr txBox="1"/>
          <p:nvPr/>
        </p:nvSpPr>
        <p:spPr>
          <a:xfrm>
            <a:off x="141040" y="5373136"/>
            <a:ext cx="11841694" cy="369332"/>
          </a:xfrm>
          <a:prstGeom prst="rect">
            <a:avLst/>
          </a:prstGeom>
          <a:noFill/>
        </p:spPr>
        <p:txBody>
          <a:bodyPr wrap="square" rtlCol="0">
            <a:spAutoFit/>
          </a:bodyPr>
          <a:lstStyle/>
          <a:p>
            <a:r>
              <a:rPr lang="en-US" b="1" dirty="0">
                <a:solidFill>
                  <a:srgbClr val="0000CC"/>
                </a:solidFill>
              </a:rPr>
              <a:t>Biomass for Energy </a:t>
            </a:r>
            <a:r>
              <a:rPr lang="en-US" b="1" dirty="0">
                <a:solidFill>
                  <a:srgbClr val="C00000"/>
                </a:solidFill>
              </a:rPr>
              <a:t>(Over $2.2M – DOE (US Government) &amp; US Industry)</a:t>
            </a:r>
          </a:p>
        </p:txBody>
      </p:sp>
      <p:sp>
        <p:nvSpPr>
          <p:cNvPr id="9" name="TextBox 8">
            <a:extLst>
              <a:ext uri="{FF2B5EF4-FFF2-40B4-BE49-F238E27FC236}">
                <a16:creationId xmlns:a16="http://schemas.microsoft.com/office/drawing/2014/main" id="{F5BC5592-5E51-4A7A-B372-B867A9D7581F}"/>
              </a:ext>
            </a:extLst>
          </p:cNvPr>
          <p:cNvSpPr txBox="1"/>
          <p:nvPr/>
        </p:nvSpPr>
        <p:spPr>
          <a:xfrm>
            <a:off x="141039" y="2371134"/>
            <a:ext cx="10534954" cy="369332"/>
          </a:xfrm>
          <a:prstGeom prst="rect">
            <a:avLst/>
          </a:prstGeom>
          <a:noFill/>
        </p:spPr>
        <p:txBody>
          <a:bodyPr wrap="square" rtlCol="0">
            <a:spAutoFit/>
          </a:bodyPr>
          <a:lstStyle/>
          <a:p>
            <a:r>
              <a:rPr lang="en-US" b="1" dirty="0">
                <a:solidFill>
                  <a:srgbClr val="0000CC"/>
                </a:solidFill>
              </a:rPr>
              <a:t>Petroleum Hydrotreating </a:t>
            </a:r>
            <a:r>
              <a:rPr lang="en-US" b="1" dirty="0">
                <a:solidFill>
                  <a:srgbClr val="C00000"/>
                </a:solidFill>
              </a:rPr>
              <a:t>(Industry, KISR, Kuwait, Chevron, </a:t>
            </a:r>
            <a:r>
              <a:rPr lang="en-US" b="1" dirty="0" err="1">
                <a:solidFill>
                  <a:srgbClr val="C00000"/>
                </a:solidFill>
              </a:rPr>
              <a:t>Idemitsu</a:t>
            </a:r>
            <a:r>
              <a:rPr lang="en-US" b="1" dirty="0">
                <a:solidFill>
                  <a:srgbClr val="C00000"/>
                </a:solidFill>
              </a:rPr>
              <a:t>)</a:t>
            </a:r>
          </a:p>
        </p:txBody>
      </p:sp>
      <p:sp>
        <p:nvSpPr>
          <p:cNvPr id="10" name="TextBox 9">
            <a:extLst>
              <a:ext uri="{FF2B5EF4-FFF2-40B4-BE49-F238E27FC236}">
                <a16:creationId xmlns:a16="http://schemas.microsoft.com/office/drawing/2014/main" id="{7209CBE2-A64B-4B3C-AAF4-300422DD48BD}"/>
              </a:ext>
            </a:extLst>
          </p:cNvPr>
          <p:cNvSpPr txBox="1"/>
          <p:nvPr/>
        </p:nvSpPr>
        <p:spPr>
          <a:xfrm>
            <a:off x="491308" y="2666740"/>
            <a:ext cx="11491425" cy="923330"/>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006600"/>
                </a:solidFill>
              </a:rPr>
              <a:t>Moving Bed (Vineet Alexander, Ali Toukan, </a:t>
            </a:r>
            <a:r>
              <a:rPr lang="en-US" b="1" dirty="0" err="1">
                <a:solidFill>
                  <a:srgbClr val="006600"/>
                </a:solidFill>
              </a:rPr>
              <a:t>Binbin</a:t>
            </a:r>
            <a:r>
              <a:rPr lang="en-US" b="1" dirty="0">
                <a:solidFill>
                  <a:srgbClr val="006600"/>
                </a:solidFill>
              </a:rPr>
              <a:t> Qi, Sebastian Uribe)</a:t>
            </a:r>
          </a:p>
          <a:p>
            <a:pPr marL="285750" indent="-285750">
              <a:buFont typeface="Arial" panose="020B0604020202020204" pitchFamily="34" charset="0"/>
              <a:buChar char="•"/>
            </a:pPr>
            <a:r>
              <a:rPr lang="en-US" b="1" dirty="0">
                <a:solidFill>
                  <a:srgbClr val="006600"/>
                </a:solidFill>
              </a:rPr>
              <a:t>Trickle Bed (Khairul Salih, Fitri Abdulrahman, Mohamed Al-Ani, </a:t>
            </a:r>
            <a:r>
              <a:rPr lang="en-US" b="1" dirty="0" err="1">
                <a:solidFill>
                  <a:srgbClr val="006600"/>
                </a:solidFill>
              </a:rPr>
              <a:t>Binbin</a:t>
            </a:r>
            <a:r>
              <a:rPr lang="en-US" b="1" dirty="0">
                <a:solidFill>
                  <a:srgbClr val="006600"/>
                </a:solidFill>
              </a:rPr>
              <a:t> Qi, Sebastian Uribe</a:t>
            </a:r>
          </a:p>
          <a:p>
            <a:pPr marL="285750" indent="-285750">
              <a:buFont typeface="Arial" panose="020B0604020202020204" pitchFamily="34" charset="0"/>
              <a:buChar char="•"/>
            </a:pPr>
            <a:r>
              <a:rPr lang="en-US" b="1" dirty="0" err="1">
                <a:solidFill>
                  <a:srgbClr val="006600"/>
                </a:solidFill>
              </a:rPr>
              <a:t>Upflow</a:t>
            </a:r>
            <a:r>
              <a:rPr lang="en-US" b="1" dirty="0">
                <a:solidFill>
                  <a:srgbClr val="006600"/>
                </a:solidFill>
              </a:rPr>
              <a:t> Packed Bed (Khalid Al-</a:t>
            </a:r>
            <a:r>
              <a:rPr lang="en-US" b="1" dirty="0" err="1">
                <a:solidFill>
                  <a:srgbClr val="006600"/>
                </a:solidFill>
              </a:rPr>
              <a:t>Jobori</a:t>
            </a:r>
            <a:r>
              <a:rPr lang="en-US" b="1" dirty="0">
                <a:solidFill>
                  <a:srgbClr val="006600"/>
                </a:solidFill>
              </a:rPr>
              <a:t>, Youssef Yatimi)</a:t>
            </a:r>
            <a:endParaRPr lang="en-US" sz="1800" b="1" dirty="0">
              <a:solidFill>
                <a:srgbClr val="006600"/>
              </a:solidFill>
            </a:endParaRPr>
          </a:p>
        </p:txBody>
      </p:sp>
      <p:sp>
        <p:nvSpPr>
          <p:cNvPr id="11" name="TextBox 10">
            <a:extLst>
              <a:ext uri="{FF2B5EF4-FFF2-40B4-BE49-F238E27FC236}">
                <a16:creationId xmlns:a16="http://schemas.microsoft.com/office/drawing/2014/main" id="{BB61C272-5A23-4E50-B85E-81CE5D1BE355}"/>
              </a:ext>
            </a:extLst>
          </p:cNvPr>
          <p:cNvSpPr txBox="1"/>
          <p:nvPr/>
        </p:nvSpPr>
        <p:spPr>
          <a:xfrm>
            <a:off x="141040" y="6923509"/>
            <a:ext cx="8219190" cy="369332"/>
          </a:xfrm>
          <a:prstGeom prst="rect">
            <a:avLst/>
          </a:prstGeom>
          <a:noFill/>
        </p:spPr>
        <p:txBody>
          <a:bodyPr wrap="square" rtlCol="0">
            <a:spAutoFit/>
          </a:bodyPr>
          <a:lstStyle/>
          <a:p>
            <a:r>
              <a:rPr lang="en-US" b="1" dirty="0">
                <a:solidFill>
                  <a:srgbClr val="0000CC"/>
                </a:solidFill>
              </a:rPr>
              <a:t>Thermal Efficiency and Mass Transfer Enhancement Using Nanofluids</a:t>
            </a:r>
            <a:endParaRPr lang="en-US" b="1" dirty="0">
              <a:solidFill>
                <a:srgbClr val="C00000"/>
              </a:solidFill>
            </a:endParaRPr>
          </a:p>
        </p:txBody>
      </p:sp>
      <p:sp>
        <p:nvSpPr>
          <p:cNvPr id="12" name="TextBox 11">
            <a:extLst>
              <a:ext uri="{FF2B5EF4-FFF2-40B4-BE49-F238E27FC236}">
                <a16:creationId xmlns:a16="http://schemas.microsoft.com/office/drawing/2014/main" id="{AAAF8B9C-48FA-4C1A-B842-A9334DDBC37C}"/>
              </a:ext>
            </a:extLst>
          </p:cNvPr>
          <p:cNvSpPr txBox="1"/>
          <p:nvPr/>
        </p:nvSpPr>
        <p:spPr>
          <a:xfrm>
            <a:off x="545988" y="8156045"/>
            <a:ext cx="11249772" cy="923330"/>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006600"/>
                </a:solidFill>
              </a:rPr>
              <a:t>Removing oil droplets from synthesis produced water using engineered membrane (Daches)</a:t>
            </a:r>
          </a:p>
          <a:p>
            <a:pPr marL="285750" indent="-285750">
              <a:buFont typeface="Arial" panose="020B0604020202020204" pitchFamily="34" charset="0"/>
              <a:buChar char="•"/>
            </a:pPr>
            <a:r>
              <a:rPr lang="en-US" sz="1800" b="1" dirty="0" err="1">
                <a:solidFill>
                  <a:srgbClr val="006600"/>
                </a:solidFill>
              </a:rPr>
              <a:t>R</a:t>
            </a:r>
            <a:r>
              <a:rPr lang="en-US" b="1" dirty="0" err="1">
                <a:solidFill>
                  <a:srgbClr val="006600"/>
                </a:solidFill>
              </a:rPr>
              <a:t>recovering</a:t>
            </a:r>
            <a:r>
              <a:rPr lang="en-US" b="1" dirty="0">
                <a:solidFill>
                  <a:srgbClr val="006600"/>
                </a:solidFill>
              </a:rPr>
              <a:t>/Removing heavy metals and hydrocarbons from wastewater/water (Sawsan Mohamed, </a:t>
            </a:r>
            <a:r>
              <a:rPr lang="en-US" b="1" dirty="0" err="1">
                <a:solidFill>
                  <a:srgbClr val="006600"/>
                </a:solidFill>
              </a:rPr>
              <a:t>Qusay</a:t>
            </a:r>
            <a:r>
              <a:rPr lang="en-US" b="1" dirty="0">
                <a:solidFill>
                  <a:srgbClr val="006600"/>
                </a:solidFill>
              </a:rPr>
              <a:t> Al-</a:t>
            </a:r>
            <a:r>
              <a:rPr lang="en-US" b="1" dirty="0" err="1">
                <a:solidFill>
                  <a:srgbClr val="006600"/>
                </a:solidFill>
              </a:rPr>
              <a:t>obaidi</a:t>
            </a:r>
            <a:r>
              <a:rPr lang="en-US" b="1" dirty="0">
                <a:solidFill>
                  <a:srgbClr val="006600"/>
                </a:solidFill>
              </a:rPr>
              <a:t>, Faris Al-Ani, Amer Daham</a:t>
            </a:r>
            <a:endParaRPr lang="en-US" sz="1800" b="1" dirty="0">
              <a:solidFill>
                <a:srgbClr val="006600"/>
              </a:solidFill>
            </a:endParaRPr>
          </a:p>
        </p:txBody>
      </p:sp>
      <p:sp>
        <p:nvSpPr>
          <p:cNvPr id="13" name="TextBox 12">
            <a:extLst>
              <a:ext uri="{FF2B5EF4-FFF2-40B4-BE49-F238E27FC236}">
                <a16:creationId xmlns:a16="http://schemas.microsoft.com/office/drawing/2014/main" id="{10F893B7-D246-4125-97C7-4714F9FCBDDB}"/>
              </a:ext>
            </a:extLst>
          </p:cNvPr>
          <p:cNvSpPr txBox="1"/>
          <p:nvPr/>
        </p:nvSpPr>
        <p:spPr>
          <a:xfrm>
            <a:off x="513078" y="7248454"/>
            <a:ext cx="11548292" cy="646331"/>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006600"/>
                </a:solidFill>
              </a:rPr>
              <a:t>Thermal Efficiency and Desalination Enhancement Using Nanofluids (Nasser </a:t>
            </a:r>
            <a:r>
              <a:rPr lang="en-US" b="1" dirty="0" err="1">
                <a:solidFill>
                  <a:srgbClr val="006600"/>
                </a:solidFill>
              </a:rPr>
              <a:t>Zouli</a:t>
            </a:r>
            <a:r>
              <a:rPr lang="en-US" b="1" dirty="0">
                <a:solidFill>
                  <a:srgbClr val="006600"/>
                </a:solidFill>
              </a:rPr>
              <a:t>)</a:t>
            </a:r>
          </a:p>
          <a:p>
            <a:pPr marL="285750" indent="-285750">
              <a:buFont typeface="Arial" panose="020B0604020202020204" pitchFamily="34" charset="0"/>
              <a:buChar char="•"/>
            </a:pPr>
            <a:r>
              <a:rPr lang="en-US" b="1" dirty="0">
                <a:solidFill>
                  <a:srgbClr val="006600"/>
                </a:solidFill>
              </a:rPr>
              <a:t>Thermal Efficiency quantified using CFD (Sebastian Uribe and Nasser </a:t>
            </a:r>
            <a:r>
              <a:rPr lang="en-US" b="1" dirty="0" err="1">
                <a:solidFill>
                  <a:srgbClr val="006600"/>
                </a:solidFill>
              </a:rPr>
              <a:t>Zouli</a:t>
            </a:r>
            <a:r>
              <a:rPr lang="en-US" b="1" dirty="0">
                <a:solidFill>
                  <a:srgbClr val="006600"/>
                </a:solidFill>
              </a:rPr>
              <a:t>)</a:t>
            </a:r>
          </a:p>
        </p:txBody>
      </p:sp>
      <p:sp>
        <p:nvSpPr>
          <p:cNvPr id="14" name="TextBox 13">
            <a:extLst>
              <a:ext uri="{FF2B5EF4-FFF2-40B4-BE49-F238E27FC236}">
                <a16:creationId xmlns:a16="http://schemas.microsoft.com/office/drawing/2014/main" id="{7D1BF217-1CB1-45C5-BEFC-DC5660AC0983}"/>
              </a:ext>
            </a:extLst>
          </p:cNvPr>
          <p:cNvSpPr txBox="1"/>
          <p:nvPr/>
        </p:nvSpPr>
        <p:spPr>
          <a:xfrm>
            <a:off x="123620" y="7832648"/>
            <a:ext cx="11249771" cy="369332"/>
          </a:xfrm>
          <a:prstGeom prst="rect">
            <a:avLst/>
          </a:prstGeom>
          <a:noFill/>
        </p:spPr>
        <p:txBody>
          <a:bodyPr wrap="square" rtlCol="0">
            <a:spAutoFit/>
          </a:bodyPr>
          <a:lstStyle/>
          <a:p>
            <a:r>
              <a:rPr lang="en-US" b="1" dirty="0">
                <a:solidFill>
                  <a:srgbClr val="0000CC"/>
                </a:solidFill>
              </a:rPr>
              <a:t>Water- Energy Nexus: Wastewater &amp; Water Treatment</a:t>
            </a:r>
            <a:endParaRPr lang="en-US" b="1" dirty="0">
              <a:solidFill>
                <a:srgbClr val="C00000"/>
              </a:solidFill>
            </a:endParaRPr>
          </a:p>
        </p:txBody>
      </p:sp>
    </p:spTree>
    <p:extLst>
      <p:ext uri="{BB962C8B-B14F-4D97-AF65-F5344CB8AC3E}">
        <p14:creationId xmlns:p14="http://schemas.microsoft.com/office/powerpoint/2010/main" val="41698380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1424" y="91262"/>
            <a:ext cx="5621265" cy="3924524"/>
          </a:xfrm>
          <a:prstGeom prst="rect">
            <a:avLst/>
          </a:prstGeom>
        </p:spPr>
      </p:pic>
      <p:pic>
        <p:nvPicPr>
          <p:cNvPr id="3" name="Picture 2"/>
          <p:cNvPicPr>
            <a:picLocks noChangeAspect="1"/>
          </p:cNvPicPr>
          <p:nvPr/>
        </p:nvPicPr>
        <p:blipFill>
          <a:blip r:embed="rId3"/>
          <a:stretch>
            <a:fillRect/>
          </a:stretch>
        </p:blipFill>
        <p:spPr>
          <a:xfrm>
            <a:off x="6372605" y="91262"/>
            <a:ext cx="5588287" cy="3911801"/>
          </a:xfrm>
          <a:prstGeom prst="rect">
            <a:avLst/>
          </a:prstGeom>
        </p:spPr>
      </p:pic>
      <p:pic>
        <p:nvPicPr>
          <p:cNvPr id="4" name="Picture 3"/>
          <p:cNvPicPr>
            <a:picLocks noChangeAspect="1"/>
          </p:cNvPicPr>
          <p:nvPr/>
        </p:nvPicPr>
        <p:blipFill>
          <a:blip r:embed="rId4"/>
          <a:stretch>
            <a:fillRect/>
          </a:stretch>
        </p:blipFill>
        <p:spPr>
          <a:xfrm>
            <a:off x="6487858" y="4440776"/>
            <a:ext cx="5512083" cy="3892750"/>
          </a:xfrm>
          <a:prstGeom prst="rect">
            <a:avLst/>
          </a:prstGeom>
        </p:spPr>
      </p:pic>
      <p:pic>
        <p:nvPicPr>
          <p:cNvPr id="5" name="Picture 4"/>
          <p:cNvPicPr>
            <a:picLocks noChangeAspect="1"/>
          </p:cNvPicPr>
          <p:nvPr/>
        </p:nvPicPr>
        <p:blipFill>
          <a:blip r:embed="rId5"/>
          <a:stretch>
            <a:fillRect/>
          </a:stretch>
        </p:blipFill>
        <p:spPr>
          <a:xfrm>
            <a:off x="665581" y="5939051"/>
            <a:ext cx="4711638" cy="3204949"/>
          </a:xfrm>
          <a:prstGeom prst="rect">
            <a:avLst/>
          </a:prstGeom>
        </p:spPr>
      </p:pic>
      <p:sp>
        <p:nvSpPr>
          <p:cNvPr id="6" name="TextBox 5"/>
          <p:cNvSpPr txBox="1"/>
          <p:nvPr/>
        </p:nvSpPr>
        <p:spPr>
          <a:xfrm>
            <a:off x="4585651" y="532202"/>
            <a:ext cx="2196389" cy="1200329"/>
          </a:xfrm>
          <a:prstGeom prst="rect">
            <a:avLst/>
          </a:prstGeom>
          <a:noFill/>
        </p:spPr>
        <p:txBody>
          <a:bodyPr wrap="square" rtlCol="0">
            <a:spAutoFit/>
          </a:bodyPr>
          <a:lstStyle/>
          <a:p>
            <a:r>
              <a:rPr lang="en-US" b="1" dirty="0">
                <a:solidFill>
                  <a:srgbClr val="0000CC"/>
                </a:solidFill>
              </a:rPr>
              <a:t>Natural Gas, Biomass, Coal</a:t>
            </a:r>
          </a:p>
          <a:p>
            <a:r>
              <a:rPr lang="en-US" b="1" dirty="0">
                <a:solidFill>
                  <a:srgbClr val="C00000"/>
                </a:solidFill>
              </a:rPr>
              <a:t>Over $6M – DOE &amp; Industry</a:t>
            </a:r>
          </a:p>
        </p:txBody>
      </p:sp>
      <p:sp>
        <p:nvSpPr>
          <p:cNvPr id="7" name="Explosion 1 6"/>
          <p:cNvSpPr/>
          <p:nvPr/>
        </p:nvSpPr>
        <p:spPr>
          <a:xfrm>
            <a:off x="6440414" y="1569493"/>
            <a:ext cx="424410" cy="354841"/>
          </a:xfrm>
          <a:prstGeom prst="irregularSeal1">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8" name="Explosion 1 7"/>
          <p:cNvSpPr/>
          <p:nvPr/>
        </p:nvSpPr>
        <p:spPr>
          <a:xfrm>
            <a:off x="8448909" y="1010776"/>
            <a:ext cx="424410" cy="354841"/>
          </a:xfrm>
          <a:prstGeom prst="irregularSeal1">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9" name="Explosion 1 8"/>
          <p:cNvSpPr/>
          <p:nvPr/>
        </p:nvSpPr>
        <p:spPr>
          <a:xfrm>
            <a:off x="10225372" y="1869741"/>
            <a:ext cx="424410" cy="354841"/>
          </a:xfrm>
          <a:prstGeom prst="irregularSeal1">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0" name="Explosion 1 9"/>
          <p:cNvSpPr/>
          <p:nvPr/>
        </p:nvSpPr>
        <p:spPr>
          <a:xfrm>
            <a:off x="10649782" y="5092890"/>
            <a:ext cx="424410" cy="354841"/>
          </a:xfrm>
          <a:prstGeom prst="irregularSeal1">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1" name="Explosion 1 10"/>
          <p:cNvSpPr/>
          <p:nvPr/>
        </p:nvSpPr>
        <p:spPr>
          <a:xfrm>
            <a:off x="9031694" y="5761631"/>
            <a:ext cx="424410" cy="354841"/>
          </a:xfrm>
          <a:prstGeom prst="irregularSeal1">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2" name="Explosion 1 11"/>
          <p:cNvSpPr/>
          <p:nvPr/>
        </p:nvSpPr>
        <p:spPr>
          <a:xfrm>
            <a:off x="6864824" y="5490248"/>
            <a:ext cx="424410" cy="354841"/>
          </a:xfrm>
          <a:prstGeom prst="irregularSeal1">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pic>
        <p:nvPicPr>
          <p:cNvPr id="14" name="Picture 13"/>
          <p:cNvPicPr>
            <a:picLocks noChangeAspect="1"/>
          </p:cNvPicPr>
          <p:nvPr/>
        </p:nvPicPr>
        <p:blipFill>
          <a:blip r:embed="rId6"/>
          <a:stretch>
            <a:fillRect/>
          </a:stretch>
        </p:blipFill>
        <p:spPr>
          <a:xfrm>
            <a:off x="691191" y="3988491"/>
            <a:ext cx="4745081" cy="1077104"/>
          </a:xfrm>
          <a:prstGeom prst="rect">
            <a:avLst/>
          </a:prstGeom>
        </p:spPr>
      </p:pic>
      <p:pic>
        <p:nvPicPr>
          <p:cNvPr id="15" name="Picture 14"/>
          <p:cNvPicPr>
            <a:picLocks noChangeAspect="1"/>
          </p:cNvPicPr>
          <p:nvPr/>
        </p:nvPicPr>
        <p:blipFill>
          <a:blip r:embed="rId7"/>
          <a:stretch>
            <a:fillRect/>
          </a:stretch>
        </p:blipFill>
        <p:spPr>
          <a:xfrm>
            <a:off x="1275867" y="5092890"/>
            <a:ext cx="3797495" cy="844593"/>
          </a:xfrm>
          <a:prstGeom prst="rect">
            <a:avLst/>
          </a:prstGeom>
        </p:spPr>
      </p:pic>
      <p:sp>
        <p:nvSpPr>
          <p:cNvPr id="16" name="TextBox 15"/>
          <p:cNvSpPr txBox="1"/>
          <p:nvPr/>
        </p:nvSpPr>
        <p:spPr>
          <a:xfrm>
            <a:off x="2593078" y="856048"/>
            <a:ext cx="1337481" cy="646331"/>
          </a:xfrm>
          <a:prstGeom prst="rect">
            <a:avLst/>
          </a:prstGeom>
          <a:noFill/>
        </p:spPr>
        <p:txBody>
          <a:bodyPr wrap="square" rtlCol="0">
            <a:spAutoFit/>
          </a:bodyPr>
          <a:lstStyle/>
          <a:p>
            <a:r>
              <a:rPr lang="en-US" b="1" dirty="0"/>
              <a:t>Syngas</a:t>
            </a:r>
          </a:p>
          <a:p>
            <a:r>
              <a:rPr lang="en-US" b="1" dirty="0">
                <a:latin typeface="Times New Roman" pitchFamily="18" charset="0"/>
                <a:cs typeface="Times New Roman" pitchFamily="18" charset="0"/>
              </a:rPr>
              <a:t>H</a:t>
            </a:r>
            <a:r>
              <a:rPr lang="en-US" b="1" baseline="-25000" dirty="0">
                <a:latin typeface="Times New Roman" pitchFamily="18" charset="0"/>
                <a:cs typeface="Times New Roman" pitchFamily="18" charset="0"/>
              </a:rPr>
              <a:t>2</a:t>
            </a:r>
            <a:r>
              <a:rPr lang="en-US" b="1" dirty="0">
                <a:latin typeface="Times New Roman" pitchFamily="18" charset="0"/>
                <a:cs typeface="Times New Roman" pitchFamily="18" charset="0"/>
              </a:rPr>
              <a:t>/CO</a:t>
            </a:r>
            <a:endParaRPr lang="en-US" b="1" dirty="0"/>
          </a:p>
        </p:txBody>
      </p:sp>
    </p:spTree>
    <p:extLst>
      <p:ext uri="{BB962C8B-B14F-4D97-AF65-F5344CB8AC3E}">
        <p14:creationId xmlns:p14="http://schemas.microsoft.com/office/powerpoint/2010/main" val="17885682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8704" y="312260"/>
            <a:ext cx="5629066" cy="4221799"/>
          </a:xfrm>
          <a:prstGeom prst="rect">
            <a:avLst/>
          </a:prstGeom>
        </p:spPr>
      </p:pic>
      <p:pic>
        <p:nvPicPr>
          <p:cNvPr id="3" name="Picture 2"/>
          <p:cNvPicPr>
            <a:picLocks noChangeAspect="1"/>
          </p:cNvPicPr>
          <p:nvPr/>
        </p:nvPicPr>
        <p:blipFill>
          <a:blip r:embed="rId3"/>
          <a:stretch>
            <a:fillRect/>
          </a:stretch>
        </p:blipFill>
        <p:spPr>
          <a:xfrm>
            <a:off x="5842001" y="71526"/>
            <a:ext cx="6096851" cy="4572638"/>
          </a:xfrm>
          <a:prstGeom prst="rect">
            <a:avLst/>
          </a:prstGeom>
        </p:spPr>
      </p:pic>
      <p:pic>
        <p:nvPicPr>
          <p:cNvPr id="5" name="Picture 4"/>
          <p:cNvPicPr>
            <a:picLocks noChangeAspect="1"/>
          </p:cNvPicPr>
          <p:nvPr/>
        </p:nvPicPr>
        <p:blipFill>
          <a:blip r:embed="rId4"/>
          <a:stretch>
            <a:fillRect/>
          </a:stretch>
        </p:blipFill>
        <p:spPr>
          <a:xfrm>
            <a:off x="323419" y="4693921"/>
            <a:ext cx="5954184" cy="4465638"/>
          </a:xfrm>
          <a:prstGeom prst="rect">
            <a:avLst/>
          </a:prstGeom>
        </p:spPr>
      </p:pic>
      <p:pic>
        <p:nvPicPr>
          <p:cNvPr id="8" name="Picture 7"/>
          <p:cNvPicPr>
            <a:picLocks noChangeAspect="1"/>
          </p:cNvPicPr>
          <p:nvPr/>
        </p:nvPicPr>
        <p:blipFill>
          <a:blip r:embed="rId2"/>
          <a:stretch>
            <a:fillRect/>
          </a:stretch>
        </p:blipFill>
        <p:spPr>
          <a:xfrm>
            <a:off x="281104" y="464660"/>
            <a:ext cx="5629066" cy="4221799"/>
          </a:xfrm>
          <a:prstGeom prst="rect">
            <a:avLst/>
          </a:prstGeom>
        </p:spPr>
      </p:pic>
      <p:pic>
        <p:nvPicPr>
          <p:cNvPr id="9" name="Picture 8"/>
          <p:cNvPicPr>
            <a:picLocks noChangeAspect="1"/>
          </p:cNvPicPr>
          <p:nvPr/>
        </p:nvPicPr>
        <p:blipFill>
          <a:blip r:embed="rId2"/>
          <a:stretch>
            <a:fillRect/>
          </a:stretch>
        </p:blipFill>
        <p:spPr>
          <a:xfrm>
            <a:off x="281104" y="159860"/>
            <a:ext cx="5629066" cy="4221799"/>
          </a:xfrm>
          <a:prstGeom prst="rect">
            <a:avLst/>
          </a:prstGeom>
        </p:spPr>
      </p:pic>
      <p:sp>
        <p:nvSpPr>
          <p:cNvPr id="11" name="Rectangle 10"/>
          <p:cNvSpPr/>
          <p:nvPr/>
        </p:nvSpPr>
        <p:spPr>
          <a:xfrm>
            <a:off x="323419" y="110251"/>
            <a:ext cx="5434351" cy="6973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C00000"/>
                </a:solidFill>
              </a:rPr>
              <a:t>GTL/CTL/BTL for Fuels and Chemicals</a:t>
            </a:r>
          </a:p>
          <a:p>
            <a:pPr algn="ctr"/>
            <a:r>
              <a:rPr lang="en-US" sz="2000" b="1" dirty="0">
                <a:solidFill>
                  <a:srgbClr val="C00000"/>
                </a:solidFill>
              </a:rPr>
              <a:t>Bubble/Slurry Bubble Columns </a:t>
            </a:r>
          </a:p>
        </p:txBody>
      </p:sp>
      <p:pic>
        <p:nvPicPr>
          <p:cNvPr id="1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7761" y="3164202"/>
            <a:ext cx="3114240" cy="1545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
          <p:cNvPicPr>
            <a:picLocks noChangeAspect="1" noChangeArrowheads="1"/>
          </p:cNvPicPr>
          <p:nvPr/>
        </p:nvPicPr>
        <p:blipFill>
          <a:blip r:embed="rId6" cstate="print"/>
          <a:srcRect/>
          <a:stretch>
            <a:fillRect/>
          </a:stretch>
        </p:blipFill>
        <p:spPr bwMode="auto">
          <a:xfrm>
            <a:off x="918617" y="3383122"/>
            <a:ext cx="1809144" cy="1592739"/>
          </a:xfrm>
          <a:prstGeom prst="rect">
            <a:avLst/>
          </a:prstGeom>
          <a:noFill/>
          <a:ln w="9525">
            <a:noFill/>
            <a:miter lim="800000"/>
            <a:headEnd/>
            <a:tailEnd/>
          </a:ln>
        </p:spPr>
      </p:pic>
      <p:pic>
        <p:nvPicPr>
          <p:cNvPr id="7" name="Picture 6">
            <a:extLst>
              <a:ext uri="{FF2B5EF4-FFF2-40B4-BE49-F238E27FC236}">
                <a16:creationId xmlns:a16="http://schemas.microsoft.com/office/drawing/2014/main" id="{A956C37D-E7F6-4A98-B47C-596A6E8A8095}"/>
              </a:ext>
            </a:extLst>
          </p:cNvPr>
          <p:cNvPicPr>
            <a:picLocks noChangeAspect="1"/>
          </p:cNvPicPr>
          <p:nvPr/>
        </p:nvPicPr>
        <p:blipFill>
          <a:blip r:embed="rId7"/>
          <a:stretch>
            <a:fillRect/>
          </a:stretch>
        </p:blipFill>
        <p:spPr>
          <a:xfrm>
            <a:off x="6547683" y="4506685"/>
            <a:ext cx="4883906" cy="1378078"/>
          </a:xfrm>
          <a:prstGeom prst="rect">
            <a:avLst/>
          </a:prstGeom>
        </p:spPr>
      </p:pic>
      <p:pic>
        <p:nvPicPr>
          <p:cNvPr id="14" name="Picture 13">
            <a:extLst>
              <a:ext uri="{FF2B5EF4-FFF2-40B4-BE49-F238E27FC236}">
                <a16:creationId xmlns:a16="http://schemas.microsoft.com/office/drawing/2014/main" id="{7619F0D5-0ED6-4957-90F9-EE06907620DC}"/>
              </a:ext>
            </a:extLst>
          </p:cNvPr>
          <p:cNvPicPr>
            <a:picLocks noChangeAspect="1"/>
          </p:cNvPicPr>
          <p:nvPr/>
        </p:nvPicPr>
        <p:blipFill>
          <a:blip r:embed="rId8"/>
          <a:stretch>
            <a:fillRect/>
          </a:stretch>
        </p:blipFill>
        <p:spPr>
          <a:xfrm>
            <a:off x="6716341" y="5856576"/>
            <a:ext cx="4676059" cy="3237668"/>
          </a:xfrm>
          <a:prstGeom prst="rect">
            <a:avLst/>
          </a:prstGeom>
        </p:spPr>
      </p:pic>
    </p:spTree>
    <p:extLst>
      <p:ext uri="{BB962C8B-B14F-4D97-AF65-F5344CB8AC3E}">
        <p14:creationId xmlns:p14="http://schemas.microsoft.com/office/powerpoint/2010/main" val="2094896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72B24C3-0094-F34E-BA47-4F2A6C0FC1AF}" type="slidenum">
              <a:rPr lang="en-US" smtClean="0"/>
              <a:pPr/>
              <a:t>2</a:t>
            </a:fld>
            <a:endParaRPr lang="en-US" dirty="0"/>
          </a:p>
        </p:txBody>
      </p:sp>
      <p:sp>
        <p:nvSpPr>
          <p:cNvPr id="3" name="TextBox 2"/>
          <p:cNvSpPr txBox="1"/>
          <p:nvPr/>
        </p:nvSpPr>
        <p:spPr>
          <a:xfrm>
            <a:off x="352695" y="1554479"/>
            <a:ext cx="4402183" cy="400110"/>
          </a:xfrm>
          <a:prstGeom prst="rect">
            <a:avLst/>
          </a:prstGeom>
          <a:noFill/>
        </p:spPr>
        <p:txBody>
          <a:bodyPr wrap="square" rtlCol="0">
            <a:spAutoFit/>
          </a:bodyPr>
          <a:lstStyle/>
          <a:p>
            <a:r>
              <a:rPr lang="en-US" sz="2000" b="1" u="sng" dirty="0">
                <a:solidFill>
                  <a:srgbClr val="006600"/>
                </a:solidFill>
              </a:rPr>
              <a:t>Different Sources of Alternative Energy</a:t>
            </a:r>
          </a:p>
        </p:txBody>
      </p:sp>
      <p:sp>
        <p:nvSpPr>
          <p:cNvPr id="4" name="TextBox 3"/>
          <p:cNvSpPr txBox="1"/>
          <p:nvPr/>
        </p:nvSpPr>
        <p:spPr>
          <a:xfrm>
            <a:off x="718458" y="2488194"/>
            <a:ext cx="2821575" cy="3494598"/>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0000FF"/>
                </a:solidFill>
              </a:rPr>
              <a:t>Hydrogen gas </a:t>
            </a:r>
          </a:p>
          <a:p>
            <a:pPr marL="285750" indent="-285750">
              <a:buFont typeface="Arial" panose="020B0604020202020204" pitchFamily="34" charset="0"/>
              <a:buChar char="•"/>
            </a:pPr>
            <a:r>
              <a:rPr lang="en-US" sz="2000" dirty="0">
                <a:solidFill>
                  <a:srgbClr val="0000FF"/>
                </a:solidFill>
              </a:rPr>
              <a:t>Tidal Energy </a:t>
            </a:r>
          </a:p>
          <a:p>
            <a:pPr marL="285750" indent="-285750">
              <a:buFont typeface="Arial" panose="020B0604020202020204" pitchFamily="34" charset="0"/>
              <a:buChar char="•"/>
            </a:pPr>
            <a:r>
              <a:rPr lang="en-US" sz="2000" b="1" dirty="0">
                <a:solidFill>
                  <a:srgbClr val="C00000"/>
                </a:solidFill>
              </a:rPr>
              <a:t>(4) Biomass Energy</a:t>
            </a:r>
          </a:p>
          <a:p>
            <a:pPr marL="285750" indent="-285750">
              <a:buFont typeface="Arial" panose="020B0604020202020204" pitchFamily="34" charset="0"/>
              <a:buChar char="•"/>
            </a:pPr>
            <a:r>
              <a:rPr lang="en-US" sz="2000" dirty="0">
                <a:solidFill>
                  <a:srgbClr val="0000FF"/>
                </a:solidFill>
              </a:rPr>
              <a:t>Wind Energy</a:t>
            </a:r>
          </a:p>
          <a:p>
            <a:pPr marL="285750" indent="-285750">
              <a:buFont typeface="Arial" panose="020B0604020202020204" pitchFamily="34" charset="0"/>
              <a:buChar char="•"/>
            </a:pPr>
            <a:r>
              <a:rPr lang="en-US" sz="2000" dirty="0">
                <a:solidFill>
                  <a:srgbClr val="0000FF"/>
                </a:solidFill>
              </a:rPr>
              <a:t>Geothermal Power</a:t>
            </a:r>
          </a:p>
          <a:p>
            <a:pPr marL="285750" indent="-285750">
              <a:buFont typeface="Arial" panose="020B0604020202020204" pitchFamily="34" charset="0"/>
              <a:buChar char="•"/>
            </a:pPr>
            <a:r>
              <a:rPr lang="en-US" sz="2000" b="1" dirty="0">
                <a:solidFill>
                  <a:srgbClr val="C00000"/>
                </a:solidFill>
              </a:rPr>
              <a:t>(2) Natural Gas</a:t>
            </a:r>
          </a:p>
          <a:p>
            <a:pPr marL="285750" indent="-285750">
              <a:buFont typeface="Arial" panose="020B0604020202020204" pitchFamily="34" charset="0"/>
              <a:buChar char="•"/>
            </a:pPr>
            <a:r>
              <a:rPr lang="en-US" sz="2000" b="1" dirty="0">
                <a:solidFill>
                  <a:srgbClr val="C00000"/>
                </a:solidFill>
              </a:rPr>
              <a:t>(3) Biofuels</a:t>
            </a:r>
          </a:p>
          <a:p>
            <a:pPr marL="285750" indent="-285750">
              <a:buFont typeface="Arial" panose="020B0604020202020204" pitchFamily="34" charset="0"/>
              <a:buChar char="•"/>
            </a:pPr>
            <a:r>
              <a:rPr lang="en-US" sz="2000" dirty="0">
                <a:solidFill>
                  <a:srgbClr val="0000FF"/>
                </a:solidFill>
              </a:rPr>
              <a:t>Wave Energy</a:t>
            </a:r>
          </a:p>
          <a:p>
            <a:pPr marL="285750" indent="-285750">
              <a:buFont typeface="Arial" panose="020B0604020202020204" pitchFamily="34" charset="0"/>
              <a:buChar char="•"/>
            </a:pPr>
            <a:r>
              <a:rPr lang="en-US" sz="2000" dirty="0">
                <a:solidFill>
                  <a:srgbClr val="0000FF"/>
                </a:solidFill>
              </a:rPr>
              <a:t>Hydroelectric Energy</a:t>
            </a:r>
          </a:p>
          <a:p>
            <a:pPr marL="285750" indent="-285750">
              <a:buFont typeface="Arial" panose="020B0604020202020204" pitchFamily="34" charset="0"/>
              <a:buChar char="•"/>
            </a:pPr>
            <a:r>
              <a:rPr lang="en-US" sz="2000" b="1" dirty="0">
                <a:solidFill>
                  <a:srgbClr val="C00000"/>
                </a:solidFill>
              </a:rPr>
              <a:t>(1) Nuclear Power</a:t>
            </a:r>
          </a:p>
          <a:p>
            <a:pPr marL="285750" indent="-285750">
              <a:buFont typeface="Arial" panose="020B0604020202020204" pitchFamily="34" charset="0"/>
              <a:buChar char="•"/>
            </a:pPr>
            <a:r>
              <a:rPr lang="en-US" sz="2000" dirty="0">
                <a:solidFill>
                  <a:srgbClr val="0000FF"/>
                </a:solidFill>
              </a:rPr>
              <a:t>Solar Power</a:t>
            </a:r>
          </a:p>
        </p:txBody>
      </p:sp>
      <p:sp>
        <p:nvSpPr>
          <p:cNvPr id="5" name="TextBox 4"/>
          <p:cNvSpPr txBox="1"/>
          <p:nvPr/>
        </p:nvSpPr>
        <p:spPr>
          <a:xfrm>
            <a:off x="5434148" y="953585"/>
            <a:ext cx="6035040" cy="954107"/>
          </a:xfrm>
          <a:prstGeom prst="rect">
            <a:avLst/>
          </a:prstGeom>
          <a:noFill/>
        </p:spPr>
        <p:txBody>
          <a:bodyPr wrap="square" rtlCol="0">
            <a:spAutoFit/>
          </a:bodyPr>
          <a:lstStyle/>
          <a:p>
            <a:r>
              <a:rPr lang="en-US" dirty="0"/>
              <a:t>It was a Swedish scientist named </a:t>
            </a:r>
            <a:r>
              <a:rPr lang="en-US" sz="2000" b="1" u="sng" dirty="0">
                <a:hlinkClick r:id="rId2"/>
              </a:rPr>
              <a:t>Svante Arrhenius</a:t>
            </a:r>
            <a:r>
              <a:rPr lang="en-US" sz="2000" b="1" dirty="0"/>
              <a:t> </a:t>
            </a:r>
            <a:r>
              <a:rPr lang="en-US" dirty="0"/>
              <a:t>who was the first to state that the use of fossil fuel could contribute to global warming, way back in </a:t>
            </a:r>
            <a:r>
              <a:rPr lang="en-US" b="1" dirty="0">
                <a:solidFill>
                  <a:srgbClr val="C00000"/>
                </a:solidFill>
              </a:rPr>
              <a:t>1896.</a:t>
            </a:r>
          </a:p>
        </p:txBody>
      </p:sp>
      <p:sp>
        <p:nvSpPr>
          <p:cNvPr id="6" name="TextBox 5"/>
          <p:cNvSpPr txBox="1"/>
          <p:nvPr/>
        </p:nvSpPr>
        <p:spPr>
          <a:xfrm>
            <a:off x="5643152" y="1854925"/>
            <a:ext cx="5421086" cy="923330"/>
          </a:xfrm>
          <a:prstGeom prst="rect">
            <a:avLst/>
          </a:prstGeom>
          <a:noFill/>
        </p:spPr>
        <p:txBody>
          <a:bodyPr wrap="square" rtlCol="0">
            <a:spAutoFit/>
          </a:bodyPr>
          <a:lstStyle/>
          <a:p>
            <a:r>
              <a:rPr lang="en-US" b="1" u="sng" dirty="0">
                <a:solidFill>
                  <a:srgbClr val="006600"/>
                </a:solidFill>
              </a:rPr>
              <a:t>Advantages</a:t>
            </a:r>
          </a:p>
          <a:p>
            <a:r>
              <a:rPr lang="en-US" b="1" u="sng" dirty="0">
                <a:solidFill>
                  <a:srgbClr val="006600"/>
                </a:solidFill>
              </a:rPr>
              <a:t>Lower emissions</a:t>
            </a:r>
            <a:r>
              <a:rPr lang="en-US" b="1" dirty="0">
                <a:solidFill>
                  <a:srgbClr val="006600"/>
                </a:solidFill>
              </a:rPr>
              <a:t>, </a:t>
            </a:r>
            <a:r>
              <a:rPr lang="en-US" b="1" u="sng" dirty="0">
                <a:solidFill>
                  <a:srgbClr val="006600"/>
                </a:solidFill>
              </a:rPr>
              <a:t>fuel prices??? </a:t>
            </a:r>
            <a:r>
              <a:rPr lang="en-US" b="1" dirty="0">
                <a:solidFill>
                  <a:srgbClr val="006600"/>
                </a:solidFill>
              </a:rPr>
              <a:t>and </a:t>
            </a:r>
            <a:r>
              <a:rPr lang="en-US" b="1" u="sng" dirty="0">
                <a:solidFill>
                  <a:srgbClr val="006600"/>
                </a:solidFill>
              </a:rPr>
              <a:t>the reduction of pollution</a:t>
            </a:r>
            <a:endParaRPr lang="en-US" b="1" dirty="0">
              <a:solidFill>
                <a:srgbClr val="006600"/>
              </a:solidFill>
            </a:endParaRPr>
          </a:p>
        </p:txBody>
      </p:sp>
      <p:sp>
        <p:nvSpPr>
          <p:cNvPr id="7" name="TextBox 6"/>
          <p:cNvSpPr txBox="1"/>
          <p:nvPr/>
        </p:nvSpPr>
        <p:spPr>
          <a:xfrm>
            <a:off x="339621" y="2063932"/>
            <a:ext cx="5003074" cy="400110"/>
          </a:xfrm>
          <a:prstGeom prst="rect">
            <a:avLst/>
          </a:prstGeom>
          <a:noFill/>
        </p:spPr>
        <p:txBody>
          <a:bodyPr wrap="square" rtlCol="0">
            <a:spAutoFit/>
          </a:bodyPr>
          <a:lstStyle/>
          <a:p>
            <a:r>
              <a:rPr lang="en-US" b="1" dirty="0"/>
              <a:t>Selected Examples of </a:t>
            </a:r>
            <a:r>
              <a:rPr lang="en-US" sz="2000" b="1" u="sng" dirty="0">
                <a:solidFill>
                  <a:srgbClr val="006600"/>
                </a:solidFill>
              </a:rPr>
              <a:t>Alternative Energy </a:t>
            </a:r>
            <a:r>
              <a:rPr lang="en-US" b="1" dirty="0"/>
              <a:t>Sources</a:t>
            </a:r>
          </a:p>
        </p:txBody>
      </p:sp>
      <p:sp>
        <p:nvSpPr>
          <p:cNvPr id="8" name="AutoShape 2" descr="Biomass explained - U.S. Energy Information Administration (EI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3"/>
          <a:stretch>
            <a:fillRect/>
          </a:stretch>
        </p:blipFill>
        <p:spPr>
          <a:xfrm>
            <a:off x="8995336" y="2860766"/>
            <a:ext cx="2923592" cy="3683725"/>
          </a:xfrm>
          <a:prstGeom prst="rect">
            <a:avLst/>
          </a:prstGeom>
        </p:spPr>
      </p:pic>
      <p:pic>
        <p:nvPicPr>
          <p:cNvPr id="11" name="Picture 10"/>
          <p:cNvPicPr>
            <a:picLocks noChangeAspect="1"/>
          </p:cNvPicPr>
          <p:nvPr/>
        </p:nvPicPr>
        <p:blipFill>
          <a:blip r:embed="rId4"/>
          <a:stretch>
            <a:fillRect/>
          </a:stretch>
        </p:blipFill>
        <p:spPr>
          <a:xfrm>
            <a:off x="3492105" y="5690229"/>
            <a:ext cx="5612705" cy="3074947"/>
          </a:xfrm>
          <a:prstGeom prst="rect">
            <a:avLst/>
          </a:prstGeom>
        </p:spPr>
      </p:pic>
      <p:sp>
        <p:nvSpPr>
          <p:cNvPr id="12" name="AutoShape 4" descr="Securing non-renewable natural resources in Bangladesh |  theindependentbd.com"/>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p:cNvPicPr>
            <a:picLocks noChangeAspect="1"/>
          </p:cNvPicPr>
          <p:nvPr/>
        </p:nvPicPr>
        <p:blipFill>
          <a:blip r:embed="rId5"/>
          <a:stretch>
            <a:fillRect/>
          </a:stretch>
        </p:blipFill>
        <p:spPr>
          <a:xfrm>
            <a:off x="5603964" y="3571658"/>
            <a:ext cx="2857500" cy="1600200"/>
          </a:xfrm>
          <a:prstGeom prst="rect">
            <a:avLst/>
          </a:prstGeom>
        </p:spPr>
      </p:pic>
      <p:sp>
        <p:nvSpPr>
          <p:cNvPr id="14" name="AutoShape 6" descr="Tidal Energy: The New Sustainable Resource - Wood Harbinger"/>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 name="Picture 16"/>
          <p:cNvPicPr>
            <a:picLocks noChangeAspect="1"/>
          </p:cNvPicPr>
          <p:nvPr/>
        </p:nvPicPr>
        <p:blipFill>
          <a:blip r:embed="rId6"/>
          <a:stretch>
            <a:fillRect/>
          </a:stretch>
        </p:blipFill>
        <p:spPr>
          <a:xfrm>
            <a:off x="458801" y="6742655"/>
            <a:ext cx="2419350" cy="1885950"/>
          </a:xfrm>
          <a:prstGeom prst="rect">
            <a:avLst/>
          </a:prstGeom>
        </p:spPr>
      </p:pic>
      <p:sp>
        <p:nvSpPr>
          <p:cNvPr id="19" name="Freeform 18"/>
          <p:cNvSpPr/>
          <p:nvPr/>
        </p:nvSpPr>
        <p:spPr>
          <a:xfrm>
            <a:off x="352278" y="3004458"/>
            <a:ext cx="312749" cy="3683726"/>
          </a:xfrm>
          <a:custGeom>
            <a:avLst/>
            <a:gdLst>
              <a:gd name="connsiteX0" fmla="*/ 418430 w 418430"/>
              <a:gd name="connsiteY0" fmla="*/ 0 h 3984423"/>
              <a:gd name="connsiteX1" fmla="*/ 419 w 418430"/>
              <a:gd name="connsiteY1" fmla="*/ 783772 h 3984423"/>
              <a:gd name="connsiteX2" fmla="*/ 340053 w 418430"/>
              <a:gd name="connsiteY2" fmla="*/ 3722915 h 3984423"/>
              <a:gd name="connsiteX3" fmla="*/ 340053 w 418430"/>
              <a:gd name="connsiteY3" fmla="*/ 3840480 h 3984423"/>
              <a:gd name="connsiteX4" fmla="*/ 340053 w 418430"/>
              <a:gd name="connsiteY4" fmla="*/ 3775166 h 3984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430" h="3984423">
                <a:moveTo>
                  <a:pt x="418430" y="0"/>
                </a:moveTo>
                <a:cubicBezTo>
                  <a:pt x="215956" y="81643"/>
                  <a:pt x="13482" y="163286"/>
                  <a:pt x="419" y="783772"/>
                </a:cubicBezTo>
                <a:cubicBezTo>
                  <a:pt x="-12644" y="1404258"/>
                  <a:pt x="283447" y="3213464"/>
                  <a:pt x="340053" y="3722915"/>
                </a:cubicBezTo>
                <a:cubicBezTo>
                  <a:pt x="396659" y="4232366"/>
                  <a:pt x="340053" y="3840480"/>
                  <a:pt x="340053" y="3840480"/>
                </a:cubicBezTo>
                <a:lnTo>
                  <a:pt x="340053" y="3775166"/>
                </a:ln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3499087" y="3802411"/>
            <a:ext cx="1802662" cy="369332"/>
          </a:xfrm>
          <a:prstGeom prst="rect">
            <a:avLst/>
          </a:prstGeom>
          <a:noFill/>
        </p:spPr>
        <p:txBody>
          <a:bodyPr wrap="square" rtlCol="0">
            <a:spAutoFit/>
          </a:bodyPr>
          <a:lstStyle/>
          <a:p>
            <a:r>
              <a:rPr lang="en-US" b="1" u="sng" dirty="0">
                <a:solidFill>
                  <a:srgbClr val="C00000"/>
                </a:solidFill>
              </a:rPr>
              <a:t>We Have Studied</a:t>
            </a:r>
          </a:p>
        </p:txBody>
      </p:sp>
      <p:cxnSp>
        <p:nvCxnSpPr>
          <p:cNvPr id="24" name="Straight Arrow Connector 23"/>
          <p:cNvCxnSpPr/>
          <p:nvPr/>
        </p:nvCxnSpPr>
        <p:spPr>
          <a:xfrm>
            <a:off x="3161211" y="3396343"/>
            <a:ext cx="378822" cy="43107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2782389" y="4010297"/>
            <a:ext cx="709717" cy="18645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endCxn id="4" idx="3"/>
          </p:cNvCxnSpPr>
          <p:nvPr/>
        </p:nvCxnSpPr>
        <p:spPr>
          <a:xfrm flipV="1">
            <a:off x="2403566" y="4235493"/>
            <a:ext cx="1136467" cy="33650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V="1">
            <a:off x="3017520" y="4362994"/>
            <a:ext cx="522513" cy="111034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3" name="Explosion 1 32"/>
          <p:cNvSpPr/>
          <p:nvPr/>
        </p:nvSpPr>
        <p:spPr>
          <a:xfrm>
            <a:off x="6387152" y="3190652"/>
            <a:ext cx="1241947" cy="702080"/>
          </a:xfrm>
          <a:prstGeom prst="irregularSeal1">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a:xfrm>
            <a:off x="6256810" y="5191899"/>
            <a:ext cx="1508769" cy="369332"/>
          </a:xfrm>
          <a:prstGeom prst="rect">
            <a:avLst/>
          </a:prstGeom>
          <a:noFill/>
        </p:spPr>
        <p:txBody>
          <a:bodyPr wrap="square" rtlCol="0">
            <a:spAutoFit/>
          </a:bodyPr>
          <a:lstStyle/>
          <a:p>
            <a:r>
              <a:rPr lang="en-US" b="1" dirty="0"/>
              <a:t>Fossil Energy</a:t>
            </a:r>
          </a:p>
        </p:txBody>
      </p:sp>
      <p:cxnSp>
        <p:nvCxnSpPr>
          <p:cNvPr id="15" name="Straight Arrow Connector 14"/>
          <p:cNvCxnSpPr/>
          <p:nvPr/>
        </p:nvCxnSpPr>
        <p:spPr>
          <a:xfrm flipV="1">
            <a:off x="5342695" y="3827417"/>
            <a:ext cx="2422884" cy="15966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5342695" y="4103523"/>
            <a:ext cx="1385651" cy="30022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5342695" y="4246386"/>
            <a:ext cx="492926" cy="45624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 name="Arrow: Right 9">
            <a:extLst>
              <a:ext uri="{FF2B5EF4-FFF2-40B4-BE49-F238E27FC236}">
                <a16:creationId xmlns:a16="http://schemas.microsoft.com/office/drawing/2014/main" id="{77E7821D-E90C-4711-9C5D-DE591AB79408}"/>
              </a:ext>
            </a:extLst>
          </p:cNvPr>
          <p:cNvSpPr/>
          <p:nvPr/>
        </p:nvSpPr>
        <p:spPr>
          <a:xfrm>
            <a:off x="5277395" y="2090058"/>
            <a:ext cx="365745" cy="3693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BD4557D-EF33-46C2-8AAA-6A4DBEEB3B3C}"/>
              </a:ext>
            </a:extLst>
          </p:cNvPr>
          <p:cNvSpPr txBox="1"/>
          <p:nvPr/>
        </p:nvSpPr>
        <p:spPr>
          <a:xfrm>
            <a:off x="5301750" y="2847703"/>
            <a:ext cx="3367628" cy="369332"/>
          </a:xfrm>
          <a:prstGeom prst="rect">
            <a:avLst/>
          </a:prstGeom>
          <a:noFill/>
        </p:spPr>
        <p:txBody>
          <a:bodyPr wrap="square" rtlCol="0">
            <a:spAutoFit/>
          </a:bodyPr>
          <a:lstStyle/>
          <a:p>
            <a:r>
              <a:rPr lang="en-US" b="1" dirty="0">
                <a:solidFill>
                  <a:srgbClr val="C00000"/>
                </a:solidFill>
              </a:rPr>
              <a:t>(5) Fossil - Conventional Energy</a:t>
            </a:r>
          </a:p>
        </p:txBody>
      </p:sp>
    </p:spTree>
    <p:extLst>
      <p:ext uri="{BB962C8B-B14F-4D97-AF65-F5344CB8AC3E}">
        <p14:creationId xmlns:p14="http://schemas.microsoft.com/office/powerpoint/2010/main" val="23797295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84400" y="81883"/>
            <a:ext cx="8925634" cy="400110"/>
          </a:xfrm>
          <a:prstGeom prst="rect">
            <a:avLst/>
          </a:prstGeom>
          <a:noFill/>
        </p:spPr>
        <p:txBody>
          <a:bodyPr wrap="square" rtlCol="0">
            <a:spAutoFit/>
          </a:bodyPr>
          <a:lstStyle/>
          <a:p>
            <a:r>
              <a:rPr lang="en-US" sz="2000" b="1" dirty="0">
                <a:solidFill>
                  <a:srgbClr val="C00000"/>
                </a:solidFill>
              </a:rPr>
              <a:t>Two Phase Flow Packed Bed For Wide Range in Industrial Applications</a:t>
            </a:r>
          </a:p>
        </p:txBody>
      </p:sp>
      <p:pic>
        <p:nvPicPr>
          <p:cNvPr id="3" name="Picture 2"/>
          <p:cNvPicPr>
            <a:picLocks noChangeAspect="1"/>
          </p:cNvPicPr>
          <p:nvPr/>
        </p:nvPicPr>
        <p:blipFill>
          <a:blip r:embed="rId2"/>
          <a:stretch>
            <a:fillRect/>
          </a:stretch>
        </p:blipFill>
        <p:spPr>
          <a:xfrm>
            <a:off x="45720" y="560378"/>
            <a:ext cx="5273039" cy="3954780"/>
          </a:xfrm>
          <a:prstGeom prst="rect">
            <a:avLst/>
          </a:prstGeom>
        </p:spPr>
      </p:pic>
      <p:pic>
        <p:nvPicPr>
          <p:cNvPr id="5" name="Picture 4"/>
          <p:cNvPicPr>
            <a:picLocks noChangeAspect="1"/>
          </p:cNvPicPr>
          <p:nvPr/>
        </p:nvPicPr>
        <p:blipFill>
          <a:blip r:embed="rId3"/>
          <a:stretch>
            <a:fillRect/>
          </a:stretch>
        </p:blipFill>
        <p:spPr>
          <a:xfrm>
            <a:off x="7453501" y="498913"/>
            <a:ext cx="4692779" cy="3519585"/>
          </a:xfrm>
          <a:prstGeom prst="rect">
            <a:avLst/>
          </a:prstGeom>
        </p:spPr>
      </p:pic>
      <p:pic>
        <p:nvPicPr>
          <p:cNvPr id="6" name="Picture 5"/>
          <p:cNvPicPr>
            <a:picLocks noChangeAspect="1"/>
          </p:cNvPicPr>
          <p:nvPr/>
        </p:nvPicPr>
        <p:blipFill>
          <a:blip r:embed="rId4"/>
          <a:stretch>
            <a:fillRect/>
          </a:stretch>
        </p:blipFill>
        <p:spPr>
          <a:xfrm>
            <a:off x="4973254" y="1199047"/>
            <a:ext cx="2823146" cy="2117359"/>
          </a:xfrm>
          <a:prstGeom prst="rect">
            <a:avLst/>
          </a:prstGeom>
        </p:spPr>
      </p:pic>
      <p:pic>
        <p:nvPicPr>
          <p:cNvPr id="10" name="Picture 9"/>
          <p:cNvPicPr>
            <a:picLocks noChangeAspect="1"/>
          </p:cNvPicPr>
          <p:nvPr/>
        </p:nvPicPr>
        <p:blipFill>
          <a:blip r:embed="rId5"/>
          <a:stretch>
            <a:fillRect/>
          </a:stretch>
        </p:blipFill>
        <p:spPr>
          <a:xfrm>
            <a:off x="5792205" y="4152197"/>
            <a:ext cx="6330637" cy="3560983"/>
          </a:xfrm>
          <a:prstGeom prst="rect">
            <a:avLst/>
          </a:prstGeom>
        </p:spPr>
      </p:pic>
      <p:sp>
        <p:nvSpPr>
          <p:cNvPr id="4" name="TextBox 3"/>
          <p:cNvSpPr txBox="1"/>
          <p:nvPr/>
        </p:nvSpPr>
        <p:spPr>
          <a:xfrm>
            <a:off x="54579" y="34889"/>
            <a:ext cx="3603009" cy="646331"/>
          </a:xfrm>
          <a:prstGeom prst="rect">
            <a:avLst/>
          </a:prstGeom>
          <a:noFill/>
        </p:spPr>
        <p:txBody>
          <a:bodyPr wrap="square" rtlCol="0">
            <a:spAutoFit/>
          </a:bodyPr>
          <a:lstStyle/>
          <a:p>
            <a:r>
              <a:rPr lang="en-US" b="1" dirty="0"/>
              <a:t>FT &amp; Hydrogenation of Glycerin – Biodiesel byproduct</a:t>
            </a:r>
          </a:p>
        </p:txBody>
      </p:sp>
      <p:sp>
        <p:nvSpPr>
          <p:cNvPr id="9" name="TextBox 8"/>
          <p:cNvSpPr txBox="1"/>
          <p:nvPr/>
        </p:nvSpPr>
        <p:spPr>
          <a:xfrm>
            <a:off x="4954140" y="559554"/>
            <a:ext cx="2210937" cy="584775"/>
          </a:xfrm>
          <a:prstGeom prst="rect">
            <a:avLst/>
          </a:prstGeom>
          <a:noFill/>
        </p:spPr>
        <p:txBody>
          <a:bodyPr wrap="square" rtlCol="0">
            <a:spAutoFit/>
          </a:bodyPr>
          <a:lstStyle/>
          <a:p>
            <a:r>
              <a:rPr lang="en-US" sz="1600" b="1" dirty="0">
                <a:solidFill>
                  <a:srgbClr val="006600"/>
                </a:solidFill>
              </a:rPr>
              <a:t>Selected Summary</a:t>
            </a:r>
          </a:p>
          <a:p>
            <a:r>
              <a:rPr lang="en-US" sz="1600" b="1" dirty="0">
                <a:solidFill>
                  <a:srgbClr val="006600"/>
                </a:solidFill>
              </a:rPr>
              <a:t>@ Glance </a:t>
            </a:r>
          </a:p>
        </p:txBody>
      </p:sp>
      <p:pic>
        <p:nvPicPr>
          <p:cNvPr id="7" name="Picture 6"/>
          <p:cNvPicPr>
            <a:picLocks noChangeAspect="1"/>
          </p:cNvPicPr>
          <p:nvPr/>
        </p:nvPicPr>
        <p:blipFill>
          <a:blip r:embed="rId6"/>
          <a:stretch>
            <a:fillRect/>
          </a:stretch>
        </p:blipFill>
        <p:spPr>
          <a:xfrm>
            <a:off x="10145143" y="7805350"/>
            <a:ext cx="1663798" cy="1297121"/>
          </a:xfrm>
          <a:prstGeom prst="rect">
            <a:avLst/>
          </a:prstGeom>
        </p:spPr>
      </p:pic>
      <p:pic>
        <p:nvPicPr>
          <p:cNvPr id="8" name="Picture 7"/>
          <p:cNvPicPr>
            <a:picLocks noChangeAspect="1"/>
          </p:cNvPicPr>
          <p:nvPr/>
        </p:nvPicPr>
        <p:blipFill>
          <a:blip r:embed="rId7"/>
          <a:stretch>
            <a:fillRect/>
          </a:stretch>
        </p:blipFill>
        <p:spPr>
          <a:xfrm>
            <a:off x="54579" y="4272977"/>
            <a:ext cx="5093824" cy="2652459"/>
          </a:xfrm>
          <a:prstGeom prst="rect">
            <a:avLst/>
          </a:prstGeom>
        </p:spPr>
      </p:pic>
      <p:pic>
        <p:nvPicPr>
          <p:cNvPr id="12" name="Picture 11"/>
          <p:cNvPicPr>
            <a:picLocks noChangeAspect="1"/>
          </p:cNvPicPr>
          <p:nvPr/>
        </p:nvPicPr>
        <p:blipFill>
          <a:blip r:embed="rId8"/>
          <a:stretch>
            <a:fillRect/>
          </a:stretch>
        </p:blipFill>
        <p:spPr>
          <a:xfrm>
            <a:off x="955551" y="6751558"/>
            <a:ext cx="3165847" cy="2378209"/>
          </a:xfrm>
          <a:prstGeom prst="rect">
            <a:avLst/>
          </a:prstGeom>
        </p:spPr>
      </p:pic>
      <p:pic>
        <p:nvPicPr>
          <p:cNvPr id="13" name="Picture 12"/>
          <p:cNvPicPr>
            <a:picLocks noChangeAspect="1"/>
          </p:cNvPicPr>
          <p:nvPr/>
        </p:nvPicPr>
        <p:blipFill>
          <a:blip r:embed="rId9"/>
          <a:stretch>
            <a:fillRect/>
          </a:stretch>
        </p:blipFill>
        <p:spPr>
          <a:xfrm>
            <a:off x="7885752" y="7727906"/>
            <a:ext cx="1959141" cy="1370119"/>
          </a:xfrm>
          <a:prstGeom prst="rect">
            <a:avLst/>
          </a:prstGeom>
        </p:spPr>
      </p:pic>
      <p:pic>
        <p:nvPicPr>
          <p:cNvPr id="14" name="Picture 13"/>
          <p:cNvPicPr>
            <a:picLocks noChangeAspect="1"/>
          </p:cNvPicPr>
          <p:nvPr/>
        </p:nvPicPr>
        <p:blipFill>
          <a:blip r:embed="rId10"/>
          <a:stretch>
            <a:fillRect/>
          </a:stretch>
        </p:blipFill>
        <p:spPr>
          <a:xfrm>
            <a:off x="4843153" y="7492200"/>
            <a:ext cx="2432910" cy="1610271"/>
          </a:xfrm>
          <a:prstGeom prst="rect">
            <a:avLst/>
          </a:prstGeom>
        </p:spPr>
      </p:pic>
    </p:spTree>
    <p:extLst>
      <p:ext uri="{BB962C8B-B14F-4D97-AF65-F5344CB8AC3E}">
        <p14:creationId xmlns:p14="http://schemas.microsoft.com/office/powerpoint/2010/main" val="126470707"/>
      </p:ext>
    </p:extLst>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B3246C-8390-4297-B2DE-8674EF45B548}"/>
              </a:ext>
            </a:extLst>
          </p:cNvPr>
          <p:cNvSpPr txBox="1"/>
          <p:nvPr/>
        </p:nvSpPr>
        <p:spPr>
          <a:xfrm>
            <a:off x="117566" y="52249"/>
            <a:ext cx="11965577" cy="984885"/>
          </a:xfrm>
          <a:prstGeom prst="rect">
            <a:avLst/>
          </a:prstGeom>
          <a:noFill/>
        </p:spPr>
        <p:txBody>
          <a:bodyPr wrap="square">
            <a:spAutoFit/>
          </a:bodyPr>
          <a:lstStyle/>
          <a:p>
            <a:pPr algn="ctr"/>
            <a:r>
              <a:rPr b="1" dirty="0" i="0" lang="en-US" sz="2000">
                <a:solidFill>
                  <a:srgbClr val="006600"/>
                </a:solidFill>
                <a:effectLst/>
                <a:latin charset="0" panose="020B0604020202020204" pitchFamily="34" typeface="Arial"/>
                <a:cs charset="0" panose="020B0604020202020204" pitchFamily="34" typeface="Arial"/>
              </a:rPr>
              <a:t>Phase and Flow Distributions  of </a:t>
            </a:r>
            <a:r>
              <a:rPr b="1" dirty="0" lang="en-US" sz="2000">
                <a:solidFill>
                  <a:srgbClr val="006600"/>
                </a:solidFill>
                <a:latin charset="0" panose="020B0604020202020204" pitchFamily="34" typeface="Arial"/>
                <a:cs charset="0" panose="020B0604020202020204" pitchFamily="34" typeface="Arial"/>
              </a:rPr>
              <a:t>Oil Hydrotreater </a:t>
            </a:r>
            <a:r>
              <a:rPr b="1" dirty="0" i="0" lang="en-US" sz="2000">
                <a:solidFill>
                  <a:srgbClr val="006600"/>
                </a:solidFill>
                <a:effectLst/>
                <a:latin charset="0" panose="020B0604020202020204" pitchFamily="34" typeface="Arial"/>
                <a:cs charset="0" panose="020B0604020202020204" pitchFamily="34" typeface="Arial"/>
              </a:rPr>
              <a:t>Moving Bed Reactor (MBR) Using Advanced Measurement Techniques</a:t>
            </a:r>
          </a:p>
          <a:p>
            <a:pPr algn="ctr"/>
            <a:r>
              <a:rPr b="1" dirty="0" i="0" lang="en-US" sz="1800">
                <a:solidFill>
                  <a:srgbClr val="0000CC"/>
                </a:solidFill>
                <a:effectLst/>
                <a:latin charset="0" panose="020B0604020202020204" pitchFamily="34" typeface="Arial"/>
                <a:cs charset="0" panose="020B0604020202020204" pitchFamily="34" typeface="Arial"/>
              </a:rPr>
              <a:t>KISR, Kuwait, Chevron, USA, I</a:t>
            </a:r>
            <a:r>
              <a:rPr b="1" dirty="0" i="0" lang="pl-PL" sz="1800">
                <a:solidFill>
                  <a:srgbClr val="0000CC"/>
                </a:solidFill>
                <a:effectLst/>
                <a:latin charset="0" panose="020B0604020202020204" pitchFamily="34" typeface="Arial"/>
                <a:cs charset="0" panose="020B0604020202020204" pitchFamily="34" typeface="Arial"/>
              </a:rPr>
              <a:t>demitsu Kosan Co.,Ltd., Japan</a:t>
            </a:r>
            <a:r>
              <a:rPr b="1" dirty="0" i="0" lang="en-US" sz="1800">
                <a:solidFill>
                  <a:srgbClr val="0000CC"/>
                </a:solidFill>
                <a:effectLst/>
                <a:latin charset="0" panose="020B0604020202020204" pitchFamily="34" typeface="Arial"/>
                <a:cs charset="0" panose="020B0604020202020204" pitchFamily="34" typeface="Arial"/>
              </a:rPr>
              <a:t> (2012-2020), ~$1.25 Million</a:t>
            </a:r>
            <a:endParaRPr dirty="0" lang="en-US">
              <a:solidFill>
                <a:srgbClr val="0000CC"/>
              </a:solidFill>
              <a:latin charset="0" panose="020B0604020202020204" pitchFamily="34" typeface="Arial"/>
              <a:cs charset="0" panose="020B0604020202020204" pitchFamily="34" typeface="Arial"/>
            </a:endParaRPr>
          </a:p>
        </p:txBody>
      </p:sp>
      <p:pic>
        <p:nvPicPr>
          <p:cNvPr id="66" name="Picture 65">
            <a:extLst>
              <a:ext uri="{FF2B5EF4-FFF2-40B4-BE49-F238E27FC236}">
                <a16:creationId xmlns:a16="http://schemas.microsoft.com/office/drawing/2014/main" id="{BCE6AE62-543F-421C-AB8C-C21DF962C856}"/>
              </a:ext>
            </a:extLst>
          </p:cNvPr>
          <p:cNvPicPr>
            <a:picLocks noChangeAspect="1"/>
          </p:cNvPicPr>
          <p:nvPr/>
        </p:nvPicPr>
        <p:blipFill>
          <a:blip r:embed="rId2"/>
          <a:stretch>
            <a:fillRect/>
          </a:stretch>
        </p:blipFill>
        <p:spPr>
          <a:xfrm>
            <a:off x="127322" y="1119345"/>
            <a:ext cx="5045416" cy="3486473"/>
          </a:xfrm>
          <a:prstGeom prst="rect">
            <a:avLst/>
          </a:prstGeom>
        </p:spPr>
      </p:pic>
      <p:pic>
        <p:nvPicPr>
          <p:cNvPr id="67" name="Picture 66">
            <a:extLst>
              <a:ext uri="{FF2B5EF4-FFF2-40B4-BE49-F238E27FC236}">
                <a16:creationId xmlns:a16="http://schemas.microsoft.com/office/drawing/2014/main" id="{855AF4AA-1416-4BBA-9AB5-DDEF3A78E3B5}"/>
              </a:ext>
            </a:extLst>
          </p:cNvPr>
          <p:cNvPicPr>
            <a:picLocks noChangeAspect="1"/>
          </p:cNvPicPr>
          <p:nvPr/>
        </p:nvPicPr>
        <p:blipFill>
          <a:blip r:embed="rId3"/>
          <a:stretch>
            <a:fillRect/>
          </a:stretch>
        </p:blipFill>
        <p:spPr>
          <a:xfrm>
            <a:off x="459644" y="6362773"/>
            <a:ext cx="1586696" cy="1467694"/>
          </a:xfrm>
          <a:prstGeom prst="rect">
            <a:avLst/>
          </a:prstGeom>
        </p:spPr>
      </p:pic>
      <p:pic>
        <p:nvPicPr>
          <p:cNvPr id="68" name="Picture 67">
            <a:extLst>
              <a:ext uri="{FF2B5EF4-FFF2-40B4-BE49-F238E27FC236}">
                <a16:creationId xmlns:a16="http://schemas.microsoft.com/office/drawing/2014/main" id="{345A0765-B91B-41C6-9A59-5826CBE72868}"/>
              </a:ext>
            </a:extLst>
          </p:cNvPr>
          <p:cNvPicPr>
            <a:picLocks noChangeAspect="1"/>
          </p:cNvPicPr>
          <p:nvPr/>
        </p:nvPicPr>
        <p:blipFill>
          <a:blip r:embed="rId4"/>
          <a:stretch>
            <a:fillRect/>
          </a:stretch>
        </p:blipFill>
        <p:spPr>
          <a:xfrm>
            <a:off x="285262" y="5143636"/>
            <a:ext cx="1561941" cy="1174348"/>
          </a:xfrm>
          <a:prstGeom prst="rect">
            <a:avLst/>
          </a:prstGeom>
        </p:spPr>
      </p:pic>
      <p:cxnSp>
        <p:nvCxnSpPr>
          <p:cNvPr id="69" name="Straight Arrow Connector 68">
            <a:extLst>
              <a:ext uri="{FF2B5EF4-FFF2-40B4-BE49-F238E27FC236}">
                <a16:creationId xmlns:a16="http://schemas.microsoft.com/office/drawing/2014/main" id="{43991CA4-4A80-4054-A96C-14CFB10519FE}"/>
              </a:ext>
            </a:extLst>
          </p:cNvPr>
          <p:cNvCxnSpPr>
            <a:cxnSpLocks/>
          </p:cNvCxnSpPr>
          <p:nvPr/>
        </p:nvCxnSpPr>
        <p:spPr>
          <a:xfrm flipH="1">
            <a:off x="1284949" y="3884189"/>
            <a:ext cx="1345587" cy="2660302"/>
          </a:xfrm>
          <a:prstGeom prst="straightConnector1">
            <a:avLst/>
          </a:prstGeom>
          <a:ln>
            <a:solidFill>
              <a:srgbClr val="0000CC"/>
            </a:solidFill>
            <a:tailEnd type="triangle"/>
          </a:ln>
        </p:spPr>
        <p:style>
          <a:lnRef idx="2">
            <a:schemeClr val="accent1"/>
          </a:lnRef>
          <a:fillRef idx="0">
            <a:schemeClr val="accent1"/>
          </a:fillRef>
          <a:effectRef idx="1">
            <a:schemeClr val="accent1"/>
          </a:effectRef>
          <a:fontRef idx="minor">
            <a:schemeClr val="tx1"/>
          </a:fontRef>
        </p:style>
      </p:cxnSp>
      <p:cxnSp>
        <p:nvCxnSpPr>
          <p:cNvPr id="70" name="Straight Arrow Connector 69">
            <a:extLst>
              <a:ext uri="{FF2B5EF4-FFF2-40B4-BE49-F238E27FC236}">
                <a16:creationId xmlns:a16="http://schemas.microsoft.com/office/drawing/2014/main" id="{64C44E51-09FD-459F-9457-33BE8EBC9286}"/>
              </a:ext>
            </a:extLst>
          </p:cNvPr>
          <p:cNvCxnSpPr>
            <a:cxnSpLocks/>
            <a:endCxn id="68" idx="0"/>
          </p:cNvCxnSpPr>
          <p:nvPr/>
        </p:nvCxnSpPr>
        <p:spPr>
          <a:xfrm flipH="1">
            <a:off x="1066233" y="3547102"/>
            <a:ext cx="1206476" cy="159653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71" name="Picture 70">
            <a:extLst>
              <a:ext uri="{FF2B5EF4-FFF2-40B4-BE49-F238E27FC236}">
                <a16:creationId xmlns:a16="http://schemas.microsoft.com/office/drawing/2014/main" id="{BD9EFF40-268F-4DEB-918F-4012A4C3C0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6336" y="4937365"/>
            <a:ext cx="1960029" cy="2969444"/>
          </a:xfrm>
          <a:prstGeom prst="rect">
            <a:avLst/>
          </a:prstGeom>
        </p:spPr>
      </p:pic>
      <p:sp>
        <p:nvSpPr>
          <p:cNvPr id="72" name="Oval 71">
            <a:extLst>
              <a:ext uri="{FF2B5EF4-FFF2-40B4-BE49-F238E27FC236}">
                <a16:creationId xmlns:a16="http://schemas.microsoft.com/office/drawing/2014/main" id="{AF969EC1-5EC7-4222-931E-04B095CD3C22}"/>
              </a:ext>
            </a:extLst>
          </p:cNvPr>
          <p:cNvSpPr/>
          <p:nvPr/>
        </p:nvSpPr>
        <p:spPr>
          <a:xfrm>
            <a:off x="2106592" y="3222168"/>
            <a:ext cx="1134319" cy="457200"/>
          </a:xfrm>
          <a:prstGeom prst="ellipse">
            <a:avLst/>
          </a:prstGeom>
          <a:noFill/>
          <a:ln algn="ctr" cap="flat" cmpd="sng" w="19050">
            <a:solidFill>
              <a:srgbClr val="FF0000"/>
            </a:solidFill>
            <a:prstDash val="solid"/>
            <a:round/>
            <a:headEnd len="med" type="none" w="med"/>
            <a:tailEnd len="med" type="none" w="med"/>
          </a:ln>
        </p:spPr>
        <p:style>
          <a:lnRef idx="0">
            <a:scrgbClr b="0" g="0" r="0"/>
          </a:lnRef>
          <a:fillRef idx="0">
            <a:scrgbClr b="0" g="0" r="0"/>
          </a:fillRef>
          <a:effectRef idx="0">
            <a:scrgbClr b="0" g="0" r="0"/>
          </a:effectRef>
          <a:fontRef idx="minor">
            <a:schemeClr val="accent2"/>
          </a:fontRef>
        </p:style>
        <p:txBody>
          <a:bodyPr anchor="ctr" rtlCol="0"/>
          <a:lstStyle/>
          <a:p>
            <a:pPr algn="ctr"/>
            <a:endParaRPr lang="en-US"/>
          </a:p>
        </p:txBody>
      </p:sp>
      <p:sp>
        <p:nvSpPr>
          <p:cNvPr id="73" name="Oval 72">
            <a:extLst>
              <a:ext uri="{FF2B5EF4-FFF2-40B4-BE49-F238E27FC236}">
                <a16:creationId xmlns:a16="http://schemas.microsoft.com/office/drawing/2014/main" id="{707B3ABC-6A33-472B-87D3-FCDEC4F3162E}"/>
              </a:ext>
            </a:extLst>
          </p:cNvPr>
          <p:cNvSpPr/>
          <p:nvPr/>
        </p:nvSpPr>
        <p:spPr>
          <a:xfrm>
            <a:off x="2106592" y="3700157"/>
            <a:ext cx="1134319" cy="219239"/>
          </a:xfrm>
          <a:prstGeom prst="ellipse">
            <a:avLst/>
          </a:prstGeom>
          <a:noFill/>
          <a:ln algn="ctr" cap="flat" cmpd="sng" w="19050">
            <a:solidFill>
              <a:srgbClr val="0000CC"/>
            </a:solidFill>
            <a:prstDash val="solid"/>
            <a:round/>
            <a:headEnd len="med" type="none" w="med"/>
            <a:tailEnd len="med" type="none" w="med"/>
          </a:ln>
        </p:spPr>
        <p:style>
          <a:lnRef idx="0">
            <a:scrgbClr b="0" g="0" r="0"/>
          </a:lnRef>
          <a:fillRef idx="0">
            <a:scrgbClr b="0" g="0" r="0"/>
          </a:fillRef>
          <a:effectRef idx="0">
            <a:scrgbClr b="0" g="0" r="0"/>
          </a:effectRef>
          <a:fontRef idx="minor">
            <a:schemeClr val="accent2"/>
          </a:fontRef>
        </p:style>
        <p:txBody>
          <a:bodyPr anchor="ctr" rtlCol="0"/>
          <a:lstStyle/>
          <a:p>
            <a:pPr algn="ctr"/>
            <a:endParaRPr lang="en-US"/>
          </a:p>
        </p:txBody>
      </p:sp>
      <p:grpSp>
        <p:nvGrpSpPr>
          <p:cNvPr id="75" name="Group 74">
            <a:extLst>
              <a:ext uri="{FF2B5EF4-FFF2-40B4-BE49-F238E27FC236}">
                <a16:creationId xmlns:a16="http://schemas.microsoft.com/office/drawing/2014/main" id="{BC4017A0-CDB3-4151-850D-08A07A5AED1C}"/>
              </a:ext>
            </a:extLst>
          </p:cNvPr>
          <p:cNvGrpSpPr/>
          <p:nvPr/>
        </p:nvGrpSpPr>
        <p:grpSpPr>
          <a:xfrm>
            <a:off x="7780672" y="996489"/>
            <a:ext cx="4169984" cy="4061492"/>
            <a:chOff x="4675983" y="1503375"/>
            <a:chExt cx="4465183" cy="4978400"/>
          </a:xfrm>
        </p:grpSpPr>
        <p:sp>
          <p:nvSpPr>
            <p:cNvPr id="76" name="Rectangle 75">
              <a:extLst>
                <a:ext uri="{FF2B5EF4-FFF2-40B4-BE49-F238E27FC236}">
                  <a16:creationId xmlns:a16="http://schemas.microsoft.com/office/drawing/2014/main" id="{25D76845-4459-459B-A2E5-D5E0B241F41B}"/>
                </a:ext>
              </a:extLst>
            </p:cNvPr>
            <p:cNvSpPr/>
            <p:nvPr/>
          </p:nvSpPr>
          <p:spPr>
            <a:xfrm>
              <a:off x="4675983" y="1503375"/>
              <a:ext cx="4465183" cy="4978400"/>
            </a:xfrm>
            <a:prstGeom prst="rect">
              <a:avLst/>
            </a:prstGeom>
            <a:solidFill>
              <a:sysClr lastClr="FFFFFF" val="window"/>
            </a:solidFill>
            <a:ln algn="ctr" cap="flat" cmpd="sng" w="9525">
              <a:solidFill>
                <a:sysClr lastClr="000000" val="windowText"/>
              </a:solidFill>
              <a:prstDash val="solid"/>
            </a:ln>
            <a:effectLst>
              <a:outerShdw blurRad="40000" dir="5400000" dist="23000" rotWithShape="0">
                <a:srgbClr val="000000">
                  <a:alpha val="35000"/>
                </a:srgbClr>
              </a:outerShdw>
            </a:effectLst>
          </p:spPr>
          <p:txBody>
            <a:bodyPr anchor="ctr" rtlCol="0"/>
            <a:lstStyle/>
            <a:p>
              <a:pPr algn="ctr" defTabSz="914400" eaLnBrk="1" fontAlgn="auto" hangingPunct="1" indent="0" latinLnBrk="0" lvl="0" marL="0" marR="0">
                <a:lnSpc>
                  <a:spcPct val="100000"/>
                </a:lnSpc>
                <a:spcBef>
                  <a:spcPts val="0"/>
                </a:spcBef>
                <a:spcAft>
                  <a:spcPts val="0"/>
                </a:spcAft>
                <a:buClrTx/>
                <a:buSzTx/>
                <a:buFontTx/>
                <a:buNone/>
                <a:tabLst/>
                <a:defRPr/>
              </a:pPr>
              <a:endParaRPr b="0" baseline="0" cap="none" dirty="0" i="0" kern="0" kumimoji="0" lang="en-US" noProof="0" normalizeH="0" spc="0" strike="noStrike" sz="1600" u="none">
                <a:ln>
                  <a:noFill/>
                </a:ln>
                <a:solidFill>
                  <a:prstClr val="white"/>
                </a:solidFill>
                <a:effectLst/>
                <a:uLnTx/>
                <a:uFillTx/>
                <a:latin typeface="Calibri"/>
                <a:ea typeface="+mn-ea"/>
                <a:cs typeface="+mn-cs"/>
              </a:endParaRPr>
            </a:p>
          </p:txBody>
        </p:sp>
        <p:sp>
          <p:nvSpPr>
            <p:cNvPr id="77" name="TextBox 76">
              <a:extLst>
                <a:ext uri="{FF2B5EF4-FFF2-40B4-BE49-F238E27FC236}">
                  <a16:creationId xmlns:a16="http://schemas.microsoft.com/office/drawing/2014/main" id="{EA00D7E7-1C08-403A-94A7-9DCFAC35126A}"/>
                </a:ext>
              </a:extLst>
            </p:cNvPr>
            <p:cNvSpPr txBox="1"/>
            <p:nvPr/>
          </p:nvSpPr>
          <p:spPr>
            <a:xfrm>
              <a:off x="5187689" y="1556493"/>
              <a:ext cx="3511563" cy="414985"/>
            </a:xfrm>
            <a:prstGeom prst="rect">
              <a:avLst/>
            </a:prstGeom>
            <a:noFill/>
          </p:spPr>
          <p:txBody>
            <a:bodyPr rtlCol="0" wrap="square">
              <a:spAutoFit/>
            </a:bodyPr>
            <a:lstStyle/>
            <a:p>
              <a:pPr algn="ctr" defTabSz="914400" eaLnBrk="1" fontAlgn="auto" hangingPunct="1" indent="0" latinLnBrk="0" lvl="0" marL="0" marR="0">
                <a:lnSpc>
                  <a:spcPct val="100000"/>
                </a:lnSpc>
                <a:spcBef>
                  <a:spcPts val="0"/>
                </a:spcBef>
                <a:spcAft>
                  <a:spcPts val="0"/>
                </a:spcAft>
                <a:buClrTx/>
                <a:buSzTx/>
                <a:buFontTx/>
                <a:buNone/>
                <a:tabLst/>
                <a:defRPr/>
              </a:pPr>
              <a:r>
                <a:rPr b="1" baseline="0" cap="none" dirty="0" i="0" kern="0" kumimoji="0" lang="en-US" noProof="0" normalizeH="0" spc="0" strike="noStrike" sz="1600" u="none">
                  <a:ln>
                    <a:noFill/>
                  </a:ln>
                  <a:solidFill>
                    <a:prstClr val="black"/>
                  </a:solidFill>
                  <a:effectLst/>
                  <a:uLnTx/>
                  <a:uFillTx/>
                  <a:latin charset="0" panose="020B0604020202020204" pitchFamily="34" typeface="Arial"/>
                  <a:cs charset="0" panose="020B0604020202020204" pitchFamily="34" typeface="Arial"/>
                </a:rPr>
                <a:t>GAS/Liquid TRACER SYSTEMS</a:t>
              </a:r>
            </a:p>
          </p:txBody>
        </p:sp>
        <p:grpSp>
          <p:nvGrpSpPr>
            <p:cNvPr id="78" name="Group 77">
              <a:extLst>
                <a:ext uri="{FF2B5EF4-FFF2-40B4-BE49-F238E27FC236}">
                  <a16:creationId xmlns:a16="http://schemas.microsoft.com/office/drawing/2014/main" id="{CC0B2438-AC16-40F1-BB20-B1686328E7C4}"/>
                </a:ext>
              </a:extLst>
            </p:cNvPr>
            <p:cNvGrpSpPr/>
            <p:nvPr/>
          </p:nvGrpSpPr>
          <p:grpSpPr>
            <a:xfrm>
              <a:off x="5209766" y="1998952"/>
              <a:ext cx="1657494" cy="4445865"/>
              <a:chOff x="5287086" y="2188663"/>
              <a:chExt cx="1657494" cy="4445865"/>
            </a:xfrm>
          </p:grpSpPr>
          <p:grpSp>
            <p:nvGrpSpPr>
              <p:cNvPr id="103" name="Group 102">
                <a:extLst>
                  <a:ext uri="{FF2B5EF4-FFF2-40B4-BE49-F238E27FC236}">
                    <a16:creationId xmlns:a16="http://schemas.microsoft.com/office/drawing/2014/main" id="{E66E5ABD-E763-46E0-9915-7482260567BB}"/>
                  </a:ext>
                </a:extLst>
              </p:cNvPr>
              <p:cNvGrpSpPr/>
              <p:nvPr/>
            </p:nvGrpSpPr>
            <p:grpSpPr>
              <a:xfrm>
                <a:off x="5437365" y="2188663"/>
                <a:ext cx="1507215" cy="4445865"/>
                <a:chOff x="4946651" y="2083627"/>
                <a:chExt cx="1507215" cy="4445865"/>
              </a:xfrm>
            </p:grpSpPr>
            <p:pic>
              <p:nvPicPr>
                <p:cNvPr id="106" name="Picture 105">
                  <a:extLst>
                    <a:ext uri="{FF2B5EF4-FFF2-40B4-BE49-F238E27FC236}">
                      <a16:creationId xmlns:a16="http://schemas.microsoft.com/office/drawing/2014/main" id="{1B53B1DB-D97D-4E69-BCF2-F01E9F670472}"/>
                    </a:ext>
                  </a:extLst>
                </p:cNvPr>
                <p:cNvPicPr/>
                <p:nvPr/>
              </p:nvPicPr>
              <p:blipFill>
                <a:blip r:embed="rId6"/>
                <a:stretch>
                  <a:fillRect/>
                </a:stretch>
              </p:blipFill>
              <p:spPr>
                <a:xfrm>
                  <a:off x="4946651" y="2083627"/>
                  <a:ext cx="1118247" cy="4169619"/>
                </a:xfrm>
                <a:prstGeom prst="rect">
                  <a:avLst/>
                </a:prstGeom>
              </p:spPr>
            </p:pic>
            <p:sp>
              <p:nvSpPr>
                <p:cNvPr id="107" name="Bent-Up Arrow 50">
                  <a:extLst>
                    <a:ext uri="{FF2B5EF4-FFF2-40B4-BE49-F238E27FC236}">
                      <a16:creationId xmlns:a16="http://schemas.microsoft.com/office/drawing/2014/main" id="{01F03740-7398-43E7-B96F-9C07CFC4545B}"/>
                    </a:ext>
                  </a:extLst>
                </p:cNvPr>
                <p:cNvSpPr/>
                <p:nvPr/>
              </p:nvSpPr>
              <p:spPr>
                <a:xfrm flipH="1">
                  <a:off x="5453225" y="6253246"/>
                  <a:ext cx="662474" cy="125703"/>
                </a:xfrm>
                <a:prstGeom prst="bentUp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algn="ctr" cap="flat" cmpd="sng" w="9525">
                  <a:solidFill>
                    <a:srgbClr val="4F81BD">
                      <a:shade val="95000"/>
                      <a:satMod val="105000"/>
                    </a:srgbClr>
                  </a:solidFill>
                  <a:prstDash val="solid"/>
                </a:ln>
                <a:effectLst>
                  <a:outerShdw blurRad="40000" dir="5400000" dist="23000" rotWithShape="0">
                    <a:srgbClr val="000000">
                      <a:alpha val="35000"/>
                    </a:srgbClr>
                  </a:outerShdw>
                </a:effectLst>
              </p:spPr>
              <p:txBody>
                <a:bodyPr anchor="ctr" rtlCol="0"/>
                <a:lstStyle/>
                <a:p>
                  <a:pPr algn="ctr" defTabSz="914400" eaLnBrk="1" fontAlgn="auto" hangingPunct="1" indent="0" latinLnBrk="0" lvl="0" marL="0" marR="0">
                    <a:lnSpc>
                      <a:spcPct val="100000"/>
                    </a:lnSpc>
                    <a:spcBef>
                      <a:spcPts val="0"/>
                    </a:spcBef>
                    <a:spcAft>
                      <a:spcPts val="0"/>
                    </a:spcAft>
                    <a:buClrTx/>
                    <a:buSzTx/>
                    <a:buFontTx/>
                    <a:buNone/>
                    <a:tabLst/>
                    <a:defRPr/>
                  </a:pPr>
                  <a:endParaRPr b="0" baseline="0" cap="none" i="0" kern="0" kumimoji="0" lang="en-US" noProof="0" normalizeH="0" spc="0" strike="noStrike" sz="1600" u="none">
                    <a:ln>
                      <a:noFill/>
                    </a:ln>
                    <a:solidFill>
                      <a:prstClr val="white"/>
                    </a:solidFill>
                    <a:effectLst/>
                    <a:uLnTx/>
                    <a:uFillTx/>
                    <a:latin typeface="Calibri"/>
                    <a:ea typeface="+mn-ea"/>
                    <a:cs typeface="+mn-cs"/>
                  </a:endParaRPr>
                </a:p>
              </p:txBody>
            </p:sp>
            <p:sp>
              <p:nvSpPr>
                <p:cNvPr id="108" name="Bent-Up Arrow 51">
                  <a:extLst>
                    <a:ext uri="{FF2B5EF4-FFF2-40B4-BE49-F238E27FC236}">
                      <a16:creationId xmlns:a16="http://schemas.microsoft.com/office/drawing/2014/main" id="{C0979024-FFA8-4CFD-9371-F32750FB0F49}"/>
                    </a:ext>
                  </a:extLst>
                </p:cNvPr>
                <p:cNvSpPr/>
                <p:nvPr/>
              </p:nvSpPr>
              <p:spPr>
                <a:xfrm flipH="1">
                  <a:off x="5427824" y="5580872"/>
                  <a:ext cx="700316" cy="125703"/>
                </a:xfrm>
                <a:prstGeom prst="bentUp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algn="ctr" cap="flat" cmpd="sng" w="9525">
                  <a:solidFill>
                    <a:srgbClr val="4F81BD">
                      <a:shade val="95000"/>
                      <a:satMod val="105000"/>
                    </a:srgbClr>
                  </a:solidFill>
                  <a:prstDash val="solid"/>
                </a:ln>
                <a:effectLst>
                  <a:outerShdw blurRad="40000" dir="5400000" dist="23000" rotWithShape="0">
                    <a:srgbClr val="000000">
                      <a:alpha val="35000"/>
                    </a:srgbClr>
                  </a:outerShdw>
                </a:effectLst>
              </p:spPr>
              <p:txBody>
                <a:bodyPr anchor="ctr" rtlCol="0"/>
                <a:lstStyle/>
                <a:p>
                  <a:pPr algn="ctr" defTabSz="914400" eaLnBrk="1" fontAlgn="auto" hangingPunct="1" indent="0" latinLnBrk="0" lvl="0" marL="0" marR="0">
                    <a:lnSpc>
                      <a:spcPct val="100000"/>
                    </a:lnSpc>
                    <a:spcBef>
                      <a:spcPts val="0"/>
                    </a:spcBef>
                    <a:spcAft>
                      <a:spcPts val="0"/>
                    </a:spcAft>
                    <a:buClrTx/>
                    <a:buSzTx/>
                    <a:buFontTx/>
                    <a:buNone/>
                    <a:tabLst/>
                    <a:defRPr/>
                  </a:pPr>
                  <a:endParaRPr b="0" baseline="0" cap="none" i="0" kern="0" kumimoji="0" lang="en-US" noProof="0" normalizeH="0" spc="0" strike="noStrike" sz="1600" u="none">
                    <a:ln>
                      <a:noFill/>
                    </a:ln>
                    <a:solidFill>
                      <a:prstClr val="white"/>
                    </a:solidFill>
                    <a:effectLst/>
                    <a:uLnTx/>
                    <a:uFillTx/>
                    <a:latin typeface="Calibri"/>
                    <a:ea typeface="+mn-ea"/>
                    <a:cs typeface="+mn-cs"/>
                  </a:endParaRPr>
                </a:p>
              </p:txBody>
            </p:sp>
            <p:sp>
              <p:nvSpPr>
                <p:cNvPr id="109" name="Bent-Up Arrow 52">
                  <a:extLst>
                    <a:ext uri="{FF2B5EF4-FFF2-40B4-BE49-F238E27FC236}">
                      <a16:creationId xmlns:a16="http://schemas.microsoft.com/office/drawing/2014/main" id="{FACB5F56-EE22-42B5-AC4E-FDDFA42F6256}"/>
                    </a:ext>
                  </a:extLst>
                </p:cNvPr>
                <p:cNvSpPr/>
                <p:nvPr/>
              </p:nvSpPr>
              <p:spPr>
                <a:xfrm flipH="1">
                  <a:off x="5491064" y="2824447"/>
                  <a:ext cx="693835" cy="125703"/>
                </a:xfrm>
                <a:prstGeom prst="bentUp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algn="ctr" cap="flat" cmpd="sng" w="9525">
                  <a:solidFill>
                    <a:srgbClr val="4F81BD">
                      <a:shade val="95000"/>
                      <a:satMod val="105000"/>
                    </a:srgbClr>
                  </a:solidFill>
                  <a:prstDash val="solid"/>
                </a:ln>
                <a:effectLst>
                  <a:outerShdw blurRad="40000" dir="5400000" dist="23000" rotWithShape="0">
                    <a:srgbClr val="000000">
                      <a:alpha val="35000"/>
                    </a:srgbClr>
                  </a:outerShdw>
                </a:effectLst>
              </p:spPr>
              <p:txBody>
                <a:bodyPr anchor="ctr" rtlCol="0"/>
                <a:lstStyle/>
                <a:p>
                  <a:pPr algn="ctr" defTabSz="914400" eaLnBrk="1" fontAlgn="auto" hangingPunct="1" indent="0" latinLnBrk="0" lvl="0" marL="0" marR="0">
                    <a:lnSpc>
                      <a:spcPct val="100000"/>
                    </a:lnSpc>
                    <a:spcBef>
                      <a:spcPts val="0"/>
                    </a:spcBef>
                    <a:spcAft>
                      <a:spcPts val="0"/>
                    </a:spcAft>
                    <a:buClrTx/>
                    <a:buSzTx/>
                    <a:buFontTx/>
                    <a:buNone/>
                    <a:tabLst/>
                    <a:defRPr/>
                  </a:pPr>
                  <a:endParaRPr b="0" baseline="0" cap="none" i="0" kern="0" kumimoji="0" lang="en-US" noProof="0" normalizeH="0" spc="0" strike="noStrike" sz="1600" u="none">
                    <a:ln>
                      <a:noFill/>
                    </a:ln>
                    <a:solidFill>
                      <a:prstClr val="white"/>
                    </a:solidFill>
                    <a:effectLst/>
                    <a:uLnTx/>
                    <a:uFillTx/>
                    <a:latin typeface="Calibri"/>
                    <a:ea typeface="+mn-ea"/>
                    <a:cs typeface="+mn-cs"/>
                  </a:endParaRPr>
                </a:p>
              </p:txBody>
            </p:sp>
            <p:sp>
              <p:nvSpPr>
                <p:cNvPr id="110" name="Bent-Up Arrow 53">
                  <a:extLst>
                    <a:ext uri="{FF2B5EF4-FFF2-40B4-BE49-F238E27FC236}">
                      <a16:creationId xmlns:a16="http://schemas.microsoft.com/office/drawing/2014/main" id="{8AC9DEC4-4BC5-4785-BF3D-65F0A43AB6D7}"/>
                    </a:ext>
                  </a:extLst>
                </p:cNvPr>
                <p:cNvSpPr/>
                <p:nvPr/>
              </p:nvSpPr>
              <p:spPr>
                <a:xfrm rot="10800000">
                  <a:off x="5505773" y="2214922"/>
                  <a:ext cx="679126" cy="125703"/>
                </a:xfrm>
                <a:prstGeom prst="bentUp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algn="ctr" cap="flat" cmpd="sng" w="9525">
                  <a:solidFill>
                    <a:srgbClr val="4F81BD">
                      <a:shade val="95000"/>
                      <a:satMod val="105000"/>
                    </a:srgbClr>
                  </a:solidFill>
                  <a:prstDash val="solid"/>
                </a:ln>
                <a:effectLst>
                  <a:outerShdw blurRad="40000" dir="5400000" dist="23000" rotWithShape="0">
                    <a:srgbClr val="000000">
                      <a:alpha val="35000"/>
                    </a:srgbClr>
                  </a:outerShdw>
                </a:effectLst>
              </p:spPr>
              <p:txBody>
                <a:bodyPr anchor="ctr" rtlCol="0"/>
                <a:lstStyle/>
                <a:p>
                  <a:pPr algn="ctr" defTabSz="914400" eaLnBrk="1" fontAlgn="auto" hangingPunct="1" indent="0" latinLnBrk="0" lvl="0" marL="0" marR="0">
                    <a:lnSpc>
                      <a:spcPct val="100000"/>
                    </a:lnSpc>
                    <a:spcBef>
                      <a:spcPts val="0"/>
                    </a:spcBef>
                    <a:spcAft>
                      <a:spcPts val="0"/>
                    </a:spcAft>
                    <a:buClrTx/>
                    <a:buSzTx/>
                    <a:buFontTx/>
                    <a:buNone/>
                    <a:tabLst/>
                    <a:defRPr/>
                  </a:pPr>
                  <a:endParaRPr b="0" baseline="0" cap="none" i="0" kern="0" kumimoji="0" lang="en-US" noProof="0" normalizeH="0" spc="0" strike="noStrike" sz="1600" u="none">
                    <a:ln>
                      <a:noFill/>
                    </a:ln>
                    <a:solidFill>
                      <a:prstClr val="white"/>
                    </a:solidFill>
                    <a:effectLst/>
                    <a:uLnTx/>
                    <a:uFillTx/>
                    <a:latin typeface="Calibri"/>
                    <a:ea typeface="+mn-ea"/>
                    <a:cs typeface="+mn-cs"/>
                  </a:endParaRPr>
                </a:p>
              </p:txBody>
            </p:sp>
            <p:sp>
              <p:nvSpPr>
                <p:cNvPr id="111" name="TextBox 110">
                  <a:extLst>
                    <a:ext uri="{FF2B5EF4-FFF2-40B4-BE49-F238E27FC236}">
                      <a16:creationId xmlns:a16="http://schemas.microsoft.com/office/drawing/2014/main" id="{F0246B2E-8EAF-4880-BAB8-E802B94587F4}"/>
                    </a:ext>
                  </a:extLst>
                </p:cNvPr>
                <p:cNvSpPr txBox="1"/>
                <p:nvPr/>
              </p:nvSpPr>
              <p:spPr>
                <a:xfrm>
                  <a:off x="6128140" y="6253246"/>
                  <a:ext cx="298451" cy="276246"/>
                </a:xfrm>
                <a:prstGeom prst="rect">
                  <a:avLst/>
                </a:prstGeom>
                <a:noFill/>
              </p:spPr>
              <p:txBody>
                <a:bodyPr rtlCol="0" wrap="square">
                  <a:spAutoFit/>
                </a:bodyPr>
                <a:lstStyle/>
                <a:p>
                  <a:pPr defTabSz="914400" eaLnBrk="1" fontAlgn="auto" hangingPunct="1" indent="0" latinLnBrk="0" lvl="0" marL="0" marR="0">
                    <a:lnSpc>
                      <a:spcPct val="100000"/>
                    </a:lnSpc>
                    <a:spcBef>
                      <a:spcPts val="0"/>
                    </a:spcBef>
                    <a:spcAft>
                      <a:spcPts val="0"/>
                    </a:spcAft>
                    <a:buClrTx/>
                    <a:buSzTx/>
                    <a:buFontTx/>
                    <a:buNone/>
                    <a:tabLst/>
                    <a:defRPr/>
                  </a:pPr>
                  <a:r>
                    <a:rPr b="0" baseline="0" cap="none" dirty="0" i="0" kern="0" kumimoji="0" lang="en-US" noProof="0" normalizeH="0" spc="0" strike="noStrike" sz="900" u="none">
                      <a:ln>
                        <a:noFill/>
                      </a:ln>
                      <a:solidFill>
                        <a:prstClr val="black"/>
                      </a:solidFill>
                      <a:effectLst/>
                      <a:uLnTx/>
                      <a:uFillTx/>
                    </a:rPr>
                    <a:t>I1</a:t>
                  </a:r>
                </a:p>
              </p:txBody>
            </p:sp>
            <p:sp>
              <p:nvSpPr>
                <p:cNvPr id="112" name="TextBox 111">
                  <a:extLst>
                    <a:ext uri="{FF2B5EF4-FFF2-40B4-BE49-F238E27FC236}">
                      <a16:creationId xmlns:a16="http://schemas.microsoft.com/office/drawing/2014/main" id="{B0298110-A7E9-4788-9D65-0EECBDCB6996}"/>
                    </a:ext>
                  </a:extLst>
                </p:cNvPr>
                <p:cNvSpPr txBox="1"/>
                <p:nvPr/>
              </p:nvSpPr>
              <p:spPr>
                <a:xfrm>
                  <a:off x="6095483" y="5579368"/>
                  <a:ext cx="298451" cy="276246"/>
                </a:xfrm>
                <a:prstGeom prst="rect">
                  <a:avLst/>
                </a:prstGeom>
                <a:noFill/>
              </p:spPr>
              <p:txBody>
                <a:bodyPr rtlCol="0" wrap="square">
                  <a:spAutoFit/>
                </a:bodyPr>
                <a:lstStyle/>
                <a:p>
                  <a:pPr defTabSz="914400" eaLnBrk="1" fontAlgn="auto" hangingPunct="1" indent="0" latinLnBrk="0" lvl="0" marL="0" marR="0">
                    <a:lnSpc>
                      <a:spcPct val="100000"/>
                    </a:lnSpc>
                    <a:spcBef>
                      <a:spcPts val="0"/>
                    </a:spcBef>
                    <a:spcAft>
                      <a:spcPts val="0"/>
                    </a:spcAft>
                    <a:buClrTx/>
                    <a:buSzTx/>
                    <a:buFontTx/>
                    <a:buNone/>
                    <a:tabLst/>
                    <a:defRPr/>
                  </a:pPr>
                  <a:r>
                    <a:rPr b="0" baseline="0" cap="none" dirty="0" i="0" kern="0" kumimoji="0" lang="en-US" noProof="0" normalizeH="0" spc="0" strike="noStrike" sz="900" u="none">
                      <a:ln>
                        <a:noFill/>
                      </a:ln>
                      <a:solidFill>
                        <a:prstClr val="black"/>
                      </a:solidFill>
                      <a:effectLst/>
                      <a:uLnTx/>
                      <a:uFillTx/>
                    </a:rPr>
                    <a:t>I2</a:t>
                  </a:r>
                </a:p>
              </p:txBody>
            </p:sp>
            <p:sp>
              <p:nvSpPr>
                <p:cNvPr id="113" name="TextBox 112">
                  <a:extLst>
                    <a:ext uri="{FF2B5EF4-FFF2-40B4-BE49-F238E27FC236}">
                      <a16:creationId xmlns:a16="http://schemas.microsoft.com/office/drawing/2014/main" id="{23EE8B38-6CBC-4978-A0E6-CCB141E0E0DD}"/>
                    </a:ext>
                  </a:extLst>
                </p:cNvPr>
                <p:cNvSpPr txBox="1"/>
                <p:nvPr/>
              </p:nvSpPr>
              <p:spPr>
                <a:xfrm>
                  <a:off x="6152241" y="2821299"/>
                  <a:ext cx="298451" cy="276246"/>
                </a:xfrm>
                <a:prstGeom prst="rect">
                  <a:avLst/>
                </a:prstGeom>
                <a:noFill/>
              </p:spPr>
              <p:txBody>
                <a:bodyPr rtlCol="0" wrap="square">
                  <a:spAutoFit/>
                </a:bodyPr>
                <a:lstStyle/>
                <a:p>
                  <a:pPr defTabSz="914400" eaLnBrk="1" fontAlgn="auto" hangingPunct="1" indent="0" latinLnBrk="0" lvl="0" marL="0" marR="0">
                    <a:lnSpc>
                      <a:spcPct val="100000"/>
                    </a:lnSpc>
                    <a:spcBef>
                      <a:spcPts val="0"/>
                    </a:spcBef>
                    <a:spcAft>
                      <a:spcPts val="0"/>
                    </a:spcAft>
                    <a:buClrTx/>
                    <a:buSzTx/>
                    <a:buFontTx/>
                    <a:buNone/>
                    <a:tabLst/>
                    <a:defRPr/>
                  </a:pPr>
                  <a:r>
                    <a:rPr b="0" baseline="0" cap="none" dirty="0" i="0" kern="0" kumimoji="0" lang="en-US" noProof="0" normalizeH="0" spc="0" strike="noStrike" sz="900" u="none">
                      <a:ln>
                        <a:noFill/>
                      </a:ln>
                      <a:solidFill>
                        <a:prstClr val="black"/>
                      </a:solidFill>
                      <a:effectLst/>
                      <a:uLnTx/>
                      <a:uFillTx/>
                    </a:rPr>
                    <a:t>I3</a:t>
                  </a:r>
                </a:p>
              </p:txBody>
            </p:sp>
            <p:sp>
              <p:nvSpPr>
                <p:cNvPr id="114" name="TextBox 113">
                  <a:extLst>
                    <a:ext uri="{FF2B5EF4-FFF2-40B4-BE49-F238E27FC236}">
                      <a16:creationId xmlns:a16="http://schemas.microsoft.com/office/drawing/2014/main" id="{781F17A2-7222-420E-8267-639B2179FC08}"/>
                    </a:ext>
                  </a:extLst>
                </p:cNvPr>
                <p:cNvSpPr txBox="1"/>
                <p:nvPr/>
              </p:nvSpPr>
              <p:spPr>
                <a:xfrm>
                  <a:off x="6155415" y="2112906"/>
                  <a:ext cx="298451" cy="276246"/>
                </a:xfrm>
                <a:prstGeom prst="rect">
                  <a:avLst/>
                </a:prstGeom>
                <a:noFill/>
              </p:spPr>
              <p:txBody>
                <a:bodyPr rtlCol="0" wrap="square">
                  <a:spAutoFit/>
                </a:bodyPr>
                <a:lstStyle/>
                <a:p>
                  <a:pPr defTabSz="914400" eaLnBrk="1" fontAlgn="auto" hangingPunct="1" indent="0" latinLnBrk="0" lvl="0" marL="0" marR="0">
                    <a:lnSpc>
                      <a:spcPct val="100000"/>
                    </a:lnSpc>
                    <a:spcBef>
                      <a:spcPts val="0"/>
                    </a:spcBef>
                    <a:spcAft>
                      <a:spcPts val="0"/>
                    </a:spcAft>
                    <a:buClrTx/>
                    <a:buSzTx/>
                    <a:buFontTx/>
                    <a:buNone/>
                    <a:tabLst/>
                    <a:defRPr/>
                  </a:pPr>
                  <a:r>
                    <a:rPr b="0" baseline="0" cap="none" dirty="0" i="0" kern="0" kumimoji="0" lang="en-US" noProof="0" normalizeH="0" spc="0" strike="noStrike" sz="900" u="none">
                      <a:ln>
                        <a:noFill/>
                      </a:ln>
                      <a:solidFill>
                        <a:prstClr val="black"/>
                      </a:solidFill>
                      <a:effectLst/>
                      <a:uLnTx/>
                      <a:uFillTx/>
                    </a:rPr>
                    <a:t>S</a:t>
                  </a:r>
                </a:p>
              </p:txBody>
            </p:sp>
          </p:grpSp>
          <p:sp>
            <p:nvSpPr>
              <p:cNvPr id="104" name="Left Brace 103">
                <a:extLst>
                  <a:ext uri="{FF2B5EF4-FFF2-40B4-BE49-F238E27FC236}">
                    <a16:creationId xmlns:a16="http://schemas.microsoft.com/office/drawing/2014/main" id="{F1B1882B-502F-4D04-A363-A3405BC4AEDC}"/>
                  </a:ext>
                </a:extLst>
              </p:cNvPr>
              <p:cNvSpPr/>
              <p:nvPr/>
            </p:nvSpPr>
            <p:spPr>
              <a:xfrm>
                <a:off x="5287086" y="5461647"/>
                <a:ext cx="119695" cy="742384"/>
              </a:xfrm>
              <a:prstGeom prst="leftBrace">
                <a:avLst/>
              </a:prstGeom>
              <a:noFill/>
              <a:ln algn="ctr" cap="flat" cmpd="sng" w="25400">
                <a:solidFill>
                  <a:srgbClr val="4F81BD"/>
                </a:solidFill>
                <a:prstDash val="solid"/>
              </a:ln>
              <a:effectLst>
                <a:outerShdw blurRad="40000" dir="5400000" dist="20000" rotWithShape="0">
                  <a:srgbClr val="000000">
                    <a:alpha val="38000"/>
                  </a:srgbClr>
                </a:outerShdw>
              </a:effectLst>
            </p:spPr>
            <p:txBody>
              <a:bodyPr anchor="ctr" rtlCol="0"/>
              <a:lstStyle/>
              <a:p>
                <a:pPr algn="ctr" defTabSz="914400" eaLnBrk="1" fontAlgn="auto" hangingPunct="1" indent="0" latinLnBrk="0" lvl="0" marL="0" marR="0">
                  <a:lnSpc>
                    <a:spcPct val="100000"/>
                  </a:lnSpc>
                  <a:spcBef>
                    <a:spcPts val="0"/>
                  </a:spcBef>
                  <a:spcAft>
                    <a:spcPts val="0"/>
                  </a:spcAft>
                  <a:buClrTx/>
                  <a:buSzTx/>
                  <a:buFontTx/>
                  <a:buNone/>
                  <a:tabLst/>
                  <a:defRPr/>
                </a:pPr>
                <a:endParaRPr b="0" baseline="0" cap="none" i="0" kern="0" kumimoji="0" lang="en-US" noProof="0" normalizeH="0" spc="0" strike="noStrike" sz="1600" u="none">
                  <a:ln>
                    <a:noFill/>
                  </a:ln>
                  <a:solidFill>
                    <a:prstClr val="black"/>
                  </a:solidFill>
                  <a:effectLst/>
                  <a:uLnTx/>
                  <a:uFillTx/>
                  <a:latin typeface="Calibri"/>
                  <a:ea typeface="+mn-ea"/>
                  <a:cs typeface="+mn-cs"/>
                </a:endParaRPr>
              </a:p>
            </p:txBody>
          </p:sp>
          <p:sp>
            <p:nvSpPr>
              <p:cNvPr id="105" name="Right Arrow 48">
                <a:extLst>
                  <a:ext uri="{FF2B5EF4-FFF2-40B4-BE49-F238E27FC236}">
                    <a16:creationId xmlns:a16="http://schemas.microsoft.com/office/drawing/2014/main" id="{5A4D8C29-E654-4884-821A-880331E9F2DC}"/>
                  </a:ext>
                </a:extLst>
              </p:cNvPr>
              <p:cNvSpPr/>
              <p:nvPr/>
            </p:nvSpPr>
            <p:spPr>
              <a:xfrm rot="10800000">
                <a:off x="5346847" y="4318257"/>
                <a:ext cx="225892" cy="69593"/>
              </a:xfrm>
              <a:prstGeom prst="right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algn="ctr" cap="flat" cmpd="sng" w="9525">
                <a:solidFill>
                  <a:srgbClr val="4F81BD">
                    <a:shade val="95000"/>
                    <a:satMod val="105000"/>
                  </a:srgbClr>
                </a:solidFill>
                <a:prstDash val="solid"/>
              </a:ln>
              <a:effectLst>
                <a:outerShdw blurRad="40000" dir="5400000" dist="23000" rotWithShape="0">
                  <a:srgbClr val="000000">
                    <a:alpha val="35000"/>
                  </a:srgbClr>
                </a:outerShdw>
              </a:effectLst>
            </p:spPr>
            <p:txBody>
              <a:bodyPr anchor="ctr" rtlCol="0"/>
              <a:lstStyle/>
              <a:p>
                <a:pPr algn="ctr" defTabSz="914400" eaLnBrk="1" fontAlgn="auto" hangingPunct="1" indent="0" latinLnBrk="0" lvl="0" marL="0" marR="0">
                  <a:lnSpc>
                    <a:spcPct val="100000"/>
                  </a:lnSpc>
                  <a:spcBef>
                    <a:spcPts val="0"/>
                  </a:spcBef>
                  <a:spcAft>
                    <a:spcPts val="0"/>
                  </a:spcAft>
                  <a:buClrTx/>
                  <a:buSzTx/>
                  <a:buFontTx/>
                  <a:buNone/>
                  <a:tabLst/>
                  <a:defRPr/>
                </a:pPr>
                <a:endParaRPr b="0" baseline="0" cap="none" i="0" kern="0" kumimoji="0" lang="en-US" noProof="0" normalizeH="0" spc="0" strike="noStrike" sz="1600" u="none">
                  <a:ln>
                    <a:noFill/>
                  </a:ln>
                  <a:solidFill>
                    <a:prstClr val="white"/>
                  </a:solidFill>
                  <a:effectLst/>
                  <a:uLnTx/>
                  <a:uFillTx/>
                  <a:latin typeface="Calibri"/>
                  <a:ea typeface="+mn-ea"/>
                  <a:cs typeface="+mn-cs"/>
                </a:endParaRPr>
              </a:p>
            </p:txBody>
          </p:sp>
        </p:grpSp>
        <p:sp>
          <p:nvSpPr>
            <p:cNvPr id="79" name="TextBox 78">
              <a:extLst>
                <a:ext uri="{FF2B5EF4-FFF2-40B4-BE49-F238E27FC236}">
                  <a16:creationId xmlns:a16="http://schemas.microsoft.com/office/drawing/2014/main" id="{9778A627-E2C8-4E06-A251-A17A19AF8EF9}"/>
                </a:ext>
              </a:extLst>
            </p:cNvPr>
            <p:cNvSpPr txBox="1"/>
            <p:nvPr/>
          </p:nvSpPr>
          <p:spPr>
            <a:xfrm>
              <a:off x="6977270" y="1983987"/>
              <a:ext cx="2029712" cy="773490"/>
            </a:xfrm>
            <a:prstGeom prst="rect">
              <a:avLst/>
            </a:prstGeom>
            <a:noFill/>
          </p:spPr>
          <p:txBody>
            <a:bodyPr rtlCol="0" wrap="square">
              <a:spAutoFit/>
            </a:bodyPr>
            <a:lstStyle/>
            <a:p>
              <a:pPr defTabSz="914400" eaLnBrk="1" fontAlgn="auto" hangingPunct="1" indent="0" latinLnBrk="0" lvl="0" marL="0" marR="0">
                <a:lnSpc>
                  <a:spcPct val="100000"/>
                </a:lnSpc>
                <a:spcBef>
                  <a:spcPts val="0"/>
                </a:spcBef>
                <a:spcAft>
                  <a:spcPts val="0"/>
                </a:spcAft>
                <a:buClrTx/>
                <a:buSzTx/>
                <a:buFontTx/>
                <a:buNone/>
                <a:tabLst/>
                <a:defRPr/>
              </a:pPr>
              <a:r>
                <a:rPr b="0" baseline="0" cap="none" dirty="0" i="0" kern="0" kumimoji="0" lang="en-US" noProof="0" normalizeH="0" spc="0" strike="noStrike" u="none">
                  <a:ln>
                    <a:noFill/>
                  </a:ln>
                  <a:solidFill>
                    <a:srgbClr val="1F497D">
                      <a:lumMod val="50000"/>
                    </a:srgbClr>
                  </a:solidFill>
                  <a:effectLst/>
                  <a:uLnTx/>
                  <a:uFillTx/>
                </a:rPr>
                <a:t>I-Injection Point</a:t>
              </a:r>
            </a:p>
            <a:p>
              <a:pPr defTabSz="914400" eaLnBrk="1" fontAlgn="auto" hangingPunct="1" indent="0" latinLnBrk="0" lvl="0" marL="0" marR="0">
                <a:lnSpc>
                  <a:spcPct val="100000"/>
                </a:lnSpc>
                <a:spcBef>
                  <a:spcPts val="0"/>
                </a:spcBef>
                <a:spcAft>
                  <a:spcPts val="0"/>
                </a:spcAft>
                <a:buClrTx/>
                <a:buSzTx/>
                <a:buFontTx/>
                <a:buNone/>
                <a:tabLst/>
                <a:defRPr/>
              </a:pPr>
              <a:r>
                <a:rPr b="0" baseline="0" cap="none" dirty="0" i="0" kern="0" kumimoji="0" lang="en-US" noProof="0" normalizeH="0" spc="0" strike="noStrike" u="none">
                  <a:ln>
                    <a:noFill/>
                  </a:ln>
                  <a:solidFill>
                    <a:srgbClr val="1F497D">
                      <a:lumMod val="50000"/>
                    </a:srgbClr>
                  </a:solidFill>
                  <a:effectLst/>
                  <a:uLnTx/>
                  <a:uFillTx/>
                </a:rPr>
                <a:t>S-sampling Point</a:t>
              </a:r>
            </a:p>
          </p:txBody>
        </p:sp>
        <p:grpSp>
          <p:nvGrpSpPr>
            <p:cNvPr id="80" name="Group 79">
              <a:extLst>
                <a:ext uri="{FF2B5EF4-FFF2-40B4-BE49-F238E27FC236}">
                  <a16:creationId xmlns:a16="http://schemas.microsoft.com/office/drawing/2014/main" id="{722935C4-323C-4275-BE30-6C600A8EE515}"/>
                </a:ext>
              </a:extLst>
            </p:cNvPr>
            <p:cNvGrpSpPr/>
            <p:nvPr/>
          </p:nvGrpSpPr>
          <p:grpSpPr>
            <a:xfrm>
              <a:off x="6714860" y="3075694"/>
              <a:ext cx="2243730" cy="2413273"/>
              <a:chOff x="15956250" y="8658585"/>
              <a:chExt cx="4556507" cy="4010826"/>
            </a:xfrm>
          </p:grpSpPr>
          <p:sp>
            <p:nvSpPr>
              <p:cNvPr id="81" name="Rectangle 80">
                <a:extLst>
                  <a:ext uri="{FF2B5EF4-FFF2-40B4-BE49-F238E27FC236}">
                    <a16:creationId xmlns:a16="http://schemas.microsoft.com/office/drawing/2014/main" id="{4D286764-55DA-4D7C-AFA6-BE5BE1635F49}"/>
                  </a:ext>
                </a:extLst>
              </p:cNvPr>
              <p:cNvSpPr/>
              <p:nvPr/>
            </p:nvSpPr>
            <p:spPr bwMode="auto">
              <a:xfrm>
                <a:off x="15956250" y="9786493"/>
                <a:ext cx="598884" cy="640220"/>
              </a:xfrm>
              <a:prstGeom prst="rect">
                <a:avLst/>
              </a:prstGeom>
              <a:solidFill>
                <a:sysClr lastClr="FFFFFF" val="window"/>
              </a:solidFill>
              <a:ln algn="ctr" cap="flat" cmpd="sng" w="9525">
                <a:solidFill>
                  <a:srgbClr val="000000"/>
                </a:solidFill>
                <a:prstDash val="solid"/>
                <a:round/>
                <a:headEnd len="med" type="none" w="med"/>
                <a:tailEnd len="med" type="none" w="med"/>
              </a:ln>
              <a:effectLst/>
            </p:spPr>
            <p:txBody>
              <a:bodyPr anchor="t" anchorCtr="0" bIns="45720" compatLnSpc="1" lIns="91440" numCol="1" rIns="91440" rtlCol="0" tIns="45720" vert="horz" wrap="square">
                <a:prstTxWarp prst="textNoShape">
                  <a:avLst/>
                </a:prstTxWarp>
              </a:bodyPr>
              <a:lstStyle/>
              <a:p>
                <a:pPr algn="ctr" defTabSz="4214813" eaLnBrk="0" fontAlgn="base" hangingPunct="0" indent="0" latinLnBrk="0" lvl="0" marL="0" marR="0">
                  <a:lnSpc>
                    <a:spcPct val="100000"/>
                  </a:lnSpc>
                  <a:spcBef>
                    <a:spcPct val="0"/>
                  </a:spcBef>
                  <a:spcAft>
                    <a:spcPct val="0"/>
                  </a:spcAft>
                  <a:buClrTx/>
                  <a:buSzTx/>
                  <a:buFontTx/>
                  <a:buNone/>
                  <a:tabLst/>
                  <a:defRPr/>
                </a:pPr>
                <a:r>
                  <a:rPr b="0" baseline="0" cap="none" dirty="0" i="0" kern="0" kumimoji="0" lang="en-US" noProof="0" normalizeH="0" spc="0" strike="noStrike" sz="1050" u="none">
                    <a:ln>
                      <a:noFill/>
                    </a:ln>
                    <a:solidFill>
                      <a:srgbClr val="000000"/>
                    </a:solidFill>
                    <a:effectLst/>
                    <a:uLnTx/>
                    <a:uFillTx/>
                    <a:latin charset="0" typeface="Arial"/>
                    <a:ea charset="-128" pitchFamily="1" typeface="ＭＳ Ｐゴシック"/>
                  </a:rPr>
                  <a:t>S</a:t>
                </a:r>
              </a:p>
            </p:txBody>
          </p:sp>
          <p:sp>
            <p:nvSpPr>
              <p:cNvPr id="82" name="Rectangle 81">
                <a:extLst>
                  <a:ext uri="{FF2B5EF4-FFF2-40B4-BE49-F238E27FC236}">
                    <a16:creationId xmlns:a16="http://schemas.microsoft.com/office/drawing/2014/main" id="{2310E8FC-5D1F-4533-A4A6-F476735B24A5}"/>
                  </a:ext>
                </a:extLst>
              </p:cNvPr>
              <p:cNvSpPr/>
              <p:nvPr/>
            </p:nvSpPr>
            <p:spPr bwMode="auto">
              <a:xfrm>
                <a:off x="17219792" y="9633202"/>
                <a:ext cx="914400" cy="914400"/>
              </a:xfrm>
              <a:prstGeom prst="rect">
                <a:avLst/>
              </a:prstGeom>
              <a:solidFill>
                <a:sysClr lastClr="FFFFFF" val="window"/>
              </a:solidFill>
              <a:ln algn="ctr" cap="flat" cmpd="sng" w="9525">
                <a:solidFill>
                  <a:srgbClr val="000000"/>
                </a:solidFill>
                <a:prstDash val="solid"/>
                <a:round/>
                <a:headEnd len="med" type="none" w="med"/>
                <a:tailEnd len="med" type="none" w="med"/>
              </a:ln>
              <a:effectLst/>
            </p:spPr>
            <p:txBody>
              <a:bodyPr anchor="t" anchorCtr="0" bIns="45720" compatLnSpc="1" lIns="91440" numCol="1" rIns="91440" rtlCol="0" tIns="45720" vert="horz" wrap="square">
                <a:prstTxWarp prst="textNoShape">
                  <a:avLst/>
                </a:prstTxWarp>
              </a:bodyPr>
              <a:lstStyle/>
              <a:p>
                <a:pPr algn="ctr" defTabSz="4214813" eaLnBrk="0" fontAlgn="base" hangingPunct="0" indent="0" latinLnBrk="0" lvl="0" marL="0" marR="0">
                  <a:lnSpc>
                    <a:spcPct val="100000"/>
                  </a:lnSpc>
                  <a:spcBef>
                    <a:spcPct val="0"/>
                  </a:spcBef>
                  <a:spcAft>
                    <a:spcPct val="0"/>
                  </a:spcAft>
                  <a:buClrTx/>
                  <a:buSzTx/>
                  <a:buFontTx/>
                  <a:buNone/>
                  <a:tabLst/>
                  <a:defRPr/>
                </a:pPr>
                <a:r>
                  <a:rPr b="0" baseline="0" cap="none" dirty="0" i="0" kern="0" kumimoji="0" lang="en-US" noProof="0" normalizeH="0" spc="0" strike="noStrike" sz="700" u="none">
                    <a:ln>
                      <a:noFill/>
                    </a:ln>
                    <a:solidFill>
                      <a:srgbClr val="000000"/>
                    </a:solidFill>
                    <a:effectLst/>
                    <a:uLnTx/>
                    <a:uFillTx/>
                    <a:ea charset="-128" pitchFamily="1" typeface="ＭＳ Ｐゴシック"/>
                    <a:cs charset="0" panose="02020603050405020304" pitchFamily="18" typeface="Times New Roman"/>
                  </a:rPr>
                  <a:t>Water</a:t>
                </a:r>
              </a:p>
              <a:p>
                <a:pPr algn="ctr" defTabSz="4214813" eaLnBrk="0" fontAlgn="base" hangingPunct="0" indent="0" latinLnBrk="0" lvl="0" marL="0" marR="0">
                  <a:lnSpc>
                    <a:spcPct val="100000"/>
                  </a:lnSpc>
                  <a:spcBef>
                    <a:spcPct val="0"/>
                  </a:spcBef>
                  <a:spcAft>
                    <a:spcPct val="0"/>
                  </a:spcAft>
                  <a:buClrTx/>
                  <a:buSzTx/>
                  <a:buFontTx/>
                  <a:buNone/>
                  <a:tabLst/>
                  <a:defRPr/>
                </a:pPr>
                <a:r>
                  <a:rPr b="0" baseline="0" cap="none" dirty="0" i="0" kern="0" kumimoji="0" lang="en-US" noProof="0" normalizeH="0" spc="0" strike="noStrike" sz="700" u="none">
                    <a:ln>
                      <a:noFill/>
                    </a:ln>
                    <a:solidFill>
                      <a:srgbClr val="000000"/>
                    </a:solidFill>
                    <a:effectLst/>
                    <a:uLnTx/>
                    <a:uFillTx/>
                    <a:ea charset="-128" pitchFamily="1" typeface="ＭＳ Ｐゴシック"/>
                    <a:cs charset="0" panose="02020603050405020304" pitchFamily="18" typeface="Times New Roman"/>
                  </a:rPr>
                  <a:t>Pump</a:t>
                </a:r>
              </a:p>
            </p:txBody>
          </p:sp>
          <p:cxnSp>
            <p:nvCxnSpPr>
              <p:cNvPr id="83" name="Straight Connector 82">
                <a:extLst>
                  <a:ext uri="{FF2B5EF4-FFF2-40B4-BE49-F238E27FC236}">
                    <a16:creationId xmlns:a16="http://schemas.microsoft.com/office/drawing/2014/main" id="{95D7E7DA-7FC0-44E7-8EA9-BF69E0A1EF67}"/>
                  </a:ext>
                </a:extLst>
              </p:cNvPr>
              <p:cNvCxnSpPr/>
              <p:nvPr/>
            </p:nvCxnSpPr>
            <p:spPr bwMode="auto">
              <a:xfrm>
                <a:off x="18634426" y="9350453"/>
                <a:ext cx="0" cy="1404000"/>
              </a:xfrm>
              <a:prstGeom prst="line">
                <a:avLst/>
              </a:prstGeom>
              <a:solidFill>
                <a:srgbClr val="4F81BD"/>
              </a:solidFill>
              <a:ln algn="ctr" cap="flat" cmpd="sng" w="9525">
                <a:solidFill>
                  <a:sysClr lastClr="000000" val="windowText"/>
                </a:solidFill>
                <a:prstDash val="solid"/>
                <a:round/>
                <a:headEnd len="med" type="none" w="med"/>
                <a:tailEnd len="med" type="none" w="med"/>
              </a:ln>
              <a:effectLst/>
              <a:extLst>
                <a:ext uri="{AF507438-7753-43E0-B8FC-AC1667EBCBE1}">
                  <a14:hiddenEffects xmlns:a14="http://schemas.microsoft.com/office/drawing/2010/main">
                    <a:effectLst>
                      <a:outerShdw algn="ctr" dir="2700000" dist="35921" rotWithShape="0">
                        <a:schemeClr val="bg2"/>
                      </a:outerShdw>
                    </a:effectLst>
                  </a14:hiddenEffects>
                </a:ext>
              </a:extLst>
            </p:spPr>
          </p:cxnSp>
          <p:cxnSp>
            <p:nvCxnSpPr>
              <p:cNvPr id="84" name="Straight Connector 83">
                <a:extLst>
                  <a:ext uri="{FF2B5EF4-FFF2-40B4-BE49-F238E27FC236}">
                    <a16:creationId xmlns:a16="http://schemas.microsoft.com/office/drawing/2014/main" id="{DBCEFB19-EF97-4503-956C-E82552B04885}"/>
                  </a:ext>
                </a:extLst>
              </p:cNvPr>
              <p:cNvCxnSpPr/>
              <p:nvPr/>
            </p:nvCxnSpPr>
            <p:spPr bwMode="auto">
              <a:xfrm flipV="1">
                <a:off x="18629058" y="8804469"/>
                <a:ext cx="262359" cy="545984"/>
              </a:xfrm>
              <a:prstGeom prst="line">
                <a:avLst/>
              </a:prstGeom>
              <a:solidFill>
                <a:srgbClr val="4F81BD"/>
              </a:solidFill>
              <a:ln algn="ctr" cap="flat" cmpd="sng" w="9525">
                <a:solidFill>
                  <a:sysClr lastClr="000000" val="windowText"/>
                </a:solidFill>
                <a:prstDash val="solid"/>
                <a:round/>
                <a:headEnd len="med" type="none" w="med"/>
                <a:tailEnd len="med" type="none" w="med"/>
              </a:ln>
              <a:effectLst/>
              <a:extLst>
                <a:ext uri="{AF507438-7753-43E0-B8FC-AC1667EBCBE1}">
                  <a14:hiddenEffects xmlns:a14="http://schemas.microsoft.com/office/drawing/2010/main">
                    <a:effectLst>
                      <a:outerShdw algn="ctr" dir="2700000" dist="35921" rotWithShape="0">
                        <a:schemeClr val="bg2"/>
                      </a:outerShdw>
                    </a:effectLst>
                  </a14:hiddenEffects>
                </a:ext>
              </a:extLst>
            </p:spPr>
          </p:cxnSp>
          <p:cxnSp>
            <p:nvCxnSpPr>
              <p:cNvPr id="85" name="Straight Connector 84">
                <a:extLst>
                  <a:ext uri="{FF2B5EF4-FFF2-40B4-BE49-F238E27FC236}">
                    <a16:creationId xmlns:a16="http://schemas.microsoft.com/office/drawing/2014/main" id="{F4CF1F18-B94B-48DB-9F04-4E6EBA853D92}"/>
                  </a:ext>
                </a:extLst>
              </p:cNvPr>
              <p:cNvCxnSpPr/>
              <p:nvPr/>
            </p:nvCxnSpPr>
            <p:spPr bwMode="auto">
              <a:xfrm>
                <a:off x="19587071" y="9350453"/>
                <a:ext cx="0" cy="1345125"/>
              </a:xfrm>
              <a:prstGeom prst="line">
                <a:avLst/>
              </a:prstGeom>
              <a:solidFill>
                <a:srgbClr val="4F81BD"/>
              </a:solidFill>
              <a:ln algn="ctr" cap="flat" cmpd="sng" w="9525">
                <a:solidFill>
                  <a:sysClr lastClr="000000" val="windowText"/>
                </a:solidFill>
                <a:prstDash val="solid"/>
                <a:round/>
                <a:headEnd len="med" type="none" w="med"/>
                <a:tailEnd len="med" type="none" w="med"/>
              </a:ln>
              <a:effectLst/>
              <a:extLst>
                <a:ext uri="{AF507438-7753-43E0-B8FC-AC1667EBCBE1}">
                  <a14:hiddenEffects xmlns:a14="http://schemas.microsoft.com/office/drawing/2010/main">
                    <a:effectLst>
                      <a:outerShdw algn="ctr" dir="2700000" dist="35921" rotWithShape="0">
                        <a:schemeClr val="bg2"/>
                      </a:outerShdw>
                    </a:effectLst>
                  </a14:hiddenEffects>
                </a:ext>
              </a:extLst>
            </p:spPr>
          </p:cxnSp>
          <p:cxnSp>
            <p:nvCxnSpPr>
              <p:cNvPr id="86" name="Straight Connector 85">
                <a:extLst>
                  <a:ext uri="{FF2B5EF4-FFF2-40B4-BE49-F238E27FC236}">
                    <a16:creationId xmlns:a16="http://schemas.microsoft.com/office/drawing/2014/main" id="{1B80C8F9-AF66-49E0-B1A3-8600908D58DD}"/>
                  </a:ext>
                </a:extLst>
              </p:cNvPr>
              <p:cNvCxnSpPr/>
              <p:nvPr/>
            </p:nvCxnSpPr>
            <p:spPr bwMode="auto">
              <a:xfrm>
                <a:off x="18630563" y="10731531"/>
                <a:ext cx="262359" cy="710984"/>
              </a:xfrm>
              <a:prstGeom prst="line">
                <a:avLst/>
              </a:prstGeom>
              <a:solidFill>
                <a:srgbClr val="4F81BD"/>
              </a:solidFill>
              <a:ln algn="ctr" cap="flat" cmpd="sng" w="9525">
                <a:solidFill>
                  <a:sysClr lastClr="000000" val="windowText"/>
                </a:solidFill>
                <a:prstDash val="solid"/>
                <a:round/>
                <a:headEnd len="med" type="none" w="med"/>
                <a:tailEnd len="med" type="none" w="med"/>
              </a:ln>
              <a:effectLst/>
              <a:extLst>
                <a:ext uri="{AF507438-7753-43E0-B8FC-AC1667EBCBE1}">
                  <a14:hiddenEffects xmlns:a14="http://schemas.microsoft.com/office/drawing/2010/main">
                    <a:effectLst>
                      <a:outerShdw algn="ctr" dir="2700000" dist="35921" rotWithShape="0">
                        <a:schemeClr val="bg2"/>
                      </a:outerShdw>
                    </a:effectLst>
                  </a14:hiddenEffects>
                </a:ext>
              </a:extLst>
            </p:spPr>
          </p:cxnSp>
          <p:cxnSp>
            <p:nvCxnSpPr>
              <p:cNvPr id="87" name="Straight Connector 86">
                <a:extLst>
                  <a:ext uri="{FF2B5EF4-FFF2-40B4-BE49-F238E27FC236}">
                    <a16:creationId xmlns:a16="http://schemas.microsoft.com/office/drawing/2014/main" id="{3A3FB886-221A-4A26-AB74-3364878F0951}"/>
                  </a:ext>
                </a:extLst>
              </p:cNvPr>
              <p:cNvCxnSpPr/>
              <p:nvPr/>
            </p:nvCxnSpPr>
            <p:spPr bwMode="auto">
              <a:xfrm flipH="1">
                <a:off x="19371047" y="10676975"/>
                <a:ext cx="216024" cy="753470"/>
              </a:xfrm>
              <a:prstGeom prst="line">
                <a:avLst/>
              </a:prstGeom>
              <a:solidFill>
                <a:srgbClr val="4F81BD"/>
              </a:solidFill>
              <a:ln algn="ctr" cap="flat" cmpd="sng" w="9525">
                <a:solidFill>
                  <a:sysClr lastClr="000000" val="windowText"/>
                </a:solidFill>
                <a:prstDash val="solid"/>
                <a:round/>
                <a:headEnd len="med" type="none" w="med"/>
                <a:tailEnd len="med" type="none" w="med"/>
              </a:ln>
              <a:effectLst/>
              <a:extLst>
                <a:ext uri="{AF507438-7753-43E0-B8FC-AC1667EBCBE1}">
                  <a14:hiddenEffects xmlns:a14="http://schemas.microsoft.com/office/drawing/2010/main">
                    <a:effectLst>
                      <a:outerShdw algn="ctr" dir="2700000" dist="35921" rotWithShape="0">
                        <a:schemeClr val="bg2"/>
                      </a:outerShdw>
                    </a:effectLst>
                  </a14:hiddenEffects>
                </a:ext>
              </a:extLst>
            </p:spPr>
          </p:cxnSp>
          <p:cxnSp>
            <p:nvCxnSpPr>
              <p:cNvPr id="88" name="Straight Connector 87">
                <a:extLst>
                  <a:ext uri="{FF2B5EF4-FFF2-40B4-BE49-F238E27FC236}">
                    <a16:creationId xmlns:a16="http://schemas.microsoft.com/office/drawing/2014/main" id="{EA4731A9-75E8-41E5-926A-422277BE942B}"/>
                  </a:ext>
                </a:extLst>
              </p:cNvPr>
              <p:cNvCxnSpPr/>
              <p:nvPr/>
            </p:nvCxnSpPr>
            <p:spPr bwMode="auto">
              <a:xfrm flipH="1" flipV="1">
                <a:off x="19371047" y="8805767"/>
                <a:ext cx="216024" cy="560270"/>
              </a:xfrm>
              <a:prstGeom prst="line">
                <a:avLst/>
              </a:prstGeom>
              <a:solidFill>
                <a:srgbClr val="4F81BD"/>
              </a:solidFill>
              <a:ln algn="ctr" cap="flat" cmpd="sng" w="9525">
                <a:solidFill>
                  <a:sysClr lastClr="000000" val="windowText"/>
                </a:solidFill>
                <a:prstDash val="solid"/>
                <a:round/>
                <a:headEnd len="med" type="none" w="med"/>
                <a:tailEnd len="med" type="none" w="med"/>
              </a:ln>
              <a:effectLst/>
              <a:extLst>
                <a:ext uri="{AF507438-7753-43E0-B8FC-AC1667EBCBE1}">
                  <a14:hiddenEffects xmlns:a14="http://schemas.microsoft.com/office/drawing/2010/main">
                    <a:effectLst>
                      <a:outerShdw algn="ctr" dir="2700000" dist="35921" rotWithShape="0">
                        <a:schemeClr val="bg2"/>
                      </a:outerShdw>
                    </a:effectLst>
                  </a14:hiddenEffects>
                </a:ext>
              </a:extLst>
            </p:spPr>
          </p:cxnSp>
          <p:cxnSp>
            <p:nvCxnSpPr>
              <p:cNvPr id="89" name="Straight Arrow Connector 88">
                <a:extLst>
                  <a:ext uri="{FF2B5EF4-FFF2-40B4-BE49-F238E27FC236}">
                    <a16:creationId xmlns:a16="http://schemas.microsoft.com/office/drawing/2014/main" id="{A0E37119-EA3D-46BC-A2DA-867A5B6577A3}"/>
                  </a:ext>
                </a:extLst>
              </p:cNvPr>
              <p:cNvCxnSpPr>
                <a:stCxn id="100" idx="3"/>
              </p:cNvCxnSpPr>
              <p:nvPr/>
            </p:nvCxnSpPr>
            <p:spPr bwMode="auto">
              <a:xfrm>
                <a:off x="18134192" y="10090402"/>
                <a:ext cx="494866" cy="0"/>
              </a:xfrm>
              <a:prstGeom prst="straightConnector1">
                <a:avLst/>
              </a:prstGeom>
              <a:solidFill>
                <a:srgbClr val="4F81BD"/>
              </a:solidFill>
              <a:ln algn="ctr" cap="flat" cmpd="sng" w="9525">
                <a:solidFill>
                  <a:sysClr lastClr="000000" val="windowText"/>
                </a:solidFill>
                <a:prstDash val="solid"/>
                <a:round/>
                <a:headEnd len="med" type="none" w="med"/>
                <a:tailEnd type="triangle"/>
              </a:ln>
              <a:effectLst/>
              <a:extLst>
                <a:ext uri="{AF507438-7753-43E0-B8FC-AC1667EBCBE1}">
                  <a14:hiddenEffects xmlns:a14="http://schemas.microsoft.com/office/drawing/2010/main">
                    <a:effectLst>
                      <a:outerShdw algn="ctr" dir="2700000" dist="35921" rotWithShape="0">
                        <a:schemeClr val="bg2"/>
                      </a:outerShdw>
                    </a:effectLst>
                  </a14:hiddenEffects>
                </a:ext>
              </a:extLst>
            </p:spPr>
          </p:cxnSp>
          <p:cxnSp>
            <p:nvCxnSpPr>
              <p:cNvPr id="90" name="Straight Connector 89">
                <a:extLst>
                  <a:ext uri="{FF2B5EF4-FFF2-40B4-BE49-F238E27FC236}">
                    <a16:creationId xmlns:a16="http://schemas.microsoft.com/office/drawing/2014/main" id="{FCC6A029-0826-4B08-B87F-1CF853A814B9}"/>
                  </a:ext>
                </a:extLst>
              </p:cNvPr>
              <p:cNvCxnSpPr/>
              <p:nvPr/>
            </p:nvCxnSpPr>
            <p:spPr bwMode="auto">
              <a:xfrm flipV="1">
                <a:off x="19155023" y="8658585"/>
                <a:ext cx="0" cy="229317"/>
              </a:xfrm>
              <a:prstGeom prst="line">
                <a:avLst/>
              </a:prstGeom>
              <a:solidFill>
                <a:srgbClr val="4F81BD"/>
              </a:solidFill>
              <a:ln algn="ctr" cap="flat" cmpd="sng" w="9525">
                <a:solidFill>
                  <a:sysClr lastClr="000000" val="windowText"/>
                </a:solidFill>
                <a:prstDash val="solid"/>
                <a:round/>
                <a:headEnd len="med" type="none" w="med"/>
                <a:tailEnd len="med" type="none" w="med"/>
              </a:ln>
              <a:effectLst/>
              <a:extLst>
                <a:ext uri="{AF507438-7753-43E0-B8FC-AC1667EBCBE1}">
                  <a14:hiddenEffects xmlns:a14="http://schemas.microsoft.com/office/drawing/2010/main">
                    <a:effectLst>
                      <a:outerShdw algn="ctr" dir="2700000" dist="35921" rotWithShape="0">
                        <a:schemeClr val="bg2"/>
                      </a:outerShdw>
                    </a:effectLst>
                  </a14:hiddenEffects>
                </a:ext>
              </a:extLst>
            </p:spPr>
          </p:cxnSp>
          <p:cxnSp>
            <p:nvCxnSpPr>
              <p:cNvPr id="91" name="Straight Connector 90">
                <a:extLst>
                  <a:ext uri="{FF2B5EF4-FFF2-40B4-BE49-F238E27FC236}">
                    <a16:creationId xmlns:a16="http://schemas.microsoft.com/office/drawing/2014/main" id="{A5A8CD50-24E6-471C-82BB-294B6DA0C756}"/>
                  </a:ext>
                </a:extLst>
              </p:cNvPr>
              <p:cNvCxnSpPr/>
              <p:nvPr/>
            </p:nvCxnSpPr>
            <p:spPr bwMode="auto">
              <a:xfrm flipV="1">
                <a:off x="19154254" y="8660597"/>
                <a:ext cx="864096" cy="1611"/>
              </a:xfrm>
              <a:prstGeom prst="line">
                <a:avLst/>
              </a:prstGeom>
              <a:solidFill>
                <a:srgbClr val="4F81BD"/>
              </a:solidFill>
              <a:ln algn="ctr" cap="flat" cmpd="sng" w="9525">
                <a:solidFill>
                  <a:sysClr lastClr="000000" val="windowText"/>
                </a:solidFill>
                <a:prstDash val="solid"/>
                <a:round/>
                <a:headEnd len="med" type="none" w="med"/>
                <a:tailEnd len="med" type="none" w="med"/>
              </a:ln>
              <a:effectLst/>
              <a:extLst>
                <a:ext uri="{AF507438-7753-43E0-B8FC-AC1667EBCBE1}">
                  <a14:hiddenEffects xmlns:a14="http://schemas.microsoft.com/office/drawing/2010/main">
                    <a:effectLst>
                      <a:outerShdw algn="ctr" dir="2700000" dist="35921" rotWithShape="0">
                        <a:schemeClr val="bg2"/>
                      </a:outerShdw>
                    </a:effectLst>
                  </a14:hiddenEffects>
                </a:ext>
              </a:extLst>
            </p:spPr>
          </p:cxnSp>
          <p:sp>
            <p:nvSpPr>
              <p:cNvPr id="92" name="Rectangle 91">
                <a:extLst>
                  <a:ext uri="{FF2B5EF4-FFF2-40B4-BE49-F238E27FC236}">
                    <a16:creationId xmlns:a16="http://schemas.microsoft.com/office/drawing/2014/main" id="{E6F4DB32-C777-4A5E-83B8-C9763E60740F}"/>
                  </a:ext>
                </a:extLst>
              </p:cNvPr>
              <p:cNvSpPr/>
              <p:nvPr/>
            </p:nvSpPr>
            <p:spPr bwMode="auto">
              <a:xfrm>
                <a:off x="19598357" y="11860623"/>
                <a:ext cx="914400" cy="582173"/>
              </a:xfrm>
              <a:prstGeom prst="rect">
                <a:avLst/>
              </a:prstGeom>
              <a:solidFill>
                <a:srgbClr val="4F81BD"/>
              </a:solidFill>
              <a:ln algn="ctr" cap="flat" cmpd="sng" w="9525">
                <a:solidFill>
                  <a:sysClr lastClr="000000" val="windowText"/>
                </a:solidFill>
                <a:prstDash val="solid"/>
                <a:round/>
                <a:headEnd len="med" type="none" w="med"/>
                <a:tailEnd len="med" type="none" w="med"/>
              </a:ln>
              <a:effectLst/>
              <a:extLst>
                <a:ext uri="{AF507438-7753-43E0-B8FC-AC1667EBCBE1}">
                  <a14:hiddenEffects xmlns:a14="http://schemas.microsoft.com/office/drawing/2010/main">
                    <a:effectLst>
                      <a:outerShdw algn="ctr" dir="2700000" dist="35921" rotWithShape="0">
                        <a:schemeClr val="bg2"/>
                      </a:outerShdw>
                    </a:effectLst>
                  </a14:hiddenEffects>
                </a:ext>
              </a:extLst>
            </p:spPr>
            <p:txBody>
              <a:bodyPr anchor="t" anchorCtr="0" bIns="45720" compatLnSpc="1" lIns="91440" numCol="1" rIns="91440" rtlCol="0" tIns="45720" vert="horz" wrap="square">
                <a:prstTxWarp prst="textNoShape">
                  <a:avLst/>
                </a:prstTxWarp>
              </a:bodyPr>
              <a:lstStyle/>
              <a:p>
                <a:pPr algn="ctr" defTabSz="4214813" eaLnBrk="0" fontAlgn="base" hangingPunct="0" indent="0" latinLnBrk="0" lvl="0" marL="0" marR="0">
                  <a:lnSpc>
                    <a:spcPct val="100000"/>
                  </a:lnSpc>
                  <a:spcBef>
                    <a:spcPct val="0"/>
                  </a:spcBef>
                  <a:spcAft>
                    <a:spcPct val="0"/>
                  </a:spcAft>
                  <a:buClrTx/>
                  <a:buSzTx/>
                  <a:buFontTx/>
                  <a:buNone/>
                  <a:tabLst/>
                  <a:defRPr/>
                </a:pPr>
                <a:r>
                  <a:rPr b="0" baseline="0" cap="none" dirty="0" i="0" kern="0" kumimoji="0" lang="en-US" noProof="0" normalizeH="0" spc="0" strike="noStrike" sz="800" u="none">
                    <a:ln>
                      <a:noFill/>
                    </a:ln>
                    <a:solidFill>
                      <a:srgbClr val="000000"/>
                    </a:solidFill>
                    <a:effectLst/>
                    <a:uLnTx/>
                    <a:uFillTx/>
                    <a:ea charset="-128" pitchFamily="1" typeface="ＭＳ Ｐゴシック"/>
                  </a:rPr>
                  <a:t>TCD</a:t>
                </a:r>
              </a:p>
            </p:txBody>
          </p:sp>
          <p:sp>
            <p:nvSpPr>
              <p:cNvPr id="93" name="Rectangle 92">
                <a:extLst>
                  <a:ext uri="{FF2B5EF4-FFF2-40B4-BE49-F238E27FC236}">
                    <a16:creationId xmlns:a16="http://schemas.microsoft.com/office/drawing/2014/main" id="{8DDBFC1D-14A6-4C32-BDDC-E48A0B84FFEB}"/>
                  </a:ext>
                </a:extLst>
              </p:cNvPr>
              <p:cNvSpPr/>
              <p:nvPr/>
            </p:nvSpPr>
            <p:spPr bwMode="auto">
              <a:xfrm>
                <a:off x="19703751" y="9834693"/>
                <a:ext cx="733143" cy="694230"/>
              </a:xfrm>
              <a:prstGeom prst="rect">
                <a:avLst/>
              </a:prstGeom>
              <a:solidFill>
                <a:sysClr lastClr="FFFFFF" val="window"/>
              </a:solidFill>
              <a:ln algn="ctr" cap="flat" cmpd="sng" w="9525">
                <a:solidFill>
                  <a:srgbClr val="000000"/>
                </a:solidFill>
                <a:prstDash val="solid"/>
                <a:round/>
                <a:headEnd len="med" type="none" w="med"/>
                <a:tailEnd len="med" type="none" w="med"/>
              </a:ln>
              <a:effectLst/>
            </p:spPr>
            <p:txBody>
              <a:bodyPr anchor="t" anchorCtr="0" bIns="45720" compatLnSpc="1" lIns="91440" numCol="1" rIns="91440" rtlCol="0" tIns="45720" vert="horz" wrap="square">
                <a:prstTxWarp prst="textNoShape">
                  <a:avLst/>
                </a:prstTxWarp>
              </a:bodyPr>
              <a:lstStyle/>
              <a:p>
                <a:pPr algn="ctr" defTabSz="4214813" eaLnBrk="0" fontAlgn="base" hangingPunct="0" indent="0" latinLnBrk="0" lvl="0" marL="0" marR="0">
                  <a:lnSpc>
                    <a:spcPct val="100000"/>
                  </a:lnSpc>
                  <a:spcBef>
                    <a:spcPct val="0"/>
                  </a:spcBef>
                  <a:spcAft>
                    <a:spcPct val="0"/>
                  </a:spcAft>
                  <a:buClrTx/>
                  <a:buSzTx/>
                  <a:buFontTx/>
                  <a:buNone/>
                  <a:tabLst/>
                  <a:defRPr/>
                </a:pPr>
                <a:r>
                  <a:rPr b="0" baseline="0" cap="none" dirty="0" i="0" kern="0" kumimoji="0" lang="en-US" noProof="0" normalizeH="0" spc="0" strike="noStrike" sz="500" u="none">
                    <a:ln>
                      <a:noFill/>
                    </a:ln>
                    <a:solidFill>
                      <a:srgbClr val="000000"/>
                    </a:solidFill>
                    <a:effectLst/>
                    <a:uLnTx/>
                    <a:uFillTx/>
                    <a:ea charset="-128" pitchFamily="1" typeface="ＭＳ Ｐゴシック"/>
                  </a:rPr>
                  <a:t>Air</a:t>
                </a:r>
              </a:p>
              <a:p>
                <a:pPr algn="ctr" defTabSz="4214813" eaLnBrk="0" fontAlgn="base" hangingPunct="0" indent="0" latinLnBrk="0" lvl="0" marL="0" marR="0">
                  <a:lnSpc>
                    <a:spcPct val="100000"/>
                  </a:lnSpc>
                  <a:spcBef>
                    <a:spcPct val="0"/>
                  </a:spcBef>
                  <a:spcAft>
                    <a:spcPct val="0"/>
                  </a:spcAft>
                  <a:buClrTx/>
                  <a:buSzTx/>
                  <a:buFontTx/>
                  <a:buNone/>
                  <a:tabLst/>
                  <a:defRPr/>
                </a:pPr>
                <a:r>
                  <a:rPr b="0" baseline="0" cap="none" dirty="0" i="0" kern="0" kumimoji="0" lang="en-US" noProof="0" normalizeH="0" spc="0" strike="noStrike" sz="500" u="none">
                    <a:ln>
                      <a:noFill/>
                    </a:ln>
                    <a:solidFill>
                      <a:srgbClr val="000000"/>
                    </a:solidFill>
                    <a:effectLst/>
                    <a:uLnTx/>
                    <a:uFillTx/>
                    <a:ea charset="-128" pitchFamily="1" typeface="ＭＳ Ｐゴシック"/>
                  </a:rPr>
                  <a:t>pump</a:t>
                </a:r>
              </a:p>
            </p:txBody>
          </p:sp>
          <p:cxnSp>
            <p:nvCxnSpPr>
              <p:cNvPr id="94" name="Straight Arrow Connector 93">
                <a:extLst>
                  <a:ext uri="{FF2B5EF4-FFF2-40B4-BE49-F238E27FC236}">
                    <a16:creationId xmlns:a16="http://schemas.microsoft.com/office/drawing/2014/main" id="{A0BB9465-E947-43F1-B3C8-83E488D9449F}"/>
                  </a:ext>
                </a:extLst>
              </p:cNvPr>
              <p:cNvCxnSpPr/>
              <p:nvPr/>
            </p:nvCxnSpPr>
            <p:spPr bwMode="auto">
              <a:xfrm>
                <a:off x="20012720" y="8666112"/>
                <a:ext cx="2557" cy="1101018"/>
              </a:xfrm>
              <a:prstGeom prst="straightConnector1">
                <a:avLst/>
              </a:prstGeom>
              <a:solidFill>
                <a:srgbClr val="4F81BD"/>
              </a:solidFill>
              <a:ln algn="ctr" cap="flat" cmpd="sng" w="9525">
                <a:solidFill>
                  <a:sysClr lastClr="000000" val="windowText"/>
                </a:solidFill>
                <a:prstDash val="solid"/>
                <a:round/>
                <a:headEnd len="med" type="none" w="med"/>
                <a:tailEnd type="triangle"/>
              </a:ln>
              <a:effectLst/>
              <a:extLst>
                <a:ext uri="{AF507438-7753-43E0-B8FC-AC1667EBCBE1}">
                  <a14:hiddenEffects xmlns:a14="http://schemas.microsoft.com/office/drawing/2010/main">
                    <a:effectLst>
                      <a:outerShdw algn="ctr" dir="2700000" dist="35921" rotWithShape="0">
                        <a:schemeClr val="bg2"/>
                      </a:outerShdw>
                    </a:effectLst>
                  </a14:hiddenEffects>
                </a:ext>
              </a:extLst>
            </p:spPr>
          </p:cxnSp>
          <p:cxnSp>
            <p:nvCxnSpPr>
              <p:cNvPr id="95" name="Straight Arrow Connector 94">
                <a:extLst>
                  <a:ext uri="{FF2B5EF4-FFF2-40B4-BE49-F238E27FC236}">
                    <a16:creationId xmlns:a16="http://schemas.microsoft.com/office/drawing/2014/main" id="{89EE5DC0-00CC-4D0B-9103-ACC035ECC197}"/>
                  </a:ext>
                </a:extLst>
              </p:cNvPr>
              <p:cNvCxnSpPr>
                <a:endCxn id="92" idx="0"/>
              </p:cNvCxnSpPr>
              <p:nvPr/>
            </p:nvCxnSpPr>
            <p:spPr bwMode="auto">
              <a:xfrm flipH="1">
                <a:off x="20055557" y="10531927"/>
                <a:ext cx="2414" cy="1328696"/>
              </a:xfrm>
              <a:prstGeom prst="straightConnector1">
                <a:avLst/>
              </a:prstGeom>
              <a:solidFill>
                <a:srgbClr val="4F81BD"/>
              </a:solidFill>
              <a:ln algn="ctr" cap="flat" cmpd="sng" w="9525">
                <a:solidFill>
                  <a:sysClr lastClr="000000" val="windowText"/>
                </a:solidFill>
                <a:prstDash val="solid"/>
                <a:round/>
                <a:headEnd len="med" type="none" w="med"/>
                <a:tailEnd type="triangle"/>
              </a:ln>
              <a:effectLst/>
              <a:extLst>
                <a:ext uri="{AF507438-7753-43E0-B8FC-AC1667EBCBE1}">
                  <a14:hiddenEffects xmlns:a14="http://schemas.microsoft.com/office/drawing/2010/main">
                    <a:effectLst>
                      <a:outerShdw algn="ctr" dir="2700000" dist="35921" rotWithShape="0">
                        <a:schemeClr val="bg2"/>
                      </a:outerShdw>
                    </a:effectLst>
                  </a14:hiddenEffects>
                </a:ext>
              </a:extLst>
            </p:spPr>
          </p:cxnSp>
          <p:sp>
            <p:nvSpPr>
              <p:cNvPr id="96" name="Rectangle 95">
                <a:extLst>
                  <a:ext uri="{FF2B5EF4-FFF2-40B4-BE49-F238E27FC236}">
                    <a16:creationId xmlns:a16="http://schemas.microsoft.com/office/drawing/2014/main" id="{E437BBC1-0C33-41D0-9FDF-099E82FBA769}"/>
                  </a:ext>
                </a:extLst>
              </p:cNvPr>
              <p:cNvSpPr/>
              <p:nvPr/>
            </p:nvSpPr>
            <p:spPr bwMode="auto">
              <a:xfrm>
                <a:off x="18682963" y="9410733"/>
                <a:ext cx="855703" cy="789386"/>
              </a:xfrm>
              <a:prstGeom prst="rect">
                <a:avLst/>
              </a:prstGeom>
              <a:solidFill>
                <a:sysClr lastClr="FFFFFF" val="window"/>
              </a:solidFill>
              <a:ln algn="ctr" cap="flat" cmpd="sng" w="9525">
                <a:solidFill>
                  <a:sysClr lastClr="FFFFFF" val="window"/>
                </a:solidFill>
                <a:prstDash val="solid"/>
                <a:round/>
                <a:headEnd len="med" type="none" w="med"/>
                <a:tailEnd len="med" type="none" w="med"/>
              </a:ln>
              <a:effectLst/>
            </p:spPr>
            <p:txBody>
              <a:bodyPr anchor="t" anchorCtr="0" bIns="45720" compatLnSpc="1" lIns="91440" numCol="1" rIns="91440" rtlCol="0" tIns="45720" vert="horz" wrap="square">
                <a:prstTxWarp prst="textNoShape">
                  <a:avLst/>
                </a:prstTxWarp>
              </a:bodyPr>
              <a:lstStyle/>
              <a:p>
                <a:pPr algn="ctr" defTabSz="4214813" eaLnBrk="0" fontAlgn="base" hangingPunct="0" indent="0" latinLnBrk="0" lvl="0" marL="0" marR="0">
                  <a:lnSpc>
                    <a:spcPct val="100000"/>
                  </a:lnSpc>
                  <a:spcBef>
                    <a:spcPct val="0"/>
                  </a:spcBef>
                  <a:spcAft>
                    <a:spcPct val="0"/>
                  </a:spcAft>
                  <a:buClrTx/>
                  <a:buSzTx/>
                  <a:buFontTx/>
                  <a:buNone/>
                  <a:tabLst/>
                  <a:defRPr/>
                </a:pPr>
                <a:r>
                  <a:rPr b="0" baseline="0" cap="none" dirty="0" i="0" kern="0" kumimoji="0" lang="en-US" noProof="0" normalizeH="0" spc="0" strike="noStrike" sz="600" u="none">
                    <a:ln>
                      <a:noFill/>
                    </a:ln>
                    <a:solidFill>
                      <a:srgbClr val="000000"/>
                    </a:solidFill>
                    <a:effectLst/>
                    <a:uLnTx/>
                    <a:uFillTx/>
                    <a:ea charset="-128" pitchFamily="1" typeface="ＭＳ Ｐゴシック"/>
                  </a:rPr>
                  <a:t>Gas and</a:t>
                </a:r>
              </a:p>
              <a:p>
                <a:pPr algn="ctr" defTabSz="4214813" eaLnBrk="0" fontAlgn="base" hangingPunct="0" indent="0" latinLnBrk="0" lvl="0" marL="0" marR="0">
                  <a:lnSpc>
                    <a:spcPct val="100000"/>
                  </a:lnSpc>
                  <a:spcBef>
                    <a:spcPct val="0"/>
                  </a:spcBef>
                  <a:spcAft>
                    <a:spcPct val="0"/>
                  </a:spcAft>
                  <a:buClrTx/>
                  <a:buSzTx/>
                  <a:buFontTx/>
                  <a:buNone/>
                  <a:tabLst/>
                  <a:defRPr/>
                </a:pPr>
                <a:r>
                  <a:rPr b="0" baseline="0" cap="none" dirty="0" i="0" kern="0" kumimoji="0" lang="en-US" noProof="0" normalizeH="0" spc="0" strike="noStrike" sz="600" u="none">
                    <a:ln>
                      <a:noFill/>
                    </a:ln>
                    <a:solidFill>
                      <a:srgbClr val="000000"/>
                    </a:solidFill>
                    <a:effectLst/>
                    <a:uLnTx/>
                    <a:uFillTx/>
                    <a:ea charset="-128" pitchFamily="1" typeface="ＭＳ Ｐゴシック"/>
                  </a:rPr>
                  <a:t>Liquid</a:t>
                </a:r>
              </a:p>
              <a:p>
                <a:pPr algn="ctr" defTabSz="4214813" eaLnBrk="0" fontAlgn="base" hangingPunct="0" indent="0" latinLnBrk="0" lvl="0" marL="0" marR="0">
                  <a:lnSpc>
                    <a:spcPct val="100000"/>
                  </a:lnSpc>
                  <a:spcBef>
                    <a:spcPct val="0"/>
                  </a:spcBef>
                  <a:spcAft>
                    <a:spcPct val="0"/>
                  </a:spcAft>
                  <a:buClrTx/>
                  <a:buSzTx/>
                  <a:buFontTx/>
                  <a:buNone/>
                  <a:tabLst/>
                  <a:defRPr/>
                </a:pPr>
                <a:r>
                  <a:rPr b="0" baseline="0" cap="none" dirty="0" i="0" kern="0" kumimoji="0" lang="en-US" noProof="0" normalizeH="0" spc="0" strike="noStrike" sz="600" u="none">
                    <a:ln>
                      <a:noFill/>
                    </a:ln>
                    <a:solidFill>
                      <a:srgbClr val="000000"/>
                    </a:solidFill>
                    <a:effectLst/>
                    <a:uLnTx/>
                    <a:uFillTx/>
                    <a:ea charset="-128" pitchFamily="1" typeface="ＭＳ Ｐゴシック"/>
                  </a:rPr>
                  <a:t>separator</a:t>
                </a:r>
                <a:endParaRPr b="0" baseline="0" cap="none" dirty="0" i="0" kern="0" kumimoji="0" lang="en-US" noProof="0" normalizeH="0" spc="0" strike="noStrike" sz="300" u="none">
                  <a:ln>
                    <a:noFill/>
                  </a:ln>
                  <a:solidFill>
                    <a:srgbClr val="000000"/>
                  </a:solidFill>
                  <a:effectLst/>
                  <a:uLnTx/>
                  <a:uFillTx/>
                  <a:ea charset="-128" pitchFamily="1" typeface="ＭＳ Ｐゴシック"/>
                </a:endParaRPr>
              </a:p>
            </p:txBody>
          </p:sp>
          <p:cxnSp>
            <p:nvCxnSpPr>
              <p:cNvPr id="97" name="Straight Arrow Connector 96">
                <a:extLst>
                  <a:ext uri="{FF2B5EF4-FFF2-40B4-BE49-F238E27FC236}">
                    <a16:creationId xmlns:a16="http://schemas.microsoft.com/office/drawing/2014/main" id="{3C07349F-ADC1-4D6E-BB25-F37CE488588C}"/>
                  </a:ext>
                </a:extLst>
              </p:cNvPr>
              <p:cNvCxnSpPr/>
              <p:nvPr/>
            </p:nvCxnSpPr>
            <p:spPr bwMode="auto">
              <a:xfrm flipH="1">
                <a:off x="19299590" y="12151710"/>
                <a:ext cx="298767" cy="5101"/>
              </a:xfrm>
              <a:prstGeom prst="straightConnector1">
                <a:avLst/>
              </a:prstGeom>
              <a:solidFill>
                <a:srgbClr val="4F81BD"/>
              </a:solidFill>
              <a:ln algn="ctr" cap="flat" cmpd="sng" w="9525">
                <a:solidFill>
                  <a:sysClr lastClr="000000" val="windowText"/>
                </a:solidFill>
                <a:prstDash val="solid"/>
                <a:round/>
                <a:headEnd len="med" type="none" w="med"/>
                <a:tailEnd type="triangle"/>
              </a:ln>
              <a:effectLst/>
              <a:extLst>
                <a:ext uri="{AF507438-7753-43E0-B8FC-AC1667EBCBE1}">
                  <a14:hiddenEffects xmlns:a14="http://schemas.microsoft.com/office/drawing/2010/main">
                    <a:effectLst>
                      <a:outerShdw algn="ctr" dir="2700000" dist="35921" rotWithShape="0">
                        <a:schemeClr val="bg2"/>
                      </a:outerShdw>
                    </a:effectLst>
                  </a14:hiddenEffects>
                </a:ext>
              </a:extLst>
            </p:spPr>
          </p:cxnSp>
          <p:sp>
            <p:nvSpPr>
              <p:cNvPr id="98" name="Rectangle 97">
                <a:extLst>
                  <a:ext uri="{FF2B5EF4-FFF2-40B4-BE49-F238E27FC236}">
                    <a16:creationId xmlns:a16="http://schemas.microsoft.com/office/drawing/2014/main" id="{3CE20E9A-3D7C-418B-BF64-B27AB9C04D69}"/>
                  </a:ext>
                </a:extLst>
              </p:cNvPr>
              <p:cNvSpPr/>
              <p:nvPr/>
            </p:nvSpPr>
            <p:spPr bwMode="auto">
              <a:xfrm>
                <a:off x="18782697" y="12008814"/>
                <a:ext cx="516893" cy="295994"/>
              </a:xfrm>
              <a:prstGeom prst="rect">
                <a:avLst/>
              </a:prstGeom>
              <a:solidFill>
                <a:sysClr lastClr="FFFFFF" val="window"/>
              </a:solidFill>
              <a:ln algn="ctr" cap="flat" cmpd="sng" w="9525">
                <a:solidFill>
                  <a:srgbClr val="000000"/>
                </a:solidFill>
                <a:prstDash val="solid"/>
                <a:round/>
                <a:headEnd len="med" type="none" w="med"/>
                <a:tailEnd len="med" type="none" w="med"/>
              </a:ln>
              <a:effectLst/>
            </p:spPr>
            <p:txBody>
              <a:bodyPr anchor="t" anchorCtr="0" bIns="45720" compatLnSpc="1" lIns="91440" numCol="1" rIns="91440" rtlCol="0" tIns="45720" vert="horz" wrap="square">
                <a:prstTxWarp prst="textNoShape">
                  <a:avLst/>
                </a:prstTxWarp>
              </a:bodyPr>
              <a:lstStyle/>
              <a:p>
                <a:pPr algn="ctr" defTabSz="4214813" eaLnBrk="0" fontAlgn="base" hangingPunct="0" indent="0" latinLnBrk="0" lvl="0" marL="0" marR="0">
                  <a:lnSpc>
                    <a:spcPct val="100000"/>
                  </a:lnSpc>
                  <a:spcBef>
                    <a:spcPct val="0"/>
                  </a:spcBef>
                  <a:spcAft>
                    <a:spcPct val="0"/>
                  </a:spcAft>
                  <a:buClrTx/>
                  <a:buSzTx/>
                  <a:buFontTx/>
                  <a:buNone/>
                  <a:tabLst/>
                  <a:defRPr/>
                </a:pPr>
                <a:r>
                  <a:rPr b="0" baseline="0" cap="none" dirty="0" i="0" kern="0" kumimoji="0" lang="en-US" noProof="0" normalizeH="0" spc="0" strike="noStrike" sz="300" u="none">
                    <a:ln>
                      <a:noFill/>
                    </a:ln>
                    <a:solidFill>
                      <a:srgbClr val="000000"/>
                    </a:solidFill>
                    <a:effectLst/>
                    <a:uLnTx/>
                    <a:uFillTx/>
                    <a:latin charset="0" typeface="Arial"/>
                    <a:ea charset="-128" pitchFamily="1" typeface="ＭＳ Ｐゴシック"/>
                  </a:rPr>
                  <a:t>amp</a:t>
                </a:r>
              </a:p>
            </p:txBody>
          </p:sp>
          <p:sp>
            <p:nvSpPr>
              <p:cNvPr id="99" name="Rectangle 98">
                <a:extLst>
                  <a:ext uri="{FF2B5EF4-FFF2-40B4-BE49-F238E27FC236}">
                    <a16:creationId xmlns:a16="http://schemas.microsoft.com/office/drawing/2014/main" id="{7079CA72-C0D2-491A-BFAF-0BFC8813617E}"/>
                  </a:ext>
                </a:extLst>
              </p:cNvPr>
              <p:cNvSpPr/>
              <p:nvPr/>
            </p:nvSpPr>
            <p:spPr bwMode="auto">
              <a:xfrm>
                <a:off x="17992445" y="12015563"/>
                <a:ext cx="516893" cy="295994"/>
              </a:xfrm>
              <a:prstGeom prst="rect">
                <a:avLst/>
              </a:prstGeom>
              <a:solidFill>
                <a:sysClr lastClr="FFFFFF" val="window"/>
              </a:solidFill>
              <a:ln algn="ctr" cap="flat" cmpd="sng" w="9525">
                <a:solidFill>
                  <a:srgbClr val="000000"/>
                </a:solidFill>
                <a:prstDash val="solid"/>
                <a:round/>
                <a:headEnd len="med" type="none" w="med"/>
                <a:tailEnd len="med" type="none" w="med"/>
              </a:ln>
              <a:effectLst/>
            </p:spPr>
            <p:txBody>
              <a:bodyPr anchor="t" anchorCtr="0" bIns="45720" compatLnSpc="1" lIns="91440" numCol="1" rIns="91440" rtlCol="0" tIns="45720" vert="horz" wrap="square">
                <a:prstTxWarp prst="textNoShape">
                  <a:avLst/>
                </a:prstTxWarp>
              </a:bodyPr>
              <a:lstStyle/>
              <a:p>
                <a:pPr algn="ctr" defTabSz="4214813" eaLnBrk="0" fontAlgn="base" hangingPunct="0" indent="0" latinLnBrk="0" lvl="0" marL="0" marR="0">
                  <a:lnSpc>
                    <a:spcPct val="100000"/>
                  </a:lnSpc>
                  <a:spcBef>
                    <a:spcPct val="0"/>
                  </a:spcBef>
                  <a:spcAft>
                    <a:spcPct val="0"/>
                  </a:spcAft>
                  <a:buClrTx/>
                  <a:buSzTx/>
                  <a:buFontTx/>
                  <a:buNone/>
                  <a:tabLst/>
                  <a:defRPr/>
                </a:pPr>
                <a:r>
                  <a:rPr b="0" baseline="0" cap="none" dirty="0" i="0" kern="0" kumimoji="0" lang="en-US" noProof="0" normalizeH="0" spc="0" strike="noStrike" sz="300" u="none">
                    <a:ln>
                      <a:noFill/>
                    </a:ln>
                    <a:solidFill>
                      <a:srgbClr val="000000"/>
                    </a:solidFill>
                    <a:effectLst/>
                    <a:uLnTx/>
                    <a:uFillTx/>
                    <a:ea charset="-128" pitchFamily="1" typeface="ＭＳ Ｐゴシック"/>
                  </a:rPr>
                  <a:t>A/D</a:t>
                </a:r>
              </a:p>
            </p:txBody>
          </p:sp>
          <p:pic>
            <p:nvPicPr>
              <p:cNvPr id="100" name="Picture 99">
                <a:extLst>
                  <a:ext uri="{FF2B5EF4-FFF2-40B4-BE49-F238E27FC236}">
                    <a16:creationId xmlns:a16="http://schemas.microsoft.com/office/drawing/2014/main" id="{6942BAA9-A43C-4FAB-8AC7-909372F81B8E}"/>
                  </a:ext>
                </a:extLst>
              </p:cNvPr>
              <p:cNvPicPr>
                <a:picLocks noChangeAspect="1"/>
              </p:cNvPicPr>
              <p:nvPr/>
            </p:nvPicPr>
            <p:blipFill>
              <a:blip r:embed="rId7"/>
              <a:stretch>
                <a:fillRect/>
              </a:stretch>
            </p:blipFill>
            <p:spPr>
              <a:xfrm>
                <a:off x="16938515" y="11888361"/>
                <a:ext cx="590550" cy="781050"/>
              </a:xfrm>
              <a:prstGeom prst="rect">
                <a:avLst/>
              </a:prstGeom>
            </p:spPr>
          </p:pic>
          <p:cxnSp>
            <p:nvCxnSpPr>
              <p:cNvPr id="101" name="Straight Arrow Connector 100">
                <a:extLst>
                  <a:ext uri="{FF2B5EF4-FFF2-40B4-BE49-F238E27FC236}">
                    <a16:creationId xmlns:a16="http://schemas.microsoft.com/office/drawing/2014/main" id="{E1518808-A4D8-4A57-A4B8-CD7CAA2136A7}"/>
                  </a:ext>
                </a:extLst>
              </p:cNvPr>
              <p:cNvCxnSpPr/>
              <p:nvPr/>
            </p:nvCxnSpPr>
            <p:spPr bwMode="auto">
              <a:xfrm flipH="1">
                <a:off x="17518651" y="12163560"/>
                <a:ext cx="473794" cy="8081"/>
              </a:xfrm>
              <a:prstGeom prst="straightConnector1">
                <a:avLst/>
              </a:prstGeom>
              <a:solidFill>
                <a:srgbClr val="4F81BD"/>
              </a:solidFill>
              <a:ln algn="ctr" cap="flat" cmpd="sng" w="9525">
                <a:solidFill>
                  <a:sysClr lastClr="000000" val="windowText"/>
                </a:solidFill>
                <a:prstDash val="solid"/>
                <a:round/>
                <a:headEnd len="med" type="none" w="med"/>
                <a:tailEnd type="triangle"/>
              </a:ln>
              <a:effectLst/>
              <a:extLst>
                <a:ext uri="{AF507438-7753-43E0-B8FC-AC1667EBCBE1}">
                  <a14:hiddenEffects xmlns:a14="http://schemas.microsoft.com/office/drawing/2010/main">
                    <a:effectLst>
                      <a:outerShdw algn="ctr" dir="2700000" dist="35921" rotWithShape="0">
                        <a:schemeClr val="bg2"/>
                      </a:outerShdw>
                    </a:effectLst>
                  </a14:hiddenEffects>
                </a:ext>
              </a:extLst>
            </p:spPr>
          </p:cxnSp>
          <p:cxnSp>
            <p:nvCxnSpPr>
              <p:cNvPr id="102" name="Straight Arrow Connector 101">
                <a:extLst>
                  <a:ext uri="{FF2B5EF4-FFF2-40B4-BE49-F238E27FC236}">
                    <a16:creationId xmlns:a16="http://schemas.microsoft.com/office/drawing/2014/main" id="{BA64F769-FAC0-4840-A5DC-1065CD98E31A}"/>
                  </a:ext>
                </a:extLst>
              </p:cNvPr>
              <p:cNvCxnSpPr>
                <a:stCxn id="98" idx="1"/>
                <a:endCxn id="99" idx="3"/>
              </p:cNvCxnSpPr>
              <p:nvPr/>
            </p:nvCxnSpPr>
            <p:spPr bwMode="auto">
              <a:xfrm flipH="1">
                <a:off x="18509338" y="12156811"/>
                <a:ext cx="273359" cy="6749"/>
              </a:xfrm>
              <a:prstGeom prst="straightConnector1">
                <a:avLst/>
              </a:prstGeom>
              <a:solidFill>
                <a:srgbClr val="4F81BD"/>
              </a:solidFill>
              <a:ln algn="ctr" cap="flat" cmpd="sng" w="9525">
                <a:solidFill>
                  <a:sysClr lastClr="000000" val="windowText"/>
                </a:solidFill>
                <a:prstDash val="solid"/>
                <a:round/>
                <a:headEnd len="med" type="none" w="med"/>
                <a:tailEnd type="triangle"/>
              </a:ln>
              <a:effectLst/>
              <a:extLst>
                <a:ext uri="{AF507438-7753-43E0-B8FC-AC1667EBCBE1}">
                  <a14:hiddenEffects xmlns:a14="http://schemas.microsoft.com/office/drawing/2010/main">
                    <a:effectLst>
                      <a:outerShdw algn="ctr" dir="2700000" dist="35921" rotWithShape="0">
                        <a:schemeClr val="bg2"/>
                      </a:outerShdw>
                    </a:effectLst>
                  </a14:hiddenEffects>
                </a:ext>
              </a:extLst>
            </p:spPr>
          </p:cxnSp>
        </p:grpSp>
      </p:grpSp>
      <p:pic>
        <p:nvPicPr>
          <p:cNvPr id="161" name="Content Placeholder 3">
            <a:extLst>
              <a:ext uri="{FF2B5EF4-FFF2-40B4-BE49-F238E27FC236}">
                <a16:creationId xmlns:a16="http://schemas.microsoft.com/office/drawing/2014/main" id="{0F5B4F31-AC41-4108-AFC4-A16FC82ECB38}"/>
              </a:ext>
            </a:extLst>
          </p:cNvPr>
          <p:cNvPicPr>
            <a:picLocks noChangeAspect="1"/>
          </p:cNvPicPr>
          <p:nvPr/>
        </p:nvPicPr>
        <p:blipFill>
          <a:blip r:embed="rId8"/>
          <a:stretch>
            <a:fillRect/>
          </a:stretch>
        </p:blipFill>
        <p:spPr>
          <a:xfrm>
            <a:off x="8334976" y="5643558"/>
            <a:ext cx="3271932" cy="1826056"/>
          </a:xfrm>
          <a:prstGeom prst="rect">
            <a:avLst/>
          </a:prstGeom>
        </p:spPr>
      </p:pic>
      <p:grpSp>
        <p:nvGrpSpPr>
          <p:cNvPr id="162" name="Group 161">
            <a:extLst>
              <a:ext uri="{FF2B5EF4-FFF2-40B4-BE49-F238E27FC236}">
                <a16:creationId xmlns:a16="http://schemas.microsoft.com/office/drawing/2014/main" id="{D26C080A-BCFB-485C-85C7-E3C3BB87EF03}"/>
              </a:ext>
            </a:extLst>
          </p:cNvPr>
          <p:cNvGrpSpPr/>
          <p:nvPr/>
        </p:nvGrpSpPr>
        <p:grpSpPr>
          <a:xfrm>
            <a:off x="8287055" y="7595481"/>
            <a:ext cx="3573089" cy="1326291"/>
            <a:chOff x="253629" y="3315483"/>
            <a:chExt cx="3573089" cy="1326291"/>
          </a:xfrm>
        </p:grpSpPr>
        <p:pic>
          <p:nvPicPr>
            <p:cNvPr id="163" name="Picture 162">
              <a:extLst>
                <a:ext uri="{FF2B5EF4-FFF2-40B4-BE49-F238E27FC236}">
                  <a16:creationId xmlns:a16="http://schemas.microsoft.com/office/drawing/2014/main" id="{029B403A-609F-4361-B6AB-E9A39B9D1041}"/>
                </a:ext>
              </a:extLst>
            </p:cNvPr>
            <p:cNvPicPr>
              <a:picLocks noChangeAspect="1"/>
            </p:cNvPicPr>
            <p:nvPr/>
          </p:nvPicPr>
          <p:blipFill>
            <a:blip r:embed="rId9"/>
            <a:stretch>
              <a:fillRect/>
            </a:stretch>
          </p:blipFill>
          <p:spPr>
            <a:xfrm>
              <a:off x="253629" y="3315483"/>
              <a:ext cx="3573089" cy="1326291"/>
            </a:xfrm>
            <a:prstGeom prst="rect">
              <a:avLst/>
            </a:prstGeom>
          </p:spPr>
        </p:pic>
        <p:pic>
          <p:nvPicPr>
            <p:cNvPr id="164" name="Picture 163">
              <a:extLst>
                <a:ext uri="{FF2B5EF4-FFF2-40B4-BE49-F238E27FC236}">
                  <a16:creationId xmlns:a16="http://schemas.microsoft.com/office/drawing/2014/main" id="{F1D2A38C-8282-4B66-B23C-C7F3E0CFF1D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20949" y="3519899"/>
              <a:ext cx="837866" cy="803526"/>
            </a:xfrm>
            <a:prstGeom prst="rect">
              <a:avLst/>
            </a:prstGeom>
          </p:spPr>
        </p:pic>
      </p:grpSp>
      <p:sp>
        <p:nvSpPr>
          <p:cNvPr id="165" name="TextBox 164">
            <a:extLst>
              <a:ext uri="{FF2B5EF4-FFF2-40B4-BE49-F238E27FC236}">
                <a16:creationId xmlns:a16="http://schemas.microsoft.com/office/drawing/2014/main" id="{253D20DA-F227-4A55-8549-8AB949D3A3C1}"/>
              </a:ext>
            </a:extLst>
          </p:cNvPr>
          <p:cNvSpPr txBox="1"/>
          <p:nvPr/>
        </p:nvSpPr>
        <p:spPr>
          <a:xfrm>
            <a:off x="8129553" y="5261773"/>
            <a:ext cx="4259740" cy="461665"/>
          </a:xfrm>
          <a:prstGeom prst="rect">
            <a:avLst/>
          </a:prstGeom>
          <a:noFill/>
        </p:spPr>
        <p:txBody>
          <a:bodyPr wrap="square">
            <a:spAutoFit/>
          </a:bodyPr>
          <a:lstStyle/>
          <a:p>
            <a:r>
              <a:rPr b="1" baseline="0" cap="none" dirty="0" i="0" kern="0" kumimoji="0" lang="en-US" noProof="0" normalizeH="0" spc="0" strike="noStrike" sz="1200" u="none">
                <a:ln>
                  <a:noFill/>
                </a:ln>
                <a:effectLst/>
                <a:uLnTx/>
                <a:uFillTx/>
                <a:latin charset="0" panose="020B0604020202020204" pitchFamily="34" typeface="Arial"/>
                <a:cs charset="0" panose="020B0604020202020204" pitchFamily="34" typeface="Arial"/>
              </a:rPr>
              <a:t>Probe dimension used in two-point optical probe experiment, the distance between two tips is 1mm</a:t>
            </a:r>
            <a:endParaRPr b="1" dirty="0" lang="en-US" sz="1200">
              <a:latin charset="0" panose="020B0604020202020204" pitchFamily="34" typeface="Arial"/>
              <a:cs charset="0" panose="020B0604020202020204" pitchFamily="34" typeface="Arial"/>
            </a:endParaRPr>
          </a:p>
        </p:txBody>
      </p:sp>
      <p:sp>
        <p:nvSpPr>
          <p:cNvPr id="166" name="Rectangle 165">
            <a:extLst>
              <a:ext uri="{FF2B5EF4-FFF2-40B4-BE49-F238E27FC236}">
                <a16:creationId xmlns:a16="http://schemas.microsoft.com/office/drawing/2014/main" id="{EB80E605-A89E-4BDB-8D78-127EF9F81134}"/>
              </a:ext>
            </a:extLst>
          </p:cNvPr>
          <p:cNvSpPr/>
          <p:nvPr/>
        </p:nvSpPr>
        <p:spPr>
          <a:xfrm>
            <a:off x="8134691" y="5151129"/>
            <a:ext cx="3772047" cy="3888370"/>
          </a:xfrm>
          <a:prstGeom prst="rect">
            <a:avLst/>
          </a:prstGeom>
          <a:noFill/>
          <a:ln algn="ctr" cap="flat" cmpd="sng" w="9525">
            <a:solidFill>
              <a:schemeClr val="dk1"/>
            </a:solidFill>
            <a:prstDash val="solid"/>
            <a:round/>
            <a:headEnd len="med" type="none" w="med"/>
            <a:tailEnd len="med" type="none" w="med"/>
          </a:ln>
        </p:spPr>
        <p:style>
          <a:lnRef idx="0">
            <a:scrgbClr b="0" g="0" r="0"/>
          </a:lnRef>
          <a:fillRef idx="0">
            <a:scrgbClr b="0" g="0" r="0"/>
          </a:fillRef>
          <a:effectRef idx="0">
            <a:scrgbClr b="0" g="0" r="0"/>
          </a:effectRef>
          <a:fontRef idx="minor">
            <a:schemeClr val="dk1"/>
          </a:fontRef>
        </p:style>
        <p:txBody>
          <a:bodyPr anchor="ctr" rtlCol="0"/>
          <a:lstStyle/>
          <a:p>
            <a:pPr algn="ctr"/>
            <a:endParaRPr lang="en-US"/>
          </a:p>
        </p:txBody>
      </p:sp>
      <p:pic>
        <p:nvPicPr>
          <p:cNvPr id="173" name="Picture 172">
            <a:extLst>
              <a:ext uri="{FF2B5EF4-FFF2-40B4-BE49-F238E27FC236}">
                <a16:creationId xmlns:a16="http://schemas.microsoft.com/office/drawing/2014/main" id="{F34FBB45-4ECA-445A-BE1B-04757647ADF0}"/>
              </a:ext>
            </a:extLst>
          </p:cNvPr>
          <p:cNvPicPr>
            <a:picLocks noChangeAspect="1"/>
          </p:cNvPicPr>
          <p:nvPr/>
        </p:nvPicPr>
        <p:blipFill rotWithShape="1">
          <a:blip r:embed="rId11"/>
          <a:srcRect b="189"/>
          <a:stretch/>
        </p:blipFill>
        <p:spPr>
          <a:xfrm>
            <a:off x="5077294" y="1038251"/>
            <a:ext cx="2212796" cy="1818379"/>
          </a:xfrm>
          <a:prstGeom prst="rect">
            <a:avLst/>
          </a:prstGeom>
        </p:spPr>
      </p:pic>
      <p:pic>
        <p:nvPicPr>
          <p:cNvPr id="174" name="Picture 173">
            <a:extLst>
              <a:ext uri="{FF2B5EF4-FFF2-40B4-BE49-F238E27FC236}">
                <a16:creationId xmlns:a16="http://schemas.microsoft.com/office/drawing/2014/main" id="{4E098C66-0454-408D-83C7-8630EA331652}"/>
              </a:ext>
            </a:extLst>
          </p:cNvPr>
          <p:cNvPicPr>
            <a:picLocks noChangeAspect="1"/>
          </p:cNvPicPr>
          <p:nvPr/>
        </p:nvPicPr>
        <p:blipFill rotWithShape="1">
          <a:blip r:embed="rId12"/>
          <a:srcRect b="134"/>
          <a:stretch/>
        </p:blipFill>
        <p:spPr>
          <a:xfrm>
            <a:off x="4834978" y="3105176"/>
            <a:ext cx="2943225" cy="2140275"/>
          </a:xfrm>
          <a:prstGeom prst="rect">
            <a:avLst/>
          </a:prstGeom>
        </p:spPr>
      </p:pic>
      <p:pic>
        <p:nvPicPr>
          <p:cNvPr id="175" name="Picture 174">
            <a:extLst>
              <a:ext uri="{FF2B5EF4-FFF2-40B4-BE49-F238E27FC236}">
                <a16:creationId xmlns:a16="http://schemas.microsoft.com/office/drawing/2014/main" id="{4CAB8E2C-ABD3-4613-8163-F97BE8637C15}"/>
              </a:ext>
            </a:extLst>
          </p:cNvPr>
          <p:cNvPicPr>
            <a:picLocks noChangeAspect="1"/>
          </p:cNvPicPr>
          <p:nvPr/>
        </p:nvPicPr>
        <p:blipFill rotWithShape="1">
          <a:blip r:embed="rId13"/>
          <a:srcRect r="-112"/>
          <a:stretch/>
        </p:blipFill>
        <p:spPr>
          <a:xfrm>
            <a:off x="4556181" y="5119942"/>
            <a:ext cx="2666693" cy="4024058"/>
          </a:xfrm>
          <a:prstGeom prst="rect">
            <a:avLst/>
          </a:prstGeom>
        </p:spPr>
      </p:pic>
      <p:sp>
        <p:nvSpPr>
          <p:cNvPr id="176" name="Arrow: Right 175">
            <a:extLst>
              <a:ext uri="{FF2B5EF4-FFF2-40B4-BE49-F238E27FC236}">
                <a16:creationId xmlns:a16="http://schemas.microsoft.com/office/drawing/2014/main" id="{A0E9849D-9ED2-40F0-936C-CE6311A95F2C}"/>
              </a:ext>
            </a:extLst>
          </p:cNvPr>
          <p:cNvSpPr/>
          <p:nvPr/>
        </p:nvSpPr>
        <p:spPr>
          <a:xfrm>
            <a:off x="4167051" y="2391788"/>
            <a:ext cx="862800" cy="3818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a:p>
        </p:txBody>
      </p:sp>
      <p:sp>
        <p:nvSpPr>
          <p:cNvPr id="177" name="TextBox 176">
            <a:extLst>
              <a:ext uri="{FF2B5EF4-FFF2-40B4-BE49-F238E27FC236}">
                <a16:creationId xmlns:a16="http://schemas.microsoft.com/office/drawing/2014/main" id="{34D72B65-2BD0-4351-9A4E-58975439D798}"/>
              </a:ext>
            </a:extLst>
          </p:cNvPr>
          <p:cNvSpPr txBox="1"/>
          <p:nvPr/>
        </p:nvSpPr>
        <p:spPr>
          <a:xfrm>
            <a:off x="4286365" y="2063934"/>
            <a:ext cx="542708" cy="381841"/>
          </a:xfrm>
          <a:prstGeom prst="rect">
            <a:avLst/>
          </a:prstGeom>
          <a:noFill/>
        </p:spPr>
        <p:txBody>
          <a:bodyPr rtlCol="0" wrap="square">
            <a:spAutoFit/>
          </a:bodyPr>
          <a:lstStyle/>
          <a:p>
            <a:r>
              <a:rPr b="1" dirty="0" lang="en-US"/>
              <a:t>CT</a:t>
            </a:r>
          </a:p>
        </p:txBody>
      </p:sp>
      <p:sp>
        <p:nvSpPr>
          <p:cNvPr id="178" name="TextBox 177">
            <a:extLst>
              <a:ext uri="{FF2B5EF4-FFF2-40B4-BE49-F238E27FC236}">
                <a16:creationId xmlns:a16="http://schemas.microsoft.com/office/drawing/2014/main" id="{EA6E5F5C-CBE9-4CF9-8C5B-B5A55F2760D3}"/>
              </a:ext>
            </a:extLst>
          </p:cNvPr>
          <p:cNvSpPr txBox="1"/>
          <p:nvPr/>
        </p:nvSpPr>
        <p:spPr>
          <a:xfrm>
            <a:off x="2923472" y="2216334"/>
            <a:ext cx="542708" cy="381841"/>
          </a:xfrm>
          <a:prstGeom prst="rect">
            <a:avLst/>
          </a:prstGeom>
          <a:noFill/>
        </p:spPr>
        <p:txBody>
          <a:bodyPr rtlCol="0" wrap="square">
            <a:spAutoFit/>
          </a:bodyPr>
          <a:lstStyle/>
          <a:p>
            <a:r>
              <a:rPr b="1" dirty="0" lang="en-US"/>
              <a:t>CT</a:t>
            </a:r>
          </a:p>
        </p:txBody>
      </p:sp>
    </p:spTree>
    <p:extLst>
      <p:ext uri="{BB962C8B-B14F-4D97-AF65-F5344CB8AC3E}">
        <p14:creationId xmlns:p14="http://schemas.microsoft.com/office/powerpoint/2010/main" val="2304781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C9A22B9-D157-4DA9-B8DC-F2962DC179E9}"/>
              </a:ext>
            </a:extLst>
          </p:cNvPr>
          <p:cNvPicPr>
            <a:picLocks noGrp="1" noChangeAspect="1"/>
          </p:cNvPicPr>
          <p:nvPr>
            <p:ph idx="1"/>
          </p:nvPr>
        </p:nvPicPr>
        <p:blipFill>
          <a:blip r:embed="rId2"/>
          <a:stretch>
            <a:fillRect/>
          </a:stretch>
        </p:blipFill>
        <p:spPr>
          <a:xfrm>
            <a:off x="185830" y="1620366"/>
            <a:ext cx="2927166" cy="5440390"/>
          </a:xfrm>
          <a:prstGeom prst="rect">
            <a:avLst/>
          </a:prstGeom>
        </p:spPr>
      </p:pic>
      <p:sp>
        <p:nvSpPr>
          <p:cNvPr id="5" name="Rectangle: Rounded Corners 4">
            <a:extLst>
              <a:ext uri="{FF2B5EF4-FFF2-40B4-BE49-F238E27FC236}">
                <a16:creationId xmlns:a16="http://schemas.microsoft.com/office/drawing/2014/main" id="{F8135E10-FAE1-4738-9585-E89F106767D7}"/>
              </a:ext>
            </a:extLst>
          </p:cNvPr>
          <p:cNvSpPr/>
          <p:nvPr/>
        </p:nvSpPr>
        <p:spPr>
          <a:xfrm>
            <a:off x="221151" y="7139134"/>
            <a:ext cx="2824301" cy="46287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prstClr val="black"/>
                </a:solidFill>
                <a:latin typeface="Calibri" panose="020F0502020204030204"/>
              </a:rPr>
              <a:t>Upflow Packed Bed Reactor</a:t>
            </a:r>
          </a:p>
        </p:txBody>
      </p:sp>
      <p:pic>
        <p:nvPicPr>
          <p:cNvPr id="7" name="Picture 6">
            <a:extLst>
              <a:ext uri="{FF2B5EF4-FFF2-40B4-BE49-F238E27FC236}">
                <a16:creationId xmlns:a16="http://schemas.microsoft.com/office/drawing/2014/main" id="{EC288BD8-3A6E-47A1-85AC-0AEE2B0F932F}"/>
              </a:ext>
            </a:extLst>
          </p:cNvPr>
          <p:cNvPicPr>
            <a:picLocks noChangeAspect="1"/>
          </p:cNvPicPr>
          <p:nvPr/>
        </p:nvPicPr>
        <p:blipFill>
          <a:blip r:embed="rId3"/>
          <a:stretch>
            <a:fillRect/>
          </a:stretch>
        </p:blipFill>
        <p:spPr>
          <a:xfrm>
            <a:off x="5767592" y="2025316"/>
            <a:ext cx="2196879" cy="1491916"/>
          </a:xfrm>
          <a:prstGeom prst="rect">
            <a:avLst/>
          </a:prstGeom>
        </p:spPr>
      </p:pic>
      <p:sp>
        <p:nvSpPr>
          <p:cNvPr id="10" name="Rectangle: Rounded Corners 9">
            <a:extLst>
              <a:ext uri="{FF2B5EF4-FFF2-40B4-BE49-F238E27FC236}">
                <a16:creationId xmlns:a16="http://schemas.microsoft.com/office/drawing/2014/main" id="{783C3DD4-E559-42BA-9B29-635C99B903E6}"/>
              </a:ext>
            </a:extLst>
          </p:cNvPr>
          <p:cNvSpPr/>
          <p:nvPr/>
        </p:nvSpPr>
        <p:spPr>
          <a:xfrm>
            <a:off x="5909791" y="3581862"/>
            <a:ext cx="2196879" cy="28875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prstClr val="black"/>
                </a:solidFill>
                <a:latin typeface="Calibri" panose="020F0502020204030204"/>
              </a:rPr>
              <a:t>Optical Fiber Probes </a:t>
            </a:r>
          </a:p>
        </p:txBody>
      </p:sp>
      <p:sp>
        <p:nvSpPr>
          <p:cNvPr id="11" name="Rectangle: Rounded Corners 10">
            <a:extLst>
              <a:ext uri="{FF2B5EF4-FFF2-40B4-BE49-F238E27FC236}">
                <a16:creationId xmlns:a16="http://schemas.microsoft.com/office/drawing/2014/main" id="{6EB13EDB-ED9B-4FB3-A360-44ACD266C61D}"/>
              </a:ext>
            </a:extLst>
          </p:cNvPr>
          <p:cNvSpPr/>
          <p:nvPr/>
        </p:nvSpPr>
        <p:spPr>
          <a:xfrm>
            <a:off x="3409864" y="2454789"/>
            <a:ext cx="1941094" cy="51719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prstClr val="black"/>
                </a:solidFill>
                <a:latin typeface="Calibri" panose="020F0502020204030204"/>
              </a:rPr>
              <a:t> Plenum design  </a:t>
            </a:r>
          </a:p>
        </p:txBody>
      </p:sp>
      <p:sp>
        <p:nvSpPr>
          <p:cNvPr id="14" name="Rectangle: Rounded Corners 13">
            <a:extLst>
              <a:ext uri="{FF2B5EF4-FFF2-40B4-BE49-F238E27FC236}">
                <a16:creationId xmlns:a16="http://schemas.microsoft.com/office/drawing/2014/main" id="{E247B7F3-01C6-41C3-9C30-2E5239D61228}"/>
              </a:ext>
            </a:extLst>
          </p:cNvPr>
          <p:cNvSpPr/>
          <p:nvPr/>
        </p:nvSpPr>
        <p:spPr>
          <a:xfrm>
            <a:off x="3141024" y="5046067"/>
            <a:ext cx="1752600" cy="46287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prstClr val="black"/>
                </a:solidFill>
                <a:latin typeface="Calibri" panose="020F0502020204030204"/>
              </a:rPr>
              <a:t>Deflector design</a:t>
            </a:r>
          </a:p>
        </p:txBody>
      </p:sp>
      <p:pic>
        <p:nvPicPr>
          <p:cNvPr id="16" name="Picture 15">
            <a:extLst>
              <a:ext uri="{FF2B5EF4-FFF2-40B4-BE49-F238E27FC236}">
                <a16:creationId xmlns:a16="http://schemas.microsoft.com/office/drawing/2014/main" id="{E2848EC2-E673-4466-9C7C-029B2A1315D5}"/>
              </a:ext>
            </a:extLst>
          </p:cNvPr>
          <p:cNvPicPr>
            <a:picLocks noChangeAspect="1"/>
          </p:cNvPicPr>
          <p:nvPr/>
        </p:nvPicPr>
        <p:blipFill>
          <a:blip r:embed="rId4"/>
          <a:stretch>
            <a:fillRect/>
          </a:stretch>
        </p:blipFill>
        <p:spPr>
          <a:xfrm>
            <a:off x="5077644" y="3087939"/>
            <a:ext cx="506327" cy="1648493"/>
          </a:xfrm>
          <a:prstGeom prst="rect">
            <a:avLst/>
          </a:prstGeom>
        </p:spPr>
      </p:pic>
      <p:pic>
        <p:nvPicPr>
          <p:cNvPr id="18" name="Picture 17">
            <a:extLst>
              <a:ext uri="{FF2B5EF4-FFF2-40B4-BE49-F238E27FC236}">
                <a16:creationId xmlns:a16="http://schemas.microsoft.com/office/drawing/2014/main" id="{624CD617-1F7C-4E0B-9C2F-580B58926BD8}"/>
              </a:ext>
            </a:extLst>
          </p:cNvPr>
          <p:cNvPicPr>
            <a:picLocks noChangeAspect="1"/>
          </p:cNvPicPr>
          <p:nvPr/>
        </p:nvPicPr>
        <p:blipFill>
          <a:blip r:embed="rId5"/>
          <a:stretch>
            <a:fillRect/>
          </a:stretch>
        </p:blipFill>
        <p:spPr>
          <a:xfrm>
            <a:off x="3143311" y="2971800"/>
            <a:ext cx="1752600" cy="2069432"/>
          </a:xfrm>
          <a:prstGeom prst="rect">
            <a:avLst/>
          </a:prstGeom>
        </p:spPr>
      </p:pic>
      <p:sp>
        <p:nvSpPr>
          <p:cNvPr id="19" name="Rectangle: Rounded Corners 18">
            <a:extLst>
              <a:ext uri="{FF2B5EF4-FFF2-40B4-BE49-F238E27FC236}">
                <a16:creationId xmlns:a16="http://schemas.microsoft.com/office/drawing/2014/main" id="{10E5AB04-1909-4D68-AFCB-874EEADAC2B8}"/>
              </a:ext>
            </a:extLst>
          </p:cNvPr>
          <p:cNvSpPr/>
          <p:nvPr/>
        </p:nvSpPr>
        <p:spPr>
          <a:xfrm>
            <a:off x="4999266" y="4848726"/>
            <a:ext cx="1096735" cy="46287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prstClr val="black"/>
                </a:solidFill>
                <a:latin typeface="Calibri" panose="020F0502020204030204"/>
              </a:rPr>
              <a:t>Chimney</a:t>
            </a:r>
          </a:p>
        </p:txBody>
      </p:sp>
      <p:sp>
        <p:nvSpPr>
          <p:cNvPr id="22" name="Rectangle: Rounded Corners 21">
            <a:extLst>
              <a:ext uri="{FF2B5EF4-FFF2-40B4-BE49-F238E27FC236}">
                <a16:creationId xmlns:a16="http://schemas.microsoft.com/office/drawing/2014/main" id="{A8DBE85A-CA46-4FCB-986A-AAC9FA8F1156}"/>
              </a:ext>
            </a:extLst>
          </p:cNvPr>
          <p:cNvSpPr/>
          <p:nvPr/>
        </p:nvSpPr>
        <p:spPr>
          <a:xfrm>
            <a:off x="3282303" y="7697035"/>
            <a:ext cx="2485636" cy="28845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prstClr val="black"/>
                </a:solidFill>
                <a:latin typeface="Calibri" panose="020F0502020204030204"/>
              </a:rPr>
              <a:t>Perforated Distributor </a:t>
            </a:r>
          </a:p>
        </p:txBody>
      </p:sp>
      <p:pic>
        <p:nvPicPr>
          <p:cNvPr id="23" name="Picture 22">
            <a:extLst>
              <a:ext uri="{FF2B5EF4-FFF2-40B4-BE49-F238E27FC236}">
                <a16:creationId xmlns:a16="http://schemas.microsoft.com/office/drawing/2014/main" id="{AE45198C-9CEC-4545-B1A3-274DCF0EB3E0}"/>
              </a:ext>
            </a:extLst>
          </p:cNvPr>
          <p:cNvPicPr>
            <a:picLocks noChangeAspect="1"/>
          </p:cNvPicPr>
          <p:nvPr/>
        </p:nvPicPr>
        <p:blipFill>
          <a:blip r:embed="rId6"/>
          <a:stretch>
            <a:fillRect/>
          </a:stretch>
        </p:blipFill>
        <p:spPr>
          <a:xfrm>
            <a:off x="3724403" y="5759482"/>
            <a:ext cx="1601436" cy="1798670"/>
          </a:xfrm>
          <a:prstGeom prst="rect">
            <a:avLst/>
          </a:prstGeom>
        </p:spPr>
      </p:pic>
      <p:pic>
        <p:nvPicPr>
          <p:cNvPr id="25" name="Picture 24">
            <a:extLst>
              <a:ext uri="{FF2B5EF4-FFF2-40B4-BE49-F238E27FC236}">
                <a16:creationId xmlns:a16="http://schemas.microsoft.com/office/drawing/2014/main" id="{D50AE06F-D074-4CE7-A882-D64A847A7189}"/>
              </a:ext>
            </a:extLst>
          </p:cNvPr>
          <p:cNvPicPr>
            <a:picLocks noChangeAspect="1"/>
          </p:cNvPicPr>
          <p:nvPr/>
        </p:nvPicPr>
        <p:blipFill>
          <a:blip r:embed="rId7"/>
          <a:stretch>
            <a:fillRect/>
          </a:stretch>
        </p:blipFill>
        <p:spPr>
          <a:xfrm>
            <a:off x="8208258" y="1981200"/>
            <a:ext cx="3887948" cy="2069432"/>
          </a:xfrm>
          <a:prstGeom prst="rect">
            <a:avLst/>
          </a:prstGeom>
        </p:spPr>
      </p:pic>
      <p:sp>
        <p:nvSpPr>
          <p:cNvPr id="26" name="Rectangle: Rounded Corners 25">
            <a:extLst>
              <a:ext uri="{FF2B5EF4-FFF2-40B4-BE49-F238E27FC236}">
                <a16:creationId xmlns:a16="http://schemas.microsoft.com/office/drawing/2014/main" id="{E6E63609-68CA-4CA7-9085-EDFF00596C55}"/>
              </a:ext>
            </a:extLst>
          </p:cNvPr>
          <p:cNvSpPr/>
          <p:nvPr/>
        </p:nvSpPr>
        <p:spPr>
          <a:xfrm>
            <a:off x="9526966" y="4050632"/>
            <a:ext cx="2475033" cy="914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prstClr val="black"/>
                </a:solidFill>
                <a:latin typeface="Calibri" panose="020F0502020204030204"/>
              </a:rPr>
              <a:t>Gamma Ray Densitometry (GRD) </a:t>
            </a:r>
          </a:p>
        </p:txBody>
      </p:sp>
      <p:pic>
        <p:nvPicPr>
          <p:cNvPr id="28" name="Picture 27">
            <a:extLst>
              <a:ext uri="{FF2B5EF4-FFF2-40B4-BE49-F238E27FC236}">
                <a16:creationId xmlns:a16="http://schemas.microsoft.com/office/drawing/2014/main" id="{B7852246-A85E-4BF1-AC4C-EA41B316AC3F}"/>
              </a:ext>
            </a:extLst>
          </p:cNvPr>
          <p:cNvPicPr>
            <a:picLocks noChangeAspect="1"/>
          </p:cNvPicPr>
          <p:nvPr/>
        </p:nvPicPr>
        <p:blipFill>
          <a:blip r:embed="rId8"/>
          <a:stretch>
            <a:fillRect/>
          </a:stretch>
        </p:blipFill>
        <p:spPr>
          <a:xfrm>
            <a:off x="7061034" y="3967327"/>
            <a:ext cx="2371725" cy="1924050"/>
          </a:xfrm>
          <a:prstGeom prst="rect">
            <a:avLst/>
          </a:prstGeom>
        </p:spPr>
      </p:pic>
      <p:sp>
        <p:nvSpPr>
          <p:cNvPr id="29" name="Rectangle: Rounded Corners 28">
            <a:extLst>
              <a:ext uri="{FF2B5EF4-FFF2-40B4-BE49-F238E27FC236}">
                <a16:creationId xmlns:a16="http://schemas.microsoft.com/office/drawing/2014/main" id="{1E74D6BE-3022-453D-A546-BAE118250466}"/>
              </a:ext>
            </a:extLst>
          </p:cNvPr>
          <p:cNvSpPr/>
          <p:nvPr/>
        </p:nvSpPr>
        <p:spPr>
          <a:xfrm>
            <a:off x="7097641" y="6034062"/>
            <a:ext cx="2371725" cy="52237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prstClr val="black"/>
                </a:solidFill>
                <a:latin typeface="Calibri" panose="020F0502020204030204"/>
              </a:rPr>
              <a:t>Gamma-ray computed tomography (CT)</a:t>
            </a:r>
          </a:p>
        </p:txBody>
      </p:sp>
      <p:pic>
        <p:nvPicPr>
          <p:cNvPr id="30" name="Picture 29">
            <a:extLst>
              <a:ext uri="{FF2B5EF4-FFF2-40B4-BE49-F238E27FC236}">
                <a16:creationId xmlns:a16="http://schemas.microsoft.com/office/drawing/2014/main" id="{CE310856-8B4E-487E-A5D7-E3A73FD274FE}"/>
              </a:ext>
            </a:extLst>
          </p:cNvPr>
          <p:cNvPicPr>
            <a:picLocks noChangeAspect="1"/>
          </p:cNvPicPr>
          <p:nvPr/>
        </p:nvPicPr>
        <p:blipFill>
          <a:blip r:embed="rId9"/>
          <a:stretch>
            <a:fillRect/>
          </a:stretch>
        </p:blipFill>
        <p:spPr>
          <a:xfrm>
            <a:off x="6651967" y="6512113"/>
            <a:ext cx="2874999" cy="2593942"/>
          </a:xfrm>
          <a:prstGeom prst="rect">
            <a:avLst/>
          </a:prstGeom>
        </p:spPr>
      </p:pic>
      <p:pic>
        <p:nvPicPr>
          <p:cNvPr id="32" name="Picture 31">
            <a:extLst>
              <a:ext uri="{FF2B5EF4-FFF2-40B4-BE49-F238E27FC236}">
                <a16:creationId xmlns:a16="http://schemas.microsoft.com/office/drawing/2014/main" id="{260965C0-EC76-4F1F-81CF-6FBA6E466208}"/>
              </a:ext>
            </a:extLst>
          </p:cNvPr>
          <p:cNvPicPr>
            <a:picLocks noChangeAspect="1"/>
          </p:cNvPicPr>
          <p:nvPr/>
        </p:nvPicPr>
        <p:blipFill>
          <a:blip r:embed="rId10"/>
          <a:stretch>
            <a:fillRect/>
          </a:stretch>
        </p:blipFill>
        <p:spPr>
          <a:xfrm>
            <a:off x="9692920" y="5288598"/>
            <a:ext cx="2143125" cy="2558450"/>
          </a:xfrm>
          <a:prstGeom prst="rect">
            <a:avLst/>
          </a:prstGeom>
        </p:spPr>
      </p:pic>
      <p:sp>
        <p:nvSpPr>
          <p:cNvPr id="24" name="Title 1">
            <a:extLst>
              <a:ext uri="{FF2B5EF4-FFF2-40B4-BE49-F238E27FC236}">
                <a16:creationId xmlns:a16="http://schemas.microsoft.com/office/drawing/2014/main" id="{F1F898BB-4E0D-4CD3-B928-B4943FD91A9E}"/>
              </a:ext>
            </a:extLst>
          </p:cNvPr>
          <p:cNvSpPr txBox="1">
            <a:spLocks/>
          </p:cNvSpPr>
          <p:nvPr/>
        </p:nvSpPr>
        <p:spPr>
          <a:xfrm>
            <a:off x="745728" y="627020"/>
            <a:ext cx="11010841" cy="457199"/>
          </a:xfrm>
          <a:prstGeom prst="rect">
            <a:avLst/>
          </a:prstGeom>
        </p:spPr>
        <p:txBody>
          <a:bodyPr>
            <a:normAutofit/>
          </a:bodyPr>
          <a:lstStyle>
            <a:lvl1pPr algn="ctr" rtl="0" fontAlgn="base">
              <a:spcBef>
                <a:spcPct val="0"/>
              </a:spcBef>
              <a:spcAft>
                <a:spcPct val="0"/>
              </a:spcAft>
              <a:defRPr sz="5867">
                <a:solidFill>
                  <a:schemeClr val="tx2"/>
                </a:solidFill>
                <a:latin typeface="+mj-lt"/>
                <a:ea typeface="+mj-ea"/>
                <a:cs typeface="+mj-cs"/>
              </a:defRPr>
            </a:lvl1pPr>
            <a:lvl2pPr algn="ctr" rtl="0" fontAlgn="base">
              <a:spcBef>
                <a:spcPct val="0"/>
              </a:spcBef>
              <a:spcAft>
                <a:spcPct val="0"/>
              </a:spcAft>
              <a:defRPr sz="5867">
                <a:solidFill>
                  <a:schemeClr val="tx2"/>
                </a:solidFill>
                <a:latin typeface="Arial" pitchFamily="34" charset="0"/>
                <a:cs typeface="Arial" pitchFamily="34" charset="0"/>
              </a:defRPr>
            </a:lvl2pPr>
            <a:lvl3pPr algn="ctr" rtl="0" fontAlgn="base">
              <a:spcBef>
                <a:spcPct val="0"/>
              </a:spcBef>
              <a:spcAft>
                <a:spcPct val="0"/>
              </a:spcAft>
              <a:defRPr sz="5867">
                <a:solidFill>
                  <a:schemeClr val="tx2"/>
                </a:solidFill>
                <a:latin typeface="Arial" pitchFamily="34" charset="0"/>
                <a:cs typeface="Arial" pitchFamily="34" charset="0"/>
              </a:defRPr>
            </a:lvl3pPr>
            <a:lvl4pPr algn="ctr" rtl="0" fontAlgn="base">
              <a:spcBef>
                <a:spcPct val="0"/>
              </a:spcBef>
              <a:spcAft>
                <a:spcPct val="0"/>
              </a:spcAft>
              <a:defRPr sz="5867">
                <a:solidFill>
                  <a:schemeClr val="tx2"/>
                </a:solidFill>
                <a:latin typeface="Arial" pitchFamily="34" charset="0"/>
                <a:cs typeface="Arial" pitchFamily="34" charset="0"/>
              </a:defRPr>
            </a:lvl4pPr>
            <a:lvl5pPr algn="ctr" rtl="0" fontAlgn="base">
              <a:spcBef>
                <a:spcPct val="0"/>
              </a:spcBef>
              <a:spcAft>
                <a:spcPct val="0"/>
              </a:spcAft>
              <a:defRPr sz="5867">
                <a:solidFill>
                  <a:schemeClr val="tx2"/>
                </a:solidFill>
                <a:latin typeface="Arial" pitchFamily="34" charset="0"/>
                <a:cs typeface="Arial" pitchFamily="34" charset="0"/>
              </a:defRPr>
            </a:lvl5pPr>
            <a:lvl6pPr marL="609585" algn="ctr" rtl="0" fontAlgn="base">
              <a:spcBef>
                <a:spcPct val="0"/>
              </a:spcBef>
              <a:spcAft>
                <a:spcPct val="0"/>
              </a:spcAft>
              <a:defRPr sz="5867">
                <a:solidFill>
                  <a:schemeClr val="tx2"/>
                </a:solidFill>
                <a:latin typeface="Arial" pitchFamily="34" charset="0"/>
                <a:cs typeface="Arial" pitchFamily="34" charset="0"/>
              </a:defRPr>
            </a:lvl6pPr>
            <a:lvl7pPr marL="1219170" algn="ctr" rtl="0" fontAlgn="base">
              <a:spcBef>
                <a:spcPct val="0"/>
              </a:spcBef>
              <a:spcAft>
                <a:spcPct val="0"/>
              </a:spcAft>
              <a:defRPr sz="5867">
                <a:solidFill>
                  <a:schemeClr val="tx2"/>
                </a:solidFill>
                <a:latin typeface="Arial" pitchFamily="34" charset="0"/>
                <a:cs typeface="Arial" pitchFamily="34" charset="0"/>
              </a:defRPr>
            </a:lvl7pPr>
            <a:lvl8pPr marL="1828754" algn="ctr" rtl="0" fontAlgn="base">
              <a:spcBef>
                <a:spcPct val="0"/>
              </a:spcBef>
              <a:spcAft>
                <a:spcPct val="0"/>
              </a:spcAft>
              <a:defRPr sz="5867">
                <a:solidFill>
                  <a:schemeClr val="tx2"/>
                </a:solidFill>
                <a:latin typeface="Arial" pitchFamily="34" charset="0"/>
                <a:cs typeface="Arial" pitchFamily="34" charset="0"/>
              </a:defRPr>
            </a:lvl8pPr>
            <a:lvl9pPr marL="2438339" algn="ctr" rtl="0" fontAlgn="base">
              <a:spcBef>
                <a:spcPct val="0"/>
              </a:spcBef>
              <a:spcAft>
                <a:spcPct val="0"/>
              </a:spcAft>
              <a:defRPr sz="5867">
                <a:solidFill>
                  <a:schemeClr val="tx2"/>
                </a:solidFill>
                <a:latin typeface="Arial" pitchFamily="34" charset="0"/>
                <a:cs typeface="Arial" pitchFamily="34" charset="0"/>
              </a:defRPr>
            </a:lvl9pPr>
          </a:lstStyle>
          <a:p>
            <a:r>
              <a:rPr lang="en-US" sz="2000" b="1" kern="0" dirty="0">
                <a:solidFill>
                  <a:srgbClr val="006600"/>
                </a:solidFill>
                <a:latin typeface="Times New Roman" panose="02020603050405020304" pitchFamily="18" charset="0"/>
                <a:cs typeface="Times New Roman" panose="02020603050405020304" pitchFamily="18" charset="0"/>
              </a:rPr>
              <a:t>Studying Oil Hydrotreater Up-flow Packed Bed Reactor Using Advanced Measurement Techniques  </a:t>
            </a:r>
          </a:p>
        </p:txBody>
      </p:sp>
    </p:spTree>
    <p:extLst>
      <p:ext uri="{BB962C8B-B14F-4D97-AF65-F5344CB8AC3E}">
        <p14:creationId xmlns:p14="http://schemas.microsoft.com/office/powerpoint/2010/main" val="39938774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Bent Arrow 13"/>
          <p:cNvSpPr/>
          <p:nvPr/>
        </p:nvSpPr>
        <p:spPr bwMode="auto">
          <a:xfrm flipV="1">
            <a:off x="1625600" y="4854441"/>
            <a:ext cx="2032000" cy="1320800"/>
          </a:xfrm>
          <a:prstGeom prst="ben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599002" rtl="0" eaLnBrk="1" fontAlgn="base" latinLnBrk="0" hangingPunct="1">
              <a:lnSpc>
                <a:spcPct val="100000"/>
              </a:lnSpc>
              <a:spcBef>
                <a:spcPct val="0"/>
              </a:spcBef>
              <a:spcAft>
                <a:spcPct val="0"/>
              </a:spcAft>
              <a:buClr>
                <a:srgbClr val="000000"/>
              </a:buClr>
              <a:buSzPct val="100000"/>
              <a:buFontTx/>
              <a:buNone/>
              <a:tabLst/>
              <a:defRPr/>
            </a:pPr>
            <a:endParaRPr kumimoji="0" lang="en-US" sz="24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15" name="Bent Arrow 14"/>
          <p:cNvSpPr/>
          <p:nvPr/>
        </p:nvSpPr>
        <p:spPr bwMode="auto">
          <a:xfrm>
            <a:off x="1524000" y="2212841"/>
            <a:ext cx="2235200" cy="1320800"/>
          </a:xfrm>
          <a:prstGeom prst="bentArrow">
            <a:avLst>
              <a:gd name="adj1" fmla="val 25000"/>
              <a:gd name="adj2" fmla="val 24145"/>
              <a:gd name="adj3" fmla="val 25000"/>
              <a:gd name="adj4" fmla="val 43750"/>
            </a:avLst>
          </a:prstGeom>
          <a:solidFill>
            <a:srgbClr val="000099"/>
          </a:solidFill>
          <a:ln w="9525" cap="flat" cmpd="sng" algn="ctr">
            <a:solidFill>
              <a:srgbClr val="000099"/>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599002" rtl="0" eaLnBrk="1" fontAlgn="base" latinLnBrk="0" hangingPunct="1">
              <a:lnSpc>
                <a:spcPct val="100000"/>
              </a:lnSpc>
              <a:spcBef>
                <a:spcPct val="0"/>
              </a:spcBef>
              <a:spcAft>
                <a:spcPct val="0"/>
              </a:spcAft>
              <a:buClr>
                <a:srgbClr val="000000"/>
              </a:buClr>
              <a:buSzPct val="100000"/>
              <a:buFontTx/>
              <a:buNone/>
              <a:tabLst/>
              <a:defRPr/>
            </a:pPr>
            <a:endParaRPr kumimoji="0" lang="en-US" sz="24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16" name="TextBox 15"/>
          <p:cNvSpPr txBox="1"/>
          <p:nvPr/>
        </p:nvSpPr>
        <p:spPr>
          <a:xfrm>
            <a:off x="406400" y="3474102"/>
            <a:ext cx="2133600" cy="13236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6600"/>
                </a:solidFill>
                <a:effectLst/>
                <a:uLnTx/>
                <a:uFillTx/>
                <a:latin typeface="Calibri"/>
                <a:ea typeface="+mn-ea"/>
                <a:cs typeface="+mn-cs"/>
              </a:rPr>
              <a:t>Multiple Biomass Feedstock</a:t>
            </a:r>
          </a:p>
        </p:txBody>
      </p:sp>
      <p:sp>
        <p:nvSpPr>
          <p:cNvPr id="17" name="Right Arrow 16"/>
          <p:cNvSpPr/>
          <p:nvPr/>
        </p:nvSpPr>
        <p:spPr bwMode="auto">
          <a:xfrm>
            <a:off x="2336800" y="3763344"/>
            <a:ext cx="1320800" cy="609600"/>
          </a:xfrm>
          <a:prstGeom prst="rightArrow">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599002" rtl="0" eaLnBrk="1" fontAlgn="base" latinLnBrk="0" hangingPunct="1">
              <a:lnSpc>
                <a:spcPct val="100000"/>
              </a:lnSpc>
              <a:spcBef>
                <a:spcPct val="0"/>
              </a:spcBef>
              <a:spcAft>
                <a:spcPct val="0"/>
              </a:spcAft>
              <a:buClr>
                <a:srgbClr val="000000"/>
              </a:buClr>
              <a:buSzPct val="100000"/>
              <a:buFontTx/>
              <a:buNone/>
              <a:tabLst/>
              <a:defRPr/>
            </a:pPr>
            <a:endParaRPr kumimoji="0" lang="en-US" sz="24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18" name="TextBox 17"/>
          <p:cNvSpPr txBox="1"/>
          <p:nvPr/>
        </p:nvSpPr>
        <p:spPr>
          <a:xfrm>
            <a:off x="3860800" y="3677301"/>
            <a:ext cx="1828800" cy="830997"/>
          </a:xfrm>
          <a:prstGeom prst="rect">
            <a:avLst/>
          </a:prstGeom>
          <a:noFill/>
          <a:ln>
            <a:solidFill>
              <a:srgbClr val="000099"/>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600"/>
                </a:solidFill>
                <a:effectLst/>
                <a:uLnTx/>
                <a:uFillTx/>
                <a:latin typeface="Calibri"/>
                <a:ea typeface="+mn-ea"/>
                <a:cs typeface="+mn-cs"/>
              </a:rPr>
              <a:t>Anaerobic Digestion</a:t>
            </a:r>
          </a:p>
        </p:txBody>
      </p:sp>
      <p:sp>
        <p:nvSpPr>
          <p:cNvPr id="19" name="TextBox 18"/>
          <p:cNvSpPr txBox="1"/>
          <p:nvPr/>
        </p:nvSpPr>
        <p:spPr>
          <a:xfrm>
            <a:off x="3860800" y="1950102"/>
            <a:ext cx="3149600" cy="830997"/>
          </a:xfrm>
          <a:prstGeom prst="rect">
            <a:avLst/>
          </a:prstGeom>
          <a:noFill/>
          <a:ln>
            <a:solidFill>
              <a:srgbClr val="008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600"/>
                </a:solidFill>
                <a:effectLst/>
                <a:uLnTx/>
                <a:uFillTx/>
                <a:latin typeface="Calibri"/>
                <a:ea typeface="+mn-ea"/>
                <a:cs typeface="+mn-cs"/>
              </a:rPr>
              <a:t>Sugar Platform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600"/>
                </a:solidFill>
                <a:effectLst/>
                <a:uLnTx/>
                <a:uFillTx/>
                <a:latin typeface="Calibri"/>
                <a:ea typeface="+mn-ea"/>
                <a:cs typeface="+mn-cs"/>
              </a:rPr>
              <a:t>“Biochemical”</a:t>
            </a:r>
          </a:p>
        </p:txBody>
      </p:sp>
      <p:sp>
        <p:nvSpPr>
          <p:cNvPr id="21" name="TextBox 20"/>
          <p:cNvSpPr txBox="1"/>
          <p:nvPr/>
        </p:nvSpPr>
        <p:spPr>
          <a:xfrm>
            <a:off x="3860800" y="5265500"/>
            <a:ext cx="3149600" cy="830997"/>
          </a:xfrm>
          <a:prstGeom prst="rect">
            <a:avLst/>
          </a:prstGeom>
          <a:noFill/>
          <a:ln>
            <a:solidFill>
              <a:srgbClr val="C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600"/>
                </a:solidFill>
                <a:effectLst/>
                <a:uLnTx/>
                <a:uFillTx/>
                <a:latin typeface="Calibri"/>
                <a:ea typeface="+mn-ea"/>
                <a:cs typeface="+mn-cs"/>
              </a:rPr>
              <a:t>Syngas Platform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600"/>
                </a:solidFill>
                <a:effectLst/>
                <a:uLnTx/>
                <a:uFillTx/>
                <a:latin typeface="Calibri"/>
                <a:ea typeface="+mn-ea"/>
                <a:cs typeface="+mn-cs"/>
              </a:rPr>
              <a:t>“Thermochemical”</a:t>
            </a:r>
          </a:p>
        </p:txBody>
      </p:sp>
      <p:sp>
        <p:nvSpPr>
          <p:cNvPr id="22" name="TextBox 21"/>
          <p:cNvSpPr txBox="1"/>
          <p:nvPr/>
        </p:nvSpPr>
        <p:spPr>
          <a:xfrm>
            <a:off x="6299200" y="3628327"/>
            <a:ext cx="2336800" cy="830997"/>
          </a:xfrm>
          <a:prstGeom prst="rect">
            <a:avLst/>
          </a:prstGeom>
          <a:noFill/>
          <a:ln>
            <a:solidFill>
              <a:srgbClr val="000099"/>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600"/>
                </a:solidFill>
                <a:effectLst/>
                <a:uLnTx/>
                <a:uFillTx/>
                <a:latin typeface="Calibri"/>
                <a:ea typeface="+mn-ea"/>
                <a:cs typeface="+mn-cs"/>
              </a:rPr>
              <a:t>Combined Heat &amp; Power</a:t>
            </a:r>
          </a:p>
        </p:txBody>
      </p:sp>
      <p:sp>
        <p:nvSpPr>
          <p:cNvPr id="23" name="Right Arrow 22"/>
          <p:cNvSpPr/>
          <p:nvPr/>
        </p:nvSpPr>
        <p:spPr bwMode="auto">
          <a:xfrm>
            <a:off x="5689600" y="3864944"/>
            <a:ext cx="609600" cy="406400"/>
          </a:xfrm>
          <a:prstGeom prst="rightArrow">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599002" rtl="0" eaLnBrk="1" fontAlgn="base" latinLnBrk="0" hangingPunct="1">
              <a:lnSpc>
                <a:spcPct val="100000"/>
              </a:lnSpc>
              <a:spcBef>
                <a:spcPct val="0"/>
              </a:spcBef>
              <a:spcAft>
                <a:spcPct val="0"/>
              </a:spcAft>
              <a:buClr>
                <a:srgbClr val="000000"/>
              </a:buClr>
              <a:buSzPct val="100000"/>
              <a:buFontTx/>
              <a:buNone/>
              <a:tabLst/>
              <a:defRPr/>
            </a:pPr>
            <a:endParaRPr kumimoji="0" lang="en-US" sz="24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24" name="Down Arrow 23"/>
          <p:cNvSpPr/>
          <p:nvPr/>
        </p:nvSpPr>
        <p:spPr bwMode="auto">
          <a:xfrm>
            <a:off x="6400800" y="2864501"/>
            <a:ext cx="406400" cy="711200"/>
          </a:xfrm>
          <a:prstGeom prst="downArrow">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599002" rtl="0" eaLnBrk="1" fontAlgn="base" latinLnBrk="0" hangingPunct="1">
              <a:lnSpc>
                <a:spcPct val="100000"/>
              </a:lnSpc>
              <a:spcBef>
                <a:spcPct val="0"/>
              </a:spcBef>
              <a:spcAft>
                <a:spcPct val="0"/>
              </a:spcAft>
              <a:buClr>
                <a:srgbClr val="000000"/>
              </a:buClr>
              <a:buSzPct val="100000"/>
              <a:buFontTx/>
              <a:buNone/>
              <a:tabLst/>
              <a:defRPr/>
            </a:pPr>
            <a:endParaRPr kumimoji="0" lang="en-US" sz="24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25" name="Down Arrow 24"/>
          <p:cNvSpPr/>
          <p:nvPr/>
        </p:nvSpPr>
        <p:spPr bwMode="auto">
          <a:xfrm flipV="1">
            <a:off x="6400800" y="4496726"/>
            <a:ext cx="406400" cy="711200"/>
          </a:xfrm>
          <a:prstGeom prst="downArrow">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599002" rtl="0" eaLnBrk="1" fontAlgn="base" latinLnBrk="0" hangingPunct="1">
              <a:lnSpc>
                <a:spcPct val="100000"/>
              </a:lnSpc>
              <a:spcBef>
                <a:spcPct val="0"/>
              </a:spcBef>
              <a:spcAft>
                <a:spcPct val="0"/>
              </a:spcAft>
              <a:buClr>
                <a:srgbClr val="000000"/>
              </a:buClr>
              <a:buSzPct val="100000"/>
              <a:buFontTx/>
              <a:buNone/>
              <a:tabLst/>
              <a:defRPr/>
            </a:pPr>
            <a:endParaRPr kumimoji="0" lang="en-US" sz="24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26" name="TextBox 25"/>
          <p:cNvSpPr txBox="1"/>
          <p:nvPr/>
        </p:nvSpPr>
        <p:spPr>
          <a:xfrm>
            <a:off x="4876800" y="4746935"/>
            <a:ext cx="1625600" cy="4205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C00000"/>
                </a:solidFill>
                <a:effectLst/>
                <a:uLnTx/>
                <a:uFillTx/>
                <a:latin typeface="Calibri"/>
                <a:ea typeface="+mn-ea"/>
                <a:cs typeface="+mn-cs"/>
              </a:rPr>
              <a:t>Clean Gas</a:t>
            </a:r>
          </a:p>
        </p:txBody>
      </p:sp>
      <p:sp>
        <p:nvSpPr>
          <p:cNvPr id="27" name="TextBox 26"/>
          <p:cNvSpPr txBox="1"/>
          <p:nvPr/>
        </p:nvSpPr>
        <p:spPr>
          <a:xfrm>
            <a:off x="4876800" y="2966102"/>
            <a:ext cx="1524000" cy="4205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000099"/>
                </a:solidFill>
                <a:effectLst/>
                <a:uLnTx/>
                <a:uFillTx/>
                <a:latin typeface="Calibri"/>
                <a:ea typeface="+mn-ea"/>
                <a:cs typeface="+mn-cs"/>
              </a:rPr>
              <a:t>Residues</a:t>
            </a:r>
          </a:p>
        </p:txBody>
      </p:sp>
      <p:sp>
        <p:nvSpPr>
          <p:cNvPr id="28" name="Down Arrow 27"/>
          <p:cNvSpPr/>
          <p:nvPr/>
        </p:nvSpPr>
        <p:spPr bwMode="auto">
          <a:xfrm>
            <a:off x="4064000" y="4591701"/>
            <a:ext cx="406400" cy="609600"/>
          </a:xfrm>
          <a:prstGeom prst="downArrow">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599002" rtl="0" eaLnBrk="1" fontAlgn="base" latinLnBrk="0" hangingPunct="1">
              <a:lnSpc>
                <a:spcPct val="100000"/>
              </a:lnSpc>
              <a:spcBef>
                <a:spcPct val="0"/>
              </a:spcBef>
              <a:spcAft>
                <a:spcPct val="0"/>
              </a:spcAft>
              <a:buClr>
                <a:srgbClr val="000000"/>
              </a:buClr>
              <a:buSzPct val="100000"/>
              <a:buFontTx/>
              <a:buNone/>
              <a:tabLst/>
              <a:defRPr/>
            </a:pPr>
            <a:endParaRPr kumimoji="0" lang="en-US" sz="24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29" name="TextBox 28"/>
          <p:cNvSpPr txBox="1"/>
          <p:nvPr/>
        </p:nvSpPr>
        <p:spPr>
          <a:xfrm>
            <a:off x="9136416" y="3434346"/>
            <a:ext cx="2368646" cy="1200329"/>
          </a:xfrm>
          <a:prstGeom prst="rect">
            <a:avLst/>
          </a:prstGeom>
          <a:noFill/>
          <a:ln>
            <a:solidFill>
              <a:srgbClr val="C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a:ea typeface="+mn-ea"/>
                <a:cs typeface="+mn-cs"/>
              </a:rPr>
              <a:t>Fuels, Chemicals, Products, Food, &amp; Feed</a:t>
            </a:r>
          </a:p>
        </p:txBody>
      </p:sp>
      <p:sp>
        <p:nvSpPr>
          <p:cNvPr id="30" name="Bent Arrow 29"/>
          <p:cNvSpPr/>
          <p:nvPr/>
        </p:nvSpPr>
        <p:spPr bwMode="auto">
          <a:xfrm rot="5400000" flipH="1">
            <a:off x="8280400" y="3833690"/>
            <a:ext cx="914400" cy="3048000"/>
          </a:xfrm>
          <a:prstGeom prst="bentArrow">
            <a:avLst>
              <a:gd name="adj1" fmla="val 26389"/>
              <a:gd name="adj2" fmla="val 25000"/>
              <a:gd name="adj3" fmla="val 25000"/>
              <a:gd name="adj4" fmla="val 38812"/>
            </a:avLst>
          </a:prstGeom>
          <a:solidFill>
            <a:srgbClr val="66FF33"/>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599002" rtl="0" eaLnBrk="1" fontAlgn="base" latinLnBrk="0" hangingPunct="1">
              <a:lnSpc>
                <a:spcPct val="100000"/>
              </a:lnSpc>
              <a:spcBef>
                <a:spcPct val="0"/>
              </a:spcBef>
              <a:spcAft>
                <a:spcPct val="0"/>
              </a:spcAft>
              <a:buClr>
                <a:srgbClr val="000000"/>
              </a:buClr>
              <a:buSzPct val="100000"/>
              <a:buFontTx/>
              <a:buNone/>
              <a:tabLst/>
              <a:defRPr/>
            </a:pPr>
            <a:endParaRPr kumimoji="0" lang="en-US" sz="24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31" name="Bent Arrow 30"/>
          <p:cNvSpPr/>
          <p:nvPr/>
        </p:nvSpPr>
        <p:spPr bwMode="auto">
          <a:xfrm rot="16200000" flipH="1" flipV="1">
            <a:off x="8280400" y="1241734"/>
            <a:ext cx="914400" cy="3048000"/>
          </a:xfrm>
          <a:prstGeom prst="bentArrow">
            <a:avLst>
              <a:gd name="adj1" fmla="val 26389"/>
              <a:gd name="adj2" fmla="val 25000"/>
              <a:gd name="adj3" fmla="val 25000"/>
              <a:gd name="adj4" fmla="val 38812"/>
            </a:avLst>
          </a:prstGeom>
          <a:solidFill>
            <a:srgbClr val="66FF33"/>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599002" rtl="0" eaLnBrk="1" fontAlgn="base" latinLnBrk="0" hangingPunct="1">
              <a:lnSpc>
                <a:spcPct val="100000"/>
              </a:lnSpc>
              <a:spcBef>
                <a:spcPct val="0"/>
              </a:spcBef>
              <a:spcAft>
                <a:spcPct val="0"/>
              </a:spcAft>
              <a:buClr>
                <a:srgbClr val="000000"/>
              </a:buClr>
              <a:buSzPct val="100000"/>
              <a:buFontTx/>
              <a:buNone/>
              <a:tabLst/>
              <a:defRPr/>
            </a:pPr>
            <a:endParaRPr kumimoji="0" lang="en-US" sz="24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32" name="TextBox 31"/>
          <p:cNvSpPr txBox="1"/>
          <p:nvPr/>
        </p:nvSpPr>
        <p:spPr>
          <a:xfrm>
            <a:off x="8026400" y="1720167"/>
            <a:ext cx="3454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8000"/>
                </a:solidFill>
                <a:effectLst/>
                <a:uLnTx/>
                <a:uFillTx/>
                <a:latin typeface="Calibri"/>
                <a:ea typeface="+mn-ea"/>
                <a:cs typeface="+mn-cs"/>
              </a:rPr>
              <a:t>Sugar Feedstock</a:t>
            </a:r>
          </a:p>
        </p:txBody>
      </p:sp>
      <p:sp>
        <p:nvSpPr>
          <p:cNvPr id="33" name="TextBox 32"/>
          <p:cNvSpPr txBox="1"/>
          <p:nvPr/>
        </p:nvSpPr>
        <p:spPr>
          <a:xfrm>
            <a:off x="8229600" y="5922555"/>
            <a:ext cx="27432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8000"/>
                </a:solidFill>
                <a:effectLst/>
                <a:uLnTx/>
                <a:uFillTx/>
                <a:latin typeface="Calibri"/>
                <a:ea typeface="+mn-ea"/>
                <a:cs typeface="+mn-cs"/>
              </a:rPr>
              <a:t>Conditioned Gas</a:t>
            </a:r>
          </a:p>
        </p:txBody>
      </p:sp>
      <p:sp>
        <p:nvSpPr>
          <p:cNvPr id="34" name="Rectangle 33"/>
          <p:cNvSpPr/>
          <p:nvPr/>
        </p:nvSpPr>
        <p:spPr bwMode="auto">
          <a:xfrm>
            <a:off x="9245600" y="8026400"/>
            <a:ext cx="2844800" cy="1016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599002" rtl="0" eaLnBrk="1" fontAlgn="base" latinLnBrk="0" hangingPunct="1">
              <a:lnSpc>
                <a:spcPct val="100000"/>
              </a:lnSpc>
              <a:spcBef>
                <a:spcPct val="0"/>
              </a:spcBef>
              <a:spcAft>
                <a:spcPct val="0"/>
              </a:spcAft>
              <a:buClr>
                <a:srgbClr val="000000"/>
              </a:buClr>
              <a:buSzPct val="100000"/>
              <a:buFontTx/>
              <a:buNone/>
              <a:tabLst/>
              <a:defRPr/>
            </a:pPr>
            <a:endParaRPr kumimoji="0" lang="en-US" sz="24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35" name="TextBox 34"/>
          <p:cNvSpPr txBox="1"/>
          <p:nvPr/>
        </p:nvSpPr>
        <p:spPr>
          <a:xfrm>
            <a:off x="1957691" y="865876"/>
            <a:ext cx="8128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8000"/>
                </a:solidFill>
                <a:effectLst/>
                <a:uLnTx/>
                <a:uFillTx/>
                <a:latin typeface="Calibri"/>
                <a:ea typeface="+mn-ea"/>
                <a:cs typeface="+mn-cs"/>
              </a:rPr>
              <a:t>Concept of Integrated Bio-Refinery</a:t>
            </a:r>
          </a:p>
        </p:txBody>
      </p:sp>
      <p:sp>
        <p:nvSpPr>
          <p:cNvPr id="36" name="Text Box 5"/>
          <p:cNvSpPr txBox="1">
            <a:spLocks noChangeArrowheads="1"/>
          </p:cNvSpPr>
          <p:nvPr/>
        </p:nvSpPr>
        <p:spPr bwMode="auto">
          <a:xfrm>
            <a:off x="136478" y="6730250"/>
            <a:ext cx="11969089" cy="707886"/>
          </a:xfrm>
          <a:prstGeom prst="rect">
            <a:avLst/>
          </a:prstGeom>
          <a:noFill/>
          <a:ln w="12700">
            <a:noFill/>
            <a:miter lim="800000"/>
            <a:headEnd type="none" w="sm" len="sm"/>
            <a:tailEnd type="none" w="sm" len="sm"/>
          </a:ln>
          <a:effectLst/>
        </p:spPr>
        <p:txBody>
          <a:bodyPr wrap="square">
            <a:spAutoFit/>
          </a:bodyPr>
          <a:lstStyle/>
          <a:p>
            <a:pPr marL="342900" marR="0" lvl="0" indent="-342900" algn="l" defTabSz="914400" rtl="0" eaLnBrk="1" fontAlgn="auto" latinLnBrk="0" hangingPunct="1">
              <a:lnSpc>
                <a:spcPct val="100000"/>
              </a:lnSpc>
              <a:spcBef>
                <a:spcPct val="50000"/>
              </a:spcBef>
              <a:spcAft>
                <a:spcPts val="0"/>
              </a:spcAft>
              <a:buClrTx/>
              <a:buSzTx/>
              <a:buFont typeface="Wingdings" panose="05000000000000000000" pitchFamily="2" charset="2"/>
              <a:buChar char="q"/>
              <a:tabLst>
                <a:tab pos="287338" algn="l"/>
                <a:tab pos="341313" algn="l"/>
              </a:tabLst>
              <a:defRPr/>
            </a:pPr>
            <a:r>
              <a:rPr kumimoji="0" lang="en-US" sz="2000" b="1" i="0" u="sng" strike="noStrike" kern="1200" cap="none" spc="0" normalizeH="0" baseline="0" noProof="0" dirty="0">
                <a:ln>
                  <a:noFill/>
                </a:ln>
                <a:solidFill>
                  <a:srgbClr val="CC0000"/>
                </a:solidFill>
                <a:effectLst/>
                <a:uLnTx/>
                <a:uFillTx/>
                <a:latin typeface="Calibri"/>
                <a:ea typeface="+mn-ea"/>
                <a:cs typeface="+mn-cs"/>
              </a:rPr>
              <a:t>Integrated Bio refineries (IBRs) </a:t>
            </a:r>
            <a:r>
              <a:rPr kumimoji="0" lang="en-US" sz="2000" b="0" i="0" u="none" strike="noStrike" kern="1200" cap="none" spc="0" normalizeH="0" baseline="0" noProof="0" dirty="0">
                <a:ln>
                  <a:noFill/>
                </a:ln>
                <a:solidFill>
                  <a:srgbClr val="CC0000"/>
                </a:solidFill>
                <a:effectLst/>
                <a:uLnTx/>
                <a:uFillTx/>
                <a:latin typeface="Calibri"/>
                <a:ea typeface="+mn-ea"/>
                <a:cs typeface="+mn-cs"/>
              </a:rPr>
              <a:t>are the </a:t>
            </a:r>
            <a:r>
              <a:rPr kumimoji="0" lang="en-US" sz="2000" b="1" i="0" u="sng" strike="noStrike" kern="1200" cap="none" spc="0" normalizeH="0" baseline="0" noProof="0" dirty="0">
                <a:ln>
                  <a:noFill/>
                </a:ln>
                <a:solidFill>
                  <a:srgbClr val="CC0000"/>
                </a:solidFill>
                <a:effectLst/>
                <a:uLnTx/>
                <a:uFillTx/>
                <a:latin typeface="Calibri"/>
                <a:ea typeface="+mn-ea"/>
                <a:cs typeface="+mn-cs"/>
              </a:rPr>
              <a:t>bio equivalent </a:t>
            </a:r>
            <a:r>
              <a:rPr kumimoji="0" lang="en-US" sz="2000" b="0" i="0" u="none" strike="noStrike" kern="1200" cap="none" spc="0" normalizeH="0" baseline="0" noProof="0" dirty="0">
                <a:ln>
                  <a:noFill/>
                </a:ln>
                <a:solidFill>
                  <a:srgbClr val="CC0000"/>
                </a:solidFill>
                <a:effectLst/>
                <a:uLnTx/>
                <a:uFillTx/>
                <a:latin typeface="Calibri"/>
                <a:ea typeface="+mn-ea"/>
                <a:cs typeface="+mn-cs"/>
              </a:rPr>
              <a:t>of petroleum refineries, petrochemical complexes and other chemical/biochemical industries</a:t>
            </a:r>
          </a:p>
        </p:txBody>
      </p:sp>
      <p:sp>
        <p:nvSpPr>
          <p:cNvPr id="37" name="Text Box 5"/>
          <p:cNvSpPr txBox="1">
            <a:spLocks noChangeArrowheads="1"/>
          </p:cNvSpPr>
          <p:nvPr/>
        </p:nvSpPr>
        <p:spPr bwMode="auto">
          <a:xfrm>
            <a:off x="136478" y="7455263"/>
            <a:ext cx="11944823" cy="1015663"/>
          </a:xfrm>
          <a:prstGeom prst="rect">
            <a:avLst/>
          </a:prstGeom>
          <a:noFill/>
          <a:ln w="12700">
            <a:noFill/>
            <a:miter lim="800000"/>
            <a:headEnd type="none" w="sm" len="sm"/>
            <a:tailEnd type="none" w="sm" len="sm"/>
          </a:ln>
          <a:effectLst/>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000" b="0" i="0" u="none" strike="noStrike" kern="1200" cap="none" spc="0" normalizeH="0" baseline="0" noProof="0" dirty="0">
                <a:ln>
                  <a:noFill/>
                </a:ln>
                <a:solidFill>
                  <a:srgbClr val="CC0000"/>
                </a:solidFill>
                <a:effectLst/>
                <a:uLnTx/>
                <a:uFillTx/>
                <a:latin typeface="Calibri"/>
                <a:ea typeface="+mn-ea"/>
                <a:cs typeface="+mn-cs"/>
              </a:rPr>
              <a:t>The IBR is an integration of processes and technologies that use multiple biomass feedstock from farm, public and ranch lands to produce marketable energy, fuels, products, and feed while achieving net zero CO</a:t>
            </a:r>
            <a:r>
              <a:rPr kumimoji="0" lang="en-US" sz="1800" b="0" i="0" u="none" strike="noStrike" kern="1200" cap="none" spc="0" normalizeH="0" baseline="0" noProof="0" dirty="0">
                <a:ln>
                  <a:noFill/>
                </a:ln>
                <a:solidFill>
                  <a:srgbClr val="CC0000"/>
                </a:solidFill>
                <a:effectLst/>
                <a:uLnTx/>
                <a:uFillTx/>
                <a:latin typeface="Calibri"/>
                <a:ea typeface="+mn-ea"/>
                <a:cs typeface="+mn-cs"/>
              </a:rPr>
              <a:t>2 </a:t>
            </a:r>
            <a:r>
              <a:rPr kumimoji="0" lang="en-US" sz="2000" b="0" i="0" u="none" strike="noStrike" kern="1200" cap="none" spc="0" normalizeH="0" baseline="0" noProof="0" dirty="0">
                <a:ln>
                  <a:noFill/>
                </a:ln>
                <a:solidFill>
                  <a:srgbClr val="CC0000"/>
                </a:solidFill>
                <a:effectLst/>
                <a:uLnTx/>
                <a:uFillTx/>
                <a:latin typeface="Calibri"/>
                <a:ea typeface="+mn-ea"/>
                <a:cs typeface="+mn-cs"/>
              </a:rPr>
              <a:t>emission</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extBox 1"/>
          <p:cNvSpPr txBox="1"/>
          <p:nvPr/>
        </p:nvSpPr>
        <p:spPr>
          <a:xfrm>
            <a:off x="2257941" y="1314171"/>
            <a:ext cx="81280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a:ea typeface="+mn-ea"/>
                <a:cs typeface="+mn-cs"/>
              </a:rPr>
              <a:t>Integrating Industrial and Environmental Biotechnology and Bioenergy</a:t>
            </a:r>
          </a:p>
        </p:txBody>
      </p:sp>
    </p:spTree>
    <p:extLst>
      <p:ext uri="{BB962C8B-B14F-4D97-AF65-F5344CB8AC3E}">
        <p14:creationId xmlns:p14="http://schemas.microsoft.com/office/powerpoint/2010/main" val="33863810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241839" y="122834"/>
            <a:ext cx="3831298" cy="2577183"/>
          </a:xfrm>
          <a:prstGeom prst="rect">
            <a:avLst/>
          </a:prstGeom>
        </p:spPr>
      </p:pic>
      <p:pic>
        <p:nvPicPr>
          <p:cNvPr id="4" name="Picture 3"/>
          <p:cNvPicPr>
            <a:picLocks noChangeAspect="1"/>
          </p:cNvPicPr>
          <p:nvPr/>
        </p:nvPicPr>
        <p:blipFill>
          <a:blip r:embed="rId3"/>
          <a:stretch>
            <a:fillRect/>
          </a:stretch>
        </p:blipFill>
        <p:spPr>
          <a:xfrm>
            <a:off x="0" y="2483893"/>
            <a:ext cx="7226225" cy="4691413"/>
          </a:xfrm>
          <a:prstGeom prst="rect">
            <a:avLst/>
          </a:prstGeom>
        </p:spPr>
      </p:pic>
      <p:pic>
        <p:nvPicPr>
          <p:cNvPr id="7" name="Picture 6"/>
          <p:cNvPicPr>
            <a:picLocks noChangeAspect="1"/>
          </p:cNvPicPr>
          <p:nvPr/>
        </p:nvPicPr>
        <p:blipFill>
          <a:blip r:embed="rId4"/>
          <a:stretch>
            <a:fillRect/>
          </a:stretch>
        </p:blipFill>
        <p:spPr>
          <a:xfrm>
            <a:off x="148252" y="7175306"/>
            <a:ext cx="2986037" cy="1842448"/>
          </a:xfrm>
          <a:prstGeom prst="rect">
            <a:avLst/>
          </a:prstGeom>
        </p:spPr>
      </p:pic>
      <p:sp>
        <p:nvSpPr>
          <p:cNvPr id="8" name="TextBox 7"/>
          <p:cNvSpPr txBox="1"/>
          <p:nvPr/>
        </p:nvSpPr>
        <p:spPr>
          <a:xfrm>
            <a:off x="5172504" y="449404"/>
            <a:ext cx="1719618" cy="923330"/>
          </a:xfrm>
          <a:prstGeom prst="rect">
            <a:avLst/>
          </a:prstGeom>
          <a:noFill/>
        </p:spPr>
        <p:txBody>
          <a:bodyPr wrap="square" rtlCol="0">
            <a:spAutoFit/>
          </a:bodyPr>
          <a:lstStyle/>
          <a:p>
            <a:r>
              <a:rPr lang="en-US" b="1" dirty="0">
                <a:solidFill>
                  <a:srgbClr val="C00000"/>
                </a:solidFill>
              </a:rPr>
              <a:t>Advancing Microalgae Culturing</a:t>
            </a:r>
          </a:p>
        </p:txBody>
      </p:sp>
      <p:pic>
        <p:nvPicPr>
          <p:cNvPr id="6" name="Picture 5"/>
          <p:cNvPicPr>
            <a:picLocks noChangeAspect="1"/>
          </p:cNvPicPr>
          <p:nvPr/>
        </p:nvPicPr>
        <p:blipFill>
          <a:blip r:embed="rId5"/>
          <a:stretch>
            <a:fillRect/>
          </a:stretch>
        </p:blipFill>
        <p:spPr>
          <a:xfrm>
            <a:off x="54591" y="44608"/>
            <a:ext cx="4847299" cy="2439285"/>
          </a:xfrm>
          <a:prstGeom prst="rect">
            <a:avLst/>
          </a:prstGeom>
        </p:spPr>
      </p:pic>
      <p:sp>
        <p:nvSpPr>
          <p:cNvPr id="11" name="TextBox 10"/>
          <p:cNvSpPr txBox="1"/>
          <p:nvPr/>
        </p:nvSpPr>
        <p:spPr>
          <a:xfrm>
            <a:off x="4954140" y="1494430"/>
            <a:ext cx="2210937" cy="584775"/>
          </a:xfrm>
          <a:prstGeom prst="rect">
            <a:avLst/>
          </a:prstGeom>
          <a:noFill/>
        </p:spPr>
        <p:txBody>
          <a:bodyPr wrap="square" rtlCol="0">
            <a:spAutoFit/>
          </a:bodyPr>
          <a:lstStyle/>
          <a:p>
            <a:r>
              <a:rPr lang="en-US" sz="1600" b="1" dirty="0">
                <a:solidFill>
                  <a:srgbClr val="006600"/>
                </a:solidFill>
              </a:rPr>
              <a:t>Selected Summary</a:t>
            </a:r>
          </a:p>
          <a:p>
            <a:r>
              <a:rPr lang="en-US" sz="1600" b="1" dirty="0">
                <a:solidFill>
                  <a:srgbClr val="006600"/>
                </a:solidFill>
              </a:rPr>
              <a:t>@ Glance </a:t>
            </a:r>
          </a:p>
        </p:txBody>
      </p:sp>
      <p:pic>
        <p:nvPicPr>
          <p:cNvPr id="12" name="Picture 11"/>
          <p:cNvPicPr>
            <a:picLocks noChangeAspect="1"/>
          </p:cNvPicPr>
          <p:nvPr/>
        </p:nvPicPr>
        <p:blipFill>
          <a:blip r:embed="rId6"/>
          <a:stretch>
            <a:fillRect/>
          </a:stretch>
        </p:blipFill>
        <p:spPr>
          <a:xfrm>
            <a:off x="3140281" y="7015166"/>
            <a:ext cx="3059185" cy="2044060"/>
          </a:xfrm>
          <a:prstGeom prst="rect">
            <a:avLst/>
          </a:prstGeom>
        </p:spPr>
      </p:pic>
      <p:pic>
        <p:nvPicPr>
          <p:cNvPr id="13" name="Picture 12"/>
          <p:cNvPicPr>
            <a:picLocks noChangeAspect="1"/>
          </p:cNvPicPr>
          <p:nvPr/>
        </p:nvPicPr>
        <p:blipFill>
          <a:blip r:embed="rId7"/>
          <a:stretch>
            <a:fillRect/>
          </a:stretch>
        </p:blipFill>
        <p:spPr>
          <a:xfrm>
            <a:off x="6181095" y="5334559"/>
            <a:ext cx="3044651" cy="2193887"/>
          </a:xfrm>
          <a:prstGeom prst="rect">
            <a:avLst/>
          </a:prstGeom>
        </p:spPr>
      </p:pic>
      <p:pic>
        <p:nvPicPr>
          <p:cNvPr id="14" name="Picture 13"/>
          <p:cNvPicPr>
            <a:picLocks noChangeAspect="1"/>
          </p:cNvPicPr>
          <p:nvPr/>
        </p:nvPicPr>
        <p:blipFill>
          <a:blip r:embed="rId8"/>
          <a:stretch>
            <a:fillRect/>
          </a:stretch>
        </p:blipFill>
        <p:spPr>
          <a:xfrm>
            <a:off x="5971734" y="7448648"/>
            <a:ext cx="2446567" cy="1695351"/>
          </a:xfrm>
          <a:prstGeom prst="rect">
            <a:avLst/>
          </a:prstGeom>
        </p:spPr>
      </p:pic>
      <p:pic>
        <p:nvPicPr>
          <p:cNvPr id="15" name="Picture 14"/>
          <p:cNvPicPr>
            <a:picLocks noChangeAspect="1"/>
          </p:cNvPicPr>
          <p:nvPr/>
        </p:nvPicPr>
        <p:blipFill>
          <a:blip r:embed="rId9"/>
          <a:stretch>
            <a:fillRect/>
          </a:stretch>
        </p:blipFill>
        <p:spPr>
          <a:xfrm>
            <a:off x="8627661" y="7347161"/>
            <a:ext cx="2557331" cy="1729105"/>
          </a:xfrm>
          <a:prstGeom prst="rect">
            <a:avLst/>
          </a:prstGeom>
        </p:spPr>
      </p:pic>
      <p:pic>
        <p:nvPicPr>
          <p:cNvPr id="16" name="Picture 15"/>
          <p:cNvPicPr>
            <a:picLocks noChangeAspect="1"/>
          </p:cNvPicPr>
          <p:nvPr/>
        </p:nvPicPr>
        <p:blipFill>
          <a:blip r:embed="rId10"/>
          <a:stretch>
            <a:fillRect/>
          </a:stretch>
        </p:blipFill>
        <p:spPr>
          <a:xfrm>
            <a:off x="9364510" y="5539277"/>
            <a:ext cx="2664842" cy="1768458"/>
          </a:xfrm>
          <a:prstGeom prst="rect">
            <a:avLst/>
          </a:prstGeom>
        </p:spPr>
      </p:pic>
      <p:pic>
        <p:nvPicPr>
          <p:cNvPr id="17" name="Picture 16"/>
          <p:cNvPicPr>
            <a:picLocks noChangeAspect="1"/>
          </p:cNvPicPr>
          <p:nvPr/>
        </p:nvPicPr>
        <p:blipFill>
          <a:blip r:embed="rId11"/>
          <a:stretch>
            <a:fillRect/>
          </a:stretch>
        </p:blipFill>
        <p:spPr>
          <a:xfrm>
            <a:off x="8461373" y="2243700"/>
            <a:ext cx="1528745" cy="2017442"/>
          </a:xfrm>
          <a:prstGeom prst="rect">
            <a:avLst/>
          </a:prstGeom>
        </p:spPr>
      </p:pic>
      <p:pic>
        <p:nvPicPr>
          <p:cNvPr id="18" name="Picture 17"/>
          <p:cNvPicPr>
            <a:picLocks noChangeAspect="1"/>
          </p:cNvPicPr>
          <p:nvPr/>
        </p:nvPicPr>
        <p:blipFill>
          <a:blip r:embed="rId12"/>
          <a:stretch>
            <a:fillRect/>
          </a:stretch>
        </p:blipFill>
        <p:spPr>
          <a:xfrm>
            <a:off x="7241839" y="2296867"/>
            <a:ext cx="1195213" cy="2192955"/>
          </a:xfrm>
          <a:prstGeom prst="rect">
            <a:avLst/>
          </a:prstGeom>
        </p:spPr>
      </p:pic>
      <p:pic>
        <p:nvPicPr>
          <p:cNvPr id="19" name="Picture 18"/>
          <p:cNvPicPr>
            <a:picLocks noChangeAspect="1"/>
          </p:cNvPicPr>
          <p:nvPr/>
        </p:nvPicPr>
        <p:blipFill>
          <a:blip r:embed="rId13"/>
          <a:stretch>
            <a:fillRect/>
          </a:stretch>
        </p:blipFill>
        <p:spPr>
          <a:xfrm>
            <a:off x="9947967" y="2267725"/>
            <a:ext cx="2244033" cy="1515180"/>
          </a:xfrm>
          <a:prstGeom prst="rect">
            <a:avLst/>
          </a:prstGeom>
        </p:spPr>
      </p:pic>
      <p:pic>
        <p:nvPicPr>
          <p:cNvPr id="20" name="Picture 19"/>
          <p:cNvPicPr>
            <a:picLocks noChangeAspect="1"/>
          </p:cNvPicPr>
          <p:nvPr/>
        </p:nvPicPr>
        <p:blipFill>
          <a:blip r:embed="rId14"/>
          <a:stretch>
            <a:fillRect/>
          </a:stretch>
        </p:blipFill>
        <p:spPr>
          <a:xfrm>
            <a:off x="9362308" y="3854327"/>
            <a:ext cx="2829692" cy="1689955"/>
          </a:xfrm>
          <a:prstGeom prst="rect">
            <a:avLst/>
          </a:prstGeom>
        </p:spPr>
      </p:pic>
      <p:pic>
        <p:nvPicPr>
          <p:cNvPr id="21" name="Picture 20"/>
          <p:cNvPicPr>
            <a:picLocks noChangeAspect="1"/>
          </p:cNvPicPr>
          <p:nvPr/>
        </p:nvPicPr>
        <p:blipFill>
          <a:blip r:embed="rId15"/>
          <a:stretch>
            <a:fillRect/>
          </a:stretch>
        </p:blipFill>
        <p:spPr>
          <a:xfrm>
            <a:off x="11184993" y="144988"/>
            <a:ext cx="898951" cy="2003176"/>
          </a:xfrm>
          <a:prstGeom prst="rect">
            <a:avLst/>
          </a:prstGeom>
        </p:spPr>
      </p:pic>
      <p:pic>
        <p:nvPicPr>
          <p:cNvPr id="22" name="Picture 21"/>
          <p:cNvPicPr>
            <a:picLocks noChangeAspect="1"/>
          </p:cNvPicPr>
          <p:nvPr/>
        </p:nvPicPr>
        <p:blipFill>
          <a:blip r:embed="rId16"/>
          <a:stretch>
            <a:fillRect/>
          </a:stretch>
        </p:blipFill>
        <p:spPr>
          <a:xfrm>
            <a:off x="7450860" y="4442228"/>
            <a:ext cx="1911448" cy="863644"/>
          </a:xfrm>
          <a:prstGeom prst="rect">
            <a:avLst/>
          </a:prstGeom>
        </p:spPr>
      </p:pic>
    </p:spTree>
    <p:extLst>
      <p:ext uri="{BB962C8B-B14F-4D97-AF65-F5344CB8AC3E}">
        <p14:creationId xmlns:p14="http://schemas.microsoft.com/office/powerpoint/2010/main" val="33582008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5913" y="119211"/>
            <a:ext cx="4039650" cy="1523070"/>
          </a:xfrm>
          <a:prstGeom prst="rect">
            <a:avLst/>
          </a:prstGeom>
        </p:spPr>
      </p:pic>
      <p:pic>
        <p:nvPicPr>
          <p:cNvPr id="3" name="Picture 2"/>
          <p:cNvPicPr>
            <a:picLocks noChangeAspect="1"/>
          </p:cNvPicPr>
          <p:nvPr/>
        </p:nvPicPr>
        <p:blipFill>
          <a:blip r:embed="rId3"/>
          <a:stretch>
            <a:fillRect/>
          </a:stretch>
        </p:blipFill>
        <p:spPr>
          <a:xfrm>
            <a:off x="4084187" y="119211"/>
            <a:ext cx="1652077" cy="1583950"/>
          </a:xfrm>
          <a:prstGeom prst="rect">
            <a:avLst/>
          </a:prstGeom>
        </p:spPr>
      </p:pic>
      <p:pic>
        <p:nvPicPr>
          <p:cNvPr id="4" name="Picture 3"/>
          <p:cNvPicPr>
            <a:picLocks noChangeAspect="1"/>
          </p:cNvPicPr>
          <p:nvPr/>
        </p:nvPicPr>
        <p:blipFill>
          <a:blip r:embed="rId4"/>
          <a:stretch>
            <a:fillRect/>
          </a:stretch>
        </p:blipFill>
        <p:spPr>
          <a:xfrm>
            <a:off x="6245033" y="136479"/>
            <a:ext cx="5671072" cy="4289489"/>
          </a:xfrm>
          <a:prstGeom prst="rect">
            <a:avLst/>
          </a:prstGeom>
        </p:spPr>
      </p:pic>
      <p:pic>
        <p:nvPicPr>
          <p:cNvPr id="5" name="Picture 4"/>
          <p:cNvPicPr>
            <a:picLocks noChangeAspect="1"/>
          </p:cNvPicPr>
          <p:nvPr/>
        </p:nvPicPr>
        <p:blipFill>
          <a:blip r:embed="rId5"/>
          <a:stretch>
            <a:fillRect/>
          </a:stretch>
        </p:blipFill>
        <p:spPr>
          <a:xfrm>
            <a:off x="235913" y="1776227"/>
            <a:ext cx="4476308" cy="3335389"/>
          </a:xfrm>
          <a:prstGeom prst="rect">
            <a:avLst/>
          </a:prstGeom>
        </p:spPr>
      </p:pic>
      <p:sp>
        <p:nvSpPr>
          <p:cNvPr id="6" name="TextBox 5"/>
          <p:cNvSpPr txBox="1"/>
          <p:nvPr/>
        </p:nvSpPr>
        <p:spPr>
          <a:xfrm>
            <a:off x="2579410" y="1073381"/>
            <a:ext cx="818866" cy="369332"/>
          </a:xfrm>
          <a:prstGeom prst="rect">
            <a:avLst/>
          </a:prstGeom>
          <a:noFill/>
        </p:spPr>
        <p:txBody>
          <a:bodyPr wrap="square" rtlCol="0">
            <a:spAutoFit/>
          </a:bodyPr>
          <a:lstStyle/>
          <a:p>
            <a:r>
              <a:rPr lang="en-US" b="1" dirty="0">
                <a:solidFill>
                  <a:srgbClr val="33CCFF"/>
                </a:solidFill>
              </a:rPr>
              <a:t>$0.3M</a:t>
            </a:r>
          </a:p>
        </p:txBody>
      </p:sp>
      <p:pic>
        <p:nvPicPr>
          <p:cNvPr id="7" name="Picture 6"/>
          <p:cNvPicPr>
            <a:picLocks noChangeAspect="1"/>
          </p:cNvPicPr>
          <p:nvPr/>
        </p:nvPicPr>
        <p:blipFill>
          <a:blip r:embed="rId6"/>
          <a:stretch>
            <a:fillRect/>
          </a:stretch>
        </p:blipFill>
        <p:spPr>
          <a:xfrm>
            <a:off x="6383412" y="4517406"/>
            <a:ext cx="5662963" cy="4214602"/>
          </a:xfrm>
          <a:prstGeom prst="rect">
            <a:avLst/>
          </a:prstGeom>
        </p:spPr>
      </p:pic>
      <p:sp>
        <p:nvSpPr>
          <p:cNvPr id="8" name="TextBox 7"/>
          <p:cNvSpPr txBox="1"/>
          <p:nvPr/>
        </p:nvSpPr>
        <p:spPr>
          <a:xfrm>
            <a:off x="58489" y="5172496"/>
            <a:ext cx="6042060" cy="1501359"/>
          </a:xfrm>
          <a:prstGeom prst="rect">
            <a:avLst/>
          </a:prstGeom>
          <a:noFill/>
        </p:spPr>
        <p:txBody>
          <a:bodyPr wrap="square" rtlCol="0">
            <a:spAutoFit/>
          </a:bodyPr>
          <a:lstStyle/>
          <a:p>
            <a:pPr marL="285750" indent="-285750">
              <a:buFont typeface="Arial" panose="020B0604020202020204" pitchFamily="34" charset="0"/>
              <a:buChar char="•"/>
            </a:pPr>
            <a:r>
              <a:rPr lang="en-US" altLang="en-US" dirty="0">
                <a:solidFill>
                  <a:srgbClr val="006600"/>
                </a:solidFill>
              </a:rPr>
              <a:t>Significant decrease in natural gas usage during enzyme addition</a:t>
            </a:r>
          </a:p>
          <a:p>
            <a:pPr marL="285750" indent="-285750">
              <a:buFont typeface="Arial" panose="020B0604020202020204" pitchFamily="34" charset="0"/>
              <a:buChar char="•"/>
            </a:pPr>
            <a:r>
              <a:rPr lang="en-US" altLang="en-US" dirty="0">
                <a:solidFill>
                  <a:srgbClr val="006600"/>
                </a:solidFill>
              </a:rPr>
              <a:t>Drier firing rate defined as % open of natural gas valve of drier. Statistically significant decrease in % opening of valve during enzyme addition</a:t>
            </a:r>
          </a:p>
        </p:txBody>
      </p:sp>
      <p:pic>
        <p:nvPicPr>
          <p:cNvPr id="9" name="Picture 8"/>
          <p:cNvPicPr>
            <a:picLocks noChangeAspect="1"/>
          </p:cNvPicPr>
          <p:nvPr/>
        </p:nvPicPr>
        <p:blipFill>
          <a:blip r:embed="rId7"/>
          <a:stretch>
            <a:fillRect/>
          </a:stretch>
        </p:blipFill>
        <p:spPr>
          <a:xfrm>
            <a:off x="3398276" y="6603082"/>
            <a:ext cx="3258542" cy="2115587"/>
          </a:xfrm>
          <a:prstGeom prst="rect">
            <a:avLst/>
          </a:prstGeom>
        </p:spPr>
      </p:pic>
      <p:pic>
        <p:nvPicPr>
          <p:cNvPr id="10" name="Picture 9"/>
          <p:cNvPicPr>
            <a:picLocks noChangeAspect="1"/>
          </p:cNvPicPr>
          <p:nvPr/>
        </p:nvPicPr>
        <p:blipFill>
          <a:blip r:embed="rId8"/>
          <a:stretch>
            <a:fillRect/>
          </a:stretch>
        </p:blipFill>
        <p:spPr>
          <a:xfrm>
            <a:off x="235913" y="7473080"/>
            <a:ext cx="3848274" cy="1567977"/>
          </a:xfrm>
          <a:prstGeom prst="rect">
            <a:avLst/>
          </a:prstGeom>
        </p:spPr>
      </p:pic>
      <p:sp>
        <p:nvSpPr>
          <p:cNvPr id="11" name="Right Arrow 10"/>
          <p:cNvSpPr/>
          <p:nvPr/>
        </p:nvSpPr>
        <p:spPr>
          <a:xfrm>
            <a:off x="5513696" y="8147710"/>
            <a:ext cx="869716" cy="518615"/>
          </a:xfrm>
          <a:prstGeom prst="rightArrow">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995084" y="1910688"/>
            <a:ext cx="1290893" cy="830997"/>
          </a:xfrm>
          <a:prstGeom prst="rect">
            <a:avLst/>
          </a:prstGeom>
          <a:noFill/>
        </p:spPr>
        <p:txBody>
          <a:bodyPr wrap="square" rtlCol="0">
            <a:spAutoFit/>
          </a:bodyPr>
          <a:lstStyle/>
          <a:p>
            <a:r>
              <a:rPr lang="en-US" sz="1600" b="1" dirty="0">
                <a:solidFill>
                  <a:srgbClr val="006600"/>
                </a:solidFill>
              </a:rPr>
              <a:t>Selected Summary</a:t>
            </a:r>
          </a:p>
          <a:p>
            <a:r>
              <a:rPr lang="en-US" sz="1600" b="1" dirty="0">
                <a:solidFill>
                  <a:srgbClr val="006600"/>
                </a:solidFill>
              </a:rPr>
              <a:t>@ Glance </a:t>
            </a:r>
          </a:p>
        </p:txBody>
      </p:sp>
    </p:spTree>
    <p:extLst>
      <p:ext uri="{BB962C8B-B14F-4D97-AF65-F5344CB8AC3E}">
        <p14:creationId xmlns:p14="http://schemas.microsoft.com/office/powerpoint/2010/main" val="28717047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1261" y="573811"/>
            <a:ext cx="4534195" cy="3448228"/>
          </a:xfrm>
          <a:prstGeom prst="rect">
            <a:avLst/>
          </a:prstGeom>
        </p:spPr>
      </p:pic>
      <p:pic>
        <p:nvPicPr>
          <p:cNvPr id="4" name="Picture 3"/>
          <p:cNvPicPr>
            <a:picLocks noChangeAspect="1"/>
          </p:cNvPicPr>
          <p:nvPr/>
        </p:nvPicPr>
        <p:blipFill>
          <a:blip r:embed="rId3"/>
          <a:stretch>
            <a:fillRect/>
          </a:stretch>
        </p:blipFill>
        <p:spPr>
          <a:xfrm>
            <a:off x="185765" y="4314447"/>
            <a:ext cx="5918726" cy="4402359"/>
          </a:xfrm>
          <a:prstGeom prst="rect">
            <a:avLst/>
          </a:prstGeom>
        </p:spPr>
      </p:pic>
      <p:pic>
        <p:nvPicPr>
          <p:cNvPr id="5" name="Picture 4"/>
          <p:cNvPicPr>
            <a:picLocks noChangeAspect="1"/>
          </p:cNvPicPr>
          <p:nvPr/>
        </p:nvPicPr>
        <p:blipFill>
          <a:blip r:embed="rId4"/>
          <a:stretch>
            <a:fillRect/>
          </a:stretch>
        </p:blipFill>
        <p:spPr>
          <a:xfrm>
            <a:off x="8067886" y="5799909"/>
            <a:ext cx="4064154" cy="3051820"/>
          </a:xfrm>
          <a:prstGeom prst="rect">
            <a:avLst/>
          </a:prstGeom>
        </p:spPr>
      </p:pic>
      <p:pic>
        <p:nvPicPr>
          <p:cNvPr id="6" name="Picture 5"/>
          <p:cNvPicPr>
            <a:picLocks noChangeAspect="1"/>
          </p:cNvPicPr>
          <p:nvPr/>
        </p:nvPicPr>
        <p:blipFill>
          <a:blip r:embed="rId5"/>
          <a:stretch>
            <a:fillRect/>
          </a:stretch>
        </p:blipFill>
        <p:spPr>
          <a:xfrm>
            <a:off x="6097015" y="5590907"/>
            <a:ext cx="2064627" cy="3336584"/>
          </a:xfrm>
          <a:prstGeom prst="rect">
            <a:avLst/>
          </a:prstGeom>
        </p:spPr>
      </p:pic>
      <p:pic>
        <p:nvPicPr>
          <p:cNvPr id="8" name="Picture 7">
            <a:extLst>
              <a:ext uri="{FF2B5EF4-FFF2-40B4-BE49-F238E27FC236}">
                <a16:creationId xmlns:a16="http://schemas.microsoft.com/office/drawing/2014/main" id="{6144CED6-7961-4418-830B-CCA3CC948390}"/>
              </a:ext>
            </a:extLst>
          </p:cNvPr>
          <p:cNvPicPr>
            <a:picLocks noChangeAspect="1"/>
          </p:cNvPicPr>
          <p:nvPr/>
        </p:nvPicPr>
        <p:blipFill>
          <a:blip r:embed="rId6"/>
          <a:stretch>
            <a:fillRect/>
          </a:stretch>
        </p:blipFill>
        <p:spPr>
          <a:xfrm>
            <a:off x="7511230" y="2040504"/>
            <a:ext cx="4633873" cy="3527868"/>
          </a:xfrm>
          <a:prstGeom prst="rect">
            <a:avLst/>
          </a:prstGeom>
        </p:spPr>
      </p:pic>
      <p:pic>
        <p:nvPicPr>
          <p:cNvPr id="9" name="Picture 8">
            <a:extLst>
              <a:ext uri="{FF2B5EF4-FFF2-40B4-BE49-F238E27FC236}">
                <a16:creationId xmlns:a16="http://schemas.microsoft.com/office/drawing/2014/main" id="{265E81EB-6856-4295-8EAF-D51694D80F39}"/>
              </a:ext>
            </a:extLst>
          </p:cNvPr>
          <p:cNvPicPr>
            <a:picLocks noChangeAspect="1"/>
          </p:cNvPicPr>
          <p:nvPr/>
        </p:nvPicPr>
        <p:blipFill>
          <a:blip r:embed="rId7"/>
          <a:stretch>
            <a:fillRect/>
          </a:stretch>
        </p:blipFill>
        <p:spPr>
          <a:xfrm>
            <a:off x="3835124" y="98128"/>
            <a:ext cx="4232761" cy="3161237"/>
          </a:xfrm>
          <a:prstGeom prst="rect">
            <a:avLst/>
          </a:prstGeom>
        </p:spPr>
      </p:pic>
      <p:sp>
        <p:nvSpPr>
          <p:cNvPr id="10" name="TextBox 9">
            <a:extLst>
              <a:ext uri="{FF2B5EF4-FFF2-40B4-BE49-F238E27FC236}">
                <a16:creationId xmlns:a16="http://schemas.microsoft.com/office/drawing/2014/main" id="{C1B0FB80-0301-4860-B102-BBE91A6AAB38}"/>
              </a:ext>
            </a:extLst>
          </p:cNvPr>
          <p:cNvSpPr txBox="1"/>
          <p:nvPr/>
        </p:nvSpPr>
        <p:spPr>
          <a:xfrm>
            <a:off x="8647611" y="404949"/>
            <a:ext cx="3174137" cy="923330"/>
          </a:xfrm>
          <a:prstGeom prst="rect">
            <a:avLst/>
          </a:prstGeom>
          <a:noFill/>
        </p:spPr>
        <p:txBody>
          <a:bodyPr wrap="square" rtlCol="0">
            <a:spAutoFit/>
          </a:bodyPr>
          <a:lstStyle/>
          <a:p>
            <a:pPr algn="ctr"/>
            <a:r>
              <a:rPr lang="en-US" dirty="0">
                <a:solidFill>
                  <a:srgbClr val="006600"/>
                </a:solidFill>
              </a:rPr>
              <a:t>Anaerobic Digestion for Biogas &amp; animal/Farm Waste Treatment</a:t>
            </a:r>
          </a:p>
        </p:txBody>
      </p:sp>
      <p:sp>
        <p:nvSpPr>
          <p:cNvPr id="11" name="TextBox 10">
            <a:extLst>
              <a:ext uri="{FF2B5EF4-FFF2-40B4-BE49-F238E27FC236}">
                <a16:creationId xmlns:a16="http://schemas.microsoft.com/office/drawing/2014/main" id="{9CCB4CA1-842C-4ECF-854B-5452ABF4BCEB}"/>
              </a:ext>
            </a:extLst>
          </p:cNvPr>
          <p:cNvSpPr txBox="1"/>
          <p:nvPr/>
        </p:nvSpPr>
        <p:spPr>
          <a:xfrm>
            <a:off x="9418333" y="1401810"/>
            <a:ext cx="1720388" cy="369332"/>
          </a:xfrm>
          <a:prstGeom prst="rect">
            <a:avLst/>
          </a:prstGeom>
          <a:noFill/>
        </p:spPr>
        <p:txBody>
          <a:bodyPr wrap="square" rtlCol="0">
            <a:spAutoFit/>
          </a:bodyPr>
          <a:lstStyle/>
          <a:p>
            <a:r>
              <a:rPr lang="en-US" b="1" dirty="0">
                <a:solidFill>
                  <a:srgbClr val="C00000"/>
                </a:solidFill>
              </a:rPr>
              <a:t>$2.1M - DOE</a:t>
            </a:r>
          </a:p>
        </p:txBody>
      </p:sp>
    </p:spTree>
    <p:extLst>
      <p:ext uri="{BB962C8B-B14F-4D97-AF65-F5344CB8AC3E}">
        <p14:creationId xmlns:p14="http://schemas.microsoft.com/office/powerpoint/2010/main" val="38745688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6B1CD0-AF59-4FCA-97EE-FEE5FD19CC5A}"/>
              </a:ext>
            </a:extLst>
          </p:cNvPr>
          <p:cNvSpPr txBox="1"/>
          <p:nvPr/>
        </p:nvSpPr>
        <p:spPr>
          <a:xfrm>
            <a:off x="1319339" y="65307"/>
            <a:ext cx="8948062" cy="399405"/>
          </a:xfrm>
          <a:prstGeom prst="rect">
            <a:avLst/>
          </a:prstGeom>
          <a:noFill/>
        </p:spPr>
        <p:txBody>
          <a:bodyPr wrap="square">
            <a:spAutoFit/>
          </a:bodyPr>
          <a:lstStyle/>
          <a:p>
            <a:pPr lvl="2">
              <a:lnSpc>
                <a:spcPct val="107000"/>
              </a:lnSpc>
            </a:pPr>
            <a:r>
              <a:rPr lang="en-US" sz="2000"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Thermal Efficiency and Mass Transfer Enhancement using Nano-Fluids</a:t>
            </a:r>
          </a:p>
        </p:txBody>
      </p:sp>
      <p:pic>
        <p:nvPicPr>
          <p:cNvPr id="4" name="Picture 3">
            <a:extLst>
              <a:ext uri="{FF2B5EF4-FFF2-40B4-BE49-F238E27FC236}">
                <a16:creationId xmlns:a16="http://schemas.microsoft.com/office/drawing/2014/main" id="{B9AAC5C5-BBB5-4D2A-B88E-6027C16DC414}"/>
              </a:ext>
            </a:extLst>
          </p:cNvPr>
          <p:cNvPicPr>
            <a:picLocks noChangeAspect="1"/>
          </p:cNvPicPr>
          <p:nvPr/>
        </p:nvPicPr>
        <p:blipFill>
          <a:blip r:embed="rId2"/>
          <a:stretch>
            <a:fillRect/>
          </a:stretch>
        </p:blipFill>
        <p:spPr>
          <a:xfrm>
            <a:off x="3899080" y="598796"/>
            <a:ext cx="4451754" cy="3203833"/>
          </a:xfrm>
          <a:prstGeom prst="rect">
            <a:avLst/>
          </a:prstGeom>
        </p:spPr>
      </p:pic>
      <p:sp>
        <p:nvSpPr>
          <p:cNvPr id="6" name="TextBox 5">
            <a:extLst>
              <a:ext uri="{FF2B5EF4-FFF2-40B4-BE49-F238E27FC236}">
                <a16:creationId xmlns:a16="http://schemas.microsoft.com/office/drawing/2014/main" id="{646DE6C9-D6D3-4A83-802D-3413F3A80C83}"/>
              </a:ext>
            </a:extLst>
          </p:cNvPr>
          <p:cNvSpPr txBox="1"/>
          <p:nvPr/>
        </p:nvSpPr>
        <p:spPr>
          <a:xfrm>
            <a:off x="378823" y="996015"/>
            <a:ext cx="3491973" cy="1754326"/>
          </a:xfrm>
          <a:prstGeom prst="rect">
            <a:avLst/>
          </a:prstGeom>
          <a:noFill/>
        </p:spPr>
        <p:txBody>
          <a:bodyPr wrap="square" rtlCol="0">
            <a:spAutoFit/>
          </a:bodyPr>
          <a:lstStyle/>
          <a:p>
            <a:r>
              <a:rPr lang="en-US" b="1" dirty="0">
                <a:solidFill>
                  <a:srgbClr val="C00000"/>
                </a:solidFill>
              </a:rPr>
              <a:t>Nanofluids (Nanoparticles and Fluid) For enhancing heat transfer and Thermal Conductivity for Process Energy Efficiency and Reducing Heating Volume</a:t>
            </a:r>
          </a:p>
        </p:txBody>
      </p:sp>
      <p:pic>
        <p:nvPicPr>
          <p:cNvPr id="9" name="Picture 14" descr="Solar Thermal Power">
            <a:extLst>
              <a:ext uri="{FF2B5EF4-FFF2-40B4-BE49-F238E27FC236}">
                <a16:creationId xmlns:a16="http://schemas.microsoft.com/office/drawing/2014/main" id="{4A0492FA-8B85-490C-AE66-E5595CB0EF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78" y="4019579"/>
            <a:ext cx="4554509" cy="25628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0" descr="Working Principle of Solar Water Heater">
            <a:extLst>
              <a:ext uri="{FF2B5EF4-FFF2-40B4-BE49-F238E27FC236}">
                <a16:creationId xmlns:a16="http://schemas.microsoft.com/office/drawing/2014/main" id="{E223570D-7B6D-4AB9-8899-74F7EDAB18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872" y="6361262"/>
            <a:ext cx="3568138" cy="26789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84A82BC-0655-44DD-B733-830BBFC376B7}"/>
              </a:ext>
            </a:extLst>
          </p:cNvPr>
          <p:cNvSpPr txBox="1"/>
          <p:nvPr/>
        </p:nvSpPr>
        <p:spPr>
          <a:xfrm>
            <a:off x="4650369" y="7917845"/>
            <a:ext cx="1939547" cy="1077218"/>
          </a:xfrm>
          <a:prstGeom prst="rect">
            <a:avLst/>
          </a:prstGeom>
          <a:noFill/>
        </p:spPr>
        <p:txBody>
          <a:bodyPr wrap="square" rtlCol="0">
            <a:spAutoFit/>
          </a:bodyPr>
          <a:lstStyle/>
          <a:p>
            <a:r>
              <a:rPr lang="en-US" sz="1600" b="1" dirty="0">
                <a:solidFill>
                  <a:srgbClr val="0000FF"/>
                </a:solidFill>
                <a:sym typeface="Wingdings" panose="05000000000000000000" pitchFamily="2" charset="2"/>
              </a:rPr>
              <a:t>Solar – Evacuated Tubes (Heat Transfer Fluids)  </a:t>
            </a:r>
            <a:r>
              <a:rPr lang="en-US" sz="1600" b="1" dirty="0" err="1">
                <a:solidFill>
                  <a:srgbClr val="0000FF"/>
                </a:solidFill>
                <a:sym typeface="Wingdings" panose="05000000000000000000" pitchFamily="2" charset="2"/>
              </a:rPr>
              <a:t>Nanofluids</a:t>
            </a:r>
            <a:endParaRPr lang="en-US" sz="1600" b="1" dirty="0">
              <a:solidFill>
                <a:srgbClr val="0000FF"/>
              </a:solidFill>
              <a:sym typeface="Wingdings" panose="05000000000000000000" pitchFamily="2" charset="2"/>
            </a:endParaRPr>
          </a:p>
        </p:txBody>
      </p:sp>
      <p:pic>
        <p:nvPicPr>
          <p:cNvPr id="12" name="Picture 18" descr="Evacuated Tube Collector for Solar Hot Water Systems">
            <a:extLst>
              <a:ext uri="{FF2B5EF4-FFF2-40B4-BE49-F238E27FC236}">
                <a16:creationId xmlns:a16="http://schemas.microsoft.com/office/drawing/2014/main" id="{430CF3AE-69B3-47E2-B6B6-964AA2FE06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4226" y="4318551"/>
            <a:ext cx="2465432" cy="171791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How Evacuated Tube Solar Collectors Work - Solar Thermal Manufacturer |  Solar Hot Water &amp; Heating Manufacturer">
            <a:extLst>
              <a:ext uri="{FF2B5EF4-FFF2-40B4-BE49-F238E27FC236}">
                <a16:creationId xmlns:a16="http://schemas.microsoft.com/office/drawing/2014/main" id="{55510930-9E03-4B00-9AF3-866C4E3D9F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19174" y="6252461"/>
            <a:ext cx="1677159" cy="154150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6AFBC06-6F68-464F-961E-1B84E4A7FAF9}"/>
              </a:ext>
            </a:extLst>
          </p:cNvPr>
          <p:cNvSpPr txBox="1"/>
          <p:nvPr/>
        </p:nvSpPr>
        <p:spPr>
          <a:xfrm>
            <a:off x="36455" y="3858976"/>
            <a:ext cx="5827594" cy="338554"/>
          </a:xfrm>
          <a:prstGeom prst="rect">
            <a:avLst/>
          </a:prstGeom>
          <a:noFill/>
        </p:spPr>
        <p:txBody>
          <a:bodyPr wrap="square" rtlCol="0">
            <a:spAutoFit/>
          </a:bodyPr>
          <a:lstStyle/>
          <a:p>
            <a:r>
              <a:rPr lang="en-US" sz="1600" b="1" dirty="0">
                <a:solidFill>
                  <a:srgbClr val="0000FF"/>
                </a:solidFill>
                <a:sym typeface="Wingdings" panose="05000000000000000000" pitchFamily="2" charset="2"/>
              </a:rPr>
              <a:t>Solar –Thermal Power (Heat Transfer Fluid)  </a:t>
            </a:r>
            <a:r>
              <a:rPr lang="en-US" sz="1600" b="1" dirty="0" err="1">
                <a:solidFill>
                  <a:srgbClr val="0000FF"/>
                </a:solidFill>
                <a:sym typeface="Wingdings" panose="05000000000000000000" pitchFamily="2" charset="2"/>
              </a:rPr>
              <a:t>Nanolfuids</a:t>
            </a:r>
            <a:endParaRPr lang="en-US" sz="1600" b="1" dirty="0">
              <a:solidFill>
                <a:srgbClr val="0000FF"/>
              </a:solidFill>
              <a:sym typeface="Wingdings" panose="05000000000000000000" pitchFamily="2" charset="2"/>
            </a:endParaRPr>
          </a:p>
        </p:txBody>
      </p:sp>
      <p:sp>
        <p:nvSpPr>
          <p:cNvPr id="15" name="Arrow: Down 14">
            <a:extLst>
              <a:ext uri="{FF2B5EF4-FFF2-40B4-BE49-F238E27FC236}">
                <a16:creationId xmlns:a16="http://schemas.microsoft.com/office/drawing/2014/main" id="{7144330F-78D5-4E15-8C34-B400199D5932}"/>
              </a:ext>
            </a:extLst>
          </p:cNvPr>
          <p:cNvSpPr/>
          <p:nvPr/>
        </p:nvSpPr>
        <p:spPr>
          <a:xfrm rot="2557870">
            <a:off x="3365253" y="3163824"/>
            <a:ext cx="363314" cy="7257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id="{4DCC23F0-BDD3-420B-A191-410791A9EB96}"/>
              </a:ext>
            </a:extLst>
          </p:cNvPr>
          <p:cNvSpPr/>
          <p:nvPr/>
        </p:nvSpPr>
        <p:spPr>
          <a:xfrm rot="2516530">
            <a:off x="6718054" y="3851804"/>
            <a:ext cx="363314" cy="7257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92C9E3E-0A75-477D-BB63-8A403ADB1365}"/>
              </a:ext>
            </a:extLst>
          </p:cNvPr>
          <p:cNvSpPr txBox="1"/>
          <p:nvPr/>
        </p:nvSpPr>
        <p:spPr>
          <a:xfrm>
            <a:off x="821736" y="3107114"/>
            <a:ext cx="2352541" cy="369332"/>
          </a:xfrm>
          <a:prstGeom prst="rect">
            <a:avLst/>
          </a:prstGeom>
          <a:noFill/>
        </p:spPr>
        <p:txBody>
          <a:bodyPr wrap="square" rtlCol="0">
            <a:spAutoFit/>
          </a:bodyPr>
          <a:lstStyle/>
          <a:p>
            <a:r>
              <a:rPr lang="en-US" b="1" u="sng" dirty="0">
                <a:solidFill>
                  <a:srgbClr val="0000CC"/>
                </a:solidFill>
              </a:rPr>
              <a:t>Selected Examples</a:t>
            </a:r>
          </a:p>
        </p:txBody>
      </p:sp>
      <p:pic>
        <p:nvPicPr>
          <p:cNvPr id="18" name="Picture 17">
            <a:extLst>
              <a:ext uri="{FF2B5EF4-FFF2-40B4-BE49-F238E27FC236}">
                <a16:creationId xmlns:a16="http://schemas.microsoft.com/office/drawing/2014/main" id="{A1E36428-D933-4071-B80F-0B10DB4E84AC}"/>
              </a:ext>
            </a:extLst>
          </p:cNvPr>
          <p:cNvPicPr>
            <a:picLocks noChangeAspect="1"/>
          </p:cNvPicPr>
          <p:nvPr/>
        </p:nvPicPr>
        <p:blipFill>
          <a:blip r:embed="rId7"/>
          <a:stretch>
            <a:fillRect/>
          </a:stretch>
        </p:blipFill>
        <p:spPr>
          <a:xfrm>
            <a:off x="8051000" y="1991716"/>
            <a:ext cx="4029729" cy="2027863"/>
          </a:xfrm>
          <a:prstGeom prst="rect">
            <a:avLst/>
          </a:prstGeom>
        </p:spPr>
      </p:pic>
      <p:pic>
        <p:nvPicPr>
          <p:cNvPr id="20" name="Picture 19">
            <a:extLst>
              <a:ext uri="{FF2B5EF4-FFF2-40B4-BE49-F238E27FC236}">
                <a16:creationId xmlns:a16="http://schemas.microsoft.com/office/drawing/2014/main" id="{259958D3-81DE-4A02-B47D-376A50A885D4}"/>
              </a:ext>
            </a:extLst>
          </p:cNvPr>
          <p:cNvPicPr>
            <a:picLocks noChangeAspect="1"/>
          </p:cNvPicPr>
          <p:nvPr/>
        </p:nvPicPr>
        <p:blipFill>
          <a:blip r:embed="rId8"/>
          <a:stretch>
            <a:fillRect/>
          </a:stretch>
        </p:blipFill>
        <p:spPr>
          <a:xfrm>
            <a:off x="8668244" y="503460"/>
            <a:ext cx="3017782" cy="1394581"/>
          </a:xfrm>
          <a:prstGeom prst="rect">
            <a:avLst/>
          </a:prstGeom>
        </p:spPr>
      </p:pic>
      <p:sp>
        <p:nvSpPr>
          <p:cNvPr id="21" name="TextBox 20">
            <a:extLst>
              <a:ext uri="{FF2B5EF4-FFF2-40B4-BE49-F238E27FC236}">
                <a16:creationId xmlns:a16="http://schemas.microsoft.com/office/drawing/2014/main" id="{9714EF70-0ECB-4BC1-9DFF-492E4DA02385}"/>
              </a:ext>
            </a:extLst>
          </p:cNvPr>
          <p:cNvSpPr txBox="1"/>
          <p:nvPr/>
        </p:nvSpPr>
        <p:spPr>
          <a:xfrm>
            <a:off x="7834948" y="3925527"/>
            <a:ext cx="4245781" cy="646331"/>
          </a:xfrm>
          <a:prstGeom prst="rect">
            <a:avLst/>
          </a:prstGeom>
          <a:noFill/>
        </p:spPr>
        <p:txBody>
          <a:bodyPr wrap="square" rtlCol="0">
            <a:spAutoFit/>
          </a:bodyPr>
          <a:lstStyle/>
          <a:p>
            <a:pPr algn="ctr"/>
            <a:r>
              <a:rPr lang="en-US" b="1" dirty="0">
                <a:solidFill>
                  <a:srgbClr val="006600"/>
                </a:solidFill>
              </a:rPr>
              <a:t>Nanoparticles for Enhanced Culturing Microalgae</a:t>
            </a:r>
          </a:p>
        </p:txBody>
      </p:sp>
      <p:pic>
        <p:nvPicPr>
          <p:cNvPr id="3074" name="Picture 2" descr="Optimizing Heat Transfer System Performance with Predictive Analytics">
            <a:extLst>
              <a:ext uri="{FF2B5EF4-FFF2-40B4-BE49-F238E27FC236}">
                <a16:creationId xmlns:a16="http://schemas.microsoft.com/office/drawing/2014/main" id="{C0604D32-0D43-4BFA-9AF8-1DE2C89795E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01595" y="4597984"/>
            <a:ext cx="2200751" cy="220075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EG: A High Temperature Heat Transfer Fluid Alternative | 2017-06-01 |  Process Heating">
            <a:extLst>
              <a:ext uri="{FF2B5EF4-FFF2-40B4-BE49-F238E27FC236}">
                <a16:creationId xmlns:a16="http://schemas.microsoft.com/office/drawing/2014/main" id="{438B793F-57D3-49EE-8EE4-E2DD42608FC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77878" y="6891203"/>
            <a:ext cx="3359919" cy="2053284"/>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58EEC9C5-38F9-401E-98FF-9FF550A7A2EC}"/>
              </a:ext>
            </a:extLst>
          </p:cNvPr>
          <p:cNvSpPr txBox="1"/>
          <p:nvPr/>
        </p:nvSpPr>
        <p:spPr>
          <a:xfrm>
            <a:off x="9666512" y="5457737"/>
            <a:ext cx="2200751" cy="646331"/>
          </a:xfrm>
          <a:prstGeom prst="rect">
            <a:avLst/>
          </a:prstGeom>
          <a:noFill/>
        </p:spPr>
        <p:txBody>
          <a:bodyPr wrap="square" rtlCol="0">
            <a:spAutoFit/>
          </a:bodyPr>
          <a:lstStyle/>
          <a:p>
            <a:pPr algn="ctr"/>
            <a:r>
              <a:rPr lang="en-US" b="1" dirty="0">
                <a:solidFill>
                  <a:srgbClr val="C00000"/>
                </a:solidFill>
              </a:rPr>
              <a:t>Heat Transfer Fluid</a:t>
            </a:r>
          </a:p>
        </p:txBody>
      </p:sp>
      <p:sp>
        <p:nvSpPr>
          <p:cNvPr id="26" name="Arrow: Down 25">
            <a:extLst>
              <a:ext uri="{FF2B5EF4-FFF2-40B4-BE49-F238E27FC236}">
                <a16:creationId xmlns:a16="http://schemas.microsoft.com/office/drawing/2014/main" id="{DA0D5463-BE7C-41F6-9807-0DF000BD00B2}"/>
              </a:ext>
            </a:extLst>
          </p:cNvPr>
          <p:cNvSpPr/>
          <p:nvPr/>
        </p:nvSpPr>
        <p:spPr>
          <a:xfrm rot="19060673">
            <a:off x="7549723" y="3847448"/>
            <a:ext cx="363314" cy="7257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41335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28CA93-C5AD-41C1-9DD5-43262908F2E9}"/>
              </a:ext>
            </a:extLst>
          </p:cNvPr>
          <p:cNvPicPr>
            <a:picLocks noChangeAspect="1"/>
          </p:cNvPicPr>
          <p:nvPr/>
        </p:nvPicPr>
        <p:blipFill>
          <a:blip r:embed="rId2"/>
          <a:stretch>
            <a:fillRect/>
          </a:stretch>
        </p:blipFill>
        <p:spPr>
          <a:xfrm>
            <a:off x="204452" y="1085628"/>
            <a:ext cx="4572396" cy="3429297"/>
          </a:xfrm>
          <a:prstGeom prst="rect">
            <a:avLst/>
          </a:prstGeom>
        </p:spPr>
      </p:pic>
      <p:pic>
        <p:nvPicPr>
          <p:cNvPr id="5" name="Picture 4">
            <a:extLst>
              <a:ext uri="{FF2B5EF4-FFF2-40B4-BE49-F238E27FC236}">
                <a16:creationId xmlns:a16="http://schemas.microsoft.com/office/drawing/2014/main" id="{B7BA2753-5D94-44F4-A247-28E912ABA804}"/>
              </a:ext>
            </a:extLst>
          </p:cNvPr>
          <p:cNvPicPr>
            <a:picLocks noChangeAspect="1"/>
          </p:cNvPicPr>
          <p:nvPr/>
        </p:nvPicPr>
        <p:blipFill>
          <a:blip r:embed="rId3"/>
          <a:stretch>
            <a:fillRect/>
          </a:stretch>
        </p:blipFill>
        <p:spPr>
          <a:xfrm>
            <a:off x="8238309" y="6360199"/>
            <a:ext cx="3644735" cy="2733551"/>
          </a:xfrm>
          <a:prstGeom prst="rect">
            <a:avLst/>
          </a:prstGeom>
        </p:spPr>
      </p:pic>
      <p:pic>
        <p:nvPicPr>
          <p:cNvPr id="6" name="Picture 5">
            <a:extLst>
              <a:ext uri="{FF2B5EF4-FFF2-40B4-BE49-F238E27FC236}">
                <a16:creationId xmlns:a16="http://schemas.microsoft.com/office/drawing/2014/main" id="{EA0B71C2-7BA0-4E4E-BE8B-7CD1806B8AB1}"/>
              </a:ext>
            </a:extLst>
          </p:cNvPr>
          <p:cNvPicPr>
            <a:picLocks noChangeAspect="1"/>
          </p:cNvPicPr>
          <p:nvPr/>
        </p:nvPicPr>
        <p:blipFill>
          <a:blip r:embed="rId4"/>
          <a:stretch>
            <a:fillRect/>
          </a:stretch>
        </p:blipFill>
        <p:spPr>
          <a:xfrm>
            <a:off x="7415352" y="2857354"/>
            <a:ext cx="4572396" cy="3429297"/>
          </a:xfrm>
          <a:prstGeom prst="rect">
            <a:avLst/>
          </a:prstGeom>
        </p:spPr>
      </p:pic>
      <p:pic>
        <p:nvPicPr>
          <p:cNvPr id="7" name="Picture 6">
            <a:extLst>
              <a:ext uri="{FF2B5EF4-FFF2-40B4-BE49-F238E27FC236}">
                <a16:creationId xmlns:a16="http://schemas.microsoft.com/office/drawing/2014/main" id="{F023A92E-C20D-4594-8CB3-45904B544B2E}"/>
              </a:ext>
            </a:extLst>
          </p:cNvPr>
          <p:cNvPicPr>
            <a:picLocks noChangeAspect="1"/>
          </p:cNvPicPr>
          <p:nvPr/>
        </p:nvPicPr>
        <p:blipFill>
          <a:blip r:embed="rId5"/>
          <a:stretch>
            <a:fillRect/>
          </a:stretch>
        </p:blipFill>
        <p:spPr>
          <a:xfrm>
            <a:off x="4881352" y="3137648"/>
            <a:ext cx="2609994" cy="3662130"/>
          </a:xfrm>
          <a:prstGeom prst="rect">
            <a:avLst/>
          </a:prstGeom>
        </p:spPr>
      </p:pic>
      <p:pic>
        <p:nvPicPr>
          <p:cNvPr id="8" name="Picture 7">
            <a:extLst>
              <a:ext uri="{FF2B5EF4-FFF2-40B4-BE49-F238E27FC236}">
                <a16:creationId xmlns:a16="http://schemas.microsoft.com/office/drawing/2014/main" id="{D7248CF1-9E33-4E8B-AB9C-1138CB13B91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81352" y="7115973"/>
            <a:ext cx="3072083" cy="1728047"/>
          </a:xfrm>
          <a:prstGeom prst="rect">
            <a:avLst/>
          </a:prstGeom>
        </p:spPr>
      </p:pic>
      <p:sp>
        <p:nvSpPr>
          <p:cNvPr id="11" name="TextBox 10">
            <a:extLst>
              <a:ext uri="{FF2B5EF4-FFF2-40B4-BE49-F238E27FC236}">
                <a16:creationId xmlns:a16="http://schemas.microsoft.com/office/drawing/2014/main" id="{D7617DD7-A86C-42B2-A0C1-119D490002F4}"/>
              </a:ext>
            </a:extLst>
          </p:cNvPr>
          <p:cNvSpPr txBox="1"/>
          <p:nvPr/>
        </p:nvSpPr>
        <p:spPr>
          <a:xfrm>
            <a:off x="5055335" y="154305"/>
            <a:ext cx="6988624" cy="1015663"/>
          </a:xfrm>
          <a:prstGeom prst="rect">
            <a:avLst/>
          </a:prstGeom>
          <a:noFill/>
        </p:spPr>
        <p:txBody>
          <a:bodyPr wrap="square" rtlCol="0">
            <a:spAutoFit/>
          </a:bodyPr>
          <a:lstStyle/>
          <a:p>
            <a:r>
              <a:rPr lang="en-US" sz="2000" b="1" dirty="0">
                <a:solidFill>
                  <a:srgbClr val="006600"/>
                </a:solidFill>
              </a:rPr>
              <a:t>Engineered Ceramic Membrane for </a:t>
            </a:r>
            <a:r>
              <a:rPr lang="en-US" sz="2000" b="1" dirty="0">
                <a:solidFill>
                  <a:srgbClr val="FF0000"/>
                </a:solidFill>
              </a:rPr>
              <a:t>Molecular Filtration </a:t>
            </a:r>
            <a:endParaRPr lang="en-US" sz="2000" b="1" dirty="0">
              <a:solidFill>
                <a:srgbClr val="006600"/>
              </a:solidFill>
            </a:endParaRPr>
          </a:p>
          <a:p>
            <a:pPr marL="342900" indent="-342900">
              <a:buFont typeface="Arial" panose="020B0604020202020204" pitchFamily="34" charset="0"/>
              <a:buChar char="•"/>
            </a:pPr>
            <a:r>
              <a:rPr lang="en-US" sz="2000" b="1" dirty="0"/>
              <a:t>Used for oil droplets removal from produced water</a:t>
            </a:r>
          </a:p>
          <a:p>
            <a:pPr marL="342900" indent="-342900">
              <a:buFont typeface="Arial" panose="020B0604020202020204" pitchFamily="34" charset="0"/>
              <a:buChar char="•"/>
            </a:pPr>
            <a:r>
              <a:rPr lang="en-US" sz="2000" b="1" dirty="0"/>
              <a:t>Reuse Produced Water</a:t>
            </a:r>
          </a:p>
        </p:txBody>
      </p:sp>
      <p:pic>
        <p:nvPicPr>
          <p:cNvPr id="12" name="Picture 11">
            <a:extLst>
              <a:ext uri="{FF2B5EF4-FFF2-40B4-BE49-F238E27FC236}">
                <a16:creationId xmlns:a16="http://schemas.microsoft.com/office/drawing/2014/main" id="{5318E62E-C5C7-4575-A391-0DD4BC738259}"/>
              </a:ext>
            </a:extLst>
          </p:cNvPr>
          <p:cNvPicPr>
            <a:picLocks noChangeAspect="1"/>
          </p:cNvPicPr>
          <p:nvPr/>
        </p:nvPicPr>
        <p:blipFill>
          <a:blip r:embed="rId7"/>
          <a:stretch>
            <a:fillRect/>
          </a:stretch>
        </p:blipFill>
        <p:spPr>
          <a:xfrm>
            <a:off x="183277" y="4593304"/>
            <a:ext cx="4572396" cy="3429297"/>
          </a:xfrm>
          <a:prstGeom prst="rect">
            <a:avLst/>
          </a:prstGeom>
        </p:spPr>
      </p:pic>
      <p:sp>
        <p:nvSpPr>
          <p:cNvPr id="13" name="TextBox 12">
            <a:extLst>
              <a:ext uri="{FF2B5EF4-FFF2-40B4-BE49-F238E27FC236}">
                <a16:creationId xmlns:a16="http://schemas.microsoft.com/office/drawing/2014/main" id="{109A2723-A585-4140-AF90-77AA5F39888F}"/>
              </a:ext>
            </a:extLst>
          </p:cNvPr>
          <p:cNvSpPr txBox="1"/>
          <p:nvPr/>
        </p:nvSpPr>
        <p:spPr>
          <a:xfrm>
            <a:off x="5090363" y="1157803"/>
            <a:ext cx="6988625" cy="707886"/>
          </a:xfrm>
          <a:prstGeom prst="rect">
            <a:avLst/>
          </a:prstGeom>
          <a:noFill/>
        </p:spPr>
        <p:txBody>
          <a:bodyPr wrap="square" rtlCol="0">
            <a:spAutoFit/>
          </a:bodyPr>
          <a:lstStyle/>
          <a:p>
            <a:r>
              <a:rPr lang="en-US" sz="2000" b="1" dirty="0">
                <a:solidFill>
                  <a:srgbClr val="006600"/>
                </a:solidFill>
              </a:rPr>
              <a:t>Pellet Bed Reactor for Hardening Removal of Ground Water </a:t>
            </a:r>
          </a:p>
        </p:txBody>
      </p:sp>
      <p:sp>
        <p:nvSpPr>
          <p:cNvPr id="14" name="TextBox 13">
            <a:extLst>
              <a:ext uri="{FF2B5EF4-FFF2-40B4-BE49-F238E27FC236}">
                <a16:creationId xmlns:a16="http://schemas.microsoft.com/office/drawing/2014/main" id="{0EE43419-9804-45A2-A361-A19B3C7E6A31}"/>
              </a:ext>
            </a:extLst>
          </p:cNvPr>
          <p:cNvSpPr txBox="1"/>
          <p:nvPr/>
        </p:nvSpPr>
        <p:spPr>
          <a:xfrm>
            <a:off x="5099070" y="1871909"/>
            <a:ext cx="5116084" cy="400110"/>
          </a:xfrm>
          <a:prstGeom prst="rect">
            <a:avLst/>
          </a:prstGeom>
          <a:noFill/>
        </p:spPr>
        <p:txBody>
          <a:bodyPr wrap="square" rtlCol="0">
            <a:spAutoFit/>
          </a:bodyPr>
          <a:lstStyle/>
          <a:p>
            <a:r>
              <a:rPr lang="en-US" sz="2000" b="1" dirty="0">
                <a:solidFill>
                  <a:srgbClr val="006600"/>
                </a:solidFill>
              </a:rPr>
              <a:t>Proposed Integration of Technologies </a:t>
            </a:r>
          </a:p>
        </p:txBody>
      </p:sp>
      <p:sp>
        <p:nvSpPr>
          <p:cNvPr id="15" name="TextBox 14">
            <a:extLst>
              <a:ext uri="{FF2B5EF4-FFF2-40B4-BE49-F238E27FC236}">
                <a16:creationId xmlns:a16="http://schemas.microsoft.com/office/drawing/2014/main" id="{BECEF7EE-1573-47AB-B63F-4FEFAB2DF0A8}"/>
              </a:ext>
            </a:extLst>
          </p:cNvPr>
          <p:cNvSpPr txBox="1"/>
          <p:nvPr/>
        </p:nvSpPr>
        <p:spPr>
          <a:xfrm>
            <a:off x="5107777" y="2337818"/>
            <a:ext cx="5116084" cy="400110"/>
          </a:xfrm>
          <a:prstGeom prst="rect">
            <a:avLst/>
          </a:prstGeom>
          <a:noFill/>
        </p:spPr>
        <p:txBody>
          <a:bodyPr wrap="square" rtlCol="0">
            <a:spAutoFit/>
          </a:bodyPr>
          <a:lstStyle/>
          <a:p>
            <a:r>
              <a:rPr lang="en-US" sz="2000" b="1" dirty="0">
                <a:solidFill>
                  <a:srgbClr val="006600"/>
                </a:solidFill>
              </a:rPr>
              <a:t>Enhanced Emulsion Liquid Membrane</a:t>
            </a:r>
          </a:p>
        </p:txBody>
      </p:sp>
      <p:sp>
        <p:nvSpPr>
          <p:cNvPr id="3" name="TextBox 2">
            <a:extLst>
              <a:ext uri="{FF2B5EF4-FFF2-40B4-BE49-F238E27FC236}">
                <a16:creationId xmlns:a16="http://schemas.microsoft.com/office/drawing/2014/main" id="{55EF638E-16C6-47A1-A43A-9A3253BA6151}"/>
              </a:ext>
            </a:extLst>
          </p:cNvPr>
          <p:cNvSpPr txBox="1"/>
          <p:nvPr/>
        </p:nvSpPr>
        <p:spPr>
          <a:xfrm>
            <a:off x="339633" y="300446"/>
            <a:ext cx="4272347" cy="923330"/>
          </a:xfrm>
          <a:prstGeom prst="rect">
            <a:avLst/>
          </a:prstGeom>
          <a:noFill/>
        </p:spPr>
        <p:txBody>
          <a:bodyPr wrap="square" rtlCol="0">
            <a:spAutoFit/>
          </a:bodyPr>
          <a:lstStyle/>
          <a:p>
            <a:pPr algn="ctr"/>
            <a:r>
              <a:rPr lang="en-US" b="1" dirty="0">
                <a:solidFill>
                  <a:srgbClr val="0066FF"/>
                </a:solidFill>
              </a:rPr>
              <a:t>Water – Energy Nexus:</a:t>
            </a:r>
          </a:p>
          <a:p>
            <a:pPr algn="ctr"/>
            <a:r>
              <a:rPr lang="en-US" b="1" dirty="0">
                <a:solidFill>
                  <a:srgbClr val="0066FF"/>
                </a:solidFill>
              </a:rPr>
              <a:t>Wastewater and Water Treatment</a:t>
            </a:r>
          </a:p>
          <a:p>
            <a:endParaRPr lang="en-US" dirty="0"/>
          </a:p>
        </p:txBody>
      </p:sp>
    </p:spTree>
    <p:extLst>
      <p:ext uri="{BB962C8B-B14F-4D97-AF65-F5344CB8AC3E}">
        <p14:creationId xmlns:p14="http://schemas.microsoft.com/office/powerpoint/2010/main" val="11419484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AEFAF2-9BE6-4C5A-805A-9B800145547A}"/>
              </a:ext>
            </a:extLst>
          </p:cNvPr>
          <p:cNvPicPr>
            <a:picLocks noChangeAspect="1"/>
          </p:cNvPicPr>
          <p:nvPr/>
        </p:nvPicPr>
        <p:blipFill>
          <a:blip r:embed="rId2"/>
          <a:stretch>
            <a:fillRect/>
          </a:stretch>
        </p:blipFill>
        <p:spPr>
          <a:xfrm>
            <a:off x="0" y="52999"/>
            <a:ext cx="5973462" cy="1014601"/>
          </a:xfrm>
          <a:prstGeom prst="rect">
            <a:avLst/>
          </a:prstGeom>
        </p:spPr>
      </p:pic>
      <p:pic>
        <p:nvPicPr>
          <p:cNvPr id="5" name="Picture 4">
            <a:extLst>
              <a:ext uri="{FF2B5EF4-FFF2-40B4-BE49-F238E27FC236}">
                <a16:creationId xmlns:a16="http://schemas.microsoft.com/office/drawing/2014/main" id="{F5B70AA7-14E4-46B8-99DC-27776B17E27A}"/>
              </a:ext>
            </a:extLst>
          </p:cNvPr>
          <p:cNvPicPr>
            <a:picLocks noChangeAspect="1"/>
          </p:cNvPicPr>
          <p:nvPr/>
        </p:nvPicPr>
        <p:blipFill>
          <a:blip r:embed="rId3"/>
          <a:stretch>
            <a:fillRect/>
          </a:stretch>
        </p:blipFill>
        <p:spPr>
          <a:xfrm>
            <a:off x="428004" y="1268465"/>
            <a:ext cx="3358555" cy="2046179"/>
          </a:xfrm>
          <a:prstGeom prst="rect">
            <a:avLst/>
          </a:prstGeom>
        </p:spPr>
      </p:pic>
      <p:pic>
        <p:nvPicPr>
          <p:cNvPr id="7" name="Picture 6">
            <a:extLst>
              <a:ext uri="{FF2B5EF4-FFF2-40B4-BE49-F238E27FC236}">
                <a16:creationId xmlns:a16="http://schemas.microsoft.com/office/drawing/2014/main" id="{507EF56D-A2A4-4149-A990-5F5C886E4976}"/>
              </a:ext>
            </a:extLst>
          </p:cNvPr>
          <p:cNvPicPr>
            <a:picLocks noChangeAspect="1"/>
          </p:cNvPicPr>
          <p:nvPr/>
        </p:nvPicPr>
        <p:blipFill>
          <a:blip r:embed="rId4"/>
          <a:stretch>
            <a:fillRect/>
          </a:stretch>
        </p:blipFill>
        <p:spPr>
          <a:xfrm>
            <a:off x="86862" y="1031962"/>
            <a:ext cx="5188847" cy="177594"/>
          </a:xfrm>
          <a:prstGeom prst="rect">
            <a:avLst/>
          </a:prstGeom>
        </p:spPr>
      </p:pic>
      <p:pic>
        <p:nvPicPr>
          <p:cNvPr id="9" name="Picture 8">
            <a:extLst>
              <a:ext uri="{FF2B5EF4-FFF2-40B4-BE49-F238E27FC236}">
                <a16:creationId xmlns:a16="http://schemas.microsoft.com/office/drawing/2014/main" id="{9FA0A591-2AFF-4B73-BF8C-13F95E629CE8}"/>
              </a:ext>
            </a:extLst>
          </p:cNvPr>
          <p:cNvPicPr>
            <a:picLocks noChangeAspect="1"/>
          </p:cNvPicPr>
          <p:nvPr/>
        </p:nvPicPr>
        <p:blipFill>
          <a:blip r:embed="rId5"/>
          <a:stretch>
            <a:fillRect/>
          </a:stretch>
        </p:blipFill>
        <p:spPr>
          <a:xfrm>
            <a:off x="86862" y="3286782"/>
            <a:ext cx="4040841" cy="5768446"/>
          </a:xfrm>
          <a:prstGeom prst="rect">
            <a:avLst/>
          </a:prstGeom>
        </p:spPr>
      </p:pic>
      <p:sp>
        <p:nvSpPr>
          <p:cNvPr id="10" name="TextBox 9">
            <a:extLst>
              <a:ext uri="{FF2B5EF4-FFF2-40B4-BE49-F238E27FC236}">
                <a16:creationId xmlns:a16="http://schemas.microsoft.com/office/drawing/2014/main" id="{8E685131-909E-4D56-BCCA-390CF098AFBE}"/>
              </a:ext>
            </a:extLst>
          </p:cNvPr>
          <p:cNvSpPr txBox="1"/>
          <p:nvPr/>
        </p:nvSpPr>
        <p:spPr>
          <a:xfrm>
            <a:off x="4193190" y="1428149"/>
            <a:ext cx="7798516" cy="2031325"/>
          </a:xfrm>
          <a:prstGeom prst="rect">
            <a:avLst/>
          </a:prstGeom>
          <a:noFill/>
        </p:spPr>
        <p:txBody>
          <a:bodyPr wrap="square" rtlCol="0">
            <a:spAutoFit/>
          </a:bodyPr>
          <a:lstStyle/>
          <a:p>
            <a:r>
              <a:rPr kumimoji="1" lang="en-US" dirty="0">
                <a:solidFill>
                  <a:prstClr val="black"/>
                </a:solidFill>
                <a:latin typeface="Arial" panose="020B0604020202020204" pitchFamily="34" charset="0"/>
                <a:cs typeface="Arial" panose="020B0604020202020204" pitchFamily="34" charset="0"/>
              </a:rPr>
              <a:t>Fe</a:t>
            </a:r>
            <a:r>
              <a:rPr kumimoji="1" lang="en-US" baseline="-25000" dirty="0">
                <a:solidFill>
                  <a:prstClr val="black"/>
                </a:solidFill>
                <a:latin typeface="Arial" panose="020B0604020202020204" pitchFamily="34" charset="0"/>
                <a:cs typeface="Arial" panose="020B0604020202020204" pitchFamily="34" charset="0"/>
              </a:rPr>
              <a:t>2</a:t>
            </a:r>
            <a:r>
              <a:rPr kumimoji="1" lang="en-US" dirty="0">
                <a:solidFill>
                  <a:prstClr val="black"/>
                </a:solidFill>
                <a:latin typeface="Arial" panose="020B0604020202020204" pitchFamily="34" charset="0"/>
                <a:cs typeface="Arial" panose="020B0604020202020204" pitchFamily="34" charset="0"/>
              </a:rPr>
              <a:t>O</a:t>
            </a:r>
            <a:r>
              <a:rPr kumimoji="1" lang="en-US" baseline="-25000" dirty="0">
                <a:solidFill>
                  <a:prstClr val="black"/>
                </a:solidFill>
                <a:latin typeface="Arial" panose="020B0604020202020204" pitchFamily="34" charset="0"/>
                <a:cs typeface="Arial" panose="020B0604020202020204" pitchFamily="34" charset="0"/>
              </a:rPr>
              <a:t>3</a:t>
            </a:r>
            <a:r>
              <a:rPr kumimoji="1" lang="en-US" dirty="0">
                <a:solidFill>
                  <a:prstClr val="black"/>
                </a:solidFill>
                <a:latin typeface="Arial" panose="020B0604020202020204" pitchFamily="34" charset="0"/>
                <a:cs typeface="Arial" panose="020B0604020202020204" pitchFamily="34" charset="0"/>
              </a:rPr>
              <a:t>  magnetics nanoparticles with about 1 nm - 20 nm combined with a [OMIM][PF6] ionic liquid used to extract lead (II) from water</a:t>
            </a:r>
          </a:p>
          <a:p>
            <a:endParaRPr kumimoji="1" lang="en-US" dirty="0">
              <a:solidFill>
                <a:prstClr val="black"/>
              </a:solidFill>
              <a:latin typeface="Arial" panose="020B0604020202020204" pitchFamily="34" charset="0"/>
              <a:cs typeface="Arial" panose="020B0604020202020204" pitchFamily="34" charset="0"/>
            </a:endParaRPr>
          </a:p>
          <a:p>
            <a:r>
              <a:rPr lang="en-US" dirty="0"/>
              <a:t>	Time (min)	(</a:t>
            </a:r>
            <a:r>
              <a:rPr lang="en-US" b="1" dirty="0"/>
              <a:t>W1+nano</a:t>
            </a:r>
            <a:r>
              <a:rPr lang="en-US" dirty="0"/>
              <a:t>) + (O+ ionic liquid) + W2</a:t>
            </a:r>
          </a:p>
          <a:p>
            <a:r>
              <a:rPr lang="en-US" dirty="0"/>
              <a:t>	       1			77.20</a:t>
            </a:r>
          </a:p>
          <a:p>
            <a:r>
              <a:rPr lang="en-US" dirty="0"/>
              <a:t>	       2			86.23</a:t>
            </a:r>
          </a:p>
          <a:p>
            <a:r>
              <a:rPr lang="en-US" dirty="0"/>
              <a:t>	       3			99.89</a:t>
            </a:r>
          </a:p>
        </p:txBody>
      </p:sp>
      <p:pic>
        <p:nvPicPr>
          <p:cNvPr id="11" name="Picture 10">
            <a:extLst>
              <a:ext uri="{FF2B5EF4-FFF2-40B4-BE49-F238E27FC236}">
                <a16:creationId xmlns:a16="http://schemas.microsoft.com/office/drawing/2014/main" id="{6E477366-BD05-4966-9859-816477D197EE}"/>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5275709" y="3351492"/>
            <a:ext cx="5213765" cy="3114622"/>
          </a:xfrm>
          <a:prstGeom prst="rect">
            <a:avLst/>
          </a:prstGeom>
          <a:noFill/>
        </p:spPr>
      </p:pic>
      <p:pic>
        <p:nvPicPr>
          <p:cNvPr id="13" name="Picture 12">
            <a:extLst>
              <a:ext uri="{FF2B5EF4-FFF2-40B4-BE49-F238E27FC236}">
                <a16:creationId xmlns:a16="http://schemas.microsoft.com/office/drawing/2014/main" id="{0ECDA044-61AC-469E-924A-5271342538D6}"/>
              </a:ext>
            </a:extLst>
          </p:cNvPr>
          <p:cNvPicPr>
            <a:picLocks noChangeAspect="1"/>
          </p:cNvPicPr>
          <p:nvPr/>
        </p:nvPicPr>
        <p:blipFill>
          <a:blip r:embed="rId7"/>
          <a:stretch>
            <a:fillRect/>
          </a:stretch>
        </p:blipFill>
        <p:spPr>
          <a:xfrm>
            <a:off x="4178268" y="6805749"/>
            <a:ext cx="3627379" cy="1698171"/>
          </a:xfrm>
          <a:prstGeom prst="rect">
            <a:avLst/>
          </a:prstGeom>
        </p:spPr>
      </p:pic>
      <p:sp>
        <p:nvSpPr>
          <p:cNvPr id="14" name="TextBox 13">
            <a:extLst>
              <a:ext uri="{FF2B5EF4-FFF2-40B4-BE49-F238E27FC236}">
                <a16:creationId xmlns:a16="http://schemas.microsoft.com/office/drawing/2014/main" id="{BAA6104E-705F-4BD4-A8F9-2B417038D9DC}"/>
              </a:ext>
            </a:extLst>
          </p:cNvPr>
          <p:cNvSpPr txBox="1"/>
          <p:nvPr/>
        </p:nvSpPr>
        <p:spPr>
          <a:xfrm>
            <a:off x="5615346" y="444606"/>
            <a:ext cx="6376360" cy="646331"/>
          </a:xfrm>
          <a:prstGeom prst="rect">
            <a:avLst/>
          </a:prstGeom>
          <a:noFill/>
        </p:spPr>
        <p:txBody>
          <a:bodyPr wrap="square" rtlCol="0">
            <a:spAutoFit/>
          </a:bodyPr>
          <a:lstStyle/>
          <a:p>
            <a:pPr algn="ctr"/>
            <a:r>
              <a:rPr lang="en-US" b="1" dirty="0">
                <a:solidFill>
                  <a:srgbClr val="006600"/>
                </a:solidFill>
              </a:rPr>
              <a:t>Enhanced Emulsion Liquid Membrane by Nanoparticles and Ionic Liquid</a:t>
            </a:r>
          </a:p>
        </p:txBody>
      </p:sp>
      <p:pic>
        <p:nvPicPr>
          <p:cNvPr id="16" name="Picture 15">
            <a:extLst>
              <a:ext uri="{FF2B5EF4-FFF2-40B4-BE49-F238E27FC236}">
                <a16:creationId xmlns:a16="http://schemas.microsoft.com/office/drawing/2014/main" id="{A8996516-D478-4734-8FD5-62EA38C4A9A0}"/>
              </a:ext>
            </a:extLst>
          </p:cNvPr>
          <p:cNvPicPr>
            <a:picLocks noChangeAspect="1"/>
          </p:cNvPicPr>
          <p:nvPr/>
        </p:nvPicPr>
        <p:blipFill>
          <a:blip r:embed="rId8"/>
          <a:stretch>
            <a:fillRect/>
          </a:stretch>
        </p:blipFill>
        <p:spPr>
          <a:xfrm>
            <a:off x="8064299" y="6377995"/>
            <a:ext cx="3330229" cy="2644369"/>
          </a:xfrm>
          <a:prstGeom prst="rect">
            <a:avLst/>
          </a:prstGeom>
        </p:spPr>
      </p:pic>
      <p:sp>
        <p:nvSpPr>
          <p:cNvPr id="17" name="TextBox 16">
            <a:extLst>
              <a:ext uri="{FF2B5EF4-FFF2-40B4-BE49-F238E27FC236}">
                <a16:creationId xmlns:a16="http://schemas.microsoft.com/office/drawing/2014/main" id="{E88CAB7F-7D20-4B21-B982-3F35C6CBAB82}"/>
              </a:ext>
            </a:extLst>
          </p:cNvPr>
          <p:cNvSpPr txBox="1"/>
          <p:nvPr/>
        </p:nvSpPr>
        <p:spPr>
          <a:xfrm>
            <a:off x="6348551" y="6776052"/>
            <a:ext cx="533400" cy="369332"/>
          </a:xfrm>
          <a:prstGeom prst="rect">
            <a:avLst/>
          </a:prstGeom>
          <a:noFill/>
        </p:spPr>
        <p:txBody>
          <a:bodyPr wrap="square" rtlCol="0">
            <a:spAutoFit/>
          </a:bodyPr>
          <a:lstStyle/>
          <a:p>
            <a:r>
              <a:rPr lang="en-US" b="1" dirty="0">
                <a:solidFill>
                  <a:srgbClr val="FF0000"/>
                </a:solidFill>
              </a:rPr>
              <a:t>W2</a:t>
            </a:r>
          </a:p>
        </p:txBody>
      </p:sp>
      <p:sp>
        <p:nvSpPr>
          <p:cNvPr id="18" name="TextBox 17">
            <a:extLst>
              <a:ext uri="{FF2B5EF4-FFF2-40B4-BE49-F238E27FC236}">
                <a16:creationId xmlns:a16="http://schemas.microsoft.com/office/drawing/2014/main" id="{B54133DA-A380-4E23-99BC-BDC2160B02DF}"/>
              </a:ext>
            </a:extLst>
          </p:cNvPr>
          <p:cNvSpPr txBox="1"/>
          <p:nvPr/>
        </p:nvSpPr>
        <p:spPr>
          <a:xfrm>
            <a:off x="7199816" y="7581596"/>
            <a:ext cx="533400" cy="369332"/>
          </a:xfrm>
          <a:prstGeom prst="rect">
            <a:avLst/>
          </a:prstGeom>
          <a:noFill/>
        </p:spPr>
        <p:txBody>
          <a:bodyPr wrap="square" rtlCol="0">
            <a:spAutoFit/>
          </a:bodyPr>
          <a:lstStyle/>
          <a:p>
            <a:r>
              <a:rPr lang="en-US" b="1" dirty="0">
                <a:solidFill>
                  <a:srgbClr val="FF0000"/>
                </a:solidFill>
              </a:rPr>
              <a:t>W1</a:t>
            </a:r>
          </a:p>
        </p:txBody>
      </p:sp>
      <p:sp>
        <p:nvSpPr>
          <p:cNvPr id="19" name="TextBox 18">
            <a:extLst>
              <a:ext uri="{FF2B5EF4-FFF2-40B4-BE49-F238E27FC236}">
                <a16:creationId xmlns:a16="http://schemas.microsoft.com/office/drawing/2014/main" id="{C48896BD-788C-4B23-8EFC-1E9B2FFE84B1}"/>
              </a:ext>
            </a:extLst>
          </p:cNvPr>
          <p:cNvSpPr txBox="1"/>
          <p:nvPr/>
        </p:nvSpPr>
        <p:spPr>
          <a:xfrm>
            <a:off x="6531433" y="8247020"/>
            <a:ext cx="381000" cy="369332"/>
          </a:xfrm>
          <a:prstGeom prst="rect">
            <a:avLst/>
          </a:prstGeom>
          <a:noFill/>
        </p:spPr>
        <p:txBody>
          <a:bodyPr wrap="square" rtlCol="0">
            <a:spAutoFit/>
          </a:bodyPr>
          <a:lstStyle/>
          <a:p>
            <a:r>
              <a:rPr lang="en-US" b="1" dirty="0">
                <a:solidFill>
                  <a:srgbClr val="FF0000"/>
                </a:solidFill>
              </a:rPr>
              <a:t>O</a:t>
            </a:r>
          </a:p>
        </p:txBody>
      </p:sp>
    </p:spTree>
    <p:extLst>
      <p:ext uri="{BB962C8B-B14F-4D97-AF65-F5344CB8AC3E}">
        <p14:creationId xmlns:p14="http://schemas.microsoft.com/office/powerpoint/2010/main" val="12099086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ChangeArrowheads="1"/>
          </p:cNvSpPr>
          <p:nvPr>
            <p:ph type="title"/>
          </p:nvPr>
        </p:nvSpPr>
        <p:spPr>
          <a:xfrm>
            <a:off x="4267200" y="3048001"/>
            <a:ext cx="3454400" cy="2530865"/>
          </a:xfrm>
        </p:spPr>
        <p:txBody>
          <a:bodyPr/>
          <a:lstStyle/>
          <a:p>
            <a:br>
              <a:rPr lang="en-US" sz="2400" b="1" dirty="0">
                <a:solidFill>
                  <a:srgbClr val="008000"/>
                </a:solidFill>
              </a:rPr>
            </a:br>
            <a:br>
              <a:rPr lang="en-US" sz="2400" b="1" dirty="0">
                <a:solidFill>
                  <a:srgbClr val="008000"/>
                </a:solidFill>
              </a:rPr>
            </a:br>
            <a:r>
              <a:rPr lang="en-US" sz="2400" b="1" dirty="0">
                <a:solidFill>
                  <a:srgbClr val="008000"/>
                </a:solidFill>
              </a:rPr>
              <a:t>Multiphase Reactors</a:t>
            </a:r>
            <a:br>
              <a:rPr lang="en-US" sz="2400" b="1" dirty="0">
                <a:solidFill>
                  <a:srgbClr val="008000"/>
                </a:solidFill>
              </a:rPr>
            </a:br>
            <a:r>
              <a:rPr lang="en-US" sz="2400" b="1" dirty="0">
                <a:solidFill>
                  <a:srgbClr val="008000"/>
                </a:solidFill>
              </a:rPr>
              <a:t>&amp; Multiphase Flows Systems</a:t>
            </a:r>
            <a:br>
              <a:rPr lang="en-US" sz="2400" b="1" dirty="0">
                <a:solidFill>
                  <a:srgbClr val="008000"/>
                </a:solidFill>
              </a:rPr>
            </a:br>
            <a:br>
              <a:rPr lang="en-US" sz="2400" b="1" dirty="0">
                <a:solidFill>
                  <a:srgbClr val="008000"/>
                </a:solidFill>
              </a:rPr>
            </a:br>
            <a:r>
              <a:rPr lang="en-US" sz="2400" b="1" u="sng" dirty="0">
                <a:solidFill>
                  <a:srgbClr val="C00000"/>
                </a:solidFill>
              </a:rPr>
              <a:t>Multi-scale in Length and Time</a:t>
            </a:r>
            <a:br>
              <a:rPr lang="en-US" sz="2400" b="1" u="sng" dirty="0">
                <a:solidFill>
                  <a:srgbClr val="C00000"/>
                </a:solidFill>
              </a:rPr>
            </a:br>
            <a:br>
              <a:rPr lang="en-US" sz="2400" b="1" dirty="0">
                <a:solidFill>
                  <a:srgbClr val="008000"/>
                </a:solidFill>
              </a:rPr>
            </a:br>
            <a:endParaRPr lang="en-US" sz="2400" b="1" dirty="0">
              <a:solidFill>
                <a:srgbClr val="008000"/>
              </a:solidFill>
            </a:endParaRPr>
          </a:p>
        </p:txBody>
      </p:sp>
      <p:grpSp>
        <p:nvGrpSpPr>
          <p:cNvPr id="280579" name="Group 3"/>
          <p:cNvGrpSpPr>
            <a:grpSpLocks/>
          </p:cNvGrpSpPr>
          <p:nvPr/>
        </p:nvGrpSpPr>
        <p:grpSpPr bwMode="auto">
          <a:xfrm>
            <a:off x="227577" y="4382693"/>
            <a:ext cx="1204087" cy="3295047"/>
            <a:chOff x="1370" y="2076"/>
            <a:chExt cx="390" cy="1549"/>
          </a:xfrm>
        </p:grpSpPr>
        <p:grpSp>
          <p:nvGrpSpPr>
            <p:cNvPr id="280580" name="Group 4"/>
            <p:cNvGrpSpPr>
              <a:grpSpLocks/>
            </p:cNvGrpSpPr>
            <p:nvPr/>
          </p:nvGrpSpPr>
          <p:grpSpPr bwMode="auto">
            <a:xfrm>
              <a:off x="1370" y="2190"/>
              <a:ext cx="132" cy="1294"/>
              <a:chOff x="1332" y="650"/>
              <a:chExt cx="132" cy="1294"/>
            </a:xfrm>
          </p:grpSpPr>
          <p:sp>
            <p:nvSpPr>
              <p:cNvPr id="280581" name="AutoShape 5"/>
              <p:cNvSpPr>
                <a:spLocks noChangeArrowheads="1"/>
              </p:cNvSpPr>
              <p:nvPr/>
            </p:nvSpPr>
            <p:spPr bwMode="auto">
              <a:xfrm>
                <a:off x="1340" y="650"/>
                <a:ext cx="124" cy="1294"/>
              </a:xfrm>
              <a:prstGeom prst="roundRect">
                <a:avLst>
                  <a:gd name="adj" fmla="val 49995"/>
                </a:avLst>
              </a:prstGeom>
              <a:solidFill>
                <a:schemeClr val="bg1"/>
              </a:solidFill>
              <a:ln w="12700">
                <a:solidFill>
                  <a:schemeClr val="tx1"/>
                </a:solidFill>
                <a:round/>
                <a:headEnd/>
                <a:tailEnd/>
              </a:ln>
              <a:effectLst/>
            </p:spPr>
            <p:txBody>
              <a:bodyPr wrap="none" lIns="122767" tIns="61384" rIns="122767" bIns="61384" anchor="ctr"/>
              <a:lstStyle/>
              <a:p>
                <a:pPr algn="ctr" defTabSz="1219170" eaLnBrk="0" fontAlgn="base" hangingPunct="0">
                  <a:spcBef>
                    <a:spcPct val="0"/>
                  </a:spcBef>
                  <a:spcAft>
                    <a:spcPct val="0"/>
                  </a:spcAft>
                </a:pPr>
                <a:endParaRPr lang="en-US" sz="1600" b="1">
                  <a:solidFill>
                    <a:srgbClr val="000000"/>
                  </a:solidFill>
                  <a:latin typeface="Arial" pitchFamily="34" charset="0"/>
                  <a:cs typeface="Arial" pitchFamily="34" charset="0"/>
                </a:endParaRPr>
              </a:p>
            </p:txBody>
          </p:sp>
          <p:sp>
            <p:nvSpPr>
              <p:cNvPr id="280582" name="Oval 6"/>
              <p:cNvSpPr>
                <a:spLocks noChangeArrowheads="1"/>
              </p:cNvSpPr>
              <p:nvPr/>
            </p:nvSpPr>
            <p:spPr bwMode="auto">
              <a:xfrm>
                <a:off x="1440" y="1088"/>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583" name="Oval 7"/>
              <p:cNvSpPr>
                <a:spLocks noChangeArrowheads="1"/>
              </p:cNvSpPr>
              <p:nvPr/>
            </p:nvSpPr>
            <p:spPr bwMode="auto">
              <a:xfrm>
                <a:off x="1411" y="1067"/>
                <a:ext cx="12" cy="15"/>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584" name="Oval 8"/>
              <p:cNvSpPr>
                <a:spLocks noChangeArrowheads="1"/>
              </p:cNvSpPr>
              <p:nvPr/>
            </p:nvSpPr>
            <p:spPr bwMode="auto">
              <a:xfrm>
                <a:off x="1440" y="1101"/>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585" name="Oval 9"/>
              <p:cNvSpPr>
                <a:spLocks noChangeArrowheads="1"/>
              </p:cNvSpPr>
              <p:nvPr/>
            </p:nvSpPr>
            <p:spPr bwMode="auto">
              <a:xfrm>
                <a:off x="1417" y="1192"/>
                <a:ext cx="12" cy="15"/>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586" name="Oval 10"/>
              <p:cNvSpPr>
                <a:spLocks noChangeArrowheads="1"/>
              </p:cNvSpPr>
              <p:nvPr/>
            </p:nvSpPr>
            <p:spPr bwMode="auto">
              <a:xfrm>
                <a:off x="1444" y="1174"/>
                <a:ext cx="12" cy="15"/>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587" name="Oval 11"/>
              <p:cNvSpPr>
                <a:spLocks noChangeArrowheads="1"/>
              </p:cNvSpPr>
              <p:nvPr/>
            </p:nvSpPr>
            <p:spPr bwMode="auto">
              <a:xfrm>
                <a:off x="1367" y="1134"/>
                <a:ext cx="11" cy="15"/>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588" name="Oval 12"/>
              <p:cNvSpPr>
                <a:spLocks noChangeArrowheads="1"/>
              </p:cNvSpPr>
              <p:nvPr/>
            </p:nvSpPr>
            <p:spPr bwMode="auto">
              <a:xfrm>
                <a:off x="1442" y="1138"/>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589" name="Oval 13"/>
              <p:cNvSpPr>
                <a:spLocks noChangeArrowheads="1"/>
              </p:cNvSpPr>
              <p:nvPr/>
            </p:nvSpPr>
            <p:spPr bwMode="auto">
              <a:xfrm>
                <a:off x="1440" y="1101"/>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590" name="Oval 14"/>
              <p:cNvSpPr>
                <a:spLocks noChangeArrowheads="1"/>
              </p:cNvSpPr>
              <p:nvPr/>
            </p:nvSpPr>
            <p:spPr bwMode="auto">
              <a:xfrm>
                <a:off x="1439" y="1174"/>
                <a:ext cx="11" cy="15"/>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591" name="Oval 15"/>
              <p:cNvSpPr>
                <a:spLocks noChangeArrowheads="1"/>
              </p:cNvSpPr>
              <p:nvPr/>
            </p:nvSpPr>
            <p:spPr bwMode="auto">
              <a:xfrm>
                <a:off x="1338" y="1104"/>
                <a:ext cx="11" cy="15"/>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592" name="Oval 16"/>
              <p:cNvSpPr>
                <a:spLocks noChangeArrowheads="1"/>
              </p:cNvSpPr>
              <p:nvPr/>
            </p:nvSpPr>
            <p:spPr bwMode="auto">
              <a:xfrm>
                <a:off x="1442" y="1208"/>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593" name="Oval 17"/>
              <p:cNvSpPr>
                <a:spLocks noChangeArrowheads="1"/>
              </p:cNvSpPr>
              <p:nvPr/>
            </p:nvSpPr>
            <p:spPr bwMode="auto">
              <a:xfrm>
                <a:off x="1440" y="1101"/>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594" name="Oval 18"/>
              <p:cNvSpPr>
                <a:spLocks noChangeArrowheads="1"/>
              </p:cNvSpPr>
              <p:nvPr/>
            </p:nvSpPr>
            <p:spPr bwMode="auto">
              <a:xfrm>
                <a:off x="1354" y="1088"/>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595" name="Oval 19"/>
              <p:cNvSpPr>
                <a:spLocks noChangeArrowheads="1"/>
              </p:cNvSpPr>
              <p:nvPr/>
            </p:nvSpPr>
            <p:spPr bwMode="auto">
              <a:xfrm>
                <a:off x="1339" y="1154"/>
                <a:ext cx="13"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596" name="Oval 20"/>
              <p:cNvSpPr>
                <a:spLocks noChangeArrowheads="1"/>
              </p:cNvSpPr>
              <p:nvPr/>
            </p:nvSpPr>
            <p:spPr bwMode="auto">
              <a:xfrm>
                <a:off x="1339" y="1176"/>
                <a:ext cx="13"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597" name="Oval 21"/>
              <p:cNvSpPr>
                <a:spLocks noChangeArrowheads="1"/>
              </p:cNvSpPr>
              <p:nvPr/>
            </p:nvSpPr>
            <p:spPr bwMode="auto">
              <a:xfrm>
                <a:off x="1348" y="1212"/>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598" name="Oval 22"/>
              <p:cNvSpPr>
                <a:spLocks noChangeArrowheads="1"/>
              </p:cNvSpPr>
              <p:nvPr/>
            </p:nvSpPr>
            <p:spPr bwMode="auto">
              <a:xfrm>
                <a:off x="1442" y="1209"/>
                <a:ext cx="12" cy="15"/>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599" name="Oval 23"/>
              <p:cNvSpPr>
                <a:spLocks noChangeArrowheads="1"/>
              </p:cNvSpPr>
              <p:nvPr/>
            </p:nvSpPr>
            <p:spPr bwMode="auto">
              <a:xfrm>
                <a:off x="1348" y="1065"/>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00" name="Oval 24"/>
              <p:cNvSpPr>
                <a:spLocks noChangeArrowheads="1"/>
              </p:cNvSpPr>
              <p:nvPr/>
            </p:nvSpPr>
            <p:spPr bwMode="auto">
              <a:xfrm>
                <a:off x="1332" y="1098"/>
                <a:ext cx="12" cy="15"/>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01" name="Oval 25"/>
              <p:cNvSpPr>
                <a:spLocks noChangeArrowheads="1"/>
              </p:cNvSpPr>
              <p:nvPr/>
            </p:nvSpPr>
            <p:spPr bwMode="auto">
              <a:xfrm>
                <a:off x="1413" y="1074"/>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02" name="Oval 26"/>
              <p:cNvSpPr>
                <a:spLocks noChangeArrowheads="1"/>
              </p:cNvSpPr>
              <p:nvPr/>
            </p:nvSpPr>
            <p:spPr bwMode="auto">
              <a:xfrm>
                <a:off x="1421" y="1078"/>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03" name="Oval 27"/>
              <p:cNvSpPr>
                <a:spLocks noChangeArrowheads="1"/>
              </p:cNvSpPr>
              <p:nvPr/>
            </p:nvSpPr>
            <p:spPr bwMode="auto">
              <a:xfrm>
                <a:off x="1361" y="1132"/>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04" name="Oval 28"/>
              <p:cNvSpPr>
                <a:spLocks noChangeArrowheads="1"/>
              </p:cNvSpPr>
              <p:nvPr/>
            </p:nvSpPr>
            <p:spPr bwMode="auto">
              <a:xfrm>
                <a:off x="1442" y="1107"/>
                <a:ext cx="12" cy="15"/>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05" name="Oval 29"/>
              <p:cNvSpPr>
                <a:spLocks noChangeArrowheads="1"/>
              </p:cNvSpPr>
              <p:nvPr/>
            </p:nvSpPr>
            <p:spPr bwMode="auto">
              <a:xfrm>
                <a:off x="1355" y="1190"/>
                <a:ext cx="12" cy="15"/>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06" name="Oval 30"/>
              <p:cNvSpPr>
                <a:spLocks noChangeArrowheads="1"/>
              </p:cNvSpPr>
              <p:nvPr/>
            </p:nvSpPr>
            <p:spPr bwMode="auto">
              <a:xfrm>
                <a:off x="1363" y="1165"/>
                <a:ext cx="12" cy="15"/>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07" name="Oval 31"/>
              <p:cNvSpPr>
                <a:spLocks noChangeArrowheads="1"/>
              </p:cNvSpPr>
              <p:nvPr/>
            </p:nvSpPr>
            <p:spPr bwMode="auto">
              <a:xfrm>
                <a:off x="1340" y="1169"/>
                <a:ext cx="12" cy="15"/>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08" name="Oval 32"/>
              <p:cNvSpPr>
                <a:spLocks noChangeArrowheads="1"/>
              </p:cNvSpPr>
              <p:nvPr/>
            </p:nvSpPr>
            <p:spPr bwMode="auto">
              <a:xfrm>
                <a:off x="1346" y="1105"/>
                <a:ext cx="12" cy="15"/>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09" name="Oval 33"/>
              <p:cNvSpPr>
                <a:spLocks noChangeArrowheads="1"/>
              </p:cNvSpPr>
              <p:nvPr/>
            </p:nvSpPr>
            <p:spPr bwMode="auto">
              <a:xfrm>
                <a:off x="1408" y="1162"/>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10" name="Oval 34"/>
              <p:cNvSpPr>
                <a:spLocks noChangeArrowheads="1"/>
              </p:cNvSpPr>
              <p:nvPr/>
            </p:nvSpPr>
            <p:spPr bwMode="auto">
              <a:xfrm>
                <a:off x="1360" y="1133"/>
                <a:ext cx="12" cy="15"/>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11" name="Oval 35"/>
              <p:cNvSpPr>
                <a:spLocks noChangeArrowheads="1"/>
              </p:cNvSpPr>
              <p:nvPr/>
            </p:nvSpPr>
            <p:spPr bwMode="auto">
              <a:xfrm>
                <a:off x="1346" y="1102"/>
                <a:ext cx="12" cy="15"/>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12" name="Oval 36"/>
              <p:cNvSpPr>
                <a:spLocks noChangeArrowheads="1"/>
              </p:cNvSpPr>
              <p:nvPr/>
            </p:nvSpPr>
            <p:spPr bwMode="auto">
              <a:xfrm>
                <a:off x="1338" y="1135"/>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13" name="Oval 37"/>
              <p:cNvSpPr>
                <a:spLocks noChangeArrowheads="1"/>
              </p:cNvSpPr>
              <p:nvPr/>
            </p:nvSpPr>
            <p:spPr bwMode="auto">
              <a:xfrm>
                <a:off x="1357" y="1102"/>
                <a:ext cx="12" cy="15"/>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14" name="Oval 38"/>
              <p:cNvSpPr>
                <a:spLocks noChangeArrowheads="1"/>
              </p:cNvSpPr>
              <p:nvPr/>
            </p:nvSpPr>
            <p:spPr bwMode="auto">
              <a:xfrm>
                <a:off x="1443" y="1192"/>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15" name="Oval 39"/>
              <p:cNvSpPr>
                <a:spLocks noChangeArrowheads="1"/>
              </p:cNvSpPr>
              <p:nvPr/>
            </p:nvSpPr>
            <p:spPr bwMode="auto">
              <a:xfrm>
                <a:off x="1436" y="1129"/>
                <a:ext cx="12" cy="15"/>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16" name="Oval 40"/>
              <p:cNvSpPr>
                <a:spLocks noChangeArrowheads="1"/>
              </p:cNvSpPr>
              <p:nvPr/>
            </p:nvSpPr>
            <p:spPr bwMode="auto">
              <a:xfrm>
                <a:off x="1420" y="1098"/>
                <a:ext cx="12" cy="15"/>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17" name="Oval 41"/>
              <p:cNvSpPr>
                <a:spLocks noChangeArrowheads="1"/>
              </p:cNvSpPr>
              <p:nvPr/>
            </p:nvSpPr>
            <p:spPr bwMode="auto">
              <a:xfrm>
                <a:off x="1338" y="1088"/>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18" name="Oval 42"/>
              <p:cNvSpPr>
                <a:spLocks noChangeArrowheads="1"/>
              </p:cNvSpPr>
              <p:nvPr/>
            </p:nvSpPr>
            <p:spPr bwMode="auto">
              <a:xfrm>
                <a:off x="1361" y="1132"/>
                <a:ext cx="13" cy="15"/>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19" name="Oval 43"/>
              <p:cNvSpPr>
                <a:spLocks noChangeArrowheads="1"/>
              </p:cNvSpPr>
              <p:nvPr/>
            </p:nvSpPr>
            <p:spPr bwMode="auto">
              <a:xfrm>
                <a:off x="1425" y="1089"/>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20" name="Oval 44"/>
              <p:cNvSpPr>
                <a:spLocks noChangeArrowheads="1"/>
              </p:cNvSpPr>
              <p:nvPr/>
            </p:nvSpPr>
            <p:spPr bwMode="auto">
              <a:xfrm>
                <a:off x="1443" y="1139"/>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21" name="Oval 45"/>
              <p:cNvSpPr>
                <a:spLocks noChangeArrowheads="1"/>
              </p:cNvSpPr>
              <p:nvPr/>
            </p:nvSpPr>
            <p:spPr bwMode="auto">
              <a:xfrm>
                <a:off x="1336" y="1054"/>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22" name="Oval 46"/>
              <p:cNvSpPr>
                <a:spLocks noChangeArrowheads="1"/>
              </p:cNvSpPr>
              <p:nvPr/>
            </p:nvSpPr>
            <p:spPr bwMode="auto">
              <a:xfrm>
                <a:off x="1440" y="1061"/>
                <a:ext cx="12" cy="15"/>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23" name="Oval 47"/>
              <p:cNvSpPr>
                <a:spLocks noChangeArrowheads="1"/>
              </p:cNvSpPr>
              <p:nvPr/>
            </p:nvSpPr>
            <p:spPr bwMode="auto">
              <a:xfrm>
                <a:off x="1344" y="880"/>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24" name="Oval 48"/>
              <p:cNvSpPr>
                <a:spLocks noChangeArrowheads="1"/>
              </p:cNvSpPr>
              <p:nvPr/>
            </p:nvSpPr>
            <p:spPr bwMode="auto">
              <a:xfrm>
                <a:off x="1346" y="853"/>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25" name="Oval 49"/>
              <p:cNvSpPr>
                <a:spLocks noChangeArrowheads="1"/>
              </p:cNvSpPr>
              <p:nvPr/>
            </p:nvSpPr>
            <p:spPr bwMode="auto">
              <a:xfrm>
                <a:off x="1415" y="858"/>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26" name="Oval 50"/>
              <p:cNvSpPr>
                <a:spLocks noChangeArrowheads="1"/>
              </p:cNvSpPr>
              <p:nvPr/>
            </p:nvSpPr>
            <p:spPr bwMode="auto">
              <a:xfrm>
                <a:off x="1336" y="939"/>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27" name="Oval 51"/>
              <p:cNvSpPr>
                <a:spLocks noChangeArrowheads="1"/>
              </p:cNvSpPr>
              <p:nvPr/>
            </p:nvSpPr>
            <p:spPr bwMode="auto">
              <a:xfrm>
                <a:off x="1365" y="971"/>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28" name="Oval 52"/>
              <p:cNvSpPr>
                <a:spLocks noChangeArrowheads="1"/>
              </p:cNvSpPr>
              <p:nvPr/>
            </p:nvSpPr>
            <p:spPr bwMode="auto">
              <a:xfrm>
                <a:off x="1422" y="1036"/>
                <a:ext cx="12" cy="15"/>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29" name="Oval 53"/>
              <p:cNvSpPr>
                <a:spLocks noChangeArrowheads="1"/>
              </p:cNvSpPr>
              <p:nvPr/>
            </p:nvSpPr>
            <p:spPr bwMode="auto">
              <a:xfrm>
                <a:off x="1422" y="1036"/>
                <a:ext cx="12" cy="15"/>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30" name="Oval 54"/>
              <p:cNvSpPr>
                <a:spLocks noChangeArrowheads="1"/>
              </p:cNvSpPr>
              <p:nvPr/>
            </p:nvSpPr>
            <p:spPr bwMode="auto">
              <a:xfrm>
                <a:off x="1422" y="1036"/>
                <a:ext cx="12" cy="15"/>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31" name="Oval 55"/>
              <p:cNvSpPr>
                <a:spLocks noChangeArrowheads="1"/>
              </p:cNvSpPr>
              <p:nvPr/>
            </p:nvSpPr>
            <p:spPr bwMode="auto">
              <a:xfrm>
                <a:off x="1422" y="1036"/>
                <a:ext cx="12" cy="15"/>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32" name="Oval 56"/>
              <p:cNvSpPr>
                <a:spLocks noChangeArrowheads="1"/>
              </p:cNvSpPr>
              <p:nvPr/>
            </p:nvSpPr>
            <p:spPr bwMode="auto">
              <a:xfrm>
                <a:off x="1444" y="1046"/>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33" name="Oval 57"/>
              <p:cNvSpPr>
                <a:spLocks noChangeArrowheads="1"/>
              </p:cNvSpPr>
              <p:nvPr/>
            </p:nvSpPr>
            <p:spPr bwMode="auto">
              <a:xfrm>
                <a:off x="1334" y="873"/>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34" name="Oval 58"/>
              <p:cNvSpPr>
                <a:spLocks noChangeArrowheads="1"/>
              </p:cNvSpPr>
              <p:nvPr/>
            </p:nvSpPr>
            <p:spPr bwMode="auto">
              <a:xfrm>
                <a:off x="1332" y="997"/>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35" name="Oval 59"/>
              <p:cNvSpPr>
                <a:spLocks noChangeArrowheads="1"/>
              </p:cNvSpPr>
              <p:nvPr/>
            </p:nvSpPr>
            <p:spPr bwMode="auto">
              <a:xfrm>
                <a:off x="1351" y="973"/>
                <a:ext cx="13"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36" name="Oval 60"/>
              <p:cNvSpPr>
                <a:spLocks noChangeArrowheads="1"/>
              </p:cNvSpPr>
              <p:nvPr/>
            </p:nvSpPr>
            <p:spPr bwMode="auto">
              <a:xfrm>
                <a:off x="1351" y="985"/>
                <a:ext cx="13"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37" name="Oval 61"/>
              <p:cNvSpPr>
                <a:spLocks noChangeArrowheads="1"/>
              </p:cNvSpPr>
              <p:nvPr/>
            </p:nvSpPr>
            <p:spPr bwMode="auto">
              <a:xfrm>
                <a:off x="1334" y="1028"/>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38" name="Oval 62"/>
              <p:cNvSpPr>
                <a:spLocks noChangeArrowheads="1"/>
              </p:cNvSpPr>
              <p:nvPr/>
            </p:nvSpPr>
            <p:spPr bwMode="auto">
              <a:xfrm>
                <a:off x="1355" y="1057"/>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39" name="Oval 63"/>
              <p:cNvSpPr>
                <a:spLocks noChangeArrowheads="1"/>
              </p:cNvSpPr>
              <p:nvPr/>
            </p:nvSpPr>
            <p:spPr bwMode="auto">
              <a:xfrm>
                <a:off x="1334" y="873"/>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40" name="Oval 64"/>
              <p:cNvSpPr>
                <a:spLocks noChangeArrowheads="1"/>
              </p:cNvSpPr>
              <p:nvPr/>
            </p:nvSpPr>
            <p:spPr bwMode="auto">
              <a:xfrm>
                <a:off x="1363" y="906"/>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41" name="Oval 65"/>
              <p:cNvSpPr>
                <a:spLocks noChangeArrowheads="1"/>
              </p:cNvSpPr>
              <p:nvPr/>
            </p:nvSpPr>
            <p:spPr bwMode="auto">
              <a:xfrm>
                <a:off x="1354" y="1021"/>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42" name="Oval 66"/>
              <p:cNvSpPr>
                <a:spLocks noChangeArrowheads="1"/>
              </p:cNvSpPr>
              <p:nvPr/>
            </p:nvSpPr>
            <p:spPr bwMode="auto">
              <a:xfrm>
                <a:off x="1380" y="1005"/>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43" name="Oval 67"/>
              <p:cNvSpPr>
                <a:spLocks noChangeArrowheads="1"/>
              </p:cNvSpPr>
              <p:nvPr/>
            </p:nvSpPr>
            <p:spPr bwMode="auto">
              <a:xfrm>
                <a:off x="1351" y="985"/>
                <a:ext cx="13"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44" name="Oval 68"/>
              <p:cNvSpPr>
                <a:spLocks noChangeArrowheads="1"/>
              </p:cNvSpPr>
              <p:nvPr/>
            </p:nvSpPr>
            <p:spPr bwMode="auto">
              <a:xfrm>
                <a:off x="1334" y="873"/>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45" name="Oval 69"/>
              <p:cNvSpPr>
                <a:spLocks noChangeArrowheads="1"/>
              </p:cNvSpPr>
              <p:nvPr/>
            </p:nvSpPr>
            <p:spPr bwMode="auto">
              <a:xfrm>
                <a:off x="1363" y="906"/>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46" name="Oval 70"/>
              <p:cNvSpPr>
                <a:spLocks noChangeArrowheads="1"/>
              </p:cNvSpPr>
              <p:nvPr/>
            </p:nvSpPr>
            <p:spPr bwMode="auto">
              <a:xfrm>
                <a:off x="1354" y="971"/>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47" name="Oval 71"/>
              <p:cNvSpPr>
                <a:spLocks noChangeArrowheads="1"/>
              </p:cNvSpPr>
              <p:nvPr/>
            </p:nvSpPr>
            <p:spPr bwMode="auto">
              <a:xfrm>
                <a:off x="1351" y="985"/>
                <a:ext cx="13"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48" name="Oval 72"/>
              <p:cNvSpPr>
                <a:spLocks noChangeArrowheads="1"/>
              </p:cNvSpPr>
              <p:nvPr/>
            </p:nvSpPr>
            <p:spPr bwMode="auto">
              <a:xfrm>
                <a:off x="1334" y="873"/>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49" name="Oval 73"/>
              <p:cNvSpPr>
                <a:spLocks noChangeArrowheads="1"/>
              </p:cNvSpPr>
              <p:nvPr/>
            </p:nvSpPr>
            <p:spPr bwMode="auto">
              <a:xfrm>
                <a:off x="1421" y="971"/>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50" name="Oval 74"/>
              <p:cNvSpPr>
                <a:spLocks noChangeArrowheads="1"/>
              </p:cNvSpPr>
              <p:nvPr/>
            </p:nvSpPr>
            <p:spPr bwMode="auto">
              <a:xfrm>
                <a:off x="1340" y="986"/>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51" name="Oval 75"/>
              <p:cNvSpPr>
                <a:spLocks noChangeArrowheads="1"/>
              </p:cNvSpPr>
              <p:nvPr/>
            </p:nvSpPr>
            <p:spPr bwMode="auto">
              <a:xfrm>
                <a:off x="1442" y="996"/>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52" name="Oval 76"/>
              <p:cNvSpPr>
                <a:spLocks noChangeArrowheads="1"/>
              </p:cNvSpPr>
              <p:nvPr/>
            </p:nvSpPr>
            <p:spPr bwMode="auto">
              <a:xfrm>
                <a:off x="1427" y="966"/>
                <a:ext cx="12" cy="15"/>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53" name="Oval 77"/>
              <p:cNvSpPr>
                <a:spLocks noChangeArrowheads="1"/>
              </p:cNvSpPr>
              <p:nvPr/>
            </p:nvSpPr>
            <p:spPr bwMode="auto">
              <a:xfrm>
                <a:off x="1438" y="966"/>
                <a:ext cx="12" cy="15"/>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54" name="Oval 78"/>
              <p:cNvSpPr>
                <a:spLocks noChangeArrowheads="1"/>
              </p:cNvSpPr>
              <p:nvPr/>
            </p:nvSpPr>
            <p:spPr bwMode="auto">
              <a:xfrm>
                <a:off x="1340" y="986"/>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55" name="Oval 79"/>
              <p:cNvSpPr>
                <a:spLocks noChangeArrowheads="1"/>
              </p:cNvSpPr>
              <p:nvPr/>
            </p:nvSpPr>
            <p:spPr bwMode="auto">
              <a:xfrm>
                <a:off x="1438" y="966"/>
                <a:ext cx="12" cy="15"/>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56" name="Oval 80"/>
              <p:cNvSpPr>
                <a:spLocks noChangeArrowheads="1"/>
              </p:cNvSpPr>
              <p:nvPr/>
            </p:nvSpPr>
            <p:spPr bwMode="auto">
              <a:xfrm>
                <a:off x="1340" y="986"/>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57" name="Oval 81"/>
              <p:cNvSpPr>
                <a:spLocks noChangeArrowheads="1"/>
              </p:cNvSpPr>
              <p:nvPr/>
            </p:nvSpPr>
            <p:spPr bwMode="auto">
              <a:xfrm>
                <a:off x="1426" y="963"/>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58" name="Oval 82"/>
              <p:cNvSpPr>
                <a:spLocks noChangeArrowheads="1"/>
              </p:cNvSpPr>
              <p:nvPr/>
            </p:nvSpPr>
            <p:spPr bwMode="auto">
              <a:xfrm>
                <a:off x="1438" y="966"/>
                <a:ext cx="12" cy="15"/>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59" name="Oval 83"/>
              <p:cNvSpPr>
                <a:spLocks noChangeArrowheads="1"/>
              </p:cNvSpPr>
              <p:nvPr/>
            </p:nvSpPr>
            <p:spPr bwMode="auto">
              <a:xfrm>
                <a:off x="1340" y="986"/>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60" name="Oval 84"/>
              <p:cNvSpPr>
                <a:spLocks noChangeArrowheads="1"/>
              </p:cNvSpPr>
              <p:nvPr/>
            </p:nvSpPr>
            <p:spPr bwMode="auto">
              <a:xfrm>
                <a:off x="1426" y="888"/>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61" name="Line 85"/>
              <p:cNvSpPr>
                <a:spLocks noChangeShapeType="1"/>
              </p:cNvSpPr>
              <p:nvPr/>
            </p:nvSpPr>
            <p:spPr bwMode="auto">
              <a:xfrm>
                <a:off x="1396" y="1514"/>
                <a:ext cx="12" cy="0"/>
              </a:xfrm>
              <a:prstGeom prst="line">
                <a:avLst/>
              </a:prstGeom>
              <a:noFill/>
              <a:ln w="12700">
                <a:solidFill>
                  <a:schemeClr val="tx1"/>
                </a:solidFill>
                <a:round/>
                <a:headEnd type="none" w="sm" len="sm"/>
                <a:tailEnd type="none" w="sm" len="sm"/>
              </a:ln>
              <a:effectLst/>
            </p:spPr>
            <p:txBody>
              <a:bodyP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62" name="Oval 86"/>
              <p:cNvSpPr>
                <a:spLocks noChangeArrowheads="1"/>
              </p:cNvSpPr>
              <p:nvPr/>
            </p:nvSpPr>
            <p:spPr bwMode="auto">
              <a:xfrm>
                <a:off x="1415" y="1508"/>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63" name="Oval 87"/>
              <p:cNvSpPr>
                <a:spLocks noChangeArrowheads="1"/>
              </p:cNvSpPr>
              <p:nvPr/>
            </p:nvSpPr>
            <p:spPr bwMode="auto">
              <a:xfrm>
                <a:off x="1413" y="1389"/>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64" name="Oval 88"/>
              <p:cNvSpPr>
                <a:spLocks noChangeArrowheads="1"/>
              </p:cNvSpPr>
              <p:nvPr/>
            </p:nvSpPr>
            <p:spPr bwMode="auto">
              <a:xfrm>
                <a:off x="1440" y="1373"/>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65" name="Oval 89"/>
              <p:cNvSpPr>
                <a:spLocks noChangeArrowheads="1"/>
              </p:cNvSpPr>
              <p:nvPr/>
            </p:nvSpPr>
            <p:spPr bwMode="auto">
              <a:xfrm>
                <a:off x="1382" y="1320"/>
                <a:ext cx="13"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66" name="Oval 90"/>
              <p:cNvSpPr>
                <a:spLocks noChangeArrowheads="1"/>
              </p:cNvSpPr>
              <p:nvPr/>
            </p:nvSpPr>
            <p:spPr bwMode="auto">
              <a:xfrm>
                <a:off x="1411" y="1353"/>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67" name="Oval 91"/>
              <p:cNvSpPr>
                <a:spLocks noChangeArrowheads="1"/>
              </p:cNvSpPr>
              <p:nvPr/>
            </p:nvSpPr>
            <p:spPr bwMode="auto">
              <a:xfrm>
                <a:off x="1440" y="1385"/>
                <a:ext cx="12" cy="15"/>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68" name="Oval 92"/>
              <p:cNvSpPr>
                <a:spLocks noChangeArrowheads="1"/>
              </p:cNvSpPr>
              <p:nvPr/>
            </p:nvSpPr>
            <p:spPr bwMode="auto">
              <a:xfrm>
                <a:off x="1379" y="1449"/>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69" name="Oval 93"/>
              <p:cNvSpPr>
                <a:spLocks noChangeArrowheads="1"/>
              </p:cNvSpPr>
              <p:nvPr/>
            </p:nvSpPr>
            <p:spPr bwMode="auto">
              <a:xfrm>
                <a:off x="1363" y="1482"/>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70" name="Oval 94"/>
              <p:cNvSpPr>
                <a:spLocks noChangeArrowheads="1"/>
              </p:cNvSpPr>
              <p:nvPr/>
            </p:nvSpPr>
            <p:spPr bwMode="auto">
              <a:xfrm>
                <a:off x="1417" y="1475"/>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71" name="Oval 95"/>
              <p:cNvSpPr>
                <a:spLocks noChangeArrowheads="1"/>
              </p:cNvSpPr>
              <p:nvPr/>
            </p:nvSpPr>
            <p:spPr bwMode="auto">
              <a:xfrm>
                <a:off x="1444" y="1457"/>
                <a:ext cx="12" cy="15"/>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72" name="Oval 96"/>
              <p:cNvSpPr>
                <a:spLocks noChangeArrowheads="1"/>
              </p:cNvSpPr>
              <p:nvPr/>
            </p:nvSpPr>
            <p:spPr bwMode="auto">
              <a:xfrm>
                <a:off x="1367" y="1418"/>
                <a:ext cx="11"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73" name="Oval 97"/>
              <p:cNvSpPr>
                <a:spLocks noChangeArrowheads="1"/>
              </p:cNvSpPr>
              <p:nvPr/>
            </p:nvSpPr>
            <p:spPr bwMode="auto">
              <a:xfrm>
                <a:off x="1442" y="1422"/>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74" name="Oval 98"/>
              <p:cNvSpPr>
                <a:spLocks noChangeArrowheads="1"/>
              </p:cNvSpPr>
              <p:nvPr/>
            </p:nvSpPr>
            <p:spPr bwMode="auto">
              <a:xfrm>
                <a:off x="1408" y="1389"/>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75" name="Oval 99"/>
              <p:cNvSpPr>
                <a:spLocks noChangeArrowheads="1"/>
              </p:cNvSpPr>
              <p:nvPr/>
            </p:nvSpPr>
            <p:spPr bwMode="auto">
              <a:xfrm>
                <a:off x="1411" y="1353"/>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76" name="Oval 100"/>
              <p:cNvSpPr>
                <a:spLocks noChangeArrowheads="1"/>
              </p:cNvSpPr>
              <p:nvPr/>
            </p:nvSpPr>
            <p:spPr bwMode="auto">
              <a:xfrm>
                <a:off x="1440" y="1385"/>
                <a:ext cx="12" cy="15"/>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77" name="Oval 101"/>
              <p:cNvSpPr>
                <a:spLocks noChangeArrowheads="1"/>
              </p:cNvSpPr>
              <p:nvPr/>
            </p:nvSpPr>
            <p:spPr bwMode="auto">
              <a:xfrm>
                <a:off x="1439" y="1457"/>
                <a:ext cx="11" cy="15"/>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78" name="Oval 102"/>
              <p:cNvSpPr>
                <a:spLocks noChangeArrowheads="1"/>
              </p:cNvSpPr>
              <p:nvPr/>
            </p:nvSpPr>
            <p:spPr bwMode="auto">
              <a:xfrm>
                <a:off x="1338" y="1389"/>
                <a:ext cx="11"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79" name="Oval 103"/>
              <p:cNvSpPr>
                <a:spLocks noChangeArrowheads="1"/>
              </p:cNvSpPr>
              <p:nvPr/>
            </p:nvSpPr>
            <p:spPr bwMode="auto">
              <a:xfrm>
                <a:off x="1442" y="1490"/>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80" name="Oval 104"/>
              <p:cNvSpPr>
                <a:spLocks noChangeArrowheads="1"/>
              </p:cNvSpPr>
              <p:nvPr/>
            </p:nvSpPr>
            <p:spPr bwMode="auto">
              <a:xfrm>
                <a:off x="1440" y="1385"/>
                <a:ext cx="12" cy="15"/>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81" name="Oval 105"/>
              <p:cNvSpPr>
                <a:spLocks noChangeArrowheads="1"/>
              </p:cNvSpPr>
              <p:nvPr/>
            </p:nvSpPr>
            <p:spPr bwMode="auto">
              <a:xfrm>
                <a:off x="1354" y="1373"/>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82" name="Oval 106"/>
              <p:cNvSpPr>
                <a:spLocks noChangeArrowheads="1"/>
              </p:cNvSpPr>
              <p:nvPr/>
            </p:nvSpPr>
            <p:spPr bwMode="auto">
              <a:xfrm>
                <a:off x="1368" y="1479"/>
                <a:ext cx="12" cy="15"/>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83" name="Oval 107"/>
              <p:cNvSpPr>
                <a:spLocks noChangeArrowheads="1"/>
              </p:cNvSpPr>
              <p:nvPr/>
            </p:nvSpPr>
            <p:spPr bwMode="auto">
              <a:xfrm>
                <a:off x="1339" y="1437"/>
                <a:ext cx="13"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84" name="Oval 108"/>
              <p:cNvSpPr>
                <a:spLocks noChangeArrowheads="1"/>
              </p:cNvSpPr>
              <p:nvPr/>
            </p:nvSpPr>
            <p:spPr bwMode="auto">
              <a:xfrm>
                <a:off x="1339" y="1459"/>
                <a:ext cx="13"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85" name="Oval 109"/>
              <p:cNvSpPr>
                <a:spLocks noChangeArrowheads="1"/>
              </p:cNvSpPr>
              <p:nvPr/>
            </p:nvSpPr>
            <p:spPr bwMode="auto">
              <a:xfrm>
                <a:off x="1348" y="1494"/>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86" name="Oval 110"/>
              <p:cNvSpPr>
                <a:spLocks noChangeArrowheads="1"/>
              </p:cNvSpPr>
              <p:nvPr/>
            </p:nvSpPr>
            <p:spPr bwMode="auto">
              <a:xfrm>
                <a:off x="1442" y="1492"/>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87" name="Oval 111"/>
              <p:cNvSpPr>
                <a:spLocks noChangeArrowheads="1"/>
              </p:cNvSpPr>
              <p:nvPr/>
            </p:nvSpPr>
            <p:spPr bwMode="auto">
              <a:xfrm>
                <a:off x="1363" y="1298"/>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88" name="Oval 112"/>
              <p:cNvSpPr>
                <a:spLocks noChangeArrowheads="1"/>
              </p:cNvSpPr>
              <p:nvPr/>
            </p:nvSpPr>
            <p:spPr bwMode="auto">
              <a:xfrm>
                <a:off x="1332" y="1384"/>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89" name="Oval 113"/>
              <p:cNvSpPr>
                <a:spLocks noChangeArrowheads="1"/>
              </p:cNvSpPr>
              <p:nvPr/>
            </p:nvSpPr>
            <p:spPr bwMode="auto">
              <a:xfrm>
                <a:off x="1336" y="1320"/>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90" name="Oval 114"/>
              <p:cNvSpPr>
                <a:spLocks noChangeArrowheads="1"/>
              </p:cNvSpPr>
              <p:nvPr/>
            </p:nvSpPr>
            <p:spPr bwMode="auto">
              <a:xfrm>
                <a:off x="1439" y="1320"/>
                <a:ext cx="11"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91" name="Oval 115"/>
              <p:cNvSpPr>
                <a:spLocks noChangeArrowheads="1"/>
              </p:cNvSpPr>
              <p:nvPr/>
            </p:nvSpPr>
            <p:spPr bwMode="auto">
              <a:xfrm>
                <a:off x="1421" y="1363"/>
                <a:ext cx="12" cy="15"/>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92" name="Oval 116"/>
              <p:cNvSpPr>
                <a:spLocks noChangeArrowheads="1"/>
              </p:cNvSpPr>
              <p:nvPr/>
            </p:nvSpPr>
            <p:spPr bwMode="auto">
              <a:xfrm>
                <a:off x="1377" y="1384"/>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93" name="Oval 117"/>
              <p:cNvSpPr>
                <a:spLocks noChangeArrowheads="1"/>
              </p:cNvSpPr>
              <p:nvPr/>
            </p:nvSpPr>
            <p:spPr bwMode="auto">
              <a:xfrm>
                <a:off x="1361" y="1416"/>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94" name="Oval 118"/>
              <p:cNvSpPr>
                <a:spLocks noChangeArrowheads="1"/>
              </p:cNvSpPr>
              <p:nvPr/>
            </p:nvSpPr>
            <p:spPr bwMode="auto">
              <a:xfrm>
                <a:off x="1442" y="1392"/>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95" name="Oval 119"/>
              <p:cNvSpPr>
                <a:spLocks noChangeArrowheads="1"/>
              </p:cNvSpPr>
              <p:nvPr/>
            </p:nvSpPr>
            <p:spPr bwMode="auto">
              <a:xfrm>
                <a:off x="1365" y="1353"/>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96" name="Oval 120"/>
              <p:cNvSpPr>
                <a:spLocks noChangeArrowheads="1"/>
              </p:cNvSpPr>
              <p:nvPr/>
            </p:nvSpPr>
            <p:spPr bwMode="auto">
              <a:xfrm>
                <a:off x="1334" y="1482"/>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97" name="Oval 121"/>
              <p:cNvSpPr>
                <a:spLocks noChangeArrowheads="1"/>
              </p:cNvSpPr>
              <p:nvPr/>
            </p:nvSpPr>
            <p:spPr bwMode="auto">
              <a:xfrm>
                <a:off x="1355" y="1473"/>
                <a:ext cx="12" cy="15"/>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98" name="Oval 122"/>
              <p:cNvSpPr>
                <a:spLocks noChangeArrowheads="1"/>
              </p:cNvSpPr>
              <p:nvPr/>
            </p:nvSpPr>
            <p:spPr bwMode="auto">
              <a:xfrm>
                <a:off x="1379" y="1478"/>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699" name="Oval 123"/>
              <p:cNvSpPr>
                <a:spLocks noChangeArrowheads="1"/>
              </p:cNvSpPr>
              <p:nvPr/>
            </p:nvSpPr>
            <p:spPr bwMode="auto">
              <a:xfrm>
                <a:off x="1341" y="1452"/>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00" name="Oval 124"/>
              <p:cNvSpPr>
                <a:spLocks noChangeArrowheads="1"/>
              </p:cNvSpPr>
              <p:nvPr/>
            </p:nvSpPr>
            <p:spPr bwMode="auto">
              <a:xfrm>
                <a:off x="1347" y="1389"/>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01" name="Oval 125"/>
              <p:cNvSpPr>
                <a:spLocks noChangeArrowheads="1"/>
              </p:cNvSpPr>
              <p:nvPr/>
            </p:nvSpPr>
            <p:spPr bwMode="auto">
              <a:xfrm>
                <a:off x="1367" y="1440"/>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02" name="Oval 126"/>
              <p:cNvSpPr>
                <a:spLocks noChangeArrowheads="1"/>
              </p:cNvSpPr>
              <p:nvPr/>
            </p:nvSpPr>
            <p:spPr bwMode="auto">
              <a:xfrm>
                <a:off x="1407" y="1446"/>
                <a:ext cx="12" cy="15"/>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03" name="Oval 127"/>
              <p:cNvSpPr>
                <a:spLocks noChangeArrowheads="1"/>
              </p:cNvSpPr>
              <p:nvPr/>
            </p:nvSpPr>
            <p:spPr bwMode="auto">
              <a:xfrm>
                <a:off x="1361" y="1417"/>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04" name="Oval 128"/>
              <p:cNvSpPr>
                <a:spLocks noChangeArrowheads="1"/>
              </p:cNvSpPr>
              <p:nvPr/>
            </p:nvSpPr>
            <p:spPr bwMode="auto">
              <a:xfrm>
                <a:off x="1346" y="1388"/>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05" name="Oval 129"/>
              <p:cNvSpPr>
                <a:spLocks noChangeArrowheads="1"/>
              </p:cNvSpPr>
              <p:nvPr/>
            </p:nvSpPr>
            <p:spPr bwMode="auto">
              <a:xfrm>
                <a:off x="1338" y="1419"/>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06" name="Oval 130"/>
              <p:cNvSpPr>
                <a:spLocks noChangeArrowheads="1"/>
              </p:cNvSpPr>
              <p:nvPr/>
            </p:nvSpPr>
            <p:spPr bwMode="auto">
              <a:xfrm>
                <a:off x="1357" y="1388"/>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07" name="Oval 131"/>
              <p:cNvSpPr>
                <a:spLocks noChangeArrowheads="1"/>
              </p:cNvSpPr>
              <p:nvPr/>
            </p:nvSpPr>
            <p:spPr bwMode="auto">
              <a:xfrm>
                <a:off x="1414" y="1456"/>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08" name="Oval 132"/>
              <p:cNvSpPr>
                <a:spLocks noChangeArrowheads="1"/>
              </p:cNvSpPr>
              <p:nvPr/>
            </p:nvSpPr>
            <p:spPr bwMode="auto">
              <a:xfrm>
                <a:off x="1443" y="1475"/>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09" name="Oval 133"/>
              <p:cNvSpPr>
                <a:spLocks noChangeArrowheads="1"/>
              </p:cNvSpPr>
              <p:nvPr/>
            </p:nvSpPr>
            <p:spPr bwMode="auto">
              <a:xfrm>
                <a:off x="1437" y="1413"/>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10" name="Oval 134"/>
              <p:cNvSpPr>
                <a:spLocks noChangeArrowheads="1"/>
              </p:cNvSpPr>
              <p:nvPr/>
            </p:nvSpPr>
            <p:spPr bwMode="auto">
              <a:xfrm>
                <a:off x="1421" y="1382"/>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11" name="Oval 135"/>
              <p:cNvSpPr>
                <a:spLocks noChangeArrowheads="1"/>
              </p:cNvSpPr>
              <p:nvPr/>
            </p:nvSpPr>
            <p:spPr bwMode="auto">
              <a:xfrm>
                <a:off x="1338" y="1373"/>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12" name="Oval 136"/>
              <p:cNvSpPr>
                <a:spLocks noChangeArrowheads="1"/>
              </p:cNvSpPr>
              <p:nvPr/>
            </p:nvSpPr>
            <p:spPr bwMode="auto">
              <a:xfrm>
                <a:off x="1362" y="1416"/>
                <a:ext cx="13"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13" name="Oval 137"/>
              <p:cNvSpPr>
                <a:spLocks noChangeArrowheads="1"/>
              </p:cNvSpPr>
              <p:nvPr/>
            </p:nvSpPr>
            <p:spPr bwMode="auto">
              <a:xfrm>
                <a:off x="1357" y="1388"/>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14" name="Oval 138"/>
              <p:cNvSpPr>
                <a:spLocks noChangeArrowheads="1"/>
              </p:cNvSpPr>
              <p:nvPr/>
            </p:nvSpPr>
            <p:spPr bwMode="auto">
              <a:xfrm>
                <a:off x="1424" y="1375"/>
                <a:ext cx="12" cy="15"/>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15" name="Oval 139"/>
              <p:cNvSpPr>
                <a:spLocks noChangeArrowheads="1"/>
              </p:cNvSpPr>
              <p:nvPr/>
            </p:nvSpPr>
            <p:spPr bwMode="auto">
              <a:xfrm>
                <a:off x="1443" y="1423"/>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16" name="Oval 140"/>
              <p:cNvSpPr>
                <a:spLocks noChangeArrowheads="1"/>
              </p:cNvSpPr>
              <p:nvPr/>
            </p:nvSpPr>
            <p:spPr bwMode="auto">
              <a:xfrm>
                <a:off x="1336" y="1340"/>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17" name="Oval 141"/>
              <p:cNvSpPr>
                <a:spLocks noChangeArrowheads="1"/>
              </p:cNvSpPr>
              <p:nvPr/>
            </p:nvSpPr>
            <p:spPr bwMode="auto">
              <a:xfrm>
                <a:off x="1441" y="1346"/>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18" name="Oval 142"/>
              <p:cNvSpPr>
                <a:spLocks noChangeArrowheads="1"/>
              </p:cNvSpPr>
              <p:nvPr/>
            </p:nvSpPr>
            <p:spPr bwMode="auto">
              <a:xfrm>
                <a:off x="1416" y="1437"/>
                <a:ext cx="13"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19" name="Line 143"/>
              <p:cNvSpPr>
                <a:spLocks noChangeShapeType="1"/>
              </p:cNvSpPr>
              <p:nvPr/>
            </p:nvSpPr>
            <p:spPr bwMode="auto">
              <a:xfrm>
                <a:off x="1393" y="1606"/>
                <a:ext cx="13" cy="0"/>
              </a:xfrm>
              <a:prstGeom prst="line">
                <a:avLst/>
              </a:prstGeom>
              <a:noFill/>
              <a:ln w="12700">
                <a:solidFill>
                  <a:schemeClr val="tx1"/>
                </a:solidFill>
                <a:round/>
                <a:headEnd type="none" w="sm" len="sm"/>
                <a:tailEnd type="none" w="sm" len="sm"/>
              </a:ln>
              <a:effectLst/>
            </p:spPr>
            <p:txBody>
              <a:bodyP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20" name="Line 144"/>
              <p:cNvSpPr>
                <a:spLocks noChangeShapeType="1"/>
              </p:cNvSpPr>
              <p:nvPr/>
            </p:nvSpPr>
            <p:spPr bwMode="auto">
              <a:xfrm>
                <a:off x="1396" y="1598"/>
                <a:ext cx="12" cy="0"/>
              </a:xfrm>
              <a:prstGeom prst="line">
                <a:avLst/>
              </a:prstGeom>
              <a:noFill/>
              <a:ln w="12700">
                <a:solidFill>
                  <a:schemeClr val="tx1"/>
                </a:solidFill>
                <a:round/>
                <a:headEnd type="none" w="sm" len="sm"/>
                <a:tailEnd type="none" w="sm" len="sm"/>
              </a:ln>
              <a:effectLst/>
            </p:spPr>
            <p:txBody>
              <a:bodyP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21" name="Oval 145"/>
              <p:cNvSpPr>
                <a:spLocks noChangeArrowheads="1"/>
              </p:cNvSpPr>
              <p:nvPr/>
            </p:nvSpPr>
            <p:spPr bwMode="auto">
              <a:xfrm>
                <a:off x="1415" y="1593"/>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22" name="Oval 146"/>
              <p:cNvSpPr>
                <a:spLocks noChangeArrowheads="1"/>
              </p:cNvSpPr>
              <p:nvPr/>
            </p:nvSpPr>
            <p:spPr bwMode="auto">
              <a:xfrm>
                <a:off x="1344" y="1216"/>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23" name="Oval 147"/>
              <p:cNvSpPr>
                <a:spLocks noChangeArrowheads="1"/>
              </p:cNvSpPr>
              <p:nvPr/>
            </p:nvSpPr>
            <p:spPr bwMode="auto">
              <a:xfrm>
                <a:off x="1365" y="1225"/>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24" name="Oval 148"/>
              <p:cNvSpPr>
                <a:spLocks noChangeArrowheads="1"/>
              </p:cNvSpPr>
              <p:nvPr/>
            </p:nvSpPr>
            <p:spPr bwMode="auto">
              <a:xfrm>
                <a:off x="1336" y="1273"/>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25" name="Oval 149"/>
              <p:cNvSpPr>
                <a:spLocks noChangeArrowheads="1"/>
              </p:cNvSpPr>
              <p:nvPr/>
            </p:nvSpPr>
            <p:spPr bwMode="auto">
              <a:xfrm>
                <a:off x="1365" y="1304"/>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26" name="Oval 150"/>
              <p:cNvSpPr>
                <a:spLocks noChangeArrowheads="1"/>
              </p:cNvSpPr>
              <p:nvPr/>
            </p:nvSpPr>
            <p:spPr bwMode="auto">
              <a:xfrm>
                <a:off x="1422" y="1367"/>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27" name="Oval 151"/>
              <p:cNvSpPr>
                <a:spLocks noChangeArrowheads="1"/>
              </p:cNvSpPr>
              <p:nvPr/>
            </p:nvSpPr>
            <p:spPr bwMode="auto">
              <a:xfrm>
                <a:off x="1440" y="1463"/>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28" name="Oval 152"/>
              <p:cNvSpPr>
                <a:spLocks noChangeArrowheads="1"/>
              </p:cNvSpPr>
              <p:nvPr/>
            </p:nvSpPr>
            <p:spPr bwMode="auto">
              <a:xfrm>
                <a:off x="1411" y="1444"/>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29" name="Oval 153"/>
              <p:cNvSpPr>
                <a:spLocks noChangeArrowheads="1"/>
              </p:cNvSpPr>
              <p:nvPr/>
            </p:nvSpPr>
            <p:spPr bwMode="auto">
              <a:xfrm>
                <a:off x="1440" y="1475"/>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30" name="Oval 154"/>
              <p:cNvSpPr>
                <a:spLocks noChangeArrowheads="1"/>
              </p:cNvSpPr>
              <p:nvPr/>
            </p:nvSpPr>
            <p:spPr bwMode="auto">
              <a:xfrm>
                <a:off x="1379" y="1536"/>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31" name="Oval 155"/>
              <p:cNvSpPr>
                <a:spLocks noChangeArrowheads="1"/>
              </p:cNvSpPr>
              <p:nvPr/>
            </p:nvSpPr>
            <p:spPr bwMode="auto">
              <a:xfrm>
                <a:off x="1363" y="1567"/>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32" name="Oval 156"/>
              <p:cNvSpPr>
                <a:spLocks noChangeArrowheads="1"/>
              </p:cNvSpPr>
              <p:nvPr/>
            </p:nvSpPr>
            <p:spPr bwMode="auto">
              <a:xfrm>
                <a:off x="1417" y="1562"/>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33" name="Oval 157"/>
              <p:cNvSpPr>
                <a:spLocks noChangeArrowheads="1"/>
              </p:cNvSpPr>
              <p:nvPr/>
            </p:nvSpPr>
            <p:spPr bwMode="auto">
              <a:xfrm>
                <a:off x="1444" y="1544"/>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34" name="Oval 158"/>
              <p:cNvSpPr>
                <a:spLocks noChangeArrowheads="1"/>
              </p:cNvSpPr>
              <p:nvPr/>
            </p:nvSpPr>
            <p:spPr bwMode="auto">
              <a:xfrm>
                <a:off x="1367" y="1506"/>
                <a:ext cx="11"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35" name="Oval 159"/>
              <p:cNvSpPr>
                <a:spLocks noChangeArrowheads="1"/>
              </p:cNvSpPr>
              <p:nvPr/>
            </p:nvSpPr>
            <p:spPr bwMode="auto">
              <a:xfrm>
                <a:off x="1422" y="1367"/>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36" name="Oval 160"/>
              <p:cNvSpPr>
                <a:spLocks noChangeArrowheads="1"/>
              </p:cNvSpPr>
              <p:nvPr/>
            </p:nvSpPr>
            <p:spPr bwMode="auto">
              <a:xfrm>
                <a:off x="1442" y="1510"/>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37" name="Oval 161"/>
              <p:cNvSpPr>
                <a:spLocks noChangeArrowheads="1"/>
              </p:cNvSpPr>
              <p:nvPr/>
            </p:nvSpPr>
            <p:spPr bwMode="auto">
              <a:xfrm>
                <a:off x="1411" y="1444"/>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38" name="Oval 162"/>
              <p:cNvSpPr>
                <a:spLocks noChangeArrowheads="1"/>
              </p:cNvSpPr>
              <p:nvPr/>
            </p:nvSpPr>
            <p:spPr bwMode="auto">
              <a:xfrm>
                <a:off x="1440" y="1475"/>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39" name="Oval 163"/>
              <p:cNvSpPr>
                <a:spLocks noChangeArrowheads="1"/>
              </p:cNvSpPr>
              <p:nvPr/>
            </p:nvSpPr>
            <p:spPr bwMode="auto">
              <a:xfrm>
                <a:off x="1439" y="1544"/>
                <a:ext cx="11"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40" name="Oval 164"/>
              <p:cNvSpPr>
                <a:spLocks noChangeArrowheads="1"/>
              </p:cNvSpPr>
              <p:nvPr/>
            </p:nvSpPr>
            <p:spPr bwMode="auto">
              <a:xfrm>
                <a:off x="1338" y="1478"/>
                <a:ext cx="11"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41" name="Oval 165"/>
              <p:cNvSpPr>
                <a:spLocks noChangeArrowheads="1"/>
              </p:cNvSpPr>
              <p:nvPr/>
            </p:nvSpPr>
            <p:spPr bwMode="auto">
              <a:xfrm>
                <a:off x="1442" y="1576"/>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42" name="Oval 166"/>
              <p:cNvSpPr>
                <a:spLocks noChangeArrowheads="1"/>
              </p:cNvSpPr>
              <p:nvPr/>
            </p:nvSpPr>
            <p:spPr bwMode="auto">
              <a:xfrm>
                <a:off x="1422" y="1367"/>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43" name="Oval 167"/>
              <p:cNvSpPr>
                <a:spLocks noChangeArrowheads="1"/>
              </p:cNvSpPr>
              <p:nvPr/>
            </p:nvSpPr>
            <p:spPr bwMode="auto">
              <a:xfrm>
                <a:off x="1354" y="1463"/>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44" name="Oval 168"/>
              <p:cNvSpPr>
                <a:spLocks noChangeArrowheads="1"/>
              </p:cNvSpPr>
              <p:nvPr/>
            </p:nvSpPr>
            <p:spPr bwMode="auto">
              <a:xfrm>
                <a:off x="1424" y="1570"/>
                <a:ext cx="13"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45" name="Oval 169"/>
              <p:cNvSpPr>
                <a:spLocks noChangeArrowheads="1"/>
              </p:cNvSpPr>
              <p:nvPr/>
            </p:nvSpPr>
            <p:spPr bwMode="auto">
              <a:xfrm>
                <a:off x="1339" y="1525"/>
                <a:ext cx="13"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46" name="Oval 170"/>
              <p:cNvSpPr>
                <a:spLocks noChangeArrowheads="1"/>
              </p:cNvSpPr>
              <p:nvPr/>
            </p:nvSpPr>
            <p:spPr bwMode="auto">
              <a:xfrm>
                <a:off x="1339" y="1546"/>
                <a:ext cx="13"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47" name="Oval 171"/>
              <p:cNvSpPr>
                <a:spLocks noChangeArrowheads="1"/>
              </p:cNvSpPr>
              <p:nvPr/>
            </p:nvSpPr>
            <p:spPr bwMode="auto">
              <a:xfrm>
                <a:off x="1348" y="1580"/>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48" name="Oval 172"/>
              <p:cNvSpPr>
                <a:spLocks noChangeArrowheads="1"/>
              </p:cNvSpPr>
              <p:nvPr/>
            </p:nvSpPr>
            <p:spPr bwMode="auto">
              <a:xfrm>
                <a:off x="1442" y="1578"/>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49" name="Oval 173"/>
              <p:cNvSpPr>
                <a:spLocks noChangeArrowheads="1"/>
              </p:cNvSpPr>
              <p:nvPr/>
            </p:nvSpPr>
            <p:spPr bwMode="auto">
              <a:xfrm>
                <a:off x="1444" y="1377"/>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50" name="Oval 174"/>
              <p:cNvSpPr>
                <a:spLocks noChangeArrowheads="1"/>
              </p:cNvSpPr>
              <p:nvPr/>
            </p:nvSpPr>
            <p:spPr bwMode="auto">
              <a:xfrm>
                <a:off x="1334" y="1209"/>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51" name="Oval 175"/>
              <p:cNvSpPr>
                <a:spLocks noChangeArrowheads="1"/>
              </p:cNvSpPr>
              <p:nvPr/>
            </p:nvSpPr>
            <p:spPr bwMode="auto">
              <a:xfrm>
                <a:off x="1332" y="1329"/>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52" name="Oval 176"/>
              <p:cNvSpPr>
                <a:spLocks noChangeArrowheads="1"/>
              </p:cNvSpPr>
              <p:nvPr/>
            </p:nvSpPr>
            <p:spPr bwMode="auto">
              <a:xfrm>
                <a:off x="1351" y="1306"/>
                <a:ext cx="13"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53" name="Oval 177"/>
              <p:cNvSpPr>
                <a:spLocks noChangeArrowheads="1"/>
              </p:cNvSpPr>
              <p:nvPr/>
            </p:nvSpPr>
            <p:spPr bwMode="auto">
              <a:xfrm>
                <a:off x="1351" y="1317"/>
                <a:ext cx="13"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54" name="Oval 178"/>
              <p:cNvSpPr>
                <a:spLocks noChangeArrowheads="1"/>
              </p:cNvSpPr>
              <p:nvPr/>
            </p:nvSpPr>
            <p:spPr bwMode="auto">
              <a:xfrm>
                <a:off x="1334" y="1359"/>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55" name="Oval 179"/>
              <p:cNvSpPr>
                <a:spLocks noChangeArrowheads="1"/>
              </p:cNvSpPr>
              <p:nvPr/>
            </p:nvSpPr>
            <p:spPr bwMode="auto">
              <a:xfrm>
                <a:off x="1334" y="1209"/>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56" name="Oval 180"/>
              <p:cNvSpPr>
                <a:spLocks noChangeArrowheads="1"/>
              </p:cNvSpPr>
              <p:nvPr/>
            </p:nvSpPr>
            <p:spPr bwMode="auto">
              <a:xfrm>
                <a:off x="1359" y="1275"/>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57" name="Oval 181"/>
              <p:cNvSpPr>
                <a:spLocks noChangeArrowheads="1"/>
              </p:cNvSpPr>
              <p:nvPr/>
            </p:nvSpPr>
            <p:spPr bwMode="auto">
              <a:xfrm>
                <a:off x="1354" y="1353"/>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58" name="Oval 182"/>
              <p:cNvSpPr>
                <a:spLocks noChangeArrowheads="1"/>
              </p:cNvSpPr>
              <p:nvPr/>
            </p:nvSpPr>
            <p:spPr bwMode="auto">
              <a:xfrm>
                <a:off x="1351" y="1317"/>
                <a:ext cx="13"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59" name="Oval 183"/>
              <p:cNvSpPr>
                <a:spLocks noChangeArrowheads="1"/>
              </p:cNvSpPr>
              <p:nvPr/>
            </p:nvSpPr>
            <p:spPr bwMode="auto">
              <a:xfrm>
                <a:off x="1363" y="1391"/>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60" name="Oval 184"/>
              <p:cNvSpPr>
                <a:spLocks noChangeArrowheads="1"/>
              </p:cNvSpPr>
              <p:nvPr/>
            </p:nvSpPr>
            <p:spPr bwMode="auto">
              <a:xfrm>
                <a:off x="1357" y="1436"/>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61" name="Oval 185"/>
              <p:cNvSpPr>
                <a:spLocks noChangeArrowheads="1"/>
              </p:cNvSpPr>
              <p:nvPr/>
            </p:nvSpPr>
            <p:spPr bwMode="auto">
              <a:xfrm>
                <a:off x="1334" y="1209"/>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62" name="Oval 186"/>
              <p:cNvSpPr>
                <a:spLocks noChangeArrowheads="1"/>
              </p:cNvSpPr>
              <p:nvPr/>
            </p:nvSpPr>
            <p:spPr bwMode="auto">
              <a:xfrm>
                <a:off x="1351" y="1317"/>
                <a:ext cx="13"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63" name="Oval 187"/>
              <p:cNvSpPr>
                <a:spLocks noChangeArrowheads="1"/>
              </p:cNvSpPr>
              <p:nvPr/>
            </p:nvSpPr>
            <p:spPr bwMode="auto">
              <a:xfrm>
                <a:off x="1410" y="1381"/>
                <a:ext cx="11"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64" name="Oval 188"/>
              <p:cNvSpPr>
                <a:spLocks noChangeArrowheads="1"/>
              </p:cNvSpPr>
              <p:nvPr/>
            </p:nvSpPr>
            <p:spPr bwMode="auto">
              <a:xfrm>
                <a:off x="1332" y="1473"/>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65" name="Oval 189"/>
              <p:cNvSpPr>
                <a:spLocks noChangeArrowheads="1"/>
              </p:cNvSpPr>
              <p:nvPr/>
            </p:nvSpPr>
            <p:spPr bwMode="auto">
              <a:xfrm>
                <a:off x="1413" y="1449"/>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66" name="Oval 190"/>
              <p:cNvSpPr>
                <a:spLocks noChangeArrowheads="1"/>
              </p:cNvSpPr>
              <p:nvPr/>
            </p:nvSpPr>
            <p:spPr bwMode="auto">
              <a:xfrm>
                <a:off x="1336" y="1412"/>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67" name="Oval 191"/>
              <p:cNvSpPr>
                <a:spLocks noChangeArrowheads="1"/>
              </p:cNvSpPr>
              <p:nvPr/>
            </p:nvSpPr>
            <p:spPr bwMode="auto">
              <a:xfrm>
                <a:off x="1334" y="1209"/>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68" name="Oval 192"/>
              <p:cNvSpPr>
                <a:spLocks noChangeArrowheads="1"/>
              </p:cNvSpPr>
              <p:nvPr/>
            </p:nvSpPr>
            <p:spPr bwMode="auto">
              <a:xfrm>
                <a:off x="1421" y="1304"/>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69" name="Oval 193"/>
              <p:cNvSpPr>
                <a:spLocks noChangeArrowheads="1"/>
              </p:cNvSpPr>
              <p:nvPr/>
            </p:nvSpPr>
            <p:spPr bwMode="auto">
              <a:xfrm>
                <a:off x="1417" y="1337"/>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70" name="Oval 194"/>
              <p:cNvSpPr>
                <a:spLocks noChangeArrowheads="1"/>
              </p:cNvSpPr>
              <p:nvPr/>
            </p:nvSpPr>
            <p:spPr bwMode="auto">
              <a:xfrm>
                <a:off x="1436" y="1357"/>
                <a:ext cx="13"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71" name="Oval 195"/>
              <p:cNvSpPr>
                <a:spLocks noChangeArrowheads="1"/>
              </p:cNvSpPr>
              <p:nvPr/>
            </p:nvSpPr>
            <p:spPr bwMode="auto">
              <a:xfrm>
                <a:off x="1424" y="1266"/>
                <a:ext cx="13"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72" name="Oval 196"/>
              <p:cNvSpPr>
                <a:spLocks noChangeArrowheads="1"/>
              </p:cNvSpPr>
              <p:nvPr/>
            </p:nvSpPr>
            <p:spPr bwMode="auto">
              <a:xfrm>
                <a:off x="1439" y="1412"/>
                <a:ext cx="11"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73" name="Oval 197"/>
              <p:cNvSpPr>
                <a:spLocks noChangeArrowheads="1"/>
              </p:cNvSpPr>
              <p:nvPr/>
            </p:nvSpPr>
            <p:spPr bwMode="auto">
              <a:xfrm>
                <a:off x="1421" y="1454"/>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74" name="Oval 198"/>
              <p:cNvSpPr>
                <a:spLocks noChangeArrowheads="1"/>
              </p:cNvSpPr>
              <p:nvPr/>
            </p:nvSpPr>
            <p:spPr bwMode="auto">
              <a:xfrm>
                <a:off x="1361" y="1505"/>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75" name="Oval 199"/>
              <p:cNvSpPr>
                <a:spLocks noChangeArrowheads="1"/>
              </p:cNvSpPr>
              <p:nvPr/>
            </p:nvSpPr>
            <p:spPr bwMode="auto">
              <a:xfrm>
                <a:off x="1415" y="1499"/>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76" name="Oval 200"/>
              <p:cNvSpPr>
                <a:spLocks noChangeArrowheads="1"/>
              </p:cNvSpPr>
              <p:nvPr/>
            </p:nvSpPr>
            <p:spPr bwMode="auto">
              <a:xfrm>
                <a:off x="1442" y="1481"/>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77" name="Oval 201"/>
              <p:cNvSpPr>
                <a:spLocks noChangeArrowheads="1"/>
              </p:cNvSpPr>
              <p:nvPr/>
            </p:nvSpPr>
            <p:spPr bwMode="auto">
              <a:xfrm>
                <a:off x="1365" y="1444"/>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78" name="Oval 202"/>
              <p:cNvSpPr>
                <a:spLocks noChangeArrowheads="1"/>
              </p:cNvSpPr>
              <p:nvPr/>
            </p:nvSpPr>
            <p:spPr bwMode="auto">
              <a:xfrm>
                <a:off x="1335" y="1566"/>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79" name="Oval 203"/>
              <p:cNvSpPr>
                <a:spLocks noChangeArrowheads="1"/>
              </p:cNvSpPr>
              <p:nvPr/>
            </p:nvSpPr>
            <p:spPr bwMode="auto">
              <a:xfrm>
                <a:off x="1363" y="1536"/>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80" name="Oval 204"/>
              <p:cNvSpPr>
                <a:spLocks noChangeArrowheads="1"/>
              </p:cNvSpPr>
              <p:nvPr/>
            </p:nvSpPr>
            <p:spPr bwMode="auto">
              <a:xfrm>
                <a:off x="1341" y="1539"/>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81" name="Oval 205"/>
              <p:cNvSpPr>
                <a:spLocks noChangeArrowheads="1"/>
              </p:cNvSpPr>
              <p:nvPr/>
            </p:nvSpPr>
            <p:spPr bwMode="auto">
              <a:xfrm>
                <a:off x="1347" y="1478"/>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82" name="Oval 206"/>
              <p:cNvSpPr>
                <a:spLocks noChangeArrowheads="1"/>
              </p:cNvSpPr>
              <p:nvPr/>
            </p:nvSpPr>
            <p:spPr bwMode="auto">
              <a:xfrm>
                <a:off x="1366" y="1529"/>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83" name="Oval 207"/>
              <p:cNvSpPr>
                <a:spLocks noChangeArrowheads="1"/>
              </p:cNvSpPr>
              <p:nvPr/>
            </p:nvSpPr>
            <p:spPr bwMode="auto">
              <a:xfrm>
                <a:off x="1360" y="1506"/>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84" name="Oval 208"/>
              <p:cNvSpPr>
                <a:spLocks noChangeArrowheads="1"/>
              </p:cNvSpPr>
              <p:nvPr/>
            </p:nvSpPr>
            <p:spPr bwMode="auto">
              <a:xfrm>
                <a:off x="1346" y="1477"/>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85" name="Oval 209"/>
              <p:cNvSpPr>
                <a:spLocks noChangeArrowheads="1"/>
              </p:cNvSpPr>
              <p:nvPr/>
            </p:nvSpPr>
            <p:spPr bwMode="auto">
              <a:xfrm>
                <a:off x="1337" y="1509"/>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86" name="Oval 210"/>
              <p:cNvSpPr>
                <a:spLocks noChangeArrowheads="1"/>
              </p:cNvSpPr>
              <p:nvPr/>
            </p:nvSpPr>
            <p:spPr bwMode="auto">
              <a:xfrm>
                <a:off x="1357" y="1477"/>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87" name="Oval 211"/>
              <p:cNvSpPr>
                <a:spLocks noChangeArrowheads="1"/>
              </p:cNvSpPr>
              <p:nvPr/>
            </p:nvSpPr>
            <p:spPr bwMode="auto">
              <a:xfrm>
                <a:off x="1442" y="1562"/>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88" name="Oval 212"/>
              <p:cNvSpPr>
                <a:spLocks noChangeArrowheads="1"/>
              </p:cNvSpPr>
              <p:nvPr/>
            </p:nvSpPr>
            <p:spPr bwMode="auto">
              <a:xfrm>
                <a:off x="1339" y="1320"/>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89" name="Oval 213"/>
              <p:cNvSpPr>
                <a:spLocks noChangeArrowheads="1"/>
              </p:cNvSpPr>
              <p:nvPr/>
            </p:nvSpPr>
            <p:spPr bwMode="auto">
              <a:xfrm>
                <a:off x="1371" y="1321"/>
                <a:ext cx="13"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90" name="Oval 214"/>
              <p:cNvSpPr>
                <a:spLocks noChangeArrowheads="1"/>
              </p:cNvSpPr>
              <p:nvPr/>
            </p:nvSpPr>
            <p:spPr bwMode="auto">
              <a:xfrm>
                <a:off x="1441" y="1330"/>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91" name="Oval 215"/>
              <p:cNvSpPr>
                <a:spLocks noChangeArrowheads="1"/>
              </p:cNvSpPr>
              <p:nvPr/>
            </p:nvSpPr>
            <p:spPr bwMode="auto">
              <a:xfrm>
                <a:off x="1427" y="1300"/>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92" name="Oval 216"/>
              <p:cNvSpPr>
                <a:spLocks noChangeArrowheads="1"/>
              </p:cNvSpPr>
              <p:nvPr/>
            </p:nvSpPr>
            <p:spPr bwMode="auto">
              <a:xfrm>
                <a:off x="1438" y="1300"/>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93" name="Oval 217"/>
              <p:cNvSpPr>
                <a:spLocks noChangeArrowheads="1"/>
              </p:cNvSpPr>
              <p:nvPr/>
            </p:nvSpPr>
            <p:spPr bwMode="auto">
              <a:xfrm>
                <a:off x="1339" y="1320"/>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94" name="Oval 218"/>
              <p:cNvSpPr>
                <a:spLocks noChangeArrowheads="1"/>
              </p:cNvSpPr>
              <p:nvPr/>
            </p:nvSpPr>
            <p:spPr bwMode="auto">
              <a:xfrm>
                <a:off x="1438" y="1300"/>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95" name="Oval 219"/>
              <p:cNvSpPr>
                <a:spLocks noChangeArrowheads="1"/>
              </p:cNvSpPr>
              <p:nvPr/>
            </p:nvSpPr>
            <p:spPr bwMode="auto">
              <a:xfrm>
                <a:off x="1339" y="1320"/>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96" name="Oval 220"/>
              <p:cNvSpPr>
                <a:spLocks noChangeArrowheads="1"/>
              </p:cNvSpPr>
              <p:nvPr/>
            </p:nvSpPr>
            <p:spPr bwMode="auto">
              <a:xfrm>
                <a:off x="1398" y="1255"/>
                <a:ext cx="11"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97" name="Oval 221"/>
              <p:cNvSpPr>
                <a:spLocks noChangeArrowheads="1"/>
              </p:cNvSpPr>
              <p:nvPr/>
            </p:nvSpPr>
            <p:spPr bwMode="auto">
              <a:xfrm>
                <a:off x="1425" y="1298"/>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98" name="Oval 222"/>
              <p:cNvSpPr>
                <a:spLocks noChangeArrowheads="1"/>
              </p:cNvSpPr>
              <p:nvPr/>
            </p:nvSpPr>
            <p:spPr bwMode="auto">
              <a:xfrm>
                <a:off x="1438" y="1300"/>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799" name="Oval 223"/>
              <p:cNvSpPr>
                <a:spLocks noChangeArrowheads="1"/>
              </p:cNvSpPr>
              <p:nvPr/>
            </p:nvSpPr>
            <p:spPr bwMode="auto">
              <a:xfrm>
                <a:off x="1339" y="1320"/>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00" name="Oval 224"/>
              <p:cNvSpPr>
                <a:spLocks noChangeArrowheads="1"/>
              </p:cNvSpPr>
              <p:nvPr/>
            </p:nvSpPr>
            <p:spPr bwMode="auto">
              <a:xfrm>
                <a:off x="1398" y="1255"/>
                <a:ext cx="11"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01" name="Oval 225"/>
              <p:cNvSpPr>
                <a:spLocks noChangeArrowheads="1"/>
              </p:cNvSpPr>
              <p:nvPr/>
            </p:nvSpPr>
            <p:spPr bwMode="auto">
              <a:xfrm>
                <a:off x="1337" y="1464"/>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02" name="Oval 226"/>
              <p:cNvSpPr>
                <a:spLocks noChangeArrowheads="1"/>
              </p:cNvSpPr>
              <p:nvPr/>
            </p:nvSpPr>
            <p:spPr bwMode="auto">
              <a:xfrm>
                <a:off x="1375" y="1445"/>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03" name="Oval 227"/>
              <p:cNvSpPr>
                <a:spLocks noChangeArrowheads="1"/>
              </p:cNvSpPr>
              <p:nvPr/>
            </p:nvSpPr>
            <p:spPr bwMode="auto">
              <a:xfrm>
                <a:off x="1361" y="1505"/>
                <a:ext cx="13"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04" name="Oval 228"/>
              <p:cNvSpPr>
                <a:spLocks noChangeArrowheads="1"/>
              </p:cNvSpPr>
              <p:nvPr/>
            </p:nvSpPr>
            <p:spPr bwMode="auto">
              <a:xfrm>
                <a:off x="1357" y="1477"/>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05" name="Oval 229"/>
              <p:cNvSpPr>
                <a:spLocks noChangeArrowheads="1"/>
              </p:cNvSpPr>
              <p:nvPr/>
            </p:nvSpPr>
            <p:spPr bwMode="auto">
              <a:xfrm>
                <a:off x="1443" y="1511"/>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06" name="Oval 230"/>
              <p:cNvSpPr>
                <a:spLocks noChangeArrowheads="1"/>
              </p:cNvSpPr>
              <p:nvPr/>
            </p:nvSpPr>
            <p:spPr bwMode="auto">
              <a:xfrm>
                <a:off x="1336" y="1431"/>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07" name="Oval 231"/>
              <p:cNvSpPr>
                <a:spLocks noChangeArrowheads="1"/>
              </p:cNvSpPr>
              <p:nvPr/>
            </p:nvSpPr>
            <p:spPr bwMode="auto">
              <a:xfrm>
                <a:off x="1440" y="1438"/>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08" name="Line 232"/>
              <p:cNvSpPr>
                <a:spLocks noChangeShapeType="1"/>
              </p:cNvSpPr>
              <p:nvPr/>
            </p:nvSpPr>
            <p:spPr bwMode="auto">
              <a:xfrm>
                <a:off x="1392" y="1915"/>
                <a:ext cx="12" cy="0"/>
              </a:xfrm>
              <a:prstGeom prst="line">
                <a:avLst/>
              </a:prstGeom>
              <a:noFill/>
              <a:ln w="12700">
                <a:solidFill>
                  <a:schemeClr val="tx1"/>
                </a:solidFill>
                <a:round/>
                <a:headEnd type="none" w="sm" len="sm"/>
                <a:tailEnd type="none" w="sm" len="sm"/>
              </a:ln>
              <a:effectLst/>
            </p:spPr>
            <p:txBody>
              <a:bodyP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09" name="Line 233"/>
              <p:cNvSpPr>
                <a:spLocks noChangeShapeType="1"/>
              </p:cNvSpPr>
              <p:nvPr/>
            </p:nvSpPr>
            <p:spPr bwMode="auto">
              <a:xfrm>
                <a:off x="1394" y="1908"/>
                <a:ext cx="12" cy="0"/>
              </a:xfrm>
              <a:prstGeom prst="line">
                <a:avLst/>
              </a:prstGeom>
              <a:noFill/>
              <a:ln w="12700">
                <a:solidFill>
                  <a:schemeClr val="tx1"/>
                </a:solidFill>
                <a:round/>
                <a:headEnd type="none" w="sm" len="sm"/>
                <a:tailEnd type="none" w="sm" len="sm"/>
              </a:ln>
              <a:effectLst/>
            </p:spPr>
            <p:txBody>
              <a:bodyP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10" name="Oval 234"/>
              <p:cNvSpPr>
                <a:spLocks noChangeArrowheads="1"/>
              </p:cNvSpPr>
              <p:nvPr/>
            </p:nvSpPr>
            <p:spPr bwMode="auto">
              <a:xfrm>
                <a:off x="1413" y="1903"/>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11" name="Oval 235"/>
              <p:cNvSpPr>
                <a:spLocks noChangeArrowheads="1"/>
              </p:cNvSpPr>
              <p:nvPr/>
            </p:nvSpPr>
            <p:spPr bwMode="auto">
              <a:xfrm>
                <a:off x="1344" y="1526"/>
                <a:ext cx="11"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12" name="Line 236"/>
              <p:cNvSpPr>
                <a:spLocks noChangeShapeType="1"/>
              </p:cNvSpPr>
              <p:nvPr/>
            </p:nvSpPr>
            <p:spPr bwMode="auto">
              <a:xfrm>
                <a:off x="1389" y="1466"/>
                <a:ext cx="11" cy="0"/>
              </a:xfrm>
              <a:prstGeom prst="line">
                <a:avLst/>
              </a:prstGeom>
              <a:noFill/>
              <a:ln w="12700">
                <a:solidFill>
                  <a:schemeClr val="tx1"/>
                </a:solidFill>
                <a:round/>
                <a:headEnd type="none" w="sm" len="sm"/>
                <a:tailEnd type="none" w="sm" len="sm"/>
              </a:ln>
              <a:effectLst/>
            </p:spPr>
            <p:txBody>
              <a:bodyP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13" name="Oval 237"/>
              <p:cNvSpPr>
                <a:spLocks noChangeArrowheads="1"/>
              </p:cNvSpPr>
              <p:nvPr/>
            </p:nvSpPr>
            <p:spPr bwMode="auto">
              <a:xfrm>
                <a:off x="1346" y="1499"/>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14" name="Oval 238"/>
              <p:cNvSpPr>
                <a:spLocks noChangeArrowheads="1"/>
              </p:cNvSpPr>
              <p:nvPr/>
            </p:nvSpPr>
            <p:spPr bwMode="auto">
              <a:xfrm>
                <a:off x="1413" y="1505"/>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15" name="Oval 239"/>
              <p:cNvSpPr>
                <a:spLocks noChangeArrowheads="1"/>
              </p:cNvSpPr>
              <p:nvPr/>
            </p:nvSpPr>
            <p:spPr bwMode="auto">
              <a:xfrm>
                <a:off x="1364" y="1535"/>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16" name="Oval 240"/>
              <p:cNvSpPr>
                <a:spLocks noChangeArrowheads="1"/>
              </p:cNvSpPr>
              <p:nvPr/>
            </p:nvSpPr>
            <p:spPr bwMode="auto">
              <a:xfrm>
                <a:off x="1362" y="1484"/>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17" name="Oval 241"/>
              <p:cNvSpPr>
                <a:spLocks noChangeArrowheads="1"/>
              </p:cNvSpPr>
              <p:nvPr/>
            </p:nvSpPr>
            <p:spPr bwMode="auto">
              <a:xfrm>
                <a:off x="1336" y="1582"/>
                <a:ext cx="11"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18" name="Oval 242"/>
              <p:cNvSpPr>
                <a:spLocks noChangeArrowheads="1"/>
              </p:cNvSpPr>
              <p:nvPr/>
            </p:nvSpPr>
            <p:spPr bwMode="auto">
              <a:xfrm>
                <a:off x="1364" y="1614"/>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19" name="Oval 243"/>
              <p:cNvSpPr>
                <a:spLocks noChangeArrowheads="1"/>
              </p:cNvSpPr>
              <p:nvPr/>
            </p:nvSpPr>
            <p:spPr bwMode="auto">
              <a:xfrm>
                <a:off x="1392" y="1645"/>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20" name="Oval 244"/>
              <p:cNvSpPr>
                <a:spLocks noChangeArrowheads="1"/>
              </p:cNvSpPr>
              <p:nvPr/>
            </p:nvSpPr>
            <p:spPr bwMode="auto">
              <a:xfrm>
                <a:off x="1420" y="1677"/>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21" name="Oval 245"/>
              <p:cNvSpPr>
                <a:spLocks noChangeArrowheads="1"/>
              </p:cNvSpPr>
              <p:nvPr/>
            </p:nvSpPr>
            <p:spPr bwMode="auto">
              <a:xfrm>
                <a:off x="1417" y="1710"/>
                <a:ext cx="11"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22" name="Oval 246"/>
              <p:cNvSpPr>
                <a:spLocks noChangeArrowheads="1"/>
              </p:cNvSpPr>
              <p:nvPr/>
            </p:nvSpPr>
            <p:spPr bwMode="auto">
              <a:xfrm>
                <a:off x="1411" y="1789"/>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23" name="Oval 247"/>
              <p:cNvSpPr>
                <a:spLocks noChangeArrowheads="1"/>
              </p:cNvSpPr>
              <p:nvPr/>
            </p:nvSpPr>
            <p:spPr bwMode="auto">
              <a:xfrm>
                <a:off x="1438" y="1773"/>
                <a:ext cx="11"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24" name="Oval 248"/>
              <p:cNvSpPr>
                <a:spLocks noChangeArrowheads="1"/>
              </p:cNvSpPr>
              <p:nvPr/>
            </p:nvSpPr>
            <p:spPr bwMode="auto">
              <a:xfrm>
                <a:off x="1381" y="1722"/>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25" name="Oval 249"/>
              <p:cNvSpPr>
                <a:spLocks noChangeArrowheads="1"/>
              </p:cNvSpPr>
              <p:nvPr/>
            </p:nvSpPr>
            <p:spPr bwMode="auto">
              <a:xfrm>
                <a:off x="1409" y="1753"/>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26" name="Oval 250"/>
              <p:cNvSpPr>
                <a:spLocks noChangeArrowheads="1"/>
              </p:cNvSpPr>
              <p:nvPr/>
            </p:nvSpPr>
            <p:spPr bwMode="auto">
              <a:xfrm>
                <a:off x="1438" y="1785"/>
                <a:ext cx="11"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27" name="Oval 251"/>
              <p:cNvSpPr>
                <a:spLocks noChangeArrowheads="1"/>
              </p:cNvSpPr>
              <p:nvPr/>
            </p:nvSpPr>
            <p:spPr bwMode="auto">
              <a:xfrm>
                <a:off x="1420" y="1826"/>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28" name="Oval 252"/>
              <p:cNvSpPr>
                <a:spLocks noChangeArrowheads="1"/>
              </p:cNvSpPr>
              <p:nvPr/>
            </p:nvSpPr>
            <p:spPr bwMode="auto">
              <a:xfrm>
                <a:off x="1378" y="1846"/>
                <a:ext cx="11"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29" name="Oval 253"/>
              <p:cNvSpPr>
                <a:spLocks noChangeArrowheads="1"/>
              </p:cNvSpPr>
              <p:nvPr/>
            </p:nvSpPr>
            <p:spPr bwMode="auto">
              <a:xfrm>
                <a:off x="1362" y="1878"/>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30" name="Oval 254"/>
              <p:cNvSpPr>
                <a:spLocks noChangeArrowheads="1"/>
              </p:cNvSpPr>
              <p:nvPr/>
            </p:nvSpPr>
            <p:spPr bwMode="auto">
              <a:xfrm>
                <a:off x="1414" y="1872"/>
                <a:ext cx="13"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31" name="Oval 255"/>
              <p:cNvSpPr>
                <a:spLocks noChangeArrowheads="1"/>
              </p:cNvSpPr>
              <p:nvPr/>
            </p:nvSpPr>
            <p:spPr bwMode="auto">
              <a:xfrm>
                <a:off x="1441" y="1854"/>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32" name="Oval 256"/>
              <p:cNvSpPr>
                <a:spLocks noChangeArrowheads="1"/>
              </p:cNvSpPr>
              <p:nvPr/>
            </p:nvSpPr>
            <p:spPr bwMode="auto">
              <a:xfrm>
                <a:off x="1366" y="1817"/>
                <a:ext cx="11"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33" name="Oval 257"/>
              <p:cNvSpPr>
                <a:spLocks noChangeArrowheads="1"/>
              </p:cNvSpPr>
              <p:nvPr/>
            </p:nvSpPr>
            <p:spPr bwMode="auto">
              <a:xfrm>
                <a:off x="1364" y="1614"/>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34" name="Oval 258"/>
              <p:cNvSpPr>
                <a:spLocks noChangeArrowheads="1"/>
              </p:cNvSpPr>
              <p:nvPr/>
            </p:nvSpPr>
            <p:spPr bwMode="auto">
              <a:xfrm>
                <a:off x="1392" y="1645"/>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35" name="Oval 259"/>
              <p:cNvSpPr>
                <a:spLocks noChangeArrowheads="1"/>
              </p:cNvSpPr>
              <p:nvPr/>
            </p:nvSpPr>
            <p:spPr bwMode="auto">
              <a:xfrm>
                <a:off x="1420" y="1677"/>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36" name="Oval 260"/>
              <p:cNvSpPr>
                <a:spLocks noChangeArrowheads="1"/>
              </p:cNvSpPr>
              <p:nvPr/>
            </p:nvSpPr>
            <p:spPr bwMode="auto">
              <a:xfrm>
                <a:off x="1439" y="1820"/>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37" name="Oval 261"/>
              <p:cNvSpPr>
                <a:spLocks noChangeArrowheads="1"/>
              </p:cNvSpPr>
              <p:nvPr/>
            </p:nvSpPr>
            <p:spPr bwMode="auto">
              <a:xfrm>
                <a:off x="1406" y="1789"/>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38" name="Oval 262"/>
              <p:cNvSpPr>
                <a:spLocks noChangeArrowheads="1"/>
              </p:cNvSpPr>
              <p:nvPr/>
            </p:nvSpPr>
            <p:spPr bwMode="auto">
              <a:xfrm>
                <a:off x="1409" y="1753"/>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39" name="Oval 263"/>
              <p:cNvSpPr>
                <a:spLocks noChangeArrowheads="1"/>
              </p:cNvSpPr>
              <p:nvPr/>
            </p:nvSpPr>
            <p:spPr bwMode="auto">
              <a:xfrm>
                <a:off x="1438" y="1785"/>
                <a:ext cx="11"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40" name="Oval 264"/>
              <p:cNvSpPr>
                <a:spLocks noChangeArrowheads="1"/>
              </p:cNvSpPr>
              <p:nvPr/>
            </p:nvSpPr>
            <p:spPr bwMode="auto">
              <a:xfrm>
                <a:off x="1399" y="1825"/>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41" name="Oval 265"/>
              <p:cNvSpPr>
                <a:spLocks noChangeArrowheads="1"/>
              </p:cNvSpPr>
              <p:nvPr/>
            </p:nvSpPr>
            <p:spPr bwMode="auto">
              <a:xfrm>
                <a:off x="1436" y="1854"/>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42" name="Oval 266"/>
              <p:cNvSpPr>
                <a:spLocks noChangeArrowheads="1"/>
              </p:cNvSpPr>
              <p:nvPr/>
            </p:nvSpPr>
            <p:spPr bwMode="auto">
              <a:xfrm>
                <a:off x="1406" y="1878"/>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43" name="Oval 267"/>
              <p:cNvSpPr>
                <a:spLocks noChangeArrowheads="1"/>
              </p:cNvSpPr>
              <p:nvPr/>
            </p:nvSpPr>
            <p:spPr bwMode="auto">
              <a:xfrm>
                <a:off x="1337" y="1789"/>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44" name="Oval 268"/>
              <p:cNvSpPr>
                <a:spLocks noChangeArrowheads="1"/>
              </p:cNvSpPr>
              <p:nvPr/>
            </p:nvSpPr>
            <p:spPr bwMode="auto">
              <a:xfrm>
                <a:off x="1439" y="1886"/>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45" name="Oval 269"/>
              <p:cNvSpPr>
                <a:spLocks noChangeArrowheads="1"/>
              </p:cNvSpPr>
              <p:nvPr/>
            </p:nvSpPr>
            <p:spPr bwMode="auto">
              <a:xfrm>
                <a:off x="1393" y="1848"/>
                <a:ext cx="13"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46" name="Oval 270"/>
              <p:cNvSpPr>
                <a:spLocks noChangeArrowheads="1"/>
              </p:cNvSpPr>
              <p:nvPr/>
            </p:nvSpPr>
            <p:spPr bwMode="auto">
              <a:xfrm>
                <a:off x="1392" y="1645"/>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47" name="Oval 271"/>
              <p:cNvSpPr>
                <a:spLocks noChangeArrowheads="1"/>
              </p:cNvSpPr>
              <p:nvPr/>
            </p:nvSpPr>
            <p:spPr bwMode="auto">
              <a:xfrm>
                <a:off x="1420" y="1677"/>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48" name="Oval 272"/>
              <p:cNvSpPr>
                <a:spLocks noChangeArrowheads="1"/>
              </p:cNvSpPr>
              <p:nvPr/>
            </p:nvSpPr>
            <p:spPr bwMode="auto">
              <a:xfrm>
                <a:off x="1438" y="1785"/>
                <a:ext cx="11"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49" name="Oval 273"/>
              <p:cNvSpPr>
                <a:spLocks noChangeArrowheads="1"/>
              </p:cNvSpPr>
              <p:nvPr/>
            </p:nvSpPr>
            <p:spPr bwMode="auto">
              <a:xfrm>
                <a:off x="1353" y="1773"/>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50" name="Oval 274"/>
              <p:cNvSpPr>
                <a:spLocks noChangeArrowheads="1"/>
              </p:cNvSpPr>
              <p:nvPr/>
            </p:nvSpPr>
            <p:spPr bwMode="auto">
              <a:xfrm>
                <a:off x="1392" y="1890"/>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51" name="Oval 275"/>
              <p:cNvSpPr>
                <a:spLocks noChangeArrowheads="1"/>
              </p:cNvSpPr>
              <p:nvPr/>
            </p:nvSpPr>
            <p:spPr bwMode="auto">
              <a:xfrm>
                <a:off x="1367" y="1876"/>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52" name="Oval 276"/>
              <p:cNvSpPr>
                <a:spLocks noChangeArrowheads="1"/>
              </p:cNvSpPr>
              <p:nvPr/>
            </p:nvSpPr>
            <p:spPr bwMode="auto">
              <a:xfrm>
                <a:off x="1422" y="1880"/>
                <a:ext cx="11"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53" name="Oval 277"/>
              <p:cNvSpPr>
                <a:spLocks noChangeArrowheads="1"/>
              </p:cNvSpPr>
              <p:nvPr/>
            </p:nvSpPr>
            <p:spPr bwMode="auto">
              <a:xfrm>
                <a:off x="1420" y="1677"/>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54" name="Oval 278"/>
              <p:cNvSpPr>
                <a:spLocks noChangeArrowheads="1"/>
              </p:cNvSpPr>
              <p:nvPr/>
            </p:nvSpPr>
            <p:spPr bwMode="auto">
              <a:xfrm>
                <a:off x="1339" y="1834"/>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55" name="Oval 279"/>
              <p:cNvSpPr>
                <a:spLocks noChangeArrowheads="1"/>
              </p:cNvSpPr>
              <p:nvPr/>
            </p:nvSpPr>
            <p:spPr bwMode="auto">
              <a:xfrm>
                <a:off x="1339" y="1856"/>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56" name="Oval 280"/>
              <p:cNvSpPr>
                <a:spLocks noChangeArrowheads="1"/>
              </p:cNvSpPr>
              <p:nvPr/>
            </p:nvSpPr>
            <p:spPr bwMode="auto">
              <a:xfrm>
                <a:off x="1348" y="1890"/>
                <a:ext cx="11"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57" name="Oval 281"/>
              <p:cNvSpPr>
                <a:spLocks noChangeArrowheads="1"/>
              </p:cNvSpPr>
              <p:nvPr/>
            </p:nvSpPr>
            <p:spPr bwMode="auto">
              <a:xfrm>
                <a:off x="1439" y="1888"/>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58" name="Oval 282"/>
              <p:cNvSpPr>
                <a:spLocks noChangeArrowheads="1"/>
              </p:cNvSpPr>
              <p:nvPr/>
            </p:nvSpPr>
            <p:spPr bwMode="auto">
              <a:xfrm>
                <a:off x="1441" y="1687"/>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59" name="Oval 283"/>
              <p:cNvSpPr>
                <a:spLocks noChangeArrowheads="1"/>
              </p:cNvSpPr>
              <p:nvPr/>
            </p:nvSpPr>
            <p:spPr bwMode="auto">
              <a:xfrm>
                <a:off x="1334" y="1519"/>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60" name="Oval 284"/>
              <p:cNvSpPr>
                <a:spLocks noChangeArrowheads="1"/>
              </p:cNvSpPr>
              <p:nvPr/>
            </p:nvSpPr>
            <p:spPr bwMode="auto">
              <a:xfrm>
                <a:off x="1332" y="1639"/>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61" name="Oval 285"/>
              <p:cNvSpPr>
                <a:spLocks noChangeArrowheads="1"/>
              </p:cNvSpPr>
              <p:nvPr/>
            </p:nvSpPr>
            <p:spPr bwMode="auto">
              <a:xfrm>
                <a:off x="1351" y="1616"/>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62" name="Oval 286"/>
              <p:cNvSpPr>
                <a:spLocks noChangeArrowheads="1"/>
              </p:cNvSpPr>
              <p:nvPr/>
            </p:nvSpPr>
            <p:spPr bwMode="auto">
              <a:xfrm>
                <a:off x="1351" y="1628"/>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63" name="Oval 287"/>
              <p:cNvSpPr>
                <a:spLocks noChangeArrowheads="1"/>
              </p:cNvSpPr>
              <p:nvPr/>
            </p:nvSpPr>
            <p:spPr bwMode="auto">
              <a:xfrm>
                <a:off x="1334" y="1669"/>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64" name="Oval 288"/>
              <p:cNvSpPr>
                <a:spLocks noChangeArrowheads="1"/>
              </p:cNvSpPr>
              <p:nvPr/>
            </p:nvSpPr>
            <p:spPr bwMode="auto">
              <a:xfrm>
                <a:off x="1355" y="1697"/>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65" name="Oval 289"/>
              <p:cNvSpPr>
                <a:spLocks noChangeArrowheads="1"/>
              </p:cNvSpPr>
              <p:nvPr/>
            </p:nvSpPr>
            <p:spPr bwMode="auto">
              <a:xfrm>
                <a:off x="1334" y="1519"/>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66" name="Oval 290"/>
              <p:cNvSpPr>
                <a:spLocks noChangeArrowheads="1"/>
              </p:cNvSpPr>
              <p:nvPr/>
            </p:nvSpPr>
            <p:spPr bwMode="auto">
              <a:xfrm>
                <a:off x="1362" y="1551"/>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67" name="Oval 291"/>
              <p:cNvSpPr>
                <a:spLocks noChangeArrowheads="1"/>
              </p:cNvSpPr>
              <p:nvPr/>
            </p:nvSpPr>
            <p:spPr bwMode="auto">
              <a:xfrm>
                <a:off x="1358" y="1584"/>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68" name="Oval 292"/>
              <p:cNvSpPr>
                <a:spLocks noChangeArrowheads="1"/>
              </p:cNvSpPr>
              <p:nvPr/>
            </p:nvSpPr>
            <p:spPr bwMode="auto">
              <a:xfrm>
                <a:off x="1353" y="1663"/>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69" name="Oval 293"/>
              <p:cNvSpPr>
                <a:spLocks noChangeArrowheads="1"/>
              </p:cNvSpPr>
              <p:nvPr/>
            </p:nvSpPr>
            <p:spPr bwMode="auto">
              <a:xfrm>
                <a:off x="1379" y="1647"/>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70" name="Oval 294"/>
              <p:cNvSpPr>
                <a:spLocks noChangeArrowheads="1"/>
              </p:cNvSpPr>
              <p:nvPr/>
            </p:nvSpPr>
            <p:spPr bwMode="auto">
              <a:xfrm>
                <a:off x="1351" y="1628"/>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71" name="Oval 295"/>
              <p:cNvSpPr>
                <a:spLocks noChangeArrowheads="1"/>
              </p:cNvSpPr>
              <p:nvPr/>
            </p:nvSpPr>
            <p:spPr bwMode="auto">
              <a:xfrm>
                <a:off x="1362" y="1701"/>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72" name="Oval 296"/>
              <p:cNvSpPr>
                <a:spLocks noChangeArrowheads="1"/>
              </p:cNvSpPr>
              <p:nvPr/>
            </p:nvSpPr>
            <p:spPr bwMode="auto">
              <a:xfrm>
                <a:off x="1357" y="1746"/>
                <a:ext cx="11"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73" name="Oval 297"/>
              <p:cNvSpPr>
                <a:spLocks noChangeArrowheads="1"/>
              </p:cNvSpPr>
              <p:nvPr/>
            </p:nvSpPr>
            <p:spPr bwMode="auto">
              <a:xfrm>
                <a:off x="1383" y="1728"/>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74" name="Oval 298"/>
              <p:cNvSpPr>
                <a:spLocks noChangeArrowheads="1"/>
              </p:cNvSpPr>
              <p:nvPr/>
            </p:nvSpPr>
            <p:spPr bwMode="auto">
              <a:xfrm>
                <a:off x="1334" y="1519"/>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75" name="Oval 299"/>
              <p:cNvSpPr>
                <a:spLocks noChangeArrowheads="1"/>
              </p:cNvSpPr>
              <p:nvPr/>
            </p:nvSpPr>
            <p:spPr bwMode="auto">
              <a:xfrm>
                <a:off x="1362" y="1551"/>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76" name="Oval 300"/>
              <p:cNvSpPr>
                <a:spLocks noChangeArrowheads="1"/>
              </p:cNvSpPr>
              <p:nvPr/>
            </p:nvSpPr>
            <p:spPr bwMode="auto">
              <a:xfrm>
                <a:off x="1390" y="1582"/>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77" name="Oval 301"/>
              <p:cNvSpPr>
                <a:spLocks noChangeArrowheads="1"/>
              </p:cNvSpPr>
              <p:nvPr/>
            </p:nvSpPr>
            <p:spPr bwMode="auto">
              <a:xfrm>
                <a:off x="1353" y="1614"/>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78" name="Oval 302"/>
              <p:cNvSpPr>
                <a:spLocks noChangeArrowheads="1"/>
              </p:cNvSpPr>
              <p:nvPr/>
            </p:nvSpPr>
            <p:spPr bwMode="auto">
              <a:xfrm>
                <a:off x="1381" y="1694"/>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79" name="Oval 303"/>
              <p:cNvSpPr>
                <a:spLocks noChangeArrowheads="1"/>
              </p:cNvSpPr>
              <p:nvPr/>
            </p:nvSpPr>
            <p:spPr bwMode="auto">
              <a:xfrm>
                <a:off x="1408" y="1678"/>
                <a:ext cx="11"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80" name="Oval 304"/>
              <p:cNvSpPr>
                <a:spLocks noChangeArrowheads="1"/>
              </p:cNvSpPr>
              <p:nvPr/>
            </p:nvSpPr>
            <p:spPr bwMode="auto">
              <a:xfrm>
                <a:off x="1351" y="1628"/>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81" name="Oval 305"/>
              <p:cNvSpPr>
                <a:spLocks noChangeArrowheads="1"/>
              </p:cNvSpPr>
              <p:nvPr/>
            </p:nvSpPr>
            <p:spPr bwMode="auto">
              <a:xfrm>
                <a:off x="1408" y="1691"/>
                <a:ext cx="11"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82" name="Oval 306"/>
              <p:cNvSpPr>
                <a:spLocks noChangeArrowheads="1"/>
              </p:cNvSpPr>
              <p:nvPr/>
            </p:nvSpPr>
            <p:spPr bwMode="auto">
              <a:xfrm>
                <a:off x="1390" y="1732"/>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83" name="Oval 307"/>
              <p:cNvSpPr>
                <a:spLocks noChangeArrowheads="1"/>
              </p:cNvSpPr>
              <p:nvPr/>
            </p:nvSpPr>
            <p:spPr bwMode="auto">
              <a:xfrm>
                <a:off x="1348" y="1752"/>
                <a:ext cx="11"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84" name="Oval 308"/>
              <p:cNvSpPr>
                <a:spLocks noChangeArrowheads="1"/>
              </p:cNvSpPr>
              <p:nvPr/>
            </p:nvSpPr>
            <p:spPr bwMode="auto">
              <a:xfrm>
                <a:off x="1332" y="1783"/>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85" name="Oval 309"/>
              <p:cNvSpPr>
                <a:spLocks noChangeArrowheads="1"/>
              </p:cNvSpPr>
              <p:nvPr/>
            </p:nvSpPr>
            <p:spPr bwMode="auto">
              <a:xfrm>
                <a:off x="1385" y="1778"/>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86" name="Oval 310"/>
              <p:cNvSpPr>
                <a:spLocks noChangeArrowheads="1"/>
              </p:cNvSpPr>
              <p:nvPr/>
            </p:nvSpPr>
            <p:spPr bwMode="auto">
              <a:xfrm>
                <a:off x="1411" y="1759"/>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87" name="Oval 311"/>
              <p:cNvSpPr>
                <a:spLocks noChangeArrowheads="1"/>
              </p:cNvSpPr>
              <p:nvPr/>
            </p:nvSpPr>
            <p:spPr bwMode="auto">
              <a:xfrm>
                <a:off x="1336" y="1722"/>
                <a:ext cx="11"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88" name="Oval 312"/>
              <p:cNvSpPr>
                <a:spLocks noChangeArrowheads="1"/>
              </p:cNvSpPr>
              <p:nvPr/>
            </p:nvSpPr>
            <p:spPr bwMode="auto">
              <a:xfrm>
                <a:off x="1334" y="1519"/>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89" name="Oval 313"/>
              <p:cNvSpPr>
                <a:spLocks noChangeArrowheads="1"/>
              </p:cNvSpPr>
              <p:nvPr/>
            </p:nvSpPr>
            <p:spPr bwMode="auto">
              <a:xfrm>
                <a:off x="1362" y="1551"/>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90" name="Oval 314"/>
              <p:cNvSpPr>
                <a:spLocks noChangeArrowheads="1"/>
              </p:cNvSpPr>
              <p:nvPr/>
            </p:nvSpPr>
            <p:spPr bwMode="auto">
              <a:xfrm>
                <a:off x="1390" y="1582"/>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91" name="Oval 315"/>
              <p:cNvSpPr>
                <a:spLocks noChangeArrowheads="1"/>
              </p:cNvSpPr>
              <p:nvPr/>
            </p:nvSpPr>
            <p:spPr bwMode="auto">
              <a:xfrm>
                <a:off x="1418" y="1614"/>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92" name="Oval 316"/>
              <p:cNvSpPr>
                <a:spLocks noChangeArrowheads="1"/>
              </p:cNvSpPr>
              <p:nvPr/>
            </p:nvSpPr>
            <p:spPr bwMode="auto">
              <a:xfrm>
                <a:off x="1414" y="1647"/>
                <a:ext cx="13"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93" name="Oval 317"/>
              <p:cNvSpPr>
                <a:spLocks noChangeArrowheads="1"/>
              </p:cNvSpPr>
              <p:nvPr/>
            </p:nvSpPr>
            <p:spPr bwMode="auto">
              <a:xfrm>
                <a:off x="1434" y="1667"/>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94" name="Oval 318"/>
              <p:cNvSpPr>
                <a:spLocks noChangeArrowheads="1"/>
              </p:cNvSpPr>
              <p:nvPr/>
            </p:nvSpPr>
            <p:spPr bwMode="auto">
              <a:xfrm>
                <a:off x="1422" y="1576"/>
                <a:ext cx="11"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95" name="Oval 319"/>
              <p:cNvSpPr>
                <a:spLocks noChangeArrowheads="1"/>
              </p:cNvSpPr>
              <p:nvPr/>
            </p:nvSpPr>
            <p:spPr bwMode="auto">
              <a:xfrm>
                <a:off x="1408" y="1691"/>
                <a:ext cx="11"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96" name="Oval 320"/>
              <p:cNvSpPr>
                <a:spLocks noChangeArrowheads="1"/>
              </p:cNvSpPr>
              <p:nvPr/>
            </p:nvSpPr>
            <p:spPr bwMode="auto">
              <a:xfrm>
                <a:off x="1436" y="1722"/>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97" name="Oval 321"/>
              <p:cNvSpPr>
                <a:spLocks noChangeArrowheads="1"/>
              </p:cNvSpPr>
              <p:nvPr/>
            </p:nvSpPr>
            <p:spPr bwMode="auto">
              <a:xfrm>
                <a:off x="1418" y="1763"/>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98" name="Oval 322"/>
              <p:cNvSpPr>
                <a:spLocks noChangeArrowheads="1"/>
              </p:cNvSpPr>
              <p:nvPr/>
            </p:nvSpPr>
            <p:spPr bwMode="auto">
              <a:xfrm>
                <a:off x="1376" y="1783"/>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899" name="Oval 323"/>
              <p:cNvSpPr>
                <a:spLocks noChangeArrowheads="1"/>
              </p:cNvSpPr>
              <p:nvPr/>
            </p:nvSpPr>
            <p:spPr bwMode="auto">
              <a:xfrm>
                <a:off x="1360" y="1815"/>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00" name="Oval 324"/>
              <p:cNvSpPr>
                <a:spLocks noChangeArrowheads="1"/>
              </p:cNvSpPr>
              <p:nvPr/>
            </p:nvSpPr>
            <p:spPr bwMode="auto">
              <a:xfrm>
                <a:off x="1413" y="1809"/>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01" name="Oval 325"/>
              <p:cNvSpPr>
                <a:spLocks noChangeArrowheads="1"/>
              </p:cNvSpPr>
              <p:nvPr/>
            </p:nvSpPr>
            <p:spPr bwMode="auto">
              <a:xfrm>
                <a:off x="1439" y="1791"/>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02" name="Oval 326"/>
              <p:cNvSpPr>
                <a:spLocks noChangeArrowheads="1"/>
              </p:cNvSpPr>
              <p:nvPr/>
            </p:nvSpPr>
            <p:spPr bwMode="auto">
              <a:xfrm>
                <a:off x="1364" y="1753"/>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03" name="Oval 327"/>
              <p:cNvSpPr>
                <a:spLocks noChangeArrowheads="1"/>
              </p:cNvSpPr>
              <p:nvPr/>
            </p:nvSpPr>
            <p:spPr bwMode="auto">
              <a:xfrm>
                <a:off x="1333" y="1878"/>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04" name="Oval 328"/>
              <p:cNvSpPr>
                <a:spLocks noChangeArrowheads="1"/>
              </p:cNvSpPr>
              <p:nvPr/>
            </p:nvSpPr>
            <p:spPr bwMode="auto">
              <a:xfrm>
                <a:off x="1356" y="1869"/>
                <a:ext cx="11"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05" name="Oval 329"/>
              <p:cNvSpPr>
                <a:spLocks noChangeArrowheads="1"/>
              </p:cNvSpPr>
              <p:nvPr/>
            </p:nvSpPr>
            <p:spPr bwMode="auto">
              <a:xfrm>
                <a:off x="1378" y="1874"/>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06" name="Oval 330"/>
              <p:cNvSpPr>
                <a:spLocks noChangeArrowheads="1"/>
              </p:cNvSpPr>
              <p:nvPr/>
            </p:nvSpPr>
            <p:spPr bwMode="auto">
              <a:xfrm>
                <a:off x="1361" y="1846"/>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07" name="Oval 331"/>
              <p:cNvSpPr>
                <a:spLocks noChangeArrowheads="1"/>
              </p:cNvSpPr>
              <p:nvPr/>
            </p:nvSpPr>
            <p:spPr bwMode="auto">
              <a:xfrm>
                <a:off x="1340" y="1850"/>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08" name="Oval 332"/>
              <p:cNvSpPr>
                <a:spLocks noChangeArrowheads="1"/>
              </p:cNvSpPr>
              <p:nvPr/>
            </p:nvSpPr>
            <p:spPr bwMode="auto">
              <a:xfrm>
                <a:off x="1345" y="1790"/>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09" name="Oval 333"/>
              <p:cNvSpPr>
                <a:spLocks noChangeArrowheads="1"/>
              </p:cNvSpPr>
              <p:nvPr/>
            </p:nvSpPr>
            <p:spPr bwMode="auto">
              <a:xfrm>
                <a:off x="1366" y="1837"/>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10" name="Oval 334"/>
              <p:cNvSpPr>
                <a:spLocks noChangeArrowheads="1"/>
              </p:cNvSpPr>
              <p:nvPr/>
            </p:nvSpPr>
            <p:spPr bwMode="auto">
              <a:xfrm>
                <a:off x="1408" y="1842"/>
                <a:ext cx="11"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11" name="Oval 335"/>
              <p:cNvSpPr>
                <a:spLocks noChangeArrowheads="1"/>
              </p:cNvSpPr>
              <p:nvPr/>
            </p:nvSpPr>
            <p:spPr bwMode="auto">
              <a:xfrm>
                <a:off x="1392" y="1812"/>
                <a:ext cx="11"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12" name="Oval 336"/>
              <p:cNvSpPr>
                <a:spLocks noChangeArrowheads="1"/>
              </p:cNvSpPr>
              <p:nvPr/>
            </p:nvSpPr>
            <p:spPr bwMode="auto">
              <a:xfrm>
                <a:off x="1360" y="1815"/>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13" name="Oval 337"/>
              <p:cNvSpPr>
                <a:spLocks noChangeArrowheads="1"/>
              </p:cNvSpPr>
              <p:nvPr/>
            </p:nvSpPr>
            <p:spPr bwMode="auto">
              <a:xfrm>
                <a:off x="1345" y="1787"/>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14" name="Oval 338"/>
              <p:cNvSpPr>
                <a:spLocks noChangeArrowheads="1"/>
              </p:cNvSpPr>
              <p:nvPr/>
            </p:nvSpPr>
            <p:spPr bwMode="auto">
              <a:xfrm>
                <a:off x="1339" y="1816"/>
                <a:ext cx="11"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15" name="Oval 339"/>
              <p:cNvSpPr>
                <a:spLocks noChangeArrowheads="1"/>
              </p:cNvSpPr>
              <p:nvPr/>
            </p:nvSpPr>
            <p:spPr bwMode="auto">
              <a:xfrm>
                <a:off x="1356" y="1787"/>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16" name="Oval 340"/>
              <p:cNvSpPr>
                <a:spLocks noChangeArrowheads="1"/>
              </p:cNvSpPr>
              <p:nvPr/>
            </p:nvSpPr>
            <p:spPr bwMode="auto">
              <a:xfrm>
                <a:off x="1393" y="1807"/>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17" name="Oval 341"/>
              <p:cNvSpPr>
                <a:spLocks noChangeArrowheads="1"/>
              </p:cNvSpPr>
              <p:nvPr/>
            </p:nvSpPr>
            <p:spPr bwMode="auto">
              <a:xfrm>
                <a:off x="1413" y="1852"/>
                <a:ext cx="11"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18" name="Oval 342"/>
              <p:cNvSpPr>
                <a:spLocks noChangeArrowheads="1"/>
              </p:cNvSpPr>
              <p:nvPr/>
            </p:nvSpPr>
            <p:spPr bwMode="auto">
              <a:xfrm>
                <a:off x="1440" y="1870"/>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19" name="Oval 343"/>
              <p:cNvSpPr>
                <a:spLocks noChangeArrowheads="1"/>
              </p:cNvSpPr>
              <p:nvPr/>
            </p:nvSpPr>
            <p:spPr bwMode="auto">
              <a:xfrm>
                <a:off x="1434" y="1812"/>
                <a:ext cx="13"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20" name="Oval 344"/>
              <p:cNvSpPr>
                <a:spLocks noChangeArrowheads="1"/>
              </p:cNvSpPr>
              <p:nvPr/>
            </p:nvSpPr>
            <p:spPr bwMode="auto">
              <a:xfrm>
                <a:off x="1419" y="1782"/>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21" name="Oval 345"/>
              <p:cNvSpPr>
                <a:spLocks noChangeArrowheads="1"/>
              </p:cNvSpPr>
              <p:nvPr/>
            </p:nvSpPr>
            <p:spPr bwMode="auto">
              <a:xfrm>
                <a:off x="1386" y="1867"/>
                <a:ext cx="11"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22" name="Oval 346"/>
              <p:cNvSpPr>
                <a:spLocks noChangeArrowheads="1"/>
              </p:cNvSpPr>
              <p:nvPr/>
            </p:nvSpPr>
            <p:spPr bwMode="auto">
              <a:xfrm>
                <a:off x="1340" y="1628"/>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23" name="Oval 347"/>
              <p:cNvSpPr>
                <a:spLocks noChangeArrowheads="1"/>
              </p:cNvSpPr>
              <p:nvPr/>
            </p:nvSpPr>
            <p:spPr bwMode="auto">
              <a:xfrm>
                <a:off x="1370" y="1633"/>
                <a:ext cx="11"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24" name="Oval 348"/>
              <p:cNvSpPr>
                <a:spLocks noChangeArrowheads="1"/>
              </p:cNvSpPr>
              <p:nvPr/>
            </p:nvSpPr>
            <p:spPr bwMode="auto">
              <a:xfrm>
                <a:off x="1441" y="1637"/>
                <a:ext cx="11"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25" name="Oval 349"/>
              <p:cNvSpPr>
                <a:spLocks noChangeArrowheads="1"/>
              </p:cNvSpPr>
              <p:nvPr/>
            </p:nvSpPr>
            <p:spPr bwMode="auto">
              <a:xfrm>
                <a:off x="1425" y="1610"/>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26" name="Oval 350"/>
              <p:cNvSpPr>
                <a:spLocks noChangeArrowheads="1"/>
              </p:cNvSpPr>
              <p:nvPr/>
            </p:nvSpPr>
            <p:spPr bwMode="auto">
              <a:xfrm>
                <a:off x="1435" y="1610"/>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27" name="Oval 351"/>
              <p:cNvSpPr>
                <a:spLocks noChangeArrowheads="1"/>
              </p:cNvSpPr>
              <p:nvPr/>
            </p:nvSpPr>
            <p:spPr bwMode="auto">
              <a:xfrm>
                <a:off x="1340" y="1628"/>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28" name="Oval 352"/>
              <p:cNvSpPr>
                <a:spLocks noChangeArrowheads="1"/>
              </p:cNvSpPr>
              <p:nvPr/>
            </p:nvSpPr>
            <p:spPr bwMode="auto">
              <a:xfrm>
                <a:off x="1368" y="1597"/>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29" name="Oval 353"/>
              <p:cNvSpPr>
                <a:spLocks noChangeArrowheads="1"/>
              </p:cNvSpPr>
              <p:nvPr/>
            </p:nvSpPr>
            <p:spPr bwMode="auto">
              <a:xfrm>
                <a:off x="1435" y="1610"/>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30" name="Oval 354"/>
              <p:cNvSpPr>
                <a:spLocks noChangeArrowheads="1"/>
              </p:cNvSpPr>
              <p:nvPr/>
            </p:nvSpPr>
            <p:spPr bwMode="auto">
              <a:xfrm>
                <a:off x="1340" y="1628"/>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31" name="Oval 355"/>
              <p:cNvSpPr>
                <a:spLocks noChangeArrowheads="1"/>
              </p:cNvSpPr>
              <p:nvPr/>
            </p:nvSpPr>
            <p:spPr bwMode="auto">
              <a:xfrm>
                <a:off x="1368" y="1597"/>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32" name="Oval 356"/>
              <p:cNvSpPr>
                <a:spLocks noChangeArrowheads="1"/>
              </p:cNvSpPr>
              <p:nvPr/>
            </p:nvSpPr>
            <p:spPr bwMode="auto">
              <a:xfrm>
                <a:off x="1423" y="1608"/>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33" name="Oval 357"/>
              <p:cNvSpPr>
                <a:spLocks noChangeArrowheads="1"/>
              </p:cNvSpPr>
              <p:nvPr/>
            </p:nvSpPr>
            <p:spPr bwMode="auto">
              <a:xfrm>
                <a:off x="1435" y="1610"/>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34" name="Oval 358"/>
              <p:cNvSpPr>
                <a:spLocks noChangeArrowheads="1"/>
              </p:cNvSpPr>
              <p:nvPr/>
            </p:nvSpPr>
            <p:spPr bwMode="auto">
              <a:xfrm>
                <a:off x="1340" y="1628"/>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35" name="Oval 359"/>
              <p:cNvSpPr>
                <a:spLocks noChangeArrowheads="1"/>
              </p:cNvSpPr>
              <p:nvPr/>
            </p:nvSpPr>
            <p:spPr bwMode="auto">
              <a:xfrm>
                <a:off x="1423" y="1535"/>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36" name="Oval 360"/>
              <p:cNvSpPr>
                <a:spLocks noChangeArrowheads="1"/>
              </p:cNvSpPr>
              <p:nvPr/>
            </p:nvSpPr>
            <p:spPr bwMode="auto">
              <a:xfrm>
                <a:off x="1339" y="1772"/>
                <a:ext cx="11"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37" name="Oval 361"/>
              <p:cNvSpPr>
                <a:spLocks noChangeArrowheads="1"/>
              </p:cNvSpPr>
              <p:nvPr/>
            </p:nvSpPr>
            <p:spPr bwMode="auto">
              <a:xfrm>
                <a:off x="1387" y="1785"/>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38" name="Oval 362"/>
              <p:cNvSpPr>
                <a:spLocks noChangeArrowheads="1"/>
              </p:cNvSpPr>
              <p:nvPr/>
            </p:nvSpPr>
            <p:spPr bwMode="auto">
              <a:xfrm>
                <a:off x="1376" y="1753"/>
                <a:ext cx="11"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39" name="Oval 363"/>
              <p:cNvSpPr>
                <a:spLocks noChangeArrowheads="1"/>
              </p:cNvSpPr>
              <p:nvPr/>
            </p:nvSpPr>
            <p:spPr bwMode="auto">
              <a:xfrm>
                <a:off x="1361" y="1815"/>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40" name="Oval 364"/>
              <p:cNvSpPr>
                <a:spLocks noChangeArrowheads="1"/>
              </p:cNvSpPr>
              <p:nvPr/>
            </p:nvSpPr>
            <p:spPr bwMode="auto">
              <a:xfrm>
                <a:off x="1356" y="1787"/>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41" name="Oval 365"/>
              <p:cNvSpPr>
                <a:spLocks noChangeArrowheads="1"/>
              </p:cNvSpPr>
              <p:nvPr/>
            </p:nvSpPr>
            <p:spPr bwMode="auto">
              <a:xfrm>
                <a:off x="1387" y="1753"/>
                <a:ext cx="11"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42" name="Oval 366"/>
              <p:cNvSpPr>
                <a:spLocks noChangeArrowheads="1"/>
              </p:cNvSpPr>
              <p:nvPr/>
            </p:nvSpPr>
            <p:spPr bwMode="auto">
              <a:xfrm>
                <a:off x="1421" y="1775"/>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43" name="Oval 367"/>
              <p:cNvSpPr>
                <a:spLocks noChangeArrowheads="1"/>
              </p:cNvSpPr>
              <p:nvPr/>
            </p:nvSpPr>
            <p:spPr bwMode="auto">
              <a:xfrm>
                <a:off x="1439" y="1823"/>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44" name="Oval 368"/>
              <p:cNvSpPr>
                <a:spLocks noChangeArrowheads="1"/>
              </p:cNvSpPr>
              <p:nvPr/>
            </p:nvSpPr>
            <p:spPr bwMode="auto">
              <a:xfrm>
                <a:off x="1335" y="1742"/>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45" name="Oval 369"/>
              <p:cNvSpPr>
                <a:spLocks noChangeArrowheads="1"/>
              </p:cNvSpPr>
              <p:nvPr/>
            </p:nvSpPr>
            <p:spPr bwMode="auto">
              <a:xfrm>
                <a:off x="1438" y="1746"/>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46" name="Oval 370"/>
              <p:cNvSpPr>
                <a:spLocks noChangeArrowheads="1"/>
              </p:cNvSpPr>
              <p:nvPr/>
            </p:nvSpPr>
            <p:spPr bwMode="auto">
              <a:xfrm>
                <a:off x="1413" y="1835"/>
                <a:ext cx="13"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47" name="Oval 371"/>
              <p:cNvSpPr>
                <a:spLocks noChangeArrowheads="1"/>
              </p:cNvSpPr>
              <p:nvPr/>
            </p:nvSpPr>
            <p:spPr bwMode="auto">
              <a:xfrm flipH="1">
                <a:off x="1336" y="766"/>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48" name="Oval 372"/>
              <p:cNvSpPr>
                <a:spLocks noChangeArrowheads="1"/>
              </p:cNvSpPr>
              <p:nvPr/>
            </p:nvSpPr>
            <p:spPr bwMode="auto">
              <a:xfrm flipH="1">
                <a:off x="1408" y="916"/>
                <a:ext cx="11"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49" name="Oval 373"/>
              <p:cNvSpPr>
                <a:spLocks noChangeArrowheads="1"/>
              </p:cNvSpPr>
              <p:nvPr/>
            </p:nvSpPr>
            <p:spPr bwMode="auto">
              <a:xfrm flipH="1">
                <a:off x="1332" y="837"/>
                <a:ext cx="12" cy="15"/>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50" name="Oval 374"/>
              <p:cNvSpPr>
                <a:spLocks noChangeArrowheads="1"/>
              </p:cNvSpPr>
              <p:nvPr/>
            </p:nvSpPr>
            <p:spPr bwMode="auto">
              <a:xfrm flipH="1">
                <a:off x="1334" y="802"/>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51" name="Oval 375"/>
              <p:cNvSpPr>
                <a:spLocks noChangeArrowheads="1"/>
              </p:cNvSpPr>
              <p:nvPr/>
            </p:nvSpPr>
            <p:spPr bwMode="auto">
              <a:xfrm flipH="1">
                <a:off x="1336" y="766"/>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52" name="Oval 376"/>
              <p:cNvSpPr>
                <a:spLocks noChangeArrowheads="1"/>
              </p:cNvSpPr>
              <p:nvPr/>
            </p:nvSpPr>
            <p:spPr bwMode="auto">
              <a:xfrm flipH="1">
                <a:off x="1338" y="837"/>
                <a:ext cx="11" cy="15"/>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53" name="Oval 377"/>
              <p:cNvSpPr>
                <a:spLocks noChangeArrowheads="1"/>
              </p:cNvSpPr>
              <p:nvPr/>
            </p:nvSpPr>
            <p:spPr bwMode="auto">
              <a:xfrm flipH="1">
                <a:off x="1334" y="870"/>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54" name="Oval 378"/>
              <p:cNvSpPr>
                <a:spLocks noChangeArrowheads="1"/>
              </p:cNvSpPr>
              <p:nvPr/>
            </p:nvSpPr>
            <p:spPr bwMode="auto">
              <a:xfrm flipH="1">
                <a:off x="1336" y="766"/>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55" name="Oval 379"/>
              <p:cNvSpPr>
                <a:spLocks noChangeArrowheads="1"/>
              </p:cNvSpPr>
              <p:nvPr/>
            </p:nvSpPr>
            <p:spPr bwMode="auto">
              <a:xfrm flipH="1">
                <a:off x="1436" y="817"/>
                <a:ext cx="13"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56" name="Oval 380"/>
              <p:cNvSpPr>
                <a:spLocks noChangeArrowheads="1"/>
              </p:cNvSpPr>
              <p:nvPr/>
            </p:nvSpPr>
            <p:spPr bwMode="auto">
              <a:xfrm flipH="1">
                <a:off x="1428" y="874"/>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57" name="Oval 381"/>
              <p:cNvSpPr>
                <a:spLocks noChangeArrowheads="1"/>
              </p:cNvSpPr>
              <p:nvPr/>
            </p:nvSpPr>
            <p:spPr bwMode="auto">
              <a:xfrm flipH="1">
                <a:off x="1334" y="872"/>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58" name="Oval 382"/>
              <p:cNvSpPr>
                <a:spLocks noChangeArrowheads="1"/>
              </p:cNvSpPr>
              <p:nvPr/>
            </p:nvSpPr>
            <p:spPr bwMode="auto">
              <a:xfrm flipH="1">
                <a:off x="1444" y="764"/>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59" name="Oval 383"/>
              <p:cNvSpPr>
                <a:spLocks noChangeArrowheads="1"/>
              </p:cNvSpPr>
              <p:nvPr/>
            </p:nvSpPr>
            <p:spPr bwMode="auto">
              <a:xfrm flipH="1">
                <a:off x="1440" y="700"/>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60" name="Oval 384"/>
              <p:cNvSpPr>
                <a:spLocks noChangeArrowheads="1"/>
              </p:cNvSpPr>
              <p:nvPr/>
            </p:nvSpPr>
            <p:spPr bwMode="auto">
              <a:xfrm flipH="1">
                <a:off x="1338" y="700"/>
                <a:ext cx="11"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61" name="Oval 385"/>
              <p:cNvSpPr>
                <a:spLocks noChangeArrowheads="1"/>
              </p:cNvSpPr>
              <p:nvPr/>
            </p:nvSpPr>
            <p:spPr bwMode="auto">
              <a:xfrm flipH="1">
                <a:off x="1334" y="772"/>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62" name="Oval 386"/>
              <p:cNvSpPr>
                <a:spLocks noChangeArrowheads="1"/>
              </p:cNvSpPr>
              <p:nvPr/>
            </p:nvSpPr>
            <p:spPr bwMode="auto">
              <a:xfrm flipH="1">
                <a:off x="1441" y="861"/>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63" name="Oval 387"/>
              <p:cNvSpPr>
                <a:spLocks noChangeArrowheads="1"/>
              </p:cNvSpPr>
              <p:nvPr/>
            </p:nvSpPr>
            <p:spPr bwMode="auto">
              <a:xfrm flipH="1">
                <a:off x="1435" y="832"/>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64" name="Oval 388"/>
              <p:cNvSpPr>
                <a:spLocks noChangeArrowheads="1"/>
              </p:cNvSpPr>
              <p:nvPr/>
            </p:nvSpPr>
            <p:spPr bwMode="auto">
              <a:xfrm flipH="1">
                <a:off x="1428" y="770"/>
                <a:ext cx="12" cy="15"/>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65" name="Oval 389"/>
              <p:cNvSpPr>
                <a:spLocks noChangeArrowheads="1"/>
              </p:cNvSpPr>
              <p:nvPr/>
            </p:nvSpPr>
            <p:spPr bwMode="auto">
              <a:xfrm flipH="1">
                <a:off x="1429" y="767"/>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66" name="Oval 390"/>
              <p:cNvSpPr>
                <a:spLocks noChangeArrowheads="1"/>
              </p:cNvSpPr>
              <p:nvPr/>
            </p:nvSpPr>
            <p:spPr bwMode="auto">
              <a:xfrm flipH="1">
                <a:off x="1438" y="799"/>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67" name="Oval 391"/>
              <p:cNvSpPr>
                <a:spLocks noChangeArrowheads="1"/>
              </p:cNvSpPr>
              <p:nvPr/>
            </p:nvSpPr>
            <p:spPr bwMode="auto">
              <a:xfrm flipH="1">
                <a:off x="1418" y="767"/>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68" name="Oval 392"/>
              <p:cNvSpPr>
                <a:spLocks noChangeArrowheads="1"/>
              </p:cNvSpPr>
              <p:nvPr/>
            </p:nvSpPr>
            <p:spPr bwMode="auto">
              <a:xfrm flipH="1">
                <a:off x="1332" y="804"/>
                <a:ext cx="12" cy="15"/>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69" name="Oval 393"/>
              <p:cNvSpPr>
                <a:spLocks noChangeArrowheads="1"/>
              </p:cNvSpPr>
              <p:nvPr/>
            </p:nvSpPr>
            <p:spPr bwMode="auto">
              <a:xfrm flipH="1">
                <a:off x="1440" y="720"/>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70" name="Oval 394"/>
              <p:cNvSpPr>
                <a:spLocks noChangeArrowheads="1"/>
              </p:cNvSpPr>
              <p:nvPr/>
            </p:nvSpPr>
            <p:spPr bwMode="auto">
              <a:xfrm flipH="1">
                <a:off x="1335" y="726"/>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71" name="Line 395"/>
              <p:cNvSpPr>
                <a:spLocks noChangeShapeType="1"/>
              </p:cNvSpPr>
              <p:nvPr/>
            </p:nvSpPr>
            <p:spPr bwMode="auto">
              <a:xfrm>
                <a:off x="1396" y="1260"/>
                <a:ext cx="12" cy="0"/>
              </a:xfrm>
              <a:prstGeom prst="line">
                <a:avLst/>
              </a:prstGeom>
              <a:noFill/>
              <a:ln w="12700">
                <a:solidFill>
                  <a:schemeClr val="tx1"/>
                </a:solidFill>
                <a:round/>
                <a:headEnd type="none" w="sm" len="sm"/>
                <a:tailEnd type="none" w="sm" len="sm"/>
              </a:ln>
              <a:effectLst/>
            </p:spPr>
            <p:txBody>
              <a:bodyP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72" name="Oval 396"/>
              <p:cNvSpPr>
                <a:spLocks noChangeArrowheads="1"/>
              </p:cNvSpPr>
              <p:nvPr/>
            </p:nvSpPr>
            <p:spPr bwMode="auto">
              <a:xfrm>
                <a:off x="1440" y="1120"/>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73" name="Oval 397"/>
              <p:cNvSpPr>
                <a:spLocks noChangeArrowheads="1"/>
              </p:cNvSpPr>
              <p:nvPr/>
            </p:nvSpPr>
            <p:spPr bwMode="auto">
              <a:xfrm>
                <a:off x="1440" y="1132"/>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74" name="Oval 398"/>
              <p:cNvSpPr>
                <a:spLocks noChangeArrowheads="1"/>
              </p:cNvSpPr>
              <p:nvPr/>
            </p:nvSpPr>
            <p:spPr bwMode="auto">
              <a:xfrm>
                <a:off x="1379" y="1195"/>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75" name="Oval 399"/>
              <p:cNvSpPr>
                <a:spLocks noChangeArrowheads="1"/>
              </p:cNvSpPr>
              <p:nvPr/>
            </p:nvSpPr>
            <p:spPr bwMode="auto">
              <a:xfrm>
                <a:off x="1444" y="1204"/>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76" name="Oval 400"/>
              <p:cNvSpPr>
                <a:spLocks noChangeArrowheads="1"/>
              </p:cNvSpPr>
              <p:nvPr/>
            </p:nvSpPr>
            <p:spPr bwMode="auto">
              <a:xfrm>
                <a:off x="1442" y="1168"/>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77" name="Oval 401"/>
              <p:cNvSpPr>
                <a:spLocks noChangeArrowheads="1"/>
              </p:cNvSpPr>
              <p:nvPr/>
            </p:nvSpPr>
            <p:spPr bwMode="auto">
              <a:xfrm>
                <a:off x="1440" y="1132"/>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78" name="Oval 402"/>
              <p:cNvSpPr>
                <a:spLocks noChangeArrowheads="1"/>
              </p:cNvSpPr>
              <p:nvPr/>
            </p:nvSpPr>
            <p:spPr bwMode="auto">
              <a:xfrm>
                <a:off x="1439" y="1204"/>
                <a:ext cx="11"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79" name="Oval 403"/>
              <p:cNvSpPr>
                <a:spLocks noChangeArrowheads="1"/>
              </p:cNvSpPr>
              <p:nvPr/>
            </p:nvSpPr>
            <p:spPr bwMode="auto">
              <a:xfrm>
                <a:off x="1338" y="1135"/>
                <a:ext cx="11" cy="15"/>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80" name="Oval 404"/>
              <p:cNvSpPr>
                <a:spLocks noChangeArrowheads="1"/>
              </p:cNvSpPr>
              <p:nvPr/>
            </p:nvSpPr>
            <p:spPr bwMode="auto">
              <a:xfrm>
                <a:off x="1442" y="1236"/>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81" name="Oval 405"/>
              <p:cNvSpPr>
                <a:spLocks noChangeArrowheads="1"/>
              </p:cNvSpPr>
              <p:nvPr/>
            </p:nvSpPr>
            <p:spPr bwMode="auto">
              <a:xfrm>
                <a:off x="1440" y="1132"/>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82" name="Oval 406"/>
              <p:cNvSpPr>
                <a:spLocks noChangeArrowheads="1"/>
              </p:cNvSpPr>
              <p:nvPr/>
            </p:nvSpPr>
            <p:spPr bwMode="auto">
              <a:xfrm>
                <a:off x="1424" y="1230"/>
                <a:ext cx="13"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83" name="Oval 407"/>
              <p:cNvSpPr>
                <a:spLocks noChangeArrowheads="1"/>
              </p:cNvSpPr>
              <p:nvPr/>
            </p:nvSpPr>
            <p:spPr bwMode="auto">
              <a:xfrm>
                <a:off x="1339" y="1206"/>
                <a:ext cx="13"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84" name="Oval 408"/>
              <p:cNvSpPr>
                <a:spLocks noChangeArrowheads="1"/>
              </p:cNvSpPr>
              <p:nvPr/>
            </p:nvSpPr>
            <p:spPr bwMode="auto">
              <a:xfrm>
                <a:off x="1348" y="1240"/>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85" name="Oval 409"/>
              <p:cNvSpPr>
                <a:spLocks noChangeArrowheads="1"/>
              </p:cNvSpPr>
              <p:nvPr/>
            </p:nvSpPr>
            <p:spPr bwMode="auto">
              <a:xfrm>
                <a:off x="1442" y="1239"/>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86" name="Oval 410"/>
              <p:cNvSpPr>
                <a:spLocks noChangeArrowheads="1"/>
              </p:cNvSpPr>
              <p:nvPr/>
            </p:nvSpPr>
            <p:spPr bwMode="auto">
              <a:xfrm>
                <a:off x="1357" y="1092"/>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87" name="Oval 411"/>
              <p:cNvSpPr>
                <a:spLocks noChangeArrowheads="1"/>
              </p:cNvSpPr>
              <p:nvPr/>
            </p:nvSpPr>
            <p:spPr bwMode="auto">
              <a:xfrm>
                <a:off x="1348" y="1097"/>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88" name="Oval 412"/>
              <p:cNvSpPr>
                <a:spLocks noChangeArrowheads="1"/>
              </p:cNvSpPr>
              <p:nvPr/>
            </p:nvSpPr>
            <p:spPr bwMode="auto">
              <a:xfrm>
                <a:off x="1332" y="1130"/>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89" name="Oval 413"/>
              <p:cNvSpPr>
                <a:spLocks noChangeArrowheads="1"/>
              </p:cNvSpPr>
              <p:nvPr/>
            </p:nvSpPr>
            <p:spPr bwMode="auto">
              <a:xfrm>
                <a:off x="1336" y="1067"/>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90" name="Oval 414"/>
              <p:cNvSpPr>
                <a:spLocks noChangeArrowheads="1"/>
              </p:cNvSpPr>
              <p:nvPr/>
            </p:nvSpPr>
            <p:spPr bwMode="auto">
              <a:xfrm>
                <a:off x="1439" y="1067"/>
                <a:ext cx="11"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91" name="Oval 415"/>
              <p:cNvSpPr>
                <a:spLocks noChangeArrowheads="1"/>
              </p:cNvSpPr>
              <p:nvPr/>
            </p:nvSpPr>
            <p:spPr bwMode="auto">
              <a:xfrm>
                <a:off x="1361" y="1162"/>
                <a:ext cx="12" cy="15"/>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92" name="Oval 416"/>
              <p:cNvSpPr>
                <a:spLocks noChangeArrowheads="1"/>
              </p:cNvSpPr>
              <p:nvPr/>
            </p:nvSpPr>
            <p:spPr bwMode="auto">
              <a:xfrm>
                <a:off x="1442" y="1138"/>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93" name="Oval 417"/>
              <p:cNvSpPr>
                <a:spLocks noChangeArrowheads="1"/>
              </p:cNvSpPr>
              <p:nvPr/>
            </p:nvSpPr>
            <p:spPr bwMode="auto">
              <a:xfrm>
                <a:off x="1335" y="1227"/>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94" name="Oval 418"/>
              <p:cNvSpPr>
                <a:spLocks noChangeArrowheads="1"/>
              </p:cNvSpPr>
              <p:nvPr/>
            </p:nvSpPr>
            <p:spPr bwMode="auto">
              <a:xfrm>
                <a:off x="1346" y="1136"/>
                <a:ext cx="12" cy="15"/>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95" name="Oval 419"/>
              <p:cNvSpPr>
                <a:spLocks noChangeArrowheads="1"/>
              </p:cNvSpPr>
              <p:nvPr/>
            </p:nvSpPr>
            <p:spPr bwMode="auto">
              <a:xfrm>
                <a:off x="1347" y="1133"/>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96" name="Oval 420"/>
              <p:cNvSpPr>
                <a:spLocks noChangeArrowheads="1"/>
              </p:cNvSpPr>
              <p:nvPr/>
            </p:nvSpPr>
            <p:spPr bwMode="auto">
              <a:xfrm>
                <a:off x="1338" y="1165"/>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97" name="Oval 421"/>
              <p:cNvSpPr>
                <a:spLocks noChangeArrowheads="1"/>
              </p:cNvSpPr>
              <p:nvPr/>
            </p:nvSpPr>
            <p:spPr bwMode="auto">
              <a:xfrm>
                <a:off x="1358" y="1133"/>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98" name="Oval 422"/>
              <p:cNvSpPr>
                <a:spLocks noChangeArrowheads="1"/>
              </p:cNvSpPr>
              <p:nvPr/>
            </p:nvSpPr>
            <p:spPr bwMode="auto">
              <a:xfrm>
                <a:off x="1437" y="1159"/>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0999" name="Oval 423"/>
              <p:cNvSpPr>
                <a:spLocks noChangeArrowheads="1"/>
              </p:cNvSpPr>
              <p:nvPr/>
            </p:nvSpPr>
            <p:spPr bwMode="auto">
              <a:xfrm>
                <a:off x="1337" y="1121"/>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00" name="Oval 424"/>
              <p:cNvSpPr>
                <a:spLocks noChangeArrowheads="1"/>
              </p:cNvSpPr>
              <p:nvPr/>
            </p:nvSpPr>
            <p:spPr bwMode="auto">
              <a:xfrm>
                <a:off x="1358" y="1133"/>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01" name="Oval 425"/>
              <p:cNvSpPr>
                <a:spLocks noChangeArrowheads="1"/>
              </p:cNvSpPr>
              <p:nvPr/>
            </p:nvSpPr>
            <p:spPr bwMode="auto">
              <a:xfrm>
                <a:off x="1336" y="1086"/>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02" name="Oval 426"/>
              <p:cNvSpPr>
                <a:spLocks noChangeArrowheads="1"/>
              </p:cNvSpPr>
              <p:nvPr/>
            </p:nvSpPr>
            <p:spPr bwMode="auto">
              <a:xfrm>
                <a:off x="1440" y="1094"/>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03" name="Oval 427"/>
              <p:cNvSpPr>
                <a:spLocks noChangeArrowheads="1"/>
              </p:cNvSpPr>
              <p:nvPr/>
            </p:nvSpPr>
            <p:spPr bwMode="auto">
              <a:xfrm>
                <a:off x="1419" y="941"/>
                <a:ext cx="12" cy="12"/>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04" name="Oval 428"/>
              <p:cNvSpPr>
                <a:spLocks noChangeArrowheads="1"/>
              </p:cNvSpPr>
              <p:nvPr/>
            </p:nvSpPr>
            <p:spPr bwMode="auto">
              <a:xfrm>
                <a:off x="1440" y="997"/>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05" name="Oval 429"/>
              <p:cNvSpPr>
                <a:spLocks noChangeArrowheads="1"/>
              </p:cNvSpPr>
              <p:nvPr/>
            </p:nvSpPr>
            <p:spPr bwMode="auto">
              <a:xfrm>
                <a:off x="1411" y="980"/>
                <a:ext cx="12" cy="12"/>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06" name="Oval 430"/>
              <p:cNvSpPr>
                <a:spLocks noChangeArrowheads="1"/>
              </p:cNvSpPr>
              <p:nvPr/>
            </p:nvSpPr>
            <p:spPr bwMode="auto">
              <a:xfrm>
                <a:off x="1440" y="1009"/>
                <a:ext cx="12" cy="12"/>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07" name="Oval 431"/>
              <p:cNvSpPr>
                <a:spLocks noChangeArrowheads="1"/>
              </p:cNvSpPr>
              <p:nvPr/>
            </p:nvSpPr>
            <p:spPr bwMode="auto">
              <a:xfrm>
                <a:off x="1422" y="1046"/>
                <a:ext cx="12" cy="12"/>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08" name="Oval 432"/>
              <p:cNvSpPr>
                <a:spLocks noChangeArrowheads="1"/>
              </p:cNvSpPr>
              <p:nvPr/>
            </p:nvSpPr>
            <p:spPr bwMode="auto">
              <a:xfrm>
                <a:off x="1363" y="1093"/>
                <a:ext cx="12" cy="12"/>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09" name="Oval 433"/>
              <p:cNvSpPr>
                <a:spLocks noChangeArrowheads="1"/>
              </p:cNvSpPr>
              <p:nvPr/>
            </p:nvSpPr>
            <p:spPr bwMode="auto">
              <a:xfrm>
                <a:off x="1444" y="1071"/>
                <a:ext cx="12" cy="12"/>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10" name="Oval 434"/>
              <p:cNvSpPr>
                <a:spLocks noChangeArrowheads="1"/>
              </p:cNvSpPr>
              <p:nvPr/>
            </p:nvSpPr>
            <p:spPr bwMode="auto">
              <a:xfrm>
                <a:off x="1442" y="1040"/>
                <a:ext cx="12" cy="12"/>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11" name="Oval 435"/>
              <p:cNvSpPr>
                <a:spLocks noChangeArrowheads="1"/>
              </p:cNvSpPr>
              <p:nvPr/>
            </p:nvSpPr>
            <p:spPr bwMode="auto">
              <a:xfrm>
                <a:off x="1411" y="980"/>
                <a:ext cx="12" cy="12"/>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12" name="Oval 436"/>
              <p:cNvSpPr>
                <a:spLocks noChangeArrowheads="1"/>
              </p:cNvSpPr>
              <p:nvPr/>
            </p:nvSpPr>
            <p:spPr bwMode="auto">
              <a:xfrm>
                <a:off x="1440" y="1009"/>
                <a:ext cx="12" cy="12"/>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13" name="Oval 437"/>
              <p:cNvSpPr>
                <a:spLocks noChangeArrowheads="1"/>
              </p:cNvSpPr>
              <p:nvPr/>
            </p:nvSpPr>
            <p:spPr bwMode="auto">
              <a:xfrm>
                <a:off x="1439" y="1071"/>
                <a:ext cx="11" cy="12"/>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14" name="Oval 438"/>
              <p:cNvSpPr>
                <a:spLocks noChangeArrowheads="1"/>
              </p:cNvSpPr>
              <p:nvPr/>
            </p:nvSpPr>
            <p:spPr bwMode="auto">
              <a:xfrm>
                <a:off x="1338" y="1012"/>
                <a:ext cx="11" cy="12"/>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15" name="Oval 439"/>
              <p:cNvSpPr>
                <a:spLocks noChangeArrowheads="1"/>
              </p:cNvSpPr>
              <p:nvPr/>
            </p:nvSpPr>
            <p:spPr bwMode="auto">
              <a:xfrm>
                <a:off x="1442" y="1100"/>
                <a:ext cx="12" cy="12"/>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16" name="Oval 440"/>
              <p:cNvSpPr>
                <a:spLocks noChangeArrowheads="1"/>
              </p:cNvSpPr>
              <p:nvPr/>
            </p:nvSpPr>
            <p:spPr bwMode="auto">
              <a:xfrm>
                <a:off x="1440" y="1009"/>
                <a:ext cx="12" cy="12"/>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17" name="Oval 441"/>
              <p:cNvSpPr>
                <a:spLocks noChangeArrowheads="1"/>
              </p:cNvSpPr>
              <p:nvPr/>
            </p:nvSpPr>
            <p:spPr bwMode="auto">
              <a:xfrm>
                <a:off x="1354" y="997"/>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18" name="Oval 442"/>
              <p:cNvSpPr>
                <a:spLocks noChangeArrowheads="1"/>
              </p:cNvSpPr>
              <p:nvPr/>
            </p:nvSpPr>
            <p:spPr bwMode="auto">
              <a:xfrm>
                <a:off x="1368" y="1091"/>
                <a:ext cx="12" cy="12"/>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19" name="Oval 443"/>
              <p:cNvSpPr>
                <a:spLocks noChangeArrowheads="1"/>
              </p:cNvSpPr>
              <p:nvPr/>
            </p:nvSpPr>
            <p:spPr bwMode="auto">
              <a:xfrm>
                <a:off x="1339" y="1053"/>
                <a:ext cx="13" cy="12"/>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20" name="Oval 444"/>
              <p:cNvSpPr>
                <a:spLocks noChangeArrowheads="1"/>
              </p:cNvSpPr>
              <p:nvPr/>
            </p:nvSpPr>
            <p:spPr bwMode="auto">
              <a:xfrm>
                <a:off x="1339" y="1073"/>
                <a:ext cx="13" cy="12"/>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21" name="Oval 445"/>
              <p:cNvSpPr>
                <a:spLocks noChangeArrowheads="1"/>
              </p:cNvSpPr>
              <p:nvPr/>
            </p:nvSpPr>
            <p:spPr bwMode="auto">
              <a:xfrm>
                <a:off x="1348" y="1103"/>
                <a:ext cx="12" cy="12"/>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22" name="Oval 446"/>
              <p:cNvSpPr>
                <a:spLocks noChangeArrowheads="1"/>
              </p:cNvSpPr>
              <p:nvPr/>
            </p:nvSpPr>
            <p:spPr bwMode="auto">
              <a:xfrm>
                <a:off x="1442" y="1101"/>
                <a:ext cx="12" cy="12"/>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23" name="Oval 447"/>
              <p:cNvSpPr>
                <a:spLocks noChangeArrowheads="1"/>
              </p:cNvSpPr>
              <p:nvPr/>
            </p:nvSpPr>
            <p:spPr bwMode="auto">
              <a:xfrm>
                <a:off x="1332" y="1007"/>
                <a:ext cx="12" cy="11"/>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24" name="Oval 448"/>
              <p:cNvSpPr>
                <a:spLocks noChangeArrowheads="1"/>
              </p:cNvSpPr>
              <p:nvPr/>
            </p:nvSpPr>
            <p:spPr bwMode="auto">
              <a:xfrm>
                <a:off x="1413" y="985"/>
                <a:ext cx="12" cy="12"/>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25" name="Oval 449"/>
              <p:cNvSpPr>
                <a:spLocks noChangeArrowheads="1"/>
              </p:cNvSpPr>
              <p:nvPr/>
            </p:nvSpPr>
            <p:spPr bwMode="auto">
              <a:xfrm>
                <a:off x="1336" y="951"/>
                <a:ext cx="12" cy="12"/>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26" name="Oval 450"/>
              <p:cNvSpPr>
                <a:spLocks noChangeArrowheads="1"/>
              </p:cNvSpPr>
              <p:nvPr/>
            </p:nvSpPr>
            <p:spPr bwMode="auto">
              <a:xfrm>
                <a:off x="1439" y="951"/>
                <a:ext cx="11" cy="12"/>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27" name="Oval 451"/>
              <p:cNvSpPr>
                <a:spLocks noChangeArrowheads="1"/>
              </p:cNvSpPr>
              <p:nvPr/>
            </p:nvSpPr>
            <p:spPr bwMode="auto">
              <a:xfrm>
                <a:off x="1361" y="1035"/>
                <a:ext cx="12" cy="12"/>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28" name="Oval 452"/>
              <p:cNvSpPr>
                <a:spLocks noChangeArrowheads="1"/>
              </p:cNvSpPr>
              <p:nvPr/>
            </p:nvSpPr>
            <p:spPr bwMode="auto">
              <a:xfrm>
                <a:off x="1442" y="1014"/>
                <a:ext cx="12" cy="12"/>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29" name="Oval 453"/>
              <p:cNvSpPr>
                <a:spLocks noChangeArrowheads="1"/>
              </p:cNvSpPr>
              <p:nvPr/>
            </p:nvSpPr>
            <p:spPr bwMode="auto">
              <a:xfrm>
                <a:off x="1335" y="1091"/>
                <a:ext cx="12" cy="12"/>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30" name="Oval 454"/>
              <p:cNvSpPr>
                <a:spLocks noChangeArrowheads="1"/>
              </p:cNvSpPr>
              <p:nvPr/>
            </p:nvSpPr>
            <p:spPr bwMode="auto">
              <a:xfrm>
                <a:off x="1341" y="1066"/>
                <a:ext cx="12" cy="12"/>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31" name="Oval 455"/>
              <p:cNvSpPr>
                <a:spLocks noChangeArrowheads="1"/>
              </p:cNvSpPr>
              <p:nvPr/>
            </p:nvSpPr>
            <p:spPr bwMode="auto">
              <a:xfrm>
                <a:off x="1347" y="1012"/>
                <a:ext cx="12" cy="12"/>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32" name="Oval 456"/>
              <p:cNvSpPr>
                <a:spLocks noChangeArrowheads="1"/>
              </p:cNvSpPr>
              <p:nvPr/>
            </p:nvSpPr>
            <p:spPr bwMode="auto">
              <a:xfrm>
                <a:off x="1361" y="1036"/>
                <a:ext cx="12" cy="12"/>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33" name="Oval 457"/>
              <p:cNvSpPr>
                <a:spLocks noChangeArrowheads="1"/>
              </p:cNvSpPr>
              <p:nvPr/>
            </p:nvSpPr>
            <p:spPr bwMode="auto">
              <a:xfrm>
                <a:off x="1347" y="1009"/>
                <a:ext cx="12" cy="12"/>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34" name="Oval 458"/>
              <p:cNvSpPr>
                <a:spLocks noChangeArrowheads="1"/>
              </p:cNvSpPr>
              <p:nvPr/>
            </p:nvSpPr>
            <p:spPr bwMode="auto">
              <a:xfrm>
                <a:off x="1443" y="1086"/>
                <a:ext cx="12" cy="12"/>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35" name="Oval 459"/>
              <p:cNvSpPr>
                <a:spLocks noChangeArrowheads="1"/>
              </p:cNvSpPr>
              <p:nvPr/>
            </p:nvSpPr>
            <p:spPr bwMode="auto">
              <a:xfrm>
                <a:off x="1437" y="1032"/>
                <a:ext cx="12" cy="12"/>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36" name="Oval 460"/>
              <p:cNvSpPr>
                <a:spLocks noChangeArrowheads="1"/>
              </p:cNvSpPr>
              <p:nvPr/>
            </p:nvSpPr>
            <p:spPr bwMode="auto">
              <a:xfrm>
                <a:off x="1337" y="998"/>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37" name="Oval 461"/>
              <p:cNvSpPr>
                <a:spLocks noChangeArrowheads="1"/>
              </p:cNvSpPr>
              <p:nvPr/>
            </p:nvSpPr>
            <p:spPr bwMode="auto">
              <a:xfrm>
                <a:off x="1362" y="1035"/>
                <a:ext cx="13" cy="12"/>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38" name="Oval 462"/>
              <p:cNvSpPr>
                <a:spLocks noChangeArrowheads="1"/>
              </p:cNvSpPr>
              <p:nvPr/>
            </p:nvSpPr>
            <p:spPr bwMode="auto">
              <a:xfrm>
                <a:off x="1425" y="999"/>
                <a:ext cx="12" cy="12"/>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39" name="Oval 463"/>
              <p:cNvSpPr>
                <a:spLocks noChangeArrowheads="1"/>
              </p:cNvSpPr>
              <p:nvPr/>
            </p:nvSpPr>
            <p:spPr bwMode="auto">
              <a:xfrm>
                <a:off x="1443" y="1042"/>
                <a:ext cx="12" cy="12"/>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40" name="Oval 464"/>
              <p:cNvSpPr>
                <a:spLocks noChangeArrowheads="1"/>
              </p:cNvSpPr>
              <p:nvPr/>
            </p:nvSpPr>
            <p:spPr bwMode="auto">
              <a:xfrm>
                <a:off x="1336" y="968"/>
                <a:ext cx="12" cy="12"/>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41" name="Line 465"/>
              <p:cNvSpPr>
                <a:spLocks noChangeShapeType="1"/>
              </p:cNvSpPr>
              <p:nvPr/>
            </p:nvSpPr>
            <p:spPr bwMode="auto">
              <a:xfrm>
                <a:off x="1393" y="1775"/>
                <a:ext cx="13" cy="0"/>
              </a:xfrm>
              <a:prstGeom prst="line">
                <a:avLst/>
              </a:prstGeom>
              <a:noFill/>
              <a:ln w="12700">
                <a:solidFill>
                  <a:schemeClr val="tx1"/>
                </a:solidFill>
                <a:round/>
                <a:headEnd type="none" w="sm" len="sm"/>
                <a:tailEnd type="none" w="sm" len="sm"/>
              </a:ln>
              <a:effectLst/>
            </p:spPr>
            <p:txBody>
              <a:bodyP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42" name="Oval 466"/>
              <p:cNvSpPr>
                <a:spLocks noChangeArrowheads="1"/>
              </p:cNvSpPr>
              <p:nvPr/>
            </p:nvSpPr>
            <p:spPr bwMode="auto">
              <a:xfrm>
                <a:off x="1415" y="1761"/>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43" name="Oval 467"/>
              <p:cNvSpPr>
                <a:spLocks noChangeArrowheads="1"/>
              </p:cNvSpPr>
              <p:nvPr/>
            </p:nvSpPr>
            <p:spPr bwMode="auto">
              <a:xfrm>
                <a:off x="1419" y="1562"/>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44" name="Oval 468"/>
              <p:cNvSpPr>
                <a:spLocks noChangeArrowheads="1"/>
              </p:cNvSpPr>
              <p:nvPr/>
            </p:nvSpPr>
            <p:spPr bwMode="auto">
              <a:xfrm>
                <a:off x="1413" y="1643"/>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45" name="Oval 469"/>
              <p:cNvSpPr>
                <a:spLocks noChangeArrowheads="1"/>
              </p:cNvSpPr>
              <p:nvPr/>
            </p:nvSpPr>
            <p:spPr bwMode="auto">
              <a:xfrm>
                <a:off x="1440" y="1627"/>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46" name="Oval 470"/>
              <p:cNvSpPr>
                <a:spLocks noChangeArrowheads="1"/>
              </p:cNvSpPr>
              <p:nvPr/>
            </p:nvSpPr>
            <p:spPr bwMode="auto">
              <a:xfrm>
                <a:off x="1382" y="1574"/>
                <a:ext cx="13"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47" name="Oval 471"/>
              <p:cNvSpPr>
                <a:spLocks noChangeArrowheads="1"/>
              </p:cNvSpPr>
              <p:nvPr/>
            </p:nvSpPr>
            <p:spPr bwMode="auto">
              <a:xfrm>
                <a:off x="1411" y="1607"/>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48" name="Oval 472"/>
              <p:cNvSpPr>
                <a:spLocks noChangeArrowheads="1"/>
              </p:cNvSpPr>
              <p:nvPr/>
            </p:nvSpPr>
            <p:spPr bwMode="auto">
              <a:xfrm>
                <a:off x="1440" y="1639"/>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49" name="Oval 473"/>
              <p:cNvSpPr>
                <a:spLocks noChangeArrowheads="1"/>
              </p:cNvSpPr>
              <p:nvPr/>
            </p:nvSpPr>
            <p:spPr bwMode="auto">
              <a:xfrm>
                <a:off x="1422" y="1682"/>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50" name="Oval 474"/>
              <p:cNvSpPr>
                <a:spLocks noChangeArrowheads="1"/>
              </p:cNvSpPr>
              <p:nvPr/>
            </p:nvSpPr>
            <p:spPr bwMode="auto">
              <a:xfrm>
                <a:off x="1363" y="1735"/>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51" name="Oval 475"/>
              <p:cNvSpPr>
                <a:spLocks noChangeArrowheads="1"/>
              </p:cNvSpPr>
              <p:nvPr/>
            </p:nvSpPr>
            <p:spPr bwMode="auto">
              <a:xfrm>
                <a:off x="1417" y="1729"/>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52" name="Oval 476"/>
              <p:cNvSpPr>
                <a:spLocks noChangeArrowheads="1"/>
              </p:cNvSpPr>
              <p:nvPr/>
            </p:nvSpPr>
            <p:spPr bwMode="auto">
              <a:xfrm>
                <a:off x="1444" y="1711"/>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53" name="Oval 477"/>
              <p:cNvSpPr>
                <a:spLocks noChangeArrowheads="1"/>
              </p:cNvSpPr>
              <p:nvPr/>
            </p:nvSpPr>
            <p:spPr bwMode="auto">
              <a:xfrm>
                <a:off x="1442" y="1675"/>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54" name="Oval 478"/>
              <p:cNvSpPr>
                <a:spLocks noChangeArrowheads="1"/>
              </p:cNvSpPr>
              <p:nvPr/>
            </p:nvSpPr>
            <p:spPr bwMode="auto">
              <a:xfrm>
                <a:off x="1440" y="1639"/>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55" name="Oval 479"/>
              <p:cNvSpPr>
                <a:spLocks noChangeArrowheads="1"/>
              </p:cNvSpPr>
              <p:nvPr/>
            </p:nvSpPr>
            <p:spPr bwMode="auto">
              <a:xfrm>
                <a:off x="1401" y="1680"/>
                <a:ext cx="12" cy="15"/>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56" name="Oval 480"/>
              <p:cNvSpPr>
                <a:spLocks noChangeArrowheads="1"/>
              </p:cNvSpPr>
              <p:nvPr/>
            </p:nvSpPr>
            <p:spPr bwMode="auto">
              <a:xfrm>
                <a:off x="1439" y="1711"/>
                <a:ext cx="11"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57" name="Oval 481"/>
              <p:cNvSpPr>
                <a:spLocks noChangeArrowheads="1"/>
              </p:cNvSpPr>
              <p:nvPr/>
            </p:nvSpPr>
            <p:spPr bwMode="auto">
              <a:xfrm>
                <a:off x="1408" y="1735"/>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58" name="Oval 482"/>
              <p:cNvSpPr>
                <a:spLocks noChangeArrowheads="1"/>
              </p:cNvSpPr>
              <p:nvPr/>
            </p:nvSpPr>
            <p:spPr bwMode="auto">
              <a:xfrm>
                <a:off x="1338" y="1643"/>
                <a:ext cx="11"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59" name="Oval 483"/>
              <p:cNvSpPr>
                <a:spLocks noChangeArrowheads="1"/>
              </p:cNvSpPr>
              <p:nvPr/>
            </p:nvSpPr>
            <p:spPr bwMode="auto">
              <a:xfrm>
                <a:off x="1442" y="1744"/>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60" name="Oval 484"/>
              <p:cNvSpPr>
                <a:spLocks noChangeArrowheads="1"/>
              </p:cNvSpPr>
              <p:nvPr/>
            </p:nvSpPr>
            <p:spPr bwMode="auto">
              <a:xfrm>
                <a:off x="1396" y="1705"/>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61" name="Oval 485"/>
              <p:cNvSpPr>
                <a:spLocks noChangeArrowheads="1"/>
              </p:cNvSpPr>
              <p:nvPr/>
            </p:nvSpPr>
            <p:spPr bwMode="auto">
              <a:xfrm>
                <a:off x="1440" y="1639"/>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62" name="Oval 486"/>
              <p:cNvSpPr>
                <a:spLocks noChangeArrowheads="1"/>
              </p:cNvSpPr>
              <p:nvPr/>
            </p:nvSpPr>
            <p:spPr bwMode="auto">
              <a:xfrm>
                <a:off x="1354" y="1627"/>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63" name="Oval 487"/>
              <p:cNvSpPr>
                <a:spLocks noChangeArrowheads="1"/>
              </p:cNvSpPr>
              <p:nvPr/>
            </p:nvSpPr>
            <p:spPr bwMode="auto">
              <a:xfrm>
                <a:off x="1368" y="1733"/>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64" name="Oval 488"/>
              <p:cNvSpPr>
                <a:spLocks noChangeArrowheads="1"/>
              </p:cNvSpPr>
              <p:nvPr/>
            </p:nvSpPr>
            <p:spPr bwMode="auto">
              <a:xfrm>
                <a:off x="1424" y="1737"/>
                <a:ext cx="13"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65" name="Oval 489"/>
              <p:cNvSpPr>
                <a:spLocks noChangeArrowheads="1"/>
              </p:cNvSpPr>
              <p:nvPr/>
            </p:nvSpPr>
            <p:spPr bwMode="auto">
              <a:xfrm>
                <a:off x="1339" y="1691"/>
                <a:ext cx="13"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66" name="Oval 490"/>
              <p:cNvSpPr>
                <a:spLocks noChangeArrowheads="1"/>
              </p:cNvSpPr>
              <p:nvPr/>
            </p:nvSpPr>
            <p:spPr bwMode="auto">
              <a:xfrm>
                <a:off x="1339" y="1713"/>
                <a:ext cx="13"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67" name="Oval 491"/>
              <p:cNvSpPr>
                <a:spLocks noChangeArrowheads="1"/>
              </p:cNvSpPr>
              <p:nvPr/>
            </p:nvSpPr>
            <p:spPr bwMode="auto">
              <a:xfrm>
                <a:off x="1348" y="1748"/>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68" name="Oval 492"/>
              <p:cNvSpPr>
                <a:spLocks noChangeArrowheads="1"/>
              </p:cNvSpPr>
              <p:nvPr/>
            </p:nvSpPr>
            <p:spPr bwMode="auto">
              <a:xfrm>
                <a:off x="1442" y="1746"/>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69" name="Oval 493"/>
              <p:cNvSpPr>
                <a:spLocks noChangeArrowheads="1"/>
              </p:cNvSpPr>
              <p:nvPr/>
            </p:nvSpPr>
            <p:spPr bwMode="auto">
              <a:xfrm>
                <a:off x="1357" y="1599"/>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70" name="Oval 494"/>
              <p:cNvSpPr>
                <a:spLocks noChangeArrowheads="1"/>
              </p:cNvSpPr>
              <p:nvPr/>
            </p:nvSpPr>
            <p:spPr bwMode="auto">
              <a:xfrm>
                <a:off x="1348" y="1604"/>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71" name="Oval 495"/>
              <p:cNvSpPr>
                <a:spLocks noChangeArrowheads="1"/>
              </p:cNvSpPr>
              <p:nvPr/>
            </p:nvSpPr>
            <p:spPr bwMode="auto">
              <a:xfrm>
                <a:off x="1332" y="1637"/>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72" name="Oval 496"/>
              <p:cNvSpPr>
                <a:spLocks noChangeArrowheads="1"/>
              </p:cNvSpPr>
              <p:nvPr/>
            </p:nvSpPr>
            <p:spPr bwMode="auto">
              <a:xfrm>
                <a:off x="1336" y="1574"/>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73" name="Oval 497"/>
              <p:cNvSpPr>
                <a:spLocks noChangeArrowheads="1"/>
              </p:cNvSpPr>
              <p:nvPr/>
            </p:nvSpPr>
            <p:spPr bwMode="auto">
              <a:xfrm>
                <a:off x="1411" y="1577"/>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74" name="Oval 498"/>
              <p:cNvSpPr>
                <a:spLocks noChangeArrowheads="1"/>
              </p:cNvSpPr>
              <p:nvPr/>
            </p:nvSpPr>
            <p:spPr bwMode="auto">
              <a:xfrm>
                <a:off x="1439" y="1574"/>
                <a:ext cx="11"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75" name="Oval 499"/>
              <p:cNvSpPr>
                <a:spLocks noChangeArrowheads="1"/>
              </p:cNvSpPr>
              <p:nvPr/>
            </p:nvSpPr>
            <p:spPr bwMode="auto">
              <a:xfrm>
                <a:off x="1421" y="1617"/>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76" name="Oval 500"/>
              <p:cNvSpPr>
                <a:spLocks noChangeArrowheads="1"/>
              </p:cNvSpPr>
              <p:nvPr/>
            </p:nvSpPr>
            <p:spPr bwMode="auto">
              <a:xfrm>
                <a:off x="1361" y="1670"/>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77" name="Oval 501"/>
              <p:cNvSpPr>
                <a:spLocks noChangeArrowheads="1"/>
              </p:cNvSpPr>
              <p:nvPr/>
            </p:nvSpPr>
            <p:spPr bwMode="auto">
              <a:xfrm>
                <a:off x="1415" y="1664"/>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78" name="Oval 502"/>
              <p:cNvSpPr>
                <a:spLocks noChangeArrowheads="1"/>
              </p:cNvSpPr>
              <p:nvPr/>
            </p:nvSpPr>
            <p:spPr bwMode="auto">
              <a:xfrm>
                <a:off x="1442" y="1645"/>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79" name="Oval 503"/>
              <p:cNvSpPr>
                <a:spLocks noChangeArrowheads="1"/>
              </p:cNvSpPr>
              <p:nvPr/>
            </p:nvSpPr>
            <p:spPr bwMode="auto">
              <a:xfrm>
                <a:off x="1335" y="1734"/>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80" name="Oval 504"/>
              <p:cNvSpPr>
                <a:spLocks noChangeArrowheads="1"/>
              </p:cNvSpPr>
              <p:nvPr/>
            </p:nvSpPr>
            <p:spPr bwMode="auto">
              <a:xfrm>
                <a:off x="1356" y="1726"/>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81" name="Oval 505"/>
              <p:cNvSpPr>
                <a:spLocks noChangeArrowheads="1"/>
              </p:cNvSpPr>
              <p:nvPr/>
            </p:nvSpPr>
            <p:spPr bwMode="auto">
              <a:xfrm>
                <a:off x="1379" y="1732"/>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82" name="Oval 506"/>
              <p:cNvSpPr>
                <a:spLocks noChangeArrowheads="1"/>
              </p:cNvSpPr>
              <p:nvPr/>
            </p:nvSpPr>
            <p:spPr bwMode="auto">
              <a:xfrm>
                <a:off x="1364" y="1701"/>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83" name="Oval 507"/>
              <p:cNvSpPr>
                <a:spLocks noChangeArrowheads="1"/>
              </p:cNvSpPr>
              <p:nvPr/>
            </p:nvSpPr>
            <p:spPr bwMode="auto">
              <a:xfrm>
                <a:off x="1341" y="1705"/>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84" name="Oval 508"/>
              <p:cNvSpPr>
                <a:spLocks noChangeArrowheads="1"/>
              </p:cNvSpPr>
              <p:nvPr/>
            </p:nvSpPr>
            <p:spPr bwMode="auto">
              <a:xfrm>
                <a:off x="1347" y="1643"/>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85" name="Oval 509"/>
              <p:cNvSpPr>
                <a:spLocks noChangeArrowheads="1"/>
              </p:cNvSpPr>
              <p:nvPr/>
            </p:nvSpPr>
            <p:spPr bwMode="auto">
              <a:xfrm>
                <a:off x="1408" y="1699"/>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86" name="Oval 510"/>
              <p:cNvSpPr>
                <a:spLocks noChangeArrowheads="1"/>
              </p:cNvSpPr>
              <p:nvPr/>
            </p:nvSpPr>
            <p:spPr bwMode="auto">
              <a:xfrm>
                <a:off x="1393" y="1667"/>
                <a:ext cx="13"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87" name="Oval 511"/>
              <p:cNvSpPr>
                <a:spLocks noChangeArrowheads="1"/>
              </p:cNvSpPr>
              <p:nvPr/>
            </p:nvSpPr>
            <p:spPr bwMode="auto">
              <a:xfrm>
                <a:off x="1361" y="1671"/>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88" name="Oval 512"/>
              <p:cNvSpPr>
                <a:spLocks noChangeArrowheads="1"/>
              </p:cNvSpPr>
              <p:nvPr/>
            </p:nvSpPr>
            <p:spPr bwMode="auto">
              <a:xfrm>
                <a:off x="1347" y="1640"/>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89" name="Oval 513"/>
              <p:cNvSpPr>
                <a:spLocks noChangeArrowheads="1"/>
              </p:cNvSpPr>
              <p:nvPr/>
            </p:nvSpPr>
            <p:spPr bwMode="auto">
              <a:xfrm>
                <a:off x="1338" y="1672"/>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90" name="Oval 514"/>
              <p:cNvSpPr>
                <a:spLocks noChangeArrowheads="1"/>
              </p:cNvSpPr>
              <p:nvPr/>
            </p:nvSpPr>
            <p:spPr bwMode="auto">
              <a:xfrm>
                <a:off x="1358" y="1640"/>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91" name="Oval 515"/>
              <p:cNvSpPr>
                <a:spLocks noChangeArrowheads="1"/>
              </p:cNvSpPr>
              <p:nvPr/>
            </p:nvSpPr>
            <p:spPr bwMode="auto">
              <a:xfrm>
                <a:off x="1414" y="1709"/>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92" name="Oval 516"/>
              <p:cNvSpPr>
                <a:spLocks noChangeArrowheads="1"/>
              </p:cNvSpPr>
              <p:nvPr/>
            </p:nvSpPr>
            <p:spPr bwMode="auto">
              <a:xfrm>
                <a:off x="1443" y="1728"/>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93" name="Oval 517"/>
              <p:cNvSpPr>
                <a:spLocks noChangeArrowheads="1"/>
              </p:cNvSpPr>
              <p:nvPr/>
            </p:nvSpPr>
            <p:spPr bwMode="auto">
              <a:xfrm>
                <a:off x="1436" y="1668"/>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94" name="Oval 518"/>
              <p:cNvSpPr>
                <a:spLocks noChangeArrowheads="1"/>
              </p:cNvSpPr>
              <p:nvPr/>
            </p:nvSpPr>
            <p:spPr bwMode="auto">
              <a:xfrm>
                <a:off x="1421" y="1636"/>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95" name="Oval 519"/>
              <p:cNvSpPr>
                <a:spLocks noChangeArrowheads="1"/>
              </p:cNvSpPr>
              <p:nvPr/>
            </p:nvSpPr>
            <p:spPr bwMode="auto">
              <a:xfrm>
                <a:off x="1387" y="1724"/>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96" name="Oval 520"/>
              <p:cNvSpPr>
                <a:spLocks noChangeArrowheads="1"/>
              </p:cNvSpPr>
              <p:nvPr/>
            </p:nvSpPr>
            <p:spPr bwMode="auto">
              <a:xfrm>
                <a:off x="1338" y="1627"/>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97" name="Oval 521"/>
              <p:cNvSpPr>
                <a:spLocks noChangeArrowheads="1"/>
              </p:cNvSpPr>
              <p:nvPr/>
            </p:nvSpPr>
            <p:spPr bwMode="auto">
              <a:xfrm>
                <a:off x="1362" y="1670"/>
                <a:ext cx="13"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98" name="Oval 522"/>
              <p:cNvSpPr>
                <a:spLocks noChangeArrowheads="1"/>
              </p:cNvSpPr>
              <p:nvPr/>
            </p:nvSpPr>
            <p:spPr bwMode="auto">
              <a:xfrm>
                <a:off x="1358" y="1640"/>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099" name="Oval 523"/>
              <p:cNvSpPr>
                <a:spLocks noChangeArrowheads="1"/>
              </p:cNvSpPr>
              <p:nvPr/>
            </p:nvSpPr>
            <p:spPr bwMode="auto">
              <a:xfrm>
                <a:off x="1387" y="1607"/>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00" name="Oval 524"/>
              <p:cNvSpPr>
                <a:spLocks noChangeArrowheads="1"/>
              </p:cNvSpPr>
              <p:nvPr/>
            </p:nvSpPr>
            <p:spPr bwMode="auto">
              <a:xfrm>
                <a:off x="1425" y="1628"/>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01" name="Oval 525"/>
              <p:cNvSpPr>
                <a:spLocks noChangeArrowheads="1"/>
              </p:cNvSpPr>
              <p:nvPr/>
            </p:nvSpPr>
            <p:spPr bwMode="auto">
              <a:xfrm>
                <a:off x="1443" y="1677"/>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02" name="Oval 526"/>
              <p:cNvSpPr>
                <a:spLocks noChangeArrowheads="1"/>
              </p:cNvSpPr>
              <p:nvPr/>
            </p:nvSpPr>
            <p:spPr bwMode="auto">
              <a:xfrm>
                <a:off x="1336" y="1593"/>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03" name="Oval 527"/>
              <p:cNvSpPr>
                <a:spLocks noChangeArrowheads="1"/>
              </p:cNvSpPr>
              <p:nvPr/>
            </p:nvSpPr>
            <p:spPr bwMode="auto">
              <a:xfrm>
                <a:off x="1441" y="1600"/>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04" name="Oval 528"/>
              <p:cNvSpPr>
                <a:spLocks noChangeArrowheads="1"/>
              </p:cNvSpPr>
              <p:nvPr/>
            </p:nvSpPr>
            <p:spPr bwMode="auto">
              <a:xfrm>
                <a:off x="1440" y="1256"/>
                <a:ext cx="12" cy="11"/>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05" name="Oval 529"/>
              <p:cNvSpPr>
                <a:spLocks noChangeArrowheads="1"/>
              </p:cNvSpPr>
              <p:nvPr/>
            </p:nvSpPr>
            <p:spPr bwMode="auto">
              <a:xfrm>
                <a:off x="1440" y="1266"/>
                <a:ext cx="12" cy="12"/>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06" name="Oval 530"/>
              <p:cNvSpPr>
                <a:spLocks noChangeArrowheads="1"/>
              </p:cNvSpPr>
              <p:nvPr/>
            </p:nvSpPr>
            <p:spPr bwMode="auto">
              <a:xfrm>
                <a:off x="1422" y="1303"/>
                <a:ext cx="12" cy="11"/>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07" name="Oval 531"/>
              <p:cNvSpPr>
                <a:spLocks noChangeArrowheads="1"/>
              </p:cNvSpPr>
              <p:nvPr/>
            </p:nvSpPr>
            <p:spPr bwMode="auto">
              <a:xfrm>
                <a:off x="1417" y="1342"/>
                <a:ext cx="12" cy="12"/>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08" name="Oval 532"/>
              <p:cNvSpPr>
                <a:spLocks noChangeArrowheads="1"/>
              </p:cNvSpPr>
              <p:nvPr/>
            </p:nvSpPr>
            <p:spPr bwMode="auto">
              <a:xfrm>
                <a:off x="1444" y="1327"/>
                <a:ext cx="12" cy="11"/>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09" name="Oval 533"/>
              <p:cNvSpPr>
                <a:spLocks noChangeArrowheads="1"/>
              </p:cNvSpPr>
              <p:nvPr/>
            </p:nvSpPr>
            <p:spPr bwMode="auto">
              <a:xfrm>
                <a:off x="1442" y="1297"/>
                <a:ext cx="12" cy="11"/>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10" name="Oval 534"/>
              <p:cNvSpPr>
                <a:spLocks noChangeArrowheads="1"/>
              </p:cNvSpPr>
              <p:nvPr/>
            </p:nvSpPr>
            <p:spPr bwMode="auto">
              <a:xfrm>
                <a:off x="1440" y="1266"/>
                <a:ext cx="12" cy="12"/>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11" name="Oval 535"/>
              <p:cNvSpPr>
                <a:spLocks noChangeArrowheads="1"/>
              </p:cNvSpPr>
              <p:nvPr/>
            </p:nvSpPr>
            <p:spPr bwMode="auto">
              <a:xfrm>
                <a:off x="1439" y="1327"/>
                <a:ext cx="11" cy="11"/>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12" name="Oval 536"/>
              <p:cNvSpPr>
                <a:spLocks noChangeArrowheads="1"/>
              </p:cNvSpPr>
              <p:nvPr/>
            </p:nvSpPr>
            <p:spPr bwMode="auto">
              <a:xfrm>
                <a:off x="1338" y="1269"/>
                <a:ext cx="11" cy="12"/>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13" name="Oval 537"/>
              <p:cNvSpPr>
                <a:spLocks noChangeArrowheads="1"/>
              </p:cNvSpPr>
              <p:nvPr/>
            </p:nvSpPr>
            <p:spPr bwMode="auto">
              <a:xfrm>
                <a:off x="1442" y="1354"/>
                <a:ext cx="12" cy="12"/>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14" name="Oval 538"/>
              <p:cNvSpPr>
                <a:spLocks noChangeArrowheads="1"/>
              </p:cNvSpPr>
              <p:nvPr/>
            </p:nvSpPr>
            <p:spPr bwMode="auto">
              <a:xfrm>
                <a:off x="1440" y="1266"/>
                <a:ext cx="12" cy="12"/>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15" name="Oval 539"/>
              <p:cNvSpPr>
                <a:spLocks noChangeArrowheads="1"/>
              </p:cNvSpPr>
              <p:nvPr/>
            </p:nvSpPr>
            <p:spPr bwMode="auto">
              <a:xfrm>
                <a:off x="1339" y="1310"/>
                <a:ext cx="13" cy="11"/>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16" name="Oval 540"/>
              <p:cNvSpPr>
                <a:spLocks noChangeArrowheads="1"/>
              </p:cNvSpPr>
              <p:nvPr/>
            </p:nvSpPr>
            <p:spPr bwMode="auto">
              <a:xfrm>
                <a:off x="1339" y="1329"/>
                <a:ext cx="13" cy="11"/>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17" name="Oval 541"/>
              <p:cNvSpPr>
                <a:spLocks noChangeArrowheads="1"/>
              </p:cNvSpPr>
              <p:nvPr/>
            </p:nvSpPr>
            <p:spPr bwMode="auto">
              <a:xfrm>
                <a:off x="1442" y="1356"/>
                <a:ext cx="12" cy="12"/>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18" name="Oval 542"/>
              <p:cNvSpPr>
                <a:spLocks noChangeArrowheads="1"/>
              </p:cNvSpPr>
              <p:nvPr/>
            </p:nvSpPr>
            <p:spPr bwMode="auto">
              <a:xfrm>
                <a:off x="1348" y="1237"/>
                <a:ext cx="12" cy="11"/>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19" name="Oval 543"/>
              <p:cNvSpPr>
                <a:spLocks noChangeArrowheads="1"/>
              </p:cNvSpPr>
              <p:nvPr/>
            </p:nvSpPr>
            <p:spPr bwMode="auto">
              <a:xfrm>
                <a:off x="1332" y="1265"/>
                <a:ext cx="12" cy="11"/>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20" name="Oval 544"/>
              <p:cNvSpPr>
                <a:spLocks noChangeArrowheads="1"/>
              </p:cNvSpPr>
              <p:nvPr/>
            </p:nvSpPr>
            <p:spPr bwMode="auto">
              <a:xfrm>
                <a:off x="1336" y="1211"/>
                <a:ext cx="12" cy="12"/>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21" name="Oval 545"/>
              <p:cNvSpPr>
                <a:spLocks noChangeArrowheads="1"/>
              </p:cNvSpPr>
              <p:nvPr/>
            </p:nvSpPr>
            <p:spPr bwMode="auto">
              <a:xfrm>
                <a:off x="1439" y="1211"/>
                <a:ext cx="11" cy="12"/>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22" name="Oval 546"/>
              <p:cNvSpPr>
                <a:spLocks noChangeArrowheads="1"/>
              </p:cNvSpPr>
              <p:nvPr/>
            </p:nvSpPr>
            <p:spPr bwMode="auto">
              <a:xfrm>
                <a:off x="1442" y="1272"/>
                <a:ext cx="12" cy="11"/>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23" name="Oval 547"/>
              <p:cNvSpPr>
                <a:spLocks noChangeArrowheads="1"/>
              </p:cNvSpPr>
              <p:nvPr/>
            </p:nvSpPr>
            <p:spPr bwMode="auto">
              <a:xfrm>
                <a:off x="1335" y="1346"/>
                <a:ext cx="12" cy="12"/>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24" name="Oval 548"/>
              <p:cNvSpPr>
                <a:spLocks noChangeArrowheads="1"/>
              </p:cNvSpPr>
              <p:nvPr/>
            </p:nvSpPr>
            <p:spPr bwMode="auto">
              <a:xfrm>
                <a:off x="1347" y="1269"/>
                <a:ext cx="12" cy="12"/>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25" name="Oval 549"/>
              <p:cNvSpPr>
                <a:spLocks noChangeArrowheads="1"/>
              </p:cNvSpPr>
              <p:nvPr/>
            </p:nvSpPr>
            <p:spPr bwMode="auto">
              <a:xfrm>
                <a:off x="1346" y="1268"/>
                <a:ext cx="12" cy="11"/>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26" name="Oval 550"/>
              <p:cNvSpPr>
                <a:spLocks noChangeArrowheads="1"/>
              </p:cNvSpPr>
              <p:nvPr/>
            </p:nvSpPr>
            <p:spPr bwMode="auto">
              <a:xfrm>
                <a:off x="1338" y="1294"/>
                <a:ext cx="12" cy="12"/>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27" name="Oval 551"/>
              <p:cNvSpPr>
                <a:spLocks noChangeArrowheads="1"/>
              </p:cNvSpPr>
              <p:nvPr/>
            </p:nvSpPr>
            <p:spPr bwMode="auto">
              <a:xfrm>
                <a:off x="1357" y="1268"/>
                <a:ext cx="12" cy="11"/>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28" name="Oval 552"/>
              <p:cNvSpPr>
                <a:spLocks noChangeArrowheads="1"/>
              </p:cNvSpPr>
              <p:nvPr/>
            </p:nvSpPr>
            <p:spPr bwMode="auto">
              <a:xfrm>
                <a:off x="1443" y="1341"/>
                <a:ext cx="12" cy="12"/>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29" name="Oval 553"/>
              <p:cNvSpPr>
                <a:spLocks noChangeArrowheads="1"/>
              </p:cNvSpPr>
              <p:nvPr/>
            </p:nvSpPr>
            <p:spPr bwMode="auto">
              <a:xfrm>
                <a:off x="1437" y="1289"/>
                <a:ext cx="12" cy="12"/>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30" name="Oval 554"/>
              <p:cNvSpPr>
                <a:spLocks noChangeArrowheads="1"/>
              </p:cNvSpPr>
              <p:nvPr/>
            </p:nvSpPr>
            <p:spPr bwMode="auto">
              <a:xfrm>
                <a:off x="1421" y="1263"/>
                <a:ext cx="12" cy="12"/>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31" name="Oval 555"/>
              <p:cNvSpPr>
                <a:spLocks noChangeArrowheads="1"/>
              </p:cNvSpPr>
              <p:nvPr/>
            </p:nvSpPr>
            <p:spPr bwMode="auto">
              <a:xfrm>
                <a:off x="1337" y="1257"/>
                <a:ext cx="12" cy="11"/>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32" name="Oval 556"/>
              <p:cNvSpPr>
                <a:spLocks noChangeArrowheads="1"/>
              </p:cNvSpPr>
              <p:nvPr/>
            </p:nvSpPr>
            <p:spPr bwMode="auto">
              <a:xfrm>
                <a:off x="1443" y="1298"/>
                <a:ext cx="12" cy="12"/>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33" name="Oval 557"/>
              <p:cNvSpPr>
                <a:spLocks noChangeArrowheads="1"/>
              </p:cNvSpPr>
              <p:nvPr/>
            </p:nvSpPr>
            <p:spPr bwMode="auto">
              <a:xfrm>
                <a:off x="1335" y="1229"/>
                <a:ext cx="12" cy="11"/>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34" name="Oval 558"/>
              <p:cNvSpPr>
                <a:spLocks noChangeArrowheads="1"/>
              </p:cNvSpPr>
              <p:nvPr/>
            </p:nvSpPr>
            <p:spPr bwMode="auto">
              <a:xfrm>
                <a:off x="1440" y="1234"/>
                <a:ext cx="12" cy="11"/>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35" name="Oval 559"/>
              <p:cNvSpPr>
                <a:spLocks noChangeArrowheads="1"/>
              </p:cNvSpPr>
              <p:nvPr/>
            </p:nvSpPr>
            <p:spPr bwMode="auto">
              <a:xfrm>
                <a:off x="1416" y="1309"/>
                <a:ext cx="13" cy="12"/>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36" name="Line 560"/>
              <p:cNvSpPr>
                <a:spLocks noChangeShapeType="1"/>
              </p:cNvSpPr>
              <p:nvPr/>
            </p:nvSpPr>
            <p:spPr bwMode="auto">
              <a:xfrm>
                <a:off x="1393" y="1549"/>
                <a:ext cx="13" cy="0"/>
              </a:xfrm>
              <a:prstGeom prst="line">
                <a:avLst/>
              </a:prstGeom>
              <a:noFill/>
              <a:ln w="12700">
                <a:solidFill>
                  <a:schemeClr val="tx1"/>
                </a:solidFill>
                <a:round/>
                <a:headEnd type="none" w="sm" len="sm"/>
                <a:tailEnd type="none" w="sm" len="sm"/>
              </a:ln>
              <a:effectLst/>
            </p:spPr>
            <p:txBody>
              <a:bodyP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37" name="Oval 561"/>
              <p:cNvSpPr>
                <a:spLocks noChangeArrowheads="1"/>
              </p:cNvSpPr>
              <p:nvPr/>
            </p:nvSpPr>
            <p:spPr bwMode="auto">
              <a:xfrm>
                <a:off x="1440" y="1401"/>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38" name="Oval 562"/>
              <p:cNvSpPr>
                <a:spLocks noChangeArrowheads="1"/>
              </p:cNvSpPr>
              <p:nvPr/>
            </p:nvSpPr>
            <p:spPr bwMode="auto">
              <a:xfrm>
                <a:off x="1440" y="1414"/>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39" name="Oval 563"/>
              <p:cNvSpPr>
                <a:spLocks noChangeArrowheads="1"/>
              </p:cNvSpPr>
              <p:nvPr/>
            </p:nvSpPr>
            <p:spPr bwMode="auto">
              <a:xfrm>
                <a:off x="1363" y="1510"/>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40" name="Oval 564"/>
              <p:cNvSpPr>
                <a:spLocks noChangeArrowheads="1"/>
              </p:cNvSpPr>
              <p:nvPr/>
            </p:nvSpPr>
            <p:spPr bwMode="auto">
              <a:xfrm>
                <a:off x="1417" y="1503"/>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41" name="Oval 565"/>
              <p:cNvSpPr>
                <a:spLocks noChangeArrowheads="1"/>
              </p:cNvSpPr>
              <p:nvPr/>
            </p:nvSpPr>
            <p:spPr bwMode="auto">
              <a:xfrm>
                <a:off x="1444" y="1485"/>
                <a:ext cx="12" cy="15"/>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42" name="Oval 566"/>
              <p:cNvSpPr>
                <a:spLocks noChangeArrowheads="1"/>
              </p:cNvSpPr>
              <p:nvPr/>
            </p:nvSpPr>
            <p:spPr bwMode="auto">
              <a:xfrm>
                <a:off x="1442" y="1450"/>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43" name="Oval 567"/>
              <p:cNvSpPr>
                <a:spLocks noChangeArrowheads="1"/>
              </p:cNvSpPr>
              <p:nvPr/>
            </p:nvSpPr>
            <p:spPr bwMode="auto">
              <a:xfrm>
                <a:off x="1440" y="1414"/>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44" name="Oval 568"/>
              <p:cNvSpPr>
                <a:spLocks noChangeArrowheads="1"/>
              </p:cNvSpPr>
              <p:nvPr/>
            </p:nvSpPr>
            <p:spPr bwMode="auto">
              <a:xfrm>
                <a:off x="1338" y="1417"/>
                <a:ext cx="11" cy="15"/>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45" name="Oval 569"/>
              <p:cNvSpPr>
                <a:spLocks noChangeArrowheads="1"/>
              </p:cNvSpPr>
              <p:nvPr/>
            </p:nvSpPr>
            <p:spPr bwMode="auto">
              <a:xfrm>
                <a:off x="1442" y="1518"/>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46" name="Oval 570"/>
              <p:cNvSpPr>
                <a:spLocks noChangeArrowheads="1"/>
              </p:cNvSpPr>
              <p:nvPr/>
            </p:nvSpPr>
            <p:spPr bwMode="auto">
              <a:xfrm>
                <a:off x="1440" y="1414"/>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47" name="Oval 571"/>
              <p:cNvSpPr>
                <a:spLocks noChangeArrowheads="1"/>
              </p:cNvSpPr>
              <p:nvPr/>
            </p:nvSpPr>
            <p:spPr bwMode="auto">
              <a:xfrm>
                <a:off x="1354" y="1401"/>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48" name="Oval 572"/>
              <p:cNvSpPr>
                <a:spLocks noChangeArrowheads="1"/>
              </p:cNvSpPr>
              <p:nvPr/>
            </p:nvSpPr>
            <p:spPr bwMode="auto">
              <a:xfrm>
                <a:off x="1368" y="1508"/>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49" name="Oval 573"/>
              <p:cNvSpPr>
                <a:spLocks noChangeArrowheads="1"/>
              </p:cNvSpPr>
              <p:nvPr/>
            </p:nvSpPr>
            <p:spPr bwMode="auto">
              <a:xfrm>
                <a:off x="1424" y="1512"/>
                <a:ext cx="13"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50" name="Oval 574"/>
              <p:cNvSpPr>
                <a:spLocks noChangeArrowheads="1"/>
              </p:cNvSpPr>
              <p:nvPr/>
            </p:nvSpPr>
            <p:spPr bwMode="auto">
              <a:xfrm>
                <a:off x="1339" y="1465"/>
                <a:ext cx="13"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51" name="Oval 575"/>
              <p:cNvSpPr>
                <a:spLocks noChangeArrowheads="1"/>
              </p:cNvSpPr>
              <p:nvPr/>
            </p:nvSpPr>
            <p:spPr bwMode="auto">
              <a:xfrm>
                <a:off x="1348" y="1522"/>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52" name="Oval 576"/>
              <p:cNvSpPr>
                <a:spLocks noChangeArrowheads="1"/>
              </p:cNvSpPr>
              <p:nvPr/>
            </p:nvSpPr>
            <p:spPr bwMode="auto">
              <a:xfrm>
                <a:off x="1442" y="1520"/>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53" name="Oval 577"/>
              <p:cNvSpPr>
                <a:spLocks noChangeArrowheads="1"/>
              </p:cNvSpPr>
              <p:nvPr/>
            </p:nvSpPr>
            <p:spPr bwMode="auto">
              <a:xfrm>
                <a:off x="1348" y="1379"/>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54" name="Oval 578"/>
              <p:cNvSpPr>
                <a:spLocks noChangeArrowheads="1"/>
              </p:cNvSpPr>
              <p:nvPr/>
            </p:nvSpPr>
            <p:spPr bwMode="auto">
              <a:xfrm>
                <a:off x="1332" y="1412"/>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55" name="Oval 579"/>
              <p:cNvSpPr>
                <a:spLocks noChangeArrowheads="1"/>
              </p:cNvSpPr>
              <p:nvPr/>
            </p:nvSpPr>
            <p:spPr bwMode="auto">
              <a:xfrm>
                <a:off x="1336" y="1348"/>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56" name="Oval 580"/>
              <p:cNvSpPr>
                <a:spLocks noChangeArrowheads="1"/>
              </p:cNvSpPr>
              <p:nvPr/>
            </p:nvSpPr>
            <p:spPr bwMode="auto">
              <a:xfrm>
                <a:off x="1439" y="1348"/>
                <a:ext cx="11"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57" name="Oval 581"/>
              <p:cNvSpPr>
                <a:spLocks noChangeArrowheads="1"/>
              </p:cNvSpPr>
              <p:nvPr/>
            </p:nvSpPr>
            <p:spPr bwMode="auto">
              <a:xfrm>
                <a:off x="1442" y="1420"/>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58" name="Oval 582"/>
              <p:cNvSpPr>
                <a:spLocks noChangeArrowheads="1"/>
              </p:cNvSpPr>
              <p:nvPr/>
            </p:nvSpPr>
            <p:spPr bwMode="auto">
              <a:xfrm>
                <a:off x="1341" y="1480"/>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59" name="Oval 583"/>
              <p:cNvSpPr>
                <a:spLocks noChangeArrowheads="1"/>
              </p:cNvSpPr>
              <p:nvPr/>
            </p:nvSpPr>
            <p:spPr bwMode="auto">
              <a:xfrm>
                <a:off x="1346" y="1418"/>
                <a:ext cx="12" cy="15"/>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60" name="Oval 584"/>
              <p:cNvSpPr>
                <a:spLocks noChangeArrowheads="1"/>
              </p:cNvSpPr>
              <p:nvPr/>
            </p:nvSpPr>
            <p:spPr bwMode="auto">
              <a:xfrm>
                <a:off x="1367" y="1468"/>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61" name="Oval 585"/>
              <p:cNvSpPr>
                <a:spLocks noChangeArrowheads="1"/>
              </p:cNvSpPr>
              <p:nvPr/>
            </p:nvSpPr>
            <p:spPr bwMode="auto">
              <a:xfrm>
                <a:off x="1347" y="1415"/>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62" name="Oval 586"/>
              <p:cNvSpPr>
                <a:spLocks noChangeArrowheads="1"/>
              </p:cNvSpPr>
              <p:nvPr/>
            </p:nvSpPr>
            <p:spPr bwMode="auto">
              <a:xfrm>
                <a:off x="1338" y="1447"/>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63" name="Oval 587"/>
              <p:cNvSpPr>
                <a:spLocks noChangeArrowheads="1"/>
              </p:cNvSpPr>
              <p:nvPr/>
            </p:nvSpPr>
            <p:spPr bwMode="auto">
              <a:xfrm>
                <a:off x="1358" y="1415"/>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64" name="Oval 588"/>
              <p:cNvSpPr>
                <a:spLocks noChangeArrowheads="1"/>
              </p:cNvSpPr>
              <p:nvPr/>
            </p:nvSpPr>
            <p:spPr bwMode="auto">
              <a:xfrm>
                <a:off x="1443" y="1503"/>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65" name="Oval 589"/>
              <p:cNvSpPr>
                <a:spLocks noChangeArrowheads="1"/>
              </p:cNvSpPr>
              <p:nvPr/>
            </p:nvSpPr>
            <p:spPr bwMode="auto">
              <a:xfrm>
                <a:off x="1437" y="1441"/>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66" name="Oval 590"/>
              <p:cNvSpPr>
                <a:spLocks noChangeArrowheads="1"/>
              </p:cNvSpPr>
              <p:nvPr/>
            </p:nvSpPr>
            <p:spPr bwMode="auto">
              <a:xfrm>
                <a:off x="1338" y="1401"/>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67" name="Oval 591"/>
              <p:cNvSpPr>
                <a:spLocks noChangeArrowheads="1"/>
              </p:cNvSpPr>
              <p:nvPr/>
            </p:nvSpPr>
            <p:spPr bwMode="auto">
              <a:xfrm>
                <a:off x="1424" y="1403"/>
                <a:ext cx="12" cy="15"/>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68" name="Oval 592"/>
              <p:cNvSpPr>
                <a:spLocks noChangeArrowheads="1"/>
              </p:cNvSpPr>
              <p:nvPr/>
            </p:nvSpPr>
            <p:spPr bwMode="auto">
              <a:xfrm>
                <a:off x="1440" y="857"/>
                <a:ext cx="12" cy="12"/>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69" name="Oval 593"/>
              <p:cNvSpPr>
                <a:spLocks noChangeArrowheads="1"/>
              </p:cNvSpPr>
              <p:nvPr/>
            </p:nvSpPr>
            <p:spPr bwMode="auto">
              <a:xfrm>
                <a:off x="1440" y="868"/>
                <a:ext cx="12" cy="12"/>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70" name="Oval 594"/>
              <p:cNvSpPr>
                <a:spLocks noChangeArrowheads="1"/>
              </p:cNvSpPr>
              <p:nvPr/>
            </p:nvSpPr>
            <p:spPr bwMode="auto">
              <a:xfrm>
                <a:off x="1363" y="952"/>
                <a:ext cx="12" cy="12"/>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71" name="Oval 595"/>
              <p:cNvSpPr>
                <a:spLocks noChangeArrowheads="1"/>
              </p:cNvSpPr>
              <p:nvPr/>
            </p:nvSpPr>
            <p:spPr bwMode="auto">
              <a:xfrm>
                <a:off x="1444" y="930"/>
                <a:ext cx="12" cy="12"/>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72" name="Oval 596"/>
              <p:cNvSpPr>
                <a:spLocks noChangeArrowheads="1"/>
              </p:cNvSpPr>
              <p:nvPr/>
            </p:nvSpPr>
            <p:spPr bwMode="auto">
              <a:xfrm>
                <a:off x="1442" y="899"/>
                <a:ext cx="12" cy="12"/>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73" name="Oval 597"/>
              <p:cNvSpPr>
                <a:spLocks noChangeArrowheads="1"/>
              </p:cNvSpPr>
              <p:nvPr/>
            </p:nvSpPr>
            <p:spPr bwMode="auto">
              <a:xfrm>
                <a:off x="1440" y="868"/>
                <a:ext cx="12" cy="12"/>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74" name="Oval 598"/>
              <p:cNvSpPr>
                <a:spLocks noChangeArrowheads="1"/>
              </p:cNvSpPr>
              <p:nvPr/>
            </p:nvSpPr>
            <p:spPr bwMode="auto">
              <a:xfrm>
                <a:off x="1439" y="930"/>
                <a:ext cx="11" cy="12"/>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75" name="Oval 599"/>
              <p:cNvSpPr>
                <a:spLocks noChangeArrowheads="1"/>
              </p:cNvSpPr>
              <p:nvPr/>
            </p:nvSpPr>
            <p:spPr bwMode="auto">
              <a:xfrm>
                <a:off x="1338" y="871"/>
                <a:ext cx="11" cy="12"/>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76" name="Oval 600"/>
              <p:cNvSpPr>
                <a:spLocks noChangeArrowheads="1"/>
              </p:cNvSpPr>
              <p:nvPr/>
            </p:nvSpPr>
            <p:spPr bwMode="auto">
              <a:xfrm>
                <a:off x="1442" y="959"/>
                <a:ext cx="12" cy="12"/>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77" name="Oval 601"/>
              <p:cNvSpPr>
                <a:spLocks noChangeArrowheads="1"/>
              </p:cNvSpPr>
              <p:nvPr/>
            </p:nvSpPr>
            <p:spPr bwMode="auto">
              <a:xfrm>
                <a:off x="1440" y="868"/>
                <a:ext cx="12" cy="12"/>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78" name="Oval 602"/>
              <p:cNvSpPr>
                <a:spLocks noChangeArrowheads="1"/>
              </p:cNvSpPr>
              <p:nvPr/>
            </p:nvSpPr>
            <p:spPr bwMode="auto">
              <a:xfrm>
                <a:off x="1339" y="912"/>
                <a:ext cx="13" cy="12"/>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79" name="Oval 603"/>
              <p:cNvSpPr>
                <a:spLocks noChangeArrowheads="1"/>
              </p:cNvSpPr>
              <p:nvPr/>
            </p:nvSpPr>
            <p:spPr bwMode="auto">
              <a:xfrm>
                <a:off x="1348" y="962"/>
                <a:ext cx="12" cy="12"/>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80" name="Oval 604"/>
              <p:cNvSpPr>
                <a:spLocks noChangeArrowheads="1"/>
              </p:cNvSpPr>
              <p:nvPr/>
            </p:nvSpPr>
            <p:spPr bwMode="auto">
              <a:xfrm>
                <a:off x="1442" y="961"/>
                <a:ext cx="12" cy="12"/>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81" name="Oval 605"/>
              <p:cNvSpPr>
                <a:spLocks noChangeArrowheads="1"/>
              </p:cNvSpPr>
              <p:nvPr/>
            </p:nvSpPr>
            <p:spPr bwMode="auto">
              <a:xfrm>
                <a:off x="1332" y="866"/>
                <a:ext cx="12" cy="12"/>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82" name="Oval 606"/>
              <p:cNvSpPr>
                <a:spLocks noChangeArrowheads="1"/>
              </p:cNvSpPr>
              <p:nvPr/>
            </p:nvSpPr>
            <p:spPr bwMode="auto">
              <a:xfrm>
                <a:off x="1336" y="810"/>
                <a:ext cx="12" cy="12"/>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83" name="Oval 607"/>
              <p:cNvSpPr>
                <a:spLocks noChangeArrowheads="1"/>
              </p:cNvSpPr>
              <p:nvPr/>
            </p:nvSpPr>
            <p:spPr bwMode="auto">
              <a:xfrm>
                <a:off x="1335" y="951"/>
                <a:ext cx="12" cy="12"/>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84" name="Oval 608"/>
              <p:cNvSpPr>
                <a:spLocks noChangeArrowheads="1"/>
              </p:cNvSpPr>
              <p:nvPr/>
            </p:nvSpPr>
            <p:spPr bwMode="auto">
              <a:xfrm>
                <a:off x="1341" y="925"/>
                <a:ext cx="12" cy="12"/>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85" name="Oval 609"/>
              <p:cNvSpPr>
                <a:spLocks noChangeArrowheads="1"/>
              </p:cNvSpPr>
              <p:nvPr/>
            </p:nvSpPr>
            <p:spPr bwMode="auto">
              <a:xfrm>
                <a:off x="1347" y="871"/>
                <a:ext cx="12" cy="12"/>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86" name="Oval 610"/>
              <p:cNvSpPr>
                <a:spLocks noChangeArrowheads="1"/>
              </p:cNvSpPr>
              <p:nvPr/>
            </p:nvSpPr>
            <p:spPr bwMode="auto">
              <a:xfrm>
                <a:off x="1347" y="868"/>
                <a:ext cx="12" cy="12"/>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87" name="Oval 611"/>
              <p:cNvSpPr>
                <a:spLocks noChangeArrowheads="1"/>
              </p:cNvSpPr>
              <p:nvPr/>
            </p:nvSpPr>
            <p:spPr bwMode="auto">
              <a:xfrm>
                <a:off x="1338" y="897"/>
                <a:ext cx="12" cy="12"/>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88" name="Oval 612"/>
              <p:cNvSpPr>
                <a:spLocks noChangeArrowheads="1"/>
              </p:cNvSpPr>
              <p:nvPr/>
            </p:nvSpPr>
            <p:spPr bwMode="auto">
              <a:xfrm>
                <a:off x="1443" y="945"/>
                <a:ext cx="12" cy="12"/>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89" name="Oval 613"/>
              <p:cNvSpPr>
                <a:spLocks noChangeArrowheads="1"/>
              </p:cNvSpPr>
              <p:nvPr/>
            </p:nvSpPr>
            <p:spPr bwMode="auto">
              <a:xfrm>
                <a:off x="1338" y="857"/>
                <a:ext cx="12" cy="12"/>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90" name="Oval 614"/>
              <p:cNvSpPr>
                <a:spLocks noChangeArrowheads="1"/>
              </p:cNvSpPr>
              <p:nvPr/>
            </p:nvSpPr>
            <p:spPr bwMode="auto">
              <a:xfrm>
                <a:off x="1443" y="901"/>
                <a:ext cx="12" cy="12"/>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91" name="Line 615"/>
              <p:cNvSpPr>
                <a:spLocks noChangeShapeType="1"/>
              </p:cNvSpPr>
              <p:nvPr/>
            </p:nvSpPr>
            <p:spPr bwMode="auto">
              <a:xfrm>
                <a:off x="1393" y="1916"/>
                <a:ext cx="13" cy="0"/>
              </a:xfrm>
              <a:prstGeom prst="line">
                <a:avLst/>
              </a:prstGeom>
              <a:noFill/>
              <a:ln w="12700">
                <a:solidFill>
                  <a:schemeClr val="tx1"/>
                </a:solidFill>
                <a:round/>
                <a:headEnd type="none" w="sm" len="sm"/>
                <a:tailEnd type="none" w="sm" len="sm"/>
              </a:ln>
              <a:effectLst/>
            </p:spPr>
            <p:txBody>
              <a:bodyP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92" name="Line 616"/>
              <p:cNvSpPr>
                <a:spLocks noChangeShapeType="1"/>
              </p:cNvSpPr>
              <p:nvPr/>
            </p:nvSpPr>
            <p:spPr bwMode="auto">
              <a:xfrm>
                <a:off x="1396" y="1908"/>
                <a:ext cx="12" cy="0"/>
              </a:xfrm>
              <a:prstGeom prst="line">
                <a:avLst/>
              </a:prstGeom>
              <a:noFill/>
              <a:ln w="12700">
                <a:solidFill>
                  <a:schemeClr val="tx1"/>
                </a:solidFill>
                <a:round/>
                <a:headEnd type="none" w="sm" len="sm"/>
                <a:tailEnd type="none" w="sm" len="sm"/>
              </a:ln>
              <a:effectLst/>
            </p:spPr>
            <p:txBody>
              <a:bodyP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93" name="Oval 617"/>
              <p:cNvSpPr>
                <a:spLocks noChangeArrowheads="1"/>
              </p:cNvSpPr>
              <p:nvPr/>
            </p:nvSpPr>
            <p:spPr bwMode="auto">
              <a:xfrm>
                <a:off x="1415" y="1902"/>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94" name="Oval 618"/>
              <p:cNvSpPr>
                <a:spLocks noChangeArrowheads="1"/>
              </p:cNvSpPr>
              <p:nvPr/>
            </p:nvSpPr>
            <p:spPr bwMode="auto">
              <a:xfrm>
                <a:off x="1419" y="1703"/>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95" name="Oval 619"/>
              <p:cNvSpPr>
                <a:spLocks noChangeArrowheads="1"/>
              </p:cNvSpPr>
              <p:nvPr/>
            </p:nvSpPr>
            <p:spPr bwMode="auto">
              <a:xfrm>
                <a:off x="1413" y="1783"/>
                <a:ext cx="12" cy="15"/>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96" name="Oval 620"/>
              <p:cNvSpPr>
                <a:spLocks noChangeArrowheads="1"/>
              </p:cNvSpPr>
              <p:nvPr/>
            </p:nvSpPr>
            <p:spPr bwMode="auto">
              <a:xfrm>
                <a:off x="1440" y="1768"/>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97" name="Oval 621"/>
              <p:cNvSpPr>
                <a:spLocks noChangeArrowheads="1"/>
              </p:cNvSpPr>
              <p:nvPr/>
            </p:nvSpPr>
            <p:spPr bwMode="auto">
              <a:xfrm>
                <a:off x="1411" y="1748"/>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98" name="Oval 622"/>
              <p:cNvSpPr>
                <a:spLocks noChangeArrowheads="1"/>
              </p:cNvSpPr>
              <p:nvPr/>
            </p:nvSpPr>
            <p:spPr bwMode="auto">
              <a:xfrm>
                <a:off x="1440" y="1780"/>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199" name="Oval 623"/>
              <p:cNvSpPr>
                <a:spLocks noChangeArrowheads="1"/>
              </p:cNvSpPr>
              <p:nvPr/>
            </p:nvSpPr>
            <p:spPr bwMode="auto">
              <a:xfrm>
                <a:off x="1422" y="1823"/>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00" name="Oval 624"/>
              <p:cNvSpPr>
                <a:spLocks noChangeArrowheads="1"/>
              </p:cNvSpPr>
              <p:nvPr/>
            </p:nvSpPr>
            <p:spPr bwMode="auto">
              <a:xfrm>
                <a:off x="1379" y="1843"/>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01" name="Oval 625"/>
              <p:cNvSpPr>
                <a:spLocks noChangeArrowheads="1"/>
              </p:cNvSpPr>
              <p:nvPr/>
            </p:nvSpPr>
            <p:spPr bwMode="auto">
              <a:xfrm>
                <a:off x="1363" y="1876"/>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02" name="Oval 626"/>
              <p:cNvSpPr>
                <a:spLocks noChangeArrowheads="1"/>
              </p:cNvSpPr>
              <p:nvPr/>
            </p:nvSpPr>
            <p:spPr bwMode="auto">
              <a:xfrm>
                <a:off x="1417" y="1870"/>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03" name="Oval 627"/>
              <p:cNvSpPr>
                <a:spLocks noChangeArrowheads="1"/>
              </p:cNvSpPr>
              <p:nvPr/>
            </p:nvSpPr>
            <p:spPr bwMode="auto">
              <a:xfrm>
                <a:off x="1444" y="1852"/>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04" name="Oval 628"/>
              <p:cNvSpPr>
                <a:spLocks noChangeArrowheads="1"/>
              </p:cNvSpPr>
              <p:nvPr/>
            </p:nvSpPr>
            <p:spPr bwMode="auto">
              <a:xfrm>
                <a:off x="1367" y="1813"/>
                <a:ext cx="11"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05" name="Oval 629"/>
              <p:cNvSpPr>
                <a:spLocks noChangeArrowheads="1"/>
              </p:cNvSpPr>
              <p:nvPr/>
            </p:nvSpPr>
            <p:spPr bwMode="auto">
              <a:xfrm>
                <a:off x="1442" y="1816"/>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06" name="Oval 630"/>
              <p:cNvSpPr>
                <a:spLocks noChangeArrowheads="1"/>
              </p:cNvSpPr>
              <p:nvPr/>
            </p:nvSpPr>
            <p:spPr bwMode="auto">
              <a:xfrm>
                <a:off x="1408" y="1783"/>
                <a:ext cx="12" cy="15"/>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07" name="Oval 631"/>
              <p:cNvSpPr>
                <a:spLocks noChangeArrowheads="1"/>
              </p:cNvSpPr>
              <p:nvPr/>
            </p:nvSpPr>
            <p:spPr bwMode="auto">
              <a:xfrm>
                <a:off x="1411" y="1748"/>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08" name="Oval 632"/>
              <p:cNvSpPr>
                <a:spLocks noChangeArrowheads="1"/>
              </p:cNvSpPr>
              <p:nvPr/>
            </p:nvSpPr>
            <p:spPr bwMode="auto">
              <a:xfrm>
                <a:off x="1440" y="1780"/>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09" name="Oval 633"/>
              <p:cNvSpPr>
                <a:spLocks noChangeArrowheads="1"/>
              </p:cNvSpPr>
              <p:nvPr/>
            </p:nvSpPr>
            <p:spPr bwMode="auto">
              <a:xfrm>
                <a:off x="1401" y="1821"/>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10" name="Oval 634"/>
              <p:cNvSpPr>
                <a:spLocks noChangeArrowheads="1"/>
              </p:cNvSpPr>
              <p:nvPr/>
            </p:nvSpPr>
            <p:spPr bwMode="auto">
              <a:xfrm>
                <a:off x="1439" y="1852"/>
                <a:ext cx="11"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11" name="Oval 635"/>
              <p:cNvSpPr>
                <a:spLocks noChangeArrowheads="1"/>
              </p:cNvSpPr>
              <p:nvPr/>
            </p:nvSpPr>
            <p:spPr bwMode="auto">
              <a:xfrm>
                <a:off x="1408" y="1876"/>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12" name="Oval 636"/>
              <p:cNvSpPr>
                <a:spLocks noChangeArrowheads="1"/>
              </p:cNvSpPr>
              <p:nvPr/>
            </p:nvSpPr>
            <p:spPr bwMode="auto">
              <a:xfrm>
                <a:off x="1338" y="1783"/>
                <a:ext cx="11" cy="15"/>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13" name="Oval 637"/>
              <p:cNvSpPr>
                <a:spLocks noChangeArrowheads="1"/>
              </p:cNvSpPr>
              <p:nvPr/>
            </p:nvSpPr>
            <p:spPr bwMode="auto">
              <a:xfrm>
                <a:off x="1442" y="1884"/>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14" name="Oval 638"/>
              <p:cNvSpPr>
                <a:spLocks noChangeArrowheads="1"/>
              </p:cNvSpPr>
              <p:nvPr/>
            </p:nvSpPr>
            <p:spPr bwMode="auto">
              <a:xfrm>
                <a:off x="1396" y="1846"/>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15" name="Oval 639"/>
              <p:cNvSpPr>
                <a:spLocks noChangeArrowheads="1"/>
              </p:cNvSpPr>
              <p:nvPr/>
            </p:nvSpPr>
            <p:spPr bwMode="auto">
              <a:xfrm>
                <a:off x="1440" y="1780"/>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16" name="Oval 640"/>
              <p:cNvSpPr>
                <a:spLocks noChangeArrowheads="1"/>
              </p:cNvSpPr>
              <p:nvPr/>
            </p:nvSpPr>
            <p:spPr bwMode="auto">
              <a:xfrm>
                <a:off x="1354" y="1768"/>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17" name="Oval 641"/>
              <p:cNvSpPr>
                <a:spLocks noChangeArrowheads="1"/>
              </p:cNvSpPr>
              <p:nvPr/>
            </p:nvSpPr>
            <p:spPr bwMode="auto">
              <a:xfrm>
                <a:off x="1393" y="1888"/>
                <a:ext cx="13"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18" name="Oval 642"/>
              <p:cNvSpPr>
                <a:spLocks noChangeArrowheads="1"/>
              </p:cNvSpPr>
              <p:nvPr/>
            </p:nvSpPr>
            <p:spPr bwMode="auto">
              <a:xfrm>
                <a:off x="1368" y="1874"/>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19" name="Oval 643"/>
              <p:cNvSpPr>
                <a:spLocks noChangeArrowheads="1"/>
              </p:cNvSpPr>
              <p:nvPr/>
            </p:nvSpPr>
            <p:spPr bwMode="auto">
              <a:xfrm>
                <a:off x="1424" y="1878"/>
                <a:ext cx="13"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20" name="Oval 644"/>
              <p:cNvSpPr>
                <a:spLocks noChangeArrowheads="1"/>
              </p:cNvSpPr>
              <p:nvPr/>
            </p:nvSpPr>
            <p:spPr bwMode="auto">
              <a:xfrm>
                <a:off x="1339" y="1832"/>
                <a:ext cx="13"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21" name="Oval 645"/>
              <p:cNvSpPr>
                <a:spLocks noChangeArrowheads="1"/>
              </p:cNvSpPr>
              <p:nvPr/>
            </p:nvSpPr>
            <p:spPr bwMode="auto">
              <a:xfrm>
                <a:off x="1339" y="1854"/>
                <a:ext cx="13"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22" name="Oval 646"/>
              <p:cNvSpPr>
                <a:spLocks noChangeArrowheads="1"/>
              </p:cNvSpPr>
              <p:nvPr/>
            </p:nvSpPr>
            <p:spPr bwMode="auto">
              <a:xfrm>
                <a:off x="1348" y="1888"/>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23" name="Oval 647"/>
              <p:cNvSpPr>
                <a:spLocks noChangeArrowheads="1"/>
              </p:cNvSpPr>
              <p:nvPr/>
            </p:nvSpPr>
            <p:spPr bwMode="auto">
              <a:xfrm>
                <a:off x="1442" y="1887"/>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24" name="Oval 648"/>
              <p:cNvSpPr>
                <a:spLocks noChangeArrowheads="1"/>
              </p:cNvSpPr>
              <p:nvPr/>
            </p:nvSpPr>
            <p:spPr bwMode="auto">
              <a:xfrm>
                <a:off x="1348" y="1745"/>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25" name="Oval 649"/>
              <p:cNvSpPr>
                <a:spLocks noChangeArrowheads="1"/>
              </p:cNvSpPr>
              <p:nvPr/>
            </p:nvSpPr>
            <p:spPr bwMode="auto">
              <a:xfrm>
                <a:off x="1332" y="1778"/>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26" name="Oval 650"/>
              <p:cNvSpPr>
                <a:spLocks noChangeArrowheads="1"/>
              </p:cNvSpPr>
              <p:nvPr/>
            </p:nvSpPr>
            <p:spPr bwMode="auto">
              <a:xfrm>
                <a:off x="1336" y="1715"/>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27" name="Oval 651"/>
              <p:cNvSpPr>
                <a:spLocks noChangeArrowheads="1"/>
              </p:cNvSpPr>
              <p:nvPr/>
            </p:nvSpPr>
            <p:spPr bwMode="auto">
              <a:xfrm>
                <a:off x="1439" y="1715"/>
                <a:ext cx="11"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28" name="Oval 652"/>
              <p:cNvSpPr>
                <a:spLocks noChangeArrowheads="1"/>
              </p:cNvSpPr>
              <p:nvPr/>
            </p:nvSpPr>
            <p:spPr bwMode="auto">
              <a:xfrm>
                <a:off x="1421" y="1758"/>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29" name="Oval 653"/>
              <p:cNvSpPr>
                <a:spLocks noChangeArrowheads="1"/>
              </p:cNvSpPr>
              <p:nvPr/>
            </p:nvSpPr>
            <p:spPr bwMode="auto">
              <a:xfrm>
                <a:off x="1361" y="1810"/>
                <a:ext cx="12" cy="15"/>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30" name="Oval 654"/>
              <p:cNvSpPr>
                <a:spLocks noChangeArrowheads="1"/>
              </p:cNvSpPr>
              <p:nvPr/>
            </p:nvSpPr>
            <p:spPr bwMode="auto">
              <a:xfrm>
                <a:off x="1442" y="1786"/>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31" name="Oval 655"/>
              <p:cNvSpPr>
                <a:spLocks noChangeArrowheads="1"/>
              </p:cNvSpPr>
              <p:nvPr/>
            </p:nvSpPr>
            <p:spPr bwMode="auto">
              <a:xfrm>
                <a:off x="1365" y="1748"/>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32" name="Oval 656"/>
              <p:cNvSpPr>
                <a:spLocks noChangeArrowheads="1"/>
              </p:cNvSpPr>
              <p:nvPr/>
            </p:nvSpPr>
            <p:spPr bwMode="auto">
              <a:xfrm>
                <a:off x="1335" y="1875"/>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33" name="Oval 657"/>
              <p:cNvSpPr>
                <a:spLocks noChangeArrowheads="1"/>
              </p:cNvSpPr>
              <p:nvPr/>
            </p:nvSpPr>
            <p:spPr bwMode="auto">
              <a:xfrm>
                <a:off x="1356" y="1867"/>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34" name="Oval 658"/>
              <p:cNvSpPr>
                <a:spLocks noChangeArrowheads="1"/>
              </p:cNvSpPr>
              <p:nvPr/>
            </p:nvSpPr>
            <p:spPr bwMode="auto">
              <a:xfrm>
                <a:off x="1378" y="1874"/>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35" name="Oval 659"/>
              <p:cNvSpPr>
                <a:spLocks noChangeArrowheads="1"/>
              </p:cNvSpPr>
              <p:nvPr/>
            </p:nvSpPr>
            <p:spPr bwMode="auto">
              <a:xfrm>
                <a:off x="1364" y="1842"/>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36" name="Oval 660"/>
              <p:cNvSpPr>
                <a:spLocks noChangeArrowheads="1"/>
              </p:cNvSpPr>
              <p:nvPr/>
            </p:nvSpPr>
            <p:spPr bwMode="auto">
              <a:xfrm>
                <a:off x="1341" y="1846"/>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37" name="Oval 661"/>
              <p:cNvSpPr>
                <a:spLocks noChangeArrowheads="1"/>
              </p:cNvSpPr>
              <p:nvPr/>
            </p:nvSpPr>
            <p:spPr bwMode="auto">
              <a:xfrm>
                <a:off x="1346" y="1784"/>
                <a:ext cx="12" cy="15"/>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38" name="Oval 662"/>
              <p:cNvSpPr>
                <a:spLocks noChangeArrowheads="1"/>
              </p:cNvSpPr>
              <p:nvPr/>
            </p:nvSpPr>
            <p:spPr bwMode="auto">
              <a:xfrm>
                <a:off x="1408" y="1840"/>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39" name="Oval 663"/>
              <p:cNvSpPr>
                <a:spLocks noChangeArrowheads="1"/>
              </p:cNvSpPr>
              <p:nvPr/>
            </p:nvSpPr>
            <p:spPr bwMode="auto">
              <a:xfrm>
                <a:off x="1393" y="1808"/>
                <a:ext cx="13"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40" name="Oval 664"/>
              <p:cNvSpPr>
                <a:spLocks noChangeArrowheads="1"/>
              </p:cNvSpPr>
              <p:nvPr/>
            </p:nvSpPr>
            <p:spPr bwMode="auto">
              <a:xfrm>
                <a:off x="1360" y="1813"/>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41" name="Oval 665"/>
              <p:cNvSpPr>
                <a:spLocks noChangeArrowheads="1"/>
              </p:cNvSpPr>
              <p:nvPr/>
            </p:nvSpPr>
            <p:spPr bwMode="auto">
              <a:xfrm>
                <a:off x="1347" y="1781"/>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42" name="Oval 666"/>
              <p:cNvSpPr>
                <a:spLocks noChangeArrowheads="1"/>
              </p:cNvSpPr>
              <p:nvPr/>
            </p:nvSpPr>
            <p:spPr bwMode="auto">
              <a:xfrm>
                <a:off x="1338" y="1813"/>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43" name="Oval 667"/>
              <p:cNvSpPr>
                <a:spLocks noChangeArrowheads="1"/>
              </p:cNvSpPr>
              <p:nvPr/>
            </p:nvSpPr>
            <p:spPr bwMode="auto">
              <a:xfrm>
                <a:off x="1358" y="1781"/>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44" name="Oval 668"/>
              <p:cNvSpPr>
                <a:spLocks noChangeArrowheads="1"/>
              </p:cNvSpPr>
              <p:nvPr/>
            </p:nvSpPr>
            <p:spPr bwMode="auto">
              <a:xfrm>
                <a:off x="1395" y="1803"/>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45" name="Oval 669"/>
              <p:cNvSpPr>
                <a:spLocks noChangeArrowheads="1"/>
              </p:cNvSpPr>
              <p:nvPr/>
            </p:nvSpPr>
            <p:spPr bwMode="auto">
              <a:xfrm>
                <a:off x="1414" y="1850"/>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46" name="Oval 670"/>
              <p:cNvSpPr>
                <a:spLocks noChangeArrowheads="1"/>
              </p:cNvSpPr>
              <p:nvPr/>
            </p:nvSpPr>
            <p:spPr bwMode="auto">
              <a:xfrm>
                <a:off x="1443" y="1869"/>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47" name="Oval 671"/>
              <p:cNvSpPr>
                <a:spLocks noChangeArrowheads="1"/>
              </p:cNvSpPr>
              <p:nvPr/>
            </p:nvSpPr>
            <p:spPr bwMode="auto">
              <a:xfrm>
                <a:off x="1437" y="1807"/>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48" name="Oval 672"/>
              <p:cNvSpPr>
                <a:spLocks noChangeArrowheads="1"/>
              </p:cNvSpPr>
              <p:nvPr/>
            </p:nvSpPr>
            <p:spPr bwMode="auto">
              <a:xfrm>
                <a:off x="1420" y="1777"/>
                <a:ext cx="12" cy="15"/>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49" name="Oval 673"/>
              <p:cNvSpPr>
                <a:spLocks noChangeArrowheads="1"/>
              </p:cNvSpPr>
              <p:nvPr/>
            </p:nvSpPr>
            <p:spPr bwMode="auto">
              <a:xfrm>
                <a:off x="1387" y="1865"/>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50" name="Oval 674"/>
              <p:cNvSpPr>
                <a:spLocks noChangeArrowheads="1"/>
              </p:cNvSpPr>
              <p:nvPr/>
            </p:nvSpPr>
            <p:spPr bwMode="auto">
              <a:xfrm>
                <a:off x="1337" y="1769"/>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51" name="Oval 675"/>
              <p:cNvSpPr>
                <a:spLocks noChangeArrowheads="1"/>
              </p:cNvSpPr>
              <p:nvPr/>
            </p:nvSpPr>
            <p:spPr bwMode="auto">
              <a:xfrm>
                <a:off x="1376" y="1748"/>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52" name="Oval 676"/>
              <p:cNvSpPr>
                <a:spLocks noChangeArrowheads="1"/>
              </p:cNvSpPr>
              <p:nvPr/>
            </p:nvSpPr>
            <p:spPr bwMode="auto">
              <a:xfrm>
                <a:off x="1361" y="1812"/>
                <a:ext cx="13"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53" name="Oval 677"/>
              <p:cNvSpPr>
                <a:spLocks noChangeArrowheads="1"/>
              </p:cNvSpPr>
              <p:nvPr/>
            </p:nvSpPr>
            <p:spPr bwMode="auto">
              <a:xfrm>
                <a:off x="1358" y="1781"/>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54" name="Oval 678"/>
              <p:cNvSpPr>
                <a:spLocks noChangeArrowheads="1"/>
              </p:cNvSpPr>
              <p:nvPr/>
            </p:nvSpPr>
            <p:spPr bwMode="auto">
              <a:xfrm>
                <a:off x="1387" y="1748"/>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55" name="Oval 679"/>
              <p:cNvSpPr>
                <a:spLocks noChangeArrowheads="1"/>
              </p:cNvSpPr>
              <p:nvPr/>
            </p:nvSpPr>
            <p:spPr bwMode="auto">
              <a:xfrm>
                <a:off x="1425" y="1769"/>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56" name="Oval 680"/>
              <p:cNvSpPr>
                <a:spLocks noChangeArrowheads="1"/>
              </p:cNvSpPr>
              <p:nvPr/>
            </p:nvSpPr>
            <p:spPr bwMode="auto">
              <a:xfrm>
                <a:off x="1442" y="1818"/>
                <a:ext cx="12" cy="15"/>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57" name="Oval 681"/>
              <p:cNvSpPr>
                <a:spLocks noChangeArrowheads="1"/>
              </p:cNvSpPr>
              <p:nvPr/>
            </p:nvSpPr>
            <p:spPr bwMode="auto">
              <a:xfrm>
                <a:off x="1336" y="1734"/>
                <a:ext cx="12"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58" name="Oval 682"/>
              <p:cNvSpPr>
                <a:spLocks noChangeArrowheads="1"/>
              </p:cNvSpPr>
              <p:nvPr/>
            </p:nvSpPr>
            <p:spPr bwMode="auto">
              <a:xfrm>
                <a:off x="1440" y="1742"/>
                <a:ext cx="12" cy="13"/>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59" name="Oval 683"/>
              <p:cNvSpPr>
                <a:spLocks noChangeArrowheads="1"/>
              </p:cNvSpPr>
              <p:nvPr/>
            </p:nvSpPr>
            <p:spPr bwMode="auto">
              <a:xfrm>
                <a:off x="1416" y="1831"/>
                <a:ext cx="13" cy="14"/>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grpSp>
        <p:grpSp>
          <p:nvGrpSpPr>
            <p:cNvPr id="281260" name="Group 684"/>
            <p:cNvGrpSpPr>
              <a:grpSpLocks/>
            </p:cNvGrpSpPr>
            <p:nvPr/>
          </p:nvGrpSpPr>
          <p:grpSpPr bwMode="auto">
            <a:xfrm>
              <a:off x="1470" y="2247"/>
              <a:ext cx="128" cy="121"/>
              <a:chOff x="1432" y="707"/>
              <a:chExt cx="128" cy="121"/>
            </a:xfrm>
          </p:grpSpPr>
          <p:sp>
            <p:nvSpPr>
              <p:cNvPr id="281261" name="Oval 685"/>
              <p:cNvSpPr>
                <a:spLocks noChangeArrowheads="1"/>
              </p:cNvSpPr>
              <p:nvPr/>
            </p:nvSpPr>
            <p:spPr bwMode="auto">
              <a:xfrm>
                <a:off x="1468" y="736"/>
                <a:ext cx="17" cy="20"/>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62" name="Oval 686"/>
              <p:cNvSpPr>
                <a:spLocks noChangeArrowheads="1"/>
              </p:cNvSpPr>
              <p:nvPr/>
            </p:nvSpPr>
            <p:spPr bwMode="auto">
              <a:xfrm>
                <a:off x="1455" y="744"/>
                <a:ext cx="17" cy="19"/>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63" name="Oval 687"/>
              <p:cNvSpPr>
                <a:spLocks noChangeArrowheads="1"/>
              </p:cNvSpPr>
              <p:nvPr/>
            </p:nvSpPr>
            <p:spPr bwMode="auto">
              <a:xfrm>
                <a:off x="1507" y="780"/>
                <a:ext cx="17" cy="20"/>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64" name="Oval 688"/>
              <p:cNvSpPr>
                <a:spLocks noChangeArrowheads="1"/>
              </p:cNvSpPr>
              <p:nvPr/>
            </p:nvSpPr>
            <p:spPr bwMode="auto">
              <a:xfrm>
                <a:off x="1478" y="746"/>
                <a:ext cx="17" cy="20"/>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65" name="Oval 689"/>
              <p:cNvSpPr>
                <a:spLocks noChangeArrowheads="1"/>
              </p:cNvSpPr>
              <p:nvPr/>
            </p:nvSpPr>
            <p:spPr bwMode="auto">
              <a:xfrm>
                <a:off x="1434" y="716"/>
                <a:ext cx="17" cy="20"/>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66" name="Oval 690"/>
              <p:cNvSpPr>
                <a:spLocks noChangeArrowheads="1"/>
              </p:cNvSpPr>
              <p:nvPr/>
            </p:nvSpPr>
            <p:spPr bwMode="auto">
              <a:xfrm>
                <a:off x="1509" y="746"/>
                <a:ext cx="17" cy="20"/>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67" name="Oval 691"/>
              <p:cNvSpPr>
                <a:spLocks noChangeArrowheads="1"/>
              </p:cNvSpPr>
              <p:nvPr/>
            </p:nvSpPr>
            <p:spPr bwMode="auto">
              <a:xfrm>
                <a:off x="1440" y="727"/>
                <a:ext cx="17" cy="20"/>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68" name="Freeform 692"/>
              <p:cNvSpPr>
                <a:spLocks/>
              </p:cNvSpPr>
              <p:nvPr/>
            </p:nvSpPr>
            <p:spPr bwMode="auto">
              <a:xfrm>
                <a:off x="1432" y="707"/>
                <a:ext cx="128" cy="60"/>
              </a:xfrm>
              <a:custGeom>
                <a:avLst/>
                <a:gdLst/>
                <a:ahLst/>
                <a:cxnLst>
                  <a:cxn ang="0">
                    <a:pos x="0" y="4"/>
                  </a:cxn>
                  <a:cxn ang="0">
                    <a:pos x="5" y="1"/>
                  </a:cxn>
                  <a:cxn ang="0">
                    <a:pos x="10" y="0"/>
                  </a:cxn>
                  <a:cxn ang="0">
                    <a:pos x="17" y="1"/>
                  </a:cxn>
                  <a:cxn ang="0">
                    <a:pos x="25" y="4"/>
                  </a:cxn>
                  <a:cxn ang="0">
                    <a:pos x="35" y="8"/>
                  </a:cxn>
                  <a:cxn ang="0">
                    <a:pos x="50" y="15"/>
                  </a:cxn>
                  <a:cxn ang="0">
                    <a:pos x="65" y="23"/>
                  </a:cxn>
                  <a:cxn ang="0">
                    <a:pos x="77" y="31"/>
                  </a:cxn>
                  <a:cxn ang="0">
                    <a:pos x="90" y="38"/>
                  </a:cxn>
                  <a:cxn ang="0">
                    <a:pos x="105" y="47"/>
                  </a:cxn>
                  <a:cxn ang="0">
                    <a:pos x="117" y="54"/>
                  </a:cxn>
                  <a:cxn ang="0">
                    <a:pos x="127" y="59"/>
                  </a:cxn>
                </a:cxnLst>
                <a:rect l="0" t="0" r="r" b="b"/>
                <a:pathLst>
                  <a:path w="128" h="60">
                    <a:moveTo>
                      <a:pt x="0" y="4"/>
                    </a:moveTo>
                    <a:lnTo>
                      <a:pt x="5" y="1"/>
                    </a:lnTo>
                    <a:lnTo>
                      <a:pt x="10" y="0"/>
                    </a:lnTo>
                    <a:lnTo>
                      <a:pt x="17" y="1"/>
                    </a:lnTo>
                    <a:lnTo>
                      <a:pt x="25" y="4"/>
                    </a:lnTo>
                    <a:lnTo>
                      <a:pt x="35" y="8"/>
                    </a:lnTo>
                    <a:lnTo>
                      <a:pt x="50" y="15"/>
                    </a:lnTo>
                    <a:lnTo>
                      <a:pt x="65" y="23"/>
                    </a:lnTo>
                    <a:lnTo>
                      <a:pt x="77" y="31"/>
                    </a:lnTo>
                    <a:lnTo>
                      <a:pt x="90" y="38"/>
                    </a:lnTo>
                    <a:lnTo>
                      <a:pt x="105" y="47"/>
                    </a:lnTo>
                    <a:lnTo>
                      <a:pt x="117" y="54"/>
                    </a:lnTo>
                    <a:lnTo>
                      <a:pt x="127" y="59"/>
                    </a:lnTo>
                  </a:path>
                </a:pathLst>
              </a:custGeom>
              <a:noFill/>
              <a:ln w="12700" cap="rnd" cmpd="sng">
                <a:solidFill>
                  <a:schemeClr val="tx1"/>
                </a:solidFill>
                <a:prstDash val="solid"/>
                <a:round/>
                <a:headEnd type="none" w="sm" len="sm"/>
                <a:tailEnd type="none" w="sm" len="sm"/>
              </a:ln>
              <a:effectLst/>
            </p:spPr>
            <p:txBody>
              <a:bodyP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69" name="Freeform 693"/>
              <p:cNvSpPr>
                <a:spLocks/>
              </p:cNvSpPr>
              <p:nvPr/>
            </p:nvSpPr>
            <p:spPr bwMode="auto">
              <a:xfrm>
                <a:off x="1432" y="768"/>
                <a:ext cx="128" cy="60"/>
              </a:xfrm>
              <a:custGeom>
                <a:avLst/>
                <a:gdLst/>
                <a:ahLst/>
                <a:cxnLst>
                  <a:cxn ang="0">
                    <a:pos x="0" y="3"/>
                  </a:cxn>
                  <a:cxn ang="0">
                    <a:pos x="5" y="2"/>
                  </a:cxn>
                  <a:cxn ang="0">
                    <a:pos x="10" y="0"/>
                  </a:cxn>
                  <a:cxn ang="0">
                    <a:pos x="17" y="0"/>
                  </a:cxn>
                  <a:cxn ang="0">
                    <a:pos x="25" y="3"/>
                  </a:cxn>
                  <a:cxn ang="0">
                    <a:pos x="35" y="8"/>
                  </a:cxn>
                  <a:cxn ang="0">
                    <a:pos x="50" y="15"/>
                  </a:cxn>
                  <a:cxn ang="0">
                    <a:pos x="65" y="23"/>
                  </a:cxn>
                  <a:cxn ang="0">
                    <a:pos x="77" y="31"/>
                  </a:cxn>
                  <a:cxn ang="0">
                    <a:pos x="90" y="39"/>
                  </a:cxn>
                  <a:cxn ang="0">
                    <a:pos x="105" y="47"/>
                  </a:cxn>
                  <a:cxn ang="0">
                    <a:pos x="117" y="53"/>
                  </a:cxn>
                  <a:cxn ang="0">
                    <a:pos x="127" y="59"/>
                  </a:cxn>
                </a:cxnLst>
                <a:rect l="0" t="0" r="r" b="b"/>
                <a:pathLst>
                  <a:path w="128" h="60">
                    <a:moveTo>
                      <a:pt x="0" y="3"/>
                    </a:moveTo>
                    <a:lnTo>
                      <a:pt x="5" y="2"/>
                    </a:lnTo>
                    <a:lnTo>
                      <a:pt x="10" y="0"/>
                    </a:lnTo>
                    <a:lnTo>
                      <a:pt x="17" y="0"/>
                    </a:lnTo>
                    <a:lnTo>
                      <a:pt x="25" y="3"/>
                    </a:lnTo>
                    <a:lnTo>
                      <a:pt x="35" y="8"/>
                    </a:lnTo>
                    <a:lnTo>
                      <a:pt x="50" y="15"/>
                    </a:lnTo>
                    <a:lnTo>
                      <a:pt x="65" y="23"/>
                    </a:lnTo>
                    <a:lnTo>
                      <a:pt x="77" y="31"/>
                    </a:lnTo>
                    <a:lnTo>
                      <a:pt x="90" y="39"/>
                    </a:lnTo>
                    <a:lnTo>
                      <a:pt x="105" y="47"/>
                    </a:lnTo>
                    <a:lnTo>
                      <a:pt x="117" y="53"/>
                    </a:lnTo>
                    <a:lnTo>
                      <a:pt x="127" y="59"/>
                    </a:lnTo>
                  </a:path>
                </a:pathLst>
              </a:custGeom>
              <a:noFill/>
              <a:ln w="12700" cap="rnd" cmpd="sng">
                <a:solidFill>
                  <a:schemeClr val="tx1"/>
                </a:solidFill>
                <a:prstDash val="solid"/>
                <a:round/>
                <a:headEnd type="none" w="sm" len="sm"/>
                <a:tailEnd type="none" w="sm" len="sm"/>
              </a:ln>
              <a:effectLst/>
            </p:spPr>
            <p:txBody>
              <a:bodyPr/>
              <a:lstStyle/>
              <a:p>
                <a:pPr defTabSz="1219170" fontAlgn="base">
                  <a:spcBef>
                    <a:spcPct val="0"/>
                  </a:spcBef>
                  <a:spcAft>
                    <a:spcPct val="0"/>
                  </a:spcAft>
                </a:pPr>
                <a:endParaRPr lang="en-US" sz="2400">
                  <a:solidFill>
                    <a:srgbClr val="000000"/>
                  </a:solidFill>
                  <a:latin typeface="Arial" pitchFamily="34" charset="0"/>
                  <a:cs typeface="Arial"/>
                </a:endParaRPr>
              </a:p>
            </p:txBody>
          </p:sp>
        </p:grpSp>
        <p:grpSp>
          <p:nvGrpSpPr>
            <p:cNvPr id="281270" name="Group 694"/>
            <p:cNvGrpSpPr>
              <a:grpSpLocks/>
            </p:cNvGrpSpPr>
            <p:nvPr/>
          </p:nvGrpSpPr>
          <p:grpSpPr bwMode="auto">
            <a:xfrm>
              <a:off x="1496" y="3316"/>
              <a:ext cx="128" cy="121"/>
              <a:chOff x="1458" y="1776"/>
              <a:chExt cx="128" cy="121"/>
            </a:xfrm>
          </p:grpSpPr>
          <p:sp>
            <p:nvSpPr>
              <p:cNvPr id="281271" name="Oval 695"/>
              <p:cNvSpPr>
                <a:spLocks noChangeArrowheads="1"/>
              </p:cNvSpPr>
              <p:nvPr/>
            </p:nvSpPr>
            <p:spPr bwMode="auto">
              <a:xfrm flipH="1">
                <a:off x="1493" y="1847"/>
                <a:ext cx="17" cy="20"/>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72" name="Oval 696"/>
              <p:cNvSpPr>
                <a:spLocks noChangeArrowheads="1"/>
              </p:cNvSpPr>
              <p:nvPr/>
            </p:nvSpPr>
            <p:spPr bwMode="auto">
              <a:xfrm flipH="1">
                <a:off x="1480" y="1840"/>
                <a:ext cx="17" cy="19"/>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73" name="Oval 697"/>
              <p:cNvSpPr>
                <a:spLocks noChangeArrowheads="1"/>
              </p:cNvSpPr>
              <p:nvPr/>
            </p:nvSpPr>
            <p:spPr bwMode="auto">
              <a:xfrm flipH="1">
                <a:off x="1533" y="1803"/>
                <a:ext cx="17" cy="20"/>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74" name="Oval 698"/>
              <p:cNvSpPr>
                <a:spLocks noChangeArrowheads="1"/>
              </p:cNvSpPr>
              <p:nvPr/>
            </p:nvSpPr>
            <p:spPr bwMode="auto">
              <a:xfrm flipH="1">
                <a:off x="1503" y="1837"/>
                <a:ext cx="18" cy="20"/>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75" name="Oval 699"/>
              <p:cNvSpPr>
                <a:spLocks noChangeArrowheads="1"/>
              </p:cNvSpPr>
              <p:nvPr/>
            </p:nvSpPr>
            <p:spPr bwMode="auto">
              <a:xfrm flipH="1">
                <a:off x="1459" y="1865"/>
                <a:ext cx="17" cy="20"/>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76" name="Oval 700"/>
              <p:cNvSpPr>
                <a:spLocks noChangeArrowheads="1"/>
              </p:cNvSpPr>
              <p:nvPr/>
            </p:nvSpPr>
            <p:spPr bwMode="auto">
              <a:xfrm flipH="1">
                <a:off x="1533" y="1836"/>
                <a:ext cx="18" cy="20"/>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77" name="Oval 701"/>
              <p:cNvSpPr>
                <a:spLocks noChangeArrowheads="1"/>
              </p:cNvSpPr>
              <p:nvPr/>
            </p:nvSpPr>
            <p:spPr bwMode="auto">
              <a:xfrm flipH="1">
                <a:off x="1465" y="1854"/>
                <a:ext cx="17" cy="20"/>
              </a:xfrm>
              <a:prstGeom prst="ellipse">
                <a:avLst/>
              </a:prstGeom>
              <a:solidFill>
                <a:srgbClr val="C0C0C0"/>
              </a:solidFill>
              <a:ln w="12700">
                <a:solidFill>
                  <a:schemeClr val="tx1"/>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78" name="Freeform 702"/>
              <p:cNvSpPr>
                <a:spLocks/>
              </p:cNvSpPr>
              <p:nvPr/>
            </p:nvSpPr>
            <p:spPr bwMode="auto">
              <a:xfrm>
                <a:off x="1458" y="1838"/>
                <a:ext cx="128" cy="59"/>
              </a:xfrm>
              <a:custGeom>
                <a:avLst/>
                <a:gdLst/>
                <a:ahLst/>
                <a:cxnLst>
                  <a:cxn ang="0">
                    <a:pos x="0" y="55"/>
                  </a:cxn>
                  <a:cxn ang="0">
                    <a:pos x="10" y="58"/>
                  </a:cxn>
                  <a:cxn ang="0">
                    <a:pos x="15" y="58"/>
                  </a:cxn>
                  <a:cxn ang="0">
                    <a:pos x="23" y="55"/>
                  </a:cxn>
                  <a:cxn ang="0">
                    <a:pos x="36" y="52"/>
                  </a:cxn>
                  <a:cxn ang="0">
                    <a:pos x="48" y="43"/>
                  </a:cxn>
                  <a:cxn ang="0">
                    <a:pos x="74" y="28"/>
                  </a:cxn>
                  <a:cxn ang="0">
                    <a:pos x="89" y="22"/>
                  </a:cxn>
                  <a:cxn ang="0">
                    <a:pos x="104" y="12"/>
                  </a:cxn>
                  <a:cxn ang="0">
                    <a:pos x="117" y="3"/>
                  </a:cxn>
                  <a:cxn ang="0">
                    <a:pos x="127" y="0"/>
                  </a:cxn>
                </a:cxnLst>
                <a:rect l="0" t="0" r="r" b="b"/>
                <a:pathLst>
                  <a:path w="128" h="59">
                    <a:moveTo>
                      <a:pt x="0" y="55"/>
                    </a:moveTo>
                    <a:lnTo>
                      <a:pt x="10" y="58"/>
                    </a:lnTo>
                    <a:lnTo>
                      <a:pt x="15" y="58"/>
                    </a:lnTo>
                    <a:lnTo>
                      <a:pt x="23" y="55"/>
                    </a:lnTo>
                    <a:lnTo>
                      <a:pt x="36" y="52"/>
                    </a:lnTo>
                    <a:lnTo>
                      <a:pt x="48" y="43"/>
                    </a:lnTo>
                    <a:lnTo>
                      <a:pt x="74" y="28"/>
                    </a:lnTo>
                    <a:lnTo>
                      <a:pt x="89" y="22"/>
                    </a:lnTo>
                    <a:lnTo>
                      <a:pt x="104" y="12"/>
                    </a:lnTo>
                    <a:lnTo>
                      <a:pt x="117" y="3"/>
                    </a:lnTo>
                    <a:lnTo>
                      <a:pt x="127" y="0"/>
                    </a:lnTo>
                  </a:path>
                </a:pathLst>
              </a:custGeom>
              <a:noFill/>
              <a:ln w="12700" cap="rnd" cmpd="sng">
                <a:solidFill>
                  <a:schemeClr val="tx1"/>
                </a:solidFill>
                <a:prstDash val="solid"/>
                <a:round/>
                <a:headEnd type="none" w="sm" len="sm"/>
                <a:tailEnd type="none" w="sm" len="sm"/>
              </a:ln>
              <a:effectLst/>
            </p:spPr>
            <p:txBody>
              <a:bodyP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79" name="Freeform 703"/>
              <p:cNvSpPr>
                <a:spLocks/>
              </p:cNvSpPr>
              <p:nvPr/>
            </p:nvSpPr>
            <p:spPr bwMode="auto">
              <a:xfrm>
                <a:off x="1458" y="1776"/>
                <a:ext cx="128" cy="60"/>
              </a:xfrm>
              <a:custGeom>
                <a:avLst/>
                <a:gdLst/>
                <a:ahLst/>
                <a:cxnLst>
                  <a:cxn ang="0">
                    <a:pos x="0" y="56"/>
                  </a:cxn>
                  <a:cxn ang="0">
                    <a:pos x="10" y="59"/>
                  </a:cxn>
                  <a:cxn ang="0">
                    <a:pos x="15" y="59"/>
                  </a:cxn>
                  <a:cxn ang="0">
                    <a:pos x="23" y="56"/>
                  </a:cxn>
                  <a:cxn ang="0">
                    <a:pos x="36" y="53"/>
                  </a:cxn>
                  <a:cxn ang="0">
                    <a:pos x="48" y="44"/>
                  </a:cxn>
                  <a:cxn ang="0">
                    <a:pos x="74" y="27"/>
                  </a:cxn>
                  <a:cxn ang="0">
                    <a:pos x="89" y="21"/>
                  </a:cxn>
                  <a:cxn ang="0">
                    <a:pos x="104" y="12"/>
                  </a:cxn>
                  <a:cxn ang="0">
                    <a:pos x="117" y="6"/>
                  </a:cxn>
                  <a:cxn ang="0">
                    <a:pos x="127" y="0"/>
                  </a:cxn>
                </a:cxnLst>
                <a:rect l="0" t="0" r="r" b="b"/>
                <a:pathLst>
                  <a:path w="128" h="60">
                    <a:moveTo>
                      <a:pt x="0" y="56"/>
                    </a:moveTo>
                    <a:lnTo>
                      <a:pt x="10" y="59"/>
                    </a:lnTo>
                    <a:lnTo>
                      <a:pt x="15" y="59"/>
                    </a:lnTo>
                    <a:lnTo>
                      <a:pt x="23" y="56"/>
                    </a:lnTo>
                    <a:lnTo>
                      <a:pt x="36" y="53"/>
                    </a:lnTo>
                    <a:lnTo>
                      <a:pt x="48" y="44"/>
                    </a:lnTo>
                    <a:lnTo>
                      <a:pt x="74" y="27"/>
                    </a:lnTo>
                    <a:lnTo>
                      <a:pt x="89" y="21"/>
                    </a:lnTo>
                    <a:lnTo>
                      <a:pt x="104" y="12"/>
                    </a:lnTo>
                    <a:lnTo>
                      <a:pt x="117" y="6"/>
                    </a:lnTo>
                    <a:lnTo>
                      <a:pt x="127" y="0"/>
                    </a:lnTo>
                  </a:path>
                </a:pathLst>
              </a:custGeom>
              <a:noFill/>
              <a:ln w="12700" cap="rnd" cmpd="sng">
                <a:solidFill>
                  <a:schemeClr val="tx1"/>
                </a:solidFill>
                <a:prstDash val="solid"/>
                <a:round/>
                <a:headEnd type="none" w="sm" len="sm"/>
                <a:tailEnd type="none" w="sm" len="sm"/>
              </a:ln>
              <a:effectLst/>
            </p:spPr>
            <p:txBody>
              <a:bodyPr/>
              <a:lstStyle/>
              <a:p>
                <a:pPr defTabSz="1219170" fontAlgn="base">
                  <a:spcBef>
                    <a:spcPct val="0"/>
                  </a:spcBef>
                  <a:spcAft>
                    <a:spcPct val="0"/>
                  </a:spcAft>
                </a:pPr>
                <a:endParaRPr lang="en-US" sz="2400">
                  <a:solidFill>
                    <a:srgbClr val="000000"/>
                  </a:solidFill>
                  <a:latin typeface="Arial" pitchFamily="34" charset="0"/>
                  <a:cs typeface="Arial"/>
                </a:endParaRPr>
              </a:p>
            </p:txBody>
          </p:sp>
        </p:grpSp>
        <p:sp>
          <p:nvSpPr>
            <p:cNvPr id="281280" name="Line 704"/>
            <p:cNvSpPr>
              <a:spLocks noChangeShapeType="1"/>
            </p:cNvSpPr>
            <p:nvPr/>
          </p:nvSpPr>
          <p:spPr bwMode="auto">
            <a:xfrm flipH="1">
              <a:off x="1623" y="3289"/>
              <a:ext cx="100" cy="55"/>
            </a:xfrm>
            <a:prstGeom prst="line">
              <a:avLst/>
            </a:prstGeom>
            <a:noFill/>
            <a:ln w="12700">
              <a:solidFill>
                <a:schemeClr val="bg1"/>
              </a:solidFill>
              <a:round/>
              <a:headEnd type="none" w="sm" len="sm"/>
              <a:tailEnd type="stealth" w="med" len="lg"/>
            </a:ln>
            <a:effectLst/>
          </p:spPr>
          <p:txBody>
            <a:bodyP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81" name="Line 705"/>
            <p:cNvSpPr>
              <a:spLocks noChangeShapeType="1"/>
            </p:cNvSpPr>
            <p:nvPr/>
          </p:nvSpPr>
          <p:spPr bwMode="auto">
            <a:xfrm>
              <a:off x="1597" y="2331"/>
              <a:ext cx="100" cy="55"/>
            </a:xfrm>
            <a:prstGeom prst="line">
              <a:avLst/>
            </a:prstGeom>
            <a:noFill/>
            <a:ln w="12700">
              <a:solidFill>
                <a:schemeClr val="bg1"/>
              </a:solidFill>
              <a:round/>
              <a:headEnd type="none" w="sm" len="sm"/>
              <a:tailEnd type="stealth" w="med" len="lg"/>
            </a:ln>
            <a:effectLst/>
          </p:spPr>
          <p:txBody>
            <a:bodyP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82" name="Line 706"/>
            <p:cNvSpPr>
              <a:spLocks noChangeShapeType="1"/>
            </p:cNvSpPr>
            <p:nvPr/>
          </p:nvSpPr>
          <p:spPr bwMode="auto">
            <a:xfrm flipV="1">
              <a:off x="1445" y="3485"/>
              <a:ext cx="0" cy="140"/>
            </a:xfrm>
            <a:prstGeom prst="line">
              <a:avLst/>
            </a:prstGeom>
            <a:noFill/>
            <a:ln w="12700">
              <a:solidFill>
                <a:schemeClr val="bg1"/>
              </a:solidFill>
              <a:round/>
              <a:headEnd type="none" w="sm" len="sm"/>
              <a:tailEnd type="stealth" w="med" len="lg"/>
            </a:ln>
            <a:effectLst/>
          </p:spPr>
          <p:txBody>
            <a:bodyP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83" name="Line 707"/>
            <p:cNvSpPr>
              <a:spLocks noChangeShapeType="1"/>
            </p:cNvSpPr>
            <p:nvPr/>
          </p:nvSpPr>
          <p:spPr bwMode="auto">
            <a:xfrm flipV="1">
              <a:off x="1420" y="2076"/>
              <a:ext cx="0" cy="140"/>
            </a:xfrm>
            <a:prstGeom prst="line">
              <a:avLst/>
            </a:prstGeom>
            <a:noFill/>
            <a:ln w="12700">
              <a:solidFill>
                <a:schemeClr val="bg1"/>
              </a:solidFill>
              <a:round/>
              <a:headEnd type="none" w="sm" len="sm"/>
              <a:tailEnd type="stealth" w="med" len="lg"/>
            </a:ln>
            <a:effectLst/>
          </p:spPr>
          <p:txBody>
            <a:bodyP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86" name="Rectangle 710"/>
            <p:cNvSpPr>
              <a:spLocks noChangeArrowheads="1"/>
            </p:cNvSpPr>
            <p:nvPr/>
          </p:nvSpPr>
          <p:spPr bwMode="auto">
            <a:xfrm>
              <a:off x="1607" y="2329"/>
              <a:ext cx="121" cy="174"/>
            </a:xfrm>
            <a:prstGeom prst="rect">
              <a:avLst/>
            </a:prstGeom>
            <a:noFill/>
            <a:ln w="9525">
              <a:noFill/>
              <a:miter lim="800000"/>
              <a:headEnd/>
              <a:tailEnd/>
            </a:ln>
            <a:effectLst/>
          </p:spPr>
          <p:txBody>
            <a:bodyPr wrap="none" lIns="122767" tIns="61384" rIns="122767" bIns="61384" anchor="ctr">
              <a:spAutoFit/>
            </a:bodyPr>
            <a:lstStyle/>
            <a:p>
              <a:pPr algn="ctr" defTabSz="1219170" eaLnBrk="0" fontAlgn="base" hangingPunct="0">
                <a:spcBef>
                  <a:spcPct val="50000"/>
                </a:spcBef>
                <a:spcAft>
                  <a:spcPct val="0"/>
                </a:spcAft>
              </a:pPr>
              <a:r>
                <a:rPr lang="en-US" sz="1600" b="1" dirty="0">
                  <a:solidFill>
                    <a:srgbClr val="000000"/>
                  </a:solidFill>
                  <a:latin typeface="Palatino" pitchFamily="18" charset="0"/>
                  <a:cs typeface="Arial" pitchFamily="34" charset="0"/>
                </a:rPr>
                <a:t>S</a:t>
              </a:r>
            </a:p>
          </p:txBody>
        </p:sp>
        <p:sp>
          <p:nvSpPr>
            <p:cNvPr id="281287" name="Rectangle 711"/>
            <p:cNvSpPr>
              <a:spLocks noChangeArrowheads="1"/>
            </p:cNvSpPr>
            <p:nvPr/>
          </p:nvSpPr>
          <p:spPr bwMode="auto">
            <a:xfrm>
              <a:off x="1639" y="3203"/>
              <a:ext cx="121" cy="174"/>
            </a:xfrm>
            <a:prstGeom prst="rect">
              <a:avLst/>
            </a:prstGeom>
            <a:noFill/>
            <a:ln w="9525">
              <a:noFill/>
              <a:miter lim="800000"/>
              <a:headEnd/>
              <a:tailEnd/>
            </a:ln>
            <a:effectLst/>
          </p:spPr>
          <p:txBody>
            <a:bodyPr wrap="none" lIns="122767" tIns="61384" rIns="122767" bIns="61384" anchor="ctr">
              <a:spAutoFit/>
            </a:bodyPr>
            <a:lstStyle/>
            <a:p>
              <a:pPr algn="ctr" defTabSz="1219170" eaLnBrk="0" fontAlgn="base" hangingPunct="0">
                <a:spcBef>
                  <a:spcPct val="50000"/>
                </a:spcBef>
                <a:spcAft>
                  <a:spcPct val="0"/>
                </a:spcAft>
              </a:pPr>
              <a:r>
                <a:rPr lang="en-US" sz="1600" b="1" dirty="0">
                  <a:solidFill>
                    <a:srgbClr val="000000"/>
                  </a:solidFill>
                  <a:latin typeface="Palatino" pitchFamily="18" charset="0"/>
                  <a:cs typeface="Arial" pitchFamily="34" charset="0"/>
                </a:rPr>
                <a:t>S</a:t>
              </a:r>
            </a:p>
          </p:txBody>
        </p:sp>
      </p:grpSp>
      <p:grpSp>
        <p:nvGrpSpPr>
          <p:cNvPr id="281288" name="Group 712"/>
          <p:cNvGrpSpPr>
            <a:grpSpLocks/>
          </p:cNvGrpSpPr>
          <p:nvPr/>
        </p:nvGrpSpPr>
        <p:grpSpPr bwMode="auto">
          <a:xfrm>
            <a:off x="11601445" y="1016001"/>
            <a:ext cx="541866" cy="3086101"/>
            <a:chOff x="5463" y="920"/>
            <a:chExt cx="256" cy="1458"/>
          </a:xfrm>
        </p:grpSpPr>
        <p:sp>
          <p:nvSpPr>
            <p:cNvPr id="281289" name="Text Box 713"/>
            <p:cNvSpPr txBox="1">
              <a:spLocks noChangeArrowheads="1"/>
            </p:cNvSpPr>
            <p:nvPr/>
          </p:nvSpPr>
          <p:spPr bwMode="auto">
            <a:xfrm>
              <a:off x="5573" y="1632"/>
              <a:ext cx="146" cy="160"/>
            </a:xfrm>
            <a:prstGeom prst="rect">
              <a:avLst/>
            </a:prstGeom>
            <a:noFill/>
            <a:ln w="9525">
              <a:noFill/>
              <a:miter lim="800000"/>
              <a:headEnd/>
              <a:tailEnd/>
            </a:ln>
            <a:effectLst/>
          </p:spPr>
          <p:txBody>
            <a:bodyPr wrap="none">
              <a:spAutoFit/>
            </a:bodyPr>
            <a:lstStyle/>
            <a:p>
              <a:pPr defTabSz="1219170" eaLnBrk="0" fontAlgn="base" hangingPunct="0">
                <a:spcBef>
                  <a:spcPct val="0"/>
                </a:spcBef>
                <a:spcAft>
                  <a:spcPct val="0"/>
                </a:spcAft>
              </a:pPr>
              <a:r>
                <a:rPr lang="en-US" sz="1600" b="1" dirty="0">
                  <a:solidFill>
                    <a:srgbClr val="000000"/>
                  </a:solidFill>
                  <a:latin typeface="Palatino" pitchFamily="18" charset="0"/>
                  <a:cs typeface="Arial" pitchFamily="34" charset="0"/>
                </a:rPr>
                <a:t>S</a:t>
              </a:r>
            </a:p>
          </p:txBody>
        </p:sp>
        <p:sp>
          <p:nvSpPr>
            <p:cNvPr id="281290" name="Oval 714"/>
            <p:cNvSpPr>
              <a:spLocks noChangeArrowheads="1"/>
            </p:cNvSpPr>
            <p:nvPr/>
          </p:nvSpPr>
          <p:spPr bwMode="auto">
            <a:xfrm>
              <a:off x="5465" y="1972"/>
              <a:ext cx="149" cy="168"/>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91" name="Oval 715"/>
            <p:cNvSpPr>
              <a:spLocks noChangeArrowheads="1"/>
            </p:cNvSpPr>
            <p:nvPr/>
          </p:nvSpPr>
          <p:spPr bwMode="auto">
            <a:xfrm>
              <a:off x="5465" y="1150"/>
              <a:ext cx="149" cy="168"/>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92" name="AutoShape 716"/>
            <p:cNvSpPr>
              <a:spLocks noChangeArrowheads="1"/>
            </p:cNvSpPr>
            <p:nvPr/>
          </p:nvSpPr>
          <p:spPr bwMode="auto">
            <a:xfrm>
              <a:off x="5464" y="1194"/>
              <a:ext cx="153" cy="895"/>
            </a:xfrm>
            <a:prstGeom prst="roundRect">
              <a:avLst>
                <a:gd name="adj" fmla="val 16667"/>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93" name="Line 717"/>
            <p:cNvSpPr>
              <a:spLocks noChangeShapeType="1"/>
            </p:cNvSpPr>
            <p:nvPr/>
          </p:nvSpPr>
          <p:spPr bwMode="auto">
            <a:xfrm>
              <a:off x="5463" y="1223"/>
              <a:ext cx="0" cy="837"/>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94" name="Line 718"/>
            <p:cNvSpPr>
              <a:spLocks noChangeShapeType="1"/>
            </p:cNvSpPr>
            <p:nvPr/>
          </p:nvSpPr>
          <p:spPr bwMode="auto">
            <a:xfrm>
              <a:off x="5614" y="1234"/>
              <a:ext cx="0" cy="837"/>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95" name="Rectangle 719"/>
            <p:cNvSpPr>
              <a:spLocks noChangeArrowheads="1"/>
            </p:cNvSpPr>
            <p:nvPr/>
          </p:nvSpPr>
          <p:spPr bwMode="auto">
            <a:xfrm>
              <a:off x="5463" y="1954"/>
              <a:ext cx="16" cy="29"/>
            </a:xfrm>
            <a:prstGeom prst="rect">
              <a:avLst/>
            </a:prstGeom>
            <a:solidFill>
              <a:schemeClr val="bg1"/>
            </a:solidFill>
            <a:ln w="9525">
              <a:solidFill>
                <a:srgbClr val="003366"/>
              </a:solidFill>
              <a:miter lim="800000"/>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96" name="Rectangle 720"/>
            <p:cNvSpPr>
              <a:spLocks noChangeArrowheads="1"/>
            </p:cNvSpPr>
            <p:nvPr/>
          </p:nvSpPr>
          <p:spPr bwMode="auto">
            <a:xfrm>
              <a:off x="5491" y="1954"/>
              <a:ext cx="16" cy="29"/>
            </a:xfrm>
            <a:prstGeom prst="rect">
              <a:avLst/>
            </a:prstGeom>
            <a:solidFill>
              <a:schemeClr val="bg1"/>
            </a:solidFill>
            <a:ln w="9525">
              <a:solidFill>
                <a:srgbClr val="003366"/>
              </a:solidFill>
              <a:miter lim="800000"/>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97" name="Rectangle 721"/>
            <p:cNvSpPr>
              <a:spLocks noChangeArrowheads="1"/>
            </p:cNvSpPr>
            <p:nvPr/>
          </p:nvSpPr>
          <p:spPr bwMode="auto">
            <a:xfrm>
              <a:off x="5519" y="1954"/>
              <a:ext cx="16" cy="29"/>
            </a:xfrm>
            <a:prstGeom prst="rect">
              <a:avLst/>
            </a:prstGeom>
            <a:solidFill>
              <a:schemeClr val="bg1"/>
            </a:solidFill>
            <a:ln w="9525">
              <a:solidFill>
                <a:srgbClr val="003366"/>
              </a:solidFill>
              <a:miter lim="800000"/>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98" name="Rectangle 722"/>
            <p:cNvSpPr>
              <a:spLocks noChangeArrowheads="1"/>
            </p:cNvSpPr>
            <p:nvPr/>
          </p:nvSpPr>
          <p:spPr bwMode="auto">
            <a:xfrm>
              <a:off x="5546" y="1954"/>
              <a:ext cx="15" cy="29"/>
            </a:xfrm>
            <a:prstGeom prst="rect">
              <a:avLst/>
            </a:prstGeom>
            <a:solidFill>
              <a:schemeClr val="bg1"/>
            </a:solidFill>
            <a:ln w="9525">
              <a:solidFill>
                <a:srgbClr val="003366"/>
              </a:solidFill>
              <a:miter lim="800000"/>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299" name="Rectangle 723"/>
            <p:cNvSpPr>
              <a:spLocks noChangeArrowheads="1"/>
            </p:cNvSpPr>
            <p:nvPr/>
          </p:nvSpPr>
          <p:spPr bwMode="auto">
            <a:xfrm>
              <a:off x="5572" y="1958"/>
              <a:ext cx="16" cy="28"/>
            </a:xfrm>
            <a:prstGeom prst="rect">
              <a:avLst/>
            </a:prstGeom>
            <a:solidFill>
              <a:schemeClr val="bg1"/>
            </a:solidFill>
            <a:ln w="9525">
              <a:solidFill>
                <a:srgbClr val="003366"/>
              </a:solidFill>
              <a:miter lim="800000"/>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00" name="Rectangle 724"/>
            <p:cNvSpPr>
              <a:spLocks noChangeArrowheads="1"/>
            </p:cNvSpPr>
            <p:nvPr/>
          </p:nvSpPr>
          <p:spPr bwMode="auto">
            <a:xfrm>
              <a:off x="5596" y="1961"/>
              <a:ext cx="16" cy="29"/>
            </a:xfrm>
            <a:prstGeom prst="rect">
              <a:avLst/>
            </a:prstGeom>
            <a:solidFill>
              <a:schemeClr val="bg1"/>
            </a:solidFill>
            <a:ln w="9525">
              <a:solidFill>
                <a:srgbClr val="003366"/>
              </a:solidFill>
              <a:miter lim="800000"/>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01" name="Line 725"/>
            <p:cNvSpPr>
              <a:spLocks noChangeShapeType="1"/>
            </p:cNvSpPr>
            <p:nvPr/>
          </p:nvSpPr>
          <p:spPr bwMode="auto">
            <a:xfrm>
              <a:off x="5473" y="2073"/>
              <a:ext cx="5"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02" name="Line 726"/>
            <p:cNvSpPr>
              <a:spLocks noChangeShapeType="1"/>
            </p:cNvSpPr>
            <p:nvPr/>
          </p:nvSpPr>
          <p:spPr bwMode="auto">
            <a:xfrm>
              <a:off x="5497" y="2075"/>
              <a:ext cx="11"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03" name="Line 727"/>
            <p:cNvSpPr>
              <a:spLocks noChangeShapeType="1"/>
            </p:cNvSpPr>
            <p:nvPr/>
          </p:nvSpPr>
          <p:spPr bwMode="auto">
            <a:xfrm>
              <a:off x="5483" y="2086"/>
              <a:ext cx="17"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04" name="Line 728"/>
            <p:cNvSpPr>
              <a:spLocks noChangeShapeType="1"/>
            </p:cNvSpPr>
            <p:nvPr/>
          </p:nvSpPr>
          <p:spPr bwMode="auto">
            <a:xfrm>
              <a:off x="5513" y="2104"/>
              <a:ext cx="27"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05" name="Line 729"/>
            <p:cNvSpPr>
              <a:spLocks noChangeShapeType="1"/>
            </p:cNvSpPr>
            <p:nvPr/>
          </p:nvSpPr>
          <p:spPr bwMode="auto">
            <a:xfrm>
              <a:off x="5520" y="2087"/>
              <a:ext cx="7"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06" name="Line 730"/>
            <p:cNvSpPr>
              <a:spLocks noChangeShapeType="1"/>
            </p:cNvSpPr>
            <p:nvPr/>
          </p:nvSpPr>
          <p:spPr bwMode="auto">
            <a:xfrm>
              <a:off x="5536" y="2115"/>
              <a:ext cx="16"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07" name="Line 731"/>
            <p:cNvSpPr>
              <a:spLocks noChangeShapeType="1"/>
            </p:cNvSpPr>
            <p:nvPr/>
          </p:nvSpPr>
          <p:spPr bwMode="auto">
            <a:xfrm>
              <a:off x="5541" y="2091"/>
              <a:ext cx="19"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08" name="Line 732"/>
            <p:cNvSpPr>
              <a:spLocks noChangeShapeType="1"/>
            </p:cNvSpPr>
            <p:nvPr/>
          </p:nvSpPr>
          <p:spPr bwMode="auto">
            <a:xfrm>
              <a:off x="5566" y="2076"/>
              <a:ext cx="17" cy="2"/>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09" name="Line 733"/>
            <p:cNvSpPr>
              <a:spLocks noChangeShapeType="1"/>
            </p:cNvSpPr>
            <p:nvPr/>
          </p:nvSpPr>
          <p:spPr bwMode="auto">
            <a:xfrm>
              <a:off x="5529" y="2080"/>
              <a:ext cx="18"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10" name="Line 734"/>
            <p:cNvSpPr>
              <a:spLocks noChangeShapeType="1"/>
            </p:cNvSpPr>
            <p:nvPr/>
          </p:nvSpPr>
          <p:spPr bwMode="auto">
            <a:xfrm>
              <a:off x="5560" y="2108"/>
              <a:ext cx="8"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11" name="Line 735"/>
            <p:cNvSpPr>
              <a:spLocks noChangeShapeType="1"/>
            </p:cNvSpPr>
            <p:nvPr/>
          </p:nvSpPr>
          <p:spPr bwMode="auto">
            <a:xfrm>
              <a:off x="5489" y="2102"/>
              <a:ext cx="7"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12" name="Line 736"/>
            <p:cNvSpPr>
              <a:spLocks noChangeShapeType="1"/>
            </p:cNvSpPr>
            <p:nvPr/>
          </p:nvSpPr>
          <p:spPr bwMode="auto">
            <a:xfrm>
              <a:off x="5575" y="2095"/>
              <a:ext cx="13"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13" name="Rectangle 737"/>
            <p:cNvSpPr>
              <a:spLocks noChangeArrowheads="1"/>
            </p:cNvSpPr>
            <p:nvPr/>
          </p:nvSpPr>
          <p:spPr bwMode="auto">
            <a:xfrm>
              <a:off x="5527" y="1097"/>
              <a:ext cx="16" cy="53"/>
            </a:xfrm>
            <a:prstGeom prst="rect">
              <a:avLst/>
            </a:prstGeom>
            <a:solidFill>
              <a:schemeClr val="bg1"/>
            </a:solidFill>
            <a:ln w="9525">
              <a:solidFill>
                <a:srgbClr val="003366"/>
              </a:solidFill>
              <a:miter lim="800000"/>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14" name="Rectangle 738"/>
            <p:cNvSpPr>
              <a:spLocks noChangeArrowheads="1"/>
            </p:cNvSpPr>
            <p:nvPr/>
          </p:nvSpPr>
          <p:spPr bwMode="auto">
            <a:xfrm>
              <a:off x="5526" y="2100"/>
              <a:ext cx="16" cy="88"/>
            </a:xfrm>
            <a:prstGeom prst="rect">
              <a:avLst/>
            </a:prstGeom>
            <a:solidFill>
              <a:schemeClr val="bg1"/>
            </a:solidFill>
            <a:ln w="9525">
              <a:solidFill>
                <a:srgbClr val="003366"/>
              </a:solidFill>
              <a:miter lim="800000"/>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15" name="Freeform 739"/>
            <p:cNvSpPr>
              <a:spLocks/>
            </p:cNvSpPr>
            <p:nvPr/>
          </p:nvSpPr>
          <p:spPr bwMode="auto">
            <a:xfrm>
              <a:off x="5532" y="2199"/>
              <a:ext cx="40" cy="69"/>
            </a:xfrm>
            <a:custGeom>
              <a:avLst/>
              <a:gdLst/>
              <a:ahLst/>
              <a:cxnLst>
                <a:cxn ang="0">
                  <a:pos x="120" y="84"/>
                </a:cxn>
                <a:cxn ang="0">
                  <a:pos x="0" y="84"/>
                </a:cxn>
                <a:cxn ang="0">
                  <a:pos x="0" y="0"/>
                </a:cxn>
              </a:cxnLst>
              <a:rect l="0" t="0" r="r" b="b"/>
              <a:pathLst>
                <a:path w="120" h="84">
                  <a:moveTo>
                    <a:pt x="120" y="84"/>
                  </a:moveTo>
                  <a:lnTo>
                    <a:pt x="0" y="84"/>
                  </a:lnTo>
                  <a:lnTo>
                    <a:pt x="0" y="0"/>
                  </a:lnTo>
                </a:path>
              </a:pathLst>
            </a:custGeom>
            <a:noFill/>
            <a:ln w="19050" cmpd="sng">
              <a:solidFill>
                <a:schemeClr val="bg1"/>
              </a:solidFill>
              <a:round/>
              <a:headEnd type="none" w="med" len="med"/>
              <a:tailEnd type="triangle" w="med" len="me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16" name="Line 740"/>
            <p:cNvSpPr>
              <a:spLocks noChangeShapeType="1"/>
            </p:cNvSpPr>
            <p:nvPr/>
          </p:nvSpPr>
          <p:spPr bwMode="auto">
            <a:xfrm>
              <a:off x="5534" y="997"/>
              <a:ext cx="0" cy="88"/>
            </a:xfrm>
            <a:prstGeom prst="line">
              <a:avLst/>
            </a:prstGeom>
            <a:noFill/>
            <a:ln w="28575">
              <a:solidFill>
                <a:schemeClr val="bg1"/>
              </a:solidFill>
              <a:round/>
              <a:headEnd type="triangle" w="med" len="me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17" name="Line 741"/>
            <p:cNvSpPr>
              <a:spLocks noChangeShapeType="1"/>
            </p:cNvSpPr>
            <p:nvPr/>
          </p:nvSpPr>
          <p:spPr bwMode="auto">
            <a:xfrm>
              <a:off x="5475" y="2049"/>
              <a:ext cx="23"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18" name="Line 742"/>
            <p:cNvSpPr>
              <a:spLocks noChangeShapeType="1"/>
            </p:cNvSpPr>
            <p:nvPr/>
          </p:nvSpPr>
          <p:spPr bwMode="auto">
            <a:xfrm>
              <a:off x="5470" y="2020"/>
              <a:ext cx="20"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19" name="Line 743"/>
            <p:cNvSpPr>
              <a:spLocks noChangeShapeType="1"/>
            </p:cNvSpPr>
            <p:nvPr/>
          </p:nvSpPr>
          <p:spPr bwMode="auto">
            <a:xfrm>
              <a:off x="5500" y="2033"/>
              <a:ext cx="21"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20" name="Line 744"/>
            <p:cNvSpPr>
              <a:spLocks noChangeShapeType="1"/>
            </p:cNvSpPr>
            <p:nvPr/>
          </p:nvSpPr>
          <p:spPr bwMode="auto">
            <a:xfrm>
              <a:off x="5585" y="2064"/>
              <a:ext cx="19"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21" name="Line 745"/>
            <p:cNvSpPr>
              <a:spLocks noChangeShapeType="1"/>
            </p:cNvSpPr>
            <p:nvPr/>
          </p:nvSpPr>
          <p:spPr bwMode="auto">
            <a:xfrm>
              <a:off x="5574" y="2042"/>
              <a:ext cx="13"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22" name="Line 746"/>
            <p:cNvSpPr>
              <a:spLocks noChangeShapeType="1"/>
            </p:cNvSpPr>
            <p:nvPr/>
          </p:nvSpPr>
          <p:spPr bwMode="auto">
            <a:xfrm>
              <a:off x="5535" y="2038"/>
              <a:ext cx="21" cy="2"/>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23" name="Line 747"/>
            <p:cNvSpPr>
              <a:spLocks noChangeShapeType="1"/>
            </p:cNvSpPr>
            <p:nvPr/>
          </p:nvSpPr>
          <p:spPr bwMode="auto">
            <a:xfrm>
              <a:off x="5490" y="2000"/>
              <a:ext cx="23"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24" name="Line 748"/>
            <p:cNvSpPr>
              <a:spLocks noChangeShapeType="1"/>
            </p:cNvSpPr>
            <p:nvPr/>
          </p:nvSpPr>
          <p:spPr bwMode="auto">
            <a:xfrm>
              <a:off x="5468" y="1996"/>
              <a:ext cx="7"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25" name="Line 749"/>
            <p:cNvSpPr>
              <a:spLocks noChangeShapeType="1"/>
            </p:cNvSpPr>
            <p:nvPr/>
          </p:nvSpPr>
          <p:spPr bwMode="auto">
            <a:xfrm>
              <a:off x="5516" y="2016"/>
              <a:ext cx="14"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26" name="Line 750"/>
            <p:cNvSpPr>
              <a:spLocks noChangeShapeType="1"/>
            </p:cNvSpPr>
            <p:nvPr/>
          </p:nvSpPr>
          <p:spPr bwMode="auto">
            <a:xfrm>
              <a:off x="5537" y="2002"/>
              <a:ext cx="15"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27" name="Line 751"/>
            <p:cNvSpPr>
              <a:spLocks noChangeShapeType="1"/>
            </p:cNvSpPr>
            <p:nvPr/>
          </p:nvSpPr>
          <p:spPr bwMode="auto">
            <a:xfrm>
              <a:off x="5553" y="2022"/>
              <a:ext cx="17"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28" name="Line 752"/>
            <p:cNvSpPr>
              <a:spLocks noChangeShapeType="1"/>
            </p:cNvSpPr>
            <p:nvPr/>
          </p:nvSpPr>
          <p:spPr bwMode="auto">
            <a:xfrm>
              <a:off x="5591" y="2014"/>
              <a:ext cx="14"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29" name="Line 753"/>
            <p:cNvSpPr>
              <a:spLocks noChangeShapeType="1"/>
            </p:cNvSpPr>
            <p:nvPr/>
          </p:nvSpPr>
          <p:spPr bwMode="auto">
            <a:xfrm>
              <a:off x="5573" y="1998"/>
              <a:ext cx="18" cy="2"/>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30" name="Line 754"/>
            <p:cNvSpPr>
              <a:spLocks noChangeShapeType="1"/>
            </p:cNvSpPr>
            <p:nvPr/>
          </p:nvSpPr>
          <p:spPr bwMode="auto">
            <a:xfrm flipH="1" flipV="1">
              <a:off x="5498" y="2055"/>
              <a:ext cx="28" cy="45"/>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31" name="Line 755"/>
            <p:cNvSpPr>
              <a:spLocks noChangeShapeType="1"/>
            </p:cNvSpPr>
            <p:nvPr/>
          </p:nvSpPr>
          <p:spPr bwMode="auto">
            <a:xfrm flipV="1">
              <a:off x="5542" y="2058"/>
              <a:ext cx="26" cy="44"/>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32" name="Line 756"/>
            <p:cNvSpPr>
              <a:spLocks noChangeShapeType="1"/>
            </p:cNvSpPr>
            <p:nvPr/>
          </p:nvSpPr>
          <p:spPr bwMode="auto">
            <a:xfrm>
              <a:off x="5508" y="2053"/>
              <a:ext cx="7"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33" name="Line 757"/>
            <p:cNvSpPr>
              <a:spLocks noChangeShapeType="1"/>
            </p:cNvSpPr>
            <p:nvPr/>
          </p:nvSpPr>
          <p:spPr bwMode="auto">
            <a:xfrm>
              <a:off x="5526" y="2053"/>
              <a:ext cx="7"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34" name="Line 758"/>
            <p:cNvSpPr>
              <a:spLocks noChangeShapeType="1"/>
            </p:cNvSpPr>
            <p:nvPr/>
          </p:nvSpPr>
          <p:spPr bwMode="auto">
            <a:xfrm>
              <a:off x="5547" y="2053"/>
              <a:ext cx="8"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35" name="Line 759"/>
            <p:cNvSpPr>
              <a:spLocks noChangeShapeType="1"/>
            </p:cNvSpPr>
            <p:nvPr/>
          </p:nvSpPr>
          <p:spPr bwMode="auto">
            <a:xfrm>
              <a:off x="5561" y="2053"/>
              <a:ext cx="6"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36" name="Oval 760"/>
            <p:cNvSpPr>
              <a:spLocks noChangeArrowheads="1"/>
            </p:cNvSpPr>
            <p:nvPr/>
          </p:nvSpPr>
          <p:spPr bwMode="auto">
            <a:xfrm>
              <a:off x="5498" y="2011"/>
              <a:ext cx="16" cy="28"/>
            </a:xfrm>
            <a:prstGeom prst="ellips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37" name="Oval 761"/>
            <p:cNvSpPr>
              <a:spLocks noChangeArrowheads="1"/>
            </p:cNvSpPr>
            <p:nvPr/>
          </p:nvSpPr>
          <p:spPr bwMode="auto">
            <a:xfrm>
              <a:off x="5544" y="2018"/>
              <a:ext cx="16" cy="29"/>
            </a:xfrm>
            <a:prstGeom prst="ellips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38" name="Oval 762"/>
            <p:cNvSpPr>
              <a:spLocks noChangeArrowheads="1"/>
            </p:cNvSpPr>
            <p:nvPr/>
          </p:nvSpPr>
          <p:spPr bwMode="auto">
            <a:xfrm>
              <a:off x="5525" y="2005"/>
              <a:ext cx="16" cy="29"/>
            </a:xfrm>
            <a:prstGeom prst="ellips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39" name="Oval 763"/>
            <p:cNvSpPr>
              <a:spLocks noChangeArrowheads="1"/>
            </p:cNvSpPr>
            <p:nvPr/>
          </p:nvSpPr>
          <p:spPr bwMode="auto">
            <a:xfrm>
              <a:off x="5530" y="2069"/>
              <a:ext cx="16" cy="29"/>
            </a:xfrm>
            <a:prstGeom prst="ellips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40" name="Oval 764"/>
            <p:cNvSpPr>
              <a:spLocks noChangeArrowheads="1"/>
            </p:cNvSpPr>
            <p:nvPr/>
          </p:nvSpPr>
          <p:spPr bwMode="auto">
            <a:xfrm>
              <a:off x="5567" y="1998"/>
              <a:ext cx="16" cy="29"/>
            </a:xfrm>
            <a:prstGeom prst="ellips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41" name="Oval 765"/>
            <p:cNvSpPr>
              <a:spLocks noChangeArrowheads="1"/>
            </p:cNvSpPr>
            <p:nvPr/>
          </p:nvSpPr>
          <p:spPr bwMode="auto">
            <a:xfrm>
              <a:off x="5586" y="1980"/>
              <a:ext cx="15" cy="28"/>
            </a:xfrm>
            <a:prstGeom prst="ellips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42" name="Oval 766"/>
            <p:cNvSpPr>
              <a:spLocks noChangeArrowheads="1"/>
            </p:cNvSpPr>
            <p:nvPr/>
          </p:nvSpPr>
          <p:spPr bwMode="auto">
            <a:xfrm>
              <a:off x="5467" y="1982"/>
              <a:ext cx="15" cy="28"/>
            </a:xfrm>
            <a:prstGeom prst="ellips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43" name="Oval 767"/>
            <p:cNvSpPr>
              <a:spLocks noChangeArrowheads="1"/>
            </p:cNvSpPr>
            <p:nvPr/>
          </p:nvSpPr>
          <p:spPr bwMode="auto">
            <a:xfrm>
              <a:off x="5503" y="1976"/>
              <a:ext cx="16" cy="29"/>
            </a:xfrm>
            <a:prstGeom prst="ellips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44" name="Text Box 768"/>
            <p:cNvSpPr txBox="1">
              <a:spLocks noChangeArrowheads="1"/>
            </p:cNvSpPr>
            <p:nvPr/>
          </p:nvSpPr>
          <p:spPr bwMode="auto">
            <a:xfrm>
              <a:off x="5523" y="2218"/>
              <a:ext cx="168" cy="160"/>
            </a:xfrm>
            <a:prstGeom prst="rect">
              <a:avLst/>
            </a:prstGeom>
            <a:noFill/>
            <a:ln w="9525">
              <a:noFill/>
              <a:miter lim="800000"/>
              <a:headEnd/>
              <a:tailEnd/>
            </a:ln>
            <a:effectLst/>
          </p:spPr>
          <p:txBody>
            <a:bodyPr wrap="none">
              <a:spAutoFit/>
            </a:bodyPr>
            <a:lstStyle/>
            <a:p>
              <a:pPr defTabSz="1219170" eaLnBrk="0" fontAlgn="base" hangingPunct="0">
                <a:spcBef>
                  <a:spcPct val="0"/>
                </a:spcBef>
                <a:spcAft>
                  <a:spcPct val="0"/>
                </a:spcAft>
              </a:pPr>
              <a:r>
                <a:rPr lang="en-US" sz="1600" b="1">
                  <a:solidFill>
                    <a:srgbClr val="000000"/>
                  </a:solidFill>
                  <a:latin typeface="Palatino" pitchFamily="18" charset="0"/>
                  <a:cs typeface="Arial" pitchFamily="34" charset="0"/>
                </a:rPr>
                <a:t>G</a:t>
              </a:r>
            </a:p>
          </p:txBody>
        </p:sp>
        <p:sp>
          <p:nvSpPr>
            <p:cNvPr id="281345" name="Text Box 769"/>
            <p:cNvSpPr txBox="1">
              <a:spLocks noChangeArrowheads="1"/>
            </p:cNvSpPr>
            <p:nvPr/>
          </p:nvSpPr>
          <p:spPr bwMode="auto">
            <a:xfrm>
              <a:off x="5514" y="920"/>
              <a:ext cx="168" cy="160"/>
            </a:xfrm>
            <a:prstGeom prst="rect">
              <a:avLst/>
            </a:prstGeom>
            <a:noFill/>
            <a:ln w="9525">
              <a:noFill/>
              <a:miter lim="800000"/>
              <a:headEnd/>
              <a:tailEnd/>
            </a:ln>
            <a:effectLst/>
          </p:spPr>
          <p:txBody>
            <a:bodyPr wrap="none">
              <a:spAutoFit/>
            </a:bodyPr>
            <a:lstStyle/>
            <a:p>
              <a:pPr defTabSz="1219170" eaLnBrk="0" fontAlgn="base" hangingPunct="0">
                <a:spcBef>
                  <a:spcPct val="0"/>
                </a:spcBef>
                <a:spcAft>
                  <a:spcPct val="0"/>
                </a:spcAft>
              </a:pPr>
              <a:r>
                <a:rPr lang="en-US" sz="1600" b="1">
                  <a:solidFill>
                    <a:srgbClr val="000000"/>
                  </a:solidFill>
                  <a:latin typeface="Palatino" pitchFamily="18" charset="0"/>
                  <a:cs typeface="Arial" pitchFamily="34" charset="0"/>
                </a:rPr>
                <a:t>G</a:t>
              </a:r>
            </a:p>
          </p:txBody>
        </p:sp>
        <p:sp>
          <p:nvSpPr>
            <p:cNvPr id="281346" name="Line 770"/>
            <p:cNvSpPr>
              <a:spLocks noChangeShapeType="1"/>
            </p:cNvSpPr>
            <p:nvPr/>
          </p:nvSpPr>
          <p:spPr bwMode="auto">
            <a:xfrm>
              <a:off x="5546" y="2064"/>
              <a:ext cx="15"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47" name="Line 771"/>
            <p:cNvSpPr>
              <a:spLocks noChangeShapeType="1"/>
            </p:cNvSpPr>
            <p:nvPr/>
          </p:nvSpPr>
          <p:spPr bwMode="auto">
            <a:xfrm>
              <a:off x="5549" y="2051"/>
              <a:ext cx="14"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48" name="Oval 772"/>
            <p:cNvSpPr>
              <a:spLocks noChangeArrowheads="1"/>
            </p:cNvSpPr>
            <p:nvPr/>
          </p:nvSpPr>
          <p:spPr bwMode="auto">
            <a:xfrm>
              <a:off x="5570" y="2038"/>
              <a:ext cx="16" cy="29"/>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49" name="Oval 773"/>
            <p:cNvSpPr>
              <a:spLocks noChangeArrowheads="1"/>
            </p:cNvSpPr>
            <p:nvPr/>
          </p:nvSpPr>
          <p:spPr bwMode="auto">
            <a:xfrm>
              <a:off x="5490" y="1340"/>
              <a:ext cx="16" cy="29"/>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50" name="Oval 774"/>
            <p:cNvSpPr>
              <a:spLocks noChangeArrowheads="1"/>
            </p:cNvSpPr>
            <p:nvPr/>
          </p:nvSpPr>
          <p:spPr bwMode="auto">
            <a:xfrm>
              <a:off x="5531" y="1337"/>
              <a:ext cx="16" cy="28"/>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51" name="Oval 775"/>
            <p:cNvSpPr>
              <a:spLocks noChangeArrowheads="1"/>
            </p:cNvSpPr>
            <p:nvPr/>
          </p:nvSpPr>
          <p:spPr bwMode="auto">
            <a:xfrm>
              <a:off x="5513" y="1357"/>
              <a:ext cx="16" cy="28"/>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52" name="Oval 776"/>
            <p:cNvSpPr>
              <a:spLocks noChangeArrowheads="1"/>
            </p:cNvSpPr>
            <p:nvPr/>
          </p:nvSpPr>
          <p:spPr bwMode="auto">
            <a:xfrm>
              <a:off x="5481" y="1444"/>
              <a:ext cx="16" cy="29"/>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53" name="Oval 777"/>
            <p:cNvSpPr>
              <a:spLocks noChangeArrowheads="1"/>
            </p:cNvSpPr>
            <p:nvPr/>
          </p:nvSpPr>
          <p:spPr bwMode="auto">
            <a:xfrm>
              <a:off x="5513" y="1503"/>
              <a:ext cx="16" cy="29"/>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54" name="Oval 778"/>
            <p:cNvSpPr>
              <a:spLocks noChangeArrowheads="1"/>
            </p:cNvSpPr>
            <p:nvPr/>
          </p:nvSpPr>
          <p:spPr bwMode="auto">
            <a:xfrm>
              <a:off x="5529" y="1934"/>
              <a:ext cx="16" cy="29"/>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55" name="Oval 779"/>
            <p:cNvSpPr>
              <a:spLocks noChangeArrowheads="1"/>
            </p:cNvSpPr>
            <p:nvPr/>
          </p:nvSpPr>
          <p:spPr bwMode="auto">
            <a:xfrm>
              <a:off x="5511" y="1992"/>
              <a:ext cx="16" cy="29"/>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56" name="Oval 780"/>
            <p:cNvSpPr>
              <a:spLocks noChangeArrowheads="1"/>
            </p:cNvSpPr>
            <p:nvPr/>
          </p:nvSpPr>
          <p:spPr bwMode="auto">
            <a:xfrm>
              <a:off x="5572" y="1982"/>
              <a:ext cx="16" cy="28"/>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57" name="Oval 781"/>
            <p:cNvSpPr>
              <a:spLocks noChangeArrowheads="1"/>
            </p:cNvSpPr>
            <p:nvPr/>
          </p:nvSpPr>
          <p:spPr bwMode="auto">
            <a:xfrm>
              <a:off x="5602" y="1949"/>
              <a:ext cx="16" cy="28"/>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58" name="Oval 782"/>
            <p:cNvSpPr>
              <a:spLocks noChangeArrowheads="1"/>
            </p:cNvSpPr>
            <p:nvPr/>
          </p:nvSpPr>
          <p:spPr bwMode="auto">
            <a:xfrm>
              <a:off x="5513" y="1503"/>
              <a:ext cx="16" cy="29"/>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59" name="Oval 783"/>
            <p:cNvSpPr>
              <a:spLocks noChangeArrowheads="1"/>
            </p:cNvSpPr>
            <p:nvPr/>
          </p:nvSpPr>
          <p:spPr bwMode="auto">
            <a:xfrm>
              <a:off x="5596" y="1949"/>
              <a:ext cx="16" cy="28"/>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60" name="Oval 784"/>
            <p:cNvSpPr>
              <a:spLocks noChangeArrowheads="1"/>
            </p:cNvSpPr>
            <p:nvPr/>
          </p:nvSpPr>
          <p:spPr bwMode="auto">
            <a:xfrm>
              <a:off x="5562" y="1992"/>
              <a:ext cx="15" cy="29"/>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61" name="Oval 785"/>
            <p:cNvSpPr>
              <a:spLocks noChangeArrowheads="1"/>
            </p:cNvSpPr>
            <p:nvPr/>
          </p:nvSpPr>
          <p:spPr bwMode="auto">
            <a:xfrm>
              <a:off x="5600" y="2007"/>
              <a:ext cx="16" cy="29"/>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62" name="Oval 786"/>
            <p:cNvSpPr>
              <a:spLocks noChangeArrowheads="1"/>
            </p:cNvSpPr>
            <p:nvPr/>
          </p:nvSpPr>
          <p:spPr bwMode="auto">
            <a:xfrm>
              <a:off x="5548" y="1938"/>
              <a:ext cx="15" cy="28"/>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63" name="Oval 787"/>
            <p:cNvSpPr>
              <a:spLocks noChangeArrowheads="1"/>
            </p:cNvSpPr>
            <p:nvPr/>
          </p:nvSpPr>
          <p:spPr bwMode="auto">
            <a:xfrm>
              <a:off x="5546" y="2014"/>
              <a:ext cx="15" cy="29"/>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64" name="Oval 788"/>
            <p:cNvSpPr>
              <a:spLocks noChangeArrowheads="1"/>
            </p:cNvSpPr>
            <p:nvPr/>
          </p:nvSpPr>
          <p:spPr bwMode="auto">
            <a:xfrm>
              <a:off x="5517" y="1989"/>
              <a:ext cx="16" cy="28"/>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65" name="Oval 789"/>
            <p:cNvSpPr>
              <a:spLocks noChangeArrowheads="1"/>
            </p:cNvSpPr>
            <p:nvPr/>
          </p:nvSpPr>
          <p:spPr bwMode="auto">
            <a:xfrm>
              <a:off x="5580" y="1996"/>
              <a:ext cx="16" cy="29"/>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66" name="Oval 790"/>
            <p:cNvSpPr>
              <a:spLocks noChangeArrowheads="1"/>
            </p:cNvSpPr>
            <p:nvPr/>
          </p:nvSpPr>
          <p:spPr bwMode="auto">
            <a:xfrm>
              <a:off x="5485" y="1952"/>
              <a:ext cx="16" cy="29"/>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67" name="Oval 791"/>
            <p:cNvSpPr>
              <a:spLocks noChangeArrowheads="1"/>
            </p:cNvSpPr>
            <p:nvPr/>
          </p:nvSpPr>
          <p:spPr bwMode="auto">
            <a:xfrm>
              <a:off x="5495" y="2014"/>
              <a:ext cx="16" cy="29"/>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68" name="Oval 792"/>
            <p:cNvSpPr>
              <a:spLocks noChangeArrowheads="1"/>
            </p:cNvSpPr>
            <p:nvPr/>
          </p:nvSpPr>
          <p:spPr bwMode="auto">
            <a:xfrm>
              <a:off x="5600" y="2011"/>
              <a:ext cx="16" cy="28"/>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69" name="Oval 793"/>
            <p:cNvSpPr>
              <a:spLocks noChangeArrowheads="1"/>
            </p:cNvSpPr>
            <p:nvPr/>
          </p:nvSpPr>
          <p:spPr bwMode="auto">
            <a:xfrm>
              <a:off x="5479" y="1328"/>
              <a:ext cx="16" cy="28"/>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70" name="Oval 794"/>
            <p:cNvSpPr>
              <a:spLocks noChangeArrowheads="1"/>
            </p:cNvSpPr>
            <p:nvPr/>
          </p:nvSpPr>
          <p:spPr bwMode="auto">
            <a:xfrm>
              <a:off x="5477" y="1549"/>
              <a:ext cx="16" cy="29"/>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71" name="Oval 795"/>
            <p:cNvSpPr>
              <a:spLocks noChangeArrowheads="1"/>
            </p:cNvSpPr>
            <p:nvPr/>
          </p:nvSpPr>
          <p:spPr bwMode="auto">
            <a:xfrm>
              <a:off x="5499" y="1506"/>
              <a:ext cx="16" cy="29"/>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72" name="Oval 796"/>
            <p:cNvSpPr>
              <a:spLocks noChangeArrowheads="1"/>
            </p:cNvSpPr>
            <p:nvPr/>
          </p:nvSpPr>
          <p:spPr bwMode="auto">
            <a:xfrm>
              <a:off x="5499" y="1529"/>
              <a:ext cx="16" cy="28"/>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73" name="Oval 797"/>
            <p:cNvSpPr>
              <a:spLocks noChangeArrowheads="1"/>
            </p:cNvSpPr>
            <p:nvPr/>
          </p:nvSpPr>
          <p:spPr bwMode="auto">
            <a:xfrm>
              <a:off x="5479" y="1328"/>
              <a:ext cx="16" cy="28"/>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74" name="Oval 798"/>
            <p:cNvSpPr>
              <a:spLocks noChangeArrowheads="1"/>
            </p:cNvSpPr>
            <p:nvPr/>
          </p:nvSpPr>
          <p:spPr bwMode="auto">
            <a:xfrm>
              <a:off x="5511" y="1386"/>
              <a:ext cx="16" cy="29"/>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75" name="Oval 799"/>
            <p:cNvSpPr>
              <a:spLocks noChangeArrowheads="1"/>
            </p:cNvSpPr>
            <p:nvPr/>
          </p:nvSpPr>
          <p:spPr bwMode="auto">
            <a:xfrm>
              <a:off x="5507" y="1448"/>
              <a:ext cx="16" cy="29"/>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76" name="Oval 800"/>
            <p:cNvSpPr>
              <a:spLocks noChangeArrowheads="1"/>
            </p:cNvSpPr>
            <p:nvPr/>
          </p:nvSpPr>
          <p:spPr bwMode="auto">
            <a:xfrm>
              <a:off x="5499" y="1529"/>
              <a:ext cx="16" cy="28"/>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77" name="Oval 801"/>
            <p:cNvSpPr>
              <a:spLocks noChangeArrowheads="1"/>
            </p:cNvSpPr>
            <p:nvPr/>
          </p:nvSpPr>
          <p:spPr bwMode="auto">
            <a:xfrm>
              <a:off x="5479" y="1328"/>
              <a:ext cx="16" cy="28"/>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78" name="Oval 802"/>
            <p:cNvSpPr>
              <a:spLocks noChangeArrowheads="1"/>
            </p:cNvSpPr>
            <p:nvPr/>
          </p:nvSpPr>
          <p:spPr bwMode="auto">
            <a:xfrm>
              <a:off x="5511" y="1386"/>
              <a:ext cx="16" cy="29"/>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79" name="Oval 803"/>
            <p:cNvSpPr>
              <a:spLocks noChangeArrowheads="1"/>
            </p:cNvSpPr>
            <p:nvPr/>
          </p:nvSpPr>
          <p:spPr bwMode="auto">
            <a:xfrm>
              <a:off x="5544" y="1444"/>
              <a:ext cx="15" cy="29"/>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80" name="Oval 804"/>
            <p:cNvSpPr>
              <a:spLocks noChangeArrowheads="1"/>
            </p:cNvSpPr>
            <p:nvPr/>
          </p:nvSpPr>
          <p:spPr bwMode="auto">
            <a:xfrm>
              <a:off x="5501" y="1503"/>
              <a:ext cx="16" cy="29"/>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81" name="Oval 805"/>
            <p:cNvSpPr>
              <a:spLocks noChangeArrowheads="1"/>
            </p:cNvSpPr>
            <p:nvPr/>
          </p:nvSpPr>
          <p:spPr bwMode="auto">
            <a:xfrm>
              <a:off x="5499" y="1529"/>
              <a:ext cx="16" cy="28"/>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82" name="Oval 806"/>
            <p:cNvSpPr>
              <a:spLocks noChangeArrowheads="1"/>
            </p:cNvSpPr>
            <p:nvPr/>
          </p:nvSpPr>
          <p:spPr bwMode="auto">
            <a:xfrm>
              <a:off x="5479" y="1328"/>
              <a:ext cx="16" cy="28"/>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83" name="Oval 807"/>
            <p:cNvSpPr>
              <a:spLocks noChangeArrowheads="1"/>
            </p:cNvSpPr>
            <p:nvPr/>
          </p:nvSpPr>
          <p:spPr bwMode="auto">
            <a:xfrm>
              <a:off x="5511" y="1386"/>
              <a:ext cx="16" cy="29"/>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84" name="Oval 808"/>
            <p:cNvSpPr>
              <a:spLocks noChangeArrowheads="1"/>
            </p:cNvSpPr>
            <p:nvPr/>
          </p:nvSpPr>
          <p:spPr bwMode="auto">
            <a:xfrm>
              <a:off x="5544" y="1444"/>
              <a:ext cx="15" cy="29"/>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85" name="Oval 809"/>
            <p:cNvSpPr>
              <a:spLocks noChangeArrowheads="1"/>
            </p:cNvSpPr>
            <p:nvPr/>
          </p:nvSpPr>
          <p:spPr bwMode="auto">
            <a:xfrm>
              <a:off x="5576" y="1503"/>
              <a:ext cx="16" cy="29"/>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86" name="Oval 810"/>
            <p:cNvSpPr>
              <a:spLocks noChangeArrowheads="1"/>
            </p:cNvSpPr>
            <p:nvPr/>
          </p:nvSpPr>
          <p:spPr bwMode="auto">
            <a:xfrm>
              <a:off x="5580" y="1434"/>
              <a:ext cx="16" cy="28"/>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87" name="Line 811"/>
            <p:cNvSpPr>
              <a:spLocks noChangeShapeType="1"/>
            </p:cNvSpPr>
            <p:nvPr/>
          </p:nvSpPr>
          <p:spPr bwMode="auto">
            <a:xfrm>
              <a:off x="5480" y="2056"/>
              <a:ext cx="14" cy="0"/>
            </a:xfrm>
            <a:prstGeom prst="line">
              <a:avLst/>
            </a:prstGeom>
            <a:noFill/>
            <a:ln w="2857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88" name="Line 812"/>
            <p:cNvSpPr>
              <a:spLocks noChangeShapeType="1"/>
            </p:cNvSpPr>
            <p:nvPr/>
          </p:nvSpPr>
          <p:spPr bwMode="auto">
            <a:xfrm>
              <a:off x="5510" y="2060"/>
              <a:ext cx="14" cy="0"/>
            </a:xfrm>
            <a:prstGeom prst="line">
              <a:avLst/>
            </a:prstGeom>
            <a:noFill/>
            <a:ln w="2857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89" name="Line 813"/>
            <p:cNvSpPr>
              <a:spLocks noChangeShapeType="1"/>
            </p:cNvSpPr>
            <p:nvPr/>
          </p:nvSpPr>
          <p:spPr bwMode="auto">
            <a:xfrm>
              <a:off x="5530" y="2060"/>
              <a:ext cx="15" cy="0"/>
            </a:xfrm>
            <a:prstGeom prst="line">
              <a:avLst/>
            </a:prstGeom>
            <a:noFill/>
            <a:ln w="2857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90" name="Line 814"/>
            <p:cNvSpPr>
              <a:spLocks noChangeShapeType="1"/>
            </p:cNvSpPr>
            <p:nvPr/>
          </p:nvSpPr>
          <p:spPr bwMode="auto">
            <a:xfrm>
              <a:off x="5553" y="2060"/>
              <a:ext cx="14" cy="0"/>
            </a:xfrm>
            <a:prstGeom prst="line">
              <a:avLst/>
            </a:prstGeom>
            <a:noFill/>
            <a:ln w="2857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91" name="Line 815"/>
            <p:cNvSpPr>
              <a:spLocks noChangeShapeType="1"/>
            </p:cNvSpPr>
            <p:nvPr/>
          </p:nvSpPr>
          <p:spPr bwMode="auto">
            <a:xfrm>
              <a:off x="5579" y="2067"/>
              <a:ext cx="14" cy="0"/>
            </a:xfrm>
            <a:prstGeom prst="line">
              <a:avLst/>
            </a:prstGeom>
            <a:noFill/>
            <a:ln w="2857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92" name="Oval 816"/>
            <p:cNvSpPr>
              <a:spLocks noChangeArrowheads="1"/>
            </p:cNvSpPr>
            <p:nvPr/>
          </p:nvSpPr>
          <p:spPr bwMode="auto">
            <a:xfrm rot="-5400000">
              <a:off x="5473" y="1997"/>
              <a:ext cx="29" cy="16"/>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93" name="Oval 817"/>
            <p:cNvSpPr>
              <a:spLocks noChangeArrowheads="1"/>
            </p:cNvSpPr>
            <p:nvPr/>
          </p:nvSpPr>
          <p:spPr bwMode="auto">
            <a:xfrm rot="-5400000">
              <a:off x="5497" y="1982"/>
              <a:ext cx="29" cy="16"/>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94" name="Oval 818"/>
            <p:cNvSpPr>
              <a:spLocks noChangeArrowheads="1"/>
            </p:cNvSpPr>
            <p:nvPr/>
          </p:nvSpPr>
          <p:spPr bwMode="auto">
            <a:xfrm rot="-5400000">
              <a:off x="5523" y="1993"/>
              <a:ext cx="29" cy="16"/>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95" name="Oval 819"/>
            <p:cNvSpPr>
              <a:spLocks noChangeArrowheads="1"/>
            </p:cNvSpPr>
            <p:nvPr/>
          </p:nvSpPr>
          <p:spPr bwMode="auto">
            <a:xfrm rot="-5400000">
              <a:off x="5506" y="1938"/>
              <a:ext cx="28" cy="16"/>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96" name="Oval 820"/>
            <p:cNvSpPr>
              <a:spLocks noChangeArrowheads="1"/>
            </p:cNvSpPr>
            <p:nvPr/>
          </p:nvSpPr>
          <p:spPr bwMode="auto">
            <a:xfrm rot="-5400000">
              <a:off x="5481" y="1945"/>
              <a:ext cx="28" cy="16"/>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97" name="Oval 821"/>
            <p:cNvSpPr>
              <a:spLocks noChangeArrowheads="1"/>
            </p:cNvSpPr>
            <p:nvPr/>
          </p:nvSpPr>
          <p:spPr bwMode="auto">
            <a:xfrm rot="-5400000">
              <a:off x="5561" y="1953"/>
              <a:ext cx="29" cy="16"/>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98" name="Oval 822"/>
            <p:cNvSpPr>
              <a:spLocks noChangeArrowheads="1"/>
            </p:cNvSpPr>
            <p:nvPr/>
          </p:nvSpPr>
          <p:spPr bwMode="auto">
            <a:xfrm rot="-5400000">
              <a:off x="5594" y="1986"/>
              <a:ext cx="29" cy="15"/>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399" name="Oval 823"/>
            <p:cNvSpPr>
              <a:spLocks noChangeArrowheads="1"/>
            </p:cNvSpPr>
            <p:nvPr/>
          </p:nvSpPr>
          <p:spPr bwMode="auto">
            <a:xfrm rot="-5400000">
              <a:off x="5532" y="1978"/>
              <a:ext cx="28" cy="16"/>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grpSp>
          <p:nvGrpSpPr>
            <p:cNvPr id="281400" name="Group 824"/>
            <p:cNvGrpSpPr>
              <a:grpSpLocks/>
            </p:cNvGrpSpPr>
            <p:nvPr/>
          </p:nvGrpSpPr>
          <p:grpSpPr bwMode="auto">
            <a:xfrm>
              <a:off x="5486" y="1354"/>
              <a:ext cx="130" cy="223"/>
              <a:chOff x="3035" y="2267"/>
              <a:chExt cx="387" cy="365"/>
            </a:xfrm>
          </p:grpSpPr>
          <p:sp>
            <p:nvSpPr>
              <p:cNvPr id="281401" name="Oval 825"/>
              <p:cNvSpPr>
                <a:spLocks noChangeArrowheads="1"/>
              </p:cNvSpPr>
              <p:nvPr/>
            </p:nvSpPr>
            <p:spPr bwMode="auto">
              <a:xfrm rot="-5400000">
                <a:off x="3035" y="2555"/>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02" name="Oval 826"/>
              <p:cNvSpPr>
                <a:spLocks noChangeArrowheads="1"/>
              </p:cNvSpPr>
              <p:nvPr/>
            </p:nvSpPr>
            <p:spPr bwMode="auto">
              <a:xfrm rot="-5400000">
                <a:off x="3137" y="2567"/>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03" name="Oval 827"/>
              <p:cNvSpPr>
                <a:spLocks noChangeArrowheads="1"/>
              </p:cNvSpPr>
              <p:nvPr/>
            </p:nvSpPr>
            <p:spPr bwMode="auto">
              <a:xfrm rot="-5400000">
                <a:off x="3375" y="2585"/>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04" name="Oval 828"/>
              <p:cNvSpPr>
                <a:spLocks noChangeArrowheads="1"/>
              </p:cNvSpPr>
              <p:nvPr/>
            </p:nvSpPr>
            <p:spPr bwMode="auto">
              <a:xfrm rot="-5400000">
                <a:off x="3328" y="2495"/>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05" name="Oval 829"/>
              <p:cNvSpPr>
                <a:spLocks noChangeArrowheads="1"/>
              </p:cNvSpPr>
              <p:nvPr/>
            </p:nvSpPr>
            <p:spPr bwMode="auto">
              <a:xfrm rot="-5400000">
                <a:off x="3365" y="2495"/>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06" name="Oval 830"/>
              <p:cNvSpPr>
                <a:spLocks noChangeArrowheads="1"/>
              </p:cNvSpPr>
              <p:nvPr/>
            </p:nvSpPr>
            <p:spPr bwMode="auto">
              <a:xfrm rot="-5400000">
                <a:off x="3035" y="2555"/>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07" name="Oval 831"/>
              <p:cNvSpPr>
                <a:spLocks noChangeArrowheads="1"/>
              </p:cNvSpPr>
              <p:nvPr/>
            </p:nvSpPr>
            <p:spPr bwMode="auto">
              <a:xfrm rot="-5400000">
                <a:off x="3131" y="2459"/>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08" name="Oval 832"/>
              <p:cNvSpPr>
                <a:spLocks noChangeArrowheads="1"/>
              </p:cNvSpPr>
              <p:nvPr/>
            </p:nvSpPr>
            <p:spPr bwMode="auto">
              <a:xfrm rot="-5400000">
                <a:off x="3233" y="2471"/>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09" name="Oval 833"/>
              <p:cNvSpPr>
                <a:spLocks noChangeArrowheads="1"/>
              </p:cNvSpPr>
              <p:nvPr/>
            </p:nvSpPr>
            <p:spPr bwMode="auto">
              <a:xfrm rot="-5400000">
                <a:off x="3365" y="2495"/>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10" name="Oval 834"/>
              <p:cNvSpPr>
                <a:spLocks noChangeArrowheads="1"/>
              </p:cNvSpPr>
              <p:nvPr/>
            </p:nvSpPr>
            <p:spPr bwMode="auto">
              <a:xfrm rot="-5400000">
                <a:off x="3035" y="2555"/>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11" name="Oval 835"/>
              <p:cNvSpPr>
                <a:spLocks noChangeArrowheads="1"/>
              </p:cNvSpPr>
              <p:nvPr/>
            </p:nvSpPr>
            <p:spPr bwMode="auto">
              <a:xfrm rot="-5400000">
                <a:off x="3131" y="2459"/>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12" name="Oval 836"/>
              <p:cNvSpPr>
                <a:spLocks noChangeArrowheads="1"/>
              </p:cNvSpPr>
              <p:nvPr/>
            </p:nvSpPr>
            <p:spPr bwMode="auto">
              <a:xfrm rot="-5400000">
                <a:off x="3227" y="2363"/>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13" name="Oval 837"/>
              <p:cNvSpPr>
                <a:spLocks noChangeArrowheads="1"/>
              </p:cNvSpPr>
              <p:nvPr/>
            </p:nvSpPr>
            <p:spPr bwMode="auto">
              <a:xfrm rot="-5400000">
                <a:off x="3323" y="2489"/>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14" name="Oval 838"/>
              <p:cNvSpPr>
                <a:spLocks noChangeArrowheads="1"/>
              </p:cNvSpPr>
              <p:nvPr/>
            </p:nvSpPr>
            <p:spPr bwMode="auto">
              <a:xfrm rot="-5400000">
                <a:off x="3365" y="2495"/>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15" name="Oval 839"/>
              <p:cNvSpPr>
                <a:spLocks noChangeArrowheads="1"/>
              </p:cNvSpPr>
              <p:nvPr/>
            </p:nvSpPr>
            <p:spPr bwMode="auto">
              <a:xfrm rot="-5400000">
                <a:off x="3035" y="2555"/>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16" name="Oval 840"/>
              <p:cNvSpPr>
                <a:spLocks noChangeArrowheads="1"/>
              </p:cNvSpPr>
              <p:nvPr/>
            </p:nvSpPr>
            <p:spPr bwMode="auto">
              <a:xfrm rot="-5400000">
                <a:off x="3131" y="2459"/>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17" name="Oval 841"/>
              <p:cNvSpPr>
                <a:spLocks noChangeArrowheads="1"/>
              </p:cNvSpPr>
              <p:nvPr/>
            </p:nvSpPr>
            <p:spPr bwMode="auto">
              <a:xfrm rot="-5400000">
                <a:off x="3227" y="2363"/>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18" name="Oval 842"/>
              <p:cNvSpPr>
                <a:spLocks noChangeArrowheads="1"/>
              </p:cNvSpPr>
              <p:nvPr/>
            </p:nvSpPr>
            <p:spPr bwMode="auto">
              <a:xfrm rot="-5400000">
                <a:off x="3323" y="2267"/>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grpSp>
        <p:sp>
          <p:nvSpPr>
            <p:cNvPr id="281419" name="Oval 843"/>
            <p:cNvSpPr>
              <a:spLocks noChangeArrowheads="1"/>
            </p:cNvSpPr>
            <p:nvPr/>
          </p:nvSpPr>
          <p:spPr bwMode="auto">
            <a:xfrm rot="-5400000">
              <a:off x="5538" y="1507"/>
              <a:ext cx="28" cy="16"/>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20" name="Line 844"/>
            <p:cNvSpPr>
              <a:spLocks noChangeShapeType="1"/>
            </p:cNvSpPr>
            <p:nvPr/>
          </p:nvSpPr>
          <p:spPr bwMode="auto">
            <a:xfrm>
              <a:off x="5579" y="1413"/>
              <a:ext cx="16"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21" name="Line 845"/>
            <p:cNvSpPr>
              <a:spLocks noChangeShapeType="1"/>
            </p:cNvSpPr>
            <p:nvPr/>
          </p:nvSpPr>
          <p:spPr bwMode="auto">
            <a:xfrm>
              <a:off x="5541" y="1381"/>
              <a:ext cx="44"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22" name="Line 846"/>
            <p:cNvSpPr>
              <a:spLocks noChangeShapeType="1"/>
            </p:cNvSpPr>
            <p:nvPr/>
          </p:nvSpPr>
          <p:spPr bwMode="auto">
            <a:xfrm>
              <a:off x="5486" y="1410"/>
              <a:ext cx="30"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23" name="Line 847"/>
            <p:cNvSpPr>
              <a:spLocks noChangeShapeType="1"/>
            </p:cNvSpPr>
            <p:nvPr/>
          </p:nvSpPr>
          <p:spPr bwMode="auto">
            <a:xfrm>
              <a:off x="5603" y="2078"/>
              <a:ext cx="6"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grpSp>
          <p:nvGrpSpPr>
            <p:cNvPr id="281424" name="Group 848"/>
            <p:cNvGrpSpPr>
              <a:grpSpLocks/>
            </p:cNvGrpSpPr>
            <p:nvPr/>
          </p:nvGrpSpPr>
          <p:grpSpPr bwMode="auto">
            <a:xfrm>
              <a:off x="5477" y="1561"/>
              <a:ext cx="141" cy="396"/>
              <a:chOff x="4491" y="1989"/>
              <a:chExt cx="419" cy="649"/>
            </a:xfrm>
          </p:grpSpPr>
          <p:sp>
            <p:nvSpPr>
              <p:cNvPr id="281425" name="Oval 849"/>
              <p:cNvSpPr>
                <a:spLocks noChangeArrowheads="1"/>
              </p:cNvSpPr>
              <p:nvPr/>
            </p:nvSpPr>
            <p:spPr bwMode="auto">
              <a:xfrm>
                <a:off x="4695" y="1989"/>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26" name="Oval 850"/>
              <p:cNvSpPr>
                <a:spLocks noChangeArrowheads="1"/>
              </p:cNvSpPr>
              <p:nvPr/>
            </p:nvSpPr>
            <p:spPr bwMode="auto">
              <a:xfrm>
                <a:off x="4791" y="2085"/>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27" name="Oval 851"/>
              <p:cNvSpPr>
                <a:spLocks noChangeArrowheads="1"/>
              </p:cNvSpPr>
              <p:nvPr/>
            </p:nvSpPr>
            <p:spPr bwMode="auto">
              <a:xfrm>
                <a:off x="4779" y="2187"/>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28" name="Oval 852"/>
              <p:cNvSpPr>
                <a:spLocks noChangeArrowheads="1"/>
              </p:cNvSpPr>
              <p:nvPr/>
            </p:nvSpPr>
            <p:spPr bwMode="auto">
              <a:xfrm>
                <a:off x="4761" y="2425"/>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29" name="Oval 853"/>
              <p:cNvSpPr>
                <a:spLocks noChangeArrowheads="1"/>
              </p:cNvSpPr>
              <p:nvPr/>
            </p:nvSpPr>
            <p:spPr bwMode="auto">
              <a:xfrm>
                <a:off x="4851" y="2378"/>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30" name="Oval 854"/>
              <p:cNvSpPr>
                <a:spLocks noChangeArrowheads="1"/>
              </p:cNvSpPr>
              <p:nvPr/>
            </p:nvSpPr>
            <p:spPr bwMode="auto">
              <a:xfrm>
                <a:off x="4659" y="2223"/>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31" name="Oval 855"/>
              <p:cNvSpPr>
                <a:spLocks noChangeArrowheads="1"/>
              </p:cNvSpPr>
              <p:nvPr/>
            </p:nvSpPr>
            <p:spPr bwMode="auto">
              <a:xfrm>
                <a:off x="4755" y="2319"/>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32" name="Oval 856"/>
              <p:cNvSpPr>
                <a:spLocks noChangeArrowheads="1"/>
              </p:cNvSpPr>
              <p:nvPr/>
            </p:nvSpPr>
            <p:spPr bwMode="auto">
              <a:xfrm>
                <a:off x="4851" y="2415"/>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33" name="Oval 857"/>
              <p:cNvSpPr>
                <a:spLocks noChangeArrowheads="1"/>
              </p:cNvSpPr>
              <p:nvPr/>
            </p:nvSpPr>
            <p:spPr bwMode="auto">
              <a:xfrm>
                <a:off x="4791" y="2541"/>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34" name="Oval 858"/>
              <p:cNvSpPr>
                <a:spLocks noChangeArrowheads="1"/>
              </p:cNvSpPr>
              <p:nvPr/>
            </p:nvSpPr>
            <p:spPr bwMode="auto">
              <a:xfrm>
                <a:off x="4605" y="2511"/>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35" name="Oval 859"/>
              <p:cNvSpPr>
                <a:spLocks noChangeArrowheads="1"/>
              </p:cNvSpPr>
              <p:nvPr/>
            </p:nvSpPr>
            <p:spPr bwMode="auto">
              <a:xfrm>
                <a:off x="4695" y="1989"/>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36" name="Oval 860"/>
              <p:cNvSpPr>
                <a:spLocks noChangeArrowheads="1"/>
              </p:cNvSpPr>
              <p:nvPr/>
            </p:nvSpPr>
            <p:spPr bwMode="auto">
              <a:xfrm>
                <a:off x="4791" y="2085"/>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37" name="Oval 861"/>
              <p:cNvSpPr>
                <a:spLocks noChangeArrowheads="1"/>
              </p:cNvSpPr>
              <p:nvPr/>
            </p:nvSpPr>
            <p:spPr bwMode="auto">
              <a:xfrm>
                <a:off x="4857" y="2521"/>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38" name="Oval 862"/>
              <p:cNvSpPr>
                <a:spLocks noChangeArrowheads="1"/>
              </p:cNvSpPr>
              <p:nvPr/>
            </p:nvSpPr>
            <p:spPr bwMode="auto">
              <a:xfrm>
                <a:off x="4743" y="2425"/>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39" name="Oval 863"/>
              <p:cNvSpPr>
                <a:spLocks noChangeArrowheads="1"/>
              </p:cNvSpPr>
              <p:nvPr/>
            </p:nvSpPr>
            <p:spPr bwMode="auto">
              <a:xfrm>
                <a:off x="4755" y="2319"/>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40" name="Oval 864"/>
              <p:cNvSpPr>
                <a:spLocks noChangeArrowheads="1"/>
              </p:cNvSpPr>
              <p:nvPr/>
            </p:nvSpPr>
            <p:spPr bwMode="auto">
              <a:xfrm>
                <a:off x="4851" y="2415"/>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41" name="Oval 865"/>
              <p:cNvSpPr>
                <a:spLocks noChangeArrowheads="1"/>
              </p:cNvSpPr>
              <p:nvPr/>
            </p:nvSpPr>
            <p:spPr bwMode="auto">
              <a:xfrm>
                <a:off x="4719" y="2535"/>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42" name="Oval 866"/>
              <p:cNvSpPr>
                <a:spLocks noChangeArrowheads="1"/>
              </p:cNvSpPr>
              <p:nvPr/>
            </p:nvSpPr>
            <p:spPr bwMode="auto">
              <a:xfrm>
                <a:off x="4509" y="2425"/>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43" name="Oval 867"/>
              <p:cNvSpPr>
                <a:spLocks noChangeArrowheads="1"/>
              </p:cNvSpPr>
              <p:nvPr/>
            </p:nvSpPr>
            <p:spPr bwMode="auto">
              <a:xfrm>
                <a:off x="4695" y="1989"/>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44" name="Oval 868"/>
              <p:cNvSpPr>
                <a:spLocks noChangeArrowheads="1"/>
              </p:cNvSpPr>
              <p:nvPr/>
            </p:nvSpPr>
            <p:spPr bwMode="auto">
              <a:xfrm>
                <a:off x="4791" y="2085"/>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45" name="Oval 869"/>
              <p:cNvSpPr>
                <a:spLocks noChangeArrowheads="1"/>
              </p:cNvSpPr>
              <p:nvPr/>
            </p:nvSpPr>
            <p:spPr bwMode="auto">
              <a:xfrm>
                <a:off x="4851" y="2415"/>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46" name="Oval 870"/>
              <p:cNvSpPr>
                <a:spLocks noChangeArrowheads="1"/>
              </p:cNvSpPr>
              <p:nvPr/>
            </p:nvSpPr>
            <p:spPr bwMode="auto">
              <a:xfrm>
                <a:off x="4563" y="2378"/>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47" name="Oval 871"/>
              <p:cNvSpPr>
                <a:spLocks noChangeArrowheads="1"/>
              </p:cNvSpPr>
              <p:nvPr/>
            </p:nvSpPr>
            <p:spPr bwMode="auto">
              <a:xfrm>
                <a:off x="4791" y="2085"/>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48" name="Oval 872"/>
              <p:cNvSpPr>
                <a:spLocks noChangeArrowheads="1"/>
              </p:cNvSpPr>
              <p:nvPr/>
            </p:nvSpPr>
            <p:spPr bwMode="auto">
              <a:xfrm>
                <a:off x="4515" y="2565"/>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49" name="Oval 873"/>
              <p:cNvSpPr>
                <a:spLocks noChangeArrowheads="1"/>
              </p:cNvSpPr>
              <p:nvPr/>
            </p:nvSpPr>
            <p:spPr bwMode="auto">
              <a:xfrm>
                <a:off x="4863" y="2115"/>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50" name="Oval 874"/>
              <p:cNvSpPr>
                <a:spLocks noChangeArrowheads="1"/>
              </p:cNvSpPr>
              <p:nvPr/>
            </p:nvSpPr>
            <p:spPr bwMode="auto">
              <a:xfrm>
                <a:off x="4497" y="2061"/>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51" name="Oval 875"/>
              <p:cNvSpPr>
                <a:spLocks noChangeArrowheads="1"/>
              </p:cNvSpPr>
              <p:nvPr/>
            </p:nvSpPr>
            <p:spPr bwMode="auto">
              <a:xfrm>
                <a:off x="4569" y="2145"/>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52" name="Oval 876"/>
              <p:cNvSpPr>
                <a:spLocks noChangeArrowheads="1"/>
              </p:cNvSpPr>
              <p:nvPr/>
            </p:nvSpPr>
            <p:spPr bwMode="auto">
              <a:xfrm>
                <a:off x="4563" y="2041"/>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53" name="Oval 877"/>
              <p:cNvSpPr>
                <a:spLocks noChangeArrowheads="1"/>
              </p:cNvSpPr>
              <p:nvPr/>
            </p:nvSpPr>
            <p:spPr bwMode="auto">
              <a:xfrm>
                <a:off x="4653" y="1994"/>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54" name="Oval 878"/>
              <p:cNvSpPr>
                <a:spLocks noChangeArrowheads="1"/>
              </p:cNvSpPr>
              <p:nvPr/>
            </p:nvSpPr>
            <p:spPr bwMode="auto">
              <a:xfrm>
                <a:off x="4653" y="2031"/>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55" name="Oval 879"/>
              <p:cNvSpPr>
                <a:spLocks noChangeArrowheads="1"/>
              </p:cNvSpPr>
              <p:nvPr/>
            </p:nvSpPr>
            <p:spPr bwMode="auto">
              <a:xfrm>
                <a:off x="4593" y="2157"/>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56" name="Oval 880"/>
              <p:cNvSpPr>
                <a:spLocks noChangeArrowheads="1"/>
              </p:cNvSpPr>
              <p:nvPr/>
            </p:nvSpPr>
            <p:spPr bwMode="auto">
              <a:xfrm>
                <a:off x="4575" y="2295"/>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57" name="Oval 881"/>
              <p:cNvSpPr>
                <a:spLocks noChangeArrowheads="1"/>
              </p:cNvSpPr>
              <p:nvPr/>
            </p:nvSpPr>
            <p:spPr bwMode="auto">
              <a:xfrm>
                <a:off x="4665" y="2241"/>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58" name="Oval 882"/>
              <p:cNvSpPr>
                <a:spLocks noChangeArrowheads="1"/>
              </p:cNvSpPr>
              <p:nvPr/>
            </p:nvSpPr>
            <p:spPr bwMode="auto">
              <a:xfrm>
                <a:off x="4659" y="2137"/>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59" name="Oval 883"/>
              <p:cNvSpPr>
                <a:spLocks noChangeArrowheads="1"/>
              </p:cNvSpPr>
              <p:nvPr/>
            </p:nvSpPr>
            <p:spPr bwMode="auto">
              <a:xfrm>
                <a:off x="4749" y="2090"/>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60" name="Oval 884"/>
              <p:cNvSpPr>
                <a:spLocks noChangeArrowheads="1"/>
              </p:cNvSpPr>
              <p:nvPr/>
            </p:nvSpPr>
            <p:spPr bwMode="auto">
              <a:xfrm>
                <a:off x="4653" y="2031"/>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61" name="Oval 885"/>
              <p:cNvSpPr>
                <a:spLocks noChangeArrowheads="1"/>
              </p:cNvSpPr>
              <p:nvPr/>
            </p:nvSpPr>
            <p:spPr bwMode="auto">
              <a:xfrm>
                <a:off x="4749" y="2127"/>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62" name="Oval 886"/>
              <p:cNvSpPr>
                <a:spLocks noChangeArrowheads="1"/>
              </p:cNvSpPr>
              <p:nvPr/>
            </p:nvSpPr>
            <p:spPr bwMode="auto">
              <a:xfrm>
                <a:off x="4689" y="2253"/>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63" name="Oval 887"/>
              <p:cNvSpPr>
                <a:spLocks noChangeArrowheads="1"/>
              </p:cNvSpPr>
              <p:nvPr/>
            </p:nvSpPr>
            <p:spPr bwMode="auto">
              <a:xfrm>
                <a:off x="4545" y="2313"/>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64" name="Oval 888"/>
              <p:cNvSpPr>
                <a:spLocks noChangeArrowheads="1"/>
              </p:cNvSpPr>
              <p:nvPr/>
            </p:nvSpPr>
            <p:spPr bwMode="auto">
              <a:xfrm>
                <a:off x="4491" y="2409"/>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65" name="Oval 889"/>
              <p:cNvSpPr>
                <a:spLocks noChangeArrowheads="1"/>
              </p:cNvSpPr>
              <p:nvPr/>
            </p:nvSpPr>
            <p:spPr bwMode="auto">
              <a:xfrm>
                <a:off x="4671" y="2391"/>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66" name="Oval 890"/>
              <p:cNvSpPr>
                <a:spLocks noChangeArrowheads="1"/>
              </p:cNvSpPr>
              <p:nvPr/>
            </p:nvSpPr>
            <p:spPr bwMode="auto">
              <a:xfrm>
                <a:off x="4761" y="2337"/>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67" name="Oval 891"/>
              <p:cNvSpPr>
                <a:spLocks noChangeArrowheads="1"/>
              </p:cNvSpPr>
              <p:nvPr/>
            </p:nvSpPr>
            <p:spPr bwMode="auto">
              <a:xfrm>
                <a:off x="4503" y="2223"/>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68" name="Oval 892"/>
              <p:cNvSpPr>
                <a:spLocks noChangeArrowheads="1"/>
              </p:cNvSpPr>
              <p:nvPr/>
            </p:nvSpPr>
            <p:spPr bwMode="auto">
              <a:xfrm>
                <a:off x="4773" y="1995"/>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69" name="Oval 893"/>
              <p:cNvSpPr>
                <a:spLocks noChangeArrowheads="1"/>
              </p:cNvSpPr>
              <p:nvPr/>
            </p:nvSpPr>
            <p:spPr bwMode="auto">
              <a:xfrm>
                <a:off x="4755" y="2233"/>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70" name="Oval 894"/>
              <p:cNvSpPr>
                <a:spLocks noChangeArrowheads="1"/>
              </p:cNvSpPr>
              <p:nvPr/>
            </p:nvSpPr>
            <p:spPr bwMode="auto">
              <a:xfrm>
                <a:off x="4839" y="2054"/>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71" name="Oval 895"/>
              <p:cNvSpPr>
                <a:spLocks noChangeArrowheads="1"/>
              </p:cNvSpPr>
              <p:nvPr/>
            </p:nvSpPr>
            <p:spPr bwMode="auto">
              <a:xfrm>
                <a:off x="4749" y="2127"/>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72" name="Oval 896"/>
              <p:cNvSpPr>
                <a:spLocks noChangeArrowheads="1"/>
              </p:cNvSpPr>
              <p:nvPr/>
            </p:nvSpPr>
            <p:spPr bwMode="auto">
              <a:xfrm>
                <a:off x="4845" y="2223"/>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73" name="Oval 897"/>
              <p:cNvSpPr>
                <a:spLocks noChangeArrowheads="1"/>
              </p:cNvSpPr>
              <p:nvPr/>
            </p:nvSpPr>
            <p:spPr bwMode="auto">
              <a:xfrm>
                <a:off x="4785" y="2349"/>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74" name="Oval 898"/>
              <p:cNvSpPr>
                <a:spLocks noChangeArrowheads="1"/>
              </p:cNvSpPr>
              <p:nvPr/>
            </p:nvSpPr>
            <p:spPr bwMode="auto">
              <a:xfrm>
                <a:off x="4641" y="2409"/>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75" name="Oval 899"/>
              <p:cNvSpPr>
                <a:spLocks noChangeArrowheads="1"/>
              </p:cNvSpPr>
              <p:nvPr/>
            </p:nvSpPr>
            <p:spPr bwMode="auto">
              <a:xfrm>
                <a:off x="4587" y="2505"/>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76" name="Oval 900"/>
              <p:cNvSpPr>
                <a:spLocks noChangeArrowheads="1"/>
              </p:cNvSpPr>
              <p:nvPr/>
            </p:nvSpPr>
            <p:spPr bwMode="auto">
              <a:xfrm>
                <a:off x="4767" y="2487"/>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77" name="Oval 901"/>
              <p:cNvSpPr>
                <a:spLocks noChangeArrowheads="1"/>
              </p:cNvSpPr>
              <p:nvPr/>
            </p:nvSpPr>
            <p:spPr bwMode="auto">
              <a:xfrm>
                <a:off x="4857" y="2433"/>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78" name="Oval 902"/>
              <p:cNvSpPr>
                <a:spLocks noChangeArrowheads="1"/>
              </p:cNvSpPr>
              <p:nvPr/>
            </p:nvSpPr>
            <p:spPr bwMode="auto">
              <a:xfrm>
                <a:off x="4599" y="2319"/>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79" name="Oval 903"/>
              <p:cNvSpPr>
                <a:spLocks noChangeArrowheads="1"/>
              </p:cNvSpPr>
              <p:nvPr/>
            </p:nvSpPr>
            <p:spPr bwMode="auto">
              <a:xfrm rot="-5400000">
                <a:off x="4540" y="2425"/>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80" name="Oval 904"/>
              <p:cNvSpPr>
                <a:spLocks noChangeArrowheads="1"/>
              </p:cNvSpPr>
              <p:nvPr/>
            </p:nvSpPr>
            <p:spPr bwMode="auto">
              <a:xfrm rot="-5400000">
                <a:off x="4607" y="2573"/>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81" name="Oval 905"/>
              <p:cNvSpPr>
                <a:spLocks noChangeArrowheads="1"/>
              </p:cNvSpPr>
              <p:nvPr/>
            </p:nvSpPr>
            <p:spPr bwMode="auto">
              <a:xfrm rot="-5400000">
                <a:off x="4745" y="2591"/>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82" name="Oval 906"/>
              <p:cNvSpPr>
                <a:spLocks noChangeArrowheads="1"/>
              </p:cNvSpPr>
              <p:nvPr/>
            </p:nvSpPr>
            <p:spPr bwMode="auto">
              <a:xfrm rot="-5400000">
                <a:off x="4691" y="2501"/>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83" name="Oval 907"/>
              <p:cNvSpPr>
                <a:spLocks noChangeArrowheads="1"/>
              </p:cNvSpPr>
              <p:nvPr/>
            </p:nvSpPr>
            <p:spPr bwMode="auto">
              <a:xfrm rot="-5400000">
                <a:off x="4587" y="2507"/>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84" name="Oval 908"/>
              <p:cNvSpPr>
                <a:spLocks noChangeArrowheads="1"/>
              </p:cNvSpPr>
              <p:nvPr/>
            </p:nvSpPr>
            <p:spPr bwMode="auto">
              <a:xfrm rot="-5400000">
                <a:off x="4540" y="2417"/>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85" name="Oval 909"/>
              <p:cNvSpPr>
                <a:spLocks noChangeArrowheads="1"/>
              </p:cNvSpPr>
              <p:nvPr/>
            </p:nvSpPr>
            <p:spPr bwMode="auto">
              <a:xfrm rot="-5400000">
                <a:off x="4511" y="2513"/>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86" name="Oval 910"/>
              <p:cNvSpPr>
                <a:spLocks noChangeArrowheads="1"/>
              </p:cNvSpPr>
              <p:nvPr/>
            </p:nvSpPr>
            <p:spPr bwMode="auto">
              <a:xfrm rot="-5400000">
                <a:off x="4577" y="2417"/>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87" name="Oval 911"/>
              <p:cNvSpPr>
                <a:spLocks noChangeArrowheads="1"/>
              </p:cNvSpPr>
              <p:nvPr/>
            </p:nvSpPr>
            <p:spPr bwMode="auto">
              <a:xfrm rot="-5400000">
                <a:off x="4703" y="2477"/>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88" name="Oval 912"/>
              <p:cNvSpPr>
                <a:spLocks noChangeArrowheads="1"/>
              </p:cNvSpPr>
              <p:nvPr/>
            </p:nvSpPr>
            <p:spPr bwMode="auto">
              <a:xfrm rot="-5400000">
                <a:off x="4841" y="2495"/>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89" name="Oval 913"/>
              <p:cNvSpPr>
                <a:spLocks noChangeArrowheads="1"/>
              </p:cNvSpPr>
              <p:nvPr/>
            </p:nvSpPr>
            <p:spPr bwMode="auto">
              <a:xfrm rot="-5400000">
                <a:off x="4787" y="2405"/>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90" name="Oval 914"/>
              <p:cNvSpPr>
                <a:spLocks noChangeArrowheads="1"/>
              </p:cNvSpPr>
              <p:nvPr/>
            </p:nvSpPr>
            <p:spPr bwMode="auto">
              <a:xfrm rot="-5400000">
                <a:off x="4511" y="2378"/>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91" name="Oval 915"/>
              <p:cNvSpPr>
                <a:spLocks noChangeArrowheads="1"/>
              </p:cNvSpPr>
              <p:nvPr/>
            </p:nvSpPr>
            <p:spPr bwMode="auto">
              <a:xfrm rot="-5400000">
                <a:off x="4683" y="2411"/>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92" name="Oval 916"/>
              <p:cNvSpPr>
                <a:spLocks noChangeArrowheads="1"/>
              </p:cNvSpPr>
              <p:nvPr/>
            </p:nvSpPr>
            <p:spPr bwMode="auto">
              <a:xfrm rot="-5400000">
                <a:off x="4636" y="2321"/>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93" name="Oval 917"/>
              <p:cNvSpPr>
                <a:spLocks noChangeArrowheads="1"/>
              </p:cNvSpPr>
              <p:nvPr/>
            </p:nvSpPr>
            <p:spPr bwMode="auto">
              <a:xfrm rot="-5400000">
                <a:off x="4589" y="2507"/>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94" name="Oval 918"/>
              <p:cNvSpPr>
                <a:spLocks noChangeArrowheads="1"/>
              </p:cNvSpPr>
              <p:nvPr/>
            </p:nvSpPr>
            <p:spPr bwMode="auto">
              <a:xfrm rot="-5400000">
                <a:off x="4577" y="2417"/>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95" name="Oval 919"/>
              <p:cNvSpPr>
                <a:spLocks noChangeArrowheads="1"/>
              </p:cNvSpPr>
              <p:nvPr/>
            </p:nvSpPr>
            <p:spPr bwMode="auto">
              <a:xfrm rot="-5400000">
                <a:off x="4673" y="2321"/>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96" name="Oval 920"/>
              <p:cNvSpPr>
                <a:spLocks noChangeArrowheads="1"/>
              </p:cNvSpPr>
              <p:nvPr/>
            </p:nvSpPr>
            <p:spPr bwMode="auto">
              <a:xfrm rot="-5400000">
                <a:off x="4799" y="2381"/>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97" name="Oval 921"/>
              <p:cNvSpPr>
                <a:spLocks noChangeArrowheads="1"/>
              </p:cNvSpPr>
              <p:nvPr/>
            </p:nvSpPr>
            <p:spPr bwMode="auto">
              <a:xfrm rot="-5400000">
                <a:off x="4859" y="2525"/>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98" name="Oval 922"/>
              <p:cNvSpPr>
                <a:spLocks noChangeArrowheads="1"/>
              </p:cNvSpPr>
              <p:nvPr/>
            </p:nvSpPr>
            <p:spPr bwMode="auto">
              <a:xfrm rot="-5400000">
                <a:off x="4505" y="2279"/>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499" name="Oval 923"/>
              <p:cNvSpPr>
                <a:spLocks noChangeArrowheads="1"/>
              </p:cNvSpPr>
              <p:nvPr/>
            </p:nvSpPr>
            <p:spPr bwMode="auto">
              <a:xfrm rot="-5400000">
                <a:off x="4853" y="2297"/>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00" name="Oval 924"/>
              <p:cNvSpPr>
                <a:spLocks noChangeArrowheads="1"/>
              </p:cNvSpPr>
              <p:nvPr/>
            </p:nvSpPr>
            <p:spPr bwMode="auto">
              <a:xfrm rot="-5400000">
                <a:off x="4769" y="2567"/>
                <a:ext cx="47" cy="47"/>
              </a:xfrm>
              <a:prstGeom prst="ellipse">
                <a:avLst/>
              </a:prstGeom>
              <a:solidFill>
                <a:srgbClr val="C0C0C0"/>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01" name="Line 925"/>
              <p:cNvSpPr>
                <a:spLocks noChangeShapeType="1"/>
              </p:cNvSpPr>
              <p:nvPr/>
            </p:nvSpPr>
            <p:spPr bwMode="auto">
              <a:xfrm>
                <a:off x="4536" y="2040"/>
                <a:ext cx="102"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02" name="Line 926"/>
              <p:cNvSpPr>
                <a:spLocks noChangeShapeType="1"/>
              </p:cNvSpPr>
              <p:nvPr/>
            </p:nvSpPr>
            <p:spPr bwMode="auto">
              <a:xfrm>
                <a:off x="4554" y="2130"/>
                <a:ext cx="96"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03" name="Line 927"/>
              <p:cNvSpPr>
                <a:spLocks noChangeShapeType="1"/>
              </p:cNvSpPr>
              <p:nvPr/>
            </p:nvSpPr>
            <p:spPr bwMode="auto">
              <a:xfrm>
                <a:off x="4590" y="2208"/>
                <a:ext cx="90"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04" name="Line 928"/>
              <p:cNvSpPr>
                <a:spLocks noChangeShapeType="1"/>
              </p:cNvSpPr>
              <p:nvPr/>
            </p:nvSpPr>
            <p:spPr bwMode="auto">
              <a:xfrm>
                <a:off x="4620" y="2466"/>
                <a:ext cx="168"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05" name="Line 929"/>
              <p:cNvSpPr>
                <a:spLocks noChangeShapeType="1"/>
              </p:cNvSpPr>
              <p:nvPr/>
            </p:nvSpPr>
            <p:spPr bwMode="auto">
              <a:xfrm>
                <a:off x="4518" y="2502"/>
                <a:ext cx="90"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06" name="Line 930"/>
              <p:cNvSpPr>
                <a:spLocks noChangeShapeType="1"/>
              </p:cNvSpPr>
              <p:nvPr/>
            </p:nvSpPr>
            <p:spPr bwMode="auto">
              <a:xfrm flipV="1">
                <a:off x="4638" y="2556"/>
                <a:ext cx="66" cy="6"/>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07" name="Line 931"/>
              <p:cNvSpPr>
                <a:spLocks noChangeShapeType="1"/>
              </p:cNvSpPr>
              <p:nvPr/>
            </p:nvSpPr>
            <p:spPr bwMode="auto">
              <a:xfrm>
                <a:off x="4800" y="2484"/>
                <a:ext cx="108"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grpSp>
        <p:sp>
          <p:nvSpPr>
            <p:cNvPr id="281508" name="Line 932"/>
            <p:cNvSpPr>
              <a:spLocks noChangeShapeType="1"/>
            </p:cNvSpPr>
            <p:nvPr/>
          </p:nvSpPr>
          <p:spPr bwMode="auto">
            <a:xfrm>
              <a:off x="5514" y="1432"/>
              <a:ext cx="18"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09" name="Line 933"/>
            <p:cNvSpPr>
              <a:spLocks noChangeShapeType="1"/>
            </p:cNvSpPr>
            <p:nvPr/>
          </p:nvSpPr>
          <p:spPr bwMode="auto">
            <a:xfrm>
              <a:off x="5482" y="1377"/>
              <a:ext cx="20"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grpSp>
          <p:nvGrpSpPr>
            <p:cNvPr id="281510" name="Group 934"/>
            <p:cNvGrpSpPr>
              <a:grpSpLocks/>
            </p:cNvGrpSpPr>
            <p:nvPr/>
          </p:nvGrpSpPr>
          <p:grpSpPr bwMode="auto">
            <a:xfrm>
              <a:off x="5475" y="1362"/>
              <a:ext cx="141" cy="395"/>
              <a:chOff x="4491" y="1989"/>
              <a:chExt cx="419" cy="649"/>
            </a:xfrm>
          </p:grpSpPr>
          <p:sp>
            <p:nvSpPr>
              <p:cNvPr id="281511" name="Oval 935"/>
              <p:cNvSpPr>
                <a:spLocks noChangeArrowheads="1"/>
              </p:cNvSpPr>
              <p:nvPr/>
            </p:nvSpPr>
            <p:spPr bwMode="auto">
              <a:xfrm>
                <a:off x="4695" y="1989"/>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12" name="Oval 936"/>
              <p:cNvSpPr>
                <a:spLocks noChangeArrowheads="1"/>
              </p:cNvSpPr>
              <p:nvPr/>
            </p:nvSpPr>
            <p:spPr bwMode="auto">
              <a:xfrm>
                <a:off x="4791" y="2085"/>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13" name="Oval 937"/>
              <p:cNvSpPr>
                <a:spLocks noChangeArrowheads="1"/>
              </p:cNvSpPr>
              <p:nvPr/>
            </p:nvSpPr>
            <p:spPr bwMode="auto">
              <a:xfrm>
                <a:off x="4779" y="2187"/>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14" name="Oval 938"/>
              <p:cNvSpPr>
                <a:spLocks noChangeArrowheads="1"/>
              </p:cNvSpPr>
              <p:nvPr/>
            </p:nvSpPr>
            <p:spPr bwMode="auto">
              <a:xfrm>
                <a:off x="4761" y="2425"/>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15" name="Oval 939"/>
              <p:cNvSpPr>
                <a:spLocks noChangeArrowheads="1"/>
              </p:cNvSpPr>
              <p:nvPr/>
            </p:nvSpPr>
            <p:spPr bwMode="auto">
              <a:xfrm>
                <a:off x="4851" y="2378"/>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16" name="Oval 940"/>
              <p:cNvSpPr>
                <a:spLocks noChangeArrowheads="1"/>
              </p:cNvSpPr>
              <p:nvPr/>
            </p:nvSpPr>
            <p:spPr bwMode="auto">
              <a:xfrm>
                <a:off x="4659" y="2223"/>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17" name="Oval 941"/>
              <p:cNvSpPr>
                <a:spLocks noChangeArrowheads="1"/>
              </p:cNvSpPr>
              <p:nvPr/>
            </p:nvSpPr>
            <p:spPr bwMode="auto">
              <a:xfrm>
                <a:off x="4755" y="2319"/>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18" name="Oval 942"/>
              <p:cNvSpPr>
                <a:spLocks noChangeArrowheads="1"/>
              </p:cNvSpPr>
              <p:nvPr/>
            </p:nvSpPr>
            <p:spPr bwMode="auto">
              <a:xfrm>
                <a:off x="4851" y="2415"/>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19" name="Oval 943"/>
              <p:cNvSpPr>
                <a:spLocks noChangeArrowheads="1"/>
              </p:cNvSpPr>
              <p:nvPr/>
            </p:nvSpPr>
            <p:spPr bwMode="auto">
              <a:xfrm>
                <a:off x="4791" y="2541"/>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20" name="Oval 944"/>
              <p:cNvSpPr>
                <a:spLocks noChangeArrowheads="1"/>
              </p:cNvSpPr>
              <p:nvPr/>
            </p:nvSpPr>
            <p:spPr bwMode="auto">
              <a:xfrm>
                <a:off x="4605" y="2511"/>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21" name="Oval 945"/>
              <p:cNvSpPr>
                <a:spLocks noChangeArrowheads="1"/>
              </p:cNvSpPr>
              <p:nvPr/>
            </p:nvSpPr>
            <p:spPr bwMode="auto">
              <a:xfrm>
                <a:off x="4695" y="1989"/>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22" name="Oval 946"/>
              <p:cNvSpPr>
                <a:spLocks noChangeArrowheads="1"/>
              </p:cNvSpPr>
              <p:nvPr/>
            </p:nvSpPr>
            <p:spPr bwMode="auto">
              <a:xfrm>
                <a:off x="4791" y="2085"/>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23" name="Oval 947"/>
              <p:cNvSpPr>
                <a:spLocks noChangeArrowheads="1"/>
              </p:cNvSpPr>
              <p:nvPr/>
            </p:nvSpPr>
            <p:spPr bwMode="auto">
              <a:xfrm>
                <a:off x="4857" y="2521"/>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24" name="Oval 948"/>
              <p:cNvSpPr>
                <a:spLocks noChangeArrowheads="1"/>
              </p:cNvSpPr>
              <p:nvPr/>
            </p:nvSpPr>
            <p:spPr bwMode="auto">
              <a:xfrm>
                <a:off x="4743" y="2425"/>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25" name="Oval 949"/>
              <p:cNvSpPr>
                <a:spLocks noChangeArrowheads="1"/>
              </p:cNvSpPr>
              <p:nvPr/>
            </p:nvSpPr>
            <p:spPr bwMode="auto">
              <a:xfrm>
                <a:off x="4755" y="2319"/>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26" name="Oval 950"/>
              <p:cNvSpPr>
                <a:spLocks noChangeArrowheads="1"/>
              </p:cNvSpPr>
              <p:nvPr/>
            </p:nvSpPr>
            <p:spPr bwMode="auto">
              <a:xfrm>
                <a:off x="4851" y="2415"/>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27" name="Oval 951"/>
              <p:cNvSpPr>
                <a:spLocks noChangeArrowheads="1"/>
              </p:cNvSpPr>
              <p:nvPr/>
            </p:nvSpPr>
            <p:spPr bwMode="auto">
              <a:xfrm>
                <a:off x="4719" y="2535"/>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28" name="Oval 952"/>
              <p:cNvSpPr>
                <a:spLocks noChangeArrowheads="1"/>
              </p:cNvSpPr>
              <p:nvPr/>
            </p:nvSpPr>
            <p:spPr bwMode="auto">
              <a:xfrm>
                <a:off x="4509" y="2425"/>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29" name="Oval 953"/>
              <p:cNvSpPr>
                <a:spLocks noChangeArrowheads="1"/>
              </p:cNvSpPr>
              <p:nvPr/>
            </p:nvSpPr>
            <p:spPr bwMode="auto">
              <a:xfrm>
                <a:off x="4695" y="1989"/>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30" name="Oval 954"/>
              <p:cNvSpPr>
                <a:spLocks noChangeArrowheads="1"/>
              </p:cNvSpPr>
              <p:nvPr/>
            </p:nvSpPr>
            <p:spPr bwMode="auto">
              <a:xfrm>
                <a:off x="4791" y="2085"/>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31" name="Oval 955"/>
              <p:cNvSpPr>
                <a:spLocks noChangeArrowheads="1"/>
              </p:cNvSpPr>
              <p:nvPr/>
            </p:nvSpPr>
            <p:spPr bwMode="auto">
              <a:xfrm>
                <a:off x="4851" y="2415"/>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32" name="Oval 956"/>
              <p:cNvSpPr>
                <a:spLocks noChangeArrowheads="1"/>
              </p:cNvSpPr>
              <p:nvPr/>
            </p:nvSpPr>
            <p:spPr bwMode="auto">
              <a:xfrm>
                <a:off x="4563" y="2378"/>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33" name="Oval 957"/>
              <p:cNvSpPr>
                <a:spLocks noChangeArrowheads="1"/>
              </p:cNvSpPr>
              <p:nvPr/>
            </p:nvSpPr>
            <p:spPr bwMode="auto">
              <a:xfrm>
                <a:off x="4791" y="2085"/>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34" name="Oval 958"/>
              <p:cNvSpPr>
                <a:spLocks noChangeArrowheads="1"/>
              </p:cNvSpPr>
              <p:nvPr/>
            </p:nvSpPr>
            <p:spPr bwMode="auto">
              <a:xfrm>
                <a:off x="4515" y="2565"/>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35" name="Oval 959"/>
              <p:cNvSpPr>
                <a:spLocks noChangeArrowheads="1"/>
              </p:cNvSpPr>
              <p:nvPr/>
            </p:nvSpPr>
            <p:spPr bwMode="auto">
              <a:xfrm>
                <a:off x="4863" y="2115"/>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36" name="Oval 960"/>
              <p:cNvSpPr>
                <a:spLocks noChangeArrowheads="1"/>
              </p:cNvSpPr>
              <p:nvPr/>
            </p:nvSpPr>
            <p:spPr bwMode="auto">
              <a:xfrm>
                <a:off x="4497" y="2061"/>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37" name="Oval 961"/>
              <p:cNvSpPr>
                <a:spLocks noChangeArrowheads="1"/>
              </p:cNvSpPr>
              <p:nvPr/>
            </p:nvSpPr>
            <p:spPr bwMode="auto">
              <a:xfrm>
                <a:off x="4569" y="2145"/>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38" name="Oval 962"/>
              <p:cNvSpPr>
                <a:spLocks noChangeArrowheads="1"/>
              </p:cNvSpPr>
              <p:nvPr/>
            </p:nvSpPr>
            <p:spPr bwMode="auto">
              <a:xfrm>
                <a:off x="4563" y="2041"/>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39" name="Oval 963"/>
              <p:cNvSpPr>
                <a:spLocks noChangeArrowheads="1"/>
              </p:cNvSpPr>
              <p:nvPr/>
            </p:nvSpPr>
            <p:spPr bwMode="auto">
              <a:xfrm>
                <a:off x="4653" y="1994"/>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40" name="Oval 964"/>
              <p:cNvSpPr>
                <a:spLocks noChangeArrowheads="1"/>
              </p:cNvSpPr>
              <p:nvPr/>
            </p:nvSpPr>
            <p:spPr bwMode="auto">
              <a:xfrm>
                <a:off x="4653" y="2031"/>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41" name="Oval 965"/>
              <p:cNvSpPr>
                <a:spLocks noChangeArrowheads="1"/>
              </p:cNvSpPr>
              <p:nvPr/>
            </p:nvSpPr>
            <p:spPr bwMode="auto">
              <a:xfrm>
                <a:off x="4593" y="2157"/>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42" name="Oval 966"/>
              <p:cNvSpPr>
                <a:spLocks noChangeArrowheads="1"/>
              </p:cNvSpPr>
              <p:nvPr/>
            </p:nvSpPr>
            <p:spPr bwMode="auto">
              <a:xfrm>
                <a:off x="4575" y="2295"/>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43" name="Oval 967"/>
              <p:cNvSpPr>
                <a:spLocks noChangeArrowheads="1"/>
              </p:cNvSpPr>
              <p:nvPr/>
            </p:nvSpPr>
            <p:spPr bwMode="auto">
              <a:xfrm>
                <a:off x="4665" y="2241"/>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44" name="Oval 968"/>
              <p:cNvSpPr>
                <a:spLocks noChangeArrowheads="1"/>
              </p:cNvSpPr>
              <p:nvPr/>
            </p:nvSpPr>
            <p:spPr bwMode="auto">
              <a:xfrm>
                <a:off x="4659" y="2137"/>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45" name="Oval 969"/>
              <p:cNvSpPr>
                <a:spLocks noChangeArrowheads="1"/>
              </p:cNvSpPr>
              <p:nvPr/>
            </p:nvSpPr>
            <p:spPr bwMode="auto">
              <a:xfrm>
                <a:off x="4749" y="2090"/>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46" name="Oval 970"/>
              <p:cNvSpPr>
                <a:spLocks noChangeArrowheads="1"/>
              </p:cNvSpPr>
              <p:nvPr/>
            </p:nvSpPr>
            <p:spPr bwMode="auto">
              <a:xfrm>
                <a:off x="4653" y="2031"/>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47" name="Oval 971"/>
              <p:cNvSpPr>
                <a:spLocks noChangeArrowheads="1"/>
              </p:cNvSpPr>
              <p:nvPr/>
            </p:nvSpPr>
            <p:spPr bwMode="auto">
              <a:xfrm>
                <a:off x="4749" y="2127"/>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48" name="Oval 972"/>
              <p:cNvSpPr>
                <a:spLocks noChangeArrowheads="1"/>
              </p:cNvSpPr>
              <p:nvPr/>
            </p:nvSpPr>
            <p:spPr bwMode="auto">
              <a:xfrm>
                <a:off x="4689" y="2253"/>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49" name="Oval 973"/>
              <p:cNvSpPr>
                <a:spLocks noChangeArrowheads="1"/>
              </p:cNvSpPr>
              <p:nvPr/>
            </p:nvSpPr>
            <p:spPr bwMode="auto">
              <a:xfrm>
                <a:off x="4545" y="2313"/>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50" name="Oval 974"/>
              <p:cNvSpPr>
                <a:spLocks noChangeArrowheads="1"/>
              </p:cNvSpPr>
              <p:nvPr/>
            </p:nvSpPr>
            <p:spPr bwMode="auto">
              <a:xfrm>
                <a:off x="4491" y="2409"/>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51" name="Oval 975"/>
              <p:cNvSpPr>
                <a:spLocks noChangeArrowheads="1"/>
              </p:cNvSpPr>
              <p:nvPr/>
            </p:nvSpPr>
            <p:spPr bwMode="auto">
              <a:xfrm>
                <a:off x="4671" y="2391"/>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52" name="Oval 976"/>
              <p:cNvSpPr>
                <a:spLocks noChangeArrowheads="1"/>
              </p:cNvSpPr>
              <p:nvPr/>
            </p:nvSpPr>
            <p:spPr bwMode="auto">
              <a:xfrm>
                <a:off x="4761" y="2337"/>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53" name="Oval 977"/>
              <p:cNvSpPr>
                <a:spLocks noChangeArrowheads="1"/>
              </p:cNvSpPr>
              <p:nvPr/>
            </p:nvSpPr>
            <p:spPr bwMode="auto">
              <a:xfrm>
                <a:off x="4503" y="2223"/>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54" name="Oval 978"/>
              <p:cNvSpPr>
                <a:spLocks noChangeArrowheads="1"/>
              </p:cNvSpPr>
              <p:nvPr/>
            </p:nvSpPr>
            <p:spPr bwMode="auto">
              <a:xfrm>
                <a:off x="4773" y="1995"/>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55" name="Oval 979"/>
              <p:cNvSpPr>
                <a:spLocks noChangeArrowheads="1"/>
              </p:cNvSpPr>
              <p:nvPr/>
            </p:nvSpPr>
            <p:spPr bwMode="auto">
              <a:xfrm>
                <a:off x="4755" y="2233"/>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56" name="Oval 980"/>
              <p:cNvSpPr>
                <a:spLocks noChangeArrowheads="1"/>
              </p:cNvSpPr>
              <p:nvPr/>
            </p:nvSpPr>
            <p:spPr bwMode="auto">
              <a:xfrm>
                <a:off x="4839" y="2054"/>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57" name="Oval 981"/>
              <p:cNvSpPr>
                <a:spLocks noChangeArrowheads="1"/>
              </p:cNvSpPr>
              <p:nvPr/>
            </p:nvSpPr>
            <p:spPr bwMode="auto">
              <a:xfrm>
                <a:off x="4749" y="2127"/>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58" name="Oval 982"/>
              <p:cNvSpPr>
                <a:spLocks noChangeArrowheads="1"/>
              </p:cNvSpPr>
              <p:nvPr/>
            </p:nvSpPr>
            <p:spPr bwMode="auto">
              <a:xfrm>
                <a:off x="4845" y="2223"/>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59" name="Oval 983"/>
              <p:cNvSpPr>
                <a:spLocks noChangeArrowheads="1"/>
              </p:cNvSpPr>
              <p:nvPr/>
            </p:nvSpPr>
            <p:spPr bwMode="auto">
              <a:xfrm>
                <a:off x="4785" y="2349"/>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60" name="Oval 984"/>
              <p:cNvSpPr>
                <a:spLocks noChangeArrowheads="1"/>
              </p:cNvSpPr>
              <p:nvPr/>
            </p:nvSpPr>
            <p:spPr bwMode="auto">
              <a:xfrm>
                <a:off x="4641" y="2409"/>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61" name="Oval 985"/>
              <p:cNvSpPr>
                <a:spLocks noChangeArrowheads="1"/>
              </p:cNvSpPr>
              <p:nvPr/>
            </p:nvSpPr>
            <p:spPr bwMode="auto">
              <a:xfrm>
                <a:off x="4587" y="2505"/>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62" name="Oval 986"/>
              <p:cNvSpPr>
                <a:spLocks noChangeArrowheads="1"/>
              </p:cNvSpPr>
              <p:nvPr/>
            </p:nvSpPr>
            <p:spPr bwMode="auto">
              <a:xfrm>
                <a:off x="4767" y="2487"/>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63" name="Oval 987"/>
              <p:cNvSpPr>
                <a:spLocks noChangeArrowheads="1"/>
              </p:cNvSpPr>
              <p:nvPr/>
            </p:nvSpPr>
            <p:spPr bwMode="auto">
              <a:xfrm>
                <a:off x="4857" y="2433"/>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64" name="Oval 988"/>
              <p:cNvSpPr>
                <a:spLocks noChangeArrowheads="1"/>
              </p:cNvSpPr>
              <p:nvPr/>
            </p:nvSpPr>
            <p:spPr bwMode="auto">
              <a:xfrm>
                <a:off x="4599" y="2319"/>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65" name="Oval 989"/>
              <p:cNvSpPr>
                <a:spLocks noChangeArrowheads="1"/>
              </p:cNvSpPr>
              <p:nvPr/>
            </p:nvSpPr>
            <p:spPr bwMode="auto">
              <a:xfrm rot="-5400000">
                <a:off x="4540" y="2425"/>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66" name="Oval 990"/>
              <p:cNvSpPr>
                <a:spLocks noChangeArrowheads="1"/>
              </p:cNvSpPr>
              <p:nvPr/>
            </p:nvSpPr>
            <p:spPr bwMode="auto">
              <a:xfrm rot="-5400000">
                <a:off x="4607" y="2573"/>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67" name="Oval 991"/>
              <p:cNvSpPr>
                <a:spLocks noChangeArrowheads="1"/>
              </p:cNvSpPr>
              <p:nvPr/>
            </p:nvSpPr>
            <p:spPr bwMode="auto">
              <a:xfrm rot="-5400000">
                <a:off x="4745" y="2591"/>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68" name="Oval 992"/>
              <p:cNvSpPr>
                <a:spLocks noChangeArrowheads="1"/>
              </p:cNvSpPr>
              <p:nvPr/>
            </p:nvSpPr>
            <p:spPr bwMode="auto">
              <a:xfrm rot="-5400000">
                <a:off x="4691" y="2501"/>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69" name="Oval 993"/>
              <p:cNvSpPr>
                <a:spLocks noChangeArrowheads="1"/>
              </p:cNvSpPr>
              <p:nvPr/>
            </p:nvSpPr>
            <p:spPr bwMode="auto">
              <a:xfrm rot="-5400000">
                <a:off x="4587" y="2507"/>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70" name="Oval 994"/>
              <p:cNvSpPr>
                <a:spLocks noChangeArrowheads="1"/>
              </p:cNvSpPr>
              <p:nvPr/>
            </p:nvSpPr>
            <p:spPr bwMode="auto">
              <a:xfrm rot="-5400000">
                <a:off x="4540" y="2417"/>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71" name="Oval 995"/>
              <p:cNvSpPr>
                <a:spLocks noChangeArrowheads="1"/>
              </p:cNvSpPr>
              <p:nvPr/>
            </p:nvSpPr>
            <p:spPr bwMode="auto">
              <a:xfrm rot="-5400000">
                <a:off x="4511" y="2513"/>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72" name="Oval 996"/>
              <p:cNvSpPr>
                <a:spLocks noChangeArrowheads="1"/>
              </p:cNvSpPr>
              <p:nvPr/>
            </p:nvSpPr>
            <p:spPr bwMode="auto">
              <a:xfrm rot="-5400000">
                <a:off x="4577" y="2417"/>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73" name="Oval 997"/>
              <p:cNvSpPr>
                <a:spLocks noChangeArrowheads="1"/>
              </p:cNvSpPr>
              <p:nvPr/>
            </p:nvSpPr>
            <p:spPr bwMode="auto">
              <a:xfrm rot="-5400000">
                <a:off x="4703" y="2477"/>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74" name="Oval 998"/>
              <p:cNvSpPr>
                <a:spLocks noChangeArrowheads="1"/>
              </p:cNvSpPr>
              <p:nvPr/>
            </p:nvSpPr>
            <p:spPr bwMode="auto">
              <a:xfrm rot="-5400000">
                <a:off x="4841" y="2495"/>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75" name="Oval 999"/>
              <p:cNvSpPr>
                <a:spLocks noChangeArrowheads="1"/>
              </p:cNvSpPr>
              <p:nvPr/>
            </p:nvSpPr>
            <p:spPr bwMode="auto">
              <a:xfrm rot="-5400000">
                <a:off x="4787" y="2405"/>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76" name="Oval 1000"/>
              <p:cNvSpPr>
                <a:spLocks noChangeArrowheads="1"/>
              </p:cNvSpPr>
              <p:nvPr/>
            </p:nvSpPr>
            <p:spPr bwMode="auto">
              <a:xfrm rot="-5400000">
                <a:off x="4511" y="2378"/>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77" name="Oval 1001"/>
              <p:cNvSpPr>
                <a:spLocks noChangeArrowheads="1"/>
              </p:cNvSpPr>
              <p:nvPr/>
            </p:nvSpPr>
            <p:spPr bwMode="auto">
              <a:xfrm rot="-5400000">
                <a:off x="4683" y="2411"/>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78" name="Oval 1002"/>
              <p:cNvSpPr>
                <a:spLocks noChangeArrowheads="1"/>
              </p:cNvSpPr>
              <p:nvPr/>
            </p:nvSpPr>
            <p:spPr bwMode="auto">
              <a:xfrm rot="-5400000">
                <a:off x="4636" y="2321"/>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79" name="Oval 1003"/>
              <p:cNvSpPr>
                <a:spLocks noChangeArrowheads="1"/>
              </p:cNvSpPr>
              <p:nvPr/>
            </p:nvSpPr>
            <p:spPr bwMode="auto">
              <a:xfrm rot="-5400000">
                <a:off x="4589" y="2507"/>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80" name="Oval 1004"/>
              <p:cNvSpPr>
                <a:spLocks noChangeArrowheads="1"/>
              </p:cNvSpPr>
              <p:nvPr/>
            </p:nvSpPr>
            <p:spPr bwMode="auto">
              <a:xfrm rot="-5400000">
                <a:off x="4577" y="2417"/>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81" name="Oval 1005"/>
              <p:cNvSpPr>
                <a:spLocks noChangeArrowheads="1"/>
              </p:cNvSpPr>
              <p:nvPr/>
            </p:nvSpPr>
            <p:spPr bwMode="auto">
              <a:xfrm rot="-5400000">
                <a:off x="4673" y="2321"/>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82" name="Oval 1006"/>
              <p:cNvSpPr>
                <a:spLocks noChangeArrowheads="1"/>
              </p:cNvSpPr>
              <p:nvPr/>
            </p:nvSpPr>
            <p:spPr bwMode="auto">
              <a:xfrm rot="-5400000">
                <a:off x="4799" y="2381"/>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83" name="Oval 1007"/>
              <p:cNvSpPr>
                <a:spLocks noChangeArrowheads="1"/>
              </p:cNvSpPr>
              <p:nvPr/>
            </p:nvSpPr>
            <p:spPr bwMode="auto">
              <a:xfrm rot="-5400000">
                <a:off x="4859" y="2525"/>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84" name="Oval 1008"/>
              <p:cNvSpPr>
                <a:spLocks noChangeArrowheads="1"/>
              </p:cNvSpPr>
              <p:nvPr/>
            </p:nvSpPr>
            <p:spPr bwMode="auto">
              <a:xfrm rot="-5400000">
                <a:off x="4505" y="2279"/>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85" name="Oval 1009"/>
              <p:cNvSpPr>
                <a:spLocks noChangeArrowheads="1"/>
              </p:cNvSpPr>
              <p:nvPr/>
            </p:nvSpPr>
            <p:spPr bwMode="auto">
              <a:xfrm rot="-5400000">
                <a:off x="4853" y="2297"/>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86" name="Oval 1010"/>
              <p:cNvSpPr>
                <a:spLocks noChangeArrowheads="1"/>
              </p:cNvSpPr>
              <p:nvPr/>
            </p:nvSpPr>
            <p:spPr bwMode="auto">
              <a:xfrm rot="-5400000">
                <a:off x="4769" y="2567"/>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87" name="Line 1011"/>
              <p:cNvSpPr>
                <a:spLocks noChangeShapeType="1"/>
              </p:cNvSpPr>
              <p:nvPr/>
            </p:nvSpPr>
            <p:spPr bwMode="auto">
              <a:xfrm>
                <a:off x="4536" y="2040"/>
                <a:ext cx="102"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88" name="Line 1012"/>
              <p:cNvSpPr>
                <a:spLocks noChangeShapeType="1"/>
              </p:cNvSpPr>
              <p:nvPr/>
            </p:nvSpPr>
            <p:spPr bwMode="auto">
              <a:xfrm>
                <a:off x="4554" y="2130"/>
                <a:ext cx="96"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89" name="Line 1013"/>
              <p:cNvSpPr>
                <a:spLocks noChangeShapeType="1"/>
              </p:cNvSpPr>
              <p:nvPr/>
            </p:nvSpPr>
            <p:spPr bwMode="auto">
              <a:xfrm>
                <a:off x="4590" y="2208"/>
                <a:ext cx="90"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90" name="Line 1014"/>
              <p:cNvSpPr>
                <a:spLocks noChangeShapeType="1"/>
              </p:cNvSpPr>
              <p:nvPr/>
            </p:nvSpPr>
            <p:spPr bwMode="auto">
              <a:xfrm>
                <a:off x="4620" y="2466"/>
                <a:ext cx="168"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91" name="Line 1015"/>
              <p:cNvSpPr>
                <a:spLocks noChangeShapeType="1"/>
              </p:cNvSpPr>
              <p:nvPr/>
            </p:nvSpPr>
            <p:spPr bwMode="auto">
              <a:xfrm>
                <a:off x="4518" y="2502"/>
                <a:ext cx="90"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92" name="Line 1016"/>
              <p:cNvSpPr>
                <a:spLocks noChangeShapeType="1"/>
              </p:cNvSpPr>
              <p:nvPr/>
            </p:nvSpPr>
            <p:spPr bwMode="auto">
              <a:xfrm flipV="1">
                <a:off x="4638" y="2556"/>
                <a:ext cx="66" cy="6"/>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93" name="Line 1017"/>
              <p:cNvSpPr>
                <a:spLocks noChangeShapeType="1"/>
              </p:cNvSpPr>
              <p:nvPr/>
            </p:nvSpPr>
            <p:spPr bwMode="auto">
              <a:xfrm>
                <a:off x="4800" y="2484"/>
                <a:ext cx="108"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grpSp>
        <p:grpSp>
          <p:nvGrpSpPr>
            <p:cNvPr id="281594" name="Group 1018"/>
            <p:cNvGrpSpPr>
              <a:grpSpLocks/>
            </p:cNvGrpSpPr>
            <p:nvPr/>
          </p:nvGrpSpPr>
          <p:grpSpPr bwMode="auto">
            <a:xfrm>
              <a:off x="5477" y="1625"/>
              <a:ext cx="141" cy="395"/>
              <a:chOff x="4491" y="1989"/>
              <a:chExt cx="419" cy="649"/>
            </a:xfrm>
          </p:grpSpPr>
          <p:sp>
            <p:nvSpPr>
              <p:cNvPr id="281595" name="Oval 1019"/>
              <p:cNvSpPr>
                <a:spLocks noChangeArrowheads="1"/>
              </p:cNvSpPr>
              <p:nvPr/>
            </p:nvSpPr>
            <p:spPr bwMode="auto">
              <a:xfrm>
                <a:off x="4695" y="1989"/>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96" name="Oval 1020"/>
              <p:cNvSpPr>
                <a:spLocks noChangeArrowheads="1"/>
              </p:cNvSpPr>
              <p:nvPr/>
            </p:nvSpPr>
            <p:spPr bwMode="auto">
              <a:xfrm>
                <a:off x="4791" y="2085"/>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97" name="Oval 1021"/>
              <p:cNvSpPr>
                <a:spLocks noChangeArrowheads="1"/>
              </p:cNvSpPr>
              <p:nvPr/>
            </p:nvSpPr>
            <p:spPr bwMode="auto">
              <a:xfrm>
                <a:off x="4779" y="2187"/>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98" name="Oval 1022"/>
              <p:cNvSpPr>
                <a:spLocks noChangeArrowheads="1"/>
              </p:cNvSpPr>
              <p:nvPr/>
            </p:nvSpPr>
            <p:spPr bwMode="auto">
              <a:xfrm>
                <a:off x="4761" y="2425"/>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599" name="Oval 1023"/>
              <p:cNvSpPr>
                <a:spLocks noChangeArrowheads="1"/>
              </p:cNvSpPr>
              <p:nvPr/>
            </p:nvSpPr>
            <p:spPr bwMode="auto">
              <a:xfrm>
                <a:off x="4851" y="2378"/>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00" name="Oval 1024"/>
              <p:cNvSpPr>
                <a:spLocks noChangeArrowheads="1"/>
              </p:cNvSpPr>
              <p:nvPr/>
            </p:nvSpPr>
            <p:spPr bwMode="auto">
              <a:xfrm>
                <a:off x="4659" y="2223"/>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01" name="Oval 1025"/>
              <p:cNvSpPr>
                <a:spLocks noChangeArrowheads="1"/>
              </p:cNvSpPr>
              <p:nvPr/>
            </p:nvSpPr>
            <p:spPr bwMode="auto">
              <a:xfrm>
                <a:off x="4755" y="2319"/>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02" name="Oval 1026"/>
              <p:cNvSpPr>
                <a:spLocks noChangeArrowheads="1"/>
              </p:cNvSpPr>
              <p:nvPr/>
            </p:nvSpPr>
            <p:spPr bwMode="auto">
              <a:xfrm>
                <a:off x="4851" y="2415"/>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03" name="Oval 1027"/>
              <p:cNvSpPr>
                <a:spLocks noChangeArrowheads="1"/>
              </p:cNvSpPr>
              <p:nvPr/>
            </p:nvSpPr>
            <p:spPr bwMode="auto">
              <a:xfrm>
                <a:off x="4791" y="2541"/>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04" name="Oval 1028"/>
              <p:cNvSpPr>
                <a:spLocks noChangeArrowheads="1"/>
              </p:cNvSpPr>
              <p:nvPr/>
            </p:nvSpPr>
            <p:spPr bwMode="auto">
              <a:xfrm>
                <a:off x="4605" y="2511"/>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05" name="Oval 1029"/>
              <p:cNvSpPr>
                <a:spLocks noChangeArrowheads="1"/>
              </p:cNvSpPr>
              <p:nvPr/>
            </p:nvSpPr>
            <p:spPr bwMode="auto">
              <a:xfrm>
                <a:off x="4695" y="1989"/>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06" name="Oval 1030"/>
              <p:cNvSpPr>
                <a:spLocks noChangeArrowheads="1"/>
              </p:cNvSpPr>
              <p:nvPr/>
            </p:nvSpPr>
            <p:spPr bwMode="auto">
              <a:xfrm>
                <a:off x="4791" y="2085"/>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07" name="Oval 1031"/>
              <p:cNvSpPr>
                <a:spLocks noChangeArrowheads="1"/>
              </p:cNvSpPr>
              <p:nvPr/>
            </p:nvSpPr>
            <p:spPr bwMode="auto">
              <a:xfrm>
                <a:off x="4857" y="2521"/>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08" name="Oval 1032"/>
              <p:cNvSpPr>
                <a:spLocks noChangeArrowheads="1"/>
              </p:cNvSpPr>
              <p:nvPr/>
            </p:nvSpPr>
            <p:spPr bwMode="auto">
              <a:xfrm>
                <a:off x="4743" y="2425"/>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09" name="Oval 1033"/>
              <p:cNvSpPr>
                <a:spLocks noChangeArrowheads="1"/>
              </p:cNvSpPr>
              <p:nvPr/>
            </p:nvSpPr>
            <p:spPr bwMode="auto">
              <a:xfrm>
                <a:off x="4755" y="2319"/>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10" name="Oval 1034"/>
              <p:cNvSpPr>
                <a:spLocks noChangeArrowheads="1"/>
              </p:cNvSpPr>
              <p:nvPr/>
            </p:nvSpPr>
            <p:spPr bwMode="auto">
              <a:xfrm>
                <a:off x="4851" y="2415"/>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11" name="Oval 1035"/>
              <p:cNvSpPr>
                <a:spLocks noChangeArrowheads="1"/>
              </p:cNvSpPr>
              <p:nvPr/>
            </p:nvSpPr>
            <p:spPr bwMode="auto">
              <a:xfrm>
                <a:off x="4719" y="2535"/>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12" name="Oval 1036"/>
              <p:cNvSpPr>
                <a:spLocks noChangeArrowheads="1"/>
              </p:cNvSpPr>
              <p:nvPr/>
            </p:nvSpPr>
            <p:spPr bwMode="auto">
              <a:xfrm>
                <a:off x="4509" y="2425"/>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13" name="Oval 1037"/>
              <p:cNvSpPr>
                <a:spLocks noChangeArrowheads="1"/>
              </p:cNvSpPr>
              <p:nvPr/>
            </p:nvSpPr>
            <p:spPr bwMode="auto">
              <a:xfrm>
                <a:off x="4695" y="1989"/>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14" name="Oval 1038"/>
              <p:cNvSpPr>
                <a:spLocks noChangeArrowheads="1"/>
              </p:cNvSpPr>
              <p:nvPr/>
            </p:nvSpPr>
            <p:spPr bwMode="auto">
              <a:xfrm>
                <a:off x="4791" y="2085"/>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15" name="Oval 1039"/>
              <p:cNvSpPr>
                <a:spLocks noChangeArrowheads="1"/>
              </p:cNvSpPr>
              <p:nvPr/>
            </p:nvSpPr>
            <p:spPr bwMode="auto">
              <a:xfrm>
                <a:off x="4851" y="2415"/>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16" name="Oval 1040"/>
              <p:cNvSpPr>
                <a:spLocks noChangeArrowheads="1"/>
              </p:cNvSpPr>
              <p:nvPr/>
            </p:nvSpPr>
            <p:spPr bwMode="auto">
              <a:xfrm>
                <a:off x="4563" y="2378"/>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17" name="Oval 1041"/>
              <p:cNvSpPr>
                <a:spLocks noChangeArrowheads="1"/>
              </p:cNvSpPr>
              <p:nvPr/>
            </p:nvSpPr>
            <p:spPr bwMode="auto">
              <a:xfrm>
                <a:off x="4791" y="2085"/>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18" name="Oval 1042"/>
              <p:cNvSpPr>
                <a:spLocks noChangeArrowheads="1"/>
              </p:cNvSpPr>
              <p:nvPr/>
            </p:nvSpPr>
            <p:spPr bwMode="auto">
              <a:xfrm>
                <a:off x="4515" y="2565"/>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19" name="Oval 1043"/>
              <p:cNvSpPr>
                <a:spLocks noChangeArrowheads="1"/>
              </p:cNvSpPr>
              <p:nvPr/>
            </p:nvSpPr>
            <p:spPr bwMode="auto">
              <a:xfrm>
                <a:off x="4863" y="2115"/>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20" name="Oval 1044"/>
              <p:cNvSpPr>
                <a:spLocks noChangeArrowheads="1"/>
              </p:cNvSpPr>
              <p:nvPr/>
            </p:nvSpPr>
            <p:spPr bwMode="auto">
              <a:xfrm>
                <a:off x="4497" y="2061"/>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21" name="Oval 1045"/>
              <p:cNvSpPr>
                <a:spLocks noChangeArrowheads="1"/>
              </p:cNvSpPr>
              <p:nvPr/>
            </p:nvSpPr>
            <p:spPr bwMode="auto">
              <a:xfrm>
                <a:off x="4569" y="2145"/>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22" name="Oval 1046"/>
              <p:cNvSpPr>
                <a:spLocks noChangeArrowheads="1"/>
              </p:cNvSpPr>
              <p:nvPr/>
            </p:nvSpPr>
            <p:spPr bwMode="auto">
              <a:xfrm>
                <a:off x="4563" y="2041"/>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23" name="Oval 1047"/>
              <p:cNvSpPr>
                <a:spLocks noChangeArrowheads="1"/>
              </p:cNvSpPr>
              <p:nvPr/>
            </p:nvSpPr>
            <p:spPr bwMode="auto">
              <a:xfrm>
                <a:off x="4653" y="1994"/>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24" name="Oval 1048"/>
              <p:cNvSpPr>
                <a:spLocks noChangeArrowheads="1"/>
              </p:cNvSpPr>
              <p:nvPr/>
            </p:nvSpPr>
            <p:spPr bwMode="auto">
              <a:xfrm>
                <a:off x="4653" y="2031"/>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25" name="Oval 1049"/>
              <p:cNvSpPr>
                <a:spLocks noChangeArrowheads="1"/>
              </p:cNvSpPr>
              <p:nvPr/>
            </p:nvSpPr>
            <p:spPr bwMode="auto">
              <a:xfrm>
                <a:off x="4593" y="2157"/>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26" name="Oval 1050"/>
              <p:cNvSpPr>
                <a:spLocks noChangeArrowheads="1"/>
              </p:cNvSpPr>
              <p:nvPr/>
            </p:nvSpPr>
            <p:spPr bwMode="auto">
              <a:xfrm>
                <a:off x="4575" y="2295"/>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27" name="Oval 1051"/>
              <p:cNvSpPr>
                <a:spLocks noChangeArrowheads="1"/>
              </p:cNvSpPr>
              <p:nvPr/>
            </p:nvSpPr>
            <p:spPr bwMode="auto">
              <a:xfrm>
                <a:off x="4665" y="2241"/>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28" name="Oval 1052"/>
              <p:cNvSpPr>
                <a:spLocks noChangeArrowheads="1"/>
              </p:cNvSpPr>
              <p:nvPr/>
            </p:nvSpPr>
            <p:spPr bwMode="auto">
              <a:xfrm>
                <a:off x="4659" y="2137"/>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29" name="Oval 1053"/>
              <p:cNvSpPr>
                <a:spLocks noChangeArrowheads="1"/>
              </p:cNvSpPr>
              <p:nvPr/>
            </p:nvSpPr>
            <p:spPr bwMode="auto">
              <a:xfrm>
                <a:off x="4749" y="2090"/>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30" name="Oval 1054"/>
              <p:cNvSpPr>
                <a:spLocks noChangeArrowheads="1"/>
              </p:cNvSpPr>
              <p:nvPr/>
            </p:nvSpPr>
            <p:spPr bwMode="auto">
              <a:xfrm>
                <a:off x="4653" y="2031"/>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31" name="Oval 1055"/>
              <p:cNvSpPr>
                <a:spLocks noChangeArrowheads="1"/>
              </p:cNvSpPr>
              <p:nvPr/>
            </p:nvSpPr>
            <p:spPr bwMode="auto">
              <a:xfrm>
                <a:off x="4749" y="2127"/>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32" name="Oval 1056"/>
              <p:cNvSpPr>
                <a:spLocks noChangeArrowheads="1"/>
              </p:cNvSpPr>
              <p:nvPr/>
            </p:nvSpPr>
            <p:spPr bwMode="auto">
              <a:xfrm>
                <a:off x="4689" y="2253"/>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33" name="Oval 1057"/>
              <p:cNvSpPr>
                <a:spLocks noChangeArrowheads="1"/>
              </p:cNvSpPr>
              <p:nvPr/>
            </p:nvSpPr>
            <p:spPr bwMode="auto">
              <a:xfrm>
                <a:off x="4545" y="2313"/>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34" name="Oval 1058"/>
              <p:cNvSpPr>
                <a:spLocks noChangeArrowheads="1"/>
              </p:cNvSpPr>
              <p:nvPr/>
            </p:nvSpPr>
            <p:spPr bwMode="auto">
              <a:xfrm>
                <a:off x="4491" y="2409"/>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35" name="Oval 1059"/>
              <p:cNvSpPr>
                <a:spLocks noChangeArrowheads="1"/>
              </p:cNvSpPr>
              <p:nvPr/>
            </p:nvSpPr>
            <p:spPr bwMode="auto">
              <a:xfrm>
                <a:off x="4671" y="2391"/>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36" name="Oval 1060"/>
              <p:cNvSpPr>
                <a:spLocks noChangeArrowheads="1"/>
              </p:cNvSpPr>
              <p:nvPr/>
            </p:nvSpPr>
            <p:spPr bwMode="auto">
              <a:xfrm>
                <a:off x="4761" y="2337"/>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37" name="Oval 1061"/>
              <p:cNvSpPr>
                <a:spLocks noChangeArrowheads="1"/>
              </p:cNvSpPr>
              <p:nvPr/>
            </p:nvSpPr>
            <p:spPr bwMode="auto">
              <a:xfrm>
                <a:off x="4503" y="2223"/>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38" name="Oval 1062"/>
              <p:cNvSpPr>
                <a:spLocks noChangeArrowheads="1"/>
              </p:cNvSpPr>
              <p:nvPr/>
            </p:nvSpPr>
            <p:spPr bwMode="auto">
              <a:xfrm>
                <a:off x="4773" y="1995"/>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39" name="Oval 1063"/>
              <p:cNvSpPr>
                <a:spLocks noChangeArrowheads="1"/>
              </p:cNvSpPr>
              <p:nvPr/>
            </p:nvSpPr>
            <p:spPr bwMode="auto">
              <a:xfrm>
                <a:off x="4755" y="2233"/>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40" name="Oval 1064"/>
              <p:cNvSpPr>
                <a:spLocks noChangeArrowheads="1"/>
              </p:cNvSpPr>
              <p:nvPr/>
            </p:nvSpPr>
            <p:spPr bwMode="auto">
              <a:xfrm>
                <a:off x="4839" y="2054"/>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41" name="Oval 1065"/>
              <p:cNvSpPr>
                <a:spLocks noChangeArrowheads="1"/>
              </p:cNvSpPr>
              <p:nvPr/>
            </p:nvSpPr>
            <p:spPr bwMode="auto">
              <a:xfrm>
                <a:off x="4749" y="2127"/>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42" name="Oval 1066"/>
              <p:cNvSpPr>
                <a:spLocks noChangeArrowheads="1"/>
              </p:cNvSpPr>
              <p:nvPr/>
            </p:nvSpPr>
            <p:spPr bwMode="auto">
              <a:xfrm>
                <a:off x="4845" y="2223"/>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43" name="Oval 1067"/>
              <p:cNvSpPr>
                <a:spLocks noChangeArrowheads="1"/>
              </p:cNvSpPr>
              <p:nvPr/>
            </p:nvSpPr>
            <p:spPr bwMode="auto">
              <a:xfrm>
                <a:off x="4785" y="2349"/>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44" name="Oval 1068"/>
              <p:cNvSpPr>
                <a:spLocks noChangeArrowheads="1"/>
              </p:cNvSpPr>
              <p:nvPr/>
            </p:nvSpPr>
            <p:spPr bwMode="auto">
              <a:xfrm>
                <a:off x="4641" y="2409"/>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45" name="Oval 1069"/>
              <p:cNvSpPr>
                <a:spLocks noChangeArrowheads="1"/>
              </p:cNvSpPr>
              <p:nvPr/>
            </p:nvSpPr>
            <p:spPr bwMode="auto">
              <a:xfrm>
                <a:off x="4587" y="2505"/>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46" name="Oval 1070"/>
              <p:cNvSpPr>
                <a:spLocks noChangeArrowheads="1"/>
              </p:cNvSpPr>
              <p:nvPr/>
            </p:nvSpPr>
            <p:spPr bwMode="auto">
              <a:xfrm>
                <a:off x="4767" y="2487"/>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47" name="Oval 1071"/>
              <p:cNvSpPr>
                <a:spLocks noChangeArrowheads="1"/>
              </p:cNvSpPr>
              <p:nvPr/>
            </p:nvSpPr>
            <p:spPr bwMode="auto">
              <a:xfrm>
                <a:off x="4857" y="2433"/>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48" name="Oval 1072"/>
              <p:cNvSpPr>
                <a:spLocks noChangeArrowheads="1"/>
              </p:cNvSpPr>
              <p:nvPr/>
            </p:nvSpPr>
            <p:spPr bwMode="auto">
              <a:xfrm>
                <a:off x="4599" y="2319"/>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49" name="Oval 1073"/>
              <p:cNvSpPr>
                <a:spLocks noChangeArrowheads="1"/>
              </p:cNvSpPr>
              <p:nvPr/>
            </p:nvSpPr>
            <p:spPr bwMode="auto">
              <a:xfrm rot="-5400000">
                <a:off x="4540" y="2425"/>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50" name="Oval 1074"/>
              <p:cNvSpPr>
                <a:spLocks noChangeArrowheads="1"/>
              </p:cNvSpPr>
              <p:nvPr/>
            </p:nvSpPr>
            <p:spPr bwMode="auto">
              <a:xfrm rot="-5400000">
                <a:off x="4607" y="2573"/>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51" name="Oval 1075"/>
              <p:cNvSpPr>
                <a:spLocks noChangeArrowheads="1"/>
              </p:cNvSpPr>
              <p:nvPr/>
            </p:nvSpPr>
            <p:spPr bwMode="auto">
              <a:xfrm rot="-5400000">
                <a:off x="4745" y="2591"/>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52" name="Oval 1076"/>
              <p:cNvSpPr>
                <a:spLocks noChangeArrowheads="1"/>
              </p:cNvSpPr>
              <p:nvPr/>
            </p:nvSpPr>
            <p:spPr bwMode="auto">
              <a:xfrm rot="-5400000">
                <a:off x="4691" y="2501"/>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53" name="Oval 1077"/>
              <p:cNvSpPr>
                <a:spLocks noChangeArrowheads="1"/>
              </p:cNvSpPr>
              <p:nvPr/>
            </p:nvSpPr>
            <p:spPr bwMode="auto">
              <a:xfrm rot="-5400000">
                <a:off x="4587" y="2507"/>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54" name="Oval 1078"/>
              <p:cNvSpPr>
                <a:spLocks noChangeArrowheads="1"/>
              </p:cNvSpPr>
              <p:nvPr/>
            </p:nvSpPr>
            <p:spPr bwMode="auto">
              <a:xfrm rot="-5400000">
                <a:off x="4540" y="2417"/>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55" name="Oval 1079"/>
              <p:cNvSpPr>
                <a:spLocks noChangeArrowheads="1"/>
              </p:cNvSpPr>
              <p:nvPr/>
            </p:nvSpPr>
            <p:spPr bwMode="auto">
              <a:xfrm rot="-5400000">
                <a:off x="4511" y="2513"/>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56" name="Oval 1080"/>
              <p:cNvSpPr>
                <a:spLocks noChangeArrowheads="1"/>
              </p:cNvSpPr>
              <p:nvPr/>
            </p:nvSpPr>
            <p:spPr bwMode="auto">
              <a:xfrm rot="-5400000">
                <a:off x="4577" y="2417"/>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57" name="Oval 1081"/>
              <p:cNvSpPr>
                <a:spLocks noChangeArrowheads="1"/>
              </p:cNvSpPr>
              <p:nvPr/>
            </p:nvSpPr>
            <p:spPr bwMode="auto">
              <a:xfrm rot="-5400000">
                <a:off x="4703" y="2477"/>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58" name="Oval 1082"/>
              <p:cNvSpPr>
                <a:spLocks noChangeArrowheads="1"/>
              </p:cNvSpPr>
              <p:nvPr/>
            </p:nvSpPr>
            <p:spPr bwMode="auto">
              <a:xfrm rot="-5400000">
                <a:off x="4841" y="2495"/>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59" name="Oval 1083"/>
              <p:cNvSpPr>
                <a:spLocks noChangeArrowheads="1"/>
              </p:cNvSpPr>
              <p:nvPr/>
            </p:nvSpPr>
            <p:spPr bwMode="auto">
              <a:xfrm rot="-5400000">
                <a:off x="4787" y="2405"/>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60" name="Oval 1084"/>
              <p:cNvSpPr>
                <a:spLocks noChangeArrowheads="1"/>
              </p:cNvSpPr>
              <p:nvPr/>
            </p:nvSpPr>
            <p:spPr bwMode="auto">
              <a:xfrm rot="-5400000">
                <a:off x="4511" y="2378"/>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61" name="Oval 1085"/>
              <p:cNvSpPr>
                <a:spLocks noChangeArrowheads="1"/>
              </p:cNvSpPr>
              <p:nvPr/>
            </p:nvSpPr>
            <p:spPr bwMode="auto">
              <a:xfrm rot="-5400000">
                <a:off x="4683" y="2411"/>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62" name="Oval 1086"/>
              <p:cNvSpPr>
                <a:spLocks noChangeArrowheads="1"/>
              </p:cNvSpPr>
              <p:nvPr/>
            </p:nvSpPr>
            <p:spPr bwMode="auto">
              <a:xfrm rot="-5400000">
                <a:off x="4636" y="2321"/>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63" name="Oval 1087"/>
              <p:cNvSpPr>
                <a:spLocks noChangeArrowheads="1"/>
              </p:cNvSpPr>
              <p:nvPr/>
            </p:nvSpPr>
            <p:spPr bwMode="auto">
              <a:xfrm rot="-5400000">
                <a:off x="4589" y="2507"/>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64" name="Oval 1088"/>
              <p:cNvSpPr>
                <a:spLocks noChangeArrowheads="1"/>
              </p:cNvSpPr>
              <p:nvPr/>
            </p:nvSpPr>
            <p:spPr bwMode="auto">
              <a:xfrm rot="-5400000">
                <a:off x="4577" y="2417"/>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65" name="Oval 1089"/>
              <p:cNvSpPr>
                <a:spLocks noChangeArrowheads="1"/>
              </p:cNvSpPr>
              <p:nvPr/>
            </p:nvSpPr>
            <p:spPr bwMode="auto">
              <a:xfrm rot="-5400000">
                <a:off x="4673" y="2321"/>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66" name="Oval 1090"/>
              <p:cNvSpPr>
                <a:spLocks noChangeArrowheads="1"/>
              </p:cNvSpPr>
              <p:nvPr/>
            </p:nvSpPr>
            <p:spPr bwMode="auto">
              <a:xfrm rot="-5400000">
                <a:off x="4799" y="2381"/>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67" name="Oval 1091"/>
              <p:cNvSpPr>
                <a:spLocks noChangeArrowheads="1"/>
              </p:cNvSpPr>
              <p:nvPr/>
            </p:nvSpPr>
            <p:spPr bwMode="auto">
              <a:xfrm rot="-5400000">
                <a:off x="4859" y="2525"/>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68" name="Oval 1092"/>
              <p:cNvSpPr>
                <a:spLocks noChangeArrowheads="1"/>
              </p:cNvSpPr>
              <p:nvPr/>
            </p:nvSpPr>
            <p:spPr bwMode="auto">
              <a:xfrm rot="-5400000">
                <a:off x="4505" y="2279"/>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69" name="Oval 1093"/>
              <p:cNvSpPr>
                <a:spLocks noChangeArrowheads="1"/>
              </p:cNvSpPr>
              <p:nvPr/>
            </p:nvSpPr>
            <p:spPr bwMode="auto">
              <a:xfrm rot="-5400000">
                <a:off x="4853" y="2297"/>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70" name="Oval 1094"/>
              <p:cNvSpPr>
                <a:spLocks noChangeArrowheads="1"/>
              </p:cNvSpPr>
              <p:nvPr/>
            </p:nvSpPr>
            <p:spPr bwMode="auto">
              <a:xfrm rot="-5400000">
                <a:off x="4769" y="2567"/>
                <a:ext cx="47" cy="47"/>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71" name="Line 1095"/>
              <p:cNvSpPr>
                <a:spLocks noChangeShapeType="1"/>
              </p:cNvSpPr>
              <p:nvPr/>
            </p:nvSpPr>
            <p:spPr bwMode="auto">
              <a:xfrm>
                <a:off x="4536" y="2040"/>
                <a:ext cx="102"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72" name="Line 1096"/>
              <p:cNvSpPr>
                <a:spLocks noChangeShapeType="1"/>
              </p:cNvSpPr>
              <p:nvPr/>
            </p:nvSpPr>
            <p:spPr bwMode="auto">
              <a:xfrm>
                <a:off x="4554" y="2130"/>
                <a:ext cx="96"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73" name="Line 1097"/>
              <p:cNvSpPr>
                <a:spLocks noChangeShapeType="1"/>
              </p:cNvSpPr>
              <p:nvPr/>
            </p:nvSpPr>
            <p:spPr bwMode="auto">
              <a:xfrm>
                <a:off x="4590" y="2208"/>
                <a:ext cx="90"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74" name="Line 1098"/>
              <p:cNvSpPr>
                <a:spLocks noChangeShapeType="1"/>
              </p:cNvSpPr>
              <p:nvPr/>
            </p:nvSpPr>
            <p:spPr bwMode="auto">
              <a:xfrm>
                <a:off x="4620" y="2466"/>
                <a:ext cx="168"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75" name="Line 1099"/>
              <p:cNvSpPr>
                <a:spLocks noChangeShapeType="1"/>
              </p:cNvSpPr>
              <p:nvPr/>
            </p:nvSpPr>
            <p:spPr bwMode="auto">
              <a:xfrm>
                <a:off x="4518" y="2502"/>
                <a:ext cx="90"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76" name="Line 1100"/>
              <p:cNvSpPr>
                <a:spLocks noChangeShapeType="1"/>
              </p:cNvSpPr>
              <p:nvPr/>
            </p:nvSpPr>
            <p:spPr bwMode="auto">
              <a:xfrm flipV="1">
                <a:off x="4638" y="2556"/>
                <a:ext cx="66" cy="6"/>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77" name="Line 1101"/>
              <p:cNvSpPr>
                <a:spLocks noChangeShapeType="1"/>
              </p:cNvSpPr>
              <p:nvPr/>
            </p:nvSpPr>
            <p:spPr bwMode="auto">
              <a:xfrm>
                <a:off x="4800" y="2484"/>
                <a:ext cx="108"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grpSp>
        <p:sp>
          <p:nvSpPr>
            <p:cNvPr id="281678" name="Freeform 1102"/>
            <p:cNvSpPr>
              <a:spLocks/>
            </p:cNvSpPr>
            <p:nvPr/>
          </p:nvSpPr>
          <p:spPr bwMode="auto">
            <a:xfrm>
              <a:off x="5467" y="1300"/>
              <a:ext cx="148" cy="21"/>
            </a:xfrm>
            <a:custGeom>
              <a:avLst/>
              <a:gdLst/>
              <a:ahLst/>
              <a:cxnLst>
                <a:cxn ang="0">
                  <a:pos x="0" y="6"/>
                </a:cxn>
                <a:cxn ang="0">
                  <a:pos x="33" y="9"/>
                </a:cxn>
                <a:cxn ang="0">
                  <a:pos x="78" y="18"/>
                </a:cxn>
                <a:cxn ang="0">
                  <a:pos x="105" y="9"/>
                </a:cxn>
                <a:cxn ang="0">
                  <a:pos x="138" y="18"/>
                </a:cxn>
                <a:cxn ang="0">
                  <a:pos x="156" y="12"/>
                </a:cxn>
                <a:cxn ang="0">
                  <a:pos x="162" y="30"/>
                </a:cxn>
                <a:cxn ang="0">
                  <a:pos x="243" y="18"/>
                </a:cxn>
                <a:cxn ang="0">
                  <a:pos x="267" y="30"/>
                </a:cxn>
                <a:cxn ang="0">
                  <a:pos x="294" y="18"/>
                </a:cxn>
                <a:cxn ang="0">
                  <a:pos x="321" y="15"/>
                </a:cxn>
                <a:cxn ang="0">
                  <a:pos x="363" y="18"/>
                </a:cxn>
                <a:cxn ang="0">
                  <a:pos x="402" y="27"/>
                </a:cxn>
                <a:cxn ang="0">
                  <a:pos x="429" y="30"/>
                </a:cxn>
                <a:cxn ang="0">
                  <a:pos x="441" y="21"/>
                </a:cxn>
              </a:cxnLst>
              <a:rect l="0" t="0" r="r" b="b"/>
              <a:pathLst>
                <a:path w="441" h="35">
                  <a:moveTo>
                    <a:pt x="0" y="6"/>
                  </a:moveTo>
                  <a:cubicBezTo>
                    <a:pt x="16" y="9"/>
                    <a:pt x="20" y="18"/>
                    <a:pt x="33" y="9"/>
                  </a:cubicBezTo>
                  <a:cubicBezTo>
                    <a:pt x="52" y="23"/>
                    <a:pt x="53" y="21"/>
                    <a:pt x="78" y="18"/>
                  </a:cubicBezTo>
                  <a:cubicBezTo>
                    <a:pt x="89" y="7"/>
                    <a:pt x="91" y="0"/>
                    <a:pt x="105" y="9"/>
                  </a:cubicBezTo>
                  <a:cubicBezTo>
                    <a:pt x="115" y="24"/>
                    <a:pt x="120" y="21"/>
                    <a:pt x="138" y="18"/>
                  </a:cubicBezTo>
                  <a:cubicBezTo>
                    <a:pt x="141" y="15"/>
                    <a:pt x="149" y="2"/>
                    <a:pt x="156" y="12"/>
                  </a:cubicBezTo>
                  <a:cubicBezTo>
                    <a:pt x="160" y="17"/>
                    <a:pt x="162" y="30"/>
                    <a:pt x="162" y="30"/>
                  </a:cubicBezTo>
                  <a:cubicBezTo>
                    <a:pt x="189" y="27"/>
                    <a:pt x="217" y="27"/>
                    <a:pt x="243" y="18"/>
                  </a:cubicBezTo>
                  <a:cubicBezTo>
                    <a:pt x="250" y="29"/>
                    <a:pt x="253" y="35"/>
                    <a:pt x="267" y="30"/>
                  </a:cubicBezTo>
                  <a:cubicBezTo>
                    <a:pt x="277" y="20"/>
                    <a:pt x="280" y="13"/>
                    <a:pt x="294" y="18"/>
                  </a:cubicBezTo>
                  <a:cubicBezTo>
                    <a:pt x="304" y="33"/>
                    <a:pt x="310" y="26"/>
                    <a:pt x="321" y="15"/>
                  </a:cubicBezTo>
                  <a:cubicBezTo>
                    <a:pt x="335" y="29"/>
                    <a:pt x="346" y="24"/>
                    <a:pt x="363" y="18"/>
                  </a:cubicBezTo>
                  <a:cubicBezTo>
                    <a:pt x="392" y="25"/>
                    <a:pt x="365" y="32"/>
                    <a:pt x="402" y="27"/>
                  </a:cubicBezTo>
                  <a:cubicBezTo>
                    <a:pt x="418" y="22"/>
                    <a:pt x="413" y="35"/>
                    <a:pt x="429" y="30"/>
                  </a:cubicBezTo>
                  <a:cubicBezTo>
                    <a:pt x="439" y="20"/>
                    <a:pt x="434" y="21"/>
                    <a:pt x="441" y="21"/>
                  </a:cubicBezTo>
                </a:path>
              </a:pathLst>
            </a:cu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79" name="Oval 1103"/>
            <p:cNvSpPr>
              <a:spLocks noChangeArrowheads="1"/>
            </p:cNvSpPr>
            <p:nvPr/>
          </p:nvSpPr>
          <p:spPr bwMode="auto">
            <a:xfrm>
              <a:off x="5503" y="1568"/>
              <a:ext cx="16" cy="29"/>
            </a:xfrm>
            <a:prstGeom prst="ellipse">
              <a:avLst/>
            </a:prstGeom>
            <a:solidFill>
              <a:schemeClr val="folHlink"/>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80" name="Oval 1104"/>
            <p:cNvSpPr>
              <a:spLocks noChangeArrowheads="1"/>
            </p:cNvSpPr>
            <p:nvPr/>
          </p:nvSpPr>
          <p:spPr bwMode="auto">
            <a:xfrm>
              <a:off x="5535" y="1627"/>
              <a:ext cx="16" cy="29"/>
            </a:xfrm>
            <a:prstGeom prst="ellipse">
              <a:avLst/>
            </a:prstGeom>
            <a:solidFill>
              <a:schemeClr val="folHlink"/>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81" name="Oval 1105"/>
            <p:cNvSpPr>
              <a:spLocks noChangeArrowheads="1"/>
            </p:cNvSpPr>
            <p:nvPr/>
          </p:nvSpPr>
          <p:spPr bwMode="auto">
            <a:xfrm>
              <a:off x="5567" y="1685"/>
              <a:ext cx="16" cy="29"/>
            </a:xfrm>
            <a:prstGeom prst="ellipse">
              <a:avLst/>
            </a:prstGeom>
            <a:solidFill>
              <a:schemeClr val="folHlink"/>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82" name="Oval 1106"/>
            <p:cNvSpPr>
              <a:spLocks noChangeArrowheads="1"/>
            </p:cNvSpPr>
            <p:nvPr/>
          </p:nvSpPr>
          <p:spPr bwMode="auto">
            <a:xfrm>
              <a:off x="5600" y="1743"/>
              <a:ext cx="15" cy="30"/>
            </a:xfrm>
            <a:prstGeom prst="ellipse">
              <a:avLst/>
            </a:prstGeom>
            <a:solidFill>
              <a:schemeClr val="folHlink"/>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grpSp>
      <p:grpSp>
        <p:nvGrpSpPr>
          <p:cNvPr id="281683" name="Group 1107"/>
          <p:cNvGrpSpPr>
            <a:grpSpLocks/>
          </p:cNvGrpSpPr>
          <p:nvPr/>
        </p:nvGrpSpPr>
        <p:grpSpPr bwMode="auto">
          <a:xfrm>
            <a:off x="10668001" y="6663270"/>
            <a:ext cx="1401233" cy="1485901"/>
            <a:chOff x="5040" y="3570"/>
            <a:chExt cx="662" cy="702"/>
          </a:xfrm>
        </p:grpSpPr>
        <p:sp>
          <p:nvSpPr>
            <p:cNvPr id="281684" name="Oval 1108"/>
            <p:cNvSpPr>
              <a:spLocks noChangeArrowheads="1"/>
            </p:cNvSpPr>
            <p:nvPr/>
          </p:nvSpPr>
          <p:spPr bwMode="auto">
            <a:xfrm>
              <a:off x="5227" y="3719"/>
              <a:ext cx="397" cy="169"/>
            </a:xfrm>
            <a:prstGeom prst="ellipse">
              <a:avLst/>
            </a:prstGeom>
            <a:solidFill>
              <a:srgbClr val="003366"/>
            </a:solidFill>
            <a:ln w="127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85" name="Oval 1109"/>
            <p:cNvSpPr>
              <a:spLocks noChangeArrowheads="1"/>
            </p:cNvSpPr>
            <p:nvPr/>
          </p:nvSpPr>
          <p:spPr bwMode="auto">
            <a:xfrm>
              <a:off x="5227" y="4103"/>
              <a:ext cx="397" cy="169"/>
            </a:xfrm>
            <a:prstGeom prst="ellipse">
              <a:avLst/>
            </a:prstGeom>
            <a:solidFill>
              <a:srgbClr val="003366"/>
            </a:solidFill>
            <a:ln w="127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86" name="Rectangle 1110" descr="Newsprint"/>
            <p:cNvSpPr>
              <a:spLocks noChangeArrowheads="1"/>
            </p:cNvSpPr>
            <p:nvPr/>
          </p:nvSpPr>
          <p:spPr bwMode="auto">
            <a:xfrm>
              <a:off x="5227" y="3802"/>
              <a:ext cx="397" cy="394"/>
            </a:xfrm>
            <a:prstGeom prst="rect">
              <a:avLst/>
            </a:prstGeom>
            <a:blipFill dpi="0" rotWithShape="0">
              <a:blip r:embed="rId3" cstate="print"/>
              <a:srcRect/>
              <a:tile tx="0" ty="0" sx="100000" sy="100000" flip="none" algn="tl"/>
            </a:blipFill>
            <a:ln w="12700">
              <a:solidFill>
                <a:srgbClr val="003366"/>
              </a:solidFill>
              <a:miter lim="800000"/>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87" name="Line 1111"/>
            <p:cNvSpPr>
              <a:spLocks noChangeShapeType="1"/>
            </p:cNvSpPr>
            <p:nvPr/>
          </p:nvSpPr>
          <p:spPr bwMode="auto">
            <a:xfrm flipV="1">
              <a:off x="5553" y="3606"/>
              <a:ext cx="1" cy="147"/>
            </a:xfrm>
            <a:prstGeom prst="line">
              <a:avLst/>
            </a:prstGeom>
            <a:noFill/>
            <a:ln w="12700">
              <a:solidFill>
                <a:schemeClr val="bg1"/>
              </a:solidFill>
              <a:round/>
              <a:headEnd type="none" w="sm" len="sm"/>
              <a:tailEnd type="stealth" w="med" len="med"/>
            </a:ln>
            <a:effectLst/>
          </p:spPr>
          <p:txBody>
            <a:bodyP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88" name="Line 1112"/>
            <p:cNvSpPr>
              <a:spLocks noChangeShapeType="1"/>
            </p:cNvSpPr>
            <p:nvPr/>
          </p:nvSpPr>
          <p:spPr bwMode="auto">
            <a:xfrm>
              <a:off x="5091" y="4148"/>
              <a:ext cx="120" cy="1"/>
            </a:xfrm>
            <a:prstGeom prst="line">
              <a:avLst/>
            </a:prstGeom>
            <a:noFill/>
            <a:ln w="12700">
              <a:solidFill>
                <a:schemeClr val="bg1"/>
              </a:solidFill>
              <a:round/>
              <a:headEnd type="none" w="sm" len="sm"/>
              <a:tailEnd type="stealth" w="med" len="med"/>
            </a:ln>
            <a:effectLst/>
          </p:spPr>
          <p:txBody>
            <a:bodyPr/>
            <a:lstStyle/>
            <a:p>
              <a:pPr defTabSz="1219170" fontAlgn="base">
                <a:spcBef>
                  <a:spcPct val="0"/>
                </a:spcBef>
                <a:spcAft>
                  <a:spcPct val="0"/>
                </a:spcAft>
              </a:pPr>
              <a:endParaRPr lang="en-US" sz="2400">
                <a:solidFill>
                  <a:srgbClr val="000000"/>
                </a:solidFill>
                <a:latin typeface="Arial" pitchFamily="34" charset="0"/>
                <a:cs typeface="Arial"/>
              </a:endParaRPr>
            </a:p>
          </p:txBody>
        </p:sp>
        <p:grpSp>
          <p:nvGrpSpPr>
            <p:cNvPr id="281689" name="Group 1113"/>
            <p:cNvGrpSpPr>
              <a:grpSpLocks/>
            </p:cNvGrpSpPr>
            <p:nvPr/>
          </p:nvGrpSpPr>
          <p:grpSpPr bwMode="auto">
            <a:xfrm>
              <a:off x="5313" y="3583"/>
              <a:ext cx="229" cy="403"/>
              <a:chOff x="459" y="481"/>
              <a:chExt cx="325" cy="450"/>
            </a:xfrm>
          </p:grpSpPr>
          <p:sp>
            <p:nvSpPr>
              <p:cNvPr id="281690" name="Oval 1114"/>
              <p:cNvSpPr>
                <a:spLocks noChangeArrowheads="1"/>
              </p:cNvSpPr>
              <p:nvPr/>
            </p:nvSpPr>
            <p:spPr bwMode="auto">
              <a:xfrm>
                <a:off x="459" y="888"/>
                <a:ext cx="163" cy="43"/>
              </a:xfrm>
              <a:prstGeom prst="ellipse">
                <a:avLst/>
              </a:prstGeom>
              <a:solidFill>
                <a:srgbClr val="FFFFFF"/>
              </a:solidFill>
              <a:ln w="12700">
                <a:solidFill>
                  <a:srgbClr val="000000"/>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91" name="Oval 1115"/>
              <p:cNvSpPr>
                <a:spLocks noChangeArrowheads="1"/>
              </p:cNvSpPr>
              <p:nvPr/>
            </p:nvSpPr>
            <p:spPr bwMode="auto">
              <a:xfrm>
                <a:off x="622" y="888"/>
                <a:ext cx="162" cy="43"/>
              </a:xfrm>
              <a:prstGeom prst="ellipse">
                <a:avLst/>
              </a:prstGeom>
              <a:solidFill>
                <a:srgbClr val="FFFFFF"/>
              </a:solidFill>
              <a:ln w="12700">
                <a:solidFill>
                  <a:srgbClr val="000000"/>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92" name="Line 1116"/>
              <p:cNvSpPr>
                <a:spLocks noChangeShapeType="1"/>
              </p:cNvSpPr>
              <p:nvPr/>
            </p:nvSpPr>
            <p:spPr bwMode="auto">
              <a:xfrm flipV="1">
                <a:off x="622" y="481"/>
                <a:ext cx="0" cy="433"/>
              </a:xfrm>
              <a:prstGeom prst="line">
                <a:avLst/>
              </a:prstGeom>
              <a:noFill/>
              <a:ln w="38100" cmpd="dbl">
                <a:solidFill>
                  <a:srgbClr val="000000"/>
                </a:solidFill>
                <a:round/>
                <a:headEnd type="none" w="sm" len="sm"/>
                <a:tailEnd type="none" w="sm" len="sm"/>
              </a:ln>
              <a:effectLst/>
            </p:spPr>
            <p:txBody>
              <a:bodyPr/>
              <a:lstStyle/>
              <a:p>
                <a:pPr defTabSz="1219170" fontAlgn="base">
                  <a:spcBef>
                    <a:spcPct val="0"/>
                  </a:spcBef>
                  <a:spcAft>
                    <a:spcPct val="0"/>
                  </a:spcAft>
                </a:pPr>
                <a:endParaRPr lang="en-US" sz="2400">
                  <a:solidFill>
                    <a:srgbClr val="000000"/>
                  </a:solidFill>
                  <a:latin typeface="Arial" pitchFamily="34" charset="0"/>
                  <a:cs typeface="Arial"/>
                </a:endParaRPr>
              </a:p>
            </p:txBody>
          </p:sp>
        </p:grpSp>
        <p:sp>
          <p:nvSpPr>
            <p:cNvPr id="281693" name="Text Box 1117"/>
            <p:cNvSpPr txBox="1">
              <a:spLocks noChangeArrowheads="1"/>
            </p:cNvSpPr>
            <p:nvPr/>
          </p:nvSpPr>
          <p:spPr bwMode="auto">
            <a:xfrm>
              <a:off x="5520" y="3570"/>
              <a:ext cx="182" cy="160"/>
            </a:xfrm>
            <a:prstGeom prst="rect">
              <a:avLst/>
            </a:prstGeom>
            <a:noFill/>
            <a:ln w="9525">
              <a:noFill/>
              <a:miter lim="800000"/>
              <a:headEnd/>
              <a:tailEnd/>
            </a:ln>
            <a:effectLst/>
          </p:spPr>
          <p:txBody>
            <a:bodyPr>
              <a:spAutoFit/>
            </a:bodyPr>
            <a:lstStyle/>
            <a:p>
              <a:pPr defTabSz="1219170" eaLnBrk="0" fontAlgn="base" hangingPunct="0">
                <a:spcBef>
                  <a:spcPct val="0"/>
                </a:spcBef>
                <a:spcAft>
                  <a:spcPct val="0"/>
                </a:spcAft>
              </a:pPr>
              <a:r>
                <a:rPr lang="en-US" sz="1600" b="1" dirty="0">
                  <a:solidFill>
                    <a:srgbClr val="000000"/>
                  </a:solidFill>
                  <a:latin typeface="Palatino" pitchFamily="18" charset="0"/>
                  <a:cs typeface="Arial" pitchFamily="34" charset="0"/>
                </a:rPr>
                <a:t>G</a:t>
              </a:r>
            </a:p>
          </p:txBody>
        </p:sp>
        <p:sp>
          <p:nvSpPr>
            <p:cNvPr id="281694" name="Text Box 1118"/>
            <p:cNvSpPr txBox="1">
              <a:spLocks noChangeArrowheads="1"/>
            </p:cNvSpPr>
            <p:nvPr/>
          </p:nvSpPr>
          <p:spPr bwMode="auto">
            <a:xfrm>
              <a:off x="5040" y="4080"/>
              <a:ext cx="144" cy="160"/>
            </a:xfrm>
            <a:prstGeom prst="rect">
              <a:avLst/>
            </a:prstGeom>
            <a:noFill/>
            <a:ln w="9525">
              <a:noFill/>
              <a:miter lim="800000"/>
              <a:headEnd/>
              <a:tailEnd/>
            </a:ln>
            <a:effectLst/>
          </p:spPr>
          <p:txBody>
            <a:bodyPr>
              <a:spAutoFit/>
            </a:bodyPr>
            <a:lstStyle/>
            <a:p>
              <a:pPr defTabSz="1219170" eaLnBrk="0" fontAlgn="base" hangingPunct="0">
                <a:spcBef>
                  <a:spcPct val="0"/>
                </a:spcBef>
                <a:spcAft>
                  <a:spcPct val="0"/>
                </a:spcAft>
              </a:pPr>
              <a:r>
                <a:rPr lang="en-US" sz="1600" b="1" dirty="0">
                  <a:solidFill>
                    <a:srgbClr val="000000"/>
                  </a:solidFill>
                  <a:latin typeface="Palatino" pitchFamily="18" charset="0"/>
                  <a:cs typeface="Arial" pitchFamily="34" charset="0"/>
                </a:rPr>
                <a:t>G</a:t>
              </a:r>
            </a:p>
          </p:txBody>
        </p:sp>
        <p:sp>
          <p:nvSpPr>
            <p:cNvPr id="281695" name="Text Box 1119"/>
            <p:cNvSpPr txBox="1">
              <a:spLocks noChangeArrowheads="1"/>
            </p:cNvSpPr>
            <p:nvPr/>
          </p:nvSpPr>
          <p:spPr bwMode="auto">
            <a:xfrm>
              <a:off x="5335" y="4040"/>
              <a:ext cx="254" cy="160"/>
            </a:xfrm>
            <a:prstGeom prst="rect">
              <a:avLst/>
            </a:prstGeom>
            <a:noFill/>
            <a:ln w="9525">
              <a:noFill/>
              <a:miter lim="800000"/>
              <a:headEnd/>
              <a:tailEnd/>
            </a:ln>
            <a:effectLst/>
          </p:spPr>
          <p:txBody>
            <a:bodyPr wrap="none">
              <a:spAutoFit/>
            </a:bodyPr>
            <a:lstStyle/>
            <a:p>
              <a:pPr defTabSz="1219170" eaLnBrk="0" fontAlgn="base" hangingPunct="0">
                <a:spcBef>
                  <a:spcPct val="0"/>
                </a:spcBef>
                <a:spcAft>
                  <a:spcPct val="0"/>
                </a:spcAft>
              </a:pPr>
              <a:r>
                <a:rPr lang="en-US" sz="1600" b="1">
                  <a:solidFill>
                    <a:srgbClr val="000000"/>
                  </a:solidFill>
                  <a:latin typeface="Palatino" pitchFamily="18" charset="0"/>
                  <a:cs typeface="Arial" pitchFamily="34" charset="0"/>
                </a:rPr>
                <a:t>L+S</a:t>
              </a:r>
            </a:p>
          </p:txBody>
        </p:sp>
      </p:grpSp>
      <p:grpSp>
        <p:nvGrpSpPr>
          <p:cNvPr id="281696" name="Group 1120"/>
          <p:cNvGrpSpPr>
            <a:grpSpLocks/>
          </p:cNvGrpSpPr>
          <p:nvPr/>
        </p:nvGrpSpPr>
        <p:grpSpPr bwMode="auto">
          <a:xfrm>
            <a:off x="10977038" y="3983568"/>
            <a:ext cx="960967" cy="2290234"/>
            <a:chOff x="5277" y="1192"/>
            <a:chExt cx="454" cy="1082"/>
          </a:xfrm>
        </p:grpSpPr>
        <p:sp>
          <p:nvSpPr>
            <p:cNvPr id="281697" name="Text Box 1121"/>
            <p:cNvSpPr txBox="1">
              <a:spLocks noChangeArrowheads="1"/>
            </p:cNvSpPr>
            <p:nvPr/>
          </p:nvSpPr>
          <p:spPr bwMode="auto">
            <a:xfrm>
              <a:off x="5396" y="1192"/>
              <a:ext cx="168" cy="160"/>
            </a:xfrm>
            <a:prstGeom prst="rect">
              <a:avLst/>
            </a:prstGeom>
            <a:noFill/>
            <a:ln w="9525">
              <a:noFill/>
              <a:miter lim="800000"/>
              <a:headEnd/>
              <a:tailEnd/>
            </a:ln>
            <a:effectLst/>
          </p:spPr>
          <p:txBody>
            <a:bodyPr wrap="none">
              <a:spAutoFit/>
            </a:bodyPr>
            <a:lstStyle/>
            <a:p>
              <a:pPr defTabSz="1219170" eaLnBrk="0" fontAlgn="base" hangingPunct="0">
                <a:spcBef>
                  <a:spcPct val="0"/>
                </a:spcBef>
                <a:spcAft>
                  <a:spcPct val="0"/>
                </a:spcAft>
              </a:pPr>
              <a:r>
                <a:rPr lang="en-US" sz="1600" b="1">
                  <a:solidFill>
                    <a:srgbClr val="000000"/>
                  </a:solidFill>
                  <a:latin typeface="Palatino" pitchFamily="18" charset="0"/>
                  <a:cs typeface="Arial" pitchFamily="34" charset="0"/>
                </a:rPr>
                <a:t>G</a:t>
              </a:r>
            </a:p>
          </p:txBody>
        </p:sp>
        <p:sp>
          <p:nvSpPr>
            <p:cNvPr id="281698" name="Oval 1122"/>
            <p:cNvSpPr>
              <a:spLocks noChangeArrowheads="1"/>
            </p:cNvSpPr>
            <p:nvPr/>
          </p:nvSpPr>
          <p:spPr bwMode="auto">
            <a:xfrm>
              <a:off x="5408" y="1959"/>
              <a:ext cx="152" cy="122"/>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699" name="Oval 1123"/>
            <p:cNvSpPr>
              <a:spLocks noChangeArrowheads="1"/>
            </p:cNvSpPr>
            <p:nvPr/>
          </p:nvSpPr>
          <p:spPr bwMode="auto">
            <a:xfrm>
              <a:off x="5408" y="1360"/>
              <a:ext cx="152" cy="123"/>
            </a:xfrm>
            <a:prstGeom prst="ellipse">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00" name="AutoShape 1124"/>
            <p:cNvSpPr>
              <a:spLocks noChangeArrowheads="1"/>
            </p:cNvSpPr>
            <p:nvPr/>
          </p:nvSpPr>
          <p:spPr bwMode="auto">
            <a:xfrm>
              <a:off x="5406" y="1392"/>
              <a:ext cx="157" cy="652"/>
            </a:xfrm>
            <a:prstGeom prst="roundRect">
              <a:avLst>
                <a:gd name="adj" fmla="val 16667"/>
              </a:avLst>
            </a:prstGeom>
            <a:solidFill>
              <a:schemeClr val="bg1"/>
            </a:solid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01" name="Line 1125"/>
            <p:cNvSpPr>
              <a:spLocks noChangeShapeType="1"/>
            </p:cNvSpPr>
            <p:nvPr/>
          </p:nvSpPr>
          <p:spPr bwMode="auto">
            <a:xfrm>
              <a:off x="5405" y="1413"/>
              <a:ext cx="0" cy="61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02" name="Line 1126"/>
            <p:cNvSpPr>
              <a:spLocks noChangeShapeType="1"/>
            </p:cNvSpPr>
            <p:nvPr/>
          </p:nvSpPr>
          <p:spPr bwMode="auto">
            <a:xfrm>
              <a:off x="5560" y="1422"/>
              <a:ext cx="0" cy="609"/>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03" name="Rectangle 1127" descr="Granite"/>
            <p:cNvSpPr>
              <a:spLocks noChangeArrowheads="1"/>
            </p:cNvSpPr>
            <p:nvPr/>
          </p:nvSpPr>
          <p:spPr bwMode="auto">
            <a:xfrm>
              <a:off x="5405" y="1496"/>
              <a:ext cx="155" cy="453"/>
            </a:xfrm>
            <a:prstGeom prst="rect">
              <a:avLst/>
            </a:prstGeom>
            <a:blipFill dpi="0" rotWithShape="0">
              <a:blip r:embed="rId4" cstate="print"/>
              <a:srcRect/>
              <a:tile tx="0" ty="0" sx="100000" sy="100000" flip="none" algn="tl"/>
            </a:blipFill>
            <a:ln w="9525">
              <a:solidFill>
                <a:srgbClr val="003366"/>
              </a:solidFill>
              <a:miter lim="800000"/>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04" name="Rectangle 1128"/>
            <p:cNvSpPr>
              <a:spLocks noChangeArrowheads="1"/>
            </p:cNvSpPr>
            <p:nvPr/>
          </p:nvSpPr>
          <p:spPr bwMode="auto">
            <a:xfrm>
              <a:off x="5405" y="1945"/>
              <a:ext cx="17" cy="21"/>
            </a:xfrm>
            <a:prstGeom prst="rect">
              <a:avLst/>
            </a:prstGeom>
            <a:solidFill>
              <a:schemeClr val="bg1"/>
            </a:solidFill>
            <a:ln w="9525">
              <a:solidFill>
                <a:srgbClr val="003366"/>
              </a:solidFill>
              <a:miter lim="800000"/>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05" name="Rectangle 1129"/>
            <p:cNvSpPr>
              <a:spLocks noChangeArrowheads="1"/>
            </p:cNvSpPr>
            <p:nvPr/>
          </p:nvSpPr>
          <p:spPr bwMode="auto">
            <a:xfrm>
              <a:off x="5434" y="1945"/>
              <a:ext cx="16" cy="21"/>
            </a:xfrm>
            <a:prstGeom prst="rect">
              <a:avLst/>
            </a:prstGeom>
            <a:solidFill>
              <a:schemeClr val="bg1"/>
            </a:solidFill>
            <a:ln w="9525">
              <a:solidFill>
                <a:srgbClr val="003366"/>
              </a:solidFill>
              <a:miter lim="800000"/>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06" name="Rectangle 1130"/>
            <p:cNvSpPr>
              <a:spLocks noChangeArrowheads="1"/>
            </p:cNvSpPr>
            <p:nvPr/>
          </p:nvSpPr>
          <p:spPr bwMode="auto">
            <a:xfrm>
              <a:off x="5463" y="1945"/>
              <a:ext cx="16" cy="21"/>
            </a:xfrm>
            <a:prstGeom prst="rect">
              <a:avLst/>
            </a:prstGeom>
            <a:solidFill>
              <a:schemeClr val="bg1"/>
            </a:solidFill>
            <a:ln w="9525">
              <a:solidFill>
                <a:srgbClr val="003366"/>
              </a:solidFill>
              <a:miter lim="800000"/>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07" name="Rectangle 1131"/>
            <p:cNvSpPr>
              <a:spLocks noChangeArrowheads="1"/>
            </p:cNvSpPr>
            <p:nvPr/>
          </p:nvSpPr>
          <p:spPr bwMode="auto">
            <a:xfrm>
              <a:off x="5490" y="1945"/>
              <a:ext cx="16" cy="21"/>
            </a:xfrm>
            <a:prstGeom prst="rect">
              <a:avLst/>
            </a:prstGeom>
            <a:solidFill>
              <a:schemeClr val="bg1"/>
            </a:solidFill>
            <a:ln w="9525">
              <a:solidFill>
                <a:srgbClr val="003366"/>
              </a:solidFill>
              <a:miter lim="800000"/>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08" name="Rectangle 1132"/>
            <p:cNvSpPr>
              <a:spLocks noChangeArrowheads="1"/>
            </p:cNvSpPr>
            <p:nvPr/>
          </p:nvSpPr>
          <p:spPr bwMode="auto">
            <a:xfrm>
              <a:off x="5517" y="1949"/>
              <a:ext cx="16" cy="20"/>
            </a:xfrm>
            <a:prstGeom prst="rect">
              <a:avLst/>
            </a:prstGeom>
            <a:solidFill>
              <a:schemeClr val="bg1"/>
            </a:solidFill>
            <a:ln w="9525">
              <a:solidFill>
                <a:srgbClr val="003366"/>
              </a:solidFill>
              <a:miter lim="800000"/>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09" name="Rectangle 1133"/>
            <p:cNvSpPr>
              <a:spLocks noChangeArrowheads="1"/>
            </p:cNvSpPr>
            <p:nvPr/>
          </p:nvSpPr>
          <p:spPr bwMode="auto">
            <a:xfrm>
              <a:off x="5542" y="1951"/>
              <a:ext cx="15" cy="21"/>
            </a:xfrm>
            <a:prstGeom prst="rect">
              <a:avLst/>
            </a:prstGeom>
            <a:solidFill>
              <a:schemeClr val="bg1"/>
            </a:solidFill>
            <a:ln w="9525">
              <a:solidFill>
                <a:srgbClr val="003366"/>
              </a:solidFill>
              <a:miter lim="800000"/>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10" name="Rectangle 1134"/>
            <p:cNvSpPr>
              <a:spLocks noChangeArrowheads="1"/>
            </p:cNvSpPr>
            <p:nvPr/>
          </p:nvSpPr>
          <p:spPr bwMode="auto">
            <a:xfrm>
              <a:off x="5366" y="1975"/>
              <a:ext cx="39" cy="21"/>
            </a:xfrm>
            <a:prstGeom prst="rect">
              <a:avLst/>
            </a:prstGeom>
            <a:solidFill>
              <a:schemeClr val="bg1"/>
            </a:solidFill>
            <a:ln w="9525">
              <a:solidFill>
                <a:srgbClr val="003366"/>
              </a:solidFill>
              <a:miter lim="800000"/>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11" name="Line 1135"/>
            <p:cNvSpPr>
              <a:spLocks noChangeShapeType="1"/>
            </p:cNvSpPr>
            <p:nvPr/>
          </p:nvSpPr>
          <p:spPr bwMode="auto">
            <a:xfrm>
              <a:off x="5416" y="2032"/>
              <a:ext cx="5"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12" name="Line 1136"/>
            <p:cNvSpPr>
              <a:spLocks noChangeShapeType="1"/>
            </p:cNvSpPr>
            <p:nvPr/>
          </p:nvSpPr>
          <p:spPr bwMode="auto">
            <a:xfrm>
              <a:off x="5441" y="2033"/>
              <a:ext cx="11"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13" name="Line 1137"/>
            <p:cNvSpPr>
              <a:spLocks noChangeShapeType="1"/>
            </p:cNvSpPr>
            <p:nvPr/>
          </p:nvSpPr>
          <p:spPr bwMode="auto">
            <a:xfrm>
              <a:off x="5426" y="2042"/>
              <a:ext cx="18"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14" name="Line 1138"/>
            <p:cNvSpPr>
              <a:spLocks noChangeShapeType="1"/>
            </p:cNvSpPr>
            <p:nvPr/>
          </p:nvSpPr>
          <p:spPr bwMode="auto">
            <a:xfrm>
              <a:off x="5457" y="2055"/>
              <a:ext cx="27"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15" name="Line 1139"/>
            <p:cNvSpPr>
              <a:spLocks noChangeShapeType="1"/>
            </p:cNvSpPr>
            <p:nvPr/>
          </p:nvSpPr>
          <p:spPr bwMode="auto">
            <a:xfrm>
              <a:off x="5464" y="2042"/>
              <a:ext cx="7"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16" name="Line 1140"/>
            <p:cNvSpPr>
              <a:spLocks noChangeShapeType="1"/>
            </p:cNvSpPr>
            <p:nvPr/>
          </p:nvSpPr>
          <p:spPr bwMode="auto">
            <a:xfrm>
              <a:off x="5480" y="2063"/>
              <a:ext cx="16"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17" name="Line 1141"/>
            <p:cNvSpPr>
              <a:spLocks noChangeShapeType="1"/>
            </p:cNvSpPr>
            <p:nvPr/>
          </p:nvSpPr>
          <p:spPr bwMode="auto">
            <a:xfrm>
              <a:off x="5484" y="2046"/>
              <a:ext cx="20"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18" name="Line 1142"/>
            <p:cNvSpPr>
              <a:spLocks noChangeShapeType="1"/>
            </p:cNvSpPr>
            <p:nvPr/>
          </p:nvSpPr>
          <p:spPr bwMode="auto">
            <a:xfrm>
              <a:off x="5510" y="2035"/>
              <a:ext cx="18" cy="1"/>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19" name="Line 1143"/>
            <p:cNvSpPr>
              <a:spLocks noChangeShapeType="1"/>
            </p:cNvSpPr>
            <p:nvPr/>
          </p:nvSpPr>
          <p:spPr bwMode="auto">
            <a:xfrm>
              <a:off x="5473" y="2038"/>
              <a:ext cx="18"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20" name="Line 1144"/>
            <p:cNvSpPr>
              <a:spLocks noChangeShapeType="1"/>
            </p:cNvSpPr>
            <p:nvPr/>
          </p:nvSpPr>
          <p:spPr bwMode="auto">
            <a:xfrm>
              <a:off x="5504" y="2057"/>
              <a:ext cx="9"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21" name="Line 1145"/>
            <p:cNvSpPr>
              <a:spLocks noChangeShapeType="1"/>
            </p:cNvSpPr>
            <p:nvPr/>
          </p:nvSpPr>
          <p:spPr bwMode="auto">
            <a:xfrm>
              <a:off x="5432" y="2053"/>
              <a:ext cx="7"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22" name="Line 1146"/>
            <p:cNvSpPr>
              <a:spLocks noChangeShapeType="1"/>
            </p:cNvSpPr>
            <p:nvPr/>
          </p:nvSpPr>
          <p:spPr bwMode="auto">
            <a:xfrm>
              <a:off x="5520" y="2048"/>
              <a:ext cx="13"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23" name="Rectangle 1147"/>
            <p:cNvSpPr>
              <a:spLocks noChangeArrowheads="1"/>
            </p:cNvSpPr>
            <p:nvPr/>
          </p:nvSpPr>
          <p:spPr bwMode="auto">
            <a:xfrm>
              <a:off x="5550" y="1407"/>
              <a:ext cx="55" cy="21"/>
            </a:xfrm>
            <a:prstGeom prst="rect">
              <a:avLst/>
            </a:prstGeom>
            <a:solidFill>
              <a:schemeClr val="bg1"/>
            </a:solidFill>
            <a:ln w="9525">
              <a:solidFill>
                <a:srgbClr val="003366"/>
              </a:solidFill>
              <a:miter lim="800000"/>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24" name="Rectangle 1148"/>
            <p:cNvSpPr>
              <a:spLocks noChangeArrowheads="1"/>
            </p:cNvSpPr>
            <p:nvPr/>
          </p:nvSpPr>
          <p:spPr bwMode="auto">
            <a:xfrm>
              <a:off x="5471" y="1321"/>
              <a:ext cx="17" cy="39"/>
            </a:xfrm>
            <a:prstGeom prst="rect">
              <a:avLst/>
            </a:prstGeom>
            <a:solidFill>
              <a:schemeClr val="bg1"/>
            </a:solidFill>
            <a:ln w="9525">
              <a:solidFill>
                <a:srgbClr val="003366"/>
              </a:solidFill>
              <a:miter lim="800000"/>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25" name="Rectangle 1149"/>
            <p:cNvSpPr>
              <a:spLocks noChangeArrowheads="1"/>
            </p:cNvSpPr>
            <p:nvPr/>
          </p:nvSpPr>
          <p:spPr bwMode="auto">
            <a:xfrm>
              <a:off x="5470" y="2052"/>
              <a:ext cx="16" cy="64"/>
            </a:xfrm>
            <a:prstGeom prst="rect">
              <a:avLst/>
            </a:prstGeom>
            <a:solidFill>
              <a:schemeClr val="bg1"/>
            </a:solidFill>
            <a:ln w="9525">
              <a:solidFill>
                <a:srgbClr val="003366"/>
              </a:solidFill>
              <a:miter lim="800000"/>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26" name="Line 1150"/>
            <p:cNvSpPr>
              <a:spLocks noChangeShapeType="1"/>
            </p:cNvSpPr>
            <p:nvPr/>
          </p:nvSpPr>
          <p:spPr bwMode="auto">
            <a:xfrm>
              <a:off x="5417" y="2014"/>
              <a:ext cx="24"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27" name="Line 1151"/>
            <p:cNvSpPr>
              <a:spLocks noChangeShapeType="1"/>
            </p:cNvSpPr>
            <p:nvPr/>
          </p:nvSpPr>
          <p:spPr bwMode="auto">
            <a:xfrm>
              <a:off x="5412" y="1994"/>
              <a:ext cx="21"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28" name="Line 1152"/>
            <p:cNvSpPr>
              <a:spLocks noChangeShapeType="1"/>
            </p:cNvSpPr>
            <p:nvPr/>
          </p:nvSpPr>
          <p:spPr bwMode="auto">
            <a:xfrm>
              <a:off x="5443" y="2003"/>
              <a:ext cx="22"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29" name="Line 1153"/>
            <p:cNvSpPr>
              <a:spLocks noChangeShapeType="1"/>
            </p:cNvSpPr>
            <p:nvPr/>
          </p:nvSpPr>
          <p:spPr bwMode="auto">
            <a:xfrm>
              <a:off x="5530" y="2025"/>
              <a:ext cx="19"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30" name="Line 1154"/>
            <p:cNvSpPr>
              <a:spLocks noChangeShapeType="1"/>
            </p:cNvSpPr>
            <p:nvPr/>
          </p:nvSpPr>
          <p:spPr bwMode="auto">
            <a:xfrm>
              <a:off x="5520" y="2010"/>
              <a:ext cx="12"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31" name="Line 1155"/>
            <p:cNvSpPr>
              <a:spLocks noChangeShapeType="1"/>
            </p:cNvSpPr>
            <p:nvPr/>
          </p:nvSpPr>
          <p:spPr bwMode="auto">
            <a:xfrm>
              <a:off x="5479" y="2007"/>
              <a:ext cx="22" cy="1"/>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32" name="Line 1156"/>
            <p:cNvSpPr>
              <a:spLocks noChangeShapeType="1"/>
            </p:cNvSpPr>
            <p:nvPr/>
          </p:nvSpPr>
          <p:spPr bwMode="auto">
            <a:xfrm>
              <a:off x="5433" y="1979"/>
              <a:ext cx="23"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33" name="Line 1157"/>
            <p:cNvSpPr>
              <a:spLocks noChangeShapeType="1"/>
            </p:cNvSpPr>
            <p:nvPr/>
          </p:nvSpPr>
          <p:spPr bwMode="auto">
            <a:xfrm>
              <a:off x="5410" y="1976"/>
              <a:ext cx="7"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34" name="Line 1158"/>
            <p:cNvSpPr>
              <a:spLocks noChangeShapeType="1"/>
            </p:cNvSpPr>
            <p:nvPr/>
          </p:nvSpPr>
          <p:spPr bwMode="auto">
            <a:xfrm>
              <a:off x="5459" y="1991"/>
              <a:ext cx="15"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35" name="Line 1159"/>
            <p:cNvSpPr>
              <a:spLocks noChangeShapeType="1"/>
            </p:cNvSpPr>
            <p:nvPr/>
          </p:nvSpPr>
          <p:spPr bwMode="auto">
            <a:xfrm>
              <a:off x="5481" y="1980"/>
              <a:ext cx="16"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36" name="Line 1160"/>
            <p:cNvSpPr>
              <a:spLocks noChangeShapeType="1"/>
            </p:cNvSpPr>
            <p:nvPr/>
          </p:nvSpPr>
          <p:spPr bwMode="auto">
            <a:xfrm>
              <a:off x="5498" y="1995"/>
              <a:ext cx="17"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37" name="Line 1161"/>
            <p:cNvSpPr>
              <a:spLocks noChangeShapeType="1"/>
            </p:cNvSpPr>
            <p:nvPr/>
          </p:nvSpPr>
          <p:spPr bwMode="auto">
            <a:xfrm>
              <a:off x="5536" y="1990"/>
              <a:ext cx="14"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38" name="Line 1162"/>
            <p:cNvSpPr>
              <a:spLocks noChangeShapeType="1"/>
            </p:cNvSpPr>
            <p:nvPr/>
          </p:nvSpPr>
          <p:spPr bwMode="auto">
            <a:xfrm>
              <a:off x="5518" y="1977"/>
              <a:ext cx="18" cy="2"/>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39" name="Line 1163"/>
            <p:cNvSpPr>
              <a:spLocks noChangeShapeType="1"/>
            </p:cNvSpPr>
            <p:nvPr/>
          </p:nvSpPr>
          <p:spPr bwMode="auto">
            <a:xfrm flipH="1" flipV="1">
              <a:off x="5441" y="2019"/>
              <a:ext cx="29" cy="33"/>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40" name="Line 1164"/>
            <p:cNvSpPr>
              <a:spLocks noChangeShapeType="1"/>
            </p:cNvSpPr>
            <p:nvPr/>
          </p:nvSpPr>
          <p:spPr bwMode="auto">
            <a:xfrm flipV="1">
              <a:off x="5487" y="2021"/>
              <a:ext cx="26" cy="32"/>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41" name="Line 1165"/>
            <p:cNvSpPr>
              <a:spLocks noChangeShapeType="1"/>
            </p:cNvSpPr>
            <p:nvPr/>
          </p:nvSpPr>
          <p:spPr bwMode="auto">
            <a:xfrm>
              <a:off x="5452" y="2018"/>
              <a:ext cx="7"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42" name="Line 1166"/>
            <p:cNvSpPr>
              <a:spLocks noChangeShapeType="1"/>
            </p:cNvSpPr>
            <p:nvPr/>
          </p:nvSpPr>
          <p:spPr bwMode="auto">
            <a:xfrm>
              <a:off x="5470" y="2018"/>
              <a:ext cx="7"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43" name="Line 1167"/>
            <p:cNvSpPr>
              <a:spLocks noChangeShapeType="1"/>
            </p:cNvSpPr>
            <p:nvPr/>
          </p:nvSpPr>
          <p:spPr bwMode="auto">
            <a:xfrm>
              <a:off x="5491" y="2018"/>
              <a:ext cx="9"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44" name="Line 1168"/>
            <p:cNvSpPr>
              <a:spLocks noChangeShapeType="1"/>
            </p:cNvSpPr>
            <p:nvPr/>
          </p:nvSpPr>
          <p:spPr bwMode="auto">
            <a:xfrm>
              <a:off x="5506" y="2018"/>
              <a:ext cx="7"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45" name="Oval 1169"/>
            <p:cNvSpPr>
              <a:spLocks noChangeArrowheads="1"/>
            </p:cNvSpPr>
            <p:nvPr/>
          </p:nvSpPr>
          <p:spPr bwMode="auto">
            <a:xfrm>
              <a:off x="5441" y="1987"/>
              <a:ext cx="16" cy="20"/>
            </a:xfrm>
            <a:prstGeom prst="ellips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46" name="Oval 1170"/>
            <p:cNvSpPr>
              <a:spLocks noChangeArrowheads="1"/>
            </p:cNvSpPr>
            <p:nvPr/>
          </p:nvSpPr>
          <p:spPr bwMode="auto">
            <a:xfrm>
              <a:off x="5488" y="1992"/>
              <a:ext cx="17" cy="21"/>
            </a:xfrm>
            <a:prstGeom prst="ellips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47" name="Oval 1171"/>
            <p:cNvSpPr>
              <a:spLocks noChangeArrowheads="1"/>
            </p:cNvSpPr>
            <p:nvPr/>
          </p:nvSpPr>
          <p:spPr bwMode="auto">
            <a:xfrm>
              <a:off x="5469" y="1983"/>
              <a:ext cx="16" cy="21"/>
            </a:xfrm>
            <a:prstGeom prst="ellips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48" name="Oval 1172"/>
            <p:cNvSpPr>
              <a:spLocks noChangeArrowheads="1"/>
            </p:cNvSpPr>
            <p:nvPr/>
          </p:nvSpPr>
          <p:spPr bwMode="auto">
            <a:xfrm>
              <a:off x="5474" y="2029"/>
              <a:ext cx="16" cy="21"/>
            </a:xfrm>
            <a:prstGeom prst="ellips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49" name="Oval 1173"/>
            <p:cNvSpPr>
              <a:spLocks noChangeArrowheads="1"/>
            </p:cNvSpPr>
            <p:nvPr/>
          </p:nvSpPr>
          <p:spPr bwMode="auto">
            <a:xfrm>
              <a:off x="5513" y="1977"/>
              <a:ext cx="15" cy="21"/>
            </a:xfrm>
            <a:prstGeom prst="ellips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50" name="Oval 1174"/>
            <p:cNvSpPr>
              <a:spLocks noChangeArrowheads="1"/>
            </p:cNvSpPr>
            <p:nvPr/>
          </p:nvSpPr>
          <p:spPr bwMode="auto">
            <a:xfrm>
              <a:off x="5531" y="1964"/>
              <a:ext cx="16" cy="21"/>
            </a:xfrm>
            <a:prstGeom prst="ellips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51" name="Oval 1175"/>
            <p:cNvSpPr>
              <a:spLocks noChangeArrowheads="1"/>
            </p:cNvSpPr>
            <p:nvPr/>
          </p:nvSpPr>
          <p:spPr bwMode="auto">
            <a:xfrm>
              <a:off x="5409" y="1966"/>
              <a:ext cx="16" cy="21"/>
            </a:xfrm>
            <a:prstGeom prst="ellips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52" name="Oval 1176"/>
            <p:cNvSpPr>
              <a:spLocks noChangeArrowheads="1"/>
            </p:cNvSpPr>
            <p:nvPr/>
          </p:nvSpPr>
          <p:spPr bwMode="auto">
            <a:xfrm>
              <a:off x="5446" y="1962"/>
              <a:ext cx="17" cy="21"/>
            </a:xfrm>
            <a:prstGeom prst="ellips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53" name="Oval 1177"/>
            <p:cNvSpPr>
              <a:spLocks noChangeArrowheads="1"/>
            </p:cNvSpPr>
            <p:nvPr/>
          </p:nvSpPr>
          <p:spPr bwMode="auto">
            <a:xfrm>
              <a:off x="5425" y="1453"/>
              <a:ext cx="16" cy="21"/>
            </a:xfrm>
            <a:prstGeom prst="ellips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54" name="Line 1178"/>
            <p:cNvSpPr>
              <a:spLocks noChangeShapeType="1"/>
            </p:cNvSpPr>
            <p:nvPr/>
          </p:nvSpPr>
          <p:spPr bwMode="auto">
            <a:xfrm>
              <a:off x="5416" y="1491"/>
              <a:ext cx="11" cy="0"/>
            </a:xfrm>
            <a:prstGeom prst="line">
              <a:avLst/>
            </a:prstGeom>
            <a:noFill/>
            <a:ln w="381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55" name="Line 1179"/>
            <p:cNvSpPr>
              <a:spLocks noChangeShapeType="1"/>
            </p:cNvSpPr>
            <p:nvPr/>
          </p:nvSpPr>
          <p:spPr bwMode="auto">
            <a:xfrm>
              <a:off x="5437" y="1491"/>
              <a:ext cx="11" cy="0"/>
            </a:xfrm>
            <a:prstGeom prst="line">
              <a:avLst/>
            </a:prstGeom>
            <a:noFill/>
            <a:ln w="381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56" name="Line 1180"/>
            <p:cNvSpPr>
              <a:spLocks noChangeShapeType="1"/>
            </p:cNvSpPr>
            <p:nvPr/>
          </p:nvSpPr>
          <p:spPr bwMode="auto">
            <a:xfrm>
              <a:off x="5455" y="1491"/>
              <a:ext cx="11" cy="0"/>
            </a:xfrm>
            <a:prstGeom prst="line">
              <a:avLst/>
            </a:prstGeom>
            <a:noFill/>
            <a:ln w="381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57" name="Line 1181"/>
            <p:cNvSpPr>
              <a:spLocks noChangeShapeType="1"/>
            </p:cNvSpPr>
            <p:nvPr/>
          </p:nvSpPr>
          <p:spPr bwMode="auto">
            <a:xfrm>
              <a:off x="5471" y="1491"/>
              <a:ext cx="10" cy="0"/>
            </a:xfrm>
            <a:prstGeom prst="line">
              <a:avLst/>
            </a:prstGeom>
            <a:noFill/>
            <a:ln w="381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58" name="Line 1182"/>
            <p:cNvSpPr>
              <a:spLocks noChangeShapeType="1"/>
            </p:cNvSpPr>
            <p:nvPr/>
          </p:nvSpPr>
          <p:spPr bwMode="auto">
            <a:xfrm>
              <a:off x="5491" y="1491"/>
              <a:ext cx="11" cy="0"/>
            </a:xfrm>
            <a:prstGeom prst="line">
              <a:avLst/>
            </a:prstGeom>
            <a:noFill/>
            <a:ln w="381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59" name="Line 1183"/>
            <p:cNvSpPr>
              <a:spLocks noChangeShapeType="1"/>
            </p:cNvSpPr>
            <p:nvPr/>
          </p:nvSpPr>
          <p:spPr bwMode="auto">
            <a:xfrm>
              <a:off x="5510" y="1492"/>
              <a:ext cx="10" cy="0"/>
            </a:xfrm>
            <a:prstGeom prst="line">
              <a:avLst/>
            </a:prstGeom>
            <a:noFill/>
            <a:ln w="381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60" name="Line 1184"/>
            <p:cNvSpPr>
              <a:spLocks noChangeShapeType="1"/>
            </p:cNvSpPr>
            <p:nvPr/>
          </p:nvSpPr>
          <p:spPr bwMode="auto">
            <a:xfrm>
              <a:off x="5526" y="1491"/>
              <a:ext cx="10" cy="0"/>
            </a:xfrm>
            <a:prstGeom prst="line">
              <a:avLst/>
            </a:prstGeom>
            <a:noFill/>
            <a:ln w="381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61" name="Line 1185"/>
            <p:cNvSpPr>
              <a:spLocks noChangeShapeType="1"/>
            </p:cNvSpPr>
            <p:nvPr/>
          </p:nvSpPr>
          <p:spPr bwMode="auto">
            <a:xfrm>
              <a:off x="5540" y="1489"/>
              <a:ext cx="10" cy="0"/>
            </a:xfrm>
            <a:prstGeom prst="line">
              <a:avLst/>
            </a:prstGeom>
            <a:noFill/>
            <a:ln w="381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62" name="Line 1186"/>
            <p:cNvSpPr>
              <a:spLocks noChangeShapeType="1"/>
            </p:cNvSpPr>
            <p:nvPr/>
          </p:nvSpPr>
          <p:spPr bwMode="auto">
            <a:xfrm>
              <a:off x="5459" y="1460"/>
              <a:ext cx="22"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63" name="Line 1187"/>
            <p:cNvSpPr>
              <a:spLocks noChangeShapeType="1"/>
            </p:cNvSpPr>
            <p:nvPr/>
          </p:nvSpPr>
          <p:spPr bwMode="auto">
            <a:xfrm>
              <a:off x="5419" y="1433"/>
              <a:ext cx="20"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64" name="Line 1188"/>
            <p:cNvSpPr>
              <a:spLocks noChangeShapeType="1"/>
            </p:cNvSpPr>
            <p:nvPr/>
          </p:nvSpPr>
          <p:spPr bwMode="auto">
            <a:xfrm>
              <a:off x="5471" y="1444"/>
              <a:ext cx="36"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65" name="Line 1189"/>
            <p:cNvSpPr>
              <a:spLocks noChangeShapeType="1"/>
            </p:cNvSpPr>
            <p:nvPr/>
          </p:nvSpPr>
          <p:spPr bwMode="auto">
            <a:xfrm>
              <a:off x="5481" y="1472"/>
              <a:ext cx="14"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66" name="Line 1190"/>
            <p:cNvSpPr>
              <a:spLocks noChangeShapeType="1"/>
            </p:cNvSpPr>
            <p:nvPr/>
          </p:nvSpPr>
          <p:spPr bwMode="auto">
            <a:xfrm>
              <a:off x="5517" y="1465"/>
              <a:ext cx="18"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67" name="Line 1191"/>
            <p:cNvSpPr>
              <a:spLocks noChangeShapeType="1"/>
            </p:cNvSpPr>
            <p:nvPr/>
          </p:nvSpPr>
          <p:spPr bwMode="auto">
            <a:xfrm>
              <a:off x="5528" y="1444"/>
              <a:ext cx="16" cy="2"/>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68" name="Line 1192"/>
            <p:cNvSpPr>
              <a:spLocks noChangeShapeType="1"/>
            </p:cNvSpPr>
            <p:nvPr/>
          </p:nvSpPr>
          <p:spPr bwMode="auto">
            <a:xfrm>
              <a:off x="5448" y="1389"/>
              <a:ext cx="26"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69" name="Line 1193"/>
            <p:cNvSpPr>
              <a:spLocks noChangeShapeType="1"/>
            </p:cNvSpPr>
            <p:nvPr/>
          </p:nvSpPr>
          <p:spPr bwMode="auto">
            <a:xfrm>
              <a:off x="5508" y="1387"/>
              <a:ext cx="19"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70" name="Line 1194"/>
            <p:cNvSpPr>
              <a:spLocks noChangeShapeType="1"/>
            </p:cNvSpPr>
            <p:nvPr/>
          </p:nvSpPr>
          <p:spPr bwMode="auto">
            <a:xfrm>
              <a:off x="5449" y="1418"/>
              <a:ext cx="15"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71" name="Line 1195"/>
            <p:cNvSpPr>
              <a:spLocks noChangeShapeType="1"/>
            </p:cNvSpPr>
            <p:nvPr/>
          </p:nvSpPr>
          <p:spPr bwMode="auto">
            <a:xfrm>
              <a:off x="5419" y="1404"/>
              <a:ext cx="18"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72" name="Line 1196"/>
            <p:cNvSpPr>
              <a:spLocks noChangeShapeType="1"/>
            </p:cNvSpPr>
            <p:nvPr/>
          </p:nvSpPr>
          <p:spPr bwMode="auto">
            <a:xfrm>
              <a:off x="5499" y="1396"/>
              <a:ext cx="16"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73" name="Line 1197"/>
            <p:cNvSpPr>
              <a:spLocks noChangeShapeType="1"/>
            </p:cNvSpPr>
            <p:nvPr/>
          </p:nvSpPr>
          <p:spPr bwMode="auto">
            <a:xfrm>
              <a:off x="5478" y="1373"/>
              <a:ext cx="13" cy="0"/>
            </a:xfrm>
            <a:prstGeom prst="lin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74" name="Oval 1198"/>
            <p:cNvSpPr>
              <a:spLocks noChangeArrowheads="1"/>
            </p:cNvSpPr>
            <p:nvPr/>
          </p:nvSpPr>
          <p:spPr bwMode="auto">
            <a:xfrm>
              <a:off x="5428" y="1418"/>
              <a:ext cx="16" cy="20"/>
            </a:xfrm>
            <a:prstGeom prst="ellips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75" name="Oval 1199"/>
            <p:cNvSpPr>
              <a:spLocks noChangeArrowheads="1"/>
            </p:cNvSpPr>
            <p:nvPr/>
          </p:nvSpPr>
          <p:spPr bwMode="auto">
            <a:xfrm>
              <a:off x="5461" y="1436"/>
              <a:ext cx="16" cy="20"/>
            </a:xfrm>
            <a:prstGeom prst="ellips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76" name="Oval 1200"/>
            <p:cNvSpPr>
              <a:spLocks noChangeArrowheads="1"/>
            </p:cNvSpPr>
            <p:nvPr/>
          </p:nvSpPr>
          <p:spPr bwMode="auto">
            <a:xfrm>
              <a:off x="5524" y="1392"/>
              <a:ext cx="17" cy="21"/>
            </a:xfrm>
            <a:prstGeom prst="ellips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77" name="Oval 1201"/>
            <p:cNvSpPr>
              <a:spLocks noChangeArrowheads="1"/>
            </p:cNvSpPr>
            <p:nvPr/>
          </p:nvSpPr>
          <p:spPr bwMode="auto">
            <a:xfrm>
              <a:off x="5506" y="1424"/>
              <a:ext cx="16" cy="21"/>
            </a:xfrm>
            <a:prstGeom prst="ellips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78" name="Oval 1202"/>
            <p:cNvSpPr>
              <a:spLocks noChangeArrowheads="1"/>
            </p:cNvSpPr>
            <p:nvPr/>
          </p:nvSpPr>
          <p:spPr bwMode="auto">
            <a:xfrm>
              <a:off x="5523" y="1457"/>
              <a:ext cx="15" cy="21"/>
            </a:xfrm>
            <a:prstGeom prst="ellips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79" name="Oval 1203"/>
            <p:cNvSpPr>
              <a:spLocks noChangeArrowheads="1"/>
            </p:cNvSpPr>
            <p:nvPr/>
          </p:nvSpPr>
          <p:spPr bwMode="auto">
            <a:xfrm>
              <a:off x="5488" y="1460"/>
              <a:ext cx="16" cy="21"/>
            </a:xfrm>
            <a:prstGeom prst="ellips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80" name="Oval 1204"/>
            <p:cNvSpPr>
              <a:spLocks noChangeArrowheads="1"/>
            </p:cNvSpPr>
            <p:nvPr/>
          </p:nvSpPr>
          <p:spPr bwMode="auto">
            <a:xfrm>
              <a:off x="5448" y="1465"/>
              <a:ext cx="16" cy="21"/>
            </a:xfrm>
            <a:prstGeom prst="ellips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81" name="Oval 1205"/>
            <p:cNvSpPr>
              <a:spLocks noChangeArrowheads="1"/>
            </p:cNvSpPr>
            <p:nvPr/>
          </p:nvSpPr>
          <p:spPr bwMode="auto">
            <a:xfrm>
              <a:off x="5446" y="1396"/>
              <a:ext cx="17" cy="21"/>
            </a:xfrm>
            <a:prstGeom prst="ellips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82" name="Oval 1206"/>
            <p:cNvSpPr>
              <a:spLocks noChangeArrowheads="1"/>
            </p:cNvSpPr>
            <p:nvPr/>
          </p:nvSpPr>
          <p:spPr bwMode="auto">
            <a:xfrm>
              <a:off x="5479" y="1439"/>
              <a:ext cx="16" cy="21"/>
            </a:xfrm>
            <a:prstGeom prst="ellips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83" name="Oval 1207"/>
            <p:cNvSpPr>
              <a:spLocks noChangeArrowheads="1"/>
            </p:cNvSpPr>
            <p:nvPr/>
          </p:nvSpPr>
          <p:spPr bwMode="auto">
            <a:xfrm>
              <a:off x="5513" y="1481"/>
              <a:ext cx="15" cy="21"/>
            </a:xfrm>
            <a:prstGeom prst="ellips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84" name="Oval 1208"/>
            <p:cNvSpPr>
              <a:spLocks noChangeArrowheads="1"/>
            </p:cNvSpPr>
            <p:nvPr/>
          </p:nvSpPr>
          <p:spPr bwMode="auto">
            <a:xfrm>
              <a:off x="5478" y="1373"/>
              <a:ext cx="17" cy="21"/>
            </a:xfrm>
            <a:prstGeom prst="ellipse">
              <a:avLst/>
            </a:prstGeom>
            <a:noFill/>
            <a:ln w="9525">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85" name="Text Box 1209"/>
            <p:cNvSpPr txBox="1">
              <a:spLocks noChangeArrowheads="1"/>
            </p:cNvSpPr>
            <p:nvPr/>
          </p:nvSpPr>
          <p:spPr bwMode="auto">
            <a:xfrm>
              <a:off x="5419" y="2114"/>
              <a:ext cx="168" cy="160"/>
            </a:xfrm>
            <a:prstGeom prst="rect">
              <a:avLst/>
            </a:prstGeom>
            <a:noFill/>
            <a:ln w="9525">
              <a:noFill/>
              <a:miter lim="800000"/>
              <a:headEnd/>
              <a:tailEnd/>
            </a:ln>
            <a:effectLst/>
          </p:spPr>
          <p:txBody>
            <a:bodyPr wrap="none">
              <a:spAutoFit/>
            </a:bodyPr>
            <a:lstStyle/>
            <a:p>
              <a:pPr defTabSz="1219170" eaLnBrk="0" fontAlgn="base" hangingPunct="0">
                <a:spcBef>
                  <a:spcPct val="0"/>
                </a:spcBef>
                <a:spcAft>
                  <a:spcPct val="0"/>
                </a:spcAft>
              </a:pPr>
              <a:r>
                <a:rPr lang="en-US" sz="1600" b="1">
                  <a:solidFill>
                    <a:srgbClr val="000000"/>
                  </a:solidFill>
                  <a:latin typeface="Palatino" pitchFamily="18" charset="0"/>
                  <a:cs typeface="Arial" pitchFamily="34" charset="0"/>
                </a:rPr>
                <a:t>G</a:t>
              </a:r>
            </a:p>
          </p:txBody>
        </p:sp>
        <p:sp>
          <p:nvSpPr>
            <p:cNvPr id="281786" name="Text Box 1210"/>
            <p:cNvSpPr txBox="1">
              <a:spLocks noChangeArrowheads="1"/>
            </p:cNvSpPr>
            <p:nvPr/>
          </p:nvSpPr>
          <p:spPr bwMode="auto">
            <a:xfrm>
              <a:off x="5585" y="1358"/>
              <a:ext cx="146" cy="160"/>
            </a:xfrm>
            <a:prstGeom prst="rect">
              <a:avLst/>
            </a:prstGeom>
            <a:noFill/>
            <a:ln w="9525">
              <a:noFill/>
              <a:miter lim="800000"/>
              <a:headEnd/>
              <a:tailEnd/>
            </a:ln>
            <a:effectLst/>
          </p:spPr>
          <p:txBody>
            <a:bodyPr wrap="none">
              <a:spAutoFit/>
            </a:bodyPr>
            <a:lstStyle/>
            <a:p>
              <a:pPr defTabSz="1219170" eaLnBrk="0" fontAlgn="base" hangingPunct="0">
                <a:spcBef>
                  <a:spcPct val="0"/>
                </a:spcBef>
                <a:spcAft>
                  <a:spcPct val="0"/>
                </a:spcAft>
              </a:pPr>
              <a:r>
                <a:rPr lang="en-US" sz="1600" b="1">
                  <a:solidFill>
                    <a:srgbClr val="000000"/>
                  </a:solidFill>
                  <a:latin typeface="Palatino" pitchFamily="18" charset="0"/>
                  <a:cs typeface="Arial" pitchFamily="34" charset="0"/>
                </a:rPr>
                <a:t>L</a:t>
              </a:r>
            </a:p>
          </p:txBody>
        </p:sp>
        <p:sp>
          <p:nvSpPr>
            <p:cNvPr id="281787" name="Text Box 1211"/>
            <p:cNvSpPr txBox="1">
              <a:spLocks noChangeArrowheads="1"/>
            </p:cNvSpPr>
            <p:nvPr/>
          </p:nvSpPr>
          <p:spPr bwMode="auto">
            <a:xfrm>
              <a:off x="5277" y="1935"/>
              <a:ext cx="146" cy="160"/>
            </a:xfrm>
            <a:prstGeom prst="rect">
              <a:avLst/>
            </a:prstGeom>
            <a:noFill/>
            <a:ln w="9525">
              <a:noFill/>
              <a:miter lim="800000"/>
              <a:headEnd/>
              <a:tailEnd/>
            </a:ln>
            <a:effectLst/>
          </p:spPr>
          <p:txBody>
            <a:bodyPr wrap="none">
              <a:spAutoFit/>
            </a:bodyPr>
            <a:lstStyle/>
            <a:p>
              <a:pPr defTabSz="1219170" eaLnBrk="0" fontAlgn="base" hangingPunct="0">
                <a:spcBef>
                  <a:spcPct val="0"/>
                </a:spcBef>
                <a:spcAft>
                  <a:spcPct val="0"/>
                </a:spcAft>
              </a:pPr>
              <a:r>
                <a:rPr lang="en-US" sz="1600" b="1">
                  <a:solidFill>
                    <a:srgbClr val="000000"/>
                  </a:solidFill>
                  <a:latin typeface="Palatino" pitchFamily="18" charset="0"/>
                  <a:cs typeface="Arial" pitchFamily="34" charset="0"/>
                </a:rPr>
                <a:t>L</a:t>
              </a:r>
            </a:p>
          </p:txBody>
        </p:sp>
      </p:grpSp>
      <p:grpSp>
        <p:nvGrpSpPr>
          <p:cNvPr id="281788" name="Group 1212"/>
          <p:cNvGrpSpPr>
            <a:grpSpLocks/>
          </p:cNvGrpSpPr>
          <p:nvPr/>
        </p:nvGrpSpPr>
        <p:grpSpPr bwMode="auto">
          <a:xfrm>
            <a:off x="0" y="1405467"/>
            <a:ext cx="814917" cy="2667000"/>
            <a:chOff x="4848" y="1116"/>
            <a:chExt cx="385" cy="1260"/>
          </a:xfrm>
        </p:grpSpPr>
        <p:sp>
          <p:nvSpPr>
            <p:cNvPr id="281789" name="Arc 1213"/>
            <p:cNvSpPr>
              <a:spLocks/>
            </p:cNvSpPr>
            <p:nvPr/>
          </p:nvSpPr>
          <p:spPr bwMode="auto">
            <a:xfrm>
              <a:off x="5036" y="2273"/>
              <a:ext cx="101" cy="103"/>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solidFill>
              <a:schemeClr val="bg1"/>
            </a:solidFill>
            <a:ln w="12700" cap="rnd">
              <a:solidFill>
                <a:srgbClr val="003366"/>
              </a:solidFill>
              <a:round/>
              <a:headEnd type="none" w="sm" len="sm"/>
              <a:tailEnd type="none" w="sm" len="sm"/>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90" name="Arc 1214"/>
            <p:cNvSpPr>
              <a:spLocks/>
            </p:cNvSpPr>
            <p:nvPr/>
          </p:nvSpPr>
          <p:spPr bwMode="auto">
            <a:xfrm>
              <a:off x="5132" y="2273"/>
              <a:ext cx="101" cy="103"/>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solidFill>
              <a:schemeClr val="bg1"/>
            </a:solidFill>
            <a:ln w="12700" cap="rnd">
              <a:solidFill>
                <a:srgbClr val="003366"/>
              </a:solidFill>
              <a:round/>
              <a:headEnd type="none" w="sm" len="sm"/>
              <a:tailEnd type="none" w="sm" len="sm"/>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91" name="Rectangle 1215"/>
            <p:cNvSpPr>
              <a:spLocks noChangeArrowheads="1"/>
            </p:cNvSpPr>
            <p:nvPr/>
          </p:nvSpPr>
          <p:spPr bwMode="auto">
            <a:xfrm>
              <a:off x="5036" y="1221"/>
              <a:ext cx="197" cy="1051"/>
            </a:xfrm>
            <a:prstGeom prst="rect">
              <a:avLst/>
            </a:prstGeom>
            <a:solidFill>
              <a:schemeClr val="bg1"/>
            </a:solidFill>
            <a:ln w="12700">
              <a:solidFill>
                <a:srgbClr val="003366"/>
              </a:solidFill>
              <a:miter lim="800000"/>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92" name="Arc 1216"/>
            <p:cNvSpPr>
              <a:spLocks/>
            </p:cNvSpPr>
            <p:nvPr/>
          </p:nvSpPr>
          <p:spPr bwMode="auto">
            <a:xfrm rot="10800000">
              <a:off x="5037" y="1116"/>
              <a:ext cx="101" cy="103"/>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solidFill>
              <a:schemeClr val="bg1"/>
            </a:solidFill>
            <a:ln w="12700" cap="rnd">
              <a:solidFill>
                <a:srgbClr val="003366"/>
              </a:solidFill>
              <a:round/>
              <a:headEnd type="none" w="sm" len="sm"/>
              <a:tailEnd type="none" w="sm" len="sm"/>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93" name="Arc 1217"/>
            <p:cNvSpPr>
              <a:spLocks/>
            </p:cNvSpPr>
            <p:nvPr/>
          </p:nvSpPr>
          <p:spPr bwMode="auto">
            <a:xfrm rot="10800000">
              <a:off x="5132" y="1116"/>
              <a:ext cx="101" cy="103"/>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solidFill>
              <a:schemeClr val="bg1"/>
            </a:solidFill>
            <a:ln w="12700" cap="rnd">
              <a:solidFill>
                <a:srgbClr val="003366"/>
              </a:solidFill>
              <a:round/>
              <a:headEnd type="none" w="sm" len="sm"/>
              <a:tailEnd type="none" w="sm" len="sm"/>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94" name="Rectangle 1218"/>
            <p:cNvSpPr>
              <a:spLocks noChangeArrowheads="1"/>
            </p:cNvSpPr>
            <p:nvPr/>
          </p:nvSpPr>
          <p:spPr bwMode="auto">
            <a:xfrm>
              <a:off x="5039" y="1281"/>
              <a:ext cx="191" cy="943"/>
            </a:xfrm>
            <a:prstGeom prst="rect">
              <a:avLst/>
            </a:prstGeom>
            <a:solidFill>
              <a:schemeClr val="bg1"/>
            </a:solidFill>
            <a:ln w="12700">
              <a:solidFill>
                <a:srgbClr val="003366"/>
              </a:solidFill>
              <a:miter lim="800000"/>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95" name="Line 1219"/>
            <p:cNvSpPr>
              <a:spLocks noChangeShapeType="1"/>
            </p:cNvSpPr>
            <p:nvPr/>
          </p:nvSpPr>
          <p:spPr bwMode="auto">
            <a:xfrm>
              <a:off x="5060" y="1281"/>
              <a:ext cx="0" cy="936"/>
            </a:xfrm>
            <a:prstGeom prst="line">
              <a:avLst/>
            </a:prstGeom>
            <a:noFill/>
            <a:ln w="12700">
              <a:solidFill>
                <a:srgbClr val="003366"/>
              </a:solidFill>
              <a:round/>
              <a:headEnd type="none" w="sm" len="sm"/>
              <a:tailEnd type="none" w="sm" len="sm"/>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96" name="Line 1220"/>
            <p:cNvSpPr>
              <a:spLocks noChangeShapeType="1"/>
            </p:cNvSpPr>
            <p:nvPr/>
          </p:nvSpPr>
          <p:spPr bwMode="auto">
            <a:xfrm>
              <a:off x="5095" y="1281"/>
              <a:ext cx="0" cy="942"/>
            </a:xfrm>
            <a:prstGeom prst="line">
              <a:avLst/>
            </a:prstGeom>
            <a:noFill/>
            <a:ln w="12700">
              <a:solidFill>
                <a:srgbClr val="003366"/>
              </a:solidFill>
              <a:round/>
              <a:headEnd type="none" w="sm" len="sm"/>
              <a:tailEnd type="none" w="sm" len="sm"/>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97" name="Line 1221"/>
            <p:cNvSpPr>
              <a:spLocks noChangeShapeType="1"/>
            </p:cNvSpPr>
            <p:nvPr/>
          </p:nvSpPr>
          <p:spPr bwMode="auto">
            <a:xfrm>
              <a:off x="5133" y="1281"/>
              <a:ext cx="0" cy="942"/>
            </a:xfrm>
            <a:prstGeom prst="line">
              <a:avLst/>
            </a:prstGeom>
            <a:noFill/>
            <a:ln w="12700">
              <a:solidFill>
                <a:srgbClr val="003366"/>
              </a:solidFill>
              <a:round/>
              <a:headEnd type="none" w="sm" len="sm"/>
              <a:tailEnd type="none" w="sm" len="sm"/>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98" name="Line 1222"/>
            <p:cNvSpPr>
              <a:spLocks noChangeShapeType="1"/>
            </p:cNvSpPr>
            <p:nvPr/>
          </p:nvSpPr>
          <p:spPr bwMode="auto">
            <a:xfrm>
              <a:off x="5171" y="1281"/>
              <a:ext cx="0" cy="939"/>
            </a:xfrm>
            <a:prstGeom prst="line">
              <a:avLst/>
            </a:prstGeom>
            <a:noFill/>
            <a:ln w="12700">
              <a:solidFill>
                <a:srgbClr val="003366"/>
              </a:solidFill>
              <a:round/>
              <a:headEnd type="none" w="sm" len="sm"/>
              <a:tailEnd type="none" w="sm" len="sm"/>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799" name="Line 1223"/>
            <p:cNvSpPr>
              <a:spLocks noChangeShapeType="1"/>
            </p:cNvSpPr>
            <p:nvPr/>
          </p:nvSpPr>
          <p:spPr bwMode="auto">
            <a:xfrm>
              <a:off x="5206" y="1281"/>
              <a:ext cx="0" cy="939"/>
            </a:xfrm>
            <a:prstGeom prst="line">
              <a:avLst/>
            </a:prstGeom>
            <a:noFill/>
            <a:ln w="12700">
              <a:solidFill>
                <a:srgbClr val="003366"/>
              </a:solidFill>
              <a:round/>
              <a:headEnd type="none" w="sm" len="sm"/>
              <a:tailEnd type="none" w="sm" len="sm"/>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00" name="Oval 1224"/>
            <p:cNvSpPr>
              <a:spLocks noChangeArrowheads="1"/>
            </p:cNvSpPr>
            <p:nvPr/>
          </p:nvSpPr>
          <p:spPr bwMode="auto">
            <a:xfrm>
              <a:off x="5067" y="2001"/>
              <a:ext cx="21" cy="21"/>
            </a:xfrm>
            <a:prstGeom prst="ellipse">
              <a:avLst/>
            </a:prstGeom>
            <a:solidFill>
              <a:schemeClr val="bg1"/>
            </a:solidFill>
            <a:ln w="127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01" name="Oval 1225"/>
            <p:cNvSpPr>
              <a:spLocks noChangeArrowheads="1"/>
            </p:cNvSpPr>
            <p:nvPr/>
          </p:nvSpPr>
          <p:spPr bwMode="auto">
            <a:xfrm>
              <a:off x="5178" y="1612"/>
              <a:ext cx="21" cy="21"/>
            </a:xfrm>
            <a:prstGeom prst="ellipse">
              <a:avLst/>
            </a:prstGeom>
            <a:solidFill>
              <a:schemeClr val="bg1"/>
            </a:solidFill>
            <a:ln w="127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02" name="Oval 1226"/>
            <p:cNvSpPr>
              <a:spLocks noChangeArrowheads="1"/>
            </p:cNvSpPr>
            <p:nvPr/>
          </p:nvSpPr>
          <p:spPr bwMode="auto">
            <a:xfrm>
              <a:off x="5178" y="2104"/>
              <a:ext cx="21" cy="21"/>
            </a:xfrm>
            <a:prstGeom prst="ellipse">
              <a:avLst/>
            </a:prstGeom>
            <a:solidFill>
              <a:schemeClr val="bg1"/>
            </a:solidFill>
            <a:ln w="127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03" name="Oval 1227"/>
            <p:cNvSpPr>
              <a:spLocks noChangeArrowheads="1"/>
            </p:cNvSpPr>
            <p:nvPr/>
          </p:nvSpPr>
          <p:spPr bwMode="auto">
            <a:xfrm>
              <a:off x="5102" y="1882"/>
              <a:ext cx="21" cy="21"/>
            </a:xfrm>
            <a:prstGeom prst="ellipse">
              <a:avLst/>
            </a:prstGeom>
            <a:solidFill>
              <a:schemeClr val="bg1"/>
            </a:solidFill>
            <a:ln w="127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04" name="Oval 1228"/>
            <p:cNvSpPr>
              <a:spLocks noChangeArrowheads="1"/>
            </p:cNvSpPr>
            <p:nvPr/>
          </p:nvSpPr>
          <p:spPr bwMode="auto">
            <a:xfrm>
              <a:off x="5140" y="1527"/>
              <a:ext cx="21" cy="21"/>
            </a:xfrm>
            <a:prstGeom prst="ellipse">
              <a:avLst/>
            </a:prstGeom>
            <a:solidFill>
              <a:schemeClr val="bg1"/>
            </a:solidFill>
            <a:ln w="127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05" name="Oval 1229"/>
            <p:cNvSpPr>
              <a:spLocks noChangeArrowheads="1"/>
            </p:cNvSpPr>
            <p:nvPr/>
          </p:nvSpPr>
          <p:spPr bwMode="auto">
            <a:xfrm>
              <a:off x="5065" y="2163"/>
              <a:ext cx="21" cy="21"/>
            </a:xfrm>
            <a:prstGeom prst="ellipse">
              <a:avLst/>
            </a:prstGeom>
            <a:solidFill>
              <a:schemeClr val="bg1"/>
            </a:solidFill>
            <a:ln w="127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06" name="Oval 1230"/>
            <p:cNvSpPr>
              <a:spLocks noChangeArrowheads="1"/>
            </p:cNvSpPr>
            <p:nvPr/>
          </p:nvSpPr>
          <p:spPr bwMode="auto">
            <a:xfrm>
              <a:off x="5178" y="1324"/>
              <a:ext cx="21" cy="21"/>
            </a:xfrm>
            <a:prstGeom prst="ellipse">
              <a:avLst/>
            </a:prstGeom>
            <a:solidFill>
              <a:schemeClr val="bg1"/>
            </a:solidFill>
            <a:ln w="127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07" name="Oval 1231"/>
            <p:cNvSpPr>
              <a:spLocks noChangeArrowheads="1"/>
            </p:cNvSpPr>
            <p:nvPr/>
          </p:nvSpPr>
          <p:spPr bwMode="auto">
            <a:xfrm>
              <a:off x="5107" y="1542"/>
              <a:ext cx="9" cy="9"/>
            </a:xfrm>
            <a:prstGeom prst="ellipse">
              <a:avLst/>
            </a:prstGeom>
            <a:solidFill>
              <a:schemeClr val="bg1"/>
            </a:solidFill>
            <a:ln w="127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08" name="Oval 1232"/>
            <p:cNvSpPr>
              <a:spLocks noChangeArrowheads="1"/>
            </p:cNvSpPr>
            <p:nvPr/>
          </p:nvSpPr>
          <p:spPr bwMode="auto">
            <a:xfrm>
              <a:off x="5075" y="1931"/>
              <a:ext cx="9" cy="9"/>
            </a:xfrm>
            <a:prstGeom prst="ellipse">
              <a:avLst/>
            </a:prstGeom>
            <a:solidFill>
              <a:schemeClr val="bg1"/>
            </a:solidFill>
            <a:ln w="127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09" name="Oval 1233"/>
            <p:cNvSpPr>
              <a:spLocks noChangeArrowheads="1"/>
            </p:cNvSpPr>
            <p:nvPr/>
          </p:nvSpPr>
          <p:spPr bwMode="auto">
            <a:xfrm>
              <a:off x="5143" y="1949"/>
              <a:ext cx="9" cy="9"/>
            </a:xfrm>
            <a:prstGeom prst="ellipse">
              <a:avLst/>
            </a:prstGeom>
            <a:solidFill>
              <a:schemeClr val="bg1"/>
            </a:solidFill>
            <a:ln w="127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10" name="Oval 1234"/>
            <p:cNvSpPr>
              <a:spLocks noChangeArrowheads="1"/>
            </p:cNvSpPr>
            <p:nvPr/>
          </p:nvSpPr>
          <p:spPr bwMode="auto">
            <a:xfrm>
              <a:off x="5213" y="2039"/>
              <a:ext cx="9" cy="9"/>
            </a:xfrm>
            <a:prstGeom prst="ellipse">
              <a:avLst/>
            </a:prstGeom>
            <a:solidFill>
              <a:schemeClr val="bg1"/>
            </a:solidFill>
            <a:ln w="127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11" name="Oval 1235"/>
            <p:cNvSpPr>
              <a:spLocks noChangeArrowheads="1"/>
            </p:cNvSpPr>
            <p:nvPr/>
          </p:nvSpPr>
          <p:spPr bwMode="auto">
            <a:xfrm>
              <a:off x="5070" y="2067"/>
              <a:ext cx="9" cy="9"/>
            </a:xfrm>
            <a:prstGeom prst="ellipse">
              <a:avLst/>
            </a:prstGeom>
            <a:solidFill>
              <a:schemeClr val="bg1"/>
            </a:solidFill>
            <a:ln w="127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12" name="Oval 1236"/>
            <p:cNvSpPr>
              <a:spLocks noChangeArrowheads="1"/>
            </p:cNvSpPr>
            <p:nvPr/>
          </p:nvSpPr>
          <p:spPr bwMode="auto">
            <a:xfrm>
              <a:off x="5218" y="2175"/>
              <a:ext cx="9" cy="10"/>
            </a:xfrm>
            <a:prstGeom prst="ellipse">
              <a:avLst/>
            </a:prstGeom>
            <a:solidFill>
              <a:schemeClr val="bg1"/>
            </a:solidFill>
            <a:ln w="127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13" name="Oval 1237"/>
            <p:cNvSpPr>
              <a:spLocks noChangeArrowheads="1"/>
            </p:cNvSpPr>
            <p:nvPr/>
          </p:nvSpPr>
          <p:spPr bwMode="auto">
            <a:xfrm>
              <a:off x="5044" y="2204"/>
              <a:ext cx="9" cy="9"/>
            </a:xfrm>
            <a:prstGeom prst="ellipse">
              <a:avLst/>
            </a:prstGeom>
            <a:solidFill>
              <a:schemeClr val="bg1"/>
            </a:solidFill>
            <a:ln w="127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14" name="Oval 1238"/>
            <p:cNvSpPr>
              <a:spLocks noChangeArrowheads="1"/>
            </p:cNvSpPr>
            <p:nvPr/>
          </p:nvSpPr>
          <p:spPr bwMode="auto">
            <a:xfrm>
              <a:off x="5185" y="2196"/>
              <a:ext cx="9" cy="9"/>
            </a:xfrm>
            <a:prstGeom prst="ellipse">
              <a:avLst/>
            </a:prstGeom>
            <a:solidFill>
              <a:schemeClr val="bg1"/>
            </a:solidFill>
            <a:ln w="127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15" name="Oval 1239"/>
            <p:cNvSpPr>
              <a:spLocks noChangeArrowheads="1"/>
            </p:cNvSpPr>
            <p:nvPr/>
          </p:nvSpPr>
          <p:spPr bwMode="auto">
            <a:xfrm>
              <a:off x="5143" y="2096"/>
              <a:ext cx="9" cy="9"/>
            </a:xfrm>
            <a:prstGeom prst="ellipse">
              <a:avLst/>
            </a:prstGeom>
            <a:solidFill>
              <a:schemeClr val="bg1"/>
            </a:solidFill>
            <a:ln w="127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16" name="Oval 1240"/>
            <p:cNvSpPr>
              <a:spLocks noChangeArrowheads="1"/>
            </p:cNvSpPr>
            <p:nvPr/>
          </p:nvSpPr>
          <p:spPr bwMode="auto">
            <a:xfrm>
              <a:off x="5118" y="2155"/>
              <a:ext cx="8" cy="9"/>
            </a:xfrm>
            <a:prstGeom prst="ellipse">
              <a:avLst/>
            </a:prstGeom>
            <a:solidFill>
              <a:schemeClr val="bg1"/>
            </a:solidFill>
            <a:ln w="127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17" name="Oval 1241"/>
            <p:cNvSpPr>
              <a:spLocks noChangeArrowheads="1"/>
            </p:cNvSpPr>
            <p:nvPr/>
          </p:nvSpPr>
          <p:spPr bwMode="auto">
            <a:xfrm>
              <a:off x="5107" y="2188"/>
              <a:ext cx="9" cy="9"/>
            </a:xfrm>
            <a:prstGeom prst="ellipse">
              <a:avLst/>
            </a:prstGeom>
            <a:solidFill>
              <a:schemeClr val="bg1"/>
            </a:solidFill>
            <a:ln w="127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18" name="Oval 1242"/>
            <p:cNvSpPr>
              <a:spLocks noChangeArrowheads="1"/>
            </p:cNvSpPr>
            <p:nvPr/>
          </p:nvSpPr>
          <p:spPr bwMode="auto">
            <a:xfrm>
              <a:off x="5182" y="1807"/>
              <a:ext cx="9" cy="10"/>
            </a:xfrm>
            <a:prstGeom prst="ellipse">
              <a:avLst/>
            </a:prstGeom>
            <a:solidFill>
              <a:schemeClr val="bg1"/>
            </a:solidFill>
            <a:ln w="127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19" name="Oval 1243"/>
            <p:cNvSpPr>
              <a:spLocks noChangeArrowheads="1"/>
            </p:cNvSpPr>
            <p:nvPr/>
          </p:nvSpPr>
          <p:spPr bwMode="auto">
            <a:xfrm>
              <a:off x="5143" y="1300"/>
              <a:ext cx="19" cy="20"/>
            </a:xfrm>
            <a:prstGeom prst="ellipse">
              <a:avLst/>
            </a:prstGeom>
            <a:solidFill>
              <a:schemeClr val="bg1"/>
            </a:solidFill>
            <a:ln w="127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20" name="Oval 1244"/>
            <p:cNvSpPr>
              <a:spLocks noChangeArrowheads="1"/>
            </p:cNvSpPr>
            <p:nvPr/>
          </p:nvSpPr>
          <p:spPr bwMode="auto">
            <a:xfrm>
              <a:off x="5074" y="1632"/>
              <a:ext cx="9" cy="9"/>
            </a:xfrm>
            <a:prstGeom prst="ellipse">
              <a:avLst/>
            </a:prstGeom>
            <a:solidFill>
              <a:schemeClr val="bg1"/>
            </a:solidFill>
            <a:ln w="127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21" name="Oval 1245"/>
            <p:cNvSpPr>
              <a:spLocks noChangeArrowheads="1"/>
            </p:cNvSpPr>
            <p:nvPr/>
          </p:nvSpPr>
          <p:spPr bwMode="auto">
            <a:xfrm>
              <a:off x="5149" y="1694"/>
              <a:ext cx="9" cy="9"/>
            </a:xfrm>
            <a:prstGeom prst="ellipse">
              <a:avLst/>
            </a:prstGeom>
            <a:solidFill>
              <a:schemeClr val="bg1"/>
            </a:solidFill>
            <a:ln w="127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22" name="Oval 1246"/>
            <p:cNvSpPr>
              <a:spLocks noChangeArrowheads="1"/>
            </p:cNvSpPr>
            <p:nvPr/>
          </p:nvSpPr>
          <p:spPr bwMode="auto">
            <a:xfrm>
              <a:off x="5113" y="1924"/>
              <a:ext cx="9" cy="9"/>
            </a:xfrm>
            <a:prstGeom prst="ellipse">
              <a:avLst/>
            </a:prstGeom>
            <a:solidFill>
              <a:schemeClr val="bg1"/>
            </a:solidFill>
            <a:ln w="127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23" name="Oval 1247"/>
            <p:cNvSpPr>
              <a:spLocks noChangeArrowheads="1"/>
            </p:cNvSpPr>
            <p:nvPr/>
          </p:nvSpPr>
          <p:spPr bwMode="auto">
            <a:xfrm>
              <a:off x="5112" y="1730"/>
              <a:ext cx="9" cy="9"/>
            </a:xfrm>
            <a:prstGeom prst="ellipse">
              <a:avLst/>
            </a:prstGeom>
            <a:solidFill>
              <a:schemeClr val="bg1"/>
            </a:solidFill>
            <a:ln w="127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24" name="Oval 1248"/>
            <p:cNvSpPr>
              <a:spLocks noChangeArrowheads="1"/>
            </p:cNvSpPr>
            <p:nvPr/>
          </p:nvSpPr>
          <p:spPr bwMode="auto">
            <a:xfrm>
              <a:off x="5107" y="1822"/>
              <a:ext cx="9" cy="10"/>
            </a:xfrm>
            <a:prstGeom prst="ellipse">
              <a:avLst/>
            </a:prstGeom>
            <a:solidFill>
              <a:schemeClr val="bg1"/>
            </a:solidFill>
            <a:ln w="127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25" name="Oval 1249"/>
            <p:cNvSpPr>
              <a:spLocks noChangeArrowheads="1"/>
            </p:cNvSpPr>
            <p:nvPr/>
          </p:nvSpPr>
          <p:spPr bwMode="auto">
            <a:xfrm>
              <a:off x="5182" y="2034"/>
              <a:ext cx="9" cy="9"/>
            </a:xfrm>
            <a:prstGeom prst="ellipse">
              <a:avLst/>
            </a:prstGeom>
            <a:solidFill>
              <a:schemeClr val="bg1"/>
            </a:solidFill>
            <a:ln w="127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26" name="Oval 1250"/>
            <p:cNvSpPr>
              <a:spLocks noChangeArrowheads="1"/>
            </p:cNvSpPr>
            <p:nvPr/>
          </p:nvSpPr>
          <p:spPr bwMode="auto">
            <a:xfrm>
              <a:off x="5102" y="2085"/>
              <a:ext cx="9" cy="9"/>
            </a:xfrm>
            <a:prstGeom prst="ellipse">
              <a:avLst/>
            </a:prstGeom>
            <a:solidFill>
              <a:schemeClr val="bg1"/>
            </a:solidFill>
            <a:ln w="127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27" name="Oval 1251"/>
            <p:cNvSpPr>
              <a:spLocks noChangeArrowheads="1"/>
            </p:cNvSpPr>
            <p:nvPr/>
          </p:nvSpPr>
          <p:spPr bwMode="auto">
            <a:xfrm>
              <a:off x="5067" y="1483"/>
              <a:ext cx="21" cy="22"/>
            </a:xfrm>
            <a:prstGeom prst="ellipse">
              <a:avLst/>
            </a:prstGeom>
            <a:solidFill>
              <a:schemeClr val="bg1"/>
            </a:solidFill>
            <a:ln w="127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28" name="Oval 1252"/>
            <p:cNvSpPr>
              <a:spLocks noChangeArrowheads="1"/>
            </p:cNvSpPr>
            <p:nvPr/>
          </p:nvSpPr>
          <p:spPr bwMode="auto">
            <a:xfrm>
              <a:off x="5065" y="1759"/>
              <a:ext cx="21" cy="21"/>
            </a:xfrm>
            <a:prstGeom prst="ellipse">
              <a:avLst/>
            </a:prstGeom>
            <a:solidFill>
              <a:schemeClr val="bg1"/>
            </a:solidFill>
            <a:ln w="127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29" name="Oval 1253"/>
            <p:cNvSpPr>
              <a:spLocks noChangeArrowheads="1"/>
            </p:cNvSpPr>
            <p:nvPr/>
          </p:nvSpPr>
          <p:spPr bwMode="auto">
            <a:xfrm>
              <a:off x="5138" y="1982"/>
              <a:ext cx="21" cy="22"/>
            </a:xfrm>
            <a:prstGeom prst="ellipse">
              <a:avLst/>
            </a:prstGeom>
            <a:solidFill>
              <a:schemeClr val="bg1"/>
            </a:solidFill>
            <a:ln w="127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30" name="Oval 1254"/>
            <p:cNvSpPr>
              <a:spLocks noChangeArrowheads="1"/>
            </p:cNvSpPr>
            <p:nvPr/>
          </p:nvSpPr>
          <p:spPr bwMode="auto">
            <a:xfrm>
              <a:off x="5102" y="1591"/>
              <a:ext cx="21" cy="22"/>
            </a:xfrm>
            <a:prstGeom prst="ellipse">
              <a:avLst/>
            </a:prstGeom>
            <a:solidFill>
              <a:schemeClr val="bg1"/>
            </a:solidFill>
            <a:ln w="127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31" name="Oval 1255"/>
            <p:cNvSpPr>
              <a:spLocks noChangeArrowheads="1"/>
            </p:cNvSpPr>
            <p:nvPr/>
          </p:nvSpPr>
          <p:spPr bwMode="auto">
            <a:xfrm>
              <a:off x="5067" y="1362"/>
              <a:ext cx="21" cy="22"/>
            </a:xfrm>
            <a:prstGeom prst="ellipse">
              <a:avLst/>
            </a:prstGeom>
            <a:solidFill>
              <a:schemeClr val="bg1"/>
            </a:solidFill>
            <a:ln w="127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32" name="Oval 1256"/>
            <p:cNvSpPr>
              <a:spLocks noChangeArrowheads="1"/>
            </p:cNvSpPr>
            <p:nvPr/>
          </p:nvSpPr>
          <p:spPr bwMode="auto">
            <a:xfrm>
              <a:off x="5143" y="1851"/>
              <a:ext cx="21" cy="21"/>
            </a:xfrm>
            <a:prstGeom prst="ellipse">
              <a:avLst/>
            </a:prstGeom>
            <a:solidFill>
              <a:schemeClr val="bg1"/>
            </a:solidFill>
            <a:ln w="127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33" name="Oval 1257"/>
            <p:cNvSpPr>
              <a:spLocks noChangeArrowheads="1"/>
            </p:cNvSpPr>
            <p:nvPr/>
          </p:nvSpPr>
          <p:spPr bwMode="auto">
            <a:xfrm>
              <a:off x="5180" y="1451"/>
              <a:ext cx="21" cy="22"/>
            </a:xfrm>
            <a:prstGeom prst="ellipse">
              <a:avLst/>
            </a:prstGeom>
            <a:solidFill>
              <a:schemeClr val="bg1"/>
            </a:solidFill>
            <a:ln w="127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34" name="Oval 1258"/>
            <p:cNvSpPr>
              <a:spLocks noChangeArrowheads="1"/>
            </p:cNvSpPr>
            <p:nvPr/>
          </p:nvSpPr>
          <p:spPr bwMode="auto">
            <a:xfrm>
              <a:off x="5175" y="1728"/>
              <a:ext cx="21" cy="21"/>
            </a:xfrm>
            <a:prstGeom prst="ellipse">
              <a:avLst/>
            </a:prstGeom>
            <a:solidFill>
              <a:schemeClr val="bg1"/>
            </a:solidFill>
            <a:ln w="127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35" name="Oval 1259"/>
            <p:cNvSpPr>
              <a:spLocks noChangeArrowheads="1"/>
            </p:cNvSpPr>
            <p:nvPr/>
          </p:nvSpPr>
          <p:spPr bwMode="auto">
            <a:xfrm>
              <a:off x="5102" y="1443"/>
              <a:ext cx="21" cy="21"/>
            </a:xfrm>
            <a:prstGeom prst="ellipse">
              <a:avLst/>
            </a:prstGeom>
            <a:solidFill>
              <a:schemeClr val="bg1"/>
            </a:solidFill>
            <a:ln w="127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36" name="Oval 1260"/>
            <p:cNvSpPr>
              <a:spLocks noChangeArrowheads="1"/>
            </p:cNvSpPr>
            <p:nvPr/>
          </p:nvSpPr>
          <p:spPr bwMode="auto">
            <a:xfrm>
              <a:off x="5103" y="1688"/>
              <a:ext cx="21" cy="22"/>
            </a:xfrm>
            <a:prstGeom prst="ellipse">
              <a:avLst/>
            </a:prstGeom>
            <a:solidFill>
              <a:schemeClr val="bg1"/>
            </a:solidFill>
            <a:ln w="127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37" name="Oval 1261"/>
            <p:cNvSpPr>
              <a:spLocks noChangeArrowheads="1"/>
            </p:cNvSpPr>
            <p:nvPr/>
          </p:nvSpPr>
          <p:spPr bwMode="auto">
            <a:xfrm>
              <a:off x="5178" y="1908"/>
              <a:ext cx="21" cy="21"/>
            </a:xfrm>
            <a:prstGeom prst="ellipse">
              <a:avLst/>
            </a:prstGeom>
            <a:solidFill>
              <a:schemeClr val="bg1"/>
            </a:solidFill>
            <a:ln w="127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38" name="Oval 1262"/>
            <p:cNvSpPr>
              <a:spLocks noChangeArrowheads="1"/>
            </p:cNvSpPr>
            <p:nvPr/>
          </p:nvSpPr>
          <p:spPr bwMode="auto">
            <a:xfrm>
              <a:off x="5069" y="1795"/>
              <a:ext cx="21" cy="21"/>
            </a:xfrm>
            <a:prstGeom prst="ellipse">
              <a:avLst/>
            </a:prstGeom>
            <a:solidFill>
              <a:schemeClr val="bg1"/>
            </a:solidFill>
            <a:ln w="127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39" name="Oval 1263"/>
            <p:cNvSpPr>
              <a:spLocks noChangeArrowheads="1"/>
            </p:cNvSpPr>
            <p:nvPr/>
          </p:nvSpPr>
          <p:spPr bwMode="auto">
            <a:xfrm>
              <a:off x="5178" y="1862"/>
              <a:ext cx="21" cy="21"/>
            </a:xfrm>
            <a:prstGeom prst="ellipse">
              <a:avLst/>
            </a:prstGeom>
            <a:solidFill>
              <a:schemeClr val="bg1"/>
            </a:solidFill>
            <a:ln w="127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40" name="Oval 1264"/>
            <p:cNvSpPr>
              <a:spLocks noChangeArrowheads="1"/>
            </p:cNvSpPr>
            <p:nvPr/>
          </p:nvSpPr>
          <p:spPr bwMode="auto">
            <a:xfrm>
              <a:off x="5143" y="2160"/>
              <a:ext cx="21" cy="21"/>
            </a:xfrm>
            <a:prstGeom prst="ellipse">
              <a:avLst/>
            </a:prstGeom>
            <a:solidFill>
              <a:schemeClr val="bg1"/>
            </a:solidFill>
            <a:ln w="127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41" name="Oval 1265"/>
            <p:cNvSpPr>
              <a:spLocks noChangeArrowheads="1"/>
            </p:cNvSpPr>
            <p:nvPr/>
          </p:nvSpPr>
          <p:spPr bwMode="auto">
            <a:xfrm>
              <a:off x="5143" y="2037"/>
              <a:ext cx="19" cy="19"/>
            </a:xfrm>
            <a:prstGeom prst="ellipse">
              <a:avLst/>
            </a:prstGeom>
            <a:solidFill>
              <a:schemeClr val="bg1"/>
            </a:solidFill>
            <a:ln w="127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42" name="Oval 1266"/>
            <p:cNvSpPr>
              <a:spLocks noChangeArrowheads="1"/>
            </p:cNvSpPr>
            <p:nvPr/>
          </p:nvSpPr>
          <p:spPr bwMode="auto">
            <a:xfrm>
              <a:off x="5067" y="1439"/>
              <a:ext cx="20" cy="20"/>
            </a:xfrm>
            <a:prstGeom prst="ellipse">
              <a:avLst/>
            </a:prstGeom>
            <a:solidFill>
              <a:schemeClr val="bg1"/>
            </a:solidFill>
            <a:ln w="127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43" name="Oval 1267"/>
            <p:cNvSpPr>
              <a:spLocks noChangeArrowheads="1"/>
            </p:cNvSpPr>
            <p:nvPr/>
          </p:nvSpPr>
          <p:spPr bwMode="auto">
            <a:xfrm>
              <a:off x="5143" y="1455"/>
              <a:ext cx="19" cy="20"/>
            </a:xfrm>
            <a:prstGeom prst="ellipse">
              <a:avLst/>
            </a:prstGeom>
            <a:solidFill>
              <a:schemeClr val="bg1"/>
            </a:solidFill>
            <a:ln w="127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44" name="Oval 1268"/>
            <p:cNvSpPr>
              <a:spLocks noChangeArrowheads="1"/>
            </p:cNvSpPr>
            <p:nvPr/>
          </p:nvSpPr>
          <p:spPr bwMode="auto">
            <a:xfrm>
              <a:off x="5180" y="1554"/>
              <a:ext cx="20" cy="20"/>
            </a:xfrm>
            <a:prstGeom prst="ellipse">
              <a:avLst/>
            </a:prstGeom>
            <a:solidFill>
              <a:schemeClr val="bg1"/>
            </a:solidFill>
            <a:ln w="127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45" name="Oval 1269"/>
            <p:cNvSpPr>
              <a:spLocks noChangeArrowheads="1"/>
            </p:cNvSpPr>
            <p:nvPr/>
          </p:nvSpPr>
          <p:spPr bwMode="auto">
            <a:xfrm>
              <a:off x="5102" y="1491"/>
              <a:ext cx="20" cy="20"/>
            </a:xfrm>
            <a:prstGeom prst="ellipse">
              <a:avLst/>
            </a:prstGeom>
            <a:solidFill>
              <a:schemeClr val="bg1"/>
            </a:solidFill>
            <a:ln w="127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46" name="Oval 1270"/>
            <p:cNvSpPr>
              <a:spLocks noChangeArrowheads="1"/>
            </p:cNvSpPr>
            <p:nvPr/>
          </p:nvSpPr>
          <p:spPr bwMode="auto">
            <a:xfrm>
              <a:off x="5102" y="1962"/>
              <a:ext cx="20" cy="20"/>
            </a:xfrm>
            <a:prstGeom prst="ellipse">
              <a:avLst/>
            </a:prstGeom>
            <a:solidFill>
              <a:schemeClr val="bg1"/>
            </a:solidFill>
            <a:ln w="127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47" name="Oval 1271"/>
            <p:cNvSpPr>
              <a:spLocks noChangeArrowheads="1"/>
            </p:cNvSpPr>
            <p:nvPr/>
          </p:nvSpPr>
          <p:spPr bwMode="auto">
            <a:xfrm>
              <a:off x="5065" y="1311"/>
              <a:ext cx="19" cy="20"/>
            </a:xfrm>
            <a:prstGeom prst="ellipse">
              <a:avLst/>
            </a:prstGeom>
            <a:solidFill>
              <a:schemeClr val="bg1"/>
            </a:solidFill>
            <a:ln w="127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48" name="Oval 1272"/>
            <p:cNvSpPr>
              <a:spLocks noChangeArrowheads="1"/>
            </p:cNvSpPr>
            <p:nvPr/>
          </p:nvSpPr>
          <p:spPr bwMode="auto">
            <a:xfrm>
              <a:off x="5178" y="1985"/>
              <a:ext cx="19" cy="20"/>
            </a:xfrm>
            <a:prstGeom prst="ellipse">
              <a:avLst/>
            </a:prstGeom>
            <a:solidFill>
              <a:schemeClr val="bg1"/>
            </a:solidFill>
            <a:ln w="127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49" name="Oval 1273"/>
            <p:cNvSpPr>
              <a:spLocks noChangeArrowheads="1"/>
            </p:cNvSpPr>
            <p:nvPr/>
          </p:nvSpPr>
          <p:spPr bwMode="auto">
            <a:xfrm>
              <a:off x="5213" y="1421"/>
              <a:ext cx="14" cy="14"/>
            </a:xfrm>
            <a:prstGeom prst="ellipse">
              <a:avLst/>
            </a:prstGeom>
            <a:solidFill>
              <a:schemeClr val="bg1"/>
            </a:solidFill>
            <a:ln w="127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50" name="Oval 1274"/>
            <p:cNvSpPr>
              <a:spLocks noChangeArrowheads="1"/>
            </p:cNvSpPr>
            <p:nvPr/>
          </p:nvSpPr>
          <p:spPr bwMode="auto">
            <a:xfrm>
              <a:off x="5180" y="1503"/>
              <a:ext cx="9" cy="9"/>
            </a:xfrm>
            <a:prstGeom prst="ellipse">
              <a:avLst/>
            </a:prstGeom>
            <a:solidFill>
              <a:schemeClr val="bg1"/>
            </a:solidFill>
            <a:ln w="127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51" name="Oval 1275"/>
            <p:cNvSpPr>
              <a:spLocks noChangeArrowheads="1"/>
            </p:cNvSpPr>
            <p:nvPr/>
          </p:nvSpPr>
          <p:spPr bwMode="auto">
            <a:xfrm>
              <a:off x="5044" y="1452"/>
              <a:ext cx="9" cy="9"/>
            </a:xfrm>
            <a:prstGeom prst="ellipse">
              <a:avLst/>
            </a:prstGeom>
            <a:solidFill>
              <a:schemeClr val="bg1"/>
            </a:solidFill>
            <a:ln w="127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52" name="Oval 1276"/>
            <p:cNvSpPr>
              <a:spLocks noChangeArrowheads="1"/>
            </p:cNvSpPr>
            <p:nvPr/>
          </p:nvSpPr>
          <p:spPr bwMode="auto">
            <a:xfrm>
              <a:off x="5108" y="1346"/>
              <a:ext cx="9" cy="9"/>
            </a:xfrm>
            <a:prstGeom prst="ellipse">
              <a:avLst/>
            </a:prstGeom>
            <a:solidFill>
              <a:schemeClr val="bg1"/>
            </a:solidFill>
            <a:ln w="127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53" name="Oval 1277"/>
            <p:cNvSpPr>
              <a:spLocks noChangeArrowheads="1"/>
            </p:cNvSpPr>
            <p:nvPr/>
          </p:nvSpPr>
          <p:spPr bwMode="auto">
            <a:xfrm>
              <a:off x="5042" y="1411"/>
              <a:ext cx="9" cy="9"/>
            </a:xfrm>
            <a:prstGeom prst="ellipse">
              <a:avLst/>
            </a:prstGeom>
            <a:solidFill>
              <a:schemeClr val="bg1"/>
            </a:solidFill>
            <a:ln w="127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54" name="Oval 1278"/>
            <p:cNvSpPr>
              <a:spLocks noChangeArrowheads="1"/>
            </p:cNvSpPr>
            <p:nvPr/>
          </p:nvSpPr>
          <p:spPr bwMode="auto">
            <a:xfrm>
              <a:off x="5107" y="1313"/>
              <a:ext cx="9" cy="9"/>
            </a:xfrm>
            <a:prstGeom prst="ellipse">
              <a:avLst/>
            </a:prstGeom>
            <a:solidFill>
              <a:schemeClr val="bg1"/>
            </a:solidFill>
            <a:ln w="127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55" name="Oval 1279"/>
            <p:cNvSpPr>
              <a:spLocks noChangeArrowheads="1"/>
            </p:cNvSpPr>
            <p:nvPr/>
          </p:nvSpPr>
          <p:spPr bwMode="auto">
            <a:xfrm>
              <a:off x="5182" y="1377"/>
              <a:ext cx="9" cy="9"/>
            </a:xfrm>
            <a:prstGeom prst="ellipse">
              <a:avLst/>
            </a:prstGeom>
            <a:solidFill>
              <a:schemeClr val="bg1"/>
            </a:solidFill>
            <a:ln w="127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56" name="Oval 1280"/>
            <p:cNvSpPr>
              <a:spLocks noChangeArrowheads="1"/>
            </p:cNvSpPr>
            <p:nvPr/>
          </p:nvSpPr>
          <p:spPr bwMode="auto">
            <a:xfrm>
              <a:off x="5072" y="1856"/>
              <a:ext cx="9" cy="9"/>
            </a:xfrm>
            <a:prstGeom prst="ellipse">
              <a:avLst/>
            </a:prstGeom>
            <a:solidFill>
              <a:schemeClr val="bg1"/>
            </a:solidFill>
            <a:ln w="127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57" name="Oval 1281"/>
            <p:cNvSpPr>
              <a:spLocks noChangeArrowheads="1"/>
            </p:cNvSpPr>
            <p:nvPr/>
          </p:nvSpPr>
          <p:spPr bwMode="auto">
            <a:xfrm>
              <a:off x="5039" y="1882"/>
              <a:ext cx="9" cy="9"/>
            </a:xfrm>
            <a:prstGeom prst="ellipse">
              <a:avLst/>
            </a:prstGeom>
            <a:solidFill>
              <a:schemeClr val="bg1"/>
            </a:solidFill>
            <a:ln w="127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58" name="Oval 1282"/>
            <p:cNvSpPr>
              <a:spLocks noChangeArrowheads="1"/>
            </p:cNvSpPr>
            <p:nvPr/>
          </p:nvSpPr>
          <p:spPr bwMode="auto">
            <a:xfrm>
              <a:off x="5042" y="1704"/>
              <a:ext cx="9" cy="10"/>
            </a:xfrm>
            <a:prstGeom prst="ellipse">
              <a:avLst/>
            </a:prstGeom>
            <a:solidFill>
              <a:schemeClr val="bg1"/>
            </a:solidFill>
            <a:ln w="127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59" name="Oval 1283"/>
            <p:cNvSpPr>
              <a:spLocks noChangeArrowheads="1"/>
            </p:cNvSpPr>
            <p:nvPr/>
          </p:nvSpPr>
          <p:spPr bwMode="auto">
            <a:xfrm>
              <a:off x="5212" y="1532"/>
              <a:ext cx="9" cy="9"/>
            </a:xfrm>
            <a:prstGeom prst="ellipse">
              <a:avLst/>
            </a:prstGeom>
            <a:solidFill>
              <a:schemeClr val="bg1"/>
            </a:solidFill>
            <a:ln w="127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60" name="Oval 1284"/>
            <p:cNvSpPr>
              <a:spLocks noChangeArrowheads="1"/>
            </p:cNvSpPr>
            <p:nvPr/>
          </p:nvSpPr>
          <p:spPr bwMode="auto">
            <a:xfrm>
              <a:off x="5213" y="1586"/>
              <a:ext cx="9" cy="9"/>
            </a:xfrm>
            <a:prstGeom prst="ellipse">
              <a:avLst/>
            </a:prstGeom>
            <a:solidFill>
              <a:schemeClr val="bg1"/>
            </a:solidFill>
            <a:ln w="127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61" name="Oval 1285"/>
            <p:cNvSpPr>
              <a:spLocks noChangeArrowheads="1"/>
            </p:cNvSpPr>
            <p:nvPr/>
          </p:nvSpPr>
          <p:spPr bwMode="auto">
            <a:xfrm>
              <a:off x="5212" y="1336"/>
              <a:ext cx="14" cy="14"/>
            </a:xfrm>
            <a:prstGeom prst="ellipse">
              <a:avLst/>
            </a:prstGeom>
            <a:solidFill>
              <a:schemeClr val="bg1"/>
            </a:solidFill>
            <a:ln w="127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62" name="Oval 1286"/>
            <p:cNvSpPr>
              <a:spLocks noChangeArrowheads="1"/>
            </p:cNvSpPr>
            <p:nvPr/>
          </p:nvSpPr>
          <p:spPr bwMode="auto">
            <a:xfrm>
              <a:off x="5213" y="1897"/>
              <a:ext cx="14" cy="15"/>
            </a:xfrm>
            <a:prstGeom prst="ellipse">
              <a:avLst/>
            </a:prstGeom>
            <a:solidFill>
              <a:schemeClr val="bg1"/>
            </a:solidFill>
            <a:ln w="127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63" name="Oval 1287"/>
            <p:cNvSpPr>
              <a:spLocks noChangeArrowheads="1"/>
            </p:cNvSpPr>
            <p:nvPr/>
          </p:nvSpPr>
          <p:spPr bwMode="auto">
            <a:xfrm>
              <a:off x="5072" y="2111"/>
              <a:ext cx="14" cy="15"/>
            </a:xfrm>
            <a:prstGeom prst="ellipse">
              <a:avLst/>
            </a:prstGeom>
            <a:solidFill>
              <a:schemeClr val="bg1"/>
            </a:solidFill>
            <a:ln w="127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64" name="Oval 1288"/>
            <p:cNvSpPr>
              <a:spLocks noChangeArrowheads="1"/>
            </p:cNvSpPr>
            <p:nvPr/>
          </p:nvSpPr>
          <p:spPr bwMode="auto">
            <a:xfrm>
              <a:off x="5040" y="1606"/>
              <a:ext cx="14" cy="15"/>
            </a:xfrm>
            <a:prstGeom prst="ellipse">
              <a:avLst/>
            </a:prstGeom>
            <a:solidFill>
              <a:schemeClr val="bg1"/>
            </a:solidFill>
            <a:ln w="127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65" name="Oval 1289"/>
            <p:cNvSpPr>
              <a:spLocks noChangeArrowheads="1"/>
            </p:cNvSpPr>
            <p:nvPr/>
          </p:nvSpPr>
          <p:spPr bwMode="auto">
            <a:xfrm>
              <a:off x="5039" y="1509"/>
              <a:ext cx="14" cy="14"/>
            </a:xfrm>
            <a:prstGeom prst="ellipse">
              <a:avLst/>
            </a:prstGeom>
            <a:solidFill>
              <a:schemeClr val="bg1"/>
            </a:solidFill>
            <a:ln w="127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66" name="Oval 1290"/>
            <p:cNvSpPr>
              <a:spLocks noChangeArrowheads="1"/>
            </p:cNvSpPr>
            <p:nvPr/>
          </p:nvSpPr>
          <p:spPr bwMode="auto">
            <a:xfrm>
              <a:off x="5213" y="1699"/>
              <a:ext cx="14" cy="15"/>
            </a:xfrm>
            <a:prstGeom prst="ellipse">
              <a:avLst/>
            </a:prstGeom>
            <a:solidFill>
              <a:schemeClr val="bg1"/>
            </a:solidFill>
            <a:ln w="127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67" name="Oval 1291"/>
            <p:cNvSpPr>
              <a:spLocks noChangeArrowheads="1"/>
            </p:cNvSpPr>
            <p:nvPr/>
          </p:nvSpPr>
          <p:spPr bwMode="auto">
            <a:xfrm>
              <a:off x="5149" y="1579"/>
              <a:ext cx="14" cy="15"/>
            </a:xfrm>
            <a:prstGeom prst="ellipse">
              <a:avLst/>
            </a:prstGeom>
            <a:solidFill>
              <a:schemeClr val="bg1"/>
            </a:solidFill>
            <a:ln w="127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68" name="Oval 1292"/>
            <p:cNvSpPr>
              <a:spLocks noChangeArrowheads="1"/>
            </p:cNvSpPr>
            <p:nvPr/>
          </p:nvSpPr>
          <p:spPr bwMode="auto">
            <a:xfrm>
              <a:off x="5072" y="1578"/>
              <a:ext cx="14" cy="14"/>
            </a:xfrm>
            <a:prstGeom prst="ellipse">
              <a:avLst/>
            </a:prstGeom>
            <a:solidFill>
              <a:schemeClr val="bg1"/>
            </a:solidFill>
            <a:ln w="127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69" name="Oval 1293"/>
            <p:cNvSpPr>
              <a:spLocks noChangeArrowheads="1"/>
            </p:cNvSpPr>
            <p:nvPr/>
          </p:nvSpPr>
          <p:spPr bwMode="auto">
            <a:xfrm>
              <a:off x="5069" y="1692"/>
              <a:ext cx="15" cy="14"/>
            </a:xfrm>
            <a:prstGeom prst="ellipse">
              <a:avLst/>
            </a:prstGeom>
            <a:solidFill>
              <a:schemeClr val="bg1"/>
            </a:solidFill>
            <a:ln w="127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70" name="Oval 1294"/>
            <p:cNvSpPr>
              <a:spLocks noChangeArrowheads="1"/>
            </p:cNvSpPr>
            <p:nvPr/>
          </p:nvSpPr>
          <p:spPr bwMode="auto">
            <a:xfrm>
              <a:off x="5042" y="2062"/>
              <a:ext cx="14" cy="15"/>
            </a:xfrm>
            <a:prstGeom prst="ellipse">
              <a:avLst/>
            </a:prstGeom>
            <a:solidFill>
              <a:schemeClr val="bg1"/>
            </a:solidFill>
            <a:ln w="127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71" name="Oval 1295"/>
            <p:cNvSpPr>
              <a:spLocks noChangeArrowheads="1"/>
            </p:cNvSpPr>
            <p:nvPr/>
          </p:nvSpPr>
          <p:spPr bwMode="auto">
            <a:xfrm>
              <a:off x="5212" y="1812"/>
              <a:ext cx="14" cy="15"/>
            </a:xfrm>
            <a:prstGeom prst="ellipse">
              <a:avLst/>
            </a:prstGeom>
            <a:solidFill>
              <a:schemeClr val="bg1"/>
            </a:solidFill>
            <a:ln w="12700">
              <a:solidFill>
                <a:srgbClr val="003366"/>
              </a:solidFill>
              <a:round/>
              <a:headEnd/>
              <a:tailEnd/>
            </a:ln>
            <a:effectLst/>
          </p:spPr>
          <p:txBody>
            <a:bodyPr wrap="none" anchor="ct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72" name="Freeform 1296"/>
            <p:cNvSpPr>
              <a:spLocks/>
            </p:cNvSpPr>
            <p:nvPr/>
          </p:nvSpPr>
          <p:spPr bwMode="auto">
            <a:xfrm>
              <a:off x="5086" y="1360"/>
              <a:ext cx="100" cy="66"/>
            </a:xfrm>
            <a:custGeom>
              <a:avLst/>
              <a:gdLst/>
              <a:ahLst/>
              <a:cxnLst>
                <a:cxn ang="0">
                  <a:pos x="0" y="77"/>
                </a:cxn>
                <a:cxn ang="0">
                  <a:pos x="6" y="57"/>
                </a:cxn>
                <a:cxn ang="0">
                  <a:pos x="27" y="28"/>
                </a:cxn>
                <a:cxn ang="0">
                  <a:pos x="58" y="8"/>
                </a:cxn>
                <a:cxn ang="0">
                  <a:pos x="82" y="1"/>
                </a:cxn>
                <a:cxn ang="0">
                  <a:pos x="110" y="0"/>
                </a:cxn>
                <a:cxn ang="0">
                  <a:pos x="145" y="14"/>
                </a:cxn>
                <a:cxn ang="0">
                  <a:pos x="169" y="41"/>
                </a:cxn>
                <a:cxn ang="0">
                  <a:pos x="185" y="77"/>
                </a:cxn>
                <a:cxn ang="0">
                  <a:pos x="191" y="100"/>
                </a:cxn>
                <a:cxn ang="0">
                  <a:pos x="185" y="115"/>
                </a:cxn>
                <a:cxn ang="0">
                  <a:pos x="165" y="122"/>
                </a:cxn>
                <a:cxn ang="0">
                  <a:pos x="144" y="109"/>
                </a:cxn>
                <a:cxn ang="0">
                  <a:pos x="128" y="94"/>
                </a:cxn>
                <a:cxn ang="0">
                  <a:pos x="105" y="80"/>
                </a:cxn>
                <a:cxn ang="0">
                  <a:pos x="79" y="82"/>
                </a:cxn>
                <a:cxn ang="0">
                  <a:pos x="58" y="86"/>
                </a:cxn>
                <a:cxn ang="0">
                  <a:pos x="35" y="92"/>
                </a:cxn>
                <a:cxn ang="0">
                  <a:pos x="21" y="102"/>
                </a:cxn>
                <a:cxn ang="0">
                  <a:pos x="13" y="103"/>
                </a:cxn>
                <a:cxn ang="0">
                  <a:pos x="6" y="97"/>
                </a:cxn>
                <a:cxn ang="0">
                  <a:pos x="1" y="88"/>
                </a:cxn>
                <a:cxn ang="0">
                  <a:pos x="0" y="77"/>
                </a:cxn>
              </a:cxnLst>
              <a:rect l="0" t="0" r="r" b="b"/>
              <a:pathLst>
                <a:path w="192" h="123">
                  <a:moveTo>
                    <a:pt x="0" y="77"/>
                  </a:moveTo>
                  <a:lnTo>
                    <a:pt x="6" y="57"/>
                  </a:lnTo>
                  <a:lnTo>
                    <a:pt x="27" y="28"/>
                  </a:lnTo>
                  <a:lnTo>
                    <a:pt x="58" y="8"/>
                  </a:lnTo>
                  <a:lnTo>
                    <a:pt x="82" y="1"/>
                  </a:lnTo>
                  <a:lnTo>
                    <a:pt x="110" y="0"/>
                  </a:lnTo>
                  <a:lnTo>
                    <a:pt x="145" y="14"/>
                  </a:lnTo>
                  <a:lnTo>
                    <a:pt x="169" y="41"/>
                  </a:lnTo>
                  <a:lnTo>
                    <a:pt x="185" y="77"/>
                  </a:lnTo>
                  <a:lnTo>
                    <a:pt x="191" y="100"/>
                  </a:lnTo>
                  <a:lnTo>
                    <a:pt x="185" y="115"/>
                  </a:lnTo>
                  <a:lnTo>
                    <a:pt x="165" y="122"/>
                  </a:lnTo>
                  <a:lnTo>
                    <a:pt x="144" y="109"/>
                  </a:lnTo>
                  <a:lnTo>
                    <a:pt x="128" y="94"/>
                  </a:lnTo>
                  <a:lnTo>
                    <a:pt x="105" y="80"/>
                  </a:lnTo>
                  <a:lnTo>
                    <a:pt x="79" y="82"/>
                  </a:lnTo>
                  <a:lnTo>
                    <a:pt x="58" y="86"/>
                  </a:lnTo>
                  <a:lnTo>
                    <a:pt x="35" y="92"/>
                  </a:lnTo>
                  <a:lnTo>
                    <a:pt x="21" y="102"/>
                  </a:lnTo>
                  <a:lnTo>
                    <a:pt x="13" y="103"/>
                  </a:lnTo>
                  <a:lnTo>
                    <a:pt x="6" y="97"/>
                  </a:lnTo>
                  <a:lnTo>
                    <a:pt x="1" y="88"/>
                  </a:lnTo>
                  <a:lnTo>
                    <a:pt x="0" y="77"/>
                  </a:lnTo>
                </a:path>
              </a:pathLst>
            </a:custGeom>
            <a:solidFill>
              <a:schemeClr val="bg1"/>
            </a:solidFill>
            <a:ln w="12700" cap="rnd" cmpd="sng">
              <a:solidFill>
                <a:srgbClr val="003366"/>
              </a:solidFill>
              <a:prstDash val="solid"/>
              <a:round/>
              <a:headEnd/>
              <a:tailEnd/>
            </a:ln>
            <a:effectLst/>
          </p:spPr>
          <p:txBody>
            <a:bodyP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73" name="Freeform 1297"/>
            <p:cNvSpPr>
              <a:spLocks/>
            </p:cNvSpPr>
            <p:nvPr/>
          </p:nvSpPr>
          <p:spPr bwMode="auto">
            <a:xfrm>
              <a:off x="5085" y="1623"/>
              <a:ext cx="104" cy="65"/>
            </a:xfrm>
            <a:custGeom>
              <a:avLst/>
              <a:gdLst/>
              <a:ahLst/>
              <a:cxnLst>
                <a:cxn ang="0">
                  <a:pos x="190" y="71"/>
                </a:cxn>
                <a:cxn ang="0">
                  <a:pos x="179" y="45"/>
                </a:cxn>
                <a:cxn ang="0">
                  <a:pos x="159" y="24"/>
                </a:cxn>
                <a:cxn ang="0">
                  <a:pos x="127" y="8"/>
                </a:cxn>
                <a:cxn ang="0">
                  <a:pos x="104" y="1"/>
                </a:cxn>
                <a:cxn ang="0">
                  <a:pos x="77" y="0"/>
                </a:cxn>
                <a:cxn ang="0">
                  <a:pos x="43" y="14"/>
                </a:cxn>
                <a:cxn ang="0">
                  <a:pos x="20" y="40"/>
                </a:cxn>
                <a:cxn ang="0">
                  <a:pos x="4" y="73"/>
                </a:cxn>
                <a:cxn ang="0">
                  <a:pos x="0" y="96"/>
                </a:cxn>
                <a:cxn ang="0">
                  <a:pos x="4" y="110"/>
                </a:cxn>
                <a:cxn ang="0">
                  <a:pos x="24" y="116"/>
                </a:cxn>
                <a:cxn ang="0">
                  <a:pos x="44" y="104"/>
                </a:cxn>
                <a:cxn ang="0">
                  <a:pos x="59" y="90"/>
                </a:cxn>
                <a:cxn ang="0">
                  <a:pos x="82" y="77"/>
                </a:cxn>
                <a:cxn ang="0">
                  <a:pos x="107" y="79"/>
                </a:cxn>
                <a:cxn ang="0">
                  <a:pos x="127" y="82"/>
                </a:cxn>
                <a:cxn ang="0">
                  <a:pos x="146" y="96"/>
                </a:cxn>
                <a:cxn ang="0">
                  <a:pos x="156" y="109"/>
                </a:cxn>
                <a:cxn ang="0">
                  <a:pos x="166" y="119"/>
                </a:cxn>
                <a:cxn ang="0">
                  <a:pos x="185" y="119"/>
                </a:cxn>
                <a:cxn ang="0">
                  <a:pos x="197" y="101"/>
                </a:cxn>
                <a:cxn ang="0">
                  <a:pos x="190" y="71"/>
                </a:cxn>
              </a:cxnLst>
              <a:rect l="0" t="0" r="r" b="b"/>
              <a:pathLst>
                <a:path w="198" h="120">
                  <a:moveTo>
                    <a:pt x="190" y="71"/>
                  </a:moveTo>
                  <a:lnTo>
                    <a:pt x="179" y="45"/>
                  </a:lnTo>
                  <a:lnTo>
                    <a:pt x="159" y="24"/>
                  </a:lnTo>
                  <a:lnTo>
                    <a:pt x="127" y="8"/>
                  </a:lnTo>
                  <a:lnTo>
                    <a:pt x="104" y="1"/>
                  </a:lnTo>
                  <a:lnTo>
                    <a:pt x="77" y="0"/>
                  </a:lnTo>
                  <a:lnTo>
                    <a:pt x="43" y="14"/>
                  </a:lnTo>
                  <a:lnTo>
                    <a:pt x="20" y="40"/>
                  </a:lnTo>
                  <a:lnTo>
                    <a:pt x="4" y="73"/>
                  </a:lnTo>
                  <a:lnTo>
                    <a:pt x="0" y="96"/>
                  </a:lnTo>
                  <a:lnTo>
                    <a:pt x="4" y="110"/>
                  </a:lnTo>
                  <a:lnTo>
                    <a:pt x="24" y="116"/>
                  </a:lnTo>
                  <a:lnTo>
                    <a:pt x="44" y="104"/>
                  </a:lnTo>
                  <a:lnTo>
                    <a:pt x="59" y="90"/>
                  </a:lnTo>
                  <a:lnTo>
                    <a:pt x="82" y="77"/>
                  </a:lnTo>
                  <a:lnTo>
                    <a:pt x="107" y="79"/>
                  </a:lnTo>
                  <a:lnTo>
                    <a:pt x="127" y="82"/>
                  </a:lnTo>
                  <a:lnTo>
                    <a:pt x="146" y="96"/>
                  </a:lnTo>
                  <a:lnTo>
                    <a:pt x="156" y="109"/>
                  </a:lnTo>
                  <a:lnTo>
                    <a:pt x="166" y="119"/>
                  </a:lnTo>
                  <a:lnTo>
                    <a:pt x="185" y="119"/>
                  </a:lnTo>
                  <a:lnTo>
                    <a:pt x="197" y="101"/>
                  </a:lnTo>
                  <a:lnTo>
                    <a:pt x="190" y="71"/>
                  </a:lnTo>
                </a:path>
              </a:pathLst>
            </a:custGeom>
            <a:solidFill>
              <a:schemeClr val="bg1"/>
            </a:solidFill>
            <a:ln w="12700" cap="rnd" cmpd="sng">
              <a:solidFill>
                <a:srgbClr val="003366"/>
              </a:solidFill>
              <a:prstDash val="solid"/>
              <a:round/>
              <a:headEnd/>
              <a:tailEnd/>
            </a:ln>
            <a:effectLst/>
          </p:spPr>
          <p:txBody>
            <a:bodyP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74" name="Freeform 1298"/>
            <p:cNvSpPr>
              <a:spLocks/>
            </p:cNvSpPr>
            <p:nvPr/>
          </p:nvSpPr>
          <p:spPr bwMode="auto">
            <a:xfrm>
              <a:off x="5160" y="1943"/>
              <a:ext cx="62" cy="40"/>
            </a:xfrm>
            <a:custGeom>
              <a:avLst/>
              <a:gdLst/>
              <a:ahLst/>
              <a:cxnLst>
                <a:cxn ang="0">
                  <a:pos x="0" y="47"/>
                </a:cxn>
                <a:cxn ang="0">
                  <a:pos x="4" y="35"/>
                </a:cxn>
                <a:cxn ang="0">
                  <a:pos x="17" y="17"/>
                </a:cxn>
                <a:cxn ang="0">
                  <a:pos x="35" y="4"/>
                </a:cxn>
                <a:cxn ang="0">
                  <a:pos x="50" y="0"/>
                </a:cxn>
                <a:cxn ang="0">
                  <a:pos x="67" y="0"/>
                </a:cxn>
                <a:cxn ang="0">
                  <a:pos x="89" y="9"/>
                </a:cxn>
                <a:cxn ang="0">
                  <a:pos x="104" y="25"/>
                </a:cxn>
                <a:cxn ang="0">
                  <a:pos x="113" y="47"/>
                </a:cxn>
                <a:cxn ang="0">
                  <a:pos x="117" y="61"/>
                </a:cxn>
                <a:cxn ang="0">
                  <a:pos x="113" y="70"/>
                </a:cxn>
                <a:cxn ang="0">
                  <a:pos x="101" y="75"/>
                </a:cxn>
                <a:cxn ang="0">
                  <a:pos x="88" y="67"/>
                </a:cxn>
                <a:cxn ang="0">
                  <a:pos x="78" y="58"/>
                </a:cxn>
                <a:cxn ang="0">
                  <a:pos x="64" y="49"/>
                </a:cxn>
                <a:cxn ang="0">
                  <a:pos x="48" y="50"/>
                </a:cxn>
                <a:cxn ang="0">
                  <a:pos x="35" y="53"/>
                </a:cxn>
                <a:cxn ang="0">
                  <a:pos x="21" y="56"/>
                </a:cxn>
                <a:cxn ang="0">
                  <a:pos x="13" y="62"/>
                </a:cxn>
                <a:cxn ang="0">
                  <a:pos x="8" y="63"/>
                </a:cxn>
                <a:cxn ang="0">
                  <a:pos x="4" y="60"/>
                </a:cxn>
                <a:cxn ang="0">
                  <a:pos x="1" y="54"/>
                </a:cxn>
                <a:cxn ang="0">
                  <a:pos x="0" y="47"/>
                </a:cxn>
              </a:cxnLst>
              <a:rect l="0" t="0" r="r" b="b"/>
              <a:pathLst>
                <a:path w="118" h="76">
                  <a:moveTo>
                    <a:pt x="0" y="47"/>
                  </a:moveTo>
                  <a:lnTo>
                    <a:pt x="4" y="35"/>
                  </a:lnTo>
                  <a:lnTo>
                    <a:pt x="17" y="17"/>
                  </a:lnTo>
                  <a:lnTo>
                    <a:pt x="35" y="4"/>
                  </a:lnTo>
                  <a:lnTo>
                    <a:pt x="50" y="0"/>
                  </a:lnTo>
                  <a:lnTo>
                    <a:pt x="67" y="0"/>
                  </a:lnTo>
                  <a:lnTo>
                    <a:pt x="89" y="9"/>
                  </a:lnTo>
                  <a:lnTo>
                    <a:pt x="104" y="25"/>
                  </a:lnTo>
                  <a:lnTo>
                    <a:pt x="113" y="47"/>
                  </a:lnTo>
                  <a:lnTo>
                    <a:pt x="117" y="61"/>
                  </a:lnTo>
                  <a:lnTo>
                    <a:pt x="113" y="70"/>
                  </a:lnTo>
                  <a:lnTo>
                    <a:pt x="101" y="75"/>
                  </a:lnTo>
                  <a:lnTo>
                    <a:pt x="88" y="67"/>
                  </a:lnTo>
                  <a:lnTo>
                    <a:pt x="78" y="58"/>
                  </a:lnTo>
                  <a:lnTo>
                    <a:pt x="64" y="49"/>
                  </a:lnTo>
                  <a:lnTo>
                    <a:pt x="48" y="50"/>
                  </a:lnTo>
                  <a:lnTo>
                    <a:pt x="35" y="53"/>
                  </a:lnTo>
                  <a:lnTo>
                    <a:pt x="21" y="56"/>
                  </a:lnTo>
                  <a:lnTo>
                    <a:pt x="13" y="62"/>
                  </a:lnTo>
                  <a:lnTo>
                    <a:pt x="8" y="63"/>
                  </a:lnTo>
                  <a:lnTo>
                    <a:pt x="4" y="60"/>
                  </a:lnTo>
                  <a:lnTo>
                    <a:pt x="1" y="54"/>
                  </a:lnTo>
                  <a:lnTo>
                    <a:pt x="0" y="47"/>
                  </a:lnTo>
                </a:path>
              </a:pathLst>
            </a:custGeom>
            <a:solidFill>
              <a:schemeClr val="bg1"/>
            </a:solidFill>
            <a:ln w="12700" cap="rnd" cmpd="sng">
              <a:solidFill>
                <a:srgbClr val="003366"/>
              </a:solidFill>
              <a:prstDash val="solid"/>
              <a:round/>
              <a:headEnd/>
              <a:tailEnd/>
            </a:ln>
            <a:effectLst/>
          </p:spPr>
          <p:txBody>
            <a:bodyP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75" name="Freeform 1299"/>
            <p:cNvSpPr>
              <a:spLocks/>
            </p:cNvSpPr>
            <p:nvPr/>
          </p:nvSpPr>
          <p:spPr bwMode="auto">
            <a:xfrm>
              <a:off x="5138" y="1428"/>
              <a:ext cx="28" cy="18"/>
            </a:xfrm>
            <a:custGeom>
              <a:avLst/>
              <a:gdLst/>
              <a:ahLst/>
              <a:cxnLst>
                <a:cxn ang="0">
                  <a:pos x="0" y="20"/>
                </a:cxn>
                <a:cxn ang="0">
                  <a:pos x="1" y="15"/>
                </a:cxn>
                <a:cxn ang="0">
                  <a:pos x="7" y="7"/>
                </a:cxn>
                <a:cxn ang="0">
                  <a:pos x="15" y="2"/>
                </a:cxn>
                <a:cxn ang="0">
                  <a:pos x="22" y="0"/>
                </a:cxn>
                <a:cxn ang="0">
                  <a:pos x="30" y="0"/>
                </a:cxn>
                <a:cxn ang="0">
                  <a:pos x="39" y="4"/>
                </a:cxn>
                <a:cxn ang="0">
                  <a:pos x="46" y="11"/>
                </a:cxn>
                <a:cxn ang="0">
                  <a:pos x="50" y="20"/>
                </a:cxn>
                <a:cxn ang="0">
                  <a:pos x="52" y="27"/>
                </a:cxn>
                <a:cxn ang="0">
                  <a:pos x="50" y="31"/>
                </a:cxn>
                <a:cxn ang="0">
                  <a:pos x="45" y="33"/>
                </a:cxn>
                <a:cxn ang="0">
                  <a:pos x="39" y="29"/>
                </a:cxn>
                <a:cxn ang="0">
                  <a:pos x="35" y="25"/>
                </a:cxn>
                <a:cxn ang="0">
                  <a:pos x="28" y="21"/>
                </a:cxn>
                <a:cxn ang="0">
                  <a:pos x="21" y="22"/>
                </a:cxn>
                <a:cxn ang="0">
                  <a:pos x="15" y="23"/>
                </a:cxn>
                <a:cxn ang="0">
                  <a:pos x="9" y="24"/>
                </a:cxn>
                <a:cxn ang="0">
                  <a:pos x="5" y="27"/>
                </a:cxn>
                <a:cxn ang="0">
                  <a:pos x="3" y="28"/>
                </a:cxn>
                <a:cxn ang="0">
                  <a:pos x="1" y="26"/>
                </a:cxn>
                <a:cxn ang="0">
                  <a:pos x="0" y="23"/>
                </a:cxn>
                <a:cxn ang="0">
                  <a:pos x="0" y="20"/>
                </a:cxn>
              </a:cxnLst>
              <a:rect l="0" t="0" r="r" b="b"/>
              <a:pathLst>
                <a:path w="53" h="34">
                  <a:moveTo>
                    <a:pt x="0" y="20"/>
                  </a:moveTo>
                  <a:lnTo>
                    <a:pt x="1" y="15"/>
                  </a:lnTo>
                  <a:lnTo>
                    <a:pt x="7" y="7"/>
                  </a:lnTo>
                  <a:lnTo>
                    <a:pt x="15" y="2"/>
                  </a:lnTo>
                  <a:lnTo>
                    <a:pt x="22" y="0"/>
                  </a:lnTo>
                  <a:lnTo>
                    <a:pt x="30" y="0"/>
                  </a:lnTo>
                  <a:lnTo>
                    <a:pt x="39" y="4"/>
                  </a:lnTo>
                  <a:lnTo>
                    <a:pt x="46" y="11"/>
                  </a:lnTo>
                  <a:lnTo>
                    <a:pt x="50" y="20"/>
                  </a:lnTo>
                  <a:lnTo>
                    <a:pt x="52" y="27"/>
                  </a:lnTo>
                  <a:lnTo>
                    <a:pt x="50" y="31"/>
                  </a:lnTo>
                  <a:lnTo>
                    <a:pt x="45" y="33"/>
                  </a:lnTo>
                  <a:lnTo>
                    <a:pt x="39" y="29"/>
                  </a:lnTo>
                  <a:lnTo>
                    <a:pt x="35" y="25"/>
                  </a:lnTo>
                  <a:lnTo>
                    <a:pt x="28" y="21"/>
                  </a:lnTo>
                  <a:lnTo>
                    <a:pt x="21" y="22"/>
                  </a:lnTo>
                  <a:lnTo>
                    <a:pt x="15" y="23"/>
                  </a:lnTo>
                  <a:lnTo>
                    <a:pt x="9" y="24"/>
                  </a:lnTo>
                  <a:lnTo>
                    <a:pt x="5" y="27"/>
                  </a:lnTo>
                  <a:lnTo>
                    <a:pt x="3" y="28"/>
                  </a:lnTo>
                  <a:lnTo>
                    <a:pt x="1" y="26"/>
                  </a:lnTo>
                  <a:lnTo>
                    <a:pt x="0" y="23"/>
                  </a:lnTo>
                  <a:lnTo>
                    <a:pt x="0" y="20"/>
                  </a:lnTo>
                </a:path>
              </a:pathLst>
            </a:custGeom>
            <a:solidFill>
              <a:schemeClr val="bg1"/>
            </a:solidFill>
            <a:ln w="12700" cap="rnd" cmpd="sng">
              <a:solidFill>
                <a:srgbClr val="003366"/>
              </a:solidFill>
              <a:prstDash val="solid"/>
              <a:round/>
              <a:headEnd/>
              <a:tailEnd/>
            </a:ln>
            <a:effectLst/>
          </p:spPr>
          <p:txBody>
            <a:bodyP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76" name="Freeform 1300"/>
            <p:cNvSpPr>
              <a:spLocks/>
            </p:cNvSpPr>
            <p:nvPr/>
          </p:nvSpPr>
          <p:spPr bwMode="auto">
            <a:xfrm>
              <a:off x="5042" y="1969"/>
              <a:ext cx="27" cy="18"/>
            </a:xfrm>
            <a:custGeom>
              <a:avLst/>
              <a:gdLst/>
              <a:ahLst/>
              <a:cxnLst>
                <a:cxn ang="0">
                  <a:pos x="0" y="20"/>
                </a:cxn>
                <a:cxn ang="0">
                  <a:pos x="1" y="15"/>
                </a:cxn>
                <a:cxn ang="0">
                  <a:pos x="7" y="7"/>
                </a:cxn>
                <a:cxn ang="0">
                  <a:pos x="15" y="2"/>
                </a:cxn>
                <a:cxn ang="0">
                  <a:pos x="22" y="0"/>
                </a:cxn>
                <a:cxn ang="0">
                  <a:pos x="30" y="0"/>
                </a:cxn>
                <a:cxn ang="0">
                  <a:pos x="39" y="4"/>
                </a:cxn>
                <a:cxn ang="0">
                  <a:pos x="46" y="11"/>
                </a:cxn>
                <a:cxn ang="0">
                  <a:pos x="50" y="20"/>
                </a:cxn>
                <a:cxn ang="0">
                  <a:pos x="52" y="27"/>
                </a:cxn>
                <a:cxn ang="0">
                  <a:pos x="50" y="31"/>
                </a:cxn>
                <a:cxn ang="0">
                  <a:pos x="45" y="33"/>
                </a:cxn>
                <a:cxn ang="0">
                  <a:pos x="39" y="29"/>
                </a:cxn>
                <a:cxn ang="0">
                  <a:pos x="35" y="25"/>
                </a:cxn>
                <a:cxn ang="0">
                  <a:pos x="28" y="21"/>
                </a:cxn>
                <a:cxn ang="0">
                  <a:pos x="21" y="22"/>
                </a:cxn>
                <a:cxn ang="0">
                  <a:pos x="15" y="23"/>
                </a:cxn>
                <a:cxn ang="0">
                  <a:pos x="9" y="24"/>
                </a:cxn>
                <a:cxn ang="0">
                  <a:pos x="5" y="27"/>
                </a:cxn>
                <a:cxn ang="0">
                  <a:pos x="3" y="28"/>
                </a:cxn>
                <a:cxn ang="0">
                  <a:pos x="1" y="26"/>
                </a:cxn>
                <a:cxn ang="0">
                  <a:pos x="0" y="23"/>
                </a:cxn>
                <a:cxn ang="0">
                  <a:pos x="0" y="20"/>
                </a:cxn>
              </a:cxnLst>
              <a:rect l="0" t="0" r="r" b="b"/>
              <a:pathLst>
                <a:path w="53" h="34">
                  <a:moveTo>
                    <a:pt x="0" y="20"/>
                  </a:moveTo>
                  <a:lnTo>
                    <a:pt x="1" y="15"/>
                  </a:lnTo>
                  <a:lnTo>
                    <a:pt x="7" y="7"/>
                  </a:lnTo>
                  <a:lnTo>
                    <a:pt x="15" y="2"/>
                  </a:lnTo>
                  <a:lnTo>
                    <a:pt x="22" y="0"/>
                  </a:lnTo>
                  <a:lnTo>
                    <a:pt x="30" y="0"/>
                  </a:lnTo>
                  <a:lnTo>
                    <a:pt x="39" y="4"/>
                  </a:lnTo>
                  <a:lnTo>
                    <a:pt x="46" y="11"/>
                  </a:lnTo>
                  <a:lnTo>
                    <a:pt x="50" y="20"/>
                  </a:lnTo>
                  <a:lnTo>
                    <a:pt x="52" y="27"/>
                  </a:lnTo>
                  <a:lnTo>
                    <a:pt x="50" y="31"/>
                  </a:lnTo>
                  <a:lnTo>
                    <a:pt x="45" y="33"/>
                  </a:lnTo>
                  <a:lnTo>
                    <a:pt x="39" y="29"/>
                  </a:lnTo>
                  <a:lnTo>
                    <a:pt x="35" y="25"/>
                  </a:lnTo>
                  <a:lnTo>
                    <a:pt x="28" y="21"/>
                  </a:lnTo>
                  <a:lnTo>
                    <a:pt x="21" y="22"/>
                  </a:lnTo>
                  <a:lnTo>
                    <a:pt x="15" y="23"/>
                  </a:lnTo>
                  <a:lnTo>
                    <a:pt x="9" y="24"/>
                  </a:lnTo>
                  <a:lnTo>
                    <a:pt x="5" y="27"/>
                  </a:lnTo>
                  <a:lnTo>
                    <a:pt x="3" y="28"/>
                  </a:lnTo>
                  <a:lnTo>
                    <a:pt x="1" y="26"/>
                  </a:lnTo>
                  <a:lnTo>
                    <a:pt x="0" y="23"/>
                  </a:lnTo>
                  <a:lnTo>
                    <a:pt x="0" y="20"/>
                  </a:lnTo>
                </a:path>
              </a:pathLst>
            </a:custGeom>
            <a:solidFill>
              <a:schemeClr val="bg1"/>
            </a:solidFill>
            <a:ln w="12700" cap="rnd" cmpd="sng">
              <a:solidFill>
                <a:srgbClr val="003366"/>
              </a:solidFill>
              <a:prstDash val="solid"/>
              <a:round/>
              <a:headEnd/>
              <a:tailEnd/>
            </a:ln>
            <a:effectLst/>
          </p:spPr>
          <p:txBody>
            <a:bodyP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77" name="Freeform 1301"/>
            <p:cNvSpPr>
              <a:spLocks/>
            </p:cNvSpPr>
            <p:nvPr/>
          </p:nvSpPr>
          <p:spPr bwMode="auto">
            <a:xfrm>
              <a:off x="5049" y="1660"/>
              <a:ext cx="28" cy="19"/>
            </a:xfrm>
            <a:custGeom>
              <a:avLst/>
              <a:gdLst/>
              <a:ahLst/>
              <a:cxnLst>
                <a:cxn ang="0">
                  <a:pos x="0" y="20"/>
                </a:cxn>
                <a:cxn ang="0">
                  <a:pos x="1" y="15"/>
                </a:cxn>
                <a:cxn ang="0">
                  <a:pos x="7" y="7"/>
                </a:cxn>
                <a:cxn ang="0">
                  <a:pos x="15" y="2"/>
                </a:cxn>
                <a:cxn ang="0">
                  <a:pos x="22" y="0"/>
                </a:cxn>
                <a:cxn ang="0">
                  <a:pos x="30" y="0"/>
                </a:cxn>
                <a:cxn ang="0">
                  <a:pos x="39" y="4"/>
                </a:cxn>
                <a:cxn ang="0">
                  <a:pos x="46" y="11"/>
                </a:cxn>
                <a:cxn ang="0">
                  <a:pos x="50" y="20"/>
                </a:cxn>
                <a:cxn ang="0">
                  <a:pos x="52" y="27"/>
                </a:cxn>
                <a:cxn ang="0">
                  <a:pos x="50" y="31"/>
                </a:cxn>
                <a:cxn ang="0">
                  <a:pos x="45" y="33"/>
                </a:cxn>
                <a:cxn ang="0">
                  <a:pos x="39" y="29"/>
                </a:cxn>
                <a:cxn ang="0">
                  <a:pos x="35" y="25"/>
                </a:cxn>
                <a:cxn ang="0">
                  <a:pos x="28" y="21"/>
                </a:cxn>
                <a:cxn ang="0">
                  <a:pos x="21" y="22"/>
                </a:cxn>
                <a:cxn ang="0">
                  <a:pos x="15" y="23"/>
                </a:cxn>
                <a:cxn ang="0">
                  <a:pos x="9" y="24"/>
                </a:cxn>
                <a:cxn ang="0">
                  <a:pos x="5" y="27"/>
                </a:cxn>
                <a:cxn ang="0">
                  <a:pos x="3" y="28"/>
                </a:cxn>
                <a:cxn ang="0">
                  <a:pos x="1" y="26"/>
                </a:cxn>
                <a:cxn ang="0">
                  <a:pos x="0" y="23"/>
                </a:cxn>
                <a:cxn ang="0">
                  <a:pos x="0" y="20"/>
                </a:cxn>
              </a:cxnLst>
              <a:rect l="0" t="0" r="r" b="b"/>
              <a:pathLst>
                <a:path w="53" h="34">
                  <a:moveTo>
                    <a:pt x="0" y="20"/>
                  </a:moveTo>
                  <a:lnTo>
                    <a:pt x="1" y="15"/>
                  </a:lnTo>
                  <a:lnTo>
                    <a:pt x="7" y="7"/>
                  </a:lnTo>
                  <a:lnTo>
                    <a:pt x="15" y="2"/>
                  </a:lnTo>
                  <a:lnTo>
                    <a:pt x="22" y="0"/>
                  </a:lnTo>
                  <a:lnTo>
                    <a:pt x="30" y="0"/>
                  </a:lnTo>
                  <a:lnTo>
                    <a:pt x="39" y="4"/>
                  </a:lnTo>
                  <a:lnTo>
                    <a:pt x="46" y="11"/>
                  </a:lnTo>
                  <a:lnTo>
                    <a:pt x="50" y="20"/>
                  </a:lnTo>
                  <a:lnTo>
                    <a:pt x="52" y="27"/>
                  </a:lnTo>
                  <a:lnTo>
                    <a:pt x="50" y="31"/>
                  </a:lnTo>
                  <a:lnTo>
                    <a:pt x="45" y="33"/>
                  </a:lnTo>
                  <a:lnTo>
                    <a:pt x="39" y="29"/>
                  </a:lnTo>
                  <a:lnTo>
                    <a:pt x="35" y="25"/>
                  </a:lnTo>
                  <a:lnTo>
                    <a:pt x="28" y="21"/>
                  </a:lnTo>
                  <a:lnTo>
                    <a:pt x="21" y="22"/>
                  </a:lnTo>
                  <a:lnTo>
                    <a:pt x="15" y="23"/>
                  </a:lnTo>
                  <a:lnTo>
                    <a:pt x="9" y="24"/>
                  </a:lnTo>
                  <a:lnTo>
                    <a:pt x="5" y="27"/>
                  </a:lnTo>
                  <a:lnTo>
                    <a:pt x="3" y="28"/>
                  </a:lnTo>
                  <a:lnTo>
                    <a:pt x="1" y="26"/>
                  </a:lnTo>
                  <a:lnTo>
                    <a:pt x="0" y="23"/>
                  </a:lnTo>
                  <a:lnTo>
                    <a:pt x="0" y="20"/>
                  </a:lnTo>
                </a:path>
              </a:pathLst>
            </a:custGeom>
            <a:solidFill>
              <a:schemeClr val="bg1"/>
            </a:solidFill>
            <a:ln w="12700" cap="rnd" cmpd="sng">
              <a:solidFill>
                <a:srgbClr val="003366"/>
              </a:solidFill>
              <a:prstDash val="solid"/>
              <a:round/>
              <a:headEnd/>
              <a:tailEnd/>
            </a:ln>
            <a:effectLst/>
          </p:spPr>
          <p:txBody>
            <a:bodyP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78" name="Freeform 1302"/>
            <p:cNvSpPr>
              <a:spLocks/>
            </p:cNvSpPr>
            <p:nvPr/>
          </p:nvSpPr>
          <p:spPr bwMode="auto">
            <a:xfrm>
              <a:off x="5043" y="2102"/>
              <a:ext cx="52" cy="33"/>
            </a:xfrm>
            <a:custGeom>
              <a:avLst/>
              <a:gdLst/>
              <a:ahLst/>
              <a:cxnLst>
                <a:cxn ang="0">
                  <a:pos x="94" y="35"/>
                </a:cxn>
                <a:cxn ang="0">
                  <a:pos x="89" y="22"/>
                </a:cxn>
                <a:cxn ang="0">
                  <a:pos x="79" y="11"/>
                </a:cxn>
                <a:cxn ang="0">
                  <a:pos x="63" y="3"/>
                </a:cxn>
                <a:cxn ang="0">
                  <a:pos x="51" y="0"/>
                </a:cxn>
                <a:cxn ang="0">
                  <a:pos x="38" y="0"/>
                </a:cxn>
                <a:cxn ang="0">
                  <a:pos x="21" y="7"/>
                </a:cxn>
                <a:cxn ang="0">
                  <a:pos x="10" y="19"/>
                </a:cxn>
                <a:cxn ang="0">
                  <a:pos x="2" y="36"/>
                </a:cxn>
                <a:cxn ang="0">
                  <a:pos x="0" y="47"/>
                </a:cxn>
                <a:cxn ang="0">
                  <a:pos x="2" y="54"/>
                </a:cxn>
                <a:cxn ang="0">
                  <a:pos x="12" y="57"/>
                </a:cxn>
                <a:cxn ang="0">
                  <a:pos x="22" y="51"/>
                </a:cxn>
                <a:cxn ang="0">
                  <a:pos x="29" y="45"/>
                </a:cxn>
                <a:cxn ang="0">
                  <a:pos x="40" y="38"/>
                </a:cxn>
                <a:cxn ang="0">
                  <a:pos x="53" y="39"/>
                </a:cxn>
                <a:cxn ang="0">
                  <a:pos x="63" y="41"/>
                </a:cxn>
                <a:cxn ang="0">
                  <a:pos x="73" y="47"/>
                </a:cxn>
                <a:cxn ang="0">
                  <a:pos x="77" y="54"/>
                </a:cxn>
                <a:cxn ang="0">
                  <a:pos x="82" y="59"/>
                </a:cxn>
                <a:cxn ang="0">
                  <a:pos x="92" y="59"/>
                </a:cxn>
                <a:cxn ang="0">
                  <a:pos x="98" y="50"/>
                </a:cxn>
                <a:cxn ang="0">
                  <a:pos x="94" y="35"/>
                </a:cxn>
              </a:cxnLst>
              <a:rect l="0" t="0" r="r" b="b"/>
              <a:pathLst>
                <a:path w="99" h="60">
                  <a:moveTo>
                    <a:pt x="94" y="35"/>
                  </a:moveTo>
                  <a:lnTo>
                    <a:pt x="89" y="22"/>
                  </a:lnTo>
                  <a:lnTo>
                    <a:pt x="79" y="11"/>
                  </a:lnTo>
                  <a:lnTo>
                    <a:pt x="63" y="3"/>
                  </a:lnTo>
                  <a:lnTo>
                    <a:pt x="51" y="0"/>
                  </a:lnTo>
                  <a:lnTo>
                    <a:pt x="38" y="0"/>
                  </a:lnTo>
                  <a:lnTo>
                    <a:pt x="21" y="7"/>
                  </a:lnTo>
                  <a:lnTo>
                    <a:pt x="10" y="19"/>
                  </a:lnTo>
                  <a:lnTo>
                    <a:pt x="2" y="36"/>
                  </a:lnTo>
                  <a:lnTo>
                    <a:pt x="0" y="47"/>
                  </a:lnTo>
                  <a:lnTo>
                    <a:pt x="2" y="54"/>
                  </a:lnTo>
                  <a:lnTo>
                    <a:pt x="12" y="57"/>
                  </a:lnTo>
                  <a:lnTo>
                    <a:pt x="22" y="51"/>
                  </a:lnTo>
                  <a:lnTo>
                    <a:pt x="29" y="45"/>
                  </a:lnTo>
                  <a:lnTo>
                    <a:pt x="40" y="38"/>
                  </a:lnTo>
                  <a:lnTo>
                    <a:pt x="53" y="39"/>
                  </a:lnTo>
                  <a:lnTo>
                    <a:pt x="63" y="41"/>
                  </a:lnTo>
                  <a:lnTo>
                    <a:pt x="73" y="47"/>
                  </a:lnTo>
                  <a:lnTo>
                    <a:pt x="77" y="54"/>
                  </a:lnTo>
                  <a:lnTo>
                    <a:pt x="82" y="59"/>
                  </a:lnTo>
                  <a:lnTo>
                    <a:pt x="92" y="59"/>
                  </a:lnTo>
                  <a:lnTo>
                    <a:pt x="98" y="50"/>
                  </a:lnTo>
                  <a:lnTo>
                    <a:pt x="94" y="35"/>
                  </a:lnTo>
                </a:path>
              </a:pathLst>
            </a:custGeom>
            <a:solidFill>
              <a:schemeClr val="bg1"/>
            </a:solidFill>
            <a:ln w="12700" cap="rnd" cmpd="sng">
              <a:solidFill>
                <a:srgbClr val="003366"/>
              </a:solidFill>
              <a:prstDash val="solid"/>
              <a:round/>
              <a:headEnd/>
              <a:tailEnd/>
            </a:ln>
            <a:effectLst/>
          </p:spPr>
          <p:txBody>
            <a:bodyP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79" name="Freeform 1303"/>
            <p:cNvSpPr>
              <a:spLocks/>
            </p:cNvSpPr>
            <p:nvPr/>
          </p:nvSpPr>
          <p:spPr bwMode="auto">
            <a:xfrm>
              <a:off x="5136" y="1486"/>
              <a:ext cx="29" cy="17"/>
            </a:xfrm>
            <a:custGeom>
              <a:avLst/>
              <a:gdLst/>
              <a:ahLst/>
              <a:cxnLst>
                <a:cxn ang="0">
                  <a:pos x="51" y="19"/>
                </a:cxn>
                <a:cxn ang="0">
                  <a:pos x="48" y="12"/>
                </a:cxn>
                <a:cxn ang="0">
                  <a:pos x="43" y="6"/>
                </a:cxn>
                <a:cxn ang="0">
                  <a:pos x="34" y="2"/>
                </a:cxn>
                <a:cxn ang="0">
                  <a:pos x="28" y="0"/>
                </a:cxn>
                <a:cxn ang="0">
                  <a:pos x="20" y="0"/>
                </a:cxn>
                <a:cxn ang="0">
                  <a:pos x="11" y="3"/>
                </a:cxn>
                <a:cxn ang="0">
                  <a:pos x="5" y="10"/>
                </a:cxn>
                <a:cxn ang="0">
                  <a:pos x="1" y="19"/>
                </a:cxn>
                <a:cxn ang="0">
                  <a:pos x="0" y="25"/>
                </a:cxn>
                <a:cxn ang="0">
                  <a:pos x="1" y="29"/>
                </a:cxn>
                <a:cxn ang="0">
                  <a:pos x="6" y="31"/>
                </a:cxn>
                <a:cxn ang="0">
                  <a:pos x="11" y="28"/>
                </a:cxn>
                <a:cxn ang="0">
                  <a:pos x="16" y="24"/>
                </a:cxn>
                <a:cxn ang="0">
                  <a:pos x="22" y="20"/>
                </a:cxn>
                <a:cxn ang="0">
                  <a:pos x="28" y="21"/>
                </a:cxn>
                <a:cxn ang="0">
                  <a:pos x="34" y="22"/>
                </a:cxn>
                <a:cxn ang="0">
                  <a:pos x="39" y="25"/>
                </a:cxn>
                <a:cxn ang="0">
                  <a:pos x="42" y="29"/>
                </a:cxn>
                <a:cxn ang="0">
                  <a:pos x="44" y="32"/>
                </a:cxn>
                <a:cxn ang="0">
                  <a:pos x="49" y="32"/>
                </a:cxn>
                <a:cxn ang="0">
                  <a:pos x="53" y="27"/>
                </a:cxn>
                <a:cxn ang="0">
                  <a:pos x="51" y="19"/>
                </a:cxn>
              </a:cxnLst>
              <a:rect l="0" t="0" r="r" b="b"/>
              <a:pathLst>
                <a:path w="54" h="33">
                  <a:moveTo>
                    <a:pt x="51" y="19"/>
                  </a:moveTo>
                  <a:lnTo>
                    <a:pt x="48" y="12"/>
                  </a:lnTo>
                  <a:lnTo>
                    <a:pt x="43" y="6"/>
                  </a:lnTo>
                  <a:lnTo>
                    <a:pt x="34" y="2"/>
                  </a:lnTo>
                  <a:lnTo>
                    <a:pt x="28" y="0"/>
                  </a:lnTo>
                  <a:lnTo>
                    <a:pt x="20" y="0"/>
                  </a:lnTo>
                  <a:lnTo>
                    <a:pt x="11" y="3"/>
                  </a:lnTo>
                  <a:lnTo>
                    <a:pt x="5" y="10"/>
                  </a:lnTo>
                  <a:lnTo>
                    <a:pt x="1" y="19"/>
                  </a:lnTo>
                  <a:lnTo>
                    <a:pt x="0" y="25"/>
                  </a:lnTo>
                  <a:lnTo>
                    <a:pt x="1" y="29"/>
                  </a:lnTo>
                  <a:lnTo>
                    <a:pt x="6" y="31"/>
                  </a:lnTo>
                  <a:lnTo>
                    <a:pt x="11" y="28"/>
                  </a:lnTo>
                  <a:lnTo>
                    <a:pt x="16" y="24"/>
                  </a:lnTo>
                  <a:lnTo>
                    <a:pt x="22" y="20"/>
                  </a:lnTo>
                  <a:lnTo>
                    <a:pt x="28" y="21"/>
                  </a:lnTo>
                  <a:lnTo>
                    <a:pt x="34" y="22"/>
                  </a:lnTo>
                  <a:lnTo>
                    <a:pt x="39" y="25"/>
                  </a:lnTo>
                  <a:lnTo>
                    <a:pt x="42" y="29"/>
                  </a:lnTo>
                  <a:lnTo>
                    <a:pt x="44" y="32"/>
                  </a:lnTo>
                  <a:lnTo>
                    <a:pt x="49" y="32"/>
                  </a:lnTo>
                  <a:lnTo>
                    <a:pt x="53" y="27"/>
                  </a:lnTo>
                  <a:lnTo>
                    <a:pt x="51" y="19"/>
                  </a:lnTo>
                </a:path>
              </a:pathLst>
            </a:custGeom>
            <a:solidFill>
              <a:schemeClr val="bg1"/>
            </a:solidFill>
            <a:ln w="12700" cap="rnd" cmpd="sng">
              <a:solidFill>
                <a:srgbClr val="003366"/>
              </a:solidFill>
              <a:prstDash val="solid"/>
              <a:round/>
              <a:headEnd/>
              <a:tailEnd/>
            </a:ln>
            <a:effectLst/>
          </p:spPr>
          <p:txBody>
            <a:bodyP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80" name="Freeform 1304"/>
            <p:cNvSpPr>
              <a:spLocks/>
            </p:cNvSpPr>
            <p:nvPr/>
          </p:nvSpPr>
          <p:spPr bwMode="auto">
            <a:xfrm>
              <a:off x="5059" y="1524"/>
              <a:ext cx="63" cy="39"/>
            </a:xfrm>
            <a:custGeom>
              <a:avLst/>
              <a:gdLst/>
              <a:ahLst/>
              <a:cxnLst>
                <a:cxn ang="0">
                  <a:pos x="115" y="43"/>
                </a:cxn>
                <a:cxn ang="0">
                  <a:pos x="108" y="27"/>
                </a:cxn>
                <a:cxn ang="0">
                  <a:pos x="96" y="14"/>
                </a:cxn>
                <a:cxn ang="0">
                  <a:pos x="77" y="4"/>
                </a:cxn>
                <a:cxn ang="0">
                  <a:pos x="62" y="0"/>
                </a:cxn>
                <a:cxn ang="0">
                  <a:pos x="46" y="0"/>
                </a:cxn>
                <a:cxn ang="0">
                  <a:pos x="26" y="8"/>
                </a:cxn>
                <a:cxn ang="0">
                  <a:pos x="12" y="24"/>
                </a:cxn>
                <a:cxn ang="0">
                  <a:pos x="2" y="44"/>
                </a:cxn>
                <a:cxn ang="0">
                  <a:pos x="0" y="58"/>
                </a:cxn>
                <a:cxn ang="0">
                  <a:pos x="2" y="66"/>
                </a:cxn>
                <a:cxn ang="0">
                  <a:pos x="14" y="70"/>
                </a:cxn>
                <a:cxn ang="0">
                  <a:pos x="26" y="63"/>
                </a:cxn>
                <a:cxn ang="0">
                  <a:pos x="36" y="54"/>
                </a:cxn>
                <a:cxn ang="0">
                  <a:pos x="49" y="46"/>
                </a:cxn>
                <a:cxn ang="0">
                  <a:pos x="64" y="48"/>
                </a:cxn>
                <a:cxn ang="0">
                  <a:pos x="77" y="50"/>
                </a:cxn>
                <a:cxn ang="0">
                  <a:pos x="88" y="58"/>
                </a:cxn>
                <a:cxn ang="0">
                  <a:pos x="94" y="66"/>
                </a:cxn>
                <a:cxn ang="0">
                  <a:pos x="100" y="72"/>
                </a:cxn>
                <a:cxn ang="0">
                  <a:pos x="112" y="72"/>
                </a:cxn>
                <a:cxn ang="0">
                  <a:pos x="119" y="61"/>
                </a:cxn>
                <a:cxn ang="0">
                  <a:pos x="115" y="43"/>
                </a:cxn>
              </a:cxnLst>
              <a:rect l="0" t="0" r="r" b="b"/>
              <a:pathLst>
                <a:path w="120" h="73">
                  <a:moveTo>
                    <a:pt x="115" y="43"/>
                  </a:moveTo>
                  <a:lnTo>
                    <a:pt x="108" y="27"/>
                  </a:lnTo>
                  <a:lnTo>
                    <a:pt x="96" y="14"/>
                  </a:lnTo>
                  <a:lnTo>
                    <a:pt x="77" y="4"/>
                  </a:lnTo>
                  <a:lnTo>
                    <a:pt x="62" y="0"/>
                  </a:lnTo>
                  <a:lnTo>
                    <a:pt x="46" y="0"/>
                  </a:lnTo>
                  <a:lnTo>
                    <a:pt x="26" y="8"/>
                  </a:lnTo>
                  <a:lnTo>
                    <a:pt x="12" y="24"/>
                  </a:lnTo>
                  <a:lnTo>
                    <a:pt x="2" y="44"/>
                  </a:lnTo>
                  <a:lnTo>
                    <a:pt x="0" y="58"/>
                  </a:lnTo>
                  <a:lnTo>
                    <a:pt x="2" y="66"/>
                  </a:lnTo>
                  <a:lnTo>
                    <a:pt x="14" y="70"/>
                  </a:lnTo>
                  <a:lnTo>
                    <a:pt x="26" y="63"/>
                  </a:lnTo>
                  <a:lnTo>
                    <a:pt x="36" y="54"/>
                  </a:lnTo>
                  <a:lnTo>
                    <a:pt x="49" y="46"/>
                  </a:lnTo>
                  <a:lnTo>
                    <a:pt x="64" y="48"/>
                  </a:lnTo>
                  <a:lnTo>
                    <a:pt x="77" y="50"/>
                  </a:lnTo>
                  <a:lnTo>
                    <a:pt x="88" y="58"/>
                  </a:lnTo>
                  <a:lnTo>
                    <a:pt x="94" y="66"/>
                  </a:lnTo>
                  <a:lnTo>
                    <a:pt x="100" y="72"/>
                  </a:lnTo>
                  <a:lnTo>
                    <a:pt x="112" y="72"/>
                  </a:lnTo>
                  <a:lnTo>
                    <a:pt x="119" y="61"/>
                  </a:lnTo>
                  <a:lnTo>
                    <a:pt x="115" y="43"/>
                  </a:lnTo>
                </a:path>
              </a:pathLst>
            </a:custGeom>
            <a:solidFill>
              <a:schemeClr val="bg1"/>
            </a:solidFill>
            <a:ln w="12700" cap="rnd" cmpd="sng">
              <a:solidFill>
                <a:srgbClr val="003366"/>
              </a:solidFill>
              <a:prstDash val="solid"/>
              <a:round/>
              <a:headEnd/>
              <a:tailEnd/>
            </a:ln>
            <a:effectLst/>
          </p:spPr>
          <p:txBody>
            <a:bodyP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81" name="Freeform 1305"/>
            <p:cNvSpPr>
              <a:spLocks/>
            </p:cNvSpPr>
            <p:nvPr/>
          </p:nvSpPr>
          <p:spPr bwMode="auto">
            <a:xfrm>
              <a:off x="5050" y="1865"/>
              <a:ext cx="104" cy="65"/>
            </a:xfrm>
            <a:custGeom>
              <a:avLst/>
              <a:gdLst/>
              <a:ahLst/>
              <a:cxnLst>
                <a:cxn ang="0">
                  <a:pos x="190" y="71"/>
                </a:cxn>
                <a:cxn ang="0">
                  <a:pos x="179" y="45"/>
                </a:cxn>
                <a:cxn ang="0">
                  <a:pos x="159" y="24"/>
                </a:cxn>
                <a:cxn ang="0">
                  <a:pos x="127" y="8"/>
                </a:cxn>
                <a:cxn ang="0">
                  <a:pos x="104" y="1"/>
                </a:cxn>
                <a:cxn ang="0">
                  <a:pos x="77" y="0"/>
                </a:cxn>
                <a:cxn ang="0">
                  <a:pos x="43" y="14"/>
                </a:cxn>
                <a:cxn ang="0">
                  <a:pos x="20" y="40"/>
                </a:cxn>
                <a:cxn ang="0">
                  <a:pos x="4" y="73"/>
                </a:cxn>
                <a:cxn ang="0">
                  <a:pos x="0" y="96"/>
                </a:cxn>
                <a:cxn ang="0">
                  <a:pos x="4" y="110"/>
                </a:cxn>
                <a:cxn ang="0">
                  <a:pos x="24" y="116"/>
                </a:cxn>
                <a:cxn ang="0">
                  <a:pos x="44" y="104"/>
                </a:cxn>
                <a:cxn ang="0">
                  <a:pos x="59" y="90"/>
                </a:cxn>
                <a:cxn ang="0">
                  <a:pos x="82" y="77"/>
                </a:cxn>
                <a:cxn ang="0">
                  <a:pos x="107" y="79"/>
                </a:cxn>
                <a:cxn ang="0">
                  <a:pos x="127" y="82"/>
                </a:cxn>
                <a:cxn ang="0">
                  <a:pos x="146" y="96"/>
                </a:cxn>
                <a:cxn ang="0">
                  <a:pos x="156" y="109"/>
                </a:cxn>
                <a:cxn ang="0">
                  <a:pos x="166" y="119"/>
                </a:cxn>
                <a:cxn ang="0">
                  <a:pos x="185" y="119"/>
                </a:cxn>
                <a:cxn ang="0">
                  <a:pos x="197" y="101"/>
                </a:cxn>
                <a:cxn ang="0">
                  <a:pos x="190" y="71"/>
                </a:cxn>
              </a:cxnLst>
              <a:rect l="0" t="0" r="r" b="b"/>
              <a:pathLst>
                <a:path w="198" h="120">
                  <a:moveTo>
                    <a:pt x="190" y="71"/>
                  </a:moveTo>
                  <a:lnTo>
                    <a:pt x="179" y="45"/>
                  </a:lnTo>
                  <a:lnTo>
                    <a:pt x="159" y="24"/>
                  </a:lnTo>
                  <a:lnTo>
                    <a:pt x="127" y="8"/>
                  </a:lnTo>
                  <a:lnTo>
                    <a:pt x="104" y="1"/>
                  </a:lnTo>
                  <a:lnTo>
                    <a:pt x="77" y="0"/>
                  </a:lnTo>
                  <a:lnTo>
                    <a:pt x="43" y="14"/>
                  </a:lnTo>
                  <a:lnTo>
                    <a:pt x="20" y="40"/>
                  </a:lnTo>
                  <a:lnTo>
                    <a:pt x="4" y="73"/>
                  </a:lnTo>
                  <a:lnTo>
                    <a:pt x="0" y="96"/>
                  </a:lnTo>
                  <a:lnTo>
                    <a:pt x="4" y="110"/>
                  </a:lnTo>
                  <a:lnTo>
                    <a:pt x="24" y="116"/>
                  </a:lnTo>
                  <a:lnTo>
                    <a:pt x="44" y="104"/>
                  </a:lnTo>
                  <a:lnTo>
                    <a:pt x="59" y="90"/>
                  </a:lnTo>
                  <a:lnTo>
                    <a:pt x="82" y="77"/>
                  </a:lnTo>
                  <a:lnTo>
                    <a:pt x="107" y="79"/>
                  </a:lnTo>
                  <a:lnTo>
                    <a:pt x="127" y="82"/>
                  </a:lnTo>
                  <a:lnTo>
                    <a:pt x="146" y="96"/>
                  </a:lnTo>
                  <a:lnTo>
                    <a:pt x="156" y="109"/>
                  </a:lnTo>
                  <a:lnTo>
                    <a:pt x="166" y="119"/>
                  </a:lnTo>
                  <a:lnTo>
                    <a:pt x="185" y="119"/>
                  </a:lnTo>
                  <a:lnTo>
                    <a:pt x="197" y="101"/>
                  </a:lnTo>
                  <a:lnTo>
                    <a:pt x="190" y="71"/>
                  </a:lnTo>
                </a:path>
              </a:pathLst>
            </a:custGeom>
            <a:solidFill>
              <a:schemeClr val="bg1"/>
            </a:solidFill>
            <a:ln w="12700" cap="rnd" cmpd="sng">
              <a:solidFill>
                <a:srgbClr val="003366"/>
              </a:solidFill>
              <a:prstDash val="solid"/>
              <a:round/>
              <a:headEnd/>
              <a:tailEnd/>
            </a:ln>
            <a:effectLst/>
          </p:spPr>
          <p:txBody>
            <a:bodyP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82" name="Freeform 1306"/>
            <p:cNvSpPr>
              <a:spLocks/>
            </p:cNvSpPr>
            <p:nvPr/>
          </p:nvSpPr>
          <p:spPr bwMode="auto">
            <a:xfrm>
              <a:off x="5108" y="2015"/>
              <a:ext cx="103" cy="64"/>
            </a:xfrm>
            <a:custGeom>
              <a:avLst/>
              <a:gdLst/>
              <a:ahLst/>
              <a:cxnLst>
                <a:cxn ang="0">
                  <a:pos x="190" y="71"/>
                </a:cxn>
                <a:cxn ang="0">
                  <a:pos x="179" y="45"/>
                </a:cxn>
                <a:cxn ang="0">
                  <a:pos x="159" y="24"/>
                </a:cxn>
                <a:cxn ang="0">
                  <a:pos x="127" y="8"/>
                </a:cxn>
                <a:cxn ang="0">
                  <a:pos x="104" y="1"/>
                </a:cxn>
                <a:cxn ang="0">
                  <a:pos x="77" y="0"/>
                </a:cxn>
                <a:cxn ang="0">
                  <a:pos x="43" y="14"/>
                </a:cxn>
                <a:cxn ang="0">
                  <a:pos x="20" y="40"/>
                </a:cxn>
                <a:cxn ang="0">
                  <a:pos x="4" y="73"/>
                </a:cxn>
                <a:cxn ang="0">
                  <a:pos x="0" y="96"/>
                </a:cxn>
                <a:cxn ang="0">
                  <a:pos x="4" y="110"/>
                </a:cxn>
                <a:cxn ang="0">
                  <a:pos x="24" y="116"/>
                </a:cxn>
                <a:cxn ang="0">
                  <a:pos x="44" y="104"/>
                </a:cxn>
                <a:cxn ang="0">
                  <a:pos x="59" y="90"/>
                </a:cxn>
                <a:cxn ang="0">
                  <a:pos x="82" y="77"/>
                </a:cxn>
                <a:cxn ang="0">
                  <a:pos x="107" y="79"/>
                </a:cxn>
                <a:cxn ang="0">
                  <a:pos x="127" y="82"/>
                </a:cxn>
                <a:cxn ang="0">
                  <a:pos x="146" y="96"/>
                </a:cxn>
                <a:cxn ang="0">
                  <a:pos x="156" y="109"/>
                </a:cxn>
                <a:cxn ang="0">
                  <a:pos x="166" y="119"/>
                </a:cxn>
                <a:cxn ang="0">
                  <a:pos x="185" y="119"/>
                </a:cxn>
                <a:cxn ang="0">
                  <a:pos x="197" y="101"/>
                </a:cxn>
                <a:cxn ang="0">
                  <a:pos x="190" y="71"/>
                </a:cxn>
              </a:cxnLst>
              <a:rect l="0" t="0" r="r" b="b"/>
              <a:pathLst>
                <a:path w="198" h="120">
                  <a:moveTo>
                    <a:pt x="190" y="71"/>
                  </a:moveTo>
                  <a:lnTo>
                    <a:pt x="179" y="45"/>
                  </a:lnTo>
                  <a:lnTo>
                    <a:pt x="159" y="24"/>
                  </a:lnTo>
                  <a:lnTo>
                    <a:pt x="127" y="8"/>
                  </a:lnTo>
                  <a:lnTo>
                    <a:pt x="104" y="1"/>
                  </a:lnTo>
                  <a:lnTo>
                    <a:pt x="77" y="0"/>
                  </a:lnTo>
                  <a:lnTo>
                    <a:pt x="43" y="14"/>
                  </a:lnTo>
                  <a:lnTo>
                    <a:pt x="20" y="40"/>
                  </a:lnTo>
                  <a:lnTo>
                    <a:pt x="4" y="73"/>
                  </a:lnTo>
                  <a:lnTo>
                    <a:pt x="0" y="96"/>
                  </a:lnTo>
                  <a:lnTo>
                    <a:pt x="4" y="110"/>
                  </a:lnTo>
                  <a:lnTo>
                    <a:pt x="24" y="116"/>
                  </a:lnTo>
                  <a:lnTo>
                    <a:pt x="44" y="104"/>
                  </a:lnTo>
                  <a:lnTo>
                    <a:pt x="59" y="90"/>
                  </a:lnTo>
                  <a:lnTo>
                    <a:pt x="82" y="77"/>
                  </a:lnTo>
                  <a:lnTo>
                    <a:pt x="107" y="79"/>
                  </a:lnTo>
                  <a:lnTo>
                    <a:pt x="127" y="82"/>
                  </a:lnTo>
                  <a:lnTo>
                    <a:pt x="146" y="96"/>
                  </a:lnTo>
                  <a:lnTo>
                    <a:pt x="156" y="109"/>
                  </a:lnTo>
                  <a:lnTo>
                    <a:pt x="166" y="119"/>
                  </a:lnTo>
                  <a:lnTo>
                    <a:pt x="185" y="119"/>
                  </a:lnTo>
                  <a:lnTo>
                    <a:pt x="197" y="101"/>
                  </a:lnTo>
                  <a:lnTo>
                    <a:pt x="190" y="71"/>
                  </a:lnTo>
                </a:path>
              </a:pathLst>
            </a:custGeom>
            <a:solidFill>
              <a:schemeClr val="bg1"/>
            </a:solidFill>
            <a:ln w="12700" cap="rnd" cmpd="sng">
              <a:solidFill>
                <a:srgbClr val="003366"/>
              </a:solidFill>
              <a:prstDash val="solid"/>
              <a:round/>
              <a:headEnd/>
              <a:tailEnd/>
            </a:ln>
            <a:effectLst/>
          </p:spPr>
          <p:txBody>
            <a:bodyP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83" name="Freeform 1307"/>
            <p:cNvSpPr>
              <a:spLocks/>
            </p:cNvSpPr>
            <p:nvPr/>
          </p:nvSpPr>
          <p:spPr bwMode="auto">
            <a:xfrm>
              <a:off x="5098" y="1757"/>
              <a:ext cx="104" cy="64"/>
            </a:xfrm>
            <a:custGeom>
              <a:avLst/>
              <a:gdLst/>
              <a:ahLst/>
              <a:cxnLst>
                <a:cxn ang="0">
                  <a:pos x="190" y="71"/>
                </a:cxn>
                <a:cxn ang="0">
                  <a:pos x="179" y="45"/>
                </a:cxn>
                <a:cxn ang="0">
                  <a:pos x="159" y="24"/>
                </a:cxn>
                <a:cxn ang="0">
                  <a:pos x="127" y="8"/>
                </a:cxn>
                <a:cxn ang="0">
                  <a:pos x="104" y="1"/>
                </a:cxn>
                <a:cxn ang="0">
                  <a:pos x="77" y="0"/>
                </a:cxn>
                <a:cxn ang="0">
                  <a:pos x="43" y="14"/>
                </a:cxn>
                <a:cxn ang="0">
                  <a:pos x="20" y="40"/>
                </a:cxn>
                <a:cxn ang="0">
                  <a:pos x="4" y="73"/>
                </a:cxn>
                <a:cxn ang="0">
                  <a:pos x="0" y="96"/>
                </a:cxn>
                <a:cxn ang="0">
                  <a:pos x="4" y="110"/>
                </a:cxn>
                <a:cxn ang="0">
                  <a:pos x="24" y="116"/>
                </a:cxn>
                <a:cxn ang="0">
                  <a:pos x="44" y="104"/>
                </a:cxn>
                <a:cxn ang="0">
                  <a:pos x="59" y="90"/>
                </a:cxn>
                <a:cxn ang="0">
                  <a:pos x="82" y="77"/>
                </a:cxn>
                <a:cxn ang="0">
                  <a:pos x="107" y="79"/>
                </a:cxn>
                <a:cxn ang="0">
                  <a:pos x="127" y="82"/>
                </a:cxn>
                <a:cxn ang="0">
                  <a:pos x="146" y="96"/>
                </a:cxn>
                <a:cxn ang="0">
                  <a:pos x="156" y="109"/>
                </a:cxn>
                <a:cxn ang="0">
                  <a:pos x="166" y="119"/>
                </a:cxn>
                <a:cxn ang="0">
                  <a:pos x="185" y="119"/>
                </a:cxn>
                <a:cxn ang="0">
                  <a:pos x="197" y="101"/>
                </a:cxn>
                <a:cxn ang="0">
                  <a:pos x="190" y="71"/>
                </a:cxn>
              </a:cxnLst>
              <a:rect l="0" t="0" r="r" b="b"/>
              <a:pathLst>
                <a:path w="198" h="120">
                  <a:moveTo>
                    <a:pt x="190" y="71"/>
                  </a:moveTo>
                  <a:lnTo>
                    <a:pt x="179" y="45"/>
                  </a:lnTo>
                  <a:lnTo>
                    <a:pt x="159" y="24"/>
                  </a:lnTo>
                  <a:lnTo>
                    <a:pt x="127" y="8"/>
                  </a:lnTo>
                  <a:lnTo>
                    <a:pt x="104" y="1"/>
                  </a:lnTo>
                  <a:lnTo>
                    <a:pt x="77" y="0"/>
                  </a:lnTo>
                  <a:lnTo>
                    <a:pt x="43" y="14"/>
                  </a:lnTo>
                  <a:lnTo>
                    <a:pt x="20" y="40"/>
                  </a:lnTo>
                  <a:lnTo>
                    <a:pt x="4" y="73"/>
                  </a:lnTo>
                  <a:lnTo>
                    <a:pt x="0" y="96"/>
                  </a:lnTo>
                  <a:lnTo>
                    <a:pt x="4" y="110"/>
                  </a:lnTo>
                  <a:lnTo>
                    <a:pt x="24" y="116"/>
                  </a:lnTo>
                  <a:lnTo>
                    <a:pt x="44" y="104"/>
                  </a:lnTo>
                  <a:lnTo>
                    <a:pt x="59" y="90"/>
                  </a:lnTo>
                  <a:lnTo>
                    <a:pt x="82" y="77"/>
                  </a:lnTo>
                  <a:lnTo>
                    <a:pt x="107" y="79"/>
                  </a:lnTo>
                  <a:lnTo>
                    <a:pt x="127" y="82"/>
                  </a:lnTo>
                  <a:lnTo>
                    <a:pt x="146" y="96"/>
                  </a:lnTo>
                  <a:lnTo>
                    <a:pt x="156" y="109"/>
                  </a:lnTo>
                  <a:lnTo>
                    <a:pt x="166" y="119"/>
                  </a:lnTo>
                  <a:lnTo>
                    <a:pt x="185" y="119"/>
                  </a:lnTo>
                  <a:lnTo>
                    <a:pt x="197" y="101"/>
                  </a:lnTo>
                  <a:lnTo>
                    <a:pt x="190" y="71"/>
                  </a:lnTo>
                </a:path>
              </a:pathLst>
            </a:custGeom>
            <a:solidFill>
              <a:schemeClr val="bg1"/>
            </a:solidFill>
            <a:ln w="12700" cap="rnd" cmpd="sng">
              <a:solidFill>
                <a:srgbClr val="003366"/>
              </a:solidFill>
              <a:prstDash val="solid"/>
              <a:round/>
              <a:headEnd/>
              <a:tailEnd/>
            </a:ln>
            <a:effectLst/>
          </p:spPr>
          <p:txBody>
            <a:bodyP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85" name="Text Box 1309"/>
            <p:cNvSpPr txBox="1">
              <a:spLocks noChangeArrowheads="1"/>
            </p:cNvSpPr>
            <p:nvPr/>
          </p:nvSpPr>
          <p:spPr bwMode="auto">
            <a:xfrm>
              <a:off x="4848" y="2112"/>
              <a:ext cx="144" cy="160"/>
            </a:xfrm>
            <a:prstGeom prst="rect">
              <a:avLst/>
            </a:prstGeom>
            <a:noFill/>
            <a:ln w="9525">
              <a:noFill/>
              <a:miter lim="800000"/>
              <a:headEnd/>
              <a:tailEnd/>
            </a:ln>
            <a:effectLst/>
          </p:spPr>
          <p:txBody>
            <a:bodyPr>
              <a:spAutoFit/>
            </a:bodyPr>
            <a:lstStyle/>
            <a:p>
              <a:pPr defTabSz="1219170" fontAlgn="base">
                <a:spcBef>
                  <a:spcPct val="0"/>
                </a:spcBef>
                <a:spcAft>
                  <a:spcPct val="0"/>
                </a:spcAft>
              </a:pPr>
              <a:r>
                <a:rPr lang="en-US" sz="1600" b="1" dirty="0">
                  <a:solidFill>
                    <a:srgbClr val="000000"/>
                  </a:solidFill>
                  <a:latin typeface="Palatino" pitchFamily="18" charset="0"/>
                  <a:cs typeface="Arial" pitchFamily="34" charset="0"/>
                </a:rPr>
                <a:t>G</a:t>
              </a:r>
            </a:p>
          </p:txBody>
        </p:sp>
        <p:sp>
          <p:nvSpPr>
            <p:cNvPr id="281886" name="Line 1310"/>
            <p:cNvSpPr>
              <a:spLocks noChangeShapeType="1"/>
            </p:cNvSpPr>
            <p:nvPr/>
          </p:nvSpPr>
          <p:spPr bwMode="auto">
            <a:xfrm flipH="1">
              <a:off x="4955" y="1189"/>
              <a:ext cx="66" cy="0"/>
            </a:xfrm>
            <a:prstGeom prst="line">
              <a:avLst/>
            </a:prstGeom>
            <a:noFill/>
            <a:ln w="9525">
              <a:solidFill>
                <a:schemeClr val="bg1"/>
              </a:solidFill>
              <a:round/>
              <a:headEnd/>
              <a:tailEnd type="triangle" w="med" len="med"/>
            </a:ln>
            <a:effectLst/>
          </p:spPr>
          <p:txBody>
            <a:bodyPr wrap="none"/>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87" name="Line 1311"/>
            <p:cNvSpPr>
              <a:spLocks noChangeShapeType="1"/>
            </p:cNvSpPr>
            <p:nvPr/>
          </p:nvSpPr>
          <p:spPr bwMode="auto">
            <a:xfrm>
              <a:off x="4970" y="2333"/>
              <a:ext cx="59" cy="0"/>
            </a:xfrm>
            <a:prstGeom prst="line">
              <a:avLst/>
            </a:prstGeom>
            <a:noFill/>
            <a:ln w="9525">
              <a:solidFill>
                <a:schemeClr val="bg1"/>
              </a:solidFill>
              <a:round/>
              <a:headEnd/>
              <a:tailEnd type="triangle" w="med" len="med"/>
            </a:ln>
            <a:effectLst/>
          </p:spPr>
          <p:txBody>
            <a:bodyPr wrap="none"/>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88" name="Text Box 1312"/>
            <p:cNvSpPr txBox="1">
              <a:spLocks noChangeArrowheads="1"/>
            </p:cNvSpPr>
            <p:nvPr/>
          </p:nvSpPr>
          <p:spPr bwMode="auto">
            <a:xfrm>
              <a:off x="4848" y="1680"/>
              <a:ext cx="144" cy="160"/>
            </a:xfrm>
            <a:prstGeom prst="rect">
              <a:avLst/>
            </a:prstGeom>
            <a:noFill/>
            <a:ln w="9525">
              <a:noFill/>
              <a:miter lim="800000"/>
              <a:headEnd/>
              <a:tailEnd/>
            </a:ln>
            <a:effectLst/>
          </p:spPr>
          <p:txBody>
            <a:bodyPr>
              <a:spAutoFit/>
            </a:bodyPr>
            <a:lstStyle/>
            <a:p>
              <a:pPr defTabSz="1219170" eaLnBrk="0" fontAlgn="base" hangingPunct="0">
                <a:spcBef>
                  <a:spcPct val="50000"/>
                </a:spcBef>
                <a:spcAft>
                  <a:spcPct val="0"/>
                </a:spcAft>
              </a:pPr>
              <a:r>
                <a:rPr lang="en-US" sz="1600" b="1" dirty="0">
                  <a:solidFill>
                    <a:srgbClr val="000000"/>
                  </a:solidFill>
                  <a:latin typeface="Palatino" pitchFamily="18" charset="0"/>
                  <a:cs typeface="Arial"/>
                </a:rPr>
                <a:t>L</a:t>
              </a:r>
            </a:p>
          </p:txBody>
        </p:sp>
      </p:grpSp>
      <p:sp>
        <p:nvSpPr>
          <p:cNvPr id="281889" name="Rectangle 1313"/>
          <p:cNvSpPr>
            <a:spLocks noChangeArrowheads="1"/>
          </p:cNvSpPr>
          <p:nvPr/>
        </p:nvSpPr>
        <p:spPr bwMode="auto">
          <a:xfrm>
            <a:off x="7535334" y="1524000"/>
            <a:ext cx="3640420" cy="738664"/>
          </a:xfrm>
          <a:prstGeom prst="rect">
            <a:avLst/>
          </a:prstGeom>
          <a:noFill/>
          <a:ln w="9525">
            <a:noFill/>
            <a:miter lim="800000"/>
            <a:headEnd/>
            <a:tailEnd/>
          </a:ln>
        </p:spPr>
        <p:txBody>
          <a:bodyPr wrap="none" lIns="0" tIns="0" rIns="0" bIns="0">
            <a:spAutoFit/>
          </a:bodyPr>
          <a:lstStyle/>
          <a:p>
            <a:pPr defTabSz="1219170" fontAlgn="base">
              <a:spcBef>
                <a:spcPct val="0"/>
              </a:spcBef>
              <a:spcAft>
                <a:spcPct val="0"/>
              </a:spcAft>
            </a:pPr>
            <a:r>
              <a:rPr lang="en-US" sz="2400" b="1" dirty="0">
                <a:solidFill>
                  <a:srgbClr val="000099"/>
                </a:solidFill>
                <a:latin typeface="Palatino" pitchFamily="18" charset="0"/>
                <a:cs typeface="Arial" pitchFamily="34" charset="0"/>
              </a:rPr>
              <a:t>,</a:t>
            </a:r>
            <a:r>
              <a:rPr lang="en-US" sz="2400" b="1" dirty="0">
                <a:solidFill>
                  <a:srgbClr val="000099"/>
                </a:solidFill>
                <a:latin typeface="Palatino" pitchFamily="18" charset="0"/>
                <a:cs typeface="Arial"/>
              </a:rPr>
              <a:t>and</a:t>
            </a:r>
          </a:p>
          <a:p>
            <a:pPr defTabSz="1219170" fontAlgn="base">
              <a:spcBef>
                <a:spcPct val="0"/>
              </a:spcBef>
              <a:spcAft>
                <a:spcPct val="0"/>
              </a:spcAft>
            </a:pPr>
            <a:r>
              <a:rPr lang="en-US" sz="2400" b="1" dirty="0">
                <a:solidFill>
                  <a:srgbClr val="000099"/>
                </a:solidFill>
                <a:latin typeface="Palatino" pitchFamily="18" charset="0"/>
                <a:cs typeface="Arial"/>
              </a:rPr>
              <a:t>Petrochemical Processing</a:t>
            </a:r>
            <a:r>
              <a:rPr lang="en-US" sz="2400" b="1" dirty="0">
                <a:solidFill>
                  <a:srgbClr val="000099"/>
                </a:solidFill>
                <a:latin typeface="Palatino" pitchFamily="18" charset="0"/>
                <a:cs typeface="Arial" pitchFamily="34" charset="0"/>
              </a:rPr>
              <a:t> </a:t>
            </a:r>
          </a:p>
        </p:txBody>
      </p:sp>
      <p:sp>
        <p:nvSpPr>
          <p:cNvPr id="281890" name="Rectangle 1314"/>
          <p:cNvSpPr>
            <a:spLocks noChangeArrowheads="1"/>
          </p:cNvSpPr>
          <p:nvPr/>
        </p:nvSpPr>
        <p:spPr bwMode="auto">
          <a:xfrm>
            <a:off x="8636000" y="3352800"/>
            <a:ext cx="2844800" cy="1107996"/>
          </a:xfrm>
          <a:prstGeom prst="rect">
            <a:avLst/>
          </a:prstGeom>
          <a:noFill/>
          <a:ln w="9525">
            <a:noFill/>
            <a:miter lim="800000"/>
            <a:headEnd/>
            <a:tailEnd/>
          </a:ln>
        </p:spPr>
        <p:txBody>
          <a:bodyPr lIns="0" tIns="0" rIns="0" bIns="0">
            <a:spAutoFit/>
          </a:bodyPr>
          <a:lstStyle/>
          <a:p>
            <a:pPr defTabSz="1219170" fontAlgn="base">
              <a:spcBef>
                <a:spcPct val="0"/>
              </a:spcBef>
              <a:spcAft>
                <a:spcPct val="0"/>
              </a:spcAft>
            </a:pPr>
            <a:r>
              <a:rPr lang="en-US" sz="2400" b="1" dirty="0">
                <a:solidFill>
                  <a:srgbClr val="000099"/>
                </a:solidFill>
                <a:latin typeface="Palatino" pitchFamily="18" charset="0"/>
                <a:cs typeface="Arial" pitchFamily="34" charset="0"/>
              </a:rPr>
              <a:t>Polymerization,</a:t>
            </a:r>
          </a:p>
          <a:p>
            <a:pPr defTabSz="1219170" fontAlgn="base">
              <a:spcBef>
                <a:spcPct val="0"/>
              </a:spcBef>
              <a:spcAft>
                <a:spcPct val="0"/>
              </a:spcAft>
            </a:pPr>
            <a:r>
              <a:rPr lang="en-US" sz="2400" b="1" dirty="0">
                <a:solidFill>
                  <a:srgbClr val="000099"/>
                </a:solidFill>
                <a:latin typeface="Palatino" pitchFamily="18" charset="0"/>
                <a:cs typeface="Arial" pitchFamily="34" charset="0"/>
              </a:rPr>
              <a:t>Polymer</a:t>
            </a:r>
            <a:br>
              <a:rPr lang="en-US" sz="2400" b="1" dirty="0">
                <a:solidFill>
                  <a:srgbClr val="000099"/>
                </a:solidFill>
                <a:latin typeface="Palatino" pitchFamily="18" charset="0"/>
                <a:cs typeface="Arial" pitchFamily="34" charset="0"/>
              </a:rPr>
            </a:br>
            <a:r>
              <a:rPr lang="en-US" sz="2400" b="1" dirty="0">
                <a:solidFill>
                  <a:srgbClr val="000099"/>
                </a:solidFill>
                <a:latin typeface="Palatino" pitchFamily="18" charset="0"/>
                <a:cs typeface="Arial"/>
              </a:rPr>
              <a:t>Processing</a:t>
            </a:r>
            <a:endParaRPr lang="en-US" sz="2400" b="1" dirty="0">
              <a:solidFill>
                <a:srgbClr val="000099"/>
              </a:solidFill>
              <a:latin typeface="Palatino" pitchFamily="18" charset="0"/>
              <a:cs typeface="Arial" pitchFamily="34" charset="0"/>
            </a:endParaRPr>
          </a:p>
        </p:txBody>
      </p:sp>
      <p:sp>
        <p:nvSpPr>
          <p:cNvPr id="281891" name="Rectangle 1315"/>
          <p:cNvSpPr>
            <a:spLocks noChangeArrowheads="1"/>
          </p:cNvSpPr>
          <p:nvPr/>
        </p:nvSpPr>
        <p:spPr bwMode="auto">
          <a:xfrm>
            <a:off x="7721600" y="5994400"/>
            <a:ext cx="2946400" cy="1107996"/>
          </a:xfrm>
          <a:prstGeom prst="rect">
            <a:avLst/>
          </a:prstGeom>
          <a:noFill/>
          <a:ln w="9525">
            <a:noFill/>
            <a:miter lim="800000"/>
            <a:headEnd/>
            <a:tailEnd/>
          </a:ln>
        </p:spPr>
        <p:txBody>
          <a:bodyPr lIns="0" tIns="0" rIns="0" bIns="0">
            <a:spAutoFit/>
          </a:bodyPr>
          <a:lstStyle/>
          <a:p>
            <a:pPr defTabSz="1219170" fontAlgn="base">
              <a:spcBef>
                <a:spcPct val="0"/>
              </a:spcBef>
              <a:spcAft>
                <a:spcPct val="0"/>
              </a:spcAft>
            </a:pPr>
            <a:r>
              <a:rPr lang="en-US" sz="2400" b="1" dirty="0">
                <a:solidFill>
                  <a:srgbClr val="000099"/>
                </a:solidFill>
                <a:latin typeface="Palatino" pitchFamily="18" charset="0"/>
                <a:cs typeface="Arial" pitchFamily="34" charset="0"/>
              </a:rPr>
              <a:t>Wastes Treatment,</a:t>
            </a:r>
          </a:p>
          <a:p>
            <a:pPr defTabSz="1219170" fontAlgn="base">
              <a:spcBef>
                <a:spcPct val="0"/>
              </a:spcBef>
              <a:spcAft>
                <a:spcPct val="0"/>
              </a:spcAft>
            </a:pPr>
            <a:r>
              <a:rPr lang="en-US" sz="2400" b="1" dirty="0">
                <a:solidFill>
                  <a:srgbClr val="000099"/>
                </a:solidFill>
                <a:latin typeface="Palatino" pitchFamily="18" charset="0"/>
                <a:cs typeface="Arial" pitchFamily="34" charset="0"/>
              </a:rPr>
              <a:t>Environmental</a:t>
            </a:r>
            <a:br>
              <a:rPr lang="en-US" sz="2400" b="1" dirty="0">
                <a:solidFill>
                  <a:srgbClr val="000099"/>
                </a:solidFill>
                <a:latin typeface="Palatino" pitchFamily="18" charset="0"/>
                <a:cs typeface="Arial" pitchFamily="34" charset="0"/>
              </a:rPr>
            </a:br>
            <a:r>
              <a:rPr lang="en-US" sz="2400" b="1" dirty="0">
                <a:solidFill>
                  <a:srgbClr val="000099"/>
                </a:solidFill>
                <a:latin typeface="Palatino" pitchFamily="18" charset="0"/>
                <a:cs typeface="Arial" pitchFamily="34" charset="0"/>
              </a:rPr>
              <a:t>Remediation</a:t>
            </a:r>
          </a:p>
        </p:txBody>
      </p:sp>
      <p:sp>
        <p:nvSpPr>
          <p:cNvPr id="281892" name="Rectangle 1316"/>
          <p:cNvSpPr>
            <a:spLocks noChangeArrowheads="1"/>
          </p:cNvSpPr>
          <p:nvPr/>
        </p:nvSpPr>
        <p:spPr bwMode="auto">
          <a:xfrm>
            <a:off x="1149352" y="1604433"/>
            <a:ext cx="3321049" cy="738664"/>
          </a:xfrm>
          <a:prstGeom prst="rect">
            <a:avLst/>
          </a:prstGeom>
          <a:noFill/>
          <a:ln w="9525">
            <a:noFill/>
            <a:miter lim="800000"/>
            <a:headEnd/>
            <a:tailEnd/>
          </a:ln>
        </p:spPr>
        <p:txBody>
          <a:bodyPr lIns="0" tIns="0" rIns="0" bIns="0">
            <a:spAutoFit/>
          </a:bodyPr>
          <a:lstStyle/>
          <a:p>
            <a:pPr defTabSz="1219170" fontAlgn="base">
              <a:spcBef>
                <a:spcPct val="0"/>
              </a:spcBef>
              <a:spcAft>
                <a:spcPct val="0"/>
              </a:spcAft>
            </a:pPr>
            <a:r>
              <a:rPr lang="en-US" sz="2400" b="1" dirty="0">
                <a:solidFill>
                  <a:srgbClr val="000099"/>
                </a:solidFill>
                <a:latin typeface="Palatino" pitchFamily="18" charset="0"/>
                <a:cs typeface="Arial"/>
              </a:rPr>
              <a:t>Synthesis </a:t>
            </a:r>
            <a:r>
              <a:rPr lang="en-US" sz="2400" b="1" dirty="0">
                <a:solidFill>
                  <a:srgbClr val="000099"/>
                </a:solidFill>
                <a:latin typeface="Palatino" pitchFamily="18" charset="0"/>
                <a:cs typeface="Arial" pitchFamily="34" charset="0"/>
              </a:rPr>
              <a:t>&amp; Natural Gas </a:t>
            </a:r>
            <a:r>
              <a:rPr lang="en-US" sz="2400" b="1" dirty="0">
                <a:solidFill>
                  <a:srgbClr val="000099"/>
                </a:solidFill>
                <a:latin typeface="Palatino" pitchFamily="18" charset="0"/>
                <a:cs typeface="Arial"/>
              </a:rPr>
              <a:t>Conversion</a:t>
            </a:r>
            <a:r>
              <a:rPr lang="en-US" sz="2400" b="1" dirty="0">
                <a:solidFill>
                  <a:srgbClr val="000099"/>
                </a:solidFill>
                <a:latin typeface="Palatino" pitchFamily="18" charset="0"/>
                <a:cs typeface="Arial" pitchFamily="34" charset="0"/>
              </a:rPr>
              <a:t> </a:t>
            </a:r>
          </a:p>
        </p:txBody>
      </p:sp>
      <p:sp>
        <p:nvSpPr>
          <p:cNvPr id="281893" name="Rectangle 1317"/>
          <p:cNvSpPr>
            <a:spLocks noChangeArrowheads="1"/>
          </p:cNvSpPr>
          <p:nvPr/>
        </p:nvSpPr>
        <p:spPr bwMode="auto">
          <a:xfrm>
            <a:off x="1625600" y="3848100"/>
            <a:ext cx="1469954" cy="738664"/>
          </a:xfrm>
          <a:prstGeom prst="rect">
            <a:avLst/>
          </a:prstGeom>
          <a:noFill/>
          <a:ln w="9525">
            <a:noFill/>
            <a:miter lim="800000"/>
            <a:headEnd/>
            <a:tailEnd/>
          </a:ln>
        </p:spPr>
        <p:txBody>
          <a:bodyPr wrap="none" lIns="0" tIns="0" rIns="0" bIns="0">
            <a:spAutoFit/>
          </a:bodyPr>
          <a:lstStyle/>
          <a:p>
            <a:pPr defTabSz="1219170" fontAlgn="base">
              <a:spcBef>
                <a:spcPct val="0"/>
              </a:spcBef>
              <a:spcAft>
                <a:spcPct val="0"/>
              </a:spcAft>
            </a:pPr>
            <a:r>
              <a:rPr lang="en-US" sz="2400" b="1" dirty="0">
                <a:solidFill>
                  <a:srgbClr val="000099"/>
                </a:solidFill>
                <a:latin typeface="Palatino" pitchFamily="18" charset="0"/>
                <a:cs typeface="Arial" pitchFamily="34" charset="0"/>
              </a:rPr>
              <a:t>Bulk</a:t>
            </a:r>
          </a:p>
          <a:p>
            <a:pPr defTabSz="1219170" fontAlgn="base">
              <a:spcBef>
                <a:spcPct val="0"/>
              </a:spcBef>
              <a:spcAft>
                <a:spcPct val="0"/>
              </a:spcAft>
            </a:pPr>
            <a:r>
              <a:rPr lang="en-US" sz="2400" b="1" dirty="0">
                <a:solidFill>
                  <a:srgbClr val="000099"/>
                </a:solidFill>
                <a:latin typeface="Palatino" pitchFamily="18" charset="0"/>
                <a:cs typeface="Arial"/>
              </a:rPr>
              <a:t>Chemicals</a:t>
            </a:r>
          </a:p>
        </p:txBody>
      </p:sp>
      <p:sp>
        <p:nvSpPr>
          <p:cNvPr id="281894" name="Rectangle 1318"/>
          <p:cNvSpPr>
            <a:spLocks noChangeArrowheads="1"/>
          </p:cNvSpPr>
          <p:nvPr/>
        </p:nvSpPr>
        <p:spPr bwMode="auto">
          <a:xfrm>
            <a:off x="1524000" y="5871633"/>
            <a:ext cx="3860800" cy="738664"/>
          </a:xfrm>
          <a:prstGeom prst="rect">
            <a:avLst/>
          </a:prstGeom>
          <a:noFill/>
          <a:ln w="9525">
            <a:noFill/>
            <a:miter lim="800000"/>
            <a:headEnd/>
            <a:tailEnd/>
          </a:ln>
        </p:spPr>
        <p:txBody>
          <a:bodyPr lIns="0" tIns="0" rIns="0" bIns="0">
            <a:spAutoFit/>
          </a:bodyPr>
          <a:lstStyle/>
          <a:p>
            <a:pPr defTabSz="1219170" fontAlgn="base">
              <a:spcBef>
                <a:spcPct val="0"/>
              </a:spcBef>
              <a:spcAft>
                <a:spcPct val="0"/>
              </a:spcAft>
            </a:pPr>
            <a:r>
              <a:rPr lang="en-US" sz="2400" b="1" dirty="0">
                <a:solidFill>
                  <a:srgbClr val="000099"/>
                </a:solidFill>
                <a:latin typeface="Palatino" pitchFamily="18" charset="0"/>
                <a:cs typeface="Arial" pitchFamily="34" charset="0"/>
              </a:rPr>
              <a:t>Fine Chemicals, </a:t>
            </a:r>
            <a:r>
              <a:rPr lang="en-US" sz="2400" b="1" dirty="0">
                <a:solidFill>
                  <a:srgbClr val="000099"/>
                </a:solidFill>
                <a:latin typeface="Palatino" pitchFamily="18" charset="0"/>
                <a:cs typeface="Arial"/>
              </a:rPr>
              <a:t>Pharmaceuticals, Materials</a:t>
            </a:r>
          </a:p>
        </p:txBody>
      </p:sp>
      <p:grpSp>
        <p:nvGrpSpPr>
          <p:cNvPr id="281895" name="Group 1319"/>
          <p:cNvGrpSpPr>
            <a:grpSpLocks/>
          </p:cNvGrpSpPr>
          <p:nvPr/>
        </p:nvGrpSpPr>
        <p:grpSpPr bwMode="auto">
          <a:xfrm>
            <a:off x="3352800" y="1930400"/>
            <a:ext cx="5149851" cy="4447117"/>
            <a:chOff x="1407" y="1157"/>
            <a:chExt cx="2939" cy="2538"/>
          </a:xfrm>
        </p:grpSpPr>
        <p:grpSp>
          <p:nvGrpSpPr>
            <p:cNvPr id="281896" name="Group 1320"/>
            <p:cNvGrpSpPr>
              <a:grpSpLocks/>
            </p:cNvGrpSpPr>
            <p:nvPr/>
          </p:nvGrpSpPr>
          <p:grpSpPr bwMode="auto">
            <a:xfrm>
              <a:off x="1573" y="1323"/>
              <a:ext cx="2582" cy="2220"/>
              <a:chOff x="1573" y="686"/>
              <a:chExt cx="2582" cy="2220"/>
            </a:xfrm>
          </p:grpSpPr>
          <p:sp>
            <p:nvSpPr>
              <p:cNvPr id="281897" name="Freeform 1321"/>
              <p:cNvSpPr>
                <a:spLocks noEditPoints="1"/>
              </p:cNvSpPr>
              <p:nvPr/>
            </p:nvSpPr>
            <p:spPr bwMode="auto">
              <a:xfrm>
                <a:off x="1573" y="686"/>
                <a:ext cx="2582" cy="2220"/>
              </a:xfrm>
              <a:custGeom>
                <a:avLst/>
                <a:gdLst/>
                <a:ahLst/>
                <a:cxnLst>
                  <a:cxn ang="0">
                    <a:pos x="5161" y="2230"/>
                  </a:cxn>
                  <a:cxn ang="0">
                    <a:pos x="5165" y="2220"/>
                  </a:cxn>
                  <a:cxn ang="0">
                    <a:pos x="5161" y="2213"/>
                  </a:cxn>
                  <a:cxn ang="0">
                    <a:pos x="3880" y="9"/>
                  </a:cxn>
                  <a:cxn ang="0">
                    <a:pos x="3874" y="0"/>
                  </a:cxn>
                  <a:cxn ang="0">
                    <a:pos x="3864" y="0"/>
                  </a:cxn>
                  <a:cxn ang="0">
                    <a:pos x="1301" y="0"/>
                  </a:cxn>
                  <a:cxn ang="0">
                    <a:pos x="1291" y="0"/>
                  </a:cxn>
                  <a:cxn ang="0">
                    <a:pos x="1288" y="9"/>
                  </a:cxn>
                  <a:cxn ang="0">
                    <a:pos x="6" y="2213"/>
                  </a:cxn>
                  <a:cxn ang="0">
                    <a:pos x="0" y="2220"/>
                  </a:cxn>
                  <a:cxn ang="0">
                    <a:pos x="6" y="2230"/>
                  </a:cxn>
                  <a:cxn ang="0">
                    <a:pos x="1288" y="4433"/>
                  </a:cxn>
                  <a:cxn ang="0">
                    <a:pos x="1291" y="4441"/>
                  </a:cxn>
                  <a:cxn ang="0">
                    <a:pos x="1301" y="4441"/>
                  </a:cxn>
                  <a:cxn ang="0">
                    <a:pos x="3864" y="4441"/>
                  </a:cxn>
                  <a:cxn ang="0">
                    <a:pos x="3874" y="4441"/>
                  </a:cxn>
                  <a:cxn ang="0">
                    <a:pos x="3880" y="4433"/>
                  </a:cxn>
                  <a:cxn ang="0">
                    <a:pos x="5161" y="2230"/>
                  </a:cxn>
                  <a:cxn ang="0">
                    <a:pos x="3851" y="4416"/>
                  </a:cxn>
                  <a:cxn ang="0">
                    <a:pos x="3864" y="4423"/>
                  </a:cxn>
                  <a:cxn ang="0">
                    <a:pos x="3864" y="4406"/>
                  </a:cxn>
                  <a:cxn ang="0">
                    <a:pos x="1301" y="4406"/>
                  </a:cxn>
                  <a:cxn ang="0">
                    <a:pos x="1301" y="4423"/>
                  </a:cxn>
                  <a:cxn ang="0">
                    <a:pos x="1316" y="4416"/>
                  </a:cxn>
                  <a:cxn ang="0">
                    <a:pos x="35" y="2213"/>
                  </a:cxn>
                  <a:cxn ang="0">
                    <a:pos x="19" y="2220"/>
                  </a:cxn>
                  <a:cxn ang="0">
                    <a:pos x="35" y="2230"/>
                  </a:cxn>
                  <a:cxn ang="0">
                    <a:pos x="1316" y="27"/>
                  </a:cxn>
                  <a:cxn ang="0">
                    <a:pos x="1301" y="17"/>
                  </a:cxn>
                  <a:cxn ang="0">
                    <a:pos x="1301" y="34"/>
                  </a:cxn>
                  <a:cxn ang="0">
                    <a:pos x="3864" y="34"/>
                  </a:cxn>
                  <a:cxn ang="0">
                    <a:pos x="3864" y="17"/>
                  </a:cxn>
                  <a:cxn ang="0">
                    <a:pos x="3851" y="27"/>
                  </a:cxn>
                  <a:cxn ang="0">
                    <a:pos x="5133" y="2230"/>
                  </a:cxn>
                  <a:cxn ang="0">
                    <a:pos x="5146" y="2220"/>
                  </a:cxn>
                  <a:cxn ang="0">
                    <a:pos x="5133" y="2213"/>
                  </a:cxn>
                  <a:cxn ang="0">
                    <a:pos x="3851" y="4416"/>
                  </a:cxn>
                </a:cxnLst>
                <a:rect l="0" t="0" r="r" b="b"/>
                <a:pathLst>
                  <a:path w="5165" h="4441">
                    <a:moveTo>
                      <a:pt x="5161" y="2230"/>
                    </a:moveTo>
                    <a:lnTo>
                      <a:pt x="5165" y="2220"/>
                    </a:lnTo>
                    <a:lnTo>
                      <a:pt x="5161" y="2213"/>
                    </a:lnTo>
                    <a:lnTo>
                      <a:pt x="3880" y="9"/>
                    </a:lnTo>
                    <a:lnTo>
                      <a:pt x="3874" y="0"/>
                    </a:lnTo>
                    <a:lnTo>
                      <a:pt x="3864" y="0"/>
                    </a:lnTo>
                    <a:lnTo>
                      <a:pt x="1301" y="0"/>
                    </a:lnTo>
                    <a:lnTo>
                      <a:pt x="1291" y="0"/>
                    </a:lnTo>
                    <a:lnTo>
                      <a:pt x="1288" y="9"/>
                    </a:lnTo>
                    <a:lnTo>
                      <a:pt x="6" y="2213"/>
                    </a:lnTo>
                    <a:lnTo>
                      <a:pt x="0" y="2220"/>
                    </a:lnTo>
                    <a:lnTo>
                      <a:pt x="6" y="2230"/>
                    </a:lnTo>
                    <a:lnTo>
                      <a:pt x="1288" y="4433"/>
                    </a:lnTo>
                    <a:lnTo>
                      <a:pt x="1291" y="4441"/>
                    </a:lnTo>
                    <a:lnTo>
                      <a:pt x="1301" y="4441"/>
                    </a:lnTo>
                    <a:lnTo>
                      <a:pt x="3864" y="4441"/>
                    </a:lnTo>
                    <a:lnTo>
                      <a:pt x="3874" y="4441"/>
                    </a:lnTo>
                    <a:lnTo>
                      <a:pt x="3880" y="4433"/>
                    </a:lnTo>
                    <a:lnTo>
                      <a:pt x="5161" y="2230"/>
                    </a:lnTo>
                    <a:close/>
                    <a:moveTo>
                      <a:pt x="3851" y="4416"/>
                    </a:moveTo>
                    <a:lnTo>
                      <a:pt x="3864" y="4423"/>
                    </a:lnTo>
                    <a:lnTo>
                      <a:pt x="3864" y="4406"/>
                    </a:lnTo>
                    <a:lnTo>
                      <a:pt x="1301" y="4406"/>
                    </a:lnTo>
                    <a:lnTo>
                      <a:pt x="1301" y="4423"/>
                    </a:lnTo>
                    <a:lnTo>
                      <a:pt x="1316" y="4416"/>
                    </a:lnTo>
                    <a:lnTo>
                      <a:pt x="35" y="2213"/>
                    </a:lnTo>
                    <a:lnTo>
                      <a:pt x="19" y="2220"/>
                    </a:lnTo>
                    <a:lnTo>
                      <a:pt x="35" y="2230"/>
                    </a:lnTo>
                    <a:lnTo>
                      <a:pt x="1316" y="27"/>
                    </a:lnTo>
                    <a:lnTo>
                      <a:pt x="1301" y="17"/>
                    </a:lnTo>
                    <a:lnTo>
                      <a:pt x="1301" y="34"/>
                    </a:lnTo>
                    <a:lnTo>
                      <a:pt x="3864" y="34"/>
                    </a:lnTo>
                    <a:lnTo>
                      <a:pt x="3864" y="17"/>
                    </a:lnTo>
                    <a:lnTo>
                      <a:pt x="3851" y="27"/>
                    </a:lnTo>
                    <a:lnTo>
                      <a:pt x="5133" y="2230"/>
                    </a:lnTo>
                    <a:lnTo>
                      <a:pt x="5146" y="2220"/>
                    </a:lnTo>
                    <a:lnTo>
                      <a:pt x="5133" y="2213"/>
                    </a:lnTo>
                    <a:lnTo>
                      <a:pt x="3851" y="4416"/>
                    </a:lnTo>
                    <a:close/>
                  </a:path>
                </a:pathLst>
              </a:custGeom>
              <a:solidFill>
                <a:srgbClr val="FF0000"/>
              </a:solidFill>
              <a:ln w="9525">
                <a:noFill/>
                <a:round/>
                <a:headEnd/>
                <a:tailEnd/>
              </a:ln>
            </p:spPr>
            <p:txBody>
              <a:bodyP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98" name="Freeform 1322"/>
              <p:cNvSpPr>
                <a:spLocks/>
              </p:cNvSpPr>
              <p:nvPr/>
            </p:nvSpPr>
            <p:spPr bwMode="auto">
              <a:xfrm>
                <a:off x="1701" y="773"/>
                <a:ext cx="606" cy="1024"/>
              </a:xfrm>
              <a:custGeom>
                <a:avLst/>
                <a:gdLst/>
                <a:ahLst/>
                <a:cxnLst>
                  <a:cxn ang="0">
                    <a:pos x="0" y="2031"/>
                  </a:cxn>
                  <a:cxn ang="0">
                    <a:pos x="29" y="2048"/>
                  </a:cxn>
                  <a:cxn ang="0">
                    <a:pos x="1213" y="17"/>
                  </a:cxn>
                  <a:cxn ang="0">
                    <a:pos x="1184" y="0"/>
                  </a:cxn>
                  <a:cxn ang="0">
                    <a:pos x="0" y="2031"/>
                  </a:cxn>
                </a:cxnLst>
                <a:rect l="0" t="0" r="r" b="b"/>
                <a:pathLst>
                  <a:path w="1213" h="2048">
                    <a:moveTo>
                      <a:pt x="0" y="2031"/>
                    </a:moveTo>
                    <a:lnTo>
                      <a:pt x="29" y="2048"/>
                    </a:lnTo>
                    <a:lnTo>
                      <a:pt x="1213" y="17"/>
                    </a:lnTo>
                    <a:lnTo>
                      <a:pt x="1184" y="0"/>
                    </a:lnTo>
                    <a:lnTo>
                      <a:pt x="0" y="2031"/>
                    </a:lnTo>
                    <a:close/>
                  </a:path>
                </a:pathLst>
              </a:custGeom>
              <a:solidFill>
                <a:srgbClr val="FF0000"/>
              </a:solidFill>
              <a:ln w="9525">
                <a:noFill/>
                <a:round/>
                <a:headEnd/>
                <a:tailEnd/>
              </a:ln>
            </p:spPr>
            <p:txBody>
              <a:bodyP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899" name="Freeform 1323"/>
              <p:cNvSpPr>
                <a:spLocks/>
              </p:cNvSpPr>
              <p:nvPr/>
            </p:nvSpPr>
            <p:spPr bwMode="auto">
              <a:xfrm>
                <a:off x="2265" y="2792"/>
                <a:ext cx="1214" cy="23"/>
              </a:xfrm>
              <a:custGeom>
                <a:avLst/>
                <a:gdLst/>
                <a:ahLst/>
                <a:cxnLst>
                  <a:cxn ang="0">
                    <a:pos x="0" y="0"/>
                  </a:cxn>
                  <a:cxn ang="0">
                    <a:pos x="0" y="35"/>
                  </a:cxn>
                  <a:cxn ang="0">
                    <a:pos x="2428" y="46"/>
                  </a:cxn>
                  <a:cxn ang="0">
                    <a:pos x="2428" y="12"/>
                  </a:cxn>
                  <a:cxn ang="0">
                    <a:pos x="0" y="0"/>
                  </a:cxn>
                </a:cxnLst>
                <a:rect l="0" t="0" r="r" b="b"/>
                <a:pathLst>
                  <a:path w="2428" h="46">
                    <a:moveTo>
                      <a:pt x="0" y="0"/>
                    </a:moveTo>
                    <a:lnTo>
                      <a:pt x="0" y="35"/>
                    </a:lnTo>
                    <a:lnTo>
                      <a:pt x="2428" y="46"/>
                    </a:lnTo>
                    <a:lnTo>
                      <a:pt x="2428" y="12"/>
                    </a:lnTo>
                    <a:lnTo>
                      <a:pt x="0" y="0"/>
                    </a:lnTo>
                    <a:close/>
                  </a:path>
                </a:pathLst>
              </a:custGeom>
              <a:solidFill>
                <a:srgbClr val="FF0000"/>
              </a:solidFill>
              <a:ln w="9525">
                <a:noFill/>
                <a:round/>
                <a:headEnd/>
                <a:tailEnd/>
              </a:ln>
            </p:spPr>
            <p:txBody>
              <a:bodyP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900" name="Freeform 1324"/>
              <p:cNvSpPr>
                <a:spLocks/>
              </p:cNvSpPr>
              <p:nvPr/>
            </p:nvSpPr>
            <p:spPr bwMode="auto">
              <a:xfrm>
                <a:off x="3450" y="759"/>
                <a:ext cx="621" cy="1040"/>
              </a:xfrm>
              <a:custGeom>
                <a:avLst/>
                <a:gdLst/>
                <a:ahLst/>
                <a:cxnLst>
                  <a:cxn ang="0">
                    <a:pos x="1213" y="2079"/>
                  </a:cxn>
                  <a:cxn ang="0">
                    <a:pos x="1241" y="2062"/>
                  </a:cxn>
                  <a:cxn ang="0">
                    <a:pos x="29" y="0"/>
                  </a:cxn>
                  <a:cxn ang="0">
                    <a:pos x="0" y="17"/>
                  </a:cxn>
                  <a:cxn ang="0">
                    <a:pos x="1213" y="2079"/>
                  </a:cxn>
                </a:cxnLst>
                <a:rect l="0" t="0" r="r" b="b"/>
                <a:pathLst>
                  <a:path w="1241" h="2079">
                    <a:moveTo>
                      <a:pt x="1213" y="2079"/>
                    </a:moveTo>
                    <a:lnTo>
                      <a:pt x="1241" y="2062"/>
                    </a:lnTo>
                    <a:lnTo>
                      <a:pt x="29" y="0"/>
                    </a:lnTo>
                    <a:lnTo>
                      <a:pt x="0" y="17"/>
                    </a:lnTo>
                    <a:lnTo>
                      <a:pt x="1213" y="2079"/>
                    </a:lnTo>
                    <a:close/>
                  </a:path>
                </a:pathLst>
              </a:custGeom>
              <a:solidFill>
                <a:srgbClr val="FF0000"/>
              </a:solidFill>
              <a:ln w="9525">
                <a:noFill/>
                <a:round/>
                <a:headEnd/>
                <a:tailEnd/>
              </a:ln>
            </p:spPr>
            <p:txBody>
              <a:bodyPr/>
              <a:lstStyle/>
              <a:p>
                <a:pPr defTabSz="1219170" fontAlgn="base">
                  <a:spcBef>
                    <a:spcPct val="0"/>
                  </a:spcBef>
                  <a:spcAft>
                    <a:spcPct val="0"/>
                  </a:spcAft>
                </a:pPr>
                <a:endParaRPr lang="en-US" sz="2400">
                  <a:solidFill>
                    <a:srgbClr val="000000"/>
                  </a:solidFill>
                  <a:latin typeface="Arial" pitchFamily="34" charset="0"/>
                  <a:cs typeface="Arial"/>
                </a:endParaRPr>
              </a:p>
            </p:txBody>
          </p:sp>
        </p:grpSp>
        <p:sp>
          <p:nvSpPr>
            <p:cNvPr id="281901" name="Freeform 1325"/>
            <p:cNvSpPr>
              <a:spLocks/>
            </p:cNvSpPr>
            <p:nvPr/>
          </p:nvSpPr>
          <p:spPr bwMode="auto">
            <a:xfrm>
              <a:off x="2117" y="1172"/>
              <a:ext cx="122" cy="162"/>
            </a:xfrm>
            <a:custGeom>
              <a:avLst/>
              <a:gdLst/>
              <a:ahLst/>
              <a:cxnLst>
                <a:cxn ang="0">
                  <a:pos x="29" y="0"/>
                </a:cxn>
                <a:cxn ang="0">
                  <a:pos x="0" y="19"/>
                </a:cxn>
                <a:cxn ang="0">
                  <a:pos x="215" y="325"/>
                </a:cxn>
                <a:cxn ang="0">
                  <a:pos x="244" y="306"/>
                </a:cxn>
                <a:cxn ang="0">
                  <a:pos x="29" y="0"/>
                </a:cxn>
              </a:cxnLst>
              <a:rect l="0" t="0" r="r" b="b"/>
              <a:pathLst>
                <a:path w="244" h="325">
                  <a:moveTo>
                    <a:pt x="29" y="0"/>
                  </a:moveTo>
                  <a:lnTo>
                    <a:pt x="0" y="19"/>
                  </a:lnTo>
                  <a:lnTo>
                    <a:pt x="215" y="325"/>
                  </a:lnTo>
                  <a:lnTo>
                    <a:pt x="244" y="306"/>
                  </a:lnTo>
                  <a:lnTo>
                    <a:pt x="29" y="0"/>
                  </a:lnTo>
                  <a:close/>
                </a:path>
              </a:pathLst>
            </a:custGeom>
            <a:solidFill>
              <a:srgbClr val="FF3300"/>
            </a:solidFill>
            <a:ln w="9525">
              <a:noFill/>
              <a:round/>
              <a:headEnd/>
              <a:tailEnd/>
            </a:ln>
          </p:spPr>
          <p:txBody>
            <a:bodyP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902" name="Freeform 1326"/>
            <p:cNvSpPr>
              <a:spLocks/>
            </p:cNvSpPr>
            <p:nvPr/>
          </p:nvSpPr>
          <p:spPr bwMode="auto">
            <a:xfrm>
              <a:off x="3507" y="1157"/>
              <a:ext cx="142" cy="169"/>
            </a:xfrm>
            <a:custGeom>
              <a:avLst/>
              <a:gdLst/>
              <a:ahLst/>
              <a:cxnLst>
                <a:cxn ang="0">
                  <a:pos x="284" y="21"/>
                </a:cxn>
                <a:cxn ang="0">
                  <a:pos x="257" y="0"/>
                </a:cxn>
                <a:cxn ang="0">
                  <a:pos x="0" y="317"/>
                </a:cxn>
                <a:cxn ang="0">
                  <a:pos x="27" y="338"/>
                </a:cxn>
                <a:cxn ang="0">
                  <a:pos x="284" y="21"/>
                </a:cxn>
              </a:cxnLst>
              <a:rect l="0" t="0" r="r" b="b"/>
              <a:pathLst>
                <a:path w="284" h="338">
                  <a:moveTo>
                    <a:pt x="284" y="21"/>
                  </a:moveTo>
                  <a:lnTo>
                    <a:pt x="257" y="0"/>
                  </a:lnTo>
                  <a:lnTo>
                    <a:pt x="0" y="317"/>
                  </a:lnTo>
                  <a:lnTo>
                    <a:pt x="27" y="338"/>
                  </a:lnTo>
                  <a:lnTo>
                    <a:pt x="284" y="21"/>
                  </a:lnTo>
                  <a:close/>
                </a:path>
              </a:pathLst>
            </a:custGeom>
            <a:solidFill>
              <a:srgbClr val="FF3300"/>
            </a:solidFill>
            <a:ln w="9525">
              <a:noFill/>
              <a:round/>
              <a:headEnd/>
              <a:tailEnd/>
            </a:ln>
          </p:spPr>
          <p:txBody>
            <a:bodyP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903" name="Freeform 1327"/>
            <p:cNvSpPr>
              <a:spLocks/>
            </p:cNvSpPr>
            <p:nvPr/>
          </p:nvSpPr>
          <p:spPr bwMode="auto">
            <a:xfrm>
              <a:off x="4139" y="2418"/>
              <a:ext cx="207" cy="21"/>
            </a:xfrm>
            <a:custGeom>
              <a:avLst/>
              <a:gdLst/>
              <a:ahLst/>
              <a:cxnLst>
                <a:cxn ang="0">
                  <a:pos x="0" y="0"/>
                </a:cxn>
                <a:cxn ang="0">
                  <a:pos x="0" y="34"/>
                </a:cxn>
                <a:cxn ang="0">
                  <a:pos x="414" y="42"/>
                </a:cxn>
                <a:cxn ang="0">
                  <a:pos x="414" y="7"/>
                </a:cxn>
                <a:cxn ang="0">
                  <a:pos x="0" y="0"/>
                </a:cxn>
              </a:cxnLst>
              <a:rect l="0" t="0" r="r" b="b"/>
              <a:pathLst>
                <a:path w="414" h="42">
                  <a:moveTo>
                    <a:pt x="0" y="0"/>
                  </a:moveTo>
                  <a:lnTo>
                    <a:pt x="0" y="34"/>
                  </a:lnTo>
                  <a:lnTo>
                    <a:pt x="414" y="42"/>
                  </a:lnTo>
                  <a:lnTo>
                    <a:pt x="414" y="7"/>
                  </a:lnTo>
                  <a:lnTo>
                    <a:pt x="0" y="0"/>
                  </a:lnTo>
                  <a:close/>
                </a:path>
              </a:pathLst>
            </a:custGeom>
            <a:solidFill>
              <a:srgbClr val="FF3300"/>
            </a:solidFill>
            <a:ln w="9525">
              <a:noFill/>
              <a:round/>
              <a:headEnd/>
              <a:tailEnd/>
            </a:ln>
          </p:spPr>
          <p:txBody>
            <a:bodyP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904" name="Freeform 1328"/>
            <p:cNvSpPr>
              <a:spLocks/>
            </p:cNvSpPr>
            <p:nvPr/>
          </p:nvSpPr>
          <p:spPr bwMode="auto">
            <a:xfrm>
              <a:off x="1407" y="2418"/>
              <a:ext cx="176" cy="21"/>
            </a:xfrm>
            <a:custGeom>
              <a:avLst/>
              <a:gdLst/>
              <a:ahLst/>
              <a:cxnLst>
                <a:cxn ang="0">
                  <a:pos x="0" y="0"/>
                </a:cxn>
                <a:cxn ang="0">
                  <a:pos x="0" y="34"/>
                </a:cxn>
                <a:cxn ang="0">
                  <a:pos x="353" y="42"/>
                </a:cxn>
                <a:cxn ang="0">
                  <a:pos x="353" y="7"/>
                </a:cxn>
                <a:cxn ang="0">
                  <a:pos x="0" y="0"/>
                </a:cxn>
              </a:cxnLst>
              <a:rect l="0" t="0" r="r" b="b"/>
              <a:pathLst>
                <a:path w="353" h="42">
                  <a:moveTo>
                    <a:pt x="0" y="0"/>
                  </a:moveTo>
                  <a:lnTo>
                    <a:pt x="0" y="34"/>
                  </a:lnTo>
                  <a:lnTo>
                    <a:pt x="353" y="42"/>
                  </a:lnTo>
                  <a:lnTo>
                    <a:pt x="353" y="7"/>
                  </a:lnTo>
                  <a:lnTo>
                    <a:pt x="0" y="0"/>
                  </a:lnTo>
                  <a:close/>
                </a:path>
              </a:pathLst>
            </a:custGeom>
            <a:solidFill>
              <a:srgbClr val="FF3300"/>
            </a:solidFill>
            <a:ln w="9525">
              <a:noFill/>
              <a:round/>
              <a:headEnd/>
              <a:tailEnd/>
            </a:ln>
          </p:spPr>
          <p:txBody>
            <a:bodyP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905" name="Freeform 1329"/>
            <p:cNvSpPr>
              <a:spLocks/>
            </p:cNvSpPr>
            <p:nvPr/>
          </p:nvSpPr>
          <p:spPr bwMode="auto">
            <a:xfrm>
              <a:off x="2087" y="3526"/>
              <a:ext cx="142" cy="169"/>
            </a:xfrm>
            <a:custGeom>
              <a:avLst/>
              <a:gdLst/>
              <a:ahLst/>
              <a:cxnLst>
                <a:cxn ang="0">
                  <a:pos x="284" y="21"/>
                </a:cxn>
                <a:cxn ang="0">
                  <a:pos x="258" y="0"/>
                </a:cxn>
                <a:cxn ang="0">
                  <a:pos x="0" y="317"/>
                </a:cxn>
                <a:cxn ang="0">
                  <a:pos x="27" y="338"/>
                </a:cxn>
                <a:cxn ang="0">
                  <a:pos x="284" y="21"/>
                </a:cxn>
              </a:cxnLst>
              <a:rect l="0" t="0" r="r" b="b"/>
              <a:pathLst>
                <a:path w="284" h="338">
                  <a:moveTo>
                    <a:pt x="284" y="21"/>
                  </a:moveTo>
                  <a:lnTo>
                    <a:pt x="258" y="0"/>
                  </a:lnTo>
                  <a:lnTo>
                    <a:pt x="0" y="317"/>
                  </a:lnTo>
                  <a:lnTo>
                    <a:pt x="27" y="338"/>
                  </a:lnTo>
                  <a:lnTo>
                    <a:pt x="284" y="21"/>
                  </a:lnTo>
                  <a:close/>
                </a:path>
              </a:pathLst>
            </a:custGeom>
            <a:solidFill>
              <a:srgbClr val="FF3300"/>
            </a:solidFill>
            <a:ln w="9525">
              <a:noFill/>
              <a:round/>
              <a:headEnd/>
              <a:tailEnd/>
            </a:ln>
          </p:spPr>
          <p:txBody>
            <a:bodyP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1906" name="Freeform 1330"/>
            <p:cNvSpPr>
              <a:spLocks/>
            </p:cNvSpPr>
            <p:nvPr/>
          </p:nvSpPr>
          <p:spPr bwMode="auto">
            <a:xfrm>
              <a:off x="3497" y="3534"/>
              <a:ext cx="130" cy="154"/>
            </a:xfrm>
            <a:custGeom>
              <a:avLst/>
              <a:gdLst/>
              <a:ahLst/>
              <a:cxnLst>
                <a:cxn ang="0">
                  <a:pos x="27" y="0"/>
                </a:cxn>
                <a:cxn ang="0">
                  <a:pos x="0" y="21"/>
                </a:cxn>
                <a:cxn ang="0">
                  <a:pos x="234" y="307"/>
                </a:cxn>
                <a:cxn ang="0">
                  <a:pos x="261" y="286"/>
                </a:cxn>
                <a:cxn ang="0">
                  <a:pos x="27" y="0"/>
                </a:cxn>
              </a:cxnLst>
              <a:rect l="0" t="0" r="r" b="b"/>
              <a:pathLst>
                <a:path w="261" h="307">
                  <a:moveTo>
                    <a:pt x="27" y="0"/>
                  </a:moveTo>
                  <a:lnTo>
                    <a:pt x="0" y="21"/>
                  </a:lnTo>
                  <a:lnTo>
                    <a:pt x="234" y="307"/>
                  </a:lnTo>
                  <a:lnTo>
                    <a:pt x="261" y="286"/>
                  </a:lnTo>
                  <a:lnTo>
                    <a:pt x="27" y="0"/>
                  </a:lnTo>
                  <a:close/>
                </a:path>
              </a:pathLst>
            </a:custGeom>
            <a:solidFill>
              <a:srgbClr val="FF3300"/>
            </a:solidFill>
            <a:ln w="9525">
              <a:noFill/>
              <a:round/>
              <a:headEnd/>
              <a:tailEnd/>
            </a:ln>
          </p:spPr>
          <p:txBody>
            <a:bodyPr/>
            <a:lstStyle/>
            <a:p>
              <a:pPr defTabSz="1219170" fontAlgn="base">
                <a:spcBef>
                  <a:spcPct val="0"/>
                </a:spcBef>
                <a:spcAft>
                  <a:spcPct val="0"/>
                </a:spcAft>
              </a:pPr>
              <a:endParaRPr lang="en-US" sz="2400">
                <a:solidFill>
                  <a:srgbClr val="000000"/>
                </a:solidFill>
                <a:latin typeface="Arial" pitchFamily="34" charset="0"/>
                <a:cs typeface="Arial"/>
              </a:endParaRPr>
            </a:p>
          </p:txBody>
        </p:sp>
      </p:grpSp>
      <p:sp>
        <p:nvSpPr>
          <p:cNvPr id="281907" name="Rectangle 1331"/>
          <p:cNvSpPr>
            <a:spLocks noChangeArrowheads="1"/>
          </p:cNvSpPr>
          <p:nvPr/>
        </p:nvSpPr>
        <p:spPr bwMode="auto">
          <a:xfrm>
            <a:off x="4995277" y="6184900"/>
            <a:ext cx="1981312" cy="1477328"/>
          </a:xfrm>
          <a:prstGeom prst="rect">
            <a:avLst/>
          </a:prstGeom>
          <a:noFill/>
          <a:ln w="9525">
            <a:noFill/>
            <a:miter lim="800000"/>
            <a:headEnd/>
            <a:tailEnd/>
          </a:ln>
        </p:spPr>
        <p:txBody>
          <a:bodyPr wrap="none" lIns="0" tIns="0" rIns="0" bIns="0">
            <a:spAutoFit/>
          </a:bodyPr>
          <a:lstStyle/>
          <a:p>
            <a:pPr algn="ctr" defTabSz="1219170" fontAlgn="base">
              <a:spcBef>
                <a:spcPct val="0"/>
              </a:spcBef>
              <a:spcAft>
                <a:spcPct val="0"/>
              </a:spcAft>
            </a:pPr>
            <a:r>
              <a:rPr lang="en-US" sz="2400" b="1" dirty="0">
                <a:solidFill>
                  <a:srgbClr val="000099"/>
                </a:solidFill>
                <a:latin typeface="Palatino" pitchFamily="18" charset="0"/>
                <a:cs typeface="Arial" pitchFamily="34" charset="0"/>
              </a:rPr>
              <a:t>Biomass</a:t>
            </a:r>
          </a:p>
          <a:p>
            <a:pPr algn="ctr" defTabSz="1219170" fontAlgn="base">
              <a:spcBef>
                <a:spcPct val="0"/>
              </a:spcBef>
              <a:spcAft>
                <a:spcPct val="0"/>
              </a:spcAft>
            </a:pPr>
            <a:r>
              <a:rPr lang="en-US" sz="2400" b="1" dirty="0">
                <a:solidFill>
                  <a:srgbClr val="000099"/>
                </a:solidFill>
                <a:latin typeface="Palatino" pitchFamily="18" charset="0"/>
                <a:cs typeface="Arial" pitchFamily="34" charset="0"/>
              </a:rPr>
              <a:t>Conversion,</a:t>
            </a:r>
          </a:p>
          <a:p>
            <a:pPr algn="ctr" defTabSz="1219170" fontAlgn="base">
              <a:spcBef>
                <a:spcPct val="0"/>
              </a:spcBef>
              <a:spcAft>
                <a:spcPct val="0"/>
              </a:spcAft>
            </a:pPr>
            <a:r>
              <a:rPr lang="en-US" sz="2400" b="1" dirty="0" err="1">
                <a:solidFill>
                  <a:srgbClr val="000099"/>
                </a:solidFill>
                <a:latin typeface="Palatino" pitchFamily="18" charset="0"/>
                <a:cs typeface="Arial" pitchFamily="34" charset="0"/>
              </a:rPr>
              <a:t>Biorefinery</a:t>
            </a:r>
            <a:r>
              <a:rPr lang="en-US" sz="2400" b="1" dirty="0">
                <a:solidFill>
                  <a:srgbClr val="000099"/>
                </a:solidFill>
                <a:latin typeface="Palatino" pitchFamily="18" charset="0"/>
                <a:cs typeface="Arial" pitchFamily="34" charset="0"/>
              </a:rPr>
              <a:t>,</a:t>
            </a:r>
          </a:p>
          <a:p>
            <a:pPr algn="ctr" defTabSz="1219170" fontAlgn="base">
              <a:spcBef>
                <a:spcPct val="0"/>
              </a:spcBef>
              <a:spcAft>
                <a:spcPct val="0"/>
              </a:spcAft>
            </a:pPr>
            <a:r>
              <a:rPr lang="en-US" sz="2400" b="1" dirty="0">
                <a:solidFill>
                  <a:srgbClr val="000099"/>
                </a:solidFill>
                <a:latin typeface="Palatino" pitchFamily="18" charset="0"/>
                <a:cs typeface="Arial" pitchFamily="34" charset="0"/>
              </a:rPr>
              <a:t>Bioprocessing</a:t>
            </a:r>
          </a:p>
        </p:txBody>
      </p:sp>
      <p:sp>
        <p:nvSpPr>
          <p:cNvPr id="281908" name="Rectangle 1332"/>
          <p:cNvSpPr>
            <a:spLocks noChangeArrowheads="1"/>
          </p:cNvSpPr>
          <p:nvPr/>
        </p:nvSpPr>
        <p:spPr bwMode="auto">
          <a:xfrm>
            <a:off x="4368800" y="304801"/>
            <a:ext cx="3048000" cy="1846659"/>
          </a:xfrm>
          <a:prstGeom prst="rect">
            <a:avLst/>
          </a:prstGeom>
          <a:noFill/>
          <a:ln w="9525">
            <a:noFill/>
            <a:miter lim="800000"/>
            <a:headEnd/>
            <a:tailEnd/>
          </a:ln>
        </p:spPr>
        <p:txBody>
          <a:bodyPr wrap="square" lIns="0" tIns="0" rIns="0" bIns="0">
            <a:spAutoFit/>
          </a:bodyPr>
          <a:lstStyle/>
          <a:p>
            <a:pPr algn="ctr" defTabSz="1219170" fontAlgn="base">
              <a:spcBef>
                <a:spcPct val="0"/>
              </a:spcBef>
              <a:spcAft>
                <a:spcPct val="0"/>
              </a:spcAft>
            </a:pPr>
            <a:r>
              <a:rPr lang="en-US" sz="2400" b="1" dirty="0">
                <a:solidFill>
                  <a:srgbClr val="000099"/>
                </a:solidFill>
                <a:latin typeface="Palatino" pitchFamily="18" charset="0"/>
                <a:cs typeface="Arial"/>
              </a:rPr>
              <a:t>Energy</a:t>
            </a:r>
          </a:p>
          <a:p>
            <a:pPr algn="ctr" defTabSz="1219170" fontAlgn="base">
              <a:spcBef>
                <a:spcPct val="0"/>
              </a:spcBef>
              <a:spcAft>
                <a:spcPct val="0"/>
              </a:spcAft>
            </a:pPr>
            <a:r>
              <a:rPr lang="en-US" sz="2400" b="1" dirty="0">
                <a:solidFill>
                  <a:srgbClr val="000099"/>
                </a:solidFill>
                <a:latin typeface="Palatino" pitchFamily="18" charset="0"/>
                <a:cs typeface="Arial"/>
              </a:rPr>
              <a:t>Biomass, Coal, Gas Petroleum, Solar, </a:t>
            </a:r>
          </a:p>
          <a:p>
            <a:pPr algn="ctr" defTabSz="1219170" fontAlgn="base">
              <a:spcBef>
                <a:spcPct val="0"/>
              </a:spcBef>
              <a:spcAft>
                <a:spcPct val="0"/>
              </a:spcAft>
            </a:pPr>
            <a:r>
              <a:rPr lang="en-US" sz="2400" b="1" dirty="0">
                <a:solidFill>
                  <a:srgbClr val="000099"/>
                </a:solidFill>
                <a:latin typeface="Palatino" pitchFamily="18" charset="0"/>
                <a:cs typeface="Arial"/>
              </a:rPr>
              <a:t>Fuel Cells, Hydrogen,</a:t>
            </a:r>
          </a:p>
          <a:p>
            <a:pPr algn="ctr" defTabSz="1219170" fontAlgn="base">
              <a:spcBef>
                <a:spcPct val="0"/>
              </a:spcBef>
              <a:spcAft>
                <a:spcPct val="0"/>
              </a:spcAft>
            </a:pPr>
            <a:r>
              <a:rPr lang="en-US" sz="2400" b="1" dirty="0">
                <a:solidFill>
                  <a:srgbClr val="FF0000"/>
                </a:solidFill>
                <a:latin typeface="Palatino" pitchFamily="18" charset="0"/>
                <a:cs typeface="Arial"/>
              </a:rPr>
              <a:t>Nuclear</a:t>
            </a:r>
            <a:endParaRPr lang="en-US" sz="2400" b="1" dirty="0">
              <a:solidFill>
                <a:srgbClr val="FF0000"/>
              </a:solidFill>
              <a:latin typeface="Palatino" pitchFamily="18" charset="0"/>
              <a:cs typeface="Arial" pitchFamily="34" charset="0"/>
            </a:endParaRPr>
          </a:p>
        </p:txBody>
      </p:sp>
      <p:sp>
        <p:nvSpPr>
          <p:cNvPr id="281909" name="Text Box 1333"/>
          <p:cNvSpPr txBox="1">
            <a:spLocks noChangeArrowheads="1"/>
          </p:cNvSpPr>
          <p:nvPr/>
        </p:nvSpPr>
        <p:spPr bwMode="auto">
          <a:xfrm>
            <a:off x="1219200" y="2540001"/>
            <a:ext cx="2438400" cy="954300"/>
          </a:xfrm>
          <a:prstGeom prst="rect">
            <a:avLst/>
          </a:prstGeom>
          <a:noFill/>
          <a:ln w="9525">
            <a:solidFill>
              <a:schemeClr val="tx1"/>
            </a:solidFill>
            <a:miter lim="800000"/>
            <a:headEnd/>
            <a:tailEnd/>
          </a:ln>
          <a:effectLst/>
        </p:spPr>
        <p:txBody>
          <a:bodyPr>
            <a:spAutoFit/>
          </a:bodyPr>
          <a:lstStyle/>
          <a:p>
            <a:pPr defTabSz="1219170" fontAlgn="base">
              <a:spcBef>
                <a:spcPct val="0"/>
              </a:spcBef>
              <a:spcAft>
                <a:spcPct val="0"/>
              </a:spcAft>
            </a:pPr>
            <a:r>
              <a:rPr lang="en-US" sz="1867">
                <a:solidFill>
                  <a:srgbClr val="000000"/>
                </a:solidFill>
                <a:latin typeface="Arial" pitchFamily="34" charset="0"/>
                <a:cs typeface="Arial"/>
              </a:rPr>
              <a:t>MeOh, DME, MTBE, Parafins, Olefins, Higher alcohols,….</a:t>
            </a:r>
          </a:p>
        </p:txBody>
      </p:sp>
      <p:sp>
        <p:nvSpPr>
          <p:cNvPr id="281910" name="Text Box 1334"/>
          <p:cNvSpPr txBox="1">
            <a:spLocks noChangeArrowheads="1"/>
          </p:cNvSpPr>
          <p:nvPr/>
        </p:nvSpPr>
        <p:spPr bwMode="auto">
          <a:xfrm>
            <a:off x="8026400" y="2264833"/>
            <a:ext cx="2438400" cy="954300"/>
          </a:xfrm>
          <a:prstGeom prst="rect">
            <a:avLst/>
          </a:prstGeom>
          <a:noFill/>
          <a:ln w="9525">
            <a:solidFill>
              <a:schemeClr val="tx1"/>
            </a:solidFill>
            <a:miter lim="800000"/>
            <a:headEnd/>
            <a:tailEnd/>
          </a:ln>
          <a:effectLst/>
        </p:spPr>
        <p:txBody>
          <a:bodyPr>
            <a:spAutoFit/>
          </a:bodyPr>
          <a:lstStyle/>
          <a:p>
            <a:pPr defTabSz="1219170" fontAlgn="base">
              <a:spcBef>
                <a:spcPct val="0"/>
              </a:spcBef>
              <a:spcAft>
                <a:spcPct val="0"/>
              </a:spcAft>
            </a:pPr>
            <a:r>
              <a:rPr lang="en-US" sz="1867">
                <a:solidFill>
                  <a:srgbClr val="000000"/>
                </a:solidFill>
                <a:latin typeface="Arial" pitchFamily="34" charset="0"/>
                <a:cs typeface="Arial"/>
              </a:rPr>
              <a:t>HDS, HDN, HDM, Dewaxing Fuels, Aromatics, Olefins,..</a:t>
            </a:r>
          </a:p>
        </p:txBody>
      </p:sp>
      <p:sp>
        <p:nvSpPr>
          <p:cNvPr id="281911" name="Text Box 1335"/>
          <p:cNvSpPr txBox="1">
            <a:spLocks noChangeArrowheads="1"/>
          </p:cNvSpPr>
          <p:nvPr/>
        </p:nvSpPr>
        <p:spPr bwMode="auto">
          <a:xfrm>
            <a:off x="1320800" y="4673601"/>
            <a:ext cx="2641600" cy="954300"/>
          </a:xfrm>
          <a:prstGeom prst="rect">
            <a:avLst/>
          </a:prstGeom>
          <a:noFill/>
          <a:ln w="9525">
            <a:solidFill>
              <a:schemeClr val="tx1"/>
            </a:solidFill>
            <a:miter lim="800000"/>
            <a:headEnd/>
            <a:tailEnd/>
          </a:ln>
          <a:effectLst/>
        </p:spPr>
        <p:txBody>
          <a:bodyPr>
            <a:spAutoFit/>
          </a:bodyPr>
          <a:lstStyle/>
          <a:p>
            <a:pPr defTabSz="1219170" fontAlgn="base">
              <a:spcBef>
                <a:spcPct val="0"/>
              </a:spcBef>
              <a:spcAft>
                <a:spcPct val="0"/>
              </a:spcAft>
            </a:pPr>
            <a:r>
              <a:rPr lang="en-US" sz="1867">
                <a:solidFill>
                  <a:srgbClr val="000000"/>
                </a:solidFill>
                <a:latin typeface="Arial" pitchFamily="34" charset="0"/>
                <a:cs typeface="Arial"/>
              </a:rPr>
              <a:t>Aldehydes, Alcohols, Amines, Acids, Esters, LAB’s, Inorg Acids, …</a:t>
            </a:r>
          </a:p>
        </p:txBody>
      </p:sp>
      <p:sp>
        <p:nvSpPr>
          <p:cNvPr id="281912" name="Text Box 1336"/>
          <p:cNvSpPr txBox="1">
            <a:spLocks noChangeArrowheads="1"/>
          </p:cNvSpPr>
          <p:nvPr/>
        </p:nvSpPr>
        <p:spPr bwMode="auto">
          <a:xfrm>
            <a:off x="8331200" y="4572001"/>
            <a:ext cx="2438400" cy="954300"/>
          </a:xfrm>
          <a:prstGeom prst="rect">
            <a:avLst/>
          </a:prstGeom>
          <a:noFill/>
          <a:ln w="9525">
            <a:solidFill>
              <a:schemeClr val="tx1"/>
            </a:solidFill>
            <a:miter lim="800000"/>
            <a:headEnd/>
            <a:tailEnd/>
          </a:ln>
          <a:effectLst/>
        </p:spPr>
        <p:txBody>
          <a:bodyPr>
            <a:spAutoFit/>
          </a:bodyPr>
          <a:lstStyle/>
          <a:p>
            <a:pPr defTabSz="1219170" fontAlgn="base">
              <a:spcBef>
                <a:spcPct val="0"/>
              </a:spcBef>
              <a:spcAft>
                <a:spcPct val="0"/>
              </a:spcAft>
            </a:pPr>
            <a:r>
              <a:rPr lang="en-US" sz="1867">
                <a:solidFill>
                  <a:srgbClr val="000000"/>
                </a:solidFill>
                <a:latin typeface="Arial" pitchFamily="34" charset="0"/>
                <a:cs typeface="Arial"/>
              </a:rPr>
              <a:t>Polycarbonates, PPO, Polyolefins, Special plastics,…</a:t>
            </a:r>
          </a:p>
        </p:txBody>
      </p:sp>
      <p:sp>
        <p:nvSpPr>
          <p:cNvPr id="281913" name="Text Box 1337"/>
          <p:cNvSpPr txBox="1">
            <a:spLocks noChangeArrowheads="1"/>
          </p:cNvSpPr>
          <p:nvPr/>
        </p:nvSpPr>
        <p:spPr bwMode="auto">
          <a:xfrm>
            <a:off x="1524000" y="7040033"/>
            <a:ext cx="2438400" cy="954300"/>
          </a:xfrm>
          <a:prstGeom prst="rect">
            <a:avLst/>
          </a:prstGeom>
          <a:noFill/>
          <a:ln w="9525">
            <a:solidFill>
              <a:schemeClr val="tx1"/>
            </a:solidFill>
            <a:miter lim="800000"/>
            <a:headEnd/>
            <a:tailEnd/>
          </a:ln>
          <a:effectLst/>
        </p:spPr>
        <p:txBody>
          <a:bodyPr>
            <a:spAutoFit/>
          </a:bodyPr>
          <a:lstStyle/>
          <a:p>
            <a:pPr defTabSz="1219170" fontAlgn="base">
              <a:spcBef>
                <a:spcPct val="0"/>
              </a:spcBef>
              <a:spcAft>
                <a:spcPct val="0"/>
              </a:spcAft>
            </a:pPr>
            <a:r>
              <a:rPr lang="en-US" sz="1867">
                <a:solidFill>
                  <a:srgbClr val="000000"/>
                </a:solidFill>
                <a:latin typeface="Arial" pitchFamily="34" charset="0"/>
                <a:cs typeface="Arial"/>
              </a:rPr>
              <a:t>Ag Chem, Dyes, Fragrances, Flavors, Nutraceuticals,….</a:t>
            </a:r>
          </a:p>
        </p:txBody>
      </p:sp>
      <p:sp>
        <p:nvSpPr>
          <p:cNvPr id="281914" name="Text Box 1338"/>
          <p:cNvSpPr txBox="1">
            <a:spLocks noChangeArrowheads="1"/>
          </p:cNvSpPr>
          <p:nvPr/>
        </p:nvSpPr>
        <p:spPr bwMode="auto">
          <a:xfrm>
            <a:off x="4470400" y="7751233"/>
            <a:ext cx="2946400" cy="954300"/>
          </a:xfrm>
          <a:prstGeom prst="rect">
            <a:avLst/>
          </a:prstGeom>
          <a:noFill/>
          <a:ln w="9525">
            <a:solidFill>
              <a:schemeClr val="tx1"/>
            </a:solidFill>
            <a:miter lim="800000"/>
            <a:headEnd/>
            <a:tailEnd/>
          </a:ln>
          <a:effectLst/>
        </p:spPr>
        <p:txBody>
          <a:bodyPr>
            <a:spAutoFit/>
          </a:bodyPr>
          <a:lstStyle/>
          <a:p>
            <a:pPr algn="ctr" defTabSz="1219170" fontAlgn="base">
              <a:spcBef>
                <a:spcPct val="0"/>
              </a:spcBef>
              <a:spcAft>
                <a:spcPct val="0"/>
              </a:spcAft>
            </a:pPr>
            <a:r>
              <a:rPr lang="en-US" sz="1867">
                <a:solidFill>
                  <a:srgbClr val="000000"/>
                </a:solidFill>
                <a:latin typeface="Arial" pitchFamily="34" charset="0"/>
                <a:cs typeface="Arial"/>
              </a:rPr>
              <a:t>Syngas, Methanol, Ethanol, Oils, High Value Added Products,…</a:t>
            </a:r>
          </a:p>
        </p:txBody>
      </p:sp>
      <p:sp>
        <p:nvSpPr>
          <p:cNvPr id="281915" name="Text Box 1339"/>
          <p:cNvSpPr txBox="1">
            <a:spLocks noChangeArrowheads="1"/>
          </p:cNvSpPr>
          <p:nvPr/>
        </p:nvSpPr>
        <p:spPr bwMode="auto">
          <a:xfrm>
            <a:off x="7620000" y="7112000"/>
            <a:ext cx="2946400" cy="954300"/>
          </a:xfrm>
          <a:prstGeom prst="rect">
            <a:avLst/>
          </a:prstGeom>
          <a:noFill/>
          <a:ln w="9525">
            <a:solidFill>
              <a:schemeClr val="tx1"/>
            </a:solidFill>
            <a:miter lim="800000"/>
            <a:headEnd/>
            <a:tailEnd/>
          </a:ln>
          <a:effectLst/>
        </p:spPr>
        <p:txBody>
          <a:bodyPr>
            <a:spAutoFit/>
          </a:bodyPr>
          <a:lstStyle/>
          <a:p>
            <a:pPr algn="ctr" defTabSz="1219170" fontAlgn="base">
              <a:spcBef>
                <a:spcPct val="0"/>
              </a:spcBef>
              <a:spcAft>
                <a:spcPct val="0"/>
              </a:spcAft>
            </a:pPr>
            <a:r>
              <a:rPr lang="en-US" sz="1867">
                <a:solidFill>
                  <a:srgbClr val="000000"/>
                </a:solidFill>
                <a:latin typeface="Arial" pitchFamily="34" charset="0"/>
                <a:cs typeface="Arial"/>
              </a:rPr>
              <a:t>De-Nox, De-Sox, HCFC’s, DPA, “Green” Processes,…..</a:t>
            </a:r>
          </a:p>
        </p:txBody>
      </p:sp>
      <p:sp>
        <p:nvSpPr>
          <p:cNvPr id="281916" name="Text Box 1340"/>
          <p:cNvSpPr txBox="1">
            <a:spLocks noChangeArrowheads="1"/>
          </p:cNvSpPr>
          <p:nvPr/>
        </p:nvSpPr>
        <p:spPr bwMode="auto">
          <a:xfrm>
            <a:off x="1828800" y="8229601"/>
            <a:ext cx="2641600" cy="379656"/>
          </a:xfrm>
          <a:prstGeom prst="rect">
            <a:avLst/>
          </a:prstGeom>
          <a:noFill/>
          <a:ln w="9525">
            <a:noFill/>
            <a:miter lim="800000"/>
            <a:headEnd/>
            <a:tailEnd/>
          </a:ln>
          <a:effectLst/>
        </p:spPr>
        <p:txBody>
          <a:bodyPr>
            <a:spAutoFit/>
          </a:bodyPr>
          <a:lstStyle/>
          <a:p>
            <a:pPr defTabSz="1219170" fontAlgn="base">
              <a:spcBef>
                <a:spcPct val="50000"/>
              </a:spcBef>
              <a:spcAft>
                <a:spcPct val="0"/>
              </a:spcAft>
            </a:pPr>
            <a:r>
              <a:rPr lang="en-US" sz="1867" b="1" dirty="0">
                <a:solidFill>
                  <a:srgbClr val="000099"/>
                </a:solidFill>
                <a:latin typeface="Arial" pitchFamily="34" charset="0"/>
                <a:cs typeface="Arial"/>
              </a:rPr>
              <a:t>Automotive Industry</a:t>
            </a:r>
          </a:p>
        </p:txBody>
      </p:sp>
      <p:sp>
        <p:nvSpPr>
          <p:cNvPr id="1338" name="Text Box 713"/>
          <p:cNvSpPr txBox="1">
            <a:spLocks noChangeArrowheads="1"/>
          </p:cNvSpPr>
          <p:nvPr/>
        </p:nvSpPr>
        <p:spPr bwMode="auto">
          <a:xfrm>
            <a:off x="759884" y="2986616"/>
            <a:ext cx="309700" cy="338554"/>
          </a:xfrm>
          <a:prstGeom prst="rect">
            <a:avLst/>
          </a:prstGeom>
          <a:noFill/>
          <a:ln w="9525">
            <a:noFill/>
            <a:miter lim="800000"/>
            <a:headEnd/>
            <a:tailEnd/>
          </a:ln>
          <a:effectLst/>
        </p:spPr>
        <p:txBody>
          <a:bodyPr wrap="none">
            <a:spAutoFit/>
          </a:bodyPr>
          <a:lstStyle/>
          <a:p>
            <a:pPr defTabSz="1219170" eaLnBrk="0" fontAlgn="base" hangingPunct="0">
              <a:spcBef>
                <a:spcPct val="0"/>
              </a:spcBef>
              <a:spcAft>
                <a:spcPct val="0"/>
              </a:spcAft>
            </a:pPr>
            <a:r>
              <a:rPr lang="en-US" sz="1600" b="1" dirty="0">
                <a:solidFill>
                  <a:srgbClr val="000000"/>
                </a:solidFill>
                <a:latin typeface="Palatino" pitchFamily="18" charset="0"/>
                <a:cs typeface="Arial" pitchFamily="34" charset="0"/>
              </a:rPr>
              <a:t>S</a:t>
            </a:r>
          </a:p>
        </p:txBody>
      </p:sp>
      <p:sp>
        <p:nvSpPr>
          <p:cNvPr id="1339" name="Text Box 1309"/>
          <p:cNvSpPr txBox="1">
            <a:spLocks noChangeArrowheads="1"/>
          </p:cNvSpPr>
          <p:nvPr/>
        </p:nvSpPr>
        <p:spPr bwMode="auto">
          <a:xfrm>
            <a:off x="609600" y="5689600"/>
            <a:ext cx="304800" cy="338554"/>
          </a:xfrm>
          <a:prstGeom prst="rect">
            <a:avLst/>
          </a:prstGeom>
          <a:noFill/>
          <a:ln w="9525">
            <a:noFill/>
            <a:miter lim="800000"/>
            <a:headEnd/>
            <a:tailEnd/>
          </a:ln>
          <a:effectLst/>
        </p:spPr>
        <p:txBody>
          <a:bodyPr>
            <a:spAutoFit/>
          </a:bodyPr>
          <a:lstStyle/>
          <a:p>
            <a:pPr defTabSz="1219170" fontAlgn="base">
              <a:spcBef>
                <a:spcPct val="0"/>
              </a:spcBef>
              <a:spcAft>
                <a:spcPct val="0"/>
              </a:spcAft>
            </a:pPr>
            <a:r>
              <a:rPr lang="en-US" sz="1600" b="1" dirty="0">
                <a:solidFill>
                  <a:srgbClr val="000000"/>
                </a:solidFill>
                <a:latin typeface="Palatino" pitchFamily="18" charset="0"/>
                <a:cs typeface="Arial" pitchFamily="34" charset="0"/>
              </a:rPr>
              <a:t>G</a:t>
            </a:r>
          </a:p>
        </p:txBody>
      </p:sp>
      <p:sp>
        <p:nvSpPr>
          <p:cNvPr id="1340" name="Text Box 1312"/>
          <p:cNvSpPr txBox="1">
            <a:spLocks noChangeArrowheads="1"/>
          </p:cNvSpPr>
          <p:nvPr/>
        </p:nvSpPr>
        <p:spPr bwMode="auto">
          <a:xfrm>
            <a:off x="609600" y="5994400"/>
            <a:ext cx="304800" cy="338554"/>
          </a:xfrm>
          <a:prstGeom prst="rect">
            <a:avLst/>
          </a:prstGeom>
          <a:noFill/>
          <a:ln w="9525">
            <a:noFill/>
            <a:miter lim="800000"/>
            <a:headEnd/>
            <a:tailEnd/>
          </a:ln>
          <a:effectLst/>
        </p:spPr>
        <p:txBody>
          <a:bodyPr>
            <a:spAutoFit/>
          </a:bodyPr>
          <a:lstStyle/>
          <a:p>
            <a:pPr defTabSz="1219170" eaLnBrk="0" fontAlgn="base" hangingPunct="0">
              <a:spcBef>
                <a:spcPct val="50000"/>
              </a:spcBef>
              <a:spcAft>
                <a:spcPct val="0"/>
              </a:spcAft>
            </a:pPr>
            <a:r>
              <a:rPr lang="en-US" sz="1600" b="1" dirty="0">
                <a:solidFill>
                  <a:srgbClr val="000000"/>
                </a:solidFill>
                <a:latin typeface="Palatino" pitchFamily="18" charset="0"/>
                <a:cs typeface="Arial"/>
              </a:rPr>
              <a:t>L</a:t>
            </a:r>
          </a:p>
        </p:txBody>
      </p:sp>
      <p:sp>
        <p:nvSpPr>
          <p:cNvPr id="1341" name="TextBox 1340"/>
          <p:cNvSpPr txBox="1"/>
          <p:nvPr/>
        </p:nvSpPr>
        <p:spPr>
          <a:xfrm>
            <a:off x="11480800" y="8839200"/>
            <a:ext cx="609600" cy="256545"/>
          </a:xfrm>
          <a:prstGeom prst="rect">
            <a:avLst/>
          </a:prstGeom>
          <a:noFill/>
        </p:spPr>
        <p:txBody>
          <a:bodyPr wrap="square" rtlCol="0">
            <a:spAutoFit/>
          </a:bodyPr>
          <a:lstStyle/>
          <a:p>
            <a:pPr defTabSz="1219170" fontAlgn="base">
              <a:spcBef>
                <a:spcPct val="0"/>
              </a:spcBef>
              <a:spcAft>
                <a:spcPct val="0"/>
              </a:spcAft>
            </a:pPr>
            <a:r>
              <a:rPr lang="en-US" sz="1067" dirty="0">
                <a:solidFill>
                  <a:srgbClr val="000000"/>
                </a:solidFill>
                <a:latin typeface="Arial" pitchFamily="34" charset="0"/>
                <a:cs typeface="Arial"/>
              </a:rPr>
              <a:t>CREL</a:t>
            </a:r>
          </a:p>
        </p:txBody>
      </p:sp>
    </p:spTree>
    <p:extLst>
      <p:ext uri="{BB962C8B-B14F-4D97-AF65-F5344CB8AC3E}">
        <p14:creationId xmlns:p14="http://schemas.microsoft.com/office/powerpoint/2010/main" val="213565114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06222" y="3156559"/>
            <a:ext cx="8666327" cy="646331"/>
          </a:xfrm>
          <a:prstGeom prst="rect">
            <a:avLst/>
          </a:prstGeom>
          <a:noFill/>
        </p:spPr>
        <p:txBody>
          <a:bodyPr wrap="square" rtlCol="0">
            <a:spAutoFit/>
          </a:bodyPr>
          <a:lstStyle/>
          <a:p>
            <a:r>
              <a:rPr lang="en-US" sz="3600" b="1" dirty="0">
                <a:solidFill>
                  <a:srgbClr val="0000CC"/>
                </a:solidFill>
              </a:rPr>
              <a:t>Overview of the Research Laboratory</a:t>
            </a:r>
          </a:p>
        </p:txBody>
      </p:sp>
      <p:sp>
        <p:nvSpPr>
          <p:cNvPr id="4" name="Rectangle 3"/>
          <p:cNvSpPr/>
          <p:nvPr/>
        </p:nvSpPr>
        <p:spPr>
          <a:xfrm>
            <a:off x="824934" y="4181055"/>
            <a:ext cx="10900010" cy="108697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6600"/>
                </a:solidFill>
              </a:rPr>
              <a:t>Multiphase Flows &amp; Reactors Engineering, and Education Laboratory (</a:t>
            </a:r>
            <a:r>
              <a:rPr lang="en-US" sz="2400" b="1" dirty="0" err="1">
                <a:solidFill>
                  <a:srgbClr val="006600"/>
                </a:solidFill>
              </a:rPr>
              <a:t>mFReel</a:t>
            </a:r>
            <a:r>
              <a:rPr lang="en-US" sz="2400" b="1" dirty="0">
                <a:solidFill>
                  <a:srgbClr val="006600"/>
                </a:solidFill>
              </a:rPr>
              <a:t>)</a:t>
            </a:r>
          </a:p>
        </p:txBody>
      </p:sp>
    </p:spTree>
    <p:extLst>
      <p:ext uri="{BB962C8B-B14F-4D97-AF65-F5344CB8AC3E}">
        <p14:creationId xmlns:p14="http://schemas.microsoft.com/office/powerpoint/2010/main" val="954712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0306" name="Picture 2" descr="C:\Users\ALDAHH~1\AppData\Local\Temp\magnus_bertelsmeyer_040816 copy-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512" y="1231107"/>
            <a:ext cx="7628515" cy="4267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andra Magnus 20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2801" y="4673600"/>
            <a:ext cx="3304969" cy="43528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s://upload.wikimedia.org/wikipedia/commons/thumb/2/23/Sandy_Magnus_in_the_Destiny_Module.jpg/800px-Sandy_Magnus_in_the_Destiny_Modu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93231" y="3629669"/>
            <a:ext cx="3730829" cy="541273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1"/>
            <a:ext cx="12192000" cy="1200329"/>
          </a:xfrm>
          <a:prstGeom prst="rect">
            <a:avLst/>
          </a:prstGeom>
          <a:noFill/>
        </p:spPr>
        <p:txBody>
          <a:bodyPr wrap="square" rtlCol="0">
            <a:spAutoFit/>
          </a:bodyPr>
          <a:lstStyle/>
          <a:p>
            <a:pPr algn="ctr" defTabSz="1219170" fontAlgn="base">
              <a:spcBef>
                <a:spcPct val="0"/>
              </a:spcBef>
              <a:spcAft>
                <a:spcPct val="0"/>
              </a:spcAft>
            </a:pPr>
            <a:r>
              <a:rPr lang="en-US" sz="2400" b="1" dirty="0">
                <a:solidFill>
                  <a:srgbClr val="0000CC"/>
                </a:solidFill>
                <a:latin typeface="Arial" pitchFamily="34" charset="0"/>
                <a:cs typeface="Arial"/>
              </a:rPr>
              <a:t>Distinguished Visitors</a:t>
            </a:r>
          </a:p>
          <a:p>
            <a:pPr algn="ctr" defTabSz="1219170" fontAlgn="base">
              <a:spcBef>
                <a:spcPct val="0"/>
              </a:spcBef>
              <a:spcAft>
                <a:spcPct val="0"/>
              </a:spcAft>
            </a:pPr>
            <a:r>
              <a:rPr lang="en-US" sz="2400" b="1" dirty="0">
                <a:solidFill>
                  <a:srgbClr val="0000CC"/>
                </a:solidFill>
                <a:latin typeface="Arial" pitchFamily="34" charset="0"/>
                <a:cs typeface="Arial"/>
              </a:rPr>
              <a:t>Astronaut Dr. Sandra Magnus – Executive Director – American Institute of Aeronautics and Astronautics, Fall 2016</a:t>
            </a:r>
          </a:p>
        </p:txBody>
      </p:sp>
      <p:sp>
        <p:nvSpPr>
          <p:cNvPr id="6" name="TextBox 5"/>
          <p:cNvSpPr txBox="1"/>
          <p:nvPr/>
        </p:nvSpPr>
        <p:spPr>
          <a:xfrm>
            <a:off x="8839200" y="705922"/>
            <a:ext cx="2743200" cy="2287678"/>
          </a:xfrm>
          <a:prstGeom prst="rect">
            <a:avLst/>
          </a:prstGeom>
          <a:noFill/>
        </p:spPr>
        <p:txBody>
          <a:bodyPr wrap="square" rtlCol="0">
            <a:spAutoFit/>
          </a:bodyPr>
          <a:lstStyle/>
          <a:p>
            <a:pPr defTabSz="1219170" fontAlgn="base">
              <a:lnSpc>
                <a:spcPts val="6000"/>
              </a:lnSpc>
              <a:spcBef>
                <a:spcPct val="0"/>
              </a:spcBef>
              <a:spcAft>
                <a:spcPct val="0"/>
              </a:spcAft>
            </a:pPr>
            <a:r>
              <a:rPr lang="en-US" sz="3200" b="1" dirty="0">
                <a:solidFill>
                  <a:srgbClr val="006600"/>
                </a:solidFill>
                <a:latin typeface="Times New Roman" pitchFamily="18" charset="0"/>
                <a:cs typeface="Times New Roman" pitchFamily="18" charset="0"/>
              </a:rPr>
              <a:t>  MISSOURI</a:t>
            </a:r>
          </a:p>
          <a:p>
            <a:pPr defTabSz="1219170" fontAlgn="base">
              <a:lnSpc>
                <a:spcPts val="6000"/>
              </a:lnSpc>
              <a:spcBef>
                <a:spcPct val="0"/>
              </a:spcBef>
              <a:spcAft>
                <a:spcPct val="0"/>
              </a:spcAft>
            </a:pPr>
            <a:r>
              <a:rPr lang="en-US" sz="7600" b="1" dirty="0">
                <a:solidFill>
                  <a:srgbClr val="006600"/>
                </a:solidFill>
                <a:latin typeface="Times New Roman" pitchFamily="18" charset="0"/>
                <a:cs typeface="Times New Roman" pitchFamily="18" charset="0"/>
              </a:rPr>
              <a:t> S&amp;T</a:t>
            </a:r>
            <a:endParaRPr lang="en-US" sz="1867" b="1" dirty="0">
              <a:solidFill>
                <a:srgbClr val="006600"/>
              </a:solidFill>
              <a:latin typeface="Times New Roman" pitchFamily="18" charset="0"/>
              <a:cs typeface="Times New Roman" pitchFamily="18" charset="0"/>
            </a:endParaRPr>
          </a:p>
          <a:p>
            <a:pPr defTabSz="1219170" fontAlgn="base">
              <a:spcBef>
                <a:spcPct val="0"/>
              </a:spcBef>
              <a:spcAft>
                <a:spcPct val="0"/>
              </a:spcAft>
            </a:pPr>
            <a:r>
              <a:rPr lang="en-US" sz="2133" b="1" dirty="0">
                <a:solidFill>
                  <a:srgbClr val="006600"/>
                </a:solidFill>
                <a:latin typeface="Times New Roman" pitchFamily="18" charset="0"/>
                <a:cs typeface="Times New Roman" pitchFamily="18" charset="0"/>
              </a:rPr>
              <a:t>       University of</a:t>
            </a:r>
          </a:p>
          <a:p>
            <a:pPr algn="ctr" defTabSz="1219170" fontAlgn="base">
              <a:spcBef>
                <a:spcPct val="0"/>
              </a:spcBef>
              <a:spcAft>
                <a:spcPct val="0"/>
              </a:spcAft>
            </a:pPr>
            <a:r>
              <a:rPr lang="en-US" sz="2133" b="1" dirty="0">
                <a:solidFill>
                  <a:srgbClr val="006600"/>
                </a:solidFill>
                <a:latin typeface="Times New Roman" pitchFamily="18" charset="0"/>
                <a:cs typeface="Times New Roman" pitchFamily="18" charset="0"/>
              </a:rPr>
              <a:t>Science &amp; Technology</a:t>
            </a:r>
          </a:p>
        </p:txBody>
      </p:sp>
      <p:pic>
        <p:nvPicPr>
          <p:cNvPr id="7" name="Picture 2" descr="Section 5 11x17 Renderings_Page_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62400" y="5736557"/>
            <a:ext cx="4343448" cy="31026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BDDC3"/>
                  </a:outerShdw>
                </a:effectLst>
              </a14:hiddenEffects>
            </a:ext>
          </a:extLst>
        </p:spPr>
      </p:pic>
    </p:spTree>
    <p:extLst>
      <p:ext uri="{BB962C8B-B14F-4D97-AF65-F5344CB8AC3E}">
        <p14:creationId xmlns:p14="http://schemas.microsoft.com/office/powerpoint/2010/main" val="24370194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6115" y="1168292"/>
            <a:ext cx="12028672" cy="995014"/>
          </a:xfrm>
          <a:prstGeom prst="rect">
            <a:avLst/>
          </a:prstGeom>
        </p:spPr>
        <p:txBody>
          <a:bodyPr wrap="square" lIns="91439" tIns="45719" rIns="91439" bIns="45719">
            <a:spAutoFit/>
          </a:bodyPr>
          <a:lstStyle/>
          <a:p>
            <a:pPr algn="ctr" defTabSz="217708"/>
            <a:r>
              <a:rPr lang="en-US" altLang="en-US" sz="2933" b="1" kern="0" dirty="0">
                <a:solidFill>
                  <a:srgbClr val="0070C0"/>
                </a:solidFill>
                <a:latin typeface="Times New Roman" panose="02020603050405020304" pitchFamily="18" charset="0"/>
                <a:cs typeface="Times New Roman" panose="02020603050405020304" pitchFamily="18" charset="0"/>
              </a:rPr>
              <a:t>Radioisotope </a:t>
            </a:r>
            <a:r>
              <a:rPr lang="en-US" sz="2933" b="1" dirty="0">
                <a:solidFill>
                  <a:srgbClr val="0070C0"/>
                </a:solidFill>
                <a:latin typeface="Times New Roman" panose="02020603050405020304" pitchFamily="18" charset="0"/>
                <a:cs typeface="Times New Roman" panose="02020603050405020304" pitchFamily="18" charset="0"/>
              </a:rPr>
              <a:t>Laboratory for Advancing Industrial Multiphase Processes</a:t>
            </a:r>
          </a:p>
          <a:p>
            <a:pPr algn="ctr" defTabSz="217708"/>
            <a:endParaRPr lang="en-US" sz="2933" kern="0" dirty="0">
              <a:solidFill>
                <a:sysClr val="windowText" lastClr="000000"/>
              </a:solidFill>
              <a:latin typeface="Calibri"/>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9545" y="5495479"/>
            <a:ext cx="5955243" cy="3349823"/>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9545" y="1972192"/>
            <a:ext cx="5955243" cy="3349824"/>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116" y="1972192"/>
            <a:ext cx="5955243" cy="3349824"/>
          </a:xfrm>
          <a:prstGeom prst="rect">
            <a:avLst/>
          </a:prstGeom>
        </p:spPr>
      </p:pic>
      <p:pic>
        <p:nvPicPr>
          <p:cNvPr id="7" name="Picture 6"/>
          <p:cNvPicPr>
            <a:picLocks noChangeAspect="1"/>
          </p:cNvPicPr>
          <p:nvPr/>
        </p:nvPicPr>
        <p:blipFill>
          <a:blip r:embed="rId6"/>
          <a:stretch>
            <a:fillRect/>
          </a:stretch>
        </p:blipFill>
        <p:spPr>
          <a:xfrm>
            <a:off x="61916" y="5495478"/>
            <a:ext cx="5959443" cy="3349823"/>
          </a:xfrm>
          <a:prstGeom prst="rect">
            <a:avLst/>
          </a:prstGeom>
        </p:spPr>
      </p:pic>
      <p:sp>
        <p:nvSpPr>
          <p:cNvPr id="8" name="TextBox 7"/>
          <p:cNvSpPr txBox="1"/>
          <p:nvPr/>
        </p:nvSpPr>
        <p:spPr>
          <a:xfrm>
            <a:off x="508001" y="8793059"/>
            <a:ext cx="492443" cy="420564"/>
          </a:xfrm>
          <a:prstGeom prst="rect">
            <a:avLst/>
          </a:prstGeom>
          <a:noFill/>
        </p:spPr>
        <p:txBody>
          <a:bodyPr wrap="none" rtlCol="0">
            <a:spAutoFit/>
          </a:bodyPr>
          <a:lstStyle/>
          <a:p>
            <a:pPr defTabSz="609585"/>
            <a:r>
              <a:rPr lang="en-US" sz="2133" dirty="0">
                <a:solidFill>
                  <a:srgbClr val="005F83"/>
                </a:solidFill>
                <a:latin typeface="Orgon Slab" panose="02000503000000020004" pitchFamily="50" charset="0"/>
              </a:rPr>
              <a:t>88</a:t>
            </a:r>
          </a:p>
        </p:txBody>
      </p:sp>
    </p:spTree>
    <p:extLst>
      <p:ext uri="{BB962C8B-B14F-4D97-AF65-F5344CB8AC3E}">
        <p14:creationId xmlns:p14="http://schemas.microsoft.com/office/powerpoint/2010/main" val="41964650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891" y="6194424"/>
            <a:ext cx="4739181" cy="2665789"/>
          </a:xfrm>
          <a:prstGeom prst="rect">
            <a:avLst/>
          </a:prstGeom>
        </p:spPr>
      </p:pic>
      <p:pic>
        <p:nvPicPr>
          <p:cNvPr id="11"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379" y="1688673"/>
            <a:ext cx="3713144" cy="4436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347863" y="2313789"/>
            <a:ext cx="4467127" cy="3225137"/>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4662657" y="6543654"/>
            <a:ext cx="2845803" cy="2216871"/>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5849439" y="3119287"/>
            <a:ext cx="7313099" cy="4451877"/>
          </a:xfrm>
          <a:prstGeom prst="rect">
            <a:avLst/>
          </a:prstGeom>
        </p:spPr>
      </p:pic>
      <p:sp>
        <p:nvSpPr>
          <p:cNvPr id="8" name="Rectangle 7"/>
          <p:cNvSpPr/>
          <p:nvPr/>
        </p:nvSpPr>
        <p:spPr>
          <a:xfrm>
            <a:off x="135379" y="0"/>
            <a:ext cx="12028672" cy="1969770"/>
          </a:xfrm>
          <a:prstGeom prst="rect">
            <a:avLst/>
          </a:prstGeom>
        </p:spPr>
        <p:txBody>
          <a:bodyPr wrap="square">
            <a:spAutoFit/>
          </a:bodyPr>
          <a:lstStyle/>
          <a:p>
            <a:pPr marL="0" marR="0" lvl="0" indent="0" algn="ctr" defTabSz="21770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9900"/>
                </a:solidFill>
                <a:effectLst/>
                <a:uLnTx/>
                <a:uFillTx/>
                <a:latin typeface="Arial" pitchFamily="34" charset="0"/>
                <a:ea typeface="+mn-ea"/>
                <a:cs typeface="Arial"/>
              </a:rPr>
              <a:t>Multiphase Flow </a:t>
            </a:r>
            <a:r>
              <a:rPr lang="en-US" sz="3200" b="1" dirty="0">
                <a:solidFill>
                  <a:srgbClr val="009900"/>
                </a:solidFill>
                <a:latin typeface="Arial" pitchFamily="34" charset="0"/>
                <a:cs typeface="Arial"/>
              </a:rPr>
              <a:t>&amp;</a:t>
            </a:r>
            <a:r>
              <a:rPr kumimoji="0" lang="en-US" sz="3200" b="1" i="0" u="none" strike="noStrike" kern="1200" cap="none" spc="0" normalizeH="0" baseline="0" noProof="0" dirty="0">
                <a:ln>
                  <a:noFill/>
                </a:ln>
                <a:solidFill>
                  <a:srgbClr val="009900"/>
                </a:solidFill>
                <a:effectLst/>
                <a:uLnTx/>
                <a:uFillTx/>
                <a:latin typeface="Arial" pitchFamily="34" charset="0"/>
                <a:ea typeface="+mn-ea"/>
                <a:cs typeface="Arial"/>
              </a:rPr>
              <a:t> Reactors Engineering,</a:t>
            </a:r>
            <a:r>
              <a:rPr kumimoji="0" lang="en-US" sz="3200" b="1" i="0" u="none" strike="noStrike" kern="1200" cap="none" spc="0" normalizeH="0" noProof="0" dirty="0">
                <a:ln>
                  <a:noFill/>
                </a:ln>
                <a:solidFill>
                  <a:srgbClr val="009900"/>
                </a:solidFill>
                <a:effectLst/>
                <a:uLnTx/>
                <a:uFillTx/>
                <a:latin typeface="Arial" pitchFamily="34" charset="0"/>
                <a:ea typeface="+mn-ea"/>
                <a:cs typeface="Arial"/>
              </a:rPr>
              <a:t> </a:t>
            </a:r>
            <a:r>
              <a:rPr kumimoji="0" lang="en-US" sz="3200" b="1" i="0" u="none" strike="noStrike" kern="1200" cap="none" spc="0" normalizeH="0" baseline="0" noProof="0" dirty="0">
                <a:ln>
                  <a:noFill/>
                </a:ln>
                <a:solidFill>
                  <a:srgbClr val="009900"/>
                </a:solidFill>
                <a:effectLst/>
                <a:uLnTx/>
                <a:uFillTx/>
                <a:latin typeface="Arial" pitchFamily="34" charset="0"/>
                <a:ea typeface="+mn-ea"/>
                <a:cs typeface="Arial"/>
              </a:rPr>
              <a:t>Applications &amp;  Education Laboratory (</a:t>
            </a:r>
            <a:r>
              <a:rPr kumimoji="0" lang="en-US" sz="3200" b="1" i="0" u="none" strike="noStrike" kern="1200" cap="none" spc="0" normalizeH="0" baseline="0" noProof="0" dirty="0" err="1">
                <a:ln>
                  <a:noFill/>
                </a:ln>
                <a:solidFill>
                  <a:srgbClr val="009900"/>
                </a:solidFill>
                <a:effectLst/>
                <a:uLnTx/>
                <a:uFillTx/>
                <a:latin typeface="Arial" pitchFamily="34" charset="0"/>
                <a:ea typeface="+mn-ea"/>
                <a:cs typeface="Arial"/>
              </a:rPr>
              <a:t>mFReael</a:t>
            </a:r>
            <a:r>
              <a:rPr kumimoji="0" lang="en-US" sz="3200" b="1" i="0" u="none" strike="noStrike" kern="1200" cap="none" spc="0" normalizeH="0" baseline="0" noProof="0" dirty="0">
                <a:ln>
                  <a:noFill/>
                </a:ln>
                <a:solidFill>
                  <a:srgbClr val="009900"/>
                </a:solidFill>
                <a:effectLst/>
                <a:uLnTx/>
                <a:uFillTx/>
                <a:latin typeface="Arial" pitchFamily="34" charset="0"/>
                <a:ea typeface="+mn-ea"/>
                <a:cs typeface="Arial"/>
              </a:rPr>
              <a:t>)</a:t>
            </a:r>
            <a:endParaRPr kumimoji="0" lang="en-US" altLang="en-US" sz="29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217708" rtl="0" eaLnBrk="1" fontAlgn="auto" latinLnBrk="0" hangingPunct="1">
              <a:lnSpc>
                <a:spcPct val="100000"/>
              </a:lnSpc>
              <a:spcBef>
                <a:spcPts val="0"/>
              </a:spcBef>
              <a:spcAft>
                <a:spcPts val="0"/>
              </a:spcAft>
              <a:buClrTx/>
              <a:buSzTx/>
              <a:buFontTx/>
              <a:buNone/>
              <a:tabLst/>
              <a:defRPr/>
            </a:pPr>
            <a:r>
              <a:rPr kumimoji="0" lang="en-US" altLang="en-US" sz="29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Radioisotope </a:t>
            </a:r>
            <a:r>
              <a:rPr kumimoji="0" lang="en-US" sz="29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Laboratory for Advancing Industrial Multiphase Processes</a:t>
            </a:r>
          </a:p>
          <a:p>
            <a:pPr marL="0" marR="0" lvl="0" indent="0" algn="ctr" defTabSz="217708" rtl="0" eaLnBrk="1" fontAlgn="auto" latinLnBrk="0" hangingPunct="1">
              <a:lnSpc>
                <a:spcPct val="100000"/>
              </a:lnSpc>
              <a:spcBef>
                <a:spcPts val="0"/>
              </a:spcBef>
              <a:spcAft>
                <a:spcPts val="0"/>
              </a:spcAft>
              <a:buClrTx/>
              <a:buSzTx/>
              <a:buFontTx/>
              <a:buNone/>
              <a:tabLst/>
              <a:defRPr/>
            </a:pPr>
            <a:endParaRPr kumimoji="0" lang="en-US" sz="2900" b="0" i="0" u="none" strike="noStrike" kern="0" cap="none" spc="0" normalizeH="0" baseline="0" noProof="0" dirty="0">
              <a:ln>
                <a:noFill/>
              </a:ln>
              <a:solidFill>
                <a:sysClr val="windowText" lastClr="000000"/>
              </a:solidFill>
              <a:effectLst/>
              <a:uLnTx/>
              <a:uFillTx/>
              <a:latin typeface="Calibri"/>
              <a:ea typeface="+mn-ea"/>
              <a:cs typeface="Arial"/>
            </a:endParaRPr>
          </a:p>
        </p:txBody>
      </p:sp>
      <p:sp>
        <p:nvSpPr>
          <p:cNvPr id="2" name="TextBox 1"/>
          <p:cNvSpPr txBox="1"/>
          <p:nvPr/>
        </p:nvSpPr>
        <p:spPr>
          <a:xfrm>
            <a:off x="1625600" y="2026047"/>
            <a:ext cx="1016000" cy="584775"/>
          </a:xfrm>
          <a:prstGeom prst="rect">
            <a:avLst/>
          </a:prstGeom>
          <a:no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itchFamily="34" charset="0"/>
                <a:ea typeface="+mn-ea"/>
                <a:cs typeface="Arial"/>
              </a:rPr>
              <a:t>CT</a:t>
            </a:r>
          </a:p>
        </p:txBody>
      </p:sp>
      <p:sp>
        <p:nvSpPr>
          <p:cNvPr id="9" name="TextBox 8"/>
          <p:cNvSpPr txBox="1"/>
          <p:nvPr/>
        </p:nvSpPr>
        <p:spPr>
          <a:xfrm>
            <a:off x="2641600" y="8229601"/>
            <a:ext cx="1016000" cy="584775"/>
          </a:xfrm>
          <a:prstGeom prst="rect">
            <a:avLst/>
          </a:prstGeom>
          <a:no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itchFamily="34" charset="0"/>
                <a:ea typeface="+mn-ea"/>
                <a:cs typeface="Arial"/>
              </a:rPr>
              <a:t>CT</a:t>
            </a:r>
          </a:p>
        </p:txBody>
      </p:sp>
      <p:sp>
        <p:nvSpPr>
          <p:cNvPr id="10" name="TextBox 9"/>
          <p:cNvSpPr txBox="1"/>
          <p:nvPr/>
        </p:nvSpPr>
        <p:spPr>
          <a:xfrm>
            <a:off x="4267200" y="1727200"/>
            <a:ext cx="1071544" cy="584775"/>
          </a:xfrm>
          <a:prstGeom prst="rect">
            <a:avLst/>
          </a:prstGeom>
          <a:no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itchFamily="34" charset="0"/>
                <a:ea typeface="+mn-ea"/>
                <a:cs typeface="Arial"/>
              </a:rPr>
              <a:t>RPT</a:t>
            </a:r>
          </a:p>
        </p:txBody>
      </p:sp>
      <p:sp>
        <p:nvSpPr>
          <p:cNvPr id="13" name="TextBox 12"/>
          <p:cNvSpPr txBox="1"/>
          <p:nvPr/>
        </p:nvSpPr>
        <p:spPr>
          <a:xfrm>
            <a:off x="9596456" y="1619647"/>
            <a:ext cx="1071544" cy="584775"/>
          </a:xfrm>
          <a:prstGeom prst="rect">
            <a:avLst/>
          </a:prstGeom>
          <a:no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itchFamily="34" charset="0"/>
                <a:ea typeface="+mn-ea"/>
                <a:cs typeface="Arial"/>
              </a:rPr>
              <a:t>RPT</a:t>
            </a:r>
          </a:p>
        </p:txBody>
      </p:sp>
      <p:sp>
        <p:nvSpPr>
          <p:cNvPr id="14" name="TextBox 13"/>
          <p:cNvSpPr txBox="1"/>
          <p:nvPr/>
        </p:nvSpPr>
        <p:spPr>
          <a:xfrm>
            <a:off x="5024456" y="6496447"/>
            <a:ext cx="1173144" cy="584775"/>
          </a:xfrm>
          <a:prstGeom prst="rect">
            <a:avLst/>
          </a:prstGeom>
          <a:no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itchFamily="34" charset="0"/>
                <a:ea typeface="+mn-ea"/>
                <a:cs typeface="Arial"/>
              </a:rPr>
              <a:t>GRD</a:t>
            </a:r>
          </a:p>
        </p:txBody>
      </p:sp>
    </p:spTree>
    <p:extLst>
      <p:ext uri="{BB962C8B-B14F-4D97-AF65-F5344CB8AC3E}">
        <p14:creationId xmlns:p14="http://schemas.microsoft.com/office/powerpoint/2010/main" val="25431016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379" y="1134742"/>
            <a:ext cx="12326815" cy="954105"/>
          </a:xfrm>
          <a:prstGeom prst="rect">
            <a:avLst/>
          </a:prstGeom>
        </p:spPr>
        <p:txBody>
          <a:bodyPr wrap="square" lIns="91439" tIns="45719" rIns="91439" bIns="45719">
            <a:spAutoFit/>
          </a:bodyPr>
          <a:lstStyle/>
          <a:p>
            <a:pPr algn="ctr" defTabSz="217708"/>
            <a:r>
              <a:rPr lang="en-US" altLang="en-US" sz="2800" b="1" kern="0" dirty="0">
                <a:solidFill>
                  <a:srgbClr val="0070C0"/>
                </a:solidFill>
                <a:latin typeface="Times New Roman" panose="02020603050405020304" pitchFamily="18" charset="0"/>
                <a:cs typeface="Times New Roman" panose="02020603050405020304" pitchFamily="18" charset="0"/>
              </a:rPr>
              <a:t>Non-Radioisotope </a:t>
            </a:r>
            <a:r>
              <a:rPr lang="en-US" sz="2800" b="1" dirty="0">
                <a:solidFill>
                  <a:srgbClr val="0070C0"/>
                </a:solidFill>
                <a:latin typeface="Times New Roman" panose="02020603050405020304" pitchFamily="18" charset="0"/>
                <a:cs typeface="Times New Roman" panose="02020603050405020304" pitchFamily="18" charset="0"/>
              </a:rPr>
              <a:t>Laboratory for Advancing Industrial Multiphase Processes</a:t>
            </a:r>
          </a:p>
          <a:p>
            <a:pPr algn="ctr" defTabSz="217708"/>
            <a:endParaRPr lang="en-US" sz="2800" kern="0" dirty="0">
              <a:solidFill>
                <a:sysClr val="windowText" lastClr="000000"/>
              </a:solidFill>
              <a:latin typeface="Calibri"/>
            </a:endParaRP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9787" y="2088849"/>
            <a:ext cx="5894596" cy="3315711"/>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554" y="5538050"/>
            <a:ext cx="5894599" cy="3315711"/>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9786" y="5538050"/>
            <a:ext cx="5894597" cy="3315711"/>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1477" y="2039164"/>
            <a:ext cx="5761723" cy="3386243"/>
          </a:xfrm>
          <a:prstGeom prst="rect">
            <a:avLst/>
          </a:prstGeom>
        </p:spPr>
      </p:pic>
    </p:spTree>
    <p:extLst>
      <p:ext uri="{BB962C8B-B14F-4D97-AF65-F5344CB8AC3E}">
        <p14:creationId xmlns:p14="http://schemas.microsoft.com/office/powerpoint/2010/main" val="3587040256"/>
      </p:ext>
    </p:extLst>
  </p:cSld>
  <p:clrMapOvr>
    <a:masterClrMapping/>
  </p:clrMapOvr>
  <p:transition spd="med">
    <p:pull/>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11069" y="963829"/>
            <a:ext cx="4931427" cy="1200329"/>
          </a:xfrm>
          <a:prstGeom prst="rect">
            <a:avLst/>
          </a:prstGeom>
        </p:spPr>
        <p:txBody>
          <a:bodyPr wrap="square">
            <a:spAutoFit/>
          </a:bodyPr>
          <a:lstStyle/>
          <a:p>
            <a:pPr marL="0" marR="0" lvl="0" indent="0" algn="ctr" defTabSz="217713" rtl="0" eaLnBrk="1" fontAlgn="auto" latinLnBrk="0" hangingPunct="1">
              <a:lnSpc>
                <a:spcPct val="100000"/>
              </a:lnSpc>
              <a:spcBef>
                <a:spcPts val="0"/>
              </a:spcBef>
              <a:spcAft>
                <a:spcPts val="0"/>
              </a:spcAft>
              <a:buClrTx/>
              <a:buSzTx/>
              <a:buFontTx/>
              <a:buNone/>
              <a:tabLst/>
              <a:defRPr/>
            </a:pPr>
            <a:r>
              <a:rPr kumimoji="0" lang="en-US" alt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Microalgae </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Laboratory </a:t>
            </a:r>
          </a:p>
          <a:p>
            <a:pPr marL="0" marR="0" lvl="0" indent="0" algn="ctr" defTabSz="217713"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(Biochemical Lab)</a:t>
            </a:r>
            <a:endPar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4585" y="2173515"/>
            <a:ext cx="6044395" cy="339997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017707" y="2689681"/>
            <a:ext cx="5080000" cy="28575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094467" y="2715509"/>
            <a:ext cx="5065391" cy="2849283"/>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03196" y="6039579"/>
            <a:ext cx="4903211" cy="2660859"/>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02521" y="6816230"/>
            <a:ext cx="2849283" cy="2110055"/>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543" y="6832598"/>
            <a:ext cx="2857500" cy="2093687"/>
          </a:xfrm>
          <a:prstGeom prst="rect">
            <a:avLst/>
          </a:prstGeom>
        </p:spPr>
      </p:pic>
      <p:pic>
        <p:nvPicPr>
          <p:cNvPr id="12" name="Picture 11"/>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36992" y="5300466"/>
            <a:ext cx="2161988" cy="3843534"/>
          </a:xfrm>
          <a:prstGeom prst="rect">
            <a:avLst/>
          </a:prstGeom>
        </p:spPr>
      </p:pic>
    </p:spTree>
    <p:extLst>
      <p:ext uri="{BB962C8B-B14F-4D97-AF65-F5344CB8AC3E}">
        <p14:creationId xmlns:p14="http://schemas.microsoft.com/office/powerpoint/2010/main" val="4006754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35C089-B10C-4D29-A858-3C3F56693BA3}" type="datetime1">
              <a:rPr lang="en-US" smtClean="0">
                <a:solidFill>
                  <a:prstClr val="black">
                    <a:tint val="75000"/>
                  </a:prstClr>
                </a:solidFill>
              </a:rPr>
              <a:pPr/>
              <a:t>3/31/2023</a:t>
            </a:fld>
            <a:endParaRPr lang="en-US" dirty="0">
              <a:solidFill>
                <a:prstClr val="black">
                  <a:tint val="75000"/>
                </a:prstClr>
              </a:solidFill>
            </a:endParaRPr>
          </a:p>
        </p:txBody>
      </p:sp>
      <p:sp>
        <p:nvSpPr>
          <p:cNvPr id="3" name="Slide Number Placeholder 2"/>
          <p:cNvSpPr>
            <a:spLocks noGrp="1"/>
          </p:cNvSpPr>
          <p:nvPr>
            <p:ph type="sldNum" sz="quarter" idx="12"/>
          </p:nvPr>
        </p:nvSpPr>
        <p:spPr/>
        <p:txBody>
          <a:bodyPr/>
          <a:lstStyle/>
          <a:p>
            <a:fld id="{E72B24C3-0094-F34E-BA47-4F2A6C0FC1AF}" type="slidenum">
              <a:rPr lang="en-US" smtClean="0">
                <a:solidFill>
                  <a:prstClr val="black">
                    <a:tint val="75000"/>
                  </a:prstClr>
                </a:solidFill>
              </a:rPr>
              <a:pPr/>
              <a:t>36</a:t>
            </a:fld>
            <a:endParaRPr lang="en-US" dirty="0">
              <a:solidFill>
                <a:prstClr val="black">
                  <a:tint val="75000"/>
                </a:prstClr>
              </a:solidFill>
            </a:endParaRPr>
          </a:p>
        </p:txBody>
      </p:sp>
      <p:pic>
        <p:nvPicPr>
          <p:cNvPr id="4" name="Picture 3"/>
          <p:cNvPicPr>
            <a:picLocks noChangeAspect="1"/>
          </p:cNvPicPr>
          <p:nvPr/>
        </p:nvPicPr>
        <p:blipFill>
          <a:blip r:embed="rId2"/>
          <a:stretch>
            <a:fillRect/>
          </a:stretch>
        </p:blipFill>
        <p:spPr>
          <a:xfrm>
            <a:off x="1937984" y="1915264"/>
            <a:ext cx="8746500" cy="6559877"/>
          </a:xfrm>
          <a:prstGeom prst="rect">
            <a:avLst/>
          </a:prstGeom>
        </p:spPr>
      </p:pic>
      <p:sp>
        <p:nvSpPr>
          <p:cNvPr id="6" name="Rectangle 5"/>
          <p:cNvSpPr/>
          <p:nvPr/>
        </p:nvSpPr>
        <p:spPr>
          <a:xfrm>
            <a:off x="1801504" y="1059365"/>
            <a:ext cx="9101343" cy="646331"/>
          </a:xfrm>
          <a:prstGeom prst="rect">
            <a:avLst/>
          </a:prstGeom>
        </p:spPr>
        <p:txBody>
          <a:bodyPr wrap="square">
            <a:spAutoFit/>
          </a:bodyPr>
          <a:lstStyle/>
          <a:p>
            <a:pPr marL="0" marR="0" lvl="0" indent="0" algn="ctr" defTabSz="217713" rtl="0" eaLnBrk="1" fontAlgn="auto" latinLnBrk="0" hangingPunct="1">
              <a:lnSpc>
                <a:spcPct val="100000"/>
              </a:lnSpc>
              <a:spcBef>
                <a:spcPts val="0"/>
              </a:spcBef>
              <a:spcAft>
                <a:spcPts val="0"/>
              </a:spcAft>
              <a:buClrTx/>
              <a:buSzTx/>
              <a:buFontTx/>
              <a:buNone/>
              <a:tabLst/>
              <a:defRPr/>
            </a:pPr>
            <a:r>
              <a:rPr lang="en-US" altLang="en-US" sz="3600" b="1" kern="0" dirty="0">
                <a:solidFill>
                  <a:srgbClr val="0070C0"/>
                </a:solidFill>
                <a:latin typeface="Times New Roman" panose="02020603050405020304" pitchFamily="18" charset="0"/>
                <a:cs typeface="Times New Roman" panose="02020603050405020304" pitchFamily="18" charset="0"/>
              </a:rPr>
              <a:t>High Temperature &amp; Pressure</a:t>
            </a:r>
            <a:r>
              <a:rPr kumimoji="0" lang="en-US" alt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Laboratory </a:t>
            </a:r>
          </a:p>
        </p:txBody>
      </p:sp>
    </p:spTree>
    <p:extLst>
      <p:ext uri="{BB962C8B-B14F-4D97-AF65-F5344CB8AC3E}">
        <p14:creationId xmlns:p14="http://schemas.microsoft.com/office/powerpoint/2010/main" val="845088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27680" y="101602"/>
            <a:ext cx="5338720" cy="410427"/>
          </a:xfrm>
          <a:prstGeom prst="rect">
            <a:avLst/>
          </a:prstGeom>
          <a:noFill/>
        </p:spPr>
        <p:txBody>
          <a:bodyPr wrap="square" lIns="121915" tIns="60957" rIns="121915" bIns="60957" rtlCol="0">
            <a:spAutoFit/>
          </a:bodyPr>
          <a:lstStyle/>
          <a:p>
            <a:pPr defTabSz="914354"/>
            <a:r>
              <a:rPr lang="en-US" sz="1867" b="1" u="sng" dirty="0">
                <a:solidFill>
                  <a:srgbClr val="FF0000"/>
                </a:solidFill>
                <a:latin typeface="Calibri"/>
              </a:rPr>
              <a:t>Other Selected Sophisticated Techniques at Glance</a:t>
            </a:r>
          </a:p>
        </p:txBody>
      </p:sp>
      <p:pic>
        <p:nvPicPr>
          <p:cNvPr id="16"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727" y="4470403"/>
            <a:ext cx="3094076" cy="594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1300483" y="805263"/>
            <a:ext cx="2335991" cy="615547"/>
          </a:xfrm>
          <a:prstGeom prst="rect">
            <a:avLst/>
          </a:prstGeom>
          <a:noFill/>
        </p:spPr>
        <p:txBody>
          <a:bodyPr wrap="square" lIns="121915" tIns="60957" rIns="121915" bIns="60957" rtlCol="0">
            <a:spAutoFit/>
          </a:bodyPr>
          <a:lstStyle/>
          <a:p>
            <a:pPr defTabSz="914354"/>
            <a:r>
              <a:rPr lang="en-US" sz="1600" dirty="0">
                <a:solidFill>
                  <a:srgbClr val="0000CC"/>
                </a:solidFill>
                <a:latin typeface="Calibri"/>
              </a:rPr>
              <a:t>Heat Transfer Coefficients</a:t>
            </a:r>
          </a:p>
        </p:txBody>
      </p:sp>
      <p:pic>
        <p:nvPicPr>
          <p:cNvPr id="32" name="Picture 1"/>
          <p:cNvPicPr>
            <a:picLocks noChangeAspect="1" noChangeArrowheads="1"/>
          </p:cNvPicPr>
          <p:nvPr/>
        </p:nvPicPr>
        <p:blipFill>
          <a:blip r:embed="rId3"/>
          <a:srcRect/>
          <a:stretch>
            <a:fillRect/>
          </a:stretch>
        </p:blipFill>
        <p:spPr bwMode="auto">
          <a:xfrm>
            <a:off x="568376" y="4968928"/>
            <a:ext cx="3005176" cy="3158653"/>
          </a:xfrm>
          <a:prstGeom prst="rect">
            <a:avLst/>
          </a:prstGeom>
          <a:noFill/>
          <a:ln w="9525">
            <a:noFill/>
            <a:miter lim="800000"/>
            <a:headEnd/>
            <a:tailEnd/>
          </a:ln>
        </p:spPr>
      </p:pic>
      <p:grpSp>
        <p:nvGrpSpPr>
          <p:cNvPr id="33" name="Group 7"/>
          <p:cNvGrpSpPr>
            <a:grpSpLocks/>
          </p:cNvGrpSpPr>
          <p:nvPr/>
        </p:nvGrpSpPr>
        <p:grpSpPr bwMode="auto">
          <a:xfrm>
            <a:off x="203205" y="1302485"/>
            <a:ext cx="3251199" cy="3033183"/>
            <a:chOff x="6438900" y="1143000"/>
            <a:chExt cx="2628900" cy="3667125"/>
          </a:xfrm>
        </p:grpSpPr>
        <p:pic>
          <p:nvPicPr>
            <p:cNvPr id="34" name="Picture 20" descr="used"/>
            <p:cNvPicPr>
              <a:picLocks noChangeAspect="1" noChangeArrowheads="1"/>
            </p:cNvPicPr>
            <p:nvPr/>
          </p:nvPicPr>
          <p:blipFill>
            <a:blip r:embed="rId4"/>
            <a:srcRect/>
            <a:stretch>
              <a:fillRect/>
            </a:stretch>
          </p:blipFill>
          <p:spPr bwMode="auto">
            <a:xfrm>
              <a:off x="6438900" y="1143000"/>
              <a:ext cx="2628900" cy="3667125"/>
            </a:xfrm>
            <a:prstGeom prst="rect">
              <a:avLst/>
            </a:prstGeom>
            <a:noFill/>
            <a:ln w="9525">
              <a:noFill/>
              <a:miter lim="800000"/>
              <a:headEnd/>
              <a:tailEnd/>
            </a:ln>
          </p:spPr>
        </p:pic>
        <p:grpSp>
          <p:nvGrpSpPr>
            <p:cNvPr id="35" name="Group 20"/>
            <p:cNvGrpSpPr>
              <a:grpSpLocks/>
            </p:cNvGrpSpPr>
            <p:nvPr/>
          </p:nvGrpSpPr>
          <p:grpSpPr bwMode="auto">
            <a:xfrm>
              <a:off x="6515100" y="3048000"/>
              <a:ext cx="2552700" cy="1735137"/>
              <a:chOff x="1530" y="5250"/>
              <a:chExt cx="4020" cy="2734"/>
            </a:xfrm>
          </p:grpSpPr>
          <p:sp>
            <p:nvSpPr>
              <p:cNvPr id="36" name="Text Box 21"/>
              <p:cNvSpPr txBox="1">
                <a:spLocks noChangeArrowheads="1"/>
              </p:cNvSpPr>
              <p:nvPr/>
            </p:nvSpPr>
            <p:spPr bwMode="auto">
              <a:xfrm>
                <a:off x="2955" y="7549"/>
                <a:ext cx="2175" cy="435"/>
              </a:xfrm>
              <a:prstGeom prst="rect">
                <a:avLst/>
              </a:prstGeom>
              <a:noFill/>
              <a:ln w="9525">
                <a:noFill/>
                <a:miter lim="800000"/>
                <a:headEnd/>
                <a:tailEnd/>
              </a:ln>
            </p:spPr>
            <p:txBody>
              <a:bodyPr/>
              <a:lstStyle/>
              <a:p>
                <a:pPr defTabSz="914354">
                  <a:spcAft>
                    <a:spcPts val="1333"/>
                  </a:spcAft>
                </a:pPr>
                <a:r>
                  <a:rPr lang="en-US" sz="1333" b="1">
                    <a:solidFill>
                      <a:srgbClr val="FFC000"/>
                    </a:solidFill>
                    <a:latin typeface="Times New Roman" pitchFamily="18" charset="0"/>
                  </a:rPr>
                  <a:t>Heat transfer probe</a:t>
                </a:r>
                <a:endParaRPr lang="en-US" sz="1867">
                  <a:solidFill>
                    <a:prstClr val="black"/>
                  </a:solidFill>
                  <a:latin typeface="Calibri"/>
                </a:endParaRPr>
              </a:p>
            </p:txBody>
          </p:sp>
          <p:grpSp>
            <p:nvGrpSpPr>
              <p:cNvPr id="37" name="Group 22"/>
              <p:cNvGrpSpPr>
                <a:grpSpLocks/>
              </p:cNvGrpSpPr>
              <p:nvPr/>
            </p:nvGrpSpPr>
            <p:grpSpPr bwMode="auto">
              <a:xfrm>
                <a:off x="1530" y="5250"/>
                <a:ext cx="4020" cy="2734"/>
                <a:chOff x="1530" y="5250"/>
                <a:chExt cx="4020" cy="2734"/>
              </a:xfrm>
            </p:grpSpPr>
            <p:sp>
              <p:nvSpPr>
                <p:cNvPr id="38" name="Text Box 23"/>
                <p:cNvSpPr txBox="1">
                  <a:spLocks noChangeArrowheads="1"/>
                </p:cNvSpPr>
                <p:nvPr/>
              </p:nvSpPr>
              <p:spPr bwMode="auto">
                <a:xfrm>
                  <a:off x="1530" y="5974"/>
                  <a:ext cx="1185" cy="420"/>
                </a:xfrm>
                <a:prstGeom prst="rect">
                  <a:avLst/>
                </a:prstGeom>
                <a:noFill/>
                <a:ln w="9525">
                  <a:noFill/>
                  <a:miter lim="800000"/>
                  <a:headEnd/>
                  <a:tailEnd/>
                </a:ln>
              </p:spPr>
              <p:txBody>
                <a:bodyPr/>
                <a:lstStyle/>
                <a:p>
                  <a:pPr defTabSz="914354">
                    <a:spcAft>
                      <a:spcPts val="1333"/>
                    </a:spcAft>
                  </a:pPr>
                  <a:r>
                    <a:rPr lang="en-US" sz="1333">
                      <a:solidFill>
                        <a:srgbClr val="FFC000"/>
                      </a:solidFill>
                      <a:latin typeface="Times New Roman" pitchFamily="18" charset="0"/>
                    </a:rPr>
                    <a:t>DC Power</a:t>
                  </a:r>
                  <a:endParaRPr lang="en-US" sz="1867">
                    <a:solidFill>
                      <a:prstClr val="black"/>
                    </a:solidFill>
                    <a:latin typeface="Calibri"/>
                  </a:endParaRPr>
                </a:p>
              </p:txBody>
            </p:sp>
            <p:sp>
              <p:nvSpPr>
                <p:cNvPr id="39" name="Text Box 24"/>
                <p:cNvSpPr txBox="1">
                  <a:spLocks noChangeArrowheads="1"/>
                </p:cNvSpPr>
                <p:nvPr/>
              </p:nvSpPr>
              <p:spPr bwMode="auto">
                <a:xfrm>
                  <a:off x="1545" y="7624"/>
                  <a:ext cx="660" cy="360"/>
                </a:xfrm>
                <a:prstGeom prst="rect">
                  <a:avLst/>
                </a:prstGeom>
                <a:noFill/>
                <a:ln w="9525">
                  <a:noFill/>
                  <a:miter lim="800000"/>
                  <a:headEnd/>
                  <a:tailEnd/>
                </a:ln>
              </p:spPr>
              <p:txBody>
                <a:bodyPr/>
                <a:lstStyle/>
                <a:p>
                  <a:pPr defTabSz="914354">
                    <a:spcAft>
                      <a:spcPts val="1333"/>
                    </a:spcAft>
                  </a:pPr>
                  <a:r>
                    <a:rPr lang="en-US" sz="1333" b="1">
                      <a:solidFill>
                        <a:srgbClr val="FFC000"/>
                      </a:solidFill>
                      <a:latin typeface="Times New Roman" pitchFamily="18" charset="0"/>
                    </a:rPr>
                    <a:t>PC</a:t>
                  </a:r>
                  <a:endParaRPr lang="en-US" sz="1867">
                    <a:solidFill>
                      <a:prstClr val="black"/>
                    </a:solidFill>
                    <a:latin typeface="Calibri"/>
                  </a:endParaRPr>
                </a:p>
              </p:txBody>
            </p:sp>
            <p:cxnSp>
              <p:nvCxnSpPr>
                <p:cNvPr id="40" name="AutoShape 25"/>
                <p:cNvCxnSpPr>
                  <a:cxnSpLocks noChangeShapeType="1"/>
                </p:cNvCxnSpPr>
                <p:nvPr/>
              </p:nvCxnSpPr>
              <p:spPr bwMode="auto">
                <a:xfrm>
                  <a:off x="4771" y="5250"/>
                  <a:ext cx="359" cy="1234"/>
                </a:xfrm>
                <a:prstGeom prst="straightConnector1">
                  <a:avLst/>
                </a:prstGeom>
                <a:noFill/>
                <a:ln w="9525">
                  <a:solidFill>
                    <a:srgbClr val="FF0000"/>
                  </a:solidFill>
                  <a:round/>
                  <a:headEnd type="triangle" w="med" len="med"/>
                  <a:tailEnd/>
                </a:ln>
              </p:spPr>
            </p:cxnSp>
            <p:sp>
              <p:nvSpPr>
                <p:cNvPr id="41" name="Text Box 26"/>
                <p:cNvSpPr txBox="1">
                  <a:spLocks noChangeArrowheads="1"/>
                </p:cNvSpPr>
                <p:nvPr/>
              </p:nvSpPr>
              <p:spPr bwMode="auto">
                <a:xfrm>
                  <a:off x="4800" y="6529"/>
                  <a:ext cx="750" cy="360"/>
                </a:xfrm>
                <a:prstGeom prst="rect">
                  <a:avLst/>
                </a:prstGeom>
                <a:noFill/>
                <a:ln w="9525">
                  <a:noFill/>
                  <a:miter lim="800000"/>
                  <a:headEnd/>
                  <a:tailEnd/>
                </a:ln>
              </p:spPr>
              <p:txBody>
                <a:bodyPr/>
                <a:lstStyle/>
                <a:p>
                  <a:pPr defTabSz="914354">
                    <a:spcAft>
                      <a:spcPts val="1333"/>
                    </a:spcAft>
                  </a:pPr>
                  <a:r>
                    <a:rPr lang="en-US" sz="1333" b="1">
                      <a:solidFill>
                        <a:srgbClr val="FFC000"/>
                      </a:solidFill>
                      <a:latin typeface="Times New Roman" pitchFamily="18" charset="0"/>
                    </a:rPr>
                    <a:t>DAQ</a:t>
                  </a:r>
                  <a:endParaRPr lang="en-US" sz="1867">
                    <a:solidFill>
                      <a:prstClr val="black"/>
                    </a:solidFill>
                    <a:latin typeface="Calibri"/>
                  </a:endParaRPr>
                </a:p>
              </p:txBody>
            </p:sp>
            <p:cxnSp>
              <p:nvCxnSpPr>
                <p:cNvPr id="42" name="AutoShape 27"/>
                <p:cNvCxnSpPr>
                  <a:cxnSpLocks noChangeShapeType="1"/>
                </p:cNvCxnSpPr>
                <p:nvPr/>
              </p:nvCxnSpPr>
              <p:spPr bwMode="auto">
                <a:xfrm flipH="1">
                  <a:off x="1755" y="5250"/>
                  <a:ext cx="361" cy="724"/>
                </a:xfrm>
                <a:prstGeom prst="straightConnector1">
                  <a:avLst/>
                </a:prstGeom>
                <a:noFill/>
                <a:ln w="9525">
                  <a:solidFill>
                    <a:srgbClr val="FF0000"/>
                  </a:solidFill>
                  <a:round/>
                  <a:headEnd type="triangle" w="med" len="med"/>
                  <a:tailEnd/>
                </a:ln>
              </p:spPr>
            </p:cxnSp>
            <p:sp>
              <p:nvSpPr>
                <p:cNvPr id="43" name="Text Box 28"/>
                <p:cNvSpPr txBox="1">
                  <a:spLocks noChangeArrowheads="1"/>
                </p:cNvSpPr>
                <p:nvPr/>
              </p:nvSpPr>
              <p:spPr bwMode="auto">
                <a:xfrm>
                  <a:off x="3389" y="6124"/>
                  <a:ext cx="1261" cy="360"/>
                </a:xfrm>
                <a:prstGeom prst="rect">
                  <a:avLst/>
                </a:prstGeom>
                <a:noFill/>
                <a:ln w="9525">
                  <a:noFill/>
                  <a:miter lim="800000"/>
                  <a:headEnd/>
                  <a:tailEnd/>
                </a:ln>
              </p:spPr>
              <p:txBody>
                <a:bodyPr/>
                <a:lstStyle/>
                <a:p>
                  <a:pPr defTabSz="914354">
                    <a:spcAft>
                      <a:spcPts val="1333"/>
                    </a:spcAft>
                  </a:pPr>
                  <a:r>
                    <a:rPr lang="en-US" sz="1333" b="1" dirty="0">
                      <a:solidFill>
                        <a:srgbClr val="FFC000"/>
                      </a:solidFill>
                      <a:latin typeface="Times New Roman" pitchFamily="18" charset="0"/>
                    </a:rPr>
                    <a:t>Amplifier</a:t>
                  </a:r>
                  <a:endParaRPr lang="en-US" sz="1867" dirty="0">
                    <a:solidFill>
                      <a:prstClr val="black"/>
                    </a:solidFill>
                    <a:latin typeface="Calibri"/>
                  </a:endParaRPr>
                </a:p>
              </p:txBody>
            </p:sp>
            <p:cxnSp>
              <p:nvCxnSpPr>
                <p:cNvPr id="44" name="AutoShape 29"/>
                <p:cNvCxnSpPr>
                  <a:cxnSpLocks noChangeShapeType="1"/>
                </p:cNvCxnSpPr>
                <p:nvPr/>
              </p:nvCxnSpPr>
              <p:spPr bwMode="auto">
                <a:xfrm>
                  <a:off x="3389" y="5464"/>
                  <a:ext cx="466" cy="660"/>
                </a:xfrm>
                <a:prstGeom prst="straightConnector1">
                  <a:avLst/>
                </a:prstGeom>
                <a:noFill/>
                <a:ln w="9525">
                  <a:solidFill>
                    <a:srgbClr val="FF0000"/>
                  </a:solidFill>
                  <a:round/>
                  <a:headEnd type="triangle" w="med" len="med"/>
                  <a:tailEnd/>
                </a:ln>
              </p:spPr>
            </p:cxnSp>
            <p:cxnSp>
              <p:nvCxnSpPr>
                <p:cNvPr id="45" name="AutoShape 30"/>
                <p:cNvCxnSpPr>
                  <a:cxnSpLocks noChangeShapeType="1"/>
                </p:cNvCxnSpPr>
                <p:nvPr/>
              </p:nvCxnSpPr>
              <p:spPr bwMode="auto">
                <a:xfrm flipH="1">
                  <a:off x="1786" y="7455"/>
                  <a:ext cx="419" cy="154"/>
                </a:xfrm>
                <a:prstGeom prst="straightConnector1">
                  <a:avLst/>
                </a:prstGeom>
                <a:noFill/>
                <a:ln w="9525">
                  <a:solidFill>
                    <a:srgbClr val="FF0000"/>
                  </a:solidFill>
                  <a:round/>
                  <a:headEnd type="triangle" w="med" len="med"/>
                  <a:tailEnd/>
                </a:ln>
              </p:spPr>
            </p:cxnSp>
            <p:cxnSp>
              <p:nvCxnSpPr>
                <p:cNvPr id="46" name="AutoShape 31"/>
                <p:cNvCxnSpPr>
                  <a:cxnSpLocks noChangeShapeType="1"/>
                </p:cNvCxnSpPr>
                <p:nvPr/>
              </p:nvCxnSpPr>
              <p:spPr bwMode="auto">
                <a:xfrm flipH="1">
                  <a:off x="3465" y="6919"/>
                  <a:ext cx="75" cy="615"/>
                </a:xfrm>
                <a:prstGeom prst="straightConnector1">
                  <a:avLst/>
                </a:prstGeom>
                <a:noFill/>
                <a:ln w="9525">
                  <a:solidFill>
                    <a:srgbClr val="FF0000"/>
                  </a:solidFill>
                  <a:round/>
                  <a:headEnd type="triangle" w="med" len="med"/>
                  <a:tailEnd/>
                </a:ln>
              </p:spPr>
            </p:cxnSp>
          </p:grpSp>
        </p:grpSp>
      </p:grpSp>
      <p:pic>
        <p:nvPicPr>
          <p:cNvPr id="47" name="Picture 46" descr="S:\Desktop\Photos\IMG_0486.jpg"/>
          <p:cNvPicPr/>
          <p:nvPr/>
        </p:nvPicPr>
        <p:blipFill>
          <a:blip r:embed="rId5" cstate="print"/>
          <a:srcRect/>
          <a:stretch>
            <a:fillRect/>
          </a:stretch>
        </p:blipFill>
        <p:spPr bwMode="auto">
          <a:xfrm>
            <a:off x="268297" y="7605518"/>
            <a:ext cx="1914921" cy="1448388"/>
          </a:xfrm>
          <a:prstGeom prst="rect">
            <a:avLst/>
          </a:prstGeom>
          <a:noFill/>
          <a:ln w="9525">
            <a:noFill/>
            <a:miter lim="800000"/>
            <a:headEnd/>
            <a:tailEnd/>
          </a:ln>
        </p:spPr>
      </p:pic>
      <p:pic>
        <p:nvPicPr>
          <p:cNvPr id="4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72527" y="6094189"/>
            <a:ext cx="2515476" cy="1729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60800" y="4678519"/>
            <a:ext cx="1761856" cy="151908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54400" y="1419095"/>
            <a:ext cx="2459285" cy="1527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TextBox 50"/>
          <p:cNvSpPr txBox="1"/>
          <p:nvPr/>
        </p:nvSpPr>
        <p:spPr>
          <a:xfrm>
            <a:off x="3657600" y="812803"/>
            <a:ext cx="2133600" cy="779566"/>
          </a:xfrm>
          <a:prstGeom prst="rect">
            <a:avLst/>
          </a:prstGeom>
          <a:noFill/>
        </p:spPr>
        <p:txBody>
          <a:bodyPr wrap="square" lIns="121915" tIns="60957" rIns="121915" bIns="60957" rtlCol="0">
            <a:spAutoFit/>
          </a:bodyPr>
          <a:lstStyle/>
          <a:p>
            <a:pPr defTabSz="914354"/>
            <a:r>
              <a:rPr lang="en-US" sz="2133" dirty="0">
                <a:solidFill>
                  <a:srgbClr val="0000CC"/>
                </a:solidFill>
                <a:latin typeface="Calibri"/>
              </a:rPr>
              <a:t>Mass Transfer Probes</a:t>
            </a:r>
          </a:p>
        </p:txBody>
      </p:sp>
      <p:sp>
        <p:nvSpPr>
          <p:cNvPr id="52" name="TextBox 51"/>
          <p:cNvSpPr txBox="1"/>
          <p:nvPr/>
        </p:nvSpPr>
        <p:spPr>
          <a:xfrm>
            <a:off x="3657603" y="3962403"/>
            <a:ext cx="2109076" cy="779566"/>
          </a:xfrm>
          <a:prstGeom prst="rect">
            <a:avLst/>
          </a:prstGeom>
          <a:noFill/>
        </p:spPr>
        <p:txBody>
          <a:bodyPr wrap="square" lIns="121915" tIns="60957" rIns="121915" bIns="60957" rtlCol="0">
            <a:spAutoFit/>
          </a:bodyPr>
          <a:lstStyle/>
          <a:p>
            <a:pPr defTabSz="914354"/>
            <a:r>
              <a:rPr lang="en-US" sz="2133" dirty="0">
                <a:solidFill>
                  <a:srgbClr val="0000CC"/>
                </a:solidFill>
                <a:latin typeface="Calibri"/>
              </a:rPr>
              <a:t>Gas-Solid optical probes</a:t>
            </a:r>
          </a:p>
        </p:txBody>
      </p:sp>
      <p:pic>
        <p:nvPicPr>
          <p:cNvPr id="53"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29280" y="7620003"/>
            <a:ext cx="1828800" cy="1433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TextBox 53"/>
          <p:cNvSpPr txBox="1"/>
          <p:nvPr/>
        </p:nvSpPr>
        <p:spPr>
          <a:xfrm>
            <a:off x="2428395" y="8242680"/>
            <a:ext cx="1230002" cy="615547"/>
          </a:xfrm>
          <a:prstGeom prst="rect">
            <a:avLst/>
          </a:prstGeom>
          <a:noFill/>
        </p:spPr>
        <p:txBody>
          <a:bodyPr wrap="square" lIns="121915" tIns="60957" rIns="121915" bIns="60957" rtlCol="0">
            <a:spAutoFit/>
          </a:bodyPr>
          <a:lstStyle/>
          <a:p>
            <a:pPr defTabSz="914354"/>
            <a:r>
              <a:rPr lang="en-US" sz="1600" dirty="0">
                <a:solidFill>
                  <a:srgbClr val="0000CC"/>
                </a:solidFill>
                <a:latin typeface="Calibri"/>
              </a:rPr>
              <a:t>Pressure </a:t>
            </a:r>
          </a:p>
          <a:p>
            <a:pPr defTabSz="914354"/>
            <a:r>
              <a:rPr lang="en-US" sz="1600" dirty="0">
                <a:solidFill>
                  <a:srgbClr val="0000CC"/>
                </a:solidFill>
                <a:latin typeface="Calibri"/>
              </a:rPr>
              <a:t>Transducers</a:t>
            </a:r>
          </a:p>
        </p:txBody>
      </p:sp>
      <p:pic>
        <p:nvPicPr>
          <p:cNvPr id="55" name="Picture 1"/>
          <p:cNvPicPr>
            <a:picLocks noChangeAspect="1" noChangeArrowheads="1"/>
          </p:cNvPicPr>
          <p:nvPr/>
        </p:nvPicPr>
        <p:blipFill>
          <a:blip r:embed="rId10"/>
          <a:srcRect/>
          <a:stretch>
            <a:fillRect/>
          </a:stretch>
        </p:blipFill>
        <p:spPr bwMode="auto">
          <a:xfrm>
            <a:off x="5848848" y="1415957"/>
            <a:ext cx="3396752" cy="3460843"/>
          </a:xfrm>
          <a:prstGeom prst="rect">
            <a:avLst/>
          </a:prstGeom>
          <a:noFill/>
          <a:ln w="9525">
            <a:solidFill>
              <a:srgbClr val="C00000"/>
            </a:solidFill>
            <a:miter lim="800000"/>
            <a:headEnd/>
            <a:tailEnd/>
          </a:ln>
        </p:spPr>
      </p:pic>
      <p:grpSp>
        <p:nvGrpSpPr>
          <p:cNvPr id="56" name="Group 54"/>
          <p:cNvGrpSpPr>
            <a:grpSpLocks/>
          </p:cNvGrpSpPr>
          <p:nvPr/>
        </p:nvGrpSpPr>
        <p:grpSpPr bwMode="auto">
          <a:xfrm>
            <a:off x="5791200" y="5065155"/>
            <a:ext cx="3142752" cy="3977244"/>
            <a:chOff x="4572000" y="1323976"/>
            <a:chExt cx="4229101" cy="4162424"/>
          </a:xfrm>
        </p:grpSpPr>
        <p:pic>
          <p:nvPicPr>
            <p:cNvPr id="57" name="Picture 46" descr="E:\Presentation\kdk_2303.jpg"/>
            <p:cNvPicPr>
              <a:picLocks noChangeAspect="1" noChangeArrowheads="1"/>
            </p:cNvPicPr>
            <p:nvPr/>
          </p:nvPicPr>
          <p:blipFill>
            <a:blip r:embed="rId11"/>
            <a:srcRect/>
            <a:stretch>
              <a:fillRect/>
            </a:stretch>
          </p:blipFill>
          <p:spPr bwMode="auto">
            <a:xfrm>
              <a:off x="4572000" y="1323976"/>
              <a:ext cx="4229101" cy="4162424"/>
            </a:xfrm>
            <a:prstGeom prst="rect">
              <a:avLst/>
            </a:prstGeom>
            <a:noFill/>
            <a:ln w="9525">
              <a:noFill/>
              <a:miter lim="800000"/>
              <a:headEnd/>
              <a:tailEnd/>
            </a:ln>
          </p:spPr>
        </p:pic>
        <p:grpSp>
          <p:nvGrpSpPr>
            <p:cNvPr id="58" name="Group 53"/>
            <p:cNvGrpSpPr>
              <a:grpSpLocks/>
            </p:cNvGrpSpPr>
            <p:nvPr/>
          </p:nvGrpSpPr>
          <p:grpSpPr bwMode="auto">
            <a:xfrm>
              <a:off x="4572001" y="2819360"/>
              <a:ext cx="4114588" cy="2590839"/>
              <a:chOff x="4572001" y="2819360"/>
              <a:chExt cx="4114588" cy="2590839"/>
            </a:xfrm>
          </p:grpSpPr>
          <p:grpSp>
            <p:nvGrpSpPr>
              <p:cNvPr id="59" name="Group 6"/>
              <p:cNvGrpSpPr>
                <a:grpSpLocks/>
              </p:cNvGrpSpPr>
              <p:nvPr/>
            </p:nvGrpSpPr>
            <p:grpSpPr bwMode="auto">
              <a:xfrm>
                <a:off x="6503926" y="2819360"/>
                <a:ext cx="2182663" cy="2590839"/>
                <a:chOff x="5762" y="9943"/>
                <a:chExt cx="3279" cy="4855"/>
              </a:xfrm>
            </p:grpSpPr>
            <p:sp>
              <p:nvSpPr>
                <p:cNvPr id="64" name="Text Box 7"/>
                <p:cNvSpPr txBox="1">
                  <a:spLocks noChangeArrowheads="1"/>
                </p:cNvSpPr>
                <p:nvPr/>
              </p:nvSpPr>
              <p:spPr bwMode="auto">
                <a:xfrm>
                  <a:off x="7553" y="13664"/>
                  <a:ext cx="618" cy="420"/>
                </a:xfrm>
                <a:prstGeom prst="rect">
                  <a:avLst/>
                </a:prstGeom>
                <a:noFill/>
                <a:ln w="9525">
                  <a:noFill/>
                  <a:miter lim="800000"/>
                  <a:headEnd/>
                  <a:tailEnd/>
                </a:ln>
              </p:spPr>
              <p:txBody>
                <a:bodyPr/>
                <a:lstStyle/>
                <a:p>
                  <a:pPr defTabSz="914354">
                    <a:spcAft>
                      <a:spcPts val="1333"/>
                    </a:spcAft>
                  </a:pPr>
                  <a:r>
                    <a:rPr lang="en-US" sz="1467" b="1">
                      <a:solidFill>
                        <a:srgbClr val="FFC000"/>
                      </a:solidFill>
                      <a:latin typeface="Calibri"/>
                    </a:rPr>
                    <a:t>FID</a:t>
                  </a:r>
                  <a:endParaRPr lang="en-US" sz="1867" b="1">
                    <a:solidFill>
                      <a:srgbClr val="FFC000"/>
                    </a:solidFill>
                    <a:latin typeface="Calibri"/>
                  </a:endParaRPr>
                </a:p>
              </p:txBody>
            </p:sp>
            <p:sp>
              <p:nvSpPr>
                <p:cNvPr id="65" name="Text Box 8"/>
                <p:cNvSpPr txBox="1">
                  <a:spLocks noChangeArrowheads="1"/>
                </p:cNvSpPr>
                <p:nvPr/>
              </p:nvSpPr>
              <p:spPr bwMode="auto">
                <a:xfrm>
                  <a:off x="5762" y="14355"/>
                  <a:ext cx="522" cy="443"/>
                </a:xfrm>
                <a:prstGeom prst="rect">
                  <a:avLst/>
                </a:prstGeom>
                <a:noFill/>
                <a:ln w="9525">
                  <a:noFill/>
                  <a:miter lim="800000"/>
                  <a:headEnd/>
                  <a:tailEnd/>
                </a:ln>
              </p:spPr>
              <p:txBody>
                <a:bodyPr/>
                <a:lstStyle/>
                <a:p>
                  <a:pPr defTabSz="914354">
                    <a:spcAft>
                      <a:spcPts val="1333"/>
                    </a:spcAft>
                  </a:pPr>
                  <a:r>
                    <a:rPr lang="en-US" sz="1467" b="1" dirty="0">
                      <a:solidFill>
                        <a:srgbClr val="FFC000"/>
                      </a:solidFill>
                      <a:latin typeface="Calibri"/>
                    </a:rPr>
                    <a:t>PC</a:t>
                  </a:r>
                  <a:endParaRPr lang="en-US" sz="1867" b="1" dirty="0">
                    <a:solidFill>
                      <a:srgbClr val="FFC000"/>
                    </a:solidFill>
                    <a:latin typeface="Calibri"/>
                  </a:endParaRPr>
                </a:p>
              </p:txBody>
            </p:sp>
            <p:sp>
              <p:nvSpPr>
                <p:cNvPr id="66" name="Text Box 9"/>
                <p:cNvSpPr txBox="1">
                  <a:spLocks noChangeArrowheads="1"/>
                </p:cNvSpPr>
                <p:nvPr/>
              </p:nvSpPr>
              <p:spPr bwMode="auto">
                <a:xfrm>
                  <a:off x="8354" y="14220"/>
                  <a:ext cx="687" cy="435"/>
                </a:xfrm>
                <a:prstGeom prst="rect">
                  <a:avLst/>
                </a:prstGeom>
                <a:noFill/>
                <a:ln w="9525">
                  <a:solidFill>
                    <a:srgbClr val="000000"/>
                  </a:solidFill>
                  <a:miter lim="800000"/>
                  <a:headEnd/>
                  <a:tailEnd/>
                </a:ln>
              </p:spPr>
              <p:txBody>
                <a:bodyPr/>
                <a:lstStyle/>
                <a:p>
                  <a:pPr defTabSz="914354">
                    <a:spcAft>
                      <a:spcPts val="1333"/>
                    </a:spcAft>
                  </a:pPr>
                  <a:r>
                    <a:rPr lang="en-US" sz="1467" b="1" dirty="0">
                      <a:solidFill>
                        <a:srgbClr val="FFC000"/>
                      </a:solidFill>
                      <a:latin typeface="Calibri"/>
                    </a:rPr>
                    <a:t>Am</a:t>
                  </a:r>
                  <a:endParaRPr lang="en-US" sz="1867" b="1" dirty="0">
                    <a:solidFill>
                      <a:srgbClr val="FFC000"/>
                    </a:solidFill>
                    <a:latin typeface="Calibri"/>
                  </a:endParaRPr>
                </a:p>
              </p:txBody>
            </p:sp>
            <p:grpSp>
              <p:nvGrpSpPr>
                <p:cNvPr id="67" name="Group 23"/>
                <p:cNvGrpSpPr>
                  <a:grpSpLocks/>
                </p:cNvGrpSpPr>
                <p:nvPr/>
              </p:nvGrpSpPr>
              <p:grpSpPr bwMode="auto">
                <a:xfrm>
                  <a:off x="6294" y="9943"/>
                  <a:ext cx="2518" cy="4586"/>
                  <a:chOff x="6324" y="3305"/>
                  <a:chExt cx="2518" cy="4586"/>
                </a:xfrm>
              </p:grpSpPr>
              <p:cxnSp>
                <p:nvCxnSpPr>
                  <p:cNvPr id="68" name="AutoShape 11"/>
                  <p:cNvCxnSpPr>
                    <a:cxnSpLocks noChangeShapeType="1"/>
                  </p:cNvCxnSpPr>
                  <p:nvPr/>
                </p:nvCxnSpPr>
                <p:spPr bwMode="auto">
                  <a:xfrm rot="5400000" flipH="1" flipV="1">
                    <a:off x="6059" y="3616"/>
                    <a:ext cx="805" cy="183"/>
                  </a:xfrm>
                  <a:prstGeom prst="straightConnector1">
                    <a:avLst/>
                  </a:prstGeom>
                  <a:noFill/>
                  <a:ln w="9525">
                    <a:solidFill>
                      <a:srgbClr val="FF0000"/>
                    </a:solidFill>
                    <a:round/>
                    <a:headEnd type="triangle" w="med" len="med"/>
                    <a:tailEnd/>
                  </a:ln>
                </p:spPr>
              </p:cxnSp>
              <p:cxnSp>
                <p:nvCxnSpPr>
                  <p:cNvPr id="70" name="AutoShape 13"/>
                  <p:cNvCxnSpPr>
                    <a:cxnSpLocks noChangeShapeType="1"/>
                    <a:endCxn id="64" idx="0"/>
                  </p:cNvCxnSpPr>
                  <p:nvPr/>
                </p:nvCxnSpPr>
                <p:spPr bwMode="auto">
                  <a:xfrm rot="5400000">
                    <a:off x="7720" y="6705"/>
                    <a:ext cx="493" cy="148"/>
                  </a:xfrm>
                  <a:prstGeom prst="straightConnector1">
                    <a:avLst/>
                  </a:prstGeom>
                  <a:noFill/>
                  <a:ln w="9525">
                    <a:solidFill>
                      <a:srgbClr val="FF0000"/>
                    </a:solidFill>
                    <a:round/>
                    <a:headEnd type="triangle" w="med" len="med"/>
                    <a:tailEnd/>
                  </a:ln>
                </p:spPr>
              </p:cxnSp>
              <p:cxnSp>
                <p:nvCxnSpPr>
                  <p:cNvPr id="72" name="AutoShape 15"/>
                  <p:cNvCxnSpPr>
                    <a:cxnSpLocks noChangeShapeType="1"/>
                  </p:cNvCxnSpPr>
                  <p:nvPr/>
                </p:nvCxnSpPr>
                <p:spPr bwMode="auto">
                  <a:xfrm rot="10800000" flipV="1">
                    <a:off x="6324" y="6983"/>
                    <a:ext cx="1145" cy="249"/>
                  </a:xfrm>
                  <a:prstGeom prst="straightConnector1">
                    <a:avLst/>
                  </a:prstGeom>
                  <a:noFill/>
                  <a:ln w="9525">
                    <a:solidFill>
                      <a:srgbClr val="FF0000"/>
                    </a:solidFill>
                    <a:round/>
                    <a:headEnd type="triangle" w="med" len="med"/>
                    <a:tailEnd/>
                  </a:ln>
                </p:spPr>
              </p:cxnSp>
              <p:cxnSp>
                <p:nvCxnSpPr>
                  <p:cNvPr id="73" name="AutoShape 16"/>
                  <p:cNvCxnSpPr>
                    <a:cxnSpLocks noChangeShapeType="1"/>
                  </p:cNvCxnSpPr>
                  <p:nvPr/>
                </p:nvCxnSpPr>
                <p:spPr bwMode="auto">
                  <a:xfrm rot="10800000" flipV="1">
                    <a:off x="6433" y="7501"/>
                    <a:ext cx="532" cy="390"/>
                  </a:xfrm>
                  <a:prstGeom prst="straightConnector1">
                    <a:avLst/>
                  </a:prstGeom>
                  <a:noFill/>
                  <a:ln w="9525">
                    <a:solidFill>
                      <a:srgbClr val="FF0000"/>
                    </a:solidFill>
                    <a:round/>
                    <a:headEnd type="triangle" w="med" len="med"/>
                    <a:tailEnd/>
                  </a:ln>
                </p:spPr>
              </p:cxnSp>
              <p:cxnSp>
                <p:nvCxnSpPr>
                  <p:cNvPr id="74" name="AutoShape 17"/>
                  <p:cNvCxnSpPr>
                    <a:cxnSpLocks noChangeShapeType="1"/>
                  </p:cNvCxnSpPr>
                  <p:nvPr/>
                </p:nvCxnSpPr>
                <p:spPr bwMode="auto">
                  <a:xfrm rot="16200000" flipH="1">
                    <a:off x="8011" y="6723"/>
                    <a:ext cx="1393" cy="269"/>
                  </a:xfrm>
                  <a:prstGeom prst="straightConnector1">
                    <a:avLst/>
                  </a:prstGeom>
                  <a:noFill/>
                  <a:ln w="9525">
                    <a:solidFill>
                      <a:srgbClr val="FF0000"/>
                    </a:solidFill>
                    <a:round/>
                    <a:headEnd type="triangle" w="med" len="med"/>
                    <a:tailEnd/>
                  </a:ln>
                </p:spPr>
              </p:cxnSp>
            </p:grpSp>
          </p:grpSp>
          <p:cxnSp>
            <p:nvCxnSpPr>
              <p:cNvPr id="61" name="AutoShape 15"/>
              <p:cNvCxnSpPr>
                <a:cxnSpLocks noChangeShapeType="1"/>
              </p:cNvCxnSpPr>
              <p:nvPr/>
            </p:nvCxnSpPr>
            <p:spPr bwMode="auto">
              <a:xfrm rot="16200000" flipH="1">
                <a:off x="5585697" y="4169494"/>
                <a:ext cx="718987" cy="1"/>
              </a:xfrm>
              <a:prstGeom prst="straightConnector1">
                <a:avLst/>
              </a:prstGeom>
              <a:noFill/>
              <a:ln w="9525">
                <a:solidFill>
                  <a:srgbClr val="FF0000"/>
                </a:solidFill>
                <a:round/>
                <a:headEnd type="triangle" w="med" len="med"/>
                <a:tailEnd/>
              </a:ln>
            </p:spPr>
          </p:cxnSp>
          <p:sp>
            <p:nvSpPr>
              <p:cNvPr id="62" name="Text Box 7"/>
              <p:cNvSpPr txBox="1">
                <a:spLocks noChangeArrowheads="1"/>
              </p:cNvSpPr>
              <p:nvPr/>
            </p:nvSpPr>
            <p:spPr bwMode="auto">
              <a:xfrm>
                <a:off x="4572001" y="4652669"/>
                <a:ext cx="1097280" cy="262310"/>
              </a:xfrm>
              <a:prstGeom prst="rect">
                <a:avLst/>
              </a:prstGeom>
              <a:noFill/>
              <a:ln w="9525">
                <a:noFill/>
                <a:miter lim="800000"/>
                <a:headEnd/>
                <a:tailEnd/>
              </a:ln>
            </p:spPr>
            <p:txBody>
              <a:bodyPr/>
              <a:lstStyle/>
              <a:p>
                <a:pPr defTabSz="914354">
                  <a:spcAft>
                    <a:spcPts val="1333"/>
                  </a:spcAft>
                </a:pPr>
                <a:r>
                  <a:rPr lang="en-US" sz="1467" b="1" dirty="0">
                    <a:solidFill>
                      <a:srgbClr val="FFC000"/>
                    </a:solidFill>
                    <a:latin typeface="Calibri"/>
                  </a:rPr>
                  <a:t>Pebble bed unit</a:t>
                </a:r>
                <a:endParaRPr lang="en-US" sz="1867" b="1" dirty="0">
                  <a:solidFill>
                    <a:srgbClr val="FFC000"/>
                  </a:solidFill>
                  <a:latin typeface="Calibri"/>
                </a:endParaRPr>
              </a:p>
            </p:txBody>
          </p:sp>
          <p:cxnSp>
            <p:nvCxnSpPr>
              <p:cNvPr id="63" name="AutoShape 13"/>
              <p:cNvCxnSpPr>
                <a:cxnSpLocks noChangeShapeType="1"/>
              </p:cNvCxnSpPr>
              <p:nvPr/>
            </p:nvCxnSpPr>
            <p:spPr bwMode="auto">
              <a:xfrm rot="16200000" flipH="1">
                <a:off x="4952377" y="4420222"/>
                <a:ext cx="458444" cy="1"/>
              </a:xfrm>
              <a:prstGeom prst="straightConnector1">
                <a:avLst/>
              </a:prstGeom>
              <a:noFill/>
              <a:ln w="9525">
                <a:solidFill>
                  <a:srgbClr val="FF0000"/>
                </a:solidFill>
                <a:round/>
                <a:headEnd type="triangle" w="med" len="med"/>
                <a:tailEnd/>
              </a:ln>
            </p:spPr>
          </p:cxnSp>
        </p:grpSp>
      </p:grpSp>
      <p:sp>
        <p:nvSpPr>
          <p:cNvPr id="75" name="TextBox 74"/>
          <p:cNvSpPr txBox="1"/>
          <p:nvPr/>
        </p:nvSpPr>
        <p:spPr>
          <a:xfrm>
            <a:off x="6299200" y="853443"/>
            <a:ext cx="3074024" cy="615547"/>
          </a:xfrm>
          <a:prstGeom prst="rect">
            <a:avLst/>
          </a:prstGeom>
          <a:noFill/>
        </p:spPr>
        <p:txBody>
          <a:bodyPr wrap="square" lIns="121915" tIns="60957" rIns="121915" bIns="60957" rtlCol="0">
            <a:spAutoFit/>
          </a:bodyPr>
          <a:lstStyle/>
          <a:p>
            <a:pPr defTabSz="914354"/>
            <a:r>
              <a:rPr lang="en-US" sz="1600" dirty="0">
                <a:solidFill>
                  <a:srgbClr val="0000CC"/>
                </a:solidFill>
                <a:latin typeface="Calibri"/>
              </a:rPr>
              <a:t>Gas/Liquid Dynamics – Tracer Techniques</a:t>
            </a:r>
          </a:p>
        </p:txBody>
      </p:sp>
      <p:sp>
        <p:nvSpPr>
          <p:cNvPr id="76" name="TextBox 75"/>
          <p:cNvSpPr txBox="1"/>
          <p:nvPr/>
        </p:nvSpPr>
        <p:spPr>
          <a:xfrm>
            <a:off x="9956800" y="825583"/>
            <a:ext cx="2133600" cy="615547"/>
          </a:xfrm>
          <a:prstGeom prst="rect">
            <a:avLst/>
          </a:prstGeom>
          <a:noFill/>
        </p:spPr>
        <p:txBody>
          <a:bodyPr wrap="square" lIns="121915" tIns="60957" rIns="121915" bIns="60957" rtlCol="0">
            <a:spAutoFit/>
          </a:bodyPr>
          <a:lstStyle/>
          <a:p>
            <a:pPr defTabSz="914354"/>
            <a:r>
              <a:rPr lang="en-US" sz="1600" dirty="0">
                <a:solidFill>
                  <a:srgbClr val="0000CC"/>
                </a:solidFill>
                <a:latin typeface="Calibri"/>
              </a:rPr>
              <a:t>Optical Probes in Packed bed </a:t>
            </a:r>
          </a:p>
        </p:txBody>
      </p:sp>
      <p:pic>
        <p:nvPicPr>
          <p:cNvPr id="77" name="Content Placeholder 3"/>
          <p:cNvPicPr>
            <a:picLocks/>
          </p:cNvPicPr>
          <p:nvPr/>
        </p:nvPicPr>
        <p:blipFill>
          <a:blip r:embed="rId12" cstate="print">
            <a:extLst>
              <a:ext uri="{28A0092B-C50C-407E-A947-70E740481C1C}">
                <a14:useLocalDpi xmlns:a14="http://schemas.microsoft.com/office/drawing/2010/main" val="0"/>
              </a:ext>
            </a:extLst>
          </a:blip>
          <a:srcRect/>
          <a:stretch>
            <a:fillRect/>
          </a:stretch>
        </p:blipFill>
        <p:spPr>
          <a:xfrm>
            <a:off x="9753603" y="1320803"/>
            <a:ext cx="2271183" cy="1805516"/>
          </a:xfrm>
          <a:prstGeom prst="rect">
            <a:avLst/>
          </a:prstGeom>
        </p:spPr>
      </p:pic>
      <p:pic>
        <p:nvPicPr>
          <p:cNvPr id="78" name="Picture 6"/>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753600" y="3253319"/>
            <a:ext cx="2235200" cy="152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9" name="Group 10"/>
          <p:cNvGrpSpPr>
            <a:grpSpLocks/>
          </p:cNvGrpSpPr>
          <p:nvPr/>
        </p:nvGrpSpPr>
        <p:grpSpPr bwMode="auto">
          <a:xfrm>
            <a:off x="3556003" y="2641602"/>
            <a:ext cx="1993596" cy="1322866"/>
            <a:chOff x="1824" y="2352"/>
            <a:chExt cx="1632" cy="1173"/>
          </a:xfrm>
        </p:grpSpPr>
        <p:sp>
          <p:nvSpPr>
            <p:cNvPr id="80" name="Text Box 11"/>
            <p:cNvSpPr txBox="1">
              <a:spLocks noChangeArrowheads="1"/>
            </p:cNvSpPr>
            <p:nvPr/>
          </p:nvSpPr>
          <p:spPr bwMode="auto">
            <a:xfrm>
              <a:off x="2544" y="2352"/>
              <a:ext cx="646" cy="1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354">
                <a:spcBef>
                  <a:spcPct val="50000"/>
                </a:spcBef>
              </a:pPr>
              <a:r>
                <a:rPr lang="en-US" sz="1333" dirty="0">
                  <a:solidFill>
                    <a:srgbClr val="000066"/>
                  </a:solidFill>
                  <a:latin typeface="Times New Roman" pitchFamily="18" charset="0"/>
                  <a:ea typeface="SimSun" pitchFamily="2" charset="-122"/>
                </a:rPr>
                <a:t>Light going to the probe tip (475 nm)</a:t>
              </a:r>
            </a:p>
          </p:txBody>
        </p:sp>
        <p:grpSp>
          <p:nvGrpSpPr>
            <p:cNvPr id="82" name="Group 13"/>
            <p:cNvGrpSpPr>
              <a:grpSpLocks/>
            </p:cNvGrpSpPr>
            <p:nvPr/>
          </p:nvGrpSpPr>
          <p:grpSpPr bwMode="auto">
            <a:xfrm>
              <a:off x="1824" y="2496"/>
              <a:ext cx="1632" cy="864"/>
              <a:chOff x="1824" y="2496"/>
              <a:chExt cx="1632" cy="864"/>
            </a:xfrm>
          </p:grpSpPr>
          <p:pic>
            <p:nvPicPr>
              <p:cNvPr id="83" name="Picture 14" descr="probe1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33" y="2640"/>
                <a:ext cx="1450" cy="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Text Box 15"/>
              <p:cNvSpPr txBox="1">
                <a:spLocks noChangeArrowheads="1"/>
              </p:cNvSpPr>
              <p:nvPr/>
            </p:nvSpPr>
            <p:spPr bwMode="auto">
              <a:xfrm>
                <a:off x="1872" y="2496"/>
                <a:ext cx="515" cy="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354">
                  <a:spcBef>
                    <a:spcPct val="50000"/>
                  </a:spcBef>
                </a:pPr>
                <a:r>
                  <a:rPr lang="en-US" sz="1333">
                    <a:solidFill>
                      <a:srgbClr val="000066"/>
                    </a:solidFill>
                    <a:latin typeface="Times New Roman" pitchFamily="18" charset="0"/>
                    <a:ea typeface="SimSun" pitchFamily="2" charset="-122"/>
                  </a:rPr>
                  <a:t>Sol-Gel</a:t>
                </a:r>
              </a:p>
            </p:txBody>
          </p:sp>
          <p:sp>
            <p:nvSpPr>
              <p:cNvPr id="85" name="Text Box 16"/>
              <p:cNvSpPr txBox="1">
                <a:spLocks noChangeArrowheads="1"/>
              </p:cNvSpPr>
              <p:nvPr/>
            </p:nvSpPr>
            <p:spPr bwMode="auto">
              <a:xfrm>
                <a:off x="1903" y="3087"/>
                <a:ext cx="663" cy="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354"/>
                <a:r>
                  <a:rPr lang="en-US" sz="1333">
                    <a:solidFill>
                      <a:srgbClr val="000066"/>
                    </a:solidFill>
                    <a:latin typeface="Times New Roman" pitchFamily="18" charset="0"/>
                    <a:ea typeface="SimSun" pitchFamily="2" charset="-122"/>
                  </a:rPr>
                  <a:t>Overcoat</a:t>
                </a:r>
              </a:p>
            </p:txBody>
          </p:sp>
          <p:sp>
            <p:nvSpPr>
              <p:cNvPr id="86" name="Text Box 17"/>
              <p:cNvSpPr txBox="1">
                <a:spLocks noChangeArrowheads="1"/>
              </p:cNvSpPr>
              <p:nvPr/>
            </p:nvSpPr>
            <p:spPr bwMode="auto">
              <a:xfrm>
                <a:off x="1824" y="2544"/>
                <a:ext cx="1487" cy="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354">
                  <a:spcBef>
                    <a:spcPct val="50000"/>
                  </a:spcBef>
                </a:pPr>
                <a:endParaRPr lang="en-US" sz="2400">
                  <a:solidFill>
                    <a:srgbClr val="000066"/>
                  </a:solidFill>
                  <a:latin typeface="Times New Roman" pitchFamily="18" charset="0"/>
                  <a:ea typeface="SimSun" pitchFamily="2" charset="-122"/>
                </a:endParaRPr>
              </a:p>
            </p:txBody>
          </p:sp>
          <p:sp>
            <p:nvSpPr>
              <p:cNvPr id="87" name="Rectangle 18"/>
              <p:cNvSpPr>
                <a:spLocks noChangeArrowheads="1"/>
              </p:cNvSpPr>
              <p:nvPr/>
            </p:nvSpPr>
            <p:spPr bwMode="auto">
              <a:xfrm>
                <a:off x="1824" y="2496"/>
                <a:ext cx="1632" cy="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accent2"/>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354"/>
                <a:endParaRPr lang="en-US" sz="1867">
                  <a:solidFill>
                    <a:prstClr val="black"/>
                  </a:solidFill>
                  <a:latin typeface="Calibri"/>
                </a:endParaRPr>
              </a:p>
            </p:txBody>
          </p:sp>
        </p:grpSp>
      </p:grpSp>
      <p:pic>
        <p:nvPicPr>
          <p:cNvPr id="88" name="Picture 4"/>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832829" y="4876803"/>
            <a:ext cx="1952775" cy="1943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 name="Content Placeholder 4" descr="IMG_0719.jpeg"/>
          <p:cNvPicPr>
            <a:picLocks noChangeAspect="1"/>
          </p:cNvPicPr>
          <p:nvPr/>
        </p:nvPicPr>
        <p:blipFill>
          <a:blip r:embed="rId16" cstate="print"/>
          <a:stretch>
            <a:fillRect/>
          </a:stretch>
        </p:blipFill>
        <p:spPr>
          <a:xfrm>
            <a:off x="7519232" y="4270361"/>
            <a:ext cx="2960557" cy="1963081"/>
          </a:xfrm>
          <a:prstGeom prst="rect">
            <a:avLst/>
          </a:prstGeom>
        </p:spPr>
      </p:pic>
      <p:pic>
        <p:nvPicPr>
          <p:cNvPr id="90" name="Picture 89" descr="C:\Users\fmzgf3\Desktop\Photos\IMG_2796.JPG"/>
          <p:cNvPicPr/>
          <p:nvPr/>
        </p:nvPicPr>
        <p:blipFill>
          <a:blip r:embed="rId17" cstate="print"/>
          <a:srcRect/>
          <a:stretch>
            <a:fillRect/>
          </a:stretch>
        </p:blipFill>
        <p:spPr bwMode="auto">
          <a:xfrm>
            <a:off x="9550400" y="6908800"/>
            <a:ext cx="2438400" cy="2130621"/>
          </a:xfrm>
          <a:prstGeom prst="rect">
            <a:avLst/>
          </a:prstGeom>
          <a:noFill/>
          <a:ln w="9525">
            <a:noFill/>
            <a:miter lim="800000"/>
            <a:headEnd/>
            <a:tailEnd/>
          </a:ln>
        </p:spPr>
      </p:pic>
      <p:sp>
        <p:nvSpPr>
          <p:cNvPr id="91" name="TextBox 90"/>
          <p:cNvSpPr txBox="1"/>
          <p:nvPr/>
        </p:nvSpPr>
        <p:spPr>
          <a:xfrm>
            <a:off x="8940800" y="6213159"/>
            <a:ext cx="999856" cy="410427"/>
          </a:xfrm>
          <a:prstGeom prst="rect">
            <a:avLst/>
          </a:prstGeom>
          <a:noFill/>
        </p:spPr>
        <p:txBody>
          <a:bodyPr wrap="square" lIns="121915" tIns="60957" rIns="121915" bIns="60957" rtlCol="0">
            <a:spAutoFit/>
          </a:bodyPr>
          <a:lstStyle/>
          <a:p>
            <a:pPr defTabSz="914354"/>
            <a:r>
              <a:rPr lang="en-US" sz="1867" b="1" dirty="0">
                <a:solidFill>
                  <a:srgbClr val="FF0000"/>
                </a:solidFill>
                <a:latin typeface="Calibri"/>
              </a:rPr>
              <a:t>Rigs</a:t>
            </a:r>
          </a:p>
        </p:txBody>
      </p:sp>
      <p:pic>
        <p:nvPicPr>
          <p:cNvPr id="81" name="Picture 8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9836" y="6574261"/>
            <a:ext cx="1931345" cy="1086383"/>
          </a:xfrm>
          <a:prstGeom prst="rect">
            <a:avLst/>
          </a:prstGeom>
        </p:spPr>
      </p:pic>
      <p:pic>
        <p:nvPicPr>
          <p:cNvPr id="93" name="Picture 92"/>
          <p:cNvPicPr>
            <a:picLocks noChangeAspect="1"/>
          </p:cNvPicPr>
          <p:nvPr/>
        </p:nvPicPr>
        <p:blipFill>
          <a:blip r:embed="rId19"/>
          <a:stretch>
            <a:fillRect/>
          </a:stretch>
        </p:blipFill>
        <p:spPr>
          <a:xfrm>
            <a:off x="7355971" y="7117453"/>
            <a:ext cx="2676159" cy="1865863"/>
          </a:xfrm>
          <a:prstGeom prst="rect">
            <a:avLst/>
          </a:prstGeom>
        </p:spPr>
      </p:pic>
      <p:pic>
        <p:nvPicPr>
          <p:cNvPr id="94" name="Picture 93"/>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307576" y="7671664"/>
            <a:ext cx="2258899" cy="129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61841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759" y="6987785"/>
            <a:ext cx="3081429" cy="1779849"/>
          </a:xfrm>
          <a:prstGeom prst="rect">
            <a:avLst/>
          </a:prstGeom>
        </p:spPr>
      </p:pic>
      <p:pic>
        <p:nvPicPr>
          <p:cNvPr id="10" name="Picture 9"/>
          <p:cNvPicPr>
            <a:picLocks noChangeAspect="1"/>
          </p:cNvPicPr>
          <p:nvPr/>
        </p:nvPicPr>
        <p:blipFill>
          <a:blip r:embed="rId3"/>
          <a:stretch>
            <a:fillRect/>
          </a:stretch>
        </p:blipFill>
        <p:spPr>
          <a:xfrm>
            <a:off x="278767" y="1216195"/>
            <a:ext cx="2738012" cy="197049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192" y="3099078"/>
            <a:ext cx="2742852" cy="2057140"/>
          </a:xfrm>
          <a:prstGeom prst="rect">
            <a:avLst/>
          </a:prstGeom>
        </p:spPr>
      </p:pic>
      <p:pic>
        <p:nvPicPr>
          <p:cNvPr id="12" name="Picture 11"/>
          <p:cNvPicPr>
            <a:picLocks noChangeAspect="1"/>
          </p:cNvPicPr>
          <p:nvPr/>
        </p:nvPicPr>
        <p:blipFill>
          <a:blip r:embed="rId5"/>
          <a:stretch>
            <a:fillRect/>
          </a:stretch>
        </p:blipFill>
        <p:spPr>
          <a:xfrm>
            <a:off x="3187931" y="1494088"/>
            <a:ext cx="2609994" cy="3662130"/>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05" y="5207978"/>
            <a:ext cx="3072083" cy="1728047"/>
          </a:xfrm>
          <a:prstGeom prst="rect">
            <a:avLst/>
          </a:prstGeom>
        </p:spPr>
      </p:pic>
      <p:pic>
        <p:nvPicPr>
          <p:cNvPr id="5" name="Picture 4"/>
          <p:cNvPicPr>
            <a:picLocks noChangeAspect="1"/>
          </p:cNvPicPr>
          <p:nvPr/>
        </p:nvPicPr>
        <p:blipFill>
          <a:blip r:embed="rId7"/>
          <a:stretch>
            <a:fillRect/>
          </a:stretch>
        </p:blipFill>
        <p:spPr>
          <a:xfrm>
            <a:off x="3133189" y="5207978"/>
            <a:ext cx="2653465" cy="3559655"/>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8276424" y="5198274"/>
            <a:ext cx="4800405" cy="2927231"/>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96057" y="4260133"/>
            <a:ext cx="1746949" cy="2329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5156425" y="1694100"/>
            <a:ext cx="3182823" cy="1790339"/>
          </a:xfrm>
          <a:prstGeom prst="rect">
            <a:avLst/>
          </a:prstGeom>
        </p:spPr>
      </p:pic>
      <p:pic>
        <p:nvPicPr>
          <p:cNvPr id="18" name="Picture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a:off x="7039176" y="1691035"/>
            <a:ext cx="3212067" cy="1825716"/>
          </a:xfrm>
          <a:prstGeom prst="rect">
            <a:avLst/>
          </a:prstGeom>
        </p:spPr>
      </p:pic>
      <p:pic>
        <p:nvPicPr>
          <p:cNvPr id="19" name="Picture 18"/>
          <p:cNvPicPr>
            <a:picLocks noChangeAspect="1"/>
          </p:cNvPicPr>
          <p:nvPr/>
        </p:nvPicPr>
        <p:blipFill>
          <a:blip r:embed="rId12"/>
          <a:stretch>
            <a:fillRect/>
          </a:stretch>
        </p:blipFill>
        <p:spPr>
          <a:xfrm>
            <a:off x="9667553" y="997858"/>
            <a:ext cx="2472688" cy="3212071"/>
          </a:xfrm>
          <a:prstGeom prst="rect">
            <a:avLst/>
          </a:prstGeom>
        </p:spPr>
      </p:pic>
      <p:pic>
        <p:nvPicPr>
          <p:cNvPr id="20" name="Picture 19"/>
          <p:cNvPicPr>
            <a:picLocks noChangeAspect="1"/>
          </p:cNvPicPr>
          <p:nvPr/>
        </p:nvPicPr>
        <p:blipFill>
          <a:blip r:embed="rId13"/>
          <a:stretch>
            <a:fillRect/>
          </a:stretch>
        </p:blipFill>
        <p:spPr>
          <a:xfrm>
            <a:off x="5822601" y="6654477"/>
            <a:ext cx="3338651" cy="2278083"/>
          </a:xfrm>
          <a:prstGeom prst="rect">
            <a:avLst/>
          </a:prstGeom>
        </p:spPr>
      </p:pic>
      <p:pic>
        <p:nvPicPr>
          <p:cNvPr id="22" name="Picture 21"/>
          <p:cNvPicPr>
            <a:picLocks noChangeAspect="1"/>
          </p:cNvPicPr>
          <p:nvPr/>
        </p:nvPicPr>
        <p:blipFill>
          <a:blip r:embed="rId14"/>
          <a:stretch>
            <a:fillRect/>
          </a:stretch>
        </p:blipFill>
        <p:spPr>
          <a:xfrm>
            <a:off x="7709015" y="4260133"/>
            <a:ext cx="1452236" cy="2344139"/>
          </a:xfrm>
          <a:prstGeom prst="rect">
            <a:avLst/>
          </a:prstGeom>
        </p:spPr>
      </p:pic>
      <p:sp>
        <p:nvSpPr>
          <p:cNvPr id="2" name="TextBox 1"/>
          <p:cNvSpPr txBox="1"/>
          <p:nvPr/>
        </p:nvSpPr>
        <p:spPr>
          <a:xfrm>
            <a:off x="3071312" y="887106"/>
            <a:ext cx="3111129" cy="646331"/>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Selected Rigs</a:t>
            </a:r>
          </a:p>
        </p:txBody>
      </p:sp>
      <p:pic>
        <p:nvPicPr>
          <p:cNvPr id="3" name="Picture 2"/>
          <p:cNvPicPr>
            <a:picLocks noChangeAspect="1"/>
          </p:cNvPicPr>
          <p:nvPr/>
        </p:nvPicPr>
        <p:blipFill>
          <a:blip r:embed="rId15"/>
          <a:stretch>
            <a:fillRect/>
          </a:stretch>
        </p:blipFill>
        <p:spPr>
          <a:xfrm>
            <a:off x="1935655" y="5983898"/>
            <a:ext cx="1788209" cy="1341157"/>
          </a:xfrm>
          <a:prstGeom prst="rect">
            <a:avLst/>
          </a:prstGeom>
        </p:spPr>
      </p:pic>
    </p:spTree>
    <p:extLst>
      <p:ext uri="{BB962C8B-B14F-4D97-AF65-F5344CB8AC3E}">
        <p14:creationId xmlns:p14="http://schemas.microsoft.com/office/powerpoint/2010/main" val="2864304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TextBox 1"/>
          <p:cNvSpPr txBox="1"/>
          <p:nvPr/>
        </p:nvSpPr>
        <p:spPr>
          <a:xfrm>
            <a:off x="101599" y="304800"/>
            <a:ext cx="11943255" cy="3374642"/>
          </a:xfrm>
          <a:prstGeom prst="rect">
            <a:avLst/>
          </a:prstGeom>
          <a:noFill/>
        </p:spPr>
        <p:txBody>
          <a:bodyPr rtlCol="0" wrap="square">
            <a:spAutoFit/>
          </a:bodyPr>
          <a:lstStyle/>
          <a:p>
            <a:pPr defTabSz="1219170" fontAlgn="base">
              <a:spcBef>
                <a:spcPct val="0"/>
              </a:spcBef>
              <a:spcAft>
                <a:spcPct val="0"/>
              </a:spcAft>
              <a:defRPr/>
            </a:pPr>
            <a:r>
              <a:rPr b="1" dirty="0" lang="en-US" sz="2133">
                <a:solidFill>
                  <a:srgbClr val="000099"/>
                </a:solidFill>
                <a:latin charset="0" pitchFamily="34" typeface="Arial"/>
                <a:cs typeface="Arial"/>
              </a:rPr>
              <a:t>Computational techniques and modeling methodologies </a:t>
            </a:r>
          </a:p>
          <a:p>
            <a:pPr defTabSz="1219170" fontAlgn="base" indent="-380990" marL="380990">
              <a:spcBef>
                <a:spcPct val="0"/>
              </a:spcBef>
              <a:spcAft>
                <a:spcPct val="0"/>
              </a:spcAft>
              <a:buFont charset="0" panose="020B0604020202020204" pitchFamily="34" typeface="Arial"/>
              <a:buChar char="•"/>
              <a:defRPr/>
            </a:pPr>
            <a:r>
              <a:rPr dirty="0" lang="en-US" sz="2133">
                <a:solidFill>
                  <a:srgbClr val="FF0000"/>
                </a:solidFill>
                <a:latin charset="0" pitchFamily="34" typeface="Arial"/>
                <a:cs typeface="Arial"/>
              </a:rPr>
              <a:t>Modeling of reactor scale, kinetic rates, and integration of kinetics </a:t>
            </a:r>
          </a:p>
          <a:p>
            <a:pPr defTabSz="1219170" fontAlgn="base">
              <a:spcBef>
                <a:spcPct val="0"/>
              </a:spcBef>
              <a:spcAft>
                <a:spcPct val="0"/>
              </a:spcAft>
              <a:defRPr/>
            </a:pPr>
            <a:r>
              <a:rPr dirty="0" lang="en-US" sz="2133">
                <a:solidFill>
                  <a:srgbClr val="FF0000"/>
                </a:solidFill>
                <a:latin charset="0" pitchFamily="34" typeface="Arial"/>
                <a:cs typeface="Arial"/>
              </a:rPr>
              <a:t>	and transport</a:t>
            </a:r>
          </a:p>
          <a:p>
            <a:pPr defTabSz="1219170" fontAlgn="base" indent="-380990" marL="380990">
              <a:spcBef>
                <a:spcPct val="0"/>
              </a:spcBef>
              <a:spcAft>
                <a:spcPct val="0"/>
              </a:spcAft>
              <a:buFont charset="0" panose="020B0604020202020204" pitchFamily="34" typeface="Arial"/>
              <a:buChar char="•"/>
              <a:defRPr/>
            </a:pPr>
            <a:r>
              <a:rPr dirty="0" lang="en-US" sz="2133">
                <a:solidFill>
                  <a:srgbClr val="FF0000"/>
                </a:solidFill>
                <a:latin charset="0" pitchFamily="34" typeface="Arial"/>
                <a:cs typeface="Arial"/>
              </a:rPr>
              <a:t>Scale-up and design methodologies</a:t>
            </a:r>
          </a:p>
          <a:p>
            <a:pPr defTabSz="1219170" fontAlgn="base" indent="-380990" marL="380990">
              <a:spcBef>
                <a:spcPct val="0"/>
              </a:spcBef>
              <a:spcAft>
                <a:spcPct val="0"/>
              </a:spcAft>
              <a:buFont charset="0" panose="020B0604020202020204" pitchFamily="34" typeface="Arial"/>
              <a:buChar char="•"/>
              <a:defRPr/>
            </a:pPr>
            <a:r>
              <a:rPr dirty="0" lang="en-US" sz="2133">
                <a:solidFill>
                  <a:srgbClr val="FF0000"/>
                </a:solidFill>
                <a:latin charset="0" pitchFamily="34" typeface="Arial"/>
                <a:cs typeface="Arial"/>
              </a:rPr>
              <a:t>Benchmarking Computational Fluid dynamics (CFD)</a:t>
            </a:r>
          </a:p>
          <a:p>
            <a:pPr defTabSz="1219170" fontAlgn="base" indent="-380990" marL="380990">
              <a:spcBef>
                <a:spcPct val="0"/>
              </a:spcBef>
              <a:spcAft>
                <a:spcPct val="0"/>
              </a:spcAft>
              <a:buFont charset="0" panose="020B0604020202020204" pitchFamily="34" typeface="Arial"/>
              <a:buChar char="•"/>
              <a:defRPr/>
            </a:pPr>
            <a:r>
              <a:rPr dirty="0" lang="en-US" sz="2133">
                <a:solidFill>
                  <a:srgbClr val="FF0000"/>
                </a:solidFill>
                <a:latin charset="0" pitchFamily="34" typeface="Arial"/>
                <a:cs typeface="Arial"/>
              </a:rPr>
              <a:t>Benchmarking Discrete Element Method (DEM)</a:t>
            </a:r>
          </a:p>
          <a:p>
            <a:pPr defTabSz="1219170" fontAlgn="base" indent="-380990" marL="380990">
              <a:spcBef>
                <a:spcPct val="0"/>
              </a:spcBef>
              <a:spcAft>
                <a:spcPct val="0"/>
              </a:spcAft>
              <a:buFont charset="0" panose="020B0604020202020204" pitchFamily="34" typeface="Arial"/>
              <a:buChar char="•"/>
              <a:defRPr/>
            </a:pPr>
            <a:r>
              <a:rPr dirty="0" lang="en-US" sz="2133">
                <a:solidFill>
                  <a:srgbClr val="FF0000"/>
                </a:solidFill>
                <a:latin charset="0" pitchFamily="34" typeface="Arial"/>
                <a:cs typeface="Arial"/>
              </a:rPr>
              <a:t>DEM-CFD</a:t>
            </a:r>
          </a:p>
          <a:p>
            <a:pPr defTabSz="1219170" fontAlgn="base" indent="-380990" marL="380990">
              <a:spcBef>
                <a:spcPct val="0"/>
              </a:spcBef>
              <a:spcAft>
                <a:spcPct val="0"/>
              </a:spcAft>
              <a:buFont charset="0" panose="020B0604020202020204" pitchFamily="34" typeface="Arial"/>
              <a:buChar char="•"/>
              <a:defRPr/>
            </a:pPr>
            <a:r>
              <a:rPr dirty="0" lang="en-US" sz="2133">
                <a:solidFill>
                  <a:srgbClr val="FF0000"/>
                </a:solidFill>
                <a:latin charset="0" pitchFamily="34" typeface="Arial"/>
                <a:cs typeface="Arial"/>
              </a:rPr>
              <a:t>Time series analyses - statistical and chaotic approaches</a:t>
            </a:r>
          </a:p>
          <a:p>
            <a:pPr defTabSz="1219170" fontAlgn="base" indent="-380990" marL="380990">
              <a:spcBef>
                <a:spcPct val="0"/>
              </a:spcBef>
              <a:spcAft>
                <a:spcPct val="0"/>
              </a:spcAft>
              <a:buFont charset="0" panose="020B0604020202020204" pitchFamily="34" typeface="Arial"/>
              <a:buChar char="•"/>
              <a:defRPr/>
            </a:pPr>
            <a:r>
              <a:rPr dirty="0" lang="en-US" sz="2133">
                <a:solidFill>
                  <a:srgbClr val="FF0000"/>
                </a:solidFill>
                <a:latin charset="0" pitchFamily="34" typeface="Arial"/>
                <a:cs typeface="Arial"/>
              </a:rPr>
              <a:t>Artificial neural network and mechanistic correlation for design, scale up and performance parameters</a:t>
            </a:r>
          </a:p>
        </p:txBody>
      </p:sp>
      <p:pic>
        <p:nvPicPr>
          <p:cNvPr descr="solid_holdup" id="8" name="Picture 7"/>
          <p:cNvPicPr/>
          <p:nvPr/>
        </p:nvPicPr>
        <p:blipFill>
          <a:blip cstate="print" r:embed="rId2"/>
          <a:srcRect/>
          <a:stretch>
            <a:fillRect/>
          </a:stretch>
        </p:blipFill>
        <p:spPr bwMode="auto">
          <a:xfrm>
            <a:off x="9245600" y="609600"/>
            <a:ext cx="2819400" cy="2286000"/>
          </a:xfrm>
          <a:prstGeom prst="rect">
            <a:avLst/>
          </a:prstGeom>
          <a:noFill/>
          <a:ln w="9525">
            <a:noFill/>
            <a:miter lim="800000"/>
            <a:headEnd/>
            <a:tailEnd/>
          </a:ln>
        </p:spPr>
      </p:pic>
      <p:pic>
        <p:nvPicPr>
          <p:cNvPr descr="nn" id="9" name="Picture 20"/>
          <p:cNvPicPr>
            <a:picLocks noChangeArrowheads="1"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08800" y="3132083"/>
            <a:ext cx="2659117" cy="2659117"/>
          </a:xfrm>
          <a:prstGeom prst="rect">
            <a:avLst/>
          </a:prstGeom>
          <a:noFill/>
          <a:extLst>
            <a:ext uri="{909E8E84-426E-40DD-AFC4-6F175D3DCCD1}">
              <a14:hiddenFill xmlns:a14="http://schemas.microsoft.com/office/drawing/2010/main">
                <a:solidFill>
                  <a:srgbClr val="FFFFFF"/>
                </a:solidFill>
              </a14:hiddenFill>
            </a:ext>
          </a:extLst>
        </p:spPr>
      </p:pic>
      <p:pic>
        <p:nvPicPr>
          <p:cNvPr descr="http://www.gch.ulaval.ca/~nnfit/english/man/net.gif" id="10" name="Picture 14"/>
          <p:cNvPicPr>
            <a:picLocks noChangeArrowheads="1" noChangeAspect="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531397" y="3454401"/>
            <a:ext cx="2559003" cy="183580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6"/>
          <a:stretch>
            <a:fillRect/>
          </a:stretch>
        </p:blipFill>
        <p:spPr>
          <a:xfrm>
            <a:off x="2336800" y="3556001"/>
            <a:ext cx="4300085" cy="2389839"/>
          </a:xfrm>
          <a:prstGeom prst="rect">
            <a:avLst/>
          </a:prstGeom>
        </p:spPr>
      </p:pic>
      <p:pic>
        <p:nvPicPr>
          <p:cNvPr id="12" name="Picture 18"/>
          <p:cNvPicPr>
            <a:picLocks noChangeArrowheads="1" noChangeAspect="1"/>
          </p:cNvPicPr>
          <p:nvPr/>
        </p:nvPicPr>
        <p:blipFill>
          <a:blip cstate="hqprint" r:embed="rId7">
            <a:extLst>
              <a:ext uri="{28A0092B-C50C-407E-A947-70E740481C1C}">
                <a14:useLocalDpi xmlns:a14="http://schemas.microsoft.com/office/drawing/2010/main" val="0"/>
              </a:ext>
            </a:extLst>
          </a:blip>
          <a:srcRect/>
          <a:stretch>
            <a:fillRect/>
          </a:stretch>
        </p:blipFill>
        <p:spPr>
          <a:xfrm>
            <a:off x="2743200" y="5994400"/>
            <a:ext cx="3534832" cy="308196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descr="plane90" id="13" name="Picture 7"/>
          <p:cNvPicPr>
            <a:picLocks noChangeArrowheads="1" noChangeAspect="1"/>
          </p:cNvPicPr>
          <p:nvPr/>
        </p:nvPicPr>
        <p:blipFill>
          <a:blip r:embed="rId8">
            <a:extLst>
              <a:ext uri="{28A0092B-C50C-407E-A947-70E740481C1C}">
                <a14:useLocalDpi xmlns:a14="http://schemas.microsoft.com/office/drawing/2010/main" val="0"/>
              </a:ext>
            </a:extLst>
          </a:blip>
          <a:srcRect b="18582" l="44749" r="42751" t="15729"/>
          <a:stretch>
            <a:fillRect/>
          </a:stretch>
        </p:blipFill>
        <p:spPr bwMode="auto">
          <a:xfrm>
            <a:off x="609600" y="4307418"/>
            <a:ext cx="1039283" cy="432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p:cNvPicPr>
            <a:picLocks noChangeArrowheads="1"/>
          </p:cNvPicPr>
          <p:nvPr/>
        </p:nvPicPr>
        <p:blipFill>
          <a:blip r:embed="rId9">
            <a:extLst>
              <a:ext uri="{28A0092B-C50C-407E-A947-70E740481C1C}">
                <a14:useLocalDpi xmlns:a14="http://schemas.microsoft.com/office/drawing/2010/main" val="0"/>
              </a:ext>
            </a:extLst>
          </a:blip>
          <a:srcRect b="-40" r="333"/>
          <a:stretch>
            <a:fillRect/>
          </a:stretch>
        </p:blipFill>
        <p:spPr bwMode="auto">
          <a:xfrm flipH="1">
            <a:off x="10160001" y="5892801"/>
            <a:ext cx="1504724" cy="2547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p:cNvPicPr>
            <a:picLocks noChangeArrowheads="1" noChangeAspect="1"/>
          </p:cNvPicPr>
          <p:nvPr/>
        </p:nvPicPr>
        <p:blipFill>
          <a:blip cstate="print" r:embed="rId10"/>
          <a:srcRect/>
          <a:stretch>
            <a:fillRect/>
          </a:stretch>
        </p:blipFill>
        <p:spPr bwMode="auto">
          <a:xfrm flipH="1">
            <a:off x="7518400" y="5610253"/>
            <a:ext cx="1560061" cy="3432147"/>
          </a:xfrm>
          <a:prstGeom prst="rect">
            <a:avLst/>
          </a:prstGeom>
          <a:noFill/>
          <a:ln w="9525">
            <a:noFill/>
            <a:miter lim="800000"/>
            <a:headEnd/>
            <a:tailEnd/>
          </a:ln>
        </p:spPr>
      </p:pic>
    </p:spTree>
    <p:extLst>
      <p:ext uri="{BB962C8B-B14F-4D97-AF65-F5344CB8AC3E}">
        <p14:creationId xmlns:p14="http://schemas.microsoft.com/office/powerpoint/2010/main" val="501057847"/>
      </p:ext>
    </p:extLst>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id="35842" name="Group 2"/>
          <p:cNvGrpSpPr>
            <a:grpSpLocks/>
          </p:cNvGrpSpPr>
          <p:nvPr/>
        </p:nvGrpSpPr>
        <p:grpSpPr bwMode="auto">
          <a:xfrm>
            <a:off x="56954" y="1219200"/>
            <a:ext cx="5868079" cy="7305792"/>
            <a:chOff x="1233" y="622"/>
            <a:chExt cx="3297" cy="3594"/>
          </a:xfrm>
        </p:grpSpPr>
        <p:pic>
          <p:nvPicPr>
            <p:cNvPr id="35847" name="Picture 3"/>
            <p:cNvPicPr>
              <a:picLocks noChangeArrowheads="1" noChangeAspect="1"/>
            </p:cNvPicPr>
            <p:nvPr/>
          </p:nvPicPr>
          <p:blipFill>
            <a:blip cstate="print" r:embed="rId3">
              <a:extLst>
                <a:ext uri="{28A0092B-C50C-407E-A947-70E740481C1C}">
                  <a14:useLocalDpi xmlns:a14="http://schemas.microsoft.com/office/drawing/2010/main" val="0"/>
                </a:ext>
              </a:extLst>
            </a:blip>
            <a:srcRect/>
            <a:stretch>
              <a:fillRect/>
            </a:stretch>
          </p:blipFill>
          <p:spPr bwMode="auto">
            <a:xfrm>
              <a:off x="1298" y="622"/>
              <a:ext cx="3162" cy="3557"/>
            </a:xfrm>
            <a:prstGeom prst="rect">
              <a:avLst/>
            </a:prstGeom>
            <a:solidFill>
              <a:srgbClr val="C0C0C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sp>
          <p:nvSpPr>
            <p:cNvPr id="35848" name="Text Box 4"/>
            <p:cNvSpPr txBox="1">
              <a:spLocks noChangeArrowheads="1"/>
            </p:cNvSpPr>
            <p:nvPr/>
          </p:nvSpPr>
          <p:spPr bwMode="auto">
            <a:xfrm>
              <a:off x="1356" y="762"/>
              <a:ext cx="267" cy="16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wrap="none">
              <a:spAutoFit/>
            </a:bodyPr>
            <a:lstStyle>
              <a:lvl1pPr algn="ctr">
                <a:defRPr sz="1000">
                  <a:solidFill>
                    <a:schemeClr val="tx1"/>
                  </a:solidFill>
                  <a:latin charset="0" panose="02020603050405020304" pitchFamily="18" typeface="Times New Roman"/>
                </a:defRPr>
              </a:lvl1pPr>
              <a:lvl2pPr algn="ctr" indent="-285750" marL="742950">
                <a:defRPr sz="1000">
                  <a:solidFill>
                    <a:schemeClr val="tx1"/>
                  </a:solidFill>
                  <a:latin charset="0" panose="02020603050405020304" pitchFamily="18" typeface="Times New Roman"/>
                </a:defRPr>
              </a:lvl2pPr>
              <a:lvl3pPr algn="ctr" indent="-228600" marL="1143000">
                <a:defRPr sz="1000">
                  <a:solidFill>
                    <a:schemeClr val="tx1"/>
                  </a:solidFill>
                  <a:latin charset="0" panose="02020603050405020304" pitchFamily="18" typeface="Times New Roman"/>
                </a:defRPr>
              </a:lvl3pPr>
              <a:lvl4pPr algn="ctr" indent="-228600" marL="1600200">
                <a:defRPr sz="1000">
                  <a:solidFill>
                    <a:schemeClr val="tx1"/>
                  </a:solidFill>
                  <a:latin charset="0" panose="02020603050405020304" pitchFamily="18" typeface="Times New Roman"/>
                </a:defRPr>
              </a:lvl4pPr>
              <a:lvl5pPr algn="ctr" indent="-228600" marL="2057400">
                <a:defRPr sz="1000">
                  <a:solidFill>
                    <a:schemeClr val="tx1"/>
                  </a:solidFill>
                  <a:latin charset="0" panose="02020603050405020304" pitchFamily="18" typeface="Times New Roman"/>
                </a:defRPr>
              </a:lvl5pPr>
              <a:lvl6pPr algn="ctr" eaLnBrk="0" fontAlgn="base" hangingPunct="0" indent="-228600" marL="2514600">
                <a:spcBef>
                  <a:spcPct val="0"/>
                </a:spcBef>
                <a:spcAft>
                  <a:spcPct val="0"/>
                </a:spcAft>
                <a:defRPr sz="1000">
                  <a:solidFill>
                    <a:schemeClr val="tx1"/>
                  </a:solidFill>
                  <a:latin charset="0" panose="02020603050405020304" pitchFamily="18" typeface="Times New Roman"/>
                </a:defRPr>
              </a:lvl6pPr>
              <a:lvl7pPr algn="ctr" eaLnBrk="0" fontAlgn="base" hangingPunct="0" indent="-228600" marL="2971800">
                <a:spcBef>
                  <a:spcPct val="0"/>
                </a:spcBef>
                <a:spcAft>
                  <a:spcPct val="0"/>
                </a:spcAft>
                <a:defRPr sz="1000">
                  <a:solidFill>
                    <a:schemeClr val="tx1"/>
                  </a:solidFill>
                  <a:latin charset="0" panose="02020603050405020304" pitchFamily="18" typeface="Times New Roman"/>
                </a:defRPr>
              </a:lvl7pPr>
              <a:lvl8pPr algn="ctr" eaLnBrk="0" fontAlgn="base" hangingPunct="0" indent="-228600" marL="3429000">
                <a:spcBef>
                  <a:spcPct val="0"/>
                </a:spcBef>
                <a:spcAft>
                  <a:spcPct val="0"/>
                </a:spcAft>
                <a:defRPr sz="1000">
                  <a:solidFill>
                    <a:schemeClr val="tx1"/>
                  </a:solidFill>
                  <a:latin charset="0" panose="02020603050405020304" pitchFamily="18" typeface="Times New Roman"/>
                </a:defRPr>
              </a:lvl8pPr>
              <a:lvl9pPr algn="ctr" eaLnBrk="0" fontAlgn="base" hangingPunct="0" indent="-228600" marL="3886200">
                <a:spcBef>
                  <a:spcPct val="0"/>
                </a:spcBef>
                <a:spcAft>
                  <a:spcPct val="0"/>
                </a:spcAft>
                <a:defRPr sz="1000">
                  <a:solidFill>
                    <a:schemeClr val="tx1"/>
                  </a:solidFill>
                  <a:latin charset="0" panose="02020603050405020304" pitchFamily="18" typeface="Times New Roman"/>
                </a:defRPr>
              </a:lvl9pPr>
            </a:lstStyle>
            <a:p>
              <a:pPr algn="r" defTabSz="1219170" fontAlgn="base">
                <a:spcBef>
                  <a:spcPct val="0"/>
                </a:spcBef>
                <a:spcAft>
                  <a:spcPct val="0"/>
                </a:spcAft>
              </a:pPr>
              <a:r>
                <a:rPr lang="en-US" sz="1600">
                  <a:solidFill>
                    <a:srgbClr val="000000"/>
                  </a:solidFill>
                  <a:latin charset="0" panose="020B0604030504040204" pitchFamily="34" typeface="Tahoma"/>
                  <a:cs typeface="Arial"/>
                </a:rPr>
                <a:t>1 h</a:t>
              </a:r>
            </a:p>
          </p:txBody>
        </p:sp>
        <p:sp>
          <p:nvSpPr>
            <p:cNvPr id="35849" name="Rectangle 5"/>
            <p:cNvSpPr>
              <a:spLocks noChangeArrowheads="1"/>
            </p:cNvSpPr>
            <p:nvPr/>
          </p:nvSpPr>
          <p:spPr bwMode="auto">
            <a:xfrm>
              <a:off x="3302" y="646"/>
              <a:ext cx="1113" cy="102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ctr">
                <a:defRPr sz="1000">
                  <a:solidFill>
                    <a:schemeClr val="tx1"/>
                  </a:solidFill>
                  <a:latin charset="0" panose="02020603050405020304" pitchFamily="18" typeface="Times New Roman"/>
                </a:defRPr>
              </a:lvl1pPr>
              <a:lvl2pPr algn="ctr" indent="-285750" marL="742950">
                <a:defRPr sz="1000">
                  <a:solidFill>
                    <a:schemeClr val="tx1"/>
                  </a:solidFill>
                  <a:latin charset="0" panose="02020603050405020304" pitchFamily="18" typeface="Times New Roman"/>
                </a:defRPr>
              </a:lvl2pPr>
              <a:lvl3pPr algn="ctr" indent="-228600" marL="1143000">
                <a:defRPr sz="1000">
                  <a:solidFill>
                    <a:schemeClr val="tx1"/>
                  </a:solidFill>
                  <a:latin charset="0" panose="02020603050405020304" pitchFamily="18" typeface="Times New Roman"/>
                </a:defRPr>
              </a:lvl3pPr>
              <a:lvl4pPr algn="ctr" indent="-228600" marL="1600200">
                <a:defRPr sz="1000">
                  <a:solidFill>
                    <a:schemeClr val="tx1"/>
                  </a:solidFill>
                  <a:latin charset="0" panose="02020603050405020304" pitchFamily="18" typeface="Times New Roman"/>
                </a:defRPr>
              </a:lvl4pPr>
              <a:lvl5pPr algn="ctr" indent="-228600" marL="2057400">
                <a:defRPr sz="1000">
                  <a:solidFill>
                    <a:schemeClr val="tx1"/>
                  </a:solidFill>
                  <a:latin charset="0" panose="02020603050405020304" pitchFamily="18" typeface="Times New Roman"/>
                </a:defRPr>
              </a:lvl5pPr>
              <a:lvl6pPr algn="ctr" eaLnBrk="0" fontAlgn="base" hangingPunct="0" indent="-228600" marL="2514600">
                <a:spcBef>
                  <a:spcPct val="0"/>
                </a:spcBef>
                <a:spcAft>
                  <a:spcPct val="0"/>
                </a:spcAft>
                <a:defRPr sz="1000">
                  <a:solidFill>
                    <a:schemeClr val="tx1"/>
                  </a:solidFill>
                  <a:latin charset="0" panose="02020603050405020304" pitchFamily="18" typeface="Times New Roman"/>
                </a:defRPr>
              </a:lvl6pPr>
              <a:lvl7pPr algn="ctr" eaLnBrk="0" fontAlgn="base" hangingPunct="0" indent="-228600" marL="2971800">
                <a:spcBef>
                  <a:spcPct val="0"/>
                </a:spcBef>
                <a:spcAft>
                  <a:spcPct val="0"/>
                </a:spcAft>
                <a:defRPr sz="1000">
                  <a:solidFill>
                    <a:schemeClr val="tx1"/>
                  </a:solidFill>
                  <a:latin charset="0" panose="02020603050405020304" pitchFamily="18" typeface="Times New Roman"/>
                </a:defRPr>
              </a:lvl7pPr>
              <a:lvl8pPr algn="ctr" eaLnBrk="0" fontAlgn="base" hangingPunct="0" indent="-228600" marL="3429000">
                <a:spcBef>
                  <a:spcPct val="0"/>
                </a:spcBef>
                <a:spcAft>
                  <a:spcPct val="0"/>
                </a:spcAft>
                <a:defRPr sz="1000">
                  <a:solidFill>
                    <a:schemeClr val="tx1"/>
                  </a:solidFill>
                  <a:latin charset="0" panose="02020603050405020304" pitchFamily="18" typeface="Times New Roman"/>
                </a:defRPr>
              </a:lvl8pPr>
              <a:lvl9pPr algn="ctr" eaLnBrk="0" fontAlgn="base" hangingPunct="0" indent="-228600" marL="3886200">
                <a:spcBef>
                  <a:spcPct val="0"/>
                </a:spcBef>
                <a:spcAft>
                  <a:spcPct val="0"/>
                </a:spcAft>
                <a:defRPr sz="1000">
                  <a:solidFill>
                    <a:schemeClr val="tx1"/>
                  </a:solidFill>
                  <a:latin charset="0" panose="02020603050405020304" pitchFamily="18" typeface="Times New Roman"/>
                </a:defRPr>
              </a:lvl9pPr>
            </a:lstStyle>
            <a:p>
              <a:pPr defTabSz="1219170" fontAlgn="base">
                <a:spcBef>
                  <a:spcPct val="0"/>
                </a:spcBef>
                <a:spcAft>
                  <a:spcPct val="0"/>
                </a:spcAft>
              </a:pPr>
              <a:endParaRPr lang="en-US" sz="1333">
                <a:solidFill>
                  <a:srgbClr val="000000"/>
                </a:solidFill>
                <a:cs typeface="Arial"/>
              </a:endParaRPr>
            </a:p>
          </p:txBody>
        </p:sp>
        <p:sp>
          <p:nvSpPr>
            <p:cNvPr id="35850" name="Rectangle 6"/>
            <p:cNvSpPr>
              <a:spLocks noChangeArrowheads="1"/>
            </p:cNvSpPr>
            <p:nvPr/>
          </p:nvSpPr>
          <p:spPr bwMode="auto">
            <a:xfrm>
              <a:off x="3102" y="1508"/>
              <a:ext cx="932" cy="1204"/>
            </a:xfrm>
            <a:prstGeom prst="rect">
              <a:avLst/>
            </a:prstGeom>
            <a:solidFill>
              <a:srgbClr val="00CCFF"/>
            </a:solidFill>
            <a:ln w="0">
              <a:solidFill>
                <a:srgbClr val="000000"/>
              </a:solidFill>
              <a:miter lim="800000"/>
              <a:headEnd/>
              <a:tailEnd/>
            </a:ln>
          </p:spPr>
          <p:txBody>
            <a:bodyPr/>
            <a:lstStyle>
              <a:lvl1pPr algn="ctr">
                <a:defRPr sz="1000">
                  <a:solidFill>
                    <a:schemeClr val="tx1"/>
                  </a:solidFill>
                  <a:latin charset="0" panose="02020603050405020304" pitchFamily="18" typeface="Times New Roman"/>
                </a:defRPr>
              </a:lvl1pPr>
              <a:lvl2pPr algn="ctr" indent="-285750" marL="742950">
                <a:defRPr sz="1000">
                  <a:solidFill>
                    <a:schemeClr val="tx1"/>
                  </a:solidFill>
                  <a:latin charset="0" panose="02020603050405020304" pitchFamily="18" typeface="Times New Roman"/>
                </a:defRPr>
              </a:lvl2pPr>
              <a:lvl3pPr algn="ctr" indent="-228600" marL="1143000">
                <a:defRPr sz="1000">
                  <a:solidFill>
                    <a:schemeClr val="tx1"/>
                  </a:solidFill>
                  <a:latin charset="0" panose="02020603050405020304" pitchFamily="18" typeface="Times New Roman"/>
                </a:defRPr>
              </a:lvl3pPr>
              <a:lvl4pPr algn="ctr" indent="-228600" marL="1600200">
                <a:defRPr sz="1000">
                  <a:solidFill>
                    <a:schemeClr val="tx1"/>
                  </a:solidFill>
                  <a:latin charset="0" panose="02020603050405020304" pitchFamily="18" typeface="Times New Roman"/>
                </a:defRPr>
              </a:lvl4pPr>
              <a:lvl5pPr algn="ctr" indent="-228600" marL="2057400">
                <a:defRPr sz="1000">
                  <a:solidFill>
                    <a:schemeClr val="tx1"/>
                  </a:solidFill>
                  <a:latin charset="0" panose="02020603050405020304" pitchFamily="18" typeface="Times New Roman"/>
                </a:defRPr>
              </a:lvl5pPr>
              <a:lvl6pPr algn="ctr" eaLnBrk="0" fontAlgn="base" hangingPunct="0" indent="-228600" marL="2514600">
                <a:spcBef>
                  <a:spcPct val="0"/>
                </a:spcBef>
                <a:spcAft>
                  <a:spcPct val="0"/>
                </a:spcAft>
                <a:defRPr sz="1000">
                  <a:solidFill>
                    <a:schemeClr val="tx1"/>
                  </a:solidFill>
                  <a:latin charset="0" panose="02020603050405020304" pitchFamily="18" typeface="Times New Roman"/>
                </a:defRPr>
              </a:lvl6pPr>
              <a:lvl7pPr algn="ctr" eaLnBrk="0" fontAlgn="base" hangingPunct="0" indent="-228600" marL="2971800">
                <a:spcBef>
                  <a:spcPct val="0"/>
                </a:spcBef>
                <a:spcAft>
                  <a:spcPct val="0"/>
                </a:spcAft>
                <a:defRPr sz="1000">
                  <a:solidFill>
                    <a:schemeClr val="tx1"/>
                  </a:solidFill>
                  <a:latin charset="0" panose="02020603050405020304" pitchFamily="18" typeface="Times New Roman"/>
                </a:defRPr>
              </a:lvl7pPr>
              <a:lvl8pPr algn="ctr" eaLnBrk="0" fontAlgn="base" hangingPunct="0" indent="-228600" marL="3429000">
                <a:spcBef>
                  <a:spcPct val="0"/>
                </a:spcBef>
                <a:spcAft>
                  <a:spcPct val="0"/>
                </a:spcAft>
                <a:defRPr sz="1000">
                  <a:solidFill>
                    <a:schemeClr val="tx1"/>
                  </a:solidFill>
                  <a:latin charset="0" panose="02020603050405020304" pitchFamily="18" typeface="Times New Roman"/>
                </a:defRPr>
              </a:lvl8pPr>
              <a:lvl9pPr algn="ctr" eaLnBrk="0" fontAlgn="base" hangingPunct="0" indent="-228600" marL="3886200">
                <a:spcBef>
                  <a:spcPct val="0"/>
                </a:spcBef>
                <a:spcAft>
                  <a:spcPct val="0"/>
                </a:spcAft>
                <a:defRPr sz="1000">
                  <a:solidFill>
                    <a:schemeClr val="tx1"/>
                  </a:solidFill>
                  <a:latin charset="0" panose="02020603050405020304" pitchFamily="18" typeface="Times New Roman"/>
                </a:defRPr>
              </a:lvl9pPr>
            </a:lstStyle>
            <a:p>
              <a:pPr defTabSz="1219170" fontAlgn="base">
                <a:spcBef>
                  <a:spcPct val="0"/>
                </a:spcBef>
                <a:spcAft>
                  <a:spcPct val="0"/>
                </a:spcAft>
              </a:pPr>
              <a:endParaRPr lang="en-US" sz="1333">
                <a:solidFill>
                  <a:srgbClr val="000000"/>
                </a:solidFill>
                <a:cs typeface="Arial"/>
              </a:endParaRPr>
            </a:p>
          </p:txBody>
        </p:sp>
        <p:sp>
          <p:nvSpPr>
            <p:cNvPr id="35851" name="Freeform 7"/>
            <p:cNvSpPr>
              <a:spLocks/>
            </p:cNvSpPr>
            <p:nvPr/>
          </p:nvSpPr>
          <p:spPr bwMode="auto">
            <a:xfrm>
              <a:off x="1611" y="1683"/>
              <a:ext cx="2068" cy="2139"/>
            </a:xfrm>
            <a:custGeom>
              <a:avLst/>
              <a:gdLst>
                <a:gd fmla="*/ 0 w 2541" name="T0"/>
                <a:gd fmla="*/ 2139 h 2245" name="T1"/>
                <a:gd fmla="*/ 1033 w 2541" name="T2"/>
                <a:gd fmla="*/ 2139 h 2245" name="T3"/>
                <a:gd fmla="*/ 2068 w 2541" name="T4"/>
                <a:gd fmla="*/ 518 h 2245" name="T5"/>
                <a:gd fmla="*/ 2068 w 2541" name="T6"/>
                <a:gd fmla="*/ 0 h 2245" name="T7"/>
                <a:gd fmla="*/ 1550 w 2541" name="T8"/>
                <a:gd fmla="*/ 0 h 2245" name="T9"/>
                <a:gd fmla="*/ 0 w 2541" name="T10"/>
                <a:gd fmla="*/ 1145 h 2245" name="T11"/>
                <a:gd fmla="*/ 0 w 2541" name="T12"/>
                <a:gd fmla="*/ 2139 h 2245" name="T13"/>
                <a:gd fmla="*/ 0 60000 65536" name="T14"/>
                <a:gd fmla="*/ 0 60000 65536" name="T15"/>
                <a:gd fmla="*/ 0 60000 65536" name="T16"/>
                <a:gd fmla="*/ 0 60000 65536" name="T17"/>
                <a:gd fmla="*/ 0 60000 65536" name="T18"/>
                <a:gd fmla="*/ 0 60000 65536" name="T19"/>
                <a:gd fmla="*/ 0 60000 65536" name="T20"/>
              </a:gdLst>
              <a:ahLst/>
              <a:cxnLst>
                <a:cxn ang="T14">
                  <a:pos x="T0" y="T1"/>
                </a:cxn>
                <a:cxn ang="T15">
                  <a:pos x="T2" y="T3"/>
                </a:cxn>
                <a:cxn ang="T16">
                  <a:pos x="T4" y="T5"/>
                </a:cxn>
                <a:cxn ang="T17">
                  <a:pos x="T6" y="T7"/>
                </a:cxn>
                <a:cxn ang="T18">
                  <a:pos x="T8" y="T9"/>
                </a:cxn>
                <a:cxn ang="T19">
                  <a:pos x="T10" y="T11"/>
                </a:cxn>
                <a:cxn ang="T20">
                  <a:pos x="T12" y="T13"/>
                </a:cxn>
              </a:cxnLst>
              <a:rect b="b" l="0" r="r" t="0"/>
              <a:pathLst>
                <a:path h="2245" w="2541">
                  <a:moveTo>
                    <a:pt x="0" y="2245"/>
                  </a:moveTo>
                  <a:lnTo>
                    <a:pt x="1269" y="2245"/>
                  </a:lnTo>
                  <a:lnTo>
                    <a:pt x="2541" y="544"/>
                  </a:lnTo>
                  <a:lnTo>
                    <a:pt x="2541" y="0"/>
                  </a:lnTo>
                  <a:lnTo>
                    <a:pt x="1905" y="0"/>
                  </a:lnTo>
                  <a:lnTo>
                    <a:pt x="0" y="1202"/>
                  </a:lnTo>
                  <a:lnTo>
                    <a:pt x="0" y="2245"/>
                  </a:lnTo>
                  <a:close/>
                </a:path>
              </a:pathLst>
            </a:custGeom>
            <a:solidFill>
              <a:srgbClr val="FF0000"/>
            </a:solidFill>
            <a:ln w="0">
              <a:solidFill>
                <a:srgbClr val="000000"/>
              </a:solidFill>
              <a:prstDash val="solid"/>
              <a:round/>
              <a:headEnd/>
              <a:tailEnd/>
            </a:ln>
          </p:spPr>
          <p:txBody>
            <a:bodyPr/>
            <a:lstStyle/>
            <a:p>
              <a:pPr defTabSz="1219170" fontAlgn="base">
                <a:spcBef>
                  <a:spcPct val="0"/>
                </a:spcBef>
                <a:spcAft>
                  <a:spcPct val="0"/>
                </a:spcAft>
              </a:pPr>
              <a:endParaRPr lang="en-US" sz="2400">
                <a:solidFill>
                  <a:srgbClr val="000000"/>
                </a:solidFill>
                <a:latin charset="0" pitchFamily="34" typeface="Arial"/>
                <a:cs typeface="Arial"/>
              </a:endParaRPr>
            </a:p>
          </p:txBody>
        </p:sp>
        <p:sp>
          <p:nvSpPr>
            <p:cNvPr id="35852" name="Text Box 8"/>
            <p:cNvSpPr txBox="1">
              <a:spLocks noChangeArrowheads="1"/>
            </p:cNvSpPr>
            <p:nvPr/>
          </p:nvSpPr>
          <p:spPr bwMode="auto">
            <a:xfrm>
              <a:off x="1587" y="3421"/>
              <a:ext cx="984" cy="1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wrap="square">
              <a:spAutoFit/>
            </a:bodyPr>
            <a:lstStyle>
              <a:lvl1pPr algn="ctr">
                <a:defRPr sz="1000">
                  <a:solidFill>
                    <a:schemeClr val="tx1"/>
                  </a:solidFill>
                  <a:latin charset="0" panose="02020603050405020304" pitchFamily="18" typeface="Times New Roman"/>
                </a:defRPr>
              </a:lvl1pPr>
              <a:lvl2pPr algn="ctr" indent="-285750" marL="742950">
                <a:defRPr sz="1000">
                  <a:solidFill>
                    <a:schemeClr val="tx1"/>
                  </a:solidFill>
                  <a:latin charset="0" panose="02020603050405020304" pitchFamily="18" typeface="Times New Roman"/>
                </a:defRPr>
              </a:lvl2pPr>
              <a:lvl3pPr algn="ctr" indent="-228600" marL="1143000">
                <a:defRPr sz="1000">
                  <a:solidFill>
                    <a:schemeClr val="tx1"/>
                  </a:solidFill>
                  <a:latin charset="0" panose="02020603050405020304" pitchFamily="18" typeface="Times New Roman"/>
                </a:defRPr>
              </a:lvl3pPr>
              <a:lvl4pPr algn="ctr" indent="-228600" marL="1600200">
                <a:defRPr sz="1000">
                  <a:solidFill>
                    <a:schemeClr val="tx1"/>
                  </a:solidFill>
                  <a:latin charset="0" panose="02020603050405020304" pitchFamily="18" typeface="Times New Roman"/>
                </a:defRPr>
              </a:lvl4pPr>
              <a:lvl5pPr algn="ctr" indent="-228600" marL="2057400">
                <a:defRPr sz="1000">
                  <a:solidFill>
                    <a:schemeClr val="tx1"/>
                  </a:solidFill>
                  <a:latin charset="0" panose="02020603050405020304" pitchFamily="18" typeface="Times New Roman"/>
                </a:defRPr>
              </a:lvl5pPr>
              <a:lvl6pPr algn="ctr" eaLnBrk="0" fontAlgn="base" hangingPunct="0" indent="-228600" marL="2514600">
                <a:spcBef>
                  <a:spcPct val="0"/>
                </a:spcBef>
                <a:spcAft>
                  <a:spcPct val="0"/>
                </a:spcAft>
                <a:defRPr sz="1000">
                  <a:solidFill>
                    <a:schemeClr val="tx1"/>
                  </a:solidFill>
                  <a:latin charset="0" panose="02020603050405020304" pitchFamily="18" typeface="Times New Roman"/>
                </a:defRPr>
              </a:lvl6pPr>
              <a:lvl7pPr algn="ctr" eaLnBrk="0" fontAlgn="base" hangingPunct="0" indent="-228600" marL="2971800">
                <a:spcBef>
                  <a:spcPct val="0"/>
                </a:spcBef>
                <a:spcAft>
                  <a:spcPct val="0"/>
                </a:spcAft>
                <a:defRPr sz="1000">
                  <a:solidFill>
                    <a:schemeClr val="tx1"/>
                  </a:solidFill>
                  <a:latin charset="0" panose="02020603050405020304" pitchFamily="18" typeface="Times New Roman"/>
                </a:defRPr>
              </a:lvl7pPr>
              <a:lvl8pPr algn="ctr" eaLnBrk="0" fontAlgn="base" hangingPunct="0" indent="-228600" marL="3429000">
                <a:spcBef>
                  <a:spcPct val="0"/>
                </a:spcBef>
                <a:spcAft>
                  <a:spcPct val="0"/>
                </a:spcAft>
                <a:defRPr sz="1000">
                  <a:solidFill>
                    <a:schemeClr val="tx1"/>
                  </a:solidFill>
                  <a:latin charset="0" panose="02020603050405020304" pitchFamily="18" typeface="Times New Roman"/>
                </a:defRPr>
              </a:lvl8pPr>
              <a:lvl9pPr algn="ctr" eaLnBrk="0" fontAlgn="base" hangingPunct="0" indent="-228600" marL="3886200">
                <a:spcBef>
                  <a:spcPct val="0"/>
                </a:spcBef>
                <a:spcAft>
                  <a:spcPct val="0"/>
                </a:spcAft>
                <a:defRPr sz="1000">
                  <a:solidFill>
                    <a:schemeClr val="tx1"/>
                  </a:solidFill>
                  <a:latin charset="0" panose="02020603050405020304" pitchFamily="18" typeface="Times New Roman"/>
                </a:defRPr>
              </a:lvl9pPr>
            </a:lstStyle>
            <a:p>
              <a:pPr defTabSz="1219170" fontAlgn="base">
                <a:spcBef>
                  <a:spcPct val="0"/>
                </a:spcBef>
                <a:spcAft>
                  <a:spcPct val="0"/>
                </a:spcAft>
              </a:pPr>
              <a:r>
                <a:rPr b="1" dirty="0" lang="en-US" sz="1867">
                  <a:solidFill>
                    <a:srgbClr val="000000"/>
                  </a:solidFill>
                  <a:latin charset="0" panose="020B0604030504040204" pitchFamily="34" typeface="Tahoma"/>
                  <a:cs typeface="Arial"/>
                </a:rPr>
                <a:t>Gel diffusion</a:t>
              </a:r>
            </a:p>
          </p:txBody>
        </p:sp>
        <p:sp>
          <p:nvSpPr>
            <p:cNvPr id="35853" name="Text Box 9"/>
            <p:cNvSpPr txBox="1">
              <a:spLocks noChangeArrowheads="1"/>
            </p:cNvSpPr>
            <p:nvPr/>
          </p:nvSpPr>
          <p:spPr bwMode="auto">
            <a:xfrm>
              <a:off x="2038" y="2721"/>
              <a:ext cx="1041" cy="1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wrap="none">
              <a:spAutoFit/>
            </a:bodyPr>
            <a:lstStyle>
              <a:lvl1pPr algn="ctr">
                <a:defRPr sz="1000">
                  <a:solidFill>
                    <a:schemeClr val="tx1"/>
                  </a:solidFill>
                  <a:latin charset="0" panose="02020603050405020304" pitchFamily="18" typeface="Times New Roman"/>
                </a:defRPr>
              </a:lvl1pPr>
              <a:lvl2pPr algn="ctr" indent="-285750" marL="742950">
                <a:defRPr sz="1000">
                  <a:solidFill>
                    <a:schemeClr val="tx1"/>
                  </a:solidFill>
                  <a:latin charset="0" panose="02020603050405020304" pitchFamily="18" typeface="Times New Roman"/>
                </a:defRPr>
              </a:lvl2pPr>
              <a:lvl3pPr algn="ctr" indent="-228600" marL="1143000">
                <a:defRPr sz="1000">
                  <a:solidFill>
                    <a:schemeClr val="tx1"/>
                  </a:solidFill>
                  <a:latin charset="0" panose="02020603050405020304" pitchFamily="18" typeface="Times New Roman"/>
                </a:defRPr>
              </a:lvl3pPr>
              <a:lvl4pPr algn="ctr" indent="-228600" marL="1600200">
                <a:defRPr sz="1000">
                  <a:solidFill>
                    <a:schemeClr val="tx1"/>
                  </a:solidFill>
                  <a:latin charset="0" panose="02020603050405020304" pitchFamily="18" typeface="Times New Roman"/>
                </a:defRPr>
              </a:lvl4pPr>
              <a:lvl5pPr algn="ctr" indent="-228600" marL="2057400">
                <a:defRPr sz="1000">
                  <a:solidFill>
                    <a:schemeClr val="tx1"/>
                  </a:solidFill>
                  <a:latin charset="0" panose="02020603050405020304" pitchFamily="18" typeface="Times New Roman"/>
                </a:defRPr>
              </a:lvl5pPr>
              <a:lvl6pPr algn="ctr" eaLnBrk="0" fontAlgn="base" hangingPunct="0" indent="-228600" marL="2514600">
                <a:spcBef>
                  <a:spcPct val="0"/>
                </a:spcBef>
                <a:spcAft>
                  <a:spcPct val="0"/>
                </a:spcAft>
                <a:defRPr sz="1000">
                  <a:solidFill>
                    <a:schemeClr val="tx1"/>
                  </a:solidFill>
                  <a:latin charset="0" panose="02020603050405020304" pitchFamily="18" typeface="Times New Roman"/>
                </a:defRPr>
              </a:lvl6pPr>
              <a:lvl7pPr algn="ctr" eaLnBrk="0" fontAlgn="base" hangingPunct="0" indent="-228600" marL="2971800">
                <a:spcBef>
                  <a:spcPct val="0"/>
                </a:spcBef>
                <a:spcAft>
                  <a:spcPct val="0"/>
                </a:spcAft>
                <a:defRPr sz="1000">
                  <a:solidFill>
                    <a:schemeClr val="tx1"/>
                  </a:solidFill>
                  <a:latin charset="0" panose="02020603050405020304" pitchFamily="18" typeface="Times New Roman"/>
                </a:defRPr>
              </a:lvl7pPr>
              <a:lvl8pPr algn="ctr" eaLnBrk="0" fontAlgn="base" hangingPunct="0" indent="-228600" marL="3429000">
                <a:spcBef>
                  <a:spcPct val="0"/>
                </a:spcBef>
                <a:spcAft>
                  <a:spcPct val="0"/>
                </a:spcAft>
                <a:defRPr sz="1000">
                  <a:solidFill>
                    <a:schemeClr val="tx1"/>
                  </a:solidFill>
                  <a:latin charset="0" panose="02020603050405020304" pitchFamily="18" typeface="Times New Roman"/>
                </a:defRPr>
              </a:lvl8pPr>
              <a:lvl9pPr algn="ctr" eaLnBrk="0" fontAlgn="base" hangingPunct="0" indent="-228600" marL="3886200">
                <a:spcBef>
                  <a:spcPct val="0"/>
                </a:spcBef>
                <a:spcAft>
                  <a:spcPct val="0"/>
                </a:spcAft>
                <a:defRPr sz="1000">
                  <a:solidFill>
                    <a:schemeClr val="tx1"/>
                  </a:solidFill>
                  <a:latin charset="0" panose="02020603050405020304" pitchFamily="18" typeface="Times New Roman"/>
                </a:defRPr>
              </a:lvl9pPr>
            </a:lstStyle>
            <a:p>
              <a:pPr defTabSz="1219170" fontAlgn="base">
                <a:spcBef>
                  <a:spcPct val="0"/>
                </a:spcBef>
                <a:spcAft>
                  <a:spcPct val="0"/>
                </a:spcAft>
              </a:pPr>
              <a:r>
                <a:rPr b="1" lang="en-US" sz="1867">
                  <a:solidFill>
                    <a:srgbClr val="000000"/>
                  </a:solidFill>
                  <a:latin charset="0" panose="020B0604030504040204" pitchFamily="34" typeface="Tahoma"/>
                  <a:cs typeface="Arial"/>
                </a:rPr>
                <a:t>Film Diffusion</a:t>
              </a:r>
            </a:p>
          </p:txBody>
        </p:sp>
        <p:sp>
          <p:nvSpPr>
            <p:cNvPr id="35854" name="Text Box 10"/>
            <p:cNvSpPr txBox="1">
              <a:spLocks noChangeArrowheads="1"/>
            </p:cNvSpPr>
            <p:nvPr/>
          </p:nvSpPr>
          <p:spPr bwMode="auto">
            <a:xfrm>
              <a:off x="2756" y="1941"/>
              <a:ext cx="961" cy="32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wrap="none">
              <a:spAutoFit/>
            </a:bodyPr>
            <a:lstStyle>
              <a:lvl1pPr algn="ctr">
                <a:defRPr sz="1000">
                  <a:solidFill>
                    <a:schemeClr val="tx1"/>
                  </a:solidFill>
                  <a:latin charset="0" panose="02020603050405020304" pitchFamily="18" typeface="Times New Roman"/>
                </a:defRPr>
              </a:lvl1pPr>
              <a:lvl2pPr algn="ctr" indent="-285750" marL="742950">
                <a:defRPr sz="1000">
                  <a:solidFill>
                    <a:schemeClr val="tx1"/>
                  </a:solidFill>
                  <a:latin charset="0" panose="02020603050405020304" pitchFamily="18" typeface="Times New Roman"/>
                </a:defRPr>
              </a:lvl2pPr>
              <a:lvl3pPr algn="ctr" indent="-228600" marL="1143000">
                <a:defRPr sz="1000">
                  <a:solidFill>
                    <a:schemeClr val="tx1"/>
                  </a:solidFill>
                  <a:latin charset="0" panose="02020603050405020304" pitchFamily="18" typeface="Times New Roman"/>
                </a:defRPr>
              </a:lvl3pPr>
              <a:lvl4pPr algn="ctr" indent="-228600" marL="1600200">
                <a:defRPr sz="1000">
                  <a:solidFill>
                    <a:schemeClr val="tx1"/>
                  </a:solidFill>
                  <a:latin charset="0" panose="02020603050405020304" pitchFamily="18" typeface="Times New Roman"/>
                </a:defRPr>
              </a:lvl4pPr>
              <a:lvl5pPr algn="ctr" indent="-228600" marL="2057400">
                <a:defRPr sz="1000">
                  <a:solidFill>
                    <a:schemeClr val="tx1"/>
                  </a:solidFill>
                  <a:latin charset="0" panose="02020603050405020304" pitchFamily="18" typeface="Times New Roman"/>
                </a:defRPr>
              </a:lvl5pPr>
              <a:lvl6pPr algn="ctr" eaLnBrk="0" fontAlgn="base" hangingPunct="0" indent="-228600" marL="2514600">
                <a:spcBef>
                  <a:spcPct val="0"/>
                </a:spcBef>
                <a:spcAft>
                  <a:spcPct val="0"/>
                </a:spcAft>
                <a:defRPr sz="1000">
                  <a:solidFill>
                    <a:schemeClr val="tx1"/>
                  </a:solidFill>
                  <a:latin charset="0" panose="02020603050405020304" pitchFamily="18" typeface="Times New Roman"/>
                </a:defRPr>
              </a:lvl6pPr>
              <a:lvl7pPr algn="ctr" eaLnBrk="0" fontAlgn="base" hangingPunct="0" indent="-228600" marL="2971800">
                <a:spcBef>
                  <a:spcPct val="0"/>
                </a:spcBef>
                <a:spcAft>
                  <a:spcPct val="0"/>
                </a:spcAft>
                <a:defRPr sz="1000">
                  <a:solidFill>
                    <a:schemeClr val="tx1"/>
                  </a:solidFill>
                  <a:latin charset="0" panose="02020603050405020304" pitchFamily="18" typeface="Times New Roman"/>
                </a:defRPr>
              </a:lvl7pPr>
              <a:lvl8pPr algn="ctr" eaLnBrk="0" fontAlgn="base" hangingPunct="0" indent="-228600" marL="3429000">
                <a:spcBef>
                  <a:spcPct val="0"/>
                </a:spcBef>
                <a:spcAft>
                  <a:spcPct val="0"/>
                </a:spcAft>
                <a:defRPr sz="1000">
                  <a:solidFill>
                    <a:schemeClr val="tx1"/>
                  </a:solidFill>
                  <a:latin charset="0" panose="02020603050405020304" pitchFamily="18" typeface="Times New Roman"/>
                </a:defRPr>
              </a:lvl8pPr>
              <a:lvl9pPr algn="ctr" eaLnBrk="0" fontAlgn="base" hangingPunct="0" indent="-228600" marL="3886200">
                <a:spcBef>
                  <a:spcPct val="0"/>
                </a:spcBef>
                <a:spcAft>
                  <a:spcPct val="0"/>
                </a:spcAft>
                <a:defRPr sz="1000">
                  <a:solidFill>
                    <a:schemeClr val="tx1"/>
                  </a:solidFill>
                  <a:latin charset="0" panose="02020603050405020304" pitchFamily="18" typeface="Times New Roman"/>
                </a:defRPr>
              </a:lvl9pPr>
            </a:lstStyle>
            <a:p>
              <a:pPr defTabSz="1219170" fontAlgn="base">
                <a:spcBef>
                  <a:spcPct val="0"/>
                </a:spcBef>
                <a:spcAft>
                  <a:spcPct val="0"/>
                </a:spcAft>
              </a:pPr>
              <a:r>
                <a:rPr b="1" dirty="0" err="1" lang="en-US" sz="1867">
                  <a:solidFill>
                    <a:srgbClr val="000000"/>
                  </a:solidFill>
                  <a:latin charset="0" panose="020B0604030504040204" pitchFamily="34" typeface="Tahoma"/>
                  <a:cs typeface="Arial"/>
                </a:rPr>
                <a:t>Intraparticle</a:t>
              </a:r>
              <a:endParaRPr b="1" dirty="0" lang="en-US" sz="1867">
                <a:solidFill>
                  <a:srgbClr val="000000"/>
                </a:solidFill>
                <a:latin charset="0" panose="020B0604030504040204" pitchFamily="34" typeface="Tahoma"/>
                <a:cs typeface="Arial"/>
              </a:endParaRPr>
            </a:p>
            <a:p>
              <a:pPr defTabSz="1219170" fontAlgn="base">
                <a:spcBef>
                  <a:spcPct val="0"/>
                </a:spcBef>
                <a:spcAft>
                  <a:spcPct val="0"/>
                </a:spcAft>
              </a:pPr>
              <a:r>
                <a:rPr b="1" dirty="0" lang="en-US" sz="1867">
                  <a:solidFill>
                    <a:srgbClr val="000000"/>
                  </a:solidFill>
                  <a:latin charset="0" panose="020B0604030504040204" pitchFamily="34" typeface="Tahoma"/>
                  <a:cs typeface="Arial"/>
                </a:rPr>
                <a:t> Diffusion</a:t>
              </a:r>
            </a:p>
          </p:txBody>
        </p:sp>
        <p:sp>
          <p:nvSpPr>
            <p:cNvPr id="35855" name="Text Box 11"/>
            <p:cNvSpPr txBox="1">
              <a:spLocks noChangeArrowheads="1"/>
            </p:cNvSpPr>
            <p:nvPr/>
          </p:nvSpPr>
          <p:spPr bwMode="auto">
            <a:xfrm>
              <a:off x="2856" y="1872"/>
              <a:ext cx="1237" cy="75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wrap="square">
              <a:spAutoFit/>
            </a:bodyPr>
            <a:lstStyle>
              <a:lvl1pPr algn="ctr">
                <a:defRPr sz="1000">
                  <a:solidFill>
                    <a:schemeClr val="tx1"/>
                  </a:solidFill>
                  <a:latin charset="0" panose="02020603050405020304" pitchFamily="18" typeface="Times New Roman"/>
                </a:defRPr>
              </a:lvl1pPr>
              <a:lvl2pPr algn="ctr" indent="-285750" marL="742950">
                <a:defRPr sz="1000">
                  <a:solidFill>
                    <a:schemeClr val="tx1"/>
                  </a:solidFill>
                  <a:latin charset="0" panose="02020603050405020304" pitchFamily="18" typeface="Times New Roman"/>
                </a:defRPr>
              </a:lvl2pPr>
              <a:lvl3pPr algn="ctr" indent="-228600" marL="1143000">
                <a:defRPr sz="1000">
                  <a:solidFill>
                    <a:schemeClr val="tx1"/>
                  </a:solidFill>
                  <a:latin charset="0" panose="02020603050405020304" pitchFamily="18" typeface="Times New Roman"/>
                </a:defRPr>
              </a:lvl3pPr>
              <a:lvl4pPr algn="ctr" indent="-228600" marL="1600200">
                <a:defRPr sz="1000">
                  <a:solidFill>
                    <a:schemeClr val="tx1"/>
                  </a:solidFill>
                  <a:latin charset="0" panose="02020603050405020304" pitchFamily="18" typeface="Times New Roman"/>
                </a:defRPr>
              </a:lvl4pPr>
              <a:lvl5pPr algn="ctr" indent="-228600" marL="2057400">
                <a:defRPr sz="1000">
                  <a:solidFill>
                    <a:schemeClr val="tx1"/>
                  </a:solidFill>
                  <a:latin charset="0" panose="02020603050405020304" pitchFamily="18" typeface="Times New Roman"/>
                </a:defRPr>
              </a:lvl5pPr>
              <a:lvl6pPr algn="ctr" eaLnBrk="0" fontAlgn="base" hangingPunct="0" indent="-228600" marL="2514600">
                <a:spcBef>
                  <a:spcPct val="0"/>
                </a:spcBef>
                <a:spcAft>
                  <a:spcPct val="0"/>
                </a:spcAft>
                <a:defRPr sz="1000">
                  <a:solidFill>
                    <a:schemeClr val="tx1"/>
                  </a:solidFill>
                  <a:latin charset="0" panose="02020603050405020304" pitchFamily="18" typeface="Times New Roman"/>
                </a:defRPr>
              </a:lvl6pPr>
              <a:lvl7pPr algn="ctr" eaLnBrk="0" fontAlgn="base" hangingPunct="0" indent="-228600" marL="2971800">
                <a:spcBef>
                  <a:spcPct val="0"/>
                </a:spcBef>
                <a:spcAft>
                  <a:spcPct val="0"/>
                </a:spcAft>
                <a:defRPr sz="1000">
                  <a:solidFill>
                    <a:schemeClr val="tx1"/>
                  </a:solidFill>
                  <a:latin charset="0" panose="02020603050405020304" pitchFamily="18" typeface="Times New Roman"/>
                </a:defRPr>
              </a:lvl7pPr>
              <a:lvl8pPr algn="ctr" eaLnBrk="0" fontAlgn="base" hangingPunct="0" indent="-228600" marL="3429000">
                <a:spcBef>
                  <a:spcPct val="0"/>
                </a:spcBef>
                <a:spcAft>
                  <a:spcPct val="0"/>
                </a:spcAft>
                <a:defRPr sz="1000">
                  <a:solidFill>
                    <a:schemeClr val="tx1"/>
                  </a:solidFill>
                  <a:latin charset="0" panose="02020603050405020304" pitchFamily="18" typeface="Times New Roman"/>
                </a:defRPr>
              </a:lvl8pPr>
              <a:lvl9pPr algn="ctr" eaLnBrk="0" fontAlgn="base" hangingPunct="0" indent="-228600" marL="3886200">
                <a:spcBef>
                  <a:spcPct val="0"/>
                </a:spcBef>
                <a:spcAft>
                  <a:spcPct val="0"/>
                </a:spcAft>
                <a:defRPr sz="1000">
                  <a:solidFill>
                    <a:schemeClr val="tx1"/>
                  </a:solidFill>
                  <a:latin charset="0" panose="02020603050405020304" pitchFamily="18" typeface="Times New Roman"/>
                </a:defRPr>
              </a:lvl9pPr>
            </a:lstStyle>
            <a:p>
              <a:pPr algn="r" defTabSz="1219170" fontAlgn="base">
                <a:spcBef>
                  <a:spcPct val="0"/>
                </a:spcBef>
                <a:spcAft>
                  <a:spcPct val="0"/>
                </a:spcAft>
              </a:pPr>
              <a:r>
                <a:rPr b="1" dirty="0" lang="en-US" sz="1867">
                  <a:solidFill>
                    <a:srgbClr val="008000"/>
                  </a:solidFill>
                  <a:latin charset="0" panose="020B0604030504040204" pitchFamily="34" typeface="Tahoma"/>
                  <a:cs typeface="Arial"/>
                </a:rPr>
                <a:t>Tray</a:t>
              </a:r>
            </a:p>
            <a:p>
              <a:pPr algn="r" defTabSz="1219170" fontAlgn="base">
                <a:spcBef>
                  <a:spcPct val="0"/>
                </a:spcBef>
                <a:spcAft>
                  <a:spcPct val="0"/>
                </a:spcAft>
              </a:pPr>
              <a:r>
                <a:rPr b="1" dirty="0" lang="en-US" sz="1867">
                  <a:solidFill>
                    <a:srgbClr val="008000"/>
                  </a:solidFill>
                  <a:latin charset="0" panose="020B0604030504040204" pitchFamily="34" typeface="Tahoma"/>
                  <a:cs typeface="Arial"/>
                </a:rPr>
                <a:t>and</a:t>
              </a:r>
            </a:p>
            <a:p>
              <a:pPr algn="r" defTabSz="1219170" fontAlgn="base">
                <a:spcBef>
                  <a:spcPct val="0"/>
                </a:spcBef>
                <a:spcAft>
                  <a:spcPct val="0"/>
                </a:spcAft>
              </a:pPr>
              <a:r>
                <a:rPr b="1" dirty="0" lang="en-US" sz="1867">
                  <a:solidFill>
                    <a:srgbClr val="008000"/>
                  </a:solidFill>
                  <a:latin charset="0" panose="020B0604030504040204" pitchFamily="34" typeface="Tahoma"/>
                  <a:cs typeface="Arial"/>
                </a:rPr>
                <a:t>packed </a:t>
              </a:r>
            </a:p>
            <a:p>
              <a:pPr algn="r" defTabSz="1219170" fontAlgn="base">
                <a:spcBef>
                  <a:spcPct val="0"/>
                </a:spcBef>
                <a:spcAft>
                  <a:spcPct val="0"/>
                </a:spcAft>
              </a:pPr>
              <a:r>
                <a:rPr b="1" dirty="0" lang="en-US" sz="1867">
                  <a:solidFill>
                    <a:srgbClr val="008000"/>
                  </a:solidFill>
                  <a:latin charset="0" panose="020B0604030504040204" pitchFamily="34" typeface="Tahoma"/>
                  <a:cs typeface="Arial"/>
                </a:rPr>
                <a:t>column</a:t>
              </a:r>
            </a:p>
            <a:p>
              <a:pPr algn="r" defTabSz="1219170" fontAlgn="base">
                <a:spcBef>
                  <a:spcPct val="0"/>
                </a:spcBef>
                <a:spcAft>
                  <a:spcPct val="0"/>
                </a:spcAft>
              </a:pPr>
              <a:r>
                <a:rPr b="1" dirty="0" lang="en-US" sz="1867">
                  <a:solidFill>
                    <a:srgbClr val="008000"/>
                  </a:solidFill>
                  <a:latin charset="0" panose="020B0604030504040204" pitchFamily="34" typeface="Tahoma"/>
                  <a:cs typeface="Arial"/>
                </a:rPr>
                <a:t>hydrodynamics</a:t>
              </a:r>
              <a:endParaRPr b="1" dirty="0" lang="en-US" sz="1600">
                <a:solidFill>
                  <a:srgbClr val="008000"/>
                </a:solidFill>
                <a:latin charset="0" panose="020B0604030504040204" pitchFamily="34" typeface="Tahoma"/>
                <a:cs typeface="Arial"/>
              </a:endParaRPr>
            </a:p>
          </p:txBody>
        </p:sp>
        <p:sp>
          <p:nvSpPr>
            <p:cNvPr id="35856" name="Text Box 12"/>
            <p:cNvSpPr txBox="1">
              <a:spLocks noChangeArrowheads="1"/>
            </p:cNvSpPr>
            <p:nvPr/>
          </p:nvSpPr>
          <p:spPr bwMode="auto">
            <a:xfrm>
              <a:off x="3208" y="790"/>
              <a:ext cx="1322" cy="46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wrap="none">
              <a:spAutoFit/>
            </a:bodyPr>
            <a:lstStyle>
              <a:lvl1pPr algn="ctr">
                <a:defRPr sz="1000">
                  <a:solidFill>
                    <a:schemeClr val="tx1"/>
                  </a:solidFill>
                  <a:latin charset="0" panose="02020603050405020304" pitchFamily="18" typeface="Times New Roman"/>
                </a:defRPr>
              </a:lvl1pPr>
              <a:lvl2pPr algn="ctr" indent="-285750" marL="742950">
                <a:defRPr sz="1000">
                  <a:solidFill>
                    <a:schemeClr val="tx1"/>
                  </a:solidFill>
                  <a:latin charset="0" panose="02020603050405020304" pitchFamily="18" typeface="Times New Roman"/>
                </a:defRPr>
              </a:lvl2pPr>
              <a:lvl3pPr algn="ctr" indent="-228600" marL="1143000">
                <a:defRPr sz="1000">
                  <a:solidFill>
                    <a:schemeClr val="tx1"/>
                  </a:solidFill>
                  <a:latin charset="0" panose="02020603050405020304" pitchFamily="18" typeface="Times New Roman"/>
                </a:defRPr>
              </a:lvl3pPr>
              <a:lvl4pPr algn="ctr" indent="-228600" marL="1600200">
                <a:defRPr sz="1000">
                  <a:solidFill>
                    <a:schemeClr val="tx1"/>
                  </a:solidFill>
                  <a:latin charset="0" panose="02020603050405020304" pitchFamily="18" typeface="Times New Roman"/>
                </a:defRPr>
              </a:lvl4pPr>
              <a:lvl5pPr algn="ctr" indent="-228600" marL="2057400">
                <a:defRPr sz="1000">
                  <a:solidFill>
                    <a:schemeClr val="tx1"/>
                  </a:solidFill>
                  <a:latin charset="0" panose="02020603050405020304" pitchFamily="18" typeface="Times New Roman"/>
                </a:defRPr>
              </a:lvl5pPr>
              <a:lvl6pPr algn="ctr" eaLnBrk="0" fontAlgn="base" hangingPunct="0" indent="-228600" marL="2514600">
                <a:spcBef>
                  <a:spcPct val="0"/>
                </a:spcBef>
                <a:spcAft>
                  <a:spcPct val="0"/>
                </a:spcAft>
                <a:defRPr sz="1000">
                  <a:solidFill>
                    <a:schemeClr val="tx1"/>
                  </a:solidFill>
                  <a:latin charset="0" panose="02020603050405020304" pitchFamily="18" typeface="Times New Roman"/>
                </a:defRPr>
              </a:lvl6pPr>
              <a:lvl7pPr algn="ctr" eaLnBrk="0" fontAlgn="base" hangingPunct="0" indent="-228600" marL="2971800">
                <a:spcBef>
                  <a:spcPct val="0"/>
                </a:spcBef>
                <a:spcAft>
                  <a:spcPct val="0"/>
                </a:spcAft>
                <a:defRPr sz="1000">
                  <a:solidFill>
                    <a:schemeClr val="tx1"/>
                  </a:solidFill>
                  <a:latin charset="0" panose="02020603050405020304" pitchFamily="18" typeface="Times New Roman"/>
                </a:defRPr>
              </a:lvl7pPr>
              <a:lvl8pPr algn="ctr" eaLnBrk="0" fontAlgn="base" hangingPunct="0" indent="-228600" marL="3429000">
                <a:spcBef>
                  <a:spcPct val="0"/>
                </a:spcBef>
                <a:spcAft>
                  <a:spcPct val="0"/>
                </a:spcAft>
                <a:defRPr sz="1000">
                  <a:solidFill>
                    <a:schemeClr val="tx1"/>
                  </a:solidFill>
                  <a:latin charset="0" panose="02020603050405020304" pitchFamily="18" typeface="Times New Roman"/>
                </a:defRPr>
              </a:lvl8pPr>
              <a:lvl9pPr algn="ctr" eaLnBrk="0" fontAlgn="base" hangingPunct="0" indent="-228600" marL="3886200">
                <a:spcBef>
                  <a:spcPct val="0"/>
                </a:spcBef>
                <a:spcAft>
                  <a:spcPct val="0"/>
                </a:spcAft>
                <a:defRPr sz="1000">
                  <a:solidFill>
                    <a:schemeClr val="tx1"/>
                  </a:solidFill>
                  <a:latin charset="0" panose="02020603050405020304" pitchFamily="18" typeface="Times New Roman"/>
                </a:defRPr>
              </a:lvl9pPr>
            </a:lstStyle>
            <a:p>
              <a:pPr defTabSz="1219170" fontAlgn="base">
                <a:spcBef>
                  <a:spcPct val="0"/>
                </a:spcBef>
                <a:spcAft>
                  <a:spcPct val="0"/>
                </a:spcAft>
              </a:pPr>
              <a:r>
                <a:rPr b="1" lang="en-US" sz="1867">
                  <a:solidFill>
                    <a:srgbClr val="000000"/>
                  </a:solidFill>
                  <a:latin charset="0" panose="020B0604030504040204" pitchFamily="34" typeface="Tahoma"/>
                  <a:cs typeface="Arial"/>
                </a:rPr>
                <a:t>Column</a:t>
              </a:r>
            </a:p>
            <a:p>
              <a:pPr defTabSz="1219170" fontAlgn="base">
                <a:spcBef>
                  <a:spcPct val="0"/>
                </a:spcBef>
                <a:spcAft>
                  <a:spcPct val="0"/>
                </a:spcAft>
              </a:pPr>
              <a:r>
                <a:rPr b="1" lang="en-US" sz="1867">
                  <a:solidFill>
                    <a:srgbClr val="000000"/>
                  </a:solidFill>
                  <a:latin charset="0" panose="020B0604030504040204" pitchFamily="34" typeface="Tahoma"/>
                  <a:cs typeface="Arial"/>
                </a:rPr>
                <a:t>Dynamics</a:t>
              </a:r>
            </a:p>
            <a:p>
              <a:pPr defTabSz="1219170" fontAlgn="base">
                <a:spcBef>
                  <a:spcPct val="0"/>
                </a:spcBef>
                <a:spcAft>
                  <a:spcPct val="0"/>
                </a:spcAft>
              </a:pPr>
              <a:r>
                <a:rPr b="1" lang="en-US" sz="1867">
                  <a:solidFill>
                    <a:srgbClr val="000000"/>
                  </a:solidFill>
                  <a:latin charset="0" panose="020B0604030504040204" pitchFamily="34" typeface="Tahoma"/>
                  <a:cs typeface="Arial"/>
                </a:rPr>
                <a:t>and Perturbations</a:t>
              </a:r>
            </a:p>
          </p:txBody>
        </p:sp>
        <p:sp>
          <p:nvSpPr>
            <p:cNvPr id="35857" name="Text Box 13"/>
            <p:cNvSpPr txBox="1">
              <a:spLocks noChangeArrowheads="1"/>
            </p:cNvSpPr>
            <p:nvPr/>
          </p:nvSpPr>
          <p:spPr bwMode="auto">
            <a:xfrm>
              <a:off x="1369" y="2355"/>
              <a:ext cx="254" cy="16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wrap="none">
              <a:spAutoFit/>
            </a:bodyPr>
            <a:lstStyle>
              <a:lvl1pPr algn="ctr">
                <a:defRPr sz="1000">
                  <a:solidFill>
                    <a:schemeClr val="tx1"/>
                  </a:solidFill>
                  <a:latin charset="0" panose="02020603050405020304" pitchFamily="18" typeface="Times New Roman"/>
                </a:defRPr>
              </a:lvl1pPr>
              <a:lvl2pPr algn="ctr" indent="-285750" marL="742950">
                <a:defRPr sz="1000">
                  <a:solidFill>
                    <a:schemeClr val="tx1"/>
                  </a:solidFill>
                  <a:latin charset="0" panose="02020603050405020304" pitchFamily="18" typeface="Times New Roman"/>
                </a:defRPr>
              </a:lvl2pPr>
              <a:lvl3pPr algn="ctr" indent="-228600" marL="1143000">
                <a:defRPr sz="1000">
                  <a:solidFill>
                    <a:schemeClr val="tx1"/>
                  </a:solidFill>
                  <a:latin charset="0" panose="02020603050405020304" pitchFamily="18" typeface="Times New Roman"/>
                </a:defRPr>
              </a:lvl3pPr>
              <a:lvl4pPr algn="ctr" indent="-228600" marL="1600200">
                <a:defRPr sz="1000">
                  <a:solidFill>
                    <a:schemeClr val="tx1"/>
                  </a:solidFill>
                  <a:latin charset="0" panose="02020603050405020304" pitchFamily="18" typeface="Times New Roman"/>
                </a:defRPr>
              </a:lvl4pPr>
              <a:lvl5pPr algn="ctr" indent="-228600" marL="2057400">
                <a:defRPr sz="1000">
                  <a:solidFill>
                    <a:schemeClr val="tx1"/>
                  </a:solidFill>
                  <a:latin charset="0" panose="02020603050405020304" pitchFamily="18" typeface="Times New Roman"/>
                </a:defRPr>
              </a:lvl5pPr>
              <a:lvl6pPr algn="ctr" eaLnBrk="0" fontAlgn="base" hangingPunct="0" indent="-228600" marL="2514600">
                <a:spcBef>
                  <a:spcPct val="0"/>
                </a:spcBef>
                <a:spcAft>
                  <a:spcPct val="0"/>
                </a:spcAft>
                <a:defRPr sz="1000">
                  <a:solidFill>
                    <a:schemeClr val="tx1"/>
                  </a:solidFill>
                  <a:latin charset="0" panose="02020603050405020304" pitchFamily="18" typeface="Times New Roman"/>
                </a:defRPr>
              </a:lvl6pPr>
              <a:lvl7pPr algn="ctr" eaLnBrk="0" fontAlgn="base" hangingPunct="0" indent="-228600" marL="2971800">
                <a:spcBef>
                  <a:spcPct val="0"/>
                </a:spcBef>
                <a:spcAft>
                  <a:spcPct val="0"/>
                </a:spcAft>
                <a:defRPr sz="1000">
                  <a:solidFill>
                    <a:schemeClr val="tx1"/>
                  </a:solidFill>
                  <a:latin charset="0" panose="02020603050405020304" pitchFamily="18" typeface="Times New Roman"/>
                </a:defRPr>
              </a:lvl7pPr>
              <a:lvl8pPr algn="ctr" eaLnBrk="0" fontAlgn="base" hangingPunct="0" indent="-228600" marL="3429000">
                <a:spcBef>
                  <a:spcPct val="0"/>
                </a:spcBef>
                <a:spcAft>
                  <a:spcPct val="0"/>
                </a:spcAft>
                <a:defRPr sz="1000">
                  <a:solidFill>
                    <a:schemeClr val="tx1"/>
                  </a:solidFill>
                  <a:latin charset="0" panose="02020603050405020304" pitchFamily="18" typeface="Times New Roman"/>
                </a:defRPr>
              </a:lvl8pPr>
              <a:lvl9pPr algn="ctr" eaLnBrk="0" fontAlgn="base" hangingPunct="0" indent="-228600" marL="3886200">
                <a:spcBef>
                  <a:spcPct val="0"/>
                </a:spcBef>
                <a:spcAft>
                  <a:spcPct val="0"/>
                </a:spcAft>
                <a:defRPr sz="1000">
                  <a:solidFill>
                    <a:schemeClr val="tx1"/>
                  </a:solidFill>
                  <a:latin charset="0" panose="02020603050405020304" pitchFamily="18" typeface="Times New Roman"/>
                </a:defRPr>
              </a:lvl9pPr>
            </a:lstStyle>
            <a:p>
              <a:pPr algn="r" defTabSz="1219170" fontAlgn="base">
                <a:spcBef>
                  <a:spcPct val="0"/>
                </a:spcBef>
                <a:spcAft>
                  <a:spcPct val="0"/>
                </a:spcAft>
              </a:pPr>
              <a:r>
                <a:rPr lang="en-US" sz="1600">
                  <a:solidFill>
                    <a:srgbClr val="000000"/>
                  </a:solidFill>
                  <a:latin charset="0" panose="020B0604030504040204" pitchFamily="34" typeface="Tahoma"/>
                  <a:cs typeface="Arial"/>
                </a:rPr>
                <a:t>1 s</a:t>
              </a:r>
            </a:p>
          </p:txBody>
        </p:sp>
        <p:sp>
          <p:nvSpPr>
            <p:cNvPr id="35858" name="Text Box 14"/>
            <p:cNvSpPr txBox="1">
              <a:spLocks noChangeArrowheads="1"/>
            </p:cNvSpPr>
            <p:nvPr/>
          </p:nvSpPr>
          <p:spPr bwMode="auto">
            <a:xfrm>
              <a:off x="1233" y="1542"/>
              <a:ext cx="390" cy="16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wrap="none">
              <a:spAutoFit/>
            </a:bodyPr>
            <a:lstStyle>
              <a:lvl1pPr algn="ctr">
                <a:defRPr sz="1000">
                  <a:solidFill>
                    <a:schemeClr val="tx1"/>
                  </a:solidFill>
                  <a:latin charset="0" panose="02020603050405020304" pitchFamily="18" typeface="Times New Roman"/>
                </a:defRPr>
              </a:lvl1pPr>
              <a:lvl2pPr algn="ctr" indent="-285750" marL="742950">
                <a:defRPr sz="1000">
                  <a:solidFill>
                    <a:schemeClr val="tx1"/>
                  </a:solidFill>
                  <a:latin charset="0" panose="02020603050405020304" pitchFamily="18" typeface="Times New Roman"/>
                </a:defRPr>
              </a:lvl2pPr>
              <a:lvl3pPr algn="ctr" indent="-228600" marL="1143000">
                <a:defRPr sz="1000">
                  <a:solidFill>
                    <a:schemeClr val="tx1"/>
                  </a:solidFill>
                  <a:latin charset="0" panose="02020603050405020304" pitchFamily="18" typeface="Times New Roman"/>
                </a:defRPr>
              </a:lvl3pPr>
              <a:lvl4pPr algn="ctr" indent="-228600" marL="1600200">
                <a:defRPr sz="1000">
                  <a:solidFill>
                    <a:schemeClr val="tx1"/>
                  </a:solidFill>
                  <a:latin charset="0" panose="02020603050405020304" pitchFamily="18" typeface="Times New Roman"/>
                </a:defRPr>
              </a:lvl4pPr>
              <a:lvl5pPr algn="ctr" indent="-228600" marL="2057400">
                <a:defRPr sz="1000">
                  <a:solidFill>
                    <a:schemeClr val="tx1"/>
                  </a:solidFill>
                  <a:latin charset="0" panose="02020603050405020304" pitchFamily="18" typeface="Times New Roman"/>
                </a:defRPr>
              </a:lvl5pPr>
              <a:lvl6pPr algn="ctr" eaLnBrk="0" fontAlgn="base" hangingPunct="0" indent="-228600" marL="2514600">
                <a:spcBef>
                  <a:spcPct val="0"/>
                </a:spcBef>
                <a:spcAft>
                  <a:spcPct val="0"/>
                </a:spcAft>
                <a:defRPr sz="1000">
                  <a:solidFill>
                    <a:schemeClr val="tx1"/>
                  </a:solidFill>
                  <a:latin charset="0" panose="02020603050405020304" pitchFamily="18" typeface="Times New Roman"/>
                </a:defRPr>
              </a:lvl6pPr>
              <a:lvl7pPr algn="ctr" eaLnBrk="0" fontAlgn="base" hangingPunct="0" indent="-228600" marL="2971800">
                <a:spcBef>
                  <a:spcPct val="0"/>
                </a:spcBef>
                <a:spcAft>
                  <a:spcPct val="0"/>
                </a:spcAft>
                <a:defRPr sz="1000">
                  <a:solidFill>
                    <a:schemeClr val="tx1"/>
                  </a:solidFill>
                  <a:latin charset="0" panose="02020603050405020304" pitchFamily="18" typeface="Times New Roman"/>
                </a:defRPr>
              </a:lvl7pPr>
              <a:lvl8pPr algn="ctr" eaLnBrk="0" fontAlgn="base" hangingPunct="0" indent="-228600" marL="3429000">
                <a:spcBef>
                  <a:spcPct val="0"/>
                </a:spcBef>
                <a:spcAft>
                  <a:spcPct val="0"/>
                </a:spcAft>
                <a:defRPr sz="1000">
                  <a:solidFill>
                    <a:schemeClr val="tx1"/>
                  </a:solidFill>
                  <a:latin charset="0" panose="02020603050405020304" pitchFamily="18" typeface="Times New Roman"/>
                </a:defRPr>
              </a:lvl8pPr>
              <a:lvl9pPr algn="ctr" eaLnBrk="0" fontAlgn="base" hangingPunct="0" indent="-228600" marL="3886200">
                <a:spcBef>
                  <a:spcPct val="0"/>
                </a:spcBef>
                <a:spcAft>
                  <a:spcPct val="0"/>
                </a:spcAft>
                <a:defRPr sz="1000">
                  <a:solidFill>
                    <a:schemeClr val="tx1"/>
                  </a:solidFill>
                  <a:latin charset="0" panose="02020603050405020304" pitchFamily="18" typeface="Times New Roman"/>
                </a:defRPr>
              </a:lvl9pPr>
            </a:lstStyle>
            <a:p>
              <a:pPr algn="r" defTabSz="1219170" fontAlgn="base">
                <a:spcBef>
                  <a:spcPct val="0"/>
                </a:spcBef>
                <a:spcAft>
                  <a:spcPct val="0"/>
                </a:spcAft>
              </a:pPr>
              <a:r>
                <a:rPr lang="en-US" sz="1600">
                  <a:solidFill>
                    <a:srgbClr val="000000"/>
                  </a:solidFill>
                  <a:latin charset="0" panose="020B0604030504040204" pitchFamily="34" typeface="Tahoma"/>
                  <a:cs typeface="Arial"/>
                </a:rPr>
                <a:t>1 min</a:t>
              </a:r>
            </a:p>
          </p:txBody>
        </p:sp>
        <p:sp>
          <p:nvSpPr>
            <p:cNvPr id="35859" name="Text Box 15"/>
            <p:cNvSpPr txBox="1">
              <a:spLocks noChangeArrowheads="1"/>
            </p:cNvSpPr>
            <p:nvPr/>
          </p:nvSpPr>
          <p:spPr bwMode="auto">
            <a:xfrm>
              <a:off x="1272" y="3714"/>
              <a:ext cx="351" cy="16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wrap="none">
              <a:spAutoFit/>
            </a:bodyPr>
            <a:lstStyle>
              <a:lvl1pPr algn="ctr">
                <a:defRPr sz="1000">
                  <a:solidFill>
                    <a:schemeClr val="tx1"/>
                  </a:solidFill>
                  <a:latin charset="0" panose="02020603050405020304" pitchFamily="18" typeface="Times New Roman"/>
                </a:defRPr>
              </a:lvl1pPr>
              <a:lvl2pPr algn="ctr" indent="-285750" marL="742950">
                <a:defRPr sz="1000">
                  <a:solidFill>
                    <a:schemeClr val="tx1"/>
                  </a:solidFill>
                  <a:latin charset="0" panose="02020603050405020304" pitchFamily="18" typeface="Times New Roman"/>
                </a:defRPr>
              </a:lvl2pPr>
              <a:lvl3pPr algn="ctr" indent="-228600" marL="1143000">
                <a:defRPr sz="1000">
                  <a:solidFill>
                    <a:schemeClr val="tx1"/>
                  </a:solidFill>
                  <a:latin charset="0" panose="02020603050405020304" pitchFamily="18" typeface="Times New Roman"/>
                </a:defRPr>
              </a:lvl3pPr>
              <a:lvl4pPr algn="ctr" indent="-228600" marL="1600200">
                <a:defRPr sz="1000">
                  <a:solidFill>
                    <a:schemeClr val="tx1"/>
                  </a:solidFill>
                  <a:latin charset="0" panose="02020603050405020304" pitchFamily="18" typeface="Times New Roman"/>
                </a:defRPr>
              </a:lvl4pPr>
              <a:lvl5pPr algn="ctr" indent="-228600" marL="2057400">
                <a:defRPr sz="1000">
                  <a:solidFill>
                    <a:schemeClr val="tx1"/>
                  </a:solidFill>
                  <a:latin charset="0" panose="02020603050405020304" pitchFamily="18" typeface="Times New Roman"/>
                </a:defRPr>
              </a:lvl5pPr>
              <a:lvl6pPr algn="ctr" eaLnBrk="0" fontAlgn="base" hangingPunct="0" indent="-228600" marL="2514600">
                <a:spcBef>
                  <a:spcPct val="0"/>
                </a:spcBef>
                <a:spcAft>
                  <a:spcPct val="0"/>
                </a:spcAft>
                <a:defRPr sz="1000">
                  <a:solidFill>
                    <a:schemeClr val="tx1"/>
                  </a:solidFill>
                  <a:latin charset="0" panose="02020603050405020304" pitchFamily="18" typeface="Times New Roman"/>
                </a:defRPr>
              </a:lvl6pPr>
              <a:lvl7pPr algn="ctr" eaLnBrk="0" fontAlgn="base" hangingPunct="0" indent="-228600" marL="2971800">
                <a:spcBef>
                  <a:spcPct val="0"/>
                </a:spcBef>
                <a:spcAft>
                  <a:spcPct val="0"/>
                </a:spcAft>
                <a:defRPr sz="1000">
                  <a:solidFill>
                    <a:schemeClr val="tx1"/>
                  </a:solidFill>
                  <a:latin charset="0" panose="02020603050405020304" pitchFamily="18" typeface="Times New Roman"/>
                </a:defRPr>
              </a:lvl7pPr>
              <a:lvl8pPr algn="ctr" eaLnBrk="0" fontAlgn="base" hangingPunct="0" indent="-228600" marL="3429000">
                <a:spcBef>
                  <a:spcPct val="0"/>
                </a:spcBef>
                <a:spcAft>
                  <a:spcPct val="0"/>
                </a:spcAft>
                <a:defRPr sz="1000">
                  <a:solidFill>
                    <a:schemeClr val="tx1"/>
                  </a:solidFill>
                  <a:latin charset="0" panose="02020603050405020304" pitchFamily="18" typeface="Times New Roman"/>
                </a:defRPr>
              </a:lvl8pPr>
              <a:lvl9pPr algn="ctr" eaLnBrk="0" fontAlgn="base" hangingPunct="0" indent="-228600" marL="3886200">
                <a:spcBef>
                  <a:spcPct val="0"/>
                </a:spcBef>
                <a:spcAft>
                  <a:spcPct val="0"/>
                </a:spcAft>
                <a:defRPr sz="1000">
                  <a:solidFill>
                    <a:schemeClr val="tx1"/>
                  </a:solidFill>
                  <a:latin charset="0" panose="02020603050405020304" pitchFamily="18" typeface="Times New Roman"/>
                </a:defRPr>
              </a:lvl9pPr>
            </a:lstStyle>
            <a:p>
              <a:pPr algn="r" defTabSz="1219170" fontAlgn="base">
                <a:spcBef>
                  <a:spcPct val="0"/>
                </a:spcBef>
                <a:spcAft>
                  <a:spcPct val="0"/>
                </a:spcAft>
              </a:pPr>
              <a:r>
                <a:rPr lang="en-US" sz="1600">
                  <a:solidFill>
                    <a:srgbClr val="000000"/>
                  </a:solidFill>
                  <a:latin charset="0" panose="020B0604030504040204" pitchFamily="34" typeface="Tahoma"/>
                  <a:cs typeface="Arial"/>
                </a:rPr>
                <a:t>1 ms</a:t>
              </a:r>
            </a:p>
          </p:txBody>
        </p:sp>
        <p:sp>
          <p:nvSpPr>
            <p:cNvPr id="35860" name="Text Box 16"/>
            <p:cNvSpPr txBox="1">
              <a:spLocks noChangeArrowheads="1"/>
            </p:cNvSpPr>
            <p:nvPr/>
          </p:nvSpPr>
          <p:spPr bwMode="auto">
            <a:xfrm>
              <a:off x="1372" y="3825"/>
              <a:ext cx="364" cy="16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wrap="none">
              <a:spAutoFit/>
            </a:bodyPr>
            <a:lstStyle>
              <a:lvl1pPr algn="ctr">
                <a:defRPr sz="1000">
                  <a:solidFill>
                    <a:schemeClr val="tx1"/>
                  </a:solidFill>
                  <a:latin charset="0" panose="02020603050405020304" pitchFamily="18" typeface="Times New Roman"/>
                </a:defRPr>
              </a:lvl1pPr>
              <a:lvl2pPr algn="ctr" indent="-285750" marL="742950">
                <a:defRPr sz="1000">
                  <a:solidFill>
                    <a:schemeClr val="tx1"/>
                  </a:solidFill>
                  <a:latin charset="0" panose="02020603050405020304" pitchFamily="18" typeface="Times New Roman"/>
                </a:defRPr>
              </a:lvl2pPr>
              <a:lvl3pPr algn="ctr" indent="-228600" marL="1143000">
                <a:defRPr sz="1000">
                  <a:solidFill>
                    <a:schemeClr val="tx1"/>
                  </a:solidFill>
                  <a:latin charset="0" panose="02020603050405020304" pitchFamily="18" typeface="Times New Roman"/>
                </a:defRPr>
              </a:lvl3pPr>
              <a:lvl4pPr algn="ctr" indent="-228600" marL="1600200">
                <a:defRPr sz="1000">
                  <a:solidFill>
                    <a:schemeClr val="tx1"/>
                  </a:solidFill>
                  <a:latin charset="0" panose="02020603050405020304" pitchFamily="18" typeface="Times New Roman"/>
                </a:defRPr>
              </a:lvl4pPr>
              <a:lvl5pPr algn="ctr" indent="-228600" marL="2057400">
                <a:defRPr sz="1000">
                  <a:solidFill>
                    <a:schemeClr val="tx1"/>
                  </a:solidFill>
                  <a:latin charset="0" panose="02020603050405020304" pitchFamily="18" typeface="Times New Roman"/>
                </a:defRPr>
              </a:lvl5pPr>
              <a:lvl6pPr algn="ctr" eaLnBrk="0" fontAlgn="base" hangingPunct="0" indent="-228600" marL="2514600">
                <a:spcBef>
                  <a:spcPct val="0"/>
                </a:spcBef>
                <a:spcAft>
                  <a:spcPct val="0"/>
                </a:spcAft>
                <a:defRPr sz="1000">
                  <a:solidFill>
                    <a:schemeClr val="tx1"/>
                  </a:solidFill>
                  <a:latin charset="0" panose="02020603050405020304" pitchFamily="18" typeface="Times New Roman"/>
                </a:defRPr>
              </a:lvl6pPr>
              <a:lvl7pPr algn="ctr" eaLnBrk="0" fontAlgn="base" hangingPunct="0" indent="-228600" marL="2971800">
                <a:spcBef>
                  <a:spcPct val="0"/>
                </a:spcBef>
                <a:spcAft>
                  <a:spcPct val="0"/>
                </a:spcAft>
                <a:defRPr sz="1000">
                  <a:solidFill>
                    <a:schemeClr val="tx1"/>
                  </a:solidFill>
                  <a:latin charset="0" panose="02020603050405020304" pitchFamily="18" typeface="Times New Roman"/>
                </a:defRPr>
              </a:lvl7pPr>
              <a:lvl8pPr algn="ctr" eaLnBrk="0" fontAlgn="base" hangingPunct="0" indent="-228600" marL="3429000">
                <a:spcBef>
                  <a:spcPct val="0"/>
                </a:spcBef>
                <a:spcAft>
                  <a:spcPct val="0"/>
                </a:spcAft>
                <a:defRPr sz="1000">
                  <a:solidFill>
                    <a:schemeClr val="tx1"/>
                  </a:solidFill>
                  <a:latin charset="0" panose="02020603050405020304" pitchFamily="18" typeface="Times New Roman"/>
                </a:defRPr>
              </a:lvl8pPr>
              <a:lvl9pPr algn="ctr" eaLnBrk="0" fontAlgn="base" hangingPunct="0" indent="-228600" marL="3886200">
                <a:spcBef>
                  <a:spcPct val="0"/>
                </a:spcBef>
                <a:spcAft>
                  <a:spcPct val="0"/>
                </a:spcAft>
                <a:defRPr sz="1000">
                  <a:solidFill>
                    <a:schemeClr val="tx1"/>
                  </a:solidFill>
                  <a:latin charset="0" panose="02020603050405020304" pitchFamily="18" typeface="Times New Roman"/>
                </a:defRPr>
              </a:lvl9pPr>
            </a:lstStyle>
            <a:p>
              <a:pPr algn="r" defTabSz="1219170" fontAlgn="base">
                <a:spcBef>
                  <a:spcPct val="0"/>
                </a:spcBef>
                <a:spcAft>
                  <a:spcPct val="0"/>
                </a:spcAft>
              </a:pPr>
              <a:r>
                <a:rPr lang="en-US" sz="1600">
                  <a:solidFill>
                    <a:srgbClr val="000000"/>
                  </a:solidFill>
                  <a:latin charset="0" panose="020B0604030504040204" pitchFamily="34" typeface="Tahoma"/>
                  <a:cs typeface="Arial"/>
                </a:rPr>
                <a:t>1 nm</a:t>
              </a:r>
            </a:p>
          </p:txBody>
        </p:sp>
        <p:sp>
          <p:nvSpPr>
            <p:cNvPr id="35861" name="Text Box 17"/>
            <p:cNvSpPr txBox="1">
              <a:spLocks noChangeArrowheads="1"/>
            </p:cNvSpPr>
            <p:nvPr/>
          </p:nvSpPr>
          <p:spPr bwMode="auto">
            <a:xfrm>
              <a:off x="2203" y="3825"/>
              <a:ext cx="397" cy="16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wrap="none">
              <a:spAutoFit/>
            </a:bodyPr>
            <a:lstStyle>
              <a:lvl1pPr algn="ctr">
                <a:defRPr sz="1000">
                  <a:solidFill>
                    <a:schemeClr val="tx1"/>
                  </a:solidFill>
                  <a:latin charset="0" panose="02020603050405020304" pitchFamily="18" typeface="Times New Roman"/>
                </a:defRPr>
              </a:lvl1pPr>
              <a:lvl2pPr algn="ctr" indent="-285750" marL="742950">
                <a:defRPr sz="1000">
                  <a:solidFill>
                    <a:schemeClr val="tx1"/>
                  </a:solidFill>
                  <a:latin charset="0" panose="02020603050405020304" pitchFamily="18" typeface="Times New Roman"/>
                </a:defRPr>
              </a:lvl2pPr>
              <a:lvl3pPr algn="ctr" indent="-228600" marL="1143000">
                <a:defRPr sz="1000">
                  <a:solidFill>
                    <a:schemeClr val="tx1"/>
                  </a:solidFill>
                  <a:latin charset="0" panose="02020603050405020304" pitchFamily="18" typeface="Times New Roman"/>
                </a:defRPr>
              </a:lvl3pPr>
              <a:lvl4pPr algn="ctr" indent="-228600" marL="1600200">
                <a:defRPr sz="1000">
                  <a:solidFill>
                    <a:schemeClr val="tx1"/>
                  </a:solidFill>
                  <a:latin charset="0" panose="02020603050405020304" pitchFamily="18" typeface="Times New Roman"/>
                </a:defRPr>
              </a:lvl4pPr>
              <a:lvl5pPr algn="ctr" indent="-228600" marL="2057400">
                <a:defRPr sz="1000">
                  <a:solidFill>
                    <a:schemeClr val="tx1"/>
                  </a:solidFill>
                  <a:latin charset="0" panose="02020603050405020304" pitchFamily="18" typeface="Times New Roman"/>
                </a:defRPr>
              </a:lvl5pPr>
              <a:lvl6pPr algn="ctr" eaLnBrk="0" fontAlgn="base" hangingPunct="0" indent="-228600" marL="2514600">
                <a:spcBef>
                  <a:spcPct val="0"/>
                </a:spcBef>
                <a:spcAft>
                  <a:spcPct val="0"/>
                </a:spcAft>
                <a:defRPr sz="1000">
                  <a:solidFill>
                    <a:schemeClr val="tx1"/>
                  </a:solidFill>
                  <a:latin charset="0" panose="02020603050405020304" pitchFamily="18" typeface="Times New Roman"/>
                </a:defRPr>
              </a:lvl6pPr>
              <a:lvl7pPr algn="ctr" eaLnBrk="0" fontAlgn="base" hangingPunct="0" indent="-228600" marL="2971800">
                <a:spcBef>
                  <a:spcPct val="0"/>
                </a:spcBef>
                <a:spcAft>
                  <a:spcPct val="0"/>
                </a:spcAft>
                <a:defRPr sz="1000">
                  <a:solidFill>
                    <a:schemeClr val="tx1"/>
                  </a:solidFill>
                  <a:latin charset="0" panose="02020603050405020304" pitchFamily="18" typeface="Times New Roman"/>
                </a:defRPr>
              </a:lvl7pPr>
              <a:lvl8pPr algn="ctr" eaLnBrk="0" fontAlgn="base" hangingPunct="0" indent="-228600" marL="3429000">
                <a:spcBef>
                  <a:spcPct val="0"/>
                </a:spcBef>
                <a:spcAft>
                  <a:spcPct val="0"/>
                </a:spcAft>
                <a:defRPr sz="1000">
                  <a:solidFill>
                    <a:schemeClr val="tx1"/>
                  </a:solidFill>
                  <a:latin charset="0" panose="02020603050405020304" pitchFamily="18" typeface="Times New Roman"/>
                </a:defRPr>
              </a:lvl8pPr>
              <a:lvl9pPr algn="ctr" eaLnBrk="0" fontAlgn="base" hangingPunct="0" indent="-228600" marL="3886200">
                <a:spcBef>
                  <a:spcPct val="0"/>
                </a:spcBef>
                <a:spcAft>
                  <a:spcPct val="0"/>
                </a:spcAft>
                <a:defRPr sz="1000">
                  <a:solidFill>
                    <a:schemeClr val="tx1"/>
                  </a:solidFill>
                  <a:latin charset="0" panose="02020603050405020304" pitchFamily="18" typeface="Times New Roman"/>
                </a:defRPr>
              </a:lvl9pPr>
            </a:lstStyle>
            <a:p>
              <a:pPr algn="r" defTabSz="1219170" fontAlgn="base">
                <a:spcBef>
                  <a:spcPct val="0"/>
                </a:spcBef>
                <a:spcAft>
                  <a:spcPct val="0"/>
                </a:spcAft>
              </a:pPr>
              <a:r>
                <a:rPr lang="en-US" sz="1600">
                  <a:solidFill>
                    <a:srgbClr val="000000"/>
                  </a:solidFill>
                  <a:latin charset="0" panose="020B0604030504040204" pitchFamily="34" typeface="Tahoma"/>
                  <a:cs typeface="Arial"/>
                </a:rPr>
                <a:t>1 mm</a:t>
              </a:r>
            </a:p>
          </p:txBody>
        </p:sp>
        <p:sp>
          <p:nvSpPr>
            <p:cNvPr id="35862" name="Text Box 18"/>
            <p:cNvSpPr txBox="1">
              <a:spLocks noChangeArrowheads="1"/>
            </p:cNvSpPr>
            <p:nvPr/>
          </p:nvSpPr>
          <p:spPr bwMode="auto">
            <a:xfrm>
              <a:off x="3062" y="3825"/>
              <a:ext cx="397" cy="16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wrap="none">
              <a:spAutoFit/>
            </a:bodyPr>
            <a:lstStyle>
              <a:lvl1pPr algn="ctr">
                <a:defRPr sz="1000">
                  <a:solidFill>
                    <a:schemeClr val="tx1"/>
                  </a:solidFill>
                  <a:latin charset="0" panose="02020603050405020304" pitchFamily="18" typeface="Times New Roman"/>
                </a:defRPr>
              </a:lvl1pPr>
              <a:lvl2pPr algn="ctr" indent="-285750" marL="742950">
                <a:defRPr sz="1000">
                  <a:solidFill>
                    <a:schemeClr val="tx1"/>
                  </a:solidFill>
                  <a:latin charset="0" panose="02020603050405020304" pitchFamily="18" typeface="Times New Roman"/>
                </a:defRPr>
              </a:lvl2pPr>
              <a:lvl3pPr algn="ctr" indent="-228600" marL="1143000">
                <a:defRPr sz="1000">
                  <a:solidFill>
                    <a:schemeClr val="tx1"/>
                  </a:solidFill>
                  <a:latin charset="0" panose="02020603050405020304" pitchFamily="18" typeface="Times New Roman"/>
                </a:defRPr>
              </a:lvl3pPr>
              <a:lvl4pPr algn="ctr" indent="-228600" marL="1600200">
                <a:defRPr sz="1000">
                  <a:solidFill>
                    <a:schemeClr val="tx1"/>
                  </a:solidFill>
                  <a:latin charset="0" panose="02020603050405020304" pitchFamily="18" typeface="Times New Roman"/>
                </a:defRPr>
              </a:lvl4pPr>
              <a:lvl5pPr algn="ctr" indent="-228600" marL="2057400">
                <a:defRPr sz="1000">
                  <a:solidFill>
                    <a:schemeClr val="tx1"/>
                  </a:solidFill>
                  <a:latin charset="0" panose="02020603050405020304" pitchFamily="18" typeface="Times New Roman"/>
                </a:defRPr>
              </a:lvl5pPr>
              <a:lvl6pPr algn="ctr" eaLnBrk="0" fontAlgn="base" hangingPunct="0" indent="-228600" marL="2514600">
                <a:spcBef>
                  <a:spcPct val="0"/>
                </a:spcBef>
                <a:spcAft>
                  <a:spcPct val="0"/>
                </a:spcAft>
                <a:defRPr sz="1000">
                  <a:solidFill>
                    <a:schemeClr val="tx1"/>
                  </a:solidFill>
                  <a:latin charset="0" panose="02020603050405020304" pitchFamily="18" typeface="Times New Roman"/>
                </a:defRPr>
              </a:lvl6pPr>
              <a:lvl7pPr algn="ctr" eaLnBrk="0" fontAlgn="base" hangingPunct="0" indent="-228600" marL="2971800">
                <a:spcBef>
                  <a:spcPct val="0"/>
                </a:spcBef>
                <a:spcAft>
                  <a:spcPct val="0"/>
                </a:spcAft>
                <a:defRPr sz="1000">
                  <a:solidFill>
                    <a:schemeClr val="tx1"/>
                  </a:solidFill>
                  <a:latin charset="0" panose="02020603050405020304" pitchFamily="18" typeface="Times New Roman"/>
                </a:defRPr>
              </a:lvl7pPr>
              <a:lvl8pPr algn="ctr" eaLnBrk="0" fontAlgn="base" hangingPunct="0" indent="-228600" marL="3429000">
                <a:spcBef>
                  <a:spcPct val="0"/>
                </a:spcBef>
                <a:spcAft>
                  <a:spcPct val="0"/>
                </a:spcAft>
                <a:defRPr sz="1000">
                  <a:solidFill>
                    <a:schemeClr val="tx1"/>
                  </a:solidFill>
                  <a:latin charset="0" panose="02020603050405020304" pitchFamily="18" typeface="Times New Roman"/>
                </a:defRPr>
              </a:lvl8pPr>
              <a:lvl9pPr algn="ctr" eaLnBrk="0" fontAlgn="base" hangingPunct="0" indent="-228600" marL="3886200">
                <a:spcBef>
                  <a:spcPct val="0"/>
                </a:spcBef>
                <a:spcAft>
                  <a:spcPct val="0"/>
                </a:spcAft>
                <a:defRPr sz="1000">
                  <a:solidFill>
                    <a:schemeClr val="tx1"/>
                  </a:solidFill>
                  <a:latin charset="0" panose="02020603050405020304" pitchFamily="18" typeface="Times New Roman"/>
                </a:defRPr>
              </a:lvl9pPr>
            </a:lstStyle>
            <a:p>
              <a:pPr algn="r" defTabSz="1219170" fontAlgn="base">
                <a:spcBef>
                  <a:spcPct val="0"/>
                </a:spcBef>
                <a:spcAft>
                  <a:spcPct val="0"/>
                </a:spcAft>
              </a:pPr>
              <a:r>
                <a:rPr lang="en-US" sz="1600">
                  <a:solidFill>
                    <a:srgbClr val="000000"/>
                  </a:solidFill>
                  <a:latin charset="0" panose="020B0604030504040204" pitchFamily="34" typeface="Tahoma"/>
                  <a:cs typeface="Arial"/>
                </a:rPr>
                <a:t>1 mm</a:t>
              </a:r>
            </a:p>
          </p:txBody>
        </p:sp>
        <p:sp>
          <p:nvSpPr>
            <p:cNvPr id="35863" name="Text Box 19"/>
            <p:cNvSpPr txBox="1">
              <a:spLocks noChangeArrowheads="1"/>
            </p:cNvSpPr>
            <p:nvPr/>
          </p:nvSpPr>
          <p:spPr bwMode="auto">
            <a:xfrm>
              <a:off x="3983" y="3825"/>
              <a:ext cx="300" cy="16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wrap="none">
              <a:spAutoFit/>
            </a:bodyPr>
            <a:lstStyle>
              <a:lvl1pPr algn="ctr">
                <a:defRPr sz="1000">
                  <a:solidFill>
                    <a:schemeClr val="tx1"/>
                  </a:solidFill>
                  <a:latin charset="0" panose="02020603050405020304" pitchFamily="18" typeface="Times New Roman"/>
                </a:defRPr>
              </a:lvl1pPr>
              <a:lvl2pPr algn="ctr" indent="-285750" marL="742950">
                <a:defRPr sz="1000">
                  <a:solidFill>
                    <a:schemeClr val="tx1"/>
                  </a:solidFill>
                  <a:latin charset="0" panose="02020603050405020304" pitchFamily="18" typeface="Times New Roman"/>
                </a:defRPr>
              </a:lvl2pPr>
              <a:lvl3pPr algn="ctr" indent="-228600" marL="1143000">
                <a:defRPr sz="1000">
                  <a:solidFill>
                    <a:schemeClr val="tx1"/>
                  </a:solidFill>
                  <a:latin charset="0" panose="02020603050405020304" pitchFamily="18" typeface="Times New Roman"/>
                </a:defRPr>
              </a:lvl3pPr>
              <a:lvl4pPr algn="ctr" indent="-228600" marL="1600200">
                <a:defRPr sz="1000">
                  <a:solidFill>
                    <a:schemeClr val="tx1"/>
                  </a:solidFill>
                  <a:latin charset="0" panose="02020603050405020304" pitchFamily="18" typeface="Times New Roman"/>
                </a:defRPr>
              </a:lvl4pPr>
              <a:lvl5pPr algn="ctr" indent="-228600" marL="2057400">
                <a:defRPr sz="1000">
                  <a:solidFill>
                    <a:schemeClr val="tx1"/>
                  </a:solidFill>
                  <a:latin charset="0" panose="02020603050405020304" pitchFamily="18" typeface="Times New Roman"/>
                </a:defRPr>
              </a:lvl5pPr>
              <a:lvl6pPr algn="ctr" eaLnBrk="0" fontAlgn="base" hangingPunct="0" indent="-228600" marL="2514600">
                <a:spcBef>
                  <a:spcPct val="0"/>
                </a:spcBef>
                <a:spcAft>
                  <a:spcPct val="0"/>
                </a:spcAft>
                <a:defRPr sz="1000">
                  <a:solidFill>
                    <a:schemeClr val="tx1"/>
                  </a:solidFill>
                  <a:latin charset="0" panose="02020603050405020304" pitchFamily="18" typeface="Times New Roman"/>
                </a:defRPr>
              </a:lvl6pPr>
              <a:lvl7pPr algn="ctr" eaLnBrk="0" fontAlgn="base" hangingPunct="0" indent="-228600" marL="2971800">
                <a:spcBef>
                  <a:spcPct val="0"/>
                </a:spcBef>
                <a:spcAft>
                  <a:spcPct val="0"/>
                </a:spcAft>
                <a:defRPr sz="1000">
                  <a:solidFill>
                    <a:schemeClr val="tx1"/>
                  </a:solidFill>
                  <a:latin charset="0" panose="02020603050405020304" pitchFamily="18" typeface="Times New Roman"/>
                </a:defRPr>
              </a:lvl7pPr>
              <a:lvl8pPr algn="ctr" eaLnBrk="0" fontAlgn="base" hangingPunct="0" indent="-228600" marL="3429000">
                <a:spcBef>
                  <a:spcPct val="0"/>
                </a:spcBef>
                <a:spcAft>
                  <a:spcPct val="0"/>
                </a:spcAft>
                <a:defRPr sz="1000">
                  <a:solidFill>
                    <a:schemeClr val="tx1"/>
                  </a:solidFill>
                  <a:latin charset="0" panose="02020603050405020304" pitchFamily="18" typeface="Times New Roman"/>
                </a:defRPr>
              </a:lvl8pPr>
              <a:lvl9pPr algn="ctr" eaLnBrk="0" fontAlgn="base" hangingPunct="0" indent="-228600" marL="3886200">
                <a:spcBef>
                  <a:spcPct val="0"/>
                </a:spcBef>
                <a:spcAft>
                  <a:spcPct val="0"/>
                </a:spcAft>
                <a:defRPr sz="1000">
                  <a:solidFill>
                    <a:schemeClr val="tx1"/>
                  </a:solidFill>
                  <a:latin charset="0" panose="02020603050405020304" pitchFamily="18" typeface="Times New Roman"/>
                </a:defRPr>
              </a:lvl9pPr>
            </a:lstStyle>
            <a:p>
              <a:pPr algn="r" defTabSz="1219170" fontAlgn="base">
                <a:spcBef>
                  <a:spcPct val="0"/>
                </a:spcBef>
                <a:spcAft>
                  <a:spcPct val="0"/>
                </a:spcAft>
              </a:pPr>
              <a:r>
                <a:rPr lang="en-US" sz="1600">
                  <a:solidFill>
                    <a:srgbClr val="000000"/>
                  </a:solidFill>
                  <a:latin charset="0" panose="020B0604030504040204" pitchFamily="34" typeface="Tahoma"/>
                  <a:cs typeface="Arial"/>
                </a:rPr>
                <a:t>1 m</a:t>
              </a:r>
            </a:p>
          </p:txBody>
        </p:sp>
        <p:sp>
          <p:nvSpPr>
            <p:cNvPr id="35864" name="Text Box 20"/>
            <p:cNvSpPr txBox="1">
              <a:spLocks noChangeArrowheads="1"/>
            </p:cNvSpPr>
            <p:nvPr/>
          </p:nvSpPr>
          <p:spPr bwMode="auto">
            <a:xfrm rot="16200000">
              <a:off x="456" y="2273"/>
              <a:ext cx="1939" cy="25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len="sm" type="none" w="sm"/>
                  <a:tailEnd len="sm" type="none" w="sm"/>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a:spAutoFit/>
            </a:bodyPr>
            <a:lstStyle>
              <a:lvl1pPr algn="ctr">
                <a:defRPr sz="1000">
                  <a:solidFill>
                    <a:schemeClr val="tx1"/>
                  </a:solidFill>
                  <a:latin charset="0" panose="02020603050405020304" pitchFamily="18" typeface="Times New Roman"/>
                </a:defRPr>
              </a:lvl1pPr>
              <a:lvl2pPr algn="ctr" indent="-285750" marL="742950">
                <a:defRPr sz="1000">
                  <a:solidFill>
                    <a:schemeClr val="tx1"/>
                  </a:solidFill>
                  <a:latin charset="0" panose="02020603050405020304" pitchFamily="18" typeface="Times New Roman"/>
                </a:defRPr>
              </a:lvl2pPr>
              <a:lvl3pPr algn="ctr" indent="-228600" marL="1143000">
                <a:defRPr sz="1000">
                  <a:solidFill>
                    <a:schemeClr val="tx1"/>
                  </a:solidFill>
                  <a:latin charset="0" panose="02020603050405020304" pitchFamily="18" typeface="Times New Roman"/>
                </a:defRPr>
              </a:lvl3pPr>
              <a:lvl4pPr algn="ctr" indent="-228600" marL="1600200">
                <a:defRPr sz="1000">
                  <a:solidFill>
                    <a:schemeClr val="tx1"/>
                  </a:solidFill>
                  <a:latin charset="0" panose="02020603050405020304" pitchFamily="18" typeface="Times New Roman"/>
                </a:defRPr>
              </a:lvl4pPr>
              <a:lvl5pPr algn="ctr" indent="-228600" marL="2057400">
                <a:defRPr sz="1000">
                  <a:solidFill>
                    <a:schemeClr val="tx1"/>
                  </a:solidFill>
                  <a:latin charset="0" panose="02020603050405020304" pitchFamily="18" typeface="Times New Roman"/>
                </a:defRPr>
              </a:lvl5pPr>
              <a:lvl6pPr algn="ctr" eaLnBrk="0" fontAlgn="base" hangingPunct="0" indent="-228600" marL="2514600">
                <a:spcBef>
                  <a:spcPct val="0"/>
                </a:spcBef>
                <a:spcAft>
                  <a:spcPct val="0"/>
                </a:spcAft>
                <a:defRPr sz="1000">
                  <a:solidFill>
                    <a:schemeClr val="tx1"/>
                  </a:solidFill>
                  <a:latin charset="0" panose="02020603050405020304" pitchFamily="18" typeface="Times New Roman"/>
                </a:defRPr>
              </a:lvl6pPr>
              <a:lvl7pPr algn="ctr" eaLnBrk="0" fontAlgn="base" hangingPunct="0" indent="-228600" marL="2971800">
                <a:spcBef>
                  <a:spcPct val="0"/>
                </a:spcBef>
                <a:spcAft>
                  <a:spcPct val="0"/>
                </a:spcAft>
                <a:defRPr sz="1000">
                  <a:solidFill>
                    <a:schemeClr val="tx1"/>
                  </a:solidFill>
                  <a:latin charset="0" panose="02020603050405020304" pitchFamily="18" typeface="Times New Roman"/>
                </a:defRPr>
              </a:lvl7pPr>
              <a:lvl8pPr algn="ctr" eaLnBrk="0" fontAlgn="base" hangingPunct="0" indent="-228600" marL="3429000">
                <a:spcBef>
                  <a:spcPct val="0"/>
                </a:spcBef>
                <a:spcAft>
                  <a:spcPct val="0"/>
                </a:spcAft>
                <a:defRPr sz="1000">
                  <a:solidFill>
                    <a:schemeClr val="tx1"/>
                  </a:solidFill>
                  <a:latin charset="0" panose="02020603050405020304" pitchFamily="18" typeface="Times New Roman"/>
                </a:defRPr>
              </a:lvl8pPr>
              <a:lvl9pPr algn="ctr" eaLnBrk="0" fontAlgn="base" hangingPunct="0" indent="-228600" marL="3886200">
                <a:spcBef>
                  <a:spcPct val="0"/>
                </a:spcBef>
                <a:spcAft>
                  <a:spcPct val="0"/>
                </a:spcAft>
                <a:defRPr sz="1000">
                  <a:solidFill>
                    <a:schemeClr val="tx1"/>
                  </a:solidFill>
                  <a:latin charset="0" panose="02020603050405020304" pitchFamily="18" typeface="Times New Roman"/>
                </a:defRPr>
              </a:lvl9pPr>
            </a:lstStyle>
            <a:p>
              <a:pPr defTabSz="1219170" fontAlgn="base">
                <a:spcBef>
                  <a:spcPct val="0"/>
                </a:spcBef>
                <a:spcAft>
                  <a:spcPct val="0"/>
                </a:spcAft>
              </a:pPr>
              <a:r>
                <a:rPr b="1" lang="en-US" sz="2400">
                  <a:solidFill>
                    <a:srgbClr val="000000"/>
                  </a:solidFill>
                  <a:latin charset="0" panose="020B0604030504040204" pitchFamily="34" typeface="Tahoma"/>
                  <a:cs typeface="Arial"/>
                </a:rPr>
                <a:t>Time scale</a:t>
              </a:r>
            </a:p>
          </p:txBody>
        </p:sp>
        <p:sp>
          <p:nvSpPr>
            <p:cNvPr id="35865" name="Text Box 21"/>
            <p:cNvSpPr txBox="1">
              <a:spLocks noChangeArrowheads="1"/>
            </p:cNvSpPr>
            <p:nvPr/>
          </p:nvSpPr>
          <p:spPr bwMode="auto">
            <a:xfrm>
              <a:off x="2352" y="3989"/>
              <a:ext cx="1197" cy="22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len="sm" type="none" w="sm"/>
                  <a:tailEnd len="sm" type="none" w="sm"/>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wrap="none">
              <a:spAutoFit/>
            </a:bodyPr>
            <a:lstStyle>
              <a:lvl1pPr algn="ctr">
                <a:defRPr sz="1000">
                  <a:solidFill>
                    <a:schemeClr val="tx1"/>
                  </a:solidFill>
                  <a:latin charset="0" panose="02020603050405020304" pitchFamily="18" typeface="Times New Roman"/>
                </a:defRPr>
              </a:lvl1pPr>
              <a:lvl2pPr algn="ctr" indent="-285750" marL="742950">
                <a:defRPr sz="1000">
                  <a:solidFill>
                    <a:schemeClr val="tx1"/>
                  </a:solidFill>
                  <a:latin charset="0" panose="02020603050405020304" pitchFamily="18" typeface="Times New Roman"/>
                </a:defRPr>
              </a:lvl2pPr>
              <a:lvl3pPr algn="ctr" indent="-228600" marL="1143000">
                <a:defRPr sz="1000">
                  <a:solidFill>
                    <a:schemeClr val="tx1"/>
                  </a:solidFill>
                  <a:latin charset="0" panose="02020603050405020304" pitchFamily="18" typeface="Times New Roman"/>
                </a:defRPr>
              </a:lvl3pPr>
              <a:lvl4pPr algn="ctr" indent="-228600" marL="1600200">
                <a:defRPr sz="1000">
                  <a:solidFill>
                    <a:schemeClr val="tx1"/>
                  </a:solidFill>
                  <a:latin charset="0" panose="02020603050405020304" pitchFamily="18" typeface="Times New Roman"/>
                </a:defRPr>
              </a:lvl4pPr>
              <a:lvl5pPr algn="ctr" indent="-228600" marL="2057400">
                <a:defRPr sz="1000">
                  <a:solidFill>
                    <a:schemeClr val="tx1"/>
                  </a:solidFill>
                  <a:latin charset="0" panose="02020603050405020304" pitchFamily="18" typeface="Times New Roman"/>
                </a:defRPr>
              </a:lvl5pPr>
              <a:lvl6pPr algn="ctr" eaLnBrk="0" fontAlgn="base" hangingPunct="0" indent="-228600" marL="2514600">
                <a:spcBef>
                  <a:spcPct val="0"/>
                </a:spcBef>
                <a:spcAft>
                  <a:spcPct val="0"/>
                </a:spcAft>
                <a:defRPr sz="1000">
                  <a:solidFill>
                    <a:schemeClr val="tx1"/>
                  </a:solidFill>
                  <a:latin charset="0" panose="02020603050405020304" pitchFamily="18" typeface="Times New Roman"/>
                </a:defRPr>
              </a:lvl6pPr>
              <a:lvl7pPr algn="ctr" eaLnBrk="0" fontAlgn="base" hangingPunct="0" indent="-228600" marL="2971800">
                <a:spcBef>
                  <a:spcPct val="0"/>
                </a:spcBef>
                <a:spcAft>
                  <a:spcPct val="0"/>
                </a:spcAft>
                <a:defRPr sz="1000">
                  <a:solidFill>
                    <a:schemeClr val="tx1"/>
                  </a:solidFill>
                  <a:latin charset="0" panose="02020603050405020304" pitchFamily="18" typeface="Times New Roman"/>
                </a:defRPr>
              </a:lvl7pPr>
              <a:lvl8pPr algn="ctr" eaLnBrk="0" fontAlgn="base" hangingPunct="0" indent="-228600" marL="3429000">
                <a:spcBef>
                  <a:spcPct val="0"/>
                </a:spcBef>
                <a:spcAft>
                  <a:spcPct val="0"/>
                </a:spcAft>
                <a:defRPr sz="1000">
                  <a:solidFill>
                    <a:schemeClr val="tx1"/>
                  </a:solidFill>
                  <a:latin charset="0" panose="02020603050405020304" pitchFamily="18" typeface="Times New Roman"/>
                </a:defRPr>
              </a:lvl8pPr>
              <a:lvl9pPr algn="ctr" eaLnBrk="0" fontAlgn="base" hangingPunct="0" indent="-228600" marL="3886200">
                <a:spcBef>
                  <a:spcPct val="0"/>
                </a:spcBef>
                <a:spcAft>
                  <a:spcPct val="0"/>
                </a:spcAft>
                <a:defRPr sz="1000">
                  <a:solidFill>
                    <a:schemeClr val="tx1"/>
                  </a:solidFill>
                  <a:latin charset="0" panose="02020603050405020304" pitchFamily="18" typeface="Times New Roman"/>
                </a:defRPr>
              </a:lvl9pPr>
            </a:lstStyle>
            <a:p>
              <a:pPr algn="r" defTabSz="1219170" fontAlgn="base">
                <a:spcBef>
                  <a:spcPct val="0"/>
                </a:spcBef>
                <a:spcAft>
                  <a:spcPct val="0"/>
                </a:spcAft>
              </a:pPr>
              <a:r>
                <a:rPr b="1" lang="en-US" sz="2400">
                  <a:solidFill>
                    <a:srgbClr val="000000"/>
                  </a:solidFill>
                  <a:latin charset="0" panose="020B0604030504040204" pitchFamily="34" typeface="Tahoma"/>
                  <a:cs typeface="Arial"/>
                </a:rPr>
                <a:t>Length scale</a:t>
              </a:r>
            </a:p>
          </p:txBody>
        </p:sp>
      </p:grpSp>
      <p:sp>
        <p:nvSpPr>
          <p:cNvPr id="258070" name="Rectangle 22"/>
          <p:cNvSpPr>
            <a:spLocks noChangeArrowheads="1"/>
          </p:cNvSpPr>
          <p:nvPr/>
        </p:nvSpPr>
        <p:spPr bwMode="auto">
          <a:xfrm>
            <a:off x="2114551" y="101600"/>
            <a:ext cx="7930376" cy="74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wrap="none">
            <a:spAutoFit/>
          </a:bodyPr>
          <a:lstStyle/>
          <a:p>
            <a:pPr defTabSz="1219170" fontAlgn="base">
              <a:spcBef>
                <a:spcPct val="0"/>
              </a:spcBef>
              <a:spcAft>
                <a:spcPct val="0"/>
              </a:spcAft>
              <a:defRPr/>
            </a:pPr>
            <a:r>
              <a:rPr b="1" lang="en-US" sz="4267">
                <a:solidFill>
                  <a:srgbClr val="333399"/>
                </a:solidFill>
                <a:effectLst>
                  <a:outerShdw algn="tl" blurRad="38100" dir="2700000" dist="38100">
                    <a:srgbClr val="C0C0C0"/>
                  </a:outerShdw>
                </a:effectLst>
                <a:latin charset="0" panose="020B0604030504040204" pitchFamily="34" typeface="Tahoma"/>
                <a:cs typeface="Arial"/>
              </a:rPr>
              <a:t>Temporal and Length Scales</a:t>
            </a:r>
          </a:p>
        </p:txBody>
      </p:sp>
      <p:sp>
        <p:nvSpPr>
          <p:cNvPr id="35844" name="Rectangle 23"/>
          <p:cNvSpPr>
            <a:spLocks noChangeArrowheads="1"/>
          </p:cNvSpPr>
          <p:nvPr/>
        </p:nvSpPr>
        <p:spPr bwMode="auto">
          <a:xfrm>
            <a:off x="44451" y="8655052"/>
            <a:ext cx="577433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wrap="none">
            <a:spAutoFit/>
          </a:bodyPr>
          <a:lstStyle>
            <a:lvl1pPr algn="ctr">
              <a:defRPr sz="1000">
                <a:solidFill>
                  <a:schemeClr val="tx1"/>
                </a:solidFill>
                <a:latin charset="0" panose="02020603050405020304" pitchFamily="18" typeface="Times New Roman"/>
              </a:defRPr>
            </a:lvl1pPr>
            <a:lvl2pPr algn="ctr" indent="-285750" marL="742950">
              <a:defRPr sz="1000">
                <a:solidFill>
                  <a:schemeClr val="tx1"/>
                </a:solidFill>
                <a:latin charset="0" panose="02020603050405020304" pitchFamily="18" typeface="Times New Roman"/>
              </a:defRPr>
            </a:lvl2pPr>
            <a:lvl3pPr algn="ctr" indent="-228600" marL="1143000">
              <a:defRPr sz="1000">
                <a:solidFill>
                  <a:schemeClr val="tx1"/>
                </a:solidFill>
                <a:latin charset="0" panose="02020603050405020304" pitchFamily="18" typeface="Times New Roman"/>
              </a:defRPr>
            </a:lvl3pPr>
            <a:lvl4pPr algn="ctr" indent="-228600" marL="1600200">
              <a:defRPr sz="1000">
                <a:solidFill>
                  <a:schemeClr val="tx1"/>
                </a:solidFill>
                <a:latin charset="0" panose="02020603050405020304" pitchFamily="18" typeface="Times New Roman"/>
              </a:defRPr>
            </a:lvl4pPr>
            <a:lvl5pPr algn="ctr" indent="-228600" marL="2057400">
              <a:defRPr sz="1000">
                <a:solidFill>
                  <a:schemeClr val="tx1"/>
                </a:solidFill>
                <a:latin charset="0" panose="02020603050405020304" pitchFamily="18" typeface="Times New Roman"/>
              </a:defRPr>
            </a:lvl5pPr>
            <a:lvl6pPr algn="ctr" eaLnBrk="0" fontAlgn="base" hangingPunct="0" indent="-228600" marL="2514600">
              <a:spcBef>
                <a:spcPct val="0"/>
              </a:spcBef>
              <a:spcAft>
                <a:spcPct val="0"/>
              </a:spcAft>
              <a:defRPr sz="1000">
                <a:solidFill>
                  <a:schemeClr val="tx1"/>
                </a:solidFill>
                <a:latin charset="0" panose="02020603050405020304" pitchFamily="18" typeface="Times New Roman"/>
              </a:defRPr>
            </a:lvl6pPr>
            <a:lvl7pPr algn="ctr" eaLnBrk="0" fontAlgn="base" hangingPunct="0" indent="-228600" marL="2971800">
              <a:spcBef>
                <a:spcPct val="0"/>
              </a:spcBef>
              <a:spcAft>
                <a:spcPct val="0"/>
              </a:spcAft>
              <a:defRPr sz="1000">
                <a:solidFill>
                  <a:schemeClr val="tx1"/>
                </a:solidFill>
                <a:latin charset="0" panose="02020603050405020304" pitchFamily="18" typeface="Times New Roman"/>
              </a:defRPr>
            </a:lvl7pPr>
            <a:lvl8pPr algn="ctr" eaLnBrk="0" fontAlgn="base" hangingPunct="0" indent="-228600" marL="3429000">
              <a:spcBef>
                <a:spcPct val="0"/>
              </a:spcBef>
              <a:spcAft>
                <a:spcPct val="0"/>
              </a:spcAft>
              <a:defRPr sz="1000">
                <a:solidFill>
                  <a:schemeClr val="tx1"/>
                </a:solidFill>
                <a:latin charset="0" panose="02020603050405020304" pitchFamily="18" typeface="Times New Roman"/>
              </a:defRPr>
            </a:lvl8pPr>
            <a:lvl9pPr algn="ctr" eaLnBrk="0" fontAlgn="base" hangingPunct="0" indent="-228600" marL="3886200">
              <a:spcBef>
                <a:spcPct val="0"/>
              </a:spcBef>
              <a:spcAft>
                <a:spcPct val="0"/>
              </a:spcAft>
              <a:defRPr sz="1000">
                <a:solidFill>
                  <a:schemeClr val="tx1"/>
                </a:solidFill>
                <a:latin charset="0" panose="02020603050405020304" pitchFamily="18" typeface="Times New Roman"/>
              </a:defRPr>
            </a:lvl9pPr>
          </a:lstStyle>
          <a:p>
            <a:pPr algn="l" defTabSz="1219170" fontAlgn="base">
              <a:spcBef>
                <a:spcPct val="0"/>
              </a:spcBef>
              <a:spcAft>
                <a:spcPct val="0"/>
              </a:spcAft>
            </a:pPr>
            <a:r>
              <a:rPr b="1" lang="en-US" sz="2400">
                <a:solidFill>
                  <a:srgbClr val="333399"/>
                </a:solidFill>
                <a:latin charset="0" panose="020B0604030504040204" pitchFamily="34" typeface="Tahoma"/>
                <a:cs typeface="Arial"/>
              </a:rPr>
              <a:t>Centi,G., Catal.Today, 79-80, (2003)</a:t>
            </a:r>
          </a:p>
        </p:txBody>
      </p:sp>
      <p:sp>
        <p:nvSpPr>
          <p:cNvPr id="35845" name="Line 24"/>
          <p:cNvSpPr>
            <a:spLocks noChangeShapeType="1"/>
          </p:cNvSpPr>
          <p:nvPr/>
        </p:nvSpPr>
        <p:spPr bwMode="auto">
          <a:xfrm>
            <a:off x="304800" y="971551"/>
            <a:ext cx="11785600" cy="0"/>
          </a:xfrm>
          <a:prstGeom prst="line">
            <a:avLst/>
          </a:prstGeom>
          <a:noFill/>
          <a:ln cmpd="thinThick"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algn="ctr" dir="2700000" dist="35921" rotWithShape="0">
                    <a:schemeClr val="bg2"/>
                  </a:outerShdw>
                </a:effectLst>
              </a14:hiddenEffects>
            </a:ext>
          </a:extLst>
        </p:spPr>
        <p:txBody>
          <a:bodyPr anchor="ctr" wrap="none"/>
          <a:lstStyle/>
          <a:p>
            <a:pPr defTabSz="1219170" fontAlgn="base">
              <a:spcBef>
                <a:spcPct val="0"/>
              </a:spcBef>
              <a:spcAft>
                <a:spcPct val="0"/>
              </a:spcAft>
            </a:pPr>
            <a:endParaRPr lang="en-US" sz="2400">
              <a:solidFill>
                <a:srgbClr val="000000"/>
              </a:solidFill>
              <a:latin charset="0" pitchFamily="34" typeface="Arial"/>
              <a:cs typeface="Arial"/>
            </a:endParaRPr>
          </a:p>
        </p:txBody>
      </p:sp>
      <p:pic>
        <p:nvPicPr>
          <p:cNvPr id="35846" name="Picture 25"/>
          <p:cNvPicPr>
            <a:picLocks noChangeArrowheads="1" noChangeAspect="1"/>
          </p:cNvPicPr>
          <p:nvPr/>
        </p:nvPicPr>
        <p:blipFill>
          <a:blip r:embed="rId4">
            <a:extLst>
              <a:ext uri="{28A0092B-C50C-407E-A947-70E740481C1C}">
                <a14:useLocalDpi xmlns:a14="http://schemas.microsoft.com/office/drawing/2010/main" val="0"/>
              </a:ext>
            </a:extLst>
          </a:blip>
          <a:srcRect b="-110" r="3"/>
          <a:stretch>
            <a:fillRect/>
          </a:stretch>
        </p:blipFill>
        <p:spPr bwMode="auto">
          <a:xfrm>
            <a:off x="5892800" y="1016000"/>
            <a:ext cx="6299200" cy="8128000"/>
          </a:xfrm>
          <a:prstGeom prst="rect">
            <a:avLst/>
          </a:prstGeom>
          <a:noFill/>
          <a:ln w="9525">
            <a:solidFill>
              <a:srgbClr val="3333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dir="2700000" dist="35921" rotWithShape="0">
                    <a:schemeClr val="bg2"/>
                  </a:outerShdw>
                </a:effectLst>
              </a14:hiddenEffects>
            </a:ext>
          </a:extLst>
        </p:spPr>
      </p:pic>
      <p:sp>
        <p:nvSpPr>
          <p:cNvPr id="26" name="TextBox 25"/>
          <p:cNvSpPr txBox="1"/>
          <p:nvPr/>
        </p:nvSpPr>
        <p:spPr>
          <a:xfrm>
            <a:off x="9652001" y="8636002"/>
            <a:ext cx="2266731" cy="379656"/>
          </a:xfrm>
          <a:prstGeom prst="rect">
            <a:avLst/>
          </a:prstGeom>
          <a:noFill/>
        </p:spPr>
        <p:txBody>
          <a:bodyPr rtlCol="0" wrap="square">
            <a:spAutoFit/>
          </a:bodyPr>
          <a:lstStyle/>
          <a:p>
            <a:pPr defTabSz="1219170" fontAlgn="base">
              <a:spcBef>
                <a:spcPct val="0"/>
              </a:spcBef>
              <a:spcAft>
                <a:spcPct val="0"/>
              </a:spcAft>
            </a:pPr>
            <a:r>
              <a:rPr dirty="0" err="1" lang="en-US" sz="1867">
                <a:solidFill>
                  <a:srgbClr val="000000"/>
                </a:solidFill>
                <a:latin charset="0" pitchFamily="34" typeface="Arial"/>
                <a:cs typeface="Arial"/>
              </a:rPr>
              <a:t>Dudukovic</a:t>
            </a:r>
            <a:r>
              <a:rPr dirty="0" lang="en-US" sz="1867">
                <a:solidFill>
                  <a:srgbClr val="000000"/>
                </a:solidFill>
                <a:latin charset="0" pitchFamily="34" typeface="Arial"/>
                <a:cs typeface="Arial"/>
              </a:rPr>
              <a:t>, 2008</a:t>
            </a:r>
          </a:p>
        </p:txBody>
      </p:sp>
    </p:spTree>
    <p:extLst>
      <p:ext uri="{BB962C8B-B14F-4D97-AF65-F5344CB8AC3E}">
        <p14:creationId xmlns:p14="http://schemas.microsoft.com/office/powerpoint/2010/main" val="11974643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6C832B-7D54-4E7F-A003-F07C5646AD7C}"/>
              </a:ext>
            </a:extLst>
          </p:cNvPr>
          <p:cNvSpPr txBox="1"/>
          <p:nvPr/>
        </p:nvSpPr>
        <p:spPr>
          <a:xfrm>
            <a:off x="1985556" y="3148153"/>
            <a:ext cx="8490852" cy="2841034"/>
          </a:xfrm>
          <a:prstGeom prst="rect">
            <a:avLst/>
          </a:prstGeom>
          <a:noFill/>
        </p:spPr>
        <p:txBody>
          <a:bodyPr wrap="square" rtlCol="0">
            <a:spAutoFit/>
          </a:bodyPr>
          <a:lstStyle/>
          <a:p>
            <a:pPr marL="0" marR="0" algn="ctr">
              <a:lnSpc>
                <a:spcPct val="107000"/>
              </a:lnSpc>
              <a:spcBef>
                <a:spcPts val="0"/>
              </a:spcBef>
              <a:spcAft>
                <a:spcPts val="0"/>
              </a:spcAft>
            </a:pPr>
            <a:r>
              <a:rPr lang="en-US" sz="2400" b="1"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Wayne and Gayle Laufer Endowed Energy Chair</a:t>
            </a:r>
          </a:p>
          <a:p>
            <a:pPr marL="0" marR="0" algn="ctr">
              <a:lnSpc>
                <a:spcPct val="107000"/>
              </a:lnSpc>
              <a:spcBef>
                <a:spcPts val="0"/>
              </a:spcBef>
              <a:spcAft>
                <a:spcPts val="0"/>
              </a:spcAft>
            </a:pPr>
            <a:endParaRPr lang="en-US" sz="2400" b="1"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2400" b="1"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For Promoting </a:t>
            </a:r>
            <a:r>
              <a:rPr lang="en-US" sz="2400"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E</a:t>
            </a:r>
            <a:r>
              <a:rPr lang="en-US" sz="2400" b="1"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nergy Related Research</a:t>
            </a:r>
          </a:p>
          <a:p>
            <a:pPr marL="0" marR="0" algn="ctr">
              <a:lnSpc>
                <a:spcPct val="107000"/>
              </a:lnSpc>
              <a:spcBef>
                <a:spcPts val="0"/>
              </a:spcBef>
              <a:spcAft>
                <a:spcPts val="0"/>
              </a:spcAft>
            </a:pPr>
            <a:endParaRPr lang="en-US" sz="2400"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2400" b="1"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&amp;</a:t>
            </a:r>
          </a:p>
          <a:p>
            <a:pPr marL="0" marR="0" algn="ctr">
              <a:lnSpc>
                <a:spcPct val="107000"/>
              </a:lnSpc>
              <a:spcBef>
                <a:spcPts val="0"/>
              </a:spcBef>
              <a:spcAft>
                <a:spcPts val="0"/>
              </a:spcAft>
            </a:pPr>
            <a:endParaRPr lang="en-US" sz="2400"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2400" b="1"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Laufer Energy Symposium</a:t>
            </a:r>
            <a:endParaRPr lang="en-US" sz="2400"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233777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BB70BA-8804-49FF-AED8-01CA570B841E}"/>
              </a:ext>
            </a:extLst>
          </p:cNvPr>
          <p:cNvSpPr txBox="1"/>
          <p:nvPr/>
        </p:nvSpPr>
        <p:spPr>
          <a:xfrm>
            <a:off x="313507" y="2090063"/>
            <a:ext cx="11691259" cy="3033972"/>
          </a:xfrm>
          <a:prstGeom prst="rect">
            <a:avLst/>
          </a:prstGeom>
          <a:noFill/>
        </p:spPr>
        <p:txBody>
          <a:bodyPr wrap="square">
            <a:spAutoFit/>
          </a:bodyPr>
          <a:lstStyle/>
          <a:p>
            <a:pPr marL="0" marR="0" algn="just">
              <a:lnSpc>
                <a:spcPct val="107000"/>
              </a:lnSpc>
              <a:spcBef>
                <a:spcPts val="0"/>
              </a:spcBef>
              <a:spcAft>
                <a:spcPts val="0"/>
              </a:spcAft>
            </a:pPr>
            <a:r>
              <a:rPr lang="en-US" sz="2000" b="1" u="sng" dirty="0">
                <a:latin typeface="Times New Roman" panose="02020603050405020304" pitchFamily="18" charset="0"/>
                <a:ea typeface="Calibri" panose="020F0502020204030204" pitchFamily="34" charset="0"/>
                <a:cs typeface="Times New Roman" panose="02020603050405020304" pitchFamily="18" charset="0"/>
              </a:rPr>
              <a:t>Energy Sources</a:t>
            </a:r>
            <a:r>
              <a:rPr lang="en-US" sz="2000" b="1" u="sng" dirty="0">
                <a:effectLst/>
                <a:latin typeface="Times New Roman" panose="02020603050405020304" pitchFamily="18" charset="0"/>
                <a:ea typeface="Calibri" panose="020F0502020204030204" pitchFamily="34" charset="0"/>
                <a:cs typeface="Times New Roman" panose="02020603050405020304" pitchFamily="18" charset="0"/>
              </a:rPr>
              <a:t>:</a:t>
            </a:r>
          </a:p>
          <a:p>
            <a:pPr marL="742950" lvl="1" indent="-285750" algn="just">
              <a:lnSpc>
                <a:spcPct val="107000"/>
              </a:lnSpc>
              <a:buFont typeface="Arial" panose="020B0604020202020204" pitchFamily="34" charset="0"/>
              <a:buChar char="•"/>
            </a:pPr>
            <a:r>
              <a:rPr lang="en-US" sz="2000"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Alternative Energy – Non-Conventional Energy</a:t>
            </a:r>
          </a:p>
          <a:p>
            <a:pPr marL="1200150" lvl="2" indent="-285750" algn="just">
              <a:lnSpc>
                <a:spcPct val="107000"/>
              </a:lnSpc>
              <a:buFont typeface="Wingdings" panose="05000000000000000000" pitchFamily="2" charset="2"/>
              <a:buChar char="§"/>
            </a:pPr>
            <a:r>
              <a:rPr lang="en-US" sz="2000"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N</a:t>
            </a:r>
            <a:r>
              <a:rPr lang="en-US" sz="2000"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uclear </a:t>
            </a:r>
            <a:r>
              <a:rPr lang="en-US" sz="2000"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E</a:t>
            </a:r>
            <a:r>
              <a:rPr lang="en-US" sz="2000"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nergy</a:t>
            </a:r>
          </a:p>
          <a:p>
            <a:pPr marL="1200150" lvl="2" indent="-285750" algn="just">
              <a:lnSpc>
                <a:spcPct val="107000"/>
              </a:lnSpc>
              <a:buFont typeface="Wingdings" panose="05000000000000000000" pitchFamily="2" charset="2"/>
              <a:buChar char="§"/>
            </a:pPr>
            <a:r>
              <a:rPr lang="en-US" sz="2000"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B</a:t>
            </a:r>
            <a:r>
              <a:rPr lang="en-US" sz="2000"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ioenergy</a:t>
            </a:r>
            <a:r>
              <a:rPr lang="en-US" sz="2000"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and</a:t>
            </a:r>
            <a:r>
              <a:rPr lang="en-US" sz="2000"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I</a:t>
            </a:r>
            <a:r>
              <a:rPr lang="en-US" sz="2000"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ntegrated </a:t>
            </a:r>
            <a:r>
              <a:rPr lang="en-US" sz="2000"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B</a:t>
            </a:r>
            <a:r>
              <a:rPr lang="en-US" sz="2000"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iorefinery (Biofuels, Biomass and Biogas)</a:t>
            </a:r>
          </a:p>
          <a:p>
            <a:pPr marL="1200150" lvl="2" indent="-285750" algn="just">
              <a:lnSpc>
                <a:spcPct val="107000"/>
              </a:lnSpc>
              <a:buFont typeface="Wingdings" panose="05000000000000000000" pitchFamily="2" charset="2"/>
              <a:buChar char="§"/>
            </a:pPr>
            <a:r>
              <a:rPr lang="en-US" sz="2000"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Thermal Efficiency and Mass Transfer Enhancement Using Nano-Fluids</a:t>
            </a:r>
          </a:p>
          <a:p>
            <a:pPr marL="742950" lvl="2" indent="-285750" algn="just">
              <a:lnSpc>
                <a:spcPct val="107000"/>
              </a:lnSpc>
              <a:buFont typeface="Arial" panose="020B0604020202020204" pitchFamily="34" charset="0"/>
              <a:buChar char="•"/>
            </a:pPr>
            <a:r>
              <a:rPr lang="en-US" sz="2000"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Fossil Energy - Conventional energy </a:t>
            </a:r>
          </a:p>
          <a:p>
            <a:pPr marL="1200150" lvl="3" indent="-285750" algn="just">
              <a:lnSpc>
                <a:spcPct val="107000"/>
              </a:lnSpc>
              <a:buFont typeface="Wingdings" panose="05000000000000000000" pitchFamily="2" charset="2"/>
              <a:buChar char="§"/>
            </a:pPr>
            <a:r>
              <a:rPr lang="en-US" sz="2000"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Oil – Petroleum refinery Processes and Produced Water Reuse</a:t>
            </a:r>
          </a:p>
          <a:p>
            <a:pPr marL="1200150" lvl="3" indent="-285750" algn="just">
              <a:lnSpc>
                <a:spcPct val="107000"/>
              </a:lnSpc>
              <a:buFont typeface="Wingdings" panose="05000000000000000000" pitchFamily="2" charset="2"/>
              <a:buChar char="§"/>
            </a:pPr>
            <a:r>
              <a:rPr lang="en-US" sz="2000"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Natural Gas – GTL (Gas-To-Liquid clean fuels and chemicals)</a:t>
            </a:r>
          </a:p>
          <a:p>
            <a:pPr marL="1200150" lvl="3" indent="-285750" algn="just">
              <a:lnSpc>
                <a:spcPct val="107000"/>
              </a:lnSpc>
              <a:buFont typeface="Wingdings" panose="05000000000000000000" pitchFamily="2" charset="2"/>
              <a:buChar char="§"/>
            </a:pPr>
            <a:r>
              <a:rPr lang="en-US" sz="2000"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Coal – Gasification and CTL (Coal-To-Liquid clean fuels and chemicals)</a:t>
            </a:r>
          </a:p>
        </p:txBody>
      </p:sp>
      <p:sp>
        <p:nvSpPr>
          <p:cNvPr id="2" name="TextBox 1">
            <a:extLst>
              <a:ext uri="{FF2B5EF4-FFF2-40B4-BE49-F238E27FC236}">
                <a16:creationId xmlns:a16="http://schemas.microsoft.com/office/drawing/2014/main" id="{1F4E307B-02FD-44A7-956F-FAC7DBE0CF23}"/>
              </a:ext>
            </a:extLst>
          </p:cNvPr>
          <p:cNvSpPr txBox="1"/>
          <p:nvPr/>
        </p:nvSpPr>
        <p:spPr>
          <a:xfrm>
            <a:off x="1384663" y="365759"/>
            <a:ext cx="9353005" cy="461665"/>
          </a:xfrm>
          <a:prstGeom prst="rect">
            <a:avLst/>
          </a:prstGeom>
          <a:noFill/>
        </p:spPr>
        <p:txBody>
          <a:bodyPr wrap="square" rtlCol="0">
            <a:spAutoFit/>
          </a:bodyPr>
          <a:lstStyle/>
          <a:p>
            <a:pPr marL="0" marR="0" algn="ctr">
              <a:spcBef>
                <a:spcPts val="0"/>
              </a:spcBef>
              <a:spcAft>
                <a:spcPts val="0"/>
              </a:spcAft>
            </a:pPr>
            <a:r>
              <a:rPr lang="en-US" sz="2400" b="1" u="sng" dirty="0">
                <a:solidFill>
                  <a:srgbClr val="006600"/>
                </a:solidFill>
                <a:effectLst/>
                <a:latin typeface="Times New Roman" panose="02020603050405020304" pitchFamily="18" charset="0"/>
                <a:ea typeface="Calibri" panose="020F0502020204030204" pitchFamily="34" charset="0"/>
              </a:rPr>
              <a:t>Vision for the Wayne and Gayle Laufer Endowed Energy Chair</a:t>
            </a:r>
            <a:endParaRPr lang="en-US" sz="2400" dirty="0">
              <a:solidFill>
                <a:srgbClr val="000000"/>
              </a:solidFill>
              <a:effectLst/>
              <a:latin typeface="Times New Roman" panose="02020603050405020304" pitchFamily="18" charset="0"/>
              <a:ea typeface="Calibri" panose="020F0502020204030204" pitchFamily="34" charset="0"/>
            </a:endParaRPr>
          </a:p>
        </p:txBody>
      </p:sp>
      <p:sp>
        <p:nvSpPr>
          <p:cNvPr id="4" name="TextBox 3">
            <a:extLst>
              <a:ext uri="{FF2B5EF4-FFF2-40B4-BE49-F238E27FC236}">
                <a16:creationId xmlns:a16="http://schemas.microsoft.com/office/drawing/2014/main" id="{91C950BA-182F-47E8-A31E-9C298E8A1CCD}"/>
              </a:ext>
            </a:extLst>
          </p:cNvPr>
          <p:cNvSpPr txBox="1"/>
          <p:nvPr/>
        </p:nvSpPr>
        <p:spPr>
          <a:xfrm>
            <a:off x="391888" y="1031967"/>
            <a:ext cx="11482252" cy="1015663"/>
          </a:xfrm>
          <a:prstGeom prst="rect">
            <a:avLst/>
          </a:prstGeom>
          <a:noFill/>
        </p:spPr>
        <p:txBody>
          <a:bodyPr wrap="square" rtlCol="0">
            <a:spAutoFit/>
          </a:bodyPr>
          <a:lstStyle/>
          <a:p>
            <a:r>
              <a:rPr lang="en-US" sz="2000"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P</a:t>
            </a:r>
            <a:r>
              <a:rPr lang="en-US" sz="2000" b="1"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erforming, Expanding and Promoting </a:t>
            </a:r>
            <a:r>
              <a:rPr lang="en-US" sz="2000"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C</a:t>
            </a:r>
            <a:r>
              <a:rPr lang="en-US" sz="2000" b="1"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utting-Edge Integrated </a:t>
            </a:r>
            <a:r>
              <a:rPr lang="en-US" sz="2000"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R</a:t>
            </a:r>
            <a:r>
              <a:rPr lang="en-US" sz="2000" b="1"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esearch, Advancing Knowledge, Developing </a:t>
            </a:r>
            <a:r>
              <a:rPr lang="en-US" sz="2000"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T</a:t>
            </a:r>
            <a:r>
              <a:rPr lang="en-US" sz="2000" b="1"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echnologies, Educating and Training Graduate and Undergraduate Students, and Future Leaders, and Serving Industry Related to </a:t>
            </a:r>
            <a:r>
              <a:rPr lang="en-US" sz="2000"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C</a:t>
            </a:r>
            <a:r>
              <a:rPr lang="en-US" sz="2000" b="1"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lean, Alternative and Sustainable </a:t>
            </a:r>
            <a:r>
              <a:rPr lang="en-US" sz="2000"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E</a:t>
            </a:r>
            <a:r>
              <a:rPr lang="en-US" sz="2000" b="1"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nergy </a:t>
            </a:r>
            <a:r>
              <a:rPr lang="en-US" sz="2000"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&amp;</a:t>
            </a:r>
            <a:r>
              <a:rPr lang="en-US" sz="2000" b="1"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 Environment.</a:t>
            </a:r>
          </a:p>
        </p:txBody>
      </p:sp>
      <p:sp>
        <p:nvSpPr>
          <p:cNvPr id="5" name="TextBox 4">
            <a:extLst>
              <a:ext uri="{FF2B5EF4-FFF2-40B4-BE49-F238E27FC236}">
                <a16:creationId xmlns:a16="http://schemas.microsoft.com/office/drawing/2014/main" id="{A657B2CB-DC5D-481B-83B0-233B255A9FB1}"/>
              </a:ext>
            </a:extLst>
          </p:cNvPr>
          <p:cNvSpPr txBox="1"/>
          <p:nvPr/>
        </p:nvSpPr>
        <p:spPr>
          <a:xfrm>
            <a:off x="143691" y="5225155"/>
            <a:ext cx="11900263" cy="3693319"/>
          </a:xfrm>
          <a:prstGeom prst="rect">
            <a:avLst/>
          </a:prstGeom>
          <a:noFill/>
        </p:spPr>
        <p:txBody>
          <a:bodyPr wrap="square" rtlCol="0">
            <a:spAutoFit/>
          </a:bodyPr>
          <a:lstStyle/>
          <a:p>
            <a:pPr marL="0" marR="0" algn="just">
              <a:spcBef>
                <a:spcPts val="0"/>
              </a:spcBef>
              <a:spcAft>
                <a:spcPts val="0"/>
              </a:spcAft>
            </a:pPr>
            <a:r>
              <a:rPr lang="en-US" b="1" u="sng" dirty="0">
                <a:solidFill>
                  <a:srgbClr val="000000"/>
                </a:solidFill>
                <a:latin typeface="Times New Roman" panose="02020603050405020304" pitchFamily="18" charset="0"/>
                <a:ea typeface="Calibri" panose="020F0502020204030204" pitchFamily="34" charset="0"/>
              </a:rPr>
              <a:t>Past-Current-Future Topics</a:t>
            </a:r>
            <a:endParaRPr lang="en-US" sz="1800" dirty="0">
              <a:solidFill>
                <a:srgbClr val="000000"/>
              </a:solidFill>
              <a:effectLst/>
              <a:latin typeface="Times New Roman" panose="02020603050405020304" pitchFamily="18" charset="0"/>
              <a:ea typeface="Calibri" panose="020F0502020204030204" pitchFamily="34" charset="0"/>
            </a:endParaRPr>
          </a:p>
          <a:p>
            <a:pPr marL="342900" marR="0" lvl="0" indent="-342900" algn="just">
              <a:spcBef>
                <a:spcPts val="0"/>
              </a:spcBef>
              <a:spcAft>
                <a:spcPts val="0"/>
              </a:spcAft>
              <a:buFont typeface="Symbol" panose="05050102010706020507" pitchFamily="18" charset="2"/>
              <a:buChar char=""/>
            </a:pPr>
            <a:r>
              <a:rPr lang="en-US" sz="1800" dirty="0">
                <a:solidFill>
                  <a:srgbClr val="006600"/>
                </a:solidFill>
                <a:effectLst/>
                <a:latin typeface="Times New Roman" panose="02020603050405020304" pitchFamily="18" charset="0"/>
                <a:ea typeface="Calibri" panose="020F0502020204030204" pitchFamily="34" charset="0"/>
              </a:rPr>
              <a:t>Nuclear energy (4</a:t>
            </a:r>
            <a:r>
              <a:rPr lang="en-US" sz="1800" baseline="30000" dirty="0">
                <a:solidFill>
                  <a:srgbClr val="006600"/>
                </a:solidFill>
                <a:effectLst/>
                <a:latin typeface="Times New Roman" panose="02020603050405020304" pitchFamily="18" charset="0"/>
                <a:ea typeface="Calibri" panose="020F0502020204030204" pitchFamily="34" charset="0"/>
              </a:rPr>
              <a:t>th</a:t>
            </a:r>
            <a:r>
              <a:rPr lang="en-US" sz="1800" dirty="0">
                <a:solidFill>
                  <a:srgbClr val="006600"/>
                </a:solidFill>
                <a:effectLst/>
                <a:latin typeface="Times New Roman" panose="02020603050405020304" pitchFamily="18" charset="0"/>
                <a:ea typeface="Calibri" panose="020F0502020204030204" pitchFamily="34" charset="0"/>
              </a:rPr>
              <a:t> generation nuclear energy - pebble beds and prismatic blocks, small modular and current nuclear reactors, micronuclear reactors) </a:t>
            </a:r>
          </a:p>
          <a:p>
            <a:pPr marL="342900" marR="0" lvl="0" indent="-342900" algn="just">
              <a:spcBef>
                <a:spcPts val="0"/>
              </a:spcBef>
              <a:spcAft>
                <a:spcPts val="0"/>
              </a:spcAft>
              <a:buFont typeface="Symbol" panose="05050102010706020507" pitchFamily="18" charset="2"/>
              <a:buChar char=""/>
            </a:pPr>
            <a:r>
              <a:rPr lang="en-US" sz="1800" dirty="0">
                <a:solidFill>
                  <a:srgbClr val="006600"/>
                </a:solidFill>
                <a:effectLst/>
                <a:latin typeface="Times New Roman" panose="02020603050405020304" pitchFamily="18" charset="0"/>
                <a:ea typeface="Calibri" panose="020F0502020204030204" pitchFamily="34" charset="0"/>
              </a:rPr>
              <a:t>Clean alternative fuels from coal, natural gas/biogas, and biomass (Fischer – </a:t>
            </a:r>
            <a:r>
              <a:rPr lang="en-US" sz="1800" dirty="0" err="1">
                <a:solidFill>
                  <a:srgbClr val="006600"/>
                </a:solidFill>
                <a:effectLst/>
                <a:latin typeface="Times New Roman" panose="02020603050405020304" pitchFamily="18" charset="0"/>
                <a:ea typeface="Calibri" panose="020F0502020204030204" pitchFamily="34" charset="0"/>
              </a:rPr>
              <a:t>Tropsch</a:t>
            </a:r>
            <a:r>
              <a:rPr lang="en-US" sz="1800" dirty="0">
                <a:solidFill>
                  <a:srgbClr val="006600"/>
                </a:solidFill>
                <a:effectLst/>
                <a:latin typeface="Times New Roman" panose="02020603050405020304" pitchFamily="18" charset="0"/>
                <a:ea typeface="Calibri" panose="020F0502020204030204" pitchFamily="34" charset="0"/>
              </a:rPr>
              <a:t> (FT) process - synthesis gas (CO and H2) to Liquid Fuel) </a:t>
            </a:r>
          </a:p>
          <a:p>
            <a:pPr marL="342900" marR="0" lvl="0" indent="-342900" algn="just">
              <a:spcBef>
                <a:spcPts val="0"/>
              </a:spcBef>
              <a:spcAft>
                <a:spcPts val="0"/>
              </a:spcAft>
              <a:buFont typeface="Symbol" panose="05050102010706020507" pitchFamily="18" charset="2"/>
              <a:buChar char=""/>
            </a:pPr>
            <a:r>
              <a:rPr lang="en-US" sz="1800" dirty="0">
                <a:solidFill>
                  <a:srgbClr val="006600"/>
                </a:solidFill>
                <a:effectLst/>
                <a:latin typeface="Times New Roman" panose="02020603050405020304" pitchFamily="18" charset="0"/>
                <a:ea typeface="Calibri" panose="020F0502020204030204" pitchFamily="34" charset="0"/>
              </a:rPr>
              <a:t>Petroleum energy (refinery processes multiphase reactors and catalyst testing)</a:t>
            </a:r>
          </a:p>
          <a:p>
            <a:pPr marL="342900" marR="0" lvl="0" indent="-342900" algn="just">
              <a:spcBef>
                <a:spcPts val="0"/>
              </a:spcBef>
              <a:spcAft>
                <a:spcPts val="0"/>
              </a:spcAft>
              <a:buFont typeface="Symbol" panose="05050102010706020507" pitchFamily="18" charset="2"/>
              <a:buChar char=""/>
            </a:pPr>
            <a:r>
              <a:rPr lang="en-US" sz="1800" dirty="0">
                <a:solidFill>
                  <a:srgbClr val="006600"/>
                </a:solidFill>
                <a:effectLst/>
                <a:latin typeface="Times New Roman" panose="02020603050405020304" pitchFamily="18" charset="0"/>
                <a:ea typeface="Calibri" panose="020F0502020204030204" pitchFamily="34" charset="0"/>
              </a:rPr>
              <a:t>Integrated biorefinery </a:t>
            </a:r>
          </a:p>
          <a:p>
            <a:pPr marL="342900" marR="0" lvl="0" indent="-342900" algn="just">
              <a:spcBef>
                <a:spcPts val="0"/>
              </a:spcBef>
              <a:spcAft>
                <a:spcPts val="0"/>
              </a:spcAft>
              <a:buFont typeface="Symbol" panose="05050102010706020507" pitchFamily="18" charset="2"/>
              <a:buChar char=""/>
            </a:pPr>
            <a:r>
              <a:rPr lang="en-US" sz="1800" dirty="0">
                <a:solidFill>
                  <a:srgbClr val="006600"/>
                </a:solidFill>
                <a:effectLst/>
                <a:latin typeface="Times New Roman" panose="02020603050405020304" pitchFamily="18" charset="0"/>
                <a:ea typeface="Calibri" panose="020F0502020204030204" pitchFamily="34" charset="0"/>
              </a:rPr>
              <a:t>Bioenergy (microalgae culturing and nanoparticles enhancement, anaerobic digestion of animal wastes, bioethanol, biomass gasification)</a:t>
            </a:r>
          </a:p>
          <a:p>
            <a:pPr marL="342900" marR="0" lvl="0" indent="-342900" algn="just">
              <a:spcBef>
                <a:spcPts val="0"/>
              </a:spcBef>
              <a:spcAft>
                <a:spcPts val="0"/>
              </a:spcAft>
              <a:buFont typeface="Symbol" panose="05050102010706020507" pitchFamily="18" charset="2"/>
              <a:buChar char=""/>
            </a:pPr>
            <a:r>
              <a:rPr lang="en-US" sz="1800" dirty="0">
                <a:solidFill>
                  <a:srgbClr val="006600"/>
                </a:solidFill>
                <a:effectLst/>
                <a:latin typeface="Times New Roman" panose="02020603050405020304" pitchFamily="18" charset="0"/>
                <a:ea typeface="Calibri" panose="020F0502020204030204" pitchFamily="34" charset="0"/>
              </a:rPr>
              <a:t>Nano-fluids (nanoparticles and fluids) for enhancing Heat Transfer and thermal conductivity for process energy efficiency and reducing heating volume and emission</a:t>
            </a:r>
          </a:p>
          <a:p>
            <a:pPr marL="342900" marR="0" lvl="0" indent="-342900" algn="just">
              <a:spcBef>
                <a:spcPts val="0"/>
              </a:spcBef>
              <a:spcAft>
                <a:spcPts val="0"/>
              </a:spcAft>
              <a:buFont typeface="Symbol" panose="05050102010706020507" pitchFamily="18" charset="2"/>
              <a:buChar char=""/>
            </a:pPr>
            <a:r>
              <a:rPr lang="en-US" sz="1800" dirty="0">
                <a:solidFill>
                  <a:srgbClr val="006600"/>
                </a:solidFill>
                <a:effectLst/>
                <a:latin typeface="Times New Roman" panose="02020603050405020304" pitchFamily="18" charset="0"/>
                <a:ea typeface="Calibri" panose="020F0502020204030204" pitchFamily="34" charset="0"/>
              </a:rPr>
              <a:t>Nexus of Energy and Water (recycling produced water, removing hydrocarbons, oil drops and heavy metals from wastewater, intensifying thermal desalination process) </a:t>
            </a:r>
          </a:p>
        </p:txBody>
      </p:sp>
    </p:spTree>
    <p:extLst>
      <p:ext uri="{BB962C8B-B14F-4D97-AF65-F5344CB8AC3E}">
        <p14:creationId xmlns:p14="http://schemas.microsoft.com/office/powerpoint/2010/main" val="21833423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DEEC3F-B90A-43FF-860E-EC9E0932E7D3}"/>
              </a:ext>
            </a:extLst>
          </p:cNvPr>
          <p:cNvPicPr>
            <a:picLocks noChangeAspect="1"/>
          </p:cNvPicPr>
          <p:nvPr/>
        </p:nvPicPr>
        <p:blipFill>
          <a:blip r:embed="rId2"/>
          <a:stretch>
            <a:fillRect/>
          </a:stretch>
        </p:blipFill>
        <p:spPr>
          <a:xfrm>
            <a:off x="1141989" y="3004447"/>
            <a:ext cx="10666833" cy="6000094"/>
          </a:xfrm>
          <a:prstGeom prst="rect">
            <a:avLst/>
          </a:prstGeom>
        </p:spPr>
      </p:pic>
      <p:sp>
        <p:nvSpPr>
          <p:cNvPr id="7" name="TextBox 6">
            <a:extLst>
              <a:ext uri="{FF2B5EF4-FFF2-40B4-BE49-F238E27FC236}">
                <a16:creationId xmlns:a16="http://schemas.microsoft.com/office/drawing/2014/main" id="{3D673601-FA7B-4AA3-83E1-C9CE48B91D67}"/>
              </a:ext>
            </a:extLst>
          </p:cNvPr>
          <p:cNvSpPr txBox="1"/>
          <p:nvPr/>
        </p:nvSpPr>
        <p:spPr>
          <a:xfrm>
            <a:off x="91440" y="104503"/>
            <a:ext cx="11978640" cy="3036024"/>
          </a:xfrm>
          <a:prstGeom prst="rect">
            <a:avLst/>
          </a:prstGeom>
          <a:noFill/>
        </p:spPr>
        <p:txBody>
          <a:bodyPr wrap="square">
            <a:spAutoFit/>
          </a:bodyPr>
          <a:lstStyle/>
          <a:p>
            <a:pPr marL="0" marR="0" algn="just">
              <a:lnSpc>
                <a:spcPct val="107000"/>
              </a:lnSpc>
              <a:spcBef>
                <a:spcPts val="0"/>
              </a:spcBef>
              <a:spcAft>
                <a:spcPts val="0"/>
              </a:spcAft>
            </a:pPr>
            <a:r>
              <a:rPr lang="en-US" b="1" u="sng"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The Vision Is Enabled By</a:t>
            </a:r>
            <a:r>
              <a:rPr lang="en-US"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0"/>
              </a:spcAft>
            </a:pPr>
            <a:endParaRPr lang="en-US" dirty="0">
              <a:solidFill>
                <a:srgbClr val="006600"/>
              </a:solidFill>
              <a:latin typeface="Times New Roman" panose="02020603050405020304" pitchFamily="18" charset="0"/>
              <a:ea typeface="Calibri" panose="020F0502020204030204" pitchFamily="34" charset="0"/>
              <a:cs typeface="Times New Roman" panose="02020603050405020304" pitchFamily="18" charset="0"/>
            </a:endParaRPr>
          </a:p>
          <a:p>
            <a:pPr marL="285750" marR="0" indent="-285750" algn="just">
              <a:lnSpc>
                <a:spcPct val="107000"/>
              </a:lnSpc>
              <a:spcBef>
                <a:spcPts val="0"/>
              </a:spcBef>
              <a:spcAft>
                <a:spcPts val="0"/>
              </a:spcAft>
              <a:buFont typeface="Wingdings" panose="05000000000000000000" pitchFamily="2" charset="2"/>
              <a:buChar char="Ø"/>
            </a:pPr>
            <a:r>
              <a:rPr lang="en-US"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Developing and implementing advanced and state-of-the-art non-invasive and invasive measurement techniques that are integrated in novel ways and can be utilized in harsh industrial conditions</a:t>
            </a:r>
          </a:p>
          <a:p>
            <a:pPr marL="285750" marR="0" indent="-285750" algn="just">
              <a:lnSpc>
                <a:spcPct val="107000"/>
              </a:lnSpc>
              <a:spcBef>
                <a:spcPts val="0"/>
              </a:spcBef>
              <a:spcAft>
                <a:spcPts val="0"/>
              </a:spcAft>
              <a:buFont typeface="Wingdings" panose="05000000000000000000" pitchFamily="2" charset="2"/>
              <a:buChar char="Ø"/>
            </a:pPr>
            <a:r>
              <a:rPr lang="en-US"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Developing and Utilizing Multiscale Experimentation (experimental setups and separate effects experiments)</a:t>
            </a:r>
          </a:p>
          <a:p>
            <a:pPr marL="285750" marR="0" indent="-285750" algn="just">
              <a:lnSpc>
                <a:spcPct val="107000"/>
              </a:lnSpc>
              <a:spcBef>
                <a:spcPts val="0"/>
              </a:spcBef>
              <a:spcAft>
                <a:spcPts val="0"/>
              </a:spcAft>
              <a:buFont typeface="Wingdings" panose="05000000000000000000" pitchFamily="2" charset="2"/>
              <a:buChar char="Ø"/>
            </a:pPr>
            <a:r>
              <a:rPr lang="en-US"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Developing Multiscale Models and Computing of Multiphase Reactors and Multiphase Flow that Integrate Hydrodynamics, Heat and Mass transfer and Reactions, and Validating Models and Computational Fluid Dynamics (CFD)</a:t>
            </a:r>
          </a:p>
          <a:p>
            <a:pPr marL="285750" marR="0" indent="-285750" algn="just">
              <a:lnSpc>
                <a:spcPct val="107000"/>
              </a:lnSpc>
              <a:spcBef>
                <a:spcPts val="0"/>
              </a:spcBef>
              <a:spcAft>
                <a:spcPts val="0"/>
              </a:spcAft>
              <a:buFont typeface="Wingdings" panose="05000000000000000000" pitchFamily="2" charset="2"/>
              <a:buChar char="Ø"/>
            </a:pPr>
            <a:r>
              <a:rPr lang="en-US"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Involving Graduate and Undergraduate Students, Engineers and Research Fellows</a:t>
            </a:r>
          </a:p>
          <a:p>
            <a:pPr marL="285750" marR="0" indent="-285750" algn="just">
              <a:lnSpc>
                <a:spcPct val="107000"/>
              </a:lnSpc>
              <a:spcBef>
                <a:spcPts val="0"/>
              </a:spcBef>
              <a:spcAft>
                <a:spcPts val="0"/>
              </a:spcAft>
              <a:buFont typeface="Wingdings" panose="05000000000000000000" pitchFamily="2" charset="2"/>
              <a:buChar char="Ø"/>
            </a:pPr>
            <a:r>
              <a:rPr lang="en-US"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Outreaching to Industry and Research Institutions Nationally and Internationally by Establishing Laufer Symposia, Consortium, consultations, research contracts, etc.</a:t>
            </a:r>
          </a:p>
        </p:txBody>
      </p:sp>
    </p:spTree>
    <p:extLst>
      <p:ext uri="{BB962C8B-B14F-4D97-AF65-F5344CB8AC3E}">
        <p14:creationId xmlns:p14="http://schemas.microsoft.com/office/powerpoint/2010/main" val="4170449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F45BDB-89F1-4DC9-B05E-D2238EB142BC}"/>
              </a:ext>
            </a:extLst>
          </p:cNvPr>
          <p:cNvSpPr txBox="1"/>
          <p:nvPr/>
        </p:nvSpPr>
        <p:spPr>
          <a:xfrm>
            <a:off x="182882" y="483325"/>
            <a:ext cx="11848011" cy="8125301"/>
          </a:xfrm>
          <a:prstGeom prst="rect">
            <a:avLst/>
          </a:prstGeom>
          <a:noFill/>
        </p:spPr>
        <p:txBody>
          <a:bodyPr wrap="square" rtlCol="0">
            <a:spAutoFit/>
          </a:bodyPr>
          <a:lstStyle/>
          <a:p>
            <a:pPr marL="0" marR="0" algn="ctr">
              <a:spcBef>
                <a:spcPts val="0"/>
              </a:spcBef>
              <a:spcAft>
                <a:spcPts val="0"/>
              </a:spcAft>
            </a:pPr>
            <a:r>
              <a:rPr lang="en-US" sz="2400" b="1" u="sng" dirty="0">
                <a:solidFill>
                  <a:srgbClr val="006600"/>
                </a:solidFill>
                <a:effectLst/>
                <a:latin typeface="Times New Roman" panose="02020603050405020304" pitchFamily="18" charset="0"/>
                <a:ea typeface="Calibri" panose="020F0502020204030204" pitchFamily="34" charset="0"/>
              </a:rPr>
              <a:t>Plan to Promote </a:t>
            </a:r>
            <a:r>
              <a:rPr lang="en-US" sz="2400" b="1" u="sng" dirty="0">
                <a:solidFill>
                  <a:srgbClr val="006600"/>
                </a:solidFill>
                <a:latin typeface="Times New Roman" panose="02020603050405020304" pitchFamily="18" charset="0"/>
                <a:ea typeface="Calibri" panose="020F0502020204030204" pitchFamily="34" charset="0"/>
              </a:rPr>
              <a:t>E</a:t>
            </a:r>
            <a:r>
              <a:rPr lang="en-US" sz="2400" b="1" u="sng" dirty="0">
                <a:solidFill>
                  <a:srgbClr val="006600"/>
                </a:solidFill>
                <a:effectLst/>
                <a:latin typeface="Times New Roman" panose="02020603050405020304" pitchFamily="18" charset="0"/>
                <a:ea typeface="Calibri" panose="020F0502020204030204" pitchFamily="34" charset="0"/>
              </a:rPr>
              <a:t>nergy R&amp;D and Laufer Endowment for Energy Chair</a:t>
            </a:r>
            <a:endParaRPr lang="en-US" sz="2400" dirty="0">
              <a:solidFill>
                <a:srgbClr val="006600"/>
              </a:solidFill>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rPr>
              <a:t>  </a:t>
            </a:r>
            <a:endParaRPr lang="en-US" sz="1800" dirty="0">
              <a:solidFill>
                <a:schemeClr val="accent6"/>
              </a:solidFill>
              <a:effectLst/>
              <a:latin typeface="Times New Roman" panose="02020603050405020304" pitchFamily="18" charset="0"/>
              <a:ea typeface="Calibri" panose="020F0502020204030204" pitchFamily="34" charset="0"/>
            </a:endParaRPr>
          </a:p>
          <a:p>
            <a:pPr marL="342900" marR="0" lvl="0" indent="-342900" algn="just">
              <a:spcBef>
                <a:spcPts val="0"/>
              </a:spcBef>
              <a:spcAft>
                <a:spcPts val="0"/>
              </a:spcAft>
              <a:buFont typeface="Wingdings" panose="05000000000000000000" pitchFamily="2" charset="2"/>
              <a:buChar char=""/>
            </a:pPr>
            <a:r>
              <a:rPr lang="en-US" sz="2000" dirty="0">
                <a:solidFill>
                  <a:schemeClr val="accent6"/>
                </a:solidFill>
                <a:effectLst/>
                <a:latin typeface="Times New Roman" panose="02020603050405020304" pitchFamily="18" charset="0"/>
                <a:ea typeface="Calibri" panose="020F0502020204030204" pitchFamily="34" charset="0"/>
              </a:rPr>
              <a:t>Continuing and expanding on attracting grants and research contracts</a:t>
            </a:r>
          </a:p>
          <a:p>
            <a:pPr marR="0" lvl="0" algn="just">
              <a:spcBef>
                <a:spcPts val="0"/>
              </a:spcBef>
              <a:spcAft>
                <a:spcPts val="0"/>
              </a:spcAft>
            </a:pPr>
            <a:endParaRPr lang="en-US" sz="2000" dirty="0">
              <a:solidFill>
                <a:schemeClr val="accent6"/>
              </a:solidFill>
              <a:effectLst/>
              <a:latin typeface="Times New Roman" panose="02020603050405020304" pitchFamily="18" charset="0"/>
              <a:ea typeface="Calibri" panose="020F0502020204030204" pitchFamily="34" charset="0"/>
            </a:endParaRPr>
          </a:p>
          <a:p>
            <a:pPr marL="342900" marR="0" lvl="0" indent="-342900" algn="just">
              <a:spcBef>
                <a:spcPts val="0"/>
              </a:spcBef>
              <a:spcAft>
                <a:spcPts val="0"/>
              </a:spcAft>
              <a:buFont typeface="Wingdings" panose="05000000000000000000" pitchFamily="2" charset="2"/>
              <a:buChar char=""/>
            </a:pPr>
            <a:r>
              <a:rPr lang="en-US" sz="2000" dirty="0">
                <a:solidFill>
                  <a:schemeClr val="accent6"/>
                </a:solidFill>
                <a:effectLst/>
                <a:latin typeface="Times New Roman" panose="02020603050405020304" pitchFamily="18" charset="0"/>
                <a:ea typeface="Calibri" panose="020F0502020204030204" pitchFamily="34" charset="0"/>
              </a:rPr>
              <a:t>Hosting and organizing conference, symposium, or colloquium on assessing the fields of energy and their future and challenges</a:t>
            </a:r>
          </a:p>
          <a:p>
            <a:pPr marR="0" lvl="0" algn="just">
              <a:spcBef>
                <a:spcPts val="0"/>
              </a:spcBef>
              <a:spcAft>
                <a:spcPts val="0"/>
              </a:spcAft>
            </a:pPr>
            <a:endParaRPr lang="en-US" sz="2000" dirty="0">
              <a:solidFill>
                <a:schemeClr val="accent6"/>
              </a:solidFill>
              <a:effectLst/>
              <a:latin typeface="Times New Roman" panose="02020603050405020304" pitchFamily="18" charset="0"/>
              <a:ea typeface="Calibri" panose="020F0502020204030204" pitchFamily="34" charset="0"/>
            </a:endParaRPr>
          </a:p>
          <a:p>
            <a:pPr marL="342900" marR="0" lvl="0" indent="-342900" algn="just">
              <a:spcBef>
                <a:spcPts val="0"/>
              </a:spcBef>
              <a:spcAft>
                <a:spcPts val="0"/>
              </a:spcAft>
              <a:buFont typeface="Wingdings" panose="05000000000000000000" pitchFamily="2" charset="2"/>
              <a:buChar char=""/>
            </a:pPr>
            <a:r>
              <a:rPr lang="en-US" sz="2000" dirty="0">
                <a:solidFill>
                  <a:schemeClr val="accent6"/>
                </a:solidFill>
                <a:effectLst/>
                <a:latin typeface="Times New Roman" panose="02020603050405020304" pitchFamily="18" charset="0"/>
                <a:ea typeface="Calibri" panose="020F0502020204030204" pitchFamily="34" charset="0"/>
              </a:rPr>
              <a:t>Working on establishing industry consortium for energy related cutting-edge research and development </a:t>
            </a:r>
          </a:p>
          <a:p>
            <a:pPr marR="0" lvl="0" algn="just">
              <a:spcBef>
                <a:spcPts val="0"/>
              </a:spcBef>
              <a:spcAft>
                <a:spcPts val="0"/>
              </a:spcAft>
            </a:pPr>
            <a:endParaRPr lang="en-US" sz="2000" dirty="0">
              <a:solidFill>
                <a:schemeClr val="accent6"/>
              </a:solidFill>
              <a:effectLst/>
              <a:latin typeface="Times New Roman" panose="02020603050405020304" pitchFamily="18" charset="0"/>
              <a:ea typeface="Calibri" panose="020F0502020204030204" pitchFamily="34" charset="0"/>
            </a:endParaRPr>
          </a:p>
          <a:p>
            <a:pPr marL="342900" marR="0" lvl="0" indent="-342900" algn="just">
              <a:spcBef>
                <a:spcPts val="0"/>
              </a:spcBef>
              <a:spcAft>
                <a:spcPts val="0"/>
              </a:spcAft>
              <a:buFont typeface="Wingdings" panose="05000000000000000000" pitchFamily="2" charset="2"/>
              <a:buChar char=""/>
            </a:pPr>
            <a:r>
              <a:rPr lang="en-US" sz="2000" dirty="0">
                <a:solidFill>
                  <a:schemeClr val="accent6"/>
                </a:solidFill>
                <a:effectLst/>
                <a:latin typeface="Times New Roman" panose="02020603050405020304" pitchFamily="18" charset="0"/>
                <a:ea typeface="Calibri" panose="020F0502020204030204" pitchFamily="34" charset="0"/>
              </a:rPr>
              <a:t>Proposing to name my advanced research laboratories as Laufer Energy Laboratory where Laufer Endowment will help maintaining these laboratories and will continue expanding on the laboratory’s capabilities</a:t>
            </a:r>
          </a:p>
          <a:p>
            <a:pPr marR="0" lvl="0" algn="just">
              <a:spcBef>
                <a:spcPts val="0"/>
              </a:spcBef>
              <a:spcAft>
                <a:spcPts val="0"/>
              </a:spcAft>
            </a:pPr>
            <a:endParaRPr lang="en-US" sz="2000" dirty="0">
              <a:solidFill>
                <a:schemeClr val="accent6"/>
              </a:solidFill>
              <a:effectLst/>
              <a:latin typeface="Times New Roman" panose="02020603050405020304" pitchFamily="18" charset="0"/>
              <a:ea typeface="Calibri" panose="020F0502020204030204" pitchFamily="34" charset="0"/>
            </a:endParaRPr>
          </a:p>
          <a:p>
            <a:pPr marL="342900" marR="0" lvl="0" indent="-342900" algn="just">
              <a:spcBef>
                <a:spcPts val="0"/>
              </a:spcBef>
              <a:spcAft>
                <a:spcPts val="0"/>
              </a:spcAft>
              <a:buFont typeface="Wingdings" panose="05000000000000000000" pitchFamily="2" charset="2"/>
              <a:buChar char=""/>
            </a:pPr>
            <a:r>
              <a:rPr lang="en-US" sz="2000" dirty="0">
                <a:solidFill>
                  <a:schemeClr val="accent6"/>
                </a:solidFill>
                <a:effectLst/>
                <a:latin typeface="Times New Roman" panose="02020603050405020304" pitchFamily="18" charset="0"/>
                <a:ea typeface="Calibri" panose="020F0502020204030204" pitchFamily="34" charset="0"/>
              </a:rPr>
              <a:t>Working on establishing Laufer undergraduate and graduate students’ fellowships including students from under representative schools to promote energy knowledge, education, and experiential learning in collaboration with other universities and with industry for matching sponsorships</a:t>
            </a:r>
          </a:p>
          <a:p>
            <a:pPr marR="0" lvl="0" algn="just">
              <a:spcBef>
                <a:spcPts val="0"/>
              </a:spcBef>
              <a:spcAft>
                <a:spcPts val="0"/>
              </a:spcAft>
            </a:pPr>
            <a:endParaRPr lang="en-US" sz="2000" dirty="0">
              <a:solidFill>
                <a:schemeClr val="accent6"/>
              </a:solidFill>
              <a:effectLst/>
              <a:latin typeface="Times New Roman" panose="02020603050405020304" pitchFamily="18" charset="0"/>
              <a:ea typeface="Calibri" panose="020F0502020204030204" pitchFamily="34" charset="0"/>
            </a:endParaRPr>
          </a:p>
          <a:p>
            <a:pPr marL="342900" marR="0" lvl="0" indent="-342900" algn="just">
              <a:spcBef>
                <a:spcPts val="0"/>
              </a:spcBef>
              <a:spcAft>
                <a:spcPts val="0"/>
              </a:spcAft>
              <a:buFont typeface="Wingdings" panose="05000000000000000000" pitchFamily="2" charset="2"/>
              <a:buChar char=""/>
            </a:pPr>
            <a:r>
              <a:rPr lang="en-US" sz="2000" dirty="0">
                <a:solidFill>
                  <a:schemeClr val="accent6"/>
                </a:solidFill>
                <a:latin typeface="Times New Roman" panose="02020603050405020304" pitchFamily="18" charset="0"/>
                <a:ea typeface="Calibri" panose="020F0502020204030204" pitchFamily="34" charset="0"/>
              </a:rPr>
              <a:t>Based on the availability of funding creating Laufer Research Assistant Professor to help on establishing the industrial-academia consortium and on expanding on research and funding</a:t>
            </a:r>
          </a:p>
          <a:p>
            <a:pPr marR="0" lvl="0" algn="just">
              <a:spcBef>
                <a:spcPts val="0"/>
              </a:spcBef>
              <a:spcAft>
                <a:spcPts val="0"/>
              </a:spcAft>
            </a:pPr>
            <a:endParaRPr lang="en-US" sz="2000" dirty="0">
              <a:solidFill>
                <a:schemeClr val="accent6"/>
              </a:solidFill>
              <a:effectLst/>
              <a:latin typeface="Times New Roman" panose="02020603050405020304" pitchFamily="18" charset="0"/>
              <a:ea typeface="Calibri" panose="020F0502020204030204" pitchFamily="34" charset="0"/>
            </a:endParaRPr>
          </a:p>
          <a:p>
            <a:pPr marL="342900" marR="0" lvl="0" indent="-342900" algn="just">
              <a:spcBef>
                <a:spcPts val="0"/>
              </a:spcBef>
              <a:spcAft>
                <a:spcPts val="0"/>
              </a:spcAft>
              <a:buFont typeface="Wingdings" panose="05000000000000000000" pitchFamily="2" charset="2"/>
              <a:buChar char=""/>
            </a:pPr>
            <a:r>
              <a:rPr lang="en-US" sz="2000" dirty="0">
                <a:solidFill>
                  <a:schemeClr val="accent6"/>
                </a:solidFill>
                <a:effectLst/>
                <a:latin typeface="Times New Roman" panose="02020603050405020304" pitchFamily="18" charset="0"/>
                <a:ea typeface="Calibri" panose="020F0502020204030204" pitchFamily="34" charset="0"/>
              </a:rPr>
              <a:t>Submitting white paper in collaboration with government research center for plus up to be submitted through our university. Topics could be integrated biorefinery and/or integrated modules for water/wastewater treatment processes</a:t>
            </a:r>
          </a:p>
          <a:p>
            <a:pPr marR="0" lvl="0" algn="just">
              <a:spcBef>
                <a:spcPts val="0"/>
              </a:spcBef>
              <a:spcAft>
                <a:spcPts val="0"/>
              </a:spcAft>
            </a:pPr>
            <a:endParaRPr lang="en-US" sz="2000" dirty="0">
              <a:solidFill>
                <a:schemeClr val="accent6"/>
              </a:solidFill>
              <a:effectLst/>
              <a:latin typeface="Times New Roman" panose="02020603050405020304" pitchFamily="18" charset="0"/>
              <a:ea typeface="Calibri" panose="020F0502020204030204" pitchFamily="34" charset="0"/>
            </a:endParaRPr>
          </a:p>
          <a:p>
            <a:pPr marL="342900" marR="0" lvl="0" indent="-342900" algn="just">
              <a:spcBef>
                <a:spcPts val="0"/>
              </a:spcBef>
              <a:spcAft>
                <a:spcPts val="0"/>
              </a:spcAft>
              <a:buFont typeface="Wingdings" panose="05000000000000000000" pitchFamily="2" charset="2"/>
              <a:buChar char=""/>
            </a:pPr>
            <a:r>
              <a:rPr lang="en-US" sz="2000" dirty="0">
                <a:solidFill>
                  <a:schemeClr val="accent6"/>
                </a:solidFill>
                <a:effectLst/>
                <a:latin typeface="Times New Roman" panose="02020603050405020304" pitchFamily="18" charset="0"/>
                <a:ea typeface="Calibri" panose="020F0502020204030204" pitchFamily="34" charset="0"/>
              </a:rPr>
              <a:t>Continuing and expanding on our cutting-edge integrated research and technologies development related to energy and its related processes, publications, presentations in conferences, plenary/keynote lectures and invited talks</a:t>
            </a:r>
          </a:p>
        </p:txBody>
      </p:sp>
    </p:spTree>
    <p:extLst>
      <p:ext uri="{BB962C8B-B14F-4D97-AF65-F5344CB8AC3E}">
        <p14:creationId xmlns:p14="http://schemas.microsoft.com/office/powerpoint/2010/main" val="15367806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ChangeArrowheads="1"/>
          </p:cNvSpPr>
          <p:nvPr/>
        </p:nvSpPr>
        <p:spPr bwMode="auto">
          <a:xfrm>
            <a:off x="4876800" y="304800"/>
            <a:ext cx="3352800" cy="914400"/>
          </a:xfrm>
          <a:prstGeom prst="rect">
            <a:avLst/>
          </a:prstGeom>
          <a:solidFill>
            <a:srgbClr val="CCFF99"/>
          </a:solidFill>
          <a:ln w="9525">
            <a:solidFill>
              <a:schemeClr val="tx1"/>
            </a:solidFill>
            <a:miter lim="800000"/>
            <a:headEnd/>
            <a:tailEnd/>
          </a:ln>
          <a:effectLst/>
        </p:spPr>
        <p:txBody>
          <a:bodyPr wrap="none" anchor="ctr"/>
          <a:lstStyle/>
          <a:p>
            <a:pPr algn="ctr"/>
            <a:r>
              <a:rPr lang="en-US" sz="1600" b="1" dirty="0">
                <a:cs typeface="Times New Roman" pitchFamily="18" charset="0"/>
              </a:rPr>
              <a:t>Laufer </a:t>
            </a:r>
            <a:r>
              <a:rPr lang="en-US" sz="1600" dirty="0">
                <a:cs typeface="Times New Roman" pitchFamily="18" charset="0"/>
              </a:rPr>
              <a:t>Consortium on Advancing</a:t>
            </a:r>
          </a:p>
          <a:p>
            <a:pPr algn="ctr"/>
            <a:r>
              <a:rPr lang="en-US" sz="1600" dirty="0">
                <a:cs typeface="Times New Roman" pitchFamily="18" charset="0"/>
              </a:rPr>
              <a:t>Multiphase and Multi-scale Processes</a:t>
            </a:r>
          </a:p>
          <a:p>
            <a:pPr algn="ctr"/>
            <a:r>
              <a:rPr lang="en-US" sz="1600" dirty="0">
                <a:cs typeface="Times New Roman" pitchFamily="18" charset="0"/>
              </a:rPr>
              <a:t>(CAMMP)</a:t>
            </a:r>
          </a:p>
        </p:txBody>
      </p:sp>
      <p:sp>
        <p:nvSpPr>
          <p:cNvPr id="2051" name="Rectangle 3"/>
          <p:cNvSpPr>
            <a:spLocks noChangeArrowheads="1"/>
          </p:cNvSpPr>
          <p:nvPr/>
        </p:nvSpPr>
        <p:spPr bwMode="auto">
          <a:xfrm>
            <a:off x="190017" y="1048507"/>
            <a:ext cx="4699966" cy="7277703"/>
          </a:xfrm>
          <a:prstGeom prst="rect">
            <a:avLst/>
          </a:prstGeom>
          <a:solidFill>
            <a:schemeClr val="accent1"/>
          </a:solidFill>
          <a:ln w="9525">
            <a:solidFill>
              <a:schemeClr val="tx1"/>
            </a:solidFill>
            <a:miter lim="800000"/>
            <a:headEnd/>
            <a:tailEnd/>
          </a:ln>
          <a:effectLst/>
        </p:spPr>
        <p:txBody>
          <a:bodyPr wrap="none" anchor="ctr"/>
          <a:lstStyle/>
          <a:p>
            <a:endParaRPr lang="en-US" sz="2400"/>
          </a:p>
        </p:txBody>
      </p:sp>
      <p:sp>
        <p:nvSpPr>
          <p:cNvPr id="2052" name="Text Box 4"/>
          <p:cNvSpPr txBox="1">
            <a:spLocks noChangeArrowheads="1"/>
          </p:cNvSpPr>
          <p:nvPr/>
        </p:nvSpPr>
        <p:spPr bwMode="auto">
          <a:xfrm>
            <a:off x="6299200" y="4876801"/>
            <a:ext cx="1320800" cy="461665"/>
          </a:xfrm>
          <a:prstGeom prst="rect">
            <a:avLst/>
          </a:prstGeom>
          <a:noFill/>
          <a:ln w="9525">
            <a:noFill/>
            <a:miter lim="800000"/>
            <a:headEnd/>
            <a:tailEnd/>
          </a:ln>
          <a:effectLst/>
        </p:spPr>
        <p:txBody>
          <a:bodyPr>
            <a:spAutoFit/>
          </a:bodyPr>
          <a:lstStyle/>
          <a:p>
            <a:pPr>
              <a:spcBef>
                <a:spcPct val="50000"/>
              </a:spcBef>
            </a:pPr>
            <a:endParaRPr lang="en-US" sz="2400"/>
          </a:p>
        </p:txBody>
      </p:sp>
      <p:sp>
        <p:nvSpPr>
          <p:cNvPr id="2053" name="Text Box 5"/>
          <p:cNvSpPr txBox="1">
            <a:spLocks noChangeArrowheads="1"/>
          </p:cNvSpPr>
          <p:nvPr/>
        </p:nvSpPr>
        <p:spPr bwMode="auto">
          <a:xfrm>
            <a:off x="268818" y="3018367"/>
            <a:ext cx="4506383" cy="912814"/>
          </a:xfrm>
          <a:prstGeom prst="rect">
            <a:avLst/>
          </a:prstGeom>
          <a:solidFill>
            <a:srgbClr val="CCECFF"/>
          </a:solidFill>
          <a:ln w="9525">
            <a:solidFill>
              <a:schemeClr val="tx1"/>
            </a:solidFill>
            <a:miter lim="800000"/>
            <a:headEnd/>
            <a:tailEnd/>
          </a:ln>
          <a:effectLst/>
        </p:spPr>
        <p:txBody>
          <a:bodyPr>
            <a:spAutoFit/>
          </a:bodyPr>
          <a:lstStyle/>
          <a:p>
            <a:pPr>
              <a:spcBef>
                <a:spcPct val="50000"/>
              </a:spcBef>
            </a:pPr>
            <a:r>
              <a:rPr lang="en-US" sz="1333" dirty="0">
                <a:cs typeface="Times New Roman" pitchFamily="18" charset="0"/>
              </a:rPr>
              <a:t>Thrust 2: Applying and developing advanced measurement and diagnostic techniques and sensors for process imagining and monitoring; non-invasive radioisotopes and non-radioisotopes-based techniques</a:t>
            </a:r>
          </a:p>
        </p:txBody>
      </p:sp>
      <p:sp>
        <p:nvSpPr>
          <p:cNvPr id="2054" name="Text Box 6"/>
          <p:cNvSpPr txBox="1">
            <a:spLocks noChangeArrowheads="1"/>
          </p:cNvSpPr>
          <p:nvPr/>
        </p:nvSpPr>
        <p:spPr bwMode="auto">
          <a:xfrm>
            <a:off x="304800" y="6881284"/>
            <a:ext cx="4470400" cy="502573"/>
          </a:xfrm>
          <a:prstGeom prst="rect">
            <a:avLst/>
          </a:prstGeom>
          <a:solidFill>
            <a:srgbClr val="CCECFF"/>
          </a:solidFill>
          <a:ln w="9525">
            <a:solidFill>
              <a:schemeClr val="tx1"/>
            </a:solidFill>
            <a:miter lim="800000"/>
            <a:headEnd/>
            <a:tailEnd/>
          </a:ln>
          <a:effectLst/>
        </p:spPr>
        <p:txBody>
          <a:bodyPr>
            <a:spAutoFit/>
          </a:bodyPr>
          <a:lstStyle/>
          <a:p>
            <a:pPr>
              <a:spcBef>
                <a:spcPct val="50000"/>
              </a:spcBef>
            </a:pPr>
            <a:r>
              <a:rPr lang="en-US" sz="1333" dirty="0"/>
              <a:t>Thrust 6: Life cycle analyses, Techno-economical analysis and process safety engineering</a:t>
            </a:r>
          </a:p>
        </p:txBody>
      </p:sp>
      <p:sp>
        <p:nvSpPr>
          <p:cNvPr id="2055" name="Text Box 7"/>
          <p:cNvSpPr txBox="1">
            <a:spLocks noChangeArrowheads="1"/>
          </p:cNvSpPr>
          <p:nvPr/>
        </p:nvSpPr>
        <p:spPr bwMode="auto">
          <a:xfrm>
            <a:off x="304800" y="5050367"/>
            <a:ext cx="4470400" cy="912814"/>
          </a:xfrm>
          <a:prstGeom prst="rect">
            <a:avLst/>
          </a:prstGeom>
          <a:solidFill>
            <a:srgbClr val="CCECFF"/>
          </a:solidFill>
          <a:ln w="9525">
            <a:solidFill>
              <a:schemeClr val="tx1"/>
            </a:solidFill>
            <a:miter lim="800000"/>
            <a:headEnd/>
            <a:tailEnd/>
          </a:ln>
          <a:effectLst/>
        </p:spPr>
        <p:txBody>
          <a:bodyPr>
            <a:spAutoFit/>
          </a:bodyPr>
          <a:lstStyle/>
          <a:p>
            <a:pPr>
              <a:spcBef>
                <a:spcPct val="50000"/>
              </a:spcBef>
            </a:pPr>
            <a:r>
              <a:rPr lang="en-US" sz="1333" dirty="0">
                <a:cs typeface="Times New Roman" pitchFamily="18" charset="0"/>
              </a:rPr>
              <a:t>Thrust 4: Advancing scale-up and design methodologies for multiphase flow systems, reactors, equipment and processes of interest to member companies which include evaluation, validation and implementation</a:t>
            </a:r>
          </a:p>
        </p:txBody>
      </p:sp>
      <p:sp>
        <p:nvSpPr>
          <p:cNvPr id="2056" name="Text Box 8"/>
          <p:cNvSpPr txBox="1">
            <a:spLocks noChangeArrowheads="1"/>
          </p:cNvSpPr>
          <p:nvPr/>
        </p:nvSpPr>
        <p:spPr bwMode="auto">
          <a:xfrm>
            <a:off x="304800" y="4034367"/>
            <a:ext cx="4470400" cy="912814"/>
          </a:xfrm>
          <a:prstGeom prst="rect">
            <a:avLst/>
          </a:prstGeom>
          <a:solidFill>
            <a:srgbClr val="CCECFF"/>
          </a:solidFill>
          <a:ln w="9525">
            <a:solidFill>
              <a:schemeClr val="tx1"/>
            </a:solidFill>
            <a:miter lim="800000"/>
            <a:headEnd/>
            <a:tailEnd/>
          </a:ln>
          <a:effectLst/>
        </p:spPr>
        <p:txBody>
          <a:bodyPr>
            <a:spAutoFit/>
          </a:bodyPr>
          <a:lstStyle/>
          <a:p>
            <a:pPr>
              <a:spcBef>
                <a:spcPct val="50000"/>
              </a:spcBef>
            </a:pPr>
            <a:r>
              <a:rPr lang="en-US" sz="1333" dirty="0">
                <a:cs typeface="Times New Roman" pitchFamily="18" charset="0"/>
              </a:rPr>
              <a:t>Thrust 3: </a:t>
            </a:r>
            <a:r>
              <a:rPr lang="en-US" sz="1333" b="1" dirty="0">
                <a:cs typeface="Times New Roman" pitchFamily="18" charset="0"/>
              </a:rPr>
              <a:t>CFD simulation integrated with transport calculations and modeling  validation</a:t>
            </a:r>
            <a:r>
              <a:rPr lang="en-US" sz="1333" dirty="0">
                <a:cs typeface="Times New Roman" pitchFamily="18" charset="0"/>
              </a:rPr>
              <a:t> for </a:t>
            </a:r>
            <a:r>
              <a:rPr lang="en-US" sz="1333" dirty="0" err="1">
                <a:cs typeface="Times New Roman" pitchFamily="18" charset="0"/>
              </a:rPr>
              <a:t>escale</a:t>
            </a:r>
            <a:r>
              <a:rPr lang="en-US" sz="1333" dirty="0">
                <a:cs typeface="Times New Roman" pitchFamily="18" charset="0"/>
              </a:rPr>
              <a:t>-up and industrial multiphase and multi-scale processes of interest to member companies</a:t>
            </a:r>
          </a:p>
        </p:txBody>
      </p:sp>
      <p:sp>
        <p:nvSpPr>
          <p:cNvPr id="2057" name="Text Box 9"/>
          <p:cNvSpPr txBox="1">
            <a:spLocks noChangeArrowheads="1"/>
          </p:cNvSpPr>
          <p:nvPr/>
        </p:nvSpPr>
        <p:spPr bwMode="auto">
          <a:xfrm>
            <a:off x="304800" y="6068484"/>
            <a:ext cx="4470400" cy="707694"/>
          </a:xfrm>
          <a:prstGeom prst="rect">
            <a:avLst/>
          </a:prstGeom>
          <a:solidFill>
            <a:srgbClr val="CCECFF"/>
          </a:solidFill>
          <a:ln w="9525">
            <a:solidFill>
              <a:schemeClr val="tx1"/>
            </a:solidFill>
            <a:miter lim="800000"/>
            <a:headEnd/>
            <a:tailEnd/>
          </a:ln>
          <a:effectLst/>
        </p:spPr>
        <p:txBody>
          <a:bodyPr>
            <a:spAutoFit/>
          </a:bodyPr>
          <a:lstStyle/>
          <a:p>
            <a:pPr>
              <a:spcBef>
                <a:spcPct val="50000"/>
              </a:spcBef>
            </a:pPr>
            <a:r>
              <a:rPr lang="en-US" sz="1333" dirty="0">
                <a:cs typeface="Times New Roman" pitchFamily="18" charset="0"/>
              </a:rPr>
              <a:t>Thrust 5: Machine Learning and Deep Neural Network framework to advance evaluation, design, </a:t>
            </a:r>
            <a:r>
              <a:rPr lang="en-US" sz="1333" dirty="0" err="1">
                <a:cs typeface="Times New Roman" pitchFamily="18" charset="0"/>
              </a:rPr>
              <a:t>escale</a:t>
            </a:r>
            <a:r>
              <a:rPr lang="en-US" sz="1333" dirty="0">
                <a:cs typeface="Times New Roman" pitchFamily="18" charset="0"/>
              </a:rPr>
              <a:t>-up of multiphase flows and reactors systems and Processes</a:t>
            </a:r>
          </a:p>
        </p:txBody>
      </p:sp>
      <p:sp>
        <p:nvSpPr>
          <p:cNvPr id="57354" name="Oval 10"/>
          <p:cNvSpPr>
            <a:spLocks noChangeArrowheads="1"/>
          </p:cNvSpPr>
          <p:nvPr/>
        </p:nvSpPr>
        <p:spPr bwMode="auto">
          <a:xfrm>
            <a:off x="1016000" y="203200"/>
            <a:ext cx="2641600" cy="1117600"/>
          </a:xfrm>
          <a:prstGeom prst="ellipse">
            <a:avLst/>
          </a:prstGeom>
          <a:solidFill>
            <a:schemeClr val="accent1">
              <a:lumMod val="40000"/>
              <a:lumOff val="60000"/>
            </a:schemeClr>
          </a:solidFill>
          <a:ln w="9525">
            <a:solidFill>
              <a:schemeClr val="tx1"/>
            </a:solidFill>
            <a:round/>
            <a:headEnd/>
            <a:tailEnd/>
          </a:ln>
          <a:effectLst/>
        </p:spPr>
        <p:txBody>
          <a:bodyPr wrap="none" anchor="ctr"/>
          <a:lstStyle/>
          <a:p>
            <a:pPr algn="ctr">
              <a:defRPr/>
            </a:pPr>
            <a:r>
              <a:rPr lang="en-US" sz="1600" dirty="0">
                <a:cs typeface="Times New Roman" pitchFamily="18" charset="0"/>
              </a:rPr>
              <a:t>Research and Development</a:t>
            </a:r>
            <a:br>
              <a:rPr lang="en-US" sz="1600" dirty="0">
                <a:cs typeface="Times New Roman" pitchFamily="18" charset="0"/>
              </a:rPr>
            </a:br>
            <a:r>
              <a:rPr lang="en-US" sz="1600" dirty="0">
                <a:cs typeface="Times New Roman" pitchFamily="18" charset="0"/>
              </a:rPr>
              <a:t> (R&amp;D)</a:t>
            </a:r>
          </a:p>
        </p:txBody>
      </p:sp>
      <p:sp>
        <p:nvSpPr>
          <p:cNvPr id="57356" name="Oval 12"/>
          <p:cNvSpPr>
            <a:spLocks noChangeArrowheads="1"/>
          </p:cNvSpPr>
          <p:nvPr/>
        </p:nvSpPr>
        <p:spPr bwMode="auto">
          <a:xfrm>
            <a:off x="9042400" y="203201"/>
            <a:ext cx="2540000" cy="1138767"/>
          </a:xfrm>
          <a:prstGeom prst="ellipse">
            <a:avLst/>
          </a:prstGeom>
          <a:solidFill>
            <a:schemeClr val="accent4">
              <a:lumMod val="40000"/>
              <a:lumOff val="60000"/>
            </a:schemeClr>
          </a:solidFill>
          <a:ln w="9525">
            <a:solidFill>
              <a:schemeClr val="tx1"/>
            </a:solidFill>
            <a:round/>
            <a:headEnd/>
            <a:tailEnd/>
          </a:ln>
          <a:effectLst/>
        </p:spPr>
        <p:txBody>
          <a:bodyPr wrap="none" anchor="ctr"/>
          <a:lstStyle/>
          <a:p>
            <a:pPr algn="ctr">
              <a:defRPr/>
            </a:pPr>
            <a:r>
              <a:rPr lang="en-US" sz="1600" dirty="0">
                <a:cs typeface="Times New Roman" pitchFamily="18" charset="0"/>
              </a:rPr>
              <a:t>Continuing Educational</a:t>
            </a:r>
          </a:p>
          <a:p>
            <a:pPr algn="ctr">
              <a:defRPr/>
            </a:pPr>
            <a:r>
              <a:rPr lang="en-US" sz="1600" dirty="0">
                <a:cs typeface="Times New Roman" pitchFamily="18" charset="0"/>
              </a:rPr>
              <a:t>Activities</a:t>
            </a:r>
          </a:p>
        </p:txBody>
      </p:sp>
      <p:sp>
        <p:nvSpPr>
          <p:cNvPr id="2060" name="Line 15"/>
          <p:cNvSpPr>
            <a:spLocks noChangeShapeType="1"/>
          </p:cNvSpPr>
          <p:nvPr/>
        </p:nvSpPr>
        <p:spPr bwMode="auto">
          <a:xfrm>
            <a:off x="6807200" y="5215467"/>
            <a:ext cx="0" cy="0"/>
          </a:xfrm>
          <a:prstGeom prst="line">
            <a:avLst/>
          </a:prstGeom>
          <a:noFill/>
          <a:ln w="9525">
            <a:solidFill>
              <a:schemeClr val="tx1"/>
            </a:solidFill>
            <a:round/>
            <a:headEnd/>
            <a:tailEnd/>
          </a:ln>
          <a:effectLst/>
        </p:spPr>
        <p:txBody>
          <a:bodyPr/>
          <a:lstStyle/>
          <a:p>
            <a:endParaRPr lang="en-US" sz="2400"/>
          </a:p>
        </p:txBody>
      </p:sp>
      <p:sp>
        <p:nvSpPr>
          <p:cNvPr id="2061" name="Text Box 17"/>
          <p:cNvSpPr txBox="1">
            <a:spLocks noChangeArrowheads="1"/>
          </p:cNvSpPr>
          <p:nvPr/>
        </p:nvSpPr>
        <p:spPr bwMode="auto">
          <a:xfrm>
            <a:off x="304800" y="7502373"/>
            <a:ext cx="4470400" cy="707694"/>
          </a:xfrm>
          <a:prstGeom prst="rect">
            <a:avLst/>
          </a:prstGeom>
          <a:solidFill>
            <a:srgbClr val="CCECFF"/>
          </a:solidFill>
          <a:ln w="9525">
            <a:solidFill>
              <a:schemeClr val="tx1"/>
            </a:solidFill>
            <a:miter lim="800000"/>
            <a:headEnd/>
            <a:tailEnd/>
          </a:ln>
          <a:effectLst/>
        </p:spPr>
        <p:txBody>
          <a:bodyPr>
            <a:spAutoFit/>
          </a:bodyPr>
          <a:lstStyle/>
          <a:p>
            <a:pPr>
              <a:spcBef>
                <a:spcPct val="50000"/>
              </a:spcBef>
            </a:pPr>
            <a:r>
              <a:rPr lang="en-US" sz="1333" dirty="0"/>
              <a:t>Thrust : Novel reactors, systems, equipment and processes, thermal and separation efficiency (Nanofluids)</a:t>
            </a:r>
          </a:p>
        </p:txBody>
      </p:sp>
      <p:sp>
        <p:nvSpPr>
          <p:cNvPr id="57366" name="Oval 22"/>
          <p:cNvSpPr>
            <a:spLocks noChangeArrowheads="1"/>
          </p:cNvSpPr>
          <p:nvPr/>
        </p:nvSpPr>
        <p:spPr bwMode="auto">
          <a:xfrm>
            <a:off x="5283200" y="1727200"/>
            <a:ext cx="2743200" cy="1219200"/>
          </a:xfrm>
          <a:prstGeom prst="ellipse">
            <a:avLst/>
          </a:prstGeom>
          <a:solidFill>
            <a:schemeClr val="accent2">
              <a:lumMod val="40000"/>
              <a:lumOff val="60000"/>
            </a:schemeClr>
          </a:solidFill>
          <a:ln w="9525">
            <a:solidFill>
              <a:schemeClr val="tx1"/>
            </a:solidFill>
            <a:round/>
            <a:headEnd/>
            <a:tailEnd/>
          </a:ln>
          <a:effectLst/>
        </p:spPr>
        <p:txBody>
          <a:bodyPr wrap="none" anchor="ctr"/>
          <a:lstStyle/>
          <a:p>
            <a:pPr algn="ctr">
              <a:defRPr/>
            </a:pPr>
            <a:r>
              <a:rPr lang="en-US" sz="1600" dirty="0">
                <a:cs typeface="Times New Roman" pitchFamily="18" charset="0"/>
              </a:rPr>
              <a:t>Specialized Technical </a:t>
            </a:r>
          </a:p>
          <a:p>
            <a:pPr algn="ctr">
              <a:defRPr/>
            </a:pPr>
            <a:r>
              <a:rPr lang="en-US" sz="1600" dirty="0">
                <a:cs typeface="Times New Roman" pitchFamily="18" charset="0"/>
              </a:rPr>
              <a:t>Reports and Review</a:t>
            </a:r>
          </a:p>
        </p:txBody>
      </p:sp>
      <p:sp>
        <p:nvSpPr>
          <p:cNvPr id="2063" name="Text Box 25"/>
          <p:cNvSpPr txBox="1">
            <a:spLocks noChangeArrowheads="1"/>
          </p:cNvSpPr>
          <p:nvPr/>
        </p:nvSpPr>
        <p:spPr bwMode="auto">
          <a:xfrm>
            <a:off x="5384800" y="3148147"/>
            <a:ext cx="2235200" cy="1077218"/>
          </a:xfrm>
          <a:prstGeom prst="rect">
            <a:avLst/>
          </a:prstGeom>
          <a:solidFill>
            <a:srgbClr val="FFFF99"/>
          </a:solidFill>
          <a:ln w="9525">
            <a:solidFill>
              <a:schemeClr val="tx1"/>
            </a:solidFill>
            <a:miter lim="800000"/>
            <a:headEnd/>
            <a:tailEnd/>
          </a:ln>
          <a:effectLst/>
        </p:spPr>
        <p:txBody>
          <a:bodyPr>
            <a:spAutoFit/>
          </a:bodyPr>
          <a:lstStyle/>
          <a:p>
            <a:pPr>
              <a:spcBef>
                <a:spcPct val="50000"/>
              </a:spcBef>
            </a:pPr>
            <a:r>
              <a:rPr lang="en-US" sz="1600" dirty="0"/>
              <a:t>Energy – alternative, renewable and Fossil, Carbon Management (CCS &amp; U)</a:t>
            </a:r>
          </a:p>
        </p:txBody>
      </p:sp>
      <p:sp>
        <p:nvSpPr>
          <p:cNvPr id="2064" name="Text Box 26"/>
          <p:cNvSpPr txBox="1">
            <a:spLocks noChangeArrowheads="1"/>
          </p:cNvSpPr>
          <p:nvPr/>
        </p:nvSpPr>
        <p:spPr bwMode="auto">
          <a:xfrm>
            <a:off x="5384800" y="4362327"/>
            <a:ext cx="3251194" cy="1077218"/>
          </a:xfrm>
          <a:prstGeom prst="rect">
            <a:avLst/>
          </a:prstGeom>
          <a:solidFill>
            <a:srgbClr val="FFFF99"/>
          </a:solidFill>
          <a:ln w="9525">
            <a:solidFill>
              <a:schemeClr val="tx1"/>
            </a:solidFill>
            <a:miter lim="800000"/>
            <a:headEnd/>
            <a:tailEnd/>
          </a:ln>
          <a:effectLst/>
        </p:spPr>
        <p:txBody>
          <a:bodyPr wrap="square">
            <a:spAutoFit/>
          </a:bodyPr>
          <a:lstStyle/>
          <a:p>
            <a:pPr>
              <a:spcBef>
                <a:spcPct val="50000"/>
              </a:spcBef>
            </a:pPr>
            <a:r>
              <a:rPr lang="en-US" sz="1600" dirty="0"/>
              <a:t>Chemical, petrochemical,  agrochemical, biochemical, agriculture with renewable and non-renewable raw materials</a:t>
            </a:r>
          </a:p>
        </p:txBody>
      </p:sp>
      <p:sp>
        <p:nvSpPr>
          <p:cNvPr id="2065" name="Text Box 27"/>
          <p:cNvSpPr txBox="1">
            <a:spLocks noChangeArrowheads="1"/>
          </p:cNvSpPr>
          <p:nvPr/>
        </p:nvSpPr>
        <p:spPr bwMode="auto">
          <a:xfrm>
            <a:off x="5384800" y="5619449"/>
            <a:ext cx="1828800" cy="584775"/>
          </a:xfrm>
          <a:prstGeom prst="rect">
            <a:avLst/>
          </a:prstGeom>
          <a:solidFill>
            <a:srgbClr val="FFFF99"/>
          </a:solidFill>
          <a:ln w="9525">
            <a:solidFill>
              <a:schemeClr val="tx1"/>
            </a:solidFill>
            <a:miter lim="800000"/>
            <a:headEnd/>
            <a:tailEnd/>
          </a:ln>
          <a:effectLst/>
        </p:spPr>
        <p:txBody>
          <a:bodyPr>
            <a:spAutoFit/>
          </a:bodyPr>
          <a:lstStyle/>
          <a:p>
            <a:pPr>
              <a:spcBef>
                <a:spcPct val="50000"/>
              </a:spcBef>
            </a:pPr>
            <a:r>
              <a:rPr lang="en-US" sz="1600" dirty="0"/>
              <a:t>Integrated Biorefinery</a:t>
            </a:r>
          </a:p>
        </p:txBody>
      </p:sp>
      <p:sp>
        <p:nvSpPr>
          <p:cNvPr id="2066" name="Text Box 28"/>
          <p:cNvSpPr txBox="1">
            <a:spLocks noChangeArrowheads="1"/>
          </p:cNvSpPr>
          <p:nvPr/>
        </p:nvSpPr>
        <p:spPr bwMode="auto">
          <a:xfrm>
            <a:off x="5384800" y="6445793"/>
            <a:ext cx="1727200" cy="584775"/>
          </a:xfrm>
          <a:prstGeom prst="rect">
            <a:avLst/>
          </a:prstGeom>
          <a:solidFill>
            <a:srgbClr val="FFFF99"/>
          </a:solidFill>
          <a:ln w="9525">
            <a:solidFill>
              <a:schemeClr val="tx1"/>
            </a:solidFill>
            <a:miter lim="800000"/>
            <a:headEnd/>
            <a:tailEnd/>
          </a:ln>
          <a:effectLst/>
        </p:spPr>
        <p:txBody>
          <a:bodyPr>
            <a:spAutoFit/>
          </a:bodyPr>
          <a:lstStyle/>
          <a:p>
            <a:pPr>
              <a:spcBef>
                <a:spcPct val="50000"/>
              </a:spcBef>
            </a:pPr>
            <a:r>
              <a:rPr lang="en-US" sz="1600" dirty="0"/>
              <a:t>Environmental Applications</a:t>
            </a:r>
          </a:p>
        </p:txBody>
      </p:sp>
      <p:sp>
        <p:nvSpPr>
          <p:cNvPr id="2067" name="Text Box 39"/>
          <p:cNvSpPr txBox="1">
            <a:spLocks noChangeArrowheads="1"/>
          </p:cNvSpPr>
          <p:nvPr/>
        </p:nvSpPr>
        <p:spPr bwMode="auto">
          <a:xfrm>
            <a:off x="5384799" y="7239665"/>
            <a:ext cx="2348407" cy="584775"/>
          </a:xfrm>
          <a:prstGeom prst="rect">
            <a:avLst/>
          </a:prstGeom>
          <a:solidFill>
            <a:srgbClr val="FFFF99"/>
          </a:solidFill>
          <a:ln w="9525">
            <a:solidFill>
              <a:schemeClr val="tx1"/>
            </a:solidFill>
            <a:miter lim="800000"/>
            <a:headEnd/>
            <a:tailEnd/>
          </a:ln>
          <a:effectLst/>
        </p:spPr>
        <p:txBody>
          <a:bodyPr wrap="square">
            <a:spAutoFit/>
          </a:bodyPr>
          <a:lstStyle/>
          <a:p>
            <a:pPr>
              <a:spcBef>
                <a:spcPct val="50000"/>
              </a:spcBef>
            </a:pPr>
            <a:r>
              <a:rPr lang="en-US" sz="1600" dirty="0"/>
              <a:t>Water and wastewater treatment </a:t>
            </a:r>
          </a:p>
        </p:txBody>
      </p:sp>
      <p:sp>
        <p:nvSpPr>
          <p:cNvPr id="2068" name="Text Box 5"/>
          <p:cNvSpPr txBox="1">
            <a:spLocks noChangeArrowheads="1"/>
          </p:cNvSpPr>
          <p:nvPr/>
        </p:nvSpPr>
        <p:spPr bwMode="auto">
          <a:xfrm>
            <a:off x="268818" y="1828801"/>
            <a:ext cx="4506383" cy="1117935"/>
          </a:xfrm>
          <a:prstGeom prst="rect">
            <a:avLst/>
          </a:prstGeom>
          <a:solidFill>
            <a:srgbClr val="CCECFF"/>
          </a:solidFill>
          <a:ln w="9525">
            <a:solidFill>
              <a:schemeClr val="tx1"/>
            </a:solidFill>
            <a:miter lim="800000"/>
            <a:headEnd/>
            <a:tailEnd/>
          </a:ln>
          <a:effectLst/>
        </p:spPr>
        <p:txBody>
          <a:bodyPr>
            <a:spAutoFit/>
          </a:bodyPr>
          <a:lstStyle/>
          <a:p>
            <a:pPr>
              <a:spcBef>
                <a:spcPct val="50000"/>
              </a:spcBef>
            </a:pPr>
            <a:r>
              <a:rPr lang="en-US" sz="1333" dirty="0">
                <a:cs typeface="Times New Roman" pitchFamily="18" charset="0"/>
              </a:rPr>
              <a:t>Thrust 1: Advancing multiphase flow systems, reactors, reactions engineering and transports applied on related industrial processes of interest to member companies; integrating kinetics and Transports (mass, heat, momentum – flow field)</a:t>
            </a:r>
          </a:p>
        </p:txBody>
      </p:sp>
      <p:sp>
        <p:nvSpPr>
          <p:cNvPr id="44" name="Text Box 25"/>
          <p:cNvSpPr txBox="1">
            <a:spLocks noChangeArrowheads="1"/>
          </p:cNvSpPr>
          <p:nvPr/>
        </p:nvSpPr>
        <p:spPr bwMode="auto">
          <a:xfrm>
            <a:off x="8940800" y="1517651"/>
            <a:ext cx="2946400" cy="584775"/>
          </a:xfrm>
          <a:prstGeom prst="rect">
            <a:avLst/>
          </a:prstGeom>
          <a:solidFill>
            <a:schemeClr val="accent6">
              <a:lumMod val="40000"/>
              <a:lumOff val="60000"/>
            </a:schemeClr>
          </a:solidFill>
          <a:ln w="9525">
            <a:solidFill>
              <a:schemeClr val="tx1"/>
            </a:solidFill>
            <a:miter lim="800000"/>
            <a:headEnd/>
            <a:tailEnd/>
          </a:ln>
          <a:effectLst/>
        </p:spPr>
        <p:txBody>
          <a:bodyPr>
            <a:spAutoFit/>
          </a:bodyPr>
          <a:lstStyle/>
          <a:p>
            <a:pPr>
              <a:spcBef>
                <a:spcPct val="50000"/>
              </a:spcBef>
              <a:defRPr/>
            </a:pPr>
            <a:r>
              <a:rPr lang="en-US" sz="1600" dirty="0"/>
              <a:t>Specialized and topical short courses </a:t>
            </a:r>
          </a:p>
        </p:txBody>
      </p:sp>
      <p:sp>
        <p:nvSpPr>
          <p:cNvPr id="46" name="Text Box 25"/>
          <p:cNvSpPr txBox="1">
            <a:spLocks noChangeArrowheads="1"/>
          </p:cNvSpPr>
          <p:nvPr/>
        </p:nvSpPr>
        <p:spPr bwMode="auto">
          <a:xfrm>
            <a:off x="8940800" y="5638806"/>
            <a:ext cx="2946400" cy="584775"/>
          </a:xfrm>
          <a:prstGeom prst="rect">
            <a:avLst/>
          </a:prstGeom>
          <a:solidFill>
            <a:schemeClr val="accent6">
              <a:lumMod val="40000"/>
              <a:lumOff val="60000"/>
            </a:schemeClr>
          </a:solidFill>
          <a:ln w="9525">
            <a:solidFill>
              <a:schemeClr val="tx1"/>
            </a:solidFill>
            <a:miter lim="800000"/>
            <a:headEnd/>
            <a:tailEnd/>
          </a:ln>
          <a:effectLst/>
        </p:spPr>
        <p:txBody>
          <a:bodyPr>
            <a:spAutoFit/>
          </a:bodyPr>
          <a:lstStyle/>
          <a:p>
            <a:pPr>
              <a:spcBef>
                <a:spcPct val="50000"/>
              </a:spcBef>
              <a:defRPr/>
            </a:pPr>
            <a:r>
              <a:rPr lang="en-US" sz="1600" dirty="0"/>
              <a:t>Facilitating graduate and undergraduate certificates</a:t>
            </a:r>
          </a:p>
        </p:txBody>
      </p:sp>
      <p:sp>
        <p:nvSpPr>
          <p:cNvPr id="47" name="Text Box 25"/>
          <p:cNvSpPr txBox="1">
            <a:spLocks noChangeArrowheads="1"/>
          </p:cNvSpPr>
          <p:nvPr/>
        </p:nvSpPr>
        <p:spPr bwMode="auto">
          <a:xfrm>
            <a:off x="8940800" y="2730506"/>
            <a:ext cx="2946400" cy="338554"/>
          </a:xfrm>
          <a:prstGeom prst="rect">
            <a:avLst/>
          </a:prstGeom>
          <a:solidFill>
            <a:schemeClr val="accent6">
              <a:lumMod val="40000"/>
              <a:lumOff val="60000"/>
            </a:schemeClr>
          </a:solidFill>
          <a:ln w="9525">
            <a:solidFill>
              <a:schemeClr val="tx1"/>
            </a:solidFill>
            <a:miter lim="800000"/>
            <a:headEnd/>
            <a:tailEnd/>
          </a:ln>
          <a:effectLst/>
        </p:spPr>
        <p:txBody>
          <a:bodyPr>
            <a:spAutoFit/>
          </a:bodyPr>
          <a:lstStyle/>
          <a:p>
            <a:pPr>
              <a:spcBef>
                <a:spcPct val="50000"/>
              </a:spcBef>
              <a:defRPr/>
            </a:pPr>
            <a:r>
              <a:rPr lang="en-US" sz="1600" dirty="0"/>
              <a:t>Organizing topical workshops </a:t>
            </a:r>
          </a:p>
        </p:txBody>
      </p:sp>
      <p:sp>
        <p:nvSpPr>
          <p:cNvPr id="48" name="Text Box 25"/>
          <p:cNvSpPr txBox="1">
            <a:spLocks noChangeArrowheads="1"/>
          </p:cNvSpPr>
          <p:nvPr/>
        </p:nvSpPr>
        <p:spPr bwMode="auto">
          <a:xfrm>
            <a:off x="8940800" y="3911606"/>
            <a:ext cx="2946400" cy="830997"/>
          </a:xfrm>
          <a:prstGeom prst="rect">
            <a:avLst/>
          </a:prstGeom>
          <a:solidFill>
            <a:schemeClr val="accent6">
              <a:lumMod val="40000"/>
              <a:lumOff val="60000"/>
            </a:schemeClr>
          </a:solidFill>
          <a:ln w="9525">
            <a:solidFill>
              <a:schemeClr val="tx1"/>
            </a:solidFill>
            <a:miter lim="800000"/>
            <a:headEnd/>
            <a:tailEnd/>
          </a:ln>
          <a:effectLst/>
        </p:spPr>
        <p:txBody>
          <a:bodyPr>
            <a:spAutoFit/>
          </a:bodyPr>
          <a:lstStyle/>
          <a:p>
            <a:pPr>
              <a:spcBef>
                <a:spcPct val="50000"/>
              </a:spcBef>
              <a:defRPr/>
            </a:pPr>
            <a:r>
              <a:rPr lang="en-US" sz="1600" dirty="0"/>
              <a:t>Transferring knowledge and technology related to R&amp;D equipment and techniques</a:t>
            </a:r>
          </a:p>
        </p:txBody>
      </p:sp>
      <p:sp>
        <p:nvSpPr>
          <p:cNvPr id="49" name="Text Box 25"/>
          <p:cNvSpPr txBox="1">
            <a:spLocks noChangeArrowheads="1"/>
          </p:cNvSpPr>
          <p:nvPr/>
        </p:nvSpPr>
        <p:spPr bwMode="auto">
          <a:xfrm>
            <a:off x="8940800" y="4921256"/>
            <a:ext cx="2946400" cy="584775"/>
          </a:xfrm>
          <a:prstGeom prst="rect">
            <a:avLst/>
          </a:prstGeom>
          <a:solidFill>
            <a:schemeClr val="accent6">
              <a:lumMod val="40000"/>
              <a:lumOff val="60000"/>
            </a:schemeClr>
          </a:solidFill>
          <a:ln w="9525">
            <a:solidFill>
              <a:schemeClr val="tx1"/>
            </a:solidFill>
            <a:miter lim="800000"/>
            <a:headEnd/>
            <a:tailEnd/>
          </a:ln>
          <a:effectLst/>
        </p:spPr>
        <p:txBody>
          <a:bodyPr>
            <a:spAutoFit/>
          </a:bodyPr>
          <a:lstStyle/>
          <a:p>
            <a:pPr>
              <a:spcBef>
                <a:spcPct val="50000"/>
              </a:spcBef>
              <a:defRPr/>
            </a:pPr>
            <a:r>
              <a:rPr lang="en-US" sz="1600" dirty="0"/>
              <a:t>Offering and exchanging seminars</a:t>
            </a:r>
          </a:p>
        </p:txBody>
      </p:sp>
      <p:sp>
        <p:nvSpPr>
          <p:cNvPr id="50" name="Text Box 25"/>
          <p:cNvSpPr txBox="1">
            <a:spLocks noChangeArrowheads="1"/>
          </p:cNvSpPr>
          <p:nvPr/>
        </p:nvSpPr>
        <p:spPr bwMode="auto">
          <a:xfrm>
            <a:off x="8959851" y="3194056"/>
            <a:ext cx="2946400" cy="584775"/>
          </a:xfrm>
          <a:prstGeom prst="rect">
            <a:avLst/>
          </a:prstGeom>
          <a:solidFill>
            <a:schemeClr val="accent6">
              <a:lumMod val="40000"/>
              <a:lumOff val="60000"/>
            </a:schemeClr>
          </a:solidFill>
          <a:ln w="9525">
            <a:solidFill>
              <a:schemeClr val="tx1"/>
            </a:solidFill>
            <a:miter lim="800000"/>
            <a:headEnd/>
            <a:tailEnd/>
          </a:ln>
          <a:effectLst/>
        </p:spPr>
        <p:txBody>
          <a:bodyPr>
            <a:spAutoFit/>
          </a:bodyPr>
          <a:lstStyle/>
          <a:p>
            <a:pPr>
              <a:spcBef>
                <a:spcPct val="50000"/>
              </a:spcBef>
              <a:defRPr/>
            </a:pPr>
            <a:r>
              <a:rPr lang="en-US" sz="1600" dirty="0"/>
              <a:t>Participating in supervising students</a:t>
            </a:r>
          </a:p>
        </p:txBody>
      </p:sp>
      <p:cxnSp>
        <p:nvCxnSpPr>
          <p:cNvPr id="3" name="Straight Connector 2"/>
          <p:cNvCxnSpPr>
            <a:stCxn id="2050" idx="1"/>
            <a:endCxn id="57354" idx="6"/>
          </p:cNvCxnSpPr>
          <p:nvPr/>
        </p:nvCxnSpPr>
        <p:spPr>
          <a:xfrm flipH="1">
            <a:off x="3657600" y="762000"/>
            <a:ext cx="1219200" cy="0"/>
          </a:xfrm>
          <a:prstGeom prst="line">
            <a:avLst/>
          </a:prstGeom>
          <a:ln w="50800"/>
        </p:spPr>
        <p:style>
          <a:lnRef idx="1">
            <a:schemeClr val="dk1"/>
          </a:lnRef>
          <a:fillRef idx="0">
            <a:schemeClr val="dk1"/>
          </a:fillRef>
          <a:effectRef idx="0">
            <a:schemeClr val="dk1"/>
          </a:effectRef>
          <a:fontRef idx="minor">
            <a:schemeClr val="tx1"/>
          </a:fontRef>
        </p:style>
      </p:cxnSp>
      <p:cxnSp>
        <p:nvCxnSpPr>
          <p:cNvPr id="57" name="Straight Connector 56"/>
          <p:cNvCxnSpPr/>
          <p:nvPr/>
        </p:nvCxnSpPr>
        <p:spPr>
          <a:xfrm flipH="1">
            <a:off x="8229600" y="812800"/>
            <a:ext cx="812800" cy="0"/>
          </a:xfrm>
          <a:prstGeom prst="line">
            <a:avLst/>
          </a:prstGeom>
          <a:ln w="50800"/>
        </p:spPr>
        <p:style>
          <a:lnRef idx="1">
            <a:schemeClr val="dk1"/>
          </a:lnRef>
          <a:fillRef idx="0">
            <a:schemeClr val="dk1"/>
          </a:fillRef>
          <a:effectRef idx="0">
            <a:schemeClr val="dk1"/>
          </a:effectRef>
          <a:fontRef idx="minor">
            <a:schemeClr val="tx1"/>
          </a:fontRef>
        </p:style>
      </p:cxnSp>
      <p:cxnSp>
        <p:nvCxnSpPr>
          <p:cNvPr id="13" name="Straight Connector 12"/>
          <p:cNvCxnSpPr>
            <a:cxnSpLocks/>
            <a:stCxn id="57354" idx="4"/>
          </p:cNvCxnSpPr>
          <p:nvPr/>
        </p:nvCxnSpPr>
        <p:spPr>
          <a:xfrm>
            <a:off x="2336800" y="1320800"/>
            <a:ext cx="0" cy="50800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57366" idx="0"/>
          </p:cNvCxnSpPr>
          <p:nvPr/>
        </p:nvCxnSpPr>
        <p:spPr>
          <a:xfrm flipV="1">
            <a:off x="6654800" y="1219200"/>
            <a:ext cx="0" cy="5080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57356" idx="4"/>
          </p:cNvCxnSpPr>
          <p:nvPr/>
        </p:nvCxnSpPr>
        <p:spPr>
          <a:xfrm>
            <a:off x="10312400" y="1341968"/>
            <a:ext cx="0" cy="182033"/>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876800" y="6438900"/>
            <a:ext cx="2032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cxnSpLocks/>
          </p:cNvCxnSpPr>
          <p:nvPr/>
        </p:nvCxnSpPr>
        <p:spPr>
          <a:xfrm>
            <a:off x="5080000" y="2429691"/>
            <a:ext cx="0" cy="5519913"/>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392" name="Straight Connector 57391"/>
          <p:cNvCxnSpPr>
            <a:cxnSpLocks/>
            <a:endCxn id="2066" idx="1"/>
          </p:cNvCxnSpPr>
          <p:nvPr/>
        </p:nvCxnSpPr>
        <p:spPr>
          <a:xfrm>
            <a:off x="5080000" y="6738180"/>
            <a:ext cx="304800" cy="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338BCAC-C10C-487B-8BFF-069EF68FA59F}"/>
              </a:ext>
            </a:extLst>
          </p:cNvPr>
          <p:cNvCxnSpPr>
            <a:cxnSpLocks/>
          </p:cNvCxnSpPr>
          <p:nvPr/>
        </p:nvCxnSpPr>
        <p:spPr>
          <a:xfrm>
            <a:off x="5075644" y="4878897"/>
            <a:ext cx="304800" cy="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D5BF9AA-D520-4413-842E-0A7E686F2193}"/>
              </a:ext>
            </a:extLst>
          </p:cNvPr>
          <p:cNvCxnSpPr>
            <a:cxnSpLocks/>
          </p:cNvCxnSpPr>
          <p:nvPr/>
        </p:nvCxnSpPr>
        <p:spPr>
          <a:xfrm>
            <a:off x="5097414" y="3829512"/>
            <a:ext cx="304800" cy="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A23EF8F-9D82-4A2F-A05E-C6DC160D0434}"/>
              </a:ext>
            </a:extLst>
          </p:cNvPr>
          <p:cNvCxnSpPr>
            <a:cxnSpLocks/>
          </p:cNvCxnSpPr>
          <p:nvPr/>
        </p:nvCxnSpPr>
        <p:spPr>
          <a:xfrm>
            <a:off x="5066933" y="5915219"/>
            <a:ext cx="304800" cy="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A85928D5-484F-40C0-963D-09D3AF200FBF}"/>
              </a:ext>
            </a:extLst>
          </p:cNvPr>
          <p:cNvCxnSpPr>
            <a:cxnSpLocks/>
          </p:cNvCxnSpPr>
          <p:nvPr/>
        </p:nvCxnSpPr>
        <p:spPr>
          <a:xfrm>
            <a:off x="5075647" y="7530662"/>
            <a:ext cx="304800" cy="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D27C44F-EE1F-4376-B0CE-7D4F9E8EB2E8}"/>
              </a:ext>
            </a:extLst>
          </p:cNvPr>
          <p:cNvCxnSpPr/>
          <p:nvPr/>
        </p:nvCxnSpPr>
        <p:spPr>
          <a:xfrm>
            <a:off x="4885507" y="3417019"/>
            <a:ext cx="2032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958F284-560F-4659-A9B1-8CC6A7D006C8}"/>
              </a:ext>
            </a:extLst>
          </p:cNvPr>
          <p:cNvCxnSpPr/>
          <p:nvPr/>
        </p:nvCxnSpPr>
        <p:spPr>
          <a:xfrm>
            <a:off x="4881151" y="2459075"/>
            <a:ext cx="2032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CF3FE43-1474-4F73-A328-C5297A43CABA}"/>
              </a:ext>
            </a:extLst>
          </p:cNvPr>
          <p:cNvCxnSpPr/>
          <p:nvPr/>
        </p:nvCxnSpPr>
        <p:spPr>
          <a:xfrm>
            <a:off x="4876798" y="4466405"/>
            <a:ext cx="2032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26B2FB3C-82BC-4748-9C72-A888442B7D53}"/>
              </a:ext>
            </a:extLst>
          </p:cNvPr>
          <p:cNvCxnSpPr/>
          <p:nvPr/>
        </p:nvCxnSpPr>
        <p:spPr>
          <a:xfrm>
            <a:off x="4885508" y="5467891"/>
            <a:ext cx="2032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F7815CE-D29C-448D-977F-2FE90E5C49E0}"/>
              </a:ext>
            </a:extLst>
          </p:cNvPr>
          <p:cNvCxnSpPr/>
          <p:nvPr/>
        </p:nvCxnSpPr>
        <p:spPr>
          <a:xfrm>
            <a:off x="4881153" y="7200900"/>
            <a:ext cx="2032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4E3C2A1-79AD-4D0A-BADF-EB3DC1170CAE}"/>
              </a:ext>
            </a:extLst>
          </p:cNvPr>
          <p:cNvCxnSpPr/>
          <p:nvPr/>
        </p:nvCxnSpPr>
        <p:spPr>
          <a:xfrm>
            <a:off x="4889863" y="7928067"/>
            <a:ext cx="2032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486C75BB-33EB-43BB-9457-9694A3C7F7C8}"/>
              </a:ext>
            </a:extLst>
          </p:cNvPr>
          <p:cNvSpPr/>
          <p:nvPr/>
        </p:nvSpPr>
        <p:spPr>
          <a:xfrm>
            <a:off x="7868185" y="7465996"/>
            <a:ext cx="4153996" cy="14687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solidFill>
                  <a:srgbClr val="006600"/>
                </a:solidFill>
              </a:rPr>
              <a:t>Proposed</a:t>
            </a:r>
          </a:p>
          <a:p>
            <a:pPr algn="ctr"/>
            <a:r>
              <a:rPr lang="en-US" sz="2400" b="1" u="sng" dirty="0">
                <a:solidFill>
                  <a:srgbClr val="006600"/>
                </a:solidFill>
              </a:rPr>
              <a:t>Laufer Consortium Structure</a:t>
            </a:r>
          </a:p>
        </p:txBody>
      </p:sp>
      <p:sp>
        <p:nvSpPr>
          <p:cNvPr id="2" name="Text Box 25">
            <a:extLst>
              <a:ext uri="{FF2B5EF4-FFF2-40B4-BE49-F238E27FC236}">
                <a16:creationId xmlns:a16="http://schemas.microsoft.com/office/drawing/2014/main" id="{7CA9FB41-127E-5BC0-19C3-311D5BB37759}"/>
              </a:ext>
            </a:extLst>
          </p:cNvPr>
          <p:cNvSpPr txBox="1">
            <a:spLocks noChangeArrowheads="1"/>
          </p:cNvSpPr>
          <p:nvPr/>
        </p:nvSpPr>
        <p:spPr bwMode="auto">
          <a:xfrm>
            <a:off x="8923381" y="2255887"/>
            <a:ext cx="2946400" cy="338554"/>
          </a:xfrm>
          <a:prstGeom prst="rect">
            <a:avLst/>
          </a:prstGeom>
          <a:solidFill>
            <a:schemeClr val="accent6">
              <a:lumMod val="40000"/>
              <a:lumOff val="60000"/>
            </a:schemeClr>
          </a:solidFill>
          <a:ln w="9525">
            <a:solidFill>
              <a:schemeClr val="tx1"/>
            </a:solidFill>
            <a:miter lim="800000"/>
            <a:headEnd/>
            <a:tailEnd/>
          </a:ln>
          <a:effectLst/>
        </p:spPr>
        <p:txBody>
          <a:bodyPr>
            <a:spAutoFit/>
          </a:bodyPr>
          <a:lstStyle/>
          <a:p>
            <a:pPr>
              <a:spcBef>
                <a:spcPct val="50000"/>
              </a:spcBef>
              <a:defRPr/>
            </a:pPr>
            <a:r>
              <a:rPr lang="en-US" sz="1600" b="1" dirty="0"/>
              <a:t>Laufer Energy Symposium </a:t>
            </a:r>
          </a:p>
        </p:txBody>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8D94D6-6FA6-4B75-9D23-1EEFD224CACB}"/>
              </a:ext>
            </a:extLst>
          </p:cNvPr>
          <p:cNvSpPr/>
          <p:nvPr/>
        </p:nvSpPr>
        <p:spPr>
          <a:xfrm>
            <a:off x="3582518" y="65315"/>
            <a:ext cx="5038972" cy="582916"/>
          </a:xfrm>
          <a:prstGeom prst="rect">
            <a:avLst/>
          </a:prstGeom>
        </p:spPr>
        <p:txBody>
          <a:bodyPr wrap="square">
            <a:spAutoFit/>
          </a:bodyPr>
          <a:lstStyle/>
          <a:p>
            <a:pPr algn="ctr"/>
            <a:r>
              <a:rPr b="1" dirty="0" lang="en-US" sz="2400">
                <a:solidFill>
                  <a:srgbClr val="008000"/>
                </a:solidFill>
                <a:latin charset="0" panose="02020603050405020304" pitchFamily="18" typeface="Times New Roman"/>
                <a:cs charset="0" panose="02020603050405020304" pitchFamily="18" typeface="Times New Roman"/>
              </a:rPr>
              <a:t>SELECTED </a:t>
            </a:r>
            <a:r>
              <a:rPr b="1" dirty="0" lang="en-US" sz="2400" u="sng">
                <a:solidFill>
                  <a:srgbClr val="008000"/>
                </a:solidFill>
                <a:latin charset="0" panose="02020603050405020304" pitchFamily="18" typeface="Times New Roman"/>
                <a:cs charset="0" panose="02020603050405020304" pitchFamily="18" typeface="Times New Roman"/>
              </a:rPr>
              <a:t>AWARDS &amp; HONORS</a:t>
            </a:r>
          </a:p>
          <a:p>
            <a:pPr algn="ctr"/>
            <a:endParaRPr b="1" dirty="0" lang="en-US" sz="788">
              <a:latin typeface="Gudea"/>
            </a:endParaRPr>
          </a:p>
        </p:txBody>
      </p:sp>
      <p:pic>
        <p:nvPicPr>
          <p:cNvPr descr="A close up of a piece of paper&#10;&#10;Description automatically generated" id="3" name="Picture 2">
            <a:extLst>
              <a:ext uri="{FF2B5EF4-FFF2-40B4-BE49-F238E27FC236}">
                <a16:creationId xmlns:a16="http://schemas.microsoft.com/office/drawing/2014/main" id="{7EECD52E-C680-4E5F-9A85-81365DB19A3C}"/>
              </a:ext>
            </a:extLst>
          </p:cNvPr>
          <p:cNvPicPr>
            <a:picLocks noChangeAspect="1"/>
          </p:cNvPicPr>
          <p:nvPr/>
        </p:nvPicPr>
        <p:blipFill>
          <a:blip cstate="hqprint" r:embed="rId2">
            <a:extLst>
              <a:ext uri="{28A0092B-C50C-407E-A947-70E740481C1C}">
                <a14:useLocalDpi xmlns:a14="http://schemas.microsoft.com/office/drawing/2010/main" val="0"/>
              </a:ext>
            </a:extLst>
          </a:blip>
          <a:stretch>
            <a:fillRect/>
          </a:stretch>
        </p:blipFill>
        <p:spPr>
          <a:xfrm>
            <a:off x="141648" y="756471"/>
            <a:ext cx="3933258" cy="3166273"/>
          </a:xfrm>
          <a:prstGeom prst="rect">
            <a:avLst/>
          </a:prstGeom>
        </p:spPr>
      </p:pic>
      <p:pic>
        <p:nvPicPr>
          <p:cNvPr id="4" name="Picture 3">
            <a:extLst>
              <a:ext uri="{FF2B5EF4-FFF2-40B4-BE49-F238E27FC236}">
                <a16:creationId xmlns:a16="http://schemas.microsoft.com/office/drawing/2014/main" id="{A1B5B15F-DB85-4D13-B161-BBCADECE3D1B}"/>
              </a:ext>
            </a:extLst>
          </p:cNvPr>
          <p:cNvPicPr>
            <a:picLocks noChangeAspect="1"/>
          </p:cNvPicPr>
          <p:nvPr/>
        </p:nvPicPr>
        <p:blipFill>
          <a:blip cstate="hqprint" r:embed="rId3">
            <a:extLst>
              <a:ext uri="{28A0092B-C50C-407E-A947-70E740481C1C}">
                <a14:useLocalDpi xmlns:a14="http://schemas.microsoft.com/office/drawing/2010/main" val="0"/>
              </a:ext>
            </a:extLst>
          </a:blip>
          <a:stretch>
            <a:fillRect/>
          </a:stretch>
        </p:blipFill>
        <p:spPr>
          <a:xfrm>
            <a:off x="4359194" y="1633397"/>
            <a:ext cx="1584555" cy="2112740"/>
          </a:xfrm>
          <a:prstGeom prst="rect">
            <a:avLst/>
          </a:prstGeom>
        </p:spPr>
      </p:pic>
      <p:pic>
        <p:nvPicPr>
          <p:cNvPr id="5" name="Picture 4">
            <a:extLst>
              <a:ext uri="{FF2B5EF4-FFF2-40B4-BE49-F238E27FC236}">
                <a16:creationId xmlns:a16="http://schemas.microsoft.com/office/drawing/2014/main" id="{A33C185F-C396-4873-B733-E39A8D9A6B11}"/>
              </a:ext>
            </a:extLst>
          </p:cNvPr>
          <p:cNvPicPr>
            <a:picLocks noChangeAspect="1"/>
          </p:cNvPicPr>
          <p:nvPr/>
        </p:nvPicPr>
        <p:blipFill>
          <a:blip cstate="hqprint" r:embed="rId4">
            <a:extLst>
              <a:ext uri="{28A0092B-C50C-407E-A947-70E740481C1C}">
                <a14:useLocalDpi xmlns:a14="http://schemas.microsoft.com/office/drawing/2010/main" val="0"/>
              </a:ext>
            </a:extLst>
          </a:blip>
          <a:stretch>
            <a:fillRect/>
          </a:stretch>
        </p:blipFill>
        <p:spPr>
          <a:xfrm>
            <a:off x="4157701" y="543138"/>
            <a:ext cx="1635389" cy="2180518"/>
          </a:xfrm>
          <a:prstGeom prst="rect">
            <a:avLst/>
          </a:prstGeom>
        </p:spPr>
      </p:pic>
      <p:pic>
        <p:nvPicPr>
          <p:cNvPr descr="A black sign with white text&#10;&#10;Description automatically generated" id="6" name="Picture 5">
            <a:extLst>
              <a:ext uri="{FF2B5EF4-FFF2-40B4-BE49-F238E27FC236}">
                <a16:creationId xmlns:a16="http://schemas.microsoft.com/office/drawing/2014/main" id="{6ACD4B57-DF71-4C32-9DC0-DB8982D89F79}"/>
              </a:ext>
            </a:extLst>
          </p:cNvPr>
          <p:cNvPicPr>
            <a:picLocks noChangeAspect="1"/>
          </p:cNvPicPr>
          <p:nvPr/>
        </p:nvPicPr>
        <p:blipFill>
          <a:blip cstate="hqprint" r:embed="rId5">
            <a:extLst>
              <a:ext uri="{28A0092B-C50C-407E-A947-70E740481C1C}">
                <a14:useLocalDpi xmlns:a14="http://schemas.microsoft.com/office/drawing/2010/main" val="0"/>
              </a:ext>
            </a:extLst>
          </a:blip>
          <a:stretch>
            <a:fillRect/>
          </a:stretch>
        </p:blipFill>
        <p:spPr>
          <a:xfrm>
            <a:off x="8911761" y="705396"/>
            <a:ext cx="3121794" cy="3818708"/>
          </a:xfrm>
          <a:prstGeom prst="rect">
            <a:avLst/>
          </a:prstGeom>
        </p:spPr>
      </p:pic>
      <p:pic>
        <p:nvPicPr>
          <p:cNvPr id="7" name="Picture 6">
            <a:extLst>
              <a:ext uri="{FF2B5EF4-FFF2-40B4-BE49-F238E27FC236}">
                <a16:creationId xmlns:a16="http://schemas.microsoft.com/office/drawing/2014/main" id="{AFAFA14C-4B04-4CC8-BFED-ED895E42A6DC}"/>
              </a:ext>
            </a:extLst>
          </p:cNvPr>
          <p:cNvPicPr>
            <a:picLocks noChangeAspect="1"/>
          </p:cNvPicPr>
          <p:nvPr/>
        </p:nvPicPr>
        <p:blipFill>
          <a:blip r:embed="rId6"/>
          <a:stretch>
            <a:fillRect/>
          </a:stretch>
        </p:blipFill>
        <p:spPr>
          <a:xfrm>
            <a:off x="6539654" y="1369014"/>
            <a:ext cx="2081836" cy="2377123"/>
          </a:xfrm>
          <a:prstGeom prst="rect">
            <a:avLst/>
          </a:prstGeom>
        </p:spPr>
      </p:pic>
      <p:pic>
        <p:nvPicPr>
          <p:cNvPr descr="A person in a suit and tie&#10;&#10;Description automatically generated" id="8" name="Picture 7">
            <a:extLst>
              <a:ext uri="{FF2B5EF4-FFF2-40B4-BE49-F238E27FC236}">
                <a16:creationId xmlns:a16="http://schemas.microsoft.com/office/drawing/2014/main" id="{F5B7D5D4-47CF-448F-803D-40975622ADE6}"/>
              </a:ext>
            </a:extLst>
          </p:cNvPr>
          <p:cNvPicPr>
            <a:picLocks noChangeAspect="1"/>
          </p:cNvPicPr>
          <p:nvPr/>
        </p:nvPicPr>
        <p:blipFill>
          <a:blip cstate="hqprint" r:embed="rId7">
            <a:extLst>
              <a:ext uri="{28A0092B-C50C-407E-A947-70E740481C1C}">
                <a14:useLocalDpi xmlns:a14="http://schemas.microsoft.com/office/drawing/2010/main" val="0"/>
              </a:ext>
            </a:extLst>
          </a:blip>
          <a:stretch>
            <a:fillRect/>
          </a:stretch>
        </p:blipFill>
        <p:spPr>
          <a:xfrm>
            <a:off x="169330" y="4076673"/>
            <a:ext cx="4282505" cy="2858572"/>
          </a:xfrm>
          <a:prstGeom prst="rect">
            <a:avLst/>
          </a:prstGeom>
        </p:spPr>
      </p:pic>
      <p:pic>
        <p:nvPicPr>
          <p:cNvPr id="9" name="Picture 8">
            <a:extLst>
              <a:ext uri="{FF2B5EF4-FFF2-40B4-BE49-F238E27FC236}">
                <a16:creationId xmlns:a16="http://schemas.microsoft.com/office/drawing/2014/main" id="{15ACF9F2-61C9-4446-A733-6D0AD9792CB5}"/>
              </a:ext>
            </a:extLst>
          </p:cNvPr>
          <p:cNvPicPr>
            <a:picLocks noChangeAspect="1"/>
          </p:cNvPicPr>
          <p:nvPr/>
        </p:nvPicPr>
        <p:blipFill rotWithShape="1">
          <a:blip r:embed="rId8">
            <a:extLst>
              <a:ext uri="{28A0092B-C50C-407E-A947-70E740481C1C}">
                <a14:useLocalDpi xmlns:a14="http://schemas.microsoft.com/office/drawing/2010/main" val="0"/>
              </a:ext>
            </a:extLst>
          </a:blip>
          <a:srcRect b="35"/>
          <a:stretch/>
        </p:blipFill>
        <p:spPr>
          <a:xfrm>
            <a:off x="199926" y="6515614"/>
            <a:ext cx="2099771" cy="2550008"/>
          </a:xfrm>
          <a:prstGeom prst="rect">
            <a:avLst/>
          </a:prstGeom>
        </p:spPr>
      </p:pic>
      <p:pic>
        <p:nvPicPr>
          <p:cNvPr id="10" name="Picture 9">
            <a:extLst>
              <a:ext uri="{FF2B5EF4-FFF2-40B4-BE49-F238E27FC236}">
                <a16:creationId xmlns:a16="http://schemas.microsoft.com/office/drawing/2014/main" id="{F86637E7-9107-4DE3-B8ED-2D8A93D7ED2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68986" y="6588835"/>
            <a:ext cx="1802674" cy="2403565"/>
          </a:xfrm>
          <a:prstGeom prst="rect">
            <a:avLst/>
          </a:prstGeom>
        </p:spPr>
      </p:pic>
      <p:pic>
        <p:nvPicPr>
          <p:cNvPr descr="A picture containing table, sitting, clock&#10;&#10;Description automatically generated" id="11" name="Picture 10">
            <a:extLst>
              <a:ext uri="{FF2B5EF4-FFF2-40B4-BE49-F238E27FC236}">
                <a16:creationId xmlns:a16="http://schemas.microsoft.com/office/drawing/2014/main" id="{8CA893E5-FCAB-4F73-AF46-443431BF2FBB}"/>
              </a:ext>
            </a:extLst>
          </p:cNvPr>
          <p:cNvPicPr>
            <a:picLocks noChangeAspect="1"/>
          </p:cNvPicPr>
          <p:nvPr/>
        </p:nvPicPr>
        <p:blipFill>
          <a:blip cstate="hqprint" r:embed="rId10">
            <a:extLst>
              <a:ext uri="{28A0092B-C50C-407E-A947-70E740481C1C}">
                <a14:useLocalDpi xmlns:a14="http://schemas.microsoft.com/office/drawing/2010/main" val="0"/>
              </a:ext>
            </a:extLst>
          </a:blip>
          <a:stretch>
            <a:fillRect/>
          </a:stretch>
        </p:blipFill>
        <p:spPr>
          <a:xfrm>
            <a:off x="8942135" y="4725460"/>
            <a:ext cx="3061802" cy="4073826"/>
          </a:xfrm>
          <a:prstGeom prst="rect">
            <a:avLst/>
          </a:prstGeom>
        </p:spPr>
      </p:pic>
      <p:pic>
        <p:nvPicPr>
          <p:cNvPr descr="A close up of text on a white background&#10;&#10;Description automatically generated" id="13" name="Picture 12">
            <a:extLst>
              <a:ext uri="{FF2B5EF4-FFF2-40B4-BE49-F238E27FC236}">
                <a16:creationId xmlns:a16="http://schemas.microsoft.com/office/drawing/2014/main" id="{78E4A4FD-C759-4A76-AFF0-A1C17C4FCFD5}"/>
              </a:ext>
            </a:extLst>
          </p:cNvPr>
          <p:cNvPicPr>
            <a:picLocks noChangeAspect="1"/>
          </p:cNvPicPr>
          <p:nvPr/>
        </p:nvPicPr>
        <p:blipFill>
          <a:blip cstate="hqprint" r:embed="rId11">
            <a:extLst>
              <a:ext uri="{28A0092B-C50C-407E-A947-70E740481C1C}">
                <a14:useLocalDpi xmlns:a14="http://schemas.microsoft.com/office/drawing/2010/main" val="0"/>
              </a:ext>
            </a:extLst>
          </a:blip>
          <a:stretch>
            <a:fillRect/>
          </a:stretch>
        </p:blipFill>
        <p:spPr>
          <a:xfrm>
            <a:off x="4846181" y="3873583"/>
            <a:ext cx="3775309" cy="3048562"/>
          </a:xfrm>
          <a:prstGeom prst="rect">
            <a:avLst/>
          </a:prstGeom>
        </p:spPr>
      </p:pic>
      <p:pic>
        <p:nvPicPr>
          <p:cNvPr descr="A group of people standing in a room&#10;&#10;Description automatically generated" id="14" name="Picture 13">
            <a:extLst>
              <a:ext uri="{FF2B5EF4-FFF2-40B4-BE49-F238E27FC236}">
                <a16:creationId xmlns:a16="http://schemas.microsoft.com/office/drawing/2014/main" id="{25C5FD94-7D4E-4525-B33D-42A01826E3C8}"/>
              </a:ext>
            </a:extLst>
          </p:cNvPr>
          <p:cNvPicPr>
            <a:picLocks noChangeAspect="1"/>
          </p:cNvPicPr>
          <p:nvPr/>
        </p:nvPicPr>
        <p:blipFill>
          <a:blip cstate="hqprint" r:embed="rId12">
            <a:extLst>
              <a:ext uri="{28A0092B-C50C-407E-A947-70E740481C1C}">
                <a14:useLocalDpi xmlns:a14="http://schemas.microsoft.com/office/drawing/2010/main" val="0"/>
              </a:ext>
            </a:extLst>
          </a:blip>
          <a:stretch>
            <a:fillRect/>
          </a:stretch>
        </p:blipFill>
        <p:spPr>
          <a:xfrm>
            <a:off x="4425197" y="7089174"/>
            <a:ext cx="2863415" cy="1911330"/>
          </a:xfrm>
          <a:prstGeom prst="rect">
            <a:avLst/>
          </a:prstGeom>
        </p:spPr>
      </p:pic>
    </p:spTree>
    <p:extLst>
      <p:ext uri="{BB962C8B-B14F-4D97-AF65-F5344CB8AC3E}">
        <p14:creationId xmlns:p14="http://schemas.microsoft.com/office/powerpoint/2010/main" val="4047774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1807A5-9A68-C38D-F228-C932FAADF608}"/>
              </a:ext>
            </a:extLst>
          </p:cNvPr>
          <p:cNvSpPr>
            <a:spLocks noGrp="1"/>
          </p:cNvSpPr>
          <p:nvPr>
            <p:ph type="sldNum" sz="quarter" idx="12"/>
          </p:nvPr>
        </p:nvSpPr>
        <p:spPr/>
        <p:txBody>
          <a:bodyPr/>
          <a:lstStyle/>
          <a:p>
            <a:fld id="{E72B24C3-0094-F34E-BA47-4F2A6C0FC1AF}" type="slidenum">
              <a:rPr lang="en-US" smtClean="0"/>
              <a:pPr/>
              <a:t>46</a:t>
            </a:fld>
            <a:endParaRPr lang="en-US" dirty="0"/>
          </a:p>
        </p:txBody>
      </p:sp>
      <p:sp>
        <p:nvSpPr>
          <p:cNvPr id="3" name="TextBox 2">
            <a:extLst>
              <a:ext uri="{FF2B5EF4-FFF2-40B4-BE49-F238E27FC236}">
                <a16:creationId xmlns:a16="http://schemas.microsoft.com/office/drawing/2014/main" id="{3901256E-84CE-1F8D-DC93-EE8E2493AA40}"/>
              </a:ext>
            </a:extLst>
          </p:cNvPr>
          <p:cNvSpPr txBox="1"/>
          <p:nvPr/>
        </p:nvSpPr>
        <p:spPr>
          <a:xfrm>
            <a:off x="2351316" y="1724297"/>
            <a:ext cx="7707086" cy="705394"/>
          </a:xfrm>
          <a:prstGeom prst="rect">
            <a:avLst/>
          </a:prstGeom>
          <a:noFill/>
        </p:spPr>
        <p:txBody>
          <a:bodyPr wrap="square" rtlCol="0">
            <a:spAutoFit/>
          </a:bodyPr>
          <a:lstStyle/>
          <a:p>
            <a:r>
              <a:rPr lang="en-US" sz="4000" b="1" dirty="0">
                <a:solidFill>
                  <a:srgbClr val="C00000"/>
                </a:solidFill>
              </a:rPr>
              <a:t>Special Thanks &amp; Acknowledgment</a:t>
            </a:r>
          </a:p>
        </p:txBody>
      </p:sp>
      <p:sp>
        <p:nvSpPr>
          <p:cNvPr id="4" name="TextBox 3">
            <a:extLst>
              <a:ext uri="{FF2B5EF4-FFF2-40B4-BE49-F238E27FC236}">
                <a16:creationId xmlns:a16="http://schemas.microsoft.com/office/drawing/2014/main" id="{42DBDAD7-EB0E-CFDC-F065-489931C93322}"/>
              </a:ext>
            </a:extLst>
          </p:cNvPr>
          <p:cNvSpPr txBox="1"/>
          <p:nvPr/>
        </p:nvSpPr>
        <p:spPr>
          <a:xfrm>
            <a:off x="4415255" y="2690946"/>
            <a:ext cx="3827408" cy="522517"/>
          </a:xfrm>
          <a:prstGeom prst="rect">
            <a:avLst/>
          </a:prstGeom>
          <a:noFill/>
        </p:spPr>
        <p:txBody>
          <a:bodyPr wrap="square" rtlCol="0">
            <a:spAutoFit/>
          </a:bodyPr>
          <a:lstStyle/>
          <a:p>
            <a:r>
              <a:rPr lang="en-US" sz="2800" b="1" dirty="0"/>
              <a:t>Wayne and Gayle Laufer</a:t>
            </a:r>
          </a:p>
        </p:txBody>
      </p:sp>
      <p:sp>
        <p:nvSpPr>
          <p:cNvPr id="5" name="TextBox 4">
            <a:extLst>
              <a:ext uri="{FF2B5EF4-FFF2-40B4-BE49-F238E27FC236}">
                <a16:creationId xmlns:a16="http://schemas.microsoft.com/office/drawing/2014/main" id="{66667A72-5056-5502-E867-1AD3965F4E10}"/>
              </a:ext>
            </a:extLst>
          </p:cNvPr>
          <p:cNvSpPr txBox="1"/>
          <p:nvPr/>
        </p:nvSpPr>
        <p:spPr>
          <a:xfrm>
            <a:off x="2782386" y="3592286"/>
            <a:ext cx="7302136" cy="954107"/>
          </a:xfrm>
          <a:prstGeom prst="rect">
            <a:avLst/>
          </a:prstGeom>
          <a:noFill/>
        </p:spPr>
        <p:txBody>
          <a:bodyPr wrap="square" rtlCol="0">
            <a:spAutoFit/>
          </a:bodyPr>
          <a:lstStyle/>
          <a:p>
            <a:pPr algn="ctr"/>
            <a:r>
              <a:rPr lang="en-US" sz="2800" b="1" dirty="0"/>
              <a:t>Dr. Joseph Smith, Founding and First Laufer Endowed Chair in Energy</a:t>
            </a:r>
          </a:p>
        </p:txBody>
      </p:sp>
      <p:sp>
        <p:nvSpPr>
          <p:cNvPr id="6" name="TextBox 5">
            <a:extLst>
              <a:ext uri="{FF2B5EF4-FFF2-40B4-BE49-F238E27FC236}">
                <a16:creationId xmlns:a16="http://schemas.microsoft.com/office/drawing/2014/main" id="{3D1E709B-AEBD-5804-4511-BEB681CA4D48}"/>
              </a:ext>
            </a:extLst>
          </p:cNvPr>
          <p:cNvSpPr txBox="1"/>
          <p:nvPr/>
        </p:nvSpPr>
        <p:spPr>
          <a:xfrm>
            <a:off x="3213463" y="5042261"/>
            <a:ext cx="6570617" cy="707886"/>
          </a:xfrm>
          <a:prstGeom prst="rect">
            <a:avLst/>
          </a:prstGeom>
          <a:noFill/>
        </p:spPr>
        <p:txBody>
          <a:bodyPr wrap="square" rtlCol="0">
            <a:spAutoFit/>
          </a:bodyPr>
          <a:lstStyle/>
          <a:p>
            <a:r>
              <a:rPr lang="en-US" sz="4000" b="1" dirty="0">
                <a:solidFill>
                  <a:srgbClr val="006600"/>
                </a:solidFill>
              </a:rPr>
              <a:t>Laufer Energy Symposium</a:t>
            </a:r>
          </a:p>
        </p:txBody>
      </p:sp>
      <p:sp>
        <p:nvSpPr>
          <p:cNvPr id="7" name="TextBox 6">
            <a:extLst>
              <a:ext uri="{FF2B5EF4-FFF2-40B4-BE49-F238E27FC236}">
                <a16:creationId xmlns:a16="http://schemas.microsoft.com/office/drawing/2014/main" id="{B7E17FB4-592D-C2F4-4D2B-5AE5B1A0736C}"/>
              </a:ext>
            </a:extLst>
          </p:cNvPr>
          <p:cNvSpPr txBox="1"/>
          <p:nvPr/>
        </p:nvSpPr>
        <p:spPr>
          <a:xfrm>
            <a:off x="4924699" y="5799904"/>
            <a:ext cx="3383280" cy="3108543"/>
          </a:xfrm>
          <a:prstGeom prst="rect">
            <a:avLst/>
          </a:prstGeom>
          <a:noFill/>
        </p:spPr>
        <p:txBody>
          <a:bodyPr wrap="square" rtlCol="0">
            <a:spAutoFit/>
          </a:bodyPr>
          <a:lstStyle/>
          <a:p>
            <a:r>
              <a:rPr lang="en-US" sz="2800" b="1" dirty="0"/>
              <a:t>Sponsors</a:t>
            </a:r>
          </a:p>
          <a:p>
            <a:r>
              <a:rPr lang="en-US" sz="2800" b="1" dirty="0"/>
              <a:t>Dr. Joseph Smith</a:t>
            </a:r>
          </a:p>
          <a:p>
            <a:r>
              <a:rPr lang="en-US" sz="2800" b="1" dirty="0"/>
              <a:t>Amy Gillman</a:t>
            </a:r>
          </a:p>
          <a:p>
            <a:r>
              <a:rPr lang="en-US" sz="2800" b="1" dirty="0"/>
              <a:t>Dr. Haider Al-Rubaye</a:t>
            </a:r>
          </a:p>
          <a:p>
            <a:r>
              <a:rPr lang="en-US" sz="2800" b="1" dirty="0"/>
              <a:t>Tonya Lane</a:t>
            </a:r>
          </a:p>
          <a:p>
            <a:r>
              <a:rPr lang="en-US" sz="2800" b="1" dirty="0"/>
              <a:t>Speakers</a:t>
            </a:r>
          </a:p>
          <a:p>
            <a:r>
              <a:rPr lang="en-US" sz="2800" b="1" dirty="0"/>
              <a:t>Attendees</a:t>
            </a:r>
          </a:p>
        </p:txBody>
      </p:sp>
    </p:spTree>
    <p:extLst>
      <p:ext uri="{BB962C8B-B14F-4D97-AF65-F5344CB8AC3E}">
        <p14:creationId xmlns:p14="http://schemas.microsoft.com/office/powerpoint/2010/main" val="5421788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E1668D-F332-AE76-DC36-7895BEFB2C94}"/>
              </a:ext>
            </a:extLst>
          </p:cNvPr>
          <p:cNvSpPr>
            <a:spLocks noGrp="1"/>
          </p:cNvSpPr>
          <p:nvPr>
            <p:ph type="sldNum" sz="quarter" idx="12"/>
          </p:nvPr>
        </p:nvSpPr>
        <p:spPr/>
        <p:txBody>
          <a:bodyPr/>
          <a:lstStyle/>
          <a:p>
            <a:fld id="{E72B24C3-0094-F34E-BA47-4F2A6C0FC1AF}" type="slidenum">
              <a:rPr lang="en-US" smtClean="0"/>
              <a:pPr/>
              <a:t>47</a:t>
            </a:fld>
            <a:endParaRPr lang="en-US" dirty="0"/>
          </a:p>
        </p:txBody>
      </p:sp>
      <p:sp>
        <p:nvSpPr>
          <p:cNvPr id="3" name="TextBox 2">
            <a:extLst>
              <a:ext uri="{FF2B5EF4-FFF2-40B4-BE49-F238E27FC236}">
                <a16:creationId xmlns:a16="http://schemas.microsoft.com/office/drawing/2014/main" id="{11684436-71AC-AC2E-10C9-2B61A0DBC05C}"/>
              </a:ext>
            </a:extLst>
          </p:cNvPr>
          <p:cNvSpPr txBox="1"/>
          <p:nvPr/>
        </p:nvSpPr>
        <p:spPr>
          <a:xfrm>
            <a:off x="2677885" y="2325188"/>
            <a:ext cx="7132320" cy="731520"/>
          </a:xfrm>
          <a:prstGeom prst="rect">
            <a:avLst/>
          </a:prstGeom>
          <a:noFill/>
        </p:spPr>
        <p:txBody>
          <a:bodyPr wrap="square" rtlCol="0">
            <a:spAutoFit/>
          </a:bodyPr>
          <a:lstStyle/>
          <a:p>
            <a:r>
              <a:rPr lang="en-US" sz="4000" b="1" dirty="0">
                <a:solidFill>
                  <a:srgbClr val="C00000"/>
                </a:solidFill>
              </a:rPr>
              <a:t>Future Laufer Energy Symposium</a:t>
            </a:r>
          </a:p>
        </p:txBody>
      </p:sp>
      <p:sp>
        <p:nvSpPr>
          <p:cNvPr id="4" name="TextBox 3">
            <a:extLst>
              <a:ext uri="{FF2B5EF4-FFF2-40B4-BE49-F238E27FC236}">
                <a16:creationId xmlns:a16="http://schemas.microsoft.com/office/drawing/2014/main" id="{C422902F-B56B-4680-6368-63C39AC759A6}"/>
              </a:ext>
            </a:extLst>
          </p:cNvPr>
          <p:cNvSpPr txBox="1"/>
          <p:nvPr/>
        </p:nvSpPr>
        <p:spPr>
          <a:xfrm>
            <a:off x="4950824" y="3566159"/>
            <a:ext cx="2638697" cy="523220"/>
          </a:xfrm>
          <a:prstGeom prst="rect">
            <a:avLst/>
          </a:prstGeom>
          <a:noFill/>
        </p:spPr>
        <p:txBody>
          <a:bodyPr wrap="square" rtlCol="0">
            <a:spAutoFit/>
          </a:bodyPr>
          <a:lstStyle/>
          <a:p>
            <a:r>
              <a:rPr lang="en-US" sz="2800" b="1" dirty="0"/>
              <a:t>2-3 Years Cycle</a:t>
            </a:r>
          </a:p>
        </p:txBody>
      </p:sp>
      <p:sp>
        <p:nvSpPr>
          <p:cNvPr id="5" name="TextBox 4">
            <a:extLst>
              <a:ext uri="{FF2B5EF4-FFF2-40B4-BE49-F238E27FC236}">
                <a16:creationId xmlns:a16="http://schemas.microsoft.com/office/drawing/2014/main" id="{F7546E4B-ABCA-1E5F-AE2D-9DADD0B03A04}"/>
              </a:ext>
            </a:extLst>
          </p:cNvPr>
          <p:cNvSpPr txBox="1"/>
          <p:nvPr/>
        </p:nvSpPr>
        <p:spPr>
          <a:xfrm>
            <a:off x="2664821" y="4757836"/>
            <a:ext cx="7445829" cy="523220"/>
          </a:xfrm>
          <a:prstGeom prst="rect">
            <a:avLst/>
          </a:prstGeom>
          <a:noFill/>
        </p:spPr>
        <p:txBody>
          <a:bodyPr wrap="square" rtlCol="0">
            <a:spAutoFit/>
          </a:bodyPr>
          <a:lstStyle/>
          <a:p>
            <a:r>
              <a:rPr lang="en-US" sz="2800" b="1" dirty="0"/>
              <a:t>Morocco – UM6P, 4</a:t>
            </a:r>
            <a:r>
              <a:rPr lang="en-US" sz="2800" b="1" baseline="30000" dirty="0"/>
              <a:t>th</a:t>
            </a:r>
            <a:r>
              <a:rPr lang="en-US" sz="2800" b="1" dirty="0"/>
              <a:t> Laufer Energy Symposium</a:t>
            </a:r>
          </a:p>
        </p:txBody>
      </p:sp>
      <p:sp>
        <p:nvSpPr>
          <p:cNvPr id="7" name="TextBox 6">
            <a:extLst>
              <a:ext uri="{FF2B5EF4-FFF2-40B4-BE49-F238E27FC236}">
                <a16:creationId xmlns:a16="http://schemas.microsoft.com/office/drawing/2014/main" id="{07BD890E-5E7D-0A9B-3CF3-6186F934163E}"/>
              </a:ext>
            </a:extLst>
          </p:cNvPr>
          <p:cNvSpPr txBox="1"/>
          <p:nvPr/>
        </p:nvSpPr>
        <p:spPr>
          <a:xfrm>
            <a:off x="5212079" y="5799911"/>
            <a:ext cx="1942011" cy="523220"/>
          </a:xfrm>
          <a:prstGeom prst="rect">
            <a:avLst/>
          </a:prstGeom>
          <a:noFill/>
        </p:spPr>
        <p:txBody>
          <a:bodyPr wrap="square" rtlCol="0">
            <a:spAutoFit/>
          </a:bodyPr>
          <a:lstStyle/>
          <a:p>
            <a:r>
              <a:rPr lang="en-US" sz="2800" b="1" dirty="0"/>
              <a:t>Middle East</a:t>
            </a:r>
          </a:p>
        </p:txBody>
      </p:sp>
    </p:spTree>
    <p:extLst>
      <p:ext uri="{BB962C8B-B14F-4D97-AF65-F5344CB8AC3E}">
        <p14:creationId xmlns:p14="http://schemas.microsoft.com/office/powerpoint/2010/main" val="749654086"/>
      </p:ext>
    </p:extLst>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2" name="Picture 1"/>
          <p:cNvPicPr>
            <a:picLocks noChangeAspect="1"/>
          </p:cNvPicPr>
          <p:nvPr/>
        </p:nvPicPr>
        <p:blipFill>
          <a:blip cstate="hqprint" r:embed="rId2">
            <a:extLst>
              <a:ext uri="{28A0092B-C50C-407E-A947-70E740481C1C}">
                <a14:useLocalDpi xmlns:a14="http://schemas.microsoft.com/office/drawing/2010/main" val="0"/>
              </a:ext>
            </a:extLst>
          </a:blip>
          <a:stretch>
            <a:fillRect/>
          </a:stretch>
        </p:blipFill>
        <p:spPr>
          <a:xfrm>
            <a:off x="4005360" y="1429219"/>
            <a:ext cx="1308087" cy="786896"/>
          </a:xfrm>
          <a:prstGeom prst="rect">
            <a:avLst/>
          </a:prstGeom>
        </p:spPr>
      </p:pic>
      <p:pic>
        <p:nvPicPr>
          <p:cNvPr id="3" name="Picture 2"/>
          <p:cNvPicPr>
            <a:picLocks noChangeAspect="1"/>
          </p:cNvPicPr>
          <p:nvPr/>
        </p:nvPicPr>
        <p:blipFill>
          <a:blip cstate="hqprint" r:embed="rId3">
            <a:extLst>
              <a:ext uri="{28A0092B-C50C-407E-A947-70E740481C1C}">
                <a14:useLocalDpi xmlns:a14="http://schemas.microsoft.com/office/drawing/2010/main" val="0"/>
              </a:ext>
            </a:extLst>
          </a:blip>
          <a:stretch>
            <a:fillRect/>
          </a:stretch>
        </p:blipFill>
        <p:spPr>
          <a:xfrm>
            <a:off x="4116221" y="245775"/>
            <a:ext cx="933410" cy="1043086"/>
          </a:xfrm>
          <a:prstGeom prst="rect">
            <a:avLst/>
          </a:prstGeom>
        </p:spPr>
      </p:pic>
      <p:pic>
        <p:nvPicPr>
          <p:cNvPr id="4" name="Picture 3"/>
          <p:cNvPicPr>
            <a:picLocks noChangeAspect="1"/>
          </p:cNvPicPr>
          <p:nvPr/>
        </p:nvPicPr>
        <p:blipFill>
          <a:blip cstate="hqprint" r:embed="rId4">
            <a:extLst>
              <a:ext uri="{28A0092B-C50C-407E-A947-70E740481C1C}">
                <a14:useLocalDpi xmlns:a14="http://schemas.microsoft.com/office/drawing/2010/main" val="0"/>
              </a:ext>
            </a:extLst>
          </a:blip>
          <a:stretch>
            <a:fillRect/>
          </a:stretch>
        </p:blipFill>
        <p:spPr>
          <a:xfrm>
            <a:off x="463421" y="1360719"/>
            <a:ext cx="1197259" cy="1197259"/>
          </a:xfrm>
          <a:prstGeom prst="rect">
            <a:avLst/>
          </a:prstGeom>
        </p:spPr>
      </p:pic>
      <p:pic>
        <p:nvPicPr>
          <p:cNvPr id="6" name="Picture 5"/>
          <p:cNvPicPr>
            <a:picLocks noChangeAspect="1"/>
          </p:cNvPicPr>
          <p:nvPr/>
        </p:nvPicPr>
        <p:blipFill>
          <a:blip cstate="hqprint" r:embed="rId5">
            <a:extLst>
              <a:ext uri="{28A0092B-C50C-407E-A947-70E740481C1C}">
                <a14:useLocalDpi xmlns:a14="http://schemas.microsoft.com/office/drawing/2010/main" val="0"/>
              </a:ext>
            </a:extLst>
          </a:blip>
          <a:stretch>
            <a:fillRect/>
          </a:stretch>
        </p:blipFill>
        <p:spPr>
          <a:xfrm>
            <a:off x="5674325" y="183312"/>
            <a:ext cx="1260403" cy="1168012"/>
          </a:xfrm>
          <a:prstGeom prst="rect">
            <a:avLst/>
          </a:prstGeom>
        </p:spPr>
      </p:pic>
      <p:pic>
        <p:nvPicPr>
          <p:cNvPr id="7" name="Picture 6"/>
          <p:cNvPicPr>
            <a:picLocks noChangeAspect="1"/>
          </p:cNvPicPr>
          <p:nvPr/>
        </p:nvPicPr>
        <p:blipFill>
          <a:blip cstate="hqprint" r:embed="rId6">
            <a:extLst>
              <a:ext uri="{28A0092B-C50C-407E-A947-70E740481C1C}">
                <a14:useLocalDpi xmlns:a14="http://schemas.microsoft.com/office/drawing/2010/main" val="0"/>
              </a:ext>
            </a:extLst>
          </a:blip>
          <a:stretch>
            <a:fillRect/>
          </a:stretch>
        </p:blipFill>
        <p:spPr>
          <a:xfrm>
            <a:off x="1930029" y="1312311"/>
            <a:ext cx="1626638" cy="838533"/>
          </a:xfrm>
          <a:prstGeom prst="rect">
            <a:avLst/>
          </a:prstGeom>
        </p:spPr>
      </p:pic>
      <p:pic>
        <p:nvPicPr>
          <p:cNvPr id="8" name="Picture 7"/>
          <p:cNvPicPr>
            <a:picLocks noChangeAspect="1"/>
          </p:cNvPicPr>
          <p:nvPr/>
        </p:nvPicPr>
        <p:blipFill>
          <a:blip cstate="hqprint" r:embed="rId7">
            <a:extLst>
              <a:ext uri="{28A0092B-C50C-407E-A947-70E740481C1C}">
                <a14:useLocalDpi xmlns:a14="http://schemas.microsoft.com/office/drawing/2010/main" val="0"/>
              </a:ext>
            </a:extLst>
          </a:blip>
          <a:stretch>
            <a:fillRect/>
          </a:stretch>
        </p:blipFill>
        <p:spPr>
          <a:xfrm>
            <a:off x="363958" y="5910728"/>
            <a:ext cx="2063734" cy="749622"/>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50748" y="4948246"/>
            <a:ext cx="2175392" cy="1631543"/>
          </a:xfrm>
          <a:prstGeom prst="rect">
            <a:avLst/>
          </a:prstGeom>
        </p:spPr>
      </p:pic>
      <p:pic>
        <p:nvPicPr>
          <p:cNvPr id="10" name="Picture 9"/>
          <p:cNvPicPr>
            <a:picLocks noChangeAspect="1"/>
          </p:cNvPicPr>
          <p:nvPr/>
        </p:nvPicPr>
        <p:blipFill>
          <a:blip cstate="hqprint" r:embed="rId9">
            <a:extLst>
              <a:ext uri="{28A0092B-C50C-407E-A947-70E740481C1C}">
                <a14:useLocalDpi xmlns:a14="http://schemas.microsoft.com/office/drawing/2010/main" val="0"/>
              </a:ext>
            </a:extLst>
          </a:blip>
          <a:stretch>
            <a:fillRect/>
          </a:stretch>
        </p:blipFill>
        <p:spPr>
          <a:xfrm>
            <a:off x="2514993" y="5257789"/>
            <a:ext cx="1744469" cy="1027750"/>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0839" y="4097360"/>
            <a:ext cx="1923519" cy="1923519"/>
          </a:xfrm>
          <a:prstGeom prst="rect">
            <a:avLst/>
          </a:prstGeom>
        </p:spPr>
      </p:pic>
      <p:pic>
        <p:nvPicPr>
          <p:cNvPr id="19" name="Picture 18"/>
          <p:cNvPicPr>
            <a:picLocks noChangeAspect="1"/>
          </p:cNvPicPr>
          <p:nvPr/>
        </p:nvPicPr>
        <p:blipFill rotWithShape="1">
          <a:blip r:embed="rId11">
            <a:extLst>
              <a:ext uri="{28A0092B-C50C-407E-A947-70E740481C1C}">
                <a14:useLocalDpi xmlns:a14="http://schemas.microsoft.com/office/drawing/2010/main" val="0"/>
              </a:ext>
            </a:extLst>
          </a:blip>
          <a:srcRect b="33543" l="-1" r="1211" t="23818"/>
          <a:stretch/>
        </p:blipFill>
        <p:spPr>
          <a:xfrm>
            <a:off x="1660680" y="214641"/>
            <a:ext cx="2194202" cy="947048"/>
          </a:xfrm>
          <a:prstGeom prst="rect">
            <a:avLst/>
          </a:prstGeom>
        </p:spPr>
      </p:pic>
      <p:pic>
        <p:nvPicPr>
          <p:cNvPr id="20" name="Picture 19"/>
          <p:cNvPicPr>
            <a:picLocks noChangeAspect="1"/>
          </p:cNvPicPr>
          <p:nvPr/>
        </p:nvPicPr>
        <p:blipFill>
          <a:blip cstate="hqprint" r:embed="rId12">
            <a:extLst>
              <a:ext uri="{28A0092B-C50C-407E-A947-70E740481C1C}">
                <a14:useLocalDpi xmlns:a14="http://schemas.microsoft.com/office/drawing/2010/main" val="0"/>
              </a:ext>
            </a:extLst>
          </a:blip>
          <a:stretch>
            <a:fillRect/>
          </a:stretch>
        </p:blipFill>
        <p:spPr>
          <a:xfrm>
            <a:off x="2122629" y="2356177"/>
            <a:ext cx="2945002" cy="1195101"/>
          </a:xfrm>
          <a:prstGeom prst="rect">
            <a:avLst/>
          </a:prstGeom>
        </p:spPr>
      </p:pic>
      <p:pic>
        <p:nvPicPr>
          <p:cNvPr id="21" name="Picture 20"/>
          <p:cNvPicPr>
            <a:picLocks noChangeAspect="1"/>
          </p:cNvPicPr>
          <p:nvPr/>
        </p:nvPicPr>
        <p:blipFill>
          <a:blip cstate="hqprint" r:embed="rId13">
            <a:extLst>
              <a:ext uri="{28A0092B-C50C-407E-A947-70E740481C1C}">
                <a14:useLocalDpi xmlns:a14="http://schemas.microsoft.com/office/drawing/2010/main" val="0"/>
              </a:ext>
            </a:extLst>
          </a:blip>
          <a:stretch>
            <a:fillRect/>
          </a:stretch>
        </p:blipFill>
        <p:spPr>
          <a:xfrm>
            <a:off x="377606" y="2670077"/>
            <a:ext cx="1444171" cy="1492311"/>
          </a:xfrm>
          <a:prstGeom prst="rect">
            <a:avLst/>
          </a:prstGeom>
        </p:spPr>
      </p:pic>
      <p:sp>
        <p:nvSpPr>
          <p:cNvPr id="18" name="Text Box 7"/>
          <p:cNvSpPr txBox="1">
            <a:spLocks noChangeArrowheads="1"/>
          </p:cNvSpPr>
          <p:nvPr/>
        </p:nvSpPr>
        <p:spPr bwMode="auto">
          <a:xfrm>
            <a:off x="5928108" y="3639487"/>
            <a:ext cx="6135305" cy="2123658"/>
          </a:xfrm>
          <a:prstGeom prst="rect">
            <a:avLst/>
          </a:prstGeom>
          <a:noFill/>
          <a:ln w="9525">
            <a:noFill/>
            <a:miter lim="800000"/>
            <a:headEnd/>
            <a:tailEnd/>
          </a:ln>
          <a:effectLst/>
        </p:spPr>
        <p:txBody>
          <a:bodyPr wrap="square">
            <a:spAutoFit/>
          </a:bodyPr>
          <a:lstStyle/>
          <a:p>
            <a:pPr algn="ctr">
              <a:spcBef>
                <a:spcPct val="50000"/>
              </a:spcBef>
            </a:pPr>
            <a:r>
              <a:rPr b="1" dirty="0" lang="en-US" sz="2400">
                <a:solidFill>
                  <a:srgbClr val="006600"/>
                </a:solidFill>
                <a:latin charset="0" pitchFamily="18" typeface="Times New Roman"/>
                <a:cs charset="0" pitchFamily="18" typeface="Times New Roman"/>
              </a:rPr>
              <a:t>Government: DOE,  NERI</a:t>
            </a:r>
          </a:p>
          <a:p>
            <a:pPr algn="ctr">
              <a:spcBef>
                <a:spcPct val="50000"/>
              </a:spcBef>
            </a:pPr>
            <a:r>
              <a:rPr b="1" dirty="0" lang="en-US" sz="2400" u="sng">
                <a:solidFill>
                  <a:srgbClr val="006600"/>
                </a:solidFill>
                <a:latin charset="0" pitchFamily="18" typeface="Times New Roman"/>
                <a:cs charset="0" pitchFamily="18" typeface="Times New Roman"/>
              </a:rPr>
              <a:t>Missouri S&amp;T &amp; Alumni</a:t>
            </a:r>
          </a:p>
          <a:p>
            <a:pPr algn="ctr">
              <a:spcBef>
                <a:spcPct val="50000"/>
              </a:spcBef>
            </a:pPr>
            <a:r>
              <a:rPr b="1" dirty="0" lang="en-US" sz="2400">
                <a:solidFill>
                  <a:srgbClr val="006600"/>
                </a:solidFill>
                <a:latin charset="0" pitchFamily="18" typeface="Times New Roman"/>
                <a:cs charset="0" pitchFamily="18" typeface="Times New Roman"/>
              </a:rPr>
              <a:t>Industry</a:t>
            </a:r>
          </a:p>
          <a:p>
            <a:pPr algn="ctr">
              <a:spcBef>
                <a:spcPct val="50000"/>
              </a:spcBef>
            </a:pPr>
            <a:r>
              <a:rPr b="1" dirty="0" lang="en-US" sz="2400">
                <a:solidFill>
                  <a:srgbClr val="006600"/>
                </a:solidFill>
                <a:latin charset="0" pitchFamily="18" typeface="Times New Roman"/>
                <a:cs charset="0" pitchFamily="18" typeface="Times New Roman"/>
              </a:rPr>
              <a:t>International Universities &amp; Government</a:t>
            </a:r>
          </a:p>
        </p:txBody>
      </p:sp>
      <p:sp>
        <p:nvSpPr>
          <p:cNvPr id="22" name="Rectangle 17"/>
          <p:cNvSpPr>
            <a:spLocks noChangeArrowheads="1"/>
          </p:cNvSpPr>
          <p:nvPr/>
        </p:nvSpPr>
        <p:spPr bwMode="auto">
          <a:xfrm>
            <a:off x="6412632" y="2934156"/>
            <a:ext cx="5520059" cy="461665"/>
          </a:xfrm>
          <a:prstGeom prst="rect">
            <a:avLst/>
          </a:prstGeom>
          <a:noFill/>
          <a:ln w="9525">
            <a:noFill/>
            <a:miter lim="800000"/>
            <a:headEnd/>
            <a:tailEnd/>
          </a:ln>
          <a:effectLst/>
        </p:spPr>
        <p:txBody>
          <a:bodyPr wrap="square">
            <a:spAutoFit/>
          </a:bodyPr>
          <a:lstStyle/>
          <a:p>
            <a:pPr algn="ctr"/>
            <a:r>
              <a:rPr b="1" dirty="0" lang="en-US" sz="2400">
                <a:solidFill>
                  <a:srgbClr val="FF3300"/>
                </a:solidFill>
              </a:rPr>
              <a:t>ACKNOWLEDGEMENTS – Funding</a:t>
            </a:r>
          </a:p>
        </p:txBody>
      </p:sp>
      <p:sp>
        <p:nvSpPr>
          <p:cNvPr id="23" name="TextBox 22"/>
          <p:cNvSpPr txBox="1"/>
          <p:nvPr/>
        </p:nvSpPr>
        <p:spPr>
          <a:xfrm>
            <a:off x="6997337" y="5865711"/>
            <a:ext cx="5013824" cy="1230186"/>
          </a:xfrm>
          <a:prstGeom prst="rect">
            <a:avLst/>
          </a:prstGeom>
          <a:noFill/>
        </p:spPr>
        <p:txBody>
          <a:bodyPr rtlCol="0" wrap="square">
            <a:spAutoFit/>
          </a:bodyPr>
          <a:lstStyle/>
          <a:p>
            <a:pPr algn="ctr"/>
            <a:r>
              <a:rPr b="1" dirty="0" lang="en-US" sz="2400">
                <a:solidFill>
                  <a:srgbClr val="000099"/>
                </a:solidFill>
              </a:rPr>
              <a:t>Graduated Graduate Students </a:t>
            </a:r>
          </a:p>
          <a:p>
            <a:pPr algn="ctr"/>
            <a:r>
              <a:rPr b="1" dirty="0" lang="en-US" sz="2400">
                <a:solidFill>
                  <a:srgbClr val="000099"/>
                </a:solidFill>
              </a:rPr>
              <a:t>Current Students</a:t>
            </a:r>
          </a:p>
          <a:p>
            <a:pPr algn="ctr"/>
            <a:r>
              <a:rPr b="1" dirty="0" lang="en-US" sz="2400">
                <a:solidFill>
                  <a:srgbClr val="000099"/>
                </a:solidFill>
              </a:rPr>
              <a:t>Colleagues and Collaborators </a:t>
            </a:r>
          </a:p>
        </p:txBody>
      </p:sp>
      <p:sp>
        <p:nvSpPr>
          <p:cNvPr id="24" name="TextBox 23"/>
          <p:cNvSpPr txBox="1"/>
          <p:nvPr/>
        </p:nvSpPr>
        <p:spPr>
          <a:xfrm>
            <a:off x="7151909" y="7301203"/>
            <a:ext cx="3995004" cy="1569660"/>
          </a:xfrm>
          <a:prstGeom prst="rect">
            <a:avLst/>
          </a:prstGeom>
          <a:noFill/>
        </p:spPr>
        <p:txBody>
          <a:bodyPr rtlCol="0" wrap="square">
            <a:spAutoFit/>
          </a:bodyPr>
          <a:lstStyle/>
          <a:p>
            <a:r>
              <a:rPr dirty="0" lang="en-US" sz="9600">
                <a:solidFill>
                  <a:srgbClr val="FF0000"/>
                </a:solidFill>
                <a:latin charset="0" panose="03050402040407070305" pitchFamily="66" typeface="Vladimir Script"/>
              </a:rPr>
              <a:t>Thanks</a:t>
            </a:r>
          </a:p>
        </p:txBody>
      </p:sp>
      <p:sp>
        <p:nvSpPr>
          <p:cNvPr id="5" name="Oval 4"/>
          <p:cNvSpPr/>
          <p:nvPr/>
        </p:nvSpPr>
        <p:spPr>
          <a:xfrm>
            <a:off x="2040733" y="3757436"/>
            <a:ext cx="2104186" cy="520290"/>
          </a:xfrm>
          <a:prstGeom prst="ellipse">
            <a:avLst/>
          </a:prstGeom>
        </p:spPr>
        <p:style>
          <a:lnRef idx="1">
            <a:schemeClr val="accent1"/>
          </a:lnRef>
          <a:fillRef idx="3">
            <a:schemeClr val="accent1"/>
          </a:fillRef>
          <a:effectRef idx="2">
            <a:schemeClr val="accent1"/>
          </a:effectRef>
          <a:fontRef idx="minor">
            <a:schemeClr val="lt1"/>
          </a:fontRef>
        </p:style>
        <p:txBody>
          <a:bodyPr anchor="ctr" rtlCol="0"/>
          <a:lstStyle/>
          <a:p>
            <a:pPr algn="ctr"/>
            <a:r>
              <a:rPr b="1" dirty="0" lang="en-US" sz="2400">
                <a:solidFill>
                  <a:srgbClr val="006600"/>
                </a:solidFill>
              </a:rPr>
              <a:t>CRDF</a:t>
            </a:r>
          </a:p>
        </p:txBody>
      </p:sp>
      <p:sp>
        <p:nvSpPr>
          <p:cNvPr id="12" name="TextBox 11"/>
          <p:cNvSpPr txBox="1"/>
          <p:nvPr/>
        </p:nvSpPr>
        <p:spPr>
          <a:xfrm>
            <a:off x="2074993" y="4618594"/>
            <a:ext cx="2826696" cy="646331"/>
          </a:xfrm>
          <a:prstGeom prst="rect">
            <a:avLst/>
          </a:prstGeom>
          <a:noFill/>
        </p:spPr>
        <p:txBody>
          <a:bodyPr rtlCol="0" wrap="square">
            <a:spAutoFit/>
          </a:bodyPr>
          <a:lstStyle/>
          <a:p>
            <a:r>
              <a:rPr b="1" dirty="0" lang="en-US">
                <a:solidFill>
                  <a:srgbClr val="0000CC"/>
                </a:solidFill>
              </a:rPr>
              <a:t>US Department of State</a:t>
            </a:r>
          </a:p>
          <a:p>
            <a:r>
              <a:rPr b="1" dirty="0" lang="en-US">
                <a:solidFill>
                  <a:srgbClr val="0000CC"/>
                </a:solidFill>
              </a:rPr>
              <a:t>US Embassy - Iraq</a:t>
            </a:r>
          </a:p>
        </p:txBody>
      </p:sp>
      <p:sp>
        <p:nvSpPr>
          <p:cNvPr id="15" name="TextBox 14"/>
          <p:cNvSpPr txBox="1"/>
          <p:nvPr/>
        </p:nvSpPr>
        <p:spPr>
          <a:xfrm>
            <a:off x="1314111" y="6686112"/>
            <a:ext cx="6275408" cy="369332"/>
          </a:xfrm>
          <a:prstGeom prst="rect">
            <a:avLst/>
          </a:prstGeom>
          <a:noFill/>
        </p:spPr>
        <p:txBody>
          <a:bodyPr rtlCol="0" wrap="square">
            <a:spAutoFit/>
          </a:bodyPr>
          <a:lstStyle/>
          <a:p>
            <a:r>
              <a:rPr b="1" dirty="0" lang="en-US"/>
              <a:t>King </a:t>
            </a:r>
            <a:r>
              <a:rPr b="1" dirty="0" err="1" lang="en-US"/>
              <a:t>Abdulaziz</a:t>
            </a:r>
            <a:r>
              <a:rPr b="1" dirty="0" lang="en-US"/>
              <a:t> University – Jeddah Saudi Arabia</a:t>
            </a:r>
          </a:p>
        </p:txBody>
      </p:sp>
      <p:pic>
        <p:nvPicPr>
          <p:cNvPr id="26" name="Picture 25"/>
          <p:cNvPicPr>
            <a:picLocks noChangeAspect="1"/>
          </p:cNvPicPr>
          <p:nvPr/>
        </p:nvPicPr>
        <p:blipFill>
          <a:blip r:embed="rId14"/>
          <a:stretch>
            <a:fillRect/>
          </a:stretch>
        </p:blipFill>
        <p:spPr>
          <a:xfrm>
            <a:off x="308374" y="7546157"/>
            <a:ext cx="1868847" cy="1397513"/>
          </a:xfrm>
          <a:prstGeom prst="rect">
            <a:avLst/>
          </a:prstGeom>
        </p:spPr>
      </p:pic>
      <p:sp>
        <p:nvSpPr>
          <p:cNvPr id="11" name="TextBox 10"/>
          <p:cNvSpPr txBox="1"/>
          <p:nvPr/>
        </p:nvSpPr>
        <p:spPr>
          <a:xfrm>
            <a:off x="1953924" y="7145470"/>
            <a:ext cx="4811407" cy="369332"/>
          </a:xfrm>
          <a:prstGeom prst="rect">
            <a:avLst/>
          </a:prstGeom>
          <a:noFill/>
        </p:spPr>
        <p:txBody>
          <a:bodyPr rtlCol="0" wrap="square">
            <a:spAutoFit/>
          </a:bodyPr>
          <a:lstStyle/>
          <a:p>
            <a:r>
              <a:rPr b="1" dirty="0" lang="en-US">
                <a:solidFill>
                  <a:srgbClr val="006600"/>
                </a:solidFill>
              </a:rPr>
              <a:t>Energy and Environment Research Center</a:t>
            </a:r>
          </a:p>
        </p:txBody>
      </p:sp>
      <p:sp>
        <p:nvSpPr>
          <p:cNvPr id="14" name="TextBox 13"/>
          <p:cNvSpPr txBox="1"/>
          <p:nvPr/>
        </p:nvSpPr>
        <p:spPr>
          <a:xfrm>
            <a:off x="2177222" y="7826013"/>
            <a:ext cx="4811408" cy="369332"/>
          </a:xfrm>
          <a:prstGeom prst="rect">
            <a:avLst/>
          </a:prstGeom>
          <a:noFill/>
        </p:spPr>
        <p:txBody>
          <a:bodyPr rtlCol="0" wrap="square">
            <a:spAutoFit/>
          </a:bodyPr>
          <a:lstStyle/>
          <a:p>
            <a:r>
              <a:rPr b="1" dirty="0" lang="en-US">
                <a:solidFill>
                  <a:srgbClr val="006600"/>
                </a:solidFill>
              </a:rPr>
              <a:t>Sustainable Construction Materials Center</a:t>
            </a:r>
          </a:p>
        </p:txBody>
      </p:sp>
      <p:pic>
        <p:nvPicPr>
          <p:cNvPr descr="C:\Users\research\Desktop\Miner logo.jpg" id="27" name="Picture 2"/>
          <p:cNvPicPr>
            <a:picLocks noChangeArrowheads="1" noChangeAspect="1"/>
          </p:cNvPicPr>
          <p:nvPr/>
        </p:nvPicPr>
        <p:blipFill>
          <a:blip cstate="hqprint" r:embed="rId15">
            <a:extLst>
              <a:ext uri="{28A0092B-C50C-407E-A947-70E740481C1C}">
                <a14:useLocalDpi xmlns:a14="http://schemas.microsoft.com/office/drawing/2010/main" val="0"/>
              </a:ext>
            </a:extLst>
          </a:blip>
          <a:srcRect/>
          <a:stretch>
            <a:fillRect/>
          </a:stretch>
        </p:blipFill>
        <p:spPr bwMode="auto">
          <a:xfrm>
            <a:off x="10647458" y="7413763"/>
            <a:ext cx="1304774" cy="14246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2205621" y="8163610"/>
            <a:ext cx="4066896" cy="369332"/>
          </a:xfrm>
          <a:prstGeom prst="rect">
            <a:avLst/>
          </a:prstGeom>
          <a:noFill/>
        </p:spPr>
        <p:txBody>
          <a:bodyPr rtlCol="0" wrap="square">
            <a:spAutoFit/>
          </a:bodyPr>
          <a:lstStyle/>
          <a:p>
            <a:r>
              <a:rPr b="1" dirty="0" lang="en-US">
                <a:solidFill>
                  <a:srgbClr val="0000FF"/>
                </a:solidFill>
              </a:rPr>
              <a:t>Curators’ Distinguished Professor</a:t>
            </a:r>
          </a:p>
        </p:txBody>
      </p:sp>
      <p:sp>
        <p:nvSpPr>
          <p:cNvPr id="28" name="TextBox 27"/>
          <p:cNvSpPr txBox="1"/>
          <p:nvPr/>
        </p:nvSpPr>
        <p:spPr>
          <a:xfrm>
            <a:off x="2214068" y="8506815"/>
            <a:ext cx="3460257" cy="369332"/>
          </a:xfrm>
          <a:prstGeom prst="rect">
            <a:avLst/>
          </a:prstGeom>
          <a:noFill/>
        </p:spPr>
        <p:txBody>
          <a:bodyPr rtlCol="0" wrap="square">
            <a:spAutoFit/>
          </a:bodyPr>
          <a:lstStyle/>
          <a:p>
            <a:r>
              <a:rPr b="1" dirty="0" lang="en-US">
                <a:solidFill>
                  <a:srgbClr val="0000FF"/>
                </a:solidFill>
              </a:rPr>
              <a:t>CEC Distinguished Professor</a:t>
            </a:r>
          </a:p>
        </p:txBody>
      </p:sp>
      <p:sp>
        <p:nvSpPr>
          <p:cNvPr id="29" name="Rounded Rectangle 28"/>
          <p:cNvSpPr/>
          <p:nvPr/>
        </p:nvSpPr>
        <p:spPr>
          <a:xfrm>
            <a:off x="4659501" y="3761793"/>
            <a:ext cx="1118631" cy="632955"/>
          </a:xfrm>
          <a:prstGeom prst="roundRect">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rtlCol="0"/>
          <a:lstStyle/>
          <a:p>
            <a:pPr algn="ctr"/>
            <a:r>
              <a:rPr b="1" dirty="0" lang="en-US" sz="2800">
                <a:solidFill>
                  <a:srgbClr val="0000FF"/>
                </a:solidFill>
              </a:rPr>
              <a:t>IIE</a:t>
            </a:r>
          </a:p>
        </p:txBody>
      </p:sp>
      <p:sp>
        <p:nvSpPr>
          <p:cNvPr descr="INL&amp;#39;s Impact on all 50 States - INL" id="30" name="AutoShape 4">
            <a:extLst>
              <a:ext uri="{FF2B5EF4-FFF2-40B4-BE49-F238E27FC236}">
                <a16:creationId xmlns:a16="http://schemas.microsoft.com/office/drawing/2014/main" id="{7502ABD6-8155-4619-8A0A-293FE09FB4CA}"/>
              </a:ext>
            </a:extLst>
          </p:cNvPr>
          <p:cNvSpPr>
            <a:spLocks noChangeArrowheads="1" noChangeAspect="1"/>
          </p:cNvSpPr>
          <p:nvPr/>
        </p:nvSpPr>
        <p:spPr bwMode="auto">
          <a:xfrm>
            <a:off x="5943600" y="4419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nchor="t" anchorCtr="0" bIns="45720" compatLnSpc="1" lIns="91440" numCol="1" rIns="91440" tIns="45720" vert="horz" wrap="square">
            <a:prstTxWarp prst="textNoShape">
              <a:avLst/>
            </a:prstTxWarp>
          </a:bodyPr>
          <a:lstStyle/>
          <a:p>
            <a:endParaRPr lang="en-US"/>
          </a:p>
        </p:txBody>
      </p:sp>
      <p:pic>
        <p:nvPicPr>
          <p:cNvPr id="31" name="Picture 30">
            <a:extLst>
              <a:ext uri="{FF2B5EF4-FFF2-40B4-BE49-F238E27FC236}">
                <a16:creationId xmlns:a16="http://schemas.microsoft.com/office/drawing/2014/main" id="{AF722CAA-3C2C-44E9-B385-CCF3DBBAC5E4}"/>
              </a:ext>
            </a:extLst>
          </p:cNvPr>
          <p:cNvPicPr>
            <a:picLocks noChangeAspect="1"/>
          </p:cNvPicPr>
          <p:nvPr/>
        </p:nvPicPr>
        <p:blipFill>
          <a:blip r:embed="rId16"/>
          <a:stretch>
            <a:fillRect/>
          </a:stretch>
        </p:blipFill>
        <p:spPr>
          <a:xfrm>
            <a:off x="230893" y="374319"/>
            <a:ext cx="1389751" cy="741044"/>
          </a:xfrm>
          <a:prstGeom prst="rect">
            <a:avLst/>
          </a:prstGeom>
        </p:spPr>
      </p:pic>
      <p:sp>
        <p:nvSpPr>
          <p:cNvPr id="33" name="TextBox 32">
            <a:extLst>
              <a:ext uri="{FF2B5EF4-FFF2-40B4-BE49-F238E27FC236}">
                <a16:creationId xmlns:a16="http://schemas.microsoft.com/office/drawing/2014/main" id="{6DC77F55-6E27-417C-AD8F-258932E9E25D}"/>
              </a:ext>
            </a:extLst>
          </p:cNvPr>
          <p:cNvSpPr txBox="1"/>
          <p:nvPr/>
        </p:nvSpPr>
        <p:spPr>
          <a:xfrm>
            <a:off x="2185929" y="7508147"/>
            <a:ext cx="4811408" cy="369332"/>
          </a:xfrm>
          <a:prstGeom prst="rect">
            <a:avLst/>
          </a:prstGeom>
          <a:noFill/>
        </p:spPr>
        <p:txBody>
          <a:bodyPr rtlCol="0" wrap="square">
            <a:spAutoFit/>
          </a:bodyPr>
          <a:lstStyle/>
          <a:p>
            <a:r>
              <a:rPr b="1" dirty="0" lang="en-US">
                <a:solidFill>
                  <a:srgbClr val="006600"/>
                </a:solidFill>
              </a:rPr>
              <a:t>SMR Consortium</a:t>
            </a:r>
          </a:p>
        </p:txBody>
      </p:sp>
      <p:pic>
        <p:nvPicPr>
          <p:cNvPr descr="CERCA TRIGA INTERNATIONAL" id="1030" name="Picture 6">
            <a:extLst>
              <a:ext uri="{FF2B5EF4-FFF2-40B4-BE49-F238E27FC236}">
                <a16:creationId xmlns:a16="http://schemas.microsoft.com/office/drawing/2014/main" id="{D064F478-BAF0-4239-BD8A-D7A39F637E3E}"/>
              </a:ext>
            </a:extLst>
          </p:cNvPr>
          <p:cNvPicPr>
            <a:picLocks noChangeArrowheads="1"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3059469" y="-3131283"/>
            <a:ext cx="341496" cy="75676"/>
          </a:xfrm>
          <a:prstGeom prst="rect">
            <a:avLst/>
          </a:prstGeom>
          <a:noFill/>
          <a:extLst>
            <a:ext uri="{909E8E84-426E-40DD-AFC4-6F175D3DCCD1}">
              <a14:hiddenFill xmlns:a14="http://schemas.microsoft.com/office/drawing/2010/main">
                <a:solidFill>
                  <a:srgbClr val="FFFFFF"/>
                </a:solidFill>
              </a14:hiddenFill>
            </a:ext>
          </a:extLst>
        </p:spPr>
      </p:pic>
      <p:pic>
        <p:nvPicPr>
          <p:cNvPr descr="Media Kit — X-energy: Advanced Nuclear Reactors (SMR) &amp; TRISO Fuel" id="1034" name="Picture 10">
            <a:extLst>
              <a:ext uri="{FF2B5EF4-FFF2-40B4-BE49-F238E27FC236}">
                <a16:creationId xmlns:a16="http://schemas.microsoft.com/office/drawing/2014/main" id="{24703E8B-4D2A-4AF4-82F0-8AB9BEABBF52}"/>
              </a:ext>
            </a:extLst>
          </p:cNvPr>
          <p:cNvPicPr>
            <a:picLocks noChangeArrowheads="1"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9789139" y="457191"/>
            <a:ext cx="2138305" cy="618983"/>
          </a:xfrm>
          <a:prstGeom prst="rect">
            <a:avLst/>
          </a:prstGeom>
          <a:noFill/>
          <a:extLst>
            <a:ext uri="{909E8E84-426E-40DD-AFC4-6F175D3DCCD1}">
              <a14:hiddenFill xmlns:a14="http://schemas.microsoft.com/office/drawing/2010/main">
                <a:solidFill>
                  <a:srgbClr val="FFFFFF"/>
                </a:solidFill>
              </a14:hiddenFill>
            </a:ext>
          </a:extLst>
        </p:spPr>
      </p:pic>
      <p:pic>
        <p:nvPicPr>
          <p:cNvPr descr="CERCA TRIGA INTERNATIONAL" id="1040" name="Picture 16">
            <a:extLst>
              <a:ext uri="{FF2B5EF4-FFF2-40B4-BE49-F238E27FC236}">
                <a16:creationId xmlns:a16="http://schemas.microsoft.com/office/drawing/2014/main" id="{66804B2C-EB3D-4975-922F-68F1B7F5D7A1}"/>
              </a:ext>
            </a:extLst>
          </p:cNvPr>
          <p:cNvPicPr>
            <a:picLocks noChangeArrowheads="1"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7219719" y="374318"/>
            <a:ext cx="2418309" cy="643404"/>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35">
            <a:extLst>
              <a:ext uri="{FF2B5EF4-FFF2-40B4-BE49-F238E27FC236}">
                <a16:creationId xmlns:a16="http://schemas.microsoft.com/office/drawing/2014/main" id="{3FD4CF48-F01E-3373-CB2D-C1ECFDE77A67}"/>
              </a:ext>
            </a:extLst>
          </p:cNvPr>
          <p:cNvPicPr/>
          <p:nvPr/>
        </p:nvPicPr>
        <p:blipFill rotWithShape="1">
          <a:blip r:embed="rId19">
            <a:extLst>
              <a:ext uri="{28A0092B-C50C-407E-A947-70E740481C1C}">
                <a14:useLocalDpi xmlns:a14="http://schemas.microsoft.com/office/drawing/2010/main" val="0"/>
              </a:ext>
            </a:extLst>
          </a:blip>
          <a:srcRect b="-230"/>
          <a:stretch/>
        </p:blipFill>
        <p:spPr bwMode="auto">
          <a:xfrm>
            <a:off x="9194848" y="1335588"/>
            <a:ext cx="2257569" cy="1504605"/>
          </a:xfrm>
          <a:prstGeom prst="rect">
            <a:avLst/>
          </a:prstGeom>
          <a:noFill/>
          <a:ln>
            <a:noFill/>
          </a:ln>
          <a:extLst>
            <a:ext uri="{53640926-AAD7-44D8-BBD7-CCE9431645EC}">
              <a14:shadowObscured xmlns:a14="http://schemas.microsoft.com/office/drawing/2010/main"/>
            </a:ext>
          </a:extLst>
        </p:spPr>
      </p:pic>
      <p:sp>
        <p:nvSpPr>
          <p:cNvPr id="25" name="TextBox 24">
            <a:extLst>
              <a:ext uri="{FF2B5EF4-FFF2-40B4-BE49-F238E27FC236}">
                <a16:creationId xmlns:a16="http://schemas.microsoft.com/office/drawing/2014/main" id="{2E4B5651-4404-8418-9099-DA2443E3E301}"/>
              </a:ext>
            </a:extLst>
          </p:cNvPr>
          <p:cNvSpPr txBox="1"/>
          <p:nvPr/>
        </p:nvSpPr>
        <p:spPr>
          <a:xfrm>
            <a:off x="6500950" y="1744640"/>
            <a:ext cx="2853032" cy="859374"/>
          </a:xfrm>
          <a:prstGeom prst="rect">
            <a:avLst/>
          </a:prstGeom>
          <a:noFill/>
        </p:spPr>
        <p:txBody>
          <a:bodyPr rtlCol="0" wrap="square">
            <a:spAutoFit/>
          </a:bodyPr>
          <a:lstStyle/>
          <a:p>
            <a:r>
              <a:rPr b="1" dirty="0" lang="en-US" sz="2400">
                <a:solidFill>
                  <a:srgbClr val="006600"/>
                </a:solidFill>
              </a:rPr>
              <a:t>Laufer Endowed Chair in Energy</a:t>
            </a:r>
          </a:p>
        </p:txBody>
      </p:sp>
    </p:spTree>
    <p:extLst>
      <p:ext uri="{BB962C8B-B14F-4D97-AF65-F5344CB8AC3E}">
        <p14:creationId xmlns:p14="http://schemas.microsoft.com/office/powerpoint/2010/main" val="3094005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05202" y="1248209"/>
            <a:ext cx="5867400" cy="9144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fontAlgn="base">
              <a:spcBef>
                <a:spcPct val="0"/>
              </a:spcBef>
              <a:spcAft>
                <a:spcPct val="0"/>
              </a:spcAft>
              <a:defRPr/>
            </a:pPr>
            <a:r>
              <a:rPr lang="en-US" b="1" dirty="0">
                <a:solidFill>
                  <a:srgbClr val="FF0000"/>
                </a:solidFill>
                <a:latin typeface="Arial"/>
                <a:cs typeface="Arial"/>
              </a:rPr>
              <a:t>Advancing the Knowledge and Understanding of the Interplay Phenomena of Multi-scale and Multiphase Flow, Reactors and Processes</a:t>
            </a:r>
          </a:p>
        </p:txBody>
      </p:sp>
      <p:sp>
        <p:nvSpPr>
          <p:cNvPr id="3" name="Oval 2"/>
          <p:cNvSpPr/>
          <p:nvPr/>
        </p:nvSpPr>
        <p:spPr>
          <a:xfrm>
            <a:off x="4648200" y="2667000"/>
            <a:ext cx="3505200" cy="9906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fontAlgn="base">
              <a:spcBef>
                <a:spcPct val="0"/>
              </a:spcBef>
              <a:spcAft>
                <a:spcPct val="0"/>
              </a:spcAft>
              <a:defRPr/>
            </a:pPr>
            <a:r>
              <a:rPr lang="en-US" b="1" dirty="0">
                <a:solidFill>
                  <a:srgbClr val="333399">
                    <a:lumMod val="75000"/>
                  </a:srgbClr>
                </a:solidFill>
                <a:latin typeface="Arial"/>
                <a:cs typeface="Arial"/>
              </a:rPr>
              <a:t>Integrated Studies </a:t>
            </a:r>
          </a:p>
        </p:txBody>
      </p:sp>
      <p:sp>
        <p:nvSpPr>
          <p:cNvPr id="4" name="Oval 3"/>
          <p:cNvSpPr/>
          <p:nvPr/>
        </p:nvSpPr>
        <p:spPr>
          <a:xfrm>
            <a:off x="6858000" y="3810000"/>
            <a:ext cx="3505200" cy="9906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fontAlgn="base">
              <a:spcBef>
                <a:spcPct val="0"/>
              </a:spcBef>
              <a:spcAft>
                <a:spcPct val="0"/>
              </a:spcAft>
              <a:defRPr/>
            </a:pPr>
            <a:r>
              <a:rPr lang="en-US" b="1" dirty="0">
                <a:solidFill>
                  <a:srgbClr val="333399">
                    <a:lumMod val="75000"/>
                  </a:srgbClr>
                </a:solidFill>
                <a:latin typeface="Arial"/>
                <a:cs typeface="Arial"/>
              </a:rPr>
              <a:t>Kinetics/Catalyst Development </a:t>
            </a:r>
          </a:p>
        </p:txBody>
      </p:sp>
      <p:sp>
        <p:nvSpPr>
          <p:cNvPr id="5" name="Oval 4"/>
          <p:cNvSpPr/>
          <p:nvPr/>
        </p:nvSpPr>
        <p:spPr>
          <a:xfrm>
            <a:off x="2590800" y="3810000"/>
            <a:ext cx="3505200" cy="9906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fontAlgn="base">
              <a:spcBef>
                <a:spcPct val="0"/>
              </a:spcBef>
              <a:spcAft>
                <a:spcPct val="0"/>
              </a:spcAft>
              <a:defRPr/>
            </a:pPr>
            <a:r>
              <a:rPr lang="en-US" b="1" dirty="0">
                <a:solidFill>
                  <a:srgbClr val="333399">
                    <a:lumMod val="75000"/>
                  </a:srgbClr>
                </a:solidFill>
                <a:latin typeface="Arial"/>
                <a:cs typeface="Arial"/>
              </a:rPr>
              <a:t>Transport</a:t>
            </a:r>
          </a:p>
          <a:p>
            <a:pPr algn="ctr" defTabSz="914378" fontAlgn="base">
              <a:spcBef>
                <a:spcPct val="0"/>
              </a:spcBef>
              <a:spcAft>
                <a:spcPct val="0"/>
              </a:spcAft>
              <a:defRPr/>
            </a:pPr>
            <a:r>
              <a:rPr lang="en-US" b="1" dirty="0">
                <a:solidFill>
                  <a:srgbClr val="333399">
                    <a:lumMod val="75000"/>
                  </a:srgbClr>
                </a:solidFill>
                <a:latin typeface="Arial"/>
                <a:cs typeface="Arial"/>
              </a:rPr>
              <a:t>(Fluid Mechanics, Heat, Mass)</a:t>
            </a:r>
          </a:p>
        </p:txBody>
      </p:sp>
      <p:sp>
        <p:nvSpPr>
          <p:cNvPr id="6" name="Rounded Rectangle 5"/>
          <p:cNvSpPr/>
          <p:nvPr/>
        </p:nvSpPr>
        <p:spPr>
          <a:xfrm>
            <a:off x="1905000" y="5553456"/>
            <a:ext cx="2514600" cy="9906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fontAlgn="base">
              <a:spcBef>
                <a:spcPct val="0"/>
              </a:spcBef>
              <a:spcAft>
                <a:spcPct val="0"/>
              </a:spcAft>
              <a:defRPr/>
            </a:pPr>
            <a:r>
              <a:rPr lang="en-US" b="1" dirty="0">
                <a:solidFill>
                  <a:srgbClr val="008000"/>
                </a:solidFill>
                <a:latin typeface="Arial"/>
                <a:cs typeface="Arial"/>
              </a:rPr>
              <a:t>Sophisticated Measurement  Techniques</a:t>
            </a:r>
          </a:p>
        </p:txBody>
      </p:sp>
      <p:sp>
        <p:nvSpPr>
          <p:cNvPr id="7" name="Rounded Rectangle 6"/>
          <p:cNvSpPr/>
          <p:nvPr/>
        </p:nvSpPr>
        <p:spPr>
          <a:xfrm>
            <a:off x="4953000" y="5565648"/>
            <a:ext cx="2514600" cy="9906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fontAlgn="base">
              <a:spcBef>
                <a:spcPct val="0"/>
              </a:spcBef>
              <a:spcAft>
                <a:spcPct val="0"/>
              </a:spcAft>
              <a:defRPr/>
            </a:pPr>
            <a:r>
              <a:rPr lang="en-US" b="1" dirty="0">
                <a:solidFill>
                  <a:srgbClr val="000000"/>
                </a:solidFill>
                <a:latin typeface="Arial"/>
                <a:cs typeface="Arial"/>
              </a:rPr>
              <a:t>Experimental/Labs</a:t>
            </a:r>
          </a:p>
          <a:p>
            <a:pPr algn="ctr" defTabSz="914378" fontAlgn="base">
              <a:spcBef>
                <a:spcPct val="0"/>
              </a:spcBef>
              <a:spcAft>
                <a:spcPct val="0"/>
              </a:spcAft>
              <a:defRPr/>
            </a:pPr>
            <a:r>
              <a:rPr lang="en-US" b="1" dirty="0">
                <a:solidFill>
                  <a:srgbClr val="000000"/>
                </a:solidFill>
                <a:latin typeface="Arial"/>
                <a:cs typeface="Arial"/>
              </a:rPr>
              <a:t>Facilities</a:t>
            </a:r>
          </a:p>
        </p:txBody>
      </p:sp>
      <p:sp>
        <p:nvSpPr>
          <p:cNvPr id="8" name="Rounded Rectangle 7"/>
          <p:cNvSpPr/>
          <p:nvPr/>
        </p:nvSpPr>
        <p:spPr>
          <a:xfrm>
            <a:off x="7848600" y="5565648"/>
            <a:ext cx="2743200" cy="9906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fontAlgn="base">
              <a:spcBef>
                <a:spcPct val="0"/>
              </a:spcBef>
              <a:spcAft>
                <a:spcPct val="0"/>
              </a:spcAft>
              <a:defRPr/>
            </a:pPr>
            <a:r>
              <a:rPr lang="en-US" b="1" dirty="0">
                <a:solidFill>
                  <a:srgbClr val="0070C0"/>
                </a:solidFill>
                <a:latin typeface="Arial"/>
                <a:cs typeface="Arial"/>
              </a:rPr>
              <a:t>Modeling/Computing</a:t>
            </a:r>
          </a:p>
          <a:p>
            <a:pPr algn="ctr" defTabSz="914378" fontAlgn="base">
              <a:spcBef>
                <a:spcPct val="0"/>
              </a:spcBef>
              <a:spcAft>
                <a:spcPct val="0"/>
              </a:spcAft>
              <a:defRPr/>
            </a:pPr>
            <a:r>
              <a:rPr lang="en-US" b="1" u="sng" dirty="0">
                <a:solidFill>
                  <a:srgbClr val="0070C0"/>
                </a:solidFill>
                <a:latin typeface="Arial"/>
                <a:cs typeface="Arial"/>
              </a:rPr>
              <a:t>CFD</a:t>
            </a:r>
          </a:p>
        </p:txBody>
      </p:sp>
      <p:cxnSp>
        <p:nvCxnSpPr>
          <p:cNvPr id="10" name="Straight Arrow Connector 9"/>
          <p:cNvCxnSpPr>
            <a:endCxn id="3" idx="0"/>
          </p:cNvCxnSpPr>
          <p:nvPr/>
        </p:nvCxnSpPr>
        <p:spPr>
          <a:xfrm>
            <a:off x="6400800" y="2209800"/>
            <a:ext cx="0" cy="457200"/>
          </a:xfrm>
          <a:prstGeom prst="straightConnector1">
            <a:avLst/>
          </a:prstGeom>
          <a:ln w="571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086100" y="5181600"/>
            <a:ext cx="6019800"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6400800" y="3657600"/>
            <a:ext cx="19050" cy="1524000"/>
          </a:xfrm>
          <a:prstGeom prst="straightConnector1">
            <a:avLst/>
          </a:prstGeom>
          <a:ln w="571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7734300" y="4724400"/>
            <a:ext cx="0" cy="457200"/>
          </a:xfrm>
          <a:prstGeom prst="straightConnector1">
            <a:avLst/>
          </a:prstGeom>
          <a:ln w="571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5067300" y="4724400"/>
            <a:ext cx="0" cy="457200"/>
          </a:xfrm>
          <a:prstGeom prst="straightConnector1">
            <a:avLst/>
          </a:prstGeom>
          <a:ln w="571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5715000" y="3657600"/>
            <a:ext cx="0" cy="381000"/>
          </a:xfrm>
          <a:prstGeom prst="straightConnector1">
            <a:avLst/>
          </a:prstGeom>
          <a:ln w="571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7086600" y="3657600"/>
            <a:ext cx="0" cy="381000"/>
          </a:xfrm>
          <a:prstGeom prst="straightConnector1">
            <a:avLst/>
          </a:prstGeom>
          <a:ln w="571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cxnSpLocks/>
          </p:cNvCxnSpPr>
          <p:nvPr/>
        </p:nvCxnSpPr>
        <p:spPr>
          <a:xfrm flipV="1">
            <a:off x="3072384" y="5157216"/>
            <a:ext cx="0" cy="457200"/>
          </a:xfrm>
          <a:prstGeom prst="straightConnector1">
            <a:avLst/>
          </a:prstGeom>
          <a:ln w="5715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cxnSpLocks/>
          </p:cNvCxnSpPr>
          <p:nvPr/>
        </p:nvCxnSpPr>
        <p:spPr>
          <a:xfrm flipV="1">
            <a:off x="9067800" y="5169408"/>
            <a:ext cx="0" cy="457200"/>
          </a:xfrm>
          <a:prstGeom prst="straightConnector1">
            <a:avLst/>
          </a:prstGeom>
          <a:ln w="5715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cxnSpLocks/>
          </p:cNvCxnSpPr>
          <p:nvPr/>
        </p:nvCxnSpPr>
        <p:spPr>
          <a:xfrm flipV="1">
            <a:off x="6210300" y="5157216"/>
            <a:ext cx="0" cy="457200"/>
          </a:xfrm>
          <a:prstGeom prst="straightConnector1">
            <a:avLst/>
          </a:prstGeom>
          <a:ln w="5715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07059" y="6776470"/>
            <a:ext cx="10073845" cy="2031325"/>
          </a:xfrm>
          <a:prstGeom prst="rect">
            <a:avLst/>
          </a:prstGeom>
          <a:noFill/>
        </p:spPr>
        <p:txBody>
          <a:bodyPr wrap="square" rtlCol="0">
            <a:spAutoFit/>
          </a:bodyPr>
          <a:lstStyle/>
          <a:p>
            <a:pPr defTabSz="914378" fontAlgn="base">
              <a:spcBef>
                <a:spcPct val="0"/>
              </a:spcBef>
              <a:spcAft>
                <a:spcPct val="0"/>
              </a:spcAft>
              <a:defRPr/>
            </a:pPr>
            <a:r>
              <a:rPr lang="en-US" b="1" u="sng" dirty="0">
                <a:solidFill>
                  <a:srgbClr val="C00000"/>
                </a:solidFill>
                <a:latin typeface="Arial" pitchFamily="34" charset="0"/>
                <a:cs typeface="Arial"/>
              </a:rPr>
              <a:t>The Outcomes: </a:t>
            </a:r>
          </a:p>
          <a:p>
            <a:pPr defTabSz="914378" fontAlgn="base">
              <a:spcBef>
                <a:spcPct val="0"/>
              </a:spcBef>
              <a:spcAft>
                <a:spcPct val="0"/>
              </a:spcAft>
              <a:defRPr/>
            </a:pPr>
            <a:r>
              <a:rPr lang="en-US" b="1" dirty="0">
                <a:solidFill>
                  <a:srgbClr val="C00000"/>
                </a:solidFill>
                <a:latin typeface="Arial" pitchFamily="34" charset="0"/>
                <a:cs typeface="Arial"/>
              </a:rPr>
              <a:t>i)   Advancing the knowledge, understanding, quantifying internal effects, and applications</a:t>
            </a:r>
          </a:p>
          <a:p>
            <a:pPr defTabSz="914378" fontAlgn="base">
              <a:spcBef>
                <a:spcPct val="0"/>
              </a:spcBef>
              <a:spcAft>
                <a:spcPct val="0"/>
              </a:spcAft>
              <a:defRPr/>
            </a:pPr>
            <a:r>
              <a:rPr lang="en-US" b="1" dirty="0">
                <a:solidFill>
                  <a:srgbClr val="C00000"/>
                </a:solidFill>
                <a:latin typeface="Arial" pitchFamily="34" charset="0"/>
                <a:cs typeface="Arial"/>
              </a:rPr>
              <a:t>ii)  Enabling proper modeling, design, scale-up, operation and performance</a:t>
            </a:r>
          </a:p>
          <a:p>
            <a:pPr defTabSz="914378" fontAlgn="base">
              <a:spcBef>
                <a:spcPct val="0"/>
              </a:spcBef>
              <a:spcAft>
                <a:spcPct val="0"/>
              </a:spcAft>
              <a:defRPr/>
            </a:pPr>
            <a:r>
              <a:rPr lang="en-US" b="1" dirty="0">
                <a:solidFill>
                  <a:srgbClr val="C00000"/>
                </a:solidFill>
                <a:latin typeface="Arial" pitchFamily="34" charset="0"/>
                <a:cs typeface="Arial"/>
              </a:rPr>
              <a:t>iii) Enabling process intensification and modularization</a:t>
            </a:r>
          </a:p>
          <a:p>
            <a:pPr defTabSz="914378" fontAlgn="base">
              <a:spcBef>
                <a:spcPct val="0"/>
              </a:spcBef>
              <a:spcAft>
                <a:spcPct val="0"/>
              </a:spcAft>
              <a:defRPr/>
            </a:pPr>
            <a:r>
              <a:rPr lang="en-US" b="1" dirty="0">
                <a:solidFill>
                  <a:srgbClr val="C00000"/>
                </a:solidFill>
                <a:latin typeface="Arial" pitchFamily="34" charset="0"/>
                <a:cs typeface="Arial"/>
              </a:rPr>
              <a:t>iv) Reliably benchmarking and validating models and CFD</a:t>
            </a:r>
          </a:p>
          <a:p>
            <a:pPr defTabSz="914378" fontAlgn="base">
              <a:spcBef>
                <a:spcPct val="0"/>
              </a:spcBef>
              <a:spcAft>
                <a:spcPct val="0"/>
              </a:spcAft>
              <a:defRPr/>
            </a:pPr>
            <a:r>
              <a:rPr lang="en-US" b="1" dirty="0">
                <a:solidFill>
                  <a:srgbClr val="C00000"/>
                </a:solidFill>
                <a:latin typeface="Arial" pitchFamily="34" charset="0"/>
                <a:cs typeface="Arial"/>
              </a:rPr>
              <a:t>v)  Minimizing/Eliminating the wastes at the source due the achieved advancement</a:t>
            </a:r>
          </a:p>
          <a:p>
            <a:pPr defTabSz="914378" fontAlgn="base">
              <a:spcBef>
                <a:spcPct val="0"/>
              </a:spcBef>
              <a:spcAft>
                <a:spcPct val="0"/>
              </a:spcAft>
              <a:defRPr/>
            </a:pPr>
            <a:r>
              <a:rPr lang="en-US" b="1" dirty="0">
                <a:solidFill>
                  <a:srgbClr val="C00000"/>
                </a:solidFill>
                <a:latin typeface="Arial" pitchFamily="34" charset="0"/>
                <a:cs typeface="Arial"/>
              </a:rPr>
              <a:t>vi) Well trained students, engineers and future leaders</a:t>
            </a:r>
          </a:p>
        </p:txBody>
      </p:sp>
      <p:sp>
        <p:nvSpPr>
          <p:cNvPr id="12" name="Rounded Rectangle 11"/>
          <p:cNvSpPr/>
          <p:nvPr/>
        </p:nvSpPr>
        <p:spPr>
          <a:xfrm>
            <a:off x="2049398" y="2438400"/>
            <a:ext cx="1564802" cy="9906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fontAlgn="base">
              <a:spcBef>
                <a:spcPct val="0"/>
              </a:spcBef>
              <a:spcAft>
                <a:spcPct val="0"/>
              </a:spcAft>
              <a:defRPr/>
            </a:pPr>
            <a:r>
              <a:rPr lang="en-US" b="1" dirty="0">
                <a:solidFill>
                  <a:srgbClr val="0000CC"/>
                </a:solidFill>
                <a:latin typeface="Arial"/>
                <a:cs typeface="Arial"/>
              </a:rPr>
              <a:t>Cleaner Processes</a:t>
            </a:r>
          </a:p>
        </p:txBody>
      </p:sp>
      <p:cxnSp>
        <p:nvCxnSpPr>
          <p:cNvPr id="14" name="Elbow Connector 13"/>
          <p:cNvCxnSpPr>
            <a:cxnSpLocks/>
            <a:stCxn id="12" idx="0"/>
          </p:cNvCxnSpPr>
          <p:nvPr/>
        </p:nvCxnSpPr>
        <p:spPr>
          <a:xfrm rot="5400000" flipH="1" flipV="1">
            <a:off x="2939900" y="1873100"/>
            <a:ext cx="457200" cy="673403"/>
          </a:xfrm>
          <a:prstGeom prst="bentConnector2">
            <a:avLst/>
          </a:prstGeom>
          <a:ln w="44450">
            <a:solidFill>
              <a:srgbClr val="0000FF"/>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8336280" y="2438403"/>
            <a:ext cx="1905000" cy="114299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fontAlgn="base">
              <a:spcBef>
                <a:spcPct val="0"/>
              </a:spcBef>
              <a:spcAft>
                <a:spcPct val="0"/>
              </a:spcAft>
              <a:defRPr/>
            </a:pPr>
            <a:r>
              <a:rPr lang="en-US" b="1" dirty="0">
                <a:solidFill>
                  <a:srgbClr val="0000CC"/>
                </a:solidFill>
                <a:latin typeface="Arial"/>
                <a:cs typeface="Arial"/>
              </a:rPr>
              <a:t>Processes Development &amp; Advancement</a:t>
            </a:r>
          </a:p>
        </p:txBody>
      </p:sp>
      <p:sp>
        <p:nvSpPr>
          <p:cNvPr id="11" name="TextBox 10"/>
          <p:cNvSpPr txBox="1"/>
          <p:nvPr/>
        </p:nvSpPr>
        <p:spPr>
          <a:xfrm>
            <a:off x="105595" y="3710598"/>
            <a:ext cx="2628898" cy="1200329"/>
          </a:xfrm>
          <a:prstGeom prst="rect">
            <a:avLst/>
          </a:prstGeom>
          <a:noFill/>
        </p:spPr>
        <p:txBody>
          <a:bodyPr wrap="square" rtlCol="0">
            <a:spAutoFit/>
          </a:bodyPr>
          <a:lstStyle/>
          <a:p>
            <a:pPr algn="ctr"/>
            <a:r>
              <a:rPr lang="en-US" sz="2400" b="1" dirty="0"/>
              <a:t>Implemented Synergistic Approach</a:t>
            </a:r>
          </a:p>
        </p:txBody>
      </p:sp>
      <p:sp>
        <p:nvSpPr>
          <p:cNvPr id="26" name="Rounded Rectangle 11">
            <a:extLst>
              <a:ext uri="{FF2B5EF4-FFF2-40B4-BE49-F238E27FC236}">
                <a16:creationId xmlns:a16="http://schemas.microsoft.com/office/drawing/2014/main" id="{81852B48-01CE-48E6-B220-E7D0AB7C2077}"/>
              </a:ext>
            </a:extLst>
          </p:cNvPr>
          <p:cNvSpPr/>
          <p:nvPr/>
        </p:nvSpPr>
        <p:spPr>
          <a:xfrm>
            <a:off x="299846" y="2444496"/>
            <a:ext cx="1564802" cy="9906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fontAlgn="base">
              <a:spcBef>
                <a:spcPct val="0"/>
              </a:spcBef>
              <a:spcAft>
                <a:spcPct val="0"/>
              </a:spcAft>
              <a:defRPr/>
            </a:pPr>
            <a:r>
              <a:rPr lang="en-US" b="1" dirty="0">
                <a:solidFill>
                  <a:srgbClr val="0000CC"/>
                </a:solidFill>
                <a:latin typeface="Arial"/>
                <a:cs typeface="Arial"/>
              </a:rPr>
              <a:t>Education &amp; Training</a:t>
            </a:r>
          </a:p>
        </p:txBody>
      </p:sp>
      <p:cxnSp>
        <p:nvCxnSpPr>
          <p:cNvPr id="32" name="Elbow Connector 13">
            <a:extLst>
              <a:ext uri="{FF2B5EF4-FFF2-40B4-BE49-F238E27FC236}">
                <a16:creationId xmlns:a16="http://schemas.microsoft.com/office/drawing/2014/main" id="{91B6E6BA-39C5-4D11-BEA1-CF0E447F162F}"/>
              </a:ext>
            </a:extLst>
          </p:cNvPr>
          <p:cNvCxnSpPr>
            <a:cxnSpLocks/>
            <a:stCxn id="26" idx="0"/>
          </p:cNvCxnSpPr>
          <p:nvPr/>
        </p:nvCxnSpPr>
        <p:spPr>
          <a:xfrm rot="5400000" flipH="1" flipV="1">
            <a:off x="1847860" y="787156"/>
            <a:ext cx="891728" cy="2422955"/>
          </a:xfrm>
          <a:prstGeom prst="bentConnector2">
            <a:avLst/>
          </a:prstGeom>
          <a:ln w="44450">
            <a:solidFill>
              <a:srgbClr val="0000FF"/>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0" name="Rounded Rectangle 14">
            <a:extLst>
              <a:ext uri="{FF2B5EF4-FFF2-40B4-BE49-F238E27FC236}">
                <a16:creationId xmlns:a16="http://schemas.microsoft.com/office/drawing/2014/main" id="{E4582F83-E976-40B3-8873-35CE1B24815A}"/>
              </a:ext>
            </a:extLst>
          </p:cNvPr>
          <p:cNvSpPr/>
          <p:nvPr/>
        </p:nvSpPr>
        <p:spPr>
          <a:xfrm>
            <a:off x="10280904" y="2445261"/>
            <a:ext cx="1801368" cy="111785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fontAlgn="base">
              <a:spcBef>
                <a:spcPct val="0"/>
              </a:spcBef>
              <a:spcAft>
                <a:spcPct val="0"/>
              </a:spcAft>
              <a:defRPr/>
            </a:pPr>
            <a:r>
              <a:rPr lang="en-US" b="1" dirty="0">
                <a:solidFill>
                  <a:srgbClr val="0000CC"/>
                </a:solidFill>
                <a:latin typeface="Arial"/>
                <a:cs typeface="Arial"/>
              </a:rPr>
              <a:t>Outreaching to Industry and R&amp;D Institutions</a:t>
            </a:r>
          </a:p>
        </p:txBody>
      </p:sp>
      <p:cxnSp>
        <p:nvCxnSpPr>
          <p:cNvPr id="47" name="Elbow Connector 21">
            <a:extLst>
              <a:ext uri="{FF2B5EF4-FFF2-40B4-BE49-F238E27FC236}">
                <a16:creationId xmlns:a16="http://schemas.microsoft.com/office/drawing/2014/main" id="{39F79BAA-EF64-4E1A-A742-40F9FBC02C88}"/>
              </a:ext>
            </a:extLst>
          </p:cNvPr>
          <p:cNvCxnSpPr>
            <a:cxnSpLocks/>
            <a:endCxn id="40" idx="0"/>
          </p:cNvCxnSpPr>
          <p:nvPr/>
        </p:nvCxnSpPr>
        <p:spPr>
          <a:xfrm>
            <a:off x="9353120" y="1459424"/>
            <a:ext cx="1828469" cy="985837"/>
          </a:xfrm>
          <a:prstGeom prst="bentConnector2">
            <a:avLst/>
          </a:prstGeom>
          <a:ln w="44450" cmpd="sng">
            <a:solidFill>
              <a:srgbClr val="0000FF"/>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8" name="Elbow Connector 21">
            <a:extLst>
              <a:ext uri="{FF2B5EF4-FFF2-40B4-BE49-F238E27FC236}">
                <a16:creationId xmlns:a16="http://schemas.microsoft.com/office/drawing/2014/main" id="{726EBF34-C245-4BEE-AD7B-34594605E614}"/>
              </a:ext>
            </a:extLst>
          </p:cNvPr>
          <p:cNvCxnSpPr>
            <a:cxnSpLocks/>
            <a:stCxn id="2" idx="3"/>
          </p:cNvCxnSpPr>
          <p:nvPr/>
        </p:nvCxnSpPr>
        <p:spPr>
          <a:xfrm>
            <a:off x="9372603" y="1705410"/>
            <a:ext cx="530245" cy="756875"/>
          </a:xfrm>
          <a:prstGeom prst="bentConnector2">
            <a:avLst/>
          </a:prstGeom>
          <a:ln w="44450" cmpd="sng">
            <a:solidFill>
              <a:srgbClr val="0000FF"/>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280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65D1B0-486C-4821-BC3F-8FF85B3CA93B}"/>
              </a:ext>
            </a:extLst>
          </p:cNvPr>
          <p:cNvSpPr>
            <a:spLocks noGrp="1"/>
          </p:cNvSpPr>
          <p:nvPr>
            <p:ph type="sldNum" sz="quarter" idx="12"/>
          </p:nvPr>
        </p:nvSpPr>
        <p:spPr/>
        <p:txBody>
          <a:bodyPr/>
          <a:lstStyle/>
          <a:p>
            <a:fld id="{E72B24C3-0094-F34E-BA47-4F2A6C0FC1AF}" type="slidenum">
              <a:rPr lang="en-US" smtClean="0"/>
              <a:pPr/>
              <a:t>6</a:t>
            </a:fld>
            <a:endParaRPr lang="en-US" dirty="0"/>
          </a:p>
        </p:txBody>
      </p:sp>
      <p:sp>
        <p:nvSpPr>
          <p:cNvPr id="9" name="Oval 8">
            <a:extLst>
              <a:ext uri="{FF2B5EF4-FFF2-40B4-BE49-F238E27FC236}">
                <a16:creationId xmlns:a16="http://schemas.microsoft.com/office/drawing/2014/main" id="{E5D17237-B542-4683-B9CC-8E02CB4108C4}"/>
              </a:ext>
            </a:extLst>
          </p:cNvPr>
          <p:cNvSpPr/>
          <p:nvPr/>
        </p:nvSpPr>
        <p:spPr>
          <a:xfrm>
            <a:off x="7792872" y="2120471"/>
            <a:ext cx="3671247" cy="1173707"/>
          </a:xfrm>
          <a:prstGeom prst="ellipse">
            <a:avLst/>
          </a:prstGeom>
          <a:solidFill>
            <a:srgbClr val="CCFFC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Our Approach Of Studies</a:t>
            </a:r>
          </a:p>
        </p:txBody>
      </p:sp>
      <p:pic>
        <p:nvPicPr>
          <p:cNvPr id="10" name="Picture 9">
            <a:extLst>
              <a:ext uri="{FF2B5EF4-FFF2-40B4-BE49-F238E27FC236}">
                <a16:creationId xmlns:a16="http://schemas.microsoft.com/office/drawing/2014/main" id="{2A9605C0-FC47-4858-9E30-DCE16CDF0C53}"/>
              </a:ext>
            </a:extLst>
          </p:cNvPr>
          <p:cNvPicPr>
            <a:picLocks noChangeAspect="1"/>
          </p:cNvPicPr>
          <p:nvPr/>
        </p:nvPicPr>
        <p:blipFill>
          <a:blip r:embed="rId2"/>
          <a:stretch>
            <a:fillRect/>
          </a:stretch>
        </p:blipFill>
        <p:spPr>
          <a:xfrm>
            <a:off x="5773783" y="4943389"/>
            <a:ext cx="6309542" cy="3775165"/>
          </a:xfrm>
          <a:prstGeom prst="rect">
            <a:avLst/>
          </a:prstGeom>
        </p:spPr>
      </p:pic>
      <p:sp>
        <p:nvSpPr>
          <p:cNvPr id="11" name="Arrow: Right 10">
            <a:extLst>
              <a:ext uri="{FF2B5EF4-FFF2-40B4-BE49-F238E27FC236}">
                <a16:creationId xmlns:a16="http://schemas.microsoft.com/office/drawing/2014/main" id="{AE6EA9B0-B075-4A0A-8DCA-0DC448510413}"/>
              </a:ext>
            </a:extLst>
          </p:cNvPr>
          <p:cNvSpPr/>
          <p:nvPr/>
        </p:nvSpPr>
        <p:spPr>
          <a:xfrm rot="10800000">
            <a:off x="5773784" y="7289075"/>
            <a:ext cx="627017" cy="352699"/>
          </a:xfrm>
          <a:prstGeom prst="rightArrow">
            <a:avLst/>
          </a:prstGeom>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12" name="Picture 11">
            <a:extLst>
              <a:ext uri="{FF2B5EF4-FFF2-40B4-BE49-F238E27FC236}">
                <a16:creationId xmlns:a16="http://schemas.microsoft.com/office/drawing/2014/main" id="{CA8C9DED-15BE-4071-96AA-CD7176C57941}"/>
              </a:ext>
            </a:extLst>
          </p:cNvPr>
          <p:cNvPicPr>
            <a:picLocks noChangeAspect="1"/>
          </p:cNvPicPr>
          <p:nvPr/>
        </p:nvPicPr>
        <p:blipFill>
          <a:blip r:embed="rId3"/>
          <a:stretch>
            <a:fillRect/>
          </a:stretch>
        </p:blipFill>
        <p:spPr>
          <a:xfrm>
            <a:off x="617485" y="5239060"/>
            <a:ext cx="5033550" cy="3775163"/>
          </a:xfrm>
          <a:prstGeom prst="rect">
            <a:avLst/>
          </a:prstGeom>
        </p:spPr>
      </p:pic>
      <p:pic>
        <p:nvPicPr>
          <p:cNvPr id="17" name="Picture 16">
            <a:extLst>
              <a:ext uri="{FF2B5EF4-FFF2-40B4-BE49-F238E27FC236}">
                <a16:creationId xmlns:a16="http://schemas.microsoft.com/office/drawing/2014/main" id="{EA16BE1D-190D-421E-AB3D-9236CC6305E8}"/>
              </a:ext>
            </a:extLst>
          </p:cNvPr>
          <p:cNvPicPr>
            <a:picLocks noChangeAspect="1"/>
          </p:cNvPicPr>
          <p:nvPr/>
        </p:nvPicPr>
        <p:blipFill>
          <a:blip r:embed="rId4"/>
          <a:stretch>
            <a:fillRect/>
          </a:stretch>
        </p:blipFill>
        <p:spPr>
          <a:xfrm>
            <a:off x="76197" y="971617"/>
            <a:ext cx="7425316" cy="4175149"/>
          </a:xfrm>
          <a:prstGeom prst="rect">
            <a:avLst/>
          </a:prstGeom>
        </p:spPr>
      </p:pic>
      <p:sp>
        <p:nvSpPr>
          <p:cNvPr id="18" name="Bent Arrow 3">
            <a:extLst>
              <a:ext uri="{FF2B5EF4-FFF2-40B4-BE49-F238E27FC236}">
                <a16:creationId xmlns:a16="http://schemas.microsoft.com/office/drawing/2014/main" id="{6D6FF91D-7745-4EC5-91F6-740627E6A9EF}"/>
              </a:ext>
            </a:extLst>
          </p:cNvPr>
          <p:cNvSpPr/>
          <p:nvPr/>
        </p:nvSpPr>
        <p:spPr>
          <a:xfrm rot="5400000">
            <a:off x="6932772" y="3787935"/>
            <a:ext cx="761546" cy="1224594"/>
          </a:xfrm>
          <a:prstGeom prst="bentArrow">
            <a:avLst>
              <a:gd name="adj1" fmla="val 22964"/>
              <a:gd name="adj2" fmla="val 25000"/>
              <a:gd name="adj3" fmla="val 25000"/>
              <a:gd name="adj4" fmla="val 43750"/>
            </a:avLst>
          </a:prstGeom>
          <a:solidFill>
            <a:srgbClr val="0070C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Arrow: Curved Right 18">
            <a:extLst>
              <a:ext uri="{FF2B5EF4-FFF2-40B4-BE49-F238E27FC236}">
                <a16:creationId xmlns:a16="http://schemas.microsoft.com/office/drawing/2014/main" id="{1AFE644D-1695-48E6-8730-6124EE0ACCD7}"/>
              </a:ext>
            </a:extLst>
          </p:cNvPr>
          <p:cNvSpPr/>
          <p:nvPr/>
        </p:nvSpPr>
        <p:spPr>
          <a:xfrm>
            <a:off x="83432" y="5969725"/>
            <a:ext cx="700340" cy="1672039"/>
          </a:xfrm>
          <a:prstGeom prst="curvedRightArrow">
            <a:avLst/>
          </a:prstGeom>
          <a:solidFill>
            <a:srgbClr val="0070C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 name="TextBox 2">
            <a:extLst>
              <a:ext uri="{FF2B5EF4-FFF2-40B4-BE49-F238E27FC236}">
                <a16:creationId xmlns:a16="http://schemas.microsoft.com/office/drawing/2014/main" id="{5D741F7C-9981-440A-A1B1-8E4106916471}"/>
              </a:ext>
            </a:extLst>
          </p:cNvPr>
          <p:cNvSpPr txBox="1"/>
          <p:nvPr/>
        </p:nvSpPr>
        <p:spPr>
          <a:xfrm>
            <a:off x="1436914" y="8817429"/>
            <a:ext cx="3396343" cy="369332"/>
          </a:xfrm>
          <a:prstGeom prst="rect">
            <a:avLst/>
          </a:prstGeom>
          <a:noFill/>
        </p:spPr>
        <p:txBody>
          <a:bodyPr wrap="square" rtlCol="0">
            <a:spAutoFit/>
          </a:bodyPr>
          <a:lstStyle/>
          <a:p>
            <a:r>
              <a:rPr lang="en-US" b="1" dirty="0"/>
              <a:t>Ref. Jamal Chaouki – </a:t>
            </a:r>
            <a:r>
              <a:rPr lang="en-US" b="1" dirty="0" err="1"/>
              <a:t>ePilot</a:t>
            </a:r>
            <a:r>
              <a:rPr lang="en-US" b="1" dirty="0"/>
              <a:t> Plant</a:t>
            </a:r>
          </a:p>
        </p:txBody>
      </p:sp>
      <p:sp>
        <p:nvSpPr>
          <p:cNvPr id="6" name="Bent Arrow 3">
            <a:extLst>
              <a:ext uri="{FF2B5EF4-FFF2-40B4-BE49-F238E27FC236}">
                <a16:creationId xmlns:a16="http://schemas.microsoft.com/office/drawing/2014/main" id="{8B91F8D2-14EC-55DA-2CB5-AE3409142545}"/>
              </a:ext>
            </a:extLst>
          </p:cNvPr>
          <p:cNvSpPr/>
          <p:nvPr/>
        </p:nvSpPr>
        <p:spPr>
          <a:xfrm rot="10800000">
            <a:off x="5706519" y="4392625"/>
            <a:ext cx="761546" cy="1664086"/>
          </a:xfrm>
          <a:prstGeom prst="bentArrow">
            <a:avLst>
              <a:gd name="adj1" fmla="val 22964"/>
              <a:gd name="adj2" fmla="val 25000"/>
              <a:gd name="adj3" fmla="val 25000"/>
              <a:gd name="adj4" fmla="val 43750"/>
            </a:avLst>
          </a:prstGeom>
          <a:solidFill>
            <a:srgbClr val="0070C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937182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ChangeArrowheads="1"/>
          </p:cNvSpPr>
          <p:nvPr>
            <p:ph type="title" idx="4294967295"/>
          </p:nvPr>
        </p:nvSpPr>
        <p:spPr>
          <a:xfrm>
            <a:off x="2032000" y="6096000"/>
            <a:ext cx="3454400" cy="1320800"/>
          </a:xfrm>
          <a:ln/>
        </p:spPr>
        <p:txBody>
          <a:bodyPr>
            <a:normAutofit fontScale="90000"/>
          </a:bodyPr>
          <a:lstStyle/>
          <a:p>
            <a:br>
              <a:rPr lang="en-US" sz="1600" b="1" dirty="0">
                <a:solidFill>
                  <a:srgbClr val="008000"/>
                </a:solidFill>
              </a:rPr>
            </a:br>
            <a:r>
              <a:rPr lang="en-US" sz="1600" b="1" dirty="0">
                <a:solidFill>
                  <a:srgbClr val="0066FF"/>
                </a:solidFill>
              </a:rPr>
              <a:t>Multiphase </a:t>
            </a:r>
            <a:br>
              <a:rPr lang="en-US" sz="1600" b="1" dirty="0">
                <a:solidFill>
                  <a:srgbClr val="0066FF"/>
                </a:solidFill>
              </a:rPr>
            </a:br>
            <a:r>
              <a:rPr lang="en-US" sz="1600" b="1" dirty="0">
                <a:solidFill>
                  <a:srgbClr val="0066FF"/>
                </a:solidFill>
              </a:rPr>
              <a:t>&amp; </a:t>
            </a:r>
            <a:br>
              <a:rPr lang="en-US" sz="1600" b="1" dirty="0">
                <a:solidFill>
                  <a:srgbClr val="0066FF"/>
                </a:solidFill>
              </a:rPr>
            </a:br>
            <a:r>
              <a:rPr lang="en-US" sz="1600" b="1" dirty="0">
                <a:solidFill>
                  <a:srgbClr val="0066FF"/>
                </a:solidFill>
              </a:rPr>
              <a:t>Multi-scale Flows, Reactors</a:t>
            </a:r>
            <a:br>
              <a:rPr lang="en-US" sz="1600" b="1" dirty="0">
                <a:solidFill>
                  <a:srgbClr val="0066FF"/>
                </a:solidFill>
              </a:rPr>
            </a:br>
            <a:r>
              <a:rPr lang="en-US" sz="1600" b="1" dirty="0">
                <a:solidFill>
                  <a:srgbClr val="0066FF"/>
                </a:solidFill>
              </a:rPr>
              <a:t>&amp;</a:t>
            </a:r>
            <a:br>
              <a:rPr lang="en-US" sz="1600" b="1" dirty="0">
                <a:solidFill>
                  <a:srgbClr val="0066FF"/>
                </a:solidFill>
              </a:rPr>
            </a:br>
            <a:r>
              <a:rPr lang="en-US" sz="1600" b="1" dirty="0">
                <a:solidFill>
                  <a:srgbClr val="0066FF"/>
                </a:solidFill>
              </a:rPr>
              <a:t>Processes</a:t>
            </a:r>
          </a:p>
        </p:txBody>
      </p:sp>
      <p:sp>
        <p:nvSpPr>
          <p:cNvPr id="289795" name="Rectangle 3"/>
          <p:cNvSpPr>
            <a:spLocks noChangeArrowheads="1"/>
          </p:cNvSpPr>
          <p:nvPr/>
        </p:nvSpPr>
        <p:spPr bwMode="auto">
          <a:xfrm>
            <a:off x="5018495" y="5303519"/>
            <a:ext cx="1586973" cy="615361"/>
          </a:xfrm>
          <a:prstGeom prst="rect">
            <a:avLst/>
          </a:prstGeom>
          <a:noFill/>
          <a:ln w="9525">
            <a:noFill/>
            <a:miter lim="800000"/>
            <a:headEnd/>
            <a:tailEnd/>
          </a:ln>
        </p:spPr>
        <p:txBody>
          <a:bodyPr wrap="none" lIns="0" tIns="0" rIns="0" bIns="0">
            <a:spAutoFit/>
          </a:bodyPr>
          <a:lstStyle/>
          <a:p>
            <a:pPr defTabSz="609585" fontAlgn="base">
              <a:spcBef>
                <a:spcPct val="0"/>
              </a:spcBef>
              <a:spcAft>
                <a:spcPct val="0"/>
              </a:spcAft>
            </a:pPr>
            <a:r>
              <a:rPr lang="en-US" sz="1333" b="1" dirty="0">
                <a:solidFill>
                  <a:srgbClr val="008000"/>
                </a:solidFill>
                <a:latin typeface="Palatino" pitchFamily="18" charset="0"/>
                <a:cs typeface="Arial" pitchFamily="34" charset="0"/>
              </a:rPr>
              <a:t>Petroleum</a:t>
            </a:r>
            <a:r>
              <a:rPr lang="en-US" sz="1333" b="1" dirty="0">
                <a:solidFill>
                  <a:srgbClr val="006600"/>
                </a:solidFill>
                <a:latin typeface="Palatino" pitchFamily="18" charset="0"/>
                <a:cs typeface="Arial" pitchFamily="34" charset="0"/>
              </a:rPr>
              <a:t> </a:t>
            </a:r>
            <a:r>
              <a:rPr lang="en-US" sz="1333" b="1" dirty="0">
                <a:solidFill>
                  <a:srgbClr val="006600"/>
                </a:solidFill>
                <a:latin typeface="Palatino" pitchFamily="18" charset="0"/>
                <a:cs typeface="Arial"/>
              </a:rPr>
              <a:t>Refining </a:t>
            </a:r>
          </a:p>
          <a:p>
            <a:pPr defTabSz="609585" fontAlgn="base">
              <a:spcBef>
                <a:spcPct val="0"/>
              </a:spcBef>
              <a:spcAft>
                <a:spcPct val="0"/>
              </a:spcAft>
            </a:pPr>
            <a:r>
              <a:rPr lang="en-US" sz="1333" b="1" dirty="0">
                <a:solidFill>
                  <a:srgbClr val="006600"/>
                </a:solidFill>
                <a:latin typeface="Palatino" pitchFamily="18" charset="0"/>
                <a:cs typeface="Arial"/>
              </a:rPr>
              <a:t>And Petrochemical </a:t>
            </a:r>
          </a:p>
          <a:p>
            <a:pPr defTabSz="609585" fontAlgn="base">
              <a:spcBef>
                <a:spcPct val="0"/>
              </a:spcBef>
              <a:spcAft>
                <a:spcPct val="0"/>
              </a:spcAft>
            </a:pPr>
            <a:r>
              <a:rPr lang="en-US" sz="1333" b="1" dirty="0">
                <a:solidFill>
                  <a:srgbClr val="006600"/>
                </a:solidFill>
                <a:latin typeface="Palatino" pitchFamily="18" charset="0"/>
                <a:cs typeface="Arial"/>
              </a:rPr>
              <a:t>Processing</a:t>
            </a:r>
            <a:r>
              <a:rPr lang="en-US" sz="1333" b="1" dirty="0">
                <a:solidFill>
                  <a:srgbClr val="006600"/>
                </a:solidFill>
                <a:latin typeface="Palatino" pitchFamily="18" charset="0"/>
                <a:cs typeface="Arial" pitchFamily="34" charset="0"/>
              </a:rPr>
              <a:t> </a:t>
            </a:r>
          </a:p>
        </p:txBody>
      </p:sp>
      <p:sp>
        <p:nvSpPr>
          <p:cNvPr id="289796" name="Rectangle 4"/>
          <p:cNvSpPr>
            <a:spLocks noChangeArrowheads="1"/>
          </p:cNvSpPr>
          <p:nvPr/>
        </p:nvSpPr>
        <p:spPr bwMode="auto">
          <a:xfrm>
            <a:off x="5486400" y="7112002"/>
            <a:ext cx="1320800" cy="615361"/>
          </a:xfrm>
          <a:prstGeom prst="rect">
            <a:avLst/>
          </a:prstGeom>
          <a:noFill/>
          <a:ln w="9525">
            <a:noFill/>
            <a:miter lim="800000"/>
            <a:headEnd/>
            <a:tailEnd/>
          </a:ln>
        </p:spPr>
        <p:txBody>
          <a:bodyPr wrap="square" lIns="0" tIns="0" rIns="0" bIns="0">
            <a:spAutoFit/>
          </a:bodyPr>
          <a:lstStyle/>
          <a:p>
            <a:pPr defTabSz="609585" fontAlgn="base">
              <a:spcBef>
                <a:spcPct val="0"/>
              </a:spcBef>
              <a:spcAft>
                <a:spcPct val="0"/>
              </a:spcAft>
            </a:pPr>
            <a:r>
              <a:rPr lang="en-US" sz="1333" b="1" dirty="0">
                <a:solidFill>
                  <a:srgbClr val="006600"/>
                </a:solidFill>
                <a:latin typeface="Palatino" pitchFamily="18" charset="0"/>
                <a:cs typeface="Arial" pitchFamily="34" charset="0"/>
              </a:rPr>
              <a:t>Polymerization, </a:t>
            </a:r>
          </a:p>
          <a:p>
            <a:pPr defTabSz="609585" fontAlgn="base">
              <a:spcBef>
                <a:spcPct val="0"/>
              </a:spcBef>
              <a:spcAft>
                <a:spcPct val="0"/>
              </a:spcAft>
            </a:pPr>
            <a:r>
              <a:rPr lang="en-US" sz="1333" b="1" dirty="0">
                <a:solidFill>
                  <a:srgbClr val="FF0000"/>
                </a:solidFill>
                <a:latin typeface="Palatino" pitchFamily="18" charset="0"/>
                <a:cs typeface="Arial" pitchFamily="34" charset="0"/>
              </a:rPr>
              <a:t>Polymer</a:t>
            </a:r>
            <a:br>
              <a:rPr lang="en-US" sz="1333" b="1" dirty="0">
                <a:solidFill>
                  <a:srgbClr val="FF0000"/>
                </a:solidFill>
                <a:latin typeface="Palatino" pitchFamily="18" charset="0"/>
                <a:cs typeface="Arial" pitchFamily="34" charset="0"/>
              </a:rPr>
            </a:br>
            <a:r>
              <a:rPr lang="en-US" sz="1333" b="1" dirty="0">
                <a:solidFill>
                  <a:srgbClr val="FF0000"/>
                </a:solidFill>
                <a:latin typeface="Palatino" pitchFamily="18" charset="0"/>
                <a:cs typeface="Arial"/>
              </a:rPr>
              <a:t>Processing</a:t>
            </a:r>
            <a:endParaRPr lang="en-US" sz="1333" b="1" dirty="0">
              <a:solidFill>
                <a:srgbClr val="FF0000"/>
              </a:solidFill>
              <a:latin typeface="Palatino" pitchFamily="18" charset="0"/>
              <a:cs typeface="Arial" pitchFamily="34" charset="0"/>
            </a:endParaRPr>
          </a:p>
        </p:txBody>
      </p:sp>
      <p:sp>
        <p:nvSpPr>
          <p:cNvPr id="289797" name="Rectangle 5"/>
          <p:cNvSpPr>
            <a:spLocks noChangeArrowheads="1"/>
          </p:cNvSpPr>
          <p:nvPr/>
        </p:nvSpPr>
        <p:spPr bwMode="auto">
          <a:xfrm>
            <a:off x="4978401" y="8128001"/>
            <a:ext cx="2476640" cy="615361"/>
          </a:xfrm>
          <a:prstGeom prst="rect">
            <a:avLst/>
          </a:prstGeom>
          <a:noFill/>
          <a:ln w="9525">
            <a:noFill/>
            <a:miter lim="800000"/>
            <a:headEnd/>
            <a:tailEnd/>
          </a:ln>
        </p:spPr>
        <p:txBody>
          <a:bodyPr wrap="none" lIns="0" tIns="0" rIns="0" bIns="0">
            <a:spAutoFit/>
          </a:bodyPr>
          <a:lstStyle/>
          <a:p>
            <a:pPr defTabSz="609585" fontAlgn="base">
              <a:spcBef>
                <a:spcPct val="0"/>
              </a:spcBef>
              <a:spcAft>
                <a:spcPct val="0"/>
              </a:spcAft>
            </a:pPr>
            <a:r>
              <a:rPr lang="en-US" sz="1333" b="1" dirty="0">
                <a:solidFill>
                  <a:srgbClr val="006600"/>
                </a:solidFill>
                <a:latin typeface="Palatino" pitchFamily="18" charset="0"/>
                <a:cs typeface="Arial" pitchFamily="34" charset="0"/>
              </a:rPr>
              <a:t>Water Wastewater Treatment,</a:t>
            </a:r>
          </a:p>
          <a:p>
            <a:pPr defTabSz="609585" fontAlgn="base">
              <a:spcBef>
                <a:spcPct val="0"/>
              </a:spcBef>
              <a:spcAft>
                <a:spcPct val="0"/>
              </a:spcAft>
            </a:pPr>
            <a:r>
              <a:rPr lang="en-US" sz="1333" b="1" dirty="0">
                <a:solidFill>
                  <a:srgbClr val="FF0000"/>
                </a:solidFill>
                <a:latin typeface="Palatino" pitchFamily="18" charset="0"/>
                <a:cs typeface="Arial" pitchFamily="34" charset="0"/>
              </a:rPr>
              <a:t>Environmental</a:t>
            </a:r>
            <a:br>
              <a:rPr lang="en-US" sz="1333" b="1" dirty="0">
                <a:solidFill>
                  <a:srgbClr val="FF0000"/>
                </a:solidFill>
                <a:latin typeface="Palatino" pitchFamily="18" charset="0"/>
                <a:cs typeface="Arial" pitchFamily="34" charset="0"/>
              </a:rPr>
            </a:br>
            <a:r>
              <a:rPr lang="en-US" sz="1333" b="1" dirty="0">
                <a:solidFill>
                  <a:srgbClr val="FF0000"/>
                </a:solidFill>
                <a:latin typeface="Palatino" pitchFamily="18" charset="0"/>
                <a:cs typeface="Arial" pitchFamily="34" charset="0"/>
              </a:rPr>
              <a:t>Remediation</a:t>
            </a:r>
            <a:r>
              <a:rPr lang="en-US" sz="1333" dirty="0">
                <a:solidFill>
                  <a:srgbClr val="FF0000"/>
                </a:solidFill>
                <a:latin typeface="Palatino" pitchFamily="18" charset="0"/>
                <a:cs typeface="Arial" pitchFamily="34" charset="0"/>
              </a:rPr>
              <a:t>, </a:t>
            </a:r>
            <a:r>
              <a:rPr lang="en-US" sz="1333" b="1" dirty="0">
                <a:solidFill>
                  <a:srgbClr val="006600"/>
                </a:solidFill>
                <a:latin typeface="Palatino" pitchFamily="18" charset="0"/>
                <a:cs typeface="Arial" pitchFamily="34" charset="0"/>
              </a:rPr>
              <a:t>Benign Processes </a:t>
            </a:r>
          </a:p>
        </p:txBody>
      </p:sp>
      <p:sp>
        <p:nvSpPr>
          <p:cNvPr id="289798" name="Rectangle 6"/>
          <p:cNvSpPr>
            <a:spLocks noChangeArrowheads="1"/>
          </p:cNvSpPr>
          <p:nvPr/>
        </p:nvSpPr>
        <p:spPr bwMode="auto">
          <a:xfrm>
            <a:off x="1105800" y="5282184"/>
            <a:ext cx="2235200" cy="410241"/>
          </a:xfrm>
          <a:prstGeom prst="rect">
            <a:avLst/>
          </a:prstGeom>
          <a:noFill/>
          <a:ln w="9525">
            <a:noFill/>
            <a:miter lim="800000"/>
            <a:headEnd/>
            <a:tailEnd/>
          </a:ln>
        </p:spPr>
        <p:txBody>
          <a:bodyPr lIns="0" tIns="0" rIns="0" bIns="0">
            <a:spAutoFit/>
          </a:bodyPr>
          <a:lstStyle/>
          <a:p>
            <a:pPr defTabSz="609585" fontAlgn="base">
              <a:spcBef>
                <a:spcPct val="0"/>
              </a:spcBef>
              <a:spcAft>
                <a:spcPct val="0"/>
              </a:spcAft>
            </a:pPr>
            <a:r>
              <a:rPr lang="en-US" sz="1333" b="1" dirty="0" err="1">
                <a:solidFill>
                  <a:srgbClr val="006600"/>
                </a:solidFill>
                <a:latin typeface="Palatino" pitchFamily="18" charset="0"/>
                <a:cs typeface="Arial"/>
              </a:rPr>
              <a:t>Syn</a:t>
            </a:r>
            <a:r>
              <a:rPr lang="en-US" sz="1333" b="1" dirty="0">
                <a:solidFill>
                  <a:srgbClr val="006600"/>
                </a:solidFill>
                <a:latin typeface="Palatino" pitchFamily="18" charset="0"/>
                <a:cs typeface="Arial"/>
              </a:rPr>
              <a:t> gas,</a:t>
            </a:r>
            <a:r>
              <a:rPr lang="en-US" sz="1333" b="1" dirty="0">
                <a:solidFill>
                  <a:srgbClr val="006600"/>
                </a:solidFill>
                <a:latin typeface="Palatino" pitchFamily="18" charset="0"/>
                <a:cs typeface="Arial" pitchFamily="34" charset="0"/>
              </a:rPr>
              <a:t> Natural &amp; </a:t>
            </a:r>
          </a:p>
          <a:p>
            <a:pPr defTabSz="609585" fontAlgn="base">
              <a:spcBef>
                <a:spcPct val="0"/>
              </a:spcBef>
              <a:spcAft>
                <a:spcPct val="0"/>
              </a:spcAft>
            </a:pPr>
            <a:r>
              <a:rPr lang="en-US" sz="1333" b="1" dirty="0">
                <a:solidFill>
                  <a:srgbClr val="006600"/>
                </a:solidFill>
                <a:latin typeface="Palatino" pitchFamily="18" charset="0"/>
                <a:cs typeface="Arial" pitchFamily="34" charset="0"/>
              </a:rPr>
              <a:t>Biogas </a:t>
            </a:r>
            <a:r>
              <a:rPr lang="en-US" sz="1333" b="1" dirty="0">
                <a:solidFill>
                  <a:srgbClr val="006600"/>
                </a:solidFill>
                <a:latin typeface="Palatino" pitchFamily="18" charset="0"/>
                <a:cs typeface="Arial"/>
              </a:rPr>
              <a:t>Conversion</a:t>
            </a:r>
            <a:r>
              <a:rPr lang="en-US" sz="1333" b="1" dirty="0">
                <a:solidFill>
                  <a:srgbClr val="006600"/>
                </a:solidFill>
                <a:latin typeface="Palatino" pitchFamily="18" charset="0"/>
                <a:cs typeface="Arial" pitchFamily="34" charset="0"/>
              </a:rPr>
              <a:t> </a:t>
            </a:r>
          </a:p>
        </p:txBody>
      </p:sp>
      <p:sp>
        <p:nvSpPr>
          <p:cNvPr id="289799" name="Rectangle 7"/>
          <p:cNvSpPr>
            <a:spLocks noChangeArrowheads="1"/>
          </p:cNvSpPr>
          <p:nvPr/>
        </p:nvSpPr>
        <p:spPr bwMode="auto">
          <a:xfrm>
            <a:off x="711201" y="7069908"/>
            <a:ext cx="1471748" cy="205121"/>
          </a:xfrm>
          <a:prstGeom prst="rect">
            <a:avLst/>
          </a:prstGeom>
          <a:noFill/>
          <a:ln w="9525">
            <a:noFill/>
            <a:miter lim="800000"/>
            <a:headEnd/>
            <a:tailEnd/>
          </a:ln>
        </p:spPr>
        <p:txBody>
          <a:bodyPr wrap="square" lIns="0" tIns="0" rIns="0" bIns="0">
            <a:spAutoFit/>
          </a:bodyPr>
          <a:lstStyle/>
          <a:p>
            <a:pPr defTabSz="609585" fontAlgn="base">
              <a:spcBef>
                <a:spcPct val="0"/>
              </a:spcBef>
              <a:spcAft>
                <a:spcPct val="0"/>
              </a:spcAft>
            </a:pPr>
            <a:r>
              <a:rPr lang="en-US" sz="1333" b="1" dirty="0">
                <a:solidFill>
                  <a:srgbClr val="006600"/>
                </a:solidFill>
                <a:latin typeface="Palatino" pitchFamily="18" charset="0"/>
                <a:cs typeface="Arial" pitchFamily="34" charset="0"/>
              </a:rPr>
              <a:t>Bulk </a:t>
            </a:r>
            <a:r>
              <a:rPr lang="en-US" sz="1333" b="1" dirty="0">
                <a:solidFill>
                  <a:srgbClr val="006600"/>
                </a:solidFill>
                <a:latin typeface="Palatino" pitchFamily="18" charset="0"/>
                <a:cs typeface="Arial"/>
              </a:rPr>
              <a:t>Chemicals</a:t>
            </a:r>
          </a:p>
        </p:txBody>
      </p:sp>
      <p:sp>
        <p:nvSpPr>
          <p:cNvPr id="289800" name="Rectangle 8"/>
          <p:cNvSpPr>
            <a:spLocks noChangeArrowheads="1"/>
          </p:cNvSpPr>
          <p:nvPr/>
        </p:nvSpPr>
        <p:spPr bwMode="auto">
          <a:xfrm>
            <a:off x="1320800" y="8229601"/>
            <a:ext cx="1625600" cy="410241"/>
          </a:xfrm>
          <a:prstGeom prst="rect">
            <a:avLst/>
          </a:prstGeom>
          <a:noFill/>
          <a:ln w="9525">
            <a:noFill/>
            <a:miter lim="800000"/>
            <a:headEnd/>
            <a:tailEnd/>
          </a:ln>
        </p:spPr>
        <p:txBody>
          <a:bodyPr lIns="0" tIns="0" rIns="0" bIns="0">
            <a:spAutoFit/>
          </a:bodyPr>
          <a:lstStyle/>
          <a:p>
            <a:pPr defTabSz="609585" fontAlgn="base">
              <a:spcBef>
                <a:spcPct val="0"/>
              </a:spcBef>
              <a:spcAft>
                <a:spcPct val="0"/>
              </a:spcAft>
            </a:pPr>
            <a:r>
              <a:rPr lang="en-US" sz="1333" b="1" dirty="0">
                <a:solidFill>
                  <a:srgbClr val="008000"/>
                </a:solidFill>
                <a:latin typeface="Palatino" pitchFamily="18" charset="0"/>
                <a:cs typeface="Arial" pitchFamily="34" charset="0"/>
              </a:rPr>
              <a:t>Fine Chemicals, </a:t>
            </a:r>
          </a:p>
          <a:p>
            <a:pPr defTabSz="609585" fontAlgn="base">
              <a:spcBef>
                <a:spcPct val="0"/>
              </a:spcBef>
              <a:spcAft>
                <a:spcPct val="0"/>
              </a:spcAft>
            </a:pPr>
            <a:r>
              <a:rPr lang="en-US" sz="1333" b="1" dirty="0">
                <a:solidFill>
                  <a:srgbClr val="FF0000"/>
                </a:solidFill>
                <a:latin typeface="Palatino" pitchFamily="18" charset="0"/>
                <a:cs typeface="Arial"/>
              </a:rPr>
              <a:t>Pharmaceuticals</a:t>
            </a:r>
          </a:p>
        </p:txBody>
      </p:sp>
      <p:grpSp>
        <p:nvGrpSpPr>
          <p:cNvPr id="289801" name="Group 9"/>
          <p:cNvGrpSpPr>
            <a:grpSpLocks/>
          </p:cNvGrpSpPr>
          <p:nvPr/>
        </p:nvGrpSpPr>
        <p:grpSpPr bwMode="auto">
          <a:xfrm>
            <a:off x="1828800" y="5200651"/>
            <a:ext cx="3860800" cy="3333749"/>
            <a:chOff x="1407" y="1157"/>
            <a:chExt cx="2939" cy="2538"/>
          </a:xfrm>
        </p:grpSpPr>
        <p:grpSp>
          <p:nvGrpSpPr>
            <p:cNvPr id="289802" name="Group 10"/>
            <p:cNvGrpSpPr>
              <a:grpSpLocks/>
            </p:cNvGrpSpPr>
            <p:nvPr/>
          </p:nvGrpSpPr>
          <p:grpSpPr bwMode="auto">
            <a:xfrm>
              <a:off x="1573" y="1323"/>
              <a:ext cx="2582" cy="2220"/>
              <a:chOff x="1573" y="686"/>
              <a:chExt cx="2582" cy="2220"/>
            </a:xfrm>
          </p:grpSpPr>
          <p:sp>
            <p:nvSpPr>
              <p:cNvPr id="289803" name="Freeform 11"/>
              <p:cNvSpPr>
                <a:spLocks noEditPoints="1"/>
              </p:cNvSpPr>
              <p:nvPr/>
            </p:nvSpPr>
            <p:spPr bwMode="auto">
              <a:xfrm>
                <a:off x="1573" y="686"/>
                <a:ext cx="2582" cy="2220"/>
              </a:xfrm>
              <a:custGeom>
                <a:avLst/>
                <a:gdLst>
                  <a:gd name="T0" fmla="*/ 5161 w 5165"/>
                  <a:gd name="T1" fmla="*/ 2230 h 4441"/>
                  <a:gd name="T2" fmla="*/ 5165 w 5165"/>
                  <a:gd name="T3" fmla="*/ 2220 h 4441"/>
                  <a:gd name="T4" fmla="*/ 5161 w 5165"/>
                  <a:gd name="T5" fmla="*/ 2213 h 4441"/>
                  <a:gd name="T6" fmla="*/ 3880 w 5165"/>
                  <a:gd name="T7" fmla="*/ 9 h 4441"/>
                  <a:gd name="T8" fmla="*/ 3874 w 5165"/>
                  <a:gd name="T9" fmla="*/ 0 h 4441"/>
                  <a:gd name="T10" fmla="*/ 3864 w 5165"/>
                  <a:gd name="T11" fmla="*/ 0 h 4441"/>
                  <a:gd name="T12" fmla="*/ 1301 w 5165"/>
                  <a:gd name="T13" fmla="*/ 0 h 4441"/>
                  <a:gd name="T14" fmla="*/ 1291 w 5165"/>
                  <a:gd name="T15" fmla="*/ 0 h 4441"/>
                  <a:gd name="T16" fmla="*/ 1288 w 5165"/>
                  <a:gd name="T17" fmla="*/ 9 h 4441"/>
                  <a:gd name="T18" fmla="*/ 6 w 5165"/>
                  <a:gd name="T19" fmla="*/ 2213 h 4441"/>
                  <a:gd name="T20" fmla="*/ 0 w 5165"/>
                  <a:gd name="T21" fmla="*/ 2220 h 4441"/>
                  <a:gd name="T22" fmla="*/ 6 w 5165"/>
                  <a:gd name="T23" fmla="*/ 2230 h 4441"/>
                  <a:gd name="T24" fmla="*/ 1288 w 5165"/>
                  <a:gd name="T25" fmla="*/ 4433 h 4441"/>
                  <a:gd name="T26" fmla="*/ 1291 w 5165"/>
                  <a:gd name="T27" fmla="*/ 4441 h 4441"/>
                  <a:gd name="T28" fmla="*/ 1301 w 5165"/>
                  <a:gd name="T29" fmla="*/ 4441 h 4441"/>
                  <a:gd name="T30" fmla="*/ 3864 w 5165"/>
                  <a:gd name="T31" fmla="*/ 4441 h 4441"/>
                  <a:gd name="T32" fmla="*/ 3874 w 5165"/>
                  <a:gd name="T33" fmla="*/ 4441 h 4441"/>
                  <a:gd name="T34" fmla="*/ 3880 w 5165"/>
                  <a:gd name="T35" fmla="*/ 4433 h 4441"/>
                  <a:gd name="T36" fmla="*/ 5161 w 5165"/>
                  <a:gd name="T37" fmla="*/ 2230 h 4441"/>
                  <a:gd name="T38" fmla="*/ 3851 w 5165"/>
                  <a:gd name="T39" fmla="*/ 4416 h 4441"/>
                  <a:gd name="T40" fmla="*/ 3864 w 5165"/>
                  <a:gd name="T41" fmla="*/ 4423 h 4441"/>
                  <a:gd name="T42" fmla="*/ 3864 w 5165"/>
                  <a:gd name="T43" fmla="*/ 4406 h 4441"/>
                  <a:gd name="T44" fmla="*/ 1301 w 5165"/>
                  <a:gd name="T45" fmla="*/ 4406 h 4441"/>
                  <a:gd name="T46" fmla="*/ 1301 w 5165"/>
                  <a:gd name="T47" fmla="*/ 4423 h 4441"/>
                  <a:gd name="T48" fmla="*/ 1316 w 5165"/>
                  <a:gd name="T49" fmla="*/ 4416 h 4441"/>
                  <a:gd name="T50" fmla="*/ 35 w 5165"/>
                  <a:gd name="T51" fmla="*/ 2213 h 4441"/>
                  <a:gd name="T52" fmla="*/ 19 w 5165"/>
                  <a:gd name="T53" fmla="*/ 2220 h 4441"/>
                  <a:gd name="T54" fmla="*/ 35 w 5165"/>
                  <a:gd name="T55" fmla="*/ 2230 h 4441"/>
                  <a:gd name="T56" fmla="*/ 1316 w 5165"/>
                  <a:gd name="T57" fmla="*/ 27 h 4441"/>
                  <a:gd name="T58" fmla="*/ 1301 w 5165"/>
                  <a:gd name="T59" fmla="*/ 17 h 4441"/>
                  <a:gd name="T60" fmla="*/ 1301 w 5165"/>
                  <a:gd name="T61" fmla="*/ 34 h 4441"/>
                  <a:gd name="T62" fmla="*/ 3864 w 5165"/>
                  <a:gd name="T63" fmla="*/ 34 h 4441"/>
                  <a:gd name="T64" fmla="*/ 3864 w 5165"/>
                  <a:gd name="T65" fmla="*/ 17 h 4441"/>
                  <a:gd name="T66" fmla="*/ 3851 w 5165"/>
                  <a:gd name="T67" fmla="*/ 27 h 4441"/>
                  <a:gd name="T68" fmla="*/ 5133 w 5165"/>
                  <a:gd name="T69" fmla="*/ 2230 h 4441"/>
                  <a:gd name="T70" fmla="*/ 5146 w 5165"/>
                  <a:gd name="T71" fmla="*/ 2220 h 4441"/>
                  <a:gd name="T72" fmla="*/ 5133 w 5165"/>
                  <a:gd name="T73" fmla="*/ 2213 h 4441"/>
                  <a:gd name="T74" fmla="*/ 3851 w 5165"/>
                  <a:gd name="T75" fmla="*/ 4416 h 444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65"/>
                  <a:gd name="T115" fmla="*/ 0 h 4441"/>
                  <a:gd name="T116" fmla="*/ 5165 w 5165"/>
                  <a:gd name="T117" fmla="*/ 4441 h 444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65" h="4441">
                    <a:moveTo>
                      <a:pt x="5161" y="2230"/>
                    </a:moveTo>
                    <a:lnTo>
                      <a:pt x="5165" y="2220"/>
                    </a:lnTo>
                    <a:lnTo>
                      <a:pt x="5161" y="2213"/>
                    </a:lnTo>
                    <a:lnTo>
                      <a:pt x="3880" y="9"/>
                    </a:lnTo>
                    <a:lnTo>
                      <a:pt x="3874" y="0"/>
                    </a:lnTo>
                    <a:lnTo>
                      <a:pt x="3864" y="0"/>
                    </a:lnTo>
                    <a:lnTo>
                      <a:pt x="1301" y="0"/>
                    </a:lnTo>
                    <a:lnTo>
                      <a:pt x="1291" y="0"/>
                    </a:lnTo>
                    <a:lnTo>
                      <a:pt x="1288" y="9"/>
                    </a:lnTo>
                    <a:lnTo>
                      <a:pt x="6" y="2213"/>
                    </a:lnTo>
                    <a:lnTo>
                      <a:pt x="0" y="2220"/>
                    </a:lnTo>
                    <a:lnTo>
                      <a:pt x="6" y="2230"/>
                    </a:lnTo>
                    <a:lnTo>
                      <a:pt x="1288" y="4433"/>
                    </a:lnTo>
                    <a:lnTo>
                      <a:pt x="1291" y="4441"/>
                    </a:lnTo>
                    <a:lnTo>
                      <a:pt x="1301" y="4441"/>
                    </a:lnTo>
                    <a:lnTo>
                      <a:pt x="3864" y="4441"/>
                    </a:lnTo>
                    <a:lnTo>
                      <a:pt x="3874" y="4441"/>
                    </a:lnTo>
                    <a:lnTo>
                      <a:pt x="3880" y="4433"/>
                    </a:lnTo>
                    <a:lnTo>
                      <a:pt x="5161" y="2230"/>
                    </a:lnTo>
                    <a:close/>
                    <a:moveTo>
                      <a:pt x="3851" y="4416"/>
                    </a:moveTo>
                    <a:lnTo>
                      <a:pt x="3864" y="4423"/>
                    </a:lnTo>
                    <a:lnTo>
                      <a:pt x="3864" y="4406"/>
                    </a:lnTo>
                    <a:lnTo>
                      <a:pt x="1301" y="4406"/>
                    </a:lnTo>
                    <a:lnTo>
                      <a:pt x="1301" y="4423"/>
                    </a:lnTo>
                    <a:lnTo>
                      <a:pt x="1316" y="4416"/>
                    </a:lnTo>
                    <a:lnTo>
                      <a:pt x="35" y="2213"/>
                    </a:lnTo>
                    <a:lnTo>
                      <a:pt x="19" y="2220"/>
                    </a:lnTo>
                    <a:lnTo>
                      <a:pt x="35" y="2230"/>
                    </a:lnTo>
                    <a:lnTo>
                      <a:pt x="1316" y="27"/>
                    </a:lnTo>
                    <a:lnTo>
                      <a:pt x="1301" y="17"/>
                    </a:lnTo>
                    <a:lnTo>
                      <a:pt x="1301" y="34"/>
                    </a:lnTo>
                    <a:lnTo>
                      <a:pt x="3864" y="34"/>
                    </a:lnTo>
                    <a:lnTo>
                      <a:pt x="3864" y="17"/>
                    </a:lnTo>
                    <a:lnTo>
                      <a:pt x="3851" y="27"/>
                    </a:lnTo>
                    <a:lnTo>
                      <a:pt x="5133" y="2230"/>
                    </a:lnTo>
                    <a:lnTo>
                      <a:pt x="5146" y="2220"/>
                    </a:lnTo>
                    <a:lnTo>
                      <a:pt x="5133" y="2213"/>
                    </a:lnTo>
                    <a:lnTo>
                      <a:pt x="3851" y="4416"/>
                    </a:lnTo>
                    <a:close/>
                  </a:path>
                </a:pathLst>
              </a:custGeom>
              <a:solidFill>
                <a:srgbClr val="FF0000"/>
              </a:solidFill>
              <a:ln w="9525">
                <a:noFill/>
                <a:round/>
                <a:headEnd/>
                <a:tailEnd/>
              </a:ln>
            </p:spPr>
            <p:txBody>
              <a:bodyPr/>
              <a:lstStyle/>
              <a:p>
                <a:pPr defTabSz="609585" fontAlgn="base">
                  <a:spcBef>
                    <a:spcPct val="0"/>
                  </a:spcBef>
                  <a:spcAft>
                    <a:spcPct val="0"/>
                  </a:spcAft>
                </a:pPr>
                <a:endParaRPr lang="en-US" sz="2400">
                  <a:solidFill>
                    <a:srgbClr val="000000"/>
                  </a:solidFill>
                  <a:latin typeface="Arial" pitchFamily="34" charset="0"/>
                  <a:cs typeface="Arial"/>
                </a:endParaRPr>
              </a:p>
            </p:txBody>
          </p:sp>
          <p:sp>
            <p:nvSpPr>
              <p:cNvPr id="289804" name="Freeform 12"/>
              <p:cNvSpPr>
                <a:spLocks/>
              </p:cNvSpPr>
              <p:nvPr/>
            </p:nvSpPr>
            <p:spPr bwMode="auto">
              <a:xfrm>
                <a:off x="1701" y="773"/>
                <a:ext cx="606" cy="1024"/>
              </a:xfrm>
              <a:custGeom>
                <a:avLst/>
                <a:gdLst>
                  <a:gd name="T0" fmla="*/ 0 w 1213"/>
                  <a:gd name="T1" fmla="*/ 2031 h 2048"/>
                  <a:gd name="T2" fmla="*/ 29 w 1213"/>
                  <a:gd name="T3" fmla="*/ 2048 h 2048"/>
                  <a:gd name="T4" fmla="*/ 1213 w 1213"/>
                  <a:gd name="T5" fmla="*/ 17 h 2048"/>
                  <a:gd name="T6" fmla="*/ 1184 w 1213"/>
                  <a:gd name="T7" fmla="*/ 0 h 2048"/>
                  <a:gd name="T8" fmla="*/ 0 w 1213"/>
                  <a:gd name="T9" fmla="*/ 2031 h 2048"/>
                  <a:gd name="T10" fmla="*/ 0 60000 65536"/>
                  <a:gd name="T11" fmla="*/ 0 60000 65536"/>
                  <a:gd name="T12" fmla="*/ 0 60000 65536"/>
                  <a:gd name="T13" fmla="*/ 0 60000 65536"/>
                  <a:gd name="T14" fmla="*/ 0 60000 65536"/>
                  <a:gd name="T15" fmla="*/ 0 w 1213"/>
                  <a:gd name="T16" fmla="*/ 0 h 2048"/>
                  <a:gd name="T17" fmla="*/ 1213 w 1213"/>
                  <a:gd name="T18" fmla="*/ 2048 h 2048"/>
                </a:gdLst>
                <a:ahLst/>
                <a:cxnLst>
                  <a:cxn ang="T10">
                    <a:pos x="T0" y="T1"/>
                  </a:cxn>
                  <a:cxn ang="T11">
                    <a:pos x="T2" y="T3"/>
                  </a:cxn>
                  <a:cxn ang="T12">
                    <a:pos x="T4" y="T5"/>
                  </a:cxn>
                  <a:cxn ang="T13">
                    <a:pos x="T6" y="T7"/>
                  </a:cxn>
                  <a:cxn ang="T14">
                    <a:pos x="T8" y="T9"/>
                  </a:cxn>
                </a:cxnLst>
                <a:rect l="T15" t="T16" r="T17" b="T18"/>
                <a:pathLst>
                  <a:path w="1213" h="2048">
                    <a:moveTo>
                      <a:pt x="0" y="2031"/>
                    </a:moveTo>
                    <a:lnTo>
                      <a:pt x="29" y="2048"/>
                    </a:lnTo>
                    <a:lnTo>
                      <a:pt x="1213" y="17"/>
                    </a:lnTo>
                    <a:lnTo>
                      <a:pt x="1184" y="0"/>
                    </a:lnTo>
                    <a:lnTo>
                      <a:pt x="0" y="2031"/>
                    </a:lnTo>
                    <a:close/>
                  </a:path>
                </a:pathLst>
              </a:custGeom>
              <a:solidFill>
                <a:srgbClr val="FF0000"/>
              </a:solidFill>
              <a:ln w="9525">
                <a:noFill/>
                <a:round/>
                <a:headEnd/>
                <a:tailEnd/>
              </a:ln>
            </p:spPr>
            <p:txBody>
              <a:bodyPr/>
              <a:lstStyle/>
              <a:p>
                <a:pPr defTabSz="609585" fontAlgn="base">
                  <a:spcBef>
                    <a:spcPct val="0"/>
                  </a:spcBef>
                  <a:spcAft>
                    <a:spcPct val="0"/>
                  </a:spcAft>
                </a:pPr>
                <a:endParaRPr lang="en-US" sz="2400">
                  <a:solidFill>
                    <a:srgbClr val="000000"/>
                  </a:solidFill>
                  <a:latin typeface="Arial" pitchFamily="34" charset="0"/>
                  <a:cs typeface="Arial"/>
                </a:endParaRPr>
              </a:p>
            </p:txBody>
          </p:sp>
          <p:sp>
            <p:nvSpPr>
              <p:cNvPr id="289805" name="Freeform 13"/>
              <p:cNvSpPr>
                <a:spLocks/>
              </p:cNvSpPr>
              <p:nvPr/>
            </p:nvSpPr>
            <p:spPr bwMode="auto">
              <a:xfrm>
                <a:off x="2265" y="2792"/>
                <a:ext cx="1214" cy="23"/>
              </a:xfrm>
              <a:custGeom>
                <a:avLst/>
                <a:gdLst>
                  <a:gd name="T0" fmla="*/ 0 w 2428"/>
                  <a:gd name="T1" fmla="*/ 0 h 46"/>
                  <a:gd name="T2" fmla="*/ 0 w 2428"/>
                  <a:gd name="T3" fmla="*/ 35 h 46"/>
                  <a:gd name="T4" fmla="*/ 2428 w 2428"/>
                  <a:gd name="T5" fmla="*/ 46 h 46"/>
                  <a:gd name="T6" fmla="*/ 2428 w 2428"/>
                  <a:gd name="T7" fmla="*/ 12 h 46"/>
                  <a:gd name="T8" fmla="*/ 0 w 2428"/>
                  <a:gd name="T9" fmla="*/ 0 h 46"/>
                  <a:gd name="T10" fmla="*/ 0 60000 65536"/>
                  <a:gd name="T11" fmla="*/ 0 60000 65536"/>
                  <a:gd name="T12" fmla="*/ 0 60000 65536"/>
                  <a:gd name="T13" fmla="*/ 0 60000 65536"/>
                  <a:gd name="T14" fmla="*/ 0 60000 65536"/>
                  <a:gd name="T15" fmla="*/ 0 w 2428"/>
                  <a:gd name="T16" fmla="*/ 0 h 46"/>
                  <a:gd name="T17" fmla="*/ 2428 w 2428"/>
                  <a:gd name="T18" fmla="*/ 46 h 46"/>
                </a:gdLst>
                <a:ahLst/>
                <a:cxnLst>
                  <a:cxn ang="T10">
                    <a:pos x="T0" y="T1"/>
                  </a:cxn>
                  <a:cxn ang="T11">
                    <a:pos x="T2" y="T3"/>
                  </a:cxn>
                  <a:cxn ang="T12">
                    <a:pos x="T4" y="T5"/>
                  </a:cxn>
                  <a:cxn ang="T13">
                    <a:pos x="T6" y="T7"/>
                  </a:cxn>
                  <a:cxn ang="T14">
                    <a:pos x="T8" y="T9"/>
                  </a:cxn>
                </a:cxnLst>
                <a:rect l="T15" t="T16" r="T17" b="T18"/>
                <a:pathLst>
                  <a:path w="2428" h="46">
                    <a:moveTo>
                      <a:pt x="0" y="0"/>
                    </a:moveTo>
                    <a:lnTo>
                      <a:pt x="0" y="35"/>
                    </a:lnTo>
                    <a:lnTo>
                      <a:pt x="2428" y="46"/>
                    </a:lnTo>
                    <a:lnTo>
                      <a:pt x="2428" y="12"/>
                    </a:lnTo>
                    <a:lnTo>
                      <a:pt x="0" y="0"/>
                    </a:lnTo>
                    <a:close/>
                  </a:path>
                </a:pathLst>
              </a:custGeom>
              <a:solidFill>
                <a:srgbClr val="FF0000"/>
              </a:solidFill>
              <a:ln w="9525">
                <a:noFill/>
                <a:round/>
                <a:headEnd/>
                <a:tailEnd/>
              </a:ln>
            </p:spPr>
            <p:txBody>
              <a:bodyPr/>
              <a:lstStyle/>
              <a:p>
                <a:pPr defTabSz="609585" fontAlgn="base">
                  <a:spcBef>
                    <a:spcPct val="0"/>
                  </a:spcBef>
                  <a:spcAft>
                    <a:spcPct val="0"/>
                  </a:spcAft>
                </a:pPr>
                <a:endParaRPr lang="en-US" sz="2400">
                  <a:solidFill>
                    <a:srgbClr val="000000"/>
                  </a:solidFill>
                  <a:latin typeface="Arial" pitchFamily="34" charset="0"/>
                  <a:cs typeface="Arial"/>
                </a:endParaRPr>
              </a:p>
            </p:txBody>
          </p:sp>
          <p:sp>
            <p:nvSpPr>
              <p:cNvPr id="289806" name="Freeform 14"/>
              <p:cNvSpPr>
                <a:spLocks/>
              </p:cNvSpPr>
              <p:nvPr/>
            </p:nvSpPr>
            <p:spPr bwMode="auto">
              <a:xfrm>
                <a:off x="3450" y="759"/>
                <a:ext cx="621" cy="1040"/>
              </a:xfrm>
              <a:custGeom>
                <a:avLst/>
                <a:gdLst>
                  <a:gd name="T0" fmla="*/ 1213 w 1241"/>
                  <a:gd name="T1" fmla="*/ 2079 h 2079"/>
                  <a:gd name="T2" fmla="*/ 1241 w 1241"/>
                  <a:gd name="T3" fmla="*/ 2062 h 2079"/>
                  <a:gd name="T4" fmla="*/ 29 w 1241"/>
                  <a:gd name="T5" fmla="*/ 0 h 2079"/>
                  <a:gd name="T6" fmla="*/ 0 w 1241"/>
                  <a:gd name="T7" fmla="*/ 17 h 2079"/>
                  <a:gd name="T8" fmla="*/ 1213 w 1241"/>
                  <a:gd name="T9" fmla="*/ 2079 h 2079"/>
                  <a:gd name="T10" fmla="*/ 0 60000 65536"/>
                  <a:gd name="T11" fmla="*/ 0 60000 65536"/>
                  <a:gd name="T12" fmla="*/ 0 60000 65536"/>
                  <a:gd name="T13" fmla="*/ 0 60000 65536"/>
                  <a:gd name="T14" fmla="*/ 0 60000 65536"/>
                  <a:gd name="T15" fmla="*/ 0 w 1241"/>
                  <a:gd name="T16" fmla="*/ 0 h 2079"/>
                  <a:gd name="T17" fmla="*/ 1241 w 1241"/>
                  <a:gd name="T18" fmla="*/ 2079 h 2079"/>
                </a:gdLst>
                <a:ahLst/>
                <a:cxnLst>
                  <a:cxn ang="T10">
                    <a:pos x="T0" y="T1"/>
                  </a:cxn>
                  <a:cxn ang="T11">
                    <a:pos x="T2" y="T3"/>
                  </a:cxn>
                  <a:cxn ang="T12">
                    <a:pos x="T4" y="T5"/>
                  </a:cxn>
                  <a:cxn ang="T13">
                    <a:pos x="T6" y="T7"/>
                  </a:cxn>
                  <a:cxn ang="T14">
                    <a:pos x="T8" y="T9"/>
                  </a:cxn>
                </a:cxnLst>
                <a:rect l="T15" t="T16" r="T17" b="T18"/>
                <a:pathLst>
                  <a:path w="1241" h="2079">
                    <a:moveTo>
                      <a:pt x="1213" y="2079"/>
                    </a:moveTo>
                    <a:lnTo>
                      <a:pt x="1241" y="2062"/>
                    </a:lnTo>
                    <a:lnTo>
                      <a:pt x="29" y="0"/>
                    </a:lnTo>
                    <a:lnTo>
                      <a:pt x="0" y="17"/>
                    </a:lnTo>
                    <a:lnTo>
                      <a:pt x="1213" y="2079"/>
                    </a:lnTo>
                    <a:close/>
                  </a:path>
                </a:pathLst>
              </a:custGeom>
              <a:solidFill>
                <a:srgbClr val="FF0000"/>
              </a:solidFill>
              <a:ln w="9525">
                <a:noFill/>
                <a:round/>
                <a:headEnd/>
                <a:tailEnd/>
              </a:ln>
            </p:spPr>
            <p:txBody>
              <a:bodyPr/>
              <a:lstStyle/>
              <a:p>
                <a:pPr defTabSz="609585" fontAlgn="base">
                  <a:spcBef>
                    <a:spcPct val="0"/>
                  </a:spcBef>
                  <a:spcAft>
                    <a:spcPct val="0"/>
                  </a:spcAft>
                </a:pPr>
                <a:endParaRPr lang="en-US" sz="2400">
                  <a:solidFill>
                    <a:srgbClr val="000000"/>
                  </a:solidFill>
                  <a:latin typeface="Arial" pitchFamily="34" charset="0"/>
                  <a:cs typeface="Arial"/>
                </a:endParaRPr>
              </a:p>
            </p:txBody>
          </p:sp>
        </p:grpSp>
        <p:sp>
          <p:nvSpPr>
            <p:cNvPr id="289807" name="Freeform 15"/>
            <p:cNvSpPr>
              <a:spLocks/>
            </p:cNvSpPr>
            <p:nvPr/>
          </p:nvSpPr>
          <p:spPr bwMode="auto">
            <a:xfrm>
              <a:off x="2117" y="1172"/>
              <a:ext cx="122" cy="162"/>
            </a:xfrm>
            <a:custGeom>
              <a:avLst/>
              <a:gdLst>
                <a:gd name="T0" fmla="*/ 29 w 244"/>
                <a:gd name="T1" fmla="*/ 0 h 325"/>
                <a:gd name="T2" fmla="*/ 0 w 244"/>
                <a:gd name="T3" fmla="*/ 19 h 325"/>
                <a:gd name="T4" fmla="*/ 215 w 244"/>
                <a:gd name="T5" fmla="*/ 325 h 325"/>
                <a:gd name="T6" fmla="*/ 244 w 244"/>
                <a:gd name="T7" fmla="*/ 306 h 325"/>
                <a:gd name="T8" fmla="*/ 29 w 244"/>
                <a:gd name="T9" fmla="*/ 0 h 325"/>
                <a:gd name="T10" fmla="*/ 0 60000 65536"/>
                <a:gd name="T11" fmla="*/ 0 60000 65536"/>
                <a:gd name="T12" fmla="*/ 0 60000 65536"/>
                <a:gd name="T13" fmla="*/ 0 60000 65536"/>
                <a:gd name="T14" fmla="*/ 0 60000 65536"/>
                <a:gd name="T15" fmla="*/ 0 w 244"/>
                <a:gd name="T16" fmla="*/ 0 h 325"/>
                <a:gd name="T17" fmla="*/ 244 w 244"/>
                <a:gd name="T18" fmla="*/ 325 h 325"/>
              </a:gdLst>
              <a:ahLst/>
              <a:cxnLst>
                <a:cxn ang="T10">
                  <a:pos x="T0" y="T1"/>
                </a:cxn>
                <a:cxn ang="T11">
                  <a:pos x="T2" y="T3"/>
                </a:cxn>
                <a:cxn ang="T12">
                  <a:pos x="T4" y="T5"/>
                </a:cxn>
                <a:cxn ang="T13">
                  <a:pos x="T6" y="T7"/>
                </a:cxn>
                <a:cxn ang="T14">
                  <a:pos x="T8" y="T9"/>
                </a:cxn>
              </a:cxnLst>
              <a:rect l="T15" t="T16" r="T17" b="T18"/>
              <a:pathLst>
                <a:path w="244" h="325">
                  <a:moveTo>
                    <a:pt x="29" y="0"/>
                  </a:moveTo>
                  <a:lnTo>
                    <a:pt x="0" y="19"/>
                  </a:lnTo>
                  <a:lnTo>
                    <a:pt x="215" y="325"/>
                  </a:lnTo>
                  <a:lnTo>
                    <a:pt x="244" y="306"/>
                  </a:lnTo>
                  <a:lnTo>
                    <a:pt x="29" y="0"/>
                  </a:lnTo>
                  <a:close/>
                </a:path>
              </a:pathLst>
            </a:custGeom>
            <a:solidFill>
              <a:srgbClr val="FF3300"/>
            </a:solidFill>
            <a:ln w="9525">
              <a:noFill/>
              <a:round/>
              <a:headEnd/>
              <a:tailEnd/>
            </a:ln>
          </p:spPr>
          <p:txBody>
            <a:bodyPr/>
            <a:lstStyle/>
            <a:p>
              <a:pPr defTabSz="609585" fontAlgn="base">
                <a:spcBef>
                  <a:spcPct val="0"/>
                </a:spcBef>
                <a:spcAft>
                  <a:spcPct val="0"/>
                </a:spcAft>
              </a:pPr>
              <a:endParaRPr lang="en-US" sz="2400">
                <a:solidFill>
                  <a:srgbClr val="000000"/>
                </a:solidFill>
                <a:latin typeface="Arial" pitchFamily="34" charset="0"/>
                <a:cs typeface="Arial"/>
              </a:endParaRPr>
            </a:p>
          </p:txBody>
        </p:sp>
        <p:sp>
          <p:nvSpPr>
            <p:cNvPr id="289808" name="Freeform 16"/>
            <p:cNvSpPr>
              <a:spLocks/>
            </p:cNvSpPr>
            <p:nvPr/>
          </p:nvSpPr>
          <p:spPr bwMode="auto">
            <a:xfrm>
              <a:off x="3507" y="1157"/>
              <a:ext cx="142" cy="169"/>
            </a:xfrm>
            <a:custGeom>
              <a:avLst/>
              <a:gdLst>
                <a:gd name="T0" fmla="*/ 284 w 284"/>
                <a:gd name="T1" fmla="*/ 21 h 338"/>
                <a:gd name="T2" fmla="*/ 257 w 284"/>
                <a:gd name="T3" fmla="*/ 0 h 338"/>
                <a:gd name="T4" fmla="*/ 0 w 284"/>
                <a:gd name="T5" fmla="*/ 317 h 338"/>
                <a:gd name="T6" fmla="*/ 27 w 284"/>
                <a:gd name="T7" fmla="*/ 338 h 338"/>
                <a:gd name="T8" fmla="*/ 284 w 284"/>
                <a:gd name="T9" fmla="*/ 21 h 338"/>
                <a:gd name="T10" fmla="*/ 0 60000 65536"/>
                <a:gd name="T11" fmla="*/ 0 60000 65536"/>
                <a:gd name="T12" fmla="*/ 0 60000 65536"/>
                <a:gd name="T13" fmla="*/ 0 60000 65536"/>
                <a:gd name="T14" fmla="*/ 0 60000 65536"/>
                <a:gd name="T15" fmla="*/ 0 w 284"/>
                <a:gd name="T16" fmla="*/ 0 h 338"/>
                <a:gd name="T17" fmla="*/ 284 w 284"/>
                <a:gd name="T18" fmla="*/ 338 h 338"/>
              </a:gdLst>
              <a:ahLst/>
              <a:cxnLst>
                <a:cxn ang="T10">
                  <a:pos x="T0" y="T1"/>
                </a:cxn>
                <a:cxn ang="T11">
                  <a:pos x="T2" y="T3"/>
                </a:cxn>
                <a:cxn ang="T12">
                  <a:pos x="T4" y="T5"/>
                </a:cxn>
                <a:cxn ang="T13">
                  <a:pos x="T6" y="T7"/>
                </a:cxn>
                <a:cxn ang="T14">
                  <a:pos x="T8" y="T9"/>
                </a:cxn>
              </a:cxnLst>
              <a:rect l="T15" t="T16" r="T17" b="T18"/>
              <a:pathLst>
                <a:path w="284" h="338">
                  <a:moveTo>
                    <a:pt x="284" y="21"/>
                  </a:moveTo>
                  <a:lnTo>
                    <a:pt x="257" y="0"/>
                  </a:lnTo>
                  <a:lnTo>
                    <a:pt x="0" y="317"/>
                  </a:lnTo>
                  <a:lnTo>
                    <a:pt x="27" y="338"/>
                  </a:lnTo>
                  <a:lnTo>
                    <a:pt x="284" y="21"/>
                  </a:lnTo>
                  <a:close/>
                </a:path>
              </a:pathLst>
            </a:custGeom>
            <a:solidFill>
              <a:srgbClr val="FF3300"/>
            </a:solidFill>
            <a:ln w="9525">
              <a:noFill/>
              <a:round/>
              <a:headEnd/>
              <a:tailEnd/>
            </a:ln>
          </p:spPr>
          <p:txBody>
            <a:bodyPr/>
            <a:lstStyle/>
            <a:p>
              <a:pPr defTabSz="609585" fontAlgn="base">
                <a:spcBef>
                  <a:spcPct val="0"/>
                </a:spcBef>
                <a:spcAft>
                  <a:spcPct val="0"/>
                </a:spcAft>
              </a:pPr>
              <a:endParaRPr lang="en-US" sz="2400">
                <a:solidFill>
                  <a:srgbClr val="000000"/>
                </a:solidFill>
                <a:latin typeface="Arial" pitchFamily="34" charset="0"/>
                <a:cs typeface="Arial"/>
              </a:endParaRPr>
            </a:p>
          </p:txBody>
        </p:sp>
        <p:sp>
          <p:nvSpPr>
            <p:cNvPr id="289809" name="Freeform 17"/>
            <p:cNvSpPr>
              <a:spLocks/>
            </p:cNvSpPr>
            <p:nvPr/>
          </p:nvSpPr>
          <p:spPr bwMode="auto">
            <a:xfrm>
              <a:off x="4139" y="2418"/>
              <a:ext cx="207" cy="21"/>
            </a:xfrm>
            <a:custGeom>
              <a:avLst/>
              <a:gdLst>
                <a:gd name="T0" fmla="*/ 0 w 414"/>
                <a:gd name="T1" fmla="*/ 0 h 42"/>
                <a:gd name="T2" fmla="*/ 0 w 414"/>
                <a:gd name="T3" fmla="*/ 34 h 42"/>
                <a:gd name="T4" fmla="*/ 414 w 414"/>
                <a:gd name="T5" fmla="*/ 42 h 42"/>
                <a:gd name="T6" fmla="*/ 414 w 414"/>
                <a:gd name="T7" fmla="*/ 7 h 42"/>
                <a:gd name="T8" fmla="*/ 0 w 414"/>
                <a:gd name="T9" fmla="*/ 0 h 42"/>
                <a:gd name="T10" fmla="*/ 0 60000 65536"/>
                <a:gd name="T11" fmla="*/ 0 60000 65536"/>
                <a:gd name="T12" fmla="*/ 0 60000 65536"/>
                <a:gd name="T13" fmla="*/ 0 60000 65536"/>
                <a:gd name="T14" fmla="*/ 0 60000 65536"/>
                <a:gd name="T15" fmla="*/ 0 w 414"/>
                <a:gd name="T16" fmla="*/ 0 h 42"/>
                <a:gd name="T17" fmla="*/ 414 w 414"/>
                <a:gd name="T18" fmla="*/ 42 h 42"/>
              </a:gdLst>
              <a:ahLst/>
              <a:cxnLst>
                <a:cxn ang="T10">
                  <a:pos x="T0" y="T1"/>
                </a:cxn>
                <a:cxn ang="T11">
                  <a:pos x="T2" y="T3"/>
                </a:cxn>
                <a:cxn ang="T12">
                  <a:pos x="T4" y="T5"/>
                </a:cxn>
                <a:cxn ang="T13">
                  <a:pos x="T6" y="T7"/>
                </a:cxn>
                <a:cxn ang="T14">
                  <a:pos x="T8" y="T9"/>
                </a:cxn>
              </a:cxnLst>
              <a:rect l="T15" t="T16" r="T17" b="T18"/>
              <a:pathLst>
                <a:path w="414" h="42">
                  <a:moveTo>
                    <a:pt x="0" y="0"/>
                  </a:moveTo>
                  <a:lnTo>
                    <a:pt x="0" y="34"/>
                  </a:lnTo>
                  <a:lnTo>
                    <a:pt x="414" y="42"/>
                  </a:lnTo>
                  <a:lnTo>
                    <a:pt x="414" y="7"/>
                  </a:lnTo>
                  <a:lnTo>
                    <a:pt x="0" y="0"/>
                  </a:lnTo>
                  <a:close/>
                </a:path>
              </a:pathLst>
            </a:custGeom>
            <a:solidFill>
              <a:srgbClr val="FF3300"/>
            </a:solidFill>
            <a:ln w="9525">
              <a:noFill/>
              <a:round/>
              <a:headEnd/>
              <a:tailEnd/>
            </a:ln>
          </p:spPr>
          <p:txBody>
            <a:bodyPr/>
            <a:lstStyle/>
            <a:p>
              <a:pPr defTabSz="609585" fontAlgn="base">
                <a:spcBef>
                  <a:spcPct val="0"/>
                </a:spcBef>
                <a:spcAft>
                  <a:spcPct val="0"/>
                </a:spcAft>
              </a:pPr>
              <a:endParaRPr lang="en-US" sz="2400">
                <a:solidFill>
                  <a:srgbClr val="000000"/>
                </a:solidFill>
                <a:latin typeface="Arial" pitchFamily="34" charset="0"/>
                <a:cs typeface="Arial"/>
              </a:endParaRPr>
            </a:p>
          </p:txBody>
        </p:sp>
        <p:sp>
          <p:nvSpPr>
            <p:cNvPr id="289810" name="Freeform 18"/>
            <p:cNvSpPr>
              <a:spLocks/>
            </p:cNvSpPr>
            <p:nvPr/>
          </p:nvSpPr>
          <p:spPr bwMode="auto">
            <a:xfrm>
              <a:off x="1407" y="2418"/>
              <a:ext cx="176" cy="21"/>
            </a:xfrm>
            <a:custGeom>
              <a:avLst/>
              <a:gdLst>
                <a:gd name="T0" fmla="*/ 0 w 353"/>
                <a:gd name="T1" fmla="*/ 0 h 42"/>
                <a:gd name="T2" fmla="*/ 0 w 353"/>
                <a:gd name="T3" fmla="*/ 34 h 42"/>
                <a:gd name="T4" fmla="*/ 353 w 353"/>
                <a:gd name="T5" fmla="*/ 42 h 42"/>
                <a:gd name="T6" fmla="*/ 353 w 353"/>
                <a:gd name="T7" fmla="*/ 7 h 42"/>
                <a:gd name="T8" fmla="*/ 0 w 353"/>
                <a:gd name="T9" fmla="*/ 0 h 42"/>
                <a:gd name="T10" fmla="*/ 0 60000 65536"/>
                <a:gd name="T11" fmla="*/ 0 60000 65536"/>
                <a:gd name="T12" fmla="*/ 0 60000 65536"/>
                <a:gd name="T13" fmla="*/ 0 60000 65536"/>
                <a:gd name="T14" fmla="*/ 0 60000 65536"/>
                <a:gd name="T15" fmla="*/ 0 w 353"/>
                <a:gd name="T16" fmla="*/ 0 h 42"/>
                <a:gd name="T17" fmla="*/ 353 w 353"/>
                <a:gd name="T18" fmla="*/ 42 h 42"/>
              </a:gdLst>
              <a:ahLst/>
              <a:cxnLst>
                <a:cxn ang="T10">
                  <a:pos x="T0" y="T1"/>
                </a:cxn>
                <a:cxn ang="T11">
                  <a:pos x="T2" y="T3"/>
                </a:cxn>
                <a:cxn ang="T12">
                  <a:pos x="T4" y="T5"/>
                </a:cxn>
                <a:cxn ang="T13">
                  <a:pos x="T6" y="T7"/>
                </a:cxn>
                <a:cxn ang="T14">
                  <a:pos x="T8" y="T9"/>
                </a:cxn>
              </a:cxnLst>
              <a:rect l="T15" t="T16" r="T17" b="T18"/>
              <a:pathLst>
                <a:path w="353" h="42">
                  <a:moveTo>
                    <a:pt x="0" y="0"/>
                  </a:moveTo>
                  <a:lnTo>
                    <a:pt x="0" y="34"/>
                  </a:lnTo>
                  <a:lnTo>
                    <a:pt x="353" y="42"/>
                  </a:lnTo>
                  <a:lnTo>
                    <a:pt x="353" y="7"/>
                  </a:lnTo>
                  <a:lnTo>
                    <a:pt x="0" y="0"/>
                  </a:lnTo>
                  <a:close/>
                </a:path>
              </a:pathLst>
            </a:custGeom>
            <a:solidFill>
              <a:srgbClr val="FF3300"/>
            </a:solidFill>
            <a:ln w="9525">
              <a:noFill/>
              <a:round/>
              <a:headEnd/>
              <a:tailEnd/>
            </a:ln>
          </p:spPr>
          <p:txBody>
            <a:bodyPr/>
            <a:lstStyle/>
            <a:p>
              <a:pPr defTabSz="609585" fontAlgn="base">
                <a:spcBef>
                  <a:spcPct val="0"/>
                </a:spcBef>
                <a:spcAft>
                  <a:spcPct val="0"/>
                </a:spcAft>
              </a:pPr>
              <a:endParaRPr lang="en-US" sz="2400">
                <a:solidFill>
                  <a:srgbClr val="000000"/>
                </a:solidFill>
                <a:latin typeface="Arial" pitchFamily="34" charset="0"/>
                <a:cs typeface="Arial"/>
              </a:endParaRPr>
            </a:p>
          </p:txBody>
        </p:sp>
        <p:sp>
          <p:nvSpPr>
            <p:cNvPr id="289811" name="Freeform 19"/>
            <p:cNvSpPr>
              <a:spLocks/>
            </p:cNvSpPr>
            <p:nvPr/>
          </p:nvSpPr>
          <p:spPr bwMode="auto">
            <a:xfrm>
              <a:off x="2087" y="3526"/>
              <a:ext cx="142" cy="169"/>
            </a:xfrm>
            <a:custGeom>
              <a:avLst/>
              <a:gdLst>
                <a:gd name="T0" fmla="*/ 284 w 284"/>
                <a:gd name="T1" fmla="*/ 21 h 338"/>
                <a:gd name="T2" fmla="*/ 258 w 284"/>
                <a:gd name="T3" fmla="*/ 0 h 338"/>
                <a:gd name="T4" fmla="*/ 0 w 284"/>
                <a:gd name="T5" fmla="*/ 317 h 338"/>
                <a:gd name="T6" fmla="*/ 27 w 284"/>
                <a:gd name="T7" fmla="*/ 338 h 338"/>
                <a:gd name="T8" fmla="*/ 284 w 284"/>
                <a:gd name="T9" fmla="*/ 21 h 338"/>
                <a:gd name="T10" fmla="*/ 0 60000 65536"/>
                <a:gd name="T11" fmla="*/ 0 60000 65536"/>
                <a:gd name="T12" fmla="*/ 0 60000 65536"/>
                <a:gd name="T13" fmla="*/ 0 60000 65536"/>
                <a:gd name="T14" fmla="*/ 0 60000 65536"/>
                <a:gd name="T15" fmla="*/ 0 w 284"/>
                <a:gd name="T16" fmla="*/ 0 h 338"/>
                <a:gd name="T17" fmla="*/ 284 w 284"/>
                <a:gd name="T18" fmla="*/ 338 h 338"/>
              </a:gdLst>
              <a:ahLst/>
              <a:cxnLst>
                <a:cxn ang="T10">
                  <a:pos x="T0" y="T1"/>
                </a:cxn>
                <a:cxn ang="T11">
                  <a:pos x="T2" y="T3"/>
                </a:cxn>
                <a:cxn ang="T12">
                  <a:pos x="T4" y="T5"/>
                </a:cxn>
                <a:cxn ang="T13">
                  <a:pos x="T6" y="T7"/>
                </a:cxn>
                <a:cxn ang="T14">
                  <a:pos x="T8" y="T9"/>
                </a:cxn>
              </a:cxnLst>
              <a:rect l="T15" t="T16" r="T17" b="T18"/>
              <a:pathLst>
                <a:path w="284" h="338">
                  <a:moveTo>
                    <a:pt x="284" y="21"/>
                  </a:moveTo>
                  <a:lnTo>
                    <a:pt x="258" y="0"/>
                  </a:lnTo>
                  <a:lnTo>
                    <a:pt x="0" y="317"/>
                  </a:lnTo>
                  <a:lnTo>
                    <a:pt x="27" y="338"/>
                  </a:lnTo>
                  <a:lnTo>
                    <a:pt x="284" y="21"/>
                  </a:lnTo>
                  <a:close/>
                </a:path>
              </a:pathLst>
            </a:custGeom>
            <a:solidFill>
              <a:srgbClr val="FF3300"/>
            </a:solidFill>
            <a:ln w="9525">
              <a:noFill/>
              <a:round/>
              <a:headEnd/>
              <a:tailEnd/>
            </a:ln>
          </p:spPr>
          <p:txBody>
            <a:bodyPr/>
            <a:lstStyle/>
            <a:p>
              <a:pPr defTabSz="609585" fontAlgn="base">
                <a:spcBef>
                  <a:spcPct val="0"/>
                </a:spcBef>
                <a:spcAft>
                  <a:spcPct val="0"/>
                </a:spcAft>
              </a:pPr>
              <a:endParaRPr lang="en-US" sz="2400">
                <a:solidFill>
                  <a:srgbClr val="000000"/>
                </a:solidFill>
                <a:latin typeface="Arial" pitchFamily="34" charset="0"/>
                <a:cs typeface="Arial"/>
              </a:endParaRPr>
            </a:p>
          </p:txBody>
        </p:sp>
        <p:sp>
          <p:nvSpPr>
            <p:cNvPr id="289812" name="Freeform 20"/>
            <p:cNvSpPr>
              <a:spLocks/>
            </p:cNvSpPr>
            <p:nvPr/>
          </p:nvSpPr>
          <p:spPr bwMode="auto">
            <a:xfrm>
              <a:off x="3497" y="3534"/>
              <a:ext cx="130" cy="154"/>
            </a:xfrm>
            <a:custGeom>
              <a:avLst/>
              <a:gdLst>
                <a:gd name="T0" fmla="*/ 27 w 261"/>
                <a:gd name="T1" fmla="*/ 0 h 307"/>
                <a:gd name="T2" fmla="*/ 0 w 261"/>
                <a:gd name="T3" fmla="*/ 21 h 307"/>
                <a:gd name="T4" fmla="*/ 234 w 261"/>
                <a:gd name="T5" fmla="*/ 307 h 307"/>
                <a:gd name="T6" fmla="*/ 261 w 261"/>
                <a:gd name="T7" fmla="*/ 286 h 307"/>
                <a:gd name="T8" fmla="*/ 27 w 261"/>
                <a:gd name="T9" fmla="*/ 0 h 307"/>
                <a:gd name="T10" fmla="*/ 0 60000 65536"/>
                <a:gd name="T11" fmla="*/ 0 60000 65536"/>
                <a:gd name="T12" fmla="*/ 0 60000 65536"/>
                <a:gd name="T13" fmla="*/ 0 60000 65536"/>
                <a:gd name="T14" fmla="*/ 0 60000 65536"/>
                <a:gd name="T15" fmla="*/ 0 w 261"/>
                <a:gd name="T16" fmla="*/ 0 h 307"/>
                <a:gd name="T17" fmla="*/ 261 w 261"/>
                <a:gd name="T18" fmla="*/ 307 h 307"/>
              </a:gdLst>
              <a:ahLst/>
              <a:cxnLst>
                <a:cxn ang="T10">
                  <a:pos x="T0" y="T1"/>
                </a:cxn>
                <a:cxn ang="T11">
                  <a:pos x="T2" y="T3"/>
                </a:cxn>
                <a:cxn ang="T12">
                  <a:pos x="T4" y="T5"/>
                </a:cxn>
                <a:cxn ang="T13">
                  <a:pos x="T6" y="T7"/>
                </a:cxn>
                <a:cxn ang="T14">
                  <a:pos x="T8" y="T9"/>
                </a:cxn>
              </a:cxnLst>
              <a:rect l="T15" t="T16" r="T17" b="T18"/>
              <a:pathLst>
                <a:path w="261" h="307">
                  <a:moveTo>
                    <a:pt x="27" y="0"/>
                  </a:moveTo>
                  <a:lnTo>
                    <a:pt x="0" y="21"/>
                  </a:lnTo>
                  <a:lnTo>
                    <a:pt x="234" y="307"/>
                  </a:lnTo>
                  <a:lnTo>
                    <a:pt x="261" y="286"/>
                  </a:lnTo>
                  <a:lnTo>
                    <a:pt x="27" y="0"/>
                  </a:lnTo>
                  <a:close/>
                </a:path>
              </a:pathLst>
            </a:custGeom>
            <a:solidFill>
              <a:srgbClr val="FF3300"/>
            </a:solidFill>
            <a:ln w="9525">
              <a:noFill/>
              <a:round/>
              <a:headEnd/>
              <a:tailEnd/>
            </a:ln>
          </p:spPr>
          <p:txBody>
            <a:bodyPr/>
            <a:lstStyle/>
            <a:p>
              <a:pPr defTabSz="609585" fontAlgn="base">
                <a:spcBef>
                  <a:spcPct val="0"/>
                </a:spcBef>
                <a:spcAft>
                  <a:spcPct val="0"/>
                </a:spcAft>
              </a:pPr>
              <a:endParaRPr lang="en-US" sz="2400">
                <a:solidFill>
                  <a:srgbClr val="000000"/>
                </a:solidFill>
                <a:latin typeface="Arial" pitchFamily="34" charset="0"/>
                <a:cs typeface="Arial"/>
              </a:endParaRPr>
            </a:p>
          </p:txBody>
        </p:sp>
      </p:grpSp>
      <p:sp>
        <p:nvSpPr>
          <p:cNvPr id="289813" name="Rectangle 21"/>
          <p:cNvSpPr>
            <a:spLocks noChangeArrowheads="1"/>
          </p:cNvSpPr>
          <p:nvPr/>
        </p:nvSpPr>
        <p:spPr bwMode="auto">
          <a:xfrm>
            <a:off x="3149600" y="8432801"/>
            <a:ext cx="1117600" cy="410241"/>
          </a:xfrm>
          <a:prstGeom prst="rect">
            <a:avLst/>
          </a:prstGeom>
          <a:noFill/>
          <a:ln w="9525">
            <a:noFill/>
            <a:miter lim="800000"/>
            <a:headEnd/>
            <a:tailEnd/>
          </a:ln>
        </p:spPr>
        <p:txBody>
          <a:bodyPr wrap="square" lIns="0" tIns="0" rIns="0" bIns="0">
            <a:spAutoFit/>
          </a:bodyPr>
          <a:lstStyle/>
          <a:p>
            <a:pPr algn="ctr" defTabSz="609585" fontAlgn="base">
              <a:spcBef>
                <a:spcPct val="0"/>
              </a:spcBef>
              <a:spcAft>
                <a:spcPct val="0"/>
              </a:spcAft>
            </a:pPr>
            <a:r>
              <a:rPr lang="en-US" sz="1333" b="1" dirty="0">
                <a:solidFill>
                  <a:srgbClr val="006600"/>
                </a:solidFill>
                <a:latin typeface="Palatino" pitchFamily="18" charset="0"/>
                <a:cs typeface="Arial" pitchFamily="34" charset="0"/>
              </a:rPr>
              <a:t>Biomass</a:t>
            </a:r>
          </a:p>
          <a:p>
            <a:pPr algn="ctr" defTabSz="609585" fontAlgn="base">
              <a:spcBef>
                <a:spcPct val="0"/>
              </a:spcBef>
              <a:spcAft>
                <a:spcPct val="0"/>
              </a:spcAft>
            </a:pPr>
            <a:r>
              <a:rPr lang="en-US" sz="1333" b="1" dirty="0">
                <a:solidFill>
                  <a:srgbClr val="006600"/>
                </a:solidFill>
                <a:latin typeface="Palatino" pitchFamily="18" charset="0"/>
                <a:cs typeface="Arial" pitchFamily="34" charset="0"/>
              </a:rPr>
              <a:t>Conversion</a:t>
            </a:r>
          </a:p>
        </p:txBody>
      </p:sp>
      <p:sp>
        <p:nvSpPr>
          <p:cNvPr id="289814" name="Rectangle 23"/>
          <p:cNvSpPr>
            <a:spLocks noChangeArrowheads="1"/>
          </p:cNvSpPr>
          <p:nvPr/>
        </p:nvSpPr>
        <p:spPr bwMode="auto">
          <a:xfrm>
            <a:off x="2965451" y="4673600"/>
            <a:ext cx="1727200" cy="615361"/>
          </a:xfrm>
          <a:prstGeom prst="rect">
            <a:avLst/>
          </a:prstGeom>
          <a:noFill/>
          <a:ln w="9525">
            <a:noFill/>
            <a:miter lim="800000"/>
            <a:headEnd/>
            <a:tailEnd/>
          </a:ln>
        </p:spPr>
        <p:txBody>
          <a:bodyPr lIns="0" tIns="0" rIns="0" bIns="0">
            <a:spAutoFit/>
          </a:bodyPr>
          <a:lstStyle/>
          <a:p>
            <a:pPr defTabSz="609585" fontAlgn="base">
              <a:spcBef>
                <a:spcPct val="0"/>
              </a:spcBef>
              <a:spcAft>
                <a:spcPct val="0"/>
              </a:spcAft>
            </a:pPr>
            <a:r>
              <a:rPr lang="en-US" sz="1333" b="1" dirty="0">
                <a:solidFill>
                  <a:srgbClr val="006600"/>
                </a:solidFill>
                <a:latin typeface="Palatino" pitchFamily="18" charset="0"/>
                <a:cs typeface="Arial"/>
              </a:rPr>
              <a:t>Energy, Biomass,</a:t>
            </a:r>
          </a:p>
          <a:p>
            <a:pPr defTabSz="609585" fontAlgn="base">
              <a:spcBef>
                <a:spcPct val="0"/>
              </a:spcBef>
              <a:spcAft>
                <a:spcPct val="0"/>
              </a:spcAft>
            </a:pPr>
            <a:r>
              <a:rPr lang="en-US" sz="1333" b="1" dirty="0">
                <a:solidFill>
                  <a:srgbClr val="006600"/>
                </a:solidFill>
                <a:latin typeface="Palatino" pitchFamily="18" charset="0"/>
                <a:cs typeface="Arial"/>
              </a:rPr>
              <a:t>Coal, Gas, Oil, Solar, </a:t>
            </a:r>
          </a:p>
          <a:p>
            <a:pPr defTabSz="609585" fontAlgn="base">
              <a:spcBef>
                <a:spcPct val="0"/>
              </a:spcBef>
              <a:spcAft>
                <a:spcPct val="0"/>
              </a:spcAft>
            </a:pPr>
            <a:r>
              <a:rPr lang="en-US" sz="1333" b="1" dirty="0">
                <a:solidFill>
                  <a:srgbClr val="006600"/>
                </a:solidFill>
                <a:latin typeface="Palatino" pitchFamily="18" charset="0"/>
                <a:cs typeface="Arial"/>
              </a:rPr>
              <a:t>Nuclear, </a:t>
            </a:r>
            <a:r>
              <a:rPr lang="en-US" sz="1333" b="1" dirty="0">
                <a:solidFill>
                  <a:srgbClr val="FF0000"/>
                </a:solidFill>
                <a:latin typeface="Palatino" pitchFamily="18" charset="0"/>
                <a:cs typeface="Arial"/>
              </a:rPr>
              <a:t>Fuel Cells</a:t>
            </a:r>
            <a:endParaRPr lang="en-US" sz="1333" b="1" dirty="0">
              <a:solidFill>
                <a:srgbClr val="FF0000"/>
              </a:solidFill>
              <a:latin typeface="Palatino" pitchFamily="18" charset="0"/>
              <a:cs typeface="Arial" pitchFamily="34" charset="0"/>
            </a:endParaRPr>
          </a:p>
        </p:txBody>
      </p:sp>
      <p:sp>
        <p:nvSpPr>
          <p:cNvPr id="289816" name="Text Box 26"/>
          <p:cNvSpPr txBox="1">
            <a:spLocks noChangeArrowheads="1"/>
          </p:cNvSpPr>
          <p:nvPr/>
        </p:nvSpPr>
        <p:spPr bwMode="auto">
          <a:xfrm>
            <a:off x="101600" y="4064000"/>
            <a:ext cx="5384800" cy="379656"/>
          </a:xfrm>
          <a:prstGeom prst="rect">
            <a:avLst/>
          </a:prstGeom>
          <a:noFill/>
          <a:ln w="9525">
            <a:noFill/>
            <a:miter lim="800000"/>
            <a:headEnd/>
            <a:tailEnd/>
          </a:ln>
        </p:spPr>
        <p:txBody>
          <a:bodyPr>
            <a:spAutoFit/>
          </a:bodyPr>
          <a:lstStyle/>
          <a:p>
            <a:pPr defTabSz="609585" fontAlgn="base">
              <a:spcBef>
                <a:spcPct val="50000"/>
              </a:spcBef>
              <a:spcAft>
                <a:spcPct val="0"/>
              </a:spcAft>
            </a:pPr>
            <a:r>
              <a:rPr lang="en-US" sz="1867" dirty="0">
                <a:solidFill>
                  <a:srgbClr val="006600"/>
                </a:solidFill>
                <a:latin typeface="Arial" pitchFamily="34" charset="0"/>
                <a:cs typeface="Arial"/>
              </a:rPr>
              <a:t>Green &amp; Sustainable Processes</a:t>
            </a:r>
          </a:p>
        </p:txBody>
      </p:sp>
      <p:sp>
        <p:nvSpPr>
          <p:cNvPr id="289817" name="Text Box 27"/>
          <p:cNvSpPr txBox="1">
            <a:spLocks noChangeArrowheads="1"/>
          </p:cNvSpPr>
          <p:nvPr/>
        </p:nvSpPr>
        <p:spPr bwMode="auto">
          <a:xfrm>
            <a:off x="7518400" y="4064001"/>
            <a:ext cx="3251200" cy="379656"/>
          </a:xfrm>
          <a:prstGeom prst="rect">
            <a:avLst/>
          </a:prstGeom>
          <a:noFill/>
          <a:ln w="9525">
            <a:noFill/>
            <a:miter lim="800000"/>
            <a:headEnd/>
            <a:tailEnd/>
          </a:ln>
        </p:spPr>
        <p:txBody>
          <a:bodyPr>
            <a:spAutoFit/>
          </a:bodyPr>
          <a:lstStyle/>
          <a:p>
            <a:pPr defTabSz="609585" fontAlgn="base">
              <a:spcBef>
                <a:spcPct val="50000"/>
              </a:spcBef>
              <a:spcAft>
                <a:spcPct val="0"/>
              </a:spcAft>
            </a:pPr>
            <a:r>
              <a:rPr lang="en-US" sz="1867">
                <a:solidFill>
                  <a:srgbClr val="006600"/>
                </a:solidFill>
                <a:latin typeface="Arial" pitchFamily="34" charset="0"/>
                <a:cs typeface="Arial"/>
              </a:rPr>
              <a:t>Multiphase Flow systems</a:t>
            </a:r>
          </a:p>
        </p:txBody>
      </p:sp>
      <p:sp>
        <p:nvSpPr>
          <p:cNvPr id="289818" name="Text Box 28"/>
          <p:cNvSpPr txBox="1">
            <a:spLocks noChangeArrowheads="1"/>
          </p:cNvSpPr>
          <p:nvPr/>
        </p:nvSpPr>
        <p:spPr bwMode="auto">
          <a:xfrm>
            <a:off x="426717" y="6173530"/>
            <a:ext cx="1972576" cy="707694"/>
          </a:xfrm>
          <a:prstGeom prst="rect">
            <a:avLst/>
          </a:prstGeom>
          <a:noFill/>
          <a:ln w="9525">
            <a:noFill/>
            <a:miter lim="800000"/>
            <a:headEnd/>
            <a:tailEnd/>
          </a:ln>
        </p:spPr>
        <p:txBody>
          <a:bodyPr wrap="square">
            <a:spAutoFit/>
          </a:bodyPr>
          <a:lstStyle/>
          <a:p>
            <a:pPr defTabSz="609585" fontAlgn="base">
              <a:spcAft>
                <a:spcPct val="0"/>
              </a:spcAft>
            </a:pPr>
            <a:r>
              <a:rPr lang="en-US" sz="1333" b="1" dirty="0">
                <a:solidFill>
                  <a:srgbClr val="006600"/>
                </a:solidFill>
                <a:latin typeface="Palatino"/>
                <a:cs typeface="Arial"/>
              </a:rPr>
              <a:t>Biofuel-Bioprocesses, Anaerobic Digestion</a:t>
            </a:r>
            <a:r>
              <a:rPr lang="en-US" sz="1333" b="1" dirty="0">
                <a:solidFill>
                  <a:srgbClr val="008000"/>
                </a:solidFill>
                <a:latin typeface="Palatino"/>
                <a:cs typeface="Arial"/>
              </a:rPr>
              <a:t>,</a:t>
            </a:r>
          </a:p>
          <a:p>
            <a:pPr defTabSz="609585" fontAlgn="base">
              <a:spcAft>
                <a:spcPct val="0"/>
              </a:spcAft>
            </a:pPr>
            <a:r>
              <a:rPr lang="en-US" sz="1333" b="1" dirty="0">
                <a:solidFill>
                  <a:srgbClr val="FF0000"/>
                </a:solidFill>
                <a:latin typeface="Arial" pitchFamily="34" charset="0"/>
                <a:cs typeface="Arial"/>
              </a:rPr>
              <a:t>Biotechnology</a:t>
            </a:r>
          </a:p>
        </p:txBody>
      </p:sp>
      <p:sp>
        <p:nvSpPr>
          <p:cNvPr id="289819" name="Text Box 34"/>
          <p:cNvSpPr txBox="1">
            <a:spLocks noChangeArrowheads="1"/>
          </p:cNvSpPr>
          <p:nvPr/>
        </p:nvSpPr>
        <p:spPr bwMode="auto">
          <a:xfrm>
            <a:off x="7524751" y="4449233"/>
            <a:ext cx="4064000" cy="4297330"/>
          </a:xfrm>
          <a:prstGeom prst="rect">
            <a:avLst/>
          </a:prstGeom>
          <a:noFill/>
          <a:ln w="9525">
            <a:noFill/>
            <a:miter lim="800000"/>
            <a:headEnd/>
            <a:tailEnd/>
          </a:ln>
        </p:spPr>
        <p:txBody>
          <a:bodyPr>
            <a:spAutoFit/>
          </a:bodyPr>
          <a:lstStyle/>
          <a:p>
            <a:pPr defTabSz="609585" fontAlgn="base">
              <a:spcBef>
                <a:spcPct val="0"/>
              </a:spcBef>
              <a:spcAft>
                <a:spcPct val="0"/>
              </a:spcAft>
            </a:pPr>
            <a:r>
              <a:rPr lang="en-US" sz="1333" dirty="0">
                <a:solidFill>
                  <a:srgbClr val="FF0000"/>
                </a:solidFill>
                <a:latin typeface="Arial" pitchFamily="34" charset="0"/>
                <a:cs typeface="Arial"/>
              </a:rPr>
              <a:t>BUBBLE COLUMN</a:t>
            </a:r>
            <a:r>
              <a:rPr lang="en-US" sz="1333" dirty="0">
                <a:solidFill>
                  <a:srgbClr val="000000"/>
                </a:solidFill>
                <a:latin typeface="Arial" pitchFamily="34" charset="0"/>
                <a:cs typeface="Arial"/>
              </a:rPr>
              <a:t> </a:t>
            </a:r>
            <a:r>
              <a:rPr lang="en-US" sz="1333" dirty="0">
                <a:solidFill>
                  <a:srgbClr val="0000CC"/>
                </a:solidFill>
                <a:latin typeface="Arial" pitchFamily="34" charset="0"/>
                <a:cs typeface="Arial"/>
              </a:rPr>
              <a:t>(GAS-LIQUID INTERACTION)</a:t>
            </a:r>
          </a:p>
          <a:p>
            <a:pPr defTabSz="609585" fontAlgn="base">
              <a:spcBef>
                <a:spcPct val="0"/>
              </a:spcBef>
              <a:spcAft>
                <a:spcPct val="0"/>
              </a:spcAft>
            </a:pPr>
            <a:r>
              <a:rPr lang="en-US" sz="1333" dirty="0">
                <a:solidFill>
                  <a:srgbClr val="FF0000"/>
                </a:solidFill>
                <a:latin typeface="Arial" pitchFamily="34" charset="0"/>
                <a:cs typeface="Arial"/>
              </a:rPr>
              <a:t>SLURRY BUBBLE COLUMN</a:t>
            </a:r>
            <a:r>
              <a:rPr lang="en-US" sz="1333" dirty="0">
                <a:solidFill>
                  <a:srgbClr val="000000"/>
                </a:solidFill>
                <a:latin typeface="Arial" pitchFamily="34" charset="0"/>
                <a:cs typeface="Arial"/>
              </a:rPr>
              <a:t> </a:t>
            </a:r>
            <a:r>
              <a:rPr lang="en-US" sz="1333" dirty="0">
                <a:solidFill>
                  <a:srgbClr val="0000CC"/>
                </a:solidFill>
                <a:latin typeface="Arial" pitchFamily="34" charset="0"/>
                <a:cs typeface="Arial"/>
              </a:rPr>
              <a:t>(GAS-LIQUID-FINE SOLIDS INTERACTION)</a:t>
            </a:r>
          </a:p>
          <a:p>
            <a:pPr defTabSz="609585" fontAlgn="base">
              <a:spcBef>
                <a:spcPct val="0"/>
              </a:spcBef>
              <a:spcAft>
                <a:spcPct val="0"/>
              </a:spcAft>
            </a:pPr>
            <a:r>
              <a:rPr lang="en-US" sz="1333" dirty="0">
                <a:solidFill>
                  <a:srgbClr val="FF0000"/>
                </a:solidFill>
                <a:latin typeface="Arial" pitchFamily="34" charset="0"/>
                <a:cs typeface="Arial"/>
              </a:rPr>
              <a:t>GAS-SOLID FLUIDIZATION &amp; CIRCULATING FLUIDIZATION</a:t>
            </a:r>
            <a:r>
              <a:rPr lang="en-US" sz="1333" dirty="0">
                <a:solidFill>
                  <a:srgbClr val="000000"/>
                </a:solidFill>
                <a:latin typeface="Arial" pitchFamily="34" charset="0"/>
                <a:cs typeface="Arial"/>
              </a:rPr>
              <a:t> </a:t>
            </a:r>
            <a:r>
              <a:rPr lang="en-US" sz="1333" dirty="0">
                <a:solidFill>
                  <a:srgbClr val="0000CC"/>
                </a:solidFill>
                <a:latin typeface="Arial" pitchFamily="34" charset="0"/>
                <a:cs typeface="Arial"/>
              </a:rPr>
              <a:t>(GAS-SOLIDS INTERACTION)</a:t>
            </a:r>
          </a:p>
          <a:p>
            <a:pPr defTabSz="609585" fontAlgn="base">
              <a:spcBef>
                <a:spcPct val="0"/>
              </a:spcBef>
              <a:spcAft>
                <a:spcPct val="0"/>
              </a:spcAft>
            </a:pPr>
            <a:r>
              <a:rPr lang="en-US" sz="1333" dirty="0">
                <a:solidFill>
                  <a:srgbClr val="FF0000"/>
                </a:solidFill>
                <a:latin typeface="Arial" pitchFamily="34" charset="0"/>
                <a:cs typeface="Arial"/>
              </a:rPr>
              <a:t>LIQUID-SOLID RISER AND FLUIDIZATION</a:t>
            </a:r>
            <a:r>
              <a:rPr lang="en-US" sz="1333" dirty="0">
                <a:solidFill>
                  <a:srgbClr val="000000"/>
                </a:solidFill>
                <a:latin typeface="Arial" pitchFamily="34" charset="0"/>
                <a:cs typeface="Arial"/>
              </a:rPr>
              <a:t> </a:t>
            </a:r>
            <a:r>
              <a:rPr lang="en-US" sz="1333" dirty="0">
                <a:solidFill>
                  <a:srgbClr val="0000CC"/>
                </a:solidFill>
                <a:latin typeface="Arial" pitchFamily="34" charset="0"/>
                <a:cs typeface="Arial"/>
              </a:rPr>
              <a:t>(LIQUID-SOLIDS INTERACTION)</a:t>
            </a:r>
          </a:p>
          <a:p>
            <a:pPr defTabSz="609585" fontAlgn="base">
              <a:spcBef>
                <a:spcPct val="0"/>
              </a:spcBef>
              <a:spcAft>
                <a:spcPct val="0"/>
              </a:spcAft>
            </a:pPr>
            <a:r>
              <a:rPr lang="en-US" sz="1333" dirty="0">
                <a:solidFill>
                  <a:srgbClr val="FF0000"/>
                </a:solidFill>
                <a:latin typeface="Arial" pitchFamily="34" charset="0"/>
                <a:cs typeface="Arial"/>
              </a:rPr>
              <a:t>EBULLATED BED</a:t>
            </a:r>
            <a:r>
              <a:rPr lang="en-US" sz="1333" dirty="0">
                <a:solidFill>
                  <a:srgbClr val="000000"/>
                </a:solidFill>
                <a:latin typeface="Arial" pitchFamily="34" charset="0"/>
                <a:cs typeface="Arial"/>
              </a:rPr>
              <a:t> </a:t>
            </a:r>
            <a:r>
              <a:rPr lang="en-US" sz="1333" dirty="0">
                <a:solidFill>
                  <a:srgbClr val="0000CC"/>
                </a:solidFill>
                <a:latin typeface="Arial" pitchFamily="34" charset="0"/>
                <a:cs typeface="Arial"/>
              </a:rPr>
              <a:t>(GAS-LIQUID-CATALYST SOLIDS INTERACTION)</a:t>
            </a:r>
          </a:p>
          <a:p>
            <a:pPr defTabSz="609585" fontAlgn="base">
              <a:spcBef>
                <a:spcPct val="0"/>
              </a:spcBef>
              <a:spcAft>
                <a:spcPct val="0"/>
              </a:spcAft>
            </a:pPr>
            <a:r>
              <a:rPr lang="en-US" sz="1333" dirty="0">
                <a:solidFill>
                  <a:srgbClr val="FF0000"/>
                </a:solidFill>
                <a:latin typeface="Arial" pitchFamily="34" charset="0"/>
                <a:cs typeface="Arial"/>
              </a:rPr>
              <a:t>PACKED BEDS AND STRUCTURED</a:t>
            </a:r>
            <a:r>
              <a:rPr lang="en-US" sz="1333" dirty="0">
                <a:solidFill>
                  <a:srgbClr val="333399"/>
                </a:solidFill>
                <a:latin typeface="Arial" pitchFamily="34" charset="0"/>
                <a:cs typeface="Arial"/>
              </a:rPr>
              <a:t> </a:t>
            </a:r>
            <a:r>
              <a:rPr lang="en-US" sz="1333" dirty="0">
                <a:solidFill>
                  <a:srgbClr val="FF0000"/>
                </a:solidFill>
                <a:latin typeface="Arial" pitchFamily="34" charset="0"/>
                <a:cs typeface="Arial"/>
              </a:rPr>
              <a:t>PACKING/MONOLITH BEDS</a:t>
            </a:r>
            <a:r>
              <a:rPr lang="en-US" sz="1333" dirty="0">
                <a:solidFill>
                  <a:srgbClr val="000000"/>
                </a:solidFill>
                <a:latin typeface="Arial" pitchFamily="34" charset="0"/>
                <a:cs typeface="Arial"/>
              </a:rPr>
              <a:t> </a:t>
            </a:r>
            <a:r>
              <a:rPr lang="en-US" sz="1333" dirty="0">
                <a:solidFill>
                  <a:srgbClr val="0000CC"/>
                </a:solidFill>
                <a:latin typeface="Arial" pitchFamily="34" charset="0"/>
                <a:cs typeface="Arial"/>
              </a:rPr>
              <a:t>(GAS-SOLIDS, LIQUID-SOLIDS AND GAS-LIQUID-SOLIDS INTERACTIONS)</a:t>
            </a:r>
          </a:p>
          <a:p>
            <a:pPr defTabSz="609585" fontAlgn="base">
              <a:spcBef>
                <a:spcPct val="0"/>
              </a:spcBef>
              <a:spcAft>
                <a:spcPct val="0"/>
              </a:spcAft>
            </a:pPr>
            <a:r>
              <a:rPr lang="en-US" sz="1333" dirty="0">
                <a:solidFill>
                  <a:srgbClr val="FF0000"/>
                </a:solidFill>
                <a:latin typeface="Arial" pitchFamily="34" charset="0"/>
                <a:cs typeface="Arial"/>
              </a:rPr>
              <a:t>STIRRED TANKS</a:t>
            </a:r>
            <a:r>
              <a:rPr lang="en-US" sz="1333" dirty="0">
                <a:solidFill>
                  <a:srgbClr val="000000"/>
                </a:solidFill>
                <a:latin typeface="Arial" pitchFamily="34" charset="0"/>
                <a:cs typeface="Arial"/>
              </a:rPr>
              <a:t> </a:t>
            </a:r>
            <a:r>
              <a:rPr lang="en-US" sz="1333" dirty="0">
                <a:solidFill>
                  <a:srgbClr val="0000CC"/>
                </a:solidFill>
                <a:latin typeface="Arial" pitchFamily="34" charset="0"/>
                <a:cs typeface="Arial"/>
              </a:rPr>
              <a:t>(GAS-LIQUID, LIQUID-SOLIDS AND GAS-LIQUID-SOLIDS INTERACTIONS)</a:t>
            </a:r>
          </a:p>
          <a:p>
            <a:pPr defTabSz="609585" fontAlgn="base">
              <a:spcBef>
                <a:spcPct val="0"/>
              </a:spcBef>
              <a:spcAft>
                <a:spcPct val="0"/>
              </a:spcAft>
            </a:pPr>
            <a:r>
              <a:rPr lang="en-US" sz="1333" dirty="0">
                <a:solidFill>
                  <a:srgbClr val="FF0000"/>
                </a:solidFill>
                <a:latin typeface="Arial" pitchFamily="34" charset="0"/>
                <a:cs typeface="Arial"/>
              </a:rPr>
              <a:t>AIRLIFT COLUMNS</a:t>
            </a:r>
            <a:r>
              <a:rPr lang="en-US" sz="1333" dirty="0">
                <a:solidFill>
                  <a:srgbClr val="000000"/>
                </a:solidFill>
                <a:latin typeface="Arial" pitchFamily="34" charset="0"/>
                <a:cs typeface="Arial"/>
              </a:rPr>
              <a:t> </a:t>
            </a:r>
            <a:r>
              <a:rPr lang="en-US" sz="1333" dirty="0">
                <a:solidFill>
                  <a:srgbClr val="0000CC"/>
                </a:solidFill>
                <a:latin typeface="Arial" pitchFamily="34" charset="0"/>
                <a:cs typeface="Arial"/>
              </a:rPr>
              <a:t>(GAS-LIQUID AND GAS-LIUQID-SOLIDS INTERACTIONS)</a:t>
            </a:r>
          </a:p>
          <a:p>
            <a:pPr defTabSz="609585" fontAlgn="base">
              <a:spcBef>
                <a:spcPct val="0"/>
              </a:spcBef>
              <a:spcAft>
                <a:spcPct val="0"/>
              </a:spcAft>
            </a:pPr>
            <a:r>
              <a:rPr lang="en-US" sz="1333" dirty="0">
                <a:solidFill>
                  <a:srgbClr val="FF0000"/>
                </a:solidFill>
                <a:latin typeface="Arial" pitchFamily="34" charset="0"/>
                <a:cs typeface="Arial"/>
              </a:rPr>
              <a:t>BIOREACTORS, DIGESTERS</a:t>
            </a:r>
          </a:p>
          <a:p>
            <a:pPr defTabSz="609585" fontAlgn="base">
              <a:spcBef>
                <a:spcPct val="0"/>
              </a:spcBef>
              <a:spcAft>
                <a:spcPct val="0"/>
              </a:spcAft>
            </a:pPr>
            <a:r>
              <a:rPr lang="en-US" sz="1333" dirty="0">
                <a:solidFill>
                  <a:srgbClr val="333399"/>
                </a:solidFill>
                <a:latin typeface="Arial" pitchFamily="34" charset="0"/>
                <a:cs typeface="Arial"/>
              </a:rPr>
              <a:t>ETC.</a:t>
            </a:r>
          </a:p>
          <a:p>
            <a:pPr defTabSz="609585" fontAlgn="base">
              <a:spcBef>
                <a:spcPct val="50000"/>
              </a:spcBef>
              <a:spcAft>
                <a:spcPct val="0"/>
              </a:spcAft>
            </a:pPr>
            <a:endParaRPr lang="en-US" sz="1333" dirty="0">
              <a:solidFill>
                <a:srgbClr val="000000"/>
              </a:solidFill>
              <a:latin typeface="Arial" pitchFamily="34" charset="0"/>
              <a:cs typeface="Arial"/>
            </a:endParaRPr>
          </a:p>
        </p:txBody>
      </p:sp>
      <p:sp>
        <p:nvSpPr>
          <p:cNvPr id="289820" name="Text Box 38"/>
          <p:cNvSpPr txBox="1">
            <a:spLocks noChangeArrowheads="1"/>
          </p:cNvSpPr>
          <p:nvPr/>
        </p:nvSpPr>
        <p:spPr bwMode="auto">
          <a:xfrm>
            <a:off x="5486400" y="6299201"/>
            <a:ext cx="1930400" cy="502573"/>
          </a:xfrm>
          <a:prstGeom prst="rect">
            <a:avLst/>
          </a:prstGeom>
          <a:noFill/>
          <a:ln w="9525">
            <a:noFill/>
            <a:miter lim="800000"/>
            <a:headEnd/>
            <a:tailEnd/>
          </a:ln>
        </p:spPr>
        <p:txBody>
          <a:bodyPr>
            <a:spAutoFit/>
          </a:bodyPr>
          <a:lstStyle/>
          <a:p>
            <a:pPr defTabSz="609585" fontAlgn="base">
              <a:spcBef>
                <a:spcPct val="50000"/>
              </a:spcBef>
              <a:spcAft>
                <a:spcPct val="0"/>
              </a:spcAft>
            </a:pPr>
            <a:r>
              <a:rPr lang="en-US" sz="1333" b="1" u="sng" dirty="0">
                <a:solidFill>
                  <a:srgbClr val="008000"/>
                </a:solidFill>
                <a:latin typeface="Palatino"/>
                <a:cs typeface="Arial"/>
              </a:rPr>
              <a:t>Bio-refinery and its integration</a:t>
            </a:r>
          </a:p>
        </p:txBody>
      </p:sp>
      <p:sp>
        <p:nvSpPr>
          <p:cNvPr id="289821" name="Text Box 44"/>
          <p:cNvSpPr txBox="1">
            <a:spLocks noChangeArrowheads="1"/>
          </p:cNvSpPr>
          <p:nvPr/>
        </p:nvSpPr>
        <p:spPr bwMode="auto">
          <a:xfrm>
            <a:off x="1524000" y="1320801"/>
            <a:ext cx="4572000" cy="461665"/>
          </a:xfrm>
          <a:prstGeom prst="rect">
            <a:avLst/>
          </a:prstGeom>
          <a:noFill/>
          <a:ln w="9525">
            <a:noFill/>
            <a:miter lim="800000"/>
            <a:headEnd/>
            <a:tailEnd/>
          </a:ln>
        </p:spPr>
        <p:txBody>
          <a:bodyPr>
            <a:spAutoFit/>
          </a:bodyPr>
          <a:lstStyle/>
          <a:p>
            <a:pPr defTabSz="609585" fontAlgn="base">
              <a:spcBef>
                <a:spcPct val="50000"/>
              </a:spcBef>
              <a:spcAft>
                <a:spcPct val="0"/>
              </a:spcAft>
            </a:pPr>
            <a:endParaRPr lang="en-US" sz="2400">
              <a:solidFill>
                <a:srgbClr val="000000"/>
              </a:solidFill>
              <a:latin typeface="Arial" pitchFamily="34" charset="0"/>
              <a:cs typeface="Arial"/>
            </a:endParaRPr>
          </a:p>
        </p:txBody>
      </p:sp>
      <p:sp>
        <p:nvSpPr>
          <p:cNvPr id="289822" name="Text Box 45"/>
          <p:cNvSpPr txBox="1">
            <a:spLocks noChangeArrowheads="1"/>
          </p:cNvSpPr>
          <p:nvPr/>
        </p:nvSpPr>
        <p:spPr bwMode="auto">
          <a:xfrm>
            <a:off x="101600" y="1748367"/>
            <a:ext cx="6908800" cy="1815882"/>
          </a:xfrm>
          <a:prstGeom prst="rect">
            <a:avLst/>
          </a:prstGeom>
          <a:noFill/>
          <a:ln w="9525">
            <a:noFill/>
            <a:miter lim="800000"/>
            <a:headEnd/>
            <a:tailEnd/>
          </a:ln>
        </p:spPr>
        <p:txBody>
          <a:bodyPr>
            <a:spAutoFit/>
          </a:bodyPr>
          <a:lstStyle/>
          <a:p>
            <a:pPr defTabSz="609585" fontAlgn="base">
              <a:spcBef>
                <a:spcPct val="50000"/>
              </a:spcBef>
              <a:spcAft>
                <a:spcPct val="0"/>
              </a:spcAft>
            </a:pPr>
            <a:r>
              <a:rPr lang="en-US" sz="1600" dirty="0">
                <a:solidFill>
                  <a:srgbClr val="006600"/>
                </a:solidFill>
                <a:latin typeface="Arial" pitchFamily="34" charset="0"/>
                <a:cs typeface="Arial"/>
              </a:rPr>
              <a:t>Development &amp; Implementation of Advanced Techniques and Facilities</a:t>
            </a:r>
          </a:p>
          <a:p>
            <a:pPr defTabSz="609585" fontAlgn="base">
              <a:spcAft>
                <a:spcPct val="0"/>
              </a:spcAft>
            </a:pPr>
            <a:r>
              <a:rPr lang="en-US" sz="1600" dirty="0">
                <a:solidFill>
                  <a:srgbClr val="0070C0"/>
                </a:solidFill>
                <a:latin typeface="Arial" pitchFamily="34" charset="0"/>
                <a:cs typeface="Arial"/>
              </a:rPr>
              <a:t>Radioisotopes &amp; Non-Radioisotope Techniques &amp; Facilities</a:t>
            </a:r>
          </a:p>
          <a:p>
            <a:pPr defTabSz="609585" fontAlgn="base">
              <a:spcAft>
                <a:spcPct val="0"/>
              </a:spcAft>
            </a:pPr>
            <a:r>
              <a:rPr lang="en-US" sz="1600" dirty="0">
                <a:solidFill>
                  <a:srgbClr val="FF0000"/>
                </a:solidFill>
                <a:latin typeface="Arial" pitchFamily="34" charset="0"/>
                <a:cs typeface="Arial"/>
              </a:rPr>
              <a:t>MRPT, RPT, DSCT, CT, NGD, ECT, Optical Probes, Mass Transfer, Heat Transfer, Gas Dynamics &amp; RTD, Particle/liquid RTD, Conductivity probes, Hot Wire, Room conditions multiphase flow facilities, High pressure and temperature multiphase flow facilities, Kinetics measurement facilities, Mini-Micro reactors, Online measurements, Analytical equipment, etc.</a:t>
            </a:r>
          </a:p>
        </p:txBody>
      </p:sp>
      <p:sp>
        <p:nvSpPr>
          <p:cNvPr id="289823" name="Text Box 48"/>
          <p:cNvSpPr txBox="1">
            <a:spLocks noChangeArrowheads="1"/>
          </p:cNvSpPr>
          <p:nvPr/>
        </p:nvSpPr>
        <p:spPr bwMode="auto">
          <a:xfrm>
            <a:off x="7213600" y="1731434"/>
            <a:ext cx="4978400" cy="2062103"/>
          </a:xfrm>
          <a:prstGeom prst="rect">
            <a:avLst/>
          </a:prstGeom>
          <a:noFill/>
          <a:ln w="9525">
            <a:noFill/>
            <a:miter lim="800000"/>
            <a:headEnd/>
            <a:tailEnd/>
          </a:ln>
        </p:spPr>
        <p:txBody>
          <a:bodyPr>
            <a:spAutoFit/>
          </a:bodyPr>
          <a:lstStyle/>
          <a:p>
            <a:pPr defTabSz="609585" fontAlgn="base">
              <a:spcBef>
                <a:spcPct val="50000"/>
              </a:spcBef>
              <a:spcAft>
                <a:spcPct val="0"/>
              </a:spcAft>
            </a:pPr>
            <a:r>
              <a:rPr lang="en-US" sz="1600" dirty="0">
                <a:solidFill>
                  <a:srgbClr val="006600"/>
                </a:solidFill>
                <a:latin typeface="Arial" pitchFamily="34" charset="0"/>
                <a:cs typeface="Arial"/>
              </a:rPr>
              <a:t>Multi-Scale Modeling &amp; Quantification of Kinetic-transport Interactions</a:t>
            </a:r>
          </a:p>
          <a:p>
            <a:pPr defTabSz="609585" fontAlgn="base">
              <a:spcBef>
                <a:spcPct val="50000"/>
              </a:spcBef>
              <a:spcAft>
                <a:spcPct val="0"/>
              </a:spcAft>
            </a:pPr>
            <a:r>
              <a:rPr lang="en-US" sz="1600" dirty="0">
                <a:solidFill>
                  <a:srgbClr val="FF0000"/>
                </a:solidFill>
                <a:latin typeface="Arial" pitchFamily="34" charset="0"/>
                <a:cs typeface="Arial"/>
              </a:rPr>
              <a:t>Mechanistic  Reactor Scale Models, Apparent and Intrinsic Kinetic Models, ANN, CFD and Closures Evaluation and Validation, Integration of Mechanistic models and CFD, etc.</a:t>
            </a:r>
          </a:p>
          <a:p>
            <a:pPr defTabSz="609585" fontAlgn="base">
              <a:spcBef>
                <a:spcPct val="50000"/>
              </a:spcBef>
              <a:spcAft>
                <a:spcPct val="0"/>
              </a:spcAft>
            </a:pPr>
            <a:endParaRPr lang="en-US" sz="1600" dirty="0">
              <a:solidFill>
                <a:srgbClr val="FF0000"/>
              </a:solidFill>
              <a:latin typeface="Arial" pitchFamily="34" charset="0"/>
              <a:cs typeface="Arial"/>
            </a:endParaRPr>
          </a:p>
        </p:txBody>
      </p:sp>
      <p:sp>
        <p:nvSpPr>
          <p:cNvPr id="289824" name="Line 57"/>
          <p:cNvSpPr>
            <a:spLocks noChangeShapeType="1"/>
          </p:cNvSpPr>
          <p:nvPr/>
        </p:nvSpPr>
        <p:spPr bwMode="auto">
          <a:xfrm>
            <a:off x="2336800" y="3860800"/>
            <a:ext cx="3454400" cy="0"/>
          </a:xfrm>
          <a:prstGeom prst="line">
            <a:avLst/>
          </a:prstGeom>
          <a:noFill/>
          <a:ln w="9525">
            <a:solidFill>
              <a:schemeClr val="tx1"/>
            </a:solidFill>
            <a:round/>
            <a:headEnd type="triangle" w="med" len="med"/>
            <a:tailEnd type="triangle" w="med" len="med"/>
          </a:ln>
        </p:spPr>
        <p:txBody>
          <a:bodyP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9825" name="Line 58"/>
          <p:cNvSpPr>
            <a:spLocks noChangeShapeType="1"/>
          </p:cNvSpPr>
          <p:nvPr/>
        </p:nvSpPr>
        <p:spPr bwMode="auto">
          <a:xfrm>
            <a:off x="9753600" y="3352800"/>
            <a:ext cx="0" cy="812800"/>
          </a:xfrm>
          <a:prstGeom prst="line">
            <a:avLst/>
          </a:prstGeom>
          <a:noFill/>
          <a:ln w="9525">
            <a:solidFill>
              <a:schemeClr val="tx1"/>
            </a:solidFill>
            <a:round/>
            <a:headEnd type="triangle" w="med" len="med"/>
            <a:tailEnd type="triangle" w="med" len="med"/>
          </a:ln>
        </p:spPr>
        <p:txBody>
          <a:bodyP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9826" name="Line 59"/>
          <p:cNvSpPr>
            <a:spLocks noChangeShapeType="1"/>
          </p:cNvSpPr>
          <p:nvPr/>
        </p:nvSpPr>
        <p:spPr bwMode="auto">
          <a:xfrm>
            <a:off x="9753600" y="3759200"/>
            <a:ext cx="0" cy="0"/>
          </a:xfrm>
          <a:prstGeom prst="line">
            <a:avLst/>
          </a:prstGeom>
          <a:noFill/>
          <a:ln w="9525">
            <a:solidFill>
              <a:schemeClr val="tx1"/>
            </a:solidFill>
            <a:round/>
            <a:headEnd/>
            <a:tailEnd type="triangle" w="med" len="med"/>
          </a:ln>
        </p:spPr>
        <p:txBody>
          <a:bodyP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9827" name="Line 63"/>
          <p:cNvSpPr>
            <a:spLocks noChangeShapeType="1"/>
          </p:cNvSpPr>
          <p:nvPr/>
        </p:nvSpPr>
        <p:spPr bwMode="auto">
          <a:xfrm flipH="1">
            <a:off x="5791200" y="3860800"/>
            <a:ext cx="3962400" cy="0"/>
          </a:xfrm>
          <a:prstGeom prst="line">
            <a:avLst/>
          </a:prstGeom>
          <a:noFill/>
          <a:ln w="9525">
            <a:solidFill>
              <a:schemeClr val="tx1"/>
            </a:solidFill>
            <a:round/>
            <a:headEnd type="triangle" w="med" len="med"/>
            <a:tailEnd type="triangle" w="med" len="med"/>
          </a:ln>
        </p:spPr>
        <p:txBody>
          <a:bodyP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9828" name="Line 64"/>
          <p:cNvSpPr>
            <a:spLocks noChangeShapeType="1"/>
          </p:cNvSpPr>
          <p:nvPr/>
        </p:nvSpPr>
        <p:spPr bwMode="auto">
          <a:xfrm>
            <a:off x="2336800" y="3657600"/>
            <a:ext cx="0" cy="406400"/>
          </a:xfrm>
          <a:prstGeom prst="line">
            <a:avLst/>
          </a:prstGeom>
          <a:noFill/>
          <a:ln w="9525">
            <a:solidFill>
              <a:schemeClr val="tx1"/>
            </a:solidFill>
            <a:round/>
            <a:headEnd type="triangle" w="med" len="med"/>
            <a:tailEnd type="triangle" w="med" len="med"/>
          </a:ln>
        </p:spPr>
        <p:txBody>
          <a:bodyP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9829" name="Line 65"/>
          <p:cNvSpPr>
            <a:spLocks noChangeShapeType="1"/>
          </p:cNvSpPr>
          <p:nvPr/>
        </p:nvSpPr>
        <p:spPr bwMode="auto">
          <a:xfrm>
            <a:off x="5791200" y="3860800"/>
            <a:ext cx="0" cy="406400"/>
          </a:xfrm>
          <a:prstGeom prst="line">
            <a:avLst/>
          </a:prstGeom>
          <a:noFill/>
          <a:ln w="9525">
            <a:solidFill>
              <a:schemeClr val="tx1"/>
            </a:solidFill>
            <a:round/>
            <a:headEnd type="triangle" w="med" len="med"/>
            <a:tailEnd type="triangle" w="med" len="med"/>
          </a:ln>
        </p:spPr>
        <p:txBody>
          <a:bodyP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9830" name="Line 66"/>
          <p:cNvSpPr>
            <a:spLocks noChangeShapeType="1"/>
          </p:cNvSpPr>
          <p:nvPr/>
        </p:nvSpPr>
        <p:spPr bwMode="auto">
          <a:xfrm flipH="1">
            <a:off x="3860800" y="4267200"/>
            <a:ext cx="1930400" cy="0"/>
          </a:xfrm>
          <a:prstGeom prst="line">
            <a:avLst/>
          </a:prstGeom>
          <a:noFill/>
          <a:ln w="9525">
            <a:solidFill>
              <a:schemeClr val="tx1"/>
            </a:solidFill>
            <a:round/>
            <a:headEnd type="triangle" w="med" len="med"/>
            <a:tailEnd type="triangle" w="med" len="med"/>
          </a:ln>
        </p:spPr>
        <p:txBody>
          <a:bodyP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9831" name="Line 74"/>
          <p:cNvSpPr>
            <a:spLocks noChangeShapeType="1"/>
          </p:cNvSpPr>
          <p:nvPr/>
        </p:nvSpPr>
        <p:spPr bwMode="auto">
          <a:xfrm>
            <a:off x="5791200" y="4267200"/>
            <a:ext cx="1727200" cy="0"/>
          </a:xfrm>
          <a:prstGeom prst="line">
            <a:avLst/>
          </a:prstGeom>
          <a:noFill/>
          <a:ln w="9525">
            <a:solidFill>
              <a:schemeClr val="tx1"/>
            </a:solidFill>
            <a:round/>
            <a:headEnd type="triangle" w="med" len="med"/>
            <a:tailEnd type="triangle" w="med" len="med"/>
          </a:ln>
        </p:spPr>
        <p:txBody>
          <a:bodyP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289832" name="TextBox 45"/>
          <p:cNvSpPr txBox="1">
            <a:spLocks noChangeArrowheads="1"/>
          </p:cNvSpPr>
          <p:nvPr/>
        </p:nvSpPr>
        <p:spPr bwMode="auto">
          <a:xfrm>
            <a:off x="2613045" y="1464353"/>
            <a:ext cx="7620000" cy="338554"/>
          </a:xfrm>
          <a:prstGeom prst="rect">
            <a:avLst/>
          </a:prstGeom>
          <a:noFill/>
          <a:ln w="9525">
            <a:noFill/>
            <a:miter lim="800000"/>
            <a:headEnd/>
            <a:tailEnd/>
          </a:ln>
        </p:spPr>
        <p:txBody>
          <a:bodyPr>
            <a:spAutoFit/>
          </a:bodyPr>
          <a:lstStyle/>
          <a:p>
            <a:pPr algn="ctr" defTabSz="609585" fontAlgn="base">
              <a:spcBef>
                <a:spcPct val="0"/>
              </a:spcBef>
              <a:spcAft>
                <a:spcPct val="0"/>
              </a:spcAft>
            </a:pPr>
            <a:r>
              <a:rPr lang="en-US" sz="1600" b="1" dirty="0">
                <a:solidFill>
                  <a:srgbClr val="990000"/>
                </a:solidFill>
                <a:latin typeface="Arial" pitchFamily="34" charset="0"/>
                <a:cs typeface="Arial"/>
              </a:rPr>
              <a:t>Professor M. Al-</a:t>
            </a:r>
            <a:r>
              <a:rPr lang="en-US" sz="1600" b="1" dirty="0" err="1">
                <a:solidFill>
                  <a:srgbClr val="990000"/>
                </a:solidFill>
                <a:latin typeface="Arial" pitchFamily="34" charset="0"/>
                <a:cs typeface="Arial"/>
              </a:rPr>
              <a:t>Dahhan</a:t>
            </a:r>
            <a:endParaRPr lang="en-US" sz="1600" b="1" dirty="0">
              <a:solidFill>
                <a:srgbClr val="990000"/>
              </a:solidFill>
              <a:latin typeface="Arial" pitchFamily="34" charset="0"/>
              <a:cs typeface="Arial"/>
            </a:endParaRPr>
          </a:p>
        </p:txBody>
      </p:sp>
      <p:cxnSp>
        <p:nvCxnSpPr>
          <p:cNvPr id="50" name="Straight Arrow Connector 49"/>
          <p:cNvCxnSpPr>
            <a:endCxn id="289822" idx="0"/>
          </p:cNvCxnSpPr>
          <p:nvPr/>
        </p:nvCxnSpPr>
        <p:spPr>
          <a:xfrm flipH="1">
            <a:off x="3556000" y="1506757"/>
            <a:ext cx="812801" cy="24161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52" name="Straight Arrow Connector 51"/>
          <p:cNvCxnSpPr/>
          <p:nvPr/>
        </p:nvCxnSpPr>
        <p:spPr>
          <a:xfrm>
            <a:off x="8073901" y="1527386"/>
            <a:ext cx="844468" cy="229194"/>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43" name="TextBox 42"/>
          <p:cNvSpPr txBox="1"/>
          <p:nvPr/>
        </p:nvSpPr>
        <p:spPr>
          <a:xfrm>
            <a:off x="577932" y="897055"/>
            <a:ext cx="11379200" cy="430887"/>
          </a:xfrm>
          <a:prstGeom prst="rect">
            <a:avLst/>
          </a:prstGeom>
          <a:noFill/>
        </p:spPr>
        <p:txBody>
          <a:bodyPr wrap="square" rtlCol="0">
            <a:spAutoFit/>
          </a:bodyPr>
          <a:lstStyle/>
          <a:p>
            <a:pPr algn="ctr" defTabSz="1219170" fontAlgn="base">
              <a:spcBef>
                <a:spcPct val="0"/>
              </a:spcBef>
              <a:spcAft>
                <a:spcPct val="0"/>
              </a:spcAft>
            </a:pPr>
            <a:r>
              <a:rPr lang="en-US" b="1" dirty="0">
                <a:solidFill>
                  <a:srgbClr val="008000"/>
                </a:solidFill>
                <a:latin typeface="Arial" pitchFamily="34" charset="0"/>
                <a:cs typeface="Arial"/>
              </a:rPr>
              <a:t>Multiphase Flows &amp; Reactors  Engineering &amp; Education Laboratory </a:t>
            </a:r>
            <a:r>
              <a:rPr lang="en-US" sz="2200" b="1" dirty="0">
                <a:solidFill>
                  <a:srgbClr val="008000"/>
                </a:solidFill>
                <a:latin typeface="Arial" pitchFamily="34" charset="0"/>
                <a:cs typeface="Arial"/>
              </a:rPr>
              <a:t>(</a:t>
            </a:r>
            <a:r>
              <a:rPr lang="en-US" sz="2200" b="1" dirty="0" err="1">
                <a:solidFill>
                  <a:srgbClr val="008000"/>
                </a:solidFill>
                <a:latin typeface="Arial" pitchFamily="34" charset="0"/>
                <a:cs typeface="Arial"/>
              </a:rPr>
              <a:t>mFReel</a:t>
            </a:r>
            <a:r>
              <a:rPr lang="en-US" sz="2200" b="1" dirty="0">
                <a:solidFill>
                  <a:srgbClr val="008000"/>
                </a:solidFill>
                <a:latin typeface="Arial" pitchFamily="34" charset="0"/>
                <a:cs typeface="Arial"/>
              </a:rPr>
              <a:t>)</a:t>
            </a:r>
          </a:p>
        </p:txBody>
      </p:sp>
      <p:sp>
        <p:nvSpPr>
          <p:cNvPr id="44" name="TextBox 43"/>
          <p:cNvSpPr txBox="1"/>
          <p:nvPr/>
        </p:nvSpPr>
        <p:spPr>
          <a:xfrm>
            <a:off x="3519140" y="1214826"/>
            <a:ext cx="6156882" cy="338554"/>
          </a:xfrm>
          <a:prstGeom prst="rect">
            <a:avLst/>
          </a:prstGeom>
          <a:noFill/>
        </p:spPr>
        <p:txBody>
          <a:bodyPr wrap="square" rtlCol="0">
            <a:spAutoFit/>
          </a:bodyPr>
          <a:lstStyle/>
          <a:p>
            <a:pPr defTabSz="1219170" fontAlgn="base">
              <a:spcBef>
                <a:spcPct val="0"/>
              </a:spcBef>
              <a:spcAft>
                <a:spcPct val="0"/>
              </a:spcAft>
            </a:pPr>
            <a:r>
              <a:rPr lang="en-US" sz="1600" b="1" dirty="0">
                <a:solidFill>
                  <a:srgbClr val="008000"/>
                </a:solidFill>
                <a:latin typeface="Arial" pitchFamily="34" charset="0"/>
                <a:cs typeface="Arial"/>
              </a:rPr>
              <a:t>Sustainable Energy, Water, Products &amp; Environment</a:t>
            </a:r>
            <a:endParaRPr lang="en-US" sz="2400" dirty="0">
              <a:solidFill>
                <a:srgbClr val="000000"/>
              </a:solidFill>
              <a:latin typeface="Arial" pitchFamily="34" charset="0"/>
              <a:cs typeface="Arial"/>
            </a:endParaRPr>
          </a:p>
        </p:txBody>
      </p:sp>
      <p:sp>
        <p:nvSpPr>
          <p:cNvPr id="45" name="Rectangle 7">
            <a:extLst>
              <a:ext uri="{FF2B5EF4-FFF2-40B4-BE49-F238E27FC236}">
                <a16:creationId xmlns:a16="http://schemas.microsoft.com/office/drawing/2014/main" id="{4A4EA34A-B387-45E9-BE84-E3D0AA9D9A71}"/>
              </a:ext>
            </a:extLst>
          </p:cNvPr>
          <p:cNvSpPr>
            <a:spLocks noChangeArrowheads="1"/>
          </p:cNvSpPr>
          <p:nvPr/>
        </p:nvSpPr>
        <p:spPr bwMode="auto">
          <a:xfrm>
            <a:off x="711201" y="7522756"/>
            <a:ext cx="1901844" cy="410241"/>
          </a:xfrm>
          <a:prstGeom prst="rect">
            <a:avLst/>
          </a:prstGeom>
          <a:noFill/>
          <a:ln w="9525">
            <a:noFill/>
            <a:miter lim="800000"/>
            <a:headEnd/>
            <a:tailEnd/>
          </a:ln>
        </p:spPr>
        <p:txBody>
          <a:bodyPr wrap="square" lIns="0" tIns="0" rIns="0" bIns="0">
            <a:spAutoFit/>
          </a:bodyPr>
          <a:lstStyle/>
          <a:p>
            <a:pPr defTabSz="609585" fontAlgn="base">
              <a:spcBef>
                <a:spcPct val="0"/>
              </a:spcBef>
              <a:spcAft>
                <a:spcPct val="0"/>
              </a:spcAft>
            </a:pPr>
            <a:r>
              <a:rPr lang="en-US" sz="1333" b="1" dirty="0">
                <a:solidFill>
                  <a:srgbClr val="006600"/>
                </a:solidFill>
                <a:latin typeface="Palatino" pitchFamily="18" charset="0"/>
                <a:cs typeface="Arial" pitchFamily="34" charset="0"/>
              </a:rPr>
              <a:t>Sustainable Construction Materials</a:t>
            </a:r>
            <a:endParaRPr lang="en-US" sz="1333" b="1" dirty="0">
              <a:solidFill>
                <a:srgbClr val="006600"/>
              </a:solidFill>
              <a:latin typeface="Palatino" pitchFamily="18" charset="0"/>
              <a:cs typeface="Arial"/>
            </a:endParaRPr>
          </a:p>
        </p:txBody>
      </p:sp>
    </p:spTree>
    <p:extLst>
      <p:ext uri="{BB962C8B-B14F-4D97-AF65-F5344CB8AC3E}">
        <p14:creationId xmlns:p14="http://schemas.microsoft.com/office/powerpoint/2010/main" val="360480779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7" name="Text Box 26"/>
          <p:cNvSpPr txBox="1">
            <a:spLocks noChangeArrowheads="1"/>
          </p:cNvSpPr>
          <p:nvPr/>
        </p:nvSpPr>
        <p:spPr bwMode="auto">
          <a:xfrm>
            <a:off x="1625600" y="4064001"/>
            <a:ext cx="2336800" cy="420564"/>
          </a:xfrm>
          <a:prstGeom prst="rect">
            <a:avLst/>
          </a:prstGeom>
          <a:noFill/>
          <a:ln w="9525">
            <a:noFill/>
            <a:miter lim="800000"/>
            <a:headEnd/>
            <a:tailEnd/>
          </a:ln>
        </p:spPr>
        <p:txBody>
          <a:bodyPr wrap="square">
            <a:spAutoFit/>
          </a:bodyPr>
          <a:lstStyle/>
          <a:p>
            <a:pPr defTabSz="1219170" fontAlgn="base">
              <a:spcBef>
                <a:spcPct val="50000"/>
              </a:spcBef>
              <a:spcAft>
                <a:spcPct val="0"/>
              </a:spcAft>
            </a:pPr>
            <a:r>
              <a:rPr lang="en-US" sz="2133" b="1" dirty="0">
                <a:solidFill>
                  <a:srgbClr val="006600"/>
                </a:solidFill>
                <a:latin typeface="Arial" pitchFamily="34" charset="0"/>
                <a:cs typeface="Arial"/>
              </a:rPr>
              <a:t>Nuclear Energy</a:t>
            </a:r>
          </a:p>
        </p:txBody>
      </p:sp>
      <p:sp>
        <p:nvSpPr>
          <p:cNvPr id="6158" name="Text Box 27"/>
          <p:cNvSpPr txBox="1">
            <a:spLocks noChangeArrowheads="1"/>
          </p:cNvSpPr>
          <p:nvPr/>
        </p:nvSpPr>
        <p:spPr bwMode="auto">
          <a:xfrm>
            <a:off x="7518400" y="4064001"/>
            <a:ext cx="3149600" cy="420564"/>
          </a:xfrm>
          <a:prstGeom prst="rect">
            <a:avLst/>
          </a:prstGeom>
          <a:noFill/>
          <a:ln w="9525">
            <a:noFill/>
            <a:miter lim="800000"/>
            <a:headEnd/>
            <a:tailEnd/>
          </a:ln>
        </p:spPr>
        <p:txBody>
          <a:bodyPr wrap="square">
            <a:spAutoFit/>
          </a:bodyPr>
          <a:lstStyle/>
          <a:p>
            <a:pPr defTabSz="1219170" fontAlgn="base">
              <a:spcBef>
                <a:spcPct val="50000"/>
              </a:spcBef>
              <a:spcAft>
                <a:spcPct val="0"/>
              </a:spcAft>
            </a:pPr>
            <a:r>
              <a:rPr lang="en-US" sz="2133" b="1" dirty="0">
                <a:solidFill>
                  <a:srgbClr val="006600"/>
                </a:solidFill>
                <a:latin typeface="Arial" pitchFamily="34" charset="0"/>
                <a:cs typeface="Arial"/>
              </a:rPr>
              <a:t>Thermal-Hydraulic</a:t>
            </a:r>
          </a:p>
        </p:txBody>
      </p:sp>
      <p:sp>
        <p:nvSpPr>
          <p:cNvPr id="6162" name="Text Box 44"/>
          <p:cNvSpPr txBox="1">
            <a:spLocks noChangeArrowheads="1"/>
          </p:cNvSpPr>
          <p:nvPr/>
        </p:nvSpPr>
        <p:spPr bwMode="auto">
          <a:xfrm>
            <a:off x="1524000" y="1320801"/>
            <a:ext cx="4572000" cy="461665"/>
          </a:xfrm>
          <a:prstGeom prst="rect">
            <a:avLst/>
          </a:prstGeom>
          <a:noFill/>
          <a:ln w="9525">
            <a:noFill/>
            <a:miter lim="800000"/>
            <a:headEnd/>
            <a:tailEnd/>
          </a:ln>
        </p:spPr>
        <p:txBody>
          <a:bodyPr>
            <a:spAutoFit/>
          </a:bodyPr>
          <a:lstStyle/>
          <a:p>
            <a:pPr defTabSz="1219170" fontAlgn="base">
              <a:spcBef>
                <a:spcPct val="50000"/>
              </a:spcBef>
              <a:spcAft>
                <a:spcPct val="0"/>
              </a:spcAft>
            </a:pPr>
            <a:endParaRPr lang="en-US" sz="2400">
              <a:solidFill>
                <a:srgbClr val="000000"/>
              </a:solidFill>
              <a:latin typeface="Arial" pitchFamily="34" charset="0"/>
              <a:cs typeface="Arial"/>
            </a:endParaRPr>
          </a:p>
        </p:txBody>
      </p:sp>
      <p:sp>
        <p:nvSpPr>
          <p:cNvPr id="6163" name="Text Box 45"/>
          <p:cNvSpPr txBox="1">
            <a:spLocks noChangeArrowheads="1"/>
          </p:cNvSpPr>
          <p:nvPr/>
        </p:nvSpPr>
        <p:spPr bwMode="auto">
          <a:xfrm>
            <a:off x="101600" y="1748368"/>
            <a:ext cx="6908800" cy="1938992"/>
          </a:xfrm>
          <a:prstGeom prst="rect">
            <a:avLst/>
          </a:prstGeom>
          <a:noFill/>
          <a:ln w="9525">
            <a:noFill/>
            <a:miter lim="800000"/>
            <a:headEnd/>
            <a:tailEnd/>
          </a:ln>
        </p:spPr>
        <p:txBody>
          <a:bodyPr>
            <a:spAutoFit/>
          </a:bodyPr>
          <a:lstStyle/>
          <a:p>
            <a:pPr defTabSz="1219170" fontAlgn="base">
              <a:spcBef>
                <a:spcPct val="50000"/>
              </a:spcBef>
              <a:spcAft>
                <a:spcPct val="0"/>
              </a:spcAft>
            </a:pPr>
            <a:r>
              <a:rPr lang="en-US" sz="1600" b="1" dirty="0">
                <a:solidFill>
                  <a:srgbClr val="006600"/>
                </a:solidFill>
                <a:latin typeface="Arial" pitchFamily="34" charset="0"/>
                <a:cs typeface="Arial"/>
              </a:rPr>
              <a:t>Development &amp; Implementation of Advanced Techniques and Facilities</a:t>
            </a:r>
          </a:p>
          <a:p>
            <a:pPr defTabSz="1219170" fontAlgn="base">
              <a:spcBef>
                <a:spcPct val="50000"/>
              </a:spcBef>
              <a:spcAft>
                <a:spcPct val="0"/>
              </a:spcAft>
            </a:pPr>
            <a:r>
              <a:rPr lang="en-US" sz="1600" dirty="0">
                <a:solidFill>
                  <a:srgbClr val="FF0000"/>
                </a:solidFill>
                <a:latin typeface="Arial" pitchFamily="34" charset="0"/>
                <a:cs typeface="Arial"/>
              </a:rPr>
              <a:t>MRPT, RPT, DSCT, CT, NGD, ECT, Optical Probes, Mass Transfer, Heat Transfer, Gas Dynamics &amp; RTD, Particle/liquid RTD, Conductivity probes, multiphase flow facilities, High pressure and temperature multiphase flow facilities, Kinetics measurement facilities, Mini-Micro reactors, Online measurements, Analytical equipment, etc.</a:t>
            </a:r>
          </a:p>
        </p:txBody>
      </p:sp>
      <p:sp>
        <p:nvSpPr>
          <p:cNvPr id="6164" name="Text Box 48"/>
          <p:cNvSpPr txBox="1">
            <a:spLocks noChangeArrowheads="1"/>
          </p:cNvSpPr>
          <p:nvPr/>
        </p:nvSpPr>
        <p:spPr bwMode="auto">
          <a:xfrm>
            <a:off x="7213600" y="1731434"/>
            <a:ext cx="4978400" cy="2062103"/>
          </a:xfrm>
          <a:prstGeom prst="rect">
            <a:avLst/>
          </a:prstGeom>
          <a:noFill/>
          <a:ln w="9525">
            <a:noFill/>
            <a:miter lim="800000"/>
            <a:headEnd/>
            <a:tailEnd/>
          </a:ln>
        </p:spPr>
        <p:txBody>
          <a:bodyPr>
            <a:spAutoFit/>
          </a:bodyPr>
          <a:lstStyle/>
          <a:p>
            <a:pPr defTabSz="1219170" fontAlgn="base">
              <a:spcBef>
                <a:spcPct val="50000"/>
              </a:spcBef>
              <a:spcAft>
                <a:spcPct val="0"/>
              </a:spcAft>
            </a:pPr>
            <a:r>
              <a:rPr lang="en-US" sz="1600" b="1" dirty="0">
                <a:solidFill>
                  <a:srgbClr val="006600"/>
                </a:solidFill>
                <a:latin typeface="Arial" pitchFamily="34" charset="0"/>
                <a:cs typeface="Arial"/>
              </a:rPr>
              <a:t>Multi-Scale Modeling &amp; Quantification of transports and  Kinetic Interactions</a:t>
            </a:r>
          </a:p>
          <a:p>
            <a:pPr defTabSz="1219170" fontAlgn="base">
              <a:spcBef>
                <a:spcPct val="50000"/>
              </a:spcBef>
              <a:spcAft>
                <a:spcPct val="0"/>
              </a:spcAft>
            </a:pPr>
            <a:r>
              <a:rPr lang="en-US" sz="1600" dirty="0">
                <a:solidFill>
                  <a:srgbClr val="FF0000"/>
                </a:solidFill>
                <a:latin typeface="Arial" pitchFamily="34" charset="0"/>
                <a:cs typeface="Arial"/>
              </a:rPr>
              <a:t>Mechanistic  Reactor Scale Models, Apparent and Intrinsic Kinetic Models, ANN, CFD and Closures Evaluation and Validation, Integration of Mechanistic models and CFD, optimization, etc.</a:t>
            </a:r>
          </a:p>
          <a:p>
            <a:pPr defTabSz="1219170" fontAlgn="base">
              <a:spcBef>
                <a:spcPct val="50000"/>
              </a:spcBef>
              <a:spcAft>
                <a:spcPct val="0"/>
              </a:spcAft>
            </a:pPr>
            <a:endParaRPr lang="en-US" sz="1600" dirty="0">
              <a:solidFill>
                <a:srgbClr val="FF0000"/>
              </a:solidFill>
              <a:latin typeface="Arial" pitchFamily="34" charset="0"/>
              <a:cs typeface="Arial"/>
            </a:endParaRPr>
          </a:p>
        </p:txBody>
      </p:sp>
      <p:sp>
        <p:nvSpPr>
          <p:cNvPr id="6165" name="Line 57"/>
          <p:cNvSpPr>
            <a:spLocks noChangeShapeType="1"/>
          </p:cNvSpPr>
          <p:nvPr/>
        </p:nvSpPr>
        <p:spPr bwMode="auto">
          <a:xfrm>
            <a:off x="2336800" y="3860800"/>
            <a:ext cx="3454400" cy="0"/>
          </a:xfrm>
          <a:prstGeom prst="line">
            <a:avLst/>
          </a:prstGeom>
          <a:noFill/>
          <a:ln w="9525">
            <a:solidFill>
              <a:schemeClr val="tx1"/>
            </a:solidFill>
            <a:round/>
            <a:headEnd type="triangle" w="med" len="med"/>
            <a:tailEnd type="triangle" w="med" len="med"/>
          </a:ln>
        </p:spPr>
        <p:txBody>
          <a:bodyP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6166" name="Line 58"/>
          <p:cNvSpPr>
            <a:spLocks noChangeShapeType="1"/>
          </p:cNvSpPr>
          <p:nvPr/>
        </p:nvSpPr>
        <p:spPr bwMode="auto">
          <a:xfrm>
            <a:off x="9753600" y="3352800"/>
            <a:ext cx="0" cy="812800"/>
          </a:xfrm>
          <a:prstGeom prst="line">
            <a:avLst/>
          </a:prstGeom>
          <a:noFill/>
          <a:ln w="9525">
            <a:solidFill>
              <a:schemeClr val="tx1"/>
            </a:solidFill>
            <a:round/>
            <a:headEnd type="triangle" w="med" len="med"/>
            <a:tailEnd type="triangle" w="med" len="med"/>
          </a:ln>
        </p:spPr>
        <p:txBody>
          <a:bodyP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6167" name="Line 59"/>
          <p:cNvSpPr>
            <a:spLocks noChangeShapeType="1"/>
          </p:cNvSpPr>
          <p:nvPr/>
        </p:nvSpPr>
        <p:spPr bwMode="auto">
          <a:xfrm>
            <a:off x="9753600" y="3759200"/>
            <a:ext cx="0" cy="0"/>
          </a:xfrm>
          <a:prstGeom prst="line">
            <a:avLst/>
          </a:prstGeom>
          <a:noFill/>
          <a:ln w="9525">
            <a:solidFill>
              <a:schemeClr val="tx1"/>
            </a:solidFill>
            <a:round/>
            <a:headEnd/>
            <a:tailEnd type="triangle" w="med" len="med"/>
          </a:ln>
        </p:spPr>
        <p:txBody>
          <a:bodyP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6168" name="Line 63"/>
          <p:cNvSpPr>
            <a:spLocks noChangeShapeType="1"/>
          </p:cNvSpPr>
          <p:nvPr/>
        </p:nvSpPr>
        <p:spPr bwMode="auto">
          <a:xfrm flipH="1">
            <a:off x="5791200" y="3860800"/>
            <a:ext cx="3962400" cy="0"/>
          </a:xfrm>
          <a:prstGeom prst="line">
            <a:avLst/>
          </a:prstGeom>
          <a:noFill/>
          <a:ln w="9525">
            <a:solidFill>
              <a:schemeClr val="tx1"/>
            </a:solidFill>
            <a:round/>
            <a:headEnd type="triangle" w="med" len="med"/>
            <a:tailEnd type="triangle" w="med" len="med"/>
          </a:ln>
        </p:spPr>
        <p:txBody>
          <a:bodyP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6169" name="Line 64"/>
          <p:cNvSpPr>
            <a:spLocks noChangeShapeType="1"/>
          </p:cNvSpPr>
          <p:nvPr/>
        </p:nvSpPr>
        <p:spPr bwMode="auto">
          <a:xfrm>
            <a:off x="2336800" y="3657600"/>
            <a:ext cx="0" cy="406400"/>
          </a:xfrm>
          <a:prstGeom prst="line">
            <a:avLst/>
          </a:prstGeom>
          <a:noFill/>
          <a:ln w="9525">
            <a:solidFill>
              <a:schemeClr val="tx1"/>
            </a:solidFill>
            <a:round/>
            <a:headEnd type="triangle" w="med" len="med"/>
            <a:tailEnd type="triangle" w="med" len="med"/>
          </a:ln>
        </p:spPr>
        <p:txBody>
          <a:bodyP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6170" name="Line 65"/>
          <p:cNvSpPr>
            <a:spLocks noChangeShapeType="1"/>
          </p:cNvSpPr>
          <p:nvPr/>
        </p:nvSpPr>
        <p:spPr bwMode="auto">
          <a:xfrm>
            <a:off x="5791200" y="3860800"/>
            <a:ext cx="0" cy="406400"/>
          </a:xfrm>
          <a:prstGeom prst="line">
            <a:avLst/>
          </a:prstGeom>
          <a:noFill/>
          <a:ln w="9525">
            <a:solidFill>
              <a:schemeClr val="tx1"/>
            </a:solidFill>
            <a:round/>
            <a:headEnd type="triangle" w="med" len="med"/>
            <a:tailEnd type="triangle" w="med" len="med"/>
          </a:ln>
        </p:spPr>
        <p:txBody>
          <a:bodyP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6171" name="Line 66"/>
          <p:cNvSpPr>
            <a:spLocks noChangeShapeType="1"/>
          </p:cNvSpPr>
          <p:nvPr/>
        </p:nvSpPr>
        <p:spPr bwMode="auto">
          <a:xfrm flipH="1">
            <a:off x="3860800" y="4267200"/>
            <a:ext cx="1930400" cy="0"/>
          </a:xfrm>
          <a:prstGeom prst="line">
            <a:avLst/>
          </a:prstGeom>
          <a:noFill/>
          <a:ln w="9525">
            <a:solidFill>
              <a:schemeClr val="tx1"/>
            </a:solidFill>
            <a:round/>
            <a:headEnd type="triangle" w="med" len="med"/>
            <a:tailEnd type="triangle" w="med" len="med"/>
          </a:ln>
        </p:spPr>
        <p:txBody>
          <a:bodyPr/>
          <a:lstStyle/>
          <a:p>
            <a:pPr defTabSz="1219170" fontAlgn="base">
              <a:spcBef>
                <a:spcPct val="0"/>
              </a:spcBef>
              <a:spcAft>
                <a:spcPct val="0"/>
              </a:spcAft>
            </a:pPr>
            <a:endParaRPr lang="en-US" sz="2400">
              <a:solidFill>
                <a:srgbClr val="000000"/>
              </a:solidFill>
              <a:latin typeface="Arial" pitchFamily="34" charset="0"/>
              <a:cs typeface="Arial"/>
            </a:endParaRPr>
          </a:p>
        </p:txBody>
      </p:sp>
      <p:sp>
        <p:nvSpPr>
          <p:cNvPr id="6172" name="Line 74"/>
          <p:cNvSpPr>
            <a:spLocks noChangeShapeType="1"/>
          </p:cNvSpPr>
          <p:nvPr/>
        </p:nvSpPr>
        <p:spPr bwMode="auto">
          <a:xfrm>
            <a:off x="5791200" y="4267200"/>
            <a:ext cx="1727200" cy="0"/>
          </a:xfrm>
          <a:prstGeom prst="line">
            <a:avLst/>
          </a:prstGeom>
          <a:noFill/>
          <a:ln w="9525">
            <a:solidFill>
              <a:schemeClr val="tx1"/>
            </a:solidFill>
            <a:round/>
            <a:headEnd type="triangle" w="med" len="med"/>
            <a:tailEnd type="triangle" w="med" len="med"/>
          </a:ln>
        </p:spPr>
        <p:txBody>
          <a:bodyPr/>
          <a:lstStyle/>
          <a:p>
            <a:pPr defTabSz="1219170" fontAlgn="base">
              <a:spcBef>
                <a:spcPct val="0"/>
              </a:spcBef>
              <a:spcAft>
                <a:spcPct val="0"/>
              </a:spcAft>
            </a:pPr>
            <a:endParaRPr lang="en-US" sz="2400">
              <a:solidFill>
                <a:srgbClr val="000000"/>
              </a:solidFill>
              <a:latin typeface="Arial" pitchFamily="34" charset="0"/>
              <a:cs typeface="Arial"/>
            </a:endParaRPr>
          </a:p>
        </p:txBody>
      </p:sp>
      <p:cxnSp>
        <p:nvCxnSpPr>
          <p:cNvPr id="50" name="Straight Arrow Connector 49"/>
          <p:cNvCxnSpPr/>
          <p:nvPr/>
        </p:nvCxnSpPr>
        <p:spPr>
          <a:xfrm rot="10800000" flipV="1">
            <a:off x="3657600" y="1625600"/>
            <a:ext cx="304800" cy="118533"/>
          </a:xfrm>
          <a:prstGeom prst="straightConnector1">
            <a:avLst/>
          </a:prstGeom>
          <a:ln>
            <a:solidFill>
              <a:srgbClr val="003366"/>
            </a:solidFill>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a:off x="8737600" y="1625600"/>
            <a:ext cx="304800" cy="118533"/>
          </a:xfrm>
          <a:prstGeom prst="straightConnector1">
            <a:avLst/>
          </a:prstGeom>
          <a:ln>
            <a:solidFill>
              <a:srgbClr val="003366"/>
            </a:solidFill>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01600" y="4470400"/>
            <a:ext cx="5013325" cy="1857175"/>
          </a:xfrm>
          <a:prstGeom prst="rect">
            <a:avLst/>
          </a:prstGeom>
          <a:noFill/>
        </p:spPr>
        <p:txBody>
          <a:bodyPr wrap="square" rtlCol="0">
            <a:spAutoFit/>
          </a:bodyPr>
          <a:lstStyle/>
          <a:p>
            <a:pPr defTabSz="1219170" fontAlgn="base">
              <a:spcBef>
                <a:spcPct val="0"/>
              </a:spcBef>
              <a:spcAft>
                <a:spcPct val="0"/>
              </a:spcAft>
            </a:pPr>
            <a:r>
              <a:rPr lang="en-US" sz="2133" b="1" dirty="0">
                <a:solidFill>
                  <a:srgbClr val="006600"/>
                </a:solidFill>
                <a:latin typeface="Arial" pitchFamily="34" charset="0"/>
                <a:cs typeface="Arial"/>
              </a:rPr>
              <a:t>4</a:t>
            </a:r>
            <a:r>
              <a:rPr lang="en-US" sz="2133" b="1" baseline="30000" dirty="0">
                <a:solidFill>
                  <a:srgbClr val="006600"/>
                </a:solidFill>
                <a:latin typeface="Arial" pitchFamily="34" charset="0"/>
                <a:cs typeface="Arial"/>
              </a:rPr>
              <a:t>th</a:t>
            </a:r>
            <a:r>
              <a:rPr lang="en-US" sz="2133" b="1" dirty="0">
                <a:solidFill>
                  <a:srgbClr val="006600"/>
                </a:solidFill>
                <a:latin typeface="Arial" pitchFamily="34" charset="0"/>
                <a:cs typeface="Arial"/>
              </a:rPr>
              <a:t> Generation Nuclear Energy</a:t>
            </a:r>
          </a:p>
          <a:p>
            <a:pPr marL="690016" indent="-380990" defTabSz="1219170" fontAlgn="base">
              <a:spcBef>
                <a:spcPct val="0"/>
              </a:spcBef>
              <a:spcAft>
                <a:spcPct val="0"/>
              </a:spcAft>
              <a:buFont typeface="Arial" pitchFamily="34" charset="0"/>
              <a:buChar char="•"/>
            </a:pPr>
            <a:r>
              <a:rPr lang="en-US" sz="1867" dirty="0">
                <a:solidFill>
                  <a:srgbClr val="006600"/>
                </a:solidFill>
                <a:latin typeface="Arial" pitchFamily="34" charset="0"/>
                <a:cs typeface="Arial"/>
              </a:rPr>
              <a:t>Pebble beds</a:t>
            </a:r>
          </a:p>
          <a:p>
            <a:pPr marL="690016" indent="-380990" defTabSz="1219170" fontAlgn="base">
              <a:spcBef>
                <a:spcPct val="0"/>
              </a:spcBef>
              <a:spcAft>
                <a:spcPct val="0"/>
              </a:spcAft>
              <a:buFont typeface="Arial" pitchFamily="34" charset="0"/>
              <a:buChar char="•"/>
            </a:pPr>
            <a:r>
              <a:rPr lang="en-US" sz="1867" dirty="0">
                <a:solidFill>
                  <a:srgbClr val="006600"/>
                </a:solidFill>
                <a:latin typeface="Arial" pitchFamily="34" charset="0"/>
                <a:cs typeface="Arial"/>
              </a:rPr>
              <a:t>Prismatic Beds</a:t>
            </a:r>
          </a:p>
          <a:p>
            <a:pPr marL="690016" indent="-380990" defTabSz="1219170" fontAlgn="base">
              <a:spcBef>
                <a:spcPct val="0"/>
              </a:spcBef>
              <a:spcAft>
                <a:spcPct val="0"/>
              </a:spcAft>
              <a:buFont typeface="Arial" pitchFamily="34" charset="0"/>
              <a:buChar char="•"/>
            </a:pPr>
            <a:r>
              <a:rPr lang="en-US" sz="1867" dirty="0">
                <a:solidFill>
                  <a:srgbClr val="006600"/>
                </a:solidFill>
                <a:latin typeface="Arial" pitchFamily="34" charset="0"/>
                <a:cs typeface="Arial"/>
              </a:rPr>
              <a:t>TRISO Nuclear Fuels</a:t>
            </a:r>
          </a:p>
          <a:p>
            <a:pPr marL="690016" indent="-380990" defTabSz="1219170" fontAlgn="base">
              <a:spcBef>
                <a:spcPct val="0"/>
              </a:spcBef>
              <a:spcAft>
                <a:spcPct val="0"/>
              </a:spcAft>
              <a:buFont typeface="Arial" pitchFamily="34" charset="0"/>
              <a:buChar char="•"/>
            </a:pPr>
            <a:r>
              <a:rPr lang="en-US" sz="1867" dirty="0">
                <a:solidFill>
                  <a:srgbClr val="006600"/>
                </a:solidFill>
                <a:latin typeface="Arial" pitchFamily="34" charset="0"/>
                <a:cs typeface="Arial"/>
              </a:rPr>
              <a:t>Micronuclear Reactors</a:t>
            </a:r>
          </a:p>
          <a:p>
            <a:pPr marL="690016" indent="-380990" defTabSz="1219170" fontAlgn="base">
              <a:spcBef>
                <a:spcPct val="0"/>
              </a:spcBef>
              <a:spcAft>
                <a:spcPct val="0"/>
              </a:spcAft>
              <a:buFont typeface="Arial" pitchFamily="34" charset="0"/>
              <a:buChar char="•"/>
            </a:pPr>
            <a:r>
              <a:rPr lang="en-US" sz="1867" dirty="0">
                <a:solidFill>
                  <a:srgbClr val="006600"/>
                </a:solidFill>
                <a:latin typeface="Arial" pitchFamily="34" charset="0"/>
                <a:cs typeface="Arial"/>
              </a:rPr>
              <a:t>Other Nuclear Reactor Cores</a:t>
            </a:r>
          </a:p>
        </p:txBody>
      </p:sp>
      <p:sp>
        <p:nvSpPr>
          <p:cNvPr id="46" name="TextBox 45"/>
          <p:cNvSpPr txBox="1"/>
          <p:nvPr/>
        </p:nvSpPr>
        <p:spPr>
          <a:xfrm>
            <a:off x="75474" y="6779992"/>
            <a:ext cx="5013325" cy="995209"/>
          </a:xfrm>
          <a:prstGeom prst="rect">
            <a:avLst/>
          </a:prstGeom>
          <a:noFill/>
        </p:spPr>
        <p:txBody>
          <a:bodyPr wrap="square" rtlCol="0">
            <a:spAutoFit/>
          </a:bodyPr>
          <a:lstStyle/>
          <a:p>
            <a:pPr defTabSz="1219170" fontAlgn="base">
              <a:spcBef>
                <a:spcPct val="0"/>
              </a:spcBef>
              <a:spcAft>
                <a:spcPct val="0"/>
              </a:spcAft>
            </a:pPr>
            <a:r>
              <a:rPr lang="en-US" sz="2133" b="1" dirty="0">
                <a:solidFill>
                  <a:srgbClr val="006600"/>
                </a:solidFill>
                <a:latin typeface="Arial" pitchFamily="34" charset="0"/>
                <a:cs typeface="Arial"/>
              </a:rPr>
              <a:t>3</a:t>
            </a:r>
            <a:r>
              <a:rPr lang="en-US" sz="2133" b="1" baseline="30000" dirty="0">
                <a:solidFill>
                  <a:srgbClr val="006600"/>
                </a:solidFill>
                <a:latin typeface="Arial" pitchFamily="34" charset="0"/>
                <a:cs typeface="Arial"/>
              </a:rPr>
              <a:t>th</a:t>
            </a:r>
            <a:r>
              <a:rPr lang="en-US" sz="2133" b="1" dirty="0">
                <a:solidFill>
                  <a:srgbClr val="006600"/>
                </a:solidFill>
                <a:latin typeface="Arial" pitchFamily="34" charset="0"/>
                <a:cs typeface="Arial"/>
              </a:rPr>
              <a:t> Generation Nuclear Energy - LWR</a:t>
            </a:r>
          </a:p>
          <a:p>
            <a:pPr marL="690016" indent="-380990" defTabSz="1219170" fontAlgn="base">
              <a:spcBef>
                <a:spcPct val="0"/>
              </a:spcBef>
              <a:spcAft>
                <a:spcPct val="0"/>
              </a:spcAft>
              <a:buFont typeface="Arial" pitchFamily="34" charset="0"/>
              <a:buChar char="•"/>
            </a:pPr>
            <a:r>
              <a:rPr lang="en-US" sz="1867" dirty="0">
                <a:solidFill>
                  <a:srgbClr val="006600"/>
                </a:solidFill>
                <a:latin typeface="Arial" pitchFamily="34" charset="0"/>
                <a:cs typeface="Arial"/>
              </a:rPr>
              <a:t>PWR</a:t>
            </a:r>
          </a:p>
          <a:p>
            <a:pPr marL="690016" indent="-380990" defTabSz="1219170" fontAlgn="base">
              <a:spcBef>
                <a:spcPct val="0"/>
              </a:spcBef>
              <a:spcAft>
                <a:spcPct val="0"/>
              </a:spcAft>
              <a:buFont typeface="Arial" pitchFamily="34" charset="0"/>
              <a:buChar char="•"/>
            </a:pPr>
            <a:r>
              <a:rPr lang="en-US" sz="1867" dirty="0">
                <a:solidFill>
                  <a:srgbClr val="006600"/>
                </a:solidFill>
                <a:latin typeface="Arial" pitchFamily="34" charset="0"/>
                <a:cs typeface="Arial"/>
              </a:rPr>
              <a:t>LWR</a:t>
            </a:r>
          </a:p>
        </p:txBody>
      </p:sp>
      <p:sp>
        <p:nvSpPr>
          <p:cNvPr id="47" name="TextBox 46"/>
          <p:cNvSpPr txBox="1"/>
          <p:nvPr/>
        </p:nvSpPr>
        <p:spPr>
          <a:xfrm>
            <a:off x="6873875" y="4470400"/>
            <a:ext cx="5013325" cy="1857175"/>
          </a:xfrm>
          <a:prstGeom prst="rect">
            <a:avLst/>
          </a:prstGeom>
          <a:noFill/>
        </p:spPr>
        <p:txBody>
          <a:bodyPr wrap="square" rtlCol="0">
            <a:spAutoFit/>
          </a:bodyPr>
          <a:lstStyle/>
          <a:p>
            <a:pPr defTabSz="1219170" fontAlgn="base">
              <a:spcBef>
                <a:spcPct val="0"/>
              </a:spcBef>
              <a:spcAft>
                <a:spcPct val="0"/>
              </a:spcAft>
            </a:pPr>
            <a:r>
              <a:rPr lang="en-US" sz="2133" b="1" dirty="0">
                <a:solidFill>
                  <a:srgbClr val="006600"/>
                </a:solidFill>
                <a:latin typeface="Arial" pitchFamily="34" charset="0"/>
                <a:cs typeface="Arial"/>
              </a:rPr>
              <a:t>4</a:t>
            </a:r>
            <a:r>
              <a:rPr lang="en-US" sz="2133" b="1" baseline="30000" dirty="0">
                <a:solidFill>
                  <a:srgbClr val="006600"/>
                </a:solidFill>
                <a:latin typeface="Arial" pitchFamily="34" charset="0"/>
                <a:cs typeface="Arial"/>
              </a:rPr>
              <a:t>th</a:t>
            </a:r>
            <a:r>
              <a:rPr lang="en-US" sz="2133" b="1" dirty="0">
                <a:solidFill>
                  <a:srgbClr val="006600"/>
                </a:solidFill>
                <a:latin typeface="Arial" pitchFamily="34" charset="0"/>
                <a:cs typeface="Arial"/>
              </a:rPr>
              <a:t> Generation Nuclear Energy</a:t>
            </a:r>
          </a:p>
          <a:p>
            <a:pPr marL="690016" indent="-380990" defTabSz="1219170" fontAlgn="base">
              <a:spcBef>
                <a:spcPct val="0"/>
              </a:spcBef>
              <a:spcAft>
                <a:spcPct val="0"/>
              </a:spcAft>
              <a:buFont typeface="Arial" pitchFamily="34" charset="0"/>
              <a:buChar char="•"/>
            </a:pPr>
            <a:r>
              <a:rPr lang="en-US" sz="1867" dirty="0">
                <a:solidFill>
                  <a:srgbClr val="006600"/>
                </a:solidFill>
                <a:latin typeface="Arial" pitchFamily="34" charset="0"/>
                <a:cs typeface="Arial"/>
              </a:rPr>
              <a:t>Solids Dynamics</a:t>
            </a:r>
          </a:p>
          <a:p>
            <a:pPr marL="690016" indent="-380990" defTabSz="1219170" fontAlgn="base">
              <a:spcBef>
                <a:spcPct val="0"/>
              </a:spcBef>
              <a:spcAft>
                <a:spcPct val="0"/>
              </a:spcAft>
              <a:buFont typeface="Arial" pitchFamily="34" charset="0"/>
              <a:buChar char="•"/>
            </a:pPr>
            <a:r>
              <a:rPr lang="en-US" sz="1867" dirty="0">
                <a:solidFill>
                  <a:srgbClr val="006600"/>
                </a:solidFill>
                <a:latin typeface="Arial" pitchFamily="34" charset="0"/>
                <a:cs typeface="Arial"/>
              </a:rPr>
              <a:t>Gas Dynamics and Dispersion</a:t>
            </a:r>
          </a:p>
          <a:p>
            <a:pPr marL="690016" indent="-380990" defTabSz="1219170" fontAlgn="base">
              <a:spcBef>
                <a:spcPct val="0"/>
              </a:spcBef>
              <a:spcAft>
                <a:spcPct val="0"/>
              </a:spcAft>
              <a:buFont typeface="Arial" pitchFamily="34" charset="0"/>
              <a:buChar char="•"/>
            </a:pPr>
            <a:r>
              <a:rPr lang="en-US" sz="1867" dirty="0">
                <a:solidFill>
                  <a:srgbClr val="006600"/>
                </a:solidFill>
                <a:latin typeface="Arial" pitchFamily="34" charset="0"/>
                <a:cs typeface="Arial"/>
              </a:rPr>
              <a:t>Bed Structure</a:t>
            </a:r>
          </a:p>
          <a:p>
            <a:pPr marL="690016" indent="-380990" defTabSz="1219170" fontAlgn="base">
              <a:spcBef>
                <a:spcPct val="0"/>
              </a:spcBef>
              <a:spcAft>
                <a:spcPct val="0"/>
              </a:spcAft>
              <a:buFont typeface="Arial" pitchFamily="34" charset="0"/>
              <a:buChar char="•"/>
            </a:pPr>
            <a:r>
              <a:rPr lang="en-US" sz="1867" dirty="0">
                <a:solidFill>
                  <a:srgbClr val="006600"/>
                </a:solidFill>
                <a:latin typeface="Arial" pitchFamily="34" charset="0"/>
                <a:cs typeface="Arial"/>
              </a:rPr>
              <a:t>Heat Transfer</a:t>
            </a:r>
          </a:p>
          <a:p>
            <a:pPr marL="690016" indent="-380990" defTabSz="1219170" fontAlgn="base">
              <a:spcBef>
                <a:spcPct val="0"/>
              </a:spcBef>
              <a:spcAft>
                <a:spcPct val="0"/>
              </a:spcAft>
              <a:buFont typeface="Arial" pitchFamily="34" charset="0"/>
              <a:buChar char="•"/>
            </a:pPr>
            <a:r>
              <a:rPr lang="en-US" sz="1867" dirty="0">
                <a:solidFill>
                  <a:srgbClr val="006600"/>
                </a:solidFill>
                <a:latin typeface="Arial" pitchFamily="34" charset="0"/>
                <a:cs typeface="Arial"/>
              </a:rPr>
              <a:t>Upset conditions</a:t>
            </a:r>
          </a:p>
        </p:txBody>
      </p:sp>
      <p:sp>
        <p:nvSpPr>
          <p:cNvPr id="48" name="TextBox 47"/>
          <p:cNvSpPr txBox="1"/>
          <p:nvPr/>
        </p:nvSpPr>
        <p:spPr>
          <a:xfrm>
            <a:off x="6873875" y="6279493"/>
            <a:ext cx="5318125" cy="2760051"/>
          </a:xfrm>
          <a:prstGeom prst="rect">
            <a:avLst/>
          </a:prstGeom>
          <a:noFill/>
        </p:spPr>
        <p:txBody>
          <a:bodyPr wrap="square" rtlCol="0">
            <a:spAutoFit/>
          </a:bodyPr>
          <a:lstStyle/>
          <a:p>
            <a:pPr defTabSz="1219170" fontAlgn="base">
              <a:spcBef>
                <a:spcPct val="0"/>
              </a:spcBef>
              <a:spcAft>
                <a:spcPct val="0"/>
              </a:spcAft>
            </a:pPr>
            <a:r>
              <a:rPr lang="en-US" sz="2133" b="1" dirty="0">
                <a:solidFill>
                  <a:srgbClr val="006600"/>
                </a:solidFill>
                <a:latin typeface="Arial" pitchFamily="34" charset="0"/>
                <a:cs typeface="Arial"/>
              </a:rPr>
              <a:t>SMR &amp; 3</a:t>
            </a:r>
            <a:r>
              <a:rPr lang="en-US" sz="2133" b="1" baseline="30000" dirty="0">
                <a:solidFill>
                  <a:srgbClr val="006600"/>
                </a:solidFill>
                <a:latin typeface="Arial" pitchFamily="34" charset="0"/>
                <a:cs typeface="Arial"/>
              </a:rPr>
              <a:t>th</a:t>
            </a:r>
            <a:r>
              <a:rPr lang="en-US" sz="2133" b="1" dirty="0">
                <a:solidFill>
                  <a:srgbClr val="006600"/>
                </a:solidFill>
                <a:latin typeface="Arial" pitchFamily="34" charset="0"/>
                <a:cs typeface="Arial"/>
              </a:rPr>
              <a:t> Generation Nuclear Energy - LWR</a:t>
            </a:r>
          </a:p>
          <a:p>
            <a:pPr marL="690016" indent="-380990" defTabSz="1219170" fontAlgn="base">
              <a:spcBef>
                <a:spcPct val="0"/>
              </a:spcBef>
              <a:spcAft>
                <a:spcPct val="0"/>
              </a:spcAft>
              <a:buFont typeface="Arial" pitchFamily="34" charset="0"/>
              <a:buChar char="•"/>
            </a:pPr>
            <a:r>
              <a:rPr lang="en-US" sz="1867" dirty="0">
                <a:solidFill>
                  <a:srgbClr val="006600"/>
                </a:solidFill>
                <a:latin typeface="Arial" pitchFamily="34" charset="0"/>
                <a:cs typeface="Arial"/>
              </a:rPr>
              <a:t>3D/2D Liquid Flow Field and Turbulence</a:t>
            </a:r>
          </a:p>
          <a:p>
            <a:pPr marL="690016" indent="-380990" defTabSz="1219170" fontAlgn="base">
              <a:spcBef>
                <a:spcPct val="0"/>
              </a:spcBef>
              <a:spcAft>
                <a:spcPct val="0"/>
              </a:spcAft>
              <a:buFont typeface="Arial" pitchFamily="34" charset="0"/>
              <a:buChar char="•"/>
            </a:pPr>
            <a:r>
              <a:rPr lang="en-US" sz="1867" dirty="0">
                <a:solidFill>
                  <a:srgbClr val="006600"/>
                </a:solidFill>
                <a:latin typeface="Arial" pitchFamily="34" charset="0"/>
                <a:cs typeface="Arial"/>
              </a:rPr>
              <a:t>Bubble Dynamics</a:t>
            </a:r>
          </a:p>
          <a:p>
            <a:pPr marL="690016" indent="-380990" defTabSz="1219170" fontAlgn="base">
              <a:spcBef>
                <a:spcPct val="0"/>
              </a:spcBef>
              <a:spcAft>
                <a:spcPct val="0"/>
              </a:spcAft>
              <a:buFont typeface="Arial" pitchFamily="34" charset="0"/>
              <a:buChar char="•"/>
            </a:pPr>
            <a:r>
              <a:rPr lang="en-US" sz="1867" dirty="0">
                <a:solidFill>
                  <a:srgbClr val="006600"/>
                </a:solidFill>
                <a:latin typeface="Arial" pitchFamily="34" charset="0"/>
                <a:cs typeface="Arial"/>
              </a:rPr>
              <a:t>Bed  (Bubble/Gas I Liquid) Structure</a:t>
            </a:r>
          </a:p>
          <a:p>
            <a:pPr marL="690016" indent="-380990" defTabSz="1219170" fontAlgn="base">
              <a:spcBef>
                <a:spcPct val="0"/>
              </a:spcBef>
              <a:spcAft>
                <a:spcPct val="0"/>
              </a:spcAft>
              <a:buFont typeface="Arial" pitchFamily="34" charset="0"/>
              <a:buChar char="•"/>
            </a:pPr>
            <a:r>
              <a:rPr lang="en-US" sz="1867" dirty="0">
                <a:solidFill>
                  <a:srgbClr val="006600"/>
                </a:solidFill>
                <a:latin typeface="Arial" pitchFamily="34" charset="0"/>
                <a:cs typeface="Arial"/>
              </a:rPr>
              <a:t>3D/2D Phase Distribution</a:t>
            </a:r>
          </a:p>
          <a:p>
            <a:pPr marL="690016" indent="-380990" defTabSz="1219170" fontAlgn="base">
              <a:spcBef>
                <a:spcPct val="0"/>
              </a:spcBef>
              <a:spcAft>
                <a:spcPct val="0"/>
              </a:spcAft>
              <a:buFont typeface="Arial" pitchFamily="34" charset="0"/>
              <a:buChar char="•"/>
            </a:pPr>
            <a:r>
              <a:rPr lang="en-US" sz="1867" dirty="0">
                <a:solidFill>
                  <a:srgbClr val="006600"/>
                </a:solidFill>
                <a:latin typeface="Arial" pitchFamily="34" charset="0"/>
                <a:cs typeface="Arial"/>
              </a:rPr>
              <a:t>Heat Transfer</a:t>
            </a:r>
          </a:p>
          <a:p>
            <a:pPr marL="690016" indent="-380990" defTabSz="1219170" fontAlgn="base">
              <a:spcBef>
                <a:spcPct val="0"/>
              </a:spcBef>
              <a:spcAft>
                <a:spcPct val="0"/>
              </a:spcAft>
              <a:buFont typeface="Arial" pitchFamily="34" charset="0"/>
              <a:buChar char="•"/>
            </a:pPr>
            <a:r>
              <a:rPr lang="en-US" sz="1867" dirty="0">
                <a:solidFill>
                  <a:srgbClr val="006600"/>
                </a:solidFill>
                <a:latin typeface="Arial" pitchFamily="34" charset="0"/>
                <a:cs typeface="Arial"/>
              </a:rPr>
              <a:t>Interaction of bubbles and Heat Transfer</a:t>
            </a:r>
          </a:p>
          <a:p>
            <a:pPr marL="690016" indent="-380990" defTabSz="1219170" fontAlgn="base">
              <a:spcBef>
                <a:spcPct val="0"/>
              </a:spcBef>
              <a:spcAft>
                <a:spcPct val="0"/>
              </a:spcAft>
              <a:buFont typeface="Arial" pitchFamily="34" charset="0"/>
              <a:buChar char="•"/>
            </a:pPr>
            <a:r>
              <a:rPr lang="en-US" sz="1867" dirty="0">
                <a:solidFill>
                  <a:srgbClr val="006600"/>
                </a:solidFill>
                <a:latin typeface="Arial" pitchFamily="34" charset="0"/>
                <a:cs typeface="Arial"/>
              </a:rPr>
              <a:t>Upset conditions</a:t>
            </a:r>
          </a:p>
        </p:txBody>
      </p:sp>
      <p:pic>
        <p:nvPicPr>
          <p:cNvPr id="4485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7600" y="5308600"/>
            <a:ext cx="19812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45"/>
          <p:cNvSpPr txBox="1">
            <a:spLocks noChangeArrowheads="1"/>
          </p:cNvSpPr>
          <p:nvPr/>
        </p:nvSpPr>
        <p:spPr bwMode="auto">
          <a:xfrm>
            <a:off x="2613045" y="1464353"/>
            <a:ext cx="7620000" cy="338554"/>
          </a:xfrm>
          <a:prstGeom prst="rect">
            <a:avLst/>
          </a:prstGeom>
          <a:noFill/>
          <a:ln w="9525">
            <a:noFill/>
            <a:miter lim="800000"/>
            <a:headEnd/>
            <a:tailEnd/>
          </a:ln>
        </p:spPr>
        <p:txBody>
          <a:bodyPr>
            <a:spAutoFit/>
          </a:bodyPr>
          <a:lstStyle/>
          <a:p>
            <a:pPr algn="ctr" defTabSz="609585" fontAlgn="base">
              <a:spcBef>
                <a:spcPct val="0"/>
              </a:spcBef>
              <a:spcAft>
                <a:spcPct val="0"/>
              </a:spcAft>
            </a:pPr>
            <a:r>
              <a:rPr lang="en-US" sz="1600" b="1" dirty="0">
                <a:solidFill>
                  <a:srgbClr val="990000"/>
                </a:solidFill>
                <a:latin typeface="Arial" pitchFamily="34" charset="0"/>
                <a:cs typeface="Arial"/>
              </a:rPr>
              <a:t>Professor M. Al-</a:t>
            </a:r>
            <a:r>
              <a:rPr lang="en-US" sz="1600" b="1" dirty="0" err="1">
                <a:solidFill>
                  <a:srgbClr val="990000"/>
                </a:solidFill>
                <a:latin typeface="Arial" pitchFamily="34" charset="0"/>
                <a:cs typeface="Arial"/>
              </a:rPr>
              <a:t>Dahhan</a:t>
            </a:r>
            <a:endParaRPr lang="en-US" sz="1600" b="1" dirty="0">
              <a:solidFill>
                <a:srgbClr val="990000"/>
              </a:solidFill>
              <a:latin typeface="Arial" pitchFamily="34" charset="0"/>
              <a:cs typeface="Arial"/>
            </a:endParaRPr>
          </a:p>
        </p:txBody>
      </p:sp>
      <p:sp>
        <p:nvSpPr>
          <p:cNvPr id="26" name="TextBox 25"/>
          <p:cNvSpPr txBox="1"/>
          <p:nvPr/>
        </p:nvSpPr>
        <p:spPr>
          <a:xfrm>
            <a:off x="605228" y="883406"/>
            <a:ext cx="11379200" cy="430887"/>
          </a:xfrm>
          <a:prstGeom prst="rect">
            <a:avLst/>
          </a:prstGeom>
          <a:noFill/>
        </p:spPr>
        <p:txBody>
          <a:bodyPr wrap="square" rtlCol="0">
            <a:spAutoFit/>
          </a:bodyPr>
          <a:lstStyle/>
          <a:p>
            <a:pPr algn="ctr" defTabSz="1219170" fontAlgn="base">
              <a:spcBef>
                <a:spcPct val="0"/>
              </a:spcBef>
              <a:spcAft>
                <a:spcPct val="0"/>
              </a:spcAft>
            </a:pPr>
            <a:r>
              <a:rPr lang="en-US" b="1" dirty="0">
                <a:solidFill>
                  <a:srgbClr val="008000"/>
                </a:solidFill>
                <a:latin typeface="Arial" pitchFamily="34" charset="0"/>
                <a:cs typeface="Arial"/>
              </a:rPr>
              <a:t>Multiphase Flows &amp; Reactors  Engineering &amp; Education Laboratory </a:t>
            </a:r>
            <a:r>
              <a:rPr lang="en-US" sz="2200" b="1" dirty="0">
                <a:solidFill>
                  <a:srgbClr val="008000"/>
                </a:solidFill>
                <a:latin typeface="Arial" pitchFamily="34" charset="0"/>
                <a:cs typeface="Arial"/>
              </a:rPr>
              <a:t>(</a:t>
            </a:r>
            <a:r>
              <a:rPr lang="en-US" sz="2200" b="1" dirty="0" err="1">
                <a:solidFill>
                  <a:srgbClr val="008000"/>
                </a:solidFill>
                <a:latin typeface="Arial" pitchFamily="34" charset="0"/>
                <a:cs typeface="Arial"/>
              </a:rPr>
              <a:t>mFReel</a:t>
            </a:r>
            <a:r>
              <a:rPr lang="en-US" sz="2200" b="1" dirty="0">
                <a:solidFill>
                  <a:srgbClr val="008000"/>
                </a:solidFill>
                <a:latin typeface="Arial" pitchFamily="34" charset="0"/>
                <a:cs typeface="Arial"/>
              </a:rPr>
              <a:t>)</a:t>
            </a:r>
          </a:p>
        </p:txBody>
      </p:sp>
      <p:sp>
        <p:nvSpPr>
          <p:cNvPr id="27" name="TextBox 26"/>
          <p:cNvSpPr txBox="1"/>
          <p:nvPr/>
        </p:nvSpPr>
        <p:spPr>
          <a:xfrm>
            <a:off x="3812370" y="1214826"/>
            <a:ext cx="5413522" cy="338554"/>
          </a:xfrm>
          <a:prstGeom prst="rect">
            <a:avLst/>
          </a:prstGeom>
          <a:noFill/>
        </p:spPr>
        <p:txBody>
          <a:bodyPr wrap="square" rtlCol="0">
            <a:spAutoFit/>
          </a:bodyPr>
          <a:lstStyle/>
          <a:p>
            <a:pPr defTabSz="1219170" fontAlgn="base">
              <a:spcBef>
                <a:spcPct val="0"/>
              </a:spcBef>
              <a:spcAft>
                <a:spcPct val="0"/>
              </a:spcAft>
            </a:pPr>
            <a:r>
              <a:rPr lang="en-US" sz="1600" b="1" dirty="0">
                <a:solidFill>
                  <a:srgbClr val="008000"/>
                </a:solidFill>
                <a:latin typeface="Arial" pitchFamily="34" charset="0"/>
                <a:cs typeface="Arial"/>
              </a:rPr>
              <a:t>Sustainable Energy, Water, Products &amp; Environment</a:t>
            </a:r>
            <a:endParaRPr lang="en-US" sz="2400" dirty="0">
              <a:solidFill>
                <a:srgbClr val="000000"/>
              </a:solidFill>
              <a:latin typeface="Arial" pitchFamily="34" charset="0"/>
              <a:cs typeface="Arial"/>
            </a:endParaRPr>
          </a:p>
        </p:txBody>
      </p:sp>
      <p:sp>
        <p:nvSpPr>
          <p:cNvPr id="3" name="Oval 2"/>
          <p:cNvSpPr/>
          <p:nvPr/>
        </p:nvSpPr>
        <p:spPr>
          <a:xfrm>
            <a:off x="4293283" y="4434118"/>
            <a:ext cx="2471737" cy="72375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0000FF"/>
                </a:solidFill>
              </a:rPr>
              <a:t>Nuclear Energy</a:t>
            </a:r>
          </a:p>
        </p:txBody>
      </p:sp>
      <p:sp>
        <p:nvSpPr>
          <p:cNvPr id="2" name="TextBox 1"/>
          <p:cNvSpPr txBox="1"/>
          <p:nvPr/>
        </p:nvSpPr>
        <p:spPr>
          <a:xfrm>
            <a:off x="101599" y="6353765"/>
            <a:ext cx="4248331" cy="420115"/>
          </a:xfrm>
          <a:prstGeom prst="rect">
            <a:avLst/>
          </a:prstGeom>
          <a:noFill/>
        </p:spPr>
        <p:txBody>
          <a:bodyPr wrap="square" rtlCol="0">
            <a:spAutoFit/>
          </a:bodyPr>
          <a:lstStyle/>
          <a:p>
            <a:r>
              <a:rPr lang="en-US" sz="2130" b="1" dirty="0">
                <a:solidFill>
                  <a:srgbClr val="006600"/>
                </a:solidFill>
                <a:latin typeface="Arial" panose="020B0604020202020204" pitchFamily="34" charset="0"/>
                <a:cs typeface="Arial" panose="020B0604020202020204" pitchFamily="34" charset="0"/>
              </a:rPr>
              <a:t>Small Modular Reactor (SMR)</a:t>
            </a:r>
          </a:p>
        </p:txBody>
      </p:sp>
      <p:sp>
        <p:nvSpPr>
          <p:cNvPr id="28" name="TextBox 27">
            <a:extLst>
              <a:ext uri="{FF2B5EF4-FFF2-40B4-BE49-F238E27FC236}">
                <a16:creationId xmlns:a16="http://schemas.microsoft.com/office/drawing/2014/main" id="{8CABFB16-3E01-4585-8871-35BA3F0B327F}"/>
              </a:ext>
            </a:extLst>
          </p:cNvPr>
          <p:cNvSpPr txBox="1"/>
          <p:nvPr/>
        </p:nvSpPr>
        <p:spPr>
          <a:xfrm>
            <a:off x="84180" y="7734075"/>
            <a:ext cx="4265750" cy="747897"/>
          </a:xfrm>
          <a:prstGeom prst="rect">
            <a:avLst/>
          </a:prstGeom>
          <a:noFill/>
        </p:spPr>
        <p:txBody>
          <a:bodyPr wrap="square" rtlCol="0">
            <a:spAutoFit/>
          </a:bodyPr>
          <a:lstStyle/>
          <a:p>
            <a:r>
              <a:rPr lang="en-US" sz="2130" b="1" dirty="0">
                <a:solidFill>
                  <a:srgbClr val="006600"/>
                </a:solidFill>
                <a:latin typeface="Arial" panose="020B0604020202020204" pitchFamily="34" charset="0"/>
                <a:cs typeface="Arial" panose="020B0604020202020204" pitchFamily="34" charset="0"/>
              </a:rPr>
              <a:t>Shielding quantification, adsorption, Graphite Oxidation </a:t>
            </a:r>
          </a:p>
        </p:txBody>
      </p:sp>
    </p:spTree>
    <p:extLst>
      <p:ext uri="{BB962C8B-B14F-4D97-AF65-F5344CB8AC3E}">
        <p14:creationId xmlns:p14="http://schemas.microsoft.com/office/powerpoint/2010/main" val="362641729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72B24C3-0094-F34E-BA47-4F2A6C0FC1AF}" type="slidenum">
              <a:rPr lang="en-US" smtClean="0"/>
              <a:pPr/>
              <a:t>9</a:t>
            </a:fld>
            <a:endParaRPr lang="en-US" dirty="0"/>
          </a:p>
        </p:txBody>
      </p:sp>
      <p:sp>
        <p:nvSpPr>
          <p:cNvPr id="3" name="Rectangle 2"/>
          <p:cNvSpPr/>
          <p:nvPr/>
        </p:nvSpPr>
        <p:spPr>
          <a:xfrm>
            <a:off x="2899955" y="1051656"/>
            <a:ext cx="2795452" cy="584775"/>
          </a:xfrm>
          <a:prstGeom prst="rect">
            <a:avLst/>
          </a:prstGeom>
        </p:spPr>
        <p:txBody>
          <a:bodyPr wrap="square">
            <a:spAutoFit/>
          </a:bodyPr>
          <a:lstStyle/>
          <a:p>
            <a:r>
              <a:rPr lang="en-US" sz="3200" b="1" dirty="0">
                <a:solidFill>
                  <a:srgbClr val="0000CC"/>
                </a:solidFill>
              </a:rPr>
              <a:t>Nuclear Energy</a:t>
            </a:r>
          </a:p>
        </p:txBody>
      </p:sp>
      <p:sp>
        <p:nvSpPr>
          <p:cNvPr id="4" name="TextBox 3"/>
          <p:cNvSpPr txBox="1"/>
          <p:nvPr/>
        </p:nvSpPr>
        <p:spPr>
          <a:xfrm>
            <a:off x="352698" y="1658980"/>
            <a:ext cx="11704320" cy="4116278"/>
          </a:xfrm>
          <a:prstGeom prst="rect">
            <a:avLst/>
          </a:prstGeom>
          <a:noFill/>
        </p:spPr>
        <p:txBody>
          <a:bodyPr wrap="square" rtlCol="0">
            <a:spAutoFit/>
          </a:bodyPr>
          <a:lstStyle/>
          <a:p>
            <a:pPr marL="285750" indent="-285750">
              <a:buFont typeface="Arial" panose="020B0604020202020204" pitchFamily="34" charset="0"/>
              <a:buChar char="•"/>
            </a:pPr>
            <a:r>
              <a:rPr lang="en-US" sz="2400" b="1" dirty="0">
                <a:solidFill>
                  <a:srgbClr val="006600"/>
                </a:solidFill>
              </a:rPr>
              <a:t>High Temperature Gas Cooled Reactors – </a:t>
            </a:r>
            <a:r>
              <a:rPr lang="en-US" sz="2400" b="1" u="sng" dirty="0">
                <a:solidFill>
                  <a:srgbClr val="C00000"/>
                </a:solidFill>
              </a:rPr>
              <a:t>4</a:t>
            </a:r>
            <a:r>
              <a:rPr lang="en-US" sz="2400" b="1" u="sng" baseline="30000" dirty="0">
                <a:solidFill>
                  <a:srgbClr val="C00000"/>
                </a:solidFill>
              </a:rPr>
              <a:t>th</a:t>
            </a:r>
            <a:r>
              <a:rPr lang="en-US" sz="2400" b="1" u="sng" dirty="0">
                <a:solidFill>
                  <a:srgbClr val="C00000"/>
                </a:solidFill>
              </a:rPr>
              <a:t> generation Nuclear Energy</a:t>
            </a:r>
          </a:p>
          <a:p>
            <a:r>
              <a:rPr lang="en-US" sz="2400" b="1" dirty="0">
                <a:solidFill>
                  <a:srgbClr val="006600"/>
                </a:solidFill>
              </a:rPr>
              <a:t>	</a:t>
            </a:r>
            <a:r>
              <a:rPr lang="en-US" sz="2400" b="1" u="sng" dirty="0">
                <a:solidFill>
                  <a:srgbClr val="006600"/>
                </a:solidFill>
              </a:rPr>
              <a:t>Pebble Beds </a:t>
            </a:r>
            <a:r>
              <a:rPr lang="en-US" sz="2400" b="1" dirty="0">
                <a:solidFill>
                  <a:srgbClr val="006600"/>
                </a:solidFill>
              </a:rPr>
              <a:t>(Vaibhav Khane, Abdulrahman </a:t>
            </a:r>
            <a:r>
              <a:rPr lang="en-US" sz="2400" b="1" dirty="0" err="1">
                <a:solidFill>
                  <a:srgbClr val="006600"/>
                </a:solidFill>
              </a:rPr>
              <a:t>Abdulmohsin</a:t>
            </a:r>
            <a:r>
              <a:rPr lang="en-US" sz="2400" b="1" dirty="0">
                <a:solidFill>
                  <a:srgbClr val="006600"/>
                </a:solidFill>
              </a:rPr>
              <a:t>, </a:t>
            </a:r>
            <a:r>
              <a:rPr lang="en-US" sz="2400" b="1" dirty="0" err="1">
                <a:solidFill>
                  <a:srgbClr val="006600"/>
                </a:solidFill>
              </a:rPr>
              <a:t>Fadha</a:t>
            </a:r>
            <a:r>
              <a:rPr lang="en-US" sz="2400" b="1" dirty="0">
                <a:solidFill>
                  <a:srgbClr val="006600"/>
                </a:solidFill>
              </a:rPr>
              <a:t> Ahmed, 		</a:t>
            </a:r>
            <a:r>
              <a:rPr lang="en-US" sz="2400" b="1" dirty="0" err="1">
                <a:solidFill>
                  <a:srgbClr val="006600"/>
                </a:solidFill>
              </a:rPr>
              <a:t>Muhana</a:t>
            </a:r>
            <a:r>
              <a:rPr lang="en-US" sz="2400" b="1" dirty="0">
                <a:solidFill>
                  <a:srgbClr val="006600"/>
                </a:solidFill>
              </a:rPr>
              <a:t> Al-</a:t>
            </a:r>
            <a:r>
              <a:rPr lang="en-US" sz="2400" b="1" dirty="0" err="1">
                <a:solidFill>
                  <a:srgbClr val="006600"/>
                </a:solidFill>
              </a:rPr>
              <a:t>Shimari</a:t>
            </a:r>
            <a:r>
              <a:rPr lang="en-US" sz="2400" b="1" dirty="0">
                <a:solidFill>
                  <a:srgbClr val="006600"/>
                </a:solidFill>
              </a:rPr>
              <a:t>, UG Students)</a:t>
            </a:r>
          </a:p>
          <a:p>
            <a:pPr marL="1720850" indent="-342900">
              <a:buFont typeface="Arial" panose="020B0604020202020204" pitchFamily="34" charset="0"/>
              <a:buChar char="•"/>
            </a:pPr>
            <a:r>
              <a:rPr lang="en-US" sz="2400" b="1" u="sng" dirty="0">
                <a:solidFill>
                  <a:srgbClr val="C00000"/>
                </a:solidFill>
              </a:rPr>
              <a:t>New Project </a:t>
            </a:r>
            <a:r>
              <a:rPr lang="en-US" sz="2400" b="1" dirty="0">
                <a:solidFill>
                  <a:srgbClr val="006600"/>
                </a:solidFill>
              </a:rPr>
              <a:t>– Pebble Bed Tagging (Oct. 1, 2020, for 3 years, $800,000)</a:t>
            </a:r>
          </a:p>
          <a:p>
            <a:r>
              <a:rPr lang="en-US" sz="2400" b="1" dirty="0">
                <a:solidFill>
                  <a:srgbClr val="006600"/>
                </a:solidFill>
              </a:rPr>
              <a:t>	</a:t>
            </a:r>
            <a:r>
              <a:rPr lang="en-US" sz="2400" b="1" u="sng" dirty="0">
                <a:solidFill>
                  <a:srgbClr val="006600"/>
                </a:solidFill>
              </a:rPr>
              <a:t>Prismatic Blocks </a:t>
            </a:r>
            <a:r>
              <a:rPr lang="en-US" sz="2400" b="1" dirty="0">
                <a:solidFill>
                  <a:srgbClr val="006600"/>
                </a:solidFill>
              </a:rPr>
              <a:t>(Mahmoud Taha, Ibrahim Said, </a:t>
            </a:r>
            <a:r>
              <a:rPr lang="en-US" sz="2400" b="1" dirty="0" err="1">
                <a:solidFill>
                  <a:srgbClr val="006600"/>
                </a:solidFill>
              </a:rPr>
              <a:t>Sulaiman</a:t>
            </a:r>
            <a:r>
              <a:rPr lang="en-US" sz="2400" b="1" dirty="0">
                <a:solidFill>
                  <a:srgbClr val="006600"/>
                </a:solidFill>
              </a:rPr>
              <a:t> Al-</a:t>
            </a:r>
            <a:r>
              <a:rPr lang="en-US" sz="2400" b="1" dirty="0" err="1">
                <a:solidFill>
                  <a:srgbClr val="006600"/>
                </a:solidFill>
              </a:rPr>
              <a:t>Shahri</a:t>
            </a:r>
            <a:r>
              <a:rPr lang="en-US" sz="2400" b="1" dirty="0">
                <a:solidFill>
                  <a:srgbClr val="006600"/>
                </a:solidFill>
              </a:rPr>
              <a:t>, UG 		Students)</a:t>
            </a:r>
          </a:p>
          <a:p>
            <a:pPr marL="1714500" lvl="3" indent="-342900">
              <a:buFont typeface="Arial" panose="020B0604020202020204" pitchFamily="34" charset="0"/>
              <a:buChar char="•"/>
            </a:pPr>
            <a:r>
              <a:rPr lang="en-US" sz="2400" b="1" u="sng" dirty="0">
                <a:solidFill>
                  <a:srgbClr val="C00000"/>
                </a:solidFill>
              </a:rPr>
              <a:t>New Project </a:t>
            </a:r>
            <a:r>
              <a:rPr lang="en-US" sz="2400" b="1" dirty="0">
                <a:solidFill>
                  <a:srgbClr val="006600"/>
                </a:solidFill>
              </a:rPr>
              <a:t>– Micronuclear Reactors (2 PhD students, UG Students</a:t>
            </a:r>
          </a:p>
          <a:p>
            <a:pPr lvl="3"/>
            <a:r>
              <a:rPr lang="en-US" sz="2400" b="1" dirty="0">
                <a:solidFill>
                  <a:srgbClr val="006600"/>
                </a:solidFill>
              </a:rPr>
              <a:t>	Oct. 1, 2021, for 3 years, $800,000)</a:t>
            </a:r>
          </a:p>
          <a:p>
            <a:pPr marL="285750" indent="-285750">
              <a:buFont typeface="Arial" panose="020B0604020202020204" pitchFamily="34" charset="0"/>
              <a:buChar char="•"/>
            </a:pPr>
            <a:r>
              <a:rPr lang="en-US" sz="2400" b="1" u="sng" dirty="0">
                <a:solidFill>
                  <a:srgbClr val="006600"/>
                </a:solidFill>
              </a:rPr>
              <a:t>SMR &amp; LWR </a:t>
            </a:r>
            <a:r>
              <a:rPr lang="en-US" sz="2400" b="1" dirty="0">
                <a:solidFill>
                  <a:srgbClr val="006600"/>
                </a:solidFill>
              </a:rPr>
              <a:t>(Saud Al-</a:t>
            </a:r>
            <a:r>
              <a:rPr lang="en-US" sz="2400" b="1" dirty="0" err="1">
                <a:solidFill>
                  <a:srgbClr val="006600"/>
                </a:solidFill>
              </a:rPr>
              <a:t>Dawood</a:t>
            </a:r>
            <a:r>
              <a:rPr lang="en-US" sz="2400" b="1" dirty="0">
                <a:solidFill>
                  <a:srgbClr val="006600"/>
                </a:solidFill>
              </a:rPr>
              <a:t>, UG Students)</a:t>
            </a:r>
          </a:p>
          <a:p>
            <a:pPr marL="285750" indent="-285750">
              <a:buFont typeface="Arial" panose="020B0604020202020204" pitchFamily="34" charset="0"/>
              <a:buChar char="•"/>
            </a:pPr>
            <a:r>
              <a:rPr lang="en-US" sz="2400" b="1" u="sng" dirty="0">
                <a:solidFill>
                  <a:srgbClr val="006600"/>
                </a:solidFill>
              </a:rPr>
              <a:t>TRISO Nuclear Fuel Particles Manufacturing </a:t>
            </a:r>
            <a:r>
              <a:rPr lang="en-US" sz="2400" b="1" dirty="0">
                <a:solidFill>
                  <a:srgbClr val="006600"/>
                </a:solidFill>
              </a:rPr>
              <a:t>(</a:t>
            </a:r>
            <a:r>
              <a:rPr lang="en-US" sz="2400" b="1" dirty="0" err="1">
                <a:solidFill>
                  <a:srgbClr val="006600"/>
                </a:solidFill>
              </a:rPr>
              <a:t>Shrekanta</a:t>
            </a:r>
            <a:r>
              <a:rPr lang="en-US" sz="2400" b="1" dirty="0">
                <a:solidFill>
                  <a:srgbClr val="006600"/>
                </a:solidFill>
              </a:rPr>
              <a:t> </a:t>
            </a:r>
            <a:r>
              <a:rPr lang="en-US" sz="2400" b="1" dirty="0" err="1">
                <a:solidFill>
                  <a:srgbClr val="006600"/>
                </a:solidFill>
              </a:rPr>
              <a:t>Aradhya</a:t>
            </a:r>
            <a:r>
              <a:rPr lang="en-US" sz="2400" b="1" dirty="0">
                <a:solidFill>
                  <a:srgbClr val="006600"/>
                </a:solidFill>
              </a:rPr>
              <a:t>, Neven Ali, </a:t>
            </a:r>
            <a:r>
              <a:rPr lang="en-US" sz="2400" b="1" dirty="0" err="1">
                <a:solidFill>
                  <a:srgbClr val="006600"/>
                </a:solidFill>
              </a:rPr>
              <a:t>Thaar</a:t>
            </a:r>
            <a:r>
              <a:rPr lang="en-US" sz="2400" b="1" dirty="0">
                <a:solidFill>
                  <a:srgbClr val="006600"/>
                </a:solidFill>
              </a:rPr>
              <a:t> Al-</a:t>
            </a:r>
            <a:r>
              <a:rPr lang="en-US" sz="2400" b="1" dirty="0" err="1">
                <a:solidFill>
                  <a:srgbClr val="006600"/>
                </a:solidFill>
              </a:rPr>
              <a:t>Juwayie</a:t>
            </a:r>
            <a:r>
              <a:rPr lang="en-US" sz="2400" b="1" dirty="0">
                <a:solidFill>
                  <a:srgbClr val="006600"/>
                </a:solidFill>
              </a:rPr>
              <a:t>, UG Students)</a:t>
            </a:r>
          </a:p>
        </p:txBody>
      </p:sp>
      <p:sp>
        <p:nvSpPr>
          <p:cNvPr id="6" name="TextBox 5"/>
          <p:cNvSpPr txBox="1"/>
          <p:nvPr/>
        </p:nvSpPr>
        <p:spPr>
          <a:xfrm>
            <a:off x="1162010" y="5788321"/>
            <a:ext cx="10085695" cy="3139321"/>
          </a:xfrm>
          <a:prstGeom prst="rect">
            <a:avLst/>
          </a:prstGeom>
          <a:noFill/>
        </p:spPr>
        <p:txBody>
          <a:bodyPr wrap="square" rtlCol="0">
            <a:spAutoFit/>
          </a:bodyPr>
          <a:lstStyle/>
          <a:p>
            <a:r>
              <a:rPr lang="en-US" sz="2000" b="1" dirty="0">
                <a:solidFill>
                  <a:srgbClr val="C00000"/>
                </a:solidFill>
              </a:rPr>
              <a:t>Total Funding - </a:t>
            </a:r>
            <a:r>
              <a:rPr lang="en-US" sz="2000" b="1" dirty="0">
                <a:solidFill>
                  <a:srgbClr val="C00000"/>
                </a:solidFill>
                <a:latin typeface="Times New Roman" panose="02020603050405020304" pitchFamily="18" charset="0"/>
                <a:cs typeface="Times New Roman" panose="02020603050405020304" pitchFamily="18" charset="0"/>
              </a:rPr>
              <a:t>($5.5M – DOE, Industry, Missouri S&amp;T, International Governments)</a:t>
            </a:r>
          </a:p>
          <a:p>
            <a:r>
              <a:rPr lang="en-US" sz="2000" b="1" dirty="0">
                <a:solidFill>
                  <a:srgbClr val="C00000"/>
                </a:solidFill>
                <a:latin typeface="Times New Roman" panose="02020603050405020304" pitchFamily="18" charset="0"/>
                <a:cs typeface="Times New Roman" panose="02020603050405020304" pitchFamily="18" charset="0"/>
              </a:rPr>
              <a:t>Collaborators:</a:t>
            </a:r>
          </a:p>
          <a:p>
            <a:pPr marL="285750" indent="287338">
              <a:buFont typeface="Arial" panose="020B0604020202020204" pitchFamily="34" charset="0"/>
              <a:buChar char="•"/>
            </a:pPr>
            <a:r>
              <a:rPr lang="en-US" sz="2000" b="1" dirty="0">
                <a:solidFill>
                  <a:srgbClr val="C00000"/>
                </a:solidFill>
                <a:latin typeface="Times New Roman" panose="02020603050405020304" pitchFamily="18" charset="0"/>
                <a:cs typeface="Times New Roman" panose="02020603050405020304" pitchFamily="18" charset="0"/>
              </a:rPr>
              <a:t>Oak Ridge National Laboratory</a:t>
            </a:r>
          </a:p>
          <a:p>
            <a:pPr marL="285750" indent="287338">
              <a:buFont typeface="Arial" panose="020B0604020202020204" pitchFamily="34" charset="0"/>
              <a:buChar char="•"/>
            </a:pPr>
            <a:r>
              <a:rPr lang="en-US" sz="2000" b="1" dirty="0">
                <a:solidFill>
                  <a:srgbClr val="C00000"/>
                </a:solidFill>
                <a:latin typeface="Times New Roman" panose="02020603050405020304" pitchFamily="18" charset="0"/>
                <a:cs typeface="Times New Roman" panose="02020603050405020304" pitchFamily="18" charset="0"/>
              </a:rPr>
              <a:t>Idaho National Laboratory</a:t>
            </a:r>
          </a:p>
          <a:p>
            <a:pPr marL="285750" indent="287338">
              <a:buFont typeface="Arial" panose="020B0604020202020204" pitchFamily="34" charset="0"/>
              <a:buChar char="•"/>
            </a:pPr>
            <a:r>
              <a:rPr lang="en-US" sz="2000" b="1" dirty="0">
                <a:solidFill>
                  <a:srgbClr val="C00000"/>
                </a:solidFill>
                <a:latin typeface="Times New Roman" panose="02020603050405020304" pitchFamily="18" charset="0"/>
                <a:cs typeface="Times New Roman" panose="02020603050405020304" pitchFamily="18" charset="0"/>
              </a:rPr>
              <a:t>University of Missouri – Columbia</a:t>
            </a:r>
          </a:p>
          <a:p>
            <a:pPr marL="285750" indent="287338">
              <a:buFont typeface="Arial" panose="020B0604020202020204" pitchFamily="34" charset="0"/>
              <a:buChar char="•"/>
            </a:pPr>
            <a:r>
              <a:rPr lang="en-US" sz="2000" b="1" dirty="0">
                <a:solidFill>
                  <a:srgbClr val="C00000"/>
                </a:solidFill>
                <a:latin typeface="Times New Roman" panose="02020603050405020304" pitchFamily="18" charset="0"/>
                <a:cs typeface="Times New Roman" panose="02020603050405020304" pitchFamily="18" charset="0"/>
              </a:rPr>
              <a:t>North Carolina State University</a:t>
            </a:r>
          </a:p>
          <a:p>
            <a:pPr marL="285750" indent="287338">
              <a:buFont typeface="Arial" panose="020B0604020202020204" pitchFamily="34" charset="0"/>
              <a:buChar char="•"/>
            </a:pPr>
            <a:r>
              <a:rPr lang="en-US" sz="2000" b="1" dirty="0">
                <a:solidFill>
                  <a:srgbClr val="C00000"/>
                </a:solidFill>
                <a:latin typeface="Times New Roman" panose="02020603050405020304" pitchFamily="18" charset="0"/>
                <a:cs typeface="Times New Roman" panose="02020603050405020304" pitchFamily="18" charset="0"/>
              </a:rPr>
              <a:t>University of Illinois – Urbana- Champaign</a:t>
            </a:r>
          </a:p>
          <a:p>
            <a:pPr marL="285750" indent="287338">
              <a:buFont typeface="Arial" panose="020B0604020202020204" pitchFamily="34" charset="0"/>
              <a:buChar char="•"/>
            </a:pPr>
            <a:r>
              <a:rPr lang="en-US" sz="2000" b="1" dirty="0">
                <a:solidFill>
                  <a:srgbClr val="C00000"/>
                </a:solidFill>
                <a:latin typeface="Times New Roman" panose="02020603050405020304" pitchFamily="18" charset="0"/>
                <a:cs typeface="Times New Roman" panose="02020603050405020304" pitchFamily="18" charset="0"/>
              </a:rPr>
              <a:t>Oregon State University</a:t>
            </a:r>
          </a:p>
          <a:p>
            <a:pPr marL="285750" indent="287338">
              <a:buFont typeface="Arial" panose="020B0604020202020204" pitchFamily="34" charset="0"/>
              <a:buChar char="•"/>
            </a:pPr>
            <a:r>
              <a:rPr lang="en-US" sz="2000" b="1" dirty="0">
                <a:solidFill>
                  <a:srgbClr val="C00000"/>
                </a:solidFill>
                <a:latin typeface="Times New Roman" panose="02020603050405020304" pitchFamily="18" charset="0"/>
                <a:cs typeface="Times New Roman" panose="02020603050405020304" pitchFamily="18" charset="0"/>
              </a:rPr>
              <a:t>Stony Brook University – New York</a:t>
            </a:r>
            <a:endParaRPr lang="en-US" b="1" dirty="0">
              <a:solidFill>
                <a:srgbClr val="C00000"/>
              </a:solidFill>
              <a:latin typeface="Times New Roman" panose="02020603050405020304" pitchFamily="18" charset="0"/>
              <a:cs typeface="Times New Roman" panose="02020603050405020304" pitchFamily="18" charset="0"/>
            </a:endParaRPr>
          </a:p>
          <a:p>
            <a:pPr marL="285750" indent="287338">
              <a:buFont typeface="Arial" panose="020B0604020202020204" pitchFamily="34" charset="0"/>
              <a:buChar char="•"/>
            </a:pPr>
            <a:r>
              <a:rPr lang="en-US" b="1" dirty="0">
                <a:solidFill>
                  <a:srgbClr val="C00000"/>
                </a:solidFill>
                <a:latin typeface="Times New Roman" panose="02020603050405020304" pitchFamily="18" charset="0"/>
                <a:cs typeface="Times New Roman" panose="02020603050405020304" pitchFamily="18" charset="0"/>
              </a:rPr>
              <a:t>Industry (</a:t>
            </a:r>
            <a:r>
              <a:rPr lang="en-US" b="1" dirty="0" err="1">
                <a:solidFill>
                  <a:srgbClr val="C00000"/>
                </a:solidFill>
                <a:latin typeface="Times New Roman" panose="02020603050405020304" pitchFamily="18" charset="0"/>
                <a:cs typeface="Times New Roman" panose="02020603050405020304" pitchFamily="18" charset="0"/>
              </a:rPr>
              <a:t>Areva</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Framatom</a:t>
            </a:r>
            <a:r>
              <a:rPr lang="en-US" b="1" dirty="0">
                <a:solidFill>
                  <a:srgbClr val="C00000"/>
                </a:solidFill>
                <a:latin typeface="Times New Roman" panose="02020603050405020304" pitchFamily="18" charset="0"/>
                <a:cs typeface="Times New Roman" panose="02020603050405020304" pitchFamily="18" charset="0"/>
              </a:rPr>
              <a:t>, X-Energy)</a:t>
            </a:r>
            <a:endParaRPr lang="en-US" b="1" dirty="0">
              <a:solidFill>
                <a:srgbClr val="C00000"/>
              </a:solidFill>
            </a:endParaRPr>
          </a:p>
        </p:txBody>
      </p:sp>
    </p:spTree>
    <p:extLst>
      <p:ext uri="{BB962C8B-B14F-4D97-AF65-F5344CB8AC3E}">
        <p14:creationId xmlns:p14="http://schemas.microsoft.com/office/powerpoint/2010/main" val="49573083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B985903263C0941B11822AAD8E08CD2" ma:contentTypeVersion="4" ma:contentTypeDescription="Create a new document." ma:contentTypeScope="" ma:versionID="60b697c4ba9eb0c61fa1068470b7533e">
  <xsd:schema xmlns:xsd="http://www.w3.org/2001/XMLSchema" xmlns:xs="http://www.w3.org/2001/XMLSchema" xmlns:p="http://schemas.microsoft.com/office/2006/metadata/properties" xmlns:ns2="6a898b55-3d22-4995-bb6b-a1345381c1a7" targetNamespace="http://schemas.microsoft.com/office/2006/metadata/properties" ma:root="true" ma:fieldsID="89f7efd009259360bfdc7e8c7b78df3c" ns2:_="">
    <xsd:import namespace="6a898b55-3d22-4995-bb6b-a1345381c1a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898b55-3d22-4995-bb6b-a1345381c1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C3206B8-9E55-4A54-95DF-74CAA6B75B0C}"/>
</file>

<file path=customXml/itemProps2.xml><?xml version="1.0" encoding="utf-8"?>
<ds:datastoreItem xmlns:ds="http://schemas.openxmlformats.org/officeDocument/2006/customXml" ds:itemID="{F1B088B8-5E5F-45F8-8826-90FC046292E5}"/>
</file>

<file path=customXml/itemProps3.xml><?xml version="1.0" encoding="utf-8"?>
<ds:datastoreItem xmlns:ds="http://schemas.openxmlformats.org/officeDocument/2006/customXml" ds:itemID="{5F53832A-AF93-4712-85B2-31C1518A60EC}"/>
</file>

<file path=docProps/app.xml><?xml version="1.0" encoding="utf-8"?>
<Properties xmlns="http://schemas.openxmlformats.org/officeDocument/2006/extended-properties" xmlns:vt="http://schemas.openxmlformats.org/officeDocument/2006/docPropsVTypes">
  <TotalTime>22744</TotalTime>
  <Words>3987</Words>
  <Application>Microsoft Office PowerPoint</Application>
  <PresentationFormat>Custom</PresentationFormat>
  <Paragraphs>605</Paragraphs>
  <Slides>48</Slides>
  <Notes>7</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48</vt:i4>
      </vt:variant>
    </vt:vector>
  </HeadingPairs>
  <TitlesOfParts>
    <vt:vector size="63" baseType="lpstr">
      <vt:lpstr>Arial</vt:lpstr>
      <vt:lpstr>Calibri</vt:lpstr>
      <vt:lpstr>Gudea</vt:lpstr>
      <vt:lpstr>Orgon Slab</vt:lpstr>
      <vt:lpstr>Palatino</vt:lpstr>
      <vt:lpstr>Symbol</vt:lpstr>
      <vt:lpstr>Tahoma</vt:lpstr>
      <vt:lpstr>Times New Roman</vt:lpstr>
      <vt:lpstr>Vladimir Script</vt:lpstr>
      <vt:lpstr>Wingdings</vt:lpstr>
      <vt:lpstr>1_Office Theme</vt:lpstr>
      <vt:lpstr>Default Design</vt:lpstr>
      <vt:lpstr>2_Office Theme</vt:lpstr>
      <vt:lpstr>17_Office Theme</vt:lpstr>
      <vt:lpstr>3_Office Theme</vt:lpstr>
      <vt:lpstr>PowerPoint Presentation</vt:lpstr>
      <vt:lpstr>PowerPoint Presentation</vt:lpstr>
      <vt:lpstr>  Multiphase Reactors &amp; Multiphase Flows Systems  Multi-scale in Length and Time  </vt:lpstr>
      <vt:lpstr>PowerPoint Presentation</vt:lpstr>
      <vt:lpstr>PowerPoint Presentation</vt:lpstr>
      <vt:lpstr>PowerPoint Presentation</vt:lpstr>
      <vt:lpstr> Multiphase  &amp;  Multi-scale Flows, Reactors &amp; Processes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Multiphase Flow</dc:title>
  <dc:creator>Laith</dc:creator>
  <cp:lastModifiedBy>Al-Dahhan, Muthanna H.</cp:lastModifiedBy>
  <cp:revision>747</cp:revision>
  <cp:lastPrinted>2016-07-12T06:13:28Z</cp:lastPrinted>
  <dcterms:created xsi:type="dcterms:W3CDTF">2016-07-11T06:19:25Z</dcterms:created>
  <dcterms:modified xsi:type="dcterms:W3CDTF">2023-04-01T07:12:50Z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name="ContentTypeId" pid="2">
    <vt:lpwstr>0x0101007B985903263C0941B11822AAD8E08CD2</vt:lpwstr>
  </property>
  <property fmtid="{D5CDD505-2E9C-101B-9397-08002B2CF9AE}" name="NXPowerLiteLastOptimized" pid="3">
    <vt:lpwstr>43987632</vt:lpwstr>
  </property>
  <property fmtid="{D5CDD505-2E9C-101B-9397-08002B2CF9AE}" name="NXPowerLiteSettings" pid="4">
    <vt:lpwstr>F700052003A000</vt:lpwstr>
  </property>
  <property fmtid="{D5CDD505-2E9C-101B-9397-08002B2CF9AE}" name="NXPowerLiteVersion" pid="5">
    <vt:lpwstr>D9.1.2</vt:lpwstr>
  </property>
</Properties>
</file>